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2"/>
  </p:notesMasterIdLst>
  <p:handoutMasterIdLst>
    <p:handoutMasterId r:id="rId23"/>
  </p:handoutMasterIdLst>
  <p:sldIdLst>
    <p:sldId id="2149" r:id="rId2"/>
    <p:sldId id="2027" r:id="rId3"/>
    <p:sldId id="2147" r:id="rId4"/>
    <p:sldId id="2169" r:id="rId5"/>
    <p:sldId id="2172" r:id="rId6"/>
    <p:sldId id="2152" r:id="rId7"/>
    <p:sldId id="2154" r:id="rId8"/>
    <p:sldId id="2155" r:id="rId9"/>
    <p:sldId id="2156" r:id="rId10"/>
    <p:sldId id="2157" r:id="rId11"/>
    <p:sldId id="2162" r:id="rId12"/>
    <p:sldId id="2163" r:id="rId13"/>
    <p:sldId id="2161" r:id="rId14"/>
    <p:sldId id="2165" r:id="rId15"/>
    <p:sldId id="2134" r:id="rId16"/>
    <p:sldId id="2106" r:id="rId17"/>
    <p:sldId id="2171" r:id="rId18"/>
    <p:sldId id="2173" r:id="rId19"/>
    <p:sldId id="2168" r:id="rId20"/>
    <p:sldId id="2024" r:id="rId21"/>
  </p:sldIdLst>
  <p:sldSz cx="9144000" cy="6858000" type="screen4x3"/>
  <p:notesSz cx="6858000" cy="9199563"/>
  <p:defaultTextStyle>
    <a:defPPr>
      <a:defRPr lang="en-US"/>
    </a:defPPr>
    <a:lvl1pPr algn="l" rtl="0" eaLnBrk="0" fontAlgn="base" hangingPunct="0">
      <a:spcBef>
        <a:spcPct val="50000"/>
      </a:spcBef>
      <a:spcAft>
        <a:spcPct val="0"/>
      </a:spcAft>
      <a:defRPr sz="1400" kern="1200">
        <a:solidFill>
          <a:schemeClr val="tx1"/>
        </a:solidFill>
        <a:latin typeface="Times New Roman" pitchFamily="18" charset="0"/>
        <a:ea typeface="+mn-ea"/>
        <a:cs typeface="+mn-cs"/>
      </a:defRPr>
    </a:lvl1pPr>
    <a:lvl2pPr marL="457200" algn="l" rtl="0" eaLnBrk="0" fontAlgn="base" hangingPunct="0">
      <a:spcBef>
        <a:spcPct val="50000"/>
      </a:spcBef>
      <a:spcAft>
        <a:spcPct val="0"/>
      </a:spcAft>
      <a:defRPr sz="1400" kern="1200">
        <a:solidFill>
          <a:schemeClr val="tx1"/>
        </a:solidFill>
        <a:latin typeface="Times New Roman" pitchFamily="18" charset="0"/>
        <a:ea typeface="+mn-ea"/>
        <a:cs typeface="+mn-cs"/>
      </a:defRPr>
    </a:lvl2pPr>
    <a:lvl3pPr marL="914400" algn="l" rtl="0" eaLnBrk="0" fontAlgn="base" hangingPunct="0">
      <a:spcBef>
        <a:spcPct val="50000"/>
      </a:spcBef>
      <a:spcAft>
        <a:spcPct val="0"/>
      </a:spcAft>
      <a:defRPr sz="1400" kern="1200">
        <a:solidFill>
          <a:schemeClr val="tx1"/>
        </a:solidFill>
        <a:latin typeface="Times New Roman" pitchFamily="18" charset="0"/>
        <a:ea typeface="+mn-ea"/>
        <a:cs typeface="+mn-cs"/>
      </a:defRPr>
    </a:lvl3pPr>
    <a:lvl4pPr marL="1371600" algn="l" rtl="0" eaLnBrk="0" fontAlgn="base" hangingPunct="0">
      <a:spcBef>
        <a:spcPct val="50000"/>
      </a:spcBef>
      <a:spcAft>
        <a:spcPct val="0"/>
      </a:spcAft>
      <a:defRPr sz="1400" kern="1200">
        <a:solidFill>
          <a:schemeClr val="tx1"/>
        </a:solidFill>
        <a:latin typeface="Times New Roman" pitchFamily="18" charset="0"/>
        <a:ea typeface="+mn-ea"/>
        <a:cs typeface="+mn-cs"/>
      </a:defRPr>
    </a:lvl4pPr>
    <a:lvl5pPr marL="1828800" algn="l" rtl="0" eaLnBrk="0" fontAlgn="base" hangingPunct="0">
      <a:spcBef>
        <a:spcPct val="5000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E6F933"/>
    <a:srgbClr val="0C2D83"/>
    <a:srgbClr val="FF3300"/>
    <a:srgbClr val="000099"/>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04" autoAdjust="0"/>
    <p:restoredTop sz="98426" autoAdjust="0"/>
  </p:normalViewPr>
  <p:slideViewPr>
    <p:cSldViewPr snapToGrid="0">
      <p:cViewPr>
        <p:scale>
          <a:sx n="100" d="100"/>
          <a:sy n="100" d="100"/>
        </p:scale>
        <p:origin x="-432" y="-27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7" d="100"/>
          <a:sy n="67" d="100"/>
        </p:scale>
        <p:origin x="-2802" y="-96"/>
      </p:cViewPr>
      <p:guideLst>
        <p:guide orient="horz" pos="289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1842" name="Rectangle 2"/>
          <p:cNvSpPr>
            <a:spLocks noGrp="1" noChangeArrowheads="1"/>
          </p:cNvSpPr>
          <p:nvPr>
            <p:ph type="hdr" sz="quarter"/>
          </p:nvPr>
        </p:nvSpPr>
        <p:spPr bwMode="auto">
          <a:xfrm>
            <a:off x="0" y="0"/>
            <a:ext cx="2987951" cy="452438"/>
          </a:xfrm>
          <a:prstGeom prst="rect">
            <a:avLst/>
          </a:prstGeom>
          <a:noFill/>
          <a:ln w="9525">
            <a:noFill/>
            <a:miter lim="800000"/>
            <a:headEnd/>
            <a:tailEnd/>
          </a:ln>
          <a:effectLst/>
        </p:spPr>
        <p:txBody>
          <a:bodyPr vert="horz" wrap="square" lIns="90229" tIns="45113" rIns="90229" bIns="45113" numCol="1" anchor="t" anchorCtr="0" compatLnSpc="1">
            <a:prstTxWarp prst="textNoShape">
              <a:avLst/>
            </a:prstTxWarp>
          </a:bodyPr>
          <a:lstStyle>
            <a:lvl1pPr defTabSz="901634">
              <a:spcBef>
                <a:spcPct val="0"/>
              </a:spcBef>
              <a:defRPr sz="1200"/>
            </a:lvl1pPr>
          </a:lstStyle>
          <a:p>
            <a:pPr>
              <a:defRPr/>
            </a:pPr>
            <a:endParaRPr lang="en-US"/>
          </a:p>
        </p:txBody>
      </p:sp>
      <p:sp>
        <p:nvSpPr>
          <p:cNvPr id="291843" name="Rectangle 3"/>
          <p:cNvSpPr>
            <a:spLocks noGrp="1" noChangeArrowheads="1"/>
          </p:cNvSpPr>
          <p:nvPr>
            <p:ph type="dt" sz="quarter" idx="1"/>
          </p:nvPr>
        </p:nvSpPr>
        <p:spPr bwMode="auto">
          <a:xfrm>
            <a:off x="3887132" y="0"/>
            <a:ext cx="2987951" cy="452438"/>
          </a:xfrm>
          <a:prstGeom prst="rect">
            <a:avLst/>
          </a:prstGeom>
          <a:noFill/>
          <a:ln w="9525">
            <a:noFill/>
            <a:miter lim="800000"/>
            <a:headEnd/>
            <a:tailEnd/>
          </a:ln>
          <a:effectLst/>
        </p:spPr>
        <p:txBody>
          <a:bodyPr vert="horz" wrap="square" lIns="90229" tIns="45113" rIns="90229" bIns="45113" numCol="1" anchor="t" anchorCtr="0" compatLnSpc="1">
            <a:prstTxWarp prst="textNoShape">
              <a:avLst/>
            </a:prstTxWarp>
          </a:bodyPr>
          <a:lstStyle>
            <a:lvl1pPr algn="r" defTabSz="901634">
              <a:spcBef>
                <a:spcPct val="0"/>
              </a:spcBef>
              <a:defRPr sz="1200"/>
            </a:lvl1pPr>
          </a:lstStyle>
          <a:p>
            <a:pPr>
              <a:defRPr/>
            </a:pPr>
            <a:endParaRPr lang="en-US"/>
          </a:p>
        </p:txBody>
      </p:sp>
      <p:sp>
        <p:nvSpPr>
          <p:cNvPr id="291844" name="Rectangle 4"/>
          <p:cNvSpPr>
            <a:spLocks noGrp="1" noChangeArrowheads="1"/>
          </p:cNvSpPr>
          <p:nvPr>
            <p:ph type="ftr" sz="quarter" idx="2"/>
          </p:nvPr>
        </p:nvSpPr>
        <p:spPr bwMode="auto">
          <a:xfrm>
            <a:off x="0" y="8762835"/>
            <a:ext cx="2987951" cy="454009"/>
          </a:xfrm>
          <a:prstGeom prst="rect">
            <a:avLst/>
          </a:prstGeom>
          <a:noFill/>
          <a:ln w="9525">
            <a:noFill/>
            <a:miter lim="800000"/>
            <a:headEnd/>
            <a:tailEnd/>
          </a:ln>
          <a:effectLst/>
        </p:spPr>
        <p:txBody>
          <a:bodyPr vert="horz" wrap="square" lIns="90229" tIns="45113" rIns="90229" bIns="45113" numCol="1" anchor="b" anchorCtr="0" compatLnSpc="1">
            <a:prstTxWarp prst="textNoShape">
              <a:avLst/>
            </a:prstTxWarp>
          </a:bodyPr>
          <a:lstStyle>
            <a:lvl1pPr defTabSz="901634">
              <a:spcBef>
                <a:spcPct val="0"/>
              </a:spcBef>
              <a:defRPr sz="1200"/>
            </a:lvl1pPr>
          </a:lstStyle>
          <a:p>
            <a:pPr>
              <a:defRPr/>
            </a:pPr>
            <a:endParaRPr lang="en-US"/>
          </a:p>
        </p:txBody>
      </p:sp>
      <p:sp>
        <p:nvSpPr>
          <p:cNvPr id="291845" name="Rectangle 5"/>
          <p:cNvSpPr>
            <a:spLocks noGrp="1" noChangeArrowheads="1"/>
          </p:cNvSpPr>
          <p:nvPr>
            <p:ph type="sldNum" sz="quarter" idx="3"/>
          </p:nvPr>
        </p:nvSpPr>
        <p:spPr bwMode="auto">
          <a:xfrm>
            <a:off x="3887132" y="8762835"/>
            <a:ext cx="2987951" cy="454009"/>
          </a:xfrm>
          <a:prstGeom prst="rect">
            <a:avLst/>
          </a:prstGeom>
          <a:noFill/>
          <a:ln w="9525">
            <a:noFill/>
            <a:miter lim="800000"/>
            <a:headEnd/>
            <a:tailEnd/>
          </a:ln>
          <a:effectLst/>
        </p:spPr>
        <p:txBody>
          <a:bodyPr vert="horz" wrap="square" lIns="90229" tIns="45113" rIns="90229" bIns="45113" numCol="1" anchor="b" anchorCtr="0" compatLnSpc="1">
            <a:prstTxWarp prst="textNoShape">
              <a:avLst/>
            </a:prstTxWarp>
          </a:bodyPr>
          <a:lstStyle>
            <a:lvl1pPr algn="r" defTabSz="901634">
              <a:spcBef>
                <a:spcPct val="0"/>
              </a:spcBef>
              <a:defRPr sz="1200"/>
            </a:lvl1pPr>
          </a:lstStyle>
          <a:p>
            <a:pPr>
              <a:defRPr/>
            </a:pPr>
            <a:fld id="{A421D248-554D-42C7-88F9-E87E45148ED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0869" cy="458721"/>
          </a:xfrm>
          <a:prstGeom prst="rect">
            <a:avLst/>
          </a:prstGeom>
          <a:noFill/>
          <a:ln w="12700">
            <a:noFill/>
            <a:miter lim="800000"/>
            <a:headEnd/>
            <a:tailEnd/>
          </a:ln>
          <a:effectLst/>
        </p:spPr>
        <p:txBody>
          <a:bodyPr vert="horz" wrap="square" lIns="91738" tIns="45868" rIns="91738" bIns="45868" numCol="1" anchor="t" anchorCtr="0" compatLnSpc="1">
            <a:prstTxWarp prst="textNoShape">
              <a:avLst/>
            </a:prstTxWarp>
          </a:bodyPr>
          <a:lstStyle>
            <a:lvl1pPr defTabSz="917314">
              <a:spcBef>
                <a:spcPct val="0"/>
              </a:spcBef>
              <a:defRPr sz="1200">
                <a:latin typeface="Arial" charset="0"/>
              </a:defRPr>
            </a:lvl1pPr>
          </a:lstStyle>
          <a:p>
            <a:pPr>
              <a:defRPr/>
            </a:pPr>
            <a:endParaRPr lang="en-US"/>
          </a:p>
        </p:txBody>
      </p:sp>
      <p:sp>
        <p:nvSpPr>
          <p:cNvPr id="34819" name="Rectangle 4"/>
          <p:cNvSpPr>
            <a:spLocks noGrp="1" noRot="1" noChangeAspect="1" noChangeArrowheads="1" noTextEdit="1"/>
          </p:cNvSpPr>
          <p:nvPr>
            <p:ph type="sldImg" idx="2"/>
          </p:nvPr>
        </p:nvSpPr>
        <p:spPr bwMode="auto">
          <a:xfrm>
            <a:off x="1138238" y="227013"/>
            <a:ext cx="4598987" cy="3451225"/>
          </a:xfrm>
          <a:prstGeom prst="rect">
            <a:avLst/>
          </a:prstGeom>
          <a:noFill/>
          <a:ln w="9525">
            <a:solidFill>
              <a:srgbClr val="000000"/>
            </a:solidFill>
            <a:miter lim="800000"/>
            <a:headEnd/>
            <a:tailEnd/>
          </a:ln>
        </p:spPr>
      </p:sp>
      <p:sp>
        <p:nvSpPr>
          <p:cNvPr id="7174" name="Rectangle 6"/>
          <p:cNvSpPr>
            <a:spLocks noGrp="1" noChangeArrowheads="1"/>
          </p:cNvSpPr>
          <p:nvPr>
            <p:ph type="ftr" sz="quarter" idx="4"/>
          </p:nvPr>
        </p:nvSpPr>
        <p:spPr bwMode="auto">
          <a:xfrm>
            <a:off x="0" y="8740842"/>
            <a:ext cx="2970869" cy="458721"/>
          </a:xfrm>
          <a:prstGeom prst="rect">
            <a:avLst/>
          </a:prstGeom>
          <a:noFill/>
          <a:ln w="12700">
            <a:noFill/>
            <a:miter lim="800000"/>
            <a:headEnd/>
            <a:tailEnd/>
          </a:ln>
          <a:effectLst/>
        </p:spPr>
        <p:txBody>
          <a:bodyPr vert="horz" wrap="square" lIns="91738" tIns="45868" rIns="91738" bIns="45868" numCol="1" anchor="b" anchorCtr="0" compatLnSpc="1">
            <a:prstTxWarp prst="textNoShape">
              <a:avLst/>
            </a:prstTxWarp>
          </a:bodyPr>
          <a:lstStyle>
            <a:lvl1pPr defTabSz="917314">
              <a:spcBef>
                <a:spcPct val="0"/>
              </a:spcBef>
              <a:defRPr sz="1200">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3887133" y="8740842"/>
            <a:ext cx="2970868" cy="458721"/>
          </a:xfrm>
          <a:prstGeom prst="rect">
            <a:avLst/>
          </a:prstGeom>
          <a:noFill/>
          <a:ln w="12700">
            <a:noFill/>
            <a:miter lim="800000"/>
            <a:headEnd/>
            <a:tailEnd/>
          </a:ln>
          <a:effectLst/>
        </p:spPr>
        <p:txBody>
          <a:bodyPr vert="horz" wrap="square" lIns="91738" tIns="45868" rIns="91738" bIns="45868" numCol="1" anchor="b" anchorCtr="0" compatLnSpc="1">
            <a:prstTxWarp prst="textNoShape">
              <a:avLst/>
            </a:prstTxWarp>
          </a:bodyPr>
          <a:lstStyle>
            <a:lvl1pPr algn="r" defTabSz="917314">
              <a:spcBef>
                <a:spcPct val="0"/>
              </a:spcBef>
              <a:defRPr sz="1200">
                <a:latin typeface="Arial" charset="0"/>
              </a:defRPr>
            </a:lvl1pPr>
          </a:lstStyle>
          <a:p>
            <a:pPr>
              <a:defRPr/>
            </a:pPr>
            <a:fld id="{85DA794A-B971-4BD5-8EED-E1BC1D9EE279}" type="slidenum">
              <a:rPr lang="en-US"/>
              <a:pPr>
                <a:defRPr/>
              </a:pPr>
              <a:t>‹#›</a:t>
            </a:fld>
            <a:endParaRPr lang="en-US"/>
          </a:p>
        </p:txBody>
      </p:sp>
      <p:sp>
        <p:nvSpPr>
          <p:cNvPr id="7177" name="Rectangle 9"/>
          <p:cNvSpPr>
            <a:spLocks noGrp="1" noChangeArrowheads="1"/>
          </p:cNvSpPr>
          <p:nvPr>
            <p:ph type="body" sz="quarter" idx="3"/>
          </p:nvPr>
        </p:nvSpPr>
        <p:spPr bwMode="auto">
          <a:xfrm>
            <a:off x="450367" y="3852003"/>
            <a:ext cx="6050446" cy="4536943"/>
          </a:xfrm>
          <a:prstGeom prst="rect">
            <a:avLst/>
          </a:prstGeom>
          <a:noFill/>
          <a:ln w="9525">
            <a:noFill/>
            <a:miter lim="800000"/>
            <a:headEnd/>
            <a:tailEnd/>
          </a:ln>
          <a:effectLst/>
        </p:spPr>
        <p:txBody>
          <a:bodyPr vert="horz" wrap="square" lIns="90229" tIns="45113" rIns="90229" bIns="451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 bg1="lt1" tx1="dk1" bg2="lt2" tx2="dk2" accent1="accent1" accent2="accent2" accent3="accent3" accent4="accent4" accent5="accent5" accent6="accent6" hlink="hlink" folHlink="folHlink"/>
  <p:notesStyle>
    <a:lvl1pPr marL="114300" indent="-114300" algn="l" rtl="0" eaLnBrk="0" fontAlgn="base" hangingPunct="0">
      <a:spcBef>
        <a:spcPct val="30000"/>
      </a:spcBef>
      <a:spcAft>
        <a:spcPct val="0"/>
      </a:spcAft>
      <a:buClr>
        <a:srgbClr val="0C2D83"/>
      </a:buClr>
      <a:buSzPct val="80000"/>
      <a:buFont typeface="Wingdings" pitchFamily="2" charset="2"/>
      <a:buChar char="n"/>
      <a:defRPr sz="1200" kern="1200">
        <a:solidFill>
          <a:schemeClr val="tx1"/>
        </a:solidFill>
        <a:latin typeface="Arial" charset="0"/>
        <a:ea typeface="+mn-ea"/>
        <a:cs typeface="+mn-cs"/>
      </a:defRPr>
    </a:lvl1pPr>
    <a:lvl2pPr marL="342900" indent="-114300" algn="l" rtl="0" eaLnBrk="0" fontAlgn="base" hangingPunct="0">
      <a:spcBef>
        <a:spcPct val="30000"/>
      </a:spcBef>
      <a:spcAft>
        <a:spcPct val="0"/>
      </a:spcAft>
      <a:buClr>
        <a:srgbClr val="0C2D83"/>
      </a:buClr>
      <a:buSzPct val="80000"/>
      <a:buFont typeface="Wingdings" pitchFamily="2" charset="2"/>
      <a:buChar char="n"/>
      <a:defRPr sz="1200" kern="1200">
        <a:solidFill>
          <a:schemeClr val="tx1"/>
        </a:solidFill>
        <a:latin typeface="Arial" charset="0"/>
        <a:ea typeface="+mn-ea"/>
        <a:cs typeface="+mn-cs"/>
      </a:defRPr>
    </a:lvl2pPr>
    <a:lvl3pPr marL="571500" indent="-114300" algn="l" rtl="0" eaLnBrk="0" fontAlgn="base" hangingPunct="0">
      <a:spcBef>
        <a:spcPct val="30000"/>
      </a:spcBef>
      <a:spcAft>
        <a:spcPct val="0"/>
      </a:spcAft>
      <a:buClr>
        <a:srgbClr val="0C2D83"/>
      </a:buClr>
      <a:buSzPct val="80000"/>
      <a:buFont typeface="Wingdings" pitchFamily="2" charset="2"/>
      <a:buChar char="n"/>
      <a:defRPr sz="1200" kern="1200">
        <a:solidFill>
          <a:schemeClr val="tx1"/>
        </a:solidFill>
        <a:latin typeface="Arial" charset="0"/>
        <a:ea typeface="+mn-ea"/>
        <a:cs typeface="+mn-cs"/>
      </a:defRPr>
    </a:lvl3pPr>
    <a:lvl4pPr marL="800100" indent="-114300" algn="l" rtl="0" eaLnBrk="0" fontAlgn="base" hangingPunct="0">
      <a:spcBef>
        <a:spcPct val="30000"/>
      </a:spcBef>
      <a:spcAft>
        <a:spcPct val="0"/>
      </a:spcAft>
      <a:buClr>
        <a:srgbClr val="0C2D83"/>
      </a:buClr>
      <a:buSzPct val="80000"/>
      <a:buFont typeface="Wingdings" pitchFamily="2" charset="2"/>
      <a:buChar char="n"/>
      <a:defRPr sz="1200" kern="1200">
        <a:solidFill>
          <a:schemeClr val="tx1"/>
        </a:solidFill>
        <a:latin typeface="Arial" charset="0"/>
        <a:ea typeface="+mn-ea"/>
        <a:cs typeface="+mn-cs"/>
      </a:defRPr>
    </a:lvl4pPr>
    <a:lvl5pPr marL="1028700" indent="-114300" algn="l" rtl="0" eaLnBrk="0" fontAlgn="base" hangingPunct="0">
      <a:spcBef>
        <a:spcPct val="30000"/>
      </a:spcBef>
      <a:spcAft>
        <a:spcPct val="0"/>
      </a:spcAft>
      <a:buClr>
        <a:srgbClr val="0C2D83"/>
      </a:buClr>
      <a:buSzPct val="80000"/>
      <a:buFont typeface="Wingdings" pitchFamily="2" charset="2"/>
      <a:buChar char="n"/>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DA794A-B971-4BD5-8EED-E1BC1D9EE279}"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US" dirty="0" smtClean="0">
                <a:latin typeface="Arial" pitchFamily="34" charset="0"/>
              </a:rPr>
              <a:t>Most projects are 100% construction complete.  Sixteen projects are not construction complete and are outlined below:  </a:t>
            </a:r>
          </a:p>
          <a:p>
            <a:r>
              <a:rPr lang="en-US" dirty="0" smtClean="0">
                <a:latin typeface="Arial" pitchFamily="34" charset="0"/>
              </a:rPr>
              <a:t>Five projects (Add to Aerial Port at Elmendorf, AK; Fuel Cell/Corrosion Control Complex at Elmendorf, AK; A-10 CIRF Sound Suppressor Foundation at Bradley, CT; Arm/Disarm Apron at Selfridge, MI &amp; Relocate GATOPO to Building 1001 at Will Rogers, OK) will be construction complete by December 2011.  Contract closeout is usually within 6 months.    </a:t>
            </a:r>
          </a:p>
          <a:p>
            <a:r>
              <a:rPr lang="en-US" dirty="0" smtClean="0">
                <a:latin typeface="Arial" pitchFamily="34" charset="0"/>
              </a:rPr>
              <a:t>Seven projects (Aircraft Maintenance Hangar at Elmendorf, AK; Pararescue Operations Facility at Elmendorf, AK; Construct Training Fire Station at Elmendorf, AK; ADAL Squad Ops/AMU Facility at Elmendorf, AK; Flight Simulator Training Facility at Hickam, HI; Relocate 272 EIS at Ellington, TX &amp; Relocate Combat Communications Squadron at Fairchild, WA) will be construction complete by January/February 2012.  Contract closeout is usually within 6 months. </a:t>
            </a:r>
          </a:p>
          <a:p>
            <a:r>
              <a:rPr lang="en-US" dirty="0" smtClean="0">
                <a:latin typeface="Arial" pitchFamily="34" charset="0"/>
              </a:rPr>
              <a:t>One project (Establish Enclave at Willow Grove, PA) will be construction complete by March 2012.  Contract closeout is usually within 6 months. </a:t>
            </a:r>
          </a:p>
          <a:p>
            <a:r>
              <a:rPr lang="en-US" dirty="0" smtClean="0">
                <a:latin typeface="Arial" pitchFamily="34" charset="0"/>
              </a:rPr>
              <a:t>Three Munitions projects at Selfridge, MI maybe construction complete around August 2012.  Water Line design issues for fire protection have come up.  </a:t>
            </a:r>
          </a:p>
          <a:p>
            <a:r>
              <a:rPr lang="en-US" dirty="0" smtClean="0">
                <a:latin typeface="Arial" pitchFamily="34" charset="0"/>
              </a:rPr>
              <a:t> We are working very hard in achieving BRAC Project Close Outs.  Contract closeout is usually within 6 months.  </a:t>
            </a:r>
          </a:p>
          <a:p>
            <a:r>
              <a:rPr lang="en-US" dirty="0" smtClean="0">
                <a:latin typeface="Arial" pitchFamily="34" charset="0"/>
              </a:rPr>
              <a:t> </a:t>
            </a:r>
          </a:p>
          <a:p>
            <a:endParaRPr lang="en-US" dirty="0" smtClean="0">
              <a:latin typeface="Arial" pitchFamily="34" charset="0"/>
            </a:endParaRPr>
          </a:p>
        </p:txBody>
      </p:sp>
      <p:sp>
        <p:nvSpPr>
          <p:cNvPr id="47108" name="Slide Number Placeholder 3"/>
          <p:cNvSpPr>
            <a:spLocks noGrp="1"/>
          </p:cNvSpPr>
          <p:nvPr>
            <p:ph type="sldNum" sz="quarter" idx="5"/>
          </p:nvPr>
        </p:nvSpPr>
        <p:spPr>
          <a:noFill/>
        </p:spPr>
        <p:txBody>
          <a:bodyPr/>
          <a:lstStyle/>
          <a:p>
            <a:pPr defTabSz="915954"/>
            <a:fld id="{5FF68E1E-62D0-4EA8-A973-56A275C808E9}" type="slidenum">
              <a:rPr lang="en-US" smtClean="0">
                <a:latin typeface="Arial" pitchFamily="34" charset="0"/>
              </a:rPr>
              <a:pPr defTabSz="915954"/>
              <a:t>11</a:t>
            </a:fld>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dirty="0" smtClean="0">
                <a:latin typeface="Arial" pitchFamily="34" charset="0"/>
              </a:rPr>
              <a:t>Most projects are 100% construction complete.  Five projects are not construction complete and are outlined below:  </a:t>
            </a:r>
          </a:p>
          <a:p>
            <a:r>
              <a:rPr lang="en-US" dirty="0" smtClean="0">
                <a:latin typeface="Arial" pitchFamily="34" charset="0"/>
              </a:rPr>
              <a:t>Two projects (Remove AAS at Springfield, IL &amp; Remove AAS at Springfield, OH) will be construction complete by December 2011.  Contract closeout is usually within 6 months. </a:t>
            </a:r>
          </a:p>
          <a:p>
            <a:r>
              <a:rPr lang="en-US" dirty="0" smtClean="0">
                <a:latin typeface="Arial" pitchFamily="34" charset="0"/>
              </a:rPr>
              <a:t>One project (Utilities – Mogas &amp; Fencing at Willow Grove, PA) will be construction complete by February 2012.  Contract closeout is usually within 6 months.    </a:t>
            </a:r>
          </a:p>
          <a:p>
            <a:r>
              <a:rPr lang="en-US" dirty="0" smtClean="0">
                <a:latin typeface="Arial" pitchFamily="34" charset="0"/>
              </a:rPr>
              <a:t>One project (Remove AAS at Selfridge, MI) will be construction complete by May 2012.  Contract closeout is usually within 6 months.   </a:t>
            </a:r>
          </a:p>
          <a:p>
            <a:r>
              <a:rPr lang="en-US" dirty="0" smtClean="0">
                <a:latin typeface="Arial" pitchFamily="34" charset="0"/>
              </a:rPr>
              <a:t>One project (Demolition for Turnover at </a:t>
            </a:r>
            <a:r>
              <a:rPr lang="en-US" dirty="0" err="1" smtClean="0">
                <a:latin typeface="Arial" pitchFamily="34" charset="0"/>
              </a:rPr>
              <a:t>Kulis</a:t>
            </a:r>
            <a:r>
              <a:rPr lang="en-US" dirty="0" smtClean="0">
                <a:latin typeface="Arial" pitchFamily="34" charset="0"/>
              </a:rPr>
              <a:t>, AK) will be construction complete by July 2012.  Contract closeout is usually within 6 months.  </a:t>
            </a:r>
          </a:p>
          <a:p>
            <a:r>
              <a:rPr lang="en-US" dirty="0" smtClean="0">
                <a:latin typeface="Arial" pitchFamily="34" charset="0"/>
              </a:rPr>
              <a:t>We are working very hard in achieving BRAC Project Close Outs. Contract closeout is usually within 6 months. </a:t>
            </a:r>
          </a:p>
          <a:p>
            <a:r>
              <a:rPr lang="en-US" dirty="0" smtClean="0">
                <a:latin typeface="Arial" pitchFamily="34" charset="0"/>
              </a:rPr>
              <a:t> </a:t>
            </a:r>
          </a:p>
          <a:p>
            <a:endParaRPr lang="en-US" dirty="0" smtClean="0">
              <a:latin typeface="Arial" pitchFamily="34" charset="0"/>
            </a:endParaRPr>
          </a:p>
        </p:txBody>
      </p:sp>
      <p:sp>
        <p:nvSpPr>
          <p:cNvPr id="48132" name="Slide Number Placeholder 3"/>
          <p:cNvSpPr>
            <a:spLocks noGrp="1"/>
          </p:cNvSpPr>
          <p:nvPr>
            <p:ph type="sldNum" sz="quarter" idx="5"/>
          </p:nvPr>
        </p:nvSpPr>
        <p:spPr>
          <a:noFill/>
        </p:spPr>
        <p:txBody>
          <a:bodyPr/>
          <a:lstStyle/>
          <a:p>
            <a:pPr defTabSz="915954"/>
            <a:fld id="{29C14B71-34A3-420D-A35B-86DA8DDB2916}" type="slidenum">
              <a:rPr lang="en-US" smtClean="0">
                <a:latin typeface="Arial" pitchFamily="34" charset="0"/>
              </a:rPr>
              <a:pPr defTabSz="915954"/>
              <a:t>13</a:t>
            </a:fld>
            <a:endParaRPr lang="en-U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3B1FC21-C225-4FAC-8C4C-8131BEE91E36}" type="slidenum">
              <a:rPr lang="en-US" smtClean="0"/>
              <a:pPr>
                <a:defRPr/>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916042"/>
            <a:fld id="{A1F21280-1907-4D75-BED1-CD23AF7A08F9}" type="slidenum">
              <a:rPr lang="en-US" smtClean="0">
                <a:latin typeface="Arial" pitchFamily="34" charset="0"/>
              </a:rPr>
              <a:pPr defTabSz="916042"/>
              <a:t>15</a:t>
            </a:fld>
            <a:endParaRPr lang="en-US" dirty="0" smtClean="0">
              <a:latin typeface="Arial" pitchFamily="34" charset="0"/>
            </a:endParaRPr>
          </a:p>
        </p:txBody>
      </p:sp>
      <p:sp>
        <p:nvSpPr>
          <p:cNvPr id="46083" name="Rectangle 2"/>
          <p:cNvSpPr>
            <a:spLocks noGrp="1" noRot="1" noChangeAspect="1" noChangeArrowheads="1" noTextEdit="1"/>
          </p:cNvSpPr>
          <p:nvPr>
            <p:ph type="sldImg"/>
          </p:nvPr>
        </p:nvSpPr>
        <p:spPr>
          <a:xfrm>
            <a:off x="1128713" y="688975"/>
            <a:ext cx="4600575" cy="3451225"/>
          </a:xfrm>
          <a:ln/>
        </p:spPr>
      </p:sp>
      <p:sp>
        <p:nvSpPr>
          <p:cNvPr id="46084" name="Rectangle 3"/>
          <p:cNvSpPr>
            <a:spLocks noGrp="1" noChangeArrowheads="1"/>
          </p:cNvSpPr>
          <p:nvPr>
            <p:ph type="body" idx="1"/>
          </p:nvPr>
        </p:nvSpPr>
        <p:spPr>
          <a:xfrm>
            <a:off x="913158" y="4370421"/>
            <a:ext cx="5031685" cy="4139490"/>
          </a:xfrm>
          <a:noFill/>
          <a:ln/>
        </p:spPr>
        <p:txBody>
          <a:bodyPr lIns="89368" tIns="44686" rIns="89368" bIns="44686"/>
          <a:lstStyle/>
          <a:p>
            <a:pPr eaLnBrk="1" hangingPunct="1"/>
            <a:r>
              <a:rPr lang="en-US" smtClean="0">
                <a:latin typeface="Arial" pitchFamily="34" charset="0"/>
              </a:rPr>
              <a:t>Updated by Hewett 29 Nov 2011</a:t>
            </a:r>
          </a:p>
          <a:p>
            <a:pPr eaLnBrk="1" hangingPunct="1"/>
            <a:endParaRPr lang="en-US" smtClean="0">
              <a:latin typeface="Arial" pitchFamily="34" charset="0"/>
            </a:endParaRPr>
          </a:p>
          <a:p>
            <a:pPr eaLnBrk="1" hangingPunct="1"/>
            <a:endParaRPr lang="en-US" smtClean="0">
              <a:latin typeface="Arial" pitchFamily="34" charset="0"/>
            </a:endParaRPr>
          </a:p>
          <a:p>
            <a:pPr eaLnBrk="1" hangingPunct="1"/>
            <a:r>
              <a:rPr lang="en-US" smtClean="0">
                <a:latin typeface="Arial" pitchFamily="34" charset="0"/>
              </a:rPr>
              <a:t>List of Joint initiative examples within context of TFI and BRAC</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16042"/>
            <a:fld id="{A8BE1128-84AD-4D91-859E-491DB4935C80}" type="slidenum">
              <a:rPr lang="en-US" smtClean="0">
                <a:latin typeface="Arial" pitchFamily="34" charset="0"/>
              </a:rPr>
              <a:pPr defTabSz="916042"/>
              <a:t>16</a:t>
            </a:fld>
            <a:endParaRPr lang="en-US" dirty="0" smtClean="0">
              <a:latin typeface="Arial" pitchFamily="34" charset="0"/>
            </a:endParaRPr>
          </a:p>
        </p:txBody>
      </p:sp>
      <p:sp>
        <p:nvSpPr>
          <p:cNvPr id="47107" name="Rectangle 2"/>
          <p:cNvSpPr>
            <a:spLocks noGrp="1" noRot="1" noChangeAspect="1" noChangeArrowheads="1" noTextEdit="1"/>
          </p:cNvSpPr>
          <p:nvPr>
            <p:ph type="sldImg"/>
          </p:nvPr>
        </p:nvSpPr>
        <p:spPr>
          <a:xfrm>
            <a:off x="1128713" y="688975"/>
            <a:ext cx="4600575" cy="3451225"/>
          </a:xfrm>
          <a:ln/>
        </p:spPr>
      </p:sp>
      <p:sp>
        <p:nvSpPr>
          <p:cNvPr id="47108" name="Rectangle 3"/>
          <p:cNvSpPr>
            <a:spLocks noGrp="1" noChangeArrowheads="1"/>
          </p:cNvSpPr>
          <p:nvPr>
            <p:ph type="body" idx="1"/>
          </p:nvPr>
        </p:nvSpPr>
        <p:spPr>
          <a:xfrm>
            <a:off x="913158" y="4370421"/>
            <a:ext cx="5031685" cy="4139490"/>
          </a:xfrm>
          <a:noFill/>
          <a:ln/>
        </p:spPr>
        <p:txBody>
          <a:bodyPr lIns="91068" tIns="45534" rIns="91068" bIns="45534"/>
          <a:lstStyle/>
          <a:p>
            <a:pPr eaLnBrk="1" hangingPunct="1"/>
            <a:r>
              <a:rPr lang="en-US" smtClean="0">
                <a:latin typeface="Arial" pitchFamily="34" charset="0"/>
              </a:rPr>
              <a:t>Updated by Hewett 29 Nov 2011</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916042"/>
            <a:fld id="{1A3A339D-8763-4E82-9016-681BCEC766FA}" type="slidenum">
              <a:rPr lang="en-US" smtClean="0">
                <a:latin typeface="Arial" pitchFamily="34" charset="0"/>
              </a:rPr>
              <a:pPr defTabSz="916042"/>
              <a:t>17</a:t>
            </a:fld>
            <a:endParaRPr lang="en-US" dirty="0" smtClean="0">
              <a:latin typeface="Arial" pitchFamily="34" charset="0"/>
            </a:endParaRPr>
          </a:p>
        </p:txBody>
      </p:sp>
      <p:sp>
        <p:nvSpPr>
          <p:cNvPr id="49155" name="Rectangle 2"/>
          <p:cNvSpPr>
            <a:spLocks noGrp="1" noRot="1" noChangeAspect="1" noChangeArrowheads="1" noTextEdit="1"/>
          </p:cNvSpPr>
          <p:nvPr>
            <p:ph type="sldImg"/>
          </p:nvPr>
        </p:nvSpPr>
        <p:spPr>
          <a:xfrm>
            <a:off x="1128713" y="688975"/>
            <a:ext cx="4600575" cy="3451225"/>
          </a:xfrm>
          <a:ln/>
        </p:spPr>
      </p:sp>
      <p:sp>
        <p:nvSpPr>
          <p:cNvPr id="49156" name="Rectangle 3"/>
          <p:cNvSpPr>
            <a:spLocks noGrp="1" noChangeArrowheads="1"/>
          </p:cNvSpPr>
          <p:nvPr>
            <p:ph type="body" idx="1"/>
          </p:nvPr>
        </p:nvSpPr>
        <p:spPr>
          <a:xfrm>
            <a:off x="913158" y="4370421"/>
            <a:ext cx="5031685" cy="4139490"/>
          </a:xfrm>
          <a:noFill/>
          <a:ln/>
        </p:spPr>
        <p:txBody>
          <a:bodyPr lIns="91063" tIns="45531" rIns="91063" bIns="45531"/>
          <a:lstStyle/>
          <a:p>
            <a:pPr eaLnBrk="1" hangingPunct="1"/>
            <a:r>
              <a:rPr lang="en-US" dirty="0" smtClean="0">
                <a:latin typeface="Arial" pitchFamily="34" charset="0"/>
              </a:rPr>
              <a:t>Requirement = PB: FY13 to 100% and FY14 to 35% plus FY 12 P-341 to 100%</a:t>
            </a:r>
          </a:p>
          <a:p>
            <a:pPr eaLnBrk="1" hangingPunct="1"/>
            <a:r>
              <a:rPr lang="en-US" dirty="0" smtClean="0">
                <a:latin typeface="Arial" pitchFamily="34" charset="0"/>
              </a:rPr>
              <a:t>Requirement = FY12 Adds to 100%</a:t>
            </a:r>
          </a:p>
          <a:p>
            <a:pPr eaLnBrk="1" hangingPunct="1"/>
            <a:r>
              <a:rPr lang="en-US" dirty="0" smtClean="0">
                <a:latin typeface="Arial" pitchFamily="34" charset="0"/>
              </a:rPr>
              <a:t>Requirement =Potential FY13 Adds to 35%</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a:buFont typeface="Wingdings" pitchFamily="2" charset="2"/>
              <a:buNone/>
            </a:pPr>
            <a:r>
              <a:rPr lang="en-US" dirty="0" smtClean="0">
                <a:latin typeface="Arial" pitchFamily="34" charset="0"/>
              </a:rPr>
              <a:t>FY11 (1 . Compliance, 2. Conservation, 3. Pollution</a:t>
            </a:r>
            <a:r>
              <a:rPr lang="en-US" baseline="0" dirty="0" smtClean="0">
                <a:latin typeface="Arial" pitchFamily="34" charset="0"/>
              </a:rPr>
              <a:t> Prevention) </a:t>
            </a:r>
            <a:r>
              <a:rPr lang="en-US" dirty="0" smtClean="0">
                <a:latin typeface="Arial" pitchFamily="34" charset="0"/>
              </a:rPr>
              <a:t>were over obligated due to reimbursements from SG and SE for ESOHCAMP.</a:t>
            </a:r>
          </a:p>
          <a:p>
            <a:pPr>
              <a:buFont typeface="Wingdings" pitchFamily="2" charset="2"/>
              <a:buNone/>
            </a:pPr>
            <a:endParaRPr lang="en-US" dirty="0" smtClean="0">
              <a:latin typeface="Arial" pitchFamily="34" charset="0"/>
            </a:endParaRPr>
          </a:p>
          <a:p>
            <a:pPr>
              <a:buFont typeface="Wingdings" pitchFamily="2" charset="2"/>
              <a:buNone/>
            </a:pPr>
            <a:r>
              <a:rPr lang="en-US" dirty="0" smtClean="0">
                <a:latin typeface="Arial" pitchFamily="34" charset="0"/>
              </a:rPr>
              <a:t>FY11-</a:t>
            </a:r>
            <a:r>
              <a:rPr lang="en-US" baseline="0" dirty="0" smtClean="0">
                <a:latin typeface="Arial" pitchFamily="34" charset="0"/>
              </a:rPr>
              <a:t> ENV SPT (Ranges/Munitions) supported with funds from 5. Restoration</a:t>
            </a:r>
            <a:endParaRPr lang="en-US" dirty="0" smtClean="0">
              <a:latin typeface="Arial" pitchFamily="34" charset="0"/>
            </a:endParaRPr>
          </a:p>
          <a:p>
            <a:pPr>
              <a:buFont typeface="Wingdings" pitchFamily="2" charset="2"/>
              <a:buNone/>
            </a:pPr>
            <a:endParaRPr lang="en-US" dirty="0" smtClean="0">
              <a:latin typeface="Arial" pitchFamily="34" charset="0"/>
            </a:endParaRPr>
          </a:p>
          <a:p>
            <a:pPr>
              <a:buFont typeface="Wingdings" pitchFamily="2" charset="2"/>
              <a:buNone/>
            </a:pPr>
            <a:r>
              <a:rPr lang="en-US" dirty="0" smtClean="0">
                <a:latin typeface="Arial" pitchFamily="34" charset="0"/>
              </a:rPr>
              <a:t>FY11– $1.5M sent directly to AFCEE for GEITA requirements (Does not show as executed under 5. Restoration)</a:t>
            </a:r>
          </a:p>
          <a:p>
            <a:pPr>
              <a:buFont typeface="Wingdings" pitchFamily="2" charset="2"/>
              <a:buNone/>
            </a:pPr>
            <a:endParaRPr lang="en-US" dirty="0" smtClean="0">
              <a:latin typeface="Arial" pitchFamily="34" charset="0"/>
            </a:endParaRPr>
          </a:p>
          <a:p>
            <a:pPr>
              <a:buFont typeface="Wingdings" pitchFamily="2" charset="2"/>
              <a:buNone/>
            </a:pPr>
            <a:r>
              <a:rPr lang="en-US" dirty="0" smtClean="0">
                <a:latin typeface="Arial" pitchFamily="34" charset="0"/>
              </a:rPr>
              <a:t>FY12 are planning numbers</a:t>
            </a:r>
          </a:p>
          <a:p>
            <a:pPr>
              <a:buFont typeface="Wingdings" pitchFamily="2" charset="2"/>
              <a:buNone/>
            </a:pPr>
            <a:endParaRPr lang="en-US" sz="700" dirty="0" smtClean="0">
              <a:latin typeface="Arial" pitchFamily="34" charset="0"/>
            </a:endParaRPr>
          </a:p>
          <a:p>
            <a:pPr>
              <a:buFont typeface="Wingdings" pitchFamily="2" charset="2"/>
              <a:buNone/>
            </a:pPr>
            <a:r>
              <a:rPr lang="en-US" sz="1200" dirty="0" smtClean="0">
                <a:latin typeface="Arial" pitchFamily="34" charset="0"/>
              </a:rPr>
              <a:t>FY12--MMRP (Munitions and Ranges) $0.00 requested or budgeted due to knowing none was going to flow to the ANG.</a:t>
            </a:r>
          </a:p>
        </p:txBody>
      </p:sp>
      <p:sp>
        <p:nvSpPr>
          <p:cNvPr id="50180" name="Slide Number Placeholder 3"/>
          <p:cNvSpPr>
            <a:spLocks noGrp="1"/>
          </p:cNvSpPr>
          <p:nvPr>
            <p:ph type="sldNum" sz="quarter" idx="5"/>
          </p:nvPr>
        </p:nvSpPr>
        <p:spPr>
          <a:noFill/>
        </p:spPr>
        <p:txBody>
          <a:bodyPr/>
          <a:lstStyle/>
          <a:p>
            <a:pPr defTabSz="916042"/>
            <a:fld id="{7CBBFE27-5317-4E47-8C0F-CF3CBC35F065}" type="slidenum">
              <a:rPr lang="en-US" smtClean="0">
                <a:latin typeface="Arial" pitchFamily="34" charset="0"/>
              </a:rPr>
              <a:pPr defTabSz="916042"/>
              <a:t>18</a:t>
            </a:fld>
            <a:endParaRPr lang="en-US"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pPr>
              <a:buNone/>
            </a:pPr>
            <a:r>
              <a:rPr lang="en-US" u="sng" dirty="0" smtClean="0"/>
              <a:t>Accomplishments:</a:t>
            </a:r>
            <a:endParaRPr lang="en-US" dirty="0" smtClean="0"/>
          </a:p>
          <a:p>
            <a:r>
              <a:rPr lang="en-US" dirty="0" smtClean="0"/>
              <a:t>Significant investment ($) has resulted in meeting reduction goal as well as reducing utility costs.  Continuing investment will be required to meet reduction goals. (Baseline for Energy is 2003.  Baseline for Water is 2007)</a:t>
            </a:r>
          </a:p>
          <a:p>
            <a:r>
              <a:rPr lang="en-US" dirty="0" smtClean="0"/>
              <a:t>Regional Resource Efficiency Managers (REM’s) have made a significant impact on identifying Energy Conservation opportunities, developing program documents and implementation of these opportunities.</a:t>
            </a:r>
          </a:p>
          <a:p>
            <a:r>
              <a:rPr lang="en-US" dirty="0" smtClean="0"/>
              <a:t>An aggressive </a:t>
            </a:r>
            <a:r>
              <a:rPr lang="en-US" dirty="0" err="1" smtClean="0"/>
              <a:t>Retrocommissioning</a:t>
            </a:r>
            <a:r>
              <a:rPr lang="en-US" dirty="0" smtClean="0"/>
              <a:t> (</a:t>
            </a:r>
            <a:r>
              <a:rPr lang="en-US" dirty="0" err="1" smtClean="0"/>
              <a:t>RCx</a:t>
            </a:r>
            <a:r>
              <a:rPr lang="en-US" dirty="0" smtClean="0"/>
              <a:t>) program in existing facilities has had a significant impact on operating building systems more efficiently.</a:t>
            </a:r>
          </a:p>
          <a:p>
            <a:r>
              <a:rPr lang="en-US" dirty="0" smtClean="0"/>
              <a:t>Increase Energy Awareness and importance placed on the Energy program at Base level has contributed to reduction efforts as well.</a:t>
            </a:r>
          </a:p>
          <a:p>
            <a:pPr>
              <a:buNone/>
            </a:pPr>
            <a:endParaRPr lang="en-US" u="sng" dirty="0" smtClean="0"/>
          </a:p>
          <a:p>
            <a:pPr>
              <a:buNone/>
            </a:pPr>
            <a:r>
              <a:rPr lang="en-US" u="sng" dirty="0" smtClean="0"/>
              <a:t>Challenges:</a:t>
            </a:r>
            <a:endParaRPr lang="en-US" dirty="0" smtClean="0"/>
          </a:p>
          <a:p>
            <a:r>
              <a:rPr lang="en-US" dirty="0" smtClean="0"/>
              <a:t>* Time required to support continual energy status data calls have impacted time available to execute the program. </a:t>
            </a:r>
          </a:p>
          <a:p>
            <a:r>
              <a:rPr lang="en-US" dirty="0" smtClean="0"/>
              <a:t>The AF is pursuing central funding for central meter reporting funding. They have excluded small installations (ANG bases) in the request for central funding. </a:t>
            </a:r>
          </a:p>
          <a:p>
            <a:r>
              <a:rPr lang="en-US" dirty="0" smtClean="0"/>
              <a:t>Approval of communications software (ATO and CTO’s) for Advanced Meter, Building Automation  Control Systems and other Industrial control systems.</a:t>
            </a:r>
          </a:p>
          <a:p>
            <a:r>
              <a:rPr lang="en-US" dirty="0" smtClean="0"/>
              <a:t>Limited skill sets of technicians to effectively operate and maintain Building and HVAC control systems continues to be challenge in efficiently operating facility control systems.</a:t>
            </a:r>
          </a:p>
          <a:p>
            <a:endParaRPr lang="en-US" dirty="0" smtClean="0"/>
          </a:p>
        </p:txBody>
      </p:sp>
      <p:sp>
        <p:nvSpPr>
          <p:cNvPr id="17412" name="Slide Number Placeholder 3"/>
          <p:cNvSpPr>
            <a:spLocks noGrp="1"/>
          </p:cNvSpPr>
          <p:nvPr>
            <p:ph type="sldNum" sz="quarter" idx="5"/>
          </p:nvPr>
        </p:nvSpPr>
        <p:spPr>
          <a:noFill/>
        </p:spPr>
        <p:txBody>
          <a:bodyPr/>
          <a:lstStyle/>
          <a:p>
            <a:pPr defTabSz="916042"/>
            <a:fld id="{0C7B0961-3BF9-48FF-AD93-D65F32450DB6}" type="slidenum">
              <a:rPr lang="en-US" smtClean="0">
                <a:solidFill>
                  <a:srgbClr val="000000"/>
                </a:solidFill>
              </a:rPr>
              <a:pPr defTabSz="916042"/>
              <a:t>19</a:t>
            </a:fld>
            <a:endParaRPr lang="en-US" dirty="0"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pPr defTabSz="916042"/>
            <a:fld id="{971BD8F1-262F-40BA-9671-CA3E5879C8B3}" type="slidenum">
              <a:rPr lang="en-US" smtClean="0">
                <a:latin typeface="Arial" pitchFamily="34" charset="0"/>
              </a:rPr>
              <a:pPr defTabSz="916042"/>
              <a:t>20</a:t>
            </a:fld>
            <a:endParaRPr lang="en-US" dirty="0" smtClean="0">
              <a:latin typeface="Arial"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85579" y="0"/>
            <a:ext cx="2972421" cy="460293"/>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43" name="Rectangle 3"/>
          <p:cNvSpPr>
            <a:spLocks noChangeArrowheads="1"/>
          </p:cNvSpPr>
          <p:nvPr/>
        </p:nvSpPr>
        <p:spPr bwMode="auto">
          <a:xfrm>
            <a:off x="3885579" y="8739272"/>
            <a:ext cx="2972421" cy="460292"/>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44" name="Rectangle 4"/>
          <p:cNvSpPr>
            <a:spLocks noChangeArrowheads="1"/>
          </p:cNvSpPr>
          <p:nvPr/>
        </p:nvSpPr>
        <p:spPr bwMode="auto">
          <a:xfrm>
            <a:off x="1" y="8739272"/>
            <a:ext cx="2972421" cy="460292"/>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45" name="Rectangle 5"/>
          <p:cNvSpPr>
            <a:spLocks noChangeArrowheads="1"/>
          </p:cNvSpPr>
          <p:nvPr/>
        </p:nvSpPr>
        <p:spPr bwMode="auto">
          <a:xfrm>
            <a:off x="1" y="0"/>
            <a:ext cx="2972421" cy="460293"/>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46" name="Rectangle 6"/>
          <p:cNvSpPr>
            <a:spLocks noChangeArrowheads="1"/>
          </p:cNvSpPr>
          <p:nvPr/>
        </p:nvSpPr>
        <p:spPr bwMode="auto">
          <a:xfrm>
            <a:off x="3885579" y="0"/>
            <a:ext cx="2972421" cy="460293"/>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47" name="Rectangle 7"/>
          <p:cNvSpPr>
            <a:spLocks noChangeArrowheads="1"/>
          </p:cNvSpPr>
          <p:nvPr/>
        </p:nvSpPr>
        <p:spPr bwMode="auto">
          <a:xfrm>
            <a:off x="1" y="8739272"/>
            <a:ext cx="2972421" cy="460292"/>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48" name="Rectangle 8"/>
          <p:cNvSpPr>
            <a:spLocks noChangeArrowheads="1"/>
          </p:cNvSpPr>
          <p:nvPr/>
        </p:nvSpPr>
        <p:spPr bwMode="auto">
          <a:xfrm>
            <a:off x="1" y="0"/>
            <a:ext cx="2972421" cy="460293"/>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49" name="Rectangle 9"/>
          <p:cNvSpPr>
            <a:spLocks noChangeArrowheads="1"/>
          </p:cNvSpPr>
          <p:nvPr/>
        </p:nvSpPr>
        <p:spPr bwMode="auto">
          <a:xfrm>
            <a:off x="3885579" y="0"/>
            <a:ext cx="2972421" cy="460293"/>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50" name="Rectangle 10"/>
          <p:cNvSpPr>
            <a:spLocks noChangeArrowheads="1"/>
          </p:cNvSpPr>
          <p:nvPr/>
        </p:nvSpPr>
        <p:spPr bwMode="auto">
          <a:xfrm>
            <a:off x="1" y="8739272"/>
            <a:ext cx="2972421" cy="460292"/>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51" name="Rectangle 11"/>
          <p:cNvSpPr>
            <a:spLocks noChangeArrowheads="1"/>
          </p:cNvSpPr>
          <p:nvPr/>
        </p:nvSpPr>
        <p:spPr bwMode="auto">
          <a:xfrm>
            <a:off x="1" y="0"/>
            <a:ext cx="2972421" cy="460293"/>
          </a:xfrm>
          <a:prstGeom prst="rect">
            <a:avLst/>
          </a:prstGeom>
          <a:noFill/>
          <a:ln w="9525">
            <a:noFill/>
            <a:miter lim="800000"/>
            <a:headEnd/>
            <a:tailEnd/>
          </a:ln>
        </p:spPr>
        <p:txBody>
          <a:bodyPr wrap="none" lIns="89900" tIns="44949" rIns="89900" bIns="44949" anchor="ctr"/>
          <a:lstStyle/>
          <a:p>
            <a:pPr algn="ctr"/>
            <a:endParaRPr lang="en-US" dirty="0"/>
          </a:p>
        </p:txBody>
      </p:sp>
      <p:sp>
        <p:nvSpPr>
          <p:cNvPr id="35852" name="Rectangle 12"/>
          <p:cNvSpPr>
            <a:spLocks noGrp="1" noChangeArrowheads="1"/>
          </p:cNvSpPr>
          <p:nvPr>
            <p:ph type="body" idx="1"/>
          </p:nvPr>
        </p:nvSpPr>
        <p:spPr>
          <a:xfrm>
            <a:off x="343212" y="4368850"/>
            <a:ext cx="6151389" cy="4139489"/>
          </a:xfrm>
          <a:noFill/>
          <a:ln/>
        </p:spPr>
        <p:txBody>
          <a:bodyPr lIns="89762" tIns="44095" rIns="89762" bIns="44095"/>
          <a:lstStyle/>
          <a:p>
            <a:pPr defTabSz="908226"/>
            <a:r>
              <a:rPr lang="en-US" sz="800" b="1" dirty="0" smtClean="0">
                <a:latin typeface="Times New Roman" pitchFamily="18" charset="0"/>
                <a:cs typeface="Times New Roman" pitchFamily="18" charset="0"/>
              </a:rPr>
              <a:t> Hewett updated 29 Nov 2011</a:t>
            </a:r>
          </a:p>
          <a:p>
            <a:pPr defTabSz="908226">
              <a:buFontTx/>
              <a:buChar char="•"/>
            </a:pPr>
            <a:endParaRPr lang="en-US" b="1" dirty="0" smtClean="0">
              <a:latin typeface="Times New Roman" pitchFamily="18" charset="0"/>
              <a:cs typeface="Times New Roman" pitchFamily="18" charset="0"/>
            </a:endParaRPr>
          </a:p>
          <a:p>
            <a:pPr defTabSz="908226">
              <a:buFont typeface="Arial" pitchFamily="34" charset="0"/>
              <a:buChar char="•"/>
            </a:pPr>
            <a:r>
              <a:rPr lang="en-US" sz="1000" b="1" dirty="0" smtClean="0">
                <a:latin typeface="Times New Roman" pitchFamily="18" charset="0"/>
                <a:cs typeface="Times New Roman" pitchFamily="18" charset="0"/>
              </a:rPr>
              <a:t>We are a very large organization with 106,700 members and 88 wings.  </a:t>
            </a:r>
          </a:p>
          <a:p>
            <a:pPr defTabSz="908226">
              <a:buFont typeface="Arial" pitchFamily="34" charset="0"/>
              <a:buChar char="•"/>
            </a:pPr>
            <a:endParaRPr lang="en-US" sz="1000" b="1" dirty="0" smtClean="0">
              <a:latin typeface="Times New Roman" pitchFamily="18" charset="0"/>
              <a:cs typeface="Times New Roman" pitchFamily="18" charset="0"/>
            </a:endParaRPr>
          </a:p>
          <a:p>
            <a:pPr defTabSz="908226">
              <a:buFont typeface="Arial" pitchFamily="34" charset="0"/>
              <a:buChar char="•"/>
            </a:pPr>
            <a:r>
              <a:rPr lang="en-US" sz="1000" b="1" dirty="0" smtClean="0">
                <a:latin typeface="Times New Roman" pitchFamily="18" charset="0"/>
                <a:cs typeface="Times New Roman" pitchFamily="18" charset="0"/>
              </a:rPr>
              <a:t>Our basing is diverse but I would invite your attention to one number on this chart; 64 of our units are located on civilian airports where we have built our business model around joint use of civilian airfields.  This cooperative effort supports the mission by gaining access to 64 airfields for just under $5M per year, and it benefits the small general aviation airfields that would struggle to operate without the ANG presence.</a:t>
            </a:r>
          </a:p>
          <a:p>
            <a:pPr defTabSz="908226">
              <a:buFont typeface="Arial" pitchFamily="34" charset="0"/>
              <a:buChar char="•"/>
            </a:pPr>
            <a:endParaRPr lang="en-US" sz="1000" b="1" dirty="0" smtClean="0">
              <a:latin typeface="Times New Roman" pitchFamily="18" charset="0"/>
              <a:cs typeface="Times New Roman" pitchFamily="18" charset="0"/>
            </a:endParaRPr>
          </a:p>
          <a:p>
            <a:pPr defTabSz="908226">
              <a:buFont typeface="Arial" pitchFamily="34" charset="0"/>
              <a:buChar char="•"/>
            </a:pPr>
            <a:r>
              <a:rPr lang="en-US" sz="1000" b="1" dirty="0" smtClean="0">
                <a:latin typeface="Times New Roman" pitchFamily="18" charset="0"/>
                <a:cs typeface="Times New Roman" pitchFamily="18" charset="0"/>
              </a:rPr>
              <a:t>The National Guard and ANG are your link to hometown USA.  We are located in 177 communities across the United States and four territories.  </a:t>
            </a:r>
          </a:p>
          <a:p>
            <a:pPr defTabSz="908226">
              <a:buFontTx/>
              <a:buChar char="•"/>
            </a:pPr>
            <a:endParaRPr lang="en-US" sz="600" b="1" i="1" dirty="0" smtClean="0">
              <a:latin typeface="Times New Roman" pitchFamily="18" charset="0"/>
              <a:cs typeface="Times New Roman" pitchFamily="18" charset="0"/>
            </a:endParaRPr>
          </a:p>
          <a:p>
            <a:pPr defTabSz="908226"/>
            <a:r>
              <a:rPr lang="en-US" sz="600" b="1" i="1" dirty="0" smtClean="0">
                <a:latin typeface="Times New Roman" pitchFamily="18" charset="0"/>
                <a:cs typeface="Times New Roman" pitchFamily="18" charset="0"/>
              </a:rPr>
              <a:t>Back-up Notes:</a:t>
            </a:r>
          </a:p>
          <a:p>
            <a:pPr defTabSz="908226">
              <a:buFontTx/>
              <a:buChar char="•"/>
            </a:pPr>
            <a:r>
              <a:rPr lang="en-US" sz="600" b="1" i="1" dirty="0" smtClean="0">
                <a:latin typeface="Times New Roman" pitchFamily="18" charset="0"/>
                <a:cs typeface="Times New Roman" pitchFamily="18" charset="0"/>
              </a:rPr>
              <a:t>2 ANG Bases</a:t>
            </a:r>
          </a:p>
          <a:p>
            <a:pPr lvl="1" defTabSz="908226">
              <a:buFontTx/>
              <a:buChar char="•"/>
            </a:pPr>
            <a:r>
              <a:rPr lang="en-US" sz="800" b="1" i="1" dirty="0" smtClean="0">
                <a:latin typeface="Times New Roman" pitchFamily="18" charset="0"/>
                <a:cs typeface="Times New Roman" pitchFamily="18" charset="0"/>
              </a:rPr>
              <a:t>Otis ANGB, MA – AF major installation</a:t>
            </a:r>
          </a:p>
          <a:p>
            <a:pPr lvl="1" defTabSz="908226">
              <a:buFontTx/>
              <a:buChar char="•"/>
            </a:pPr>
            <a:r>
              <a:rPr lang="en-US" sz="800" b="1" i="1" dirty="0" smtClean="0">
                <a:latin typeface="Times New Roman" pitchFamily="18" charset="0"/>
                <a:cs typeface="Times New Roman" pitchFamily="18" charset="0"/>
              </a:rPr>
              <a:t>Selfridge ANGB, MI – AF major installation</a:t>
            </a:r>
          </a:p>
          <a:p>
            <a:pPr defTabSz="908226">
              <a:buFontTx/>
              <a:buChar char="•"/>
            </a:pPr>
            <a:r>
              <a:rPr lang="en-US" sz="600" b="1" i="1" dirty="0" smtClean="0">
                <a:latin typeface="Times New Roman" pitchFamily="18" charset="0"/>
                <a:cs typeface="Times New Roman" pitchFamily="18" charset="0"/>
              </a:rPr>
              <a:t>2 ANG Stations</a:t>
            </a:r>
          </a:p>
          <a:p>
            <a:pPr lvl="1" defTabSz="908226">
              <a:buFontTx/>
              <a:buChar char="•"/>
            </a:pPr>
            <a:r>
              <a:rPr lang="en-US" sz="800" b="1" i="1" dirty="0" err="1" smtClean="0">
                <a:latin typeface="Times New Roman" pitchFamily="18" charset="0"/>
                <a:cs typeface="Times New Roman" pitchFamily="18" charset="0"/>
              </a:rPr>
              <a:t>McEntire</a:t>
            </a:r>
            <a:r>
              <a:rPr lang="en-US" sz="800" b="1" i="1" dirty="0" smtClean="0">
                <a:latin typeface="Times New Roman" pitchFamily="18" charset="0"/>
                <a:cs typeface="Times New Roman" pitchFamily="18" charset="0"/>
              </a:rPr>
              <a:t> ANGS, SC – meets criteria as an AF Major installation</a:t>
            </a:r>
          </a:p>
          <a:p>
            <a:pPr lvl="1" defTabSz="908226">
              <a:buFontTx/>
              <a:buChar char="•"/>
            </a:pPr>
            <a:r>
              <a:rPr lang="en-US" sz="800" b="1" i="1" dirty="0" smtClean="0">
                <a:latin typeface="Times New Roman" pitchFamily="18" charset="0"/>
                <a:cs typeface="Times New Roman" pitchFamily="18" charset="0"/>
              </a:rPr>
              <a:t>Channel Island ANGS, CA – meets criteria as an AF Minor Installation</a:t>
            </a:r>
          </a:p>
          <a:p>
            <a:pPr defTabSz="908226">
              <a:buFontTx/>
              <a:buChar char="•"/>
            </a:pPr>
            <a:r>
              <a:rPr lang="en-US" sz="600" b="1" i="1" dirty="0" smtClean="0">
                <a:latin typeface="Times New Roman" pitchFamily="18" charset="0"/>
                <a:cs typeface="Times New Roman" pitchFamily="18" charset="0"/>
              </a:rPr>
              <a:t>64 Civilian Airports – all AF minor installations</a:t>
            </a:r>
          </a:p>
          <a:p>
            <a:pPr lvl="1" defTabSz="908226">
              <a:buFontTx/>
              <a:buChar char="•"/>
            </a:pPr>
            <a:r>
              <a:rPr lang="en-US" sz="800" b="1" i="1" dirty="0" smtClean="0">
                <a:latin typeface="Times New Roman" pitchFamily="18" charset="0"/>
                <a:cs typeface="Times New Roman" pitchFamily="18" charset="0"/>
              </a:rPr>
              <a:t>Atlantic City, Bangor, Barnes, Birmingham, Boise, Bradley, Burlington, Capital, Charlotte, Cheyenne, Dane County, </a:t>
            </a:r>
            <a:r>
              <a:rPr lang="en-US" sz="800" b="1" i="1" dirty="0" err="1" smtClean="0">
                <a:latin typeface="Times New Roman" pitchFamily="18" charset="0"/>
                <a:cs typeface="Times New Roman" pitchFamily="18" charset="0"/>
              </a:rPr>
              <a:t>Dannely</a:t>
            </a:r>
            <a:r>
              <a:rPr lang="en-US" sz="800" b="1" i="1" dirty="0" smtClean="0">
                <a:latin typeface="Times New Roman" pitchFamily="18" charset="0"/>
                <a:cs typeface="Times New Roman" pitchFamily="18" charset="0"/>
              </a:rPr>
              <a:t> </a:t>
            </a:r>
            <a:r>
              <a:rPr lang="en-US" sz="800" b="1" i="1" dirty="0" err="1" smtClean="0">
                <a:latin typeface="Times New Roman" pitchFamily="18" charset="0"/>
                <a:cs typeface="Times New Roman" pitchFamily="18" charset="0"/>
              </a:rPr>
              <a:t>Fld</a:t>
            </a:r>
            <a:r>
              <a:rPr lang="en-US" sz="800" b="1" i="1" dirty="0" smtClean="0">
                <a:latin typeface="Times New Roman" pitchFamily="18" charset="0"/>
                <a:cs typeface="Times New Roman" pitchFamily="18" charset="0"/>
              </a:rPr>
              <a:t>, Des Moines, Duluth, Ellington, EWVRA, </a:t>
            </a:r>
            <a:r>
              <a:rPr lang="en-US" sz="800" b="1" i="1" dirty="0" err="1" smtClean="0">
                <a:latin typeface="Times New Roman" pitchFamily="18" charset="0"/>
                <a:cs typeface="Times New Roman" pitchFamily="18" charset="0"/>
              </a:rPr>
              <a:t>Gabreski</a:t>
            </a:r>
            <a:r>
              <a:rPr lang="en-US" sz="800" b="1" i="1" dirty="0" smtClean="0">
                <a:latin typeface="Times New Roman" pitchFamily="18" charset="0"/>
                <a:cs typeface="Times New Roman" pitchFamily="18" charset="0"/>
              </a:rPr>
              <a:t>, Forbes, Ft Smith, Fort Wayne, Fresno, Gen Mitchell, Great Falls, Peoria, Hancock, Harrisburg, Hector, </a:t>
            </a:r>
            <a:r>
              <a:rPr lang="en-US" sz="800" b="1" i="1" dirty="0" err="1" smtClean="0">
                <a:latin typeface="Times New Roman" pitchFamily="18" charset="0"/>
                <a:cs typeface="Times New Roman" pitchFamily="18" charset="0"/>
              </a:rPr>
              <a:t>Hulman</a:t>
            </a:r>
            <a:r>
              <a:rPr lang="en-US" sz="800" b="1" i="1" dirty="0" smtClean="0">
                <a:latin typeface="Times New Roman" pitchFamily="18" charset="0"/>
                <a:cs typeface="Times New Roman" pitchFamily="18" charset="0"/>
              </a:rPr>
              <a:t>, Jackson, Jacksonville, Joe Foss, Key </a:t>
            </a:r>
            <a:r>
              <a:rPr lang="en-US" sz="800" b="1" i="1" dirty="0" err="1" smtClean="0">
                <a:latin typeface="Times New Roman" pitchFamily="18" charset="0"/>
                <a:cs typeface="Times New Roman" pitchFamily="18" charset="0"/>
              </a:rPr>
              <a:t>Fld</a:t>
            </a:r>
            <a:r>
              <a:rPr lang="en-US" sz="800" b="1" i="1" dirty="0" smtClean="0">
                <a:latin typeface="Times New Roman" pitchFamily="18" charset="0"/>
                <a:cs typeface="Times New Roman" pitchFamily="18" charset="0"/>
              </a:rPr>
              <a:t>, Klamath Falls, Lambert, Lincoln, Louisville, Luis Munoz, Mansfield, Martin State, McGhee Tyson, Memphis, Nashville, New Castle, Pease, Phoenix, Pittsburgh, Portland, Quonset, Reno,, Rickenbacker, Rosecrans, Salt Lake, Savannah, Schenectady, Southern California Logistics Airport, Sioux Gateway, Springfield-Beckley, Stewart,, Toledo, Tucson, Tulsa, Kellogg, Will Rogers, Yeager</a:t>
            </a:r>
          </a:p>
          <a:p>
            <a:pPr defTabSz="908226">
              <a:buFontTx/>
              <a:buChar char="•"/>
            </a:pPr>
            <a:r>
              <a:rPr lang="en-US" sz="600" b="1" i="1" dirty="0" smtClean="0">
                <a:latin typeface="Times New Roman" pitchFamily="18" charset="0"/>
                <a:cs typeface="Times New Roman" pitchFamily="18" charset="0"/>
              </a:rPr>
              <a:t>12 AF Bases – </a:t>
            </a:r>
          </a:p>
          <a:p>
            <a:pPr lvl="1" defTabSz="908226">
              <a:buFontTx/>
              <a:buChar char="•"/>
            </a:pPr>
            <a:r>
              <a:rPr lang="en-US" sz="800" b="1" i="1" dirty="0" smtClean="0">
                <a:latin typeface="Times New Roman" pitchFamily="18" charset="0"/>
                <a:cs typeface="Times New Roman" pitchFamily="18" charset="0"/>
              </a:rPr>
              <a:t>Andrews, Buckley, Eielson, Elmendorf, Fairchild, Kelly, Kirtland, Little Rock, McConnell, McGuire, Robins, Scott</a:t>
            </a:r>
          </a:p>
          <a:p>
            <a:pPr defTabSz="908226">
              <a:buFontTx/>
              <a:buChar char="•"/>
            </a:pPr>
            <a:r>
              <a:rPr lang="en-US" sz="600" b="1" i="1" dirty="0" smtClean="0">
                <a:latin typeface="Times New Roman" pitchFamily="18" charset="0"/>
                <a:cs typeface="Times New Roman" pitchFamily="18" charset="0"/>
              </a:rPr>
              <a:t> 3 Naval Installations– </a:t>
            </a:r>
          </a:p>
          <a:p>
            <a:pPr lvl="1" defTabSz="908226">
              <a:buFontTx/>
              <a:buChar char="•"/>
            </a:pPr>
            <a:r>
              <a:rPr lang="en-US" sz="800" b="1" i="1" dirty="0" smtClean="0">
                <a:latin typeface="Times New Roman" pitchFamily="18" charset="0"/>
                <a:cs typeface="Times New Roman" pitchFamily="18" charset="0"/>
              </a:rPr>
              <a:t>Joint Base Pearl/</a:t>
            </a:r>
            <a:r>
              <a:rPr lang="en-US" sz="800" b="1" i="1" dirty="0" err="1" smtClean="0">
                <a:latin typeface="Times New Roman" pitchFamily="18" charset="0"/>
                <a:cs typeface="Times New Roman" pitchFamily="18" charset="0"/>
              </a:rPr>
              <a:t>Hickam</a:t>
            </a:r>
            <a:r>
              <a:rPr lang="en-US" sz="800" b="1" i="1" dirty="0" smtClean="0">
                <a:latin typeface="Times New Roman" pitchFamily="18" charset="0"/>
                <a:cs typeface="Times New Roman" pitchFamily="18" charset="0"/>
              </a:rPr>
              <a:t>, JB Guam, NAS JRB New Orleans</a:t>
            </a:r>
          </a:p>
          <a:p>
            <a:pPr defTabSz="908226">
              <a:buFontTx/>
              <a:buChar char="•"/>
            </a:pPr>
            <a:r>
              <a:rPr lang="en-US" sz="600" b="1" i="1" dirty="0" smtClean="0">
                <a:latin typeface="Times New Roman" pitchFamily="18" charset="0"/>
                <a:cs typeface="Times New Roman" pitchFamily="18" charset="0"/>
              </a:rPr>
              <a:t>5 Air Reserve Bases – </a:t>
            </a:r>
          </a:p>
          <a:p>
            <a:pPr lvl="1" defTabSz="908226">
              <a:buFontTx/>
              <a:buChar char="•"/>
            </a:pPr>
            <a:r>
              <a:rPr lang="en-US" sz="800" b="1" i="1" dirty="0" smtClean="0">
                <a:latin typeface="Times New Roman" pitchFamily="18" charset="0"/>
                <a:cs typeface="Times New Roman" pitchFamily="18" charset="0"/>
              </a:rPr>
              <a:t>March, Minneapolis, Niagara Falls, Willow Grove, </a:t>
            </a:r>
            <a:r>
              <a:rPr lang="en-US" sz="800" b="1" i="1" dirty="0" err="1" smtClean="0">
                <a:latin typeface="Times New Roman" pitchFamily="18" charset="0"/>
                <a:cs typeface="Times New Roman" pitchFamily="18" charset="0"/>
              </a:rPr>
              <a:t>Carswell</a:t>
            </a:r>
            <a:endParaRPr lang="en-US" sz="800" b="1" i="1" dirty="0" smtClean="0">
              <a:latin typeface="Times New Roman" pitchFamily="18" charset="0"/>
              <a:cs typeface="Times New Roman" pitchFamily="18" charset="0"/>
            </a:endParaRPr>
          </a:p>
          <a:p>
            <a:pPr defTabSz="908226">
              <a:buFontTx/>
              <a:buChar char="•"/>
            </a:pPr>
            <a:r>
              <a:rPr lang="en-US" sz="600" b="1" i="1" dirty="0" smtClean="0">
                <a:latin typeface="Times New Roman" pitchFamily="18" charset="0"/>
                <a:cs typeface="Times New Roman" pitchFamily="18" charset="0"/>
              </a:rPr>
              <a:t>1 NASA Facility</a:t>
            </a:r>
          </a:p>
          <a:p>
            <a:pPr lvl="1" defTabSz="908226">
              <a:buFontTx/>
              <a:buChar char="•"/>
            </a:pPr>
            <a:r>
              <a:rPr lang="en-US" sz="800" b="1" i="1" dirty="0" err="1" smtClean="0">
                <a:latin typeface="Times New Roman" pitchFamily="18" charset="0"/>
                <a:cs typeface="Times New Roman" pitchFamily="18" charset="0"/>
              </a:rPr>
              <a:t>Moffet</a:t>
            </a:r>
            <a:r>
              <a:rPr lang="en-US" sz="800" b="1" i="1" dirty="0" smtClean="0">
                <a:latin typeface="Times New Roman" pitchFamily="18" charset="0"/>
                <a:cs typeface="Times New Roman" pitchFamily="18" charset="0"/>
              </a:rPr>
              <a:t> – should meet criteria as an AF minor installation</a:t>
            </a:r>
          </a:p>
          <a:p>
            <a:pPr lvl="1" defTabSz="908226">
              <a:buFontTx/>
              <a:buChar char="•"/>
            </a:pPr>
            <a:endParaRPr lang="en-US" sz="800" b="1" i="1" dirty="0" smtClean="0">
              <a:latin typeface="Times New Roman" pitchFamily="18" charset="0"/>
              <a:cs typeface="Times New Roman" pitchFamily="18" charset="0"/>
            </a:endParaRPr>
          </a:p>
          <a:p>
            <a:pPr defTabSz="908226">
              <a:buFontTx/>
              <a:buChar char="•"/>
            </a:pPr>
            <a:r>
              <a:rPr lang="en-US" sz="800" b="1" i="1" dirty="0" smtClean="0">
                <a:latin typeface="Times New Roman" pitchFamily="18" charset="0"/>
                <a:cs typeface="Times New Roman" pitchFamily="18" charset="0"/>
              </a:rPr>
              <a:t> ANG is  Ops/MX associate at Langley and Whiteman AFBs – we don’t own facilities at these locations so do not include on physical plant chart.</a:t>
            </a:r>
          </a:p>
          <a:p>
            <a:pPr defTabSz="908226">
              <a:buFontTx/>
              <a:buChar char="•"/>
            </a:pPr>
            <a:endParaRPr lang="en-US" sz="600" b="1" i="1" dirty="0" smtClean="0">
              <a:latin typeface="Times New Roman" pitchFamily="18" charset="0"/>
              <a:cs typeface="Times New Roman" pitchFamily="18" charset="0"/>
            </a:endParaRPr>
          </a:p>
        </p:txBody>
      </p:sp>
      <p:sp>
        <p:nvSpPr>
          <p:cNvPr id="35853" name="Rectangle 13"/>
          <p:cNvSpPr>
            <a:spLocks noGrp="1" noRot="1" noChangeAspect="1" noChangeArrowheads="1" noTextEdit="1"/>
          </p:cNvSpPr>
          <p:nvPr>
            <p:ph type="sldImg"/>
          </p:nvPr>
        </p:nvSpPr>
        <p:spPr>
          <a:xfrm>
            <a:off x="1147763" y="690563"/>
            <a:ext cx="4564062" cy="3424237"/>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38916" name="Slide Number Placeholder 3"/>
          <p:cNvSpPr>
            <a:spLocks noGrp="1"/>
          </p:cNvSpPr>
          <p:nvPr>
            <p:ph type="sldNum" sz="quarter" idx="5"/>
          </p:nvPr>
        </p:nvSpPr>
        <p:spPr>
          <a:noFill/>
        </p:spPr>
        <p:txBody>
          <a:bodyPr/>
          <a:lstStyle/>
          <a:p>
            <a:pPr defTabSz="916042"/>
            <a:fld id="{D6468C2B-348E-44CB-9367-567598F29F4F}" type="slidenum">
              <a:rPr lang="en-US" smtClean="0">
                <a:latin typeface="Arial" pitchFamily="34" charset="0"/>
              </a:rPr>
              <a:pPr defTabSz="916042"/>
              <a:t>4</a:t>
            </a:fld>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rPr>
              <a:t>ANG has bids savings</a:t>
            </a:r>
          </a:p>
          <a:p>
            <a:pPr lvl="1"/>
            <a:r>
              <a:rPr lang="en-US" smtClean="0">
                <a:latin typeface="Arial" pitchFamily="34" charset="0"/>
              </a:rPr>
              <a:t> 2010 NDAA interpretation of scope limits use</a:t>
            </a:r>
          </a:p>
          <a:p>
            <a:pPr lvl="1"/>
            <a:r>
              <a:rPr lang="en-US" smtClean="0">
                <a:latin typeface="Arial" pitchFamily="34" charset="0"/>
              </a:rPr>
              <a:t> Good bid climate</a:t>
            </a:r>
          </a:p>
          <a:p>
            <a:r>
              <a:rPr lang="en-US" smtClean="0">
                <a:latin typeface="Arial" pitchFamily="34" charset="0"/>
              </a:rPr>
              <a:t>Saving used for 341 and 313 reprogramming</a:t>
            </a:r>
          </a:p>
        </p:txBody>
      </p:sp>
      <p:sp>
        <p:nvSpPr>
          <p:cNvPr id="39940" name="Slide Number Placeholder 3"/>
          <p:cNvSpPr>
            <a:spLocks noGrp="1"/>
          </p:cNvSpPr>
          <p:nvPr>
            <p:ph type="sldNum" sz="quarter" idx="5"/>
          </p:nvPr>
        </p:nvSpPr>
        <p:spPr>
          <a:noFill/>
        </p:spPr>
        <p:txBody>
          <a:bodyPr/>
          <a:lstStyle/>
          <a:p>
            <a:pPr defTabSz="916042"/>
            <a:fld id="{0E6F4AC4-AC30-41C2-81B8-3B19B941AE32}" type="slidenum">
              <a:rPr lang="en-US" smtClean="0">
                <a:latin typeface="Arial" pitchFamily="34" charset="0"/>
              </a:rPr>
              <a:pPr defTabSz="916042"/>
              <a:t>5</a:t>
            </a:fld>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pPr defTabSz="914479"/>
            <a:fld id="{54FDF263-2DBE-4D05-B2A3-DFC559F0A984}" type="slidenum">
              <a:rPr lang="en-US" smtClean="0">
                <a:latin typeface="Arial" pitchFamily="34" charset="0"/>
              </a:rPr>
              <a:pPr defTabSz="914479"/>
              <a:t>6</a:t>
            </a:fld>
            <a:endParaRPr lang="en-US" dirty="0" smtClean="0">
              <a:latin typeface="Arial" pitchFamily="34" charset="0"/>
            </a:endParaRPr>
          </a:p>
        </p:txBody>
      </p:sp>
      <p:sp>
        <p:nvSpPr>
          <p:cNvPr id="40963" name="Rectangle 2"/>
          <p:cNvSpPr>
            <a:spLocks noGrp="1" noRot="1" noChangeAspect="1" noChangeArrowheads="1" noTextEdit="1"/>
          </p:cNvSpPr>
          <p:nvPr>
            <p:ph type="sldImg"/>
          </p:nvPr>
        </p:nvSpPr>
        <p:spPr>
          <a:xfrm>
            <a:off x="1128713" y="688975"/>
            <a:ext cx="4600575" cy="3451225"/>
          </a:xfrm>
          <a:ln/>
        </p:spPr>
      </p:sp>
      <p:sp>
        <p:nvSpPr>
          <p:cNvPr id="40964" name="Rectangle 3"/>
          <p:cNvSpPr>
            <a:spLocks noGrp="1" noChangeArrowheads="1"/>
          </p:cNvSpPr>
          <p:nvPr>
            <p:ph type="body" idx="1"/>
          </p:nvPr>
        </p:nvSpPr>
        <p:spPr>
          <a:xfrm>
            <a:off x="914711" y="4370421"/>
            <a:ext cx="5028579" cy="4139490"/>
          </a:xfrm>
          <a:noFill/>
          <a:ln/>
        </p:spPr>
        <p:txBody>
          <a:bodyPr/>
          <a:lstStyle/>
          <a:p>
            <a:pPr eaLnBrk="1" hangingPunct="1">
              <a:buFont typeface="Wingdings" pitchFamily="2" charset="2"/>
              <a:buNone/>
            </a:pPr>
            <a:r>
              <a:rPr lang="en-US" smtClean="0">
                <a:latin typeface="Arial" pitchFamily="34" charset="0"/>
              </a:rPr>
              <a:t>MS-Both projects required land acquisition, extension of project authorization request filed for award of 09 project</a:t>
            </a: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r>
              <a:rPr lang="en-US" smtClean="0">
                <a:latin typeface="Arial" pitchFamily="34" charset="0"/>
              </a:rPr>
              <a:t>NY-Both projects require land acquisition from Army</a:t>
            </a: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r>
              <a:rPr lang="en-US" smtClean="0">
                <a:latin typeface="Arial" pitchFamily="34" charset="0"/>
              </a:rPr>
              <a:t>HI-Bids significantly higher than PA, will require redesign and rebidding</a:t>
            </a: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r>
              <a:rPr lang="en-US" smtClean="0">
                <a:latin typeface="Arial" pitchFamily="34" charset="0"/>
              </a:rPr>
              <a:t>TN-Mission change impact, project on hold</a:t>
            </a: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r>
              <a:rPr lang="en-US" smtClean="0">
                <a:latin typeface="Arial" pitchFamily="34" charset="0"/>
              </a:rPr>
              <a:t>AZ-Base is trying to re-locate project to another installation</a:t>
            </a: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pPr lvl="1">
              <a:buFont typeface="Arial" pitchFamily="34" charset="0"/>
              <a:buNone/>
            </a:pPr>
            <a:r>
              <a:rPr lang="en-US" sz="800" b="1" i="1" dirty="0" smtClean="0">
                <a:latin typeface="Arial" pitchFamily="34" charset="0"/>
              </a:rPr>
              <a:t>Updated by Hewett 29 Nov 2011.  FY12 and beyond includes P&amp;D and UMMC.  CM and NM not broken out for FYDP.</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pPr defTabSz="916042"/>
            <a:fld id="{0E5CBF8C-3021-44B3-ADCD-2FC20A8E51C2}" type="slidenum">
              <a:rPr lang="en-US" smtClean="0">
                <a:latin typeface="Arial" pitchFamily="34" charset="0"/>
              </a:rPr>
              <a:pPr defTabSz="916042"/>
              <a:t>8</a:t>
            </a:fld>
            <a:endParaRPr lang="en-US" dirty="0" smtClean="0">
              <a:latin typeface="Arial" pitchFamily="34" charset="0"/>
            </a:endParaRPr>
          </a:p>
        </p:txBody>
      </p:sp>
      <p:sp>
        <p:nvSpPr>
          <p:cNvPr id="41987" name="Rectangle 2"/>
          <p:cNvSpPr>
            <a:spLocks noGrp="1" noRot="1" noChangeAspect="1" noChangeArrowheads="1" noTextEdit="1"/>
          </p:cNvSpPr>
          <p:nvPr>
            <p:ph type="sldImg"/>
          </p:nvPr>
        </p:nvSpPr>
        <p:spPr>
          <a:xfrm>
            <a:off x="1128713" y="688975"/>
            <a:ext cx="4600575" cy="3451225"/>
          </a:xfrm>
          <a:ln/>
        </p:spPr>
      </p:sp>
      <p:sp>
        <p:nvSpPr>
          <p:cNvPr id="41988" name="Rectangle 3"/>
          <p:cNvSpPr>
            <a:spLocks noGrp="1" noChangeArrowheads="1"/>
          </p:cNvSpPr>
          <p:nvPr>
            <p:ph type="body" idx="1"/>
          </p:nvPr>
        </p:nvSpPr>
        <p:spPr>
          <a:xfrm>
            <a:off x="913158" y="4370421"/>
            <a:ext cx="5031685" cy="4139490"/>
          </a:xfrm>
          <a:noFill/>
          <a:ln/>
        </p:spPr>
        <p:txBody>
          <a:bodyPr lIns="91563" tIns="45783" rIns="91563" bIns="45783"/>
          <a:lstStyle/>
          <a:p>
            <a:pPr eaLnBrk="1" hangingPunct="1"/>
            <a:r>
              <a:rPr lang="en-US" sz="1100" dirty="0" smtClean="0">
                <a:latin typeface="Arial" pitchFamily="34" charset="0"/>
              </a:rPr>
              <a:t>Updated by Hewett 29 Nov 2011</a:t>
            </a:r>
          </a:p>
          <a:p>
            <a:pPr eaLnBrk="1" hangingPunct="1"/>
            <a:endParaRPr lang="en-US" sz="1100" dirty="0" smtClean="0">
              <a:latin typeface="Arial" pitchFamily="34" charset="0"/>
            </a:endParaRPr>
          </a:p>
          <a:p>
            <a:pPr eaLnBrk="1" hangingPunct="1"/>
            <a:r>
              <a:rPr lang="en-US" sz="1100" dirty="0" smtClean="0">
                <a:latin typeface="Arial" pitchFamily="34" charset="0"/>
              </a:rPr>
              <a:t> Congressional notification for FY11 projects complete</a:t>
            </a:r>
          </a:p>
          <a:p>
            <a:pPr eaLnBrk="1" hangingPunct="1"/>
            <a:endParaRPr lang="en-US" sz="1100" dirty="0" smtClean="0">
              <a:latin typeface="Arial" pitchFamily="34" charset="0"/>
            </a:endParaRPr>
          </a:p>
          <a:p>
            <a:pPr eaLnBrk="1" hangingPunct="1"/>
            <a:r>
              <a:rPr lang="en-US" sz="1100" dirty="0" smtClean="0">
                <a:latin typeface="Arial" pitchFamily="34" charset="0"/>
              </a:rPr>
              <a:t>FY08 and FY09 MILCON budget savings allowed reprogramming into UMMC projects.  Projects have since been approved and Congressional Notification complete (12 projects).</a:t>
            </a:r>
          </a:p>
          <a:p>
            <a:pPr eaLnBrk="1" hangingPunct="1"/>
            <a:endParaRPr lang="en-US" sz="1100" dirty="0" smtClean="0">
              <a:latin typeface="Arial" pitchFamily="34" charset="0"/>
            </a:endParaRPr>
          </a:p>
          <a:p>
            <a:pPr eaLnBrk="1" hangingPunct="1"/>
            <a:r>
              <a:rPr lang="en-US" sz="1100" dirty="0" smtClean="0">
                <a:latin typeface="Arial" pitchFamily="34" charset="0"/>
              </a:rPr>
              <a:t>Additional FY09 and FY10 MILCON bid savings reprogramming request in process (23 projects).</a:t>
            </a:r>
          </a:p>
          <a:p>
            <a:pPr eaLnBrk="1" hangingPunct="1"/>
            <a:endParaRPr lang="en-US" sz="1100" dirty="0" smtClean="0">
              <a:latin typeface="Arial" pitchFamily="34" charset="0"/>
            </a:endParaRPr>
          </a:p>
          <a:p>
            <a:pPr eaLnBrk="1" hangingPunct="1"/>
            <a:r>
              <a:rPr lang="en-US" sz="1100" dirty="0" smtClean="0">
                <a:latin typeface="Arial" pitchFamily="34" charset="0"/>
              </a:rPr>
              <a:t>Increase project threshold of $2M provides additional flexibility to addressing “urgent and compelling” projects in year of appropriation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16042"/>
            <a:fld id="{B39D8036-A5C4-4855-A233-56EEC47CFC81}" type="slidenum">
              <a:rPr lang="en-US" smtClean="0">
                <a:latin typeface="Gill Sans"/>
                <a:sym typeface="Gill Sans"/>
              </a:rPr>
              <a:pPr defTabSz="916042"/>
              <a:t>9</a:t>
            </a:fld>
            <a:endParaRPr lang="en-US" dirty="0" smtClean="0">
              <a:latin typeface="Gill Sans"/>
              <a:sym typeface="Gill Sans"/>
            </a:endParaRPr>
          </a:p>
        </p:txBody>
      </p:sp>
      <p:sp>
        <p:nvSpPr>
          <p:cNvPr id="43011" name="Rectangle 2"/>
          <p:cNvSpPr>
            <a:spLocks noGrp="1" noRot="1" noChangeAspect="1" noChangeArrowheads="1" noTextEdit="1"/>
          </p:cNvSpPr>
          <p:nvPr>
            <p:ph type="sldImg"/>
          </p:nvPr>
        </p:nvSpPr>
        <p:spPr>
          <a:xfrm>
            <a:off x="1133475" y="688975"/>
            <a:ext cx="4602163" cy="3452813"/>
          </a:xfrm>
          <a:ln/>
        </p:spPr>
      </p:sp>
      <p:sp>
        <p:nvSpPr>
          <p:cNvPr id="43012" name="Rectangle 3"/>
          <p:cNvSpPr>
            <a:spLocks noGrp="1" noChangeArrowheads="1"/>
          </p:cNvSpPr>
          <p:nvPr>
            <p:ph type="body" idx="1"/>
          </p:nvPr>
        </p:nvSpPr>
        <p:spPr>
          <a:xfrm>
            <a:off x="913158" y="4371993"/>
            <a:ext cx="5031685" cy="4137918"/>
          </a:xfrm>
          <a:noFill/>
          <a:ln/>
        </p:spPr>
        <p:txBody>
          <a:bodyPr lIns="92514" tIns="46256" rIns="92514" bIns="46256"/>
          <a:lstStyle/>
          <a:p>
            <a:pPr eaLnBrk="1" hangingPunct="1">
              <a:spcBef>
                <a:spcPct val="0"/>
              </a:spcBef>
            </a:pPr>
            <a:r>
              <a:rPr lang="en-US" dirty="0" smtClean="0">
                <a:latin typeface="Arial" pitchFamily="34" charset="0"/>
              </a:rPr>
              <a:t>Dark</a:t>
            </a:r>
            <a:r>
              <a:rPr lang="en-US" baseline="0" dirty="0" smtClean="0">
                <a:latin typeface="Arial" pitchFamily="34" charset="0"/>
              </a:rPr>
              <a:t> blue bars represent previous years’ appropriations for SRM</a:t>
            </a:r>
          </a:p>
          <a:p>
            <a:pPr eaLnBrk="1" hangingPunct="1">
              <a:spcBef>
                <a:spcPct val="0"/>
              </a:spcBef>
            </a:pPr>
            <a:r>
              <a:rPr lang="en-US" baseline="0" dirty="0" smtClean="0">
                <a:latin typeface="Arial" pitchFamily="34" charset="0"/>
              </a:rPr>
              <a:t>Light blue bars represent the SRM budget figures available for future years</a:t>
            </a:r>
          </a:p>
          <a:p>
            <a:pPr marL="114300" marR="0" indent="-114300" algn="l" defTabSz="914400" rtl="0" eaLnBrk="1" fontAlgn="base" latinLnBrk="0" hangingPunct="1">
              <a:lnSpc>
                <a:spcPct val="100000"/>
              </a:lnSpc>
              <a:spcBef>
                <a:spcPct val="0"/>
              </a:spcBef>
              <a:spcAft>
                <a:spcPct val="0"/>
              </a:spcAft>
              <a:buClr>
                <a:srgbClr val="0C2D83"/>
              </a:buClr>
              <a:buSzPct val="80000"/>
              <a:buFont typeface="Wingdings" pitchFamily="2" charset="2"/>
              <a:buChar char="n"/>
              <a:tabLst/>
              <a:defRPr/>
            </a:pPr>
            <a:r>
              <a:rPr lang="en-US" baseline="0" dirty="0" smtClean="0">
                <a:latin typeface="Arial" pitchFamily="34" charset="0"/>
              </a:rPr>
              <a:t>Area below the yellow line represents the demolition segment of the SRM appropriation or projected budget</a:t>
            </a:r>
          </a:p>
          <a:p>
            <a:pPr eaLnBrk="1" hangingPunct="1">
              <a:spcBef>
                <a:spcPct val="0"/>
              </a:spcBef>
            </a:pPr>
            <a:r>
              <a:rPr lang="en-US" dirty="0" smtClean="0">
                <a:latin typeface="Arial" pitchFamily="34" charset="0"/>
              </a:rPr>
              <a:t>The space between the yellow line up to the green line represents the Sustainment funds.  </a:t>
            </a:r>
          </a:p>
          <a:p>
            <a:pPr eaLnBrk="1" hangingPunct="1">
              <a:spcBef>
                <a:spcPct val="0"/>
              </a:spcBef>
            </a:pPr>
            <a:r>
              <a:rPr lang="en-US" dirty="0" smtClean="0">
                <a:latin typeface="Arial" pitchFamily="34" charset="0"/>
              </a:rPr>
              <a:t>The space above the green line but below the thin blue line represents Restoration Modernization funds. </a:t>
            </a:r>
            <a:endParaRPr lang="en-US" baseline="0" dirty="0" smtClean="0">
              <a:latin typeface="Arial" pitchFamily="34" charset="0"/>
            </a:endParaRPr>
          </a:p>
          <a:p>
            <a:pPr eaLnBrk="1" hangingPunct="1">
              <a:spcBef>
                <a:spcPct val="0"/>
              </a:spcBef>
            </a:pPr>
            <a:r>
              <a:rPr lang="en-US" baseline="0" dirty="0" smtClean="0">
                <a:latin typeface="Arial" pitchFamily="34" charset="0"/>
              </a:rPr>
              <a:t>Red line represents total of SRM obligated in previous years.  In some cases ANG units migrated funds into SRM so that obligations exceeded the initial appropriation.  In some cases NGB/FM deducted program funds to address other ANG critical needs, so that the red obligation line falls beneath the top of the blue appropriation bar</a:t>
            </a:r>
            <a:r>
              <a:rPr lang="en-US" dirty="0" smtClean="0">
                <a:latin typeface="Arial" pitchFamily="34" charset="0"/>
              </a:rPr>
              <a:t/>
            </a:r>
            <a:br>
              <a:rPr lang="en-US" dirty="0" smtClean="0">
                <a:latin typeface="Arial" pitchFamily="34" charset="0"/>
              </a:rPr>
            </a:br>
            <a:endParaRPr lang="en-US" dirty="0" smtClean="0">
              <a:latin typeface="Arial" pitchFamily="34" charset="0"/>
            </a:endParaRPr>
          </a:p>
          <a:p>
            <a:pPr eaLnBrk="1" hangingPunct="1">
              <a:spcBef>
                <a:spcPct val="0"/>
              </a:spcBef>
            </a:pPr>
            <a:r>
              <a:rPr lang="en-US" dirty="0" smtClean="0">
                <a:latin typeface="Arial" pitchFamily="34" charset="0"/>
              </a:rPr>
              <a:t>Updated by Mulholland (3 Nov 11):</a:t>
            </a:r>
          </a:p>
          <a:p>
            <a:pPr eaLnBrk="1" hangingPunct="1">
              <a:spcBef>
                <a:spcPct val="0"/>
              </a:spcBef>
            </a:pPr>
            <a:r>
              <a:rPr lang="en-US" dirty="0" smtClean="0">
                <a:latin typeface="Arial" pitchFamily="34" charset="0"/>
              </a:rPr>
              <a:t>ANG FM kept $15M to pay corporate bills, but the field migrated in $11M for FY11</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16042"/>
            <a:fld id="{7519E9EB-48D8-48E9-9732-2002697C0738}" type="slidenum">
              <a:rPr lang="en-US" smtClean="0">
                <a:latin typeface="Arial" pitchFamily="34" charset="0"/>
              </a:rPr>
              <a:pPr defTabSz="916042"/>
              <a:t>10</a:t>
            </a:fld>
            <a:endParaRPr lang="en-US" dirty="0" smtClean="0">
              <a:latin typeface="Arial" pitchFamily="34" charset="0"/>
            </a:endParaRPr>
          </a:p>
        </p:txBody>
      </p:sp>
      <p:sp>
        <p:nvSpPr>
          <p:cNvPr id="44035" name="Rectangle 2"/>
          <p:cNvSpPr>
            <a:spLocks noGrp="1" noRot="1" noChangeAspect="1" noChangeArrowheads="1" noTextEdit="1"/>
          </p:cNvSpPr>
          <p:nvPr>
            <p:ph type="sldImg"/>
          </p:nvPr>
        </p:nvSpPr>
        <p:spPr>
          <a:xfrm>
            <a:off x="1128713" y="688975"/>
            <a:ext cx="4600575" cy="3451225"/>
          </a:xfrm>
          <a:ln/>
        </p:spPr>
      </p:sp>
      <p:sp>
        <p:nvSpPr>
          <p:cNvPr id="44036" name="Rectangle 3"/>
          <p:cNvSpPr>
            <a:spLocks noGrp="1" noChangeArrowheads="1"/>
          </p:cNvSpPr>
          <p:nvPr>
            <p:ph type="body" idx="1"/>
          </p:nvPr>
        </p:nvSpPr>
        <p:spPr>
          <a:xfrm>
            <a:off x="913158" y="4370421"/>
            <a:ext cx="5031685" cy="4139490"/>
          </a:xfrm>
          <a:noFill/>
          <a:ln/>
        </p:spPr>
        <p:txBody>
          <a:bodyPr lIns="91581" tIns="45791" rIns="91581" bIns="45791"/>
          <a:lstStyle/>
          <a:p>
            <a:pPr eaLnBrk="1" hangingPunct="1"/>
            <a:r>
              <a:rPr lang="en-US" dirty="0" smtClean="0">
                <a:latin typeface="Arial" pitchFamily="34" charset="0"/>
              </a:rPr>
              <a:t>Updated By Major Riley, 29 Nov 2011</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4"/>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a:p>
        </p:txBody>
      </p:sp>
      <p:sp>
        <p:nvSpPr>
          <p:cNvPr id="5" name="Text Box 5"/>
          <p:cNvSpPr txBox="1">
            <a:spLocks noChangeArrowheads="1"/>
          </p:cNvSpPr>
          <p:nvPr/>
        </p:nvSpPr>
        <p:spPr bwMode="auto">
          <a:xfrm>
            <a:off x="1270000" y="1233488"/>
            <a:ext cx="6553200" cy="396875"/>
          </a:xfrm>
          <a:prstGeom prst="rect">
            <a:avLst/>
          </a:prstGeom>
          <a:noFill/>
          <a:ln w="9525">
            <a:noFill/>
            <a:miter lim="800000"/>
            <a:headEnd/>
            <a:tailEnd/>
          </a:ln>
          <a:effectLst/>
        </p:spPr>
        <p:txBody>
          <a:bodyPr>
            <a:spAutoFit/>
          </a:bodyPr>
          <a:lstStyle/>
          <a:p>
            <a:pPr algn="ctr">
              <a:defRPr/>
            </a:pPr>
            <a:r>
              <a:rPr lang="en-US" sz="2000" b="1" i="1">
                <a:latin typeface="Century Schoolbook" pitchFamily="18" charset="0"/>
              </a:rPr>
              <a:t>Guarding America — Defending Freedom</a:t>
            </a:r>
          </a:p>
        </p:txBody>
      </p:sp>
      <p:sp>
        <p:nvSpPr>
          <p:cNvPr id="6" name="Text Box 6"/>
          <p:cNvSpPr txBox="1">
            <a:spLocks noChangeArrowheads="1"/>
          </p:cNvSpPr>
          <p:nvPr/>
        </p:nvSpPr>
        <p:spPr bwMode="auto">
          <a:xfrm>
            <a:off x="1965325" y="500063"/>
            <a:ext cx="5162550" cy="641350"/>
          </a:xfrm>
          <a:prstGeom prst="rect">
            <a:avLst/>
          </a:prstGeom>
          <a:noFill/>
          <a:ln w="9525">
            <a:noFill/>
            <a:miter lim="800000"/>
            <a:headEnd/>
            <a:tailEnd/>
          </a:ln>
          <a:effectLst/>
        </p:spPr>
        <p:txBody>
          <a:bodyPr wrap="none">
            <a:spAutoFit/>
          </a:bodyPr>
          <a:lstStyle/>
          <a:p>
            <a:pPr algn="ctr">
              <a:spcBef>
                <a:spcPct val="0"/>
              </a:spcBef>
              <a:defRPr/>
            </a:pPr>
            <a:r>
              <a:rPr lang="en-US" sz="3600" b="1" i="1">
                <a:latin typeface="Arial" charset="0"/>
              </a:rPr>
              <a:t>The Air National Guard</a:t>
            </a:r>
          </a:p>
        </p:txBody>
      </p:sp>
      <p:sp>
        <p:nvSpPr>
          <p:cNvPr id="7" name="Line 7"/>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a:p>
        </p:txBody>
      </p:sp>
      <p:pic>
        <p:nvPicPr>
          <p:cNvPr id="8" name="Picture 10" descr="ang_2_clr_lg"/>
          <p:cNvPicPr>
            <a:picLocks noChangeAspect="1" noChangeArrowheads="1"/>
          </p:cNvPicPr>
          <p:nvPr/>
        </p:nvPicPr>
        <p:blipFill>
          <a:blip r:embed="rId2" cstate="print"/>
          <a:srcRect/>
          <a:stretch>
            <a:fillRect/>
          </a:stretch>
        </p:blipFill>
        <p:spPr bwMode="auto">
          <a:xfrm>
            <a:off x="914400" y="3657600"/>
            <a:ext cx="2819400" cy="2690813"/>
          </a:xfrm>
          <a:prstGeom prst="rect">
            <a:avLst/>
          </a:prstGeom>
          <a:noFill/>
          <a:ln w="9525">
            <a:noFill/>
            <a:miter lim="800000"/>
            <a:headEnd/>
            <a:tailEnd/>
          </a:ln>
        </p:spPr>
      </p:pic>
      <p:sp>
        <p:nvSpPr>
          <p:cNvPr id="4688907" name="Rectangle 11"/>
          <p:cNvSpPr>
            <a:spLocks noGrp="1" noChangeArrowheads="1"/>
          </p:cNvSpPr>
          <p:nvPr>
            <p:ph type="ctrTitle" sz="quarter"/>
          </p:nvPr>
        </p:nvSpPr>
        <p:spPr>
          <a:xfrm>
            <a:off x="685800" y="2057400"/>
            <a:ext cx="7772400" cy="1543050"/>
          </a:xfrm>
        </p:spPr>
        <p:txBody>
          <a:bodyPr/>
          <a:lstStyle>
            <a:lvl1pPr algn="r">
              <a:defRPr>
                <a:solidFill>
                  <a:srgbClr val="0C2D83"/>
                </a:solidFill>
                <a:latin typeface="Arial" charset="0"/>
              </a:defRPr>
            </a:lvl1pPr>
          </a:lstStyle>
          <a:p>
            <a:endParaRPr lang="en-US"/>
          </a:p>
        </p:txBody>
      </p:sp>
      <p:sp>
        <p:nvSpPr>
          <p:cNvPr id="4688909" name="Rectangle 13"/>
          <p:cNvSpPr>
            <a:spLocks noGrp="1" noChangeArrowheads="1"/>
          </p:cNvSpPr>
          <p:nvPr>
            <p:ph type="subTitle" idx="1"/>
          </p:nvPr>
        </p:nvSpPr>
        <p:spPr>
          <a:xfrm>
            <a:off x="4095750" y="3924300"/>
            <a:ext cx="4495800" cy="1047750"/>
          </a:xfrm>
        </p:spPr>
        <p:txBody>
          <a:bodyPr/>
          <a:lstStyle>
            <a:lvl1pPr marL="0" indent="0" algn="r">
              <a:lnSpc>
                <a:spcPct val="80000"/>
              </a:lnSpc>
              <a:buFont typeface="Wingdings 2" pitchFamily="18" charset="2"/>
              <a:buNone/>
              <a:defRPr sz="2400">
                <a:latin typeface="Arial" charset="0"/>
              </a:defRPr>
            </a:lvl1pPr>
          </a:lstStyle>
          <a:p>
            <a:r>
              <a:rPr lang="en-US"/>
              <a:t>Click to edit Master subtitle style</a:t>
            </a: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5" name="Footer Placeholder 4"/>
          <p:cNvSpPr>
            <a:spLocks noGrp="1"/>
          </p:cNvSpPr>
          <p:nvPr>
            <p:ph type="ftr" sz="quarter" idx="11"/>
          </p:nvPr>
        </p:nvSpPr>
        <p:spPr/>
        <p:txBody>
          <a:bodyPr/>
          <a:lstStyle>
            <a:lvl1pPr>
              <a:defRPr/>
            </a:lvl1pPr>
          </a:lstStyle>
          <a:p>
            <a:pPr>
              <a:defRPr/>
            </a:pPr>
            <a:r>
              <a:rPr lang="en-US"/>
              <a:t>Guarding America – Defending Freedom</a:t>
            </a:r>
          </a:p>
        </p:txBody>
      </p:sp>
      <p:sp>
        <p:nvSpPr>
          <p:cNvPr id="6" name="Slide Number Placeholder 5"/>
          <p:cNvSpPr>
            <a:spLocks noGrp="1"/>
          </p:cNvSpPr>
          <p:nvPr>
            <p:ph type="sldNum" sz="quarter" idx="12"/>
          </p:nvPr>
        </p:nvSpPr>
        <p:spPr/>
        <p:txBody>
          <a:bodyPr/>
          <a:lstStyle>
            <a:lvl1pPr>
              <a:defRPr/>
            </a:lvl1pPr>
          </a:lstStyle>
          <a:p>
            <a:pPr>
              <a:defRPr/>
            </a:pPr>
            <a:fld id="{C2E3EEE1-5A7A-4656-8519-C6332E53880A}"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
            <a:ext cx="21717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
            <a:ext cx="63627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5" name="Footer Placeholder 4"/>
          <p:cNvSpPr>
            <a:spLocks noGrp="1"/>
          </p:cNvSpPr>
          <p:nvPr>
            <p:ph type="ftr" sz="quarter" idx="11"/>
          </p:nvPr>
        </p:nvSpPr>
        <p:spPr/>
        <p:txBody>
          <a:bodyPr/>
          <a:lstStyle>
            <a:lvl1pPr>
              <a:defRPr/>
            </a:lvl1pPr>
          </a:lstStyle>
          <a:p>
            <a:pPr>
              <a:defRPr/>
            </a:pPr>
            <a:r>
              <a:rPr lang="en-US"/>
              <a:t>Guarding America – Defending Freedom</a:t>
            </a:r>
          </a:p>
        </p:txBody>
      </p:sp>
      <p:sp>
        <p:nvSpPr>
          <p:cNvPr id="6" name="Slide Number Placeholder 5"/>
          <p:cNvSpPr>
            <a:spLocks noGrp="1"/>
          </p:cNvSpPr>
          <p:nvPr>
            <p:ph type="sldNum" sz="quarter" idx="12"/>
          </p:nvPr>
        </p:nvSpPr>
        <p:spPr/>
        <p:txBody>
          <a:bodyPr/>
          <a:lstStyle>
            <a:lvl1pPr>
              <a:defRPr/>
            </a:lvl1pPr>
          </a:lstStyle>
          <a:p>
            <a:pPr>
              <a:defRPr/>
            </a:pPr>
            <a:fld id="{BC0FC5B9-25E2-43D3-94B6-F0286C486BFB}" type="slidenum">
              <a:rPr lang="en-US"/>
              <a:pPr>
                <a:defRPr/>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42975" y="76200"/>
            <a:ext cx="72390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066800"/>
            <a:ext cx="8686800" cy="5257800"/>
          </a:xfrm>
        </p:spPr>
        <p:txBody>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5" name="Footer Placeholder 4"/>
          <p:cNvSpPr>
            <a:spLocks noGrp="1"/>
          </p:cNvSpPr>
          <p:nvPr>
            <p:ph type="ftr" sz="quarter" idx="11"/>
          </p:nvPr>
        </p:nvSpPr>
        <p:spPr/>
        <p:txBody>
          <a:bodyPr/>
          <a:lstStyle>
            <a:lvl1pPr>
              <a:defRPr/>
            </a:lvl1pPr>
          </a:lstStyle>
          <a:p>
            <a:pPr>
              <a:defRPr/>
            </a:pPr>
            <a:r>
              <a:rPr lang="en-US"/>
              <a:t>Guarding America – Defending Freedom</a:t>
            </a:r>
          </a:p>
        </p:txBody>
      </p:sp>
      <p:sp>
        <p:nvSpPr>
          <p:cNvPr id="6" name="Slide Number Placeholder 5"/>
          <p:cNvSpPr>
            <a:spLocks noGrp="1"/>
          </p:cNvSpPr>
          <p:nvPr>
            <p:ph type="sldNum" sz="quarter" idx="12"/>
          </p:nvPr>
        </p:nvSpPr>
        <p:spPr/>
        <p:txBody>
          <a:bodyPr/>
          <a:lstStyle>
            <a:lvl1pPr>
              <a:defRPr/>
            </a:lvl1pPr>
          </a:lstStyle>
          <a:p>
            <a:pPr>
              <a:defRPr/>
            </a:pPr>
            <a:fld id="{18085B2B-FAAE-4616-8777-929A8702AC63}" type="slidenum">
              <a:rPr lang="en-US"/>
              <a:pPr>
                <a:defRPr/>
              </a:pPr>
              <a:t>‹#›</a:t>
            </a:fld>
            <a:endParaRPr lang="en-US"/>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42975" y="76200"/>
            <a:ext cx="72390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228600" y="1066800"/>
            <a:ext cx="8686800" cy="5257800"/>
          </a:xfrm>
        </p:spPr>
        <p:txBody>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5" name="Footer Placeholder 4"/>
          <p:cNvSpPr>
            <a:spLocks noGrp="1"/>
          </p:cNvSpPr>
          <p:nvPr>
            <p:ph type="ftr" sz="quarter" idx="11"/>
          </p:nvPr>
        </p:nvSpPr>
        <p:spPr/>
        <p:txBody>
          <a:bodyPr/>
          <a:lstStyle>
            <a:lvl1pPr>
              <a:defRPr/>
            </a:lvl1pPr>
          </a:lstStyle>
          <a:p>
            <a:pPr>
              <a:defRPr/>
            </a:pPr>
            <a:r>
              <a:rPr lang="en-US"/>
              <a:t>Guarding America – Defending Freedom</a:t>
            </a:r>
          </a:p>
        </p:txBody>
      </p:sp>
      <p:sp>
        <p:nvSpPr>
          <p:cNvPr id="6" name="Slide Number Placeholder 5"/>
          <p:cNvSpPr>
            <a:spLocks noGrp="1"/>
          </p:cNvSpPr>
          <p:nvPr>
            <p:ph type="sldNum" sz="quarter" idx="12"/>
          </p:nvPr>
        </p:nvSpPr>
        <p:spPr/>
        <p:txBody>
          <a:bodyPr/>
          <a:lstStyle>
            <a:lvl1pPr>
              <a:defRPr/>
            </a:lvl1pPr>
          </a:lstStyle>
          <a:p>
            <a:pPr>
              <a:defRPr/>
            </a:pPr>
            <a:fld id="{699687E2-7B05-42E6-A7F1-0339DEDEFEB9}"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5" name="Footer Placeholder 4"/>
          <p:cNvSpPr>
            <a:spLocks noGrp="1"/>
          </p:cNvSpPr>
          <p:nvPr>
            <p:ph type="ftr" sz="quarter" idx="11"/>
          </p:nvPr>
        </p:nvSpPr>
        <p:spPr/>
        <p:txBody>
          <a:bodyPr/>
          <a:lstStyle>
            <a:lvl1pPr>
              <a:defRPr/>
            </a:lvl1pPr>
          </a:lstStyle>
          <a:p>
            <a:pPr>
              <a:defRPr/>
            </a:pPr>
            <a:r>
              <a:rPr lang="en-US"/>
              <a:t>Guarding America – Defending Freedom</a:t>
            </a:r>
          </a:p>
        </p:txBody>
      </p:sp>
      <p:sp>
        <p:nvSpPr>
          <p:cNvPr id="6" name="Slide Number Placeholder 5"/>
          <p:cNvSpPr>
            <a:spLocks noGrp="1"/>
          </p:cNvSpPr>
          <p:nvPr>
            <p:ph type="sldNum" sz="quarter" idx="12"/>
          </p:nvPr>
        </p:nvSpPr>
        <p:spPr/>
        <p:txBody>
          <a:bodyPr/>
          <a:lstStyle>
            <a:lvl1pPr>
              <a:defRPr/>
            </a:lvl1pPr>
          </a:lstStyle>
          <a:p>
            <a:pPr>
              <a:defRPr/>
            </a:pPr>
            <a:fld id="{5E07B522-246B-466C-BB2C-7B1A73EA7B18}"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5" name="Footer Placeholder 4"/>
          <p:cNvSpPr>
            <a:spLocks noGrp="1"/>
          </p:cNvSpPr>
          <p:nvPr>
            <p:ph type="ftr" sz="quarter" idx="11"/>
          </p:nvPr>
        </p:nvSpPr>
        <p:spPr/>
        <p:txBody>
          <a:bodyPr/>
          <a:lstStyle>
            <a:lvl1pPr>
              <a:defRPr/>
            </a:lvl1pPr>
          </a:lstStyle>
          <a:p>
            <a:pPr>
              <a:defRPr/>
            </a:pPr>
            <a:r>
              <a:rPr lang="en-US"/>
              <a:t>Guarding America – Defending Freedom</a:t>
            </a:r>
          </a:p>
        </p:txBody>
      </p:sp>
      <p:sp>
        <p:nvSpPr>
          <p:cNvPr id="6" name="Slide Number Placeholder 5"/>
          <p:cNvSpPr>
            <a:spLocks noGrp="1"/>
          </p:cNvSpPr>
          <p:nvPr>
            <p:ph type="sldNum" sz="quarter" idx="12"/>
          </p:nvPr>
        </p:nvSpPr>
        <p:spPr/>
        <p:txBody>
          <a:bodyPr/>
          <a:lstStyle>
            <a:lvl1pPr>
              <a:defRPr/>
            </a:lvl1pPr>
          </a:lstStyle>
          <a:p>
            <a:pPr>
              <a:defRPr/>
            </a:pPr>
            <a:fld id="{978D7AFB-7EF8-4593-83BE-E13E04E62B9A}" type="slidenum">
              <a:rPr lang="en-US"/>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066800"/>
            <a:ext cx="4267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267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6" name="Footer Placeholder 5"/>
          <p:cNvSpPr>
            <a:spLocks noGrp="1"/>
          </p:cNvSpPr>
          <p:nvPr>
            <p:ph type="ftr" sz="quarter" idx="11"/>
          </p:nvPr>
        </p:nvSpPr>
        <p:spPr/>
        <p:txBody>
          <a:bodyPr/>
          <a:lstStyle>
            <a:lvl1pPr>
              <a:defRPr/>
            </a:lvl1pPr>
          </a:lstStyle>
          <a:p>
            <a:pPr>
              <a:defRPr/>
            </a:pPr>
            <a:r>
              <a:rPr lang="en-US"/>
              <a:t>Guarding America – Defending Freedom</a:t>
            </a:r>
          </a:p>
        </p:txBody>
      </p:sp>
      <p:sp>
        <p:nvSpPr>
          <p:cNvPr id="7" name="Slide Number Placeholder 6"/>
          <p:cNvSpPr>
            <a:spLocks noGrp="1"/>
          </p:cNvSpPr>
          <p:nvPr>
            <p:ph type="sldNum" sz="quarter" idx="12"/>
          </p:nvPr>
        </p:nvSpPr>
        <p:spPr/>
        <p:txBody>
          <a:bodyPr/>
          <a:lstStyle>
            <a:lvl1pPr>
              <a:defRPr/>
            </a:lvl1pPr>
          </a:lstStyle>
          <a:p>
            <a:pPr>
              <a:defRPr/>
            </a:pPr>
            <a:fld id="{D2AEF21D-CBDF-45DD-9D12-FBA3076C1557}" type="slidenum">
              <a:rPr lang="en-US"/>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8" name="Footer Placeholder 7"/>
          <p:cNvSpPr>
            <a:spLocks noGrp="1"/>
          </p:cNvSpPr>
          <p:nvPr>
            <p:ph type="ftr" sz="quarter" idx="11"/>
          </p:nvPr>
        </p:nvSpPr>
        <p:spPr/>
        <p:txBody>
          <a:bodyPr/>
          <a:lstStyle>
            <a:lvl1pPr>
              <a:defRPr/>
            </a:lvl1pPr>
          </a:lstStyle>
          <a:p>
            <a:pPr>
              <a:defRPr/>
            </a:pPr>
            <a:r>
              <a:rPr lang="en-US"/>
              <a:t>Guarding America – Defending Freedom</a:t>
            </a:r>
          </a:p>
        </p:txBody>
      </p:sp>
      <p:sp>
        <p:nvSpPr>
          <p:cNvPr id="9" name="Slide Number Placeholder 8"/>
          <p:cNvSpPr>
            <a:spLocks noGrp="1"/>
          </p:cNvSpPr>
          <p:nvPr>
            <p:ph type="sldNum" sz="quarter" idx="12"/>
          </p:nvPr>
        </p:nvSpPr>
        <p:spPr/>
        <p:txBody>
          <a:bodyPr/>
          <a:lstStyle>
            <a:lvl1pPr>
              <a:defRPr/>
            </a:lvl1pPr>
          </a:lstStyle>
          <a:p>
            <a:pPr>
              <a:defRPr/>
            </a:pPr>
            <a:fld id="{DD70E691-2982-4347-8C02-307B7B2753C2}"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4" name="Footer Placeholder 3"/>
          <p:cNvSpPr>
            <a:spLocks noGrp="1"/>
          </p:cNvSpPr>
          <p:nvPr>
            <p:ph type="ftr" sz="quarter" idx="11"/>
          </p:nvPr>
        </p:nvSpPr>
        <p:spPr/>
        <p:txBody>
          <a:bodyPr/>
          <a:lstStyle>
            <a:lvl1pPr>
              <a:defRPr/>
            </a:lvl1pPr>
          </a:lstStyle>
          <a:p>
            <a:pPr>
              <a:defRPr/>
            </a:pPr>
            <a:r>
              <a:rPr lang="en-US"/>
              <a:t>Guarding America – Defending Freedom</a:t>
            </a:r>
          </a:p>
        </p:txBody>
      </p:sp>
      <p:sp>
        <p:nvSpPr>
          <p:cNvPr id="5" name="Slide Number Placeholder 4"/>
          <p:cNvSpPr>
            <a:spLocks noGrp="1"/>
          </p:cNvSpPr>
          <p:nvPr>
            <p:ph type="sldNum" sz="quarter" idx="12"/>
          </p:nvPr>
        </p:nvSpPr>
        <p:spPr/>
        <p:txBody>
          <a:bodyPr/>
          <a:lstStyle>
            <a:lvl1pPr>
              <a:defRPr/>
            </a:lvl1pPr>
          </a:lstStyle>
          <a:p>
            <a:pPr>
              <a:defRPr/>
            </a:pPr>
            <a:fld id="{5EA78BD7-26A4-4698-981D-A27DA1B75A90}"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3" name="Footer Placeholder 2"/>
          <p:cNvSpPr>
            <a:spLocks noGrp="1"/>
          </p:cNvSpPr>
          <p:nvPr>
            <p:ph type="ftr" sz="quarter" idx="11"/>
          </p:nvPr>
        </p:nvSpPr>
        <p:spPr/>
        <p:txBody>
          <a:bodyPr/>
          <a:lstStyle>
            <a:lvl1pPr>
              <a:defRPr/>
            </a:lvl1pPr>
          </a:lstStyle>
          <a:p>
            <a:pPr>
              <a:defRPr/>
            </a:pPr>
            <a:r>
              <a:rPr lang="en-US"/>
              <a:t>Guarding America – Defending Freedom</a:t>
            </a:r>
          </a:p>
        </p:txBody>
      </p:sp>
      <p:sp>
        <p:nvSpPr>
          <p:cNvPr id="4" name="Slide Number Placeholder 3"/>
          <p:cNvSpPr>
            <a:spLocks noGrp="1"/>
          </p:cNvSpPr>
          <p:nvPr>
            <p:ph type="sldNum" sz="quarter" idx="12"/>
          </p:nvPr>
        </p:nvSpPr>
        <p:spPr/>
        <p:txBody>
          <a:bodyPr/>
          <a:lstStyle>
            <a:lvl1pPr>
              <a:defRPr/>
            </a:lvl1pPr>
          </a:lstStyle>
          <a:p>
            <a:pPr>
              <a:defRPr/>
            </a:pPr>
            <a:fld id="{5A9122CC-0020-4895-A27A-841036F5091A}"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6" name="Footer Placeholder 5"/>
          <p:cNvSpPr>
            <a:spLocks noGrp="1"/>
          </p:cNvSpPr>
          <p:nvPr>
            <p:ph type="ftr" sz="quarter" idx="11"/>
          </p:nvPr>
        </p:nvSpPr>
        <p:spPr/>
        <p:txBody>
          <a:bodyPr/>
          <a:lstStyle>
            <a:lvl1pPr>
              <a:defRPr/>
            </a:lvl1pPr>
          </a:lstStyle>
          <a:p>
            <a:pPr>
              <a:defRPr/>
            </a:pPr>
            <a:r>
              <a:rPr lang="en-US"/>
              <a:t>Guarding America – Defending Freedom</a:t>
            </a:r>
          </a:p>
        </p:txBody>
      </p:sp>
      <p:sp>
        <p:nvSpPr>
          <p:cNvPr id="7" name="Slide Number Placeholder 6"/>
          <p:cNvSpPr>
            <a:spLocks noGrp="1"/>
          </p:cNvSpPr>
          <p:nvPr>
            <p:ph type="sldNum" sz="quarter" idx="12"/>
          </p:nvPr>
        </p:nvSpPr>
        <p:spPr/>
        <p:txBody>
          <a:bodyPr/>
          <a:lstStyle>
            <a:lvl1pPr>
              <a:defRPr/>
            </a:lvl1pPr>
          </a:lstStyle>
          <a:p>
            <a:pPr>
              <a:defRPr/>
            </a:pPr>
            <a:fld id="{CA1DB93A-161F-4B93-831E-4C409B49121F}"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Created by NGB/A7C  </a:t>
            </a:r>
          </a:p>
          <a:p>
            <a:pPr>
              <a:defRPr/>
            </a:pPr>
            <a:r>
              <a:rPr lang="en-US"/>
              <a:t>December 2007</a:t>
            </a:r>
            <a:endParaRPr lang="en-US" b="0"/>
          </a:p>
        </p:txBody>
      </p:sp>
      <p:sp>
        <p:nvSpPr>
          <p:cNvPr id="6" name="Footer Placeholder 5"/>
          <p:cNvSpPr>
            <a:spLocks noGrp="1"/>
          </p:cNvSpPr>
          <p:nvPr>
            <p:ph type="ftr" sz="quarter" idx="11"/>
          </p:nvPr>
        </p:nvSpPr>
        <p:spPr/>
        <p:txBody>
          <a:bodyPr/>
          <a:lstStyle>
            <a:lvl1pPr>
              <a:defRPr/>
            </a:lvl1pPr>
          </a:lstStyle>
          <a:p>
            <a:pPr>
              <a:defRPr/>
            </a:pPr>
            <a:r>
              <a:rPr lang="en-US"/>
              <a:t>Guarding America – Defending Freedom</a:t>
            </a:r>
          </a:p>
        </p:txBody>
      </p:sp>
      <p:sp>
        <p:nvSpPr>
          <p:cNvPr id="7" name="Slide Number Placeholder 6"/>
          <p:cNvSpPr>
            <a:spLocks noGrp="1"/>
          </p:cNvSpPr>
          <p:nvPr>
            <p:ph type="sldNum" sz="quarter" idx="12"/>
          </p:nvPr>
        </p:nvSpPr>
        <p:spPr/>
        <p:txBody>
          <a:bodyPr/>
          <a:lstStyle>
            <a:lvl1pPr>
              <a:defRPr/>
            </a:lvl1pPr>
          </a:lstStyle>
          <a:p>
            <a:pPr>
              <a:defRPr/>
            </a:pPr>
            <a:fld id="{28402DA3-86CC-4326-AFFA-EB6D8287820B}" type="slidenum">
              <a:rPr lang="en-US"/>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42" name="Picture 2" descr="NGB Seal-color"/>
          <p:cNvPicPr>
            <a:picLocks noChangeAspect="1" noChangeArrowheads="1"/>
          </p:cNvPicPr>
          <p:nvPr/>
        </p:nvPicPr>
        <p:blipFill>
          <a:blip r:embed="rId15" cstate="print"/>
          <a:srcRect t="1176"/>
          <a:stretch>
            <a:fillRect/>
          </a:stretch>
        </p:blipFill>
        <p:spPr bwMode="auto">
          <a:xfrm>
            <a:off x="0" y="-1588"/>
            <a:ext cx="990600" cy="979488"/>
          </a:xfrm>
          <a:prstGeom prst="rect">
            <a:avLst/>
          </a:prstGeom>
          <a:noFill/>
          <a:ln w="9525">
            <a:noFill/>
            <a:miter lim="800000"/>
            <a:headEnd/>
            <a:tailEnd/>
          </a:ln>
        </p:spPr>
      </p:pic>
      <p:sp>
        <p:nvSpPr>
          <p:cNvPr id="10243" name="Rectangle 3"/>
          <p:cNvSpPr>
            <a:spLocks noGrp="1" noChangeArrowheads="1"/>
          </p:cNvSpPr>
          <p:nvPr>
            <p:ph type="title"/>
          </p:nvPr>
        </p:nvSpPr>
        <p:spPr bwMode="auto">
          <a:xfrm>
            <a:off x="942975" y="76200"/>
            <a:ext cx="7239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4" name="Rectangle 4"/>
          <p:cNvSpPr>
            <a:spLocks noGrp="1" noChangeArrowheads="1"/>
          </p:cNvSpPr>
          <p:nvPr>
            <p:ph type="body" idx="1"/>
          </p:nvPr>
        </p:nvSpPr>
        <p:spPr bwMode="auto">
          <a:xfrm>
            <a:off x="228600" y="1066800"/>
            <a:ext cx="8686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87877" name="Rectangle 5"/>
          <p:cNvSpPr>
            <a:spLocks noGrp="1" noChangeArrowheads="1"/>
          </p:cNvSpPr>
          <p:nvPr>
            <p:ph type="dt" sz="half" idx="2"/>
          </p:nvPr>
        </p:nvSpPr>
        <p:spPr bwMode="auto">
          <a:xfrm>
            <a:off x="2286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defRPr sz="1000" b="1">
                <a:latin typeface="Tahoma" charset="0"/>
              </a:defRPr>
            </a:lvl1pPr>
          </a:lstStyle>
          <a:p>
            <a:pPr>
              <a:defRPr/>
            </a:pPr>
            <a:r>
              <a:rPr lang="en-US"/>
              <a:t>Created by NGB/A7C  </a:t>
            </a:r>
          </a:p>
          <a:p>
            <a:pPr>
              <a:defRPr/>
            </a:pPr>
            <a:r>
              <a:rPr lang="en-US"/>
              <a:t>December 2007</a:t>
            </a:r>
          </a:p>
        </p:txBody>
      </p:sp>
      <p:sp>
        <p:nvSpPr>
          <p:cNvPr id="4687878" name="Rectangle 6"/>
          <p:cNvSpPr>
            <a:spLocks noGrp="1" noChangeArrowheads="1"/>
          </p:cNvSpPr>
          <p:nvPr>
            <p:ph type="ftr" sz="quarter" idx="3"/>
          </p:nvPr>
        </p:nvSpPr>
        <p:spPr bwMode="auto">
          <a:xfrm>
            <a:off x="2133600" y="6477000"/>
            <a:ext cx="48768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sz="1600" b="1" i="1">
                <a:solidFill>
                  <a:srgbClr val="000066"/>
                </a:solidFill>
                <a:latin typeface="Bookman" pitchFamily="18" charset="0"/>
              </a:defRPr>
            </a:lvl1pPr>
          </a:lstStyle>
          <a:p>
            <a:pPr>
              <a:defRPr/>
            </a:pPr>
            <a:r>
              <a:rPr lang="en-US"/>
              <a:t>Guarding America – Defending Freedom</a:t>
            </a:r>
          </a:p>
        </p:txBody>
      </p:sp>
      <p:sp>
        <p:nvSpPr>
          <p:cNvPr id="4687879" name="Rectangle 7"/>
          <p:cNvSpPr>
            <a:spLocks noGrp="1" noChangeArrowheads="1"/>
          </p:cNvSpPr>
          <p:nvPr>
            <p:ph type="sldNum" sz="quarter" idx="4"/>
          </p:nvPr>
        </p:nvSpPr>
        <p:spPr bwMode="auto">
          <a:xfrm>
            <a:off x="7162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b="1">
                <a:latin typeface="Tahoma" charset="0"/>
              </a:defRPr>
            </a:lvl1pPr>
          </a:lstStyle>
          <a:p>
            <a:pPr>
              <a:defRPr/>
            </a:pPr>
            <a:fld id="{71D67513-95DA-4083-8A33-3D854858CA67}" type="slidenum">
              <a:rPr lang="en-US"/>
              <a:pPr>
                <a:defRPr/>
              </a:pPr>
              <a:t>‹#›</a:t>
            </a:fld>
            <a:endParaRPr lang="en-US"/>
          </a:p>
        </p:txBody>
      </p:sp>
      <p:sp>
        <p:nvSpPr>
          <p:cNvPr id="4687880" name="Line 8"/>
          <p:cNvSpPr>
            <a:spLocks noChangeShapeType="1"/>
          </p:cNvSpPr>
          <p:nvPr/>
        </p:nvSpPr>
        <p:spPr bwMode="auto">
          <a:xfrm>
            <a:off x="152400" y="990600"/>
            <a:ext cx="8802688" cy="0"/>
          </a:xfrm>
          <a:prstGeom prst="line">
            <a:avLst/>
          </a:prstGeom>
          <a:noFill/>
          <a:ln w="57150">
            <a:solidFill>
              <a:srgbClr val="0C2D83"/>
            </a:solidFill>
            <a:round/>
            <a:headEnd/>
            <a:tailEnd/>
          </a:ln>
          <a:effectLst/>
        </p:spPr>
        <p:txBody>
          <a:bodyPr wrap="none" anchor="ctr"/>
          <a:lstStyle/>
          <a:p>
            <a:pPr>
              <a:defRPr/>
            </a:pPr>
            <a:endParaRPr lang="en-US"/>
          </a:p>
        </p:txBody>
      </p:sp>
      <p:sp>
        <p:nvSpPr>
          <p:cNvPr id="4687881" name="Line 9"/>
          <p:cNvSpPr>
            <a:spLocks noChangeShapeType="1"/>
          </p:cNvSpPr>
          <p:nvPr/>
        </p:nvSpPr>
        <p:spPr bwMode="auto">
          <a:xfrm>
            <a:off x="152400" y="6400800"/>
            <a:ext cx="8802688" cy="0"/>
          </a:xfrm>
          <a:prstGeom prst="line">
            <a:avLst/>
          </a:prstGeom>
          <a:noFill/>
          <a:ln w="57150">
            <a:solidFill>
              <a:srgbClr val="0C2D83"/>
            </a:solidFill>
            <a:round/>
            <a:headEnd/>
            <a:tailEnd/>
          </a:ln>
          <a:effectLst/>
        </p:spPr>
        <p:txBody>
          <a:bodyPr wrap="none" anchor="ctr"/>
          <a:lstStyle/>
          <a:p>
            <a:pPr>
              <a:defRPr/>
            </a:pPr>
            <a:endParaRPr lang="en-US"/>
          </a:p>
        </p:txBody>
      </p:sp>
      <p:pic>
        <p:nvPicPr>
          <p:cNvPr id="10250" name="Picture 10" descr="ANGlobe   (3)"/>
          <p:cNvPicPr>
            <a:picLocks noChangeAspect="1" noChangeArrowheads="1"/>
          </p:cNvPicPr>
          <p:nvPr userDrawn="1"/>
        </p:nvPicPr>
        <p:blipFill>
          <a:blip r:embed="rId16" cstate="print">
            <a:clrChange>
              <a:clrFrom>
                <a:srgbClr val="FBFBFB"/>
              </a:clrFrom>
              <a:clrTo>
                <a:srgbClr val="FBFBFB">
                  <a:alpha val="0"/>
                </a:srgbClr>
              </a:clrTo>
            </a:clrChange>
          </a:blip>
          <a:srcRect/>
          <a:stretch>
            <a:fillRect/>
          </a:stretch>
        </p:blipFill>
        <p:spPr bwMode="auto">
          <a:xfrm>
            <a:off x="152400" y="5562600"/>
            <a:ext cx="1905000" cy="909638"/>
          </a:xfrm>
          <a:prstGeom prst="rect">
            <a:avLst/>
          </a:prstGeom>
          <a:noFill/>
          <a:ln w="28575">
            <a:noFill/>
            <a:miter lim="800000"/>
            <a:headEnd/>
            <a:tailEnd/>
          </a:ln>
        </p:spPr>
      </p:pic>
      <p:pic>
        <p:nvPicPr>
          <p:cNvPr id="10251" name="Picture 11" descr="angseal"/>
          <p:cNvPicPr>
            <a:picLocks noChangeAspect="1" noChangeArrowheads="1"/>
          </p:cNvPicPr>
          <p:nvPr/>
        </p:nvPicPr>
        <p:blipFill>
          <a:blip r:embed="rId17" cstate="print"/>
          <a:srcRect/>
          <a:stretch>
            <a:fillRect/>
          </a:stretch>
        </p:blipFill>
        <p:spPr bwMode="auto">
          <a:xfrm>
            <a:off x="8153400" y="38100"/>
            <a:ext cx="893763" cy="8937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24"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 id="2147484235" r:id="rId12"/>
    <p:sldLayoutId id="2147484236" r:id="rId13"/>
  </p:sldLayoutIdLst>
  <p:transition>
    <p:fade thruBlk="1"/>
  </p:transition>
  <p:hf hdr="0"/>
  <p:txStyles>
    <p:titleStyle>
      <a:lvl1pPr algn="ctr" rtl="0" eaLnBrk="0" fontAlgn="base" hangingPunct="0">
        <a:spcBef>
          <a:spcPct val="0"/>
        </a:spcBef>
        <a:spcAft>
          <a:spcPct val="0"/>
        </a:spcAft>
        <a:defRPr sz="3600" b="1">
          <a:solidFill>
            <a:srgbClr val="000066"/>
          </a:solidFill>
          <a:latin typeface="+mj-lt"/>
          <a:ea typeface="+mj-ea"/>
          <a:cs typeface="+mj-cs"/>
        </a:defRPr>
      </a:lvl1pPr>
      <a:lvl2pPr algn="ctr" rtl="0" eaLnBrk="0" fontAlgn="base" hangingPunct="0">
        <a:spcBef>
          <a:spcPct val="0"/>
        </a:spcBef>
        <a:spcAft>
          <a:spcPct val="0"/>
        </a:spcAft>
        <a:defRPr sz="3600" b="1">
          <a:solidFill>
            <a:srgbClr val="000066"/>
          </a:solidFill>
          <a:latin typeface="Arial Unicode MS" pitchFamily="34" charset="-128"/>
        </a:defRPr>
      </a:lvl2pPr>
      <a:lvl3pPr algn="ctr" rtl="0" eaLnBrk="0" fontAlgn="base" hangingPunct="0">
        <a:spcBef>
          <a:spcPct val="0"/>
        </a:spcBef>
        <a:spcAft>
          <a:spcPct val="0"/>
        </a:spcAft>
        <a:defRPr sz="3600" b="1">
          <a:solidFill>
            <a:srgbClr val="000066"/>
          </a:solidFill>
          <a:latin typeface="Arial Unicode MS" pitchFamily="34" charset="-128"/>
        </a:defRPr>
      </a:lvl3pPr>
      <a:lvl4pPr algn="ctr" rtl="0" eaLnBrk="0" fontAlgn="base" hangingPunct="0">
        <a:spcBef>
          <a:spcPct val="0"/>
        </a:spcBef>
        <a:spcAft>
          <a:spcPct val="0"/>
        </a:spcAft>
        <a:defRPr sz="3600" b="1">
          <a:solidFill>
            <a:srgbClr val="000066"/>
          </a:solidFill>
          <a:latin typeface="Arial Unicode MS" pitchFamily="34" charset="-128"/>
        </a:defRPr>
      </a:lvl4pPr>
      <a:lvl5pPr algn="ctr" rtl="0" eaLnBrk="0" fontAlgn="base" hangingPunct="0">
        <a:spcBef>
          <a:spcPct val="0"/>
        </a:spcBef>
        <a:spcAft>
          <a:spcPct val="0"/>
        </a:spcAft>
        <a:defRPr sz="3600" b="1">
          <a:solidFill>
            <a:srgbClr val="000066"/>
          </a:solidFill>
          <a:latin typeface="Arial Unicode MS" pitchFamily="34" charset="-128"/>
        </a:defRPr>
      </a:lvl5pPr>
      <a:lvl6pPr marL="457200" algn="ctr" rtl="0" fontAlgn="base">
        <a:spcBef>
          <a:spcPct val="0"/>
        </a:spcBef>
        <a:spcAft>
          <a:spcPct val="0"/>
        </a:spcAft>
        <a:defRPr sz="3600" b="1">
          <a:solidFill>
            <a:srgbClr val="000066"/>
          </a:solidFill>
          <a:latin typeface="Arial Unicode MS" pitchFamily="34" charset="-128"/>
        </a:defRPr>
      </a:lvl6pPr>
      <a:lvl7pPr marL="914400" algn="ctr" rtl="0" fontAlgn="base">
        <a:spcBef>
          <a:spcPct val="0"/>
        </a:spcBef>
        <a:spcAft>
          <a:spcPct val="0"/>
        </a:spcAft>
        <a:defRPr sz="3600" b="1">
          <a:solidFill>
            <a:srgbClr val="000066"/>
          </a:solidFill>
          <a:latin typeface="Arial Unicode MS" pitchFamily="34" charset="-128"/>
        </a:defRPr>
      </a:lvl7pPr>
      <a:lvl8pPr marL="1371600" algn="ctr" rtl="0" fontAlgn="base">
        <a:spcBef>
          <a:spcPct val="0"/>
        </a:spcBef>
        <a:spcAft>
          <a:spcPct val="0"/>
        </a:spcAft>
        <a:defRPr sz="3600" b="1">
          <a:solidFill>
            <a:srgbClr val="000066"/>
          </a:solidFill>
          <a:latin typeface="Arial Unicode MS" pitchFamily="34" charset="-128"/>
        </a:defRPr>
      </a:lvl8pPr>
      <a:lvl9pPr marL="1828800" algn="ctr" rtl="0" fontAlgn="base">
        <a:spcBef>
          <a:spcPct val="0"/>
        </a:spcBef>
        <a:spcAft>
          <a:spcPct val="0"/>
        </a:spcAft>
        <a:defRPr sz="3600" b="1">
          <a:solidFill>
            <a:srgbClr val="000066"/>
          </a:solidFill>
          <a:latin typeface="Arial Unicode MS" pitchFamily="34" charset="-128"/>
        </a:defRPr>
      </a:lvl9pPr>
    </p:titleStyle>
    <p:bodyStyle>
      <a:lvl1pPr marL="342900" indent="-342900" algn="l" rtl="0" eaLnBrk="0" fontAlgn="base" hangingPunct="0">
        <a:spcBef>
          <a:spcPct val="20000"/>
        </a:spcBef>
        <a:spcAft>
          <a:spcPct val="0"/>
        </a:spcAft>
        <a:buClr>
          <a:srgbClr val="000066"/>
        </a:buClr>
        <a:buSzPct val="85000"/>
        <a:buFont typeface="Wingdings 2" pitchFamily="18" charset="2"/>
        <a:buChar char="ö"/>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66"/>
        </a:buClr>
        <a:buSzPct val="85000"/>
        <a:buFont typeface="Wingdings 2" pitchFamily="18" charset="2"/>
        <a:buChar char="®"/>
        <a:defRPr sz="2800">
          <a:solidFill>
            <a:schemeClr val="tx1"/>
          </a:solidFill>
          <a:latin typeface="+mn-lt"/>
        </a:defRPr>
      </a:lvl2pPr>
      <a:lvl3pPr marL="1143000" indent="-228600" algn="l" rtl="0" eaLnBrk="0" fontAlgn="base" hangingPunct="0">
        <a:spcBef>
          <a:spcPct val="20000"/>
        </a:spcBef>
        <a:spcAft>
          <a:spcPct val="0"/>
        </a:spcAft>
        <a:buClr>
          <a:srgbClr val="000066"/>
        </a:buClr>
        <a:buSzPct val="75000"/>
        <a:buFont typeface="Wingdings" pitchFamily="2" charset="2"/>
        <a:buChar char="Ø"/>
        <a:defRPr sz="2400">
          <a:solidFill>
            <a:schemeClr val="tx1"/>
          </a:solidFill>
          <a:latin typeface="+mn-lt"/>
        </a:defRPr>
      </a:lvl3pPr>
      <a:lvl4pPr marL="1600200" indent="-228600" algn="l" rtl="0" eaLnBrk="0" fontAlgn="base" hangingPunct="0">
        <a:spcBef>
          <a:spcPct val="20000"/>
        </a:spcBef>
        <a:spcAft>
          <a:spcPct val="0"/>
        </a:spcAft>
        <a:buClr>
          <a:srgbClr val="000066"/>
        </a:buClr>
        <a:buSzPct val="75000"/>
        <a:buFont typeface="Wingdings 2" pitchFamily="18" charset="2"/>
        <a:buChar char=""/>
        <a:defRPr sz="2000">
          <a:solidFill>
            <a:schemeClr val="tx1"/>
          </a:solidFill>
          <a:latin typeface="+mn-lt"/>
        </a:defRPr>
      </a:lvl4pPr>
      <a:lvl5pPr marL="2057400" indent="-228600" algn="l" rtl="0" eaLnBrk="0" fontAlgn="base" hangingPunct="0">
        <a:spcBef>
          <a:spcPct val="20000"/>
        </a:spcBef>
        <a:spcAft>
          <a:spcPct val="0"/>
        </a:spcAft>
        <a:buClr>
          <a:srgbClr val="000066"/>
        </a:buClr>
        <a:buSzPct val="75000"/>
        <a:buFont typeface="Wingdings 2" pitchFamily="18" charset="2"/>
        <a:buChar char=""/>
        <a:defRPr sz="2000">
          <a:solidFill>
            <a:schemeClr val="tx1"/>
          </a:solidFill>
          <a:latin typeface="+mn-lt"/>
        </a:defRPr>
      </a:lvl5pPr>
      <a:lvl6pPr marL="2514600" indent="-228600" algn="l" rtl="0" fontAlgn="base">
        <a:spcBef>
          <a:spcPct val="20000"/>
        </a:spcBef>
        <a:spcAft>
          <a:spcPct val="0"/>
        </a:spcAft>
        <a:buClr>
          <a:srgbClr val="000066"/>
        </a:buClr>
        <a:buSzPct val="75000"/>
        <a:buFont typeface="Wingdings 2" pitchFamily="18" charset="2"/>
        <a:buChar char=""/>
        <a:defRPr sz="2000">
          <a:solidFill>
            <a:schemeClr val="tx1"/>
          </a:solidFill>
          <a:latin typeface="+mn-lt"/>
        </a:defRPr>
      </a:lvl6pPr>
      <a:lvl7pPr marL="2971800" indent="-228600" algn="l" rtl="0" fontAlgn="base">
        <a:spcBef>
          <a:spcPct val="20000"/>
        </a:spcBef>
        <a:spcAft>
          <a:spcPct val="0"/>
        </a:spcAft>
        <a:buClr>
          <a:srgbClr val="000066"/>
        </a:buClr>
        <a:buSzPct val="75000"/>
        <a:buFont typeface="Wingdings 2" pitchFamily="18" charset="2"/>
        <a:buChar char=""/>
        <a:defRPr sz="2000">
          <a:solidFill>
            <a:schemeClr val="tx1"/>
          </a:solidFill>
          <a:latin typeface="+mn-lt"/>
        </a:defRPr>
      </a:lvl7pPr>
      <a:lvl8pPr marL="3429000" indent="-228600" algn="l" rtl="0" fontAlgn="base">
        <a:spcBef>
          <a:spcPct val="20000"/>
        </a:spcBef>
        <a:spcAft>
          <a:spcPct val="0"/>
        </a:spcAft>
        <a:buClr>
          <a:srgbClr val="000066"/>
        </a:buClr>
        <a:buSzPct val="75000"/>
        <a:buFont typeface="Wingdings 2" pitchFamily="18" charset="2"/>
        <a:buChar char=""/>
        <a:defRPr sz="2000">
          <a:solidFill>
            <a:schemeClr val="tx1"/>
          </a:solidFill>
          <a:latin typeface="+mn-lt"/>
        </a:defRPr>
      </a:lvl8pPr>
      <a:lvl9pPr marL="3886200" indent="-228600" algn="l" rtl="0" fontAlgn="base">
        <a:spcBef>
          <a:spcPct val="20000"/>
        </a:spcBef>
        <a:spcAft>
          <a:spcPct val="0"/>
        </a:spcAft>
        <a:buClr>
          <a:srgbClr val="000066"/>
        </a:buClr>
        <a:buSzPct val="75000"/>
        <a:buFont typeface="Wingdings 2" pitchFamily="18"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Microsoft_Office_Excel_97-2003_Worksheet7.xls"/></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97-2003_Worksheet8.xl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Microsoft_Office_Excel_97-2003_Worksheet9.xls"/></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Microsoft_Office_Excel_97-2003_Worksheet10.xls"/></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oleObject" Target="../embeddings/Microsoft_Office_Excel_97-2003_Worksheet5.xls"/></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oleObject" Target="../embeddings/Microsoft_Office_Excel_97-2003_Worksheet6.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ctrTitle"/>
          </p:nvPr>
        </p:nvSpPr>
        <p:spPr>
          <a:xfrm>
            <a:off x="1295400" y="1981200"/>
            <a:ext cx="6553200" cy="1371600"/>
          </a:xfrm>
        </p:spPr>
        <p:txBody>
          <a:bodyPr/>
          <a:lstStyle/>
          <a:p>
            <a:pPr algn="ctr" eaLnBrk="1" hangingPunct="1"/>
            <a:r>
              <a:rPr lang="en-US" sz="3200" dirty="0" smtClean="0">
                <a:solidFill>
                  <a:srgbClr val="000099"/>
                </a:solidFill>
                <a:latin typeface="Arial" pitchFamily="34" charset="0"/>
              </a:rPr>
              <a:t/>
            </a:r>
            <a:br>
              <a:rPr lang="en-US" sz="3200" dirty="0" smtClean="0">
                <a:solidFill>
                  <a:srgbClr val="000099"/>
                </a:solidFill>
                <a:latin typeface="Arial" pitchFamily="34" charset="0"/>
              </a:rPr>
            </a:br>
            <a:endParaRPr lang="en-US" sz="2400" dirty="0" smtClean="0">
              <a:solidFill>
                <a:srgbClr val="000099"/>
              </a:solidFill>
              <a:latin typeface="Arial" pitchFamily="34" charset="0"/>
            </a:endParaRPr>
          </a:p>
        </p:txBody>
      </p:sp>
      <p:sp>
        <p:nvSpPr>
          <p:cNvPr id="23555" name="Rectangle 5"/>
          <p:cNvSpPr>
            <a:spLocks noGrp="1" noChangeArrowheads="1"/>
          </p:cNvSpPr>
          <p:nvPr>
            <p:ph type="subTitle" idx="1"/>
          </p:nvPr>
        </p:nvSpPr>
        <p:spPr>
          <a:xfrm>
            <a:off x="4876800" y="4267200"/>
            <a:ext cx="3581400" cy="1371600"/>
          </a:xfrm>
          <a:noFill/>
        </p:spPr>
        <p:txBody>
          <a:bodyPr/>
          <a:lstStyle/>
          <a:p>
            <a:pPr algn="ctr" eaLnBrk="1" hangingPunct="1"/>
            <a:r>
              <a:rPr lang="en-US" dirty="0" smtClean="0">
                <a:solidFill>
                  <a:schemeClr val="bg1"/>
                </a:solidFill>
                <a:latin typeface="Arial" pitchFamily="34" charset="0"/>
              </a:rPr>
              <a:t> </a:t>
            </a:r>
          </a:p>
          <a:p>
            <a:pPr algn="ctr" eaLnBrk="1" hangingPunct="1"/>
            <a:endParaRPr lang="en-US" dirty="0" smtClean="0">
              <a:latin typeface="Arial" pitchFamily="34" charset="0"/>
            </a:endParaRPr>
          </a:p>
        </p:txBody>
      </p:sp>
      <p:sp>
        <p:nvSpPr>
          <p:cNvPr id="23556" name="Rectangle 6"/>
          <p:cNvSpPr>
            <a:spLocks noChangeArrowheads="1"/>
          </p:cNvSpPr>
          <p:nvPr/>
        </p:nvSpPr>
        <p:spPr bwMode="auto">
          <a:xfrm>
            <a:off x="1066800" y="1752600"/>
            <a:ext cx="7696200" cy="1739900"/>
          </a:xfrm>
          <a:prstGeom prst="rect">
            <a:avLst/>
          </a:prstGeom>
          <a:noFill/>
          <a:ln w="12700">
            <a:noFill/>
            <a:miter lim="800000"/>
            <a:headEnd/>
            <a:tailEnd/>
          </a:ln>
        </p:spPr>
        <p:txBody>
          <a:bodyPr>
            <a:spAutoFit/>
          </a:bodyPr>
          <a:lstStyle/>
          <a:p>
            <a:pPr eaLnBrk="1" hangingPunct="1">
              <a:spcBef>
                <a:spcPct val="0"/>
              </a:spcBef>
            </a:pPr>
            <a:r>
              <a:rPr lang="en-US" sz="3600" b="1" dirty="0"/>
              <a:t>Annual Reserve Component Facilities </a:t>
            </a:r>
          </a:p>
          <a:p>
            <a:pPr algn="ctr" eaLnBrk="1" hangingPunct="1">
              <a:spcBef>
                <a:spcPct val="0"/>
              </a:spcBef>
            </a:pPr>
            <a:endParaRPr lang="en-US" sz="3600" b="1" dirty="0"/>
          </a:p>
          <a:p>
            <a:pPr algn="ctr" eaLnBrk="1" hangingPunct="1">
              <a:spcBef>
                <a:spcPct val="0"/>
              </a:spcBef>
            </a:pPr>
            <a:r>
              <a:rPr lang="en-US" sz="3600" b="1" dirty="0"/>
              <a:t>Update Briefing</a:t>
            </a:r>
          </a:p>
        </p:txBody>
      </p:sp>
      <p:sp>
        <p:nvSpPr>
          <p:cNvPr id="23557" name="Rectangle 7"/>
          <p:cNvSpPr>
            <a:spLocks noChangeArrowheads="1"/>
          </p:cNvSpPr>
          <p:nvPr/>
        </p:nvSpPr>
        <p:spPr bwMode="auto">
          <a:xfrm>
            <a:off x="3505200" y="4495800"/>
            <a:ext cx="5486400" cy="1016000"/>
          </a:xfrm>
          <a:prstGeom prst="rect">
            <a:avLst/>
          </a:prstGeom>
          <a:noFill/>
          <a:ln w="12700">
            <a:noFill/>
            <a:miter lim="800000"/>
            <a:headEnd/>
            <a:tailEnd/>
          </a:ln>
        </p:spPr>
        <p:txBody>
          <a:bodyPr>
            <a:spAutoFit/>
          </a:bodyPr>
          <a:lstStyle/>
          <a:p>
            <a:pPr algn="r"/>
            <a:r>
              <a:rPr lang="en-US" sz="2400" b="1" dirty="0"/>
              <a:t>The Air National Guard Civil Engineer</a:t>
            </a:r>
          </a:p>
          <a:p>
            <a:pPr algn="r"/>
            <a:r>
              <a:rPr lang="en-US" sz="2400" b="1" dirty="0" smtClean="0"/>
              <a:t>7 </a:t>
            </a:r>
            <a:r>
              <a:rPr lang="en-US" sz="2400" b="1" dirty="0"/>
              <a:t>December </a:t>
            </a:r>
            <a:r>
              <a:rPr lang="en-US" sz="2400" b="1" dirty="0" smtClean="0"/>
              <a:t>2011</a:t>
            </a:r>
            <a:endParaRPr lang="en-US" sz="2400" b="1"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xfrm>
            <a:off x="2147248" y="6455391"/>
            <a:ext cx="4876800" cy="402609"/>
          </a:xfrm>
          <a:noFill/>
        </p:spPr>
        <p:txBody>
          <a:bodyPr/>
          <a:lstStyle/>
          <a:p>
            <a:r>
              <a:rPr lang="en-US" dirty="0" smtClean="0"/>
              <a:t>Guarding America – Defending Freedom</a:t>
            </a:r>
          </a:p>
        </p:txBody>
      </p:sp>
      <p:sp>
        <p:nvSpPr>
          <p:cNvPr id="27651" name="Slide Number Placeholder 5"/>
          <p:cNvSpPr>
            <a:spLocks noGrp="1"/>
          </p:cNvSpPr>
          <p:nvPr>
            <p:ph type="sldNum" sz="quarter" idx="12"/>
          </p:nvPr>
        </p:nvSpPr>
        <p:spPr>
          <a:noFill/>
        </p:spPr>
        <p:txBody>
          <a:bodyPr/>
          <a:lstStyle/>
          <a:p>
            <a:fld id="{B9E4E1B9-1B8D-45B1-8865-0DF716AEBB6D}" type="slidenum">
              <a:rPr lang="en-US" smtClean="0">
                <a:latin typeface="Tahoma" pitchFamily="34" charset="0"/>
              </a:rPr>
              <a:pPr/>
              <a:t>10</a:t>
            </a:fld>
            <a:endParaRPr lang="en-US" dirty="0" smtClean="0">
              <a:latin typeface="Tahoma" pitchFamily="34" charset="0"/>
            </a:endParaRPr>
          </a:p>
        </p:txBody>
      </p:sp>
      <p:graphicFrame>
        <p:nvGraphicFramePr>
          <p:cNvPr id="4818946" name="Group 2"/>
          <p:cNvGraphicFramePr>
            <a:graphicFrameLocks noGrp="1"/>
          </p:cNvGraphicFramePr>
          <p:nvPr>
            <p:ph type="tbl" idx="1"/>
          </p:nvPr>
        </p:nvGraphicFramePr>
        <p:xfrm>
          <a:off x="985838" y="1281113"/>
          <a:ext cx="7171163" cy="3960765"/>
        </p:xfrm>
        <a:graphic>
          <a:graphicData uri="http://schemas.openxmlformats.org/drawingml/2006/table">
            <a:tbl>
              <a:tblPr firstRow="1" firstCol="1" bandRow="1">
                <a:tableStyleId>{85BE263C-DBD7-4A20-BB59-AAB30ACAA65A}</a:tableStyleId>
              </a:tblPr>
              <a:tblGrid>
                <a:gridCol w="1010081"/>
                <a:gridCol w="1966267"/>
                <a:gridCol w="1829369"/>
                <a:gridCol w="2365446"/>
              </a:tblGrid>
              <a:tr h="452205">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FY</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Sq Ft (x1000)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Budget ($M)</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Executed ($M)</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r>
              <a:tr h="438570">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2006</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140.6</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1.0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1.0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8570">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2007</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48.0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0.61</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0.50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8570">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2008</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319.0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7.0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6.4</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8570">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2009</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1688.0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9.0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5.3</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8570">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2010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680.0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9.8</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5.2</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8570">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2011</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680.0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9.8</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5.2</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8570">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2012</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799.0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10.0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i="0" u="none" strike="noStrike" cap="none" normalizeH="0" baseline="0" dirty="0" smtClean="0">
                          <a:ln>
                            <a:noFill/>
                          </a:ln>
                          <a:solidFill>
                            <a:schemeClr val="tx1"/>
                          </a:solidFill>
                          <a:effectLst/>
                          <a:latin typeface="Arial Unicode MS" pitchFamily="34" charset="-128"/>
                        </a:rPr>
                        <a:t>n/a</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8570">
                <a:tc>
                  <a:txBody>
                    <a:bodyPr/>
                    <a:lstStyle/>
                    <a:p>
                      <a:pPr marL="0" marR="0" lvl="0" indent="0" algn="ct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u="none" strike="noStrike" cap="none" normalizeH="0" baseline="0" dirty="0" smtClean="0">
                          <a:ln>
                            <a:noFill/>
                          </a:ln>
                          <a:solidFill>
                            <a:schemeClr val="tx1"/>
                          </a:solidFill>
                          <a:effectLst/>
                        </a:rPr>
                        <a:t>2013</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0070C0"/>
                    </a:solidFill>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257.0</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u="none" strike="noStrike" cap="none" normalizeH="0" baseline="0" dirty="0" smtClean="0">
                          <a:ln>
                            <a:noFill/>
                          </a:ln>
                          <a:effectLst/>
                        </a:rPr>
                        <a:t>10.3</a:t>
                      </a:r>
                      <a:endParaRPr kumimoji="0" lang="en-US" sz="2000" b="1" i="0" u="none" strike="noStrike" cap="none" normalizeH="0" baseline="0" dirty="0" smtClean="0">
                        <a:ln>
                          <a:noFill/>
                        </a:ln>
                        <a:solidFill>
                          <a:schemeClr val="tx1"/>
                        </a:solidFill>
                        <a:effectLst/>
                        <a:latin typeface="Arial Unicode MS" pitchFamily="34" charset="-128"/>
                      </a:endParaRP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20000"/>
                        </a:spcBef>
                        <a:spcAft>
                          <a:spcPct val="0"/>
                        </a:spcAft>
                        <a:buClr>
                          <a:srgbClr val="000066"/>
                        </a:buClr>
                        <a:buSzPct val="85000"/>
                        <a:buFont typeface="Wingdings 2" pitchFamily="18" charset="2"/>
                        <a:buNone/>
                        <a:tabLst/>
                      </a:pPr>
                      <a:r>
                        <a:rPr kumimoji="0" lang="en-US" sz="2000" b="1" i="0" u="none" strike="noStrike" cap="none" normalizeH="0" baseline="0" dirty="0" smtClean="0">
                          <a:ln>
                            <a:noFill/>
                          </a:ln>
                          <a:solidFill>
                            <a:schemeClr val="tx1"/>
                          </a:solidFill>
                          <a:effectLst/>
                          <a:latin typeface="Arial Unicode MS" pitchFamily="34" charset="-128"/>
                        </a:rPr>
                        <a:t>n/a</a:t>
                      </a:r>
                    </a:p>
                  </a:txBody>
                  <a:tcP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
        <p:nvSpPr>
          <p:cNvPr id="27704" name="Text Box 64"/>
          <p:cNvSpPr txBox="1">
            <a:spLocks noChangeArrowheads="1"/>
          </p:cNvSpPr>
          <p:nvPr/>
        </p:nvSpPr>
        <p:spPr bwMode="auto">
          <a:xfrm>
            <a:off x="969963" y="5311775"/>
            <a:ext cx="7205662" cy="338138"/>
          </a:xfrm>
          <a:prstGeom prst="rect">
            <a:avLst/>
          </a:prstGeom>
          <a:noFill/>
          <a:ln w="12700">
            <a:noFill/>
            <a:miter lim="800000"/>
            <a:headEnd/>
            <a:tailEnd/>
          </a:ln>
        </p:spPr>
        <p:txBody>
          <a:bodyPr>
            <a:spAutoFit/>
          </a:bodyPr>
          <a:lstStyle/>
          <a:p>
            <a:pPr algn="ctr">
              <a:spcBef>
                <a:spcPct val="0"/>
              </a:spcBef>
            </a:pPr>
            <a:r>
              <a:rPr lang="en-US" sz="1600" b="1" dirty="0">
                <a:latin typeface="Arial" pitchFamily="34" charset="0"/>
              </a:rPr>
              <a:t>Chart does not include demo performed in conjunction w/ MILCON.</a:t>
            </a:r>
          </a:p>
        </p:txBody>
      </p:sp>
      <p:sp>
        <p:nvSpPr>
          <p:cNvPr id="27705" name="Rectangle 65"/>
          <p:cNvSpPr>
            <a:spLocks noGrp="1" noChangeArrowheads="1"/>
          </p:cNvSpPr>
          <p:nvPr>
            <p:ph type="title"/>
          </p:nvPr>
        </p:nvSpPr>
        <p:spPr>
          <a:xfrm>
            <a:off x="914400" y="152400"/>
            <a:ext cx="7239000" cy="1143000"/>
          </a:xfrm>
        </p:spPr>
        <p:txBody>
          <a:bodyPr/>
          <a:lstStyle/>
          <a:p>
            <a:pPr eaLnBrk="1" hangingPunct="1"/>
            <a:r>
              <a:rPr lang="en-US" sz="2800" dirty="0" smtClean="0"/>
              <a:t>Air National Guard Demolition Program </a:t>
            </a: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Footer Placeholder 4"/>
          <p:cNvSpPr>
            <a:spLocks noGrp="1"/>
          </p:cNvSpPr>
          <p:nvPr>
            <p:ph type="ftr" sz="quarter" idx="11"/>
          </p:nvPr>
        </p:nvSpPr>
        <p:spPr>
          <a:noFill/>
        </p:spPr>
        <p:txBody>
          <a:bodyPr/>
          <a:lstStyle/>
          <a:p>
            <a:r>
              <a:rPr lang="en-US" dirty="0" smtClean="0"/>
              <a:t>Guarding America – Defending Freedom</a:t>
            </a:r>
          </a:p>
        </p:txBody>
      </p:sp>
      <p:sp>
        <p:nvSpPr>
          <p:cNvPr id="7173" name="Slide Number Placeholder 5"/>
          <p:cNvSpPr>
            <a:spLocks noGrp="1"/>
          </p:cNvSpPr>
          <p:nvPr>
            <p:ph type="sldNum" sz="quarter" idx="12"/>
          </p:nvPr>
        </p:nvSpPr>
        <p:spPr>
          <a:noFill/>
        </p:spPr>
        <p:txBody>
          <a:bodyPr/>
          <a:lstStyle/>
          <a:p>
            <a:fld id="{AD35D159-1204-47B6-99F7-5C72463F73E9}" type="slidenum">
              <a:rPr lang="en-US" smtClean="0">
                <a:latin typeface="Tahoma" pitchFamily="34" charset="0"/>
              </a:rPr>
              <a:pPr/>
              <a:t>11</a:t>
            </a:fld>
            <a:endParaRPr lang="en-US" dirty="0" smtClean="0">
              <a:latin typeface="Tahoma" pitchFamily="34" charset="0"/>
            </a:endParaRPr>
          </a:p>
        </p:txBody>
      </p:sp>
      <p:sp>
        <p:nvSpPr>
          <p:cNvPr id="7174" name="Rectangle 2"/>
          <p:cNvSpPr>
            <a:spLocks noGrp="1" noChangeArrowheads="1"/>
          </p:cNvSpPr>
          <p:nvPr>
            <p:ph type="title"/>
          </p:nvPr>
        </p:nvSpPr>
        <p:spPr/>
        <p:txBody>
          <a:bodyPr/>
          <a:lstStyle/>
          <a:p>
            <a:pPr eaLnBrk="1" hangingPunct="1"/>
            <a:r>
              <a:rPr lang="en-US" sz="2400" dirty="0" smtClean="0"/>
              <a:t>FY 2007 - 2011</a:t>
            </a:r>
            <a:br>
              <a:rPr lang="en-US" sz="2400" dirty="0" smtClean="0"/>
            </a:br>
            <a:r>
              <a:rPr lang="en-US" sz="2400" dirty="0" smtClean="0"/>
              <a:t>BRAC MILCON Execution</a:t>
            </a:r>
          </a:p>
        </p:txBody>
      </p:sp>
      <p:graphicFrame>
        <p:nvGraphicFramePr>
          <p:cNvPr id="7170" name="Object 3"/>
          <p:cNvGraphicFramePr>
            <a:graphicFrameLocks noChangeAspect="1"/>
          </p:cNvGraphicFramePr>
          <p:nvPr>
            <p:ph idx="1"/>
          </p:nvPr>
        </p:nvGraphicFramePr>
        <p:xfrm>
          <a:off x="859810" y="1873250"/>
          <a:ext cx="7069540" cy="3471863"/>
        </p:xfrm>
        <a:graphic>
          <a:graphicData uri="http://schemas.openxmlformats.org/presentationml/2006/ole">
            <p:oleObj spid="_x0000_s77826" name="Worksheet" r:id="rId4" imgW="12744540" imgH="6896010" progId="Excel.Sheet.8">
              <p:embed/>
            </p:oleObj>
          </a:graphicData>
        </a:graphic>
      </p:graphicFrame>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Footer Placeholder 4"/>
          <p:cNvSpPr>
            <a:spLocks noGrp="1"/>
          </p:cNvSpPr>
          <p:nvPr>
            <p:ph type="ftr" sz="quarter" idx="11"/>
          </p:nvPr>
        </p:nvSpPr>
        <p:spPr>
          <a:noFill/>
        </p:spPr>
        <p:txBody>
          <a:bodyPr/>
          <a:lstStyle/>
          <a:p>
            <a:r>
              <a:rPr lang="en-US" dirty="0" smtClean="0"/>
              <a:t>Guarding America – Defending Freedom</a:t>
            </a:r>
          </a:p>
        </p:txBody>
      </p:sp>
      <p:sp>
        <p:nvSpPr>
          <p:cNvPr id="8197" name="Slide Number Placeholder 5"/>
          <p:cNvSpPr>
            <a:spLocks noGrp="1"/>
          </p:cNvSpPr>
          <p:nvPr>
            <p:ph type="sldNum" sz="quarter" idx="12"/>
          </p:nvPr>
        </p:nvSpPr>
        <p:spPr>
          <a:noFill/>
        </p:spPr>
        <p:txBody>
          <a:bodyPr/>
          <a:lstStyle/>
          <a:p>
            <a:fld id="{748EC150-E6EB-48BE-9316-F270944C43DC}" type="slidenum">
              <a:rPr lang="en-US" smtClean="0">
                <a:latin typeface="Tahoma" pitchFamily="34" charset="0"/>
              </a:rPr>
              <a:pPr/>
              <a:t>12</a:t>
            </a:fld>
            <a:endParaRPr lang="en-US" dirty="0" smtClean="0">
              <a:latin typeface="Tahoma" pitchFamily="34" charset="0"/>
            </a:endParaRPr>
          </a:p>
        </p:txBody>
      </p:sp>
      <p:sp>
        <p:nvSpPr>
          <p:cNvPr id="8198" name="Text Box 4"/>
          <p:cNvSpPr txBox="1">
            <a:spLocks noChangeArrowheads="1"/>
          </p:cNvSpPr>
          <p:nvPr/>
        </p:nvSpPr>
        <p:spPr bwMode="auto">
          <a:xfrm>
            <a:off x="7010400" y="6019800"/>
            <a:ext cx="1658938" cy="244475"/>
          </a:xfrm>
          <a:prstGeom prst="rect">
            <a:avLst/>
          </a:prstGeom>
          <a:noFill/>
          <a:ln w="9525">
            <a:noFill/>
            <a:miter lim="800000"/>
            <a:headEnd/>
            <a:tailEnd/>
          </a:ln>
        </p:spPr>
        <p:txBody>
          <a:bodyPr wrap="none">
            <a:spAutoFit/>
          </a:bodyPr>
          <a:lstStyle/>
          <a:p>
            <a:pPr eaLnBrk="1" hangingPunct="1">
              <a:spcBef>
                <a:spcPct val="0"/>
              </a:spcBef>
            </a:pPr>
            <a:r>
              <a:rPr lang="en-US" sz="1000" dirty="0"/>
              <a:t>(All amounts are in millions)</a:t>
            </a:r>
          </a:p>
        </p:txBody>
      </p:sp>
      <p:sp>
        <p:nvSpPr>
          <p:cNvPr id="8199" name="Rectangle 6"/>
          <p:cNvSpPr>
            <a:spLocks noGrp="1" noChangeArrowheads="1"/>
          </p:cNvSpPr>
          <p:nvPr>
            <p:ph type="title"/>
          </p:nvPr>
        </p:nvSpPr>
        <p:spPr>
          <a:xfrm>
            <a:off x="1044575" y="0"/>
            <a:ext cx="7239000" cy="838200"/>
          </a:xfrm>
        </p:spPr>
        <p:txBody>
          <a:bodyPr/>
          <a:lstStyle/>
          <a:p>
            <a:pPr eaLnBrk="1" hangingPunct="1"/>
            <a:r>
              <a:rPr lang="en-US" sz="2400" dirty="0" smtClean="0"/>
              <a:t/>
            </a:r>
            <a:br>
              <a:rPr lang="en-US" sz="2400" dirty="0" smtClean="0"/>
            </a:br>
            <a:r>
              <a:rPr lang="en-US" sz="2400" dirty="0" smtClean="0"/>
              <a:t>FY 2007 - 2011</a:t>
            </a:r>
            <a:br>
              <a:rPr lang="en-US" sz="2400" dirty="0" smtClean="0"/>
            </a:br>
            <a:r>
              <a:rPr lang="en-US" sz="2400" dirty="0" smtClean="0"/>
              <a:t>BRAC  MILCON Funds Appropriated / Obligated</a:t>
            </a:r>
          </a:p>
        </p:txBody>
      </p:sp>
      <p:graphicFrame>
        <p:nvGraphicFramePr>
          <p:cNvPr id="8194" name="Object 3"/>
          <p:cNvGraphicFramePr>
            <a:graphicFrameLocks noChangeAspect="1"/>
          </p:cNvGraphicFramePr>
          <p:nvPr>
            <p:ph idx="1"/>
          </p:nvPr>
        </p:nvGraphicFramePr>
        <p:xfrm>
          <a:off x="1137685" y="1212113"/>
          <a:ext cx="6974958" cy="4359348"/>
        </p:xfrm>
        <a:graphic>
          <a:graphicData uri="http://schemas.openxmlformats.org/presentationml/2006/ole">
            <p:oleObj spid="_x0000_s78850" name="Worksheet" r:id="rId3" imgW="12792060" imgH="7829550" progId="Excel.Sheet.8">
              <p:embed/>
            </p:oleObj>
          </a:graphicData>
        </a:graphic>
      </p:graphicFrame>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Footer Placeholder 4"/>
          <p:cNvSpPr>
            <a:spLocks noGrp="1"/>
          </p:cNvSpPr>
          <p:nvPr>
            <p:ph type="ftr" sz="quarter" idx="11"/>
          </p:nvPr>
        </p:nvSpPr>
        <p:spPr>
          <a:noFill/>
        </p:spPr>
        <p:txBody>
          <a:bodyPr/>
          <a:lstStyle/>
          <a:p>
            <a:r>
              <a:rPr lang="en-US" dirty="0" smtClean="0"/>
              <a:t>Guarding America – Defending Freedom</a:t>
            </a:r>
          </a:p>
        </p:txBody>
      </p:sp>
      <p:sp>
        <p:nvSpPr>
          <p:cNvPr id="8197" name="Slide Number Placeholder 5"/>
          <p:cNvSpPr>
            <a:spLocks noGrp="1"/>
          </p:cNvSpPr>
          <p:nvPr>
            <p:ph type="sldNum" sz="quarter" idx="12"/>
          </p:nvPr>
        </p:nvSpPr>
        <p:spPr>
          <a:noFill/>
        </p:spPr>
        <p:txBody>
          <a:bodyPr/>
          <a:lstStyle/>
          <a:p>
            <a:fld id="{EA216D65-22F8-44CF-8302-B18A529C0373}" type="slidenum">
              <a:rPr lang="en-US" smtClean="0">
                <a:latin typeface="Tahoma" pitchFamily="34" charset="0"/>
              </a:rPr>
              <a:pPr/>
              <a:t>13</a:t>
            </a:fld>
            <a:endParaRPr lang="en-US" dirty="0" smtClean="0">
              <a:latin typeface="Tahoma" pitchFamily="34" charset="0"/>
            </a:endParaRPr>
          </a:p>
        </p:txBody>
      </p:sp>
      <p:sp>
        <p:nvSpPr>
          <p:cNvPr id="8198" name="Rectangle 2"/>
          <p:cNvSpPr>
            <a:spLocks noGrp="1" noChangeArrowheads="1"/>
          </p:cNvSpPr>
          <p:nvPr>
            <p:ph type="title"/>
          </p:nvPr>
        </p:nvSpPr>
        <p:spPr/>
        <p:txBody>
          <a:bodyPr/>
          <a:lstStyle/>
          <a:p>
            <a:pPr eaLnBrk="1" hangingPunct="1"/>
            <a:r>
              <a:rPr lang="en-US" sz="2400" dirty="0" smtClean="0"/>
              <a:t>FY 2007 - 2011</a:t>
            </a:r>
            <a:br>
              <a:rPr lang="en-US" sz="2400" dirty="0" smtClean="0"/>
            </a:br>
            <a:r>
              <a:rPr lang="en-US" sz="2400" dirty="0" smtClean="0"/>
              <a:t>BRAC SRM Execution</a:t>
            </a:r>
          </a:p>
        </p:txBody>
      </p:sp>
      <p:graphicFrame>
        <p:nvGraphicFramePr>
          <p:cNvPr id="8194" name="Object 3"/>
          <p:cNvGraphicFramePr>
            <a:graphicFrameLocks noChangeAspect="1"/>
          </p:cNvGraphicFramePr>
          <p:nvPr>
            <p:ph idx="1"/>
          </p:nvPr>
        </p:nvGraphicFramePr>
        <p:xfrm>
          <a:off x="1228298" y="1667562"/>
          <a:ext cx="6714699" cy="3570287"/>
        </p:xfrm>
        <a:graphic>
          <a:graphicData uri="http://schemas.openxmlformats.org/presentationml/2006/ole">
            <p:oleObj spid="_x0000_s75778" name="Worksheet" r:id="rId4" imgW="11810880" imgH="7134315" progId="Excel.Sheet.8">
              <p:embed/>
            </p:oleObj>
          </a:graphicData>
        </a:graphic>
      </p:graphicFrame>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Footer Placeholder 4"/>
          <p:cNvSpPr>
            <a:spLocks noGrp="1"/>
          </p:cNvSpPr>
          <p:nvPr>
            <p:ph type="ftr" sz="quarter" idx="11"/>
          </p:nvPr>
        </p:nvSpPr>
        <p:spPr>
          <a:xfrm>
            <a:off x="2226198" y="6496334"/>
            <a:ext cx="4876800" cy="361666"/>
          </a:xfrm>
          <a:noFill/>
        </p:spPr>
        <p:txBody>
          <a:bodyPr/>
          <a:lstStyle/>
          <a:p>
            <a:r>
              <a:rPr lang="en-US" dirty="0" smtClean="0"/>
              <a:t>Guarding America – Defending Freedom</a:t>
            </a:r>
          </a:p>
        </p:txBody>
      </p:sp>
      <p:sp>
        <p:nvSpPr>
          <p:cNvPr id="9221" name="Slide Number Placeholder 5"/>
          <p:cNvSpPr>
            <a:spLocks noGrp="1"/>
          </p:cNvSpPr>
          <p:nvPr>
            <p:ph type="sldNum" sz="quarter" idx="12"/>
          </p:nvPr>
        </p:nvSpPr>
        <p:spPr>
          <a:noFill/>
        </p:spPr>
        <p:txBody>
          <a:bodyPr/>
          <a:lstStyle/>
          <a:p>
            <a:fld id="{C48EF73D-1036-4F98-AB5D-B293E382DE9F}" type="slidenum">
              <a:rPr lang="en-US" smtClean="0">
                <a:latin typeface="Tahoma" pitchFamily="34" charset="0"/>
              </a:rPr>
              <a:pPr/>
              <a:t>14</a:t>
            </a:fld>
            <a:endParaRPr lang="en-US" smtClean="0">
              <a:latin typeface="Tahoma" pitchFamily="34" charset="0"/>
            </a:endParaRPr>
          </a:p>
        </p:txBody>
      </p:sp>
      <p:sp>
        <p:nvSpPr>
          <p:cNvPr id="9222" name="Text Box 4"/>
          <p:cNvSpPr txBox="1">
            <a:spLocks noChangeArrowheads="1"/>
          </p:cNvSpPr>
          <p:nvPr/>
        </p:nvSpPr>
        <p:spPr bwMode="auto">
          <a:xfrm>
            <a:off x="7010400" y="6019800"/>
            <a:ext cx="1658938" cy="244475"/>
          </a:xfrm>
          <a:prstGeom prst="rect">
            <a:avLst/>
          </a:prstGeom>
          <a:noFill/>
          <a:ln w="9525">
            <a:noFill/>
            <a:miter lim="800000"/>
            <a:headEnd/>
            <a:tailEnd/>
          </a:ln>
        </p:spPr>
        <p:txBody>
          <a:bodyPr wrap="none">
            <a:spAutoFit/>
          </a:bodyPr>
          <a:lstStyle/>
          <a:p>
            <a:pPr eaLnBrk="1" hangingPunct="1">
              <a:spcBef>
                <a:spcPct val="0"/>
              </a:spcBef>
            </a:pPr>
            <a:r>
              <a:rPr lang="en-US" sz="1000"/>
              <a:t>(All amounts are in millions)</a:t>
            </a:r>
          </a:p>
        </p:txBody>
      </p:sp>
      <p:sp>
        <p:nvSpPr>
          <p:cNvPr id="9223" name="Rectangle 6"/>
          <p:cNvSpPr>
            <a:spLocks noGrp="1" noChangeArrowheads="1"/>
          </p:cNvSpPr>
          <p:nvPr>
            <p:ph type="title"/>
          </p:nvPr>
        </p:nvSpPr>
        <p:spPr>
          <a:xfrm>
            <a:off x="1044575" y="0"/>
            <a:ext cx="7239000" cy="838200"/>
          </a:xfrm>
        </p:spPr>
        <p:txBody>
          <a:bodyPr/>
          <a:lstStyle/>
          <a:p>
            <a:pPr eaLnBrk="1" hangingPunct="1"/>
            <a:r>
              <a:rPr lang="en-US" sz="2400" smtClean="0"/>
              <a:t/>
            </a:r>
            <a:br>
              <a:rPr lang="en-US" sz="2400" smtClean="0"/>
            </a:br>
            <a:r>
              <a:rPr lang="en-US" sz="2400" smtClean="0"/>
              <a:t>FY 2007 - 2011</a:t>
            </a:r>
            <a:br>
              <a:rPr lang="en-US" sz="2400" smtClean="0"/>
            </a:br>
            <a:r>
              <a:rPr lang="en-US" sz="2400" smtClean="0"/>
              <a:t>BRAC  SRM Funds Appropriated / Obligated</a:t>
            </a:r>
          </a:p>
        </p:txBody>
      </p:sp>
      <p:graphicFrame>
        <p:nvGraphicFramePr>
          <p:cNvPr id="9218" name="Object 3"/>
          <p:cNvGraphicFramePr>
            <a:graphicFrameLocks noChangeAspect="1"/>
          </p:cNvGraphicFramePr>
          <p:nvPr>
            <p:ph idx="1"/>
          </p:nvPr>
        </p:nvGraphicFramePr>
        <p:xfrm>
          <a:off x="881371" y="1774209"/>
          <a:ext cx="7380288" cy="3275463"/>
        </p:xfrm>
        <a:graphic>
          <a:graphicData uri="http://schemas.openxmlformats.org/presentationml/2006/ole">
            <p:oleObj spid="_x0000_s108546" name="Worksheet" r:id="rId4" imgW="12553920" imgH="5048340" progId="Excel.Sheet.8">
              <p:embed/>
            </p:oleObj>
          </a:graphicData>
        </a:graphic>
      </p:graphicFrame>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Footer Placeholder 4"/>
          <p:cNvSpPr>
            <a:spLocks noGrp="1"/>
          </p:cNvSpPr>
          <p:nvPr>
            <p:ph type="ftr" sz="quarter" idx="11"/>
          </p:nvPr>
        </p:nvSpPr>
        <p:spPr>
          <a:noFill/>
        </p:spPr>
        <p:txBody>
          <a:bodyPr/>
          <a:lstStyle/>
          <a:p>
            <a:r>
              <a:rPr lang="en-US" smtClean="0"/>
              <a:t>Guarding America – Defending Freedom</a:t>
            </a:r>
          </a:p>
        </p:txBody>
      </p:sp>
      <p:sp>
        <p:nvSpPr>
          <p:cNvPr id="28676" name="Slide Number Placeholder 5"/>
          <p:cNvSpPr>
            <a:spLocks noGrp="1"/>
          </p:cNvSpPr>
          <p:nvPr>
            <p:ph type="sldNum" sz="quarter" idx="12"/>
          </p:nvPr>
        </p:nvSpPr>
        <p:spPr>
          <a:noFill/>
        </p:spPr>
        <p:txBody>
          <a:bodyPr/>
          <a:lstStyle/>
          <a:p>
            <a:fld id="{B791B262-7620-4EF4-B2FF-3CB22D106F82}" type="slidenum">
              <a:rPr lang="en-US" smtClean="0">
                <a:latin typeface="Tahoma" pitchFamily="34" charset="0"/>
              </a:rPr>
              <a:pPr/>
              <a:t>15</a:t>
            </a:fld>
            <a:endParaRPr lang="en-US" smtClean="0">
              <a:latin typeface="Tahoma" pitchFamily="34" charset="0"/>
            </a:endParaRPr>
          </a:p>
        </p:txBody>
      </p:sp>
      <p:sp>
        <p:nvSpPr>
          <p:cNvPr id="28677" name="Rectangle 2"/>
          <p:cNvSpPr>
            <a:spLocks noGrp="1" noChangeArrowheads="1"/>
          </p:cNvSpPr>
          <p:nvPr>
            <p:ph type="title"/>
          </p:nvPr>
        </p:nvSpPr>
        <p:spPr/>
        <p:txBody>
          <a:bodyPr/>
          <a:lstStyle/>
          <a:p>
            <a:pPr eaLnBrk="1" hangingPunct="1"/>
            <a:r>
              <a:rPr lang="en-US" sz="2800" smtClean="0"/>
              <a:t>Air National Guard</a:t>
            </a:r>
            <a:br>
              <a:rPr lang="en-US" sz="2800" smtClean="0"/>
            </a:br>
            <a:r>
              <a:rPr lang="en-US" sz="2800" smtClean="0"/>
              <a:t>Joint Use Initiatives – TFI/BRAC</a:t>
            </a:r>
          </a:p>
        </p:txBody>
      </p:sp>
      <p:sp>
        <p:nvSpPr>
          <p:cNvPr id="28678" name="Rectangle 3"/>
          <p:cNvSpPr>
            <a:spLocks noGrp="1" noChangeArrowheads="1"/>
          </p:cNvSpPr>
          <p:nvPr>
            <p:ph type="body" idx="1"/>
          </p:nvPr>
        </p:nvSpPr>
        <p:spPr/>
        <p:txBody>
          <a:bodyPr/>
          <a:lstStyle/>
          <a:p>
            <a:pPr lvl="2" eaLnBrk="1" hangingPunct="1">
              <a:lnSpc>
                <a:spcPct val="90000"/>
              </a:lnSpc>
            </a:pPr>
            <a:endParaRPr lang="en-US" sz="2000" smtClean="0"/>
          </a:p>
          <a:p>
            <a:pPr lvl="2" eaLnBrk="1" hangingPunct="1">
              <a:lnSpc>
                <a:spcPct val="90000"/>
              </a:lnSpc>
            </a:pPr>
            <a:endParaRPr lang="en-US" sz="2000" smtClean="0"/>
          </a:p>
        </p:txBody>
      </p:sp>
      <p:graphicFrame>
        <p:nvGraphicFramePr>
          <p:cNvPr id="7" name="Table 6"/>
          <p:cNvGraphicFramePr>
            <a:graphicFrameLocks noGrp="1"/>
          </p:cNvGraphicFramePr>
          <p:nvPr/>
        </p:nvGraphicFramePr>
        <p:xfrm>
          <a:off x="0" y="1438687"/>
          <a:ext cx="9144000" cy="5088357"/>
        </p:xfrm>
        <a:graphic>
          <a:graphicData uri="http://schemas.openxmlformats.org/drawingml/2006/table">
            <a:tbl>
              <a:tblPr firstRow="1" bandRow="1">
                <a:tableStyleId>{5C22544A-7EE6-4342-B048-85BDC9FD1C3A}</a:tableStyleId>
              </a:tblPr>
              <a:tblGrid>
                <a:gridCol w="1270535"/>
                <a:gridCol w="7873465"/>
              </a:tblGrid>
              <a:tr h="47582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u="none" dirty="0" smtClean="0"/>
                        <a:t>Joint/Association ANG/ADAF/AFRC Exampl</a:t>
                      </a:r>
                      <a:r>
                        <a:rPr lang="en-US" sz="2800" dirty="0" smtClean="0"/>
                        <a:t>es</a:t>
                      </a:r>
                    </a:p>
                  </a:txBody>
                  <a:tcPr>
                    <a:solidFill>
                      <a:schemeClr val="accent2">
                        <a:lumMod val="60000"/>
                        <a:lumOff val="40000"/>
                      </a:schemeClr>
                    </a:solidFill>
                  </a:tcPr>
                </a:tc>
                <a:tc hMerge="1">
                  <a:txBody>
                    <a:bodyPr/>
                    <a:lstStyle/>
                    <a:p>
                      <a:endParaRPr lang="en-US" dirty="0"/>
                    </a:p>
                  </a:txBody>
                  <a:tcPr/>
                </a:tc>
              </a:tr>
              <a:tr h="2286000">
                <a:tc>
                  <a:txBody>
                    <a:bodyPr/>
                    <a:lstStyle/>
                    <a:p>
                      <a:r>
                        <a:rPr lang="en-US" sz="3200" b="1" baseline="0" dirty="0" smtClean="0"/>
                        <a:t>Underway</a:t>
                      </a:r>
                      <a:endParaRPr lang="en-US" sz="3200" b="1" baseline="0" dirty="0"/>
                    </a:p>
                  </a:txBody>
                  <a:tcPr vert="vert270" anchor="ctr" anchorCtr="1">
                    <a:solidFill>
                      <a:schemeClr val="accent2">
                        <a:lumMod val="20000"/>
                        <a:lumOff val="80000"/>
                      </a:schemeClr>
                    </a:solidFill>
                  </a:tcPr>
                </a:tc>
                <a:tc>
                  <a:txBody>
                    <a:bodyPr/>
                    <a:lstStyle/>
                    <a:p>
                      <a:pPr marL="336550" lvl="2" indent="-223838" eaLnBrk="1" hangingPunct="1">
                        <a:lnSpc>
                          <a:spcPct val="90000"/>
                        </a:lnSpc>
                        <a:buFont typeface="Arial" pitchFamily="34" charset="0"/>
                        <a:buChar char="•"/>
                        <a:tabLst>
                          <a:tab pos="112713" algn="l"/>
                        </a:tabLst>
                      </a:pPr>
                      <a:r>
                        <a:rPr lang="en-US" sz="2400" dirty="0" smtClean="0"/>
                        <a:t>Hickam</a:t>
                      </a:r>
                      <a:r>
                        <a:rPr lang="en-US" sz="2400" baseline="0" dirty="0" smtClean="0"/>
                        <a:t> HI Active Assoc KC-135 and F-22</a:t>
                      </a:r>
                      <a:endParaRPr lang="en-US" sz="2400" dirty="0" smtClean="0"/>
                    </a:p>
                    <a:p>
                      <a:pPr marL="336550" lvl="2" indent="-223838" eaLnBrk="1" hangingPunct="1">
                        <a:lnSpc>
                          <a:spcPct val="90000"/>
                        </a:lnSpc>
                        <a:buFont typeface="Arial" pitchFamily="34" charset="0"/>
                        <a:buChar char="•"/>
                        <a:tabLst>
                          <a:tab pos="112713" algn="l"/>
                        </a:tabLst>
                      </a:pPr>
                      <a:r>
                        <a:rPr lang="en-US" sz="2400" dirty="0" smtClean="0"/>
                        <a:t>Cheyenne WY C-130 Active Assoc</a:t>
                      </a:r>
                    </a:p>
                    <a:p>
                      <a:pPr marL="336550" marR="0" lvl="2" indent="-223838" algn="l" defTabSz="914400" rtl="0" eaLnBrk="1" fontAlgn="auto" latinLnBrk="0" hangingPunct="1">
                        <a:lnSpc>
                          <a:spcPct val="90000"/>
                        </a:lnSpc>
                        <a:spcBef>
                          <a:spcPts val="0"/>
                        </a:spcBef>
                        <a:spcAft>
                          <a:spcPts val="0"/>
                        </a:spcAft>
                        <a:buClrTx/>
                        <a:buSzTx/>
                        <a:buFont typeface="Arial" pitchFamily="34" charset="0"/>
                        <a:buChar char="•"/>
                        <a:tabLst>
                          <a:tab pos="112713" algn="l"/>
                        </a:tabLst>
                        <a:defRPr/>
                      </a:pPr>
                      <a:r>
                        <a:rPr lang="en-US" sz="2400" kern="1200" dirty="0" smtClean="0">
                          <a:solidFill>
                            <a:schemeClr val="dk1"/>
                          </a:solidFill>
                          <a:latin typeface="+mn-lt"/>
                          <a:ea typeface="+mn-ea"/>
                          <a:cs typeface="+mn-cs"/>
                        </a:rPr>
                        <a:t>Whiteman MO B-2 Classic Assoc w/ADAF (Ops &amp; </a:t>
                      </a:r>
                      <a:r>
                        <a:rPr lang="en-US" sz="2400" kern="1200" dirty="0" err="1" smtClean="0">
                          <a:solidFill>
                            <a:schemeClr val="dk1"/>
                          </a:solidFill>
                          <a:latin typeface="+mn-lt"/>
                          <a:ea typeface="+mn-ea"/>
                          <a:cs typeface="+mn-cs"/>
                        </a:rPr>
                        <a:t>Mx</a:t>
                      </a:r>
                      <a:r>
                        <a:rPr lang="en-US" sz="2400" kern="1200" dirty="0" smtClean="0">
                          <a:solidFill>
                            <a:schemeClr val="dk1"/>
                          </a:solidFill>
                          <a:latin typeface="+mn-lt"/>
                          <a:ea typeface="+mn-ea"/>
                          <a:cs typeface="+mn-cs"/>
                        </a:rPr>
                        <a:t>)</a:t>
                      </a:r>
                    </a:p>
                    <a:p>
                      <a:pPr marL="336550" lvl="2" indent="-223838" algn="l" defTabSz="914400" rtl="0" eaLnBrk="1" latinLnBrk="0" hangingPunct="1">
                        <a:lnSpc>
                          <a:spcPct val="90000"/>
                        </a:lnSpc>
                        <a:buFont typeface="Arial" pitchFamily="34" charset="0"/>
                        <a:buChar char="•"/>
                        <a:tabLst>
                          <a:tab pos="112713" algn="l"/>
                        </a:tabLst>
                      </a:pPr>
                      <a:r>
                        <a:rPr lang="en-US" sz="2400" kern="1200" dirty="0" smtClean="0">
                          <a:solidFill>
                            <a:schemeClr val="dk1"/>
                          </a:solidFill>
                          <a:latin typeface="+mn-lt"/>
                          <a:ea typeface="+mn-ea"/>
                          <a:cs typeface="+mn-cs"/>
                        </a:rPr>
                        <a:t>Montgomery AL F-16 Active Assoc</a:t>
                      </a:r>
                    </a:p>
                    <a:p>
                      <a:pPr marL="336550" lvl="2" indent="-223838" algn="l" defTabSz="914400" rtl="0" eaLnBrk="1" latinLnBrk="0" hangingPunct="1">
                        <a:lnSpc>
                          <a:spcPct val="90000"/>
                        </a:lnSpc>
                        <a:buFont typeface="Arial" pitchFamily="34" charset="0"/>
                        <a:buChar char="•"/>
                        <a:tabLst>
                          <a:tab pos="112713" algn="l"/>
                        </a:tabLst>
                      </a:pPr>
                      <a:r>
                        <a:rPr lang="en-US" sz="2400" kern="1200" dirty="0" err="1" smtClean="0">
                          <a:solidFill>
                            <a:schemeClr val="dk1"/>
                          </a:solidFill>
                          <a:latin typeface="+mn-lt"/>
                          <a:ea typeface="+mn-ea"/>
                          <a:cs typeface="+mn-cs"/>
                        </a:rPr>
                        <a:t>McEntire</a:t>
                      </a:r>
                      <a:r>
                        <a:rPr lang="en-US" sz="2400" kern="1200" dirty="0" smtClean="0">
                          <a:solidFill>
                            <a:schemeClr val="dk1"/>
                          </a:solidFill>
                          <a:latin typeface="+mn-lt"/>
                          <a:ea typeface="+mn-ea"/>
                          <a:cs typeface="+mn-cs"/>
                        </a:rPr>
                        <a:t> SC F-16 Active Assoc</a:t>
                      </a:r>
                    </a:p>
                    <a:p>
                      <a:pPr marL="336550" lvl="2" indent="-223838" algn="l" defTabSz="914400" rtl="0" eaLnBrk="1" latinLnBrk="0" hangingPunct="1">
                        <a:lnSpc>
                          <a:spcPct val="90000"/>
                        </a:lnSpc>
                        <a:buFont typeface="Arial" pitchFamily="34" charset="0"/>
                        <a:buChar char="•"/>
                        <a:tabLst>
                          <a:tab pos="112713" algn="l"/>
                        </a:tabLst>
                      </a:pPr>
                      <a:r>
                        <a:rPr lang="en-US" sz="2400" kern="1200" dirty="0" smtClean="0">
                          <a:solidFill>
                            <a:schemeClr val="dk1"/>
                          </a:solidFill>
                          <a:latin typeface="+mn-lt"/>
                          <a:ea typeface="+mn-ea"/>
                          <a:cs typeface="+mn-cs"/>
                        </a:rPr>
                        <a:t>Ft Drum NY Reaper LRE with AD Army</a:t>
                      </a:r>
                    </a:p>
                  </a:txBody>
                  <a:tcPr>
                    <a:solidFill>
                      <a:schemeClr val="accent2">
                        <a:lumMod val="20000"/>
                        <a:lumOff val="80000"/>
                      </a:schemeClr>
                    </a:solidFill>
                  </a:tcPr>
                </a:tc>
              </a:tr>
              <a:tr h="228419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3200" dirty="0"/>
                    </a:p>
                  </a:txBody>
                  <a:tcPr vert="vert270" anchor="ctr" anchorCtr="1">
                    <a:noFill/>
                  </a:tcPr>
                </a:tc>
                <a:tc>
                  <a:txBody>
                    <a:bodyPr/>
                    <a:lstStyle/>
                    <a:p>
                      <a:pPr marL="336550" lvl="2" indent="-223838" eaLnBrk="1" hangingPunct="1">
                        <a:lnSpc>
                          <a:spcPct val="90000"/>
                        </a:lnSpc>
                        <a:buFont typeface="Arial" pitchFamily="34" charset="0"/>
                        <a:buChar char="•"/>
                      </a:pPr>
                      <a:endParaRPr lang="en-US" sz="2400" kern="1200" dirty="0" smtClean="0">
                        <a:solidFill>
                          <a:schemeClr val="dk1"/>
                        </a:solidFill>
                        <a:latin typeface="+mn-lt"/>
                        <a:ea typeface="+mn-ea"/>
                        <a:cs typeface="+mn-cs"/>
                      </a:endParaRPr>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Footer Placeholder 4"/>
          <p:cNvSpPr>
            <a:spLocks noGrp="1"/>
          </p:cNvSpPr>
          <p:nvPr>
            <p:ph type="ftr" sz="quarter" idx="11"/>
          </p:nvPr>
        </p:nvSpPr>
        <p:spPr>
          <a:noFill/>
        </p:spPr>
        <p:txBody>
          <a:bodyPr/>
          <a:lstStyle/>
          <a:p>
            <a:r>
              <a:rPr lang="en-US" smtClean="0"/>
              <a:t>Guarding America – Defending Freedom</a:t>
            </a:r>
          </a:p>
        </p:txBody>
      </p:sp>
      <p:sp>
        <p:nvSpPr>
          <p:cNvPr id="29700" name="Slide Number Placeholder 5"/>
          <p:cNvSpPr>
            <a:spLocks noGrp="1"/>
          </p:cNvSpPr>
          <p:nvPr>
            <p:ph type="sldNum" sz="quarter" idx="12"/>
          </p:nvPr>
        </p:nvSpPr>
        <p:spPr>
          <a:noFill/>
        </p:spPr>
        <p:txBody>
          <a:bodyPr/>
          <a:lstStyle/>
          <a:p>
            <a:fld id="{7BB807A1-61B1-460D-A0FD-20D89A26CD91}" type="slidenum">
              <a:rPr lang="en-US" smtClean="0">
                <a:latin typeface="Tahoma" pitchFamily="34" charset="0"/>
              </a:rPr>
              <a:pPr/>
              <a:t>16</a:t>
            </a:fld>
            <a:endParaRPr lang="en-US" smtClean="0">
              <a:latin typeface="Tahoma" pitchFamily="34" charset="0"/>
            </a:endParaRPr>
          </a:p>
        </p:txBody>
      </p:sp>
      <p:sp>
        <p:nvSpPr>
          <p:cNvPr id="29701" name="Rectangle 2"/>
          <p:cNvSpPr>
            <a:spLocks noChangeArrowheads="1"/>
          </p:cNvSpPr>
          <p:nvPr/>
        </p:nvSpPr>
        <p:spPr bwMode="auto">
          <a:xfrm>
            <a:off x="430213" y="1066800"/>
            <a:ext cx="8353425" cy="1274763"/>
          </a:xfrm>
          <a:prstGeom prst="rect">
            <a:avLst/>
          </a:prstGeom>
          <a:noFill/>
          <a:ln w="9525">
            <a:noFill/>
            <a:miter lim="800000"/>
            <a:headEnd/>
            <a:tailEnd/>
          </a:ln>
        </p:spPr>
        <p:txBody>
          <a:bodyPr>
            <a:spAutoFit/>
          </a:bodyPr>
          <a:lstStyle/>
          <a:p>
            <a:pPr eaLnBrk="1" hangingPunct="1">
              <a:spcBef>
                <a:spcPct val="20000"/>
              </a:spcBef>
              <a:buClr>
                <a:srgbClr val="000066"/>
              </a:buClr>
              <a:buSzPct val="85000"/>
              <a:buFont typeface="Wingdings 2" pitchFamily="18" charset="2"/>
              <a:buChar char="ö"/>
            </a:pPr>
            <a:r>
              <a:rPr lang="en-US" sz="2400">
                <a:latin typeface="Arial Unicode MS" pitchFamily="34" charset="-128"/>
              </a:rPr>
              <a:t> </a:t>
            </a:r>
            <a:r>
              <a:rPr lang="en-US" sz="2400" b="1">
                <a:latin typeface="Arial Unicode MS" pitchFamily="34" charset="-128"/>
              </a:rPr>
              <a:t>Working one FY11 joint construction project with ARNG</a:t>
            </a:r>
          </a:p>
          <a:p>
            <a:pPr lvl="1" eaLnBrk="1" hangingPunct="1">
              <a:spcBef>
                <a:spcPct val="20000"/>
              </a:spcBef>
              <a:buClr>
                <a:srgbClr val="000066"/>
              </a:buClr>
              <a:buSzPct val="85000"/>
              <a:buFont typeface="Wingdings 2" pitchFamily="18" charset="2"/>
              <a:buChar char="®"/>
            </a:pPr>
            <a:r>
              <a:rPr lang="en-US" sz="2000">
                <a:latin typeface="Arial Unicode MS" pitchFamily="34" charset="-128"/>
              </a:rPr>
              <a:t> DE New Castle Joint Forces Ops Ctr - $1,500K ANG share  </a:t>
            </a:r>
          </a:p>
          <a:p>
            <a:pPr eaLnBrk="1" hangingPunct="1">
              <a:spcBef>
                <a:spcPct val="20000"/>
              </a:spcBef>
              <a:buClr>
                <a:srgbClr val="000066"/>
              </a:buClr>
              <a:buSzPct val="85000"/>
              <a:buFont typeface="Wingdings 2" pitchFamily="18" charset="2"/>
              <a:buChar char="ö"/>
            </a:pPr>
            <a:r>
              <a:rPr lang="en-US" sz="2400" b="1">
                <a:latin typeface="Arial Unicode MS" pitchFamily="34" charset="-128"/>
              </a:rPr>
              <a:t> Potential joint construction opportunities with ARNG</a:t>
            </a:r>
          </a:p>
        </p:txBody>
      </p:sp>
      <p:sp>
        <p:nvSpPr>
          <p:cNvPr id="29702" name="Rectangle 3"/>
          <p:cNvSpPr>
            <a:spLocks noGrp="1" noChangeArrowheads="1"/>
          </p:cNvSpPr>
          <p:nvPr>
            <p:ph type="title"/>
          </p:nvPr>
        </p:nvSpPr>
        <p:spPr/>
        <p:txBody>
          <a:bodyPr/>
          <a:lstStyle/>
          <a:p>
            <a:pPr eaLnBrk="1" hangingPunct="1"/>
            <a:r>
              <a:rPr lang="en-US" sz="2800" smtClean="0"/>
              <a:t>Air National Guard</a:t>
            </a:r>
            <a:br>
              <a:rPr lang="en-US" sz="2800" smtClean="0"/>
            </a:br>
            <a:r>
              <a:rPr lang="en-US" sz="2800" smtClean="0"/>
              <a:t>Joint Use Initiatives</a:t>
            </a:r>
          </a:p>
        </p:txBody>
      </p:sp>
      <p:graphicFrame>
        <p:nvGraphicFramePr>
          <p:cNvPr id="4812804" name="Group 4"/>
          <p:cNvGraphicFramePr>
            <a:graphicFrameLocks noGrp="1"/>
          </p:cNvGraphicFramePr>
          <p:nvPr>
            <p:ph idx="1"/>
          </p:nvPr>
        </p:nvGraphicFramePr>
        <p:xfrm>
          <a:off x="908050" y="2587625"/>
          <a:ext cx="7621588" cy="2057400"/>
        </p:xfrm>
        <a:graphic>
          <a:graphicData uri="http://schemas.openxmlformats.org/drawingml/2006/table">
            <a:tbl>
              <a:tblPr/>
              <a:tblGrid>
                <a:gridCol w="727075"/>
                <a:gridCol w="1687513"/>
                <a:gridCol w="5207000"/>
              </a:tblGrid>
              <a:tr h="309563">
                <a:tc>
                  <a:txBody>
                    <a:bodyPr/>
                    <a:lstStyle/>
                    <a:p>
                      <a:pPr marL="342900" marR="0" lvl="0" indent="-342900" algn="ctr" defTabSz="914400" rtl="0" eaLnBrk="1" fontAlgn="b" latinLnBrk="0" hangingPunct="1">
                        <a:lnSpc>
                          <a:spcPct val="90000"/>
                        </a:lnSpc>
                        <a:spcBef>
                          <a:spcPct val="0"/>
                        </a:spcBef>
                        <a:spcAft>
                          <a:spcPct val="0"/>
                        </a:spcAft>
                        <a:buClr>
                          <a:srgbClr val="000066"/>
                        </a:buClr>
                        <a:buSzPct val="85000"/>
                        <a:buFont typeface="Wingdings 2" pitchFamily="18" charset="2"/>
                        <a:buNone/>
                        <a:tabLst/>
                      </a:pPr>
                      <a:r>
                        <a:rPr kumimoji="0" lang="en-US" sz="1800" b="1" i="0" u="none" strike="noStrike" cap="none" normalizeH="0" baseline="0" dirty="0" smtClean="0">
                          <a:ln>
                            <a:noFill/>
                          </a:ln>
                          <a:solidFill>
                            <a:schemeClr val="tx1"/>
                          </a:solidFill>
                          <a:effectLst/>
                          <a:latin typeface="Arial Unicode MS" pitchFamily="34" charset="-128"/>
                          <a:cs typeface="Arial" charset="0"/>
                        </a:rPr>
                        <a:t>ST</a:t>
                      </a:r>
                      <a:endParaRPr kumimoji="0" lang="en-US" sz="1800" b="1" i="0" u="none" strike="noStrike" cap="none" normalizeH="0" baseline="0" dirty="0" smtClean="0">
                        <a:ln>
                          <a:noFill/>
                        </a:ln>
                        <a:solidFill>
                          <a:schemeClr val="tx1"/>
                        </a:solidFill>
                        <a:effectLst/>
                        <a:latin typeface="Arial Unicode MS"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90000"/>
                        </a:lnSpc>
                        <a:spcBef>
                          <a:spcPct val="0"/>
                        </a:spcBef>
                        <a:spcAft>
                          <a:spcPct val="0"/>
                        </a:spcAft>
                        <a:buClr>
                          <a:srgbClr val="000066"/>
                        </a:buClr>
                        <a:buSzPct val="85000"/>
                        <a:buFont typeface="Wingdings 2" pitchFamily="18" charset="2"/>
                        <a:buNone/>
                        <a:tabLst/>
                      </a:pPr>
                      <a:r>
                        <a:rPr kumimoji="0" lang="en-US" sz="1800" b="1" i="0" u="none" strike="noStrike" cap="none" normalizeH="0" baseline="0" smtClean="0">
                          <a:ln>
                            <a:noFill/>
                          </a:ln>
                          <a:solidFill>
                            <a:schemeClr val="tx1"/>
                          </a:solidFill>
                          <a:effectLst/>
                          <a:latin typeface="Arial Unicode MS" pitchFamily="34" charset="-128"/>
                          <a:cs typeface="Arial" charset="0"/>
                        </a:rPr>
                        <a:t>Base</a:t>
                      </a:r>
                      <a:endParaRPr kumimoji="0" lang="en-US" sz="1800" b="1" i="0" u="none" strike="noStrike" cap="none" normalizeH="0" baseline="0" smtClean="0">
                        <a:ln>
                          <a:noFill/>
                        </a:ln>
                        <a:solidFill>
                          <a:schemeClr val="tx1"/>
                        </a:solidFill>
                        <a:effectLst/>
                        <a:latin typeface="Arial Unicode MS"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90000"/>
                        </a:lnSpc>
                        <a:spcBef>
                          <a:spcPct val="0"/>
                        </a:spcBef>
                        <a:spcAft>
                          <a:spcPct val="0"/>
                        </a:spcAft>
                        <a:buClr>
                          <a:srgbClr val="000066"/>
                        </a:buClr>
                        <a:buSzPct val="85000"/>
                        <a:buFont typeface="Wingdings 2" pitchFamily="18" charset="2"/>
                        <a:buNone/>
                        <a:tabLst/>
                      </a:pPr>
                      <a:r>
                        <a:rPr kumimoji="0" lang="en-US" sz="1800" b="1" i="0" u="none" strike="noStrike" cap="none" normalizeH="0" baseline="0" smtClean="0">
                          <a:ln>
                            <a:noFill/>
                          </a:ln>
                          <a:solidFill>
                            <a:schemeClr val="tx1"/>
                          </a:solidFill>
                          <a:effectLst/>
                          <a:latin typeface="Arial Unicode MS" pitchFamily="34" charset="-128"/>
                          <a:cs typeface="Arial" charset="0"/>
                        </a:rPr>
                        <a:t>Project Title</a:t>
                      </a:r>
                      <a:endParaRPr kumimoji="0" lang="en-US" sz="1800" b="1" i="0" u="none" strike="noStrike" cap="none" normalizeH="0" baseline="0" smtClean="0">
                        <a:ln>
                          <a:noFill/>
                        </a:ln>
                        <a:solidFill>
                          <a:schemeClr val="tx1"/>
                        </a:solidFill>
                        <a:effectLst/>
                        <a:latin typeface="Arial Unicode MS"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75">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VA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Sandston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Readiness Center (HQSTARC/JF Ops Ctr)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9875">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PR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Fort Buchanan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Joint Forces Ops Ctr – ANG share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9875">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ME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Augusta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defRPr/>
                      </a:pPr>
                      <a:r>
                        <a:rPr kumimoji="0" lang="en-US" sz="1600" b="1" i="0" u="none" strike="noStrike" cap="none" normalizeH="0" baseline="0" dirty="0" smtClean="0">
                          <a:ln>
                            <a:noFill/>
                          </a:ln>
                          <a:solidFill>
                            <a:schemeClr val="tx1"/>
                          </a:solidFill>
                          <a:effectLst/>
                          <a:latin typeface="Arial Unicode MS" pitchFamily="34" charset="-128"/>
                        </a:rPr>
                        <a:t> Joint Forces Ops Ctr – ANG share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9875">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OR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Klamath Falls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Joint SFS/Cavalry AFRC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84163">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IN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err="1" smtClean="0">
                          <a:ln>
                            <a:noFill/>
                          </a:ln>
                          <a:solidFill>
                            <a:schemeClr val="tx1"/>
                          </a:solidFill>
                          <a:effectLst/>
                          <a:latin typeface="Arial Unicode MS" pitchFamily="34" charset="-128"/>
                        </a:rPr>
                        <a:t>Hulman</a:t>
                      </a:r>
                      <a:endParaRPr kumimoji="0" lang="en-US" sz="1600" b="1" i="0" u="none" strike="noStrike" cap="none" normalizeH="0" baseline="0" dirty="0" smtClean="0">
                        <a:ln>
                          <a:noFill/>
                        </a:ln>
                        <a:solidFill>
                          <a:schemeClr val="tx1"/>
                        </a:solidFill>
                        <a:effectLst/>
                        <a:latin typeface="Arial Unicode MS" pitchFamily="34" charset="-128"/>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Readiness Center (HQSTARC)</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smtClean="0">
                          <a:ln>
                            <a:noFill/>
                          </a:ln>
                          <a:solidFill>
                            <a:schemeClr val="tx1"/>
                          </a:solidFill>
                          <a:effectLst/>
                          <a:latin typeface="Arial Unicode MS" pitchFamily="34" charset="-128"/>
                        </a:rPr>
                        <a:t>WV</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Martinsburg</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 latinLnBrk="0" hangingPunct="1">
                        <a:lnSpc>
                          <a:spcPct val="80000"/>
                        </a:lnSpc>
                        <a:spcBef>
                          <a:spcPct val="0"/>
                        </a:spcBef>
                        <a:spcAft>
                          <a:spcPct val="0"/>
                        </a:spcAft>
                        <a:buClr>
                          <a:srgbClr val="000066"/>
                        </a:buClr>
                        <a:buSzPct val="85000"/>
                        <a:buFont typeface="Wingdings 2" pitchFamily="18" charset="2"/>
                        <a:buNone/>
                        <a:tabLst/>
                      </a:pPr>
                      <a:r>
                        <a:rPr kumimoji="0" lang="en-US" sz="1600" b="1" i="0" u="none" strike="noStrike" cap="none" normalizeH="0" baseline="0" dirty="0" smtClean="0">
                          <a:ln>
                            <a:noFill/>
                          </a:ln>
                          <a:solidFill>
                            <a:schemeClr val="tx1"/>
                          </a:solidFill>
                          <a:effectLst/>
                          <a:latin typeface="Arial Unicode MS" pitchFamily="34" charset="-128"/>
                        </a:rPr>
                        <a:t>Joint Security Forces Facility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29737" name="Rectangle 46"/>
          <p:cNvSpPr>
            <a:spLocks noChangeArrowheads="1"/>
          </p:cNvSpPr>
          <p:nvPr/>
        </p:nvSpPr>
        <p:spPr bwMode="auto">
          <a:xfrm>
            <a:off x="460375" y="4792663"/>
            <a:ext cx="7510463" cy="904875"/>
          </a:xfrm>
          <a:prstGeom prst="rect">
            <a:avLst/>
          </a:prstGeom>
          <a:noFill/>
          <a:ln w="9525">
            <a:noFill/>
            <a:miter lim="800000"/>
            <a:headEnd/>
            <a:tailEnd/>
          </a:ln>
        </p:spPr>
        <p:txBody>
          <a:bodyPr>
            <a:spAutoFit/>
          </a:bodyPr>
          <a:lstStyle/>
          <a:p>
            <a:pPr eaLnBrk="1" hangingPunct="1">
              <a:spcBef>
                <a:spcPct val="20000"/>
              </a:spcBef>
              <a:buClr>
                <a:srgbClr val="000066"/>
              </a:buClr>
              <a:buSzPct val="85000"/>
              <a:buFont typeface="Wingdings 2" pitchFamily="18" charset="2"/>
              <a:buChar char="ö"/>
            </a:pPr>
            <a:r>
              <a:rPr lang="en-US" sz="2400">
                <a:latin typeface="Arial Unicode MS" pitchFamily="34" charset="-128"/>
              </a:rPr>
              <a:t> </a:t>
            </a:r>
            <a:r>
              <a:rPr lang="en-US" sz="2400" b="1">
                <a:latin typeface="Arial Unicode MS" pitchFamily="34" charset="-128"/>
              </a:rPr>
              <a:t>Others on the way – timing challenges</a:t>
            </a:r>
          </a:p>
          <a:p>
            <a:pPr eaLnBrk="1" hangingPunct="1">
              <a:spcBef>
                <a:spcPct val="20000"/>
              </a:spcBef>
              <a:buClr>
                <a:srgbClr val="000066"/>
              </a:buClr>
              <a:buSzPct val="85000"/>
              <a:buFont typeface="Wingdings 2" pitchFamily="18" charset="2"/>
              <a:buChar char="ö"/>
            </a:pPr>
            <a:r>
              <a:rPr lang="en-US" sz="2400" b="1">
                <a:latin typeface="Arial Unicode MS" pitchFamily="34" charset="-128"/>
              </a:rPr>
              <a:t> Difficult to support without adequate CM MILCON</a:t>
            </a:r>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4"/>
          <p:cNvSpPr>
            <a:spLocks noGrp="1"/>
          </p:cNvSpPr>
          <p:nvPr>
            <p:ph type="ftr" sz="quarter" idx="11"/>
          </p:nvPr>
        </p:nvSpPr>
        <p:spPr>
          <a:noFill/>
        </p:spPr>
        <p:txBody>
          <a:bodyPr/>
          <a:lstStyle/>
          <a:p>
            <a:r>
              <a:rPr lang="en-US" dirty="0" smtClean="0"/>
              <a:t>Guarding America – Defending Freedom</a:t>
            </a:r>
          </a:p>
        </p:txBody>
      </p:sp>
      <p:sp>
        <p:nvSpPr>
          <p:cNvPr id="31748" name="Slide Number Placeholder 5"/>
          <p:cNvSpPr>
            <a:spLocks noGrp="1"/>
          </p:cNvSpPr>
          <p:nvPr>
            <p:ph type="sldNum" sz="quarter" idx="12"/>
          </p:nvPr>
        </p:nvSpPr>
        <p:spPr>
          <a:noFill/>
        </p:spPr>
        <p:txBody>
          <a:bodyPr/>
          <a:lstStyle/>
          <a:p>
            <a:fld id="{9927E30C-618C-48B8-BE56-D611443440C8}" type="slidenum">
              <a:rPr lang="en-US" smtClean="0">
                <a:latin typeface="Tahoma" pitchFamily="34" charset="0"/>
              </a:rPr>
              <a:pPr/>
              <a:t>17</a:t>
            </a:fld>
            <a:endParaRPr lang="en-US" smtClean="0">
              <a:latin typeface="Tahoma" pitchFamily="34" charset="0"/>
            </a:endParaRPr>
          </a:p>
        </p:txBody>
      </p:sp>
      <p:sp>
        <p:nvSpPr>
          <p:cNvPr id="31749" name="Rectangle 2"/>
          <p:cNvSpPr>
            <a:spLocks noChangeArrowheads="1"/>
          </p:cNvSpPr>
          <p:nvPr/>
        </p:nvSpPr>
        <p:spPr bwMode="auto">
          <a:xfrm>
            <a:off x="838200" y="1500188"/>
            <a:ext cx="8001000" cy="366712"/>
          </a:xfrm>
          <a:prstGeom prst="rect">
            <a:avLst/>
          </a:prstGeom>
          <a:noFill/>
          <a:ln w="9525">
            <a:noFill/>
            <a:miter lim="800000"/>
            <a:headEnd/>
            <a:tailEnd/>
          </a:ln>
        </p:spPr>
        <p:txBody>
          <a:bodyPr>
            <a:spAutoFit/>
          </a:bodyPr>
          <a:lstStyle/>
          <a:p>
            <a:pPr lvl="1">
              <a:buClr>
                <a:srgbClr val="151C77"/>
              </a:buClr>
              <a:buSzPct val="80000"/>
            </a:pPr>
            <a:r>
              <a:rPr lang="en-US" sz="1800">
                <a:latin typeface="Arial Unicode MS" pitchFamily="34" charset="-128"/>
              </a:rPr>
              <a:t> </a:t>
            </a:r>
          </a:p>
        </p:txBody>
      </p:sp>
      <p:sp>
        <p:nvSpPr>
          <p:cNvPr id="31750" name="Rectangle 3"/>
          <p:cNvSpPr>
            <a:spLocks noGrp="1" noChangeArrowheads="1"/>
          </p:cNvSpPr>
          <p:nvPr>
            <p:ph type="title"/>
          </p:nvPr>
        </p:nvSpPr>
        <p:spPr/>
        <p:txBody>
          <a:bodyPr/>
          <a:lstStyle/>
          <a:p>
            <a:pPr eaLnBrk="1" hangingPunct="1"/>
            <a:r>
              <a:rPr lang="en-US" sz="2400" smtClean="0"/>
              <a:t>Air National Guard</a:t>
            </a:r>
            <a:br>
              <a:rPr lang="en-US" sz="2400" smtClean="0"/>
            </a:br>
            <a:r>
              <a:rPr lang="en-US" sz="2400" smtClean="0"/>
              <a:t>FY 2011 Planning and Design Funds</a:t>
            </a:r>
          </a:p>
        </p:txBody>
      </p:sp>
      <p:sp>
        <p:nvSpPr>
          <p:cNvPr id="31751" name="Rectangle 4"/>
          <p:cNvSpPr>
            <a:spLocks noGrp="1" noChangeArrowheads="1"/>
          </p:cNvSpPr>
          <p:nvPr>
            <p:ph type="body" idx="1"/>
          </p:nvPr>
        </p:nvSpPr>
        <p:spPr>
          <a:xfrm>
            <a:off x="200025" y="1358805"/>
            <a:ext cx="8686800" cy="5010150"/>
          </a:xfrm>
        </p:spPr>
        <p:txBody>
          <a:bodyPr/>
          <a:lstStyle/>
          <a:p>
            <a:pPr lvl="1" eaLnBrk="1" hangingPunct="1"/>
            <a:r>
              <a:rPr lang="en-US" dirty="0" smtClean="0"/>
              <a:t>PD Funding is adequate to support FY13 and FY14 Programs</a:t>
            </a:r>
          </a:p>
          <a:p>
            <a:pPr lvl="2" eaLnBrk="1" hangingPunct="1"/>
            <a:r>
              <a:rPr lang="en-US" dirty="0" smtClean="0"/>
              <a:t>$5.2M Balance</a:t>
            </a:r>
          </a:p>
          <a:p>
            <a:pPr lvl="2" eaLnBrk="1" hangingPunct="1"/>
            <a:r>
              <a:rPr lang="en-US" dirty="0" smtClean="0"/>
              <a:t>FY12 programmed at $12.2M</a:t>
            </a:r>
          </a:p>
          <a:p>
            <a:pPr lvl="2" eaLnBrk="1" hangingPunct="1"/>
            <a:r>
              <a:rPr lang="en-US" dirty="0" smtClean="0"/>
              <a:t>ADDs do not bring P&amp;D if they are included</a:t>
            </a:r>
          </a:p>
          <a:p>
            <a:pPr lvl="1" eaLnBrk="1" hangingPunct="1"/>
            <a:endParaRPr lang="en-US" dirty="0" smtClean="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4"/>
          <p:cNvSpPr>
            <a:spLocks noGrp="1"/>
          </p:cNvSpPr>
          <p:nvPr>
            <p:ph type="dt" sz="quarter" idx="10"/>
          </p:nvPr>
        </p:nvSpPr>
        <p:spPr>
          <a:noFill/>
        </p:spPr>
        <p:txBody>
          <a:bodyPr/>
          <a:lstStyle/>
          <a:p>
            <a:r>
              <a:rPr lang="en-US" smtClean="0">
                <a:latin typeface="Tahoma" pitchFamily="34" charset="0"/>
              </a:rPr>
              <a:t>Created by NGB/A7C  </a:t>
            </a:r>
          </a:p>
          <a:p>
            <a:r>
              <a:rPr lang="en-US" smtClean="0">
                <a:latin typeface="Tahoma" pitchFamily="34" charset="0"/>
              </a:rPr>
              <a:t>December 2007</a:t>
            </a:r>
            <a:endParaRPr lang="en-US" b="0" smtClean="0">
              <a:latin typeface="Tahoma" pitchFamily="34" charset="0"/>
            </a:endParaRPr>
          </a:p>
        </p:txBody>
      </p:sp>
      <p:sp>
        <p:nvSpPr>
          <p:cNvPr id="32771" name="Footer Placeholder 5"/>
          <p:cNvSpPr>
            <a:spLocks noGrp="1"/>
          </p:cNvSpPr>
          <p:nvPr>
            <p:ph type="ftr" sz="quarter" idx="11"/>
          </p:nvPr>
        </p:nvSpPr>
        <p:spPr>
          <a:noFill/>
        </p:spPr>
        <p:txBody>
          <a:bodyPr/>
          <a:lstStyle/>
          <a:p>
            <a:r>
              <a:rPr lang="en-US" smtClean="0"/>
              <a:t>Guarding America – Defending Freedom</a:t>
            </a:r>
          </a:p>
        </p:txBody>
      </p:sp>
      <p:sp>
        <p:nvSpPr>
          <p:cNvPr id="32772" name="Slide Number Placeholder 6"/>
          <p:cNvSpPr>
            <a:spLocks noGrp="1"/>
          </p:cNvSpPr>
          <p:nvPr>
            <p:ph type="sldNum" sz="quarter" idx="12"/>
          </p:nvPr>
        </p:nvSpPr>
        <p:spPr>
          <a:noFill/>
        </p:spPr>
        <p:txBody>
          <a:bodyPr/>
          <a:lstStyle/>
          <a:p>
            <a:fld id="{34DE8743-74C2-4B84-B54A-5FF113479C5E}" type="slidenum">
              <a:rPr lang="en-US" smtClean="0">
                <a:latin typeface="Tahoma" pitchFamily="34" charset="0"/>
              </a:rPr>
              <a:pPr/>
              <a:t>18</a:t>
            </a:fld>
            <a:endParaRPr lang="en-US" smtClean="0">
              <a:latin typeface="Tahoma" pitchFamily="34" charset="0"/>
            </a:endParaRPr>
          </a:p>
        </p:txBody>
      </p:sp>
      <p:sp>
        <p:nvSpPr>
          <p:cNvPr id="32773" name="Rectangle 2"/>
          <p:cNvSpPr>
            <a:spLocks noGrp="1" noChangeArrowheads="1"/>
          </p:cNvSpPr>
          <p:nvPr>
            <p:ph type="title"/>
          </p:nvPr>
        </p:nvSpPr>
        <p:spPr/>
        <p:txBody>
          <a:bodyPr/>
          <a:lstStyle/>
          <a:p>
            <a:pPr eaLnBrk="1" hangingPunct="1"/>
            <a:r>
              <a:rPr lang="en-US" sz="2000" smtClean="0"/>
              <a:t>Air National Guard</a:t>
            </a:r>
            <a:br>
              <a:rPr lang="en-US" sz="2000" smtClean="0"/>
            </a:br>
            <a:r>
              <a:rPr lang="en-US" sz="2000" smtClean="0"/>
              <a:t>Reserve Component Environmental Program Data</a:t>
            </a:r>
          </a:p>
        </p:txBody>
      </p:sp>
      <p:sp>
        <p:nvSpPr>
          <p:cNvPr id="32774" name="Text Box 3"/>
          <p:cNvSpPr txBox="1">
            <a:spLocks noChangeArrowheads="1"/>
          </p:cNvSpPr>
          <p:nvPr/>
        </p:nvSpPr>
        <p:spPr bwMode="auto">
          <a:xfrm>
            <a:off x="533400" y="1095375"/>
            <a:ext cx="1981200" cy="641350"/>
          </a:xfrm>
          <a:prstGeom prst="rect">
            <a:avLst/>
          </a:prstGeom>
          <a:noFill/>
          <a:ln w="9525">
            <a:noFill/>
            <a:miter lim="800000"/>
            <a:headEnd/>
            <a:tailEnd/>
          </a:ln>
        </p:spPr>
        <p:txBody>
          <a:bodyPr>
            <a:spAutoFit/>
          </a:bodyPr>
          <a:lstStyle/>
          <a:p>
            <a:r>
              <a:rPr lang="en-US" sz="1800" b="1">
                <a:latin typeface="Arial Unicode MS" pitchFamily="34" charset="-128"/>
              </a:rPr>
              <a:t>A.  Funding ($K)</a:t>
            </a:r>
          </a:p>
          <a:p>
            <a:endParaRPr lang="en-US" sz="1800">
              <a:latin typeface="Arial Unicode MS" pitchFamily="34" charset="-128"/>
            </a:endParaRPr>
          </a:p>
        </p:txBody>
      </p:sp>
      <p:sp>
        <p:nvSpPr>
          <p:cNvPr id="32775" name="Line 92"/>
          <p:cNvSpPr>
            <a:spLocks noChangeShapeType="1"/>
          </p:cNvSpPr>
          <p:nvPr/>
        </p:nvSpPr>
        <p:spPr bwMode="auto">
          <a:xfrm flipH="1">
            <a:off x="7137400" y="1527175"/>
            <a:ext cx="9525" cy="4181475"/>
          </a:xfrm>
          <a:prstGeom prst="line">
            <a:avLst/>
          </a:prstGeom>
          <a:noFill/>
          <a:ln w="12700">
            <a:noFill/>
            <a:round/>
            <a:headEnd/>
            <a:tailEnd/>
          </a:ln>
        </p:spPr>
        <p:txBody>
          <a:bodyPr>
            <a:spAutoFit/>
          </a:bodyPr>
          <a:lstStyle/>
          <a:p>
            <a:endParaRPr lang="en-US"/>
          </a:p>
        </p:txBody>
      </p:sp>
      <p:graphicFrame>
        <p:nvGraphicFramePr>
          <p:cNvPr id="10" name="Table 9"/>
          <p:cNvGraphicFramePr>
            <a:graphicFrameLocks noGrp="1"/>
          </p:cNvGraphicFramePr>
          <p:nvPr/>
        </p:nvGraphicFramePr>
        <p:xfrm>
          <a:off x="508000" y="1627188"/>
          <a:ext cx="8123426" cy="3949003"/>
        </p:xfrm>
        <a:graphic>
          <a:graphicData uri="http://schemas.openxmlformats.org/drawingml/2006/table">
            <a:tbl>
              <a:tblPr/>
              <a:tblGrid>
                <a:gridCol w="3079873"/>
                <a:gridCol w="1012845"/>
                <a:gridCol w="1116196"/>
                <a:gridCol w="981839"/>
                <a:gridCol w="1002510"/>
                <a:gridCol w="930163"/>
              </a:tblGrid>
              <a:tr h="440908">
                <a:tc>
                  <a:txBody>
                    <a:bodyPr/>
                    <a:lstStyle/>
                    <a:p>
                      <a:pPr algn="l" fontAlgn="b"/>
                      <a:r>
                        <a:rPr lang="en-US" sz="1000" b="1" i="0" u="none" strike="noStrike" dirty="0">
                          <a:solidFill>
                            <a:srgbClr val="000000"/>
                          </a:solidFill>
                          <a:latin typeface="Arial Unicode MS"/>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rtl="0" fontAlgn="b"/>
                      <a:r>
                        <a:rPr lang="en-US" sz="1200" b="1" i="0" u="sng" strike="noStrike" dirty="0">
                          <a:solidFill>
                            <a:srgbClr val="000000"/>
                          </a:solidFill>
                          <a:latin typeface="Arial Unicode MS"/>
                        </a:rPr>
                        <a:t>FY </a:t>
                      </a:r>
                      <a:r>
                        <a:rPr lang="en-US" sz="1200" b="1" i="0" u="sng" strike="noStrike" dirty="0" smtClean="0">
                          <a:solidFill>
                            <a:srgbClr val="000000"/>
                          </a:solidFill>
                          <a:latin typeface="Arial Unicode MS"/>
                        </a:rPr>
                        <a:t>2011</a:t>
                      </a:r>
                      <a:endParaRPr lang="en-US" sz="1200" b="1" i="0" u="sng" strike="noStrike" dirty="0">
                        <a:solidFill>
                          <a:srgbClr val="000000"/>
                        </a:solidFill>
                        <a:latin typeface="Arial Unicode M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rtl="0" fontAlgn="b"/>
                      <a:r>
                        <a:rPr lang="en-US" sz="1200" b="1" i="0" u="sng" strike="noStrike" dirty="0">
                          <a:solidFill>
                            <a:srgbClr val="000000"/>
                          </a:solidFill>
                          <a:latin typeface="Arial Unicode MS"/>
                        </a:rPr>
                        <a:t>FY </a:t>
                      </a:r>
                      <a:r>
                        <a:rPr lang="en-US" sz="1200" b="1" i="0" u="sng" strike="noStrike" dirty="0" smtClean="0">
                          <a:solidFill>
                            <a:srgbClr val="000000"/>
                          </a:solidFill>
                          <a:latin typeface="Arial Unicode MS"/>
                        </a:rPr>
                        <a:t>2012</a:t>
                      </a:r>
                      <a:endParaRPr lang="en-US" sz="1200" b="1" i="0" u="sng" strike="noStrike" dirty="0">
                        <a:solidFill>
                          <a:srgbClr val="000000"/>
                        </a:solidFill>
                        <a:latin typeface="Arial Unicode M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r>
              <a:tr h="402569">
                <a:tc>
                  <a:txBody>
                    <a:bodyPr/>
                    <a:lstStyle/>
                    <a:p>
                      <a:pPr algn="l" fontAlgn="b"/>
                      <a:r>
                        <a:rPr lang="en-US" sz="1000" b="1" i="0" u="none" strike="noStrike" dirty="0">
                          <a:solidFill>
                            <a:srgbClr val="000000"/>
                          </a:solidFill>
                          <a:latin typeface="Arial Unicode MS"/>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REQMT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BUDGET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EXECUTED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REQMT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BUDGET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40908">
                <a:tc>
                  <a:txBody>
                    <a:bodyPr/>
                    <a:lstStyle/>
                    <a:p>
                      <a:pPr algn="l" rtl="0" fontAlgn="b"/>
                      <a:r>
                        <a:rPr lang="en-US" sz="1200" b="1" i="0" u="none" strike="noStrike" dirty="0">
                          <a:solidFill>
                            <a:srgbClr val="000000"/>
                          </a:solidFill>
                          <a:latin typeface="Arial Unicode MS"/>
                        </a:rPr>
                        <a:t>1. Compliance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$18,500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$18,800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19,800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16,800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16,800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40908">
                <a:tc>
                  <a:txBody>
                    <a:bodyPr/>
                    <a:lstStyle/>
                    <a:p>
                      <a:pPr algn="l" rtl="0" fontAlgn="b"/>
                      <a:r>
                        <a:rPr lang="en-US" sz="1200" b="1" i="0" u="none" strike="noStrike" dirty="0">
                          <a:solidFill>
                            <a:srgbClr val="000000"/>
                          </a:solidFill>
                          <a:latin typeface="Arial Unicode MS"/>
                        </a:rPr>
                        <a:t>2. Conservation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1,500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$1,500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2,300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1,700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1,700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40908">
                <a:tc>
                  <a:txBody>
                    <a:bodyPr/>
                    <a:lstStyle/>
                    <a:p>
                      <a:pPr algn="l" rtl="0" fontAlgn="b"/>
                      <a:r>
                        <a:rPr lang="en-US" sz="1200" b="1" i="0" u="none" strike="noStrike" dirty="0">
                          <a:solidFill>
                            <a:srgbClr val="000000"/>
                          </a:solidFill>
                          <a:latin typeface="Arial Unicode MS"/>
                        </a:rPr>
                        <a:t>3. Pollution Prevention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1,900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1,900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$740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1,250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1,250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40908">
                <a:tc>
                  <a:txBody>
                    <a:bodyPr/>
                    <a:lstStyle/>
                    <a:p>
                      <a:pPr algn="l" rtl="0" fontAlgn="b"/>
                      <a:r>
                        <a:rPr lang="en-US" sz="1200" b="1" i="0" u="none" strike="noStrike" dirty="0">
                          <a:solidFill>
                            <a:srgbClr val="000000"/>
                          </a:solidFill>
                          <a:latin typeface="Arial Unicode MS"/>
                        </a:rPr>
                        <a:t>4. ENV SPT: Ranges/Munitions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$6,600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$4,940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40908">
                <a:tc>
                  <a:txBody>
                    <a:bodyPr/>
                    <a:lstStyle/>
                    <a:p>
                      <a:pPr algn="l" rtl="0" fontAlgn="b"/>
                      <a:r>
                        <a:rPr lang="en-US" sz="1200" b="1" i="0" u="none" strike="noStrike" dirty="0">
                          <a:solidFill>
                            <a:srgbClr val="000000"/>
                          </a:solidFill>
                          <a:latin typeface="Arial Unicode MS"/>
                        </a:rPr>
                        <a:t>5. Restoration*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$40,600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$40,170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$33,507</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45,000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a:t>
                      </a:r>
                      <a:r>
                        <a:rPr lang="en-US" sz="1000" b="0" i="0" u="none" strike="noStrike" dirty="0" smtClean="0">
                          <a:solidFill>
                            <a:srgbClr val="000000"/>
                          </a:solidFill>
                          <a:latin typeface="Arial Unicode MS" pitchFamily="34" charset="-128"/>
                          <a:ea typeface="Arial Unicode MS" pitchFamily="34" charset="-128"/>
                          <a:cs typeface="Arial Unicode MS" pitchFamily="34" charset="-128"/>
                        </a:rPr>
                        <a:t>45,000</a:t>
                      </a:r>
                      <a:endParaRPr lang="en-US" sz="1000" b="0"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40908">
                <a:tc>
                  <a:txBody>
                    <a:bodyPr/>
                    <a:lstStyle/>
                    <a:p>
                      <a:pPr algn="l" fontAlgn="b"/>
                      <a:r>
                        <a:rPr lang="en-US" sz="1200" b="1" i="0" u="none" strike="noStrike">
                          <a:solidFill>
                            <a:srgbClr val="000000"/>
                          </a:solidFill>
                          <a:latin typeface="Arial Unicode MS"/>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1" i="0" u="none" strike="noStrike">
                          <a:solidFill>
                            <a:srgbClr val="000000"/>
                          </a:solidFill>
                          <a:latin typeface="Arial Unicode MS" pitchFamily="34" charset="-128"/>
                          <a:ea typeface="Arial Unicode MS" pitchFamily="34" charset="-128"/>
                          <a:cs typeface="Arial Unicode MS" pitchFamily="34"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latin typeface="Arial Unicode MS" pitchFamily="34" charset="-128"/>
                          <a:ea typeface="Arial Unicode MS" pitchFamily="34" charset="-128"/>
                          <a:cs typeface="Arial Unicode MS" pitchFamily="34" charset="-128"/>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60078">
                <a:tc>
                  <a:txBody>
                    <a:bodyPr/>
                    <a:lstStyle/>
                    <a:p>
                      <a:pPr algn="l" rtl="0" fontAlgn="b"/>
                      <a:r>
                        <a:rPr lang="en-US" sz="1200" b="1" i="0" u="none" strike="noStrike">
                          <a:solidFill>
                            <a:srgbClr val="000000"/>
                          </a:solidFill>
                          <a:latin typeface="Arial Unicode MS"/>
                        </a:rPr>
                        <a:t>TOTAL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b"/>
                      <a:r>
                        <a:rPr lang="en-US" sz="1000" b="1" i="0" u="none" strike="noStrike" dirty="0" smtClean="0">
                          <a:solidFill>
                            <a:srgbClr val="000000"/>
                          </a:solidFill>
                          <a:latin typeface="Arial Unicode MS" pitchFamily="34" charset="-128"/>
                          <a:ea typeface="Arial Unicode MS" pitchFamily="34" charset="-128"/>
                          <a:cs typeface="Arial Unicode MS" pitchFamily="34" charset="-128"/>
                        </a:rPr>
                        <a:t>$69,100</a:t>
                      </a:r>
                      <a:endParaRPr lang="en-US" sz="1000" b="1"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b"/>
                      <a:r>
                        <a:rPr lang="en-US" sz="1000" b="1" i="0" u="none" strike="noStrike" dirty="0" smtClean="0">
                          <a:solidFill>
                            <a:srgbClr val="000000"/>
                          </a:solidFill>
                          <a:latin typeface="Arial Unicode MS" pitchFamily="34" charset="-128"/>
                          <a:ea typeface="Arial Unicode MS" pitchFamily="34" charset="-128"/>
                          <a:cs typeface="Arial Unicode MS" pitchFamily="34" charset="-128"/>
                        </a:rPr>
                        <a:t>$62,370</a:t>
                      </a:r>
                      <a:endParaRPr lang="en-US" sz="1000" b="1"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b"/>
                      <a:r>
                        <a:rPr lang="en-US" sz="1000" b="1" i="0" u="none" strike="noStrike" dirty="0" smtClean="0">
                          <a:solidFill>
                            <a:srgbClr val="000000"/>
                          </a:solidFill>
                          <a:latin typeface="Arial Unicode MS" pitchFamily="34" charset="-128"/>
                          <a:ea typeface="Arial Unicode MS" pitchFamily="34" charset="-128"/>
                          <a:cs typeface="Arial Unicode MS" pitchFamily="34" charset="-128"/>
                        </a:rPr>
                        <a:t>$61,287</a:t>
                      </a:r>
                      <a:endParaRPr lang="en-US" sz="1000" b="1"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b"/>
                      <a:r>
                        <a:rPr lang="en-US" sz="1000" b="1" i="0" u="none" strike="noStrike" dirty="0">
                          <a:solidFill>
                            <a:srgbClr val="000000"/>
                          </a:solidFill>
                          <a:latin typeface="Arial Unicode MS" pitchFamily="34" charset="-128"/>
                          <a:ea typeface="Arial Unicode MS" pitchFamily="34" charset="-128"/>
                          <a:cs typeface="Arial Unicode MS" pitchFamily="34" charset="-128"/>
                        </a:rPr>
                        <a:t>$</a:t>
                      </a:r>
                      <a:r>
                        <a:rPr lang="en-US" sz="1000" b="1" i="0" u="none" strike="noStrike" dirty="0" smtClean="0">
                          <a:solidFill>
                            <a:srgbClr val="000000"/>
                          </a:solidFill>
                          <a:latin typeface="Arial Unicode MS" pitchFamily="34" charset="-128"/>
                          <a:ea typeface="Arial Unicode MS" pitchFamily="34" charset="-128"/>
                          <a:cs typeface="Arial Unicode MS" pitchFamily="34" charset="-128"/>
                        </a:rPr>
                        <a:t>64,750</a:t>
                      </a:r>
                      <a:endParaRPr lang="en-US" sz="1000" b="1"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en-US" sz="1000" b="1" i="0" u="none" strike="noStrike" dirty="0" smtClean="0">
                          <a:solidFill>
                            <a:srgbClr val="000000"/>
                          </a:solidFill>
                          <a:latin typeface="Arial Unicode MS" pitchFamily="34" charset="-128"/>
                          <a:ea typeface="Arial Unicode MS" pitchFamily="34" charset="-128"/>
                          <a:cs typeface="Arial Unicode MS" pitchFamily="34" charset="-128"/>
                        </a:rPr>
                        <a:t>$64,750</a:t>
                      </a:r>
                      <a:endParaRPr lang="en-US" sz="1000" b="1" i="0" u="none" strike="noStrike" dirty="0">
                        <a:solidFill>
                          <a:srgbClr val="000000"/>
                        </a:solidFill>
                        <a:latin typeface="Arial Unicode MS" pitchFamily="34" charset="-128"/>
                        <a:ea typeface="Arial Unicode MS" pitchFamily="34" charset="-128"/>
                        <a:cs typeface="Arial Unicode MS" pitchFamily="34" charset="-128"/>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152400"/>
            <a:ext cx="7185025" cy="582613"/>
          </a:xfrm>
        </p:spPr>
        <p:txBody>
          <a:bodyPr/>
          <a:lstStyle/>
          <a:p>
            <a:pPr eaLnBrk="1" hangingPunct="1"/>
            <a:r>
              <a:rPr lang="en-US" smtClean="0">
                <a:latin typeface="BrowalliaUPC" pitchFamily="34" charset="-34"/>
                <a:ea typeface="Tahoma" pitchFamily="34" charset="0"/>
                <a:cs typeface="BrowalliaUPC" pitchFamily="34" charset="-34"/>
              </a:rPr>
              <a:t>FY11 Energy Execution</a:t>
            </a:r>
          </a:p>
        </p:txBody>
      </p:sp>
      <p:sp>
        <p:nvSpPr>
          <p:cNvPr id="15363" name="Rectangle 3"/>
          <p:cNvSpPr>
            <a:spLocks noGrp="1" noChangeArrowheads="1"/>
          </p:cNvSpPr>
          <p:nvPr>
            <p:ph type="body" idx="1"/>
          </p:nvPr>
        </p:nvSpPr>
        <p:spPr>
          <a:xfrm>
            <a:off x="893763" y="1135063"/>
            <a:ext cx="7378700" cy="5334000"/>
          </a:xfrm>
        </p:spPr>
        <p:txBody>
          <a:bodyPr/>
          <a:lstStyle/>
          <a:p>
            <a:pPr eaLnBrk="1" hangingPunct="1"/>
            <a:r>
              <a:rPr lang="en-US" sz="2200" dirty="0" smtClean="0"/>
              <a:t>Total Energy Funding – $40.0 M</a:t>
            </a:r>
          </a:p>
          <a:p>
            <a:pPr lvl="1" eaLnBrk="1" hangingPunct="1"/>
            <a:r>
              <a:rPr lang="en-US" sz="1600" dirty="0" smtClean="0"/>
              <a:t>Energy Projects 	       $24.7 M (27 installations)</a:t>
            </a:r>
          </a:p>
          <a:p>
            <a:pPr lvl="1" eaLnBrk="1" hangingPunct="1"/>
            <a:r>
              <a:rPr lang="en-US" sz="1600" dirty="0" smtClean="0"/>
              <a:t>Retro-Commissioning        $4.8 M  (26 installations)</a:t>
            </a:r>
          </a:p>
          <a:p>
            <a:pPr lvl="1" eaLnBrk="1" hangingPunct="1"/>
            <a:r>
              <a:rPr lang="en-US" sz="1600" dirty="0" smtClean="0"/>
              <a:t>Smart Meters                     $3.5 M  (11 installations)</a:t>
            </a:r>
          </a:p>
          <a:p>
            <a:pPr lvl="1" eaLnBrk="1" hangingPunct="1"/>
            <a:r>
              <a:rPr lang="en-US" sz="1600" dirty="0" smtClean="0"/>
              <a:t>Energy Project Design       $2.1 M  (23 installations)</a:t>
            </a:r>
          </a:p>
          <a:p>
            <a:pPr lvl="1" eaLnBrk="1" hangingPunct="1"/>
            <a:r>
              <a:rPr lang="en-US" sz="1600" dirty="0" smtClean="0"/>
              <a:t>10 Resource Managers      $2.2 M   (1.1 M from AF)</a:t>
            </a:r>
          </a:p>
          <a:p>
            <a:pPr lvl="1" eaLnBrk="1" hangingPunct="1"/>
            <a:r>
              <a:rPr lang="en-US" sz="1600" dirty="0" smtClean="0"/>
              <a:t>Energy Incentive Awards   $2.7 M   (66 installations)</a:t>
            </a:r>
          </a:p>
          <a:p>
            <a:pPr eaLnBrk="1" hangingPunct="1"/>
            <a:endParaRPr lang="en-US" sz="1600" dirty="0" smtClean="0"/>
          </a:p>
          <a:p>
            <a:pPr eaLnBrk="1" hangingPunct="1"/>
            <a:r>
              <a:rPr lang="en-US" sz="2200" dirty="0" smtClean="0"/>
              <a:t>ANG Progress Towards Major Goals</a:t>
            </a:r>
          </a:p>
          <a:p>
            <a:pPr lvl="1" eaLnBrk="1" hangingPunct="1"/>
            <a:r>
              <a:rPr lang="en-US" sz="1600" dirty="0" smtClean="0"/>
              <a:t>Est. Energy Intensity Reduction – Goal is -18% ;  ANG is at -20.5%</a:t>
            </a:r>
          </a:p>
          <a:p>
            <a:pPr lvl="1" eaLnBrk="1" hangingPunct="1"/>
            <a:r>
              <a:rPr lang="en-US" sz="1600" dirty="0" smtClean="0"/>
              <a:t>Est. Water Intensity Reduction – Goal is - 8% ; ANG is at – 23.6% </a:t>
            </a:r>
            <a:endParaRPr lang="en-US" dirty="0" smtClean="0"/>
          </a:p>
          <a:p>
            <a:pPr eaLnBrk="1" hangingPunct="1"/>
            <a:endParaRPr lang="en-US" sz="1600" dirty="0" smtClean="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Footer Placeholder 4"/>
          <p:cNvSpPr>
            <a:spLocks noGrp="1"/>
          </p:cNvSpPr>
          <p:nvPr>
            <p:ph type="ftr" sz="quarter" idx="11"/>
          </p:nvPr>
        </p:nvSpPr>
        <p:spPr>
          <a:noFill/>
        </p:spPr>
        <p:txBody>
          <a:bodyPr/>
          <a:lstStyle/>
          <a:p>
            <a:r>
              <a:rPr lang="en-US" dirty="0" smtClean="0"/>
              <a:t>Guarding America – Defending Freedom</a:t>
            </a:r>
          </a:p>
        </p:txBody>
      </p:sp>
      <p:sp>
        <p:nvSpPr>
          <p:cNvPr id="24580" name="Slide Number Placeholder 5"/>
          <p:cNvSpPr>
            <a:spLocks noGrp="1"/>
          </p:cNvSpPr>
          <p:nvPr>
            <p:ph type="sldNum" sz="quarter" idx="12"/>
          </p:nvPr>
        </p:nvSpPr>
        <p:spPr>
          <a:noFill/>
        </p:spPr>
        <p:txBody>
          <a:bodyPr/>
          <a:lstStyle/>
          <a:p>
            <a:fld id="{1106E6F0-D0D4-471E-A35A-9A42AC39EFA7}" type="slidenum">
              <a:rPr lang="en-US" smtClean="0">
                <a:latin typeface="Tahoma" pitchFamily="34" charset="0"/>
              </a:rPr>
              <a:pPr/>
              <a:t>2</a:t>
            </a:fld>
            <a:endParaRPr lang="en-US" dirty="0" smtClean="0">
              <a:latin typeface="Tahoma" pitchFamily="34" charset="0"/>
            </a:endParaRPr>
          </a:p>
        </p:txBody>
      </p:sp>
      <p:sp>
        <p:nvSpPr>
          <p:cNvPr id="24581" name="Rectangle 2"/>
          <p:cNvSpPr>
            <a:spLocks noGrp="1" noChangeArrowheads="1"/>
          </p:cNvSpPr>
          <p:nvPr>
            <p:ph type="title"/>
          </p:nvPr>
        </p:nvSpPr>
        <p:spPr/>
        <p:txBody>
          <a:bodyPr/>
          <a:lstStyle/>
          <a:p>
            <a:pPr eaLnBrk="1" hangingPunct="1"/>
            <a:r>
              <a:rPr lang="en-US" dirty="0" smtClean="0"/>
              <a:t>Overview</a:t>
            </a:r>
          </a:p>
        </p:txBody>
      </p:sp>
      <p:sp>
        <p:nvSpPr>
          <p:cNvPr id="24582" name="Rectangle 3"/>
          <p:cNvSpPr>
            <a:spLocks noGrp="1" noChangeArrowheads="1"/>
          </p:cNvSpPr>
          <p:nvPr>
            <p:ph type="body" idx="1"/>
          </p:nvPr>
        </p:nvSpPr>
        <p:spPr>
          <a:xfrm>
            <a:off x="228600" y="1411288"/>
            <a:ext cx="8686800" cy="4224337"/>
          </a:xfrm>
        </p:spPr>
        <p:txBody>
          <a:bodyPr/>
          <a:lstStyle/>
          <a:p>
            <a:pPr eaLnBrk="1" hangingPunct="1">
              <a:lnSpc>
                <a:spcPct val="80000"/>
              </a:lnSpc>
            </a:pPr>
            <a:endParaRPr lang="en-US" sz="2000" b="0" dirty="0" smtClean="0"/>
          </a:p>
          <a:p>
            <a:pPr eaLnBrk="1" hangingPunct="1">
              <a:lnSpc>
                <a:spcPct val="80000"/>
              </a:lnSpc>
            </a:pPr>
            <a:r>
              <a:rPr lang="en-US" sz="2400" b="0" dirty="0" smtClean="0"/>
              <a:t>ANG Facilities Overview</a:t>
            </a:r>
          </a:p>
          <a:p>
            <a:pPr eaLnBrk="1" hangingPunct="1">
              <a:lnSpc>
                <a:spcPct val="80000"/>
              </a:lnSpc>
            </a:pPr>
            <a:r>
              <a:rPr lang="en-US" sz="2400" b="0" dirty="0" smtClean="0"/>
              <a:t>Military Construction (MILCON)</a:t>
            </a:r>
          </a:p>
          <a:p>
            <a:pPr eaLnBrk="1" hangingPunct="1">
              <a:lnSpc>
                <a:spcPct val="80000"/>
              </a:lnSpc>
            </a:pPr>
            <a:r>
              <a:rPr lang="en-US" sz="2400" b="0" dirty="0" smtClean="0"/>
              <a:t>Sustainment, Restoration and Modernization (SRM)</a:t>
            </a:r>
          </a:p>
          <a:p>
            <a:pPr eaLnBrk="1" hangingPunct="1">
              <a:lnSpc>
                <a:spcPct val="80000"/>
              </a:lnSpc>
            </a:pPr>
            <a:r>
              <a:rPr lang="en-US" sz="2400" b="0" dirty="0" smtClean="0"/>
              <a:t>Base Realignment and Closure (BRAC)</a:t>
            </a:r>
          </a:p>
          <a:p>
            <a:pPr eaLnBrk="1" hangingPunct="1">
              <a:lnSpc>
                <a:spcPct val="80000"/>
              </a:lnSpc>
            </a:pPr>
            <a:r>
              <a:rPr lang="en-US" sz="2400" b="0" dirty="0" smtClean="0"/>
              <a:t>Joint Construction Projects</a:t>
            </a:r>
          </a:p>
          <a:p>
            <a:pPr eaLnBrk="1" hangingPunct="1">
              <a:lnSpc>
                <a:spcPct val="80000"/>
              </a:lnSpc>
            </a:pPr>
            <a:r>
              <a:rPr lang="en-US" sz="2400" b="0" dirty="0" smtClean="0"/>
              <a:t>Planning and Design</a:t>
            </a:r>
          </a:p>
          <a:p>
            <a:pPr eaLnBrk="1" hangingPunct="1">
              <a:lnSpc>
                <a:spcPct val="80000"/>
              </a:lnSpc>
            </a:pPr>
            <a:r>
              <a:rPr lang="en-US" sz="2400" b="0" dirty="0" smtClean="0"/>
              <a:t>Environmental Programs</a:t>
            </a:r>
          </a:p>
          <a:p>
            <a:pPr eaLnBrk="1" hangingPunct="1">
              <a:lnSpc>
                <a:spcPct val="80000"/>
              </a:lnSpc>
            </a:pPr>
            <a:r>
              <a:rPr lang="en-US" sz="2400" b="0" dirty="0" smtClean="0"/>
              <a:t>Energy Programs</a:t>
            </a:r>
          </a:p>
          <a:p>
            <a:pPr eaLnBrk="1" hangingPunct="1">
              <a:lnSpc>
                <a:spcPct val="80000"/>
              </a:lnSpc>
              <a:buFont typeface="Wingdings 2" pitchFamily="18" charset="2"/>
              <a:buNone/>
            </a:pPr>
            <a:endParaRPr lang="en-US" sz="2000" b="0" dirty="0" smtClean="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ext Box 1040"/>
          <p:cNvSpPr txBox="1">
            <a:spLocks noChangeArrowheads="1"/>
          </p:cNvSpPr>
          <p:nvPr/>
        </p:nvSpPr>
        <p:spPr bwMode="auto">
          <a:xfrm>
            <a:off x="1295400" y="6172200"/>
            <a:ext cx="6553200" cy="396875"/>
          </a:xfrm>
          <a:prstGeom prst="rect">
            <a:avLst/>
          </a:prstGeom>
          <a:noFill/>
          <a:ln w="9525">
            <a:noFill/>
            <a:miter lim="800000"/>
            <a:headEnd/>
            <a:tailEnd/>
          </a:ln>
        </p:spPr>
        <p:txBody>
          <a:bodyPr>
            <a:spAutoFit/>
          </a:bodyPr>
          <a:lstStyle/>
          <a:p>
            <a:pPr algn="ctr"/>
            <a:r>
              <a:rPr lang="en-US" sz="2000" b="1" i="1">
                <a:latin typeface="Century Schoolbook" pitchFamily="18" charset="0"/>
              </a:rPr>
              <a:t>Guarding America — Defending Freedom</a:t>
            </a:r>
          </a:p>
        </p:txBody>
      </p:sp>
      <p:sp>
        <p:nvSpPr>
          <p:cNvPr id="33795" name="Line 1041"/>
          <p:cNvSpPr>
            <a:spLocks noChangeShapeType="1"/>
          </p:cNvSpPr>
          <p:nvPr/>
        </p:nvSpPr>
        <p:spPr bwMode="auto">
          <a:xfrm>
            <a:off x="381000" y="6170613"/>
            <a:ext cx="8382000" cy="0"/>
          </a:xfrm>
          <a:prstGeom prst="line">
            <a:avLst/>
          </a:prstGeom>
          <a:noFill/>
          <a:ln w="57150">
            <a:solidFill>
              <a:srgbClr val="0C2D83"/>
            </a:solidFill>
            <a:round/>
            <a:headEnd/>
            <a:tailEnd/>
          </a:ln>
        </p:spPr>
        <p:txBody>
          <a:bodyPr wrap="none" anchor="ctr"/>
          <a:lstStyle/>
          <a:p>
            <a:endParaRPr lang="en-US"/>
          </a:p>
        </p:txBody>
      </p:sp>
      <p:sp>
        <p:nvSpPr>
          <p:cNvPr id="33796" name="Oval 1042"/>
          <p:cNvSpPr>
            <a:spLocks noChangeArrowheads="1"/>
          </p:cNvSpPr>
          <p:nvPr/>
        </p:nvSpPr>
        <p:spPr bwMode="auto">
          <a:xfrm>
            <a:off x="4495800" y="2362200"/>
            <a:ext cx="152400" cy="76200"/>
          </a:xfrm>
          <a:prstGeom prst="ellipse">
            <a:avLst/>
          </a:prstGeom>
          <a:noFill/>
          <a:ln w="12700">
            <a:noFill/>
            <a:round/>
            <a:headEnd/>
            <a:tailEnd/>
          </a:ln>
        </p:spPr>
        <p:txBody>
          <a:bodyPr wrap="none" anchor="ctr">
            <a:spAutoFit/>
          </a:bodyPr>
          <a:lstStyle/>
          <a:p>
            <a:endParaRPr lang="en-US"/>
          </a:p>
        </p:txBody>
      </p:sp>
      <p:sp>
        <p:nvSpPr>
          <p:cNvPr id="33797" name="Oval 1044"/>
          <p:cNvSpPr>
            <a:spLocks noChangeArrowheads="1"/>
          </p:cNvSpPr>
          <p:nvPr/>
        </p:nvSpPr>
        <p:spPr bwMode="auto">
          <a:xfrm>
            <a:off x="4532313" y="1403350"/>
            <a:ext cx="914400" cy="914400"/>
          </a:xfrm>
          <a:prstGeom prst="ellipse">
            <a:avLst/>
          </a:prstGeom>
          <a:noFill/>
          <a:ln w="12700">
            <a:noFill/>
            <a:round/>
            <a:headEnd/>
            <a:tailEnd/>
          </a:ln>
        </p:spPr>
        <p:txBody>
          <a:bodyPr wrap="none" anchor="ctr">
            <a:spAutoFit/>
          </a:bodyPr>
          <a:lstStyle/>
          <a:p>
            <a:endParaRPr lang="en-US"/>
          </a:p>
        </p:txBody>
      </p:sp>
      <p:pic>
        <p:nvPicPr>
          <p:cNvPr id="33798" name="Picture 1046" descr="ang_2_clr_lg"/>
          <p:cNvPicPr>
            <a:picLocks noChangeAspect="1" noChangeArrowheads="1"/>
          </p:cNvPicPr>
          <p:nvPr/>
        </p:nvPicPr>
        <p:blipFill>
          <a:blip r:embed="rId3" cstate="print"/>
          <a:srcRect/>
          <a:stretch>
            <a:fillRect/>
          </a:stretch>
        </p:blipFill>
        <p:spPr bwMode="auto">
          <a:xfrm>
            <a:off x="3162300" y="1981200"/>
            <a:ext cx="2819400" cy="2690813"/>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algn="ctr"/>
            <a:endParaRPr lang="en-US" dirty="0"/>
          </a:p>
        </p:txBody>
      </p:sp>
      <p:sp>
        <p:nvSpPr>
          <p:cNvPr id="25603" name="Rectangle 3"/>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algn="ctr"/>
            <a:endParaRPr lang="en-US" dirty="0"/>
          </a:p>
        </p:txBody>
      </p:sp>
      <p:sp>
        <p:nvSpPr>
          <p:cNvPr id="25604" name="Rectangle 4"/>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algn="ctr"/>
            <a:endParaRPr lang="en-US" dirty="0"/>
          </a:p>
        </p:txBody>
      </p:sp>
      <p:sp>
        <p:nvSpPr>
          <p:cNvPr id="25605" name="Text Box 5"/>
          <p:cNvSpPr txBox="1">
            <a:spLocks noChangeArrowheads="1"/>
          </p:cNvSpPr>
          <p:nvPr/>
        </p:nvSpPr>
        <p:spPr bwMode="auto">
          <a:xfrm>
            <a:off x="2205038" y="4586288"/>
            <a:ext cx="6938962" cy="1846262"/>
          </a:xfrm>
          <a:prstGeom prst="rect">
            <a:avLst/>
          </a:prstGeom>
          <a:noFill/>
          <a:ln w="9525">
            <a:noFill/>
            <a:miter lim="800000"/>
            <a:headEnd type="none" w="sm" len="sm"/>
            <a:tailEnd type="none" w="sm" len="sm"/>
          </a:ln>
        </p:spPr>
        <p:txBody>
          <a:bodyPr>
            <a:spAutoFit/>
          </a:bodyPr>
          <a:lstStyle/>
          <a:p>
            <a:pPr>
              <a:buClr>
                <a:srgbClr val="000066"/>
              </a:buClr>
              <a:buSzPct val="90000"/>
              <a:buFont typeface="Wingdings" pitchFamily="2" charset="2"/>
              <a:buNone/>
            </a:pPr>
            <a:r>
              <a:rPr lang="en-US" sz="1800" dirty="0"/>
              <a:t>Footnotes: </a:t>
            </a:r>
          </a:p>
          <a:p>
            <a:pPr marL="0" lvl="1">
              <a:buClr>
                <a:srgbClr val="000066"/>
              </a:buClr>
              <a:buSzPct val="90000"/>
            </a:pPr>
            <a:r>
              <a:rPr lang="en-US" dirty="0"/>
              <a:t>- </a:t>
            </a:r>
            <a:r>
              <a:rPr lang="en-US" sz="1600" dirty="0"/>
              <a:t>Located in All 50 States, 3 Territories and District of Columbia</a:t>
            </a:r>
          </a:p>
          <a:p>
            <a:pPr marL="0" lvl="1">
              <a:buClr>
                <a:srgbClr val="000066"/>
              </a:buClr>
              <a:buSzPct val="90000"/>
            </a:pPr>
            <a:r>
              <a:rPr lang="en-US" sz="1600" dirty="0"/>
              <a:t>- Total:  </a:t>
            </a:r>
            <a:r>
              <a:rPr lang="en-US" sz="1600" b="1" i="1" u="sng" dirty="0"/>
              <a:t>177</a:t>
            </a:r>
            <a:r>
              <a:rPr lang="en-US" sz="1600" dirty="0"/>
              <a:t> Locations</a:t>
            </a:r>
          </a:p>
          <a:p>
            <a:pPr marL="0" lvl="1">
              <a:buClr>
                <a:srgbClr val="000066"/>
              </a:buClr>
              <a:buSzPct val="90000"/>
            </a:pPr>
            <a:r>
              <a:rPr lang="en-US" sz="1600" dirty="0"/>
              <a:t>- Most Land Leased to the AF and Licensed to the State </a:t>
            </a:r>
          </a:p>
          <a:p>
            <a:pPr marL="0" lvl="1">
              <a:buClr>
                <a:srgbClr val="000066"/>
              </a:buClr>
              <a:buSzPct val="90000"/>
            </a:pPr>
            <a:r>
              <a:rPr lang="en-US" sz="1600" dirty="0"/>
              <a:t>- People Excludes Federally Funded State Employees</a:t>
            </a:r>
          </a:p>
        </p:txBody>
      </p:sp>
      <p:grpSp>
        <p:nvGrpSpPr>
          <p:cNvPr id="25606" name="Group 6"/>
          <p:cNvGrpSpPr>
            <a:grpSpLocks/>
          </p:cNvGrpSpPr>
          <p:nvPr/>
        </p:nvGrpSpPr>
        <p:grpSpPr bwMode="auto">
          <a:xfrm>
            <a:off x="130175" y="2039938"/>
            <a:ext cx="5203825" cy="2516187"/>
            <a:chOff x="82" y="1440"/>
            <a:chExt cx="3278" cy="1585"/>
          </a:xfrm>
        </p:grpSpPr>
        <p:sp>
          <p:nvSpPr>
            <p:cNvPr id="25612" name="Freeform 7"/>
            <p:cNvSpPr>
              <a:spLocks/>
            </p:cNvSpPr>
            <p:nvPr/>
          </p:nvSpPr>
          <p:spPr bwMode="auto">
            <a:xfrm>
              <a:off x="1240" y="1440"/>
              <a:ext cx="2120" cy="1585"/>
            </a:xfrm>
            <a:custGeom>
              <a:avLst/>
              <a:gdLst>
                <a:gd name="T0" fmla="*/ 0 w 1398"/>
                <a:gd name="T1" fmla="*/ 299 h 1585"/>
                <a:gd name="T2" fmla="*/ 1977617416 w 1398"/>
                <a:gd name="T3" fmla="*/ 299 h 1585"/>
                <a:gd name="T4" fmla="*/ 2147483647 w 1398"/>
                <a:gd name="T5" fmla="*/ 119 h 1585"/>
                <a:gd name="T6" fmla="*/ 2147483647 w 1398"/>
                <a:gd name="T7" fmla="*/ 0 h 1585"/>
                <a:gd name="T8" fmla="*/ 2147483647 w 1398"/>
                <a:gd name="T9" fmla="*/ 0 h 1585"/>
                <a:gd name="T10" fmla="*/ 2147483647 w 1398"/>
                <a:gd name="T11" fmla="*/ 417 h 1585"/>
                <a:gd name="T12" fmla="*/ 2147483647 w 1398"/>
                <a:gd name="T13" fmla="*/ 299 h 1585"/>
                <a:gd name="T14" fmla="*/ 2147483647 w 1398"/>
                <a:gd name="T15" fmla="*/ 447 h 1585"/>
                <a:gd name="T16" fmla="*/ 2147483647 w 1398"/>
                <a:gd name="T17" fmla="*/ 687 h 1585"/>
                <a:gd name="T18" fmla="*/ 2147483647 w 1398"/>
                <a:gd name="T19" fmla="*/ 687 h 1585"/>
                <a:gd name="T20" fmla="*/ 2147483647 w 1398"/>
                <a:gd name="T21" fmla="*/ 507 h 1585"/>
                <a:gd name="T22" fmla="*/ 2147483647 w 1398"/>
                <a:gd name="T23" fmla="*/ 808 h 1585"/>
                <a:gd name="T24" fmla="*/ 2147483647 w 1398"/>
                <a:gd name="T25" fmla="*/ 1106 h 1585"/>
                <a:gd name="T26" fmla="*/ 2147483647 w 1398"/>
                <a:gd name="T27" fmla="*/ 926 h 1585"/>
                <a:gd name="T28" fmla="*/ 2147483647 w 1398"/>
                <a:gd name="T29" fmla="*/ 926 h 1585"/>
                <a:gd name="T30" fmla="*/ 2147483647 w 1398"/>
                <a:gd name="T31" fmla="*/ 1136 h 1585"/>
                <a:gd name="T32" fmla="*/ 2147483647 w 1398"/>
                <a:gd name="T33" fmla="*/ 1315 h 1585"/>
                <a:gd name="T34" fmla="*/ 2147483647 w 1398"/>
                <a:gd name="T35" fmla="*/ 1195 h 1585"/>
                <a:gd name="T36" fmla="*/ 2147483647 w 1398"/>
                <a:gd name="T37" fmla="*/ 1584 h 1585"/>
                <a:gd name="T38" fmla="*/ 2147483647 w 1398"/>
                <a:gd name="T39" fmla="*/ 1584 h 1585"/>
                <a:gd name="T40" fmla="*/ 2147483647 w 1398"/>
                <a:gd name="T41" fmla="*/ 1465 h 1585"/>
                <a:gd name="T42" fmla="*/ 1977617416 w 1398"/>
                <a:gd name="T43" fmla="*/ 1255 h 1585"/>
                <a:gd name="T44" fmla="*/ 0 w 1398"/>
                <a:gd name="T45" fmla="*/ 1255 h 1585"/>
                <a:gd name="T46" fmla="*/ 0 w 1398"/>
                <a:gd name="T47" fmla="*/ 299 h 158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398"/>
                <a:gd name="T73" fmla="*/ 0 h 1585"/>
                <a:gd name="T74" fmla="*/ 1398 w 1398"/>
                <a:gd name="T75" fmla="*/ 1585 h 158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398" h="1585">
                  <a:moveTo>
                    <a:pt x="0" y="299"/>
                  </a:moveTo>
                  <a:lnTo>
                    <a:pt x="611" y="299"/>
                  </a:lnTo>
                  <a:lnTo>
                    <a:pt x="814" y="119"/>
                  </a:lnTo>
                  <a:lnTo>
                    <a:pt x="699" y="0"/>
                  </a:lnTo>
                  <a:lnTo>
                    <a:pt x="1105" y="0"/>
                  </a:lnTo>
                  <a:lnTo>
                    <a:pt x="1105" y="417"/>
                  </a:lnTo>
                  <a:lnTo>
                    <a:pt x="990" y="299"/>
                  </a:lnTo>
                  <a:lnTo>
                    <a:pt x="814" y="447"/>
                  </a:lnTo>
                  <a:lnTo>
                    <a:pt x="814" y="687"/>
                  </a:lnTo>
                  <a:lnTo>
                    <a:pt x="1105" y="687"/>
                  </a:lnTo>
                  <a:lnTo>
                    <a:pt x="1105" y="507"/>
                  </a:lnTo>
                  <a:lnTo>
                    <a:pt x="1397" y="808"/>
                  </a:lnTo>
                  <a:lnTo>
                    <a:pt x="1105" y="1106"/>
                  </a:lnTo>
                  <a:lnTo>
                    <a:pt x="1105" y="926"/>
                  </a:lnTo>
                  <a:lnTo>
                    <a:pt x="814" y="926"/>
                  </a:lnTo>
                  <a:lnTo>
                    <a:pt x="814" y="1136"/>
                  </a:lnTo>
                  <a:lnTo>
                    <a:pt x="990" y="1315"/>
                  </a:lnTo>
                  <a:lnTo>
                    <a:pt x="1105" y="1195"/>
                  </a:lnTo>
                  <a:lnTo>
                    <a:pt x="1105" y="1584"/>
                  </a:lnTo>
                  <a:lnTo>
                    <a:pt x="669" y="1584"/>
                  </a:lnTo>
                  <a:lnTo>
                    <a:pt x="814" y="1465"/>
                  </a:lnTo>
                  <a:lnTo>
                    <a:pt x="611" y="1255"/>
                  </a:lnTo>
                  <a:lnTo>
                    <a:pt x="0" y="1255"/>
                  </a:lnTo>
                  <a:lnTo>
                    <a:pt x="0" y="299"/>
                  </a:lnTo>
                </a:path>
              </a:pathLst>
            </a:custGeom>
            <a:solidFill>
              <a:srgbClr val="FAFD00"/>
            </a:solidFill>
            <a:ln w="9525" cap="rnd">
              <a:noFill/>
              <a:round/>
              <a:headEnd type="none" w="sm" len="sm"/>
              <a:tailEnd type="none" w="sm" len="sm"/>
            </a:ln>
          </p:spPr>
          <p:txBody>
            <a:bodyPr/>
            <a:lstStyle/>
            <a:p>
              <a:endParaRPr lang="en-US" dirty="0"/>
            </a:p>
          </p:txBody>
        </p:sp>
        <p:sp>
          <p:nvSpPr>
            <p:cNvPr id="25613" name="Freeform 8"/>
            <p:cNvSpPr>
              <a:spLocks/>
            </p:cNvSpPr>
            <p:nvPr/>
          </p:nvSpPr>
          <p:spPr bwMode="auto">
            <a:xfrm>
              <a:off x="176" y="1567"/>
              <a:ext cx="1519" cy="1331"/>
            </a:xfrm>
            <a:custGeom>
              <a:avLst/>
              <a:gdLst>
                <a:gd name="T0" fmla="*/ 998 w 1517"/>
                <a:gd name="T1" fmla="*/ 3 h 1523"/>
                <a:gd name="T2" fmla="*/ 0 w 1517"/>
                <a:gd name="T3" fmla="*/ 3 h 1523"/>
                <a:gd name="T4" fmla="*/ 0 w 1517"/>
                <a:gd name="T5" fmla="*/ 9 h 1523"/>
                <a:gd name="T6" fmla="*/ 1027 w 1517"/>
                <a:gd name="T7" fmla="*/ 9 h 1523"/>
                <a:gd name="T8" fmla="*/ 1027 w 1517"/>
                <a:gd name="T9" fmla="*/ 11 h 1523"/>
                <a:gd name="T10" fmla="*/ 1588 w 1517"/>
                <a:gd name="T11" fmla="*/ 6 h 1523"/>
                <a:gd name="T12" fmla="*/ 998 w 1517"/>
                <a:gd name="T13" fmla="*/ 0 h 1523"/>
                <a:gd name="T14" fmla="*/ 998 w 1517"/>
                <a:gd name="T15" fmla="*/ 3 h 1523"/>
                <a:gd name="T16" fmla="*/ 0 60000 65536"/>
                <a:gd name="T17" fmla="*/ 0 60000 65536"/>
                <a:gd name="T18" fmla="*/ 0 60000 65536"/>
                <a:gd name="T19" fmla="*/ 0 60000 65536"/>
                <a:gd name="T20" fmla="*/ 0 60000 65536"/>
                <a:gd name="T21" fmla="*/ 0 60000 65536"/>
                <a:gd name="T22" fmla="*/ 0 60000 65536"/>
                <a:gd name="T23" fmla="*/ 0 60000 65536"/>
                <a:gd name="T24" fmla="*/ 0 w 1517"/>
                <a:gd name="T25" fmla="*/ 0 h 1523"/>
                <a:gd name="T26" fmla="*/ 1517 w 1517"/>
                <a:gd name="T27" fmla="*/ 1523 h 15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17" h="1523">
                  <a:moveTo>
                    <a:pt x="962" y="359"/>
                  </a:moveTo>
                  <a:lnTo>
                    <a:pt x="0" y="359"/>
                  </a:lnTo>
                  <a:lnTo>
                    <a:pt x="0" y="1163"/>
                  </a:lnTo>
                  <a:lnTo>
                    <a:pt x="991" y="1163"/>
                  </a:lnTo>
                  <a:lnTo>
                    <a:pt x="991" y="1522"/>
                  </a:lnTo>
                  <a:lnTo>
                    <a:pt x="1516" y="777"/>
                  </a:lnTo>
                  <a:lnTo>
                    <a:pt x="962" y="0"/>
                  </a:lnTo>
                  <a:lnTo>
                    <a:pt x="962" y="359"/>
                  </a:lnTo>
                </a:path>
              </a:pathLst>
            </a:custGeom>
            <a:solidFill>
              <a:schemeClr val="hlink"/>
            </a:solidFill>
            <a:ln w="9525" cap="rnd">
              <a:noFill/>
              <a:round/>
              <a:headEnd type="none" w="sm" len="sm"/>
              <a:tailEnd type="none" w="sm" len="sm"/>
            </a:ln>
          </p:spPr>
          <p:txBody>
            <a:bodyPr/>
            <a:lstStyle/>
            <a:p>
              <a:endParaRPr lang="en-US" dirty="0"/>
            </a:p>
          </p:txBody>
        </p:sp>
        <p:sp>
          <p:nvSpPr>
            <p:cNvPr id="89101" name="Rectangle 9"/>
            <p:cNvSpPr>
              <a:spLocks noChangeArrowheads="1"/>
            </p:cNvSpPr>
            <p:nvPr/>
          </p:nvSpPr>
          <p:spPr bwMode="auto">
            <a:xfrm>
              <a:off x="82" y="1913"/>
              <a:ext cx="1583" cy="830"/>
            </a:xfrm>
            <a:prstGeom prst="rect">
              <a:avLst/>
            </a:prstGeom>
            <a:noFill/>
            <a:ln w="9525">
              <a:noFill/>
              <a:miter lim="800000"/>
              <a:headEnd/>
              <a:tailEnd/>
            </a:ln>
          </p:spPr>
          <p:txBody>
            <a:bodyPr lIns="80962" tIns="39688" rIns="80962" bIns="39688">
              <a:spAutoFit/>
            </a:bodyPr>
            <a:lstStyle/>
            <a:p>
              <a:pPr algn="ctr" defTabSz="681038">
                <a:lnSpc>
                  <a:spcPct val="90000"/>
                </a:lnSpc>
                <a:spcBef>
                  <a:spcPct val="30000"/>
                </a:spcBef>
                <a:defRPr/>
              </a:pPr>
              <a:r>
                <a:rPr lang="en-US" sz="1800" dirty="0">
                  <a:effectLst>
                    <a:outerShdw blurRad="38100" dist="38100" dir="2700000" algn="tl">
                      <a:srgbClr val="000000">
                        <a:alpha val="43137"/>
                      </a:srgbClr>
                    </a:outerShdw>
                  </a:effectLst>
                  <a:latin typeface="Calibri" pitchFamily="34" charset="0"/>
                </a:rPr>
                <a:t>  1,158 Aircraft </a:t>
              </a:r>
            </a:p>
            <a:p>
              <a:pPr algn="ctr" defTabSz="681038">
                <a:lnSpc>
                  <a:spcPct val="90000"/>
                </a:lnSpc>
                <a:spcBef>
                  <a:spcPct val="30000"/>
                </a:spcBef>
                <a:defRPr/>
              </a:pPr>
              <a:r>
                <a:rPr lang="en-US" sz="1800" dirty="0">
                  <a:effectLst>
                    <a:outerShdw blurRad="38100" dist="38100" dir="2700000" algn="tl">
                      <a:srgbClr val="000000">
                        <a:alpha val="43137"/>
                      </a:srgbClr>
                    </a:outerShdw>
                  </a:effectLst>
                  <a:latin typeface="Calibri" pitchFamily="34" charset="0"/>
                </a:rPr>
                <a:t>  106,700 People</a:t>
              </a:r>
            </a:p>
            <a:p>
              <a:pPr algn="ctr" defTabSz="681038">
                <a:lnSpc>
                  <a:spcPct val="90000"/>
                </a:lnSpc>
                <a:spcBef>
                  <a:spcPct val="30000"/>
                </a:spcBef>
                <a:defRPr/>
              </a:pPr>
              <a:r>
                <a:rPr lang="en-US" sz="1800" dirty="0">
                  <a:effectLst>
                    <a:outerShdw blurRad="38100" dist="38100" dir="2700000" algn="tl">
                      <a:srgbClr val="000000">
                        <a:alpha val="43137"/>
                      </a:srgbClr>
                    </a:outerShdw>
                  </a:effectLst>
                  <a:latin typeface="Calibri" pitchFamily="34" charset="0"/>
                </a:rPr>
                <a:t>$15.3B Plant Value</a:t>
              </a:r>
            </a:p>
            <a:p>
              <a:pPr algn="ctr" defTabSz="681038">
                <a:lnSpc>
                  <a:spcPct val="90000"/>
                </a:lnSpc>
                <a:spcBef>
                  <a:spcPct val="30000"/>
                </a:spcBef>
                <a:defRPr/>
              </a:pPr>
              <a:r>
                <a:rPr lang="en-US" sz="1800" dirty="0">
                  <a:effectLst>
                    <a:outerShdw blurRad="38100" dist="38100" dir="2700000" algn="tl">
                      <a:srgbClr val="000000">
                        <a:alpha val="43137"/>
                      </a:srgbClr>
                    </a:outerShdw>
                  </a:effectLst>
                  <a:latin typeface="Calibri" pitchFamily="34" charset="0"/>
                </a:rPr>
                <a:t> </a:t>
              </a:r>
            </a:p>
          </p:txBody>
        </p:sp>
        <p:sp>
          <p:nvSpPr>
            <p:cNvPr id="89102" name="Text Box 10"/>
            <p:cNvSpPr txBox="1">
              <a:spLocks noChangeArrowheads="1"/>
            </p:cNvSpPr>
            <p:nvPr/>
          </p:nvSpPr>
          <p:spPr bwMode="auto">
            <a:xfrm>
              <a:off x="2287" y="2119"/>
              <a:ext cx="662" cy="233"/>
            </a:xfrm>
            <a:prstGeom prst="rect">
              <a:avLst/>
            </a:prstGeom>
            <a:noFill/>
            <a:ln w="9525">
              <a:noFill/>
              <a:miter lim="800000"/>
              <a:headEnd type="none" w="sm" len="sm"/>
              <a:tailEnd type="none" w="sm" len="sm"/>
            </a:ln>
          </p:spPr>
          <p:txBody>
            <a:bodyPr wrap="none">
              <a:spAutoFit/>
            </a:bodyPr>
            <a:lstStyle/>
            <a:p>
              <a:pPr algn="ctr">
                <a:defRPr/>
              </a:pPr>
              <a:r>
                <a:rPr lang="en-US" sz="1800" dirty="0">
                  <a:effectLst>
                    <a:outerShdw blurRad="38100" dist="38100" dir="2700000" algn="tl">
                      <a:srgbClr val="000000">
                        <a:alpha val="43137"/>
                      </a:srgbClr>
                    </a:outerShdw>
                  </a:effectLst>
                  <a:latin typeface="Calibri" pitchFamily="34" charset="0"/>
                </a:rPr>
                <a:t>88 Wings</a:t>
              </a:r>
            </a:p>
          </p:txBody>
        </p:sp>
        <p:sp>
          <p:nvSpPr>
            <p:cNvPr id="89103" name="Text Box 11"/>
            <p:cNvSpPr txBox="1">
              <a:spLocks noChangeArrowheads="1"/>
            </p:cNvSpPr>
            <p:nvPr/>
          </p:nvSpPr>
          <p:spPr bwMode="auto">
            <a:xfrm rot="21581865">
              <a:off x="1466" y="2435"/>
              <a:ext cx="1333" cy="407"/>
            </a:xfrm>
            <a:prstGeom prst="rect">
              <a:avLst/>
            </a:prstGeom>
            <a:noFill/>
            <a:ln w="9525">
              <a:noFill/>
              <a:miter lim="800000"/>
              <a:headEnd type="none" w="sm" len="sm"/>
              <a:tailEnd type="none" w="sm" len="sm"/>
            </a:ln>
          </p:spPr>
          <p:txBody>
            <a:bodyPr>
              <a:spAutoFit/>
            </a:bodyPr>
            <a:lstStyle/>
            <a:p>
              <a:pPr algn="ctr">
                <a:defRPr/>
              </a:pPr>
              <a:r>
                <a:rPr lang="en-US" sz="1800" dirty="0">
                  <a:effectLst>
                    <a:outerShdw blurRad="38100" dist="38100" dir="2700000" algn="tl">
                      <a:srgbClr val="000000">
                        <a:alpha val="43137"/>
                      </a:srgbClr>
                    </a:outerShdw>
                  </a:effectLst>
                  <a:latin typeface="Calibri" pitchFamily="34" charset="0"/>
                </a:rPr>
                <a:t>4 Combat Readiness</a:t>
              </a:r>
            </a:p>
            <a:p>
              <a:pPr algn="ctr">
                <a:defRPr/>
              </a:pPr>
              <a:r>
                <a:rPr lang="en-US" sz="1800" dirty="0">
                  <a:effectLst>
                    <a:outerShdw blurRad="38100" dist="38100" dir="2700000" algn="tl">
                      <a:srgbClr val="000000">
                        <a:alpha val="43137"/>
                      </a:srgbClr>
                    </a:outerShdw>
                  </a:effectLst>
                  <a:latin typeface="Calibri" pitchFamily="34" charset="0"/>
                </a:rPr>
                <a:t>Training Centers</a:t>
              </a:r>
            </a:p>
          </p:txBody>
        </p:sp>
        <p:sp>
          <p:nvSpPr>
            <p:cNvPr id="89104" name="Text Box 12"/>
            <p:cNvSpPr txBox="1">
              <a:spLocks noChangeArrowheads="1"/>
            </p:cNvSpPr>
            <p:nvPr/>
          </p:nvSpPr>
          <p:spPr bwMode="auto">
            <a:xfrm>
              <a:off x="1626" y="1590"/>
              <a:ext cx="953" cy="407"/>
            </a:xfrm>
            <a:prstGeom prst="rect">
              <a:avLst/>
            </a:prstGeom>
            <a:noFill/>
            <a:ln w="9525">
              <a:noFill/>
              <a:miter lim="800000"/>
              <a:headEnd type="none" w="sm" len="sm"/>
              <a:tailEnd type="none" w="sm" len="sm"/>
            </a:ln>
          </p:spPr>
          <p:txBody>
            <a:bodyPr wrap="none">
              <a:spAutoFit/>
            </a:bodyPr>
            <a:lstStyle/>
            <a:p>
              <a:pPr algn="ctr">
                <a:defRPr/>
              </a:pPr>
              <a:r>
                <a:rPr lang="en-US" sz="1800" dirty="0">
                  <a:effectLst>
                    <a:outerShdw blurRad="38100" dist="38100" dir="2700000" algn="tl">
                      <a:srgbClr val="000000">
                        <a:alpha val="43137"/>
                      </a:srgbClr>
                    </a:outerShdw>
                  </a:effectLst>
                  <a:latin typeface="Calibri" pitchFamily="34" charset="0"/>
                </a:rPr>
                <a:t>1,604 Support</a:t>
              </a:r>
            </a:p>
            <a:p>
              <a:pPr algn="ctr">
                <a:defRPr/>
              </a:pPr>
              <a:r>
                <a:rPr lang="en-US" sz="1800" dirty="0">
                  <a:effectLst>
                    <a:outerShdw blurRad="38100" dist="38100" dir="2700000" algn="tl">
                      <a:srgbClr val="000000">
                        <a:alpha val="43137"/>
                      </a:srgbClr>
                    </a:outerShdw>
                  </a:effectLst>
                  <a:latin typeface="Calibri" pitchFamily="34" charset="0"/>
                </a:rPr>
                <a:t> Units</a:t>
              </a:r>
            </a:p>
          </p:txBody>
        </p:sp>
      </p:grpSp>
      <p:sp>
        <p:nvSpPr>
          <p:cNvPr id="89095" name="Rectangle 13"/>
          <p:cNvSpPr>
            <a:spLocks noGrp="1" noChangeArrowheads="1"/>
          </p:cNvSpPr>
          <p:nvPr>
            <p:ph type="body" idx="4294967295"/>
          </p:nvPr>
        </p:nvSpPr>
        <p:spPr>
          <a:xfrm>
            <a:off x="5602288" y="1728788"/>
            <a:ext cx="3541712" cy="3409950"/>
          </a:xfrm>
        </p:spPr>
        <p:txBody>
          <a:bodyPr lIns="93662" tIns="47625" rIns="93662" bIns="47625">
            <a:normAutofit fontScale="70000" lnSpcReduction="20000"/>
          </a:bodyPr>
          <a:lstStyle/>
          <a:p>
            <a:pPr>
              <a:spcBef>
                <a:spcPct val="30000"/>
              </a:spcBef>
              <a:buSzPct val="90000"/>
              <a:defRPr/>
            </a:pPr>
            <a:r>
              <a:rPr lang="en-US" dirty="0" smtClean="0"/>
              <a:t>  2 ANG Bases</a:t>
            </a:r>
          </a:p>
          <a:p>
            <a:pPr>
              <a:spcBef>
                <a:spcPct val="30000"/>
              </a:spcBef>
              <a:buSzPct val="90000"/>
              <a:defRPr/>
            </a:pPr>
            <a:r>
              <a:rPr lang="en-US" dirty="0" smtClean="0"/>
              <a:t>  2 ANG Stations</a:t>
            </a:r>
          </a:p>
          <a:p>
            <a:pPr>
              <a:spcBef>
                <a:spcPct val="30000"/>
              </a:spcBef>
              <a:buSzPct val="90000"/>
              <a:defRPr/>
            </a:pPr>
            <a:r>
              <a:rPr lang="en-US" dirty="0" smtClean="0"/>
              <a:t>64 Civilian Airports</a:t>
            </a:r>
          </a:p>
          <a:p>
            <a:pPr>
              <a:spcBef>
                <a:spcPct val="30000"/>
              </a:spcBef>
              <a:buSzPct val="90000"/>
              <a:defRPr/>
            </a:pPr>
            <a:r>
              <a:rPr lang="en-US" dirty="0" smtClean="0"/>
              <a:t>12 AF Bases</a:t>
            </a:r>
          </a:p>
          <a:p>
            <a:pPr>
              <a:spcBef>
                <a:spcPct val="30000"/>
              </a:spcBef>
              <a:buSzPct val="90000"/>
              <a:defRPr/>
            </a:pPr>
            <a:r>
              <a:rPr lang="en-US" dirty="0" smtClean="0"/>
              <a:t>  3 Naval Installations</a:t>
            </a:r>
          </a:p>
          <a:p>
            <a:pPr>
              <a:spcBef>
                <a:spcPct val="30000"/>
              </a:spcBef>
              <a:buSzPct val="90000"/>
              <a:defRPr/>
            </a:pPr>
            <a:r>
              <a:rPr lang="en-US" dirty="0" smtClean="0"/>
              <a:t>  5 Air Reserve Bases</a:t>
            </a:r>
          </a:p>
          <a:p>
            <a:pPr>
              <a:spcBef>
                <a:spcPct val="30000"/>
              </a:spcBef>
              <a:buSzPct val="90000"/>
              <a:defRPr/>
            </a:pPr>
            <a:r>
              <a:rPr lang="en-US" dirty="0" smtClean="0"/>
              <a:t>  1 NASA Facility</a:t>
            </a:r>
          </a:p>
        </p:txBody>
      </p:sp>
      <p:sp>
        <p:nvSpPr>
          <p:cNvPr id="25608" name="Rectangle 14"/>
          <p:cNvSpPr>
            <a:spLocks noGrp="1" noChangeArrowheads="1"/>
          </p:cNvSpPr>
          <p:nvPr>
            <p:ph type="title" idx="4294967295"/>
          </p:nvPr>
        </p:nvSpPr>
        <p:spPr>
          <a:xfrm>
            <a:off x="1490663" y="168275"/>
            <a:ext cx="7205662" cy="893763"/>
          </a:xfrm>
        </p:spPr>
        <p:txBody>
          <a:bodyPr lIns="90488" tIns="44450" rIns="90488" bIns="44450"/>
          <a:lstStyle/>
          <a:p>
            <a:r>
              <a:rPr lang="en-US" dirty="0" smtClean="0"/>
              <a:t>ANG Physical Plant</a:t>
            </a:r>
          </a:p>
        </p:txBody>
      </p:sp>
      <p:sp>
        <p:nvSpPr>
          <p:cNvPr id="25609" name="Slide Number Placeholder 15"/>
          <p:cNvSpPr>
            <a:spLocks noGrp="1"/>
          </p:cNvSpPr>
          <p:nvPr>
            <p:ph type="sldNum" sz="quarter" idx="12"/>
          </p:nvPr>
        </p:nvSpPr>
        <p:spPr>
          <a:xfrm>
            <a:off x="2133600" y="6477000"/>
            <a:ext cx="4876800" cy="342900"/>
          </a:xfrm>
          <a:noFill/>
        </p:spPr>
        <p:txBody>
          <a:bodyPr/>
          <a:lstStyle/>
          <a:p>
            <a:pPr algn="ctr"/>
            <a:r>
              <a:rPr lang="en-US" sz="1600" i="1" dirty="0" smtClean="0">
                <a:solidFill>
                  <a:srgbClr val="000066"/>
                </a:solidFill>
                <a:latin typeface="Bookman" pitchFamily="18" charset="0"/>
              </a:rPr>
              <a:t>Guarding America – Defending Freedom</a:t>
            </a:r>
          </a:p>
        </p:txBody>
      </p:sp>
      <p:sp>
        <p:nvSpPr>
          <p:cNvPr id="25610" name="TextBox 15"/>
          <p:cNvSpPr txBox="1">
            <a:spLocks noChangeArrowheads="1"/>
          </p:cNvSpPr>
          <p:nvPr/>
        </p:nvSpPr>
        <p:spPr bwMode="auto">
          <a:xfrm>
            <a:off x="311150" y="1350963"/>
            <a:ext cx="3657600" cy="523875"/>
          </a:xfrm>
          <a:prstGeom prst="rect">
            <a:avLst/>
          </a:prstGeom>
          <a:solidFill>
            <a:srgbClr val="EAB200"/>
          </a:solidFill>
          <a:ln w="9525">
            <a:solidFill>
              <a:srgbClr val="EAB200"/>
            </a:solidFill>
            <a:miter lim="800000"/>
            <a:headEnd/>
            <a:tailEnd/>
          </a:ln>
        </p:spPr>
        <p:txBody>
          <a:bodyPr>
            <a:spAutoFit/>
          </a:bodyPr>
          <a:lstStyle/>
          <a:p>
            <a:r>
              <a:rPr lang="en-US" b="1" dirty="0">
                <a:latin typeface="Calibri" pitchFamily="34" charset="0"/>
              </a:rPr>
              <a:t>50MSF Facilities = 12 Malls of America</a:t>
            </a:r>
          </a:p>
          <a:p>
            <a:r>
              <a:rPr lang="en-US" b="1" dirty="0">
                <a:latin typeface="Calibri" pitchFamily="34" charset="0"/>
              </a:rPr>
              <a:t>95.4 K Acres = 22 Andrews AF Bases</a:t>
            </a:r>
          </a:p>
        </p:txBody>
      </p:sp>
      <p:sp>
        <p:nvSpPr>
          <p:cNvPr id="25611" name="Slide Number Placeholder 5"/>
          <p:cNvSpPr txBox="1">
            <a:spLocks/>
          </p:cNvSpPr>
          <p:nvPr/>
        </p:nvSpPr>
        <p:spPr bwMode="auto">
          <a:xfrm>
            <a:off x="7162800" y="6400800"/>
            <a:ext cx="1905000" cy="457200"/>
          </a:xfrm>
          <a:prstGeom prst="rect">
            <a:avLst/>
          </a:prstGeom>
          <a:noFill/>
          <a:ln w="9525">
            <a:noFill/>
            <a:miter lim="800000"/>
            <a:headEnd/>
            <a:tailEnd/>
          </a:ln>
        </p:spPr>
        <p:txBody>
          <a:bodyPr/>
          <a:lstStyle/>
          <a:p>
            <a:pPr algn="r" eaLnBrk="1" hangingPunct="1">
              <a:spcBef>
                <a:spcPct val="0"/>
              </a:spcBef>
            </a:pPr>
            <a:fld id="{F3DF9615-9606-47D4-AB80-35A70D72F0EC}" type="slidenum">
              <a:rPr lang="en-US" b="1">
                <a:latin typeface="Tahoma" pitchFamily="34" charset="0"/>
              </a:rPr>
              <a:pPr algn="r" eaLnBrk="1" hangingPunct="1">
                <a:spcBef>
                  <a:spcPct val="0"/>
                </a:spcBef>
              </a:pPr>
              <a:t>3</a:t>
            </a:fld>
            <a:endParaRPr lang="en-US" b="1" dirty="0">
              <a:latin typeface="Tahoma" pitchFamily="34" charset="0"/>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p:spPr>
        <p:txBody>
          <a:bodyPr/>
          <a:lstStyle/>
          <a:p>
            <a:r>
              <a:rPr lang="en-US" smtClean="0"/>
              <a:t>Guarding America – Defending Freedom</a:t>
            </a:r>
          </a:p>
        </p:txBody>
      </p:sp>
      <p:sp>
        <p:nvSpPr>
          <p:cNvPr id="1029" name="Slide Number Placeholder 5"/>
          <p:cNvSpPr>
            <a:spLocks noGrp="1"/>
          </p:cNvSpPr>
          <p:nvPr>
            <p:ph type="sldNum" sz="quarter" idx="12"/>
          </p:nvPr>
        </p:nvSpPr>
        <p:spPr>
          <a:noFill/>
        </p:spPr>
        <p:txBody>
          <a:bodyPr/>
          <a:lstStyle/>
          <a:p>
            <a:fld id="{43731F13-DF4D-4243-A683-B03D7BC5984C}" type="slidenum">
              <a:rPr lang="en-US" smtClean="0">
                <a:latin typeface="Tahoma" pitchFamily="34" charset="0"/>
              </a:rPr>
              <a:pPr/>
              <a:t>4</a:t>
            </a:fld>
            <a:endParaRPr lang="en-US" smtClean="0">
              <a:latin typeface="Tahoma" pitchFamily="34" charset="0"/>
            </a:endParaRPr>
          </a:p>
        </p:txBody>
      </p:sp>
      <p:sp>
        <p:nvSpPr>
          <p:cNvPr id="1030" name="Rectangle 2"/>
          <p:cNvSpPr>
            <a:spLocks noGrp="1" noChangeArrowheads="1"/>
          </p:cNvSpPr>
          <p:nvPr>
            <p:ph type="title"/>
          </p:nvPr>
        </p:nvSpPr>
        <p:spPr/>
        <p:txBody>
          <a:bodyPr/>
          <a:lstStyle/>
          <a:p>
            <a:pPr eaLnBrk="1" hangingPunct="1"/>
            <a:r>
              <a:rPr lang="en-US" sz="2400" smtClean="0"/>
              <a:t>FY 2007 - 2011</a:t>
            </a:r>
            <a:br>
              <a:rPr lang="en-US" sz="2400" smtClean="0"/>
            </a:br>
            <a:r>
              <a:rPr lang="en-US" sz="2400" smtClean="0"/>
              <a:t>Military Construction Execution</a:t>
            </a:r>
          </a:p>
        </p:txBody>
      </p:sp>
      <p:graphicFrame>
        <p:nvGraphicFramePr>
          <p:cNvPr id="1026" name="Object 3"/>
          <p:cNvGraphicFramePr>
            <a:graphicFrameLocks noChangeAspect="1"/>
          </p:cNvGraphicFramePr>
          <p:nvPr>
            <p:ph idx="1"/>
          </p:nvPr>
        </p:nvGraphicFramePr>
        <p:xfrm>
          <a:off x="868363" y="1360488"/>
          <a:ext cx="7343775" cy="4098925"/>
        </p:xfrm>
        <a:graphic>
          <a:graphicData uri="http://schemas.openxmlformats.org/presentationml/2006/ole">
            <p:oleObj spid="_x0000_s142338" name="Worksheet" r:id="rId4" imgW="8277120" imgH="4619715" progId="Excel.Sheet.8">
              <p:embed/>
            </p:oleObj>
          </a:graphicData>
        </a:graphic>
      </p:graphicFrame>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Footer Placeholder 4"/>
          <p:cNvSpPr>
            <a:spLocks noGrp="1"/>
          </p:cNvSpPr>
          <p:nvPr>
            <p:ph type="ftr" sz="quarter" idx="11"/>
          </p:nvPr>
        </p:nvSpPr>
        <p:spPr>
          <a:noFill/>
        </p:spPr>
        <p:txBody>
          <a:bodyPr/>
          <a:lstStyle/>
          <a:p>
            <a:r>
              <a:rPr lang="en-US" smtClean="0"/>
              <a:t>Guarding America – Defending Freedom</a:t>
            </a:r>
          </a:p>
        </p:txBody>
      </p:sp>
      <p:sp>
        <p:nvSpPr>
          <p:cNvPr id="2053" name="Slide Number Placeholder 5"/>
          <p:cNvSpPr>
            <a:spLocks noGrp="1"/>
          </p:cNvSpPr>
          <p:nvPr>
            <p:ph type="sldNum" sz="quarter" idx="12"/>
          </p:nvPr>
        </p:nvSpPr>
        <p:spPr>
          <a:noFill/>
        </p:spPr>
        <p:txBody>
          <a:bodyPr/>
          <a:lstStyle/>
          <a:p>
            <a:fld id="{E4613913-075F-4DE3-91E3-1D6DCC7A1042}" type="slidenum">
              <a:rPr lang="en-US" smtClean="0">
                <a:latin typeface="Tahoma" pitchFamily="34" charset="0"/>
              </a:rPr>
              <a:pPr/>
              <a:t>5</a:t>
            </a:fld>
            <a:endParaRPr lang="en-US" smtClean="0">
              <a:latin typeface="Tahoma" pitchFamily="34" charset="0"/>
            </a:endParaRPr>
          </a:p>
        </p:txBody>
      </p:sp>
      <p:sp>
        <p:nvSpPr>
          <p:cNvPr id="2054" name="Text Box 4"/>
          <p:cNvSpPr txBox="1">
            <a:spLocks noChangeArrowheads="1"/>
          </p:cNvSpPr>
          <p:nvPr/>
        </p:nvSpPr>
        <p:spPr bwMode="auto">
          <a:xfrm>
            <a:off x="7010400" y="6019800"/>
            <a:ext cx="1658938" cy="244475"/>
          </a:xfrm>
          <a:prstGeom prst="rect">
            <a:avLst/>
          </a:prstGeom>
          <a:noFill/>
          <a:ln w="9525">
            <a:noFill/>
            <a:miter lim="800000"/>
            <a:headEnd/>
            <a:tailEnd/>
          </a:ln>
        </p:spPr>
        <p:txBody>
          <a:bodyPr wrap="none">
            <a:spAutoFit/>
          </a:bodyPr>
          <a:lstStyle/>
          <a:p>
            <a:pPr eaLnBrk="1" hangingPunct="1">
              <a:spcBef>
                <a:spcPct val="0"/>
              </a:spcBef>
            </a:pPr>
            <a:r>
              <a:rPr lang="en-US" sz="1000"/>
              <a:t>(All amounts are in millions)</a:t>
            </a:r>
          </a:p>
        </p:txBody>
      </p:sp>
      <p:sp>
        <p:nvSpPr>
          <p:cNvPr id="2055" name="Rectangle 6"/>
          <p:cNvSpPr>
            <a:spLocks noGrp="1" noChangeArrowheads="1"/>
          </p:cNvSpPr>
          <p:nvPr>
            <p:ph type="title"/>
          </p:nvPr>
        </p:nvSpPr>
        <p:spPr>
          <a:xfrm>
            <a:off x="942975" y="0"/>
            <a:ext cx="7239000" cy="838200"/>
          </a:xfrm>
        </p:spPr>
        <p:txBody>
          <a:bodyPr/>
          <a:lstStyle/>
          <a:p>
            <a:pPr eaLnBrk="1" hangingPunct="1"/>
            <a:r>
              <a:rPr lang="en-US" sz="2400" smtClean="0"/>
              <a:t/>
            </a:r>
            <a:br>
              <a:rPr lang="en-US" sz="2400" smtClean="0"/>
            </a:br>
            <a:r>
              <a:rPr lang="en-US" sz="2400" smtClean="0"/>
              <a:t>FY 2007 - 2011 </a:t>
            </a:r>
            <a:br>
              <a:rPr lang="en-US" sz="2400" smtClean="0"/>
            </a:br>
            <a:r>
              <a:rPr lang="en-US" sz="2400" smtClean="0"/>
              <a:t>MILCON Funds Appropriated / Obligated</a:t>
            </a:r>
          </a:p>
        </p:txBody>
      </p:sp>
      <p:graphicFrame>
        <p:nvGraphicFramePr>
          <p:cNvPr id="2050" name="Object 3"/>
          <p:cNvGraphicFramePr>
            <a:graphicFrameLocks noChangeAspect="1"/>
          </p:cNvGraphicFramePr>
          <p:nvPr>
            <p:ph idx="1"/>
          </p:nvPr>
        </p:nvGraphicFramePr>
        <p:xfrm>
          <a:off x="1111560" y="1714217"/>
          <a:ext cx="6896100" cy="3911600"/>
        </p:xfrm>
        <a:graphic>
          <a:graphicData uri="http://schemas.openxmlformats.org/presentationml/2006/ole">
            <p:oleObj spid="_x0000_s174082" name="Worksheet" r:id="rId4" imgW="9639270" imgH="5457825" progId="Excel.Sheet.8">
              <p:embed/>
            </p:oleObj>
          </a:graphicData>
        </a:graphic>
      </p:graphicFrame>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3"/>
          <p:cNvSpPr>
            <a:spLocks noGrp="1"/>
          </p:cNvSpPr>
          <p:nvPr>
            <p:ph type="ftr" sz="quarter" idx="11"/>
          </p:nvPr>
        </p:nvSpPr>
        <p:spPr>
          <a:noFill/>
        </p:spPr>
        <p:txBody>
          <a:bodyPr/>
          <a:lstStyle/>
          <a:p>
            <a:r>
              <a:rPr lang="en-US" smtClean="0"/>
              <a:t>Guarding America – Defending Freedom</a:t>
            </a:r>
          </a:p>
        </p:txBody>
      </p:sp>
      <p:sp>
        <p:nvSpPr>
          <p:cNvPr id="3076" name="Slide Number Placeholder 4"/>
          <p:cNvSpPr>
            <a:spLocks noGrp="1"/>
          </p:cNvSpPr>
          <p:nvPr>
            <p:ph type="sldNum" sz="quarter" idx="12"/>
          </p:nvPr>
        </p:nvSpPr>
        <p:spPr>
          <a:noFill/>
        </p:spPr>
        <p:txBody>
          <a:bodyPr/>
          <a:lstStyle/>
          <a:p>
            <a:fld id="{20397FD4-350C-4FC7-9BED-15A7ABFEF6D6}" type="slidenum">
              <a:rPr lang="en-US" smtClean="0">
                <a:latin typeface="Tahoma" pitchFamily="34" charset="0"/>
              </a:rPr>
              <a:pPr/>
              <a:t>6</a:t>
            </a:fld>
            <a:endParaRPr lang="en-US" smtClean="0">
              <a:latin typeface="Tahoma" pitchFamily="34" charset="0"/>
            </a:endParaRPr>
          </a:p>
        </p:txBody>
      </p:sp>
      <p:graphicFrame>
        <p:nvGraphicFramePr>
          <p:cNvPr id="3074" name="Object 2"/>
          <p:cNvGraphicFramePr>
            <a:graphicFrameLocks noChangeAspect="1"/>
          </p:cNvGraphicFramePr>
          <p:nvPr/>
        </p:nvGraphicFramePr>
        <p:xfrm>
          <a:off x="696913" y="1325563"/>
          <a:ext cx="8093075" cy="4740275"/>
        </p:xfrm>
        <a:graphic>
          <a:graphicData uri="http://schemas.openxmlformats.org/presentationml/2006/ole">
            <p:oleObj spid="_x0000_s69634" name="Worksheet" r:id="rId4" imgW="8067600" imgH="4867185" progId="Excel.Sheet.8">
              <p:embed/>
            </p:oleObj>
          </a:graphicData>
        </a:graphic>
      </p:graphicFrame>
      <p:sp>
        <p:nvSpPr>
          <p:cNvPr id="3077" name="Rectangle 3"/>
          <p:cNvSpPr>
            <a:spLocks noGrp="1" noChangeArrowheads="1"/>
          </p:cNvSpPr>
          <p:nvPr>
            <p:ph type="title"/>
          </p:nvPr>
        </p:nvSpPr>
        <p:spPr>
          <a:xfrm>
            <a:off x="762000" y="420688"/>
            <a:ext cx="7772400" cy="536575"/>
          </a:xfrm>
          <a:noFill/>
        </p:spPr>
        <p:txBody>
          <a:bodyPr/>
          <a:lstStyle/>
          <a:p>
            <a:pPr eaLnBrk="1" hangingPunct="1"/>
            <a:r>
              <a:rPr lang="en-US" sz="2400" smtClean="0"/>
              <a:t>MILCON Project Status </a:t>
            </a:r>
            <a:br>
              <a:rPr lang="en-US" sz="2400" smtClean="0"/>
            </a:br>
            <a:r>
              <a:rPr lang="en-US" sz="2400" smtClean="0"/>
              <a:t>Projects Not Awarded</a:t>
            </a:r>
            <a:br>
              <a:rPr lang="en-US" sz="2400" smtClean="0"/>
            </a:br>
            <a:endParaRPr lang="en-US" sz="2400" smtClean="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p:cNvGraphicFramePr>
          <p:nvPr/>
        </p:nvGraphicFramePr>
        <p:xfrm>
          <a:off x="241632" y="1493103"/>
          <a:ext cx="8615363" cy="3884613"/>
        </p:xfrm>
        <a:graphic>
          <a:graphicData uri="http://schemas.openxmlformats.org/presentationml/2006/ole">
            <p:oleObj spid="_x0000_s70658" name="Worksheet" r:id="rId4" imgW="11287080" imgH="2448015" progId="Excel.Sheet.8">
              <p:embed/>
            </p:oleObj>
          </a:graphicData>
        </a:graphic>
      </p:graphicFrame>
      <p:sp>
        <p:nvSpPr>
          <p:cNvPr id="12" name="Title 1"/>
          <p:cNvSpPr txBox="1">
            <a:spLocks/>
          </p:cNvSpPr>
          <p:nvPr/>
        </p:nvSpPr>
        <p:spPr bwMode="auto">
          <a:xfrm>
            <a:off x="1089025" y="-185738"/>
            <a:ext cx="6921500" cy="1143001"/>
          </a:xfrm>
          <a:prstGeom prst="rect">
            <a:avLst/>
          </a:prstGeom>
          <a:noFill/>
          <a:ln w="9525">
            <a:noFill/>
            <a:miter lim="800000"/>
            <a:headEnd/>
            <a:tailEnd/>
          </a:ln>
        </p:spPr>
        <p:txBody>
          <a:bodyPr anchor="ctr"/>
          <a:lstStyle/>
          <a:p>
            <a:pPr algn="r">
              <a:spcBef>
                <a:spcPts val="0"/>
              </a:spcBef>
              <a:defRPr/>
            </a:pPr>
            <a:r>
              <a:rPr lang="en-US" sz="3200" b="1" i="1" dirty="0">
                <a:solidFill>
                  <a:srgbClr val="151C77"/>
                </a:solidFill>
                <a:latin typeface="+mj-lt"/>
                <a:ea typeface="+mj-ea"/>
                <a:cs typeface="+mj-cs"/>
              </a:rPr>
              <a:t>MILCON Funding Profile</a:t>
            </a:r>
          </a:p>
          <a:p>
            <a:pPr algn="r">
              <a:lnSpc>
                <a:spcPct val="50000"/>
              </a:lnSpc>
              <a:spcBef>
                <a:spcPts val="0"/>
              </a:spcBef>
              <a:defRPr/>
            </a:pPr>
            <a:r>
              <a:rPr lang="en-US" sz="1200" b="1" i="1" dirty="0" err="1">
                <a:solidFill>
                  <a:srgbClr val="FF0000"/>
                </a:solidFill>
                <a:latin typeface="+mj-lt"/>
                <a:ea typeface="+mj-ea"/>
                <a:cs typeface="+mj-cs"/>
              </a:rPr>
              <a:t>Predecisional</a:t>
            </a:r>
            <a:r>
              <a:rPr lang="en-US" sz="1200" b="1" i="1" dirty="0">
                <a:solidFill>
                  <a:srgbClr val="FF0000"/>
                </a:solidFill>
                <a:latin typeface="+mj-lt"/>
                <a:ea typeface="+mj-ea"/>
                <a:cs typeface="+mj-cs"/>
              </a:rPr>
              <a:t> FY13 POM position – not for release</a:t>
            </a:r>
            <a:r>
              <a:rPr lang="en-US" sz="3200" b="1" i="1" dirty="0">
                <a:solidFill>
                  <a:srgbClr val="151C77"/>
                </a:solidFill>
                <a:latin typeface="+mj-lt"/>
                <a:ea typeface="+mj-ea"/>
                <a:cs typeface="+mj-cs"/>
              </a:rPr>
              <a:t> </a:t>
            </a:r>
          </a:p>
        </p:txBody>
      </p:sp>
      <p:sp>
        <p:nvSpPr>
          <p:cNvPr id="4100" name="Slide Number Placeholder 10"/>
          <p:cNvSpPr>
            <a:spLocks noGrp="1"/>
          </p:cNvSpPr>
          <p:nvPr>
            <p:ph type="sldNum" sz="quarter" idx="12"/>
          </p:nvPr>
        </p:nvSpPr>
        <p:spPr>
          <a:xfrm>
            <a:off x="2133600" y="6477000"/>
            <a:ext cx="4876800" cy="342900"/>
          </a:xfrm>
          <a:noFill/>
        </p:spPr>
        <p:txBody>
          <a:bodyPr/>
          <a:lstStyle/>
          <a:p>
            <a:pPr algn="ctr"/>
            <a:r>
              <a:rPr lang="en-US" sz="1600" i="1" dirty="0" smtClean="0">
                <a:solidFill>
                  <a:srgbClr val="000066"/>
                </a:solidFill>
                <a:latin typeface="Bookman" pitchFamily="18" charset="0"/>
              </a:rPr>
              <a:t>Guarding</a:t>
            </a:r>
            <a:r>
              <a:rPr lang="en-US" sz="1600" dirty="0" smtClean="0"/>
              <a:t> </a:t>
            </a:r>
            <a:r>
              <a:rPr lang="en-US" sz="1600" i="1" dirty="0" smtClean="0">
                <a:solidFill>
                  <a:srgbClr val="000066"/>
                </a:solidFill>
                <a:latin typeface="Bookman" pitchFamily="18" charset="0"/>
              </a:rPr>
              <a:t>America</a:t>
            </a:r>
            <a:r>
              <a:rPr lang="en-US" sz="1600" dirty="0" smtClean="0"/>
              <a:t> – </a:t>
            </a:r>
            <a:r>
              <a:rPr lang="en-US" sz="1600" i="1" dirty="0" smtClean="0">
                <a:solidFill>
                  <a:srgbClr val="000066"/>
                </a:solidFill>
                <a:latin typeface="Bookman" pitchFamily="18" charset="0"/>
              </a:rPr>
              <a:t>Defending Freedom</a:t>
            </a:r>
          </a:p>
        </p:txBody>
      </p:sp>
      <p:cxnSp>
        <p:nvCxnSpPr>
          <p:cNvPr id="4101" name="Straight Connector 22"/>
          <p:cNvCxnSpPr>
            <a:cxnSpLocks noChangeShapeType="1"/>
          </p:cNvCxnSpPr>
          <p:nvPr/>
        </p:nvCxnSpPr>
        <p:spPr bwMode="auto">
          <a:xfrm flipH="1">
            <a:off x="5077155" y="1718457"/>
            <a:ext cx="3175" cy="2489200"/>
          </a:xfrm>
          <a:prstGeom prst="line">
            <a:avLst/>
          </a:prstGeom>
          <a:noFill/>
          <a:ln w="38100" algn="ctr">
            <a:solidFill>
              <a:schemeClr val="tx1"/>
            </a:solidFill>
            <a:round/>
            <a:headEnd/>
            <a:tailEnd/>
          </a:ln>
        </p:spPr>
      </p:cxnSp>
      <p:sp>
        <p:nvSpPr>
          <p:cNvPr id="4102" name="TextBox 17"/>
          <p:cNvSpPr txBox="1">
            <a:spLocks noChangeArrowheads="1"/>
          </p:cNvSpPr>
          <p:nvPr/>
        </p:nvSpPr>
        <p:spPr bwMode="auto">
          <a:xfrm>
            <a:off x="4277034" y="1496254"/>
            <a:ext cx="2867025" cy="307975"/>
          </a:xfrm>
          <a:prstGeom prst="rect">
            <a:avLst/>
          </a:prstGeom>
          <a:noFill/>
          <a:ln w="9525">
            <a:noFill/>
            <a:miter lim="800000"/>
            <a:headEnd/>
            <a:tailEnd/>
          </a:ln>
        </p:spPr>
        <p:txBody>
          <a:bodyPr wrap="none">
            <a:spAutoFit/>
          </a:bodyPr>
          <a:lstStyle/>
          <a:p>
            <a:pPr algn="ctr"/>
            <a:r>
              <a:rPr lang="en-US" b="1" dirty="0"/>
              <a:t>Enacted      PB               FY13 POM</a:t>
            </a:r>
          </a:p>
        </p:txBody>
      </p:sp>
      <p:cxnSp>
        <p:nvCxnSpPr>
          <p:cNvPr id="4103" name="Straight Arrow Connector 8"/>
          <p:cNvCxnSpPr>
            <a:cxnSpLocks noChangeShapeType="1"/>
          </p:cNvCxnSpPr>
          <p:nvPr/>
        </p:nvCxnSpPr>
        <p:spPr bwMode="auto">
          <a:xfrm>
            <a:off x="4022418" y="1912156"/>
            <a:ext cx="4581525" cy="1588"/>
          </a:xfrm>
          <a:prstGeom prst="straightConnector1">
            <a:avLst/>
          </a:prstGeom>
          <a:noFill/>
          <a:ln w="31750" algn="ctr">
            <a:solidFill>
              <a:schemeClr val="tx1"/>
            </a:solidFill>
            <a:round/>
            <a:headEnd type="arrow" w="med" len="med"/>
            <a:tailEnd type="arrow" w="med" len="med"/>
          </a:ln>
        </p:spPr>
      </p:cxnSp>
      <p:sp>
        <p:nvSpPr>
          <p:cNvPr id="9" name="Slide Number Placeholder 5"/>
          <p:cNvSpPr txBox="1">
            <a:spLocks/>
          </p:cNvSpPr>
          <p:nvPr/>
        </p:nvSpPr>
        <p:spPr bwMode="auto">
          <a:xfrm>
            <a:off x="7162800" y="6400800"/>
            <a:ext cx="1905000" cy="457200"/>
          </a:xfrm>
          <a:prstGeom prst="rect">
            <a:avLst/>
          </a:prstGeom>
          <a:noFill/>
          <a:ln w="9525">
            <a:noFill/>
            <a:miter lim="800000"/>
            <a:headEnd/>
            <a:tailEnd/>
          </a:ln>
        </p:spPr>
        <p:txBody>
          <a:bodyPr/>
          <a:lstStyle/>
          <a:p>
            <a:pPr algn="r" eaLnBrk="1" hangingPunct="1">
              <a:spcBef>
                <a:spcPct val="0"/>
              </a:spcBef>
            </a:pPr>
            <a:fld id="{E817CEAB-38B2-4A09-89EE-9B6093A1F457}" type="slidenum">
              <a:rPr lang="en-US" b="1">
                <a:latin typeface="Tahoma" pitchFamily="34" charset="0"/>
              </a:rPr>
              <a:pPr algn="r" eaLnBrk="1" hangingPunct="1">
                <a:spcBef>
                  <a:spcPct val="0"/>
                </a:spcBef>
              </a:pPr>
              <a:t>7</a:t>
            </a:fld>
            <a:endParaRPr lang="en-US" b="1" dirty="0">
              <a:latin typeface="Tahoma" pitchFamily="34" charset="0"/>
            </a:endParaRPr>
          </a:p>
        </p:txBody>
      </p:sp>
      <p:cxnSp>
        <p:nvCxnSpPr>
          <p:cNvPr id="27" name="Straight Connector 22"/>
          <p:cNvCxnSpPr>
            <a:cxnSpLocks noChangeShapeType="1"/>
          </p:cNvCxnSpPr>
          <p:nvPr/>
        </p:nvCxnSpPr>
        <p:spPr bwMode="auto">
          <a:xfrm flipH="1">
            <a:off x="5666285" y="1748027"/>
            <a:ext cx="3175" cy="2489200"/>
          </a:xfrm>
          <a:prstGeom prst="line">
            <a:avLst/>
          </a:prstGeom>
          <a:noFill/>
          <a:ln w="38100" algn="ctr">
            <a:solidFill>
              <a:schemeClr val="tx1"/>
            </a:solidFill>
            <a:round/>
            <a:headEnd/>
            <a:tailEnd/>
          </a:ln>
        </p:spPr>
      </p:cxn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4"/>
          <p:cNvGraphicFramePr>
            <a:graphicFrameLocks noGrp="1" noChangeAspect="1"/>
          </p:cNvGraphicFramePr>
          <p:nvPr>
            <p:ph idx="1"/>
          </p:nvPr>
        </p:nvGraphicFramePr>
        <p:xfrm>
          <a:off x="239713" y="1935769"/>
          <a:ext cx="8621712" cy="4292600"/>
        </p:xfrm>
        <a:graphic>
          <a:graphicData uri="http://schemas.openxmlformats.org/presentationml/2006/ole">
            <p:oleObj spid="_x0000_s71682" name="Chart" r:id="rId4" imgW="8629740" imgH="4295685" progId="Excel.Sheet.8">
              <p:embed/>
            </p:oleObj>
          </a:graphicData>
        </a:graphic>
      </p:graphicFrame>
      <p:sp>
        <p:nvSpPr>
          <p:cNvPr id="5123" name="Footer Placeholder 4"/>
          <p:cNvSpPr>
            <a:spLocks noGrp="1"/>
          </p:cNvSpPr>
          <p:nvPr>
            <p:ph type="ftr" sz="quarter" idx="11"/>
          </p:nvPr>
        </p:nvSpPr>
        <p:spPr>
          <a:noFill/>
        </p:spPr>
        <p:txBody>
          <a:bodyPr/>
          <a:lstStyle/>
          <a:p>
            <a:r>
              <a:rPr lang="en-US" dirty="0" smtClean="0"/>
              <a:t>Guarding America – Defending Freedom</a:t>
            </a:r>
          </a:p>
        </p:txBody>
      </p:sp>
      <p:sp>
        <p:nvSpPr>
          <p:cNvPr id="5124" name="Slide Number Placeholder 5"/>
          <p:cNvSpPr>
            <a:spLocks noGrp="1"/>
          </p:cNvSpPr>
          <p:nvPr>
            <p:ph type="sldNum" sz="quarter" idx="12"/>
          </p:nvPr>
        </p:nvSpPr>
        <p:spPr>
          <a:noFill/>
        </p:spPr>
        <p:txBody>
          <a:bodyPr/>
          <a:lstStyle/>
          <a:p>
            <a:fld id="{B1220C4D-96C4-4E92-AF15-5462A7D9B7A0}" type="slidenum">
              <a:rPr lang="en-US" smtClean="0">
                <a:latin typeface="Tahoma" pitchFamily="34" charset="0"/>
              </a:rPr>
              <a:pPr/>
              <a:t>8</a:t>
            </a:fld>
            <a:endParaRPr lang="en-US" dirty="0" smtClean="0">
              <a:latin typeface="Tahoma" pitchFamily="34" charset="0"/>
            </a:endParaRPr>
          </a:p>
        </p:txBody>
      </p:sp>
      <p:sp>
        <p:nvSpPr>
          <p:cNvPr id="5125" name="Rectangle 2"/>
          <p:cNvSpPr>
            <a:spLocks noChangeArrowheads="1"/>
          </p:cNvSpPr>
          <p:nvPr/>
        </p:nvSpPr>
        <p:spPr bwMode="auto">
          <a:xfrm>
            <a:off x="276224" y="1092200"/>
            <a:ext cx="8599762" cy="984885"/>
          </a:xfrm>
          <a:prstGeom prst="rect">
            <a:avLst/>
          </a:prstGeom>
          <a:noFill/>
          <a:ln w="9525">
            <a:noFill/>
            <a:miter lim="800000"/>
            <a:headEnd/>
            <a:tailEnd/>
          </a:ln>
        </p:spPr>
        <p:txBody>
          <a:bodyPr wrap="square">
            <a:spAutoFit/>
          </a:bodyPr>
          <a:lstStyle/>
          <a:p>
            <a:pPr marL="336550" indent="-280988">
              <a:spcBef>
                <a:spcPts val="600"/>
              </a:spcBef>
              <a:buClr>
                <a:srgbClr val="151C77"/>
              </a:buClr>
              <a:buSzPct val="80000"/>
              <a:buFont typeface="Wingdings 2" pitchFamily="18" charset="2"/>
              <a:buChar char="ö"/>
            </a:pPr>
            <a:r>
              <a:rPr lang="en-US" sz="1600" b="1" dirty="0">
                <a:latin typeface="Arial" pitchFamily="34" charset="0"/>
              </a:rPr>
              <a:t> FY13-16 reduced in parallel with overall POM– readdress in FY13 APOM</a:t>
            </a:r>
          </a:p>
          <a:p>
            <a:pPr marL="336550" indent="-280988">
              <a:spcBef>
                <a:spcPts val="600"/>
              </a:spcBef>
              <a:buClr>
                <a:srgbClr val="151C77"/>
              </a:buClr>
              <a:buSzPct val="80000"/>
              <a:buFont typeface="Wingdings 2" pitchFamily="18" charset="2"/>
              <a:buChar char="ö"/>
            </a:pPr>
            <a:r>
              <a:rPr lang="en-US" sz="1600" b="1" dirty="0">
                <a:latin typeface="Arial" pitchFamily="34" charset="0"/>
              </a:rPr>
              <a:t>FY08-09 Reprogrammings </a:t>
            </a:r>
            <a:r>
              <a:rPr lang="en-US" sz="1600" b="1" dirty="0" smtClean="0">
                <a:latin typeface="Arial" pitchFamily="34" charset="0"/>
              </a:rPr>
              <a:t>Granted – Sourced From Favorable </a:t>
            </a:r>
            <a:r>
              <a:rPr lang="en-US" sz="1600" b="1" dirty="0">
                <a:latin typeface="Arial" pitchFamily="34" charset="0"/>
              </a:rPr>
              <a:t>MILCON Bid </a:t>
            </a:r>
            <a:r>
              <a:rPr lang="en-US" sz="1600" b="1" dirty="0" smtClean="0">
                <a:latin typeface="Arial" pitchFamily="34" charset="0"/>
              </a:rPr>
              <a:t>Savings</a:t>
            </a:r>
          </a:p>
          <a:p>
            <a:pPr marL="336550" indent="-280988">
              <a:spcBef>
                <a:spcPts val="600"/>
              </a:spcBef>
              <a:buClr>
                <a:srgbClr val="151C77"/>
              </a:buClr>
              <a:buSzPct val="80000"/>
              <a:buFont typeface="Wingdings 2" pitchFamily="18" charset="2"/>
              <a:buChar char="ö"/>
            </a:pPr>
            <a:r>
              <a:rPr lang="en-US" sz="1600" b="1" dirty="0" smtClean="0">
                <a:latin typeface="Arial" pitchFamily="34" charset="0"/>
              </a:rPr>
              <a:t>FY09-10 Reprogramming Requested – Additional MILCON Bid Savings Available</a:t>
            </a:r>
            <a:endParaRPr lang="en-US" sz="1600" b="1" dirty="0">
              <a:latin typeface="Arial" pitchFamily="34" charset="0"/>
            </a:endParaRPr>
          </a:p>
        </p:txBody>
      </p:sp>
      <p:sp>
        <p:nvSpPr>
          <p:cNvPr id="5126" name="Rectangle 3"/>
          <p:cNvSpPr>
            <a:spLocks noGrp="1" noChangeArrowheads="1"/>
          </p:cNvSpPr>
          <p:nvPr>
            <p:ph type="title"/>
          </p:nvPr>
        </p:nvSpPr>
        <p:spPr/>
        <p:txBody>
          <a:bodyPr/>
          <a:lstStyle/>
          <a:p>
            <a:pPr eaLnBrk="1" hangingPunct="1"/>
            <a:r>
              <a:rPr lang="en-US" sz="2400" dirty="0" smtClean="0"/>
              <a:t>Air National Guard</a:t>
            </a:r>
            <a:br>
              <a:rPr lang="en-US" sz="2400" dirty="0" smtClean="0"/>
            </a:br>
            <a:r>
              <a:rPr lang="en-US" sz="2400" dirty="0" smtClean="0"/>
              <a:t>FY 2011 Unspecified Minor Construction</a:t>
            </a:r>
          </a:p>
        </p:txBody>
      </p:sp>
      <p:grpSp>
        <p:nvGrpSpPr>
          <p:cNvPr id="2" name="Group 12"/>
          <p:cNvGrpSpPr>
            <a:grpSpLocks/>
          </p:cNvGrpSpPr>
          <p:nvPr/>
        </p:nvGrpSpPr>
        <p:grpSpPr bwMode="auto">
          <a:xfrm>
            <a:off x="2955925" y="2560638"/>
            <a:ext cx="2198688" cy="1712912"/>
            <a:chOff x="2825675" y="1922463"/>
            <a:chExt cx="2198763" cy="1713650"/>
          </a:xfrm>
        </p:grpSpPr>
        <p:sp>
          <p:nvSpPr>
            <p:cNvPr id="5130" name="Text Box 5"/>
            <p:cNvSpPr txBox="1">
              <a:spLocks noChangeArrowheads="1"/>
            </p:cNvSpPr>
            <p:nvPr/>
          </p:nvSpPr>
          <p:spPr bwMode="auto">
            <a:xfrm>
              <a:off x="3087688" y="1922463"/>
              <a:ext cx="1936750" cy="366712"/>
            </a:xfrm>
            <a:prstGeom prst="rect">
              <a:avLst/>
            </a:prstGeom>
            <a:noFill/>
            <a:ln w="9525">
              <a:noFill/>
              <a:miter lim="800000"/>
              <a:headEnd/>
              <a:tailEnd/>
            </a:ln>
          </p:spPr>
          <p:txBody>
            <a:bodyPr wrap="none">
              <a:spAutoFit/>
            </a:bodyPr>
            <a:lstStyle/>
            <a:p>
              <a:pPr eaLnBrk="1" hangingPunct="1">
                <a:spcBef>
                  <a:spcPct val="0"/>
                </a:spcBef>
              </a:pPr>
              <a:r>
                <a:rPr lang="en-US" sz="1800" dirty="0">
                  <a:latin typeface="Arial" pitchFamily="34" charset="0"/>
                </a:rPr>
                <a:t>Reprogrammings</a:t>
              </a:r>
            </a:p>
          </p:txBody>
        </p:sp>
        <p:sp>
          <p:nvSpPr>
            <p:cNvPr id="5131" name="Line 6"/>
            <p:cNvSpPr>
              <a:spLocks noChangeShapeType="1"/>
            </p:cNvSpPr>
            <p:nvPr/>
          </p:nvSpPr>
          <p:spPr bwMode="auto">
            <a:xfrm flipH="1">
              <a:off x="2825675" y="2365374"/>
              <a:ext cx="1179587" cy="813539"/>
            </a:xfrm>
            <a:prstGeom prst="line">
              <a:avLst/>
            </a:prstGeom>
            <a:noFill/>
            <a:ln w="9525">
              <a:solidFill>
                <a:schemeClr val="tx1"/>
              </a:solidFill>
              <a:round/>
              <a:headEnd/>
              <a:tailEnd type="triangle" w="med" len="med"/>
            </a:ln>
          </p:spPr>
          <p:txBody>
            <a:bodyPr/>
            <a:lstStyle/>
            <a:p>
              <a:endParaRPr lang="en-US" dirty="0"/>
            </a:p>
          </p:txBody>
        </p:sp>
        <p:sp>
          <p:nvSpPr>
            <p:cNvPr id="5132" name="Line 7"/>
            <p:cNvSpPr>
              <a:spLocks noChangeShapeType="1"/>
            </p:cNvSpPr>
            <p:nvPr/>
          </p:nvSpPr>
          <p:spPr bwMode="auto">
            <a:xfrm flipH="1">
              <a:off x="3469368" y="2351088"/>
              <a:ext cx="535895" cy="1234394"/>
            </a:xfrm>
            <a:prstGeom prst="line">
              <a:avLst/>
            </a:prstGeom>
            <a:noFill/>
            <a:ln w="9525">
              <a:solidFill>
                <a:schemeClr val="tx1"/>
              </a:solidFill>
              <a:round/>
              <a:headEnd/>
              <a:tailEnd type="triangle" w="med" len="med"/>
            </a:ln>
          </p:spPr>
          <p:txBody>
            <a:bodyPr/>
            <a:lstStyle/>
            <a:p>
              <a:endParaRPr lang="en-US" dirty="0"/>
            </a:p>
          </p:txBody>
        </p:sp>
        <p:sp>
          <p:nvSpPr>
            <p:cNvPr id="5133" name="Line 8"/>
            <p:cNvSpPr>
              <a:spLocks noChangeShapeType="1"/>
            </p:cNvSpPr>
            <p:nvPr/>
          </p:nvSpPr>
          <p:spPr bwMode="auto">
            <a:xfrm flipH="1">
              <a:off x="3814503" y="2379662"/>
              <a:ext cx="190759" cy="1256451"/>
            </a:xfrm>
            <a:prstGeom prst="line">
              <a:avLst/>
            </a:prstGeom>
            <a:noFill/>
            <a:ln w="9525">
              <a:solidFill>
                <a:schemeClr val="tx1"/>
              </a:solidFill>
              <a:round/>
              <a:headEnd/>
              <a:tailEnd type="triangle" w="med" len="med"/>
            </a:ln>
          </p:spPr>
          <p:txBody>
            <a:bodyPr/>
            <a:lstStyle/>
            <a:p>
              <a:endParaRPr lang="en-US" dirty="0"/>
            </a:p>
          </p:txBody>
        </p:sp>
        <p:sp>
          <p:nvSpPr>
            <p:cNvPr id="5134" name="Line 9"/>
            <p:cNvSpPr>
              <a:spLocks noChangeShapeType="1"/>
            </p:cNvSpPr>
            <p:nvPr/>
          </p:nvSpPr>
          <p:spPr bwMode="auto">
            <a:xfrm flipH="1">
              <a:off x="3155285" y="2379662"/>
              <a:ext cx="849978" cy="1086330"/>
            </a:xfrm>
            <a:prstGeom prst="line">
              <a:avLst/>
            </a:prstGeom>
            <a:noFill/>
            <a:ln w="9525">
              <a:solidFill>
                <a:schemeClr val="tx1"/>
              </a:solidFill>
              <a:round/>
              <a:headEnd/>
              <a:tailEnd type="triangle" w="med" len="med"/>
            </a:ln>
          </p:spPr>
          <p:txBody>
            <a:bodyPr/>
            <a:lstStyle/>
            <a:p>
              <a:endParaRPr lang="en-US" dirty="0"/>
            </a:p>
          </p:txBody>
        </p:sp>
      </p:grpSp>
      <p:sp>
        <p:nvSpPr>
          <p:cNvPr id="5128" name="Line 8"/>
          <p:cNvSpPr>
            <a:spLocks noChangeShapeType="1"/>
          </p:cNvSpPr>
          <p:nvPr/>
        </p:nvSpPr>
        <p:spPr bwMode="auto">
          <a:xfrm>
            <a:off x="4125913" y="3030538"/>
            <a:ext cx="1462087" cy="728662"/>
          </a:xfrm>
          <a:prstGeom prst="line">
            <a:avLst/>
          </a:prstGeom>
          <a:noFill/>
          <a:ln w="9525">
            <a:solidFill>
              <a:schemeClr val="tx1"/>
            </a:solidFill>
            <a:round/>
            <a:headEnd/>
            <a:tailEnd type="triangle" w="med" len="med"/>
          </a:ln>
        </p:spPr>
        <p:txBody>
          <a:bodyPr/>
          <a:lstStyle/>
          <a:p>
            <a:endParaRPr lang="en-US" dirty="0"/>
          </a:p>
        </p:txBody>
      </p:sp>
      <p:sp>
        <p:nvSpPr>
          <p:cNvPr id="5129" name="Line 8"/>
          <p:cNvSpPr>
            <a:spLocks noChangeShapeType="1"/>
          </p:cNvSpPr>
          <p:nvPr/>
        </p:nvSpPr>
        <p:spPr bwMode="auto">
          <a:xfrm>
            <a:off x="4125913" y="3019425"/>
            <a:ext cx="1781175" cy="217488"/>
          </a:xfrm>
          <a:prstGeom prst="line">
            <a:avLst/>
          </a:prstGeom>
          <a:noFill/>
          <a:ln w="9525">
            <a:solidFill>
              <a:schemeClr val="tx1"/>
            </a:solidFill>
            <a:round/>
            <a:headEnd/>
            <a:tailEnd type="triangle" w="med" len="med"/>
          </a:ln>
        </p:spPr>
        <p:txBody>
          <a:bodyPr/>
          <a:lstStyle/>
          <a:p>
            <a:endParaRPr lang="en-US"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Grp="1" noChangeAspect="1"/>
          </p:cNvGraphicFramePr>
          <p:nvPr>
            <p:ph type="chart" idx="1"/>
          </p:nvPr>
        </p:nvGraphicFramePr>
        <p:xfrm>
          <a:off x="404813" y="1038225"/>
          <a:ext cx="8243887" cy="5054600"/>
        </p:xfrm>
        <a:graphic>
          <a:graphicData uri="http://schemas.openxmlformats.org/presentationml/2006/ole">
            <p:oleObj spid="_x0000_s72706" name="Chart" r:id="rId4" imgW="8248770" imgH="5057775" progId="Excel.Sheet.8">
              <p:embed/>
            </p:oleObj>
          </a:graphicData>
        </a:graphic>
      </p:graphicFrame>
      <p:sp>
        <p:nvSpPr>
          <p:cNvPr id="6147" name="Rectangle 3"/>
          <p:cNvSpPr>
            <a:spLocks noChangeArrowheads="1"/>
          </p:cNvSpPr>
          <p:nvPr/>
        </p:nvSpPr>
        <p:spPr bwMode="auto">
          <a:xfrm>
            <a:off x="1613848" y="1063387"/>
            <a:ext cx="5257800" cy="581025"/>
          </a:xfrm>
          <a:prstGeom prst="rect">
            <a:avLst/>
          </a:prstGeom>
          <a:noFill/>
          <a:ln w="12700">
            <a:noFill/>
            <a:miter lim="800000"/>
            <a:headEnd/>
            <a:tailEnd/>
          </a:ln>
        </p:spPr>
        <p:txBody>
          <a:bodyPr>
            <a:spAutoFit/>
          </a:bodyPr>
          <a:lstStyle/>
          <a:p>
            <a:pPr algn="ctr"/>
            <a:r>
              <a:rPr lang="en-US" sz="1600" dirty="0">
                <a:latin typeface="Arial" pitchFamily="34" charset="0"/>
              </a:rPr>
              <a:t>Restoration and Modernization above green line</a:t>
            </a:r>
          </a:p>
          <a:p>
            <a:pPr algn="ctr"/>
            <a:r>
              <a:rPr lang="en-US" sz="1600" dirty="0">
                <a:latin typeface="Arial" pitchFamily="34" charset="0"/>
              </a:rPr>
              <a:t>Sustainment below green line and above yellow line</a:t>
            </a:r>
          </a:p>
        </p:txBody>
      </p:sp>
      <p:sp>
        <p:nvSpPr>
          <p:cNvPr id="6148" name="Rectangle 4"/>
          <p:cNvSpPr>
            <a:spLocks noChangeArrowheads="1"/>
          </p:cNvSpPr>
          <p:nvPr/>
        </p:nvSpPr>
        <p:spPr bwMode="auto">
          <a:xfrm>
            <a:off x="1143000" y="0"/>
            <a:ext cx="6705600" cy="914400"/>
          </a:xfrm>
          <a:prstGeom prst="rect">
            <a:avLst/>
          </a:prstGeom>
          <a:noFill/>
          <a:ln w="9525">
            <a:noFill/>
            <a:miter lim="800000"/>
            <a:headEnd/>
            <a:tailEnd/>
          </a:ln>
        </p:spPr>
        <p:txBody>
          <a:bodyPr anchor="ctr"/>
          <a:lstStyle/>
          <a:p>
            <a:pPr algn="ctr"/>
            <a:r>
              <a:rPr lang="en-US" sz="2400" b="1" dirty="0">
                <a:solidFill>
                  <a:srgbClr val="000066"/>
                </a:solidFill>
                <a:latin typeface="Arial Unicode MS" pitchFamily="34" charset="-128"/>
              </a:rPr>
              <a:t>SRM Program</a:t>
            </a:r>
            <a:br>
              <a:rPr lang="en-US" sz="2400" b="1" dirty="0">
                <a:solidFill>
                  <a:srgbClr val="000066"/>
                </a:solidFill>
                <a:latin typeface="Arial Unicode MS" pitchFamily="34" charset="-128"/>
              </a:rPr>
            </a:br>
            <a:r>
              <a:rPr lang="en-US" sz="2400" b="1" dirty="0">
                <a:solidFill>
                  <a:srgbClr val="000066"/>
                </a:solidFill>
                <a:latin typeface="Arial Unicode MS" pitchFamily="34" charset="-128"/>
              </a:rPr>
              <a:t>Sustainment, Restoration &amp; Modernization</a:t>
            </a:r>
          </a:p>
        </p:txBody>
      </p:sp>
      <p:sp>
        <p:nvSpPr>
          <p:cNvPr id="6149" name="Text Box 5"/>
          <p:cNvSpPr txBox="1">
            <a:spLocks noChangeArrowheads="1"/>
          </p:cNvSpPr>
          <p:nvPr/>
        </p:nvSpPr>
        <p:spPr bwMode="auto">
          <a:xfrm>
            <a:off x="5029200" y="2590800"/>
            <a:ext cx="0" cy="425450"/>
          </a:xfrm>
          <a:prstGeom prst="rect">
            <a:avLst/>
          </a:prstGeom>
          <a:noFill/>
          <a:ln w="9525">
            <a:noFill/>
            <a:miter lim="800000"/>
            <a:headEnd/>
            <a:tailEnd/>
          </a:ln>
        </p:spPr>
        <p:txBody>
          <a:bodyPr wrap="none" lIns="0" tIns="0" rIns="0" bIns="0">
            <a:spAutoFit/>
          </a:bodyPr>
          <a:lstStyle/>
          <a:p>
            <a:pPr algn="ctr"/>
            <a:endParaRPr lang="en-US" dirty="0">
              <a:latin typeface="Arial" pitchFamily="34" charset="0"/>
            </a:endParaRPr>
          </a:p>
          <a:p>
            <a:pPr algn="ctr"/>
            <a:endParaRPr lang="en-US" dirty="0">
              <a:latin typeface="Arial" pitchFamily="34" charset="0"/>
            </a:endParaRPr>
          </a:p>
        </p:txBody>
      </p:sp>
      <p:sp>
        <p:nvSpPr>
          <p:cNvPr id="6150" name="Text Box 6"/>
          <p:cNvSpPr txBox="1">
            <a:spLocks noChangeArrowheads="1"/>
          </p:cNvSpPr>
          <p:nvPr/>
        </p:nvSpPr>
        <p:spPr bwMode="auto">
          <a:xfrm>
            <a:off x="7696200" y="1676400"/>
            <a:ext cx="0" cy="212725"/>
          </a:xfrm>
          <a:prstGeom prst="rect">
            <a:avLst/>
          </a:prstGeom>
          <a:noFill/>
          <a:ln w="9525">
            <a:noFill/>
            <a:miter lim="800000"/>
            <a:headEnd/>
            <a:tailEnd/>
          </a:ln>
        </p:spPr>
        <p:txBody>
          <a:bodyPr wrap="none" lIns="0" tIns="0" rIns="0" bIns="0">
            <a:spAutoFit/>
          </a:bodyPr>
          <a:lstStyle/>
          <a:p>
            <a:pPr algn="ctr"/>
            <a:endParaRPr lang="en-US" dirty="0">
              <a:latin typeface="Arial" pitchFamily="34" charset="0"/>
            </a:endParaRPr>
          </a:p>
        </p:txBody>
      </p:sp>
      <p:sp>
        <p:nvSpPr>
          <p:cNvPr id="7" name="Rectangle 6"/>
          <p:cNvSpPr/>
          <p:nvPr/>
        </p:nvSpPr>
        <p:spPr>
          <a:xfrm>
            <a:off x="2456597" y="6469039"/>
            <a:ext cx="4244453" cy="338554"/>
          </a:xfrm>
          <a:prstGeom prst="rect">
            <a:avLst/>
          </a:prstGeom>
        </p:spPr>
        <p:txBody>
          <a:bodyPr wrap="square">
            <a:spAutoFit/>
          </a:bodyPr>
          <a:lstStyle/>
          <a:p>
            <a:pPr algn="ctr" eaLnBrk="1" hangingPunct="1">
              <a:spcBef>
                <a:spcPct val="0"/>
              </a:spcBef>
            </a:pPr>
            <a:r>
              <a:rPr lang="en-US" sz="1600" b="1" i="1" dirty="0">
                <a:solidFill>
                  <a:srgbClr val="000066"/>
                </a:solidFill>
                <a:latin typeface="Bookman" pitchFamily="18" charset="0"/>
              </a:rPr>
              <a:t>Guarding America – Defending Freedom</a:t>
            </a:r>
          </a:p>
        </p:txBody>
      </p:sp>
      <p:sp>
        <p:nvSpPr>
          <p:cNvPr id="9" name="Slide Number Placeholder 5"/>
          <p:cNvSpPr>
            <a:spLocks noGrp="1"/>
          </p:cNvSpPr>
          <p:nvPr>
            <p:ph type="sldNum" sz="quarter" idx="12"/>
          </p:nvPr>
        </p:nvSpPr>
        <p:spPr>
          <a:xfrm>
            <a:off x="7162800" y="6400800"/>
            <a:ext cx="1905000" cy="457200"/>
          </a:xfrm>
          <a:noFill/>
        </p:spPr>
        <p:txBody>
          <a:bodyPr/>
          <a:lstStyle/>
          <a:p>
            <a:fld id="{B1220C4D-96C4-4E92-AF15-5462A7D9B7A0}" type="slidenum">
              <a:rPr lang="en-US" smtClean="0">
                <a:latin typeface="Tahoma" pitchFamily="34" charset="0"/>
              </a:rPr>
              <a:pPr/>
              <a:t>9</a:t>
            </a:fld>
            <a:endParaRPr lang="en-US" dirty="0" smtClean="0">
              <a:latin typeface="Tahoma" pitchFamily="34" charset="0"/>
            </a:endParaRP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Template Jun 06">
  <a:themeElements>
    <a:clrScheme name="Template Jun 06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plate Jun 06">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mplate Jun 06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 Jun 06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Jun 06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Jun 06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Jun 06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Jun 06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 Jun 06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Jun 06</Template>
  <TotalTime>5964</TotalTime>
  <Words>2229</Words>
  <Application>Microsoft Office PowerPoint</Application>
  <PresentationFormat>On-screen Show (4:3)</PresentationFormat>
  <Paragraphs>368</Paragraphs>
  <Slides>20</Slides>
  <Notes>18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3" baseType="lpstr">
      <vt:lpstr>Template Jun 06</vt:lpstr>
      <vt:lpstr>Worksheet</vt:lpstr>
      <vt:lpstr>Chart</vt:lpstr>
      <vt:lpstr> </vt:lpstr>
      <vt:lpstr>Overview</vt:lpstr>
      <vt:lpstr>ANG Physical Plant</vt:lpstr>
      <vt:lpstr>FY 2007 - 2011 Military Construction Execution</vt:lpstr>
      <vt:lpstr> FY 2007 - 2011  MILCON Funds Appropriated / Obligated</vt:lpstr>
      <vt:lpstr>MILCON Project Status  Projects Not Awarded </vt:lpstr>
      <vt:lpstr>Slide 7</vt:lpstr>
      <vt:lpstr>Air National Guard FY 2011 Unspecified Minor Construction</vt:lpstr>
      <vt:lpstr>Slide 9</vt:lpstr>
      <vt:lpstr>Air National Guard Demolition Program </vt:lpstr>
      <vt:lpstr>FY 2007 - 2011 BRAC MILCON Execution</vt:lpstr>
      <vt:lpstr> FY 2007 - 2011 BRAC  MILCON Funds Appropriated / Obligated</vt:lpstr>
      <vt:lpstr>FY 2007 - 2011 BRAC SRM Execution</vt:lpstr>
      <vt:lpstr> FY 2007 - 2011 BRAC  SRM Funds Appropriated / Obligated</vt:lpstr>
      <vt:lpstr>Air National Guard Joint Use Initiatives – TFI/BRAC</vt:lpstr>
      <vt:lpstr>Air National Guard Joint Use Initiatives</vt:lpstr>
      <vt:lpstr>Air National Guard FY 2011 Planning and Design Funds</vt:lpstr>
      <vt:lpstr>Air National Guard Reserve Component Environmental Program Data</vt:lpstr>
      <vt:lpstr>FY11 Energy Execution</vt:lpstr>
      <vt:lpstr>Slide 20</vt:lpstr>
    </vt:vector>
  </TitlesOfParts>
  <Company>ANGRC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dorena.matias</dc:creator>
  <cp:lastModifiedBy>SJameson</cp:lastModifiedBy>
  <cp:revision>326</cp:revision>
  <cp:lastPrinted>2001-11-07T18:25:03Z</cp:lastPrinted>
  <dcterms:created xsi:type="dcterms:W3CDTF">2006-11-02T16:11:58Z</dcterms:created>
  <dcterms:modified xsi:type="dcterms:W3CDTF">2011-12-06T18:32:36Z</dcterms:modified>
</cp:coreProperties>
</file>