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7.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6.xml" ContentType="application/vnd.openxmlformats-officedocument.presentationml.slide+xml"/>
  <Override PartName="/ppt/slides/slide8.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Masters/slideMaster1.xml" ContentType="application/vnd.openxmlformats-officedocument.presentationml.slideMaster+xml"/>
  <Override PartName="/ppt/slideLayouts/slideLayout8.xml" ContentType="application/vnd.openxmlformats-officedocument.presentationml.slideLayout+xml"/>
  <Override PartName="/ppt/slideLayouts/slideLayout4.xml" ContentType="application/vnd.openxmlformats-officedocument.presentationml.slideLayout+xml"/>
  <Override PartName="/ppt/slideLayouts/slideLayout11.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7.xml" ContentType="application/vnd.openxmlformats-officedocument.presentationml.slideLayout+xml"/>
  <Override PartName="/ppt/slideLayouts/slideLayout3.xml" ContentType="application/vnd.openxmlformats-officedocument.presentationml.slideLayout+xml"/>
  <Override PartName="/ppt/notesSlides/notesSlide2.xml" ContentType="application/vnd.openxmlformats-officedocument.presentationml.notesSlide+xml"/>
  <Override PartName="/ppt/notesSlides/notesSlide1.xml" ContentType="application/vnd.openxmlformats-officedocument.presentationml.notesSlide+xml"/>
  <Override PartName="/ppt/slideLayouts/slideLayout1.xml" ContentType="application/vnd.openxmlformats-officedocument.presentationml.slideLayout+xml"/>
  <Override PartName="/ppt/notesSlides/notesSlide3.xml" ContentType="application/vnd.openxmlformats-officedocument.presentationml.notesSlide+xml"/>
  <Override PartName="/ppt/slideLayouts/slideLayout2.xml" ContentType="application/vnd.openxmlformats-officedocument.presentationml.slideLayout+xml"/>
  <Override PartName="/ppt/theme/theme1.xml" ContentType="application/vnd.openxmlformats-officedocument.them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heme/theme3.xml" ContentType="application/vnd.openxmlformats-officedocument.theme+xml"/>
  <Override PartName="/ppt/theme/theme2.xml" ContentType="application/vnd.openxmlformats-officedocument.theme+xml"/>
  <Override PartName="/ppt/viewProps.xml" ContentType="application/vnd.openxmlformats-officedocument.presentationml.viewProps+xml"/>
  <Override PartName="/ppt/presProps.xml" ContentType="application/vnd.openxmlformats-officedocument.presentationml.presProps+xml"/>
  <Override PartName="/ppt/tableStyles.xml" ContentType="application/vnd.openxmlformats-officedocument.presentationml.tableStyle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78" r:id="rId1"/>
  </p:sldMasterIdLst>
  <p:notesMasterIdLst>
    <p:notesMasterId r:id="rId14"/>
  </p:notesMasterIdLst>
  <p:handoutMasterIdLst>
    <p:handoutMasterId r:id="rId15"/>
  </p:handoutMasterIdLst>
  <p:sldIdLst>
    <p:sldId id="256" r:id="rId2"/>
    <p:sldId id="257" r:id="rId3"/>
    <p:sldId id="258" r:id="rId4"/>
    <p:sldId id="267" r:id="rId5"/>
    <p:sldId id="259" r:id="rId6"/>
    <p:sldId id="260" r:id="rId7"/>
    <p:sldId id="261" r:id="rId8"/>
    <p:sldId id="262" r:id="rId9"/>
    <p:sldId id="263" r:id="rId10"/>
    <p:sldId id="265" r:id="rId11"/>
    <p:sldId id="266" r:id="rId12"/>
    <p:sldId id="264" r:id="rId13"/>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5CE8E42E-692D-4167-9013-9862E8D32B06}" type="datetimeFigureOut">
              <a:rPr lang="en-US" smtClean="0"/>
              <a:pPr/>
              <a:t>5/11/2012</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0824EF45-44C6-4432-85C4-2412CFC1FC11}"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27B8D1B-476E-46CB-A244-3E82975A256D}" type="datetimeFigureOut">
              <a:rPr lang="en-US" smtClean="0"/>
              <a:pPr/>
              <a:t>5/11/2012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3A03913-1D50-4FC1-8E26-1C0B13E651FB}"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53A03913-1D50-4FC1-8E26-1C0B13E651FB}" type="slidenum">
              <a:rPr lang="en-US" smtClean="0"/>
              <a:pPr/>
              <a:t>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53A03913-1D50-4FC1-8E26-1C0B13E651FB}" type="slidenum">
              <a:rPr lang="en-US" smtClean="0"/>
              <a:pPr/>
              <a:t>8</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53A03913-1D50-4FC1-8E26-1C0B13E651FB}" type="slidenum">
              <a:rPr lang="en-US" smtClean="0"/>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8475FFDB-23E7-4481-B26B-2BFCE0916A85}" type="slidenum">
              <a:rPr lang="en-US" smtClean="0"/>
              <a:pPr/>
              <a:t>‹#›</a:t>
            </a:fld>
            <a:endParaRPr lang="en-US"/>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smtClean="0"/>
              <a:t>Click to edit Master title style</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FAD9FC-484C-40EE-9140-93CC708B8F7C}"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07BB65A-38CD-41C9-8449-9CD30AD35EEF}"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0BAAE8-BD18-4290-8BEB-FD4C05B71D00}" type="slidenum">
              <a:rPr lang="en-US" smtClean="0"/>
              <a:pPr/>
              <a:t>‹#›</a:t>
            </a:fld>
            <a:endParaRPr lang="en-US"/>
          </a:p>
        </p:txBody>
      </p:sp>
      <p:sp>
        <p:nvSpPr>
          <p:cNvPr id="8" name="Content Placeholder 7"/>
          <p:cNvSpPr>
            <a:spLocks noGrp="1"/>
          </p:cNvSpPr>
          <p:nvPr>
            <p:ph sz="quarter" idx="1"/>
          </p:nvPr>
        </p:nvSpPr>
        <p:spPr>
          <a:xfrm>
            <a:off x="914400" y="1447800"/>
            <a:ext cx="777240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a:xfrm>
            <a:off x="800100" y="6172200"/>
            <a:ext cx="4000500" cy="457200"/>
          </a:xfrm>
        </p:spPr>
        <p:txBody>
          <a:bodyPr/>
          <a:lstStyle/>
          <a:p>
            <a:endParaRPr lang="en-US"/>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46304" y="6208776"/>
            <a:ext cx="457200" cy="457200"/>
          </a:xfrm>
        </p:spPr>
        <p:txBody>
          <a:bodyPr/>
          <a:lstStyle/>
          <a:p>
            <a:fld id="{21A6C04A-BAC1-4B7B-8B42-CECAF6CE46E1}"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75C049F-7869-4BF9-9348-F2CC99515BE7}" type="slidenum">
              <a:rPr lang="en-US" smtClean="0"/>
              <a:pPr/>
              <a:t>‹#›</a:t>
            </a:fld>
            <a:endParaRPr lang="en-US"/>
          </a:p>
        </p:txBody>
      </p:sp>
      <p:sp>
        <p:nvSpPr>
          <p:cNvPr id="9" name="Content Placeholder 8"/>
          <p:cNvSpPr>
            <a:spLocks noGrp="1"/>
          </p:cNvSpPr>
          <p:nvPr>
            <p:ph sz="quarter" idx="1"/>
          </p:nvPr>
        </p:nvSpPr>
        <p:spPr>
          <a:xfrm>
            <a:off x="91440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93395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nchor="b" anchorCtr="0"/>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3D953D6-783A-431A-AEBA-928F22A8C0D1}" type="slidenum">
              <a:rPr lang="en-US" smtClean="0"/>
              <a:pPr/>
              <a:t>‹#›</a:t>
            </a:fld>
            <a:endParaRPr lang="en-US"/>
          </a:p>
        </p:txBody>
      </p:sp>
      <p:sp>
        <p:nvSpPr>
          <p:cNvPr id="11" name="Content Placeholder 10"/>
          <p:cNvSpPr>
            <a:spLocks noGrp="1"/>
          </p:cNvSpPr>
          <p:nvPr>
            <p:ph sz="half" idx="2"/>
          </p:nvPr>
        </p:nvSpPr>
        <p:spPr>
          <a:xfrm>
            <a:off x="9144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4"/>
          </p:nvPr>
        </p:nvSpPr>
        <p:spPr>
          <a:xfrm>
            <a:off x="49530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2F8CDB9-51B1-43C3-A88B-3D16713AECB5}"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FA9A5B9-A639-4337-9011-2C26500A0935}"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914400" y="273050"/>
            <a:ext cx="7772400" cy="1143000"/>
          </a:xfrm>
        </p:spPr>
        <p:txBody>
          <a:bodyPr anchor="b" anchorCtr="0"/>
          <a:lstStyle>
            <a:lvl1pPr algn="l">
              <a:buNone/>
              <a:defRPr sz="4000" b="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612038E-03D9-4096-BFE2-C2F3040DEE88}" type="slidenum">
              <a:rPr lang="en-US" smtClean="0"/>
              <a:pPr/>
              <a:t>‹#›</a:t>
            </a:fld>
            <a:endParaRPr lang="en-US"/>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a:xfrm>
            <a:off x="914400" y="6172200"/>
            <a:ext cx="3886200" cy="457200"/>
          </a:xfrm>
        </p:spPr>
        <p:txBody>
          <a:bodyPr/>
          <a:lstStyle/>
          <a:p>
            <a:endParaRPr lang="en-US"/>
          </a:p>
        </p:txBody>
      </p:sp>
      <p:sp>
        <p:nvSpPr>
          <p:cNvPr id="7" name="Slide Number Placeholder 6"/>
          <p:cNvSpPr>
            <a:spLocks noGrp="1"/>
          </p:cNvSpPr>
          <p:nvPr>
            <p:ph type="sldNum" sz="quarter" idx="12"/>
          </p:nvPr>
        </p:nvSpPr>
        <p:spPr>
          <a:xfrm>
            <a:off x="146304" y="6208776"/>
            <a:ext cx="457200" cy="457200"/>
          </a:xfrm>
        </p:spPr>
        <p:txBody>
          <a:bodyPr/>
          <a:lstStyle/>
          <a:p>
            <a:fld id="{B16D56BD-E557-4148-BBAD-B6A1906354A4}" type="slidenum">
              <a:rPr lang="en-US" smtClean="0"/>
              <a:pPr/>
              <a:t>‹#›</a:t>
            </a:fld>
            <a:endParaRPr lang="en-US"/>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smtClean="0"/>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914400" y="274638"/>
            <a:ext cx="7772400" cy="1143000"/>
          </a:xfrm>
          <a:prstGeom prst="rect">
            <a:avLst/>
          </a:prstGeom>
        </p:spPr>
        <p:txBody>
          <a:bodyPr bIns="91440"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endParaRPr lang="en-US"/>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n-US"/>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50B7C2E0-7A9F-4978-91E8-266389DF084E}"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79" r:id="rId1"/>
    <p:sldLayoutId id="2147483780" r:id="rId2"/>
    <p:sldLayoutId id="2147483781" r:id="rId3"/>
    <p:sldLayoutId id="2147483782" r:id="rId4"/>
    <p:sldLayoutId id="2147483783" r:id="rId5"/>
    <p:sldLayoutId id="2147483784" r:id="rId6"/>
    <p:sldLayoutId id="2147483785" r:id="rId7"/>
    <p:sldLayoutId id="2147483786" r:id="rId8"/>
    <p:sldLayoutId id="2147483787" r:id="rId9"/>
    <p:sldLayoutId id="2147483788" r:id="rId10"/>
    <p:sldLayoutId id="2147483789"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normAutofit/>
          </a:bodyPr>
          <a:lstStyle/>
          <a:p>
            <a:endParaRPr lang="en-US" dirty="0" smtClean="0"/>
          </a:p>
          <a:p>
            <a:r>
              <a:rPr lang="en-US" dirty="0" smtClean="0"/>
              <a:t>Barry Bosworth</a:t>
            </a:r>
            <a:endParaRPr lang="en-US" dirty="0"/>
          </a:p>
        </p:txBody>
      </p:sp>
      <p:sp>
        <p:nvSpPr>
          <p:cNvPr id="2" name="Title 1"/>
          <p:cNvSpPr>
            <a:spLocks noGrp="1"/>
          </p:cNvSpPr>
          <p:nvPr>
            <p:ph type="ctrTitle"/>
          </p:nvPr>
        </p:nvSpPr>
        <p:spPr>
          <a:xfrm>
            <a:off x="1219200" y="228600"/>
            <a:ext cx="7620000" cy="3124200"/>
          </a:xfrm>
        </p:spPr>
        <p:txBody>
          <a:bodyPr/>
          <a:lstStyle/>
          <a:p>
            <a:r>
              <a:rPr lang="en-US" dirty="0" smtClean="0"/>
              <a:t>Comments on:</a:t>
            </a:r>
            <a:br>
              <a:rPr lang="en-US" dirty="0" smtClean="0"/>
            </a:br>
            <a:r>
              <a:rPr lang="en-US" dirty="0" smtClean="0"/>
              <a:t>Actuarial Measures of DB Pension Plans</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Further Thoughts(2)</a:t>
            </a:r>
            <a:endParaRPr lang="en-US" dirty="0"/>
          </a:p>
        </p:txBody>
      </p:sp>
      <p:sp>
        <p:nvSpPr>
          <p:cNvPr id="3" name="Content Placeholder 2"/>
          <p:cNvSpPr>
            <a:spLocks noGrp="1"/>
          </p:cNvSpPr>
          <p:nvPr>
            <p:ph sz="quarter" idx="1"/>
          </p:nvPr>
        </p:nvSpPr>
        <p:spPr/>
        <p:txBody>
          <a:bodyPr>
            <a:normAutofit/>
          </a:bodyPr>
          <a:lstStyle/>
          <a:p>
            <a:r>
              <a:rPr lang="en-US" dirty="0" smtClean="0"/>
              <a:t>Location of the pension sector</a:t>
            </a:r>
          </a:p>
          <a:p>
            <a:pPr lvl="1"/>
            <a:r>
              <a:rPr lang="en-US" dirty="0" smtClean="0"/>
              <a:t>Under the SNA methodology, the pension sector will normally have a negative saving balance (income minus expenses) because households are credited with the interest income on the unfunded liabilities, but no matching receipt is recorded from employers.</a:t>
            </a:r>
          </a:p>
          <a:p>
            <a:pPr lvl="2"/>
            <a:r>
              <a:rPr lang="en-US" dirty="0" smtClean="0"/>
              <a:t>If the pension fund is within the business sector, it will be recorded as reducing the saving of business, but </a:t>
            </a:r>
          </a:p>
          <a:p>
            <a:pPr lvl="2"/>
            <a:r>
              <a:rPr lang="en-US" dirty="0" smtClean="0"/>
              <a:t>the NIPA leaves all pensions in the household sector.</a:t>
            </a:r>
          </a:p>
          <a:p>
            <a:pPr lvl="2"/>
            <a:r>
              <a:rPr lang="en-US" dirty="0" smtClean="0"/>
              <a:t>It seems most logical that that any imbalance of the DB pension accounts should be offset with an entry for the relevant employer  (for both under and overfunded plans), assigning the residual to the employer. </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Further Thoughts(3)</a:t>
            </a:r>
            <a:endParaRPr lang="en-US" dirty="0"/>
          </a:p>
        </p:txBody>
      </p:sp>
      <p:sp>
        <p:nvSpPr>
          <p:cNvPr id="3" name="Content Placeholder 2"/>
          <p:cNvSpPr>
            <a:spLocks noGrp="1"/>
          </p:cNvSpPr>
          <p:nvPr>
            <p:ph sz="quarter" idx="1"/>
          </p:nvPr>
        </p:nvSpPr>
        <p:spPr/>
        <p:txBody>
          <a:bodyPr>
            <a:normAutofit lnSpcReduction="10000"/>
          </a:bodyPr>
          <a:lstStyle/>
          <a:p>
            <a:r>
              <a:rPr lang="en-US" dirty="0" smtClean="0"/>
              <a:t>Source data</a:t>
            </a:r>
          </a:p>
          <a:p>
            <a:pPr lvl="1"/>
            <a:r>
              <a:rPr lang="en-US" dirty="0" smtClean="0"/>
              <a:t>BEA  has put together a large amount of new data on pension accounts</a:t>
            </a:r>
          </a:p>
          <a:p>
            <a:pPr lvl="1"/>
            <a:r>
              <a:rPr lang="en-US" dirty="0" smtClean="0"/>
              <a:t>Reduces reliance on 5500 reports</a:t>
            </a:r>
          </a:p>
          <a:p>
            <a:pPr lvl="2"/>
            <a:r>
              <a:rPr lang="en-US" dirty="0" smtClean="0"/>
              <a:t>Many report do not distinguish between interest &amp; dividends and investment income (inclusive of valuation changes).</a:t>
            </a:r>
          </a:p>
          <a:p>
            <a:pPr lvl="2"/>
            <a:r>
              <a:rPr lang="en-US" dirty="0" smtClean="0"/>
              <a:t>National accounts needs to exclude valuation changes.</a:t>
            </a:r>
          </a:p>
          <a:p>
            <a:pPr lvl="2"/>
            <a:r>
              <a:rPr lang="en-US" dirty="0" smtClean="0"/>
              <a:t>Use of assumed interest rate will reduce reliance on 5500 reports and the volatility of pension income. </a:t>
            </a:r>
          </a:p>
          <a:p>
            <a:r>
              <a:rPr lang="en-US" dirty="0" smtClean="0"/>
              <a:t>Integration with national balance sheet and flow of funds accounts</a:t>
            </a:r>
          </a:p>
          <a:p>
            <a:pPr lvl="1"/>
            <a:r>
              <a:rPr lang="en-US" dirty="0" smtClean="0"/>
              <a:t>Will an aggregate measure of unfunded liabilities appear in integrated macroeconomic accounts?</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Questions</a:t>
            </a:r>
            <a:endParaRPr lang="en-US" dirty="0"/>
          </a:p>
        </p:txBody>
      </p:sp>
      <p:sp>
        <p:nvSpPr>
          <p:cNvPr id="3" name="Content Placeholder 2"/>
          <p:cNvSpPr>
            <a:spLocks noGrp="1"/>
          </p:cNvSpPr>
          <p:nvPr>
            <p:ph sz="quarter" idx="1"/>
          </p:nvPr>
        </p:nvSpPr>
        <p:spPr/>
        <p:txBody>
          <a:bodyPr>
            <a:normAutofit/>
          </a:bodyPr>
          <a:lstStyle/>
          <a:p>
            <a:r>
              <a:rPr lang="en-US" dirty="0" smtClean="0"/>
              <a:t>Should the methodology be extended to social insurance programs (OASDI, Medicare, unemployment insurance)?</a:t>
            </a:r>
          </a:p>
          <a:p>
            <a:pPr lvl="1"/>
            <a:r>
              <a:rPr lang="en-US" dirty="0" smtClean="0"/>
              <a:t>The Federal government has the power to change benefits, implying a higher discount rate, but would it exercise it.</a:t>
            </a:r>
          </a:p>
          <a:p>
            <a:pPr lvl="1"/>
            <a:r>
              <a:rPr lang="en-US" dirty="0" smtClean="0"/>
              <a:t>Other countries have enacted major changes in their programs.</a:t>
            </a:r>
          </a:p>
          <a:p>
            <a:r>
              <a:rPr lang="en-US" dirty="0" smtClean="0"/>
              <a:t>Will the computations be done across countries in ways that increase or reduce the validity of international comparisons?</a:t>
            </a:r>
          </a:p>
          <a:p>
            <a:r>
              <a:rPr lang="en-US" dirty="0" smtClean="0"/>
              <a:t>Are the SNA accounts becoming too complex for less developed countries to implement? </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Current Treatment</a:t>
            </a:r>
            <a:endParaRPr lang="en-US" dirty="0"/>
          </a:p>
        </p:txBody>
      </p:sp>
      <p:sp>
        <p:nvSpPr>
          <p:cNvPr id="3" name="Content Placeholder 2"/>
          <p:cNvSpPr>
            <a:spLocks noGrp="1"/>
          </p:cNvSpPr>
          <p:nvPr>
            <p:ph sz="quarter" idx="1"/>
          </p:nvPr>
        </p:nvSpPr>
        <p:spPr/>
        <p:txBody>
          <a:bodyPr>
            <a:normAutofit/>
          </a:bodyPr>
          <a:lstStyle/>
          <a:p>
            <a:r>
              <a:rPr lang="en-US" dirty="0" smtClean="0"/>
              <a:t>All employer-sponsored pension funds are included in household sector</a:t>
            </a:r>
          </a:p>
          <a:p>
            <a:pPr lvl="1"/>
            <a:r>
              <a:rPr lang="en-US" dirty="0" smtClean="0"/>
              <a:t>Receive contributions from employer –part of labor compensation</a:t>
            </a:r>
          </a:p>
          <a:p>
            <a:pPr lvl="1"/>
            <a:r>
              <a:rPr lang="en-US" dirty="0" smtClean="0"/>
              <a:t>Capital income of pension fund is included with household capital income (dividends and interest)</a:t>
            </a:r>
          </a:p>
          <a:p>
            <a:r>
              <a:rPr lang="en-US" dirty="0" smtClean="0"/>
              <a:t>Contributions, and income reported on a cash flow basis.</a:t>
            </a:r>
          </a:p>
          <a:p>
            <a:r>
              <a:rPr lang="en-US" dirty="0" smtClean="0"/>
              <a:t>Pension benefits available only as an addenda and only for DB plans.</a:t>
            </a:r>
          </a:p>
          <a:p>
            <a:r>
              <a:rPr lang="en-US" dirty="0" smtClean="0"/>
              <a:t>NIPA adopted the SNA93 system with the 1999 revisions.</a:t>
            </a:r>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SNA 2008</a:t>
            </a:r>
            <a:endParaRPr lang="en-US" dirty="0"/>
          </a:p>
        </p:txBody>
      </p:sp>
      <p:sp>
        <p:nvSpPr>
          <p:cNvPr id="3" name="Content Placeholder 2"/>
          <p:cNvSpPr>
            <a:spLocks noGrp="1"/>
          </p:cNvSpPr>
          <p:nvPr>
            <p:ph sz="quarter" idx="1"/>
          </p:nvPr>
        </p:nvSpPr>
        <p:spPr/>
        <p:txBody>
          <a:bodyPr>
            <a:normAutofit/>
          </a:bodyPr>
          <a:lstStyle/>
          <a:p>
            <a:r>
              <a:rPr lang="en-US" dirty="0" smtClean="0"/>
              <a:t>Adopt a accrual system of accounting for defined benefit plans</a:t>
            </a:r>
          </a:p>
          <a:p>
            <a:pPr lvl="1"/>
            <a:r>
              <a:rPr lang="en-US" dirty="0" smtClean="0"/>
              <a:t>Cash accounting gives an incomplete picture of the financial condition of DB plans</a:t>
            </a:r>
          </a:p>
          <a:p>
            <a:pPr lvl="1"/>
            <a:r>
              <a:rPr lang="en-US" dirty="0" smtClean="0"/>
              <a:t>Benefits are actually based on a formula, not cash on hand.</a:t>
            </a:r>
          </a:p>
          <a:p>
            <a:r>
              <a:rPr lang="en-US" dirty="0" smtClean="0"/>
              <a:t>Construct a value of the pension liabilities based on the present value of the accrued pension benefits</a:t>
            </a:r>
          </a:p>
          <a:p>
            <a:r>
              <a:rPr lang="en-US" dirty="0" smtClean="0"/>
              <a:t>Compare with market value of plan assets to determine degree of over or underfunding.</a:t>
            </a:r>
          </a:p>
          <a:p>
            <a:pPr lvl="1"/>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914400" y="274638"/>
            <a:ext cx="7772400" cy="792162"/>
          </a:xfrm>
        </p:spPr>
        <p:txBody>
          <a:bodyPr>
            <a:normAutofit/>
          </a:bodyPr>
          <a:lstStyle/>
          <a:p>
            <a:pPr eaLnBrk="1" hangingPunct="1"/>
            <a:r>
              <a:rPr lang="en-US" sz="3200" dirty="0" smtClean="0"/>
              <a:t>Receipts &amp; Expenditures for Private Plans</a:t>
            </a:r>
          </a:p>
        </p:txBody>
      </p:sp>
      <p:graphicFrame>
        <p:nvGraphicFramePr>
          <p:cNvPr id="3" name="Content Placeholder 2"/>
          <p:cNvGraphicFramePr>
            <a:graphicFrameLocks noGrp="1"/>
          </p:cNvGraphicFramePr>
          <p:nvPr>
            <p:ph idx="1"/>
          </p:nvPr>
        </p:nvGraphicFramePr>
        <p:xfrm>
          <a:off x="152400" y="1066800"/>
          <a:ext cx="8763000" cy="5491154"/>
        </p:xfrm>
        <a:graphic>
          <a:graphicData uri="http://schemas.openxmlformats.org/drawingml/2006/table">
            <a:tbl>
              <a:tblPr>
                <a:tableStyleId>{5C22544A-7EE6-4342-B048-85BDC9FD1C3A}</a:tableStyleId>
              </a:tblPr>
              <a:tblGrid>
                <a:gridCol w="6369690"/>
                <a:gridCol w="797770"/>
                <a:gridCol w="797770"/>
                <a:gridCol w="797770"/>
              </a:tblGrid>
              <a:tr h="288797">
                <a:tc>
                  <a:txBody>
                    <a:bodyPr/>
                    <a:lstStyle/>
                    <a:p>
                      <a:pPr algn="l" fontAlgn="b"/>
                      <a:endParaRPr lang="en-US" sz="1100" b="0" i="0" u="none" strike="noStrike" dirty="0">
                        <a:solidFill>
                          <a:srgbClr val="000000"/>
                        </a:solidFill>
                        <a:effectLst/>
                        <a:latin typeface="Calibri"/>
                      </a:endParaRPr>
                    </a:p>
                  </a:txBody>
                  <a:tcPr marL="9525" marR="9525" marT="9526" marB="0" anchor="b">
                    <a:lnB w="12700" cap="flat" cmpd="sng" algn="ctr">
                      <a:solidFill>
                        <a:schemeClr val="tx1"/>
                      </a:solidFill>
                      <a:prstDash val="solid"/>
                      <a:round/>
                      <a:headEnd type="none" w="med" len="med"/>
                      <a:tailEnd type="none" w="med" len="med"/>
                    </a:lnB>
                    <a:solidFill>
                      <a:srgbClr val="0070C0"/>
                    </a:solidFill>
                  </a:tcPr>
                </a:tc>
                <a:tc>
                  <a:txBody>
                    <a:bodyPr/>
                    <a:lstStyle/>
                    <a:p>
                      <a:pPr algn="r" fontAlgn="b"/>
                      <a:r>
                        <a:rPr lang="en-US" sz="1600" b="1" u="none" strike="noStrike" dirty="0">
                          <a:solidFill>
                            <a:schemeClr val="bg1"/>
                          </a:solidFill>
                          <a:effectLst/>
                        </a:rPr>
                        <a:t>2000</a:t>
                      </a:r>
                      <a:endParaRPr lang="en-US" sz="1600" b="1" i="0" u="none" strike="noStrike" dirty="0">
                        <a:solidFill>
                          <a:schemeClr val="bg1"/>
                        </a:solidFill>
                        <a:effectLst/>
                        <a:latin typeface="Calibri"/>
                      </a:endParaRPr>
                    </a:p>
                  </a:txBody>
                  <a:tcPr marL="9525" marR="9525" marT="9526" marB="0" anchor="b">
                    <a:lnB w="12700" cap="flat" cmpd="sng" algn="ctr">
                      <a:solidFill>
                        <a:schemeClr val="tx1"/>
                      </a:solidFill>
                      <a:prstDash val="solid"/>
                      <a:round/>
                      <a:headEnd type="none" w="med" len="med"/>
                      <a:tailEnd type="none" w="med" len="med"/>
                    </a:lnB>
                    <a:solidFill>
                      <a:srgbClr val="0070C0"/>
                    </a:solidFill>
                  </a:tcPr>
                </a:tc>
                <a:tc>
                  <a:txBody>
                    <a:bodyPr/>
                    <a:lstStyle/>
                    <a:p>
                      <a:pPr marL="0" algn="r" defTabSz="914400" rtl="0" eaLnBrk="1" fontAlgn="b" latinLnBrk="0" hangingPunct="1"/>
                      <a:r>
                        <a:rPr lang="en-US" sz="1600" b="1" u="none" strike="noStrike" kern="1200" dirty="0">
                          <a:solidFill>
                            <a:schemeClr val="bg1"/>
                          </a:solidFill>
                          <a:effectLst/>
                          <a:latin typeface="+mn-lt"/>
                          <a:ea typeface="+mn-ea"/>
                          <a:cs typeface="+mn-cs"/>
                        </a:rPr>
                        <a:t>2001</a:t>
                      </a:r>
                    </a:p>
                  </a:txBody>
                  <a:tcPr marL="9525" marR="9525" marT="9526" marB="0" anchor="b">
                    <a:lnB w="12700" cap="flat" cmpd="sng" algn="ctr">
                      <a:solidFill>
                        <a:schemeClr val="tx1"/>
                      </a:solidFill>
                      <a:prstDash val="solid"/>
                      <a:round/>
                      <a:headEnd type="none" w="med" len="med"/>
                      <a:tailEnd type="none" w="med" len="med"/>
                    </a:lnB>
                    <a:solidFill>
                      <a:srgbClr val="0070C0"/>
                    </a:solidFill>
                  </a:tcPr>
                </a:tc>
                <a:tc>
                  <a:txBody>
                    <a:bodyPr/>
                    <a:lstStyle/>
                    <a:p>
                      <a:pPr marL="0" algn="r" defTabSz="914400" rtl="0" eaLnBrk="1" fontAlgn="b" latinLnBrk="0" hangingPunct="1"/>
                      <a:r>
                        <a:rPr lang="en-US" sz="1600" b="1" u="none" strike="noStrike" kern="1200" dirty="0">
                          <a:solidFill>
                            <a:schemeClr val="bg1"/>
                          </a:solidFill>
                          <a:effectLst/>
                          <a:latin typeface="+mn-lt"/>
                          <a:ea typeface="+mn-ea"/>
                          <a:cs typeface="+mn-cs"/>
                        </a:rPr>
                        <a:t>2002</a:t>
                      </a:r>
                    </a:p>
                  </a:txBody>
                  <a:tcPr marL="9525" marR="9525" marT="9526" marB="0" anchor="b">
                    <a:lnB w="12700" cap="flat" cmpd="sng" algn="ctr">
                      <a:solidFill>
                        <a:schemeClr val="tx1"/>
                      </a:solidFill>
                      <a:prstDash val="solid"/>
                      <a:round/>
                      <a:headEnd type="none" w="med" len="med"/>
                      <a:tailEnd type="none" w="med" len="med"/>
                    </a:lnB>
                    <a:solidFill>
                      <a:srgbClr val="0070C0"/>
                    </a:solidFill>
                  </a:tcPr>
                </a:tc>
              </a:tr>
              <a:tr h="288797">
                <a:tc>
                  <a:txBody>
                    <a:bodyPr/>
                    <a:lstStyle/>
                    <a:p>
                      <a:pPr algn="l" fontAlgn="b"/>
                      <a:r>
                        <a:rPr lang="en-US" sz="1800" b="1" u="none" strike="noStrike" dirty="0">
                          <a:effectLst/>
                          <a:latin typeface="Arial" pitchFamily="34" charset="0"/>
                          <a:cs typeface="Arial" pitchFamily="34" charset="0"/>
                        </a:rPr>
                        <a:t>Receipts</a:t>
                      </a:r>
                      <a:endParaRPr lang="en-US" sz="1800" b="1" i="0" u="none" strike="noStrike" dirty="0">
                        <a:solidFill>
                          <a:srgbClr val="000000"/>
                        </a:solidFill>
                        <a:effectLst/>
                        <a:latin typeface="Arial" pitchFamily="34" charset="0"/>
                        <a:cs typeface="Arial" pitchFamily="34" charset="0"/>
                      </a:endParaRPr>
                    </a:p>
                  </a:txBody>
                  <a:tcPr marL="9525" marR="9525" marT="9526" marB="0" anchor="b">
                    <a:lnT w="12700" cap="flat" cmpd="sng" algn="ctr">
                      <a:solidFill>
                        <a:schemeClr val="tx1"/>
                      </a:solidFill>
                      <a:prstDash val="solid"/>
                      <a:round/>
                      <a:headEnd type="none" w="med" len="med"/>
                      <a:tailEnd type="none" w="med" len="med"/>
                    </a:lnT>
                  </a:tcPr>
                </a:tc>
                <a:tc>
                  <a:txBody>
                    <a:bodyPr/>
                    <a:lstStyle/>
                    <a:p>
                      <a:pPr algn="r" fontAlgn="b"/>
                      <a:r>
                        <a:rPr lang="en-US" sz="1800" b="1" u="none" strike="noStrike" dirty="0">
                          <a:effectLst/>
                        </a:rPr>
                        <a:t>122.9</a:t>
                      </a:r>
                      <a:endParaRPr lang="en-US" sz="1800" b="1" i="0" u="none" strike="noStrike" dirty="0">
                        <a:solidFill>
                          <a:srgbClr val="000000"/>
                        </a:solidFill>
                        <a:effectLst/>
                        <a:latin typeface="Calibri"/>
                      </a:endParaRPr>
                    </a:p>
                  </a:txBody>
                  <a:tcPr marL="9525" marR="9525" marT="9526" marB="0" anchor="b">
                    <a:lnT w="12700" cap="flat" cmpd="sng" algn="ctr">
                      <a:solidFill>
                        <a:schemeClr val="tx1"/>
                      </a:solidFill>
                      <a:prstDash val="solid"/>
                      <a:round/>
                      <a:headEnd type="none" w="med" len="med"/>
                      <a:tailEnd type="none" w="med" len="med"/>
                    </a:lnT>
                  </a:tcPr>
                </a:tc>
                <a:tc>
                  <a:txBody>
                    <a:bodyPr/>
                    <a:lstStyle/>
                    <a:p>
                      <a:pPr algn="r" fontAlgn="b"/>
                      <a:r>
                        <a:rPr lang="en-US" sz="1800" b="1" u="none" strike="noStrike" dirty="0">
                          <a:effectLst/>
                        </a:rPr>
                        <a:t>131.3</a:t>
                      </a:r>
                      <a:endParaRPr lang="en-US" sz="1800" b="1" i="0" u="none" strike="noStrike" dirty="0">
                        <a:solidFill>
                          <a:srgbClr val="000000"/>
                        </a:solidFill>
                        <a:effectLst/>
                        <a:latin typeface="Calibri"/>
                      </a:endParaRPr>
                    </a:p>
                  </a:txBody>
                  <a:tcPr marL="9525" marR="9525" marT="9526" marB="0" anchor="b">
                    <a:lnT w="12700" cap="flat" cmpd="sng" algn="ctr">
                      <a:solidFill>
                        <a:schemeClr val="tx1"/>
                      </a:solidFill>
                      <a:prstDash val="solid"/>
                      <a:round/>
                      <a:headEnd type="none" w="med" len="med"/>
                      <a:tailEnd type="none" w="med" len="med"/>
                    </a:lnT>
                  </a:tcPr>
                </a:tc>
                <a:tc>
                  <a:txBody>
                    <a:bodyPr/>
                    <a:lstStyle/>
                    <a:p>
                      <a:pPr algn="r" fontAlgn="b"/>
                      <a:r>
                        <a:rPr lang="en-US" sz="1800" b="1" u="none" strike="noStrike" dirty="0">
                          <a:effectLst/>
                        </a:rPr>
                        <a:t>144.1</a:t>
                      </a:r>
                      <a:endParaRPr lang="en-US" sz="1800" b="1" i="0" u="none" strike="noStrike" dirty="0">
                        <a:solidFill>
                          <a:srgbClr val="000000"/>
                        </a:solidFill>
                        <a:effectLst/>
                        <a:latin typeface="Calibri"/>
                      </a:endParaRPr>
                    </a:p>
                  </a:txBody>
                  <a:tcPr marL="9525" marR="9525" marT="9526" marB="0" anchor="b">
                    <a:lnT w="12700" cap="flat" cmpd="sng" algn="ctr">
                      <a:solidFill>
                        <a:schemeClr val="tx1"/>
                      </a:solidFill>
                      <a:prstDash val="solid"/>
                      <a:round/>
                      <a:headEnd type="none" w="med" len="med"/>
                      <a:tailEnd type="none" w="med" len="med"/>
                    </a:lnT>
                  </a:tcPr>
                </a:tc>
              </a:tr>
              <a:tr h="288797">
                <a:tc>
                  <a:txBody>
                    <a:bodyPr/>
                    <a:lstStyle/>
                    <a:p>
                      <a:pPr algn="l" fontAlgn="b"/>
                      <a:r>
                        <a:rPr lang="en-US" sz="1800" u="none" strike="noStrike" dirty="0">
                          <a:effectLst/>
                          <a:latin typeface="Arial" pitchFamily="34" charset="0"/>
                          <a:cs typeface="Arial" pitchFamily="34" charset="0"/>
                        </a:rPr>
                        <a:t>    </a:t>
                      </a:r>
                      <a:r>
                        <a:rPr lang="en-US" sz="1800" u="none" strike="noStrike" dirty="0" smtClean="0">
                          <a:effectLst/>
                          <a:latin typeface="Arial" pitchFamily="34" charset="0"/>
                          <a:cs typeface="Arial" pitchFamily="34" charset="0"/>
                        </a:rPr>
                        <a:t>Employer </a:t>
                      </a:r>
                      <a:r>
                        <a:rPr lang="en-US" sz="1800" u="none" strike="noStrike" dirty="0">
                          <a:effectLst/>
                          <a:latin typeface="Arial" pitchFamily="34" charset="0"/>
                          <a:cs typeface="Arial" pitchFamily="34" charset="0"/>
                        </a:rPr>
                        <a:t>contributions </a:t>
                      </a:r>
                      <a:endParaRPr lang="en-US" sz="1800" b="0" i="0" u="none" strike="noStrike" dirty="0">
                        <a:solidFill>
                          <a:srgbClr val="000000"/>
                        </a:solidFill>
                        <a:effectLst/>
                        <a:latin typeface="Arial" pitchFamily="34" charset="0"/>
                        <a:cs typeface="Arial" pitchFamily="34" charset="0"/>
                      </a:endParaRPr>
                    </a:p>
                  </a:txBody>
                  <a:tcPr marL="9525" marR="9525" marT="9526" marB="0" anchor="b"/>
                </a:tc>
                <a:tc>
                  <a:txBody>
                    <a:bodyPr/>
                    <a:lstStyle/>
                    <a:p>
                      <a:pPr algn="r" fontAlgn="b"/>
                      <a:r>
                        <a:rPr lang="en-US" sz="1800" u="none" strike="noStrike" dirty="0">
                          <a:effectLst/>
                        </a:rPr>
                        <a:t>73.1</a:t>
                      </a:r>
                      <a:endParaRPr lang="en-US" sz="1800" b="0" i="0" u="none" strike="noStrike" dirty="0">
                        <a:solidFill>
                          <a:srgbClr val="000000"/>
                        </a:solidFill>
                        <a:effectLst/>
                        <a:latin typeface="Calibri"/>
                      </a:endParaRPr>
                    </a:p>
                  </a:txBody>
                  <a:tcPr marL="9525" marR="9525" marT="9526" marB="0" anchor="b"/>
                </a:tc>
                <a:tc>
                  <a:txBody>
                    <a:bodyPr/>
                    <a:lstStyle/>
                    <a:p>
                      <a:pPr algn="r" fontAlgn="b"/>
                      <a:r>
                        <a:rPr lang="en-US" sz="1800" u="none" strike="noStrike">
                          <a:effectLst/>
                        </a:rPr>
                        <a:t>77.0</a:t>
                      </a:r>
                      <a:endParaRPr lang="en-US" sz="1800" b="0" i="0" u="none" strike="noStrike">
                        <a:solidFill>
                          <a:srgbClr val="000000"/>
                        </a:solidFill>
                        <a:effectLst/>
                        <a:latin typeface="Calibri"/>
                      </a:endParaRPr>
                    </a:p>
                  </a:txBody>
                  <a:tcPr marL="9525" marR="9525" marT="9526" marB="0" anchor="b"/>
                </a:tc>
                <a:tc>
                  <a:txBody>
                    <a:bodyPr/>
                    <a:lstStyle/>
                    <a:p>
                      <a:pPr algn="r" fontAlgn="b"/>
                      <a:r>
                        <a:rPr lang="en-US" sz="1800" u="none" strike="noStrike">
                          <a:effectLst/>
                        </a:rPr>
                        <a:t>81.9</a:t>
                      </a:r>
                      <a:endParaRPr lang="en-US" sz="1800" b="0" i="0" u="none" strike="noStrike">
                        <a:solidFill>
                          <a:srgbClr val="000000"/>
                        </a:solidFill>
                        <a:effectLst/>
                        <a:latin typeface="Calibri"/>
                      </a:endParaRPr>
                    </a:p>
                  </a:txBody>
                  <a:tcPr marL="9525" marR="9525" marT="9526" marB="0" anchor="b"/>
                </a:tc>
              </a:tr>
              <a:tr h="288797">
                <a:tc>
                  <a:txBody>
                    <a:bodyPr/>
                    <a:lstStyle/>
                    <a:p>
                      <a:pPr algn="l" fontAlgn="b"/>
                      <a:r>
                        <a:rPr lang="en-US" sz="1800" u="none" strike="noStrike" dirty="0">
                          <a:effectLst/>
                          <a:latin typeface="Arial" pitchFamily="34" charset="0"/>
                          <a:cs typeface="Arial" pitchFamily="34" charset="0"/>
                        </a:rPr>
                        <a:t>         Actual </a:t>
                      </a:r>
                      <a:endParaRPr lang="en-US" sz="1800" b="0" i="0" u="none" strike="noStrike" dirty="0">
                        <a:solidFill>
                          <a:srgbClr val="000000"/>
                        </a:solidFill>
                        <a:effectLst/>
                        <a:latin typeface="Arial" pitchFamily="34" charset="0"/>
                        <a:cs typeface="Arial" pitchFamily="34" charset="0"/>
                      </a:endParaRPr>
                    </a:p>
                  </a:txBody>
                  <a:tcPr marL="9525" marR="9525" marT="9526" marB="0" anchor="b"/>
                </a:tc>
                <a:tc>
                  <a:txBody>
                    <a:bodyPr/>
                    <a:lstStyle/>
                    <a:p>
                      <a:pPr algn="r" fontAlgn="b"/>
                      <a:r>
                        <a:rPr lang="en-US" sz="1800" u="none" strike="noStrike" dirty="0">
                          <a:solidFill>
                            <a:schemeClr val="tx1"/>
                          </a:solidFill>
                          <a:effectLst/>
                        </a:rPr>
                        <a:t>32.8</a:t>
                      </a:r>
                      <a:endParaRPr lang="en-US" sz="1800" b="0" i="0" u="none" strike="noStrike" dirty="0">
                        <a:solidFill>
                          <a:schemeClr val="tx1"/>
                        </a:solidFill>
                        <a:effectLst/>
                        <a:latin typeface="Calibri"/>
                      </a:endParaRPr>
                    </a:p>
                  </a:txBody>
                  <a:tcPr marL="9525" marR="9525" marT="9526" marB="0" anchor="b"/>
                </a:tc>
                <a:tc>
                  <a:txBody>
                    <a:bodyPr/>
                    <a:lstStyle/>
                    <a:p>
                      <a:pPr algn="r" fontAlgn="b"/>
                      <a:r>
                        <a:rPr lang="en-US" sz="1800" u="none" strike="noStrike" dirty="0">
                          <a:effectLst/>
                        </a:rPr>
                        <a:t>48.6</a:t>
                      </a:r>
                      <a:endParaRPr lang="en-US" sz="1800" b="0" i="0" u="none" strike="noStrike" dirty="0">
                        <a:solidFill>
                          <a:srgbClr val="000000"/>
                        </a:solidFill>
                        <a:effectLst/>
                        <a:latin typeface="Calibri"/>
                      </a:endParaRPr>
                    </a:p>
                  </a:txBody>
                  <a:tcPr marL="9525" marR="9525" marT="9526" marB="0" anchor="b"/>
                </a:tc>
                <a:tc>
                  <a:txBody>
                    <a:bodyPr/>
                    <a:lstStyle/>
                    <a:p>
                      <a:pPr algn="r" fontAlgn="b"/>
                      <a:r>
                        <a:rPr lang="en-US" sz="1800" u="none" strike="noStrike" dirty="0">
                          <a:solidFill>
                            <a:schemeClr val="tx1"/>
                          </a:solidFill>
                          <a:effectLst/>
                        </a:rPr>
                        <a:t>99.8</a:t>
                      </a:r>
                      <a:endParaRPr lang="en-US" sz="1800" b="0" i="0" u="none" strike="noStrike" dirty="0">
                        <a:solidFill>
                          <a:schemeClr val="tx1"/>
                        </a:solidFill>
                        <a:effectLst/>
                        <a:latin typeface="Calibri"/>
                      </a:endParaRPr>
                    </a:p>
                  </a:txBody>
                  <a:tcPr marL="9525" marR="9525" marT="9526" marB="0" anchor="b"/>
                </a:tc>
              </a:tr>
              <a:tr h="292808">
                <a:tc>
                  <a:txBody>
                    <a:bodyPr/>
                    <a:lstStyle/>
                    <a:p>
                      <a:pPr algn="l" fontAlgn="b"/>
                      <a:r>
                        <a:rPr lang="en-US" sz="1800" b="1" u="none" strike="noStrike" baseline="0" dirty="0">
                          <a:effectLst/>
                          <a:latin typeface="Arial" pitchFamily="34" charset="0"/>
                          <a:cs typeface="Arial" pitchFamily="34" charset="0"/>
                        </a:rPr>
                        <a:t>         Imputed </a:t>
                      </a:r>
                      <a:endParaRPr lang="en-US" sz="1800" b="1" i="0" u="none" strike="noStrike" baseline="0" dirty="0">
                        <a:solidFill>
                          <a:srgbClr val="000000"/>
                        </a:solidFill>
                        <a:effectLst/>
                        <a:latin typeface="Arial" pitchFamily="34" charset="0"/>
                        <a:cs typeface="Arial" pitchFamily="34" charset="0"/>
                      </a:endParaRPr>
                    </a:p>
                  </a:txBody>
                  <a:tcPr marL="9525" marR="9525" marT="9526" marB="0" anchor="b">
                    <a:solidFill>
                      <a:srgbClr val="FFFF00"/>
                    </a:solidFill>
                  </a:tcPr>
                </a:tc>
                <a:tc>
                  <a:txBody>
                    <a:bodyPr/>
                    <a:lstStyle/>
                    <a:p>
                      <a:pPr algn="r" fontAlgn="b"/>
                      <a:r>
                        <a:rPr lang="en-US" sz="1800" b="1" u="none" strike="noStrike" baseline="0" dirty="0">
                          <a:effectLst/>
                        </a:rPr>
                        <a:t>40.3</a:t>
                      </a:r>
                      <a:endParaRPr lang="en-US" sz="1800" b="1" i="0" u="none" strike="noStrike" baseline="0" dirty="0">
                        <a:solidFill>
                          <a:srgbClr val="000000"/>
                        </a:solidFill>
                        <a:effectLst/>
                        <a:latin typeface="Calibri"/>
                      </a:endParaRPr>
                    </a:p>
                  </a:txBody>
                  <a:tcPr marL="9525" marR="9525" marT="9526" marB="0" anchor="b">
                    <a:solidFill>
                      <a:srgbClr val="FFFF00"/>
                    </a:solidFill>
                  </a:tcPr>
                </a:tc>
                <a:tc>
                  <a:txBody>
                    <a:bodyPr/>
                    <a:lstStyle/>
                    <a:p>
                      <a:pPr algn="r" fontAlgn="b"/>
                      <a:r>
                        <a:rPr lang="en-US" sz="1800" b="1" u="none" strike="noStrike" baseline="0" dirty="0">
                          <a:effectLst/>
                        </a:rPr>
                        <a:t>28.4</a:t>
                      </a:r>
                      <a:endParaRPr lang="en-US" sz="1800" b="1" i="0" u="none" strike="noStrike" baseline="0" dirty="0">
                        <a:solidFill>
                          <a:srgbClr val="000000"/>
                        </a:solidFill>
                        <a:effectLst/>
                        <a:latin typeface="Calibri"/>
                      </a:endParaRPr>
                    </a:p>
                  </a:txBody>
                  <a:tcPr marL="9525" marR="9525" marT="9526" marB="0" anchor="b">
                    <a:solidFill>
                      <a:srgbClr val="FFFF00"/>
                    </a:solidFill>
                  </a:tcPr>
                </a:tc>
                <a:tc>
                  <a:txBody>
                    <a:bodyPr/>
                    <a:lstStyle/>
                    <a:p>
                      <a:pPr algn="r" fontAlgn="b"/>
                      <a:r>
                        <a:rPr lang="en-US" sz="1800" b="1" u="none" strike="noStrike" baseline="0" dirty="0">
                          <a:effectLst/>
                        </a:rPr>
                        <a:t>-17.9</a:t>
                      </a:r>
                      <a:endParaRPr lang="en-US" sz="1800" b="1" i="0" u="none" strike="noStrike" baseline="0" dirty="0">
                        <a:solidFill>
                          <a:srgbClr val="000000"/>
                        </a:solidFill>
                        <a:effectLst/>
                        <a:latin typeface="Calibri"/>
                      </a:endParaRPr>
                    </a:p>
                  </a:txBody>
                  <a:tcPr marL="9525" marR="9525" marT="9526" marB="0" anchor="b">
                    <a:solidFill>
                      <a:srgbClr val="FFFF00"/>
                    </a:solidFill>
                  </a:tcPr>
                </a:tc>
              </a:tr>
              <a:tr h="288797">
                <a:tc>
                  <a:txBody>
                    <a:bodyPr/>
                    <a:lstStyle/>
                    <a:p>
                      <a:pPr algn="l" fontAlgn="b"/>
                      <a:r>
                        <a:rPr lang="en-US" sz="1800" u="none" strike="noStrike" dirty="0">
                          <a:effectLst/>
                          <a:latin typeface="Arial" pitchFamily="34" charset="0"/>
                          <a:cs typeface="Arial" pitchFamily="34" charset="0"/>
                        </a:rPr>
                        <a:t>    Employee contributions</a:t>
                      </a:r>
                      <a:endParaRPr lang="en-US" sz="1800" b="0" i="0" u="none" strike="noStrike" dirty="0">
                        <a:solidFill>
                          <a:srgbClr val="000000"/>
                        </a:solidFill>
                        <a:effectLst/>
                        <a:latin typeface="Arial" pitchFamily="34" charset="0"/>
                        <a:cs typeface="Arial" pitchFamily="34" charset="0"/>
                      </a:endParaRPr>
                    </a:p>
                  </a:txBody>
                  <a:tcPr marL="9525" marR="9525" marT="9526" marB="0" anchor="b"/>
                </a:tc>
                <a:tc>
                  <a:txBody>
                    <a:bodyPr/>
                    <a:lstStyle/>
                    <a:p>
                      <a:pPr algn="r" fontAlgn="b"/>
                      <a:r>
                        <a:rPr lang="en-US" sz="1800" u="none" strike="noStrike">
                          <a:effectLst/>
                        </a:rPr>
                        <a:t>0.8</a:t>
                      </a:r>
                      <a:endParaRPr lang="en-US" sz="1800" b="0" i="0" u="none" strike="noStrike">
                        <a:solidFill>
                          <a:srgbClr val="000000"/>
                        </a:solidFill>
                        <a:effectLst/>
                        <a:latin typeface="Calibri"/>
                      </a:endParaRPr>
                    </a:p>
                  </a:txBody>
                  <a:tcPr marL="9525" marR="9525" marT="9526" marB="0" anchor="b"/>
                </a:tc>
                <a:tc>
                  <a:txBody>
                    <a:bodyPr/>
                    <a:lstStyle/>
                    <a:p>
                      <a:pPr algn="r" fontAlgn="b"/>
                      <a:r>
                        <a:rPr lang="en-US" sz="1800" u="none" strike="noStrike" dirty="0">
                          <a:effectLst/>
                        </a:rPr>
                        <a:t>0.7</a:t>
                      </a:r>
                      <a:endParaRPr lang="en-US" sz="1800" b="0" i="0" u="none" strike="noStrike" dirty="0">
                        <a:solidFill>
                          <a:srgbClr val="000000"/>
                        </a:solidFill>
                        <a:effectLst/>
                        <a:latin typeface="Calibri"/>
                      </a:endParaRPr>
                    </a:p>
                  </a:txBody>
                  <a:tcPr marL="9525" marR="9525" marT="9526" marB="0" anchor="b"/>
                </a:tc>
                <a:tc>
                  <a:txBody>
                    <a:bodyPr/>
                    <a:lstStyle/>
                    <a:p>
                      <a:pPr algn="r" fontAlgn="b"/>
                      <a:r>
                        <a:rPr lang="en-US" sz="1800" u="none" strike="noStrike">
                          <a:effectLst/>
                        </a:rPr>
                        <a:t>1.1</a:t>
                      </a:r>
                      <a:endParaRPr lang="en-US" sz="1800" b="0" i="0" u="none" strike="noStrike">
                        <a:solidFill>
                          <a:srgbClr val="000000"/>
                        </a:solidFill>
                        <a:effectLst/>
                        <a:latin typeface="Calibri"/>
                      </a:endParaRPr>
                    </a:p>
                  </a:txBody>
                  <a:tcPr marL="9525" marR="9525" marT="9526" marB="0" anchor="b"/>
                </a:tc>
              </a:tr>
              <a:tr h="288797">
                <a:tc>
                  <a:txBody>
                    <a:bodyPr/>
                    <a:lstStyle/>
                    <a:p>
                      <a:pPr algn="l" fontAlgn="b"/>
                      <a:r>
                        <a:rPr lang="en-US" sz="1800" u="none" strike="noStrike" dirty="0">
                          <a:effectLst/>
                          <a:latin typeface="Arial" pitchFamily="34" charset="0"/>
                          <a:cs typeface="Arial" pitchFamily="34" charset="0"/>
                        </a:rPr>
                        <a:t>    Property income from assets</a:t>
                      </a:r>
                      <a:endParaRPr lang="en-US" sz="1800" b="0" i="0" u="none" strike="noStrike" dirty="0">
                        <a:solidFill>
                          <a:srgbClr val="000000"/>
                        </a:solidFill>
                        <a:effectLst/>
                        <a:latin typeface="Arial" pitchFamily="34" charset="0"/>
                        <a:cs typeface="Arial" pitchFamily="34" charset="0"/>
                      </a:endParaRPr>
                    </a:p>
                  </a:txBody>
                  <a:tcPr marL="9525" marR="9525" marT="9526" marB="0" anchor="b"/>
                </a:tc>
                <a:tc>
                  <a:txBody>
                    <a:bodyPr/>
                    <a:lstStyle/>
                    <a:p>
                      <a:pPr algn="r" fontAlgn="b"/>
                      <a:r>
                        <a:rPr lang="en-US" sz="1800" u="none" strike="noStrike" dirty="0">
                          <a:effectLst/>
                        </a:rPr>
                        <a:t>63.3</a:t>
                      </a:r>
                      <a:endParaRPr lang="en-US" sz="1800" b="0" i="0" u="none" strike="noStrike" dirty="0">
                        <a:solidFill>
                          <a:srgbClr val="000000"/>
                        </a:solidFill>
                        <a:effectLst/>
                        <a:latin typeface="Calibri"/>
                      </a:endParaRPr>
                    </a:p>
                  </a:txBody>
                  <a:tcPr marL="9525" marR="9525" marT="9526" marB="0" anchor="b"/>
                </a:tc>
                <a:tc>
                  <a:txBody>
                    <a:bodyPr/>
                    <a:lstStyle/>
                    <a:p>
                      <a:pPr algn="r" fontAlgn="b"/>
                      <a:r>
                        <a:rPr lang="en-US" sz="1800" u="none" strike="noStrike" dirty="0">
                          <a:effectLst/>
                        </a:rPr>
                        <a:t>58.0</a:t>
                      </a:r>
                      <a:endParaRPr lang="en-US" sz="1800" b="0" i="0" u="none" strike="noStrike" dirty="0">
                        <a:solidFill>
                          <a:srgbClr val="000000"/>
                        </a:solidFill>
                        <a:effectLst/>
                        <a:latin typeface="Calibri"/>
                      </a:endParaRPr>
                    </a:p>
                  </a:txBody>
                  <a:tcPr marL="9525" marR="9525" marT="9526" marB="0" anchor="b"/>
                </a:tc>
                <a:tc>
                  <a:txBody>
                    <a:bodyPr/>
                    <a:lstStyle/>
                    <a:p>
                      <a:pPr algn="r" fontAlgn="b"/>
                      <a:r>
                        <a:rPr lang="en-US" sz="1800" u="none" strike="noStrike">
                          <a:effectLst/>
                        </a:rPr>
                        <a:t>49.1</a:t>
                      </a:r>
                      <a:endParaRPr lang="en-US" sz="1800" b="0" i="0" u="none" strike="noStrike">
                        <a:solidFill>
                          <a:srgbClr val="000000"/>
                        </a:solidFill>
                        <a:effectLst/>
                        <a:latin typeface="Calibri"/>
                      </a:endParaRPr>
                    </a:p>
                  </a:txBody>
                  <a:tcPr marL="9525" marR="9525" marT="9526" marB="0" anchor="b"/>
                </a:tc>
              </a:tr>
              <a:tr h="288797">
                <a:tc>
                  <a:txBody>
                    <a:bodyPr/>
                    <a:lstStyle/>
                    <a:p>
                      <a:pPr algn="l" fontAlgn="b"/>
                      <a:r>
                        <a:rPr lang="en-US" sz="1800" u="none" strike="noStrike" dirty="0">
                          <a:effectLst/>
                          <a:latin typeface="Arial" pitchFamily="34" charset="0"/>
                          <a:cs typeface="Arial" pitchFamily="34" charset="0"/>
                        </a:rPr>
                        <a:t>    Imputed interest on claim on employer for unfunded </a:t>
                      </a:r>
                      <a:r>
                        <a:rPr lang="en-US" sz="1800" u="none" strike="noStrike" dirty="0" smtClean="0">
                          <a:effectLst/>
                          <a:latin typeface="Arial" pitchFamily="34" charset="0"/>
                          <a:cs typeface="Arial" pitchFamily="34" charset="0"/>
                        </a:rPr>
                        <a:t>liability</a:t>
                      </a:r>
                      <a:endParaRPr lang="en-US" sz="1800" b="0" i="0" u="none" strike="noStrike" dirty="0">
                        <a:solidFill>
                          <a:srgbClr val="000000"/>
                        </a:solidFill>
                        <a:effectLst/>
                        <a:latin typeface="Arial" pitchFamily="34" charset="0"/>
                        <a:cs typeface="Arial" pitchFamily="34" charset="0"/>
                      </a:endParaRPr>
                    </a:p>
                  </a:txBody>
                  <a:tcPr marL="9525" marR="9525" marT="9526" marB="0" anchor="b">
                    <a:solidFill>
                      <a:srgbClr val="FFFF00"/>
                    </a:solidFill>
                  </a:tcPr>
                </a:tc>
                <a:tc>
                  <a:txBody>
                    <a:bodyPr/>
                    <a:lstStyle/>
                    <a:p>
                      <a:pPr algn="r" fontAlgn="b"/>
                      <a:r>
                        <a:rPr lang="en-US" sz="1800" u="none" strike="noStrike" dirty="0">
                          <a:effectLst/>
                        </a:rPr>
                        <a:t>-14.3</a:t>
                      </a:r>
                      <a:endParaRPr lang="en-US" sz="1800" b="0" i="0" u="none" strike="noStrike" dirty="0">
                        <a:solidFill>
                          <a:srgbClr val="000000"/>
                        </a:solidFill>
                        <a:effectLst/>
                        <a:latin typeface="Calibri"/>
                      </a:endParaRPr>
                    </a:p>
                  </a:txBody>
                  <a:tcPr marL="9525" marR="9525" marT="9526" marB="0" anchor="b">
                    <a:solidFill>
                      <a:srgbClr val="FFFF00"/>
                    </a:solidFill>
                  </a:tcPr>
                </a:tc>
                <a:tc>
                  <a:txBody>
                    <a:bodyPr/>
                    <a:lstStyle/>
                    <a:p>
                      <a:pPr algn="r" fontAlgn="b"/>
                      <a:r>
                        <a:rPr lang="en-US" sz="1800" u="none" strike="noStrike" dirty="0">
                          <a:effectLst/>
                        </a:rPr>
                        <a:t>-4.4</a:t>
                      </a:r>
                      <a:endParaRPr lang="en-US" sz="1800" b="0" i="0" u="none" strike="noStrike" dirty="0">
                        <a:solidFill>
                          <a:srgbClr val="000000"/>
                        </a:solidFill>
                        <a:effectLst/>
                        <a:latin typeface="Calibri"/>
                      </a:endParaRPr>
                    </a:p>
                  </a:txBody>
                  <a:tcPr marL="9525" marR="9525" marT="9526" marB="0" anchor="b">
                    <a:solidFill>
                      <a:srgbClr val="FFFF00"/>
                    </a:solidFill>
                  </a:tcPr>
                </a:tc>
                <a:tc>
                  <a:txBody>
                    <a:bodyPr/>
                    <a:lstStyle/>
                    <a:p>
                      <a:pPr algn="r" fontAlgn="b"/>
                      <a:r>
                        <a:rPr lang="en-US" sz="1800" u="none" strike="noStrike" dirty="0">
                          <a:effectLst/>
                        </a:rPr>
                        <a:t>12.0</a:t>
                      </a:r>
                      <a:endParaRPr lang="en-US" sz="1800" b="0" i="0" u="none" strike="noStrike" dirty="0">
                        <a:solidFill>
                          <a:srgbClr val="000000"/>
                        </a:solidFill>
                        <a:effectLst/>
                        <a:latin typeface="Calibri"/>
                      </a:endParaRPr>
                    </a:p>
                  </a:txBody>
                  <a:tcPr marL="9525" marR="9525" marT="9526" marB="0" anchor="b">
                    <a:solidFill>
                      <a:srgbClr val="FFFF00"/>
                    </a:solidFill>
                  </a:tcPr>
                </a:tc>
              </a:tr>
              <a:tr h="288797">
                <a:tc>
                  <a:txBody>
                    <a:bodyPr/>
                    <a:lstStyle/>
                    <a:p>
                      <a:pPr algn="l" fontAlgn="b"/>
                      <a:r>
                        <a:rPr lang="en-US" sz="1800" b="1" u="none" strike="noStrike" dirty="0">
                          <a:effectLst/>
                          <a:latin typeface="Arial" pitchFamily="34" charset="0"/>
                          <a:cs typeface="Arial" pitchFamily="34" charset="0"/>
                        </a:rPr>
                        <a:t>Expenditures</a:t>
                      </a:r>
                      <a:endParaRPr lang="en-US" sz="1800" b="1" i="0" u="none" strike="noStrike" dirty="0">
                        <a:solidFill>
                          <a:srgbClr val="000000"/>
                        </a:solidFill>
                        <a:effectLst/>
                        <a:latin typeface="Arial" pitchFamily="34" charset="0"/>
                        <a:cs typeface="Arial" pitchFamily="34" charset="0"/>
                      </a:endParaRPr>
                    </a:p>
                  </a:txBody>
                  <a:tcPr marL="9525" marR="9525" marT="9526" marB="0" anchor="b"/>
                </a:tc>
                <a:tc>
                  <a:txBody>
                    <a:bodyPr/>
                    <a:lstStyle/>
                    <a:p>
                      <a:pPr algn="r" fontAlgn="b"/>
                      <a:r>
                        <a:rPr lang="en-US" sz="1800" b="1" u="none" strike="noStrike" dirty="0">
                          <a:effectLst/>
                        </a:rPr>
                        <a:t>180.3</a:t>
                      </a:r>
                      <a:endParaRPr lang="en-US" sz="1800" b="1" i="0" u="none" strike="noStrike" dirty="0">
                        <a:solidFill>
                          <a:srgbClr val="000000"/>
                        </a:solidFill>
                        <a:effectLst/>
                        <a:latin typeface="Calibri"/>
                      </a:endParaRPr>
                    </a:p>
                  </a:txBody>
                  <a:tcPr marL="9525" marR="9525" marT="9526" marB="0" anchor="b"/>
                </a:tc>
                <a:tc>
                  <a:txBody>
                    <a:bodyPr/>
                    <a:lstStyle/>
                    <a:p>
                      <a:pPr algn="r" fontAlgn="b"/>
                      <a:r>
                        <a:rPr lang="en-US" sz="1800" b="1" u="none" strike="noStrike" dirty="0">
                          <a:effectLst/>
                        </a:rPr>
                        <a:t>188.4</a:t>
                      </a:r>
                      <a:endParaRPr lang="en-US" sz="1800" b="1" i="0" u="none" strike="noStrike" dirty="0">
                        <a:solidFill>
                          <a:srgbClr val="000000"/>
                        </a:solidFill>
                        <a:effectLst/>
                        <a:latin typeface="Calibri"/>
                      </a:endParaRPr>
                    </a:p>
                  </a:txBody>
                  <a:tcPr marL="9525" marR="9525" marT="9526" marB="0" anchor="b"/>
                </a:tc>
                <a:tc>
                  <a:txBody>
                    <a:bodyPr/>
                    <a:lstStyle/>
                    <a:p>
                      <a:pPr algn="r" fontAlgn="b"/>
                      <a:r>
                        <a:rPr lang="en-US" sz="1800" b="1" u="none" strike="noStrike" dirty="0">
                          <a:effectLst/>
                        </a:rPr>
                        <a:t>200.3</a:t>
                      </a:r>
                      <a:endParaRPr lang="en-US" sz="1800" b="1" i="0" u="none" strike="noStrike" dirty="0">
                        <a:solidFill>
                          <a:srgbClr val="000000"/>
                        </a:solidFill>
                        <a:effectLst/>
                        <a:latin typeface="Calibri"/>
                      </a:endParaRPr>
                    </a:p>
                  </a:txBody>
                  <a:tcPr marL="9525" marR="9525" marT="9526" marB="0" anchor="b"/>
                </a:tc>
              </a:tr>
              <a:tr h="288797">
                <a:tc>
                  <a:txBody>
                    <a:bodyPr/>
                    <a:lstStyle/>
                    <a:p>
                      <a:pPr algn="l" fontAlgn="b"/>
                      <a:r>
                        <a:rPr lang="en-US" sz="1800" u="none" strike="noStrike" dirty="0">
                          <a:effectLst/>
                          <a:latin typeface="Arial" pitchFamily="34" charset="0"/>
                          <a:cs typeface="Arial" pitchFamily="34" charset="0"/>
                        </a:rPr>
                        <a:t>    Benefit entitlements accrued through covered employment</a:t>
                      </a:r>
                      <a:endParaRPr lang="en-US" sz="1800" b="0" i="0" u="none" strike="noStrike" dirty="0">
                        <a:solidFill>
                          <a:srgbClr val="000000"/>
                        </a:solidFill>
                        <a:effectLst/>
                        <a:latin typeface="Arial" pitchFamily="34" charset="0"/>
                        <a:cs typeface="Arial" pitchFamily="34" charset="0"/>
                      </a:endParaRPr>
                    </a:p>
                  </a:txBody>
                  <a:tcPr marL="9525" marR="9525" marT="9526" marB="0" anchor="b"/>
                </a:tc>
                <a:tc>
                  <a:txBody>
                    <a:bodyPr/>
                    <a:lstStyle/>
                    <a:p>
                      <a:pPr algn="r" fontAlgn="b"/>
                      <a:r>
                        <a:rPr lang="en-US" sz="1800" u="none" strike="noStrike">
                          <a:effectLst/>
                        </a:rPr>
                        <a:t>66.6</a:t>
                      </a:r>
                      <a:endParaRPr lang="en-US" sz="1800" b="0" i="0" u="none" strike="noStrike">
                        <a:solidFill>
                          <a:srgbClr val="000000"/>
                        </a:solidFill>
                        <a:effectLst/>
                        <a:latin typeface="Calibri"/>
                      </a:endParaRPr>
                    </a:p>
                  </a:txBody>
                  <a:tcPr marL="9525" marR="9525" marT="9526" marB="0" anchor="b"/>
                </a:tc>
                <a:tc>
                  <a:txBody>
                    <a:bodyPr/>
                    <a:lstStyle/>
                    <a:p>
                      <a:pPr algn="r" fontAlgn="b"/>
                      <a:r>
                        <a:rPr lang="en-US" sz="1800" u="none" strike="noStrike" dirty="0">
                          <a:effectLst/>
                        </a:rPr>
                        <a:t>70.5</a:t>
                      </a:r>
                      <a:endParaRPr lang="en-US" sz="1800" b="0" i="0" u="none" strike="noStrike" dirty="0">
                        <a:solidFill>
                          <a:srgbClr val="000000"/>
                        </a:solidFill>
                        <a:effectLst/>
                        <a:latin typeface="Calibri"/>
                      </a:endParaRPr>
                    </a:p>
                  </a:txBody>
                  <a:tcPr marL="9525" marR="9525" marT="9526" marB="0" anchor="b"/>
                </a:tc>
                <a:tc>
                  <a:txBody>
                    <a:bodyPr/>
                    <a:lstStyle/>
                    <a:p>
                      <a:pPr algn="r" fontAlgn="b"/>
                      <a:r>
                        <a:rPr lang="en-US" sz="1800" u="none" strike="noStrike" dirty="0">
                          <a:effectLst/>
                        </a:rPr>
                        <a:t>76.1</a:t>
                      </a:r>
                      <a:endParaRPr lang="en-US" sz="1800" b="0" i="0" u="none" strike="noStrike" dirty="0">
                        <a:solidFill>
                          <a:srgbClr val="000000"/>
                        </a:solidFill>
                        <a:effectLst/>
                        <a:latin typeface="Calibri"/>
                      </a:endParaRPr>
                    </a:p>
                  </a:txBody>
                  <a:tcPr marL="9525" marR="9525" marT="9526" marB="0" anchor="b"/>
                </a:tc>
              </a:tr>
              <a:tr h="288797">
                <a:tc>
                  <a:txBody>
                    <a:bodyPr/>
                    <a:lstStyle/>
                    <a:p>
                      <a:pPr algn="l" fontAlgn="b"/>
                      <a:r>
                        <a:rPr lang="en-US" sz="1800" u="none" strike="noStrike" dirty="0">
                          <a:effectLst/>
                          <a:latin typeface="Arial" pitchFamily="34" charset="0"/>
                          <a:cs typeface="Arial" pitchFamily="34" charset="0"/>
                        </a:rPr>
                        <a:t>    Interest on benefit entitlements</a:t>
                      </a:r>
                      <a:endParaRPr lang="en-US" sz="1800" b="0" i="0" u="none" strike="noStrike" dirty="0">
                        <a:solidFill>
                          <a:srgbClr val="000000"/>
                        </a:solidFill>
                        <a:effectLst/>
                        <a:latin typeface="Arial" pitchFamily="34" charset="0"/>
                        <a:cs typeface="Arial" pitchFamily="34" charset="0"/>
                      </a:endParaRPr>
                    </a:p>
                  </a:txBody>
                  <a:tcPr marL="9525" marR="9525" marT="9526" marB="0" anchor="b"/>
                </a:tc>
                <a:tc>
                  <a:txBody>
                    <a:bodyPr/>
                    <a:lstStyle/>
                    <a:p>
                      <a:pPr algn="r" fontAlgn="b"/>
                      <a:r>
                        <a:rPr lang="en-US" sz="1800" u="none" strike="noStrike" dirty="0">
                          <a:effectLst/>
                        </a:rPr>
                        <a:t>106.4</a:t>
                      </a:r>
                      <a:endParaRPr lang="en-US" sz="1800" b="0" i="0" u="none" strike="noStrike" dirty="0">
                        <a:solidFill>
                          <a:srgbClr val="000000"/>
                        </a:solidFill>
                        <a:effectLst/>
                        <a:latin typeface="Calibri"/>
                      </a:endParaRPr>
                    </a:p>
                  </a:txBody>
                  <a:tcPr marL="9525" marR="9525" marT="9526" marB="0" anchor="b"/>
                </a:tc>
                <a:tc>
                  <a:txBody>
                    <a:bodyPr/>
                    <a:lstStyle/>
                    <a:p>
                      <a:pPr algn="r" fontAlgn="b"/>
                      <a:r>
                        <a:rPr lang="en-US" sz="1800" u="none" strike="noStrike" dirty="0">
                          <a:effectLst/>
                        </a:rPr>
                        <a:t>110.7</a:t>
                      </a:r>
                      <a:endParaRPr lang="en-US" sz="1800" b="0" i="0" u="none" strike="noStrike" dirty="0">
                        <a:solidFill>
                          <a:srgbClr val="000000"/>
                        </a:solidFill>
                        <a:effectLst/>
                        <a:latin typeface="Calibri"/>
                      </a:endParaRPr>
                    </a:p>
                  </a:txBody>
                  <a:tcPr marL="9525" marR="9525" marT="9526" marB="0" anchor="b"/>
                </a:tc>
                <a:tc>
                  <a:txBody>
                    <a:bodyPr/>
                    <a:lstStyle/>
                    <a:p>
                      <a:pPr algn="r" fontAlgn="b"/>
                      <a:r>
                        <a:rPr lang="en-US" sz="1800" u="none" strike="noStrike" dirty="0">
                          <a:effectLst/>
                        </a:rPr>
                        <a:t>117.3</a:t>
                      </a:r>
                      <a:endParaRPr lang="en-US" sz="1800" b="0" i="0" u="none" strike="noStrike" dirty="0">
                        <a:solidFill>
                          <a:srgbClr val="000000"/>
                        </a:solidFill>
                        <a:effectLst/>
                        <a:latin typeface="Calibri"/>
                      </a:endParaRPr>
                    </a:p>
                  </a:txBody>
                  <a:tcPr marL="9525" marR="9525" marT="9526" marB="0" anchor="b"/>
                </a:tc>
              </a:tr>
              <a:tr h="288797">
                <a:tc>
                  <a:txBody>
                    <a:bodyPr/>
                    <a:lstStyle/>
                    <a:p>
                      <a:pPr algn="l" fontAlgn="b"/>
                      <a:r>
                        <a:rPr lang="en-US" sz="1800" u="none" strike="noStrike" dirty="0">
                          <a:effectLst/>
                          <a:latin typeface="Arial" pitchFamily="34" charset="0"/>
                          <a:cs typeface="Arial" pitchFamily="34" charset="0"/>
                        </a:rPr>
                        <a:t>    </a:t>
                      </a:r>
                      <a:r>
                        <a:rPr lang="en-US" sz="1800" u="none" strike="noStrike" dirty="0" smtClean="0">
                          <a:effectLst/>
                          <a:latin typeface="Arial" pitchFamily="34" charset="0"/>
                          <a:cs typeface="Arial" pitchFamily="34" charset="0"/>
                        </a:rPr>
                        <a:t>Administrative </a:t>
                      </a:r>
                      <a:r>
                        <a:rPr lang="en-US" sz="1800" u="none" strike="noStrike" dirty="0">
                          <a:effectLst/>
                          <a:latin typeface="Arial" pitchFamily="34" charset="0"/>
                          <a:cs typeface="Arial" pitchFamily="34" charset="0"/>
                        </a:rPr>
                        <a:t>expenses</a:t>
                      </a:r>
                      <a:endParaRPr lang="en-US" sz="1800" b="0" i="0" u="none" strike="noStrike" dirty="0">
                        <a:solidFill>
                          <a:srgbClr val="000000"/>
                        </a:solidFill>
                        <a:effectLst/>
                        <a:latin typeface="Arial" pitchFamily="34" charset="0"/>
                        <a:cs typeface="Arial" pitchFamily="34" charset="0"/>
                      </a:endParaRPr>
                    </a:p>
                  </a:txBody>
                  <a:tcPr marL="9525" marR="9525" marT="9526" marB="0" anchor="b"/>
                </a:tc>
                <a:tc>
                  <a:txBody>
                    <a:bodyPr/>
                    <a:lstStyle/>
                    <a:p>
                      <a:pPr algn="r" fontAlgn="b"/>
                      <a:r>
                        <a:rPr lang="en-US" sz="1800" u="none" strike="noStrike">
                          <a:effectLst/>
                        </a:rPr>
                        <a:t>7.3</a:t>
                      </a:r>
                      <a:endParaRPr lang="en-US" sz="1800" b="0" i="0" u="none" strike="noStrike">
                        <a:solidFill>
                          <a:srgbClr val="000000"/>
                        </a:solidFill>
                        <a:effectLst/>
                        <a:latin typeface="Calibri"/>
                      </a:endParaRPr>
                    </a:p>
                  </a:txBody>
                  <a:tcPr marL="9525" marR="9525" marT="9526" marB="0" anchor="b"/>
                </a:tc>
                <a:tc>
                  <a:txBody>
                    <a:bodyPr/>
                    <a:lstStyle/>
                    <a:p>
                      <a:pPr algn="r" fontAlgn="b"/>
                      <a:r>
                        <a:rPr lang="en-US" sz="1800" u="none" strike="noStrike" dirty="0">
                          <a:effectLst/>
                        </a:rPr>
                        <a:t>7.2</a:t>
                      </a:r>
                      <a:endParaRPr lang="en-US" sz="1800" b="0" i="0" u="none" strike="noStrike" dirty="0">
                        <a:solidFill>
                          <a:srgbClr val="000000"/>
                        </a:solidFill>
                        <a:effectLst/>
                        <a:latin typeface="Calibri"/>
                      </a:endParaRPr>
                    </a:p>
                  </a:txBody>
                  <a:tcPr marL="9525" marR="9525" marT="9526" marB="0" anchor="b"/>
                </a:tc>
                <a:tc>
                  <a:txBody>
                    <a:bodyPr/>
                    <a:lstStyle/>
                    <a:p>
                      <a:pPr algn="r" fontAlgn="b"/>
                      <a:r>
                        <a:rPr lang="en-US" sz="1800" u="none" strike="noStrike" dirty="0">
                          <a:effectLst/>
                        </a:rPr>
                        <a:t>6.9</a:t>
                      </a:r>
                      <a:endParaRPr lang="en-US" sz="1800" b="0" i="0" u="none" strike="noStrike" dirty="0">
                        <a:solidFill>
                          <a:srgbClr val="000000"/>
                        </a:solidFill>
                        <a:effectLst/>
                        <a:latin typeface="Calibri"/>
                      </a:endParaRPr>
                    </a:p>
                  </a:txBody>
                  <a:tcPr marL="9525" marR="9525" marT="9526" marB="0" anchor="b"/>
                </a:tc>
              </a:tr>
              <a:tr h="288797">
                <a:tc>
                  <a:txBody>
                    <a:bodyPr/>
                    <a:lstStyle/>
                    <a:p>
                      <a:pPr algn="l" fontAlgn="b"/>
                      <a:r>
                        <a:rPr lang="en-US" sz="1800" b="1" u="none" strike="noStrike" dirty="0" smtClean="0">
                          <a:effectLst/>
                          <a:latin typeface="Arial" pitchFamily="34" charset="0"/>
                          <a:cs typeface="Arial" pitchFamily="34" charset="0"/>
                        </a:rPr>
                        <a:t>Saving </a:t>
                      </a:r>
                      <a:r>
                        <a:rPr lang="en-US" sz="1800" b="0" u="none" strike="noStrike" dirty="0" smtClean="0">
                          <a:effectLst/>
                          <a:latin typeface="Arial" pitchFamily="34" charset="0"/>
                          <a:cs typeface="Arial" pitchFamily="34" charset="0"/>
                        </a:rPr>
                        <a:t>(property income – </a:t>
                      </a:r>
                      <a:r>
                        <a:rPr lang="en-US" sz="1800" b="0" u="none" strike="noStrike" dirty="0" err="1" smtClean="0">
                          <a:effectLst/>
                          <a:latin typeface="Arial" pitchFamily="34" charset="0"/>
                          <a:cs typeface="Arial" pitchFamily="34" charset="0"/>
                        </a:rPr>
                        <a:t>interest_rate</a:t>
                      </a:r>
                      <a:r>
                        <a:rPr lang="en-US" sz="1800" b="0" u="none" strike="noStrike" baseline="0" dirty="0" smtClean="0">
                          <a:effectLst/>
                          <a:latin typeface="Arial" pitchFamily="34" charset="0"/>
                          <a:cs typeface="Arial" pitchFamily="34" charset="0"/>
                        </a:rPr>
                        <a:t> </a:t>
                      </a:r>
                      <a:r>
                        <a:rPr lang="en-US" sz="1600" b="0" u="none" strike="noStrike" dirty="0" smtClean="0">
                          <a:effectLst/>
                          <a:latin typeface="Arial" pitchFamily="34" charset="0"/>
                          <a:cs typeface="Arial" pitchFamily="34" charset="0"/>
                        </a:rPr>
                        <a:t>×</a:t>
                      </a:r>
                      <a:r>
                        <a:rPr lang="en-US" sz="1800" b="0" u="none" strike="noStrike" dirty="0" smtClean="0">
                          <a:effectLst/>
                          <a:latin typeface="Arial" pitchFamily="34" charset="0"/>
                          <a:cs typeface="Arial" pitchFamily="34" charset="0"/>
                        </a:rPr>
                        <a:t> Assets)</a:t>
                      </a:r>
                      <a:endParaRPr lang="en-US" sz="1800" b="0" i="0" u="none" strike="noStrike" dirty="0">
                        <a:solidFill>
                          <a:srgbClr val="000000"/>
                        </a:solidFill>
                        <a:effectLst/>
                        <a:latin typeface="Arial" pitchFamily="34" charset="0"/>
                        <a:cs typeface="Arial" pitchFamily="34" charset="0"/>
                      </a:endParaRPr>
                    </a:p>
                  </a:txBody>
                  <a:tcPr marL="9525" marR="9525" marT="9526" marB="0" anchor="b"/>
                </a:tc>
                <a:tc>
                  <a:txBody>
                    <a:bodyPr/>
                    <a:lstStyle/>
                    <a:p>
                      <a:pPr algn="r" fontAlgn="b"/>
                      <a:r>
                        <a:rPr lang="en-US" sz="1800" b="1" u="none" strike="noStrike" dirty="0">
                          <a:effectLst/>
                        </a:rPr>
                        <a:t>-57.4</a:t>
                      </a:r>
                      <a:endParaRPr lang="en-US" sz="1800" b="1" i="0" u="none" strike="noStrike" dirty="0">
                        <a:solidFill>
                          <a:srgbClr val="000000"/>
                        </a:solidFill>
                        <a:effectLst/>
                        <a:latin typeface="Calibri"/>
                      </a:endParaRPr>
                    </a:p>
                  </a:txBody>
                  <a:tcPr marL="9525" marR="9525" marT="9526" marB="0" anchor="b"/>
                </a:tc>
                <a:tc>
                  <a:txBody>
                    <a:bodyPr/>
                    <a:lstStyle/>
                    <a:p>
                      <a:pPr algn="r" fontAlgn="b"/>
                      <a:r>
                        <a:rPr lang="en-US" sz="1800" b="1" u="none" strike="noStrike" dirty="0">
                          <a:effectLst/>
                        </a:rPr>
                        <a:t>-57.1</a:t>
                      </a:r>
                      <a:endParaRPr lang="en-US" sz="1800" b="1" i="0" u="none" strike="noStrike" dirty="0">
                        <a:solidFill>
                          <a:srgbClr val="000000"/>
                        </a:solidFill>
                        <a:effectLst/>
                        <a:latin typeface="Calibri"/>
                      </a:endParaRPr>
                    </a:p>
                  </a:txBody>
                  <a:tcPr marL="9525" marR="9525" marT="9526" marB="0" anchor="b"/>
                </a:tc>
                <a:tc>
                  <a:txBody>
                    <a:bodyPr/>
                    <a:lstStyle/>
                    <a:p>
                      <a:pPr algn="r" fontAlgn="b"/>
                      <a:r>
                        <a:rPr lang="en-US" sz="1800" b="1" u="none" strike="noStrike" dirty="0">
                          <a:effectLst/>
                        </a:rPr>
                        <a:t>-</a:t>
                      </a:r>
                      <a:r>
                        <a:rPr lang="en-US" sz="1800" b="1" u="none" strike="noStrike" dirty="0" smtClean="0">
                          <a:effectLst/>
                        </a:rPr>
                        <a:t>56.2</a:t>
                      </a:r>
                    </a:p>
                  </a:txBody>
                  <a:tcPr marL="9525" marR="9525" marT="9526" marB="0" anchor="b"/>
                </a:tc>
              </a:tr>
              <a:tr h="288797">
                <a:tc>
                  <a:txBody>
                    <a:bodyPr/>
                    <a:lstStyle/>
                    <a:p>
                      <a:pPr algn="l" fontAlgn="b"/>
                      <a:r>
                        <a:rPr lang="en-US" sz="1800" b="0" i="0" u="none" strike="noStrike" dirty="0">
                          <a:solidFill>
                            <a:srgbClr val="000000"/>
                          </a:solidFill>
                          <a:effectLst/>
                          <a:latin typeface="Arial" pitchFamily="34" charset="0"/>
                          <a:cs typeface="Arial" pitchFamily="34" charset="0"/>
                        </a:rPr>
                        <a:t>     Current change in assets</a:t>
                      </a:r>
                    </a:p>
                  </a:txBody>
                  <a:tcPr marL="9525" marR="9525" marT="9526" marB="0" anchor="b"/>
                </a:tc>
                <a:tc>
                  <a:txBody>
                    <a:bodyPr/>
                    <a:lstStyle/>
                    <a:p>
                      <a:pPr algn="r" fontAlgn="b"/>
                      <a:r>
                        <a:rPr lang="en-US" sz="1800" b="0" i="0" u="none" strike="noStrike">
                          <a:solidFill>
                            <a:srgbClr val="000000"/>
                          </a:solidFill>
                          <a:effectLst/>
                          <a:latin typeface="Calibri"/>
                        </a:rPr>
                        <a:t>-28.6</a:t>
                      </a:r>
                    </a:p>
                  </a:txBody>
                  <a:tcPr marL="9525" marR="9525" marT="9526" marB="0" anchor="b"/>
                </a:tc>
                <a:tc>
                  <a:txBody>
                    <a:bodyPr/>
                    <a:lstStyle/>
                    <a:p>
                      <a:pPr algn="r" fontAlgn="b"/>
                      <a:r>
                        <a:rPr lang="en-US" sz="1800" b="0" i="0" u="none" strike="noStrike" dirty="0">
                          <a:solidFill>
                            <a:srgbClr val="000000"/>
                          </a:solidFill>
                          <a:effectLst/>
                          <a:latin typeface="Calibri"/>
                        </a:rPr>
                        <a:t>-24.4</a:t>
                      </a:r>
                    </a:p>
                  </a:txBody>
                  <a:tcPr marL="9525" marR="9525" marT="9526" marB="0" anchor="b"/>
                </a:tc>
                <a:tc>
                  <a:txBody>
                    <a:bodyPr/>
                    <a:lstStyle/>
                    <a:p>
                      <a:pPr algn="r" fontAlgn="b"/>
                      <a:r>
                        <a:rPr lang="en-US" sz="1800" b="0" i="0" u="none" strike="noStrike" dirty="0">
                          <a:solidFill>
                            <a:srgbClr val="000000"/>
                          </a:solidFill>
                          <a:effectLst/>
                          <a:latin typeface="Calibri"/>
                        </a:rPr>
                        <a:t>8.3</a:t>
                      </a:r>
                    </a:p>
                  </a:txBody>
                  <a:tcPr marL="9525" marR="9525" marT="9526" marB="0" anchor="b"/>
                </a:tc>
              </a:tr>
              <a:tr h="288797">
                <a:tc>
                  <a:txBody>
                    <a:bodyPr/>
                    <a:lstStyle/>
                    <a:p>
                      <a:pPr algn="l" fontAlgn="b"/>
                      <a:r>
                        <a:rPr lang="en-US" sz="1800" b="0" i="0" u="none" strike="noStrike" dirty="0">
                          <a:solidFill>
                            <a:srgbClr val="000000"/>
                          </a:solidFill>
                          <a:effectLst/>
                          <a:latin typeface="Arial" pitchFamily="34" charset="0"/>
                          <a:cs typeface="Arial" pitchFamily="34" charset="0"/>
                        </a:rPr>
                        <a:t>     Current change in claim on employer for UAL (4+7)</a:t>
                      </a:r>
                    </a:p>
                  </a:txBody>
                  <a:tcPr marL="9525" marR="9525" marT="9526" marB="0" anchor="b"/>
                </a:tc>
                <a:tc>
                  <a:txBody>
                    <a:bodyPr/>
                    <a:lstStyle/>
                    <a:p>
                      <a:pPr algn="r" fontAlgn="b"/>
                      <a:r>
                        <a:rPr lang="en-US" sz="1800" b="0" i="0" u="none" strike="noStrike">
                          <a:solidFill>
                            <a:srgbClr val="000000"/>
                          </a:solidFill>
                          <a:effectLst/>
                          <a:latin typeface="Calibri"/>
                        </a:rPr>
                        <a:t>26.0</a:t>
                      </a:r>
                    </a:p>
                  </a:txBody>
                  <a:tcPr marL="9525" marR="9525" marT="9526" marB="0" anchor="b"/>
                </a:tc>
                <a:tc>
                  <a:txBody>
                    <a:bodyPr/>
                    <a:lstStyle/>
                    <a:p>
                      <a:pPr algn="r" fontAlgn="b"/>
                      <a:r>
                        <a:rPr lang="en-US" sz="1800" b="0" i="0" u="none" strike="noStrike" dirty="0">
                          <a:solidFill>
                            <a:srgbClr val="000000"/>
                          </a:solidFill>
                          <a:effectLst/>
                          <a:latin typeface="Calibri"/>
                        </a:rPr>
                        <a:t>24.0</a:t>
                      </a:r>
                    </a:p>
                  </a:txBody>
                  <a:tcPr marL="9525" marR="9525" marT="9526" marB="0" anchor="b"/>
                </a:tc>
                <a:tc>
                  <a:txBody>
                    <a:bodyPr/>
                    <a:lstStyle/>
                    <a:p>
                      <a:pPr algn="r" fontAlgn="b"/>
                      <a:r>
                        <a:rPr lang="en-US" sz="1800" b="0" i="0" u="none" strike="noStrike" dirty="0">
                          <a:solidFill>
                            <a:srgbClr val="000000"/>
                          </a:solidFill>
                          <a:effectLst/>
                          <a:latin typeface="Calibri"/>
                        </a:rPr>
                        <a:t>-5.9</a:t>
                      </a:r>
                    </a:p>
                  </a:txBody>
                  <a:tcPr marL="9525" marR="9525" marT="9526" marB="0" anchor="b"/>
                </a:tc>
              </a:tr>
              <a:tr h="288797">
                <a:tc>
                  <a:txBody>
                    <a:bodyPr/>
                    <a:lstStyle/>
                    <a:p>
                      <a:pPr algn="l" fontAlgn="b"/>
                      <a:r>
                        <a:rPr lang="en-US" sz="1800" b="0" i="0" u="none" strike="noStrike" dirty="0">
                          <a:solidFill>
                            <a:srgbClr val="000000"/>
                          </a:solidFill>
                          <a:effectLst/>
                          <a:latin typeface="Arial" pitchFamily="34" charset="0"/>
                          <a:cs typeface="Arial" pitchFamily="34" charset="0"/>
                        </a:rPr>
                        <a:t>     LESS: Current change in household benefit entitlement</a:t>
                      </a:r>
                    </a:p>
                  </a:txBody>
                  <a:tcPr marL="9525" marR="9525" marT="9526" marB="0" anchor="b">
                    <a:lnB w="12700" cap="flat" cmpd="sng" algn="ctr">
                      <a:solidFill>
                        <a:schemeClr val="tx1"/>
                      </a:solidFill>
                      <a:prstDash val="solid"/>
                      <a:round/>
                      <a:headEnd type="none" w="med" len="med"/>
                      <a:tailEnd type="none" w="med" len="med"/>
                    </a:lnB>
                  </a:tcPr>
                </a:tc>
                <a:tc>
                  <a:txBody>
                    <a:bodyPr/>
                    <a:lstStyle/>
                    <a:p>
                      <a:pPr algn="r" fontAlgn="b"/>
                      <a:r>
                        <a:rPr lang="en-US" sz="1800" b="0" i="0" u="none" strike="noStrike" dirty="0">
                          <a:solidFill>
                            <a:srgbClr val="000000"/>
                          </a:solidFill>
                          <a:effectLst/>
                          <a:latin typeface="Calibri"/>
                        </a:rPr>
                        <a:t>54.8</a:t>
                      </a:r>
                    </a:p>
                  </a:txBody>
                  <a:tcPr marL="9525" marR="9525" marT="9526" marB="0" anchor="b">
                    <a:lnB w="12700" cap="flat" cmpd="sng" algn="ctr">
                      <a:solidFill>
                        <a:schemeClr val="tx1"/>
                      </a:solidFill>
                      <a:prstDash val="solid"/>
                      <a:round/>
                      <a:headEnd type="none" w="med" len="med"/>
                      <a:tailEnd type="none" w="med" len="med"/>
                    </a:lnB>
                  </a:tcPr>
                </a:tc>
                <a:tc>
                  <a:txBody>
                    <a:bodyPr/>
                    <a:lstStyle/>
                    <a:p>
                      <a:pPr algn="r" fontAlgn="b"/>
                      <a:r>
                        <a:rPr lang="en-US" sz="1800" b="0" i="0" u="none" strike="noStrike" dirty="0">
                          <a:solidFill>
                            <a:srgbClr val="000000"/>
                          </a:solidFill>
                          <a:effectLst/>
                          <a:latin typeface="Calibri"/>
                        </a:rPr>
                        <a:t>56.7</a:t>
                      </a:r>
                    </a:p>
                  </a:txBody>
                  <a:tcPr marL="9525" marR="9525" marT="9526" marB="0" anchor="b">
                    <a:lnB w="12700" cap="flat" cmpd="sng" algn="ctr">
                      <a:solidFill>
                        <a:schemeClr val="tx1"/>
                      </a:solidFill>
                      <a:prstDash val="solid"/>
                      <a:round/>
                      <a:headEnd type="none" w="med" len="med"/>
                      <a:tailEnd type="none" w="med" len="med"/>
                    </a:lnB>
                  </a:tcPr>
                </a:tc>
                <a:tc>
                  <a:txBody>
                    <a:bodyPr/>
                    <a:lstStyle/>
                    <a:p>
                      <a:pPr algn="r" fontAlgn="b"/>
                      <a:r>
                        <a:rPr lang="en-US" sz="1800" b="0" i="0" u="none" strike="noStrike" dirty="0">
                          <a:solidFill>
                            <a:srgbClr val="000000"/>
                          </a:solidFill>
                          <a:effectLst/>
                          <a:latin typeface="Calibri"/>
                        </a:rPr>
                        <a:t>58.6</a:t>
                      </a:r>
                    </a:p>
                  </a:txBody>
                  <a:tcPr marL="9525" marR="9525" marT="9526" marB="0" anchor="b">
                    <a:lnB w="12700" cap="flat" cmpd="sng" algn="ctr">
                      <a:solidFill>
                        <a:schemeClr val="tx1"/>
                      </a:solidFill>
                      <a:prstDash val="solid"/>
                      <a:round/>
                      <a:headEnd type="none" w="med" len="med"/>
                      <a:tailEnd type="none" w="med" len="med"/>
                    </a:lnB>
                  </a:tcPr>
                </a:tc>
              </a:tr>
              <a:tr h="288797">
                <a:tc>
                  <a:txBody>
                    <a:bodyPr/>
                    <a:lstStyle/>
                    <a:p>
                      <a:pPr algn="l" fontAlgn="b"/>
                      <a:r>
                        <a:rPr lang="en-US" sz="1800" b="1" i="0" u="none" strike="noStrike" dirty="0">
                          <a:solidFill>
                            <a:srgbClr val="000000"/>
                          </a:solidFill>
                          <a:effectLst/>
                          <a:latin typeface="Arial" pitchFamily="34" charset="0"/>
                          <a:cs typeface="Arial" pitchFamily="34" charset="0"/>
                        </a:rPr>
                        <a:t>Household income from participation in DB plans (</a:t>
                      </a:r>
                      <a:r>
                        <a:rPr lang="en-US" sz="1800" b="1" i="0" u="none" strike="noStrike" dirty="0" smtClean="0">
                          <a:solidFill>
                            <a:srgbClr val="000000"/>
                          </a:solidFill>
                          <a:effectLst/>
                          <a:latin typeface="Arial" pitchFamily="34" charset="0"/>
                          <a:cs typeface="Arial" pitchFamily="34" charset="0"/>
                        </a:rPr>
                        <a:t>8-5)</a:t>
                      </a:r>
                      <a:endParaRPr lang="en-US" sz="1800" b="1" i="0" u="none" strike="noStrike" dirty="0">
                        <a:solidFill>
                          <a:srgbClr val="000000"/>
                        </a:solidFill>
                        <a:effectLst/>
                        <a:latin typeface="Arial" pitchFamily="34" charset="0"/>
                        <a:cs typeface="Arial" pitchFamily="34" charset="0"/>
                      </a:endParaRPr>
                    </a:p>
                  </a:txBody>
                  <a:tcPr marL="9525" marR="9525" marT="9526" marB="0" anchor="b">
                    <a:lnT w="12700" cap="flat" cmpd="sng" algn="ctr">
                      <a:solidFill>
                        <a:schemeClr val="tx1"/>
                      </a:solidFill>
                      <a:prstDash val="solid"/>
                      <a:round/>
                      <a:headEnd type="none" w="med" len="med"/>
                      <a:tailEnd type="none" w="med" len="med"/>
                    </a:lnT>
                  </a:tcPr>
                </a:tc>
                <a:tc>
                  <a:txBody>
                    <a:bodyPr/>
                    <a:lstStyle/>
                    <a:p>
                      <a:pPr algn="r" fontAlgn="b"/>
                      <a:r>
                        <a:rPr lang="en-US" sz="1800" b="1" i="0" u="none" strike="noStrike" dirty="0">
                          <a:solidFill>
                            <a:srgbClr val="000000"/>
                          </a:solidFill>
                          <a:effectLst/>
                          <a:latin typeface="Calibri"/>
                        </a:rPr>
                        <a:t>179.5</a:t>
                      </a:r>
                    </a:p>
                  </a:txBody>
                  <a:tcPr marL="9525" marR="9525" marT="9526" marB="0" anchor="b">
                    <a:lnT w="12700" cap="flat" cmpd="sng" algn="ctr">
                      <a:solidFill>
                        <a:schemeClr val="tx1"/>
                      </a:solidFill>
                      <a:prstDash val="solid"/>
                      <a:round/>
                      <a:headEnd type="none" w="med" len="med"/>
                      <a:tailEnd type="none" w="med" len="med"/>
                    </a:lnT>
                  </a:tcPr>
                </a:tc>
                <a:tc>
                  <a:txBody>
                    <a:bodyPr/>
                    <a:lstStyle/>
                    <a:p>
                      <a:pPr algn="r" fontAlgn="b"/>
                      <a:r>
                        <a:rPr lang="en-US" sz="1800" b="1" i="0" u="none" strike="noStrike">
                          <a:solidFill>
                            <a:srgbClr val="000000"/>
                          </a:solidFill>
                          <a:effectLst/>
                          <a:latin typeface="Calibri"/>
                        </a:rPr>
                        <a:t>187.7</a:t>
                      </a:r>
                    </a:p>
                  </a:txBody>
                  <a:tcPr marL="9525" marR="9525" marT="9526" marB="0" anchor="b">
                    <a:lnT w="12700" cap="flat" cmpd="sng" algn="ctr">
                      <a:solidFill>
                        <a:schemeClr val="tx1"/>
                      </a:solidFill>
                      <a:prstDash val="solid"/>
                      <a:round/>
                      <a:headEnd type="none" w="med" len="med"/>
                      <a:tailEnd type="none" w="med" len="med"/>
                    </a:lnT>
                  </a:tcPr>
                </a:tc>
                <a:tc>
                  <a:txBody>
                    <a:bodyPr/>
                    <a:lstStyle/>
                    <a:p>
                      <a:pPr algn="r" fontAlgn="b"/>
                      <a:r>
                        <a:rPr lang="en-US" sz="1800" b="1" i="0" u="none" strike="noStrike" dirty="0">
                          <a:solidFill>
                            <a:srgbClr val="000000"/>
                          </a:solidFill>
                          <a:effectLst/>
                          <a:latin typeface="Calibri"/>
                        </a:rPr>
                        <a:t>199.2</a:t>
                      </a:r>
                    </a:p>
                  </a:txBody>
                  <a:tcPr marL="9525" marR="9525" marT="9526" marB="0" anchor="b">
                    <a:lnT w="12700" cap="flat" cmpd="sng" algn="ctr">
                      <a:solidFill>
                        <a:schemeClr val="tx1"/>
                      </a:solidFill>
                      <a:prstDash val="solid"/>
                      <a:round/>
                      <a:headEnd type="none" w="med" len="med"/>
                      <a:tailEnd type="none" w="med" len="med"/>
                    </a:lnT>
                  </a:tcPr>
                </a:tc>
              </a:tr>
              <a:tr h="288797">
                <a:tc>
                  <a:txBody>
                    <a:bodyPr/>
                    <a:lstStyle/>
                    <a:p>
                      <a:pPr algn="l" fontAlgn="b"/>
                      <a:r>
                        <a:rPr lang="en-US" sz="1800" b="1" i="0" u="none" strike="noStrike" dirty="0">
                          <a:solidFill>
                            <a:srgbClr val="000000"/>
                          </a:solidFill>
                          <a:effectLst/>
                          <a:latin typeface="Arial" pitchFamily="34" charset="0"/>
                          <a:cs typeface="Arial" pitchFamily="34" charset="0"/>
                        </a:rPr>
                        <a:t>Employer expenses (2+7)</a:t>
                      </a:r>
                    </a:p>
                  </a:txBody>
                  <a:tcPr marL="9525" marR="9525" marT="9526" marB="0" anchor="b"/>
                </a:tc>
                <a:tc>
                  <a:txBody>
                    <a:bodyPr/>
                    <a:lstStyle/>
                    <a:p>
                      <a:pPr algn="r" fontAlgn="b"/>
                      <a:r>
                        <a:rPr lang="en-US" sz="1800" b="1" i="0" u="none" strike="noStrike">
                          <a:solidFill>
                            <a:srgbClr val="000000"/>
                          </a:solidFill>
                          <a:effectLst/>
                          <a:latin typeface="Calibri"/>
                        </a:rPr>
                        <a:t>58.8</a:t>
                      </a:r>
                    </a:p>
                  </a:txBody>
                  <a:tcPr marL="9525" marR="9525" marT="9526" marB="0" anchor="b"/>
                </a:tc>
                <a:tc>
                  <a:txBody>
                    <a:bodyPr/>
                    <a:lstStyle/>
                    <a:p>
                      <a:pPr algn="r" fontAlgn="b"/>
                      <a:r>
                        <a:rPr lang="en-US" sz="1800" b="1" i="0" u="none" strike="noStrike">
                          <a:solidFill>
                            <a:srgbClr val="000000"/>
                          </a:solidFill>
                          <a:effectLst/>
                          <a:latin typeface="Calibri"/>
                        </a:rPr>
                        <a:t>72.6</a:t>
                      </a:r>
                    </a:p>
                  </a:txBody>
                  <a:tcPr marL="9525" marR="9525" marT="9526" marB="0" anchor="b"/>
                </a:tc>
                <a:tc>
                  <a:txBody>
                    <a:bodyPr/>
                    <a:lstStyle/>
                    <a:p>
                      <a:pPr algn="r" fontAlgn="b"/>
                      <a:r>
                        <a:rPr lang="en-US" sz="1800" b="1" i="0" u="none" strike="noStrike" dirty="0">
                          <a:solidFill>
                            <a:srgbClr val="000000"/>
                          </a:solidFill>
                          <a:effectLst/>
                          <a:latin typeface="Calibri"/>
                        </a:rPr>
                        <a:t>93.9</a:t>
                      </a:r>
                    </a:p>
                  </a:txBody>
                  <a:tcPr marL="9525" marR="9525" marT="9526" marB="0" anchor="b"/>
                </a:tc>
              </a:tr>
              <a:tr h="288797">
                <a:tc>
                  <a:txBody>
                    <a:bodyPr/>
                    <a:lstStyle/>
                    <a:p>
                      <a:pPr algn="l" fontAlgn="b"/>
                      <a:r>
                        <a:rPr lang="en-US" sz="1800" b="1" i="0" u="none" strike="noStrike" dirty="0">
                          <a:solidFill>
                            <a:srgbClr val="000000"/>
                          </a:solidFill>
                          <a:effectLst/>
                          <a:latin typeface="Arial" pitchFamily="34" charset="0"/>
                          <a:cs typeface="Arial" pitchFamily="34" charset="0"/>
                        </a:rPr>
                        <a:t>Change in net worth of DB pension plans </a:t>
                      </a:r>
                    </a:p>
                  </a:txBody>
                  <a:tcPr marL="9525" marR="9525" marT="9526" marB="0" anchor="b">
                    <a:lnB w="12700" cap="flat" cmpd="sng" algn="ctr">
                      <a:solidFill>
                        <a:schemeClr val="tx1"/>
                      </a:solidFill>
                      <a:prstDash val="solid"/>
                      <a:round/>
                      <a:headEnd type="none" w="med" len="med"/>
                      <a:tailEnd type="none" w="med" len="med"/>
                    </a:lnB>
                  </a:tcPr>
                </a:tc>
                <a:tc>
                  <a:txBody>
                    <a:bodyPr/>
                    <a:lstStyle/>
                    <a:p>
                      <a:pPr algn="r" fontAlgn="b"/>
                      <a:r>
                        <a:rPr lang="en-US" sz="1800" b="1" i="0" u="none" strike="noStrike" dirty="0">
                          <a:solidFill>
                            <a:srgbClr val="000000"/>
                          </a:solidFill>
                          <a:effectLst/>
                          <a:latin typeface="Calibri"/>
                        </a:rPr>
                        <a:t>-164.0</a:t>
                      </a:r>
                    </a:p>
                  </a:txBody>
                  <a:tcPr marL="9525" marR="9525" marT="9526" marB="0" anchor="b">
                    <a:lnB w="12700" cap="flat" cmpd="sng" algn="ctr">
                      <a:solidFill>
                        <a:schemeClr val="tx1"/>
                      </a:solidFill>
                      <a:prstDash val="solid"/>
                      <a:round/>
                      <a:headEnd type="none" w="med" len="med"/>
                      <a:tailEnd type="none" w="med" len="med"/>
                    </a:lnB>
                  </a:tcPr>
                </a:tc>
                <a:tc>
                  <a:txBody>
                    <a:bodyPr/>
                    <a:lstStyle/>
                    <a:p>
                      <a:pPr algn="r" fontAlgn="b"/>
                      <a:r>
                        <a:rPr lang="en-US" sz="1800" b="1" i="0" u="none" strike="noStrike" dirty="0">
                          <a:solidFill>
                            <a:srgbClr val="000000"/>
                          </a:solidFill>
                          <a:effectLst/>
                          <a:latin typeface="Calibri"/>
                        </a:rPr>
                        <a:t>-273.2</a:t>
                      </a:r>
                    </a:p>
                  </a:txBody>
                  <a:tcPr marL="9525" marR="9525" marT="9526" marB="0" anchor="b">
                    <a:lnB w="12700" cap="flat" cmpd="sng" algn="ctr">
                      <a:solidFill>
                        <a:schemeClr val="tx1"/>
                      </a:solidFill>
                      <a:prstDash val="solid"/>
                      <a:round/>
                      <a:headEnd type="none" w="med" len="med"/>
                      <a:tailEnd type="none" w="med" len="med"/>
                    </a:lnB>
                  </a:tcPr>
                </a:tc>
                <a:tc>
                  <a:txBody>
                    <a:bodyPr/>
                    <a:lstStyle/>
                    <a:p>
                      <a:pPr algn="r" fontAlgn="b"/>
                      <a:r>
                        <a:rPr lang="en-US" sz="1800" b="1" i="0" u="none" strike="noStrike" dirty="0">
                          <a:solidFill>
                            <a:srgbClr val="000000"/>
                          </a:solidFill>
                          <a:effectLst/>
                          <a:latin typeface="Calibri"/>
                        </a:rPr>
                        <a:t>-214.3</a:t>
                      </a:r>
                    </a:p>
                  </a:txBody>
                  <a:tcPr marL="9525" marR="9525" marT="9526" marB="0" anchor="b">
                    <a:lnB w="12700" cap="flat" cmpd="sng" algn="ctr">
                      <a:solidFill>
                        <a:schemeClr val="tx1"/>
                      </a:solidFill>
                      <a:prstDash val="solid"/>
                      <a:round/>
                      <a:headEnd type="none" w="med" len="med"/>
                      <a:tailEnd type="none" w="med" len="med"/>
                    </a:lnB>
                  </a:tcPr>
                </a:tc>
              </a:tr>
            </a:tbl>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Impact on Saving</a:t>
            </a:r>
            <a:endParaRPr lang="en-US" dirty="0"/>
          </a:p>
        </p:txBody>
      </p:sp>
      <p:sp>
        <p:nvSpPr>
          <p:cNvPr id="3" name="Content Placeholder 2"/>
          <p:cNvSpPr>
            <a:spLocks noGrp="1"/>
          </p:cNvSpPr>
          <p:nvPr>
            <p:ph sz="quarter" idx="1"/>
          </p:nvPr>
        </p:nvSpPr>
        <p:spPr/>
        <p:txBody>
          <a:bodyPr>
            <a:normAutofit/>
          </a:bodyPr>
          <a:lstStyle/>
          <a:p>
            <a:r>
              <a:rPr lang="en-US" dirty="0" smtClean="0"/>
              <a:t>Depending on the degree of underfunding, the reform will alter the flows of income between economic sectors </a:t>
            </a:r>
          </a:p>
          <a:p>
            <a:r>
              <a:rPr lang="en-US" dirty="0" smtClean="0"/>
              <a:t>National saving is unaffected, but the accounting changes will drastically alter its distribution</a:t>
            </a:r>
          </a:p>
          <a:p>
            <a:pPr lvl="1"/>
            <a:r>
              <a:rPr lang="en-US" dirty="0" smtClean="0"/>
              <a:t>The adjustment for under-funded plans will add to household income flows and increased the costs to pension sponsors (governments and business) </a:t>
            </a:r>
          </a:p>
          <a:p>
            <a:r>
              <a:rPr lang="en-US" dirty="0" smtClean="0"/>
              <a:t>Increase imputed employer contributions and imputed property income on unfunded liabilities</a:t>
            </a:r>
          </a:p>
          <a:p>
            <a:r>
              <a:rPr lang="en-US" dirty="0" smtClean="0"/>
              <a:t>More realistic valuation of DB Plans</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Valuation Issues</a:t>
            </a:r>
            <a:endParaRPr lang="en-US" dirty="0"/>
          </a:p>
        </p:txBody>
      </p:sp>
      <p:sp>
        <p:nvSpPr>
          <p:cNvPr id="3" name="Content Placeholder 2"/>
          <p:cNvSpPr>
            <a:spLocks noGrp="1"/>
          </p:cNvSpPr>
          <p:nvPr>
            <p:ph sz="quarter" idx="1"/>
          </p:nvPr>
        </p:nvSpPr>
        <p:spPr>
          <a:xfrm>
            <a:off x="301752" y="1527048"/>
            <a:ext cx="8503920" cy="4797552"/>
          </a:xfrm>
        </p:spPr>
        <p:txBody>
          <a:bodyPr>
            <a:normAutofit fontScale="92500" lnSpcReduction="20000"/>
          </a:bodyPr>
          <a:lstStyle/>
          <a:p>
            <a:r>
              <a:rPr lang="en-US" dirty="0" smtClean="0"/>
              <a:t>Accrual method</a:t>
            </a:r>
          </a:p>
          <a:p>
            <a:pPr lvl="1"/>
            <a:r>
              <a:rPr lang="en-US" sz="2300" dirty="0" smtClean="0"/>
              <a:t>ABO - accumulated benefit obligation – accrued service * current salary (value if plan were terminated)</a:t>
            </a:r>
          </a:p>
          <a:p>
            <a:pPr lvl="1"/>
            <a:r>
              <a:rPr lang="en-US" sz="2300" dirty="0" smtClean="0"/>
              <a:t>PBO-- projected benefit obligation – accrued service * projected termination salary. </a:t>
            </a:r>
          </a:p>
          <a:p>
            <a:pPr lvl="2"/>
            <a:r>
              <a:rPr lang="en-US" sz="2300" dirty="0" smtClean="0"/>
              <a:t>takes account of likely future career benefit obligations (wage increases and additional years of employment).</a:t>
            </a:r>
          </a:p>
          <a:p>
            <a:pPr lvl="2"/>
            <a:r>
              <a:rPr lang="en-US" sz="2300" dirty="0" smtClean="0"/>
              <a:t> Initial valuation is higher but they are equal at retirement.</a:t>
            </a:r>
          </a:p>
          <a:p>
            <a:pPr lvl="1"/>
            <a:r>
              <a:rPr lang="en-US" sz="2300" dirty="0" smtClean="0"/>
              <a:t>ABO seems closest to current national accounts practice, but </a:t>
            </a:r>
            <a:r>
              <a:rPr lang="en-US" sz="2300" dirty="0" err="1" smtClean="0"/>
              <a:t>Lucas&amp;Zeldes</a:t>
            </a:r>
            <a:r>
              <a:rPr lang="en-US" sz="2300" dirty="0" smtClean="0"/>
              <a:t> prefer PBO</a:t>
            </a:r>
          </a:p>
          <a:p>
            <a:pPr lvl="1"/>
            <a:r>
              <a:rPr lang="en-US" sz="2300" dirty="0" smtClean="0"/>
              <a:t>The time patterns of the two are similar, suggesting it is not a major macro issue.</a:t>
            </a:r>
          </a:p>
          <a:p>
            <a:pPr lvl="1"/>
            <a:r>
              <a:rPr lang="en-US" sz="2300" dirty="0" smtClean="0"/>
              <a:t>BEA prefers PBO for government. Why? Standardization  seems preferable where possible </a:t>
            </a:r>
          </a:p>
          <a:p>
            <a:r>
              <a:rPr lang="en-US" dirty="0" smtClean="0"/>
              <a:t>Valuation of Liabilities</a:t>
            </a:r>
          </a:p>
          <a:p>
            <a:pPr lvl="1"/>
            <a:r>
              <a:rPr lang="en-US" sz="2300" dirty="0" smtClean="0"/>
              <a:t>Discounted value of future benefits.</a:t>
            </a:r>
          </a:p>
          <a:p>
            <a:pPr lvl="1"/>
            <a:r>
              <a:rPr lang="en-US" sz="2300" dirty="0" smtClean="0"/>
              <a:t>Choice of discount rate.</a:t>
            </a:r>
          </a:p>
          <a:p>
            <a:pPr lvl="1"/>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Discount Rate</a:t>
            </a:r>
            <a:endParaRPr lang="en-US" dirty="0"/>
          </a:p>
        </p:txBody>
      </p:sp>
      <p:sp>
        <p:nvSpPr>
          <p:cNvPr id="3" name="Content Placeholder 2"/>
          <p:cNvSpPr>
            <a:spLocks noGrp="1"/>
          </p:cNvSpPr>
          <p:nvPr>
            <p:ph sz="quarter" idx="1"/>
          </p:nvPr>
        </p:nvSpPr>
        <p:spPr>
          <a:xfrm>
            <a:off x="301752" y="1295400"/>
            <a:ext cx="8503920" cy="4803648"/>
          </a:xfrm>
        </p:spPr>
        <p:txBody>
          <a:bodyPr>
            <a:normAutofit fontScale="77500" lnSpcReduction="20000"/>
          </a:bodyPr>
          <a:lstStyle/>
          <a:p>
            <a:r>
              <a:rPr lang="en-US" dirty="0" smtClean="0"/>
              <a:t>Actuaries</a:t>
            </a:r>
          </a:p>
          <a:p>
            <a:pPr lvl="1"/>
            <a:r>
              <a:rPr lang="en-US" sz="2900" dirty="0" smtClean="0"/>
              <a:t>Historically, actuaries suggested the use of a relatively high discount rate that derived from the belief that the employer could take a long-term view that averaged out the vicissitudes of the market. </a:t>
            </a:r>
          </a:p>
          <a:p>
            <a:r>
              <a:rPr lang="en-US" sz="3400" dirty="0" smtClean="0"/>
              <a:t>Financial economics</a:t>
            </a:r>
          </a:p>
          <a:p>
            <a:pPr lvl="1"/>
            <a:r>
              <a:rPr lang="en-US" sz="2900" dirty="0" smtClean="0"/>
              <a:t>Payment streams (liabilities) should be discounted at a rate that reflects their risk (Modigliani and Miller (1958)), independent of the rate of return of assets. </a:t>
            </a:r>
          </a:p>
          <a:p>
            <a:pPr lvl="1"/>
            <a:r>
              <a:rPr lang="en-US" sz="2900" dirty="0" smtClean="0"/>
              <a:t>The higher return on equity-centric portfolios is simply a return for risk, but pensions must be paid in any case.  Thus, they advocate for a discount rate closer to that for riskless bonds.</a:t>
            </a:r>
          </a:p>
          <a:p>
            <a:pPr lvl="1"/>
            <a:r>
              <a:rPr lang="en-US" sz="2900" dirty="0" smtClean="0"/>
              <a:t> This argument gains increased force in the public sector where constitutional mandates often require the payment of pensions even in a situation of general default.</a:t>
            </a:r>
          </a:p>
          <a:p>
            <a:pPr lvl="1"/>
            <a:r>
              <a:rPr lang="en-US" sz="2900" dirty="0" smtClean="0"/>
              <a:t>  In addition, many public pensions are indexed for inflation suggesting the use of a discount rate based on inflation-indexed bonds.</a:t>
            </a:r>
          </a:p>
          <a:p>
            <a:pPr lvl="1"/>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792162"/>
          </a:xfrm>
        </p:spPr>
        <p:txBody>
          <a:bodyPr/>
          <a:lstStyle/>
          <a:p>
            <a:r>
              <a:rPr lang="en-US" dirty="0" smtClean="0"/>
              <a:t>Discount Rate</a:t>
            </a:r>
            <a:endParaRPr lang="en-US" dirty="0"/>
          </a:p>
        </p:txBody>
      </p:sp>
      <p:sp>
        <p:nvSpPr>
          <p:cNvPr id="3" name="Content Placeholder 2"/>
          <p:cNvSpPr>
            <a:spLocks noGrp="1"/>
          </p:cNvSpPr>
          <p:nvPr>
            <p:ph sz="quarter" idx="1"/>
          </p:nvPr>
        </p:nvSpPr>
        <p:spPr>
          <a:xfrm>
            <a:off x="457200" y="1143000"/>
            <a:ext cx="8229600" cy="5257800"/>
          </a:xfrm>
        </p:spPr>
        <p:txBody>
          <a:bodyPr>
            <a:normAutofit fontScale="77500" lnSpcReduction="20000"/>
          </a:bodyPr>
          <a:lstStyle/>
          <a:p>
            <a:r>
              <a:rPr lang="en-US" sz="3100" dirty="0" smtClean="0"/>
              <a:t>Choice of discount rate is politically sensitive</a:t>
            </a:r>
          </a:p>
          <a:p>
            <a:r>
              <a:rPr lang="en-US" sz="3100" dirty="0" smtClean="0"/>
              <a:t>BEA Proposal – recent experience with asset returns (does not seem consistent with risk standard of financial economics)</a:t>
            </a:r>
          </a:p>
          <a:p>
            <a:pPr lvl="1"/>
            <a:r>
              <a:rPr lang="en-US" dirty="0" smtClean="0"/>
              <a:t>Private sector – </a:t>
            </a:r>
            <a:r>
              <a:rPr lang="en-US" dirty="0" smtClean="0"/>
              <a:t>6% or 1% + %CP</a:t>
            </a:r>
            <a:r>
              <a:rPr lang="en-US" i="1" dirty="0" smtClean="0"/>
              <a:t>I</a:t>
            </a:r>
          </a:p>
          <a:p>
            <a:pPr lvl="1"/>
            <a:r>
              <a:rPr lang="en-US" dirty="0" smtClean="0"/>
              <a:t>State </a:t>
            </a:r>
            <a:r>
              <a:rPr lang="en-US" dirty="0" smtClean="0"/>
              <a:t>and Local – 5½-6%  (should be less than private)</a:t>
            </a:r>
          </a:p>
          <a:p>
            <a:pPr lvl="1"/>
            <a:r>
              <a:rPr lang="en-US" dirty="0" smtClean="0"/>
              <a:t>Federal Government - ?</a:t>
            </a:r>
          </a:p>
          <a:p>
            <a:pPr lvl="2"/>
            <a:r>
              <a:rPr lang="en-US" sz="2600" dirty="0" smtClean="0"/>
              <a:t>For much of its history, the federal plan was PAYGO.</a:t>
            </a:r>
          </a:p>
          <a:p>
            <a:pPr lvl="2"/>
            <a:r>
              <a:rPr lang="en-US" sz="2600" dirty="0" smtClean="0"/>
              <a:t>Two options to create a funded alternative</a:t>
            </a:r>
            <a:r>
              <a:rPr lang="en-US" dirty="0" smtClean="0"/>
              <a:t>.</a:t>
            </a:r>
          </a:p>
          <a:p>
            <a:pPr lvl="3"/>
            <a:r>
              <a:rPr lang="en-US" sz="2600" dirty="0" smtClean="0"/>
              <a:t>Constant cost rate</a:t>
            </a:r>
          </a:p>
          <a:p>
            <a:pPr lvl="3"/>
            <a:r>
              <a:rPr lang="en-US" sz="2600" dirty="0" smtClean="0"/>
              <a:t>Model simulation that reflects some of the changes in the plans and the underlying demographics- Option B seems more time consistent.</a:t>
            </a:r>
          </a:p>
          <a:p>
            <a:pPr lvl="1"/>
            <a:r>
              <a:rPr lang="en-US" dirty="0" smtClean="0"/>
              <a:t>There are major risk differences among the public and private plans that ought to be reflected in the discount rate.</a:t>
            </a:r>
          </a:p>
          <a:p>
            <a:r>
              <a:rPr lang="en-US" sz="3100" dirty="0" smtClean="0"/>
              <a:t>The discount rate should be derived from a fully taxable bond with risk characteristics (including inflation risk) as close as possible to those of the benefit liability.</a:t>
            </a:r>
          </a:p>
          <a:p>
            <a:pPr lvl="1"/>
            <a:endParaRPr lang="en-US" dirty="0" smtClean="0"/>
          </a:p>
          <a:p>
            <a:pPr lvl="1"/>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Further Thoughts</a:t>
            </a:r>
            <a:endParaRPr lang="en-US" dirty="0"/>
          </a:p>
        </p:txBody>
      </p:sp>
      <p:sp>
        <p:nvSpPr>
          <p:cNvPr id="3" name="Content Placeholder 2"/>
          <p:cNvSpPr>
            <a:spLocks noGrp="1"/>
          </p:cNvSpPr>
          <p:nvPr>
            <p:ph sz="quarter" idx="1"/>
          </p:nvPr>
        </p:nvSpPr>
        <p:spPr/>
        <p:txBody>
          <a:bodyPr>
            <a:normAutofit/>
          </a:bodyPr>
          <a:lstStyle/>
          <a:p>
            <a:r>
              <a:rPr lang="en-US" dirty="0" smtClean="0"/>
              <a:t>Choice of a discount rate for the valuation of future liabilities is separable from the choice of investment assets.</a:t>
            </a:r>
          </a:p>
          <a:p>
            <a:pPr lvl="1"/>
            <a:r>
              <a:rPr lang="en-US" dirty="0" smtClean="0"/>
              <a:t>Discounting with a riskless asset does not imply that the fund must invest in riskless assets.</a:t>
            </a:r>
          </a:p>
          <a:p>
            <a:pPr lvl="1"/>
            <a:r>
              <a:rPr lang="en-US" dirty="0" smtClean="0"/>
              <a:t>The use of a discount rate that matches the risks of the liability would yield a more realistic measure of  the costs and prevent games with computed excess assets and the use of gimmicks such as “pension obligation bonds.” </a:t>
            </a:r>
          </a:p>
          <a:p>
            <a:pPr lvl="1"/>
            <a:r>
              <a:rPr lang="en-US" dirty="0" smtClean="0"/>
              <a:t>However, fund managers should understand that decisions to invest in higher return  assets do involve the assumption of risk.</a:t>
            </a:r>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361</TotalTime>
  <Words>1226</Words>
  <Application>Microsoft Office PowerPoint</Application>
  <PresentationFormat>On-screen Show (4:3)</PresentationFormat>
  <Paragraphs>159</Paragraphs>
  <Slides>12</Slides>
  <Notes>3</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Equity</vt:lpstr>
      <vt:lpstr>Comments on: Actuarial Measures of DB Pension Plans</vt:lpstr>
      <vt:lpstr>Current Treatment</vt:lpstr>
      <vt:lpstr>SNA 2008</vt:lpstr>
      <vt:lpstr>Receipts &amp; Expenditures for Private Plans</vt:lpstr>
      <vt:lpstr>Impact on Saving</vt:lpstr>
      <vt:lpstr>Valuation Issues</vt:lpstr>
      <vt:lpstr>Discount Rate</vt:lpstr>
      <vt:lpstr>Discount Rate</vt:lpstr>
      <vt:lpstr>Further Thoughts</vt:lpstr>
      <vt:lpstr>Further Thoughts(2)</vt:lpstr>
      <vt:lpstr>Further Thoughts(3)</vt:lpstr>
      <vt:lpstr>Questions</vt:lpstr>
    </vt:vector>
  </TitlesOfParts>
  <Company>The Brookings Institution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Comments on: Actuarial Measures of DB Pension Plans</dc:title>
  <dc:creator>bbosworth</dc:creator>
  <cp:lastModifiedBy>Barry</cp:lastModifiedBy>
  <cp:revision>33</cp:revision>
  <dcterms:created xsi:type="dcterms:W3CDTF">2012-05-10T18:21:54Z</dcterms:created>
  <dcterms:modified xsi:type="dcterms:W3CDTF">2012-05-11T16:34:21Z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AdHocReviewCycleID">
    <vt:i4>-60056363</vt:i4>
  </property>
  <property fmtid="{D5CDD505-2E9C-101B-9397-08002B2CF9AE}" pid="3" name="_NewReviewCycle">
    <vt:lpwstr/>
  </property>
  <property fmtid="{D5CDD505-2E9C-101B-9397-08002B2CF9AE}" pid="4" name="_EmailSubject">
    <vt:lpwstr>Last of the ACM Presentations</vt:lpwstr>
  </property>
  <property fmtid="{D5CDD505-2E9C-101B-9397-08002B2CF9AE}" pid="5" name="_AuthorEmail">
    <vt:lpwstr>Gianna.Marrone@bea.gov</vt:lpwstr>
  </property>
  <property fmtid="{D5CDD505-2E9C-101B-9397-08002B2CF9AE}" pid="6" name="_AuthorEmailDisplayName">
    <vt:lpwstr>Marrone, Gianna</vt:lpwstr>
  </property>
</Properties>
</file>