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charts/chart1.xml" ContentType="application/vnd.openxmlformats-officedocument.drawingml.chart+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ppt/tags/tag5.xml" ContentType="application/vnd.openxmlformats-officedocument.presentationml.tags+xml"/>
  <Override PartName="/ppt/notesSlides/notesSlide3.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drawings/drawing4.xml" ContentType="application/vnd.openxmlformats-officedocument.drawingml.chartshapes+xml"/>
  <Override PartName="/ppt/tags/tag6.xml" ContentType="application/vnd.openxmlformats-officedocument.presentationml.tags+xml"/>
  <Override PartName="/ppt/notesSlides/notesSlide4.xml" ContentType="application/vnd.openxmlformats-officedocument.presentationml.notesSlide+xml"/>
  <Override PartName="/ppt/charts/chart7.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3" r:id="rId1"/>
  </p:sldMasterIdLst>
  <p:notesMasterIdLst>
    <p:notesMasterId r:id="rId13"/>
  </p:notesMasterIdLst>
  <p:handoutMasterIdLst>
    <p:handoutMasterId r:id="rId14"/>
  </p:handoutMasterIdLst>
  <p:sldIdLst>
    <p:sldId id="319" r:id="rId2"/>
    <p:sldId id="309" r:id="rId3"/>
    <p:sldId id="345" r:id="rId4"/>
    <p:sldId id="346" r:id="rId5"/>
    <p:sldId id="343" r:id="rId6"/>
    <p:sldId id="344" r:id="rId7"/>
    <p:sldId id="310" r:id="rId8"/>
    <p:sldId id="314" r:id="rId9"/>
    <p:sldId id="316" r:id="rId10"/>
    <p:sldId id="317" r:id="rId11"/>
    <p:sldId id="318" r:id="rId12"/>
  </p:sldIdLst>
  <p:sldSz cx="9906000" cy="6858000" type="A4"/>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7373"/>
    <a:srgbClr val="CA2420"/>
    <a:srgbClr val="737374"/>
    <a:srgbClr val="CB2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6" autoAdjust="0"/>
    <p:restoredTop sz="94660" autoAdjust="0"/>
  </p:normalViewPr>
  <p:slideViewPr>
    <p:cSldViewPr>
      <p:cViewPr varScale="1">
        <p:scale>
          <a:sx n="105" d="100"/>
          <a:sy n="105" d="100"/>
        </p:scale>
        <p:origin x="-920" y="-10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3" d="100"/>
          <a:sy n="83" d="100"/>
        </p:scale>
        <p:origin x="-1956"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home\home$\lalexand\aaa\Projects\Seasonal%20Adjustment\Changes%20to%20PNFP%20in%20Janaury%202012-02%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xedincome\economics$\SPECIAL%20TOPICS\Seasonal%20Special%20Topic%20Files\Charts%20for%20jobless%20claims%20article%20-%20after%20revisions.xlsx" TargetMode="External"/><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file:///\\fixedincome\economics$\SPECIAL%20TOPICS\Seasonal%20Special%20Topic%20Files\Charts%20for%20jobless%20claims%20article%20-%20after%20revisions.xlsx" TargetMode="External"/><Relationship Id="rId2"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1" Type="http://schemas.openxmlformats.org/officeDocument/2006/relationships/oleObject" Target="file:///\\fixedincome\economics$\SPECIAL%20TOPICS\Seasonal%20Special%20Topic%20Files\Charts%20for%20jobless%20claims%20article%20-%20after%20revisions.xlsx" TargetMode="External"/><Relationship Id="rId2"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lewisalexander:Documents:New%20Day:Nomura:Trip:UNR%20Chart,%202012-0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ixedincome\economics$\SPECIAL%20TOPICS\Seasonal%20Special%20Topic%20Files\Seasonal%20bias%20special%20topic%20after%20ISM%20revisions.xlsx" TargetMode="External"/><Relationship Id="rId2"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jgreenbe\Desktop\Dataplay\vehicle%20sales%20and%20seasonal%20bias.xlsx" TargetMode="External"/><Relationship Id="rId2"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73393783277508"/>
          <c:y val="0.077999343832021"/>
          <c:w val="0.892650677880355"/>
          <c:h val="0.858533245844269"/>
        </c:manualLayout>
      </c:layout>
      <c:lineChart>
        <c:grouping val="standard"/>
        <c:varyColors val="0"/>
        <c:ser>
          <c:idx val="0"/>
          <c:order val="0"/>
          <c:tx>
            <c:v>SA Change, as published in early 2008 (LHS)</c:v>
          </c:tx>
          <c:spPr>
            <a:ln w="38100">
              <a:solidFill>
                <a:schemeClr val="tx1"/>
              </a:solidFill>
            </a:ln>
          </c:spPr>
          <c:marker>
            <c:symbol val="none"/>
          </c:marker>
          <c:cat>
            <c:numRef>
              <c:f>'Summary data'!$A$3:$A$15</c:f>
              <c:numCache>
                <c:formatCode>m/d/yyyy</c:formatCode>
                <c:ptCount val="13"/>
                <c:pt idx="0">
                  <c:v>36556.0</c:v>
                </c:pt>
                <c:pt idx="1">
                  <c:v>36922.0</c:v>
                </c:pt>
                <c:pt idx="2">
                  <c:v>37287.0</c:v>
                </c:pt>
                <c:pt idx="3">
                  <c:v>37652.0</c:v>
                </c:pt>
                <c:pt idx="4">
                  <c:v>38017.0</c:v>
                </c:pt>
                <c:pt idx="5">
                  <c:v>38383.0</c:v>
                </c:pt>
                <c:pt idx="6">
                  <c:v>38748.0</c:v>
                </c:pt>
                <c:pt idx="7">
                  <c:v>39113.0</c:v>
                </c:pt>
                <c:pt idx="8">
                  <c:v>39478.0</c:v>
                </c:pt>
                <c:pt idx="9">
                  <c:v>39844.0</c:v>
                </c:pt>
                <c:pt idx="10">
                  <c:v>40209.0</c:v>
                </c:pt>
                <c:pt idx="11">
                  <c:v>40574.0</c:v>
                </c:pt>
                <c:pt idx="12">
                  <c:v>40939.0</c:v>
                </c:pt>
              </c:numCache>
            </c:numRef>
          </c:cat>
          <c:val>
            <c:numRef>
              <c:f>'Summary data'!$B$3:$B$15</c:f>
              <c:numCache>
                <c:formatCode>General</c:formatCode>
                <c:ptCount val="13"/>
                <c:pt idx="0">
                  <c:v>214.0</c:v>
                </c:pt>
                <c:pt idx="1">
                  <c:v>-44.0</c:v>
                </c:pt>
                <c:pt idx="2">
                  <c:v>-149.0</c:v>
                </c:pt>
                <c:pt idx="3">
                  <c:v>31.0</c:v>
                </c:pt>
                <c:pt idx="4">
                  <c:v>124.0</c:v>
                </c:pt>
                <c:pt idx="5">
                  <c:v>67.0</c:v>
                </c:pt>
                <c:pt idx="6">
                  <c:v>240.0</c:v>
                </c:pt>
                <c:pt idx="7">
                  <c:v>136.0</c:v>
                </c:pt>
              </c:numCache>
            </c:numRef>
          </c:val>
          <c:smooth val="0"/>
        </c:ser>
        <c:ser>
          <c:idx val="2"/>
          <c:order val="1"/>
          <c:tx>
            <c:v>SA Change, current estimate (LHS)</c:v>
          </c:tx>
          <c:spPr>
            <a:ln w="38100">
              <a:solidFill>
                <a:srgbClr val="C00000"/>
              </a:solidFill>
            </a:ln>
          </c:spPr>
          <c:marker>
            <c:symbol val="none"/>
          </c:marker>
          <c:cat>
            <c:numRef>
              <c:f>'Summary data'!$A$3:$A$15</c:f>
              <c:numCache>
                <c:formatCode>m/d/yyyy</c:formatCode>
                <c:ptCount val="13"/>
                <c:pt idx="0">
                  <c:v>36556.0</c:v>
                </c:pt>
                <c:pt idx="1">
                  <c:v>36922.0</c:v>
                </c:pt>
                <c:pt idx="2">
                  <c:v>37287.0</c:v>
                </c:pt>
                <c:pt idx="3">
                  <c:v>37652.0</c:v>
                </c:pt>
                <c:pt idx="4">
                  <c:v>38017.0</c:v>
                </c:pt>
                <c:pt idx="5">
                  <c:v>38383.0</c:v>
                </c:pt>
                <c:pt idx="6">
                  <c:v>38748.0</c:v>
                </c:pt>
                <c:pt idx="7">
                  <c:v>39113.0</c:v>
                </c:pt>
                <c:pt idx="8">
                  <c:v>39478.0</c:v>
                </c:pt>
                <c:pt idx="9">
                  <c:v>39844.0</c:v>
                </c:pt>
                <c:pt idx="10">
                  <c:v>40209.0</c:v>
                </c:pt>
                <c:pt idx="11">
                  <c:v>40574.0</c:v>
                </c:pt>
                <c:pt idx="12">
                  <c:v>40939.0</c:v>
                </c:pt>
              </c:numCache>
            </c:numRef>
          </c:cat>
          <c:val>
            <c:numRef>
              <c:f>'Summary data'!$D$3:$D$15</c:f>
              <c:numCache>
                <c:formatCode>General</c:formatCode>
                <c:ptCount val="13"/>
                <c:pt idx="0">
                  <c:v>217.0</c:v>
                </c:pt>
                <c:pt idx="1">
                  <c:v>-46.0</c:v>
                </c:pt>
                <c:pt idx="2">
                  <c:v>-151.0</c:v>
                </c:pt>
                <c:pt idx="3">
                  <c:v>57.0</c:v>
                </c:pt>
                <c:pt idx="4">
                  <c:v>170.0</c:v>
                </c:pt>
                <c:pt idx="5">
                  <c:v>95.0</c:v>
                </c:pt>
                <c:pt idx="6">
                  <c:v>315.0</c:v>
                </c:pt>
                <c:pt idx="7">
                  <c:v>229.0</c:v>
                </c:pt>
                <c:pt idx="8">
                  <c:v>41.0</c:v>
                </c:pt>
                <c:pt idx="9">
                  <c:v>-839.0</c:v>
                </c:pt>
                <c:pt idx="10">
                  <c:v>-40.0</c:v>
                </c:pt>
                <c:pt idx="11">
                  <c:v>119.0</c:v>
                </c:pt>
                <c:pt idx="12">
                  <c:v>257.0</c:v>
                </c:pt>
              </c:numCache>
            </c:numRef>
          </c:val>
          <c:smooth val="0"/>
        </c:ser>
        <c:dLbls>
          <c:showLegendKey val="0"/>
          <c:showVal val="0"/>
          <c:showCatName val="0"/>
          <c:showSerName val="0"/>
          <c:showPercent val="0"/>
          <c:showBubbleSize val="0"/>
        </c:dLbls>
        <c:marker val="1"/>
        <c:smooth val="0"/>
        <c:axId val="-2134426344"/>
        <c:axId val="-2134447864"/>
      </c:lineChart>
      <c:lineChart>
        <c:grouping val="standard"/>
        <c:varyColors val="0"/>
        <c:ser>
          <c:idx val="3"/>
          <c:order val="2"/>
          <c:tx>
            <c:v>NSA Change (RHS)</c:v>
          </c:tx>
          <c:spPr>
            <a:ln>
              <a:solidFill>
                <a:schemeClr val="bg1">
                  <a:lumMod val="50000"/>
                </a:schemeClr>
              </a:solidFill>
            </a:ln>
          </c:spPr>
          <c:marker>
            <c:symbol val="none"/>
          </c:marker>
          <c:cat>
            <c:numRef>
              <c:f>'Summary data'!$A$3:$A$15</c:f>
              <c:numCache>
                <c:formatCode>m/d/yyyy</c:formatCode>
                <c:ptCount val="13"/>
                <c:pt idx="0">
                  <c:v>36556.0</c:v>
                </c:pt>
                <c:pt idx="1">
                  <c:v>36922.0</c:v>
                </c:pt>
                <c:pt idx="2">
                  <c:v>37287.0</c:v>
                </c:pt>
                <c:pt idx="3">
                  <c:v>37652.0</c:v>
                </c:pt>
                <c:pt idx="4">
                  <c:v>38017.0</c:v>
                </c:pt>
                <c:pt idx="5">
                  <c:v>38383.0</c:v>
                </c:pt>
                <c:pt idx="6">
                  <c:v>38748.0</c:v>
                </c:pt>
                <c:pt idx="7">
                  <c:v>39113.0</c:v>
                </c:pt>
                <c:pt idx="8">
                  <c:v>39478.0</c:v>
                </c:pt>
                <c:pt idx="9">
                  <c:v>39844.0</c:v>
                </c:pt>
                <c:pt idx="10">
                  <c:v>40209.0</c:v>
                </c:pt>
                <c:pt idx="11">
                  <c:v>40574.0</c:v>
                </c:pt>
                <c:pt idx="12">
                  <c:v>40939.0</c:v>
                </c:pt>
              </c:numCache>
            </c:numRef>
          </c:cat>
          <c:val>
            <c:numRef>
              <c:f>'Summary data'!$E$3:$E$15</c:f>
              <c:numCache>
                <c:formatCode>General</c:formatCode>
                <c:ptCount val="13"/>
                <c:pt idx="0">
                  <c:v>-2235.0</c:v>
                </c:pt>
                <c:pt idx="1">
                  <c:v>-2469.0</c:v>
                </c:pt>
                <c:pt idx="2">
                  <c:v>-2480.0</c:v>
                </c:pt>
                <c:pt idx="3">
                  <c:v>-2270.0</c:v>
                </c:pt>
                <c:pt idx="4">
                  <c:v>-2190.0</c:v>
                </c:pt>
                <c:pt idx="5">
                  <c:v>-2283.0</c:v>
                </c:pt>
                <c:pt idx="6">
                  <c:v>-2155.0</c:v>
                </c:pt>
                <c:pt idx="7">
                  <c:v>-2314.0</c:v>
                </c:pt>
                <c:pt idx="8">
                  <c:v>-2547.0</c:v>
                </c:pt>
                <c:pt idx="9">
                  <c:v>-3252.0</c:v>
                </c:pt>
                <c:pt idx="10">
                  <c:v>-2405.0</c:v>
                </c:pt>
                <c:pt idx="11">
                  <c:v>-2379.0</c:v>
                </c:pt>
                <c:pt idx="12">
                  <c:v>-2211.0</c:v>
                </c:pt>
              </c:numCache>
            </c:numRef>
          </c:val>
          <c:smooth val="0"/>
        </c:ser>
        <c:dLbls>
          <c:showLegendKey val="0"/>
          <c:showVal val="0"/>
          <c:showCatName val="0"/>
          <c:showSerName val="0"/>
          <c:showPercent val="0"/>
          <c:showBubbleSize val="0"/>
        </c:dLbls>
        <c:marker val="1"/>
        <c:smooth val="0"/>
        <c:axId val="-2134466632"/>
        <c:axId val="-2134472056"/>
      </c:lineChart>
      <c:dateAx>
        <c:axId val="-2134426344"/>
        <c:scaling>
          <c:orientation val="minMax"/>
        </c:scaling>
        <c:delete val="0"/>
        <c:axPos val="b"/>
        <c:numFmt formatCode="yyyy" sourceLinked="0"/>
        <c:majorTickMark val="out"/>
        <c:minorTickMark val="none"/>
        <c:tickLblPos val="nextTo"/>
        <c:crossAx val="-2134447864"/>
        <c:crossesAt val="-1000.0"/>
        <c:auto val="1"/>
        <c:lblOffset val="100"/>
        <c:baseTimeUnit val="years"/>
      </c:dateAx>
      <c:valAx>
        <c:axId val="-2134447864"/>
        <c:scaling>
          <c:orientation val="minMax"/>
        </c:scaling>
        <c:delete val="0"/>
        <c:axPos val="l"/>
        <c:title>
          <c:tx>
            <c:rich>
              <a:bodyPr rot="0" vert="horz"/>
              <a:lstStyle/>
              <a:p>
                <a:pPr>
                  <a:defRPr b="0"/>
                </a:pPr>
                <a:r>
                  <a:rPr lang="en-US" b="0"/>
                  <a:t>Thousands</a:t>
                </a:r>
              </a:p>
            </c:rich>
          </c:tx>
          <c:layout>
            <c:manualLayout>
              <c:xMode val="edge"/>
              <c:yMode val="edge"/>
              <c:x val="0.0"/>
              <c:y val="0.00182830271216098"/>
            </c:manualLayout>
          </c:layout>
          <c:overlay val="0"/>
        </c:title>
        <c:numFmt formatCode="#,##0" sourceLinked="0"/>
        <c:majorTickMark val="out"/>
        <c:minorTickMark val="none"/>
        <c:tickLblPos val="nextTo"/>
        <c:crossAx val="-2134426344"/>
        <c:crosses val="autoZero"/>
        <c:crossBetween val="between"/>
      </c:valAx>
      <c:valAx>
        <c:axId val="-2134472056"/>
        <c:scaling>
          <c:orientation val="minMax"/>
          <c:max val="-2000.0"/>
          <c:min val="-3400.0"/>
        </c:scaling>
        <c:delete val="0"/>
        <c:axPos val="r"/>
        <c:title>
          <c:tx>
            <c:rich>
              <a:bodyPr rot="0" vert="horz"/>
              <a:lstStyle/>
              <a:p>
                <a:pPr>
                  <a:defRPr b="0"/>
                </a:pPr>
                <a:r>
                  <a:rPr lang="en-US" b="0"/>
                  <a:t>Thousands</a:t>
                </a:r>
              </a:p>
            </c:rich>
          </c:tx>
          <c:layout>
            <c:manualLayout>
              <c:xMode val="edge"/>
              <c:yMode val="edge"/>
              <c:x val="0.913021542650903"/>
              <c:y val="0.00182830271216098"/>
            </c:manualLayout>
          </c:layout>
          <c:overlay val="0"/>
        </c:title>
        <c:numFmt formatCode="#,##0" sourceLinked="0"/>
        <c:majorTickMark val="out"/>
        <c:minorTickMark val="none"/>
        <c:tickLblPos val="nextTo"/>
        <c:crossAx val="-2134466632"/>
        <c:crosses val="max"/>
        <c:crossBetween val="between"/>
        <c:majorUnit val="200.0"/>
      </c:valAx>
      <c:dateAx>
        <c:axId val="-2134466632"/>
        <c:scaling>
          <c:orientation val="minMax"/>
        </c:scaling>
        <c:delete val="0"/>
        <c:axPos val="b"/>
        <c:numFmt formatCode="m/d/yyyy" sourceLinked="1"/>
        <c:majorTickMark val="none"/>
        <c:minorTickMark val="none"/>
        <c:tickLblPos val="none"/>
        <c:spPr>
          <a:ln>
            <a:prstDash val="dash"/>
          </a:ln>
        </c:spPr>
        <c:crossAx val="-2134472056"/>
        <c:crossesAt val="-2400.0"/>
        <c:auto val="1"/>
        <c:lblOffset val="100"/>
        <c:baseTimeUnit val="years"/>
      </c:dateAx>
    </c:plotArea>
    <c:legend>
      <c:legendPos val="r"/>
      <c:layout>
        <c:manualLayout>
          <c:xMode val="edge"/>
          <c:yMode val="edge"/>
          <c:x val="0.112486043775538"/>
          <c:y val="0.512124890638671"/>
          <c:w val="0.393510068507705"/>
          <c:h val="0.219043963254593"/>
        </c:manualLayout>
      </c:layout>
      <c:overlay val="0"/>
    </c:legend>
    <c:plotVisOnly val="1"/>
    <c:dispBlanksAs val="gap"/>
    <c:showDLblsOverMax val="0"/>
  </c:chart>
  <c:spPr>
    <a:ln>
      <a:noFill/>
    </a:ln>
  </c:spPr>
  <c:txPr>
    <a:bodyPr/>
    <a:lstStyle/>
    <a:p>
      <a:pPr>
        <a:defRPr sz="1200">
          <a:latin typeface="Gill Sans MT"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323839211450536"/>
          <c:y val="0.105622984497778"/>
          <c:w val="0.9380250551308"/>
          <c:h val="0.810328374754341"/>
        </c:manualLayout>
      </c:layout>
      <c:scatterChart>
        <c:scatterStyle val="lineMarker"/>
        <c:varyColors val="0"/>
        <c:ser>
          <c:idx val="0"/>
          <c:order val="0"/>
          <c:tx>
            <c:strRef>
              <c:f>'Weekly claims data'!$H$4</c:f>
              <c:strCache>
                <c:ptCount val="1"/>
                <c:pt idx="0">
                  <c:v>Sept 04-Aug 05</c:v>
                </c:pt>
              </c:strCache>
            </c:strRef>
          </c:tx>
          <c:marker>
            <c:symbol val="none"/>
          </c:marker>
          <c:xVal>
            <c:numRef>
              <c:f>'Weekly claims data'!$G$5:$G$56</c:f>
              <c:numCache>
                <c:formatCode>[$-409]d\-mmm;@</c:formatCode>
                <c:ptCount val="52"/>
                <c:pt idx="0">
                  <c:v>39695.0</c:v>
                </c:pt>
                <c:pt idx="1">
                  <c:v>39702.0</c:v>
                </c:pt>
                <c:pt idx="2">
                  <c:v>39709.0</c:v>
                </c:pt>
                <c:pt idx="3">
                  <c:v>39716.0</c:v>
                </c:pt>
                <c:pt idx="4">
                  <c:v>39723.0</c:v>
                </c:pt>
                <c:pt idx="5">
                  <c:v>39730.0</c:v>
                </c:pt>
                <c:pt idx="6">
                  <c:v>39737.0</c:v>
                </c:pt>
                <c:pt idx="7">
                  <c:v>39744.0</c:v>
                </c:pt>
                <c:pt idx="8">
                  <c:v>39751.0</c:v>
                </c:pt>
                <c:pt idx="9">
                  <c:v>39758.0</c:v>
                </c:pt>
                <c:pt idx="10">
                  <c:v>39765.0</c:v>
                </c:pt>
                <c:pt idx="11">
                  <c:v>39772.0</c:v>
                </c:pt>
                <c:pt idx="12">
                  <c:v>39779.0</c:v>
                </c:pt>
                <c:pt idx="13">
                  <c:v>39786.0</c:v>
                </c:pt>
                <c:pt idx="14">
                  <c:v>39793.0</c:v>
                </c:pt>
                <c:pt idx="15">
                  <c:v>39800.0</c:v>
                </c:pt>
                <c:pt idx="16">
                  <c:v>39807.0</c:v>
                </c:pt>
                <c:pt idx="17">
                  <c:v>39814.0</c:v>
                </c:pt>
                <c:pt idx="18">
                  <c:v>39821.0</c:v>
                </c:pt>
                <c:pt idx="19">
                  <c:v>39828.0</c:v>
                </c:pt>
                <c:pt idx="20">
                  <c:v>39835.0</c:v>
                </c:pt>
                <c:pt idx="21">
                  <c:v>39842.0</c:v>
                </c:pt>
                <c:pt idx="22">
                  <c:v>39849.0</c:v>
                </c:pt>
                <c:pt idx="23">
                  <c:v>39856.0</c:v>
                </c:pt>
                <c:pt idx="24">
                  <c:v>39863.0</c:v>
                </c:pt>
                <c:pt idx="25">
                  <c:v>39870.0</c:v>
                </c:pt>
                <c:pt idx="26">
                  <c:v>39877.0</c:v>
                </c:pt>
                <c:pt idx="27">
                  <c:v>39884.0</c:v>
                </c:pt>
                <c:pt idx="28">
                  <c:v>39891.0</c:v>
                </c:pt>
                <c:pt idx="29">
                  <c:v>39898.0</c:v>
                </c:pt>
                <c:pt idx="30">
                  <c:v>39905.0</c:v>
                </c:pt>
                <c:pt idx="31">
                  <c:v>39912.0</c:v>
                </c:pt>
                <c:pt idx="32">
                  <c:v>39919.0</c:v>
                </c:pt>
                <c:pt idx="33">
                  <c:v>39926.0</c:v>
                </c:pt>
                <c:pt idx="34">
                  <c:v>39933.0</c:v>
                </c:pt>
                <c:pt idx="35">
                  <c:v>39940.0</c:v>
                </c:pt>
                <c:pt idx="36">
                  <c:v>39947.0</c:v>
                </c:pt>
                <c:pt idx="37">
                  <c:v>39954.0</c:v>
                </c:pt>
                <c:pt idx="38">
                  <c:v>39961.0</c:v>
                </c:pt>
                <c:pt idx="39">
                  <c:v>39968.0</c:v>
                </c:pt>
                <c:pt idx="40">
                  <c:v>39975.0</c:v>
                </c:pt>
                <c:pt idx="41">
                  <c:v>39982.0</c:v>
                </c:pt>
                <c:pt idx="42">
                  <c:v>39989.0</c:v>
                </c:pt>
                <c:pt idx="43">
                  <c:v>39996.0</c:v>
                </c:pt>
                <c:pt idx="44">
                  <c:v>40003.0</c:v>
                </c:pt>
                <c:pt idx="45">
                  <c:v>40010.0</c:v>
                </c:pt>
                <c:pt idx="46">
                  <c:v>40017.0</c:v>
                </c:pt>
                <c:pt idx="47">
                  <c:v>40024.0</c:v>
                </c:pt>
                <c:pt idx="48">
                  <c:v>40031.0</c:v>
                </c:pt>
                <c:pt idx="49">
                  <c:v>40038.0</c:v>
                </c:pt>
                <c:pt idx="50">
                  <c:v>40045.0</c:v>
                </c:pt>
                <c:pt idx="51">
                  <c:v>40052.0</c:v>
                </c:pt>
              </c:numCache>
            </c:numRef>
          </c:xVal>
          <c:yVal>
            <c:numRef>
              <c:f>'Weekly claims data'!$H$5:$H$56</c:f>
              <c:numCache>
                <c:formatCode>0</c:formatCode>
                <c:ptCount val="52"/>
                <c:pt idx="0">
                  <c:v>1.0</c:v>
                </c:pt>
                <c:pt idx="1">
                  <c:v>1.0</c:v>
                </c:pt>
                <c:pt idx="2">
                  <c:v>1.0</c:v>
                </c:pt>
                <c:pt idx="3">
                  <c:v>1.0</c:v>
                </c:pt>
                <c:pt idx="4">
                  <c:v>0.0</c:v>
                </c:pt>
                <c:pt idx="5">
                  <c:v>3.0</c:v>
                </c:pt>
                <c:pt idx="6">
                  <c:v>-2.0</c:v>
                </c:pt>
                <c:pt idx="7">
                  <c:v>2.0</c:v>
                </c:pt>
                <c:pt idx="8">
                  <c:v>1.0</c:v>
                </c:pt>
                <c:pt idx="9">
                  <c:v>2.0</c:v>
                </c:pt>
                <c:pt idx="10">
                  <c:v>-1.0</c:v>
                </c:pt>
                <c:pt idx="11">
                  <c:v>0.0</c:v>
                </c:pt>
                <c:pt idx="12">
                  <c:v>-2.0</c:v>
                </c:pt>
                <c:pt idx="13">
                  <c:v>-1.0</c:v>
                </c:pt>
                <c:pt idx="14">
                  <c:v>-1.0</c:v>
                </c:pt>
                <c:pt idx="15">
                  <c:v>-3.0</c:v>
                </c:pt>
                <c:pt idx="16">
                  <c:v>2.0</c:v>
                </c:pt>
                <c:pt idx="17">
                  <c:v>8.0</c:v>
                </c:pt>
                <c:pt idx="18">
                  <c:v>17.0</c:v>
                </c:pt>
                <c:pt idx="19">
                  <c:v>1.0</c:v>
                </c:pt>
                <c:pt idx="20">
                  <c:v>3.0</c:v>
                </c:pt>
                <c:pt idx="21">
                  <c:v>-7.0</c:v>
                </c:pt>
                <c:pt idx="22">
                  <c:v>-6.0</c:v>
                </c:pt>
                <c:pt idx="23">
                  <c:v>-12.0</c:v>
                </c:pt>
                <c:pt idx="24">
                  <c:v>-9.0</c:v>
                </c:pt>
                <c:pt idx="25">
                  <c:v>-10.0</c:v>
                </c:pt>
                <c:pt idx="26">
                  <c:v>-7.0</c:v>
                </c:pt>
                <c:pt idx="27">
                  <c:v>-5.0</c:v>
                </c:pt>
                <c:pt idx="28">
                  <c:v>-8.0</c:v>
                </c:pt>
                <c:pt idx="29">
                  <c:v>-5.0</c:v>
                </c:pt>
                <c:pt idx="30">
                  <c:v>-13.0</c:v>
                </c:pt>
                <c:pt idx="31">
                  <c:v>-6.0</c:v>
                </c:pt>
                <c:pt idx="32">
                  <c:v>-9.0</c:v>
                </c:pt>
                <c:pt idx="33">
                  <c:v>-3.0</c:v>
                </c:pt>
                <c:pt idx="34">
                  <c:v>-2.0</c:v>
                </c:pt>
                <c:pt idx="35">
                  <c:v>2.0</c:v>
                </c:pt>
                <c:pt idx="36">
                  <c:v>-1.0</c:v>
                </c:pt>
                <c:pt idx="37">
                  <c:v>-2.0</c:v>
                </c:pt>
                <c:pt idx="38">
                  <c:v>1.0</c:v>
                </c:pt>
                <c:pt idx="39">
                  <c:v>0.0</c:v>
                </c:pt>
                <c:pt idx="40">
                  <c:v>-1.0</c:v>
                </c:pt>
                <c:pt idx="41">
                  <c:v>-3.0</c:v>
                </c:pt>
                <c:pt idx="42">
                  <c:v>-1.0</c:v>
                </c:pt>
                <c:pt idx="43">
                  <c:v>1.0</c:v>
                </c:pt>
                <c:pt idx="44">
                  <c:v>12.0</c:v>
                </c:pt>
                <c:pt idx="45">
                  <c:v>5.0</c:v>
                </c:pt>
                <c:pt idx="46">
                  <c:v>2.0</c:v>
                </c:pt>
                <c:pt idx="47">
                  <c:v>-2.0</c:v>
                </c:pt>
                <c:pt idx="48">
                  <c:v>0.0</c:v>
                </c:pt>
                <c:pt idx="49">
                  <c:v>-1.0</c:v>
                </c:pt>
                <c:pt idx="50">
                  <c:v>-1.0</c:v>
                </c:pt>
                <c:pt idx="51">
                  <c:v>-1.0</c:v>
                </c:pt>
              </c:numCache>
            </c:numRef>
          </c:yVal>
          <c:smooth val="0"/>
        </c:ser>
        <c:ser>
          <c:idx val="1"/>
          <c:order val="1"/>
          <c:tx>
            <c:strRef>
              <c:f>'Weekly claims data'!$J$4</c:f>
              <c:strCache>
                <c:ptCount val="1"/>
                <c:pt idx="0">
                  <c:v>Sept 05-Aug 06</c:v>
                </c:pt>
              </c:strCache>
            </c:strRef>
          </c:tx>
          <c:marker>
            <c:symbol val="none"/>
          </c:marker>
          <c:xVal>
            <c:numRef>
              <c:f>'Weekly claims data'!$I$5:$I$56</c:f>
              <c:numCache>
                <c:formatCode>[$-409]d\-mmm;@</c:formatCode>
                <c:ptCount val="52"/>
                <c:pt idx="0">
                  <c:v>39694.0</c:v>
                </c:pt>
                <c:pt idx="1">
                  <c:v>39701.0</c:v>
                </c:pt>
                <c:pt idx="2">
                  <c:v>39708.0</c:v>
                </c:pt>
                <c:pt idx="3">
                  <c:v>39715.0</c:v>
                </c:pt>
                <c:pt idx="4">
                  <c:v>39722.0</c:v>
                </c:pt>
                <c:pt idx="5">
                  <c:v>39729.0</c:v>
                </c:pt>
                <c:pt idx="6">
                  <c:v>39736.0</c:v>
                </c:pt>
                <c:pt idx="7">
                  <c:v>39743.0</c:v>
                </c:pt>
                <c:pt idx="8">
                  <c:v>39750.0</c:v>
                </c:pt>
                <c:pt idx="9">
                  <c:v>39757.0</c:v>
                </c:pt>
                <c:pt idx="10">
                  <c:v>39764.0</c:v>
                </c:pt>
                <c:pt idx="11">
                  <c:v>39771.0</c:v>
                </c:pt>
                <c:pt idx="12">
                  <c:v>39778.0</c:v>
                </c:pt>
                <c:pt idx="13">
                  <c:v>39785.0</c:v>
                </c:pt>
                <c:pt idx="14">
                  <c:v>39792.0</c:v>
                </c:pt>
                <c:pt idx="15">
                  <c:v>39799.0</c:v>
                </c:pt>
                <c:pt idx="16">
                  <c:v>39806.0</c:v>
                </c:pt>
                <c:pt idx="17">
                  <c:v>39813.0</c:v>
                </c:pt>
                <c:pt idx="18">
                  <c:v>39820.0</c:v>
                </c:pt>
                <c:pt idx="19">
                  <c:v>39827.0</c:v>
                </c:pt>
                <c:pt idx="20">
                  <c:v>39834.0</c:v>
                </c:pt>
                <c:pt idx="21">
                  <c:v>39841.0</c:v>
                </c:pt>
                <c:pt idx="22">
                  <c:v>39848.0</c:v>
                </c:pt>
                <c:pt idx="23">
                  <c:v>39855.0</c:v>
                </c:pt>
                <c:pt idx="24">
                  <c:v>39862.0</c:v>
                </c:pt>
                <c:pt idx="25">
                  <c:v>39869.0</c:v>
                </c:pt>
                <c:pt idx="26">
                  <c:v>39876.0</c:v>
                </c:pt>
                <c:pt idx="27">
                  <c:v>39883.0</c:v>
                </c:pt>
                <c:pt idx="28">
                  <c:v>39890.0</c:v>
                </c:pt>
                <c:pt idx="29">
                  <c:v>39897.0</c:v>
                </c:pt>
                <c:pt idx="30">
                  <c:v>39904.0</c:v>
                </c:pt>
                <c:pt idx="31">
                  <c:v>39911.0</c:v>
                </c:pt>
                <c:pt idx="32">
                  <c:v>39918.0</c:v>
                </c:pt>
                <c:pt idx="33">
                  <c:v>39925.0</c:v>
                </c:pt>
                <c:pt idx="34">
                  <c:v>39932.0</c:v>
                </c:pt>
                <c:pt idx="35">
                  <c:v>39939.0</c:v>
                </c:pt>
                <c:pt idx="36">
                  <c:v>39946.0</c:v>
                </c:pt>
                <c:pt idx="37">
                  <c:v>39953.0</c:v>
                </c:pt>
                <c:pt idx="38">
                  <c:v>39960.0</c:v>
                </c:pt>
                <c:pt idx="39">
                  <c:v>39967.0</c:v>
                </c:pt>
                <c:pt idx="40">
                  <c:v>39974.0</c:v>
                </c:pt>
                <c:pt idx="41">
                  <c:v>39981.0</c:v>
                </c:pt>
                <c:pt idx="42">
                  <c:v>39988.0</c:v>
                </c:pt>
                <c:pt idx="43">
                  <c:v>39995.0</c:v>
                </c:pt>
                <c:pt idx="44">
                  <c:v>40002.0</c:v>
                </c:pt>
                <c:pt idx="45">
                  <c:v>40009.0</c:v>
                </c:pt>
                <c:pt idx="46">
                  <c:v>40016.0</c:v>
                </c:pt>
                <c:pt idx="47">
                  <c:v>40023.0</c:v>
                </c:pt>
                <c:pt idx="48">
                  <c:v>40030.0</c:v>
                </c:pt>
                <c:pt idx="49">
                  <c:v>40037.0</c:v>
                </c:pt>
                <c:pt idx="50">
                  <c:v>40044.0</c:v>
                </c:pt>
                <c:pt idx="51">
                  <c:v>40051.0</c:v>
                </c:pt>
              </c:numCache>
            </c:numRef>
          </c:xVal>
          <c:yVal>
            <c:numRef>
              <c:f>'Weekly claims data'!$J$5:$J$56</c:f>
              <c:numCache>
                <c:formatCode>0</c:formatCode>
                <c:ptCount val="52"/>
                <c:pt idx="0">
                  <c:v>1.0</c:v>
                </c:pt>
                <c:pt idx="1">
                  <c:v>2.0</c:v>
                </c:pt>
                <c:pt idx="2">
                  <c:v>3.0</c:v>
                </c:pt>
                <c:pt idx="3">
                  <c:v>3.0</c:v>
                </c:pt>
                <c:pt idx="4">
                  <c:v>-1.0</c:v>
                </c:pt>
                <c:pt idx="5">
                  <c:v>7.0</c:v>
                </c:pt>
                <c:pt idx="6">
                  <c:v>-2.0</c:v>
                </c:pt>
                <c:pt idx="7">
                  <c:v>2.0</c:v>
                </c:pt>
                <c:pt idx="8">
                  <c:v>1.0</c:v>
                </c:pt>
                <c:pt idx="9">
                  <c:v>5.0</c:v>
                </c:pt>
                <c:pt idx="10">
                  <c:v>-2.0</c:v>
                </c:pt>
                <c:pt idx="11">
                  <c:v>2.0</c:v>
                </c:pt>
                <c:pt idx="12">
                  <c:v>1.0</c:v>
                </c:pt>
                <c:pt idx="13">
                  <c:v>2.0</c:v>
                </c:pt>
                <c:pt idx="14">
                  <c:v>1.0</c:v>
                </c:pt>
                <c:pt idx="15">
                  <c:v>-3.0</c:v>
                </c:pt>
                <c:pt idx="16">
                  <c:v>3.0</c:v>
                </c:pt>
                <c:pt idx="17">
                  <c:v>5.0</c:v>
                </c:pt>
                <c:pt idx="18">
                  <c:v>19.0</c:v>
                </c:pt>
                <c:pt idx="19">
                  <c:v>6.0</c:v>
                </c:pt>
                <c:pt idx="20">
                  <c:v>5.0</c:v>
                </c:pt>
                <c:pt idx="21">
                  <c:v>-9.0</c:v>
                </c:pt>
                <c:pt idx="22">
                  <c:v>-5.0</c:v>
                </c:pt>
                <c:pt idx="23">
                  <c:v>-14.0</c:v>
                </c:pt>
                <c:pt idx="24">
                  <c:v>-10.0</c:v>
                </c:pt>
                <c:pt idx="25">
                  <c:v>-12.0</c:v>
                </c:pt>
                <c:pt idx="26">
                  <c:v>-7.0</c:v>
                </c:pt>
                <c:pt idx="27">
                  <c:v>-5.0</c:v>
                </c:pt>
                <c:pt idx="28">
                  <c:v>-9.0</c:v>
                </c:pt>
                <c:pt idx="29">
                  <c:v>-5.0</c:v>
                </c:pt>
                <c:pt idx="30">
                  <c:v>-14.0</c:v>
                </c:pt>
                <c:pt idx="31">
                  <c:v>-8.0</c:v>
                </c:pt>
                <c:pt idx="32">
                  <c:v>-9.0</c:v>
                </c:pt>
                <c:pt idx="33">
                  <c:v>-2.0</c:v>
                </c:pt>
                <c:pt idx="34">
                  <c:v>-1.0</c:v>
                </c:pt>
                <c:pt idx="35">
                  <c:v>5.0</c:v>
                </c:pt>
                <c:pt idx="36">
                  <c:v>1.0</c:v>
                </c:pt>
                <c:pt idx="37">
                  <c:v>-3.0</c:v>
                </c:pt>
                <c:pt idx="38">
                  <c:v>2.0</c:v>
                </c:pt>
                <c:pt idx="39">
                  <c:v>1.0</c:v>
                </c:pt>
                <c:pt idx="40">
                  <c:v>-1.0</c:v>
                </c:pt>
                <c:pt idx="41">
                  <c:v>-4.0</c:v>
                </c:pt>
                <c:pt idx="42">
                  <c:v>-3.0</c:v>
                </c:pt>
                <c:pt idx="43">
                  <c:v>0.0</c:v>
                </c:pt>
                <c:pt idx="44">
                  <c:v>19.0</c:v>
                </c:pt>
                <c:pt idx="45">
                  <c:v>8.0</c:v>
                </c:pt>
                <c:pt idx="46">
                  <c:v>4.0</c:v>
                </c:pt>
                <c:pt idx="47">
                  <c:v>-4.0</c:v>
                </c:pt>
                <c:pt idx="48">
                  <c:v>-1.0</c:v>
                </c:pt>
                <c:pt idx="49">
                  <c:v>-6.0</c:v>
                </c:pt>
                <c:pt idx="50">
                  <c:v>-2.0</c:v>
                </c:pt>
                <c:pt idx="51">
                  <c:v>-4.0</c:v>
                </c:pt>
              </c:numCache>
            </c:numRef>
          </c:yVal>
          <c:smooth val="0"/>
        </c:ser>
        <c:ser>
          <c:idx val="2"/>
          <c:order val="2"/>
          <c:tx>
            <c:strRef>
              <c:f>'Weekly claims data'!$L$4</c:f>
              <c:strCache>
                <c:ptCount val="1"/>
                <c:pt idx="0">
                  <c:v>Sept 06-Aug 07</c:v>
                </c:pt>
              </c:strCache>
            </c:strRef>
          </c:tx>
          <c:spPr>
            <a:ln>
              <a:solidFill>
                <a:srgbClr val="0070C0"/>
              </a:solidFill>
            </a:ln>
          </c:spPr>
          <c:marker>
            <c:symbol val="none"/>
          </c:marker>
          <c:xVal>
            <c:numRef>
              <c:f>'Weekly claims data'!$K$5:$K$56</c:f>
              <c:numCache>
                <c:formatCode>[$-409]d\-mmm;@</c:formatCode>
                <c:ptCount val="52"/>
                <c:pt idx="0">
                  <c:v>39693.0</c:v>
                </c:pt>
                <c:pt idx="1">
                  <c:v>39700.0</c:v>
                </c:pt>
                <c:pt idx="2">
                  <c:v>39707.0</c:v>
                </c:pt>
                <c:pt idx="3">
                  <c:v>39714.0</c:v>
                </c:pt>
                <c:pt idx="4">
                  <c:v>39721.0</c:v>
                </c:pt>
                <c:pt idx="5">
                  <c:v>39728.0</c:v>
                </c:pt>
                <c:pt idx="6">
                  <c:v>39735.0</c:v>
                </c:pt>
                <c:pt idx="7">
                  <c:v>39742.0</c:v>
                </c:pt>
                <c:pt idx="8">
                  <c:v>39749.0</c:v>
                </c:pt>
                <c:pt idx="9">
                  <c:v>39756.0</c:v>
                </c:pt>
                <c:pt idx="10">
                  <c:v>39763.0</c:v>
                </c:pt>
                <c:pt idx="11">
                  <c:v>39770.0</c:v>
                </c:pt>
                <c:pt idx="12">
                  <c:v>39777.0</c:v>
                </c:pt>
                <c:pt idx="13">
                  <c:v>39784.0</c:v>
                </c:pt>
                <c:pt idx="14">
                  <c:v>39791.0</c:v>
                </c:pt>
                <c:pt idx="15">
                  <c:v>39798.0</c:v>
                </c:pt>
                <c:pt idx="16">
                  <c:v>39805.0</c:v>
                </c:pt>
                <c:pt idx="17">
                  <c:v>39812.0</c:v>
                </c:pt>
                <c:pt idx="18">
                  <c:v>39819.0</c:v>
                </c:pt>
                <c:pt idx="19">
                  <c:v>39826.0</c:v>
                </c:pt>
                <c:pt idx="20">
                  <c:v>39833.0</c:v>
                </c:pt>
                <c:pt idx="21">
                  <c:v>39840.0</c:v>
                </c:pt>
                <c:pt idx="22">
                  <c:v>39847.0</c:v>
                </c:pt>
                <c:pt idx="23">
                  <c:v>39854.0</c:v>
                </c:pt>
                <c:pt idx="24">
                  <c:v>39861.0</c:v>
                </c:pt>
                <c:pt idx="25">
                  <c:v>39868.0</c:v>
                </c:pt>
                <c:pt idx="26">
                  <c:v>39875.0</c:v>
                </c:pt>
                <c:pt idx="27">
                  <c:v>39882.0</c:v>
                </c:pt>
                <c:pt idx="28">
                  <c:v>39889.0</c:v>
                </c:pt>
                <c:pt idx="29">
                  <c:v>39896.0</c:v>
                </c:pt>
                <c:pt idx="30">
                  <c:v>39903.0</c:v>
                </c:pt>
                <c:pt idx="31">
                  <c:v>39910.0</c:v>
                </c:pt>
                <c:pt idx="32">
                  <c:v>39917.0</c:v>
                </c:pt>
                <c:pt idx="33">
                  <c:v>39924.0</c:v>
                </c:pt>
                <c:pt idx="34">
                  <c:v>39931.0</c:v>
                </c:pt>
                <c:pt idx="35">
                  <c:v>39938.0</c:v>
                </c:pt>
                <c:pt idx="36">
                  <c:v>39945.0</c:v>
                </c:pt>
                <c:pt idx="37">
                  <c:v>39952.0</c:v>
                </c:pt>
                <c:pt idx="38">
                  <c:v>39959.0</c:v>
                </c:pt>
                <c:pt idx="39">
                  <c:v>39966.0</c:v>
                </c:pt>
                <c:pt idx="40">
                  <c:v>39973.0</c:v>
                </c:pt>
                <c:pt idx="41">
                  <c:v>39980.0</c:v>
                </c:pt>
                <c:pt idx="42">
                  <c:v>39987.0</c:v>
                </c:pt>
                <c:pt idx="43">
                  <c:v>39994.0</c:v>
                </c:pt>
                <c:pt idx="44">
                  <c:v>40001.0</c:v>
                </c:pt>
                <c:pt idx="45">
                  <c:v>40008.0</c:v>
                </c:pt>
                <c:pt idx="46">
                  <c:v>40015.0</c:v>
                </c:pt>
                <c:pt idx="47">
                  <c:v>40022.0</c:v>
                </c:pt>
                <c:pt idx="48">
                  <c:v>40029.0</c:v>
                </c:pt>
                <c:pt idx="49">
                  <c:v>40036.0</c:v>
                </c:pt>
                <c:pt idx="50">
                  <c:v>40043.0</c:v>
                </c:pt>
                <c:pt idx="51">
                  <c:v>40050.0</c:v>
                </c:pt>
              </c:numCache>
            </c:numRef>
          </c:xVal>
          <c:yVal>
            <c:numRef>
              <c:f>'Weekly claims data'!$L$5:$L$56</c:f>
              <c:numCache>
                <c:formatCode>0</c:formatCode>
                <c:ptCount val="52"/>
                <c:pt idx="0">
                  <c:v>0.0</c:v>
                </c:pt>
                <c:pt idx="1">
                  <c:v>2.0</c:v>
                </c:pt>
                <c:pt idx="2">
                  <c:v>2.0</c:v>
                </c:pt>
                <c:pt idx="3">
                  <c:v>3.0</c:v>
                </c:pt>
                <c:pt idx="4">
                  <c:v>-1.0</c:v>
                </c:pt>
                <c:pt idx="5">
                  <c:v>7.0</c:v>
                </c:pt>
                <c:pt idx="6">
                  <c:v>-3.0</c:v>
                </c:pt>
                <c:pt idx="7">
                  <c:v>3.0</c:v>
                </c:pt>
                <c:pt idx="8">
                  <c:v>-1.0</c:v>
                </c:pt>
                <c:pt idx="9">
                  <c:v>7.0</c:v>
                </c:pt>
                <c:pt idx="10">
                  <c:v>-4.0</c:v>
                </c:pt>
                <c:pt idx="11">
                  <c:v>4.0</c:v>
                </c:pt>
                <c:pt idx="12">
                  <c:v>0.0</c:v>
                </c:pt>
                <c:pt idx="13">
                  <c:v>4.0</c:v>
                </c:pt>
                <c:pt idx="14">
                  <c:v>-1.0</c:v>
                </c:pt>
                <c:pt idx="15">
                  <c:v>-1.0</c:v>
                </c:pt>
                <c:pt idx="16">
                  <c:v>1.0</c:v>
                </c:pt>
                <c:pt idx="17">
                  <c:v>15.0</c:v>
                </c:pt>
                <c:pt idx="18">
                  <c:v>21.0</c:v>
                </c:pt>
                <c:pt idx="19">
                  <c:v>9.0</c:v>
                </c:pt>
                <c:pt idx="20">
                  <c:v>7.0</c:v>
                </c:pt>
                <c:pt idx="21">
                  <c:v>-9.0</c:v>
                </c:pt>
                <c:pt idx="22">
                  <c:v>-4.0</c:v>
                </c:pt>
                <c:pt idx="23">
                  <c:v>-18.0</c:v>
                </c:pt>
                <c:pt idx="24">
                  <c:v>-12.0</c:v>
                </c:pt>
                <c:pt idx="25">
                  <c:v>-15.0</c:v>
                </c:pt>
                <c:pt idx="26">
                  <c:v>-7.0</c:v>
                </c:pt>
                <c:pt idx="27">
                  <c:v>-6.0</c:v>
                </c:pt>
                <c:pt idx="28">
                  <c:v>-9.0</c:v>
                </c:pt>
                <c:pt idx="29">
                  <c:v>-7.0</c:v>
                </c:pt>
                <c:pt idx="30">
                  <c:v>-16.0</c:v>
                </c:pt>
                <c:pt idx="31">
                  <c:v>-11.0</c:v>
                </c:pt>
                <c:pt idx="32">
                  <c:v>-14.0</c:v>
                </c:pt>
                <c:pt idx="33">
                  <c:v>-4.0</c:v>
                </c:pt>
                <c:pt idx="34">
                  <c:v>-5.0</c:v>
                </c:pt>
                <c:pt idx="35">
                  <c:v>2.0</c:v>
                </c:pt>
                <c:pt idx="36">
                  <c:v>1.0</c:v>
                </c:pt>
                <c:pt idx="37">
                  <c:v>-4.0</c:v>
                </c:pt>
                <c:pt idx="38">
                  <c:v>1.0</c:v>
                </c:pt>
                <c:pt idx="39">
                  <c:v>2.0</c:v>
                </c:pt>
                <c:pt idx="40">
                  <c:v>-1.0</c:v>
                </c:pt>
                <c:pt idx="41">
                  <c:v>-6.0</c:v>
                </c:pt>
                <c:pt idx="42">
                  <c:v>-4.0</c:v>
                </c:pt>
                <c:pt idx="43">
                  <c:v>-4.0</c:v>
                </c:pt>
                <c:pt idx="44">
                  <c:v>12.0</c:v>
                </c:pt>
                <c:pt idx="45">
                  <c:v>14.0</c:v>
                </c:pt>
                <c:pt idx="46">
                  <c:v>7.0</c:v>
                </c:pt>
                <c:pt idx="47">
                  <c:v>-4.0</c:v>
                </c:pt>
                <c:pt idx="48">
                  <c:v>-2.0</c:v>
                </c:pt>
                <c:pt idx="49">
                  <c:v>-7.0</c:v>
                </c:pt>
                <c:pt idx="50">
                  <c:v>-4.0</c:v>
                </c:pt>
                <c:pt idx="51">
                  <c:v>-8.0</c:v>
                </c:pt>
              </c:numCache>
            </c:numRef>
          </c:yVal>
          <c:smooth val="0"/>
        </c:ser>
        <c:dLbls>
          <c:showLegendKey val="0"/>
          <c:showVal val="0"/>
          <c:showCatName val="0"/>
          <c:showSerName val="0"/>
          <c:showPercent val="0"/>
          <c:showBubbleSize val="0"/>
        </c:dLbls>
        <c:axId val="-2134544584"/>
        <c:axId val="-2134550024"/>
      </c:scatterChart>
      <c:scatterChart>
        <c:scatterStyle val="lineMarker"/>
        <c:varyColors val="0"/>
        <c:ser>
          <c:idx val="4"/>
          <c:order val="3"/>
          <c:tx>
            <c:strRef>
              <c:f>'Weekly claims data'!$P$4</c:f>
              <c:strCache>
                <c:ptCount val="1"/>
                <c:pt idx="0">
                  <c:v>Sept 08-Aug 09 initial jobless claims, seasonally-adjusted, rhs (inverted)</c:v>
                </c:pt>
              </c:strCache>
            </c:strRef>
          </c:tx>
          <c:spPr>
            <a:ln>
              <a:solidFill>
                <a:schemeClr val="tx1"/>
              </a:solidFill>
              <a:prstDash val="sysDash"/>
            </a:ln>
          </c:spPr>
          <c:marker>
            <c:symbol val="none"/>
          </c:marker>
          <c:xVal>
            <c:numRef>
              <c:f>'Weekly claims data'!$O$5:$O$56</c:f>
              <c:numCache>
                <c:formatCode>[$-409]d\-mmm;@</c:formatCode>
                <c:ptCount val="52"/>
                <c:pt idx="0">
                  <c:v>39697.0</c:v>
                </c:pt>
                <c:pt idx="1">
                  <c:v>39704.0</c:v>
                </c:pt>
                <c:pt idx="2">
                  <c:v>39711.0</c:v>
                </c:pt>
                <c:pt idx="3">
                  <c:v>39718.0</c:v>
                </c:pt>
                <c:pt idx="4">
                  <c:v>39725.0</c:v>
                </c:pt>
                <c:pt idx="5">
                  <c:v>39732.0</c:v>
                </c:pt>
                <c:pt idx="6">
                  <c:v>39739.0</c:v>
                </c:pt>
                <c:pt idx="7">
                  <c:v>39746.0</c:v>
                </c:pt>
                <c:pt idx="8">
                  <c:v>39753.0</c:v>
                </c:pt>
                <c:pt idx="9">
                  <c:v>39760.0</c:v>
                </c:pt>
                <c:pt idx="10">
                  <c:v>39767.0</c:v>
                </c:pt>
                <c:pt idx="11">
                  <c:v>39774.0</c:v>
                </c:pt>
                <c:pt idx="12">
                  <c:v>39781.0</c:v>
                </c:pt>
                <c:pt idx="13">
                  <c:v>39788.0</c:v>
                </c:pt>
                <c:pt idx="14">
                  <c:v>39795.0</c:v>
                </c:pt>
                <c:pt idx="15">
                  <c:v>39802.0</c:v>
                </c:pt>
                <c:pt idx="16">
                  <c:v>39809.0</c:v>
                </c:pt>
                <c:pt idx="17">
                  <c:v>39816.0</c:v>
                </c:pt>
                <c:pt idx="18">
                  <c:v>39823.0</c:v>
                </c:pt>
                <c:pt idx="19">
                  <c:v>39830.0</c:v>
                </c:pt>
                <c:pt idx="20">
                  <c:v>39837.0</c:v>
                </c:pt>
                <c:pt idx="21">
                  <c:v>39844.0</c:v>
                </c:pt>
                <c:pt idx="22">
                  <c:v>39851.0</c:v>
                </c:pt>
                <c:pt idx="23">
                  <c:v>39858.0</c:v>
                </c:pt>
                <c:pt idx="24">
                  <c:v>39865.0</c:v>
                </c:pt>
                <c:pt idx="25">
                  <c:v>39872.0</c:v>
                </c:pt>
                <c:pt idx="26">
                  <c:v>39879.0</c:v>
                </c:pt>
                <c:pt idx="27">
                  <c:v>39886.0</c:v>
                </c:pt>
                <c:pt idx="28">
                  <c:v>39893.0</c:v>
                </c:pt>
                <c:pt idx="29">
                  <c:v>39900.0</c:v>
                </c:pt>
                <c:pt idx="30">
                  <c:v>39907.0</c:v>
                </c:pt>
                <c:pt idx="31">
                  <c:v>39914.0</c:v>
                </c:pt>
                <c:pt idx="32">
                  <c:v>39921.0</c:v>
                </c:pt>
                <c:pt idx="33">
                  <c:v>39928.0</c:v>
                </c:pt>
                <c:pt idx="34">
                  <c:v>39935.0</c:v>
                </c:pt>
                <c:pt idx="35">
                  <c:v>39942.0</c:v>
                </c:pt>
                <c:pt idx="36">
                  <c:v>39949.0</c:v>
                </c:pt>
                <c:pt idx="37">
                  <c:v>39956.0</c:v>
                </c:pt>
                <c:pt idx="38">
                  <c:v>39963.0</c:v>
                </c:pt>
                <c:pt idx="39">
                  <c:v>39970.0</c:v>
                </c:pt>
                <c:pt idx="40">
                  <c:v>39977.0</c:v>
                </c:pt>
                <c:pt idx="41">
                  <c:v>39984.0</c:v>
                </c:pt>
                <c:pt idx="42">
                  <c:v>39991.0</c:v>
                </c:pt>
                <c:pt idx="43">
                  <c:v>39998.0</c:v>
                </c:pt>
                <c:pt idx="44">
                  <c:v>40005.0</c:v>
                </c:pt>
                <c:pt idx="45">
                  <c:v>40012.0</c:v>
                </c:pt>
                <c:pt idx="46">
                  <c:v>40019.0</c:v>
                </c:pt>
                <c:pt idx="47">
                  <c:v>40026.0</c:v>
                </c:pt>
                <c:pt idx="48">
                  <c:v>40033.0</c:v>
                </c:pt>
                <c:pt idx="49">
                  <c:v>40040.0</c:v>
                </c:pt>
                <c:pt idx="50">
                  <c:v>40047.0</c:v>
                </c:pt>
                <c:pt idx="51">
                  <c:v>40054.0</c:v>
                </c:pt>
              </c:numCache>
            </c:numRef>
          </c:xVal>
          <c:yVal>
            <c:numRef>
              <c:f>'Weekly claims data'!$P$5:$P$56</c:f>
              <c:numCache>
                <c:formatCode>0</c:formatCode>
                <c:ptCount val="52"/>
                <c:pt idx="0">
                  <c:v>442.0</c:v>
                </c:pt>
                <c:pt idx="1">
                  <c:v>450.0</c:v>
                </c:pt>
                <c:pt idx="2">
                  <c:v>483.0</c:v>
                </c:pt>
                <c:pt idx="3">
                  <c:v>484.0</c:v>
                </c:pt>
                <c:pt idx="4">
                  <c:v>480.0</c:v>
                </c:pt>
                <c:pt idx="5">
                  <c:v>461.0</c:v>
                </c:pt>
                <c:pt idx="6">
                  <c:v>479.0</c:v>
                </c:pt>
                <c:pt idx="7">
                  <c:v>480.0</c:v>
                </c:pt>
                <c:pt idx="8">
                  <c:v>489.0</c:v>
                </c:pt>
                <c:pt idx="9">
                  <c:v>511.0</c:v>
                </c:pt>
                <c:pt idx="10">
                  <c:v>541.0</c:v>
                </c:pt>
                <c:pt idx="11">
                  <c:v>536.0</c:v>
                </c:pt>
                <c:pt idx="12">
                  <c:v>530.0</c:v>
                </c:pt>
                <c:pt idx="13">
                  <c:v>567.0</c:v>
                </c:pt>
                <c:pt idx="14">
                  <c:v>565.0</c:v>
                </c:pt>
                <c:pt idx="15">
                  <c:v>586.0</c:v>
                </c:pt>
                <c:pt idx="16">
                  <c:v>532.0</c:v>
                </c:pt>
                <c:pt idx="17">
                  <c:v>504.0</c:v>
                </c:pt>
                <c:pt idx="18">
                  <c:v>546.0</c:v>
                </c:pt>
                <c:pt idx="19">
                  <c:v>586.0</c:v>
                </c:pt>
                <c:pt idx="20">
                  <c:v>585.0</c:v>
                </c:pt>
                <c:pt idx="21">
                  <c:v>638.0</c:v>
                </c:pt>
                <c:pt idx="22">
                  <c:v>635.0</c:v>
                </c:pt>
                <c:pt idx="23">
                  <c:v>635.0</c:v>
                </c:pt>
                <c:pt idx="24">
                  <c:v>655.0</c:v>
                </c:pt>
                <c:pt idx="25">
                  <c:v>653.0</c:v>
                </c:pt>
                <c:pt idx="26">
                  <c:v>659.0</c:v>
                </c:pt>
                <c:pt idx="27">
                  <c:v>649.0</c:v>
                </c:pt>
                <c:pt idx="28">
                  <c:v>662.0</c:v>
                </c:pt>
                <c:pt idx="29">
                  <c:v>667.0</c:v>
                </c:pt>
                <c:pt idx="30">
                  <c:v>657.0</c:v>
                </c:pt>
                <c:pt idx="31">
                  <c:v>603.0</c:v>
                </c:pt>
                <c:pt idx="32">
                  <c:v>646.0</c:v>
                </c:pt>
                <c:pt idx="33">
                  <c:v>618.0</c:v>
                </c:pt>
                <c:pt idx="34">
                  <c:v>601.0</c:v>
                </c:pt>
                <c:pt idx="35">
                  <c:v>626.0</c:v>
                </c:pt>
                <c:pt idx="36">
                  <c:v>622.0</c:v>
                </c:pt>
                <c:pt idx="37">
                  <c:v>608.0</c:v>
                </c:pt>
                <c:pt idx="38">
                  <c:v>612.0</c:v>
                </c:pt>
                <c:pt idx="39">
                  <c:v>596.0</c:v>
                </c:pt>
                <c:pt idx="40">
                  <c:v>599.0</c:v>
                </c:pt>
                <c:pt idx="41">
                  <c:v>614.0</c:v>
                </c:pt>
                <c:pt idx="42">
                  <c:v>595.0</c:v>
                </c:pt>
                <c:pt idx="43">
                  <c:v>576.0</c:v>
                </c:pt>
                <c:pt idx="44">
                  <c:v>546.0</c:v>
                </c:pt>
                <c:pt idx="45">
                  <c:v>562.0</c:v>
                </c:pt>
                <c:pt idx="46">
                  <c:v>584.0</c:v>
                </c:pt>
                <c:pt idx="47">
                  <c:v>555.0</c:v>
                </c:pt>
                <c:pt idx="48">
                  <c:v>552.0</c:v>
                </c:pt>
                <c:pt idx="49">
                  <c:v>562.0</c:v>
                </c:pt>
                <c:pt idx="50">
                  <c:v>561.0</c:v>
                </c:pt>
                <c:pt idx="51">
                  <c:v>562.0</c:v>
                </c:pt>
              </c:numCache>
            </c:numRef>
          </c:yVal>
          <c:smooth val="0"/>
        </c:ser>
        <c:dLbls>
          <c:showLegendKey val="0"/>
          <c:showVal val="0"/>
          <c:showCatName val="0"/>
          <c:showSerName val="0"/>
          <c:showPercent val="0"/>
          <c:showBubbleSize val="0"/>
        </c:dLbls>
        <c:axId val="-2134557576"/>
        <c:axId val="-2134555784"/>
      </c:scatterChart>
      <c:valAx>
        <c:axId val="-2134544584"/>
        <c:scaling>
          <c:orientation val="minMax"/>
          <c:max val="40056.0"/>
          <c:min val="39692.0"/>
        </c:scaling>
        <c:delete val="0"/>
        <c:axPos val="b"/>
        <c:numFmt formatCode="mmm" sourceLinked="0"/>
        <c:majorTickMark val="out"/>
        <c:minorTickMark val="none"/>
        <c:tickLblPos val="low"/>
        <c:spPr>
          <a:ln>
            <a:solidFill>
              <a:sysClr val="windowText" lastClr="000000"/>
            </a:solidFill>
          </a:ln>
        </c:spPr>
        <c:crossAx val="-2134550024"/>
        <c:crosses val="autoZero"/>
        <c:crossBetween val="midCat"/>
        <c:majorUnit val="31.0"/>
      </c:valAx>
      <c:valAx>
        <c:axId val="-2134550024"/>
        <c:scaling>
          <c:orientation val="minMax"/>
          <c:max val="25.0"/>
          <c:min val="-25.0"/>
        </c:scaling>
        <c:delete val="0"/>
        <c:axPos val="l"/>
        <c:numFmt formatCode="0" sourceLinked="1"/>
        <c:majorTickMark val="out"/>
        <c:minorTickMark val="none"/>
        <c:tickLblPos val="nextTo"/>
        <c:spPr>
          <a:ln>
            <a:solidFill>
              <a:sysClr val="windowText" lastClr="000000"/>
            </a:solidFill>
          </a:ln>
        </c:spPr>
        <c:crossAx val="-2134544584"/>
        <c:crosses val="autoZero"/>
        <c:crossBetween val="midCat"/>
        <c:majorUnit val="5.0"/>
      </c:valAx>
      <c:valAx>
        <c:axId val="-2134555784"/>
        <c:scaling>
          <c:orientation val="maxMin"/>
          <c:max val="700.0"/>
          <c:min val="450.0"/>
        </c:scaling>
        <c:delete val="0"/>
        <c:axPos val="r"/>
        <c:numFmt formatCode="0" sourceLinked="1"/>
        <c:majorTickMark val="out"/>
        <c:minorTickMark val="none"/>
        <c:tickLblPos val="nextTo"/>
        <c:spPr>
          <a:ln>
            <a:solidFill>
              <a:sysClr val="windowText" lastClr="000000"/>
            </a:solidFill>
          </a:ln>
        </c:spPr>
        <c:crossAx val="-2134557576"/>
        <c:crosses val="max"/>
        <c:crossBetween val="midCat"/>
      </c:valAx>
      <c:valAx>
        <c:axId val="-2134557576"/>
        <c:scaling>
          <c:orientation val="minMax"/>
        </c:scaling>
        <c:delete val="1"/>
        <c:axPos val="t"/>
        <c:numFmt formatCode="[$-409]d\-mmm;@" sourceLinked="1"/>
        <c:majorTickMark val="out"/>
        <c:minorTickMark val="none"/>
        <c:tickLblPos val="none"/>
        <c:crossAx val="-2134555784"/>
        <c:crosses val="autoZero"/>
        <c:crossBetween val="midCat"/>
      </c:valAx>
    </c:plotArea>
    <c:legend>
      <c:legendPos val="r"/>
      <c:legendEntry>
        <c:idx val="3"/>
        <c:delete val="1"/>
      </c:legendEntry>
      <c:layout>
        <c:manualLayout>
          <c:xMode val="edge"/>
          <c:yMode val="edge"/>
          <c:x val="0.413620202236625"/>
          <c:y val="0.105869045130421"/>
          <c:w val="0.338102596756196"/>
          <c:h val="0.146419519465672"/>
        </c:manualLayout>
      </c:layout>
      <c:overlay val="0"/>
      <c:txPr>
        <a:bodyPr/>
        <a:lstStyle/>
        <a:p>
          <a:pPr>
            <a:defRPr sz="900"/>
          </a:pPr>
          <a:endParaRPr lang="en-US"/>
        </a:p>
      </c:txPr>
    </c:legend>
    <c:plotVisOnly val="1"/>
    <c:dispBlanksAs val="gap"/>
    <c:showDLblsOverMax val="0"/>
  </c:chart>
  <c:spPr>
    <a:ln w="25400">
      <a:noFill/>
    </a:ln>
  </c:spPr>
  <c:txPr>
    <a:bodyPr/>
    <a:lstStyle/>
    <a:p>
      <a:pPr>
        <a:defRPr sz="1000">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725966792953542"/>
          <c:y val="0.0900483608860173"/>
          <c:w val="0.938025055130797"/>
          <c:h val="0.85226486254185"/>
        </c:manualLayout>
      </c:layout>
      <c:scatterChart>
        <c:scatterStyle val="lineMarker"/>
        <c:varyColors val="0"/>
        <c:ser>
          <c:idx val="2"/>
          <c:order val="0"/>
          <c:tx>
            <c:v>Average Revisions, 2004-2007 (LHS)</c:v>
          </c:tx>
          <c:spPr>
            <a:ln>
              <a:solidFill>
                <a:srgbClr val="0070C0"/>
              </a:solidFill>
            </a:ln>
          </c:spPr>
          <c:marker>
            <c:symbol val="none"/>
          </c:marker>
          <c:xVal>
            <c:numRef>
              <c:f>'Weekly claims data'!$Y$5:$Y$56</c:f>
              <c:numCache>
                <c:formatCode>[$-409]d\-mmm;@</c:formatCode>
                <c:ptCount val="52"/>
                <c:pt idx="0">
                  <c:v>39694.0</c:v>
                </c:pt>
                <c:pt idx="1">
                  <c:v>39701.0</c:v>
                </c:pt>
                <c:pt idx="2">
                  <c:v>39708.0</c:v>
                </c:pt>
                <c:pt idx="3">
                  <c:v>39715.0</c:v>
                </c:pt>
                <c:pt idx="4">
                  <c:v>39722.0</c:v>
                </c:pt>
                <c:pt idx="5">
                  <c:v>39729.0</c:v>
                </c:pt>
                <c:pt idx="6">
                  <c:v>39736.0</c:v>
                </c:pt>
                <c:pt idx="7">
                  <c:v>39743.0</c:v>
                </c:pt>
                <c:pt idx="8">
                  <c:v>39750.0</c:v>
                </c:pt>
                <c:pt idx="9">
                  <c:v>39757.0</c:v>
                </c:pt>
                <c:pt idx="10">
                  <c:v>39764.0</c:v>
                </c:pt>
                <c:pt idx="11">
                  <c:v>39771.0</c:v>
                </c:pt>
                <c:pt idx="12">
                  <c:v>39778.0</c:v>
                </c:pt>
                <c:pt idx="13">
                  <c:v>39785.0</c:v>
                </c:pt>
                <c:pt idx="14">
                  <c:v>39792.0</c:v>
                </c:pt>
                <c:pt idx="15">
                  <c:v>39799.0</c:v>
                </c:pt>
                <c:pt idx="16">
                  <c:v>39806.0</c:v>
                </c:pt>
                <c:pt idx="17">
                  <c:v>39813.0</c:v>
                </c:pt>
                <c:pt idx="18">
                  <c:v>39820.0</c:v>
                </c:pt>
                <c:pt idx="19">
                  <c:v>39827.0</c:v>
                </c:pt>
                <c:pt idx="20">
                  <c:v>39834.0</c:v>
                </c:pt>
                <c:pt idx="21">
                  <c:v>39841.0</c:v>
                </c:pt>
                <c:pt idx="22">
                  <c:v>39848.0</c:v>
                </c:pt>
                <c:pt idx="23">
                  <c:v>39855.0</c:v>
                </c:pt>
                <c:pt idx="24">
                  <c:v>39862.0</c:v>
                </c:pt>
                <c:pt idx="25">
                  <c:v>39869.0</c:v>
                </c:pt>
                <c:pt idx="26">
                  <c:v>39876.0</c:v>
                </c:pt>
                <c:pt idx="27">
                  <c:v>39883.0</c:v>
                </c:pt>
                <c:pt idx="28">
                  <c:v>39890.0</c:v>
                </c:pt>
                <c:pt idx="29">
                  <c:v>39897.0</c:v>
                </c:pt>
                <c:pt idx="30">
                  <c:v>39904.0</c:v>
                </c:pt>
                <c:pt idx="31">
                  <c:v>39911.0</c:v>
                </c:pt>
                <c:pt idx="32">
                  <c:v>39918.0</c:v>
                </c:pt>
                <c:pt idx="33">
                  <c:v>39925.0</c:v>
                </c:pt>
                <c:pt idx="34">
                  <c:v>39932.0</c:v>
                </c:pt>
                <c:pt idx="35">
                  <c:v>39939.0</c:v>
                </c:pt>
                <c:pt idx="36">
                  <c:v>39946.0</c:v>
                </c:pt>
                <c:pt idx="37">
                  <c:v>39953.0</c:v>
                </c:pt>
                <c:pt idx="38">
                  <c:v>39960.0</c:v>
                </c:pt>
                <c:pt idx="39">
                  <c:v>39967.0</c:v>
                </c:pt>
                <c:pt idx="40">
                  <c:v>39974.0</c:v>
                </c:pt>
                <c:pt idx="41">
                  <c:v>39981.0</c:v>
                </c:pt>
                <c:pt idx="42">
                  <c:v>39988.0</c:v>
                </c:pt>
                <c:pt idx="43">
                  <c:v>39995.0</c:v>
                </c:pt>
                <c:pt idx="44">
                  <c:v>40002.0</c:v>
                </c:pt>
                <c:pt idx="45">
                  <c:v>40009.0</c:v>
                </c:pt>
                <c:pt idx="46">
                  <c:v>40016.0</c:v>
                </c:pt>
                <c:pt idx="47">
                  <c:v>40023.0</c:v>
                </c:pt>
                <c:pt idx="48">
                  <c:v>40030.0</c:v>
                </c:pt>
                <c:pt idx="49">
                  <c:v>40037.0</c:v>
                </c:pt>
                <c:pt idx="50">
                  <c:v>40044.0</c:v>
                </c:pt>
                <c:pt idx="51">
                  <c:v>40051.0</c:v>
                </c:pt>
              </c:numCache>
            </c:numRef>
          </c:xVal>
          <c:yVal>
            <c:numRef>
              <c:f>'Weekly claims data'!$Z$5:$Z$56</c:f>
              <c:numCache>
                <c:formatCode>0.00</c:formatCode>
                <c:ptCount val="52"/>
                <c:pt idx="0">
                  <c:v>0.666666666666667</c:v>
                </c:pt>
                <c:pt idx="1">
                  <c:v>1.666666666666667</c:v>
                </c:pt>
                <c:pt idx="2">
                  <c:v>2.0</c:v>
                </c:pt>
                <c:pt idx="3">
                  <c:v>2.333333333333333</c:v>
                </c:pt>
                <c:pt idx="4">
                  <c:v>-0.666666666666667</c:v>
                </c:pt>
                <c:pt idx="5">
                  <c:v>5.666666666666667</c:v>
                </c:pt>
                <c:pt idx="6">
                  <c:v>-2.333333333333333</c:v>
                </c:pt>
                <c:pt idx="7">
                  <c:v>2.333333333333333</c:v>
                </c:pt>
                <c:pt idx="8">
                  <c:v>0.333333333333333</c:v>
                </c:pt>
                <c:pt idx="9">
                  <c:v>4.666666666666667</c:v>
                </c:pt>
                <c:pt idx="10">
                  <c:v>-2.333333333333333</c:v>
                </c:pt>
                <c:pt idx="11">
                  <c:v>2.0</c:v>
                </c:pt>
                <c:pt idx="12">
                  <c:v>-0.333333333333333</c:v>
                </c:pt>
                <c:pt idx="13">
                  <c:v>1.666666666666667</c:v>
                </c:pt>
                <c:pt idx="14">
                  <c:v>-0.333333333333333</c:v>
                </c:pt>
                <c:pt idx="15">
                  <c:v>-2.333333333333333</c:v>
                </c:pt>
                <c:pt idx="16">
                  <c:v>2.0</c:v>
                </c:pt>
                <c:pt idx="17">
                  <c:v>9.333333333333335</c:v>
                </c:pt>
                <c:pt idx="18">
                  <c:v>19.0</c:v>
                </c:pt>
                <c:pt idx="19">
                  <c:v>5.333333333333333</c:v>
                </c:pt>
                <c:pt idx="20">
                  <c:v>5.0</c:v>
                </c:pt>
                <c:pt idx="21">
                  <c:v>-8.333333333333335</c:v>
                </c:pt>
                <c:pt idx="22">
                  <c:v>-5.0</c:v>
                </c:pt>
                <c:pt idx="23">
                  <c:v>-14.66666666666667</c:v>
                </c:pt>
                <c:pt idx="24">
                  <c:v>-10.33333333333333</c:v>
                </c:pt>
                <c:pt idx="25">
                  <c:v>-12.33333333333333</c:v>
                </c:pt>
                <c:pt idx="26">
                  <c:v>-7.0</c:v>
                </c:pt>
                <c:pt idx="27">
                  <c:v>-5.333333333333333</c:v>
                </c:pt>
                <c:pt idx="28">
                  <c:v>-8.666666666666667</c:v>
                </c:pt>
                <c:pt idx="29">
                  <c:v>-5.666666666666667</c:v>
                </c:pt>
                <c:pt idx="30">
                  <c:v>-14.33333333333333</c:v>
                </c:pt>
                <c:pt idx="31">
                  <c:v>-8.333333333333335</c:v>
                </c:pt>
                <c:pt idx="32">
                  <c:v>-10.66666666666667</c:v>
                </c:pt>
                <c:pt idx="33">
                  <c:v>-3.0</c:v>
                </c:pt>
                <c:pt idx="34">
                  <c:v>-2.666666666666666</c:v>
                </c:pt>
                <c:pt idx="35">
                  <c:v>3.0</c:v>
                </c:pt>
                <c:pt idx="36">
                  <c:v>0.333333333333333</c:v>
                </c:pt>
                <c:pt idx="37">
                  <c:v>-3.0</c:v>
                </c:pt>
                <c:pt idx="38">
                  <c:v>1.333333333333333</c:v>
                </c:pt>
                <c:pt idx="39">
                  <c:v>1.0</c:v>
                </c:pt>
                <c:pt idx="40">
                  <c:v>-1.0</c:v>
                </c:pt>
                <c:pt idx="41">
                  <c:v>-4.333333333333333</c:v>
                </c:pt>
                <c:pt idx="42">
                  <c:v>-2.666666666666666</c:v>
                </c:pt>
                <c:pt idx="43">
                  <c:v>-1.0</c:v>
                </c:pt>
                <c:pt idx="44">
                  <c:v>14.33333333333333</c:v>
                </c:pt>
                <c:pt idx="45">
                  <c:v>9.0</c:v>
                </c:pt>
                <c:pt idx="46">
                  <c:v>4.333333333333333</c:v>
                </c:pt>
                <c:pt idx="47">
                  <c:v>-3.333333333333333</c:v>
                </c:pt>
                <c:pt idx="48">
                  <c:v>-1.0</c:v>
                </c:pt>
                <c:pt idx="49">
                  <c:v>-4.666666666666667</c:v>
                </c:pt>
                <c:pt idx="50">
                  <c:v>-2.333333333333333</c:v>
                </c:pt>
                <c:pt idx="51">
                  <c:v>-4.333333333333333</c:v>
                </c:pt>
              </c:numCache>
            </c:numRef>
          </c:yVal>
          <c:smooth val="0"/>
        </c:ser>
        <c:dLbls>
          <c:showLegendKey val="0"/>
          <c:showVal val="0"/>
          <c:showCatName val="0"/>
          <c:showSerName val="0"/>
          <c:showPercent val="0"/>
          <c:showBubbleSize val="0"/>
        </c:dLbls>
        <c:axId val="-2134628184"/>
        <c:axId val="-2134636328"/>
      </c:scatterChart>
      <c:scatterChart>
        <c:scatterStyle val="lineMarker"/>
        <c:varyColors val="0"/>
        <c:ser>
          <c:idx val="4"/>
          <c:order val="1"/>
          <c:tx>
            <c:v>Current (RHS)</c:v>
          </c:tx>
          <c:spPr>
            <a:ln>
              <a:solidFill>
                <a:srgbClr val="C00000"/>
              </a:solidFill>
              <a:prstDash val="solid"/>
            </a:ln>
          </c:spPr>
          <c:marker>
            <c:symbol val="none"/>
          </c:marker>
          <c:xVal>
            <c:numRef>
              <c:f>'Weekly claims data'!$V$5:$V$45</c:f>
              <c:numCache>
                <c:formatCode>[$-409]d\-mmm;@</c:formatCode>
                <c:ptCount val="41"/>
                <c:pt idx="0">
                  <c:v>39694.0</c:v>
                </c:pt>
                <c:pt idx="1">
                  <c:v>39701.0</c:v>
                </c:pt>
                <c:pt idx="2">
                  <c:v>39708.0</c:v>
                </c:pt>
                <c:pt idx="3">
                  <c:v>39715.0</c:v>
                </c:pt>
                <c:pt idx="4">
                  <c:v>39722.0</c:v>
                </c:pt>
                <c:pt idx="5">
                  <c:v>39729.0</c:v>
                </c:pt>
                <c:pt idx="6">
                  <c:v>39736.0</c:v>
                </c:pt>
                <c:pt idx="7">
                  <c:v>39743.0</c:v>
                </c:pt>
                <c:pt idx="8">
                  <c:v>39750.0</c:v>
                </c:pt>
                <c:pt idx="9">
                  <c:v>39757.0</c:v>
                </c:pt>
                <c:pt idx="10">
                  <c:v>39764.0</c:v>
                </c:pt>
                <c:pt idx="11">
                  <c:v>39771.0</c:v>
                </c:pt>
                <c:pt idx="12">
                  <c:v>39778.0</c:v>
                </c:pt>
                <c:pt idx="13">
                  <c:v>39785.0</c:v>
                </c:pt>
                <c:pt idx="14">
                  <c:v>39792.0</c:v>
                </c:pt>
                <c:pt idx="15">
                  <c:v>39799.0</c:v>
                </c:pt>
                <c:pt idx="16">
                  <c:v>39806.0</c:v>
                </c:pt>
                <c:pt idx="17">
                  <c:v>39813.0</c:v>
                </c:pt>
                <c:pt idx="18">
                  <c:v>39820.0</c:v>
                </c:pt>
                <c:pt idx="19">
                  <c:v>39827.0</c:v>
                </c:pt>
                <c:pt idx="20">
                  <c:v>39834.0</c:v>
                </c:pt>
                <c:pt idx="21">
                  <c:v>39841.0</c:v>
                </c:pt>
                <c:pt idx="22">
                  <c:v>39848.0</c:v>
                </c:pt>
                <c:pt idx="23">
                  <c:v>39855.0</c:v>
                </c:pt>
                <c:pt idx="24">
                  <c:v>39862.0</c:v>
                </c:pt>
                <c:pt idx="25">
                  <c:v>39869.0</c:v>
                </c:pt>
                <c:pt idx="26">
                  <c:v>39875.0</c:v>
                </c:pt>
                <c:pt idx="27">
                  <c:v>39882.0</c:v>
                </c:pt>
                <c:pt idx="28">
                  <c:v>39889.0</c:v>
                </c:pt>
                <c:pt idx="29">
                  <c:v>39896.0</c:v>
                </c:pt>
                <c:pt idx="30">
                  <c:v>39903.0</c:v>
                </c:pt>
                <c:pt idx="31">
                  <c:v>39910.0</c:v>
                </c:pt>
                <c:pt idx="32">
                  <c:v>39917.0</c:v>
                </c:pt>
                <c:pt idx="33">
                  <c:v>39924.0</c:v>
                </c:pt>
                <c:pt idx="34">
                  <c:v>39931.0</c:v>
                </c:pt>
                <c:pt idx="35">
                  <c:v>39938.0</c:v>
                </c:pt>
              </c:numCache>
            </c:numRef>
          </c:xVal>
          <c:yVal>
            <c:numRef>
              <c:f>'Weekly claims data'!$W$5:$W$45</c:f>
              <c:numCache>
                <c:formatCode>0.00</c:formatCode>
                <c:ptCount val="41"/>
                <c:pt idx="0">
                  <c:v>411.0</c:v>
                </c:pt>
                <c:pt idx="1">
                  <c:v>421.0</c:v>
                </c:pt>
                <c:pt idx="2">
                  <c:v>417.0</c:v>
                </c:pt>
                <c:pt idx="3">
                  <c:v>393.0</c:v>
                </c:pt>
                <c:pt idx="4">
                  <c:v>402.0</c:v>
                </c:pt>
                <c:pt idx="5">
                  <c:v>402.0</c:v>
                </c:pt>
                <c:pt idx="6">
                  <c:v>402.0</c:v>
                </c:pt>
                <c:pt idx="7">
                  <c:v>397.0</c:v>
                </c:pt>
                <c:pt idx="8">
                  <c:v>398.0</c:v>
                </c:pt>
                <c:pt idx="9">
                  <c:v>388.0</c:v>
                </c:pt>
                <c:pt idx="10">
                  <c:v>392.0</c:v>
                </c:pt>
                <c:pt idx="11">
                  <c:v>391.0</c:v>
                </c:pt>
                <c:pt idx="12">
                  <c:v>399.0</c:v>
                </c:pt>
                <c:pt idx="13">
                  <c:v>383.0</c:v>
                </c:pt>
                <c:pt idx="14">
                  <c:v>371.0</c:v>
                </c:pt>
                <c:pt idx="15">
                  <c:v>370.0</c:v>
                </c:pt>
                <c:pt idx="16">
                  <c:v>384.0</c:v>
                </c:pt>
                <c:pt idx="17">
                  <c:v>383.0</c:v>
                </c:pt>
                <c:pt idx="18">
                  <c:v>390.0</c:v>
                </c:pt>
                <c:pt idx="19">
                  <c:v>364.0</c:v>
                </c:pt>
                <c:pt idx="20">
                  <c:v>372.0</c:v>
                </c:pt>
                <c:pt idx="21">
                  <c:v>381.0</c:v>
                </c:pt>
                <c:pt idx="22">
                  <c:v>371.0</c:v>
                </c:pt>
                <c:pt idx="23">
                  <c:v>361.0</c:v>
                </c:pt>
                <c:pt idx="24">
                  <c:v>362.0</c:v>
                </c:pt>
                <c:pt idx="25">
                  <c:v>373.0</c:v>
                </c:pt>
                <c:pt idx="26">
                  <c:v>374.0</c:v>
                </c:pt>
                <c:pt idx="27">
                  <c:v>363.0</c:v>
                </c:pt>
                <c:pt idx="28">
                  <c:v>364.0</c:v>
                </c:pt>
                <c:pt idx="29">
                  <c:v>363.0</c:v>
                </c:pt>
                <c:pt idx="30">
                  <c:v>362.0</c:v>
                </c:pt>
                <c:pt idx="31">
                  <c:v>388.0</c:v>
                </c:pt>
                <c:pt idx="32">
                  <c:v>389.0</c:v>
                </c:pt>
                <c:pt idx="33">
                  <c:v>392.0</c:v>
                </c:pt>
                <c:pt idx="34">
                  <c:v>368.0</c:v>
                </c:pt>
                <c:pt idx="35">
                  <c:v>367.0</c:v>
                </c:pt>
              </c:numCache>
            </c:numRef>
          </c:yVal>
          <c:smooth val="0"/>
        </c:ser>
        <c:ser>
          <c:idx val="0"/>
          <c:order val="2"/>
          <c:tx>
            <c:v>Sep-11 to Mar-12, Pre Annual Revision (RHS)</c:v>
          </c:tx>
          <c:spPr>
            <a:ln>
              <a:solidFill>
                <a:schemeClr val="bg1">
                  <a:lumMod val="50000"/>
                </a:schemeClr>
              </a:solidFill>
              <a:prstDash val="sysDash"/>
            </a:ln>
          </c:spPr>
          <c:marker>
            <c:symbol val="none"/>
          </c:marker>
          <c:xVal>
            <c:numRef>
              <c:f>'Weekly claims data'!$V$5:$V$40</c:f>
              <c:numCache>
                <c:formatCode>[$-409]d\-mmm;@</c:formatCode>
                <c:ptCount val="36"/>
                <c:pt idx="0">
                  <c:v>39694.0</c:v>
                </c:pt>
                <c:pt idx="1">
                  <c:v>39701.0</c:v>
                </c:pt>
                <c:pt idx="2">
                  <c:v>39708.0</c:v>
                </c:pt>
                <c:pt idx="3">
                  <c:v>39715.0</c:v>
                </c:pt>
                <c:pt idx="4">
                  <c:v>39722.0</c:v>
                </c:pt>
                <c:pt idx="5">
                  <c:v>39729.0</c:v>
                </c:pt>
                <c:pt idx="6">
                  <c:v>39736.0</c:v>
                </c:pt>
                <c:pt idx="7">
                  <c:v>39743.0</c:v>
                </c:pt>
                <c:pt idx="8">
                  <c:v>39750.0</c:v>
                </c:pt>
                <c:pt idx="9">
                  <c:v>39757.0</c:v>
                </c:pt>
                <c:pt idx="10">
                  <c:v>39764.0</c:v>
                </c:pt>
                <c:pt idx="11">
                  <c:v>39771.0</c:v>
                </c:pt>
                <c:pt idx="12">
                  <c:v>39778.0</c:v>
                </c:pt>
                <c:pt idx="13">
                  <c:v>39785.0</c:v>
                </c:pt>
                <c:pt idx="14">
                  <c:v>39792.0</c:v>
                </c:pt>
                <c:pt idx="15">
                  <c:v>39799.0</c:v>
                </c:pt>
                <c:pt idx="16">
                  <c:v>39806.0</c:v>
                </c:pt>
                <c:pt idx="17">
                  <c:v>39813.0</c:v>
                </c:pt>
                <c:pt idx="18">
                  <c:v>39820.0</c:v>
                </c:pt>
                <c:pt idx="19">
                  <c:v>39827.0</c:v>
                </c:pt>
                <c:pt idx="20">
                  <c:v>39834.0</c:v>
                </c:pt>
                <c:pt idx="21">
                  <c:v>39841.0</c:v>
                </c:pt>
                <c:pt idx="22">
                  <c:v>39848.0</c:v>
                </c:pt>
                <c:pt idx="23">
                  <c:v>39855.0</c:v>
                </c:pt>
                <c:pt idx="24">
                  <c:v>39862.0</c:v>
                </c:pt>
                <c:pt idx="25">
                  <c:v>39869.0</c:v>
                </c:pt>
                <c:pt idx="26">
                  <c:v>39875.0</c:v>
                </c:pt>
                <c:pt idx="27">
                  <c:v>39882.0</c:v>
                </c:pt>
                <c:pt idx="28">
                  <c:v>39889.0</c:v>
                </c:pt>
                <c:pt idx="29">
                  <c:v>39896.0</c:v>
                </c:pt>
                <c:pt idx="30">
                  <c:v>39903.0</c:v>
                </c:pt>
                <c:pt idx="31">
                  <c:v>39910.0</c:v>
                </c:pt>
                <c:pt idx="32">
                  <c:v>39917.0</c:v>
                </c:pt>
                <c:pt idx="33">
                  <c:v>39924.0</c:v>
                </c:pt>
                <c:pt idx="34">
                  <c:v>39931.0</c:v>
                </c:pt>
                <c:pt idx="35">
                  <c:v>39938.0</c:v>
                </c:pt>
              </c:numCache>
            </c:numRef>
          </c:xVal>
          <c:yVal>
            <c:numRef>
              <c:f>'Weekly claims data'!$X$5:$X$40</c:f>
              <c:numCache>
                <c:formatCode>0.00</c:formatCode>
                <c:ptCount val="36"/>
                <c:pt idx="0">
                  <c:v>417.0</c:v>
                </c:pt>
                <c:pt idx="1">
                  <c:v>432.0</c:v>
                </c:pt>
                <c:pt idx="2">
                  <c:v>428.0</c:v>
                </c:pt>
                <c:pt idx="3">
                  <c:v>395.0</c:v>
                </c:pt>
                <c:pt idx="4">
                  <c:v>405.0</c:v>
                </c:pt>
                <c:pt idx="5">
                  <c:v>411.0</c:v>
                </c:pt>
                <c:pt idx="6">
                  <c:v>404.0</c:v>
                </c:pt>
                <c:pt idx="7">
                  <c:v>406.0</c:v>
                </c:pt>
                <c:pt idx="8">
                  <c:v>400.0</c:v>
                </c:pt>
                <c:pt idx="9">
                  <c:v>393.0</c:v>
                </c:pt>
                <c:pt idx="10">
                  <c:v>392.0</c:v>
                </c:pt>
                <c:pt idx="11">
                  <c:v>396.0</c:v>
                </c:pt>
                <c:pt idx="12">
                  <c:v>404.0</c:v>
                </c:pt>
                <c:pt idx="13">
                  <c:v>385.0</c:v>
                </c:pt>
                <c:pt idx="14">
                  <c:v>368.0</c:v>
                </c:pt>
                <c:pt idx="15">
                  <c:v>366.0</c:v>
                </c:pt>
                <c:pt idx="16">
                  <c:v>387.0</c:v>
                </c:pt>
                <c:pt idx="17">
                  <c:v>375.0</c:v>
                </c:pt>
                <c:pt idx="18">
                  <c:v>402.0</c:v>
                </c:pt>
                <c:pt idx="19">
                  <c:v>355.0</c:v>
                </c:pt>
                <c:pt idx="20">
                  <c:v>379.0</c:v>
                </c:pt>
                <c:pt idx="21">
                  <c:v>373.0</c:v>
                </c:pt>
                <c:pt idx="22">
                  <c:v>361.0</c:v>
                </c:pt>
                <c:pt idx="23">
                  <c:v>351.0</c:v>
                </c:pt>
                <c:pt idx="24">
                  <c:v>353.0</c:v>
                </c:pt>
                <c:pt idx="25">
                  <c:v>354.0</c:v>
                </c:pt>
                <c:pt idx="26">
                  <c:v>365.0</c:v>
                </c:pt>
                <c:pt idx="27">
                  <c:v>353.0</c:v>
                </c:pt>
                <c:pt idx="28">
                  <c:v>348.0</c:v>
                </c:pt>
              </c:numCache>
            </c:numRef>
          </c:yVal>
          <c:smooth val="0"/>
        </c:ser>
        <c:dLbls>
          <c:showLegendKey val="0"/>
          <c:showVal val="0"/>
          <c:showCatName val="0"/>
          <c:showSerName val="0"/>
          <c:showPercent val="0"/>
          <c:showBubbleSize val="0"/>
        </c:dLbls>
        <c:axId val="-2134637720"/>
        <c:axId val="-2134640952"/>
      </c:scatterChart>
      <c:valAx>
        <c:axId val="-2134628184"/>
        <c:scaling>
          <c:orientation val="minMax"/>
          <c:max val="40056.0"/>
          <c:min val="39692.0"/>
        </c:scaling>
        <c:delete val="0"/>
        <c:axPos val="b"/>
        <c:numFmt formatCode="mmm" sourceLinked="0"/>
        <c:majorTickMark val="out"/>
        <c:minorTickMark val="none"/>
        <c:tickLblPos val="low"/>
        <c:spPr>
          <a:ln>
            <a:solidFill>
              <a:sysClr val="windowText" lastClr="000000"/>
            </a:solidFill>
          </a:ln>
        </c:spPr>
        <c:crossAx val="-2134636328"/>
        <c:crosses val="autoZero"/>
        <c:crossBetween val="midCat"/>
        <c:majorUnit val="31.0"/>
      </c:valAx>
      <c:valAx>
        <c:axId val="-2134636328"/>
        <c:scaling>
          <c:orientation val="minMax"/>
          <c:max val="60.0"/>
          <c:min val="-40.0"/>
        </c:scaling>
        <c:delete val="0"/>
        <c:axPos val="l"/>
        <c:numFmt formatCode="0.00" sourceLinked="1"/>
        <c:majorTickMark val="out"/>
        <c:minorTickMark val="none"/>
        <c:tickLblPos val="nextTo"/>
        <c:spPr>
          <a:ln>
            <a:solidFill>
              <a:sysClr val="windowText" lastClr="000000"/>
            </a:solidFill>
          </a:ln>
        </c:spPr>
        <c:crossAx val="-2134628184"/>
        <c:crosses val="autoZero"/>
        <c:crossBetween val="midCat"/>
        <c:majorUnit val="10.0"/>
      </c:valAx>
      <c:valAx>
        <c:axId val="-2134640952"/>
        <c:scaling>
          <c:orientation val="minMax"/>
          <c:max val="440.0"/>
          <c:min val="340.0"/>
        </c:scaling>
        <c:delete val="0"/>
        <c:axPos val="r"/>
        <c:numFmt formatCode="0" sourceLinked="0"/>
        <c:majorTickMark val="out"/>
        <c:minorTickMark val="none"/>
        <c:tickLblPos val="nextTo"/>
        <c:spPr>
          <a:ln>
            <a:solidFill>
              <a:sysClr val="windowText" lastClr="000000"/>
            </a:solidFill>
          </a:ln>
        </c:spPr>
        <c:crossAx val="-2134637720"/>
        <c:crosses val="max"/>
        <c:crossBetween val="midCat"/>
      </c:valAx>
      <c:valAx>
        <c:axId val="-2134637720"/>
        <c:scaling>
          <c:orientation val="minMax"/>
        </c:scaling>
        <c:delete val="1"/>
        <c:axPos val="b"/>
        <c:numFmt formatCode="[$-409]d\-mmm;@" sourceLinked="1"/>
        <c:majorTickMark val="out"/>
        <c:minorTickMark val="none"/>
        <c:tickLblPos val="none"/>
        <c:crossAx val="-2134640952"/>
        <c:crosses val="autoZero"/>
        <c:crossBetween val="midCat"/>
      </c:valAx>
    </c:plotArea>
    <c:legend>
      <c:legendPos val="r"/>
      <c:layout>
        <c:manualLayout>
          <c:xMode val="edge"/>
          <c:yMode val="edge"/>
          <c:x val="0.248578231783727"/>
          <c:y val="0.049540010111441"/>
          <c:w val="0.610974248686002"/>
          <c:h val="0.228013322593786"/>
        </c:manualLayout>
      </c:layout>
      <c:overlay val="1"/>
    </c:legend>
    <c:plotVisOnly val="1"/>
    <c:dispBlanksAs val="gap"/>
    <c:showDLblsOverMax val="0"/>
  </c:chart>
  <c:spPr>
    <a:ln w="25400">
      <a:noFill/>
    </a:ln>
  </c:spPr>
  <c:txPr>
    <a:bodyPr/>
    <a:lstStyle/>
    <a:p>
      <a:pPr>
        <a:defRPr sz="1000">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0658063058385"/>
          <c:y val="0.21797085709114"/>
          <c:w val="0.855202965770963"/>
          <c:h val="0.593023164112483"/>
        </c:manualLayout>
      </c:layout>
      <c:scatterChart>
        <c:scatterStyle val="lineMarker"/>
        <c:varyColors val="0"/>
        <c:ser>
          <c:idx val="0"/>
          <c:order val="0"/>
          <c:tx>
            <c:strRef>
              <c:f>'Fig 7'!$J$4</c:f>
              <c:strCache>
                <c:ptCount val="1"/>
                <c:pt idx="0">
                  <c:v>X-12 ARIMA</c:v>
                </c:pt>
              </c:strCache>
            </c:strRef>
          </c:tx>
          <c:spPr>
            <a:ln w="19050"/>
          </c:spPr>
          <c:marker>
            <c:symbol val="diamond"/>
            <c:size val="7"/>
          </c:marker>
          <c:xVal>
            <c:numRef>
              <c:f>'Fig 7'!$I$5:$I$11</c:f>
              <c:numCache>
                <c:formatCode>General</c:formatCode>
                <c:ptCount val="7"/>
                <c:pt idx="0">
                  <c:v>-36.0</c:v>
                </c:pt>
                <c:pt idx="1">
                  <c:v>-24.0</c:v>
                </c:pt>
                <c:pt idx="2">
                  <c:v>-12.0</c:v>
                </c:pt>
                <c:pt idx="3">
                  <c:v>0.0</c:v>
                </c:pt>
                <c:pt idx="4">
                  <c:v>12.0</c:v>
                </c:pt>
                <c:pt idx="5">
                  <c:v>24.0</c:v>
                </c:pt>
                <c:pt idx="6">
                  <c:v>36.0</c:v>
                </c:pt>
              </c:numCache>
            </c:numRef>
          </c:xVal>
          <c:yVal>
            <c:numRef>
              <c:f>'Fig 7'!$J$5:$J$11</c:f>
              <c:numCache>
                <c:formatCode>General</c:formatCode>
                <c:ptCount val="7"/>
                <c:pt idx="0">
                  <c:v>-0.618608529357826</c:v>
                </c:pt>
                <c:pt idx="1">
                  <c:v>-0.991024362732384</c:v>
                </c:pt>
                <c:pt idx="2">
                  <c:v>-1.307938397223169</c:v>
                </c:pt>
                <c:pt idx="3">
                  <c:v>-1.33854806302396</c:v>
                </c:pt>
                <c:pt idx="4">
                  <c:v>-1.21517398349168</c:v>
                </c:pt>
                <c:pt idx="5">
                  <c:v>-0.841974578965603</c:v>
                </c:pt>
                <c:pt idx="6">
                  <c:v>-0.492290803951691</c:v>
                </c:pt>
              </c:numCache>
            </c:numRef>
          </c:yVal>
          <c:smooth val="0"/>
        </c:ser>
        <c:ser>
          <c:idx val="1"/>
          <c:order val="1"/>
          <c:tx>
            <c:strRef>
              <c:f>'Fig 7'!$K$4</c:f>
              <c:strCache>
                <c:ptCount val="1"/>
                <c:pt idx="0">
                  <c:v>TRAMO-SEATS</c:v>
                </c:pt>
              </c:strCache>
            </c:strRef>
          </c:tx>
          <c:spPr>
            <a:ln w="19050"/>
          </c:spPr>
          <c:xVal>
            <c:numRef>
              <c:f>'Fig 7'!$I$5:$I$11</c:f>
              <c:numCache>
                <c:formatCode>General</c:formatCode>
                <c:ptCount val="7"/>
                <c:pt idx="0">
                  <c:v>-36.0</c:v>
                </c:pt>
                <c:pt idx="1">
                  <c:v>-24.0</c:v>
                </c:pt>
                <c:pt idx="2">
                  <c:v>-12.0</c:v>
                </c:pt>
                <c:pt idx="3">
                  <c:v>0.0</c:v>
                </c:pt>
                <c:pt idx="4">
                  <c:v>12.0</c:v>
                </c:pt>
                <c:pt idx="5">
                  <c:v>24.0</c:v>
                </c:pt>
                <c:pt idx="6">
                  <c:v>36.0</c:v>
                </c:pt>
              </c:numCache>
            </c:numRef>
          </c:xVal>
          <c:yVal>
            <c:numRef>
              <c:f>'Fig 7'!$K$5:$K$11</c:f>
              <c:numCache>
                <c:formatCode>General</c:formatCode>
                <c:ptCount val="7"/>
                <c:pt idx="0">
                  <c:v>-0.444747458412516</c:v>
                </c:pt>
                <c:pt idx="1">
                  <c:v>-0.588758038143072</c:v>
                </c:pt>
                <c:pt idx="2">
                  <c:v>-0.783379786149724</c:v>
                </c:pt>
                <c:pt idx="3">
                  <c:v>-1.08041651571566</c:v>
                </c:pt>
                <c:pt idx="4">
                  <c:v>-0.855784685863954</c:v>
                </c:pt>
                <c:pt idx="5">
                  <c:v>-0.629609933534844</c:v>
                </c:pt>
                <c:pt idx="6">
                  <c:v>-0.491242371244695</c:v>
                </c:pt>
              </c:numCache>
            </c:numRef>
          </c:yVal>
          <c:smooth val="0"/>
        </c:ser>
        <c:dLbls>
          <c:showLegendKey val="0"/>
          <c:showVal val="0"/>
          <c:showCatName val="0"/>
          <c:showSerName val="0"/>
          <c:showPercent val="0"/>
          <c:showBubbleSize val="0"/>
        </c:dLbls>
        <c:axId val="2129501016"/>
        <c:axId val="2141442936"/>
      </c:scatterChart>
      <c:valAx>
        <c:axId val="2129501016"/>
        <c:scaling>
          <c:orientation val="minMax"/>
          <c:max val="36.0"/>
          <c:min val="-36.0"/>
        </c:scaling>
        <c:delete val="0"/>
        <c:axPos val="b"/>
        <c:title>
          <c:tx>
            <c:rich>
              <a:bodyPr/>
              <a:lstStyle/>
              <a:p>
                <a:pPr algn="l">
                  <a:defRPr/>
                </a:pPr>
                <a:r>
                  <a:rPr lang="en-US"/>
                  <a:t>Months from shock</a:t>
                </a:r>
              </a:p>
            </c:rich>
          </c:tx>
          <c:layout>
            <c:manualLayout>
              <c:xMode val="edge"/>
              <c:yMode val="edge"/>
              <c:x val="0.34430133976267"/>
              <c:y val="0.923661838263276"/>
            </c:manualLayout>
          </c:layout>
          <c:overlay val="0"/>
        </c:title>
        <c:numFmt formatCode="General" sourceLinked="1"/>
        <c:majorTickMark val="out"/>
        <c:minorTickMark val="none"/>
        <c:tickLblPos val="low"/>
        <c:spPr>
          <a:ln>
            <a:solidFill>
              <a:sysClr val="windowText" lastClr="000000"/>
            </a:solidFill>
          </a:ln>
        </c:spPr>
        <c:crossAx val="2141442936"/>
        <c:crosses val="autoZero"/>
        <c:crossBetween val="midCat"/>
        <c:majorUnit val="12.0"/>
      </c:valAx>
      <c:valAx>
        <c:axId val="2141442936"/>
        <c:scaling>
          <c:orientation val="minMax"/>
          <c:min val="-1.4"/>
        </c:scaling>
        <c:delete val="0"/>
        <c:axPos val="l"/>
        <c:numFmt formatCode="General" sourceLinked="1"/>
        <c:majorTickMark val="none"/>
        <c:minorTickMark val="none"/>
        <c:tickLblPos val="low"/>
        <c:spPr>
          <a:ln>
            <a:solidFill>
              <a:sysClr val="windowText" lastClr="000000"/>
            </a:solidFill>
          </a:ln>
        </c:spPr>
        <c:crossAx val="2129501016"/>
        <c:crossesAt val="0.0"/>
        <c:crossBetween val="midCat"/>
      </c:valAx>
    </c:plotArea>
    <c:legend>
      <c:legendPos val="r"/>
      <c:layout>
        <c:manualLayout>
          <c:xMode val="edge"/>
          <c:yMode val="edge"/>
          <c:x val="0.23158727031518"/>
          <c:y val="0.0182896007208908"/>
          <c:w val="0.615026991116554"/>
          <c:h val="0.108275680178937"/>
        </c:manualLayout>
      </c:layout>
      <c:overlay val="0"/>
    </c:legend>
    <c:plotVisOnly val="1"/>
    <c:dispBlanksAs val="gap"/>
    <c:showDLblsOverMax val="0"/>
  </c:chart>
  <c:spPr>
    <a:ln w="25400">
      <a:noFill/>
    </a:ln>
  </c:spPr>
  <c:txPr>
    <a:bodyPr/>
    <a:lstStyle/>
    <a:p>
      <a:pPr>
        <a:defRPr sz="800">
          <a:latin typeface="Arial"/>
          <a:ea typeface="Arial"/>
          <a:cs typeface="Aria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Unemployment Rate</a:t>
            </a:r>
          </a:p>
        </c:rich>
      </c:tx>
      <c:layout>
        <c:manualLayout>
          <c:xMode val="edge"/>
          <c:yMode val="edge"/>
          <c:x val="0.260434696427997"/>
          <c:y val="0.00358595187822"/>
        </c:manualLayout>
      </c:layout>
      <c:overlay val="1"/>
    </c:title>
    <c:autoTitleDeleted val="0"/>
    <c:plotArea>
      <c:layout>
        <c:manualLayout>
          <c:layoutTarget val="inner"/>
          <c:xMode val="edge"/>
          <c:yMode val="edge"/>
          <c:x val="0.0799871196655974"/>
          <c:y val="0.0850950867983607"/>
          <c:w val="0.855457859434238"/>
          <c:h val="0.856274347285538"/>
        </c:manualLayout>
      </c:layout>
      <c:lineChart>
        <c:grouping val="standard"/>
        <c:varyColors val="0"/>
        <c:ser>
          <c:idx val="0"/>
          <c:order val="0"/>
          <c:tx>
            <c:strRef>
              <c:f>'Chart Data'!$C$2</c:f>
              <c:strCache>
                <c:ptCount val="1"/>
                <c:pt idx="0">
                  <c:v>Official</c:v>
                </c:pt>
              </c:strCache>
            </c:strRef>
          </c:tx>
          <c:spPr>
            <a:ln w="31750">
              <a:solidFill>
                <a:schemeClr val="tx1"/>
              </a:solidFill>
            </a:ln>
          </c:spPr>
          <c:marker>
            <c:symbol val="none"/>
          </c:marker>
          <c:cat>
            <c:numRef>
              <c:f>'Chart Data'!$A$3:$A$41</c:f>
              <c:numCache>
                <c:formatCode>m/d/yy</c:formatCode>
                <c:ptCount val="39"/>
                <c:pt idx="0">
                  <c:v>39828.0</c:v>
                </c:pt>
                <c:pt idx="1">
                  <c:v>39859.0</c:v>
                </c:pt>
                <c:pt idx="2">
                  <c:v>39887.0</c:v>
                </c:pt>
                <c:pt idx="3">
                  <c:v>39918.0</c:v>
                </c:pt>
                <c:pt idx="4">
                  <c:v>39948.0</c:v>
                </c:pt>
                <c:pt idx="5">
                  <c:v>39979.0</c:v>
                </c:pt>
                <c:pt idx="6">
                  <c:v>40009.0</c:v>
                </c:pt>
                <c:pt idx="7">
                  <c:v>40040.0</c:v>
                </c:pt>
                <c:pt idx="8">
                  <c:v>40071.0</c:v>
                </c:pt>
                <c:pt idx="9">
                  <c:v>40101.0</c:v>
                </c:pt>
                <c:pt idx="10">
                  <c:v>40132.0</c:v>
                </c:pt>
                <c:pt idx="11">
                  <c:v>40162.0</c:v>
                </c:pt>
                <c:pt idx="12">
                  <c:v>40193.0</c:v>
                </c:pt>
                <c:pt idx="13">
                  <c:v>40224.0</c:v>
                </c:pt>
                <c:pt idx="14">
                  <c:v>40252.0</c:v>
                </c:pt>
                <c:pt idx="15">
                  <c:v>40283.0</c:v>
                </c:pt>
                <c:pt idx="16">
                  <c:v>40313.0</c:v>
                </c:pt>
                <c:pt idx="17">
                  <c:v>40344.0</c:v>
                </c:pt>
                <c:pt idx="18">
                  <c:v>40374.0</c:v>
                </c:pt>
                <c:pt idx="19">
                  <c:v>40405.0</c:v>
                </c:pt>
                <c:pt idx="20">
                  <c:v>40436.0</c:v>
                </c:pt>
                <c:pt idx="21">
                  <c:v>40466.0</c:v>
                </c:pt>
                <c:pt idx="22">
                  <c:v>40497.0</c:v>
                </c:pt>
                <c:pt idx="23">
                  <c:v>40527.0</c:v>
                </c:pt>
                <c:pt idx="24">
                  <c:v>40558.0</c:v>
                </c:pt>
                <c:pt idx="25">
                  <c:v>40589.0</c:v>
                </c:pt>
                <c:pt idx="26">
                  <c:v>40617.0</c:v>
                </c:pt>
                <c:pt idx="27">
                  <c:v>40648.0</c:v>
                </c:pt>
                <c:pt idx="28">
                  <c:v>40678.0</c:v>
                </c:pt>
                <c:pt idx="29">
                  <c:v>40709.0</c:v>
                </c:pt>
                <c:pt idx="30">
                  <c:v>40739.0</c:v>
                </c:pt>
                <c:pt idx="31">
                  <c:v>40770.0</c:v>
                </c:pt>
                <c:pt idx="32">
                  <c:v>40801.0</c:v>
                </c:pt>
                <c:pt idx="33">
                  <c:v>40831.0</c:v>
                </c:pt>
                <c:pt idx="34">
                  <c:v>40862.0</c:v>
                </c:pt>
                <c:pt idx="35">
                  <c:v>40892.0</c:v>
                </c:pt>
                <c:pt idx="36">
                  <c:v>40923.0</c:v>
                </c:pt>
                <c:pt idx="37">
                  <c:v>40954.0</c:v>
                </c:pt>
                <c:pt idx="38">
                  <c:v>40983.0</c:v>
                </c:pt>
              </c:numCache>
            </c:numRef>
          </c:cat>
          <c:val>
            <c:numRef>
              <c:f>'Chart Data'!$C$3:$C$41</c:f>
              <c:numCache>
                <c:formatCode>General</c:formatCode>
                <c:ptCount val="39"/>
                <c:pt idx="0">
                  <c:v>7.812054254518965</c:v>
                </c:pt>
                <c:pt idx="1">
                  <c:v>8.322547243075424</c:v>
                </c:pt>
                <c:pt idx="2">
                  <c:v>8.68609018898036</c:v>
                </c:pt>
                <c:pt idx="3">
                  <c:v>8.93293018497776</c:v>
                </c:pt>
                <c:pt idx="4">
                  <c:v>9.37080103359173</c:v>
                </c:pt>
                <c:pt idx="5">
                  <c:v>9.517808325416348</c:v>
                </c:pt>
                <c:pt idx="6">
                  <c:v>9.477341995768</c:v>
                </c:pt>
                <c:pt idx="7">
                  <c:v>9.62946642647001</c:v>
                </c:pt>
                <c:pt idx="8">
                  <c:v>9.76161679216573</c:v>
                </c:pt>
                <c:pt idx="9">
                  <c:v>10.0252239601617</c:v>
                </c:pt>
                <c:pt idx="10">
                  <c:v>9.898331968225488</c:v>
                </c:pt>
                <c:pt idx="11">
                  <c:v>9.878438314466556</c:v>
                </c:pt>
                <c:pt idx="12">
                  <c:v>9.74493985168193</c:v>
                </c:pt>
                <c:pt idx="13">
                  <c:v>9.784390777078018</c:v>
                </c:pt>
                <c:pt idx="14">
                  <c:v>9.825673534072924</c:v>
                </c:pt>
                <c:pt idx="15">
                  <c:v>9.850641954856074</c:v>
                </c:pt>
                <c:pt idx="16">
                  <c:v>9.646210509934111</c:v>
                </c:pt>
                <c:pt idx="17">
                  <c:v>9.44785036510601</c:v>
                </c:pt>
                <c:pt idx="18">
                  <c:v>9.501974022257338</c:v>
                </c:pt>
                <c:pt idx="19">
                  <c:v>9.563648400433559</c:v>
                </c:pt>
                <c:pt idx="20">
                  <c:v>9.46926630240582</c:v>
                </c:pt>
                <c:pt idx="21">
                  <c:v>9.521888763832946</c:v>
                </c:pt>
                <c:pt idx="22">
                  <c:v>9.80518173732979</c:v>
                </c:pt>
                <c:pt idx="23">
                  <c:v>9.369649704126754</c:v>
                </c:pt>
                <c:pt idx="24">
                  <c:v>9.082544861337774</c:v>
                </c:pt>
                <c:pt idx="25">
                  <c:v>8.969282653081334</c:v>
                </c:pt>
                <c:pt idx="26">
                  <c:v>8.88436890862034</c:v>
                </c:pt>
                <c:pt idx="27">
                  <c:v>8.98970147308043</c:v>
                </c:pt>
                <c:pt idx="28">
                  <c:v>9.03838646714377</c:v>
                </c:pt>
                <c:pt idx="29">
                  <c:v>9.14163537755527</c:v>
                </c:pt>
                <c:pt idx="30">
                  <c:v>9.069568789572168</c:v>
                </c:pt>
                <c:pt idx="31">
                  <c:v>9.05813605424481</c:v>
                </c:pt>
                <c:pt idx="32">
                  <c:v>9.02379158982883</c:v>
                </c:pt>
                <c:pt idx="33">
                  <c:v>8.931167887002118</c:v>
                </c:pt>
                <c:pt idx="34">
                  <c:v>8.654839317383126</c:v>
                </c:pt>
                <c:pt idx="35">
                  <c:v>8.51079038515274</c:v>
                </c:pt>
                <c:pt idx="36">
                  <c:v>8.263220959227952</c:v>
                </c:pt>
                <c:pt idx="37">
                  <c:v>8.26881727373104</c:v>
                </c:pt>
              </c:numCache>
            </c:numRef>
          </c:val>
          <c:smooth val="0"/>
        </c:ser>
        <c:dLbls>
          <c:showLegendKey val="0"/>
          <c:showVal val="0"/>
          <c:showCatName val="0"/>
          <c:showSerName val="0"/>
          <c:showPercent val="0"/>
          <c:showBubbleSize val="0"/>
        </c:dLbls>
        <c:marker val="1"/>
        <c:smooth val="0"/>
        <c:axId val="2141365816"/>
        <c:axId val="2142144680"/>
      </c:lineChart>
      <c:lineChart>
        <c:grouping val="standard"/>
        <c:varyColors val="0"/>
        <c:ser>
          <c:idx val="1"/>
          <c:order val="1"/>
          <c:tx>
            <c:v>Nomura, Alterantive Adjustment</c:v>
          </c:tx>
          <c:spPr>
            <a:ln w="31750">
              <a:solidFill>
                <a:srgbClr val="AD0000"/>
              </a:solidFill>
            </a:ln>
          </c:spPr>
          <c:marker>
            <c:symbol val="none"/>
          </c:marker>
          <c:cat>
            <c:numRef>
              <c:f>'Chart Data'!$A$3:$A$41</c:f>
              <c:numCache>
                <c:formatCode>m/d/yy</c:formatCode>
                <c:ptCount val="39"/>
                <c:pt idx="0">
                  <c:v>39828.0</c:v>
                </c:pt>
                <c:pt idx="1">
                  <c:v>39859.0</c:v>
                </c:pt>
                <c:pt idx="2">
                  <c:v>39887.0</c:v>
                </c:pt>
                <c:pt idx="3">
                  <c:v>39918.0</c:v>
                </c:pt>
                <c:pt idx="4">
                  <c:v>39948.0</c:v>
                </c:pt>
                <c:pt idx="5">
                  <c:v>39979.0</c:v>
                </c:pt>
                <c:pt idx="6">
                  <c:v>40009.0</c:v>
                </c:pt>
                <c:pt idx="7">
                  <c:v>40040.0</c:v>
                </c:pt>
                <c:pt idx="8">
                  <c:v>40071.0</c:v>
                </c:pt>
                <c:pt idx="9">
                  <c:v>40101.0</c:v>
                </c:pt>
                <c:pt idx="10">
                  <c:v>40132.0</c:v>
                </c:pt>
                <c:pt idx="11">
                  <c:v>40162.0</c:v>
                </c:pt>
                <c:pt idx="12">
                  <c:v>40193.0</c:v>
                </c:pt>
                <c:pt idx="13">
                  <c:v>40224.0</c:v>
                </c:pt>
                <c:pt idx="14">
                  <c:v>40252.0</c:v>
                </c:pt>
                <c:pt idx="15">
                  <c:v>40283.0</c:v>
                </c:pt>
                <c:pt idx="16">
                  <c:v>40313.0</c:v>
                </c:pt>
                <c:pt idx="17">
                  <c:v>40344.0</c:v>
                </c:pt>
                <c:pt idx="18">
                  <c:v>40374.0</c:v>
                </c:pt>
                <c:pt idx="19">
                  <c:v>40405.0</c:v>
                </c:pt>
                <c:pt idx="20">
                  <c:v>40436.0</c:v>
                </c:pt>
                <c:pt idx="21">
                  <c:v>40466.0</c:v>
                </c:pt>
                <c:pt idx="22">
                  <c:v>40497.0</c:v>
                </c:pt>
                <c:pt idx="23">
                  <c:v>40527.0</c:v>
                </c:pt>
                <c:pt idx="24">
                  <c:v>40558.0</c:v>
                </c:pt>
                <c:pt idx="25">
                  <c:v>40589.0</c:v>
                </c:pt>
                <c:pt idx="26">
                  <c:v>40617.0</c:v>
                </c:pt>
                <c:pt idx="27">
                  <c:v>40648.0</c:v>
                </c:pt>
                <c:pt idx="28">
                  <c:v>40678.0</c:v>
                </c:pt>
                <c:pt idx="29">
                  <c:v>40709.0</c:v>
                </c:pt>
                <c:pt idx="30">
                  <c:v>40739.0</c:v>
                </c:pt>
                <c:pt idx="31">
                  <c:v>40770.0</c:v>
                </c:pt>
                <c:pt idx="32">
                  <c:v>40801.0</c:v>
                </c:pt>
                <c:pt idx="33">
                  <c:v>40831.0</c:v>
                </c:pt>
                <c:pt idx="34">
                  <c:v>40862.0</c:v>
                </c:pt>
                <c:pt idx="35">
                  <c:v>40892.0</c:v>
                </c:pt>
                <c:pt idx="36">
                  <c:v>40923.0</c:v>
                </c:pt>
                <c:pt idx="37">
                  <c:v>40954.0</c:v>
                </c:pt>
                <c:pt idx="38">
                  <c:v>40983.0</c:v>
                </c:pt>
              </c:numCache>
            </c:numRef>
          </c:cat>
          <c:val>
            <c:numRef>
              <c:f>'Chart Data'!$D$3:$D$41</c:f>
              <c:numCache>
                <c:formatCode>General</c:formatCode>
                <c:ptCount val="39"/>
                <c:pt idx="0">
                  <c:v>7.927064189771873</c:v>
                </c:pt>
                <c:pt idx="1">
                  <c:v>8.44074963727335</c:v>
                </c:pt>
                <c:pt idx="2">
                  <c:v>8.815761217402522</c:v>
                </c:pt>
                <c:pt idx="3">
                  <c:v>8.938315471487119</c:v>
                </c:pt>
                <c:pt idx="4">
                  <c:v>9.37508509110712</c:v>
                </c:pt>
                <c:pt idx="5">
                  <c:v>9.54009092665534</c:v>
                </c:pt>
                <c:pt idx="6">
                  <c:v>9.4508513664983</c:v>
                </c:pt>
                <c:pt idx="7">
                  <c:v>9.57047915834382</c:v>
                </c:pt>
                <c:pt idx="8">
                  <c:v>9.638800749970999</c:v>
                </c:pt>
                <c:pt idx="9">
                  <c:v>9.766507446366334</c:v>
                </c:pt>
                <c:pt idx="10">
                  <c:v>9.64237368238166</c:v>
                </c:pt>
                <c:pt idx="11">
                  <c:v>9.781182452146128</c:v>
                </c:pt>
                <c:pt idx="12">
                  <c:v>9.940302483305688</c:v>
                </c:pt>
                <c:pt idx="13">
                  <c:v>9.971698726515978</c:v>
                </c:pt>
                <c:pt idx="14">
                  <c:v>9.975651357094298</c:v>
                </c:pt>
                <c:pt idx="15">
                  <c:v>9.829448135258072</c:v>
                </c:pt>
                <c:pt idx="16">
                  <c:v>9.615797913365726</c:v>
                </c:pt>
                <c:pt idx="17">
                  <c:v>9.470634072132776</c:v>
                </c:pt>
                <c:pt idx="18">
                  <c:v>9.510087612060276</c:v>
                </c:pt>
                <c:pt idx="19">
                  <c:v>9.520719032766862</c:v>
                </c:pt>
                <c:pt idx="20">
                  <c:v>9.33458778097634</c:v>
                </c:pt>
                <c:pt idx="21">
                  <c:v>9.265841576527714</c:v>
                </c:pt>
                <c:pt idx="22">
                  <c:v>9.54163645733114</c:v>
                </c:pt>
                <c:pt idx="23">
                  <c:v>9.273044338989876</c:v>
                </c:pt>
                <c:pt idx="24">
                  <c:v>9.298623794769993</c:v>
                </c:pt>
                <c:pt idx="25">
                  <c:v>9.174189528000656</c:v>
                </c:pt>
                <c:pt idx="26">
                  <c:v>9.0003604518252</c:v>
                </c:pt>
                <c:pt idx="27">
                  <c:v>8.94305982491903</c:v>
                </c:pt>
                <c:pt idx="28">
                  <c:v>8.97390538296737</c:v>
                </c:pt>
                <c:pt idx="29">
                  <c:v>9.17430587144123</c:v>
                </c:pt>
                <c:pt idx="30">
                  <c:v>9.11585447463965</c:v>
                </c:pt>
                <c:pt idx="31">
                  <c:v>9.036275432026189</c:v>
                </c:pt>
                <c:pt idx="32">
                  <c:v>8.891374563344848</c:v>
                </c:pt>
                <c:pt idx="33">
                  <c:v>8.6816365210474</c:v>
                </c:pt>
                <c:pt idx="34">
                  <c:v>8.410892298145174</c:v>
                </c:pt>
                <c:pt idx="35">
                  <c:v>8.41674432293283</c:v>
                </c:pt>
                <c:pt idx="36">
                  <c:v>8.426735308167726</c:v>
                </c:pt>
                <c:pt idx="37">
                  <c:v>8.439535765636694</c:v>
                </c:pt>
              </c:numCache>
            </c:numRef>
          </c:val>
          <c:smooth val="0"/>
        </c:ser>
        <c:dLbls>
          <c:showLegendKey val="0"/>
          <c:showVal val="0"/>
          <c:showCatName val="0"/>
          <c:showSerName val="0"/>
          <c:showPercent val="0"/>
          <c:showBubbleSize val="0"/>
        </c:dLbls>
        <c:marker val="1"/>
        <c:smooth val="0"/>
        <c:axId val="2141492280"/>
        <c:axId val="-2132478792"/>
      </c:lineChart>
      <c:dateAx>
        <c:axId val="2141365816"/>
        <c:scaling>
          <c:orientation val="minMax"/>
          <c:max val="40969.0"/>
          <c:min val="39814.0"/>
        </c:scaling>
        <c:delete val="0"/>
        <c:axPos val="b"/>
        <c:numFmt formatCode="mmm\-yyyy" sourceLinked="0"/>
        <c:majorTickMark val="in"/>
        <c:minorTickMark val="in"/>
        <c:tickLblPos val="nextTo"/>
        <c:spPr>
          <a:ln>
            <a:solidFill>
              <a:srgbClr val="000000"/>
            </a:solidFill>
          </a:ln>
        </c:spPr>
        <c:crossAx val="2142144680"/>
        <c:crosses val="autoZero"/>
        <c:auto val="1"/>
        <c:lblOffset val="100"/>
        <c:baseTimeUnit val="months"/>
        <c:majorUnit val="12.0"/>
        <c:majorTimeUnit val="months"/>
        <c:minorUnit val="6.0"/>
        <c:minorTimeUnit val="months"/>
      </c:dateAx>
      <c:valAx>
        <c:axId val="2142144680"/>
        <c:scaling>
          <c:orientation val="minMax"/>
          <c:max val="10.5"/>
          <c:min val="7.5"/>
        </c:scaling>
        <c:delete val="0"/>
        <c:axPos val="l"/>
        <c:title>
          <c:tx>
            <c:rich>
              <a:bodyPr rot="0" vert="horz"/>
              <a:lstStyle/>
              <a:p>
                <a:pPr>
                  <a:defRPr/>
                </a:pPr>
                <a:r>
                  <a:rPr lang="en-US" b="0" dirty="0"/>
                  <a:t>Percent</a:t>
                </a:r>
              </a:p>
            </c:rich>
          </c:tx>
          <c:layout>
            <c:manualLayout>
              <c:xMode val="edge"/>
              <c:yMode val="edge"/>
              <c:x val="0.0"/>
              <c:y val="0.00269857715154031"/>
            </c:manualLayout>
          </c:layout>
          <c:overlay val="0"/>
        </c:title>
        <c:numFmt formatCode="General" sourceLinked="1"/>
        <c:majorTickMark val="out"/>
        <c:minorTickMark val="none"/>
        <c:tickLblPos val="nextTo"/>
        <c:spPr>
          <a:ln>
            <a:solidFill>
              <a:srgbClr val="000000"/>
            </a:solidFill>
          </a:ln>
        </c:spPr>
        <c:crossAx val="2141365816"/>
        <c:crosses val="autoZero"/>
        <c:crossBetween val="between"/>
        <c:majorUnit val="0.5"/>
      </c:valAx>
      <c:valAx>
        <c:axId val="-2132478792"/>
        <c:scaling>
          <c:orientation val="minMax"/>
          <c:max val="10.5"/>
          <c:min val="7.5"/>
        </c:scaling>
        <c:delete val="0"/>
        <c:axPos val="r"/>
        <c:numFmt formatCode="General" sourceLinked="1"/>
        <c:majorTickMark val="out"/>
        <c:minorTickMark val="none"/>
        <c:tickLblPos val="nextTo"/>
        <c:spPr>
          <a:ln>
            <a:solidFill>
              <a:srgbClr val="000000"/>
            </a:solidFill>
          </a:ln>
        </c:spPr>
        <c:crossAx val="2141492280"/>
        <c:crosses val="max"/>
        <c:crossBetween val="between"/>
        <c:majorUnit val="0.5"/>
      </c:valAx>
      <c:dateAx>
        <c:axId val="2141492280"/>
        <c:scaling>
          <c:orientation val="minMax"/>
        </c:scaling>
        <c:delete val="1"/>
        <c:axPos val="b"/>
        <c:numFmt formatCode="m/d/yy" sourceLinked="1"/>
        <c:majorTickMark val="out"/>
        <c:minorTickMark val="none"/>
        <c:tickLblPos val="none"/>
        <c:crossAx val="-2132478792"/>
        <c:crosses val="autoZero"/>
        <c:auto val="1"/>
        <c:lblOffset val="100"/>
        <c:baseTimeUnit val="months"/>
      </c:dateAx>
    </c:plotArea>
    <c:legend>
      <c:legendPos val="r"/>
      <c:layout>
        <c:manualLayout>
          <c:xMode val="edge"/>
          <c:yMode val="edge"/>
          <c:x val="0.178939642386592"/>
          <c:y val="0.63718456188893"/>
          <c:w val="0.614964267387084"/>
          <c:h val="0.188017139937669"/>
        </c:manualLayout>
      </c:layout>
      <c:overlay val="0"/>
    </c:legend>
    <c:plotVisOnly val="1"/>
    <c:dispBlanksAs val="gap"/>
    <c:showDLblsOverMax val="0"/>
  </c:chart>
  <c:spPr>
    <a:ln>
      <a:noFill/>
    </a:ln>
  </c:spPr>
  <c:txPr>
    <a:bodyPr/>
    <a:lstStyle/>
    <a:p>
      <a:pPr>
        <a:defRPr sz="1200">
          <a:latin typeface="Arial" pitchFamily="34" charset="0"/>
          <a:cs typeface="Arial"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ISM manufacturing PMI</a:t>
            </a:r>
          </a:p>
        </c:rich>
      </c:tx>
      <c:layout>
        <c:manualLayout>
          <c:xMode val="edge"/>
          <c:yMode val="edge"/>
          <c:x val="0.281574894930193"/>
          <c:y val="0.0258664760287016"/>
        </c:manualLayout>
      </c:layout>
      <c:overlay val="1"/>
    </c:title>
    <c:autoTitleDeleted val="0"/>
    <c:plotArea>
      <c:layout>
        <c:manualLayout>
          <c:layoutTarget val="inner"/>
          <c:xMode val="edge"/>
          <c:yMode val="edge"/>
          <c:x val="0.0658868033140766"/>
          <c:y val="0.0929553797340386"/>
          <c:w val="0.917429603283925"/>
          <c:h val="0.827305567067274"/>
        </c:manualLayout>
      </c:layout>
      <c:lineChart>
        <c:grouping val="standard"/>
        <c:varyColors val="0"/>
        <c:ser>
          <c:idx val="1"/>
          <c:order val="0"/>
          <c:tx>
            <c:strRef>
              <c:f>'Fig 2'!$O$70</c:f>
              <c:strCache>
                <c:ptCount val="1"/>
                <c:pt idx="0">
                  <c:v>Nomura, alternative adjustment</c:v>
                </c:pt>
              </c:strCache>
            </c:strRef>
          </c:tx>
          <c:spPr>
            <a:ln w="38100">
              <a:solidFill>
                <a:srgbClr val="C00000"/>
              </a:solidFill>
            </a:ln>
          </c:spPr>
          <c:marker>
            <c:symbol val="none"/>
          </c:marker>
          <c:cat>
            <c:numRef>
              <c:f>'Fig 2'!$M$71:$M$97</c:f>
              <c:numCache>
                <c:formatCode>mmm\-yy</c:formatCode>
                <c:ptCount val="27"/>
                <c:pt idx="0">
                  <c:v>40179.0</c:v>
                </c:pt>
                <c:pt idx="1">
                  <c:v>40210.0</c:v>
                </c:pt>
                <c:pt idx="2">
                  <c:v>40238.0</c:v>
                </c:pt>
                <c:pt idx="3">
                  <c:v>40269.0</c:v>
                </c:pt>
                <c:pt idx="4">
                  <c:v>40299.0</c:v>
                </c:pt>
                <c:pt idx="5">
                  <c:v>40330.0</c:v>
                </c:pt>
                <c:pt idx="6">
                  <c:v>40360.0</c:v>
                </c:pt>
                <c:pt idx="7">
                  <c:v>40391.0</c:v>
                </c:pt>
                <c:pt idx="8">
                  <c:v>40422.0</c:v>
                </c:pt>
                <c:pt idx="9">
                  <c:v>40452.0</c:v>
                </c:pt>
                <c:pt idx="10">
                  <c:v>40483.0</c:v>
                </c:pt>
                <c:pt idx="11">
                  <c:v>40513.0</c:v>
                </c:pt>
                <c:pt idx="12">
                  <c:v>40544.0</c:v>
                </c:pt>
                <c:pt idx="13">
                  <c:v>40575.0</c:v>
                </c:pt>
                <c:pt idx="14">
                  <c:v>40603.0</c:v>
                </c:pt>
                <c:pt idx="15">
                  <c:v>40634.0</c:v>
                </c:pt>
                <c:pt idx="16">
                  <c:v>40664.0</c:v>
                </c:pt>
                <c:pt idx="17">
                  <c:v>40695.0</c:v>
                </c:pt>
                <c:pt idx="18">
                  <c:v>40725.0</c:v>
                </c:pt>
                <c:pt idx="19">
                  <c:v>40756.0</c:v>
                </c:pt>
                <c:pt idx="20">
                  <c:v>40787.0</c:v>
                </c:pt>
                <c:pt idx="21">
                  <c:v>40817.0</c:v>
                </c:pt>
                <c:pt idx="22">
                  <c:v>40848.0</c:v>
                </c:pt>
                <c:pt idx="23">
                  <c:v>40878.0</c:v>
                </c:pt>
                <c:pt idx="24">
                  <c:v>40909.0</c:v>
                </c:pt>
                <c:pt idx="25">
                  <c:v>40940.0</c:v>
                </c:pt>
                <c:pt idx="26">
                  <c:v>40969.0</c:v>
                </c:pt>
              </c:numCache>
            </c:numRef>
          </c:cat>
          <c:val>
            <c:numRef>
              <c:f>'Fig 2'!$O$71:$O$97</c:f>
              <c:numCache>
                <c:formatCode>General</c:formatCode>
                <c:ptCount val="27"/>
                <c:pt idx="0">
                  <c:v>56.50989471307372</c:v>
                </c:pt>
                <c:pt idx="1">
                  <c:v>55.40112531635036</c:v>
                </c:pt>
                <c:pt idx="2">
                  <c:v>58.7230604677687</c:v>
                </c:pt>
                <c:pt idx="3">
                  <c:v>60.51735026239578</c:v>
                </c:pt>
                <c:pt idx="4">
                  <c:v>60.15510971378482</c:v>
                </c:pt>
                <c:pt idx="5">
                  <c:v>56.56851944582451</c:v>
                </c:pt>
                <c:pt idx="6">
                  <c:v>55.92281911018984</c:v>
                </c:pt>
                <c:pt idx="7">
                  <c:v>57.54846909881051</c:v>
                </c:pt>
                <c:pt idx="8">
                  <c:v>56.49166648914672</c:v>
                </c:pt>
                <c:pt idx="9">
                  <c:v>57.3360104749848</c:v>
                </c:pt>
                <c:pt idx="10">
                  <c:v>56.81441472315962</c:v>
                </c:pt>
                <c:pt idx="11">
                  <c:v>56.11252161728243</c:v>
                </c:pt>
                <c:pt idx="12">
                  <c:v>58.56676739159885</c:v>
                </c:pt>
                <c:pt idx="13">
                  <c:v>59.18516895801758</c:v>
                </c:pt>
                <c:pt idx="14">
                  <c:v>59.13333161963619</c:v>
                </c:pt>
                <c:pt idx="15">
                  <c:v>61.53822460677375</c:v>
                </c:pt>
                <c:pt idx="16">
                  <c:v>55.0925552037734</c:v>
                </c:pt>
                <c:pt idx="17">
                  <c:v>56.65848769889447</c:v>
                </c:pt>
                <c:pt idx="18">
                  <c:v>52.25302267265938</c:v>
                </c:pt>
                <c:pt idx="19">
                  <c:v>52.71065534636122</c:v>
                </c:pt>
                <c:pt idx="20">
                  <c:v>53.07509183958316</c:v>
                </c:pt>
                <c:pt idx="21">
                  <c:v>51.38596368550049</c:v>
                </c:pt>
                <c:pt idx="22">
                  <c:v>51.6822293036892</c:v>
                </c:pt>
                <c:pt idx="23">
                  <c:v>52.07384232021028</c:v>
                </c:pt>
                <c:pt idx="24">
                  <c:v>52.55657022743645</c:v>
                </c:pt>
                <c:pt idx="25">
                  <c:v>52.38189881681235</c:v>
                </c:pt>
                <c:pt idx="26">
                  <c:v>52.88211168308242</c:v>
                </c:pt>
              </c:numCache>
            </c:numRef>
          </c:val>
          <c:smooth val="0"/>
        </c:ser>
        <c:ser>
          <c:idx val="0"/>
          <c:order val="1"/>
          <c:tx>
            <c:strRef>
              <c:f>'Fig 2'!$N$70</c:f>
              <c:strCache>
                <c:ptCount val="1"/>
                <c:pt idx="0">
                  <c:v>Official, after Jan '12 revisions</c:v>
                </c:pt>
              </c:strCache>
            </c:strRef>
          </c:tx>
          <c:spPr>
            <a:ln w="31750">
              <a:solidFill>
                <a:schemeClr val="tx1"/>
              </a:solidFill>
            </a:ln>
          </c:spPr>
          <c:marker>
            <c:symbol val="none"/>
          </c:marker>
          <c:cat>
            <c:numRef>
              <c:f>'Fig 2'!$M$71:$M$97</c:f>
              <c:numCache>
                <c:formatCode>mmm\-yy</c:formatCode>
                <c:ptCount val="27"/>
                <c:pt idx="0">
                  <c:v>40179.0</c:v>
                </c:pt>
                <c:pt idx="1">
                  <c:v>40210.0</c:v>
                </c:pt>
                <c:pt idx="2">
                  <c:v>40238.0</c:v>
                </c:pt>
                <c:pt idx="3">
                  <c:v>40269.0</c:v>
                </c:pt>
                <c:pt idx="4">
                  <c:v>40299.0</c:v>
                </c:pt>
                <c:pt idx="5">
                  <c:v>40330.0</c:v>
                </c:pt>
                <c:pt idx="6">
                  <c:v>40360.0</c:v>
                </c:pt>
                <c:pt idx="7">
                  <c:v>40391.0</c:v>
                </c:pt>
                <c:pt idx="8">
                  <c:v>40422.0</c:v>
                </c:pt>
                <c:pt idx="9">
                  <c:v>40452.0</c:v>
                </c:pt>
                <c:pt idx="10">
                  <c:v>40483.0</c:v>
                </c:pt>
                <c:pt idx="11">
                  <c:v>40513.0</c:v>
                </c:pt>
                <c:pt idx="12">
                  <c:v>40544.0</c:v>
                </c:pt>
                <c:pt idx="13">
                  <c:v>40575.0</c:v>
                </c:pt>
                <c:pt idx="14">
                  <c:v>40603.0</c:v>
                </c:pt>
                <c:pt idx="15">
                  <c:v>40634.0</c:v>
                </c:pt>
                <c:pt idx="16">
                  <c:v>40664.0</c:v>
                </c:pt>
                <c:pt idx="17">
                  <c:v>40695.0</c:v>
                </c:pt>
                <c:pt idx="18">
                  <c:v>40725.0</c:v>
                </c:pt>
                <c:pt idx="19">
                  <c:v>40756.0</c:v>
                </c:pt>
                <c:pt idx="20">
                  <c:v>40787.0</c:v>
                </c:pt>
                <c:pt idx="21">
                  <c:v>40817.0</c:v>
                </c:pt>
                <c:pt idx="22">
                  <c:v>40848.0</c:v>
                </c:pt>
                <c:pt idx="23">
                  <c:v>40878.0</c:v>
                </c:pt>
                <c:pt idx="24">
                  <c:v>40909.0</c:v>
                </c:pt>
                <c:pt idx="25">
                  <c:v>40940.0</c:v>
                </c:pt>
                <c:pt idx="26">
                  <c:v>40969.0</c:v>
                </c:pt>
              </c:numCache>
            </c:numRef>
          </c:cat>
          <c:val>
            <c:numRef>
              <c:f>'Fig 2'!$N$71:$N$97</c:f>
              <c:numCache>
                <c:formatCode>General</c:formatCode>
                <c:ptCount val="27"/>
                <c:pt idx="0">
                  <c:v>56.7</c:v>
                </c:pt>
                <c:pt idx="1">
                  <c:v>55.8</c:v>
                </c:pt>
                <c:pt idx="2">
                  <c:v>59.3</c:v>
                </c:pt>
                <c:pt idx="3">
                  <c:v>59.0</c:v>
                </c:pt>
                <c:pt idx="4">
                  <c:v>58.8</c:v>
                </c:pt>
                <c:pt idx="5">
                  <c:v>56.0</c:v>
                </c:pt>
                <c:pt idx="6">
                  <c:v>55.7</c:v>
                </c:pt>
                <c:pt idx="7">
                  <c:v>57.4</c:v>
                </c:pt>
                <c:pt idx="8">
                  <c:v>56.4</c:v>
                </c:pt>
                <c:pt idx="9">
                  <c:v>57.0</c:v>
                </c:pt>
                <c:pt idx="10">
                  <c:v>58.0</c:v>
                </c:pt>
                <c:pt idx="11">
                  <c:v>57.3</c:v>
                </c:pt>
                <c:pt idx="12">
                  <c:v>59.9</c:v>
                </c:pt>
                <c:pt idx="13">
                  <c:v>59.8</c:v>
                </c:pt>
                <c:pt idx="14">
                  <c:v>59.7</c:v>
                </c:pt>
                <c:pt idx="15">
                  <c:v>59.7</c:v>
                </c:pt>
                <c:pt idx="16">
                  <c:v>54.2</c:v>
                </c:pt>
                <c:pt idx="17">
                  <c:v>55.8</c:v>
                </c:pt>
                <c:pt idx="18">
                  <c:v>51.4</c:v>
                </c:pt>
                <c:pt idx="19">
                  <c:v>52.5</c:v>
                </c:pt>
                <c:pt idx="20">
                  <c:v>52.5</c:v>
                </c:pt>
                <c:pt idx="21">
                  <c:v>51.8</c:v>
                </c:pt>
                <c:pt idx="22">
                  <c:v>52.2</c:v>
                </c:pt>
                <c:pt idx="23">
                  <c:v>53.1</c:v>
                </c:pt>
                <c:pt idx="24">
                  <c:v>54.1</c:v>
                </c:pt>
                <c:pt idx="25">
                  <c:v>52.4</c:v>
                </c:pt>
                <c:pt idx="26">
                  <c:v>53.4</c:v>
                </c:pt>
              </c:numCache>
            </c:numRef>
          </c:val>
          <c:smooth val="0"/>
        </c:ser>
        <c:ser>
          <c:idx val="2"/>
          <c:order val="2"/>
          <c:tx>
            <c:strRef>
              <c:f>'Fig 2'!$P$70</c:f>
              <c:strCache>
                <c:ptCount val="1"/>
                <c:pt idx="0">
                  <c:v>Official, before revisions</c:v>
                </c:pt>
              </c:strCache>
            </c:strRef>
          </c:tx>
          <c:spPr>
            <a:ln w="38100">
              <a:solidFill>
                <a:schemeClr val="tx1">
                  <a:lumMod val="50000"/>
                  <a:lumOff val="50000"/>
                </a:schemeClr>
              </a:solidFill>
              <a:prstDash val="sysDash"/>
            </a:ln>
          </c:spPr>
          <c:marker>
            <c:symbol val="none"/>
          </c:marker>
          <c:cat>
            <c:numRef>
              <c:f>'Fig 2'!$M$71:$M$96</c:f>
              <c:numCache>
                <c:formatCode>mmm\-yy</c:formatCode>
                <c:ptCount val="26"/>
                <c:pt idx="0">
                  <c:v>40179.0</c:v>
                </c:pt>
                <c:pt idx="1">
                  <c:v>40210.0</c:v>
                </c:pt>
                <c:pt idx="2">
                  <c:v>40238.0</c:v>
                </c:pt>
                <c:pt idx="3">
                  <c:v>40269.0</c:v>
                </c:pt>
                <c:pt idx="4">
                  <c:v>40299.0</c:v>
                </c:pt>
                <c:pt idx="5">
                  <c:v>40330.0</c:v>
                </c:pt>
                <c:pt idx="6">
                  <c:v>40360.0</c:v>
                </c:pt>
                <c:pt idx="7">
                  <c:v>40391.0</c:v>
                </c:pt>
                <c:pt idx="8">
                  <c:v>40422.0</c:v>
                </c:pt>
                <c:pt idx="9">
                  <c:v>40452.0</c:v>
                </c:pt>
                <c:pt idx="10">
                  <c:v>40483.0</c:v>
                </c:pt>
                <c:pt idx="11">
                  <c:v>40513.0</c:v>
                </c:pt>
                <c:pt idx="12">
                  <c:v>40544.0</c:v>
                </c:pt>
                <c:pt idx="13">
                  <c:v>40575.0</c:v>
                </c:pt>
                <c:pt idx="14">
                  <c:v>40603.0</c:v>
                </c:pt>
                <c:pt idx="15">
                  <c:v>40634.0</c:v>
                </c:pt>
                <c:pt idx="16">
                  <c:v>40664.0</c:v>
                </c:pt>
                <c:pt idx="17">
                  <c:v>40695.0</c:v>
                </c:pt>
                <c:pt idx="18">
                  <c:v>40725.0</c:v>
                </c:pt>
                <c:pt idx="19">
                  <c:v>40756.0</c:v>
                </c:pt>
                <c:pt idx="20">
                  <c:v>40787.0</c:v>
                </c:pt>
                <c:pt idx="21">
                  <c:v>40817.0</c:v>
                </c:pt>
                <c:pt idx="22">
                  <c:v>40848.0</c:v>
                </c:pt>
                <c:pt idx="23">
                  <c:v>40878.0</c:v>
                </c:pt>
                <c:pt idx="24">
                  <c:v>40909.0</c:v>
                </c:pt>
                <c:pt idx="25">
                  <c:v>40940.0</c:v>
                </c:pt>
              </c:numCache>
            </c:numRef>
          </c:cat>
          <c:val>
            <c:numRef>
              <c:f>'Fig 2'!$P$71:$P$96</c:f>
              <c:numCache>
                <c:formatCode>General</c:formatCode>
                <c:ptCount val="26"/>
                <c:pt idx="0">
                  <c:v>58.3</c:v>
                </c:pt>
                <c:pt idx="1">
                  <c:v>57.1</c:v>
                </c:pt>
                <c:pt idx="2">
                  <c:v>60.4</c:v>
                </c:pt>
                <c:pt idx="3">
                  <c:v>59.6</c:v>
                </c:pt>
                <c:pt idx="4">
                  <c:v>57.8</c:v>
                </c:pt>
                <c:pt idx="5">
                  <c:v>55.3</c:v>
                </c:pt>
                <c:pt idx="6">
                  <c:v>55.1</c:v>
                </c:pt>
                <c:pt idx="7">
                  <c:v>55.2</c:v>
                </c:pt>
                <c:pt idx="8">
                  <c:v>55.3</c:v>
                </c:pt>
                <c:pt idx="9">
                  <c:v>56.9</c:v>
                </c:pt>
                <c:pt idx="10">
                  <c:v>58.2</c:v>
                </c:pt>
                <c:pt idx="11">
                  <c:v>58.5</c:v>
                </c:pt>
                <c:pt idx="12">
                  <c:v>60.8</c:v>
                </c:pt>
                <c:pt idx="13">
                  <c:v>61.4</c:v>
                </c:pt>
                <c:pt idx="14">
                  <c:v>61.2</c:v>
                </c:pt>
                <c:pt idx="15">
                  <c:v>60.4</c:v>
                </c:pt>
                <c:pt idx="16">
                  <c:v>53.5</c:v>
                </c:pt>
                <c:pt idx="17">
                  <c:v>55.3</c:v>
                </c:pt>
                <c:pt idx="18">
                  <c:v>50.9</c:v>
                </c:pt>
                <c:pt idx="19">
                  <c:v>50.6</c:v>
                </c:pt>
                <c:pt idx="20">
                  <c:v>51.6</c:v>
                </c:pt>
                <c:pt idx="21">
                  <c:v>50.8</c:v>
                </c:pt>
                <c:pt idx="22">
                  <c:v>52.7</c:v>
                </c:pt>
                <c:pt idx="23">
                  <c:v>53.9</c:v>
                </c:pt>
              </c:numCache>
            </c:numRef>
          </c:val>
          <c:smooth val="0"/>
        </c:ser>
        <c:dLbls>
          <c:showLegendKey val="0"/>
          <c:showVal val="0"/>
          <c:showCatName val="0"/>
          <c:showSerName val="0"/>
          <c:showPercent val="0"/>
          <c:showBubbleSize val="0"/>
        </c:dLbls>
        <c:marker val="1"/>
        <c:smooth val="0"/>
        <c:axId val="2141629768"/>
        <c:axId val="2141450024"/>
      </c:lineChart>
      <c:dateAx>
        <c:axId val="2141629768"/>
        <c:scaling>
          <c:orientation val="minMax"/>
        </c:scaling>
        <c:delete val="0"/>
        <c:axPos val="b"/>
        <c:numFmt formatCode="[$-409]mmm\-yy;@" sourceLinked="0"/>
        <c:majorTickMark val="out"/>
        <c:minorTickMark val="none"/>
        <c:tickLblPos val="nextTo"/>
        <c:spPr>
          <a:ln>
            <a:noFill/>
          </a:ln>
        </c:spPr>
        <c:txPr>
          <a:bodyPr rot="0"/>
          <a:lstStyle/>
          <a:p>
            <a:pPr>
              <a:defRPr/>
            </a:pPr>
            <a:endParaRPr lang="en-US"/>
          </a:p>
        </c:txPr>
        <c:crossAx val="2141450024"/>
        <c:crosses val="autoZero"/>
        <c:auto val="1"/>
        <c:lblOffset val="100"/>
        <c:baseTimeUnit val="months"/>
      </c:dateAx>
      <c:valAx>
        <c:axId val="2141450024"/>
        <c:scaling>
          <c:orientation val="minMax"/>
          <c:max val="62.0"/>
          <c:min val="50.0"/>
        </c:scaling>
        <c:delete val="0"/>
        <c:axPos val="l"/>
        <c:numFmt formatCode="General" sourceLinked="1"/>
        <c:majorTickMark val="out"/>
        <c:minorTickMark val="none"/>
        <c:tickLblPos val="nextTo"/>
        <c:spPr>
          <a:ln>
            <a:solidFill>
              <a:schemeClr val="tx1"/>
            </a:solidFill>
          </a:ln>
        </c:spPr>
        <c:crossAx val="2141629768"/>
        <c:crosses val="autoZero"/>
        <c:crossBetween val="between"/>
        <c:majorUnit val="4.0"/>
      </c:valAx>
    </c:plotArea>
    <c:legend>
      <c:legendPos val="r"/>
      <c:layout>
        <c:manualLayout>
          <c:xMode val="edge"/>
          <c:yMode val="edge"/>
          <c:x val="0.0754554678147064"/>
          <c:y val="0.661445332850652"/>
          <c:w val="0.630336802774854"/>
          <c:h val="0.210098245085202"/>
        </c:manualLayout>
      </c:layout>
      <c:overlay val="0"/>
    </c:legend>
    <c:plotVisOnly val="1"/>
    <c:dispBlanksAs val="gap"/>
    <c:showDLblsOverMax val="0"/>
  </c:chart>
  <c:spPr>
    <a:ln w="9525">
      <a:noFill/>
    </a:ln>
  </c:spPr>
  <c:txPr>
    <a:bodyPr/>
    <a:lstStyle/>
    <a:p>
      <a:pPr>
        <a:defRPr sz="1200">
          <a:latin typeface="Arial"/>
          <a:ea typeface="Arial"/>
          <a:cs typeface="Arial"/>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34874256278868"/>
          <c:y val="0.067535499965774"/>
          <c:w val="0.921532970695563"/>
          <c:h val="0.791197406049636"/>
        </c:manualLayout>
      </c:layout>
      <c:barChart>
        <c:barDir val="col"/>
        <c:grouping val="clustered"/>
        <c:varyColors val="0"/>
        <c:ser>
          <c:idx val="0"/>
          <c:order val="0"/>
          <c:tx>
            <c:strRef>
              <c:f>'Seasonal v surprise'!$G$181</c:f>
              <c:strCache>
                <c:ptCount val="1"/>
                <c:pt idx="0">
                  <c:v>Market surprise (median consensus forecast less actual)</c:v>
                </c:pt>
              </c:strCache>
            </c:strRef>
          </c:tx>
          <c:invertIfNegative val="0"/>
          <c:cat>
            <c:numRef>
              <c:f>'Seasonal v surprise'!$A$242:$A$268</c:f>
              <c:numCache>
                <c:formatCode>m/d/yyyy</c:formatCode>
                <c:ptCount val="27"/>
                <c:pt idx="0">
                  <c:v>40179.0</c:v>
                </c:pt>
                <c:pt idx="1">
                  <c:v>40210.0</c:v>
                </c:pt>
                <c:pt idx="2">
                  <c:v>40238.0</c:v>
                </c:pt>
                <c:pt idx="3">
                  <c:v>40269.0</c:v>
                </c:pt>
                <c:pt idx="4">
                  <c:v>40299.0</c:v>
                </c:pt>
                <c:pt idx="5">
                  <c:v>40330.0</c:v>
                </c:pt>
                <c:pt idx="6">
                  <c:v>40360.0</c:v>
                </c:pt>
                <c:pt idx="7">
                  <c:v>40391.0</c:v>
                </c:pt>
                <c:pt idx="8">
                  <c:v>40422.0</c:v>
                </c:pt>
                <c:pt idx="9">
                  <c:v>40452.0</c:v>
                </c:pt>
                <c:pt idx="10">
                  <c:v>40483.0</c:v>
                </c:pt>
                <c:pt idx="11">
                  <c:v>40513.0</c:v>
                </c:pt>
                <c:pt idx="12">
                  <c:v>40544.0</c:v>
                </c:pt>
                <c:pt idx="13">
                  <c:v>40575.0</c:v>
                </c:pt>
                <c:pt idx="14">
                  <c:v>40603.0</c:v>
                </c:pt>
                <c:pt idx="15">
                  <c:v>40634.0</c:v>
                </c:pt>
                <c:pt idx="16">
                  <c:v>40664.0</c:v>
                </c:pt>
                <c:pt idx="17">
                  <c:v>40695.0</c:v>
                </c:pt>
                <c:pt idx="18">
                  <c:v>40725.0</c:v>
                </c:pt>
                <c:pt idx="19">
                  <c:v>40756.0</c:v>
                </c:pt>
                <c:pt idx="20">
                  <c:v>40787.0</c:v>
                </c:pt>
                <c:pt idx="21">
                  <c:v>40817.0</c:v>
                </c:pt>
                <c:pt idx="22">
                  <c:v>40848.0</c:v>
                </c:pt>
                <c:pt idx="23">
                  <c:v>40878.0</c:v>
                </c:pt>
                <c:pt idx="24">
                  <c:v>40909.0</c:v>
                </c:pt>
                <c:pt idx="25">
                  <c:v>40940.0</c:v>
                </c:pt>
                <c:pt idx="26">
                  <c:v>40969.0</c:v>
                </c:pt>
              </c:numCache>
            </c:numRef>
          </c:cat>
          <c:val>
            <c:numRef>
              <c:f>'Seasonal v surprise'!$G$242:$G$268</c:f>
              <c:numCache>
                <c:formatCode>General</c:formatCode>
                <c:ptCount val="27"/>
                <c:pt idx="0">
                  <c:v>-99.99999999999992</c:v>
                </c:pt>
                <c:pt idx="1">
                  <c:v>-40.00000000000093</c:v>
                </c:pt>
                <c:pt idx="2">
                  <c:v>-230.0000000000004</c:v>
                </c:pt>
                <c:pt idx="3">
                  <c:v>-189.9999999999995</c:v>
                </c:pt>
                <c:pt idx="4">
                  <c:v>240.0000000000002</c:v>
                </c:pt>
                <c:pt idx="5">
                  <c:v>-320.0000000000003</c:v>
                </c:pt>
                <c:pt idx="6">
                  <c:v>-39.99999999999916</c:v>
                </c:pt>
                <c:pt idx="7">
                  <c:v>-39.99999999999916</c:v>
                </c:pt>
                <c:pt idx="8">
                  <c:v>230.0000000000004</c:v>
                </c:pt>
                <c:pt idx="9">
                  <c:v>449.9999999999987</c:v>
                </c:pt>
                <c:pt idx="10">
                  <c:v>160.0000000000001</c:v>
                </c:pt>
                <c:pt idx="11">
                  <c:v>229.9999999999986</c:v>
                </c:pt>
                <c:pt idx="12">
                  <c:v>-70.00000000000028</c:v>
                </c:pt>
                <c:pt idx="13">
                  <c:v>780.0000000000011</c:v>
                </c:pt>
                <c:pt idx="14">
                  <c:v>-189.9999999999995</c:v>
                </c:pt>
                <c:pt idx="15">
                  <c:v>140.0000000000006</c:v>
                </c:pt>
                <c:pt idx="16">
                  <c:v>-679.9999999999998</c:v>
                </c:pt>
                <c:pt idx="17">
                  <c:v>-664.9999999999991</c:v>
                </c:pt>
                <c:pt idx="18">
                  <c:v>399.9999999999983</c:v>
                </c:pt>
                <c:pt idx="19">
                  <c:v>0.0</c:v>
                </c:pt>
                <c:pt idx="20">
                  <c:v>439.9999999999987</c:v>
                </c:pt>
                <c:pt idx="21">
                  <c:v>0.0</c:v>
                </c:pt>
                <c:pt idx="22">
                  <c:v>189.9999999999995</c:v>
                </c:pt>
                <c:pt idx="23">
                  <c:v>-19.99999999999957</c:v>
                </c:pt>
                <c:pt idx="24">
                  <c:v>630.0000000000008</c:v>
                </c:pt>
                <c:pt idx="25">
                  <c:v>1029.999999999999</c:v>
                </c:pt>
                <c:pt idx="26">
                  <c:v>-279.9999999999987</c:v>
                </c:pt>
              </c:numCache>
            </c:numRef>
          </c:val>
        </c:ser>
        <c:ser>
          <c:idx val="4"/>
          <c:order val="1"/>
          <c:tx>
            <c:strRef>
              <c:f>'Seasonal v surprise'!$K$181</c:f>
              <c:strCache>
                <c:ptCount val="1"/>
                <c:pt idx="0">
                  <c:v>Seasonal bias (Official series less Nomura's alternatively-adjusted series)</c:v>
                </c:pt>
              </c:strCache>
            </c:strRef>
          </c:tx>
          <c:spPr>
            <a:solidFill>
              <a:schemeClr val="tx1"/>
            </a:solidFill>
          </c:spPr>
          <c:invertIfNegative val="0"/>
          <c:cat>
            <c:numRef>
              <c:f>'Seasonal v surprise'!$A$242:$A$268</c:f>
              <c:numCache>
                <c:formatCode>m/d/yyyy</c:formatCode>
                <c:ptCount val="27"/>
                <c:pt idx="0">
                  <c:v>40179.0</c:v>
                </c:pt>
                <c:pt idx="1">
                  <c:v>40210.0</c:v>
                </c:pt>
                <c:pt idx="2">
                  <c:v>40238.0</c:v>
                </c:pt>
                <c:pt idx="3">
                  <c:v>40269.0</c:v>
                </c:pt>
                <c:pt idx="4">
                  <c:v>40299.0</c:v>
                </c:pt>
                <c:pt idx="5">
                  <c:v>40330.0</c:v>
                </c:pt>
                <c:pt idx="6">
                  <c:v>40360.0</c:v>
                </c:pt>
                <c:pt idx="7">
                  <c:v>40391.0</c:v>
                </c:pt>
                <c:pt idx="8">
                  <c:v>40422.0</c:v>
                </c:pt>
                <c:pt idx="9">
                  <c:v>40452.0</c:v>
                </c:pt>
                <c:pt idx="10">
                  <c:v>40483.0</c:v>
                </c:pt>
                <c:pt idx="11">
                  <c:v>40513.0</c:v>
                </c:pt>
                <c:pt idx="12">
                  <c:v>40544.0</c:v>
                </c:pt>
                <c:pt idx="13">
                  <c:v>40575.0</c:v>
                </c:pt>
                <c:pt idx="14">
                  <c:v>40603.0</c:v>
                </c:pt>
                <c:pt idx="15">
                  <c:v>40634.0</c:v>
                </c:pt>
                <c:pt idx="16">
                  <c:v>40664.0</c:v>
                </c:pt>
                <c:pt idx="17">
                  <c:v>40695.0</c:v>
                </c:pt>
                <c:pt idx="18">
                  <c:v>40725.0</c:v>
                </c:pt>
                <c:pt idx="19">
                  <c:v>40756.0</c:v>
                </c:pt>
                <c:pt idx="20">
                  <c:v>40787.0</c:v>
                </c:pt>
                <c:pt idx="21">
                  <c:v>40817.0</c:v>
                </c:pt>
                <c:pt idx="22">
                  <c:v>40848.0</c:v>
                </c:pt>
                <c:pt idx="23">
                  <c:v>40878.0</c:v>
                </c:pt>
                <c:pt idx="24">
                  <c:v>40909.0</c:v>
                </c:pt>
                <c:pt idx="25">
                  <c:v>40940.0</c:v>
                </c:pt>
                <c:pt idx="26">
                  <c:v>40969.0</c:v>
                </c:pt>
              </c:numCache>
            </c:numRef>
          </c:cat>
          <c:val>
            <c:numRef>
              <c:f>'Seasonal v surprise'!$F$242:$F$268</c:f>
              <c:numCache>
                <c:formatCode>General</c:formatCode>
                <c:ptCount val="27"/>
                <c:pt idx="0">
                  <c:v>-80.03974662061226</c:v>
                </c:pt>
                <c:pt idx="1">
                  <c:v>264.958747265789</c:v>
                </c:pt>
                <c:pt idx="2">
                  <c:v>474.3373025281087</c:v>
                </c:pt>
                <c:pt idx="3">
                  <c:v>14.77295548099605</c:v>
                </c:pt>
                <c:pt idx="4">
                  <c:v>-551.7719134836732</c:v>
                </c:pt>
                <c:pt idx="5">
                  <c:v>-322.3533689434246</c:v>
                </c:pt>
                <c:pt idx="6">
                  <c:v>-767.909489970733</c:v>
                </c:pt>
                <c:pt idx="7">
                  <c:v>-76.95472941541285</c:v>
                </c:pt>
                <c:pt idx="8">
                  <c:v>-183.7983386208252</c:v>
                </c:pt>
                <c:pt idx="9">
                  <c:v>251.6615405221836</c:v>
                </c:pt>
                <c:pt idx="10">
                  <c:v>636.3233665048234</c:v>
                </c:pt>
                <c:pt idx="11">
                  <c:v>415.1649517260001</c:v>
                </c:pt>
                <c:pt idx="12">
                  <c:v>426.2893026073932</c:v>
                </c:pt>
                <c:pt idx="13">
                  <c:v>542.4500680047344</c:v>
                </c:pt>
                <c:pt idx="14">
                  <c:v>-435.9964870629848</c:v>
                </c:pt>
                <c:pt idx="15">
                  <c:v>-105.3009956104951</c:v>
                </c:pt>
                <c:pt idx="16">
                  <c:v>-109.2553069113315</c:v>
                </c:pt>
                <c:pt idx="17">
                  <c:v>-911.2879837443745</c:v>
                </c:pt>
                <c:pt idx="18">
                  <c:v>-197.9404016557841</c:v>
                </c:pt>
                <c:pt idx="19">
                  <c:v>-575.6881217327881</c:v>
                </c:pt>
                <c:pt idx="20">
                  <c:v>11.52858361678501</c:v>
                </c:pt>
                <c:pt idx="21">
                  <c:v>533.0159839694065</c:v>
                </c:pt>
                <c:pt idx="22">
                  <c:v>609.8243676204</c:v>
                </c:pt>
                <c:pt idx="23">
                  <c:v>314.653664256672</c:v>
                </c:pt>
                <c:pt idx="24">
                  <c:v>836.012321742636</c:v>
                </c:pt>
                <c:pt idx="25">
                  <c:v>451.4996927531096</c:v>
                </c:pt>
                <c:pt idx="26">
                  <c:v>-375.6676959399617</c:v>
                </c:pt>
              </c:numCache>
            </c:numRef>
          </c:val>
        </c:ser>
        <c:dLbls>
          <c:showLegendKey val="0"/>
          <c:showVal val="0"/>
          <c:showCatName val="0"/>
          <c:showSerName val="0"/>
          <c:showPercent val="0"/>
          <c:showBubbleSize val="0"/>
        </c:dLbls>
        <c:gapWidth val="150"/>
        <c:axId val="-2132651432"/>
        <c:axId val="-2121510744"/>
      </c:barChart>
      <c:dateAx>
        <c:axId val="-2132651432"/>
        <c:scaling>
          <c:orientation val="minMax"/>
        </c:scaling>
        <c:delete val="0"/>
        <c:axPos val="b"/>
        <c:numFmt formatCode="[$-409]mmm\-yy;@" sourceLinked="0"/>
        <c:majorTickMark val="out"/>
        <c:minorTickMark val="none"/>
        <c:tickLblPos val="low"/>
        <c:crossAx val="-2121510744"/>
        <c:crosses val="autoZero"/>
        <c:auto val="1"/>
        <c:lblOffset val="100"/>
        <c:baseTimeUnit val="months"/>
      </c:dateAx>
      <c:valAx>
        <c:axId val="-2121510744"/>
        <c:scaling>
          <c:orientation val="minMax"/>
          <c:max val="1050.0"/>
          <c:min val="-1000.0"/>
        </c:scaling>
        <c:delete val="0"/>
        <c:axPos val="l"/>
        <c:numFmt formatCode="General" sourceLinked="1"/>
        <c:majorTickMark val="none"/>
        <c:minorTickMark val="none"/>
        <c:tickLblPos val="nextTo"/>
        <c:spPr>
          <a:ln>
            <a:solidFill>
              <a:sysClr val="windowText" lastClr="000000"/>
            </a:solidFill>
          </a:ln>
        </c:spPr>
        <c:crossAx val="-2132651432"/>
        <c:crosses val="autoZero"/>
        <c:crossBetween val="between"/>
      </c:valAx>
    </c:plotArea>
    <c:legend>
      <c:legendPos val="r"/>
      <c:layout>
        <c:manualLayout>
          <c:xMode val="edge"/>
          <c:yMode val="edge"/>
          <c:x val="0.192322006956492"/>
          <c:y val="0.0288568197283636"/>
          <c:w val="0.663151516805636"/>
          <c:h val="0.0858623335285483"/>
        </c:manualLayout>
      </c:layout>
      <c:overlay val="0"/>
    </c:legend>
    <c:plotVisOnly val="1"/>
    <c:dispBlanksAs val="gap"/>
    <c:showDLblsOverMax val="0"/>
  </c:chart>
  <c:spPr>
    <a:ln w="9525">
      <a:noFill/>
    </a:ln>
  </c:spPr>
  <c:txPr>
    <a:bodyPr/>
    <a:lstStyle/>
    <a:p>
      <a:pPr>
        <a:defRPr sz="1200">
          <a:latin typeface="Arial"/>
          <a:ea typeface="Arial"/>
          <a:cs typeface="Arial"/>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0.00907</cdr:x>
      <cdr:y>0.02613</cdr:y>
    </cdr:from>
    <cdr:to>
      <cdr:x>0.11845</cdr:x>
      <cdr:y>0.11704</cdr:y>
    </cdr:to>
    <cdr:sp macro="" textlink="">
      <cdr:nvSpPr>
        <cdr:cNvPr id="2" name="TextBox 1"/>
        <cdr:cNvSpPr txBox="1"/>
      </cdr:nvSpPr>
      <cdr:spPr>
        <a:xfrm xmlns:a="http://schemas.openxmlformats.org/drawingml/2006/main">
          <a:off x="38100" y="112503"/>
          <a:ext cx="459453" cy="391395"/>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dirty="0">
              <a:latin typeface="Arial"/>
            </a:rPr>
            <a:t>000s</a:t>
          </a:r>
          <a:endParaRPr lang="en-US" sz="900" dirty="0">
            <a:latin typeface="Arial"/>
          </a:endParaRPr>
        </a:p>
      </cdr:txBody>
    </cdr:sp>
  </cdr:relSizeAnchor>
  <cdr:relSizeAnchor xmlns:cdr="http://schemas.openxmlformats.org/drawingml/2006/chartDrawing">
    <cdr:from>
      <cdr:x>0.82283</cdr:x>
      <cdr:y>0.00355</cdr:y>
    </cdr:from>
    <cdr:to>
      <cdr:x>1</cdr:x>
      <cdr:y>0.09446</cdr:y>
    </cdr:to>
    <cdr:sp macro="" textlink="">
      <cdr:nvSpPr>
        <cdr:cNvPr id="3" name="TextBox 1"/>
        <cdr:cNvSpPr txBox="1"/>
      </cdr:nvSpPr>
      <cdr:spPr>
        <a:xfrm xmlns:a="http://schemas.openxmlformats.org/drawingml/2006/main">
          <a:off x="7077733" y="11223"/>
          <a:ext cx="1523999" cy="287414"/>
        </a:xfrm>
        <a:prstGeom xmlns:a="http://schemas.openxmlformats.org/drawingml/2006/main" prst="rect">
          <a:avLst/>
        </a:prstGeom>
      </cdr:spPr>
      <cdr:txBody>
        <a:bodyPr xmlns:a="http://schemas.openxmlformats.org/drawingml/2006/main" vert="horz" rtlCol="0"/>
        <a:lstStyle xmlns:a="http://schemas.openxmlformats.org/drawingml/2006/main">
          <a:lvl1pPr marL="0" indent="0">
            <a:defRPr sz="1100">
              <a:latin typeface="Arial"/>
              <a:ea typeface="ＭＳ Ｐゴシック"/>
            </a:defRPr>
          </a:lvl1pPr>
          <a:lvl2pPr marL="457200" indent="0">
            <a:defRPr sz="1100">
              <a:latin typeface="Arial"/>
              <a:ea typeface="ＭＳ Ｐゴシック"/>
            </a:defRPr>
          </a:lvl2pPr>
          <a:lvl3pPr marL="914400" indent="0">
            <a:defRPr sz="1100">
              <a:latin typeface="Arial"/>
              <a:ea typeface="ＭＳ Ｐゴシック"/>
            </a:defRPr>
          </a:lvl3pPr>
          <a:lvl4pPr marL="1371600" indent="0">
            <a:defRPr sz="1100">
              <a:latin typeface="Arial"/>
              <a:ea typeface="ＭＳ Ｐゴシック"/>
            </a:defRPr>
          </a:lvl4pPr>
          <a:lvl5pPr marL="1828800" indent="0">
            <a:defRPr sz="1100">
              <a:latin typeface="Arial"/>
              <a:ea typeface="ＭＳ Ｐゴシック"/>
            </a:defRPr>
          </a:lvl5pPr>
          <a:lvl6pPr marL="2286000" indent="0">
            <a:defRPr sz="1100">
              <a:latin typeface="Arial"/>
              <a:ea typeface="ＭＳ Ｐゴシック"/>
            </a:defRPr>
          </a:lvl6pPr>
          <a:lvl7pPr marL="2743200" indent="0">
            <a:defRPr sz="1100">
              <a:latin typeface="Arial"/>
              <a:ea typeface="ＭＳ Ｐゴシック"/>
            </a:defRPr>
          </a:lvl7pPr>
          <a:lvl8pPr marL="3200400" indent="0">
            <a:defRPr sz="1100">
              <a:latin typeface="Arial"/>
              <a:ea typeface="ＭＳ Ｐゴシック"/>
            </a:defRPr>
          </a:lvl8pPr>
          <a:lvl9pPr marL="3657600" indent="0">
            <a:defRPr sz="1100">
              <a:latin typeface="Arial"/>
              <a:ea typeface="ＭＳ Ｐゴシック"/>
            </a:defRPr>
          </a:lvl9pPr>
        </a:lstStyle>
        <a:p xmlns:a="http://schemas.openxmlformats.org/drawingml/2006/main">
          <a:pPr algn="r"/>
          <a:r>
            <a:rPr lang="en-US" sz="1000" dirty="0">
              <a:latin typeface="Arial"/>
            </a:rPr>
            <a:t>000s (inverted)</a:t>
          </a:r>
        </a:p>
      </cdr:txBody>
    </cdr:sp>
  </cdr:relSizeAnchor>
  <cdr:relSizeAnchor xmlns:cdr="http://schemas.openxmlformats.org/drawingml/2006/chartDrawing">
    <cdr:from>
      <cdr:x>0.23113</cdr:x>
      <cdr:y>0.02435</cdr:y>
    </cdr:from>
    <cdr:to>
      <cdr:x>0.87455</cdr:x>
      <cdr:y>0.1868</cdr:y>
    </cdr:to>
    <cdr:sp macro="" textlink="">
      <cdr:nvSpPr>
        <cdr:cNvPr id="4" name="TextBox 3"/>
        <cdr:cNvSpPr txBox="1"/>
      </cdr:nvSpPr>
      <cdr:spPr>
        <a:xfrm xmlns:a="http://schemas.openxmlformats.org/drawingml/2006/main">
          <a:off x="970869" y="104825"/>
          <a:ext cx="2702702" cy="699396"/>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pPr algn="ctr"/>
          <a:r>
            <a:rPr lang="en-US" sz="900" b="1" dirty="0">
              <a:latin typeface="Arial"/>
            </a:rPr>
            <a:t>Revisions</a:t>
          </a:r>
          <a:r>
            <a:rPr lang="en-US" sz="900" b="1" baseline="0" dirty="0">
              <a:latin typeface="Arial"/>
            </a:rPr>
            <a:t> to historical data, lhs-axis</a:t>
          </a:r>
        </a:p>
        <a:p xmlns:a="http://schemas.openxmlformats.org/drawingml/2006/main">
          <a:pPr algn="ctr"/>
          <a:r>
            <a:rPr lang="en-US" sz="900" baseline="0" dirty="0">
              <a:latin typeface="Arial"/>
            </a:rPr>
            <a:t>Current series less series as it existed in 2008</a:t>
          </a:r>
          <a:endParaRPr lang="en-US" sz="900" dirty="0">
            <a:latin typeface="Arial"/>
          </a:endParaRPr>
        </a:p>
      </cdr:txBody>
    </cdr:sp>
  </cdr:relSizeAnchor>
  <cdr:relSizeAnchor xmlns:cdr="http://schemas.openxmlformats.org/drawingml/2006/chartDrawing">
    <cdr:from>
      <cdr:x>0.07381</cdr:x>
      <cdr:y>0.82708</cdr:y>
    </cdr:from>
    <cdr:to>
      <cdr:x>0.69615</cdr:x>
      <cdr:y>0.92035</cdr:y>
    </cdr:to>
    <cdr:sp macro="" textlink="">
      <cdr:nvSpPr>
        <cdr:cNvPr id="5" name="TextBox 4"/>
        <cdr:cNvSpPr txBox="1"/>
      </cdr:nvSpPr>
      <cdr:spPr>
        <a:xfrm xmlns:a="http://schemas.openxmlformats.org/drawingml/2006/main">
          <a:off x="310035" y="3560845"/>
          <a:ext cx="2614140" cy="401554"/>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pPr algn="l"/>
          <a:r>
            <a:rPr lang="en-US" sz="1000" b="1" dirty="0">
              <a:latin typeface="Arial"/>
            </a:rPr>
            <a:t>Initial</a:t>
          </a:r>
          <a:r>
            <a:rPr lang="en-US" sz="1000" b="1" baseline="0" dirty="0">
              <a:latin typeface="Arial"/>
            </a:rPr>
            <a:t> jobless claims, </a:t>
          </a:r>
          <a:endParaRPr lang="en-US" sz="1000" b="1" baseline="0" dirty="0" smtClean="0">
            <a:latin typeface="Arial"/>
          </a:endParaRPr>
        </a:p>
        <a:p xmlns:a="http://schemas.openxmlformats.org/drawingml/2006/main">
          <a:pPr algn="l"/>
          <a:r>
            <a:rPr lang="en-US" sz="1000" b="1" baseline="0" dirty="0" smtClean="0">
              <a:latin typeface="Arial"/>
            </a:rPr>
            <a:t>Sept 08 - Aug 09, </a:t>
          </a:r>
          <a:r>
            <a:rPr lang="en-US" sz="1000" b="1" baseline="0" dirty="0" err="1" smtClean="0">
              <a:latin typeface="Arial"/>
            </a:rPr>
            <a:t>rhs</a:t>
          </a:r>
          <a:r>
            <a:rPr lang="en-US" sz="1000" b="1" baseline="0" dirty="0" smtClean="0">
              <a:latin typeface="Arial"/>
            </a:rPr>
            <a:t>-axis </a:t>
          </a:r>
          <a:r>
            <a:rPr lang="en-US" sz="1000" b="1" baseline="0" dirty="0">
              <a:latin typeface="Arial"/>
            </a:rPr>
            <a:t>(inverted)</a:t>
          </a:r>
          <a:endParaRPr lang="en-US" sz="1000" b="1" dirty="0">
            <a:latin typeface="Arial"/>
          </a:endParaRPr>
        </a:p>
      </cdr:txBody>
    </cdr:sp>
  </cdr:relSizeAnchor>
  <cdr:relSizeAnchor xmlns:cdr="http://schemas.openxmlformats.org/drawingml/2006/chartDrawing">
    <cdr:from>
      <cdr:x>0.34314</cdr:x>
      <cdr:y>0.71903</cdr:y>
    </cdr:from>
    <cdr:to>
      <cdr:x>0.4127</cdr:x>
      <cdr:y>0.82743</cdr:y>
    </cdr:to>
    <cdr:sp macro="" textlink="">
      <cdr:nvSpPr>
        <cdr:cNvPr id="7" name="Straight Connector 6"/>
        <cdr:cNvSpPr/>
      </cdr:nvSpPr>
      <cdr:spPr>
        <a:xfrm xmlns:a="http://schemas.openxmlformats.org/drawingml/2006/main" flipH="1">
          <a:off x="1441372" y="3095624"/>
          <a:ext cx="292178" cy="466725"/>
        </a:xfrm>
        <a:prstGeom xmlns:a="http://schemas.openxmlformats.org/drawingml/2006/main" prst="line">
          <a:avLst/>
        </a:prstGeom>
        <a:ln xmlns:a="http://schemas.openxmlformats.org/drawingml/2006/main">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0.30488</cdr:x>
      <cdr:y>0.09091</cdr:y>
    </cdr:to>
    <cdr:sp macro="" textlink="">
      <cdr:nvSpPr>
        <cdr:cNvPr id="2" name="TextBox 1"/>
        <cdr:cNvSpPr txBox="1"/>
      </cdr:nvSpPr>
      <cdr:spPr>
        <a:xfrm xmlns:a="http://schemas.openxmlformats.org/drawingml/2006/main">
          <a:off x="-68263" y="-199430"/>
          <a:ext cx="1406011" cy="381191"/>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dirty="0" smtClean="0">
              <a:latin typeface="Arial"/>
            </a:rPr>
            <a:t>000s</a:t>
          </a:r>
          <a:endParaRPr lang="en-US" sz="900" dirty="0">
            <a:latin typeface="Arial"/>
          </a:endParaRPr>
        </a:p>
      </cdr:txBody>
    </cdr:sp>
  </cdr:relSizeAnchor>
  <cdr:relSizeAnchor xmlns:cdr="http://schemas.openxmlformats.org/drawingml/2006/chartDrawing">
    <cdr:from>
      <cdr:x>0.81275</cdr:x>
      <cdr:y>0</cdr:y>
    </cdr:from>
    <cdr:to>
      <cdr:x>0.98992</cdr:x>
      <cdr:y>0.09091</cdr:y>
    </cdr:to>
    <cdr:sp macro="" textlink="">
      <cdr:nvSpPr>
        <cdr:cNvPr id="3" name="TextBox 1"/>
        <cdr:cNvSpPr txBox="1"/>
      </cdr:nvSpPr>
      <cdr:spPr>
        <a:xfrm xmlns:a="http://schemas.openxmlformats.org/drawingml/2006/main">
          <a:off x="3748161" y="-199430"/>
          <a:ext cx="817052" cy="381191"/>
        </a:xfrm>
        <a:prstGeom xmlns:a="http://schemas.openxmlformats.org/drawingml/2006/main" prst="rect">
          <a:avLst/>
        </a:prstGeom>
      </cdr:spPr>
      <cdr:txBody>
        <a:bodyPr xmlns:a="http://schemas.openxmlformats.org/drawingml/2006/main" vert="horz" rtlCol="0"/>
        <a:lstStyle xmlns:a="http://schemas.openxmlformats.org/drawingml/2006/main">
          <a:lvl1pPr marL="0" indent="0">
            <a:defRPr sz="1100">
              <a:latin typeface="Arial"/>
              <a:ea typeface="ＭＳ Ｐゴシック"/>
            </a:defRPr>
          </a:lvl1pPr>
          <a:lvl2pPr marL="457200" indent="0">
            <a:defRPr sz="1100">
              <a:latin typeface="Arial"/>
              <a:ea typeface="ＭＳ Ｐゴシック"/>
            </a:defRPr>
          </a:lvl2pPr>
          <a:lvl3pPr marL="914400" indent="0">
            <a:defRPr sz="1100">
              <a:latin typeface="Arial"/>
              <a:ea typeface="ＭＳ Ｐゴシック"/>
            </a:defRPr>
          </a:lvl3pPr>
          <a:lvl4pPr marL="1371600" indent="0">
            <a:defRPr sz="1100">
              <a:latin typeface="Arial"/>
              <a:ea typeface="ＭＳ Ｐゴシック"/>
            </a:defRPr>
          </a:lvl4pPr>
          <a:lvl5pPr marL="1828800" indent="0">
            <a:defRPr sz="1100">
              <a:latin typeface="Arial"/>
              <a:ea typeface="ＭＳ Ｐゴシック"/>
            </a:defRPr>
          </a:lvl5pPr>
          <a:lvl6pPr marL="2286000" indent="0">
            <a:defRPr sz="1100">
              <a:latin typeface="Arial"/>
              <a:ea typeface="ＭＳ Ｐゴシック"/>
            </a:defRPr>
          </a:lvl6pPr>
          <a:lvl7pPr marL="2743200" indent="0">
            <a:defRPr sz="1100">
              <a:latin typeface="Arial"/>
              <a:ea typeface="ＭＳ Ｐゴシック"/>
            </a:defRPr>
          </a:lvl7pPr>
          <a:lvl8pPr marL="3200400" indent="0">
            <a:defRPr sz="1100">
              <a:latin typeface="Arial"/>
              <a:ea typeface="ＭＳ Ｐゴシック"/>
            </a:defRPr>
          </a:lvl8pPr>
          <a:lvl9pPr marL="3657600" indent="0">
            <a:defRPr sz="1100">
              <a:latin typeface="Arial"/>
              <a:ea typeface="ＭＳ Ｐゴシック"/>
            </a:defRPr>
          </a:lvl9pPr>
        </a:lstStyle>
        <a:p xmlns:a="http://schemas.openxmlformats.org/drawingml/2006/main">
          <a:pPr algn="r"/>
          <a:r>
            <a:rPr lang="en-US" sz="1000" dirty="0">
              <a:latin typeface="Arial"/>
            </a:rPr>
            <a:t>000s</a:t>
          </a:r>
          <a:endParaRPr lang="en-US" sz="900" dirty="0">
            <a:latin typeface="Aria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0.07595</cdr:y>
    </cdr:from>
    <cdr:to>
      <cdr:x>0.36097</cdr:x>
      <cdr:y>0.18494</cdr:y>
    </cdr:to>
    <cdr:sp macro="" textlink="">
      <cdr:nvSpPr>
        <cdr:cNvPr id="2" name="TextBox 1"/>
        <cdr:cNvSpPr txBox="1"/>
      </cdr:nvSpPr>
      <cdr:spPr>
        <a:xfrm xmlns:a="http://schemas.openxmlformats.org/drawingml/2006/main">
          <a:off x="0" y="154088"/>
          <a:ext cx="1072741" cy="221121"/>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pPr algn="l"/>
          <a:r>
            <a:rPr lang="en-US" sz="800">
              <a:latin typeface="Arial"/>
            </a:rPr>
            <a:t>Coefficient</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0.23418</cdr:x>
      <cdr:y>0.16393</cdr:y>
    </cdr:to>
    <cdr:sp macro="" textlink="">
      <cdr:nvSpPr>
        <cdr:cNvPr id="2" name="TextBox 1"/>
        <cdr:cNvSpPr txBox="1"/>
      </cdr:nvSpPr>
      <cdr:spPr>
        <a:xfrm xmlns:a="http://schemas.openxmlformats.org/drawingml/2006/main">
          <a:off x="0" y="0"/>
          <a:ext cx="731624" cy="190498"/>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200" dirty="0">
              <a:latin typeface="Arial"/>
            </a:rPr>
            <a:t>Index</a:t>
          </a:r>
          <a:endParaRPr lang="en-US" sz="1050" dirty="0">
            <a:latin typeface="Aria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0.03846</cdr:x>
      <cdr:y>0</cdr:y>
    </cdr:from>
    <cdr:to>
      <cdr:x>0.11547</cdr:x>
      <cdr:y>0.09091</cdr:y>
    </cdr:to>
    <cdr:sp macro="" textlink="">
      <cdr:nvSpPr>
        <cdr:cNvPr id="2" name="TextBox 1"/>
        <cdr:cNvSpPr txBox="1"/>
      </cdr:nvSpPr>
      <cdr:spPr>
        <a:xfrm xmlns:a="http://schemas.openxmlformats.org/drawingml/2006/main">
          <a:off x="360040" y="-72008"/>
          <a:ext cx="720894" cy="41896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200" dirty="0">
              <a:latin typeface="Arial"/>
            </a:rPr>
            <a:t>000s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CA5BD28-9D55-4ED8-9BA0-3AABA20F44CC}" type="datetimeFigureOut">
              <a:rPr lang="en-GB" smtClean="0"/>
              <a:pPr/>
              <a:t>5/11/12</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7EB45D1-95FF-4A22-B9B7-3A9A35733404}" type="slidenum">
              <a:rPr lang="en-GB" smtClean="0"/>
              <a:pPr/>
              <a:t>‹#›</a:t>
            </a:fld>
            <a:endParaRPr lang="en-GB"/>
          </a:p>
        </p:txBody>
      </p:sp>
    </p:spTree>
    <p:extLst>
      <p:ext uri="{BB962C8B-B14F-4D97-AF65-F5344CB8AC3E}">
        <p14:creationId xmlns:p14="http://schemas.microsoft.com/office/powerpoint/2010/main" val="40092777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DF84869-A20F-4EC4-BB8F-2F15F05A6980}" type="datetimeFigureOut">
              <a:rPr lang="en-GB" smtClean="0"/>
              <a:pPr/>
              <a:t>5/11/12</a:t>
            </a:fld>
            <a:endParaRPr lang="en-GB"/>
          </a:p>
        </p:txBody>
      </p:sp>
      <p:sp>
        <p:nvSpPr>
          <p:cNvPr id="4" name="Slide Image Placeholder 3"/>
          <p:cNvSpPr>
            <a:spLocks noGrp="1" noRot="1" noChangeAspect="1"/>
          </p:cNvSpPr>
          <p:nvPr>
            <p:ph type="sldImg" idx="2"/>
          </p:nvPr>
        </p:nvSpPr>
        <p:spPr>
          <a:xfrm>
            <a:off x="987425" y="696913"/>
            <a:ext cx="503555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D267F4-B34C-413E-9D29-639D754AE78B}" type="slidenum">
              <a:rPr lang="en-GB" smtClean="0"/>
              <a:pPr/>
              <a:t>‹#›</a:t>
            </a:fld>
            <a:endParaRPr lang="en-GB"/>
          </a:p>
        </p:txBody>
      </p:sp>
    </p:spTree>
    <p:extLst>
      <p:ext uri="{BB962C8B-B14F-4D97-AF65-F5344CB8AC3E}">
        <p14:creationId xmlns:p14="http://schemas.microsoft.com/office/powerpoint/2010/main" val="155160282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txBox="1">
            <a:spLocks noGrp="1" noChangeArrowheads="1"/>
          </p:cNvSpPr>
          <p:nvPr/>
        </p:nvSpPr>
        <p:spPr bwMode="auto">
          <a:xfrm>
            <a:off x="3999645" y="-3074"/>
            <a:ext cx="3003153" cy="416555"/>
          </a:xfrm>
          <a:prstGeom prst="rect">
            <a:avLst/>
          </a:prstGeom>
          <a:noFill/>
          <a:ln w="9525">
            <a:noFill/>
            <a:miter lim="800000"/>
            <a:headEnd/>
            <a:tailEnd/>
          </a:ln>
        </p:spPr>
        <p:txBody>
          <a:bodyPr lIns="20615" tIns="0" rIns="20615" bIns="0"/>
          <a:lstStyle/>
          <a:p>
            <a:pPr algn="r" defTabSz="951308" eaLnBrk="0" hangingPunct="0"/>
            <a:fld id="{F50E0088-0DD0-4111-9500-FC53593FFAB7}" type="datetime4">
              <a:rPr lang="en-US" sz="800"/>
              <a:pPr algn="r" defTabSz="951308" eaLnBrk="0" hangingPunct="0"/>
              <a:t>May 11, 2012</a:t>
            </a:fld>
            <a:endParaRPr lang="en-US" sz="800" dirty="0"/>
          </a:p>
        </p:txBody>
      </p:sp>
      <p:sp>
        <p:nvSpPr>
          <p:cNvPr id="57347" name="Rectangle 5"/>
          <p:cNvSpPr txBox="1">
            <a:spLocks noGrp="1" noChangeArrowheads="1"/>
          </p:cNvSpPr>
          <p:nvPr/>
        </p:nvSpPr>
        <p:spPr bwMode="auto">
          <a:xfrm>
            <a:off x="3999645" y="8775324"/>
            <a:ext cx="3003153" cy="522615"/>
          </a:xfrm>
          <a:prstGeom prst="rect">
            <a:avLst/>
          </a:prstGeom>
          <a:noFill/>
          <a:ln w="9525">
            <a:noFill/>
            <a:miter lim="800000"/>
            <a:headEnd/>
            <a:tailEnd/>
          </a:ln>
        </p:spPr>
        <p:txBody>
          <a:bodyPr lIns="20615" tIns="0" rIns="20615" bIns="0" anchor="b"/>
          <a:lstStyle/>
          <a:p>
            <a:pPr algn="r" defTabSz="951308" eaLnBrk="0" hangingPunct="0"/>
            <a:fld id="{C4DDBC53-1FE3-42D4-A9B8-62F9A6FA0C6E}" type="slidenum">
              <a:rPr lang="en-US" sz="800"/>
              <a:pPr algn="r" defTabSz="951308" eaLnBrk="0" hangingPunct="0"/>
              <a:t>4</a:t>
            </a:fld>
            <a:endParaRPr lang="en-US" sz="800" dirty="0"/>
          </a:p>
        </p:txBody>
      </p:sp>
      <p:sp>
        <p:nvSpPr>
          <p:cNvPr id="57348" name="Rectangle 2"/>
          <p:cNvSpPr>
            <a:spLocks noGrp="1" noRot="1" noChangeAspect="1" noChangeArrowheads="1" noTextEdit="1"/>
          </p:cNvSpPr>
          <p:nvPr>
            <p:ph type="sldImg"/>
          </p:nvPr>
        </p:nvSpPr>
        <p:spPr>
          <a:xfrm>
            <a:off x="1246188" y="865188"/>
            <a:ext cx="4519612" cy="3130550"/>
          </a:xfrm>
          <a:ln/>
        </p:spPr>
      </p:sp>
      <p:sp>
        <p:nvSpPr>
          <p:cNvPr id="57349" name="Rectangle 3"/>
          <p:cNvSpPr>
            <a:spLocks noGrp="1" noChangeArrowheads="1"/>
          </p:cNvSpPr>
          <p:nvPr>
            <p:ph type="body" idx="1"/>
          </p:nvPr>
        </p:nvSpPr>
        <p:spPr>
          <a:noFill/>
          <a:ln/>
        </p:spPr>
        <p:txBody>
          <a:bodyPr/>
          <a:lstStyle/>
          <a:p>
            <a:pPr>
              <a:buFontTx/>
              <a:buChar char="•"/>
            </a:pPr>
            <a:endParaRPr lang="en-US" sz="1600"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txBox="1">
            <a:spLocks noGrp="1" noChangeArrowheads="1"/>
          </p:cNvSpPr>
          <p:nvPr/>
        </p:nvSpPr>
        <p:spPr bwMode="auto">
          <a:xfrm>
            <a:off x="3999645" y="-3074"/>
            <a:ext cx="3003153" cy="416555"/>
          </a:xfrm>
          <a:prstGeom prst="rect">
            <a:avLst/>
          </a:prstGeom>
          <a:noFill/>
          <a:ln w="9525">
            <a:noFill/>
            <a:miter lim="800000"/>
            <a:headEnd/>
            <a:tailEnd/>
          </a:ln>
        </p:spPr>
        <p:txBody>
          <a:bodyPr lIns="20615" tIns="0" rIns="20615" bIns="0"/>
          <a:lstStyle/>
          <a:p>
            <a:pPr algn="r" defTabSz="951308" eaLnBrk="0" hangingPunct="0"/>
            <a:fld id="{F50E0088-0DD0-4111-9500-FC53593FFAB7}" type="datetime4">
              <a:rPr lang="en-US" sz="800"/>
              <a:pPr algn="r" defTabSz="951308" eaLnBrk="0" hangingPunct="0"/>
              <a:t>May 11, 2012</a:t>
            </a:fld>
            <a:endParaRPr lang="en-US" sz="800" dirty="0"/>
          </a:p>
        </p:txBody>
      </p:sp>
      <p:sp>
        <p:nvSpPr>
          <p:cNvPr id="57347" name="Rectangle 5"/>
          <p:cNvSpPr txBox="1">
            <a:spLocks noGrp="1" noChangeArrowheads="1"/>
          </p:cNvSpPr>
          <p:nvPr/>
        </p:nvSpPr>
        <p:spPr bwMode="auto">
          <a:xfrm>
            <a:off x="3999645" y="8775324"/>
            <a:ext cx="3003153" cy="522615"/>
          </a:xfrm>
          <a:prstGeom prst="rect">
            <a:avLst/>
          </a:prstGeom>
          <a:noFill/>
          <a:ln w="9525">
            <a:noFill/>
            <a:miter lim="800000"/>
            <a:headEnd/>
            <a:tailEnd/>
          </a:ln>
        </p:spPr>
        <p:txBody>
          <a:bodyPr lIns="20615" tIns="0" rIns="20615" bIns="0" anchor="b"/>
          <a:lstStyle/>
          <a:p>
            <a:pPr algn="r" defTabSz="951308" eaLnBrk="0" hangingPunct="0"/>
            <a:fld id="{C4DDBC53-1FE3-42D4-A9B8-62F9A6FA0C6E}" type="slidenum">
              <a:rPr lang="en-US" sz="800"/>
              <a:pPr algn="r" defTabSz="951308" eaLnBrk="0" hangingPunct="0"/>
              <a:t>6</a:t>
            </a:fld>
            <a:endParaRPr lang="en-US" sz="800" dirty="0"/>
          </a:p>
        </p:txBody>
      </p:sp>
      <p:sp>
        <p:nvSpPr>
          <p:cNvPr id="57348" name="Rectangle 2"/>
          <p:cNvSpPr>
            <a:spLocks noGrp="1" noRot="1" noChangeAspect="1" noChangeArrowheads="1" noTextEdit="1"/>
          </p:cNvSpPr>
          <p:nvPr>
            <p:ph type="sldImg"/>
          </p:nvPr>
        </p:nvSpPr>
        <p:spPr>
          <a:xfrm>
            <a:off x="1246188" y="865188"/>
            <a:ext cx="4519612" cy="3130550"/>
          </a:xfrm>
          <a:ln/>
        </p:spPr>
      </p:sp>
      <p:sp>
        <p:nvSpPr>
          <p:cNvPr id="57349" name="Rectangle 3"/>
          <p:cNvSpPr>
            <a:spLocks noGrp="1" noChangeArrowheads="1"/>
          </p:cNvSpPr>
          <p:nvPr>
            <p:ph type="body" idx="1"/>
          </p:nvPr>
        </p:nvSpPr>
        <p:spPr>
          <a:noFill/>
          <a:ln/>
        </p:spPr>
        <p:txBody>
          <a:bodyPr/>
          <a:lstStyle/>
          <a:p>
            <a:pPr>
              <a:buFontTx/>
              <a:buChar char="•"/>
            </a:pPr>
            <a:endParaRPr lang="en-US" sz="1600"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txBox="1">
            <a:spLocks noGrp="1" noChangeArrowheads="1"/>
          </p:cNvSpPr>
          <p:nvPr/>
        </p:nvSpPr>
        <p:spPr bwMode="auto">
          <a:xfrm>
            <a:off x="3999645" y="-3074"/>
            <a:ext cx="3003153" cy="416555"/>
          </a:xfrm>
          <a:prstGeom prst="rect">
            <a:avLst/>
          </a:prstGeom>
          <a:noFill/>
          <a:ln w="9525">
            <a:noFill/>
            <a:miter lim="800000"/>
            <a:headEnd/>
            <a:tailEnd/>
          </a:ln>
        </p:spPr>
        <p:txBody>
          <a:bodyPr lIns="20615" tIns="0" rIns="20615" bIns="0"/>
          <a:lstStyle/>
          <a:p>
            <a:pPr algn="r" defTabSz="951308" eaLnBrk="0" hangingPunct="0"/>
            <a:fld id="{F50E0088-0DD0-4111-9500-FC53593FFAB7}" type="datetime4">
              <a:rPr lang="en-US" sz="800"/>
              <a:pPr algn="r" defTabSz="951308" eaLnBrk="0" hangingPunct="0"/>
              <a:t>May 11, 2012</a:t>
            </a:fld>
            <a:endParaRPr lang="en-US" sz="800" dirty="0"/>
          </a:p>
        </p:txBody>
      </p:sp>
      <p:sp>
        <p:nvSpPr>
          <p:cNvPr id="57347" name="Rectangle 5"/>
          <p:cNvSpPr txBox="1">
            <a:spLocks noGrp="1" noChangeArrowheads="1"/>
          </p:cNvSpPr>
          <p:nvPr/>
        </p:nvSpPr>
        <p:spPr bwMode="auto">
          <a:xfrm>
            <a:off x="3999645" y="8775324"/>
            <a:ext cx="3003153" cy="522615"/>
          </a:xfrm>
          <a:prstGeom prst="rect">
            <a:avLst/>
          </a:prstGeom>
          <a:noFill/>
          <a:ln w="9525">
            <a:noFill/>
            <a:miter lim="800000"/>
            <a:headEnd/>
            <a:tailEnd/>
          </a:ln>
        </p:spPr>
        <p:txBody>
          <a:bodyPr lIns="20615" tIns="0" rIns="20615" bIns="0" anchor="b"/>
          <a:lstStyle/>
          <a:p>
            <a:pPr algn="r" defTabSz="951308" eaLnBrk="0" hangingPunct="0"/>
            <a:fld id="{C4DDBC53-1FE3-42D4-A9B8-62F9A6FA0C6E}" type="slidenum">
              <a:rPr lang="en-US" sz="800"/>
              <a:pPr algn="r" defTabSz="951308" eaLnBrk="0" hangingPunct="0"/>
              <a:t>7</a:t>
            </a:fld>
            <a:endParaRPr lang="en-US" sz="800" dirty="0"/>
          </a:p>
        </p:txBody>
      </p:sp>
      <p:sp>
        <p:nvSpPr>
          <p:cNvPr id="57348" name="Rectangle 2"/>
          <p:cNvSpPr>
            <a:spLocks noGrp="1" noRot="1" noChangeAspect="1" noChangeArrowheads="1" noTextEdit="1"/>
          </p:cNvSpPr>
          <p:nvPr>
            <p:ph type="sldImg"/>
          </p:nvPr>
        </p:nvSpPr>
        <p:spPr>
          <a:xfrm>
            <a:off x="1246188" y="865188"/>
            <a:ext cx="4519612" cy="3130550"/>
          </a:xfrm>
          <a:ln/>
        </p:spPr>
      </p:sp>
      <p:sp>
        <p:nvSpPr>
          <p:cNvPr id="57349" name="Rectangle 3"/>
          <p:cNvSpPr>
            <a:spLocks noGrp="1" noChangeArrowheads="1"/>
          </p:cNvSpPr>
          <p:nvPr>
            <p:ph type="body" idx="1"/>
          </p:nvPr>
        </p:nvSpPr>
        <p:spPr>
          <a:noFill/>
          <a:ln/>
        </p:spPr>
        <p:txBody>
          <a:bodyPr/>
          <a:lstStyle/>
          <a:p>
            <a:pPr>
              <a:buFontTx/>
              <a:buChar char="•"/>
            </a:pPr>
            <a:endParaRPr lang="en-US" sz="1600"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w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wmf"/></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w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ja-JP" altLang="en-US" dirty="0" smtClean="0"/>
              <a:t>サブタイトル</a:t>
            </a:r>
            <a:endParaRPr lang="en-GB" dirty="0"/>
          </a:p>
        </p:txBody>
      </p:sp>
      <p:sp>
        <p:nvSpPr>
          <p:cNvPr id="9"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ja-JP" altLang="en-US" dirty="0" smtClean="0"/>
              <a:t>日付</a:t>
            </a:r>
            <a:endParaRPr lang="en-GB" dirty="0"/>
          </a:p>
        </p:txBody>
      </p:sp>
      <p:sp>
        <p:nvSpPr>
          <p:cNvPr id="19" name="Text Placeholder 18"/>
          <p:cNvSpPr>
            <a:spLocks noGrp="1"/>
          </p:cNvSpPr>
          <p:nvPr>
            <p:ph type="body" sz="quarter" idx="14" hasCustomPrompt="1"/>
          </p:nvPr>
        </p:nvSpPr>
        <p:spPr>
          <a:xfrm>
            <a:off x="7164466" y="4869160"/>
            <a:ext cx="2448272" cy="1223417"/>
          </a:xfrm>
          <a:prstGeom prst="rect">
            <a:avLst/>
          </a:prstGeom>
        </p:spPr>
        <p:txBody>
          <a:bodyPr anchor="ctr" anchorCtr="0"/>
          <a:lstStyle>
            <a:lvl1pPr algn="r">
              <a:defRPr baseline="0"/>
            </a:lvl1pPr>
          </a:lstStyle>
          <a:p>
            <a:pPr lvl="0"/>
            <a:r>
              <a:rPr lang="en-GB" dirty="0" smtClean="0"/>
              <a:t>Client logo here</a:t>
            </a:r>
            <a:endParaRPr lang="en-GB" dirty="0"/>
          </a:p>
        </p:txBody>
      </p:sp>
      <p:sp>
        <p:nvSpPr>
          <p:cNvPr id="26" name="Text Box 11"/>
          <p:cNvSpPr txBox="1">
            <a:spLocks noChangeArrowheads="1"/>
          </p:cNvSpPr>
          <p:nvPr userDrawn="1"/>
        </p:nvSpPr>
        <p:spPr bwMode="ltGray">
          <a:xfrm>
            <a:off x="5047386" y="6314837"/>
            <a:ext cx="4565352" cy="1384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smtClean="0">
                <a:ea typeface="ＭＳ Ｐゴシック" pitchFamily="50" charset="-128"/>
                <a:cs typeface="Arial" charset="0"/>
              </a:rPr>
              <a:t>See Disclosure Appendix A1 for the Analyst Certification and Other Important Disclosures</a:t>
            </a:r>
            <a:endParaRPr kumimoji="0" lang="en-GB" altLang="ja-JP" sz="900" baseline="0" dirty="0">
              <a:ea typeface="ＭＳ Ｐゴシック" pitchFamily="50" charset="-128"/>
              <a:cs typeface="Arial" charset="0"/>
            </a:endParaRPr>
          </a:p>
        </p:txBody>
      </p:sp>
      <p:grpSp>
        <p:nvGrpSpPr>
          <p:cNvPr id="27"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CA242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737373"/>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ja-JP" altLang="en-US" dirty="0" smtClean="0"/>
              <a:t>タイトル</a:t>
            </a:r>
            <a:endParaRPr lang="en-GB" dirty="0"/>
          </a:p>
        </p:txBody>
      </p:sp>
      <p:sp>
        <p:nvSpPr>
          <p:cNvPr id="3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ja-JP" altLang="en-US" dirty="0" smtClean="0"/>
              <a:t>部署名</a:t>
            </a:r>
            <a:r>
              <a:rPr lang="en-US" dirty="0" smtClean="0"/>
              <a:t/>
            </a:r>
            <a:br>
              <a:rPr lang="en-US" dirty="0" smtClean="0"/>
            </a:br>
            <a:r>
              <a:rPr lang="en-US" dirty="0" smtClean="0"/>
              <a:t>Business Subdivision</a:t>
            </a:r>
            <a:br>
              <a:rPr lang="en-US" dirty="0" smtClean="0"/>
            </a:br>
            <a:r>
              <a:rPr lang="en-US" dirty="0" smtClean="0"/>
              <a:t>Region Label</a:t>
            </a:r>
            <a:endParaRPr lang="en-GB" dirty="0"/>
          </a:p>
        </p:txBody>
      </p:sp>
      <p:sp>
        <p:nvSpPr>
          <p:cNvPr id="33" name="Rectangle 31"/>
          <p:cNvSpPr>
            <a:spLocks noChangeArrowheads="1"/>
          </p:cNvSpPr>
          <p:nvPr userDrawn="1"/>
        </p:nvSpPr>
        <p:spPr bwMode="auto">
          <a:xfrm>
            <a:off x="3175" y="1988840"/>
            <a:ext cx="9902825" cy="2605779"/>
          </a:xfrm>
          <a:prstGeom prst="rect">
            <a:avLst/>
          </a:prstGeom>
          <a:solidFill>
            <a:srgbClr val="D5D5D5"/>
          </a:solidFill>
          <a:ln w="9525">
            <a:noFill/>
            <a:miter lim="800000"/>
            <a:headEnd/>
            <a:tailEnd/>
          </a:ln>
        </p:spPr>
        <p:txBody>
          <a:bodyPr wrap="none" anchor="ctr"/>
          <a:lstStyle/>
          <a:p>
            <a:pPr algn="ctr"/>
            <a:endParaRPr lang="ja-JP" altLang="ja-JP" sz="2400"/>
          </a:p>
        </p:txBody>
      </p:sp>
      <p:sp>
        <p:nvSpPr>
          <p:cNvPr id="17"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ja-JP" altLang="en-US" dirty="0" smtClean="0"/>
              <a:t>プレゼンター名</a:t>
            </a:r>
            <a:r>
              <a:rPr lang="en-US" altLang="ja-JP" dirty="0" smtClean="0"/>
              <a:t>1</a:t>
            </a:r>
            <a:r>
              <a:rPr lang="en-US" dirty="0" smtClean="0"/>
              <a:t/>
            </a:r>
            <a:br>
              <a:rPr lang="en-US" dirty="0" smtClean="0"/>
            </a:br>
            <a:r>
              <a:rPr lang="ja-JP" altLang="en-US" dirty="0" smtClean="0"/>
              <a:t>プレゼンター名</a:t>
            </a:r>
            <a:r>
              <a:rPr lang="en-US" altLang="ja-JP" dirty="0" smtClean="0"/>
              <a:t>2</a:t>
            </a:r>
            <a:endParaRPr lang="en-GB" dirty="0"/>
          </a:p>
        </p:txBody>
      </p:sp>
      <p:pic>
        <p:nvPicPr>
          <p:cNvPr id="22" name="Picture 21" descr="Powerpoint Skyline.tif"/>
          <p:cNvPicPr>
            <a:picLocks noChangeAspect="1"/>
          </p:cNvPicPr>
          <p:nvPr userDrawn="1"/>
        </p:nvPicPr>
        <p:blipFill>
          <a:blip r:embed="rId2" cstate="print"/>
          <a:stretch>
            <a:fillRect/>
          </a:stretch>
        </p:blipFill>
        <p:spPr>
          <a:xfrm>
            <a:off x="0" y="1988840"/>
            <a:ext cx="9906000" cy="2609088"/>
          </a:xfrm>
          <a:prstGeom prst="rect">
            <a:avLst/>
          </a:prstGeom>
        </p:spPr>
      </p:pic>
      <p:pic>
        <p:nvPicPr>
          <p:cNvPr id="34" name="Picture 33" descr="NOMURA.WMF"/>
          <p:cNvPicPr>
            <a:picLocks noChangeAspect="1"/>
          </p:cNvPicPr>
          <p:nvPr userDrawn="1"/>
        </p:nvPicPr>
        <p:blipFill>
          <a:blip r:embed="rId3" cstate="print">
            <a:lum/>
          </a:blip>
          <a:stretch>
            <a:fillRect/>
          </a:stretch>
        </p:blipFill>
        <p:spPr>
          <a:xfrm>
            <a:off x="8091210" y="1480685"/>
            <a:ext cx="1512000" cy="268860"/>
          </a:xfrm>
          <a:prstGeom prst="rect">
            <a:avLst/>
          </a:prstGeom>
        </p:spPr>
      </p:pic>
      <p:sp>
        <p:nvSpPr>
          <p:cNvPr id="15" name="Text Box 11"/>
          <p:cNvSpPr txBox="1">
            <a:spLocks noChangeArrowheads="1"/>
          </p:cNvSpPr>
          <p:nvPr userDrawn="1"/>
        </p:nvSpPr>
        <p:spPr bwMode="ltGray">
          <a:xfrm>
            <a:off x="7629823" y="6577299"/>
            <a:ext cx="1982915" cy="1384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smtClean="0">
                <a:ea typeface="ＭＳ Ｐゴシック" pitchFamily="50" charset="-128"/>
                <a:cs typeface="Arial" charset="0"/>
              </a:rPr>
              <a:t>© Nomura Securities International, Inc.</a:t>
            </a:r>
            <a:endParaRPr kumimoji="0" lang="en-GB" altLang="ja-JP" sz="900" baseline="0" dirty="0">
              <a:ea typeface="ＭＳ Ｐゴシック" pitchFamily="50" charset="-128"/>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ja-JP" altLang="en-US" dirty="0" smtClean="0"/>
              <a:t>サブタイトル</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CA242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737373"/>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ja-JP" altLang="en-US" dirty="0" smtClean="0"/>
              <a:t>タイトル</a:t>
            </a:r>
            <a:endParaRPr lang="en-GB" dirty="0"/>
          </a:p>
        </p:txBody>
      </p:sp>
      <p:sp>
        <p:nvSpPr>
          <p:cNvPr id="33" name="Rectangle 31"/>
          <p:cNvSpPr>
            <a:spLocks noChangeArrowheads="1"/>
          </p:cNvSpPr>
          <p:nvPr userDrawn="1"/>
        </p:nvSpPr>
        <p:spPr bwMode="auto">
          <a:xfrm>
            <a:off x="-6451" y="1988839"/>
            <a:ext cx="9907200" cy="2610000"/>
          </a:xfrm>
          <a:prstGeom prst="rect">
            <a:avLst/>
          </a:prstGeom>
          <a:solidFill>
            <a:schemeClr val="accent2">
              <a:lumMod val="40000"/>
              <a:lumOff val="60000"/>
            </a:schemeClr>
          </a:solidFill>
          <a:ln w="9525">
            <a:noFill/>
            <a:miter lim="800000"/>
            <a:headEnd/>
            <a:tailEnd/>
          </a:ln>
        </p:spPr>
        <p:txBody>
          <a:bodyPr wrap="none" anchor="ctr"/>
          <a:lstStyle/>
          <a:p>
            <a:pPr algn="ctr"/>
            <a:endParaRPr lang="ja-JP" altLang="ja-JP" sz="2400"/>
          </a:p>
        </p:txBody>
      </p:sp>
      <p:pic>
        <p:nvPicPr>
          <p:cNvPr id="31" name="Picture 30" descr="NOMURA.WMF"/>
          <p:cNvPicPr>
            <a:picLocks noChangeAspect="1"/>
          </p:cNvPicPr>
          <p:nvPr userDrawn="1"/>
        </p:nvPicPr>
        <p:blipFill>
          <a:blip r:embed="rId2" cstate="print">
            <a:lum/>
          </a:blip>
          <a:stretch>
            <a:fillRect/>
          </a:stretch>
        </p:blipFill>
        <p:spPr>
          <a:xfrm>
            <a:off x="8089817" y="1480685"/>
            <a:ext cx="1512000" cy="268860"/>
          </a:xfrm>
          <a:prstGeom prst="rect">
            <a:avLst/>
          </a:prstGeom>
        </p:spPr>
      </p:pic>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ja-JP" altLang="en-US" dirty="0" smtClean="0"/>
              <a:t>日付</a:t>
            </a:r>
            <a:endParaRPr lang="en-GB" dirty="0"/>
          </a:p>
        </p:txBody>
      </p:sp>
      <p:sp>
        <p:nvSpPr>
          <p:cNvPr id="20" name="Text Placeholder 18"/>
          <p:cNvSpPr>
            <a:spLocks noGrp="1"/>
          </p:cNvSpPr>
          <p:nvPr>
            <p:ph type="body" sz="quarter" idx="14" hasCustomPrompt="1"/>
          </p:nvPr>
        </p:nvSpPr>
        <p:spPr>
          <a:xfrm>
            <a:off x="7164466" y="4869160"/>
            <a:ext cx="2448272" cy="1223417"/>
          </a:xfrm>
          <a:prstGeom prst="rect">
            <a:avLst/>
          </a:prstGeom>
        </p:spPr>
        <p:txBody>
          <a:bodyPr anchor="ctr" anchorCtr="0"/>
          <a:lstStyle>
            <a:lvl1pPr algn="r">
              <a:defRPr baseline="0"/>
            </a:lvl1pPr>
          </a:lstStyle>
          <a:p>
            <a:pPr lvl="0"/>
            <a:r>
              <a:rPr lang="en-GB" dirty="0" smtClean="0"/>
              <a:t>Client logo here</a:t>
            </a:r>
            <a:endParaRPr lang="en-GB" dirty="0"/>
          </a:p>
        </p:txBody>
      </p:sp>
      <p:sp>
        <p:nvSpPr>
          <p:cNvPr id="21" name="Text Box 11"/>
          <p:cNvSpPr txBox="1">
            <a:spLocks noChangeArrowheads="1"/>
          </p:cNvSpPr>
          <p:nvPr userDrawn="1"/>
        </p:nvSpPr>
        <p:spPr bwMode="ltGray">
          <a:xfrm>
            <a:off x="7374363" y="6315223"/>
            <a:ext cx="2238375" cy="138113"/>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CONFIDENTIAL</a:t>
            </a: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ja-JP" altLang="en-US" dirty="0" smtClean="0"/>
              <a:t>部署名</a:t>
            </a:r>
            <a:r>
              <a:rPr lang="en-US" dirty="0" smtClean="0"/>
              <a:t/>
            </a:r>
            <a:br>
              <a:rPr lang="en-US" dirty="0" smtClean="0"/>
            </a:br>
            <a:r>
              <a:rPr lang="en-US" dirty="0" smtClean="0"/>
              <a:t>Business Subdivision</a:t>
            </a:r>
            <a:br>
              <a:rPr lang="en-US" dirty="0" smtClean="0"/>
            </a:br>
            <a:r>
              <a:rPr lang="en-US" dirty="0" smtClean="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ja-JP" altLang="en-US" dirty="0" smtClean="0"/>
              <a:t>プレゼンター名</a:t>
            </a:r>
            <a:r>
              <a:rPr lang="en-US" altLang="ja-JP" dirty="0" smtClean="0"/>
              <a:t>1</a:t>
            </a:r>
            <a:r>
              <a:rPr lang="en-US" dirty="0" smtClean="0"/>
              <a:t/>
            </a:r>
            <a:br>
              <a:rPr lang="en-US" dirty="0" smtClean="0"/>
            </a:br>
            <a:r>
              <a:rPr lang="ja-JP" altLang="en-US" dirty="0" smtClean="0"/>
              <a:t>プレゼンター名</a:t>
            </a:r>
            <a:r>
              <a:rPr lang="en-US" altLang="ja-JP" dirty="0" smtClean="0"/>
              <a:t>2</a:t>
            </a:r>
            <a:endParaRPr lang="en-GB" dirty="0"/>
          </a:p>
        </p:txBody>
      </p:sp>
      <p:sp>
        <p:nvSpPr>
          <p:cNvPr id="24" name="Text Box 11"/>
          <p:cNvSpPr txBox="1">
            <a:spLocks noChangeArrowheads="1"/>
          </p:cNvSpPr>
          <p:nvPr userDrawn="1"/>
        </p:nvSpPr>
        <p:spPr bwMode="ltGray">
          <a:xfrm>
            <a:off x="9085350" y="6577299"/>
            <a:ext cx="527388" cy="1384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smtClean="0">
                <a:ea typeface="ＭＳ Ｐゴシック" pitchFamily="50" charset="-128"/>
                <a:cs typeface="Arial" charset="0"/>
              </a:rPr>
              <a:t>© Nomura</a:t>
            </a:r>
            <a:endParaRPr kumimoji="0" lang="en-GB" altLang="ja-JP" sz="900" baseline="0" dirty="0">
              <a:ea typeface="ＭＳ Ｐゴシック" pitchFamily="50" charset="-128"/>
              <a:cs typeface="Arial"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smtClean="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ja-JP" altLang="en-US" dirty="0" smtClean="0"/>
              <a:t>タイトル</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CA242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737373"/>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ja-JP" altLang="en-US" dirty="0" smtClean="0"/>
              <a:t>サブタイトル</a:t>
            </a:r>
            <a:endParaRPr lang="en-GB" dirty="0"/>
          </a:p>
        </p:txBody>
      </p:sp>
      <p:pic>
        <p:nvPicPr>
          <p:cNvPr id="20" name="Picture 19" descr="NOMURA.WMF"/>
          <p:cNvPicPr>
            <a:picLocks noChangeAspect="1"/>
          </p:cNvPicPr>
          <p:nvPr userDrawn="1"/>
        </p:nvPicPr>
        <p:blipFill>
          <a:blip r:embed="rId2" cstate="print">
            <a:lum/>
          </a:blip>
          <a:stretch>
            <a:fillRect/>
          </a:stretch>
        </p:blipFill>
        <p:spPr>
          <a:xfrm>
            <a:off x="8088843" y="2922589"/>
            <a:ext cx="1512000" cy="268860"/>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smtClean="0"/>
              <a:t>Subheading text (optional)</a:t>
            </a:r>
            <a:br>
              <a:rPr lang="en-US" dirty="0" smtClean="0"/>
            </a:br>
            <a:r>
              <a:rPr lang="en-US" dirty="0" smtClean="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3707" y="604838"/>
            <a:ext cx="9161331" cy="4889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31668" y="1511300"/>
            <a:ext cx="9161330" cy="48577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sldNum" sz="quarter" idx="10"/>
          </p:nvPr>
        </p:nvSpPr>
        <p:spPr>
          <a:xfrm>
            <a:off x="7376187" y="6543675"/>
            <a:ext cx="2285603" cy="228600"/>
          </a:xfrm>
          <a:prstGeom prst="rect">
            <a:avLst/>
          </a:prstGeom>
          <a:ln/>
        </p:spPr>
        <p:txBody>
          <a:bodyPr/>
          <a:lstStyle>
            <a:lvl1pPr>
              <a:defRPr/>
            </a:lvl1pPr>
          </a:lstStyle>
          <a:p>
            <a:pPr>
              <a:defRPr/>
            </a:pPr>
            <a:fld id="{0E3C6837-DB1F-4C2B-A9C9-C8F4FC8691E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ja-JP" altLang="en-US" dirty="0" smtClean="0"/>
              <a:t>タイトル</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CA242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737373"/>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ja-JP" altLang="en-US" dirty="0" smtClean="0"/>
              <a:t>サブタイトル</a:t>
            </a:r>
            <a:endParaRPr lang="en-GB" dirty="0"/>
          </a:p>
        </p:txBody>
      </p:sp>
      <p:pic>
        <p:nvPicPr>
          <p:cNvPr id="12" name="Picture 11" descr="NOMURA.WMF"/>
          <p:cNvPicPr>
            <a:picLocks noChangeAspect="1"/>
          </p:cNvPicPr>
          <p:nvPr userDrawn="1"/>
        </p:nvPicPr>
        <p:blipFill>
          <a:blip r:embed="rId2" cstate="print">
            <a:lum/>
          </a:blip>
          <a:stretch>
            <a:fillRect/>
          </a:stretch>
        </p:blipFill>
        <p:spPr>
          <a:xfrm>
            <a:off x="8088843" y="2922589"/>
            <a:ext cx="1512000" cy="2688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ja-JP" altLang="en-US" sz="1800" b="1" baseline="0" dirty="0" smtClean="0">
                <a:ea typeface="MS PGothic" pitchFamily="34" charset="-128"/>
              </a:rPr>
              <a:t>目次</a:t>
            </a:r>
            <a:endParaRPr lang="en-GB" sz="1800" b="1" baseline="0" dirty="0">
              <a:ea typeface="MS PGothic" pitchFamily="34" charset="-128"/>
            </a:endParaRPr>
          </a:p>
        </p:txBody>
      </p:sp>
      <p:sp>
        <p:nvSpPr>
          <p:cNvPr id="3" name="テキスト ボックス 4"/>
          <p:cNvSpPr txBox="1"/>
          <p:nvPr userDrawn="1"/>
        </p:nvSpPr>
        <p:spPr>
          <a:xfrm>
            <a:off x="666720" y="1928802"/>
            <a:ext cx="7072362" cy="2369880"/>
          </a:xfrm>
          <a:prstGeom prst="rect">
            <a:avLst/>
          </a:prstGeom>
          <a:noFill/>
          <a:ln w="9525" algn="ctr">
            <a:noFill/>
            <a:miter lim="800000"/>
            <a:headEnd/>
            <a:tailEnd/>
          </a:ln>
          <a:effectLst/>
        </p:spPr>
        <p:txBody>
          <a:bodyPr wrap="square">
            <a:spAutoFit/>
          </a:bodyPr>
          <a:lstStyle/>
          <a:p>
            <a:pPr marL="374650" indent="-374650" fontAlgn="base">
              <a:lnSpc>
                <a:spcPct val="120000"/>
              </a:lnSpc>
              <a:spcBef>
                <a:spcPts val="1200"/>
              </a:spcBef>
              <a:buFont typeface="+mj-lt"/>
              <a:buAutoNum type="arabicPeriod"/>
              <a:tabLst>
                <a:tab pos="6275388" algn="l"/>
                <a:tab pos="6642100" algn="r"/>
              </a:tabLst>
            </a:pPr>
            <a:r>
              <a:rPr lang="en-US" altLang="ja-JP" dirty="0" smtClean="0">
                <a:latin typeface="Arial" pitchFamily="34" charset="0"/>
                <a:ea typeface="ＭＳ Ｐゴシック" charset="-128"/>
              </a:rPr>
              <a:t>□□□□■□□□□■□□□□■□□□□■	P.	00</a:t>
            </a:r>
          </a:p>
          <a:p>
            <a:pPr marL="374650" indent="-374650" fontAlgn="base">
              <a:lnSpc>
                <a:spcPct val="120000"/>
              </a:lnSpc>
              <a:spcBef>
                <a:spcPts val="1200"/>
              </a:spcBef>
              <a:buFont typeface="+mj-lt"/>
              <a:buAutoNum type="arabicPeriod"/>
              <a:tabLst>
                <a:tab pos="6275388" algn="l"/>
                <a:tab pos="6642100" algn="r"/>
              </a:tabLst>
            </a:pPr>
            <a:r>
              <a:rPr lang="en-US" altLang="ja-JP" dirty="0" smtClean="0">
                <a:latin typeface="Arial" pitchFamily="34" charset="0"/>
                <a:ea typeface="ＭＳ Ｐゴシック" charset="-128"/>
              </a:rPr>
              <a:t>□□□□■□□□□■□□□□■□□□□■	P.	00</a:t>
            </a:r>
          </a:p>
          <a:p>
            <a:pPr marL="374650" indent="-374650" fontAlgn="base">
              <a:lnSpc>
                <a:spcPct val="120000"/>
              </a:lnSpc>
              <a:spcBef>
                <a:spcPts val="1200"/>
              </a:spcBef>
              <a:buFont typeface="+mj-lt"/>
              <a:buAutoNum type="arabicPeriod"/>
              <a:tabLst>
                <a:tab pos="6275388" algn="l"/>
                <a:tab pos="6642100" algn="r"/>
              </a:tabLst>
            </a:pPr>
            <a:r>
              <a:rPr lang="en-US" altLang="ja-JP" dirty="0" smtClean="0">
                <a:latin typeface="Arial" pitchFamily="34" charset="0"/>
                <a:ea typeface="ＭＳ Ｐゴシック" charset="-128"/>
              </a:rPr>
              <a:t>□□□□■□□□□■□□□□■□□□□■	P.	00</a:t>
            </a:r>
          </a:p>
          <a:p>
            <a:pPr marL="374650" indent="-374650" fontAlgn="base">
              <a:lnSpc>
                <a:spcPct val="120000"/>
              </a:lnSpc>
              <a:spcBef>
                <a:spcPts val="1200"/>
              </a:spcBef>
              <a:buFont typeface="+mj-lt"/>
              <a:buAutoNum type="arabicPeriod"/>
              <a:tabLst>
                <a:tab pos="6275388" algn="l"/>
                <a:tab pos="6642100" algn="r"/>
              </a:tabLst>
            </a:pPr>
            <a:r>
              <a:rPr lang="en-US" altLang="ja-JP" dirty="0" smtClean="0">
                <a:latin typeface="Arial" pitchFamily="34" charset="0"/>
                <a:ea typeface="ＭＳ Ｐゴシック" charset="-128"/>
              </a:rPr>
              <a:t>□□□□■□□□□■□□□□■□□□□■	P.	00</a:t>
            </a:r>
          </a:p>
          <a:p>
            <a:pPr marL="374650" indent="-374650" fontAlgn="base">
              <a:lnSpc>
                <a:spcPct val="120000"/>
              </a:lnSpc>
              <a:spcBef>
                <a:spcPts val="1200"/>
              </a:spcBef>
              <a:buFont typeface="+mj-lt"/>
              <a:buAutoNum type="arabicPeriod"/>
              <a:tabLst>
                <a:tab pos="6275388" algn="l"/>
                <a:tab pos="6642100" algn="r"/>
              </a:tabLst>
            </a:pPr>
            <a:r>
              <a:rPr lang="en-US" altLang="ja-JP" dirty="0" smtClean="0">
                <a:latin typeface="Arial" pitchFamily="34" charset="0"/>
                <a:ea typeface="ＭＳ Ｐゴシック" charset="-128"/>
              </a:rPr>
              <a:t>□□□□■□□□□■□□□□■□□□□■	P.	00</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smtClean="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endParaRPr lang="en-GB" dirty="0"/>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Tree>
  </p:cSld>
  <p:clrMapOvr>
    <a:masterClrMapping/>
  </p:clrMapOvr>
  <p:transition xmlns:p14="http://schemas.microsoft.com/office/powerpoint/2010/main" advTm="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endParaRPr lang="en-GB" dirty="0"/>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smtClean="0"/>
              <a:t>Click to add text</a:t>
            </a:r>
          </a:p>
          <a:p>
            <a:pPr lvl="1"/>
            <a:r>
              <a:rPr lang="en-GB" dirty="0" smtClean="0"/>
              <a:t>Level 1</a:t>
            </a:r>
          </a:p>
          <a:p>
            <a:pPr lvl="2"/>
            <a:r>
              <a:rPr lang="en-GB" dirty="0" smtClean="0"/>
              <a:t>Level 2</a:t>
            </a:r>
          </a:p>
          <a:p>
            <a:pPr lvl="3"/>
            <a:r>
              <a:rPr lang="en-GB" dirty="0" smtClean="0"/>
              <a:t>Level 3</a:t>
            </a:r>
          </a:p>
          <a:p>
            <a:pPr lvl="4"/>
            <a:r>
              <a:rPr lang="en-GB" dirty="0" smtClean="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smtClean="0"/>
              <a:t>Main text</a:t>
            </a:r>
            <a:endParaRPr lang="en-GB" dirty="0"/>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smtClean="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smtClean="0"/>
              <a:t>Subheading text (optional)</a:t>
            </a:r>
            <a:br>
              <a:rPr lang="en-US" dirty="0" smtClean="0"/>
            </a:br>
            <a:r>
              <a:rPr lang="en-US" dirty="0" smtClean="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smtClean="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theme" Target="../theme/theme1.xml"/><Relationship Id="rId38"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endParaRPr lang="en-GB" dirty="0"/>
          </a:p>
        </p:txBody>
      </p:sp>
      <p:sp>
        <p:nvSpPr>
          <p:cNvPr id="14" name="Rectangle 28"/>
          <p:cNvSpPr>
            <a:spLocks noChangeArrowheads="1"/>
          </p:cNvSpPr>
          <p:nvPr/>
        </p:nvSpPr>
        <p:spPr bwMode="auto">
          <a:xfrm>
            <a:off x="0" y="864144"/>
            <a:ext cx="8312150" cy="108000"/>
          </a:xfrm>
          <a:prstGeom prst="rect">
            <a:avLst/>
          </a:prstGeom>
          <a:solidFill>
            <a:srgbClr val="CA242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737373"/>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pic>
        <p:nvPicPr>
          <p:cNvPr id="8" name="Picture 7" descr="NOMURA.WMF"/>
          <p:cNvPicPr>
            <a:picLocks noChangeAspect="1"/>
          </p:cNvPicPr>
          <p:nvPr/>
        </p:nvPicPr>
        <p:blipFill>
          <a:blip r:embed="rId38" cstate="print">
            <a:lum/>
          </a:blip>
          <a:stretch>
            <a:fillRect/>
          </a:stretch>
        </p:blipFill>
        <p:spPr>
          <a:xfrm>
            <a:off x="8311652" y="527324"/>
            <a:ext cx="1332000" cy="236855"/>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754" r:id="rId2"/>
    <p:sldLayoutId id="2147483751" r:id="rId3"/>
    <p:sldLayoutId id="2147483752" r:id="rId4"/>
    <p:sldLayoutId id="2147483753" r:id="rId5"/>
    <p:sldLayoutId id="2147483750" r:id="rId6"/>
    <p:sldLayoutId id="2147483739" r:id="rId7"/>
    <p:sldLayoutId id="2147483712" r:id="rId8"/>
    <p:sldLayoutId id="2147483710" r:id="rId9"/>
    <p:sldLayoutId id="2147483735" r:id="rId10"/>
    <p:sldLayoutId id="2147483736" r:id="rId11"/>
    <p:sldLayoutId id="2147483727" r:id="rId12"/>
    <p:sldLayoutId id="2147483728" r:id="rId13"/>
    <p:sldLayoutId id="2147483726" r:id="rId14"/>
    <p:sldLayoutId id="2147483729" r:id="rId15"/>
    <p:sldLayoutId id="2147483730" r:id="rId16"/>
    <p:sldLayoutId id="2147483731" r:id="rId17"/>
    <p:sldLayoutId id="2147483732" r:id="rId18"/>
    <p:sldLayoutId id="2147483733" r:id="rId19"/>
    <p:sldLayoutId id="2147483734" r:id="rId20"/>
    <p:sldLayoutId id="2147483742" r:id="rId21"/>
    <p:sldLayoutId id="2147483743" r:id="rId22"/>
    <p:sldLayoutId id="2147483744" r:id="rId23"/>
    <p:sldLayoutId id="2147483745" r:id="rId24"/>
    <p:sldLayoutId id="2147483746" r:id="rId25"/>
    <p:sldLayoutId id="2147483747" r:id="rId26"/>
    <p:sldLayoutId id="2147483755" r:id="rId27"/>
    <p:sldLayoutId id="2147483756" r:id="rId28"/>
    <p:sldLayoutId id="2147483757" r:id="rId29"/>
    <p:sldLayoutId id="2147483758" r:id="rId30"/>
    <p:sldLayoutId id="2147483759" r:id="rId31"/>
    <p:sldLayoutId id="2147483760" r:id="rId32"/>
    <p:sldLayoutId id="2147483761" r:id="rId33"/>
    <p:sldLayoutId id="2147483748" r:id="rId34"/>
    <p:sldLayoutId id="2147483749" r:id="rId35"/>
    <p:sldLayoutId id="2147483763" r:id="rId36"/>
  </p:sldLayoutIdLst>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go.nomuranow.com/research/globalresearchportal/pages/disclosures/disclosures.aspx" TargetMode="Externa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6.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chart" Target="../charts/chart2.xml"/><Relationship Id="rId5" Type="http://schemas.openxmlformats.org/officeDocument/2006/relationships/chart" Target="../charts/chart3.xml"/><Relationship Id="rId1" Type="http://schemas.openxmlformats.org/officeDocument/2006/relationships/tags" Target="../tags/tag4.xml"/><Relationship Id="rId2"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3.emf"/><Relationship Id="rId5" Type="http://schemas.openxmlformats.org/officeDocument/2006/relationships/chart" Target="../charts/chart4.xml"/><Relationship Id="rId1" Type="http://schemas.openxmlformats.org/officeDocument/2006/relationships/vmlDrawing" Target="../drawings/vmlDrawing1.vml"/><Relationship Id="rId2"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chart" Target="../charts/chart5.xml"/><Relationship Id="rId5" Type="http://schemas.openxmlformats.org/officeDocument/2006/relationships/chart" Target="../charts/chart6.xml"/><Relationship Id="rId1" Type="http://schemas.openxmlformats.org/officeDocument/2006/relationships/tags" Target="../tags/tag5.xml"/><Relationship Id="rId2"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chart" Target="../charts/chart7.xml"/><Relationship Id="rId1" Type="http://schemas.openxmlformats.org/officeDocument/2006/relationships/tags" Target="../tags/tag6.xml"/><Relationship Id="rId2"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go.nomuranow.com/research/globalresearchportal" TargetMode="External"/><Relationship Id="rId3" Type="http://schemas.openxmlformats.org/officeDocument/2006/relationships/hyperlink" Target="mailto:grpsupport-eu@nomur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28464" y="476672"/>
            <a:ext cx="7344816" cy="584775"/>
          </a:xfrm>
          <a:prstGeom prst="rect">
            <a:avLst/>
          </a:prstGeom>
        </p:spPr>
        <p:txBody>
          <a:bodyPr wrap="square">
            <a:spAutoFit/>
          </a:bodyPr>
          <a:lstStyle/>
          <a:p>
            <a:r>
              <a:rPr lang="en-US" altLang="zh-TW" sz="3200" b="1" dirty="0" smtClean="0"/>
              <a:t>Comments on Seasonal Adjustment</a:t>
            </a:r>
            <a:endParaRPr lang="ja-JP" altLang="en-US" sz="3200" b="1" dirty="0"/>
          </a:p>
        </p:txBody>
      </p:sp>
      <p:sp>
        <p:nvSpPr>
          <p:cNvPr id="18" name="テキスト プレースホルダ 8"/>
          <p:cNvSpPr>
            <a:spLocks noGrp="1"/>
          </p:cNvSpPr>
          <p:nvPr>
            <p:ph type="body" sz="quarter" idx="10"/>
          </p:nvPr>
        </p:nvSpPr>
        <p:spPr>
          <a:xfrm>
            <a:off x="200472" y="1124744"/>
            <a:ext cx="7560840" cy="432048"/>
          </a:xfrm>
        </p:spPr>
        <p:txBody>
          <a:bodyPr/>
          <a:lstStyle/>
          <a:p>
            <a:pPr>
              <a:buNone/>
            </a:pPr>
            <a:r>
              <a:rPr lang="en-US" sz="2000" dirty="0" smtClean="0"/>
              <a:t>BEA Advisory Committee Meeting, May 2012</a:t>
            </a:r>
            <a:endParaRPr lang="en-US" sz="2000" dirty="0"/>
          </a:p>
        </p:txBody>
      </p:sp>
      <p:sp>
        <p:nvSpPr>
          <p:cNvPr id="11" name="Text Placeholder 6"/>
          <p:cNvSpPr>
            <a:spLocks noGrp="1"/>
          </p:cNvSpPr>
          <p:nvPr>
            <p:ph type="body" sz="quarter" idx="17"/>
          </p:nvPr>
        </p:nvSpPr>
        <p:spPr bwMode="gray">
          <a:xfrm>
            <a:off x="128464" y="5157192"/>
            <a:ext cx="6048672" cy="720080"/>
          </a:xfrm>
        </p:spPr>
        <p:txBody>
          <a:bodyPr/>
          <a:lstStyle/>
          <a:p>
            <a:r>
              <a:rPr lang="en-US" sz="1600" dirty="0" smtClean="0"/>
              <a:t>Lewis Alexander</a:t>
            </a:r>
          </a:p>
          <a:p>
            <a:r>
              <a:rPr lang="en-US" sz="1600" dirty="0" smtClean="0"/>
              <a:t>Chief US Economist</a:t>
            </a:r>
          </a:p>
          <a:p>
            <a:endParaRPr lang="en-US" sz="800" dirty="0" smtClean="0"/>
          </a:p>
        </p:txBody>
      </p:sp>
      <p:sp>
        <p:nvSpPr>
          <p:cNvPr id="12" name="Text Placeholder 2"/>
          <p:cNvSpPr>
            <a:spLocks noGrp="1"/>
          </p:cNvSpPr>
          <p:nvPr>
            <p:ph type="body" sz="quarter" idx="13"/>
          </p:nvPr>
        </p:nvSpPr>
        <p:spPr bwMode="gray">
          <a:xfrm>
            <a:off x="128464" y="6237312"/>
            <a:ext cx="2741843" cy="346532"/>
          </a:xfrm>
        </p:spPr>
        <p:txBody>
          <a:bodyPr/>
          <a:lstStyle/>
          <a:p>
            <a:r>
              <a:rPr lang="en-GB" sz="1600" dirty="0" smtClean="0"/>
              <a:t>May 2012</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399" y="504372"/>
            <a:ext cx="7200000" cy="301878"/>
          </a:xfrm>
        </p:spPr>
        <p:txBody>
          <a:bodyPr/>
          <a:lstStyle/>
          <a:p>
            <a:pPr algn="ctr"/>
            <a:r>
              <a:rPr lang="en-GB" dirty="0" smtClean="0"/>
              <a:t>Disclosure (cont) </a:t>
            </a:r>
          </a:p>
        </p:txBody>
      </p:sp>
      <p:sp>
        <p:nvSpPr>
          <p:cNvPr id="9" name="Footer Placeholder 8"/>
          <p:cNvSpPr>
            <a:spLocks noGrp="1"/>
          </p:cNvSpPr>
          <p:nvPr>
            <p:ph type="ftr" sz="quarter" idx="3"/>
          </p:nvPr>
        </p:nvSpPr>
        <p:spPr/>
        <p:txBody>
          <a:bodyPr/>
          <a:lstStyle/>
          <a:p>
            <a:pPr algn="r"/>
            <a:fld id="{F96A6800-FFF6-4ED7-8C1A-BE1D2596D2A3}" type="slidenum">
              <a:rPr lang="en-GB" smtClean="0"/>
              <a:pPr algn="r"/>
              <a:t>9</a:t>
            </a:fld>
            <a:endParaRPr lang="en-GB" dirty="0"/>
          </a:p>
        </p:txBody>
      </p:sp>
      <p:sp>
        <p:nvSpPr>
          <p:cNvPr id="21" name="TextBox 2"/>
          <p:cNvSpPr txBox="1">
            <a:spLocks noChangeArrowheads="1"/>
          </p:cNvSpPr>
          <p:nvPr/>
        </p:nvSpPr>
        <p:spPr bwMode="auto">
          <a:xfrm>
            <a:off x="128464" y="984921"/>
            <a:ext cx="9649072" cy="5622038"/>
          </a:xfrm>
          <a:prstGeom prst="rect">
            <a:avLst/>
          </a:prstGeom>
          <a:noFill/>
          <a:ln w="9525">
            <a:noFill/>
            <a:miter lim="800000"/>
            <a:headEnd/>
            <a:tailEnd/>
          </a:ln>
        </p:spPr>
        <p:txBody>
          <a:bodyPr wrap="square" lIns="91424" tIns="45713" rIns="91424" bIns="45713">
            <a:spAutoFit/>
          </a:bodyPr>
          <a:lstStyle/>
          <a:p>
            <a:r>
              <a:rPr lang="en-GB" sz="800" b="1" dirty="0" smtClean="0"/>
              <a:t>DISCLAIMERS</a:t>
            </a:r>
            <a:endParaRPr lang="en-GB" sz="800" dirty="0" smtClean="0"/>
          </a:p>
          <a:p>
            <a:r>
              <a:rPr lang="en-GB" sz="800" dirty="0" smtClean="0"/>
              <a:t>This document contains material that has been prepared by the Nomura entity identified at the top or bottom of page 1 herein, if any, and/or, with the sole or joint contributions of one or more Nomura entities whose employees and their respective affiliations are specified on page 1 herein or identified elsewhere in the document. Affiliates and subsidiaries of Nomura Holdings, Inc. (collectively, the 'Nomura Group'), include: Nomura Securities Co., Ltd. ('NSC') Tokyo, Japan; Nomura International plc ('</a:t>
            </a:r>
            <a:r>
              <a:rPr lang="en-GB" sz="800" dirty="0" err="1" smtClean="0"/>
              <a:t>NIplc</a:t>
            </a:r>
            <a:r>
              <a:rPr lang="en-GB" sz="800" dirty="0" smtClean="0"/>
              <a:t>'), UK; Nomura Securities International, Inc. ('NSI'), New York, US; Nomura International (Hong Kong) Ltd. (‘NIHK’), Hong Kong; Nomura Financial Investment (Korea) Co., Ltd. (‘NFIK’), Korea (Information on Nomura analysts registered with the Korea Financial Investment Association ('KOFIA') can be found on the KOFIA Intranet at http://dis.kofia.or.kr ); Nomura Singapore Ltd. (‘NSL’), Singapore (Registration number 197201440E, regulated by the Monetary Authority of Singapore); Capital Nomura Securities Public Company Limited (‘CNS’), Thailand; Nomura Australia Ltd. (‘NAL’), Australia (ABN 48 003 032 513), regulated by the Australian Securities and Investment Commission ('ASIC') and holder of an Australian financial services licence number 246412; P.T. Nomura Indonesia (‘PTNI’), Indonesia; Nomura Securities Malaysia </a:t>
            </a:r>
            <a:r>
              <a:rPr lang="en-GB" sz="800" dirty="0" err="1" smtClean="0"/>
              <a:t>Sdn</a:t>
            </a:r>
            <a:r>
              <a:rPr lang="en-GB" sz="800" dirty="0" smtClean="0"/>
              <a:t>. Bhd. (‘NSM’), Malaysia; Nomura International (Hong Kong) Ltd., Taipei Branch (‘NITB’), Taiwan; Nomura Financial Advisory and Securities (India) Private Limited (‘NFASL’), Mumbai, India (Registered Address: </a:t>
            </a:r>
            <a:r>
              <a:rPr lang="en-GB" sz="800" dirty="0" err="1" smtClean="0"/>
              <a:t>Ceejay</a:t>
            </a:r>
            <a:r>
              <a:rPr lang="en-GB" sz="800" dirty="0" smtClean="0"/>
              <a:t> House, Level 11, Plot F, </a:t>
            </a:r>
            <a:r>
              <a:rPr lang="en-GB" sz="800" dirty="0" err="1" smtClean="0"/>
              <a:t>Shivsagar</a:t>
            </a:r>
            <a:r>
              <a:rPr lang="en-GB" sz="800" dirty="0" smtClean="0"/>
              <a:t> Estate, Dr. Annie Besant Road, </a:t>
            </a:r>
            <a:r>
              <a:rPr lang="en-GB" sz="800" dirty="0" err="1" smtClean="0"/>
              <a:t>Worli</a:t>
            </a:r>
            <a:r>
              <a:rPr lang="en-GB" sz="800" dirty="0" smtClean="0"/>
              <a:t>, Mumbai- 400 018, India; Tel: +91 22 4037 4037, Fax: +91 22 4037 4111; SEBI Registration No: BSE INB011299030, NSE INB231299034, INF231299034, INE 231299034, MCX: INE261299034); NIplc, Dubai Branch (‘NIplc, Dubai’); NIplc, Madrid Branch (‘NIplc, Madrid’) and NIplc, Italian Branch (‘NIplc, Italy’).</a:t>
            </a:r>
          </a:p>
          <a:p>
            <a:pPr>
              <a:spcBef>
                <a:spcPts val="400"/>
              </a:spcBef>
            </a:pPr>
            <a:r>
              <a:rPr lang="en-GB" sz="800" dirty="0" smtClean="0"/>
              <a:t>This material is: (</a:t>
            </a:r>
            <a:r>
              <a:rPr lang="en-GB" sz="800" dirty="0" err="1" smtClean="0"/>
              <a:t>i</a:t>
            </a:r>
            <a:r>
              <a:rPr lang="en-GB" sz="800" dirty="0" smtClean="0"/>
              <a:t>) for your private information, and we are not soliciting any action based upon it; (ii) not to be construed as an offer to sell or a solicitation of an offer to buy any security in any jurisdiction where such offer or solicitation would be illegal; and (iii) based upon information from sources that we consider reliable, but has not been independently verified by Nomura Group.</a:t>
            </a:r>
          </a:p>
          <a:p>
            <a:pPr>
              <a:spcBef>
                <a:spcPts val="400"/>
              </a:spcBef>
            </a:pPr>
            <a:r>
              <a:rPr lang="en-GB" sz="800" dirty="0" smtClean="0"/>
              <a:t>Nomura Group does not warrant or represent that the document is accurate, complete, reliable, fit for any particular purpose or merchantable and does not accept liability for any act (or decision not to act) resulting from use of this document and related data. To the maximum extent permissible all warranties and other assurances by Nomura group are hereby excluded and Nomura Group shall have no liability for the use, misuse, or distribution of this information.</a:t>
            </a:r>
          </a:p>
          <a:p>
            <a:pPr>
              <a:spcBef>
                <a:spcPts val="400"/>
              </a:spcBef>
            </a:pPr>
            <a:r>
              <a:rPr lang="en-GB" sz="800" dirty="0" smtClean="0"/>
              <a:t>Opinions or estimates expressed are current opinions as of the original publication date appearing on this material and the information, including the opinions and estimates contained herein, are subject to change without notice. Nomura Group is under no duty to update this document.  Any comments or statements made herein are those of the author(s) and may differ from views held by other parties within Nomura Group.  Clients should consider whether any advice or recommendation in this report is suitable for their particular circumstances and, if appropriate, seek professional advice, including tax advice.  Nomura Group does not provide tax advice.</a:t>
            </a:r>
          </a:p>
          <a:p>
            <a:pPr>
              <a:spcBef>
                <a:spcPts val="400"/>
              </a:spcBef>
            </a:pPr>
            <a:r>
              <a:rPr lang="en-GB" sz="800" dirty="0" smtClean="0"/>
              <a:t>Nomura Group, and/or its officers, directors and employees, may, to the extent permitted by applicable law and/or regulation, deal as principal, agent, or otherwise, or have long or short positions in, or buy or sell, the securities, commodities or instruments, or options or other derivative instruments based thereon, of issuers or securities mentioned herein.  Nomura Group companies may also act as market maker or liquidity provider (as defined within Financial Services Authority (‘FSA’) rules in the UK) in the financial instruments of the issuer. Where the activity of market maker is carried out in accordance with the definition given to it by specific laws and regulations of the US or other jurisdictions, this will be separately disclosed within the specific issuer disclosures. </a:t>
            </a:r>
          </a:p>
          <a:p>
            <a:pPr>
              <a:spcBef>
                <a:spcPts val="400"/>
              </a:spcBef>
            </a:pPr>
            <a:r>
              <a:rPr lang="en-GB" sz="800" dirty="0" smtClean="0"/>
              <a:t>This document may contain information obtained from third parties, including ratings from credit ratings agencies such as Standard &amp; Poor’s.  Reproduction and distribution of third party content in any form is prohibited except with the prior written permission of the related third party.  Third party content providers do not guarantee the accuracy, completeness, timeliness or availability of any information, including ratings, and are not responsible for any errors or omissions (negligent or otherwise), regardless of the cause, or for the results obtained from the use of such content.  Third party content providers give no express or implied warranties, including, but not limited to, any warranties of merchantability or fitness for a particular purpose or use. Third party content providers shall not be liable for any direct, indirect, incidental, exemplary, compensatory, punitive, special or consequential damages, costs, expenses, legal fees, or losses (including lost income or profits and opportunity costs) in connection with any use of their content, including ratings. Credit ratings are statements of opinions and are not statements of fact or recommendations to purchase hold or sell securities. They do not address the suitability of securities or the suitability of securities for investment purposes, and should not be relied on as investment advice.</a:t>
            </a:r>
          </a:p>
          <a:p>
            <a:pPr>
              <a:spcBef>
                <a:spcPts val="400"/>
              </a:spcBef>
            </a:pPr>
            <a:r>
              <a:rPr lang="en-GB" sz="800" dirty="0" smtClean="0"/>
              <a:t>Any MSCI sourced information in this document is the exclusive property of MSCI Inc. (‘MSCI’). Without prior written permission of MSCI, this information and any other MSCI intellectual property may not be reproduced, re-disseminated or used to create any financial products, including any indices. This information is provided on an "as is" basis. The user assumes the entire risk of any use made of this information. MSCI, its affiliates and any third party involved in, or related to, computing or compiling the information hereby expressly disclaim all warranties of originality, accuracy, completeness, merchantability or fitness for a particular purpose with respect to any of this information. Without limiting any of the foregoing, in no event shall MSCI, any of its affiliates or any third party involved in, or related to, computing or compiling the information have any liability for any damages of any kind. MSCI and the MSCI indexes are services marks of MSCI and its affiliates.</a:t>
            </a:r>
          </a:p>
          <a:p>
            <a:pPr>
              <a:spcBef>
                <a:spcPts val="400"/>
              </a:spcBef>
            </a:pPr>
            <a:r>
              <a:rPr lang="en-GB" sz="800" dirty="0" smtClean="0"/>
              <a:t>Investors should consider this document as only a single factor in making their investment decision and, as such, the report should not be viewed as identifying or suggesting all risks, direct or indirect, that may be associated with any investment decision. Nomura Group produces a number of different types of research product including, among others, fundamental analysis, quantitative analysis and short term trading ideas; recommendations contained in one type of research product may differ from recommendations contained in other types of research product, whether as a result of differing time horizons, methodologies or otherwise. Nomura Group publishes research product in a number of different ways including the posting of product on Nomura Group portals and/or distribution directly to clients.  Different groups of clients may receive different products and services from the research department depending on their individual requirements.</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13" y="504372"/>
            <a:ext cx="7239387" cy="301878"/>
          </a:xfrm>
        </p:spPr>
        <p:txBody>
          <a:bodyPr/>
          <a:lstStyle/>
          <a:p>
            <a:pPr algn="ctr"/>
            <a:r>
              <a:rPr lang="en-GB" dirty="0" smtClean="0"/>
              <a:t>Disclosure (cont)</a:t>
            </a:r>
          </a:p>
        </p:txBody>
      </p:sp>
      <p:sp>
        <p:nvSpPr>
          <p:cNvPr id="9" name="Footer Placeholder 8"/>
          <p:cNvSpPr>
            <a:spLocks noGrp="1"/>
          </p:cNvSpPr>
          <p:nvPr>
            <p:ph type="ftr" sz="quarter" idx="3"/>
          </p:nvPr>
        </p:nvSpPr>
        <p:spPr/>
        <p:txBody>
          <a:bodyPr/>
          <a:lstStyle/>
          <a:p>
            <a:pPr algn="r"/>
            <a:fld id="{F96A6800-FFF6-4ED7-8C1A-BE1D2596D2A3}" type="slidenum">
              <a:rPr lang="en-GB" smtClean="0"/>
              <a:pPr algn="r"/>
              <a:t>10</a:t>
            </a:fld>
            <a:endParaRPr lang="en-GB" dirty="0"/>
          </a:p>
        </p:txBody>
      </p:sp>
      <p:sp>
        <p:nvSpPr>
          <p:cNvPr id="21" name="TextBox 2"/>
          <p:cNvSpPr txBox="1">
            <a:spLocks noChangeArrowheads="1"/>
          </p:cNvSpPr>
          <p:nvPr/>
        </p:nvSpPr>
        <p:spPr bwMode="auto">
          <a:xfrm>
            <a:off x="128464" y="908722"/>
            <a:ext cx="9649072" cy="4616634"/>
          </a:xfrm>
          <a:prstGeom prst="rect">
            <a:avLst/>
          </a:prstGeom>
          <a:noFill/>
          <a:ln w="9525">
            <a:noFill/>
            <a:miter lim="800000"/>
            <a:headEnd/>
            <a:tailEnd/>
          </a:ln>
        </p:spPr>
        <p:txBody>
          <a:bodyPr wrap="square" lIns="91424" tIns="45713" rIns="91424" bIns="45713">
            <a:spAutoFit/>
          </a:bodyPr>
          <a:lstStyle/>
          <a:p>
            <a:endParaRPr lang="en-GB" sz="800" dirty="0" smtClean="0"/>
          </a:p>
          <a:p>
            <a:endParaRPr lang="en-GB" sz="800" dirty="0" smtClean="0"/>
          </a:p>
          <a:p>
            <a:r>
              <a:rPr lang="en-GB" sz="800" dirty="0" smtClean="0"/>
              <a:t>Figures presented herein may refer to past performance or simulations based on past performance which are not reliable indicators of future performance.  Where the information contains an indication of future performance, such forecasts may not be a reliable indicator of future performance.  Moreover, simulations are based on models and simplifying assumptions which may oversimplify and not reflect the future distribution of returns.</a:t>
            </a:r>
          </a:p>
          <a:p>
            <a:pPr>
              <a:spcBef>
                <a:spcPts val="400"/>
              </a:spcBef>
            </a:pPr>
            <a:r>
              <a:rPr lang="en-GB" sz="800" dirty="0" smtClean="0"/>
              <a:t>Certain securities are subject to fluctuations in exchange rates that could have an adverse effect on the value or price of, or income derived from, the investment. </a:t>
            </a:r>
          </a:p>
          <a:p>
            <a:pPr>
              <a:spcBef>
                <a:spcPts val="400"/>
              </a:spcBef>
            </a:pPr>
            <a:r>
              <a:rPr lang="en-GB" sz="800" dirty="0" smtClean="0"/>
              <a:t>The securities described herein may not have been registered under the US Securities Act of 1933 (the ‘1933 Act’), and, in such case, may not be offered or sold in the US or to US persons unless they have been registered under the 1933 Act, or except in compliance with an exemption from the registration requirements of the 1933 Act. Unless governing law permits otherwise, any transaction should be executed via a Nomura entity in your home jurisdiction.</a:t>
            </a:r>
          </a:p>
          <a:p>
            <a:pPr>
              <a:spcBef>
                <a:spcPts val="400"/>
              </a:spcBef>
            </a:pPr>
            <a:r>
              <a:rPr lang="en-GB" sz="800" dirty="0" smtClean="0"/>
              <a:t>This document has been approved for distribution in the UK and European Economic Area as investment research by </a:t>
            </a:r>
            <a:r>
              <a:rPr lang="en-GB" sz="800" dirty="0" err="1" smtClean="0"/>
              <a:t>NIplc</a:t>
            </a:r>
            <a:r>
              <a:rPr lang="en-GB" sz="800" dirty="0" smtClean="0"/>
              <a:t>, which is authorized and regulated by the FSA and is a member of the London Stock Exchange. It does not constitute a personal recommendation, as defined by the FSA, or take into account the particular investment objectives, financial situations, or needs of individual investors. It is intended only for investors who are 'eligible counterparties' or 'professional clients' as defined by the FSA, and may not, therefore, be redistributed to retail clients as defined by the FSA. This document has been approved by NIHK, which is regulated by the Hong Kong Securities and Futures Commission, for distribution in Hong Kong by NIHK. This document has been approved for distribution in Australia by NAL, which is authorized and regulated in Australia by the ASIC. This document has also been approved for distribution in Malaysia by NSM. In Singapore, this document has been distributed by NSL. NSL accepts legal responsibility for the content of this document, where it concerns securities, futures and foreign exchange, issued by their foreign affiliates in respect of recipients who are not accredited, expert or institutional investors as defined by the Securities and Futures Act (Chapter 289). Recipients of this document in Singapore should contact NSL in respect of matters arising from, or in connection with, this document.  Unless prohibited by the provisions of Regulation S of the 1933 Act, this material is distributed in the US, by NSI, a US-registered broker-dealer, which accepts responsibility for its contents in accordance with the provisions of Rule 15a-6, under the US Securities Exchange Act of 1934.</a:t>
            </a:r>
          </a:p>
          <a:p>
            <a:pPr>
              <a:spcBef>
                <a:spcPts val="400"/>
              </a:spcBef>
            </a:pPr>
            <a:r>
              <a:rPr lang="en-GB" sz="800" dirty="0" smtClean="0"/>
              <a:t>This document has not been approved for distribution in the Kingdom of Saudi Arabia (‘Saudi Arabia’) or to clients other than 'professional clients' in the United Arab Emirates (‘UAE’) by Nomura Saudi Arabia, </a:t>
            </a:r>
            <a:r>
              <a:rPr lang="en-GB" sz="800" dirty="0" err="1" smtClean="0"/>
              <a:t>NIplc</a:t>
            </a:r>
            <a:r>
              <a:rPr lang="en-GB" sz="800" dirty="0" smtClean="0"/>
              <a:t> or any other member of Nomura Group, as the case may be. Neither this document nor any copy thereof may be taken or transmitted or distributed, directly or indirectly, by any person other than those authorised to do so into Saudi Arabia or in the UAE or to any person located in Saudi Arabia or to clients other than 'professional clients' in the UAE. By accepting to receive this document, you represent that you are not located in Saudi Arabia or that you are a 'professional client' in the UAE and agree to comply with these restrictions. Any failure to comply with these restrictions may constitute a violation of the laws of Saudi Arabia or the UAE.</a:t>
            </a:r>
          </a:p>
          <a:p>
            <a:pPr>
              <a:spcBef>
                <a:spcPts val="400"/>
              </a:spcBef>
            </a:pPr>
            <a:r>
              <a:rPr lang="en-GB" sz="800" dirty="0" smtClean="0"/>
              <a:t>NO PART OF THIS MATERIAL MAY BE (I) COPIED, PHOTOCOPIED, OR DUPLICATED IN ANY FORM, BY ANY MEANS; OR (II) REDISTRIBUTED WITHOUT THE PRIOR WRITTEN CONSENT OF A MEMBER OF NOMURA GROUP. </a:t>
            </a:r>
          </a:p>
          <a:p>
            <a:pPr>
              <a:spcBef>
                <a:spcPts val="400"/>
              </a:spcBef>
            </a:pPr>
            <a:r>
              <a:rPr lang="en-GB" sz="800" dirty="0" smtClean="0"/>
              <a:t>Further information on any of the securities mentioned herein may be obtained upon request. If this document has been distributed by electronic transmission, such as e-mail, then such transmission cannot be guaranteed to be secure or error-free as information could be intercepted, corrupted, lost, destroyed, arrive late or incomplete, or contain viruses. The sender therefore does not accept liability for any errors or omissions in the contents of this document, which may arise as a result of electronic transmission. If verification is required, please request a hard-copy version. </a:t>
            </a:r>
          </a:p>
          <a:p>
            <a:pPr>
              <a:spcBef>
                <a:spcPts val="400"/>
              </a:spcBef>
            </a:pPr>
            <a:r>
              <a:rPr lang="en-GB" sz="800" dirty="0" smtClean="0"/>
              <a:t>Nomura Group manages conflicts with respect to the production of research through its compliance policies and procedures (including, but not limited to, Conflicts of Interest, Chinese Wall and Confidentiality policies) as well as through the maintenance of Chinese walls and employee training.</a:t>
            </a:r>
          </a:p>
          <a:p>
            <a:pPr>
              <a:spcBef>
                <a:spcPts val="400"/>
              </a:spcBef>
            </a:pPr>
            <a:r>
              <a:rPr lang="en-US" sz="800" dirty="0" smtClean="0"/>
              <a:t>Additional information is available upon request. Disclosure information is available at the Nomura Disclosure web page: </a:t>
            </a:r>
            <a:r>
              <a:rPr lang="en-US" sz="800" dirty="0" smtClean="0">
                <a:hlinkClick r:id="rId2"/>
              </a:rPr>
              <a:t>http://go.nomuranow.com/research/globalresearchportal/pages/disclosures/disclosures.aspx</a:t>
            </a:r>
            <a:endParaRPr lang="en-US" sz="800" dirty="0" smtClean="0"/>
          </a:p>
          <a:p>
            <a:pPr>
              <a:spcBef>
                <a:spcPts val="400"/>
              </a:spcBef>
            </a:pPr>
            <a:endParaRPr lang="en-GB" sz="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496" y="404664"/>
            <a:ext cx="9161331" cy="493065"/>
          </a:xfrm>
        </p:spPr>
        <p:txBody>
          <a:bodyPr/>
          <a:lstStyle/>
          <a:p>
            <a:r>
              <a:rPr lang="en-US" altLang="zh-CN" dirty="0" smtClean="0">
                <a:ea typeface="SimSun" pitchFamily="2" charset="-122"/>
              </a:rPr>
              <a:t>Distortions in Seasonal Adjustment</a:t>
            </a:r>
            <a:endParaRPr lang="en-US" dirty="0"/>
          </a:p>
        </p:txBody>
      </p:sp>
      <p:sp>
        <p:nvSpPr>
          <p:cNvPr id="6" name="Rectangle 3"/>
          <p:cNvSpPr>
            <a:spLocks noGrp="1" noChangeArrowheads="1"/>
          </p:cNvSpPr>
          <p:nvPr>
            <p:ph idx="1"/>
            <p:custDataLst>
              <p:tags r:id="rId1"/>
            </p:custDataLst>
          </p:nvPr>
        </p:nvSpPr>
        <p:spPr>
          <a:xfrm>
            <a:off x="416496" y="1268760"/>
            <a:ext cx="9161330" cy="4258089"/>
          </a:xfrm>
          <a:ln>
            <a:noFill/>
          </a:ln>
        </p:spPr>
        <p:txBody>
          <a:bodyPr wrap="square">
            <a:spAutoFit/>
          </a:bodyPr>
          <a:lstStyle/>
          <a:p>
            <a:pPr marL="342780" lvl="1" indent="-342780">
              <a:spcAft>
                <a:spcPct val="80000"/>
              </a:spcAft>
              <a:buClr>
                <a:srgbClr val="D12E3C"/>
              </a:buClr>
            </a:pPr>
            <a:r>
              <a:rPr lang="en-US" altLang="zh-CN" sz="1600" dirty="0" smtClean="0">
                <a:ea typeface="HYKai U3HK"/>
                <a:cs typeface="HYKai U3HK"/>
              </a:rPr>
              <a:t>Economic measurement is never perfect and it is more challenging when economic volatility is high.</a:t>
            </a:r>
          </a:p>
          <a:p>
            <a:pPr marL="342780" lvl="1" indent="-342780">
              <a:spcAft>
                <a:spcPct val="80000"/>
              </a:spcAft>
              <a:buClr>
                <a:srgbClr val="D12E3C"/>
              </a:buClr>
            </a:pPr>
            <a:r>
              <a:rPr lang="en-US" altLang="zh-CN" sz="1600" dirty="0" smtClean="0">
                <a:ea typeface="HYKai U3HK"/>
                <a:cs typeface="HYKai U3HK"/>
              </a:rPr>
              <a:t>Large cyclical shocks can lead to persistent distortions in seasonally adjusted data. </a:t>
            </a:r>
          </a:p>
          <a:p>
            <a:pPr marL="717298" lvl="2" indent="-342780">
              <a:spcAft>
                <a:spcPct val="80000"/>
              </a:spcAft>
              <a:buClr>
                <a:srgbClr val="D12E3C"/>
              </a:buClr>
              <a:buFont typeface="Wingdings" pitchFamily="2" charset="2"/>
              <a:buChar char="§"/>
            </a:pPr>
            <a:r>
              <a:rPr lang="en-US" altLang="zh-CN" sz="1500" dirty="0" smtClean="0">
                <a:ea typeface="HYKai U3HK"/>
                <a:cs typeface="HYKai U3HK"/>
              </a:rPr>
              <a:t>These effects can be projected both forward and backward in the adjusted data. </a:t>
            </a:r>
          </a:p>
          <a:p>
            <a:pPr marL="717298" lvl="2" indent="-342780">
              <a:spcAft>
                <a:spcPct val="80000"/>
              </a:spcAft>
              <a:buClr>
                <a:srgbClr val="D12E3C"/>
              </a:buClr>
              <a:buFont typeface="Wingdings" pitchFamily="2" charset="2"/>
              <a:buChar char="§"/>
            </a:pPr>
            <a:r>
              <a:rPr lang="en-US" altLang="zh-CN" sz="1500" dirty="0" smtClean="0">
                <a:ea typeface="HYKai U3HK"/>
                <a:cs typeface="HYKai U3HK"/>
              </a:rPr>
              <a:t>It is possible to identify the impact of large shocks on seasonal adjustment by:</a:t>
            </a:r>
          </a:p>
          <a:p>
            <a:pPr marL="1056904" lvl="3" indent="-342780">
              <a:spcAft>
                <a:spcPct val="80000"/>
              </a:spcAft>
              <a:buClr>
                <a:srgbClr val="D12E3C"/>
              </a:buClr>
              <a:buFont typeface="Arial" pitchFamily="34" charset="0"/>
              <a:buChar char="–"/>
            </a:pPr>
            <a:r>
              <a:rPr lang="en-US" altLang="zh-CN" sz="1400" dirty="0" smtClean="0">
                <a:ea typeface="HYKai U3HK"/>
                <a:cs typeface="HYKai U3HK"/>
              </a:rPr>
              <a:t>Looking at revisions to seasonal adjustment factors for prior periods; and/or</a:t>
            </a:r>
          </a:p>
          <a:p>
            <a:pPr marL="1056904" lvl="3" indent="-342780">
              <a:spcAft>
                <a:spcPct val="80000"/>
              </a:spcAft>
              <a:buClr>
                <a:srgbClr val="D12E3C"/>
              </a:buClr>
              <a:buFont typeface="Arial" pitchFamily="34" charset="0"/>
              <a:buChar char="–"/>
            </a:pPr>
            <a:r>
              <a:rPr lang="en-US" altLang="zh-CN" sz="1400" dirty="0" smtClean="0">
                <a:ea typeface="HYKai U3HK"/>
                <a:cs typeface="HYKai U3HK"/>
              </a:rPr>
              <a:t>By using alternative adjustment techniques that ignore the periods distorted by large shocks.</a:t>
            </a:r>
          </a:p>
          <a:p>
            <a:pPr marL="347472" lvl="1" indent="-342780">
              <a:spcAft>
                <a:spcPct val="80000"/>
              </a:spcAft>
              <a:buClr>
                <a:srgbClr val="D12E3C"/>
              </a:buClr>
            </a:pPr>
            <a:r>
              <a:rPr lang="en-US" altLang="zh-CN" sz="1600" dirty="0" smtClean="0">
                <a:ea typeface="HYKai U3HK"/>
                <a:cs typeface="HYKai U3HK"/>
              </a:rPr>
              <a:t>These distortions have little impact on the broad trends apparent in economic statistics. </a:t>
            </a:r>
          </a:p>
          <a:p>
            <a:pPr marL="721990" lvl="2" indent="-342780">
              <a:spcAft>
                <a:spcPct val="80000"/>
              </a:spcAft>
              <a:buClr>
                <a:srgbClr val="D12E3C"/>
              </a:buClr>
              <a:buFont typeface="Wingdings" pitchFamily="2" charset="2"/>
              <a:buChar char="§"/>
            </a:pPr>
            <a:r>
              <a:rPr lang="en-US" altLang="zh-CN" sz="1600" dirty="0" smtClean="0">
                <a:ea typeface="HYKai U3HK"/>
                <a:cs typeface="HYKai U3HK"/>
              </a:rPr>
              <a:t>But distortions in seasonal adjustment can have a material impact on the apparent pace of economic expansion when it is measured over relatively short periods of time, i.e., months or weeks.</a:t>
            </a:r>
          </a:p>
        </p:txBody>
      </p:sp>
      <p:sp>
        <p:nvSpPr>
          <p:cNvPr id="7" name="Date Placeholder 3"/>
          <p:cNvSpPr txBox="1">
            <a:spLocks noGrp="1"/>
          </p:cNvSpPr>
          <p:nvPr/>
        </p:nvSpPr>
        <p:spPr bwMode="auto">
          <a:xfrm>
            <a:off x="467787" y="6543681"/>
            <a:ext cx="3773223" cy="252413"/>
          </a:xfrm>
          <a:prstGeom prst="rect">
            <a:avLst/>
          </a:prstGeom>
          <a:noFill/>
          <a:ln w="9525">
            <a:noFill/>
            <a:miter lim="800000"/>
            <a:headEnd/>
            <a:tailEnd/>
          </a:ln>
        </p:spPr>
        <p:txBody>
          <a:bodyPr lIns="91407" tIns="45704" rIns="91407" bIns="45704"/>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spTree>
    <p:extLst>
      <p:ext uri="{BB962C8B-B14F-4D97-AF65-F5344CB8AC3E}">
        <p14:creationId xmlns:p14="http://schemas.microsoft.com/office/powerpoint/2010/main" val="23917183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5"/>
          </p:nvPr>
        </p:nvSpPr>
        <p:spPr/>
        <p:txBody>
          <a:bodyPr/>
          <a:lstStyle/>
          <a:p>
            <a:r>
              <a:rPr lang="en-US" dirty="0" smtClean="0"/>
              <a:t>Change in Private Non-Farm Payroll Employment in January</a:t>
            </a:r>
            <a:endParaRPr lang="en-GB" dirty="0"/>
          </a:p>
        </p:txBody>
      </p:sp>
      <p:sp>
        <p:nvSpPr>
          <p:cNvPr id="9" name="Title 8"/>
          <p:cNvSpPr>
            <a:spLocks noGrp="1"/>
          </p:cNvSpPr>
          <p:nvPr>
            <p:ph type="title"/>
          </p:nvPr>
        </p:nvSpPr>
        <p:spPr/>
        <p:txBody>
          <a:bodyPr/>
          <a:lstStyle/>
          <a:p>
            <a:r>
              <a:rPr lang="en-US" dirty="0" smtClean="0"/>
              <a:t>Pattern of Revisions to Payroll Employment</a:t>
            </a:r>
            <a:endParaRPr lang="en-GB" dirty="0"/>
          </a:p>
        </p:txBody>
      </p:sp>
      <p:graphicFrame>
        <p:nvGraphicFramePr>
          <p:cNvPr id="13" name="Chart 12"/>
          <p:cNvGraphicFramePr>
            <a:graphicFrameLocks noGrp="1"/>
          </p:cNvGraphicFramePr>
          <p:nvPr>
            <p:extLst>
              <p:ext uri="{D42A27DB-BD31-4B8C-83A1-F6EECF244321}">
                <p14:modId xmlns:p14="http://schemas.microsoft.com/office/powerpoint/2010/main" val="3263179996"/>
              </p:ext>
            </p:extLst>
          </p:nvPr>
        </p:nvGraphicFramePr>
        <p:xfrm>
          <a:off x="488504" y="1556792"/>
          <a:ext cx="8663697" cy="4752528"/>
        </p:xfrm>
        <a:graphic>
          <a:graphicData uri="http://schemas.openxmlformats.org/drawingml/2006/chart">
            <c:chart xmlns:c="http://schemas.openxmlformats.org/drawingml/2006/chart" xmlns:r="http://schemas.openxmlformats.org/officeDocument/2006/relationships" r:id="rId3"/>
          </a:graphicData>
        </a:graphic>
      </p:graphicFrame>
      <p:sp>
        <p:nvSpPr>
          <p:cNvPr id="14" name="Date Placeholder 3"/>
          <p:cNvSpPr txBox="1">
            <a:spLocks noGrp="1"/>
          </p:cNvSpPr>
          <p:nvPr/>
        </p:nvSpPr>
        <p:spPr bwMode="auto">
          <a:xfrm>
            <a:off x="200472" y="6605587"/>
            <a:ext cx="3773223" cy="252413"/>
          </a:xfrm>
          <a:prstGeom prst="rect">
            <a:avLst/>
          </a:prstGeom>
          <a:noFill/>
          <a:ln w="9525">
            <a:noFill/>
            <a:miter lim="800000"/>
            <a:headEnd/>
            <a:tailEnd/>
          </a:ln>
        </p:spPr>
        <p:txBody>
          <a:bodyPr lIns="91397" tIns="45698" rIns="91397" bIns="45698"/>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sp>
        <p:nvSpPr>
          <p:cNvPr id="6" name="Rectangle 5"/>
          <p:cNvSpPr>
            <a:spLocks noChangeArrowheads="1"/>
          </p:cNvSpPr>
          <p:nvPr>
            <p:custDataLst>
              <p:tags r:id="rId1"/>
            </p:custDataLst>
          </p:nvPr>
        </p:nvSpPr>
        <p:spPr bwMode="auto">
          <a:xfrm>
            <a:off x="272480" y="6309320"/>
            <a:ext cx="3291180" cy="296863"/>
          </a:xfrm>
          <a:prstGeom prst="rect">
            <a:avLst/>
          </a:prstGeom>
          <a:noFill/>
          <a:ln w="9525">
            <a:noFill/>
            <a:miter lim="800000"/>
            <a:headEnd/>
            <a:tailEnd/>
          </a:ln>
        </p:spPr>
        <p:txBody>
          <a:bodyPr lIns="0" tIns="0" rIns="0" bIns="91365" anchor="b"/>
          <a:lstStyle/>
          <a:p>
            <a:pPr defTabSz="809151" eaLnBrk="0" hangingPunct="0">
              <a:lnSpc>
                <a:spcPct val="90000"/>
              </a:lnSpc>
            </a:pPr>
            <a:r>
              <a:rPr lang="en-US" sz="1400" i="1" dirty="0" smtClean="0">
                <a:solidFill>
                  <a:schemeClr val="tx1"/>
                </a:solidFill>
                <a:latin typeface="Times New Roman" pitchFamily="18" charset="0"/>
              </a:rPr>
              <a:t>________________</a:t>
            </a:r>
          </a:p>
          <a:p>
            <a:pPr defTabSz="809151" eaLnBrk="0" hangingPunct="0">
              <a:lnSpc>
                <a:spcPct val="110000"/>
              </a:lnSpc>
            </a:pPr>
            <a:r>
              <a:rPr lang="en-US" sz="1000" i="1" dirty="0" smtClean="0">
                <a:solidFill>
                  <a:schemeClr val="tx1"/>
                </a:solidFill>
              </a:rPr>
              <a:t>Source:</a:t>
            </a:r>
            <a:r>
              <a:rPr lang="en-GB" sz="1000" i="1" dirty="0"/>
              <a:t> </a:t>
            </a:r>
            <a:r>
              <a:rPr lang="en-GB" sz="1000" i="1" dirty="0" smtClean="0"/>
              <a:t>BLS</a:t>
            </a:r>
            <a:r>
              <a:rPr lang="en-GB" sz="1000" i="1" dirty="0" smtClean="0"/>
              <a:t>; </a:t>
            </a:r>
            <a:r>
              <a:rPr lang="en-GB" sz="1000" i="1" dirty="0" smtClean="0"/>
              <a:t>Nomura Global Economics</a:t>
            </a:r>
            <a:endParaRPr lang="en-US" sz="1000" i="1" dirty="0" smtClean="0">
              <a:solidFill>
                <a:schemeClr val="tx1"/>
              </a:solidFill>
            </a:endParaRPr>
          </a:p>
        </p:txBody>
      </p:sp>
    </p:spTree>
  </p:cSld>
  <p:clrMapOvr>
    <a:masterClrMapping/>
  </p:clrMapOvr>
  <p:transition xmlns:p14="http://schemas.microsoft.com/office/powerpoint/2010/main" advTm="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p:txBody>
          <a:bodyPr/>
          <a:lstStyle/>
          <a:p>
            <a:r>
              <a:rPr lang="en-US" dirty="0" smtClean="0"/>
              <a:t>Retail Sales and Food Services, excluding autos: Seasonal Adjustment Factors for the Year 2007</a:t>
            </a:r>
          </a:p>
          <a:p>
            <a:r>
              <a:rPr lang="en-US" dirty="0" smtClean="0"/>
              <a:t>From “as published” data for subsequent years.</a:t>
            </a:r>
            <a:endParaRPr lang="en-US" dirty="0"/>
          </a:p>
        </p:txBody>
      </p:sp>
      <p:sp>
        <p:nvSpPr>
          <p:cNvPr id="5" name="Title 4"/>
          <p:cNvSpPr>
            <a:spLocks noGrp="1"/>
          </p:cNvSpPr>
          <p:nvPr>
            <p:ph type="title"/>
          </p:nvPr>
        </p:nvSpPr>
        <p:spPr/>
        <p:txBody>
          <a:bodyPr/>
          <a:lstStyle/>
          <a:p>
            <a:r>
              <a:rPr lang="en-US" dirty="0" smtClean="0"/>
              <a:t>Impact of the Recession on Estimated Seasonal Factors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43422220"/>
              </p:ext>
            </p:extLst>
          </p:nvPr>
        </p:nvGraphicFramePr>
        <p:xfrm>
          <a:off x="416496" y="1916832"/>
          <a:ext cx="8064896" cy="3600401"/>
        </p:xfrm>
        <a:graphic>
          <a:graphicData uri="http://schemas.openxmlformats.org/drawingml/2006/table">
            <a:tbl>
              <a:tblPr/>
              <a:tblGrid>
                <a:gridCol w="1072021"/>
                <a:gridCol w="1072021"/>
                <a:gridCol w="1072021"/>
                <a:gridCol w="1072021"/>
                <a:gridCol w="1072021"/>
                <a:gridCol w="1072021"/>
                <a:gridCol w="1632770"/>
              </a:tblGrid>
              <a:tr h="304315">
                <a:tc>
                  <a:txBody>
                    <a:bodyPr/>
                    <a:lstStyle/>
                    <a:p>
                      <a:pPr algn="l"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l"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l"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l"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l"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l"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rowSpan="3">
                  <a:txBody>
                    <a:bodyPr/>
                    <a:lstStyle/>
                    <a:p>
                      <a:pPr algn="r" fontAlgn="b"/>
                      <a:r>
                        <a:rPr lang="en-US" sz="1600" b="0" i="0" u="none" strike="noStrike">
                          <a:solidFill>
                            <a:srgbClr val="000000"/>
                          </a:solidFill>
                          <a:effectLst/>
                          <a:latin typeface="Gill Sans"/>
                          <a:cs typeface="Gill Sans"/>
                        </a:rPr>
                        <a:t>Difference in implied growth Rates (%, a.r.)</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r>
              <a:tr h="304315">
                <a:tc>
                  <a:txBody>
                    <a:bodyPr/>
                    <a:lstStyle/>
                    <a:p>
                      <a:pPr algn="ctr"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ctr"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ctr"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ctr"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ctr"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a:txBody>
                    <a:bodyPr/>
                    <a:lstStyle/>
                    <a:p>
                      <a:pPr algn="ctr" fontAlgn="b"/>
                      <a:endParaRPr lang="en-US" sz="1600" b="0" i="0" u="none" strike="noStrike">
                        <a:solidFill>
                          <a:srgbClr val="000000"/>
                        </a:solidFill>
                        <a:effectLst/>
                        <a:latin typeface="Gill Sans"/>
                        <a:cs typeface="Gill Sans"/>
                      </a:endParaRPr>
                    </a:p>
                  </a:txBody>
                  <a:tcPr marL="12700" marR="12700" marT="12700" marB="0" anchor="b">
                    <a:lnL>
                      <a:noFill/>
                    </a:lnL>
                    <a:lnR>
                      <a:noFill/>
                    </a:lnR>
                    <a:lnT>
                      <a:noFill/>
                    </a:lnT>
                    <a:lnB>
                      <a:noFill/>
                    </a:lnB>
                  </a:tcPr>
                </a:tc>
                <a:tc vMerge="1">
                  <a:txBody>
                    <a:bodyPr/>
                    <a:lstStyle/>
                    <a:p>
                      <a:endParaRPr lang="en-US"/>
                    </a:p>
                  </a:txBody>
                  <a:tcPr/>
                </a:tc>
              </a:tr>
              <a:tr h="304315">
                <a:tc>
                  <a:txBody>
                    <a:bodyPr/>
                    <a:lstStyle/>
                    <a:p>
                      <a:pPr algn="l" fontAlgn="b"/>
                      <a:r>
                        <a:rPr lang="en-US" sz="1600" b="0" i="0" u="none" strike="noStrike">
                          <a:solidFill>
                            <a:srgbClr val="000000"/>
                          </a:solidFill>
                          <a:effectLst/>
                          <a:latin typeface="Gill Sans"/>
                          <a:cs typeface="Gill Sans"/>
                        </a:rPr>
                        <a:t> </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Gill Sans"/>
                          <a:cs typeface="Gill Sans"/>
                        </a:rPr>
                        <a:t>2008</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Gill Sans"/>
                          <a:cs typeface="Gill Sans"/>
                        </a:rPr>
                        <a:t>2009</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Gill Sans"/>
                          <a:cs typeface="Gill Sans"/>
                        </a:rPr>
                        <a:t>2010</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Gill Sans"/>
                          <a:cs typeface="Gill Sans"/>
                        </a:rPr>
                        <a:t>2011</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Gill Sans"/>
                          <a:cs typeface="Gill Sans"/>
                        </a:rPr>
                        <a:t>Current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r>
              <a:tr h="671864">
                <a:tc>
                  <a:txBody>
                    <a:bodyPr/>
                    <a:lstStyle/>
                    <a:p>
                      <a:pPr algn="l" fontAlgn="b"/>
                      <a:r>
                        <a:rPr lang="en-US" sz="1600" b="0" i="0" u="none" strike="noStrike">
                          <a:solidFill>
                            <a:srgbClr val="000000"/>
                          </a:solidFill>
                          <a:effectLst/>
                          <a:latin typeface="Gill Sans"/>
                          <a:cs typeface="Gill Sans"/>
                        </a:rPr>
                        <a:t>Q1</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Gill Sans"/>
                          <a:cs typeface="Gill Sans"/>
                        </a:rPr>
                        <a:t>0.930</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Gill Sans"/>
                          <a:cs typeface="Gill Sans"/>
                        </a:rPr>
                        <a:t>0.931</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Gill Sans"/>
                          <a:cs typeface="Gill Sans"/>
                        </a:rPr>
                        <a:t>0.927</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Gill Sans"/>
                          <a:cs typeface="Gill Sans"/>
                        </a:rPr>
                        <a:t>0.928</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Gill Sans"/>
                          <a:cs typeface="Gill Sans"/>
                        </a:rPr>
                        <a:t>0.929</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effectLst/>
                          <a:latin typeface="Gill Sans"/>
                          <a:cs typeface="Gill Sans"/>
                        </a:rPr>
                        <a:t>1.1</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r>
              <a:tr h="671864">
                <a:tc>
                  <a:txBody>
                    <a:bodyPr/>
                    <a:lstStyle/>
                    <a:p>
                      <a:pPr algn="l" fontAlgn="b"/>
                      <a:r>
                        <a:rPr lang="en-US" sz="1600" b="0" i="0" u="none" strike="noStrike">
                          <a:solidFill>
                            <a:srgbClr val="000000"/>
                          </a:solidFill>
                          <a:effectLst/>
                          <a:latin typeface="Gill Sans"/>
                          <a:cs typeface="Gill Sans"/>
                        </a:rPr>
                        <a:t>Q2</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1.005</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1.006</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1.009</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1.008</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1.008</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1.6</a:t>
                      </a:r>
                    </a:p>
                  </a:txBody>
                  <a:tcPr marL="12700" marR="12700" marT="12700" marB="0" anchor="b">
                    <a:lnL>
                      <a:noFill/>
                    </a:lnL>
                    <a:lnR>
                      <a:noFill/>
                    </a:lnR>
                    <a:lnT>
                      <a:noFill/>
                    </a:lnT>
                    <a:lnB>
                      <a:noFill/>
                    </a:lnB>
                  </a:tcPr>
                </a:tc>
              </a:tr>
              <a:tr h="671864">
                <a:tc>
                  <a:txBody>
                    <a:bodyPr/>
                    <a:lstStyle/>
                    <a:p>
                      <a:pPr algn="l" fontAlgn="b"/>
                      <a:r>
                        <a:rPr lang="en-US" sz="1600" b="0" i="0" u="none" strike="noStrike">
                          <a:solidFill>
                            <a:srgbClr val="000000"/>
                          </a:solidFill>
                          <a:effectLst/>
                          <a:latin typeface="Gill Sans"/>
                          <a:cs typeface="Gill Sans"/>
                        </a:rPr>
                        <a:t>Q3</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0.988</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0.990</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0.994</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0.992</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0.991</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0.0</a:t>
                      </a:r>
                    </a:p>
                  </a:txBody>
                  <a:tcPr marL="12700" marR="12700" marT="12700" marB="0" anchor="b">
                    <a:lnL>
                      <a:noFill/>
                    </a:lnL>
                    <a:lnR>
                      <a:noFill/>
                    </a:lnR>
                    <a:lnT>
                      <a:noFill/>
                    </a:lnT>
                    <a:lnB>
                      <a:noFill/>
                    </a:lnB>
                  </a:tcPr>
                </a:tc>
              </a:tr>
              <a:tr h="671864">
                <a:tc>
                  <a:txBody>
                    <a:bodyPr/>
                    <a:lstStyle/>
                    <a:p>
                      <a:pPr algn="l" fontAlgn="b"/>
                      <a:r>
                        <a:rPr lang="en-US" sz="1600" b="0" i="0" u="none" strike="noStrike">
                          <a:solidFill>
                            <a:srgbClr val="000000"/>
                          </a:solidFill>
                          <a:effectLst/>
                          <a:latin typeface="Gill Sans"/>
                          <a:cs typeface="Gill Sans"/>
                        </a:rPr>
                        <a:t>Q4</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1.071</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1.065</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1.065</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1.067</a:t>
                      </a:r>
                    </a:p>
                  </a:txBody>
                  <a:tcPr marL="12700" marR="12700" marT="12700" marB="0" anchor="b">
                    <a:lnL>
                      <a:noFill/>
                    </a:lnL>
                    <a:lnR>
                      <a:noFill/>
                    </a:lnR>
                    <a:lnT>
                      <a:noFill/>
                    </a:lnT>
                    <a:lnB>
                      <a:noFill/>
                    </a:lnB>
                  </a:tcPr>
                </a:tc>
                <a:tc>
                  <a:txBody>
                    <a:bodyPr/>
                    <a:lstStyle/>
                    <a:p>
                      <a:pPr algn="r" fontAlgn="b"/>
                      <a:r>
                        <a:rPr lang="en-US" sz="1600" b="0" i="0" u="none" strike="noStrike">
                          <a:solidFill>
                            <a:srgbClr val="000000"/>
                          </a:solidFill>
                          <a:effectLst/>
                          <a:latin typeface="Gill Sans"/>
                          <a:cs typeface="Gill Sans"/>
                        </a:rPr>
                        <a:t>1.067</a:t>
                      </a:r>
                    </a:p>
                  </a:txBody>
                  <a:tcPr marL="12700" marR="12700" marT="12700" marB="0" anchor="b">
                    <a:lnL>
                      <a:noFill/>
                    </a:lnL>
                    <a:lnR>
                      <a:noFill/>
                    </a:lnR>
                    <a:lnT>
                      <a:noFill/>
                    </a:lnT>
                    <a:lnB>
                      <a:noFill/>
                    </a:lnB>
                  </a:tcPr>
                </a:tc>
                <a:tc>
                  <a:txBody>
                    <a:bodyPr/>
                    <a:lstStyle/>
                    <a:p>
                      <a:pPr algn="r" fontAlgn="b"/>
                      <a:r>
                        <a:rPr lang="en-US" sz="1600" b="0" i="0" u="none" strike="noStrike" dirty="0">
                          <a:solidFill>
                            <a:srgbClr val="000000"/>
                          </a:solidFill>
                          <a:effectLst/>
                          <a:latin typeface="Gill Sans"/>
                          <a:cs typeface="Gill Sans"/>
                        </a:rPr>
                        <a:t>-2.7</a:t>
                      </a:r>
                    </a:p>
                  </a:txBody>
                  <a:tcPr marL="12700" marR="12700" marT="12700" marB="0" anchor="b">
                    <a:lnL>
                      <a:noFill/>
                    </a:lnL>
                    <a:lnR>
                      <a:noFill/>
                    </a:lnR>
                    <a:lnT>
                      <a:noFill/>
                    </a:lnT>
                    <a:lnB>
                      <a:noFill/>
                    </a:lnB>
                  </a:tcPr>
                </a:tc>
              </a:tr>
            </a:tbl>
          </a:graphicData>
        </a:graphic>
      </p:graphicFrame>
      <p:sp>
        <p:nvSpPr>
          <p:cNvPr id="8" name="Rectangle 5"/>
          <p:cNvSpPr>
            <a:spLocks noChangeArrowheads="1"/>
          </p:cNvSpPr>
          <p:nvPr>
            <p:custDataLst>
              <p:tags r:id="rId1"/>
            </p:custDataLst>
          </p:nvPr>
        </p:nvSpPr>
        <p:spPr bwMode="auto">
          <a:xfrm>
            <a:off x="272480" y="6309320"/>
            <a:ext cx="3291180" cy="296863"/>
          </a:xfrm>
          <a:prstGeom prst="rect">
            <a:avLst/>
          </a:prstGeom>
          <a:noFill/>
          <a:ln w="9525">
            <a:noFill/>
            <a:miter lim="800000"/>
            <a:headEnd/>
            <a:tailEnd/>
          </a:ln>
        </p:spPr>
        <p:txBody>
          <a:bodyPr lIns="0" tIns="0" rIns="0" bIns="91365" anchor="b"/>
          <a:lstStyle/>
          <a:p>
            <a:pPr defTabSz="809151" eaLnBrk="0" hangingPunct="0">
              <a:lnSpc>
                <a:spcPct val="90000"/>
              </a:lnSpc>
            </a:pPr>
            <a:r>
              <a:rPr lang="en-US" sz="1400" i="1" dirty="0" smtClean="0">
                <a:solidFill>
                  <a:schemeClr val="tx1"/>
                </a:solidFill>
                <a:latin typeface="Times New Roman" pitchFamily="18" charset="0"/>
              </a:rPr>
              <a:t>________________</a:t>
            </a:r>
          </a:p>
          <a:p>
            <a:pPr defTabSz="809151" eaLnBrk="0" hangingPunct="0">
              <a:lnSpc>
                <a:spcPct val="110000"/>
              </a:lnSpc>
            </a:pPr>
            <a:r>
              <a:rPr lang="en-US" sz="1000" i="1" dirty="0" smtClean="0">
                <a:solidFill>
                  <a:schemeClr val="tx1"/>
                </a:solidFill>
              </a:rPr>
              <a:t>Source: </a:t>
            </a:r>
            <a:r>
              <a:rPr lang="en-GB" sz="1000" i="1" dirty="0" smtClean="0"/>
              <a:t>Census Bureau</a:t>
            </a:r>
            <a:endParaRPr lang="en-US" sz="1000" i="1" dirty="0" smtClean="0">
              <a:solidFill>
                <a:schemeClr val="tx1"/>
              </a:solidFill>
            </a:endParaRPr>
          </a:p>
        </p:txBody>
      </p:sp>
      <p:sp>
        <p:nvSpPr>
          <p:cNvPr id="9" name="Date Placeholder 3"/>
          <p:cNvSpPr txBox="1">
            <a:spLocks noGrp="1"/>
          </p:cNvSpPr>
          <p:nvPr/>
        </p:nvSpPr>
        <p:spPr bwMode="auto">
          <a:xfrm>
            <a:off x="200472" y="6605587"/>
            <a:ext cx="3773223" cy="252413"/>
          </a:xfrm>
          <a:prstGeom prst="rect">
            <a:avLst/>
          </a:prstGeom>
          <a:noFill/>
          <a:ln w="9525">
            <a:noFill/>
            <a:miter lim="800000"/>
            <a:headEnd/>
            <a:tailEnd/>
          </a:ln>
        </p:spPr>
        <p:txBody>
          <a:bodyPr lIns="91397" tIns="45698" rIns="91397" bIns="45698"/>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spTree>
    <p:extLst>
      <p:ext uri="{BB962C8B-B14F-4D97-AF65-F5344CB8AC3E}">
        <p14:creationId xmlns:p14="http://schemas.microsoft.com/office/powerpoint/2010/main" val="4099086370"/>
      </p:ext>
    </p:extLst>
  </p:cSld>
  <p:clrMapOvr>
    <a:masterClrMapping/>
  </p:clrMapOvr>
  <p:transition xmlns:p14="http://schemas.microsoft.com/office/powerpoint/2010/main" advTm="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txBox="1">
            <a:spLocks noGrp="1"/>
          </p:cNvSpPr>
          <p:nvPr/>
        </p:nvSpPr>
        <p:spPr bwMode="auto">
          <a:xfrm>
            <a:off x="7376188" y="6543675"/>
            <a:ext cx="2285603" cy="228600"/>
          </a:xfrm>
          <a:prstGeom prst="rect">
            <a:avLst/>
          </a:prstGeom>
          <a:noFill/>
          <a:ln w="12700" cap="sq">
            <a:noFill/>
            <a:miter lim="800000"/>
            <a:headEnd type="none" w="sm" len="sm"/>
            <a:tailEnd type="none" w="sm" len="sm"/>
          </a:ln>
        </p:spPr>
        <p:txBody>
          <a:bodyPr lIns="91387" tIns="45693" rIns="91387" bIns="45693"/>
          <a:lstStyle/>
          <a:p>
            <a:pPr algn="r" eaLnBrk="0" hangingPunct="0">
              <a:spcBef>
                <a:spcPct val="50000"/>
              </a:spcBef>
            </a:pPr>
            <a:fld id="{4F6E8FA5-39CB-4752-9419-F482922B684F}" type="slidenum">
              <a:rPr lang="en-US" sz="700">
                <a:solidFill>
                  <a:schemeClr val="tx1"/>
                </a:solidFill>
              </a:rPr>
              <a:pPr algn="r" eaLnBrk="0" hangingPunct="0">
                <a:spcBef>
                  <a:spcPct val="50000"/>
                </a:spcBef>
              </a:pPr>
              <a:t>4</a:t>
            </a:fld>
            <a:endParaRPr lang="en-US" sz="700" dirty="0">
              <a:solidFill>
                <a:schemeClr val="tx1"/>
              </a:solidFill>
            </a:endParaRPr>
          </a:p>
        </p:txBody>
      </p:sp>
      <p:sp>
        <p:nvSpPr>
          <p:cNvPr id="6149" name="Rectangle 2"/>
          <p:cNvSpPr>
            <a:spLocks noGrp="1" noChangeArrowheads="1"/>
          </p:cNvSpPr>
          <p:nvPr>
            <p:ph type="title"/>
          </p:nvPr>
        </p:nvSpPr>
        <p:spPr>
          <a:xfrm>
            <a:off x="266398" y="58138"/>
            <a:ext cx="7638929" cy="748112"/>
          </a:xfrm>
          <a:prstGeom prst="rect">
            <a:avLst/>
          </a:prstGeom>
        </p:spPr>
        <p:txBody>
          <a:bodyPr/>
          <a:lstStyle/>
          <a:p>
            <a:r>
              <a:rPr lang="en-US" sz="2200" dirty="0" smtClean="0"/>
              <a:t>Distorted seasonal adjustment and initial jobless claims</a:t>
            </a:r>
          </a:p>
        </p:txBody>
      </p:sp>
      <p:sp>
        <p:nvSpPr>
          <p:cNvPr id="11" name="Text Placeholder 10"/>
          <p:cNvSpPr>
            <a:spLocks noGrp="1"/>
          </p:cNvSpPr>
          <p:nvPr>
            <p:ph type="body" idx="1"/>
          </p:nvPr>
        </p:nvSpPr>
        <p:spPr>
          <a:xfrm>
            <a:off x="272480" y="1268760"/>
            <a:ext cx="4536504" cy="271268"/>
          </a:xfrm>
        </p:spPr>
        <p:txBody>
          <a:bodyPr/>
          <a:lstStyle/>
          <a:p>
            <a:r>
              <a:rPr lang="en-US" dirty="0"/>
              <a:t>Relationship of jobless claims in </a:t>
            </a:r>
            <a:r>
              <a:rPr lang="en-US" dirty="0" smtClean="0"/>
              <a:t>2008-09 and revisions</a:t>
            </a:r>
            <a:endParaRPr lang="en-US" dirty="0"/>
          </a:p>
        </p:txBody>
      </p:sp>
      <p:sp>
        <p:nvSpPr>
          <p:cNvPr id="19" name="Text Placeholder 18"/>
          <p:cNvSpPr>
            <a:spLocks noGrp="1"/>
          </p:cNvSpPr>
          <p:nvPr>
            <p:ph type="body" idx="20"/>
          </p:nvPr>
        </p:nvSpPr>
        <p:spPr>
          <a:xfrm>
            <a:off x="5169024" y="1268760"/>
            <a:ext cx="4467584" cy="288008"/>
          </a:xfrm>
        </p:spPr>
        <p:txBody>
          <a:bodyPr/>
          <a:lstStyle/>
          <a:p>
            <a:r>
              <a:rPr lang="en-US" dirty="0"/>
              <a:t>Recent jobless claims trend </a:t>
            </a:r>
            <a:r>
              <a:rPr lang="en-US" dirty="0" smtClean="0"/>
              <a:t>and </a:t>
            </a:r>
            <a:r>
              <a:rPr lang="en-US" dirty="0"/>
              <a:t>revisions to historical </a:t>
            </a:r>
            <a:r>
              <a:rPr lang="en-US" dirty="0" smtClean="0"/>
              <a:t>data</a:t>
            </a:r>
            <a:endParaRPr lang="en-US" dirty="0"/>
          </a:p>
        </p:txBody>
      </p:sp>
      <p:sp>
        <p:nvSpPr>
          <p:cNvPr id="6151" name="Rectangle 5"/>
          <p:cNvSpPr>
            <a:spLocks noChangeArrowheads="1"/>
          </p:cNvSpPr>
          <p:nvPr>
            <p:custDataLst>
              <p:tags r:id="rId1"/>
            </p:custDataLst>
          </p:nvPr>
        </p:nvSpPr>
        <p:spPr bwMode="auto">
          <a:xfrm>
            <a:off x="272480" y="6309320"/>
            <a:ext cx="3291180" cy="296863"/>
          </a:xfrm>
          <a:prstGeom prst="rect">
            <a:avLst/>
          </a:prstGeom>
          <a:noFill/>
          <a:ln w="9525">
            <a:noFill/>
            <a:miter lim="800000"/>
            <a:headEnd/>
            <a:tailEnd/>
          </a:ln>
        </p:spPr>
        <p:txBody>
          <a:bodyPr lIns="0" tIns="0" rIns="0" bIns="91365" anchor="b"/>
          <a:lstStyle/>
          <a:p>
            <a:pPr defTabSz="809151" eaLnBrk="0" hangingPunct="0">
              <a:lnSpc>
                <a:spcPct val="90000"/>
              </a:lnSpc>
            </a:pPr>
            <a:r>
              <a:rPr lang="en-US" sz="1400" i="1" dirty="0" smtClean="0">
                <a:solidFill>
                  <a:schemeClr val="tx1"/>
                </a:solidFill>
                <a:latin typeface="Times New Roman" pitchFamily="18" charset="0"/>
              </a:rPr>
              <a:t>________________</a:t>
            </a:r>
          </a:p>
          <a:p>
            <a:pPr defTabSz="809151" eaLnBrk="0" hangingPunct="0">
              <a:lnSpc>
                <a:spcPct val="110000"/>
              </a:lnSpc>
            </a:pPr>
            <a:r>
              <a:rPr lang="en-US" sz="1000" i="1" dirty="0" smtClean="0">
                <a:solidFill>
                  <a:schemeClr val="tx1"/>
                </a:solidFill>
              </a:rPr>
              <a:t>Source:</a:t>
            </a:r>
            <a:r>
              <a:rPr lang="en-GB" sz="1000" i="1" dirty="0"/>
              <a:t> </a:t>
            </a:r>
            <a:r>
              <a:rPr lang="en-GB" sz="1000" i="1" dirty="0" smtClean="0"/>
              <a:t>BLS</a:t>
            </a:r>
            <a:r>
              <a:rPr lang="en-GB" sz="1000" i="1" dirty="0" smtClean="0"/>
              <a:t>; </a:t>
            </a:r>
            <a:r>
              <a:rPr lang="en-GB" sz="1000" i="1" dirty="0" smtClean="0"/>
              <a:t>Nomura Global Economics</a:t>
            </a:r>
            <a:endParaRPr lang="en-US" sz="1000" i="1" dirty="0" smtClean="0">
              <a:solidFill>
                <a:schemeClr val="tx1"/>
              </a:solidFill>
            </a:endParaRPr>
          </a:p>
        </p:txBody>
      </p:sp>
      <p:graphicFrame>
        <p:nvGraphicFramePr>
          <p:cNvPr id="20" name="Content Placeholder 19"/>
          <p:cNvGraphicFramePr>
            <a:graphicFrameLocks noGrp="1"/>
          </p:cNvGraphicFramePr>
          <p:nvPr>
            <p:ph sz="half" idx="2"/>
          </p:nvPr>
        </p:nvGraphicFramePr>
        <p:xfrm>
          <a:off x="266700" y="1700808"/>
          <a:ext cx="4611688" cy="4464496"/>
        </p:xfrm>
        <a:graphic>
          <a:graphicData uri="http://schemas.openxmlformats.org/drawingml/2006/chart">
            <c:chart xmlns:c="http://schemas.openxmlformats.org/drawingml/2006/chart" xmlns:r="http://schemas.openxmlformats.org/officeDocument/2006/relationships" r:id="rId4"/>
          </a:graphicData>
        </a:graphic>
      </p:graphicFrame>
      <p:sp>
        <p:nvSpPr>
          <p:cNvPr id="9" name="Date Placeholder 3"/>
          <p:cNvSpPr txBox="1">
            <a:spLocks noGrp="1"/>
          </p:cNvSpPr>
          <p:nvPr/>
        </p:nvSpPr>
        <p:spPr bwMode="auto">
          <a:xfrm>
            <a:off x="200472" y="6605587"/>
            <a:ext cx="3773223" cy="252413"/>
          </a:xfrm>
          <a:prstGeom prst="rect">
            <a:avLst/>
          </a:prstGeom>
          <a:noFill/>
          <a:ln w="9525">
            <a:noFill/>
            <a:miter lim="800000"/>
            <a:headEnd/>
            <a:tailEnd/>
          </a:ln>
        </p:spPr>
        <p:txBody>
          <a:bodyPr lIns="91397" tIns="45698" rIns="91397" bIns="45698"/>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graphicFrame>
        <p:nvGraphicFramePr>
          <p:cNvPr id="15" name="Content Placeholder 20"/>
          <p:cNvGraphicFramePr>
            <a:graphicFrameLocks noGrp="1"/>
          </p:cNvGraphicFramePr>
          <p:nvPr>
            <p:ph sz="half" idx="19"/>
          </p:nvPr>
        </p:nvGraphicFramePr>
        <p:xfrm>
          <a:off x="5021263" y="1700808"/>
          <a:ext cx="4611687" cy="4462272"/>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266400" y="1384140"/>
            <a:ext cx="4611600" cy="4583127"/>
          </a:xfrm>
        </p:spPr>
        <p:txBody>
          <a:bodyPr/>
          <a:lstStyle/>
          <a:p>
            <a:pPr marL="228600" indent="-228600"/>
            <a:r>
              <a:rPr lang="en-US" sz="1400" dirty="0" smtClean="0">
                <a:latin typeface="Gill Sans MT" pitchFamily="34" charset="0"/>
              </a:rPr>
              <a:t>General approach </a:t>
            </a:r>
          </a:p>
          <a:p>
            <a:pPr marL="228600" indent="-228600">
              <a:buFont typeface="+mj-lt"/>
              <a:buAutoNum type="arabicPeriod"/>
            </a:pPr>
            <a:r>
              <a:rPr lang="en-US" sz="1200" dirty="0" smtClean="0">
                <a:latin typeface="Gill Sans MT" pitchFamily="34" charset="0"/>
              </a:rPr>
              <a:t>Create </a:t>
            </a:r>
            <a:r>
              <a:rPr lang="en-US" sz="1200" dirty="0">
                <a:latin typeface="Gill Sans MT" pitchFamily="34" charset="0"/>
              </a:rPr>
              <a:t>simulated data that includes known cyclical and seasonal effects.  </a:t>
            </a:r>
            <a:endParaRPr lang="en-US" sz="1200" dirty="0" smtClean="0">
              <a:latin typeface="Gill Sans MT" pitchFamily="34" charset="0"/>
            </a:endParaRPr>
          </a:p>
          <a:p>
            <a:pPr marL="228600" indent="-228600">
              <a:buFont typeface="+mj-lt"/>
              <a:buAutoNum type="arabicPeriod"/>
            </a:pPr>
            <a:r>
              <a:rPr lang="en-US" sz="1200" dirty="0" smtClean="0">
                <a:latin typeface="Gill Sans MT" pitchFamily="34" charset="0"/>
              </a:rPr>
              <a:t>Apply </a:t>
            </a:r>
            <a:r>
              <a:rPr lang="en-US" sz="1200" dirty="0">
                <a:latin typeface="Gill Sans MT" pitchFamily="34" charset="0"/>
              </a:rPr>
              <a:t>standard seasonal adjustment </a:t>
            </a:r>
            <a:r>
              <a:rPr lang="en-US" sz="1200" dirty="0" smtClean="0">
                <a:latin typeface="Gill Sans MT" pitchFamily="34" charset="0"/>
              </a:rPr>
              <a:t>(X-12 and </a:t>
            </a:r>
            <a:r>
              <a:rPr lang="en-US" sz="1200" dirty="0" err="1" smtClean="0">
                <a:latin typeface="Gill Sans MT" pitchFamily="34" charset="0"/>
              </a:rPr>
              <a:t>Tramo</a:t>
            </a:r>
            <a:r>
              <a:rPr lang="en-US" sz="1200" dirty="0">
                <a:latin typeface="Gill Sans MT" pitchFamily="34" charset="0"/>
              </a:rPr>
              <a:t>-</a:t>
            </a:r>
            <a:r>
              <a:rPr lang="en-US" sz="1200" dirty="0" smtClean="0">
                <a:latin typeface="Gill Sans MT" pitchFamily="34" charset="0"/>
              </a:rPr>
              <a:t>Seats)</a:t>
            </a:r>
          </a:p>
          <a:p>
            <a:pPr marL="228600" indent="-228600">
              <a:buFont typeface="+mj-lt"/>
              <a:buAutoNum type="arabicPeriod"/>
            </a:pPr>
            <a:r>
              <a:rPr lang="en-US" sz="1200" dirty="0" smtClean="0">
                <a:latin typeface="Gill Sans MT" pitchFamily="34" charset="0"/>
              </a:rPr>
              <a:t>Estimate how </a:t>
            </a:r>
            <a:r>
              <a:rPr lang="en-US" sz="1200" dirty="0">
                <a:latin typeface="Gill Sans MT" pitchFamily="34" charset="0"/>
              </a:rPr>
              <a:t>well those </a:t>
            </a:r>
            <a:r>
              <a:rPr lang="en-US" sz="1200" dirty="0" smtClean="0">
                <a:latin typeface="Gill Sans MT" pitchFamily="34" charset="0"/>
              </a:rPr>
              <a:t>adjustment  techniques </a:t>
            </a:r>
            <a:r>
              <a:rPr lang="en-US" sz="1200" dirty="0">
                <a:latin typeface="Gill Sans MT" pitchFamily="34" charset="0"/>
              </a:rPr>
              <a:t>identify the known trends and factors that were used to generate the data</a:t>
            </a:r>
            <a:r>
              <a:rPr lang="en-US" sz="1200" dirty="0" smtClean="0">
                <a:latin typeface="Gill Sans MT" pitchFamily="34" charset="0"/>
              </a:rPr>
              <a:t>.</a:t>
            </a:r>
          </a:p>
          <a:p>
            <a:pPr marL="228600" indent="-228600"/>
            <a:endParaRPr lang="en-US" sz="1100" dirty="0" smtClean="0">
              <a:latin typeface="Gill Sans MT" pitchFamily="34" charset="0"/>
            </a:endParaRPr>
          </a:p>
          <a:p>
            <a:pPr marL="228600" indent="-228600"/>
            <a:r>
              <a:rPr lang="en-US" sz="1400" dirty="0" smtClean="0">
                <a:latin typeface="Gill Sans MT" pitchFamily="34" charset="0"/>
              </a:rPr>
              <a:t>Details</a:t>
            </a:r>
          </a:p>
          <a:p>
            <a:pPr marL="228600" indent="-228600">
              <a:buFont typeface="+mj-lt"/>
              <a:buAutoNum type="arabicPeriod"/>
            </a:pPr>
            <a:r>
              <a:rPr lang="en-US" sz="1200" dirty="0" smtClean="0">
                <a:latin typeface="Gill Sans MT" pitchFamily="34" charset="0"/>
              </a:rPr>
              <a:t>We estimated a simple AR model for initial claims for unemployment over the period 1977-2011 using the standard seasonally adjusted monthly series.</a:t>
            </a:r>
          </a:p>
          <a:p>
            <a:pPr marL="228600" indent="-228600">
              <a:buFont typeface="+mj-lt"/>
              <a:buAutoNum type="arabicPeriod"/>
            </a:pPr>
            <a:r>
              <a:rPr lang="en-US" sz="1200" dirty="0" smtClean="0">
                <a:latin typeface="Gill Sans MT" pitchFamily="34" charset="0"/>
              </a:rPr>
              <a:t>We then used Monte Carlo techniques and the estimated equation to generate 500 simulated series over the same period drawing from the residuals of the estimated equation.</a:t>
            </a:r>
          </a:p>
          <a:p>
            <a:pPr marL="228600" indent="-228600">
              <a:buFont typeface="+mj-lt"/>
              <a:buAutoNum type="arabicPeriod"/>
            </a:pPr>
            <a:r>
              <a:rPr lang="en-US" sz="1200" dirty="0" smtClean="0">
                <a:latin typeface="Gill Sans MT" pitchFamily="34" charset="0"/>
              </a:rPr>
              <a:t>We then added seasonal effects to the 500 simulated series using the actual seasonal adjustment factors from the official data.</a:t>
            </a:r>
          </a:p>
          <a:p>
            <a:pPr marL="228600" indent="-228600">
              <a:buFont typeface="+mj-lt"/>
              <a:buAutoNum type="arabicPeriod"/>
            </a:pPr>
            <a:r>
              <a:rPr lang="en-US" sz="1200" dirty="0" smtClean="0">
                <a:latin typeface="Gill Sans MT" pitchFamily="34" charset="0"/>
              </a:rPr>
              <a:t>We then applied X-12 and </a:t>
            </a:r>
            <a:r>
              <a:rPr lang="en-US" sz="1200" dirty="0" err="1" smtClean="0">
                <a:latin typeface="Gill Sans MT" pitchFamily="34" charset="0"/>
              </a:rPr>
              <a:t>Tramo</a:t>
            </a:r>
            <a:r>
              <a:rPr lang="en-US" sz="1200" dirty="0" smtClean="0">
                <a:latin typeface="Gill Sans MT" pitchFamily="34" charset="0"/>
              </a:rPr>
              <a:t>-Seats to the simulated “unadjusted” series.</a:t>
            </a:r>
          </a:p>
          <a:p>
            <a:pPr marL="228600" indent="-228600">
              <a:buFont typeface="+mj-lt"/>
              <a:buAutoNum type="arabicPeriod"/>
            </a:pPr>
            <a:r>
              <a:rPr lang="en-US" sz="1200" dirty="0" smtClean="0">
                <a:latin typeface="Gill Sans MT" pitchFamily="34" charset="0"/>
              </a:rPr>
              <a:t>We then regressed the “error” in the adjusted series on the known cyclical shocks.</a:t>
            </a:r>
            <a:endParaRPr lang="en-GB" sz="1200" dirty="0" smtClean="0">
              <a:latin typeface="Gill Sans MT" pitchFamily="34" charset="0"/>
            </a:endParaRPr>
          </a:p>
          <a:p>
            <a:endParaRPr lang="en-GB" sz="1100" dirty="0">
              <a:latin typeface="Gill Sans MT" pitchFamily="34" charset="0"/>
            </a:endParaRPr>
          </a:p>
        </p:txBody>
      </p:sp>
      <p:sp>
        <p:nvSpPr>
          <p:cNvPr id="4" name="Title 3"/>
          <p:cNvSpPr>
            <a:spLocks noGrp="1"/>
          </p:cNvSpPr>
          <p:nvPr>
            <p:ph type="title"/>
          </p:nvPr>
        </p:nvSpPr>
        <p:spPr/>
        <p:txBody>
          <a:bodyPr/>
          <a:lstStyle/>
          <a:p>
            <a:r>
              <a:rPr lang="en-US" dirty="0" smtClean="0"/>
              <a:t>Using Monte Carlo techniques to assess the efficiency of standard seasonal adjustment techniques</a:t>
            </a:r>
            <a:endParaRPr lang="en-GB" dirty="0"/>
          </a:p>
        </p:txBody>
      </p:sp>
      <p:sp>
        <p:nvSpPr>
          <p:cNvPr id="7" name="Text Placeholder 6"/>
          <p:cNvSpPr>
            <a:spLocks noGrp="1"/>
          </p:cNvSpPr>
          <p:nvPr>
            <p:ph type="body" idx="1"/>
          </p:nvPr>
        </p:nvSpPr>
        <p:spPr>
          <a:xfrm>
            <a:off x="266400" y="1167408"/>
            <a:ext cx="4611600" cy="216000"/>
          </a:xfrm>
        </p:spPr>
        <p:txBody>
          <a:bodyPr/>
          <a:lstStyle/>
          <a:p>
            <a:r>
              <a:rPr lang="en-US" dirty="0" smtClean="0"/>
              <a:t>Technique</a:t>
            </a:r>
            <a:endParaRPr lang="en-GB" dirty="0"/>
          </a:p>
        </p:txBody>
      </p:sp>
      <p:sp>
        <p:nvSpPr>
          <p:cNvPr id="8" name="Text Placeholder 7"/>
          <p:cNvSpPr>
            <a:spLocks noGrp="1"/>
          </p:cNvSpPr>
          <p:nvPr>
            <p:ph type="body" idx="20"/>
          </p:nvPr>
        </p:nvSpPr>
        <p:spPr>
          <a:xfrm>
            <a:off x="5022024" y="1167408"/>
            <a:ext cx="4611600" cy="216000"/>
          </a:xfrm>
        </p:spPr>
        <p:txBody>
          <a:bodyPr/>
          <a:lstStyle/>
          <a:p>
            <a:r>
              <a:rPr lang="en-US" dirty="0" smtClean="0"/>
              <a:t>Results</a:t>
            </a:r>
            <a:endParaRPr lang="en-GB" dirty="0"/>
          </a:p>
        </p:txBody>
      </p:sp>
      <p:graphicFrame>
        <p:nvGraphicFramePr>
          <p:cNvPr id="112642" name="Object 2"/>
          <p:cNvGraphicFramePr>
            <a:graphicFrameLocks noChangeAspect="1"/>
          </p:cNvGraphicFramePr>
          <p:nvPr/>
        </p:nvGraphicFramePr>
        <p:xfrm>
          <a:off x="5457056" y="1544188"/>
          <a:ext cx="3781841" cy="2468880"/>
        </p:xfrm>
        <a:graphic>
          <a:graphicData uri="http://schemas.openxmlformats.org/presentationml/2006/ole">
            <mc:AlternateContent xmlns:mc="http://schemas.openxmlformats.org/markup-compatibility/2006">
              <mc:Choice xmlns:v="urn:schemas-microsoft-com:vml" Requires="v">
                <p:oleObj spid="_x0000_s112647" name="Worksheet" r:id="rId3" imgW="3505295" imgH="2000250" progId="Excel.Sheet.12">
                  <p:embed/>
                </p:oleObj>
              </mc:Choice>
              <mc:Fallback>
                <p:oleObj name="Worksheet" r:id="rId3" imgW="3505295" imgH="2000250" progId="Excel.Shee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7056" y="1544188"/>
                        <a:ext cx="3781841" cy="246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0" name="Chart 9"/>
          <p:cNvGraphicFramePr/>
          <p:nvPr/>
        </p:nvGraphicFramePr>
        <p:xfrm>
          <a:off x="5702056" y="4293096"/>
          <a:ext cx="3291840" cy="2194560"/>
        </p:xfrm>
        <a:graphic>
          <a:graphicData uri="http://schemas.openxmlformats.org/drawingml/2006/chart">
            <c:chart xmlns:c="http://schemas.openxmlformats.org/drawingml/2006/chart" xmlns:r="http://schemas.openxmlformats.org/officeDocument/2006/relationships" r:id="rId5"/>
          </a:graphicData>
        </a:graphic>
      </p:graphicFrame>
      <p:sp>
        <p:nvSpPr>
          <p:cNvPr id="11" name="Date Placeholder 3"/>
          <p:cNvSpPr txBox="1">
            <a:spLocks noGrp="1"/>
          </p:cNvSpPr>
          <p:nvPr/>
        </p:nvSpPr>
        <p:spPr bwMode="auto">
          <a:xfrm>
            <a:off x="199503" y="6560963"/>
            <a:ext cx="3773223" cy="252413"/>
          </a:xfrm>
          <a:prstGeom prst="rect">
            <a:avLst/>
          </a:prstGeom>
          <a:noFill/>
          <a:ln w="9525">
            <a:noFill/>
            <a:miter lim="800000"/>
            <a:headEnd/>
            <a:tailEnd/>
          </a:ln>
        </p:spPr>
        <p:txBody>
          <a:bodyPr lIns="91387" tIns="45693" rIns="91387" bIns="45693"/>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txBox="1">
            <a:spLocks noGrp="1"/>
          </p:cNvSpPr>
          <p:nvPr/>
        </p:nvSpPr>
        <p:spPr bwMode="auto">
          <a:xfrm>
            <a:off x="7376188" y="6543675"/>
            <a:ext cx="2285603" cy="228600"/>
          </a:xfrm>
          <a:prstGeom prst="rect">
            <a:avLst/>
          </a:prstGeom>
          <a:noFill/>
          <a:ln w="12700" cap="sq">
            <a:noFill/>
            <a:miter lim="800000"/>
            <a:headEnd type="none" w="sm" len="sm"/>
            <a:tailEnd type="none" w="sm" len="sm"/>
          </a:ln>
        </p:spPr>
        <p:txBody>
          <a:bodyPr lIns="91387" tIns="45693" rIns="91387" bIns="45693"/>
          <a:lstStyle/>
          <a:p>
            <a:pPr algn="r" eaLnBrk="0" hangingPunct="0">
              <a:spcBef>
                <a:spcPct val="50000"/>
              </a:spcBef>
            </a:pPr>
            <a:fld id="{4F6E8FA5-39CB-4752-9419-F482922B684F}" type="slidenum">
              <a:rPr lang="en-US" sz="700">
                <a:solidFill>
                  <a:schemeClr val="tx1"/>
                </a:solidFill>
              </a:rPr>
              <a:pPr algn="r" eaLnBrk="0" hangingPunct="0">
                <a:spcBef>
                  <a:spcPct val="50000"/>
                </a:spcBef>
              </a:pPr>
              <a:t>6</a:t>
            </a:fld>
            <a:endParaRPr lang="en-US" sz="700" dirty="0">
              <a:solidFill>
                <a:schemeClr val="tx1"/>
              </a:solidFill>
            </a:endParaRPr>
          </a:p>
        </p:txBody>
      </p:sp>
      <p:sp>
        <p:nvSpPr>
          <p:cNvPr id="6149" name="Rectangle 2"/>
          <p:cNvSpPr>
            <a:spLocks noGrp="1" noChangeArrowheads="1"/>
          </p:cNvSpPr>
          <p:nvPr>
            <p:ph type="title"/>
          </p:nvPr>
        </p:nvSpPr>
        <p:spPr>
          <a:prstGeom prst="rect">
            <a:avLst/>
          </a:prstGeom>
        </p:spPr>
        <p:txBody>
          <a:bodyPr/>
          <a:lstStyle/>
          <a:p>
            <a:r>
              <a:rPr lang="en-US" sz="2300" dirty="0" smtClean="0"/>
              <a:t>Seasonal “bias”</a:t>
            </a:r>
          </a:p>
        </p:txBody>
      </p:sp>
      <p:sp>
        <p:nvSpPr>
          <p:cNvPr id="10" name="Text Placeholder 9"/>
          <p:cNvSpPr>
            <a:spLocks noGrp="1"/>
          </p:cNvSpPr>
          <p:nvPr>
            <p:ph type="body" idx="1"/>
          </p:nvPr>
        </p:nvSpPr>
        <p:spPr>
          <a:xfrm>
            <a:off x="272480" y="1412776"/>
            <a:ext cx="4611600" cy="216000"/>
          </a:xfrm>
        </p:spPr>
        <p:txBody>
          <a:bodyPr/>
          <a:lstStyle/>
          <a:p>
            <a:r>
              <a:rPr lang="en-US" dirty="0"/>
              <a:t>Near-term Trends in the Unemployment </a:t>
            </a:r>
            <a:r>
              <a:rPr lang="en-US" dirty="0" smtClean="0"/>
              <a:t>Rate</a:t>
            </a:r>
            <a:endParaRPr lang="en-US" dirty="0"/>
          </a:p>
        </p:txBody>
      </p:sp>
      <p:sp>
        <p:nvSpPr>
          <p:cNvPr id="19" name="Text Placeholder 18"/>
          <p:cNvSpPr>
            <a:spLocks noGrp="1"/>
          </p:cNvSpPr>
          <p:nvPr>
            <p:ph type="body" idx="20"/>
          </p:nvPr>
        </p:nvSpPr>
        <p:spPr>
          <a:xfrm>
            <a:off x="5025008" y="1412776"/>
            <a:ext cx="4611600" cy="216000"/>
          </a:xfrm>
        </p:spPr>
        <p:txBody>
          <a:bodyPr/>
          <a:lstStyle/>
          <a:p>
            <a:r>
              <a:rPr lang="en-US" dirty="0"/>
              <a:t>ISM Manufacturing: before and after </a:t>
            </a:r>
            <a:r>
              <a:rPr lang="en-US" dirty="0" smtClean="0"/>
              <a:t>revisions</a:t>
            </a:r>
            <a:endParaRPr lang="en-US" dirty="0"/>
          </a:p>
        </p:txBody>
      </p:sp>
      <p:sp>
        <p:nvSpPr>
          <p:cNvPr id="6151" name="Rectangle 5"/>
          <p:cNvSpPr>
            <a:spLocks noChangeArrowheads="1"/>
          </p:cNvSpPr>
          <p:nvPr>
            <p:custDataLst>
              <p:tags r:id="rId1"/>
            </p:custDataLst>
          </p:nvPr>
        </p:nvSpPr>
        <p:spPr bwMode="auto">
          <a:xfrm>
            <a:off x="268789" y="6194031"/>
            <a:ext cx="3002255" cy="296863"/>
          </a:xfrm>
          <a:prstGeom prst="rect">
            <a:avLst/>
          </a:prstGeom>
          <a:noFill/>
          <a:ln w="9525">
            <a:noFill/>
            <a:miter lim="800000"/>
            <a:headEnd/>
            <a:tailEnd/>
          </a:ln>
        </p:spPr>
        <p:txBody>
          <a:bodyPr lIns="0" tIns="0" rIns="0" bIns="91365" anchor="b"/>
          <a:lstStyle/>
          <a:p>
            <a:pPr defTabSz="809151" eaLnBrk="0" hangingPunct="0">
              <a:lnSpc>
                <a:spcPct val="90000"/>
              </a:lnSpc>
            </a:pPr>
            <a:r>
              <a:rPr lang="en-US" sz="1400" i="1" dirty="0" smtClean="0">
                <a:solidFill>
                  <a:schemeClr val="tx1"/>
                </a:solidFill>
                <a:latin typeface="Times New Roman" pitchFamily="18" charset="0"/>
              </a:rPr>
              <a:t>________________</a:t>
            </a:r>
          </a:p>
          <a:p>
            <a:pPr defTabSz="809151" eaLnBrk="0" hangingPunct="0">
              <a:lnSpc>
                <a:spcPct val="110000"/>
              </a:lnSpc>
            </a:pPr>
            <a:r>
              <a:rPr lang="en-US" sz="1000" dirty="0" smtClean="0">
                <a:solidFill>
                  <a:schemeClr val="tx1"/>
                </a:solidFill>
              </a:rPr>
              <a:t>Source:</a:t>
            </a:r>
            <a:r>
              <a:rPr lang="en-GB" sz="1000" dirty="0" smtClean="0"/>
              <a:t>ISM;  BLS; Nomura Global Economics.</a:t>
            </a:r>
            <a:endParaRPr lang="en-US" sz="1000" dirty="0" smtClean="0">
              <a:solidFill>
                <a:schemeClr val="tx1"/>
              </a:solidFill>
            </a:endParaRPr>
          </a:p>
        </p:txBody>
      </p:sp>
      <p:sp>
        <p:nvSpPr>
          <p:cNvPr id="12" name="Date Placeholder 3"/>
          <p:cNvSpPr txBox="1">
            <a:spLocks noGrp="1"/>
          </p:cNvSpPr>
          <p:nvPr/>
        </p:nvSpPr>
        <p:spPr bwMode="auto">
          <a:xfrm>
            <a:off x="199503" y="6453194"/>
            <a:ext cx="3773223" cy="252413"/>
          </a:xfrm>
          <a:prstGeom prst="rect">
            <a:avLst/>
          </a:prstGeom>
          <a:noFill/>
          <a:ln w="9525">
            <a:noFill/>
            <a:miter lim="800000"/>
            <a:headEnd/>
            <a:tailEnd/>
          </a:ln>
        </p:spPr>
        <p:txBody>
          <a:bodyPr lIns="91387" tIns="45693" rIns="91387" bIns="45693"/>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graphicFrame>
        <p:nvGraphicFramePr>
          <p:cNvPr id="21" name="Content Placeholder 20"/>
          <p:cNvGraphicFramePr>
            <a:graphicFrameLocks noGrp="1" noChangeAspect="1"/>
          </p:cNvGraphicFramePr>
          <p:nvPr>
            <p:ph sz="half" idx="2"/>
            <p:extLst>
              <p:ext uri="{D42A27DB-BD31-4B8C-83A1-F6EECF244321}">
                <p14:modId xmlns:p14="http://schemas.microsoft.com/office/powerpoint/2010/main" val="1673331345"/>
              </p:ext>
            </p:extLst>
          </p:nvPr>
        </p:nvGraphicFramePr>
        <p:xfrm>
          <a:off x="266700" y="1900238"/>
          <a:ext cx="4611688" cy="41930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ontent Placeholder 12"/>
          <p:cNvGraphicFramePr>
            <a:graphicFrameLocks noGrp="1"/>
          </p:cNvGraphicFramePr>
          <p:nvPr>
            <p:ph sz="half" idx="19"/>
          </p:nvPr>
        </p:nvGraphicFramePr>
        <p:xfrm>
          <a:off x="5021263" y="1900238"/>
          <a:ext cx="4611687" cy="4265066"/>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txBox="1">
            <a:spLocks noGrp="1"/>
          </p:cNvSpPr>
          <p:nvPr/>
        </p:nvSpPr>
        <p:spPr bwMode="auto">
          <a:xfrm>
            <a:off x="7376188" y="6543675"/>
            <a:ext cx="2285603" cy="228600"/>
          </a:xfrm>
          <a:prstGeom prst="rect">
            <a:avLst/>
          </a:prstGeom>
          <a:noFill/>
          <a:ln w="12700" cap="sq">
            <a:noFill/>
            <a:miter lim="800000"/>
            <a:headEnd type="none" w="sm" len="sm"/>
            <a:tailEnd type="none" w="sm" len="sm"/>
          </a:ln>
        </p:spPr>
        <p:txBody>
          <a:bodyPr lIns="91387" tIns="45693" rIns="91387" bIns="45693"/>
          <a:lstStyle/>
          <a:p>
            <a:pPr algn="r" eaLnBrk="0" hangingPunct="0">
              <a:spcBef>
                <a:spcPct val="50000"/>
              </a:spcBef>
            </a:pPr>
            <a:fld id="{4F6E8FA5-39CB-4752-9419-F482922B684F}" type="slidenum">
              <a:rPr lang="en-US" sz="700">
                <a:solidFill>
                  <a:schemeClr val="tx1"/>
                </a:solidFill>
              </a:rPr>
              <a:pPr algn="r" eaLnBrk="0" hangingPunct="0">
                <a:spcBef>
                  <a:spcPct val="50000"/>
                </a:spcBef>
              </a:pPr>
              <a:t>7</a:t>
            </a:fld>
            <a:endParaRPr lang="en-US" sz="700" dirty="0">
              <a:solidFill>
                <a:schemeClr val="tx1"/>
              </a:solidFill>
            </a:endParaRPr>
          </a:p>
        </p:txBody>
      </p:sp>
      <p:sp>
        <p:nvSpPr>
          <p:cNvPr id="8" name="Text Placeholder 7"/>
          <p:cNvSpPr>
            <a:spLocks noGrp="1"/>
          </p:cNvSpPr>
          <p:nvPr>
            <p:ph type="body" idx="1"/>
          </p:nvPr>
        </p:nvSpPr>
        <p:spPr>
          <a:xfrm>
            <a:off x="272480" y="1268760"/>
            <a:ext cx="9370800" cy="216000"/>
          </a:xfrm>
        </p:spPr>
        <p:txBody>
          <a:bodyPr/>
          <a:lstStyle/>
          <a:p>
            <a:pPr algn="ctr"/>
            <a:r>
              <a:rPr lang="en-GB" dirty="0"/>
              <a:t>Market surprises and seasonal </a:t>
            </a:r>
            <a:r>
              <a:rPr lang="en-GB" dirty="0" smtClean="0"/>
              <a:t>bias</a:t>
            </a:r>
            <a:endParaRPr lang="en-US" dirty="0"/>
          </a:p>
        </p:txBody>
      </p:sp>
      <p:sp>
        <p:nvSpPr>
          <p:cNvPr id="6149" name="Rectangle 2"/>
          <p:cNvSpPr>
            <a:spLocks noGrp="1" noChangeArrowheads="1"/>
          </p:cNvSpPr>
          <p:nvPr>
            <p:ph type="title"/>
          </p:nvPr>
        </p:nvSpPr>
        <p:spPr>
          <a:prstGeom prst="rect">
            <a:avLst/>
          </a:prstGeom>
        </p:spPr>
        <p:txBody>
          <a:bodyPr/>
          <a:lstStyle/>
          <a:p>
            <a:r>
              <a:rPr lang="en-US" sz="2300" dirty="0" smtClean="0"/>
              <a:t>Seasonal bias and vehicle sales</a:t>
            </a:r>
          </a:p>
        </p:txBody>
      </p:sp>
      <p:sp>
        <p:nvSpPr>
          <p:cNvPr id="6151" name="Rectangle 5"/>
          <p:cNvSpPr>
            <a:spLocks noChangeArrowheads="1"/>
          </p:cNvSpPr>
          <p:nvPr>
            <p:custDataLst>
              <p:tags r:id="rId1"/>
            </p:custDataLst>
          </p:nvPr>
        </p:nvSpPr>
        <p:spPr bwMode="auto">
          <a:xfrm>
            <a:off x="268789" y="6194031"/>
            <a:ext cx="3291180" cy="296863"/>
          </a:xfrm>
          <a:prstGeom prst="rect">
            <a:avLst/>
          </a:prstGeom>
          <a:noFill/>
          <a:ln w="9525">
            <a:noFill/>
            <a:miter lim="800000"/>
            <a:headEnd/>
            <a:tailEnd/>
          </a:ln>
        </p:spPr>
        <p:txBody>
          <a:bodyPr lIns="0" tIns="0" rIns="0" bIns="91365" anchor="b"/>
          <a:lstStyle/>
          <a:p>
            <a:pPr defTabSz="809151" eaLnBrk="0" hangingPunct="0">
              <a:lnSpc>
                <a:spcPct val="90000"/>
              </a:lnSpc>
            </a:pPr>
            <a:r>
              <a:rPr lang="en-US" sz="1400" i="1" dirty="0" smtClean="0">
                <a:solidFill>
                  <a:schemeClr val="tx1"/>
                </a:solidFill>
                <a:latin typeface="Times New Roman" pitchFamily="18" charset="0"/>
              </a:rPr>
              <a:t>________________</a:t>
            </a:r>
          </a:p>
          <a:p>
            <a:pPr defTabSz="809151" eaLnBrk="0" hangingPunct="0">
              <a:lnSpc>
                <a:spcPct val="110000"/>
              </a:lnSpc>
            </a:pPr>
            <a:r>
              <a:rPr lang="en-US" sz="900" dirty="0" smtClean="0">
                <a:solidFill>
                  <a:schemeClr val="tx1"/>
                </a:solidFill>
              </a:rPr>
              <a:t>Source:</a:t>
            </a:r>
            <a:r>
              <a:rPr lang="en-GB" sz="900" dirty="0" smtClean="0"/>
              <a:t>Department of </a:t>
            </a:r>
            <a:r>
              <a:rPr lang="en-GB" sz="900" dirty="0" err="1" smtClean="0"/>
              <a:t>Labor</a:t>
            </a:r>
            <a:r>
              <a:rPr lang="en-GB" sz="900" dirty="0" smtClean="0"/>
              <a:t>; Nomura Global Economics</a:t>
            </a:r>
            <a:endParaRPr lang="en-US" sz="900" dirty="0" smtClean="0">
              <a:solidFill>
                <a:schemeClr val="tx1"/>
              </a:solidFill>
            </a:endParaRPr>
          </a:p>
        </p:txBody>
      </p:sp>
      <p:sp>
        <p:nvSpPr>
          <p:cNvPr id="12" name="Date Placeholder 3"/>
          <p:cNvSpPr txBox="1">
            <a:spLocks noGrp="1"/>
          </p:cNvSpPr>
          <p:nvPr/>
        </p:nvSpPr>
        <p:spPr bwMode="auto">
          <a:xfrm>
            <a:off x="199503" y="6453194"/>
            <a:ext cx="3773223" cy="252413"/>
          </a:xfrm>
          <a:prstGeom prst="rect">
            <a:avLst/>
          </a:prstGeom>
          <a:noFill/>
          <a:ln w="9525">
            <a:noFill/>
            <a:miter lim="800000"/>
            <a:headEnd/>
            <a:tailEnd/>
          </a:ln>
        </p:spPr>
        <p:txBody>
          <a:bodyPr lIns="91387" tIns="45693" rIns="91387" bIns="45693"/>
          <a:lstStyle/>
          <a:p>
            <a:r>
              <a:rPr lang="en-US" sz="700" dirty="0">
                <a:solidFill>
                  <a:schemeClr val="tx1"/>
                </a:solidFill>
              </a:rPr>
              <a:t>© Nomura </a:t>
            </a:r>
            <a:r>
              <a:rPr lang="en-US" sz="700" dirty="0" smtClean="0">
                <a:solidFill>
                  <a:schemeClr val="tx1"/>
                </a:solidFill>
              </a:rPr>
              <a:t>Global Economics  </a:t>
            </a:r>
            <a:fld id="{5BB7A15E-E3F9-4B3D-B6D9-61FFF30EF633}" type="datetime4">
              <a:rPr lang="en-US" sz="700">
                <a:solidFill>
                  <a:schemeClr val="tx1"/>
                </a:solidFill>
              </a:rPr>
              <a:pPr/>
              <a:t>May 11, 2012</a:t>
            </a:fld>
            <a:endParaRPr lang="en-US" sz="700" dirty="0">
              <a:solidFill>
                <a:schemeClr val="tx1"/>
              </a:solidFill>
            </a:endParaRPr>
          </a:p>
        </p:txBody>
      </p:sp>
      <p:graphicFrame>
        <p:nvGraphicFramePr>
          <p:cNvPr id="9" name="Chart 8"/>
          <p:cNvGraphicFramePr/>
          <p:nvPr/>
        </p:nvGraphicFramePr>
        <p:xfrm>
          <a:off x="272480" y="1556792"/>
          <a:ext cx="9361040" cy="460851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399" y="504372"/>
            <a:ext cx="7200000" cy="301878"/>
          </a:xfrm>
        </p:spPr>
        <p:txBody>
          <a:bodyPr/>
          <a:lstStyle/>
          <a:p>
            <a:pPr algn="ctr"/>
            <a:r>
              <a:rPr lang="en-GB" dirty="0" smtClean="0"/>
              <a:t>Disclosure Appendix A1</a:t>
            </a:r>
          </a:p>
        </p:txBody>
      </p:sp>
      <p:sp>
        <p:nvSpPr>
          <p:cNvPr id="9" name="Footer Placeholder 8"/>
          <p:cNvSpPr>
            <a:spLocks noGrp="1"/>
          </p:cNvSpPr>
          <p:nvPr>
            <p:ph type="ftr" sz="quarter" idx="3"/>
          </p:nvPr>
        </p:nvSpPr>
        <p:spPr/>
        <p:txBody>
          <a:bodyPr/>
          <a:lstStyle/>
          <a:p>
            <a:pPr algn="r"/>
            <a:fld id="{F96A6800-FFF6-4ED7-8C1A-BE1D2596D2A3}" type="slidenum">
              <a:rPr lang="en-GB" smtClean="0"/>
              <a:pPr algn="r"/>
              <a:t>8</a:t>
            </a:fld>
            <a:endParaRPr lang="en-GB" dirty="0"/>
          </a:p>
        </p:txBody>
      </p:sp>
      <p:sp>
        <p:nvSpPr>
          <p:cNvPr id="21" name="TextBox 2"/>
          <p:cNvSpPr txBox="1">
            <a:spLocks noChangeArrowheads="1"/>
          </p:cNvSpPr>
          <p:nvPr/>
        </p:nvSpPr>
        <p:spPr bwMode="auto">
          <a:xfrm>
            <a:off x="0" y="1052736"/>
            <a:ext cx="9649072" cy="3518898"/>
          </a:xfrm>
          <a:prstGeom prst="rect">
            <a:avLst/>
          </a:prstGeom>
          <a:noFill/>
          <a:ln w="9525">
            <a:noFill/>
            <a:miter lim="800000"/>
            <a:headEnd/>
            <a:tailEnd/>
          </a:ln>
        </p:spPr>
        <p:txBody>
          <a:bodyPr wrap="square" lIns="91424" tIns="45713" rIns="91424" bIns="45713">
            <a:spAutoFit/>
          </a:bodyPr>
          <a:lstStyle/>
          <a:p>
            <a:r>
              <a:rPr lang="en-GB" sz="800" b="1" dirty="0" smtClean="0"/>
              <a:t>ANALYST CERTIFICATIONS</a:t>
            </a:r>
            <a:endParaRPr lang="en-GB" sz="800" dirty="0" smtClean="0"/>
          </a:p>
          <a:p>
            <a:pPr fontAlgn="base"/>
            <a:r>
              <a:rPr lang="en-GB" sz="800" dirty="0" smtClean="0"/>
              <a:t>We, Lewis Alexander , hereby certify (1) that the views expressed in this report accurately reflect my personal views about any or all of the subject securities or issuers referred to in this report, (2) no part of my compensation was, is or will be directly or indirectly related to the specific recommendations or views expressed in this report and (3) no part of my compensation is tied to any specific investment banking transactions performed by Nomura Securities International, Inc., Nomura International plc or any other Nomura Group company. </a:t>
            </a:r>
          </a:p>
          <a:p>
            <a:pPr fontAlgn="base"/>
            <a:endParaRPr lang="en-GB" sz="800" b="1" dirty="0" smtClean="0"/>
          </a:p>
          <a:p>
            <a:r>
              <a:rPr lang="en-GB" sz="800" b="1" dirty="0" smtClean="0"/>
              <a:t>IMPORTANT DISCLOSURES</a:t>
            </a:r>
            <a:endParaRPr lang="en-GB" sz="800" dirty="0" smtClean="0"/>
          </a:p>
          <a:p>
            <a:r>
              <a:rPr lang="en-GB" sz="800" b="1" dirty="0" smtClean="0"/>
              <a:t>Online availability of research and additional conflict-of-interest disclosures </a:t>
            </a:r>
            <a:endParaRPr lang="en-GB" sz="800" dirty="0" smtClean="0"/>
          </a:p>
          <a:p>
            <a:r>
              <a:rPr lang="en-GB" sz="800" dirty="0" smtClean="0"/>
              <a:t>Nomura’s Research is available electronically for clients in the US on NOMURA.COM, REUTERS, BLOOMBERG and THOMSON ONE ANALYTICS. For clients in Europe, Japan and elsewhere in Asia it is available on NOMURA.COM, REUTERS and BLOOMBERG.</a:t>
            </a:r>
          </a:p>
          <a:p>
            <a:r>
              <a:rPr lang="en-GB" sz="800" dirty="0" smtClean="0"/>
              <a:t>Important disclosures may be accessed through the left hand side of the Nomura Disclosure web page </a:t>
            </a:r>
            <a:r>
              <a:rPr lang="en-GB" sz="800" u="sng" dirty="0" smtClean="0">
                <a:hlinkClick r:id="rId2"/>
              </a:rPr>
              <a:t>http://go.nomuranow.com/research/globalresearchportal</a:t>
            </a:r>
            <a:r>
              <a:rPr lang="en-GB" sz="800" dirty="0" smtClean="0"/>
              <a:t> or requested from Nomura Securities International, Inc., on 1-877-865-5752. If you have any difficulties with the website, please email </a:t>
            </a:r>
            <a:r>
              <a:rPr lang="en-GB" sz="800" u="sng" dirty="0" smtClean="0">
                <a:hlinkClick r:id="rId3"/>
              </a:rPr>
              <a:t>grpsupport-eu@nomura.com</a:t>
            </a:r>
            <a:r>
              <a:rPr lang="en-GB" sz="800" dirty="0" smtClean="0"/>
              <a:t> for technical assistance. </a:t>
            </a:r>
          </a:p>
          <a:p>
            <a:r>
              <a:rPr lang="en-GB" sz="800" dirty="0" smtClean="0"/>
              <a:t> The analysts responsible for preparing this report have received compensation based upon various factors including the firm's total revenues, a portion of which is generated by Investment Banking activities.</a:t>
            </a:r>
          </a:p>
          <a:p>
            <a:r>
              <a:rPr lang="en-GB" sz="800" dirty="0" smtClean="0"/>
              <a:t>Unless otherwise noted, the non-US analysts listed at the front of this report are not registered/qualified as research analysts under FINRA/NYSE rules, may not be associated persons of NSI, and may not be subject to FINRA Rule 2711 and NYSE Rule 472 restrictions on communications with covered companies, public appearances, and trading securities held by a research analyst account.</a:t>
            </a:r>
          </a:p>
          <a:p>
            <a:pPr>
              <a:spcBef>
                <a:spcPts val="400"/>
              </a:spcBef>
            </a:pPr>
            <a:r>
              <a:rPr lang="en-GB" sz="800" dirty="0" smtClean="0"/>
              <a:t> </a:t>
            </a:r>
            <a:r>
              <a:rPr lang="en-GB" sz="800" b="1" dirty="0" smtClean="0"/>
              <a:t>ADDITIONAL DISCLOSURES REQUIRED IN THE U.S.</a:t>
            </a:r>
            <a:endParaRPr lang="en-GB" sz="800" dirty="0" smtClean="0"/>
          </a:p>
          <a:p>
            <a:r>
              <a:rPr lang="en-GB" sz="800" dirty="0" smtClean="0"/>
              <a:t>Principal Trading: Nomura Securities International, Inc and its affiliates will usually trade as principal in the fixed income securities (or in related derivatives) that are the subject of this research report. Analyst Interactions with other Nomura Securities International, Inc Personnel: The fixed income research analysts of Nomura Securities International, Inc and its affiliates regularly interact with sales and trading desk personnel in connection with obtaining liquidity and pricing information for their respective coverage universe</a:t>
            </a:r>
            <a:r>
              <a:rPr lang="en-GB" sz="800" b="1" dirty="0" smtClean="0"/>
              <a:t>.</a:t>
            </a:r>
            <a:r>
              <a:rPr lang="en-GB" sz="800" dirty="0" smtClean="0"/>
              <a:t> </a:t>
            </a:r>
          </a:p>
          <a:p>
            <a:pPr>
              <a:spcBef>
                <a:spcPts val="400"/>
              </a:spcBef>
            </a:pPr>
            <a:r>
              <a:rPr lang="en-GB" sz="800" dirty="0" smtClean="0"/>
              <a:t> </a:t>
            </a:r>
            <a:r>
              <a:rPr lang="en-GB" sz="800" b="1" dirty="0" smtClean="0"/>
              <a:t>Valuation Methodology - Global Strategy</a:t>
            </a:r>
            <a:endParaRPr lang="en-GB" sz="800" dirty="0" smtClean="0"/>
          </a:p>
          <a:p>
            <a:r>
              <a:rPr lang="en-GB" sz="800" dirty="0" smtClean="0"/>
              <a:t>A “Relative Value” based recommendation is the principal approach used by Nomura’s Fixed Income Strategists / Analysts when they make “Buy” (Long) “Hold” and “Sell”(Short) recommendations to clients. These recommendations use a valuation methodology that identifies relative value based on: </a:t>
            </a:r>
          </a:p>
          <a:p>
            <a:r>
              <a:rPr lang="en-GB" sz="800" dirty="0" smtClean="0"/>
              <a:t>a) Opportunistic spread differences between the appropriate benchmark and the security or the financial instrument, </a:t>
            </a:r>
          </a:p>
          <a:p>
            <a:r>
              <a:rPr lang="en-GB" sz="800" dirty="0" smtClean="0"/>
              <a:t>b) Divergence between a country’s underlying macro or micro-economic fundamentals and its currency’s value and </a:t>
            </a:r>
          </a:p>
          <a:p>
            <a:r>
              <a:rPr lang="en-GB" sz="800" dirty="0" smtClean="0"/>
              <a:t>c) Technical factors such as supply and demand flows in the market that may temporarily distort valuations when compared to an equilibrium priced solely on fundamental factors.</a:t>
            </a:r>
          </a:p>
          <a:p>
            <a:r>
              <a:rPr lang="en-GB" sz="800" dirty="0" smtClean="0"/>
              <a:t>In addition, a “Buy” (Long) or “Sell” (Short) recommendation on an individual security or financial instrument is intended to convey Nomura’s belief that the price/spread on the security in question is expected to outperform (underperform) similarly structured securities over a three to twelve-month time period. This outperformance (underperformance) can be the result of several factors, including but not limited to: credit fundamentals, macro/micro economic factors, unexpected trading activity or an unexpected upgrade (downgrade) by a major rating agency.</a:t>
            </a:r>
            <a:r>
              <a:rPr lang="en-GB" sz="800" b="1" dirty="0" smtClean="0"/>
              <a:t> </a:t>
            </a:r>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AME" val="NOTMANAGED"/>
  <p:tag name="IGNOREFONTNONCOMPLIANCE" val="0"/>
  <p:tag name="FONTNAME" val="Times New Roman"/>
  <p:tag name="FONTSIZE" val="25"/>
  <p:tag name="FONTBOLD" val="0"/>
  <p:tag name="FONTITALIC" val="0"/>
  <p:tag name="FONTULINE" val="0"/>
  <p:tag name="FONTSHADOW" val="0"/>
  <p:tag name="FONTALIGNMENT" val="1"/>
  <p:tag name="FONTCOLOR" val="16777215"/>
  <p:tag name="FONT_COLOR_TYPE" val="2"/>
  <p:tag name="FONT_COLOR_SCHEME_INDEX" val="2"/>
  <p:tag name="IGNORECOLORLINESNONCOMPLIANCE" val="0"/>
  <p:tag name="FILLVISIBLE" val="0"/>
  <p:tag name="FILLCOLOR" val="3687680"/>
  <p:tag name="FILL_COLOR_SCHEME_INDEX" val="5"/>
  <p:tag name="FILL_COLOR_TYPE" val="2"/>
  <p:tag name="FILLCOLORING" val="No Fill"/>
  <p:tag name="LINEVISIBLE" val="0"/>
  <p:tag name="LINECOLOR" val="16777215"/>
  <p:tag name="LINE_COLOR_SCHEME_INDEX" val="2"/>
  <p:tag name="LINE_COLOR_TYPE" val="2"/>
  <p:tag name="LINECOLORING" val="No Line"/>
  <p:tag name="IGNOREPOSITIONNONCOMPLIANCE" val="0"/>
  <p:tag name="POSITIONTOP" val="126"/>
  <p:tag name="POSITIONLEFT" val="54"/>
  <p:tag name="IGNORESIZENONCOMPLIANCE" val="0"/>
  <p:tag name="SIZEWIDTH" val="684"/>
  <p:tag name="SIZEHEIGHT" val="384"/>
</p:tagLst>
</file>

<file path=ppt/tags/tag2.xml><?xml version="1.0" encoding="utf-8"?>
<p:tagLst xmlns:a="http://schemas.openxmlformats.org/drawingml/2006/main" xmlns:r="http://schemas.openxmlformats.org/officeDocument/2006/relationships" xmlns:p="http://schemas.openxmlformats.org/presentationml/2006/main">
  <p:tag name="ENAME" val="SLIDEFOOTER"/>
  <p:tag name="IGNOREFONTNONCOMPLIANCE" val="0"/>
  <p:tag name="FONTNAME" val="Times New Roman"/>
  <p:tag name="FONTSIZE" val="14"/>
  <p:tag name="FONTBOLD" val="0"/>
  <p:tag name="FONTITALIC" val="-1"/>
  <p:tag name="FONTULINE" val="0"/>
  <p:tag name="FONTSHADOW" val="0"/>
  <p:tag name="FONTALIGNMENT" val="1"/>
  <p:tag name="FONTCOLOR" val="16777215"/>
  <p:tag name="FONT_COLOR_TYPE" val="2"/>
  <p:tag name="FONT_COLOR_SCHEME_INDEX" val="2"/>
  <p:tag name="IGNORECOLORLINESNONCOMPLIANCE" val="0"/>
  <p:tag name="FILLVISIBLE" val="0"/>
  <p:tag name="FILLCOLOR" val="3687680"/>
  <p:tag name="FILL_COLOR_SCHEME_INDEX" val="5"/>
  <p:tag name="FILL_COLOR_TYPE" val="2"/>
  <p:tag name="FILLCOLORING" val="No Fill"/>
  <p:tag name="LINEVISIBLE" val="0"/>
  <p:tag name="LINECOLOR" val="16777215"/>
  <p:tag name="LINE_COLOR_SCHEME_INDEX" val="2"/>
  <p:tag name="LINE_COLOR_TYPE" val="2"/>
  <p:tag name="LINECOLORING" val="No Line"/>
  <p:tag name="IGNOREPOSITIONNONCOMPLIANCE" val="0"/>
  <p:tag name="POSITIONTOP" val="528.5"/>
  <p:tag name="POSITIONLEFT" val="54"/>
  <p:tag name="IGNORESIZENONCOMPLIANCE" val="0"/>
  <p:tag name="SIZEWIDTH" val="684"/>
  <p:tag name="SIZEHEIGHT" val="23.375"/>
</p:tagLst>
</file>

<file path=ppt/tags/tag3.xml><?xml version="1.0" encoding="utf-8"?>
<p:tagLst xmlns:a="http://schemas.openxmlformats.org/drawingml/2006/main" xmlns:r="http://schemas.openxmlformats.org/officeDocument/2006/relationships" xmlns:p="http://schemas.openxmlformats.org/presentationml/2006/main">
  <p:tag name="ENAME" val="SLIDEFOOTER"/>
  <p:tag name="IGNOREFONTNONCOMPLIANCE" val="0"/>
  <p:tag name="FONTNAME" val="Times New Roman"/>
  <p:tag name="FONTSIZE" val="14"/>
  <p:tag name="FONTBOLD" val="0"/>
  <p:tag name="FONTITALIC" val="-1"/>
  <p:tag name="FONTULINE" val="0"/>
  <p:tag name="FONTSHADOW" val="0"/>
  <p:tag name="FONTALIGNMENT" val="1"/>
  <p:tag name="FONTCOLOR" val="16777215"/>
  <p:tag name="FONT_COLOR_TYPE" val="2"/>
  <p:tag name="FONT_COLOR_SCHEME_INDEX" val="2"/>
  <p:tag name="IGNORECOLORLINESNONCOMPLIANCE" val="0"/>
  <p:tag name="FILLVISIBLE" val="0"/>
  <p:tag name="FILLCOLOR" val="3687680"/>
  <p:tag name="FILL_COLOR_SCHEME_INDEX" val="5"/>
  <p:tag name="FILL_COLOR_TYPE" val="2"/>
  <p:tag name="FILLCOLORING" val="No Fill"/>
  <p:tag name="LINEVISIBLE" val="0"/>
  <p:tag name="LINECOLOR" val="16777215"/>
  <p:tag name="LINE_COLOR_SCHEME_INDEX" val="2"/>
  <p:tag name="LINE_COLOR_TYPE" val="2"/>
  <p:tag name="LINECOLORING" val="No Line"/>
  <p:tag name="IGNOREPOSITIONNONCOMPLIANCE" val="0"/>
  <p:tag name="POSITIONTOP" val="528.5"/>
  <p:tag name="POSITIONLEFT" val="54"/>
  <p:tag name="IGNORESIZENONCOMPLIANCE" val="0"/>
  <p:tag name="SIZEWIDTH" val="684"/>
  <p:tag name="SIZEHEIGHT" val="23.375"/>
</p:tagLst>
</file>

<file path=ppt/tags/tag4.xml><?xml version="1.0" encoding="utf-8"?>
<p:tagLst xmlns:a="http://schemas.openxmlformats.org/drawingml/2006/main" xmlns:r="http://schemas.openxmlformats.org/officeDocument/2006/relationships" xmlns:p="http://schemas.openxmlformats.org/presentationml/2006/main">
  <p:tag name="ENAME" val="SLIDEFOOTER"/>
  <p:tag name="IGNOREFONTNONCOMPLIANCE" val="0"/>
  <p:tag name="FONTNAME" val="Times New Roman"/>
  <p:tag name="FONTSIZE" val="14"/>
  <p:tag name="FONTBOLD" val="0"/>
  <p:tag name="FONTITALIC" val="-1"/>
  <p:tag name="FONTULINE" val="0"/>
  <p:tag name="FONTSHADOW" val="0"/>
  <p:tag name="FONTALIGNMENT" val="1"/>
  <p:tag name="FONTCOLOR" val="16777215"/>
  <p:tag name="FONT_COLOR_TYPE" val="2"/>
  <p:tag name="FONT_COLOR_SCHEME_INDEX" val="2"/>
  <p:tag name="IGNORECOLORLINESNONCOMPLIANCE" val="0"/>
  <p:tag name="FILLVISIBLE" val="0"/>
  <p:tag name="FILLCOLOR" val="3687680"/>
  <p:tag name="FILL_COLOR_SCHEME_INDEX" val="5"/>
  <p:tag name="FILL_COLOR_TYPE" val="2"/>
  <p:tag name="FILLCOLORING" val="No Fill"/>
  <p:tag name="LINEVISIBLE" val="0"/>
  <p:tag name="LINECOLOR" val="16777215"/>
  <p:tag name="LINE_COLOR_SCHEME_INDEX" val="2"/>
  <p:tag name="LINE_COLOR_TYPE" val="2"/>
  <p:tag name="LINECOLORING" val="No Line"/>
  <p:tag name="IGNOREPOSITIONNONCOMPLIANCE" val="0"/>
  <p:tag name="POSITIONTOP" val="528.5"/>
  <p:tag name="POSITIONLEFT" val="54"/>
  <p:tag name="IGNORESIZENONCOMPLIANCE" val="0"/>
  <p:tag name="SIZEWIDTH" val="684"/>
  <p:tag name="SIZEHEIGHT" val="23.375"/>
</p:tagLst>
</file>

<file path=ppt/tags/tag5.xml><?xml version="1.0" encoding="utf-8"?>
<p:tagLst xmlns:a="http://schemas.openxmlformats.org/drawingml/2006/main" xmlns:r="http://schemas.openxmlformats.org/officeDocument/2006/relationships" xmlns:p="http://schemas.openxmlformats.org/presentationml/2006/main">
  <p:tag name="ENAME" val="SLIDEFOOTER"/>
  <p:tag name="IGNOREFONTNONCOMPLIANCE" val="0"/>
  <p:tag name="FONTNAME" val="Times New Roman"/>
  <p:tag name="FONTSIZE" val="14"/>
  <p:tag name="FONTBOLD" val="0"/>
  <p:tag name="FONTITALIC" val="-1"/>
  <p:tag name="FONTULINE" val="0"/>
  <p:tag name="FONTSHADOW" val="0"/>
  <p:tag name="FONTALIGNMENT" val="1"/>
  <p:tag name="FONTCOLOR" val="16777215"/>
  <p:tag name="FONT_COLOR_TYPE" val="2"/>
  <p:tag name="FONT_COLOR_SCHEME_INDEX" val="2"/>
  <p:tag name="IGNORECOLORLINESNONCOMPLIANCE" val="0"/>
  <p:tag name="FILLVISIBLE" val="0"/>
  <p:tag name="FILLCOLOR" val="3687680"/>
  <p:tag name="FILL_COLOR_SCHEME_INDEX" val="5"/>
  <p:tag name="FILL_COLOR_TYPE" val="2"/>
  <p:tag name="FILLCOLORING" val="No Fill"/>
  <p:tag name="LINEVISIBLE" val="0"/>
  <p:tag name="LINECOLOR" val="16777215"/>
  <p:tag name="LINE_COLOR_SCHEME_INDEX" val="2"/>
  <p:tag name="LINE_COLOR_TYPE" val="2"/>
  <p:tag name="LINECOLORING" val="No Line"/>
  <p:tag name="IGNOREPOSITIONNONCOMPLIANCE" val="0"/>
  <p:tag name="POSITIONTOP" val="528.5"/>
  <p:tag name="POSITIONLEFT" val="54"/>
  <p:tag name="IGNORESIZENONCOMPLIANCE" val="0"/>
  <p:tag name="SIZEWIDTH" val="684"/>
  <p:tag name="SIZEHEIGHT" val="23.375"/>
</p:tagLst>
</file>

<file path=ppt/tags/tag6.xml><?xml version="1.0" encoding="utf-8"?>
<p:tagLst xmlns:a="http://schemas.openxmlformats.org/drawingml/2006/main" xmlns:r="http://schemas.openxmlformats.org/officeDocument/2006/relationships" xmlns:p="http://schemas.openxmlformats.org/presentationml/2006/main">
  <p:tag name="ENAME" val="SLIDEFOOTER"/>
  <p:tag name="IGNOREFONTNONCOMPLIANCE" val="0"/>
  <p:tag name="FONTNAME" val="Times New Roman"/>
  <p:tag name="FONTSIZE" val="14"/>
  <p:tag name="FONTBOLD" val="0"/>
  <p:tag name="FONTITALIC" val="-1"/>
  <p:tag name="FONTULINE" val="0"/>
  <p:tag name="FONTSHADOW" val="0"/>
  <p:tag name="FONTALIGNMENT" val="1"/>
  <p:tag name="FONTCOLOR" val="16777215"/>
  <p:tag name="FONT_COLOR_TYPE" val="2"/>
  <p:tag name="FONT_COLOR_SCHEME_INDEX" val="2"/>
  <p:tag name="IGNORECOLORLINESNONCOMPLIANCE" val="0"/>
  <p:tag name="FILLVISIBLE" val="0"/>
  <p:tag name="FILLCOLOR" val="3687680"/>
  <p:tag name="FILL_COLOR_SCHEME_INDEX" val="5"/>
  <p:tag name="FILL_COLOR_TYPE" val="2"/>
  <p:tag name="FILLCOLORING" val="No Fill"/>
  <p:tag name="LINEVISIBLE" val="0"/>
  <p:tag name="LINECOLOR" val="16777215"/>
  <p:tag name="LINE_COLOR_SCHEME_INDEX" val="2"/>
  <p:tag name="LINE_COLOR_TYPE" val="2"/>
  <p:tag name="LINECOLORING" val="No Line"/>
  <p:tag name="IGNOREPOSITIONNONCOMPLIANCE" val="0"/>
  <p:tag name="POSITIONTOP" val="528.5"/>
  <p:tag name="POSITIONLEFT" val="54"/>
  <p:tag name="IGNORESIZENONCOMPLIANCE" val="0"/>
  <p:tag name="SIZEWIDTH" val="684"/>
  <p:tag name="SIZEHEIGHT" val="23.375"/>
</p:tagLst>
</file>

<file path=ppt/theme/theme1.xml><?xml version="1.0" encoding="utf-8"?>
<a:theme xmlns:a="http://schemas.openxmlformats.org/drawingml/2006/main" name="GESC (template)">
  <a:themeElements>
    <a:clrScheme name="Global Nomura Main Colou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7E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GESC (template)</Template>
  <TotalTime>2842</TotalTime>
  <Words>3206</Words>
  <Application>Microsoft Macintosh PowerPoint</Application>
  <PresentationFormat>A4 Paper (210x297 mm)</PresentationFormat>
  <Paragraphs>162</Paragraphs>
  <Slides>11</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GESC (template)</vt:lpstr>
      <vt:lpstr>Worksheet</vt:lpstr>
      <vt:lpstr>PowerPoint Presentation</vt:lpstr>
      <vt:lpstr>Distortions in Seasonal Adjustment</vt:lpstr>
      <vt:lpstr>Pattern of Revisions to Payroll Employment</vt:lpstr>
      <vt:lpstr>Impact of the Recession on Estimated Seasonal Factors</vt:lpstr>
      <vt:lpstr>Distorted seasonal adjustment and initial jobless claims</vt:lpstr>
      <vt:lpstr>Using Monte Carlo techniques to assess the efficiency of standard seasonal adjustment techniques</vt:lpstr>
      <vt:lpstr>Seasonal “bias”</vt:lpstr>
      <vt:lpstr>Seasonal bias and vehicle sales</vt:lpstr>
      <vt:lpstr>Disclosure Appendix A1</vt:lpstr>
      <vt:lpstr>Disclosure (cont) </vt:lpstr>
      <vt:lpstr>Disclosure (cont)</vt:lpstr>
    </vt:vector>
  </TitlesOfParts>
  <Company>Nomura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Global Economics and Strategy Conference </dc:title>
  <dc:subject>Main master template for all PowerPoint generated material</dc:subject>
  <dc:creator>808415</dc:creator>
  <dc:description>© Nomura</dc:description>
  <cp:lastModifiedBy>Lewis Alexander</cp:lastModifiedBy>
  <cp:revision>164</cp:revision>
  <cp:lastPrinted>2011-06-07T11:27:44Z</cp:lastPrinted>
  <dcterms:created xsi:type="dcterms:W3CDTF">2011-12-09T07:23:41Z</dcterms:created>
  <dcterms:modified xsi:type="dcterms:W3CDTF">2012-05-11T11:54:42Z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11.07.19</vt:lpwstr>
  </property>
  <property fmtid="{D5CDD505-2E9C-101B-9397-08002B2CF9AE}" pid="3" name="_AdHocReviewCycleID">
    <vt:i4>-764841016</vt:i4>
  </property>
  <property fmtid="{D5CDD505-2E9C-101B-9397-08002B2CF9AE}" pid="4" name="_NewReviewCycle">
    <vt:lpwstr/>
  </property>
  <property fmtid="{D5CDD505-2E9C-101B-9397-08002B2CF9AE}" pid="5" name="_EmailSubject">
    <vt:lpwstr>Last of the ACM Presentations</vt:lpwstr>
  </property>
  <property fmtid="{D5CDD505-2E9C-101B-9397-08002B2CF9AE}" pid="6" name="_AuthorEmail">
    <vt:lpwstr>Gianna.Marrone@bea.gov</vt:lpwstr>
  </property>
  <property fmtid="{D5CDD505-2E9C-101B-9397-08002B2CF9AE}" pid="7" name="_AuthorEmailDisplayName">
    <vt:lpwstr>Marrone, Gianna</vt:lpwstr>
  </property>
</Properties>
</file>