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Default Extension="xlsx" ContentType="application/vnd.openxmlformats-officedocument.spreadsheetml.sheet"/>
  <Override PartName="/ppt/charts/chart4.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drawings/drawing8.xml" ContentType="application/vnd.openxmlformats-officedocument.drawingml.chartshap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drawings/drawing5.xml" ContentType="application/vnd.openxmlformats-officedocument.drawingml.chartshapes+xml"/>
  <Override PartName="/ppt/drawings/drawing6.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Default Extension="tiff" ContentType="image/tiff"/>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74" r:id="rId3"/>
    <p:sldId id="262" r:id="rId4"/>
    <p:sldId id="309" r:id="rId5"/>
    <p:sldId id="310" r:id="rId6"/>
    <p:sldId id="269" r:id="rId7"/>
    <p:sldId id="271" r:id="rId8"/>
    <p:sldId id="263" r:id="rId9"/>
    <p:sldId id="265" r:id="rId10"/>
    <p:sldId id="275" r:id="rId11"/>
    <p:sldId id="272" r:id="rId12"/>
    <p:sldId id="273" r:id="rId13"/>
    <p:sldId id="288" r:id="rId14"/>
    <p:sldId id="294" r:id="rId15"/>
    <p:sldId id="290" r:id="rId16"/>
    <p:sldId id="277" r:id="rId17"/>
    <p:sldId id="311" r:id="rId18"/>
    <p:sldId id="276" r:id="rId19"/>
    <p:sldId id="280" r:id="rId20"/>
    <p:sldId id="284" r:id="rId21"/>
    <p:sldId id="295" r:id="rId22"/>
    <p:sldId id="292" r:id="rId23"/>
    <p:sldId id="297" r:id="rId24"/>
    <p:sldId id="298" r:id="rId25"/>
    <p:sldId id="305" r:id="rId26"/>
    <p:sldId id="306" r:id="rId27"/>
    <p:sldId id="307" r:id="rId28"/>
    <p:sldId id="308" r:id="rId29"/>
    <p:sldId id="299" r:id="rId30"/>
    <p:sldId id="300" r:id="rId31"/>
    <p:sldId id="301" r:id="rId32"/>
    <p:sldId id="302" r:id="rId33"/>
    <p:sldId id="303" r:id="rId34"/>
    <p:sldId id="304"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4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bu00netapp1\data\common\VDAY%20Charts\Choice%20of%202%20Future%20slides\Choice%20of%202%20futures%20data.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43.231.92.194\data\common\VDAY%20Charts\P2P%20Blueprint%20Charts\Health%20Care%20is%20the%20Long-Run%20Problem%20data.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143.231.92.194\data\common\VDAY%20Charts\Trouble%20Ahead%20Europe.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143.231.92.194\data\common\VDAY%20Charts\Taxcharts7122011.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143.231.92.194\data\common\VDAY%20Charts\Taxcharts7122011.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143.231.92.194\data\common\VDAY%20Charts\Taxcharts7122011.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bu00netapp1\data\common\VDAY%20Charts\P2P%20Blueprint%20Charts\Long%20Term%20P2P%20Charts%20FY2013vFINAL%20VERSION.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Documents%20and%20Settings\vday1\Local%20Settings\Temporary%20Internet%20Files\Content.Outlook\VR1Z62FG\Chart%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2042760279964988E-2"/>
          <c:y val="3.4604935746668015E-2"/>
          <c:w val="0.88177416885389426"/>
          <c:h val="0.81025258206360451"/>
        </c:manualLayout>
      </c:layout>
      <c:areaChart>
        <c:grouping val="stacked"/>
        <c:ser>
          <c:idx val="2"/>
          <c:order val="1"/>
          <c:tx>
            <c:strRef>
              <c:f>'Entitlements to Overwhlem BUd'!$D$10</c:f>
              <c:strCache>
                <c:ptCount val="1"/>
                <c:pt idx="0">
                  <c:v>Social Security </c:v>
                </c:pt>
              </c:strCache>
            </c:strRef>
          </c:tx>
          <c:spPr>
            <a:solidFill>
              <a:srgbClr val="00468D"/>
            </a:solidFill>
            <a:ln>
              <a:solidFill>
                <a:prstClr val="white"/>
              </a:solidFill>
            </a:ln>
            <a:scene3d>
              <a:camera prst="orthographicFront"/>
              <a:lightRig rig="threePt" dir="t"/>
            </a:scene3d>
            <a:sp3d>
              <a:bevelT/>
            </a:sp3d>
          </c:spPr>
          <c:dLbls>
            <c:dLbl>
              <c:idx val="0"/>
              <c:layout>
                <c:manualLayout>
                  <c:x val="0.15972222222222354"/>
                  <c:y val="2.1645021645021779E-3"/>
                </c:manualLayout>
              </c:layout>
              <c:showSerName val="1"/>
            </c:dLbl>
            <c:txPr>
              <a:bodyPr/>
              <a:lstStyle/>
              <a:p>
                <a:pPr>
                  <a:defRPr sz="1800" b="1" cap="small" baseline="0">
                    <a:solidFill>
                      <a:schemeClr val="bg1"/>
                    </a:solidFill>
                  </a:defRPr>
                </a:pPr>
                <a:endParaRPr lang="en-US"/>
              </a:p>
            </c:txPr>
            <c:showSerName val="1"/>
          </c:dLbls>
          <c:cat>
            <c:numRef>
              <c:f>'Entitlements to Overwhlem BUd'!$A$16:$A$126</c:f>
              <c:numCache>
                <c:formatCode>0</c:formatCode>
                <c:ptCount val="11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pt idx="81">
                  <c:v>2051</c:v>
                </c:pt>
                <c:pt idx="82">
                  <c:v>2052</c:v>
                </c:pt>
                <c:pt idx="83">
                  <c:v>2053</c:v>
                </c:pt>
                <c:pt idx="84">
                  <c:v>2054</c:v>
                </c:pt>
                <c:pt idx="85">
                  <c:v>2055</c:v>
                </c:pt>
                <c:pt idx="86">
                  <c:v>2056</c:v>
                </c:pt>
                <c:pt idx="87">
                  <c:v>2057</c:v>
                </c:pt>
                <c:pt idx="88">
                  <c:v>2058</c:v>
                </c:pt>
                <c:pt idx="89">
                  <c:v>2059</c:v>
                </c:pt>
                <c:pt idx="90">
                  <c:v>2060</c:v>
                </c:pt>
                <c:pt idx="91">
                  <c:v>2061</c:v>
                </c:pt>
                <c:pt idx="92">
                  <c:v>2062</c:v>
                </c:pt>
                <c:pt idx="93">
                  <c:v>2063</c:v>
                </c:pt>
                <c:pt idx="94">
                  <c:v>2064</c:v>
                </c:pt>
                <c:pt idx="95">
                  <c:v>2065</c:v>
                </c:pt>
                <c:pt idx="96">
                  <c:v>2066</c:v>
                </c:pt>
                <c:pt idx="97">
                  <c:v>2067</c:v>
                </c:pt>
                <c:pt idx="98">
                  <c:v>2068</c:v>
                </c:pt>
                <c:pt idx="99">
                  <c:v>2069</c:v>
                </c:pt>
                <c:pt idx="100">
                  <c:v>2070</c:v>
                </c:pt>
                <c:pt idx="101">
                  <c:v>2071</c:v>
                </c:pt>
                <c:pt idx="102">
                  <c:v>2072</c:v>
                </c:pt>
                <c:pt idx="103">
                  <c:v>2073</c:v>
                </c:pt>
                <c:pt idx="104">
                  <c:v>2074</c:v>
                </c:pt>
                <c:pt idx="105">
                  <c:v>2075</c:v>
                </c:pt>
                <c:pt idx="106">
                  <c:v>2076</c:v>
                </c:pt>
                <c:pt idx="107">
                  <c:v>2077</c:v>
                </c:pt>
                <c:pt idx="108">
                  <c:v>2078</c:v>
                </c:pt>
                <c:pt idx="109">
                  <c:v>2079</c:v>
                </c:pt>
                <c:pt idx="110">
                  <c:v>2080</c:v>
                </c:pt>
              </c:numCache>
            </c:numRef>
          </c:cat>
          <c:val>
            <c:numRef>
              <c:f>'Entitlements to Overwhlem BUd'!$D$16:$D$126</c:f>
              <c:numCache>
                <c:formatCode>0.0%</c:formatCode>
                <c:ptCount val="111"/>
                <c:pt idx="0">
                  <c:v>3.1000000000000059E-2</c:v>
                </c:pt>
                <c:pt idx="1">
                  <c:v>3.4000000000000002E-2</c:v>
                </c:pt>
                <c:pt idx="2">
                  <c:v>3.4000000000000002E-2</c:v>
                </c:pt>
                <c:pt idx="3">
                  <c:v>3.800000000000002E-2</c:v>
                </c:pt>
                <c:pt idx="4">
                  <c:v>4.0000000000000036E-2</c:v>
                </c:pt>
                <c:pt idx="5">
                  <c:v>4.2000000000000037E-2</c:v>
                </c:pt>
                <c:pt idx="6">
                  <c:v>4.2000000000000037E-2</c:v>
                </c:pt>
                <c:pt idx="7">
                  <c:v>4.2000000000000037E-2</c:v>
                </c:pt>
                <c:pt idx="8">
                  <c:v>4.1000000000000023E-2</c:v>
                </c:pt>
                <c:pt idx="9">
                  <c:v>4.1000000000000023E-2</c:v>
                </c:pt>
                <c:pt idx="10">
                  <c:v>4.4000000000000046E-2</c:v>
                </c:pt>
                <c:pt idx="11">
                  <c:v>4.6000000000000013E-2</c:v>
                </c:pt>
                <c:pt idx="12">
                  <c:v>4.9000000000000127E-2</c:v>
                </c:pt>
                <c:pt idx="13">
                  <c:v>4.8000000000000036E-2</c:v>
                </c:pt>
                <c:pt idx="14">
                  <c:v>4.5000000000000026E-2</c:v>
                </c:pt>
                <c:pt idx="15">
                  <c:v>4.5000000000000026E-2</c:v>
                </c:pt>
                <c:pt idx="16">
                  <c:v>4.5000000000000026E-2</c:v>
                </c:pt>
                <c:pt idx="17">
                  <c:v>4.4000000000000046E-2</c:v>
                </c:pt>
                <c:pt idx="18">
                  <c:v>4.3000000000000024E-2</c:v>
                </c:pt>
                <c:pt idx="19">
                  <c:v>4.3000000000000024E-2</c:v>
                </c:pt>
                <c:pt idx="20">
                  <c:v>4.3000000000000024E-2</c:v>
                </c:pt>
                <c:pt idx="21">
                  <c:v>4.5000000000000026E-2</c:v>
                </c:pt>
                <c:pt idx="22">
                  <c:v>4.6000000000000013E-2</c:v>
                </c:pt>
                <c:pt idx="23">
                  <c:v>4.6000000000000013E-2</c:v>
                </c:pt>
                <c:pt idx="24">
                  <c:v>4.5000000000000026E-2</c:v>
                </c:pt>
                <c:pt idx="25">
                  <c:v>4.6000000000000013E-2</c:v>
                </c:pt>
                <c:pt idx="26">
                  <c:v>4.5000000000000026E-2</c:v>
                </c:pt>
                <c:pt idx="27">
                  <c:v>4.4000000000000046E-2</c:v>
                </c:pt>
                <c:pt idx="28">
                  <c:v>4.3000000000000024E-2</c:v>
                </c:pt>
                <c:pt idx="29">
                  <c:v>4.2000000000000037E-2</c:v>
                </c:pt>
                <c:pt idx="30">
                  <c:v>4.2000000000000037E-2</c:v>
                </c:pt>
                <c:pt idx="31">
                  <c:v>4.3000000000000024E-2</c:v>
                </c:pt>
                <c:pt idx="32">
                  <c:v>4.4000000000000046E-2</c:v>
                </c:pt>
                <c:pt idx="33">
                  <c:v>4.3000000000000024E-2</c:v>
                </c:pt>
                <c:pt idx="34">
                  <c:v>4.3000000000000024E-2</c:v>
                </c:pt>
                <c:pt idx="35">
                  <c:v>4.2000000000000037E-2</c:v>
                </c:pt>
                <c:pt idx="36">
                  <c:v>4.2000000000000037E-2</c:v>
                </c:pt>
                <c:pt idx="37">
                  <c:v>4.3000000000000024E-2</c:v>
                </c:pt>
                <c:pt idx="38">
                  <c:v>4.3000000000000024E-2</c:v>
                </c:pt>
                <c:pt idx="39">
                  <c:v>4.8000000000000036E-2</c:v>
                </c:pt>
                <c:pt idx="40">
                  <c:v>4.8000000000000036E-2</c:v>
                </c:pt>
                <c:pt idx="41">
                  <c:v>4.8000000000000036E-2</c:v>
                </c:pt>
                <c:pt idx="42">
                  <c:v>4.8000000000000036E-2</c:v>
                </c:pt>
                <c:pt idx="43">
                  <c:v>4.8000000000000036E-2</c:v>
                </c:pt>
                <c:pt idx="44">
                  <c:v>4.8000000000000036E-2</c:v>
                </c:pt>
                <c:pt idx="45">
                  <c:v>4.9000000000000127E-2</c:v>
                </c:pt>
                <c:pt idx="46">
                  <c:v>4.9000000000000127E-2</c:v>
                </c:pt>
                <c:pt idx="47">
                  <c:v>5.0000000000000017E-2</c:v>
                </c:pt>
                <c:pt idx="48">
                  <c:v>5.1000000000000004E-2</c:v>
                </c:pt>
                <c:pt idx="49">
                  <c:v>5.2000000000000046E-2</c:v>
                </c:pt>
                <c:pt idx="50">
                  <c:v>5.3000000000000026E-2</c:v>
                </c:pt>
                <c:pt idx="51">
                  <c:v>5.4000000000000062E-2</c:v>
                </c:pt>
                <c:pt idx="52">
                  <c:v>5.4000000000000062E-2</c:v>
                </c:pt>
                <c:pt idx="53">
                  <c:v>5.5000000000000028E-2</c:v>
                </c:pt>
                <c:pt idx="54">
                  <c:v>5.5000000000000028E-2</c:v>
                </c:pt>
                <c:pt idx="55">
                  <c:v>5.6000000000000015E-2</c:v>
                </c:pt>
                <c:pt idx="56">
                  <c:v>5.7000000000000037E-2</c:v>
                </c:pt>
                <c:pt idx="57">
                  <c:v>5.7000000000000037E-2</c:v>
                </c:pt>
                <c:pt idx="58">
                  <c:v>5.8000000000000017E-2</c:v>
                </c:pt>
                <c:pt idx="59">
                  <c:v>5.8000000000000017E-2</c:v>
                </c:pt>
                <c:pt idx="60">
                  <c:v>5.9000000000000226E-2</c:v>
                </c:pt>
                <c:pt idx="61">
                  <c:v>6.0000000000000046E-2</c:v>
                </c:pt>
                <c:pt idx="62">
                  <c:v>6.0000000000000046E-2</c:v>
                </c:pt>
                <c:pt idx="63">
                  <c:v>6.0000000000000046E-2</c:v>
                </c:pt>
                <c:pt idx="64">
                  <c:v>6.0000000000000046E-2</c:v>
                </c:pt>
                <c:pt idx="65">
                  <c:v>6.0000000000000046E-2</c:v>
                </c:pt>
                <c:pt idx="66">
                  <c:v>6.0000000000000046E-2</c:v>
                </c:pt>
                <c:pt idx="67">
                  <c:v>6.0000000000000046E-2</c:v>
                </c:pt>
                <c:pt idx="68">
                  <c:v>6.0000000000000046E-2</c:v>
                </c:pt>
                <c:pt idx="69">
                  <c:v>6.0000000000000046E-2</c:v>
                </c:pt>
                <c:pt idx="70">
                  <c:v>5.9000000000000226E-2</c:v>
                </c:pt>
                <c:pt idx="71">
                  <c:v>5.9000000000000226E-2</c:v>
                </c:pt>
                <c:pt idx="72">
                  <c:v>5.9000000000000226E-2</c:v>
                </c:pt>
                <c:pt idx="73">
                  <c:v>5.8000000000000017E-2</c:v>
                </c:pt>
                <c:pt idx="74">
                  <c:v>5.8000000000000017E-2</c:v>
                </c:pt>
                <c:pt idx="75">
                  <c:v>5.8000000000000017E-2</c:v>
                </c:pt>
                <c:pt idx="76">
                  <c:v>5.8000000000000017E-2</c:v>
                </c:pt>
                <c:pt idx="77">
                  <c:v>5.8000000000000017E-2</c:v>
                </c:pt>
                <c:pt idx="78">
                  <c:v>5.7000000000000037E-2</c:v>
                </c:pt>
                <c:pt idx="79">
                  <c:v>5.7000000000000037E-2</c:v>
                </c:pt>
                <c:pt idx="80">
                  <c:v>5.7000000000000037E-2</c:v>
                </c:pt>
                <c:pt idx="81">
                  <c:v>5.7000000000000037E-2</c:v>
                </c:pt>
                <c:pt idx="82">
                  <c:v>5.7000000000000037E-2</c:v>
                </c:pt>
                <c:pt idx="83">
                  <c:v>5.7000000000000037E-2</c:v>
                </c:pt>
                <c:pt idx="84">
                  <c:v>5.8000000000000017E-2</c:v>
                </c:pt>
                <c:pt idx="85">
                  <c:v>5.8000000000000017E-2</c:v>
                </c:pt>
                <c:pt idx="86">
                  <c:v>5.8000000000000017E-2</c:v>
                </c:pt>
                <c:pt idx="87">
                  <c:v>5.8000000000000017E-2</c:v>
                </c:pt>
                <c:pt idx="88">
                  <c:v>5.8000000000000017E-2</c:v>
                </c:pt>
                <c:pt idx="89">
                  <c:v>5.8000000000000017E-2</c:v>
                </c:pt>
                <c:pt idx="90">
                  <c:v>5.8000000000000017E-2</c:v>
                </c:pt>
                <c:pt idx="91">
                  <c:v>5.8000000000000017E-2</c:v>
                </c:pt>
                <c:pt idx="92">
                  <c:v>5.9000000000000226E-2</c:v>
                </c:pt>
                <c:pt idx="93">
                  <c:v>5.9000000000000226E-2</c:v>
                </c:pt>
                <c:pt idx="94">
                  <c:v>5.9000000000000226E-2</c:v>
                </c:pt>
                <c:pt idx="95">
                  <c:v>5.9000000000000226E-2</c:v>
                </c:pt>
                <c:pt idx="96">
                  <c:v>5.9000000000000226E-2</c:v>
                </c:pt>
                <c:pt idx="97">
                  <c:v>5.9000000000000226E-2</c:v>
                </c:pt>
                <c:pt idx="98">
                  <c:v>5.9000000000000226E-2</c:v>
                </c:pt>
                <c:pt idx="99">
                  <c:v>5.9000000000000226E-2</c:v>
                </c:pt>
                <c:pt idx="100">
                  <c:v>6.0000000000000046E-2</c:v>
                </c:pt>
                <c:pt idx="101">
                  <c:v>6.0000000000000046E-2</c:v>
                </c:pt>
                <c:pt idx="102">
                  <c:v>6.0000000000000046E-2</c:v>
                </c:pt>
                <c:pt idx="103">
                  <c:v>6.0000000000000046E-2</c:v>
                </c:pt>
                <c:pt idx="104">
                  <c:v>6.0000000000000046E-2</c:v>
                </c:pt>
                <c:pt idx="105">
                  <c:v>6.0000000000000046E-2</c:v>
                </c:pt>
                <c:pt idx="106">
                  <c:v>6.0000000000000046E-2</c:v>
                </c:pt>
                <c:pt idx="107">
                  <c:v>6.1000000000000026E-2</c:v>
                </c:pt>
                <c:pt idx="108">
                  <c:v>6.1000000000000026E-2</c:v>
                </c:pt>
                <c:pt idx="109">
                  <c:v>6.1000000000000026E-2</c:v>
                </c:pt>
                <c:pt idx="110">
                  <c:v>6.1000000000000026E-2</c:v>
                </c:pt>
              </c:numCache>
            </c:numRef>
          </c:val>
        </c:ser>
        <c:ser>
          <c:idx val="0"/>
          <c:order val="2"/>
          <c:tx>
            <c:strRef>
              <c:f>'Entitlements to Overwhlem BUd'!$B$10</c:f>
              <c:strCache>
                <c:ptCount val="1"/>
                <c:pt idx="0">
                  <c:v>Medicaid &amp; Other Health</c:v>
                </c:pt>
              </c:strCache>
            </c:strRef>
          </c:tx>
          <c:spPr>
            <a:solidFill>
              <a:srgbClr val="008000"/>
            </a:solidFill>
            <a:ln>
              <a:solidFill>
                <a:prstClr val="white"/>
              </a:solidFill>
            </a:ln>
            <a:scene3d>
              <a:camera prst="orthographicFront"/>
              <a:lightRig rig="threePt" dir="t"/>
            </a:scene3d>
            <a:sp3d>
              <a:bevelT/>
            </a:sp3d>
          </c:spPr>
          <c:dLbls>
            <c:dLbl>
              <c:idx val="0"/>
              <c:layout>
                <c:manualLayout>
                  <c:x val="0.15694444444444713"/>
                  <c:y val="-2.3809523809523968E-2"/>
                </c:manualLayout>
              </c:layout>
              <c:tx>
                <c:rich>
                  <a:bodyPr/>
                  <a:lstStyle/>
                  <a:p>
                    <a:r>
                      <a:rPr lang="en-US" dirty="0">
                        <a:solidFill>
                          <a:schemeClr val="bg1"/>
                        </a:solidFill>
                      </a:rPr>
                      <a:t>Medicaid &amp; Other Health</a:t>
                    </a:r>
                  </a:p>
                </c:rich>
              </c:tx>
              <c:showSerName val="1"/>
            </c:dLbl>
            <c:txPr>
              <a:bodyPr/>
              <a:lstStyle/>
              <a:p>
                <a:pPr>
                  <a:defRPr sz="1800" b="1" cap="small" baseline="0"/>
                </a:pPr>
                <a:endParaRPr lang="en-US"/>
              </a:p>
            </c:txPr>
            <c:showSerName val="1"/>
          </c:dLbls>
          <c:cat>
            <c:numRef>
              <c:f>'Entitlements to Overwhlem BUd'!$A$16:$A$126</c:f>
              <c:numCache>
                <c:formatCode>0</c:formatCode>
                <c:ptCount val="11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pt idx="81">
                  <c:v>2051</c:v>
                </c:pt>
                <c:pt idx="82">
                  <c:v>2052</c:v>
                </c:pt>
                <c:pt idx="83">
                  <c:v>2053</c:v>
                </c:pt>
                <c:pt idx="84">
                  <c:v>2054</c:v>
                </c:pt>
                <c:pt idx="85">
                  <c:v>2055</c:v>
                </c:pt>
                <c:pt idx="86">
                  <c:v>2056</c:v>
                </c:pt>
                <c:pt idx="87">
                  <c:v>2057</c:v>
                </c:pt>
                <c:pt idx="88">
                  <c:v>2058</c:v>
                </c:pt>
                <c:pt idx="89">
                  <c:v>2059</c:v>
                </c:pt>
                <c:pt idx="90">
                  <c:v>2060</c:v>
                </c:pt>
                <c:pt idx="91">
                  <c:v>2061</c:v>
                </c:pt>
                <c:pt idx="92">
                  <c:v>2062</c:v>
                </c:pt>
                <c:pt idx="93">
                  <c:v>2063</c:v>
                </c:pt>
                <c:pt idx="94">
                  <c:v>2064</c:v>
                </c:pt>
                <c:pt idx="95">
                  <c:v>2065</c:v>
                </c:pt>
                <c:pt idx="96">
                  <c:v>2066</c:v>
                </c:pt>
                <c:pt idx="97">
                  <c:v>2067</c:v>
                </c:pt>
                <c:pt idx="98">
                  <c:v>2068</c:v>
                </c:pt>
                <c:pt idx="99">
                  <c:v>2069</c:v>
                </c:pt>
                <c:pt idx="100">
                  <c:v>2070</c:v>
                </c:pt>
                <c:pt idx="101">
                  <c:v>2071</c:v>
                </c:pt>
                <c:pt idx="102">
                  <c:v>2072</c:v>
                </c:pt>
                <c:pt idx="103">
                  <c:v>2073</c:v>
                </c:pt>
                <c:pt idx="104">
                  <c:v>2074</c:v>
                </c:pt>
                <c:pt idx="105">
                  <c:v>2075</c:v>
                </c:pt>
                <c:pt idx="106">
                  <c:v>2076</c:v>
                </c:pt>
                <c:pt idx="107">
                  <c:v>2077</c:v>
                </c:pt>
                <c:pt idx="108">
                  <c:v>2078</c:v>
                </c:pt>
                <c:pt idx="109">
                  <c:v>2079</c:v>
                </c:pt>
                <c:pt idx="110">
                  <c:v>2080</c:v>
                </c:pt>
              </c:numCache>
            </c:numRef>
          </c:cat>
          <c:val>
            <c:numRef>
              <c:f>'Entitlements to Overwhlem BUd'!$B$16:$B$126</c:f>
              <c:numCache>
                <c:formatCode>0.0%</c:formatCode>
                <c:ptCount val="111"/>
                <c:pt idx="0">
                  <c:v>3.0000000000000213E-3</c:v>
                </c:pt>
                <c:pt idx="1">
                  <c:v>4.0000000000000114E-3</c:v>
                </c:pt>
                <c:pt idx="2">
                  <c:v>4.0000000000000114E-3</c:v>
                </c:pt>
                <c:pt idx="3">
                  <c:v>4.0000000000000114E-3</c:v>
                </c:pt>
                <c:pt idx="4">
                  <c:v>4.0000000000000114E-3</c:v>
                </c:pt>
                <c:pt idx="5">
                  <c:v>5.0000000000000131E-3</c:v>
                </c:pt>
                <c:pt idx="6">
                  <c:v>5.0000000000000131E-3</c:v>
                </c:pt>
                <c:pt idx="7">
                  <c:v>5.0000000000000131E-3</c:v>
                </c:pt>
                <c:pt idx="8">
                  <c:v>5.0000000000000131E-3</c:v>
                </c:pt>
                <c:pt idx="9">
                  <c:v>5.0000000000000131E-3</c:v>
                </c:pt>
                <c:pt idx="10">
                  <c:v>5.0000000000000131E-3</c:v>
                </c:pt>
                <c:pt idx="11">
                  <c:v>5.0000000000000131E-3</c:v>
                </c:pt>
                <c:pt idx="12">
                  <c:v>6.0000000000000131E-3</c:v>
                </c:pt>
                <c:pt idx="13">
                  <c:v>5.0000000000000131E-3</c:v>
                </c:pt>
                <c:pt idx="14">
                  <c:v>5.0000000000000131E-3</c:v>
                </c:pt>
                <c:pt idx="15">
                  <c:v>6.0000000000000131E-3</c:v>
                </c:pt>
                <c:pt idx="16">
                  <c:v>6.0000000000000131E-3</c:v>
                </c:pt>
                <c:pt idx="17">
                  <c:v>6.0000000000000131E-3</c:v>
                </c:pt>
                <c:pt idx="18">
                  <c:v>6.0000000000000131E-3</c:v>
                </c:pt>
                <c:pt idx="19">
                  <c:v>7.0000000000000132E-3</c:v>
                </c:pt>
                <c:pt idx="20">
                  <c:v>8.0000000000000227E-3</c:v>
                </c:pt>
                <c:pt idx="21">
                  <c:v>9.0000000000000063E-3</c:v>
                </c:pt>
                <c:pt idx="22">
                  <c:v>1.1000000000000039E-2</c:v>
                </c:pt>
                <c:pt idx="23">
                  <c:v>1.2000000000000009E-2</c:v>
                </c:pt>
                <c:pt idx="24">
                  <c:v>1.2000000000000009E-2</c:v>
                </c:pt>
                <c:pt idx="25">
                  <c:v>1.2000000000000009E-2</c:v>
                </c:pt>
                <c:pt idx="26">
                  <c:v>1.2000000000000009E-2</c:v>
                </c:pt>
                <c:pt idx="27">
                  <c:v>1.2000000000000009E-2</c:v>
                </c:pt>
                <c:pt idx="28">
                  <c:v>1.2000000000000009E-2</c:v>
                </c:pt>
                <c:pt idx="29">
                  <c:v>1.2000000000000009E-2</c:v>
                </c:pt>
                <c:pt idx="30">
                  <c:v>1.2000000000000009E-2</c:v>
                </c:pt>
                <c:pt idx="31">
                  <c:v>1.3000000000000036E-2</c:v>
                </c:pt>
                <c:pt idx="32">
                  <c:v>1.4000000000000005E-2</c:v>
                </c:pt>
                <c:pt idx="33">
                  <c:v>1.5000000000000029E-2</c:v>
                </c:pt>
                <c:pt idx="34">
                  <c:v>1.5000000000000029E-2</c:v>
                </c:pt>
                <c:pt idx="35">
                  <c:v>1.5000000000000029E-2</c:v>
                </c:pt>
                <c:pt idx="36">
                  <c:v>1.4000000000000005E-2</c:v>
                </c:pt>
                <c:pt idx="37">
                  <c:v>1.4000000000000005E-2</c:v>
                </c:pt>
                <c:pt idx="38">
                  <c:v>1.5000000000000029E-2</c:v>
                </c:pt>
                <c:pt idx="39">
                  <c:v>1.9000000000000149E-2</c:v>
                </c:pt>
                <c:pt idx="40">
                  <c:v>1.9000000000000149E-2</c:v>
                </c:pt>
                <c:pt idx="41">
                  <c:v>1.800000000000003E-2</c:v>
                </c:pt>
                <c:pt idx="42">
                  <c:v>1.7000000000000015E-2</c:v>
                </c:pt>
                <c:pt idx="43">
                  <c:v>1.800000000000003E-2</c:v>
                </c:pt>
                <c:pt idx="44">
                  <c:v>1.800000000000003E-2</c:v>
                </c:pt>
                <c:pt idx="45">
                  <c:v>1.800000000000003E-2</c:v>
                </c:pt>
                <c:pt idx="46">
                  <c:v>1.9000000000000149E-2</c:v>
                </c:pt>
                <c:pt idx="47">
                  <c:v>1.9000000000000149E-2</c:v>
                </c:pt>
                <c:pt idx="48">
                  <c:v>2.0000000000000018E-2</c:v>
                </c:pt>
                <c:pt idx="49">
                  <c:v>2.1000000000000019E-2</c:v>
                </c:pt>
                <c:pt idx="50">
                  <c:v>2.1000000000000019E-2</c:v>
                </c:pt>
                <c:pt idx="51">
                  <c:v>2.1000000000000019E-2</c:v>
                </c:pt>
                <c:pt idx="52">
                  <c:v>2.200000000000003E-2</c:v>
                </c:pt>
                <c:pt idx="53">
                  <c:v>2.200000000000003E-2</c:v>
                </c:pt>
                <c:pt idx="54">
                  <c:v>2.300000000000001E-2</c:v>
                </c:pt>
                <c:pt idx="55">
                  <c:v>2.300000000000001E-2</c:v>
                </c:pt>
                <c:pt idx="56">
                  <c:v>2.4000000000000018E-2</c:v>
                </c:pt>
                <c:pt idx="57">
                  <c:v>2.4000000000000018E-2</c:v>
                </c:pt>
                <c:pt idx="58">
                  <c:v>2.5000000000000019E-2</c:v>
                </c:pt>
                <c:pt idx="59">
                  <c:v>2.5000000000000019E-2</c:v>
                </c:pt>
                <c:pt idx="60">
                  <c:v>2.5000000000000019E-2</c:v>
                </c:pt>
                <c:pt idx="61">
                  <c:v>2.6000000000000027E-2</c:v>
                </c:pt>
                <c:pt idx="62">
                  <c:v>2.6000000000000027E-2</c:v>
                </c:pt>
                <c:pt idx="63">
                  <c:v>2.7000000000000201E-2</c:v>
                </c:pt>
                <c:pt idx="64">
                  <c:v>2.7000000000000201E-2</c:v>
                </c:pt>
                <c:pt idx="65">
                  <c:v>2.8000000000000011E-2</c:v>
                </c:pt>
                <c:pt idx="66">
                  <c:v>2.8000000000000011E-2</c:v>
                </c:pt>
                <c:pt idx="67">
                  <c:v>2.8000000000000011E-2</c:v>
                </c:pt>
                <c:pt idx="68">
                  <c:v>2.9000000000000019E-2</c:v>
                </c:pt>
                <c:pt idx="69">
                  <c:v>2.9000000000000019E-2</c:v>
                </c:pt>
                <c:pt idx="70">
                  <c:v>2.9000000000000019E-2</c:v>
                </c:pt>
                <c:pt idx="71">
                  <c:v>3.0000000000000009E-2</c:v>
                </c:pt>
                <c:pt idx="72">
                  <c:v>3.0000000000000009E-2</c:v>
                </c:pt>
                <c:pt idx="73">
                  <c:v>3.1000000000000059E-2</c:v>
                </c:pt>
                <c:pt idx="74">
                  <c:v>3.1000000000000059E-2</c:v>
                </c:pt>
                <c:pt idx="75">
                  <c:v>3.1000000000000059E-2</c:v>
                </c:pt>
                <c:pt idx="76">
                  <c:v>3.1000000000000059E-2</c:v>
                </c:pt>
                <c:pt idx="77">
                  <c:v>3.2000000000000056E-2</c:v>
                </c:pt>
                <c:pt idx="78">
                  <c:v>3.2000000000000056E-2</c:v>
                </c:pt>
                <c:pt idx="79">
                  <c:v>3.2000000000000056E-2</c:v>
                </c:pt>
                <c:pt idx="80">
                  <c:v>3.2000000000000056E-2</c:v>
                </c:pt>
                <c:pt idx="81">
                  <c:v>3.3000000000000002E-2</c:v>
                </c:pt>
                <c:pt idx="82">
                  <c:v>3.3000000000000002E-2</c:v>
                </c:pt>
                <c:pt idx="83">
                  <c:v>3.3000000000000002E-2</c:v>
                </c:pt>
                <c:pt idx="84">
                  <c:v>3.3000000000000002E-2</c:v>
                </c:pt>
                <c:pt idx="85">
                  <c:v>3.3000000000000002E-2</c:v>
                </c:pt>
                <c:pt idx="86">
                  <c:v>3.3000000000000002E-2</c:v>
                </c:pt>
                <c:pt idx="87">
                  <c:v>3.4000000000000002E-2</c:v>
                </c:pt>
                <c:pt idx="88">
                  <c:v>3.4000000000000002E-2</c:v>
                </c:pt>
                <c:pt idx="89">
                  <c:v>3.4000000000000002E-2</c:v>
                </c:pt>
                <c:pt idx="90">
                  <c:v>3.4000000000000002E-2</c:v>
                </c:pt>
                <c:pt idx="91">
                  <c:v>3.4000000000000002E-2</c:v>
                </c:pt>
                <c:pt idx="92">
                  <c:v>3.4000000000000002E-2</c:v>
                </c:pt>
                <c:pt idx="93">
                  <c:v>3.4000000000000002E-2</c:v>
                </c:pt>
                <c:pt idx="94">
                  <c:v>3.5000000000000024E-2</c:v>
                </c:pt>
                <c:pt idx="95">
                  <c:v>3.5000000000000024E-2</c:v>
                </c:pt>
                <c:pt idx="96">
                  <c:v>3.5000000000000024E-2</c:v>
                </c:pt>
                <c:pt idx="97">
                  <c:v>3.5000000000000024E-2</c:v>
                </c:pt>
                <c:pt idx="98">
                  <c:v>3.5000000000000024E-2</c:v>
                </c:pt>
                <c:pt idx="99">
                  <c:v>3.5000000000000024E-2</c:v>
                </c:pt>
                <c:pt idx="100">
                  <c:v>3.6000000000000025E-2</c:v>
                </c:pt>
                <c:pt idx="101">
                  <c:v>3.6000000000000025E-2</c:v>
                </c:pt>
                <c:pt idx="102">
                  <c:v>3.6000000000000025E-2</c:v>
                </c:pt>
                <c:pt idx="103">
                  <c:v>3.6000000000000025E-2</c:v>
                </c:pt>
                <c:pt idx="104">
                  <c:v>3.6000000000000025E-2</c:v>
                </c:pt>
                <c:pt idx="105">
                  <c:v>3.6000000000000025E-2</c:v>
                </c:pt>
                <c:pt idx="106">
                  <c:v>3.7000000000000026E-2</c:v>
                </c:pt>
                <c:pt idx="107">
                  <c:v>3.7000000000000026E-2</c:v>
                </c:pt>
                <c:pt idx="108">
                  <c:v>3.7000000000000026E-2</c:v>
                </c:pt>
                <c:pt idx="109">
                  <c:v>3.7000000000000026E-2</c:v>
                </c:pt>
                <c:pt idx="110">
                  <c:v>3.7000000000000026E-2</c:v>
                </c:pt>
              </c:numCache>
            </c:numRef>
          </c:val>
        </c:ser>
        <c:ser>
          <c:idx val="1"/>
          <c:order val="3"/>
          <c:tx>
            <c:strRef>
              <c:f>'Entitlements to Overwhlem BUd'!$C$10</c:f>
              <c:strCache>
                <c:ptCount val="1"/>
                <c:pt idx="0">
                  <c:v>Medicare </c:v>
                </c:pt>
              </c:strCache>
            </c:strRef>
          </c:tx>
          <c:spPr>
            <a:solidFill>
              <a:srgbClr val="A40800"/>
            </a:solidFill>
            <a:ln>
              <a:solidFill>
                <a:schemeClr val="bg1"/>
              </a:solidFill>
            </a:ln>
            <a:scene3d>
              <a:camera prst="orthographicFront"/>
              <a:lightRig rig="threePt" dir="t"/>
            </a:scene3d>
            <a:sp3d>
              <a:bevelT/>
            </a:sp3d>
          </c:spPr>
          <c:dLbls>
            <c:dLbl>
              <c:idx val="0"/>
              <c:layout>
                <c:manualLayout>
                  <c:x val="0.16111111111111107"/>
                  <c:y val="-8.0086580086580164E-2"/>
                </c:manualLayout>
              </c:layout>
              <c:showSerName val="1"/>
            </c:dLbl>
            <c:txPr>
              <a:bodyPr/>
              <a:lstStyle/>
              <a:p>
                <a:pPr>
                  <a:defRPr sz="1800" b="1" cap="small" baseline="0">
                    <a:solidFill>
                      <a:schemeClr val="bg1"/>
                    </a:solidFill>
                  </a:defRPr>
                </a:pPr>
                <a:endParaRPr lang="en-US"/>
              </a:p>
            </c:txPr>
            <c:showSerName val="1"/>
          </c:dLbls>
          <c:cat>
            <c:numRef>
              <c:f>'Entitlements to Overwhlem BUd'!$A$16:$A$126</c:f>
              <c:numCache>
                <c:formatCode>0</c:formatCode>
                <c:ptCount val="11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pt idx="81">
                  <c:v>2051</c:v>
                </c:pt>
                <c:pt idx="82">
                  <c:v>2052</c:v>
                </c:pt>
                <c:pt idx="83">
                  <c:v>2053</c:v>
                </c:pt>
                <c:pt idx="84">
                  <c:v>2054</c:v>
                </c:pt>
                <c:pt idx="85">
                  <c:v>2055</c:v>
                </c:pt>
                <c:pt idx="86">
                  <c:v>2056</c:v>
                </c:pt>
                <c:pt idx="87">
                  <c:v>2057</c:v>
                </c:pt>
                <c:pt idx="88">
                  <c:v>2058</c:v>
                </c:pt>
                <c:pt idx="89">
                  <c:v>2059</c:v>
                </c:pt>
                <c:pt idx="90">
                  <c:v>2060</c:v>
                </c:pt>
                <c:pt idx="91">
                  <c:v>2061</c:v>
                </c:pt>
                <c:pt idx="92">
                  <c:v>2062</c:v>
                </c:pt>
                <c:pt idx="93">
                  <c:v>2063</c:v>
                </c:pt>
                <c:pt idx="94">
                  <c:v>2064</c:v>
                </c:pt>
                <c:pt idx="95">
                  <c:v>2065</c:v>
                </c:pt>
                <c:pt idx="96">
                  <c:v>2066</c:v>
                </c:pt>
                <c:pt idx="97">
                  <c:v>2067</c:v>
                </c:pt>
                <c:pt idx="98">
                  <c:v>2068</c:v>
                </c:pt>
                <c:pt idx="99">
                  <c:v>2069</c:v>
                </c:pt>
                <c:pt idx="100">
                  <c:v>2070</c:v>
                </c:pt>
                <c:pt idx="101">
                  <c:v>2071</c:v>
                </c:pt>
                <c:pt idx="102">
                  <c:v>2072</c:v>
                </c:pt>
                <c:pt idx="103">
                  <c:v>2073</c:v>
                </c:pt>
                <c:pt idx="104">
                  <c:v>2074</c:v>
                </c:pt>
                <c:pt idx="105">
                  <c:v>2075</c:v>
                </c:pt>
                <c:pt idx="106">
                  <c:v>2076</c:v>
                </c:pt>
                <c:pt idx="107">
                  <c:v>2077</c:v>
                </c:pt>
                <c:pt idx="108">
                  <c:v>2078</c:v>
                </c:pt>
                <c:pt idx="109">
                  <c:v>2079</c:v>
                </c:pt>
                <c:pt idx="110">
                  <c:v>2080</c:v>
                </c:pt>
              </c:numCache>
            </c:numRef>
          </c:cat>
          <c:val>
            <c:numRef>
              <c:f>'Entitlements to Overwhlem BUd'!$C$16:$C$126</c:f>
              <c:numCache>
                <c:formatCode>0.0%</c:formatCode>
                <c:ptCount val="111"/>
                <c:pt idx="0">
                  <c:v>6.0000000000000131E-3</c:v>
                </c:pt>
                <c:pt idx="1">
                  <c:v>6.0000000000000131E-3</c:v>
                </c:pt>
                <c:pt idx="2">
                  <c:v>6.0000000000000131E-3</c:v>
                </c:pt>
                <c:pt idx="3">
                  <c:v>6.0000000000000131E-3</c:v>
                </c:pt>
                <c:pt idx="4">
                  <c:v>7.0000000000000132E-3</c:v>
                </c:pt>
                <c:pt idx="5">
                  <c:v>8.0000000000000227E-3</c:v>
                </c:pt>
                <c:pt idx="6">
                  <c:v>9.0000000000000063E-3</c:v>
                </c:pt>
                <c:pt idx="7">
                  <c:v>1.0000000000000009E-2</c:v>
                </c:pt>
                <c:pt idx="8">
                  <c:v>1.0000000000000009E-2</c:v>
                </c:pt>
                <c:pt idx="9">
                  <c:v>1.1000000000000039E-2</c:v>
                </c:pt>
                <c:pt idx="10">
                  <c:v>1.2000000000000009E-2</c:v>
                </c:pt>
                <c:pt idx="11">
                  <c:v>1.3000000000000036E-2</c:v>
                </c:pt>
                <c:pt idx="12">
                  <c:v>1.4000000000000005E-2</c:v>
                </c:pt>
                <c:pt idx="13">
                  <c:v>1.5000000000000029E-2</c:v>
                </c:pt>
                <c:pt idx="14">
                  <c:v>1.5000000000000029E-2</c:v>
                </c:pt>
                <c:pt idx="15">
                  <c:v>1.6000000000000028E-2</c:v>
                </c:pt>
                <c:pt idx="16">
                  <c:v>1.6000000000000028E-2</c:v>
                </c:pt>
                <c:pt idx="17">
                  <c:v>1.6000000000000028E-2</c:v>
                </c:pt>
                <c:pt idx="18">
                  <c:v>1.5000000000000029E-2</c:v>
                </c:pt>
                <c:pt idx="19">
                  <c:v>1.6000000000000028E-2</c:v>
                </c:pt>
                <c:pt idx="20">
                  <c:v>1.7000000000000015E-2</c:v>
                </c:pt>
                <c:pt idx="21">
                  <c:v>1.800000000000003E-2</c:v>
                </c:pt>
                <c:pt idx="22">
                  <c:v>1.9000000000000149E-2</c:v>
                </c:pt>
                <c:pt idx="23">
                  <c:v>2.0000000000000018E-2</c:v>
                </c:pt>
                <c:pt idx="24">
                  <c:v>2.1000000000000019E-2</c:v>
                </c:pt>
                <c:pt idx="25">
                  <c:v>2.200000000000003E-2</c:v>
                </c:pt>
                <c:pt idx="26">
                  <c:v>2.300000000000001E-2</c:v>
                </c:pt>
                <c:pt idx="27">
                  <c:v>2.300000000000001E-2</c:v>
                </c:pt>
                <c:pt idx="28">
                  <c:v>2.200000000000003E-2</c:v>
                </c:pt>
                <c:pt idx="29">
                  <c:v>2.1000000000000019E-2</c:v>
                </c:pt>
                <c:pt idx="30">
                  <c:v>2.0000000000000018E-2</c:v>
                </c:pt>
                <c:pt idx="31">
                  <c:v>2.200000000000003E-2</c:v>
                </c:pt>
                <c:pt idx="32">
                  <c:v>2.200000000000003E-2</c:v>
                </c:pt>
                <c:pt idx="33">
                  <c:v>2.300000000000001E-2</c:v>
                </c:pt>
                <c:pt idx="34">
                  <c:v>2.300000000000001E-2</c:v>
                </c:pt>
                <c:pt idx="35">
                  <c:v>2.4000000000000018E-2</c:v>
                </c:pt>
                <c:pt idx="36">
                  <c:v>2.6000000000000027E-2</c:v>
                </c:pt>
                <c:pt idx="37">
                  <c:v>2.7000000000000201E-2</c:v>
                </c:pt>
                <c:pt idx="38">
                  <c:v>2.8000000000000011E-2</c:v>
                </c:pt>
                <c:pt idx="39">
                  <c:v>3.1000000000000059E-2</c:v>
                </c:pt>
                <c:pt idx="40">
                  <c:v>3.1000000000000059E-2</c:v>
                </c:pt>
                <c:pt idx="41">
                  <c:v>3.2000000000000056E-2</c:v>
                </c:pt>
                <c:pt idx="42">
                  <c:v>3.2000000000000056E-2</c:v>
                </c:pt>
                <c:pt idx="43">
                  <c:v>3.3000000000000002E-2</c:v>
                </c:pt>
                <c:pt idx="44">
                  <c:v>3.4000000000000002E-2</c:v>
                </c:pt>
                <c:pt idx="45">
                  <c:v>3.4000000000000002E-2</c:v>
                </c:pt>
                <c:pt idx="46">
                  <c:v>3.5000000000000024E-2</c:v>
                </c:pt>
                <c:pt idx="47">
                  <c:v>3.6000000000000025E-2</c:v>
                </c:pt>
                <c:pt idx="48">
                  <c:v>3.7000000000000026E-2</c:v>
                </c:pt>
                <c:pt idx="49">
                  <c:v>3.9000000000000028E-2</c:v>
                </c:pt>
                <c:pt idx="50">
                  <c:v>4.0000000000000036E-2</c:v>
                </c:pt>
                <c:pt idx="51">
                  <c:v>4.2000000000000037E-2</c:v>
                </c:pt>
                <c:pt idx="52">
                  <c:v>4.4000000000000046E-2</c:v>
                </c:pt>
                <c:pt idx="53">
                  <c:v>4.6000000000000013E-2</c:v>
                </c:pt>
                <c:pt idx="54">
                  <c:v>4.8000000000000036E-2</c:v>
                </c:pt>
                <c:pt idx="55">
                  <c:v>5.0000000000000017E-2</c:v>
                </c:pt>
                <c:pt idx="56">
                  <c:v>5.1000000000000004E-2</c:v>
                </c:pt>
                <c:pt idx="57">
                  <c:v>5.3000000000000026E-2</c:v>
                </c:pt>
                <c:pt idx="58">
                  <c:v>5.5000000000000028E-2</c:v>
                </c:pt>
                <c:pt idx="59">
                  <c:v>5.7000000000000037E-2</c:v>
                </c:pt>
                <c:pt idx="60">
                  <c:v>5.9000000000000226E-2</c:v>
                </c:pt>
                <c:pt idx="61">
                  <c:v>6.1000000000000026E-2</c:v>
                </c:pt>
                <c:pt idx="62">
                  <c:v>6.3000000000000014E-2</c:v>
                </c:pt>
                <c:pt idx="63">
                  <c:v>6.500000000000003E-2</c:v>
                </c:pt>
                <c:pt idx="64">
                  <c:v>6.7000000000000032E-2</c:v>
                </c:pt>
                <c:pt idx="65">
                  <c:v>6.9000000000000075E-2</c:v>
                </c:pt>
                <c:pt idx="66">
                  <c:v>7.1000000000000021E-2</c:v>
                </c:pt>
                <c:pt idx="67">
                  <c:v>7.200000000000005E-2</c:v>
                </c:pt>
                <c:pt idx="68">
                  <c:v>7.4000000000000052E-2</c:v>
                </c:pt>
                <c:pt idx="69">
                  <c:v>7.5000000000000039E-2</c:v>
                </c:pt>
                <c:pt idx="70">
                  <c:v>7.7000000000000041E-2</c:v>
                </c:pt>
                <c:pt idx="71">
                  <c:v>7.8000000000000042E-2</c:v>
                </c:pt>
                <c:pt idx="72">
                  <c:v>8.0000000000000071E-2</c:v>
                </c:pt>
                <c:pt idx="73">
                  <c:v>8.1000000000000044E-2</c:v>
                </c:pt>
                <c:pt idx="74">
                  <c:v>8.2000000000000045E-2</c:v>
                </c:pt>
                <c:pt idx="75">
                  <c:v>8.4000000000000075E-2</c:v>
                </c:pt>
                <c:pt idx="76">
                  <c:v>8.5000000000000048E-2</c:v>
                </c:pt>
                <c:pt idx="77">
                  <c:v>8.6000000000000049E-2</c:v>
                </c:pt>
                <c:pt idx="78">
                  <c:v>8.7000000000000022E-2</c:v>
                </c:pt>
                <c:pt idx="79">
                  <c:v>8.9000000000000246E-2</c:v>
                </c:pt>
                <c:pt idx="80">
                  <c:v>9.0000000000000052E-2</c:v>
                </c:pt>
                <c:pt idx="81">
                  <c:v>9.1000000000000025E-2</c:v>
                </c:pt>
                <c:pt idx="82">
                  <c:v>9.2000000000000026E-2</c:v>
                </c:pt>
                <c:pt idx="83">
                  <c:v>9.4000000000000056E-2</c:v>
                </c:pt>
                <c:pt idx="84">
                  <c:v>9.500000000000007E-2</c:v>
                </c:pt>
                <c:pt idx="85">
                  <c:v>9.6000000000000071E-2</c:v>
                </c:pt>
                <c:pt idx="86">
                  <c:v>9.8000000000000254E-2</c:v>
                </c:pt>
                <c:pt idx="87">
                  <c:v>9.9000000000000074E-2</c:v>
                </c:pt>
                <c:pt idx="88">
                  <c:v>0.1</c:v>
                </c:pt>
                <c:pt idx="89">
                  <c:v>0.10200000000000002</c:v>
                </c:pt>
                <c:pt idx="90">
                  <c:v>0.10300000000000002</c:v>
                </c:pt>
                <c:pt idx="91">
                  <c:v>0.10500000000000002</c:v>
                </c:pt>
                <c:pt idx="92">
                  <c:v>0.10600000000000002</c:v>
                </c:pt>
                <c:pt idx="93">
                  <c:v>0.10800000000000012</c:v>
                </c:pt>
                <c:pt idx="94">
                  <c:v>0.10900000000000012</c:v>
                </c:pt>
                <c:pt idx="95">
                  <c:v>0.11100000000000003</c:v>
                </c:pt>
                <c:pt idx="96">
                  <c:v>0.11300000000000003</c:v>
                </c:pt>
                <c:pt idx="97">
                  <c:v>0.11400000000000003</c:v>
                </c:pt>
                <c:pt idx="98">
                  <c:v>0.11600000000000005</c:v>
                </c:pt>
                <c:pt idx="99">
                  <c:v>0.11700000000000005</c:v>
                </c:pt>
                <c:pt idx="100">
                  <c:v>0.11900000000000006</c:v>
                </c:pt>
                <c:pt idx="101">
                  <c:v>0.12100000000000002</c:v>
                </c:pt>
                <c:pt idx="102">
                  <c:v>0.12200000000000009</c:v>
                </c:pt>
                <c:pt idx="103">
                  <c:v>0.12400000000000012</c:v>
                </c:pt>
                <c:pt idx="104">
                  <c:v>0.126</c:v>
                </c:pt>
                <c:pt idx="105">
                  <c:v>0.127</c:v>
                </c:pt>
                <c:pt idx="106">
                  <c:v>0.129</c:v>
                </c:pt>
                <c:pt idx="107">
                  <c:v>0.13100000000000001</c:v>
                </c:pt>
                <c:pt idx="108">
                  <c:v>0.13200000000000001</c:v>
                </c:pt>
                <c:pt idx="109">
                  <c:v>0.13400000000000001</c:v>
                </c:pt>
                <c:pt idx="110">
                  <c:v>0.13500000000000001</c:v>
                </c:pt>
              </c:numCache>
            </c:numRef>
          </c:val>
        </c:ser>
        <c:axId val="71939968"/>
        <c:axId val="71941504"/>
      </c:areaChart>
      <c:lineChart>
        <c:grouping val="standard"/>
        <c:ser>
          <c:idx val="3"/>
          <c:order val="0"/>
          <c:tx>
            <c:strRef>
              <c:f>'Entitlements to Overwhlem BUd'!$E$10</c:f>
              <c:strCache>
                <c:ptCount val="1"/>
                <c:pt idx="0">
                  <c:v>Extended Baseline Scenario</c:v>
                </c:pt>
              </c:strCache>
            </c:strRef>
          </c:tx>
          <c:spPr>
            <a:ln w="50800">
              <a:solidFill>
                <a:schemeClr val="tx1"/>
              </a:solidFill>
            </a:ln>
          </c:spPr>
          <c:marker>
            <c:symbol val="none"/>
          </c:marker>
          <c:cat>
            <c:numRef>
              <c:f>'Entitlements to Overwhlem BUd'!$A$16:$A$126</c:f>
              <c:numCache>
                <c:formatCode>0</c:formatCode>
                <c:ptCount val="11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pt idx="81">
                  <c:v>2051</c:v>
                </c:pt>
                <c:pt idx="82">
                  <c:v>2052</c:v>
                </c:pt>
                <c:pt idx="83">
                  <c:v>2053</c:v>
                </c:pt>
                <c:pt idx="84">
                  <c:v>2054</c:v>
                </c:pt>
                <c:pt idx="85">
                  <c:v>2055</c:v>
                </c:pt>
                <c:pt idx="86">
                  <c:v>2056</c:v>
                </c:pt>
                <c:pt idx="87">
                  <c:v>2057</c:v>
                </c:pt>
                <c:pt idx="88">
                  <c:v>2058</c:v>
                </c:pt>
                <c:pt idx="89">
                  <c:v>2059</c:v>
                </c:pt>
                <c:pt idx="90">
                  <c:v>2060</c:v>
                </c:pt>
                <c:pt idx="91">
                  <c:v>2061</c:v>
                </c:pt>
                <c:pt idx="92">
                  <c:v>2062</c:v>
                </c:pt>
                <c:pt idx="93">
                  <c:v>2063</c:v>
                </c:pt>
                <c:pt idx="94">
                  <c:v>2064</c:v>
                </c:pt>
                <c:pt idx="95">
                  <c:v>2065</c:v>
                </c:pt>
                <c:pt idx="96">
                  <c:v>2066</c:v>
                </c:pt>
                <c:pt idx="97">
                  <c:v>2067</c:v>
                </c:pt>
                <c:pt idx="98">
                  <c:v>2068</c:v>
                </c:pt>
                <c:pt idx="99">
                  <c:v>2069</c:v>
                </c:pt>
                <c:pt idx="100">
                  <c:v>2070</c:v>
                </c:pt>
                <c:pt idx="101">
                  <c:v>2071</c:v>
                </c:pt>
                <c:pt idx="102">
                  <c:v>2072</c:v>
                </c:pt>
                <c:pt idx="103">
                  <c:v>2073</c:v>
                </c:pt>
                <c:pt idx="104">
                  <c:v>2074</c:v>
                </c:pt>
                <c:pt idx="105">
                  <c:v>2075</c:v>
                </c:pt>
                <c:pt idx="106">
                  <c:v>2076</c:v>
                </c:pt>
                <c:pt idx="107">
                  <c:v>2077</c:v>
                </c:pt>
                <c:pt idx="108">
                  <c:v>2078</c:v>
                </c:pt>
                <c:pt idx="109">
                  <c:v>2079</c:v>
                </c:pt>
                <c:pt idx="110">
                  <c:v>2080</c:v>
                </c:pt>
              </c:numCache>
            </c:numRef>
          </c:cat>
          <c:val>
            <c:numRef>
              <c:f>'Entitlements to Overwhlem BUd'!$E$16:$E$126</c:f>
              <c:numCache>
                <c:formatCode>0.0%</c:formatCode>
                <c:ptCount val="111"/>
                <c:pt idx="0">
                  <c:v>0.18300000000000038</c:v>
                </c:pt>
                <c:pt idx="1">
                  <c:v>0.17500000000000004</c:v>
                </c:pt>
                <c:pt idx="2">
                  <c:v>0.17700000000000021</c:v>
                </c:pt>
                <c:pt idx="3">
                  <c:v>0.17900000000000021</c:v>
                </c:pt>
                <c:pt idx="4">
                  <c:v>0.18100000000000024</c:v>
                </c:pt>
                <c:pt idx="5">
                  <c:v>0.17600000000000021</c:v>
                </c:pt>
                <c:pt idx="6">
                  <c:v>0.17900000000000021</c:v>
                </c:pt>
                <c:pt idx="7">
                  <c:v>0.18100000000000024</c:v>
                </c:pt>
                <c:pt idx="8">
                  <c:v>0.18100000000000024</c:v>
                </c:pt>
                <c:pt idx="9">
                  <c:v>0.18600000000000042</c:v>
                </c:pt>
                <c:pt idx="10">
                  <c:v>0.19300000000000006</c:v>
                </c:pt>
                <c:pt idx="11">
                  <c:v>0.19300000000000006</c:v>
                </c:pt>
                <c:pt idx="12">
                  <c:v>0.18900000000000042</c:v>
                </c:pt>
                <c:pt idx="13">
                  <c:v>0.17500000000000004</c:v>
                </c:pt>
                <c:pt idx="14">
                  <c:v>0.17400000000000004</c:v>
                </c:pt>
                <c:pt idx="15">
                  <c:v>0.17600000000000021</c:v>
                </c:pt>
                <c:pt idx="16">
                  <c:v>0.17700000000000021</c:v>
                </c:pt>
                <c:pt idx="17">
                  <c:v>0.18300000000000038</c:v>
                </c:pt>
                <c:pt idx="18">
                  <c:v>0.18200000000000024</c:v>
                </c:pt>
                <c:pt idx="19">
                  <c:v>0.18300000000000038</c:v>
                </c:pt>
                <c:pt idx="20">
                  <c:v>0.17900000000000021</c:v>
                </c:pt>
                <c:pt idx="21">
                  <c:v>0.17800000000000021</c:v>
                </c:pt>
                <c:pt idx="22">
                  <c:v>0.17500000000000004</c:v>
                </c:pt>
                <c:pt idx="23">
                  <c:v>0.17700000000000021</c:v>
                </c:pt>
                <c:pt idx="24">
                  <c:v>0.18100000000000024</c:v>
                </c:pt>
                <c:pt idx="25">
                  <c:v>0.18600000000000042</c:v>
                </c:pt>
                <c:pt idx="26">
                  <c:v>0.19000000000000006</c:v>
                </c:pt>
                <c:pt idx="27">
                  <c:v>0.19500000000000006</c:v>
                </c:pt>
                <c:pt idx="28">
                  <c:v>0.2</c:v>
                </c:pt>
                <c:pt idx="29">
                  <c:v>0.20300000000000001</c:v>
                </c:pt>
                <c:pt idx="30">
                  <c:v>0.20600000000000004</c:v>
                </c:pt>
                <c:pt idx="31">
                  <c:v>0.19300000000000006</c:v>
                </c:pt>
                <c:pt idx="32">
                  <c:v>0.17500000000000004</c:v>
                </c:pt>
                <c:pt idx="33">
                  <c:v>0.16500000000000006</c:v>
                </c:pt>
                <c:pt idx="34">
                  <c:v>0.16700000000000007</c:v>
                </c:pt>
                <c:pt idx="35">
                  <c:v>0.17900000000000021</c:v>
                </c:pt>
                <c:pt idx="36">
                  <c:v>0.18600000000000042</c:v>
                </c:pt>
                <c:pt idx="37">
                  <c:v>0.18500000000000039</c:v>
                </c:pt>
                <c:pt idx="38">
                  <c:v>0.17100000000000001</c:v>
                </c:pt>
                <c:pt idx="39">
                  <c:v>0.14800000000000021</c:v>
                </c:pt>
                <c:pt idx="40">
                  <c:v>0.14900000000000024</c:v>
                </c:pt>
                <c:pt idx="41">
                  <c:v>0.17800000000000021</c:v>
                </c:pt>
                <c:pt idx="42">
                  <c:v>0.18200000000000024</c:v>
                </c:pt>
                <c:pt idx="43">
                  <c:v>0.18200000000000024</c:v>
                </c:pt>
                <c:pt idx="44">
                  <c:v>0.18200000000000024</c:v>
                </c:pt>
                <c:pt idx="45">
                  <c:v>0.18200000000000024</c:v>
                </c:pt>
                <c:pt idx="46">
                  <c:v>0.18200000000000024</c:v>
                </c:pt>
                <c:pt idx="47">
                  <c:v>0.18200000000000024</c:v>
                </c:pt>
                <c:pt idx="48">
                  <c:v>0.18200000000000024</c:v>
                </c:pt>
                <c:pt idx="49">
                  <c:v>0.18200000000000024</c:v>
                </c:pt>
                <c:pt idx="50">
                  <c:v>0.18200000000000024</c:v>
                </c:pt>
                <c:pt idx="51">
                  <c:v>0.18200000000000024</c:v>
                </c:pt>
                <c:pt idx="52">
                  <c:v>0.18200000000000024</c:v>
                </c:pt>
                <c:pt idx="53">
                  <c:v>0.18200000000000024</c:v>
                </c:pt>
                <c:pt idx="54">
                  <c:v>0.18200000000000024</c:v>
                </c:pt>
                <c:pt idx="55">
                  <c:v>0.18200000000000024</c:v>
                </c:pt>
                <c:pt idx="56">
                  <c:v>0.18200000000000024</c:v>
                </c:pt>
                <c:pt idx="57">
                  <c:v>0.18200000000000024</c:v>
                </c:pt>
                <c:pt idx="58">
                  <c:v>0.18200000000000024</c:v>
                </c:pt>
                <c:pt idx="59">
                  <c:v>0.18200000000000024</c:v>
                </c:pt>
                <c:pt idx="60">
                  <c:v>0.18200000000000024</c:v>
                </c:pt>
                <c:pt idx="61">
                  <c:v>0.18200000000000024</c:v>
                </c:pt>
                <c:pt idx="62">
                  <c:v>0.18200000000000024</c:v>
                </c:pt>
                <c:pt idx="63">
                  <c:v>0.18200000000000024</c:v>
                </c:pt>
                <c:pt idx="64">
                  <c:v>0.18200000000000024</c:v>
                </c:pt>
                <c:pt idx="65">
                  <c:v>0.18200000000000024</c:v>
                </c:pt>
                <c:pt idx="66">
                  <c:v>0.18200000000000024</c:v>
                </c:pt>
                <c:pt idx="67">
                  <c:v>0.18200000000000024</c:v>
                </c:pt>
                <c:pt idx="68">
                  <c:v>0.18200000000000024</c:v>
                </c:pt>
                <c:pt idx="69">
                  <c:v>0.18200000000000024</c:v>
                </c:pt>
                <c:pt idx="70">
                  <c:v>0.18200000000000024</c:v>
                </c:pt>
                <c:pt idx="71">
                  <c:v>0.18200000000000024</c:v>
                </c:pt>
                <c:pt idx="72">
                  <c:v>0.18200000000000024</c:v>
                </c:pt>
                <c:pt idx="73">
                  <c:v>0.18200000000000024</c:v>
                </c:pt>
                <c:pt idx="74">
                  <c:v>0.18200000000000024</c:v>
                </c:pt>
                <c:pt idx="75">
                  <c:v>0.18200000000000024</c:v>
                </c:pt>
                <c:pt idx="76">
                  <c:v>0.18200000000000024</c:v>
                </c:pt>
                <c:pt idx="77">
                  <c:v>0.18200000000000024</c:v>
                </c:pt>
                <c:pt idx="78">
                  <c:v>0.18200000000000024</c:v>
                </c:pt>
                <c:pt idx="79">
                  <c:v>0.18200000000000024</c:v>
                </c:pt>
                <c:pt idx="80">
                  <c:v>0.18200000000000024</c:v>
                </c:pt>
                <c:pt idx="81">
                  <c:v>0.18200000000000024</c:v>
                </c:pt>
                <c:pt idx="82">
                  <c:v>0.18200000000000024</c:v>
                </c:pt>
                <c:pt idx="83">
                  <c:v>0.18200000000000024</c:v>
                </c:pt>
                <c:pt idx="84">
                  <c:v>0.18200000000000024</c:v>
                </c:pt>
                <c:pt idx="85">
                  <c:v>0.18200000000000024</c:v>
                </c:pt>
                <c:pt idx="86">
                  <c:v>0.18200000000000024</c:v>
                </c:pt>
                <c:pt idx="87">
                  <c:v>0.18200000000000024</c:v>
                </c:pt>
                <c:pt idx="88">
                  <c:v>0.18200000000000024</c:v>
                </c:pt>
                <c:pt idx="89">
                  <c:v>0.18200000000000024</c:v>
                </c:pt>
                <c:pt idx="90">
                  <c:v>0.18200000000000024</c:v>
                </c:pt>
                <c:pt idx="91">
                  <c:v>0.18200000000000024</c:v>
                </c:pt>
                <c:pt idx="92">
                  <c:v>0.18200000000000024</c:v>
                </c:pt>
                <c:pt idx="93">
                  <c:v>0.18200000000000024</c:v>
                </c:pt>
                <c:pt idx="94">
                  <c:v>0.18200000000000024</c:v>
                </c:pt>
                <c:pt idx="95">
                  <c:v>0.18200000000000024</c:v>
                </c:pt>
                <c:pt idx="96">
                  <c:v>0.18200000000000024</c:v>
                </c:pt>
                <c:pt idx="97">
                  <c:v>0.18200000000000024</c:v>
                </c:pt>
                <c:pt idx="98">
                  <c:v>0.18200000000000024</c:v>
                </c:pt>
                <c:pt idx="99">
                  <c:v>0.18200000000000024</c:v>
                </c:pt>
                <c:pt idx="100">
                  <c:v>0.18200000000000024</c:v>
                </c:pt>
                <c:pt idx="101">
                  <c:v>0.18200000000000024</c:v>
                </c:pt>
                <c:pt idx="102">
                  <c:v>0.18200000000000024</c:v>
                </c:pt>
                <c:pt idx="103">
                  <c:v>0.18200000000000024</c:v>
                </c:pt>
                <c:pt idx="104">
                  <c:v>0.18200000000000024</c:v>
                </c:pt>
                <c:pt idx="105">
                  <c:v>0.18200000000000024</c:v>
                </c:pt>
                <c:pt idx="106">
                  <c:v>0.18200000000000024</c:v>
                </c:pt>
                <c:pt idx="107">
                  <c:v>0.18200000000000024</c:v>
                </c:pt>
                <c:pt idx="108">
                  <c:v>0.18200000000000024</c:v>
                </c:pt>
                <c:pt idx="109">
                  <c:v>0.18200000000000024</c:v>
                </c:pt>
                <c:pt idx="110">
                  <c:v>0.18200000000000024</c:v>
                </c:pt>
              </c:numCache>
            </c:numRef>
          </c:val>
        </c:ser>
        <c:marker val="1"/>
        <c:axId val="71939968"/>
        <c:axId val="71941504"/>
      </c:lineChart>
      <c:catAx>
        <c:axId val="71939968"/>
        <c:scaling>
          <c:orientation val="minMax"/>
        </c:scaling>
        <c:axPos val="b"/>
        <c:numFmt formatCode="0" sourceLinked="1"/>
        <c:tickLblPos val="nextTo"/>
        <c:txPr>
          <a:bodyPr/>
          <a:lstStyle/>
          <a:p>
            <a:pPr>
              <a:defRPr sz="2000" b="1"/>
            </a:pPr>
            <a:endParaRPr lang="en-US"/>
          </a:p>
        </c:txPr>
        <c:crossAx val="71941504"/>
        <c:crosses val="autoZero"/>
        <c:auto val="1"/>
        <c:lblAlgn val="ctr"/>
        <c:lblOffset val="100"/>
        <c:tickLblSkip val="10"/>
        <c:tickMarkSkip val="10"/>
      </c:catAx>
      <c:valAx>
        <c:axId val="71941504"/>
        <c:scaling>
          <c:orientation val="minMax"/>
        </c:scaling>
        <c:axPos val="l"/>
        <c:majorGridlines/>
        <c:numFmt formatCode="0%" sourceLinked="0"/>
        <c:tickLblPos val="nextTo"/>
        <c:txPr>
          <a:bodyPr/>
          <a:lstStyle/>
          <a:p>
            <a:pPr>
              <a:defRPr sz="2000" b="1"/>
            </a:pPr>
            <a:endParaRPr lang="en-US"/>
          </a:p>
        </c:txPr>
        <c:crossAx val="71939968"/>
        <c:crosses val="autoZero"/>
        <c:crossBetween val="between"/>
      </c:valAx>
    </c:plotArea>
    <c:plotVisOnly val="1"/>
    <c:dispBlanksAs val="zero"/>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9064988298505843E-2"/>
          <c:y val="2.2417621972392058E-2"/>
          <c:w val="0.88921396886063475"/>
          <c:h val="0.87046327823022218"/>
        </c:manualLayout>
      </c:layout>
      <c:lineChart>
        <c:grouping val="standard"/>
        <c:ser>
          <c:idx val="1"/>
          <c:order val="0"/>
          <c:tx>
            <c:strRef>
              <c:f>Sheet1!$A$2</c:f>
              <c:strCache>
                <c:ptCount val="1"/>
                <c:pt idx="0">
                  <c:v>Mandatory Healthcare Spending</c:v>
                </c:pt>
              </c:strCache>
            </c:strRef>
          </c:tx>
          <c:spPr>
            <a:ln w="38100">
              <a:solidFill>
                <a:srgbClr val="C00000"/>
              </a:solidFill>
            </a:ln>
          </c:spPr>
          <c:marker>
            <c:symbol val="none"/>
          </c:marker>
          <c:cat>
            <c:numRef>
              <c:f>Sheet1!$B$1:$AP$1</c:f>
              <c:numCache>
                <c:formatCode>General</c:formatCode>
                <c:ptCount val="41"/>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pt idx="36">
                  <c:v>2047</c:v>
                </c:pt>
                <c:pt idx="37">
                  <c:v>2048</c:v>
                </c:pt>
                <c:pt idx="38">
                  <c:v>2049</c:v>
                </c:pt>
                <c:pt idx="39">
                  <c:v>2050</c:v>
                </c:pt>
                <c:pt idx="40">
                  <c:v>2051</c:v>
                </c:pt>
              </c:numCache>
            </c:numRef>
          </c:cat>
          <c:val>
            <c:numRef>
              <c:f>Sheet1!$B$2:$AP$2</c:f>
              <c:numCache>
                <c:formatCode>0.0%</c:formatCode>
                <c:ptCount val="41"/>
                <c:pt idx="0">
                  <c:v>5.1222656508777706E-2</c:v>
                </c:pt>
                <c:pt idx="1">
                  <c:v>4.9088297261061134E-2</c:v>
                </c:pt>
                <c:pt idx="2">
                  <c:v>5.1553887034977125E-2</c:v>
                </c:pt>
                <c:pt idx="3">
                  <c:v>5.5266937669376834E-2</c:v>
                </c:pt>
                <c:pt idx="4">
                  <c:v>5.7208746966688727E-2</c:v>
                </c:pt>
                <c:pt idx="5">
                  <c:v>6.0032757718472024E-2</c:v>
                </c:pt>
                <c:pt idx="6">
                  <c:v>6.0490263630916932E-2</c:v>
                </c:pt>
                <c:pt idx="7">
                  <c:v>6.0521815925147986E-2</c:v>
                </c:pt>
                <c:pt idx="8">
                  <c:v>6.2630884434500739E-2</c:v>
                </c:pt>
                <c:pt idx="9">
                  <c:v>6.4405495274763733E-2</c:v>
                </c:pt>
                <c:pt idx="10">
                  <c:v>6.6353713806126993E-2</c:v>
                </c:pt>
                <c:pt idx="11">
                  <c:v>6.8822321810694878E-2</c:v>
                </c:pt>
                <c:pt idx="12">
                  <c:v>7.0597290375047056E-2</c:v>
                </c:pt>
                <c:pt idx="13">
                  <c:v>7.2545365186321098E-2</c:v>
                </c:pt>
                <c:pt idx="14">
                  <c:v>7.4581488936139959E-2</c:v>
                </c:pt>
                <c:pt idx="15">
                  <c:v>7.6535880456080396E-2</c:v>
                </c:pt>
                <c:pt idx="16">
                  <c:v>7.8577683932409853E-2</c:v>
                </c:pt>
                <c:pt idx="17">
                  <c:v>8.0875991599432775E-2</c:v>
                </c:pt>
                <c:pt idx="18">
                  <c:v>8.300699164354873E-2</c:v>
                </c:pt>
                <c:pt idx="19">
                  <c:v>8.5224518886509545E-2</c:v>
                </c:pt>
                <c:pt idx="20">
                  <c:v>8.7189416303591186E-2</c:v>
                </c:pt>
                <c:pt idx="21">
                  <c:v>8.9240310431623227E-2</c:v>
                </c:pt>
                <c:pt idx="22">
                  <c:v>9.129221746568715E-2</c:v>
                </c:pt>
                <c:pt idx="23">
                  <c:v>9.3260101917807842E-2</c:v>
                </c:pt>
                <c:pt idx="24">
                  <c:v>9.5313106602959483E-2</c:v>
                </c:pt>
                <c:pt idx="25">
                  <c:v>9.7112145678149894E-2</c:v>
                </c:pt>
                <c:pt idx="26">
                  <c:v>9.9080540651175691E-2</c:v>
                </c:pt>
                <c:pt idx="27">
                  <c:v>0.10079434252548447</c:v>
                </c:pt>
                <c:pt idx="28">
                  <c:v>0.10250749056188316</c:v>
                </c:pt>
                <c:pt idx="29">
                  <c:v>0.10422018618226116</c:v>
                </c:pt>
                <c:pt idx="30">
                  <c:v>0.10584597344102394</c:v>
                </c:pt>
                <c:pt idx="31">
                  <c:v>0.10747080781912798</c:v>
                </c:pt>
                <c:pt idx="32">
                  <c:v>0.1091786007098942</c:v>
                </c:pt>
                <c:pt idx="33">
                  <c:v>0.11079972517022629</c:v>
                </c:pt>
                <c:pt idx="34">
                  <c:v>0.11241874294756546</c:v>
                </c:pt>
                <c:pt idx="35">
                  <c:v>0.11403524577202173</c:v>
                </c:pt>
                <c:pt idx="36">
                  <c:v>0.11556442226119085</c:v>
                </c:pt>
                <c:pt idx="37">
                  <c:v>0.11709067830599749</c:v>
                </c:pt>
                <c:pt idx="38">
                  <c:v>0.11869857671606461</c:v>
                </c:pt>
                <c:pt idx="39">
                  <c:v>0.12030320478533248</c:v>
                </c:pt>
                <c:pt idx="40">
                  <c:v>0.12190389921046921</c:v>
                </c:pt>
              </c:numCache>
            </c:numRef>
          </c:val>
        </c:ser>
        <c:ser>
          <c:idx val="2"/>
          <c:order val="1"/>
          <c:tx>
            <c:strRef>
              <c:f>Sheet1!$A$3</c:f>
              <c:strCache>
                <c:ptCount val="1"/>
                <c:pt idx="0">
                  <c:v>Social Security</c:v>
                </c:pt>
              </c:strCache>
            </c:strRef>
          </c:tx>
          <c:spPr>
            <a:ln w="38100">
              <a:solidFill>
                <a:srgbClr val="006600"/>
              </a:solidFill>
            </a:ln>
          </c:spPr>
          <c:marker>
            <c:symbol val="none"/>
          </c:marker>
          <c:cat>
            <c:numRef>
              <c:f>Sheet1!$B$1:$AP$1</c:f>
              <c:numCache>
                <c:formatCode>General</c:formatCode>
                <c:ptCount val="41"/>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pt idx="36">
                  <c:v>2047</c:v>
                </c:pt>
                <c:pt idx="37">
                  <c:v>2048</c:v>
                </c:pt>
                <c:pt idx="38">
                  <c:v>2049</c:v>
                </c:pt>
                <c:pt idx="39">
                  <c:v>2050</c:v>
                </c:pt>
                <c:pt idx="40">
                  <c:v>2051</c:v>
                </c:pt>
              </c:numCache>
            </c:numRef>
          </c:cat>
          <c:val>
            <c:numRef>
              <c:f>Sheet1!$B$3:$AP$3</c:f>
              <c:numCache>
                <c:formatCode>0.0%</c:formatCode>
                <c:ptCount val="41"/>
                <c:pt idx="0">
                  <c:v>4.8068300761841674E-2</c:v>
                </c:pt>
                <c:pt idx="1">
                  <c:v>4.9075911383515324E-2</c:v>
                </c:pt>
                <c:pt idx="2">
                  <c:v>5.0168149796069518E-2</c:v>
                </c:pt>
                <c:pt idx="3">
                  <c:v>5.0270295746435732E-2</c:v>
                </c:pt>
                <c:pt idx="4">
                  <c:v>4.9456540922126931E-2</c:v>
                </c:pt>
                <c:pt idx="5">
                  <c:v>4.9475091575091584E-2</c:v>
                </c:pt>
                <c:pt idx="6">
                  <c:v>4.9999350908727813E-2</c:v>
                </c:pt>
                <c:pt idx="7">
                  <c:v>5.0761743364521723E-2</c:v>
                </c:pt>
                <c:pt idx="8">
                  <c:v>5.1642253778366287E-2</c:v>
                </c:pt>
                <c:pt idx="9">
                  <c:v>5.2619793489674486E-2</c:v>
                </c:pt>
                <c:pt idx="10">
                  <c:v>5.3549349559378845E-2</c:v>
                </c:pt>
                <c:pt idx="11">
                  <c:v>5.3999999999999999E-2</c:v>
                </c:pt>
                <c:pt idx="12">
                  <c:v>5.5000000000000014E-2</c:v>
                </c:pt>
                <c:pt idx="13">
                  <c:v>5.5999999999999994E-2</c:v>
                </c:pt>
                <c:pt idx="14">
                  <c:v>5.7000000000000023E-2</c:v>
                </c:pt>
                <c:pt idx="15">
                  <c:v>5.7000000000000023E-2</c:v>
                </c:pt>
                <c:pt idx="16">
                  <c:v>5.8000000000000003E-2</c:v>
                </c:pt>
                <c:pt idx="17">
                  <c:v>5.900000000000015E-2</c:v>
                </c:pt>
                <c:pt idx="18">
                  <c:v>5.900000000000015E-2</c:v>
                </c:pt>
                <c:pt idx="19">
                  <c:v>6.0000000000000032E-2</c:v>
                </c:pt>
                <c:pt idx="20">
                  <c:v>6.0000000000000032E-2</c:v>
                </c:pt>
                <c:pt idx="21">
                  <c:v>6.0000000000000032E-2</c:v>
                </c:pt>
                <c:pt idx="22">
                  <c:v>6.1000000000000013E-2</c:v>
                </c:pt>
                <c:pt idx="23">
                  <c:v>6.1000000000000013E-2</c:v>
                </c:pt>
                <c:pt idx="24">
                  <c:v>6.1000000000000013E-2</c:v>
                </c:pt>
                <c:pt idx="25">
                  <c:v>6.1000000000000013E-2</c:v>
                </c:pt>
                <c:pt idx="26">
                  <c:v>6.1000000000000013E-2</c:v>
                </c:pt>
                <c:pt idx="27">
                  <c:v>6.0999999999999992E-2</c:v>
                </c:pt>
                <c:pt idx="28">
                  <c:v>6.1000000000000013E-2</c:v>
                </c:pt>
                <c:pt idx="29">
                  <c:v>6.0000000000000032E-2</c:v>
                </c:pt>
                <c:pt idx="30">
                  <c:v>6.0000000000000032E-2</c:v>
                </c:pt>
                <c:pt idx="31">
                  <c:v>6.0000000000000032E-2</c:v>
                </c:pt>
                <c:pt idx="32">
                  <c:v>6.0000000000000032E-2</c:v>
                </c:pt>
                <c:pt idx="33">
                  <c:v>5.9000000000000163E-2</c:v>
                </c:pt>
                <c:pt idx="34">
                  <c:v>5.900000000000015E-2</c:v>
                </c:pt>
                <c:pt idx="35">
                  <c:v>5.900000000000015E-2</c:v>
                </c:pt>
                <c:pt idx="36">
                  <c:v>5.9000000000000163E-2</c:v>
                </c:pt>
                <c:pt idx="37">
                  <c:v>5.900000000000015E-2</c:v>
                </c:pt>
                <c:pt idx="38">
                  <c:v>5.900000000000015E-2</c:v>
                </c:pt>
                <c:pt idx="39">
                  <c:v>5.9000000000000143E-2</c:v>
                </c:pt>
                <c:pt idx="40">
                  <c:v>5.900000000000015E-2</c:v>
                </c:pt>
              </c:numCache>
            </c:numRef>
          </c:val>
        </c:ser>
        <c:ser>
          <c:idx val="3"/>
          <c:order val="2"/>
          <c:tx>
            <c:strRef>
              <c:f>Sheet1!$A$4</c:f>
              <c:strCache>
                <c:ptCount val="1"/>
                <c:pt idx="0">
                  <c:v>Discretionary Spending</c:v>
                </c:pt>
              </c:strCache>
            </c:strRef>
          </c:tx>
          <c:spPr>
            <a:ln w="38100">
              <a:solidFill>
                <a:schemeClr val="accent6"/>
              </a:solidFill>
            </a:ln>
          </c:spPr>
          <c:marker>
            <c:symbol val="none"/>
          </c:marker>
          <c:cat>
            <c:numRef>
              <c:f>Sheet1!$B$1:$AP$1</c:f>
              <c:numCache>
                <c:formatCode>General</c:formatCode>
                <c:ptCount val="41"/>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pt idx="36">
                  <c:v>2047</c:v>
                </c:pt>
                <c:pt idx="37">
                  <c:v>2048</c:v>
                </c:pt>
                <c:pt idx="38">
                  <c:v>2049</c:v>
                </c:pt>
                <c:pt idx="39">
                  <c:v>2050</c:v>
                </c:pt>
                <c:pt idx="40">
                  <c:v>2051</c:v>
                </c:pt>
              </c:numCache>
            </c:numRef>
          </c:cat>
          <c:val>
            <c:numRef>
              <c:f>Sheet1!$B$4:$AP$4</c:f>
              <c:numCache>
                <c:formatCode>0.0%</c:formatCode>
                <c:ptCount val="41"/>
                <c:pt idx="0">
                  <c:v>8.9661278569063196E-2</c:v>
                </c:pt>
                <c:pt idx="1">
                  <c:v>8.2789950839558119E-2</c:v>
                </c:pt>
                <c:pt idx="2">
                  <c:v>7.705160054381413E-2</c:v>
                </c:pt>
                <c:pt idx="3">
                  <c:v>7.1587192176269548E-2</c:v>
                </c:pt>
                <c:pt idx="4">
                  <c:v>6.6125358482241325E-2</c:v>
                </c:pt>
                <c:pt idx="5">
                  <c:v>6.2957770800628185E-2</c:v>
                </c:pt>
                <c:pt idx="6">
                  <c:v>6.0592520471340325E-2</c:v>
                </c:pt>
                <c:pt idx="7">
                  <c:v>5.8643927821271834E-2</c:v>
                </c:pt>
                <c:pt idx="8">
                  <c:v>5.7445093831332103E-2</c:v>
                </c:pt>
                <c:pt idx="9">
                  <c:v>5.6247768638431887E-2</c:v>
                </c:pt>
                <c:pt idx="10">
                  <c:v>5.5054678976080573E-2</c:v>
                </c:pt>
                <c:pt idx="11">
                  <c:v>5.4575522115576813E-2</c:v>
                </c:pt>
                <c:pt idx="12">
                  <c:v>5.4409059777325561E-2</c:v>
                </c:pt>
                <c:pt idx="13">
                  <c:v>5.4334580360714327E-2</c:v>
                </c:pt>
                <c:pt idx="14">
                  <c:v>5.4277064890342522E-2</c:v>
                </c:pt>
                <c:pt idx="15">
                  <c:v>5.4226414964369023E-2</c:v>
                </c:pt>
                <c:pt idx="16">
                  <c:v>5.4177835245189487E-2</c:v>
                </c:pt>
                <c:pt idx="17">
                  <c:v>5.4131241117553429E-2</c:v>
                </c:pt>
                <c:pt idx="18">
                  <c:v>5.4086551424676999E-2</c:v>
                </c:pt>
                <c:pt idx="19">
                  <c:v>5.4043688326884623E-2</c:v>
                </c:pt>
                <c:pt idx="20">
                  <c:v>5.4002577166031455E-2</c:v>
                </c:pt>
                <c:pt idx="21">
                  <c:v>5.3963146335461815E-2</c:v>
                </c:pt>
                <c:pt idx="22">
                  <c:v>5.3925327155290102E-2</c:v>
                </c:pt>
                <c:pt idx="23">
                  <c:v>5.3889053752772025E-2</c:v>
                </c:pt>
                <c:pt idx="24">
                  <c:v>5.3854262947570522E-2</c:v>
                </c:pt>
                <c:pt idx="25">
                  <c:v>5.3820894141708833E-2</c:v>
                </c:pt>
                <c:pt idx="26">
                  <c:v>5.3788889214021904E-2</c:v>
                </c:pt>
                <c:pt idx="27">
                  <c:v>5.3758192418922872E-2</c:v>
                </c:pt>
                <c:pt idx="28">
                  <c:v>5.3728750289305453E-2</c:v>
                </c:pt>
                <c:pt idx="29">
                  <c:v>5.370051154341661E-2</c:v>
                </c:pt>
                <c:pt idx="30">
                  <c:v>5.3673426995533922E-2</c:v>
                </c:pt>
                <c:pt idx="31">
                  <c:v>5.3647449470296676E-2</c:v>
                </c:pt>
                <c:pt idx="32">
                  <c:v>5.3622533720534951E-2</c:v>
                </c:pt>
                <c:pt idx="33">
                  <c:v>5.3598636348459724E-2</c:v>
                </c:pt>
                <c:pt idx="34">
                  <c:v>5.3575715730073047E-2</c:v>
                </c:pt>
                <c:pt idx="35">
                  <c:v>5.3553731942669019E-2</c:v>
                </c:pt>
                <c:pt idx="36">
                  <c:v>5.3532646695295304E-2</c:v>
                </c:pt>
                <c:pt idx="37">
                  <c:v>5.3512423262061133E-2</c:v>
                </c:pt>
                <c:pt idx="38">
                  <c:v>5.3493026418166924E-2</c:v>
                </c:pt>
                <c:pt idx="39">
                  <c:v>5.3474422378550886E-2</c:v>
                </c:pt>
                <c:pt idx="40">
                  <c:v>5.3456578739043512E-2</c:v>
                </c:pt>
              </c:numCache>
            </c:numRef>
          </c:val>
        </c:ser>
        <c:ser>
          <c:idx val="4"/>
          <c:order val="3"/>
          <c:tx>
            <c:strRef>
              <c:f>Sheet1!$A$5</c:f>
              <c:strCache>
                <c:ptCount val="1"/>
                <c:pt idx="0">
                  <c:v>Other Mandatory</c:v>
                </c:pt>
              </c:strCache>
            </c:strRef>
          </c:tx>
          <c:spPr>
            <a:ln w="38100">
              <a:solidFill>
                <a:srgbClr val="0000CC"/>
              </a:solidFill>
            </a:ln>
          </c:spPr>
          <c:marker>
            <c:symbol val="none"/>
          </c:marker>
          <c:cat>
            <c:numRef>
              <c:f>Sheet1!$B$1:$AP$1</c:f>
              <c:numCache>
                <c:formatCode>General</c:formatCode>
                <c:ptCount val="41"/>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pt idx="36">
                  <c:v>2047</c:v>
                </c:pt>
                <c:pt idx="37">
                  <c:v>2048</c:v>
                </c:pt>
                <c:pt idx="38">
                  <c:v>2049</c:v>
                </c:pt>
                <c:pt idx="39">
                  <c:v>2050</c:v>
                </c:pt>
                <c:pt idx="40">
                  <c:v>2051</c:v>
                </c:pt>
              </c:numCache>
            </c:numRef>
          </c:cat>
          <c:val>
            <c:numRef>
              <c:f>Sheet1!$B$5:$AP$5</c:f>
              <c:numCache>
                <c:formatCode>0.0%</c:formatCode>
                <c:ptCount val="41"/>
                <c:pt idx="0">
                  <c:v>3.4704272938058951E-2</c:v>
                </c:pt>
                <c:pt idx="1">
                  <c:v>3.3852390985124305E-2</c:v>
                </c:pt>
                <c:pt idx="2">
                  <c:v>3.103330861451015E-2</c:v>
                </c:pt>
                <c:pt idx="3">
                  <c:v>2.608872393071757E-2</c:v>
                </c:pt>
                <c:pt idx="4">
                  <c:v>2.3817560114714392E-2</c:v>
                </c:pt>
                <c:pt idx="5">
                  <c:v>2.3378388278388267E-2</c:v>
                </c:pt>
                <c:pt idx="6">
                  <c:v>2.1684142200918799E-2</c:v>
                </c:pt>
                <c:pt idx="7">
                  <c:v>2.0204745083062917E-2</c:v>
                </c:pt>
                <c:pt idx="8">
                  <c:v>2.0678781790785788E-2</c:v>
                </c:pt>
                <c:pt idx="9">
                  <c:v>2.020051627581387E-2</c:v>
                </c:pt>
                <c:pt idx="10">
                  <c:v>1.9716323961393202E-2</c:v>
                </c:pt>
                <c:pt idx="11">
                  <c:v>1.9716323961393209E-2</c:v>
                </c:pt>
                <c:pt idx="12">
                  <c:v>1.9716323961393202E-2</c:v>
                </c:pt>
                <c:pt idx="13">
                  <c:v>1.9716323961393202E-2</c:v>
                </c:pt>
                <c:pt idx="14">
                  <c:v>1.9716323961393202E-2</c:v>
                </c:pt>
                <c:pt idx="15">
                  <c:v>1.9716323961393202E-2</c:v>
                </c:pt>
                <c:pt idx="16">
                  <c:v>1.9716323961393202E-2</c:v>
                </c:pt>
                <c:pt idx="17">
                  <c:v>1.9716323961393209E-2</c:v>
                </c:pt>
                <c:pt idx="18">
                  <c:v>1.9716323961393209E-2</c:v>
                </c:pt>
                <c:pt idx="19">
                  <c:v>1.9716323961393209E-2</c:v>
                </c:pt>
                <c:pt idx="20">
                  <c:v>1.9716323961393209E-2</c:v>
                </c:pt>
                <c:pt idx="21">
                  <c:v>1.9716323961393209E-2</c:v>
                </c:pt>
                <c:pt idx="22">
                  <c:v>1.9716323961393219E-2</c:v>
                </c:pt>
                <c:pt idx="23">
                  <c:v>1.9716323961393219E-2</c:v>
                </c:pt>
                <c:pt idx="24">
                  <c:v>1.9716323961393219E-2</c:v>
                </c:pt>
                <c:pt idx="25">
                  <c:v>1.9716323961393219E-2</c:v>
                </c:pt>
                <c:pt idx="26">
                  <c:v>1.9716323961393219E-2</c:v>
                </c:pt>
                <c:pt idx="27">
                  <c:v>1.9716323961393219E-2</c:v>
                </c:pt>
                <c:pt idx="28">
                  <c:v>1.9716323961393219E-2</c:v>
                </c:pt>
                <c:pt idx="29">
                  <c:v>1.9716323961393219E-2</c:v>
                </c:pt>
                <c:pt idx="30">
                  <c:v>1.9716323961393219E-2</c:v>
                </c:pt>
                <c:pt idx="31">
                  <c:v>1.9716323961393219E-2</c:v>
                </c:pt>
                <c:pt idx="32">
                  <c:v>1.9716323961393219E-2</c:v>
                </c:pt>
                <c:pt idx="33">
                  <c:v>1.9716323961393219E-2</c:v>
                </c:pt>
                <c:pt idx="34">
                  <c:v>1.9716323961393219E-2</c:v>
                </c:pt>
                <c:pt idx="35">
                  <c:v>1.9716323961393219E-2</c:v>
                </c:pt>
                <c:pt idx="36">
                  <c:v>1.9716323961393219E-2</c:v>
                </c:pt>
                <c:pt idx="37">
                  <c:v>1.9716323961393219E-2</c:v>
                </c:pt>
                <c:pt idx="38">
                  <c:v>1.9716323961393219E-2</c:v>
                </c:pt>
                <c:pt idx="39">
                  <c:v>1.9716323961393219E-2</c:v>
                </c:pt>
                <c:pt idx="40">
                  <c:v>1.9716323961393219E-2</c:v>
                </c:pt>
              </c:numCache>
            </c:numRef>
          </c:val>
        </c:ser>
        <c:marker val="1"/>
        <c:axId val="73312128"/>
        <c:axId val="73313664"/>
      </c:lineChart>
      <c:catAx>
        <c:axId val="73312128"/>
        <c:scaling>
          <c:orientation val="minMax"/>
        </c:scaling>
        <c:axPos val="b"/>
        <c:numFmt formatCode="General" sourceLinked="1"/>
        <c:tickLblPos val="nextTo"/>
        <c:txPr>
          <a:bodyPr anchor="t" anchorCtr="0"/>
          <a:lstStyle/>
          <a:p>
            <a:pPr>
              <a:defRPr sz="1600" b="1"/>
            </a:pPr>
            <a:endParaRPr lang="en-US"/>
          </a:p>
        </c:txPr>
        <c:crossAx val="73313664"/>
        <c:crosses val="autoZero"/>
        <c:auto val="1"/>
        <c:lblAlgn val="ctr"/>
        <c:lblOffset val="100"/>
        <c:tickLblSkip val="10"/>
        <c:tickMarkSkip val="10"/>
      </c:catAx>
      <c:valAx>
        <c:axId val="73313664"/>
        <c:scaling>
          <c:orientation val="minMax"/>
        </c:scaling>
        <c:axPos val="l"/>
        <c:majorGridlines>
          <c:spPr>
            <a:ln>
              <a:solidFill>
                <a:schemeClr val="bg1"/>
              </a:solidFill>
            </a:ln>
          </c:spPr>
        </c:majorGridlines>
        <c:numFmt formatCode="0%" sourceLinked="0"/>
        <c:tickLblPos val="nextTo"/>
        <c:txPr>
          <a:bodyPr/>
          <a:lstStyle/>
          <a:p>
            <a:pPr>
              <a:defRPr sz="1600" b="1"/>
            </a:pPr>
            <a:endParaRPr lang="en-US"/>
          </a:p>
        </c:txPr>
        <c:crossAx val="73312128"/>
        <c:crosses val="autoZero"/>
        <c:crossBetween val="between"/>
      </c:valAx>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7754702537182854E-2"/>
          <c:y val="2.5792207312114249E-2"/>
          <c:w val="0.91810651793525688"/>
          <c:h val="0.86461025419767945"/>
        </c:manualLayout>
      </c:layout>
      <c:barChart>
        <c:barDir val="col"/>
        <c:grouping val="clustered"/>
        <c:ser>
          <c:idx val="0"/>
          <c:order val="0"/>
          <c:tx>
            <c:strRef>
              <c:f>Sheet1!$B$1</c:f>
              <c:strCache>
                <c:ptCount val="1"/>
                <c:pt idx="0">
                  <c:v>Series 1</c:v>
                </c:pt>
              </c:strCache>
            </c:strRef>
          </c:tx>
          <c:spPr>
            <a:solidFill>
              <a:srgbClr val="C00000"/>
            </a:solidFill>
            <a:effectLst>
              <a:outerShdw blurRad="50800" sx="101000" sy="101000" algn="ctr" rotWithShape="0">
                <a:prstClr val="black">
                  <a:alpha val="40000"/>
                </a:prstClr>
              </a:outerShdw>
            </a:effectLst>
            <a:scene3d>
              <a:camera prst="orthographicFront"/>
              <a:lightRig rig="threePt" dir="t"/>
            </a:scene3d>
            <a:sp3d/>
          </c:spPr>
          <c:dLbls>
            <c:dLbl>
              <c:idx val="0"/>
              <c:layout>
                <c:manualLayout>
                  <c:x val="-1.3888888888888963E-3"/>
                  <c:y val="6.4393939393939753E-2"/>
                </c:manualLayout>
              </c:layout>
              <c:tx>
                <c:rich>
                  <a:bodyPr/>
                  <a:lstStyle/>
                  <a:p>
                    <a:r>
                      <a:rPr lang="en-US" sz="2000" b="1" dirty="0" smtClean="0">
                        <a:solidFill>
                          <a:schemeClr val="tx1"/>
                        </a:solidFill>
                      </a:rPr>
                      <a:t>$62.9T</a:t>
                    </a:r>
                    <a:endParaRPr lang="en-US" sz="2000" b="1" dirty="0">
                      <a:solidFill>
                        <a:schemeClr val="tx1"/>
                      </a:solidFill>
                    </a:endParaRPr>
                  </a:p>
                </c:rich>
              </c:tx>
              <c:showVal val="1"/>
            </c:dLbl>
            <c:dLbl>
              <c:idx val="1"/>
              <c:layout>
                <c:manualLayout>
                  <c:x val="0"/>
                  <c:y val="6.5978127734033276E-2"/>
                </c:manualLayout>
              </c:layout>
              <c:tx>
                <c:rich>
                  <a:bodyPr/>
                  <a:lstStyle/>
                  <a:p>
                    <a:r>
                      <a:rPr lang="en-US" sz="2000" b="1" dirty="0" smtClean="0">
                        <a:solidFill>
                          <a:schemeClr val="tx1"/>
                        </a:solidFill>
                      </a:rPr>
                      <a:t>$76.4T</a:t>
                    </a:r>
                    <a:endParaRPr lang="en-US" sz="2000" b="1" dirty="0">
                      <a:solidFill>
                        <a:schemeClr val="tx1"/>
                      </a:solidFill>
                    </a:endParaRPr>
                  </a:p>
                </c:rich>
              </c:tx>
              <c:showVal val="1"/>
            </c:dLbl>
            <c:dLbl>
              <c:idx val="2"/>
              <c:layout>
                <c:manualLayout>
                  <c:x val="0"/>
                  <c:y val="7.0422535211267581E-2"/>
                </c:manualLayout>
              </c:layout>
              <c:tx>
                <c:rich>
                  <a:bodyPr rot="0" anchor="b" anchorCtr="1"/>
                  <a:lstStyle/>
                  <a:p>
                    <a:pPr>
                      <a:defRPr sz="2000">
                        <a:solidFill>
                          <a:schemeClr val="tx1"/>
                        </a:solidFill>
                      </a:defRPr>
                    </a:pPr>
                    <a:r>
                      <a:rPr lang="en-US" sz="2000" b="1" dirty="0" smtClean="0">
                        <a:solidFill>
                          <a:schemeClr val="tx1"/>
                        </a:solidFill>
                      </a:rPr>
                      <a:t>$99.6T</a:t>
                    </a:r>
                    <a:endParaRPr lang="en-US" sz="2000" b="1" dirty="0">
                      <a:solidFill>
                        <a:schemeClr val="tx1"/>
                      </a:solidFill>
                    </a:endParaRPr>
                  </a:p>
                </c:rich>
              </c:tx>
              <c:spPr>
                <a:noFill/>
              </c:spPr>
              <c:showVal val="1"/>
            </c:dLbl>
            <c:spPr>
              <a:noFill/>
            </c:spPr>
            <c:txPr>
              <a:bodyPr rot="0" anchor="b" anchorCtr="1"/>
              <a:lstStyle/>
              <a:p>
                <a:pPr>
                  <a:defRPr>
                    <a:solidFill>
                      <a:schemeClr val="tx1"/>
                    </a:solidFill>
                  </a:defRPr>
                </a:pPr>
                <a:endParaRPr lang="en-US"/>
              </a:p>
            </c:txPr>
            <c:showVal val="1"/>
          </c:dLbls>
          <c:cat>
            <c:numRef>
              <c:f>Sheet1!$A$2:$A$4</c:f>
              <c:numCache>
                <c:formatCode>General</c:formatCode>
                <c:ptCount val="3"/>
                <c:pt idx="0">
                  <c:v>2009</c:v>
                </c:pt>
                <c:pt idx="1">
                  <c:v>2010</c:v>
                </c:pt>
                <c:pt idx="2">
                  <c:v>2011</c:v>
                </c:pt>
              </c:numCache>
            </c:numRef>
          </c:cat>
          <c:val>
            <c:numRef>
              <c:f>Sheet1!$B$2:$B$4</c:f>
              <c:numCache>
                <c:formatCode>General</c:formatCode>
                <c:ptCount val="3"/>
                <c:pt idx="0">
                  <c:v>62.9</c:v>
                </c:pt>
                <c:pt idx="1">
                  <c:v>76.400000000000006</c:v>
                </c:pt>
                <c:pt idx="2">
                  <c:v>99.6</c:v>
                </c:pt>
              </c:numCache>
            </c:numRef>
          </c:val>
        </c:ser>
        <c:gapWidth val="167"/>
        <c:overlap val="-57"/>
        <c:axId val="88404736"/>
        <c:axId val="88406272"/>
      </c:barChart>
      <c:catAx>
        <c:axId val="88404736"/>
        <c:scaling>
          <c:orientation val="minMax"/>
        </c:scaling>
        <c:axPos val="b"/>
        <c:numFmt formatCode="General" sourceLinked="1"/>
        <c:tickLblPos val="nextTo"/>
        <c:txPr>
          <a:bodyPr/>
          <a:lstStyle/>
          <a:p>
            <a:pPr>
              <a:defRPr sz="1600" b="1">
                <a:latin typeface="+mn-lt"/>
              </a:defRPr>
            </a:pPr>
            <a:endParaRPr lang="en-US"/>
          </a:p>
        </c:txPr>
        <c:crossAx val="88406272"/>
        <c:crosses val="autoZero"/>
        <c:auto val="1"/>
        <c:lblAlgn val="ctr"/>
        <c:lblOffset val="100"/>
      </c:catAx>
      <c:valAx>
        <c:axId val="88406272"/>
        <c:scaling>
          <c:orientation val="minMax"/>
          <c:min val="50"/>
        </c:scaling>
        <c:axPos val="l"/>
        <c:majorGridlines>
          <c:spPr>
            <a:ln>
              <a:solidFill>
                <a:prstClr val="white"/>
              </a:solidFill>
            </a:ln>
          </c:spPr>
        </c:majorGridlines>
        <c:numFmt formatCode="&quot;$&quot;#,##0" sourceLinked="0"/>
        <c:tickLblPos val="nextTo"/>
        <c:spPr>
          <a:noFill/>
        </c:spPr>
        <c:txPr>
          <a:bodyPr/>
          <a:lstStyle/>
          <a:p>
            <a:pPr>
              <a:defRPr sz="1600" b="1">
                <a:latin typeface="+mn-lt"/>
              </a:defRPr>
            </a:pPr>
            <a:endParaRPr lang="en-US"/>
          </a:p>
        </c:txPr>
        <c:crossAx val="88404736"/>
        <c:crosses val="autoZero"/>
        <c:crossBetween val="between"/>
      </c:valAx>
      <c:spPr>
        <a:noFill/>
      </c:spPr>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3363101091269246E-2"/>
          <c:y val="0.20412362700412687"/>
          <c:w val="0.89051346612486348"/>
          <c:h val="0.71892782152231005"/>
        </c:manualLayout>
      </c:layout>
      <c:barChart>
        <c:barDir val="col"/>
        <c:grouping val="clustered"/>
        <c:ser>
          <c:idx val="0"/>
          <c:order val="0"/>
          <c:spPr>
            <a:solidFill>
              <a:srgbClr val="000066"/>
            </a:solidFill>
            <a:effectLst>
              <a:outerShdw blurRad="50800" dist="38100" dir="5400000" algn="t" rotWithShape="0">
                <a:prstClr val="black">
                  <a:alpha val="40000"/>
                </a:prstClr>
              </a:outerShdw>
            </a:effectLst>
          </c:spPr>
          <c:dPt>
            <c:idx val="5"/>
            <c:spPr>
              <a:solidFill>
                <a:srgbClr val="C00000"/>
              </a:solidFill>
              <a:effectLst>
                <a:outerShdw blurRad="50800" dist="38100" dir="5400000" algn="t" rotWithShape="0">
                  <a:prstClr val="black">
                    <a:alpha val="40000"/>
                  </a:prstClr>
                </a:outerShdw>
              </a:effectLst>
            </c:spPr>
          </c:dPt>
          <c:dLbls>
            <c:numFmt formatCode="#\%" sourceLinked="0"/>
            <c:txPr>
              <a:bodyPr/>
              <a:lstStyle/>
              <a:p>
                <a:pPr>
                  <a:defRPr sz="1800" b="1" baseline="0">
                    <a:solidFill>
                      <a:schemeClr val="tx1"/>
                    </a:solidFill>
                  </a:defRPr>
                </a:pPr>
                <a:endParaRPr lang="en-US"/>
              </a:p>
            </c:txPr>
            <c:dLblPos val="inEnd"/>
            <c:showVal val="1"/>
          </c:dLbls>
          <c:cat>
            <c:strRef>
              <c:f>weoreptc!$A$11:$A$16</c:f>
              <c:strCache>
                <c:ptCount val="6"/>
                <c:pt idx="0">
                  <c:v>Spain</c:v>
                </c:pt>
                <c:pt idx="1">
                  <c:v>Portugal</c:v>
                </c:pt>
                <c:pt idx="2">
                  <c:v>Ireland</c:v>
                </c:pt>
                <c:pt idx="3">
                  <c:v>Italy</c:v>
                </c:pt>
                <c:pt idx="4">
                  <c:v>Greece</c:v>
                </c:pt>
                <c:pt idx="5">
                  <c:v>United States</c:v>
                </c:pt>
              </c:strCache>
            </c:strRef>
          </c:cat>
          <c:val>
            <c:numRef>
              <c:f>weoreptc!$B$11:$B$16</c:f>
              <c:numCache>
                <c:formatCode>General</c:formatCode>
                <c:ptCount val="6"/>
                <c:pt idx="0">
                  <c:v>63.922000000000011</c:v>
                </c:pt>
                <c:pt idx="1">
                  <c:v>90.554000000000002</c:v>
                </c:pt>
                <c:pt idx="2">
                  <c:v>114.07199999999999</c:v>
                </c:pt>
                <c:pt idx="3">
                  <c:v>120.25</c:v>
                </c:pt>
                <c:pt idx="4">
                  <c:v>152.315</c:v>
                </c:pt>
                <c:pt idx="5">
                  <c:v>99.519000000000005</c:v>
                </c:pt>
              </c:numCache>
            </c:numRef>
          </c:val>
        </c:ser>
        <c:gapWidth val="35"/>
        <c:axId val="73414528"/>
        <c:axId val="73416064"/>
      </c:barChart>
      <c:catAx>
        <c:axId val="73414528"/>
        <c:scaling>
          <c:orientation val="minMax"/>
        </c:scaling>
        <c:axPos val="b"/>
        <c:tickLblPos val="nextTo"/>
        <c:txPr>
          <a:bodyPr/>
          <a:lstStyle/>
          <a:p>
            <a:pPr>
              <a:defRPr sz="1800" b="1" cap="small" baseline="0"/>
            </a:pPr>
            <a:endParaRPr lang="en-US"/>
          </a:p>
        </c:txPr>
        <c:crossAx val="73416064"/>
        <c:crosses val="autoZero"/>
        <c:auto val="1"/>
        <c:lblAlgn val="ctr"/>
        <c:lblOffset val="100"/>
      </c:catAx>
      <c:valAx>
        <c:axId val="73416064"/>
        <c:scaling>
          <c:orientation val="minMax"/>
          <c:max val="180"/>
        </c:scaling>
        <c:axPos val="l"/>
        <c:majorGridlines>
          <c:spPr>
            <a:ln>
              <a:solidFill>
                <a:prstClr val="white"/>
              </a:solidFill>
            </a:ln>
          </c:spPr>
        </c:majorGridlines>
        <c:numFmt formatCode="#\%" sourceLinked="0"/>
        <c:tickLblPos val="nextTo"/>
        <c:txPr>
          <a:bodyPr/>
          <a:lstStyle/>
          <a:p>
            <a:pPr>
              <a:defRPr sz="1800" b="1"/>
            </a:pPr>
            <a:endParaRPr lang="en-US"/>
          </a:p>
        </c:txPr>
        <c:crossAx val="73414528"/>
        <c:crosses val="autoZero"/>
        <c:crossBetween val="between"/>
      </c:valAx>
    </c:plotArea>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0583835726535084E-2"/>
          <c:y val="0.18286315167840259"/>
          <c:w val="0.89620760992480142"/>
          <c:h val="0.70622459648139713"/>
        </c:manualLayout>
      </c:layout>
      <c:barChart>
        <c:barDir val="col"/>
        <c:grouping val="clustered"/>
        <c:ser>
          <c:idx val="0"/>
          <c:order val="0"/>
          <c:tx>
            <c:strRef>
              <c:f>'Top Tax Rates'!$A$2</c:f>
              <c:strCache>
                <c:ptCount val="1"/>
                <c:pt idx="0">
                  <c:v>2008</c:v>
                </c:pt>
              </c:strCache>
            </c:strRef>
          </c:tx>
          <c:spPr>
            <a:solidFill>
              <a:srgbClr val="00468D"/>
            </a:solidFill>
          </c:spPr>
          <c:dLbls>
            <c:txPr>
              <a:bodyPr/>
              <a:lstStyle/>
              <a:p>
                <a:pPr>
                  <a:defRPr sz="1400" b="1">
                    <a:solidFill>
                      <a:schemeClr val="bg1"/>
                    </a:solidFill>
                  </a:defRPr>
                </a:pPr>
                <a:endParaRPr lang="en-US"/>
              </a:p>
            </c:txPr>
            <c:dLblPos val="inEnd"/>
            <c:showVal val="1"/>
          </c:dLbls>
          <c:cat>
            <c:strRef>
              <c:f>'Top Tax Rates'!$B$1:$D$1</c:f>
              <c:strCache>
                <c:ptCount val="3"/>
                <c:pt idx="0">
                  <c:v>Lowest Individual Rate</c:v>
                </c:pt>
                <c:pt idx="1">
                  <c:v>Middle Individual Rate</c:v>
                </c:pt>
                <c:pt idx="2">
                  <c:v>Top/Corporate Tax Rate</c:v>
                </c:pt>
              </c:strCache>
            </c:strRef>
          </c:cat>
          <c:val>
            <c:numRef>
              <c:f>'Top Tax Rates'!$B$2:$D$2</c:f>
              <c:numCache>
                <c:formatCode>0%</c:formatCode>
                <c:ptCount val="3"/>
                <c:pt idx="0">
                  <c:v>0.1</c:v>
                </c:pt>
                <c:pt idx="1">
                  <c:v>0.25</c:v>
                </c:pt>
                <c:pt idx="2">
                  <c:v>0.35000000000000031</c:v>
                </c:pt>
              </c:numCache>
            </c:numRef>
          </c:val>
        </c:ser>
        <c:ser>
          <c:idx val="1"/>
          <c:order val="1"/>
          <c:tx>
            <c:strRef>
              <c:f>'Top Tax Rates'!$A$3</c:f>
              <c:strCache>
                <c:ptCount val="1"/>
                <c:pt idx="0">
                  <c:v>2050</c:v>
                </c:pt>
              </c:strCache>
            </c:strRef>
          </c:tx>
          <c:spPr>
            <a:solidFill>
              <a:srgbClr val="C00000"/>
            </a:solidFill>
          </c:spPr>
          <c:dLbls>
            <c:txPr>
              <a:bodyPr/>
              <a:lstStyle/>
              <a:p>
                <a:pPr>
                  <a:defRPr sz="1400" b="1">
                    <a:solidFill>
                      <a:schemeClr val="bg1"/>
                    </a:solidFill>
                  </a:defRPr>
                </a:pPr>
                <a:endParaRPr lang="en-US"/>
              </a:p>
            </c:txPr>
            <c:dLblPos val="inEnd"/>
            <c:showVal val="1"/>
          </c:dLbls>
          <c:cat>
            <c:strRef>
              <c:f>'Top Tax Rates'!$B$1:$D$1</c:f>
              <c:strCache>
                <c:ptCount val="3"/>
                <c:pt idx="0">
                  <c:v>Lowest Individual Rate</c:v>
                </c:pt>
                <c:pt idx="1">
                  <c:v>Middle Individual Rate</c:v>
                </c:pt>
                <c:pt idx="2">
                  <c:v>Top/Corporate Tax Rate</c:v>
                </c:pt>
              </c:strCache>
            </c:strRef>
          </c:cat>
          <c:val>
            <c:numRef>
              <c:f>'Top Tax Rates'!$B$3:$D$3</c:f>
              <c:numCache>
                <c:formatCode>0%</c:formatCode>
                <c:ptCount val="3"/>
                <c:pt idx="0">
                  <c:v>0.19</c:v>
                </c:pt>
                <c:pt idx="1">
                  <c:v>0.47000000000000008</c:v>
                </c:pt>
                <c:pt idx="2">
                  <c:v>0.66000000000000092</c:v>
                </c:pt>
              </c:numCache>
            </c:numRef>
          </c:val>
        </c:ser>
        <c:ser>
          <c:idx val="2"/>
          <c:order val="2"/>
          <c:tx>
            <c:strRef>
              <c:f>'Top Tax Rates'!$A$4</c:f>
              <c:strCache>
                <c:ptCount val="1"/>
                <c:pt idx="0">
                  <c:v>2081</c:v>
                </c:pt>
              </c:strCache>
            </c:strRef>
          </c:tx>
          <c:spPr>
            <a:solidFill>
              <a:srgbClr val="008000"/>
            </a:solidFill>
          </c:spPr>
          <c:dLbls>
            <c:txPr>
              <a:bodyPr/>
              <a:lstStyle/>
              <a:p>
                <a:pPr>
                  <a:defRPr sz="1400" b="1">
                    <a:solidFill>
                      <a:schemeClr val="bg1"/>
                    </a:solidFill>
                  </a:defRPr>
                </a:pPr>
                <a:endParaRPr lang="en-US"/>
              </a:p>
            </c:txPr>
            <c:dLblPos val="inEnd"/>
            <c:showVal val="1"/>
          </c:dLbls>
          <c:cat>
            <c:strRef>
              <c:f>'Top Tax Rates'!$B$1:$D$1</c:f>
              <c:strCache>
                <c:ptCount val="3"/>
                <c:pt idx="0">
                  <c:v>Lowest Individual Rate</c:v>
                </c:pt>
                <c:pt idx="1">
                  <c:v>Middle Individual Rate</c:v>
                </c:pt>
                <c:pt idx="2">
                  <c:v>Top/Corporate Tax Rate</c:v>
                </c:pt>
              </c:strCache>
            </c:strRef>
          </c:cat>
          <c:val>
            <c:numRef>
              <c:f>'Top Tax Rates'!$B$4:$D$4</c:f>
              <c:numCache>
                <c:formatCode>0%</c:formatCode>
                <c:ptCount val="3"/>
                <c:pt idx="0">
                  <c:v>0.25</c:v>
                </c:pt>
                <c:pt idx="1">
                  <c:v>0.63000000000000078</c:v>
                </c:pt>
                <c:pt idx="2">
                  <c:v>0.88</c:v>
                </c:pt>
              </c:numCache>
            </c:numRef>
          </c:val>
        </c:ser>
        <c:axId val="73469952"/>
        <c:axId val="73471488"/>
      </c:barChart>
      <c:catAx>
        <c:axId val="73469952"/>
        <c:scaling>
          <c:orientation val="minMax"/>
        </c:scaling>
        <c:axPos val="b"/>
        <c:numFmt formatCode="General" sourceLinked="1"/>
        <c:tickLblPos val="nextTo"/>
        <c:txPr>
          <a:bodyPr/>
          <a:lstStyle/>
          <a:p>
            <a:pPr>
              <a:defRPr sz="1600" b="1" cap="small" baseline="0"/>
            </a:pPr>
            <a:endParaRPr lang="en-US"/>
          </a:p>
        </c:txPr>
        <c:crossAx val="73471488"/>
        <c:crosses val="autoZero"/>
        <c:auto val="1"/>
        <c:lblAlgn val="ctr"/>
        <c:lblOffset val="100"/>
      </c:catAx>
      <c:valAx>
        <c:axId val="73471488"/>
        <c:scaling>
          <c:orientation val="minMax"/>
        </c:scaling>
        <c:axPos val="l"/>
        <c:majorGridlines/>
        <c:numFmt formatCode="0%" sourceLinked="1"/>
        <c:tickLblPos val="nextTo"/>
        <c:txPr>
          <a:bodyPr/>
          <a:lstStyle/>
          <a:p>
            <a:pPr>
              <a:defRPr sz="1600" b="1"/>
            </a:pPr>
            <a:endParaRPr lang="en-US"/>
          </a:p>
        </c:txPr>
        <c:crossAx val="73469952"/>
        <c:crosses val="autoZero"/>
        <c:crossBetween val="between"/>
      </c:valAx>
    </c:plotArea>
    <c:legend>
      <c:legendPos val="r"/>
      <c:layout>
        <c:manualLayout>
          <c:xMode val="edge"/>
          <c:yMode val="edge"/>
          <c:x val="9.7265623017551886E-2"/>
          <c:y val="0.18861452969861717"/>
          <c:w val="9.120806898769504E-2"/>
          <c:h val="0.12968069926837952"/>
        </c:manualLayout>
      </c:layout>
      <c:spPr>
        <a:solidFill>
          <a:schemeClr val="bg1"/>
        </a:solidFill>
      </c:spPr>
      <c:txPr>
        <a:bodyPr/>
        <a:lstStyle/>
        <a:p>
          <a:pPr>
            <a:defRPr sz="1600" b="1"/>
          </a:pPr>
          <a:endParaRPr lang="en-US"/>
        </a:p>
      </c:txPr>
    </c:legend>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8704026235329114E-2"/>
          <c:y val="0.18118305255097639"/>
          <c:w val="0.90995873509025949"/>
          <c:h val="0.65839147802421671"/>
        </c:manualLayout>
      </c:layout>
      <c:barChart>
        <c:barDir val="col"/>
        <c:grouping val="stacked"/>
        <c:ser>
          <c:idx val="0"/>
          <c:order val="0"/>
          <c:tx>
            <c:v>Expiration of 2001/2003 tax rates,2011</c:v>
          </c:tx>
          <c:dPt>
            <c:idx val="0"/>
            <c:spPr>
              <a:solidFill>
                <a:schemeClr val="accent6"/>
              </a:solidFill>
            </c:spPr>
          </c:dPt>
          <c:dLbls>
            <c:txPr>
              <a:bodyPr/>
              <a:lstStyle/>
              <a:p>
                <a:pPr>
                  <a:defRPr sz="1400" b="1"/>
                </a:pPr>
                <a:endParaRPr lang="en-US"/>
              </a:p>
            </c:txPr>
            <c:showVal val="1"/>
          </c:dLbls>
          <c:cat>
            <c:strRef>
              <c:f>'Presidents Tax Hikes '!$A$2:$A$3</c:f>
              <c:strCache>
                <c:ptCount val="2"/>
                <c:pt idx="0">
                  <c:v>2011, Top Statutory Rate</c:v>
                </c:pt>
                <c:pt idx="1">
                  <c:v>President's Top Tax Rate</c:v>
                </c:pt>
              </c:strCache>
            </c:strRef>
          </c:cat>
          <c:val>
            <c:numRef>
              <c:f>'Presidents Tax Hikes '!$B$2:$B$3</c:f>
              <c:numCache>
                <c:formatCode>0.0%</c:formatCode>
                <c:ptCount val="2"/>
                <c:pt idx="0" formatCode="0%">
                  <c:v>0.35000000000000031</c:v>
                </c:pt>
                <c:pt idx="1">
                  <c:v>0.39600000000000052</c:v>
                </c:pt>
              </c:numCache>
            </c:numRef>
          </c:val>
        </c:ser>
        <c:ser>
          <c:idx val="1"/>
          <c:order val="1"/>
          <c:tx>
            <c:v>PEP/Pease provisions reinstated,2011</c:v>
          </c:tx>
          <c:dLbls>
            <c:dLbl>
              <c:idx val="1"/>
              <c:showVal val="1"/>
            </c:dLbl>
            <c:delete val="1"/>
            <c:txPr>
              <a:bodyPr/>
              <a:lstStyle/>
              <a:p>
                <a:pPr>
                  <a:defRPr sz="1400" b="1"/>
                </a:pPr>
                <a:endParaRPr lang="en-US"/>
              </a:p>
            </c:txPr>
          </c:dLbls>
          <c:cat>
            <c:strRef>
              <c:f>'Presidents Tax Hikes '!$A$2:$A$3</c:f>
              <c:strCache>
                <c:ptCount val="2"/>
                <c:pt idx="0">
                  <c:v>2011, Top Statutory Rate</c:v>
                </c:pt>
                <c:pt idx="1">
                  <c:v>President's Top Tax Rate</c:v>
                </c:pt>
              </c:strCache>
            </c:strRef>
          </c:cat>
          <c:val>
            <c:numRef>
              <c:f>'Presidents Tax Hikes '!$C$2:$C$3</c:f>
              <c:numCache>
                <c:formatCode>0.0%</c:formatCode>
                <c:ptCount val="2"/>
                <c:pt idx="1">
                  <c:v>2.0000000000000014E-2</c:v>
                </c:pt>
              </c:numCache>
            </c:numRef>
          </c:val>
        </c:ser>
        <c:ser>
          <c:idx val="2"/>
          <c:order val="2"/>
          <c:tx>
            <c:v>Medicare tax on wages/salary</c:v>
          </c:tx>
          <c:dLbls>
            <c:txPr>
              <a:bodyPr/>
              <a:lstStyle/>
              <a:p>
                <a:pPr>
                  <a:defRPr sz="1400" b="1"/>
                </a:pPr>
                <a:endParaRPr lang="en-US"/>
              </a:p>
            </c:txPr>
            <c:showVal val="1"/>
          </c:dLbls>
          <c:cat>
            <c:strRef>
              <c:f>'Presidents Tax Hikes '!$A$2:$A$3</c:f>
              <c:strCache>
                <c:ptCount val="2"/>
                <c:pt idx="0">
                  <c:v>2011, Top Statutory Rate</c:v>
                </c:pt>
                <c:pt idx="1">
                  <c:v>President's Top Tax Rate</c:v>
                </c:pt>
              </c:strCache>
            </c:strRef>
          </c:cat>
          <c:val>
            <c:numRef>
              <c:f>'Presidents Tax Hikes '!$D$2:$D$3</c:f>
              <c:numCache>
                <c:formatCode>0.0%</c:formatCode>
                <c:ptCount val="2"/>
                <c:pt idx="1">
                  <c:v>2.300000000000001E-2</c:v>
                </c:pt>
              </c:numCache>
            </c:numRef>
          </c:val>
        </c:ser>
        <c:ser>
          <c:idx val="3"/>
          <c:order val="3"/>
          <c:tx>
            <c:v>Nondeductible Medicare Tax</c:v>
          </c:tx>
          <c:dLbls>
            <c:dLbl>
              <c:idx val="1"/>
              <c:layout>
                <c:manualLayout>
                  <c:x val="0.13330125275726126"/>
                  <c:y val="2.0184162203106082E-3"/>
                </c:manualLayout>
              </c:layout>
              <c:spPr/>
              <c:txPr>
                <a:bodyPr/>
                <a:lstStyle/>
                <a:p>
                  <a:pPr>
                    <a:defRPr sz="1400" b="1"/>
                  </a:pPr>
                  <a:endParaRPr lang="en-US"/>
                </a:p>
              </c:txPr>
              <c:showVal val="1"/>
            </c:dLbl>
            <c:showVal val="1"/>
          </c:dLbls>
          <c:cat>
            <c:strRef>
              <c:f>'Presidents Tax Hikes '!$A$2:$A$3</c:f>
              <c:strCache>
                <c:ptCount val="2"/>
                <c:pt idx="0">
                  <c:v>2011, Top Statutory Rate</c:v>
                </c:pt>
                <c:pt idx="1">
                  <c:v>President's Top Tax Rate</c:v>
                </c:pt>
              </c:strCache>
            </c:strRef>
          </c:cat>
          <c:val>
            <c:numRef>
              <c:f>'Presidents Tax Hikes '!$E$2:$E$3</c:f>
              <c:numCache>
                <c:formatCode>0.0%</c:formatCode>
                <c:ptCount val="2"/>
                <c:pt idx="1">
                  <c:v>9.0000000000000063E-3</c:v>
                </c:pt>
              </c:numCache>
            </c:numRef>
          </c:val>
        </c:ser>
        <c:overlap val="100"/>
        <c:axId val="73537408"/>
        <c:axId val="73538944"/>
      </c:barChart>
      <c:catAx>
        <c:axId val="73537408"/>
        <c:scaling>
          <c:orientation val="minMax"/>
        </c:scaling>
        <c:axPos val="b"/>
        <c:tickLblPos val="nextTo"/>
        <c:txPr>
          <a:bodyPr/>
          <a:lstStyle/>
          <a:p>
            <a:pPr>
              <a:defRPr sz="1600" b="1" cap="small" baseline="0"/>
            </a:pPr>
            <a:endParaRPr lang="en-US"/>
          </a:p>
        </c:txPr>
        <c:crossAx val="73538944"/>
        <c:crosses val="autoZero"/>
        <c:auto val="1"/>
        <c:lblAlgn val="ctr"/>
        <c:lblOffset val="100"/>
      </c:catAx>
      <c:valAx>
        <c:axId val="73538944"/>
        <c:scaling>
          <c:orientation val="minMax"/>
        </c:scaling>
        <c:axPos val="l"/>
        <c:majorGridlines/>
        <c:numFmt formatCode="0%" sourceLinked="1"/>
        <c:tickLblPos val="nextTo"/>
        <c:txPr>
          <a:bodyPr/>
          <a:lstStyle/>
          <a:p>
            <a:pPr>
              <a:defRPr sz="1600" b="1"/>
            </a:pPr>
            <a:endParaRPr lang="en-US"/>
          </a:p>
        </c:txPr>
        <c:crossAx val="73537408"/>
        <c:crosses val="autoZero"/>
        <c:crossBetween val="between"/>
      </c:valAx>
    </c:plotArea>
    <c:legend>
      <c:legendPos val="r"/>
      <c:layout>
        <c:manualLayout>
          <c:xMode val="edge"/>
          <c:yMode val="edge"/>
          <c:x val="5.1159445230567133E-2"/>
          <c:y val="0.90334853661645464"/>
          <c:w val="0.93419206545544808"/>
          <c:h val="7.9387647483448426E-2"/>
        </c:manualLayout>
      </c:layout>
      <c:txPr>
        <a:bodyPr/>
        <a:lstStyle/>
        <a:p>
          <a:pPr>
            <a:defRPr sz="1400" b="1" cap="small" baseline="0"/>
          </a:pPr>
          <a:endParaRPr lang="en-US"/>
        </a:p>
      </c:txPr>
    </c:legend>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8932852143482071E-2"/>
          <c:y val="0.20183621839708521"/>
          <c:w val="0.88495603674540679"/>
          <c:h val="0.70134115016667065"/>
        </c:manualLayout>
      </c:layout>
      <c:barChart>
        <c:barDir val="col"/>
        <c:grouping val="clustered"/>
        <c:ser>
          <c:idx val="0"/>
          <c:order val="0"/>
          <c:spPr>
            <a:solidFill>
              <a:srgbClr val="00468D"/>
            </a:solidFill>
          </c:spPr>
          <c:dPt>
            <c:idx val="1"/>
            <c:spPr>
              <a:solidFill>
                <a:srgbClr val="C00000"/>
              </a:solidFill>
            </c:spPr>
          </c:dPt>
          <c:cat>
            <c:strRef>
              <c:f>'Corporate Tax Deductions'!$A$2:$A$9</c:f>
              <c:strCache>
                <c:ptCount val="8"/>
                <c:pt idx="0">
                  <c:v>Japan</c:v>
                </c:pt>
                <c:pt idx="1">
                  <c:v>U.S.</c:v>
                </c:pt>
                <c:pt idx="2">
                  <c:v>France</c:v>
                </c:pt>
                <c:pt idx="3">
                  <c:v>Spain</c:v>
                </c:pt>
                <c:pt idx="4">
                  <c:v>Italy</c:v>
                </c:pt>
                <c:pt idx="5">
                  <c:v>U.K. </c:v>
                </c:pt>
                <c:pt idx="6">
                  <c:v>Poland</c:v>
                </c:pt>
                <c:pt idx="7">
                  <c:v>Ireland</c:v>
                </c:pt>
              </c:strCache>
            </c:strRef>
          </c:cat>
          <c:val>
            <c:numRef>
              <c:f>'Corporate Tax Deductions'!$B$2:$B$9</c:f>
              <c:numCache>
                <c:formatCode>General</c:formatCode>
                <c:ptCount val="8"/>
                <c:pt idx="0">
                  <c:v>39.5</c:v>
                </c:pt>
                <c:pt idx="1">
                  <c:v>39.200000000000003</c:v>
                </c:pt>
                <c:pt idx="2">
                  <c:v>34.4</c:v>
                </c:pt>
                <c:pt idx="3">
                  <c:v>30</c:v>
                </c:pt>
                <c:pt idx="4">
                  <c:v>27.5</c:v>
                </c:pt>
                <c:pt idx="5">
                  <c:v>26</c:v>
                </c:pt>
                <c:pt idx="6">
                  <c:v>19</c:v>
                </c:pt>
                <c:pt idx="7">
                  <c:v>12.5</c:v>
                </c:pt>
              </c:numCache>
            </c:numRef>
          </c:val>
        </c:ser>
        <c:gapWidth val="57"/>
        <c:axId val="73565696"/>
        <c:axId val="73577600"/>
      </c:barChart>
      <c:catAx>
        <c:axId val="73565696"/>
        <c:scaling>
          <c:orientation val="minMax"/>
        </c:scaling>
        <c:axPos val="b"/>
        <c:tickLblPos val="nextTo"/>
        <c:txPr>
          <a:bodyPr/>
          <a:lstStyle/>
          <a:p>
            <a:pPr>
              <a:defRPr sz="1600" b="1" cap="small" baseline="0"/>
            </a:pPr>
            <a:endParaRPr lang="en-US"/>
          </a:p>
        </c:txPr>
        <c:crossAx val="73577600"/>
        <c:crosses val="autoZero"/>
        <c:auto val="1"/>
        <c:lblAlgn val="ctr"/>
        <c:lblOffset val="100"/>
      </c:catAx>
      <c:valAx>
        <c:axId val="73577600"/>
        <c:scaling>
          <c:orientation val="minMax"/>
        </c:scaling>
        <c:axPos val="l"/>
        <c:majorGridlines/>
        <c:numFmt formatCode="#\%" sourceLinked="0"/>
        <c:tickLblPos val="nextTo"/>
        <c:txPr>
          <a:bodyPr/>
          <a:lstStyle/>
          <a:p>
            <a:pPr>
              <a:defRPr sz="1600" b="1"/>
            </a:pPr>
            <a:endParaRPr lang="en-US"/>
          </a:p>
        </c:txPr>
        <c:crossAx val="73565696"/>
        <c:crosses val="autoZero"/>
        <c:crossBetween val="between"/>
      </c:valAx>
    </c:plotArea>
    <c:plotVisOnly val="1"/>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5470034995625768E-2"/>
          <c:y val="3.8452295735760297E-2"/>
          <c:w val="0.88255774278215038"/>
          <c:h val="0.85075399665951124"/>
        </c:manualLayout>
      </c:layout>
      <c:areaChart>
        <c:grouping val="standard"/>
        <c:ser>
          <c:idx val="1"/>
          <c:order val="0"/>
          <c:tx>
            <c:strRef>
              <c:f>'Long Term Debt to GDP+Chart'!$B$2</c:f>
              <c:strCache>
                <c:ptCount val="1"/>
                <c:pt idx="0">
                  <c:v>Historical</c:v>
                </c:pt>
              </c:strCache>
            </c:strRef>
          </c:tx>
          <c:spPr>
            <a:solidFill>
              <a:schemeClr val="bg1">
                <a:lumMod val="50000"/>
              </a:schemeClr>
            </a:solidFill>
            <a:scene3d>
              <a:camera prst="orthographicFront"/>
              <a:lightRig rig="threePt" dir="t"/>
            </a:scene3d>
            <a:sp3d>
              <a:bevelT w="165100" prst="coolSlant"/>
            </a:sp3d>
          </c:spPr>
          <c:cat>
            <c:numRef>
              <c:f>'Long Term Debt to GDP+Chart'!$A$3:$A$143</c:f>
              <c:numCache>
                <c:formatCode>General</c:formatCode>
                <c:ptCount val="141"/>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pt idx="101">
                  <c:v>2041</c:v>
                </c:pt>
                <c:pt idx="102">
                  <c:v>2042</c:v>
                </c:pt>
                <c:pt idx="103">
                  <c:v>2043</c:v>
                </c:pt>
                <c:pt idx="104">
                  <c:v>2044</c:v>
                </c:pt>
                <c:pt idx="105">
                  <c:v>2045</c:v>
                </c:pt>
                <c:pt idx="106">
                  <c:v>2046</c:v>
                </c:pt>
                <c:pt idx="107">
                  <c:v>2047</c:v>
                </c:pt>
                <c:pt idx="108">
                  <c:v>2048</c:v>
                </c:pt>
                <c:pt idx="109">
                  <c:v>2049</c:v>
                </c:pt>
                <c:pt idx="110">
                  <c:v>2050</c:v>
                </c:pt>
                <c:pt idx="111">
                  <c:v>2051</c:v>
                </c:pt>
                <c:pt idx="112">
                  <c:v>2052</c:v>
                </c:pt>
                <c:pt idx="113">
                  <c:v>2053</c:v>
                </c:pt>
                <c:pt idx="114">
                  <c:v>2054</c:v>
                </c:pt>
                <c:pt idx="115">
                  <c:v>2055</c:v>
                </c:pt>
                <c:pt idx="116">
                  <c:v>2056</c:v>
                </c:pt>
                <c:pt idx="117">
                  <c:v>2057</c:v>
                </c:pt>
                <c:pt idx="118">
                  <c:v>2058</c:v>
                </c:pt>
                <c:pt idx="119">
                  <c:v>2059</c:v>
                </c:pt>
                <c:pt idx="120">
                  <c:v>2060</c:v>
                </c:pt>
                <c:pt idx="121">
                  <c:v>2061</c:v>
                </c:pt>
                <c:pt idx="122">
                  <c:v>2062</c:v>
                </c:pt>
                <c:pt idx="123">
                  <c:v>2063</c:v>
                </c:pt>
                <c:pt idx="124">
                  <c:v>2064</c:v>
                </c:pt>
                <c:pt idx="125">
                  <c:v>2065</c:v>
                </c:pt>
                <c:pt idx="126">
                  <c:v>2066</c:v>
                </c:pt>
                <c:pt idx="127">
                  <c:v>2067</c:v>
                </c:pt>
                <c:pt idx="128">
                  <c:v>2068</c:v>
                </c:pt>
                <c:pt idx="129">
                  <c:v>2069</c:v>
                </c:pt>
                <c:pt idx="130">
                  <c:v>2070</c:v>
                </c:pt>
                <c:pt idx="131">
                  <c:v>2071</c:v>
                </c:pt>
                <c:pt idx="132">
                  <c:v>2072</c:v>
                </c:pt>
                <c:pt idx="133">
                  <c:v>2073</c:v>
                </c:pt>
                <c:pt idx="134">
                  <c:v>2074</c:v>
                </c:pt>
                <c:pt idx="135">
                  <c:v>2075</c:v>
                </c:pt>
                <c:pt idx="136">
                  <c:v>2076</c:v>
                </c:pt>
                <c:pt idx="137">
                  <c:v>2077</c:v>
                </c:pt>
                <c:pt idx="138">
                  <c:v>2078</c:v>
                </c:pt>
                <c:pt idx="139">
                  <c:v>2079</c:v>
                </c:pt>
                <c:pt idx="140">
                  <c:v>2080</c:v>
                </c:pt>
              </c:numCache>
            </c:numRef>
          </c:cat>
          <c:val>
            <c:numRef>
              <c:f>'Long Term Debt to GDP+Chart'!$B$3:$B$143</c:f>
              <c:numCache>
                <c:formatCode>0</c:formatCode>
                <c:ptCount val="141"/>
                <c:pt idx="0">
                  <c:v>44.2</c:v>
                </c:pt>
                <c:pt idx="1">
                  <c:v>42.3</c:v>
                </c:pt>
                <c:pt idx="2">
                  <c:v>47</c:v>
                </c:pt>
                <c:pt idx="3">
                  <c:v>70.899999999999991</c:v>
                </c:pt>
                <c:pt idx="4">
                  <c:v>88.3</c:v>
                </c:pt>
                <c:pt idx="5">
                  <c:v>106.2</c:v>
                </c:pt>
                <c:pt idx="6">
                  <c:v>108.60000000000001</c:v>
                </c:pt>
                <c:pt idx="7">
                  <c:v>96.2</c:v>
                </c:pt>
                <c:pt idx="8">
                  <c:v>84.3</c:v>
                </c:pt>
                <c:pt idx="9">
                  <c:v>79</c:v>
                </c:pt>
                <c:pt idx="10">
                  <c:v>80.2</c:v>
                </c:pt>
                <c:pt idx="11">
                  <c:v>66.900000000000006</c:v>
                </c:pt>
                <c:pt idx="12">
                  <c:v>61.6</c:v>
                </c:pt>
                <c:pt idx="13">
                  <c:v>58.600000000000009</c:v>
                </c:pt>
                <c:pt idx="14">
                  <c:v>59.5</c:v>
                </c:pt>
                <c:pt idx="15">
                  <c:v>57.20000000000001</c:v>
                </c:pt>
                <c:pt idx="16">
                  <c:v>52</c:v>
                </c:pt>
                <c:pt idx="17">
                  <c:v>48.6</c:v>
                </c:pt>
                <c:pt idx="18">
                  <c:v>49.2</c:v>
                </c:pt>
                <c:pt idx="19">
                  <c:v>47.9</c:v>
                </c:pt>
                <c:pt idx="20">
                  <c:v>45.6</c:v>
                </c:pt>
                <c:pt idx="21">
                  <c:v>45</c:v>
                </c:pt>
                <c:pt idx="22">
                  <c:v>43.7</c:v>
                </c:pt>
                <c:pt idx="23">
                  <c:v>42.4</c:v>
                </c:pt>
                <c:pt idx="24">
                  <c:v>40</c:v>
                </c:pt>
                <c:pt idx="25">
                  <c:v>37.9</c:v>
                </c:pt>
                <c:pt idx="26">
                  <c:v>34.9</c:v>
                </c:pt>
                <c:pt idx="27">
                  <c:v>32.9</c:v>
                </c:pt>
                <c:pt idx="28">
                  <c:v>33.4</c:v>
                </c:pt>
                <c:pt idx="29">
                  <c:v>29.299999999999986</c:v>
                </c:pt>
                <c:pt idx="30">
                  <c:v>28.000000000000004</c:v>
                </c:pt>
                <c:pt idx="31">
                  <c:v>28.1</c:v>
                </c:pt>
                <c:pt idx="32">
                  <c:v>27.400000000000002</c:v>
                </c:pt>
                <c:pt idx="33">
                  <c:v>26.1</c:v>
                </c:pt>
                <c:pt idx="34">
                  <c:v>23.9</c:v>
                </c:pt>
                <c:pt idx="35">
                  <c:v>25.3</c:v>
                </c:pt>
                <c:pt idx="36">
                  <c:v>27.1</c:v>
                </c:pt>
                <c:pt idx="37">
                  <c:v>27.800000000000004</c:v>
                </c:pt>
                <c:pt idx="38">
                  <c:v>27.400000000000002</c:v>
                </c:pt>
                <c:pt idx="39">
                  <c:v>25.6</c:v>
                </c:pt>
                <c:pt idx="40">
                  <c:v>26.1</c:v>
                </c:pt>
                <c:pt idx="41">
                  <c:v>25.8</c:v>
                </c:pt>
                <c:pt idx="42">
                  <c:v>28.599999999999987</c:v>
                </c:pt>
                <c:pt idx="43">
                  <c:v>33.1</c:v>
                </c:pt>
                <c:pt idx="44">
                  <c:v>34</c:v>
                </c:pt>
                <c:pt idx="45">
                  <c:v>36.4</c:v>
                </c:pt>
                <c:pt idx="46">
                  <c:v>39.4</c:v>
                </c:pt>
                <c:pt idx="47">
                  <c:v>40.70000000000001</c:v>
                </c:pt>
                <c:pt idx="48">
                  <c:v>41</c:v>
                </c:pt>
                <c:pt idx="49">
                  <c:v>40.6</c:v>
                </c:pt>
                <c:pt idx="50">
                  <c:v>42</c:v>
                </c:pt>
                <c:pt idx="51">
                  <c:v>45.300000000000004</c:v>
                </c:pt>
                <c:pt idx="52">
                  <c:v>48.1</c:v>
                </c:pt>
                <c:pt idx="53">
                  <c:v>49.4</c:v>
                </c:pt>
                <c:pt idx="54">
                  <c:v>49.3</c:v>
                </c:pt>
                <c:pt idx="55">
                  <c:v>49.2</c:v>
                </c:pt>
                <c:pt idx="56">
                  <c:v>48.5</c:v>
                </c:pt>
                <c:pt idx="57">
                  <c:v>46.1</c:v>
                </c:pt>
                <c:pt idx="58">
                  <c:v>43.1</c:v>
                </c:pt>
                <c:pt idx="59">
                  <c:v>39.800000000000004</c:v>
                </c:pt>
                <c:pt idx="60">
                  <c:v>35.100000000000009</c:v>
                </c:pt>
                <c:pt idx="61">
                  <c:v>33</c:v>
                </c:pt>
                <c:pt idx="62">
                  <c:v>34.1</c:v>
                </c:pt>
                <c:pt idx="63">
                  <c:v>36.20000000000001</c:v>
                </c:pt>
                <c:pt idx="64">
                  <c:v>37.4</c:v>
                </c:pt>
                <c:pt idx="65">
                  <c:v>37.5</c:v>
                </c:pt>
                <c:pt idx="66">
                  <c:v>37</c:v>
                </c:pt>
                <c:pt idx="67">
                  <c:v>37.9</c:v>
                </c:pt>
                <c:pt idx="68">
                  <c:v>44</c:v>
                </c:pt>
                <c:pt idx="69">
                  <c:v>57</c:v>
                </c:pt>
                <c:pt idx="70">
                  <c:v>62</c:v>
                </c:pt>
                <c:pt idx="71">
                  <c:v>67.7</c:v>
                </c:pt>
                <c:pt idx="72">
                  <c:v>73.2</c:v>
                </c:pt>
              </c:numCache>
            </c:numRef>
          </c:val>
        </c:ser>
        <c:ser>
          <c:idx val="2"/>
          <c:order val="1"/>
          <c:tx>
            <c:strRef>
              <c:f>'Long Term Debt to GDP+Chart'!$C$2</c:f>
              <c:strCache>
                <c:ptCount val="1"/>
                <c:pt idx="0">
                  <c:v>Status Quo</c:v>
                </c:pt>
              </c:strCache>
            </c:strRef>
          </c:tx>
          <c:spPr>
            <a:solidFill>
              <a:srgbClr val="C00000"/>
            </a:solidFill>
            <a:scene3d>
              <a:camera prst="orthographicFront"/>
              <a:lightRig rig="threePt" dir="t"/>
            </a:scene3d>
            <a:sp3d>
              <a:bevelT/>
            </a:sp3d>
          </c:spPr>
          <c:cat>
            <c:numRef>
              <c:f>'Long Term Debt to GDP+Chart'!$A$3:$A$143</c:f>
              <c:numCache>
                <c:formatCode>General</c:formatCode>
                <c:ptCount val="141"/>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pt idx="101">
                  <c:v>2041</c:v>
                </c:pt>
                <c:pt idx="102">
                  <c:v>2042</c:v>
                </c:pt>
                <c:pt idx="103">
                  <c:v>2043</c:v>
                </c:pt>
                <c:pt idx="104">
                  <c:v>2044</c:v>
                </c:pt>
                <c:pt idx="105">
                  <c:v>2045</c:v>
                </c:pt>
                <c:pt idx="106">
                  <c:v>2046</c:v>
                </c:pt>
                <c:pt idx="107">
                  <c:v>2047</c:v>
                </c:pt>
                <c:pt idx="108">
                  <c:v>2048</c:v>
                </c:pt>
                <c:pt idx="109">
                  <c:v>2049</c:v>
                </c:pt>
                <c:pt idx="110">
                  <c:v>2050</c:v>
                </c:pt>
                <c:pt idx="111">
                  <c:v>2051</c:v>
                </c:pt>
                <c:pt idx="112">
                  <c:v>2052</c:v>
                </c:pt>
                <c:pt idx="113">
                  <c:v>2053</c:v>
                </c:pt>
                <c:pt idx="114">
                  <c:v>2054</c:v>
                </c:pt>
                <c:pt idx="115">
                  <c:v>2055</c:v>
                </c:pt>
                <c:pt idx="116">
                  <c:v>2056</c:v>
                </c:pt>
                <c:pt idx="117">
                  <c:v>2057</c:v>
                </c:pt>
                <c:pt idx="118">
                  <c:v>2058</c:v>
                </c:pt>
                <c:pt idx="119">
                  <c:v>2059</c:v>
                </c:pt>
                <c:pt idx="120">
                  <c:v>2060</c:v>
                </c:pt>
                <c:pt idx="121">
                  <c:v>2061</c:v>
                </c:pt>
                <c:pt idx="122">
                  <c:v>2062</c:v>
                </c:pt>
                <c:pt idx="123">
                  <c:v>2063</c:v>
                </c:pt>
                <c:pt idx="124">
                  <c:v>2064</c:v>
                </c:pt>
                <c:pt idx="125">
                  <c:v>2065</c:v>
                </c:pt>
                <c:pt idx="126">
                  <c:v>2066</c:v>
                </c:pt>
                <c:pt idx="127">
                  <c:v>2067</c:v>
                </c:pt>
                <c:pt idx="128">
                  <c:v>2068</c:v>
                </c:pt>
                <c:pt idx="129">
                  <c:v>2069</c:v>
                </c:pt>
                <c:pt idx="130">
                  <c:v>2070</c:v>
                </c:pt>
                <c:pt idx="131">
                  <c:v>2071</c:v>
                </c:pt>
                <c:pt idx="132">
                  <c:v>2072</c:v>
                </c:pt>
                <c:pt idx="133">
                  <c:v>2073</c:v>
                </c:pt>
                <c:pt idx="134">
                  <c:v>2074</c:v>
                </c:pt>
                <c:pt idx="135">
                  <c:v>2075</c:v>
                </c:pt>
                <c:pt idx="136">
                  <c:v>2076</c:v>
                </c:pt>
                <c:pt idx="137">
                  <c:v>2077</c:v>
                </c:pt>
                <c:pt idx="138">
                  <c:v>2078</c:v>
                </c:pt>
                <c:pt idx="139">
                  <c:v>2079</c:v>
                </c:pt>
                <c:pt idx="140">
                  <c:v>2080</c:v>
                </c:pt>
              </c:numCache>
            </c:numRef>
          </c:cat>
          <c:val>
            <c:numRef>
              <c:f>'Long Term Debt to GDP+Chart'!$C$3:$C$143</c:f>
              <c:numCache>
                <c:formatCode>General</c:formatCode>
                <c:ptCount val="141"/>
                <c:pt idx="72" formatCode="0">
                  <c:v>74</c:v>
                </c:pt>
                <c:pt idx="73" formatCode="0">
                  <c:v>77</c:v>
                </c:pt>
                <c:pt idx="74" formatCode="0">
                  <c:v>80</c:v>
                </c:pt>
                <c:pt idx="75" formatCode="0">
                  <c:v>82</c:v>
                </c:pt>
                <c:pt idx="76" formatCode="0">
                  <c:v>85</c:v>
                </c:pt>
                <c:pt idx="77" formatCode="0">
                  <c:v>87</c:v>
                </c:pt>
                <c:pt idx="78" formatCode="0">
                  <c:v>90</c:v>
                </c:pt>
                <c:pt idx="79" formatCode="0">
                  <c:v>94</c:v>
                </c:pt>
                <c:pt idx="80" formatCode="0">
                  <c:v>97</c:v>
                </c:pt>
                <c:pt idx="81" formatCode="0">
                  <c:v>101</c:v>
                </c:pt>
                <c:pt idx="82" formatCode="0">
                  <c:v>105</c:v>
                </c:pt>
                <c:pt idx="83" formatCode="0">
                  <c:v>109</c:v>
                </c:pt>
                <c:pt idx="84" formatCode="0">
                  <c:v>114</c:v>
                </c:pt>
                <c:pt idx="85" formatCode="0">
                  <c:v>119</c:v>
                </c:pt>
                <c:pt idx="86" formatCode="0">
                  <c:v>125</c:v>
                </c:pt>
                <c:pt idx="87" formatCode="0">
                  <c:v>131</c:v>
                </c:pt>
                <c:pt idx="88" formatCode="0">
                  <c:v>137</c:v>
                </c:pt>
                <c:pt idx="89" formatCode="0">
                  <c:v>143</c:v>
                </c:pt>
                <c:pt idx="90" formatCode="0">
                  <c:v>150</c:v>
                </c:pt>
                <c:pt idx="91" formatCode="0">
                  <c:v>157</c:v>
                </c:pt>
                <c:pt idx="92" formatCode="0">
                  <c:v>164</c:v>
                </c:pt>
                <c:pt idx="93" formatCode="0">
                  <c:v>172</c:v>
                </c:pt>
                <c:pt idx="94" formatCode="0">
                  <c:v>179</c:v>
                </c:pt>
                <c:pt idx="95" formatCode="0">
                  <c:v>187</c:v>
                </c:pt>
                <c:pt idx="96" formatCode="0">
                  <c:v>195</c:v>
                </c:pt>
                <c:pt idx="97" formatCode="0">
                  <c:v>204</c:v>
                </c:pt>
                <c:pt idx="98" formatCode="0">
                  <c:v>213</c:v>
                </c:pt>
                <c:pt idx="99" formatCode="0">
                  <c:v>223</c:v>
                </c:pt>
                <c:pt idx="100" formatCode="0">
                  <c:v>233</c:v>
                </c:pt>
                <c:pt idx="101" formatCode="0">
                  <c:v>243.00000000000003</c:v>
                </c:pt>
                <c:pt idx="102" formatCode="0">
                  <c:v>252.99999999999997</c:v>
                </c:pt>
                <c:pt idx="103" formatCode="0">
                  <c:v>264</c:v>
                </c:pt>
                <c:pt idx="104" formatCode="0">
                  <c:v>274</c:v>
                </c:pt>
                <c:pt idx="105" formatCode="0">
                  <c:v>285</c:v>
                </c:pt>
                <c:pt idx="106" formatCode="0">
                  <c:v>296</c:v>
                </c:pt>
                <c:pt idx="107" formatCode="0">
                  <c:v>308</c:v>
                </c:pt>
                <c:pt idx="108" formatCode="0">
                  <c:v>320</c:v>
                </c:pt>
                <c:pt idx="109" formatCode="0">
                  <c:v>332</c:v>
                </c:pt>
                <c:pt idx="110" formatCode="0">
                  <c:v>344</c:v>
                </c:pt>
                <c:pt idx="111" formatCode="0">
                  <c:v>357</c:v>
                </c:pt>
                <c:pt idx="112" formatCode="0">
                  <c:v>370</c:v>
                </c:pt>
                <c:pt idx="113" formatCode="0">
                  <c:v>383</c:v>
                </c:pt>
                <c:pt idx="114" formatCode="0">
                  <c:v>397</c:v>
                </c:pt>
                <c:pt idx="115" formatCode="0">
                  <c:v>409.9999999999992</c:v>
                </c:pt>
                <c:pt idx="116" formatCode="0">
                  <c:v>424</c:v>
                </c:pt>
                <c:pt idx="117" formatCode="0">
                  <c:v>438.9999999999992</c:v>
                </c:pt>
                <c:pt idx="118" formatCode="0">
                  <c:v>453</c:v>
                </c:pt>
                <c:pt idx="119" formatCode="0">
                  <c:v>468</c:v>
                </c:pt>
                <c:pt idx="120" formatCode="0">
                  <c:v>483</c:v>
                </c:pt>
                <c:pt idx="121" formatCode="0">
                  <c:v>499</c:v>
                </c:pt>
                <c:pt idx="122" formatCode="0">
                  <c:v>515</c:v>
                </c:pt>
                <c:pt idx="123" formatCode="0">
                  <c:v>530</c:v>
                </c:pt>
                <c:pt idx="124" formatCode="0">
                  <c:v>547</c:v>
                </c:pt>
                <c:pt idx="125" formatCode="0">
                  <c:v>563</c:v>
                </c:pt>
                <c:pt idx="126" formatCode="0">
                  <c:v>579</c:v>
                </c:pt>
                <c:pt idx="127" formatCode="0">
                  <c:v>596</c:v>
                </c:pt>
                <c:pt idx="128" formatCode="0">
                  <c:v>614</c:v>
                </c:pt>
                <c:pt idx="129" formatCode="0">
                  <c:v>632</c:v>
                </c:pt>
                <c:pt idx="130" formatCode="0">
                  <c:v>650</c:v>
                </c:pt>
                <c:pt idx="131" formatCode="0">
                  <c:v>669</c:v>
                </c:pt>
                <c:pt idx="132" formatCode="0">
                  <c:v>689</c:v>
                </c:pt>
                <c:pt idx="133" formatCode="0">
                  <c:v>709</c:v>
                </c:pt>
                <c:pt idx="134" formatCode="0">
                  <c:v>728</c:v>
                </c:pt>
                <c:pt idx="135" formatCode="0">
                  <c:v>748</c:v>
                </c:pt>
                <c:pt idx="136" formatCode="0">
                  <c:v>770</c:v>
                </c:pt>
                <c:pt idx="137" formatCode="0">
                  <c:v>790</c:v>
                </c:pt>
                <c:pt idx="138" formatCode="0">
                  <c:v>811</c:v>
                </c:pt>
                <c:pt idx="139" formatCode="0">
                  <c:v>832</c:v>
                </c:pt>
                <c:pt idx="140" formatCode="0">
                  <c:v>853.99999999999989</c:v>
                </c:pt>
              </c:numCache>
            </c:numRef>
          </c:val>
        </c:ser>
        <c:ser>
          <c:idx val="3"/>
          <c:order val="2"/>
          <c:tx>
            <c:strRef>
              <c:f>'Long Term Debt to GDP+Chart'!$D$2</c:f>
              <c:strCache>
                <c:ptCount val="1"/>
                <c:pt idx="0">
                  <c:v> Path to Prosperity (FY2013 Budget)</c:v>
                </c:pt>
              </c:strCache>
            </c:strRef>
          </c:tx>
          <c:spPr>
            <a:solidFill>
              <a:srgbClr val="006600"/>
            </a:solidFill>
            <a:scene3d>
              <a:camera prst="orthographicFront"/>
              <a:lightRig rig="threePt" dir="t"/>
            </a:scene3d>
            <a:sp3d>
              <a:bevelT w="165100" prst="coolSlant"/>
            </a:sp3d>
          </c:spPr>
          <c:cat>
            <c:numRef>
              <c:f>'Long Term Debt to GDP+Chart'!$A$3:$A$143</c:f>
              <c:numCache>
                <c:formatCode>General</c:formatCode>
                <c:ptCount val="141"/>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pt idx="101">
                  <c:v>2041</c:v>
                </c:pt>
                <c:pt idx="102">
                  <c:v>2042</c:v>
                </c:pt>
                <c:pt idx="103">
                  <c:v>2043</c:v>
                </c:pt>
                <c:pt idx="104">
                  <c:v>2044</c:v>
                </c:pt>
                <c:pt idx="105">
                  <c:v>2045</c:v>
                </c:pt>
                <c:pt idx="106">
                  <c:v>2046</c:v>
                </c:pt>
                <c:pt idx="107">
                  <c:v>2047</c:v>
                </c:pt>
                <c:pt idx="108">
                  <c:v>2048</c:v>
                </c:pt>
                <c:pt idx="109">
                  <c:v>2049</c:v>
                </c:pt>
                <c:pt idx="110">
                  <c:v>2050</c:v>
                </c:pt>
                <c:pt idx="111">
                  <c:v>2051</c:v>
                </c:pt>
                <c:pt idx="112">
                  <c:v>2052</c:v>
                </c:pt>
                <c:pt idx="113">
                  <c:v>2053</c:v>
                </c:pt>
                <c:pt idx="114">
                  <c:v>2054</c:v>
                </c:pt>
                <c:pt idx="115">
                  <c:v>2055</c:v>
                </c:pt>
                <c:pt idx="116">
                  <c:v>2056</c:v>
                </c:pt>
                <c:pt idx="117">
                  <c:v>2057</c:v>
                </c:pt>
                <c:pt idx="118">
                  <c:v>2058</c:v>
                </c:pt>
                <c:pt idx="119">
                  <c:v>2059</c:v>
                </c:pt>
                <c:pt idx="120">
                  <c:v>2060</c:v>
                </c:pt>
                <c:pt idx="121">
                  <c:v>2061</c:v>
                </c:pt>
                <c:pt idx="122">
                  <c:v>2062</c:v>
                </c:pt>
                <c:pt idx="123">
                  <c:v>2063</c:v>
                </c:pt>
                <c:pt idx="124">
                  <c:v>2064</c:v>
                </c:pt>
                <c:pt idx="125">
                  <c:v>2065</c:v>
                </c:pt>
                <c:pt idx="126">
                  <c:v>2066</c:v>
                </c:pt>
                <c:pt idx="127">
                  <c:v>2067</c:v>
                </c:pt>
                <c:pt idx="128">
                  <c:v>2068</c:v>
                </c:pt>
                <c:pt idx="129">
                  <c:v>2069</c:v>
                </c:pt>
                <c:pt idx="130">
                  <c:v>2070</c:v>
                </c:pt>
                <c:pt idx="131">
                  <c:v>2071</c:v>
                </c:pt>
                <c:pt idx="132">
                  <c:v>2072</c:v>
                </c:pt>
                <c:pt idx="133">
                  <c:v>2073</c:v>
                </c:pt>
                <c:pt idx="134">
                  <c:v>2074</c:v>
                </c:pt>
                <c:pt idx="135">
                  <c:v>2075</c:v>
                </c:pt>
                <c:pt idx="136">
                  <c:v>2076</c:v>
                </c:pt>
                <c:pt idx="137">
                  <c:v>2077</c:v>
                </c:pt>
                <c:pt idx="138">
                  <c:v>2078</c:v>
                </c:pt>
                <c:pt idx="139">
                  <c:v>2079</c:v>
                </c:pt>
                <c:pt idx="140">
                  <c:v>2080</c:v>
                </c:pt>
              </c:numCache>
            </c:numRef>
          </c:cat>
          <c:val>
            <c:numRef>
              <c:f>'Long Term Debt to GDP+Chart'!$D$3:$D$143</c:f>
              <c:numCache>
                <c:formatCode>General</c:formatCode>
                <c:ptCount val="141"/>
                <c:pt idx="72" formatCode="0.0">
                  <c:v>73.2</c:v>
                </c:pt>
                <c:pt idx="73" formatCode="0.0">
                  <c:v>77</c:v>
                </c:pt>
                <c:pt idx="74" formatCode="0.0">
                  <c:v>77.599999999999994</c:v>
                </c:pt>
                <c:pt idx="75" formatCode="0.0">
                  <c:v>75.3</c:v>
                </c:pt>
                <c:pt idx="76" formatCode="0.0">
                  <c:v>72.7</c:v>
                </c:pt>
                <c:pt idx="77" formatCode="0.0">
                  <c:v>70.400000000000006</c:v>
                </c:pt>
                <c:pt idx="78" formatCode="0.0">
                  <c:v>68.400000000000006</c:v>
                </c:pt>
                <c:pt idx="79" formatCode="0.0">
                  <c:v>66.7</c:v>
                </c:pt>
                <c:pt idx="80" formatCode="0.0">
                  <c:v>65.099999999999994</c:v>
                </c:pt>
                <c:pt idx="81" formatCode="0.0">
                  <c:v>63.5</c:v>
                </c:pt>
                <c:pt idx="82" formatCode="0">
                  <c:v>62.3</c:v>
                </c:pt>
                <c:pt idx="83" formatCode="0">
                  <c:v>61</c:v>
                </c:pt>
                <c:pt idx="84" formatCode="0">
                  <c:v>59</c:v>
                </c:pt>
                <c:pt idx="85" formatCode="0">
                  <c:v>57</c:v>
                </c:pt>
                <c:pt idx="86" formatCode="0">
                  <c:v>56</c:v>
                </c:pt>
                <c:pt idx="87" formatCode="0">
                  <c:v>55</c:v>
                </c:pt>
                <c:pt idx="88" formatCode="0">
                  <c:v>54</c:v>
                </c:pt>
                <c:pt idx="89" formatCode="0">
                  <c:v>53</c:v>
                </c:pt>
                <c:pt idx="90" formatCode="0">
                  <c:v>53</c:v>
                </c:pt>
                <c:pt idx="91" formatCode="0">
                  <c:v>50</c:v>
                </c:pt>
                <c:pt idx="92" formatCode="0">
                  <c:v>48</c:v>
                </c:pt>
                <c:pt idx="93" formatCode="0">
                  <c:v>46</c:v>
                </c:pt>
                <c:pt idx="94" formatCode="0">
                  <c:v>45</c:v>
                </c:pt>
                <c:pt idx="95" formatCode="0">
                  <c:v>44</c:v>
                </c:pt>
                <c:pt idx="96" formatCode="0">
                  <c:v>43</c:v>
                </c:pt>
                <c:pt idx="97" formatCode="0">
                  <c:v>42</c:v>
                </c:pt>
                <c:pt idx="98" formatCode="0">
                  <c:v>41</c:v>
                </c:pt>
                <c:pt idx="99" formatCode="0">
                  <c:v>39</c:v>
                </c:pt>
                <c:pt idx="100" formatCode="0">
                  <c:v>38</c:v>
                </c:pt>
                <c:pt idx="101" formatCode="0">
                  <c:v>35</c:v>
                </c:pt>
                <c:pt idx="102" formatCode="0">
                  <c:v>32</c:v>
                </c:pt>
                <c:pt idx="103" formatCode="0">
                  <c:v>29</c:v>
                </c:pt>
                <c:pt idx="104" formatCode="0">
                  <c:v>25</c:v>
                </c:pt>
                <c:pt idx="105" formatCode="0">
                  <c:v>21</c:v>
                </c:pt>
                <c:pt idx="106" formatCode="0">
                  <c:v>16</c:v>
                </c:pt>
                <c:pt idx="107" formatCode="0">
                  <c:v>14</c:v>
                </c:pt>
                <c:pt idx="108" formatCode="0">
                  <c:v>12</c:v>
                </c:pt>
                <c:pt idx="109" formatCode="0">
                  <c:v>11</c:v>
                </c:pt>
                <c:pt idx="110" formatCode="0">
                  <c:v>10</c:v>
                </c:pt>
              </c:numCache>
            </c:numRef>
          </c:val>
        </c:ser>
        <c:axId val="73833856"/>
        <c:axId val="73745536"/>
      </c:areaChart>
      <c:catAx>
        <c:axId val="73833856"/>
        <c:scaling>
          <c:orientation val="minMax"/>
        </c:scaling>
        <c:axPos val="b"/>
        <c:numFmt formatCode="General" sourceLinked="1"/>
        <c:tickLblPos val="nextTo"/>
        <c:txPr>
          <a:bodyPr/>
          <a:lstStyle/>
          <a:p>
            <a:pPr>
              <a:defRPr sz="1600" b="1"/>
            </a:pPr>
            <a:endParaRPr lang="en-US"/>
          </a:p>
        </c:txPr>
        <c:crossAx val="73745536"/>
        <c:crosses val="autoZero"/>
        <c:auto val="1"/>
        <c:lblAlgn val="ctr"/>
        <c:lblOffset val="100"/>
        <c:tickLblSkip val="10"/>
        <c:tickMarkSkip val="10"/>
      </c:catAx>
      <c:valAx>
        <c:axId val="73745536"/>
        <c:scaling>
          <c:orientation val="minMax"/>
        </c:scaling>
        <c:axPos val="l"/>
        <c:majorGridlines>
          <c:spPr>
            <a:ln>
              <a:solidFill>
                <a:schemeClr val="bg1"/>
              </a:solidFill>
            </a:ln>
          </c:spPr>
        </c:majorGridlines>
        <c:numFmt formatCode="#\%" sourceLinked="0"/>
        <c:tickLblPos val="nextTo"/>
        <c:spPr>
          <a:ln>
            <a:solidFill>
              <a:prstClr val="white"/>
            </a:solidFill>
          </a:ln>
        </c:spPr>
        <c:txPr>
          <a:bodyPr/>
          <a:lstStyle/>
          <a:p>
            <a:pPr>
              <a:defRPr sz="1600" b="1"/>
            </a:pPr>
            <a:endParaRPr lang="en-US"/>
          </a:p>
        </c:txPr>
        <c:crossAx val="73833856"/>
        <c:crosses val="autoZero"/>
        <c:crossBetween val="midCat"/>
      </c:valAx>
    </c:plotArea>
    <c:plotVisOnly val="1"/>
    <c:dispBlanksAs val="zero"/>
  </c:chart>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656979087666989"/>
          <c:y val="3.9908943091499081E-2"/>
          <c:w val="0.86998842446519553"/>
          <c:h val="0.94037387834350694"/>
        </c:manualLayout>
      </c:layout>
      <c:barChart>
        <c:barDir val="col"/>
        <c:grouping val="stacked"/>
        <c:ser>
          <c:idx val="1"/>
          <c:order val="0"/>
          <c:spPr>
            <a:solidFill>
              <a:srgbClr val="00B050"/>
            </a:solidFill>
          </c:spPr>
          <c:dPt>
            <c:idx val="0"/>
            <c:spPr>
              <a:solidFill>
                <a:srgbClr val="00B050"/>
              </a:solidFill>
              <a:ln w="31750">
                <a:solidFill>
                  <a:sysClr val="windowText" lastClr="000000"/>
                </a:solidFill>
              </a:ln>
            </c:spPr>
          </c:dPt>
          <c:val>
            <c:numRef>
              <c:f>Sheet1!$C$6:$D$6</c:f>
              <c:numCache>
                <c:formatCode>General</c:formatCode>
                <c:ptCount val="2"/>
                <c:pt idx="0" formatCode="0%">
                  <c:v>0.66000000000000092</c:v>
                </c:pt>
              </c:numCache>
            </c:numRef>
          </c:val>
        </c:ser>
        <c:ser>
          <c:idx val="0"/>
          <c:order val="1"/>
          <c:spPr>
            <a:noFill/>
            <a:ln w="28575">
              <a:solidFill>
                <a:schemeClr val="tx1"/>
              </a:solidFill>
            </a:ln>
          </c:spPr>
          <c:dPt>
            <c:idx val="1"/>
            <c:spPr>
              <a:noFill/>
              <a:ln w="28575">
                <a:noFill/>
              </a:ln>
            </c:spPr>
          </c:dPt>
          <c:val>
            <c:numRef>
              <c:f>Sheet1!$C$5:$D$5</c:f>
              <c:numCache>
                <c:formatCode>0%</c:formatCode>
                <c:ptCount val="2"/>
                <c:pt idx="0">
                  <c:v>0.34000000000000008</c:v>
                </c:pt>
                <c:pt idx="1">
                  <c:v>-8.0000000000000043E-2</c:v>
                </c:pt>
              </c:numCache>
            </c:numRef>
          </c:val>
        </c:ser>
        <c:gapWidth val="31"/>
        <c:overlap val="100"/>
        <c:axId val="73948160"/>
        <c:axId val="73835264"/>
      </c:barChart>
      <c:catAx>
        <c:axId val="73948160"/>
        <c:scaling>
          <c:orientation val="minMax"/>
        </c:scaling>
        <c:axPos val="b"/>
        <c:tickLblPos val="none"/>
        <c:spPr>
          <a:ln w="31750">
            <a:solidFill>
              <a:schemeClr val="tx1"/>
            </a:solidFill>
          </a:ln>
        </c:spPr>
        <c:crossAx val="73835264"/>
        <c:crosses val="autoZero"/>
        <c:auto val="1"/>
        <c:lblAlgn val="ctr"/>
        <c:lblOffset val="100"/>
      </c:catAx>
      <c:valAx>
        <c:axId val="73835264"/>
        <c:scaling>
          <c:orientation val="minMax"/>
          <c:max val="1"/>
        </c:scaling>
        <c:axPos val="l"/>
        <c:majorGridlines>
          <c:spPr>
            <a:ln>
              <a:solidFill>
                <a:schemeClr val="bg1"/>
              </a:solidFill>
            </a:ln>
          </c:spPr>
        </c:majorGridlines>
        <c:numFmt formatCode="0%" sourceLinked="1"/>
        <c:tickLblPos val="nextTo"/>
        <c:txPr>
          <a:bodyPr/>
          <a:lstStyle/>
          <a:p>
            <a:pPr>
              <a:defRPr sz="1600" b="1"/>
            </a:pPr>
            <a:endParaRPr lang="en-US"/>
          </a:p>
        </c:txPr>
        <c:crossAx val="73948160"/>
        <c:crosses val="autoZero"/>
        <c:crossBetween val="between"/>
        <c:majorUnit val="0.2"/>
      </c:valAx>
      <c:spPr>
        <a:noFill/>
        <a:ln>
          <a:noFill/>
        </a:ln>
      </c:spPr>
    </c:plotArea>
    <c:plotVisOnly val="1"/>
  </c:chart>
  <c:externalData r:id="rId1"/>
  <c:userShapes r:id="rId2"/>
</c:chartSpace>
</file>

<file path=ppt/drawings/_rels/drawing3.xml.rels><?xml version="1.0" encoding="UTF-8" standalone="yes"?>
<Relationships xmlns="http://schemas.openxmlformats.org/package/2006/relationships"><Relationship Id="rId1" Type="http://schemas.openxmlformats.org/officeDocument/2006/relationships/image" Target="../media/image2.tiff"/></Relationships>
</file>

<file path=ppt/drawings/drawing1.xml><?xml version="1.0" encoding="utf-8"?>
<c:userShapes xmlns:c="http://schemas.openxmlformats.org/drawingml/2006/chart">
  <cdr:relSizeAnchor xmlns:cdr="http://schemas.openxmlformats.org/drawingml/2006/chartDrawing">
    <cdr:from>
      <cdr:x>0.09167</cdr:x>
      <cdr:y>0.11688</cdr:y>
    </cdr:from>
    <cdr:to>
      <cdr:x>0.61667</cdr:x>
      <cdr:y>0.18508</cdr:y>
    </cdr:to>
    <cdr:sp macro="" textlink="">
      <cdr:nvSpPr>
        <cdr:cNvPr id="2" name="TextBox 6"/>
        <cdr:cNvSpPr txBox="1"/>
      </cdr:nvSpPr>
      <cdr:spPr>
        <a:xfrm xmlns:a="http://schemas.openxmlformats.org/drawingml/2006/main">
          <a:off x="838200" y="685800"/>
          <a:ext cx="48006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sz="2000" b="1" cap="small" dirty="0" smtClean="0"/>
            <a:t>Projected Tax Revenue</a:t>
          </a:r>
        </a:p>
      </cdr:txBody>
    </cdr:sp>
  </cdr:relSizeAnchor>
  <cdr:relSizeAnchor xmlns:cdr="http://schemas.openxmlformats.org/drawingml/2006/chartDrawing">
    <cdr:from>
      <cdr:x>0.46667</cdr:x>
      <cdr:y>0.16883</cdr:y>
    </cdr:from>
    <cdr:to>
      <cdr:x>0.49167</cdr:x>
      <cdr:y>0.24676</cdr:y>
    </cdr:to>
    <cdr:sp macro="" textlink="">
      <cdr:nvSpPr>
        <cdr:cNvPr id="3" name="Straight Arrow Connector 2"/>
        <cdr:cNvSpPr/>
      </cdr:nvSpPr>
      <cdr:spPr>
        <a:xfrm xmlns:a="http://schemas.openxmlformats.org/drawingml/2006/main" rot="16200000" flipH="1">
          <a:off x="4152889" y="1104912"/>
          <a:ext cx="457223" cy="228600"/>
        </a:xfrm>
        <a:prstGeom xmlns:a="http://schemas.openxmlformats.org/drawingml/2006/main" prst="straightConnector1">
          <a:avLst/>
        </a:prstGeom>
        <a:noFill xmlns:a="http://schemas.openxmlformats.org/drawingml/2006/main"/>
        <a:ln xmlns:a="http://schemas.openxmlformats.org/drawingml/2006/main" w="38100" cap="flat"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dirty="0"/>
        </a:p>
      </cdr:txBody>
    </cdr:sp>
  </cdr:relSizeAnchor>
  <cdr:relSizeAnchor xmlns:cdr="http://schemas.openxmlformats.org/drawingml/2006/chartDrawing">
    <cdr:from>
      <cdr:x>0</cdr:x>
      <cdr:y>0.94805</cdr:y>
    </cdr:from>
    <cdr:to>
      <cdr:x>0.275</cdr:x>
      <cdr:y>1</cdr:y>
    </cdr:to>
    <cdr:sp macro="" textlink="">
      <cdr:nvSpPr>
        <cdr:cNvPr id="4" name="TextBox 1"/>
        <cdr:cNvSpPr txBox="1"/>
      </cdr:nvSpPr>
      <cdr:spPr>
        <a:xfrm xmlns:a="http://schemas.openxmlformats.org/drawingml/2006/main">
          <a:off x="-381000" y="5715004"/>
          <a:ext cx="2514600" cy="304791"/>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cap="small" dirty="0" smtClean="0">
              <a:solidFill>
                <a:schemeClr val="tx1"/>
              </a:solidFill>
              <a:effectLst>
                <a:outerShdw blurRad="50800" dist="50800" dir="5400000" algn="ctr" rotWithShape="0">
                  <a:schemeClr val="bg1"/>
                </a:outerShdw>
              </a:effectLst>
            </a:rPr>
            <a:t>Source: CBO/HBC</a:t>
          </a:r>
          <a:endParaRPr lang="en-US" sz="1400" b="1" cap="small" dirty="0">
            <a:solidFill>
              <a:schemeClr val="tx1"/>
            </a:solidFill>
            <a:effectLst>
              <a:outerShdw blurRad="50800" dist="50800" dir="5400000" algn="ctr" rotWithShape="0">
                <a:schemeClr val="bg1"/>
              </a:outerShdw>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0.95561</cdr:y>
    </cdr:from>
    <cdr:to>
      <cdr:x>0.5578</cdr:x>
      <cdr:y>1</cdr:y>
    </cdr:to>
    <cdr:sp macro="" textlink="">
      <cdr:nvSpPr>
        <cdr:cNvPr id="2" name="TextBox 1"/>
        <cdr:cNvSpPr txBox="1"/>
      </cdr:nvSpPr>
      <cdr:spPr>
        <a:xfrm xmlns:a="http://schemas.openxmlformats.org/drawingml/2006/main">
          <a:off x="0" y="6010603"/>
          <a:ext cx="4833664" cy="2791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cap="small" dirty="0">
              <a:solidFill>
                <a:schemeClr val="tx1"/>
              </a:solidFill>
              <a:effectLst>
                <a:outerShdw blurRad="50800" dist="50800" dir="5400000" algn="ctr" rotWithShape="0">
                  <a:schemeClr val="bg1"/>
                </a:outerShdw>
              </a:effectLst>
            </a:rPr>
            <a:t>Source: </a:t>
          </a:r>
          <a:r>
            <a:rPr lang="en-US" sz="1400" b="1" cap="small" dirty="0" smtClean="0">
              <a:solidFill>
                <a:schemeClr val="tx1"/>
              </a:solidFill>
              <a:effectLst>
                <a:outerShdw blurRad="50800" dist="50800" dir="5400000" algn="ctr" rotWithShape="0">
                  <a:schemeClr val="bg1"/>
                </a:outerShdw>
              </a:effectLst>
            </a:rPr>
            <a:t>CBO/HBC</a:t>
          </a:r>
          <a:endParaRPr lang="en-US" sz="1400" b="1" cap="small" dirty="0">
            <a:solidFill>
              <a:schemeClr val="tx1"/>
            </a:solidFill>
            <a:effectLst>
              <a:outerShdw blurRad="50800" dist="50800" dir="5400000" algn="ctr" rotWithShape="0">
                <a:schemeClr val="bg1"/>
              </a:outerShdw>
            </a:effectLst>
          </a:endParaRPr>
        </a:p>
      </cdr:txBody>
    </cdr:sp>
  </cdr:relSizeAnchor>
  <cdr:relSizeAnchor xmlns:cdr="http://schemas.openxmlformats.org/drawingml/2006/chartDrawing">
    <cdr:from>
      <cdr:x>0.51667</cdr:x>
      <cdr:y>0.14474</cdr:y>
    </cdr:from>
    <cdr:to>
      <cdr:x>0.81561</cdr:x>
      <cdr:y>0.21773</cdr:y>
    </cdr:to>
    <cdr:sp macro="" textlink="">
      <cdr:nvSpPr>
        <cdr:cNvPr id="3" name="TextBox 1"/>
        <cdr:cNvSpPr txBox="1"/>
      </cdr:nvSpPr>
      <cdr:spPr>
        <a:xfrm xmlns:a="http://schemas.openxmlformats.org/drawingml/2006/main">
          <a:off x="4724400" y="838200"/>
          <a:ext cx="2733551" cy="4227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200" b="1" cap="small" dirty="0" smtClean="0">
              <a:solidFill>
                <a:srgbClr val="C00000"/>
              </a:solidFill>
            </a:rPr>
            <a:t>Health Care Spending</a:t>
          </a:r>
          <a:endParaRPr lang="en-US" sz="2200" b="1" cap="small" dirty="0">
            <a:solidFill>
              <a:srgbClr val="C00000"/>
            </a:solidFill>
          </a:endParaRPr>
        </a:p>
      </cdr:txBody>
    </cdr:sp>
  </cdr:relSizeAnchor>
  <cdr:relSizeAnchor xmlns:cdr="http://schemas.openxmlformats.org/drawingml/2006/chartDrawing">
    <cdr:from>
      <cdr:x>0.73333</cdr:x>
      <cdr:y>0.43421</cdr:y>
    </cdr:from>
    <cdr:to>
      <cdr:x>0.93087</cdr:x>
      <cdr:y>0.49722</cdr:y>
    </cdr:to>
    <cdr:sp macro="" textlink="">
      <cdr:nvSpPr>
        <cdr:cNvPr id="4" name="TextBox 1"/>
        <cdr:cNvSpPr txBox="1"/>
      </cdr:nvSpPr>
      <cdr:spPr>
        <a:xfrm xmlns:a="http://schemas.openxmlformats.org/drawingml/2006/main">
          <a:off x="6705600" y="2514600"/>
          <a:ext cx="1806260" cy="3648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b="1" cap="small" dirty="0" smtClean="0">
              <a:solidFill>
                <a:srgbClr val="006600"/>
              </a:solidFill>
            </a:rPr>
            <a:t>Social Security</a:t>
          </a:r>
          <a:endParaRPr lang="en-US" sz="2000" b="1" cap="small" dirty="0">
            <a:solidFill>
              <a:srgbClr val="006600"/>
            </a:solidFill>
          </a:endParaRPr>
        </a:p>
      </cdr:txBody>
    </cdr:sp>
  </cdr:relSizeAnchor>
  <cdr:relSizeAnchor xmlns:cdr="http://schemas.openxmlformats.org/drawingml/2006/chartDrawing">
    <cdr:from>
      <cdr:x>0.65</cdr:x>
      <cdr:y>0.56579</cdr:y>
    </cdr:from>
    <cdr:to>
      <cdr:x>0.94167</cdr:x>
      <cdr:y>0.63488</cdr:y>
    </cdr:to>
    <cdr:sp macro="" textlink="">
      <cdr:nvSpPr>
        <cdr:cNvPr id="5" name="TextBox 6"/>
        <cdr:cNvSpPr txBox="1"/>
      </cdr:nvSpPr>
      <cdr:spPr>
        <a:xfrm xmlns:a="http://schemas.openxmlformats.org/drawingml/2006/main">
          <a:off x="5943600" y="3276600"/>
          <a:ext cx="2667000" cy="4001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2000" b="1" cap="small" dirty="0" smtClean="0">
              <a:solidFill>
                <a:schemeClr val="accent6"/>
              </a:solidFill>
            </a:rPr>
            <a:t>Discretionary Spending</a:t>
          </a:r>
          <a:endParaRPr lang="en-US" sz="2000" b="1" cap="small" dirty="0">
            <a:solidFill>
              <a:schemeClr val="accent6"/>
            </a:solidFill>
          </a:endParaRPr>
        </a:p>
      </cdr:txBody>
    </cdr:sp>
  </cdr:relSizeAnchor>
  <cdr:relSizeAnchor xmlns:cdr="http://schemas.openxmlformats.org/drawingml/2006/chartDrawing">
    <cdr:from>
      <cdr:x>0.55</cdr:x>
      <cdr:y>0.68421</cdr:y>
    </cdr:from>
    <cdr:to>
      <cdr:x>0.925</cdr:x>
      <cdr:y>0.7533</cdr:y>
    </cdr:to>
    <cdr:sp macro="" textlink="">
      <cdr:nvSpPr>
        <cdr:cNvPr id="6" name="TextBox 7"/>
        <cdr:cNvSpPr txBox="1"/>
      </cdr:nvSpPr>
      <cdr:spPr>
        <a:xfrm xmlns:a="http://schemas.openxmlformats.org/drawingml/2006/main">
          <a:off x="5029200" y="3962400"/>
          <a:ext cx="34290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2000" b="1" cap="small" dirty="0" smtClean="0">
              <a:solidFill>
                <a:srgbClr val="0000CC"/>
              </a:solidFill>
            </a:rPr>
            <a:t>Other Mandatory Programs</a:t>
          </a:r>
          <a:endParaRPr lang="en-US" sz="2000" b="1" cap="small" dirty="0">
            <a:solidFill>
              <a:srgbClr val="0000CC"/>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1.45815E-7</cdr:y>
    </cdr:from>
    <cdr:to>
      <cdr:x>1</cdr:x>
      <cdr:y>0.16667</cdr:y>
    </cdr:to>
    <cdr:sp macro="" textlink="">
      <cdr:nvSpPr>
        <cdr:cNvPr id="2" name="Title 1"/>
        <cdr:cNvSpPr>
          <a:spLocks xmlns:a="http://schemas.openxmlformats.org/drawingml/2006/main" noGrp="1"/>
        </cdr:cNvSpPr>
      </cdr:nvSpPr>
      <cdr:spPr>
        <a:xfrm xmlns:a="http://schemas.openxmlformats.org/drawingml/2006/main">
          <a:off x="0" y="1"/>
          <a:ext cx="9144000" cy="1143000"/>
        </a:xfrm>
        <a:prstGeom xmlns:a="http://schemas.openxmlformats.org/drawingml/2006/main" prst="rect">
          <a:avLst/>
        </a:prstGeom>
        <a:noFill xmlns:a="http://schemas.openxmlformats.org/drawingml/2006/main"/>
        <a:effectLst xmlns:a="http://schemas.openxmlformats.org/drawingml/2006/main"/>
      </cdr:spPr>
      <cdr:txBody>
        <a:bodyPr xmlns:a="http://schemas.openxmlformats.org/drawingml/2006/main" vert="horz" lIns="91440" tIns="45720" rIns="91440" bIns="45720" rtlCol="0" anchor="ctr">
          <a:norm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4400" b="1" cap="small" dirty="0" smtClean="0">
              <a:solidFill>
                <a:schemeClr val="tx1"/>
              </a:solidFill>
              <a:effectLst>
                <a:outerShdw blurRad="50800" dist="50800" dir="5400000" algn="ctr" rotWithShape="0">
                  <a:schemeClr val="bg1"/>
                </a:outerShdw>
              </a:effectLst>
            </a:rPr>
            <a:t>Trouble Ahead - Europe</a:t>
          </a:r>
        </a:p>
        <a:p xmlns:a="http://schemas.openxmlformats.org/drawingml/2006/main">
          <a:pPr algn="ctr"/>
          <a:r>
            <a:rPr lang="en-US" sz="2800" b="1" cap="small" dirty="0" smtClean="0">
              <a:solidFill>
                <a:schemeClr val="tx1"/>
              </a:solidFill>
              <a:effectLst>
                <a:outerShdw blurRad="50800" dist="50800" dir="5400000" algn="ctr" rotWithShape="0">
                  <a:schemeClr val="bg1"/>
                </a:outerShdw>
              </a:effectLst>
            </a:rPr>
            <a:t>(Government Debt as</a:t>
          </a:r>
          <a:r>
            <a:rPr lang="en-US" sz="2800" b="1" cap="small" dirty="0" smtClean="0">
              <a:effectLst>
                <a:outerShdw blurRad="50800" dist="50800" dir="5400000" algn="ctr" rotWithShape="0">
                  <a:schemeClr val="bg1"/>
                </a:outerShdw>
              </a:effectLst>
            </a:rPr>
            <a:t> </a:t>
          </a:r>
          <a:r>
            <a:rPr lang="en-US" sz="2800" b="1" cap="small" dirty="0" smtClean="0">
              <a:solidFill>
                <a:schemeClr val="tx1"/>
              </a:solidFill>
              <a:effectLst>
                <a:outerShdw blurRad="50800" dist="50800" dir="5400000" algn="ctr" rotWithShape="0">
                  <a:schemeClr val="bg1"/>
                </a:outerShdw>
              </a:effectLst>
            </a:rPr>
            <a:t>a Share of Economy - 2011)</a:t>
          </a:r>
          <a:endParaRPr lang="en-US" sz="2800" b="1" cap="small" dirty="0">
            <a:solidFill>
              <a:schemeClr val="tx1"/>
            </a:solidFill>
            <a:effectLst>
              <a:outerShdw blurRad="50800" dist="50800" dir="5400000" algn="ctr" rotWithShape="0">
                <a:schemeClr val="bg1"/>
              </a:outerShdw>
            </a:effectLst>
          </a:endParaRPr>
        </a:p>
      </cdr:txBody>
    </cdr:sp>
  </cdr:relSizeAnchor>
  <cdr:relSizeAnchor xmlns:cdr="http://schemas.openxmlformats.org/drawingml/2006/chartDrawing">
    <cdr:from>
      <cdr:x>0</cdr:x>
      <cdr:y>0.95538</cdr:y>
    </cdr:from>
    <cdr:to>
      <cdr:x>0.27987</cdr:x>
      <cdr:y>1</cdr:y>
    </cdr:to>
    <cdr:sp macro="" textlink="">
      <cdr:nvSpPr>
        <cdr:cNvPr id="3" name="TextBox 1"/>
        <cdr:cNvSpPr txBox="1"/>
      </cdr:nvSpPr>
      <cdr:spPr>
        <a:xfrm xmlns:a="http://schemas.openxmlformats.org/drawingml/2006/main">
          <a:off x="-685800" y="6551996"/>
          <a:ext cx="2559131" cy="3060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cap="small" baseline="0" dirty="0">
              <a:solidFill>
                <a:schemeClr val="tx1"/>
              </a:solidFill>
              <a:effectLst>
                <a:outerShdw blurRad="50800" dist="50800" dir="5400000" algn="ctr" rotWithShape="0">
                  <a:schemeClr val="bg1"/>
                </a:outerShdw>
              </a:effectLst>
            </a:rPr>
            <a:t>Source</a:t>
          </a:r>
          <a:r>
            <a:rPr lang="en-US" sz="1200" b="1" dirty="0">
              <a:solidFill>
                <a:schemeClr val="tx1"/>
              </a:solidFill>
              <a:effectLst>
                <a:outerShdw blurRad="50800" dist="50800" dir="5400000" algn="ctr" rotWithShape="0">
                  <a:schemeClr val="bg1"/>
                </a:outerShdw>
              </a:effectLst>
            </a:rPr>
            <a:t>: </a:t>
          </a:r>
          <a:r>
            <a:rPr lang="en-US" sz="1200" b="1" dirty="0" smtClean="0">
              <a:solidFill>
                <a:schemeClr val="tx1"/>
              </a:solidFill>
              <a:effectLst>
                <a:outerShdw blurRad="50800" dist="50800" dir="5400000" algn="ctr" rotWithShape="0">
                  <a:schemeClr val="bg1"/>
                </a:outerShdw>
              </a:effectLst>
            </a:rPr>
            <a:t>IMF/HBC</a:t>
          </a:r>
          <a:endParaRPr lang="en-US" sz="1200" b="1" dirty="0">
            <a:solidFill>
              <a:schemeClr val="tx1"/>
            </a:solidFill>
            <a:effectLst>
              <a:outerShdw blurRad="50800" dist="50800" dir="5400000" algn="ctr" rotWithShape="0">
                <a:schemeClr val="bg1"/>
              </a:outerShdw>
            </a:effectLst>
          </a:endParaRPr>
        </a:p>
      </cdr:txBody>
    </cdr:sp>
  </cdr:relSizeAnchor>
  <cdr:relSizeAnchor xmlns:cdr="http://schemas.openxmlformats.org/drawingml/2006/chartDrawing">
    <cdr:from>
      <cdr:x>0.11667</cdr:x>
      <cdr:y>0.53333</cdr:y>
    </cdr:from>
    <cdr:to>
      <cdr:x>0.21767</cdr:x>
      <cdr:y>0.66667</cdr:y>
    </cdr:to>
    <cdr:pic>
      <cdr:nvPicPr>
        <cdr:cNvPr id="4" name="Picture 3" descr="SpainFlag.tif"/>
        <cdr:cNvPicPr>
          <a:picLocks xmlns:a="http://schemas.openxmlformats.org/drawingml/2006/main"/>
        </cdr:cNvPicPr>
      </cdr:nvPicPr>
      <cdr:blipFill>
        <a:blip xmlns:a="http://schemas.openxmlformats.org/drawingml/2006/main" xmlns:r="http://schemas.openxmlformats.org/officeDocument/2006/relationships" r:embed="rId1" cstate="print"/>
        <a:stretch xmlns:a="http://schemas.openxmlformats.org/drawingml/2006/main">
          <a:fillRect/>
        </a:stretch>
      </cdr:blipFill>
      <cdr:spPr>
        <a:xfrm xmlns:a="http://schemas.openxmlformats.org/drawingml/2006/main">
          <a:off x="1066800" y="3657600"/>
          <a:ext cx="923544" cy="914400"/>
        </a:xfrm>
        <a:prstGeom xmlns:a="http://schemas.openxmlformats.org/drawingml/2006/main" prst="rect">
          <a:avLst/>
        </a:prstGeom>
      </cdr:spPr>
    </cdr:pic>
  </cdr:relSizeAnchor>
  <cdr:relSizeAnchor xmlns:cdr="http://schemas.openxmlformats.org/drawingml/2006/chartDrawing">
    <cdr:from>
      <cdr:x>0</cdr:x>
      <cdr:y>0</cdr:y>
    </cdr:from>
    <cdr:to>
      <cdr:x>0.14167</cdr:x>
      <cdr:y>0.04937</cdr:y>
    </cdr:to>
    <cdr:sp macro="" textlink="">
      <cdr:nvSpPr>
        <cdr:cNvPr id="5" name="TextBox 3"/>
        <cdr:cNvSpPr txBox="1"/>
      </cdr:nvSpPr>
      <cdr:spPr>
        <a:xfrm xmlns:a="http://schemas.openxmlformats.org/drawingml/2006/main">
          <a:off x="0" y="0"/>
          <a:ext cx="12954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en-US" sz="1600" b="1" cap="small" dirty="0"/>
        </a:p>
      </cdr:txBody>
    </cdr:sp>
  </cdr:relSizeAnchor>
</c:userShapes>
</file>

<file path=ppt/drawings/drawing4.xml><?xml version="1.0" encoding="utf-8"?>
<c:userShapes xmlns:c="http://schemas.openxmlformats.org/drawingml/2006/chart">
  <cdr:relSizeAnchor xmlns:cdr="http://schemas.openxmlformats.org/drawingml/2006/chartDrawing">
    <cdr:from>
      <cdr:x>0.00241</cdr:x>
      <cdr:y>0.95899</cdr:y>
    </cdr:from>
    <cdr:to>
      <cdr:x>0.26784</cdr:x>
      <cdr:y>1</cdr:y>
    </cdr:to>
    <cdr:sp macro="" textlink="">
      <cdr:nvSpPr>
        <cdr:cNvPr id="2" name="TextBox 1"/>
        <cdr:cNvSpPr txBox="1"/>
      </cdr:nvSpPr>
      <cdr:spPr>
        <a:xfrm xmlns:a="http://schemas.openxmlformats.org/drawingml/2006/main">
          <a:off x="20858" y="5040601"/>
          <a:ext cx="2301295" cy="215529"/>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200" b="1" cap="small" baseline="0" dirty="0">
              <a:solidFill>
                <a:schemeClr val="tx1"/>
              </a:solidFill>
              <a:effectLst>
                <a:outerShdw blurRad="38100" dist="38100" dir="2700000" algn="tl">
                  <a:srgbClr val="000000">
                    <a:alpha val="43137"/>
                  </a:srgbClr>
                </a:outerShdw>
              </a:effectLst>
            </a:rPr>
            <a:t>Source</a:t>
          </a:r>
          <a:r>
            <a:rPr lang="en-US" sz="1200" b="1" dirty="0">
              <a:solidFill>
                <a:schemeClr val="tx1"/>
              </a:solidFill>
              <a:effectLst>
                <a:outerShdw blurRad="38100" dist="38100" dir="2700000" algn="tl">
                  <a:srgbClr val="000000">
                    <a:alpha val="43137"/>
                  </a:srgbClr>
                </a:outerShdw>
              </a:effectLst>
            </a:rPr>
            <a:t>: </a:t>
          </a:r>
          <a:r>
            <a:rPr lang="en-US" sz="1200" b="1" dirty="0" smtClean="0">
              <a:solidFill>
                <a:schemeClr val="tx1"/>
              </a:solidFill>
              <a:effectLst>
                <a:outerShdw blurRad="38100" dist="38100" dir="2700000" algn="tl">
                  <a:srgbClr val="000000">
                    <a:alpha val="43137"/>
                  </a:srgbClr>
                </a:outerShdw>
              </a:effectLst>
            </a:rPr>
            <a:t>CBO/HBC</a:t>
          </a:r>
          <a:endParaRPr lang="en-US" sz="1200" b="1" dirty="0">
            <a:solidFill>
              <a:schemeClr val="tx1"/>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0.01283</cdr:x>
      <cdr:y>0.02867</cdr:y>
    </cdr:from>
    <cdr:to>
      <cdr:x>0.65357</cdr:x>
      <cdr:y>0.04079</cdr:y>
    </cdr:to>
    <cdr:sp macro="" textlink="">
      <cdr:nvSpPr>
        <cdr:cNvPr id="3" name="TextBox 2"/>
        <cdr:cNvSpPr txBox="1"/>
      </cdr:nvSpPr>
      <cdr:spPr>
        <a:xfrm xmlns:a="http://schemas.openxmlformats.org/drawingml/2006/main">
          <a:off x="111241" y="180766"/>
          <a:ext cx="5555091" cy="764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1</cdr:x>
      <cdr:y>0.16428</cdr:y>
    </cdr:to>
    <cdr:sp macro="" textlink="">
      <cdr:nvSpPr>
        <cdr:cNvPr id="4" name="Title 1"/>
        <cdr:cNvSpPr>
          <a:spLocks xmlns:a="http://schemas.openxmlformats.org/drawingml/2006/main" noGrp="1"/>
        </cdr:cNvSpPr>
      </cdr:nvSpPr>
      <cdr:spPr>
        <a:xfrm xmlns:a="http://schemas.openxmlformats.org/drawingml/2006/main">
          <a:off x="0" y="0"/>
          <a:ext cx="8669836" cy="1035931"/>
        </a:xfrm>
        <a:prstGeom xmlns:a="http://schemas.openxmlformats.org/drawingml/2006/main" prst="rect">
          <a:avLst/>
        </a:prstGeom>
        <a:noFill xmlns:a="http://schemas.openxmlformats.org/drawingml/2006/main"/>
      </cdr:spPr>
      <cdr:txBody>
        <a:bodyPr xmlns:a="http://schemas.openxmlformats.org/drawingml/2006/main" vert="horz" lIns="91440" tIns="45720" rIns="91440" bIns="45720" rtlCol="0" anchor="ctr">
          <a:normAutofit fontScale="90000"/>
        </a:bodyPr>
        <a:lstStyle xmlns:a="http://schemas.openxmlformats.org/drawingml/2006/main">
          <a:lvl1pPr algn="ctr" defTabSz="457200" rtl="0" eaLnBrk="1" latinLnBrk="0" hangingPunct="1">
            <a:spcBef>
              <a:spcPct val="0"/>
            </a:spcBef>
            <a:buNone/>
            <a:defRPr sz="4400" kern="1200">
              <a:solidFill>
                <a:sysClr val="windowText" lastClr="000000"/>
              </a:solidFill>
              <a:latin typeface="Calibri"/>
            </a:defRPr>
          </a:lvl1pPr>
        </a:lstStyle>
        <a:p xmlns:a="http://schemas.openxmlformats.org/drawingml/2006/main">
          <a:r>
            <a:rPr lang="en-US" b="1" cap="small" dirty="0" smtClean="0">
              <a:solidFill>
                <a:sysClr val="window" lastClr="FFFFFF"/>
              </a:solidFill>
              <a:effectLst>
                <a:outerShdw blurRad="50800" dist="38100" dir="5400000" algn="t" rotWithShape="0">
                  <a:prstClr val="black">
                    <a:alpha val="40000"/>
                  </a:prstClr>
                </a:outerShdw>
              </a:effectLst>
            </a:rPr>
            <a:t>Chasing Higher Spending with Taxes</a:t>
          </a:r>
          <a:br>
            <a:rPr lang="en-US" b="1" cap="small" dirty="0" smtClean="0">
              <a:solidFill>
                <a:sysClr val="window" lastClr="FFFFFF"/>
              </a:solidFill>
              <a:effectLst>
                <a:outerShdw blurRad="50800" dist="38100" dir="5400000" algn="t" rotWithShape="0">
                  <a:prstClr val="black">
                    <a:alpha val="40000"/>
                  </a:prstClr>
                </a:outerShdw>
              </a:effectLst>
            </a:rPr>
          </a:br>
          <a:r>
            <a:rPr lang="en-US" sz="3100" b="1" cap="small" dirty="0" smtClean="0">
              <a:solidFill>
                <a:sysClr val="window" lastClr="FFFFFF"/>
              </a:solidFill>
              <a:effectLst>
                <a:outerShdw blurRad="50800" dist="38100" dir="5400000" algn="t" rotWithShape="0">
                  <a:prstClr val="black">
                    <a:alpha val="40000"/>
                  </a:prstClr>
                </a:outerShdw>
              </a:effectLst>
            </a:rPr>
            <a:t>(Increase in Tax Rates Necessary to Keep Pace Spending) </a:t>
          </a:r>
          <a:endParaRPr lang="en-US" sz="3100" b="1" cap="small" dirty="0">
            <a:solidFill>
              <a:sysClr val="window" lastClr="FFFFFF"/>
            </a:solidFill>
            <a:effectLst>
              <a:outerShdw blurRad="50800" dist="38100" dir="5400000" algn="t" rotWithShape="0">
                <a:prstClr val="black">
                  <a:alpha val="40000"/>
                </a:prstClr>
              </a:outerShdw>
            </a:effectLst>
          </a:endParaRPr>
        </a:p>
      </cdr:txBody>
    </cdr:sp>
  </cdr:relSizeAnchor>
  <cdr:relSizeAnchor xmlns:cdr="http://schemas.openxmlformats.org/drawingml/2006/chartDrawing">
    <cdr:from>
      <cdr:x>0</cdr:x>
      <cdr:y>0</cdr:y>
    </cdr:from>
    <cdr:to>
      <cdr:x>0.1</cdr:x>
      <cdr:y>0.04488</cdr:y>
    </cdr:to>
    <cdr:sp macro="" textlink="">
      <cdr:nvSpPr>
        <cdr:cNvPr id="5" name="TextBox 37"/>
        <cdr:cNvSpPr txBox="1"/>
      </cdr:nvSpPr>
      <cdr:spPr>
        <a:xfrm xmlns:a="http://schemas.openxmlformats.org/drawingml/2006/main">
          <a:off x="0" y="0"/>
          <a:ext cx="9144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en-US" sz="1400" b="1" cap="small" dirty="0">
            <a:solidFill>
              <a:sysClr val="window" lastClr="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0.85405</cdr:x>
      <cdr:y>0.25635</cdr:y>
    </cdr:from>
    <cdr:to>
      <cdr:x>0.87169</cdr:x>
      <cdr:y>0.25635</cdr:y>
    </cdr:to>
    <cdr:sp macro="" textlink="">
      <cdr:nvSpPr>
        <cdr:cNvPr id="3" name="Straight Connector 2"/>
        <cdr:cNvSpPr/>
      </cdr:nvSpPr>
      <cdr:spPr>
        <a:xfrm xmlns:a="http://schemas.openxmlformats.org/drawingml/2006/main">
          <a:off x="7404471" y="1612993"/>
          <a:ext cx="152956"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0.65517</cdr:x>
      <cdr:y>0.17348</cdr:y>
    </cdr:from>
    <cdr:to>
      <cdr:x>0.87269</cdr:x>
      <cdr:y>0.25306</cdr:y>
    </cdr:to>
    <cdr:sp macro="" textlink="">
      <cdr:nvSpPr>
        <cdr:cNvPr id="4" name="TextBox 1"/>
        <cdr:cNvSpPr txBox="1"/>
      </cdr:nvSpPr>
      <cdr:spPr>
        <a:xfrm xmlns:a="http://schemas.openxmlformats.org/drawingml/2006/main">
          <a:off x="5680237" y="1091552"/>
          <a:ext cx="1885885" cy="50068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000" b="1" cap="small" dirty="0">
              <a:solidFill>
                <a:schemeClr val="tx1"/>
              </a:solidFill>
              <a:effectLst>
                <a:outerShdw blurRad="38100" dist="38100" dir="2700000" algn="tl">
                  <a:srgbClr val="000000">
                    <a:alpha val="43137"/>
                  </a:srgbClr>
                </a:outerShdw>
              </a:effectLst>
            </a:rPr>
            <a:t>Total</a:t>
          </a:r>
          <a:r>
            <a:rPr lang="en-US" sz="2000" b="1" cap="small" baseline="0" dirty="0">
              <a:solidFill>
                <a:schemeClr val="tx1"/>
              </a:solidFill>
              <a:effectLst>
                <a:outerShdw blurRad="38100" dist="38100" dir="2700000" algn="tl">
                  <a:srgbClr val="000000">
                    <a:alpha val="43137"/>
                  </a:srgbClr>
                </a:outerShdw>
              </a:effectLst>
            </a:rPr>
            <a:t> = 44.8%</a:t>
          </a:r>
          <a:endParaRPr lang="en-US" sz="2000" b="1" cap="small" dirty="0">
            <a:solidFill>
              <a:schemeClr val="tx1"/>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cdr:x>
      <cdr:y>0</cdr:y>
    </cdr:from>
    <cdr:to>
      <cdr:x>1</cdr:x>
      <cdr:y>0.1547</cdr:y>
    </cdr:to>
    <cdr:sp macro="" textlink="">
      <cdr:nvSpPr>
        <cdr:cNvPr id="5" name="Title 1"/>
        <cdr:cNvSpPr>
          <a:spLocks xmlns:a="http://schemas.openxmlformats.org/drawingml/2006/main" noGrp="1"/>
        </cdr:cNvSpPr>
      </cdr:nvSpPr>
      <cdr:spPr>
        <a:xfrm xmlns:a="http://schemas.openxmlformats.org/drawingml/2006/main">
          <a:off x="0" y="0"/>
          <a:ext cx="8669836" cy="973358"/>
        </a:xfrm>
        <a:prstGeom xmlns:a="http://schemas.openxmlformats.org/drawingml/2006/main" prst="rect">
          <a:avLst/>
        </a:prstGeom>
        <a:noFill xmlns:a="http://schemas.openxmlformats.org/drawingml/2006/main"/>
        <a:effectLst xmlns:a="http://schemas.openxmlformats.org/drawingml/2006/main">
          <a:outerShdw blurRad="50800" dist="38100" dir="5400000" algn="t" rotWithShape="0">
            <a:prstClr val="black">
              <a:alpha val="40000"/>
            </a:prstClr>
          </a:outerShdw>
        </a:effectLst>
      </cdr:spPr>
      <cdr:txBody>
        <a:bodyPr xmlns:a="http://schemas.openxmlformats.org/drawingml/2006/main" vert="horz" lIns="91440" tIns="45720" rIns="91440" bIns="45720" rtlCol="0" anchor="ctr">
          <a:normAutofit/>
        </a:bodyPr>
        <a:lstStyle xmlns:a="http://schemas.openxmlformats.org/drawingml/2006/main">
          <a:lvl1pPr algn="ctr" defTabSz="457200" rtl="0" eaLnBrk="1" latinLnBrk="0" hangingPunct="1">
            <a:spcBef>
              <a:spcPct val="0"/>
            </a:spcBef>
            <a:buNone/>
            <a:defRPr sz="4400" kern="1200">
              <a:solidFill>
                <a:sysClr val="windowText" lastClr="000000"/>
              </a:solidFill>
              <a:latin typeface="Calibri"/>
            </a:defRPr>
          </a:lvl1pPr>
        </a:lstStyle>
        <a:p xmlns:a="http://schemas.openxmlformats.org/drawingml/2006/main">
          <a:r>
            <a:rPr lang="en-US" b="1" cap="small" dirty="0" smtClean="0">
              <a:solidFill>
                <a:sysClr val="window" lastClr="FFFFFF"/>
              </a:solidFill>
              <a:effectLst>
                <a:outerShdw blurRad="50800" dist="38100" dir="5400000" algn="t" rotWithShape="0">
                  <a:prstClr val="black">
                    <a:alpha val="40000"/>
                  </a:prstClr>
                </a:outerShdw>
              </a:effectLst>
            </a:rPr>
            <a:t>President’s Tax Hikes</a:t>
          </a:r>
          <a:endParaRPr lang="en-US" b="1" cap="small" dirty="0">
            <a:solidFill>
              <a:sysClr val="window" lastClr="FFFFFF"/>
            </a:solidFill>
            <a:effectLst>
              <a:outerShdw blurRad="50800" dist="38100" dir="5400000" algn="t" rotWithShape="0">
                <a:prstClr val="black">
                  <a:alpha val="40000"/>
                </a:prstClr>
              </a:outerShdw>
            </a:effectLst>
          </a:endParaRPr>
        </a:p>
      </cdr:txBody>
    </cdr:sp>
  </cdr:relSizeAnchor>
  <cdr:relSizeAnchor xmlns:cdr="http://schemas.openxmlformats.org/drawingml/2006/chartDrawing">
    <cdr:from>
      <cdr:x>0.00241</cdr:x>
      <cdr:y>0.96667</cdr:y>
    </cdr:from>
    <cdr:to>
      <cdr:x>0.5</cdr:x>
      <cdr:y>1</cdr:y>
    </cdr:to>
    <cdr:sp macro="" textlink="">
      <cdr:nvSpPr>
        <cdr:cNvPr id="6" name="TextBox 5"/>
        <cdr:cNvSpPr txBox="1"/>
      </cdr:nvSpPr>
      <cdr:spPr>
        <a:xfrm xmlns:a="http://schemas.openxmlformats.org/drawingml/2006/main">
          <a:off x="22037" y="6629400"/>
          <a:ext cx="4549963"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cap="small" baseline="0" dirty="0">
              <a:solidFill>
                <a:schemeClr val="tx1"/>
              </a:solidFill>
              <a:effectLst>
                <a:outerShdw blurRad="38100" dist="38100" dir="2700000" algn="tl">
                  <a:srgbClr val="000000">
                    <a:alpha val="43137"/>
                  </a:srgbClr>
                </a:outerShdw>
              </a:effectLst>
            </a:rPr>
            <a:t>Source</a:t>
          </a:r>
          <a:r>
            <a:rPr lang="en-US" sz="1100" b="1" cap="small" baseline="0" dirty="0" smtClean="0">
              <a:solidFill>
                <a:schemeClr val="tx1"/>
              </a:solidFill>
              <a:effectLst>
                <a:outerShdw blurRad="38100" dist="38100" dir="2700000" algn="tl">
                  <a:srgbClr val="000000">
                    <a:alpha val="43137"/>
                  </a:srgbClr>
                </a:outerShdw>
              </a:effectLst>
            </a:rPr>
            <a:t>: </a:t>
          </a:r>
          <a:r>
            <a:rPr lang="en-US" b="1" cap="small" dirty="0">
              <a:solidFill>
                <a:schemeClr val="tx1"/>
              </a:solidFill>
              <a:effectLst>
                <a:outerShdw blurRad="38100" dist="38100" dir="2700000" algn="tl">
                  <a:srgbClr val="000000">
                    <a:alpha val="43137"/>
                  </a:srgbClr>
                </a:outerShdw>
              </a:effectLst>
            </a:rPr>
            <a:t>IRS, President’s FY2012 Budget, House Budget Committee Estimates  </a:t>
          </a:r>
          <a:endParaRPr lang="en-US" sz="1100" b="1" cap="small" baseline="0" dirty="0">
            <a:solidFill>
              <a:schemeClr val="tx1"/>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cdr:x>
      <cdr:y>0</cdr:y>
    </cdr:from>
    <cdr:to>
      <cdr:x>0.1</cdr:x>
      <cdr:y>0.04488</cdr:y>
    </cdr:to>
    <cdr:sp macro="" textlink="">
      <cdr:nvSpPr>
        <cdr:cNvPr id="7" name="TextBox 37"/>
        <cdr:cNvSpPr txBox="1"/>
      </cdr:nvSpPr>
      <cdr:spPr>
        <a:xfrm xmlns:a="http://schemas.openxmlformats.org/drawingml/2006/main">
          <a:off x="0" y="0"/>
          <a:ext cx="9144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en-US" sz="1400" b="1" cap="small" dirty="0">
            <a:solidFill>
              <a:sysClr val="window" lastClr="FFFFFF"/>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0.95726</cdr:y>
    </cdr:from>
    <cdr:to>
      <cdr:x>0.65</cdr:x>
      <cdr:y>1</cdr:y>
    </cdr:to>
    <cdr:sp macro="" textlink="">
      <cdr:nvSpPr>
        <cdr:cNvPr id="2" name="TextBox 1"/>
        <cdr:cNvSpPr txBox="1"/>
      </cdr:nvSpPr>
      <cdr:spPr>
        <a:xfrm xmlns:a="http://schemas.openxmlformats.org/drawingml/2006/main">
          <a:off x="0" y="6564889"/>
          <a:ext cx="5943600" cy="2931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cap="small" dirty="0">
              <a:solidFill>
                <a:schemeClr val="tx1"/>
              </a:solidFill>
              <a:effectLst>
                <a:outerShdw blurRad="38100" dist="38100" dir="2700000" algn="tl">
                  <a:srgbClr val="000000">
                    <a:alpha val="43137"/>
                  </a:srgbClr>
                </a:outerShdw>
              </a:effectLst>
            </a:rPr>
            <a:t>Source: </a:t>
          </a:r>
          <a:r>
            <a:rPr lang="en-US" sz="1200" b="1" cap="small" dirty="0" smtClean="0">
              <a:solidFill>
                <a:schemeClr val="tx1"/>
              </a:solidFill>
              <a:effectLst>
                <a:outerShdw blurRad="38100" dist="38100" dir="2700000" algn="tl">
                  <a:srgbClr val="000000">
                    <a:alpha val="43137"/>
                  </a:srgbClr>
                </a:outerShdw>
              </a:effectLst>
            </a:rPr>
            <a:t>Organization </a:t>
          </a:r>
          <a:r>
            <a:rPr lang="en-US" sz="1200" b="1" cap="small" dirty="0">
              <a:solidFill>
                <a:schemeClr val="tx1"/>
              </a:solidFill>
              <a:effectLst>
                <a:outerShdw blurRad="38100" dist="38100" dir="2700000" algn="tl">
                  <a:srgbClr val="000000">
                    <a:alpha val="43137"/>
                  </a:srgbClr>
                </a:outerShdw>
              </a:effectLst>
            </a:rPr>
            <a:t>for Economic Co-operation and </a:t>
          </a:r>
          <a:r>
            <a:rPr lang="en-US" sz="1200" b="1" cap="small" dirty="0" smtClean="0">
              <a:solidFill>
                <a:schemeClr val="tx1"/>
              </a:solidFill>
              <a:effectLst>
                <a:outerShdw blurRad="38100" dist="38100" dir="2700000" algn="tl">
                  <a:srgbClr val="000000">
                    <a:alpha val="43137"/>
                  </a:srgbClr>
                </a:outerShdw>
              </a:effectLst>
            </a:rPr>
            <a:t>Development/House Budget Committee </a:t>
          </a:r>
          <a:endParaRPr lang="en-US" sz="1200" b="1" cap="small" dirty="0">
            <a:solidFill>
              <a:schemeClr val="tx1"/>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cdr:x>
      <cdr:y>0</cdr:y>
    </cdr:from>
    <cdr:to>
      <cdr:x>1</cdr:x>
      <cdr:y>0.18166</cdr:y>
    </cdr:to>
    <cdr:sp macro="" textlink="">
      <cdr:nvSpPr>
        <cdr:cNvPr id="3" name="Title 1"/>
        <cdr:cNvSpPr>
          <a:spLocks xmlns:a="http://schemas.openxmlformats.org/drawingml/2006/main" noGrp="1"/>
        </cdr:cNvSpPr>
      </cdr:nvSpPr>
      <cdr:spPr>
        <a:xfrm xmlns:a="http://schemas.openxmlformats.org/drawingml/2006/main">
          <a:off x="0" y="0"/>
          <a:ext cx="9144000" cy="1143000"/>
        </a:xfrm>
        <a:prstGeom xmlns:a="http://schemas.openxmlformats.org/drawingml/2006/main" prst="rect">
          <a:avLst/>
        </a:prstGeom>
        <a:noFill xmlns:a="http://schemas.openxmlformats.org/drawingml/2006/main"/>
        <a:effectLst xmlns:a="http://schemas.openxmlformats.org/drawingml/2006/main">
          <a:outerShdw blurRad="50800" dist="38100" dir="5400000" algn="t" rotWithShape="0">
            <a:prstClr val="black">
              <a:alpha val="40000"/>
            </a:prstClr>
          </a:outerShdw>
        </a:effectLst>
      </cdr:spPr>
      <cdr:txBody>
        <a:bodyPr xmlns:a="http://schemas.openxmlformats.org/drawingml/2006/main" vert="horz" lIns="91440" tIns="45720" rIns="91440" bIns="45720" rtlCol="0" anchor="ctr">
          <a:normAutofit/>
        </a:bodyPr>
        <a:lstStyle xmlns:a="http://schemas.openxmlformats.org/drawingml/2006/main">
          <a:lvl1pPr algn="ctr" defTabSz="457200" rtl="0" eaLnBrk="1" latinLnBrk="0" hangingPunct="1">
            <a:spcBef>
              <a:spcPct val="0"/>
            </a:spcBef>
            <a:buNone/>
            <a:defRPr sz="4400" kern="1200">
              <a:solidFill>
                <a:sysClr val="windowText" lastClr="000000"/>
              </a:solidFill>
              <a:latin typeface="Calibri"/>
            </a:defRPr>
          </a:lvl1pPr>
        </a:lstStyle>
        <a:p xmlns:a="http://schemas.openxmlformats.org/drawingml/2006/main">
          <a:r>
            <a:rPr lang="en-US" sz="3600" b="1" cap="small" dirty="0" smtClean="0">
              <a:solidFill>
                <a:sysClr val="window" lastClr="FFFFFF"/>
              </a:solidFill>
              <a:effectLst>
                <a:outerShdw blurRad="50800" dist="38100" dir="5400000" algn="t" rotWithShape="0">
                  <a:prstClr val="black">
                    <a:alpha val="40000"/>
                  </a:prstClr>
                </a:outerShdw>
              </a:effectLst>
            </a:rPr>
            <a:t>Corporate Income Tax Rates</a:t>
          </a:r>
          <a:endParaRPr lang="en-US" b="1" cap="small" dirty="0">
            <a:solidFill>
              <a:sysClr val="window" lastClr="FFFFFF"/>
            </a:solidFill>
            <a:effectLst>
              <a:outerShdw blurRad="50800" dist="38100" dir="5400000" algn="t" rotWithShape="0">
                <a:prstClr val="black">
                  <a:alpha val="40000"/>
                </a:prstClr>
              </a:outerShdw>
            </a:effectLst>
          </a:endParaRPr>
        </a:p>
      </cdr:txBody>
    </cdr:sp>
  </cdr:relSizeAnchor>
  <cdr:relSizeAnchor xmlns:cdr="http://schemas.openxmlformats.org/drawingml/2006/chartDrawing">
    <cdr:from>
      <cdr:x>0</cdr:x>
      <cdr:y>0</cdr:y>
    </cdr:from>
    <cdr:to>
      <cdr:x>0.1</cdr:x>
      <cdr:y>0.04488</cdr:y>
    </cdr:to>
    <cdr:sp macro="" textlink="">
      <cdr:nvSpPr>
        <cdr:cNvPr id="4" name="TextBox 37"/>
        <cdr:cNvSpPr txBox="1"/>
      </cdr:nvSpPr>
      <cdr:spPr>
        <a:xfrm xmlns:a="http://schemas.openxmlformats.org/drawingml/2006/main">
          <a:off x="0" y="0"/>
          <a:ext cx="9144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en-US" sz="1400" b="1" cap="small" dirty="0">
            <a:solidFill>
              <a:sysClr val="window" lastClr="FFFFFF"/>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0.73333</cdr:x>
      <cdr:y>0.14286</cdr:y>
    </cdr:from>
    <cdr:to>
      <cdr:x>0.90443</cdr:x>
      <cdr:y>0.22035</cdr:y>
    </cdr:to>
    <cdr:sp macro="" textlink="">
      <cdr:nvSpPr>
        <cdr:cNvPr id="3" name="Rounded Rectangle 2"/>
        <cdr:cNvSpPr/>
      </cdr:nvSpPr>
      <cdr:spPr>
        <a:xfrm xmlns:a="http://schemas.openxmlformats.org/drawingml/2006/main">
          <a:off x="6705600" y="838199"/>
          <a:ext cx="1564477" cy="454654"/>
        </a:xfrm>
        <a:prstGeom xmlns:a="http://schemas.openxmlformats.org/drawingml/2006/main" prst="roundRect">
          <a:avLst/>
        </a:prstGeom>
        <a:solidFill xmlns:a="http://schemas.openxmlformats.org/drawingml/2006/main">
          <a:srgbClr val="C00000"/>
        </a:solidFill>
        <a:ln xmlns:a="http://schemas.openxmlformats.org/drawingml/2006/main" w="25400" cap="flat" cmpd="sng" algn="ctr">
          <a:solidFill>
            <a:sysClr val="window" lastClr="FFFFFF"/>
          </a:solidFill>
          <a:prstDash val="solid"/>
        </a:ln>
        <a:effectLst xmlns:a="http://schemas.openxmlformats.org/drawingml/2006/mai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800" b="1" cap="small" baseline="0" dirty="0"/>
            <a:t>Current Path</a:t>
          </a:r>
        </a:p>
      </cdr:txBody>
    </cdr:sp>
  </cdr:relSizeAnchor>
  <cdr:relSizeAnchor xmlns:cdr="http://schemas.openxmlformats.org/drawingml/2006/chartDrawing">
    <cdr:from>
      <cdr:x>0</cdr:x>
      <cdr:y>0.94805</cdr:y>
    </cdr:from>
    <cdr:to>
      <cdr:x>0.24511</cdr:x>
      <cdr:y>1</cdr:y>
    </cdr:to>
    <cdr:sp macro="" textlink="">
      <cdr:nvSpPr>
        <cdr:cNvPr id="5" name="TextBox 1"/>
        <cdr:cNvSpPr txBox="1"/>
      </cdr:nvSpPr>
      <cdr:spPr>
        <a:xfrm xmlns:a="http://schemas.openxmlformats.org/drawingml/2006/main">
          <a:off x="0" y="5562599"/>
          <a:ext cx="2241286" cy="3048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cap="small" dirty="0">
              <a:solidFill>
                <a:schemeClr val="tx1"/>
              </a:solidFill>
              <a:effectLst>
                <a:outerShdw blurRad="38100" dist="38100" dir="2700000" algn="tl">
                  <a:srgbClr val="000000">
                    <a:alpha val="43137"/>
                  </a:srgbClr>
                </a:outerShdw>
              </a:effectLst>
            </a:rPr>
            <a:t>Source: </a:t>
          </a:r>
          <a:r>
            <a:rPr lang="en-US" sz="1400" b="1" cap="small" dirty="0" smtClean="0">
              <a:solidFill>
                <a:schemeClr val="tx1"/>
              </a:solidFill>
              <a:effectLst>
                <a:outerShdw blurRad="38100" dist="38100" dir="2700000" algn="tl">
                  <a:srgbClr val="000000">
                    <a:alpha val="43137"/>
                  </a:srgbClr>
                </a:outerShdw>
              </a:effectLst>
            </a:rPr>
            <a:t>OMB/CBO/HBC</a:t>
          </a:r>
          <a:endParaRPr lang="en-US" sz="1400" b="1" cap="small" dirty="0">
            <a:solidFill>
              <a:schemeClr val="tx1"/>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0.44167</cdr:x>
      <cdr:y>0.53247</cdr:y>
    </cdr:from>
    <cdr:to>
      <cdr:x>0.61667</cdr:x>
      <cdr:y>0.74026</cdr:y>
    </cdr:to>
    <cdr:sp macro="" textlink="">
      <cdr:nvSpPr>
        <cdr:cNvPr id="8" name="Rounded Rectangular Callout 7"/>
        <cdr:cNvSpPr/>
      </cdr:nvSpPr>
      <cdr:spPr>
        <a:xfrm xmlns:a="http://schemas.openxmlformats.org/drawingml/2006/main">
          <a:off x="4038600" y="3124199"/>
          <a:ext cx="1600200" cy="1219200"/>
        </a:xfrm>
        <a:prstGeom xmlns:a="http://schemas.openxmlformats.org/drawingml/2006/main" prst="wedgeRoundRectCallout">
          <a:avLst>
            <a:gd name="adj1" fmla="val 22398"/>
            <a:gd name="adj2" fmla="val 85210"/>
            <a:gd name="adj3" fmla="val 16667"/>
          </a:avLst>
        </a:prstGeom>
        <a:solidFill xmlns:a="http://schemas.openxmlformats.org/drawingml/2006/main">
          <a:srgbClr val="006600"/>
        </a:solidFill>
        <a:ln xmlns:a="http://schemas.openxmlformats.org/drawingml/2006/main">
          <a:solidFill>
            <a:schemeClr val="bg1"/>
          </a:solidFill>
        </a:l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sz="2400" b="1" cap="small" dirty="0" smtClean="0"/>
            <a:t>Path to </a:t>
          </a:r>
        </a:p>
        <a:p xmlns:a="http://schemas.openxmlformats.org/drawingml/2006/main">
          <a:pPr algn="ctr"/>
          <a:r>
            <a:rPr lang="en-US" sz="2400" b="1" cap="small" dirty="0" smtClean="0"/>
            <a:t>Prosperity </a:t>
          </a:r>
          <a:endParaRPr lang="en-US" sz="2400" b="1" cap="small" dirty="0"/>
        </a:p>
      </cdr:txBody>
    </cdr:sp>
  </cdr:relSizeAnchor>
</c:userShapes>
</file>

<file path=ppt/drawings/drawing8.xml><?xml version="1.0" encoding="utf-8"?>
<c:userShapes xmlns:c="http://schemas.openxmlformats.org/drawingml/2006/chart">
  <cdr:relSizeAnchor xmlns:cdr="http://schemas.openxmlformats.org/drawingml/2006/chartDrawing">
    <cdr:from>
      <cdr:x>0.52123</cdr:x>
      <cdr:y>0.09859</cdr:y>
    </cdr:from>
    <cdr:to>
      <cdr:x>0.93907</cdr:x>
      <cdr:y>0.27598</cdr:y>
    </cdr:to>
    <cdr:sp macro="" textlink="">
      <cdr:nvSpPr>
        <cdr:cNvPr id="4" name="TextBox 1"/>
        <cdr:cNvSpPr txBox="1"/>
      </cdr:nvSpPr>
      <cdr:spPr>
        <a:xfrm xmlns:a="http://schemas.openxmlformats.org/drawingml/2006/main">
          <a:off x="4562712" y="533392"/>
          <a:ext cx="3657630" cy="95971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000" b="1" cap="small" dirty="0"/>
            <a:t>The Budget</a:t>
          </a:r>
          <a:r>
            <a:rPr lang="en-US" sz="2000" b="1" cap="small" baseline="0" dirty="0"/>
            <a:t> Control Act achieves two-thirds of the House Budget </a:t>
          </a:r>
          <a:r>
            <a:rPr lang="en-US" sz="2000" b="1" cap="small" dirty="0" smtClean="0"/>
            <a:t>Discretionary</a:t>
          </a:r>
          <a:r>
            <a:rPr lang="en-US" sz="2000" dirty="0" smtClean="0"/>
            <a:t> </a:t>
          </a:r>
          <a:r>
            <a:rPr lang="en-US" sz="2000" b="1" cap="small" baseline="0" dirty="0" smtClean="0"/>
            <a:t>spending cuts.</a:t>
          </a:r>
          <a:endParaRPr lang="en-US" sz="2000" b="1" cap="small" dirty="0"/>
        </a:p>
      </cdr:txBody>
    </cdr:sp>
  </cdr:relSizeAnchor>
  <cdr:relSizeAnchor xmlns:cdr="http://schemas.openxmlformats.org/drawingml/2006/chartDrawing">
    <cdr:from>
      <cdr:x>0.59087</cdr:x>
      <cdr:y>0.8169</cdr:y>
    </cdr:from>
    <cdr:to>
      <cdr:x>0.92826</cdr:x>
      <cdr:y>0.89805</cdr:y>
    </cdr:to>
    <cdr:sp macro="" textlink="">
      <cdr:nvSpPr>
        <cdr:cNvPr id="5" name="TextBox 4"/>
        <cdr:cNvSpPr txBox="1"/>
      </cdr:nvSpPr>
      <cdr:spPr>
        <a:xfrm xmlns:a="http://schemas.openxmlformats.org/drawingml/2006/main">
          <a:off x="5172342" y="4419600"/>
          <a:ext cx="2953424" cy="439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cap="small" baseline="0" dirty="0">
              <a:solidFill>
                <a:schemeClr val="bg1"/>
              </a:solidFill>
            </a:rPr>
            <a:t>President's Budget</a:t>
          </a:r>
        </a:p>
      </cdr:txBody>
    </cdr:sp>
  </cdr:relSizeAnchor>
  <cdr:relSizeAnchor xmlns:cdr="http://schemas.openxmlformats.org/drawingml/2006/chartDrawing">
    <cdr:from>
      <cdr:x>0.18174</cdr:x>
      <cdr:y>0.52113</cdr:y>
    </cdr:from>
    <cdr:to>
      <cdr:x>0.469</cdr:x>
      <cdr:y>0.59776</cdr:y>
    </cdr:to>
    <cdr:sp macro="" textlink="">
      <cdr:nvSpPr>
        <cdr:cNvPr id="6" name="TextBox 5"/>
        <cdr:cNvSpPr txBox="1"/>
      </cdr:nvSpPr>
      <cdr:spPr>
        <a:xfrm xmlns:a="http://schemas.openxmlformats.org/drawingml/2006/main">
          <a:off x="1590942" y="2819400"/>
          <a:ext cx="2514600" cy="4146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cap="small" baseline="0" dirty="0">
              <a:solidFill>
                <a:schemeClr val="bg1"/>
              </a:solidFill>
            </a:rPr>
            <a:t>Budget Control Act</a:t>
          </a:r>
        </a:p>
      </cdr:txBody>
    </cdr:sp>
  </cdr:relSizeAnchor>
  <cdr:relSizeAnchor xmlns:cdr="http://schemas.openxmlformats.org/drawingml/2006/chartDrawing">
    <cdr:from>
      <cdr:x>0</cdr:x>
      <cdr:y>0.05859</cdr:y>
    </cdr:from>
    <cdr:to>
      <cdr:x>0.03018</cdr:x>
      <cdr:y>0.9477</cdr:y>
    </cdr:to>
    <cdr:sp macro="" textlink="">
      <cdr:nvSpPr>
        <cdr:cNvPr id="11" name="TextBox 10"/>
        <cdr:cNvSpPr txBox="1"/>
      </cdr:nvSpPr>
      <cdr:spPr>
        <a:xfrm xmlns:a="http://schemas.openxmlformats.org/drawingml/2006/main" rot="16200000">
          <a:off x="-2181881" y="2486680"/>
          <a:ext cx="4625371" cy="2616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cap="small" baseline="0" dirty="0" smtClean="0"/>
            <a:t>Discretionary  </a:t>
          </a:r>
          <a:r>
            <a:rPr lang="en-US" sz="1400" b="1" cap="small" baseline="0" dirty="0"/>
            <a:t>Spending </a:t>
          </a:r>
          <a:r>
            <a:rPr lang="en-US" sz="1400" b="1" cap="small" baseline="0" dirty="0" smtClean="0"/>
            <a:t>Cuts Relative to</a:t>
          </a:r>
          <a:r>
            <a:rPr lang="en-US" sz="1400" b="1" cap="small" dirty="0" smtClean="0"/>
            <a:t> </a:t>
          </a:r>
          <a:r>
            <a:rPr lang="en-US" sz="1400" b="1" cap="small" baseline="0" dirty="0" smtClean="0"/>
            <a:t> </a:t>
          </a:r>
          <a:r>
            <a:rPr lang="en-US" sz="1400" b="1" cap="small" baseline="0" dirty="0"/>
            <a:t>the House </a:t>
          </a:r>
          <a:r>
            <a:rPr lang="en-US" sz="1400" b="1" cap="small" baseline="0" dirty="0" smtClean="0"/>
            <a:t>Passed Budget</a:t>
          </a:r>
          <a:endParaRPr lang="en-US" sz="1400" b="1" cap="small" baseline="0" dirty="0"/>
        </a:p>
      </cdr:txBody>
    </cdr:sp>
  </cdr:relSizeAnchor>
  <cdr:relSizeAnchor xmlns:cdr="http://schemas.openxmlformats.org/drawingml/2006/chartDrawing">
    <cdr:from>
      <cdr:x>0.59087</cdr:x>
      <cdr:y>0.61972</cdr:y>
    </cdr:from>
    <cdr:to>
      <cdr:x>0.92166</cdr:x>
      <cdr:y>0.79097</cdr:y>
    </cdr:to>
    <cdr:sp macro="" textlink="">
      <cdr:nvSpPr>
        <cdr:cNvPr id="16" name="TextBox 1"/>
        <cdr:cNvSpPr txBox="1"/>
      </cdr:nvSpPr>
      <cdr:spPr>
        <a:xfrm xmlns:a="http://schemas.openxmlformats.org/drawingml/2006/main">
          <a:off x="5172342" y="3352800"/>
          <a:ext cx="2895600" cy="92648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000" b="1" cap="small" dirty="0"/>
            <a:t>The President's Budget </a:t>
          </a:r>
          <a:r>
            <a:rPr lang="en-US" sz="2000" b="1" u="sng" cap="small" dirty="0"/>
            <a:t>increases spending </a:t>
          </a:r>
          <a:r>
            <a:rPr lang="en-US" sz="2000" b="1" cap="small" dirty="0"/>
            <a:t>by $130</a:t>
          </a:r>
          <a:r>
            <a:rPr lang="en-US" sz="2000" b="1" cap="small" baseline="0" dirty="0"/>
            <a:t> billion.</a:t>
          </a:r>
          <a:endParaRPr lang="en-US" sz="2000" b="1" cap="small" dirty="0"/>
        </a:p>
      </cdr:txBody>
    </cdr:sp>
  </cdr:relSizeAnchor>
  <cdr:relSizeAnchor xmlns:cdr="http://schemas.openxmlformats.org/drawingml/2006/chartDrawing">
    <cdr:from>
      <cdr:x>0.16433</cdr:x>
      <cdr:y>0.04225</cdr:y>
    </cdr:from>
    <cdr:to>
      <cdr:x>0.48641</cdr:x>
      <cdr:y>0.29577</cdr:y>
    </cdr:to>
    <cdr:sp macro="" textlink="">
      <cdr:nvSpPr>
        <cdr:cNvPr id="23" name="TextBox 22"/>
        <cdr:cNvSpPr txBox="1"/>
      </cdr:nvSpPr>
      <cdr:spPr>
        <a:xfrm xmlns:a="http://schemas.openxmlformats.org/drawingml/2006/main">
          <a:off x="1438542" y="228600"/>
          <a:ext cx="2819400" cy="1371599"/>
        </a:xfrm>
        <a:prstGeom xmlns:a="http://schemas.openxmlformats.org/drawingml/2006/main" prst="rect">
          <a:avLst/>
        </a:prstGeom>
        <a:solidFill xmlns:a="http://schemas.openxmlformats.org/drawingml/2006/main">
          <a:schemeClr val="accent2"/>
        </a:solidFill>
      </cdr:spPr>
      <cdr:txBody>
        <a:bodyPr xmlns:a="http://schemas.openxmlformats.org/drawingml/2006/main" vertOverflow="clip" wrap="none" rtlCol="0"/>
        <a:lstStyle xmlns:a="http://schemas.openxmlformats.org/drawingml/2006/main"/>
        <a:p xmlns:a="http://schemas.openxmlformats.org/drawingml/2006/main">
          <a:endParaRPr lang="en-US" sz="2000" b="1" cap="small" dirty="0" smtClean="0"/>
        </a:p>
        <a:p xmlns:a="http://schemas.openxmlformats.org/drawingml/2006/main">
          <a:pPr algn="ctr"/>
          <a:r>
            <a:rPr lang="en-US" sz="2000" b="1" cap="small" dirty="0" smtClean="0"/>
            <a:t>House Passed Budget</a:t>
          </a:r>
          <a:endParaRPr lang="en-US" sz="2000" b="1" cap="small" dirty="0"/>
        </a:p>
      </cdr:txBody>
    </cdr:sp>
  </cdr:relSizeAnchor>
  <cdr:relSizeAnchor xmlns:cdr="http://schemas.openxmlformats.org/drawingml/2006/chartDrawing">
    <cdr:from>
      <cdr:x>0.54735</cdr:x>
      <cdr:y>0.92958</cdr:y>
    </cdr:from>
    <cdr:to>
      <cdr:x>0.89554</cdr:x>
      <cdr:y>0.98592</cdr:y>
    </cdr:to>
    <cdr:sp macro="" textlink="">
      <cdr:nvSpPr>
        <cdr:cNvPr id="24" name="TextBox 23"/>
        <cdr:cNvSpPr txBox="1"/>
      </cdr:nvSpPr>
      <cdr:spPr>
        <a:xfrm xmlns:a="http://schemas.openxmlformats.org/drawingml/2006/main">
          <a:off x="4791342" y="5029200"/>
          <a:ext cx="3048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0.80849</cdr:x>
      <cdr:y>0.92958</cdr:y>
    </cdr:from>
    <cdr:to>
      <cdr:x>0.9913</cdr:x>
      <cdr:y>0.98592</cdr:y>
    </cdr:to>
    <cdr:sp macro="" textlink="">
      <cdr:nvSpPr>
        <cdr:cNvPr id="25" name="TextBox 24"/>
        <cdr:cNvSpPr txBox="1"/>
      </cdr:nvSpPr>
      <cdr:spPr>
        <a:xfrm xmlns:a="http://schemas.openxmlformats.org/drawingml/2006/main">
          <a:off x="7077342" y="5029200"/>
          <a:ext cx="16002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cap="small" dirty="0" smtClean="0">
              <a:solidFill>
                <a:schemeClr val="tx1"/>
              </a:solidFill>
              <a:effectLst>
                <a:outerShdw blurRad="38100" dist="38100" dir="2700000" algn="tl">
                  <a:srgbClr val="000000">
                    <a:alpha val="43137"/>
                  </a:srgbClr>
                </a:outerShdw>
              </a:effectLst>
            </a:rPr>
            <a:t>Source: CBO Data</a:t>
          </a:r>
          <a:endParaRPr lang="en-US" sz="1400" b="1" cap="small" dirty="0">
            <a:solidFill>
              <a:schemeClr val="tx1"/>
            </a:solidFill>
            <a:effectLst>
              <a:outerShdw blurRad="38100" dist="38100" dir="2700000" algn="tl">
                <a:srgbClr val="000000">
                  <a:alpha val="43137"/>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0205F6F-B21E-4864-A498-42386AC5D341}" type="datetimeFigureOut">
              <a:rPr lang="en-US" smtClean="0"/>
              <a:pPr/>
              <a:t>12/17/2012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F7DB1C1-5EF0-4ECF-BFEF-D9AFEE9987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9568BD-0DE0-43AF-ADBD-E8D851FCE7E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669C8-925B-4EF2-A1C8-96A908FAF696}"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B0050C9E-D281-4A40-AF0E-5CBD612E1DC7}"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7DB1C1-5EF0-4ECF-BFEF-D9AFEE99870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F35B1F-7DC5-4449-9983-6E117BA9979A}"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FD5EC-D0F6-482C-810E-26796066B9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35B1F-7DC5-4449-9983-6E117BA9979A}"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FD5EC-D0F6-482C-810E-26796066B9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35B1F-7DC5-4449-9983-6E117BA9979A}"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FD5EC-D0F6-482C-810E-26796066B9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35B1F-7DC5-4449-9983-6E117BA9979A}"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FD5EC-D0F6-482C-810E-26796066B9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35B1F-7DC5-4449-9983-6E117BA9979A}"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FD5EC-D0F6-482C-810E-26796066B9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F35B1F-7DC5-4449-9983-6E117BA9979A}"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FD5EC-D0F6-482C-810E-26796066B9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F35B1F-7DC5-4449-9983-6E117BA9979A}" type="datetimeFigureOut">
              <a:rPr lang="en-US" smtClean="0"/>
              <a:pPr/>
              <a:t>12/17/2012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FD5EC-D0F6-482C-810E-26796066B9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F35B1F-7DC5-4449-9983-6E117BA9979A}" type="datetimeFigureOut">
              <a:rPr lang="en-US" smtClean="0"/>
              <a:pPr/>
              <a:t>12/17/2012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FD5EC-D0F6-482C-810E-26796066B9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35B1F-7DC5-4449-9983-6E117BA9979A}" type="datetimeFigureOut">
              <a:rPr lang="en-US" smtClean="0"/>
              <a:pPr/>
              <a:t>12/17/2012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FFD5EC-D0F6-482C-810E-26796066B9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35B1F-7DC5-4449-9983-6E117BA9979A}"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FD5EC-D0F6-482C-810E-26796066B9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35B1F-7DC5-4449-9983-6E117BA9979A}"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FD5EC-D0F6-482C-810E-26796066B9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35B1F-7DC5-4449-9983-6E117BA9979A}" type="datetimeFigureOut">
              <a:rPr lang="en-US" smtClean="0"/>
              <a:pPr/>
              <a:t>12/17/2012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FD5EC-D0F6-482C-810E-26796066B96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chart" Target="../charts/chart4.xml"/><Relationship Id="rId7"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52601"/>
            <a:ext cx="8153400" cy="1847850"/>
          </a:xfrm>
        </p:spPr>
        <p:txBody>
          <a:bodyPr>
            <a:normAutofit fontScale="90000"/>
          </a:bodyPr>
          <a:lstStyle/>
          <a:p>
            <a:r>
              <a:rPr lang="en-US" b="1" dirty="0" smtClean="0"/>
              <a:t> </a:t>
            </a:r>
            <a:r>
              <a:rPr lang="en-US" b="1" dirty="0" smtClean="0">
                <a:effectLst>
                  <a:outerShdw blurRad="50800" dist="50800" dir="5400000" algn="ctr" rotWithShape="0">
                    <a:schemeClr val="bg1"/>
                  </a:outerShdw>
                </a:effectLst>
              </a:rPr>
              <a:t>FY2012-13 Budget School:</a:t>
            </a:r>
            <a:br>
              <a:rPr lang="en-US" b="1" dirty="0" smtClean="0">
                <a:effectLst>
                  <a:outerShdw blurRad="50800" dist="50800" dir="5400000" algn="ctr" rotWithShape="0">
                    <a:schemeClr val="bg1"/>
                  </a:outerShdw>
                </a:effectLst>
              </a:rPr>
            </a:br>
            <a:r>
              <a:rPr lang="en-US" b="1" dirty="0" smtClean="0">
                <a:effectLst>
                  <a:outerShdw blurRad="50800" dist="50800" dir="5400000" algn="ctr" rotWithShape="0">
                    <a:schemeClr val="bg1"/>
                  </a:outerShdw>
                </a:effectLst>
              </a:rPr>
              <a:t>Forecasting the Fiscal Cliff</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b="1" dirty="0" smtClean="0">
                <a:solidFill>
                  <a:schemeClr val="tx1"/>
                </a:solidFill>
                <a:effectLst>
                  <a:outerShdw blurRad="50800" dist="50800" dir="5400000" algn="ctr" rotWithShape="0">
                    <a:schemeClr val="bg1"/>
                  </a:outerShdw>
                </a:effectLst>
              </a:rPr>
              <a:t>Congressman Marsha Blackburn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50800" dir="5400000" algn="ctr" rotWithShape="0">
                    <a:schemeClr val="bg1"/>
                  </a:outerShdw>
                </a:effectLst>
              </a:rPr>
              <a:t>Can we tax our way to prosperity?</a:t>
            </a:r>
            <a:endParaRPr lang="en-US" dirty="0">
              <a:effectLst>
                <a:outerShdw blurRad="50800" dist="50800" dir="5400000" algn="ctr" rotWithShape="0">
                  <a:schemeClr val="bg1"/>
                </a:outerShdw>
              </a:effectLst>
            </a:endParaRPr>
          </a:p>
        </p:txBody>
      </p:sp>
      <p:sp>
        <p:nvSpPr>
          <p:cNvPr id="3" name="Content Placeholder 2"/>
          <p:cNvSpPr>
            <a:spLocks noGrp="1"/>
          </p:cNvSpPr>
          <p:nvPr>
            <p:ph idx="1"/>
          </p:nvPr>
        </p:nvSpPr>
        <p:spPr/>
        <p:txBody>
          <a:bodyPr>
            <a:normAutofit lnSpcReduction="10000"/>
          </a:bodyPr>
          <a:lstStyle/>
          <a:p>
            <a:pPr>
              <a:buNone/>
            </a:pPr>
            <a:r>
              <a:rPr lang="en-US" dirty="0" smtClean="0">
                <a:effectLst>
                  <a:outerShdw blurRad="50800" dist="50800" dir="5400000" algn="ctr" rotWithShape="0">
                    <a:schemeClr val="bg1"/>
                  </a:outerShdw>
                </a:effectLst>
              </a:rPr>
              <a:t>“</a:t>
            </a: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know the phrase they always use? Obama and Biden want to raise taxes by a trillion dollars. Guess what? Yes, we do, in one regard. We want to let that trillion dollar tax cut expire so the middle class doesn’t have to bear the burden of all that money going to the super wealthy. That’s not a tax raiser. That’s called fairness where I come from</a:t>
            </a:r>
            <a:r>
              <a:rPr lang="en-US" dirty="0" smtClean="0">
                <a:effectLst>
                  <a:outerShdw blurRad="38100" dist="38100" dir="2700000" algn="tl">
                    <a:srgbClr val="000000">
                      <a:alpha val="43137"/>
                    </a:srgbClr>
                  </a:outerShdw>
                </a:effectLst>
              </a:rPr>
              <a:t>.” </a:t>
            </a:r>
          </a:p>
          <a:p>
            <a:pPr>
              <a:buNone/>
            </a:pPr>
            <a:r>
              <a:rPr lang="en-US" dirty="0" smtClean="0">
                <a:effectLst>
                  <a:outerShdw blurRad="38100" dist="38100" dir="2700000" algn="tl">
                    <a:srgbClr val="000000">
                      <a:alpha val="43137"/>
                    </a:srgbClr>
                  </a:outerShdw>
                </a:effectLst>
              </a:rPr>
              <a:t>- Vice President Joe Biden</a:t>
            </a:r>
          </a:p>
          <a:p>
            <a:pPr>
              <a:buNone/>
            </a:pPr>
            <a:endParaRPr lang="en-US" dirty="0" smtClean="0">
              <a:effectLst>
                <a:outerShdw blurRad="38100" dist="38100" dir="2700000" algn="tl">
                  <a:srgbClr val="000000">
                    <a:alpha val="43137"/>
                  </a:srgbClr>
                </a:outerShdw>
              </a:effectLst>
            </a:endParaRPr>
          </a:p>
          <a:p>
            <a:pPr>
              <a:buNone/>
            </a:pPr>
            <a:endParaRPr lang="en-US" dirty="0" smtClean="0">
              <a:effectLst>
                <a:outerShdw blurRad="38100" dist="38100" dir="2700000" algn="tl">
                  <a:srgbClr val="000000">
                    <a:alpha val="43137"/>
                  </a:srgbClr>
                </a:outerShdw>
              </a:effectLst>
            </a:endParaRPr>
          </a:p>
          <a:p>
            <a:pPr>
              <a:buNone/>
            </a:pPr>
            <a:endParaRPr lang="en-US" dirty="0">
              <a:effectLst>
                <a:outerShdw blurRad="50800" dist="50800" dir="5400000" algn="ctr" rotWithShape="0">
                  <a:schemeClr val="bg1"/>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50800" dist="50800" dir="5400000" algn="ctr" rotWithShape="0">
                    <a:schemeClr val="bg1"/>
                  </a:outerShdw>
                </a:effectLst>
              </a:rPr>
              <a:t>INCREASING TAX RATES DOES NOT INCREASE TAX REVENUE</a:t>
            </a:r>
            <a:endParaRPr lang="en-US" sz="3200" b="1" dirty="0">
              <a:effectLst>
                <a:outerShdw blurRad="50800" dist="50800" dir="5400000" algn="ctr" rotWithShape="0">
                  <a:schemeClr val="bg1"/>
                </a:outerShdw>
              </a:effectLst>
            </a:endParaRPr>
          </a:p>
        </p:txBody>
      </p:sp>
      <p:pic>
        <p:nvPicPr>
          <p:cNvPr id="4" name="Content Placeholder 3" descr="Tax Revenue Correlation- Tax Rates.jpg"/>
          <p:cNvPicPr>
            <a:picLocks noGrp="1" noChangeAspect="1"/>
          </p:cNvPicPr>
          <p:nvPr>
            <p:ph idx="1"/>
          </p:nvPr>
        </p:nvPicPr>
        <p:blipFill>
          <a:blip r:embed="rId2" cstate="print"/>
          <a:stretch>
            <a:fillRect/>
          </a:stretch>
        </p:blipFill>
        <p:spPr>
          <a:xfrm>
            <a:off x="838200" y="1447800"/>
            <a:ext cx="7796170" cy="521095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smtClean="0">
                <a:effectLst>
                  <a:outerShdw blurRad="50800" dist="50800" dir="5400000" algn="ctr" rotWithShape="0">
                    <a:schemeClr val="bg1"/>
                  </a:outerShdw>
                </a:effectLst>
              </a:rPr>
              <a:t>TAX REVENUES ARE HIGHLY CORRELATED WITH GDP</a:t>
            </a:r>
            <a:endParaRPr lang="en-US" sz="3600" b="1" dirty="0">
              <a:effectLst>
                <a:outerShdw blurRad="50800" dist="50800" dir="5400000" algn="ctr" rotWithShape="0">
                  <a:schemeClr val="bg1"/>
                </a:outerShdw>
              </a:effectLst>
            </a:endParaRPr>
          </a:p>
        </p:txBody>
      </p:sp>
      <p:pic>
        <p:nvPicPr>
          <p:cNvPr id="5" name="Content Placeholder 4" descr="Tax Revenues-Correlation with GDP.png"/>
          <p:cNvPicPr>
            <a:picLocks noGrp="1" noChangeAspect="1"/>
          </p:cNvPicPr>
          <p:nvPr>
            <p:ph idx="1"/>
          </p:nvPr>
        </p:nvPicPr>
        <p:blipFill>
          <a:blip r:embed="rId2" cstate="print"/>
          <a:stretch>
            <a:fillRect/>
          </a:stretch>
        </p:blipFill>
        <p:spPr>
          <a:xfrm>
            <a:off x="609600" y="1600200"/>
            <a:ext cx="7924800" cy="5114449"/>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u="sng" dirty="0" smtClean="0">
                <a:effectLst>
                  <a:outerShdw blurRad="50800" dist="50800" dir="5400000" algn="ctr" rotWithShape="0">
                    <a:schemeClr val="bg1"/>
                  </a:outerShdw>
                </a:effectLst>
              </a:rPr>
              <a:t>We can not spend our way to prosperity</a:t>
            </a:r>
            <a:endParaRPr lang="en-US" sz="3800" b="1" u="sng" dirty="0">
              <a:effectLst>
                <a:outerShdw blurRad="50800" dist="50800" dir="5400000" algn="ctr" rotWithShape="0">
                  <a:schemeClr val="bg1"/>
                </a:outerShdw>
              </a:effectLst>
            </a:endParaRPr>
          </a:p>
        </p:txBody>
      </p:sp>
      <p:sp>
        <p:nvSpPr>
          <p:cNvPr id="3" name="Content Placeholder 2"/>
          <p:cNvSpPr>
            <a:spLocks noGrp="1"/>
          </p:cNvSpPr>
          <p:nvPr>
            <p:ph idx="1"/>
          </p:nvPr>
        </p:nvSpPr>
        <p:spPr/>
        <p:txBody>
          <a:bodyPr/>
          <a:lstStyle/>
          <a:p>
            <a:pPr>
              <a:buNone/>
            </a:pPr>
            <a:r>
              <a:rPr lang="en-US" sz="3600" b="1" dirty="0" smtClean="0">
                <a:effectLst>
                  <a:outerShdw blurRad="50800" dist="50800" dir="5400000" algn="ctr" rotWithShape="0">
                    <a:schemeClr val="bg1"/>
                  </a:outerShdw>
                </a:effectLst>
              </a:rPr>
              <a:t>“Governments don't reduce deficits by raising taxes on the people; governments reduce deficits by controlling spending and stimulating new wealth.” - President Ronald Reagan</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50800" dist="50800" dir="5400000" algn="ctr" rotWithShape="0">
                    <a:schemeClr val="bg1"/>
                  </a:outerShdw>
                </a:effectLst>
              </a:rPr>
              <a:t>WE ARE IN A SPENDING-DRIVEN DEBT CRISIS</a:t>
            </a:r>
            <a:br>
              <a:rPr lang="en-US" sz="3200" b="1" dirty="0" smtClean="0">
                <a:effectLst>
                  <a:outerShdw blurRad="50800" dist="50800" dir="5400000" algn="ctr" rotWithShape="0">
                    <a:schemeClr val="bg1"/>
                  </a:outerShdw>
                </a:effectLst>
              </a:rPr>
            </a:br>
            <a:r>
              <a:rPr lang="en-US" sz="2800" b="1" dirty="0" smtClean="0">
                <a:effectLst>
                  <a:outerShdw blurRad="50800" dist="50800" dir="5400000" algn="ctr" rotWithShape="0">
                    <a:schemeClr val="bg1"/>
                  </a:outerShdw>
                </a:effectLst>
              </a:rPr>
              <a:t>(AS A SHARE OF ECONOMY)</a:t>
            </a:r>
            <a:endParaRPr lang="en-US" sz="2800" b="1" dirty="0">
              <a:effectLst>
                <a:outerShdw blurRad="50800" dist="50800" dir="5400000" algn="ctr" rotWithShape="0">
                  <a:schemeClr val="bg1"/>
                </a:outerShdw>
              </a:effectLst>
            </a:endParaRPr>
          </a:p>
        </p:txBody>
      </p:sp>
      <p:pic>
        <p:nvPicPr>
          <p:cNvPr id="4" name="Content Placeholder 3" descr="Spending-Driven Debt Crisis.png"/>
          <p:cNvPicPr>
            <a:picLocks noGrp="1" noChangeAspect="1"/>
          </p:cNvPicPr>
          <p:nvPr>
            <p:ph idx="1"/>
          </p:nvPr>
        </p:nvPicPr>
        <p:blipFill>
          <a:blip r:embed="rId2" cstate="print"/>
          <a:stretch>
            <a:fillRect/>
          </a:stretch>
        </p:blipFill>
        <p:spPr>
          <a:xfrm>
            <a:off x="990600" y="1524000"/>
            <a:ext cx="7620000" cy="5066889"/>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0 Year Spending.jpg"/>
          <p:cNvPicPr>
            <a:picLocks noChangeAspect="1"/>
          </p:cNvPicPr>
          <p:nvPr/>
        </p:nvPicPr>
        <p:blipFill>
          <a:blip r:embed="rId2" cstate="print"/>
          <a:stretch>
            <a:fillRect/>
          </a:stretch>
        </p:blipFill>
        <p:spPr>
          <a:xfrm>
            <a:off x="762000" y="1143000"/>
            <a:ext cx="7543800" cy="5303305"/>
          </a:xfrm>
          <a:prstGeom prst="rect">
            <a:avLst/>
          </a:prstGeom>
        </p:spPr>
      </p:pic>
      <p:sp>
        <p:nvSpPr>
          <p:cNvPr id="2" name="Title 1"/>
          <p:cNvSpPr>
            <a:spLocks noGrp="1"/>
          </p:cNvSpPr>
          <p:nvPr>
            <p:ph type="title"/>
          </p:nvPr>
        </p:nvSpPr>
        <p:spPr>
          <a:xfrm>
            <a:off x="0" y="0"/>
            <a:ext cx="9144000" cy="1143000"/>
          </a:xfrm>
        </p:spPr>
        <p:txBody>
          <a:bodyPr>
            <a:normAutofit fontScale="90000"/>
          </a:bodyPr>
          <a:lstStyle/>
          <a:p>
            <a:r>
              <a:rPr lang="en-US" b="1" cap="small" dirty="0" smtClean="0">
                <a:effectLst>
                  <a:outerShdw blurRad="50800" dist="50800" dir="5400000" algn="ctr" rotWithShape="0">
                    <a:schemeClr val="bg1"/>
                  </a:outerShdw>
                </a:effectLst>
              </a:rPr>
              <a:t>Government Spending </a:t>
            </a:r>
            <a:br>
              <a:rPr lang="en-US" b="1" cap="small" dirty="0" smtClean="0">
                <a:effectLst>
                  <a:outerShdw blurRad="50800" dist="50800" dir="5400000" algn="ctr" rotWithShape="0">
                    <a:schemeClr val="bg1"/>
                  </a:outerShdw>
                </a:effectLst>
              </a:rPr>
            </a:br>
            <a:r>
              <a:rPr lang="en-US" sz="2700" b="1" cap="small" dirty="0" smtClean="0">
                <a:effectLst>
                  <a:outerShdw blurRad="50800" dist="50800" dir="5400000" algn="ctr" rotWithShape="0">
                    <a:schemeClr val="bg1"/>
                  </a:outerShdw>
                </a:effectLst>
              </a:rPr>
              <a:t>(as a Share of Economy)</a:t>
            </a:r>
            <a:endParaRPr lang="en-US" sz="2700" cap="small" dirty="0">
              <a:effectLst>
                <a:outerShdw blurRad="50800" dist="50800" dir="5400000" algn="ctr" rotWithShape="0">
                  <a:schemeClr val="bg1"/>
                </a:outerShdw>
              </a:effectLst>
            </a:endParaRPr>
          </a:p>
        </p:txBody>
      </p:sp>
      <p:sp>
        <p:nvSpPr>
          <p:cNvPr id="8" name="TextBox 7"/>
          <p:cNvSpPr txBox="1"/>
          <p:nvPr/>
        </p:nvSpPr>
        <p:spPr>
          <a:xfrm>
            <a:off x="0" y="6519446"/>
            <a:ext cx="3810000" cy="338554"/>
          </a:xfrm>
          <a:prstGeom prst="rect">
            <a:avLst/>
          </a:prstGeom>
          <a:noFill/>
        </p:spPr>
        <p:txBody>
          <a:bodyPr wrap="square" rtlCol="0">
            <a:spAutoFit/>
          </a:bodyPr>
          <a:lstStyle/>
          <a:p>
            <a:r>
              <a:rPr lang="en-US" sz="1600" b="1" cap="small" dirty="0" smtClean="0">
                <a:effectLst>
                  <a:outerShdw blurRad="50800" dist="50800" dir="5400000" algn="ctr" rotWithShape="0">
                    <a:schemeClr val="bg1"/>
                  </a:outerShdw>
                </a:effectLst>
              </a:rPr>
              <a:t>Source: CBO/HBC</a:t>
            </a:r>
            <a:endParaRPr lang="en-US" sz="1600" b="1" cap="small" dirty="0">
              <a:effectLst>
                <a:outerShdw blurRad="50800" dist="50800" dir="5400000" algn="ctr" rotWithShape="0">
                  <a:schemeClr val="bg1"/>
                </a:outerShdw>
              </a:effectLst>
            </a:endParaRPr>
          </a:p>
        </p:txBody>
      </p:sp>
      <p:sp>
        <p:nvSpPr>
          <p:cNvPr id="10" name="Rounded Rectangular Callout 9"/>
          <p:cNvSpPr/>
          <p:nvPr/>
        </p:nvSpPr>
        <p:spPr>
          <a:xfrm>
            <a:off x="1219200" y="2209800"/>
            <a:ext cx="1447800" cy="762000"/>
          </a:xfrm>
          <a:prstGeom prst="wedgeRoundRectCallout">
            <a:avLst>
              <a:gd name="adj1" fmla="val 21470"/>
              <a:gd name="adj2" fmla="val 103145"/>
              <a:gd name="adj3" fmla="val 16667"/>
            </a:avLst>
          </a:prstGeom>
          <a:solidFill>
            <a:srgbClr val="C0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small" dirty="0" smtClean="0"/>
              <a:t>President’s Budget</a:t>
            </a:r>
            <a:endParaRPr lang="en-US" b="1" cap="small" dirty="0"/>
          </a:p>
        </p:txBody>
      </p:sp>
      <p:sp>
        <p:nvSpPr>
          <p:cNvPr id="12" name="Rounded Rectangular Callout 11"/>
          <p:cNvSpPr/>
          <p:nvPr/>
        </p:nvSpPr>
        <p:spPr>
          <a:xfrm>
            <a:off x="6019800" y="5181600"/>
            <a:ext cx="1524000" cy="838200"/>
          </a:xfrm>
          <a:prstGeom prst="wedgeRoundRectCallout">
            <a:avLst>
              <a:gd name="adj1" fmla="val 20451"/>
              <a:gd name="adj2" fmla="val -98145"/>
              <a:gd name="adj3" fmla="val 16667"/>
            </a:avLst>
          </a:prstGeom>
          <a:solidFill>
            <a:srgbClr val="0066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small" dirty="0" smtClean="0"/>
              <a:t>Path to Prosperity</a:t>
            </a:r>
            <a:endParaRPr lang="en-US" b="1" cap="small" dirty="0"/>
          </a:p>
        </p:txBody>
      </p:sp>
      <p:sp>
        <p:nvSpPr>
          <p:cNvPr id="7" name="TextBox 6"/>
          <p:cNvSpPr txBox="1"/>
          <p:nvPr/>
        </p:nvSpPr>
        <p:spPr>
          <a:xfrm>
            <a:off x="5105400" y="3581400"/>
            <a:ext cx="3048000" cy="584775"/>
          </a:xfrm>
          <a:prstGeom prst="rect">
            <a:avLst/>
          </a:prstGeom>
          <a:noFill/>
        </p:spPr>
        <p:txBody>
          <a:bodyPr wrap="square" rtlCol="0">
            <a:spAutoFit/>
          </a:bodyPr>
          <a:lstStyle/>
          <a:p>
            <a:r>
              <a:rPr lang="en-US" sz="3200" b="1" cap="small" dirty="0" smtClean="0"/>
              <a:t>$5.3 Trillion </a:t>
            </a:r>
            <a:endParaRPr lang="en-US" sz="3200" b="1" cap="smal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effectLst>
                  <a:outerShdw blurRad="50800" dist="50800" dir="5400000" algn="ctr" rotWithShape="0">
                    <a:schemeClr val="bg1"/>
                  </a:outerShdw>
                </a:effectLst>
              </a:rPr>
              <a:t>CRUSHING BURDEN OF DEBT</a:t>
            </a:r>
            <a:r>
              <a:rPr lang="en-US" sz="2800" b="1" dirty="0" smtClean="0">
                <a:effectLst>
                  <a:outerShdw blurRad="50800" dist="50800" dir="5400000" algn="ctr" rotWithShape="0">
                    <a:schemeClr val="bg1"/>
                  </a:outerShdw>
                </a:effectLst>
              </a:rPr>
              <a:t/>
            </a:r>
            <a:br>
              <a:rPr lang="en-US" sz="2800" b="1" dirty="0" smtClean="0">
                <a:effectLst>
                  <a:outerShdw blurRad="50800" dist="50800" dir="5400000" algn="ctr" rotWithShape="0">
                    <a:schemeClr val="bg1"/>
                  </a:outerShdw>
                </a:effectLst>
              </a:rPr>
            </a:br>
            <a:r>
              <a:rPr lang="en-US" sz="2800" b="1" dirty="0" smtClean="0">
                <a:effectLst>
                  <a:outerShdw blurRad="50800" dist="50800" dir="5400000" algn="ctr" rotWithShape="0">
                    <a:schemeClr val="bg1"/>
                  </a:outerShdw>
                </a:effectLst>
              </a:rPr>
              <a:t>(U.S. DEBT HELD BY PUBLIC AS A SHARE OF ECONOMY)</a:t>
            </a:r>
            <a:endParaRPr lang="en-US" sz="2800" b="1" dirty="0">
              <a:effectLst>
                <a:outerShdw blurRad="50800" dist="50800" dir="5400000" algn="ctr" rotWithShape="0">
                  <a:schemeClr val="bg1"/>
                </a:outerShdw>
              </a:effectLst>
            </a:endParaRPr>
          </a:p>
        </p:txBody>
      </p:sp>
      <p:pic>
        <p:nvPicPr>
          <p:cNvPr id="4" name="Content Placeholder 3" descr="Crushing Burden of Debt.png"/>
          <p:cNvPicPr>
            <a:picLocks noGrp="1" noChangeAspect="1"/>
          </p:cNvPicPr>
          <p:nvPr>
            <p:ph idx="1"/>
          </p:nvPr>
        </p:nvPicPr>
        <p:blipFill>
          <a:blip r:embed="rId2" cstate="print"/>
          <a:stretch>
            <a:fillRect/>
          </a:stretch>
        </p:blipFill>
        <p:spPr>
          <a:xfrm>
            <a:off x="609600" y="1676400"/>
            <a:ext cx="8053863" cy="4953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effectLst/>
        </p:spPr>
        <p:txBody>
          <a:bodyPr>
            <a:normAutofit fontScale="90000"/>
          </a:bodyPr>
          <a:lstStyle/>
          <a:p>
            <a:r>
              <a:rPr lang="en-US" b="1" cap="small" dirty="0" smtClean="0">
                <a:effectLst>
                  <a:outerShdw blurRad="38100" dist="38100" dir="2700000" algn="tl">
                    <a:srgbClr val="000000">
                      <a:alpha val="43137"/>
                    </a:srgbClr>
                  </a:outerShdw>
                </a:effectLst>
              </a:rPr>
              <a:t>A Choice of Two Futures</a:t>
            </a:r>
            <a:br>
              <a:rPr lang="en-US" b="1" cap="small" dirty="0" smtClean="0">
                <a:effectLst>
                  <a:outerShdw blurRad="38100" dist="38100" dir="2700000" algn="tl">
                    <a:srgbClr val="000000">
                      <a:alpha val="43137"/>
                    </a:srgbClr>
                  </a:outerShdw>
                </a:effectLst>
              </a:rPr>
            </a:br>
            <a:r>
              <a:rPr lang="en-US" sz="2700" b="1" cap="small" dirty="0" smtClean="0">
                <a:effectLst>
                  <a:outerShdw blurRad="38100" dist="38100" dir="2700000" algn="tl">
                    <a:srgbClr val="000000">
                      <a:alpha val="43137"/>
                    </a:srgbClr>
                  </a:outerShdw>
                </a:effectLst>
              </a:rPr>
              <a:t>(Debt as a Share of Economy)</a:t>
            </a:r>
            <a:endParaRPr lang="en-US" sz="2700" cap="small" dirty="0">
              <a:effectLst>
                <a:outerShdw blurRad="38100" dist="38100" dir="2700000" algn="tl">
                  <a:srgbClr val="000000">
                    <a:alpha val="43137"/>
                  </a:srgbClr>
                </a:outerShdw>
              </a:effectLst>
            </a:endParaRPr>
          </a:p>
        </p:txBody>
      </p:sp>
      <p:sp>
        <p:nvSpPr>
          <p:cNvPr id="7" name="TextBox 6"/>
          <p:cNvSpPr txBox="1"/>
          <p:nvPr/>
        </p:nvSpPr>
        <p:spPr>
          <a:xfrm>
            <a:off x="0" y="0"/>
            <a:ext cx="1295400" cy="338554"/>
          </a:xfrm>
          <a:prstGeom prst="rect">
            <a:avLst/>
          </a:prstGeom>
          <a:noFill/>
        </p:spPr>
        <p:txBody>
          <a:bodyPr wrap="square" rtlCol="0">
            <a:spAutoFit/>
          </a:bodyPr>
          <a:lstStyle/>
          <a:p>
            <a:endParaRPr lang="en-US" sz="1600" b="1" cap="small" dirty="0"/>
          </a:p>
        </p:txBody>
      </p:sp>
      <p:graphicFrame>
        <p:nvGraphicFramePr>
          <p:cNvPr id="8" name="Chart 7"/>
          <p:cNvGraphicFramePr>
            <a:graphicFrameLocks noGrp="1"/>
          </p:cNvGraphicFramePr>
          <p:nvPr/>
        </p:nvGraphicFramePr>
        <p:xfrm>
          <a:off x="228600" y="1066800"/>
          <a:ext cx="8610600" cy="5638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The Budget Control Act</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447800"/>
            <a:ext cx="8534400" cy="5562600"/>
          </a:xfrm>
        </p:spPr>
        <p:txBody>
          <a:bodyPr>
            <a:normAutofit fontScale="47500" lnSpcReduction="20000"/>
          </a:bodyPr>
          <a:lstStyle/>
          <a:p>
            <a:r>
              <a:rPr lang="en-US" sz="4400" dirty="0" smtClean="0">
                <a:effectLst>
                  <a:outerShdw blurRad="38100" dist="38100" dir="2700000" algn="tl">
                    <a:srgbClr val="000000">
                      <a:alpha val="43137"/>
                    </a:srgbClr>
                  </a:outerShdw>
                </a:effectLst>
              </a:rPr>
              <a:t>On August 2, 2011, President Obama signed into law the Budget Control Act (BCA) of 2011. </a:t>
            </a:r>
          </a:p>
          <a:p>
            <a:pPr>
              <a:buNone/>
            </a:pPr>
            <a:endParaRPr lang="en-US" sz="4400" dirty="0" smtClean="0">
              <a:effectLst>
                <a:outerShdw blurRad="38100" dist="38100" dir="2700000" algn="tl">
                  <a:srgbClr val="000000">
                    <a:alpha val="43137"/>
                  </a:srgbClr>
                </a:outerShdw>
              </a:effectLst>
            </a:endParaRPr>
          </a:p>
          <a:p>
            <a:r>
              <a:rPr lang="en-US" sz="4400" dirty="0" smtClean="0">
                <a:effectLst>
                  <a:outerShdw blurRad="38100" dist="38100" dir="2700000" algn="tl">
                    <a:srgbClr val="000000">
                      <a:alpha val="43137"/>
                    </a:srgbClr>
                  </a:outerShdw>
                </a:effectLst>
              </a:rPr>
              <a:t>The BCA increases our nation’s debt limit while imposing a series of measures to limit spending and decrease our national debt.</a:t>
            </a:r>
          </a:p>
          <a:p>
            <a:pPr>
              <a:buNone/>
            </a:pPr>
            <a:r>
              <a:rPr lang="en-US" sz="4400" dirty="0" smtClean="0">
                <a:effectLst>
                  <a:outerShdw blurRad="38100" dist="38100" dir="2700000" algn="tl">
                    <a:srgbClr val="000000">
                      <a:alpha val="43137"/>
                    </a:srgbClr>
                  </a:outerShdw>
                </a:effectLst>
              </a:rPr>
              <a:t> </a:t>
            </a:r>
            <a:endParaRPr lang="en-US" sz="4400" dirty="0">
              <a:effectLst>
                <a:outerShdw blurRad="38100" dist="38100" dir="2700000" algn="tl">
                  <a:srgbClr val="000000">
                    <a:alpha val="43137"/>
                  </a:srgbClr>
                </a:outerShdw>
              </a:effectLst>
            </a:endParaRPr>
          </a:p>
          <a:p>
            <a:r>
              <a:rPr lang="en-US" sz="4400" dirty="0" smtClean="0">
                <a:effectLst>
                  <a:outerShdw blurRad="38100" dist="38100" dir="2700000" algn="tl">
                    <a:srgbClr val="000000">
                      <a:alpha val="43137"/>
                    </a:srgbClr>
                  </a:outerShdw>
                </a:effectLst>
              </a:rPr>
              <a:t>The </a:t>
            </a:r>
            <a:r>
              <a:rPr lang="en-US" sz="4400" dirty="0">
                <a:effectLst>
                  <a:outerShdw blurRad="38100" dist="38100" dir="2700000" algn="tl">
                    <a:srgbClr val="000000">
                      <a:alpha val="43137"/>
                    </a:srgbClr>
                  </a:outerShdw>
                </a:effectLst>
              </a:rPr>
              <a:t>first installment of $900 billion is directly tied to $</a:t>
            </a:r>
            <a:r>
              <a:rPr lang="en-US" sz="4400" dirty="0" smtClean="0">
                <a:effectLst>
                  <a:outerShdw blurRad="38100" dist="38100" dir="2700000" algn="tl">
                    <a:srgbClr val="000000">
                      <a:alpha val="43137"/>
                    </a:srgbClr>
                  </a:outerShdw>
                </a:effectLst>
              </a:rPr>
              <a:t>900 billion </a:t>
            </a:r>
            <a:r>
              <a:rPr lang="en-US" sz="4400" dirty="0">
                <a:effectLst>
                  <a:outerShdw blurRad="38100" dist="38100" dir="2700000" algn="tl">
                    <a:srgbClr val="000000">
                      <a:alpha val="43137"/>
                    </a:srgbClr>
                  </a:outerShdw>
                </a:effectLst>
              </a:rPr>
              <a:t>in caps on discretionary </a:t>
            </a:r>
            <a:r>
              <a:rPr lang="en-US" sz="4400" dirty="0" smtClean="0">
                <a:effectLst>
                  <a:outerShdw blurRad="38100" dist="38100" dir="2700000" algn="tl">
                    <a:srgbClr val="000000">
                      <a:alpha val="43137"/>
                    </a:srgbClr>
                  </a:outerShdw>
                </a:effectLst>
              </a:rPr>
              <a:t>savings.</a:t>
            </a:r>
          </a:p>
          <a:p>
            <a:pPr>
              <a:buNone/>
            </a:pPr>
            <a:endParaRPr lang="en-US" sz="4400" dirty="0">
              <a:effectLst>
                <a:outerShdw blurRad="38100" dist="38100" dir="2700000" algn="tl">
                  <a:srgbClr val="000000">
                    <a:alpha val="43137"/>
                  </a:srgbClr>
                </a:outerShdw>
              </a:effectLst>
            </a:endParaRPr>
          </a:p>
          <a:p>
            <a:r>
              <a:rPr lang="en-US" sz="4400" dirty="0" smtClean="0">
                <a:effectLst>
                  <a:outerShdw blurRad="38100" dist="38100" dir="2700000" algn="tl">
                    <a:srgbClr val="000000">
                      <a:alpha val="43137"/>
                    </a:srgbClr>
                  </a:outerShdw>
                </a:effectLst>
              </a:rPr>
              <a:t>The </a:t>
            </a:r>
            <a:r>
              <a:rPr lang="en-US" sz="4400" dirty="0">
                <a:effectLst>
                  <a:outerShdw blurRad="38100" dist="38100" dir="2700000" algn="tl">
                    <a:srgbClr val="000000">
                      <a:alpha val="43137"/>
                    </a:srgbClr>
                  </a:outerShdw>
                </a:effectLst>
              </a:rPr>
              <a:t>second installment is linked to the Joint Select </a:t>
            </a:r>
            <a:r>
              <a:rPr lang="en-US" sz="4400" dirty="0" smtClean="0">
                <a:effectLst>
                  <a:outerShdw blurRad="38100" dist="38100" dir="2700000" algn="tl">
                    <a:srgbClr val="000000">
                      <a:alpha val="43137"/>
                    </a:srgbClr>
                  </a:outerShdw>
                </a:effectLst>
              </a:rPr>
              <a:t>Committee (JSC</a:t>
            </a:r>
            <a:r>
              <a:rPr lang="en-US" sz="4400" dirty="0">
                <a:effectLst>
                  <a:outerShdw blurRad="38100" dist="38100" dir="2700000" algn="tl">
                    <a:srgbClr val="000000">
                      <a:alpha val="43137"/>
                    </a:srgbClr>
                  </a:outerShdw>
                </a:effectLst>
              </a:rPr>
              <a:t>), </a:t>
            </a:r>
            <a:r>
              <a:rPr lang="en-US" sz="4400" dirty="0" smtClean="0">
                <a:effectLst>
                  <a:outerShdw blurRad="38100" dist="38100" dir="2700000" algn="tl">
                    <a:srgbClr val="000000">
                      <a:alpha val="43137"/>
                    </a:srgbClr>
                  </a:outerShdw>
                </a:effectLst>
              </a:rPr>
              <a:t>also known as the “Super Committee”, which </a:t>
            </a:r>
            <a:r>
              <a:rPr lang="en-US" sz="4400" dirty="0">
                <a:effectLst>
                  <a:outerShdw blurRad="38100" dist="38100" dir="2700000" algn="tl">
                    <a:srgbClr val="000000">
                      <a:alpha val="43137"/>
                    </a:srgbClr>
                  </a:outerShdw>
                </a:effectLst>
              </a:rPr>
              <a:t>is charged with finding </a:t>
            </a:r>
            <a:r>
              <a:rPr lang="en-US" sz="4400" dirty="0" smtClean="0">
                <a:effectLst>
                  <a:outerShdw blurRad="38100" dist="38100" dir="2700000" algn="tl">
                    <a:srgbClr val="000000">
                      <a:alpha val="43137"/>
                    </a:srgbClr>
                  </a:outerShdw>
                </a:effectLst>
              </a:rPr>
              <a:t>an additional $1.5 </a:t>
            </a:r>
            <a:r>
              <a:rPr lang="en-US" sz="4400" dirty="0">
                <a:effectLst>
                  <a:outerShdw blurRad="38100" dist="38100" dir="2700000" algn="tl">
                    <a:srgbClr val="000000">
                      <a:alpha val="43137"/>
                    </a:srgbClr>
                  </a:outerShdw>
                </a:effectLst>
              </a:rPr>
              <a:t>trillion in </a:t>
            </a:r>
            <a:r>
              <a:rPr lang="en-US" sz="4400" dirty="0" smtClean="0">
                <a:effectLst>
                  <a:outerShdw blurRad="38100" dist="38100" dir="2700000" algn="tl">
                    <a:srgbClr val="000000">
                      <a:alpha val="43137"/>
                    </a:srgbClr>
                  </a:outerShdw>
                </a:effectLst>
              </a:rPr>
              <a:t>savings over the next decade.</a:t>
            </a:r>
          </a:p>
          <a:p>
            <a:pPr>
              <a:buNone/>
            </a:pPr>
            <a:endParaRPr lang="en-US" sz="4400" dirty="0">
              <a:effectLst>
                <a:outerShdw blurRad="38100" dist="38100" dir="2700000" algn="tl">
                  <a:srgbClr val="000000">
                    <a:alpha val="43137"/>
                  </a:srgbClr>
                </a:outerShdw>
              </a:effectLst>
            </a:endParaRPr>
          </a:p>
          <a:p>
            <a:r>
              <a:rPr lang="en-US" sz="4400" dirty="0" smtClean="0">
                <a:effectLst>
                  <a:outerShdw blurRad="38100" dist="38100" dir="2700000" algn="tl">
                    <a:srgbClr val="000000">
                      <a:alpha val="43137"/>
                    </a:srgbClr>
                  </a:outerShdw>
                </a:effectLst>
              </a:rPr>
              <a:t>If the Super Committee fails to identify savings or if Congress fails to approve the Super Committee’s recommendation , automatic across-the-board cuts, known as a “sequestration”, will impact both defense and non-defense programs on January 2, 2013.</a:t>
            </a:r>
            <a:endParaRPr lang="en-US" sz="4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71600"/>
          </a:xfrm>
        </p:spPr>
        <p:txBody>
          <a:bodyPr>
            <a:normAutofit fontScale="90000"/>
          </a:bodyPr>
          <a:lstStyle/>
          <a:p>
            <a:r>
              <a:rPr lang="en-US" sz="4000" b="1" cap="small" dirty="0" smtClean="0">
                <a:effectLst>
                  <a:outerShdw blurRad="38100" dist="38100" dir="2700000" algn="tl">
                    <a:srgbClr val="000000">
                      <a:alpha val="43137"/>
                    </a:srgbClr>
                  </a:outerShdw>
                </a:effectLst>
              </a:rPr>
              <a:t>Republican Spending Cuts versus </a:t>
            </a:r>
            <a:br>
              <a:rPr lang="en-US" sz="4000" b="1" cap="small" dirty="0" smtClean="0">
                <a:effectLst>
                  <a:outerShdw blurRad="38100" dist="38100" dir="2700000" algn="tl">
                    <a:srgbClr val="000000">
                      <a:alpha val="43137"/>
                    </a:srgbClr>
                  </a:outerShdw>
                </a:effectLst>
              </a:rPr>
            </a:br>
            <a:r>
              <a:rPr lang="en-US" sz="4000" b="1" cap="small" dirty="0" smtClean="0">
                <a:effectLst>
                  <a:outerShdw blurRad="38100" dist="38100" dir="2700000" algn="tl">
                    <a:srgbClr val="000000">
                      <a:alpha val="43137"/>
                    </a:srgbClr>
                  </a:outerShdw>
                </a:effectLst>
              </a:rPr>
              <a:t>President’s </a:t>
            </a:r>
            <a:r>
              <a:rPr lang="en-US" sz="4000" b="1" cap="small" dirty="0">
                <a:effectLst>
                  <a:outerShdw blurRad="38100" dist="38100" dir="2700000" algn="tl">
                    <a:srgbClr val="000000">
                      <a:alpha val="43137"/>
                    </a:srgbClr>
                  </a:outerShdw>
                </a:effectLst>
              </a:rPr>
              <a:t>Spending Spree </a:t>
            </a:r>
            <a:r>
              <a:rPr lang="en-US" sz="3600" b="1" cap="small" dirty="0"/>
              <a:t/>
            </a:r>
            <a:br>
              <a:rPr lang="en-US" sz="3600" b="1" cap="small" dirty="0"/>
            </a:br>
            <a:r>
              <a:rPr lang="en-US" sz="2200" b="1" cap="small" dirty="0">
                <a:effectLst>
                  <a:outerShdw blurRad="38100" dist="38100" dir="2700000" algn="tl">
                    <a:srgbClr val="000000">
                      <a:alpha val="43137"/>
                    </a:srgbClr>
                  </a:outerShdw>
                </a:effectLst>
              </a:rPr>
              <a:t>Discretionary </a:t>
            </a:r>
            <a:r>
              <a:rPr lang="en-US" sz="2200" b="1" cap="small" dirty="0" smtClean="0">
                <a:effectLst>
                  <a:outerShdw blurRad="38100" dist="38100" dir="2700000" algn="tl">
                    <a:srgbClr val="000000">
                      <a:alpha val="43137"/>
                    </a:srgbClr>
                  </a:outerShdw>
                </a:effectLst>
              </a:rPr>
              <a:t>Spending Cuts </a:t>
            </a:r>
            <a:r>
              <a:rPr lang="en-US" sz="2200" b="1" cap="small" dirty="0">
                <a:effectLst>
                  <a:outerShdw blurRad="38100" dist="38100" dir="2700000" algn="tl">
                    <a:srgbClr val="000000">
                      <a:alpha val="43137"/>
                    </a:srgbClr>
                  </a:outerShdw>
                </a:effectLst>
              </a:rPr>
              <a:t>Relative To House-Passed Budget, </a:t>
            </a:r>
            <a:r>
              <a:rPr lang="en-US" sz="2200" b="1" cap="small" dirty="0" smtClean="0">
                <a:effectLst>
                  <a:outerShdw blurRad="38100" dist="38100" dir="2700000" algn="tl">
                    <a:srgbClr val="000000">
                      <a:alpha val="43137"/>
                    </a:srgbClr>
                  </a:outerShdw>
                </a:effectLst>
              </a:rPr>
              <a:t>FY2012-2021</a:t>
            </a:r>
            <a:endParaRPr lang="en-US" b="1" cap="small" dirty="0">
              <a:effectLst>
                <a:outerShdw blurRad="38100" dist="38100" dir="2700000" algn="tl">
                  <a:srgbClr val="000000">
                    <a:alpha val="43137"/>
                  </a:srgbClr>
                </a:outerShdw>
              </a:effectLst>
            </a:endParaRPr>
          </a:p>
        </p:txBody>
      </p:sp>
      <p:graphicFrame>
        <p:nvGraphicFramePr>
          <p:cNvPr id="8" name="Chart 7"/>
          <p:cNvGraphicFramePr>
            <a:graphicFrameLocks noGrp="1"/>
          </p:cNvGraphicFramePr>
          <p:nvPr/>
        </p:nvGraphicFramePr>
        <p:xfrm>
          <a:off x="237858" y="1371600"/>
          <a:ext cx="8753741" cy="541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HOW DID WE GET HERE?</a:t>
            </a:r>
            <a:endParaRPr lang="en-US" u="sng"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600200"/>
            <a:ext cx="8229600" cy="4724400"/>
          </a:xfrm>
        </p:spPr>
        <p:txBody>
          <a:bodyPr>
            <a:normAutofit fontScale="92500" lnSpcReduction="10000"/>
          </a:bodyPr>
          <a:lstStyle/>
          <a:p>
            <a:pPr>
              <a:buNone/>
            </a:pPr>
            <a:r>
              <a:rPr lang="en-US" dirty="0" smtClean="0">
                <a:effectLst>
                  <a:outerShdw blurRad="38100" dist="38100" dir="2700000" algn="tl">
                    <a:srgbClr val="000000">
                      <a:alpha val="43137"/>
                    </a:srgbClr>
                  </a:outerShdw>
                </a:effectLst>
              </a:rPr>
              <a:t>Debt Ceiling</a:t>
            </a:r>
          </a:p>
          <a:p>
            <a:endParaRPr lang="en-US" dirty="0" smtClean="0"/>
          </a:p>
          <a:p>
            <a:pPr lvl="1">
              <a:buNone/>
            </a:pPr>
            <a:r>
              <a:rPr lang="en-US" dirty="0" smtClean="0"/>
              <a:t>	</a:t>
            </a:r>
          </a:p>
          <a:p>
            <a:pPr lvl="1">
              <a:buNone/>
            </a:pPr>
            <a:r>
              <a:rPr lang="en-US" dirty="0" smtClean="0"/>
              <a:t>	</a:t>
            </a:r>
            <a:r>
              <a:rPr lang="en-US" dirty="0" smtClean="0">
                <a:effectLst>
                  <a:outerShdw blurRad="38100" dist="38100" dir="2700000" algn="tl">
                    <a:srgbClr val="000000">
                      <a:alpha val="43137"/>
                    </a:srgbClr>
                  </a:outerShdw>
                </a:effectLst>
              </a:rPr>
              <a:t>Budget Control Act (BCA)</a:t>
            </a:r>
          </a:p>
          <a:p>
            <a:pPr lvl="1">
              <a:buNone/>
            </a:pPr>
            <a:endParaRPr lang="en-US" dirty="0" smtClean="0"/>
          </a:p>
          <a:p>
            <a:pPr lvl="1">
              <a:buNone/>
            </a:pPr>
            <a:r>
              <a:rPr lang="en-US" dirty="0"/>
              <a:t>	</a:t>
            </a:r>
            <a:r>
              <a:rPr lang="en-US" dirty="0" smtClean="0"/>
              <a:t>		</a:t>
            </a:r>
          </a:p>
          <a:p>
            <a:pPr lvl="1">
              <a:buNone/>
            </a:pPr>
            <a:r>
              <a:rPr lang="en-US" dirty="0" smtClean="0"/>
              <a:t>			</a:t>
            </a:r>
            <a:r>
              <a:rPr lang="en-US" dirty="0" smtClean="0">
                <a:effectLst>
                  <a:outerShdw blurRad="38100" dist="38100" dir="2700000" algn="tl">
                    <a:srgbClr val="000000">
                      <a:alpha val="43137"/>
                    </a:srgbClr>
                  </a:outerShdw>
                </a:effectLst>
              </a:rPr>
              <a:t>Super Committee Failure</a:t>
            </a:r>
          </a:p>
          <a:p>
            <a:pPr>
              <a:buNone/>
            </a:pPr>
            <a:endParaRPr lang="en-US" dirty="0" smtClean="0"/>
          </a:p>
          <a:p>
            <a:pPr>
              <a:buNone/>
            </a:pPr>
            <a:r>
              <a:rPr lang="en-US" dirty="0"/>
              <a:t>	</a:t>
            </a:r>
            <a:r>
              <a:rPr lang="en-US" dirty="0" smtClean="0"/>
              <a:t>				</a:t>
            </a:r>
          </a:p>
          <a:p>
            <a:pPr>
              <a:buNone/>
            </a:pPr>
            <a:r>
              <a:rPr lang="en-US" dirty="0"/>
              <a:t>	</a:t>
            </a:r>
            <a:r>
              <a:rPr lang="en-US" dirty="0" smtClean="0"/>
              <a:t>				</a:t>
            </a:r>
            <a:r>
              <a:rPr lang="en-US" dirty="0" smtClean="0">
                <a:effectLst>
                  <a:outerShdw blurRad="38100" dist="38100" dir="2700000" algn="tl">
                    <a:srgbClr val="000000">
                      <a:alpha val="43137"/>
                    </a:srgbClr>
                  </a:outerShdw>
                </a:effectLst>
              </a:rPr>
              <a:t>Sequester</a:t>
            </a:r>
            <a:endParaRPr lang="en-US" dirty="0">
              <a:effectLst>
                <a:outerShdw blurRad="38100" dist="38100" dir="2700000" algn="tl">
                  <a:srgbClr val="000000">
                    <a:alpha val="43137"/>
                  </a:srgbClr>
                </a:outerShdw>
              </a:effectLst>
            </a:endParaRPr>
          </a:p>
        </p:txBody>
      </p:sp>
      <p:cxnSp>
        <p:nvCxnSpPr>
          <p:cNvPr id="9" name="Straight Arrow Connector 8"/>
          <p:cNvCxnSpPr/>
          <p:nvPr/>
        </p:nvCxnSpPr>
        <p:spPr>
          <a:xfrm>
            <a:off x="1981200" y="2286000"/>
            <a:ext cx="609600" cy="685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048000" y="3657600"/>
            <a:ext cx="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114800" y="4953000"/>
            <a:ext cx="609600" cy="685800"/>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048000" y="3581400"/>
            <a:ext cx="609600" cy="685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SEQUESTER</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n-US" dirty="0" smtClean="0"/>
              <a:t>If takes effect on January 2, 2013 the defense budget would cut an additional $55 billion per year from the levels established in the BCA resulting in an additional $492 billion in cuts.</a:t>
            </a:r>
          </a:p>
          <a:p>
            <a:pPr>
              <a:buNone/>
            </a:pPr>
            <a:endParaRPr lang="en-US" dirty="0" smtClean="0"/>
          </a:p>
          <a:p>
            <a:r>
              <a:rPr lang="en-US" dirty="0" smtClean="0"/>
              <a:t>This would leave our military with the smallest ground force since 1940, smallest naval fleet since 1915 and the smallest tactical fighter force in the history of the Air Force. </a:t>
            </a:r>
          </a:p>
          <a:p>
            <a:pPr>
              <a:buNone/>
            </a:pPr>
            <a:endParaRPr lang="en-US" dirty="0" smtClean="0"/>
          </a:p>
          <a:p>
            <a:r>
              <a:rPr lang="en-US" dirty="0" smtClean="0"/>
              <a:t>Medicare could see  $16.4 billion in annual cuts leading to the elimination of 496,000 jobs in 2013.</a:t>
            </a:r>
          </a:p>
          <a:p>
            <a:pPr>
              <a:buNone/>
            </a:pPr>
            <a:endParaRPr lang="en-US" dirty="0" smtClean="0"/>
          </a:p>
          <a:p>
            <a:r>
              <a:rPr lang="en-US" dirty="0" smtClean="0"/>
              <a:t>62,000 physicians may be forced to close their offices.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SEQUESTER CUTS ARE UNBALANCED</a:t>
            </a:r>
            <a:endParaRPr lang="en-US" b="1" dirty="0">
              <a:effectLst>
                <a:outerShdw blurRad="38100" dist="38100" dir="2700000" algn="tl">
                  <a:srgbClr val="000000">
                    <a:alpha val="43137"/>
                  </a:srgbClr>
                </a:outerShdw>
              </a:effectLst>
            </a:endParaRPr>
          </a:p>
        </p:txBody>
      </p:sp>
      <p:pic>
        <p:nvPicPr>
          <p:cNvPr id="6" name="Content Placeholder 5" descr="Sequester Cuts-2.jpg"/>
          <p:cNvPicPr>
            <a:picLocks noGrp="1" noChangeAspect="1"/>
          </p:cNvPicPr>
          <p:nvPr>
            <p:ph sz="half" idx="1"/>
          </p:nvPr>
        </p:nvPicPr>
        <p:blipFill>
          <a:blip r:embed="rId2" cstate="print"/>
          <a:stretch>
            <a:fillRect/>
          </a:stretch>
        </p:blipFill>
        <p:spPr>
          <a:xfrm>
            <a:off x="812800" y="1524000"/>
            <a:ext cx="7569200" cy="4541520"/>
          </a:xfrm>
        </p:spPr>
      </p:pic>
      <p:sp>
        <p:nvSpPr>
          <p:cNvPr id="7" name="Content Placeholder 6"/>
          <p:cNvSpPr>
            <a:spLocks noGrp="1"/>
          </p:cNvSpPr>
          <p:nvPr>
            <p:ph sz="half" idx="2"/>
          </p:nvPr>
        </p:nvSpPr>
        <p:spPr>
          <a:xfrm>
            <a:off x="685800" y="6248400"/>
            <a:ext cx="1676400" cy="457200"/>
          </a:xfrm>
        </p:spPr>
        <p:txBody>
          <a:bodyPr>
            <a:normAutofit/>
          </a:bodyPr>
          <a:lstStyle/>
          <a:p>
            <a:pPr>
              <a:buNone/>
            </a:pPr>
            <a:r>
              <a:rPr lang="en-US" sz="1600" b="1" dirty="0" smtClean="0">
                <a:effectLst>
                  <a:outerShdw blurRad="38100" dist="38100" dir="2700000" algn="tl">
                    <a:srgbClr val="000000">
                      <a:alpha val="43137"/>
                    </a:srgbClr>
                  </a:outerShdw>
                </a:effectLst>
                <a:latin typeface="+mj-lt"/>
              </a:rPr>
              <a:t>Source: CBO/HBC</a:t>
            </a:r>
            <a:endParaRPr lang="en-US" sz="1600" b="1" dirty="0">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ingle Mother.jpg"/>
          <p:cNvPicPr>
            <a:picLocks noChangeAspect="1"/>
          </p:cNvPicPr>
          <p:nvPr/>
        </p:nvPicPr>
        <p:blipFill>
          <a:blip r:embed="rId2" cstate="print"/>
          <a:stretch>
            <a:fillRect/>
          </a:stretch>
        </p:blipFill>
        <p:spPr>
          <a:xfrm>
            <a:off x="228600" y="990600"/>
            <a:ext cx="8610600" cy="483155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mily Tax Hike.jpg"/>
          <p:cNvPicPr>
            <a:picLocks noChangeAspect="1"/>
          </p:cNvPicPr>
          <p:nvPr/>
        </p:nvPicPr>
        <p:blipFill>
          <a:blip r:embed="rId2" cstate="print"/>
          <a:stretch>
            <a:fillRect/>
          </a:stretch>
        </p:blipFill>
        <p:spPr>
          <a:xfrm>
            <a:off x="152400" y="990600"/>
            <a:ext cx="8781812" cy="492762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ried Seniors.jpg"/>
          <p:cNvPicPr>
            <a:picLocks noChangeAspect="1"/>
          </p:cNvPicPr>
          <p:nvPr/>
        </p:nvPicPr>
        <p:blipFill>
          <a:blip r:embed="rId2" cstate="print"/>
          <a:stretch>
            <a:fillRect/>
          </a:stretch>
        </p:blipFill>
        <p:spPr>
          <a:xfrm>
            <a:off x="228600" y="1066800"/>
            <a:ext cx="8763000" cy="491707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5400" b="1" dirty="0" smtClean="0">
                <a:effectLst>
                  <a:outerShdw blurRad="38100" dist="38100" dir="2700000" algn="tl">
                    <a:srgbClr val="000000">
                      <a:alpha val="43137"/>
                    </a:srgbClr>
                  </a:outerShdw>
                </a:effectLst>
              </a:rPr>
              <a:t>What are House Republicans doing to avoid the fiscal cliff?</a:t>
            </a:r>
            <a:endParaRPr lang="en-US" sz="5400" b="1"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990600"/>
          <a:ext cx="9144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1"/>
          <p:cNvSpPr txBox="1"/>
          <p:nvPr/>
        </p:nvSpPr>
        <p:spPr>
          <a:xfrm>
            <a:off x="76200" y="0"/>
            <a:ext cx="9143999" cy="1066800"/>
          </a:xfrm>
          <a:prstGeom prst="rect">
            <a:avLst/>
          </a:prstGeom>
          <a:noFill/>
          <a:effectLst>
            <a:outerShdw blurRad="50800" dist="38100" dir="2700000" algn="tl" rotWithShape="0">
              <a:srgbClr val="000000">
                <a:alpha val="43000"/>
              </a:srgbClr>
            </a:outerShdw>
          </a:effectLst>
          <a:scene3d>
            <a:camera prst="orthographicFront"/>
            <a:lightRig rig="balanced" dir="t"/>
          </a:scene3d>
          <a:sp3d/>
        </p:spPr>
        <p:txBody>
          <a:bodyPr wrap="square" rtlCol="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4000" b="1" cap="small" dirty="0" smtClean="0">
                <a:effectLst>
                  <a:outerShdw blurRad="50800" dist="38100" dir="2700000" algn="tl" rotWithShape="0">
                    <a:srgbClr val="000000">
                      <a:alpha val="43000"/>
                    </a:srgbClr>
                  </a:outerShdw>
                </a:effectLst>
                <a:latin typeface="+mj-lt"/>
                <a:cs typeface="Arial" pitchFamily="34" charset="0"/>
              </a:rPr>
              <a:t>What Drives Our Debt?</a:t>
            </a:r>
          </a:p>
          <a:p>
            <a:pPr algn="ctr"/>
            <a:r>
              <a:rPr lang="en-US" sz="2000" b="1" cap="small" dirty="0" smtClean="0">
                <a:effectLst>
                  <a:outerShdw blurRad="50800" dist="38100" dir="2700000" algn="tl" rotWithShape="0">
                    <a:srgbClr val="000000">
                      <a:alpha val="43000"/>
                    </a:srgbClr>
                  </a:outerShdw>
                </a:effectLst>
                <a:latin typeface="+mj-lt"/>
                <a:cs typeface="Arial" pitchFamily="34" charset="0"/>
              </a:rPr>
              <a:t>(Government Spending as Share of Economy)</a:t>
            </a:r>
            <a:endParaRPr lang="en-US" sz="2000" b="1" cap="small" dirty="0">
              <a:effectLst>
                <a:outerShdw blurRad="50800" dist="38100" dir="2700000" algn="tl" rotWithShape="0">
                  <a:srgbClr val="000000">
                    <a:alpha val="43000"/>
                  </a:srgbClr>
                </a:outerShdw>
              </a:effectLst>
              <a:latin typeface="+mj-lt"/>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effectLst>
                  <a:outerShdw blurRad="38100" dist="38100" dir="2700000" algn="tl">
                    <a:srgbClr val="000000">
                      <a:alpha val="43137"/>
                    </a:srgbClr>
                  </a:outerShdw>
                </a:effectLst>
              </a:rPr>
              <a:t>Sequester Reconciliation Act of </a:t>
            </a:r>
            <a:r>
              <a:rPr lang="en-US" sz="3600" b="1" dirty="0" smtClean="0">
                <a:effectLst>
                  <a:outerShdw blurRad="38100" dist="38100" dir="2700000" algn="tl">
                    <a:srgbClr val="000000">
                      <a:alpha val="43137"/>
                    </a:srgbClr>
                  </a:outerShdw>
                </a:effectLst>
              </a:rPr>
              <a:t>2012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(H.R</a:t>
            </a:r>
            <a:r>
              <a:rPr lang="en-US" sz="3600" b="1" dirty="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5652)</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4648200"/>
          </a:xfrm>
        </p:spPr>
        <p:txBody>
          <a:bodyPr>
            <a:normAutofit fontScale="55000" lnSpcReduction="20000"/>
          </a:bodyPr>
          <a:lstStyle/>
          <a:p>
            <a:r>
              <a:rPr lang="en-US" dirty="0" smtClean="0">
                <a:effectLst>
                  <a:outerShdw blurRad="38100" dist="38100" dir="2700000" algn="tl">
                    <a:srgbClr val="000000">
                      <a:alpha val="43137"/>
                    </a:srgbClr>
                  </a:outerShdw>
                </a:effectLst>
              </a:rPr>
              <a:t>H.R. 5652 would </a:t>
            </a:r>
            <a:r>
              <a:rPr lang="en-US" dirty="0">
                <a:effectLst>
                  <a:outerShdw blurRad="38100" dist="38100" dir="2700000" algn="tl">
                    <a:srgbClr val="000000">
                      <a:alpha val="43137"/>
                    </a:srgbClr>
                  </a:outerShdw>
                </a:effectLst>
              </a:rPr>
              <a:t>provide mandatory spending reductions in order to </a:t>
            </a:r>
            <a:r>
              <a:rPr lang="en-US" dirty="0" smtClean="0">
                <a:effectLst>
                  <a:outerShdw blurRad="38100" dist="38100" dir="2700000" algn="tl">
                    <a:srgbClr val="000000">
                      <a:alpha val="43137"/>
                    </a:srgbClr>
                  </a:outerShdw>
                </a:effectLst>
              </a:rPr>
              <a:t>replace automatic </a:t>
            </a:r>
            <a:r>
              <a:rPr lang="en-US" dirty="0">
                <a:effectLst>
                  <a:outerShdw blurRad="38100" dist="38100" dir="2700000" algn="tl">
                    <a:srgbClr val="000000">
                      <a:alpha val="43137"/>
                    </a:srgbClr>
                  </a:outerShdw>
                </a:effectLst>
              </a:rPr>
              <a:t>cuts to discretionary spending (primarily from defense accounts) in 2013 </a:t>
            </a:r>
            <a:r>
              <a:rPr lang="en-US" dirty="0" smtClean="0">
                <a:effectLst>
                  <a:outerShdw blurRad="38100" dist="38100" dir="2700000" algn="tl">
                    <a:srgbClr val="000000">
                      <a:alpha val="43137"/>
                    </a:srgbClr>
                  </a:outerShdw>
                </a:effectLst>
              </a:rPr>
              <a:t>under the </a:t>
            </a:r>
            <a:r>
              <a:rPr lang="en-US" dirty="0">
                <a:effectLst>
                  <a:outerShdw blurRad="38100" dist="38100" dir="2700000" algn="tl">
                    <a:srgbClr val="000000">
                      <a:alpha val="43137"/>
                    </a:srgbClr>
                  </a:outerShdw>
                </a:effectLst>
              </a:rPr>
              <a:t>Budget Control Act and to reduce the deficit. </a:t>
            </a:r>
            <a:endParaRPr lang="en-US"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The </a:t>
            </a:r>
            <a:r>
              <a:rPr lang="en-US" dirty="0">
                <a:effectLst>
                  <a:outerShdw blurRad="38100" dist="38100" dir="2700000" algn="tl">
                    <a:srgbClr val="000000">
                      <a:alpha val="43137"/>
                    </a:srgbClr>
                  </a:outerShdw>
                </a:effectLst>
              </a:rPr>
              <a:t>savings generated from </a:t>
            </a:r>
            <a:r>
              <a:rPr lang="en-US" dirty="0" smtClean="0">
                <a:effectLst>
                  <a:outerShdw blurRad="38100" dist="38100" dir="2700000" algn="tl">
                    <a:srgbClr val="000000">
                      <a:alpha val="43137"/>
                    </a:srgbClr>
                  </a:outerShdw>
                </a:effectLst>
              </a:rPr>
              <a:t>these reforms </a:t>
            </a:r>
            <a:r>
              <a:rPr lang="en-US" dirty="0">
                <a:effectLst>
                  <a:outerShdw blurRad="38100" dist="38100" dir="2700000" algn="tl">
                    <a:srgbClr val="000000">
                      <a:alpha val="43137"/>
                    </a:srgbClr>
                  </a:outerShdw>
                </a:effectLst>
              </a:rPr>
              <a:t>to mandatory programs would first be used to offset the approximately $78 </a:t>
            </a:r>
            <a:r>
              <a:rPr lang="en-US" dirty="0" smtClean="0">
                <a:effectLst>
                  <a:outerShdw blurRad="38100" dist="38100" dir="2700000" algn="tl">
                    <a:srgbClr val="000000">
                      <a:alpha val="43137"/>
                    </a:srgbClr>
                  </a:outerShdw>
                </a:effectLst>
              </a:rPr>
              <a:t>billion cost </a:t>
            </a:r>
            <a:r>
              <a:rPr lang="en-US" dirty="0">
                <a:effectLst>
                  <a:outerShdw blurRad="38100" dist="38100" dir="2700000" algn="tl">
                    <a:srgbClr val="000000">
                      <a:alpha val="43137"/>
                    </a:srgbClr>
                  </a:outerShdw>
                </a:effectLst>
              </a:rPr>
              <a:t>of replacing the automatic across-the-board discretionary spending cuts that </a:t>
            </a:r>
            <a:r>
              <a:rPr lang="en-US" dirty="0" smtClean="0">
                <a:effectLst>
                  <a:outerShdw blurRad="38100" dist="38100" dir="2700000" algn="tl">
                    <a:srgbClr val="000000">
                      <a:alpha val="43137"/>
                    </a:srgbClr>
                  </a:outerShdw>
                </a:effectLst>
              </a:rPr>
              <a:t>are scheduled </a:t>
            </a:r>
            <a:r>
              <a:rPr lang="en-US" dirty="0">
                <a:effectLst>
                  <a:outerShdw blurRad="38100" dist="38100" dir="2700000" algn="tl">
                    <a:srgbClr val="000000">
                      <a:alpha val="43137"/>
                    </a:srgbClr>
                  </a:outerShdw>
                </a:effectLst>
              </a:rPr>
              <a:t>to occur </a:t>
            </a:r>
            <a:r>
              <a:rPr lang="en-US" dirty="0" smtClean="0">
                <a:effectLst>
                  <a:outerShdw blurRad="38100" dist="38100" dir="2700000" algn="tl">
                    <a:srgbClr val="000000">
                      <a:alpha val="43137"/>
                    </a:srgbClr>
                  </a:outerShdw>
                </a:effectLst>
              </a:rPr>
              <a:t>under sequestration</a:t>
            </a:r>
            <a:r>
              <a:rPr lang="en-US" dirty="0">
                <a:effectLst>
                  <a:outerShdw blurRad="38100" dist="38100" dir="2700000" algn="tl">
                    <a:srgbClr val="000000">
                      <a:alpha val="43137"/>
                    </a:srgbClr>
                  </a:outerShdw>
                </a:effectLst>
              </a:rPr>
              <a:t>. </a:t>
            </a:r>
            <a:endParaRPr lang="en-US"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The $78 billion amount </a:t>
            </a:r>
            <a:r>
              <a:rPr lang="en-US" dirty="0">
                <a:effectLst>
                  <a:outerShdw blurRad="38100" dist="38100" dir="2700000" algn="tl">
                    <a:srgbClr val="000000">
                      <a:alpha val="43137"/>
                    </a:srgbClr>
                  </a:outerShdw>
                </a:effectLst>
              </a:rPr>
              <a:t>reflects the remainder of the FY 2013 discretionary sequester </a:t>
            </a:r>
            <a:r>
              <a:rPr lang="en-US" dirty="0" smtClean="0">
                <a:effectLst>
                  <a:outerShdw blurRad="38100" dist="38100" dir="2700000" algn="tl">
                    <a:srgbClr val="000000">
                      <a:alpha val="43137"/>
                    </a:srgbClr>
                  </a:outerShdw>
                </a:effectLst>
              </a:rPr>
              <a:t>after accounting </a:t>
            </a:r>
            <a:r>
              <a:rPr lang="en-US" dirty="0">
                <a:effectLst>
                  <a:outerShdw blurRad="38100" dist="38100" dir="2700000" algn="tl">
                    <a:srgbClr val="000000">
                      <a:alpha val="43137"/>
                    </a:srgbClr>
                  </a:outerShdw>
                </a:effectLst>
              </a:rPr>
              <a:t>for lowering the FY 2013 discretionary cap from $1.047 to $1.028 as </a:t>
            </a:r>
            <a:r>
              <a:rPr lang="en-US" dirty="0" smtClean="0">
                <a:effectLst>
                  <a:outerShdw blurRad="38100" dist="38100" dir="2700000" algn="tl">
                    <a:srgbClr val="000000">
                      <a:alpha val="43137"/>
                    </a:srgbClr>
                  </a:outerShdw>
                </a:effectLst>
              </a:rPr>
              <a:t>provided for </a:t>
            </a:r>
            <a:r>
              <a:rPr lang="en-US" dirty="0">
                <a:effectLst>
                  <a:outerShdw blurRad="38100" dist="38100" dir="2700000" algn="tl">
                    <a:srgbClr val="000000">
                      <a:alpha val="43137"/>
                    </a:srgbClr>
                  </a:outerShdw>
                </a:effectLst>
              </a:rPr>
              <a:t>in the House-approved Budget Resolution. The additional savings achieved </a:t>
            </a:r>
            <a:r>
              <a:rPr lang="en-US" dirty="0" smtClean="0">
                <a:effectLst>
                  <a:outerShdw blurRad="38100" dist="38100" dir="2700000" algn="tl">
                    <a:srgbClr val="000000">
                      <a:alpha val="43137"/>
                    </a:srgbClr>
                  </a:outerShdw>
                </a:effectLst>
              </a:rPr>
              <a:t>through reconciliation </a:t>
            </a:r>
            <a:r>
              <a:rPr lang="en-US" dirty="0">
                <a:effectLst>
                  <a:outerShdw blurRad="38100" dist="38100" dir="2700000" algn="tl">
                    <a:srgbClr val="000000">
                      <a:alpha val="43137"/>
                    </a:srgbClr>
                  </a:outerShdw>
                </a:effectLst>
              </a:rPr>
              <a:t>beyond the $78 billion (over $180 billion in the next ten years) would </a:t>
            </a:r>
            <a:r>
              <a:rPr lang="en-US" dirty="0" smtClean="0">
                <a:effectLst>
                  <a:outerShdw blurRad="38100" dist="38100" dir="2700000" algn="tl">
                    <a:srgbClr val="000000">
                      <a:alpha val="43137"/>
                    </a:srgbClr>
                  </a:outerShdw>
                </a:effectLst>
              </a:rPr>
              <a:t>further reduce </a:t>
            </a:r>
            <a:r>
              <a:rPr lang="en-US" dirty="0">
                <a:effectLst>
                  <a:outerShdw blurRad="38100" dist="38100" dir="2700000" algn="tl">
                    <a:srgbClr val="000000">
                      <a:alpha val="43137"/>
                    </a:srgbClr>
                  </a:outerShdw>
                </a:effectLst>
              </a:rPr>
              <a:t>the deficit</a:t>
            </a:r>
            <a:r>
              <a:rPr lang="en-US" dirty="0" smtClean="0">
                <a:effectLst>
                  <a:outerShdw blurRad="38100" dist="38100" dir="2700000" algn="tl">
                    <a:srgbClr val="000000">
                      <a:alpha val="43137"/>
                    </a:srgbClr>
                  </a:outerShdw>
                </a:effectLst>
              </a:rPr>
              <a:t>.</a:t>
            </a:r>
          </a:p>
          <a:p>
            <a:pPr>
              <a:buNone/>
            </a:pP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Passed the House by a margin of 218-199 votes on May 10, 2012. Awaiting action in the Senate.</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effectLst>
                  <a:outerShdw blurRad="38100" dist="38100" dir="2700000" algn="tl">
                    <a:srgbClr val="000000">
                      <a:alpha val="43137"/>
                    </a:srgbClr>
                  </a:outerShdw>
                </a:effectLst>
              </a:rPr>
              <a:t>National Security and Jobs Protection </a:t>
            </a:r>
            <a:r>
              <a:rPr lang="en-US" sz="3600" b="1" dirty="0" smtClean="0">
                <a:effectLst>
                  <a:outerShdw blurRad="38100" dist="38100" dir="2700000" algn="tl">
                    <a:srgbClr val="000000">
                      <a:alpha val="43137"/>
                    </a:srgbClr>
                  </a:outerShdw>
                </a:effectLst>
              </a:rPr>
              <a:t>Act (H.R</a:t>
            </a:r>
            <a:r>
              <a:rPr lang="en-US" sz="3600" b="1" dirty="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6365)</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r>
              <a:rPr lang="en-US" dirty="0">
                <a:effectLst>
                  <a:outerShdw blurRad="38100" dist="38100" dir="2700000" algn="tl">
                    <a:srgbClr val="000000">
                      <a:alpha val="43137"/>
                    </a:srgbClr>
                  </a:outerShdw>
                </a:effectLst>
              </a:rPr>
              <a:t>H.R. 6365 would repeal the across-the-board defense and non-defense </a:t>
            </a:r>
            <a:r>
              <a:rPr lang="en-US" dirty="0" smtClean="0">
                <a:effectLst>
                  <a:outerShdw blurRad="38100" dist="38100" dir="2700000" algn="tl">
                    <a:srgbClr val="000000">
                      <a:alpha val="43137"/>
                    </a:srgbClr>
                  </a:outerShdw>
                </a:effectLst>
              </a:rPr>
              <a:t>discretionary spending </a:t>
            </a:r>
            <a:r>
              <a:rPr lang="en-US" dirty="0">
                <a:effectLst>
                  <a:outerShdw blurRad="38100" dist="38100" dir="2700000" algn="tl">
                    <a:srgbClr val="000000">
                      <a:alpha val="43137"/>
                    </a:srgbClr>
                  </a:outerShdw>
                </a:effectLst>
              </a:rPr>
              <a:t>cuts scheduled to occur on January 2, 2013, upon the enactment of H.R. </a:t>
            </a:r>
            <a:r>
              <a:rPr lang="en-US" dirty="0" smtClean="0">
                <a:effectLst>
                  <a:outerShdw blurRad="38100" dist="38100" dir="2700000" algn="tl">
                    <a:srgbClr val="000000">
                      <a:alpha val="43137"/>
                    </a:srgbClr>
                  </a:outerShdw>
                </a:effectLst>
              </a:rPr>
              <a:t>5652,the </a:t>
            </a:r>
            <a:r>
              <a:rPr lang="en-US" dirty="0">
                <a:effectLst>
                  <a:outerShdw blurRad="38100" dist="38100" dir="2700000" algn="tl">
                    <a:srgbClr val="000000">
                      <a:alpha val="43137"/>
                    </a:srgbClr>
                  </a:outerShdw>
                </a:effectLst>
              </a:rPr>
              <a:t>Sequester Replacement Reconciliation Act of 2012, or any legislation that offsets </a:t>
            </a:r>
            <a:r>
              <a:rPr lang="en-US" dirty="0" smtClean="0">
                <a:effectLst>
                  <a:outerShdw blurRad="38100" dist="38100" dir="2700000" algn="tl">
                    <a:srgbClr val="000000">
                      <a:alpha val="43137"/>
                    </a:srgbClr>
                  </a:outerShdw>
                </a:effectLst>
              </a:rPr>
              <a:t>the automatic </a:t>
            </a:r>
            <a:r>
              <a:rPr lang="en-US" dirty="0">
                <a:effectLst>
                  <a:outerShdw blurRad="38100" dist="38100" dir="2700000" algn="tl">
                    <a:srgbClr val="000000">
                      <a:alpha val="43137"/>
                    </a:srgbClr>
                  </a:outerShdw>
                </a:effectLst>
              </a:rPr>
              <a:t>sequester with equal or greater spending reductions over the next five years</a:t>
            </a:r>
            <a:r>
              <a:rPr lang="en-US" dirty="0" smtClean="0">
                <a:effectLst>
                  <a:outerShdw blurRad="38100" dist="38100" dir="2700000" algn="tl">
                    <a:srgbClr val="000000">
                      <a:alpha val="43137"/>
                    </a:srgbClr>
                  </a:outerShdw>
                </a:effectLst>
              </a:rPr>
              <a:t>.</a:t>
            </a:r>
          </a:p>
          <a:p>
            <a:pPr>
              <a:buNone/>
            </a:pPr>
            <a:endParaRPr lang="en-US" dirty="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This legislation would </a:t>
            </a:r>
            <a:r>
              <a:rPr lang="en-US" dirty="0">
                <a:effectLst>
                  <a:outerShdw blurRad="38100" dist="38100" dir="2700000" algn="tl">
                    <a:srgbClr val="000000">
                      <a:alpha val="43137"/>
                    </a:srgbClr>
                  </a:outerShdw>
                </a:effectLst>
              </a:rPr>
              <a:t>ensure that </a:t>
            </a:r>
            <a:r>
              <a:rPr lang="en-US" dirty="0" smtClean="0">
                <a:effectLst>
                  <a:outerShdw blurRad="38100" dist="38100" dir="2700000" algn="tl">
                    <a:srgbClr val="000000">
                      <a:alpha val="43137"/>
                    </a:srgbClr>
                  </a:outerShdw>
                </a:effectLst>
              </a:rPr>
              <a:t>if any </a:t>
            </a:r>
            <a:r>
              <a:rPr lang="en-US" dirty="0">
                <a:effectLst>
                  <a:outerShdw blurRad="38100" dist="38100" dir="2700000" algn="tl">
                    <a:srgbClr val="000000">
                      <a:alpha val="43137"/>
                    </a:srgbClr>
                  </a:outerShdw>
                </a:effectLst>
              </a:rPr>
              <a:t>legislation to replace the sequester with alternative spending reductions </a:t>
            </a:r>
            <a:r>
              <a:rPr lang="en-US" dirty="0" smtClean="0">
                <a:effectLst>
                  <a:outerShdw blurRad="38100" dist="38100" dir="2700000" algn="tl">
                    <a:srgbClr val="000000">
                      <a:alpha val="43137"/>
                    </a:srgbClr>
                  </a:outerShdw>
                </a:effectLst>
              </a:rPr>
              <a:t>were enacted</a:t>
            </a:r>
            <a:r>
              <a:rPr lang="en-US" dirty="0">
                <a:effectLst>
                  <a:outerShdw blurRad="38100" dist="38100" dir="2700000" algn="tl">
                    <a:srgbClr val="000000">
                      <a:alpha val="43137"/>
                    </a:srgbClr>
                  </a:outerShdw>
                </a:effectLst>
              </a:rPr>
              <a:t>, the sequester would be shut off. In the event that the sequestration is </a:t>
            </a:r>
            <a:r>
              <a:rPr lang="en-US" dirty="0" smtClean="0">
                <a:effectLst>
                  <a:outerShdw blurRad="38100" dist="38100" dir="2700000" algn="tl">
                    <a:srgbClr val="000000">
                      <a:alpha val="43137"/>
                    </a:srgbClr>
                  </a:outerShdw>
                </a:effectLst>
              </a:rPr>
              <a:t>replaced, the </a:t>
            </a:r>
            <a:r>
              <a:rPr lang="en-US" dirty="0">
                <a:effectLst>
                  <a:outerShdw blurRad="38100" dist="38100" dir="2700000" algn="tl">
                    <a:srgbClr val="000000">
                      <a:alpha val="43137"/>
                    </a:srgbClr>
                  </a:outerShdw>
                </a:effectLst>
              </a:rPr>
              <a:t>bill would lower the discretionary spending cap for FY 2013 from $1.047 trillion </a:t>
            </a:r>
            <a:r>
              <a:rPr lang="en-US" dirty="0" smtClean="0">
                <a:effectLst>
                  <a:outerShdw blurRad="38100" dist="38100" dir="2700000" algn="tl">
                    <a:srgbClr val="000000">
                      <a:alpha val="43137"/>
                    </a:srgbClr>
                  </a:outerShdw>
                </a:effectLst>
              </a:rPr>
              <a:t>to $1.028 </a:t>
            </a:r>
            <a:r>
              <a:rPr lang="en-US" dirty="0">
                <a:effectLst>
                  <a:outerShdw blurRad="38100" dist="38100" dir="2700000" algn="tl">
                    <a:srgbClr val="000000">
                      <a:alpha val="43137"/>
                    </a:srgbClr>
                  </a:outerShdw>
                </a:effectLst>
              </a:rPr>
              <a:t>trillion</a:t>
            </a:r>
            <a:r>
              <a:rPr lang="en-US" dirty="0" smtClean="0">
                <a:effectLst>
                  <a:outerShdw blurRad="38100" dist="38100" dir="2700000" algn="tl">
                    <a:srgbClr val="000000">
                      <a:alpha val="43137"/>
                    </a:srgbClr>
                  </a:outerShdw>
                </a:effectLst>
              </a:rPr>
              <a:t>.</a:t>
            </a:r>
          </a:p>
          <a:p>
            <a:pPr>
              <a:buNone/>
            </a:pP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Passed the House with bipartisan support by a margin of 223-196 votes on September 19, 2012. Awaiting action in the Senate. </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Pathway to Job Creation through a Simpler, Fairer Tax Code Act of </a:t>
            </a:r>
            <a:r>
              <a:rPr lang="en-US" sz="3600" b="1" dirty="0" smtClean="0"/>
              <a:t>2012</a:t>
            </a:r>
            <a:br>
              <a:rPr lang="en-US" sz="3600" b="1" dirty="0" smtClean="0"/>
            </a:br>
            <a:r>
              <a:rPr lang="en-US" sz="3600" b="1" dirty="0" smtClean="0"/>
              <a:t> (H.R</a:t>
            </a:r>
            <a:r>
              <a:rPr lang="en-US" sz="3600" b="1" dirty="0"/>
              <a:t>. </a:t>
            </a:r>
            <a:r>
              <a:rPr lang="en-US" sz="3600" b="1" dirty="0" smtClean="0"/>
              <a:t>6169)</a:t>
            </a:r>
            <a:endParaRPr lang="en-US" sz="3600"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effectLst>
                  <a:outerShdw blurRad="38100" dist="38100" dir="2700000" algn="tl">
                    <a:srgbClr val="000000">
                      <a:alpha val="43137"/>
                    </a:srgbClr>
                  </a:outerShdw>
                </a:effectLst>
              </a:rPr>
              <a:t>H.R</a:t>
            </a:r>
            <a:r>
              <a:rPr lang="en-US" dirty="0">
                <a:effectLst>
                  <a:outerShdw blurRad="38100" dist="38100" dir="2700000" algn="tl">
                    <a:srgbClr val="000000">
                      <a:alpha val="43137"/>
                    </a:srgbClr>
                  </a:outerShdw>
                </a:effectLst>
              </a:rPr>
              <a:t>. 6169 would provide an expedited pathway to pro-growth tax reform in 2013</a:t>
            </a:r>
            <a:r>
              <a:rPr lang="en-US" dirty="0" smtClean="0">
                <a:effectLst>
                  <a:outerShdw blurRad="38100" dist="38100" dir="2700000" algn="tl">
                    <a:srgbClr val="000000">
                      <a:alpha val="43137"/>
                    </a:srgbClr>
                  </a:outerShdw>
                </a:effectLst>
              </a:rPr>
              <a:t>.</a:t>
            </a:r>
          </a:p>
          <a:p>
            <a:pPr>
              <a:buNone/>
            </a:pP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 H.R.6169 would require </a:t>
            </a:r>
            <a:r>
              <a:rPr lang="en-US" dirty="0">
                <a:effectLst>
                  <a:outerShdw blurRad="38100" dist="38100" dir="2700000" algn="tl">
                    <a:srgbClr val="000000">
                      <a:alpha val="43137"/>
                    </a:srgbClr>
                  </a:outerShdw>
                </a:effectLst>
              </a:rPr>
              <a:t>the House and Senate to consider tax reform legislation according to </a:t>
            </a:r>
            <a:r>
              <a:rPr lang="en-US" dirty="0" smtClean="0">
                <a:effectLst>
                  <a:outerShdw blurRad="38100" dist="38100" dir="2700000" algn="tl">
                    <a:srgbClr val="000000">
                      <a:alpha val="43137"/>
                    </a:srgbClr>
                  </a:outerShdw>
                </a:effectLst>
              </a:rPr>
              <a:t>an expedited timeline.</a:t>
            </a:r>
          </a:p>
          <a:p>
            <a:pPr>
              <a:buNone/>
            </a:pP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Passed the House by a margin of 232-189 votes on August 2, 2012. Awaiting action in the Senate. </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Job Protection and Recession Prevention Act of </a:t>
            </a:r>
            <a:r>
              <a:rPr lang="en-US" sz="3600" b="1" dirty="0" smtClean="0"/>
              <a:t>2012 (H.R</a:t>
            </a:r>
            <a:r>
              <a:rPr lang="en-US" sz="3600" b="1" dirty="0"/>
              <a:t>. </a:t>
            </a:r>
            <a:r>
              <a:rPr lang="en-US" sz="3600" b="1" dirty="0" smtClean="0"/>
              <a:t>8)</a:t>
            </a:r>
            <a:endParaRPr lang="en-US" sz="3600" dirty="0"/>
          </a:p>
        </p:txBody>
      </p:sp>
      <p:sp>
        <p:nvSpPr>
          <p:cNvPr id="3" name="Content Placeholder 2"/>
          <p:cNvSpPr>
            <a:spLocks noGrp="1"/>
          </p:cNvSpPr>
          <p:nvPr>
            <p:ph idx="1"/>
          </p:nvPr>
        </p:nvSpPr>
        <p:spPr>
          <a:xfrm>
            <a:off x="457200" y="1600200"/>
            <a:ext cx="8229600" cy="5105400"/>
          </a:xfrm>
        </p:spPr>
        <p:txBody>
          <a:bodyPr>
            <a:normAutofit/>
          </a:bodyPr>
          <a:lstStyle/>
          <a:p>
            <a:r>
              <a:rPr lang="en-US" sz="1600" dirty="0"/>
              <a:t>H.R. 8 would provide a one-year extension of all current individual tax rates, as well as </a:t>
            </a:r>
            <a:r>
              <a:rPr lang="en-US" sz="1600" dirty="0" smtClean="0"/>
              <a:t>the15 </a:t>
            </a:r>
            <a:r>
              <a:rPr lang="en-US" sz="1600" dirty="0"/>
              <a:t>percent top rate on capital gains and dividends. </a:t>
            </a:r>
            <a:endParaRPr lang="en-US" sz="1600" dirty="0" smtClean="0"/>
          </a:p>
          <a:p>
            <a:pPr>
              <a:buNone/>
            </a:pPr>
            <a:endParaRPr lang="en-US" sz="1600" dirty="0" smtClean="0"/>
          </a:p>
          <a:p>
            <a:r>
              <a:rPr lang="en-US" sz="1600" dirty="0" smtClean="0"/>
              <a:t>The </a:t>
            </a:r>
            <a:r>
              <a:rPr lang="en-US" sz="1600" dirty="0"/>
              <a:t>proposal would also extend </a:t>
            </a:r>
            <a:r>
              <a:rPr lang="en-US" sz="1600" dirty="0" smtClean="0"/>
              <a:t>for one </a:t>
            </a:r>
            <a:r>
              <a:rPr lang="en-US" sz="1600" dirty="0"/>
              <a:t>year the estate tax rates at their current levels, the $1,000 child tax credit, </a:t>
            </a:r>
            <a:r>
              <a:rPr lang="en-US" sz="1600" dirty="0" smtClean="0"/>
              <a:t>marriage penalty </a:t>
            </a:r>
            <a:r>
              <a:rPr lang="en-US" sz="1600" dirty="0"/>
              <a:t>relief and certain educational tax credits. </a:t>
            </a:r>
            <a:endParaRPr lang="en-US" sz="1600" dirty="0" smtClean="0"/>
          </a:p>
          <a:p>
            <a:pPr>
              <a:buNone/>
            </a:pPr>
            <a:endParaRPr lang="en-US" sz="1600" dirty="0" smtClean="0"/>
          </a:p>
          <a:p>
            <a:r>
              <a:rPr lang="en-US" sz="1600" dirty="0" smtClean="0"/>
              <a:t>The </a:t>
            </a:r>
            <a:r>
              <a:rPr lang="en-US" sz="1600" dirty="0"/>
              <a:t>bill would also provide higher </a:t>
            </a:r>
            <a:r>
              <a:rPr lang="en-US" sz="1600" dirty="0" smtClean="0"/>
              <a:t>small business </a:t>
            </a:r>
            <a:r>
              <a:rPr lang="en-US" sz="1600" dirty="0"/>
              <a:t>expensing limits for one year and would repeal the personal exemption </a:t>
            </a:r>
            <a:r>
              <a:rPr lang="en-US" sz="1600" dirty="0" smtClean="0"/>
              <a:t>phase out and </a:t>
            </a:r>
            <a:r>
              <a:rPr lang="en-US" sz="1600" dirty="0"/>
              <a:t>the “Pease” limitations in 2013. </a:t>
            </a:r>
            <a:endParaRPr lang="en-US" sz="1600" dirty="0" smtClean="0"/>
          </a:p>
          <a:p>
            <a:pPr>
              <a:buNone/>
            </a:pPr>
            <a:endParaRPr lang="en-US" sz="1600" dirty="0" smtClean="0"/>
          </a:p>
          <a:p>
            <a:r>
              <a:rPr lang="en-US" sz="1600" dirty="0" smtClean="0"/>
              <a:t>Finally</a:t>
            </a:r>
            <a:r>
              <a:rPr lang="en-US" sz="1600" dirty="0"/>
              <a:t>, the bill would provide a two-year </a:t>
            </a:r>
            <a:r>
              <a:rPr lang="en-US" sz="1600" dirty="0" smtClean="0"/>
              <a:t>AMT patch</a:t>
            </a:r>
            <a:r>
              <a:rPr lang="en-US" sz="1600" dirty="0"/>
              <a:t>, which would be adjusted for inflation. </a:t>
            </a:r>
            <a:endParaRPr lang="en-US" sz="1600" dirty="0" smtClean="0"/>
          </a:p>
          <a:p>
            <a:pPr>
              <a:buNone/>
            </a:pPr>
            <a:endParaRPr lang="en-US" sz="1600" dirty="0" smtClean="0"/>
          </a:p>
          <a:p>
            <a:r>
              <a:rPr lang="en-US" sz="1600" dirty="0" smtClean="0"/>
              <a:t>Coupled </a:t>
            </a:r>
            <a:r>
              <a:rPr lang="en-US" sz="1600" dirty="0"/>
              <a:t>with H.R. 6169, H.R. 8 will </a:t>
            </a:r>
            <a:r>
              <a:rPr lang="en-US" sz="1600" dirty="0" smtClean="0"/>
              <a:t>ensure that </a:t>
            </a:r>
            <a:r>
              <a:rPr lang="en-US" sz="1600" dirty="0"/>
              <a:t>individual tax rates will not increase while comprehensive, pro-growth tax reform </a:t>
            </a:r>
            <a:r>
              <a:rPr lang="en-US" sz="1600" dirty="0" smtClean="0"/>
              <a:t>is crafter </a:t>
            </a:r>
            <a:r>
              <a:rPr lang="en-US" sz="1600" dirty="0"/>
              <a:t>under expedited procedures in 2013</a:t>
            </a:r>
            <a:r>
              <a:rPr lang="en-US" sz="1600" dirty="0" smtClean="0"/>
              <a:t>.</a:t>
            </a:r>
          </a:p>
          <a:p>
            <a:pPr>
              <a:buNone/>
            </a:pPr>
            <a:endParaRPr lang="en-US" sz="1600" dirty="0" smtClean="0"/>
          </a:p>
          <a:p>
            <a:r>
              <a:rPr lang="en-US" sz="1600" dirty="0" smtClean="0"/>
              <a:t>Passed the House with bipartisan support by a margin of 256-171 votes on August 1, 2012. Awaiting action in the Senate. </a:t>
            </a:r>
            <a:endParaRPr lang="en-US"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Stay informed throughout the debate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effectLst>
                  <a:outerShdw blurRad="38100" dist="38100" dir="2700000" algn="tl">
                    <a:srgbClr val="000000">
                      <a:alpha val="43137"/>
                    </a:srgbClr>
                  </a:outerShdw>
                </a:effectLst>
              </a:rPr>
              <a:t>Website: WWW.Blackburn.House.Gov</a:t>
            </a:r>
          </a:p>
          <a:p>
            <a:pPr>
              <a:buNone/>
            </a:pP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Email: </a:t>
            </a:r>
            <a:r>
              <a:rPr lang="en-US" u="sng" dirty="0" smtClean="0">
                <a:effectLst>
                  <a:outerShdw blurRad="38100" dist="38100" dir="2700000" algn="tl">
                    <a:srgbClr val="000000">
                      <a:alpha val="43137"/>
                    </a:srgbClr>
                  </a:outerShdw>
                </a:effectLst>
              </a:rPr>
              <a:t>Marsha.Blackburn@Mail.House.Gov</a:t>
            </a:r>
          </a:p>
          <a:p>
            <a:pPr>
              <a:buNone/>
            </a:pPr>
            <a:endParaRPr lang="en-US" u="sng"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Facebook: Facebook.com/MarshaBlackburn</a:t>
            </a:r>
          </a:p>
          <a:p>
            <a:pPr>
              <a:buNone/>
            </a:pP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Twitter: @MarshaBlackburn</a:t>
            </a:r>
          </a:p>
          <a:p>
            <a:pPr>
              <a:buNone/>
            </a:pP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TRUST FUNDS NOT ENTITLEMENTS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95400"/>
            <a:ext cx="8382000" cy="4953000"/>
          </a:xfrm>
        </p:spPr>
        <p:txBody>
          <a:bodyPr>
            <a:noAutofit/>
          </a:bodyPr>
          <a:lstStyle/>
          <a:p>
            <a:r>
              <a:rPr lang="en-US" sz="2200" dirty="0" smtClean="0">
                <a:effectLst>
                  <a:outerShdw blurRad="38100" dist="38100" dir="2700000" algn="tl">
                    <a:srgbClr val="000000">
                      <a:alpha val="43137"/>
                    </a:srgbClr>
                  </a:outerShdw>
                </a:effectLst>
              </a:rPr>
              <a:t>According to the 2012 Medicare Trustees Report, Medicare will go bankrupt in 2024.</a:t>
            </a:r>
          </a:p>
          <a:p>
            <a:pPr>
              <a:buNone/>
            </a:pPr>
            <a:endParaRPr lang="en-US" sz="2200" dirty="0" smtClean="0">
              <a:effectLst>
                <a:outerShdw blurRad="38100" dist="38100" dir="2700000" algn="tl">
                  <a:srgbClr val="000000">
                    <a:alpha val="43137"/>
                  </a:srgbClr>
                </a:outerShdw>
              </a:effectLst>
            </a:endParaRPr>
          </a:p>
          <a:p>
            <a:r>
              <a:rPr lang="en-US" sz="2200" dirty="0" smtClean="0">
                <a:effectLst>
                  <a:outerShdw blurRad="38100" dist="38100" dir="2700000" algn="tl">
                    <a:srgbClr val="000000">
                      <a:alpha val="43137"/>
                    </a:srgbClr>
                  </a:outerShdw>
                </a:effectLst>
              </a:rPr>
              <a:t>If Congress lets Medicare go bankrupt in 2024, the federal government may be forced to implement an immediate 26 percent benefit cut for seniors or a 47 percent tax increase on workers.</a:t>
            </a:r>
          </a:p>
          <a:p>
            <a:pPr>
              <a:buNone/>
            </a:pPr>
            <a:endParaRPr lang="en-US" sz="2200" dirty="0" smtClean="0">
              <a:effectLst>
                <a:outerShdw blurRad="38100" dist="38100" dir="2700000" algn="tl">
                  <a:srgbClr val="000000">
                    <a:alpha val="43137"/>
                  </a:srgbClr>
                </a:outerShdw>
              </a:effectLst>
            </a:endParaRPr>
          </a:p>
          <a:p>
            <a:r>
              <a:rPr lang="en-US" sz="2200" dirty="0" smtClean="0">
                <a:effectLst>
                  <a:outerShdw blurRad="38100" dist="38100" dir="2700000" algn="tl">
                    <a:srgbClr val="000000">
                      <a:alpha val="43137"/>
                    </a:srgbClr>
                  </a:outerShdw>
                </a:effectLst>
              </a:rPr>
              <a:t>Likewise, the 2012 Social Security Trustees Report projects that Social Security will run out of money in 2033.  According to the 2011 Social Security Trustees Report, Social Security has been running permanent deficits since 2010. </a:t>
            </a:r>
          </a:p>
          <a:p>
            <a:pPr>
              <a:buNone/>
            </a:pPr>
            <a:endParaRPr lang="en-US" sz="2200" dirty="0" smtClean="0">
              <a:effectLst>
                <a:outerShdw blurRad="38100" dist="38100" dir="2700000" algn="tl">
                  <a:srgbClr val="000000">
                    <a:alpha val="43137"/>
                  </a:srgbClr>
                </a:outerShdw>
              </a:effectLst>
            </a:endParaRPr>
          </a:p>
          <a:p>
            <a:r>
              <a:rPr lang="en-US" sz="2200" dirty="0" smtClean="0">
                <a:effectLst>
                  <a:outerShdw blurRad="38100" dist="38100" dir="2700000" algn="tl">
                    <a:srgbClr val="000000">
                      <a:alpha val="43137"/>
                    </a:srgbClr>
                  </a:outerShdw>
                </a:effectLst>
              </a:rPr>
              <a:t> Any deficit to Social Security could result in an immediate loss in benefits to nearly 14 million of the 56 million Americans who were on Social Security in 2009.</a:t>
            </a:r>
            <a:endParaRPr lang="en-US" sz="2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THE NEED FOR REFORM</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62500" lnSpcReduction="20000"/>
          </a:bodyPr>
          <a:lstStyle/>
          <a:p>
            <a:r>
              <a:rPr lang="en-US" dirty="0" smtClean="0">
                <a:effectLst>
                  <a:outerShdw blurRad="38100" dist="38100" dir="2700000" algn="tl">
                    <a:srgbClr val="000000">
                      <a:alpha val="43137"/>
                    </a:srgbClr>
                  </a:outerShdw>
                </a:effectLst>
              </a:rPr>
              <a:t>According to a study by the Urban Institute, the average couple </a:t>
            </a:r>
            <a:r>
              <a:rPr lang="en-US" dirty="0">
                <a:effectLst>
                  <a:outerShdw blurRad="38100" dist="38100" dir="2700000" algn="tl">
                    <a:srgbClr val="000000">
                      <a:alpha val="43137"/>
                    </a:srgbClr>
                  </a:outerShdw>
                </a:effectLst>
              </a:rPr>
              <a:t>retiring </a:t>
            </a:r>
            <a:r>
              <a:rPr lang="en-US" dirty="0" smtClean="0">
                <a:effectLst>
                  <a:outerShdw blurRad="38100" dist="38100" dir="2700000" algn="tl">
                    <a:srgbClr val="000000">
                      <a:alpha val="43137"/>
                    </a:srgbClr>
                  </a:outerShdw>
                </a:effectLst>
              </a:rPr>
              <a:t>in 2011, </a:t>
            </a:r>
            <a:r>
              <a:rPr lang="en-US" dirty="0">
                <a:effectLst>
                  <a:outerShdw blurRad="38100" dist="38100" dir="2700000" algn="tl">
                    <a:srgbClr val="000000">
                      <a:alpha val="43137"/>
                    </a:srgbClr>
                  </a:outerShdw>
                </a:effectLst>
              </a:rPr>
              <a:t>with both spouses having worked and paid taxes their </a:t>
            </a:r>
            <a:r>
              <a:rPr lang="en-US" dirty="0" smtClean="0">
                <a:effectLst>
                  <a:outerShdw blurRad="38100" dist="38100" dir="2700000" algn="tl">
                    <a:srgbClr val="000000">
                      <a:alpha val="43137"/>
                    </a:srgbClr>
                  </a:outerShdw>
                </a:effectLst>
              </a:rPr>
              <a:t>entire </a:t>
            </a:r>
            <a:r>
              <a:rPr lang="en-US" dirty="0">
                <a:effectLst>
                  <a:outerShdw blurRad="38100" dist="38100" dir="2700000" algn="tl">
                    <a:srgbClr val="000000">
                      <a:alpha val="43137"/>
                    </a:srgbClr>
                  </a:outerShdw>
                </a:effectLst>
              </a:rPr>
              <a:t>careers, would have paid a total of $149,000 in Medicare taxes</a:t>
            </a:r>
            <a:r>
              <a:rPr lang="en-US" dirty="0" smtClean="0">
                <a:effectLst>
                  <a:outerShdw blurRad="38100" dist="38100" dir="2700000" algn="tl">
                    <a:srgbClr val="000000">
                      <a:alpha val="43137"/>
                    </a:srgbClr>
                  </a:outerShdw>
                </a:effectLst>
              </a:rPr>
              <a:t>.</a:t>
            </a:r>
          </a:p>
          <a:p>
            <a:pPr>
              <a:buNone/>
            </a:pPr>
            <a:r>
              <a:rPr lang="en-US" dirty="0" smtClean="0">
                <a:effectLst>
                  <a:outerShdw blurRad="38100" dist="38100" dir="2700000" algn="tl">
                    <a:srgbClr val="000000">
                      <a:alpha val="43137"/>
                    </a:srgbClr>
                  </a:outerShdw>
                </a:effectLst>
              </a:rPr>
              <a:t> </a:t>
            </a:r>
          </a:p>
          <a:p>
            <a:r>
              <a:rPr lang="en-US" dirty="0" smtClean="0">
                <a:effectLst>
                  <a:outerShdw blurRad="38100" dist="38100" dir="2700000" algn="tl">
                    <a:srgbClr val="000000">
                      <a:alpha val="43137"/>
                    </a:srgbClr>
                  </a:outerShdw>
                </a:effectLst>
              </a:rPr>
              <a:t>However, they </a:t>
            </a:r>
            <a:r>
              <a:rPr lang="en-US" dirty="0">
                <a:effectLst>
                  <a:outerShdw blurRad="38100" dist="38100" dir="2700000" algn="tl">
                    <a:srgbClr val="000000">
                      <a:alpha val="43137"/>
                    </a:srgbClr>
                  </a:outerShdw>
                </a:effectLst>
              </a:rPr>
              <a:t>are expected to consume an average of $351,000 in medical services in their retirement </a:t>
            </a:r>
            <a:r>
              <a:rPr lang="en-US" dirty="0" smtClean="0">
                <a:effectLst>
                  <a:outerShdw blurRad="38100" dist="38100" dir="2700000" algn="tl">
                    <a:srgbClr val="000000">
                      <a:alpha val="43137"/>
                    </a:srgbClr>
                  </a:outerShdw>
                </a:effectLst>
              </a:rPr>
              <a:t>years. A $202,000 gap that would need to be funded by higher taxes on fewer workers.</a:t>
            </a:r>
          </a:p>
          <a:p>
            <a:pPr>
              <a:buNone/>
            </a:pPr>
            <a:endParaRPr lang="en-US" dirty="0" smtClean="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W</a:t>
            </a:r>
            <a:r>
              <a:rPr lang="en-US" dirty="0" smtClean="0">
                <a:effectLst>
                  <a:outerShdw blurRad="38100" dist="38100" dir="2700000" algn="tl">
                    <a:srgbClr val="000000">
                      <a:alpha val="43137"/>
                    </a:srgbClr>
                  </a:outerShdw>
                </a:effectLst>
              </a:rPr>
              <a:t>ith </a:t>
            </a:r>
            <a:r>
              <a:rPr lang="en-US" dirty="0">
                <a:effectLst>
                  <a:outerShdw blurRad="38100" dist="38100" dir="2700000" algn="tl">
                    <a:srgbClr val="000000">
                      <a:alpha val="43137"/>
                    </a:srgbClr>
                  </a:outerShdw>
                </a:effectLst>
              </a:rPr>
              <a:t>more than 70 million Baby Boomers starting to enter the program at </a:t>
            </a:r>
            <a:r>
              <a:rPr lang="en-US" dirty="0" smtClean="0">
                <a:effectLst>
                  <a:outerShdw blurRad="38100" dist="38100" dir="2700000" algn="tl">
                    <a:srgbClr val="000000">
                      <a:alpha val="43137"/>
                    </a:srgbClr>
                  </a:outerShdw>
                </a:effectLst>
              </a:rPr>
              <a:t>a </a:t>
            </a:r>
            <a:r>
              <a:rPr lang="en-US" dirty="0">
                <a:effectLst>
                  <a:outerShdw blurRad="38100" dist="38100" dir="2700000" algn="tl">
                    <a:srgbClr val="000000">
                      <a:alpha val="43137"/>
                    </a:srgbClr>
                  </a:outerShdw>
                </a:effectLst>
              </a:rPr>
              <a:t>rate of 10,000 a </a:t>
            </a:r>
            <a:r>
              <a:rPr lang="en-US" dirty="0" smtClean="0">
                <a:effectLst>
                  <a:outerShdw blurRad="38100" dist="38100" dir="2700000" algn="tl">
                    <a:srgbClr val="000000">
                      <a:alpha val="43137"/>
                    </a:srgbClr>
                  </a:outerShdw>
                </a:effectLst>
              </a:rPr>
              <a:t>day, Medicare is clearly not sustainable on its current path.</a:t>
            </a:r>
          </a:p>
          <a:p>
            <a:pPr>
              <a:buNone/>
            </a:pP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House Republicans laid out a responsible path for keeping Medicare and Social Security solvent for current and future generations in the Ryan budget. </a:t>
            </a:r>
            <a:endParaRPr lang="en-US" dirty="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r>
              <a:rPr lang="en-US" sz="3200" b="1" cap="small" dirty="0" smtClean="0">
                <a:effectLst>
                  <a:outerShdw blurRad="50800" dist="50800" dir="5400000" algn="ctr" rotWithShape="0">
                    <a:schemeClr val="bg1"/>
                  </a:outerShdw>
                </a:effectLst>
              </a:rPr>
              <a:t>Health Care Costs are the Primary Driver of the Debt</a:t>
            </a:r>
            <a:br>
              <a:rPr lang="en-US" sz="3200" b="1" cap="small" dirty="0" smtClean="0">
                <a:effectLst>
                  <a:outerShdw blurRad="50800" dist="50800" dir="5400000" algn="ctr" rotWithShape="0">
                    <a:schemeClr val="bg1"/>
                  </a:outerShdw>
                </a:effectLst>
              </a:rPr>
            </a:br>
            <a:r>
              <a:rPr lang="en-US" sz="2400" b="1" cap="small" dirty="0" smtClean="0">
                <a:effectLst>
                  <a:outerShdw blurRad="50800" dist="50800" dir="5400000" algn="ctr" rotWithShape="0">
                    <a:schemeClr val="bg1"/>
                  </a:outerShdw>
                </a:effectLst>
              </a:rPr>
              <a:t>(Government Spending as a Share of Economy)</a:t>
            </a:r>
            <a:endParaRPr lang="en-US" sz="2400" cap="small" dirty="0">
              <a:effectLst>
                <a:outerShdw blurRad="50800" dist="50800" dir="5400000" algn="ctr" rotWithShape="0">
                  <a:schemeClr val="bg1"/>
                </a:outerShdw>
              </a:effectLst>
            </a:endParaRPr>
          </a:p>
        </p:txBody>
      </p:sp>
      <p:graphicFrame>
        <p:nvGraphicFramePr>
          <p:cNvPr id="4" name="Chart 3"/>
          <p:cNvGraphicFramePr>
            <a:graphicFrameLocks noGrp="1"/>
          </p:cNvGraphicFramePr>
          <p:nvPr/>
        </p:nvGraphicFramePr>
        <p:xfrm>
          <a:off x="152400" y="1295400"/>
          <a:ext cx="88392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0" y="0"/>
            <a:ext cx="9144000" cy="1143000"/>
          </a:xfrm>
        </p:spPr>
        <p:txBody>
          <a:bodyPr/>
          <a:lstStyle/>
          <a:p>
            <a:r>
              <a:rPr lang="en-US" sz="4000" b="1" cap="small" dirty="0" smtClean="0">
                <a:effectLst>
                  <a:outerShdw blurRad="50800" dist="50800" dir="5400000" algn="ctr" rotWithShape="0">
                    <a:schemeClr val="bg1"/>
                  </a:outerShdw>
                </a:effectLst>
                <a:latin typeface="+mn-lt"/>
              </a:rPr>
              <a:t>The Cost of Waiting – The Fiscal Gap</a:t>
            </a:r>
            <a:br>
              <a:rPr lang="en-US" sz="4000" b="1" cap="small" dirty="0" smtClean="0">
                <a:effectLst>
                  <a:outerShdw blurRad="50800" dist="50800" dir="5400000" algn="ctr" rotWithShape="0">
                    <a:schemeClr val="bg1"/>
                  </a:outerShdw>
                </a:effectLst>
                <a:latin typeface="+mn-lt"/>
              </a:rPr>
            </a:br>
            <a:r>
              <a:rPr lang="en-US" sz="2400" b="1" cap="small" dirty="0" smtClean="0">
                <a:effectLst>
                  <a:outerShdw blurRad="50800" dist="50800" dir="5400000" algn="ctr" rotWithShape="0">
                    <a:schemeClr val="bg1"/>
                  </a:outerShdw>
                </a:effectLst>
                <a:latin typeface="+mn-lt"/>
              </a:rPr>
              <a:t>(Unfunded Promises in Trillions of Dollars)</a:t>
            </a:r>
          </a:p>
        </p:txBody>
      </p:sp>
      <p:graphicFrame>
        <p:nvGraphicFramePr>
          <p:cNvPr id="5" name="Content Placeholder 3"/>
          <p:cNvGraphicFramePr>
            <a:graphicFrameLocks noGrp="1"/>
          </p:cNvGraphicFramePr>
          <p:nvPr>
            <p:ph idx="1"/>
          </p:nvPr>
        </p:nvGraphicFramePr>
        <p:xfrm>
          <a:off x="0" y="1143000"/>
          <a:ext cx="91440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14339" name="TextBox 8"/>
          <p:cNvSpPr txBox="1">
            <a:spLocks noChangeArrowheads="1"/>
          </p:cNvSpPr>
          <p:nvPr/>
        </p:nvSpPr>
        <p:spPr bwMode="auto">
          <a:xfrm>
            <a:off x="0" y="6589713"/>
            <a:ext cx="9144000" cy="276999"/>
          </a:xfrm>
          <a:prstGeom prst="rect">
            <a:avLst/>
          </a:prstGeom>
          <a:noFill/>
          <a:ln w="9525">
            <a:noFill/>
            <a:miter lim="800000"/>
            <a:headEnd/>
            <a:tailEnd/>
          </a:ln>
        </p:spPr>
        <p:txBody>
          <a:bodyPr>
            <a:spAutoFit/>
          </a:bodyPr>
          <a:lstStyle/>
          <a:p>
            <a:r>
              <a:rPr lang="en-US" sz="1200" b="1" cap="small" dirty="0">
                <a:effectLst>
                  <a:outerShdw blurRad="50800" dist="50800" dir="5400000" algn="ctr" rotWithShape="0">
                    <a:schemeClr val="bg1"/>
                  </a:outerShdw>
                </a:effectLst>
                <a:latin typeface="+mn-lt"/>
              </a:rPr>
              <a:t>Source: Government Accountability </a:t>
            </a:r>
            <a:r>
              <a:rPr lang="en-US" sz="1200" b="1" cap="small" dirty="0" smtClean="0">
                <a:effectLst>
                  <a:outerShdw blurRad="50800" dist="50800" dir="5400000" algn="ctr" rotWithShape="0">
                    <a:schemeClr val="bg1"/>
                  </a:outerShdw>
                </a:effectLst>
                <a:latin typeface="+mn-lt"/>
              </a:rPr>
              <a:t>Office/HBC</a:t>
            </a:r>
            <a:endParaRPr lang="en-US" sz="1200" b="1" cap="small" dirty="0">
              <a:effectLst>
                <a:outerShdw blurRad="50800" dist="50800" dir="5400000" algn="ctr" rotWithShape="0">
                  <a:schemeClr val="bg1"/>
                </a:outerShdw>
              </a:effectLst>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GreeceFlag.tif"/>
          <p:cNvPicPr>
            <a:picLocks/>
          </p:cNvPicPr>
          <p:nvPr/>
        </p:nvPicPr>
        <p:blipFill>
          <a:blip r:embed="rId4" cstate="print"/>
          <a:stretch>
            <a:fillRect/>
          </a:stretch>
        </p:blipFill>
        <p:spPr>
          <a:xfrm>
            <a:off x="6553200" y="1219200"/>
            <a:ext cx="923544" cy="905256"/>
          </a:xfrm>
          <a:prstGeom prst="rect">
            <a:avLst/>
          </a:prstGeom>
        </p:spPr>
      </p:pic>
      <p:pic>
        <p:nvPicPr>
          <p:cNvPr id="6" name="Picture 5" descr="US FLAG.tif"/>
          <p:cNvPicPr>
            <a:picLocks/>
          </p:cNvPicPr>
          <p:nvPr/>
        </p:nvPicPr>
        <p:blipFill>
          <a:blip r:embed="rId5" cstate="print"/>
          <a:stretch>
            <a:fillRect/>
          </a:stretch>
        </p:blipFill>
        <p:spPr>
          <a:xfrm>
            <a:off x="7848600" y="2667000"/>
            <a:ext cx="923544" cy="905256"/>
          </a:xfrm>
          <a:prstGeom prst="rect">
            <a:avLst/>
          </a:prstGeom>
        </p:spPr>
      </p:pic>
      <p:pic>
        <p:nvPicPr>
          <p:cNvPr id="7" name="Picture 6" descr="ItalyFlag.tif"/>
          <p:cNvPicPr>
            <a:picLocks/>
          </p:cNvPicPr>
          <p:nvPr/>
        </p:nvPicPr>
        <p:blipFill>
          <a:blip r:embed="rId6" cstate="print"/>
          <a:stretch>
            <a:fillRect/>
          </a:stretch>
        </p:blipFill>
        <p:spPr>
          <a:xfrm>
            <a:off x="5105400" y="2133600"/>
            <a:ext cx="1066800" cy="914400"/>
          </a:xfrm>
          <a:prstGeom prst="rect">
            <a:avLst/>
          </a:prstGeom>
        </p:spPr>
      </p:pic>
      <p:pic>
        <p:nvPicPr>
          <p:cNvPr id="8" name="Picture 7" descr="IrelandFlag.tif"/>
          <p:cNvPicPr>
            <a:picLocks/>
          </p:cNvPicPr>
          <p:nvPr/>
        </p:nvPicPr>
        <p:blipFill>
          <a:blip r:embed="rId7" cstate="print"/>
          <a:stretch>
            <a:fillRect/>
          </a:stretch>
        </p:blipFill>
        <p:spPr>
          <a:xfrm>
            <a:off x="3733800" y="2286000"/>
            <a:ext cx="999744" cy="905256"/>
          </a:xfrm>
          <a:prstGeom prst="rect">
            <a:avLst/>
          </a:prstGeom>
        </p:spPr>
      </p:pic>
      <p:pic>
        <p:nvPicPr>
          <p:cNvPr id="9" name="Picture 8" descr="PortugalFlag.tif"/>
          <p:cNvPicPr>
            <a:picLocks/>
          </p:cNvPicPr>
          <p:nvPr/>
        </p:nvPicPr>
        <p:blipFill>
          <a:blip r:embed="rId8" cstate="print"/>
          <a:stretch>
            <a:fillRect/>
          </a:stretch>
        </p:blipFill>
        <p:spPr>
          <a:xfrm>
            <a:off x="2438400" y="2895600"/>
            <a:ext cx="923544" cy="90525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 Who Owns Our D#1D850E UPDATED JULY2011.tif"/>
          <p:cNvPicPr>
            <a:picLocks noChangeAspect="1"/>
          </p:cNvPicPr>
          <p:nvPr/>
        </p:nvPicPr>
        <p:blipFill>
          <a:blip r:embed="rId2" cstate="print"/>
          <a:stretch>
            <a:fillRect/>
          </a:stretch>
        </p:blipFill>
        <p:spPr>
          <a:xfrm>
            <a:off x="457200" y="1315409"/>
            <a:ext cx="8458200" cy="5339572"/>
          </a:xfrm>
          <a:prstGeom prst="rect">
            <a:avLst/>
          </a:prstGeom>
        </p:spPr>
      </p:pic>
      <p:sp>
        <p:nvSpPr>
          <p:cNvPr id="3" name="Title 2"/>
          <p:cNvSpPr>
            <a:spLocks noGrp="1"/>
          </p:cNvSpPr>
          <p:nvPr>
            <p:ph type="title"/>
          </p:nvPr>
        </p:nvSpPr>
        <p:spPr>
          <a:xfrm>
            <a:off x="0" y="0"/>
            <a:ext cx="9220200" cy="1143000"/>
          </a:xfrm>
        </p:spPr>
        <p:txBody>
          <a:bodyPr>
            <a:normAutofit fontScale="90000"/>
          </a:bodyPr>
          <a:lstStyle/>
          <a:p>
            <a:r>
              <a:rPr lang="en-US" b="1" cap="small" dirty="0" smtClean="0">
                <a:effectLst>
                  <a:outerShdw blurRad="50800" dist="50800" dir="5400000" algn="ctr" rotWithShape="0">
                    <a:schemeClr val="bg1"/>
                  </a:outerShdw>
                </a:effectLst>
              </a:rPr>
              <a:t>Who Owns Our Debt?</a:t>
            </a:r>
            <a:br>
              <a:rPr lang="en-US" b="1" cap="small" dirty="0" smtClean="0">
                <a:effectLst>
                  <a:outerShdw blurRad="50800" dist="50800" dir="5400000" algn="ctr" rotWithShape="0">
                    <a:schemeClr val="bg1"/>
                  </a:outerShdw>
                </a:effectLst>
              </a:rPr>
            </a:br>
            <a:r>
              <a:rPr lang="en-US" sz="2700" b="1" cap="small" dirty="0" smtClean="0">
                <a:effectLst>
                  <a:outerShdw blurRad="50800" dist="50800" dir="5400000" algn="ctr" rotWithShape="0">
                    <a:schemeClr val="bg1"/>
                  </a:outerShdw>
                </a:effectLst>
              </a:rPr>
              <a:t>(Debt Held by Public, 1970 -2011)</a:t>
            </a:r>
            <a:endParaRPr lang="en-US" sz="2700" b="1" cap="small" dirty="0">
              <a:effectLst>
                <a:outerShdw blurRad="50800" dist="50800" dir="5400000" algn="ctr" rotWithShape="0">
                  <a:schemeClr val="bg1"/>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9669</TotalTime>
  <Words>1478</Words>
  <Application>Microsoft Office PowerPoint</Application>
  <PresentationFormat>On-screen Show (4:3)</PresentationFormat>
  <Paragraphs>155</Paragraphs>
  <Slides>34</Slides>
  <Notes>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 FY2012-13 Budget School: Forecasting the Fiscal Cliff </vt:lpstr>
      <vt:lpstr>CRUSHING BURDEN OF DEBT (U.S. DEBT HELD BY PUBLIC AS A SHARE OF ECONOMY)</vt:lpstr>
      <vt:lpstr>Slide 3</vt:lpstr>
      <vt:lpstr>TRUST FUNDS NOT ENTITLEMENTS</vt:lpstr>
      <vt:lpstr>THE NEED FOR REFORM</vt:lpstr>
      <vt:lpstr>Health Care Costs are the Primary Driver of the Debt (Government Spending as a Share of Economy)</vt:lpstr>
      <vt:lpstr>The Cost of Waiting – The Fiscal Gap (Unfunded Promises in Trillions of Dollars)</vt:lpstr>
      <vt:lpstr>Slide 8</vt:lpstr>
      <vt:lpstr>Who Owns Our Debt? (Debt Held by Public, 1970 -2011)</vt:lpstr>
      <vt:lpstr>Can we tax our way to prosperity?</vt:lpstr>
      <vt:lpstr>INCREASING TAX RATES DOES NOT INCREASE TAX REVENUE</vt:lpstr>
      <vt:lpstr>TAX REVENUES ARE HIGHLY CORRELATED WITH GDP</vt:lpstr>
      <vt:lpstr>Slide 13</vt:lpstr>
      <vt:lpstr>Slide 14</vt:lpstr>
      <vt:lpstr>Slide 15</vt:lpstr>
      <vt:lpstr>We can not spend our way to prosperity</vt:lpstr>
      <vt:lpstr>Slide 17</vt:lpstr>
      <vt:lpstr>WE ARE IN A SPENDING-DRIVEN DEBT CRISIS (AS A SHARE OF ECONOMY)</vt:lpstr>
      <vt:lpstr>Government Spending  (as a Share of Economy)</vt:lpstr>
      <vt:lpstr>A Choice of Two Futures (Debt as a Share of Economy)</vt:lpstr>
      <vt:lpstr>The Budget Control Act</vt:lpstr>
      <vt:lpstr>Republican Spending Cuts versus  President’s Spending Spree  Discretionary Spending Cuts Relative To House-Passed Budget, FY2012-2021</vt:lpstr>
      <vt:lpstr>HOW DID WE GET HERE?</vt:lpstr>
      <vt:lpstr>SEQUESTER</vt:lpstr>
      <vt:lpstr>SEQUESTER CUTS ARE UNBALANCED</vt:lpstr>
      <vt:lpstr>Slide 26</vt:lpstr>
      <vt:lpstr>Slide 27</vt:lpstr>
      <vt:lpstr>Slide 28</vt:lpstr>
      <vt:lpstr>Slide 29</vt:lpstr>
      <vt:lpstr>Sequester Reconciliation Act of 2012  (H.R. 5652)</vt:lpstr>
      <vt:lpstr>National Security and Jobs Protection Act (H.R. 6365)</vt:lpstr>
      <vt:lpstr>Pathway to Job Creation through a Simpler, Fairer Tax Code Act of 2012  (H.R. 6169)</vt:lpstr>
      <vt:lpstr>Job Protection and Recession Prevention Act of 2012 (H.R. 8)</vt:lpstr>
      <vt:lpstr>Stay informed throughout the debate</vt:lpstr>
    </vt:vector>
  </TitlesOfParts>
  <Company>U. S. House of Representatives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2012-13 Budget School: Forecasting the Fiscal Cliff</dc:title>
  <dc:creator>smclean</dc:creator>
  <cp:lastModifiedBy>Allie Fabiani</cp:lastModifiedBy>
  <cp:revision>188</cp:revision>
  <dcterms:created xsi:type="dcterms:W3CDTF">2012-12-10T21:54:39Z</dcterms:created>
  <dcterms:modified xsi:type="dcterms:W3CDTF">2012-12-17T21:27:28Z</dcterms:modified>
</cp:coreProperties>
</file>