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 id="2147483660" r:id="rId2"/>
  </p:sldMasterIdLst>
  <p:notesMasterIdLst>
    <p:notesMasterId r:id="rId24"/>
  </p:notesMasterIdLst>
  <p:sldIdLst>
    <p:sldId id="290" r:id="rId3"/>
    <p:sldId id="291" r:id="rId4"/>
    <p:sldId id="323" r:id="rId5"/>
    <p:sldId id="314" r:id="rId6"/>
    <p:sldId id="297" r:id="rId7"/>
    <p:sldId id="325" r:id="rId8"/>
    <p:sldId id="319" r:id="rId9"/>
    <p:sldId id="316" r:id="rId10"/>
    <p:sldId id="299" r:id="rId11"/>
    <p:sldId id="317" r:id="rId12"/>
    <p:sldId id="300" r:id="rId13"/>
    <p:sldId id="326" r:id="rId14"/>
    <p:sldId id="315" r:id="rId15"/>
    <p:sldId id="321" r:id="rId16"/>
    <p:sldId id="322" r:id="rId17"/>
    <p:sldId id="309" r:id="rId18"/>
    <p:sldId id="301" r:id="rId19"/>
    <p:sldId id="313" r:id="rId20"/>
    <p:sldId id="324" r:id="rId21"/>
    <p:sldId id="318" r:id="rId22"/>
    <p:sldId id="307" r:id="rId2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bertson, Helene (CTR)" initials="HR"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22173" autoAdjust="0"/>
    <p:restoredTop sz="94764" autoAdjust="0"/>
  </p:normalViewPr>
  <p:slideViewPr>
    <p:cSldViewPr>
      <p:cViewPr>
        <p:scale>
          <a:sx n="66" d="100"/>
          <a:sy n="66" d="100"/>
        </p:scale>
        <p:origin x="-2706" y="-558"/>
      </p:cViewPr>
      <p:guideLst>
        <p:guide orient="horz" pos="2160"/>
        <p:guide pos="2880"/>
      </p:guideLst>
    </p:cSldViewPr>
  </p:slideViewPr>
  <p:notesTextViewPr>
    <p:cViewPr>
      <p:scale>
        <a:sx n="1" d="1"/>
        <a:sy n="1" d="1"/>
      </p:scale>
      <p:origin x="0" y="0"/>
    </p:cViewPr>
  </p:notesTextViewPr>
  <p:sorterViewPr>
    <p:cViewPr>
      <p:scale>
        <a:sx n="100" d="100"/>
        <a:sy n="100" d="100"/>
      </p:scale>
      <p:origin x="0" y="2621"/>
    </p:cViewPr>
  </p:sorterViewPr>
  <p:notesViewPr>
    <p:cSldViewPr>
      <p:cViewPr>
        <p:scale>
          <a:sx n="75" d="100"/>
          <a:sy n="75" d="100"/>
        </p:scale>
        <p:origin x="-3096" y="-72"/>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idx="1"/>
          </p:nvPr>
        </p:nvSpPr>
        <p:spPr>
          <a:xfrm>
            <a:off x="3970939" y="0"/>
            <a:ext cx="3037840" cy="464820"/>
          </a:xfrm>
          <a:prstGeom prst="rect">
            <a:avLst/>
          </a:prstGeom>
        </p:spPr>
        <p:txBody>
          <a:bodyPr vert="horz" lIns="92446" tIns="46223" rIns="92446" bIns="46223" rtlCol="0"/>
          <a:lstStyle>
            <a:lvl1pPr algn="r">
              <a:defRPr sz="1200"/>
            </a:lvl1pPr>
          </a:lstStyle>
          <a:p>
            <a:fld id="{3FB5C97D-6EBB-45AE-A91C-17CC0CCFDC80}" type="datetimeFigureOut">
              <a:rPr lang="en-US" smtClean="0"/>
              <a:pPr/>
              <a:t>10/19/2012</a:t>
            </a:fld>
            <a:endParaRPr lang="en-US" dirty="0"/>
          </a:p>
        </p:txBody>
      </p:sp>
      <p:sp>
        <p:nvSpPr>
          <p:cNvPr id="4" name="Slide Image Placeholder 3"/>
          <p:cNvSpPr>
            <a:spLocks noGrp="1" noRot="1" noChangeAspect="1"/>
          </p:cNvSpPr>
          <p:nvPr>
            <p:ph type="sldImg" idx="2"/>
          </p:nvPr>
        </p:nvSpPr>
        <p:spPr>
          <a:xfrm>
            <a:off x="1181100" y="696913"/>
            <a:ext cx="4649788" cy="3486150"/>
          </a:xfrm>
          <a:prstGeom prst="rect">
            <a:avLst/>
          </a:prstGeom>
          <a:noFill/>
          <a:ln w="12700">
            <a:solidFill>
              <a:prstClr val="black"/>
            </a:solidFill>
          </a:ln>
        </p:spPr>
        <p:txBody>
          <a:bodyPr vert="horz" lIns="92446" tIns="46223" rIns="92446" bIns="46223" rtlCol="0" anchor="ctr"/>
          <a:lstStyle/>
          <a:p>
            <a:endParaRPr lang="en-US" dirty="0"/>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2446" tIns="46223" rIns="92446" bIns="4622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7"/>
            <a:ext cx="3037840" cy="464820"/>
          </a:xfrm>
          <a:prstGeom prst="rect">
            <a:avLst/>
          </a:prstGeom>
        </p:spPr>
        <p:txBody>
          <a:bodyPr vert="horz" lIns="92446" tIns="46223" rIns="92446" bIns="4622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2446" tIns="46223" rIns="92446" bIns="46223" rtlCol="0" anchor="b"/>
          <a:lstStyle>
            <a:lvl1pPr algn="r">
              <a:defRPr sz="1200"/>
            </a:lvl1pPr>
          </a:lstStyle>
          <a:p>
            <a:fld id="{55295979-814F-4603-8F6B-898B84BACE58}" type="slidenum">
              <a:rPr lang="en-US" smtClean="0"/>
              <a:pPr/>
              <a:t>‹#›</a:t>
            </a:fld>
            <a:endParaRPr lang="en-US" dirty="0"/>
          </a:p>
        </p:txBody>
      </p:sp>
    </p:spTree>
    <p:extLst>
      <p:ext uri="{BB962C8B-B14F-4D97-AF65-F5344CB8AC3E}">
        <p14:creationId xmlns:p14="http://schemas.microsoft.com/office/powerpoint/2010/main" val="1805942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55295979-814F-4603-8F6B-898B84BACE58}" type="slidenum">
              <a:rPr lang="en-US" smtClean="0"/>
              <a:pPr/>
              <a:t>1</a:t>
            </a:fld>
            <a:endParaRPr lang="en-US" dirty="0"/>
          </a:p>
        </p:txBody>
      </p:sp>
      <p:sp>
        <p:nvSpPr>
          <p:cNvPr id="5" name="Notes Placeholder 4"/>
          <p:cNvSpPr>
            <a:spLocks noGrp="1"/>
          </p:cNvSpPr>
          <p:nvPr>
            <p:ph type="body" sz="quarter" idx="11"/>
          </p:nvPr>
        </p:nvSpPr>
        <p:spPr/>
        <p:txBody>
          <a:bodyPr>
            <a:normAutofit/>
          </a:bodyPr>
          <a:lstStyle/>
          <a:p>
            <a:endParaRPr lang="en-US" dirty="0"/>
          </a:p>
        </p:txBody>
      </p:sp>
    </p:spTree>
    <p:extLst>
      <p:ext uri="{BB962C8B-B14F-4D97-AF65-F5344CB8AC3E}">
        <p14:creationId xmlns:p14="http://schemas.microsoft.com/office/powerpoint/2010/main" val="168040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066800" y="4265315"/>
            <a:ext cx="5029201" cy="4880610"/>
          </a:xfrm>
        </p:spPr>
        <p:txBody>
          <a:bodyPr>
            <a:normAutofit/>
          </a:bodyPr>
          <a:lstStyle/>
          <a:p>
            <a:pPr marL="174625" indent="-174625"/>
            <a:r>
              <a:rPr lang="en-US" sz="1100" b="1" kern="1600" dirty="0" smtClean="0">
                <a:cs typeface="Calibri"/>
              </a:rPr>
              <a:t>Q:  </a:t>
            </a:r>
            <a:r>
              <a:rPr lang="en-US" sz="1100" b="1" dirty="0" smtClean="0"/>
              <a:t>How much will SEVIS II differ from the current version of SEVIS?</a:t>
            </a:r>
            <a:endParaRPr lang="en-US" sz="1100" dirty="0" smtClean="0"/>
          </a:p>
          <a:p>
            <a:pPr marL="174625" indent="-174625"/>
            <a:r>
              <a:rPr lang="en-US" sz="1100" dirty="0" smtClean="0"/>
              <a:t>A:   From a technical point of view, it is an entirely new system with a new infrastructure that will accommodate a richer user experience. SEVIS II will have a different look and feel and has been designed with the end users (school/sponsor officials and nonimmigrants) in mind.  Real Time Interface (RTI) users will notice an improved usability, efficiency, and logic to the system.  P/DSOs will notice some improvements immediately in routine tasks such as reporting continuing registration each term. SEVIS II will have the option to register multiple students at one time rather than processing them individually.  </a:t>
            </a:r>
          </a:p>
          <a:p>
            <a:pPr marL="174625" indent="-174625"/>
            <a:endParaRPr lang="en-US" sz="1100" dirty="0" smtClean="0"/>
          </a:p>
          <a:p>
            <a:pPr marL="174625" indent="-174625"/>
            <a:endParaRPr lang="en-US" sz="1100" dirty="0" smtClean="0"/>
          </a:p>
          <a:p>
            <a:pPr marL="228600" marR="0" indent="-228600">
              <a:lnSpc>
                <a:spcPts val="1400"/>
              </a:lnSpc>
              <a:spcBef>
                <a:spcPts val="0"/>
              </a:spcBef>
              <a:spcAft>
                <a:spcPts val="0"/>
              </a:spcAft>
              <a:tabLst>
                <a:tab pos="228600" algn="l"/>
              </a:tabLst>
            </a:pPr>
            <a:endParaRPr lang="en-US" dirty="0"/>
          </a:p>
        </p:txBody>
      </p:sp>
      <p:sp>
        <p:nvSpPr>
          <p:cNvPr id="4" name="Slide Number Placeholder 3"/>
          <p:cNvSpPr>
            <a:spLocks noGrp="1"/>
          </p:cNvSpPr>
          <p:nvPr>
            <p:ph type="sldNum" sz="quarter" idx="10"/>
          </p:nvPr>
        </p:nvSpPr>
        <p:spPr/>
        <p:txBody>
          <a:bodyPr/>
          <a:lstStyle/>
          <a:p>
            <a:fld id="{55295979-814F-4603-8F6B-898B84BACE58}"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90600" y="4419600"/>
            <a:ext cx="5394961" cy="4183380"/>
          </a:xfrm>
        </p:spPr>
        <p:txBody>
          <a:bodyPr>
            <a:normAutofit fontScale="92500"/>
          </a:bodyPr>
          <a:lstStyle/>
          <a:p>
            <a:r>
              <a:rPr lang="en-US" dirty="0" smtClean="0"/>
              <a:t> </a:t>
            </a:r>
          </a:p>
          <a:p>
            <a:r>
              <a:rPr lang="en-US" b="1" dirty="0" smtClean="0"/>
              <a:t>Q:   How difficult will password requirements be for students?</a:t>
            </a:r>
            <a:endParaRPr lang="en-US" dirty="0" smtClean="0"/>
          </a:p>
          <a:p>
            <a:r>
              <a:rPr lang="en-US" dirty="0" smtClean="0"/>
              <a:t>A:   SEVIS II passwords must meet FISMA standards.  Current SEVIS password standards are an indication of the type of password that will be required. </a:t>
            </a:r>
          </a:p>
          <a:p>
            <a:endParaRPr lang="en-US" dirty="0" smtClean="0"/>
          </a:p>
          <a:p>
            <a:pPr marL="174625" indent="-174625"/>
            <a:r>
              <a:rPr lang="en-US" b="1" dirty="0" smtClean="0"/>
              <a:t>Q:  At this time, there are still areas in the world where internet and e-mail are inaccessible or uncommon. How will SEVP address these limitations?</a:t>
            </a:r>
            <a:endParaRPr lang="en-US" dirty="0" smtClean="0"/>
          </a:p>
          <a:p>
            <a:pPr marL="174625" indent="-174625"/>
            <a:r>
              <a:rPr lang="en-US" dirty="0" smtClean="0"/>
              <a:t>A:  SEVP understands that some individuals will not have internet access.  One of the reasons for adding the Account Manager functionality is to accommodate these individuals.  Users without internet access may enlist the assistance of an individual who does have access.  An Account Manager may be a friend, a relative, an official at a school, someone in an Education USA office, or anyone whom the nonimmigrants trust to establish and manage the customer account on their behalf. The users could then claim their customer account once they have access to the internet.</a:t>
            </a:r>
          </a:p>
          <a:p>
            <a:r>
              <a:rPr lang="en-US" b="1" dirty="0" smtClean="0"/>
              <a:t> </a:t>
            </a:r>
            <a:endParaRPr lang="en-US" dirty="0" smtClean="0"/>
          </a:p>
          <a:p>
            <a:pPr marL="174625" indent="-174625"/>
            <a:r>
              <a:rPr lang="en-US" b="1" dirty="0" smtClean="0"/>
              <a:t>Q:  Will the five security questions be asked at every log-in or will they only be used for cases in which users have lost or cannot remember their user name and password?</a:t>
            </a:r>
            <a:endParaRPr lang="en-US" dirty="0" smtClean="0"/>
          </a:p>
          <a:p>
            <a:pPr marL="174625" indent="-174625"/>
            <a:r>
              <a:rPr lang="en-US" dirty="0" smtClean="0"/>
              <a:t>A:  The five security questions will not be asked at every log-in.  When users forget their passwords, the system will randomly select from the users’ security questions to verify identity before granting a password reset.  SEVIS II must meet Federal Information Security Management Act of 2002 (FISMA) standards which will determine how access, passwords, and so on are managed.  </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55295979-814F-4603-8F6B-898B84BACE58}"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r>
              <a:rPr lang="en-US" b="1" dirty="0" smtClean="0"/>
              <a:t>Q:</a:t>
            </a:r>
            <a:r>
              <a:rPr lang="en-US" dirty="0" smtClean="0"/>
              <a:t>   </a:t>
            </a:r>
            <a:r>
              <a:rPr lang="en-US" sz="1100" b="1" dirty="0" smtClean="0"/>
              <a:t>Is the process for creating and updating a customer account the same for DSOs at batch schools as it is for those at schools using Real Time Interface (RTI)?</a:t>
            </a:r>
            <a:endParaRPr lang="en-US" sz="1100" dirty="0" smtClean="0"/>
          </a:p>
          <a:p>
            <a:pPr marL="174625" indent="-174625"/>
            <a:r>
              <a:rPr lang="en-US" sz="1100" dirty="0" smtClean="0"/>
              <a:t>A:  Yes.  All school officials will follow the same process in creating their individual customer accounts, regardless of the type of institution where they work.  Users can create customer accounts only in RTI.  They cannot create customer accounts in batch. </a:t>
            </a:r>
          </a:p>
          <a:p>
            <a:r>
              <a:rPr lang="en-US" sz="1100" dirty="0" smtClean="0"/>
              <a:t> </a:t>
            </a:r>
          </a:p>
          <a:p>
            <a:pPr marL="228600" indent="-228600"/>
            <a:r>
              <a:rPr lang="en-US" sz="1100" b="1" dirty="0" smtClean="0"/>
              <a:t>Q:  When creating a customer account, where are roles for school officials (PDSO, DSO, etc.) delineated?</a:t>
            </a:r>
            <a:endParaRPr lang="en-US" sz="1100" dirty="0" smtClean="0"/>
          </a:p>
          <a:p>
            <a:pPr marL="228600" indent="-228600"/>
            <a:r>
              <a:rPr lang="en-US" sz="1100" dirty="0" smtClean="0"/>
              <a:t>A:   Roles for individual school officials are not established in the customer account set up process. The customer account relates only to users, not to their roles within SEVIS or their positions at an institution.  After the individual has created a customer account, the PDSO uses that user’s customer account information to “associate” the user with the institution and to assign the appropriate role (DSO, Batch Specialist, Payer, etc.). </a:t>
            </a:r>
          </a:p>
          <a:p>
            <a:r>
              <a:rPr lang="en-US" dirty="0" smtClean="0"/>
              <a:t> </a:t>
            </a:r>
          </a:p>
          <a:p>
            <a:pPr marL="228600" indent="-228600"/>
            <a:r>
              <a:rPr lang="en-US" b="1" dirty="0" smtClean="0"/>
              <a:t>Q:  </a:t>
            </a:r>
            <a:r>
              <a:rPr lang="en-US" sz="1100" b="1" dirty="0" smtClean="0"/>
              <a:t>Since users must create an association with a school, who will create that initial association in the case of a PDSO?</a:t>
            </a:r>
            <a:endParaRPr lang="en-US" sz="1100" dirty="0" smtClean="0"/>
          </a:p>
          <a:p>
            <a:pPr marL="228600" indent="-228600"/>
            <a:r>
              <a:rPr lang="en-US" sz="1100" dirty="0" smtClean="0"/>
              <a:t>A:    For schools already in SEVIS, school officials will create their customer accounts during Initial Operating Capability and their roles and permissions will migrate over from SEVIS as legacy data.  After that, the Head of School must sign off on any new PDSOs for the school. </a:t>
            </a:r>
          </a:p>
          <a:p>
            <a:endParaRPr lang="en-US" dirty="0" smtClean="0"/>
          </a:p>
          <a:p>
            <a:pPr marL="228600"/>
            <a:r>
              <a:rPr lang="en-US" sz="1100" dirty="0" smtClean="0"/>
              <a:t>For schools seeking initial certification in the SEVIS II environment, whoever creates the I-17 will associate both the PDSO and Head of School as part of the initial application. The initial PDSO is approved by the Head of School and adjudicated as part of the I-17.</a:t>
            </a:r>
          </a:p>
          <a:p>
            <a:endParaRPr lang="en-US" sz="1100" dirty="0"/>
          </a:p>
        </p:txBody>
      </p:sp>
      <p:sp>
        <p:nvSpPr>
          <p:cNvPr id="4" name="Slide Number Placeholder 3"/>
          <p:cNvSpPr>
            <a:spLocks noGrp="1"/>
          </p:cNvSpPr>
          <p:nvPr>
            <p:ph type="sldNum" sz="quarter" idx="10"/>
          </p:nvPr>
        </p:nvSpPr>
        <p:spPr/>
        <p:txBody>
          <a:bodyPr/>
          <a:lstStyle/>
          <a:p>
            <a:fld id="{55295979-814F-4603-8F6B-898B84BACE58}"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066799" y="4415790"/>
            <a:ext cx="5242561" cy="4183380"/>
          </a:xfrm>
        </p:spPr>
        <p:txBody>
          <a:bodyPr>
            <a:normAutofit fontScale="92500"/>
          </a:bodyPr>
          <a:lstStyle/>
          <a:p>
            <a:pPr marL="228600" indent="-228600"/>
            <a:r>
              <a:rPr lang="en-US" sz="1100" b="1" dirty="0" smtClean="0"/>
              <a:t>Q:  Will users be able to change their biographical information after creating their customer accounts?</a:t>
            </a:r>
            <a:endParaRPr lang="en-US" sz="1100" dirty="0" smtClean="0"/>
          </a:p>
          <a:p>
            <a:pPr marL="228600" indent="-228600"/>
            <a:r>
              <a:rPr lang="en-US" sz="1100" dirty="0" smtClean="0"/>
              <a:t>A:  Yes.  Users will be able to change biographic information until they have given their first electronic signature. After that, their information will be locked and they will need to submit a Help Ticket and appropriate supporting evidence to update information. </a:t>
            </a:r>
          </a:p>
          <a:p>
            <a:pPr marL="114300" indent="-114300"/>
            <a:r>
              <a:rPr lang="en-US" sz="1100" b="1" dirty="0" smtClean="0"/>
              <a:t> </a:t>
            </a:r>
            <a:endParaRPr lang="en-US" sz="1100" dirty="0" smtClean="0"/>
          </a:p>
          <a:p>
            <a:pPr marL="228600" indent="-228600"/>
            <a:r>
              <a:rPr lang="en-US" sz="1100" b="1" dirty="0" smtClean="0"/>
              <a:t>Q:  Will P/DSOs have the same type of customer account as nonimmigrant students and spouse/dependents?</a:t>
            </a:r>
            <a:endParaRPr lang="en-US" sz="1100" dirty="0" smtClean="0"/>
          </a:p>
          <a:p>
            <a:pPr marL="228600" indent="-228600"/>
            <a:r>
              <a:rPr lang="en-US" sz="1100" dirty="0" smtClean="0"/>
              <a:t>A:   Yes. Their customer accounts are very similar. Since P/DSOS are either U.S. citizens or lawful permanent residents, they will not be asked certain questions that nonimmigrants must answer during the customer account set up process.  The customer account, itself, simply gives very basic access to SEVIS.  Users can view and update their own records,  create a customer account for another person (as an Account Manager), and get basic information about SEVIS, apply for school certification and program designation.  </a:t>
            </a:r>
          </a:p>
          <a:p>
            <a:pPr marL="114300" indent="-114300"/>
            <a:r>
              <a:rPr lang="en-US" sz="1100" dirty="0" smtClean="0"/>
              <a:t> </a:t>
            </a:r>
          </a:p>
          <a:p>
            <a:pPr marL="228600" indent="-53975"/>
            <a:r>
              <a:rPr lang="en-US" sz="1100" dirty="0" smtClean="0"/>
              <a:t>  The distinctions among P/DSOs, other school officials, students, spouse/dependents, and other nonimmigrants  depend on their associations with an institution.  Those associations determine the levels of access and permissions they have in SEVIS II, and that information is added to their customer accounts.  For example, P/DSOs can see information for all the students at that school, while students may only see their own records (or records they manage if they are also Account Managers.)</a:t>
            </a:r>
          </a:p>
          <a:p>
            <a:endParaRPr lang="en-US" sz="1100" dirty="0" smtClean="0"/>
          </a:p>
          <a:p>
            <a:pPr marL="233363" indent="-233363"/>
            <a:r>
              <a:rPr lang="en-US" sz="1100" b="1" dirty="0" smtClean="0"/>
              <a:t>Q:  Will school officials be informed when students submit Help Tickets to update biographical information?</a:t>
            </a:r>
            <a:endParaRPr lang="en-US" sz="1100" dirty="0" smtClean="0"/>
          </a:p>
          <a:p>
            <a:pPr marL="233363" indent="-233363"/>
            <a:r>
              <a:rPr lang="en-US" sz="1100" dirty="0" smtClean="0"/>
              <a:t>A:   Yes. P/DSOs will receive alerts notifying them of Help Tickets and correction requests that students have submitted.  P/DSOs will also receive notifications of address changes.</a:t>
            </a:r>
          </a:p>
          <a:p>
            <a:pPr marL="228600" indent="-53975"/>
            <a:endParaRPr lang="en-US" sz="1100" dirty="0" smtClean="0"/>
          </a:p>
          <a:p>
            <a:endParaRPr lang="en-US" sz="1100" dirty="0"/>
          </a:p>
        </p:txBody>
      </p:sp>
      <p:sp>
        <p:nvSpPr>
          <p:cNvPr id="4" name="Slide Number Placeholder 3"/>
          <p:cNvSpPr>
            <a:spLocks noGrp="1"/>
          </p:cNvSpPr>
          <p:nvPr>
            <p:ph type="sldNum" sz="quarter" idx="10"/>
          </p:nvPr>
        </p:nvSpPr>
        <p:spPr/>
        <p:txBody>
          <a:bodyPr/>
          <a:lstStyle/>
          <a:p>
            <a:fld id="{55295979-814F-4603-8F6B-898B84BACE58}"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14399" y="4415790"/>
            <a:ext cx="5394961" cy="4183380"/>
          </a:xfrm>
        </p:spPr>
        <p:txBody>
          <a:bodyPr>
            <a:normAutofit/>
          </a:bodyPr>
          <a:lstStyle/>
          <a:p>
            <a:pPr marL="233363" indent="-233363"/>
            <a:r>
              <a:rPr lang="en-US" b="1" dirty="0" smtClean="0"/>
              <a:t>Q:  Can a nonimmigrant delete a dependent’s  customer account in situations of marital discord or separations? Are there any concern over how this could affect the F-2 spouse/dependent’s  legal status and rights?</a:t>
            </a:r>
            <a:endParaRPr lang="en-US" dirty="0" smtClean="0"/>
          </a:p>
          <a:p>
            <a:pPr marL="233363" indent="-233363"/>
            <a:r>
              <a:rPr lang="en-US" dirty="0" smtClean="0"/>
              <a:t>A:  No.  Users cannot delete someone else’s customer account.  Even in instances where the nonimmigrant serves as an Account Manager for a spouse or a dependent, the Account Manager can only end the relationship as an Account Manager, but cannot delete the customer account or sever the spouse/dependent relationship in SEVIS. Spouses and dependents over the age of 13 have the ability to bar their customer accounts from being managed and can request corrections to their customer account if an Account Manager abuses that role by entering false or malicious data.  </a:t>
            </a:r>
          </a:p>
          <a:p>
            <a:r>
              <a:rPr lang="en-US" dirty="0" smtClean="0"/>
              <a:t> </a:t>
            </a:r>
          </a:p>
          <a:p>
            <a:pPr marL="233363"/>
            <a:r>
              <a:rPr lang="en-US" dirty="0" smtClean="0"/>
              <a:t>Nonimmigrants will not have the ability autonomously to disassociate a spouse/dependent from their record.  As is the case with SEVIS now, only the P/DSOs have the ability to end the association as a spouse/dependent.  </a:t>
            </a:r>
          </a:p>
          <a:p>
            <a:endParaRPr lang="en-US" dirty="0"/>
          </a:p>
        </p:txBody>
      </p:sp>
      <p:sp>
        <p:nvSpPr>
          <p:cNvPr id="4" name="Slide Number Placeholder 3"/>
          <p:cNvSpPr>
            <a:spLocks noGrp="1"/>
          </p:cNvSpPr>
          <p:nvPr>
            <p:ph type="sldNum" sz="quarter" idx="10"/>
          </p:nvPr>
        </p:nvSpPr>
        <p:spPr/>
        <p:txBody>
          <a:bodyPr/>
          <a:lstStyle/>
          <a:p>
            <a:fld id="{55295979-814F-4603-8F6B-898B84BACE58}"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066801" y="4415790"/>
            <a:ext cx="5242560" cy="4183380"/>
          </a:xfrm>
        </p:spPr>
        <p:txBody>
          <a:bodyPr>
            <a:normAutofit/>
          </a:bodyPr>
          <a:lstStyle/>
          <a:p>
            <a:pPr marL="233363" indent="-233363"/>
            <a:r>
              <a:rPr lang="en-US" sz="1100" b="1" dirty="0" smtClean="0"/>
              <a:t>Q:  To what degree will the customer accounts for the principal status holders and their spouse/dependent be linked? For example, will updates to the principal F-1’s customer account automatically update the spouse/dependent’s customer account?</a:t>
            </a:r>
            <a:endParaRPr lang="en-US" sz="1100" dirty="0" smtClean="0"/>
          </a:p>
          <a:p>
            <a:pPr marL="233363" indent="-233363"/>
            <a:r>
              <a:rPr lang="en-US" sz="1100" dirty="0" smtClean="0"/>
              <a:t>A:   The customer accounts will not be directly linked based only on the existing relationship.  Each customer account stands alone.  Upon the request of the principal, the PDSO may complete COEs for spouse/dependents, thus associating the spouse/dependents with the principal.  Once this relationship is established through the association and COE creation processes, some updates to the principal’s record will be reflected in the records of the associated spouse/dependents. Spouse/dependents may also make changes to biographic data in their own records.  </a:t>
            </a:r>
          </a:p>
          <a:p>
            <a:pPr marL="233363" indent="-233363"/>
            <a:r>
              <a:rPr lang="en-US" sz="1100" dirty="0" smtClean="0"/>
              <a:t> </a:t>
            </a:r>
          </a:p>
          <a:p>
            <a:pPr marL="233363" indent="-60325"/>
            <a:r>
              <a:rPr lang="en-US" sz="1100" dirty="0" smtClean="0"/>
              <a:t>Families change, marriages occur or dissolve, children age out, and people seek other nonimmigrant status not associated with the principal.  By not linking the customer accounts of family members, SEVIS II recognizes that individuals may be associated with each other at specific times in specific ways that are not permanent. Upon the request of the principal or the spouse/dependent, the P/DSO may remove the association.  </a:t>
            </a:r>
          </a:p>
          <a:p>
            <a:endParaRPr lang="en-US" dirty="0"/>
          </a:p>
        </p:txBody>
      </p:sp>
      <p:sp>
        <p:nvSpPr>
          <p:cNvPr id="4" name="Slide Number Placeholder 3"/>
          <p:cNvSpPr>
            <a:spLocks noGrp="1"/>
          </p:cNvSpPr>
          <p:nvPr>
            <p:ph type="sldNum" sz="quarter" idx="10"/>
          </p:nvPr>
        </p:nvSpPr>
        <p:spPr/>
        <p:txBody>
          <a:bodyPr/>
          <a:lstStyle/>
          <a:p>
            <a:fld id="{55295979-814F-4603-8F6B-898B84BACE58}"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90599" y="4415790"/>
            <a:ext cx="5318761" cy="4183380"/>
          </a:xfrm>
        </p:spPr>
        <p:txBody>
          <a:bodyPr>
            <a:normAutofit/>
          </a:bodyPr>
          <a:lstStyle/>
          <a:p>
            <a:pPr marL="114300" indent="-114300"/>
            <a:r>
              <a:rPr lang="en-US" sz="1100" b="1" dirty="0" smtClean="0"/>
              <a:t>Q:  Why would a nonimmigrant be asked to list multiple countries under their passport?</a:t>
            </a:r>
            <a:endParaRPr lang="en-US" sz="1100" dirty="0" smtClean="0"/>
          </a:p>
          <a:p>
            <a:pPr marL="174625" indent="-174625"/>
            <a:r>
              <a:rPr lang="en-US" sz="1100" dirty="0" smtClean="0"/>
              <a:t>A:  Nonimmigrants may have multiple citizenships and may have passports from those countries. SEVIS II allows these students the option to list all the passports they hold, even though they may only use one passport at a time to enter the U.S.</a:t>
            </a:r>
          </a:p>
          <a:p>
            <a:r>
              <a:rPr lang="en-US" sz="1100" dirty="0" smtClean="0"/>
              <a:t> </a:t>
            </a:r>
          </a:p>
          <a:p>
            <a:pPr marL="174625" indent="-174625"/>
            <a:r>
              <a:rPr lang="en-US" sz="1100" b="1" dirty="0" smtClean="0"/>
              <a:t>Q:  Will passport information be verified at the port of entry (POE) and updated or corrected, if necessary?</a:t>
            </a:r>
            <a:endParaRPr lang="en-US" sz="1100" dirty="0" smtClean="0"/>
          </a:p>
          <a:p>
            <a:pPr marL="174625" indent="-174625"/>
            <a:r>
              <a:rPr lang="en-US" sz="1100" dirty="0" smtClean="0"/>
              <a:t>A:  No. This will not be done at the POE.  Passport information will be verified by consular officers during the nonimmigrant visa application process.  Nonimmigrants can edit passport information in their customer account.  Any passport information entered into SEVIS II will be added to the nonimmigrant’s history rather than being overwritten. SEVIS II will capture which passport the student uses to enter the U.S. </a:t>
            </a:r>
          </a:p>
          <a:p>
            <a:endParaRPr lang="en-US" sz="1100" dirty="0"/>
          </a:p>
        </p:txBody>
      </p:sp>
      <p:sp>
        <p:nvSpPr>
          <p:cNvPr id="4" name="Slide Number Placeholder 3"/>
          <p:cNvSpPr>
            <a:spLocks noGrp="1"/>
          </p:cNvSpPr>
          <p:nvPr>
            <p:ph type="sldNum" sz="quarter" idx="10"/>
          </p:nvPr>
        </p:nvSpPr>
        <p:spPr/>
        <p:txBody>
          <a:bodyPr/>
          <a:lstStyle/>
          <a:p>
            <a:fld id="{55295979-814F-4603-8F6B-898B84BACE58}"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066799" y="4415790"/>
            <a:ext cx="5242561" cy="4183380"/>
          </a:xfrm>
        </p:spPr>
        <p:txBody>
          <a:bodyPr>
            <a:normAutofit/>
          </a:bodyPr>
          <a:lstStyle/>
          <a:p>
            <a:pPr marL="228600" indent="-228600"/>
            <a:r>
              <a:rPr lang="en-US" sz="1100" b="1" dirty="0" smtClean="0"/>
              <a:t>Q:  Will SEVIS II have a U.S. address validation function for domestic addresses?  </a:t>
            </a:r>
            <a:endParaRPr lang="en-US" sz="1100" dirty="0" smtClean="0"/>
          </a:p>
          <a:p>
            <a:pPr marL="228600" indent="-228600"/>
            <a:r>
              <a:rPr lang="en-US" sz="1100" dirty="0" smtClean="0"/>
              <a:t>A:  Yes. SEVIS II will have an address validation function for U.S. addresses.</a:t>
            </a:r>
          </a:p>
          <a:p>
            <a:pPr marL="228600" indent="-228600"/>
            <a:r>
              <a:rPr lang="en-US" sz="1100" dirty="0" smtClean="0"/>
              <a:t> </a:t>
            </a:r>
          </a:p>
          <a:p>
            <a:pPr marL="228600" indent="-228600"/>
            <a:r>
              <a:rPr lang="en-US" sz="1100" b="1" dirty="0" smtClean="0"/>
              <a:t>Q:  Many school residence halls appear as unverifiable addresses in many address validation programs.  Will there be an option to confirm addresses in these cases?</a:t>
            </a:r>
            <a:endParaRPr lang="en-US" sz="1100" dirty="0" smtClean="0"/>
          </a:p>
          <a:p>
            <a:pPr marL="228600" indent="-228600"/>
            <a:r>
              <a:rPr lang="en-US" sz="1100" dirty="0" smtClean="0"/>
              <a:t>A:  Yes.  SEVIS II will allow a user to override the invalid address notice and submit the address that was not validated. </a:t>
            </a:r>
          </a:p>
          <a:p>
            <a:pPr marL="228600" indent="-228600"/>
            <a:r>
              <a:rPr lang="en-US" sz="1100" dirty="0" smtClean="0"/>
              <a:t> </a:t>
            </a:r>
          </a:p>
          <a:p>
            <a:pPr marL="228600" indent="-228600"/>
            <a:r>
              <a:rPr lang="en-US" sz="1100" b="1" dirty="0" smtClean="0"/>
              <a:t>Q:  What happens if students do not enter their local U.S. address upon arrival? Will this compromise their legal status in the US? </a:t>
            </a:r>
            <a:endParaRPr lang="en-US" sz="1100" dirty="0" smtClean="0"/>
          </a:p>
          <a:p>
            <a:pPr marL="228600" indent="-228600"/>
            <a:r>
              <a:rPr lang="en-US" sz="1100" dirty="0" smtClean="0"/>
              <a:t>A:   Students will be notified of their need to enter their address information.  P/DSOs will be unable to register new students for the term until the students have provided a U.S. address.  Failure to be registered in SEVIS will negatively affect the students’ status.  Students will receive e-mails and alerts informing them not only of actions they must take to maintain status, but also what they must do should they fall out of status. </a:t>
            </a:r>
          </a:p>
          <a:p>
            <a:pPr>
              <a:tabLst>
                <a:tab pos="228600" algn="l"/>
              </a:tabLst>
            </a:pPr>
            <a:endParaRPr lang="en-US" dirty="0"/>
          </a:p>
        </p:txBody>
      </p:sp>
      <p:sp>
        <p:nvSpPr>
          <p:cNvPr id="4" name="Slide Number Placeholder 3"/>
          <p:cNvSpPr>
            <a:spLocks noGrp="1"/>
          </p:cNvSpPr>
          <p:nvPr>
            <p:ph type="sldNum" sz="quarter" idx="10"/>
          </p:nvPr>
        </p:nvSpPr>
        <p:spPr/>
        <p:txBody>
          <a:bodyPr/>
          <a:lstStyle/>
          <a:p>
            <a:fld id="{55295979-814F-4603-8F6B-898B84BACE58}"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066800" y="4415790"/>
            <a:ext cx="5242561" cy="4575810"/>
          </a:xfrm>
        </p:spPr>
        <p:txBody>
          <a:bodyPr>
            <a:normAutofit fontScale="92500" lnSpcReduction="10000"/>
          </a:bodyPr>
          <a:lstStyle/>
          <a:p>
            <a:pPr marL="228600" indent="-228600"/>
            <a:r>
              <a:rPr lang="en-US" b="1" dirty="0" smtClean="0"/>
              <a:t>Q:  Under “Additional Names,” will there be a space provided to list dates associated with the use of those names?</a:t>
            </a:r>
            <a:endParaRPr lang="en-US" dirty="0" smtClean="0"/>
          </a:p>
          <a:p>
            <a:pPr marL="228600" indent="-228600"/>
            <a:r>
              <a:rPr lang="en-US" dirty="0" smtClean="0"/>
              <a:t>A:   Yes. Anyone adding an additional name will be asked to provide the timeframe associated with the use of that name.  </a:t>
            </a:r>
          </a:p>
          <a:p>
            <a:pPr marL="228600" indent="-228600"/>
            <a:endParaRPr lang="en-US" dirty="0" smtClean="0"/>
          </a:p>
          <a:p>
            <a:pPr marL="228600" indent="-228600"/>
            <a:r>
              <a:rPr lang="en-US" b="1" dirty="0" smtClean="0"/>
              <a:t>Q:  Until SEVIS II is fully implemented and nonimmigrants with only one name have the option of indicating that they do not have a first or a middle name, should school officials continue to enter the single name into the last name field and enter “FNU” into the first name field?</a:t>
            </a:r>
            <a:endParaRPr lang="en-US" dirty="0" smtClean="0"/>
          </a:p>
          <a:p>
            <a:pPr marL="228600" indent="-228600"/>
            <a:r>
              <a:rPr lang="en-US" dirty="0" smtClean="0"/>
              <a:t>A:   Yes. P/DSOs should continue to follow existing SEVP guidance on data integrity and naming standards. </a:t>
            </a:r>
          </a:p>
          <a:p>
            <a:pPr marL="228600" indent="-228600"/>
            <a:r>
              <a:rPr lang="en-US" dirty="0" smtClean="0"/>
              <a:t> </a:t>
            </a:r>
          </a:p>
          <a:p>
            <a:pPr marL="228600" indent="-228600"/>
            <a:r>
              <a:rPr lang="en-US" b="1" dirty="0" smtClean="0"/>
              <a:t>Q:   In some languages, “Maiden Name” translates to “Mother's name” rather than “Mother’s last name.” How will this be addressed?</a:t>
            </a:r>
            <a:endParaRPr lang="en-US" dirty="0" smtClean="0"/>
          </a:p>
          <a:p>
            <a:pPr marL="228600" indent="-228600"/>
            <a:r>
              <a:rPr lang="en-US" dirty="0" smtClean="0"/>
              <a:t>A:   We had not heard of that particular translation.  We will certainly keep that in mind as we write guidance for the field. </a:t>
            </a:r>
          </a:p>
          <a:p>
            <a:pPr marL="228600" indent="-228600"/>
            <a:endParaRPr lang="en-US" dirty="0" smtClean="0"/>
          </a:p>
          <a:p>
            <a:pPr marL="233363" indent="-233363"/>
            <a:r>
              <a:rPr lang="en-US" b="1" dirty="0" smtClean="0"/>
              <a:t>Q:   Will there be on-screen instructions for naming conventions (e.g. hyphens not allowed)?</a:t>
            </a:r>
            <a:endParaRPr lang="en-US" dirty="0" smtClean="0"/>
          </a:p>
          <a:p>
            <a:pPr marL="233363" indent="-233363"/>
            <a:r>
              <a:rPr lang="en-US" dirty="0" smtClean="0"/>
              <a:t>A:    Yes. SEVP is developing guidance on naming conventions.  SEVIS II will have some on screen help and links to larger documents providing guidance.</a:t>
            </a:r>
          </a:p>
          <a:p>
            <a:pPr marL="233363" indent="-233363"/>
            <a:endParaRPr lang="en-US" dirty="0" smtClean="0"/>
          </a:p>
          <a:p>
            <a:pPr marL="233363" indent="-233363"/>
            <a:r>
              <a:rPr lang="en-US" b="1" dirty="0" smtClean="0"/>
              <a:t>Q:  Which name field categories will populate the domestic I-20 (Domestic Report)?</a:t>
            </a:r>
            <a:endParaRPr lang="en-US" dirty="0" smtClean="0"/>
          </a:p>
          <a:p>
            <a:pPr marL="233363" indent="-233363"/>
            <a:r>
              <a:rPr lang="en-US" dirty="0" smtClean="0"/>
              <a:t>A:   We will not use the term “domestic I-20” as the I-20 is the Government Printing Office-assigned form number for the paper version of the Certificate of Eligibility currently in use.  The Domestic Report will be populated by first name, middle name, and last name because that is what is consistent with the other records. </a:t>
            </a:r>
          </a:p>
          <a:p>
            <a:pPr marL="233363" indent="-233363"/>
            <a:endParaRPr lang="en-US" dirty="0" smtClean="0"/>
          </a:p>
          <a:p>
            <a:pPr marL="228600" indent="-228600"/>
            <a:endParaRPr lang="en-US" dirty="0" smtClean="0"/>
          </a:p>
          <a:p>
            <a:endParaRPr lang="en-US" dirty="0"/>
          </a:p>
        </p:txBody>
      </p:sp>
      <p:sp>
        <p:nvSpPr>
          <p:cNvPr id="4" name="Slide Number Placeholder 3"/>
          <p:cNvSpPr>
            <a:spLocks noGrp="1"/>
          </p:cNvSpPr>
          <p:nvPr>
            <p:ph type="sldNum" sz="quarter" idx="10"/>
          </p:nvPr>
        </p:nvSpPr>
        <p:spPr/>
        <p:txBody>
          <a:bodyPr/>
          <a:lstStyle/>
          <a:p>
            <a:fld id="{55295979-814F-4603-8F6B-898B84BACE58}"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43000" y="4253740"/>
            <a:ext cx="5486400" cy="4890260"/>
          </a:xfrm>
        </p:spPr>
        <p:txBody>
          <a:bodyPr>
            <a:normAutofit/>
          </a:bodyPr>
          <a:lstStyle/>
          <a:p>
            <a:pPr marL="228600" indent="-228600"/>
            <a:r>
              <a:rPr lang="en-US" sz="1100" b="1" dirty="0" smtClean="0"/>
              <a:t>Q:   What is the character limit for the “last name” field?</a:t>
            </a:r>
            <a:endParaRPr lang="en-US" sz="1100" dirty="0" smtClean="0"/>
          </a:p>
          <a:p>
            <a:pPr marL="228600" indent="-228600"/>
            <a:r>
              <a:rPr lang="en-US" sz="1100" dirty="0" smtClean="0"/>
              <a:t>A:   We have not yet gotten down to that level of system development. Once a developer has been engaged to develop SEVIS II, we will look at other government systems such as SEVIS, ELIS, and the Department of State systems to determine field links and related naming conventions.</a:t>
            </a:r>
          </a:p>
          <a:p>
            <a:pPr>
              <a:tabLst>
                <a:tab pos="228600" algn="l"/>
              </a:tabLst>
            </a:pPr>
            <a:r>
              <a:rPr lang="en-US" dirty="0" smtClean="0">
                <a:ea typeface="Times New Roman"/>
                <a:cs typeface="Calibri"/>
              </a:rPr>
              <a:t> </a:t>
            </a:r>
            <a:endParaRPr lang="en-US" sz="1100" dirty="0" smtClean="0">
              <a:latin typeface="Garamond"/>
              <a:ea typeface="Times New Roman"/>
              <a:cs typeface="Arial"/>
            </a:endParaRPr>
          </a:p>
          <a:p>
            <a:pPr marL="228600" indent="-228600"/>
            <a:r>
              <a:rPr lang="en-US" b="1" dirty="0" smtClean="0"/>
              <a:t>Q:   </a:t>
            </a:r>
            <a:r>
              <a:rPr lang="en-US" sz="1100" b="1" dirty="0" smtClean="0"/>
              <a:t>Why only list “City” and “Village” under birthplace (i.e. why not list town)? </a:t>
            </a:r>
            <a:endParaRPr lang="en-US" sz="1100" dirty="0" smtClean="0"/>
          </a:p>
          <a:p>
            <a:pPr marL="228600" indent="-228600"/>
            <a:r>
              <a:rPr lang="en-US" sz="1100" dirty="0" smtClean="0"/>
              <a:t>A:    If we listed all the types of municipalities, the list would be too long.  We chose two common names, but basically we want to know in which municipality the customer account holder was born. </a:t>
            </a:r>
          </a:p>
          <a:p>
            <a:pPr marL="228600" indent="-228600"/>
            <a:endParaRPr lang="en-US" sz="1100" dirty="0" smtClean="0"/>
          </a:p>
          <a:p>
            <a:pPr marL="233363" indent="-233363"/>
            <a:r>
              <a:rPr lang="en-US" sz="1100" b="1" dirty="0" smtClean="0"/>
              <a:t>Q:   Will text fields be limited in the number of characters one can type into them?</a:t>
            </a:r>
            <a:endParaRPr lang="en-US" sz="1100" dirty="0" smtClean="0"/>
          </a:p>
          <a:p>
            <a:pPr marL="233363" indent="-233363"/>
            <a:r>
              <a:rPr lang="en-US" sz="1100" dirty="0" smtClean="0"/>
              <a:t>A:   Yes. As a matter of good practice, the system will have some limits.  The length of these fields will be informed by data in SEVIS and by interfaces with other systems.  They will not have arbitrarily small limitations on them.  </a:t>
            </a:r>
          </a:p>
          <a:p>
            <a:pPr marL="228600" indent="-228600"/>
            <a:endParaRPr lang="en-US" sz="1100" dirty="0" smtClean="0"/>
          </a:p>
          <a:p>
            <a:endParaRPr lang="en-US" dirty="0"/>
          </a:p>
        </p:txBody>
      </p:sp>
      <p:sp>
        <p:nvSpPr>
          <p:cNvPr id="4" name="Slide Number Placeholder 3"/>
          <p:cNvSpPr>
            <a:spLocks noGrp="1"/>
          </p:cNvSpPr>
          <p:nvPr>
            <p:ph type="sldNum" sz="quarter" idx="10"/>
          </p:nvPr>
        </p:nvSpPr>
        <p:spPr/>
        <p:txBody>
          <a:bodyPr/>
          <a:lstStyle/>
          <a:p>
            <a:fld id="{55295979-814F-4603-8F6B-898B84BACE58}"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066800" y="4415790"/>
            <a:ext cx="5242560" cy="4183380"/>
          </a:xfrm>
        </p:spPr>
        <p:txBody>
          <a:bodyPr>
            <a:normAutofit/>
          </a:bodyPr>
          <a:lstStyle/>
          <a:p>
            <a:pPr marL="233363" indent="-233363"/>
            <a:r>
              <a:rPr lang="en-US" sz="1100" b="1" dirty="0" smtClean="0"/>
              <a:t>Q:    What is the definition of an account manager? Who may have an Account Manager? Is anyone required to have an Account Manager?</a:t>
            </a:r>
            <a:endParaRPr lang="en-US" sz="1100" dirty="0" smtClean="0"/>
          </a:p>
          <a:p>
            <a:pPr marL="173038" indent="-173038"/>
            <a:endParaRPr lang="en-US" sz="1100" b="1" dirty="0" smtClean="0"/>
          </a:p>
          <a:p>
            <a:pPr marL="233363" indent="-233363"/>
            <a:r>
              <a:rPr lang="en-US" sz="1100" dirty="0" smtClean="0"/>
              <a:t>A.    In the context of SEVIS II, an Account Manager is someone who assists nonimmigrants in establishing and maintaining customer accounts. SEVP recognizes that nonimmigrants may want or need an Account Manager because they are legally underage, lack internet access, lack English proficiency, are medically unable, or simply prefer that someone else manage their customer account.  The Children’s Online Privacy Protection Act requires an adult parent or guardian to create and manage a customer account for a child under the age of 14.  With the exception of children under the age of 14, there is no requirement for anyone to have an Account Manager.</a:t>
            </a:r>
            <a:endParaRPr lang="en-US" sz="1100" dirty="0"/>
          </a:p>
        </p:txBody>
      </p:sp>
      <p:sp>
        <p:nvSpPr>
          <p:cNvPr id="4" name="Slide Number Placeholder 3"/>
          <p:cNvSpPr>
            <a:spLocks noGrp="1"/>
          </p:cNvSpPr>
          <p:nvPr>
            <p:ph type="sldNum" sz="quarter" idx="10"/>
          </p:nvPr>
        </p:nvSpPr>
        <p:spPr/>
        <p:txBody>
          <a:bodyPr/>
          <a:lstStyle/>
          <a:p>
            <a:fld id="{55295979-814F-4603-8F6B-898B84BACE58}"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43000" y="4267200"/>
            <a:ext cx="5166361" cy="4183380"/>
          </a:xfrm>
        </p:spPr>
        <p:txBody>
          <a:bodyPr>
            <a:normAutofit lnSpcReduction="10000"/>
          </a:bodyPr>
          <a:lstStyle/>
          <a:p>
            <a:pPr marL="174625" indent="-174625"/>
            <a:r>
              <a:rPr lang="en-US" sz="1100" b="1" dirty="0" smtClean="0"/>
              <a:t>Q:  Will educational partners (e.g. recruiters) be required to create customer accounts?</a:t>
            </a:r>
            <a:endParaRPr lang="en-US" sz="1100" dirty="0" smtClean="0"/>
          </a:p>
          <a:p>
            <a:pPr marL="174625" indent="-174625"/>
            <a:r>
              <a:rPr lang="en-US" sz="1100" dirty="0" smtClean="0"/>
              <a:t>A:  No. Recruiters do not need to create customer accounts in SEVIS II to carry out their duties as a recruiter for your institution. </a:t>
            </a:r>
          </a:p>
          <a:p>
            <a:pPr marL="174625" indent="-174625"/>
            <a:r>
              <a:rPr lang="en-US" sz="1100" dirty="0" smtClean="0"/>
              <a:t>      Students may, however, choose to have recruiters serve as their Account Manager to assist in the creation and management of students’ customer accounts early in the recruiting, applications, and admission process.  All SEVIS II Account Managers must have customer accounts.  In such cases, both the school and the recruiter must recognize and draw clear distinctions between recruitment duties performed for the school, and Account Manager functions performed on behalf of the student.  The potential for conflicts of interest should be addressed.</a:t>
            </a:r>
          </a:p>
          <a:p>
            <a:pPr marL="174625" indent="-174625"/>
            <a:endParaRPr lang="en-US" sz="1100" dirty="0" smtClean="0"/>
          </a:p>
          <a:p>
            <a:pPr marL="174625" indent="-174625"/>
            <a:r>
              <a:rPr lang="en-US" sz="1100" b="1" dirty="0" smtClean="0"/>
              <a:t>Q:  Can the president of the university have an Account Manager?</a:t>
            </a:r>
            <a:endParaRPr lang="en-US" sz="1100" dirty="0" smtClean="0"/>
          </a:p>
          <a:p>
            <a:pPr marL="174625" indent="-174625"/>
            <a:r>
              <a:rPr lang="en-US" sz="1100" dirty="0" smtClean="0"/>
              <a:t>A:   No.  Only nonimmigrants can have Account Managers. School officials (Head of School, P/DSOs, IT/Batch specialists, etc.) who have decision making and signature authority may not have Account Managers, which would, in effect, transfer that authority to a third party.</a:t>
            </a:r>
          </a:p>
          <a:p>
            <a:pPr marL="174625" indent="-174625"/>
            <a:endParaRPr lang="en-US" sz="1100" dirty="0" smtClean="0"/>
          </a:p>
          <a:p>
            <a:r>
              <a:rPr lang="en-US" sz="1100" b="1" dirty="0" smtClean="0"/>
              <a:t>Q:   Can P/DSOs become Account Managers?</a:t>
            </a:r>
            <a:endParaRPr lang="en-US" sz="1100" dirty="0" smtClean="0"/>
          </a:p>
          <a:p>
            <a:r>
              <a:rPr lang="en-US" sz="1100" dirty="0" smtClean="0"/>
              <a:t>A:   Yes. P/DSOs can serve as Account Managers.</a:t>
            </a:r>
          </a:p>
          <a:p>
            <a:endParaRPr lang="en-US" sz="1100" dirty="0" smtClean="0"/>
          </a:p>
          <a:p>
            <a:r>
              <a:rPr lang="en-US" sz="1100" b="1" dirty="0" smtClean="0"/>
              <a:t>Q: Can an F-1 nonimmigrant be an Account Manager for F-2 minors?</a:t>
            </a:r>
            <a:endParaRPr lang="en-US" sz="1100" dirty="0" smtClean="0"/>
          </a:p>
          <a:p>
            <a:r>
              <a:rPr lang="en-US" sz="1100" dirty="0" smtClean="0"/>
              <a:t>A:Yes.  The F-1s can be the Account Manager for each spouse/dependent, provided the F-1 nonimmigrants do not have an Account Manager for their own customer accounts.  The spouse and dependents aged 14 or over can prevent their customer accounts from</a:t>
            </a:r>
          </a:p>
          <a:p>
            <a:pPr marL="174625" indent="-174625"/>
            <a:endParaRPr lang="en-US" sz="1100" dirty="0" smtClean="0"/>
          </a:p>
          <a:p>
            <a:pPr marL="174625" indent="-174625"/>
            <a:endParaRPr lang="en-US" sz="1100" dirty="0" smtClean="0"/>
          </a:p>
          <a:p>
            <a:endParaRPr lang="en-US" dirty="0"/>
          </a:p>
        </p:txBody>
      </p:sp>
      <p:sp>
        <p:nvSpPr>
          <p:cNvPr id="4" name="Slide Number Placeholder 3"/>
          <p:cNvSpPr>
            <a:spLocks noGrp="1"/>
          </p:cNvSpPr>
          <p:nvPr>
            <p:ph type="sldNum" sz="quarter" idx="10"/>
          </p:nvPr>
        </p:nvSpPr>
        <p:spPr/>
        <p:txBody>
          <a:bodyPr/>
          <a:lstStyle/>
          <a:p>
            <a:fld id="{55295979-814F-4603-8F6B-898B84BACE58}"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28040" y="4267200"/>
            <a:ext cx="5714999" cy="4880610"/>
          </a:xfrm>
        </p:spPr>
        <p:txBody>
          <a:bodyPr>
            <a:normAutofit fontScale="70000" lnSpcReduction="20000"/>
          </a:bodyPr>
          <a:lstStyle/>
          <a:p>
            <a:pPr marL="288925" indent="-288925"/>
            <a:r>
              <a:rPr lang="en-US" sz="1600" b="1" dirty="0" smtClean="0"/>
              <a:t>Q:      Does a student having an Account Manager interfere with the Family Educational Rights and Privacy Act (FERPA)? </a:t>
            </a:r>
            <a:endParaRPr lang="en-US" sz="1600" dirty="0" smtClean="0"/>
          </a:p>
          <a:p>
            <a:pPr marL="288925" indent="-288925"/>
            <a:r>
              <a:rPr lang="en-US" sz="1600" dirty="0" smtClean="0"/>
              <a:t>A:       No.   SEVP will link to information so Account Managers can understand the student’s SEVIS immigration record. There is a difference between the student’s educational record (which is maintained by the school) and the student’s immigration record which is maintained in SEVIS.  Account Managers only have access to view and to assist students in the management of their electronic immigration record in SEVIS.  FERPA still applies to direct communications between the school and the Account Manager, and between the school and the student.  </a:t>
            </a:r>
          </a:p>
          <a:p>
            <a:pPr marL="288925" indent="53975"/>
            <a:r>
              <a:rPr lang="en-US" sz="1600" dirty="0" smtClean="0"/>
              <a:t> </a:t>
            </a:r>
          </a:p>
          <a:p>
            <a:pPr marL="288925"/>
            <a:r>
              <a:rPr lang="en-US" sz="1600" dirty="0" smtClean="0"/>
              <a:t>Student s aged 14 or older must affirmatively accept an individual as an Account Manager to assist in the management of their immigration record in SEVIS. Students are still responsible for signing their COEs and attestations.  They can also prevent their account from being managed. </a:t>
            </a:r>
          </a:p>
          <a:p>
            <a:pPr marL="288925" indent="53975"/>
            <a:r>
              <a:rPr lang="en-US" sz="1600" dirty="0" smtClean="0"/>
              <a:t> </a:t>
            </a:r>
          </a:p>
          <a:p>
            <a:pPr marL="288925"/>
            <a:r>
              <a:rPr lang="en-US" sz="1600" dirty="0" smtClean="0"/>
              <a:t>When a parent serves as an Account Manager, it is very possible that the parent will contact the school with questions about the student’s status.  Questions regarding the immigration record can quickly lead to questions about the academic program.  FERPA most definitely applies in these situations.  </a:t>
            </a:r>
          </a:p>
          <a:p>
            <a:pPr marL="342900"/>
            <a:endParaRPr lang="en-US" sz="1600" dirty="0" smtClean="0"/>
          </a:p>
          <a:p>
            <a:pPr marL="288925" indent="-288925"/>
            <a:r>
              <a:rPr lang="en-US" sz="1600" b="1" dirty="0" smtClean="0"/>
              <a:t>Q:     Will an Account Manager be able to view all of the customer accounts they are managing by logging into SEVIS?</a:t>
            </a:r>
            <a:endParaRPr lang="en-US" sz="1600" dirty="0" smtClean="0"/>
          </a:p>
          <a:p>
            <a:pPr marL="288925" indent="-288925"/>
            <a:r>
              <a:rPr lang="en-US" sz="1600" dirty="0" smtClean="0"/>
              <a:t>A:      Yes. Once logged into SEVIS, the Account Managers will be on their SEVIS home page.  From this home page, they can elect to view a list of all their managed customer accounts.</a:t>
            </a:r>
          </a:p>
          <a:p>
            <a:pPr marL="288925" indent="-288925"/>
            <a:endParaRPr lang="en-US" sz="1600" dirty="0" smtClean="0"/>
          </a:p>
          <a:p>
            <a:pPr marL="288925" indent="-288925"/>
            <a:r>
              <a:rPr lang="en-US" sz="1600" b="1" dirty="0" smtClean="0"/>
              <a:t>Q:     Can a nonimmigrant have more than one Account Manager?</a:t>
            </a:r>
            <a:endParaRPr lang="en-US" sz="1600" dirty="0" smtClean="0"/>
          </a:p>
          <a:p>
            <a:pPr marL="288925" indent="-288925"/>
            <a:r>
              <a:rPr lang="en-US" sz="1600" dirty="0" smtClean="0"/>
              <a:t>A:      Yes. A nonimmigrant can have up to two Account Managers.</a:t>
            </a:r>
          </a:p>
          <a:p>
            <a:pPr marL="288925" indent="-288925"/>
            <a:endParaRPr lang="en-US" sz="1600" dirty="0" smtClean="0"/>
          </a:p>
          <a:p>
            <a:pPr marL="228600" indent="-228600"/>
            <a:r>
              <a:rPr lang="en-US" sz="1600" b="1" dirty="0" smtClean="0"/>
              <a:t>Q:   What happens when nonimmigrants are unable to access their managed customer account, for example if they do not know their IIN?</a:t>
            </a:r>
            <a:endParaRPr lang="en-US" sz="1600" dirty="0" smtClean="0"/>
          </a:p>
          <a:p>
            <a:pPr marL="228600" indent="-228600"/>
            <a:r>
              <a:rPr lang="en-US" sz="1600" dirty="0" smtClean="0"/>
              <a:t>A:    Hopefully most nonimmigrants will have a good relationship with their Account Managers.  However, in the event that the nonimmigrant did not receive the IIN or has perhaps forgotten it, they can seek assistance from the SEVIS Help Desk or from a DSO at a school with which they have already been associated.  Once the nonimmigrants have gained access to their records, nonimmigrants can bar their customer accounts from being managed.</a:t>
            </a:r>
          </a:p>
          <a:p>
            <a:pPr marL="288925" indent="-288925"/>
            <a:endParaRPr lang="en-US" dirty="0" smtClean="0"/>
          </a:p>
          <a:p>
            <a:endParaRPr lang="en-US" dirty="0"/>
          </a:p>
        </p:txBody>
      </p:sp>
      <p:sp>
        <p:nvSpPr>
          <p:cNvPr id="4" name="Slide Number Placeholder 3"/>
          <p:cNvSpPr>
            <a:spLocks noGrp="1"/>
          </p:cNvSpPr>
          <p:nvPr>
            <p:ph type="sldNum" sz="quarter" idx="10"/>
          </p:nvPr>
        </p:nvSpPr>
        <p:spPr/>
        <p:txBody>
          <a:bodyPr/>
          <a:lstStyle/>
          <a:p>
            <a:fld id="{55295979-814F-4603-8F6B-898B84BACE58}"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066799" y="4415790"/>
            <a:ext cx="5242561" cy="4183380"/>
          </a:xfrm>
        </p:spPr>
        <p:txBody>
          <a:bodyPr>
            <a:normAutofit/>
          </a:bodyPr>
          <a:lstStyle/>
          <a:p>
            <a:pPr marL="233363" indent="-233363"/>
            <a:r>
              <a:rPr lang="en-US" sz="1100" b="1" dirty="0" smtClean="0"/>
              <a:t>Q:  What exactly can an Account Manager do in SEVIS II?</a:t>
            </a:r>
            <a:endParaRPr lang="en-US" sz="1100" dirty="0" smtClean="0"/>
          </a:p>
          <a:p>
            <a:pPr marL="233363" indent="-233363"/>
            <a:r>
              <a:rPr lang="en-US" sz="1100" dirty="0" smtClean="0"/>
              <a:t>A:  The Account Manager’s role is limited.  They can create customer accounts, but cannot create user names, passwords, or PINs for the customer accounts they manage.  Account Managers, including parents, cannot sign any COEs for individuals who are 14 years of age or older.  They can view the nonimmigrant’s record, report address and employment information, and they can initiate Help Tickets on behalf of the nonimmigrant.  All actions they take can be traced back to them in the system’s audit trail.</a:t>
            </a:r>
          </a:p>
          <a:p>
            <a:pPr marL="233363" indent="-233363"/>
            <a:r>
              <a:rPr lang="en-US" sz="1100" dirty="0" smtClean="0"/>
              <a:t> </a:t>
            </a:r>
          </a:p>
          <a:p>
            <a:pPr marL="233363"/>
            <a:r>
              <a:rPr lang="en-US" sz="1100" dirty="0" smtClean="0"/>
              <a:t>Once the customer account has been created, nonimmigrants aged 14 or over must “claim” their customer accounts before they can sign their COEs.  During this process the nonimmigrants create the usernames, passwords, security questions, and PINs that will be associated with their customer accounts.  Claiming the customer account does not automatically disassociate the Account Manager. </a:t>
            </a:r>
          </a:p>
          <a:p>
            <a:pPr marL="233363" indent="-233363"/>
            <a:r>
              <a:rPr lang="en-US" sz="1100" dirty="0" smtClean="0"/>
              <a:t>	</a:t>
            </a:r>
          </a:p>
          <a:p>
            <a:pPr marL="233363"/>
            <a:r>
              <a:rPr lang="en-US" sz="1100" dirty="0" smtClean="0"/>
              <a:t>Account Managers for individuals 14 years old or older are able to serve in that capacity only with the permission of the nonimmigrant.  Nonimmigrants aged 14 years and older have the ability to prevent their customer account from being managed.  By allowing someone to continue to manage their customer account, they have given permission to that Account Manager to access the information in the record. </a:t>
            </a:r>
          </a:p>
          <a:p>
            <a:endParaRPr lang="en-US" dirty="0"/>
          </a:p>
        </p:txBody>
      </p:sp>
      <p:sp>
        <p:nvSpPr>
          <p:cNvPr id="4" name="Slide Number Placeholder 3"/>
          <p:cNvSpPr>
            <a:spLocks noGrp="1"/>
          </p:cNvSpPr>
          <p:nvPr>
            <p:ph type="sldNum" sz="quarter" idx="10"/>
          </p:nvPr>
        </p:nvSpPr>
        <p:spPr/>
        <p:txBody>
          <a:bodyPr/>
          <a:lstStyle/>
          <a:p>
            <a:fld id="{55295979-814F-4603-8F6B-898B84BACE58}"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43000" y="4343400"/>
            <a:ext cx="5105401" cy="4575810"/>
          </a:xfrm>
        </p:spPr>
        <p:txBody>
          <a:bodyPr>
            <a:normAutofit/>
          </a:bodyPr>
          <a:lstStyle/>
          <a:p>
            <a:pPr marL="228600" marR="0" indent="-228600">
              <a:spcBef>
                <a:spcPts val="0"/>
              </a:spcBef>
              <a:spcAft>
                <a:spcPts val="0"/>
              </a:spcAft>
              <a:tabLst>
                <a:tab pos="228600" algn="l"/>
              </a:tabLst>
            </a:pPr>
            <a:endParaRPr lang="en-US" sz="1100" dirty="0" smtClean="0">
              <a:latin typeface="Garamond"/>
              <a:ea typeface="Times New Roman"/>
              <a:cs typeface="Arial"/>
            </a:endParaRPr>
          </a:p>
          <a:p>
            <a:pPr marL="228600" marR="0" indent="-228600">
              <a:spcBef>
                <a:spcPts val="0"/>
              </a:spcBef>
              <a:spcAft>
                <a:spcPts val="0"/>
              </a:spcAft>
              <a:tabLst>
                <a:tab pos="228600" algn="l"/>
              </a:tabLst>
            </a:pPr>
            <a:endParaRPr lang="en-US" sz="1050" dirty="0" smtClean="0">
              <a:latin typeface="Garamond"/>
              <a:ea typeface="Times New Roman"/>
              <a:cs typeface="Arial"/>
            </a:endParaRPr>
          </a:p>
          <a:p>
            <a:pPr>
              <a:tabLst>
                <a:tab pos="228600" algn="l"/>
              </a:tabLst>
            </a:pPr>
            <a:endParaRPr lang="en-US" sz="1100" dirty="0" smtClean="0">
              <a:latin typeface="Garamond"/>
              <a:ea typeface="Times New Roman"/>
              <a:cs typeface="Arial"/>
            </a:endParaRPr>
          </a:p>
          <a:p>
            <a:pPr marL="228600" marR="0" indent="-228600">
              <a:spcBef>
                <a:spcPts val="0"/>
              </a:spcBef>
              <a:spcAft>
                <a:spcPts val="0"/>
              </a:spcAft>
              <a:tabLst>
                <a:tab pos="228600" algn="l"/>
              </a:tabLst>
            </a:pPr>
            <a:endParaRPr lang="en-US" sz="1100" dirty="0" smtClean="0">
              <a:latin typeface="Garamond"/>
              <a:ea typeface="Times New Roman"/>
              <a:cs typeface="Arial"/>
            </a:endParaRPr>
          </a:p>
          <a:p>
            <a:pPr>
              <a:tabLst>
                <a:tab pos="228600" algn="l"/>
              </a:tabLst>
            </a:pPr>
            <a:r>
              <a:rPr lang="en-US" dirty="0" smtClean="0">
                <a:ea typeface="Times New Roman"/>
                <a:cs typeface="Calibri"/>
              </a:rPr>
              <a:t> </a:t>
            </a:r>
            <a:endParaRPr lang="en-US" sz="1100" dirty="0" smtClean="0">
              <a:latin typeface="Garamond"/>
              <a:ea typeface="Times New Roman"/>
              <a:cs typeface="Arial"/>
            </a:endParaRPr>
          </a:p>
          <a:p>
            <a:endParaRPr lang="en-US" dirty="0"/>
          </a:p>
        </p:txBody>
      </p:sp>
      <p:sp>
        <p:nvSpPr>
          <p:cNvPr id="4" name="Slide Number Placeholder 3"/>
          <p:cNvSpPr>
            <a:spLocks noGrp="1"/>
          </p:cNvSpPr>
          <p:nvPr>
            <p:ph type="sldNum" sz="quarter" idx="10"/>
          </p:nvPr>
        </p:nvSpPr>
        <p:spPr/>
        <p:txBody>
          <a:bodyPr/>
          <a:lstStyle/>
          <a:p>
            <a:fld id="{55295979-814F-4603-8F6B-898B84BACE58}" type="slidenum">
              <a:rPr lang="en-US" smtClean="0"/>
              <a:pPr/>
              <a:t>16</a:t>
            </a:fld>
            <a:endParaRPr lang="en-US" dirty="0"/>
          </a:p>
        </p:txBody>
      </p:sp>
      <p:sp>
        <p:nvSpPr>
          <p:cNvPr id="24577" name="Rectangle 1"/>
          <p:cNvSpPr>
            <a:spLocks noChangeArrowheads="1"/>
          </p:cNvSpPr>
          <p:nvPr/>
        </p:nvSpPr>
        <p:spPr bwMode="auto">
          <a:xfrm>
            <a:off x="0" y="0"/>
            <a:ext cx="7010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28600" algn="l"/>
              </a:tabLst>
            </a:pPr>
            <a:r>
              <a:rPr kumimoji="0" lang="en-US" sz="1200" b="1" i="0" u="none" strike="noStrike" cap="none" normalizeH="0" baseline="0" dirty="0" smtClean="0">
                <a:ln>
                  <a:noFill/>
                </a:ln>
                <a:solidFill>
                  <a:schemeClr val="tx1"/>
                </a:solidFill>
                <a:effectLst/>
                <a:latin typeface="Garamond" pitchFamily="18" charset="0"/>
                <a:ea typeface="Times New Roman" pitchFamily="18" charset="0"/>
                <a:cs typeface="Calibri" pitchFamily="34" charset="0"/>
              </a:rPr>
              <a:t>Q:	At what point will Account Managers create customer accounts for themselves, versus creating the customer account for the person whose customer account they are managing? </a:t>
            </a:r>
            <a:endParaRPr kumimoji="0" lang="en-US" sz="7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28600" algn="l"/>
              </a:tabLst>
            </a:pPr>
            <a:r>
              <a:rPr kumimoji="0" lang="en-US" sz="1200" b="0" i="0" u="none" strike="noStrike" cap="none" normalizeH="0" baseline="0" dirty="0" smtClean="0">
                <a:ln>
                  <a:noFill/>
                </a:ln>
                <a:solidFill>
                  <a:schemeClr val="tx1"/>
                </a:solidFill>
                <a:effectLst/>
                <a:latin typeface="Garamond" pitchFamily="18" charset="0"/>
                <a:ea typeface="Times New Roman" pitchFamily="18" charset="0"/>
                <a:cs typeface="Calibri" pitchFamily="34" charset="0"/>
              </a:rPr>
              <a:t>A:	Account Managers must first create their own customer accounts.  Account Managers must access SEVIS through their own customer accounts.  From there, Account Managers may take the following actions for others:  create new customer accounts; manage customer accounts they have created; request to be associated as an Account Manager to a customer account that has already been created by someone else.  Note that students do not initiate customer account management in SEVIS.  A student must contact a potential Account Manager, who then makes a request in SEVIS to be associated with that customer account.  The customer account holder, upon seeing the request in SEVIS, accepts (or rejects) that Account Manager.</a:t>
            </a:r>
            <a:endParaRPr kumimoji="0" lang="en-US" sz="1800" b="0" i="0" u="none" strike="noStrike" cap="none" normalizeH="0" baseline="0" dirty="0" smtClean="0">
              <a:ln>
                <a:noFill/>
              </a:ln>
              <a:solidFill>
                <a:schemeClr val="tx1"/>
              </a:solidFill>
              <a:effectLst/>
              <a:latin typeface="Arial" pitchFamily="34" charset="0"/>
            </a:endParaRPr>
          </a:p>
        </p:txBody>
      </p:sp>
      <p:sp>
        <p:nvSpPr>
          <p:cNvPr id="6" name="Notes Placeholder 2"/>
          <p:cNvSpPr txBox="1">
            <a:spLocks/>
          </p:cNvSpPr>
          <p:nvPr/>
        </p:nvSpPr>
        <p:spPr>
          <a:xfrm>
            <a:off x="1142999" y="4415790"/>
            <a:ext cx="5166361" cy="4183380"/>
          </a:xfrm>
          <a:prstGeom prst="rect">
            <a:avLst/>
          </a:prstGeom>
        </p:spPr>
        <p:txBody>
          <a:bodyPr vert="horz" lIns="92446" tIns="46223" rIns="92446" bIns="46223" rtlCol="0">
            <a:normAutofit/>
          </a:bodyPr>
          <a:lstStyle/>
          <a:p>
            <a:pPr marL="231775" indent="-231775"/>
            <a:r>
              <a:rPr lang="en-US" sz="1100" b="1" dirty="0" smtClean="0"/>
              <a:t>Q:   At what point will Account Managers create customer accounts for themselves, versus creating the customer account for the person whose customer account they are managing? </a:t>
            </a:r>
            <a:endParaRPr lang="en-US" sz="1100" dirty="0" smtClean="0"/>
          </a:p>
          <a:p>
            <a:pPr marL="231775" indent="-231775"/>
            <a:r>
              <a:rPr lang="en-US" sz="1100" dirty="0" smtClean="0"/>
              <a:t>A:   Account Managers must first create their own customer accounts.  Account Managers must access SEVIS through their own customer accounts.  From there, Account Managers may take the following actions for others:  create new customer accounts; manage customer accounts they have created; request to be associated as an Account Manager to a customer account that has already been created by someone else.  </a:t>
            </a:r>
          </a:p>
          <a:p>
            <a:pPr marL="231775" indent="-231775"/>
            <a:endParaRPr lang="en-US" sz="1100" dirty="0"/>
          </a:p>
          <a:p>
            <a:pPr marL="231775" indent="-231775"/>
            <a:r>
              <a:rPr lang="en-US" sz="1100" dirty="0" smtClean="0"/>
              <a:t>	Note that students with existing customer accounts who decide to have someone else manage them</a:t>
            </a:r>
            <a:r>
              <a:rPr lang="en-US" sz="1100" dirty="0" smtClean="0">
                <a:solidFill>
                  <a:srgbClr val="FF0000"/>
                </a:solidFill>
              </a:rPr>
              <a:t> </a:t>
            </a:r>
            <a:r>
              <a:rPr lang="en-US" sz="1100" dirty="0" smtClean="0"/>
              <a:t>do not initiate customer account management in SEVIS .  A student must contact a potential Account Manager, who then makes a request in SEVIS to be associated with that customer account.  The customer account holder, upon seeing the request in SEVIS, accepts (or rejects) that Account Manager.</a:t>
            </a:r>
          </a:p>
          <a:p>
            <a:pPr marL="174625" marR="0" lvl="0" indent="-174625"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14400" y="4267200"/>
            <a:ext cx="5715000" cy="4876800"/>
          </a:xfrm>
        </p:spPr>
        <p:txBody>
          <a:bodyPr>
            <a:noAutofit/>
          </a:bodyPr>
          <a:lstStyle/>
          <a:p>
            <a:pPr marL="173038" indent="-173038"/>
            <a:r>
              <a:rPr lang="en-US" sz="1100" b="1" dirty="0" smtClean="0"/>
              <a:t>Q:  Do all nonimmigrant students regardless of immigration status (H-4, G-4, etc.) have to create customer accounts?</a:t>
            </a:r>
            <a:endParaRPr lang="en-US" sz="1100" dirty="0" smtClean="0"/>
          </a:p>
          <a:p>
            <a:pPr marL="173038" indent="-173038"/>
            <a:r>
              <a:rPr lang="en-US" sz="1100" dirty="0" smtClean="0"/>
              <a:t>A:  No.  Only those students who hold or want to obtain F, M, or J status must create a customer account. </a:t>
            </a:r>
          </a:p>
          <a:p>
            <a:pPr marL="173038" indent="-173038"/>
            <a:endParaRPr lang="en-US" sz="1100" dirty="0" smtClean="0"/>
          </a:p>
          <a:p>
            <a:pPr marL="173038" indent="-173038"/>
            <a:r>
              <a:rPr lang="en-US" sz="1100" b="1" dirty="0" smtClean="0"/>
              <a:t>Q:  Once a student receives a Social Security Number (SSN), must it be entered into SEVIS II?</a:t>
            </a:r>
            <a:endParaRPr lang="en-US" sz="1100" dirty="0" smtClean="0"/>
          </a:p>
          <a:p>
            <a:pPr marL="173038" indent="-173038"/>
            <a:r>
              <a:rPr lang="en-US" sz="1100" dirty="0" smtClean="0"/>
              <a:t>A:  No.  SEVIS II is not going to collect SSNs. Storing SSNs would not only raise the level of system security required by FISMA, but would also drastically increase the cost of developing the system.  SEVP does not need to collect the SSN.</a:t>
            </a:r>
          </a:p>
          <a:p>
            <a:pPr marL="173038" marR="0" indent="-173038">
              <a:spcBef>
                <a:spcPts val="0"/>
              </a:spcBef>
              <a:spcAft>
                <a:spcPts val="0"/>
              </a:spcAft>
              <a:tabLst>
                <a:tab pos="228600" algn="l"/>
              </a:tabLst>
            </a:pPr>
            <a:endParaRPr lang="en-US" sz="1100" dirty="0" smtClean="0"/>
          </a:p>
          <a:p>
            <a:pPr marL="173038" indent="-173038"/>
            <a:r>
              <a:rPr lang="en-US" sz="1100" b="1" dirty="0" smtClean="0"/>
              <a:t>Q:  Will dependents be required to create their own customer accounts?</a:t>
            </a:r>
            <a:endParaRPr lang="en-US" sz="1100" dirty="0" smtClean="0"/>
          </a:p>
          <a:p>
            <a:pPr marL="173038" indent="-173038"/>
            <a:r>
              <a:rPr lang="en-US" sz="1100" dirty="0" smtClean="0"/>
              <a:t>A:   Yes. There must be a customer account for each person entering the country in F, M, or J status. </a:t>
            </a:r>
          </a:p>
          <a:p>
            <a:pPr marL="173038" indent="-173038"/>
            <a:endParaRPr lang="en-US" sz="1100" dirty="0" smtClean="0"/>
          </a:p>
          <a:p>
            <a:pPr marL="173038" indent="-173038"/>
            <a:r>
              <a:rPr lang="en-US" sz="1100" b="1" dirty="0" smtClean="0"/>
              <a:t>Q:  Will students be able to update their e-mail accounts in their customer account?</a:t>
            </a:r>
            <a:endParaRPr lang="en-US" sz="1100" dirty="0" smtClean="0"/>
          </a:p>
          <a:p>
            <a:pPr marL="173038" indent="-173038"/>
            <a:r>
              <a:rPr lang="en-US" sz="1100" dirty="0" smtClean="0"/>
              <a:t>A:  Yes.  Students can update their primary e-mail addresses and provide additional e-mail addresses, if they want. </a:t>
            </a:r>
          </a:p>
          <a:p>
            <a:endParaRPr lang="en-US" sz="1100" dirty="0" smtClean="0"/>
          </a:p>
          <a:p>
            <a:pPr marL="173038" indent="-173038"/>
            <a:r>
              <a:rPr lang="en-US" sz="1100" b="1" dirty="0" smtClean="0"/>
              <a:t>Q:  Will school officials be informed when students submit Help Tickets to update biographical information?</a:t>
            </a:r>
            <a:endParaRPr lang="en-US" sz="1100" dirty="0" smtClean="0"/>
          </a:p>
          <a:p>
            <a:pPr marL="173038" indent="-173038"/>
            <a:r>
              <a:rPr lang="en-US" sz="1100" dirty="0" smtClean="0"/>
              <a:t>A:  Y </a:t>
            </a:r>
            <a:r>
              <a:rPr lang="en-US" sz="1100" dirty="0" err="1" smtClean="0"/>
              <a:t>es</a:t>
            </a:r>
            <a:r>
              <a:rPr lang="en-US" sz="1100" dirty="0" smtClean="0"/>
              <a:t>.  P/DSOs will receive alerts notifying them of Help Tickets and correction requests that students have submitted.  P/DSOs will also receive notifications of address changes.</a:t>
            </a:r>
          </a:p>
          <a:p>
            <a:endParaRPr lang="en-US" sz="1050" dirty="0" smtClean="0"/>
          </a:p>
          <a:p>
            <a:pPr marL="228600" marR="0" indent="-228600">
              <a:spcBef>
                <a:spcPts val="0"/>
              </a:spcBef>
              <a:spcAft>
                <a:spcPts val="0"/>
              </a:spcAft>
              <a:tabLst>
                <a:tab pos="228600" algn="l"/>
              </a:tabLst>
            </a:pPr>
            <a:endParaRPr lang="en-US" sz="1050" dirty="0" smtClean="0"/>
          </a:p>
        </p:txBody>
      </p:sp>
      <p:sp>
        <p:nvSpPr>
          <p:cNvPr id="4" name="Slide Number Placeholder 3"/>
          <p:cNvSpPr>
            <a:spLocks noGrp="1"/>
          </p:cNvSpPr>
          <p:nvPr>
            <p:ph type="sldNum" sz="quarter" idx="10"/>
          </p:nvPr>
        </p:nvSpPr>
        <p:spPr/>
        <p:txBody>
          <a:bodyPr/>
          <a:lstStyle/>
          <a:p>
            <a:fld id="{55295979-814F-4603-8F6B-898B84BACE58}"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066799" y="4415790"/>
            <a:ext cx="5242561" cy="4183380"/>
          </a:xfrm>
        </p:spPr>
        <p:txBody>
          <a:bodyPr/>
          <a:lstStyle/>
          <a:p>
            <a:pPr marL="231775" lvl="0" indent="-231775">
              <a:tabLst>
                <a:tab pos="347663" algn="l"/>
              </a:tabLst>
            </a:pPr>
            <a:endParaRPr lang="en-US" sz="1100" dirty="0" smtClean="0">
              <a:solidFill>
                <a:prstClr val="black"/>
              </a:solidFill>
            </a:endParaRPr>
          </a:p>
          <a:p>
            <a:pPr marL="231775" lvl="0" indent="-231775">
              <a:tabLst>
                <a:tab pos="347663" algn="l"/>
              </a:tabLst>
            </a:pPr>
            <a:endParaRPr lang="en-US" sz="1100" dirty="0">
              <a:solidFill>
                <a:prstClr val="black"/>
              </a:solidFill>
            </a:endParaRPr>
          </a:p>
          <a:p>
            <a:endParaRPr lang="en-US" dirty="0"/>
          </a:p>
        </p:txBody>
      </p:sp>
      <p:sp>
        <p:nvSpPr>
          <p:cNvPr id="4" name="Slide Number Placeholder 3"/>
          <p:cNvSpPr>
            <a:spLocks noGrp="1"/>
          </p:cNvSpPr>
          <p:nvPr>
            <p:ph type="sldNum" sz="quarter" idx="10"/>
          </p:nvPr>
        </p:nvSpPr>
        <p:spPr/>
        <p:txBody>
          <a:bodyPr/>
          <a:lstStyle/>
          <a:p>
            <a:fld id="{55295979-814F-4603-8F6B-898B84BACE58}" type="slidenum">
              <a:rPr lang="en-US" smtClean="0"/>
              <a:pPr/>
              <a:t>18</a:t>
            </a:fld>
            <a:endParaRPr lang="en-US" dirty="0"/>
          </a:p>
        </p:txBody>
      </p:sp>
      <p:pic>
        <p:nvPicPr>
          <p:cNvPr id="5" name="Picture 4" descr="C:\Users\rciappon\AppData\Local\Microsoft\Windows\Temporary Internet Files\Content.IE5\YV3DPG6D\MC900048446[1].w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1676400"/>
            <a:ext cx="800100" cy="960120"/>
          </a:xfrm>
          <a:prstGeom prst="rect">
            <a:avLst/>
          </a:prstGeom>
          <a:noFill/>
          <a:ln>
            <a:noFill/>
          </a:ln>
        </p:spPr>
      </p:pic>
    </p:spTree>
    <p:extLst>
      <p:ext uri="{BB962C8B-B14F-4D97-AF65-F5344CB8AC3E}">
        <p14:creationId xmlns:p14="http://schemas.microsoft.com/office/powerpoint/2010/main" val="29982913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42999" y="4415790"/>
            <a:ext cx="5166361" cy="4183380"/>
          </a:xfrm>
        </p:spPr>
        <p:txBody>
          <a:bodyPr>
            <a:normAutofit/>
          </a:bodyPr>
          <a:lstStyle/>
          <a:p>
            <a:pPr marL="233363" indent="-233363"/>
            <a:r>
              <a:rPr lang="en-US" b="1" dirty="0" smtClean="0"/>
              <a:t>Q:  Will there be an "I Don't Know" option on the “Claim Previous Records” page?</a:t>
            </a:r>
            <a:endParaRPr lang="en-US" dirty="0" smtClean="0"/>
          </a:p>
          <a:p>
            <a:pPr marL="233363" indent="-233363"/>
            <a:r>
              <a:rPr lang="en-US" dirty="0" smtClean="0"/>
              <a:t>A:  No.  For the initial release of SEVIS II, there is no “I don’t know” option for claiming SEVIS records that nonimmigrant may have had in the past.  The user must answer YES or NO to the question of whether they have ever been in the U.S. in F, M, or J status.  If the answer is YES, the user is asked to enter at least one SEVIS ID number.  At that point, the user may check a box for “I don’t know.” An option for “I don’t know” for the first question is something we can take into consideration for future releases, particularly for instances where Account Managers may create customer accounts.</a:t>
            </a:r>
          </a:p>
          <a:p>
            <a:endParaRPr lang="en-US" dirty="0"/>
          </a:p>
        </p:txBody>
      </p:sp>
      <p:sp>
        <p:nvSpPr>
          <p:cNvPr id="4" name="Slide Number Placeholder 3"/>
          <p:cNvSpPr>
            <a:spLocks noGrp="1"/>
          </p:cNvSpPr>
          <p:nvPr>
            <p:ph type="sldNum" sz="quarter" idx="10"/>
          </p:nvPr>
        </p:nvSpPr>
        <p:spPr/>
        <p:txBody>
          <a:bodyPr/>
          <a:lstStyle/>
          <a:p>
            <a:fld id="{55295979-814F-4603-8F6B-898B84BACE58}" type="slidenum">
              <a:rPr lang="en-US" smtClean="0"/>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42999" y="4415790"/>
            <a:ext cx="5166361" cy="4183380"/>
          </a:xfrm>
        </p:spPr>
        <p:txBody>
          <a:bodyPr>
            <a:normAutofit/>
          </a:bodyPr>
          <a:lstStyle/>
          <a:p>
            <a:pPr marL="174625" indent="-174625"/>
            <a:r>
              <a:rPr lang="en-US" sz="1100" b="1" dirty="0" smtClean="0"/>
              <a:t>Q:  Will SEVP release a SEVIS II test environment for school officials? </a:t>
            </a:r>
            <a:endParaRPr lang="en-US" sz="1100" dirty="0" smtClean="0"/>
          </a:p>
          <a:p>
            <a:pPr marL="174625" indent="-174625"/>
            <a:r>
              <a:rPr lang="en-US" sz="1100" dirty="0" smtClean="0"/>
              <a:t>A:  We would like to have a training instance of the database available for P/DSOs to gain familiarity with the system. However, we have not yet made a determination on that.    </a:t>
            </a:r>
          </a:p>
          <a:p>
            <a:endParaRPr lang="en-US" dirty="0"/>
          </a:p>
        </p:txBody>
      </p:sp>
      <p:sp>
        <p:nvSpPr>
          <p:cNvPr id="4" name="Slide Number Placeholder 3"/>
          <p:cNvSpPr>
            <a:spLocks noGrp="1"/>
          </p:cNvSpPr>
          <p:nvPr>
            <p:ph type="sldNum" sz="quarter" idx="10"/>
          </p:nvPr>
        </p:nvSpPr>
        <p:spPr/>
        <p:txBody>
          <a:bodyPr/>
          <a:lstStyle/>
          <a:p>
            <a:fld id="{55295979-814F-4603-8F6B-898B84BACE58}" type="slidenum">
              <a:rPr lang="en-US" smtClean="0"/>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066799" y="4415790"/>
            <a:ext cx="5242561" cy="4652010"/>
          </a:xfrm>
        </p:spPr>
        <p:txBody>
          <a:bodyPr>
            <a:normAutofit/>
          </a:bodyPr>
          <a:lstStyle/>
          <a:p>
            <a:pPr marL="228600" indent="-228600"/>
            <a:r>
              <a:rPr lang="en-US" sz="1100" b="1" dirty="0" smtClean="0"/>
              <a:t>Q:  Will this webinar recording be available on the SEVIS II website? </a:t>
            </a:r>
            <a:endParaRPr lang="en-US" sz="1100" dirty="0" smtClean="0"/>
          </a:p>
          <a:p>
            <a:pPr marL="228600" indent="-228600"/>
            <a:r>
              <a:rPr lang="en-US" sz="1100" dirty="0" smtClean="0"/>
              <a:t>A:   Yes.  It will be posted on the Study in the States website with the webinar guide and Q&amp;A.  </a:t>
            </a:r>
          </a:p>
          <a:p>
            <a:pPr marL="228600" indent="-228600"/>
            <a:r>
              <a:rPr lang="en-US" sz="1100" b="1" dirty="0" smtClean="0"/>
              <a:t> </a:t>
            </a:r>
            <a:endParaRPr lang="en-US" sz="1100" dirty="0" smtClean="0"/>
          </a:p>
          <a:p>
            <a:pPr marL="228600" indent="-228600"/>
            <a:r>
              <a:rPr lang="en-US" sz="1100" b="1" dirty="0" smtClean="0"/>
              <a:t>Q:  Is there an e-mail address for additional or follow-up questions?</a:t>
            </a:r>
            <a:endParaRPr lang="en-US" sz="1100" dirty="0" smtClean="0"/>
          </a:p>
          <a:p>
            <a:pPr marL="228600" indent="-228600"/>
            <a:r>
              <a:rPr lang="en-US" sz="1100" dirty="0" smtClean="0"/>
              <a:t>A:   Yes.  Follow-up questions and comments can be sent to sevisii.team@dhs.gov.</a:t>
            </a:r>
          </a:p>
          <a:p>
            <a:pPr marL="228600" indent="-228600"/>
            <a:r>
              <a:rPr lang="en-US" sz="1100" b="1" dirty="0" smtClean="0"/>
              <a:t> </a:t>
            </a:r>
            <a:endParaRPr lang="en-US" sz="1100" dirty="0" smtClean="0"/>
          </a:p>
          <a:p>
            <a:pPr marL="228600" indent="-228600"/>
            <a:r>
              <a:rPr lang="en-US" sz="1100" b="1" dirty="0" smtClean="0"/>
              <a:t>Q:  I thought I had signed up for all the webinars, but I didn't get an e-mail reminding me of this webinar. Has something changed?</a:t>
            </a:r>
            <a:endParaRPr lang="en-US" sz="1100" dirty="0" smtClean="0"/>
          </a:p>
          <a:p>
            <a:pPr marL="228600" indent="-228600"/>
            <a:r>
              <a:rPr lang="en-US" sz="1100" dirty="0" smtClean="0"/>
              <a:t>A:   Yes.  SEVP has changed webinar software programs and has lost the ability to have advance registration and to send reminder e-mails.  You can go to the Study in the States website and follow us on Twitter and Facebook to get updates on upcoming webinars.</a:t>
            </a:r>
          </a:p>
          <a:p>
            <a:endParaRPr lang="en-US" dirty="0"/>
          </a:p>
        </p:txBody>
      </p:sp>
      <p:sp>
        <p:nvSpPr>
          <p:cNvPr id="4" name="Slide Number Placeholder 3"/>
          <p:cNvSpPr>
            <a:spLocks noGrp="1"/>
          </p:cNvSpPr>
          <p:nvPr>
            <p:ph type="sldNum" sz="quarter" idx="10"/>
          </p:nvPr>
        </p:nvSpPr>
        <p:spPr/>
        <p:txBody>
          <a:bodyPr/>
          <a:lstStyle/>
          <a:p>
            <a:fld id="{55295979-814F-4603-8F6B-898B84BACE58}" type="slidenum">
              <a:rPr lang="en-US" smtClean="0"/>
              <a:pPr/>
              <a:t>21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611594" y="6118533"/>
            <a:ext cx="2133600" cy="365125"/>
          </a:xfrm>
        </p:spPr>
        <p:txBody>
          <a:bodyPr/>
          <a:lstStyle/>
          <a:p>
            <a:fld id="{8596DDBB-3665-4EA2-9FE2-4B04BA2B1D66}" type="slidenum">
              <a:rPr lang="en-US" smtClean="0"/>
              <a:pPr/>
              <a:t>‹#›</a:t>
            </a:fld>
            <a:endParaRPr lang="en-US" dirty="0"/>
          </a:p>
        </p:txBody>
      </p:sp>
      <p:cxnSp>
        <p:nvCxnSpPr>
          <p:cNvPr id="10" name="Straight Connector 9"/>
          <p:cNvCxnSpPr/>
          <p:nvPr userDrawn="1"/>
        </p:nvCxnSpPr>
        <p:spPr>
          <a:xfrm>
            <a:off x="363194" y="5943600"/>
            <a:ext cx="838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263490" y="6001014"/>
            <a:ext cx="5715000" cy="600164"/>
          </a:xfrm>
          <a:prstGeom prst="rect">
            <a:avLst/>
          </a:prstGeom>
          <a:noFill/>
        </p:spPr>
        <p:txBody>
          <a:bodyPr wrap="square" rtlCol="0">
            <a:spAutoFit/>
          </a:bodyPr>
          <a:lstStyle/>
          <a:p>
            <a:r>
              <a:rPr lang="en-US" sz="1100" b="1" i="1" dirty="0" smtClean="0">
                <a:latin typeface="Verdana" pitchFamily="34" charset="0"/>
                <a:ea typeface="Verdana" pitchFamily="34" charset="0"/>
                <a:cs typeface="Verdana" pitchFamily="34" charset="0"/>
              </a:rPr>
              <a:t>SEVIS II</a:t>
            </a:r>
            <a:r>
              <a:rPr lang="en-US" sz="1100" b="1" i="1" baseline="0" dirty="0" smtClean="0">
                <a:latin typeface="Verdana" pitchFamily="34" charset="0"/>
                <a:ea typeface="Verdana" pitchFamily="34" charset="0"/>
                <a:cs typeface="Verdana" pitchFamily="34" charset="0"/>
              </a:rPr>
              <a:t> – Creating and Updating Customer Accounts</a:t>
            </a:r>
            <a:endParaRPr lang="en-US" sz="1100" b="1" i="1" dirty="0" smtClean="0">
              <a:latin typeface="Verdana" pitchFamily="34" charset="0"/>
              <a:ea typeface="Verdana" pitchFamily="34" charset="0"/>
              <a:cs typeface="Verdana" pitchFamily="34" charset="0"/>
            </a:endParaRPr>
          </a:p>
          <a:p>
            <a:r>
              <a:rPr lang="en-US" sz="1100" dirty="0" smtClean="0">
                <a:latin typeface="Verdana" pitchFamily="34" charset="0"/>
                <a:ea typeface="Verdana" pitchFamily="34" charset="0"/>
                <a:cs typeface="Verdana" pitchFamily="34" charset="0"/>
              </a:rPr>
              <a:t>Presented by:  Ann Balough, SEVIS II</a:t>
            </a:r>
            <a:r>
              <a:rPr lang="en-US" sz="1100" baseline="0" dirty="0" smtClean="0">
                <a:latin typeface="Verdana" pitchFamily="34" charset="0"/>
                <a:ea typeface="Verdana" pitchFamily="34" charset="0"/>
                <a:cs typeface="Verdana" pitchFamily="34" charset="0"/>
              </a:rPr>
              <a:t> Business Program Manager</a:t>
            </a:r>
            <a:endParaRPr lang="en-US" sz="1100" dirty="0" smtClean="0">
              <a:latin typeface="Verdana" pitchFamily="34" charset="0"/>
              <a:ea typeface="Verdana" pitchFamily="34" charset="0"/>
              <a:cs typeface="Verdana" pitchFamily="34" charset="0"/>
            </a:endParaRPr>
          </a:p>
          <a:p>
            <a:r>
              <a:rPr lang="en-US" sz="1100" dirty="0" smtClean="0">
                <a:latin typeface="Verdana" pitchFamily="34" charset="0"/>
                <a:ea typeface="Verdana" pitchFamily="34" charset="0"/>
                <a:cs typeface="Verdana" pitchFamily="34" charset="0"/>
              </a:rPr>
              <a:t>September</a:t>
            </a:r>
            <a:r>
              <a:rPr lang="en-US" sz="1100" baseline="0" dirty="0" smtClean="0">
                <a:latin typeface="Verdana" pitchFamily="34" charset="0"/>
                <a:ea typeface="Verdana" pitchFamily="34" charset="0"/>
                <a:cs typeface="Verdana" pitchFamily="34" charset="0"/>
              </a:rPr>
              <a:t> 18, 2012</a:t>
            </a:r>
            <a:endParaRPr lang="en-US" sz="1100" dirty="0">
              <a:latin typeface="Verdana" pitchFamily="34" charset="0"/>
              <a:ea typeface="Verdana" pitchFamily="34" charset="0"/>
              <a:cs typeface="Verdana" pitchFamily="34" charset="0"/>
            </a:endParaRPr>
          </a:p>
        </p:txBody>
      </p:sp>
      <p:sp>
        <p:nvSpPr>
          <p:cNvPr id="5" name="TextBox 4"/>
          <p:cNvSpPr txBox="1"/>
          <p:nvPr userDrawn="1"/>
        </p:nvSpPr>
        <p:spPr>
          <a:xfrm>
            <a:off x="381000" y="304800"/>
            <a:ext cx="7086600" cy="738664"/>
          </a:xfrm>
          <a:prstGeom prst="rect">
            <a:avLst/>
          </a:prstGeom>
          <a:noFill/>
        </p:spPr>
        <p:txBody>
          <a:bodyPr wrap="square" rtlCol="0">
            <a:spAutoFit/>
          </a:bodyPr>
          <a:lstStyle/>
          <a:p>
            <a:r>
              <a:rPr lang="en-US" sz="1400" i="1" dirty="0" smtClean="0">
                <a:latin typeface="Verdana" pitchFamily="34" charset="0"/>
                <a:ea typeface="Verdana" pitchFamily="34" charset="0"/>
                <a:cs typeface="Verdana" pitchFamily="34" charset="0"/>
              </a:rPr>
              <a:t>SEVIS II – Creating and Updating Customer Accounts</a:t>
            </a:r>
          </a:p>
          <a:p>
            <a:r>
              <a:rPr lang="en-US" sz="1400" b="1" dirty="0" smtClean="0">
                <a:latin typeface="Verdana" pitchFamily="34" charset="0"/>
                <a:ea typeface="Verdana" pitchFamily="34" charset="0"/>
                <a:cs typeface="Verdana" pitchFamily="34" charset="0"/>
              </a:rPr>
              <a:t>____________________________________________</a:t>
            </a:r>
          </a:p>
          <a:p>
            <a:endParaRPr lang="en-US" sz="1400" b="1" dirty="0" smtClean="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421921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4654D6-DBE8-4A01-A6EF-84FFAB4B8331}" type="datetime1">
              <a:rPr lang="en-US" smtClean="0"/>
              <a:pPr/>
              <a:t>10/19/2012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96DDBB-3665-4EA2-9FE2-4B04BA2B1D66}" type="slidenum">
              <a:rPr lang="en-US" smtClean="0"/>
              <a:pPr/>
              <a:t>‹#›</a:t>
            </a:fld>
            <a:endParaRPr lang="en-US" dirty="0"/>
          </a:p>
        </p:txBody>
      </p:sp>
    </p:spTree>
    <p:extLst>
      <p:ext uri="{BB962C8B-B14F-4D97-AF65-F5344CB8AC3E}">
        <p14:creationId xmlns:p14="http://schemas.microsoft.com/office/powerpoint/2010/main" val="3347953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03667E-1365-4689-BBFF-79DF7C3818CA}" type="datetime1">
              <a:rPr lang="en-US" smtClean="0"/>
              <a:pPr/>
              <a:t>10/19/2012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96DDBB-3665-4EA2-9FE2-4B04BA2B1D66}" type="slidenum">
              <a:rPr lang="en-US" smtClean="0"/>
              <a:pPr/>
              <a:t>‹#›</a:t>
            </a:fld>
            <a:endParaRPr lang="en-US" dirty="0"/>
          </a:p>
        </p:txBody>
      </p:sp>
    </p:spTree>
    <p:extLst>
      <p:ext uri="{BB962C8B-B14F-4D97-AF65-F5344CB8AC3E}">
        <p14:creationId xmlns:p14="http://schemas.microsoft.com/office/powerpoint/2010/main" val="1180960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1" y="2133601"/>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505201" y="2133601"/>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913910-EA29-4C86-85FB-E5BE6DFCCCB7}" type="datetime1">
              <a:rPr lang="en-US" smtClean="0"/>
              <a:pPr/>
              <a:t>10/19/2012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596DDBB-3665-4EA2-9FE2-4B04BA2B1D66}" type="slidenum">
              <a:rPr lang="en-US" smtClean="0"/>
              <a:pPr/>
              <a:t>‹#›</a:t>
            </a:fld>
            <a:endParaRPr lang="en-US" dirty="0"/>
          </a:p>
        </p:txBody>
      </p:sp>
    </p:spTree>
    <p:extLst>
      <p:ext uri="{BB962C8B-B14F-4D97-AF65-F5344CB8AC3E}">
        <p14:creationId xmlns:p14="http://schemas.microsoft.com/office/powerpoint/2010/main" val="179207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53A96C4-5D9A-4111-8170-F1D2DCEA2EFF}" type="datetime1">
              <a:rPr lang="en-US" smtClean="0"/>
              <a:pPr/>
              <a:t>10/19/2012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596DDBB-3665-4EA2-9FE2-4B04BA2B1D66}" type="slidenum">
              <a:rPr lang="en-US" smtClean="0"/>
              <a:pPr/>
              <a:t>‹#›</a:t>
            </a:fld>
            <a:endParaRPr lang="en-US" dirty="0"/>
          </a:p>
        </p:txBody>
      </p:sp>
    </p:spTree>
    <p:extLst>
      <p:ext uri="{BB962C8B-B14F-4D97-AF65-F5344CB8AC3E}">
        <p14:creationId xmlns:p14="http://schemas.microsoft.com/office/powerpoint/2010/main" val="1339657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B63D521-A19F-44DC-BE64-A466EA092CF4}" type="datetime1">
              <a:rPr lang="en-US" smtClean="0"/>
              <a:pPr/>
              <a:t>10/19/2012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596DDBB-3665-4EA2-9FE2-4B04BA2B1D66}" type="slidenum">
              <a:rPr lang="en-US" smtClean="0"/>
              <a:pPr/>
              <a:t>‹#›</a:t>
            </a:fld>
            <a:endParaRPr lang="en-US" dirty="0"/>
          </a:p>
        </p:txBody>
      </p:sp>
    </p:spTree>
    <p:extLst>
      <p:ext uri="{BB962C8B-B14F-4D97-AF65-F5344CB8AC3E}">
        <p14:creationId xmlns:p14="http://schemas.microsoft.com/office/powerpoint/2010/main" val="1997188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261202-34A7-4A67-9E5D-AD8BB91604BB}" type="datetime1">
              <a:rPr lang="en-US" smtClean="0"/>
              <a:pPr/>
              <a:t>10/19/2012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596DDBB-3665-4EA2-9FE2-4B04BA2B1D66}" type="slidenum">
              <a:rPr lang="en-US" smtClean="0"/>
              <a:pPr/>
              <a:t>‹#›</a:t>
            </a:fld>
            <a:endParaRPr lang="en-US" dirty="0"/>
          </a:p>
        </p:txBody>
      </p:sp>
    </p:spTree>
    <p:extLst>
      <p:ext uri="{BB962C8B-B14F-4D97-AF65-F5344CB8AC3E}">
        <p14:creationId xmlns:p14="http://schemas.microsoft.com/office/powerpoint/2010/main" val="2398013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408D7E-E2B2-4BFA-A379-3EBCDE78CE5E}" type="datetime1">
              <a:rPr lang="en-US" smtClean="0"/>
              <a:pPr/>
              <a:t>10/19/2012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596DDBB-3665-4EA2-9FE2-4B04BA2B1D66}" type="slidenum">
              <a:rPr lang="en-US" smtClean="0"/>
              <a:pPr/>
              <a:t>‹#›</a:t>
            </a:fld>
            <a:endParaRPr lang="en-US" dirty="0"/>
          </a:p>
        </p:txBody>
      </p:sp>
    </p:spTree>
    <p:extLst>
      <p:ext uri="{BB962C8B-B14F-4D97-AF65-F5344CB8AC3E}">
        <p14:creationId xmlns:p14="http://schemas.microsoft.com/office/powerpoint/2010/main" val="172856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AFA3CF-78D8-4E0F-BD96-B17E466BEE5C}" type="datetime1">
              <a:rPr lang="en-US" smtClean="0"/>
              <a:pPr/>
              <a:t>10/19/2012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596DDBB-3665-4EA2-9FE2-4B04BA2B1D66}" type="slidenum">
              <a:rPr lang="en-US" smtClean="0"/>
              <a:pPr/>
              <a:t>‹#›</a:t>
            </a:fld>
            <a:endParaRPr lang="en-US" dirty="0"/>
          </a:p>
        </p:txBody>
      </p:sp>
    </p:spTree>
    <p:extLst>
      <p:ext uri="{BB962C8B-B14F-4D97-AF65-F5344CB8AC3E}">
        <p14:creationId xmlns:p14="http://schemas.microsoft.com/office/powerpoint/2010/main" val="2660489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5DA102-A5F8-42D3-A4FB-88072BA8ECAA}" type="datetime1">
              <a:rPr lang="en-US" smtClean="0"/>
              <a:pPr/>
              <a:t>10/19/2012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96DDBB-3665-4EA2-9FE2-4B04BA2B1D66}" type="slidenum">
              <a:rPr lang="en-US" smtClean="0"/>
              <a:pPr/>
              <a:t>‹#›</a:t>
            </a:fld>
            <a:endParaRPr lang="en-US" dirty="0"/>
          </a:p>
        </p:txBody>
      </p:sp>
    </p:spTree>
    <p:extLst>
      <p:ext uri="{BB962C8B-B14F-4D97-AF65-F5344CB8AC3E}">
        <p14:creationId xmlns:p14="http://schemas.microsoft.com/office/powerpoint/2010/main" val="3160630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49" y="366713"/>
            <a:ext cx="1543051" cy="7800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1" y="366713"/>
            <a:ext cx="4476751" cy="7800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789DE9-697E-46D7-9708-852C18EEA053}" type="datetime1">
              <a:rPr lang="en-US" smtClean="0"/>
              <a:pPr/>
              <a:t>10/19/2012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96DDBB-3665-4EA2-9FE2-4B04BA2B1D66}" type="slidenum">
              <a:rPr lang="en-US" smtClean="0"/>
              <a:pPr/>
              <a:t>‹#›</a:t>
            </a:fld>
            <a:endParaRPr lang="en-US" dirty="0"/>
          </a:p>
        </p:txBody>
      </p:sp>
    </p:spTree>
    <p:extLst>
      <p:ext uri="{BB962C8B-B14F-4D97-AF65-F5344CB8AC3E}">
        <p14:creationId xmlns:p14="http://schemas.microsoft.com/office/powerpoint/2010/main" val="2200913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CCD22F9-28D7-4530-A773-D3EA15DCB685}" type="datetime1">
              <a:rPr lang="en-US" smtClean="0"/>
              <a:pPr/>
              <a:t>10/19/2012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EBC5589C-AEDC-421C-8D96-5C25EF5A79FA}" type="slidenum">
              <a:rPr lang="en-US" smtClean="0"/>
              <a:pPr/>
              <a:t>‹#›</a:t>
            </a:fld>
            <a:endParaRPr lang="en-US" dirty="0"/>
          </a:p>
        </p:txBody>
      </p:sp>
    </p:spTree>
    <p:extLst>
      <p:ext uri="{BB962C8B-B14F-4D97-AF65-F5344CB8AC3E}">
        <p14:creationId xmlns:p14="http://schemas.microsoft.com/office/powerpoint/2010/main" val="2794166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7DA8133-7F1C-4B82-BD3A-4F331C18406B}" type="datetime1">
              <a:rPr lang="en-US" smtClean="0"/>
              <a:pPr/>
              <a:t>10/19/2012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EBC5589C-AEDC-421C-8D96-5C25EF5A79FA}" type="slidenum">
              <a:rPr lang="en-US" smtClean="0"/>
              <a:pPr/>
              <a:t>‹#›</a:t>
            </a:fld>
            <a:endParaRPr lang="en-US" dirty="0"/>
          </a:p>
        </p:txBody>
      </p:sp>
    </p:spTree>
    <p:extLst>
      <p:ext uri="{BB962C8B-B14F-4D97-AF65-F5344CB8AC3E}">
        <p14:creationId xmlns:p14="http://schemas.microsoft.com/office/powerpoint/2010/main" val="2468959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C4C1361-164E-4968-AF5F-D777214FCA41}" type="datetime1">
              <a:rPr lang="en-US" smtClean="0"/>
              <a:pPr/>
              <a:t>10/19/2012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EBC5589C-AEDC-421C-8D96-5C25EF5A79FA}" type="slidenum">
              <a:rPr lang="en-US" smtClean="0"/>
              <a:pPr/>
              <a:t>‹#›</a:t>
            </a:fld>
            <a:endParaRPr lang="en-US" dirty="0"/>
          </a:p>
        </p:txBody>
      </p:sp>
    </p:spTree>
    <p:extLst>
      <p:ext uri="{BB962C8B-B14F-4D97-AF65-F5344CB8AC3E}">
        <p14:creationId xmlns:p14="http://schemas.microsoft.com/office/powerpoint/2010/main" val="3154021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3945B25-E2EC-4A0E-BC71-A0C6408D7AFF}" type="datetime1">
              <a:rPr lang="en-US" smtClean="0"/>
              <a:pPr/>
              <a:t>10/19/2012</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EBC5589C-AEDC-421C-8D96-5C25EF5A79FA}" type="slidenum">
              <a:rPr lang="en-US" smtClean="0"/>
              <a:pPr/>
              <a:t>‹#›</a:t>
            </a:fld>
            <a:endParaRPr lang="en-US" dirty="0"/>
          </a:p>
        </p:txBody>
      </p:sp>
    </p:spTree>
    <p:extLst>
      <p:ext uri="{BB962C8B-B14F-4D97-AF65-F5344CB8AC3E}">
        <p14:creationId xmlns:p14="http://schemas.microsoft.com/office/powerpoint/2010/main" val="26589107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B699ACA8-CB4B-44E9-9FC2-76B46147C800}" type="datetime1">
              <a:rPr lang="en-US" smtClean="0"/>
              <a:pPr/>
              <a:t>10/19/2012</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p:txBody>
          <a:bodyPr/>
          <a:lstStyle/>
          <a:p>
            <a:fld id="{EBC5589C-AEDC-421C-8D96-5C25EF5A79FA}" type="slidenum">
              <a:rPr lang="en-US" smtClean="0"/>
              <a:pPr/>
              <a:t>‹#›</a:t>
            </a:fld>
            <a:endParaRPr lang="en-US" dirty="0"/>
          </a:p>
        </p:txBody>
      </p:sp>
    </p:spTree>
    <p:extLst>
      <p:ext uri="{BB962C8B-B14F-4D97-AF65-F5344CB8AC3E}">
        <p14:creationId xmlns:p14="http://schemas.microsoft.com/office/powerpoint/2010/main" val="3124943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578059CE-A2E3-4BC5-A42E-26B97FAF1C9E}" type="datetime1">
              <a:rPr lang="en-US" smtClean="0"/>
              <a:pPr/>
              <a:t>10/19/2012</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5" name="Slide Number Placeholder 4"/>
          <p:cNvSpPr>
            <a:spLocks noGrp="1"/>
          </p:cNvSpPr>
          <p:nvPr>
            <p:ph type="sldNum" sz="quarter" idx="12"/>
          </p:nvPr>
        </p:nvSpPr>
        <p:spPr/>
        <p:txBody>
          <a:bodyPr/>
          <a:lstStyle/>
          <a:p>
            <a:fld id="{EBC5589C-AEDC-421C-8D96-5C25EF5A79FA}" type="slidenum">
              <a:rPr lang="en-US" smtClean="0"/>
              <a:pPr/>
              <a:t>‹#›</a:t>
            </a:fld>
            <a:endParaRPr lang="en-US" dirty="0"/>
          </a:p>
        </p:txBody>
      </p:sp>
    </p:spTree>
    <p:extLst>
      <p:ext uri="{BB962C8B-B14F-4D97-AF65-F5344CB8AC3E}">
        <p14:creationId xmlns:p14="http://schemas.microsoft.com/office/powerpoint/2010/main" val="5009992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A4AC383B-5366-4051-9AE4-FACDC79934FD}" type="datetime1">
              <a:rPr lang="en-US" smtClean="0"/>
              <a:pPr/>
              <a:t>10/19/2012</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p:txBody>
          <a:bodyPr/>
          <a:lstStyle/>
          <a:p>
            <a:fld id="{EBC5589C-AEDC-421C-8D96-5C25EF5A79FA}" type="slidenum">
              <a:rPr lang="en-US" smtClean="0"/>
              <a:pPr/>
              <a:t>‹#›</a:t>
            </a:fld>
            <a:endParaRPr lang="en-US" dirty="0"/>
          </a:p>
        </p:txBody>
      </p:sp>
    </p:spTree>
    <p:extLst>
      <p:ext uri="{BB962C8B-B14F-4D97-AF65-F5344CB8AC3E}">
        <p14:creationId xmlns:p14="http://schemas.microsoft.com/office/powerpoint/2010/main" val="40332767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472F405-855C-44A4-B1EF-B5A56C157577}" type="datetime1">
              <a:rPr lang="en-US" smtClean="0"/>
              <a:pPr/>
              <a:t>10/19/2012</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EBC5589C-AEDC-421C-8D96-5C25EF5A79FA}" type="slidenum">
              <a:rPr lang="en-US" smtClean="0"/>
              <a:pPr/>
              <a:t>‹#›</a:t>
            </a:fld>
            <a:endParaRPr lang="en-US" dirty="0"/>
          </a:p>
        </p:txBody>
      </p:sp>
    </p:spTree>
    <p:extLst>
      <p:ext uri="{BB962C8B-B14F-4D97-AF65-F5344CB8AC3E}">
        <p14:creationId xmlns:p14="http://schemas.microsoft.com/office/powerpoint/2010/main" val="38932470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6551A64-AA3C-4712-BB1E-65AC81BFEF19}" type="datetime1">
              <a:rPr lang="en-US" smtClean="0"/>
              <a:pPr/>
              <a:t>10/19/2012</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EBC5589C-AEDC-421C-8D96-5C25EF5A79FA}" type="slidenum">
              <a:rPr lang="en-US" smtClean="0"/>
              <a:pPr/>
              <a:t>‹#›</a:t>
            </a:fld>
            <a:endParaRPr lang="en-US" dirty="0"/>
          </a:p>
        </p:txBody>
      </p:sp>
    </p:spTree>
    <p:extLst>
      <p:ext uri="{BB962C8B-B14F-4D97-AF65-F5344CB8AC3E}">
        <p14:creationId xmlns:p14="http://schemas.microsoft.com/office/powerpoint/2010/main" val="27162767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5F9B6AF-216A-4643-8399-8E2A790BACC6}" type="datetime1">
              <a:rPr lang="en-US" smtClean="0"/>
              <a:pPr/>
              <a:t>10/19/2012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EBC5589C-AEDC-421C-8D96-5C25EF5A79FA}" type="slidenum">
              <a:rPr lang="en-US" smtClean="0"/>
              <a:pPr/>
              <a:t>‹#›</a:t>
            </a:fld>
            <a:endParaRPr lang="en-US" dirty="0"/>
          </a:p>
        </p:txBody>
      </p:sp>
    </p:spTree>
    <p:extLst>
      <p:ext uri="{BB962C8B-B14F-4D97-AF65-F5344CB8AC3E}">
        <p14:creationId xmlns:p14="http://schemas.microsoft.com/office/powerpoint/2010/main" val="42053720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6418E22-519D-4B81-B717-FEE0F391282A}" type="datetime1">
              <a:rPr lang="en-US" smtClean="0"/>
              <a:pPr/>
              <a:t>10/19/2012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EBC5589C-AEDC-421C-8D96-5C25EF5A79FA}" type="slidenum">
              <a:rPr lang="en-US" smtClean="0"/>
              <a:pPr/>
              <a:t>‹#›</a:t>
            </a:fld>
            <a:endParaRPr lang="en-US" dirty="0"/>
          </a:p>
        </p:txBody>
      </p:sp>
    </p:spTree>
    <p:extLst>
      <p:ext uri="{BB962C8B-B14F-4D97-AF65-F5344CB8AC3E}">
        <p14:creationId xmlns:p14="http://schemas.microsoft.com/office/powerpoint/2010/main" val="1773816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wm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66CF28-40A0-4A8F-BB97-5292DB55A96E}" type="datetime1">
              <a:rPr lang="en-US" smtClean="0"/>
              <a:pPr/>
              <a:t>10/19/2012</a:t>
            </a:fld>
            <a:endParaRPr lang="en-US" dirty="0"/>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96DDBB-3665-4EA2-9FE2-4B04BA2B1D66}" type="slidenum">
              <a:rPr lang="en-US" smtClean="0"/>
              <a:pPr/>
              <a:t>‹#›</a:t>
            </a:fld>
            <a:endParaRPr lang="en-US" dirty="0"/>
          </a:p>
        </p:txBody>
      </p:sp>
    </p:spTree>
    <p:extLst>
      <p:ext uri="{BB962C8B-B14F-4D97-AF65-F5344CB8AC3E}">
        <p14:creationId xmlns:p14="http://schemas.microsoft.com/office/powerpoint/2010/main" val="38565073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6749758" y="6416499"/>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C5589C-AEDC-421C-8D96-5C25EF5A79FA}" type="slidenum">
              <a:rPr lang="en-US" smtClean="0"/>
              <a:pPr/>
              <a:t>‹#›</a:t>
            </a:fld>
            <a:endParaRPr lang="en-US" dirty="0"/>
          </a:p>
        </p:txBody>
      </p:sp>
      <p:pic>
        <p:nvPicPr>
          <p:cNvPr id="7" name="Picture 6" descr="C:\Users\rciappon\AppData\Local\Microsoft\Windows\Temporary Internet Files\Content.IE5\KHHETI9U\MC900198579[1].wmf"/>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33238" y="34225"/>
            <a:ext cx="1219200" cy="118497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001000" y="1053277"/>
            <a:ext cx="1219200" cy="461665"/>
          </a:xfrm>
          <a:prstGeom prst="rect">
            <a:avLst/>
          </a:prstGeom>
          <a:noFill/>
        </p:spPr>
        <p:txBody>
          <a:bodyPr wrap="square" rtlCol="0">
            <a:spAutoFit/>
          </a:bodyPr>
          <a:lstStyle/>
          <a:p>
            <a:pPr algn="ctr"/>
            <a:r>
              <a:rPr lang="en-US" sz="1200" dirty="0" smtClean="0">
                <a:latin typeface="Verdana" pitchFamily="34" charset="0"/>
                <a:ea typeface="Verdana" pitchFamily="34" charset="0"/>
                <a:cs typeface="Verdana" pitchFamily="34" charset="0"/>
              </a:rPr>
              <a:t>SEVP Webinars</a:t>
            </a:r>
            <a:endParaRPr lang="en-US" sz="1200" dirty="0">
              <a:latin typeface="Verdana" pitchFamily="34" charset="0"/>
              <a:ea typeface="Verdana" pitchFamily="34" charset="0"/>
              <a:cs typeface="Verdana" pitchFamily="34" charset="0"/>
            </a:endParaRPr>
          </a:p>
        </p:txBody>
      </p:sp>
      <p:sp>
        <p:nvSpPr>
          <p:cNvPr id="9" name="Slide Number Placeholder 5"/>
          <p:cNvSpPr txBox="1">
            <a:spLocks/>
          </p:cNvSpPr>
          <p:nvPr/>
        </p:nvSpPr>
        <p:spPr>
          <a:xfrm>
            <a:off x="381000" y="6248400"/>
            <a:ext cx="4038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0" name="TextBox 9"/>
          <p:cNvSpPr txBox="1"/>
          <p:nvPr/>
        </p:nvSpPr>
        <p:spPr>
          <a:xfrm>
            <a:off x="381000" y="6181460"/>
            <a:ext cx="5638800" cy="600164"/>
          </a:xfrm>
          <a:prstGeom prst="rect">
            <a:avLst/>
          </a:prstGeom>
          <a:noFill/>
        </p:spPr>
        <p:txBody>
          <a:bodyPr wrap="square" rtlCol="0">
            <a:spAutoFit/>
          </a:bodyPr>
          <a:lstStyle/>
          <a:p>
            <a:r>
              <a:rPr lang="en-US" sz="1100" dirty="0" smtClean="0">
                <a:latin typeface="Verdana" pitchFamily="34" charset="0"/>
                <a:ea typeface="Verdana" pitchFamily="34" charset="0"/>
                <a:cs typeface="Verdana" pitchFamily="34" charset="0"/>
              </a:rPr>
              <a:t>Webinar:</a:t>
            </a:r>
            <a:r>
              <a:rPr lang="en-US" sz="1100" baseline="0" dirty="0" smtClean="0">
                <a:latin typeface="Verdana" pitchFamily="34" charset="0"/>
                <a:ea typeface="Verdana" pitchFamily="34" charset="0"/>
                <a:cs typeface="Verdana" pitchFamily="34" charset="0"/>
              </a:rPr>
              <a:t>  SEVIS II Basics</a:t>
            </a:r>
          </a:p>
          <a:p>
            <a:r>
              <a:rPr lang="en-US" sz="1100" baseline="0" dirty="0" smtClean="0">
                <a:latin typeface="Verdana" pitchFamily="34" charset="0"/>
                <a:ea typeface="Verdana" pitchFamily="34" charset="0"/>
                <a:cs typeface="Verdana" pitchFamily="34" charset="0"/>
              </a:rPr>
              <a:t>Presenter:  Ann Balough, Business Program Manager</a:t>
            </a:r>
          </a:p>
          <a:p>
            <a:r>
              <a:rPr lang="en-US" sz="1100" baseline="0" dirty="0" smtClean="0">
                <a:latin typeface="Verdana" pitchFamily="34" charset="0"/>
                <a:ea typeface="Verdana" pitchFamily="34" charset="0"/>
                <a:cs typeface="Verdana" pitchFamily="34" charset="0"/>
              </a:rPr>
              <a:t>June 19, 2012</a:t>
            </a:r>
            <a:endParaRPr lang="en-US" sz="1100" dirty="0">
              <a:latin typeface="Verdana" pitchFamily="34" charset="0"/>
              <a:ea typeface="Verdana" pitchFamily="34" charset="0"/>
              <a:cs typeface="Verdana" pitchFamily="34" charset="0"/>
            </a:endParaRPr>
          </a:p>
        </p:txBody>
      </p:sp>
      <p:cxnSp>
        <p:nvCxnSpPr>
          <p:cNvPr id="12" name="Straight Connector 11"/>
          <p:cNvCxnSpPr/>
          <p:nvPr/>
        </p:nvCxnSpPr>
        <p:spPr>
          <a:xfrm>
            <a:off x="457200" y="6181460"/>
            <a:ext cx="837143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33690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wmf"/><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1371600"/>
            <a:ext cx="8610600" cy="3139321"/>
          </a:xfrm>
          <a:prstGeom prst="rect">
            <a:avLst/>
          </a:prstGeom>
          <a:noFill/>
        </p:spPr>
        <p:txBody>
          <a:bodyPr wrap="square" rtlCol="0">
            <a:spAutoFit/>
          </a:bodyPr>
          <a:lstStyle/>
          <a:p>
            <a:pPr marL="285750" indent="-285750">
              <a:buFont typeface="Wingdings" pitchFamily="2" charset="2"/>
              <a:buChar char="§"/>
            </a:pPr>
            <a:r>
              <a:rPr lang="en-US" sz="1400" dirty="0" smtClean="0">
                <a:latin typeface="Verdana" pitchFamily="34" charset="0"/>
                <a:ea typeface="Verdana" pitchFamily="34" charset="0"/>
                <a:cs typeface="Verdana" pitchFamily="34" charset="0"/>
              </a:rPr>
              <a:t>This presentation is a synopsis of the webinar’s major topics of discussion </a:t>
            </a:r>
          </a:p>
          <a:p>
            <a:endParaRPr lang="en-US" sz="1200" dirty="0" smtClean="0">
              <a:latin typeface="Verdana" pitchFamily="34" charset="0"/>
              <a:ea typeface="Verdana" pitchFamily="34" charset="0"/>
              <a:cs typeface="Verdana" pitchFamily="34" charset="0"/>
            </a:endParaRPr>
          </a:p>
          <a:p>
            <a:pPr marL="285750" indent="-285750">
              <a:buFont typeface="Wingdings" pitchFamily="2" charset="2"/>
              <a:buChar char="§"/>
            </a:pPr>
            <a:r>
              <a:rPr lang="en-US" sz="1400" dirty="0" smtClean="0">
                <a:latin typeface="Verdana" pitchFamily="34" charset="0"/>
                <a:ea typeface="Verdana" pitchFamily="34" charset="0"/>
                <a:cs typeface="Verdana" pitchFamily="34" charset="0"/>
              </a:rPr>
              <a:t>Questions and answers associated with each topic are listed on each slide’s </a:t>
            </a:r>
            <a:r>
              <a:rPr lang="en-US" sz="1400" b="1" dirty="0" smtClean="0">
                <a:latin typeface="Verdana" pitchFamily="34" charset="0"/>
                <a:ea typeface="Verdana" pitchFamily="34" charset="0"/>
                <a:cs typeface="Verdana" pitchFamily="34" charset="0"/>
              </a:rPr>
              <a:t>Notes Page</a:t>
            </a:r>
            <a:endParaRPr lang="en-US" sz="1400" dirty="0" smtClean="0">
              <a:latin typeface="Verdana" pitchFamily="34" charset="0"/>
              <a:ea typeface="Verdana" pitchFamily="34" charset="0"/>
              <a:cs typeface="Verdana" pitchFamily="34" charset="0"/>
            </a:endParaRPr>
          </a:p>
          <a:p>
            <a:endParaRPr lang="en-US" sz="1200" dirty="0" smtClean="0">
              <a:latin typeface="Verdana" pitchFamily="34" charset="0"/>
              <a:ea typeface="Verdana" pitchFamily="34" charset="0"/>
              <a:cs typeface="Verdana" pitchFamily="34" charset="0"/>
            </a:endParaRPr>
          </a:p>
          <a:p>
            <a:pPr marL="285750" indent="-285750">
              <a:buFont typeface="Wingdings" pitchFamily="2" charset="2"/>
              <a:buChar char="§"/>
            </a:pPr>
            <a:endParaRPr lang="en-US" sz="1200" dirty="0">
              <a:latin typeface="Verdana" pitchFamily="34" charset="0"/>
              <a:ea typeface="Verdana" pitchFamily="34" charset="0"/>
              <a:cs typeface="Verdana" pitchFamily="34" charset="0"/>
            </a:endParaRPr>
          </a:p>
          <a:p>
            <a:pPr marL="285750" indent="-285750">
              <a:spcBef>
                <a:spcPts val="600"/>
              </a:spcBef>
              <a:spcAft>
                <a:spcPts val="600"/>
              </a:spcAft>
              <a:buFont typeface="Wingdings" pitchFamily="2" charset="2"/>
              <a:buChar char="§"/>
            </a:pPr>
            <a:r>
              <a:rPr lang="en-US" sz="1400" u="sng" dirty="0" smtClean="0">
                <a:latin typeface="Verdana" pitchFamily="34" charset="0"/>
                <a:ea typeface="Verdana" pitchFamily="34" charset="0"/>
                <a:cs typeface="Verdana" pitchFamily="34" charset="0"/>
              </a:rPr>
              <a:t>To </a:t>
            </a:r>
            <a:r>
              <a:rPr lang="en-US" sz="1400" b="1" u="sng" dirty="0" smtClean="0">
                <a:latin typeface="Verdana" pitchFamily="34" charset="0"/>
                <a:ea typeface="Verdana" pitchFamily="34" charset="0"/>
                <a:cs typeface="Verdana" pitchFamily="34" charset="0"/>
              </a:rPr>
              <a:t>view </a:t>
            </a:r>
            <a:r>
              <a:rPr lang="en-US" sz="1400" u="sng" dirty="0" smtClean="0">
                <a:latin typeface="Verdana" pitchFamily="34" charset="0"/>
                <a:ea typeface="Verdana" pitchFamily="34" charset="0"/>
                <a:cs typeface="Verdana" pitchFamily="34" charset="0"/>
              </a:rPr>
              <a:t>a Notes Page</a:t>
            </a:r>
            <a:r>
              <a:rPr lang="en-US" sz="1400" dirty="0" smtClean="0">
                <a:latin typeface="Verdana" pitchFamily="34" charset="0"/>
                <a:ea typeface="Verdana" pitchFamily="34" charset="0"/>
                <a:cs typeface="Verdana" pitchFamily="34" charset="0"/>
              </a:rPr>
              <a:t>: </a:t>
            </a:r>
            <a:endParaRPr lang="en-US" sz="1400" dirty="0">
              <a:latin typeface="Verdana" pitchFamily="34" charset="0"/>
              <a:ea typeface="Verdana" pitchFamily="34" charset="0"/>
              <a:cs typeface="Verdana" pitchFamily="34" charset="0"/>
            </a:endParaRPr>
          </a:p>
          <a:p>
            <a:pPr marL="628650" lvl="1" indent="-342900">
              <a:spcBef>
                <a:spcPts val="600"/>
              </a:spcBef>
              <a:spcAft>
                <a:spcPts val="600"/>
              </a:spcAft>
              <a:buFont typeface="+mj-lt"/>
              <a:buAutoNum type="arabicPeriod"/>
            </a:pPr>
            <a:r>
              <a:rPr lang="en-US" sz="1400" dirty="0" smtClean="0">
                <a:latin typeface="Verdana" pitchFamily="34" charset="0"/>
                <a:ea typeface="Verdana" pitchFamily="34" charset="0"/>
                <a:cs typeface="Verdana" pitchFamily="34" charset="0"/>
              </a:rPr>
              <a:t>Click </a:t>
            </a:r>
            <a:r>
              <a:rPr lang="en-US" sz="1400" b="1" dirty="0" smtClean="0">
                <a:latin typeface="Verdana" pitchFamily="34" charset="0"/>
                <a:ea typeface="Verdana" pitchFamily="34" charset="0"/>
                <a:cs typeface="Verdana" pitchFamily="34" charset="0"/>
              </a:rPr>
              <a:t>Enable Editing</a:t>
            </a:r>
          </a:p>
          <a:p>
            <a:pPr marL="628650" lvl="1" indent="-342900">
              <a:spcBef>
                <a:spcPts val="600"/>
              </a:spcBef>
              <a:spcAft>
                <a:spcPts val="600"/>
              </a:spcAft>
              <a:buFont typeface="+mj-lt"/>
              <a:buAutoNum type="arabicPeriod"/>
            </a:pPr>
            <a:r>
              <a:rPr lang="en-US" sz="1400" dirty="0" smtClean="0">
                <a:latin typeface="Verdana" pitchFamily="34" charset="0"/>
                <a:ea typeface="Verdana" pitchFamily="34" charset="0"/>
                <a:cs typeface="Verdana" pitchFamily="34" charset="0"/>
              </a:rPr>
              <a:t>Select </a:t>
            </a:r>
            <a:r>
              <a:rPr lang="en-US" sz="1400" b="1" dirty="0" smtClean="0">
                <a:latin typeface="Verdana" pitchFamily="34" charset="0"/>
                <a:ea typeface="Verdana" pitchFamily="34" charset="0"/>
                <a:cs typeface="Verdana" pitchFamily="34" charset="0"/>
              </a:rPr>
              <a:t>View</a:t>
            </a:r>
            <a:r>
              <a:rPr lang="en-US" sz="1400" dirty="0" smtClean="0">
                <a:latin typeface="Verdana" pitchFamily="34" charset="0"/>
                <a:ea typeface="Verdana" pitchFamily="34" charset="0"/>
                <a:cs typeface="Verdana" pitchFamily="34" charset="0"/>
              </a:rPr>
              <a:t> from the toolbar</a:t>
            </a:r>
            <a:endParaRPr lang="en-US" sz="1400" dirty="0">
              <a:latin typeface="Verdana" pitchFamily="34" charset="0"/>
              <a:ea typeface="Verdana" pitchFamily="34" charset="0"/>
              <a:cs typeface="Verdana" pitchFamily="34" charset="0"/>
            </a:endParaRPr>
          </a:p>
          <a:p>
            <a:pPr marL="628650" lvl="1" indent="-342900">
              <a:spcBef>
                <a:spcPts val="600"/>
              </a:spcBef>
              <a:spcAft>
                <a:spcPts val="600"/>
              </a:spcAft>
              <a:buFont typeface="+mj-lt"/>
              <a:buAutoNum type="arabicPeriod"/>
            </a:pPr>
            <a:r>
              <a:rPr lang="en-US" sz="1400" dirty="0" smtClean="0">
                <a:latin typeface="Verdana" pitchFamily="34" charset="0"/>
                <a:ea typeface="Verdana" pitchFamily="34" charset="0"/>
                <a:cs typeface="Verdana" pitchFamily="34" charset="0"/>
              </a:rPr>
              <a:t>Click </a:t>
            </a:r>
            <a:r>
              <a:rPr lang="en-US" sz="1400" b="1" dirty="0" smtClean="0">
                <a:latin typeface="Verdana" pitchFamily="34" charset="0"/>
                <a:ea typeface="Verdana" pitchFamily="34" charset="0"/>
                <a:cs typeface="Verdana" pitchFamily="34" charset="0"/>
              </a:rPr>
              <a:t>Notes Page</a:t>
            </a:r>
            <a:endParaRPr lang="en-US" sz="1200" dirty="0" smtClean="0">
              <a:latin typeface="Verdana" pitchFamily="34" charset="0"/>
              <a:ea typeface="Verdana" pitchFamily="34" charset="0"/>
              <a:cs typeface="Verdana" pitchFamily="34" charset="0"/>
            </a:endParaRPr>
          </a:p>
          <a:p>
            <a:pPr lvl="1"/>
            <a:endParaRPr lang="en-US" sz="1200" dirty="0">
              <a:latin typeface="Verdana" pitchFamily="34" charset="0"/>
              <a:ea typeface="Verdana" pitchFamily="34" charset="0"/>
              <a:cs typeface="Verdana" pitchFamily="34" charset="0"/>
            </a:endParaRPr>
          </a:p>
          <a:p>
            <a:pPr lvl="1"/>
            <a:endParaRPr lang="en-US" sz="1200" dirty="0">
              <a:latin typeface="Verdana" pitchFamily="34" charset="0"/>
              <a:ea typeface="Verdana" pitchFamily="34" charset="0"/>
              <a:cs typeface="Verdana" pitchFamily="34" charset="0"/>
            </a:endParaRPr>
          </a:p>
          <a:p>
            <a:pPr marL="285750" indent="-285750">
              <a:buFont typeface="Wingdings" pitchFamily="2" charset="2"/>
              <a:buChar char="§"/>
            </a:pPr>
            <a:r>
              <a:rPr lang="en-US" sz="1400" u="sng" dirty="0" smtClean="0">
                <a:latin typeface="Verdana" pitchFamily="34" charset="0"/>
                <a:ea typeface="Verdana" pitchFamily="34" charset="0"/>
                <a:cs typeface="Verdana" pitchFamily="34" charset="0"/>
              </a:rPr>
              <a:t>To </a:t>
            </a:r>
            <a:r>
              <a:rPr lang="en-US" sz="1400" b="1" u="sng" dirty="0" smtClean="0">
                <a:latin typeface="Verdana" pitchFamily="34" charset="0"/>
                <a:ea typeface="Verdana" pitchFamily="34" charset="0"/>
                <a:cs typeface="Verdana" pitchFamily="34" charset="0"/>
              </a:rPr>
              <a:t>print</a:t>
            </a:r>
            <a:r>
              <a:rPr lang="en-US" sz="1400" u="sng" dirty="0" smtClean="0">
                <a:latin typeface="Verdana" pitchFamily="34" charset="0"/>
                <a:ea typeface="Verdana" pitchFamily="34" charset="0"/>
                <a:cs typeface="Verdana" pitchFamily="34" charset="0"/>
              </a:rPr>
              <a:t> a Notes Page</a:t>
            </a:r>
            <a:r>
              <a:rPr lang="en-US" sz="1400" dirty="0" smtClean="0">
                <a:latin typeface="Verdana" pitchFamily="34" charset="0"/>
                <a:ea typeface="Verdana" pitchFamily="34" charset="0"/>
                <a:cs typeface="Verdana" pitchFamily="34" charset="0"/>
              </a:rPr>
              <a:t>:</a:t>
            </a:r>
          </a:p>
        </p:txBody>
      </p:sp>
      <p:grpSp>
        <p:nvGrpSpPr>
          <p:cNvPr id="12" name="Group 11"/>
          <p:cNvGrpSpPr/>
          <p:nvPr/>
        </p:nvGrpSpPr>
        <p:grpSpPr>
          <a:xfrm>
            <a:off x="4951387" y="4067175"/>
            <a:ext cx="3315726" cy="2571925"/>
            <a:chOff x="4951387" y="3581400"/>
            <a:chExt cx="3315726" cy="2571925"/>
          </a:xfrm>
        </p:grpSpPr>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5313" y="3581400"/>
              <a:ext cx="2971800" cy="257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8" name="Group 17"/>
            <p:cNvGrpSpPr/>
            <p:nvPr/>
          </p:nvGrpSpPr>
          <p:grpSpPr>
            <a:xfrm>
              <a:off x="4951387" y="4805418"/>
              <a:ext cx="248237" cy="261610"/>
              <a:chOff x="6738350" y="2173973"/>
              <a:chExt cx="248237" cy="261610"/>
            </a:xfrm>
          </p:grpSpPr>
          <p:sp>
            <p:nvSpPr>
              <p:cNvPr id="19" name="Oval 18"/>
              <p:cNvSpPr/>
              <p:nvPr/>
            </p:nvSpPr>
            <p:spPr>
              <a:xfrm>
                <a:off x="6757400" y="2195568"/>
                <a:ext cx="229187" cy="228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p:cNvSpPr txBox="1"/>
              <p:nvPr/>
            </p:nvSpPr>
            <p:spPr>
              <a:xfrm>
                <a:off x="6738350" y="2173973"/>
                <a:ext cx="229187" cy="261610"/>
              </a:xfrm>
              <a:prstGeom prst="rect">
                <a:avLst/>
              </a:prstGeom>
              <a:noFill/>
            </p:spPr>
            <p:txBody>
              <a:bodyPr wrap="square" rtlCol="0">
                <a:spAutoFit/>
              </a:bodyPr>
              <a:lstStyle/>
              <a:p>
                <a:r>
                  <a:rPr lang="en-US" sz="1100" dirty="0" smtClean="0">
                    <a:latin typeface="Verdana" pitchFamily="34" charset="0"/>
                    <a:ea typeface="Verdana" pitchFamily="34" charset="0"/>
                    <a:cs typeface="Verdana" pitchFamily="34" charset="0"/>
                  </a:rPr>
                  <a:t>2</a:t>
                </a:r>
                <a:endParaRPr lang="en-US" sz="1100" dirty="0">
                  <a:latin typeface="Verdana" pitchFamily="34" charset="0"/>
                  <a:ea typeface="Verdana" pitchFamily="34" charset="0"/>
                  <a:cs typeface="Verdana" pitchFamily="34" charset="0"/>
                </a:endParaRPr>
              </a:p>
            </p:txBody>
          </p:sp>
        </p:grpSp>
        <p:grpSp>
          <p:nvGrpSpPr>
            <p:cNvPr id="21" name="Group 20"/>
            <p:cNvGrpSpPr/>
            <p:nvPr/>
          </p:nvGrpSpPr>
          <p:grpSpPr>
            <a:xfrm>
              <a:off x="5791200" y="5514410"/>
              <a:ext cx="257762" cy="261610"/>
              <a:chOff x="5401334" y="923360"/>
              <a:chExt cx="257762" cy="261610"/>
            </a:xfrm>
          </p:grpSpPr>
          <p:sp>
            <p:nvSpPr>
              <p:cNvPr id="22" name="Oval 21"/>
              <p:cNvSpPr/>
              <p:nvPr/>
            </p:nvSpPr>
            <p:spPr>
              <a:xfrm>
                <a:off x="5429909" y="939865"/>
                <a:ext cx="229187" cy="228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p:cNvSpPr txBox="1"/>
              <p:nvPr/>
            </p:nvSpPr>
            <p:spPr>
              <a:xfrm>
                <a:off x="5401334" y="923360"/>
                <a:ext cx="229187" cy="261610"/>
              </a:xfrm>
              <a:prstGeom prst="rect">
                <a:avLst/>
              </a:prstGeom>
              <a:noFill/>
            </p:spPr>
            <p:txBody>
              <a:bodyPr wrap="square" rtlCol="0">
                <a:spAutoFit/>
              </a:bodyPr>
              <a:lstStyle/>
              <a:p>
                <a:r>
                  <a:rPr lang="en-US" sz="1100" dirty="0" smtClean="0">
                    <a:latin typeface="Verdana" pitchFamily="34" charset="0"/>
                    <a:ea typeface="Verdana" pitchFamily="34" charset="0"/>
                    <a:cs typeface="Verdana" pitchFamily="34" charset="0"/>
                  </a:rPr>
                  <a:t>3</a:t>
                </a:r>
                <a:endParaRPr lang="en-US" sz="1100" dirty="0">
                  <a:latin typeface="Verdana" pitchFamily="34" charset="0"/>
                  <a:ea typeface="Verdana" pitchFamily="34" charset="0"/>
                  <a:cs typeface="Verdana" pitchFamily="34" charset="0"/>
                </a:endParaRPr>
              </a:p>
            </p:txBody>
          </p:sp>
        </p:grpSp>
        <p:grpSp>
          <p:nvGrpSpPr>
            <p:cNvPr id="24" name="Group 23"/>
            <p:cNvGrpSpPr/>
            <p:nvPr/>
          </p:nvGrpSpPr>
          <p:grpSpPr>
            <a:xfrm>
              <a:off x="7184483" y="5473940"/>
              <a:ext cx="251683" cy="261610"/>
              <a:chOff x="6891113" y="139765"/>
              <a:chExt cx="251683" cy="261610"/>
            </a:xfrm>
          </p:grpSpPr>
          <p:sp>
            <p:nvSpPr>
              <p:cNvPr id="25" name="Oval 24"/>
              <p:cNvSpPr/>
              <p:nvPr/>
            </p:nvSpPr>
            <p:spPr>
              <a:xfrm>
                <a:off x="6913609" y="156270"/>
                <a:ext cx="229187" cy="228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p:cNvSpPr txBox="1"/>
              <p:nvPr/>
            </p:nvSpPr>
            <p:spPr>
              <a:xfrm>
                <a:off x="6891113" y="139765"/>
                <a:ext cx="229187" cy="261610"/>
              </a:xfrm>
              <a:prstGeom prst="rect">
                <a:avLst/>
              </a:prstGeom>
              <a:noFill/>
            </p:spPr>
            <p:txBody>
              <a:bodyPr wrap="square" rtlCol="0">
                <a:spAutoFit/>
              </a:bodyPr>
              <a:lstStyle/>
              <a:p>
                <a:r>
                  <a:rPr lang="en-US" sz="1100" dirty="0" smtClean="0">
                    <a:latin typeface="Verdana" pitchFamily="34" charset="0"/>
                    <a:ea typeface="Verdana" pitchFamily="34" charset="0"/>
                    <a:cs typeface="Verdana" pitchFamily="34" charset="0"/>
                  </a:rPr>
                  <a:t>4</a:t>
                </a:r>
                <a:endParaRPr lang="en-US" sz="1100" dirty="0">
                  <a:latin typeface="Verdana" pitchFamily="34" charset="0"/>
                  <a:ea typeface="Verdana" pitchFamily="34" charset="0"/>
                  <a:cs typeface="Verdana" pitchFamily="34" charset="0"/>
                </a:endParaRPr>
              </a:p>
            </p:txBody>
          </p:sp>
        </p:grpSp>
      </p:grpSp>
      <p:sp>
        <p:nvSpPr>
          <p:cNvPr id="2" name="TextBox 1"/>
          <p:cNvSpPr txBox="1"/>
          <p:nvPr/>
        </p:nvSpPr>
        <p:spPr>
          <a:xfrm>
            <a:off x="685800" y="152399"/>
            <a:ext cx="7315200" cy="1077218"/>
          </a:xfrm>
          <a:prstGeom prst="rect">
            <a:avLst/>
          </a:prstGeom>
          <a:noFill/>
        </p:spPr>
        <p:txBody>
          <a:bodyPr wrap="square" rtlCol="0">
            <a:spAutoFit/>
          </a:bodyPr>
          <a:lstStyle/>
          <a:p>
            <a:pPr algn="ctr"/>
            <a:r>
              <a:rPr lang="en-US" sz="1600" b="1" dirty="0" smtClean="0">
                <a:latin typeface="Verdana" pitchFamily="34" charset="0"/>
                <a:ea typeface="Verdana" pitchFamily="34" charset="0"/>
                <a:cs typeface="Verdana" pitchFamily="34" charset="0"/>
              </a:rPr>
              <a:t>SEVIS II Creating and Updating Customer Accounts – Discussion Notes</a:t>
            </a:r>
            <a:endParaRPr lang="en-US" sz="1600" b="1" dirty="0">
              <a:latin typeface="Verdana" pitchFamily="34" charset="0"/>
              <a:ea typeface="Verdana" pitchFamily="34" charset="0"/>
              <a:cs typeface="Verdana" pitchFamily="34" charset="0"/>
            </a:endParaRPr>
          </a:p>
          <a:p>
            <a:pPr algn="ctr"/>
            <a:endParaRPr lang="en-US" sz="1600" dirty="0">
              <a:latin typeface="Verdana" pitchFamily="34" charset="0"/>
              <a:ea typeface="Verdana" pitchFamily="34" charset="0"/>
              <a:cs typeface="Verdana" pitchFamily="34" charset="0"/>
            </a:endParaRPr>
          </a:p>
          <a:p>
            <a:pPr algn="ctr">
              <a:spcAft>
                <a:spcPts val="1200"/>
              </a:spcAft>
            </a:pPr>
            <a:r>
              <a:rPr lang="en-US" sz="1600" dirty="0" smtClean="0">
                <a:latin typeface="Verdana" pitchFamily="34" charset="0"/>
                <a:ea typeface="Verdana" pitchFamily="34" charset="0"/>
                <a:cs typeface="Verdana" pitchFamily="34" charset="0"/>
              </a:rPr>
              <a:t>Webinar:  September 18, 2012</a:t>
            </a:r>
            <a:endParaRPr lang="en-US" sz="1600" dirty="0">
              <a:latin typeface="Verdana" pitchFamily="34" charset="0"/>
              <a:ea typeface="Verdana" pitchFamily="34" charset="0"/>
              <a:cs typeface="Verdana" pitchFamily="34" charset="0"/>
            </a:endParaRPr>
          </a:p>
        </p:txBody>
      </p:sp>
      <p:grpSp>
        <p:nvGrpSpPr>
          <p:cNvPr id="5" name="Group 4"/>
          <p:cNvGrpSpPr/>
          <p:nvPr/>
        </p:nvGrpSpPr>
        <p:grpSpPr>
          <a:xfrm>
            <a:off x="4148064" y="2618098"/>
            <a:ext cx="4114800" cy="645082"/>
            <a:chOff x="3505200" y="3132757"/>
            <a:chExt cx="4953000" cy="941325"/>
          </a:xfrm>
        </p:grpSpPr>
        <p:pic>
          <p:nvPicPr>
            <p:cNvPr id="614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05200" y="3178805"/>
              <a:ext cx="4953000" cy="895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p:cNvSpPr/>
            <p:nvPr/>
          </p:nvSpPr>
          <p:spPr>
            <a:xfrm>
              <a:off x="7391400" y="3132757"/>
              <a:ext cx="457200" cy="3048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4152900" y="3429000"/>
              <a:ext cx="457200" cy="58272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extBox 6"/>
          <p:cNvSpPr txBox="1"/>
          <p:nvPr/>
        </p:nvSpPr>
        <p:spPr>
          <a:xfrm>
            <a:off x="523875" y="4686300"/>
            <a:ext cx="4171803" cy="2062103"/>
          </a:xfrm>
          <a:prstGeom prst="rect">
            <a:avLst/>
          </a:prstGeom>
          <a:noFill/>
        </p:spPr>
        <p:txBody>
          <a:bodyPr wrap="square" rtlCol="0">
            <a:spAutoFit/>
          </a:bodyPr>
          <a:lstStyle/>
          <a:p>
            <a:pPr marL="342900" indent="-342900">
              <a:spcBef>
                <a:spcPts val="600"/>
              </a:spcBef>
              <a:spcAft>
                <a:spcPts val="600"/>
              </a:spcAft>
              <a:buFont typeface="+mj-lt"/>
              <a:buAutoNum type="arabicPeriod"/>
            </a:pPr>
            <a:r>
              <a:rPr lang="en-US" sz="1400" dirty="0" smtClean="0">
                <a:latin typeface="Verdana" pitchFamily="34" charset="0"/>
                <a:ea typeface="Verdana" pitchFamily="34" charset="0"/>
                <a:cs typeface="Verdana" pitchFamily="34" charset="0"/>
              </a:rPr>
              <a:t>Click </a:t>
            </a:r>
            <a:r>
              <a:rPr lang="en-US" sz="1400" b="1" dirty="0" smtClean="0">
                <a:latin typeface="Verdana" pitchFamily="34" charset="0"/>
                <a:ea typeface="Verdana" pitchFamily="34" charset="0"/>
                <a:cs typeface="Verdana" pitchFamily="34" charset="0"/>
              </a:rPr>
              <a:t>Enable Editing </a:t>
            </a:r>
            <a:r>
              <a:rPr lang="en-US" sz="1400" dirty="0" smtClean="0">
                <a:latin typeface="Verdana" pitchFamily="34" charset="0"/>
                <a:ea typeface="Verdana" pitchFamily="34" charset="0"/>
                <a:cs typeface="Verdana" pitchFamily="34" charset="0"/>
              </a:rPr>
              <a:t>(if not already completed)</a:t>
            </a:r>
          </a:p>
          <a:p>
            <a:pPr marL="342900" indent="-342900">
              <a:spcBef>
                <a:spcPts val="600"/>
              </a:spcBef>
              <a:spcAft>
                <a:spcPts val="600"/>
              </a:spcAft>
              <a:buFont typeface="+mj-lt"/>
              <a:buAutoNum type="arabicPeriod"/>
            </a:pPr>
            <a:r>
              <a:rPr lang="en-US" sz="1400" dirty="0" smtClean="0">
                <a:latin typeface="Verdana" pitchFamily="34" charset="0"/>
                <a:ea typeface="Verdana" pitchFamily="34" charset="0"/>
                <a:cs typeface="Verdana" pitchFamily="34" charset="0"/>
              </a:rPr>
              <a:t>Select </a:t>
            </a:r>
            <a:r>
              <a:rPr lang="en-US" sz="1400" b="1" dirty="0" smtClean="0">
                <a:latin typeface="Verdana" pitchFamily="34" charset="0"/>
                <a:ea typeface="Verdana" pitchFamily="34" charset="0"/>
                <a:cs typeface="Verdana" pitchFamily="34" charset="0"/>
              </a:rPr>
              <a:t>File -&gt;Print</a:t>
            </a:r>
            <a:endParaRPr lang="en-US" sz="1400" dirty="0" smtClean="0">
              <a:latin typeface="Verdana" pitchFamily="34" charset="0"/>
              <a:ea typeface="Verdana" pitchFamily="34" charset="0"/>
              <a:cs typeface="Verdana" pitchFamily="34" charset="0"/>
            </a:endParaRPr>
          </a:p>
          <a:p>
            <a:pPr marL="342900" indent="-342900">
              <a:spcBef>
                <a:spcPts val="600"/>
              </a:spcBef>
              <a:spcAft>
                <a:spcPts val="600"/>
              </a:spcAft>
              <a:buFont typeface="+mj-lt"/>
              <a:buAutoNum type="arabicPeriod"/>
            </a:pPr>
            <a:r>
              <a:rPr lang="en-US" sz="1400" dirty="0" smtClean="0">
                <a:latin typeface="Verdana" pitchFamily="34" charset="0"/>
                <a:ea typeface="Verdana" pitchFamily="34" charset="0"/>
                <a:cs typeface="Verdana" pitchFamily="34" charset="0"/>
              </a:rPr>
              <a:t>Click the drop-down arrow under </a:t>
            </a:r>
            <a:r>
              <a:rPr lang="en-US" sz="1400" b="1" dirty="0" smtClean="0">
                <a:latin typeface="Verdana" pitchFamily="34" charset="0"/>
                <a:ea typeface="Verdana" pitchFamily="34" charset="0"/>
                <a:cs typeface="Verdana" pitchFamily="34" charset="0"/>
              </a:rPr>
              <a:t>Full Page Slides </a:t>
            </a:r>
            <a:r>
              <a:rPr lang="en-US" sz="1400" dirty="0" smtClean="0">
                <a:latin typeface="Verdana" pitchFamily="34" charset="0"/>
                <a:ea typeface="Verdana" pitchFamily="34" charset="0"/>
                <a:cs typeface="Verdana" pitchFamily="34" charset="0"/>
              </a:rPr>
              <a:t>(under Settings) to open Print Layout options </a:t>
            </a:r>
          </a:p>
          <a:p>
            <a:pPr marL="342900" indent="-342900">
              <a:spcBef>
                <a:spcPts val="600"/>
              </a:spcBef>
              <a:spcAft>
                <a:spcPts val="600"/>
              </a:spcAft>
              <a:buFont typeface="+mj-lt"/>
              <a:buAutoNum type="arabicPeriod"/>
            </a:pPr>
            <a:r>
              <a:rPr lang="en-US" sz="1400" dirty="0" smtClean="0">
                <a:latin typeface="Verdana" pitchFamily="34" charset="0"/>
                <a:ea typeface="Verdana" pitchFamily="34" charset="0"/>
                <a:cs typeface="Verdana" pitchFamily="34" charset="0"/>
              </a:rPr>
              <a:t>Click </a:t>
            </a:r>
            <a:r>
              <a:rPr lang="en-US" sz="1400" b="1" dirty="0" smtClean="0">
                <a:latin typeface="Verdana" pitchFamily="34" charset="0"/>
                <a:ea typeface="Verdana" pitchFamily="34" charset="0"/>
                <a:cs typeface="Verdana" pitchFamily="34" charset="0"/>
              </a:rPr>
              <a:t>Notes Pages</a:t>
            </a:r>
          </a:p>
        </p:txBody>
      </p:sp>
      <p:grpSp>
        <p:nvGrpSpPr>
          <p:cNvPr id="10" name="Group 9"/>
          <p:cNvGrpSpPr/>
          <p:nvPr/>
        </p:nvGrpSpPr>
        <p:grpSpPr>
          <a:xfrm>
            <a:off x="7627546" y="2388041"/>
            <a:ext cx="257762" cy="261610"/>
            <a:chOff x="6752638" y="819150"/>
            <a:chExt cx="257762" cy="261610"/>
          </a:xfrm>
        </p:grpSpPr>
        <p:sp>
          <p:nvSpPr>
            <p:cNvPr id="8" name="Oval 7"/>
            <p:cNvSpPr/>
            <p:nvPr/>
          </p:nvSpPr>
          <p:spPr>
            <a:xfrm>
              <a:off x="6781213" y="838200"/>
              <a:ext cx="229187" cy="228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6752638" y="819150"/>
              <a:ext cx="229187" cy="261610"/>
            </a:xfrm>
            <a:prstGeom prst="rect">
              <a:avLst/>
            </a:prstGeom>
            <a:noFill/>
          </p:spPr>
          <p:txBody>
            <a:bodyPr wrap="square" rtlCol="0">
              <a:spAutoFit/>
            </a:bodyPr>
            <a:lstStyle/>
            <a:p>
              <a:r>
                <a:rPr lang="en-US" sz="1100" dirty="0" smtClean="0">
                  <a:latin typeface="Verdana" pitchFamily="34" charset="0"/>
                  <a:ea typeface="Verdana" pitchFamily="34" charset="0"/>
                  <a:cs typeface="Verdana" pitchFamily="34" charset="0"/>
                </a:rPr>
                <a:t>2</a:t>
              </a:r>
              <a:endParaRPr lang="en-US" sz="1100" dirty="0">
                <a:latin typeface="Verdana" pitchFamily="34" charset="0"/>
                <a:ea typeface="Verdana" pitchFamily="34" charset="0"/>
                <a:cs typeface="Verdana" pitchFamily="34" charset="0"/>
              </a:endParaRPr>
            </a:p>
          </p:txBody>
        </p:sp>
      </p:grpSp>
      <p:grpSp>
        <p:nvGrpSpPr>
          <p:cNvPr id="15" name="Group 14"/>
          <p:cNvGrpSpPr/>
          <p:nvPr/>
        </p:nvGrpSpPr>
        <p:grpSpPr>
          <a:xfrm>
            <a:off x="5065981" y="3001565"/>
            <a:ext cx="257762" cy="261610"/>
            <a:chOff x="6752638" y="819150"/>
            <a:chExt cx="257762" cy="261610"/>
          </a:xfrm>
        </p:grpSpPr>
        <p:sp>
          <p:nvSpPr>
            <p:cNvPr id="16" name="Oval 15"/>
            <p:cNvSpPr/>
            <p:nvPr/>
          </p:nvSpPr>
          <p:spPr>
            <a:xfrm>
              <a:off x="6781213" y="838200"/>
              <a:ext cx="229187" cy="2286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p:cNvSpPr txBox="1"/>
            <p:nvPr/>
          </p:nvSpPr>
          <p:spPr>
            <a:xfrm>
              <a:off x="6752638" y="819150"/>
              <a:ext cx="229187" cy="261610"/>
            </a:xfrm>
            <a:prstGeom prst="rect">
              <a:avLst/>
            </a:prstGeom>
            <a:noFill/>
          </p:spPr>
          <p:txBody>
            <a:bodyPr wrap="square" rtlCol="0">
              <a:spAutoFit/>
            </a:bodyPr>
            <a:lstStyle/>
            <a:p>
              <a:r>
                <a:rPr lang="en-US" sz="1100" dirty="0" smtClean="0">
                  <a:latin typeface="Verdana" pitchFamily="34" charset="0"/>
                  <a:ea typeface="Verdana" pitchFamily="34" charset="0"/>
                  <a:cs typeface="Verdana" pitchFamily="34" charset="0"/>
                </a:rPr>
                <a:t>3</a:t>
              </a:r>
              <a:endParaRPr lang="en-US" sz="1100" dirty="0">
                <a:latin typeface="Verdana" pitchFamily="34" charset="0"/>
                <a:ea typeface="Verdana" pitchFamily="34" charset="0"/>
                <a:cs typeface="Verdana" pitchFamily="34" charset="0"/>
              </a:endParaRPr>
            </a:p>
          </p:txBody>
        </p:sp>
      </p:grpSp>
      <p:sp>
        <p:nvSpPr>
          <p:cNvPr id="29" name="Oval 28"/>
          <p:cNvSpPr/>
          <p:nvPr/>
        </p:nvSpPr>
        <p:spPr>
          <a:xfrm>
            <a:off x="5266005" y="5312788"/>
            <a:ext cx="379828" cy="39933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p:cNvSpPr/>
          <p:nvPr/>
        </p:nvSpPr>
        <p:spPr>
          <a:xfrm>
            <a:off x="6708820" y="6221150"/>
            <a:ext cx="498159" cy="50354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Slide Number Placeholder 27"/>
          <p:cNvSpPr>
            <a:spLocks noGrp="1"/>
          </p:cNvSpPr>
          <p:nvPr>
            <p:ph type="sldNum" sz="quarter" idx="12"/>
          </p:nvPr>
        </p:nvSpPr>
        <p:spPr/>
        <p:txBody>
          <a:bodyPr/>
          <a:lstStyle/>
          <a:p>
            <a:fld id="{8596DDBB-3665-4EA2-9FE2-4B04BA2B1D66}" type="slidenum">
              <a:rPr lang="en-US" smtClean="0"/>
              <a:pPr/>
              <a:t>1</a:t>
            </a:fld>
            <a:endParaRPr lang="en-US" dirty="0"/>
          </a:p>
        </p:txBody>
      </p:sp>
    </p:spTree>
    <p:extLst>
      <p:ext uri="{BB962C8B-B14F-4D97-AF65-F5344CB8AC3E}">
        <p14:creationId xmlns:p14="http://schemas.microsoft.com/office/powerpoint/2010/main" val="30076097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033046"/>
            <a:ext cx="4876800" cy="338554"/>
          </a:xfrm>
          <a:prstGeom prst="rect">
            <a:avLst/>
          </a:prstGeom>
          <a:noFill/>
        </p:spPr>
        <p:txBody>
          <a:bodyPr wrap="square" rtlCol="0">
            <a:spAutoFit/>
          </a:bodyPr>
          <a:lstStyle/>
          <a:p>
            <a:r>
              <a:rPr lang="en-US" sz="1600" b="1" dirty="0" smtClean="0">
                <a:latin typeface="Verdana" pitchFamily="34" charset="0"/>
              </a:rPr>
              <a:t>Design</a:t>
            </a:r>
            <a:endParaRPr lang="en-US" sz="1600" b="1" dirty="0">
              <a:latin typeface="Verdana" pitchFamily="34" charset="0"/>
            </a:endParaRPr>
          </a:p>
        </p:txBody>
      </p:sp>
      <p:sp>
        <p:nvSpPr>
          <p:cNvPr id="4" name="TextBox 3"/>
          <p:cNvSpPr txBox="1"/>
          <p:nvPr/>
        </p:nvSpPr>
        <p:spPr>
          <a:xfrm>
            <a:off x="381000" y="1524000"/>
            <a:ext cx="8077200" cy="777136"/>
          </a:xfrm>
          <a:prstGeom prst="rect">
            <a:avLst/>
          </a:prstGeom>
          <a:noFill/>
        </p:spPr>
        <p:txBody>
          <a:bodyPr wrap="square" rtlCol="0">
            <a:spAutoFit/>
          </a:bodyPr>
          <a:lstStyle/>
          <a:p>
            <a:pPr marL="231775" indent="-231775">
              <a:spcBef>
                <a:spcPts val="1200"/>
              </a:spcBef>
              <a:spcAft>
                <a:spcPts val="300"/>
              </a:spcAft>
              <a:buFont typeface="Wingdings" pitchFamily="2" charset="2"/>
              <a:buChar char="§"/>
            </a:pPr>
            <a:r>
              <a:rPr lang="en-US" sz="1600" dirty="0" smtClean="0">
                <a:latin typeface="Verdana" pitchFamily="34" charset="0"/>
              </a:rPr>
              <a:t>Entire infrastructure of the software will change</a:t>
            </a:r>
          </a:p>
          <a:p>
            <a:pPr marL="688975" lvl="1" indent="-231775">
              <a:spcBef>
                <a:spcPts val="1200"/>
              </a:spcBef>
              <a:spcAft>
                <a:spcPts val="300"/>
              </a:spcAft>
              <a:buFont typeface="Courier New" pitchFamily="49" charset="0"/>
              <a:buChar char="o"/>
            </a:pPr>
            <a:r>
              <a:rPr lang="en-US" sz="1600" dirty="0" smtClean="0">
                <a:latin typeface="Verdana" pitchFamily="34" charset="0"/>
              </a:rPr>
              <a:t>Same functionality – just performed differently</a:t>
            </a:r>
          </a:p>
        </p:txBody>
      </p:sp>
      <p:sp>
        <p:nvSpPr>
          <p:cNvPr id="5" name="Slide Number Placeholder 4"/>
          <p:cNvSpPr>
            <a:spLocks noGrp="1"/>
          </p:cNvSpPr>
          <p:nvPr>
            <p:ph type="sldNum" sz="quarter" idx="12"/>
          </p:nvPr>
        </p:nvSpPr>
        <p:spPr/>
        <p:txBody>
          <a:bodyPr/>
          <a:lstStyle/>
          <a:p>
            <a:fld id="{8596DDBB-3665-4EA2-9FE2-4B04BA2B1D66}" type="slidenum">
              <a:rPr lang="en-US" smtClean="0"/>
              <a:pPr/>
              <a:t>2</a:t>
            </a:fld>
            <a:endParaRPr lang="en-US" dirty="0"/>
          </a:p>
        </p:txBody>
      </p:sp>
      <p:pic>
        <p:nvPicPr>
          <p:cNvPr id="1026" name="Picture 2" descr="C:\Documents and Settings\Judith Hoffman\Local Settings\Temporary Internet Files\Content.IE5\F0IWUJ4F\MC900019690[1].wmf"/>
          <p:cNvPicPr>
            <a:picLocks noChangeAspect="1" noChangeArrowheads="1"/>
          </p:cNvPicPr>
          <p:nvPr/>
        </p:nvPicPr>
        <p:blipFill>
          <a:blip r:embed="rId3" cstate="print"/>
          <a:srcRect/>
          <a:stretch>
            <a:fillRect/>
          </a:stretch>
        </p:blipFill>
        <p:spPr bwMode="auto">
          <a:xfrm>
            <a:off x="6996969" y="201930"/>
            <a:ext cx="1461231" cy="1662231"/>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596DDBB-3665-4EA2-9FE2-4B04BA2B1D66}" type="slidenum">
              <a:rPr lang="en-US" smtClean="0"/>
              <a:pPr/>
              <a:t>3</a:t>
            </a:fld>
            <a:endParaRPr lang="en-US" dirty="0"/>
          </a:p>
        </p:txBody>
      </p:sp>
      <p:sp>
        <p:nvSpPr>
          <p:cNvPr id="3" name="Rectangle 2"/>
          <p:cNvSpPr/>
          <p:nvPr/>
        </p:nvSpPr>
        <p:spPr>
          <a:xfrm>
            <a:off x="353024" y="1496025"/>
            <a:ext cx="8181375" cy="3077766"/>
          </a:xfrm>
          <a:prstGeom prst="rect">
            <a:avLst/>
          </a:prstGeom>
        </p:spPr>
        <p:txBody>
          <a:bodyPr wrap="square">
            <a:spAutoFit/>
          </a:bodyPr>
          <a:lstStyle/>
          <a:p>
            <a:pPr marL="231775" indent="-231775">
              <a:spcBef>
                <a:spcPts val="1200"/>
              </a:spcBef>
              <a:spcAft>
                <a:spcPts val="300"/>
              </a:spcAft>
              <a:buFont typeface="Wingdings" pitchFamily="2" charset="2"/>
              <a:buChar char="§"/>
            </a:pPr>
            <a:r>
              <a:rPr lang="en-US" sz="1600" dirty="0" smtClean="0">
                <a:latin typeface="Verdana" pitchFamily="34" charset="0"/>
              </a:rPr>
              <a:t>Account managers can assist those individuals who do not have easy access to the internet or e-mail</a:t>
            </a:r>
          </a:p>
          <a:p>
            <a:pPr marL="231775" indent="-231775">
              <a:spcBef>
                <a:spcPts val="1200"/>
              </a:spcBef>
              <a:spcAft>
                <a:spcPts val="300"/>
              </a:spcAft>
              <a:buFont typeface="Wingdings" pitchFamily="2" charset="2"/>
              <a:buChar char="§"/>
            </a:pPr>
            <a:r>
              <a:rPr lang="en-US" sz="1600" dirty="0" smtClean="0">
                <a:latin typeface="Verdana" pitchFamily="34" charset="0"/>
              </a:rPr>
              <a:t>Security questions for account access will only be used when an individual has lost or cannot remember their password</a:t>
            </a:r>
          </a:p>
          <a:p>
            <a:pPr marL="742950" lvl="1" indent="-285750">
              <a:spcBef>
                <a:spcPts val="1200"/>
              </a:spcBef>
              <a:spcAft>
                <a:spcPts val="300"/>
              </a:spcAft>
              <a:buFont typeface="Courier New" pitchFamily="49" charset="0"/>
              <a:buChar char="o"/>
            </a:pPr>
            <a:r>
              <a:rPr lang="en-US" sz="1600" dirty="0" smtClean="0">
                <a:latin typeface="Verdana" pitchFamily="34" charset="0"/>
              </a:rPr>
              <a:t>As a government system, SEVIS II must adhere to the Federal Information Security Management Act (FISMA) – and security questions are a part of that requirement</a:t>
            </a:r>
          </a:p>
          <a:p>
            <a:pPr marL="285750" indent="-285750">
              <a:spcBef>
                <a:spcPts val="1200"/>
              </a:spcBef>
              <a:spcAft>
                <a:spcPts val="300"/>
              </a:spcAft>
              <a:buFont typeface="Wingdings" pitchFamily="2" charset="2"/>
              <a:buChar char="§"/>
            </a:pPr>
            <a:r>
              <a:rPr lang="en-US" sz="1600" dirty="0" smtClean="0">
                <a:latin typeface="Verdana" pitchFamily="34" charset="0"/>
              </a:rPr>
              <a:t>Passwords must meet FISMA requirements</a:t>
            </a:r>
          </a:p>
          <a:p>
            <a:pPr marL="742950" lvl="1" indent="-285750">
              <a:spcBef>
                <a:spcPts val="1200"/>
              </a:spcBef>
              <a:spcAft>
                <a:spcPts val="300"/>
              </a:spcAft>
              <a:buFont typeface="Courier New" pitchFamily="49" charset="0"/>
              <a:buChar char="o"/>
            </a:pPr>
            <a:r>
              <a:rPr lang="en-US" sz="1600" dirty="0" smtClean="0">
                <a:latin typeface="Verdana" pitchFamily="34" charset="0"/>
              </a:rPr>
              <a:t>Same as the passwords used for the current SEVIS system</a:t>
            </a:r>
          </a:p>
        </p:txBody>
      </p:sp>
      <p:sp>
        <p:nvSpPr>
          <p:cNvPr id="4" name="TextBox 3"/>
          <p:cNvSpPr txBox="1"/>
          <p:nvPr/>
        </p:nvSpPr>
        <p:spPr>
          <a:xfrm>
            <a:off x="381000" y="1033046"/>
            <a:ext cx="4876800" cy="338554"/>
          </a:xfrm>
          <a:prstGeom prst="rect">
            <a:avLst/>
          </a:prstGeom>
          <a:noFill/>
        </p:spPr>
        <p:txBody>
          <a:bodyPr wrap="square" rtlCol="0">
            <a:spAutoFit/>
          </a:bodyPr>
          <a:lstStyle/>
          <a:p>
            <a:r>
              <a:rPr lang="en-US" sz="1600" b="1" dirty="0" smtClean="0">
                <a:latin typeface="Verdana" pitchFamily="34" charset="0"/>
              </a:rPr>
              <a:t>Accessibility</a:t>
            </a:r>
            <a:endParaRPr lang="en-US" sz="1600" b="1" dirty="0">
              <a:latin typeface="Verdana" pitchFamily="34" charset="0"/>
            </a:endParaRPr>
          </a:p>
        </p:txBody>
      </p:sp>
      <p:pic>
        <p:nvPicPr>
          <p:cNvPr id="5127" name="Picture 7" descr="C:\Users\rciappon\AppData\Local\Microsoft\Windows\Temporary Internet Files\Content.IE5\L252Y09X\MC90043879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0" y="86000"/>
            <a:ext cx="1981200" cy="12002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596DDBB-3665-4EA2-9FE2-4B04BA2B1D66}" type="slidenum">
              <a:rPr lang="en-US" smtClean="0"/>
              <a:pPr/>
              <a:t>4</a:t>
            </a:fld>
            <a:endParaRPr lang="en-US" dirty="0"/>
          </a:p>
        </p:txBody>
      </p:sp>
      <p:sp>
        <p:nvSpPr>
          <p:cNvPr id="3" name="TextBox 2"/>
          <p:cNvSpPr txBox="1"/>
          <p:nvPr/>
        </p:nvSpPr>
        <p:spPr>
          <a:xfrm>
            <a:off x="381000" y="1033046"/>
            <a:ext cx="6629400" cy="338554"/>
          </a:xfrm>
          <a:prstGeom prst="rect">
            <a:avLst/>
          </a:prstGeom>
          <a:noFill/>
        </p:spPr>
        <p:txBody>
          <a:bodyPr wrap="square" rtlCol="0">
            <a:spAutoFit/>
          </a:bodyPr>
          <a:lstStyle/>
          <a:p>
            <a:r>
              <a:rPr lang="en-US" sz="1600" b="1" dirty="0" smtClean="0">
                <a:latin typeface="Verdana" pitchFamily="34" charset="0"/>
              </a:rPr>
              <a:t>Customer Accounts for School and Sponsor Officials</a:t>
            </a:r>
            <a:endParaRPr lang="en-US" sz="1600" b="1" dirty="0">
              <a:latin typeface="Verdana" pitchFamily="34" charset="0"/>
            </a:endParaRPr>
          </a:p>
        </p:txBody>
      </p:sp>
      <p:sp>
        <p:nvSpPr>
          <p:cNvPr id="4" name="TextBox 3"/>
          <p:cNvSpPr txBox="1"/>
          <p:nvPr/>
        </p:nvSpPr>
        <p:spPr>
          <a:xfrm>
            <a:off x="381000" y="1524000"/>
            <a:ext cx="8305800" cy="4393510"/>
          </a:xfrm>
          <a:prstGeom prst="rect">
            <a:avLst/>
          </a:prstGeom>
          <a:noFill/>
        </p:spPr>
        <p:txBody>
          <a:bodyPr wrap="square" rtlCol="0">
            <a:spAutoFit/>
          </a:bodyPr>
          <a:lstStyle/>
          <a:p>
            <a:pPr marL="231775" indent="-231775">
              <a:spcBef>
                <a:spcPts val="1200"/>
              </a:spcBef>
              <a:spcAft>
                <a:spcPts val="300"/>
              </a:spcAft>
              <a:buFont typeface="Wingdings" pitchFamily="2" charset="2"/>
              <a:buChar char="§"/>
            </a:pPr>
            <a:r>
              <a:rPr lang="en-US" sz="1600" dirty="0" smtClean="0">
                <a:latin typeface="Verdana" pitchFamily="34" charset="0"/>
              </a:rPr>
              <a:t>All school officials follow the same process to create individual customer accounts</a:t>
            </a:r>
          </a:p>
          <a:p>
            <a:pPr marL="688975" lvl="1" indent="-231775">
              <a:spcBef>
                <a:spcPts val="1200"/>
              </a:spcBef>
              <a:spcAft>
                <a:spcPts val="300"/>
              </a:spcAft>
              <a:buFont typeface="Courier New" pitchFamily="49" charset="0"/>
              <a:buChar char="o"/>
            </a:pPr>
            <a:r>
              <a:rPr lang="en-US" sz="1600" dirty="0" smtClean="0">
                <a:latin typeface="Verdana" pitchFamily="34" charset="0"/>
              </a:rPr>
              <a:t>Roles for individual school officials are not established in the customer account set up process</a:t>
            </a:r>
          </a:p>
          <a:p>
            <a:pPr marL="742950" lvl="1" indent="-285750">
              <a:spcBef>
                <a:spcPts val="1200"/>
              </a:spcBef>
              <a:spcAft>
                <a:spcPts val="300"/>
              </a:spcAft>
              <a:buFont typeface="Courier New" pitchFamily="49" charset="0"/>
              <a:buChar char="o"/>
            </a:pPr>
            <a:r>
              <a:rPr lang="en-US" sz="1600" dirty="0" smtClean="0">
                <a:latin typeface="Verdana" pitchFamily="34" charset="0"/>
              </a:rPr>
              <a:t>Customer accounts relate only to users – not their positions at an institution</a:t>
            </a:r>
          </a:p>
          <a:p>
            <a:pPr marL="231775" indent="-231775">
              <a:spcBef>
                <a:spcPts val="1200"/>
              </a:spcBef>
              <a:spcAft>
                <a:spcPts val="300"/>
              </a:spcAft>
              <a:buFont typeface="Wingdings" pitchFamily="2" charset="2"/>
              <a:buChar char="§"/>
            </a:pPr>
            <a:r>
              <a:rPr lang="en-US" sz="1600" dirty="0" smtClean="0">
                <a:latin typeface="Verdana" pitchFamily="34" charset="0"/>
              </a:rPr>
              <a:t>Schools already in SEVIS: </a:t>
            </a:r>
          </a:p>
          <a:p>
            <a:pPr marL="742950" lvl="1" indent="-285750">
              <a:spcBef>
                <a:spcPts val="1200"/>
              </a:spcBef>
              <a:spcAft>
                <a:spcPts val="300"/>
              </a:spcAft>
              <a:buFont typeface="Courier New" pitchFamily="49" charset="0"/>
              <a:buChar char="o"/>
            </a:pPr>
            <a:r>
              <a:rPr lang="en-US" sz="1600" dirty="0" smtClean="0">
                <a:latin typeface="Verdana" pitchFamily="34" charset="0"/>
              </a:rPr>
              <a:t>School officials will create a customer account during Initial Operating Capability (IOC)</a:t>
            </a:r>
          </a:p>
          <a:p>
            <a:pPr marL="742950" lvl="1" indent="-285750">
              <a:spcBef>
                <a:spcPts val="1200"/>
              </a:spcBef>
              <a:spcAft>
                <a:spcPts val="300"/>
              </a:spcAft>
              <a:buFont typeface="Courier New" pitchFamily="49" charset="0"/>
              <a:buChar char="o"/>
            </a:pPr>
            <a:r>
              <a:rPr lang="en-US" sz="1600" dirty="0" smtClean="0">
                <a:latin typeface="Verdana" pitchFamily="34" charset="0"/>
              </a:rPr>
              <a:t>Roles and permissions will migrate over from SEVIS</a:t>
            </a:r>
          </a:p>
          <a:p>
            <a:pPr marL="231775" indent="-231775">
              <a:spcBef>
                <a:spcPts val="1200"/>
              </a:spcBef>
              <a:spcAft>
                <a:spcPts val="300"/>
              </a:spcAft>
              <a:buFont typeface="Wingdings" pitchFamily="2" charset="2"/>
              <a:buChar char="§"/>
            </a:pPr>
            <a:r>
              <a:rPr lang="en-US" sz="1600" dirty="0" smtClean="0">
                <a:latin typeface="Verdana" pitchFamily="34" charset="0"/>
              </a:rPr>
              <a:t>Schools seeking certification in SEVIS II:</a:t>
            </a:r>
          </a:p>
          <a:p>
            <a:pPr marL="688975" lvl="1" indent="-231775">
              <a:spcBef>
                <a:spcPts val="1200"/>
              </a:spcBef>
              <a:spcAft>
                <a:spcPts val="300"/>
              </a:spcAft>
              <a:buFont typeface="Courier New" pitchFamily="49" charset="0"/>
              <a:buChar char="o"/>
            </a:pPr>
            <a:r>
              <a:rPr lang="en-US" sz="1600" dirty="0" smtClean="0">
                <a:latin typeface="Verdana" pitchFamily="34" charset="0"/>
              </a:rPr>
              <a:t>I-17 creation process associates PDSO/Head of School with the school</a:t>
            </a:r>
          </a:p>
        </p:txBody>
      </p:sp>
      <p:pic>
        <p:nvPicPr>
          <p:cNvPr id="1026" name="Picture 2" descr="C:\Users\rciappon\AppData\Local\Microsoft\Windows\Temporary Internet Files\Content.IE5\L252Y09X\MC90015702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3800" y="97039"/>
            <a:ext cx="1235410" cy="1277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0791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033046"/>
            <a:ext cx="4876800" cy="338554"/>
          </a:xfrm>
          <a:prstGeom prst="rect">
            <a:avLst/>
          </a:prstGeom>
          <a:noFill/>
        </p:spPr>
        <p:txBody>
          <a:bodyPr wrap="square" rtlCol="0">
            <a:spAutoFit/>
          </a:bodyPr>
          <a:lstStyle/>
          <a:p>
            <a:r>
              <a:rPr lang="en-US" sz="1600" b="1" dirty="0" smtClean="0">
                <a:latin typeface="Verdana" pitchFamily="34" charset="0"/>
              </a:rPr>
              <a:t>Editing Accounts</a:t>
            </a:r>
            <a:endParaRPr lang="en-US" sz="1600" b="1" dirty="0">
              <a:latin typeface="Verdana" pitchFamily="34" charset="0"/>
            </a:endParaRPr>
          </a:p>
        </p:txBody>
      </p:sp>
      <p:sp>
        <p:nvSpPr>
          <p:cNvPr id="4" name="TextBox 3"/>
          <p:cNvSpPr txBox="1"/>
          <p:nvPr/>
        </p:nvSpPr>
        <p:spPr>
          <a:xfrm>
            <a:off x="381000" y="1524000"/>
            <a:ext cx="8077200" cy="4008790"/>
          </a:xfrm>
          <a:prstGeom prst="rect">
            <a:avLst/>
          </a:prstGeom>
          <a:noFill/>
        </p:spPr>
        <p:txBody>
          <a:bodyPr wrap="square" rtlCol="0">
            <a:spAutoFit/>
          </a:bodyPr>
          <a:lstStyle/>
          <a:p>
            <a:pPr marL="231775" indent="-231775">
              <a:spcBef>
                <a:spcPts val="1200"/>
              </a:spcBef>
              <a:spcAft>
                <a:spcPts val="300"/>
              </a:spcAft>
              <a:buFont typeface="Wingdings" pitchFamily="2" charset="2"/>
              <a:buChar char="§"/>
            </a:pPr>
            <a:r>
              <a:rPr lang="en-US" sz="1600" dirty="0" smtClean="0">
                <a:latin typeface="Verdana" pitchFamily="34" charset="0"/>
              </a:rPr>
              <a:t>Users can change their biographical information up until the time they provide their first electronic signature; they can change information after that by submitting a Help Ticket</a:t>
            </a:r>
          </a:p>
          <a:p>
            <a:pPr marL="688975" lvl="1" indent="-231775">
              <a:spcBef>
                <a:spcPts val="1200"/>
              </a:spcBef>
              <a:spcAft>
                <a:spcPts val="300"/>
              </a:spcAft>
              <a:buFont typeface="Courier New" pitchFamily="49" charset="0"/>
              <a:buChar char="o"/>
            </a:pPr>
            <a:r>
              <a:rPr lang="en-US" sz="1600" dirty="0" smtClean="0">
                <a:latin typeface="Verdana" pitchFamily="34" charset="0"/>
              </a:rPr>
              <a:t>PDSOs will receive alerts notifying them of Help Tickets and correction requests that students have submitted </a:t>
            </a:r>
          </a:p>
          <a:p>
            <a:pPr marL="231775" indent="-231775">
              <a:spcBef>
                <a:spcPts val="1200"/>
              </a:spcBef>
              <a:spcAft>
                <a:spcPts val="300"/>
              </a:spcAft>
              <a:buFont typeface="Wingdings" pitchFamily="2" charset="2"/>
              <a:buChar char="§"/>
            </a:pPr>
            <a:r>
              <a:rPr lang="en-US" sz="1600" dirty="0" smtClean="0">
                <a:latin typeface="Verdana" pitchFamily="34" charset="0"/>
              </a:rPr>
              <a:t>Customer accounts are similar between different types of users – but not exactly the same</a:t>
            </a:r>
          </a:p>
          <a:p>
            <a:pPr marL="688975" lvl="1" indent="-231775">
              <a:spcBef>
                <a:spcPts val="1200"/>
              </a:spcBef>
              <a:spcAft>
                <a:spcPts val="300"/>
              </a:spcAft>
              <a:buFont typeface="Courier New" pitchFamily="49" charset="0"/>
              <a:buChar char="o"/>
            </a:pPr>
            <a:r>
              <a:rPr lang="en-US" sz="1600" dirty="0" smtClean="0">
                <a:latin typeface="Verdana" pitchFamily="34" charset="0"/>
              </a:rPr>
              <a:t>Customer accounts give very basic access to SEVIS</a:t>
            </a:r>
          </a:p>
          <a:p>
            <a:pPr marL="688975" lvl="1" indent="-231775">
              <a:spcBef>
                <a:spcPts val="1200"/>
              </a:spcBef>
              <a:spcAft>
                <a:spcPts val="300"/>
              </a:spcAft>
              <a:buFont typeface="Courier New" pitchFamily="49" charset="0"/>
              <a:buChar char="o"/>
            </a:pPr>
            <a:r>
              <a:rPr lang="en-US" sz="1600" dirty="0" smtClean="0">
                <a:latin typeface="Verdana" pitchFamily="34" charset="0"/>
              </a:rPr>
              <a:t>P/DSOs will not be asked some of the questions asked of nonimmigrants</a:t>
            </a:r>
          </a:p>
          <a:p>
            <a:pPr marL="231775" indent="-231775">
              <a:spcBef>
                <a:spcPts val="1200"/>
              </a:spcBef>
              <a:spcAft>
                <a:spcPts val="300"/>
              </a:spcAft>
              <a:buFont typeface="Wingdings" pitchFamily="2" charset="2"/>
              <a:buChar char="§"/>
            </a:pPr>
            <a:r>
              <a:rPr lang="en-US" sz="1600" dirty="0" smtClean="0">
                <a:latin typeface="Verdana" pitchFamily="34" charset="0"/>
              </a:rPr>
              <a:t>Students can update their primary e-mail address and provide additional e-mail addresses</a:t>
            </a:r>
          </a:p>
        </p:txBody>
      </p:sp>
      <p:sp>
        <p:nvSpPr>
          <p:cNvPr id="5" name="Slide Number Placeholder 4"/>
          <p:cNvSpPr>
            <a:spLocks noGrp="1"/>
          </p:cNvSpPr>
          <p:nvPr>
            <p:ph type="sldNum" sz="quarter" idx="12"/>
          </p:nvPr>
        </p:nvSpPr>
        <p:spPr/>
        <p:txBody>
          <a:bodyPr/>
          <a:lstStyle/>
          <a:p>
            <a:fld id="{8596DDBB-3665-4EA2-9FE2-4B04BA2B1D66}" type="slidenum">
              <a:rPr lang="en-US" smtClean="0"/>
              <a:pPr/>
              <a:t>5</a:t>
            </a:fld>
            <a:endParaRPr lang="en-US" dirty="0"/>
          </a:p>
        </p:txBody>
      </p:sp>
      <p:pic>
        <p:nvPicPr>
          <p:cNvPr id="2050" name="Picture 2" descr="C:\Users\rciappon\AppData\Local\Microsoft\Windows\Temporary Internet Files\Content.IE5\YGA8UMOC\MC90037040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0401" y="201917"/>
            <a:ext cx="1483566" cy="12458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596DDBB-3665-4EA2-9FE2-4B04BA2B1D66}" type="slidenum">
              <a:rPr lang="en-US" smtClean="0"/>
              <a:pPr/>
              <a:t>6</a:t>
            </a:fld>
            <a:endParaRPr lang="en-US" dirty="0"/>
          </a:p>
        </p:txBody>
      </p:sp>
      <p:sp>
        <p:nvSpPr>
          <p:cNvPr id="3" name="TextBox 2"/>
          <p:cNvSpPr txBox="1"/>
          <p:nvPr/>
        </p:nvSpPr>
        <p:spPr>
          <a:xfrm>
            <a:off x="381000" y="1033046"/>
            <a:ext cx="4876800" cy="338554"/>
          </a:xfrm>
          <a:prstGeom prst="rect">
            <a:avLst/>
          </a:prstGeom>
          <a:noFill/>
        </p:spPr>
        <p:txBody>
          <a:bodyPr wrap="square" rtlCol="0">
            <a:spAutoFit/>
          </a:bodyPr>
          <a:lstStyle/>
          <a:p>
            <a:r>
              <a:rPr lang="en-US" sz="1600" b="1" dirty="0" smtClean="0">
                <a:latin typeface="Verdana" pitchFamily="34" charset="0"/>
              </a:rPr>
              <a:t>Deleting Accounts</a:t>
            </a:r>
            <a:endParaRPr lang="en-US" sz="1600" b="1" dirty="0">
              <a:latin typeface="Verdana" pitchFamily="34" charset="0"/>
            </a:endParaRPr>
          </a:p>
        </p:txBody>
      </p:sp>
      <p:sp>
        <p:nvSpPr>
          <p:cNvPr id="5" name="TextBox 4"/>
          <p:cNvSpPr txBox="1"/>
          <p:nvPr/>
        </p:nvSpPr>
        <p:spPr>
          <a:xfrm>
            <a:off x="3810000" y="2667000"/>
            <a:ext cx="2971800" cy="830997"/>
          </a:xfrm>
          <a:prstGeom prst="rect">
            <a:avLst/>
          </a:prstGeom>
          <a:solidFill>
            <a:srgbClr val="92D050"/>
          </a:solidFill>
        </p:spPr>
        <p:txBody>
          <a:bodyPr wrap="square" rtlCol="0">
            <a:spAutoFit/>
          </a:bodyPr>
          <a:lstStyle>
            <a:defPPr>
              <a:defRPr lang="en-US"/>
            </a:defPPr>
            <a:lvl2pPr marL="0" lvl="1">
              <a:defRPr sz="1600" b="1">
                <a:latin typeface="Verdana" pitchFamily="34" charset="0"/>
                <a:ea typeface="Verdana" pitchFamily="34" charset="0"/>
                <a:cs typeface="Verdana" pitchFamily="34" charset="0"/>
              </a:defRPr>
            </a:lvl2pPr>
          </a:lstStyle>
          <a:p>
            <a:pPr lvl="1" algn="ctr"/>
            <a:r>
              <a:rPr lang="en-US" b="0" dirty="0" smtClean="0"/>
              <a:t>SEVIS II  users can </a:t>
            </a:r>
            <a:r>
              <a:rPr lang="en-US" dirty="0" smtClean="0"/>
              <a:t>never </a:t>
            </a:r>
            <a:r>
              <a:rPr lang="en-US" b="0" dirty="0" smtClean="0"/>
              <a:t>delete someone else’s account! </a:t>
            </a:r>
            <a:endParaRPr lang="en-US" b="0" dirty="0"/>
          </a:p>
        </p:txBody>
      </p:sp>
      <p:pic>
        <p:nvPicPr>
          <p:cNvPr id="63490" name="Picture 2" descr="C:\Documents and Settings\Judith Hoffman\Local Settings\Temporary Internet Files\Content.IE5\SKMWPD4T\MC900431550[1].png"/>
          <p:cNvPicPr>
            <a:picLocks noChangeAspect="1" noChangeArrowheads="1"/>
          </p:cNvPicPr>
          <p:nvPr/>
        </p:nvPicPr>
        <p:blipFill>
          <a:blip r:embed="rId3" cstate="print"/>
          <a:srcRect/>
          <a:stretch>
            <a:fillRect/>
          </a:stretch>
        </p:blipFill>
        <p:spPr bwMode="auto">
          <a:xfrm>
            <a:off x="1905000" y="2286000"/>
            <a:ext cx="1524000" cy="15240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596DDBB-3665-4EA2-9FE2-4B04BA2B1D66}" type="slidenum">
              <a:rPr lang="en-US" smtClean="0"/>
              <a:pPr/>
              <a:t>7</a:t>
            </a:fld>
            <a:endParaRPr lang="en-US" dirty="0"/>
          </a:p>
        </p:txBody>
      </p:sp>
      <p:sp>
        <p:nvSpPr>
          <p:cNvPr id="3" name="TextBox 2"/>
          <p:cNvSpPr txBox="1"/>
          <p:nvPr/>
        </p:nvSpPr>
        <p:spPr>
          <a:xfrm>
            <a:off x="381000" y="1033046"/>
            <a:ext cx="4876800" cy="338554"/>
          </a:xfrm>
          <a:prstGeom prst="rect">
            <a:avLst/>
          </a:prstGeom>
          <a:noFill/>
        </p:spPr>
        <p:txBody>
          <a:bodyPr wrap="square" rtlCol="0">
            <a:spAutoFit/>
          </a:bodyPr>
          <a:lstStyle/>
          <a:p>
            <a:r>
              <a:rPr lang="en-US" sz="1600" b="1" dirty="0" smtClean="0">
                <a:latin typeface="Verdana" pitchFamily="34" charset="0"/>
              </a:rPr>
              <a:t>Student and Dependent Access</a:t>
            </a:r>
            <a:endParaRPr lang="en-US" sz="1600" b="1" dirty="0">
              <a:latin typeface="Verdana" pitchFamily="34" charset="0"/>
            </a:endParaRPr>
          </a:p>
        </p:txBody>
      </p:sp>
      <p:sp>
        <p:nvSpPr>
          <p:cNvPr id="4" name="TextBox 3"/>
          <p:cNvSpPr txBox="1"/>
          <p:nvPr/>
        </p:nvSpPr>
        <p:spPr>
          <a:xfrm>
            <a:off x="381000" y="1524000"/>
            <a:ext cx="8610600" cy="5078313"/>
          </a:xfrm>
          <a:prstGeom prst="rect">
            <a:avLst/>
          </a:prstGeom>
          <a:noFill/>
        </p:spPr>
        <p:txBody>
          <a:bodyPr wrap="square" rtlCol="0">
            <a:spAutoFit/>
          </a:bodyPr>
          <a:lstStyle/>
          <a:p>
            <a:pPr marL="231775" indent="-231775">
              <a:spcBef>
                <a:spcPts val="1200"/>
              </a:spcBef>
              <a:spcAft>
                <a:spcPts val="300"/>
              </a:spcAft>
              <a:buFont typeface="Wingdings" pitchFamily="2" charset="2"/>
              <a:buChar char="§"/>
            </a:pPr>
            <a:r>
              <a:rPr lang="en-US" sz="1600" dirty="0" smtClean="0">
                <a:latin typeface="Verdana" pitchFamily="34" charset="0"/>
              </a:rPr>
              <a:t>Each customer account stands alone</a:t>
            </a:r>
          </a:p>
          <a:p>
            <a:pPr marL="688975" lvl="1" indent="-231775">
              <a:spcBef>
                <a:spcPts val="1200"/>
              </a:spcBef>
              <a:spcAft>
                <a:spcPts val="300"/>
              </a:spcAft>
              <a:buFont typeface="Courier New" pitchFamily="49" charset="0"/>
              <a:buChar char="o"/>
            </a:pPr>
            <a:r>
              <a:rPr lang="en-US" sz="1600" dirty="0" smtClean="0">
                <a:latin typeface="Verdana" pitchFamily="34" charset="0"/>
              </a:rPr>
              <a:t>Customer accounts won’t be directly linked based only on </a:t>
            </a:r>
            <a:r>
              <a:rPr lang="en-US" sz="1600" dirty="0" smtClean="0">
                <a:solidFill>
                  <a:srgbClr val="FF0000"/>
                </a:solidFill>
                <a:latin typeface="Verdana" pitchFamily="34" charset="0"/>
              </a:rPr>
              <a:t>an</a:t>
            </a:r>
            <a:r>
              <a:rPr lang="en-US" sz="1600" dirty="0" smtClean="0">
                <a:latin typeface="Verdana" pitchFamily="34" charset="0"/>
              </a:rPr>
              <a:t> existing relationship</a:t>
            </a:r>
          </a:p>
          <a:p>
            <a:pPr marL="1146175" lvl="2" indent="-231775">
              <a:spcBef>
                <a:spcPts val="1200"/>
              </a:spcBef>
              <a:spcAft>
                <a:spcPts val="300"/>
              </a:spcAft>
              <a:buFont typeface="Wingdings" pitchFamily="2" charset="2"/>
              <a:buChar char="Ø"/>
            </a:pPr>
            <a:r>
              <a:rPr lang="en-US" sz="1600" dirty="0" smtClean="0">
                <a:latin typeface="Verdana" pitchFamily="34" charset="0"/>
              </a:rPr>
              <a:t>Relationship is defined when P/DSO associates and creates a COE for a dependent</a:t>
            </a:r>
          </a:p>
          <a:p>
            <a:pPr marL="688975" lvl="1" indent="-231775">
              <a:spcBef>
                <a:spcPts val="1200"/>
              </a:spcBef>
              <a:spcAft>
                <a:spcPts val="300"/>
              </a:spcAft>
              <a:buFont typeface="Courier New" pitchFamily="49" charset="0"/>
              <a:buChar char="o"/>
            </a:pPr>
            <a:r>
              <a:rPr lang="en-US" sz="1600" dirty="0" smtClean="0">
                <a:latin typeface="Verdana" pitchFamily="34" charset="0"/>
              </a:rPr>
              <a:t>Principals can request a PDSO to complete COEs for spouses/dependents in order to link all the individuals</a:t>
            </a:r>
          </a:p>
          <a:p>
            <a:pPr marL="1146175" lvl="2" indent="-231775">
              <a:spcBef>
                <a:spcPts val="1200"/>
              </a:spcBef>
              <a:spcAft>
                <a:spcPts val="300"/>
              </a:spcAft>
              <a:buFont typeface="Wingdings" pitchFamily="2" charset="2"/>
              <a:buChar char="Ø"/>
            </a:pPr>
            <a:r>
              <a:rPr lang="en-US" sz="1600" dirty="0" smtClean="0">
                <a:latin typeface="Verdana" pitchFamily="34" charset="0"/>
              </a:rPr>
              <a:t>Principals and spouses/dependents can also request the P/DSO to </a:t>
            </a:r>
            <a:r>
              <a:rPr lang="en-US" sz="1600" b="1" dirty="0" smtClean="0">
                <a:latin typeface="Verdana" pitchFamily="34" charset="0"/>
              </a:rPr>
              <a:t>remove</a:t>
            </a:r>
            <a:r>
              <a:rPr lang="en-US" sz="1600" dirty="0" smtClean="0">
                <a:latin typeface="Verdana" pitchFamily="34" charset="0"/>
              </a:rPr>
              <a:t> any association </a:t>
            </a:r>
          </a:p>
          <a:p>
            <a:pPr marL="1146175" lvl="2" indent="-231775">
              <a:spcBef>
                <a:spcPts val="1200"/>
              </a:spcBef>
              <a:spcAft>
                <a:spcPts val="300"/>
              </a:spcAft>
              <a:buFont typeface="Wingdings" pitchFamily="2" charset="2"/>
              <a:buChar char="Ø"/>
            </a:pPr>
            <a:r>
              <a:rPr lang="en-US" sz="1600" dirty="0" smtClean="0">
                <a:latin typeface="Verdana" pitchFamily="34" charset="0"/>
              </a:rPr>
              <a:t>Nonimmigrants cannot disassociate a spouse/dependent from their record</a:t>
            </a:r>
          </a:p>
          <a:p>
            <a:pPr marL="231775" indent="-231775">
              <a:spcBef>
                <a:spcPts val="1200"/>
              </a:spcBef>
              <a:spcAft>
                <a:spcPts val="300"/>
              </a:spcAft>
              <a:buFont typeface="Wingdings" pitchFamily="2" charset="2"/>
              <a:buChar char="§"/>
            </a:pPr>
            <a:endParaRPr lang="en-US" sz="1600" dirty="0" smtClean="0">
              <a:latin typeface="Verdana" pitchFamily="34" charset="0"/>
            </a:endParaRPr>
          </a:p>
          <a:p>
            <a:pPr marL="688975" lvl="1" indent="-231775">
              <a:spcBef>
                <a:spcPts val="1200"/>
              </a:spcBef>
              <a:spcAft>
                <a:spcPts val="300"/>
              </a:spcAft>
              <a:buFont typeface="Courier New" pitchFamily="49" charset="0"/>
              <a:buChar char="o"/>
            </a:pPr>
            <a:endParaRPr lang="en-US" sz="1600" dirty="0" smtClean="0">
              <a:latin typeface="Verdana" pitchFamily="34" charset="0"/>
            </a:endParaRPr>
          </a:p>
          <a:p>
            <a:pPr marL="231775" indent="-231775">
              <a:spcBef>
                <a:spcPts val="1200"/>
              </a:spcBef>
              <a:spcAft>
                <a:spcPts val="300"/>
              </a:spcAft>
              <a:buFont typeface="Wingdings" pitchFamily="2" charset="2"/>
              <a:buChar char="§"/>
            </a:pPr>
            <a:endParaRPr lang="en-US" sz="1600" dirty="0" smtClean="0">
              <a:latin typeface="Verdana" pitchFamily="34" charset="0"/>
            </a:endParaRPr>
          </a:p>
        </p:txBody>
      </p:sp>
      <p:pic>
        <p:nvPicPr>
          <p:cNvPr id="3075" name="Picture 3" descr="C:\Documents and Settings\Judith Hoffman\Local Settings\Temporary Internet Files\Content.IE5\PX5RUCS2\MC900196326[1].wmf"/>
          <p:cNvPicPr>
            <a:picLocks noChangeAspect="1" noChangeArrowheads="1"/>
          </p:cNvPicPr>
          <p:nvPr/>
        </p:nvPicPr>
        <p:blipFill>
          <a:blip r:embed="rId3" cstate="print"/>
          <a:srcRect/>
          <a:stretch>
            <a:fillRect/>
          </a:stretch>
        </p:blipFill>
        <p:spPr bwMode="auto">
          <a:xfrm>
            <a:off x="7263114" y="167826"/>
            <a:ext cx="1371600" cy="1356174"/>
          </a:xfrm>
          <a:prstGeom prst="rect">
            <a:avLst/>
          </a:prstGeom>
          <a:noFill/>
        </p:spPr>
      </p:pic>
      <p:sp>
        <p:nvSpPr>
          <p:cNvPr id="7" name="TextBox 6"/>
          <p:cNvSpPr txBox="1"/>
          <p:nvPr/>
        </p:nvSpPr>
        <p:spPr>
          <a:xfrm>
            <a:off x="609600" y="5410200"/>
            <a:ext cx="8001000" cy="338554"/>
          </a:xfrm>
          <a:prstGeom prst="rect">
            <a:avLst/>
          </a:prstGeom>
          <a:solidFill>
            <a:srgbClr val="92D050"/>
          </a:solidFill>
        </p:spPr>
        <p:txBody>
          <a:bodyPr wrap="square" rtlCol="0">
            <a:spAutoFit/>
          </a:bodyPr>
          <a:lstStyle>
            <a:defPPr>
              <a:defRPr lang="en-US"/>
            </a:defPPr>
            <a:lvl2pPr marL="0" lvl="1">
              <a:defRPr sz="1600" b="1">
                <a:latin typeface="Verdana" pitchFamily="34" charset="0"/>
                <a:ea typeface="Verdana" pitchFamily="34" charset="0"/>
                <a:cs typeface="Verdana" pitchFamily="34" charset="0"/>
              </a:defRPr>
            </a:lvl2pPr>
          </a:lstStyle>
          <a:p>
            <a:pPr lvl="1" algn="ctr"/>
            <a:r>
              <a:rPr lang="en-US" dirty="0" smtClean="0"/>
              <a:t>Only</a:t>
            </a:r>
            <a:r>
              <a:rPr lang="en-US" b="0" dirty="0" smtClean="0"/>
              <a:t> a P/DSO can end the association as a spouse/dependent.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596DDBB-3665-4EA2-9FE2-4B04BA2B1D66}" type="slidenum">
              <a:rPr lang="en-US" smtClean="0"/>
              <a:pPr/>
              <a:t>8</a:t>
            </a:fld>
            <a:endParaRPr lang="en-US" dirty="0"/>
          </a:p>
        </p:txBody>
      </p:sp>
      <p:sp>
        <p:nvSpPr>
          <p:cNvPr id="3" name="TextBox 2"/>
          <p:cNvSpPr txBox="1"/>
          <p:nvPr/>
        </p:nvSpPr>
        <p:spPr>
          <a:xfrm>
            <a:off x="381000" y="1033046"/>
            <a:ext cx="4876800" cy="338554"/>
          </a:xfrm>
          <a:prstGeom prst="rect">
            <a:avLst/>
          </a:prstGeom>
          <a:noFill/>
        </p:spPr>
        <p:txBody>
          <a:bodyPr wrap="square" rtlCol="0">
            <a:spAutoFit/>
          </a:bodyPr>
          <a:lstStyle/>
          <a:p>
            <a:r>
              <a:rPr lang="en-US" sz="1600" b="1" dirty="0" smtClean="0">
                <a:latin typeface="Verdana" pitchFamily="34" charset="0"/>
              </a:rPr>
              <a:t>Passport Information</a:t>
            </a:r>
            <a:endParaRPr lang="en-US" sz="1600" b="1" dirty="0">
              <a:latin typeface="Verdana" pitchFamily="34" charset="0"/>
            </a:endParaRPr>
          </a:p>
        </p:txBody>
      </p:sp>
      <p:pic>
        <p:nvPicPr>
          <p:cNvPr id="2051" name="Picture 3" descr="C:\Documents and Settings\Judith Hoffman\Local Settings\Temporary Internet Files\Content.IE5\LYF1FBL1\MC900410479[1].wmf"/>
          <p:cNvPicPr>
            <a:picLocks noChangeAspect="1" noChangeArrowheads="1"/>
          </p:cNvPicPr>
          <p:nvPr/>
        </p:nvPicPr>
        <p:blipFill>
          <a:blip r:embed="rId3" cstate="print"/>
          <a:srcRect/>
          <a:stretch>
            <a:fillRect/>
          </a:stretch>
        </p:blipFill>
        <p:spPr bwMode="auto">
          <a:xfrm>
            <a:off x="7385452" y="152399"/>
            <a:ext cx="1276008" cy="1219201"/>
          </a:xfrm>
          <a:prstGeom prst="rect">
            <a:avLst/>
          </a:prstGeom>
          <a:noFill/>
        </p:spPr>
      </p:pic>
      <p:sp>
        <p:nvSpPr>
          <p:cNvPr id="7" name="TextBox 6"/>
          <p:cNvSpPr txBox="1"/>
          <p:nvPr/>
        </p:nvSpPr>
        <p:spPr>
          <a:xfrm>
            <a:off x="381000" y="1600200"/>
            <a:ext cx="8534400" cy="3708708"/>
          </a:xfrm>
          <a:prstGeom prst="rect">
            <a:avLst/>
          </a:prstGeom>
          <a:noFill/>
        </p:spPr>
        <p:txBody>
          <a:bodyPr wrap="square" rtlCol="0">
            <a:spAutoFit/>
          </a:bodyPr>
          <a:lstStyle/>
          <a:p>
            <a:pPr marL="231775" indent="-231775">
              <a:spcBef>
                <a:spcPts val="1200"/>
              </a:spcBef>
              <a:spcAft>
                <a:spcPts val="300"/>
              </a:spcAft>
              <a:buFont typeface="Wingdings" pitchFamily="2" charset="2"/>
              <a:buChar char="§"/>
            </a:pPr>
            <a:r>
              <a:rPr lang="en-US" sz="1600" dirty="0" smtClean="0">
                <a:latin typeface="Verdana" pitchFamily="34" charset="0"/>
              </a:rPr>
              <a:t>Passport information will not be verified at the port of entry once SEVIS II is deployed</a:t>
            </a:r>
          </a:p>
          <a:p>
            <a:pPr marL="742950" lvl="1" indent="-285750">
              <a:spcBef>
                <a:spcPts val="1200"/>
              </a:spcBef>
              <a:spcAft>
                <a:spcPts val="300"/>
              </a:spcAft>
              <a:buFont typeface="Courier New" pitchFamily="49" charset="0"/>
              <a:buChar char="o"/>
            </a:pPr>
            <a:r>
              <a:rPr lang="en-US" sz="1600" dirty="0" smtClean="0">
                <a:latin typeface="Verdana" pitchFamily="34" charset="0"/>
              </a:rPr>
              <a:t>Passport information will be verified by consular officers during the nonimmigrant visa application process</a:t>
            </a:r>
          </a:p>
          <a:p>
            <a:pPr marL="285750" indent="-285750">
              <a:spcBef>
                <a:spcPts val="1200"/>
              </a:spcBef>
              <a:spcAft>
                <a:spcPts val="300"/>
              </a:spcAft>
              <a:buFont typeface="Wingdings" pitchFamily="2" charset="2"/>
              <a:buChar char="§"/>
            </a:pPr>
            <a:r>
              <a:rPr lang="en-US" sz="1600" dirty="0" smtClean="0">
                <a:latin typeface="Verdana" pitchFamily="34" charset="0"/>
              </a:rPr>
              <a:t>Nonimmigrants can edit passport information in their customer account</a:t>
            </a:r>
          </a:p>
          <a:p>
            <a:pPr marL="231775" indent="-231775">
              <a:spcBef>
                <a:spcPts val="1200"/>
              </a:spcBef>
              <a:spcAft>
                <a:spcPts val="300"/>
              </a:spcAft>
              <a:buFont typeface="Wingdings" pitchFamily="2" charset="2"/>
              <a:buChar char="§"/>
            </a:pPr>
            <a:r>
              <a:rPr lang="en-US" sz="1600" dirty="0" smtClean="0">
                <a:latin typeface="Verdana" pitchFamily="34" charset="0"/>
              </a:rPr>
              <a:t>SEVIS II allows students the option to list all the passports they hold, even though they may only use one passport at a time to enter the U.S. </a:t>
            </a:r>
          </a:p>
          <a:p>
            <a:pPr marL="231775" indent="-231775">
              <a:spcBef>
                <a:spcPts val="1200"/>
              </a:spcBef>
              <a:spcAft>
                <a:spcPts val="300"/>
              </a:spcAft>
            </a:pPr>
            <a:endParaRPr lang="en-US" sz="1600" dirty="0" smtClean="0">
              <a:latin typeface="Verdana" pitchFamily="34" charset="0"/>
            </a:endParaRPr>
          </a:p>
          <a:p>
            <a:pPr marL="231775" indent="-231775">
              <a:spcBef>
                <a:spcPts val="1200"/>
              </a:spcBef>
              <a:spcAft>
                <a:spcPts val="300"/>
              </a:spcAft>
              <a:buFont typeface="Wingdings" pitchFamily="2" charset="2"/>
              <a:buChar char="§"/>
            </a:pPr>
            <a:endParaRPr lang="en-US" sz="1600" dirty="0" smtClean="0">
              <a:latin typeface="Verdana" pitchFamily="34" charset="0"/>
            </a:endParaRPr>
          </a:p>
          <a:p>
            <a:pPr marL="231775" indent="-231775">
              <a:spcBef>
                <a:spcPts val="1200"/>
              </a:spcBef>
              <a:spcAft>
                <a:spcPts val="300"/>
              </a:spcAft>
              <a:buFont typeface="Wingdings" pitchFamily="2" charset="2"/>
              <a:buChar char="§"/>
            </a:pPr>
            <a:endParaRPr lang="en-US" sz="1600" dirty="0" smtClean="0">
              <a:latin typeface="Verdana"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033046"/>
            <a:ext cx="5791200" cy="338554"/>
          </a:xfrm>
          <a:prstGeom prst="rect">
            <a:avLst/>
          </a:prstGeom>
          <a:noFill/>
        </p:spPr>
        <p:txBody>
          <a:bodyPr wrap="square" rtlCol="0">
            <a:spAutoFit/>
          </a:bodyPr>
          <a:lstStyle/>
          <a:p>
            <a:r>
              <a:rPr lang="en-US" sz="1600" b="1" dirty="0" smtClean="0">
                <a:latin typeface="Verdana" pitchFamily="34" charset="0"/>
              </a:rPr>
              <a:t>Addresses</a:t>
            </a:r>
            <a:endParaRPr lang="en-US" sz="1600" b="1" dirty="0">
              <a:latin typeface="Verdana" pitchFamily="34" charset="0"/>
            </a:endParaRPr>
          </a:p>
        </p:txBody>
      </p:sp>
      <p:sp>
        <p:nvSpPr>
          <p:cNvPr id="3" name="TextBox 2"/>
          <p:cNvSpPr txBox="1"/>
          <p:nvPr/>
        </p:nvSpPr>
        <p:spPr>
          <a:xfrm>
            <a:off x="381000" y="1524000"/>
            <a:ext cx="8077200" cy="3216265"/>
          </a:xfrm>
          <a:prstGeom prst="rect">
            <a:avLst/>
          </a:prstGeom>
          <a:noFill/>
        </p:spPr>
        <p:txBody>
          <a:bodyPr wrap="square" rtlCol="0">
            <a:spAutoFit/>
          </a:bodyPr>
          <a:lstStyle/>
          <a:p>
            <a:pPr marL="231775" indent="-231775">
              <a:spcBef>
                <a:spcPts val="1200"/>
              </a:spcBef>
              <a:spcAft>
                <a:spcPts val="300"/>
              </a:spcAft>
              <a:buFont typeface="Wingdings" pitchFamily="2" charset="2"/>
              <a:buChar char="§"/>
            </a:pPr>
            <a:r>
              <a:rPr lang="en-US" sz="1600" dirty="0" smtClean="0">
                <a:latin typeface="Verdana" pitchFamily="34" charset="0"/>
              </a:rPr>
              <a:t>SEVIS II will have address validation functionality</a:t>
            </a:r>
          </a:p>
          <a:p>
            <a:pPr marL="231775" indent="-231775">
              <a:spcBef>
                <a:spcPts val="1200"/>
              </a:spcBef>
              <a:spcAft>
                <a:spcPts val="300"/>
              </a:spcAft>
              <a:buFont typeface="Wingdings" pitchFamily="2" charset="2"/>
              <a:buChar char="§"/>
            </a:pPr>
            <a:r>
              <a:rPr lang="en-US" sz="1600" dirty="0" smtClean="0">
                <a:latin typeface="Verdana" pitchFamily="34" charset="0"/>
              </a:rPr>
              <a:t>Users can override an invalid address notice and submit the address that was not validated (e.g., the address of a school residence hall)</a:t>
            </a:r>
          </a:p>
          <a:p>
            <a:pPr marL="231775" indent="-231775">
              <a:spcBef>
                <a:spcPts val="1200"/>
              </a:spcBef>
              <a:spcAft>
                <a:spcPts val="300"/>
              </a:spcAft>
              <a:buFont typeface="Wingdings" pitchFamily="2" charset="2"/>
              <a:buChar char="§"/>
            </a:pPr>
            <a:r>
              <a:rPr lang="en-US" sz="1600" dirty="0" smtClean="0">
                <a:latin typeface="Verdana" pitchFamily="34" charset="0"/>
              </a:rPr>
              <a:t>P/DSOs will receive notification of address changes </a:t>
            </a:r>
          </a:p>
          <a:p>
            <a:pPr marL="231775" indent="-231775">
              <a:spcBef>
                <a:spcPts val="1200"/>
              </a:spcBef>
              <a:spcAft>
                <a:spcPts val="300"/>
              </a:spcAft>
              <a:buFont typeface="Wingdings" pitchFamily="2" charset="2"/>
              <a:buChar char="§"/>
            </a:pPr>
            <a:r>
              <a:rPr lang="en-US" sz="1600" dirty="0" smtClean="0">
                <a:latin typeface="Verdana" pitchFamily="34" charset="0"/>
              </a:rPr>
              <a:t>Students cannot be registered until they provide a U.S. address</a:t>
            </a:r>
          </a:p>
          <a:p>
            <a:pPr>
              <a:spcBef>
                <a:spcPts val="1200"/>
              </a:spcBef>
              <a:spcAft>
                <a:spcPts val="300"/>
              </a:spcAft>
            </a:pPr>
            <a:endParaRPr lang="en-US" sz="1600" dirty="0" smtClean="0">
              <a:latin typeface="Verdana" pitchFamily="34" charset="0"/>
            </a:endParaRPr>
          </a:p>
          <a:p>
            <a:pPr marL="231775" indent="-231775">
              <a:spcBef>
                <a:spcPts val="1200"/>
              </a:spcBef>
              <a:spcAft>
                <a:spcPts val="300"/>
              </a:spcAft>
              <a:buFont typeface="Wingdings" pitchFamily="2" charset="2"/>
              <a:buChar char="§"/>
            </a:pPr>
            <a:endParaRPr lang="en-US" sz="1600" dirty="0" smtClean="0">
              <a:latin typeface="Verdana" pitchFamily="34" charset="0"/>
            </a:endParaRPr>
          </a:p>
          <a:p>
            <a:pPr marL="231775" indent="-231775">
              <a:spcBef>
                <a:spcPts val="1200"/>
              </a:spcBef>
              <a:spcAft>
                <a:spcPts val="300"/>
              </a:spcAft>
              <a:buFont typeface="Wingdings" pitchFamily="2" charset="2"/>
              <a:buChar char="§"/>
            </a:pPr>
            <a:endParaRPr lang="en-US" sz="1600" dirty="0" smtClean="0">
              <a:latin typeface="Verdana" pitchFamily="34" charset="0"/>
            </a:endParaRPr>
          </a:p>
        </p:txBody>
      </p:sp>
      <p:sp>
        <p:nvSpPr>
          <p:cNvPr id="5" name="Slide Number Placeholder 4"/>
          <p:cNvSpPr>
            <a:spLocks noGrp="1"/>
          </p:cNvSpPr>
          <p:nvPr>
            <p:ph type="sldNum" sz="quarter" idx="12"/>
          </p:nvPr>
        </p:nvSpPr>
        <p:spPr/>
        <p:txBody>
          <a:bodyPr/>
          <a:lstStyle/>
          <a:p>
            <a:fld id="{8596DDBB-3665-4EA2-9FE2-4B04BA2B1D66}" type="slidenum">
              <a:rPr lang="en-US" smtClean="0"/>
              <a:pPr/>
              <a:t>9</a:t>
            </a:fld>
            <a:endParaRPr lang="en-US" dirty="0"/>
          </a:p>
        </p:txBody>
      </p:sp>
      <p:pic>
        <p:nvPicPr>
          <p:cNvPr id="3075" name="Picture 3" descr="C:\Users\rciappon\AppData\Local\Microsoft\Windows\Temporary Internet Files\Content.IE5\YV3DPG6D\MC90041280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7600" y="147583"/>
            <a:ext cx="1143000" cy="14000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596DDBB-3665-4EA2-9FE2-4B04BA2B1D66}" type="slidenum">
              <a:rPr lang="en-US" smtClean="0"/>
              <a:pPr/>
              <a:t>10</a:t>
            </a:fld>
            <a:endParaRPr lang="en-US" dirty="0"/>
          </a:p>
        </p:txBody>
      </p:sp>
      <p:sp>
        <p:nvSpPr>
          <p:cNvPr id="3" name="TextBox 2"/>
          <p:cNvSpPr txBox="1"/>
          <p:nvPr/>
        </p:nvSpPr>
        <p:spPr>
          <a:xfrm>
            <a:off x="381000" y="1033046"/>
            <a:ext cx="5791200" cy="338554"/>
          </a:xfrm>
          <a:prstGeom prst="rect">
            <a:avLst/>
          </a:prstGeom>
          <a:noFill/>
        </p:spPr>
        <p:txBody>
          <a:bodyPr wrap="square" rtlCol="0">
            <a:spAutoFit/>
          </a:bodyPr>
          <a:lstStyle/>
          <a:p>
            <a:r>
              <a:rPr lang="en-US" sz="1600" b="1" dirty="0" smtClean="0">
                <a:latin typeface="Verdana" pitchFamily="34" charset="0"/>
              </a:rPr>
              <a:t>Integrity of Student Data</a:t>
            </a:r>
            <a:endParaRPr lang="en-US" sz="1600" b="1" dirty="0">
              <a:latin typeface="Verdana" pitchFamily="34" charset="0"/>
            </a:endParaRPr>
          </a:p>
        </p:txBody>
      </p:sp>
      <p:sp>
        <p:nvSpPr>
          <p:cNvPr id="4" name="TextBox 3"/>
          <p:cNvSpPr txBox="1"/>
          <p:nvPr/>
        </p:nvSpPr>
        <p:spPr>
          <a:xfrm>
            <a:off x="381000" y="1524000"/>
            <a:ext cx="8077200" cy="5386090"/>
          </a:xfrm>
          <a:prstGeom prst="rect">
            <a:avLst/>
          </a:prstGeom>
          <a:noFill/>
        </p:spPr>
        <p:txBody>
          <a:bodyPr wrap="square" rtlCol="0">
            <a:spAutoFit/>
          </a:bodyPr>
          <a:lstStyle/>
          <a:p>
            <a:pPr marL="231775" indent="-231775">
              <a:spcBef>
                <a:spcPts val="1200"/>
              </a:spcBef>
              <a:spcAft>
                <a:spcPts val="300"/>
              </a:spcAft>
              <a:buFont typeface="Wingdings" pitchFamily="2" charset="2"/>
              <a:buChar char="§"/>
            </a:pPr>
            <a:r>
              <a:rPr lang="en-US" sz="1600" dirty="0" smtClean="0">
                <a:latin typeface="Verdana" pitchFamily="34" charset="0"/>
              </a:rPr>
              <a:t>SEVIS II will provide naming convention guidelines using online contextual and field level Help functionality</a:t>
            </a:r>
          </a:p>
          <a:p>
            <a:pPr marL="231775" indent="-231775">
              <a:spcBef>
                <a:spcPts val="1200"/>
              </a:spcBef>
              <a:spcAft>
                <a:spcPts val="300"/>
              </a:spcAft>
              <a:buFont typeface="Wingdings" pitchFamily="2" charset="2"/>
              <a:buChar char="§"/>
            </a:pPr>
            <a:r>
              <a:rPr lang="en-US" sz="1600" dirty="0" smtClean="0">
                <a:latin typeface="Verdana" pitchFamily="34" charset="0"/>
              </a:rPr>
              <a:t>Continue to follow </a:t>
            </a:r>
            <a:r>
              <a:rPr lang="en-US" sz="1600" b="1" dirty="0" smtClean="0">
                <a:latin typeface="Verdana" pitchFamily="34" charset="0"/>
              </a:rPr>
              <a:t>existing guidelines </a:t>
            </a:r>
            <a:r>
              <a:rPr lang="en-US" sz="1600" dirty="0" smtClean="0">
                <a:latin typeface="Verdana" pitchFamily="34" charset="0"/>
              </a:rPr>
              <a:t>regarding naming standards </a:t>
            </a:r>
            <a:r>
              <a:rPr lang="en-US" sz="1600" b="1" dirty="0" smtClean="0">
                <a:latin typeface="Verdana" pitchFamily="34" charset="0"/>
              </a:rPr>
              <a:t>until </a:t>
            </a:r>
            <a:r>
              <a:rPr lang="en-US" sz="1600" dirty="0" smtClean="0">
                <a:latin typeface="Verdana" pitchFamily="34" charset="0"/>
              </a:rPr>
              <a:t>SEVIS II is implemented</a:t>
            </a:r>
          </a:p>
          <a:p>
            <a:pPr marL="688975" lvl="1" indent="-231775">
              <a:spcBef>
                <a:spcPts val="1200"/>
              </a:spcBef>
              <a:spcAft>
                <a:spcPts val="300"/>
              </a:spcAft>
              <a:buFont typeface="Courier New" pitchFamily="49" charset="0"/>
              <a:buChar char="o"/>
            </a:pPr>
            <a:r>
              <a:rPr lang="en-US" sz="1600" dirty="0" smtClean="0">
                <a:latin typeface="Verdana" pitchFamily="34" charset="0"/>
              </a:rPr>
              <a:t>Enter the single name into the last name field and enter “FNU” into the first name field</a:t>
            </a:r>
          </a:p>
          <a:p>
            <a:pPr marL="231775" indent="-231775">
              <a:spcBef>
                <a:spcPts val="1200"/>
              </a:spcBef>
              <a:spcAft>
                <a:spcPts val="300"/>
              </a:spcAft>
              <a:buFont typeface="Wingdings" pitchFamily="2" charset="2"/>
              <a:buChar char="§"/>
            </a:pPr>
            <a:r>
              <a:rPr lang="en-US" sz="1600" dirty="0" smtClean="0">
                <a:latin typeface="Verdana" pitchFamily="34" charset="0"/>
              </a:rPr>
              <a:t>SEVP will address “maiden name” translations to “mother’s name” when writing Help text for SEVIS II</a:t>
            </a:r>
          </a:p>
          <a:p>
            <a:pPr marL="231775" indent="-231775">
              <a:spcBef>
                <a:spcPts val="1200"/>
              </a:spcBef>
              <a:spcAft>
                <a:spcPts val="300"/>
              </a:spcAft>
              <a:buFont typeface="Wingdings" pitchFamily="2" charset="2"/>
              <a:buChar char="§"/>
            </a:pPr>
            <a:r>
              <a:rPr lang="en-US" sz="1600" dirty="0" smtClean="0">
                <a:latin typeface="Verdana" pitchFamily="34" charset="0"/>
              </a:rPr>
              <a:t>Individuals adding an additional name must provide the timeframe associated with the use of that name</a:t>
            </a:r>
          </a:p>
          <a:p>
            <a:pPr marL="231775" indent="-231775">
              <a:spcBef>
                <a:spcPts val="1200"/>
              </a:spcBef>
              <a:spcAft>
                <a:spcPts val="300"/>
              </a:spcAft>
              <a:buFont typeface="Wingdings" pitchFamily="2" charset="2"/>
              <a:buChar char="§"/>
            </a:pPr>
            <a:r>
              <a:rPr lang="en-US" sz="1600" dirty="0" smtClean="0">
                <a:latin typeface="Verdana" pitchFamily="34" charset="0"/>
              </a:rPr>
              <a:t>The Domestic Report will be populated by first name, middle name, and last name</a:t>
            </a:r>
            <a:r>
              <a:rPr lang="en-US" sz="1600" dirty="0" smtClean="0">
                <a:solidFill>
                  <a:srgbClr val="FF0000"/>
                </a:solidFill>
                <a:latin typeface="Verdana" pitchFamily="34" charset="0"/>
              </a:rPr>
              <a:t>,</a:t>
            </a:r>
            <a:r>
              <a:rPr lang="en-US" sz="1600" dirty="0" smtClean="0">
                <a:latin typeface="Verdana" pitchFamily="34" charset="0"/>
              </a:rPr>
              <a:t> consistent with the other records</a:t>
            </a:r>
          </a:p>
          <a:p>
            <a:pPr marL="231775" indent="-231775">
              <a:spcBef>
                <a:spcPts val="1200"/>
              </a:spcBef>
              <a:spcAft>
                <a:spcPts val="300"/>
              </a:spcAft>
              <a:buFont typeface="Wingdings" pitchFamily="2" charset="2"/>
              <a:buChar char="§"/>
            </a:pPr>
            <a:endParaRPr lang="en-US" sz="1600" dirty="0" smtClean="0">
              <a:latin typeface="Verdana" pitchFamily="34" charset="0"/>
            </a:endParaRPr>
          </a:p>
          <a:p>
            <a:pPr marL="231775" indent="-231775">
              <a:spcBef>
                <a:spcPts val="1200"/>
              </a:spcBef>
              <a:spcAft>
                <a:spcPts val="300"/>
              </a:spcAft>
              <a:buFont typeface="Wingdings" pitchFamily="2" charset="2"/>
              <a:buChar char="§"/>
            </a:pPr>
            <a:endParaRPr lang="en-US" sz="1600" dirty="0" smtClean="0">
              <a:latin typeface="Verdana" pitchFamily="34" charset="0"/>
            </a:endParaRPr>
          </a:p>
          <a:p>
            <a:pPr marL="231775" indent="-231775">
              <a:spcBef>
                <a:spcPts val="1200"/>
              </a:spcBef>
              <a:spcAft>
                <a:spcPts val="300"/>
              </a:spcAft>
              <a:buFont typeface="Wingdings" pitchFamily="2" charset="2"/>
              <a:buChar char="§"/>
            </a:pPr>
            <a:endParaRPr lang="en-US" sz="1600" dirty="0" smtClean="0">
              <a:latin typeface="Verdana" pitchFamily="34" charset="0"/>
            </a:endParaRPr>
          </a:p>
        </p:txBody>
      </p:sp>
      <p:pic>
        <p:nvPicPr>
          <p:cNvPr id="1028" name="Picture 4" descr="C:\Users\rciappon\AppData\Local\Microsoft\Windows\Temporary Internet Files\Content.IE5\L252Y09X\MC90019809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87853" y="158927"/>
            <a:ext cx="1248137" cy="13284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1033046"/>
            <a:ext cx="6858000" cy="338554"/>
          </a:xfrm>
          <a:prstGeom prst="rect">
            <a:avLst/>
          </a:prstGeom>
          <a:noFill/>
        </p:spPr>
        <p:txBody>
          <a:bodyPr wrap="square" rtlCol="0">
            <a:spAutoFit/>
          </a:bodyPr>
          <a:lstStyle/>
          <a:p>
            <a:r>
              <a:rPr lang="en-US" sz="1600" b="1" dirty="0" smtClean="0">
                <a:latin typeface="Verdana" pitchFamily="34" charset="0"/>
              </a:rPr>
              <a:t>Field Limitations and Standards</a:t>
            </a:r>
            <a:endParaRPr lang="en-US" sz="1600" b="1" dirty="0">
              <a:latin typeface="Verdana" pitchFamily="34" charset="0"/>
            </a:endParaRPr>
          </a:p>
        </p:txBody>
      </p:sp>
      <p:sp>
        <p:nvSpPr>
          <p:cNvPr id="4" name="TextBox 3"/>
          <p:cNvSpPr txBox="1"/>
          <p:nvPr/>
        </p:nvSpPr>
        <p:spPr>
          <a:xfrm>
            <a:off x="381000" y="1524000"/>
            <a:ext cx="8534400" cy="3901068"/>
          </a:xfrm>
          <a:prstGeom prst="rect">
            <a:avLst/>
          </a:prstGeom>
          <a:noFill/>
        </p:spPr>
        <p:txBody>
          <a:bodyPr wrap="square" rtlCol="0">
            <a:spAutoFit/>
          </a:bodyPr>
          <a:lstStyle/>
          <a:p>
            <a:pPr marL="231775" indent="-231775">
              <a:spcBef>
                <a:spcPts val="1200"/>
              </a:spcBef>
              <a:spcAft>
                <a:spcPts val="300"/>
              </a:spcAft>
              <a:buFont typeface="Wingdings" pitchFamily="2" charset="2"/>
              <a:buChar char="§"/>
            </a:pPr>
            <a:r>
              <a:rPr lang="en-US" sz="1600" dirty="0" smtClean="0">
                <a:latin typeface="Verdana" pitchFamily="34" charset="0"/>
              </a:rPr>
              <a:t>There are no character limits yet developed for SEVIS II</a:t>
            </a:r>
          </a:p>
          <a:p>
            <a:pPr marL="688975" lvl="1" indent="-231775">
              <a:spcBef>
                <a:spcPts val="1200"/>
              </a:spcBef>
              <a:spcAft>
                <a:spcPts val="300"/>
              </a:spcAft>
              <a:buFont typeface="Courier New" pitchFamily="49" charset="0"/>
              <a:buChar char="o"/>
            </a:pPr>
            <a:r>
              <a:rPr lang="en-US" sz="1600" dirty="0" smtClean="0">
                <a:latin typeface="Verdana" pitchFamily="34" charset="0"/>
              </a:rPr>
              <a:t>A developer has not been identified</a:t>
            </a:r>
          </a:p>
          <a:p>
            <a:pPr marL="688975" lvl="1" indent="-231775">
              <a:spcBef>
                <a:spcPts val="1200"/>
              </a:spcBef>
              <a:spcAft>
                <a:spcPts val="300"/>
              </a:spcAft>
              <a:buFont typeface="Courier New" pitchFamily="49" charset="0"/>
              <a:buChar char="o"/>
            </a:pPr>
            <a:r>
              <a:rPr lang="en-US" sz="1600" dirty="0" smtClean="0">
                <a:latin typeface="Verdana" pitchFamily="34" charset="0"/>
              </a:rPr>
              <a:t>SEVP will look at other government systems to determine field links and naming conventions</a:t>
            </a:r>
          </a:p>
          <a:p>
            <a:pPr marL="231775" indent="-231775">
              <a:spcBef>
                <a:spcPts val="1200"/>
              </a:spcBef>
              <a:spcAft>
                <a:spcPts val="300"/>
              </a:spcAft>
              <a:buFont typeface="Wingdings" pitchFamily="2" charset="2"/>
              <a:buChar char="§"/>
            </a:pPr>
            <a:r>
              <a:rPr lang="en-US" sz="1600" dirty="0" smtClean="0">
                <a:latin typeface="Verdana" pitchFamily="34" charset="0"/>
              </a:rPr>
              <a:t>SEVIS II cannot list every possible type of birthplace municipality</a:t>
            </a:r>
          </a:p>
          <a:p>
            <a:pPr marL="688975" lvl="1" indent="-231775">
              <a:spcBef>
                <a:spcPts val="1200"/>
              </a:spcBef>
              <a:spcAft>
                <a:spcPts val="300"/>
              </a:spcAft>
              <a:buFont typeface="Courier New" pitchFamily="49" charset="0"/>
              <a:buChar char="o"/>
            </a:pPr>
            <a:r>
              <a:rPr lang="en-US" sz="1600" dirty="0" smtClean="0">
                <a:latin typeface="Verdana" pitchFamily="34" charset="0"/>
              </a:rPr>
              <a:t>Two common names were selected:  city and village</a:t>
            </a:r>
          </a:p>
          <a:p>
            <a:pPr marL="688975" lvl="1" indent="-231775">
              <a:spcBef>
                <a:spcPts val="1200"/>
              </a:spcBef>
              <a:spcAft>
                <a:spcPts val="300"/>
              </a:spcAft>
              <a:buFont typeface="Courier New" pitchFamily="49" charset="0"/>
              <a:buChar char="o"/>
            </a:pPr>
            <a:r>
              <a:rPr lang="en-US" sz="1600" dirty="0" smtClean="0">
                <a:latin typeface="Verdana" pitchFamily="34" charset="0"/>
              </a:rPr>
              <a:t>SEVP just needs to know in which municipality in which the account holder was born</a:t>
            </a:r>
          </a:p>
          <a:p>
            <a:pPr marL="231775" indent="-231775">
              <a:spcBef>
                <a:spcPts val="1200"/>
              </a:spcBef>
              <a:spcAft>
                <a:spcPts val="300"/>
              </a:spcAft>
            </a:pPr>
            <a:endParaRPr lang="en-US" sz="1600" dirty="0" smtClean="0">
              <a:latin typeface="Verdana" pitchFamily="34" charset="0"/>
            </a:endParaRPr>
          </a:p>
          <a:p>
            <a:pPr marL="231775" indent="-231775">
              <a:spcBef>
                <a:spcPts val="1200"/>
              </a:spcBef>
              <a:spcAft>
                <a:spcPts val="300"/>
              </a:spcAft>
              <a:buFont typeface="Wingdings" pitchFamily="2" charset="2"/>
              <a:buChar char="§"/>
            </a:pPr>
            <a:endParaRPr lang="en-US" sz="1600" dirty="0" smtClean="0">
              <a:latin typeface="Verdana" pitchFamily="34" charset="0"/>
            </a:endParaRPr>
          </a:p>
        </p:txBody>
      </p:sp>
      <p:sp>
        <p:nvSpPr>
          <p:cNvPr id="6" name="Slide Number Placeholder 5"/>
          <p:cNvSpPr>
            <a:spLocks noGrp="1"/>
          </p:cNvSpPr>
          <p:nvPr>
            <p:ph type="sldNum" sz="quarter" idx="12"/>
          </p:nvPr>
        </p:nvSpPr>
        <p:spPr/>
        <p:txBody>
          <a:bodyPr/>
          <a:lstStyle/>
          <a:p>
            <a:fld id="{8596DDBB-3665-4EA2-9FE2-4B04BA2B1D66}" type="slidenum">
              <a:rPr lang="en-US" smtClean="0"/>
              <a:pPr/>
              <a:t>11</a:t>
            </a:fld>
            <a:endParaRPr lang="en-US" dirty="0"/>
          </a:p>
        </p:txBody>
      </p:sp>
      <p:grpSp>
        <p:nvGrpSpPr>
          <p:cNvPr id="36" name="Group 35"/>
          <p:cNvGrpSpPr/>
          <p:nvPr/>
        </p:nvGrpSpPr>
        <p:grpSpPr>
          <a:xfrm>
            <a:off x="7467600" y="228600"/>
            <a:ext cx="1160463" cy="1689100"/>
            <a:chOff x="6096000" y="4343400"/>
            <a:chExt cx="1160463" cy="1689100"/>
          </a:xfrm>
        </p:grpSpPr>
        <p:sp>
          <p:nvSpPr>
            <p:cNvPr id="5125" name="AutoShape 5"/>
            <p:cNvSpPr>
              <a:spLocks noChangeAspect="1" noChangeArrowheads="1" noTextEdit="1"/>
            </p:cNvSpPr>
            <p:nvPr/>
          </p:nvSpPr>
          <p:spPr bwMode="auto">
            <a:xfrm>
              <a:off x="6096000" y="4343400"/>
              <a:ext cx="1160463" cy="1689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27" name="Rectangle 7"/>
            <p:cNvSpPr>
              <a:spLocks noChangeArrowheads="1"/>
            </p:cNvSpPr>
            <p:nvPr/>
          </p:nvSpPr>
          <p:spPr bwMode="auto">
            <a:xfrm>
              <a:off x="6096000" y="4343400"/>
              <a:ext cx="1157288" cy="1689100"/>
            </a:xfrm>
            <a:prstGeom prst="rect">
              <a:avLst/>
            </a:prstGeom>
            <a:solidFill>
              <a:srgbClr val="7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28" name="Freeform 8"/>
            <p:cNvSpPr>
              <a:spLocks/>
            </p:cNvSpPr>
            <p:nvPr/>
          </p:nvSpPr>
          <p:spPr bwMode="auto">
            <a:xfrm>
              <a:off x="6096000" y="5208588"/>
              <a:ext cx="1157288" cy="620713"/>
            </a:xfrm>
            <a:custGeom>
              <a:avLst/>
              <a:gdLst/>
              <a:ahLst/>
              <a:cxnLst>
                <a:cxn ang="0">
                  <a:pos x="1416" y="7"/>
                </a:cxn>
                <a:cxn ang="0">
                  <a:pos x="1362" y="38"/>
                </a:cxn>
                <a:cxn ang="0">
                  <a:pos x="1316" y="89"/>
                </a:cxn>
                <a:cxn ang="0">
                  <a:pos x="1278" y="158"/>
                </a:cxn>
                <a:cxn ang="0">
                  <a:pos x="1232" y="138"/>
                </a:cxn>
                <a:cxn ang="0">
                  <a:pos x="1172" y="112"/>
                </a:cxn>
                <a:cxn ang="0">
                  <a:pos x="1070" y="145"/>
                </a:cxn>
                <a:cxn ang="0">
                  <a:pos x="988" y="278"/>
                </a:cxn>
                <a:cxn ang="0">
                  <a:pos x="953" y="312"/>
                </a:cxn>
                <a:cxn ang="0">
                  <a:pos x="921" y="305"/>
                </a:cxn>
                <a:cxn ang="0">
                  <a:pos x="835" y="331"/>
                </a:cxn>
                <a:cxn ang="0">
                  <a:pos x="763" y="429"/>
                </a:cxn>
                <a:cxn ang="0">
                  <a:pos x="711" y="386"/>
                </a:cxn>
                <a:cxn ang="0">
                  <a:pos x="626" y="333"/>
                </a:cxn>
                <a:cxn ang="0">
                  <a:pos x="580" y="333"/>
                </a:cxn>
                <a:cxn ang="0">
                  <a:pos x="552" y="341"/>
                </a:cxn>
                <a:cxn ang="0">
                  <a:pos x="512" y="248"/>
                </a:cxn>
                <a:cxn ang="0">
                  <a:pos x="430" y="179"/>
                </a:cxn>
                <a:cxn ang="0">
                  <a:pos x="374" y="180"/>
                </a:cxn>
                <a:cxn ang="0">
                  <a:pos x="336" y="200"/>
                </a:cxn>
                <a:cxn ang="0">
                  <a:pos x="303" y="151"/>
                </a:cxn>
                <a:cxn ang="0">
                  <a:pos x="258" y="90"/>
                </a:cxn>
                <a:cxn ang="0">
                  <a:pos x="204" y="47"/>
                </a:cxn>
                <a:cxn ang="0">
                  <a:pos x="142" y="29"/>
                </a:cxn>
                <a:cxn ang="0">
                  <a:pos x="74" y="36"/>
                </a:cxn>
                <a:cxn ang="0">
                  <a:pos x="14" y="73"/>
                </a:cxn>
                <a:cxn ang="0">
                  <a:pos x="28" y="658"/>
                </a:cxn>
                <a:cxn ang="0">
                  <a:pos x="91" y="688"/>
                </a:cxn>
                <a:cxn ang="0">
                  <a:pos x="179" y="682"/>
                </a:cxn>
                <a:cxn ang="0">
                  <a:pos x="271" y="614"/>
                </a:cxn>
                <a:cxn ang="0">
                  <a:pos x="327" y="584"/>
                </a:cxn>
                <a:cxn ang="0">
                  <a:pos x="377" y="613"/>
                </a:cxn>
                <a:cxn ang="0">
                  <a:pos x="414" y="616"/>
                </a:cxn>
                <a:cxn ang="0">
                  <a:pos x="432" y="613"/>
                </a:cxn>
                <a:cxn ang="0">
                  <a:pos x="464" y="675"/>
                </a:cxn>
                <a:cxn ang="0">
                  <a:pos x="547" y="760"/>
                </a:cxn>
                <a:cxn ang="0">
                  <a:pos x="651" y="763"/>
                </a:cxn>
                <a:cxn ang="0">
                  <a:pos x="730" y="690"/>
                </a:cxn>
                <a:cxn ang="0">
                  <a:pos x="781" y="691"/>
                </a:cxn>
                <a:cxn ang="0">
                  <a:pos x="862" y="767"/>
                </a:cxn>
                <a:cxn ang="0">
                  <a:pos x="948" y="772"/>
                </a:cxn>
                <a:cxn ang="0">
                  <a:pos x="1012" y="734"/>
                </a:cxn>
                <a:cxn ang="0">
                  <a:pos x="1062" y="734"/>
                </a:cxn>
                <a:cxn ang="0">
                  <a:pos x="1122" y="770"/>
                </a:cxn>
                <a:cxn ang="0">
                  <a:pos x="1196" y="766"/>
                </a:cxn>
                <a:cxn ang="0">
                  <a:pos x="1268" y="710"/>
                </a:cxn>
                <a:cxn ang="0">
                  <a:pos x="1330" y="713"/>
                </a:cxn>
                <a:cxn ang="0">
                  <a:pos x="1412" y="773"/>
                </a:cxn>
                <a:cxn ang="0">
                  <a:pos x="1457" y="780"/>
                </a:cxn>
                <a:cxn ang="0">
                  <a:pos x="1456" y="1"/>
                </a:cxn>
              </a:cxnLst>
              <a:rect l="0" t="0" r="r" b="b"/>
              <a:pathLst>
                <a:path w="1459" h="781">
                  <a:moveTo>
                    <a:pt x="1457" y="0"/>
                  </a:moveTo>
                  <a:lnTo>
                    <a:pt x="1444" y="1"/>
                  </a:lnTo>
                  <a:lnTo>
                    <a:pt x="1430" y="3"/>
                  </a:lnTo>
                  <a:lnTo>
                    <a:pt x="1416" y="7"/>
                  </a:lnTo>
                  <a:lnTo>
                    <a:pt x="1402" y="13"/>
                  </a:lnTo>
                  <a:lnTo>
                    <a:pt x="1388" y="20"/>
                  </a:lnTo>
                  <a:lnTo>
                    <a:pt x="1376" y="28"/>
                  </a:lnTo>
                  <a:lnTo>
                    <a:pt x="1362" y="38"/>
                  </a:lnTo>
                  <a:lnTo>
                    <a:pt x="1350" y="48"/>
                  </a:lnTo>
                  <a:lnTo>
                    <a:pt x="1338" y="61"/>
                  </a:lnTo>
                  <a:lnTo>
                    <a:pt x="1326" y="74"/>
                  </a:lnTo>
                  <a:lnTo>
                    <a:pt x="1316" y="89"/>
                  </a:lnTo>
                  <a:lnTo>
                    <a:pt x="1305" y="105"/>
                  </a:lnTo>
                  <a:lnTo>
                    <a:pt x="1295" y="121"/>
                  </a:lnTo>
                  <a:lnTo>
                    <a:pt x="1286" y="139"/>
                  </a:lnTo>
                  <a:lnTo>
                    <a:pt x="1278" y="158"/>
                  </a:lnTo>
                  <a:lnTo>
                    <a:pt x="1271" y="177"/>
                  </a:lnTo>
                  <a:lnTo>
                    <a:pt x="1258" y="162"/>
                  </a:lnTo>
                  <a:lnTo>
                    <a:pt x="1245" y="150"/>
                  </a:lnTo>
                  <a:lnTo>
                    <a:pt x="1232" y="138"/>
                  </a:lnTo>
                  <a:lnTo>
                    <a:pt x="1217" y="128"/>
                  </a:lnTo>
                  <a:lnTo>
                    <a:pt x="1203" y="121"/>
                  </a:lnTo>
                  <a:lnTo>
                    <a:pt x="1187" y="115"/>
                  </a:lnTo>
                  <a:lnTo>
                    <a:pt x="1172" y="112"/>
                  </a:lnTo>
                  <a:lnTo>
                    <a:pt x="1156" y="111"/>
                  </a:lnTo>
                  <a:lnTo>
                    <a:pt x="1126" y="115"/>
                  </a:lnTo>
                  <a:lnTo>
                    <a:pt x="1097" y="127"/>
                  </a:lnTo>
                  <a:lnTo>
                    <a:pt x="1070" y="145"/>
                  </a:lnTo>
                  <a:lnTo>
                    <a:pt x="1045" y="170"/>
                  </a:lnTo>
                  <a:lnTo>
                    <a:pt x="1023" y="202"/>
                  </a:lnTo>
                  <a:lnTo>
                    <a:pt x="1005" y="237"/>
                  </a:lnTo>
                  <a:lnTo>
                    <a:pt x="988" y="278"/>
                  </a:lnTo>
                  <a:lnTo>
                    <a:pt x="976" y="323"/>
                  </a:lnTo>
                  <a:lnTo>
                    <a:pt x="969" y="319"/>
                  </a:lnTo>
                  <a:lnTo>
                    <a:pt x="961" y="316"/>
                  </a:lnTo>
                  <a:lnTo>
                    <a:pt x="953" y="312"/>
                  </a:lnTo>
                  <a:lnTo>
                    <a:pt x="946" y="310"/>
                  </a:lnTo>
                  <a:lnTo>
                    <a:pt x="938" y="308"/>
                  </a:lnTo>
                  <a:lnTo>
                    <a:pt x="930" y="306"/>
                  </a:lnTo>
                  <a:lnTo>
                    <a:pt x="921" y="305"/>
                  </a:lnTo>
                  <a:lnTo>
                    <a:pt x="912" y="305"/>
                  </a:lnTo>
                  <a:lnTo>
                    <a:pt x="886" y="309"/>
                  </a:lnTo>
                  <a:lnTo>
                    <a:pt x="859" y="317"/>
                  </a:lnTo>
                  <a:lnTo>
                    <a:pt x="835" y="331"/>
                  </a:lnTo>
                  <a:lnTo>
                    <a:pt x="813" y="349"/>
                  </a:lnTo>
                  <a:lnTo>
                    <a:pt x="794" y="372"/>
                  </a:lnTo>
                  <a:lnTo>
                    <a:pt x="778" y="399"/>
                  </a:lnTo>
                  <a:lnTo>
                    <a:pt x="763" y="429"/>
                  </a:lnTo>
                  <a:lnTo>
                    <a:pt x="752" y="461"/>
                  </a:lnTo>
                  <a:lnTo>
                    <a:pt x="741" y="433"/>
                  </a:lnTo>
                  <a:lnTo>
                    <a:pt x="727" y="408"/>
                  </a:lnTo>
                  <a:lnTo>
                    <a:pt x="711" y="386"/>
                  </a:lnTo>
                  <a:lnTo>
                    <a:pt x="692" y="366"/>
                  </a:lnTo>
                  <a:lnTo>
                    <a:pt x="672" y="351"/>
                  </a:lnTo>
                  <a:lnTo>
                    <a:pt x="650" y="340"/>
                  </a:lnTo>
                  <a:lnTo>
                    <a:pt x="626" y="333"/>
                  </a:lnTo>
                  <a:lnTo>
                    <a:pt x="601" y="331"/>
                  </a:lnTo>
                  <a:lnTo>
                    <a:pt x="594" y="331"/>
                  </a:lnTo>
                  <a:lnTo>
                    <a:pt x="586" y="332"/>
                  </a:lnTo>
                  <a:lnTo>
                    <a:pt x="580" y="333"/>
                  </a:lnTo>
                  <a:lnTo>
                    <a:pt x="573" y="334"/>
                  </a:lnTo>
                  <a:lnTo>
                    <a:pt x="566" y="336"/>
                  </a:lnTo>
                  <a:lnTo>
                    <a:pt x="559" y="339"/>
                  </a:lnTo>
                  <a:lnTo>
                    <a:pt x="552" y="341"/>
                  </a:lnTo>
                  <a:lnTo>
                    <a:pt x="545" y="344"/>
                  </a:lnTo>
                  <a:lnTo>
                    <a:pt x="537" y="309"/>
                  </a:lnTo>
                  <a:lnTo>
                    <a:pt x="527" y="276"/>
                  </a:lnTo>
                  <a:lnTo>
                    <a:pt x="512" y="248"/>
                  </a:lnTo>
                  <a:lnTo>
                    <a:pt x="494" y="223"/>
                  </a:lnTo>
                  <a:lnTo>
                    <a:pt x="475" y="203"/>
                  </a:lnTo>
                  <a:lnTo>
                    <a:pt x="453" y="188"/>
                  </a:lnTo>
                  <a:lnTo>
                    <a:pt x="430" y="179"/>
                  </a:lnTo>
                  <a:lnTo>
                    <a:pt x="404" y="175"/>
                  </a:lnTo>
                  <a:lnTo>
                    <a:pt x="394" y="175"/>
                  </a:lnTo>
                  <a:lnTo>
                    <a:pt x="384" y="177"/>
                  </a:lnTo>
                  <a:lnTo>
                    <a:pt x="374" y="180"/>
                  </a:lnTo>
                  <a:lnTo>
                    <a:pt x="364" y="183"/>
                  </a:lnTo>
                  <a:lnTo>
                    <a:pt x="355" y="188"/>
                  </a:lnTo>
                  <a:lnTo>
                    <a:pt x="346" y="193"/>
                  </a:lnTo>
                  <a:lnTo>
                    <a:pt x="336" y="200"/>
                  </a:lnTo>
                  <a:lnTo>
                    <a:pt x="328" y="207"/>
                  </a:lnTo>
                  <a:lnTo>
                    <a:pt x="320" y="188"/>
                  </a:lnTo>
                  <a:lnTo>
                    <a:pt x="312" y="169"/>
                  </a:lnTo>
                  <a:lnTo>
                    <a:pt x="303" y="151"/>
                  </a:lnTo>
                  <a:lnTo>
                    <a:pt x="293" y="134"/>
                  </a:lnTo>
                  <a:lnTo>
                    <a:pt x="282" y="119"/>
                  </a:lnTo>
                  <a:lnTo>
                    <a:pt x="271" y="104"/>
                  </a:lnTo>
                  <a:lnTo>
                    <a:pt x="258" y="90"/>
                  </a:lnTo>
                  <a:lnTo>
                    <a:pt x="245" y="77"/>
                  </a:lnTo>
                  <a:lnTo>
                    <a:pt x="232" y="66"/>
                  </a:lnTo>
                  <a:lnTo>
                    <a:pt x="218" y="56"/>
                  </a:lnTo>
                  <a:lnTo>
                    <a:pt x="204" y="47"/>
                  </a:lnTo>
                  <a:lnTo>
                    <a:pt x="189" y="40"/>
                  </a:lnTo>
                  <a:lnTo>
                    <a:pt x="174" y="34"/>
                  </a:lnTo>
                  <a:lnTo>
                    <a:pt x="158" y="31"/>
                  </a:lnTo>
                  <a:lnTo>
                    <a:pt x="142" y="29"/>
                  </a:lnTo>
                  <a:lnTo>
                    <a:pt x="126" y="28"/>
                  </a:lnTo>
                  <a:lnTo>
                    <a:pt x="108" y="29"/>
                  </a:lnTo>
                  <a:lnTo>
                    <a:pt x="91" y="31"/>
                  </a:lnTo>
                  <a:lnTo>
                    <a:pt x="74" y="36"/>
                  </a:lnTo>
                  <a:lnTo>
                    <a:pt x="58" y="43"/>
                  </a:lnTo>
                  <a:lnTo>
                    <a:pt x="43" y="51"/>
                  </a:lnTo>
                  <a:lnTo>
                    <a:pt x="28" y="61"/>
                  </a:lnTo>
                  <a:lnTo>
                    <a:pt x="14" y="73"/>
                  </a:lnTo>
                  <a:lnTo>
                    <a:pt x="0" y="85"/>
                  </a:lnTo>
                  <a:lnTo>
                    <a:pt x="0" y="634"/>
                  </a:lnTo>
                  <a:lnTo>
                    <a:pt x="14" y="646"/>
                  </a:lnTo>
                  <a:lnTo>
                    <a:pt x="28" y="658"/>
                  </a:lnTo>
                  <a:lnTo>
                    <a:pt x="43" y="667"/>
                  </a:lnTo>
                  <a:lnTo>
                    <a:pt x="58" y="676"/>
                  </a:lnTo>
                  <a:lnTo>
                    <a:pt x="74" y="682"/>
                  </a:lnTo>
                  <a:lnTo>
                    <a:pt x="91" y="688"/>
                  </a:lnTo>
                  <a:lnTo>
                    <a:pt x="108" y="690"/>
                  </a:lnTo>
                  <a:lnTo>
                    <a:pt x="126" y="691"/>
                  </a:lnTo>
                  <a:lnTo>
                    <a:pt x="153" y="689"/>
                  </a:lnTo>
                  <a:lnTo>
                    <a:pt x="179" y="682"/>
                  </a:lnTo>
                  <a:lnTo>
                    <a:pt x="204" y="670"/>
                  </a:lnTo>
                  <a:lnTo>
                    <a:pt x="228" y="655"/>
                  </a:lnTo>
                  <a:lnTo>
                    <a:pt x="250" y="636"/>
                  </a:lnTo>
                  <a:lnTo>
                    <a:pt x="271" y="614"/>
                  </a:lnTo>
                  <a:lnTo>
                    <a:pt x="290" y="589"/>
                  </a:lnTo>
                  <a:lnTo>
                    <a:pt x="306" y="560"/>
                  </a:lnTo>
                  <a:lnTo>
                    <a:pt x="317" y="573"/>
                  </a:lnTo>
                  <a:lnTo>
                    <a:pt x="327" y="584"/>
                  </a:lnTo>
                  <a:lnTo>
                    <a:pt x="339" y="593"/>
                  </a:lnTo>
                  <a:lnTo>
                    <a:pt x="351" y="601"/>
                  </a:lnTo>
                  <a:lnTo>
                    <a:pt x="364" y="608"/>
                  </a:lnTo>
                  <a:lnTo>
                    <a:pt x="377" y="613"/>
                  </a:lnTo>
                  <a:lnTo>
                    <a:pt x="391" y="615"/>
                  </a:lnTo>
                  <a:lnTo>
                    <a:pt x="404" y="616"/>
                  </a:lnTo>
                  <a:lnTo>
                    <a:pt x="409" y="616"/>
                  </a:lnTo>
                  <a:lnTo>
                    <a:pt x="414" y="616"/>
                  </a:lnTo>
                  <a:lnTo>
                    <a:pt x="418" y="615"/>
                  </a:lnTo>
                  <a:lnTo>
                    <a:pt x="423" y="614"/>
                  </a:lnTo>
                  <a:lnTo>
                    <a:pt x="427" y="614"/>
                  </a:lnTo>
                  <a:lnTo>
                    <a:pt x="432" y="613"/>
                  </a:lnTo>
                  <a:lnTo>
                    <a:pt x="437" y="611"/>
                  </a:lnTo>
                  <a:lnTo>
                    <a:pt x="441" y="609"/>
                  </a:lnTo>
                  <a:lnTo>
                    <a:pt x="450" y="644"/>
                  </a:lnTo>
                  <a:lnTo>
                    <a:pt x="464" y="675"/>
                  </a:lnTo>
                  <a:lnTo>
                    <a:pt x="480" y="703"/>
                  </a:lnTo>
                  <a:lnTo>
                    <a:pt x="500" y="727"/>
                  </a:lnTo>
                  <a:lnTo>
                    <a:pt x="522" y="747"/>
                  </a:lnTo>
                  <a:lnTo>
                    <a:pt x="547" y="760"/>
                  </a:lnTo>
                  <a:lnTo>
                    <a:pt x="574" y="770"/>
                  </a:lnTo>
                  <a:lnTo>
                    <a:pt x="601" y="773"/>
                  </a:lnTo>
                  <a:lnTo>
                    <a:pt x="627" y="771"/>
                  </a:lnTo>
                  <a:lnTo>
                    <a:pt x="651" y="763"/>
                  </a:lnTo>
                  <a:lnTo>
                    <a:pt x="674" y="750"/>
                  </a:lnTo>
                  <a:lnTo>
                    <a:pt x="695" y="734"/>
                  </a:lnTo>
                  <a:lnTo>
                    <a:pt x="714" y="713"/>
                  </a:lnTo>
                  <a:lnTo>
                    <a:pt x="730" y="690"/>
                  </a:lnTo>
                  <a:lnTo>
                    <a:pt x="744" y="664"/>
                  </a:lnTo>
                  <a:lnTo>
                    <a:pt x="756" y="634"/>
                  </a:lnTo>
                  <a:lnTo>
                    <a:pt x="767" y="664"/>
                  </a:lnTo>
                  <a:lnTo>
                    <a:pt x="781" y="691"/>
                  </a:lnTo>
                  <a:lnTo>
                    <a:pt x="798" y="717"/>
                  </a:lnTo>
                  <a:lnTo>
                    <a:pt x="817" y="737"/>
                  </a:lnTo>
                  <a:lnTo>
                    <a:pt x="839" y="755"/>
                  </a:lnTo>
                  <a:lnTo>
                    <a:pt x="862" y="767"/>
                  </a:lnTo>
                  <a:lnTo>
                    <a:pt x="887" y="775"/>
                  </a:lnTo>
                  <a:lnTo>
                    <a:pt x="912" y="778"/>
                  </a:lnTo>
                  <a:lnTo>
                    <a:pt x="931" y="776"/>
                  </a:lnTo>
                  <a:lnTo>
                    <a:pt x="948" y="772"/>
                  </a:lnTo>
                  <a:lnTo>
                    <a:pt x="965" y="766"/>
                  </a:lnTo>
                  <a:lnTo>
                    <a:pt x="982" y="758"/>
                  </a:lnTo>
                  <a:lnTo>
                    <a:pt x="997" y="747"/>
                  </a:lnTo>
                  <a:lnTo>
                    <a:pt x="1012" y="734"/>
                  </a:lnTo>
                  <a:lnTo>
                    <a:pt x="1024" y="720"/>
                  </a:lnTo>
                  <a:lnTo>
                    <a:pt x="1037" y="704"/>
                  </a:lnTo>
                  <a:lnTo>
                    <a:pt x="1050" y="720"/>
                  </a:lnTo>
                  <a:lnTo>
                    <a:pt x="1062" y="734"/>
                  </a:lnTo>
                  <a:lnTo>
                    <a:pt x="1077" y="745"/>
                  </a:lnTo>
                  <a:lnTo>
                    <a:pt x="1091" y="756"/>
                  </a:lnTo>
                  <a:lnTo>
                    <a:pt x="1107" y="764"/>
                  </a:lnTo>
                  <a:lnTo>
                    <a:pt x="1122" y="770"/>
                  </a:lnTo>
                  <a:lnTo>
                    <a:pt x="1139" y="773"/>
                  </a:lnTo>
                  <a:lnTo>
                    <a:pt x="1156" y="774"/>
                  </a:lnTo>
                  <a:lnTo>
                    <a:pt x="1176" y="772"/>
                  </a:lnTo>
                  <a:lnTo>
                    <a:pt x="1196" y="766"/>
                  </a:lnTo>
                  <a:lnTo>
                    <a:pt x="1215" y="757"/>
                  </a:lnTo>
                  <a:lnTo>
                    <a:pt x="1234" y="744"/>
                  </a:lnTo>
                  <a:lnTo>
                    <a:pt x="1252" y="729"/>
                  </a:lnTo>
                  <a:lnTo>
                    <a:pt x="1268" y="710"/>
                  </a:lnTo>
                  <a:lnTo>
                    <a:pt x="1283" y="689"/>
                  </a:lnTo>
                  <a:lnTo>
                    <a:pt x="1297" y="665"/>
                  </a:lnTo>
                  <a:lnTo>
                    <a:pt x="1312" y="690"/>
                  </a:lnTo>
                  <a:lnTo>
                    <a:pt x="1330" y="713"/>
                  </a:lnTo>
                  <a:lnTo>
                    <a:pt x="1349" y="733"/>
                  </a:lnTo>
                  <a:lnTo>
                    <a:pt x="1370" y="750"/>
                  </a:lnTo>
                  <a:lnTo>
                    <a:pt x="1391" y="763"/>
                  </a:lnTo>
                  <a:lnTo>
                    <a:pt x="1412" y="773"/>
                  </a:lnTo>
                  <a:lnTo>
                    <a:pt x="1436" y="779"/>
                  </a:lnTo>
                  <a:lnTo>
                    <a:pt x="1457" y="781"/>
                  </a:lnTo>
                  <a:lnTo>
                    <a:pt x="1459" y="781"/>
                  </a:lnTo>
                  <a:lnTo>
                    <a:pt x="1457" y="780"/>
                  </a:lnTo>
                  <a:lnTo>
                    <a:pt x="1456" y="780"/>
                  </a:lnTo>
                  <a:lnTo>
                    <a:pt x="1457" y="780"/>
                  </a:lnTo>
                  <a:lnTo>
                    <a:pt x="1457" y="1"/>
                  </a:lnTo>
                  <a:lnTo>
                    <a:pt x="1456" y="1"/>
                  </a:lnTo>
                  <a:lnTo>
                    <a:pt x="1457" y="0"/>
                  </a:lnTo>
                  <a:lnTo>
                    <a:pt x="1459" y="0"/>
                  </a:lnTo>
                  <a:lnTo>
                    <a:pt x="1457"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29" name="Freeform 9"/>
            <p:cNvSpPr>
              <a:spLocks/>
            </p:cNvSpPr>
            <p:nvPr/>
          </p:nvSpPr>
          <p:spPr bwMode="auto">
            <a:xfrm>
              <a:off x="6096000" y="5489575"/>
              <a:ext cx="1157288" cy="542925"/>
            </a:xfrm>
            <a:custGeom>
              <a:avLst/>
              <a:gdLst/>
              <a:ahLst/>
              <a:cxnLst>
                <a:cxn ang="0">
                  <a:pos x="1378" y="228"/>
                </a:cxn>
                <a:cxn ang="0">
                  <a:pos x="1378" y="86"/>
                </a:cxn>
                <a:cxn ang="0">
                  <a:pos x="1243" y="86"/>
                </a:cxn>
                <a:cxn ang="0">
                  <a:pos x="1243" y="153"/>
                </a:cxn>
                <a:cxn ang="0">
                  <a:pos x="1183" y="153"/>
                </a:cxn>
                <a:cxn ang="0">
                  <a:pos x="1183" y="267"/>
                </a:cxn>
                <a:cxn ang="0">
                  <a:pos x="1122" y="267"/>
                </a:cxn>
                <a:cxn ang="0">
                  <a:pos x="1122" y="62"/>
                </a:cxn>
                <a:cxn ang="0">
                  <a:pos x="1085" y="62"/>
                </a:cxn>
                <a:cxn ang="0">
                  <a:pos x="1085" y="0"/>
                </a:cxn>
                <a:cxn ang="0">
                  <a:pos x="1010" y="0"/>
                </a:cxn>
                <a:cxn ang="0">
                  <a:pos x="1010" y="62"/>
                </a:cxn>
                <a:cxn ang="0">
                  <a:pos x="972" y="62"/>
                </a:cxn>
                <a:cxn ang="0">
                  <a:pos x="972" y="189"/>
                </a:cxn>
                <a:cxn ang="0">
                  <a:pos x="931" y="189"/>
                </a:cxn>
                <a:cxn ang="0">
                  <a:pos x="931" y="283"/>
                </a:cxn>
                <a:cxn ang="0">
                  <a:pos x="793" y="283"/>
                </a:cxn>
                <a:cxn ang="0">
                  <a:pos x="545" y="283"/>
                </a:cxn>
                <a:cxn ang="0">
                  <a:pos x="545" y="156"/>
                </a:cxn>
                <a:cxn ang="0">
                  <a:pos x="440" y="156"/>
                </a:cxn>
                <a:cxn ang="0">
                  <a:pos x="440" y="86"/>
                </a:cxn>
                <a:cxn ang="0">
                  <a:pos x="362" y="3"/>
                </a:cxn>
                <a:cxn ang="0">
                  <a:pos x="275" y="86"/>
                </a:cxn>
                <a:cxn ang="0">
                  <a:pos x="275" y="228"/>
                </a:cxn>
                <a:cxn ang="0">
                  <a:pos x="184" y="228"/>
                </a:cxn>
                <a:cxn ang="0">
                  <a:pos x="184" y="133"/>
                </a:cxn>
                <a:cxn ang="0">
                  <a:pos x="103" y="133"/>
                </a:cxn>
                <a:cxn ang="0">
                  <a:pos x="103" y="197"/>
                </a:cxn>
                <a:cxn ang="0">
                  <a:pos x="0" y="197"/>
                </a:cxn>
                <a:cxn ang="0">
                  <a:pos x="0" y="683"/>
                </a:cxn>
                <a:cxn ang="0">
                  <a:pos x="1457" y="683"/>
                </a:cxn>
                <a:cxn ang="0">
                  <a:pos x="1457" y="228"/>
                </a:cxn>
                <a:cxn ang="0">
                  <a:pos x="1378" y="228"/>
                </a:cxn>
              </a:cxnLst>
              <a:rect l="0" t="0" r="r" b="b"/>
              <a:pathLst>
                <a:path w="1457" h="683">
                  <a:moveTo>
                    <a:pt x="1378" y="228"/>
                  </a:moveTo>
                  <a:lnTo>
                    <a:pt x="1378" y="86"/>
                  </a:lnTo>
                  <a:lnTo>
                    <a:pt x="1243" y="86"/>
                  </a:lnTo>
                  <a:lnTo>
                    <a:pt x="1243" y="153"/>
                  </a:lnTo>
                  <a:lnTo>
                    <a:pt x="1183" y="153"/>
                  </a:lnTo>
                  <a:lnTo>
                    <a:pt x="1183" y="267"/>
                  </a:lnTo>
                  <a:lnTo>
                    <a:pt x="1122" y="267"/>
                  </a:lnTo>
                  <a:lnTo>
                    <a:pt x="1122" y="62"/>
                  </a:lnTo>
                  <a:lnTo>
                    <a:pt x="1085" y="62"/>
                  </a:lnTo>
                  <a:lnTo>
                    <a:pt x="1085" y="0"/>
                  </a:lnTo>
                  <a:lnTo>
                    <a:pt x="1010" y="0"/>
                  </a:lnTo>
                  <a:lnTo>
                    <a:pt x="1010" y="62"/>
                  </a:lnTo>
                  <a:lnTo>
                    <a:pt x="972" y="62"/>
                  </a:lnTo>
                  <a:lnTo>
                    <a:pt x="972" y="189"/>
                  </a:lnTo>
                  <a:lnTo>
                    <a:pt x="931" y="189"/>
                  </a:lnTo>
                  <a:lnTo>
                    <a:pt x="931" y="283"/>
                  </a:lnTo>
                  <a:lnTo>
                    <a:pt x="793" y="283"/>
                  </a:lnTo>
                  <a:lnTo>
                    <a:pt x="545" y="283"/>
                  </a:lnTo>
                  <a:lnTo>
                    <a:pt x="545" y="156"/>
                  </a:lnTo>
                  <a:lnTo>
                    <a:pt x="440" y="156"/>
                  </a:lnTo>
                  <a:lnTo>
                    <a:pt x="440" y="86"/>
                  </a:lnTo>
                  <a:lnTo>
                    <a:pt x="362" y="3"/>
                  </a:lnTo>
                  <a:lnTo>
                    <a:pt x="275" y="86"/>
                  </a:lnTo>
                  <a:lnTo>
                    <a:pt x="275" y="228"/>
                  </a:lnTo>
                  <a:lnTo>
                    <a:pt x="184" y="228"/>
                  </a:lnTo>
                  <a:lnTo>
                    <a:pt x="184" y="133"/>
                  </a:lnTo>
                  <a:lnTo>
                    <a:pt x="103" y="133"/>
                  </a:lnTo>
                  <a:lnTo>
                    <a:pt x="103" y="197"/>
                  </a:lnTo>
                  <a:lnTo>
                    <a:pt x="0" y="197"/>
                  </a:lnTo>
                  <a:lnTo>
                    <a:pt x="0" y="683"/>
                  </a:lnTo>
                  <a:lnTo>
                    <a:pt x="1457" y="683"/>
                  </a:lnTo>
                  <a:lnTo>
                    <a:pt x="1457" y="228"/>
                  </a:lnTo>
                  <a:lnTo>
                    <a:pt x="1378" y="22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30" name="Rectangle 10"/>
            <p:cNvSpPr>
              <a:spLocks noChangeArrowheads="1"/>
            </p:cNvSpPr>
            <p:nvPr/>
          </p:nvSpPr>
          <p:spPr bwMode="auto">
            <a:xfrm>
              <a:off x="6170613" y="5721350"/>
              <a:ext cx="14288" cy="4286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31" name="Rectangle 11"/>
            <p:cNvSpPr>
              <a:spLocks noChangeArrowheads="1"/>
            </p:cNvSpPr>
            <p:nvPr/>
          </p:nvSpPr>
          <p:spPr bwMode="auto">
            <a:xfrm>
              <a:off x="6211888" y="5748338"/>
              <a:ext cx="14288" cy="4286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32" name="Rectangle 12"/>
            <p:cNvSpPr>
              <a:spLocks noChangeArrowheads="1"/>
            </p:cNvSpPr>
            <p:nvPr/>
          </p:nvSpPr>
          <p:spPr bwMode="auto">
            <a:xfrm>
              <a:off x="6172200" y="5800725"/>
              <a:ext cx="17463" cy="4286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33" name="Rectangle 13"/>
            <p:cNvSpPr>
              <a:spLocks noChangeArrowheads="1"/>
            </p:cNvSpPr>
            <p:nvPr/>
          </p:nvSpPr>
          <p:spPr bwMode="auto">
            <a:xfrm>
              <a:off x="6410325" y="5608638"/>
              <a:ext cx="14288" cy="4286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34" name="Rectangle 14"/>
            <p:cNvSpPr>
              <a:spLocks noChangeArrowheads="1"/>
            </p:cNvSpPr>
            <p:nvPr/>
          </p:nvSpPr>
          <p:spPr bwMode="auto">
            <a:xfrm>
              <a:off x="6369050" y="5637213"/>
              <a:ext cx="14288" cy="4286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35" name="Rectangle 15"/>
            <p:cNvSpPr>
              <a:spLocks noChangeArrowheads="1"/>
            </p:cNvSpPr>
            <p:nvPr/>
          </p:nvSpPr>
          <p:spPr bwMode="auto">
            <a:xfrm>
              <a:off x="6405563" y="5688013"/>
              <a:ext cx="17463" cy="4286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36" name="Rectangle 16"/>
            <p:cNvSpPr>
              <a:spLocks noChangeArrowheads="1"/>
            </p:cNvSpPr>
            <p:nvPr/>
          </p:nvSpPr>
          <p:spPr bwMode="auto">
            <a:xfrm>
              <a:off x="6935788" y="5656263"/>
              <a:ext cx="15875" cy="4445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37" name="Rectangle 17"/>
            <p:cNvSpPr>
              <a:spLocks noChangeArrowheads="1"/>
            </p:cNvSpPr>
            <p:nvPr/>
          </p:nvSpPr>
          <p:spPr bwMode="auto">
            <a:xfrm>
              <a:off x="6894513" y="5684838"/>
              <a:ext cx="14288" cy="4445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38" name="Rectangle 18"/>
            <p:cNvSpPr>
              <a:spLocks noChangeArrowheads="1"/>
            </p:cNvSpPr>
            <p:nvPr/>
          </p:nvSpPr>
          <p:spPr bwMode="auto">
            <a:xfrm>
              <a:off x="6931025" y="5735638"/>
              <a:ext cx="17463" cy="4445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39" name="Rectangle 19"/>
            <p:cNvSpPr>
              <a:spLocks noChangeArrowheads="1"/>
            </p:cNvSpPr>
            <p:nvPr/>
          </p:nvSpPr>
          <p:spPr bwMode="auto">
            <a:xfrm>
              <a:off x="7115175" y="5772150"/>
              <a:ext cx="14288" cy="4286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40" name="Rectangle 20"/>
            <p:cNvSpPr>
              <a:spLocks noChangeArrowheads="1"/>
            </p:cNvSpPr>
            <p:nvPr/>
          </p:nvSpPr>
          <p:spPr bwMode="auto">
            <a:xfrm>
              <a:off x="7158038" y="5800725"/>
              <a:ext cx="12700" cy="4286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41" name="Rectangle 21"/>
            <p:cNvSpPr>
              <a:spLocks noChangeArrowheads="1"/>
            </p:cNvSpPr>
            <p:nvPr/>
          </p:nvSpPr>
          <p:spPr bwMode="auto">
            <a:xfrm>
              <a:off x="7116763" y="5851525"/>
              <a:ext cx="19050" cy="4286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42" name="Rectangle 22"/>
            <p:cNvSpPr>
              <a:spLocks noChangeArrowheads="1"/>
            </p:cNvSpPr>
            <p:nvPr/>
          </p:nvSpPr>
          <p:spPr bwMode="auto">
            <a:xfrm>
              <a:off x="6559550" y="5343525"/>
              <a:ext cx="228600" cy="68897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43" name="Freeform 23"/>
            <p:cNvSpPr>
              <a:spLocks/>
            </p:cNvSpPr>
            <p:nvPr/>
          </p:nvSpPr>
          <p:spPr bwMode="auto">
            <a:xfrm>
              <a:off x="6616700" y="5602288"/>
              <a:ext cx="114300" cy="358775"/>
            </a:xfrm>
            <a:custGeom>
              <a:avLst/>
              <a:gdLst/>
              <a:ahLst/>
              <a:cxnLst>
                <a:cxn ang="0">
                  <a:pos x="145" y="453"/>
                </a:cxn>
                <a:cxn ang="0">
                  <a:pos x="145" y="0"/>
                </a:cxn>
                <a:cxn ang="0">
                  <a:pos x="0" y="132"/>
                </a:cxn>
                <a:cxn ang="0">
                  <a:pos x="0" y="453"/>
                </a:cxn>
                <a:cxn ang="0">
                  <a:pos x="145" y="453"/>
                </a:cxn>
              </a:cxnLst>
              <a:rect l="0" t="0" r="r" b="b"/>
              <a:pathLst>
                <a:path w="145" h="453">
                  <a:moveTo>
                    <a:pt x="145" y="453"/>
                  </a:moveTo>
                  <a:lnTo>
                    <a:pt x="145" y="0"/>
                  </a:lnTo>
                  <a:lnTo>
                    <a:pt x="0" y="132"/>
                  </a:lnTo>
                  <a:lnTo>
                    <a:pt x="0" y="453"/>
                  </a:lnTo>
                  <a:lnTo>
                    <a:pt x="145" y="453"/>
                  </a:lnTo>
                  <a:close/>
                </a:path>
              </a:pathLst>
            </a:custGeom>
            <a:solidFill>
              <a:srgbClr val="7F7F7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44" name="Freeform 24"/>
            <p:cNvSpPr>
              <a:spLocks/>
            </p:cNvSpPr>
            <p:nvPr/>
          </p:nvSpPr>
          <p:spPr bwMode="auto">
            <a:xfrm>
              <a:off x="6183313" y="4430713"/>
              <a:ext cx="981075" cy="979488"/>
            </a:xfrm>
            <a:custGeom>
              <a:avLst/>
              <a:gdLst/>
              <a:ahLst/>
              <a:cxnLst>
                <a:cxn ang="0">
                  <a:pos x="680" y="1232"/>
                </a:cxn>
                <a:cxn ang="0">
                  <a:pos x="800" y="1208"/>
                </a:cxn>
                <a:cxn ang="0">
                  <a:pos x="911" y="1161"/>
                </a:cxn>
                <a:cxn ang="0">
                  <a:pos x="1010" y="1095"/>
                </a:cxn>
                <a:cxn ang="0">
                  <a:pos x="1094" y="1011"/>
                </a:cxn>
                <a:cxn ang="0">
                  <a:pos x="1160" y="912"/>
                </a:cxn>
                <a:cxn ang="0">
                  <a:pos x="1207" y="801"/>
                </a:cxn>
                <a:cxn ang="0">
                  <a:pos x="1231" y="681"/>
                </a:cxn>
                <a:cxn ang="0">
                  <a:pos x="1231" y="555"/>
                </a:cxn>
                <a:cxn ang="0">
                  <a:pos x="1207" y="435"/>
                </a:cxn>
                <a:cxn ang="0">
                  <a:pos x="1160" y="324"/>
                </a:cxn>
                <a:cxn ang="0">
                  <a:pos x="1094" y="225"/>
                </a:cxn>
                <a:cxn ang="0">
                  <a:pos x="1010" y="141"/>
                </a:cxn>
                <a:cxn ang="0">
                  <a:pos x="911" y="75"/>
                </a:cxn>
                <a:cxn ang="0">
                  <a:pos x="800" y="28"/>
                </a:cxn>
                <a:cxn ang="0">
                  <a:pos x="680" y="4"/>
                </a:cxn>
                <a:cxn ang="0">
                  <a:pos x="554" y="4"/>
                </a:cxn>
                <a:cxn ang="0">
                  <a:pos x="434" y="28"/>
                </a:cxn>
                <a:cxn ang="0">
                  <a:pos x="323" y="75"/>
                </a:cxn>
                <a:cxn ang="0">
                  <a:pos x="224" y="141"/>
                </a:cxn>
                <a:cxn ang="0">
                  <a:pos x="141" y="225"/>
                </a:cxn>
                <a:cxn ang="0">
                  <a:pos x="74" y="324"/>
                </a:cxn>
                <a:cxn ang="0">
                  <a:pos x="27" y="435"/>
                </a:cxn>
                <a:cxn ang="0">
                  <a:pos x="3" y="555"/>
                </a:cxn>
                <a:cxn ang="0">
                  <a:pos x="3" y="681"/>
                </a:cxn>
                <a:cxn ang="0">
                  <a:pos x="27" y="801"/>
                </a:cxn>
                <a:cxn ang="0">
                  <a:pos x="74" y="912"/>
                </a:cxn>
                <a:cxn ang="0">
                  <a:pos x="141" y="1011"/>
                </a:cxn>
                <a:cxn ang="0">
                  <a:pos x="224" y="1095"/>
                </a:cxn>
                <a:cxn ang="0">
                  <a:pos x="323" y="1161"/>
                </a:cxn>
                <a:cxn ang="0">
                  <a:pos x="434" y="1208"/>
                </a:cxn>
                <a:cxn ang="0">
                  <a:pos x="554" y="1232"/>
                </a:cxn>
              </a:cxnLst>
              <a:rect l="0" t="0" r="r" b="b"/>
              <a:pathLst>
                <a:path w="1235" h="1236">
                  <a:moveTo>
                    <a:pt x="617" y="1236"/>
                  </a:moveTo>
                  <a:lnTo>
                    <a:pt x="680" y="1232"/>
                  </a:lnTo>
                  <a:lnTo>
                    <a:pt x="742" y="1223"/>
                  </a:lnTo>
                  <a:lnTo>
                    <a:pt x="800" y="1208"/>
                  </a:lnTo>
                  <a:lnTo>
                    <a:pt x="858" y="1187"/>
                  </a:lnTo>
                  <a:lnTo>
                    <a:pt x="911" y="1161"/>
                  </a:lnTo>
                  <a:lnTo>
                    <a:pt x="963" y="1130"/>
                  </a:lnTo>
                  <a:lnTo>
                    <a:pt x="1010" y="1095"/>
                  </a:lnTo>
                  <a:lnTo>
                    <a:pt x="1054" y="1055"/>
                  </a:lnTo>
                  <a:lnTo>
                    <a:pt x="1094" y="1011"/>
                  </a:lnTo>
                  <a:lnTo>
                    <a:pt x="1129" y="964"/>
                  </a:lnTo>
                  <a:lnTo>
                    <a:pt x="1160" y="912"/>
                  </a:lnTo>
                  <a:lnTo>
                    <a:pt x="1186" y="859"/>
                  </a:lnTo>
                  <a:lnTo>
                    <a:pt x="1207" y="801"/>
                  </a:lnTo>
                  <a:lnTo>
                    <a:pt x="1222" y="742"/>
                  </a:lnTo>
                  <a:lnTo>
                    <a:pt x="1231" y="681"/>
                  </a:lnTo>
                  <a:lnTo>
                    <a:pt x="1235" y="618"/>
                  </a:lnTo>
                  <a:lnTo>
                    <a:pt x="1231" y="555"/>
                  </a:lnTo>
                  <a:lnTo>
                    <a:pt x="1222" y="494"/>
                  </a:lnTo>
                  <a:lnTo>
                    <a:pt x="1207" y="435"/>
                  </a:lnTo>
                  <a:lnTo>
                    <a:pt x="1186" y="377"/>
                  </a:lnTo>
                  <a:lnTo>
                    <a:pt x="1160" y="324"/>
                  </a:lnTo>
                  <a:lnTo>
                    <a:pt x="1129" y="272"/>
                  </a:lnTo>
                  <a:lnTo>
                    <a:pt x="1094" y="225"/>
                  </a:lnTo>
                  <a:lnTo>
                    <a:pt x="1054" y="181"/>
                  </a:lnTo>
                  <a:lnTo>
                    <a:pt x="1010" y="141"/>
                  </a:lnTo>
                  <a:lnTo>
                    <a:pt x="963" y="106"/>
                  </a:lnTo>
                  <a:lnTo>
                    <a:pt x="911" y="75"/>
                  </a:lnTo>
                  <a:lnTo>
                    <a:pt x="858" y="49"/>
                  </a:lnTo>
                  <a:lnTo>
                    <a:pt x="800" y="28"/>
                  </a:lnTo>
                  <a:lnTo>
                    <a:pt x="742" y="13"/>
                  </a:lnTo>
                  <a:lnTo>
                    <a:pt x="680" y="4"/>
                  </a:lnTo>
                  <a:lnTo>
                    <a:pt x="617" y="0"/>
                  </a:lnTo>
                  <a:lnTo>
                    <a:pt x="554" y="4"/>
                  </a:lnTo>
                  <a:lnTo>
                    <a:pt x="493" y="13"/>
                  </a:lnTo>
                  <a:lnTo>
                    <a:pt x="434" y="28"/>
                  </a:lnTo>
                  <a:lnTo>
                    <a:pt x="377" y="49"/>
                  </a:lnTo>
                  <a:lnTo>
                    <a:pt x="323" y="75"/>
                  </a:lnTo>
                  <a:lnTo>
                    <a:pt x="273" y="106"/>
                  </a:lnTo>
                  <a:lnTo>
                    <a:pt x="224" y="141"/>
                  </a:lnTo>
                  <a:lnTo>
                    <a:pt x="180" y="181"/>
                  </a:lnTo>
                  <a:lnTo>
                    <a:pt x="141" y="225"/>
                  </a:lnTo>
                  <a:lnTo>
                    <a:pt x="106" y="272"/>
                  </a:lnTo>
                  <a:lnTo>
                    <a:pt x="74" y="324"/>
                  </a:lnTo>
                  <a:lnTo>
                    <a:pt x="48" y="377"/>
                  </a:lnTo>
                  <a:lnTo>
                    <a:pt x="27" y="435"/>
                  </a:lnTo>
                  <a:lnTo>
                    <a:pt x="12" y="494"/>
                  </a:lnTo>
                  <a:lnTo>
                    <a:pt x="3" y="555"/>
                  </a:lnTo>
                  <a:lnTo>
                    <a:pt x="0" y="618"/>
                  </a:lnTo>
                  <a:lnTo>
                    <a:pt x="3" y="681"/>
                  </a:lnTo>
                  <a:lnTo>
                    <a:pt x="12" y="742"/>
                  </a:lnTo>
                  <a:lnTo>
                    <a:pt x="27" y="801"/>
                  </a:lnTo>
                  <a:lnTo>
                    <a:pt x="48" y="859"/>
                  </a:lnTo>
                  <a:lnTo>
                    <a:pt x="74" y="912"/>
                  </a:lnTo>
                  <a:lnTo>
                    <a:pt x="106" y="964"/>
                  </a:lnTo>
                  <a:lnTo>
                    <a:pt x="141" y="1011"/>
                  </a:lnTo>
                  <a:lnTo>
                    <a:pt x="180" y="1055"/>
                  </a:lnTo>
                  <a:lnTo>
                    <a:pt x="224" y="1095"/>
                  </a:lnTo>
                  <a:lnTo>
                    <a:pt x="273" y="1130"/>
                  </a:lnTo>
                  <a:lnTo>
                    <a:pt x="323" y="1161"/>
                  </a:lnTo>
                  <a:lnTo>
                    <a:pt x="377" y="1187"/>
                  </a:lnTo>
                  <a:lnTo>
                    <a:pt x="434" y="1208"/>
                  </a:lnTo>
                  <a:lnTo>
                    <a:pt x="493" y="1223"/>
                  </a:lnTo>
                  <a:lnTo>
                    <a:pt x="554" y="1232"/>
                  </a:lnTo>
                  <a:lnTo>
                    <a:pt x="617" y="12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45" name="Freeform 25"/>
            <p:cNvSpPr>
              <a:spLocks/>
            </p:cNvSpPr>
            <p:nvPr/>
          </p:nvSpPr>
          <p:spPr bwMode="auto">
            <a:xfrm>
              <a:off x="6224588" y="4471988"/>
              <a:ext cx="898525" cy="896938"/>
            </a:xfrm>
            <a:custGeom>
              <a:avLst/>
              <a:gdLst/>
              <a:ahLst/>
              <a:cxnLst>
                <a:cxn ang="0">
                  <a:pos x="3" y="510"/>
                </a:cxn>
                <a:cxn ang="0">
                  <a:pos x="25" y="401"/>
                </a:cxn>
                <a:cxn ang="0">
                  <a:pos x="67" y="300"/>
                </a:cxn>
                <a:cxn ang="0">
                  <a:pos x="128" y="208"/>
                </a:cxn>
                <a:cxn ang="0">
                  <a:pos x="187" y="147"/>
                </a:cxn>
                <a:cxn ang="0">
                  <a:pos x="230" y="111"/>
                </a:cxn>
                <a:cxn ang="0">
                  <a:pos x="277" y="80"/>
                </a:cxn>
                <a:cxn ang="0">
                  <a:pos x="325" y="54"/>
                </a:cxn>
                <a:cxn ang="0">
                  <a:pos x="376" y="34"/>
                </a:cxn>
                <a:cxn ang="0">
                  <a:pos x="429" y="18"/>
                </a:cxn>
                <a:cxn ang="0">
                  <a:pos x="483" y="6"/>
                </a:cxn>
                <a:cxn ang="0">
                  <a:pos x="538" y="1"/>
                </a:cxn>
                <a:cxn ang="0">
                  <a:pos x="594" y="1"/>
                </a:cxn>
                <a:cxn ang="0">
                  <a:pos x="650" y="6"/>
                </a:cxn>
                <a:cxn ang="0">
                  <a:pos x="704" y="18"/>
                </a:cxn>
                <a:cxn ang="0">
                  <a:pos x="757" y="34"/>
                </a:cxn>
                <a:cxn ang="0">
                  <a:pos x="808" y="54"/>
                </a:cxn>
                <a:cxn ang="0">
                  <a:pos x="856" y="80"/>
                </a:cxn>
                <a:cxn ang="0">
                  <a:pos x="904" y="111"/>
                </a:cxn>
                <a:cxn ang="0">
                  <a:pos x="946" y="147"/>
                </a:cxn>
                <a:cxn ang="0">
                  <a:pos x="1005" y="208"/>
                </a:cxn>
                <a:cxn ang="0">
                  <a:pos x="1066" y="300"/>
                </a:cxn>
                <a:cxn ang="0">
                  <a:pos x="1109" y="401"/>
                </a:cxn>
                <a:cxn ang="0">
                  <a:pos x="1131" y="510"/>
                </a:cxn>
                <a:cxn ang="0">
                  <a:pos x="1129" y="624"/>
                </a:cxn>
                <a:cxn ang="0">
                  <a:pos x="1108" y="734"/>
                </a:cxn>
                <a:cxn ang="0">
                  <a:pos x="1064" y="836"/>
                </a:cxn>
                <a:cxn ang="0">
                  <a:pos x="1003" y="925"/>
                </a:cxn>
                <a:cxn ang="0">
                  <a:pos x="927" y="1003"/>
                </a:cxn>
                <a:cxn ang="0">
                  <a:pos x="836" y="1064"/>
                </a:cxn>
                <a:cxn ang="0">
                  <a:pos x="734" y="1106"/>
                </a:cxn>
                <a:cxn ang="0">
                  <a:pos x="624" y="1128"/>
                </a:cxn>
                <a:cxn ang="0">
                  <a:pos x="538" y="1131"/>
                </a:cxn>
                <a:cxn ang="0">
                  <a:pos x="483" y="1126"/>
                </a:cxn>
                <a:cxn ang="0">
                  <a:pos x="429" y="1114"/>
                </a:cxn>
                <a:cxn ang="0">
                  <a:pos x="376" y="1098"/>
                </a:cxn>
                <a:cxn ang="0">
                  <a:pos x="325" y="1078"/>
                </a:cxn>
                <a:cxn ang="0">
                  <a:pos x="277" y="1052"/>
                </a:cxn>
                <a:cxn ang="0">
                  <a:pos x="230" y="1021"/>
                </a:cxn>
                <a:cxn ang="0">
                  <a:pos x="187" y="985"/>
                </a:cxn>
                <a:cxn ang="0">
                  <a:pos x="128" y="924"/>
                </a:cxn>
                <a:cxn ang="0">
                  <a:pos x="67" y="832"/>
                </a:cxn>
                <a:cxn ang="0">
                  <a:pos x="25" y="731"/>
                </a:cxn>
                <a:cxn ang="0">
                  <a:pos x="3" y="622"/>
                </a:cxn>
              </a:cxnLst>
              <a:rect l="0" t="0" r="r" b="b"/>
              <a:pathLst>
                <a:path w="1133" h="1132">
                  <a:moveTo>
                    <a:pt x="0" y="566"/>
                  </a:moveTo>
                  <a:lnTo>
                    <a:pt x="3" y="510"/>
                  </a:lnTo>
                  <a:lnTo>
                    <a:pt x="11" y="454"/>
                  </a:lnTo>
                  <a:lnTo>
                    <a:pt x="25" y="401"/>
                  </a:lnTo>
                  <a:lnTo>
                    <a:pt x="43" y="349"/>
                  </a:lnTo>
                  <a:lnTo>
                    <a:pt x="67" y="300"/>
                  </a:lnTo>
                  <a:lnTo>
                    <a:pt x="95" y="253"/>
                  </a:lnTo>
                  <a:lnTo>
                    <a:pt x="128" y="208"/>
                  </a:lnTo>
                  <a:lnTo>
                    <a:pt x="166" y="166"/>
                  </a:lnTo>
                  <a:lnTo>
                    <a:pt x="187" y="147"/>
                  </a:lnTo>
                  <a:lnTo>
                    <a:pt x="208" y="128"/>
                  </a:lnTo>
                  <a:lnTo>
                    <a:pt x="230" y="111"/>
                  </a:lnTo>
                  <a:lnTo>
                    <a:pt x="253" y="95"/>
                  </a:lnTo>
                  <a:lnTo>
                    <a:pt x="277" y="80"/>
                  </a:lnTo>
                  <a:lnTo>
                    <a:pt x="300" y="67"/>
                  </a:lnTo>
                  <a:lnTo>
                    <a:pt x="325" y="54"/>
                  </a:lnTo>
                  <a:lnTo>
                    <a:pt x="351" y="43"/>
                  </a:lnTo>
                  <a:lnTo>
                    <a:pt x="376" y="34"/>
                  </a:lnTo>
                  <a:lnTo>
                    <a:pt x="403" y="24"/>
                  </a:lnTo>
                  <a:lnTo>
                    <a:pt x="429" y="18"/>
                  </a:lnTo>
                  <a:lnTo>
                    <a:pt x="456" y="11"/>
                  </a:lnTo>
                  <a:lnTo>
                    <a:pt x="483" y="6"/>
                  </a:lnTo>
                  <a:lnTo>
                    <a:pt x="511" y="3"/>
                  </a:lnTo>
                  <a:lnTo>
                    <a:pt x="538" y="1"/>
                  </a:lnTo>
                  <a:lnTo>
                    <a:pt x="566" y="0"/>
                  </a:lnTo>
                  <a:lnTo>
                    <a:pt x="594" y="1"/>
                  </a:lnTo>
                  <a:lnTo>
                    <a:pt x="623" y="3"/>
                  </a:lnTo>
                  <a:lnTo>
                    <a:pt x="650" y="6"/>
                  </a:lnTo>
                  <a:lnTo>
                    <a:pt x="678" y="11"/>
                  </a:lnTo>
                  <a:lnTo>
                    <a:pt x="704" y="18"/>
                  </a:lnTo>
                  <a:lnTo>
                    <a:pt x="731" y="24"/>
                  </a:lnTo>
                  <a:lnTo>
                    <a:pt x="757" y="34"/>
                  </a:lnTo>
                  <a:lnTo>
                    <a:pt x="783" y="43"/>
                  </a:lnTo>
                  <a:lnTo>
                    <a:pt x="808" y="54"/>
                  </a:lnTo>
                  <a:lnTo>
                    <a:pt x="833" y="67"/>
                  </a:lnTo>
                  <a:lnTo>
                    <a:pt x="856" y="80"/>
                  </a:lnTo>
                  <a:lnTo>
                    <a:pt x="881" y="95"/>
                  </a:lnTo>
                  <a:lnTo>
                    <a:pt x="904" y="111"/>
                  </a:lnTo>
                  <a:lnTo>
                    <a:pt x="926" y="128"/>
                  </a:lnTo>
                  <a:lnTo>
                    <a:pt x="946" y="147"/>
                  </a:lnTo>
                  <a:lnTo>
                    <a:pt x="967" y="166"/>
                  </a:lnTo>
                  <a:lnTo>
                    <a:pt x="1005" y="208"/>
                  </a:lnTo>
                  <a:lnTo>
                    <a:pt x="1038" y="253"/>
                  </a:lnTo>
                  <a:lnTo>
                    <a:pt x="1066" y="300"/>
                  </a:lnTo>
                  <a:lnTo>
                    <a:pt x="1090" y="349"/>
                  </a:lnTo>
                  <a:lnTo>
                    <a:pt x="1109" y="401"/>
                  </a:lnTo>
                  <a:lnTo>
                    <a:pt x="1123" y="454"/>
                  </a:lnTo>
                  <a:lnTo>
                    <a:pt x="1131" y="510"/>
                  </a:lnTo>
                  <a:lnTo>
                    <a:pt x="1133" y="566"/>
                  </a:lnTo>
                  <a:lnTo>
                    <a:pt x="1129" y="624"/>
                  </a:lnTo>
                  <a:lnTo>
                    <a:pt x="1121" y="680"/>
                  </a:lnTo>
                  <a:lnTo>
                    <a:pt x="1108" y="734"/>
                  </a:lnTo>
                  <a:lnTo>
                    <a:pt x="1088" y="786"/>
                  </a:lnTo>
                  <a:lnTo>
                    <a:pt x="1064" y="836"/>
                  </a:lnTo>
                  <a:lnTo>
                    <a:pt x="1036" y="882"/>
                  </a:lnTo>
                  <a:lnTo>
                    <a:pt x="1003" y="925"/>
                  </a:lnTo>
                  <a:lnTo>
                    <a:pt x="967" y="966"/>
                  </a:lnTo>
                  <a:lnTo>
                    <a:pt x="927" y="1003"/>
                  </a:lnTo>
                  <a:lnTo>
                    <a:pt x="883" y="1035"/>
                  </a:lnTo>
                  <a:lnTo>
                    <a:pt x="836" y="1064"/>
                  </a:lnTo>
                  <a:lnTo>
                    <a:pt x="786" y="1087"/>
                  </a:lnTo>
                  <a:lnTo>
                    <a:pt x="734" y="1106"/>
                  </a:lnTo>
                  <a:lnTo>
                    <a:pt x="680" y="1120"/>
                  </a:lnTo>
                  <a:lnTo>
                    <a:pt x="624" y="1128"/>
                  </a:lnTo>
                  <a:lnTo>
                    <a:pt x="566" y="1132"/>
                  </a:lnTo>
                  <a:lnTo>
                    <a:pt x="538" y="1131"/>
                  </a:lnTo>
                  <a:lnTo>
                    <a:pt x="511" y="1129"/>
                  </a:lnTo>
                  <a:lnTo>
                    <a:pt x="483" y="1126"/>
                  </a:lnTo>
                  <a:lnTo>
                    <a:pt x="456" y="1121"/>
                  </a:lnTo>
                  <a:lnTo>
                    <a:pt x="429" y="1114"/>
                  </a:lnTo>
                  <a:lnTo>
                    <a:pt x="403" y="1108"/>
                  </a:lnTo>
                  <a:lnTo>
                    <a:pt x="376" y="1098"/>
                  </a:lnTo>
                  <a:lnTo>
                    <a:pt x="351" y="1089"/>
                  </a:lnTo>
                  <a:lnTo>
                    <a:pt x="325" y="1078"/>
                  </a:lnTo>
                  <a:lnTo>
                    <a:pt x="300" y="1065"/>
                  </a:lnTo>
                  <a:lnTo>
                    <a:pt x="277" y="1052"/>
                  </a:lnTo>
                  <a:lnTo>
                    <a:pt x="253" y="1037"/>
                  </a:lnTo>
                  <a:lnTo>
                    <a:pt x="230" y="1021"/>
                  </a:lnTo>
                  <a:lnTo>
                    <a:pt x="208" y="1004"/>
                  </a:lnTo>
                  <a:lnTo>
                    <a:pt x="187" y="985"/>
                  </a:lnTo>
                  <a:lnTo>
                    <a:pt x="166" y="966"/>
                  </a:lnTo>
                  <a:lnTo>
                    <a:pt x="128" y="924"/>
                  </a:lnTo>
                  <a:lnTo>
                    <a:pt x="95" y="879"/>
                  </a:lnTo>
                  <a:lnTo>
                    <a:pt x="67" y="832"/>
                  </a:lnTo>
                  <a:lnTo>
                    <a:pt x="43" y="783"/>
                  </a:lnTo>
                  <a:lnTo>
                    <a:pt x="25" y="731"/>
                  </a:lnTo>
                  <a:lnTo>
                    <a:pt x="11" y="677"/>
                  </a:lnTo>
                  <a:lnTo>
                    <a:pt x="3" y="622"/>
                  </a:lnTo>
                  <a:lnTo>
                    <a:pt x="0" y="56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46" name="Freeform 26"/>
            <p:cNvSpPr>
              <a:spLocks/>
            </p:cNvSpPr>
            <p:nvPr/>
          </p:nvSpPr>
          <p:spPr bwMode="auto">
            <a:xfrm>
              <a:off x="6265863" y="4511675"/>
              <a:ext cx="817563" cy="815975"/>
            </a:xfrm>
            <a:custGeom>
              <a:avLst/>
              <a:gdLst/>
              <a:ahLst/>
              <a:cxnLst>
                <a:cxn ang="0">
                  <a:pos x="3" y="464"/>
                </a:cxn>
                <a:cxn ang="0">
                  <a:pos x="22" y="365"/>
                </a:cxn>
                <a:cxn ang="0">
                  <a:pos x="60" y="273"/>
                </a:cxn>
                <a:cxn ang="0">
                  <a:pos x="117" y="189"/>
                </a:cxn>
                <a:cxn ang="0">
                  <a:pos x="170" y="134"/>
                </a:cxn>
                <a:cxn ang="0">
                  <a:pos x="209" y="101"/>
                </a:cxn>
                <a:cxn ang="0">
                  <a:pos x="250" y="73"/>
                </a:cxn>
                <a:cxn ang="0">
                  <a:pos x="295" y="50"/>
                </a:cxn>
                <a:cxn ang="0">
                  <a:pos x="341" y="30"/>
                </a:cxn>
                <a:cxn ang="0">
                  <a:pos x="389" y="15"/>
                </a:cxn>
                <a:cxn ang="0">
                  <a:pos x="438" y="6"/>
                </a:cxn>
                <a:cxn ang="0">
                  <a:pos x="489" y="1"/>
                </a:cxn>
                <a:cxn ang="0">
                  <a:pos x="539" y="1"/>
                </a:cxn>
                <a:cxn ang="0">
                  <a:pos x="590" y="6"/>
                </a:cxn>
                <a:cxn ang="0">
                  <a:pos x="640" y="15"/>
                </a:cxn>
                <a:cxn ang="0">
                  <a:pos x="688" y="30"/>
                </a:cxn>
                <a:cxn ang="0">
                  <a:pos x="734" y="50"/>
                </a:cxn>
                <a:cxn ang="0">
                  <a:pos x="778" y="73"/>
                </a:cxn>
                <a:cxn ang="0">
                  <a:pos x="821" y="101"/>
                </a:cxn>
                <a:cxn ang="0">
                  <a:pos x="860" y="134"/>
                </a:cxn>
                <a:cxn ang="0">
                  <a:pos x="913" y="189"/>
                </a:cxn>
                <a:cxn ang="0">
                  <a:pos x="968" y="273"/>
                </a:cxn>
                <a:cxn ang="0">
                  <a:pos x="1007" y="365"/>
                </a:cxn>
                <a:cxn ang="0">
                  <a:pos x="1027" y="464"/>
                </a:cxn>
                <a:cxn ang="0">
                  <a:pos x="1027" y="568"/>
                </a:cxn>
                <a:cxn ang="0">
                  <a:pos x="1006" y="668"/>
                </a:cxn>
                <a:cxn ang="0">
                  <a:pos x="967" y="759"/>
                </a:cxn>
                <a:cxn ang="0">
                  <a:pos x="912" y="842"/>
                </a:cxn>
                <a:cxn ang="0">
                  <a:pos x="841" y="911"/>
                </a:cxn>
                <a:cxn ang="0">
                  <a:pos x="760" y="967"/>
                </a:cxn>
                <a:cxn ang="0">
                  <a:pos x="667" y="1006"/>
                </a:cxn>
                <a:cxn ang="0">
                  <a:pos x="567" y="1027"/>
                </a:cxn>
                <a:cxn ang="0">
                  <a:pos x="489" y="1028"/>
                </a:cxn>
                <a:cxn ang="0">
                  <a:pos x="438" y="1023"/>
                </a:cxn>
                <a:cxn ang="0">
                  <a:pos x="389" y="1014"/>
                </a:cxn>
                <a:cxn ang="0">
                  <a:pos x="341" y="999"/>
                </a:cxn>
                <a:cxn ang="0">
                  <a:pos x="295" y="980"/>
                </a:cxn>
                <a:cxn ang="0">
                  <a:pos x="250" y="956"/>
                </a:cxn>
                <a:cxn ang="0">
                  <a:pos x="209" y="929"/>
                </a:cxn>
                <a:cxn ang="0">
                  <a:pos x="170" y="895"/>
                </a:cxn>
                <a:cxn ang="0">
                  <a:pos x="117" y="840"/>
                </a:cxn>
                <a:cxn ang="0">
                  <a:pos x="60" y="757"/>
                </a:cxn>
                <a:cxn ang="0">
                  <a:pos x="22" y="665"/>
                </a:cxn>
                <a:cxn ang="0">
                  <a:pos x="3" y="566"/>
                </a:cxn>
              </a:cxnLst>
              <a:rect l="0" t="0" r="r" b="b"/>
              <a:pathLst>
                <a:path w="1029" h="1029">
                  <a:moveTo>
                    <a:pt x="0" y="515"/>
                  </a:moveTo>
                  <a:lnTo>
                    <a:pt x="3" y="464"/>
                  </a:lnTo>
                  <a:lnTo>
                    <a:pt x="11" y="414"/>
                  </a:lnTo>
                  <a:lnTo>
                    <a:pt x="22" y="365"/>
                  </a:lnTo>
                  <a:lnTo>
                    <a:pt x="39" y="318"/>
                  </a:lnTo>
                  <a:lnTo>
                    <a:pt x="60" y="273"/>
                  </a:lnTo>
                  <a:lnTo>
                    <a:pt x="87" y="229"/>
                  </a:lnTo>
                  <a:lnTo>
                    <a:pt x="117" y="189"/>
                  </a:lnTo>
                  <a:lnTo>
                    <a:pt x="151" y="151"/>
                  </a:lnTo>
                  <a:lnTo>
                    <a:pt x="170" y="134"/>
                  </a:lnTo>
                  <a:lnTo>
                    <a:pt x="189" y="116"/>
                  </a:lnTo>
                  <a:lnTo>
                    <a:pt x="209" y="101"/>
                  </a:lnTo>
                  <a:lnTo>
                    <a:pt x="230" y="86"/>
                  </a:lnTo>
                  <a:lnTo>
                    <a:pt x="250" y="73"/>
                  </a:lnTo>
                  <a:lnTo>
                    <a:pt x="272" y="61"/>
                  </a:lnTo>
                  <a:lnTo>
                    <a:pt x="295" y="50"/>
                  </a:lnTo>
                  <a:lnTo>
                    <a:pt x="317" y="39"/>
                  </a:lnTo>
                  <a:lnTo>
                    <a:pt x="341" y="30"/>
                  </a:lnTo>
                  <a:lnTo>
                    <a:pt x="364" y="22"/>
                  </a:lnTo>
                  <a:lnTo>
                    <a:pt x="389" y="15"/>
                  </a:lnTo>
                  <a:lnTo>
                    <a:pt x="413" y="10"/>
                  </a:lnTo>
                  <a:lnTo>
                    <a:pt x="438" y="6"/>
                  </a:lnTo>
                  <a:lnTo>
                    <a:pt x="463" y="2"/>
                  </a:lnTo>
                  <a:lnTo>
                    <a:pt x="489" y="1"/>
                  </a:lnTo>
                  <a:lnTo>
                    <a:pt x="514" y="0"/>
                  </a:lnTo>
                  <a:lnTo>
                    <a:pt x="539" y="1"/>
                  </a:lnTo>
                  <a:lnTo>
                    <a:pt x="565" y="2"/>
                  </a:lnTo>
                  <a:lnTo>
                    <a:pt x="590" y="6"/>
                  </a:lnTo>
                  <a:lnTo>
                    <a:pt x="616" y="10"/>
                  </a:lnTo>
                  <a:lnTo>
                    <a:pt x="640" y="15"/>
                  </a:lnTo>
                  <a:lnTo>
                    <a:pt x="664" y="22"/>
                  </a:lnTo>
                  <a:lnTo>
                    <a:pt x="688" y="30"/>
                  </a:lnTo>
                  <a:lnTo>
                    <a:pt x="711" y="39"/>
                  </a:lnTo>
                  <a:lnTo>
                    <a:pt x="734" y="50"/>
                  </a:lnTo>
                  <a:lnTo>
                    <a:pt x="756" y="61"/>
                  </a:lnTo>
                  <a:lnTo>
                    <a:pt x="778" y="73"/>
                  </a:lnTo>
                  <a:lnTo>
                    <a:pt x="800" y="86"/>
                  </a:lnTo>
                  <a:lnTo>
                    <a:pt x="821" y="101"/>
                  </a:lnTo>
                  <a:lnTo>
                    <a:pt x="840" y="116"/>
                  </a:lnTo>
                  <a:lnTo>
                    <a:pt x="860" y="134"/>
                  </a:lnTo>
                  <a:lnTo>
                    <a:pt x="878" y="151"/>
                  </a:lnTo>
                  <a:lnTo>
                    <a:pt x="913" y="189"/>
                  </a:lnTo>
                  <a:lnTo>
                    <a:pt x="943" y="229"/>
                  </a:lnTo>
                  <a:lnTo>
                    <a:pt x="968" y="273"/>
                  </a:lnTo>
                  <a:lnTo>
                    <a:pt x="990" y="318"/>
                  </a:lnTo>
                  <a:lnTo>
                    <a:pt x="1007" y="365"/>
                  </a:lnTo>
                  <a:lnTo>
                    <a:pt x="1019" y="414"/>
                  </a:lnTo>
                  <a:lnTo>
                    <a:pt x="1027" y="464"/>
                  </a:lnTo>
                  <a:lnTo>
                    <a:pt x="1029" y="515"/>
                  </a:lnTo>
                  <a:lnTo>
                    <a:pt x="1027" y="568"/>
                  </a:lnTo>
                  <a:lnTo>
                    <a:pt x="1019" y="619"/>
                  </a:lnTo>
                  <a:lnTo>
                    <a:pt x="1006" y="668"/>
                  </a:lnTo>
                  <a:lnTo>
                    <a:pt x="989" y="714"/>
                  </a:lnTo>
                  <a:lnTo>
                    <a:pt x="967" y="759"/>
                  </a:lnTo>
                  <a:lnTo>
                    <a:pt x="940" y="802"/>
                  </a:lnTo>
                  <a:lnTo>
                    <a:pt x="912" y="842"/>
                  </a:lnTo>
                  <a:lnTo>
                    <a:pt x="878" y="878"/>
                  </a:lnTo>
                  <a:lnTo>
                    <a:pt x="841" y="911"/>
                  </a:lnTo>
                  <a:lnTo>
                    <a:pt x="802" y="941"/>
                  </a:lnTo>
                  <a:lnTo>
                    <a:pt x="760" y="967"/>
                  </a:lnTo>
                  <a:lnTo>
                    <a:pt x="715" y="989"/>
                  </a:lnTo>
                  <a:lnTo>
                    <a:pt x="667" y="1006"/>
                  </a:lnTo>
                  <a:lnTo>
                    <a:pt x="618" y="1018"/>
                  </a:lnTo>
                  <a:lnTo>
                    <a:pt x="567" y="1027"/>
                  </a:lnTo>
                  <a:lnTo>
                    <a:pt x="514" y="1029"/>
                  </a:lnTo>
                  <a:lnTo>
                    <a:pt x="489" y="1028"/>
                  </a:lnTo>
                  <a:lnTo>
                    <a:pt x="463" y="1027"/>
                  </a:lnTo>
                  <a:lnTo>
                    <a:pt x="438" y="1023"/>
                  </a:lnTo>
                  <a:lnTo>
                    <a:pt x="413" y="1018"/>
                  </a:lnTo>
                  <a:lnTo>
                    <a:pt x="389" y="1014"/>
                  </a:lnTo>
                  <a:lnTo>
                    <a:pt x="364" y="1007"/>
                  </a:lnTo>
                  <a:lnTo>
                    <a:pt x="341" y="999"/>
                  </a:lnTo>
                  <a:lnTo>
                    <a:pt x="317" y="990"/>
                  </a:lnTo>
                  <a:lnTo>
                    <a:pt x="295" y="980"/>
                  </a:lnTo>
                  <a:lnTo>
                    <a:pt x="272" y="969"/>
                  </a:lnTo>
                  <a:lnTo>
                    <a:pt x="250" y="956"/>
                  </a:lnTo>
                  <a:lnTo>
                    <a:pt x="230" y="942"/>
                  </a:lnTo>
                  <a:lnTo>
                    <a:pt x="209" y="929"/>
                  </a:lnTo>
                  <a:lnTo>
                    <a:pt x="189" y="912"/>
                  </a:lnTo>
                  <a:lnTo>
                    <a:pt x="170" y="895"/>
                  </a:lnTo>
                  <a:lnTo>
                    <a:pt x="151" y="878"/>
                  </a:lnTo>
                  <a:lnTo>
                    <a:pt x="117" y="840"/>
                  </a:lnTo>
                  <a:lnTo>
                    <a:pt x="87" y="800"/>
                  </a:lnTo>
                  <a:lnTo>
                    <a:pt x="60" y="757"/>
                  </a:lnTo>
                  <a:lnTo>
                    <a:pt x="39" y="712"/>
                  </a:lnTo>
                  <a:lnTo>
                    <a:pt x="22" y="665"/>
                  </a:lnTo>
                  <a:lnTo>
                    <a:pt x="11" y="616"/>
                  </a:lnTo>
                  <a:lnTo>
                    <a:pt x="3" y="566"/>
                  </a:lnTo>
                  <a:lnTo>
                    <a:pt x="0" y="515"/>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47" name="Rectangle 27"/>
            <p:cNvSpPr>
              <a:spLocks noChangeArrowheads="1"/>
            </p:cNvSpPr>
            <p:nvPr/>
          </p:nvSpPr>
          <p:spPr bwMode="auto">
            <a:xfrm>
              <a:off x="6434138" y="4679950"/>
              <a:ext cx="481013" cy="47942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5" name="TextBox 34"/>
            <p:cNvSpPr txBox="1"/>
            <p:nvPr/>
          </p:nvSpPr>
          <p:spPr>
            <a:xfrm>
              <a:off x="6370900" y="4735975"/>
              <a:ext cx="685800" cy="307777"/>
            </a:xfrm>
            <a:prstGeom prst="rect">
              <a:avLst/>
            </a:prstGeom>
            <a:noFill/>
          </p:spPr>
          <p:txBody>
            <a:bodyPr wrap="square" rtlCol="0">
              <a:spAutoFit/>
            </a:bodyPr>
            <a:lstStyle/>
            <a:p>
              <a:r>
                <a:rPr lang="en-US" sz="1400" dirty="0" smtClean="0"/>
                <a:t>Limits</a:t>
              </a:r>
              <a:endParaRPr lang="en-US" sz="1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596DDBB-3665-4EA2-9FE2-4B04BA2B1D66}" type="slidenum">
              <a:rPr lang="en-US" smtClean="0"/>
              <a:pPr/>
              <a:t>12</a:t>
            </a:fld>
            <a:endParaRPr lang="en-US" dirty="0"/>
          </a:p>
        </p:txBody>
      </p:sp>
      <p:sp>
        <p:nvSpPr>
          <p:cNvPr id="3" name="TextBox 2"/>
          <p:cNvSpPr txBox="1"/>
          <p:nvPr/>
        </p:nvSpPr>
        <p:spPr>
          <a:xfrm>
            <a:off x="381000" y="838200"/>
            <a:ext cx="8077200" cy="338554"/>
          </a:xfrm>
          <a:prstGeom prst="rect">
            <a:avLst/>
          </a:prstGeom>
          <a:noFill/>
        </p:spPr>
        <p:txBody>
          <a:bodyPr wrap="square" rtlCol="0">
            <a:spAutoFit/>
          </a:bodyPr>
          <a:lstStyle/>
          <a:p>
            <a:r>
              <a:rPr lang="en-US" sz="1600" b="1" dirty="0" smtClean="0">
                <a:latin typeface="Verdana" pitchFamily="34" charset="0"/>
              </a:rPr>
              <a:t>Account Managers – A Definition </a:t>
            </a:r>
            <a:endParaRPr lang="en-US" sz="1600" dirty="0">
              <a:latin typeface="Verdana" pitchFamily="34" charset="0"/>
            </a:endParaRPr>
          </a:p>
        </p:txBody>
      </p:sp>
      <p:sp>
        <p:nvSpPr>
          <p:cNvPr id="5" name="TextBox 4"/>
          <p:cNvSpPr txBox="1"/>
          <p:nvPr/>
        </p:nvSpPr>
        <p:spPr>
          <a:xfrm>
            <a:off x="381000" y="1524000"/>
            <a:ext cx="8534400" cy="777136"/>
          </a:xfrm>
          <a:prstGeom prst="rect">
            <a:avLst/>
          </a:prstGeom>
          <a:noFill/>
        </p:spPr>
        <p:txBody>
          <a:bodyPr wrap="square" rtlCol="0">
            <a:spAutoFit/>
          </a:bodyPr>
          <a:lstStyle/>
          <a:p>
            <a:pPr marL="231775" indent="-231775">
              <a:spcBef>
                <a:spcPts val="1200"/>
              </a:spcBef>
              <a:spcAft>
                <a:spcPts val="300"/>
              </a:spcAft>
              <a:buFont typeface="Wingdings" pitchFamily="2" charset="2"/>
              <a:buChar char="§"/>
            </a:pPr>
            <a:endParaRPr lang="en-US" sz="1600" dirty="0" smtClean="0">
              <a:latin typeface="Verdana" pitchFamily="34" charset="0"/>
            </a:endParaRPr>
          </a:p>
          <a:p>
            <a:pPr marL="231775" indent="-231775">
              <a:spcBef>
                <a:spcPts val="1200"/>
              </a:spcBef>
              <a:spcAft>
                <a:spcPts val="300"/>
              </a:spcAft>
              <a:buFont typeface="Wingdings" pitchFamily="2" charset="2"/>
              <a:buChar char="§"/>
            </a:pPr>
            <a:endParaRPr lang="en-US" sz="1600" dirty="0" smtClean="0">
              <a:latin typeface="Verdana" pitchFamily="34" charset="0"/>
            </a:endParaRPr>
          </a:p>
        </p:txBody>
      </p:sp>
      <p:sp>
        <p:nvSpPr>
          <p:cNvPr id="6" name="TextBox 5"/>
          <p:cNvSpPr txBox="1"/>
          <p:nvPr/>
        </p:nvSpPr>
        <p:spPr>
          <a:xfrm>
            <a:off x="381000" y="1524000"/>
            <a:ext cx="7848600" cy="1023357"/>
          </a:xfrm>
          <a:prstGeom prst="rect">
            <a:avLst/>
          </a:prstGeom>
          <a:noFill/>
        </p:spPr>
        <p:txBody>
          <a:bodyPr wrap="square" rtlCol="0">
            <a:spAutoFit/>
          </a:bodyPr>
          <a:lstStyle/>
          <a:p>
            <a:pPr marL="231775" indent="-231775">
              <a:spcBef>
                <a:spcPts val="1200"/>
              </a:spcBef>
              <a:spcAft>
                <a:spcPts val="300"/>
              </a:spcAft>
              <a:buFont typeface="Wingdings" pitchFamily="2" charset="2"/>
              <a:buChar char="§"/>
            </a:pPr>
            <a:r>
              <a:rPr lang="en-US" sz="1600" dirty="0" smtClean="0">
                <a:solidFill>
                  <a:prstClr val="black"/>
                </a:solidFill>
                <a:latin typeface="Verdana" pitchFamily="34" charset="0"/>
              </a:rPr>
              <a:t>Someone who assists nonimmigrants in establishing and maintaining customer accounts</a:t>
            </a:r>
          </a:p>
          <a:p>
            <a:pPr marL="231775" indent="-231775">
              <a:spcBef>
                <a:spcPts val="1200"/>
              </a:spcBef>
              <a:spcAft>
                <a:spcPts val="300"/>
              </a:spcAft>
              <a:buFont typeface="Wingdings" pitchFamily="2" charset="2"/>
              <a:buChar char="§"/>
            </a:pPr>
            <a:endParaRPr lang="en-US" sz="1600" dirty="0" smtClean="0">
              <a:latin typeface="Verdana" pitchFamily="34" charset="0"/>
            </a:endParaRPr>
          </a:p>
        </p:txBody>
      </p:sp>
      <p:sp>
        <p:nvSpPr>
          <p:cNvPr id="7" name="TextBox 6"/>
          <p:cNvSpPr txBox="1"/>
          <p:nvPr/>
        </p:nvSpPr>
        <p:spPr>
          <a:xfrm>
            <a:off x="533400" y="3124200"/>
            <a:ext cx="8001000" cy="1077218"/>
          </a:xfrm>
          <a:prstGeom prst="rect">
            <a:avLst/>
          </a:prstGeom>
          <a:solidFill>
            <a:srgbClr val="92D050"/>
          </a:solidFill>
        </p:spPr>
        <p:txBody>
          <a:bodyPr wrap="square" rtlCol="0">
            <a:spAutoFit/>
          </a:bodyPr>
          <a:lstStyle>
            <a:defPPr>
              <a:defRPr lang="en-US"/>
            </a:defPPr>
            <a:lvl2pPr marL="0" lvl="1">
              <a:defRPr sz="1600" b="1">
                <a:latin typeface="Verdana" pitchFamily="34" charset="0"/>
                <a:ea typeface="Verdana" pitchFamily="34" charset="0"/>
                <a:cs typeface="Verdana" pitchFamily="34" charset="0"/>
              </a:defRPr>
            </a:lvl2pPr>
          </a:lstStyle>
          <a:p>
            <a:pPr marL="231775" algn="ctr">
              <a:spcBef>
                <a:spcPts val="1200"/>
              </a:spcBef>
              <a:spcAft>
                <a:spcPts val="300"/>
              </a:spcAft>
            </a:pPr>
            <a:r>
              <a:rPr lang="en-US" sz="1600" dirty="0" smtClean="0">
                <a:latin typeface="Verdana" pitchFamily="34" charset="0"/>
              </a:rPr>
              <a:t>Nonimmigrants may want or need an Account Manager because they are legally underage, lack internet access, lack English proficiency, are medically unable, or simply prefer that someone else manage their customer account.</a:t>
            </a:r>
          </a:p>
        </p:txBody>
      </p:sp>
      <p:pic>
        <p:nvPicPr>
          <p:cNvPr id="64516" name="Picture 4" descr="C:\Documents and Settings\Judith Hoffman\Local Settings\Temporary Internet Files\Content.IE5\I7K2FGNV\MC900297279[1].wmf"/>
          <p:cNvPicPr>
            <a:picLocks noChangeAspect="1" noChangeArrowheads="1"/>
          </p:cNvPicPr>
          <p:nvPr/>
        </p:nvPicPr>
        <p:blipFill>
          <a:blip r:embed="rId3" cstate="print"/>
          <a:srcRect/>
          <a:stretch>
            <a:fillRect/>
          </a:stretch>
        </p:blipFill>
        <p:spPr bwMode="auto">
          <a:xfrm>
            <a:off x="7411466" y="152400"/>
            <a:ext cx="1199134" cy="11430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596DDBB-3665-4EA2-9FE2-4B04BA2B1D66}" type="slidenum">
              <a:rPr lang="en-US" smtClean="0"/>
              <a:pPr/>
              <a:t>13</a:t>
            </a:fld>
            <a:endParaRPr lang="en-US" dirty="0"/>
          </a:p>
        </p:txBody>
      </p:sp>
      <p:sp>
        <p:nvSpPr>
          <p:cNvPr id="3" name="TextBox 2"/>
          <p:cNvSpPr txBox="1"/>
          <p:nvPr/>
        </p:nvSpPr>
        <p:spPr>
          <a:xfrm>
            <a:off x="381000" y="838200"/>
            <a:ext cx="8077200" cy="338554"/>
          </a:xfrm>
          <a:prstGeom prst="rect">
            <a:avLst/>
          </a:prstGeom>
          <a:noFill/>
        </p:spPr>
        <p:txBody>
          <a:bodyPr wrap="square" rtlCol="0">
            <a:spAutoFit/>
          </a:bodyPr>
          <a:lstStyle/>
          <a:p>
            <a:r>
              <a:rPr lang="en-US" sz="1600" b="1" dirty="0" smtClean="0">
                <a:latin typeface="Verdana" pitchFamily="34" charset="0"/>
              </a:rPr>
              <a:t>Account Managers </a:t>
            </a:r>
            <a:endParaRPr lang="en-US" sz="1600" dirty="0">
              <a:latin typeface="Verdana" pitchFamily="34" charset="0"/>
            </a:endParaRPr>
          </a:p>
        </p:txBody>
      </p:sp>
      <p:sp>
        <p:nvSpPr>
          <p:cNvPr id="4" name="TextBox 3"/>
          <p:cNvSpPr txBox="1"/>
          <p:nvPr/>
        </p:nvSpPr>
        <p:spPr>
          <a:xfrm>
            <a:off x="381000" y="1371600"/>
            <a:ext cx="8534400" cy="4585871"/>
          </a:xfrm>
          <a:prstGeom prst="rect">
            <a:avLst/>
          </a:prstGeom>
          <a:noFill/>
        </p:spPr>
        <p:txBody>
          <a:bodyPr wrap="square" rtlCol="0">
            <a:spAutoFit/>
          </a:bodyPr>
          <a:lstStyle/>
          <a:p>
            <a:pPr marL="231775" indent="-231775">
              <a:spcBef>
                <a:spcPts val="1200"/>
              </a:spcBef>
              <a:spcAft>
                <a:spcPts val="300"/>
              </a:spcAft>
              <a:buFont typeface="Wingdings" pitchFamily="2" charset="2"/>
              <a:buChar char="§"/>
            </a:pPr>
            <a:r>
              <a:rPr lang="en-US" sz="1600" dirty="0" smtClean="0">
                <a:latin typeface="Verdana" pitchFamily="34" charset="0"/>
              </a:rPr>
              <a:t> Recruiters are not required to create a customer account in SEVIS II</a:t>
            </a:r>
          </a:p>
          <a:p>
            <a:pPr marL="688975" lvl="1" indent="-231775">
              <a:spcBef>
                <a:spcPts val="1200"/>
              </a:spcBef>
              <a:spcAft>
                <a:spcPts val="300"/>
              </a:spcAft>
              <a:buFont typeface="Courier New" pitchFamily="49" charset="0"/>
              <a:buChar char="o"/>
            </a:pPr>
            <a:r>
              <a:rPr lang="en-US" sz="1600" dirty="0" smtClean="0">
                <a:latin typeface="Verdana" pitchFamily="34" charset="0"/>
              </a:rPr>
              <a:t>Recruiters can serve as Account Managers</a:t>
            </a:r>
          </a:p>
          <a:p>
            <a:pPr marL="1146175" lvl="2" indent="-231775">
              <a:spcBef>
                <a:spcPts val="1200"/>
              </a:spcBef>
              <a:spcAft>
                <a:spcPts val="300"/>
              </a:spcAft>
              <a:buFont typeface="Wingdings" pitchFamily="2" charset="2"/>
              <a:buChar char="Ø"/>
            </a:pPr>
            <a:r>
              <a:rPr lang="en-US" sz="1600" dirty="0" smtClean="0">
                <a:latin typeface="Verdana" pitchFamily="34" charset="0"/>
              </a:rPr>
              <a:t>Schools and the recruiter must draw clear distinctions between the duties of the individual as a recruiter vs. as an Account Manager in relationship to the same nonimmigrant</a:t>
            </a:r>
          </a:p>
          <a:p>
            <a:pPr marL="1146175" lvl="2" indent="-231775">
              <a:spcBef>
                <a:spcPts val="1200"/>
              </a:spcBef>
              <a:spcAft>
                <a:spcPts val="300"/>
              </a:spcAft>
              <a:buFont typeface="Wingdings" pitchFamily="2" charset="2"/>
              <a:buChar char="Ø"/>
            </a:pPr>
            <a:r>
              <a:rPr lang="en-US" sz="1600" dirty="0" smtClean="0">
                <a:latin typeface="Verdana" pitchFamily="34" charset="0"/>
              </a:rPr>
              <a:t>Potential conflicts of interest should be addressed</a:t>
            </a:r>
          </a:p>
          <a:p>
            <a:pPr marL="231775" indent="-231775">
              <a:spcBef>
                <a:spcPts val="1200"/>
              </a:spcBef>
              <a:spcAft>
                <a:spcPts val="300"/>
              </a:spcAft>
              <a:buFont typeface="Wingdings" pitchFamily="2" charset="2"/>
              <a:buChar char="§"/>
            </a:pPr>
            <a:r>
              <a:rPr lang="en-US" sz="1600" b="1" dirty="0" smtClean="0">
                <a:latin typeface="Verdana" pitchFamily="34" charset="0"/>
              </a:rPr>
              <a:t>Only</a:t>
            </a:r>
            <a:r>
              <a:rPr lang="en-US" sz="1600" dirty="0" smtClean="0">
                <a:latin typeface="Verdana" pitchFamily="34" charset="0"/>
              </a:rPr>
              <a:t> nonimmigrants can have an Account Manager</a:t>
            </a:r>
          </a:p>
          <a:p>
            <a:pPr marL="231775" indent="-231775">
              <a:spcBef>
                <a:spcPts val="1200"/>
              </a:spcBef>
              <a:spcAft>
                <a:spcPts val="300"/>
              </a:spcAft>
              <a:buFont typeface="Wingdings" pitchFamily="2" charset="2"/>
              <a:buChar char="§"/>
            </a:pPr>
            <a:r>
              <a:rPr lang="en-US" sz="1600" dirty="0" smtClean="0">
                <a:latin typeface="Verdana" pitchFamily="34" charset="0"/>
              </a:rPr>
              <a:t>P/DSOs can serve as Account Managers</a:t>
            </a:r>
          </a:p>
          <a:p>
            <a:pPr marL="231775" indent="-231775">
              <a:spcBef>
                <a:spcPts val="1200"/>
              </a:spcBef>
              <a:spcAft>
                <a:spcPts val="300"/>
              </a:spcAft>
              <a:buFont typeface="Wingdings" pitchFamily="2" charset="2"/>
              <a:buChar char="§"/>
            </a:pPr>
            <a:r>
              <a:rPr lang="en-US" sz="1600" dirty="0" smtClean="0">
                <a:latin typeface="Verdana" pitchFamily="34" charset="0"/>
              </a:rPr>
              <a:t>Account Managers create their accounts first; followed by account creation for the nonimmigrants they are managing</a:t>
            </a:r>
          </a:p>
          <a:p>
            <a:pPr marL="231775" indent="-231775">
              <a:spcBef>
                <a:spcPts val="1200"/>
              </a:spcBef>
              <a:spcAft>
                <a:spcPts val="300"/>
              </a:spcAft>
              <a:buFont typeface="Wingdings" pitchFamily="2" charset="2"/>
              <a:buChar char="§"/>
            </a:pPr>
            <a:r>
              <a:rPr lang="en-US" sz="1600" dirty="0" smtClean="0">
                <a:latin typeface="Verdana" pitchFamily="34" charset="0"/>
              </a:rPr>
              <a:t>An F-1 nonimmigrant can be an Account Manager for F-2 minors</a:t>
            </a:r>
          </a:p>
          <a:p>
            <a:pPr marL="231775" indent="-231775">
              <a:spcBef>
                <a:spcPts val="1200"/>
              </a:spcBef>
              <a:spcAft>
                <a:spcPts val="300"/>
              </a:spcAft>
              <a:buFont typeface="Wingdings" pitchFamily="2" charset="2"/>
              <a:buChar char="§"/>
            </a:pPr>
            <a:endParaRPr lang="en-US" sz="1600" dirty="0" smtClean="0">
              <a:latin typeface="Verdana" pitchFamily="34" charset="0"/>
            </a:endParaRPr>
          </a:p>
        </p:txBody>
      </p:sp>
      <p:pic>
        <p:nvPicPr>
          <p:cNvPr id="4098" name="Picture 2" descr="C:\Users\rciappon\AppData\Local\Microsoft\Windows\Temporary Internet Files\Content.IE5\YV3DPG6D\MC90009066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3800" y="80766"/>
            <a:ext cx="1143000" cy="115453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09600" y="5528846"/>
            <a:ext cx="8001000" cy="338554"/>
          </a:xfrm>
          <a:prstGeom prst="rect">
            <a:avLst/>
          </a:prstGeom>
          <a:solidFill>
            <a:srgbClr val="92D050"/>
          </a:solidFill>
        </p:spPr>
        <p:txBody>
          <a:bodyPr wrap="square" rtlCol="0">
            <a:spAutoFit/>
          </a:bodyPr>
          <a:lstStyle>
            <a:defPPr>
              <a:defRPr lang="en-US"/>
            </a:defPPr>
            <a:lvl2pPr marL="0" lvl="1">
              <a:defRPr sz="1600" b="1">
                <a:latin typeface="Verdana" pitchFamily="34" charset="0"/>
                <a:ea typeface="Verdana" pitchFamily="34" charset="0"/>
                <a:cs typeface="Verdana" pitchFamily="34" charset="0"/>
              </a:defRPr>
            </a:lvl2pPr>
          </a:lstStyle>
          <a:p>
            <a:pPr lvl="1" algn="ctr"/>
            <a:r>
              <a:rPr lang="en-US" b="0" dirty="0" smtClean="0"/>
              <a:t>School officials </a:t>
            </a:r>
            <a:r>
              <a:rPr lang="en-US" dirty="0" smtClean="0"/>
              <a:t>cannot</a:t>
            </a:r>
            <a:r>
              <a:rPr lang="en-US" b="0" dirty="0" smtClean="0"/>
              <a:t> have an Account Manager. </a:t>
            </a:r>
          </a:p>
        </p:txBody>
      </p:sp>
    </p:spTree>
    <p:extLst>
      <p:ext uri="{BB962C8B-B14F-4D97-AF65-F5344CB8AC3E}">
        <p14:creationId xmlns:p14="http://schemas.microsoft.com/office/powerpoint/2010/main" val="1555577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596DDBB-3665-4EA2-9FE2-4B04BA2B1D66}" type="slidenum">
              <a:rPr lang="en-US" smtClean="0"/>
              <a:pPr/>
              <a:t>14</a:t>
            </a:fld>
            <a:endParaRPr lang="en-US" dirty="0"/>
          </a:p>
        </p:txBody>
      </p:sp>
      <p:sp>
        <p:nvSpPr>
          <p:cNvPr id="3" name="TextBox 2"/>
          <p:cNvSpPr txBox="1"/>
          <p:nvPr/>
        </p:nvSpPr>
        <p:spPr>
          <a:xfrm>
            <a:off x="381000" y="1033046"/>
            <a:ext cx="8077200" cy="338554"/>
          </a:xfrm>
          <a:prstGeom prst="rect">
            <a:avLst/>
          </a:prstGeom>
          <a:noFill/>
        </p:spPr>
        <p:txBody>
          <a:bodyPr wrap="square" rtlCol="0">
            <a:spAutoFit/>
          </a:bodyPr>
          <a:lstStyle/>
          <a:p>
            <a:r>
              <a:rPr lang="en-US" sz="1600" b="1" dirty="0" smtClean="0">
                <a:latin typeface="Verdana" pitchFamily="34" charset="0"/>
              </a:rPr>
              <a:t>Account Manager – Allowable Capability</a:t>
            </a:r>
            <a:endParaRPr lang="en-US" sz="1600" dirty="0">
              <a:latin typeface="Verdana" pitchFamily="34" charset="0"/>
            </a:endParaRPr>
          </a:p>
        </p:txBody>
      </p:sp>
      <p:sp>
        <p:nvSpPr>
          <p:cNvPr id="4" name="TextBox 3"/>
          <p:cNvSpPr txBox="1"/>
          <p:nvPr/>
        </p:nvSpPr>
        <p:spPr>
          <a:xfrm>
            <a:off x="381000" y="1524000"/>
            <a:ext cx="8534400" cy="3270126"/>
          </a:xfrm>
          <a:prstGeom prst="rect">
            <a:avLst/>
          </a:prstGeom>
          <a:noFill/>
        </p:spPr>
        <p:txBody>
          <a:bodyPr wrap="square" rtlCol="0">
            <a:spAutoFit/>
          </a:bodyPr>
          <a:lstStyle/>
          <a:p>
            <a:pPr marL="231775" indent="-231775">
              <a:spcBef>
                <a:spcPts val="1200"/>
              </a:spcBef>
              <a:spcAft>
                <a:spcPts val="300"/>
              </a:spcAft>
              <a:buFont typeface="Wingdings" pitchFamily="2" charset="2"/>
              <a:buChar char="§"/>
            </a:pPr>
            <a:r>
              <a:rPr lang="en-US" sz="1600" dirty="0" smtClean="0">
                <a:latin typeface="Verdana" pitchFamily="34" charset="0"/>
              </a:rPr>
              <a:t> Create new customer accounts</a:t>
            </a:r>
          </a:p>
          <a:p>
            <a:pPr marL="231775" indent="-231775">
              <a:spcBef>
                <a:spcPts val="1200"/>
              </a:spcBef>
              <a:spcAft>
                <a:spcPts val="300"/>
              </a:spcAft>
              <a:buFont typeface="Wingdings" pitchFamily="2" charset="2"/>
              <a:buChar char="§"/>
            </a:pPr>
            <a:r>
              <a:rPr lang="en-US" sz="1600" dirty="0" smtClean="0">
                <a:latin typeface="Verdana" pitchFamily="34" charset="0"/>
              </a:rPr>
              <a:t>Manage customer accounts they created</a:t>
            </a:r>
          </a:p>
          <a:p>
            <a:pPr marL="231775" indent="-231775">
              <a:spcBef>
                <a:spcPts val="1200"/>
              </a:spcBef>
              <a:spcAft>
                <a:spcPts val="300"/>
              </a:spcAft>
              <a:buFont typeface="Wingdings" pitchFamily="2" charset="2"/>
              <a:buChar char="§"/>
            </a:pPr>
            <a:r>
              <a:rPr lang="en-US" sz="1600" dirty="0" smtClean="0">
                <a:latin typeface="Verdana" pitchFamily="34" charset="0"/>
              </a:rPr>
              <a:t>Request to be associated as an Account Manager to a customer account already created by someone else</a:t>
            </a:r>
          </a:p>
          <a:p>
            <a:pPr marL="231775" indent="-231775">
              <a:spcBef>
                <a:spcPts val="1200"/>
              </a:spcBef>
              <a:spcAft>
                <a:spcPts val="300"/>
              </a:spcAft>
              <a:buFont typeface="Wingdings" pitchFamily="2" charset="2"/>
              <a:buChar char="§"/>
            </a:pPr>
            <a:r>
              <a:rPr lang="en-US" sz="1600" dirty="0" smtClean="0">
                <a:latin typeface="Verdana" pitchFamily="34" charset="0"/>
              </a:rPr>
              <a:t>Account Managers will </a:t>
            </a:r>
            <a:r>
              <a:rPr lang="en-US" sz="1600" b="1" dirty="0" smtClean="0">
                <a:latin typeface="Verdana" pitchFamily="34" charset="0"/>
              </a:rPr>
              <a:t>not</a:t>
            </a:r>
            <a:r>
              <a:rPr lang="en-US" sz="1600" dirty="0" smtClean="0">
                <a:latin typeface="Verdana" pitchFamily="34" charset="0"/>
              </a:rPr>
              <a:t> have access to a student’s educational record that is maintained by the school – only access to a student’s immigration record</a:t>
            </a:r>
          </a:p>
          <a:p>
            <a:pPr marL="231775" indent="-231775">
              <a:spcBef>
                <a:spcPts val="1200"/>
              </a:spcBef>
              <a:spcAft>
                <a:spcPts val="300"/>
              </a:spcAft>
              <a:buFont typeface="Wingdings" pitchFamily="2" charset="2"/>
              <a:buChar char="§"/>
            </a:pPr>
            <a:r>
              <a:rPr lang="en-US" sz="1600" dirty="0" smtClean="0">
                <a:latin typeface="Verdana" pitchFamily="34" charset="0"/>
              </a:rPr>
              <a:t>Account Managers can view all their customer accounts they manage using SEVIS II</a:t>
            </a:r>
          </a:p>
          <a:p>
            <a:pPr marL="231775" indent="-231775">
              <a:spcBef>
                <a:spcPts val="1200"/>
              </a:spcBef>
              <a:spcAft>
                <a:spcPts val="300"/>
              </a:spcAft>
              <a:buFont typeface="Wingdings" pitchFamily="2" charset="2"/>
              <a:buChar char="§"/>
            </a:pPr>
            <a:r>
              <a:rPr lang="en-US" sz="1600" dirty="0" smtClean="0">
                <a:latin typeface="Verdana" pitchFamily="34" charset="0"/>
              </a:rPr>
              <a:t>Nonimmigrants can have up to two account managers</a:t>
            </a:r>
          </a:p>
        </p:txBody>
      </p:sp>
      <p:sp>
        <p:nvSpPr>
          <p:cNvPr id="8" name="TextBox 7"/>
          <p:cNvSpPr txBox="1"/>
          <p:nvPr/>
        </p:nvSpPr>
        <p:spPr>
          <a:xfrm>
            <a:off x="2133600" y="4953000"/>
            <a:ext cx="4572000" cy="584775"/>
          </a:xfrm>
          <a:prstGeom prst="rect">
            <a:avLst/>
          </a:prstGeom>
          <a:solidFill>
            <a:srgbClr val="92D050"/>
          </a:solidFill>
        </p:spPr>
        <p:txBody>
          <a:bodyPr wrap="square" rtlCol="0">
            <a:spAutoFit/>
          </a:bodyPr>
          <a:lstStyle>
            <a:defPPr>
              <a:defRPr lang="en-US"/>
            </a:defPPr>
            <a:lvl2pPr marL="0" lvl="1">
              <a:defRPr sz="1600" b="1">
                <a:latin typeface="Verdana" pitchFamily="34" charset="0"/>
                <a:ea typeface="Verdana" pitchFamily="34" charset="0"/>
                <a:cs typeface="Verdana" pitchFamily="34" charset="0"/>
              </a:defRPr>
            </a:lvl2pPr>
          </a:lstStyle>
          <a:p>
            <a:pPr lvl="1" algn="ctr"/>
            <a:r>
              <a:rPr lang="en-US" b="0" dirty="0" smtClean="0"/>
              <a:t>Nonimmigrants can bar an Account Manager at any time. </a:t>
            </a:r>
          </a:p>
        </p:txBody>
      </p:sp>
      <p:pic>
        <p:nvPicPr>
          <p:cNvPr id="2050" name="Picture 2" descr="C:\Users\rciappon\AppData\Local\Microsoft\Windows\Temporary Internet Files\Content.IE5\L252Y09X\MP90043731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7600" y="218137"/>
            <a:ext cx="1223926" cy="12250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596DDBB-3665-4EA2-9FE2-4B04BA2B1D66}" type="slidenum">
              <a:rPr lang="en-US" smtClean="0"/>
              <a:pPr/>
              <a:t>15</a:t>
            </a:fld>
            <a:endParaRPr lang="en-US" dirty="0"/>
          </a:p>
        </p:txBody>
      </p:sp>
      <p:sp>
        <p:nvSpPr>
          <p:cNvPr id="4" name="TextBox 3"/>
          <p:cNvSpPr txBox="1"/>
          <p:nvPr/>
        </p:nvSpPr>
        <p:spPr>
          <a:xfrm>
            <a:off x="381000" y="1033046"/>
            <a:ext cx="8077200" cy="338554"/>
          </a:xfrm>
          <a:prstGeom prst="rect">
            <a:avLst/>
          </a:prstGeom>
          <a:noFill/>
        </p:spPr>
        <p:txBody>
          <a:bodyPr wrap="square" rtlCol="0">
            <a:spAutoFit/>
          </a:bodyPr>
          <a:lstStyle/>
          <a:p>
            <a:r>
              <a:rPr lang="en-US" sz="1600" b="1" dirty="0" smtClean="0">
                <a:latin typeface="Verdana" pitchFamily="34" charset="0"/>
              </a:rPr>
              <a:t>Account Manager – Capability Not Allowed</a:t>
            </a:r>
            <a:endParaRPr lang="en-US" sz="1600" dirty="0">
              <a:latin typeface="Verdana" pitchFamily="34" charset="0"/>
            </a:endParaRPr>
          </a:p>
        </p:txBody>
      </p:sp>
      <p:sp>
        <p:nvSpPr>
          <p:cNvPr id="5" name="TextBox 4"/>
          <p:cNvSpPr txBox="1"/>
          <p:nvPr/>
        </p:nvSpPr>
        <p:spPr>
          <a:xfrm>
            <a:off x="381000" y="1524000"/>
            <a:ext cx="8534400" cy="1654299"/>
          </a:xfrm>
          <a:prstGeom prst="rect">
            <a:avLst/>
          </a:prstGeom>
          <a:noFill/>
        </p:spPr>
        <p:txBody>
          <a:bodyPr wrap="square" rtlCol="0">
            <a:spAutoFit/>
          </a:bodyPr>
          <a:lstStyle/>
          <a:p>
            <a:pPr marL="231775" indent="-231775">
              <a:spcBef>
                <a:spcPts val="1200"/>
              </a:spcBef>
              <a:spcAft>
                <a:spcPts val="300"/>
              </a:spcAft>
              <a:buFont typeface="Wingdings" pitchFamily="2" charset="2"/>
              <a:buChar char="§"/>
            </a:pPr>
            <a:r>
              <a:rPr lang="en-US" sz="1600" dirty="0" smtClean="0">
                <a:latin typeface="Verdana" pitchFamily="34" charset="0"/>
              </a:rPr>
              <a:t>Cannot create user names</a:t>
            </a:r>
          </a:p>
          <a:p>
            <a:pPr marL="231775" indent="-231775">
              <a:spcBef>
                <a:spcPts val="1200"/>
              </a:spcBef>
              <a:spcAft>
                <a:spcPts val="300"/>
              </a:spcAft>
              <a:buFont typeface="Wingdings" pitchFamily="2" charset="2"/>
              <a:buChar char="§"/>
            </a:pPr>
            <a:r>
              <a:rPr lang="en-US" sz="1600" dirty="0" smtClean="0">
                <a:latin typeface="Verdana" pitchFamily="34" charset="0"/>
              </a:rPr>
              <a:t>Cannot create passwords or PINs</a:t>
            </a:r>
          </a:p>
          <a:p>
            <a:pPr marL="231775" indent="-231775">
              <a:spcBef>
                <a:spcPts val="1200"/>
              </a:spcBef>
              <a:spcAft>
                <a:spcPts val="300"/>
              </a:spcAft>
              <a:buFont typeface="Wingdings" pitchFamily="2" charset="2"/>
              <a:buChar char="§"/>
            </a:pPr>
            <a:r>
              <a:rPr lang="en-US" sz="1600" dirty="0" smtClean="0">
                <a:latin typeface="Verdana" pitchFamily="34" charset="0"/>
              </a:rPr>
              <a:t>Cannot sign any COEs for individuals</a:t>
            </a:r>
          </a:p>
          <a:p>
            <a:pPr marL="231775" indent="-231775">
              <a:spcBef>
                <a:spcPts val="1200"/>
              </a:spcBef>
              <a:spcAft>
                <a:spcPts val="300"/>
              </a:spcAft>
              <a:buFont typeface="Wingdings" pitchFamily="2" charset="2"/>
              <a:buChar char="§"/>
            </a:pPr>
            <a:r>
              <a:rPr lang="en-US" sz="1600" dirty="0" smtClean="0">
                <a:latin typeface="Verdana" pitchFamily="34" charset="0"/>
              </a:rPr>
              <a:t>Cannot delete any of their managed accounts</a:t>
            </a:r>
          </a:p>
        </p:txBody>
      </p:sp>
      <p:pic>
        <p:nvPicPr>
          <p:cNvPr id="6" name="Picture 4" descr="C:\Documents and Settings\Judith Hoffman\Local Settings\Temporary Internet Files\Content.IE5\I7K2FGNV\MC900055561[1].wmf"/>
          <p:cNvPicPr>
            <a:picLocks noChangeAspect="1" noChangeArrowheads="1"/>
          </p:cNvPicPr>
          <p:nvPr/>
        </p:nvPicPr>
        <p:blipFill>
          <a:blip r:embed="rId3" cstate="print"/>
          <a:srcRect/>
          <a:stretch>
            <a:fillRect/>
          </a:stretch>
        </p:blipFill>
        <p:spPr bwMode="auto">
          <a:xfrm>
            <a:off x="6902998" y="152400"/>
            <a:ext cx="1631402" cy="15240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596DDBB-3665-4EA2-9FE2-4B04BA2B1D66}" type="slidenum">
              <a:rPr lang="en-US" smtClean="0"/>
              <a:pPr/>
              <a:t>16</a:t>
            </a:fld>
            <a:endParaRPr lang="en-US" dirty="0"/>
          </a:p>
        </p:txBody>
      </p:sp>
      <p:sp>
        <p:nvSpPr>
          <p:cNvPr id="4" name="TextBox 3"/>
          <p:cNvSpPr txBox="1"/>
          <p:nvPr/>
        </p:nvSpPr>
        <p:spPr>
          <a:xfrm>
            <a:off x="381000" y="1033046"/>
            <a:ext cx="8077200" cy="338554"/>
          </a:xfrm>
          <a:prstGeom prst="rect">
            <a:avLst/>
          </a:prstGeom>
          <a:noFill/>
        </p:spPr>
        <p:txBody>
          <a:bodyPr wrap="square" rtlCol="0">
            <a:spAutoFit/>
          </a:bodyPr>
          <a:lstStyle/>
          <a:p>
            <a:r>
              <a:rPr lang="en-US" sz="1600" b="1" dirty="0" smtClean="0">
                <a:latin typeface="Verdana" pitchFamily="34" charset="0"/>
              </a:rPr>
              <a:t>Account Management – The Process</a:t>
            </a:r>
            <a:endParaRPr lang="en-US" sz="1600" b="1" dirty="0">
              <a:latin typeface="Verdana" pitchFamily="34" charset="0"/>
            </a:endParaRPr>
          </a:p>
        </p:txBody>
      </p:sp>
      <p:pic>
        <p:nvPicPr>
          <p:cNvPr id="6152" name="Picture 8" descr="C:\Documents and Settings\Judith Hoffman\Local Settings\Temporary Internet Files\Content.IE5\SKMWPD4T\MC900437050[1].png"/>
          <p:cNvPicPr>
            <a:picLocks noChangeAspect="1" noChangeArrowheads="1"/>
          </p:cNvPicPr>
          <p:nvPr/>
        </p:nvPicPr>
        <p:blipFill>
          <a:blip r:embed="rId3" cstate="print"/>
          <a:srcRect/>
          <a:stretch>
            <a:fillRect/>
          </a:stretch>
        </p:blipFill>
        <p:spPr bwMode="auto">
          <a:xfrm>
            <a:off x="685800" y="1447800"/>
            <a:ext cx="914400" cy="914400"/>
          </a:xfrm>
          <a:prstGeom prst="rect">
            <a:avLst/>
          </a:prstGeom>
          <a:noFill/>
        </p:spPr>
      </p:pic>
      <p:pic>
        <p:nvPicPr>
          <p:cNvPr id="6153" name="Picture 9" descr="C:\Documents and Settings\Judith Hoffman\Local Settings\Temporary Internet Files\Content.IE5\I7K2FGNV\MC900437051[1].png"/>
          <p:cNvPicPr>
            <a:picLocks noChangeAspect="1" noChangeArrowheads="1"/>
          </p:cNvPicPr>
          <p:nvPr/>
        </p:nvPicPr>
        <p:blipFill>
          <a:blip r:embed="rId4" cstate="print"/>
          <a:srcRect/>
          <a:stretch>
            <a:fillRect/>
          </a:stretch>
        </p:blipFill>
        <p:spPr bwMode="auto">
          <a:xfrm>
            <a:off x="685800" y="2438400"/>
            <a:ext cx="914400" cy="914400"/>
          </a:xfrm>
          <a:prstGeom prst="rect">
            <a:avLst/>
          </a:prstGeom>
          <a:noFill/>
        </p:spPr>
      </p:pic>
      <p:pic>
        <p:nvPicPr>
          <p:cNvPr id="6154" name="Picture 10" descr="C:\Documents and Settings\Judith Hoffman\Local Settings\Temporary Internet Files\Content.IE5\KDXH7L03\MC900437052[1].png"/>
          <p:cNvPicPr>
            <a:picLocks noChangeAspect="1" noChangeArrowheads="1"/>
          </p:cNvPicPr>
          <p:nvPr/>
        </p:nvPicPr>
        <p:blipFill>
          <a:blip r:embed="rId5" cstate="print"/>
          <a:srcRect/>
          <a:stretch>
            <a:fillRect/>
          </a:stretch>
        </p:blipFill>
        <p:spPr bwMode="auto">
          <a:xfrm>
            <a:off x="685800" y="3352800"/>
            <a:ext cx="990600" cy="990600"/>
          </a:xfrm>
          <a:prstGeom prst="rect">
            <a:avLst/>
          </a:prstGeom>
          <a:noFill/>
        </p:spPr>
      </p:pic>
      <p:pic>
        <p:nvPicPr>
          <p:cNvPr id="6155" name="Picture 11" descr="C:\Documents and Settings\Judith Hoffman\Local Settings\Temporary Internet Files\Content.IE5\3DSLZ8SU\MC900437053[1].png"/>
          <p:cNvPicPr>
            <a:picLocks noChangeAspect="1" noChangeArrowheads="1"/>
          </p:cNvPicPr>
          <p:nvPr/>
        </p:nvPicPr>
        <p:blipFill>
          <a:blip r:embed="rId6" cstate="print"/>
          <a:srcRect/>
          <a:stretch>
            <a:fillRect/>
          </a:stretch>
        </p:blipFill>
        <p:spPr bwMode="auto">
          <a:xfrm>
            <a:off x="685800" y="4419600"/>
            <a:ext cx="990600" cy="990600"/>
          </a:xfrm>
          <a:prstGeom prst="rect">
            <a:avLst/>
          </a:prstGeom>
          <a:noFill/>
        </p:spPr>
      </p:pic>
      <p:sp>
        <p:nvSpPr>
          <p:cNvPr id="18" name="TextBox 17"/>
          <p:cNvSpPr txBox="1"/>
          <p:nvPr/>
        </p:nvSpPr>
        <p:spPr>
          <a:xfrm>
            <a:off x="1752600" y="1697625"/>
            <a:ext cx="4800600" cy="584775"/>
          </a:xfrm>
          <a:prstGeom prst="rect">
            <a:avLst/>
          </a:prstGeom>
          <a:noFill/>
        </p:spPr>
        <p:txBody>
          <a:bodyPr wrap="square" rtlCol="0">
            <a:spAutoFit/>
          </a:bodyPr>
          <a:lstStyle/>
          <a:p>
            <a:r>
              <a:rPr lang="en-US" sz="1600" dirty="0" smtClean="0">
                <a:latin typeface="Verdana" pitchFamily="34" charset="0"/>
              </a:rPr>
              <a:t>Account Manager creates their </a:t>
            </a:r>
            <a:r>
              <a:rPr lang="en-US" sz="1600" dirty="0" smtClean="0">
                <a:latin typeface="Verdana" pitchFamily="34" charset="0"/>
              </a:rPr>
              <a:t>own personal </a:t>
            </a:r>
            <a:r>
              <a:rPr lang="en-US" sz="1600" dirty="0" smtClean="0">
                <a:latin typeface="Verdana" pitchFamily="34" charset="0"/>
              </a:rPr>
              <a:t>SEVIS II </a:t>
            </a:r>
            <a:r>
              <a:rPr lang="en-US" sz="1600" dirty="0" smtClean="0">
                <a:latin typeface="Verdana" pitchFamily="34" charset="0"/>
              </a:rPr>
              <a:t>account, then either:</a:t>
            </a:r>
            <a:endParaRPr lang="en-US" sz="1600" dirty="0">
              <a:latin typeface="Verdana" pitchFamily="34" charset="0"/>
            </a:endParaRPr>
          </a:p>
        </p:txBody>
      </p:sp>
      <p:sp>
        <p:nvSpPr>
          <p:cNvPr id="19" name="TextBox 18"/>
          <p:cNvSpPr txBox="1"/>
          <p:nvPr/>
        </p:nvSpPr>
        <p:spPr>
          <a:xfrm>
            <a:off x="1752600" y="2590800"/>
            <a:ext cx="5334000" cy="830997"/>
          </a:xfrm>
          <a:prstGeom prst="rect">
            <a:avLst/>
          </a:prstGeom>
          <a:noFill/>
        </p:spPr>
        <p:txBody>
          <a:bodyPr wrap="square" rtlCol="0">
            <a:spAutoFit/>
          </a:bodyPr>
          <a:lstStyle/>
          <a:p>
            <a:r>
              <a:rPr lang="en-US" sz="1600" dirty="0" smtClean="0">
                <a:latin typeface="Verdana" pitchFamily="34" charset="0"/>
              </a:rPr>
              <a:t>The Account Manager creates customer </a:t>
            </a:r>
            <a:r>
              <a:rPr lang="en-US" sz="1600" dirty="0" smtClean="0">
                <a:latin typeface="Verdana" pitchFamily="34" charset="0"/>
              </a:rPr>
              <a:t>account for student who does not yet have one (association is automatic) OR</a:t>
            </a:r>
            <a:r>
              <a:rPr lang="en-US" sz="1600" dirty="0" smtClean="0">
                <a:latin typeface="Verdana" pitchFamily="34" charset="0"/>
              </a:rPr>
              <a:t> </a:t>
            </a:r>
            <a:endParaRPr lang="en-US" sz="1600" dirty="0">
              <a:latin typeface="Verdana" pitchFamily="34" charset="0"/>
            </a:endParaRPr>
          </a:p>
        </p:txBody>
      </p:sp>
      <p:sp>
        <p:nvSpPr>
          <p:cNvPr id="20" name="TextBox 19"/>
          <p:cNvSpPr txBox="1"/>
          <p:nvPr/>
        </p:nvSpPr>
        <p:spPr>
          <a:xfrm>
            <a:off x="1752600" y="3521600"/>
            <a:ext cx="6477000" cy="584775"/>
          </a:xfrm>
          <a:prstGeom prst="rect">
            <a:avLst/>
          </a:prstGeom>
          <a:noFill/>
        </p:spPr>
        <p:txBody>
          <a:bodyPr wrap="square" rtlCol="0">
            <a:spAutoFit/>
          </a:bodyPr>
          <a:lstStyle/>
          <a:p>
            <a:r>
              <a:rPr lang="en-US" sz="1600" dirty="0" smtClean="0">
                <a:latin typeface="Verdana" pitchFamily="34" charset="0"/>
              </a:rPr>
              <a:t>The Account Manager requests to be associated </a:t>
            </a:r>
            <a:r>
              <a:rPr lang="en-US" sz="1600" dirty="0" smtClean="0">
                <a:latin typeface="Verdana" pitchFamily="34" charset="0"/>
              </a:rPr>
              <a:t>with a student’s existing customer </a:t>
            </a:r>
            <a:r>
              <a:rPr lang="en-US" sz="1600" dirty="0" smtClean="0">
                <a:latin typeface="Verdana" pitchFamily="34" charset="0"/>
              </a:rPr>
              <a:t>account in SEVIS II</a:t>
            </a:r>
            <a:endParaRPr lang="en-US" sz="1600" dirty="0">
              <a:latin typeface="Verdana" pitchFamily="34" charset="0"/>
            </a:endParaRPr>
          </a:p>
        </p:txBody>
      </p:sp>
      <p:sp>
        <p:nvSpPr>
          <p:cNvPr id="21" name="TextBox 20"/>
          <p:cNvSpPr txBox="1"/>
          <p:nvPr/>
        </p:nvSpPr>
        <p:spPr>
          <a:xfrm>
            <a:off x="1752600" y="4495800"/>
            <a:ext cx="6172200" cy="830997"/>
          </a:xfrm>
          <a:prstGeom prst="rect">
            <a:avLst/>
          </a:prstGeom>
          <a:noFill/>
        </p:spPr>
        <p:txBody>
          <a:bodyPr wrap="square" rtlCol="0">
            <a:spAutoFit/>
          </a:bodyPr>
          <a:lstStyle/>
          <a:p>
            <a:r>
              <a:rPr lang="en-US" sz="1600" dirty="0" smtClean="0">
                <a:latin typeface="Verdana" pitchFamily="34" charset="0"/>
              </a:rPr>
              <a:t>The customer account holder sees the request in SEVIS II and either accepts (or rejects) that Account </a:t>
            </a:r>
            <a:r>
              <a:rPr lang="en-US" sz="1600" dirty="0" smtClean="0">
                <a:latin typeface="Verdana" pitchFamily="34" charset="0"/>
              </a:rPr>
              <a:t>Manager. Association is completed upon acceptance.</a:t>
            </a:r>
            <a:endParaRPr lang="en-US" sz="1600" dirty="0">
              <a:latin typeface="Verdana" pitchFamily="34" charset="0"/>
            </a:endParaRPr>
          </a:p>
        </p:txBody>
      </p:sp>
      <p:pic>
        <p:nvPicPr>
          <p:cNvPr id="4099" name="Picture 3" descr="C:\Users\rciappon\AppData\Local\Microsoft\Windows\Temporary Internet Files\Content.IE5\KHHETI9U\MC900055070[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91400" y="32021"/>
            <a:ext cx="1403948" cy="1691647"/>
          </a:xfrm>
          <a:prstGeom prst="rect">
            <a:avLst/>
          </a:prstGeom>
          <a:noFill/>
          <a:extLst>
            <a:ext uri="{909E8E84-426E-40DD-AFC4-6F175D3DCCD1}">
              <a14:hiddenFill xmlns:a14="http://schemas.microsoft.com/office/drawing/2010/main">
                <a:solidFill>
                  <a:srgbClr val="FFFFFF"/>
                </a:solidFill>
              </a14:hiddenFill>
            </a:ext>
          </a:extLst>
        </p:spPr>
      </p:pic>
      <p:sp>
        <p:nvSpPr>
          <p:cNvPr id="3" name="Circular Arrow 2"/>
          <p:cNvSpPr/>
          <p:nvPr/>
        </p:nvSpPr>
        <p:spPr>
          <a:xfrm rot="5400000">
            <a:off x="7233637" y="3588564"/>
            <a:ext cx="990600" cy="974200"/>
          </a:xfrm>
          <a:prstGeom prst="circularArrow">
            <a:avLst>
              <a:gd name="adj1" fmla="val 12500"/>
              <a:gd name="adj2" fmla="val 1142319"/>
              <a:gd name="adj3" fmla="val 20457681"/>
              <a:gd name="adj4" fmla="val 9353129"/>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033046"/>
            <a:ext cx="6858000" cy="338554"/>
          </a:xfrm>
          <a:prstGeom prst="rect">
            <a:avLst/>
          </a:prstGeom>
          <a:noFill/>
        </p:spPr>
        <p:txBody>
          <a:bodyPr wrap="square" rtlCol="0">
            <a:spAutoFit/>
          </a:bodyPr>
          <a:lstStyle/>
          <a:p>
            <a:r>
              <a:rPr lang="en-US" sz="1600" b="1" dirty="0" smtClean="0">
                <a:latin typeface="Verdana" pitchFamily="34" charset="0"/>
              </a:rPr>
              <a:t>Customer Accounts for Nonimmigrants</a:t>
            </a:r>
            <a:endParaRPr lang="en-US" sz="1600" b="1" dirty="0">
              <a:latin typeface="Verdana" pitchFamily="34" charset="0"/>
            </a:endParaRPr>
          </a:p>
        </p:txBody>
      </p:sp>
      <p:sp>
        <p:nvSpPr>
          <p:cNvPr id="3" name="TextBox 2"/>
          <p:cNvSpPr txBox="1"/>
          <p:nvPr/>
        </p:nvSpPr>
        <p:spPr>
          <a:xfrm>
            <a:off x="381000" y="1524000"/>
            <a:ext cx="8382000" cy="3323987"/>
          </a:xfrm>
          <a:prstGeom prst="rect">
            <a:avLst/>
          </a:prstGeom>
          <a:noFill/>
        </p:spPr>
        <p:txBody>
          <a:bodyPr wrap="square" rtlCol="0">
            <a:spAutoFit/>
          </a:bodyPr>
          <a:lstStyle/>
          <a:p>
            <a:pPr marL="231775" indent="-231775">
              <a:spcBef>
                <a:spcPts val="1200"/>
              </a:spcBef>
              <a:spcAft>
                <a:spcPts val="300"/>
              </a:spcAft>
              <a:buFont typeface="Wingdings" pitchFamily="2" charset="2"/>
              <a:buChar char="§"/>
            </a:pPr>
            <a:r>
              <a:rPr lang="en-US" sz="1600" dirty="0" smtClean="0">
                <a:latin typeface="Verdana" pitchFamily="34" charset="0"/>
              </a:rPr>
              <a:t>Only nonimmigrants who hold or want to obtain F, M, or J status must create a customer account in SEVIS II</a:t>
            </a:r>
          </a:p>
          <a:p>
            <a:pPr marL="231775" indent="-231775">
              <a:spcBef>
                <a:spcPts val="1200"/>
              </a:spcBef>
              <a:spcAft>
                <a:spcPts val="300"/>
              </a:spcAft>
              <a:buFont typeface="Wingdings" pitchFamily="2" charset="2"/>
              <a:buChar char="§"/>
            </a:pPr>
            <a:r>
              <a:rPr lang="en-US" sz="1600" dirty="0" smtClean="0">
                <a:latin typeface="Verdana" pitchFamily="34" charset="0"/>
              </a:rPr>
              <a:t>SEVIS II will not collect Social Security Numbers from nonimmigrants</a:t>
            </a:r>
          </a:p>
          <a:p>
            <a:pPr marL="231775" indent="-231775">
              <a:spcBef>
                <a:spcPts val="1200"/>
              </a:spcBef>
              <a:spcAft>
                <a:spcPts val="300"/>
              </a:spcAft>
              <a:buFont typeface="Wingdings" pitchFamily="2" charset="2"/>
              <a:buChar char="§"/>
            </a:pPr>
            <a:r>
              <a:rPr lang="en-US" sz="1600" dirty="0" smtClean="0">
                <a:latin typeface="Verdana" pitchFamily="34" charset="0"/>
              </a:rPr>
              <a:t>Users can change their biographic information until they have provided an electronic signature; after that they can change the information by submitting a help desk ticket</a:t>
            </a:r>
          </a:p>
          <a:p>
            <a:pPr marL="688975" lvl="1" indent="-231775">
              <a:spcBef>
                <a:spcPts val="1200"/>
              </a:spcBef>
              <a:spcAft>
                <a:spcPts val="300"/>
              </a:spcAft>
              <a:buFont typeface="Wingdings" pitchFamily="2" charset="2"/>
              <a:buChar char="§"/>
            </a:pPr>
            <a:r>
              <a:rPr lang="en-US" sz="1600" dirty="0" smtClean="0">
                <a:latin typeface="Verdana" pitchFamily="34" charset="0"/>
              </a:rPr>
              <a:t>P/DSOs will receive alerts notifying them of help tickets and correction requests that students have submitted.  P/DSOs will also receive notifications of address changes</a:t>
            </a:r>
          </a:p>
          <a:p>
            <a:pPr marL="231775" indent="-231775">
              <a:spcBef>
                <a:spcPts val="1200"/>
              </a:spcBef>
              <a:spcAft>
                <a:spcPts val="300"/>
              </a:spcAft>
              <a:buFont typeface="Wingdings" pitchFamily="2" charset="2"/>
              <a:buChar char="§"/>
            </a:pPr>
            <a:r>
              <a:rPr lang="en-US" sz="1600" dirty="0" smtClean="0">
                <a:latin typeface="Verdana" pitchFamily="34" charset="0"/>
              </a:rPr>
              <a:t>Students can update their e-mail accounts or add additional e-mail accounts</a:t>
            </a:r>
          </a:p>
        </p:txBody>
      </p:sp>
      <p:sp>
        <p:nvSpPr>
          <p:cNvPr id="4" name="Slide Number Placeholder 3"/>
          <p:cNvSpPr>
            <a:spLocks noGrp="1"/>
          </p:cNvSpPr>
          <p:nvPr>
            <p:ph type="sldNum" sz="quarter" idx="12"/>
          </p:nvPr>
        </p:nvSpPr>
        <p:spPr/>
        <p:txBody>
          <a:bodyPr/>
          <a:lstStyle/>
          <a:p>
            <a:fld id="{8596DDBB-3665-4EA2-9FE2-4B04BA2B1D66}" type="slidenum">
              <a:rPr lang="en-US" smtClean="0"/>
              <a:pPr/>
              <a:t>17</a:t>
            </a:fld>
            <a:endParaRPr lang="en-US" dirty="0"/>
          </a:p>
        </p:txBody>
      </p:sp>
      <p:pic>
        <p:nvPicPr>
          <p:cNvPr id="12297" name="Picture 9" descr="C:\Users\rciappon\AppData\Local\Microsoft\Windows\Temporary Internet Files\Content.IE5\YGA8UMOC\MP900422589[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6600" y="114108"/>
            <a:ext cx="1702552" cy="11345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676400" y="5029200"/>
            <a:ext cx="5410200" cy="584775"/>
          </a:xfrm>
          <a:prstGeom prst="rect">
            <a:avLst/>
          </a:prstGeom>
          <a:solidFill>
            <a:srgbClr val="92D050"/>
          </a:solidFill>
        </p:spPr>
        <p:txBody>
          <a:bodyPr wrap="square" rtlCol="0">
            <a:spAutoFit/>
          </a:bodyPr>
          <a:lstStyle>
            <a:defPPr>
              <a:defRPr lang="en-US"/>
            </a:defPPr>
            <a:lvl2pPr marL="0" lvl="1">
              <a:defRPr sz="1600" b="1">
                <a:latin typeface="Verdana" pitchFamily="34" charset="0"/>
                <a:ea typeface="Verdana" pitchFamily="34" charset="0"/>
                <a:cs typeface="Verdana" pitchFamily="34" charset="0"/>
              </a:defRPr>
            </a:lvl2pPr>
          </a:lstStyle>
          <a:p>
            <a:pPr lvl="1" algn="ctr"/>
            <a:r>
              <a:rPr lang="en-US" b="0" dirty="0" smtClean="0"/>
              <a:t>A customer account </a:t>
            </a:r>
            <a:r>
              <a:rPr lang="en-US" dirty="0" smtClean="0"/>
              <a:t>must</a:t>
            </a:r>
            <a:r>
              <a:rPr lang="en-US" b="0" dirty="0" smtClean="0"/>
              <a:t> be created for each person entering the U.S. in F, M, or J status</a:t>
            </a:r>
            <a:endParaRPr lang="en-US" b="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596DDBB-3665-4EA2-9FE2-4B04BA2B1D66}" type="slidenum">
              <a:rPr lang="en-US" smtClean="0"/>
              <a:pPr/>
              <a:t>18</a:t>
            </a:fld>
            <a:endParaRPr lang="en-US" dirty="0"/>
          </a:p>
        </p:txBody>
      </p:sp>
      <p:sp>
        <p:nvSpPr>
          <p:cNvPr id="3" name="TextBox 2"/>
          <p:cNvSpPr txBox="1"/>
          <p:nvPr/>
        </p:nvSpPr>
        <p:spPr>
          <a:xfrm>
            <a:off x="381000" y="1033046"/>
            <a:ext cx="6858000" cy="338554"/>
          </a:xfrm>
          <a:prstGeom prst="rect">
            <a:avLst/>
          </a:prstGeom>
          <a:noFill/>
        </p:spPr>
        <p:txBody>
          <a:bodyPr wrap="square" rtlCol="0">
            <a:spAutoFit/>
          </a:bodyPr>
          <a:lstStyle/>
          <a:p>
            <a:r>
              <a:rPr lang="en-US" sz="1600" b="1" dirty="0" smtClean="0">
                <a:latin typeface="Verdana" pitchFamily="34" charset="0"/>
              </a:rPr>
              <a:t>Customer Accounts for Nonimmigrants (continued)</a:t>
            </a:r>
            <a:endParaRPr lang="en-US" sz="1600" b="1" dirty="0">
              <a:latin typeface="Verdana" pitchFamily="34" charset="0"/>
            </a:endParaRPr>
          </a:p>
        </p:txBody>
      </p:sp>
      <p:sp>
        <p:nvSpPr>
          <p:cNvPr id="4" name="TextBox 3"/>
          <p:cNvSpPr txBox="1"/>
          <p:nvPr/>
        </p:nvSpPr>
        <p:spPr>
          <a:xfrm>
            <a:off x="381000" y="1524000"/>
            <a:ext cx="8534400" cy="1215717"/>
          </a:xfrm>
          <a:prstGeom prst="rect">
            <a:avLst/>
          </a:prstGeom>
          <a:noFill/>
        </p:spPr>
        <p:txBody>
          <a:bodyPr wrap="square" rtlCol="0">
            <a:spAutoFit/>
          </a:bodyPr>
          <a:lstStyle/>
          <a:p>
            <a:pPr marL="231775" indent="-231775">
              <a:spcBef>
                <a:spcPts val="1200"/>
              </a:spcBef>
              <a:spcAft>
                <a:spcPts val="300"/>
              </a:spcAft>
              <a:buFont typeface="Wingdings" pitchFamily="2" charset="2"/>
              <a:buChar char="§"/>
            </a:pPr>
            <a:endParaRPr lang="en-US" sz="1600" dirty="0" smtClean="0">
              <a:latin typeface="Verdana" pitchFamily="34" charset="0"/>
            </a:endParaRPr>
          </a:p>
          <a:p>
            <a:pPr marL="231775" indent="-231775">
              <a:spcBef>
                <a:spcPts val="1200"/>
              </a:spcBef>
              <a:spcAft>
                <a:spcPts val="300"/>
              </a:spcAft>
              <a:buFont typeface="Wingdings" pitchFamily="2" charset="2"/>
              <a:buChar char="§"/>
            </a:pPr>
            <a:endParaRPr lang="en-US" sz="1600" dirty="0" smtClean="0">
              <a:latin typeface="Verdana" pitchFamily="34" charset="0"/>
            </a:endParaRPr>
          </a:p>
          <a:p>
            <a:pPr marL="231775" indent="-231775">
              <a:spcBef>
                <a:spcPts val="1200"/>
              </a:spcBef>
              <a:spcAft>
                <a:spcPts val="300"/>
              </a:spcAft>
              <a:buFont typeface="Wingdings" pitchFamily="2" charset="2"/>
              <a:buChar char="§"/>
            </a:pPr>
            <a:endParaRPr lang="en-US" sz="1600" dirty="0" smtClean="0">
              <a:latin typeface="Verdana" pitchFamily="34" charset="0"/>
            </a:endParaRPr>
          </a:p>
        </p:txBody>
      </p:sp>
      <p:sp>
        <p:nvSpPr>
          <p:cNvPr id="6" name="TextBox 5"/>
          <p:cNvSpPr txBox="1"/>
          <p:nvPr/>
        </p:nvSpPr>
        <p:spPr>
          <a:xfrm>
            <a:off x="3505200" y="2442014"/>
            <a:ext cx="4648200" cy="1077218"/>
          </a:xfrm>
          <a:prstGeom prst="rect">
            <a:avLst/>
          </a:prstGeom>
          <a:solidFill>
            <a:srgbClr val="92D050"/>
          </a:solidFill>
        </p:spPr>
        <p:txBody>
          <a:bodyPr wrap="square" rtlCol="0">
            <a:spAutoFit/>
          </a:bodyPr>
          <a:lstStyle>
            <a:defPPr>
              <a:defRPr lang="en-US"/>
            </a:defPPr>
            <a:lvl2pPr marL="0" lvl="1">
              <a:defRPr sz="1600" b="1">
                <a:latin typeface="Verdana" pitchFamily="34" charset="0"/>
                <a:ea typeface="Verdana" pitchFamily="34" charset="0"/>
                <a:cs typeface="Verdana" pitchFamily="34" charset="0"/>
              </a:defRPr>
            </a:lvl2pPr>
          </a:lstStyle>
          <a:p>
            <a:pPr lvl="1"/>
            <a:r>
              <a:rPr lang="en-US" dirty="0" smtClean="0"/>
              <a:t>Note:  </a:t>
            </a:r>
          </a:p>
          <a:p>
            <a:pPr lvl="1"/>
            <a:endParaRPr lang="en-US" dirty="0" smtClean="0"/>
          </a:p>
          <a:p>
            <a:pPr lvl="1"/>
            <a:r>
              <a:rPr lang="en-US" dirty="0" smtClean="0"/>
              <a:t>Students </a:t>
            </a:r>
            <a:r>
              <a:rPr lang="en-US" b="0" dirty="0" smtClean="0"/>
              <a:t>will create their own customer accounts in SEVIS II; </a:t>
            </a:r>
            <a:r>
              <a:rPr lang="en-US" dirty="0" smtClean="0"/>
              <a:t>not</a:t>
            </a:r>
            <a:r>
              <a:rPr lang="en-US" b="0" dirty="0" smtClean="0"/>
              <a:t> P/DSOs.  </a:t>
            </a:r>
            <a:endParaRPr lang="en-US" b="0" dirty="0"/>
          </a:p>
        </p:txBody>
      </p:sp>
      <p:pic>
        <p:nvPicPr>
          <p:cNvPr id="8" name="Picture 7" descr="C:\Users\rciappon\AppData\Local\Microsoft\Windows\Temporary Internet Files\Content.IE5\YV3DPG6D\MC900048446[1].w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1981201"/>
            <a:ext cx="1828800" cy="1826004"/>
          </a:xfrm>
          <a:prstGeom prst="rect">
            <a:avLst/>
          </a:prstGeom>
          <a:noFill/>
          <a:ln>
            <a:noFill/>
          </a:ln>
        </p:spPr>
      </p:pic>
    </p:spTree>
    <p:extLst>
      <p:ext uri="{BB962C8B-B14F-4D97-AF65-F5344CB8AC3E}">
        <p14:creationId xmlns:p14="http://schemas.microsoft.com/office/powerpoint/2010/main" val="2272366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596DDBB-3665-4EA2-9FE2-4B04BA2B1D66}" type="slidenum">
              <a:rPr lang="en-US" smtClean="0"/>
              <a:pPr/>
              <a:t>19</a:t>
            </a:fld>
            <a:endParaRPr lang="en-US" dirty="0"/>
          </a:p>
        </p:txBody>
      </p:sp>
      <p:sp>
        <p:nvSpPr>
          <p:cNvPr id="3" name="TextBox 2"/>
          <p:cNvSpPr txBox="1"/>
          <p:nvPr/>
        </p:nvSpPr>
        <p:spPr>
          <a:xfrm>
            <a:off x="381000" y="1033046"/>
            <a:ext cx="6858000" cy="338554"/>
          </a:xfrm>
          <a:prstGeom prst="rect">
            <a:avLst/>
          </a:prstGeom>
          <a:noFill/>
        </p:spPr>
        <p:txBody>
          <a:bodyPr wrap="square" rtlCol="0">
            <a:spAutoFit/>
          </a:bodyPr>
          <a:lstStyle/>
          <a:p>
            <a:r>
              <a:rPr lang="en-US" sz="1600" b="1" dirty="0" smtClean="0">
                <a:latin typeface="Verdana" pitchFamily="34" charset="0"/>
              </a:rPr>
              <a:t>Claim Previous Records</a:t>
            </a:r>
            <a:endParaRPr lang="en-US" sz="1600" b="1" dirty="0">
              <a:latin typeface="Verdana" pitchFamily="34" charset="0"/>
            </a:endParaRPr>
          </a:p>
        </p:txBody>
      </p:sp>
      <p:sp>
        <p:nvSpPr>
          <p:cNvPr id="5" name="TextBox 4"/>
          <p:cNvSpPr txBox="1"/>
          <p:nvPr/>
        </p:nvSpPr>
        <p:spPr>
          <a:xfrm>
            <a:off x="381000" y="1524000"/>
            <a:ext cx="7543800" cy="1269578"/>
          </a:xfrm>
          <a:prstGeom prst="rect">
            <a:avLst/>
          </a:prstGeom>
          <a:noFill/>
        </p:spPr>
        <p:txBody>
          <a:bodyPr wrap="square" rtlCol="0">
            <a:spAutoFit/>
          </a:bodyPr>
          <a:lstStyle/>
          <a:p>
            <a:pPr marL="231775" indent="-231775">
              <a:spcBef>
                <a:spcPts val="1200"/>
              </a:spcBef>
              <a:spcAft>
                <a:spcPts val="300"/>
              </a:spcAft>
              <a:buFont typeface="Wingdings" pitchFamily="2" charset="2"/>
              <a:buChar char="§"/>
            </a:pPr>
            <a:r>
              <a:rPr lang="en-US" sz="1600" dirty="0" smtClean="0">
                <a:latin typeface="Verdana" pitchFamily="34" charset="0"/>
              </a:rPr>
              <a:t>There will not be an “I Don’t Know” option on the “Claim Previous Records” page</a:t>
            </a:r>
          </a:p>
          <a:p>
            <a:pPr marL="231775" indent="-231775">
              <a:spcBef>
                <a:spcPts val="1200"/>
              </a:spcBef>
              <a:spcAft>
                <a:spcPts val="300"/>
              </a:spcAft>
              <a:buFont typeface="Wingdings" pitchFamily="2" charset="2"/>
              <a:buChar char="§"/>
            </a:pPr>
            <a:r>
              <a:rPr lang="en-US" sz="1600" dirty="0">
                <a:latin typeface="Verdana" pitchFamily="34" charset="0"/>
              </a:rPr>
              <a:t>The user must answer YES or NO to the question of whether they have ever been in the U.S. in F, M, or J </a:t>
            </a:r>
            <a:r>
              <a:rPr lang="en-US" sz="1600" dirty="0" smtClean="0">
                <a:latin typeface="Verdana" pitchFamily="34" charset="0"/>
              </a:rPr>
              <a:t>status</a:t>
            </a:r>
          </a:p>
        </p:txBody>
      </p:sp>
      <p:pic>
        <p:nvPicPr>
          <p:cNvPr id="3075" name="Picture 3" descr="C:\Users\rciappon\AppData\Local\Microsoft\Windows\Temporary Internet Files\Content.IE5\KHHETI9U\MC90003076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4705" y="94041"/>
            <a:ext cx="1295401" cy="12954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596DDBB-3665-4EA2-9FE2-4B04BA2B1D66}" type="slidenum">
              <a:rPr lang="en-US" smtClean="0"/>
              <a:pPr/>
              <a:t>20</a:t>
            </a:fld>
            <a:endParaRPr lang="en-US" dirty="0"/>
          </a:p>
        </p:txBody>
      </p:sp>
      <p:sp>
        <p:nvSpPr>
          <p:cNvPr id="3" name="TextBox 2"/>
          <p:cNvSpPr txBox="1"/>
          <p:nvPr/>
        </p:nvSpPr>
        <p:spPr>
          <a:xfrm>
            <a:off x="381000" y="1033046"/>
            <a:ext cx="4876800" cy="338554"/>
          </a:xfrm>
          <a:prstGeom prst="rect">
            <a:avLst/>
          </a:prstGeom>
          <a:noFill/>
        </p:spPr>
        <p:txBody>
          <a:bodyPr wrap="square" rtlCol="0">
            <a:spAutoFit/>
          </a:bodyPr>
          <a:lstStyle/>
          <a:p>
            <a:r>
              <a:rPr lang="en-US" sz="1600" b="1" dirty="0" smtClean="0">
                <a:latin typeface="Verdana" pitchFamily="34" charset="0"/>
              </a:rPr>
              <a:t>Miscellaneous</a:t>
            </a:r>
            <a:endParaRPr lang="en-US" sz="1600" b="1" dirty="0">
              <a:latin typeface="Verdana" pitchFamily="34" charset="0"/>
            </a:endParaRPr>
          </a:p>
        </p:txBody>
      </p:sp>
      <p:sp>
        <p:nvSpPr>
          <p:cNvPr id="4" name="TextBox 3"/>
          <p:cNvSpPr txBox="1"/>
          <p:nvPr/>
        </p:nvSpPr>
        <p:spPr>
          <a:xfrm>
            <a:off x="381000" y="1524000"/>
            <a:ext cx="6705600" cy="1023357"/>
          </a:xfrm>
          <a:prstGeom prst="rect">
            <a:avLst/>
          </a:prstGeom>
          <a:noFill/>
        </p:spPr>
        <p:txBody>
          <a:bodyPr wrap="square" rtlCol="0">
            <a:spAutoFit/>
          </a:bodyPr>
          <a:lstStyle/>
          <a:p>
            <a:pPr marL="231775" indent="-231775">
              <a:spcBef>
                <a:spcPts val="1200"/>
              </a:spcBef>
              <a:spcAft>
                <a:spcPts val="300"/>
              </a:spcAft>
              <a:buFont typeface="Wingdings" pitchFamily="2" charset="2"/>
              <a:buChar char="§"/>
            </a:pPr>
            <a:r>
              <a:rPr lang="en-US" sz="1600" dirty="0" smtClean="0">
                <a:latin typeface="Verdana" pitchFamily="34" charset="0"/>
              </a:rPr>
              <a:t>No determination has been made whether SEVP will provide a SEVIS II test environment for school officials</a:t>
            </a:r>
          </a:p>
          <a:p>
            <a:pPr marL="231775" indent="-231775">
              <a:spcBef>
                <a:spcPts val="1200"/>
              </a:spcBef>
              <a:spcAft>
                <a:spcPts val="300"/>
              </a:spcAft>
              <a:buFont typeface="Wingdings" pitchFamily="2" charset="2"/>
              <a:buChar char="§"/>
            </a:pPr>
            <a:endParaRPr lang="en-US" sz="1600" dirty="0" smtClean="0">
              <a:latin typeface="Verdana" pitchFamily="34" charset="0"/>
            </a:endParaRPr>
          </a:p>
        </p:txBody>
      </p:sp>
      <p:pic>
        <p:nvPicPr>
          <p:cNvPr id="6153" name="Picture 9" descr="C:\Users\rciappon\AppData\Local\Microsoft\Windows\Temporary Internet Files\Content.IE5\KHHETI9U\MP900402266[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3800" y="131784"/>
            <a:ext cx="1219200" cy="15446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10545" y="3733800"/>
            <a:ext cx="8077200" cy="2970044"/>
          </a:xfrm>
          <a:prstGeom prst="rect">
            <a:avLst/>
          </a:prstGeom>
          <a:noFill/>
        </p:spPr>
        <p:txBody>
          <a:bodyPr wrap="square" rtlCol="0">
            <a:spAutoFit/>
          </a:bodyPr>
          <a:lstStyle/>
          <a:p>
            <a:pPr marL="231775" indent="-231775">
              <a:spcBef>
                <a:spcPts val="1200"/>
              </a:spcBef>
              <a:spcAft>
                <a:spcPts val="300"/>
              </a:spcAft>
              <a:buFont typeface="Wingdings" pitchFamily="2" charset="2"/>
              <a:buChar char="§"/>
            </a:pPr>
            <a:r>
              <a:rPr lang="en-US" sz="1600" dirty="0" smtClean="0">
                <a:latin typeface="Verdana" pitchFamily="34" charset="0"/>
              </a:rPr>
              <a:t>New webinar software</a:t>
            </a:r>
          </a:p>
          <a:p>
            <a:pPr marL="688975" lvl="1" indent="-231775">
              <a:spcBef>
                <a:spcPts val="1200"/>
              </a:spcBef>
              <a:spcAft>
                <a:spcPts val="300"/>
              </a:spcAft>
              <a:buFont typeface="Wingdings" pitchFamily="2" charset="2"/>
              <a:buChar char="§"/>
            </a:pPr>
            <a:r>
              <a:rPr lang="en-US" sz="1600" dirty="0" smtClean="0">
                <a:latin typeface="Verdana" pitchFamily="34" charset="0"/>
              </a:rPr>
              <a:t>No advanced registration</a:t>
            </a:r>
          </a:p>
          <a:p>
            <a:pPr marL="688975" lvl="1" indent="-231775">
              <a:spcBef>
                <a:spcPts val="1200"/>
              </a:spcBef>
              <a:spcAft>
                <a:spcPts val="300"/>
              </a:spcAft>
              <a:buFont typeface="Wingdings" pitchFamily="2" charset="2"/>
              <a:buChar char="§"/>
            </a:pPr>
            <a:r>
              <a:rPr lang="en-US" sz="1600" dirty="0" smtClean="0">
                <a:latin typeface="Verdana" pitchFamily="34" charset="0"/>
              </a:rPr>
              <a:t>No e-mail reminders about the webinar </a:t>
            </a:r>
          </a:p>
          <a:p>
            <a:pPr marL="231775" indent="-231775">
              <a:spcBef>
                <a:spcPts val="1200"/>
              </a:spcBef>
              <a:spcAft>
                <a:spcPts val="300"/>
              </a:spcAft>
              <a:buFont typeface="Wingdings" pitchFamily="2" charset="2"/>
              <a:buChar char="§"/>
            </a:pPr>
            <a:endParaRPr lang="en-US" sz="1600" dirty="0" smtClean="0">
              <a:latin typeface="Verdana" pitchFamily="34" charset="0"/>
            </a:endParaRPr>
          </a:p>
          <a:p>
            <a:pPr>
              <a:spcBef>
                <a:spcPts val="1200"/>
              </a:spcBef>
              <a:spcAft>
                <a:spcPts val="300"/>
              </a:spcAft>
            </a:pPr>
            <a:endParaRPr lang="en-US" sz="1600" dirty="0" smtClean="0">
              <a:latin typeface="Verdana" pitchFamily="34" charset="0"/>
            </a:endParaRPr>
          </a:p>
          <a:p>
            <a:pPr>
              <a:spcBef>
                <a:spcPts val="1200"/>
              </a:spcBef>
              <a:spcAft>
                <a:spcPts val="300"/>
              </a:spcAft>
            </a:pPr>
            <a:endParaRPr lang="en-US" sz="1600" dirty="0" smtClean="0">
              <a:latin typeface="Verdana" pitchFamily="34" charset="0"/>
            </a:endParaRPr>
          </a:p>
          <a:p>
            <a:pPr marL="231775" indent="-231775">
              <a:spcBef>
                <a:spcPts val="1200"/>
              </a:spcBef>
              <a:spcAft>
                <a:spcPts val="300"/>
              </a:spcAft>
              <a:buFont typeface="Wingdings" pitchFamily="2" charset="2"/>
              <a:buChar char="§"/>
            </a:pPr>
            <a:endParaRPr lang="en-US" sz="1600" dirty="0" smtClean="0">
              <a:latin typeface="Verdana" pitchFamily="34" charset="0"/>
            </a:endParaRPr>
          </a:p>
        </p:txBody>
      </p:sp>
      <p:sp>
        <p:nvSpPr>
          <p:cNvPr id="2" name="TextBox 1"/>
          <p:cNvSpPr txBox="1"/>
          <p:nvPr/>
        </p:nvSpPr>
        <p:spPr>
          <a:xfrm>
            <a:off x="381000" y="1033046"/>
            <a:ext cx="4876800" cy="338554"/>
          </a:xfrm>
          <a:prstGeom prst="rect">
            <a:avLst/>
          </a:prstGeom>
          <a:noFill/>
        </p:spPr>
        <p:txBody>
          <a:bodyPr wrap="square" rtlCol="0">
            <a:spAutoFit/>
          </a:bodyPr>
          <a:lstStyle/>
          <a:p>
            <a:r>
              <a:rPr lang="en-US" sz="1600" b="1" dirty="0" smtClean="0">
                <a:latin typeface="Verdana" pitchFamily="34" charset="0"/>
              </a:rPr>
              <a:t>Contact Information</a:t>
            </a:r>
            <a:endParaRPr lang="en-US" sz="1600" b="1" dirty="0">
              <a:latin typeface="Verdana" pitchFamily="34" charset="0"/>
            </a:endParaRPr>
          </a:p>
        </p:txBody>
      </p:sp>
      <p:sp>
        <p:nvSpPr>
          <p:cNvPr id="3" name="TextBox 2"/>
          <p:cNvSpPr txBox="1"/>
          <p:nvPr/>
        </p:nvSpPr>
        <p:spPr>
          <a:xfrm>
            <a:off x="381000" y="1524000"/>
            <a:ext cx="8077200" cy="2531462"/>
          </a:xfrm>
          <a:prstGeom prst="rect">
            <a:avLst/>
          </a:prstGeom>
          <a:noFill/>
        </p:spPr>
        <p:txBody>
          <a:bodyPr wrap="square" rtlCol="0">
            <a:spAutoFit/>
          </a:bodyPr>
          <a:lstStyle/>
          <a:p>
            <a:pPr marL="231775" indent="-231775">
              <a:spcBef>
                <a:spcPts val="1200"/>
              </a:spcBef>
              <a:spcAft>
                <a:spcPts val="300"/>
              </a:spcAft>
              <a:buFont typeface="Wingdings" pitchFamily="2" charset="2"/>
              <a:buChar char="§"/>
            </a:pPr>
            <a:r>
              <a:rPr lang="en-US" sz="1600" dirty="0" smtClean="0">
                <a:latin typeface="Verdana" pitchFamily="34" charset="0"/>
              </a:rPr>
              <a:t>Webinar and content is posted on the Study in the States web site</a:t>
            </a:r>
          </a:p>
          <a:p>
            <a:pPr marL="688975" lvl="1" indent="-231775">
              <a:spcBef>
                <a:spcPts val="1200"/>
              </a:spcBef>
              <a:spcAft>
                <a:spcPts val="300"/>
              </a:spcAft>
              <a:buFont typeface="Wingdings" pitchFamily="2" charset="2"/>
              <a:buChar char="§"/>
            </a:pPr>
            <a:r>
              <a:rPr lang="en-US" sz="1600" dirty="0">
                <a:latin typeface="Verdana" pitchFamily="34" charset="0"/>
              </a:rPr>
              <a:t>W</a:t>
            </a:r>
            <a:r>
              <a:rPr lang="en-US" sz="1600" dirty="0" smtClean="0">
                <a:latin typeface="Verdana" pitchFamily="34" charset="0"/>
              </a:rPr>
              <a:t>ebinar guide and questions and answers included </a:t>
            </a:r>
          </a:p>
          <a:p>
            <a:pPr marL="231775" indent="-231775">
              <a:spcBef>
                <a:spcPts val="1200"/>
              </a:spcBef>
              <a:spcAft>
                <a:spcPts val="300"/>
              </a:spcAft>
              <a:buFont typeface="Wingdings" pitchFamily="2" charset="2"/>
              <a:buChar char="§"/>
            </a:pPr>
            <a:endParaRPr lang="en-US" sz="1600" dirty="0" smtClean="0">
              <a:latin typeface="Verdana" pitchFamily="34" charset="0"/>
            </a:endParaRPr>
          </a:p>
          <a:p>
            <a:pPr marL="231775" indent="-231775">
              <a:spcBef>
                <a:spcPts val="1200"/>
              </a:spcBef>
              <a:spcAft>
                <a:spcPts val="300"/>
              </a:spcAft>
              <a:buFont typeface="Wingdings" pitchFamily="2" charset="2"/>
              <a:buChar char="§"/>
            </a:pPr>
            <a:r>
              <a:rPr lang="en-US" sz="1600" dirty="0" smtClean="0">
                <a:latin typeface="Verdana" pitchFamily="34" charset="0"/>
              </a:rPr>
              <a:t>Send any follow-up questions or comments to:  sevisii.team@dhs.gov</a:t>
            </a:r>
          </a:p>
          <a:p>
            <a:pPr>
              <a:spcBef>
                <a:spcPts val="1200"/>
              </a:spcBef>
              <a:spcAft>
                <a:spcPts val="300"/>
              </a:spcAft>
            </a:pPr>
            <a:endParaRPr lang="en-US" sz="1600" dirty="0" smtClean="0">
              <a:latin typeface="Verdana" pitchFamily="34" charset="0"/>
            </a:endParaRPr>
          </a:p>
          <a:p>
            <a:pPr marL="231775" indent="-231775">
              <a:spcBef>
                <a:spcPts val="1200"/>
              </a:spcBef>
              <a:spcAft>
                <a:spcPts val="300"/>
              </a:spcAft>
              <a:buFont typeface="Wingdings" pitchFamily="2" charset="2"/>
              <a:buChar char="§"/>
            </a:pPr>
            <a:endParaRPr lang="en-US" sz="1600" dirty="0" smtClean="0">
              <a:latin typeface="Verdana" pitchFamily="34" charset="0"/>
            </a:endParaRPr>
          </a:p>
        </p:txBody>
      </p:sp>
      <p:sp>
        <p:nvSpPr>
          <p:cNvPr id="4" name="Slide Number Placeholder 3"/>
          <p:cNvSpPr>
            <a:spLocks noGrp="1"/>
          </p:cNvSpPr>
          <p:nvPr>
            <p:ph type="sldNum" sz="quarter" idx="12"/>
          </p:nvPr>
        </p:nvSpPr>
        <p:spPr/>
        <p:txBody>
          <a:bodyPr/>
          <a:lstStyle/>
          <a:p>
            <a:fld id="{8596DDBB-3665-4EA2-9FE2-4B04BA2B1D66}" type="slidenum">
              <a:rPr lang="en-US" smtClean="0"/>
              <a:pPr/>
              <a:t>21</a:t>
            </a:fld>
            <a:endParaRPr lang="en-US" dirty="0"/>
          </a:p>
        </p:txBody>
      </p:sp>
      <p:cxnSp>
        <p:nvCxnSpPr>
          <p:cNvPr id="6" name="Straight Connector 5"/>
          <p:cNvCxnSpPr/>
          <p:nvPr/>
        </p:nvCxnSpPr>
        <p:spPr>
          <a:xfrm>
            <a:off x="381000" y="2743200"/>
            <a:ext cx="80772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57200" y="3505200"/>
            <a:ext cx="80772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643743" y="5274677"/>
            <a:ext cx="6324600" cy="338554"/>
          </a:xfrm>
          <a:prstGeom prst="rect">
            <a:avLst/>
          </a:prstGeom>
          <a:solidFill>
            <a:srgbClr val="92D050"/>
          </a:solidFill>
        </p:spPr>
        <p:txBody>
          <a:bodyPr wrap="square" rtlCol="0">
            <a:spAutoFit/>
          </a:bodyPr>
          <a:lstStyle>
            <a:defPPr>
              <a:defRPr lang="en-US"/>
            </a:defPPr>
            <a:lvl2pPr marL="0" lvl="1">
              <a:defRPr sz="1600" b="1">
                <a:latin typeface="Verdana" pitchFamily="34" charset="0"/>
                <a:ea typeface="Verdana" pitchFamily="34" charset="0"/>
                <a:cs typeface="Verdana" pitchFamily="34" charset="0"/>
              </a:defRPr>
            </a:lvl2pPr>
          </a:lstStyle>
          <a:p>
            <a:pPr lvl="1"/>
            <a:r>
              <a:rPr lang="en-US" b="0" dirty="0" smtClean="0"/>
              <a:t>Follow us on Twitter and Facebook for webinar updates.  </a:t>
            </a:r>
            <a:endParaRPr lang="en-US" b="0" dirty="0"/>
          </a:p>
        </p:txBody>
      </p:sp>
      <p:pic>
        <p:nvPicPr>
          <p:cNvPr id="7178" name="Picture 10" descr="C:\Users\rciappon\AppData\Local\Microsoft\Windows\Temporary Internet Files\Content.IE5\YV3DPG6D\MP900438968[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8600" y="138171"/>
            <a:ext cx="1043629" cy="13858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2819</TotalTime>
  <Words>3239</Words>
  <Application>Microsoft Office PowerPoint</Application>
  <PresentationFormat>On-screen Show (4:3)</PresentationFormat>
  <Paragraphs>341</Paragraphs>
  <Slides>21</Slides>
  <Notes>21</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DHS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Ciapponi, Robin (CTR)</dc:creator>
  <cp:lastModifiedBy>Robertson, Helene (CTR)</cp:lastModifiedBy>
  <cp:revision>239</cp:revision>
  <cp:lastPrinted>2012-10-18T16:38:36Z</cp:lastPrinted>
  <dcterms:created xsi:type="dcterms:W3CDTF">2012-06-21T13:59:15Z</dcterms:created>
  <dcterms:modified xsi:type="dcterms:W3CDTF">2012-10-19T17:02:25Z</dcterms:modified>
</cp:coreProperties>
</file>