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sldIdLst>
    <p:sldId id="293" r:id="rId2"/>
    <p:sldId id="266" r:id="rId3"/>
    <p:sldId id="267" r:id="rId4"/>
    <p:sldId id="287" r:id="rId5"/>
    <p:sldId id="288" r:id="rId6"/>
    <p:sldId id="289" r:id="rId7"/>
    <p:sldId id="290" r:id="rId8"/>
    <p:sldId id="291" r:id="rId9"/>
    <p:sldId id="292" r:id="rId10"/>
    <p:sldId id="274" r:id="rId11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22" autoAdjust="0"/>
  </p:normalViewPr>
  <p:slideViewPr>
    <p:cSldViewPr snapToGrid="0" snapToObjects="1">
      <p:cViewPr varScale="1">
        <p:scale>
          <a:sx n="51" d="100"/>
          <a:sy n="51" d="100"/>
        </p:scale>
        <p:origin x="-102" y="-5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51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76927F6-2943-464F-A693-DBA64CCA8483}" type="datetimeFigureOut">
              <a:rPr lang="en-US"/>
              <a:pPr>
                <a:defRPr/>
              </a:pPr>
              <a:t>1/30/2012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6CFEB9F-4CAD-44BA-9E90-CA7E7C495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051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C0AA9-EC9D-4660-A7A8-EAF4CA9DB253}" type="datetimeFigureOut">
              <a:rPr lang="en-US"/>
              <a:pPr>
                <a:defRPr/>
              </a:pPr>
              <a:t>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3DA6F-13F2-476A-82B2-A913D6E100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FB1A1-2CE5-4A66-9EFA-6DF203596993}" type="datetimeFigureOut">
              <a:rPr lang="en-US"/>
              <a:pPr>
                <a:defRPr/>
              </a:pPr>
              <a:t>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492DC-F040-4E52-BA06-1E283414BB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BA2A4-8B2A-4AF7-82EC-8585EF919CEA}" type="datetimeFigureOut">
              <a:rPr lang="en-US"/>
              <a:pPr>
                <a:defRPr/>
              </a:pPr>
              <a:t>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82F33-E759-41A1-83B4-1C44D9E575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2002692"/>
            <a:ext cx="8229600" cy="4143009"/>
          </a:xfrm>
        </p:spPr>
        <p:txBody>
          <a:bodyPr>
            <a:normAutofit/>
          </a:bodyPr>
          <a:lstStyle>
            <a:lvl1pPr>
              <a:defRPr sz="2000" baseline="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AFFC0-16E1-47E6-878E-CD494D4B309D}" type="datetimeFigureOut">
              <a:rPr lang="en-US"/>
              <a:pPr>
                <a:defRPr/>
              </a:pPr>
              <a:t>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29457-C8CB-4064-84C4-6950F43447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3FA92-D435-440E-9F95-AFF6F6A25111}" type="datetimeFigureOut">
              <a:rPr lang="en-US"/>
              <a:pPr>
                <a:defRPr/>
              </a:pPr>
              <a:t>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074EB-6CEE-4BB9-A186-3134EC2D16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B0BCA-6932-496D-930C-2880393242EF}" type="datetimeFigureOut">
              <a:rPr lang="en-US"/>
              <a:pPr>
                <a:defRPr/>
              </a:pPr>
              <a:t>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153B5-EB87-4DF1-9BF7-CE8A5706F9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C65B9-1A24-4D4C-9903-5ADD788444FB}" type="datetimeFigureOut">
              <a:rPr lang="en-US"/>
              <a:pPr>
                <a:defRPr/>
              </a:pPr>
              <a:t>1/30/2012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F3855-55E0-4E28-95E2-017E657971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229600" cy="990600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389B8-4905-4C6A-A472-0CCC3C8652D4}" type="datetimeFigureOut">
              <a:rPr lang="en-US"/>
              <a:pPr>
                <a:defRPr/>
              </a:pPr>
              <a:t>1/30/2012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9141C-2E2C-4C01-95A7-D8AF91FD50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EBEDF-6AE5-4F80-B09F-CD78B57AA383}" type="datetimeFigureOut">
              <a:rPr lang="en-US"/>
              <a:pPr>
                <a:defRPr/>
              </a:pPr>
              <a:t>1/30/2012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011DF-91A2-4150-9AC1-D2A43958A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A4B54-16F6-44A6-94C8-95691728873B}" type="datetimeFigureOut">
              <a:rPr lang="en-US"/>
              <a:pPr>
                <a:defRPr/>
              </a:pPr>
              <a:t>1/30/2012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7C441-091D-479A-ADC0-D6C3201984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9CDC3-92ED-4473-AAE2-8E3C842C9C88}" type="datetimeFigureOut">
              <a:rPr lang="en-US"/>
              <a:pPr>
                <a:defRPr/>
              </a:pPr>
              <a:t>1/30/2012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C23CF-DC49-4B1B-87B8-3355DD18B9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C1225-60A4-44A9-BEC7-A76504E71922}" type="datetimeFigureOut">
              <a:rPr lang="en-US"/>
              <a:pPr>
                <a:defRPr/>
              </a:pPr>
              <a:t>1/30/2012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59DF2-43AC-4461-A207-8ECB6FAAAC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onc-puttingI-pptsubpage2.jp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490A062-E620-41F7-92BC-CB4CE1B5CAC7}" type="datetimeFigureOut">
              <a:rPr lang="en-US"/>
              <a:pPr>
                <a:defRPr/>
              </a:pPr>
              <a:t>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77026E5-93D1-424F-97DC-1FB7B9EEF5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64" r:id="rId9"/>
    <p:sldLayoutId id="2147483663" r:id="rId10"/>
    <p:sldLayoutId id="2147483662" r:id="rId11"/>
    <p:sldLayoutId id="2147483661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2800" kern="1200">
          <a:solidFill>
            <a:srgbClr val="10253F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rgbClr val="10253F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rgbClr val="10253F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rgbClr val="10253F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rgbClr val="10253F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10253F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10253F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10253F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10253F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98171"/>
            <a:ext cx="7772400" cy="1436915"/>
          </a:xfrm>
        </p:spPr>
        <p:txBody>
          <a:bodyPr/>
          <a:lstStyle/>
          <a:p>
            <a:r>
              <a:rPr lang="en-US" b="1" dirty="0" smtClean="0"/>
              <a:t>Update </a:t>
            </a:r>
            <a:r>
              <a:rPr lang="en-US" b="1" dirty="0"/>
              <a:t>on Vocabularies and Value Sets for Meaningful Use 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84376"/>
            <a:ext cx="7772400" cy="2354424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/>
              <a:t>Betsy Humphreys, MLS, FACMI </a:t>
            </a:r>
            <a:endParaRPr lang="en-US" dirty="0" smtClean="0"/>
          </a:p>
          <a:p>
            <a:r>
              <a:rPr lang="en-US" sz="2400" dirty="0" smtClean="0"/>
              <a:t>Deputy Director</a:t>
            </a:r>
            <a:endParaRPr lang="en-US" sz="2400" dirty="0"/>
          </a:p>
          <a:p>
            <a:r>
              <a:rPr lang="en-US" sz="2400" dirty="0" smtClean="0"/>
              <a:t>National Library of Medicine</a:t>
            </a:r>
          </a:p>
          <a:p>
            <a:r>
              <a:rPr lang="en-US" sz="2400" dirty="0" smtClean="0"/>
              <a:t>National Institutes of Health</a:t>
            </a:r>
          </a:p>
          <a:p>
            <a:r>
              <a:rPr lang="en-US" sz="2400" dirty="0" smtClean="0"/>
              <a:t>Department of Health and Human Services</a:t>
            </a:r>
          </a:p>
          <a:p>
            <a:endParaRPr lang="en-US" sz="2400" dirty="0"/>
          </a:p>
          <a:p>
            <a:r>
              <a:rPr lang="en-US" sz="2400" dirty="0" smtClean="0"/>
              <a:t>Presented to the HIT Policy Committee January 10, 2012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402977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/>
          </p:nvPr>
        </p:nvSpPr>
        <p:spPr>
          <a:xfrm>
            <a:off x="350307" y="33866"/>
            <a:ext cx="8229600" cy="1020763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Question and Discussion</a:t>
            </a:r>
          </a:p>
        </p:txBody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>
          <a:xfrm>
            <a:off x="457200" y="2540000"/>
            <a:ext cx="8229600" cy="35861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Questions/Discussion?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457200" y="85725"/>
            <a:ext cx="8229600" cy="1020763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NLM Vocabulary Portfolio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334" y="1462081"/>
            <a:ext cx="8229600" cy="483076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600" dirty="0" smtClean="0"/>
              <a:t>Support maintenance, dissemination, free US use 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>
                <a:solidFill>
                  <a:srgbClr val="0099FF"/>
                </a:solidFill>
              </a:rPr>
              <a:t>SNOMED CT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>
                <a:solidFill>
                  <a:srgbClr val="0099FF"/>
                </a:solidFill>
              </a:rPr>
              <a:t>LOINC</a:t>
            </a:r>
          </a:p>
          <a:p>
            <a:pPr>
              <a:lnSpc>
                <a:spcPct val="90000"/>
              </a:lnSpc>
            </a:pPr>
            <a:r>
              <a:rPr lang="en-US" sz="2600" dirty="0" smtClean="0"/>
              <a:t>Develop, maintain, disseminate, use in </a:t>
            </a:r>
            <a:r>
              <a:rPr lang="en-US" sz="2600" dirty="0" err="1" smtClean="0"/>
              <a:t>services&amp;research</a:t>
            </a:r>
            <a:endParaRPr lang="en-US" sz="2600" dirty="0" smtClean="0"/>
          </a:p>
          <a:p>
            <a:pPr lvl="1">
              <a:lnSpc>
                <a:spcPct val="90000"/>
              </a:lnSpc>
            </a:pPr>
            <a:r>
              <a:rPr lang="en-US" sz="2200" dirty="0" err="1" smtClean="0">
                <a:solidFill>
                  <a:srgbClr val="0099FF"/>
                </a:solidFill>
              </a:rPr>
              <a:t>RxNorm</a:t>
            </a:r>
            <a:r>
              <a:rPr lang="en-US" sz="2200" dirty="0" smtClean="0">
                <a:solidFill>
                  <a:srgbClr val="0099FF"/>
                </a:solidFill>
              </a:rPr>
              <a:t> </a:t>
            </a:r>
            <a:r>
              <a:rPr lang="en-US" sz="1800" dirty="0" smtClean="0"/>
              <a:t>(in cooperation with FDA, VA, drug information providers)</a:t>
            </a:r>
          </a:p>
          <a:p>
            <a:pPr lvl="1">
              <a:lnSpc>
                <a:spcPct val="90000"/>
              </a:lnSpc>
            </a:pPr>
            <a:r>
              <a:rPr lang="en-US" sz="2200" dirty="0" err="1" smtClean="0"/>
              <a:t>MeSH</a:t>
            </a:r>
            <a:r>
              <a:rPr lang="en-US" sz="2200" dirty="0" smtClean="0"/>
              <a:t>, NCBI Taxonomy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/>
              <a:t>UMLS </a:t>
            </a:r>
            <a:r>
              <a:rPr lang="en-US" sz="2200" dirty="0" err="1" smtClean="0"/>
              <a:t>Metathesaurus</a:t>
            </a:r>
            <a:r>
              <a:rPr lang="en-US" sz="2200" dirty="0" smtClean="0"/>
              <a:t> </a:t>
            </a:r>
            <a:r>
              <a:rPr lang="en-US" sz="2000" dirty="0" smtClean="0"/>
              <a:t>(includes all above, HIPAA codes, many more)</a:t>
            </a:r>
          </a:p>
          <a:p>
            <a:pPr>
              <a:lnSpc>
                <a:spcPct val="90000"/>
              </a:lnSpc>
            </a:pPr>
            <a:r>
              <a:rPr lang="en-US" sz="2600" dirty="0" smtClean="0"/>
              <a:t>Create associated products, tools for users, e.g., 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/>
              <a:t>Vocabulary subsets, mappings, extensions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/>
              <a:t>Lexical &amp; mapping tools, browsers, download sites, APIs</a:t>
            </a:r>
          </a:p>
          <a:p>
            <a:pPr>
              <a:lnSpc>
                <a:spcPct val="90000"/>
              </a:lnSpc>
            </a:pPr>
            <a:r>
              <a:rPr lang="en-US" sz="2600" dirty="0" smtClean="0"/>
              <a:t>Provide customer service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/>
              <a:t>Documentation, training materials, query response, licensing </a:t>
            </a:r>
          </a:p>
          <a:p>
            <a:pPr>
              <a:lnSpc>
                <a:spcPct val="90000"/>
              </a:lnSpc>
            </a:pPr>
            <a:r>
              <a:rPr lang="en-US" sz="2600" dirty="0" smtClean="0"/>
              <a:t>Contribute to US HIT standards coordination, policy development</a:t>
            </a:r>
          </a:p>
          <a:p>
            <a:pPr lvl="1">
              <a:lnSpc>
                <a:spcPct val="90000"/>
              </a:lnSpc>
              <a:buFont typeface="Arial" charset="0"/>
              <a:buNone/>
            </a:pP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/>
          </p:cNvSpPr>
          <p:nvPr>
            <p:ph type="title"/>
          </p:nvPr>
        </p:nvSpPr>
        <p:spPr>
          <a:xfrm>
            <a:off x="225425" y="0"/>
            <a:ext cx="8229600" cy="1020763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ONC-NLM Interagency Agreement</a:t>
            </a:r>
          </a:p>
        </p:txBody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>
          <a:xfrm>
            <a:off x="355603" y="1354138"/>
            <a:ext cx="5079999" cy="4995862"/>
          </a:xfrm>
        </p:spPr>
        <p:txBody>
          <a:bodyPr/>
          <a:lstStyle/>
          <a:p>
            <a:r>
              <a:rPr lang="en-US" sz="2400" dirty="0" smtClean="0"/>
              <a:t>Sets priorities for NLM vocabulary work in support of meaningful use, e.g.,</a:t>
            </a:r>
          </a:p>
          <a:p>
            <a:pPr lvl="1"/>
            <a:r>
              <a:rPr lang="en-US" sz="2400" dirty="0" smtClean="0"/>
              <a:t>Additions to SNOMED CT, LOINC, </a:t>
            </a:r>
            <a:r>
              <a:rPr lang="en-US" sz="2400" dirty="0" err="1" smtClean="0"/>
              <a:t>RxNorm</a:t>
            </a:r>
            <a:endParaRPr lang="en-US" sz="2400" dirty="0" smtClean="0"/>
          </a:p>
          <a:p>
            <a:pPr lvl="1"/>
            <a:r>
              <a:rPr lang="en-US" sz="2400" dirty="0" smtClean="0"/>
              <a:t>High priority subsets and mappings</a:t>
            </a:r>
          </a:p>
          <a:p>
            <a:pPr lvl="1"/>
            <a:r>
              <a:rPr lang="en-US" sz="2400" dirty="0" smtClean="0"/>
              <a:t>Tools for value set development, maintenance</a:t>
            </a:r>
          </a:p>
          <a:p>
            <a:pPr lvl="1"/>
            <a:r>
              <a:rPr lang="en-US" sz="2400" dirty="0" smtClean="0"/>
              <a:t>Enhanced APIs</a:t>
            </a:r>
          </a:p>
          <a:p>
            <a:r>
              <a:rPr lang="en-US" sz="2400" dirty="0" smtClean="0"/>
              <a:t>Provides additional funding for some activities</a:t>
            </a:r>
          </a:p>
          <a:p>
            <a:pPr lvl="1"/>
            <a:endParaRPr lang="en-US" sz="2400" dirty="0" smtClean="0"/>
          </a:p>
        </p:txBody>
      </p:sp>
      <p:pic>
        <p:nvPicPr>
          <p:cNvPr id="2" name="Picture 1" descr="ONC-NLM Interagency Agreement" title="Hand Shak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5173" y="1354138"/>
            <a:ext cx="3079793" cy="204946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20763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chemeClr val="bg1"/>
                </a:solidFill>
              </a:rPr>
              <a:t>Problem list</a:t>
            </a:r>
          </a:p>
        </p:txBody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>
          <a:xfrm>
            <a:off x="188913" y="1306513"/>
            <a:ext cx="8955087" cy="55514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Target:	SNOMED CT (SCT)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Special Challenges for MU:	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dirty="0" smtClean="0"/>
              <a:t>Migrate from Uncontrolled or Local Vocabulary +/OR ICD-9-CM; Add value to free text notes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dirty="0" smtClean="0"/>
              <a:t>Implement ICD-10-CM in 2013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Assets available from NLM (US Member of IHTSDO)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SCT International Release (in English &amp; Spanish)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SCT web browser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SCT CORE problem list subset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Lexical matching tools for uncontrolled/local vocabularies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KP Convergent Medical Terminology (CMT) problem subsets (6 to date, 13,000+)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Mappings: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SCT to ICD-9-CM (issued with SCT International Release)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Frequently used ICD-9-CM to SCT – Trial version, in development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SCT to ICD-10-CM (rule-based)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400" dirty="0" smtClean="0"/>
              <a:t>1</a:t>
            </a:r>
            <a:r>
              <a:rPr lang="en-US" sz="1400" baseline="30000" dirty="0" smtClean="0"/>
              <a:t>st</a:t>
            </a:r>
            <a:r>
              <a:rPr lang="en-US" sz="1400" dirty="0" smtClean="0"/>
              <a:t> 2,000 and viewer – Trial version, Feb 2012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400" dirty="0" smtClean="0"/>
              <a:t>15,000 – June 2012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US extension to SCT, US SCT content request system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Download site for all content sets, UMLS-enhanced API access to SCT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Vendors (vocabulary services, EHR developers) have relevant value-added products/services</a:t>
            </a:r>
          </a:p>
          <a:p>
            <a:pPr lvl="2" eaLnBrk="1" hangingPunct="1">
              <a:lnSpc>
                <a:spcPct val="80000"/>
              </a:lnSpc>
            </a:pPr>
            <a:endParaRPr lang="en-US" sz="1600" dirty="0" smtClean="0"/>
          </a:p>
          <a:p>
            <a:pPr lvl="1" eaLnBrk="1" hangingPunct="1">
              <a:lnSpc>
                <a:spcPct val="80000"/>
              </a:lnSpc>
            </a:pPr>
            <a:endParaRPr lang="en-US" sz="1800" dirty="0" smtClean="0"/>
          </a:p>
          <a:p>
            <a:pPr lvl="1" eaLnBrk="1" hangingPunct="1">
              <a:lnSpc>
                <a:spcPct val="80000"/>
              </a:lnSpc>
            </a:pPr>
            <a:endParaRPr lang="en-US" sz="18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20763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chemeClr val="bg1"/>
                </a:solidFill>
              </a:rPr>
              <a:t>Medications, medication allergies</a:t>
            </a:r>
          </a:p>
        </p:txBody>
      </p:sp>
      <p:sp>
        <p:nvSpPr>
          <p:cNvPr id="27650" name="Rectangle 3"/>
          <p:cNvSpPr>
            <a:spLocks noGrp="1"/>
          </p:cNvSpPr>
          <p:nvPr>
            <p:ph type="body" idx="1"/>
          </p:nvPr>
        </p:nvSpPr>
        <p:spPr>
          <a:xfrm>
            <a:off x="457200" y="1208088"/>
            <a:ext cx="8229600" cy="53530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Target: 	 RxNorm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Assets available from NLM: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RxNorm – monthly - including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NDCs, generic names, brand names, active ingredients, UMLS IDs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IDs from many commercial drug information providers (available to licensed users of specific products)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Many OTCs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VA NDF-RT (drug classes)</a:t>
            </a:r>
            <a:r>
              <a:rPr lang="en-US" sz="1600" smtClean="0">
                <a:solidFill>
                  <a:srgbClr val="FF3300"/>
                </a:solidFill>
              </a:rPr>
              <a:t>*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RxTerms synonyms, dose form classes</a:t>
            </a:r>
            <a:r>
              <a:rPr lang="en-US" sz="1600" smtClean="0">
                <a:solidFill>
                  <a:srgbClr val="FF3300"/>
                </a:solidFill>
              </a:rPr>
              <a:t>*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Inert ingredients (for allergy lists)– Jan 2012 release</a:t>
            </a:r>
            <a:r>
              <a:rPr lang="en-US" sz="1600" smtClean="0">
                <a:solidFill>
                  <a:srgbClr val="FF3300"/>
                </a:solidFill>
              </a:rPr>
              <a:t>*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RxNorm – weekly – drugs newly approved by FDA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RxNorm Current US Prescribable Subset</a:t>
            </a:r>
            <a:r>
              <a:rPr lang="en-US" sz="1800" smtClean="0">
                <a:solidFill>
                  <a:srgbClr val="FF3300"/>
                </a:solidFill>
              </a:rPr>
              <a:t>*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RxTerms interface terminology for orders, medication lists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RxNav browser, API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Most popular “FindRxCUIbyID”, e.g., NDC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Also “FindRemapped” – to find new RxCUI, based on one that has been retired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Drug information providers &amp; other vendors (vocabulary services, EHR developers) have value-added products/services</a:t>
            </a:r>
          </a:p>
          <a:p>
            <a:pPr lvl="1" eaLnBrk="1" hangingPunct="1">
              <a:lnSpc>
                <a:spcPct val="80000"/>
              </a:lnSpc>
              <a:buFont typeface="Arial" charset="0"/>
              <a:buNone/>
            </a:pPr>
            <a:r>
              <a:rPr lang="en-US" sz="1800" smtClean="0">
                <a:solidFill>
                  <a:srgbClr val="FF3300"/>
                </a:solidFill>
              </a:rPr>
              <a:t>*</a:t>
            </a:r>
            <a:r>
              <a:rPr lang="en-US" sz="1600" smtClean="0">
                <a:solidFill>
                  <a:srgbClr val="FF3300"/>
                </a:solidFill>
              </a:rPr>
              <a:t>added in response to input from HITSC VTF and CQWG</a:t>
            </a:r>
          </a:p>
          <a:p>
            <a:pPr lvl="2" eaLnBrk="1" hangingPunct="1">
              <a:lnSpc>
                <a:spcPct val="80000"/>
              </a:lnSpc>
              <a:buFont typeface="Arial" charset="0"/>
              <a:buNone/>
            </a:pPr>
            <a:endParaRPr lang="en-US" sz="1600" smtClean="0">
              <a:solidFill>
                <a:srgbClr val="FF3300"/>
              </a:solidFill>
            </a:endParaRPr>
          </a:p>
          <a:p>
            <a:pPr lvl="1" eaLnBrk="1" hangingPunct="1">
              <a:lnSpc>
                <a:spcPct val="80000"/>
              </a:lnSpc>
            </a:pPr>
            <a:endParaRPr lang="en-US" sz="1800" smtClean="0"/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20763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chemeClr val="bg1"/>
                </a:solidFill>
              </a:rPr>
              <a:t>Tests and measures</a:t>
            </a:r>
          </a:p>
        </p:txBody>
      </p:sp>
      <p:sp>
        <p:nvSpPr>
          <p:cNvPr id="28674" name="Rectangle 3"/>
          <p:cNvSpPr>
            <a:spLocks noGrp="1"/>
          </p:cNvSpPr>
          <p:nvPr>
            <p:ph type="body" idx="1"/>
          </p:nvPr>
        </p:nvSpPr>
        <p:spPr>
          <a:xfrm>
            <a:off x="457200" y="1320800"/>
            <a:ext cx="8424863" cy="52244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Target: 	 LOINC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Special challenge for MU: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Get labs to report using LOINC – </a:t>
            </a:r>
            <a:r>
              <a:rPr lang="en-US" sz="2000" i="1" dirty="0" smtClean="0"/>
              <a:t>significant progress here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Assets available (from </a:t>
            </a:r>
            <a:r>
              <a:rPr lang="en-US" sz="2400" dirty="0" err="1" smtClean="0"/>
              <a:t>Regenstrief</a:t>
            </a:r>
            <a:r>
              <a:rPr lang="en-US" sz="2400" dirty="0" smtClean="0"/>
              <a:t> Institute):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LOINC (in multiple languages), including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Recent expansions in coverage of patient assessment instruments, genetic tests, newborn screening, &amp; public health surveillance tests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Clinical measures, imaging tests, document architecture – in addition to lab tests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Top 2000+ Lab Observations &amp; </a:t>
            </a:r>
            <a:r>
              <a:rPr lang="en-US" sz="2000" dirty="0" err="1" smtClean="0"/>
              <a:t>Mapper’s</a:t>
            </a:r>
            <a:r>
              <a:rPr lang="en-US" sz="2000" dirty="0" smtClean="0"/>
              <a:t> Guide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Common Lab Orders Value Set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Subsets for Test Panels &amp; Assessment Forms (including CMS survey instruments)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RELMA tool - searching (in multiple languages) &amp; mapping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Vendors (vocabulary services, EHR &amp; LIS developers) have relevant value-added products/services</a:t>
            </a:r>
          </a:p>
          <a:p>
            <a:pPr lvl="1" eaLnBrk="1" hangingPunct="1">
              <a:lnSpc>
                <a:spcPct val="80000"/>
              </a:lnSpc>
              <a:buFont typeface="Arial" charset="0"/>
              <a:buNone/>
            </a:pPr>
            <a:r>
              <a:rPr lang="en-US" sz="2400" dirty="0" smtClean="0"/>
              <a:t> </a:t>
            </a:r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20763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chemeClr val="bg1"/>
                </a:solidFill>
              </a:rPr>
              <a:t>Public Health Reporting</a:t>
            </a:r>
          </a:p>
        </p:txBody>
      </p:sp>
      <p:sp>
        <p:nvSpPr>
          <p:cNvPr id="29698" name="Rectangle 3"/>
          <p:cNvSpPr>
            <a:spLocks noGrp="1"/>
          </p:cNvSpPr>
          <p:nvPr>
            <p:ph type="body" idx="1"/>
          </p:nvPr>
        </p:nvSpPr>
        <p:spPr>
          <a:xfrm>
            <a:off x="457199" y="1269242"/>
            <a:ext cx="8427493" cy="5923128"/>
          </a:xfrm>
        </p:spPr>
        <p:txBody>
          <a:bodyPr/>
          <a:lstStyle/>
          <a:p>
            <a:pPr eaLnBrk="1" hangingPunct="1"/>
            <a:r>
              <a:rPr lang="en-US" sz="2000" dirty="0" smtClean="0"/>
              <a:t>Targets:  	LOINC, SNOMED CT</a:t>
            </a:r>
          </a:p>
          <a:p>
            <a:pPr eaLnBrk="1" hangingPunct="1"/>
            <a:r>
              <a:rPr lang="en-US" sz="2000" dirty="0" smtClean="0"/>
              <a:t>Special Challenges for MU:</a:t>
            </a:r>
          </a:p>
          <a:p>
            <a:pPr lvl="1" eaLnBrk="1" hangingPunct="1"/>
            <a:r>
              <a:rPr lang="en-US" sz="2000" dirty="0" smtClean="0"/>
              <a:t>Action required by providers, vendors, &amp; PH entities</a:t>
            </a:r>
          </a:p>
          <a:p>
            <a:pPr eaLnBrk="1" hangingPunct="1"/>
            <a:r>
              <a:rPr lang="en-US" sz="2000" dirty="0" smtClean="0"/>
              <a:t>Existing Specialized Assets:</a:t>
            </a:r>
          </a:p>
          <a:p>
            <a:pPr lvl="1" eaLnBrk="1" hangingPunct="1"/>
            <a:r>
              <a:rPr lang="en-US" sz="1800" dirty="0" smtClean="0"/>
              <a:t>Vocabulary value sets for PH messages (CDC PHIN VADS)</a:t>
            </a:r>
          </a:p>
          <a:p>
            <a:pPr lvl="1" eaLnBrk="1" hangingPunct="1"/>
            <a:r>
              <a:rPr lang="en-US" sz="1800" dirty="0" err="1" smtClean="0"/>
              <a:t>Notifiable</a:t>
            </a:r>
            <a:r>
              <a:rPr lang="en-US" sz="1800" dirty="0" smtClean="0"/>
              <a:t> conditions (CDC/PHIN VADS)</a:t>
            </a:r>
          </a:p>
          <a:p>
            <a:pPr lvl="2" eaLnBrk="1" hangingPunct="1"/>
            <a:r>
              <a:rPr lang="en-US" sz="1600" dirty="0" smtClean="0"/>
              <a:t>CDC working with NLM, </a:t>
            </a:r>
            <a:r>
              <a:rPr lang="en-US" sz="1600" dirty="0" err="1" smtClean="0"/>
              <a:t>Regenstrief</a:t>
            </a:r>
            <a:r>
              <a:rPr lang="en-US" sz="1600" dirty="0" smtClean="0"/>
              <a:t>, IHTSDO, etc. to:</a:t>
            </a:r>
          </a:p>
          <a:p>
            <a:pPr lvl="3" eaLnBrk="1" hangingPunct="1"/>
            <a:r>
              <a:rPr lang="en-US" sz="1600" dirty="0" smtClean="0"/>
              <a:t>Complete SCT coverage of organisms, conditions, etc. involved</a:t>
            </a:r>
          </a:p>
          <a:p>
            <a:pPr lvl="3" eaLnBrk="1" hangingPunct="1"/>
            <a:r>
              <a:rPr lang="en-US" sz="1600" dirty="0" smtClean="0"/>
              <a:t>Update LOINC to reflect currently recommended tests</a:t>
            </a:r>
          </a:p>
          <a:p>
            <a:pPr lvl="1" eaLnBrk="1" hangingPunct="1"/>
            <a:r>
              <a:rPr lang="en-US" sz="1800" dirty="0" smtClean="0"/>
              <a:t>Newborn screening guide (NLM)  (also a subset of above)</a:t>
            </a:r>
          </a:p>
          <a:p>
            <a:pPr eaLnBrk="1" hangingPunct="1"/>
            <a:r>
              <a:rPr lang="en-US" sz="2000" dirty="0" smtClean="0"/>
              <a:t>CDC &amp; NLM in active discussions to avoid duplication of effort, ensure appropriate range of access mechanisms/tools for all affected stakeholders</a:t>
            </a:r>
          </a:p>
          <a:p>
            <a:pPr eaLnBrk="1" hangingPunct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20763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chemeClr val="bg1"/>
                </a:solidFill>
              </a:rPr>
              <a:t>Clinical quality measures value sets</a:t>
            </a:r>
          </a:p>
        </p:txBody>
      </p:sp>
      <p:sp>
        <p:nvSpPr>
          <p:cNvPr id="31746" name="Rectangle 3"/>
          <p:cNvSpPr>
            <a:spLocks noGrp="1"/>
          </p:cNvSpPr>
          <p:nvPr>
            <p:ph type="body" idx="1"/>
          </p:nvPr>
        </p:nvSpPr>
        <p:spPr>
          <a:xfrm>
            <a:off x="457200" y="1218062"/>
            <a:ext cx="8229600" cy="4459407"/>
          </a:xfrm>
        </p:spPr>
        <p:txBody>
          <a:bodyPr/>
          <a:lstStyle/>
          <a:p>
            <a:pPr eaLnBrk="1" hangingPunct="1"/>
            <a:r>
              <a:rPr lang="en-US" sz="2000" dirty="0" smtClean="0"/>
              <a:t>Targets: SNOMED CT, LOINC, </a:t>
            </a:r>
            <a:r>
              <a:rPr lang="en-US" sz="2000" dirty="0" err="1" smtClean="0"/>
              <a:t>RxNorm</a:t>
            </a:r>
            <a:r>
              <a:rPr lang="en-US" sz="2000" dirty="0" smtClean="0"/>
              <a:t>, ??</a:t>
            </a:r>
          </a:p>
          <a:p>
            <a:pPr eaLnBrk="1" hangingPunct="1"/>
            <a:r>
              <a:rPr lang="en-US" sz="2000" dirty="0" smtClean="0"/>
              <a:t>Special MU challenges:</a:t>
            </a:r>
          </a:p>
          <a:p>
            <a:pPr lvl="1" eaLnBrk="1" hangingPunct="1"/>
            <a:r>
              <a:rPr lang="en-US" sz="1800" dirty="0" smtClean="0"/>
              <a:t>Developing measures/vocabulary value sets that:</a:t>
            </a:r>
          </a:p>
          <a:p>
            <a:pPr lvl="2" eaLnBrk="1" hangingPunct="1"/>
            <a:r>
              <a:rPr lang="en-US" sz="1600" dirty="0" smtClean="0"/>
              <a:t>Retrieve appropriate sets of patients for denominators/numerators</a:t>
            </a:r>
          </a:p>
          <a:p>
            <a:pPr lvl="2" eaLnBrk="1" hangingPunct="1"/>
            <a:r>
              <a:rPr lang="en-US" sz="1600" dirty="0" smtClean="0"/>
              <a:t>Use vocabulary standards correctly</a:t>
            </a:r>
          </a:p>
          <a:p>
            <a:pPr lvl="2" eaLnBrk="1" hangingPunct="1"/>
            <a:r>
              <a:rPr lang="en-US" sz="1600" dirty="0" smtClean="0"/>
              <a:t>Are maintainable as medical knowledge and standards evolve</a:t>
            </a:r>
          </a:p>
          <a:p>
            <a:pPr lvl="2" eaLnBrk="1" hangingPunct="1"/>
            <a:r>
              <a:rPr lang="en-US" sz="1600" dirty="0" smtClean="0"/>
              <a:t>Are implementable</a:t>
            </a:r>
          </a:p>
          <a:p>
            <a:pPr lvl="2" eaLnBrk="1" hangingPunct="1"/>
            <a:r>
              <a:rPr lang="en-US" sz="1600" dirty="0" smtClean="0"/>
              <a:t>Do not greatly expand data collection burden</a:t>
            </a:r>
          </a:p>
          <a:p>
            <a:pPr lvl="1" eaLnBrk="1" hangingPunct="1"/>
            <a:r>
              <a:rPr lang="en-US" sz="1800" dirty="0" smtClean="0"/>
              <a:t>Identifying:</a:t>
            </a:r>
          </a:p>
          <a:p>
            <a:pPr lvl="2" eaLnBrk="1" hangingPunct="1"/>
            <a:r>
              <a:rPr lang="en-US" sz="1600" dirty="0" smtClean="0"/>
              <a:t>Distribution formats, mechanisms, tools, etc. that will be helpful to implementers</a:t>
            </a:r>
          </a:p>
          <a:p>
            <a:pPr lvl="2" eaLnBrk="1" hangingPunct="1"/>
            <a:endParaRPr lang="en-US" sz="1400" dirty="0" smtClean="0"/>
          </a:p>
          <a:p>
            <a:pPr lvl="1" eaLnBrk="1" hangingPunct="1"/>
            <a:endParaRPr lang="en-US" sz="1800" dirty="0" smtClean="0"/>
          </a:p>
          <a:p>
            <a:pPr lvl="2" eaLnBrk="1" hangingPunct="1">
              <a:buNone/>
            </a:pPr>
            <a:endParaRPr lang="en-US" sz="1600" dirty="0" smtClean="0"/>
          </a:p>
          <a:p>
            <a:pPr eaLnBrk="1" hangingPunct="1"/>
            <a:endParaRPr lang="en-US" sz="20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20762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Potential Next Steps for HITSC VTF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 priorities for:</a:t>
            </a:r>
          </a:p>
          <a:p>
            <a:pPr lvl="1"/>
            <a:r>
              <a:rPr lang="en-US" dirty="0" smtClean="0"/>
              <a:t>2012 Outreach targets re: available assets</a:t>
            </a:r>
          </a:p>
          <a:p>
            <a:pPr lvl="1"/>
            <a:r>
              <a:rPr lang="en-US" dirty="0" smtClean="0"/>
              <a:t>Consolidated distribution mechanisms</a:t>
            </a:r>
          </a:p>
          <a:p>
            <a:pPr lvl="1"/>
            <a:r>
              <a:rPr lang="en-US" dirty="0" smtClean="0"/>
              <a:t>New API features to facilitate access to vocabularies</a:t>
            </a:r>
          </a:p>
          <a:p>
            <a:pPr lvl="1"/>
            <a:r>
              <a:rPr lang="en-US" dirty="0" smtClean="0"/>
              <a:t>Additional vocabulary subsets/value sets to assist implementers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IT Strat Plan - Webinar 4 Slides FIN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HIT Strat Plan - Webinar 4 Slides FINAL.pptx</Template>
  <TotalTime>1303</TotalTime>
  <Words>318</Words>
  <Application>Microsoft Office PowerPoint</Application>
  <PresentationFormat>On-screen Show (4:3)</PresentationFormat>
  <Paragraphs>121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HIT Strat Plan - Webinar 4 Slides FINAL</vt:lpstr>
      <vt:lpstr>Update on Vocabularies and Value Sets for Meaningful Use  </vt:lpstr>
      <vt:lpstr>NLM Vocabulary Portfolio</vt:lpstr>
      <vt:lpstr>ONC-NLM Interagency Agreement</vt:lpstr>
      <vt:lpstr>Problem list</vt:lpstr>
      <vt:lpstr>Medications, medication allergies</vt:lpstr>
      <vt:lpstr>Tests and measures</vt:lpstr>
      <vt:lpstr>Public Health Reporting</vt:lpstr>
      <vt:lpstr>Clinical quality measures value sets</vt:lpstr>
      <vt:lpstr>Potential Next Steps for HITSC VTF</vt:lpstr>
      <vt:lpstr>Question and Discussion</vt:lpstr>
    </vt:vector>
  </TitlesOfParts>
  <Company>Spire Communications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do we achieve interoperable healthcare information systems?</dc:title>
  <dc:creator>Zhan Caplan</dc:creator>
  <cp:lastModifiedBy>Vivian Auld</cp:lastModifiedBy>
  <cp:revision>85</cp:revision>
  <dcterms:created xsi:type="dcterms:W3CDTF">2012-01-06T20:44:32Z</dcterms:created>
  <dcterms:modified xsi:type="dcterms:W3CDTF">2012-01-30T22:03:44Z</dcterms:modified>
</cp:coreProperties>
</file>