
<file path=[Content_Types].xml><?xml version="1.0" encoding="utf-8"?>
<Types xmlns="http://schemas.openxmlformats.org/package/2006/content-types">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handoutMasterIdLst>
    <p:handoutMasterId r:id="rId4"/>
  </p:handoutMasterIdLst>
  <p:sldIdLst>
    <p:sldId id="275" r:id="rId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8000"/>
    <a:srgbClr val="F0F8C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9" autoAdjust="0"/>
    <p:restoredTop sz="73467" autoAdjust="0"/>
  </p:normalViewPr>
  <p:slideViewPr>
    <p:cSldViewPr snapToGrid="0">
      <p:cViewPr>
        <p:scale>
          <a:sx n="81" d="100"/>
          <a:sy n="81" d="100"/>
        </p:scale>
        <p:origin x="-110" y="791"/>
      </p:cViewPr>
      <p:guideLst>
        <p:guide orient="horz" pos="867"/>
        <p:guide orient="horz" pos="2408"/>
        <p:guide pos="3643"/>
      </p:guideLst>
    </p:cSldViewPr>
  </p:slideViewPr>
  <p:notesTextViewPr>
    <p:cViewPr>
      <p:scale>
        <a:sx n="100" d="100"/>
        <a:sy n="100" d="100"/>
      </p:scale>
      <p:origin x="0" y="1718"/>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C5E23E8C-FA44-4993-A678-63B7AC20CC23}" type="datetimeFigureOut">
              <a:rPr lang="en-US" smtClean="0"/>
              <a:pPr/>
              <a:t>11/15/2012</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9D2747C0-E24C-47AA-B529-C34075BA0400}" type="slidenum">
              <a:rPr lang="en-US" smtClean="0"/>
              <a:pPr/>
              <a:t>‹#›</a:t>
            </a:fld>
            <a:endParaRPr lang="en-US"/>
          </a:p>
        </p:txBody>
      </p:sp>
    </p:spTree>
    <p:extLst>
      <p:ext uri="{BB962C8B-B14F-4D97-AF65-F5344CB8AC3E}">
        <p14:creationId xmlns:p14="http://schemas.microsoft.com/office/powerpoint/2010/main" xmlns="" val="5034266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2F98BB69-19D5-425C-B33D-FC77D5A6EC32}" type="datetimeFigureOut">
              <a:rPr lang="en-US" smtClean="0"/>
              <a:pPr/>
              <a:t>11/15/2012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6210A8A-16C0-4562-AD3A-B1BC2569C64A}" type="slidenum">
              <a:rPr lang="en-US" smtClean="0"/>
              <a:pPr/>
              <a:t>‹#›</a:t>
            </a:fld>
            <a:endParaRPr lang="en-US"/>
          </a:p>
        </p:txBody>
      </p:sp>
    </p:spTree>
    <p:extLst>
      <p:ext uri="{BB962C8B-B14F-4D97-AF65-F5344CB8AC3E}">
        <p14:creationId xmlns:p14="http://schemas.microsoft.com/office/powerpoint/2010/main" xmlns="" val="1857570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35000" y="201613"/>
            <a:ext cx="5673725" cy="4256087"/>
          </a:xfrm>
        </p:spPr>
      </p:sp>
      <p:sp>
        <p:nvSpPr>
          <p:cNvPr id="3" name="Notes Placeholder 2"/>
          <p:cNvSpPr>
            <a:spLocks noGrp="1"/>
          </p:cNvSpPr>
          <p:nvPr>
            <p:ph type="body" idx="1"/>
          </p:nvPr>
        </p:nvSpPr>
        <p:spPr>
          <a:xfrm>
            <a:off x="145674" y="4548592"/>
            <a:ext cx="6755475" cy="4183380"/>
          </a:xfrm>
        </p:spPr>
        <p:txBody>
          <a:bodyPr>
            <a:normAutofit/>
          </a:bodyPr>
          <a:lstStyle/>
          <a:p>
            <a:pPr defTabSz="931774">
              <a:defRPr/>
            </a:pPr>
            <a:r>
              <a:rPr lang="en-US" sz="1000" b="1" dirty="0" smtClean="0">
                <a:solidFill>
                  <a:srgbClr val="151515"/>
                </a:solidFill>
              </a:rPr>
              <a:t>Highlight Narrative Text</a:t>
            </a:r>
          </a:p>
          <a:p>
            <a:r>
              <a:rPr lang="en-US" sz="1000" dirty="0" smtClean="0"/>
              <a:t>(~175 words)</a:t>
            </a:r>
          </a:p>
          <a:p>
            <a:r>
              <a:rPr lang="en-US" sz="1000" dirty="0" smtClean="0"/>
              <a:t>High functional density -- lots of functions in little space – presents a unique environment about which little is known.  In this work we looked at how many genes can share few resources in cells.  We found that sharing is enabled by episodic behavior where genes experience burst of activity (high access to resources) and periods of inactivity (no use of resources). For the first time we looked at this behavior across the genome using the noise mapping technique developed at CNMS.  These first noise maps of the human genome showed that episodic </a:t>
            </a:r>
            <a:r>
              <a:rPr lang="en-US" sz="1000" dirty="0" err="1" smtClean="0"/>
              <a:t>bursty</a:t>
            </a:r>
            <a:r>
              <a:rPr lang="en-US" sz="1000" dirty="0" smtClean="0"/>
              <a:t> behavior is the rule for expression of human genes.  These findings suggest lessons for the construction of manmade complex systems of </a:t>
            </a:r>
            <a:r>
              <a:rPr lang="en-US" sz="1000" dirty="0" err="1" smtClean="0"/>
              <a:t>nanoscale</a:t>
            </a:r>
            <a:r>
              <a:rPr lang="en-US" sz="1000" dirty="0" smtClean="0"/>
              <a:t> components.  First, at extremes of functional density, </a:t>
            </a:r>
            <a:r>
              <a:rPr lang="en-US" sz="1000" dirty="0" err="1" smtClean="0"/>
              <a:t>bursty</a:t>
            </a:r>
            <a:r>
              <a:rPr lang="en-US" sz="1000" dirty="0" smtClean="0"/>
              <a:t> behavior may be required, but at the cost of high noise as </a:t>
            </a:r>
            <a:r>
              <a:rPr lang="en-US" sz="1000" dirty="0" err="1" smtClean="0"/>
              <a:t>burstiness</a:t>
            </a:r>
            <a:r>
              <a:rPr lang="en-US" sz="1000" dirty="0" smtClean="0"/>
              <a:t> increases noise magnitude and correlation.  However, cells have evolved to make use of this noise to create function, and indeed such noise can be key to achieving more function in less space (Simpson and Cummings (2011) ACS Nano 5(4)).	</a:t>
            </a:r>
          </a:p>
          <a:p>
            <a:endParaRPr lang="en-US" sz="1000" b="1" dirty="0" smtClean="0"/>
          </a:p>
          <a:p>
            <a:r>
              <a:rPr lang="en-US" sz="1000" b="1" dirty="0" smtClean="0"/>
              <a:t>Reference: </a:t>
            </a:r>
            <a:endParaRPr lang="en-US" sz="1000" dirty="0" smtClean="0"/>
          </a:p>
          <a:p>
            <a:r>
              <a:rPr lang="en-US" altLang="en-US" sz="1000" dirty="0" smtClean="0">
                <a:solidFill>
                  <a:srgbClr val="151515"/>
                </a:solidFill>
              </a:rPr>
              <a:t>“</a:t>
            </a:r>
            <a:r>
              <a:rPr lang="en-US" sz="1000" dirty="0" smtClean="0">
                <a:solidFill>
                  <a:srgbClr val="151515"/>
                </a:solidFill>
              </a:rPr>
              <a:t>Transcriptional Burst Frequency and Burst Size Are Equally Modulated Across the Human Genome</a:t>
            </a:r>
            <a:r>
              <a:rPr lang="en-US" altLang="en-US" sz="1000" dirty="0" smtClean="0">
                <a:solidFill>
                  <a:srgbClr val="151515"/>
                </a:solidFill>
              </a:rPr>
              <a:t>”</a:t>
            </a:r>
            <a:endParaRPr lang="en-US" sz="1000" dirty="0" smtClean="0">
              <a:solidFill>
                <a:srgbClr val="151515"/>
              </a:solidFill>
            </a:endParaRPr>
          </a:p>
          <a:p>
            <a:pPr eaLnBrk="0" hangingPunct="0"/>
            <a:r>
              <a:rPr lang="en-US" sz="1000" b="0" dirty="0" smtClean="0">
                <a:solidFill>
                  <a:srgbClr val="151515"/>
                </a:solidFill>
                <a:latin typeface="Arial" pitchFamily="34" charset="0"/>
                <a:cs typeface="Arial" pitchFamily="34" charset="0"/>
              </a:rPr>
              <a:t>R. D. Dar,</a:t>
            </a:r>
            <a:r>
              <a:rPr lang="en-US" sz="1000" b="0" baseline="30000" dirty="0" smtClean="0">
                <a:solidFill>
                  <a:srgbClr val="151515"/>
                </a:solidFill>
                <a:latin typeface="Arial" pitchFamily="34" charset="0"/>
                <a:cs typeface="Arial" pitchFamily="34" charset="0"/>
              </a:rPr>
              <a:t>1,2,3</a:t>
            </a:r>
            <a:r>
              <a:rPr lang="en-US" sz="1000" b="0" dirty="0" smtClean="0">
                <a:solidFill>
                  <a:srgbClr val="151515"/>
                </a:solidFill>
                <a:latin typeface="Arial" pitchFamily="34" charset="0"/>
                <a:cs typeface="Arial" pitchFamily="34" charset="0"/>
              </a:rPr>
              <a:t> B. S. Razooky,</a:t>
            </a:r>
            <a:r>
              <a:rPr lang="en-US" sz="1000" b="0" baseline="30000" dirty="0" smtClean="0">
                <a:solidFill>
                  <a:srgbClr val="151515"/>
                </a:solidFill>
                <a:latin typeface="Arial" pitchFamily="34" charset="0"/>
                <a:cs typeface="Arial" pitchFamily="34" charset="0"/>
              </a:rPr>
              <a:t>1,4,5</a:t>
            </a:r>
            <a:r>
              <a:rPr lang="en-US" sz="1000" b="0" dirty="0" smtClean="0">
                <a:solidFill>
                  <a:srgbClr val="151515"/>
                </a:solidFill>
                <a:latin typeface="Arial" pitchFamily="34" charset="0"/>
                <a:cs typeface="Arial" pitchFamily="34" charset="0"/>
              </a:rPr>
              <a:t> A. Singh,</a:t>
            </a:r>
            <a:r>
              <a:rPr lang="en-US" sz="1000" b="0" baseline="30000" dirty="0" smtClean="0">
                <a:solidFill>
                  <a:srgbClr val="151515"/>
                </a:solidFill>
                <a:latin typeface="Arial" pitchFamily="34" charset="0"/>
                <a:cs typeface="Arial" pitchFamily="34" charset="0"/>
              </a:rPr>
              <a:t>4</a:t>
            </a:r>
            <a:r>
              <a:rPr lang="en-US" sz="1000" b="0" dirty="0" smtClean="0">
                <a:solidFill>
                  <a:srgbClr val="151515"/>
                </a:solidFill>
                <a:latin typeface="Arial" pitchFamily="34" charset="0"/>
                <a:cs typeface="Arial" pitchFamily="34" charset="0"/>
              </a:rPr>
              <a:t> T. V. Trimeloni,</a:t>
            </a:r>
            <a:r>
              <a:rPr lang="en-US" sz="1000" b="0" baseline="30000" dirty="0" smtClean="0">
                <a:solidFill>
                  <a:srgbClr val="151515"/>
                </a:solidFill>
                <a:latin typeface="Arial" pitchFamily="34" charset="0"/>
                <a:cs typeface="Arial" pitchFamily="34" charset="0"/>
              </a:rPr>
              <a:t>6 </a:t>
            </a:r>
            <a:r>
              <a:rPr lang="en-US" sz="1000" b="0" dirty="0" smtClean="0">
                <a:solidFill>
                  <a:srgbClr val="151515"/>
                </a:solidFill>
                <a:latin typeface="Arial" pitchFamily="34" charset="0"/>
                <a:cs typeface="Arial" pitchFamily="34" charset="0"/>
              </a:rPr>
              <a:t>J. M. McCollum,</a:t>
            </a:r>
            <a:r>
              <a:rPr lang="en-US" sz="1000" b="0" baseline="30000" dirty="0" smtClean="0">
                <a:solidFill>
                  <a:srgbClr val="151515"/>
                </a:solidFill>
                <a:latin typeface="Arial" pitchFamily="34" charset="0"/>
                <a:cs typeface="Arial" pitchFamily="34" charset="0"/>
              </a:rPr>
              <a:t>6</a:t>
            </a:r>
            <a:r>
              <a:rPr lang="en-US" sz="1000" b="0" dirty="0" smtClean="0">
                <a:solidFill>
                  <a:srgbClr val="151515"/>
                </a:solidFill>
                <a:latin typeface="Arial" pitchFamily="34" charset="0"/>
                <a:cs typeface="Arial" pitchFamily="34" charset="0"/>
              </a:rPr>
              <a:t> C. D. Cox,</a:t>
            </a:r>
            <a:r>
              <a:rPr lang="en-US" sz="1000" b="0" baseline="30000" dirty="0" smtClean="0">
                <a:solidFill>
                  <a:srgbClr val="151515"/>
                </a:solidFill>
                <a:latin typeface="Arial" pitchFamily="34" charset="0"/>
                <a:cs typeface="Arial" pitchFamily="34" charset="0"/>
              </a:rPr>
              <a:t>7,8</a:t>
            </a:r>
            <a:r>
              <a:rPr lang="en-US" sz="1000" b="0" dirty="0" smtClean="0">
                <a:solidFill>
                  <a:srgbClr val="151515"/>
                </a:solidFill>
                <a:latin typeface="Arial" pitchFamily="34" charset="0"/>
                <a:cs typeface="Arial" pitchFamily="34" charset="0"/>
              </a:rPr>
              <a:t> M. L. Simpson,</a:t>
            </a:r>
            <a:r>
              <a:rPr lang="en-US" sz="1000" b="0" baseline="30000" dirty="0" smtClean="0">
                <a:solidFill>
                  <a:srgbClr val="151515"/>
                </a:solidFill>
                <a:latin typeface="Arial" pitchFamily="34" charset="0"/>
                <a:cs typeface="Arial" pitchFamily="34" charset="0"/>
              </a:rPr>
              <a:t>2,9</a:t>
            </a:r>
            <a:r>
              <a:rPr lang="en-US" sz="1000" b="0" dirty="0" smtClean="0">
                <a:solidFill>
                  <a:srgbClr val="151515"/>
                </a:solidFill>
                <a:latin typeface="Arial" pitchFamily="34" charset="0"/>
                <a:cs typeface="Arial" pitchFamily="34" charset="0"/>
              </a:rPr>
              <a:t> L. S. Weinberger.</a:t>
            </a:r>
            <a:r>
              <a:rPr lang="en-US" sz="1000" b="0" baseline="30000" dirty="0" smtClean="0">
                <a:solidFill>
                  <a:srgbClr val="151515"/>
                </a:solidFill>
                <a:latin typeface="Arial" pitchFamily="34" charset="0"/>
                <a:cs typeface="Arial" pitchFamily="34" charset="0"/>
              </a:rPr>
              <a:t>1,4,10</a:t>
            </a:r>
          </a:p>
          <a:p>
            <a:r>
              <a:rPr lang="en-US" sz="1200" b="0" baseline="30000" dirty="0" smtClean="0">
                <a:solidFill>
                  <a:srgbClr val="151515"/>
                </a:solidFill>
                <a:latin typeface="Arial" pitchFamily="34" charset="0"/>
                <a:cs typeface="Arial" pitchFamily="34" charset="0"/>
              </a:rPr>
              <a:t>1</a:t>
            </a:r>
            <a:r>
              <a:rPr lang="en-US" sz="1200" b="0" i="0" u="none" strike="noStrike" kern="1200" baseline="0" dirty="0" smtClean="0">
                <a:solidFill>
                  <a:schemeClr val="tx1"/>
                </a:solidFill>
                <a:latin typeface="+mn-lt"/>
                <a:ea typeface="+mn-ea"/>
                <a:cs typeface="+mn-cs"/>
              </a:rPr>
              <a:t>Gladstone Institutes, San Francisco; </a:t>
            </a:r>
            <a:r>
              <a:rPr lang="en-US" sz="1200" b="0" baseline="30000" dirty="0" smtClean="0">
                <a:solidFill>
                  <a:srgbClr val="151515"/>
                </a:solidFill>
                <a:latin typeface="Arial" pitchFamily="34" charset="0"/>
                <a:cs typeface="Arial" pitchFamily="34" charset="0"/>
              </a:rPr>
              <a:t>2</a:t>
            </a:r>
            <a:r>
              <a:rPr lang="en-US" sz="1200" b="0" i="0" u="none" strike="noStrike" kern="1200" baseline="0" dirty="0" smtClean="0">
                <a:solidFill>
                  <a:schemeClr val="tx1"/>
                </a:solidFill>
                <a:latin typeface="+mn-lt"/>
                <a:ea typeface="+mn-ea"/>
                <a:cs typeface="+mn-cs"/>
              </a:rPr>
              <a:t>Center for </a:t>
            </a:r>
            <a:r>
              <a:rPr lang="en-US" sz="1200" b="0" i="0" u="none" strike="noStrike" kern="1200" baseline="0" dirty="0" err="1" smtClean="0">
                <a:solidFill>
                  <a:schemeClr val="tx1"/>
                </a:solidFill>
                <a:latin typeface="+mn-lt"/>
                <a:ea typeface="+mn-ea"/>
                <a:cs typeface="+mn-cs"/>
              </a:rPr>
              <a:t>Nanophase</a:t>
            </a:r>
            <a:r>
              <a:rPr lang="en-US" sz="1200" b="0" i="0" u="none" strike="noStrike" kern="1200" baseline="0" dirty="0" smtClean="0">
                <a:solidFill>
                  <a:schemeClr val="tx1"/>
                </a:solidFill>
                <a:latin typeface="+mn-lt"/>
                <a:ea typeface="+mn-ea"/>
                <a:cs typeface="+mn-cs"/>
              </a:rPr>
              <a:t> Materials Sciences, Oak Ridge National Laboratory;</a:t>
            </a:r>
          </a:p>
          <a:p>
            <a:r>
              <a:rPr lang="en-US" sz="1200" b="0" baseline="30000" dirty="0" smtClean="0">
                <a:solidFill>
                  <a:srgbClr val="151515"/>
                </a:solidFill>
                <a:latin typeface="Arial" pitchFamily="34" charset="0"/>
                <a:cs typeface="Arial" pitchFamily="34" charset="0"/>
              </a:rPr>
              <a:t>3</a:t>
            </a:r>
            <a:r>
              <a:rPr lang="en-US" sz="1200" b="0" i="0" u="none" strike="noStrike" kern="1200" baseline="0" dirty="0" smtClean="0">
                <a:solidFill>
                  <a:schemeClr val="tx1"/>
                </a:solidFill>
                <a:latin typeface="+mn-lt"/>
                <a:ea typeface="+mn-ea"/>
                <a:cs typeface="+mn-cs"/>
              </a:rPr>
              <a:t>Department of Physics and Astronomy, University of Tennessee; </a:t>
            </a:r>
            <a:r>
              <a:rPr lang="en-US" sz="1200" b="0" baseline="30000" dirty="0" smtClean="0">
                <a:solidFill>
                  <a:srgbClr val="151515"/>
                </a:solidFill>
                <a:latin typeface="Arial" pitchFamily="34" charset="0"/>
                <a:cs typeface="Arial" pitchFamily="34" charset="0"/>
              </a:rPr>
              <a:t>4</a:t>
            </a:r>
            <a:r>
              <a:rPr lang="en-US" sz="1200" b="0" i="0" u="none" strike="noStrike" kern="1200" baseline="0" dirty="0" smtClean="0">
                <a:solidFill>
                  <a:schemeClr val="tx1"/>
                </a:solidFill>
                <a:latin typeface="+mn-lt"/>
                <a:ea typeface="+mn-ea"/>
                <a:cs typeface="+mn-cs"/>
              </a:rPr>
              <a:t>Department of Chemistry and Biochemistry, University of California at San Diego; </a:t>
            </a:r>
            <a:r>
              <a:rPr lang="en-US" sz="1200" b="0" baseline="30000" dirty="0" smtClean="0">
                <a:solidFill>
                  <a:srgbClr val="151515"/>
                </a:solidFill>
                <a:latin typeface="Arial" pitchFamily="34" charset="0"/>
                <a:cs typeface="Arial" pitchFamily="34" charset="0"/>
              </a:rPr>
              <a:t>5</a:t>
            </a:r>
            <a:r>
              <a:rPr lang="en-US" sz="1200" b="0" i="0" u="none" strike="noStrike" kern="1200" baseline="0" dirty="0" smtClean="0">
                <a:solidFill>
                  <a:schemeClr val="tx1"/>
                </a:solidFill>
                <a:latin typeface="+mn-lt"/>
                <a:ea typeface="+mn-ea"/>
                <a:cs typeface="+mn-cs"/>
              </a:rPr>
              <a:t>Biophysics Graduate Group, University of California, San Francisco; </a:t>
            </a:r>
            <a:r>
              <a:rPr lang="en-US" sz="1200" b="0" baseline="30000" dirty="0" smtClean="0">
                <a:solidFill>
                  <a:srgbClr val="151515"/>
                </a:solidFill>
                <a:latin typeface="Arial" pitchFamily="34" charset="0"/>
                <a:cs typeface="Arial" pitchFamily="34" charset="0"/>
              </a:rPr>
              <a:t>6</a:t>
            </a:r>
            <a:r>
              <a:rPr lang="en-US" sz="1200" b="0" i="0" u="none" strike="noStrike" kern="1200" baseline="0" dirty="0" smtClean="0">
                <a:solidFill>
                  <a:schemeClr val="tx1"/>
                </a:solidFill>
                <a:latin typeface="+mn-lt"/>
                <a:ea typeface="+mn-ea"/>
                <a:cs typeface="+mn-cs"/>
              </a:rPr>
              <a:t>Department of Electrical and Computer Engineering, Virginia Commonwealth University; </a:t>
            </a:r>
            <a:r>
              <a:rPr lang="en-US" sz="1200" b="0" i="0" u="none" strike="noStrike" kern="1200" baseline="30000" dirty="0" smtClean="0">
                <a:solidFill>
                  <a:srgbClr val="151515"/>
                </a:solidFill>
                <a:latin typeface="Arial" pitchFamily="34" charset="0"/>
                <a:ea typeface="+mn-ea"/>
                <a:cs typeface="Arial" pitchFamily="34" charset="0"/>
              </a:rPr>
              <a:t>7</a:t>
            </a:r>
            <a:r>
              <a:rPr lang="en-US" sz="1200" b="0" i="0" u="none" strike="noStrike" kern="1200" baseline="0" dirty="0" smtClean="0">
                <a:solidFill>
                  <a:schemeClr val="tx1"/>
                </a:solidFill>
                <a:latin typeface="+mn-lt"/>
                <a:ea typeface="+mn-ea"/>
                <a:cs typeface="+mn-cs"/>
              </a:rPr>
              <a:t>Center for Environmental Biotechnology, University of Tennessee; </a:t>
            </a:r>
            <a:r>
              <a:rPr lang="en-US" sz="1200" b="0" i="0" u="none" strike="noStrike" kern="1200" baseline="30000" dirty="0" smtClean="0">
                <a:solidFill>
                  <a:srgbClr val="151515"/>
                </a:solidFill>
                <a:latin typeface="Arial" pitchFamily="34" charset="0"/>
                <a:ea typeface="+mn-ea"/>
                <a:cs typeface="Arial" pitchFamily="34" charset="0"/>
              </a:rPr>
              <a:t>8</a:t>
            </a:r>
            <a:r>
              <a:rPr lang="en-US" sz="1200" b="0" i="0" u="none" strike="noStrike" kern="1200" baseline="0" dirty="0" smtClean="0">
                <a:solidFill>
                  <a:schemeClr val="tx1"/>
                </a:solidFill>
                <a:latin typeface="+mn-lt"/>
                <a:ea typeface="+mn-ea"/>
                <a:cs typeface="+mn-cs"/>
              </a:rPr>
              <a:t>Department of Civil and Environmental Engineering, University of Tennessee; </a:t>
            </a:r>
            <a:r>
              <a:rPr lang="en-US" sz="1200" b="0" baseline="30000" dirty="0" smtClean="0">
                <a:solidFill>
                  <a:srgbClr val="151515"/>
                </a:solidFill>
                <a:latin typeface="Arial" pitchFamily="34" charset="0"/>
                <a:cs typeface="Arial" pitchFamily="34" charset="0"/>
              </a:rPr>
              <a:t>9</a:t>
            </a:r>
            <a:r>
              <a:rPr lang="en-US" sz="1200" b="0" i="0" u="none" strike="noStrike" kern="1200" baseline="0" dirty="0" smtClean="0">
                <a:solidFill>
                  <a:schemeClr val="tx1"/>
                </a:solidFill>
                <a:latin typeface="+mn-lt"/>
                <a:ea typeface="+mn-ea"/>
                <a:cs typeface="+mn-cs"/>
              </a:rPr>
              <a:t>Department of Materials Science and Engineering, University of Tennessee; </a:t>
            </a:r>
            <a:r>
              <a:rPr lang="en-US" sz="1200" b="0" baseline="30000" dirty="0" smtClean="0">
                <a:solidFill>
                  <a:srgbClr val="151515"/>
                </a:solidFill>
                <a:latin typeface="Arial" pitchFamily="34" charset="0"/>
                <a:cs typeface="Arial" pitchFamily="34" charset="0"/>
              </a:rPr>
              <a:t>10</a:t>
            </a:r>
            <a:r>
              <a:rPr lang="en-US" sz="1200" b="0" i="0" u="none" strike="noStrike" kern="1200" baseline="0" dirty="0" smtClean="0">
                <a:solidFill>
                  <a:schemeClr val="tx1"/>
                </a:solidFill>
                <a:latin typeface="+mn-lt"/>
                <a:ea typeface="+mn-ea"/>
                <a:cs typeface="+mn-cs"/>
              </a:rPr>
              <a:t>Department of Biochemistry and Biophysics, University of California, San Francisco.</a:t>
            </a:r>
          </a:p>
          <a:p>
            <a:r>
              <a:rPr lang="en-US" sz="1000" i="1" dirty="0" smtClean="0"/>
              <a:t>Proc. Nat. Acad. Sci.</a:t>
            </a:r>
            <a:r>
              <a:rPr lang="en-US" sz="1000" dirty="0" smtClean="0"/>
              <a:t>  </a:t>
            </a:r>
            <a:r>
              <a:rPr lang="en-US" sz="1000" b="1" dirty="0" smtClean="0"/>
              <a:t>DOI. </a:t>
            </a:r>
            <a:r>
              <a:rPr lang="en-US" sz="1000" b="0" dirty="0" smtClean="0"/>
              <a:t>10.1073/pnas.1213530109.  </a:t>
            </a:r>
          </a:p>
          <a:p>
            <a:r>
              <a:rPr lang="en-US" sz="1000" b="1" dirty="0" smtClean="0"/>
              <a:t> </a:t>
            </a:r>
          </a:p>
          <a:p>
            <a:pPr defTabSz="931774">
              <a:defRPr/>
            </a:pPr>
            <a:r>
              <a:rPr lang="en-US" sz="1000" b="1" dirty="0" smtClean="0"/>
              <a:t>Acknowledgment of Support: </a:t>
            </a:r>
            <a:endParaRPr lang="en-US" sz="1000" dirty="0" smtClean="0"/>
          </a:p>
          <a:p>
            <a:r>
              <a:rPr lang="en-US" sz="1000" dirty="0" smtClean="0"/>
              <a:t>B.S.R. was supported by National Science Foundation Graduate Research Fellowship Grant 1144247 and by National Institutes of Health (NIH) Molecular Biophysics Training Grant GM08326. L.S.W. acknowledges support from the Pew Scholars Program in the Biomedical Sciences and the Alfred P. Sloan Research Fellowship Program. This work  as supported by the NIH Director’s New Innovator Award (OD006677) (to L.S.W.), the in-house research program at the Center for </a:t>
            </a:r>
            <a:r>
              <a:rPr lang="en-US" sz="1000" dirty="0" err="1" smtClean="0"/>
              <a:t>Nanophase</a:t>
            </a:r>
            <a:r>
              <a:rPr lang="en-US" sz="1000" dirty="0" smtClean="0"/>
              <a:t> Materials Sciences at Oak Ridge National Laboratory (sponsored by the Office of Basic Energy Sciences, US Department of Energy) (to R.D.D. and M.L.S.), and by the National Institute of General Medical Sciences National Systems Biology Centers at University of California at San Diego (P50 GM085764) and University of California, San Francisco (P50 GM081879).</a:t>
            </a:r>
          </a:p>
        </p:txBody>
      </p:sp>
      <p:sp>
        <p:nvSpPr>
          <p:cNvPr id="4" name="Slide Number Placeholder 3"/>
          <p:cNvSpPr>
            <a:spLocks noGrp="1"/>
          </p:cNvSpPr>
          <p:nvPr>
            <p:ph type="sldNum" sz="quarter" idx="10"/>
          </p:nvPr>
        </p:nvSpPr>
        <p:spPr/>
        <p:txBody>
          <a:bodyPr/>
          <a:lstStyle/>
          <a:p>
            <a:fld id="{EC0D24A8-AE1B-4D0B-BB6A-3E9A569E283D}"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Placeholder 1"/>
          <p:cNvSpPr>
            <a:spLocks noGrp="1"/>
          </p:cNvSpPr>
          <p:nvPr>
            <p:ph type="title"/>
          </p:nvPr>
        </p:nvSpPr>
        <p:spPr bwMode="auto">
          <a:xfrm>
            <a:off x="381000" y="-228600"/>
            <a:ext cx="8305800" cy="1143000"/>
          </a:xfrm>
          <a:prstGeom prst="rect">
            <a:avLst/>
          </a:prstGeom>
          <a:noFill/>
          <a:ln w="9525">
            <a:noFill/>
            <a:miter lim="800000"/>
            <a:headEnd/>
            <a:tailEnd/>
          </a:ln>
        </p:spPr>
        <p:txBody>
          <a:bodyPr/>
          <a:lstStyle/>
          <a:p>
            <a:pPr lvl="0"/>
            <a:r>
              <a:rPr lang="en-US" smtClean="0"/>
              <a:t>Click to edit Master title style</a:t>
            </a:r>
            <a:endParaRPr lang="en-US" dirty="0" smtClean="0"/>
          </a:p>
        </p:txBody>
      </p:sp>
      <p:sp>
        <p:nvSpPr>
          <p:cNvPr id="4" name="Footer Placeholder 10"/>
          <p:cNvSpPr>
            <a:spLocks noGrp="1"/>
          </p:cNvSpPr>
          <p:nvPr>
            <p:ph type="ftr" sz="quarter" idx="10"/>
          </p:nvPr>
        </p:nvSpPr>
        <p:spPr>
          <a:xfrm>
            <a:off x="3200400" y="6356350"/>
            <a:ext cx="5257800" cy="365125"/>
          </a:xfrm>
          <a:prstGeom prst="rect">
            <a:avLst/>
          </a:prstGeom>
        </p:spPr>
        <p:txBody>
          <a:bodyPr lIns="91365" tIns="45683" rIns="91365" bIns="45683"/>
          <a:lstStyle>
            <a:lvl1pPr algn="r">
              <a:defRPr b="0">
                <a:solidFill>
                  <a:srgbClr val="146737"/>
                </a:solidFill>
              </a:defRPr>
            </a:lvl1pPr>
          </a:lstStyle>
          <a:p>
            <a:pPr>
              <a:defRPr/>
            </a:pPr>
            <a:endParaRPr lang="en-US"/>
          </a:p>
        </p:txBody>
      </p:sp>
      <p:sp>
        <p:nvSpPr>
          <p:cNvPr id="5" name="Slide Number Placeholder 11"/>
          <p:cNvSpPr>
            <a:spLocks noGrp="1"/>
          </p:cNvSpPr>
          <p:nvPr>
            <p:ph type="sldNum" sz="quarter" idx="11"/>
          </p:nvPr>
        </p:nvSpPr>
        <p:spPr>
          <a:xfrm>
            <a:off x="8382000" y="6351588"/>
            <a:ext cx="457200" cy="365125"/>
          </a:xfrm>
        </p:spPr>
        <p:txBody>
          <a:bodyPr/>
          <a:lstStyle>
            <a:lvl1pPr algn="ctr">
              <a:defRPr/>
            </a:lvl1pPr>
          </a:lstStyle>
          <a:p>
            <a:pPr>
              <a:defRPr/>
            </a:pPr>
            <a:fld id="{371BFFFE-0D05-4D66-940B-5D906D67495C}"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0" y="-219075"/>
            <a:ext cx="9144000" cy="1143000"/>
          </a:xfrm>
          <a:prstGeom prst="rect">
            <a:avLst/>
          </a:prstGeom>
          <a:noFill/>
          <a:ln w="9525">
            <a:noFill/>
            <a:miter lim="800000"/>
            <a:headEnd/>
            <a:tailEnd/>
          </a:ln>
        </p:spPr>
        <p:txBody>
          <a:bodyPr vert="horz" wrap="square" lIns="91169" tIns="45587" rIns="91169" bIns="45587"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352438" y="866775"/>
            <a:ext cx="8410575" cy="5259388"/>
          </a:xfrm>
          <a:prstGeom prst="rect">
            <a:avLst/>
          </a:prstGeom>
          <a:noFill/>
          <a:ln w="9525">
            <a:noFill/>
            <a:miter lim="800000"/>
            <a:headEnd/>
            <a:tailEnd/>
          </a:ln>
        </p:spPr>
        <p:txBody>
          <a:bodyPr vert="horz" wrap="square" lIns="91169" tIns="45587" rIns="91169" bIns="4558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8413750" y="6351588"/>
            <a:ext cx="381000" cy="365125"/>
          </a:xfrm>
          <a:prstGeom prst="rect">
            <a:avLst/>
          </a:prstGeom>
        </p:spPr>
        <p:txBody>
          <a:bodyPr vert="horz" lIns="91169" tIns="45587" rIns="91169" bIns="45587" rtlCol="0" anchor="ctr"/>
          <a:lstStyle>
            <a:lvl1pPr algn="r" eaLnBrk="1" fontAlgn="auto" hangingPunct="1">
              <a:spcBef>
                <a:spcPts val="0"/>
              </a:spcBef>
              <a:spcAft>
                <a:spcPts val="0"/>
              </a:spcAft>
              <a:defRPr sz="1200">
                <a:solidFill>
                  <a:srgbClr val="106636"/>
                </a:solidFill>
                <a:latin typeface="Arial" pitchFamily="34" charset="0"/>
                <a:cs typeface="Arial" pitchFamily="34" charset="0"/>
              </a:defRPr>
            </a:lvl1pPr>
          </a:lstStyle>
          <a:p>
            <a:pPr>
              <a:defRPr/>
            </a:pPr>
            <a:fld id="{0706B74A-FC86-4F43-83EB-56E873241F13}" type="slidenum">
              <a:rPr lang="en-US"/>
              <a:pPr>
                <a:defRPr/>
              </a:pPr>
              <a:t>‹#›</a:t>
            </a:fld>
            <a:endParaRPr lang="en-US" dirty="0"/>
          </a:p>
        </p:txBody>
      </p:sp>
      <p:pic>
        <p:nvPicPr>
          <p:cNvPr id="2053" name="Picture 9" descr="horizontal-logo-green-text.jpg"/>
          <p:cNvPicPr>
            <a:picLocks noChangeAspect="1"/>
          </p:cNvPicPr>
          <p:nvPr/>
        </p:nvPicPr>
        <p:blipFill>
          <a:blip r:embed="rId5" cstate="print"/>
          <a:srcRect/>
          <a:stretch>
            <a:fillRect/>
          </a:stretch>
        </p:blipFill>
        <p:spPr bwMode="auto">
          <a:xfrm>
            <a:off x="457200" y="6354776"/>
            <a:ext cx="2438400" cy="40798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5" r:id="rId1"/>
    <p:sldLayoutId id="2147483728" r:id="rId2"/>
  </p:sldLayoutIdLst>
  <p:hf hdr="0" dt="0"/>
  <p:txStyles>
    <p:titleStyle>
      <a:lvl1pPr algn="ctr" rtl="0" eaLnBrk="1" fontAlgn="base" hangingPunct="1">
        <a:spcBef>
          <a:spcPct val="0"/>
        </a:spcBef>
        <a:spcAft>
          <a:spcPct val="0"/>
        </a:spcAft>
        <a:defRPr sz="2400" kern="1200">
          <a:solidFill>
            <a:srgbClr val="106636"/>
          </a:solidFill>
          <a:latin typeface="Arial" pitchFamily="34" charset="0"/>
          <a:ea typeface="+mj-ea"/>
          <a:cs typeface="Arial" pitchFamily="34" charset="0"/>
        </a:defRPr>
      </a:lvl1pPr>
      <a:lvl2pPr algn="ctr" rtl="0" eaLnBrk="1" fontAlgn="base" hangingPunct="1">
        <a:spcBef>
          <a:spcPct val="0"/>
        </a:spcBef>
        <a:spcAft>
          <a:spcPct val="0"/>
        </a:spcAft>
        <a:defRPr sz="2400">
          <a:solidFill>
            <a:srgbClr val="106636"/>
          </a:solidFill>
          <a:latin typeface="Arial" charset="0"/>
          <a:cs typeface="Arial" charset="0"/>
        </a:defRPr>
      </a:lvl2pPr>
      <a:lvl3pPr algn="ctr" rtl="0" eaLnBrk="1" fontAlgn="base" hangingPunct="1">
        <a:spcBef>
          <a:spcPct val="0"/>
        </a:spcBef>
        <a:spcAft>
          <a:spcPct val="0"/>
        </a:spcAft>
        <a:defRPr sz="2400">
          <a:solidFill>
            <a:srgbClr val="106636"/>
          </a:solidFill>
          <a:latin typeface="Arial" charset="0"/>
          <a:cs typeface="Arial" charset="0"/>
        </a:defRPr>
      </a:lvl3pPr>
      <a:lvl4pPr algn="ctr" rtl="0" eaLnBrk="1" fontAlgn="base" hangingPunct="1">
        <a:spcBef>
          <a:spcPct val="0"/>
        </a:spcBef>
        <a:spcAft>
          <a:spcPct val="0"/>
        </a:spcAft>
        <a:defRPr sz="2400">
          <a:solidFill>
            <a:srgbClr val="106636"/>
          </a:solidFill>
          <a:latin typeface="Arial" charset="0"/>
          <a:cs typeface="Arial" charset="0"/>
        </a:defRPr>
      </a:lvl4pPr>
      <a:lvl5pPr algn="ctr" rtl="0" eaLnBrk="1" fontAlgn="base" hangingPunct="1">
        <a:spcBef>
          <a:spcPct val="0"/>
        </a:spcBef>
        <a:spcAft>
          <a:spcPct val="0"/>
        </a:spcAft>
        <a:defRPr sz="2400">
          <a:solidFill>
            <a:srgbClr val="106636"/>
          </a:solidFill>
          <a:latin typeface="Arial" charset="0"/>
          <a:cs typeface="Arial" charset="0"/>
        </a:defRPr>
      </a:lvl5pPr>
      <a:lvl6pPr marL="455855" algn="ctr" rtl="0" eaLnBrk="1" fontAlgn="base" hangingPunct="1">
        <a:spcBef>
          <a:spcPct val="0"/>
        </a:spcBef>
        <a:spcAft>
          <a:spcPct val="0"/>
        </a:spcAft>
        <a:defRPr sz="2400">
          <a:solidFill>
            <a:srgbClr val="106636"/>
          </a:solidFill>
          <a:latin typeface="Arial" charset="0"/>
          <a:cs typeface="Arial" charset="0"/>
        </a:defRPr>
      </a:lvl6pPr>
      <a:lvl7pPr marL="911711" algn="ctr" rtl="0" eaLnBrk="1" fontAlgn="base" hangingPunct="1">
        <a:spcBef>
          <a:spcPct val="0"/>
        </a:spcBef>
        <a:spcAft>
          <a:spcPct val="0"/>
        </a:spcAft>
        <a:defRPr sz="2400">
          <a:solidFill>
            <a:srgbClr val="106636"/>
          </a:solidFill>
          <a:latin typeface="Arial" charset="0"/>
          <a:cs typeface="Arial" charset="0"/>
        </a:defRPr>
      </a:lvl7pPr>
      <a:lvl8pPr marL="1367560" algn="ctr" rtl="0" eaLnBrk="1" fontAlgn="base" hangingPunct="1">
        <a:spcBef>
          <a:spcPct val="0"/>
        </a:spcBef>
        <a:spcAft>
          <a:spcPct val="0"/>
        </a:spcAft>
        <a:defRPr sz="2400">
          <a:solidFill>
            <a:srgbClr val="106636"/>
          </a:solidFill>
          <a:latin typeface="Arial" charset="0"/>
          <a:cs typeface="Arial" charset="0"/>
        </a:defRPr>
      </a:lvl8pPr>
      <a:lvl9pPr marL="1823420" algn="ctr" rtl="0" eaLnBrk="1" fontAlgn="base" hangingPunct="1">
        <a:spcBef>
          <a:spcPct val="0"/>
        </a:spcBef>
        <a:spcAft>
          <a:spcPct val="0"/>
        </a:spcAft>
        <a:defRPr sz="2400">
          <a:solidFill>
            <a:srgbClr val="106636"/>
          </a:solidFill>
          <a:latin typeface="Arial" charset="0"/>
          <a:cs typeface="Arial" charset="0"/>
        </a:defRPr>
      </a:lvl9pPr>
    </p:titleStyle>
    <p:bodyStyle>
      <a:lvl1pPr marL="340795" indent="-340795" algn="l" rtl="0" eaLnBrk="1" fontAlgn="base" hangingPunct="1">
        <a:spcBef>
          <a:spcPct val="20000"/>
        </a:spcBef>
        <a:spcAft>
          <a:spcPct val="0"/>
        </a:spcAft>
        <a:buFont typeface="Arial" charset="0"/>
        <a:buChar char="•"/>
        <a:defRPr sz="2400" b="1" kern="1200">
          <a:solidFill>
            <a:srgbClr val="146737"/>
          </a:solidFill>
          <a:latin typeface="Arial" pitchFamily="34" charset="0"/>
          <a:ea typeface="+mn-ea"/>
          <a:cs typeface="Arial" pitchFamily="34" charset="0"/>
        </a:defRPr>
      </a:lvl1pPr>
      <a:lvl2pPr marL="740234" indent="-283732" algn="l" rtl="0" eaLnBrk="1" fontAlgn="base" hangingPunct="1">
        <a:spcBef>
          <a:spcPct val="20000"/>
        </a:spcBef>
        <a:spcAft>
          <a:spcPct val="0"/>
        </a:spcAft>
        <a:buFont typeface="Arial" charset="0"/>
        <a:buChar char="–"/>
        <a:defRPr sz="2200" kern="1200">
          <a:solidFill>
            <a:srgbClr val="404040"/>
          </a:solidFill>
          <a:latin typeface="Arial" pitchFamily="34" charset="0"/>
          <a:ea typeface="+mn-ea"/>
          <a:cs typeface="Arial" pitchFamily="34" charset="0"/>
        </a:defRPr>
      </a:lvl2pPr>
      <a:lvl3pPr marL="1138095" indent="-226672" algn="l" rtl="0" eaLnBrk="1" fontAlgn="base" hangingPunct="1">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3pPr>
      <a:lvl4pPr marL="1594598" indent="-226672" algn="l" rtl="0" eaLnBrk="1" fontAlgn="base" hangingPunct="1">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4pPr>
      <a:lvl5pPr marL="2051104" indent="-226672" algn="l" rtl="0" eaLnBrk="1" fontAlgn="base" hangingPunct="1">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5pPr>
      <a:lvl6pPr marL="2507205" indent="-227932" algn="l" defTabSz="91171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060" indent="-227932" algn="l" defTabSz="91171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8914" indent="-227932" algn="l" defTabSz="91171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4769" indent="-227932" algn="l" defTabSz="91171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711" rtl="0" eaLnBrk="1" latinLnBrk="0" hangingPunct="1">
        <a:defRPr sz="1800" kern="1200">
          <a:solidFill>
            <a:schemeClr val="tx1"/>
          </a:solidFill>
          <a:latin typeface="+mn-lt"/>
          <a:ea typeface="+mn-ea"/>
          <a:cs typeface="+mn-cs"/>
        </a:defRPr>
      </a:lvl1pPr>
      <a:lvl2pPr marL="455855" algn="l" defTabSz="911711" rtl="0" eaLnBrk="1" latinLnBrk="0" hangingPunct="1">
        <a:defRPr sz="1800" kern="1200">
          <a:solidFill>
            <a:schemeClr val="tx1"/>
          </a:solidFill>
          <a:latin typeface="+mn-lt"/>
          <a:ea typeface="+mn-ea"/>
          <a:cs typeface="+mn-cs"/>
        </a:defRPr>
      </a:lvl2pPr>
      <a:lvl3pPr marL="911711" algn="l" defTabSz="911711" rtl="0" eaLnBrk="1" latinLnBrk="0" hangingPunct="1">
        <a:defRPr sz="1800" kern="1200">
          <a:solidFill>
            <a:schemeClr val="tx1"/>
          </a:solidFill>
          <a:latin typeface="+mn-lt"/>
          <a:ea typeface="+mn-ea"/>
          <a:cs typeface="+mn-cs"/>
        </a:defRPr>
      </a:lvl3pPr>
      <a:lvl4pPr marL="1367560" algn="l" defTabSz="911711" rtl="0" eaLnBrk="1" latinLnBrk="0" hangingPunct="1">
        <a:defRPr sz="1800" kern="1200">
          <a:solidFill>
            <a:schemeClr val="tx1"/>
          </a:solidFill>
          <a:latin typeface="+mn-lt"/>
          <a:ea typeface="+mn-ea"/>
          <a:cs typeface="+mn-cs"/>
        </a:defRPr>
      </a:lvl4pPr>
      <a:lvl5pPr marL="1823420" algn="l" defTabSz="911711" rtl="0" eaLnBrk="1" latinLnBrk="0" hangingPunct="1">
        <a:defRPr sz="1800" kern="1200">
          <a:solidFill>
            <a:schemeClr val="tx1"/>
          </a:solidFill>
          <a:latin typeface="+mn-lt"/>
          <a:ea typeface="+mn-ea"/>
          <a:cs typeface="+mn-cs"/>
        </a:defRPr>
      </a:lvl5pPr>
      <a:lvl6pPr marL="2279273" algn="l" defTabSz="911711" rtl="0" eaLnBrk="1" latinLnBrk="0" hangingPunct="1">
        <a:defRPr sz="1800" kern="1200">
          <a:solidFill>
            <a:schemeClr val="tx1"/>
          </a:solidFill>
          <a:latin typeface="+mn-lt"/>
          <a:ea typeface="+mn-ea"/>
          <a:cs typeface="+mn-cs"/>
        </a:defRPr>
      </a:lvl6pPr>
      <a:lvl7pPr marL="2735129" algn="l" defTabSz="911711" rtl="0" eaLnBrk="1" latinLnBrk="0" hangingPunct="1">
        <a:defRPr sz="1800" kern="1200">
          <a:solidFill>
            <a:schemeClr val="tx1"/>
          </a:solidFill>
          <a:latin typeface="+mn-lt"/>
          <a:ea typeface="+mn-ea"/>
          <a:cs typeface="+mn-cs"/>
        </a:defRPr>
      </a:lvl7pPr>
      <a:lvl8pPr marL="3190987" algn="l" defTabSz="911711" rtl="0" eaLnBrk="1" latinLnBrk="0" hangingPunct="1">
        <a:defRPr sz="1800" kern="1200">
          <a:solidFill>
            <a:schemeClr val="tx1"/>
          </a:solidFill>
          <a:latin typeface="+mn-lt"/>
          <a:ea typeface="+mn-ea"/>
          <a:cs typeface="+mn-cs"/>
        </a:defRPr>
      </a:lvl8pPr>
      <a:lvl9pPr marL="3646842" algn="l" defTabSz="91171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6"/>
          <p:cNvSpPr txBox="1">
            <a:spLocks noChangeArrowheads="1"/>
          </p:cNvSpPr>
          <p:nvPr/>
        </p:nvSpPr>
        <p:spPr bwMode="auto">
          <a:xfrm>
            <a:off x="2" y="225425"/>
            <a:ext cx="9143998" cy="446276"/>
          </a:xfrm>
          <a:prstGeom prst="rect">
            <a:avLst/>
          </a:prstGeom>
          <a:noFill/>
          <a:ln w="9525">
            <a:noFill/>
            <a:miter lim="800000"/>
            <a:headEnd/>
            <a:tailEnd/>
          </a:ln>
          <a:effectLst/>
        </p:spPr>
        <p:txBody>
          <a:bodyPr wrap="square">
            <a:spAutoFit/>
          </a:bodyPr>
          <a:lstStyle>
            <a:lvl1pPr eaLnBrk="0" hangingPunct="0">
              <a:defRPr sz="2800" b="1">
                <a:solidFill>
                  <a:schemeClr val="tx1"/>
                </a:solidFill>
                <a:latin typeface="Arial" charset="0"/>
                <a:ea typeface="ＭＳ Ｐゴシック" charset="0"/>
                <a:cs typeface="Arial Unicode MS" charset="0"/>
              </a:defRPr>
            </a:lvl1pPr>
            <a:lvl2pPr marL="37931725" indent="-37474525" eaLnBrk="0" hangingPunct="0">
              <a:defRPr sz="2800" b="1">
                <a:solidFill>
                  <a:schemeClr val="tx1"/>
                </a:solidFill>
                <a:latin typeface="Arial" charset="0"/>
                <a:ea typeface="Arial Unicode MS" charset="0"/>
                <a:cs typeface="Arial Unicode MS" charset="0"/>
              </a:defRPr>
            </a:lvl2pPr>
            <a:lvl3pPr eaLnBrk="0" hangingPunct="0">
              <a:defRPr sz="2800" b="1">
                <a:solidFill>
                  <a:schemeClr val="tx1"/>
                </a:solidFill>
                <a:latin typeface="Arial" charset="0"/>
                <a:ea typeface="Arial Unicode MS" charset="0"/>
                <a:cs typeface="Arial Unicode MS" charset="0"/>
              </a:defRPr>
            </a:lvl3pPr>
            <a:lvl4pPr eaLnBrk="0" hangingPunct="0">
              <a:defRPr sz="2800" b="1">
                <a:solidFill>
                  <a:schemeClr val="tx1"/>
                </a:solidFill>
                <a:latin typeface="Arial" charset="0"/>
                <a:ea typeface="Arial Unicode MS" charset="0"/>
                <a:cs typeface="Arial Unicode MS" charset="0"/>
              </a:defRPr>
            </a:lvl4pPr>
            <a:lvl5pPr eaLnBrk="0" hangingPunct="0">
              <a:defRPr sz="2800" b="1">
                <a:solidFill>
                  <a:schemeClr val="tx1"/>
                </a:solidFill>
                <a:latin typeface="Arial" charset="0"/>
                <a:ea typeface="Arial Unicode MS" charset="0"/>
                <a:cs typeface="Arial Unicode MS" charset="0"/>
              </a:defRPr>
            </a:lvl5pPr>
            <a:lvl6pPr marL="457200" eaLnBrk="0" fontAlgn="base" hangingPunct="0">
              <a:spcBef>
                <a:spcPct val="0"/>
              </a:spcBef>
              <a:spcAft>
                <a:spcPct val="0"/>
              </a:spcAft>
              <a:defRPr sz="2800" b="1">
                <a:solidFill>
                  <a:schemeClr val="tx1"/>
                </a:solidFill>
                <a:latin typeface="Arial" charset="0"/>
                <a:ea typeface="Arial Unicode MS" charset="0"/>
                <a:cs typeface="Arial Unicode MS" charset="0"/>
              </a:defRPr>
            </a:lvl6pPr>
            <a:lvl7pPr marL="914400" eaLnBrk="0" fontAlgn="base" hangingPunct="0">
              <a:spcBef>
                <a:spcPct val="0"/>
              </a:spcBef>
              <a:spcAft>
                <a:spcPct val="0"/>
              </a:spcAft>
              <a:defRPr sz="2800" b="1">
                <a:solidFill>
                  <a:schemeClr val="tx1"/>
                </a:solidFill>
                <a:latin typeface="Arial" charset="0"/>
                <a:ea typeface="Arial Unicode MS" charset="0"/>
                <a:cs typeface="Arial Unicode MS" charset="0"/>
              </a:defRPr>
            </a:lvl7pPr>
            <a:lvl8pPr marL="1371600" eaLnBrk="0" fontAlgn="base" hangingPunct="0">
              <a:spcBef>
                <a:spcPct val="0"/>
              </a:spcBef>
              <a:spcAft>
                <a:spcPct val="0"/>
              </a:spcAft>
              <a:defRPr sz="2800" b="1">
                <a:solidFill>
                  <a:schemeClr val="tx1"/>
                </a:solidFill>
                <a:latin typeface="Arial" charset="0"/>
                <a:ea typeface="Arial Unicode MS" charset="0"/>
                <a:cs typeface="Arial Unicode MS" charset="0"/>
              </a:defRPr>
            </a:lvl8pPr>
            <a:lvl9pPr marL="1828800" eaLnBrk="0" fontAlgn="base" hangingPunct="0">
              <a:spcBef>
                <a:spcPct val="0"/>
              </a:spcBef>
              <a:spcAft>
                <a:spcPct val="0"/>
              </a:spcAft>
              <a:defRPr sz="2800" b="1">
                <a:solidFill>
                  <a:schemeClr val="tx1"/>
                </a:solidFill>
                <a:latin typeface="Arial" charset="0"/>
                <a:ea typeface="Arial Unicode MS" charset="0"/>
                <a:cs typeface="Arial Unicode MS" charset="0"/>
              </a:defRPr>
            </a:lvl9pPr>
          </a:lstStyle>
          <a:p>
            <a:pPr algn="ctr">
              <a:defRPr/>
            </a:pPr>
            <a:r>
              <a:rPr lang="en-US" sz="2300" dirty="0" smtClean="0">
                <a:solidFill>
                  <a:srgbClr val="106636"/>
                </a:solidFill>
                <a:latin typeface="Arial Narrow" pitchFamily="34" charset="0"/>
                <a:ea typeface="Calibri" pitchFamily="34" charset="0"/>
                <a:cs typeface="Arial" pitchFamily="34" charset="0"/>
              </a:rPr>
              <a:t>Noisy Gene Expression Allows Many Genes to Share Few Resources in Cells</a:t>
            </a:r>
            <a:endParaRPr lang="en-US" sz="2300" i="1" dirty="0" smtClean="0">
              <a:solidFill>
                <a:schemeClr val="tx2"/>
              </a:solidFill>
              <a:effectLst>
                <a:outerShdw blurRad="38100" dist="38100" dir="2700000" algn="tl">
                  <a:srgbClr val="DDDDDD"/>
                </a:outerShdw>
              </a:effectLst>
              <a:cs typeface="Times New Roman" charset="0"/>
            </a:endParaRPr>
          </a:p>
        </p:txBody>
      </p:sp>
      <p:sp>
        <p:nvSpPr>
          <p:cNvPr id="4" name="Rectangle 35"/>
          <p:cNvSpPr>
            <a:spLocks noChangeArrowheads="1"/>
          </p:cNvSpPr>
          <p:nvPr/>
        </p:nvSpPr>
        <p:spPr bwMode="auto">
          <a:xfrm>
            <a:off x="2" y="751074"/>
            <a:ext cx="5124448" cy="6147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sz="1400" b="1" dirty="0" smtClean="0">
                <a:solidFill>
                  <a:srgbClr val="106636"/>
                </a:solidFill>
                <a:latin typeface="Arial" pitchFamily="34" charset="0"/>
                <a:ea typeface="Calibri" pitchFamily="34" charset="0"/>
                <a:cs typeface="Arial" pitchFamily="34" charset="0"/>
              </a:rPr>
              <a:t>Scientific Achievement</a:t>
            </a:r>
          </a:p>
          <a:p>
            <a:pPr marL="114300"/>
            <a:r>
              <a:rPr lang="en-US" sz="1300" b="1" dirty="0" smtClean="0">
                <a:latin typeface="Arial" pitchFamily="34" charset="0"/>
                <a:cs typeface="Arial" pitchFamily="34" charset="0"/>
              </a:rPr>
              <a:t>A new technique – “Noise Mapping” – was developed and used to image how resources are shared in complex systems of interacting </a:t>
            </a:r>
            <a:r>
              <a:rPr lang="en-US" sz="1300" b="1" dirty="0" err="1" smtClean="0">
                <a:latin typeface="Arial" pitchFamily="34" charset="0"/>
                <a:cs typeface="Arial" pitchFamily="34" charset="0"/>
              </a:rPr>
              <a:t>nanoscale</a:t>
            </a:r>
            <a:r>
              <a:rPr lang="en-US" sz="1300" b="1" dirty="0" smtClean="0">
                <a:latin typeface="Arial" pitchFamily="34" charset="0"/>
                <a:cs typeface="Arial" pitchFamily="34" charset="0"/>
              </a:rPr>
              <a:t> components. The model systems studied were biological cells (human immune cells), and Noise Mapping was applied across the human </a:t>
            </a:r>
            <a:r>
              <a:rPr lang="en-US" sz="1300" b="1" dirty="0">
                <a:latin typeface="Arial" pitchFamily="34" charset="0"/>
                <a:cs typeface="Arial" pitchFamily="34" charset="0"/>
              </a:rPr>
              <a:t>genome </a:t>
            </a:r>
            <a:r>
              <a:rPr lang="en-US" sz="1300" b="1" dirty="0" smtClean="0">
                <a:latin typeface="Arial" pitchFamily="34" charset="0"/>
                <a:cs typeface="Arial" pitchFamily="34" charset="0"/>
              </a:rPr>
              <a:t>to show that as a rule the </a:t>
            </a:r>
            <a:r>
              <a:rPr lang="en-US" sz="1300" b="1" dirty="0">
                <a:latin typeface="Arial" pitchFamily="34" charset="0"/>
                <a:cs typeface="Arial" pitchFamily="34" charset="0"/>
              </a:rPr>
              <a:t>sharing of resources </a:t>
            </a:r>
            <a:r>
              <a:rPr lang="en-US" sz="1300" b="1" dirty="0" smtClean="0">
                <a:latin typeface="Arial" pitchFamily="34" charset="0"/>
                <a:cs typeface="Arial" pitchFamily="34" charset="0"/>
              </a:rPr>
              <a:t>is episodic and “noisy,” rather than continuous and “quiet.” </a:t>
            </a:r>
          </a:p>
          <a:p>
            <a:r>
              <a:rPr lang="en-US" sz="800" b="0" dirty="0" smtClean="0">
                <a:solidFill>
                  <a:srgbClr val="1E1C11"/>
                </a:solidFill>
                <a:latin typeface="Arial" pitchFamily="34" charset="0"/>
                <a:cs typeface="Arial" pitchFamily="34" charset="0"/>
              </a:rPr>
              <a:t> </a:t>
            </a:r>
          </a:p>
          <a:p>
            <a:r>
              <a:rPr lang="en-US" altLang="ja-JP" sz="1400" b="1" dirty="0" smtClean="0">
                <a:solidFill>
                  <a:srgbClr val="106636"/>
                </a:solidFill>
                <a:latin typeface="Arial" pitchFamily="34" charset="0"/>
                <a:ea typeface="Calibri" pitchFamily="34" charset="0"/>
                <a:cs typeface="Arial" pitchFamily="34" charset="0"/>
              </a:rPr>
              <a:t>Significance</a:t>
            </a:r>
          </a:p>
          <a:p>
            <a:pPr marL="114300"/>
            <a:r>
              <a:rPr lang="en-US" altLang="ja-JP" sz="1300" b="1" dirty="0">
                <a:solidFill>
                  <a:srgbClr val="1E1C11"/>
                </a:solidFill>
                <a:latin typeface="Arial" pitchFamily="34" charset="0"/>
                <a:cs typeface="Arial" pitchFamily="34" charset="0"/>
              </a:rPr>
              <a:t>These findings suggest lessons for the construction of m</a:t>
            </a:r>
            <a:r>
              <a:rPr lang="en-US" altLang="ja-JP" sz="1300" b="1" dirty="0" smtClean="0">
                <a:solidFill>
                  <a:srgbClr val="1E1C11"/>
                </a:solidFill>
                <a:latin typeface="Arial" pitchFamily="34" charset="0"/>
                <a:cs typeface="Arial" pitchFamily="34" charset="0"/>
              </a:rPr>
              <a:t>anmade </a:t>
            </a:r>
            <a:r>
              <a:rPr lang="en-US" altLang="ja-JP" sz="1300" b="1" dirty="0">
                <a:solidFill>
                  <a:srgbClr val="1E1C11"/>
                </a:solidFill>
                <a:latin typeface="Arial" pitchFamily="34" charset="0"/>
                <a:cs typeface="Arial" pitchFamily="34" charset="0"/>
              </a:rPr>
              <a:t>complex systems of </a:t>
            </a:r>
            <a:r>
              <a:rPr lang="en-US" altLang="ja-JP" sz="1300" b="1" dirty="0" err="1" smtClean="0">
                <a:solidFill>
                  <a:srgbClr val="1E1C11"/>
                </a:solidFill>
                <a:latin typeface="Arial" pitchFamily="34" charset="0"/>
                <a:cs typeface="Arial" pitchFamily="34" charset="0"/>
              </a:rPr>
              <a:t>intreacting</a:t>
            </a:r>
            <a:r>
              <a:rPr lang="en-US" altLang="ja-JP" sz="1300" b="1" dirty="0" smtClean="0">
                <a:solidFill>
                  <a:srgbClr val="1E1C11"/>
                </a:solidFill>
                <a:latin typeface="Arial" pitchFamily="34" charset="0"/>
                <a:cs typeface="Arial" pitchFamily="34" charset="0"/>
              </a:rPr>
              <a:t> </a:t>
            </a:r>
            <a:r>
              <a:rPr lang="en-US" altLang="ja-JP" sz="1300" b="1" dirty="0" err="1" smtClean="0">
                <a:solidFill>
                  <a:srgbClr val="1E1C11"/>
                </a:solidFill>
                <a:latin typeface="Arial" pitchFamily="34" charset="0"/>
                <a:cs typeface="Arial" pitchFamily="34" charset="0"/>
              </a:rPr>
              <a:t>nanoscale</a:t>
            </a:r>
            <a:r>
              <a:rPr lang="en-US" altLang="ja-JP" sz="1300" b="1" dirty="0" smtClean="0">
                <a:solidFill>
                  <a:srgbClr val="1E1C11"/>
                </a:solidFill>
                <a:latin typeface="Arial" pitchFamily="34" charset="0"/>
                <a:cs typeface="Arial" pitchFamily="34" charset="0"/>
              </a:rPr>
              <a:t> </a:t>
            </a:r>
            <a:r>
              <a:rPr lang="en-US" altLang="ja-JP" sz="1300" b="1" dirty="0">
                <a:solidFill>
                  <a:srgbClr val="1E1C11"/>
                </a:solidFill>
                <a:latin typeface="Arial" pitchFamily="34" charset="0"/>
                <a:cs typeface="Arial" pitchFamily="34" charset="0"/>
              </a:rPr>
              <a:t>components</a:t>
            </a:r>
            <a:r>
              <a:rPr lang="en-US" altLang="ja-JP" sz="1300" b="1" dirty="0" smtClean="0">
                <a:solidFill>
                  <a:srgbClr val="1E1C11"/>
                </a:solidFill>
                <a:latin typeface="Arial" pitchFamily="34" charset="0"/>
                <a:cs typeface="Arial" pitchFamily="34" charset="0"/>
              </a:rPr>
              <a:t>. Cells </a:t>
            </a:r>
            <a:r>
              <a:rPr lang="en-US" altLang="ja-JP" sz="1300" b="1" dirty="0">
                <a:solidFill>
                  <a:srgbClr val="1E1C11"/>
                </a:solidFill>
                <a:latin typeface="Arial" pitchFamily="34" charset="0"/>
                <a:cs typeface="Arial" pitchFamily="34" charset="0"/>
              </a:rPr>
              <a:t>have evolved to make use of this </a:t>
            </a:r>
            <a:r>
              <a:rPr lang="en-US" altLang="ja-JP" sz="1300" b="1" dirty="0" smtClean="0">
                <a:solidFill>
                  <a:srgbClr val="1E1C11"/>
                </a:solidFill>
                <a:latin typeface="Arial" pitchFamily="34" charset="0"/>
                <a:cs typeface="Arial" pitchFamily="34" charset="0"/>
              </a:rPr>
              <a:t>“</a:t>
            </a:r>
            <a:r>
              <a:rPr lang="en-US" altLang="ja-JP" sz="1300" b="1" dirty="0" err="1" smtClean="0">
                <a:solidFill>
                  <a:srgbClr val="1E1C11"/>
                </a:solidFill>
                <a:latin typeface="Arial" pitchFamily="34" charset="0"/>
                <a:cs typeface="Arial" pitchFamily="34" charset="0"/>
              </a:rPr>
              <a:t>bursty</a:t>
            </a:r>
            <a:r>
              <a:rPr lang="en-US" altLang="ja-JP" sz="1300" b="1" dirty="0" smtClean="0">
                <a:solidFill>
                  <a:srgbClr val="1E1C11"/>
                </a:solidFill>
                <a:latin typeface="Arial" pitchFamily="34" charset="0"/>
                <a:cs typeface="Arial" pitchFamily="34" charset="0"/>
              </a:rPr>
              <a:t>” noise </a:t>
            </a:r>
            <a:r>
              <a:rPr lang="en-US" altLang="ja-JP" sz="1300" b="1" dirty="0">
                <a:solidFill>
                  <a:srgbClr val="1E1C11"/>
                </a:solidFill>
                <a:latin typeface="Arial" pitchFamily="34" charset="0"/>
                <a:cs typeface="Arial" pitchFamily="34" charset="0"/>
              </a:rPr>
              <a:t>to create function, and indeed such noise can be key to achieving more function in less </a:t>
            </a:r>
            <a:r>
              <a:rPr lang="en-US" altLang="ja-JP" sz="1300" b="1" dirty="0" smtClean="0">
                <a:solidFill>
                  <a:srgbClr val="1E1C11"/>
                </a:solidFill>
                <a:latin typeface="Arial" pitchFamily="34" charset="0"/>
                <a:cs typeface="Arial" pitchFamily="34" charset="0"/>
              </a:rPr>
              <a:t>space – a central challenge for </a:t>
            </a:r>
            <a:r>
              <a:rPr lang="en-US" altLang="ja-JP" sz="1300" b="1" dirty="0" err="1" smtClean="0">
                <a:solidFill>
                  <a:srgbClr val="1E1C11"/>
                </a:solidFill>
                <a:latin typeface="Arial" pitchFamily="34" charset="0"/>
                <a:cs typeface="Arial" pitchFamily="34" charset="0"/>
              </a:rPr>
              <a:t>nanoscience</a:t>
            </a:r>
            <a:r>
              <a:rPr lang="en-US" altLang="ja-JP" sz="1300" b="1" dirty="0" smtClean="0">
                <a:solidFill>
                  <a:srgbClr val="1E1C11"/>
                </a:solidFill>
                <a:latin typeface="Arial" pitchFamily="34" charset="0"/>
                <a:cs typeface="Arial" pitchFamily="34" charset="0"/>
              </a:rPr>
              <a:t>.</a:t>
            </a:r>
          </a:p>
          <a:p>
            <a:pPr marL="114300"/>
            <a:endParaRPr lang="en-US" sz="800" dirty="0" smtClean="0">
              <a:solidFill>
                <a:srgbClr val="1E1C11"/>
              </a:solidFill>
              <a:latin typeface="Arial" pitchFamily="34" charset="0"/>
              <a:cs typeface="Arial" pitchFamily="34" charset="0"/>
            </a:endParaRPr>
          </a:p>
          <a:p>
            <a:r>
              <a:rPr lang="en-US" altLang="ja-JP" sz="1400" b="1" dirty="0" smtClean="0">
                <a:solidFill>
                  <a:srgbClr val="106636"/>
                </a:solidFill>
                <a:latin typeface="Arial" pitchFamily="34" charset="0"/>
                <a:ea typeface="Calibri" pitchFamily="34" charset="0"/>
                <a:cs typeface="Arial" pitchFamily="34" charset="0"/>
              </a:rPr>
              <a:t>Research Details</a:t>
            </a:r>
          </a:p>
          <a:p>
            <a:pPr marL="228600" indent="-114300">
              <a:spcAft>
                <a:spcPts val="300"/>
              </a:spcAft>
              <a:buFont typeface="Arial" pitchFamily="34" charset="0"/>
              <a:buChar char="•"/>
            </a:pPr>
            <a:r>
              <a:rPr lang="en-US" sz="1100" b="1" dirty="0" smtClean="0">
                <a:latin typeface="Arial" pitchFamily="34" charset="0"/>
                <a:cs typeface="Arial" pitchFamily="34" charset="0"/>
              </a:rPr>
              <a:t>CNMS Capability: </a:t>
            </a:r>
            <a:r>
              <a:rPr lang="en-US" sz="1100" dirty="0" smtClean="0">
                <a:latin typeface="Arial" pitchFamily="34" charset="0"/>
                <a:cs typeface="Arial" pitchFamily="34" charset="0"/>
              </a:rPr>
              <a:t>Noise Mapping technique developed at CNMS allows the characterization of interactions between </a:t>
            </a:r>
            <a:r>
              <a:rPr lang="en-US" sz="1100" dirty="0" err="1" smtClean="0">
                <a:latin typeface="Arial" pitchFamily="34" charset="0"/>
                <a:cs typeface="Arial" pitchFamily="34" charset="0"/>
              </a:rPr>
              <a:t>nanoscale</a:t>
            </a:r>
            <a:r>
              <a:rPr lang="en-US" sz="1100" dirty="0" smtClean="0">
                <a:latin typeface="Arial" pitchFamily="34" charset="0"/>
                <a:cs typeface="Arial" pitchFamily="34" charset="0"/>
              </a:rPr>
              <a:t> elements that cannot be directly imaged. Here it was used to “see” the noisy and episodic nature of gene expression across a genome.</a:t>
            </a:r>
          </a:p>
          <a:p>
            <a:pPr marL="228600" indent="-114300">
              <a:spcAft>
                <a:spcPts val="300"/>
              </a:spcAft>
              <a:buFont typeface="Arial" pitchFamily="34" charset="0"/>
              <a:buChar char="•"/>
            </a:pPr>
            <a:r>
              <a:rPr lang="en-US" sz="1100" dirty="0" smtClean="0">
                <a:latin typeface="Arial" pitchFamily="34" charset="0"/>
                <a:cs typeface="Arial" pitchFamily="34" charset="0"/>
              </a:rPr>
              <a:t>Working with collaborators at the Gladstone Institute, Noise Mapping was extended to look at more </a:t>
            </a:r>
            <a:r>
              <a:rPr lang="en-US" sz="1100" dirty="0">
                <a:latin typeface="Arial" pitchFamily="34" charset="0"/>
                <a:cs typeface="Arial" pitchFamily="34" charset="0"/>
              </a:rPr>
              <a:t>than 8,000 distinct genomic loci with </a:t>
            </a:r>
            <a:r>
              <a:rPr lang="en-US" sz="1100" dirty="0" smtClean="0">
                <a:latin typeface="Arial" pitchFamily="34" charset="0"/>
                <a:cs typeface="Arial" pitchFamily="34" charset="0"/>
              </a:rPr>
              <a:t>three different </a:t>
            </a:r>
            <a:r>
              <a:rPr lang="en-US" sz="1100" dirty="0">
                <a:latin typeface="Arial" pitchFamily="34" charset="0"/>
                <a:cs typeface="Arial" pitchFamily="34" charset="0"/>
              </a:rPr>
              <a:t>promoters integrated throughout the </a:t>
            </a:r>
            <a:r>
              <a:rPr lang="en-US" sz="1100" dirty="0" smtClean="0">
                <a:latin typeface="Arial" pitchFamily="34" charset="0"/>
                <a:cs typeface="Arial" pitchFamily="34" charset="0"/>
              </a:rPr>
              <a:t>genome.</a:t>
            </a:r>
          </a:p>
          <a:p>
            <a:pPr marL="228600" indent="-114300">
              <a:spcAft>
                <a:spcPts val="300"/>
              </a:spcAft>
              <a:buFont typeface="Arial" pitchFamily="34" charset="0"/>
              <a:buChar char="•"/>
            </a:pPr>
            <a:r>
              <a:rPr lang="en-US" sz="1100" dirty="0" smtClean="0">
                <a:latin typeface="Arial" pitchFamily="34" charset="0"/>
                <a:cs typeface="Arial" pitchFamily="34" charset="0"/>
              </a:rPr>
              <a:t>These results were related back to a two-state model of gene expression that describes how the resources of gene expression are shared across so many different interacting components </a:t>
            </a:r>
            <a:r>
              <a:rPr lang="en-US" sz="1100" i="1" dirty="0" smtClean="0">
                <a:latin typeface="Arial" pitchFamily="34" charset="0"/>
                <a:cs typeface="Arial" pitchFamily="34" charset="0"/>
              </a:rPr>
              <a:t>and</a:t>
            </a:r>
            <a:r>
              <a:rPr lang="en-US" sz="1100" dirty="0" smtClean="0">
                <a:latin typeface="Arial" pitchFamily="34" charset="0"/>
                <a:cs typeface="Arial" pitchFamily="34" charset="0"/>
              </a:rPr>
              <a:t> how this sharing distributes noise across these elements. </a:t>
            </a:r>
          </a:p>
          <a:p>
            <a:pPr marL="228600" indent="-114300">
              <a:spcAft>
                <a:spcPts val="300"/>
              </a:spcAft>
              <a:buFont typeface="Arial" pitchFamily="34" charset="0"/>
              <a:buChar char="•"/>
            </a:pPr>
            <a:endParaRPr lang="en-US" sz="1100" dirty="0" smtClean="0">
              <a:latin typeface="Arial" pitchFamily="34" charset="0"/>
              <a:cs typeface="Arial" pitchFamily="34" charset="0"/>
            </a:endParaRPr>
          </a:p>
          <a:p>
            <a:pPr marL="228600" indent="-114300">
              <a:spcAft>
                <a:spcPts val="300"/>
              </a:spcAft>
              <a:buFont typeface="Arial" pitchFamily="34" charset="0"/>
              <a:buChar char="•"/>
            </a:pPr>
            <a:endParaRPr lang="en-US" sz="1100" dirty="0" smtClean="0">
              <a:latin typeface="Arial" pitchFamily="34" charset="0"/>
              <a:cs typeface="Arial" pitchFamily="34" charset="0"/>
            </a:endParaRPr>
          </a:p>
          <a:p>
            <a:pPr marL="228600" indent="-114300">
              <a:spcAft>
                <a:spcPts val="300"/>
              </a:spcAft>
              <a:buFont typeface="Arial" pitchFamily="34" charset="0"/>
              <a:buChar char="•"/>
            </a:pPr>
            <a:endParaRPr lang="en-US" sz="1100" dirty="0" smtClean="0">
              <a:latin typeface="Arial" pitchFamily="34" charset="0"/>
              <a:cs typeface="Arial" pitchFamily="34" charset="0"/>
            </a:endParaRPr>
          </a:p>
        </p:txBody>
      </p:sp>
      <p:sp>
        <p:nvSpPr>
          <p:cNvPr id="5" name="TextBox 43"/>
          <p:cNvSpPr txBox="1">
            <a:spLocks noChangeArrowheads="1"/>
          </p:cNvSpPr>
          <p:nvPr/>
        </p:nvSpPr>
        <p:spPr bwMode="auto">
          <a:xfrm>
            <a:off x="5195962" y="5695819"/>
            <a:ext cx="3807185" cy="600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eaLnBrk="0" hangingPunct="0"/>
            <a:r>
              <a:rPr lang="en-US" sz="1100" b="0" dirty="0" smtClean="0">
                <a:solidFill>
                  <a:srgbClr val="151515"/>
                </a:solidFill>
                <a:latin typeface="Arial" pitchFamily="34" charset="0"/>
                <a:cs typeface="Arial" pitchFamily="34" charset="0"/>
              </a:rPr>
              <a:t>R. D. Dar, B. S. </a:t>
            </a:r>
            <a:r>
              <a:rPr lang="en-US" sz="1100" b="0" dirty="0" err="1" smtClean="0">
                <a:solidFill>
                  <a:srgbClr val="151515"/>
                </a:solidFill>
                <a:latin typeface="Arial" pitchFamily="34" charset="0"/>
                <a:cs typeface="Arial" pitchFamily="34" charset="0"/>
              </a:rPr>
              <a:t>Razooky</a:t>
            </a:r>
            <a:r>
              <a:rPr lang="en-US" sz="1100" b="0" dirty="0" smtClean="0">
                <a:solidFill>
                  <a:srgbClr val="151515"/>
                </a:solidFill>
                <a:latin typeface="Arial" pitchFamily="34" charset="0"/>
                <a:cs typeface="Arial" pitchFamily="34" charset="0"/>
              </a:rPr>
              <a:t>, A. Singh, T. V. </a:t>
            </a:r>
            <a:r>
              <a:rPr lang="en-US" sz="1100" b="0" dirty="0" err="1" smtClean="0">
                <a:solidFill>
                  <a:srgbClr val="151515"/>
                </a:solidFill>
                <a:latin typeface="Arial" pitchFamily="34" charset="0"/>
                <a:cs typeface="Arial" pitchFamily="34" charset="0"/>
              </a:rPr>
              <a:t>Trimeloni</a:t>
            </a:r>
            <a:r>
              <a:rPr lang="en-US" sz="1100" b="0" dirty="0" smtClean="0">
                <a:solidFill>
                  <a:srgbClr val="151515"/>
                </a:solidFill>
                <a:latin typeface="Arial" pitchFamily="34" charset="0"/>
                <a:cs typeface="Arial" pitchFamily="34" charset="0"/>
              </a:rPr>
              <a:t>, J. M. McCollum, C. D. Cox, M. L. Simpson, L. S. Weinberger. </a:t>
            </a:r>
            <a:r>
              <a:rPr lang="en-US" sz="1100" b="0" i="1" dirty="0" smtClean="0">
                <a:solidFill>
                  <a:srgbClr val="151515"/>
                </a:solidFill>
                <a:latin typeface="Arial" pitchFamily="34" charset="0"/>
                <a:cs typeface="Arial" pitchFamily="34" charset="0"/>
              </a:rPr>
              <a:t>Proc</a:t>
            </a:r>
            <a:r>
              <a:rPr lang="en-US" sz="1100" b="0" i="1" dirty="0">
                <a:solidFill>
                  <a:srgbClr val="151515"/>
                </a:solidFill>
                <a:latin typeface="Arial" pitchFamily="34" charset="0"/>
                <a:cs typeface="Arial" pitchFamily="34" charset="0"/>
              </a:rPr>
              <a:t>. Nat. Acad. </a:t>
            </a:r>
            <a:r>
              <a:rPr lang="en-US" sz="1100" b="0" i="1" dirty="0" smtClean="0">
                <a:solidFill>
                  <a:srgbClr val="151515"/>
                </a:solidFill>
                <a:latin typeface="Arial" pitchFamily="34" charset="0"/>
                <a:cs typeface="Arial" pitchFamily="34" charset="0"/>
              </a:rPr>
              <a:t>Sci. DOI. </a:t>
            </a:r>
            <a:r>
              <a:rPr lang="en-US" sz="1100" dirty="0" smtClean="0">
                <a:latin typeface="Arial" pitchFamily="34" charset="0"/>
                <a:cs typeface="Arial" pitchFamily="34" charset="0"/>
              </a:rPr>
              <a:t>10.1073/pnas.1213530109</a:t>
            </a:r>
            <a:r>
              <a:rPr lang="en-US" sz="1100" b="0" dirty="0" smtClean="0">
                <a:solidFill>
                  <a:srgbClr val="151515"/>
                </a:solidFill>
                <a:latin typeface="Arial" pitchFamily="34" charset="0"/>
                <a:cs typeface="Arial" pitchFamily="34" charset="0"/>
              </a:rPr>
              <a:t>. </a:t>
            </a:r>
            <a:endParaRPr lang="en-US" sz="1100" b="0" dirty="0">
              <a:solidFill>
                <a:srgbClr val="151515"/>
              </a:solidFill>
              <a:latin typeface="Arial" pitchFamily="34" charset="0"/>
              <a:cs typeface="Arial" pitchFamily="34" charset="0"/>
            </a:endParaRPr>
          </a:p>
        </p:txBody>
      </p:sp>
      <p:sp>
        <p:nvSpPr>
          <p:cNvPr id="8" name="TextBox 7"/>
          <p:cNvSpPr txBox="1"/>
          <p:nvPr/>
        </p:nvSpPr>
        <p:spPr>
          <a:xfrm>
            <a:off x="3392833" y="0"/>
            <a:ext cx="2358339" cy="276999"/>
          </a:xfrm>
          <a:prstGeom prst="rect">
            <a:avLst/>
          </a:prstGeom>
          <a:noFill/>
        </p:spPr>
        <p:txBody>
          <a:bodyPr wrap="none" rtlCol="0">
            <a:spAutoFit/>
          </a:bodyPr>
          <a:lstStyle/>
          <a:p>
            <a:pPr algn="ctr"/>
            <a:r>
              <a:rPr lang="en-US" sz="1200" b="1" u="none" dirty="0" smtClean="0">
                <a:latin typeface="Arial" pitchFamily="34" charset="0"/>
                <a:cs typeface="Arial" pitchFamily="34" charset="0"/>
              </a:rPr>
              <a:t>CNMS Staff Science Highlight</a:t>
            </a:r>
          </a:p>
        </p:txBody>
      </p:sp>
      <p:pic>
        <p:nvPicPr>
          <p:cNvPr id="15" name="Picture 14"/>
          <p:cNvPicPr>
            <a:picLocks noChangeAspect="1"/>
          </p:cNvPicPr>
          <p:nvPr/>
        </p:nvPicPr>
        <p:blipFill rotWithShape="1">
          <a:blip r:embed="rId3" cstate="print">
            <a:extLst>
              <a:ext uri="{28A0092B-C50C-407E-A947-70E740481C1C}">
                <a14:useLocalDpi xmlns:a14="http://schemas.microsoft.com/office/drawing/2010/main" xmlns="" val="0"/>
              </a:ext>
            </a:extLst>
          </a:blip>
          <a:srcRect r="3981"/>
          <a:stretch/>
        </p:blipFill>
        <p:spPr>
          <a:xfrm>
            <a:off x="5054377" y="1091629"/>
            <a:ext cx="4023360" cy="3063829"/>
          </a:xfrm>
          <a:prstGeom prst="rect">
            <a:avLst/>
          </a:prstGeom>
        </p:spPr>
      </p:pic>
      <p:sp>
        <p:nvSpPr>
          <p:cNvPr id="17" name="Rectangle 16"/>
          <p:cNvSpPr/>
          <p:nvPr/>
        </p:nvSpPr>
        <p:spPr>
          <a:xfrm>
            <a:off x="5129699" y="4230764"/>
            <a:ext cx="3948038" cy="1477328"/>
          </a:xfrm>
          <a:prstGeom prst="rect">
            <a:avLst/>
          </a:prstGeom>
        </p:spPr>
        <p:txBody>
          <a:bodyPr wrap="square">
            <a:spAutoFit/>
          </a:bodyPr>
          <a:lstStyle/>
          <a:p>
            <a:r>
              <a:rPr lang="en-US" sz="1000" dirty="0">
                <a:latin typeface="Arial" pitchFamily="34" charset="0"/>
                <a:cs typeface="Arial" pitchFamily="34" charset="0"/>
              </a:rPr>
              <a:t>Episodic-</a:t>
            </a:r>
            <a:r>
              <a:rPr lang="en-US" sz="1000" dirty="0" err="1">
                <a:latin typeface="Arial" pitchFamily="34" charset="0"/>
                <a:cs typeface="Arial" pitchFamily="34" charset="0"/>
              </a:rPr>
              <a:t>bursty</a:t>
            </a:r>
            <a:r>
              <a:rPr lang="en-US" sz="1000" dirty="0">
                <a:latin typeface="Arial" pitchFamily="34" charset="0"/>
                <a:cs typeface="Arial" pitchFamily="34" charset="0"/>
              </a:rPr>
              <a:t> expression dominates across the human genome. (</a:t>
            </a:r>
            <a:r>
              <a:rPr lang="en-US" sz="1000" dirty="0" smtClean="0">
                <a:latin typeface="Arial" pitchFamily="34" charset="0"/>
                <a:cs typeface="Arial" pitchFamily="34" charset="0"/>
              </a:rPr>
              <a:t>A) To </a:t>
            </a:r>
            <a:r>
              <a:rPr lang="en-US" sz="1000" dirty="0">
                <a:latin typeface="Arial" pitchFamily="34" charset="0"/>
                <a:cs typeface="Arial" pitchFamily="34" charset="0"/>
              </a:rPr>
              <a:t>create the polyclonal population, cells are infected with a </a:t>
            </a:r>
            <a:r>
              <a:rPr lang="en-US" sz="1000" dirty="0" err="1">
                <a:latin typeface="Arial" pitchFamily="34" charset="0"/>
                <a:cs typeface="Arial" pitchFamily="34" charset="0"/>
              </a:rPr>
              <a:t>lentiviral</a:t>
            </a:r>
            <a:r>
              <a:rPr lang="en-US" sz="1000" dirty="0">
                <a:latin typeface="Arial" pitchFamily="34" charset="0"/>
                <a:cs typeface="Arial" pitchFamily="34" charset="0"/>
              </a:rPr>
              <a:t> </a:t>
            </a:r>
            <a:r>
              <a:rPr lang="en-US" sz="1000" dirty="0" smtClean="0">
                <a:latin typeface="Arial" pitchFamily="34" charset="0"/>
                <a:cs typeface="Arial" pitchFamily="34" charset="0"/>
              </a:rPr>
              <a:t>vector expressing </a:t>
            </a:r>
            <a:r>
              <a:rPr lang="en-US" sz="1000" dirty="0">
                <a:latin typeface="Arial" pitchFamily="34" charset="0"/>
                <a:cs typeface="Arial" pitchFamily="34" charset="0"/>
              </a:rPr>
              <a:t>d2GFP so that each cell represents a unique clone harboring a </a:t>
            </a:r>
            <a:r>
              <a:rPr lang="en-US" sz="1000" dirty="0" smtClean="0">
                <a:latin typeface="Arial" pitchFamily="34" charset="0"/>
                <a:cs typeface="Arial" pitchFamily="34" charset="0"/>
              </a:rPr>
              <a:t>single </a:t>
            </a:r>
            <a:r>
              <a:rPr lang="en-US" sz="1000" dirty="0" err="1" smtClean="0">
                <a:latin typeface="Arial" pitchFamily="34" charset="0"/>
                <a:cs typeface="Arial" pitchFamily="34" charset="0"/>
              </a:rPr>
              <a:t>semirandom</a:t>
            </a:r>
            <a:r>
              <a:rPr lang="en-US" sz="1000" dirty="0" smtClean="0">
                <a:latin typeface="Arial" pitchFamily="34" charset="0"/>
                <a:cs typeface="Arial" pitchFamily="34" charset="0"/>
              </a:rPr>
              <a:t> </a:t>
            </a:r>
            <a:r>
              <a:rPr lang="en-US" sz="1000" dirty="0">
                <a:latin typeface="Arial" pitchFamily="34" charset="0"/>
                <a:cs typeface="Arial" pitchFamily="34" charset="0"/>
              </a:rPr>
              <a:t>integration of reporter. (B) Resultant noise maps for </a:t>
            </a:r>
            <a:r>
              <a:rPr lang="en-US" sz="1000" dirty="0" smtClean="0">
                <a:latin typeface="Arial" pitchFamily="34" charset="0"/>
                <a:cs typeface="Arial" pitchFamily="34" charset="0"/>
              </a:rPr>
              <a:t>over 8,000 </a:t>
            </a:r>
            <a:r>
              <a:rPr lang="en-US" sz="1000" dirty="0">
                <a:latin typeface="Arial" pitchFamily="34" charset="0"/>
                <a:cs typeface="Arial" pitchFamily="34" charset="0"/>
              </a:rPr>
              <a:t>individual cell trajectories for the HIV-1 LTR promoter, EF1A </a:t>
            </a:r>
            <a:r>
              <a:rPr lang="en-US" sz="1000" dirty="0" smtClean="0">
                <a:latin typeface="Arial" pitchFamily="34" charset="0"/>
                <a:cs typeface="Arial" pitchFamily="34" charset="0"/>
              </a:rPr>
              <a:t>promoter, and </a:t>
            </a:r>
            <a:r>
              <a:rPr lang="en-US" sz="1000" dirty="0">
                <a:latin typeface="Arial" pitchFamily="34" charset="0"/>
                <a:cs typeface="Arial" pitchFamily="34" charset="0"/>
              </a:rPr>
              <a:t>UBC promoter. </a:t>
            </a:r>
            <a:r>
              <a:rPr lang="en-US" sz="1000" dirty="0" smtClean="0">
                <a:latin typeface="Arial" pitchFamily="34" charset="0"/>
                <a:cs typeface="Arial" pitchFamily="34" charset="0"/>
              </a:rPr>
              <a:t>The shift of these points away from the origin and to the upper right quadrant is indicative of the episodic (</a:t>
            </a:r>
            <a:r>
              <a:rPr lang="en-US" sz="1000" dirty="0" err="1" smtClean="0">
                <a:latin typeface="Arial" pitchFamily="34" charset="0"/>
                <a:cs typeface="Arial" pitchFamily="34" charset="0"/>
              </a:rPr>
              <a:t>bursty</a:t>
            </a:r>
            <a:r>
              <a:rPr lang="en-US" sz="1000" dirty="0" smtClean="0">
                <a:latin typeface="Arial" pitchFamily="34" charset="0"/>
                <a:cs typeface="Arial" pitchFamily="34" charset="0"/>
              </a:rPr>
              <a:t>) nature of the expression of the genes.</a:t>
            </a:r>
            <a:endParaRPr lang="en-US" sz="1000" dirty="0">
              <a:latin typeface="Arial" pitchFamily="34" charset="0"/>
              <a:cs typeface="Arial" pitchFamily="34" charset="0"/>
            </a:endParaRPr>
          </a:p>
        </p:txBody>
      </p:sp>
      <p:pic>
        <p:nvPicPr>
          <p:cNvPr id="9" name="Picture 8" descr="ORNL logo.png"/>
          <p:cNvPicPr>
            <a:picLocks noChangeAspect="1"/>
          </p:cNvPicPr>
          <p:nvPr/>
        </p:nvPicPr>
        <p:blipFill>
          <a:blip r:embed="rId4" cstate="print"/>
          <a:stretch>
            <a:fillRect/>
          </a:stretch>
        </p:blipFill>
        <p:spPr>
          <a:xfrm>
            <a:off x="7875311" y="6276113"/>
            <a:ext cx="1009791" cy="571580"/>
          </a:xfrm>
          <a:prstGeom prst="rect">
            <a:avLst/>
          </a:prstGeom>
        </p:spPr>
      </p:pic>
      <p:pic>
        <p:nvPicPr>
          <p:cNvPr id="10" name="Picture 9" descr="CNMS logo.png"/>
          <p:cNvPicPr>
            <a:picLocks noChangeAspect="1"/>
          </p:cNvPicPr>
          <p:nvPr/>
        </p:nvPicPr>
        <p:blipFill>
          <a:blip r:embed="rId5" cstate="print"/>
          <a:stretch>
            <a:fillRect/>
          </a:stretch>
        </p:blipFill>
        <p:spPr>
          <a:xfrm>
            <a:off x="6191454" y="6287583"/>
            <a:ext cx="1486638" cy="548640"/>
          </a:xfrm>
          <a:prstGeom prst="rect">
            <a:avLst/>
          </a:prstGeom>
        </p:spPr>
      </p:pic>
      <p:pic>
        <p:nvPicPr>
          <p:cNvPr id="11" name="Picture 10" descr="200px-UCSD_Seal_svg.png"/>
          <p:cNvPicPr>
            <a:picLocks noChangeAspect="1"/>
          </p:cNvPicPr>
          <p:nvPr/>
        </p:nvPicPr>
        <p:blipFill>
          <a:blip r:embed="rId6" cstate="print"/>
          <a:stretch>
            <a:fillRect/>
          </a:stretch>
        </p:blipFill>
        <p:spPr>
          <a:xfrm>
            <a:off x="4695876" y="6333303"/>
            <a:ext cx="457200" cy="457200"/>
          </a:xfrm>
          <a:prstGeom prst="rect">
            <a:avLst/>
          </a:prstGeom>
        </p:spPr>
      </p:pic>
      <p:pic>
        <p:nvPicPr>
          <p:cNvPr id="12" name="Picture 11" descr="220px-UCSF_Seal.png"/>
          <p:cNvPicPr>
            <a:picLocks noChangeAspect="1"/>
          </p:cNvPicPr>
          <p:nvPr/>
        </p:nvPicPr>
        <p:blipFill>
          <a:blip r:embed="rId7" cstate="print"/>
          <a:stretch>
            <a:fillRect/>
          </a:stretch>
        </p:blipFill>
        <p:spPr>
          <a:xfrm>
            <a:off x="4041459" y="6333303"/>
            <a:ext cx="457200" cy="457200"/>
          </a:xfrm>
          <a:prstGeom prst="rect">
            <a:avLst/>
          </a:prstGeom>
        </p:spPr>
      </p:pic>
      <p:pic>
        <p:nvPicPr>
          <p:cNvPr id="13" name="Picture 12" descr="University_of_Tennessee-Knoxville_TN-2b04v7c.jpg"/>
          <p:cNvPicPr>
            <a:picLocks noChangeAspect="1"/>
          </p:cNvPicPr>
          <p:nvPr/>
        </p:nvPicPr>
        <p:blipFill>
          <a:blip r:embed="rId8" cstate="print"/>
          <a:stretch>
            <a:fillRect/>
          </a:stretch>
        </p:blipFill>
        <p:spPr>
          <a:xfrm>
            <a:off x="5350293" y="6379023"/>
            <a:ext cx="643944" cy="365760"/>
          </a:xfrm>
          <a:prstGeom prst="rect">
            <a:avLst/>
          </a:prstGeom>
        </p:spPr>
      </p:pic>
      <p:pic>
        <p:nvPicPr>
          <p:cNvPr id="14" name="Picture 13" descr="Virginia_Commonwealth_University.png"/>
          <p:cNvPicPr>
            <a:picLocks noChangeAspect="1"/>
          </p:cNvPicPr>
          <p:nvPr/>
        </p:nvPicPr>
        <p:blipFill>
          <a:blip r:embed="rId9" cstate="print"/>
          <a:stretch>
            <a:fillRect/>
          </a:stretch>
        </p:blipFill>
        <p:spPr>
          <a:xfrm>
            <a:off x="3387042" y="6333303"/>
            <a:ext cx="457200" cy="4572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Theme3</Template>
  <TotalTime>17858</TotalTime>
  <Words>616</Words>
  <Application>Microsoft Office PowerPoint</Application>
  <PresentationFormat>On-screen Show (4:3)</PresentationFormat>
  <Paragraphs>29</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1_Office Theme</vt:lpstr>
      <vt:lpstr>Slide 1</vt:lpstr>
    </vt:vector>
  </TitlesOfParts>
  <Company>US Department of Energy (SC)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does DOE need Highlight Slides?</dc:title>
  <dc:creator>Srijanto, Bernadeta R.</dc:creator>
  <cp:lastModifiedBy>s3l</cp:lastModifiedBy>
  <cp:revision>739</cp:revision>
  <dcterms:created xsi:type="dcterms:W3CDTF">2010-12-15T20:48:04Z</dcterms:created>
  <dcterms:modified xsi:type="dcterms:W3CDTF">2012-11-15T15:03:57Z</dcterms:modified>
</cp:coreProperties>
</file>