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handoutMasterIdLst>
    <p:handoutMasterId r:id="rId36"/>
  </p:handoutMasterIdLst>
  <p:sldIdLst>
    <p:sldId id="257" r:id="rId5"/>
    <p:sldId id="258" r:id="rId6"/>
    <p:sldId id="260" r:id="rId7"/>
    <p:sldId id="259" r:id="rId8"/>
    <p:sldId id="261" r:id="rId9"/>
    <p:sldId id="288" r:id="rId10"/>
    <p:sldId id="289" r:id="rId11"/>
    <p:sldId id="262" r:id="rId12"/>
    <p:sldId id="263" r:id="rId13"/>
    <p:sldId id="264" r:id="rId14"/>
    <p:sldId id="265" r:id="rId15"/>
    <p:sldId id="266" r:id="rId16"/>
    <p:sldId id="267" r:id="rId17"/>
    <p:sldId id="268" r:id="rId18"/>
    <p:sldId id="271" r:id="rId19"/>
    <p:sldId id="269" r:id="rId20"/>
    <p:sldId id="270"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eaLnBrk="0" hangingPunct="0">
              <a:defRPr sz="1200"/>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200"/>
            </a:lvl1pPr>
          </a:lstStyle>
          <a:p>
            <a:pPr>
              <a:defRPr/>
            </a:pPr>
            <a:fld id="{1BF58B04-FA6E-4F27-841D-D45DF27A1E50}" type="datetimeFigureOut">
              <a:rPr lang="en-US"/>
              <a:pPr>
                <a:defRPr/>
              </a:pPr>
              <a:t>04/23/2012</a:t>
            </a:fld>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eaLnBrk="0" hangingPunct="0">
              <a:defRPr sz="1200"/>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0" hangingPunct="0">
              <a:defRPr sz="1200"/>
            </a:lvl1pPr>
          </a:lstStyle>
          <a:p>
            <a:pPr>
              <a:defRPr/>
            </a:pPr>
            <a:fld id="{238D0808-FBE9-425F-82E4-9BF4A0EE3C38}" type="slidenum">
              <a:rPr lang="en-US"/>
              <a:pPr>
                <a:defRPr/>
              </a:pPr>
              <a:t>‹#›</a:t>
            </a:fld>
            <a:endParaRPr lang="en-US"/>
          </a:p>
        </p:txBody>
      </p:sp>
    </p:spTree>
    <p:extLst>
      <p:ext uri="{BB962C8B-B14F-4D97-AF65-F5344CB8AC3E}">
        <p14:creationId xmlns="" xmlns:p14="http://schemas.microsoft.com/office/powerpoint/2010/main" val="10655222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394380-0551-4A6C-B603-E1B7428454DA}" type="datetimeFigureOut">
              <a:rPr lang="en-US"/>
              <a:pPr>
                <a:defRPr/>
              </a:pPr>
              <a:t>04/23/2012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A5D72E-D7C5-4AE0-92C8-7D4A6A4F6D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1B1DA6-F0C0-4E96-A517-5411F4B0A4AB}" type="datetimeFigureOut">
              <a:rPr lang="en-US"/>
              <a:pPr>
                <a:defRPr/>
              </a:pPr>
              <a:t>04/23/2012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27D3C8-77DB-432D-ABE9-5A4525698F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24896-BFE1-456A-BE2A-AEEC3880AFA6}" type="datetimeFigureOut">
              <a:rPr lang="en-US"/>
              <a:pPr>
                <a:defRPr/>
              </a:pPr>
              <a:t>04/23/2012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ED922B-DA17-4C18-8DF4-E5873897FF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A078F8-2E0F-45ED-8A48-AB87A004FF05}" type="datetimeFigureOut">
              <a:rPr lang="en-US"/>
              <a:pPr>
                <a:defRPr/>
              </a:pPr>
              <a:t>04/23/2012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E9AF9-2E84-4B61-88D7-30D678EF59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346DBE-7F70-44E4-9B12-CB33C5767A5F}" type="datetimeFigureOut">
              <a:rPr lang="en-US"/>
              <a:pPr>
                <a:defRPr/>
              </a:pPr>
              <a:t>04/23/2012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19AF4A-99E4-45EB-9723-BAE845E27D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A9FD64-D90F-4BF7-B6AC-8DBB6ACE4DF1}" type="datetimeFigureOut">
              <a:rPr lang="en-US"/>
              <a:pPr>
                <a:defRPr/>
              </a:pPr>
              <a:t>04/23/2012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9BACD1-E079-4CD9-8A96-24475D6951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6C74C2-6291-4200-83E2-AAFCFB3F32FF}" type="datetimeFigureOut">
              <a:rPr lang="en-US"/>
              <a:pPr>
                <a:defRPr/>
              </a:pPr>
              <a:t>04/23/2012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B8970C-5DCD-4881-99B1-CC5851E517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CC3DCB-50CD-4E82-A072-6AAF3E6F6415}" type="datetimeFigureOut">
              <a:rPr lang="en-US"/>
              <a:pPr>
                <a:defRPr/>
              </a:pPr>
              <a:t>04/23/2012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FBC827-50F0-441E-93C4-312FA8F622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D7674D-11C9-43EB-A864-D65263D3FC0D}" type="datetimeFigureOut">
              <a:rPr lang="en-US"/>
              <a:pPr>
                <a:defRPr/>
              </a:pPr>
              <a:t>04/23/2012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4ECB33-EB24-4E3D-B9D1-83A058504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A6CEE2-A76D-4B9A-81D2-7906BEFBD796}" type="datetimeFigureOut">
              <a:rPr lang="en-US"/>
              <a:pPr>
                <a:defRPr/>
              </a:pPr>
              <a:t>04/23/2012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CB6332-64A2-4696-86BD-7C6A133E6D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22375F-2E20-480C-97CB-9BC2CA110A36}" type="datetimeFigureOut">
              <a:rPr lang="en-US"/>
              <a:pPr>
                <a:defRPr/>
              </a:pPr>
              <a:t>04/23/2012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847B7D-A9CB-4F00-980F-35D297D475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AFFA4F-8DE7-46D7-9A3B-2737915C96C5}" type="datetimeFigureOut">
              <a:rPr lang="en-US"/>
              <a:pPr>
                <a:defRPr/>
              </a:pPr>
              <a:t>04/23/2012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67AD110-11FE-425F-B082-4596E57C5F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z="3600" smtClean="0"/>
              <a:t>The Auditor: How to Build a Criminal Case</a:t>
            </a:r>
            <a:br>
              <a:rPr lang="en-US" sz="3600" smtClean="0"/>
            </a:br>
            <a:endParaRPr lang="en-US" sz="3600" smtClean="0"/>
          </a:p>
        </p:txBody>
      </p:sp>
      <p:sp>
        <p:nvSpPr>
          <p:cNvPr id="3" name="Subtitle 2"/>
          <p:cNvSpPr>
            <a:spLocks noGrp="1"/>
          </p:cNvSpPr>
          <p:nvPr>
            <p:ph type="subTitle" idx="1"/>
          </p:nvPr>
        </p:nvSpPr>
        <p:spPr>
          <a:xfrm>
            <a:off x="1371600" y="5486400"/>
            <a:ext cx="6400800" cy="1752600"/>
          </a:xfrm>
        </p:spPr>
        <p:txBody>
          <a:bodyPr/>
          <a:lstStyle/>
          <a:p>
            <a:pPr>
              <a:defRPr/>
            </a:pPr>
            <a:r>
              <a:rPr lang="en-US" sz="1600" dirty="0" smtClean="0"/>
              <a:t>Stephen P. Learned</a:t>
            </a:r>
          </a:p>
          <a:p>
            <a:pPr>
              <a:defRPr/>
            </a:pPr>
            <a:r>
              <a:rPr lang="en-US" sz="1600" smtClean="0"/>
              <a:t>Investigative Counsel</a:t>
            </a:r>
            <a:endParaRPr lang="en-US" sz="1600" dirty="0" smtClean="0"/>
          </a:p>
          <a:p>
            <a:pPr>
              <a:defRPr/>
            </a:pPr>
            <a:r>
              <a:rPr lang="en-US" sz="1600" dirty="0" smtClean="0"/>
              <a:t>Federal Housing Finance Agency  OIG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438400"/>
            <a:ext cx="8229600" cy="1143000"/>
          </a:xfrm>
        </p:spPr>
        <p:txBody>
          <a:bodyPr/>
          <a:lstStyle/>
          <a:p>
            <a:r>
              <a:rPr lang="en-US" sz="2800" smtClean="0"/>
              <a:t>BANK EXAMINERS AND INSURANCE REGULATORS FORCE COMPANIES TO ANSWER SEVERAL RED FLAG QUESTIONS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IT IS INSUFFICIENT TO HAVE A COMPANY ANSWER A QUESTIONNAIRE BY SIMPLY CERTIFYING THAT ITS REPORTS AND COST SUBMISSIONS COMPLY WITH THE </a:t>
            </a:r>
            <a:r>
              <a:rPr lang="en-US" sz="2800" i="1" u="sng" smtClean="0"/>
              <a:t>FAR</a:t>
            </a:r>
            <a:r>
              <a:rPr lang="en-US" sz="2800"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124200"/>
            <a:ext cx="8229600" cy="1143000"/>
          </a:xfrm>
        </p:spPr>
        <p:txBody>
          <a:bodyPr/>
          <a:lstStyle/>
          <a:p>
            <a:r>
              <a:rPr lang="en-US" sz="2800" smtClean="0"/>
              <a:t>DCAA INCURRED COST SUBMISSIONS REQUIRE ONLY THE FOLLOWING:</a:t>
            </a:r>
            <a:br>
              <a:rPr lang="en-US" sz="2800" smtClean="0"/>
            </a:br>
            <a:r>
              <a:rPr lang="en-US" sz="2800" smtClean="0"/>
              <a:t/>
            </a:r>
            <a:br>
              <a:rPr lang="en-US" sz="2800" smtClean="0"/>
            </a:br>
            <a:r>
              <a:rPr lang="en-US" sz="2800" smtClean="0"/>
              <a:t/>
            </a:r>
            <a:br>
              <a:rPr lang="en-US" sz="2800" smtClean="0"/>
            </a:br>
            <a:r>
              <a:rPr lang="en-US" sz="2800" smtClean="0"/>
              <a:t>A CERTIFICATION BY A VP OR CFO THAT “ALL COSTS INCLUDED IN THE PROPOSAL TO ESTABLISH FINAL INDIRECT COST RATES...ARE ALLOWABLE IN ACCORDANCE WITH THE COST PRINCIPLES OF THE FAR.... [AND] THIS PROPOSAL DOES NOT INCLUDE ANY COSTS WHICH ARE EXPRESSLY UNALLOWABLE UNDER APPLICABLE COST PRINCIPLES OF THE </a:t>
            </a:r>
            <a:r>
              <a:rPr lang="en-US" sz="2800" i="1" u="sng" smtClean="0"/>
              <a:t>FAR</a:t>
            </a:r>
            <a:r>
              <a:rPr lang="en-US" sz="280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438400"/>
            <a:ext cx="8229600" cy="1143000"/>
          </a:xfrm>
        </p:spPr>
        <p:txBody>
          <a:bodyPr/>
          <a:lstStyle/>
          <a:p>
            <a:r>
              <a:rPr lang="en-US" sz="2800" smtClean="0"/>
              <a:t>THE IG AUDITOR NEEDS TO SUBMIT AN INTRUSIVE QUESTIONNAIRE TO THE CONTRACTOR THAT ADDRESSES SPECIFIC PROBLEM AREAS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THE MOST CONSPICUOUS RED FLAG QUESTION ADDRESSES THE ISSUE OF AFFILIATED PARTIES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z="2800" smtClean="0"/>
              <a:t>THE DCAA DOES THIS WITH RESPECT TO A CONTRACTOR’S FACILITIES COSTS.</a:t>
            </a:r>
            <a:br>
              <a:rPr lang="en-US" sz="2800" smtClean="0"/>
            </a:br>
            <a:r>
              <a:rPr lang="en-US" sz="2800" smtClean="0"/>
              <a:t/>
            </a:r>
            <a:br>
              <a:rPr lang="en-US" sz="2800" smtClean="0"/>
            </a:br>
            <a:r>
              <a:rPr lang="en-US" sz="2800" smtClean="0"/>
              <a:t>IN PART A OF DCAA’S INTERNAL CONTROL QUESTIONNAIRE:</a:t>
            </a:r>
            <a:br>
              <a:rPr lang="en-US" sz="2800" smtClean="0"/>
            </a:br>
            <a:r>
              <a:rPr lang="en-US" sz="2800" smtClean="0"/>
              <a:t/>
            </a:r>
            <a:br>
              <a:rPr lang="en-US" sz="2800" smtClean="0"/>
            </a:br>
            <a:r>
              <a:rPr lang="en-US" sz="2800" smtClean="0"/>
              <a:t>	PLANT AND FACILITIES</a:t>
            </a:r>
            <a:br>
              <a:rPr lang="en-US" sz="2800" smtClean="0"/>
            </a:br>
            <a:r>
              <a:rPr lang="en-US" sz="2800" smtClean="0"/>
              <a:t>	___ OWNED  _____ LEASED</a:t>
            </a:r>
            <a:br>
              <a:rPr lang="en-US" sz="2800" smtClean="0"/>
            </a:br>
            <a:r>
              <a:rPr lang="en-US" sz="2800" smtClean="0"/>
              <a:t>_____ OTHER</a:t>
            </a:r>
            <a:br>
              <a:rPr lang="en-US" sz="2800" smtClean="0"/>
            </a:br>
            <a:r>
              <a:rPr lang="en-US" sz="2800" smtClean="0"/>
              <a:t/>
            </a:r>
            <a:br>
              <a:rPr lang="en-US" sz="2800" smtClean="0"/>
            </a:br>
            <a:r>
              <a:rPr lang="en-US" sz="2800" smtClean="0"/>
              <a:t>	IF LEASED, IS THERE A RELATIONSHIP BETWEEN THE LESSEE AND LEASOR?</a:t>
            </a:r>
            <a:br>
              <a:rPr lang="en-US" sz="2800" smtClean="0"/>
            </a:br>
            <a:r>
              <a:rPr lang="en-US" sz="2800" smtClean="0"/>
              <a:t/>
            </a:r>
            <a:br>
              <a:rPr lang="en-US" sz="2800" smtClean="0"/>
            </a:br>
            <a:r>
              <a:rPr lang="en-US" sz="2800" smtClean="0"/>
              <a:t>	IF YES, EXPLAIN THE RELATIONSHIP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124200"/>
            <a:ext cx="8229600" cy="1143000"/>
          </a:xfrm>
        </p:spPr>
        <p:txBody>
          <a:bodyPr/>
          <a:lstStyle/>
          <a:p>
            <a:r>
              <a:rPr lang="en-US" sz="2800" smtClean="0"/>
              <a:t>IT IS NOT ENOUGH TO HAVE INTRUSIVE QUESTIONS. YOU NEED TO GO TO THE TOP  LEVEL OF MANAGEMENT TO GET YOUR ANSWERS CERTIFIED AS ACCURATE</a:t>
            </a:r>
            <a:br>
              <a:rPr lang="en-US" sz="2800" smtClean="0"/>
            </a:br>
            <a:r>
              <a:rPr lang="en-US" sz="2800" smtClean="0"/>
              <a:t/>
            </a:r>
            <a:br>
              <a:rPr lang="en-US" sz="2800" smtClean="0"/>
            </a:br>
            <a:r>
              <a:rPr lang="en-US" sz="2800" smtClean="0"/>
              <a:t>REMEMBER SAS 99</a:t>
            </a:r>
            <a:br>
              <a:rPr lang="en-US" sz="2800" smtClean="0"/>
            </a:br>
            <a:r>
              <a:rPr lang="en-US" sz="2800" smtClean="0"/>
              <a:t/>
            </a:r>
            <a:br>
              <a:rPr lang="en-US" sz="2800" smtClean="0"/>
            </a:br>
            <a:r>
              <a:rPr lang="en-US" sz="2800" smtClean="0"/>
              <a:t/>
            </a:r>
            <a:br>
              <a:rPr lang="en-US" sz="2800" smtClean="0"/>
            </a:br>
            <a:r>
              <a:rPr lang="en-US" sz="2800" smtClean="0"/>
              <a:t>INSIST THAT THE COO OR CEO SIGN THE RESPONSE TO ANY QUESTIONNAIRE YOU SUBMIT</a:t>
            </a:r>
            <a:br>
              <a:rPr lang="en-US" sz="2800" smtClean="0"/>
            </a:br>
            <a:endParaRPr 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905000"/>
            <a:ext cx="8229600" cy="1143000"/>
          </a:xfrm>
        </p:spPr>
        <p:txBody>
          <a:bodyPr/>
          <a:lstStyle/>
          <a:p>
            <a:r>
              <a:rPr lang="en-US" sz="2800" smtClean="0"/>
              <a:t>SOME SUGGESTIONS FOR A QUESTIONNAIRE FOR GOVERNMENT CONTRACT AUDITORS TO USE, ON THE EVE OF AN AUDIT, TO BE ANSWERED BY THE CONTRACTOR AND CERTIFIED AS ACCURATE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590800"/>
            <a:ext cx="8229600" cy="1143000"/>
          </a:xfrm>
        </p:spPr>
        <p:txBody>
          <a:bodyPr/>
          <a:lstStyle/>
          <a:p>
            <a:pPr algn="l"/>
            <a:r>
              <a:rPr lang="en-US" sz="2800" smtClean="0"/>
              <a:t>QUESTION #1: (RELATED PARTIES) </a:t>
            </a:r>
            <a:br>
              <a:rPr lang="en-US" sz="2800" smtClean="0"/>
            </a:br>
            <a:r>
              <a:rPr lang="en-US" sz="2800" smtClean="0"/>
              <a:t/>
            </a:r>
            <a:br>
              <a:rPr lang="en-US" sz="2800" smtClean="0"/>
            </a:br>
            <a:r>
              <a:rPr lang="en-US" sz="2800" smtClean="0"/>
              <a:t>IDENTIFY ALL</a:t>
            </a:r>
            <a:br>
              <a:rPr lang="en-US" sz="2800" smtClean="0"/>
            </a:br>
            <a:r>
              <a:rPr lang="en-US" sz="2800" smtClean="0"/>
              <a:t>		a) AFFILIATED FIRMS and</a:t>
            </a:r>
            <a:br>
              <a:rPr lang="en-US" sz="2800" smtClean="0"/>
            </a:br>
            <a:r>
              <a:rPr lang="en-US" sz="2800" smtClean="0"/>
              <a:t>		b) IMMEDIATE FAMILY MEMBERS OF 		SENIOR MANAGEMENT OR A 			PRINCIPAL SHAREHOLDER</a:t>
            </a:r>
            <a:br>
              <a:rPr lang="en-US" sz="2800" smtClean="0"/>
            </a:br>
            <a:r>
              <a:rPr lang="en-US" sz="2800" smtClean="0"/>
              <a:t/>
            </a:r>
            <a:br>
              <a:rPr lang="en-US" sz="2800" smtClean="0"/>
            </a:br>
            <a:r>
              <a:rPr lang="en-US" sz="2800" smtClean="0"/>
              <a:t>WITH WHOM THE FIRM IN THE PAST 12 MONTHS HAS ENTERED INTO CONTRACTS OR HAS DONE AT LEAST $10,000 IN BUSINESS, WHICH COSTS WERE ALLOCATED TO A GOVERNMENT CONTRACT.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09800"/>
            <a:ext cx="8229600" cy="1143000"/>
          </a:xfrm>
        </p:spPr>
        <p:txBody>
          <a:bodyPr/>
          <a:lstStyle/>
          <a:p>
            <a:pPr algn="l"/>
            <a:r>
              <a:rPr lang="en-US" sz="2800" smtClean="0"/>
              <a:t>QUESTION #2: (RELATED PARTIES)</a:t>
            </a:r>
            <a:br>
              <a:rPr lang="en-US" sz="2800" smtClean="0"/>
            </a:br>
            <a:r>
              <a:rPr lang="en-US" sz="2800" smtClean="0"/>
              <a:t/>
            </a:r>
            <a:br>
              <a:rPr lang="en-US" sz="2800" smtClean="0"/>
            </a:br>
            <a:r>
              <a:rPr lang="en-US" sz="2800" smtClean="0"/>
              <a:t>	LIST ALL PARTIES DOING BUSINESS WITH THE FIRM, WHOSE COSTS WERE ALLOCATED TO A GOVERNMENT CONTRACT, AND WHO ARE OR HAVE BEEN RECIPIENTS OF LOANS EXTENDED BY ANY OF THE FIRMS’S PRINCIPAL SHAREHOLDERS OR SENIOR MANAGEMENT.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09800"/>
            <a:ext cx="8229600" cy="1143000"/>
          </a:xfrm>
        </p:spPr>
        <p:txBody>
          <a:bodyPr/>
          <a:lstStyle/>
          <a:p>
            <a:pPr algn="l"/>
            <a:r>
              <a:rPr lang="en-US" sz="2800" smtClean="0"/>
              <a:t>QUESTION #3:(RECIPROCAL TRANSACTIONS) </a:t>
            </a:r>
            <a:br>
              <a:rPr lang="en-US" sz="2800" smtClean="0"/>
            </a:br>
            <a:r>
              <a:rPr lang="en-US" sz="2800" smtClean="0"/>
              <a:t/>
            </a:r>
            <a:br>
              <a:rPr lang="en-US" sz="2800" smtClean="0"/>
            </a:br>
            <a:r>
              <a:rPr lang="en-US" sz="2800" smtClean="0"/>
              <a:t>	IDENTIFY ANY EXPENSE OF THE FIRM, WHICH WAS ALLOCATED TO A GOVERNMENT CONTRACT, AND WHICH WAS INCURRED IN WHOLE OR IN PART AS AN ACCOMMODATION TO ANY PARTY IN RETURN FOR, OR AS AN INDUCEMENT FOR, ANY OTHER BUSINESS WITH ANY OTHER PARTY, INCLUDING THE FIRM AND ANY OF THE FIRM’S AFFILIATES.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981200"/>
            <a:ext cx="8229600" cy="1143000"/>
          </a:xfrm>
        </p:spPr>
        <p:txBody>
          <a:bodyPr/>
          <a:lstStyle/>
          <a:p>
            <a:pPr algn="l"/>
            <a:r>
              <a:rPr lang="en-US" sz="2800" smtClean="0"/>
              <a:t>QUESTION #4: (Irregular Transactions) </a:t>
            </a:r>
            <a:br>
              <a:rPr lang="en-US" sz="2800" smtClean="0"/>
            </a:br>
            <a:r>
              <a:rPr lang="en-US" sz="2800" smtClean="0"/>
              <a:t/>
            </a:r>
            <a:br>
              <a:rPr lang="en-US" sz="2800" smtClean="0"/>
            </a:br>
            <a:r>
              <a:rPr lang="en-US" sz="2800" smtClean="0"/>
              <a:t>	LIST ANY INCOME OR EXPENSE ACCOUNT ITEM OF THE FIRM CARRIED ELSEWHERE THAN ON THE GENERAL LEDGER INCOME OR EXPENSE RECORDS.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124200"/>
            <a:ext cx="8229600" cy="1143000"/>
          </a:xfrm>
        </p:spPr>
        <p:txBody>
          <a:bodyPr/>
          <a:lstStyle/>
          <a:p>
            <a:r>
              <a:rPr lang="en-US" sz="2800" smtClean="0"/>
              <a:t>QUESTION:</a:t>
            </a:r>
            <a:br>
              <a:rPr lang="en-US" sz="2800" smtClean="0"/>
            </a:br>
            <a:r>
              <a:rPr lang="en-US" sz="2800" smtClean="0"/>
              <a:t/>
            </a:r>
            <a:br>
              <a:rPr lang="en-US" sz="2800" smtClean="0"/>
            </a:br>
            <a:r>
              <a:rPr lang="en-US" sz="2800" smtClean="0"/>
              <a:t>HOW CAN THE METHODOLOGY OF OIG AUDITORS BE IMPROVED SO THAT FRAUD CASES (CIVIL AND CRIMINAL) CAN BE MORE READILY PROVED?</a:t>
            </a:r>
            <a:br>
              <a:rPr lang="en-US" sz="2800" smtClean="0"/>
            </a:br>
            <a:r>
              <a:rPr lang="en-US" sz="2800" smtClean="0"/>
              <a:t/>
            </a:r>
            <a:br>
              <a:rPr lang="en-US" sz="2800" smtClean="0"/>
            </a:br>
            <a:r>
              <a:rPr lang="en-US" sz="2800" smtClean="0"/>
              <a:t/>
            </a:r>
            <a:br>
              <a:rPr lang="en-US" sz="2800" smtClean="0"/>
            </a:br>
            <a:r>
              <a:rPr lang="en-US" sz="2800" smtClean="0"/>
              <a:t>ANSWER:</a:t>
            </a:r>
            <a:br>
              <a:rPr lang="en-US" sz="2800" smtClean="0"/>
            </a:br>
            <a:r>
              <a:rPr lang="en-US" sz="2800" smtClean="0"/>
              <a:t/>
            </a:r>
            <a:br>
              <a:rPr lang="en-US" sz="2800" smtClean="0"/>
            </a:br>
            <a:r>
              <a:rPr lang="en-US" sz="2800" smtClean="0"/>
              <a:t>BY FORCING THE BAD GUY TO LIE TO THE AUDITOR  ABOUT AN IMPORTANT MATTER</a:t>
            </a:r>
            <a:br>
              <a:rPr lang="en-US" sz="2800" smtClean="0"/>
            </a:br>
            <a:endParaRPr lang="en-US" sz="28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3200"/>
            <a:ext cx="8229600" cy="1143000"/>
          </a:xfrm>
        </p:spPr>
        <p:txBody>
          <a:bodyPr/>
          <a:lstStyle/>
          <a:p>
            <a:pPr algn="l"/>
            <a:r>
              <a:rPr lang="en-US" sz="2800" smtClean="0"/>
              <a:t>QUESTION #5:</a:t>
            </a:r>
            <a:br>
              <a:rPr lang="en-US" sz="2800" smtClean="0"/>
            </a:br>
            <a:r>
              <a:rPr lang="en-US" sz="2800" smtClean="0"/>
              <a:t>(The Employee Who Is Never Absent From Work) </a:t>
            </a:r>
            <a:br>
              <a:rPr lang="en-US" sz="2800" smtClean="0"/>
            </a:br>
            <a:r>
              <a:rPr lang="en-US" sz="2800" smtClean="0"/>
              <a:t/>
            </a:r>
            <a:br>
              <a:rPr lang="en-US" sz="2800" smtClean="0"/>
            </a:br>
            <a:r>
              <a:rPr lang="en-US" sz="2800" smtClean="0"/>
              <a:t>	LIST THE NAMES OF ANY OFFICERS AND EMPLOYEES, WORKING ON A DAY TO DAY BASIS IN THE AREA OF ACCOUNTING WHO, DURING THE LAST 24 MONTHS, DID NOT REMAIN ABSENT FROM THEIR DUTIES FOR A MINIMUM OF FIVE CONTINUOUS WORKING DAYS DURING ANY PERIOD OF OFFICIAL BUSINESS.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3200"/>
            <a:ext cx="8229600" cy="1143000"/>
          </a:xfrm>
        </p:spPr>
        <p:txBody>
          <a:bodyPr/>
          <a:lstStyle/>
          <a:p>
            <a:r>
              <a:rPr lang="en-US" sz="2800" smtClean="0"/>
              <a:t>QUESTION #6 (OUTSIDE AUDITS):</a:t>
            </a:r>
            <a:br>
              <a:rPr lang="en-US" sz="2800" smtClean="0"/>
            </a:br>
            <a:r>
              <a:rPr lang="en-US" sz="2800" smtClean="0"/>
              <a:t/>
            </a:r>
            <a:br>
              <a:rPr lang="en-US" sz="2800" smtClean="0"/>
            </a:br>
            <a:r>
              <a:rPr lang="en-US" sz="2800" smtClean="0"/>
              <a:t>SINCE THE PERIOD OF THE LAST GOVERNMENT AUDIT, HAS AN EXTERNAL CPA’S MANAGEMENT LETTER NOTED:  </a:t>
            </a:r>
            <a:br>
              <a:rPr lang="en-US" sz="2800" smtClean="0"/>
            </a:br>
            <a:r>
              <a:rPr lang="en-US" sz="2800" smtClean="0"/>
              <a:t/>
            </a:r>
            <a:br>
              <a:rPr lang="en-US" sz="2800" smtClean="0"/>
            </a:br>
            <a:r>
              <a:rPr lang="en-US" sz="2800" smtClean="0"/>
              <a:t>a) ANY INTERNAL CONTROL DEFICIENCIES or</a:t>
            </a:r>
            <a:br>
              <a:rPr lang="en-US" sz="2800" smtClean="0"/>
            </a:br>
            <a:r>
              <a:rPr lang="en-US" sz="2800" smtClean="0"/>
              <a:t/>
            </a:r>
            <a:br>
              <a:rPr lang="en-US" sz="2800" smtClean="0"/>
            </a:br>
            <a:r>
              <a:rPr lang="en-US" sz="2800" smtClean="0"/>
              <a:t>b) ANY IRREGULARITIES REGARDING COSTS INCURRED THAT WERE ALLOCATED TO  A GOVERNMENT CONTRACT?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590800"/>
            <a:ext cx="8229600" cy="1143000"/>
          </a:xfrm>
        </p:spPr>
        <p:txBody>
          <a:bodyPr/>
          <a:lstStyle/>
          <a:p>
            <a:pPr algn="l"/>
            <a:r>
              <a:rPr lang="en-US" sz="2800" smtClean="0"/>
              <a:t>QUESTION #7 (CONSULTANTS)</a:t>
            </a:r>
            <a:br>
              <a:rPr lang="en-US" sz="2800" smtClean="0"/>
            </a:br>
            <a:r>
              <a:rPr lang="en-US" sz="2800" smtClean="0"/>
              <a:t/>
            </a:r>
            <a:br>
              <a:rPr lang="en-US" sz="2800" smtClean="0"/>
            </a:br>
            <a:r>
              <a:rPr lang="en-US" sz="2800" smtClean="0"/>
              <a:t>HAS THE FIRM INCURRED COSTS OR FEES ALLOCABLE TO  A GOVERNMENT CONTRACT FOR CONSULTING OR PROFESSIONAL SERVICES? </a:t>
            </a:r>
            <a:br>
              <a:rPr lang="en-US" sz="2800" smtClean="0"/>
            </a:br>
            <a:r>
              <a:rPr lang="en-US" sz="2800" smtClean="0"/>
              <a:t/>
            </a:r>
            <a:br>
              <a:rPr lang="en-US" sz="2800" smtClean="0"/>
            </a:br>
            <a:r>
              <a:rPr lang="en-US" sz="2800" smtClean="0"/>
              <a:t>IF SO, IS THE FIRM CURRENTLY IN POSSESSION OF WRITTEN WORK PRODUCT PAID FOR WITH SUCH FEES?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33600"/>
            <a:ext cx="8229600" cy="1143000"/>
          </a:xfrm>
        </p:spPr>
        <p:txBody>
          <a:bodyPr/>
          <a:lstStyle/>
          <a:p>
            <a:pPr algn="l"/>
            <a:r>
              <a:rPr lang="en-US" sz="2800" smtClean="0"/>
              <a:t>QUESTION #8: </a:t>
            </a:r>
            <a:br>
              <a:rPr lang="en-US" sz="2800" smtClean="0"/>
            </a:br>
            <a:r>
              <a:rPr lang="en-US" sz="2800" smtClean="0"/>
              <a:t>	(Identification of Lawsuits)</a:t>
            </a:r>
            <a:br>
              <a:rPr lang="en-US" sz="2800" smtClean="0"/>
            </a:br>
            <a:r>
              <a:rPr lang="en-US" sz="2800" smtClean="0"/>
              <a:t/>
            </a:r>
            <a:br>
              <a:rPr lang="en-US" sz="2800" smtClean="0"/>
            </a:br>
            <a:r>
              <a:rPr lang="en-US" sz="2800" smtClean="0"/>
              <a:t>	IF THE FIRM IS A DEFENDANT IN ANY SUITS IN LAW OR EQUITY IN THE PAST 12 MONTHS, GIVE THE NAMES OF THE PLAINTIFFS, AMOUNTS SUED FOR, AND NATURE OR BASIS FOR LITIGATION.</a:t>
            </a:r>
            <a:br>
              <a:rPr lang="en-US" sz="2800" smtClean="0"/>
            </a:br>
            <a:endParaRPr lang="en-US"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590800"/>
            <a:ext cx="8229600" cy="1143000"/>
          </a:xfrm>
        </p:spPr>
        <p:txBody>
          <a:bodyPr/>
          <a:lstStyle/>
          <a:p>
            <a:pPr algn="l"/>
            <a:r>
              <a:rPr lang="en-US" sz="2800" smtClean="0"/>
              <a:t>QUESTION #9:</a:t>
            </a:r>
            <a:br>
              <a:rPr lang="en-US" sz="2800" smtClean="0"/>
            </a:br>
            <a:r>
              <a:rPr lang="en-US" sz="2800" smtClean="0"/>
              <a:t>(Identification of Criminally Charged Employees)</a:t>
            </a:r>
            <a:br>
              <a:rPr lang="en-US" sz="2800" smtClean="0"/>
            </a:br>
            <a:r>
              <a:rPr lang="en-US" sz="2800" smtClean="0"/>
              <a:t/>
            </a:r>
            <a:br>
              <a:rPr lang="en-US" sz="2800" smtClean="0"/>
            </a:br>
            <a:r>
              <a:rPr lang="en-US" sz="2800" smtClean="0"/>
              <a:t>	GIVE THE NAME OF ANY DIRECTOR, OFFICER OR EMPLOYEE OF THE FIRM, WHO HAS IN THE PAST 24 MONTHS BEEN CONVICTED OF, OR WHO IS PRESENTLY UNDER INDICTMENT FOR, ANY CRIMINAL OFFENSE INVOLVING DISHONESTY OR  A BREACH OF TRUST.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0"/>
            <a:ext cx="8229600" cy="1143000"/>
          </a:xfrm>
        </p:spPr>
        <p:txBody>
          <a:bodyPr/>
          <a:lstStyle/>
          <a:p>
            <a:pPr algn="l"/>
            <a:r>
              <a:rPr lang="en-US" sz="2800" smtClean="0"/>
              <a:t>QUESTION #10:</a:t>
            </a:r>
            <a:br>
              <a:rPr lang="en-US" sz="2800" smtClean="0"/>
            </a:br>
            <a:r>
              <a:rPr lang="en-US" sz="2800" smtClean="0"/>
              <a:t>Anti Kickback Violations</a:t>
            </a:r>
            <a:br>
              <a:rPr lang="en-US" sz="2800" smtClean="0"/>
            </a:br>
            <a:r>
              <a:rPr lang="en-US" sz="2800" smtClean="0"/>
              <a:t/>
            </a:r>
            <a:br>
              <a:rPr lang="en-US" sz="2800" smtClean="0"/>
            </a:br>
            <a:r>
              <a:rPr lang="en-US" sz="2800" smtClean="0"/>
              <a:t>	(Gratuities Received)</a:t>
            </a:r>
            <a:br>
              <a:rPr lang="en-US" sz="2800" smtClean="0"/>
            </a:br>
            <a:r>
              <a:rPr lang="en-US" sz="2800" smtClean="0"/>
              <a:t/>
            </a:r>
            <a:br>
              <a:rPr lang="en-US" sz="2800" smtClean="0"/>
            </a:br>
            <a:r>
              <a:rPr lang="en-US" sz="2800" smtClean="0"/>
              <a:t>	IDENTIFY ANY PERSONAL BENEFIT IN EXCESS OF $50 (PER YEAR) TO ANY EMPLOYEE OF THE FIRM, GIVEN BY ANY COMPANY, OR EMPLOYEE OF ANY COMPANY, DOING BUSINESS WITH THE FIRM.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362200"/>
            <a:ext cx="8229600" cy="1143000"/>
          </a:xfrm>
        </p:spPr>
        <p:txBody>
          <a:bodyPr/>
          <a:lstStyle/>
          <a:p>
            <a:pPr algn="l"/>
            <a:r>
              <a:rPr lang="en-US" sz="2800" smtClean="0"/>
              <a:t>QUESTION #11: </a:t>
            </a:r>
            <a:br>
              <a:rPr lang="en-US" sz="2800" smtClean="0"/>
            </a:br>
            <a:r>
              <a:rPr lang="en-US" sz="2800" smtClean="0"/>
              <a:t>Anti Kickback Violations</a:t>
            </a:r>
            <a:br>
              <a:rPr lang="en-US" sz="2800" smtClean="0"/>
            </a:br>
            <a:r>
              <a:rPr lang="en-US" sz="2800" smtClean="0"/>
              <a:t/>
            </a:r>
            <a:br>
              <a:rPr lang="en-US" sz="2800" smtClean="0"/>
            </a:br>
            <a:r>
              <a:rPr lang="en-US" sz="2800" smtClean="0"/>
              <a:t>	(Gratuities Given)</a:t>
            </a:r>
            <a:br>
              <a:rPr lang="en-US" sz="2800" smtClean="0"/>
            </a:br>
            <a:r>
              <a:rPr lang="en-US" sz="2800" smtClean="0"/>
              <a:t/>
            </a:r>
            <a:br>
              <a:rPr lang="en-US" sz="2800" smtClean="0"/>
            </a:br>
            <a:r>
              <a:rPr lang="en-US" sz="2800" smtClean="0"/>
              <a:t>	IDENTIFY ANY PERSONAL BENEFIT IN EXCESS OF $50 (PER YEAR) GIVEN BY THE FIRM OR BY ANY EMPLOYEE OF THE FIRM TO ANY EMPLOYEE OF A COMPANY DOING BUSINESS WITH THE FIRM.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362200"/>
            <a:ext cx="8229600" cy="1143000"/>
          </a:xfrm>
        </p:spPr>
        <p:txBody>
          <a:bodyPr/>
          <a:lstStyle/>
          <a:p>
            <a:pPr algn="l"/>
            <a:r>
              <a:rPr lang="en-US" sz="2800" smtClean="0"/>
              <a:t>QUESTION #12</a:t>
            </a:r>
            <a:br>
              <a:rPr lang="en-US" sz="2800" smtClean="0"/>
            </a:br>
            <a:r>
              <a:rPr lang="en-US" sz="2800" smtClean="0"/>
              <a:t>(Illegal Gratuities To Government Officials)</a:t>
            </a:r>
            <a:br>
              <a:rPr lang="en-US" sz="2800" smtClean="0"/>
            </a:br>
            <a:r>
              <a:rPr lang="en-US" sz="2800" smtClean="0"/>
              <a:t/>
            </a:r>
            <a:br>
              <a:rPr lang="en-US" sz="2800" smtClean="0"/>
            </a:br>
            <a:r>
              <a:rPr lang="en-US" sz="2800" smtClean="0"/>
              <a:t>	IDENTIFY ANY PERSONAL BENEFIT IN EXCESS OF $25 (PER YEAR) GIVEN BY THE FIRM (OR ONE OF ITS AFFILIATES) OR BY ANY EMPLOYEE OF THE FIRM (OR ONE OF ITS AFFILIATES) TO ANY EMPLOYEE OF A GOVERNMENT AGENCY SUBSTANTIALLY INVOLVED WITH ANY BUSINESS OF THE FIRM.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57400"/>
            <a:ext cx="8229600" cy="1143000"/>
          </a:xfrm>
        </p:spPr>
        <p:txBody>
          <a:bodyPr/>
          <a:lstStyle/>
          <a:p>
            <a:pPr algn="l"/>
            <a:r>
              <a:rPr lang="en-US" sz="2800" smtClean="0"/>
              <a:t/>
            </a:r>
            <a:br>
              <a:rPr lang="en-US" sz="2800" smtClean="0"/>
            </a:br>
            <a:r>
              <a:rPr lang="en-US" sz="2800" smtClean="0"/>
              <a:t>	THE FLOORCHECK QUESTIONNAIRE </a:t>
            </a:r>
            <a:br>
              <a:rPr lang="en-US" sz="2800" smtClean="0"/>
            </a:br>
            <a:r>
              <a:rPr lang="en-US" sz="2800" smtClean="0"/>
              <a:t/>
            </a:r>
            <a:br>
              <a:rPr lang="en-US" sz="2800" smtClean="0"/>
            </a:br>
            <a:r>
              <a:rPr lang="en-US" sz="2800" smtClean="0"/>
              <a:t/>
            </a:r>
            <a:br>
              <a:rPr lang="en-US" sz="2800" smtClean="0"/>
            </a:br>
            <a:r>
              <a:rPr lang="en-US" sz="2800" smtClean="0"/>
              <a:t>	</a:t>
            </a:r>
            <a:r>
              <a:rPr lang="en-US" sz="3600" smtClean="0"/>
              <a:t>IDENTIFY ALL IMMEDIATE FAMILY MEMBERS OF SENIOR MANAGEMENT OR OF A PRINCIPAL SHAREHOLDER EMPLOYED WITH THE FIRM AND DESCRIBE THEIR JOB RESPONSIBILITIES AND LOCATION.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819400"/>
            <a:ext cx="8229600" cy="1143000"/>
          </a:xfrm>
        </p:spPr>
        <p:txBody>
          <a:bodyPr/>
          <a:lstStyle/>
          <a:p>
            <a:r>
              <a:rPr lang="en-US" sz="2800" smtClean="0"/>
              <a:t>GETTING ANSWERS</a:t>
            </a:r>
            <a:br>
              <a:rPr lang="en-US" sz="2800" smtClean="0"/>
            </a:br>
            <a:r>
              <a:rPr lang="en-US" sz="2800" smtClean="0"/>
              <a:t>								</a:t>
            </a:r>
            <a:br>
              <a:rPr lang="en-US" sz="2800" smtClean="0"/>
            </a:br>
            <a:r>
              <a:rPr lang="en-US" sz="2800" smtClean="0"/>
              <a:t>IDENTIFY THE FIRM’S DOMINANT CONTROLLING PERSON</a:t>
            </a:r>
            <a:br>
              <a:rPr lang="en-US" sz="2800" smtClean="0"/>
            </a:br>
            <a:r>
              <a:rPr lang="en-US" sz="2800" smtClean="0"/>
              <a:t/>
            </a:r>
            <a:br>
              <a:rPr lang="en-US" sz="2800" smtClean="0"/>
            </a:br>
            <a:r>
              <a:rPr lang="en-US" sz="2800" smtClean="0"/>
              <a:t>GET THE CEO’S EMAIL ADDRESS: FORCE A RESPONSE</a:t>
            </a:r>
            <a:br>
              <a:rPr lang="en-US" sz="2800" smtClean="0"/>
            </a:br>
            <a:r>
              <a:rPr lang="en-US" sz="2800" smtClean="0"/>
              <a:t/>
            </a:r>
            <a:br>
              <a:rPr lang="en-US" sz="2800" smtClean="0"/>
            </a:br>
            <a:r>
              <a:rPr lang="en-US" sz="2800" smtClean="0"/>
              <a:t>GO AS FAR TO THE TOP AS POSSIBLE TO GET THE ANSWER</a:t>
            </a:r>
            <a:br>
              <a:rPr lang="en-US" sz="2800" smtClean="0"/>
            </a:br>
            <a:r>
              <a:rPr lang="en-US" sz="2800" smtClean="0"/>
              <a:t/>
            </a:r>
            <a:br>
              <a:rPr lang="en-US" sz="2800" smtClean="0"/>
            </a:br>
            <a:r>
              <a:rPr lang="en-US" sz="2800" smtClean="0"/>
              <a:t>DO NOT TELEGRAPH WHAT YOU ALREADY KNOW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514600"/>
            <a:ext cx="8229600" cy="1143000"/>
          </a:xfrm>
        </p:spPr>
        <p:txBody>
          <a:bodyPr/>
          <a:lstStyle/>
          <a:p>
            <a:r>
              <a:rPr lang="en-US" sz="2800" smtClean="0"/>
              <a:t>UNITED STATES V. DUTTA</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CONSULTING PAYMENTS TO A FOREIGN COMPANY</a:t>
            </a:r>
            <a:br>
              <a:rPr lang="en-US" sz="2800" smtClean="0"/>
            </a:br>
            <a:r>
              <a:rPr lang="en-US" sz="2800" smtClean="0"/>
              <a:t/>
            </a:r>
            <a:br>
              <a:rPr lang="en-US" sz="2800" smtClean="0"/>
            </a:br>
            <a:r>
              <a:rPr lang="en-US" sz="2800" smtClean="0"/>
              <a:t/>
            </a:r>
            <a:br>
              <a:rPr lang="en-US" sz="2800" smtClean="0"/>
            </a:br>
            <a:r>
              <a:rPr lang="en-US" sz="2800" smtClean="0"/>
              <a:t>IS THERE ANY WORK PRODUCT TO JUSTIFY THE PAYMENTS?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3200"/>
            <a:ext cx="8229600" cy="1143000"/>
          </a:xfrm>
        </p:spPr>
        <p:txBody>
          <a:bodyPr/>
          <a:lstStyle/>
          <a:p>
            <a:r>
              <a:rPr lang="en-US" sz="2800" smtClean="0"/>
              <a:t>MATERIALITY</a:t>
            </a:r>
            <a:br>
              <a:rPr lang="en-US" sz="2800" smtClean="0"/>
            </a:br>
            <a:r>
              <a:rPr lang="en-US" sz="2800" smtClean="0"/>
              <a:t/>
            </a:r>
            <a:br>
              <a:rPr lang="en-US" sz="2800" smtClean="0"/>
            </a:br>
            <a:r>
              <a:rPr lang="en-US" sz="2800" smtClean="0"/>
              <a:t>YOU ARE NOT AN ACCOUNTANT REVIEWING THE FINANCIAL STATEMENTS OF A PUBLIC COMPANY</a:t>
            </a:r>
            <a:br>
              <a:rPr lang="en-US" sz="2800" smtClean="0"/>
            </a:br>
            <a:r>
              <a:rPr lang="en-US" sz="2800" smtClean="0"/>
              <a:t/>
            </a:r>
            <a:br>
              <a:rPr lang="en-US" sz="2800" smtClean="0"/>
            </a:br>
            <a:r>
              <a:rPr lang="en-US" sz="2800" smtClean="0"/>
              <a:t/>
            </a:r>
            <a:br>
              <a:rPr lang="en-US" sz="2800" smtClean="0"/>
            </a:br>
            <a:r>
              <a:rPr lang="en-US" sz="2800" smtClean="0"/>
              <a:t>LOOK FOR IRREGULARITIES THAT GIVE RISE TO  A  CRIMINAL REFERRAL</a:t>
            </a:r>
            <a:br>
              <a:rPr lang="en-US" sz="2800" smtClean="0"/>
            </a:br>
            <a:r>
              <a:rPr lang="en-US" sz="2800" smtClean="0"/>
              <a:t/>
            </a:r>
            <a:br>
              <a:rPr lang="en-US" sz="2800" smtClean="0"/>
            </a:br>
            <a:r>
              <a:rPr lang="en-US" sz="2800" smtClean="0"/>
              <a:t/>
            </a:r>
            <a:br>
              <a:rPr lang="en-US" sz="2800" smtClean="0"/>
            </a:br>
            <a:r>
              <a:rPr lang="en-US" sz="2800" smtClean="0"/>
              <a:t>LITTLE CASES GIVE RISE TO BIG CASES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09800"/>
            <a:ext cx="8229600" cy="1143000"/>
          </a:xfrm>
        </p:spPr>
        <p:txBody>
          <a:bodyPr/>
          <a:lstStyle/>
          <a:p>
            <a:r>
              <a:rPr lang="en-US" sz="2800" dirty="0" smtClean="0"/>
              <a:t>IF THE TRANSACTION IS SUSPICIOUS, </a:t>
            </a:r>
            <a:r>
              <a:rPr lang="en-US" sz="2800" dirty="0" smtClean="0"/>
              <a:t>DOCUMENT  THE  EXPLANATION</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YOU </a:t>
            </a:r>
            <a:r>
              <a:rPr lang="en-US" sz="2800" i="1" dirty="0" smtClean="0"/>
              <a:t>SUCCEED</a:t>
            </a:r>
            <a:r>
              <a:rPr lang="en-US" sz="2800" dirty="0" smtClean="0"/>
              <a:t> </a:t>
            </a:r>
            <a:r>
              <a:rPr lang="en-US" sz="2800" dirty="0" smtClean="0"/>
              <a:t>BY DOCUMENTING </a:t>
            </a:r>
            <a:r>
              <a:rPr lang="en-US" sz="2800" dirty="0" smtClean="0"/>
              <a:t>A FALSE STATEMENT </a:t>
            </a:r>
            <a:r>
              <a:rPr lang="en-US" sz="2800" dirty="0" smtClean="0"/>
              <a:t>EVEN </a:t>
            </a:r>
            <a:r>
              <a:rPr lang="en-US" sz="2800" dirty="0" smtClean="0"/>
              <a:t>IF YOU CANNOT PROVE AT THE TIME THAT YOU HAVE BEEN LIED 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09800"/>
            <a:ext cx="8229600" cy="1143000"/>
          </a:xfrm>
        </p:spPr>
        <p:txBody>
          <a:bodyPr/>
          <a:lstStyle/>
          <a:p>
            <a:pPr algn="l"/>
            <a:r>
              <a:rPr lang="en-US" sz="2800" smtClean="0"/>
              <a:t>18 U.S.C. §1516 </a:t>
            </a:r>
            <a:br>
              <a:rPr lang="en-US" sz="2800" smtClean="0"/>
            </a:br>
            <a:r>
              <a:rPr lang="en-US" sz="2800" smtClean="0"/>
              <a:t/>
            </a:r>
            <a:br>
              <a:rPr lang="en-US" sz="2800" smtClean="0"/>
            </a:br>
            <a:r>
              <a:rPr lang="en-US" sz="2800" smtClean="0"/>
              <a:t>“WHOEVER, WITH INTENT TO DECEIVE OR DEFRAUD THE UNITED STATES, ENDEAVORS TO  INFLUENCE, OBSTRUCT, OR IMPEDE A FEDERAL AUDITOR IN THE PERFORMANCE OF HIS OFFICIAL DUTIES ....”</a:t>
            </a:r>
            <a:br>
              <a:rPr lang="en-US" sz="2800" smtClean="0"/>
            </a:br>
            <a:r>
              <a:rPr lang="en-US" sz="2800" smtClean="0"/>
              <a:t/>
            </a:r>
            <a:br>
              <a:rPr lang="en-US" sz="2800" smtClean="0"/>
            </a:br>
            <a:r>
              <a:rPr lang="en-US" sz="2800" smtClean="0"/>
              <a:t>SHALL BE GUILTY OF AN OFFENSE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124200"/>
            <a:ext cx="8229600" cy="1143000"/>
          </a:xfrm>
        </p:spPr>
        <p:txBody>
          <a:bodyPr/>
          <a:lstStyle/>
          <a:p>
            <a:r>
              <a:rPr lang="en-US" sz="2800" smtClean="0"/>
              <a:t>UNITED STATES V. BAUM, SANZ, AND ROMSTEDT</a:t>
            </a:r>
            <a:br>
              <a:rPr lang="en-US" sz="2800" smtClean="0"/>
            </a:br>
            <a:r>
              <a:rPr lang="en-US" sz="2800" smtClean="0"/>
              <a:t/>
            </a:r>
            <a:br>
              <a:rPr lang="en-US" sz="2800" smtClean="0"/>
            </a:br>
            <a:r>
              <a:rPr lang="en-US" sz="2800" smtClean="0"/>
              <a:t/>
            </a:r>
            <a:br>
              <a:rPr lang="en-US" sz="2800" smtClean="0"/>
            </a:br>
            <a:r>
              <a:rPr lang="en-US" sz="2800" smtClean="0"/>
              <a:t>VACATION HOMES EXPENSED AS BUSINESS OFFICES ON COST PLUS DOD CONTRACT</a:t>
            </a:r>
            <a:br>
              <a:rPr lang="en-US" sz="2800" smtClean="0"/>
            </a:br>
            <a:r>
              <a:rPr lang="en-US" sz="2800" smtClean="0"/>
              <a:t/>
            </a:r>
            <a:br>
              <a:rPr lang="en-US" sz="2800" smtClean="0"/>
            </a:br>
            <a:r>
              <a:rPr lang="en-US" sz="2800" smtClean="0"/>
              <a:t/>
            </a:r>
            <a:br>
              <a:rPr lang="en-US" sz="2800" smtClean="0"/>
            </a:br>
            <a:r>
              <a:rPr lang="en-US" sz="2800" smtClean="0"/>
              <a:t>DOCUMENT THE RESPONSE WITH EMAIL, IF NECESSARY</a:t>
            </a:r>
            <a:br>
              <a:rPr lang="en-US" sz="2800" smtClean="0"/>
            </a:br>
            <a:r>
              <a:rPr lang="en-US" sz="2800" smtClean="0"/>
              <a:t/>
            </a:r>
            <a:br>
              <a:rPr lang="en-US" sz="2800" smtClean="0"/>
            </a:br>
            <a:r>
              <a:rPr lang="en-US" sz="2800" smtClean="0"/>
              <a:t/>
            </a:r>
            <a:br>
              <a:rPr lang="en-US" sz="2800" smtClean="0"/>
            </a:br>
            <a:r>
              <a:rPr lang="en-US" sz="2800" smtClean="0"/>
              <a:t>18 U.S.C.§371 (CONSPIRACY TO DEFRAUD THE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ouse-del"/>
          <p:cNvPicPr>
            <a:picLocks noChangeAspect="1" noChangeArrowheads="1"/>
          </p:cNvPicPr>
          <p:nvPr/>
        </p:nvPicPr>
        <p:blipFill>
          <a:blip r:embed="rId2" cstate="print"/>
          <a:srcRect/>
          <a:stretch>
            <a:fillRect/>
          </a:stretch>
        </p:blipFill>
        <p:spPr bwMode="auto">
          <a:xfrm>
            <a:off x="-304800" y="-76200"/>
            <a:ext cx="10320338"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ouse-wva"/>
          <p:cNvPicPr>
            <a:picLocks noChangeAspect="1" noChangeArrowheads="1"/>
          </p:cNvPicPr>
          <p:nvPr/>
        </p:nvPicPr>
        <p:blipFill>
          <a:blip r:embed="rId2" cstate="print"/>
          <a:srcRect/>
          <a:stretch>
            <a:fillRect/>
          </a:stretch>
        </p:blipFill>
        <p:spPr bwMode="auto">
          <a:xfrm>
            <a:off x="0" y="-231775"/>
            <a:ext cx="9144000" cy="708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124200"/>
            <a:ext cx="8229600" cy="1143000"/>
          </a:xfrm>
        </p:spPr>
        <p:txBody>
          <a:bodyPr/>
          <a:lstStyle/>
          <a:p>
            <a:r>
              <a:rPr lang="en-US" sz="2800" smtClean="0"/>
              <a:t>SARBANNES OXLEY:</a:t>
            </a:r>
            <a:br>
              <a:rPr lang="en-US" sz="2800" smtClean="0"/>
            </a:br>
            <a:r>
              <a:rPr lang="en-US" sz="2800" smtClean="0"/>
              <a:t/>
            </a:r>
            <a:br>
              <a:rPr lang="en-US" sz="2800" smtClean="0"/>
            </a:br>
            <a:r>
              <a:rPr lang="en-US" sz="2800" smtClean="0"/>
              <a:t>SINCE 2002 THE CEO OF A PUBLIC COMPANY HAS TO PERSONALLY CERTIFY TO THE OUTSIDE AUDITOR THAT THE COMPANY HAS SUFFICIENT INTERNAL CONTROLS TO DEAL WITH FRAUD AND INSIDER ABUSE</a:t>
            </a:r>
            <a:br>
              <a:rPr lang="en-US" sz="2800" smtClean="0"/>
            </a:br>
            <a:r>
              <a:rPr lang="en-US" sz="2800" smtClean="0"/>
              <a:t/>
            </a:r>
            <a:br>
              <a:rPr lang="en-US" sz="2800" smtClean="0"/>
            </a:br>
            <a:r>
              <a:rPr lang="en-US" sz="2800" smtClean="0"/>
              <a:t>SAS 99: OUTSIDE AUDITORS HAVE TO “BRAINSTORM” ON THE POSSIBILITY OF FRAUD COMMITTED BY SENIOR OFFICERS.  THEY HAVE TO RAISE THE ISSUE OF FRAUD WITH THE CEO DIRECTLY AND DOCUMENT THE CEO’S RESPONSE.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514600"/>
            <a:ext cx="8229600" cy="1143000"/>
          </a:xfrm>
        </p:spPr>
        <p:txBody>
          <a:bodyPr/>
          <a:lstStyle/>
          <a:p>
            <a:r>
              <a:rPr lang="en-US" sz="2800" smtClean="0"/>
              <a:t>IN SUCCESSFUL PROSECUTIONS, IT WAS OFTEN A DILIGENT AUDITOR WHO INSISTED ON GETTING ANSWERS TO HIS OR HER QUESTIONS FROM THE HIGHEST LEVEL IN THE COMPANY</a:t>
            </a:r>
            <a:br>
              <a:rPr lang="en-US" sz="2800" smtClean="0"/>
            </a:br>
            <a:r>
              <a:rPr lang="en-US" sz="2800" smtClean="0"/>
              <a:t/>
            </a:r>
            <a:br>
              <a:rPr lang="en-US" sz="2800" smtClean="0"/>
            </a:br>
            <a:r>
              <a:rPr lang="en-US" sz="2800" smtClean="0"/>
              <a:t/>
            </a:r>
            <a:br>
              <a:rPr lang="en-US" sz="2800" smtClean="0"/>
            </a:br>
            <a:r>
              <a:rPr lang="en-US" sz="2800" smtClean="0"/>
              <a:t>HOW CAN OIG AUDIT METHODOLOGY BE IMPROVED TO MAKE THIS HAPPEN MORE FREQUENTLY?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A404CFE305EE448DDD4EF6433E6CE1" ma:contentTypeVersion="0" ma:contentTypeDescription="Create a new document." ma:contentTypeScope="" ma:versionID="1abf44172e4e442c94093c7d7891d046">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889A89-4D23-43EC-85B4-8A9ADC23864B}">
  <ds:schemaRefs>
    <ds:schemaRef ds:uri="http://schemas.microsoft.com/sharepoint/v3/contenttype/forms"/>
  </ds:schemaRefs>
</ds:datastoreItem>
</file>

<file path=customXml/itemProps2.xml><?xml version="1.0" encoding="utf-8"?>
<ds:datastoreItem xmlns:ds="http://schemas.openxmlformats.org/officeDocument/2006/customXml" ds:itemID="{17917197-A2F0-4008-8A65-B6780EDCB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4C728DB-3DBC-463A-A829-9369C966FA26}">
  <ds:schemaRefs>
    <ds:schemaRef ds:uri="http://www.w3.org/XML/1998/namespace"/>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228</TotalTime>
  <Words>257</Words>
  <Application>Microsoft Office PowerPoint</Application>
  <PresentationFormat>On-screen Show (4:3)</PresentationFormat>
  <Paragraphs>32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Auditor: How to Build a Criminal Case </vt:lpstr>
      <vt:lpstr>QUESTION:  HOW CAN THE METHODOLOGY OF OIG AUDITORS BE IMPROVED SO THAT FRAUD CASES (CIVIL AND CRIMINAL) CAN BE MORE READILY PROVED?   ANSWER:  BY FORCING THE BAD GUY TO LIE TO THE AUDITOR  ABOUT AN IMPORTANT MATTER </vt:lpstr>
      <vt:lpstr>UNITED STATES V. DUTTA    CONSULTING PAYMENTS TO A FOREIGN COMPANY   IS THERE ANY WORK PRODUCT TO JUSTIFY THE PAYMENTS?</vt:lpstr>
      <vt:lpstr>18 U.S.C. §1516   “WHOEVER, WITH INTENT TO DECEIVE OR DEFRAUD THE UNITED STATES, ENDEAVORS TO  INFLUENCE, OBSTRUCT, OR IMPEDE A FEDERAL AUDITOR IN THE PERFORMANCE OF HIS OFFICIAL DUTIES ....”  SHALL BE GUILTY OF AN OFFENSE</vt:lpstr>
      <vt:lpstr>UNITED STATES V. BAUM, SANZ, AND ROMSTEDT   VACATION HOMES EXPENSED AS BUSINESS OFFICES ON COST PLUS DOD CONTRACT   DOCUMENT THE RESPONSE WITH EMAIL, IF NECESSARY   18 U.S.C.§371 (CONSPIRACY TO DEFRAUD THE U.S.)</vt:lpstr>
      <vt:lpstr>Slide 6</vt:lpstr>
      <vt:lpstr>Slide 7</vt:lpstr>
      <vt:lpstr>SARBANNES OXLEY:  SINCE 2002 THE CEO OF A PUBLIC COMPANY HAS TO PERSONALLY CERTIFY TO THE OUTSIDE AUDITOR THAT THE COMPANY HAS SUFFICIENT INTERNAL CONTROLS TO DEAL WITH FRAUD AND INSIDER ABUSE  SAS 99: OUTSIDE AUDITORS HAVE TO “BRAINSTORM” ON THE POSSIBILITY OF FRAUD COMMITTED BY SENIOR OFFICERS.  THEY HAVE TO RAISE THE ISSUE OF FRAUD WITH THE CEO DIRECTLY AND DOCUMENT THE CEO’S RESPONSE.</vt:lpstr>
      <vt:lpstr>IN SUCCESSFUL PROSECUTIONS, IT WAS OFTEN A DILIGENT AUDITOR WHO INSISTED ON GETTING ANSWERS TO HIS OR HER QUESTIONS FROM THE HIGHEST LEVEL IN THE COMPANY   HOW CAN OIG AUDIT METHODOLOGY BE IMPROVED TO MAKE THIS HAPPEN MORE FREQUENTLY?</vt:lpstr>
      <vt:lpstr>BANK EXAMINERS AND INSURANCE REGULATORS FORCE COMPANIES TO ANSWER SEVERAL RED FLAG QUESTIONS    IT IS INSUFFICIENT TO HAVE A COMPANY ANSWER A QUESTIONNAIRE BY SIMPLY CERTIFYING THAT ITS REPORTS AND COST SUBMISSIONS COMPLY WITH THE FAR.</vt:lpstr>
      <vt:lpstr>DCAA INCURRED COST SUBMISSIONS REQUIRE ONLY THE FOLLOWING:   A CERTIFICATION BY A VP OR CFO THAT “ALL COSTS INCLUDED IN THE PROPOSAL TO ESTABLISH FINAL INDIRECT COST RATES...ARE ALLOWABLE IN ACCORDANCE WITH THE COST PRINCIPLES OF THE FAR.... [AND] THIS PROPOSAL DOES NOT INCLUDE ANY COSTS WHICH ARE EXPRESSLY UNALLOWABLE UNDER APPLICABLE COST PRINCIPLES OF THE FAR....”</vt:lpstr>
      <vt:lpstr>THE IG AUDITOR NEEDS TO SUBMIT AN INTRUSIVE QUESTIONNAIRE TO THE CONTRACTOR THAT ADDRESSES SPECIFIC PROBLEM AREAS    THE MOST CONSPICUOUS RED FLAG QUESTION ADDRESSES THE ISSUE OF AFFILIATED PARTIES </vt:lpstr>
      <vt:lpstr>THE DCAA DOES THIS WITH RESPECT TO A CONTRACTOR’S FACILITIES COSTS.  IN PART A OF DCAA’S INTERNAL CONTROL QUESTIONNAIRE:   PLANT AND FACILITIES  ___ OWNED  _____ LEASED _____ OTHER   IF LEASED, IS THERE A RELATIONSHIP BETWEEN THE LESSEE AND LEASOR?   IF YES, EXPLAIN THE RELATIONSHIP</vt:lpstr>
      <vt:lpstr>IT IS NOT ENOUGH TO HAVE INTRUSIVE QUESTIONS. YOU NEED TO GO TO THE TOP  LEVEL OF MANAGEMENT TO GET YOUR ANSWERS CERTIFIED AS ACCURATE  REMEMBER SAS 99   INSIST THAT THE COO OR CEO SIGN THE RESPONSE TO ANY QUESTIONNAIRE YOU SUBMIT </vt:lpstr>
      <vt:lpstr>SOME SUGGESTIONS FOR A QUESTIONNAIRE FOR GOVERNMENT CONTRACT AUDITORS TO USE, ON THE EVE OF AN AUDIT, TO BE ANSWERED BY THE CONTRACTOR AND CERTIFIED AS ACCURATE </vt:lpstr>
      <vt:lpstr>QUESTION #1: (RELATED PARTIES)   IDENTIFY ALL   a) AFFILIATED FIRMS and   b) IMMEDIATE FAMILY MEMBERS OF   SENIOR MANAGEMENT OR A    PRINCIPAL SHAREHOLDER  WITH WHOM THE FIRM IN THE PAST 12 MONTHS HAS ENTERED INTO CONTRACTS OR HAS DONE AT LEAST $10,000 IN BUSINESS, WHICH COSTS WERE ALLOCATED TO A GOVERNMENT CONTRACT.</vt:lpstr>
      <vt:lpstr>QUESTION #2: (RELATED PARTIES)   LIST ALL PARTIES DOING BUSINESS WITH THE FIRM, WHOSE COSTS WERE ALLOCATED TO A GOVERNMENT CONTRACT, AND WHO ARE OR HAVE BEEN RECIPIENTS OF LOANS EXTENDED BY ANY OF THE FIRMS’S PRINCIPAL SHAREHOLDERS OR SENIOR MANAGEMENT.</vt:lpstr>
      <vt:lpstr>QUESTION #3:(RECIPROCAL TRANSACTIONS)    IDENTIFY ANY EXPENSE OF THE FIRM, WHICH WAS ALLOCATED TO A GOVERNMENT CONTRACT, AND WHICH WAS INCURRED IN WHOLE OR IN PART AS AN ACCOMMODATION TO ANY PARTY IN RETURN FOR, OR AS AN INDUCEMENT FOR, ANY OTHER BUSINESS WITH ANY OTHER PARTY, INCLUDING THE FIRM AND ANY OF THE FIRM’S AFFILIATES.</vt:lpstr>
      <vt:lpstr>QUESTION #4: (Irregular Transactions)    LIST ANY INCOME OR EXPENSE ACCOUNT ITEM OF THE FIRM CARRIED ELSEWHERE THAN ON THE GENERAL LEDGER INCOME OR EXPENSE RECORDS.</vt:lpstr>
      <vt:lpstr>QUESTION #5: (The Employee Who Is Never Absent From Work)    LIST THE NAMES OF ANY OFFICERS AND EMPLOYEES, WORKING ON A DAY TO DAY BASIS IN THE AREA OF ACCOUNTING WHO, DURING THE LAST 24 MONTHS, DID NOT REMAIN ABSENT FROM THEIR DUTIES FOR A MINIMUM OF FIVE CONTINUOUS WORKING DAYS DURING ANY PERIOD OF OFFICIAL BUSINESS.</vt:lpstr>
      <vt:lpstr>QUESTION #6 (OUTSIDE AUDITS):  SINCE THE PERIOD OF THE LAST GOVERNMENT AUDIT, HAS AN EXTERNAL CPA’S MANAGEMENT LETTER NOTED:    a) ANY INTERNAL CONTROL DEFICIENCIES or  b) ANY IRREGULARITIES REGARDING COSTS INCURRED THAT WERE ALLOCATED TO  A GOVERNMENT CONTRACT?</vt:lpstr>
      <vt:lpstr>QUESTION #7 (CONSULTANTS)  HAS THE FIRM INCURRED COSTS OR FEES ALLOCABLE TO  A GOVERNMENT CONTRACT FOR CONSULTING OR PROFESSIONAL SERVICES?   IF SO, IS THE FIRM CURRENTLY IN POSSESSION OF WRITTEN WORK PRODUCT PAID FOR WITH SUCH FEES? </vt:lpstr>
      <vt:lpstr>QUESTION #8:   (Identification of Lawsuits)   IF THE FIRM IS A DEFENDANT IN ANY SUITS IN LAW OR EQUITY IN THE PAST 12 MONTHS, GIVE THE NAMES OF THE PLAINTIFFS, AMOUNTS SUED FOR, AND NATURE OR BASIS FOR LITIGATION. </vt:lpstr>
      <vt:lpstr>QUESTION #9: (Identification of Criminally Charged Employees)   GIVE THE NAME OF ANY DIRECTOR, OFFICER OR EMPLOYEE OF THE FIRM, WHO HAS IN THE PAST 24 MONTHS BEEN CONVICTED OF, OR WHO IS PRESENTLY UNDER INDICTMENT FOR, ANY CRIMINAL OFFENSE INVOLVING DISHONESTY OR  A BREACH OF TRUST.</vt:lpstr>
      <vt:lpstr>QUESTION #10: Anti Kickback Violations   (Gratuities Received)   IDENTIFY ANY PERSONAL BENEFIT IN EXCESS OF $50 (PER YEAR) TO ANY EMPLOYEE OF THE FIRM, GIVEN BY ANY COMPANY, OR EMPLOYEE OF ANY COMPANY, DOING BUSINESS WITH THE FIRM.</vt:lpstr>
      <vt:lpstr>QUESTION #11:  Anti Kickback Violations   (Gratuities Given)   IDENTIFY ANY PERSONAL BENEFIT IN EXCESS OF $50 (PER YEAR) GIVEN BY THE FIRM OR BY ANY EMPLOYEE OF THE FIRM TO ANY EMPLOYEE OF A COMPANY DOING BUSINESS WITH THE FIRM.</vt:lpstr>
      <vt:lpstr>QUESTION #12 (Illegal Gratuities To Government Officials)   IDENTIFY ANY PERSONAL BENEFIT IN EXCESS OF $25 (PER YEAR) GIVEN BY THE FIRM (OR ONE OF ITS AFFILIATES) OR BY ANY EMPLOYEE OF THE FIRM (OR ONE OF ITS AFFILIATES) TO ANY EMPLOYEE OF A GOVERNMENT AGENCY SUBSTANTIALLY INVOLVED WITH ANY BUSINESS OF THE FIRM.</vt:lpstr>
      <vt:lpstr>  THE FLOORCHECK QUESTIONNAIRE     IDENTIFY ALL IMMEDIATE FAMILY MEMBERS OF SENIOR MANAGEMENT OR OF A PRINCIPAL SHAREHOLDER EMPLOYED WITH THE FIRM AND DESCRIBE THEIR JOB RESPONSIBILITIES AND LOCATION.</vt:lpstr>
      <vt:lpstr>GETTING ANSWERS          IDENTIFY THE FIRM’S DOMINANT CONTROLLING PERSON  GET THE CEO’S EMAIL ADDRESS: FORCE A RESPONSE  GO AS FAR TO THE TOP AS POSSIBLE TO GET THE ANSWER  DO NOT TELEGRAPH WHAT YOU ALREADY KNOW </vt:lpstr>
      <vt:lpstr>MATERIALITY  YOU ARE NOT AN ACCOUNTANT REVIEWING THE FINANCIAL STATEMENTS OF A PUBLIC COMPANY   LOOK FOR IRREGULARITIES THAT GIVE RISE TO  A  CRIMINAL REFERRAL   LITTLE CASES GIVE RISE TO BIG CASES</vt:lpstr>
      <vt:lpstr>IF THE TRANSACTION IS SUSPICIOUS, DOCUMENT  THE  EXPLANATION   YOU SUCCEED BY DOCUMENTING A FALSE STATEMENT EVEN IF YOU CANNOT PROVE AT THE TIME THAT YOU HAVE BEEN LIED TO.</vt:lpstr>
    </vt:vector>
  </TitlesOfParts>
  <Company>US Attorneys Offices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Kherter</dc:creator>
  <cp:lastModifiedBy>jhornste</cp:lastModifiedBy>
  <cp:revision>64</cp:revision>
  <dcterms:created xsi:type="dcterms:W3CDTF">2008-01-09T16:42:56Z</dcterms:created>
  <dcterms:modified xsi:type="dcterms:W3CDTF">2012-04-23T13:56:26Z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0x010100A1A404CFE305EE448DDD4EF6433E6CE1</vt:lpwstr>
  </property>
</Properties>
</file>