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jobrien0567\My%20Documents\ExclDoc\2012%20Files\Delivery%20Complaint%20Summary%20Rev%200924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2012 Delivery Complaints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'Summary 2012'!$A$6</c:f>
              <c:strCache>
                <c:ptCount val="1"/>
                <c:pt idx="0">
                  <c:v>Time</c:v>
                </c:pt>
              </c:strCache>
            </c:strRef>
          </c:tx>
          <c:cat>
            <c:multiLvlStrRef>
              <c:f>'Summary 2012'!$B$4:$K$5</c:f>
              <c:multiLvlStrCache>
                <c:ptCount val="10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2012</c:v>
                  </c:pt>
                  <c:pt idx="4">
                    <c:v>2012</c:v>
                  </c:pt>
                  <c:pt idx="5">
                    <c:v>2012</c:v>
                  </c:pt>
                  <c:pt idx="6">
                    <c:v>2012</c:v>
                  </c:pt>
                  <c:pt idx="7">
                    <c:v>2012</c:v>
                  </c:pt>
                  <c:pt idx="8">
                    <c:v>2012</c:v>
                  </c:pt>
                  <c:pt idx="9">
                    <c:v>2012</c:v>
                  </c:pt>
                </c:lvl>
                <c:lvl>
                  <c:pt idx="0">
                    <c:v>Ist Half Avg.</c:v>
                  </c:pt>
                  <c:pt idx="1">
                    <c:v>Ist Half Avg.</c:v>
                  </c:pt>
                  <c:pt idx="2">
                    <c:v>Jan</c:v>
                  </c:pt>
                  <c:pt idx="3">
                    <c:v>Feb</c:v>
                  </c:pt>
                  <c:pt idx="4">
                    <c:v>Mar</c:v>
                  </c:pt>
                  <c:pt idx="5">
                    <c:v>Apr</c:v>
                  </c:pt>
                  <c:pt idx="6">
                    <c:v>May </c:v>
                  </c:pt>
                  <c:pt idx="7">
                    <c:v>June</c:v>
                  </c:pt>
                  <c:pt idx="8">
                    <c:v>July</c:v>
                  </c:pt>
                  <c:pt idx="9">
                    <c:v>August</c:v>
                  </c:pt>
                </c:lvl>
              </c:multiLvlStrCache>
            </c:multiLvlStrRef>
          </c:cat>
          <c:val>
            <c:numRef>
              <c:f>'Summary 2012'!$B$6:$K$6</c:f>
              <c:numCache>
                <c:formatCode>0</c:formatCode>
                <c:ptCount val="10"/>
                <c:pt idx="0" formatCode="General">
                  <c:v>1857</c:v>
                </c:pt>
                <c:pt idx="1">
                  <c:v>2091.8333333333362</c:v>
                </c:pt>
                <c:pt idx="2" formatCode="General">
                  <c:v>1634</c:v>
                </c:pt>
                <c:pt idx="3" formatCode="General">
                  <c:v>1553</c:v>
                </c:pt>
                <c:pt idx="4" formatCode="General">
                  <c:v>1345</c:v>
                </c:pt>
                <c:pt idx="5" formatCode="General">
                  <c:v>1345</c:v>
                </c:pt>
                <c:pt idx="6" formatCode="General">
                  <c:v>1584</c:v>
                </c:pt>
                <c:pt idx="7" formatCode="General">
                  <c:v>1184</c:v>
                </c:pt>
                <c:pt idx="8" formatCode="General">
                  <c:v>1961</c:v>
                </c:pt>
                <c:pt idx="9" formatCode="General">
                  <c:v>1447</c:v>
                </c:pt>
              </c:numCache>
            </c:numRef>
          </c:val>
        </c:ser>
        <c:ser>
          <c:idx val="1"/>
          <c:order val="1"/>
          <c:tx>
            <c:strRef>
              <c:f>'Summary 2012'!$A$7</c:f>
              <c:strCache>
                <c:ptCount val="1"/>
                <c:pt idx="0">
                  <c:v>SI</c:v>
                </c:pt>
              </c:strCache>
            </c:strRef>
          </c:tx>
          <c:cat>
            <c:multiLvlStrRef>
              <c:f>'Summary 2012'!$B$4:$K$5</c:f>
              <c:multiLvlStrCache>
                <c:ptCount val="10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2012</c:v>
                  </c:pt>
                  <c:pt idx="4">
                    <c:v>2012</c:v>
                  </c:pt>
                  <c:pt idx="5">
                    <c:v>2012</c:v>
                  </c:pt>
                  <c:pt idx="6">
                    <c:v>2012</c:v>
                  </c:pt>
                  <c:pt idx="7">
                    <c:v>2012</c:v>
                  </c:pt>
                  <c:pt idx="8">
                    <c:v>2012</c:v>
                  </c:pt>
                  <c:pt idx="9">
                    <c:v>2012</c:v>
                  </c:pt>
                </c:lvl>
                <c:lvl>
                  <c:pt idx="0">
                    <c:v>Ist Half Avg.</c:v>
                  </c:pt>
                  <c:pt idx="1">
                    <c:v>Ist Half Avg.</c:v>
                  </c:pt>
                  <c:pt idx="2">
                    <c:v>Jan</c:v>
                  </c:pt>
                  <c:pt idx="3">
                    <c:v>Feb</c:v>
                  </c:pt>
                  <c:pt idx="4">
                    <c:v>Mar</c:v>
                  </c:pt>
                  <c:pt idx="5">
                    <c:v>Apr</c:v>
                  </c:pt>
                  <c:pt idx="6">
                    <c:v>May </c:v>
                  </c:pt>
                  <c:pt idx="7">
                    <c:v>June</c:v>
                  </c:pt>
                  <c:pt idx="8">
                    <c:v>July</c:v>
                  </c:pt>
                  <c:pt idx="9">
                    <c:v>August</c:v>
                  </c:pt>
                </c:lvl>
              </c:multiLvlStrCache>
            </c:multiLvlStrRef>
          </c:cat>
          <c:val>
            <c:numRef>
              <c:f>'Summary 2012'!$B$7:$K$7</c:f>
              <c:numCache>
                <c:formatCode>0</c:formatCode>
                <c:ptCount val="10"/>
                <c:pt idx="0">
                  <c:v>2381.3333333333362</c:v>
                </c:pt>
                <c:pt idx="1">
                  <c:v>2282.1666666666647</c:v>
                </c:pt>
                <c:pt idx="2" formatCode="General">
                  <c:v>1639</c:v>
                </c:pt>
                <c:pt idx="3" formatCode="General">
                  <c:v>2337</c:v>
                </c:pt>
                <c:pt idx="4" formatCode="General">
                  <c:v>1694</c:v>
                </c:pt>
                <c:pt idx="5" formatCode="General">
                  <c:v>1770</c:v>
                </c:pt>
                <c:pt idx="6" formatCode="General">
                  <c:v>1175</c:v>
                </c:pt>
                <c:pt idx="7" formatCode="General">
                  <c:v>808</c:v>
                </c:pt>
                <c:pt idx="8" formatCode="General">
                  <c:v>3189</c:v>
                </c:pt>
                <c:pt idx="9" formatCode="General">
                  <c:v>1764</c:v>
                </c:pt>
              </c:numCache>
            </c:numRef>
          </c:val>
        </c:ser>
        <c:ser>
          <c:idx val="2"/>
          <c:order val="2"/>
          <c:tx>
            <c:strRef>
              <c:f>'Summary 2012'!$A$8</c:f>
              <c:strCache>
                <c:ptCount val="1"/>
                <c:pt idx="0">
                  <c:v>People</c:v>
                </c:pt>
              </c:strCache>
            </c:strRef>
          </c:tx>
          <c:cat>
            <c:multiLvlStrRef>
              <c:f>'Summary 2012'!$B$4:$K$5</c:f>
              <c:multiLvlStrCache>
                <c:ptCount val="10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2012</c:v>
                  </c:pt>
                  <c:pt idx="4">
                    <c:v>2012</c:v>
                  </c:pt>
                  <c:pt idx="5">
                    <c:v>2012</c:v>
                  </c:pt>
                  <c:pt idx="6">
                    <c:v>2012</c:v>
                  </c:pt>
                  <c:pt idx="7">
                    <c:v>2012</c:v>
                  </c:pt>
                  <c:pt idx="8">
                    <c:v>2012</c:v>
                  </c:pt>
                  <c:pt idx="9">
                    <c:v>2012</c:v>
                  </c:pt>
                </c:lvl>
                <c:lvl>
                  <c:pt idx="0">
                    <c:v>Ist Half Avg.</c:v>
                  </c:pt>
                  <c:pt idx="1">
                    <c:v>Ist Half Avg.</c:v>
                  </c:pt>
                  <c:pt idx="2">
                    <c:v>Jan</c:v>
                  </c:pt>
                  <c:pt idx="3">
                    <c:v>Feb</c:v>
                  </c:pt>
                  <c:pt idx="4">
                    <c:v>Mar</c:v>
                  </c:pt>
                  <c:pt idx="5">
                    <c:v>Apr</c:v>
                  </c:pt>
                  <c:pt idx="6">
                    <c:v>May </c:v>
                  </c:pt>
                  <c:pt idx="7">
                    <c:v>June</c:v>
                  </c:pt>
                  <c:pt idx="8">
                    <c:v>July</c:v>
                  </c:pt>
                  <c:pt idx="9">
                    <c:v>August</c:v>
                  </c:pt>
                </c:lvl>
              </c:multiLvlStrCache>
            </c:multiLvlStrRef>
          </c:cat>
          <c:val>
            <c:numRef>
              <c:f>'Summary 2012'!$B$8:$K$8</c:f>
              <c:numCache>
                <c:formatCode>0</c:formatCode>
                <c:ptCount val="10"/>
                <c:pt idx="0" formatCode="General">
                  <c:v>5066</c:v>
                </c:pt>
                <c:pt idx="1">
                  <c:v>5833.8333333333312</c:v>
                </c:pt>
                <c:pt idx="2" formatCode="General">
                  <c:v>3985</c:v>
                </c:pt>
                <c:pt idx="3" formatCode="General">
                  <c:v>4137</c:v>
                </c:pt>
                <c:pt idx="4" formatCode="General">
                  <c:v>4196</c:v>
                </c:pt>
                <c:pt idx="5" formatCode="General">
                  <c:v>5292</c:v>
                </c:pt>
                <c:pt idx="6" formatCode="General">
                  <c:v>3333</c:v>
                </c:pt>
                <c:pt idx="7" formatCode="General">
                  <c:v>3649</c:v>
                </c:pt>
                <c:pt idx="8" formatCode="General">
                  <c:v>5276</c:v>
                </c:pt>
                <c:pt idx="9" formatCode="General">
                  <c:v>4368</c:v>
                </c:pt>
              </c:numCache>
            </c:numRef>
          </c:val>
        </c:ser>
        <c:ser>
          <c:idx val="3"/>
          <c:order val="3"/>
          <c:tx>
            <c:strRef>
              <c:f>'Summary 2012'!$A$9</c:f>
              <c:strCache>
                <c:ptCount val="1"/>
                <c:pt idx="0">
                  <c:v>EW</c:v>
                </c:pt>
              </c:strCache>
            </c:strRef>
          </c:tx>
          <c:cat>
            <c:multiLvlStrRef>
              <c:f>'Summary 2012'!$B$4:$K$5</c:f>
              <c:multiLvlStrCache>
                <c:ptCount val="10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2012</c:v>
                  </c:pt>
                  <c:pt idx="4">
                    <c:v>2012</c:v>
                  </c:pt>
                  <c:pt idx="5">
                    <c:v>2012</c:v>
                  </c:pt>
                  <c:pt idx="6">
                    <c:v>2012</c:v>
                  </c:pt>
                  <c:pt idx="7">
                    <c:v>2012</c:v>
                  </c:pt>
                  <c:pt idx="8">
                    <c:v>2012</c:v>
                  </c:pt>
                  <c:pt idx="9">
                    <c:v>2012</c:v>
                  </c:pt>
                </c:lvl>
                <c:lvl>
                  <c:pt idx="0">
                    <c:v>Ist Half Avg.</c:v>
                  </c:pt>
                  <c:pt idx="1">
                    <c:v>Ist Half Avg.</c:v>
                  </c:pt>
                  <c:pt idx="2">
                    <c:v>Jan</c:v>
                  </c:pt>
                  <c:pt idx="3">
                    <c:v>Feb</c:v>
                  </c:pt>
                  <c:pt idx="4">
                    <c:v>Mar</c:v>
                  </c:pt>
                  <c:pt idx="5">
                    <c:v>Apr</c:v>
                  </c:pt>
                  <c:pt idx="6">
                    <c:v>May </c:v>
                  </c:pt>
                  <c:pt idx="7">
                    <c:v>June</c:v>
                  </c:pt>
                  <c:pt idx="8">
                    <c:v>July</c:v>
                  </c:pt>
                  <c:pt idx="9">
                    <c:v>August</c:v>
                  </c:pt>
                </c:lvl>
              </c:multiLvlStrCache>
            </c:multiLvlStrRef>
          </c:cat>
          <c:val>
            <c:numRef>
              <c:f>'Summary 2012'!$B$9:$K$9</c:f>
              <c:numCache>
                <c:formatCode>0</c:formatCode>
                <c:ptCount val="10"/>
                <c:pt idx="0" formatCode="General">
                  <c:v>1482</c:v>
                </c:pt>
                <c:pt idx="1">
                  <c:v>1429</c:v>
                </c:pt>
                <c:pt idx="2" formatCode="General">
                  <c:v>963</c:v>
                </c:pt>
                <c:pt idx="3" formatCode="General">
                  <c:v>1322</c:v>
                </c:pt>
                <c:pt idx="4" formatCode="General">
                  <c:v>1156</c:v>
                </c:pt>
                <c:pt idx="5" formatCode="General">
                  <c:v>1170</c:v>
                </c:pt>
                <c:pt idx="6" formatCode="General">
                  <c:v>965</c:v>
                </c:pt>
                <c:pt idx="7" formatCode="General">
                  <c:v>1420</c:v>
                </c:pt>
                <c:pt idx="8" formatCode="General">
                  <c:v>1047</c:v>
                </c:pt>
                <c:pt idx="9" formatCode="General">
                  <c:v>1389</c:v>
                </c:pt>
              </c:numCache>
            </c:numRef>
          </c:val>
        </c:ser>
        <c:marker val="1"/>
        <c:axId val="39647488"/>
        <c:axId val="39567744"/>
      </c:lineChart>
      <c:catAx>
        <c:axId val="39647488"/>
        <c:scaling>
          <c:orientation val="minMax"/>
        </c:scaling>
        <c:axPos val="b"/>
        <c:tickLblPos val="nextTo"/>
        <c:crossAx val="39567744"/>
        <c:crosses val="autoZero"/>
        <c:auto val="1"/>
        <c:lblAlgn val="ctr"/>
        <c:lblOffset val="100"/>
      </c:catAx>
      <c:valAx>
        <c:axId val="39567744"/>
        <c:scaling>
          <c:orientation val="minMax"/>
        </c:scaling>
        <c:axPos val="l"/>
        <c:majorGridlines/>
        <c:numFmt formatCode="General" sourceLinked="1"/>
        <c:tickLblPos val="nextTo"/>
        <c:crossAx val="39647488"/>
        <c:crosses val="autoZero"/>
        <c:crossBetween val="between"/>
      </c:valAx>
    </c:plotArea>
    <c:legend>
      <c:legendPos val="r"/>
    </c:legend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0.71391</cdr:x>
      <cdr:y>0.1129</cdr:y>
    </cdr:from>
    <cdr:to>
      <cdr:x>0.7769</cdr:x>
      <cdr:y>0.27419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5181600" y="533400"/>
          <a:ext cx="457200" cy="762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99DFA-6992-4C5C-B115-3A75DF3E0ECA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3636-2553-4CA9-9BC2-8DC3D5A38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1368-6FAD-48D7-8984-B0E218F93B11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D2198-1FAA-46A2-9813-BA9D281A8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E187-56B2-4E3E-9AF4-736CC56D322A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78F32-A6CA-4731-B5A6-91B7963FE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997E8-A7CD-49AA-8CF7-E8A80696F8F2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998C3-4269-4188-B883-6F724FC6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5C79-3D20-48B6-A53A-E4F49CB0A3C8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C7DA0-F351-42CC-9E6E-196DBCC7F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71333-DFA8-438C-92DE-5C52FEF8CCD6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83498-5053-47AD-BFDF-D0FEDCEE4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14864-36CF-47D2-A0E9-50C40BEF21D9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A350-A4EC-4B62-B9DA-D301C3BA4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DB3D9-9DB0-4A56-BD70-F05BBEE43A4E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9F5FD-29A3-4255-A4C0-B0876C073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661B0-7FF8-46DB-93D4-3240EF0DD439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A063-D3A5-46C5-9BE3-5F205FC06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96214-EF6B-4667-AFE9-B28AC0994891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8D9A-6429-44AE-AC3D-5810ABA96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792C2-513E-4864-9059-5DFD834F64D1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30C25-1CCD-4B63-83CF-B64F20353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65BEDE-57AD-4D6B-9DB8-E2B10BC65DE1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803D4D-431C-4603-9784-53581A2ED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Northeast Area Focus Group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Legislative and Service Update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October 4,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Rationalization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Spike was </a:t>
            </a:r>
            <a:r>
              <a:rPr lang="en-US" b="1" smtClean="0">
                <a:solidFill>
                  <a:srgbClr val="FF0000"/>
                </a:solidFill>
              </a:rPr>
              <a:t>NOT</a:t>
            </a:r>
            <a:r>
              <a:rPr lang="en-US" smtClean="0"/>
              <a:t> Network Rationalization</a:t>
            </a:r>
          </a:p>
          <a:p>
            <a:r>
              <a:rPr lang="en-US" smtClean="0"/>
              <a:t>Spike was the result of simple math.</a:t>
            </a:r>
          </a:p>
          <a:p>
            <a:r>
              <a:rPr lang="en-US" smtClean="0"/>
              <a:t>The month of July has 5 Mondays, which means 5 cover dates for weekly magazines.</a:t>
            </a:r>
          </a:p>
          <a:p>
            <a:r>
              <a:rPr lang="en-US" smtClean="0"/>
              <a:t>More issues means more complaints.</a:t>
            </a:r>
          </a:p>
          <a:p>
            <a:r>
              <a:rPr lang="en-US" smtClean="0"/>
              <a:t>In our opinion, Network Rationalization was a non-event.</a:t>
            </a:r>
          </a:p>
          <a:p>
            <a:r>
              <a:rPr lang="en-US" smtClean="0"/>
              <a:t>Thanks Dave &amp; team, Northeast Area…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FSS Performance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990600"/>
          <a:ext cx="6896100" cy="5329238"/>
        </p:xfrm>
        <a:graphic>
          <a:graphicData uri="http://schemas.openxmlformats.org/presentationml/2006/ole">
            <p:oleObj spid="_x0000_s1026" name="Acrobat Document" r:id="rId3" imgW="7128000" imgH="550800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85800" y="457200"/>
          <a:ext cx="7581900" cy="5859463"/>
        </p:xfrm>
        <a:graphic>
          <a:graphicData uri="http://schemas.openxmlformats.org/presentationml/2006/ole">
            <p:oleObj spid="_x0000_s2050" name="Acrobat Document" r:id="rId3" imgW="7128000" imgH="5508000" progId="AcroExch.Document.7">
              <p:embed/>
            </p:oleObj>
          </a:graphicData>
        </a:graphic>
      </p:graphicFrame>
      <p:sp>
        <p:nvSpPr>
          <p:cNvPr id="4" name="Left Arrow 3"/>
          <p:cNvSpPr/>
          <p:nvPr/>
        </p:nvSpPr>
        <p:spPr>
          <a:xfrm>
            <a:off x="7620000" y="5181600"/>
            <a:ext cx="990600" cy="3810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85800" y="304800"/>
          <a:ext cx="7543800" cy="5829300"/>
        </p:xfrm>
        <a:graphic>
          <a:graphicData uri="http://schemas.openxmlformats.org/presentationml/2006/ole">
            <p:oleObj spid="_x0000_s3076" name="Acrobat Document" r:id="rId3" imgW="7128000" imgH="5508000" progId="AcroExch.Document.7">
              <p:embed/>
            </p:oleObj>
          </a:graphicData>
        </a:graphic>
      </p:graphicFrame>
      <p:sp>
        <p:nvSpPr>
          <p:cNvPr id="7" name="Left Arrow 6"/>
          <p:cNvSpPr/>
          <p:nvPr/>
        </p:nvSpPr>
        <p:spPr>
          <a:xfrm>
            <a:off x="7239000" y="4800600"/>
            <a:ext cx="1066800" cy="3810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Watch the elections!</a:t>
            </a:r>
          </a:p>
          <a:p>
            <a:r>
              <a:rPr lang="en-US" smtClean="0"/>
              <a:t>Legislation </a:t>
            </a:r>
            <a:r>
              <a:rPr lang="en-US" smtClean="0">
                <a:solidFill>
                  <a:srgbClr val="FF0000"/>
                </a:solidFill>
              </a:rPr>
              <a:t>PROBABLY</a:t>
            </a:r>
            <a:r>
              <a:rPr lang="en-US" smtClean="0"/>
              <a:t> not until 2013.</a:t>
            </a:r>
          </a:p>
          <a:p>
            <a:r>
              <a:rPr lang="en-US" smtClean="0"/>
              <a:t>Network Rationalization Phase 1 went very well.</a:t>
            </a:r>
          </a:p>
          <a:p>
            <a:r>
              <a:rPr lang="en-US" smtClean="0"/>
              <a:t>FSS delivery performance is improving.  Still a couple of problem locations.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Legislative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Didn’t Happen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Didn’t pass a bill before the August recess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Didn’t get postal reforms built into the Continuing Resolution (CR).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Congressman </a:t>
            </a:r>
            <a:r>
              <a:rPr lang="en-US" dirty="0" err="1" smtClean="0"/>
              <a:t>Issa</a:t>
            </a:r>
            <a:r>
              <a:rPr lang="en-US" dirty="0" smtClean="0"/>
              <a:t> Tried The CR Route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Re-amortize retiree health care benefits payment schedule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5-Day delivery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Drop the “No-layoff” provision with the unions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We 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Lame Duck legislation depends upon the elections.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the Republicans get a majority in the Senate and hold their majority in the House, nothing will happen until 2013.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the Democrats hold the Senate majority and the Republicans hold the House, MAYBE something could happen in the lame duck session.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Dems</a:t>
            </a:r>
            <a:r>
              <a:rPr lang="en-US" dirty="0" smtClean="0"/>
              <a:t> win the House and Senate, nothing will happen until 2013.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We Going?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odds point to a 2013 bill.</a:t>
            </a:r>
          </a:p>
          <a:p>
            <a:r>
              <a:rPr lang="en-US" smtClean="0"/>
              <a:t>Remember, Congress will not act in the absence of a crisis.</a:t>
            </a:r>
          </a:p>
          <a:p>
            <a:r>
              <a:rPr lang="en-US" smtClean="0"/>
              <a:t>The crisis SHOULD arrive in the fall of 2013 when the USPS runs out of cash.</a:t>
            </a:r>
          </a:p>
          <a:p>
            <a:r>
              <a:rPr lang="en-US" smtClean="0"/>
              <a:t>The content of any 2013 legislation depends upon the elections.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Congressional Curveball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Question #1 - Who are our two biggest friends in the Senate?</a:t>
            </a:r>
          </a:p>
          <a:p>
            <a:pPr lvl="1"/>
            <a:r>
              <a:rPr lang="en-US" smtClean="0"/>
              <a:t>Senators Collins and Carper</a:t>
            </a:r>
          </a:p>
          <a:p>
            <a:r>
              <a:rPr lang="en-US" smtClean="0"/>
              <a:t>If the Dems win the Senate, Carper becomes the full committee chair but Republican rules may prohibit Collins from being the ranking member.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Congressional Curveball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Question #2 -  Who is the toughest Senator regarding postal reform?</a:t>
            </a:r>
          </a:p>
          <a:p>
            <a:pPr lvl="1"/>
            <a:r>
              <a:rPr lang="en-US" smtClean="0"/>
              <a:t>Senator Coburn</a:t>
            </a:r>
          </a:p>
          <a:p>
            <a:r>
              <a:rPr lang="en-US" smtClean="0"/>
              <a:t>If the Dems win the Senate, Senator Coburn is the next in line for the ranking member position.</a:t>
            </a:r>
          </a:p>
          <a:p>
            <a:r>
              <a:rPr lang="en-US" smtClean="0"/>
              <a:t>He could be challenged by Senator McCain.</a:t>
            </a:r>
          </a:p>
          <a:p>
            <a:r>
              <a:rPr lang="en-US" smtClean="0"/>
              <a:t>In either event, it could make things difficult.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Watch the elections.</a:t>
            </a:r>
          </a:p>
          <a:p>
            <a:r>
              <a:rPr lang="en-US" smtClean="0"/>
              <a:t>Most likely that we won’t see legislation until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Network Rationalization</a:t>
            </a:r>
          </a:p>
          <a:p>
            <a:r>
              <a:rPr lang="en-US" smtClean="0"/>
              <a:t>FSS Performance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Rationalization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524000"/>
          <a:ext cx="725805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1981200"/>
            <a:ext cx="381000" cy="335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356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Arial</vt:lpstr>
      <vt:lpstr>Office Theme</vt:lpstr>
      <vt:lpstr>Acrobat Document</vt:lpstr>
      <vt:lpstr>Northeast Area Focus Group Meeting</vt:lpstr>
      <vt:lpstr>Legislative Update</vt:lpstr>
      <vt:lpstr>Where Are We At?</vt:lpstr>
      <vt:lpstr>Where Are We Going?</vt:lpstr>
      <vt:lpstr>Congressional Curveball</vt:lpstr>
      <vt:lpstr>Congressional Curveball</vt:lpstr>
      <vt:lpstr>Bottom Line</vt:lpstr>
      <vt:lpstr>Service</vt:lpstr>
      <vt:lpstr>Network Rationalization</vt:lpstr>
      <vt:lpstr>Network Rationalization</vt:lpstr>
      <vt:lpstr>FSS Performance</vt:lpstr>
      <vt:lpstr>Slide 12</vt:lpstr>
      <vt:lpstr>Slide 13</vt:lpstr>
      <vt:lpstr>Summary</vt:lpstr>
    </vt:vector>
  </TitlesOfParts>
  <Company>Time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Northeast Area Focus Group Meeting</dc:title>
  <dc:creator>jobrien0567</dc:creator>
  <cp:lastModifiedBy>xvpp00</cp:lastModifiedBy>
  <cp:revision>54</cp:revision>
  <dcterms:created xsi:type="dcterms:W3CDTF">2012-09-27T12:15:31Z</dcterms:created>
  <dcterms:modified xsi:type="dcterms:W3CDTF">2012-10-24T16:53:24Z</dcterms:modified>
</cp:coreProperties>
</file>