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8" r:id="rId2"/>
    <p:sldId id="314" r:id="rId3"/>
    <p:sldId id="332" r:id="rId4"/>
    <p:sldId id="329" r:id="rId5"/>
    <p:sldId id="330" r:id="rId6"/>
    <p:sldId id="331" r:id="rId7"/>
    <p:sldId id="326" r:id="rId8"/>
    <p:sldId id="302" r:id="rId9"/>
    <p:sldId id="325" r:id="rId10"/>
    <p:sldId id="335" r:id="rId11"/>
    <p:sldId id="339" r:id="rId12"/>
    <p:sldId id="337" r:id="rId13"/>
    <p:sldId id="340" r:id="rId14"/>
    <p:sldId id="324" r:id="rId15"/>
    <p:sldId id="341" r:id="rId16"/>
    <p:sldId id="333" r:id="rId17"/>
    <p:sldId id="33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1B204C"/>
    <a:srgbClr val="F2B232"/>
    <a:srgbClr val="C68B16"/>
    <a:srgbClr val="2C79B3"/>
    <a:srgbClr val="A8C2DD"/>
    <a:srgbClr val="111531"/>
    <a:srgbClr val="0F122A"/>
    <a:srgbClr val="F15A2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55" autoAdjust="0"/>
    <p:restoredTop sz="86417" autoAdjust="0"/>
  </p:normalViewPr>
  <p:slideViewPr>
    <p:cSldViewPr>
      <p:cViewPr>
        <p:scale>
          <a:sx n="76" d="100"/>
          <a:sy n="76" d="100"/>
        </p:scale>
        <p:origin x="-105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1024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96525-16F2-744B-9437-CA1A99B92690}" type="datetimeFigureOut">
              <a:rPr lang="de-DE" smtClean="0"/>
              <a:pPr/>
              <a:t>06.02.2012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A465-9A65-D94C-91CD-B94CFBC644F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47780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4D6D-237B-45F9-B8D9-7F162859E7D7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6A3AD-DD43-4199-9E31-136B20173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711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6A3AD-DD43-4199-9E31-136B201735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6A3AD-DD43-4199-9E31-136B2017358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6A3AD-DD43-4199-9E31-136B201735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F5E6-BA88-4320-A8B1-1A008F9E9A9D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2BF4-602D-40FB-A86E-8AB9B48E6668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ottom_banner2_yell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3975"/>
            <a:ext cx="9144000" cy="454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F290-E05B-4D0B-A3B4-075BCBE91BD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bottom_banner2_dark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3975"/>
            <a:ext cx="9144000" cy="454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1ABB-9E95-427C-9E3C-B589D8293CC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ottom_banner2_light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3975"/>
            <a:ext cx="9144000" cy="454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0DD7-F658-40C0-B64A-7EB89A3B3CE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ottom_banner2_on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3975"/>
            <a:ext cx="9144000" cy="454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07FC9-9F65-4BC8-B81C-B756FEA943D4}" type="datetime1">
              <a:rPr lang="en-US" smtClean="0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28D3-BE42-46EF-A776-ABC91E1AC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6E54E-ADF2-4646-9E7E-C6694A06982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DD68F-D677-4857-80BE-5E49F48E0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i="0" kern="1200" cap="all">
          <a:solidFill>
            <a:schemeClr val="tx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i="0" kern="1200">
          <a:solidFill>
            <a:schemeClr val="tx1"/>
          </a:solidFill>
          <a:latin typeface="Trebuchet MS"/>
          <a:ea typeface="+mn-ea"/>
          <a:cs typeface="Trebuchet M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kern="1200">
          <a:solidFill>
            <a:schemeClr val="tx1"/>
          </a:solidFill>
          <a:latin typeface="Trebuchet MS"/>
          <a:ea typeface="+mn-ea"/>
          <a:cs typeface="Trebuchet M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chemeClr val="tx1"/>
          </a:solidFill>
          <a:latin typeface="Trebuchet MS"/>
          <a:ea typeface="+mn-ea"/>
          <a:cs typeface="Trebuchet M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Trebuchet MS"/>
          <a:ea typeface="+mn-ea"/>
          <a:cs typeface="Trebuchet M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Trebuchet MS"/>
          <a:ea typeface="+mn-ea"/>
          <a:cs typeface="Trebuchet M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nhsc.hrsa.gov/sites/becomenhscapprovedsite/index.htm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toohey@hrs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Health Service Corps</a:t>
            </a:r>
            <a:endParaRPr lang="en-US" dirty="0"/>
          </a:p>
        </p:txBody>
      </p:sp>
      <p:sp>
        <p:nvSpPr>
          <p:cNvPr id="4" name="Rectangle 3" descr=" This is a picture of the National Health Service Corps ribbon.  The logo for Health and Human Services and Health Resources Services Assocation are located at the bottom of the slide.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2B232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epartment of Health &amp; Human Services Logo.&#10;&#10;and the &#10;&#10;Health Resources and Services Administration Logo.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6425" y="5181600"/>
            <a:ext cx="2949575" cy="1092201"/>
          </a:xfrm>
          <a:prstGeom prst="rect">
            <a:avLst/>
          </a:prstGeom>
        </p:spPr>
      </p:pic>
      <p:pic>
        <p:nvPicPr>
          <p:cNvPr id="7" name="Picture 6" descr="National Health Service Corps Logo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81200" y="-336280"/>
            <a:ext cx="5410200" cy="55940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 fontScale="90000"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New NHSC site policy under 3-year Pilot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NHSC will approve entire CAH as a service site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Including the ER, swing bed unit, skilled nursing facility (SNF)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Clinicians’ time in the inpatient setting will now count towards service obligation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In general, 24 hrs. of the minimum 40 hrs. of full-time practice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12 hrs. in the case of half-time </a:t>
            </a:r>
            <a:r>
              <a:rPr lang="en-US" sz="2000" dirty="0" smtClean="0">
                <a:solidFill>
                  <a:srgbClr val="1B204C"/>
                </a:solidFill>
                <a:latin typeface="Trebuchet MS" pitchFamily="34" charset="0"/>
              </a:rPr>
              <a:t>practice</a:t>
            </a:r>
            <a:endParaRPr lang="en-US" sz="2000" dirty="0">
              <a:solidFill>
                <a:srgbClr val="1B204C"/>
              </a:solidFill>
              <a:latin typeface="Trebuchet MS" pitchFamily="34" charset="0"/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NHSC site Eligibility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Be located in a designated Health Professional Shortage Area (HPSA</a:t>
            </a:r>
            <a:r>
              <a:rPr lang="en-US" dirty="0" smtClean="0">
                <a:solidFill>
                  <a:srgbClr val="1B204C"/>
                </a:solidFill>
                <a:latin typeface="Trebuchet MS" pitchFamily="34" charset="0"/>
              </a:rPr>
              <a:t>) that corresponds to the disciplines the site is seeking to recruit</a:t>
            </a:r>
            <a:endParaRPr lang="en-US" dirty="0">
              <a:solidFill>
                <a:srgbClr val="1B204C"/>
              </a:solidFill>
              <a:latin typeface="Trebuchet MS" pitchFamily="34" charset="0"/>
            </a:endParaRP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900" dirty="0">
                <a:solidFill>
                  <a:srgbClr val="1B204C"/>
                </a:solidFill>
                <a:latin typeface="Trebuchet MS" pitchFamily="34" charset="0"/>
              </a:rPr>
              <a:t>Call State Primary Care Office for assistance getting a HPSA designation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Demonstrate an affiliation with an outpatient, ambulatory care clinic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Provide comprehensive primary care and related inpatient services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See all patients, regardless of ability to pay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Accept Medicare, Medicaid &amp; Children’s Health Insurance Program beneficiaries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Utilize a sliding fee scale or a “charity care” policy for low-income patients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900" dirty="0">
                <a:solidFill>
                  <a:srgbClr val="1B204C"/>
                </a:solidFill>
                <a:latin typeface="Trebuchet MS" pitchFamily="34" charset="0"/>
              </a:rPr>
              <a:t>Must have a financial assistance plan in place for those below 200% of poverty</a:t>
            </a:r>
          </a:p>
          <a:p>
            <a:pPr marL="1257300" lvl="2" indent="-342900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500" dirty="0">
                <a:solidFill>
                  <a:srgbClr val="1B204C"/>
                </a:solidFill>
                <a:latin typeface="Trebuchet MS" pitchFamily="34" charset="0"/>
              </a:rPr>
              <a:t>Services at no charge, or a nominal charge, for those below 100% of poverty</a:t>
            </a:r>
          </a:p>
          <a:p>
            <a:pPr marL="1257300" lvl="2" indent="-342900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500" dirty="0">
                <a:solidFill>
                  <a:srgbClr val="1B204C"/>
                </a:solidFill>
                <a:latin typeface="Trebuchet MS" pitchFamily="34" charset="0"/>
              </a:rPr>
              <a:t>Schedule of discounts for those between 100% and 200% of poverty</a:t>
            </a:r>
            <a:endParaRPr lang="en-US" sz="2900" dirty="0">
              <a:solidFill>
                <a:srgbClr val="1B204C"/>
              </a:solidFill>
              <a:latin typeface="Trebuchet MS" pitchFamily="34" charset="0"/>
            </a:endParaRP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900" dirty="0">
                <a:solidFill>
                  <a:srgbClr val="1B204C"/>
                </a:solidFill>
                <a:latin typeface="Trebuchet MS" pitchFamily="34" charset="0"/>
              </a:rPr>
              <a:t>The NHSC can provide you with examples</a:t>
            </a:r>
            <a:endParaRPr lang="en-US" sz="29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Recruiting </a:t>
            </a:r>
            <a:r>
              <a:rPr lang="en-US" dirty="0" err="1" smtClean="0">
                <a:solidFill>
                  <a:srgbClr val="F2B232"/>
                </a:solidFill>
              </a:rPr>
              <a:t>nhsc</a:t>
            </a:r>
            <a:r>
              <a:rPr lang="en-US" dirty="0" smtClean="0">
                <a:solidFill>
                  <a:srgbClr val="F2B232"/>
                </a:solidFill>
              </a:rPr>
              <a:t>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May only recruit the following disciplines under pilot program: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B204C"/>
                </a:solidFill>
                <a:latin typeface="Trebuchet MS" pitchFamily="34" charset="0"/>
              </a:rPr>
              <a:t>Physicians (MD or DO) </a:t>
            </a:r>
            <a:endParaRPr lang="en-US" sz="2000" dirty="0">
              <a:solidFill>
                <a:srgbClr val="1B204C"/>
              </a:solidFill>
              <a:latin typeface="Trebuchet MS" pitchFamily="34" charset="0"/>
            </a:endParaRP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Physician Assistants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Nurse Practitioners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rgbClr val="1B204C"/>
                </a:solidFill>
                <a:latin typeface="Trebuchet MS" pitchFamily="34" charset="0"/>
              </a:rPr>
              <a:t>Certified Nurse Midwives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Specialties include: family </a:t>
            </a: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medicine, obstetrics/gynecology, general </a:t>
            </a: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internal medicine, </a:t>
            </a: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pediatrics</a:t>
            </a: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, geriatrics, </a:t>
            </a: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psychiatry,  mental and behavioral health, and women’s health.  </a:t>
            </a:r>
            <a:endParaRPr lang="en-US" sz="2400" dirty="0">
              <a:solidFill>
                <a:srgbClr val="1B204C"/>
              </a:solidFill>
              <a:latin typeface="Trebuchet MS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Allowed </a:t>
            </a: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maximum of 10 NHSC providers over 3-year pilot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Provider service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Full-time providers serving at CAH (40 </a:t>
            </a:r>
            <a:r>
              <a:rPr lang="en-US" sz="7400" dirty="0" err="1">
                <a:solidFill>
                  <a:srgbClr val="1B204C"/>
                </a:solidFill>
                <a:latin typeface="Trebuchet MS" pitchFamily="34" charset="0"/>
              </a:rPr>
              <a:t>hrs</a:t>
            </a: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/</a:t>
            </a:r>
            <a:r>
              <a:rPr lang="en-US" sz="7400" dirty="0" err="1">
                <a:solidFill>
                  <a:srgbClr val="1B204C"/>
                </a:solidFill>
                <a:latin typeface="Trebuchet MS" pitchFamily="34" charset="0"/>
              </a:rPr>
              <a:t>wk</a:t>
            </a: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)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Minimum of 16 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</a:rPr>
              <a:t>hrs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/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</a:rPr>
              <a:t>wk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 must be spent in outpatient clinic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24 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hrs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wk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 can be spent in the inpatient setting, including the swing bed unit, ER or SNF, teaching, or doing administrative tasks</a:t>
            </a:r>
          </a:p>
          <a:p>
            <a:pPr marL="1257300" lvl="2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No more than 8 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hrs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wk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 spent teaching AND</a:t>
            </a:r>
            <a:endParaRPr lang="en-US" sz="5000" dirty="0">
              <a:solidFill>
                <a:srgbClr val="1B204C"/>
              </a:solidFill>
              <a:latin typeface="Trebuchet MS" pitchFamily="34" charset="0"/>
            </a:endParaRPr>
          </a:p>
          <a:p>
            <a:pPr marL="1257300" lvl="2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5000" dirty="0">
                <a:solidFill>
                  <a:srgbClr val="1B204C"/>
                </a:solidFill>
                <a:latin typeface="Trebuchet MS" pitchFamily="34" charset="0"/>
              </a:rPr>
              <a:t>No more than 8 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</a:rPr>
              <a:t>hrs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</a:rPr>
              <a:t>/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</a:rPr>
              <a:t>wk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</a:rPr>
              <a:t> spent on administrative tasks</a:t>
            </a:r>
          </a:p>
          <a:p>
            <a:pPr>
              <a:spcAft>
                <a:spcPts val="1200"/>
              </a:spcAft>
            </a:pP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Half-time providers serving at CAH (20-39 </a:t>
            </a:r>
            <a:r>
              <a:rPr lang="en-US" sz="7400" dirty="0" err="1">
                <a:solidFill>
                  <a:srgbClr val="1B204C"/>
                </a:solidFill>
                <a:latin typeface="Trebuchet MS" pitchFamily="34" charset="0"/>
              </a:rPr>
              <a:t>hrs</a:t>
            </a: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/</a:t>
            </a:r>
            <a:r>
              <a:rPr lang="en-US" sz="7400" dirty="0" err="1">
                <a:solidFill>
                  <a:srgbClr val="1B204C"/>
                </a:solidFill>
                <a:latin typeface="Trebuchet MS" pitchFamily="34" charset="0"/>
              </a:rPr>
              <a:t>wk</a:t>
            </a:r>
            <a:r>
              <a:rPr lang="en-US" sz="7400" dirty="0">
                <a:solidFill>
                  <a:srgbClr val="1B204C"/>
                </a:solidFill>
                <a:latin typeface="Trebuchet MS" pitchFamily="34" charset="0"/>
              </a:rPr>
              <a:t>)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Minimum of 8 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</a:rPr>
              <a:t>hrs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/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</a:rPr>
              <a:t>wk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</a:rPr>
              <a:t> must be spent in outpatient clinic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12 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hrs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en-US" sz="55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wk</a:t>
            </a:r>
            <a:r>
              <a:rPr lang="en-US" sz="55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 can be spent in the inpatient setting, teaching, or doing administrative tasks</a:t>
            </a:r>
          </a:p>
          <a:p>
            <a:pPr marL="1257300" lvl="2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No more than 4 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hrs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en-US" sz="5000" dirty="0" err="1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wk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  <a:cs typeface="Arial" pitchFamily="34" charset="0"/>
              </a:rPr>
              <a:t> spent teaching OR on </a:t>
            </a:r>
            <a:r>
              <a:rPr lang="en-US" sz="5000" dirty="0">
                <a:solidFill>
                  <a:srgbClr val="1B204C"/>
                </a:solidFill>
                <a:latin typeface="Trebuchet MS" pitchFamily="34" charset="0"/>
              </a:rPr>
              <a:t>administrative tasks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endParaRPr lang="en-US" sz="29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15962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rgbClr val="F2B232"/>
                </a:solidFill>
              </a:rPr>
              <a:t>Nhsc</a:t>
            </a:r>
            <a:r>
              <a:rPr lang="en-US" dirty="0" smtClean="0">
                <a:solidFill>
                  <a:srgbClr val="F2B232"/>
                </a:solidFill>
              </a:rPr>
              <a:t> site application process</a:t>
            </a:r>
            <a:endParaRPr lang="en-US" dirty="0">
              <a:solidFill>
                <a:srgbClr val="F2B23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810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5500" dirty="0" smtClean="0">
                <a:solidFill>
                  <a:srgbClr val="1B204C"/>
                </a:solidFill>
                <a:latin typeface="Trebuchet MS" pitchFamily="34" charset="0"/>
              </a:rPr>
              <a:t>Sites must submit an online site application. 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4500" dirty="0" smtClean="0">
                <a:solidFill>
                  <a:srgbClr val="1B204C"/>
                </a:solidFill>
                <a:latin typeface="Trebuchet MS" pitchFamily="34" charset="0"/>
              </a:rPr>
              <a:t>Sites applying for the first time will need to create an online account. 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5500" dirty="0" smtClean="0">
                <a:solidFill>
                  <a:srgbClr val="1B204C"/>
                </a:solidFill>
                <a:latin typeface="Trebuchet MS" pitchFamily="34" charset="0"/>
              </a:rPr>
              <a:t>Review the NHSC Service Site Reference Guide prior to   completing the online application.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5500" dirty="0" smtClean="0">
                <a:solidFill>
                  <a:srgbClr val="1B204C"/>
                </a:solidFill>
                <a:latin typeface="Trebuchet MS" pitchFamily="34" charset="0"/>
              </a:rPr>
              <a:t>Determine if your facility is in a HPSA. 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4500" dirty="0" smtClean="0">
                <a:solidFill>
                  <a:srgbClr val="1B204C"/>
                </a:solidFill>
                <a:latin typeface="Trebuchet MS" pitchFamily="34" charset="0"/>
              </a:rPr>
              <a:t>Contact your local Primary Care Office (PCO) for your HPSA designation.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5500" dirty="0" smtClean="0">
                <a:solidFill>
                  <a:srgbClr val="1B204C"/>
                </a:solidFill>
                <a:latin typeface="Trebuchet MS" pitchFamily="34" charset="0"/>
              </a:rPr>
              <a:t>Confirm that the site meets all the eligibility requirements.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2B232"/>
                </a:solidFill>
              </a:rPr>
              <a:t>Nhsc</a:t>
            </a:r>
            <a:r>
              <a:rPr lang="en-US" dirty="0" smtClean="0">
                <a:solidFill>
                  <a:srgbClr val="F2B232"/>
                </a:solidFill>
              </a:rPr>
              <a:t> site application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8000" dirty="0" smtClean="0">
                <a:solidFill>
                  <a:srgbClr val="1B204C"/>
                </a:solidFill>
                <a:latin typeface="Trebuchet MS" pitchFamily="34" charset="0"/>
              </a:rPr>
              <a:t>Log into your account to complete the application and submit supporting documents.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6400" dirty="0" smtClean="0">
                <a:solidFill>
                  <a:srgbClr val="1B204C"/>
                </a:solidFill>
                <a:latin typeface="Trebuchet MS" pitchFamily="34" charset="0"/>
              </a:rPr>
              <a:t>Organizations with multiple sites located in HPSAs (e.g., satellite site, mobile unit, etc.) that would like these sites to be NHSC-approved, must submit a separate Site Application for each site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6400" dirty="0" smtClean="0">
                <a:solidFill>
                  <a:srgbClr val="1B204C"/>
                </a:solidFill>
                <a:latin typeface="Trebuchet MS" pitchFamily="34" charset="0"/>
              </a:rPr>
              <a:t>If you are a private practice, you must complete the application and submit the required documentation. Private practices must be site visited before the application review is completed.</a:t>
            </a:r>
          </a:p>
          <a:p>
            <a:pPr marL="342900" lvl="1" indent="-34290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8000" dirty="0" smtClean="0">
                <a:solidFill>
                  <a:srgbClr val="1B204C"/>
                </a:solidFill>
                <a:latin typeface="Trebuchet MS" pitchFamily="34" charset="0"/>
              </a:rPr>
              <a:t>Applications will be reviewed by your PCO and the BCRS Regional Offices. </a:t>
            </a:r>
          </a:p>
          <a:p>
            <a:pPr marL="342900" lvl="1" indent="-34290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8000" dirty="0" smtClean="0">
                <a:solidFill>
                  <a:srgbClr val="1B204C"/>
                </a:solidFill>
                <a:latin typeface="Trebuchet MS" pitchFamily="34" charset="0"/>
              </a:rPr>
              <a:t>Applications are processed in 6 – 8 weeks.  Solo and Private Practices require a site visit and will take longer. </a:t>
            </a:r>
            <a:r>
              <a:rPr lang="en-US" sz="4400" dirty="0" smtClean="0">
                <a:solidFill>
                  <a:srgbClr val="1B204C"/>
                </a:solidFill>
                <a:latin typeface="Trebuchet MS" pitchFamily="34" charset="0"/>
              </a:rPr>
              <a:t/>
            </a:r>
            <a:br>
              <a:rPr lang="en-US" sz="4400" dirty="0" smtClean="0">
                <a:solidFill>
                  <a:srgbClr val="1B204C"/>
                </a:solidFill>
                <a:latin typeface="Trebuchet MS" pitchFamily="34" charset="0"/>
              </a:rPr>
            </a:br>
            <a:endParaRPr lang="en-US" sz="4400" dirty="0" smtClean="0">
              <a:solidFill>
                <a:srgbClr val="1B204C"/>
              </a:solidFill>
              <a:latin typeface="Trebuchet MS" pitchFamily="34" charset="0"/>
            </a:endParaRPr>
          </a:p>
          <a:p>
            <a:pPr marL="342900" lvl="1" indent="-342900" algn="ctr">
              <a:lnSpc>
                <a:spcPct val="110000"/>
              </a:lnSpc>
              <a:spcAft>
                <a:spcPts val="1200"/>
              </a:spcAft>
              <a:buNone/>
            </a:pPr>
            <a:r>
              <a:rPr lang="en-US" sz="6400" b="1" dirty="0" smtClean="0">
                <a:solidFill>
                  <a:srgbClr val="1B204C"/>
                </a:solidFill>
                <a:latin typeface="Trebuchet MS" pitchFamily="34" charset="0"/>
              </a:rPr>
              <a:t>     </a:t>
            </a:r>
            <a:r>
              <a:rPr lang="en-US" sz="6400" i="1" dirty="0" smtClean="0">
                <a:solidFill>
                  <a:srgbClr val="1B204C"/>
                </a:solidFill>
                <a:latin typeface="Trebuchet MS" pitchFamily="34" charset="0"/>
              </a:rPr>
              <a:t>For more information about the site application process please visit:</a:t>
            </a:r>
            <a:br>
              <a:rPr lang="en-US" sz="6400" i="1" dirty="0" smtClean="0">
                <a:solidFill>
                  <a:srgbClr val="1B204C"/>
                </a:solidFill>
                <a:latin typeface="Trebuchet MS" pitchFamily="34" charset="0"/>
              </a:rPr>
            </a:br>
            <a:r>
              <a:rPr lang="en-US" sz="6400" i="1" dirty="0" smtClean="0">
                <a:solidFill>
                  <a:srgbClr val="1B204C"/>
                </a:solidFill>
                <a:latin typeface="Trebuchet MS" pitchFamily="34" charset="0"/>
                <a:hlinkClick r:id="rId2"/>
              </a:rPr>
              <a:t>http://nhsc.hrsa.gov/sites/becomenhscapprovedsite/index.html</a:t>
            </a:r>
            <a:r>
              <a:rPr lang="en-US" sz="6400" i="1" dirty="0" smtClean="0">
                <a:solidFill>
                  <a:srgbClr val="1B204C"/>
                </a:solidFill>
                <a:latin typeface="Trebuchet MS" pitchFamily="34" charset="0"/>
              </a:rPr>
              <a:t>. 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15962"/>
          </a:xfrm>
        </p:spPr>
        <p:txBody>
          <a:bodyPr anchor="t">
            <a:normAutofit/>
          </a:bodyPr>
          <a:lstStyle/>
          <a:p>
            <a:pPr algn="l"/>
            <a:r>
              <a:rPr lang="en-US" dirty="0" smtClean="0">
                <a:solidFill>
                  <a:srgbClr val="F2B232"/>
                </a:solidFill>
              </a:rPr>
              <a:t>Becoming an </a:t>
            </a:r>
            <a:r>
              <a:rPr lang="en-US" dirty="0" err="1" smtClean="0">
                <a:solidFill>
                  <a:srgbClr val="F2B232"/>
                </a:solidFill>
              </a:rPr>
              <a:t>nhsc</a:t>
            </a:r>
            <a:r>
              <a:rPr lang="en-US" dirty="0" smtClean="0">
                <a:solidFill>
                  <a:srgbClr val="F2B232"/>
                </a:solidFill>
              </a:rPr>
              <a:t>-approved site</a:t>
            </a:r>
            <a:endParaRPr lang="en-US" dirty="0">
              <a:solidFill>
                <a:srgbClr val="F2B23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Online application </a:t>
            </a: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is now available </a:t>
            </a: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for </a:t>
            </a:r>
            <a:r>
              <a:rPr lang="en-US" sz="2400" dirty="0" smtClean="0">
                <a:solidFill>
                  <a:srgbClr val="1B204C"/>
                </a:solidFill>
                <a:latin typeface="Trebuchet MS" pitchFamily="34" charset="0"/>
              </a:rPr>
              <a:t>CAHs</a:t>
            </a:r>
            <a:endParaRPr lang="en-US" sz="2400" dirty="0">
              <a:solidFill>
                <a:srgbClr val="1B204C"/>
              </a:solidFill>
              <a:latin typeface="Trebuchet MS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B204C"/>
                </a:solidFill>
                <a:latin typeface="Trebuchet MS" pitchFamily="34" charset="0"/>
              </a:rPr>
              <a:t>To be approved CAH sites will need to: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dirty="0">
                <a:solidFill>
                  <a:srgbClr val="1B204C"/>
                </a:solidFill>
              </a:rPr>
              <a:t>Meet all NHSC site eligibility requirements</a:t>
            </a:r>
            <a:endParaRPr lang="en-US" dirty="0">
              <a:solidFill>
                <a:srgbClr val="1B204C"/>
              </a:solidFill>
              <a:latin typeface="Trebuchet MS" pitchFamily="34" charset="0"/>
            </a:endParaRP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Demonstrate affiliation (either through direct ownership or affiliation agreements) with an outpatient, ambulatory care clinic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dirty="0">
                <a:solidFill>
                  <a:srgbClr val="1B204C"/>
                </a:solidFill>
                <a:latin typeface="Trebuchet MS" pitchFamily="34" charset="0"/>
              </a:rPr>
              <a:t>Demonstrate that site provides comprehensive primary care and related inpatient services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 Name: Lindsey Toohey&#10;e-mail address: ltoohey@hrsa.gov"/>
          <p:cNvSpPr/>
          <p:nvPr/>
        </p:nvSpPr>
        <p:spPr>
          <a:xfrm>
            <a:off x="0" y="0"/>
            <a:ext cx="9144000" cy="3048000"/>
          </a:xfrm>
          <a:prstGeom prst="rect">
            <a:avLst/>
          </a:prstGeom>
          <a:solidFill>
            <a:srgbClr val="F2B232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National Health Service Corps Log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-228600"/>
            <a:ext cx="2624808" cy="2714019"/>
          </a:xfrm>
          <a:prstGeom prst="rect">
            <a:avLst/>
          </a:prstGeom>
        </p:spPr>
      </p:pic>
      <p:sp>
        <p:nvSpPr>
          <p:cNvPr id="2" name="Title 1" descr="Lindsey Toohey&#10;e-mail address: ltoohey@hrsa.gov&#10;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772400" cy="1069975"/>
          </a:xfrm>
        </p:spPr>
        <p:txBody>
          <a:bodyPr>
            <a:noAutofit/>
          </a:bodyPr>
          <a:lstStyle/>
          <a:p>
            <a:pPr lvl="0" algn="l">
              <a:defRPr/>
            </a:pPr>
            <a:r>
              <a:rPr lang="en-US" sz="5100" dirty="0">
                <a:solidFill>
                  <a:schemeClr val="bg1"/>
                </a:solidFill>
              </a:rPr>
              <a:t>Contact </a:t>
            </a:r>
            <a:br>
              <a:rPr lang="en-US" sz="5100" dirty="0">
                <a:solidFill>
                  <a:schemeClr val="bg1"/>
                </a:solidFill>
              </a:rPr>
            </a:br>
            <a:r>
              <a:rPr lang="en-US" sz="5100" dirty="0" smtClean="0">
                <a:solidFill>
                  <a:schemeClr val="bg1"/>
                </a:solidFill>
              </a:rPr>
              <a:t>Information</a:t>
            </a:r>
            <a:endParaRPr lang="en-US" sz="5100" dirty="0">
              <a:solidFill>
                <a:schemeClr val="bg1"/>
              </a:solidFill>
            </a:endParaRPr>
          </a:p>
        </p:txBody>
      </p:sp>
      <p:sp>
        <p:nvSpPr>
          <p:cNvPr id="3" name="Subtitle 2" descr="Lindsey Toohey&#10;email address: ltoohey@hrsa.gov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 algn="l">
              <a:spcAft>
                <a:spcPts val="2400"/>
              </a:spcAft>
              <a:defRPr/>
            </a:pPr>
            <a:r>
              <a:rPr lang="en-US" dirty="0">
                <a:solidFill>
                  <a:srgbClr val="1B204C"/>
                </a:solidFill>
              </a:rPr>
              <a:t>Name: Lindsey </a:t>
            </a:r>
            <a:r>
              <a:rPr lang="en-US" dirty="0" err="1">
                <a:solidFill>
                  <a:srgbClr val="1B204C"/>
                </a:solidFill>
              </a:rPr>
              <a:t>Toohey</a:t>
            </a:r>
            <a:endParaRPr lang="en-US" dirty="0">
              <a:solidFill>
                <a:srgbClr val="1B204C"/>
              </a:solidFill>
            </a:endParaRPr>
          </a:p>
          <a:p>
            <a:pPr marL="342900" lvl="0" indent="-342900" algn="l">
              <a:spcAft>
                <a:spcPts val="2400"/>
              </a:spcAft>
              <a:defRPr/>
            </a:pPr>
            <a:r>
              <a:rPr lang="en-US" dirty="0">
                <a:solidFill>
                  <a:srgbClr val="1B204C"/>
                </a:solidFill>
              </a:rPr>
              <a:t>E-mail Address: </a:t>
            </a:r>
            <a:r>
              <a:rPr lang="en-US" dirty="0">
                <a:solidFill>
                  <a:srgbClr val="1B204C"/>
                </a:solidFill>
                <a:hlinkClick r:id="rId4"/>
              </a:rPr>
              <a:t>Ltoohey@hrsa.gov</a:t>
            </a:r>
            <a:r>
              <a:rPr lang="en-US" dirty="0">
                <a:solidFill>
                  <a:srgbClr val="1B204C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43400"/>
          </a:xfrm>
        </p:spPr>
        <p:txBody>
          <a:bodyPr/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Overview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of the National Health Service Corps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 Loan repayment program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 Scholarship program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 NHSC-approved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sites</a:t>
            </a:r>
          </a:p>
          <a:p>
            <a:pPr lvl="1">
              <a:buFont typeface="Arial" pitchFamily="34" charset="0"/>
              <a:buChar char="•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NHSC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Site Policies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Review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of the site application process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 fontScale="90000"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The National Health Service Corps (NHSC)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Builds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healthy communities by supporting qualified health care providers dedicated to working in areas of the United States with limited access to care.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Provides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financial support to providers in the form of loan repayment and scholarship in exchange for working at NHSC-approved sites. 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Today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is a network of more than 9,000 providers and 12,000 sites.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 The slide is a picture of what the full-time program offers up to $60,000 in tax-free loan repayment for 2 years of service."/>
          <p:cNvGrpSpPr/>
          <p:nvPr/>
        </p:nvGrpSpPr>
        <p:grpSpPr>
          <a:xfrm>
            <a:off x="0" y="685800"/>
            <a:ext cx="9144000" cy="5715000"/>
            <a:chOff x="0" y="0"/>
            <a:chExt cx="9144000" cy="64008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400800"/>
            </a:xfrm>
            <a:prstGeom prst="rect">
              <a:avLst/>
            </a:prstGeom>
            <a:solidFill>
              <a:schemeClr val="bg1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143000" y="533400"/>
              <a:ext cx="3048000" cy="3048000"/>
            </a:xfrm>
            <a:prstGeom prst="ellipse">
              <a:avLst/>
            </a:prstGeom>
            <a:solidFill>
              <a:srgbClr val="F2B23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53000" y="533400"/>
              <a:ext cx="3048000" cy="3048000"/>
            </a:xfrm>
            <a:prstGeom prst="ellipse">
              <a:avLst/>
            </a:prstGeom>
            <a:solidFill>
              <a:srgbClr val="F2B23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1524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 smtClean="0">
                <a:solidFill>
                  <a:srgbClr val="1B204C"/>
                </a:solidFill>
                <a:latin typeface="Trebuchet MS"/>
                <a:cs typeface="Trebuchet MS"/>
              </a:rPr>
              <a:t>Up to</a:t>
            </a:r>
            <a:endParaRPr lang="en-US" b="1" dirty="0">
              <a:solidFill>
                <a:srgbClr val="1B204C"/>
              </a:solidFill>
              <a:latin typeface="Trebuchet MS"/>
              <a:cs typeface="Trebuchet MS"/>
            </a:endParaRPr>
          </a:p>
        </p:txBody>
      </p:sp>
      <p:sp>
        <p:nvSpPr>
          <p:cNvPr id="6" name="Content Placeholder 2" descr="This slides describes what the full-time program offers."/>
          <p:cNvSpPr txBox="1">
            <a:spLocks/>
          </p:cNvSpPr>
          <p:nvPr/>
        </p:nvSpPr>
        <p:spPr>
          <a:xfrm>
            <a:off x="1143000" y="1905000"/>
            <a:ext cx="3048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1" u="none" strike="noStrike" kern="1200" cap="none" spc="0" normalizeH="0" baseline="0" noProof="0" dirty="0" smtClean="0">
                <a:ln>
                  <a:noFill/>
                </a:ln>
                <a:solidFill>
                  <a:srgbClr val="1B204C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$60,000</a:t>
            </a: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solidFill>
                  <a:srgbClr val="1B204C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*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514600"/>
            <a:ext cx="3048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cap="all" dirty="0" smtClean="0">
                <a:solidFill>
                  <a:srgbClr val="1B204C"/>
                </a:solidFill>
                <a:latin typeface="Trebuchet MS"/>
                <a:cs typeface="Trebuchet MS"/>
              </a:rPr>
              <a:t>2 </a:t>
            </a:r>
            <a:r>
              <a:rPr lang="en-US" sz="3500" b="1" cap="all" dirty="0" err="1" smtClean="0">
                <a:solidFill>
                  <a:srgbClr val="1B204C"/>
                </a:solidFill>
                <a:latin typeface="Trebuchet MS"/>
                <a:cs typeface="Trebuchet MS"/>
              </a:rPr>
              <a:t>yearS</a:t>
            </a:r>
            <a:endParaRPr lang="en-US" sz="3500" b="1" dirty="0" smtClean="0">
              <a:solidFill>
                <a:srgbClr val="1B204C"/>
              </a:solidFill>
              <a:latin typeface="Trebuchet MS"/>
              <a:cs typeface="Trebuchet MS"/>
            </a:endParaRP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53000" y="1524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 smtClean="0">
                <a:solidFill>
                  <a:srgbClr val="1B204C"/>
                </a:solidFill>
                <a:latin typeface="Trebuchet MS"/>
                <a:cs typeface="Trebuchet MS"/>
              </a:rPr>
              <a:t>Up to</a:t>
            </a:r>
            <a:endParaRPr lang="en-US" b="1" dirty="0">
              <a:solidFill>
                <a:srgbClr val="1B204C"/>
              </a:solidFill>
              <a:latin typeface="Trebuchet MS"/>
              <a:cs typeface="Trebuchet M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53000" y="1905000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1" u="none" strike="noStrike" kern="1200" cap="none" spc="0" normalizeH="0" baseline="0" noProof="0" dirty="0" smtClean="0">
                <a:ln>
                  <a:noFill/>
                </a:ln>
                <a:solidFill>
                  <a:srgbClr val="1B204C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$170,000</a:t>
            </a:r>
            <a:r>
              <a:rPr kumimoji="0" lang="en-US" sz="2200" b="1" u="none" strike="noStrike" kern="1200" cap="none" spc="0" normalizeH="0" baseline="0" noProof="0" dirty="0" smtClean="0">
                <a:ln>
                  <a:noFill/>
                </a:ln>
                <a:solidFill>
                  <a:srgbClr val="1B204C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*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2590800"/>
            <a:ext cx="3048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cap="all" dirty="0" smtClean="0">
                <a:solidFill>
                  <a:srgbClr val="1B204C"/>
                </a:solidFill>
                <a:latin typeface="Trebuchet MS"/>
                <a:cs typeface="Trebuchet MS"/>
              </a:rPr>
              <a:t>5 </a:t>
            </a:r>
            <a:r>
              <a:rPr lang="en-US" sz="3500" b="1" cap="all" dirty="0" err="1" smtClean="0">
                <a:solidFill>
                  <a:srgbClr val="1B204C"/>
                </a:solidFill>
                <a:latin typeface="Trebuchet MS"/>
                <a:cs typeface="Trebuchet MS"/>
              </a:rPr>
              <a:t>yearS</a:t>
            </a:r>
            <a:endParaRPr lang="en-US" sz="3500" b="1" dirty="0" smtClean="0">
              <a:solidFill>
                <a:srgbClr val="1B204C"/>
              </a:solidFill>
              <a:latin typeface="Trebuchet MS"/>
              <a:cs typeface="Trebuchet MS"/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1B204C"/>
                </a:solidFill>
              </a:rPr>
              <a:t>The full-time program offers up to</a:t>
            </a:r>
            <a:r>
              <a:rPr lang="en-US" sz="2400" b="1" dirty="0" smtClean="0">
                <a:solidFill>
                  <a:srgbClr val="1B204C"/>
                </a:solidFill>
              </a:rPr>
              <a:t> $60,000* </a:t>
            </a:r>
            <a:r>
              <a:rPr lang="en-US" sz="2400" dirty="0" smtClean="0">
                <a:solidFill>
                  <a:srgbClr val="1B204C"/>
                </a:solidFill>
              </a:rPr>
              <a:t>in tax-free loan repayment for </a:t>
            </a:r>
            <a:r>
              <a:rPr lang="en-US" sz="2400" b="1" cap="all" dirty="0" smtClean="0">
                <a:solidFill>
                  <a:srgbClr val="1B204C"/>
                </a:solidFill>
              </a:rPr>
              <a:t>2 years </a:t>
            </a:r>
            <a:r>
              <a:rPr lang="en-US" sz="2400" dirty="0" smtClean="0">
                <a:solidFill>
                  <a:srgbClr val="1B204C"/>
                </a:solidFill>
              </a:rPr>
              <a:t>of service, and up to </a:t>
            </a:r>
            <a:r>
              <a:rPr lang="en-US" sz="2400" b="1" dirty="0" smtClean="0">
                <a:solidFill>
                  <a:srgbClr val="1B204C"/>
                </a:solidFill>
              </a:rPr>
              <a:t>$170,000* </a:t>
            </a:r>
            <a:r>
              <a:rPr lang="en-US" sz="2400" dirty="0" smtClean="0">
                <a:solidFill>
                  <a:srgbClr val="1B204C"/>
                </a:solidFill>
              </a:rPr>
              <a:t>for a </a:t>
            </a:r>
            <a:r>
              <a:rPr lang="en-US" sz="2400" b="1" cap="all" dirty="0" smtClean="0">
                <a:solidFill>
                  <a:srgbClr val="1B204C"/>
                </a:solidFill>
              </a:rPr>
              <a:t>5-year </a:t>
            </a:r>
            <a:r>
              <a:rPr lang="en-US" sz="2400" dirty="0" smtClean="0">
                <a:solidFill>
                  <a:srgbClr val="1B204C"/>
                </a:solidFill>
              </a:rPr>
              <a:t>service commitment.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2C79B3"/>
                </a:solidFill>
              </a:rPr>
              <a:t>With continued service beyond 5 years, health care providers may be able to pay off all their student loans.</a:t>
            </a:r>
            <a:endParaRPr lang="en-US" sz="2400" dirty="0">
              <a:solidFill>
                <a:srgbClr val="1B204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6019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rgbClr val="1B204C"/>
                </a:solidFill>
                <a:latin typeface="Trebuchet MS" pitchFamily="34" charset="0"/>
              </a:rPr>
              <a:t>* Amounts may change; see Application and Program Guidance for each application cycle.</a:t>
            </a:r>
            <a:r>
              <a:rPr lang="en-US" sz="1100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B204C"/>
                </a:solidFill>
              </a:rPr>
              <a:t>NHSC Loan Repayment Program</a:t>
            </a:r>
            <a:endParaRPr lang="en-US" dirty="0">
              <a:solidFill>
                <a:srgbClr val="1B20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 Providers receive loan repayment in addition to a competitive salary from their employers: NHSC approved sites."/>
          <p:cNvSpPr/>
          <p:nvPr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rgbClr val="F2B232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858962"/>
          </a:xfrm>
        </p:spPr>
        <p:txBody>
          <a:bodyPr>
            <a:normAutofit/>
          </a:bodyPr>
          <a:lstStyle/>
          <a:p>
            <a:r>
              <a:rPr lang="en-US" sz="2800" b="0" dirty="0"/>
              <a:t>Providers receive loan repayment in addition to a competitive salary from their employers: NHSC-approved sites</a:t>
            </a:r>
          </a:p>
        </p:txBody>
      </p:sp>
      <p:grpSp>
        <p:nvGrpSpPr>
          <p:cNvPr id="30" name="Group 29" descr="Flow chart of a 2 step process"/>
          <p:cNvGrpSpPr/>
          <p:nvPr/>
        </p:nvGrpSpPr>
        <p:grpSpPr>
          <a:xfrm>
            <a:off x="838200" y="2743200"/>
            <a:ext cx="7391400" cy="2209800"/>
            <a:chOff x="838200" y="2743200"/>
            <a:chExt cx="7391400" cy="2209800"/>
          </a:xfrm>
        </p:grpSpPr>
        <p:sp>
          <p:nvSpPr>
            <p:cNvPr id="10" name="Rectangle 9"/>
            <p:cNvSpPr/>
            <p:nvPr/>
          </p:nvSpPr>
          <p:spPr>
            <a:xfrm>
              <a:off x="5181600" y="3124200"/>
              <a:ext cx="3048000" cy="1828800"/>
            </a:xfrm>
            <a:prstGeom prst="rect">
              <a:avLst/>
            </a:prstGeom>
            <a:solidFill>
              <a:srgbClr val="F15A29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3124200"/>
              <a:ext cx="3124200" cy="1828800"/>
            </a:xfrm>
            <a:prstGeom prst="rect">
              <a:avLst/>
            </a:prstGeom>
            <a:solidFill>
              <a:srgbClr val="F15A29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9" idx="3"/>
              <a:endCxn id="10" idx="1"/>
            </p:cNvCxnSpPr>
            <p:nvPr/>
          </p:nvCxnSpPr>
          <p:spPr>
            <a:xfrm>
              <a:off x="4267200" y="4038600"/>
              <a:ext cx="914400" cy="1588"/>
            </a:xfrm>
            <a:prstGeom prst="straightConnector1">
              <a:avLst/>
            </a:prstGeom>
            <a:ln>
              <a:solidFill>
                <a:srgbClr val="F15A29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 bwMode="gray">
            <a:xfrm>
              <a:off x="838200" y="2743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 bwMode="gray">
            <a:xfrm>
              <a:off x="4876800" y="2743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 bwMode="gray">
          <a:xfrm>
            <a:off x="838200" y="2667001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all" dirty="0" smtClean="0">
                <a:solidFill>
                  <a:srgbClr val="F15A29"/>
                </a:solidFill>
                <a:latin typeface="Trebuchet MS"/>
                <a:cs typeface="Trebuchet MS"/>
              </a:rPr>
              <a:t>1</a:t>
            </a:r>
            <a:endParaRPr lang="en-US" sz="4400" dirty="0">
              <a:solidFill>
                <a:srgbClr val="F15A29"/>
              </a:solidFill>
              <a:latin typeface="Trebuchet MS"/>
              <a:cs typeface="Trebuchet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3276600"/>
            <a:ext cx="2819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rebuchet MS"/>
                <a:cs typeface="Trebuchet MS"/>
              </a:rPr>
              <a:t>Providers find a job at an NHSC-approved site</a:t>
            </a:r>
          </a:p>
          <a:p>
            <a:endParaRPr lang="en-US" dirty="0">
              <a:latin typeface="Trebuchet MS"/>
              <a:cs typeface="Trebuchet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3733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cap="all" dirty="0" smtClean="0">
                <a:solidFill>
                  <a:srgbClr val="F15A29"/>
                </a:solidFill>
                <a:latin typeface="Trebuchet MS"/>
                <a:cs typeface="Trebuchet MS"/>
              </a:rPr>
              <a:t>Then</a:t>
            </a:r>
            <a:endParaRPr lang="en-US" dirty="0">
              <a:solidFill>
                <a:srgbClr val="F15A29"/>
              </a:solidFill>
              <a:latin typeface="Trebuchet MS"/>
              <a:cs typeface="Trebuchet MS"/>
            </a:endParaRPr>
          </a:p>
        </p:txBody>
      </p:sp>
      <p:sp>
        <p:nvSpPr>
          <p:cNvPr id="35" name="TextBox 34"/>
          <p:cNvSpPr txBox="1"/>
          <p:nvPr/>
        </p:nvSpPr>
        <p:spPr bwMode="gray">
          <a:xfrm>
            <a:off x="4876800" y="2667001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cap="all" dirty="0" smtClean="0">
                <a:solidFill>
                  <a:srgbClr val="F15A29"/>
                </a:solidFill>
                <a:latin typeface="Trebuchet MS"/>
                <a:cs typeface="Trebuchet MS"/>
              </a:rPr>
              <a:t>2</a:t>
            </a:r>
            <a:endParaRPr lang="en-US" sz="4400" dirty="0">
              <a:solidFill>
                <a:srgbClr val="F15A29"/>
              </a:solidFill>
              <a:latin typeface="Trebuchet MS"/>
              <a:cs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3276600"/>
            <a:ext cx="3124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Trebuchet MS"/>
                <a:cs typeface="Trebuchet MS"/>
              </a:rPr>
              <a:t>Apply to the </a:t>
            </a:r>
            <a:br>
              <a:rPr lang="en-US" sz="2800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sz="2800" dirty="0" smtClean="0">
                <a:solidFill>
                  <a:srgbClr val="FFFFFF"/>
                </a:solidFill>
                <a:latin typeface="Trebuchet MS"/>
                <a:cs typeface="Trebuchet MS"/>
              </a:rPr>
              <a:t>NHSC for loan repayment</a:t>
            </a:r>
          </a:p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 Scholars commit to serve in the Corps upon completion of their trainin - one year for each year of support (at least 2 years)."/>
          <p:cNvSpPr/>
          <p:nvPr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rgbClr val="2C79B3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 descr="a Graphic of two circles that equal each other. The first circle is Years of support and the Second circle is Years of Service."/>
          <p:cNvGrpSpPr/>
          <p:nvPr/>
        </p:nvGrpSpPr>
        <p:grpSpPr>
          <a:xfrm>
            <a:off x="1066800" y="762000"/>
            <a:ext cx="7010400" cy="3048000"/>
            <a:chOff x="1066800" y="762000"/>
            <a:chExt cx="7010400" cy="3048000"/>
          </a:xfrm>
        </p:grpSpPr>
        <p:grpSp>
          <p:nvGrpSpPr>
            <p:cNvPr id="5" name="Group 4"/>
            <p:cNvGrpSpPr/>
            <p:nvPr/>
          </p:nvGrpSpPr>
          <p:grpSpPr>
            <a:xfrm>
              <a:off x="1066800" y="762000"/>
              <a:ext cx="7010400" cy="3048000"/>
              <a:chOff x="1066800" y="762000"/>
              <a:chExt cx="7010400" cy="3048000"/>
            </a:xfrm>
          </p:grpSpPr>
          <p:sp>
            <p:nvSpPr>
              <p:cNvPr id="8" name="Oval 7"/>
              <p:cNvSpPr/>
              <p:nvPr/>
            </p:nvSpPr>
            <p:spPr bwMode="gray">
              <a:xfrm>
                <a:off x="1066800" y="762000"/>
                <a:ext cx="3048000" cy="3048000"/>
              </a:xfrm>
              <a:prstGeom prst="ellipse">
                <a:avLst/>
              </a:prstGeom>
              <a:solidFill>
                <a:srgbClr val="1B204C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 bwMode="gray">
              <a:xfrm>
                <a:off x="5029200" y="762000"/>
                <a:ext cx="3048000" cy="3048000"/>
              </a:xfrm>
              <a:prstGeom prst="ellipse">
                <a:avLst/>
              </a:prstGeom>
              <a:solidFill>
                <a:srgbClr val="1B204C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4114800" y="1600200"/>
              <a:ext cx="914400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200" b="1" cap="all" dirty="0" smtClean="0">
                  <a:solidFill>
                    <a:srgbClr val="1B204C"/>
                  </a:solidFill>
                  <a:latin typeface="Trebuchet MS"/>
                  <a:cs typeface="Trebuchet MS"/>
                </a:rPr>
                <a:t>=</a:t>
              </a:r>
              <a:endParaRPr lang="en-US" sz="8200" dirty="0">
                <a:solidFill>
                  <a:srgbClr val="1B204C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 bwMode="gray">
          <a:xfrm>
            <a:off x="1066800" y="1600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smtClean="0">
                <a:solidFill>
                  <a:schemeClr val="bg1"/>
                </a:solidFill>
                <a:latin typeface="Trebuchet MS"/>
                <a:cs typeface="Trebuchet MS"/>
              </a:rPr>
              <a:t>YEARS OF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gray">
          <a:xfrm>
            <a:off x="1066800" y="2209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smtClean="0">
                <a:solidFill>
                  <a:srgbClr val="FFFFFF"/>
                </a:solidFill>
                <a:latin typeface="Trebuchet MS"/>
                <a:cs typeface="Trebuchet MS"/>
              </a:rPr>
              <a:t>SUPPORT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gray">
          <a:xfrm>
            <a:off x="5029200" y="1600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smtClean="0">
                <a:solidFill>
                  <a:srgbClr val="FFFFFF"/>
                </a:solidFill>
                <a:latin typeface="Trebuchet MS"/>
                <a:cs typeface="Trebuchet MS"/>
              </a:rPr>
              <a:t>YEARS OF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 bwMode="gray">
          <a:xfrm>
            <a:off x="5029200" y="2209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smtClean="0">
                <a:solidFill>
                  <a:srgbClr val="FFFFFF"/>
                </a:solidFill>
                <a:latin typeface="Trebuchet MS"/>
                <a:cs typeface="Trebuchet MS"/>
              </a:rPr>
              <a:t>SERVICE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7" name="Title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Years of support</a:t>
            </a:r>
            <a:endParaRPr lang="en-US" dirty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697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Scholars commit to serve in the Corps upon completion of their training — one year for each year of support (at least 2 years).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NHSC Approved sites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Located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in a federally designated Health Professional Shortage Areas (HPSAs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 for the disciplines it seeks to recruit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Agree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to Corps requirements: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See all patients regardless of ability to pay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Provide services on a discount fee schedule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Accept patients covered by Medicare, Medicaid, and the Children’s Health Insurance Program</a:t>
            </a:r>
            <a:endParaRPr lang="en-US" sz="1900" i="1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Documented sound fiscal management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Have capacity to maintain a competitive salary, benefits, and malpractice coverage package for providers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 Recruit providers and residents dedicated to working where they are needed most&#10;Post clinical vacancies on the NHSC online national recruitment database&#10;Network with other NHSC-approved sites&#10;Receive community and site development assistance&#10;Establish an integrated system of care that incudes the uninsured and underinsured&#10;Develop linkages with academic institutions and other organizations"/>
          <p:cNvSpPr/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rgbClr val="1B204C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 descr="6 Circles that represent 6 benefits of Membership for Sites"/>
          <p:cNvGrpSpPr/>
          <p:nvPr/>
        </p:nvGrpSpPr>
        <p:grpSpPr>
          <a:xfrm>
            <a:off x="609600" y="457200"/>
            <a:ext cx="8001000" cy="5867400"/>
            <a:chOff x="609600" y="457200"/>
            <a:chExt cx="8001000" cy="5867400"/>
          </a:xfrm>
        </p:grpSpPr>
        <p:sp>
          <p:nvSpPr>
            <p:cNvPr id="7" name="Oval 6"/>
            <p:cNvSpPr/>
            <p:nvPr/>
          </p:nvSpPr>
          <p:spPr bwMode="gray">
            <a:xfrm>
              <a:off x="609600" y="4572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 bwMode="gray">
            <a:xfrm>
              <a:off x="3429000" y="4572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 bwMode="gray">
            <a:xfrm>
              <a:off x="3429000" y="40386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 bwMode="gray">
            <a:xfrm>
              <a:off x="609600" y="40386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 bwMode="gray">
            <a:xfrm>
              <a:off x="6324600" y="4572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 bwMode="gray">
            <a:xfrm>
              <a:off x="6324600" y="4038600"/>
              <a:ext cx="2286000" cy="2286000"/>
            </a:xfrm>
            <a:prstGeom prst="ellipse">
              <a:avLst/>
            </a:prstGeom>
            <a:solidFill>
              <a:srgbClr val="2C79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"/>
                <a:cs typeface="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81000" y="28194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2B232"/>
                </a:solidFill>
              </a:rPr>
              <a:t>Benefits of membership for sites</a:t>
            </a:r>
            <a:endParaRPr lang="en-US" sz="4000" dirty="0">
              <a:solidFill>
                <a:srgbClr val="F2B232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gray">
          <a:xfrm>
            <a:off x="609600" y="685800"/>
            <a:ext cx="2286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rebuchet MS"/>
                <a:cs typeface="Trebuchet MS"/>
              </a:rPr>
              <a:t>Recruit </a:t>
            </a:r>
            <a:br>
              <a:rPr lang="en-US" dirty="0" smtClean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en-US" dirty="0" smtClean="0">
                <a:solidFill>
                  <a:schemeClr val="bg1"/>
                </a:solidFill>
                <a:latin typeface="Trebuchet MS"/>
                <a:cs typeface="Trebuchet MS"/>
              </a:rPr>
              <a:t>providers and residents dedicated to working where they are needed most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 bwMode="gray">
          <a:xfrm>
            <a:off x="3429000" y="7620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Post clinical positions on the NHSC online national recruitment database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 bwMode="gray">
          <a:xfrm>
            <a:off x="3429000" y="4341673"/>
            <a:ext cx="2286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Establish </a:t>
            </a:r>
            <a:b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an integrated system of care that includes the uninsured and underinsured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 bwMode="gray">
          <a:xfrm>
            <a:off x="762000" y="45720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Receive community and site development assistance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gray">
          <a:xfrm>
            <a:off x="6553200" y="10668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Network with other NHSC-approved sites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gray">
          <a:xfrm>
            <a:off x="6324600" y="44958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Develop linkages with academic institutions and other organizations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F2B232"/>
                </a:solidFill>
              </a:rPr>
              <a:t>previous NHSC site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68F-D677-4857-80BE-5E49F48E00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CAHs have limited eligibility as NHSC service sites</a:t>
            </a:r>
            <a:endParaRPr lang="en-US" sz="2400" dirty="0">
              <a:solidFill>
                <a:srgbClr val="1B204C"/>
              </a:solidFill>
              <a:latin typeface="Trebuchet MS" pitchFamily="34" charset="0"/>
            </a:endParaRP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ONLY the outpatient clinic eligible to be an NHSC-approved site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Clinicians’ time in the inpatient hospital generally not counted towards fulfilling their service obligation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Some time (~ 8 hrs.) could be counted, but only as an “alternative setting”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4B4D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2400"/>
          </a:spcAft>
          <a:buClrTx/>
          <a:buSzTx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rgbClr val="1B204C"/>
            </a:solidFill>
            <a:effectLst/>
            <a:uLnTx/>
            <a:uFillTx/>
            <a:latin typeface="Trebuchet MS"/>
            <a:ea typeface="+mn-ea"/>
            <a:cs typeface="Trebuchet M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8275</TotalTime>
  <Words>1075</Words>
  <Application>Microsoft Office PowerPoint</Application>
  <PresentationFormat>On-screen Show (4:3)</PresentationFormat>
  <Paragraphs>140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National Health Service Corps</vt:lpstr>
      <vt:lpstr>Agenda</vt:lpstr>
      <vt:lpstr>The National Health Service Corps (NHSC) </vt:lpstr>
      <vt:lpstr>NHSC Loan Repayment Program</vt:lpstr>
      <vt:lpstr>Providers receive loan repayment in addition to a competitive salary from their employers: NHSC-approved sites</vt:lpstr>
      <vt:lpstr>Years of support</vt:lpstr>
      <vt:lpstr>NHSC Approved sites </vt:lpstr>
      <vt:lpstr>Benefits of membership for sites</vt:lpstr>
      <vt:lpstr>previous NHSC site policy</vt:lpstr>
      <vt:lpstr>New NHSC site policy under 3-year Pilot</vt:lpstr>
      <vt:lpstr>NHSC site Eligibility</vt:lpstr>
      <vt:lpstr>Recruiting nhsc providers</vt:lpstr>
      <vt:lpstr>Provider service requirements</vt:lpstr>
      <vt:lpstr>Nhsc site application process</vt:lpstr>
      <vt:lpstr>Nhsc site application process </vt:lpstr>
      <vt:lpstr>Becoming an nhsc-approved site</vt:lpstr>
      <vt:lpstr>Contact  Information</vt:lpstr>
    </vt:vector>
  </TitlesOfParts>
  <Company>AED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blafontant</dc:creator>
  <cp:lastModifiedBy>Sushma</cp:lastModifiedBy>
  <cp:revision>343</cp:revision>
  <dcterms:created xsi:type="dcterms:W3CDTF">2011-04-05T19:52:23Z</dcterms:created>
  <dcterms:modified xsi:type="dcterms:W3CDTF">2012-02-06T18:47:41Z</dcterms:modified>
</cp:coreProperties>
</file>