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1" r:id="rId1"/>
  </p:sldMasterIdLst>
  <p:notesMasterIdLst>
    <p:notesMasterId r:id="rId24"/>
  </p:notesMasterIdLst>
  <p:sldIdLst>
    <p:sldId id="256" r:id="rId2"/>
    <p:sldId id="283" r:id="rId3"/>
    <p:sldId id="284" r:id="rId4"/>
    <p:sldId id="287" r:id="rId5"/>
    <p:sldId id="288" r:id="rId6"/>
    <p:sldId id="259" r:id="rId7"/>
    <p:sldId id="272" r:id="rId8"/>
    <p:sldId id="303" r:id="rId9"/>
    <p:sldId id="305" r:id="rId10"/>
    <p:sldId id="304" r:id="rId11"/>
    <p:sldId id="260" r:id="rId12"/>
    <p:sldId id="261" r:id="rId13"/>
    <p:sldId id="268" r:id="rId14"/>
    <p:sldId id="269" r:id="rId15"/>
    <p:sldId id="306" r:id="rId16"/>
    <p:sldId id="273" r:id="rId17"/>
    <p:sldId id="276" r:id="rId18"/>
    <p:sldId id="282" r:id="rId19"/>
    <p:sldId id="293" r:id="rId20"/>
    <p:sldId id="297" r:id="rId21"/>
    <p:sldId id="302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8505-C571-D746-A721-2888E3AEBE13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AC02-0F2C-2449-9263-5650F135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69% NRT</a:t>
            </a:r>
            <a:r>
              <a:rPr lang="en-US" baseline="0" dirty="0" smtClean="0"/>
              <a:t> or FD</a:t>
            </a:r>
          </a:p>
          <a:p>
            <a:r>
              <a:rPr lang="en-US" dirty="0" smtClean="0"/>
              <a:t>85%</a:t>
            </a:r>
            <a:r>
              <a:rPr lang="en-US" baseline="0" dirty="0" smtClean="0"/>
              <a:t> operating</a:t>
            </a:r>
          </a:p>
          <a:p>
            <a:r>
              <a:rPr lang="en-US" dirty="0" smtClean="0"/>
              <a:t>65%</a:t>
            </a:r>
            <a:r>
              <a:rPr lang="en-US" baseline="0" dirty="0" smtClean="0"/>
              <a:t> w/ GNSS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AC02-0F2C-2449-9263-5650F13568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75% NRT or FD</a:t>
            </a:r>
          </a:p>
          <a:p>
            <a:r>
              <a:rPr lang="en-US" dirty="0" smtClean="0"/>
              <a:t>92% in operation</a:t>
            </a:r>
          </a:p>
          <a:p>
            <a:r>
              <a:rPr lang="en-US" dirty="0" smtClean="0"/>
              <a:t> 74% w/</a:t>
            </a:r>
            <a:r>
              <a:rPr lang="en-US" baseline="0" dirty="0" smtClean="0"/>
              <a:t> GNSS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AC02-0F2C-2449-9263-5650F13568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69581B-B920-AD42-A9C0-57E1DDDEC2E5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7F08B-DCEE-5544-879C-174FBC2F44F9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442913"/>
            <a:ext cx="2425700" cy="1819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216" y="2286000"/>
            <a:ext cx="6324869" cy="66367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4569" indent="-27483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933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072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8807" indent="-219867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854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827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8012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7747" indent="-2198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BBE39E-182B-0744-80C9-6A0842E8791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3AECE6-C91E-1F46-933B-E34CE497AA2A}" type="datetimeFigureOut">
              <a:rPr lang="en-US" smtClean="0"/>
              <a:t>6/25/12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418B9B-5D43-2041-A951-62FA134B2AD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400" y="4445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Global Sea Level Observing System (GLOSS) 2012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Mark Merrifield</a:t>
            </a:r>
          </a:p>
          <a:p>
            <a:r>
              <a:rPr lang="en-US" sz="2400" i="1" dirty="0" smtClean="0"/>
              <a:t>University of Hawaii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68400" y="3721100"/>
            <a:ext cx="33137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Requirements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Status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Strategies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Partnerships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Emerging technologies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5-yr vision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LOSS Implementation Plan 22 June 2012 High Resolution 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1" y="3044825"/>
            <a:ext cx="2622787" cy="371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13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Island coastal inundation – waves and water level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Figure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70" y="1643529"/>
            <a:ext cx="63627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05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GIP 2012 Recommendations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100% operational GLOSS Core Network (GCN)</a:t>
            </a:r>
          </a:p>
          <a:p>
            <a:r>
              <a:rPr lang="en-US" dirty="0" smtClean="0"/>
              <a:t>All GCN stations report in near-real time</a:t>
            </a:r>
          </a:p>
          <a:p>
            <a:r>
              <a:rPr lang="en-US" dirty="0" smtClean="0"/>
              <a:t>Ground motion monitoring at all GCN stations</a:t>
            </a:r>
          </a:p>
          <a:p>
            <a:r>
              <a:rPr lang="en-US" dirty="0" smtClean="0"/>
              <a:t>Continuation of GLOSS-LTT, GLOSS-OC, and GCOS Climate datasets</a:t>
            </a:r>
          </a:p>
          <a:p>
            <a:r>
              <a:rPr lang="en-US" dirty="0" smtClean="0"/>
              <a:t>GCN will serve as GLOSS-ALT</a:t>
            </a:r>
          </a:p>
          <a:p>
            <a:r>
              <a:rPr lang="en-US" dirty="0" smtClean="0"/>
              <a:t>Formation of GLOSS-HF, database of high frequency observations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13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GIP 2012 Recommendations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Mode Data – PSMSL/BODC</a:t>
            </a:r>
          </a:p>
          <a:p>
            <a:r>
              <a:rPr lang="en-US" dirty="0" smtClean="0"/>
              <a:t>Fast Delivery Data – UHSLC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GNSS/DORIS Data – ULR</a:t>
            </a:r>
          </a:p>
          <a:p>
            <a:r>
              <a:rPr lang="en-US" dirty="0" smtClean="0"/>
              <a:t>High Frequency Data – </a:t>
            </a:r>
            <a:r>
              <a:rPr lang="en-US" dirty="0" smtClean="0">
                <a:solidFill>
                  <a:srgbClr val="000000"/>
                </a:solidFill>
              </a:rPr>
              <a:t>BODC/UHSLC</a:t>
            </a:r>
            <a:endParaRPr lang="en-US" dirty="0" smtClean="0"/>
          </a:p>
          <a:p>
            <a:r>
              <a:rPr lang="en-US" dirty="0" smtClean="0"/>
              <a:t>Sea Level Monitoring Facility – VLIZ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3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08" y="2746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Status – GCN 290 stations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GLOS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8" y="1417638"/>
            <a:ext cx="8127682" cy="4460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1800" y="6258362"/>
            <a:ext cx="72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85% operational tide gauge, 69% NRT or fast reporting, 65% w/ </a:t>
            </a:r>
            <a:r>
              <a:rPr lang="en-US" dirty="0" smtClean="0"/>
              <a:t>GPS/DORIS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400" y="5835134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Regions of improvement: Caribbean, India, Central America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208" y="2746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Status – GCOS 170 stations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GCO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417638"/>
            <a:ext cx="8153400" cy="447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800" y="6258362"/>
            <a:ext cx="72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</a:t>
            </a:r>
            <a:r>
              <a:rPr lang="en-US" dirty="0" smtClean="0"/>
              <a:t>% </a:t>
            </a:r>
            <a:r>
              <a:rPr lang="en-US" dirty="0" smtClean="0"/>
              <a:t>operational tide gauge, </a:t>
            </a:r>
            <a:r>
              <a:rPr lang="en-US" dirty="0" smtClean="0"/>
              <a:t>75</a:t>
            </a:r>
            <a:r>
              <a:rPr lang="en-US" dirty="0" smtClean="0"/>
              <a:t>% </a:t>
            </a:r>
            <a:r>
              <a:rPr lang="en-US" dirty="0" smtClean="0"/>
              <a:t>NRT or fast reporting, </a:t>
            </a:r>
            <a:r>
              <a:rPr lang="en-US" dirty="0" smtClean="0"/>
              <a:t>74</a:t>
            </a:r>
            <a:r>
              <a:rPr lang="en-US" dirty="0" smtClean="0"/>
              <a:t>% </a:t>
            </a:r>
            <a:r>
              <a:rPr lang="en-US" dirty="0" smtClean="0"/>
              <a:t>w/ </a:t>
            </a:r>
            <a:r>
              <a:rPr lang="en-US" dirty="0" smtClean="0"/>
              <a:t>GPS/DORIS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208" y="2746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Arctic Ocean stations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Arctic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506538"/>
            <a:ext cx="5334000" cy="52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30176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General </a:t>
            </a:r>
            <a:r>
              <a:rPr lang="en-US" dirty="0" smtClean="0">
                <a:solidFill>
                  <a:srgbClr val="0000FF"/>
                </a:solidFill>
              </a:rPr>
              <a:t>Strategy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tide </a:t>
            </a:r>
            <a:r>
              <a:rPr lang="en-US" dirty="0" smtClean="0"/>
              <a:t>gauge networks are the main contributor to GLOSS and GCOS</a:t>
            </a:r>
            <a:endParaRPr lang="en-US" dirty="0" smtClean="0"/>
          </a:p>
          <a:p>
            <a:r>
              <a:rPr lang="en-US" dirty="0" smtClean="0"/>
              <a:t>International, interconnected data centers</a:t>
            </a:r>
          </a:p>
          <a:p>
            <a:r>
              <a:rPr lang="en-US" dirty="0" smtClean="0"/>
              <a:t>International assistance for developing countries</a:t>
            </a:r>
          </a:p>
          <a:p>
            <a:r>
              <a:rPr lang="en-US" dirty="0" smtClean="0"/>
              <a:t>Regional networks – shared sea level </a:t>
            </a:r>
            <a:r>
              <a:rPr lang="en-US" dirty="0" smtClean="0"/>
              <a:t>technicians and resources</a:t>
            </a:r>
            <a:endParaRPr lang="en-US" dirty="0" smtClean="0"/>
          </a:p>
          <a:p>
            <a:r>
              <a:rPr lang="en-US" dirty="0" smtClean="0"/>
              <a:t>Coordination with tsunami/hazards and GPS communities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25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Partnerships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GLOSS provides </a:t>
            </a:r>
            <a:r>
              <a:rPr lang="en-US" dirty="0" smtClean="0"/>
              <a:t>international coordination </a:t>
            </a:r>
            <a:r>
              <a:rPr lang="en-US" dirty="0" smtClean="0"/>
              <a:t>– US </a:t>
            </a:r>
            <a:r>
              <a:rPr lang="en-US" dirty="0" smtClean="0"/>
              <a:t>support for IOC</a:t>
            </a:r>
          </a:p>
          <a:p>
            <a:r>
              <a:rPr lang="en-US" dirty="0" smtClean="0"/>
              <a:t>IGS </a:t>
            </a:r>
            <a:r>
              <a:rPr lang="en-US" dirty="0" smtClean="0"/>
              <a:t>- international </a:t>
            </a:r>
            <a:r>
              <a:rPr lang="en-US" dirty="0" smtClean="0"/>
              <a:t>initiatives needed </a:t>
            </a:r>
            <a:r>
              <a:rPr lang="en-US" dirty="0" smtClean="0"/>
              <a:t>to </a:t>
            </a:r>
            <a:r>
              <a:rPr lang="en-US" dirty="0" smtClean="0"/>
              <a:t>complete </a:t>
            </a:r>
            <a:r>
              <a:rPr lang="en-US" dirty="0" smtClean="0"/>
              <a:t>the GNSS network </a:t>
            </a:r>
          </a:p>
          <a:p>
            <a:r>
              <a:rPr lang="en-US" dirty="0" smtClean="0"/>
              <a:t>Coastal inundation and wind wave observing systems </a:t>
            </a:r>
          </a:p>
          <a:p>
            <a:r>
              <a:rPr lang="en-US" dirty="0"/>
              <a:t>Major network expansions (Indian Ocean, SE Asia, Caribbean) possible due to tsunami funding – sustainability issues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4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Maintain build-up accomplished through tsunami programs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IOT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578100"/>
            <a:ext cx="3835400" cy="2929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773" y="2082800"/>
            <a:ext cx="384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Indian Ocean Tsunami Warning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2300" y="2082800"/>
            <a:ext cx="29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CARIBE Early Warning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caribbean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565400"/>
            <a:ext cx="458628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Emerging Technologies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58876" y="1443038"/>
            <a:ext cx="7659687" cy="187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latin typeface="Cambria" charset="0"/>
              </a:rPr>
              <a:t>Hardened stations and single pile platform design have been installed </a:t>
            </a:r>
            <a:r>
              <a:rPr lang="en-US" sz="2800" dirty="0" smtClean="0">
                <a:latin typeface="Cambria" charset="0"/>
              </a:rPr>
              <a:t>by NOAA CO-OPS in </a:t>
            </a:r>
            <a:r>
              <a:rPr lang="en-US" sz="2800" dirty="0">
                <a:latin typeface="Cambria" charset="0"/>
              </a:rPr>
              <a:t>areas of high coastal storm vulnerability (e.g</a:t>
            </a:r>
            <a:r>
              <a:rPr lang="en-US" sz="2800" dirty="0" smtClean="0">
                <a:latin typeface="Cambria" charset="0"/>
              </a:rPr>
              <a:t>., Gulf </a:t>
            </a:r>
            <a:r>
              <a:rPr lang="en-US" sz="2800" dirty="0">
                <a:latin typeface="Cambria" charset="0"/>
              </a:rPr>
              <a:t>of Mexico).</a:t>
            </a:r>
          </a:p>
        </p:txBody>
      </p:sp>
      <p:pic>
        <p:nvPicPr>
          <p:cNvPr id="7172" name="Picture 8" descr="IMG_1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20000"/>
          <a:stretch>
            <a:fillRect/>
          </a:stretch>
        </p:blipFill>
        <p:spPr bwMode="auto">
          <a:xfrm>
            <a:off x="469900" y="3763963"/>
            <a:ext cx="3106738" cy="2484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35000" y="5486400"/>
            <a:ext cx="2817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i="1" dirty="0">
                <a:solidFill>
                  <a:srgbClr val="FFFFFF"/>
                </a:solidFill>
                <a:latin typeface="Times New Roman" charset="0"/>
              </a:rPr>
              <a:t>Dauphin Island, AL Tide Station</a:t>
            </a:r>
          </a:p>
          <a:p>
            <a:pPr algn="ctr" eaLnBrk="1" hangingPunct="1"/>
            <a:r>
              <a:rPr lang="en-US" sz="1600" b="1" i="1" dirty="0">
                <a:solidFill>
                  <a:srgbClr val="FFFFFF"/>
                </a:solidFill>
                <a:latin typeface="Times New Roman" charset="0"/>
              </a:rPr>
              <a:t>After Hurricane Katrina</a:t>
            </a:r>
            <a:endParaRPr lang="en-US" sz="1600" dirty="0"/>
          </a:p>
        </p:txBody>
      </p:sp>
      <p:pic>
        <p:nvPicPr>
          <p:cNvPr id="7174" name="Picture 4" descr="John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11829"/>
          <a:stretch>
            <a:fillRect/>
          </a:stretch>
        </p:blipFill>
        <p:spPr bwMode="auto">
          <a:xfrm>
            <a:off x="3789363" y="3763963"/>
            <a:ext cx="2624137" cy="2595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668713" y="5656263"/>
            <a:ext cx="2895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rgbClr val="FFFFFF"/>
                </a:solidFill>
                <a:latin typeface="Times New Roman" charset="0"/>
              </a:rPr>
              <a:t>Lake Borgne, LA Tide Station installed prior to </a:t>
            </a:r>
          </a:p>
          <a:p>
            <a:pPr algn="ctr" eaLnBrk="1" hangingPunct="1"/>
            <a:r>
              <a:rPr lang="en-US" sz="1400" b="1" i="1">
                <a:solidFill>
                  <a:srgbClr val="FFFFFF"/>
                </a:solidFill>
                <a:latin typeface="Times New Roman" charset="0"/>
              </a:rPr>
              <a:t>After Hurricane Gustav</a:t>
            </a:r>
            <a:endParaRPr lang="en-US" sz="1400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6350000" y="5029200"/>
            <a:ext cx="2817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i="1">
                <a:solidFill>
                  <a:srgbClr val="FFFFFF"/>
                </a:solidFill>
                <a:latin typeface="Times New Roman" charset="0"/>
              </a:rPr>
              <a:t>Mobile, AL Tide Station</a:t>
            </a:r>
            <a:endParaRPr lang="en-US" sz="1600"/>
          </a:p>
        </p:txBody>
      </p:sp>
      <p:pic>
        <p:nvPicPr>
          <p:cNvPr id="717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763963"/>
            <a:ext cx="22129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6426200" y="5561013"/>
            <a:ext cx="266541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rgbClr val="FFFFFF"/>
                </a:solidFill>
                <a:latin typeface="Times New Roman" charset="0"/>
              </a:rPr>
              <a:t>New Canal, LA Tide Station refurbished  </a:t>
            </a:r>
          </a:p>
          <a:p>
            <a:pPr algn="ctr" eaLnBrk="1" hangingPunct="1"/>
            <a:r>
              <a:rPr lang="en-US" sz="1400" b="1" i="1">
                <a:solidFill>
                  <a:srgbClr val="FFFFFF"/>
                </a:solidFill>
                <a:latin typeface="Times New Roman" charset="0"/>
              </a:rPr>
              <a:t>After Hurricane Katrina</a:t>
            </a:r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7838440" y="6488668"/>
            <a:ext cx="11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Edwing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1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GLOSS Program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by the IOC/UNESCO in 1985 to provide oversight and coordination for global and regional sea level networks in support of scientific research</a:t>
            </a:r>
          </a:p>
          <a:p>
            <a:r>
              <a:rPr lang="en-US" dirty="0" smtClean="0"/>
              <a:t>First GLOSS Implementation Plan (GIP)</a:t>
            </a:r>
            <a:r>
              <a:rPr lang="en-US" dirty="0"/>
              <a:t> </a:t>
            </a:r>
            <a:r>
              <a:rPr lang="en-US" dirty="0" smtClean="0"/>
              <a:t>in 1990 </a:t>
            </a:r>
            <a:endParaRPr lang="en-US" dirty="0" smtClean="0"/>
          </a:p>
          <a:p>
            <a:pPr lvl="1"/>
            <a:r>
              <a:rPr lang="en-US" dirty="0" smtClean="0"/>
              <a:t>established </a:t>
            </a:r>
            <a:r>
              <a:rPr lang="en-US" dirty="0" smtClean="0"/>
              <a:t>GLOSS Core Network (GCN) of ~300 </a:t>
            </a:r>
            <a:r>
              <a:rPr lang="en-US" dirty="0" smtClean="0"/>
              <a:t>stations</a:t>
            </a:r>
            <a:endParaRPr lang="en-US" dirty="0"/>
          </a:p>
          <a:p>
            <a:pPr lvl="1"/>
            <a:r>
              <a:rPr lang="en-US" dirty="0" smtClean="0"/>
              <a:t>set </a:t>
            </a:r>
            <a:r>
              <a:rPr lang="en-US" dirty="0" smtClean="0"/>
              <a:t>measurements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259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91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Emerging Technologies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267" name="Picture 4" descr="DSCF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820988"/>
            <a:ext cx="2590800" cy="1941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41300" y="6845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AIR GAP RESULTS:  http://tidesandcurrents.noaa.gov/publications/tecrpt42.pdf</a:t>
            </a:r>
            <a:r>
              <a:rPr lang="en-US"/>
              <a:t> 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241300" y="628173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2000" b="1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304800" y="1553359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800" dirty="0">
                <a:latin typeface="Cambria" charset="0"/>
              </a:rPr>
              <a:t>NOAA </a:t>
            </a:r>
            <a:r>
              <a:rPr lang="en-US" sz="2800" dirty="0" smtClean="0">
                <a:latin typeface="Cambria" charset="0"/>
              </a:rPr>
              <a:t>CO-OPS has </a:t>
            </a:r>
            <a:r>
              <a:rPr lang="en-US" sz="2800" dirty="0">
                <a:latin typeface="Cambria" charset="0"/>
              </a:rPr>
              <a:t>made progress testing and evaluating </a:t>
            </a:r>
            <a:r>
              <a:rPr lang="en-US" sz="2800" dirty="0" smtClean="0">
                <a:latin typeface="Cambria" charset="0"/>
              </a:rPr>
              <a:t>microwave </a:t>
            </a:r>
            <a:r>
              <a:rPr lang="en-US" sz="2800" dirty="0">
                <a:latin typeface="Cambria" charset="0"/>
              </a:rPr>
              <a:t>water level sensors.</a:t>
            </a:r>
          </a:p>
        </p:txBody>
      </p:sp>
      <p:pic>
        <p:nvPicPr>
          <p:cNvPr id="11272" name="Picture 18" descr="ACEFRF_Sensor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806700"/>
            <a:ext cx="2590800" cy="194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795588"/>
            <a:ext cx="26193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778250"/>
            <a:ext cx="2619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87350" y="4908550"/>
            <a:ext cx="260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Evaluation of multiple sensors</a:t>
            </a:r>
          </a:p>
        </p:txBody>
      </p:sp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3275013" y="4876800"/>
            <a:ext cx="2535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Ensemble evaluation of </a:t>
            </a:r>
          </a:p>
          <a:p>
            <a:pPr eaLnBrk="1" hangingPunct="1"/>
            <a:r>
              <a:rPr lang="en-US" sz="1600" b="1"/>
              <a:t>single sensor type</a:t>
            </a:r>
          </a:p>
        </p:txBody>
      </p:sp>
      <p:sp>
        <p:nvSpPr>
          <p:cNvPr id="11277" name="TextBox 3"/>
          <p:cNvSpPr txBox="1">
            <a:spLocks noChangeArrowheads="1"/>
          </p:cNvSpPr>
          <p:nvPr/>
        </p:nvSpPr>
        <p:spPr bwMode="auto">
          <a:xfrm>
            <a:off x="6413500" y="4908550"/>
            <a:ext cx="251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Evaluation in high wave</a:t>
            </a:r>
          </a:p>
          <a:p>
            <a:pPr eaLnBrk="1" hangingPunct="1"/>
            <a:r>
              <a:rPr lang="en-US" sz="1600" b="1"/>
              <a:t>environments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5740" y="6780768"/>
            <a:ext cx="11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Edwing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Emerging Technologies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574800"/>
            <a:ext cx="7556500" cy="914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Cambria" charset="0"/>
              </a:rPr>
              <a:t>NOAA has developed a methodology to obtain long-term measurements in the </a:t>
            </a:r>
            <a:r>
              <a:rPr lang="en-US" sz="2800" dirty="0" smtClean="0">
                <a:latin typeface="Cambria" charset="0"/>
              </a:rPr>
              <a:t>Arctic Ocean.</a:t>
            </a:r>
            <a:endParaRPr lang="en-US" sz="2800" dirty="0">
              <a:latin typeface="Cambria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82600" y="28956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/>
          </a:p>
          <a:p>
            <a:endParaRPr lang="en-US" b="1"/>
          </a:p>
        </p:txBody>
      </p:sp>
      <p:pic>
        <p:nvPicPr>
          <p:cNvPr id="10245" name="Picture 6" descr="Barrow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819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22250" y="4789488"/>
            <a:ext cx="4076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mbria" charset="0"/>
              </a:rPr>
              <a:t>Schematic of the bottom-mounted, under </a:t>
            </a:r>
          </a:p>
          <a:p>
            <a:pPr eaLnBrk="1" hangingPunct="1"/>
            <a:r>
              <a:rPr lang="en-US" sz="1200" b="1">
                <a:latin typeface="Cambria" charset="0"/>
              </a:rPr>
              <a:t>ice pressure Gauge configuration </a:t>
            </a:r>
          </a:p>
          <a:p>
            <a:pPr eaLnBrk="1" hangingPunct="1"/>
            <a:r>
              <a:rPr lang="en-US" sz="1200" b="1">
                <a:latin typeface="Cambria" charset="0"/>
              </a:rPr>
              <a:t>Operating offshore of Barrow, AK</a:t>
            </a:r>
          </a:p>
        </p:txBody>
      </p:sp>
      <p:pic>
        <p:nvPicPr>
          <p:cNvPr id="10247" name="Picture 10" descr="platformOnB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2843213"/>
            <a:ext cx="25225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b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854325"/>
            <a:ext cx="2655888" cy="1970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357563" y="4911725"/>
            <a:ext cx="293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mbria" charset="0"/>
              </a:rPr>
              <a:t>Photo of bottom-mounted, under </a:t>
            </a:r>
          </a:p>
          <a:p>
            <a:pPr eaLnBrk="1" hangingPunct="1"/>
            <a:r>
              <a:rPr lang="en-US" sz="1200" b="1">
                <a:latin typeface="Cambria" charset="0"/>
              </a:rPr>
              <a:t>ice pressure gauge system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6296025" y="4973638"/>
            <a:ext cx="2938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Cambria" charset="0"/>
              </a:rPr>
              <a:t>Collection of two-years of continuous data at Barrow  for comparison with Prudhoe Bay, 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8440" y="6488668"/>
            <a:ext cx="11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Edwing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5 year vision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GNSS installations – increase to 80% GCN, 90% GCOS</a:t>
            </a:r>
          </a:p>
          <a:p>
            <a:r>
              <a:rPr lang="en-US" dirty="0" smtClean="0"/>
              <a:t>Near real-time transmissions – 80% GCN, 90% GCOS</a:t>
            </a:r>
          </a:p>
          <a:p>
            <a:r>
              <a:rPr lang="en-US" dirty="0"/>
              <a:t>Coastal inundation – waves + water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Increase number of Arctic Ocean stations</a:t>
            </a:r>
          </a:p>
          <a:p>
            <a:r>
              <a:rPr lang="en-US" dirty="0"/>
              <a:t>Establish regional technical support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03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GLOSS Program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GIP in 1997 formed sub-networks </a:t>
            </a:r>
          </a:p>
          <a:p>
            <a:pPr lvl="1"/>
            <a:r>
              <a:rPr lang="en-US" dirty="0" smtClean="0"/>
              <a:t>long</a:t>
            </a:r>
            <a:r>
              <a:rPr lang="en-US" dirty="0" smtClean="0"/>
              <a:t>-term trends (GLOSS-LTT)</a:t>
            </a:r>
          </a:p>
          <a:p>
            <a:pPr lvl="1"/>
            <a:r>
              <a:rPr lang="en-US" dirty="0" smtClean="0"/>
              <a:t>calibration </a:t>
            </a:r>
            <a:r>
              <a:rPr lang="en-US" dirty="0" smtClean="0"/>
              <a:t>network for altimetry (GLOSS-ALT)</a:t>
            </a:r>
          </a:p>
          <a:p>
            <a:pPr lvl="1"/>
            <a:r>
              <a:rPr lang="en-US" dirty="0" smtClean="0"/>
              <a:t>monitoring </a:t>
            </a:r>
            <a:r>
              <a:rPr lang="en-US" dirty="0" smtClean="0"/>
              <a:t>aspects of ocean circulation (GLOSS-OC),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Sea-level monitoring requirements	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2006 WCRP workshop “Understanding Sea Level Rise and Variability”</a:t>
            </a:r>
          </a:p>
          <a:p>
            <a:pPr lvl="1"/>
            <a:r>
              <a:rPr lang="en-US" dirty="0" smtClean="0"/>
              <a:t>Complete GCN of ~300 gauges with </a:t>
            </a:r>
            <a:r>
              <a:rPr lang="en-US" dirty="0" smtClean="0"/>
              <a:t>real</a:t>
            </a:r>
            <a:r>
              <a:rPr lang="en-US" dirty="0" smtClean="0"/>
              <a:t>-time data availability</a:t>
            </a:r>
          </a:p>
          <a:p>
            <a:pPr lvl="1"/>
            <a:r>
              <a:rPr lang="en-US" dirty="0" smtClean="0"/>
              <a:t>GNSS </a:t>
            </a:r>
            <a:r>
              <a:rPr lang="en-US" dirty="0" smtClean="0"/>
              <a:t>positioning at appropriate stations</a:t>
            </a:r>
          </a:p>
          <a:p>
            <a:pPr lvl="1"/>
            <a:r>
              <a:rPr lang="en-US" dirty="0" smtClean="0"/>
              <a:t>Pursue data archaeology</a:t>
            </a:r>
          </a:p>
          <a:p>
            <a:r>
              <a:rPr lang="en-US" dirty="0" smtClean="0"/>
              <a:t>Second Report on the Adequacy of the Global Observing Systems for Climate</a:t>
            </a:r>
          </a:p>
          <a:p>
            <a:pPr lvl="1"/>
            <a:r>
              <a:rPr lang="en-US" dirty="0" smtClean="0"/>
              <a:t>Enhance </a:t>
            </a:r>
            <a:r>
              <a:rPr lang="en-US" dirty="0" smtClean="0"/>
              <a:t>and </a:t>
            </a:r>
            <a:r>
              <a:rPr lang="en-US" dirty="0" smtClean="0"/>
              <a:t>extend global and </a:t>
            </a:r>
            <a:r>
              <a:rPr lang="en-US" dirty="0" smtClean="0"/>
              <a:t>regional sea-level networks for climate change detection and assessment of </a:t>
            </a:r>
            <a:r>
              <a:rPr lang="en-US" dirty="0" smtClean="0"/>
              <a:t>impacts</a:t>
            </a:r>
          </a:p>
          <a:p>
            <a:pPr lvl="1"/>
            <a:r>
              <a:rPr lang="en-US" dirty="0"/>
              <a:t>GLOSS sites may also provide a platform to measure additional common variables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20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Sea-level monitoring requirements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Integrated, Strategic Design Plan for the Coastal Ocean Observations Module of the  Global Ocean Observing System</a:t>
            </a:r>
          </a:p>
          <a:p>
            <a:pPr lvl="1"/>
            <a:r>
              <a:rPr lang="en-US" dirty="0" smtClean="0"/>
              <a:t>GLOSS system </a:t>
            </a:r>
            <a:r>
              <a:rPr lang="en-US" dirty="0" smtClean="0"/>
              <a:t>contributes to </a:t>
            </a:r>
            <a:r>
              <a:rPr lang="en-US" dirty="0" smtClean="0"/>
              <a:t>the </a:t>
            </a:r>
            <a:r>
              <a:rPr lang="en-US" dirty="0" smtClean="0"/>
              <a:t>global coastal module of GOOS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International GNSS Service (IGS) and the Tide </a:t>
            </a:r>
            <a:r>
              <a:rPr lang="en-US" dirty="0"/>
              <a:t>Gauge Benchmark Monitoring Pilot Project (TIGA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TIGA </a:t>
            </a:r>
            <a:r>
              <a:rPr lang="en-US" dirty="0" smtClean="0"/>
              <a:t>seeks to </a:t>
            </a:r>
            <a:r>
              <a:rPr lang="en-US" dirty="0"/>
              <a:t>establish </a:t>
            </a:r>
            <a:r>
              <a:rPr lang="en-US" dirty="0" smtClean="0"/>
              <a:t>a global </a:t>
            </a:r>
            <a:r>
              <a:rPr lang="en-US" dirty="0"/>
              <a:t>network of continuously operating GNSS stations at or near tide gauges</a:t>
            </a:r>
          </a:p>
          <a:p>
            <a:pPr lvl="1"/>
            <a:r>
              <a:rPr lang="en-US" dirty="0" smtClean="0"/>
              <a:t>Promotes GNSS processing centers tied to GLOSS data centers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67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Requirements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Document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67464"/>
            <a:ext cx="8128000" cy="3875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73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Global sea level reconstructions from tide gauges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Picture 3" descr="fig_BOSW0KFW9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55800"/>
            <a:ext cx="4584700" cy="3448321"/>
          </a:xfrm>
          <a:prstGeom prst="rect">
            <a:avLst/>
          </a:prstGeom>
        </p:spPr>
      </p:pic>
      <p:pic>
        <p:nvPicPr>
          <p:cNvPr id="5" name="Picture 4" descr="fig_RMFFJVZ8J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89" y="1422400"/>
            <a:ext cx="3098511" cy="2330504"/>
          </a:xfrm>
          <a:prstGeom prst="rect">
            <a:avLst/>
          </a:prstGeom>
        </p:spPr>
      </p:pic>
      <p:pic>
        <p:nvPicPr>
          <p:cNvPr id="6" name="Picture 5" descr="fig_I6JU44RWRZ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89" y="3943621"/>
            <a:ext cx="3098511" cy="2330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5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Multi-decadal sea level variability in the western tropical Pacific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pdoso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375074"/>
            <a:ext cx="6896100" cy="5186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200" y="6450568"/>
            <a:ext cx="226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Merrifield et al. (2012)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02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Global map of sea level annual extremes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jgr_fig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5" y="1658470"/>
            <a:ext cx="8067600" cy="4729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5100" y="62854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Genz</a:t>
            </a:r>
            <a:r>
              <a:rPr lang="en-US" dirty="0" smtClean="0"/>
              <a:t> et al. in prep.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91567" y="4013200"/>
            <a:ext cx="395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Ocean Climate Observations Workshop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June 2012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640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1991</TotalTime>
  <Words>955</Words>
  <Application>Microsoft Macintosh PowerPoint</Application>
  <PresentationFormat>On-screen Show (4:3)</PresentationFormat>
  <Paragraphs>156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The Global Sea Level Observing System (GLOSS) 2012</vt:lpstr>
      <vt:lpstr>The GLOSS Program</vt:lpstr>
      <vt:lpstr>The GLOSS Program</vt:lpstr>
      <vt:lpstr>Sea-level monitoring requirements </vt:lpstr>
      <vt:lpstr>Sea-level monitoring requirements </vt:lpstr>
      <vt:lpstr>Requirements</vt:lpstr>
      <vt:lpstr>Global sea level reconstructions from tide gauges</vt:lpstr>
      <vt:lpstr>Multi-decadal sea level variability in the western tropical Pacific</vt:lpstr>
      <vt:lpstr>Global map of sea level annual extremes</vt:lpstr>
      <vt:lpstr>Island coastal inundation – waves and water level</vt:lpstr>
      <vt:lpstr>GIP 2012 Recommendations</vt:lpstr>
      <vt:lpstr>GIP 2012 Recommendations</vt:lpstr>
      <vt:lpstr>Status – GCN 290 stations</vt:lpstr>
      <vt:lpstr>Status – GCOS 170 stations</vt:lpstr>
      <vt:lpstr>Arctic Ocean stations</vt:lpstr>
      <vt:lpstr>General Strategy</vt:lpstr>
      <vt:lpstr>Partnerships </vt:lpstr>
      <vt:lpstr>Maintain build-up accomplished through tsunami programs</vt:lpstr>
      <vt:lpstr>Emerging Technologies</vt:lpstr>
      <vt:lpstr>Emerging Technologies</vt:lpstr>
      <vt:lpstr>Emerging Technologies</vt:lpstr>
      <vt:lpstr>5 year vision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GLOSS Implementation Plan 2012 Overview</dc:title>
  <dc:creator>Mark Merrifield</dc:creator>
  <cp:lastModifiedBy>Mark Merrifield</cp:lastModifiedBy>
  <cp:revision>71</cp:revision>
  <cp:lastPrinted>2012-06-25T15:52:35Z</cp:lastPrinted>
  <dcterms:created xsi:type="dcterms:W3CDTF">2011-11-09T21:16:40Z</dcterms:created>
  <dcterms:modified xsi:type="dcterms:W3CDTF">2012-06-26T11:28:27Z</dcterms:modified>
</cp:coreProperties>
</file>