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handoutMasterIdLst>
    <p:handoutMasterId r:id="rId78"/>
  </p:handoutMasterIdLst>
  <p:sldIdLst>
    <p:sldId id="272" r:id="rId3"/>
    <p:sldId id="310" r:id="rId4"/>
    <p:sldId id="320" r:id="rId5"/>
    <p:sldId id="273" r:id="rId6"/>
    <p:sldId id="312" r:id="rId7"/>
    <p:sldId id="300" r:id="rId8"/>
    <p:sldId id="311" r:id="rId9"/>
    <p:sldId id="332" r:id="rId10"/>
    <p:sldId id="287" r:id="rId11"/>
    <p:sldId id="278" r:id="rId12"/>
    <p:sldId id="279" r:id="rId13"/>
    <p:sldId id="313" r:id="rId14"/>
    <p:sldId id="314" r:id="rId15"/>
    <p:sldId id="321" r:id="rId16"/>
    <p:sldId id="322" r:id="rId17"/>
    <p:sldId id="323" r:id="rId18"/>
    <p:sldId id="324" r:id="rId19"/>
    <p:sldId id="286" r:id="rId20"/>
    <p:sldId id="309" r:id="rId21"/>
    <p:sldId id="350" r:id="rId22"/>
    <p:sldId id="307" r:id="rId23"/>
    <p:sldId id="308" r:id="rId24"/>
    <p:sldId id="316" r:id="rId25"/>
    <p:sldId id="317" r:id="rId26"/>
    <p:sldId id="318" r:id="rId27"/>
    <p:sldId id="325" r:id="rId28"/>
    <p:sldId id="326" r:id="rId29"/>
    <p:sldId id="327" r:id="rId30"/>
    <p:sldId id="328" r:id="rId31"/>
    <p:sldId id="329" r:id="rId32"/>
    <p:sldId id="330" r:id="rId33"/>
    <p:sldId id="331" r:id="rId34"/>
    <p:sldId id="333" r:id="rId35"/>
    <p:sldId id="334" r:id="rId36"/>
    <p:sldId id="335" r:id="rId37"/>
    <p:sldId id="336" r:id="rId38"/>
    <p:sldId id="337" r:id="rId39"/>
    <p:sldId id="351" r:id="rId40"/>
    <p:sldId id="352" r:id="rId41"/>
    <p:sldId id="353" r:id="rId42"/>
    <p:sldId id="289" r:id="rId43"/>
    <p:sldId id="277" r:id="rId44"/>
    <p:sldId id="280" r:id="rId45"/>
    <p:sldId id="285" r:id="rId46"/>
    <p:sldId id="293" r:id="rId47"/>
    <p:sldId id="266" r:id="rId48"/>
    <p:sldId id="267" r:id="rId49"/>
    <p:sldId id="256" r:id="rId50"/>
    <p:sldId id="268" r:id="rId51"/>
    <p:sldId id="258" r:id="rId52"/>
    <p:sldId id="260" r:id="rId53"/>
    <p:sldId id="261" r:id="rId54"/>
    <p:sldId id="262" r:id="rId55"/>
    <p:sldId id="263" r:id="rId56"/>
    <p:sldId id="264" r:id="rId57"/>
    <p:sldId id="274" r:id="rId58"/>
    <p:sldId id="275" r:id="rId59"/>
    <p:sldId id="276" r:id="rId60"/>
    <p:sldId id="288" r:id="rId61"/>
    <p:sldId id="339" r:id="rId62"/>
    <p:sldId id="338" r:id="rId63"/>
    <p:sldId id="340" r:id="rId64"/>
    <p:sldId id="341" r:id="rId65"/>
    <p:sldId id="342" r:id="rId66"/>
    <p:sldId id="343" r:id="rId67"/>
    <p:sldId id="344" r:id="rId68"/>
    <p:sldId id="345" r:id="rId69"/>
    <p:sldId id="346" r:id="rId70"/>
    <p:sldId id="347" r:id="rId71"/>
    <p:sldId id="348" r:id="rId72"/>
    <p:sldId id="349" r:id="rId73"/>
    <p:sldId id="357" r:id="rId74"/>
    <p:sldId id="358" r:id="rId75"/>
    <p:sldId id="359" r:id="rId76"/>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153" algn="l" rtl="0" fontAlgn="base">
      <a:spcBef>
        <a:spcPct val="0"/>
      </a:spcBef>
      <a:spcAft>
        <a:spcPct val="0"/>
      </a:spcAft>
      <a:defRPr kern="1200">
        <a:solidFill>
          <a:schemeClr val="tx1"/>
        </a:solidFill>
        <a:latin typeface="Arial" pitchFamily="34" charset="0"/>
        <a:ea typeface="+mn-ea"/>
        <a:cs typeface="Arial" pitchFamily="34" charset="0"/>
      </a:defRPr>
    </a:lvl2pPr>
    <a:lvl3pPr marL="914305" algn="l" rtl="0" fontAlgn="base">
      <a:spcBef>
        <a:spcPct val="0"/>
      </a:spcBef>
      <a:spcAft>
        <a:spcPct val="0"/>
      </a:spcAft>
      <a:defRPr kern="1200">
        <a:solidFill>
          <a:schemeClr val="tx1"/>
        </a:solidFill>
        <a:latin typeface="Arial" pitchFamily="34" charset="0"/>
        <a:ea typeface="+mn-ea"/>
        <a:cs typeface="Arial" pitchFamily="34" charset="0"/>
      </a:defRPr>
    </a:lvl3pPr>
    <a:lvl4pPr marL="1371458" algn="l" rtl="0" fontAlgn="base">
      <a:spcBef>
        <a:spcPct val="0"/>
      </a:spcBef>
      <a:spcAft>
        <a:spcPct val="0"/>
      </a:spcAft>
      <a:defRPr kern="1200">
        <a:solidFill>
          <a:schemeClr val="tx1"/>
        </a:solidFill>
        <a:latin typeface="Arial" pitchFamily="34" charset="0"/>
        <a:ea typeface="+mn-ea"/>
        <a:cs typeface="Arial" pitchFamily="34" charset="0"/>
      </a:defRPr>
    </a:lvl4pPr>
    <a:lvl5pPr marL="1828610" algn="l" rtl="0" fontAlgn="base">
      <a:spcBef>
        <a:spcPct val="0"/>
      </a:spcBef>
      <a:spcAft>
        <a:spcPct val="0"/>
      </a:spcAft>
      <a:defRPr kern="1200">
        <a:solidFill>
          <a:schemeClr val="tx1"/>
        </a:solidFill>
        <a:latin typeface="Arial" pitchFamily="34" charset="0"/>
        <a:ea typeface="+mn-ea"/>
        <a:cs typeface="Arial" pitchFamily="34" charset="0"/>
      </a:defRPr>
    </a:lvl5pPr>
    <a:lvl6pPr marL="2285763" algn="l" defTabSz="914305" rtl="0" eaLnBrk="1" latinLnBrk="0" hangingPunct="1">
      <a:defRPr kern="1200">
        <a:solidFill>
          <a:schemeClr val="tx1"/>
        </a:solidFill>
        <a:latin typeface="Arial" pitchFamily="34" charset="0"/>
        <a:ea typeface="+mn-ea"/>
        <a:cs typeface="Arial" pitchFamily="34" charset="0"/>
      </a:defRPr>
    </a:lvl6pPr>
    <a:lvl7pPr marL="2742915" algn="l" defTabSz="914305" rtl="0" eaLnBrk="1" latinLnBrk="0" hangingPunct="1">
      <a:defRPr kern="1200">
        <a:solidFill>
          <a:schemeClr val="tx1"/>
        </a:solidFill>
        <a:latin typeface="Arial" pitchFamily="34" charset="0"/>
        <a:ea typeface="+mn-ea"/>
        <a:cs typeface="Arial" pitchFamily="34" charset="0"/>
      </a:defRPr>
    </a:lvl7pPr>
    <a:lvl8pPr marL="3200068" algn="l" defTabSz="914305" rtl="0" eaLnBrk="1" latinLnBrk="0" hangingPunct="1">
      <a:defRPr kern="1200">
        <a:solidFill>
          <a:schemeClr val="tx1"/>
        </a:solidFill>
        <a:latin typeface="Arial" pitchFamily="34" charset="0"/>
        <a:ea typeface="+mn-ea"/>
        <a:cs typeface="Arial" pitchFamily="34" charset="0"/>
      </a:defRPr>
    </a:lvl8pPr>
    <a:lvl9pPr marL="3657220" algn="l" defTabSz="914305"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snapToGrid="0">
      <p:cViewPr varScale="1">
        <p:scale>
          <a:sx n="104" d="100"/>
          <a:sy n="104" d="100"/>
        </p:scale>
        <p:origin x="-1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avid.novak\My%20Documents\WORK\Operational%20Data\ParallelTesting\NAM_2011\SE2011-results%20graphic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sz="1200" b="1" i="0" u="none" strike="noStrike" baseline="0">
                <a:solidFill>
                  <a:srgbClr val="000000"/>
                </a:solidFill>
                <a:latin typeface="Arial"/>
                <a:cs typeface="Arial"/>
              </a:rPr>
              <a:t>2011 HWT Spring Experiment</a:t>
            </a:r>
          </a:p>
          <a:p>
            <a:pPr>
              <a:defRPr sz="1200" b="1" i="0" u="none" strike="noStrike" baseline="0">
                <a:solidFill>
                  <a:srgbClr val="000000"/>
                </a:solidFill>
                <a:latin typeface="Arial"/>
                <a:ea typeface="Arial"/>
                <a:cs typeface="Arial"/>
              </a:defRPr>
            </a:pPr>
            <a:r>
              <a:rPr lang="en-US" sz="1000" b="1" i="0" u="none" strike="noStrike" baseline="0">
                <a:solidFill>
                  <a:srgbClr val="000000"/>
                </a:solidFill>
                <a:latin typeface="Arial"/>
                <a:cs typeface="Arial"/>
              </a:rPr>
              <a:t>High Resolution Model Performance Compared to the Operational NAM</a:t>
            </a:r>
          </a:p>
        </c:rich>
      </c:tx>
      <c:layout>
        <c:manualLayout>
          <c:xMode val="edge"/>
          <c:yMode val="edge"/>
          <c:x val="0.12816387450760897"/>
          <c:y val="3.6759829941385137E-2"/>
        </c:manualLayout>
      </c:layout>
      <c:spPr>
        <a:noFill/>
        <a:ln w="25400">
          <a:noFill/>
        </a:ln>
      </c:spPr>
    </c:title>
    <c:plotArea>
      <c:layout>
        <c:manualLayout>
          <c:layoutTarget val="inner"/>
          <c:xMode val="edge"/>
          <c:yMode val="edge"/>
          <c:x val="0.11793224165444652"/>
          <c:y val="0.20750025329620791"/>
          <c:w val="0.85945140493377725"/>
          <c:h val="0.55750068054282298"/>
        </c:manualLayout>
      </c:layout>
      <c:barChart>
        <c:barDir val="col"/>
        <c:grouping val="clustered"/>
        <c:ser>
          <c:idx val="0"/>
          <c:order val="0"/>
          <c:tx>
            <c:v>improved guidance</c:v>
          </c:tx>
          <c:spPr>
            <a:solidFill>
              <a:srgbClr val="0000FF"/>
            </a:solidFill>
            <a:ln w="12700">
              <a:solidFill>
                <a:srgbClr val="000000"/>
              </a:solidFill>
              <a:prstDash val="solid"/>
            </a:ln>
          </c:spPr>
          <c:dLbls>
            <c:dLbl>
              <c:idx val="0"/>
              <c:layout>
                <c:manualLayout>
                  <c:x val="6.0647477445834042E-3"/>
                  <c:y val="5.3681651443791192E-3"/>
                </c:manualLayout>
              </c:layout>
              <c:tx>
                <c:rich>
                  <a:bodyPr/>
                  <a:lstStyle/>
                  <a:p>
                    <a:r>
                      <a:rPr lang="en-US"/>
                      <a:t>42/68</a:t>
                    </a:r>
                  </a:p>
                </c:rich>
              </c:tx>
              <c:dLblPos val="outEnd"/>
            </c:dLbl>
            <c:dLbl>
              <c:idx val="1"/>
              <c:layout>
                <c:manualLayout>
                  <c:x val="4.4491648283836302E-3"/>
                  <c:y val="-1.2811865986728461E-2"/>
                </c:manualLayout>
              </c:layout>
              <c:tx>
                <c:rich>
                  <a:bodyPr/>
                  <a:lstStyle/>
                  <a:p>
                    <a:r>
                      <a:rPr lang="en-US"/>
                      <a:t>31/56</a:t>
                    </a:r>
                  </a:p>
                </c:rich>
              </c:tx>
              <c:dLblPos val="outEnd"/>
            </c:dLbl>
            <c:dLbl>
              <c:idx val="2"/>
              <c:layout>
                <c:manualLayout>
                  <c:x val="4.4492616790659063E-3"/>
                  <c:y val="1.4653271653211683E-2"/>
                </c:manualLayout>
              </c:layout>
              <c:tx>
                <c:rich>
                  <a:bodyPr/>
                  <a:lstStyle/>
                  <a:p>
                    <a:r>
                      <a:rPr lang="en-US"/>
                      <a:t>37/69</a:t>
                    </a:r>
                  </a:p>
                </c:rich>
              </c:tx>
              <c:dLblPos val="outEnd"/>
            </c:dLbl>
            <c:dLbl>
              <c:idx val="3"/>
              <c:layout>
                <c:manualLayout>
                  <c:x val="4.4491889225162194E-3"/>
                  <c:y val="-1.1906805867811227E-2"/>
                </c:manualLayout>
              </c:layout>
              <c:tx>
                <c:rich>
                  <a:bodyPr/>
                  <a:lstStyle/>
                  <a:p>
                    <a:r>
                      <a:rPr lang="en-US"/>
                      <a:t>30/67</a:t>
                    </a:r>
                  </a:p>
                </c:rich>
              </c:tx>
              <c:dLblPos val="outEnd"/>
            </c:dLbl>
            <c:dLbl>
              <c:idx val="4"/>
              <c:layout>
                <c:manualLayout>
                  <c:x val="-2.0129244726334052E-3"/>
                  <c:y val="-6.7944058228135741E-3"/>
                </c:manualLayout>
              </c:layout>
              <c:tx>
                <c:rich>
                  <a:bodyPr/>
                  <a:lstStyle/>
                  <a:p>
                    <a:r>
                      <a:rPr lang="en-US"/>
                      <a:t>25/69</a:t>
                    </a:r>
                  </a:p>
                </c:rich>
              </c:tx>
              <c:dLblPos val="outEnd"/>
            </c:dLbl>
            <c:dLbl>
              <c:idx val="5"/>
              <c:layout>
                <c:manualLayout>
                  <c:x val="-2.0128276219510792E-3"/>
                  <c:y val="-1.2561792752301199E-2"/>
                </c:manualLayout>
              </c:layout>
              <c:tx>
                <c:rich>
                  <a:bodyPr/>
                  <a:lstStyle/>
                  <a:p>
                    <a:r>
                      <a:rPr lang="en-US"/>
                      <a:t>16/63</a:t>
                    </a:r>
                  </a:p>
                </c:rich>
              </c:tx>
              <c:dLblPos val="outEnd"/>
            </c:dLbl>
            <c:dLbl>
              <c:idx val="6"/>
              <c:layout>
                <c:manualLayout>
                  <c:x val="-3.9739021885090698E-4"/>
                  <c:y val="5.9306597861346934E-3"/>
                </c:manualLayout>
              </c:layout>
              <c:tx>
                <c:rich>
                  <a:bodyPr/>
                  <a:lstStyle/>
                  <a:p>
                    <a:r>
                      <a:rPr lang="en-US"/>
                      <a:t>11/57</a:t>
                    </a:r>
                  </a:p>
                </c:rich>
              </c:tx>
              <c:dLblPos val="outEnd"/>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Sheet1!$A$3:$A$7</c:f>
              <c:strCache>
                <c:ptCount val="5"/>
                <c:pt idx="0">
                  <c:v>NAMp Nest</c:v>
                </c:pt>
                <c:pt idx="1">
                  <c:v>NSSL WRF</c:v>
                </c:pt>
                <c:pt idx="2">
                  <c:v>HRW-NMM</c:v>
                </c:pt>
                <c:pt idx="3">
                  <c:v>HRMOS continuous</c:v>
                </c:pt>
                <c:pt idx="4">
                  <c:v>12km NAMp</c:v>
                </c:pt>
              </c:strCache>
            </c:strRef>
          </c:cat>
          <c:val>
            <c:numRef>
              <c:f>Sheet1!$B$3:$B$7</c:f>
              <c:numCache>
                <c:formatCode>0.0%</c:formatCode>
                <c:ptCount val="5"/>
                <c:pt idx="0">
                  <c:v>0.55400000000000005</c:v>
                </c:pt>
                <c:pt idx="1">
                  <c:v>0.44800000000000012</c:v>
                </c:pt>
                <c:pt idx="2">
                  <c:v>0.36300000000000032</c:v>
                </c:pt>
                <c:pt idx="3">
                  <c:v>0.254</c:v>
                </c:pt>
                <c:pt idx="4">
                  <c:v>0.19300000000000006</c:v>
                </c:pt>
              </c:numCache>
            </c:numRef>
          </c:val>
        </c:ser>
        <c:ser>
          <c:idx val="1"/>
          <c:order val="1"/>
          <c:tx>
            <c:v>worse guidance</c:v>
          </c:tx>
          <c:spPr>
            <a:solidFill>
              <a:srgbClr val="FF0000"/>
            </a:solidFill>
            <a:ln w="12700">
              <a:solidFill>
                <a:srgbClr val="000000"/>
              </a:solidFill>
              <a:prstDash val="solid"/>
            </a:ln>
          </c:spPr>
          <c:dLbls>
            <c:dLbl>
              <c:idx val="0"/>
              <c:layout>
                <c:manualLayout>
                  <c:x val="6.2991857185144091E-3"/>
                  <c:y val="9.4230940140013451E-3"/>
                </c:manualLayout>
              </c:layout>
              <c:tx>
                <c:rich>
                  <a:bodyPr/>
                  <a:lstStyle/>
                  <a:p>
                    <a:r>
                      <a:rPr lang="en-US"/>
                      <a:t>9/68</a:t>
                    </a:r>
                  </a:p>
                </c:rich>
              </c:tx>
              <c:dLblPos val="outEnd"/>
            </c:dLbl>
            <c:dLbl>
              <c:idx val="1"/>
              <c:layout>
                <c:manualLayout>
                  <c:x val="1.0671925344387909E-2"/>
                  <c:y val="7.7781053125837571E-3"/>
                </c:manualLayout>
              </c:layout>
              <c:tx>
                <c:rich>
                  <a:bodyPr/>
                  <a:lstStyle/>
                  <a:p>
                    <a:r>
                      <a:rPr lang="en-US"/>
                      <a:t>16/56</a:t>
                    </a:r>
                  </a:p>
                </c:rich>
              </c:tx>
              <c:dLblPos val="outEnd"/>
            </c:dLbl>
            <c:dLbl>
              <c:idx val="2"/>
              <c:layout>
                <c:manualLayout>
                  <c:x val="9.0563424281881588E-3"/>
                  <c:y val="1.1505725402932619E-2"/>
                </c:manualLayout>
              </c:layout>
              <c:tx>
                <c:rich>
                  <a:bodyPr/>
                  <a:lstStyle/>
                  <a:p>
                    <a:r>
                      <a:rPr lang="en-US"/>
                      <a:t>14/69</a:t>
                    </a:r>
                  </a:p>
                </c:rich>
              </c:tx>
              <c:dLblPos val="outEnd"/>
            </c:dLbl>
            <c:dLbl>
              <c:idx val="3"/>
              <c:layout>
                <c:manualLayout>
                  <c:x val="1.067194943852038E-2"/>
                  <c:y val="-4.1993255607001524E-3"/>
                </c:manualLayout>
              </c:layout>
              <c:tx>
                <c:rich>
                  <a:bodyPr/>
                  <a:lstStyle/>
                  <a:p>
                    <a:r>
                      <a:rPr lang="en-US"/>
                      <a:t>18/67</a:t>
                    </a:r>
                  </a:p>
                </c:rich>
              </c:tx>
              <c:dLblPos val="outEnd"/>
            </c:dLbl>
            <c:dLbl>
              <c:idx val="4"/>
              <c:layout>
                <c:manualLayout>
                  <c:x val="7.4408563626707875E-3"/>
                  <c:y val="7.483263103569675E-3"/>
                </c:manualLayout>
              </c:layout>
              <c:tx>
                <c:rich>
                  <a:bodyPr/>
                  <a:lstStyle/>
                  <a:p>
                    <a:r>
                      <a:rPr lang="en-US"/>
                      <a:t>29/69</a:t>
                    </a:r>
                  </a:p>
                </c:rich>
              </c:tx>
              <c:dLblPos val="outEnd"/>
            </c:dLbl>
            <c:dLbl>
              <c:idx val="5"/>
              <c:layout>
                <c:manualLayout>
                  <c:x val="4.2099328940531228E-3"/>
                  <c:y val="8.425648511101386E-3"/>
                </c:manualLayout>
              </c:layout>
              <c:tx>
                <c:rich>
                  <a:bodyPr/>
                  <a:lstStyle/>
                  <a:p>
                    <a:r>
                      <a:rPr lang="en-US"/>
                      <a:t>39/63</a:t>
                    </a:r>
                  </a:p>
                </c:rich>
              </c:tx>
              <c:dLblPos val="outEnd"/>
            </c:dLbl>
            <c:dLbl>
              <c:idx val="6"/>
              <c:layout>
                <c:manualLayout>
                  <c:x val="4.2098601375034055E-3"/>
                  <c:y val="6.0281663556641576E-3"/>
                </c:manualLayout>
              </c:layout>
              <c:tx>
                <c:rich>
                  <a:bodyPr/>
                  <a:lstStyle/>
                  <a:p>
                    <a:r>
                      <a:rPr lang="en-US"/>
                      <a:t>22/57</a:t>
                    </a:r>
                  </a:p>
                </c:rich>
              </c:tx>
              <c:dLblPos val="outEnd"/>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val>
            <c:numRef>
              <c:f>Sheet1!$B$17:$B$21</c:f>
              <c:numCache>
                <c:formatCode>0.0%</c:formatCode>
                <c:ptCount val="5"/>
                <c:pt idx="0">
                  <c:v>0.28600000000000031</c:v>
                </c:pt>
                <c:pt idx="1">
                  <c:v>0.26900000000000002</c:v>
                </c:pt>
                <c:pt idx="2">
                  <c:v>0.42000000000000032</c:v>
                </c:pt>
                <c:pt idx="3">
                  <c:v>0.61900000000000199</c:v>
                </c:pt>
                <c:pt idx="4">
                  <c:v>0.38600000000000112</c:v>
                </c:pt>
              </c:numCache>
            </c:numRef>
          </c:val>
        </c:ser>
        <c:dLbls>
          <c:showVal val="1"/>
        </c:dLbls>
        <c:gapWidth val="70"/>
        <c:axId val="53185152"/>
        <c:axId val="53211904"/>
      </c:barChart>
      <c:catAx>
        <c:axId val="53185152"/>
        <c:scaling>
          <c:orientation val="minMax"/>
        </c:scaling>
        <c:axPos val="b"/>
        <c:title>
          <c:tx>
            <c:rich>
              <a:bodyPr/>
              <a:lstStyle/>
              <a:p>
                <a:pPr>
                  <a:defRPr sz="1000" b="1" i="0" u="none" strike="noStrike" baseline="0">
                    <a:solidFill>
                      <a:srgbClr val="000000"/>
                    </a:solidFill>
                    <a:latin typeface="Arial"/>
                    <a:ea typeface="Arial"/>
                    <a:cs typeface="Arial"/>
                  </a:defRPr>
                </a:pPr>
                <a:r>
                  <a:rPr lang="en-US"/>
                  <a:t>Models</a:t>
                </a:r>
              </a:p>
            </c:rich>
          </c:tx>
          <c:layout>
            <c:manualLayout>
              <c:xMode val="edge"/>
              <c:yMode val="edge"/>
              <c:x val="0.50888563808360865"/>
              <c:y val="0.8722215793313377"/>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3211904"/>
        <c:crosses val="autoZero"/>
        <c:auto val="1"/>
        <c:lblAlgn val="ctr"/>
        <c:lblOffset val="100"/>
        <c:tickLblSkip val="1"/>
        <c:tickMarkSkip val="1"/>
      </c:catAx>
      <c:valAx>
        <c:axId val="53211904"/>
        <c:scaling>
          <c:orientation val="minMax"/>
          <c:max val="1"/>
          <c:min val="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Percentage</a:t>
                </a:r>
              </a:p>
            </c:rich>
          </c:tx>
          <c:layout>
            <c:manualLayout>
              <c:xMode val="edge"/>
              <c:yMode val="edge"/>
              <c:x val="1.4539591436849566E-2"/>
              <c:y val="0.39000047607480293"/>
            </c:manualLayout>
          </c:layout>
          <c:spPr>
            <a:noFill/>
            <a:ln w="25400">
              <a:noFill/>
            </a:ln>
          </c:spPr>
        </c:title>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3185152"/>
        <c:crosses val="autoZero"/>
        <c:crossBetween val="between"/>
      </c:valAx>
      <c:spPr>
        <a:solidFill>
          <a:srgbClr val="FFFFFF"/>
        </a:solidFill>
        <a:ln w="12700">
          <a:solidFill>
            <a:srgbClr val="808080"/>
          </a:solidFill>
          <a:prstDash val="solid"/>
        </a:ln>
      </c:spPr>
    </c:plotArea>
    <c:legend>
      <c:legendPos val="r"/>
      <c:layout>
        <c:manualLayout>
          <c:xMode val="edge"/>
          <c:yMode val="edge"/>
          <c:x val="0.31933259554187593"/>
          <c:y val="0.93000104986876642"/>
          <c:w val="0.44911180932755129"/>
          <c:h val="5.5000067138753918E-2"/>
        </c:manualLayout>
      </c:layout>
      <c:spPr>
        <a:solidFill>
          <a:srgbClr val="FFFFFF"/>
        </a:solidFill>
        <a:ln w="25400">
          <a:noFill/>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81F3EEF6-577E-4BA0-BA53-11041D0389A1}" type="datetimeFigureOut">
              <a:rPr lang="en-US"/>
              <a:pPr>
                <a:defRPr/>
              </a:pPr>
              <a:t>10/5/2011</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920F35CA-F30A-41BF-8632-F88DD374C3B4}" type="slidenum">
              <a:rPr lang="en-US"/>
              <a:pPr>
                <a:defRPr/>
              </a:pPr>
              <a:t>‹#›</a:t>
            </a:fld>
            <a:endParaRPr lang="en-US"/>
          </a:p>
        </p:txBody>
      </p:sp>
    </p:spTree>
    <p:extLst>
      <p:ext uri="{BB962C8B-B14F-4D97-AF65-F5344CB8AC3E}">
        <p14:creationId xmlns="" xmlns:p14="http://schemas.microsoft.com/office/powerpoint/2010/main" val="3990343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fontAlgn="auto">
              <a:spcBef>
                <a:spcPts val="0"/>
              </a:spcBef>
              <a:spcAft>
                <a:spcPts val="0"/>
              </a:spcAft>
              <a:defRPr sz="1200">
                <a:latin typeface="+mn-lt"/>
                <a:cs typeface="+mn-cs"/>
              </a:defRPr>
            </a:lvl1pPr>
          </a:lstStyle>
          <a:p>
            <a:pPr>
              <a:defRPr/>
            </a:pPr>
            <a:fld id="{8033FFFA-5655-4C2D-824D-0A4F2519DEDE}" type="datetimeFigureOut">
              <a:rPr lang="en-US"/>
              <a:pPr>
                <a:defRPr/>
              </a:pPr>
              <a:t>10/5/2011</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fontAlgn="auto">
              <a:spcBef>
                <a:spcPts val="0"/>
              </a:spcBef>
              <a:spcAft>
                <a:spcPts val="0"/>
              </a:spcAft>
              <a:defRPr sz="1200">
                <a:latin typeface="+mn-lt"/>
                <a:cs typeface="+mn-cs"/>
              </a:defRPr>
            </a:lvl1pPr>
          </a:lstStyle>
          <a:p>
            <a:pPr>
              <a:defRPr/>
            </a:pPr>
            <a:fld id="{4DF48CB4-A72F-4CA0-819E-BAE9A776BBE1}" type="slidenum">
              <a:rPr lang="en-US"/>
              <a:pPr>
                <a:defRPr/>
              </a:pPr>
              <a:t>‹#›</a:t>
            </a:fld>
            <a:endParaRPr lang="en-US"/>
          </a:p>
        </p:txBody>
      </p:sp>
    </p:spTree>
    <p:extLst>
      <p:ext uri="{BB962C8B-B14F-4D97-AF65-F5344CB8AC3E}">
        <p14:creationId xmlns="" xmlns:p14="http://schemas.microsoft.com/office/powerpoint/2010/main" val="2134792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3" algn="l" rtl="0" eaLnBrk="0" fontAlgn="base" hangingPunct="0">
      <a:spcBef>
        <a:spcPct val="30000"/>
      </a:spcBef>
      <a:spcAft>
        <a:spcPct val="0"/>
      </a:spcAft>
      <a:defRPr sz="1200" kern="1200">
        <a:solidFill>
          <a:schemeClr val="tx1"/>
        </a:solidFill>
        <a:latin typeface="+mn-lt"/>
        <a:ea typeface="+mn-ea"/>
        <a:cs typeface="+mn-cs"/>
      </a:defRPr>
    </a:lvl2pPr>
    <a:lvl3pPr marL="914305" algn="l" rtl="0" eaLnBrk="0" fontAlgn="base" hangingPunct="0">
      <a:spcBef>
        <a:spcPct val="30000"/>
      </a:spcBef>
      <a:spcAft>
        <a:spcPct val="0"/>
      </a:spcAft>
      <a:defRPr sz="1200" kern="1200">
        <a:solidFill>
          <a:schemeClr val="tx1"/>
        </a:solidFill>
        <a:latin typeface="+mn-lt"/>
        <a:ea typeface="+mn-ea"/>
        <a:cs typeface="+mn-cs"/>
      </a:defRPr>
    </a:lvl3pPr>
    <a:lvl4pPr marL="1371458" algn="l" rtl="0" eaLnBrk="0" fontAlgn="base" hangingPunct="0">
      <a:spcBef>
        <a:spcPct val="30000"/>
      </a:spcBef>
      <a:spcAft>
        <a:spcPct val="0"/>
      </a:spcAft>
      <a:defRPr sz="1200" kern="1200">
        <a:solidFill>
          <a:schemeClr val="tx1"/>
        </a:solidFill>
        <a:latin typeface="+mn-lt"/>
        <a:ea typeface="+mn-ea"/>
        <a:cs typeface="+mn-cs"/>
      </a:defRPr>
    </a:lvl4pPr>
    <a:lvl5pPr marL="1828610" algn="l" rtl="0" eaLnBrk="0" fontAlgn="base" hangingPunct="0">
      <a:spcBef>
        <a:spcPct val="30000"/>
      </a:spcBef>
      <a:spcAft>
        <a:spcPct val="0"/>
      </a:spcAft>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3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6A7728-5F42-4424-A9A8-0DCD1396BB95}" type="slidenum">
              <a:rPr lang="en-US"/>
              <a:pPr fontAlgn="base">
                <a:spcBef>
                  <a:spcPct val="0"/>
                </a:spcBef>
                <a:spcAft>
                  <a:spcPct val="0"/>
                </a:spcAft>
                <a:defRPr/>
              </a:pPr>
              <a:t>10</a:t>
            </a:fld>
            <a:endParaRPr lang="en-US" dirty="0"/>
          </a:p>
        </p:txBody>
      </p:sp>
      <p:sp>
        <p:nvSpPr>
          <p:cNvPr id="37891" name="Text Box 1"/>
          <p:cNvSpPr txBox="1">
            <a:spLocks noChangeArrowheads="1"/>
          </p:cNvSpPr>
          <p:nvPr/>
        </p:nvSpPr>
        <p:spPr bwMode="auto">
          <a:xfrm>
            <a:off x="1222375" y="700088"/>
            <a:ext cx="4489450" cy="3462337"/>
          </a:xfrm>
          <a:prstGeom prst="rect">
            <a:avLst/>
          </a:prstGeom>
          <a:solidFill>
            <a:srgbClr val="FFFFFF"/>
          </a:solidFill>
          <a:ln w="9360">
            <a:solidFill>
              <a:srgbClr val="000000"/>
            </a:solidFill>
            <a:miter lim="800000"/>
            <a:headEnd/>
            <a:tailEnd/>
          </a:ln>
        </p:spPr>
        <p:txBody>
          <a:bodyPr wrap="none" lIns="82903" tIns="41452" rIns="82903" bIns="41452" anchor="ctr"/>
          <a:lstStyle/>
          <a:p>
            <a:endParaRPr lang="en-US">
              <a:latin typeface="Calibri" pitchFamily="34" charset="0"/>
            </a:endParaRPr>
          </a:p>
        </p:txBody>
      </p:sp>
      <p:sp>
        <p:nvSpPr>
          <p:cNvPr id="37892" name="Rectangle 2"/>
          <p:cNvSpPr>
            <a:spLocks noGrp="1" noChangeArrowheads="1"/>
          </p:cNvSpPr>
          <p:nvPr>
            <p:ph type="body"/>
          </p:nvPr>
        </p:nvSpPr>
        <p:spPr bwMode="auto">
          <a:xfrm>
            <a:off x="693738" y="4384675"/>
            <a:ext cx="5507037" cy="4113213"/>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0F507213-491E-4134-BC6B-F31B04285163}" type="slidenum">
              <a:rPr lang="en-US">
                <a:solidFill>
                  <a:prstClr val="white"/>
                </a:solidFill>
              </a:rPr>
              <a:pPr/>
              <a:t>67</a:t>
            </a:fld>
            <a:endParaRPr lang="en-US">
              <a:solidFill>
                <a:prstClr val="white"/>
              </a:solidFill>
            </a:endParaRPr>
          </a:p>
        </p:txBody>
      </p:sp>
      <p:sp>
        <p:nvSpPr>
          <p:cNvPr id="18433"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8434"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E2C736AE-1FA7-40C6-8488-845FF98DD78E}" type="slidenum">
              <a:rPr lang="en-US">
                <a:solidFill>
                  <a:prstClr val="white"/>
                </a:solidFill>
              </a:rPr>
              <a:pPr/>
              <a:t>68</a:t>
            </a:fld>
            <a:endParaRPr lang="en-US">
              <a:solidFill>
                <a:prstClr val="white"/>
              </a:solidFill>
            </a:endParaRPr>
          </a:p>
        </p:txBody>
      </p:sp>
      <p:sp>
        <p:nvSpPr>
          <p:cNvPr id="19457"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9458"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38695BE-1713-45BE-A4DE-2FD88AE9F815}" type="slidenum">
              <a:rPr lang="en-US">
                <a:solidFill>
                  <a:prstClr val="white"/>
                </a:solidFill>
              </a:rPr>
              <a:pPr/>
              <a:t>69</a:t>
            </a:fld>
            <a:endParaRPr lang="en-US">
              <a:solidFill>
                <a:prstClr val="white"/>
              </a:solidFill>
            </a:endParaRPr>
          </a:p>
        </p:txBody>
      </p:sp>
      <p:sp>
        <p:nvSpPr>
          <p:cNvPr id="20481"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20482"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C8E843C-B36F-4455-B031-E4DB8417229D}" type="slidenum">
              <a:rPr lang="en-US">
                <a:solidFill>
                  <a:prstClr val="white"/>
                </a:solidFill>
              </a:rPr>
              <a:pPr/>
              <a:t>70</a:t>
            </a:fld>
            <a:endParaRPr lang="en-US">
              <a:solidFill>
                <a:prstClr val="white"/>
              </a:solidFill>
            </a:endParaRPr>
          </a:p>
        </p:txBody>
      </p:sp>
      <p:sp>
        <p:nvSpPr>
          <p:cNvPr id="21505"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21506"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650119D-D74C-453E-A1EA-4AAD35CBD24D}" type="slidenum">
              <a:rPr lang="en-US">
                <a:solidFill>
                  <a:prstClr val="white"/>
                </a:solidFill>
              </a:rPr>
              <a:pPr/>
              <a:t>71</a:t>
            </a:fld>
            <a:endParaRPr lang="en-US">
              <a:solidFill>
                <a:prstClr val="white"/>
              </a:solidFill>
            </a:endParaRPr>
          </a:p>
        </p:txBody>
      </p:sp>
      <p:sp>
        <p:nvSpPr>
          <p:cNvPr id="22529"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22530"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3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7B2929-6AE0-46AB-9969-02F141C3497D}" type="slidenum">
              <a:rPr lang="en-US"/>
              <a:pPr fontAlgn="base">
                <a:spcBef>
                  <a:spcPct val="0"/>
                </a:spcBef>
                <a:spcAft>
                  <a:spcPct val="0"/>
                </a:spcAft>
                <a:defRPr/>
              </a:pPr>
              <a:t>11</a:t>
            </a:fld>
            <a:endParaRPr lang="en-US" dirty="0"/>
          </a:p>
        </p:txBody>
      </p:sp>
      <p:sp>
        <p:nvSpPr>
          <p:cNvPr id="38915" name="Text Box 1"/>
          <p:cNvSpPr txBox="1">
            <a:spLocks noChangeArrowheads="1"/>
          </p:cNvSpPr>
          <p:nvPr/>
        </p:nvSpPr>
        <p:spPr bwMode="auto">
          <a:xfrm>
            <a:off x="1222375" y="700088"/>
            <a:ext cx="4489450" cy="3462337"/>
          </a:xfrm>
          <a:prstGeom prst="rect">
            <a:avLst/>
          </a:prstGeom>
          <a:solidFill>
            <a:srgbClr val="FFFFFF"/>
          </a:solidFill>
          <a:ln w="9360">
            <a:solidFill>
              <a:srgbClr val="000000"/>
            </a:solidFill>
            <a:miter lim="800000"/>
            <a:headEnd/>
            <a:tailEnd/>
          </a:ln>
        </p:spPr>
        <p:txBody>
          <a:bodyPr wrap="none" lIns="82903" tIns="41452" rIns="82903" bIns="41452" anchor="ctr"/>
          <a:lstStyle/>
          <a:p>
            <a:endParaRPr lang="en-US">
              <a:latin typeface="Calibri" pitchFamily="34" charset="0"/>
            </a:endParaRPr>
          </a:p>
        </p:txBody>
      </p:sp>
      <p:sp>
        <p:nvSpPr>
          <p:cNvPr id="38916" name="Rectangle 2"/>
          <p:cNvSpPr>
            <a:spLocks noGrp="1" noChangeArrowheads="1"/>
          </p:cNvSpPr>
          <p:nvPr>
            <p:ph type="body"/>
          </p:nvPr>
        </p:nvSpPr>
        <p:spPr bwMode="auto">
          <a:xfrm>
            <a:off x="693738" y="4384675"/>
            <a:ext cx="5507037" cy="4113213"/>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p:spPr>
        <p:txBody>
          <a:bodyPr/>
          <a:lstStyle/>
          <a:p>
            <a:fld id="{78A472E6-2F37-40BE-B303-724506324F68}" type="slidenum">
              <a:rPr lang="en-US"/>
              <a:pPr/>
              <a:t>39</a:t>
            </a:fld>
            <a:endParaRPr lang="en-US"/>
          </a:p>
        </p:txBody>
      </p:sp>
      <p:sp>
        <p:nvSpPr>
          <p:cNvPr id="7171" name="Rectangle 1"/>
          <p:cNvSpPr txBox="1">
            <a:spLocks noGrp="1" noRot="1" noChangeAspect="1" noChangeArrowheads="1" noTextEdit="1"/>
          </p:cNvSpPr>
          <p:nvPr>
            <p:ph type="sldImg"/>
          </p:nvPr>
        </p:nvSpPr>
        <p:spPr>
          <a:xfrm>
            <a:off x="1158875" y="701675"/>
            <a:ext cx="4616450" cy="3462338"/>
          </a:xfrm>
          <a:solidFill>
            <a:srgbClr val="FFFFFF"/>
          </a:solidFill>
          <a:ln>
            <a:solidFill>
              <a:srgbClr val="000000"/>
            </a:solidFill>
            <a:miter lim="800000"/>
          </a:ln>
        </p:spPr>
      </p:sp>
      <p:sp>
        <p:nvSpPr>
          <p:cNvPr id="7172" name="Rectangle 2"/>
          <p:cNvSpPr txBox="1">
            <a:spLocks noGrp="1" noChangeArrowheads="1"/>
          </p:cNvSpPr>
          <p:nvPr>
            <p:ph type="body" idx="1"/>
          </p:nvPr>
        </p:nvSpPr>
        <p:spPr>
          <a:xfrm>
            <a:off x="693986" y="4384754"/>
            <a:ext cx="5547644" cy="4154513"/>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p>
            <a:fld id="{FBA82C0C-6DC3-4136-AC55-471437065E8D}" type="slidenum">
              <a:rPr lang="en-US"/>
              <a:pPr/>
              <a:t>40</a:t>
            </a:fld>
            <a:endParaRPr lang="en-US"/>
          </a:p>
        </p:txBody>
      </p:sp>
      <p:sp>
        <p:nvSpPr>
          <p:cNvPr id="8195" name="Rectangle 1"/>
          <p:cNvSpPr txBox="1">
            <a:spLocks noGrp="1" noRot="1" noChangeAspect="1" noChangeArrowheads="1" noTextEdit="1"/>
          </p:cNvSpPr>
          <p:nvPr>
            <p:ph type="sldImg"/>
          </p:nvPr>
        </p:nvSpPr>
        <p:spPr>
          <a:xfrm>
            <a:off x="1158875" y="701675"/>
            <a:ext cx="4616450" cy="3462338"/>
          </a:xfrm>
          <a:solidFill>
            <a:srgbClr val="FFFFFF"/>
          </a:solidFill>
          <a:ln>
            <a:solidFill>
              <a:srgbClr val="000000"/>
            </a:solidFill>
            <a:miter lim="800000"/>
          </a:ln>
        </p:spPr>
      </p:sp>
      <p:sp>
        <p:nvSpPr>
          <p:cNvPr id="8196" name="Rectangle 2"/>
          <p:cNvSpPr txBox="1">
            <a:spLocks noGrp="1" noChangeArrowheads="1"/>
          </p:cNvSpPr>
          <p:nvPr>
            <p:ph type="body" idx="1"/>
          </p:nvPr>
        </p:nvSpPr>
        <p:spPr>
          <a:xfrm>
            <a:off x="693986" y="4384754"/>
            <a:ext cx="5547644" cy="4071452"/>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019373F-BF63-4BC7-A634-C4873286FD5F}" type="slidenum">
              <a:rPr lang="en-US">
                <a:solidFill>
                  <a:prstClr val="white"/>
                </a:solidFill>
              </a:rPr>
              <a:pPr/>
              <a:t>62</a:t>
            </a:fld>
            <a:endParaRPr lang="en-US">
              <a:solidFill>
                <a:prstClr val="white"/>
              </a:solidFill>
            </a:endParaRPr>
          </a:p>
        </p:txBody>
      </p:sp>
      <p:sp>
        <p:nvSpPr>
          <p:cNvPr id="13313"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3314"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8D5CAD1C-88BA-4604-9207-81C6A40C13CA}" type="slidenum">
              <a:rPr lang="en-US">
                <a:solidFill>
                  <a:prstClr val="white"/>
                </a:solidFill>
              </a:rPr>
              <a:pPr/>
              <a:t>63</a:t>
            </a:fld>
            <a:endParaRPr lang="en-US">
              <a:solidFill>
                <a:prstClr val="white"/>
              </a:solidFill>
            </a:endParaRPr>
          </a:p>
        </p:txBody>
      </p:sp>
      <p:sp>
        <p:nvSpPr>
          <p:cNvPr id="14337"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4338"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6EFE898-1C97-4777-A5F8-605FBEEBFB90}" type="slidenum">
              <a:rPr lang="en-US">
                <a:solidFill>
                  <a:prstClr val="white"/>
                </a:solidFill>
              </a:rPr>
              <a:pPr/>
              <a:t>64</a:t>
            </a:fld>
            <a:endParaRPr lang="en-US">
              <a:solidFill>
                <a:prstClr val="white"/>
              </a:solidFill>
            </a:endParaRPr>
          </a:p>
        </p:txBody>
      </p:sp>
      <p:sp>
        <p:nvSpPr>
          <p:cNvPr id="15361"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5362"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8122EBD-D8D0-4647-A959-59EC324A068D}" type="slidenum">
              <a:rPr lang="en-US">
                <a:solidFill>
                  <a:prstClr val="white"/>
                </a:solidFill>
              </a:rPr>
              <a:pPr/>
              <a:t>65</a:t>
            </a:fld>
            <a:endParaRPr lang="en-US">
              <a:solidFill>
                <a:prstClr val="white"/>
              </a:solidFill>
            </a:endParaRPr>
          </a:p>
        </p:txBody>
      </p:sp>
      <p:sp>
        <p:nvSpPr>
          <p:cNvPr id="16385"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6386"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80D94A2-655C-4DC0-BDB1-EFB559F4B14A}" type="slidenum">
              <a:rPr lang="en-US">
                <a:solidFill>
                  <a:prstClr val="white"/>
                </a:solidFill>
              </a:rPr>
              <a:pPr/>
              <a:t>66</a:t>
            </a:fld>
            <a:endParaRPr lang="en-US">
              <a:solidFill>
                <a:prstClr val="white"/>
              </a:solidFill>
            </a:endParaRPr>
          </a:p>
        </p:txBody>
      </p:sp>
      <p:sp>
        <p:nvSpPr>
          <p:cNvPr id="17409" name="Text Box 1"/>
          <p:cNvSpPr txBox="1">
            <a:spLocks noChangeArrowheads="1"/>
          </p:cNvSpPr>
          <p:nvPr/>
        </p:nvSpPr>
        <p:spPr bwMode="auto">
          <a:xfrm>
            <a:off x="1223683" y="700920"/>
            <a:ext cx="4486835" cy="3462338"/>
          </a:xfrm>
          <a:prstGeom prst="rect">
            <a:avLst/>
          </a:prstGeom>
          <a:solidFill>
            <a:srgbClr val="FFFFFF"/>
          </a:solidFill>
          <a:ln w="9360">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00" tIns="41450" rIns="82900" bIns="41450" anchor="ctr"/>
          <a:lstStyle/>
          <a:p>
            <a:pPr defTabSz="414454" hangingPunct="0">
              <a:lnSpc>
                <a:spcPct val="93000"/>
              </a:lnSpc>
              <a:buClr>
                <a:srgbClr val="000000"/>
              </a:buClr>
              <a:buSzPct val="100000"/>
            </a:pPr>
            <a:endParaRPr lang="en-US" smtClean="0">
              <a:solidFill>
                <a:prstClr val="white"/>
              </a:solidFill>
              <a:latin typeface="Arial" charset="0"/>
              <a:cs typeface="+mn-cs"/>
            </a:endParaRPr>
          </a:p>
        </p:txBody>
      </p:sp>
      <p:sp>
        <p:nvSpPr>
          <p:cNvPr id="17410" name="Rectangle 2"/>
          <p:cNvSpPr txBox="1">
            <a:spLocks noGrp="1" noChangeArrowheads="1"/>
          </p:cNvSpPr>
          <p:nvPr>
            <p:ph type="body"/>
          </p:nvPr>
        </p:nvSpPr>
        <p:spPr bwMode="auto">
          <a:xfrm>
            <a:off x="693986" y="4384754"/>
            <a:ext cx="5541979" cy="414868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8B2CDB-4D02-4327-97EA-0111F7C092F0}" type="datetime1">
              <a:rPr lang="en-US" smtClean="0"/>
              <a:pPr>
                <a:defRPr/>
              </a:pPr>
              <a:t>10/5/2011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BAA39F-1ED7-453B-BBE9-D65B18E302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7F1553-1B33-49C1-8509-AD81DC53FFF1}" type="datetime1">
              <a:rPr lang="en-US" smtClean="0"/>
              <a:pPr>
                <a:defRPr/>
              </a:pPr>
              <a:t>10/5/2011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9F04EF-21B1-4409-AB55-8DFD5CCFB0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751200-8395-4824-8BF9-8F3D5BE88871}" type="datetime1">
              <a:rPr lang="en-US" smtClean="0"/>
              <a:pPr>
                <a:defRPr/>
              </a:pPr>
              <a:t>10/5/2011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5AE783-C428-4B8A-94C2-D453943F3B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58E3DF2-3912-43CB-A890-EA59CE1B63BA}" type="slidenum">
              <a:rPr lang="en-US"/>
              <a:pPr/>
              <a:t>‹#›</a:t>
            </a:fld>
            <a:endParaRPr lang="en-US"/>
          </a:p>
        </p:txBody>
      </p:sp>
    </p:spTree>
    <p:extLst>
      <p:ext uri="{BB962C8B-B14F-4D97-AF65-F5344CB8AC3E}">
        <p14:creationId xmlns="" xmlns:p14="http://schemas.microsoft.com/office/powerpoint/2010/main" val="100434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379F0D6-DC1F-4F99-915E-3CEC11D4F308}" type="slidenum">
              <a:rPr lang="en-US"/>
              <a:pPr/>
              <a:t>‹#›</a:t>
            </a:fld>
            <a:endParaRPr lang="en-US"/>
          </a:p>
        </p:txBody>
      </p:sp>
    </p:spTree>
    <p:extLst>
      <p:ext uri="{BB962C8B-B14F-4D97-AF65-F5344CB8AC3E}">
        <p14:creationId xmlns="" xmlns:p14="http://schemas.microsoft.com/office/powerpoint/2010/main" val="3056544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89C26C2-77E5-41D3-8DC4-1E770F3DD13F}" type="slidenum">
              <a:rPr lang="en-US"/>
              <a:pPr/>
              <a:t>‹#›</a:t>
            </a:fld>
            <a:endParaRPr lang="en-US"/>
          </a:p>
        </p:txBody>
      </p:sp>
    </p:spTree>
    <p:extLst>
      <p:ext uri="{BB962C8B-B14F-4D97-AF65-F5344CB8AC3E}">
        <p14:creationId xmlns="" xmlns:p14="http://schemas.microsoft.com/office/powerpoint/2010/main" val="120008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4040640" cy="45191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360" y="1604329"/>
            <a:ext cx="4042080" cy="45191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3260831-3155-49F5-BB0E-C59BC82FCCFD}" type="slidenum">
              <a:rPr lang="en-US"/>
              <a:pPr/>
              <a:t>‹#›</a:t>
            </a:fld>
            <a:endParaRPr lang="en-US"/>
          </a:p>
        </p:txBody>
      </p:sp>
    </p:spTree>
    <p:extLst>
      <p:ext uri="{BB962C8B-B14F-4D97-AF65-F5344CB8AC3E}">
        <p14:creationId xmlns="" xmlns:p14="http://schemas.microsoft.com/office/powerpoint/2010/main" val="243621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49C2138-B7D4-47F5-87C3-EE4C1742A67D}" type="slidenum">
              <a:rPr lang="en-US"/>
              <a:pPr/>
              <a:t>‹#›</a:t>
            </a:fld>
            <a:endParaRPr lang="en-US"/>
          </a:p>
        </p:txBody>
      </p:sp>
    </p:spTree>
    <p:extLst>
      <p:ext uri="{BB962C8B-B14F-4D97-AF65-F5344CB8AC3E}">
        <p14:creationId xmlns="" xmlns:p14="http://schemas.microsoft.com/office/powerpoint/2010/main" val="392023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FBDAD07-3C7F-4F2D-9631-4BA4EA110E61}" type="slidenum">
              <a:rPr lang="en-US"/>
              <a:pPr/>
              <a:t>‹#›</a:t>
            </a:fld>
            <a:endParaRPr lang="en-US"/>
          </a:p>
        </p:txBody>
      </p:sp>
    </p:spTree>
    <p:extLst>
      <p:ext uri="{BB962C8B-B14F-4D97-AF65-F5344CB8AC3E}">
        <p14:creationId xmlns="" xmlns:p14="http://schemas.microsoft.com/office/powerpoint/2010/main" val="292218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19FBDD1-A0D8-4117-93FD-87222DAD6A92}" type="slidenum">
              <a:rPr lang="en-US"/>
              <a:pPr/>
              <a:t>‹#›</a:t>
            </a:fld>
            <a:endParaRPr lang="en-US"/>
          </a:p>
        </p:txBody>
      </p:sp>
    </p:spTree>
    <p:extLst>
      <p:ext uri="{BB962C8B-B14F-4D97-AF65-F5344CB8AC3E}">
        <p14:creationId xmlns="" xmlns:p14="http://schemas.microsoft.com/office/powerpoint/2010/main" val="1546308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D15708B-231D-4F49-85B9-0FA43FEBBDC7}" type="slidenum">
              <a:rPr lang="en-US"/>
              <a:pPr/>
              <a:t>‹#›</a:t>
            </a:fld>
            <a:endParaRPr lang="en-US"/>
          </a:p>
        </p:txBody>
      </p:sp>
    </p:spTree>
    <p:extLst>
      <p:ext uri="{BB962C8B-B14F-4D97-AF65-F5344CB8AC3E}">
        <p14:creationId xmlns="" xmlns:p14="http://schemas.microsoft.com/office/powerpoint/2010/main" val="19260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BC5B36-ADB1-416D-A825-991013E9CA48}" type="datetime1">
              <a:rPr lang="en-US" smtClean="0"/>
              <a:pPr>
                <a:defRPr/>
              </a:pPr>
              <a:t>10/5/2011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2D11C0-BFAC-44CF-A56C-1F7331F3DE3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00F9B09-224C-4D15-BD3F-74795263D015}" type="slidenum">
              <a:rPr lang="en-US"/>
              <a:pPr/>
              <a:t>‹#›</a:t>
            </a:fld>
            <a:endParaRPr lang="en-US"/>
          </a:p>
        </p:txBody>
      </p:sp>
    </p:spTree>
    <p:extLst>
      <p:ext uri="{BB962C8B-B14F-4D97-AF65-F5344CB8AC3E}">
        <p14:creationId xmlns="" xmlns:p14="http://schemas.microsoft.com/office/powerpoint/2010/main" val="113991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C89152B-FF19-44F7-8FF5-25E4EA66E0D4}" type="slidenum">
              <a:rPr lang="en-US"/>
              <a:pPr/>
              <a:t>‹#›</a:t>
            </a:fld>
            <a:endParaRPr lang="en-US"/>
          </a:p>
        </p:txBody>
      </p:sp>
    </p:spTree>
    <p:extLst>
      <p:ext uri="{BB962C8B-B14F-4D97-AF65-F5344CB8AC3E}">
        <p14:creationId xmlns="" xmlns:p14="http://schemas.microsoft.com/office/powerpoint/2010/main" val="426908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2560" y="273629"/>
            <a:ext cx="2054880" cy="58498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27840" cy="58498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992FE31-1EAC-4A7F-ADE9-C17FF86E4949}" type="slidenum">
              <a:rPr lang="en-US"/>
              <a:pPr/>
              <a:t>‹#›</a:t>
            </a:fld>
            <a:endParaRPr lang="en-US"/>
          </a:p>
        </p:txBody>
      </p:sp>
    </p:spTree>
    <p:extLst>
      <p:ext uri="{BB962C8B-B14F-4D97-AF65-F5344CB8AC3E}">
        <p14:creationId xmlns="" xmlns:p14="http://schemas.microsoft.com/office/powerpoint/2010/main" val="393112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7CAC19-808E-453E-A7E4-B822D19D0F8B}" type="datetime1">
              <a:rPr lang="en-US" smtClean="0"/>
              <a:pPr>
                <a:defRPr/>
              </a:pPr>
              <a:t>10/5/2011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87AF3A-5235-4EB1-BBEC-49EF4FFC38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AAF963-D396-4C40-AD5A-8351372517CF}" type="datetime1">
              <a:rPr lang="en-US" smtClean="0"/>
              <a:pPr>
                <a:defRPr/>
              </a:pPr>
              <a:t>10/5/2011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6386C9-18FB-4A08-AE04-9DA863E0FD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0EFDC9-C3E7-4A16-944C-452D6ADFBA9A}" type="datetime1">
              <a:rPr lang="en-US" smtClean="0"/>
              <a:pPr>
                <a:defRPr/>
              </a:pPr>
              <a:t>10/5/2011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B53351-C6D9-466F-AF9E-4DFB57F8AA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80334B-CAE7-4C41-A3C9-CA67ECE60C7F}" type="datetime1">
              <a:rPr lang="en-US" smtClean="0"/>
              <a:pPr>
                <a:defRPr/>
              </a:pPr>
              <a:t>10/5/2011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30BC08-F567-46E3-B8E5-117393A530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8F62F7-34F5-411D-B663-16A24C414F27}" type="datetime1">
              <a:rPr lang="en-US" smtClean="0"/>
              <a:pPr>
                <a:defRPr/>
              </a:pPr>
              <a:t>10/5/2011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C94EE7-EC1F-4D81-88BD-FEBFCB299E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FF0733-C79E-4854-8CC4-6DF0BE50DF95}" type="datetime1">
              <a:rPr lang="en-US" smtClean="0"/>
              <a:pPr>
                <a:defRPr/>
              </a:pPr>
              <a:t>10/5/2011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F7B9F8-77D0-42B9-8D97-47ACB0E3AE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574B25-F5E6-4406-B8D9-DE33392C1DA1}" type="datetime1">
              <a:rPr lang="en-US" smtClean="0"/>
              <a:pPr>
                <a:defRPr/>
              </a:pPr>
              <a:t>10/5/2011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D6A817-93B2-453F-A9BE-F8C6E6A2E1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0644B8-D4A9-411D-B3BF-B4074D3319A9}" type="datetime1">
              <a:rPr lang="en-US" smtClean="0"/>
              <a:pPr>
                <a:defRPr/>
              </a:pPr>
              <a:t>10/5/2011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05CE471-49A5-4FFA-883E-C5003F43E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2865" indent="-342865"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73" indent="-28572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882" indent="-22857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34"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87"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0960" cy="11377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29"/>
            <a:ext cx="8220960" cy="4519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5471"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376"/>
            <a:ext cx="2122560" cy="4651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300">
                <a:solidFill>
                  <a:srgbClr val="000000"/>
                </a:solidFill>
                <a:latin typeface="Times New Roman" pitchFamily="16" charset="0"/>
                <a:ea typeface="+mn-ea"/>
                <a:cs typeface="+mn-cs"/>
              </a:defRPr>
            </a:lvl1pPr>
          </a:lstStyle>
          <a:p>
            <a:pPr defTabSz="414726" hangingPunct="0">
              <a:lnSpc>
                <a:spcPct val="93000"/>
              </a:lnSpc>
              <a:buClr>
                <a:srgbClr val="000000"/>
              </a:buClr>
              <a:buSzPct val="100000"/>
              <a:buFont typeface="Times New Roman" pitchFamily="16" charset="0"/>
              <a:buNone/>
            </a:pPr>
            <a:endParaRPr lang="en-US" smtClean="0"/>
          </a:p>
        </p:txBody>
      </p:sp>
      <p:sp>
        <p:nvSpPr>
          <p:cNvPr id="1028" name="Rectangle 4"/>
          <p:cNvSpPr>
            <a:spLocks noGrp="1" noChangeArrowheads="1"/>
          </p:cNvSpPr>
          <p:nvPr>
            <p:ph type="ftr"/>
          </p:nvPr>
        </p:nvSpPr>
        <p:spPr bwMode="auto">
          <a:xfrm>
            <a:off x="3127680" y="6247376"/>
            <a:ext cx="2891520" cy="4651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300">
                <a:solidFill>
                  <a:srgbClr val="000000"/>
                </a:solidFill>
                <a:latin typeface="Times New Roman" pitchFamily="16" charset="0"/>
                <a:ea typeface="+mn-ea"/>
                <a:cs typeface="+mn-cs"/>
              </a:defRPr>
            </a:lvl1pPr>
          </a:lstStyle>
          <a:p>
            <a:pPr defTabSz="414726" hangingPunct="0">
              <a:lnSpc>
                <a:spcPct val="93000"/>
              </a:lnSpc>
              <a:buClr>
                <a:srgbClr val="000000"/>
              </a:buClr>
              <a:buSzPct val="100000"/>
              <a:buFont typeface="Times New Roman" pitchFamily="16" charset="0"/>
              <a:buNone/>
            </a:pPr>
            <a:endParaRPr lang="en-US" smtClean="0"/>
          </a:p>
        </p:txBody>
      </p:sp>
      <p:sp>
        <p:nvSpPr>
          <p:cNvPr id="1029" name="Rectangle 5"/>
          <p:cNvSpPr>
            <a:spLocks noGrp="1" noChangeArrowheads="1"/>
          </p:cNvSpPr>
          <p:nvPr>
            <p:ph type="sldNum"/>
          </p:nvPr>
        </p:nvSpPr>
        <p:spPr bwMode="auto">
          <a:xfrm>
            <a:off x="6554880" y="6247376"/>
            <a:ext cx="2122560" cy="4651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300">
                <a:solidFill>
                  <a:srgbClr val="000000"/>
                </a:solidFill>
                <a:latin typeface="Times New Roman" pitchFamily="16" charset="0"/>
                <a:ea typeface="+mn-ea"/>
                <a:cs typeface="+mn-cs"/>
              </a:defRPr>
            </a:lvl1pPr>
          </a:lstStyle>
          <a:p>
            <a:pPr defTabSz="414726" hangingPunct="0">
              <a:lnSpc>
                <a:spcPct val="93000"/>
              </a:lnSpc>
              <a:buClr>
                <a:srgbClr val="000000"/>
              </a:buClr>
              <a:buSzPct val="100000"/>
              <a:buFont typeface="Times New Roman" pitchFamily="16" charset="0"/>
              <a:buNone/>
            </a:pPr>
            <a:fld id="{E3B1A5ED-7BF7-44D4-9A87-7285F8711C6A}" type="slidenum">
              <a:rPr lang="en-US" smtClean="0"/>
              <a:pPr defTabSz="414726" hangingPunct="0">
                <a:lnSpc>
                  <a:spcPct val="93000"/>
                </a:lnSpc>
                <a:buClr>
                  <a:srgbClr val="000000"/>
                </a:buClr>
                <a:buSzPct val="100000"/>
                <a:buFont typeface="Times New Roman" pitchFamily="16" charset="0"/>
                <a:buNone/>
              </a:pPr>
              <a:t>‹#›</a:t>
            </a:fld>
            <a:endParaRPr lang="en-US" smtClean="0"/>
          </a:p>
        </p:txBody>
      </p:sp>
    </p:spTree>
    <p:extLst>
      <p:ext uri="{BB962C8B-B14F-4D97-AF65-F5344CB8AC3E}">
        <p14:creationId xmlns="" xmlns:p14="http://schemas.microsoft.com/office/powerpoint/2010/main" val="124215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930" indent="-259204"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2pPr>
      <a:lvl3pPr marL="1036815"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3pPr>
      <a:lvl4pPr marL="1451541"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4pPr>
      <a:lvl5pPr marL="1866268"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9pPr>
    </p:titleStyle>
    <p:bodyStyle>
      <a:lvl1pPr marL="311045" indent="-311045" algn="l" defTabSz="414726"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930" indent="-259204" algn="l" defTabSz="414726"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6815" indent="-207363" algn="l" defTabSz="414726"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51541" indent="-207363" algn="l" defTabSz="414726"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6268"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80994"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dirty="0">
              <a:latin typeface="Calibri" pitchFamily="34" charset="0"/>
            </a:endParaRPr>
          </a:p>
        </p:txBody>
      </p:sp>
      <p:sp>
        <p:nvSpPr>
          <p:cNvPr id="2051" name="Title 2"/>
          <p:cNvSpPr>
            <a:spLocks noGrp="1"/>
          </p:cNvSpPr>
          <p:nvPr>
            <p:ph type="title"/>
          </p:nvPr>
        </p:nvSpPr>
        <p:spPr>
          <a:xfrm>
            <a:off x="598516" y="274320"/>
            <a:ext cx="8229600" cy="6135624"/>
          </a:xfrm>
        </p:spPr>
        <p:txBody>
          <a:bodyPr/>
          <a:lstStyle/>
          <a:p>
            <a:pPr eaLnBrk="1" hangingPunct="1"/>
            <a:r>
              <a:rPr lang="en-US" sz="3600" dirty="0" smtClean="0"/>
              <a:t/>
            </a:r>
            <a:br>
              <a:rPr lang="en-US" sz="3600" dirty="0" smtClean="0"/>
            </a:br>
            <a:r>
              <a:rPr lang="en-US" sz="3600" dirty="0" smtClean="0"/>
              <a:t>Addressing NCEP Director’ Concerns About the NAM Upgrade:</a:t>
            </a:r>
            <a:br>
              <a:rPr lang="en-US" sz="3600" dirty="0" smtClean="0"/>
            </a:br>
            <a:r>
              <a:rPr lang="en-US" sz="3600" dirty="0"/>
              <a:t/>
            </a:r>
            <a:br>
              <a:rPr lang="en-US" sz="3600" dirty="0"/>
            </a:br>
            <a:r>
              <a:rPr lang="en-US" sz="2800" dirty="0" smtClean="0"/>
              <a:t>Read-Ahead Material Prepared by EMC 09/16/11</a:t>
            </a:r>
            <a:br>
              <a:rPr lang="en-US" sz="2800" dirty="0" smtClean="0"/>
            </a:br>
            <a:r>
              <a:rPr lang="en-US" sz="2800" dirty="0" smtClean="0"/>
              <a:t/>
            </a:r>
            <a:br>
              <a:rPr lang="en-US" sz="2800" dirty="0" smtClean="0"/>
            </a:br>
            <a:r>
              <a:rPr lang="en-US" sz="2800" dirty="0" smtClean="0"/>
              <a:t>Updated with relevant feedback slides from </a:t>
            </a:r>
            <a:r>
              <a:rPr lang="en-US" sz="2800" smtClean="0"/>
              <a:t>original 9/12/2011 </a:t>
            </a:r>
            <a:r>
              <a:rPr lang="en-US" sz="2800" dirty="0" smtClean="0"/>
              <a:t>decision briefing</a:t>
            </a:r>
            <a:br>
              <a:rPr lang="en-US" sz="2800" dirty="0" smtClean="0"/>
            </a:br>
            <a:r>
              <a:rPr lang="en-US" sz="2800" dirty="0" smtClean="0"/>
              <a:t/>
            </a:r>
            <a:br>
              <a:rPr lang="en-US" sz="2800" dirty="0" smtClean="0"/>
            </a:br>
            <a:r>
              <a:rPr lang="en-US" sz="2800" dirty="0" smtClean="0"/>
              <a:t>Enhanced with recent reruns and feedback </a:t>
            </a:r>
            <a:r>
              <a:rPr lang="en-US" sz="2800" smtClean="0"/>
              <a:t>from </a:t>
            </a:r>
            <a:br>
              <a:rPr lang="en-US" sz="2800" smtClean="0"/>
            </a:br>
            <a:r>
              <a:rPr lang="en-US" sz="2800" smtClean="0"/>
              <a:t>SPC </a:t>
            </a:r>
            <a:r>
              <a:rPr lang="en-US" sz="2800" dirty="0" smtClean="0"/>
              <a:t>&amp; AWC on </a:t>
            </a:r>
            <a:r>
              <a:rPr lang="en-US" sz="2800" smtClean="0"/>
              <a:t>those reruns</a:t>
            </a:r>
            <a:r>
              <a:rPr lang="en-US" sz="3600" dirty="0" smtClean="0"/>
              <a:t/>
            </a:r>
            <a:br>
              <a:rPr lang="en-US" sz="3600" dirty="0" smtClean="0"/>
            </a:br>
            <a:endParaRPr lang="en-US" sz="3600" dirty="0" smtClean="0"/>
          </a:p>
        </p:txBody>
      </p:sp>
      <p:sp>
        <p:nvSpPr>
          <p:cNvPr id="2" name="Slide Number Placeholder 1"/>
          <p:cNvSpPr>
            <a:spLocks noGrp="1"/>
          </p:cNvSpPr>
          <p:nvPr>
            <p:ph type="sldNum" sz="quarter" idx="12"/>
          </p:nvPr>
        </p:nvSpPr>
        <p:spPr/>
        <p:txBody>
          <a:bodyPr/>
          <a:lstStyle/>
          <a:p>
            <a:pPr>
              <a:defRPr/>
            </a:pPr>
            <a:fld id="{7E30BC08-F567-46E3-B8E5-117393A530CC}"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08987986-FFE3-4A05-B2EA-9394D630F264}" type="slidenum">
              <a:rPr lang="en-US"/>
              <a:pPr>
                <a:defRPr/>
              </a:pPr>
              <a:t>10</a:t>
            </a:fld>
            <a:endParaRPr lang="en-US" dirty="0"/>
          </a:p>
        </p:txBody>
      </p:sp>
      <p:pic>
        <p:nvPicPr>
          <p:cNvPr id="9219" name="Picture 1"/>
          <p:cNvPicPr>
            <a:picLocks noChangeAspect="1" noChangeArrowheads="1"/>
          </p:cNvPicPr>
          <p:nvPr/>
        </p:nvPicPr>
        <p:blipFill>
          <a:blip r:embed="rId3" cstate="print"/>
          <a:srcRect/>
          <a:stretch>
            <a:fillRect/>
          </a:stretch>
        </p:blipFill>
        <p:spPr bwMode="auto">
          <a:xfrm>
            <a:off x="1" y="414339"/>
            <a:ext cx="4581525" cy="6015037"/>
          </a:xfrm>
          <a:prstGeom prst="rect">
            <a:avLst/>
          </a:prstGeom>
          <a:noFill/>
          <a:ln w="9525">
            <a:noFill/>
            <a:round/>
            <a:headEnd/>
            <a:tailEnd/>
          </a:ln>
        </p:spPr>
      </p:pic>
      <p:sp>
        <p:nvSpPr>
          <p:cNvPr id="9220" name="Text Box 2"/>
          <p:cNvSpPr txBox="1">
            <a:spLocks noChangeArrowheads="1"/>
          </p:cNvSpPr>
          <p:nvPr/>
        </p:nvSpPr>
        <p:spPr bwMode="auto">
          <a:xfrm>
            <a:off x="2695575" y="1244601"/>
            <a:ext cx="1344613" cy="314325"/>
          </a:xfrm>
          <a:prstGeom prst="rect">
            <a:avLst/>
          </a:prstGeom>
          <a:noFill/>
          <a:ln w="9525">
            <a:noFill/>
            <a:round/>
            <a:headEnd/>
            <a:tailEnd/>
          </a:ln>
        </p:spPr>
        <p:txBody>
          <a:bodyPr wrap="none" lIns="82936" tIns="41469" rIns="82936" bIns="41469" anchor="ctr"/>
          <a:lstStyle/>
          <a:p>
            <a:endParaRPr lang="en-US">
              <a:latin typeface="Calibri" pitchFamily="34" charset="0"/>
            </a:endParaRPr>
          </a:p>
        </p:txBody>
      </p:sp>
      <p:sp>
        <p:nvSpPr>
          <p:cNvPr id="9221" name="Text Box 3"/>
          <p:cNvSpPr txBox="1">
            <a:spLocks noChangeArrowheads="1"/>
          </p:cNvSpPr>
          <p:nvPr/>
        </p:nvSpPr>
        <p:spPr bwMode="auto">
          <a:xfrm>
            <a:off x="1" y="101600"/>
            <a:ext cx="3317875" cy="3127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September - November 2010 QPF scores</a:t>
            </a:r>
          </a:p>
        </p:txBody>
      </p:sp>
      <p:sp>
        <p:nvSpPr>
          <p:cNvPr id="9222" name="Text Box 4"/>
          <p:cNvSpPr txBox="1">
            <a:spLocks noChangeArrowheads="1"/>
          </p:cNvSpPr>
          <p:nvPr/>
        </p:nvSpPr>
        <p:spPr bwMode="auto">
          <a:xfrm>
            <a:off x="4572001" y="101600"/>
            <a:ext cx="3722688" cy="3127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December 2010 – February 2011 QPF scores</a:t>
            </a:r>
          </a:p>
        </p:txBody>
      </p:sp>
      <p:sp>
        <p:nvSpPr>
          <p:cNvPr id="9223" name="Text Box 5"/>
          <p:cNvSpPr txBox="1">
            <a:spLocks noChangeArrowheads="1"/>
          </p:cNvSpPr>
          <p:nvPr/>
        </p:nvSpPr>
        <p:spPr bwMode="auto">
          <a:xfrm>
            <a:off x="0" y="6282698"/>
            <a:ext cx="5805487" cy="4143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sz="2400" b="1" dirty="0" smtClean="0">
                <a:solidFill>
                  <a:srgbClr val="800000"/>
                </a:solidFill>
                <a:latin typeface="Calibri" pitchFamily="34" charset="0"/>
                <a:ea typeface="DejaVu LGC Sans"/>
                <a:cs typeface="DejaVu LGC Sans"/>
              </a:rPr>
              <a:t>These results show comparable skill between current and new NAM.</a:t>
            </a:r>
            <a:endParaRPr lang="en-US" sz="2400" b="1" dirty="0">
              <a:solidFill>
                <a:srgbClr val="800000"/>
              </a:solidFill>
              <a:latin typeface="Calibri" pitchFamily="34" charset="0"/>
              <a:ea typeface="DejaVu LGC Sans"/>
              <a:cs typeface="DejaVu LGC Sans"/>
            </a:endParaRPr>
          </a:p>
        </p:txBody>
      </p:sp>
      <p:sp>
        <p:nvSpPr>
          <p:cNvPr id="9224" name="Text Box 6"/>
          <p:cNvSpPr txBox="1">
            <a:spLocks noChangeArrowheads="1"/>
          </p:cNvSpPr>
          <p:nvPr/>
        </p:nvSpPr>
        <p:spPr bwMode="auto">
          <a:xfrm>
            <a:off x="884239" y="2695576"/>
            <a:ext cx="566737" cy="415925"/>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ETS</a:t>
            </a:r>
          </a:p>
        </p:txBody>
      </p:sp>
      <p:sp>
        <p:nvSpPr>
          <p:cNvPr id="9225" name="Text Box 7"/>
          <p:cNvSpPr txBox="1">
            <a:spLocks noChangeArrowheads="1"/>
          </p:cNvSpPr>
          <p:nvPr/>
        </p:nvSpPr>
        <p:spPr bwMode="auto">
          <a:xfrm>
            <a:off x="5391150" y="2695576"/>
            <a:ext cx="622300" cy="415925"/>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ETS</a:t>
            </a:r>
          </a:p>
        </p:txBody>
      </p:sp>
      <p:sp>
        <p:nvSpPr>
          <p:cNvPr id="9226" name="Text Box 8"/>
          <p:cNvSpPr txBox="1">
            <a:spLocks noChangeArrowheads="1"/>
          </p:cNvSpPr>
          <p:nvPr/>
        </p:nvSpPr>
        <p:spPr bwMode="auto">
          <a:xfrm>
            <a:off x="887413" y="5599114"/>
            <a:ext cx="563562" cy="414337"/>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Bias</a:t>
            </a:r>
          </a:p>
        </p:txBody>
      </p:sp>
      <p:sp>
        <p:nvSpPr>
          <p:cNvPr id="9227" name="Text Box 9"/>
          <p:cNvSpPr txBox="1">
            <a:spLocks noChangeArrowheads="1"/>
          </p:cNvSpPr>
          <p:nvPr/>
        </p:nvSpPr>
        <p:spPr bwMode="auto">
          <a:xfrm>
            <a:off x="5391151" y="5599114"/>
            <a:ext cx="830263" cy="414337"/>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Bias</a:t>
            </a:r>
          </a:p>
        </p:txBody>
      </p:sp>
      <p:pic>
        <p:nvPicPr>
          <p:cNvPr id="9228" name="Picture 10"/>
          <p:cNvPicPr>
            <a:picLocks noChangeAspect="1" noChangeArrowheads="1"/>
          </p:cNvPicPr>
          <p:nvPr/>
        </p:nvPicPr>
        <p:blipFill>
          <a:blip r:embed="rId4" cstate="print"/>
          <a:srcRect/>
          <a:stretch>
            <a:fillRect/>
          </a:stretch>
        </p:blipFill>
        <p:spPr bwMode="auto">
          <a:xfrm>
            <a:off x="4572000" y="400051"/>
            <a:ext cx="4560888" cy="6029325"/>
          </a:xfrm>
          <a:prstGeom prst="rect">
            <a:avLst/>
          </a:prstGeom>
          <a:noFill/>
          <a:ln w="9525">
            <a:noFill/>
            <a:round/>
            <a:headEnd/>
            <a:tailEnd/>
          </a:ln>
        </p:spPr>
      </p:pic>
      <p:sp>
        <p:nvSpPr>
          <p:cNvPr id="9229" name="Text Box 6"/>
          <p:cNvSpPr txBox="1">
            <a:spLocks noChangeArrowheads="1"/>
          </p:cNvSpPr>
          <p:nvPr/>
        </p:nvSpPr>
        <p:spPr bwMode="auto">
          <a:xfrm>
            <a:off x="5486401" y="2667001"/>
            <a:ext cx="622300" cy="4143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ETS</a:t>
            </a:r>
          </a:p>
        </p:txBody>
      </p:sp>
      <p:sp>
        <p:nvSpPr>
          <p:cNvPr id="9230" name="Text Box 9"/>
          <p:cNvSpPr txBox="1">
            <a:spLocks noChangeArrowheads="1"/>
          </p:cNvSpPr>
          <p:nvPr/>
        </p:nvSpPr>
        <p:spPr bwMode="auto">
          <a:xfrm>
            <a:off x="5410201" y="5638800"/>
            <a:ext cx="622300" cy="3127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Bias</a:t>
            </a:r>
          </a:p>
        </p:txBody>
      </p:sp>
      <p:cxnSp>
        <p:nvCxnSpPr>
          <p:cNvPr id="3" name="Straight Connector 2"/>
          <p:cNvCxnSpPr/>
          <p:nvPr/>
        </p:nvCxnSpPr>
        <p:spPr>
          <a:xfrm>
            <a:off x="762000" y="4479174"/>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20145" y="4632959"/>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70813153-5124-44B5-84E4-AE01936D0D88}" type="slidenum">
              <a:rPr lang="en-US"/>
              <a:pPr>
                <a:defRPr/>
              </a:pPr>
              <a:t>11</a:t>
            </a:fld>
            <a:endParaRPr lang="en-US" dirty="0"/>
          </a:p>
        </p:txBody>
      </p:sp>
      <p:pic>
        <p:nvPicPr>
          <p:cNvPr id="10243" name="Picture 1"/>
          <p:cNvPicPr>
            <a:picLocks noChangeAspect="1" noChangeArrowheads="1"/>
          </p:cNvPicPr>
          <p:nvPr/>
        </p:nvPicPr>
        <p:blipFill>
          <a:blip r:embed="rId3" cstate="print"/>
          <a:srcRect/>
          <a:stretch>
            <a:fillRect/>
          </a:stretch>
        </p:blipFill>
        <p:spPr bwMode="auto">
          <a:xfrm>
            <a:off x="4580314" y="622300"/>
            <a:ext cx="4581525" cy="6235700"/>
          </a:xfrm>
          <a:prstGeom prst="rect">
            <a:avLst/>
          </a:prstGeom>
          <a:noFill/>
          <a:ln w="9525">
            <a:noFill/>
            <a:round/>
            <a:headEnd/>
            <a:tailEnd/>
          </a:ln>
        </p:spPr>
      </p:pic>
      <p:pic>
        <p:nvPicPr>
          <p:cNvPr id="10244" name="Picture 2"/>
          <p:cNvPicPr>
            <a:picLocks noChangeAspect="1" noChangeArrowheads="1"/>
          </p:cNvPicPr>
          <p:nvPr/>
        </p:nvPicPr>
        <p:blipFill>
          <a:blip r:embed="rId4" cstate="print"/>
          <a:srcRect/>
          <a:stretch>
            <a:fillRect/>
          </a:stretch>
        </p:blipFill>
        <p:spPr bwMode="auto">
          <a:xfrm>
            <a:off x="0" y="622300"/>
            <a:ext cx="4676775" cy="6235700"/>
          </a:xfrm>
          <a:prstGeom prst="rect">
            <a:avLst/>
          </a:prstGeom>
          <a:noFill/>
          <a:ln w="9525">
            <a:noFill/>
            <a:round/>
            <a:headEnd/>
            <a:tailEnd/>
          </a:ln>
        </p:spPr>
      </p:pic>
      <p:sp>
        <p:nvSpPr>
          <p:cNvPr id="10245" name="Text Box 3"/>
          <p:cNvSpPr txBox="1">
            <a:spLocks noChangeArrowheads="1"/>
          </p:cNvSpPr>
          <p:nvPr/>
        </p:nvSpPr>
        <p:spPr bwMode="auto">
          <a:xfrm>
            <a:off x="1036639" y="207963"/>
            <a:ext cx="3317875" cy="414337"/>
          </a:xfrm>
          <a:prstGeom prst="rect">
            <a:avLst/>
          </a:prstGeom>
          <a:noFill/>
          <a:ln w="9525">
            <a:noFill/>
            <a:round/>
            <a:headEnd/>
            <a:tailEnd/>
          </a:ln>
        </p:spPr>
        <p:txBody>
          <a:bodyPr wrap="none" lIns="81631" tIns="55183"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000000"/>
                </a:solidFill>
                <a:latin typeface="Calibri" pitchFamily="34" charset="0"/>
                <a:ea typeface="DejaVu LGC Sans"/>
                <a:cs typeface="DejaVu LGC Sans"/>
              </a:rPr>
              <a:t>March – May 2011 QPF scores</a:t>
            </a:r>
          </a:p>
        </p:txBody>
      </p:sp>
      <p:sp>
        <p:nvSpPr>
          <p:cNvPr id="10246" name="Text Box 4"/>
          <p:cNvSpPr txBox="1">
            <a:spLocks noChangeArrowheads="1"/>
          </p:cNvSpPr>
          <p:nvPr/>
        </p:nvSpPr>
        <p:spPr bwMode="auto">
          <a:xfrm>
            <a:off x="5391150" y="207963"/>
            <a:ext cx="3525838" cy="414337"/>
          </a:xfrm>
          <a:prstGeom prst="rect">
            <a:avLst/>
          </a:prstGeom>
          <a:noFill/>
          <a:ln w="9525">
            <a:noFill/>
            <a:round/>
            <a:headEnd/>
            <a:tailEnd/>
          </a:ln>
        </p:spPr>
        <p:txBody>
          <a:bodyPr wrap="none" lIns="81631" tIns="55183"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000000"/>
                </a:solidFill>
                <a:latin typeface="Calibri" pitchFamily="34" charset="0"/>
                <a:ea typeface="DejaVu LGC Sans"/>
                <a:cs typeface="DejaVu LGC Sans"/>
              </a:rPr>
              <a:t>June - August 2011 QPF scores</a:t>
            </a:r>
          </a:p>
        </p:txBody>
      </p:sp>
      <p:sp>
        <p:nvSpPr>
          <p:cNvPr id="10247" name="Text Box 5"/>
          <p:cNvSpPr txBox="1">
            <a:spLocks noChangeArrowheads="1"/>
          </p:cNvSpPr>
          <p:nvPr/>
        </p:nvSpPr>
        <p:spPr bwMode="auto">
          <a:xfrm>
            <a:off x="884239" y="2903538"/>
            <a:ext cx="566737" cy="414337"/>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ETS</a:t>
            </a:r>
          </a:p>
        </p:txBody>
      </p:sp>
      <p:sp>
        <p:nvSpPr>
          <p:cNvPr id="10248" name="Text Box 6"/>
          <p:cNvSpPr txBox="1">
            <a:spLocks noChangeArrowheads="1"/>
          </p:cNvSpPr>
          <p:nvPr/>
        </p:nvSpPr>
        <p:spPr bwMode="auto">
          <a:xfrm>
            <a:off x="5391150" y="2903538"/>
            <a:ext cx="622300" cy="414337"/>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ETS</a:t>
            </a:r>
          </a:p>
        </p:txBody>
      </p:sp>
      <p:sp>
        <p:nvSpPr>
          <p:cNvPr id="10249" name="Text Box 7"/>
          <p:cNvSpPr txBox="1">
            <a:spLocks noChangeArrowheads="1"/>
          </p:cNvSpPr>
          <p:nvPr/>
        </p:nvSpPr>
        <p:spPr bwMode="auto">
          <a:xfrm>
            <a:off x="887413" y="6013450"/>
            <a:ext cx="563562" cy="3127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Bias</a:t>
            </a:r>
          </a:p>
        </p:txBody>
      </p:sp>
      <p:sp>
        <p:nvSpPr>
          <p:cNvPr id="10250" name="Text Box 8"/>
          <p:cNvSpPr txBox="1">
            <a:spLocks noChangeArrowheads="1"/>
          </p:cNvSpPr>
          <p:nvPr/>
        </p:nvSpPr>
        <p:spPr bwMode="auto">
          <a:xfrm>
            <a:off x="887413" y="6013450"/>
            <a:ext cx="563562" cy="3127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Bias</a:t>
            </a:r>
          </a:p>
        </p:txBody>
      </p:sp>
      <p:sp>
        <p:nvSpPr>
          <p:cNvPr id="10251" name="Text Box 9"/>
          <p:cNvSpPr txBox="1">
            <a:spLocks noChangeArrowheads="1"/>
          </p:cNvSpPr>
          <p:nvPr/>
        </p:nvSpPr>
        <p:spPr bwMode="auto">
          <a:xfrm>
            <a:off x="5391150" y="6013450"/>
            <a:ext cx="622300" cy="312738"/>
          </a:xfrm>
          <a:prstGeom prst="rect">
            <a:avLst/>
          </a:prstGeom>
          <a:noFill/>
          <a:ln w="9525">
            <a:noFill/>
            <a:round/>
            <a:headEnd/>
            <a:tailEnd/>
          </a:ln>
        </p:spPr>
        <p:txBody>
          <a:bodyPr wrap="none" lIns="81631" tIns="40816" rIns="81631" bIns="40816"/>
          <a:lstStyle/>
          <a:p>
            <a:pPr>
              <a:tabLst>
                <a:tab pos="0" algn="l"/>
                <a:tab pos="414295" algn="l"/>
                <a:tab pos="828589" algn="l"/>
                <a:tab pos="1242884" algn="l"/>
                <a:tab pos="1657178" algn="l"/>
                <a:tab pos="2073060" algn="l"/>
                <a:tab pos="2487355" algn="l"/>
                <a:tab pos="2901649" algn="l"/>
                <a:tab pos="3315944" algn="l"/>
                <a:tab pos="3731826" algn="l"/>
                <a:tab pos="4146120" algn="l"/>
                <a:tab pos="4560415" algn="l"/>
                <a:tab pos="4974710" algn="l"/>
                <a:tab pos="5390591" algn="l"/>
                <a:tab pos="5804886" algn="l"/>
                <a:tab pos="6219180" algn="l"/>
                <a:tab pos="6633475" algn="l"/>
                <a:tab pos="7049357" algn="l"/>
                <a:tab pos="7463651" algn="l"/>
                <a:tab pos="7877946" algn="l"/>
                <a:tab pos="8292240" algn="l"/>
              </a:tabLst>
            </a:pPr>
            <a:r>
              <a:rPr lang="en-US">
                <a:solidFill>
                  <a:srgbClr val="800000"/>
                </a:solidFill>
                <a:latin typeface="Calibri" pitchFamily="34" charset="0"/>
                <a:ea typeface="DejaVu LGC Sans"/>
                <a:cs typeface="DejaVu LGC Sans"/>
              </a:rPr>
              <a:t>Bias</a:t>
            </a:r>
          </a:p>
        </p:txBody>
      </p:sp>
      <p:sp>
        <p:nvSpPr>
          <p:cNvPr id="12" name="Oval 11"/>
          <p:cNvSpPr/>
          <p:nvPr/>
        </p:nvSpPr>
        <p:spPr>
          <a:xfrm>
            <a:off x="6858000" y="1143000"/>
            <a:ext cx="1905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13" name="Oval 12"/>
          <p:cNvSpPr/>
          <p:nvPr/>
        </p:nvSpPr>
        <p:spPr>
          <a:xfrm>
            <a:off x="2362201" y="5867400"/>
            <a:ext cx="1981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10254" name="TextBox 13"/>
          <p:cNvSpPr txBox="1">
            <a:spLocks noChangeArrowheads="1"/>
          </p:cNvSpPr>
          <p:nvPr/>
        </p:nvSpPr>
        <p:spPr bwMode="auto">
          <a:xfrm>
            <a:off x="1752068" y="6075514"/>
            <a:ext cx="1754006" cy="276999"/>
          </a:xfrm>
          <a:prstGeom prst="rect">
            <a:avLst/>
          </a:prstGeom>
          <a:noFill/>
          <a:ln w="9525">
            <a:noFill/>
            <a:miter lim="800000"/>
            <a:headEnd/>
            <a:tailEnd/>
          </a:ln>
        </p:spPr>
        <p:txBody>
          <a:bodyPr wrap="none" lIns="91430" tIns="45715" rIns="91430" bIns="45715">
            <a:spAutoFit/>
          </a:bodyPr>
          <a:lstStyle/>
          <a:p>
            <a:r>
              <a:rPr lang="en-US" sz="1200" b="1" dirty="0">
                <a:solidFill>
                  <a:schemeClr val="accent1">
                    <a:lumMod val="75000"/>
                  </a:schemeClr>
                </a:solidFill>
              </a:rPr>
              <a:t>12km parent Dry Bias</a:t>
            </a:r>
          </a:p>
        </p:txBody>
      </p:sp>
      <p:sp>
        <p:nvSpPr>
          <p:cNvPr id="10255" name="TextBox 14"/>
          <p:cNvSpPr txBox="1">
            <a:spLocks noChangeArrowheads="1"/>
          </p:cNvSpPr>
          <p:nvPr/>
        </p:nvSpPr>
        <p:spPr bwMode="auto">
          <a:xfrm>
            <a:off x="6934201" y="1447800"/>
            <a:ext cx="1669473" cy="830987"/>
          </a:xfrm>
          <a:prstGeom prst="rect">
            <a:avLst/>
          </a:prstGeom>
          <a:noFill/>
          <a:ln w="9525">
            <a:noFill/>
            <a:miter lim="800000"/>
            <a:headEnd/>
            <a:tailEnd/>
          </a:ln>
        </p:spPr>
        <p:txBody>
          <a:bodyPr wrap="square" lIns="91430" tIns="45715" rIns="91430" bIns="45715">
            <a:spAutoFit/>
          </a:bodyPr>
          <a:lstStyle/>
          <a:p>
            <a:r>
              <a:rPr lang="en-US" sz="1200" b="1" dirty="0" smtClean="0">
                <a:solidFill>
                  <a:schemeClr val="accent1">
                    <a:lumMod val="75000"/>
                  </a:schemeClr>
                </a:solidFill>
              </a:rPr>
              <a:t>12 km </a:t>
            </a:r>
            <a:r>
              <a:rPr lang="en-US" sz="1200" b="1" dirty="0">
                <a:solidFill>
                  <a:schemeClr val="accent1">
                    <a:lumMod val="75000"/>
                  </a:schemeClr>
                </a:solidFill>
              </a:rPr>
              <a:t>parent significantly </a:t>
            </a:r>
          </a:p>
          <a:p>
            <a:r>
              <a:rPr lang="en-US" sz="1200" b="1" dirty="0" smtClean="0">
                <a:solidFill>
                  <a:schemeClr val="accent1">
                    <a:lumMod val="75000"/>
                  </a:schemeClr>
                </a:solidFill>
              </a:rPr>
              <a:t>better </a:t>
            </a:r>
            <a:r>
              <a:rPr lang="en-US" sz="1200" b="1" dirty="0">
                <a:solidFill>
                  <a:schemeClr val="accent1">
                    <a:lumMod val="75000"/>
                  </a:schemeClr>
                </a:solidFill>
              </a:rPr>
              <a:t>than </a:t>
            </a:r>
            <a:r>
              <a:rPr lang="en-US" sz="1200" b="1" dirty="0" smtClean="0">
                <a:solidFill>
                  <a:schemeClr val="accent1">
                    <a:lumMod val="75000"/>
                  </a:schemeClr>
                </a:solidFill>
              </a:rPr>
              <a:t>current </a:t>
            </a:r>
            <a:r>
              <a:rPr lang="en-US" sz="1200" b="1" dirty="0">
                <a:solidFill>
                  <a:schemeClr val="accent1">
                    <a:lumMod val="75000"/>
                  </a:schemeClr>
                </a:solidFill>
              </a:rPr>
              <a:t>NAM</a:t>
            </a:r>
          </a:p>
        </p:txBody>
      </p:sp>
      <p:cxnSp>
        <p:nvCxnSpPr>
          <p:cNvPr id="16" name="Straight Connector 15"/>
          <p:cNvCxnSpPr/>
          <p:nvPr/>
        </p:nvCxnSpPr>
        <p:spPr>
          <a:xfrm>
            <a:off x="770314" y="5942262"/>
            <a:ext cx="35564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18962" y="5859087"/>
            <a:ext cx="3460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06041" y="2350008"/>
            <a:ext cx="1981200" cy="8869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20" name="TextBox 19"/>
          <p:cNvSpPr txBox="1"/>
          <p:nvPr/>
        </p:nvSpPr>
        <p:spPr>
          <a:xfrm>
            <a:off x="2112264" y="1435608"/>
            <a:ext cx="2364750" cy="646331"/>
          </a:xfrm>
          <a:prstGeom prst="rect">
            <a:avLst/>
          </a:prstGeom>
          <a:noFill/>
        </p:spPr>
        <p:txBody>
          <a:bodyPr wrap="none" rtlCol="0">
            <a:spAutoFit/>
          </a:bodyPr>
          <a:lstStyle/>
          <a:p>
            <a:r>
              <a:rPr lang="en-US" dirty="0" smtClean="0">
                <a:solidFill>
                  <a:schemeClr val="accent1">
                    <a:lumMod val="75000"/>
                  </a:schemeClr>
                </a:solidFill>
              </a:rPr>
              <a:t>Nest much improved </a:t>
            </a:r>
          </a:p>
          <a:p>
            <a:r>
              <a:rPr lang="en-US" dirty="0" smtClean="0">
                <a:solidFill>
                  <a:schemeClr val="accent1">
                    <a:lumMod val="75000"/>
                  </a:schemeClr>
                </a:solidFill>
              </a:rPr>
              <a:t>over current NAM</a:t>
            </a:r>
            <a:endParaRPr lang="en-US" dirty="0">
              <a:solidFill>
                <a:schemeClr val="accent1">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neast_pcp6h24.gif"/>
          <p:cNvPicPr>
            <a:picLocks noChangeAspect="1"/>
          </p:cNvPicPr>
          <p:nvPr/>
        </p:nvPicPr>
        <p:blipFill>
          <a:blip r:embed="rId2" cstate="print"/>
          <a:srcRect l="2484" t="6667" r="-92" b="8888"/>
          <a:stretch>
            <a:fillRect/>
          </a:stretch>
        </p:blipFill>
        <p:spPr bwMode="auto">
          <a:xfrm>
            <a:off x="609600" y="-11112"/>
            <a:ext cx="7924800" cy="6869113"/>
          </a:xfrm>
          <a:prstGeom prst="rect">
            <a:avLst/>
          </a:prstGeom>
          <a:noFill/>
          <a:ln w="9525">
            <a:noFill/>
            <a:miter lim="800000"/>
            <a:headEnd/>
            <a:tailEnd/>
          </a:ln>
        </p:spPr>
      </p:pic>
      <p:sp>
        <p:nvSpPr>
          <p:cNvPr id="11267" name="TextBox 2"/>
          <p:cNvSpPr txBox="1">
            <a:spLocks noChangeArrowheads="1"/>
          </p:cNvSpPr>
          <p:nvPr/>
        </p:nvSpPr>
        <p:spPr bwMode="auto">
          <a:xfrm>
            <a:off x="1246910" y="3146368"/>
            <a:ext cx="7229267" cy="369322"/>
          </a:xfrm>
          <a:prstGeom prst="rect">
            <a:avLst/>
          </a:prstGeom>
          <a:noFill/>
          <a:ln w="9525">
            <a:noFill/>
            <a:miter lim="800000"/>
            <a:headEnd/>
            <a:tailEnd/>
          </a:ln>
        </p:spPr>
        <p:txBody>
          <a:bodyPr wrap="none" lIns="91430" tIns="45715" rIns="91430" bIns="45715">
            <a:spAutoFit/>
          </a:bodyPr>
          <a:lstStyle/>
          <a:p>
            <a:r>
              <a:rPr lang="en-US" b="1" dirty="0"/>
              <a:t>NAM </a:t>
            </a:r>
            <a:r>
              <a:rPr lang="en-US" b="1" dirty="0" smtClean="0"/>
              <a:t>4km nest captured </a:t>
            </a:r>
            <a:r>
              <a:rPr lang="en-US" b="1" dirty="0"/>
              <a:t>Lee’s locally heavy </a:t>
            </a:r>
            <a:r>
              <a:rPr lang="en-US" b="1" dirty="0" err="1"/>
              <a:t>precip</a:t>
            </a:r>
            <a:r>
              <a:rPr lang="en-US" b="1" dirty="0"/>
              <a:t> at 24hr range</a:t>
            </a:r>
          </a:p>
        </p:txBody>
      </p:sp>
      <p:sp>
        <p:nvSpPr>
          <p:cNvPr id="2" name="Slide Number Placeholder 1"/>
          <p:cNvSpPr>
            <a:spLocks noGrp="1"/>
          </p:cNvSpPr>
          <p:nvPr>
            <p:ph type="sldNum" sz="quarter" idx="12"/>
          </p:nvPr>
        </p:nvSpPr>
        <p:spPr/>
        <p:txBody>
          <a:bodyPr/>
          <a:lstStyle/>
          <a:p>
            <a:pPr>
              <a:defRPr/>
            </a:pPr>
            <a:fld id="{18C94EE7-EC1F-4D81-88BD-FEBFCB299EA7}"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neast_pcp6h30.gif"/>
          <p:cNvPicPr>
            <a:picLocks noChangeAspect="1"/>
          </p:cNvPicPr>
          <p:nvPr/>
        </p:nvPicPr>
        <p:blipFill>
          <a:blip r:embed="rId2" cstate="print"/>
          <a:srcRect l="2135" t="6667" b="8888"/>
          <a:stretch>
            <a:fillRect/>
          </a:stretch>
        </p:blipFill>
        <p:spPr bwMode="auto">
          <a:xfrm>
            <a:off x="604839" y="0"/>
            <a:ext cx="7934325" cy="6858000"/>
          </a:xfrm>
          <a:prstGeom prst="rect">
            <a:avLst/>
          </a:prstGeom>
          <a:noFill/>
          <a:ln w="9525">
            <a:noFill/>
            <a:miter lim="800000"/>
            <a:headEnd/>
            <a:tailEnd/>
          </a:ln>
        </p:spPr>
      </p:pic>
      <p:sp>
        <p:nvSpPr>
          <p:cNvPr id="4" name="TextBox 2"/>
          <p:cNvSpPr txBox="1">
            <a:spLocks noChangeArrowheads="1"/>
          </p:cNvSpPr>
          <p:nvPr/>
        </p:nvSpPr>
        <p:spPr bwMode="auto">
          <a:xfrm>
            <a:off x="1246910" y="3146368"/>
            <a:ext cx="7229267" cy="369322"/>
          </a:xfrm>
          <a:prstGeom prst="rect">
            <a:avLst/>
          </a:prstGeom>
          <a:noFill/>
          <a:ln w="9525">
            <a:noFill/>
            <a:miter lim="800000"/>
            <a:headEnd/>
            <a:tailEnd/>
          </a:ln>
        </p:spPr>
        <p:txBody>
          <a:bodyPr wrap="none" lIns="91430" tIns="45715" rIns="91430" bIns="45715">
            <a:spAutoFit/>
          </a:bodyPr>
          <a:lstStyle/>
          <a:p>
            <a:r>
              <a:rPr lang="en-US" b="1" dirty="0"/>
              <a:t>NAM </a:t>
            </a:r>
            <a:r>
              <a:rPr lang="en-US" b="1" dirty="0" smtClean="0"/>
              <a:t>4km nest captured </a:t>
            </a:r>
            <a:r>
              <a:rPr lang="en-US" b="1" dirty="0"/>
              <a:t>Lee’s locally heavy </a:t>
            </a:r>
            <a:r>
              <a:rPr lang="en-US" b="1" dirty="0" err="1"/>
              <a:t>precip</a:t>
            </a:r>
            <a:r>
              <a:rPr lang="en-US" b="1" dirty="0"/>
              <a:t> at </a:t>
            </a:r>
            <a:r>
              <a:rPr lang="en-US" b="1" dirty="0" smtClean="0"/>
              <a:t>30hr </a:t>
            </a:r>
            <a:r>
              <a:rPr lang="en-US" b="1" dirty="0"/>
              <a:t>range</a:t>
            </a:r>
          </a:p>
        </p:txBody>
      </p:sp>
      <p:sp>
        <p:nvSpPr>
          <p:cNvPr id="2" name="Slide Number Placeholder 1"/>
          <p:cNvSpPr>
            <a:spLocks noGrp="1"/>
          </p:cNvSpPr>
          <p:nvPr>
            <p:ph type="sldNum" sz="quarter" idx="12"/>
          </p:nvPr>
        </p:nvSpPr>
        <p:spPr/>
        <p:txBody>
          <a:bodyPr/>
          <a:lstStyle/>
          <a:p>
            <a:pPr>
              <a:defRPr/>
            </a:pPr>
            <a:fld id="{18C94EE7-EC1F-4D81-88BD-FEBFCB299EA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AM_VV-PCP_2011090121V09"/>
          <p:cNvPicPr>
            <a:picLocks noChangeArrowheads="1"/>
          </p:cNvPicPr>
          <p:nvPr/>
        </p:nvPicPr>
        <p:blipFill>
          <a:blip r:embed="rId2" cstate="print"/>
          <a:srcRect/>
          <a:stretch>
            <a:fillRect/>
          </a:stretch>
        </p:blipFill>
        <p:spPr bwMode="auto">
          <a:xfrm>
            <a:off x="1" y="0"/>
            <a:ext cx="9140825" cy="6856413"/>
          </a:xfrm>
          <a:prstGeom prst="rect">
            <a:avLst/>
          </a:prstGeom>
          <a:noFill/>
          <a:ln w="9525">
            <a:noFill/>
            <a:miter lim="800000"/>
            <a:headEnd/>
            <a:tailEnd/>
          </a:ln>
        </p:spPr>
      </p:pic>
      <p:sp>
        <p:nvSpPr>
          <p:cNvPr id="6147" name="Text Box 3"/>
          <p:cNvSpPr txBox="1">
            <a:spLocks noChangeArrowheads="1"/>
          </p:cNvSpPr>
          <p:nvPr/>
        </p:nvSpPr>
        <p:spPr bwMode="auto">
          <a:xfrm>
            <a:off x="1463675" y="-101600"/>
            <a:ext cx="6305550" cy="457200"/>
          </a:xfrm>
          <a:prstGeom prst="rect">
            <a:avLst/>
          </a:prstGeom>
          <a:noFill/>
          <a:ln w="9525">
            <a:noFill/>
            <a:miter lim="800000"/>
            <a:headEnd/>
            <a:tailEnd/>
          </a:ln>
        </p:spPr>
        <p:txBody>
          <a:bodyPr wrap="none" lIns="91430" tIns="45715" rIns="91430" bIns="45715">
            <a:spAutoFit/>
          </a:bodyPr>
          <a:lstStyle/>
          <a:p>
            <a:pPr algn="ctr" eaLnBrk="1" hangingPunct="1"/>
            <a:r>
              <a:rPr lang="en-US" sz="2400">
                <a:solidFill>
                  <a:srgbClr val="FF6600"/>
                </a:solidFill>
                <a:latin typeface="Calibri" pitchFamily="34" charset="0"/>
              </a:rPr>
              <a:t>NAM 700-500 Omega&lt;-1 valid 20110902_21V009</a:t>
            </a:r>
          </a:p>
        </p:txBody>
      </p:sp>
      <p:sp>
        <p:nvSpPr>
          <p:cNvPr id="6148" name="Text Box 4"/>
          <p:cNvSpPr txBox="1">
            <a:spLocks noChangeArrowheads="1"/>
          </p:cNvSpPr>
          <p:nvPr/>
        </p:nvSpPr>
        <p:spPr bwMode="auto">
          <a:xfrm>
            <a:off x="3581400" y="4808539"/>
            <a:ext cx="1611255" cy="369322"/>
          </a:xfrm>
          <a:prstGeom prst="rect">
            <a:avLst/>
          </a:prstGeom>
          <a:noFill/>
          <a:ln w="9525">
            <a:noFill/>
            <a:miter lim="800000"/>
            <a:headEnd/>
            <a:tailEnd/>
          </a:ln>
        </p:spPr>
        <p:txBody>
          <a:bodyPr wrap="none" lIns="91430" tIns="45715" rIns="91430" bIns="45715">
            <a:spAutoFit/>
          </a:bodyPr>
          <a:lstStyle/>
          <a:p>
            <a:r>
              <a:rPr lang="en-US" b="1">
                <a:solidFill>
                  <a:schemeClr val="bg1"/>
                </a:solidFill>
                <a:latin typeface="Calibri" pitchFamily="34" charset="0"/>
              </a:rPr>
              <a:t>Nascent TS Lee</a:t>
            </a:r>
          </a:p>
        </p:txBody>
      </p:sp>
      <p:sp>
        <p:nvSpPr>
          <p:cNvPr id="6149" name="Line 5"/>
          <p:cNvSpPr>
            <a:spLocks noChangeShapeType="1"/>
          </p:cNvSpPr>
          <p:nvPr/>
        </p:nvSpPr>
        <p:spPr bwMode="auto">
          <a:xfrm>
            <a:off x="5181601" y="5029200"/>
            <a:ext cx="914400" cy="304800"/>
          </a:xfrm>
          <a:prstGeom prst="line">
            <a:avLst/>
          </a:prstGeom>
          <a:noFill/>
          <a:ln w="57150">
            <a:solidFill>
              <a:schemeClr val="bg1"/>
            </a:solidFill>
            <a:round/>
            <a:headEnd/>
            <a:tailEnd type="triangle" w="med" len="med"/>
          </a:ln>
        </p:spPr>
        <p:txBody>
          <a:bodyPr lIns="91430" tIns="45715" rIns="91430" bIns="45715"/>
          <a:lstStyle/>
          <a:p>
            <a:endParaRPr lang="en-US"/>
          </a:p>
        </p:txBody>
      </p:sp>
      <p:sp>
        <p:nvSpPr>
          <p:cNvPr id="6" name="TextBox 5"/>
          <p:cNvSpPr txBox="1"/>
          <p:nvPr/>
        </p:nvSpPr>
        <p:spPr>
          <a:xfrm>
            <a:off x="0" y="828532"/>
            <a:ext cx="3677077" cy="369322"/>
          </a:xfrm>
          <a:prstGeom prst="rect">
            <a:avLst/>
          </a:prstGeom>
          <a:noFill/>
        </p:spPr>
        <p:txBody>
          <a:bodyPr wrap="none" lIns="91430" tIns="45715" rIns="91430" bIns="45715" rtlCol="0">
            <a:spAutoFit/>
          </a:bodyPr>
          <a:lstStyle/>
          <a:p>
            <a:r>
              <a:rPr lang="en-US" dirty="0" smtClean="0">
                <a:solidFill>
                  <a:srgbClr val="00FF00"/>
                </a:solidFill>
              </a:rPr>
              <a:t>Thanks to Steve Silberberg AWC</a:t>
            </a:r>
            <a:endParaRPr lang="en-US" dirty="0">
              <a:solidFill>
                <a:srgbClr val="00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AMP_VV-PCP_2011090121V09"/>
          <p:cNvPicPr>
            <a:picLocks noChangeArrowheads="1"/>
          </p:cNvPicPr>
          <p:nvPr/>
        </p:nvPicPr>
        <p:blipFill>
          <a:blip r:embed="rId2" cstate="print"/>
          <a:srcRect/>
          <a:stretch>
            <a:fillRect/>
          </a:stretch>
        </p:blipFill>
        <p:spPr bwMode="auto">
          <a:xfrm>
            <a:off x="1" y="0"/>
            <a:ext cx="9140825" cy="6856413"/>
          </a:xfrm>
          <a:prstGeom prst="rect">
            <a:avLst/>
          </a:prstGeom>
          <a:noFill/>
          <a:ln w="9525">
            <a:noFill/>
            <a:miter lim="800000"/>
            <a:headEnd/>
            <a:tailEnd/>
          </a:ln>
        </p:spPr>
      </p:pic>
      <p:sp>
        <p:nvSpPr>
          <p:cNvPr id="7171" name="Text Box 3"/>
          <p:cNvSpPr txBox="1">
            <a:spLocks noChangeArrowheads="1"/>
          </p:cNvSpPr>
          <p:nvPr/>
        </p:nvSpPr>
        <p:spPr bwMode="auto">
          <a:xfrm>
            <a:off x="936626" y="-101600"/>
            <a:ext cx="7316788" cy="457200"/>
          </a:xfrm>
          <a:prstGeom prst="rect">
            <a:avLst/>
          </a:prstGeom>
          <a:noFill/>
          <a:ln w="9525">
            <a:noFill/>
            <a:miter lim="800000"/>
            <a:headEnd/>
            <a:tailEnd/>
          </a:ln>
        </p:spPr>
        <p:txBody>
          <a:bodyPr wrap="none" lIns="91430" tIns="45715" rIns="91430" bIns="45715">
            <a:spAutoFit/>
          </a:bodyPr>
          <a:lstStyle/>
          <a:p>
            <a:pPr algn="ctr" eaLnBrk="1" hangingPunct="1"/>
            <a:r>
              <a:rPr lang="en-US" sz="2400">
                <a:solidFill>
                  <a:srgbClr val="FF6600"/>
                </a:solidFill>
                <a:latin typeface="Calibri" pitchFamily="34" charset="0"/>
              </a:rPr>
              <a:t>NAM-Parallel 700-500 Omega&lt;-1 valid 20110902_21V009</a:t>
            </a:r>
          </a:p>
        </p:txBody>
      </p:sp>
      <p:sp>
        <p:nvSpPr>
          <p:cNvPr id="7172" name="Text Box 4"/>
          <p:cNvSpPr txBox="1">
            <a:spLocks noChangeArrowheads="1"/>
          </p:cNvSpPr>
          <p:nvPr/>
        </p:nvSpPr>
        <p:spPr bwMode="auto">
          <a:xfrm>
            <a:off x="3581400" y="4808539"/>
            <a:ext cx="1611255" cy="369322"/>
          </a:xfrm>
          <a:prstGeom prst="rect">
            <a:avLst/>
          </a:prstGeom>
          <a:noFill/>
          <a:ln w="9525">
            <a:noFill/>
            <a:miter lim="800000"/>
            <a:headEnd/>
            <a:tailEnd/>
          </a:ln>
        </p:spPr>
        <p:txBody>
          <a:bodyPr wrap="none" lIns="91430" tIns="45715" rIns="91430" bIns="45715">
            <a:spAutoFit/>
          </a:bodyPr>
          <a:lstStyle/>
          <a:p>
            <a:r>
              <a:rPr lang="en-US" b="1">
                <a:solidFill>
                  <a:schemeClr val="bg1"/>
                </a:solidFill>
                <a:latin typeface="Calibri" pitchFamily="34" charset="0"/>
              </a:rPr>
              <a:t>Nascent TS Lee</a:t>
            </a:r>
          </a:p>
        </p:txBody>
      </p:sp>
      <p:sp>
        <p:nvSpPr>
          <p:cNvPr id="7173" name="Line 5"/>
          <p:cNvSpPr>
            <a:spLocks noChangeShapeType="1"/>
          </p:cNvSpPr>
          <p:nvPr/>
        </p:nvSpPr>
        <p:spPr bwMode="auto">
          <a:xfrm>
            <a:off x="5181600" y="5029200"/>
            <a:ext cx="990600" cy="304800"/>
          </a:xfrm>
          <a:prstGeom prst="line">
            <a:avLst/>
          </a:prstGeom>
          <a:noFill/>
          <a:ln w="57150">
            <a:solidFill>
              <a:schemeClr val="bg1"/>
            </a:solidFill>
            <a:round/>
            <a:headEnd/>
            <a:tailEnd type="triangle" w="med" len="med"/>
          </a:ln>
        </p:spPr>
        <p:txBody>
          <a:bodyPr lIns="91430" tIns="45715" rIns="91430" bIns="45715"/>
          <a:lstStyle/>
          <a:p>
            <a:endParaRPr lang="en-US"/>
          </a:p>
        </p:txBody>
      </p:sp>
      <p:sp>
        <p:nvSpPr>
          <p:cNvPr id="6" name="TextBox 5"/>
          <p:cNvSpPr txBox="1"/>
          <p:nvPr/>
        </p:nvSpPr>
        <p:spPr>
          <a:xfrm>
            <a:off x="0" y="828532"/>
            <a:ext cx="3677077" cy="369322"/>
          </a:xfrm>
          <a:prstGeom prst="rect">
            <a:avLst/>
          </a:prstGeom>
          <a:noFill/>
        </p:spPr>
        <p:txBody>
          <a:bodyPr wrap="none" lIns="91430" tIns="45715" rIns="91430" bIns="45715" rtlCol="0">
            <a:spAutoFit/>
          </a:bodyPr>
          <a:lstStyle/>
          <a:p>
            <a:r>
              <a:rPr lang="en-US" dirty="0" smtClean="0">
                <a:solidFill>
                  <a:srgbClr val="00FF00"/>
                </a:solidFill>
              </a:rPr>
              <a:t>Thanks to Steve Silberberg AWC</a:t>
            </a:r>
            <a:endParaRPr lang="en-US" dirty="0">
              <a:solidFill>
                <a:srgbClr val="00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AM_VV-PCP_2011090200V12"/>
          <p:cNvPicPr>
            <a:picLocks noChangeArrowheads="1"/>
          </p:cNvPicPr>
          <p:nvPr/>
        </p:nvPicPr>
        <p:blipFill>
          <a:blip r:embed="rId2" cstate="print"/>
          <a:srcRect/>
          <a:stretch>
            <a:fillRect/>
          </a:stretch>
        </p:blipFill>
        <p:spPr bwMode="auto">
          <a:xfrm>
            <a:off x="1" y="0"/>
            <a:ext cx="9140825" cy="6856413"/>
          </a:xfrm>
          <a:prstGeom prst="rect">
            <a:avLst/>
          </a:prstGeom>
          <a:noFill/>
          <a:ln w="9525">
            <a:noFill/>
            <a:miter lim="800000"/>
            <a:headEnd/>
            <a:tailEnd/>
          </a:ln>
        </p:spPr>
      </p:pic>
      <p:sp>
        <p:nvSpPr>
          <p:cNvPr id="8195" name="Text Box 3"/>
          <p:cNvSpPr txBox="1">
            <a:spLocks noChangeArrowheads="1"/>
          </p:cNvSpPr>
          <p:nvPr/>
        </p:nvSpPr>
        <p:spPr bwMode="auto">
          <a:xfrm>
            <a:off x="866775" y="-101600"/>
            <a:ext cx="7459663" cy="457200"/>
          </a:xfrm>
          <a:prstGeom prst="rect">
            <a:avLst/>
          </a:prstGeom>
          <a:noFill/>
          <a:ln w="9525">
            <a:noFill/>
            <a:miter lim="800000"/>
            <a:headEnd/>
            <a:tailEnd/>
          </a:ln>
        </p:spPr>
        <p:txBody>
          <a:bodyPr wrap="none" lIns="91430" tIns="45715" rIns="91430" bIns="45715">
            <a:spAutoFit/>
          </a:bodyPr>
          <a:lstStyle/>
          <a:p>
            <a:pPr algn="ctr" eaLnBrk="1" hangingPunct="1"/>
            <a:r>
              <a:rPr lang="en-US" sz="2400">
                <a:solidFill>
                  <a:srgbClr val="FF6600"/>
                </a:solidFill>
                <a:latin typeface="Calibri" pitchFamily="34" charset="0"/>
              </a:rPr>
              <a:t>NAM 700-500 Omega&lt;-1 &amp; QPF12 valid 20110902_00V012</a:t>
            </a:r>
          </a:p>
        </p:txBody>
      </p:sp>
      <p:sp>
        <p:nvSpPr>
          <p:cNvPr id="8196" name="Text Box 4"/>
          <p:cNvSpPr txBox="1">
            <a:spLocks noChangeArrowheads="1"/>
          </p:cNvSpPr>
          <p:nvPr/>
        </p:nvSpPr>
        <p:spPr bwMode="auto">
          <a:xfrm>
            <a:off x="3581400" y="4808539"/>
            <a:ext cx="1611255" cy="369322"/>
          </a:xfrm>
          <a:prstGeom prst="rect">
            <a:avLst/>
          </a:prstGeom>
          <a:noFill/>
          <a:ln w="9525">
            <a:noFill/>
            <a:miter lim="800000"/>
            <a:headEnd/>
            <a:tailEnd/>
          </a:ln>
        </p:spPr>
        <p:txBody>
          <a:bodyPr wrap="none" lIns="91430" tIns="45715" rIns="91430" bIns="45715">
            <a:spAutoFit/>
          </a:bodyPr>
          <a:lstStyle/>
          <a:p>
            <a:r>
              <a:rPr lang="en-US" b="1">
                <a:solidFill>
                  <a:schemeClr val="bg1"/>
                </a:solidFill>
                <a:latin typeface="Calibri" pitchFamily="34" charset="0"/>
              </a:rPr>
              <a:t>Nascent TS Lee</a:t>
            </a:r>
          </a:p>
        </p:txBody>
      </p:sp>
      <p:sp>
        <p:nvSpPr>
          <p:cNvPr id="8197" name="Line 6"/>
          <p:cNvSpPr>
            <a:spLocks noChangeShapeType="1"/>
          </p:cNvSpPr>
          <p:nvPr/>
        </p:nvSpPr>
        <p:spPr bwMode="auto">
          <a:xfrm>
            <a:off x="5181600" y="5029200"/>
            <a:ext cx="990600" cy="304800"/>
          </a:xfrm>
          <a:prstGeom prst="line">
            <a:avLst/>
          </a:prstGeom>
          <a:noFill/>
          <a:ln w="57150">
            <a:solidFill>
              <a:schemeClr val="bg1"/>
            </a:solidFill>
            <a:round/>
            <a:headEnd/>
            <a:tailEnd type="triangle" w="med" len="med"/>
          </a:ln>
        </p:spPr>
        <p:txBody>
          <a:bodyPr lIns="91430" tIns="45715" rIns="91430" bIns="45715"/>
          <a:lstStyle/>
          <a:p>
            <a:endParaRPr lang="en-US"/>
          </a:p>
        </p:txBody>
      </p:sp>
      <p:sp>
        <p:nvSpPr>
          <p:cNvPr id="6" name="TextBox 5"/>
          <p:cNvSpPr txBox="1"/>
          <p:nvPr/>
        </p:nvSpPr>
        <p:spPr>
          <a:xfrm>
            <a:off x="0" y="828532"/>
            <a:ext cx="3677077" cy="369322"/>
          </a:xfrm>
          <a:prstGeom prst="rect">
            <a:avLst/>
          </a:prstGeom>
          <a:noFill/>
        </p:spPr>
        <p:txBody>
          <a:bodyPr wrap="none" lIns="91430" tIns="45715" rIns="91430" bIns="45715" rtlCol="0">
            <a:spAutoFit/>
          </a:bodyPr>
          <a:lstStyle/>
          <a:p>
            <a:r>
              <a:rPr lang="en-US" dirty="0" smtClean="0">
                <a:solidFill>
                  <a:srgbClr val="C00000"/>
                </a:solidFill>
              </a:rPr>
              <a:t>Thanks to Steve Silberberg AWC</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AMP_VV-PCP_2011090200V12"/>
          <p:cNvPicPr>
            <a:picLocks noChangeArrowheads="1"/>
          </p:cNvPicPr>
          <p:nvPr/>
        </p:nvPicPr>
        <p:blipFill>
          <a:blip r:embed="rId2" cstate="print"/>
          <a:srcRect/>
          <a:stretch>
            <a:fillRect/>
          </a:stretch>
        </p:blipFill>
        <p:spPr bwMode="auto">
          <a:xfrm>
            <a:off x="1" y="0"/>
            <a:ext cx="9140825" cy="6856413"/>
          </a:xfrm>
          <a:prstGeom prst="rect">
            <a:avLst/>
          </a:prstGeom>
          <a:noFill/>
          <a:ln w="9525">
            <a:noFill/>
            <a:miter lim="800000"/>
            <a:headEnd/>
            <a:tailEnd/>
          </a:ln>
        </p:spPr>
      </p:pic>
      <p:sp>
        <p:nvSpPr>
          <p:cNvPr id="9219" name="Text Box 3"/>
          <p:cNvSpPr txBox="1">
            <a:spLocks noChangeArrowheads="1"/>
          </p:cNvSpPr>
          <p:nvPr/>
        </p:nvSpPr>
        <p:spPr bwMode="auto">
          <a:xfrm>
            <a:off x="365125" y="-101600"/>
            <a:ext cx="8470900" cy="457200"/>
          </a:xfrm>
          <a:prstGeom prst="rect">
            <a:avLst/>
          </a:prstGeom>
          <a:noFill/>
          <a:ln w="9525">
            <a:noFill/>
            <a:miter lim="800000"/>
            <a:headEnd/>
            <a:tailEnd/>
          </a:ln>
        </p:spPr>
        <p:txBody>
          <a:bodyPr wrap="none" lIns="91430" tIns="45715" rIns="91430" bIns="45715">
            <a:spAutoFit/>
          </a:bodyPr>
          <a:lstStyle/>
          <a:p>
            <a:pPr algn="ctr" eaLnBrk="1" hangingPunct="1"/>
            <a:r>
              <a:rPr lang="en-US" sz="2400">
                <a:solidFill>
                  <a:srgbClr val="FF6600"/>
                </a:solidFill>
                <a:latin typeface="Calibri" pitchFamily="34" charset="0"/>
              </a:rPr>
              <a:t>NAM-Parallel 700-500 Omega&lt;-1 &amp; QPF12 valid 20110902_00V012</a:t>
            </a:r>
          </a:p>
        </p:txBody>
      </p:sp>
      <p:sp>
        <p:nvSpPr>
          <p:cNvPr id="9220" name="Text Box 4"/>
          <p:cNvSpPr txBox="1">
            <a:spLocks noChangeArrowheads="1"/>
          </p:cNvSpPr>
          <p:nvPr/>
        </p:nvSpPr>
        <p:spPr bwMode="auto">
          <a:xfrm>
            <a:off x="3581400" y="4808539"/>
            <a:ext cx="1611255" cy="369322"/>
          </a:xfrm>
          <a:prstGeom prst="rect">
            <a:avLst/>
          </a:prstGeom>
          <a:noFill/>
          <a:ln w="9525">
            <a:noFill/>
            <a:miter lim="800000"/>
            <a:headEnd/>
            <a:tailEnd/>
          </a:ln>
        </p:spPr>
        <p:txBody>
          <a:bodyPr wrap="none" lIns="91430" tIns="45715" rIns="91430" bIns="45715">
            <a:spAutoFit/>
          </a:bodyPr>
          <a:lstStyle/>
          <a:p>
            <a:r>
              <a:rPr lang="en-US" b="1">
                <a:solidFill>
                  <a:schemeClr val="bg1"/>
                </a:solidFill>
                <a:latin typeface="Calibri" pitchFamily="34" charset="0"/>
              </a:rPr>
              <a:t>Nascent TS Lee</a:t>
            </a:r>
          </a:p>
        </p:txBody>
      </p:sp>
      <p:sp>
        <p:nvSpPr>
          <p:cNvPr id="9221" name="Line 5"/>
          <p:cNvSpPr>
            <a:spLocks noChangeShapeType="1"/>
          </p:cNvSpPr>
          <p:nvPr/>
        </p:nvSpPr>
        <p:spPr bwMode="auto">
          <a:xfrm>
            <a:off x="5181600" y="5029200"/>
            <a:ext cx="990600" cy="304800"/>
          </a:xfrm>
          <a:prstGeom prst="line">
            <a:avLst/>
          </a:prstGeom>
          <a:noFill/>
          <a:ln w="57150">
            <a:solidFill>
              <a:schemeClr val="bg1"/>
            </a:solidFill>
            <a:round/>
            <a:headEnd/>
            <a:tailEnd type="triangle" w="med" len="med"/>
          </a:ln>
        </p:spPr>
        <p:txBody>
          <a:bodyPr lIns="91430" tIns="45715" rIns="91430" bIns="45715"/>
          <a:lstStyle/>
          <a:p>
            <a:endParaRPr lang="en-US"/>
          </a:p>
        </p:txBody>
      </p:sp>
      <p:sp>
        <p:nvSpPr>
          <p:cNvPr id="6" name="TextBox 5"/>
          <p:cNvSpPr txBox="1"/>
          <p:nvPr/>
        </p:nvSpPr>
        <p:spPr>
          <a:xfrm>
            <a:off x="0" y="828532"/>
            <a:ext cx="3677077" cy="369322"/>
          </a:xfrm>
          <a:prstGeom prst="rect">
            <a:avLst/>
          </a:prstGeom>
          <a:noFill/>
        </p:spPr>
        <p:txBody>
          <a:bodyPr wrap="none" lIns="91430" tIns="45715" rIns="91430" bIns="45715" rtlCol="0">
            <a:spAutoFit/>
          </a:bodyPr>
          <a:lstStyle/>
          <a:p>
            <a:r>
              <a:rPr lang="en-US" dirty="0" smtClean="0">
                <a:solidFill>
                  <a:srgbClr val="C00000"/>
                </a:solidFill>
              </a:rPr>
              <a:t>Thanks to Steve Silberberg AWC</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13315" name="Title 2"/>
          <p:cNvSpPr>
            <a:spLocks noGrp="1"/>
          </p:cNvSpPr>
          <p:nvPr>
            <p:ph type="title"/>
          </p:nvPr>
        </p:nvSpPr>
        <p:spPr>
          <a:xfrm>
            <a:off x="609600" y="152400"/>
            <a:ext cx="7924800" cy="1524000"/>
          </a:xfrm>
        </p:spPr>
        <p:txBody>
          <a:bodyPr/>
          <a:lstStyle/>
          <a:p>
            <a:pPr eaLnBrk="1" hangingPunct="1"/>
            <a:r>
              <a:rPr lang="en-US" sz="3600" dirty="0"/>
              <a:t>Issue of Vertical Velocity Being too Weak (1 of </a:t>
            </a:r>
            <a:r>
              <a:rPr lang="en-US" sz="3600" dirty="0" smtClean="0"/>
              <a:t>3)</a:t>
            </a:r>
            <a:endParaRPr lang="en-US" sz="3600" dirty="0"/>
          </a:p>
        </p:txBody>
      </p:sp>
      <p:sp>
        <p:nvSpPr>
          <p:cNvPr id="13316" name="Content Placeholder 3"/>
          <p:cNvSpPr>
            <a:spLocks noGrp="1"/>
          </p:cNvSpPr>
          <p:nvPr>
            <p:ph idx="1"/>
          </p:nvPr>
        </p:nvSpPr>
        <p:spPr>
          <a:xfrm>
            <a:off x="457200" y="1828800"/>
            <a:ext cx="8382000" cy="4724400"/>
          </a:xfrm>
        </p:spPr>
        <p:txBody>
          <a:bodyPr>
            <a:normAutofit/>
          </a:bodyPr>
          <a:lstStyle/>
          <a:p>
            <a:pPr eaLnBrk="1" hangingPunct="1"/>
            <a:r>
              <a:rPr lang="en-US" sz="3000" dirty="0"/>
              <a:t>There is nothing wrong in the model</a:t>
            </a:r>
          </a:p>
          <a:p>
            <a:pPr eaLnBrk="1" hangingPunct="1"/>
            <a:r>
              <a:rPr lang="en-US" sz="3000" dirty="0"/>
              <a:t>We have many examples of indirect evidence indicating the above</a:t>
            </a:r>
          </a:p>
          <a:p>
            <a:pPr eaLnBrk="1" hangingPunct="1"/>
            <a:r>
              <a:rPr lang="en-US" sz="3000" dirty="0"/>
              <a:t>All the verification statistics which show new NMMB is comparable or better than current NMM, e.g. the fits to RAOBs and QPF Equitable Threat Scores</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4" name="Content Placeholder 3"/>
          <p:cNvSpPr>
            <a:spLocks noGrp="1"/>
          </p:cNvSpPr>
          <p:nvPr>
            <p:ph idx="1"/>
          </p:nvPr>
        </p:nvSpPr>
        <p:spPr>
          <a:xfrm>
            <a:off x="390144" y="1817716"/>
            <a:ext cx="8382000" cy="4648200"/>
          </a:xfrm>
        </p:spPr>
        <p:txBody>
          <a:bodyPr rtlCol="0">
            <a:normAutofit fontScale="77500" lnSpcReduction="20000"/>
          </a:bodyPr>
          <a:lstStyle/>
          <a:p>
            <a:pPr eaLnBrk="1" fontAlgn="auto" hangingPunct="1">
              <a:spcAft>
                <a:spcPts val="0"/>
              </a:spcAft>
              <a:defRPr/>
            </a:pPr>
            <a:r>
              <a:rPr lang="en-US" dirty="0" smtClean="0"/>
              <a:t>Investigation has indicated a discrepancy in the model output of the vertical velocity between the operational NAM and the NMMB </a:t>
            </a:r>
          </a:p>
          <a:p>
            <a:pPr eaLnBrk="1" fontAlgn="auto" hangingPunct="1">
              <a:spcAft>
                <a:spcPts val="0"/>
              </a:spcAft>
              <a:defRPr/>
            </a:pPr>
            <a:r>
              <a:rPr lang="en-US" dirty="0" smtClean="0"/>
              <a:t>The difference:  In the NMMB the </a:t>
            </a:r>
            <a:r>
              <a:rPr lang="en-US" dirty="0" err="1"/>
              <a:t>B</a:t>
            </a:r>
            <a:r>
              <a:rPr lang="en-US" dirty="0" err="1" smtClean="0"/>
              <a:t>arotropic</a:t>
            </a:r>
            <a:r>
              <a:rPr lang="en-US" dirty="0" smtClean="0"/>
              <a:t> component of vertical velocity (due to external mode) is removed from the total vertical velocity for the purpose of computing nonhydrostatic vertical acceleration</a:t>
            </a:r>
          </a:p>
          <a:p>
            <a:pPr eaLnBrk="1" fontAlgn="auto" hangingPunct="1">
              <a:spcAft>
                <a:spcPts val="0"/>
              </a:spcAft>
              <a:defRPr/>
            </a:pPr>
            <a:r>
              <a:rPr lang="en-US" dirty="0" smtClean="0"/>
              <a:t>Therefore, from the NMMB we are currently outputting and viewing a quantity less than the total vertical velocity—hence it’s smaller then it should be</a:t>
            </a:r>
          </a:p>
          <a:p>
            <a:pPr eaLnBrk="1" fontAlgn="auto" hangingPunct="1">
              <a:spcAft>
                <a:spcPts val="0"/>
              </a:spcAft>
              <a:defRPr/>
            </a:pPr>
            <a:r>
              <a:rPr lang="en-US" dirty="0" smtClean="0"/>
              <a:t>Recommendation:  The </a:t>
            </a:r>
            <a:r>
              <a:rPr lang="en-US" dirty="0" err="1" smtClean="0"/>
              <a:t>Barotropic</a:t>
            </a:r>
            <a:r>
              <a:rPr lang="en-US" dirty="0" smtClean="0"/>
              <a:t> component should be added back in the total before outputting vertical velocity.   See next slide for impact of this fix to the model output.</a:t>
            </a:r>
          </a:p>
        </p:txBody>
      </p:sp>
      <p:sp>
        <p:nvSpPr>
          <p:cNvPr id="6" name="Title 2"/>
          <p:cNvSpPr>
            <a:spLocks noGrp="1"/>
          </p:cNvSpPr>
          <p:nvPr>
            <p:ph type="title"/>
          </p:nvPr>
        </p:nvSpPr>
        <p:spPr>
          <a:xfrm>
            <a:off x="609600" y="152400"/>
            <a:ext cx="7924800" cy="1524000"/>
          </a:xfrm>
        </p:spPr>
        <p:txBody>
          <a:bodyPr/>
          <a:lstStyle/>
          <a:p>
            <a:pPr eaLnBrk="1" hangingPunct="1"/>
            <a:r>
              <a:rPr lang="en-US" sz="3600" dirty="0"/>
              <a:t>Issue of Vertical Velocity Being too Weak (2 of </a:t>
            </a:r>
            <a:r>
              <a:rPr lang="en-US" sz="3600" dirty="0" smtClean="0"/>
              <a:t>3)</a:t>
            </a:r>
            <a:endParaRPr lang="en-US" sz="3600" dirty="0"/>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18873"/>
            <a:ext cx="9144000" cy="704087"/>
          </a:xfrm>
        </p:spPr>
        <p:txBody>
          <a:bodyPr/>
          <a:lstStyle/>
          <a:p>
            <a:pPr>
              <a:lnSpc>
                <a:spcPts val="4799"/>
              </a:lnSpc>
            </a:pPr>
            <a:r>
              <a:rPr lang="en-US" sz="4000" dirty="0" smtClean="0"/>
              <a:t>Summary of Reviewers’ Recommendations</a:t>
            </a:r>
          </a:p>
        </p:txBody>
      </p:sp>
      <p:pic>
        <p:nvPicPr>
          <p:cNvPr id="3075" name="Picture 2"/>
          <p:cNvPicPr>
            <a:picLocks noChangeAspect="1" noChangeArrowheads="1"/>
          </p:cNvPicPr>
          <p:nvPr/>
        </p:nvPicPr>
        <p:blipFill>
          <a:blip r:embed="rId2" cstate="print"/>
          <a:srcRect l="12143" t="16856" r="12857" b="7713"/>
          <a:stretch>
            <a:fillRect/>
          </a:stretch>
        </p:blipFill>
        <p:spPr bwMode="auto">
          <a:xfrm>
            <a:off x="0" y="679896"/>
            <a:ext cx="9144000" cy="57483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30BC08-F567-46E3-B8E5-117393A530CC}" type="slidenum">
              <a:rPr lang="en-US" smtClean="0"/>
              <a:pPr>
                <a:defRPr/>
              </a:pPr>
              <a:t>2</a:t>
            </a:fld>
            <a:endParaRPr lang="en-US" dirty="0"/>
          </a:p>
        </p:txBody>
      </p:sp>
      <p:sp>
        <p:nvSpPr>
          <p:cNvPr id="6" name="TextBox 5"/>
          <p:cNvSpPr txBox="1"/>
          <p:nvPr/>
        </p:nvSpPr>
        <p:spPr>
          <a:xfrm>
            <a:off x="521208" y="6236208"/>
            <a:ext cx="7443063" cy="369332"/>
          </a:xfrm>
          <a:prstGeom prst="rect">
            <a:avLst/>
          </a:prstGeom>
          <a:solidFill>
            <a:schemeClr val="bg1"/>
          </a:solidFill>
        </p:spPr>
        <p:txBody>
          <a:bodyPr wrap="none" rtlCol="0">
            <a:spAutoFit/>
          </a:bodyPr>
          <a:lstStyle/>
          <a:p>
            <a:r>
              <a:rPr lang="en-US" dirty="0" smtClean="0"/>
              <a:t>National Interagency Fire Center (NIFC) recommended implementation.</a:t>
            </a:r>
            <a:endParaRPr lang="en-US" dirty="0"/>
          </a:p>
        </p:txBody>
      </p:sp>
      <p:sp>
        <p:nvSpPr>
          <p:cNvPr id="7" name="Rectangle 6"/>
          <p:cNvSpPr/>
          <p:nvPr/>
        </p:nvSpPr>
        <p:spPr>
          <a:xfrm>
            <a:off x="1188720" y="932688"/>
            <a:ext cx="3044952" cy="65836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4" name="Content Placeholder 3"/>
          <p:cNvSpPr>
            <a:spLocks noGrp="1"/>
          </p:cNvSpPr>
          <p:nvPr>
            <p:ph idx="1"/>
          </p:nvPr>
        </p:nvSpPr>
        <p:spPr>
          <a:xfrm>
            <a:off x="381000" y="1762852"/>
            <a:ext cx="8382000" cy="4648200"/>
          </a:xfrm>
        </p:spPr>
        <p:txBody>
          <a:bodyPr rtlCol="0">
            <a:normAutofit fontScale="77500" lnSpcReduction="20000"/>
          </a:bodyPr>
          <a:lstStyle/>
          <a:p>
            <a:pPr eaLnBrk="1" fontAlgn="auto" hangingPunct="1">
              <a:spcAft>
                <a:spcPts val="0"/>
              </a:spcAft>
              <a:defRPr/>
            </a:pPr>
            <a:r>
              <a:rPr lang="en-US" dirty="0" smtClean="0"/>
              <a:t>NOTE: Due to logistical reasons in the NEMS-NMMB code, the 00-h vertical velocity in the parallel NAM does not have the </a:t>
            </a:r>
            <a:r>
              <a:rPr lang="en-US" dirty="0" err="1" smtClean="0"/>
              <a:t>barotropic</a:t>
            </a:r>
            <a:r>
              <a:rPr lang="en-US" dirty="0" smtClean="0"/>
              <a:t> component added back to it</a:t>
            </a:r>
          </a:p>
          <a:p>
            <a:pPr eaLnBrk="1" fontAlgn="auto" hangingPunct="1">
              <a:spcAft>
                <a:spcPts val="0"/>
              </a:spcAft>
              <a:defRPr/>
            </a:pPr>
            <a:r>
              <a:rPr lang="en-US" dirty="0" smtClean="0"/>
              <a:t>Reason: 00-h omega is the field in the NDAS first guess model restart file, which is passed through the 00-h analysis unchanged. (This also applies to all fields not changed by the analysis (T, V, q, p*), or derived from analyzed fields)</a:t>
            </a:r>
          </a:p>
          <a:p>
            <a:pPr eaLnBrk="1" fontAlgn="auto" hangingPunct="1">
              <a:spcAft>
                <a:spcPts val="0"/>
              </a:spcAft>
              <a:defRPr/>
            </a:pPr>
            <a:r>
              <a:rPr lang="en-US" dirty="0" smtClean="0"/>
              <a:t>Vertical velocity field passed through the assimilation in the full model restart file is the field with the </a:t>
            </a:r>
            <a:r>
              <a:rPr lang="en-US" dirty="0" err="1" smtClean="0"/>
              <a:t>barotropic</a:t>
            </a:r>
            <a:r>
              <a:rPr lang="en-US" dirty="0" smtClean="0"/>
              <a:t> part removed, used to compute the </a:t>
            </a:r>
            <a:r>
              <a:rPr lang="en-US" dirty="0" err="1" smtClean="0"/>
              <a:t>nonhydrostatic</a:t>
            </a:r>
            <a:r>
              <a:rPr lang="en-US" dirty="0" smtClean="0"/>
              <a:t> vertical accelerations.</a:t>
            </a:r>
          </a:p>
          <a:p>
            <a:pPr eaLnBrk="1" fontAlgn="auto" hangingPunct="1">
              <a:spcAft>
                <a:spcPts val="0"/>
              </a:spcAft>
              <a:defRPr/>
            </a:pPr>
            <a:r>
              <a:rPr lang="en-US" dirty="0" err="1" smtClean="0"/>
              <a:t>Barotropic</a:t>
            </a:r>
            <a:r>
              <a:rPr lang="en-US" dirty="0" smtClean="0"/>
              <a:t> component added back once the model starts integrating.</a:t>
            </a:r>
          </a:p>
        </p:txBody>
      </p:sp>
      <p:sp>
        <p:nvSpPr>
          <p:cNvPr id="6" name="Title 2"/>
          <p:cNvSpPr>
            <a:spLocks noGrp="1"/>
          </p:cNvSpPr>
          <p:nvPr>
            <p:ph type="title"/>
          </p:nvPr>
        </p:nvSpPr>
        <p:spPr>
          <a:xfrm>
            <a:off x="609600" y="152400"/>
            <a:ext cx="7924800" cy="1524000"/>
          </a:xfrm>
        </p:spPr>
        <p:txBody>
          <a:bodyPr/>
          <a:lstStyle/>
          <a:p>
            <a:pPr eaLnBrk="1" hangingPunct="1"/>
            <a:r>
              <a:rPr lang="en-US" sz="3600" dirty="0"/>
              <a:t>Issue of Vertical Velocity Being too Weak </a:t>
            </a:r>
            <a:r>
              <a:rPr lang="en-US" sz="3600" dirty="0" smtClean="0"/>
              <a:t>(3 </a:t>
            </a:r>
            <a:r>
              <a:rPr lang="en-US" sz="3600" dirty="0"/>
              <a:t>of </a:t>
            </a:r>
            <a:r>
              <a:rPr lang="en-US" sz="3600" dirty="0" smtClean="0"/>
              <a:t>3)</a:t>
            </a:r>
            <a:endParaRPr lang="en-US" sz="3600" dirty="0"/>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20</a:t>
            </a:fld>
            <a:endParaRPr lang="en-US"/>
          </a:p>
        </p:txBody>
      </p:sp>
    </p:spTree>
    <p:extLst>
      <p:ext uri="{BB962C8B-B14F-4D97-AF65-F5344CB8AC3E}">
        <p14:creationId xmlns="" xmlns:p14="http://schemas.microsoft.com/office/powerpoint/2010/main" val="3188321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oldcode_west_f12.gif"/>
          <p:cNvPicPr>
            <a:picLocks noChangeAspect="1"/>
          </p:cNvPicPr>
          <p:nvPr/>
        </p:nvPicPr>
        <p:blipFill>
          <a:blip r:embed="rId2" cstate="print"/>
          <a:srcRect/>
          <a:stretch>
            <a:fillRect/>
          </a:stretch>
        </p:blipFill>
        <p:spPr bwMode="auto">
          <a:xfrm>
            <a:off x="1" y="0"/>
            <a:ext cx="4572000" cy="3429000"/>
          </a:xfrm>
          <a:prstGeom prst="rect">
            <a:avLst/>
          </a:prstGeom>
          <a:noFill/>
          <a:ln w="9525">
            <a:noFill/>
            <a:miter lim="800000"/>
            <a:headEnd/>
            <a:tailEnd/>
          </a:ln>
        </p:spPr>
      </p:pic>
      <p:sp>
        <p:nvSpPr>
          <p:cNvPr id="15363" name="TextBox 4"/>
          <p:cNvSpPr txBox="1">
            <a:spLocks noChangeArrowheads="1"/>
          </p:cNvSpPr>
          <p:nvPr/>
        </p:nvSpPr>
        <p:spPr bwMode="auto">
          <a:xfrm>
            <a:off x="2209800" y="228601"/>
            <a:ext cx="1143000" cy="461963"/>
          </a:xfrm>
          <a:prstGeom prst="rect">
            <a:avLst/>
          </a:prstGeom>
          <a:noFill/>
          <a:ln w="9525">
            <a:solidFill>
              <a:schemeClr val="tx1"/>
            </a:solidFill>
            <a:miter lim="800000"/>
            <a:headEnd/>
            <a:tailEnd/>
          </a:ln>
        </p:spPr>
        <p:txBody>
          <a:bodyPr lIns="91430" tIns="45715" rIns="91430" bIns="45715">
            <a:spAutoFit/>
          </a:bodyPr>
          <a:lstStyle/>
          <a:p>
            <a:r>
              <a:rPr lang="en-US" sz="2400"/>
              <a:t>w/o fix</a:t>
            </a:r>
          </a:p>
        </p:txBody>
      </p:sp>
      <p:pic>
        <p:nvPicPr>
          <p:cNvPr id="15364" name="Picture 3" descr="newcode_west_f12.gif"/>
          <p:cNvPicPr>
            <a:picLocks noChangeAspect="1"/>
          </p:cNvPicPr>
          <p:nvPr/>
        </p:nvPicPr>
        <p:blipFill>
          <a:blip r:embed="rId3" cstate="print"/>
          <a:srcRect/>
          <a:stretch>
            <a:fillRect/>
          </a:stretch>
        </p:blipFill>
        <p:spPr bwMode="auto">
          <a:xfrm>
            <a:off x="1" y="3429000"/>
            <a:ext cx="4572000" cy="3429000"/>
          </a:xfrm>
          <a:prstGeom prst="rect">
            <a:avLst/>
          </a:prstGeom>
          <a:noFill/>
          <a:ln w="9525">
            <a:noFill/>
            <a:miter lim="800000"/>
            <a:headEnd/>
            <a:tailEnd/>
          </a:ln>
        </p:spPr>
      </p:pic>
      <p:sp>
        <p:nvSpPr>
          <p:cNvPr id="15365" name="TextBox 4"/>
          <p:cNvSpPr txBox="1">
            <a:spLocks noChangeArrowheads="1"/>
          </p:cNvSpPr>
          <p:nvPr/>
        </p:nvSpPr>
        <p:spPr bwMode="auto">
          <a:xfrm>
            <a:off x="2362200" y="3657601"/>
            <a:ext cx="1295400" cy="461963"/>
          </a:xfrm>
          <a:prstGeom prst="rect">
            <a:avLst/>
          </a:prstGeom>
          <a:noFill/>
          <a:ln w="9525">
            <a:solidFill>
              <a:schemeClr val="tx1"/>
            </a:solidFill>
            <a:miter lim="800000"/>
            <a:headEnd/>
            <a:tailEnd/>
          </a:ln>
        </p:spPr>
        <p:txBody>
          <a:bodyPr lIns="91430" tIns="45715" rIns="91430" bIns="45715">
            <a:spAutoFit/>
          </a:bodyPr>
          <a:lstStyle/>
          <a:p>
            <a:r>
              <a:rPr lang="en-US" sz="2400"/>
              <a:t>with fix</a:t>
            </a:r>
          </a:p>
        </p:txBody>
      </p:sp>
      <p:pic>
        <p:nvPicPr>
          <p:cNvPr id="15366" name="Picture 5" descr="opsnam_west_f12.gif"/>
          <p:cNvPicPr>
            <a:picLocks noChangeAspect="1"/>
          </p:cNvPicPr>
          <p:nvPr/>
        </p:nvPicPr>
        <p:blipFill>
          <a:blip r:embed="rId4" cstate="print"/>
          <a:srcRect/>
          <a:stretch>
            <a:fillRect/>
          </a:stretch>
        </p:blipFill>
        <p:spPr bwMode="auto">
          <a:xfrm>
            <a:off x="4572000" y="3429000"/>
            <a:ext cx="4572000" cy="3429000"/>
          </a:xfrm>
          <a:prstGeom prst="rect">
            <a:avLst/>
          </a:prstGeom>
          <a:noFill/>
          <a:ln w="9525">
            <a:noFill/>
            <a:miter lim="800000"/>
            <a:headEnd/>
            <a:tailEnd/>
          </a:ln>
        </p:spPr>
      </p:pic>
      <p:sp>
        <p:nvSpPr>
          <p:cNvPr id="15367" name="TextBox 4"/>
          <p:cNvSpPr txBox="1">
            <a:spLocks noChangeArrowheads="1"/>
          </p:cNvSpPr>
          <p:nvPr/>
        </p:nvSpPr>
        <p:spPr bwMode="auto">
          <a:xfrm>
            <a:off x="6781801" y="3657601"/>
            <a:ext cx="1447800" cy="461963"/>
          </a:xfrm>
          <a:prstGeom prst="rect">
            <a:avLst/>
          </a:prstGeom>
          <a:noFill/>
          <a:ln w="9525">
            <a:solidFill>
              <a:schemeClr val="tx1"/>
            </a:solidFill>
            <a:miter lim="800000"/>
            <a:headEnd/>
            <a:tailEnd/>
          </a:ln>
        </p:spPr>
        <p:txBody>
          <a:bodyPr lIns="91430" tIns="45715" rIns="91430" bIns="45715">
            <a:spAutoFit/>
          </a:bodyPr>
          <a:lstStyle/>
          <a:p>
            <a:r>
              <a:rPr lang="en-US" sz="2400"/>
              <a:t>ops NAM</a:t>
            </a:r>
          </a:p>
        </p:txBody>
      </p:sp>
      <p:sp>
        <p:nvSpPr>
          <p:cNvPr id="15368" name="Title 10"/>
          <p:cNvSpPr>
            <a:spLocks noGrp="1"/>
          </p:cNvSpPr>
          <p:nvPr>
            <p:ph type="title"/>
          </p:nvPr>
        </p:nvSpPr>
        <p:spPr>
          <a:xfrm>
            <a:off x="4572000" y="152400"/>
            <a:ext cx="4572000" cy="1143000"/>
          </a:xfrm>
        </p:spPr>
        <p:txBody>
          <a:bodyPr/>
          <a:lstStyle/>
          <a:p>
            <a:r>
              <a:rPr lang="en-US" smtClean="0"/>
              <a:t>700mb Omega</a:t>
            </a:r>
            <a:br>
              <a:rPr lang="en-US" smtClean="0"/>
            </a:br>
            <a:r>
              <a:rPr lang="en-US" smtClean="0"/>
              <a:t>Before &amp; After Fix</a:t>
            </a:r>
          </a:p>
        </p:txBody>
      </p:sp>
      <p:sp>
        <p:nvSpPr>
          <p:cNvPr id="15369" name="Content Placeholder 11"/>
          <p:cNvSpPr>
            <a:spLocks noGrp="1"/>
          </p:cNvSpPr>
          <p:nvPr>
            <p:ph idx="1"/>
          </p:nvPr>
        </p:nvSpPr>
        <p:spPr>
          <a:xfrm>
            <a:off x="4572001" y="1371601"/>
            <a:ext cx="4114800" cy="2057400"/>
          </a:xfrm>
        </p:spPr>
        <p:txBody>
          <a:bodyPr/>
          <a:lstStyle/>
          <a:p>
            <a:r>
              <a:rPr lang="en-US" smtClean="0"/>
              <a:t>Virtually all other forecast fields were bit identical including QPF.</a:t>
            </a:r>
          </a:p>
          <a:p>
            <a:endParaRPr lang="en-US" smtClean="0"/>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oldcode_east_f12.gif"/>
          <p:cNvPicPr>
            <a:picLocks noChangeAspect="1"/>
          </p:cNvPicPr>
          <p:nvPr/>
        </p:nvPicPr>
        <p:blipFill>
          <a:blip r:embed="rId2" cstate="print"/>
          <a:srcRect/>
          <a:stretch>
            <a:fillRect/>
          </a:stretch>
        </p:blipFill>
        <p:spPr bwMode="auto">
          <a:xfrm>
            <a:off x="1" y="0"/>
            <a:ext cx="4572000" cy="3429000"/>
          </a:xfrm>
          <a:prstGeom prst="rect">
            <a:avLst/>
          </a:prstGeom>
          <a:noFill/>
          <a:ln w="9525">
            <a:noFill/>
            <a:miter lim="800000"/>
            <a:headEnd/>
            <a:tailEnd/>
          </a:ln>
        </p:spPr>
      </p:pic>
      <p:sp>
        <p:nvSpPr>
          <p:cNvPr id="16387" name="TextBox 2"/>
          <p:cNvSpPr txBox="1">
            <a:spLocks noChangeArrowheads="1"/>
          </p:cNvSpPr>
          <p:nvPr/>
        </p:nvSpPr>
        <p:spPr bwMode="auto">
          <a:xfrm>
            <a:off x="3276600" y="228601"/>
            <a:ext cx="1143000" cy="461963"/>
          </a:xfrm>
          <a:prstGeom prst="rect">
            <a:avLst/>
          </a:prstGeom>
          <a:noFill/>
          <a:ln w="9525">
            <a:solidFill>
              <a:schemeClr val="tx1"/>
            </a:solidFill>
            <a:miter lim="800000"/>
            <a:headEnd/>
            <a:tailEnd/>
          </a:ln>
        </p:spPr>
        <p:txBody>
          <a:bodyPr lIns="91430" tIns="45715" rIns="91430" bIns="45715">
            <a:spAutoFit/>
          </a:bodyPr>
          <a:lstStyle/>
          <a:p>
            <a:r>
              <a:rPr lang="en-US" sz="2400"/>
              <a:t>w/o fix</a:t>
            </a:r>
          </a:p>
        </p:txBody>
      </p:sp>
      <p:pic>
        <p:nvPicPr>
          <p:cNvPr id="16388" name="Picture 1" descr="newcode_east_f12.gif"/>
          <p:cNvPicPr>
            <a:picLocks noChangeAspect="1"/>
          </p:cNvPicPr>
          <p:nvPr/>
        </p:nvPicPr>
        <p:blipFill>
          <a:blip r:embed="rId3" cstate="print"/>
          <a:srcRect/>
          <a:stretch>
            <a:fillRect/>
          </a:stretch>
        </p:blipFill>
        <p:spPr bwMode="auto">
          <a:xfrm>
            <a:off x="1" y="3429000"/>
            <a:ext cx="4572000" cy="3429000"/>
          </a:xfrm>
          <a:prstGeom prst="rect">
            <a:avLst/>
          </a:prstGeom>
          <a:noFill/>
          <a:ln w="9525">
            <a:noFill/>
            <a:miter lim="800000"/>
            <a:headEnd/>
            <a:tailEnd/>
          </a:ln>
        </p:spPr>
      </p:pic>
      <p:sp>
        <p:nvSpPr>
          <p:cNvPr id="16389" name="TextBox 2"/>
          <p:cNvSpPr txBox="1">
            <a:spLocks noChangeArrowheads="1"/>
          </p:cNvSpPr>
          <p:nvPr/>
        </p:nvSpPr>
        <p:spPr bwMode="auto">
          <a:xfrm>
            <a:off x="3124200" y="3733801"/>
            <a:ext cx="1295400" cy="461963"/>
          </a:xfrm>
          <a:prstGeom prst="rect">
            <a:avLst/>
          </a:prstGeom>
          <a:noFill/>
          <a:ln w="9525">
            <a:solidFill>
              <a:schemeClr val="tx1"/>
            </a:solidFill>
            <a:miter lim="800000"/>
            <a:headEnd/>
            <a:tailEnd/>
          </a:ln>
        </p:spPr>
        <p:txBody>
          <a:bodyPr lIns="91430" tIns="45715" rIns="91430" bIns="45715">
            <a:spAutoFit/>
          </a:bodyPr>
          <a:lstStyle/>
          <a:p>
            <a:r>
              <a:rPr lang="en-US" sz="2400"/>
              <a:t>with fix</a:t>
            </a:r>
          </a:p>
        </p:txBody>
      </p:sp>
      <p:pic>
        <p:nvPicPr>
          <p:cNvPr id="16390" name="Picture 4" descr="opsnam_neweast_f12.gif"/>
          <p:cNvPicPr>
            <a:picLocks noChangeAspect="1"/>
          </p:cNvPicPr>
          <p:nvPr/>
        </p:nvPicPr>
        <p:blipFill>
          <a:blip r:embed="rId4" cstate="print"/>
          <a:srcRect/>
          <a:stretch>
            <a:fillRect/>
          </a:stretch>
        </p:blipFill>
        <p:spPr bwMode="auto">
          <a:xfrm>
            <a:off x="4572000" y="3429000"/>
            <a:ext cx="4572000" cy="3429000"/>
          </a:xfrm>
          <a:prstGeom prst="rect">
            <a:avLst/>
          </a:prstGeom>
          <a:noFill/>
          <a:ln w="9525">
            <a:noFill/>
            <a:miter lim="800000"/>
            <a:headEnd/>
            <a:tailEnd/>
          </a:ln>
        </p:spPr>
      </p:pic>
      <p:sp>
        <p:nvSpPr>
          <p:cNvPr id="16391" name="TextBox 2"/>
          <p:cNvSpPr txBox="1">
            <a:spLocks noChangeArrowheads="1"/>
          </p:cNvSpPr>
          <p:nvPr/>
        </p:nvSpPr>
        <p:spPr bwMode="auto">
          <a:xfrm>
            <a:off x="7696200" y="3733801"/>
            <a:ext cx="1447800" cy="461963"/>
          </a:xfrm>
          <a:prstGeom prst="rect">
            <a:avLst/>
          </a:prstGeom>
          <a:noFill/>
          <a:ln w="9525">
            <a:solidFill>
              <a:schemeClr val="tx1"/>
            </a:solidFill>
            <a:miter lim="800000"/>
            <a:headEnd/>
            <a:tailEnd/>
          </a:ln>
        </p:spPr>
        <p:txBody>
          <a:bodyPr lIns="91430" tIns="45715" rIns="91430" bIns="45715">
            <a:spAutoFit/>
          </a:bodyPr>
          <a:lstStyle/>
          <a:p>
            <a:r>
              <a:rPr lang="en-US" sz="2400"/>
              <a:t>ops NAM</a:t>
            </a:r>
          </a:p>
        </p:txBody>
      </p:sp>
      <p:sp>
        <p:nvSpPr>
          <p:cNvPr id="16392" name="Title 10"/>
          <p:cNvSpPr>
            <a:spLocks noGrp="1"/>
          </p:cNvSpPr>
          <p:nvPr>
            <p:ph type="title"/>
          </p:nvPr>
        </p:nvSpPr>
        <p:spPr>
          <a:xfrm>
            <a:off x="4572000" y="152400"/>
            <a:ext cx="4572000" cy="1143000"/>
          </a:xfrm>
        </p:spPr>
        <p:txBody>
          <a:bodyPr/>
          <a:lstStyle/>
          <a:p>
            <a:r>
              <a:rPr lang="en-US" smtClean="0"/>
              <a:t>700mb Omega</a:t>
            </a:r>
            <a:br>
              <a:rPr lang="en-US" smtClean="0"/>
            </a:br>
            <a:r>
              <a:rPr lang="en-US" smtClean="0"/>
              <a:t>Before &amp; After Fix</a:t>
            </a:r>
          </a:p>
        </p:txBody>
      </p:sp>
      <p:sp>
        <p:nvSpPr>
          <p:cNvPr id="16393" name="Content Placeholder 11"/>
          <p:cNvSpPr>
            <a:spLocks noGrp="1"/>
          </p:cNvSpPr>
          <p:nvPr>
            <p:ph idx="1"/>
          </p:nvPr>
        </p:nvSpPr>
        <p:spPr>
          <a:xfrm>
            <a:off x="4572001" y="1371601"/>
            <a:ext cx="4114800" cy="2057400"/>
          </a:xfrm>
        </p:spPr>
        <p:txBody>
          <a:bodyPr/>
          <a:lstStyle/>
          <a:p>
            <a:r>
              <a:rPr lang="en-US" smtClean="0"/>
              <a:t>Virtually all other forecast fields were bit identical including QPF.</a:t>
            </a:r>
          </a:p>
          <a:p>
            <a:endParaRPr lang="en-US" smtClean="0"/>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1"/>
            <a:ext cx="609600" cy="461665"/>
          </a:xfrm>
          <a:prstGeom prst="rect">
            <a:avLst/>
          </a:prstGeom>
          <a:solidFill>
            <a:schemeClr val="bg1"/>
          </a:solidFill>
          <a:ln>
            <a:solidFill>
              <a:schemeClr val="tx1"/>
            </a:solidFill>
          </a:ln>
        </p:spPr>
        <p:txBody>
          <a:bodyPr wrap="square" lIns="91430" tIns="45715" rIns="91430" bIns="45715" rtlCol="0">
            <a:spAutoFit/>
          </a:bodyPr>
          <a:lstStyle/>
          <a:p>
            <a:r>
              <a:rPr lang="en-US" sz="2400" dirty="0"/>
              <a:t>f02</a:t>
            </a:r>
          </a:p>
        </p:txBody>
      </p:sp>
      <p:grpSp>
        <p:nvGrpSpPr>
          <p:cNvPr id="2" name="Group 8"/>
          <p:cNvGrpSpPr/>
          <p:nvPr/>
        </p:nvGrpSpPr>
        <p:grpSpPr>
          <a:xfrm>
            <a:off x="609600" y="76200"/>
            <a:ext cx="8189610" cy="3276600"/>
            <a:chOff x="914400" y="3429000"/>
            <a:chExt cx="8189610" cy="3276600"/>
          </a:xfrm>
        </p:grpSpPr>
        <p:pic>
          <p:nvPicPr>
            <p:cNvPr id="5" name="Picture 4" descr="mxupdr_f02_orig.gif"/>
            <p:cNvPicPr>
              <a:picLocks noChangeAspect="1"/>
            </p:cNvPicPr>
            <p:nvPr/>
          </p:nvPicPr>
          <p:blipFill>
            <a:blip r:embed="rId2" cstate="print"/>
            <a:srcRect l="7333" t="50000" r="1111" b="2222"/>
            <a:stretch>
              <a:fillRect/>
            </a:stretch>
          </p:blipFill>
          <p:spPr>
            <a:xfrm>
              <a:off x="914400" y="3429000"/>
              <a:ext cx="7848600" cy="3276600"/>
            </a:xfrm>
            <a:prstGeom prst="rect">
              <a:avLst/>
            </a:prstGeom>
          </p:spPr>
        </p:pic>
        <p:sp>
          <p:nvSpPr>
            <p:cNvPr id="6" name="TextBox 5"/>
            <p:cNvSpPr txBox="1"/>
            <p:nvPr/>
          </p:nvSpPr>
          <p:spPr>
            <a:xfrm>
              <a:off x="4572000" y="5562600"/>
              <a:ext cx="4532010" cy="369332"/>
            </a:xfrm>
            <a:prstGeom prst="rect">
              <a:avLst/>
            </a:prstGeom>
            <a:noFill/>
          </p:spPr>
          <p:txBody>
            <a:bodyPr wrap="none" rtlCol="0">
              <a:spAutoFit/>
            </a:bodyPr>
            <a:lstStyle/>
            <a:p>
              <a:r>
                <a:rPr lang="en-US" dirty="0" smtClean="0"/>
                <a:t>Hourly maximum updraft velocity (no w fix)</a:t>
              </a:r>
              <a:endParaRPr lang="en-US" dirty="0"/>
            </a:p>
          </p:txBody>
        </p:sp>
        <p:sp>
          <p:nvSpPr>
            <p:cNvPr id="7" name="TextBox 6"/>
            <p:cNvSpPr txBox="1"/>
            <p:nvPr/>
          </p:nvSpPr>
          <p:spPr>
            <a:xfrm>
              <a:off x="3048000" y="3581400"/>
              <a:ext cx="3276600" cy="584775"/>
            </a:xfrm>
            <a:prstGeom prst="rect">
              <a:avLst/>
            </a:prstGeom>
            <a:noFill/>
          </p:spPr>
          <p:txBody>
            <a:bodyPr wrap="square" rtlCol="0">
              <a:spAutoFit/>
            </a:bodyPr>
            <a:lstStyle/>
            <a:p>
              <a:r>
                <a:rPr lang="en-US" sz="3200" dirty="0">
                  <a:solidFill>
                    <a:srgbClr val="FF0000"/>
                  </a:solidFill>
                </a:rPr>
                <a:t>Max 14.4 m/s</a:t>
              </a:r>
            </a:p>
          </p:txBody>
        </p:sp>
        <p:cxnSp>
          <p:nvCxnSpPr>
            <p:cNvPr id="8" name="Straight Arrow Connector 7"/>
            <p:cNvCxnSpPr/>
            <p:nvPr/>
          </p:nvCxnSpPr>
          <p:spPr>
            <a:xfrm rot="5400000">
              <a:off x="2514600" y="4191000"/>
              <a:ext cx="8382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9"/>
          <p:cNvGrpSpPr/>
          <p:nvPr/>
        </p:nvGrpSpPr>
        <p:grpSpPr>
          <a:xfrm>
            <a:off x="685801" y="3429000"/>
            <a:ext cx="8525664" cy="3276600"/>
            <a:chOff x="914400" y="3429000"/>
            <a:chExt cx="8525664" cy="3276600"/>
          </a:xfrm>
        </p:grpSpPr>
        <p:pic>
          <p:nvPicPr>
            <p:cNvPr id="11" name="Picture 10" descr="mxupdr_f02.gif"/>
            <p:cNvPicPr>
              <a:picLocks noChangeAspect="1"/>
            </p:cNvPicPr>
            <p:nvPr/>
          </p:nvPicPr>
          <p:blipFill>
            <a:blip r:embed="rId3" cstate="print"/>
            <a:srcRect l="7333" t="50000" r="1111" b="2222"/>
            <a:stretch>
              <a:fillRect/>
            </a:stretch>
          </p:blipFill>
          <p:spPr>
            <a:xfrm>
              <a:off x="914400" y="3429000"/>
              <a:ext cx="7848600" cy="3276600"/>
            </a:xfrm>
            <a:prstGeom prst="rect">
              <a:avLst/>
            </a:prstGeom>
          </p:spPr>
        </p:pic>
        <p:sp>
          <p:nvSpPr>
            <p:cNvPr id="12" name="TextBox 11"/>
            <p:cNvSpPr txBox="1"/>
            <p:nvPr/>
          </p:nvSpPr>
          <p:spPr>
            <a:xfrm>
              <a:off x="1676400" y="5943600"/>
              <a:ext cx="7763664" cy="369332"/>
            </a:xfrm>
            <a:prstGeom prst="rect">
              <a:avLst/>
            </a:prstGeom>
            <a:noFill/>
          </p:spPr>
          <p:txBody>
            <a:bodyPr wrap="none" rtlCol="0">
              <a:spAutoFit/>
            </a:bodyPr>
            <a:lstStyle/>
            <a:p>
              <a:r>
                <a:rPr lang="en-US" dirty="0" smtClean="0"/>
                <a:t>Hourly maximum updraft velocity (bonus w fix – using full w in diagnostics)</a:t>
              </a:r>
              <a:endParaRPr lang="en-US" dirty="0"/>
            </a:p>
          </p:txBody>
        </p:sp>
        <p:sp>
          <p:nvSpPr>
            <p:cNvPr id="13" name="TextBox 12"/>
            <p:cNvSpPr txBox="1"/>
            <p:nvPr/>
          </p:nvSpPr>
          <p:spPr>
            <a:xfrm>
              <a:off x="3048000" y="3581400"/>
              <a:ext cx="2819400" cy="584775"/>
            </a:xfrm>
            <a:prstGeom prst="rect">
              <a:avLst/>
            </a:prstGeom>
            <a:noFill/>
          </p:spPr>
          <p:txBody>
            <a:bodyPr wrap="square" rtlCol="0">
              <a:spAutoFit/>
            </a:bodyPr>
            <a:lstStyle/>
            <a:p>
              <a:r>
                <a:rPr lang="en-US" sz="3200" dirty="0">
                  <a:solidFill>
                    <a:srgbClr val="FF0000"/>
                  </a:solidFill>
                </a:rPr>
                <a:t>Max 24.4 m/s</a:t>
              </a:r>
            </a:p>
          </p:txBody>
        </p:sp>
        <p:cxnSp>
          <p:nvCxnSpPr>
            <p:cNvPr id="14" name="Straight Arrow Connector 13"/>
            <p:cNvCxnSpPr/>
            <p:nvPr/>
          </p:nvCxnSpPr>
          <p:spPr>
            <a:xfrm rot="5400000">
              <a:off x="2514600" y="4191000"/>
              <a:ext cx="8382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34400" y="1"/>
            <a:ext cx="609600" cy="461665"/>
          </a:xfrm>
          <a:prstGeom prst="rect">
            <a:avLst/>
          </a:prstGeom>
          <a:solidFill>
            <a:schemeClr val="bg1"/>
          </a:solidFill>
          <a:ln>
            <a:solidFill>
              <a:schemeClr val="tx1"/>
            </a:solidFill>
          </a:ln>
        </p:spPr>
        <p:txBody>
          <a:bodyPr wrap="square" lIns="91430" tIns="45715" rIns="91430" bIns="45715" rtlCol="0">
            <a:spAutoFit/>
          </a:bodyPr>
          <a:lstStyle/>
          <a:p>
            <a:r>
              <a:rPr lang="en-US" sz="2400" dirty="0"/>
              <a:t>f02</a:t>
            </a:r>
          </a:p>
        </p:txBody>
      </p:sp>
      <p:grpSp>
        <p:nvGrpSpPr>
          <p:cNvPr id="2" name="Group 8"/>
          <p:cNvGrpSpPr/>
          <p:nvPr/>
        </p:nvGrpSpPr>
        <p:grpSpPr>
          <a:xfrm>
            <a:off x="609601" y="0"/>
            <a:ext cx="7772400" cy="3581400"/>
            <a:chOff x="914400" y="2449484"/>
            <a:chExt cx="7848600" cy="3646516"/>
          </a:xfrm>
        </p:grpSpPr>
        <p:pic>
          <p:nvPicPr>
            <p:cNvPr id="10" name="Picture 9" descr="mxupdr_f23_orig.gif"/>
            <p:cNvPicPr>
              <a:picLocks noChangeAspect="1"/>
            </p:cNvPicPr>
            <p:nvPr/>
          </p:nvPicPr>
          <p:blipFill>
            <a:blip r:embed="rId2" cstate="print"/>
            <a:srcRect l="7333" t="35717" r="1111" b="11111"/>
            <a:stretch>
              <a:fillRect/>
            </a:stretch>
          </p:blipFill>
          <p:spPr>
            <a:xfrm>
              <a:off x="914400" y="2449484"/>
              <a:ext cx="7848600" cy="3646516"/>
            </a:xfrm>
            <a:prstGeom prst="rect">
              <a:avLst/>
            </a:prstGeom>
          </p:spPr>
        </p:pic>
        <p:sp>
          <p:nvSpPr>
            <p:cNvPr id="11" name="TextBox 10"/>
            <p:cNvSpPr txBox="1"/>
            <p:nvPr/>
          </p:nvSpPr>
          <p:spPr>
            <a:xfrm>
              <a:off x="3733800" y="5410200"/>
              <a:ext cx="4576441" cy="376047"/>
            </a:xfrm>
            <a:prstGeom prst="rect">
              <a:avLst/>
            </a:prstGeom>
            <a:noFill/>
          </p:spPr>
          <p:txBody>
            <a:bodyPr wrap="none" rtlCol="0">
              <a:spAutoFit/>
            </a:bodyPr>
            <a:lstStyle/>
            <a:p>
              <a:r>
                <a:rPr lang="en-US" dirty="0" smtClean="0"/>
                <a:t>Hourly maximum updraft velocity (no w fix)</a:t>
              </a:r>
              <a:endParaRPr lang="en-US" dirty="0"/>
            </a:p>
          </p:txBody>
        </p:sp>
        <p:sp>
          <p:nvSpPr>
            <p:cNvPr id="12" name="TextBox 11"/>
            <p:cNvSpPr txBox="1"/>
            <p:nvPr/>
          </p:nvSpPr>
          <p:spPr>
            <a:xfrm>
              <a:off x="4114800" y="3048000"/>
              <a:ext cx="2538349" cy="1096804"/>
            </a:xfrm>
            <a:prstGeom prst="rect">
              <a:avLst/>
            </a:prstGeom>
            <a:noFill/>
          </p:spPr>
          <p:txBody>
            <a:bodyPr wrap="square" rtlCol="0">
              <a:spAutoFit/>
            </a:bodyPr>
            <a:lstStyle/>
            <a:p>
              <a:r>
                <a:rPr lang="en-US" sz="3200" dirty="0">
                  <a:solidFill>
                    <a:srgbClr val="FF0000"/>
                  </a:solidFill>
                </a:rPr>
                <a:t>Max 12.9 m/s</a:t>
              </a:r>
            </a:p>
          </p:txBody>
        </p:sp>
        <p:cxnSp>
          <p:nvCxnSpPr>
            <p:cNvPr id="13" name="Straight Arrow Connector 12"/>
            <p:cNvCxnSpPr/>
            <p:nvPr/>
          </p:nvCxnSpPr>
          <p:spPr>
            <a:xfrm rot="5400000">
              <a:off x="3771900" y="3619500"/>
              <a:ext cx="9144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3"/>
          <p:cNvGrpSpPr/>
          <p:nvPr/>
        </p:nvGrpSpPr>
        <p:grpSpPr>
          <a:xfrm>
            <a:off x="457200" y="3352800"/>
            <a:ext cx="8449464" cy="3509407"/>
            <a:chOff x="914400" y="2438400"/>
            <a:chExt cx="8449464" cy="3661990"/>
          </a:xfrm>
        </p:grpSpPr>
        <p:pic>
          <p:nvPicPr>
            <p:cNvPr id="15" name="Picture 14" descr="mxupdr_f23.gif"/>
            <p:cNvPicPr>
              <a:picLocks noChangeAspect="1"/>
            </p:cNvPicPr>
            <p:nvPr/>
          </p:nvPicPr>
          <p:blipFill>
            <a:blip r:embed="rId3" cstate="print"/>
            <a:srcRect l="7333" t="35556" r="1111" b="11111"/>
            <a:stretch>
              <a:fillRect/>
            </a:stretch>
          </p:blipFill>
          <p:spPr>
            <a:xfrm>
              <a:off x="914400" y="2438400"/>
              <a:ext cx="7848600" cy="3657600"/>
            </a:xfrm>
            <a:prstGeom prst="rect">
              <a:avLst/>
            </a:prstGeom>
          </p:spPr>
        </p:pic>
        <p:sp>
          <p:nvSpPr>
            <p:cNvPr id="16" name="TextBox 15"/>
            <p:cNvSpPr txBox="1"/>
            <p:nvPr/>
          </p:nvSpPr>
          <p:spPr>
            <a:xfrm>
              <a:off x="1600200" y="5715000"/>
              <a:ext cx="7763664" cy="385390"/>
            </a:xfrm>
            <a:prstGeom prst="rect">
              <a:avLst/>
            </a:prstGeom>
            <a:solidFill>
              <a:schemeClr val="bg1"/>
            </a:solidFill>
          </p:spPr>
          <p:txBody>
            <a:bodyPr wrap="none" rtlCol="0">
              <a:spAutoFit/>
            </a:bodyPr>
            <a:lstStyle/>
            <a:p>
              <a:r>
                <a:rPr lang="en-US" dirty="0" smtClean="0"/>
                <a:t>Hourly maximum updraft velocity (bonus w fix – using full w in diagnostics)</a:t>
              </a:r>
              <a:endParaRPr lang="en-US" dirty="0"/>
            </a:p>
          </p:txBody>
        </p:sp>
        <p:sp>
          <p:nvSpPr>
            <p:cNvPr id="17" name="TextBox 16"/>
            <p:cNvSpPr txBox="1"/>
            <p:nvPr/>
          </p:nvSpPr>
          <p:spPr>
            <a:xfrm>
              <a:off x="4114800" y="3048000"/>
              <a:ext cx="2538349" cy="1124054"/>
            </a:xfrm>
            <a:prstGeom prst="rect">
              <a:avLst/>
            </a:prstGeom>
            <a:noFill/>
          </p:spPr>
          <p:txBody>
            <a:bodyPr wrap="square" rtlCol="0">
              <a:spAutoFit/>
            </a:bodyPr>
            <a:lstStyle/>
            <a:p>
              <a:r>
                <a:rPr lang="en-US" sz="3200" dirty="0">
                  <a:solidFill>
                    <a:srgbClr val="FF0000"/>
                  </a:solidFill>
                </a:rPr>
                <a:t>Max 20.2 m/s</a:t>
              </a:r>
            </a:p>
          </p:txBody>
        </p:sp>
        <p:cxnSp>
          <p:nvCxnSpPr>
            <p:cNvPr id="18" name="Straight Arrow Connector 17"/>
            <p:cNvCxnSpPr/>
            <p:nvPr/>
          </p:nvCxnSpPr>
          <p:spPr>
            <a:xfrm rot="5400000">
              <a:off x="3771900" y="3619500"/>
              <a:ext cx="9144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3775" y="1"/>
            <a:ext cx="612648" cy="461655"/>
          </a:xfrm>
          <a:prstGeom prst="rect">
            <a:avLst/>
          </a:prstGeom>
          <a:solidFill>
            <a:schemeClr val="bg1"/>
          </a:solidFill>
          <a:ln>
            <a:solidFill>
              <a:schemeClr val="tx1"/>
            </a:solidFill>
          </a:ln>
        </p:spPr>
        <p:txBody>
          <a:bodyPr wrap="none" lIns="91430" tIns="45715" rIns="91430" bIns="45715" rtlCol="0">
            <a:spAutoFit/>
          </a:bodyPr>
          <a:lstStyle/>
          <a:p>
            <a:r>
              <a:rPr lang="en-US" sz="2400" dirty="0"/>
              <a:t>f23</a:t>
            </a:r>
          </a:p>
        </p:txBody>
      </p:sp>
      <p:sp>
        <p:nvSpPr>
          <p:cNvPr id="5" name="TextBox 4"/>
          <p:cNvSpPr txBox="1"/>
          <p:nvPr/>
        </p:nvSpPr>
        <p:spPr>
          <a:xfrm>
            <a:off x="8534400" y="1"/>
            <a:ext cx="609600" cy="461665"/>
          </a:xfrm>
          <a:prstGeom prst="rect">
            <a:avLst/>
          </a:prstGeom>
          <a:solidFill>
            <a:schemeClr val="bg1"/>
          </a:solidFill>
          <a:ln>
            <a:solidFill>
              <a:schemeClr val="tx1"/>
            </a:solidFill>
          </a:ln>
        </p:spPr>
        <p:txBody>
          <a:bodyPr wrap="square" lIns="91430" tIns="45715" rIns="91430" bIns="45715" rtlCol="0">
            <a:spAutoFit/>
          </a:bodyPr>
          <a:lstStyle/>
          <a:p>
            <a:r>
              <a:rPr lang="en-US" sz="2400" dirty="0"/>
              <a:t>f23</a:t>
            </a:r>
          </a:p>
        </p:txBody>
      </p:sp>
      <p:pic>
        <p:nvPicPr>
          <p:cNvPr id="11" name="Picture 10" descr="mxuphl_f02_orig.gif"/>
          <p:cNvPicPr>
            <a:picLocks noChangeAspect="1"/>
          </p:cNvPicPr>
          <p:nvPr/>
        </p:nvPicPr>
        <p:blipFill>
          <a:blip r:embed="rId2" cstate="print"/>
          <a:stretch>
            <a:fillRect/>
          </a:stretch>
        </p:blipFill>
        <p:spPr>
          <a:xfrm>
            <a:off x="0" y="0"/>
            <a:ext cx="4267200" cy="3413760"/>
          </a:xfrm>
          <a:prstGeom prst="rect">
            <a:avLst/>
          </a:prstGeom>
        </p:spPr>
      </p:pic>
      <p:sp>
        <p:nvSpPr>
          <p:cNvPr id="12" name="TextBox 11"/>
          <p:cNvSpPr txBox="1"/>
          <p:nvPr/>
        </p:nvSpPr>
        <p:spPr>
          <a:xfrm>
            <a:off x="304800" y="457200"/>
            <a:ext cx="4083149" cy="461655"/>
          </a:xfrm>
          <a:prstGeom prst="rect">
            <a:avLst/>
          </a:prstGeom>
          <a:noFill/>
        </p:spPr>
        <p:txBody>
          <a:bodyPr wrap="none" lIns="91430" tIns="45715" rIns="91430" bIns="45715" rtlCol="0">
            <a:spAutoFit/>
          </a:bodyPr>
          <a:lstStyle/>
          <a:p>
            <a:r>
              <a:rPr lang="en-US" sz="2400" dirty="0"/>
              <a:t>Grid maximum </a:t>
            </a:r>
            <a:r>
              <a:rPr lang="en-US" sz="2400" dirty="0">
                <a:solidFill>
                  <a:srgbClr val="FF0000"/>
                </a:solidFill>
              </a:rPr>
              <a:t>21.3 </a:t>
            </a:r>
            <a:r>
              <a:rPr lang="en-US" sz="2400" dirty="0"/>
              <a:t>m^2/s^2</a:t>
            </a:r>
          </a:p>
        </p:txBody>
      </p:sp>
      <p:sp>
        <p:nvSpPr>
          <p:cNvPr id="13" name="TextBox 12"/>
          <p:cNvSpPr txBox="1"/>
          <p:nvPr/>
        </p:nvSpPr>
        <p:spPr>
          <a:xfrm>
            <a:off x="1" y="152400"/>
            <a:ext cx="4467870" cy="369322"/>
          </a:xfrm>
          <a:prstGeom prst="rect">
            <a:avLst/>
          </a:prstGeom>
          <a:noFill/>
        </p:spPr>
        <p:txBody>
          <a:bodyPr wrap="none" lIns="91430" tIns="45715" rIns="91430" bIns="45715" rtlCol="0">
            <a:spAutoFit/>
          </a:bodyPr>
          <a:lstStyle/>
          <a:p>
            <a:r>
              <a:rPr lang="en-US" dirty="0" smtClean="0"/>
              <a:t>Hourly maximum updraft </a:t>
            </a:r>
            <a:r>
              <a:rPr lang="en-US" dirty="0" err="1" smtClean="0"/>
              <a:t>helicity</a:t>
            </a:r>
            <a:r>
              <a:rPr lang="en-US" dirty="0" smtClean="0"/>
              <a:t> (no w fix)</a:t>
            </a:r>
            <a:endParaRPr lang="en-US" dirty="0"/>
          </a:p>
        </p:txBody>
      </p:sp>
      <p:pic>
        <p:nvPicPr>
          <p:cNvPr id="14" name="Picture 13" descr="mxuphl_f23_orig.gif"/>
          <p:cNvPicPr>
            <a:picLocks noChangeAspect="1"/>
          </p:cNvPicPr>
          <p:nvPr/>
        </p:nvPicPr>
        <p:blipFill>
          <a:blip r:embed="rId3" cstate="print"/>
          <a:stretch>
            <a:fillRect/>
          </a:stretch>
        </p:blipFill>
        <p:spPr>
          <a:xfrm>
            <a:off x="4267201" y="0"/>
            <a:ext cx="4286250" cy="3429000"/>
          </a:xfrm>
          <a:prstGeom prst="rect">
            <a:avLst/>
          </a:prstGeom>
        </p:spPr>
      </p:pic>
      <p:sp>
        <p:nvSpPr>
          <p:cNvPr id="15" name="TextBox 14"/>
          <p:cNvSpPr txBox="1"/>
          <p:nvPr/>
        </p:nvSpPr>
        <p:spPr>
          <a:xfrm>
            <a:off x="4343400" y="152400"/>
            <a:ext cx="4467870" cy="369322"/>
          </a:xfrm>
          <a:prstGeom prst="rect">
            <a:avLst/>
          </a:prstGeom>
          <a:noFill/>
        </p:spPr>
        <p:txBody>
          <a:bodyPr wrap="none" lIns="91430" tIns="45715" rIns="91430" bIns="45715" rtlCol="0">
            <a:spAutoFit/>
          </a:bodyPr>
          <a:lstStyle/>
          <a:p>
            <a:r>
              <a:rPr lang="en-US" dirty="0" smtClean="0"/>
              <a:t>Hourly maximum updraft </a:t>
            </a:r>
            <a:r>
              <a:rPr lang="en-US" dirty="0" err="1" smtClean="0"/>
              <a:t>helicity</a:t>
            </a:r>
            <a:r>
              <a:rPr lang="en-US" dirty="0" smtClean="0"/>
              <a:t> (no w fix)</a:t>
            </a:r>
            <a:endParaRPr lang="en-US" dirty="0"/>
          </a:p>
        </p:txBody>
      </p:sp>
      <p:sp>
        <p:nvSpPr>
          <p:cNvPr id="16" name="TextBox 15"/>
          <p:cNvSpPr txBox="1"/>
          <p:nvPr/>
        </p:nvSpPr>
        <p:spPr>
          <a:xfrm>
            <a:off x="4495800" y="457200"/>
            <a:ext cx="4083149" cy="461655"/>
          </a:xfrm>
          <a:prstGeom prst="rect">
            <a:avLst/>
          </a:prstGeom>
          <a:noFill/>
        </p:spPr>
        <p:txBody>
          <a:bodyPr wrap="none" lIns="91430" tIns="45715" rIns="91430" bIns="45715" rtlCol="0">
            <a:spAutoFit/>
          </a:bodyPr>
          <a:lstStyle/>
          <a:p>
            <a:r>
              <a:rPr lang="en-US" sz="2400" dirty="0"/>
              <a:t>Grid maximum </a:t>
            </a:r>
            <a:r>
              <a:rPr lang="en-US" sz="2400" dirty="0">
                <a:solidFill>
                  <a:srgbClr val="FF0000"/>
                </a:solidFill>
              </a:rPr>
              <a:t>15.4 </a:t>
            </a:r>
            <a:r>
              <a:rPr lang="en-US" sz="2400" dirty="0"/>
              <a:t>m^2/s^2</a:t>
            </a:r>
          </a:p>
        </p:txBody>
      </p:sp>
      <p:pic>
        <p:nvPicPr>
          <p:cNvPr id="17" name="Picture 16" descr="mxuphl_f02.gif"/>
          <p:cNvPicPr>
            <a:picLocks noChangeAspect="1"/>
          </p:cNvPicPr>
          <p:nvPr/>
        </p:nvPicPr>
        <p:blipFill>
          <a:blip r:embed="rId4" cstate="print"/>
          <a:stretch>
            <a:fillRect/>
          </a:stretch>
        </p:blipFill>
        <p:spPr>
          <a:xfrm>
            <a:off x="0" y="3444240"/>
            <a:ext cx="4267200" cy="3413760"/>
          </a:xfrm>
          <a:prstGeom prst="rect">
            <a:avLst/>
          </a:prstGeom>
        </p:spPr>
      </p:pic>
      <p:pic>
        <p:nvPicPr>
          <p:cNvPr id="18" name="Picture 17" descr="mxuphl_f23.gif"/>
          <p:cNvPicPr>
            <a:picLocks noChangeAspect="1"/>
          </p:cNvPicPr>
          <p:nvPr/>
        </p:nvPicPr>
        <p:blipFill>
          <a:blip r:embed="rId5" cstate="print"/>
          <a:stretch>
            <a:fillRect/>
          </a:stretch>
        </p:blipFill>
        <p:spPr>
          <a:xfrm>
            <a:off x="4267201" y="3429000"/>
            <a:ext cx="4286250" cy="3429000"/>
          </a:xfrm>
          <a:prstGeom prst="rect">
            <a:avLst/>
          </a:prstGeom>
        </p:spPr>
      </p:pic>
      <p:sp>
        <p:nvSpPr>
          <p:cNvPr id="19" name="TextBox 18"/>
          <p:cNvSpPr txBox="1"/>
          <p:nvPr/>
        </p:nvSpPr>
        <p:spPr>
          <a:xfrm>
            <a:off x="0" y="3429000"/>
            <a:ext cx="4352453" cy="646321"/>
          </a:xfrm>
          <a:prstGeom prst="rect">
            <a:avLst/>
          </a:prstGeom>
          <a:noFill/>
        </p:spPr>
        <p:txBody>
          <a:bodyPr wrap="none" lIns="91430" tIns="45715" rIns="91430" bIns="45715" rtlCol="0">
            <a:spAutoFit/>
          </a:bodyPr>
          <a:lstStyle/>
          <a:p>
            <a:r>
              <a:rPr lang="en-US" dirty="0" smtClean="0"/>
              <a:t>Hourly maximum updraft </a:t>
            </a:r>
            <a:r>
              <a:rPr lang="en-US" dirty="0" err="1" smtClean="0"/>
              <a:t>helicity</a:t>
            </a:r>
            <a:r>
              <a:rPr lang="en-US" dirty="0" smtClean="0"/>
              <a:t> </a:t>
            </a:r>
          </a:p>
          <a:p>
            <a:r>
              <a:rPr lang="en-US" dirty="0" smtClean="0"/>
              <a:t>(bonus w fix – using full w in diagnostics)</a:t>
            </a:r>
            <a:endParaRPr lang="en-US" dirty="0"/>
          </a:p>
        </p:txBody>
      </p:sp>
      <p:sp>
        <p:nvSpPr>
          <p:cNvPr id="20" name="TextBox 19"/>
          <p:cNvSpPr txBox="1"/>
          <p:nvPr/>
        </p:nvSpPr>
        <p:spPr>
          <a:xfrm>
            <a:off x="4343400" y="3429000"/>
            <a:ext cx="4352453" cy="646321"/>
          </a:xfrm>
          <a:prstGeom prst="rect">
            <a:avLst/>
          </a:prstGeom>
          <a:noFill/>
        </p:spPr>
        <p:txBody>
          <a:bodyPr wrap="none" lIns="91430" tIns="45715" rIns="91430" bIns="45715" rtlCol="0">
            <a:spAutoFit/>
          </a:bodyPr>
          <a:lstStyle/>
          <a:p>
            <a:r>
              <a:rPr lang="en-US" dirty="0" smtClean="0"/>
              <a:t>Hourly maximum updraft </a:t>
            </a:r>
            <a:r>
              <a:rPr lang="en-US" dirty="0" err="1" smtClean="0"/>
              <a:t>helicity</a:t>
            </a:r>
            <a:r>
              <a:rPr lang="en-US" dirty="0" smtClean="0"/>
              <a:t> </a:t>
            </a:r>
          </a:p>
          <a:p>
            <a:r>
              <a:rPr lang="en-US" dirty="0" smtClean="0"/>
              <a:t>(bonus w fix – using full w in diagnostics)</a:t>
            </a:r>
            <a:endParaRPr lang="en-US" dirty="0"/>
          </a:p>
        </p:txBody>
      </p:sp>
      <p:sp>
        <p:nvSpPr>
          <p:cNvPr id="21" name="TextBox 20"/>
          <p:cNvSpPr txBox="1"/>
          <p:nvPr/>
        </p:nvSpPr>
        <p:spPr>
          <a:xfrm>
            <a:off x="228600" y="4114801"/>
            <a:ext cx="4083149" cy="461655"/>
          </a:xfrm>
          <a:prstGeom prst="rect">
            <a:avLst/>
          </a:prstGeom>
          <a:noFill/>
        </p:spPr>
        <p:txBody>
          <a:bodyPr wrap="none" lIns="91430" tIns="45715" rIns="91430" bIns="45715" rtlCol="0">
            <a:spAutoFit/>
          </a:bodyPr>
          <a:lstStyle/>
          <a:p>
            <a:r>
              <a:rPr lang="en-US" sz="2400" dirty="0"/>
              <a:t>Grid maximum </a:t>
            </a:r>
            <a:r>
              <a:rPr lang="en-US" sz="2400" dirty="0">
                <a:solidFill>
                  <a:srgbClr val="FF0000"/>
                </a:solidFill>
              </a:rPr>
              <a:t>40.2 </a:t>
            </a:r>
            <a:r>
              <a:rPr lang="en-US" sz="2400" dirty="0"/>
              <a:t>m^2/s^2</a:t>
            </a:r>
          </a:p>
        </p:txBody>
      </p:sp>
      <p:sp>
        <p:nvSpPr>
          <p:cNvPr id="22" name="TextBox 21"/>
          <p:cNvSpPr txBox="1"/>
          <p:nvPr/>
        </p:nvSpPr>
        <p:spPr>
          <a:xfrm>
            <a:off x="4571999" y="4038600"/>
            <a:ext cx="4083149" cy="461655"/>
          </a:xfrm>
          <a:prstGeom prst="rect">
            <a:avLst/>
          </a:prstGeom>
          <a:noFill/>
        </p:spPr>
        <p:txBody>
          <a:bodyPr wrap="none" lIns="91430" tIns="45715" rIns="91430" bIns="45715" rtlCol="0">
            <a:spAutoFit/>
          </a:bodyPr>
          <a:lstStyle/>
          <a:p>
            <a:r>
              <a:rPr lang="en-US" sz="2400" dirty="0"/>
              <a:t>Grid maximum </a:t>
            </a:r>
            <a:r>
              <a:rPr lang="en-US" sz="2400" dirty="0">
                <a:solidFill>
                  <a:srgbClr val="FF0000"/>
                </a:solidFill>
              </a:rPr>
              <a:t>29.5 </a:t>
            </a:r>
            <a:r>
              <a:rPr lang="en-US" sz="2400" dirty="0"/>
              <a:t>m^2/s^2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p:cNvPicPr>
            <a:picLocks noChangeAspect="1" noChangeArrowheads="1"/>
          </p:cNvPicPr>
          <p:nvPr/>
        </p:nvPicPr>
        <p:blipFill>
          <a:blip r:embed="rId2" cstate="print"/>
          <a:srcRect/>
          <a:stretch>
            <a:fillRect/>
          </a:stretch>
        </p:blipFill>
        <p:spPr bwMode="auto">
          <a:xfrm>
            <a:off x="234950" y="463550"/>
            <a:ext cx="8674100" cy="5930900"/>
          </a:xfrm>
          <a:prstGeom prst="rect">
            <a:avLst/>
          </a:prstGeom>
          <a:noFill/>
          <a:ln w="9525">
            <a:noFill/>
            <a:miter lim="800000"/>
            <a:headEnd/>
            <a:tailEnd/>
          </a:ln>
        </p:spPr>
      </p:pic>
      <p:sp>
        <p:nvSpPr>
          <p:cNvPr id="47106" name="TextBox 3"/>
          <p:cNvSpPr txBox="1">
            <a:spLocks noChangeArrowheads="1"/>
          </p:cNvSpPr>
          <p:nvPr/>
        </p:nvSpPr>
        <p:spPr bwMode="auto">
          <a:xfrm>
            <a:off x="1828800" y="4495800"/>
            <a:ext cx="5867400" cy="646321"/>
          </a:xfrm>
          <a:prstGeom prst="rect">
            <a:avLst/>
          </a:prstGeom>
          <a:noFill/>
          <a:ln w="9525">
            <a:noFill/>
            <a:miter lim="800000"/>
            <a:headEnd/>
            <a:tailEnd/>
          </a:ln>
        </p:spPr>
        <p:txBody>
          <a:bodyPr lIns="91430" tIns="45715" rIns="91430" bIns="45715">
            <a:spAutoFit/>
          </a:bodyPr>
          <a:lstStyle/>
          <a:p>
            <a:r>
              <a:rPr lang="en-US">
                <a:solidFill>
                  <a:srgbClr val="0000FF"/>
                </a:solidFill>
              </a:rPr>
              <a:t>NAM Nest reflectivity similar to HRW ARW, but lower than NMM and NSSL ARW</a:t>
            </a:r>
          </a:p>
        </p:txBody>
      </p:sp>
      <p:sp>
        <p:nvSpPr>
          <p:cNvPr id="4" name="TextBox 3"/>
          <p:cNvSpPr txBox="1"/>
          <p:nvPr/>
        </p:nvSpPr>
        <p:spPr>
          <a:xfrm>
            <a:off x="3008376" y="6373368"/>
            <a:ext cx="3023135" cy="369332"/>
          </a:xfrm>
          <a:prstGeom prst="rect">
            <a:avLst/>
          </a:prstGeom>
          <a:noFill/>
        </p:spPr>
        <p:txBody>
          <a:bodyPr wrap="none" rtlCol="0">
            <a:spAutoFit/>
          </a:bodyPr>
          <a:lstStyle/>
          <a:p>
            <a:r>
              <a:rPr lang="en-US" dirty="0" smtClean="0"/>
              <a:t>Fix will not effect reflectivity.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p:cNvPicPr>
            <a:picLocks noChangeAspect="1" noChangeArrowheads="1"/>
          </p:cNvPicPr>
          <p:nvPr/>
        </p:nvPicPr>
        <p:blipFill>
          <a:blip r:embed="rId2" cstate="print"/>
          <a:srcRect/>
          <a:stretch>
            <a:fillRect/>
          </a:stretch>
        </p:blipFill>
        <p:spPr bwMode="auto">
          <a:xfrm>
            <a:off x="234950" y="463550"/>
            <a:ext cx="8674100" cy="5930900"/>
          </a:xfrm>
          <a:prstGeom prst="rect">
            <a:avLst/>
          </a:prstGeom>
          <a:noFill/>
          <a:ln w="9525">
            <a:noFill/>
            <a:miter lim="800000"/>
            <a:headEnd/>
            <a:tailEnd/>
          </a:ln>
        </p:spPr>
      </p:pic>
      <p:sp>
        <p:nvSpPr>
          <p:cNvPr id="48130" name="TextBox 2"/>
          <p:cNvSpPr txBox="1">
            <a:spLocks noChangeArrowheads="1"/>
          </p:cNvSpPr>
          <p:nvPr/>
        </p:nvSpPr>
        <p:spPr bwMode="auto">
          <a:xfrm>
            <a:off x="2057400" y="4572001"/>
            <a:ext cx="5181600" cy="646321"/>
          </a:xfrm>
          <a:prstGeom prst="rect">
            <a:avLst/>
          </a:prstGeom>
          <a:noFill/>
          <a:ln w="9525">
            <a:noFill/>
            <a:miter lim="800000"/>
            <a:headEnd/>
            <a:tailEnd/>
          </a:ln>
        </p:spPr>
        <p:txBody>
          <a:bodyPr lIns="91430" tIns="45715" rIns="91430" bIns="45715">
            <a:spAutoFit/>
          </a:bodyPr>
          <a:lstStyle/>
          <a:p>
            <a:r>
              <a:rPr lang="en-US">
                <a:solidFill>
                  <a:srgbClr val="0000FF"/>
                </a:solidFill>
              </a:rPr>
              <a:t>NAM Nest updraft speed substantially lower than  from other high-resolution models</a:t>
            </a:r>
          </a:p>
        </p:txBody>
      </p:sp>
      <p:sp>
        <p:nvSpPr>
          <p:cNvPr id="4" name="TextBox 3"/>
          <p:cNvSpPr txBox="1"/>
          <p:nvPr/>
        </p:nvSpPr>
        <p:spPr>
          <a:xfrm>
            <a:off x="1054360" y="6292724"/>
            <a:ext cx="7166096" cy="369332"/>
          </a:xfrm>
          <a:prstGeom prst="rect">
            <a:avLst/>
          </a:prstGeom>
          <a:noFill/>
        </p:spPr>
        <p:txBody>
          <a:bodyPr wrap="square" rtlCol="0">
            <a:spAutoFit/>
          </a:bodyPr>
          <a:lstStyle/>
          <a:p>
            <a:r>
              <a:rPr lang="en-US" dirty="0" smtClean="0"/>
              <a:t>Fix should ~double updraft speeds, ~up to values of other guidance.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p:cNvPicPr>
            <a:picLocks noChangeAspect="1" noChangeArrowheads="1"/>
          </p:cNvPicPr>
          <p:nvPr/>
        </p:nvPicPr>
        <p:blipFill>
          <a:blip r:embed="rId2" cstate="print"/>
          <a:srcRect/>
          <a:stretch>
            <a:fillRect/>
          </a:stretch>
        </p:blipFill>
        <p:spPr bwMode="auto">
          <a:xfrm>
            <a:off x="234950" y="463550"/>
            <a:ext cx="8674100" cy="5930900"/>
          </a:xfrm>
          <a:prstGeom prst="rect">
            <a:avLst/>
          </a:prstGeom>
          <a:noFill/>
          <a:ln w="9525">
            <a:noFill/>
            <a:miter lim="800000"/>
            <a:headEnd/>
            <a:tailEnd/>
          </a:ln>
        </p:spPr>
      </p:pic>
      <p:sp>
        <p:nvSpPr>
          <p:cNvPr id="49154" name="TextBox 2"/>
          <p:cNvSpPr txBox="1">
            <a:spLocks noChangeArrowheads="1"/>
          </p:cNvSpPr>
          <p:nvPr/>
        </p:nvSpPr>
        <p:spPr bwMode="auto">
          <a:xfrm>
            <a:off x="1295400" y="5334000"/>
            <a:ext cx="6858000" cy="369322"/>
          </a:xfrm>
          <a:prstGeom prst="rect">
            <a:avLst/>
          </a:prstGeom>
          <a:noFill/>
          <a:ln w="9525">
            <a:noFill/>
            <a:miter lim="800000"/>
            <a:headEnd/>
            <a:tailEnd/>
          </a:ln>
        </p:spPr>
        <p:txBody>
          <a:bodyPr lIns="91430" tIns="45715" rIns="91430" bIns="45715">
            <a:spAutoFit/>
          </a:bodyPr>
          <a:lstStyle/>
          <a:p>
            <a:r>
              <a:rPr lang="en-US">
                <a:solidFill>
                  <a:srgbClr val="0000FF"/>
                </a:solidFill>
              </a:rPr>
              <a:t>NAM Nest UH substantially lower than from other high-res models</a:t>
            </a:r>
          </a:p>
        </p:txBody>
      </p:sp>
      <p:sp>
        <p:nvSpPr>
          <p:cNvPr id="4" name="TextBox 3"/>
          <p:cNvSpPr txBox="1"/>
          <p:nvPr/>
        </p:nvSpPr>
        <p:spPr>
          <a:xfrm>
            <a:off x="1054360" y="6292724"/>
            <a:ext cx="7053943" cy="369332"/>
          </a:xfrm>
          <a:prstGeom prst="rect">
            <a:avLst/>
          </a:prstGeom>
          <a:noFill/>
        </p:spPr>
        <p:txBody>
          <a:bodyPr wrap="square" rtlCol="0">
            <a:spAutoFit/>
          </a:bodyPr>
          <a:lstStyle/>
          <a:p>
            <a:r>
              <a:rPr lang="en-US" dirty="0" smtClean="0"/>
              <a:t>Fix should ~double updraft </a:t>
            </a:r>
            <a:r>
              <a:rPr lang="en-US" dirty="0" err="1" smtClean="0"/>
              <a:t>helicity</a:t>
            </a:r>
            <a:r>
              <a:rPr lang="en-US" dirty="0" smtClean="0"/>
              <a:t>, ~up to values of other guidance.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p:cNvPicPr>
            <a:picLocks noChangeAspect="1" noChangeArrowheads="1"/>
          </p:cNvPicPr>
          <p:nvPr/>
        </p:nvPicPr>
        <p:blipFill>
          <a:blip r:embed="rId2" cstate="print"/>
          <a:srcRect/>
          <a:stretch>
            <a:fillRect/>
          </a:stretch>
        </p:blipFill>
        <p:spPr bwMode="auto">
          <a:xfrm>
            <a:off x="234950" y="463550"/>
            <a:ext cx="8674100" cy="5930900"/>
          </a:xfrm>
          <a:prstGeom prst="rect">
            <a:avLst/>
          </a:prstGeom>
          <a:noFill/>
          <a:ln w="9525">
            <a:noFill/>
            <a:miter lim="800000"/>
            <a:headEnd/>
            <a:tailEnd/>
          </a:ln>
        </p:spPr>
      </p:pic>
      <p:sp>
        <p:nvSpPr>
          <p:cNvPr id="53250" name="TextBox 2"/>
          <p:cNvSpPr txBox="1">
            <a:spLocks noChangeArrowheads="1"/>
          </p:cNvSpPr>
          <p:nvPr/>
        </p:nvSpPr>
        <p:spPr bwMode="auto">
          <a:xfrm>
            <a:off x="1524000" y="5334000"/>
            <a:ext cx="6629400" cy="369322"/>
          </a:xfrm>
          <a:prstGeom prst="rect">
            <a:avLst/>
          </a:prstGeom>
          <a:noFill/>
          <a:ln w="9525">
            <a:noFill/>
            <a:miter lim="800000"/>
            <a:headEnd/>
            <a:tailEnd/>
          </a:ln>
        </p:spPr>
        <p:txBody>
          <a:bodyPr lIns="91430" tIns="45715" rIns="91430" bIns="45715">
            <a:spAutoFit/>
          </a:bodyPr>
          <a:lstStyle/>
          <a:p>
            <a:r>
              <a:rPr lang="en-US">
                <a:solidFill>
                  <a:srgbClr val="0000FF"/>
                </a:solidFill>
              </a:rPr>
              <a:t>NAM Nest predicts reflectivity &gt;40 dBZ over smaller areas</a:t>
            </a:r>
          </a:p>
        </p:txBody>
      </p:sp>
      <p:sp>
        <p:nvSpPr>
          <p:cNvPr id="5" name="TextBox 4"/>
          <p:cNvSpPr txBox="1"/>
          <p:nvPr/>
        </p:nvSpPr>
        <p:spPr>
          <a:xfrm>
            <a:off x="3008376" y="6373368"/>
            <a:ext cx="3023135" cy="369332"/>
          </a:xfrm>
          <a:prstGeom prst="rect">
            <a:avLst/>
          </a:prstGeom>
          <a:noFill/>
        </p:spPr>
        <p:txBody>
          <a:bodyPr wrap="none" rtlCol="0">
            <a:spAutoFit/>
          </a:bodyPr>
          <a:lstStyle/>
          <a:p>
            <a:r>
              <a:rPr lang="en-US" dirty="0" smtClean="0"/>
              <a:t>Fix will not effect reflectivity.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152400"/>
            <a:ext cx="8229600" cy="685800"/>
          </a:xfrm>
        </p:spPr>
        <p:txBody>
          <a:bodyPr/>
          <a:lstStyle/>
          <a:p>
            <a:pPr eaLnBrk="1" hangingPunct="1"/>
            <a:r>
              <a:rPr lang="en-US" sz="3600" dirty="0">
                <a:solidFill>
                  <a:srgbClr val="0000FF"/>
                </a:solidFill>
              </a:rPr>
              <a:t>SPC NAM Nest Evaluation</a:t>
            </a:r>
            <a:r>
              <a:rPr lang="en-US" sz="3600" dirty="0"/>
              <a:t> </a:t>
            </a:r>
          </a:p>
        </p:txBody>
      </p:sp>
      <p:sp>
        <p:nvSpPr>
          <p:cNvPr id="66562" name="Rectangle 3"/>
          <p:cNvSpPr>
            <a:spLocks noGrp="1" noChangeArrowheads="1"/>
          </p:cNvSpPr>
          <p:nvPr>
            <p:ph type="body" idx="1"/>
          </p:nvPr>
        </p:nvSpPr>
        <p:spPr>
          <a:xfrm>
            <a:off x="0" y="838200"/>
            <a:ext cx="8458200" cy="5715000"/>
          </a:xfrm>
        </p:spPr>
        <p:txBody>
          <a:bodyPr/>
          <a:lstStyle/>
          <a:p>
            <a:pPr lvl="1" eaLnBrk="1" hangingPunct="1">
              <a:lnSpc>
                <a:spcPct val="90000"/>
              </a:lnSpc>
            </a:pPr>
            <a:r>
              <a:rPr lang="en-US" b="1" dirty="0" smtClean="0"/>
              <a:t>Major Findings</a:t>
            </a:r>
          </a:p>
          <a:p>
            <a:pPr lvl="2" eaLnBrk="1" hangingPunct="1">
              <a:lnSpc>
                <a:spcPct val="90000"/>
              </a:lnSpc>
            </a:pPr>
            <a:r>
              <a:rPr lang="en-US" b="1" dirty="0" smtClean="0"/>
              <a:t>4 km CONUS Nest</a:t>
            </a:r>
          </a:p>
          <a:p>
            <a:pPr lvl="3" eaLnBrk="1" hangingPunct="1">
              <a:lnSpc>
                <a:spcPct val="90000"/>
              </a:lnSpc>
            </a:pPr>
            <a:r>
              <a:rPr lang="en-US" sz="1800" dirty="0"/>
              <a:t>The NAM CONUS Nest typically generated storms that exhibited broader, weaker, and less useful reflectivity signatures, and much weaker storm intensity characteristics as revealed by updraft speed and updraft </a:t>
            </a:r>
            <a:r>
              <a:rPr lang="en-US" sz="1800" dirty="0" err="1"/>
              <a:t>helicity</a:t>
            </a:r>
            <a:r>
              <a:rPr lang="en-US" sz="1800" dirty="0"/>
              <a:t> products</a:t>
            </a:r>
          </a:p>
          <a:p>
            <a:pPr lvl="4" eaLnBrk="1" hangingPunct="1">
              <a:lnSpc>
                <a:spcPct val="90000"/>
              </a:lnSpc>
            </a:pPr>
            <a:r>
              <a:rPr lang="en-US" sz="1800" dirty="0"/>
              <a:t>Updraft speed and updraft </a:t>
            </a:r>
            <a:r>
              <a:rPr lang="en-US" sz="1800" dirty="0" err="1"/>
              <a:t>helicity</a:t>
            </a:r>
            <a:r>
              <a:rPr lang="en-US" sz="1800" dirty="0"/>
              <a:t> were typically 2-5 times smaller compared to other high-resolution models</a:t>
            </a:r>
          </a:p>
          <a:p>
            <a:pPr lvl="3" eaLnBrk="1" hangingPunct="1">
              <a:lnSpc>
                <a:spcPct val="90000"/>
              </a:lnSpc>
            </a:pPr>
            <a:r>
              <a:rPr lang="en-US" sz="1800" dirty="0"/>
              <a:t>On many outbreak days, the NAM Nest failed to generate storms indicative of high severe weather potential</a:t>
            </a:r>
          </a:p>
          <a:p>
            <a:pPr lvl="3" eaLnBrk="1" hangingPunct="1">
              <a:lnSpc>
                <a:spcPct val="90000"/>
              </a:lnSpc>
            </a:pPr>
            <a:r>
              <a:rPr lang="en-US" sz="1800" dirty="0"/>
              <a:t>It is not uncommon for convective storms in the NAM Nest to have effective resolution considerably coarser than the 4 km grid would suggest </a:t>
            </a:r>
          </a:p>
          <a:p>
            <a:pPr lvl="3" eaLnBrk="1" hangingPunct="1">
              <a:lnSpc>
                <a:spcPct val="90000"/>
              </a:lnSpc>
            </a:pPr>
            <a:r>
              <a:rPr lang="en-US" sz="1800" dirty="0"/>
              <a:t>Overall, the NAM Nest does not provide the same level of guidance as other high-resolution models, and </a:t>
            </a:r>
            <a:r>
              <a:rPr lang="en-US" sz="1800" b="1" i="1" dirty="0"/>
              <a:t>its current performance is not useful for SPC and NWS severe weather forecasting</a:t>
            </a:r>
          </a:p>
          <a:p>
            <a:pPr lvl="3" eaLnBrk="1" hangingPunct="1">
              <a:lnSpc>
                <a:spcPct val="90000"/>
              </a:lnSpc>
            </a:pPr>
            <a:r>
              <a:rPr lang="en-US" sz="1800" b="1" dirty="0"/>
              <a:t>Recommendation:</a:t>
            </a:r>
            <a:r>
              <a:rPr lang="en-US" sz="1800" dirty="0"/>
              <a:t> Focused efforts are needed to improve the convective scale structure, intensity, and realism of storms in the NAM Nest</a:t>
            </a:r>
          </a:p>
          <a:p>
            <a:pPr lvl="3" eaLnBrk="1" hangingPunct="1">
              <a:lnSpc>
                <a:spcPct val="90000"/>
              </a:lnSpc>
              <a:buFontTx/>
              <a:buNone/>
            </a:pPr>
            <a:endParaRPr lang="en-US" sz="1800" dirty="0"/>
          </a:p>
          <a:p>
            <a:pPr lvl="3" eaLnBrk="1" hangingPunct="1">
              <a:lnSpc>
                <a:spcPct val="90000"/>
              </a:lnSpc>
              <a:buFontTx/>
              <a:buNone/>
            </a:pPr>
            <a:endParaRPr lang="en-US" sz="1800" dirty="0"/>
          </a:p>
          <a:p>
            <a:pPr lvl="4" eaLnBrk="1" hangingPunct="1">
              <a:lnSpc>
                <a:spcPct val="90000"/>
              </a:lnSpc>
            </a:pPr>
            <a:endParaRPr lang="en-US" sz="1800" dirty="0"/>
          </a:p>
          <a:p>
            <a:pPr lvl="4" eaLnBrk="1" hangingPunct="1">
              <a:lnSpc>
                <a:spcPct val="90000"/>
              </a:lnSpc>
            </a:pPr>
            <a:endParaRPr lang="en-US" sz="1800" dirty="0"/>
          </a:p>
          <a:p>
            <a:pPr lvl="3" eaLnBrk="1" hangingPunct="1">
              <a:lnSpc>
                <a:spcPct val="90000"/>
              </a:lnSpc>
            </a:pPr>
            <a:endParaRPr lang="en-US" b="1" dirty="0" smtClean="0"/>
          </a:p>
          <a:p>
            <a:pPr lvl="3" eaLnBrk="1" hangingPunct="1">
              <a:lnSpc>
                <a:spcPct val="90000"/>
              </a:lnSpc>
              <a:buFontTx/>
              <a:buNone/>
            </a:pPr>
            <a:endParaRPr lang="en-US" dirty="0" smtClean="0"/>
          </a:p>
          <a:p>
            <a:pPr lvl="3" eaLnBrk="1" hangingPunct="1">
              <a:lnSpc>
                <a:spcPct val="90000"/>
              </a:lnSpc>
              <a:buFontTx/>
              <a:buNone/>
            </a:pPr>
            <a:endParaRPr lang="en-US" sz="1200" dirty="0"/>
          </a:p>
          <a:p>
            <a:pPr lvl="1" eaLnBrk="1" hangingPunct="1">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p:cNvPicPr>
            <a:picLocks noChangeAspect="1" noChangeArrowheads="1"/>
          </p:cNvPicPr>
          <p:nvPr/>
        </p:nvPicPr>
        <p:blipFill>
          <a:blip r:embed="rId2" cstate="print"/>
          <a:srcRect/>
          <a:stretch>
            <a:fillRect/>
          </a:stretch>
        </p:blipFill>
        <p:spPr bwMode="auto">
          <a:xfrm>
            <a:off x="234950" y="463550"/>
            <a:ext cx="8674100" cy="5930900"/>
          </a:xfrm>
          <a:prstGeom prst="rect">
            <a:avLst/>
          </a:prstGeom>
          <a:noFill/>
          <a:ln w="9525">
            <a:noFill/>
            <a:miter lim="800000"/>
            <a:headEnd/>
            <a:tailEnd/>
          </a:ln>
        </p:spPr>
      </p:pic>
      <p:sp>
        <p:nvSpPr>
          <p:cNvPr id="54274" name="TextBox 3"/>
          <p:cNvSpPr txBox="1">
            <a:spLocks noChangeArrowheads="1"/>
          </p:cNvSpPr>
          <p:nvPr/>
        </p:nvSpPr>
        <p:spPr bwMode="auto">
          <a:xfrm>
            <a:off x="2057400" y="1524000"/>
            <a:ext cx="6705600" cy="646321"/>
          </a:xfrm>
          <a:prstGeom prst="rect">
            <a:avLst/>
          </a:prstGeom>
          <a:noFill/>
          <a:ln w="9525">
            <a:noFill/>
            <a:miter lim="800000"/>
            <a:headEnd/>
            <a:tailEnd/>
          </a:ln>
        </p:spPr>
        <p:txBody>
          <a:bodyPr lIns="91430" tIns="45715" rIns="91430" bIns="45715">
            <a:spAutoFit/>
          </a:bodyPr>
          <a:lstStyle/>
          <a:p>
            <a:r>
              <a:rPr lang="en-US">
                <a:solidFill>
                  <a:srgbClr val="0000FF"/>
                </a:solidFill>
              </a:rPr>
              <a:t>NAM Nest predicts moderate updraft speeds at relatively few grid points (comparatively few strong storms produced) </a:t>
            </a:r>
          </a:p>
        </p:txBody>
      </p:sp>
      <p:sp>
        <p:nvSpPr>
          <p:cNvPr id="5" name="TextBox 4"/>
          <p:cNvSpPr txBox="1"/>
          <p:nvPr/>
        </p:nvSpPr>
        <p:spPr>
          <a:xfrm>
            <a:off x="658368" y="6283580"/>
            <a:ext cx="7918704" cy="369332"/>
          </a:xfrm>
          <a:prstGeom prst="rect">
            <a:avLst/>
          </a:prstGeom>
          <a:noFill/>
        </p:spPr>
        <p:txBody>
          <a:bodyPr wrap="square" rtlCol="0">
            <a:spAutoFit/>
          </a:bodyPr>
          <a:lstStyle/>
          <a:p>
            <a:r>
              <a:rPr lang="en-US" dirty="0" smtClean="0"/>
              <a:t>Fix should ~double updraft speeds, number of grid points will be increased.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p:cNvPicPr>
            <a:picLocks noChangeAspect="1" noChangeArrowheads="1"/>
          </p:cNvPicPr>
          <p:nvPr/>
        </p:nvPicPr>
        <p:blipFill>
          <a:blip r:embed="rId2" cstate="print"/>
          <a:srcRect/>
          <a:stretch>
            <a:fillRect/>
          </a:stretch>
        </p:blipFill>
        <p:spPr bwMode="auto">
          <a:xfrm>
            <a:off x="234950" y="463550"/>
            <a:ext cx="8674100" cy="5930900"/>
          </a:xfrm>
          <a:prstGeom prst="rect">
            <a:avLst/>
          </a:prstGeom>
          <a:noFill/>
          <a:ln w="9525">
            <a:noFill/>
            <a:miter lim="800000"/>
            <a:headEnd/>
            <a:tailEnd/>
          </a:ln>
        </p:spPr>
      </p:pic>
      <p:sp>
        <p:nvSpPr>
          <p:cNvPr id="55298" name="TextBox 3"/>
          <p:cNvSpPr txBox="1">
            <a:spLocks noChangeArrowheads="1"/>
          </p:cNvSpPr>
          <p:nvPr/>
        </p:nvSpPr>
        <p:spPr bwMode="auto">
          <a:xfrm>
            <a:off x="1066801" y="1524000"/>
            <a:ext cx="7620000" cy="646321"/>
          </a:xfrm>
          <a:prstGeom prst="rect">
            <a:avLst/>
          </a:prstGeom>
          <a:noFill/>
          <a:ln w="9525">
            <a:noFill/>
            <a:miter lim="800000"/>
            <a:headEnd/>
            <a:tailEnd/>
          </a:ln>
        </p:spPr>
        <p:txBody>
          <a:bodyPr lIns="91430" tIns="45715" rIns="91430" bIns="45715">
            <a:spAutoFit/>
          </a:bodyPr>
          <a:lstStyle/>
          <a:p>
            <a:r>
              <a:rPr lang="en-US">
                <a:solidFill>
                  <a:srgbClr val="0000FF"/>
                </a:solidFill>
              </a:rPr>
              <a:t>NAM Nest predicts minimal or greater strength rotating updrafts (supercells) much less frequently  </a:t>
            </a:r>
            <a:endParaRPr lang="en-US"/>
          </a:p>
        </p:txBody>
      </p:sp>
      <p:sp>
        <p:nvSpPr>
          <p:cNvPr id="4" name="TextBox 3"/>
          <p:cNvSpPr txBox="1"/>
          <p:nvPr/>
        </p:nvSpPr>
        <p:spPr>
          <a:xfrm>
            <a:off x="658368" y="6283580"/>
            <a:ext cx="7918704" cy="369332"/>
          </a:xfrm>
          <a:prstGeom prst="rect">
            <a:avLst/>
          </a:prstGeom>
          <a:noFill/>
        </p:spPr>
        <p:txBody>
          <a:bodyPr wrap="square" rtlCol="0">
            <a:spAutoFit/>
          </a:bodyPr>
          <a:lstStyle/>
          <a:p>
            <a:r>
              <a:rPr lang="en-US" dirty="0" smtClean="0"/>
              <a:t>Fix should ~double updraft </a:t>
            </a:r>
            <a:r>
              <a:rPr lang="en-US" dirty="0" err="1" smtClean="0"/>
              <a:t>helicity</a:t>
            </a:r>
            <a:r>
              <a:rPr lang="en-US" dirty="0" smtClean="0"/>
              <a:t>, number of grid points will be increased.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344" y="110046"/>
            <a:ext cx="8229600" cy="968946"/>
          </a:xfrm>
        </p:spPr>
        <p:txBody>
          <a:bodyPr/>
          <a:lstStyle/>
          <a:p>
            <a:r>
              <a:rPr lang="en-US" dirty="0" smtClean="0"/>
              <a:t>EMC’s Action Items</a:t>
            </a:r>
            <a:endParaRPr lang="en-US" dirty="0"/>
          </a:p>
        </p:txBody>
      </p:sp>
      <p:sp>
        <p:nvSpPr>
          <p:cNvPr id="4" name="Content Placeholder 3"/>
          <p:cNvSpPr>
            <a:spLocks noGrp="1"/>
          </p:cNvSpPr>
          <p:nvPr>
            <p:ph idx="1"/>
          </p:nvPr>
        </p:nvSpPr>
        <p:spPr>
          <a:xfrm>
            <a:off x="457200" y="1124713"/>
            <a:ext cx="8229600" cy="4910012"/>
          </a:xfrm>
        </p:spPr>
        <p:txBody>
          <a:bodyPr/>
          <a:lstStyle/>
          <a:p>
            <a:r>
              <a:rPr lang="en-US" dirty="0" smtClean="0"/>
              <a:t>Get nesting and total vertical velocity fixes to NCO</a:t>
            </a:r>
          </a:p>
          <a:p>
            <a:r>
              <a:rPr lang="en-US" dirty="0" smtClean="0"/>
              <a:t>After fixing the model to output properly the total vertical velocity:</a:t>
            </a:r>
          </a:p>
          <a:p>
            <a:pPr lvl="1"/>
            <a:r>
              <a:rPr lang="en-US" dirty="0" smtClean="0"/>
              <a:t>Rerun the AWC case Sept 1, 2011</a:t>
            </a:r>
          </a:p>
          <a:p>
            <a:pPr lvl="1"/>
            <a:r>
              <a:rPr lang="en-US" dirty="0" smtClean="0"/>
              <a:t>Rerun the SPC case 27 April, 2011</a:t>
            </a:r>
          </a:p>
          <a:p>
            <a:pPr lvl="1"/>
            <a:r>
              <a:rPr lang="en-US" dirty="0" smtClean="0"/>
              <a:t>Rerun other case(s) for SPC</a:t>
            </a:r>
          </a:p>
          <a:p>
            <a:r>
              <a:rPr lang="en-US" dirty="0" smtClean="0"/>
              <a:t>Implementation, however, is not contingent on these results</a:t>
            </a:r>
            <a:endParaRPr lang="en-US" dirty="0"/>
          </a:p>
        </p:txBody>
      </p:sp>
      <p:sp>
        <p:nvSpPr>
          <p:cNvPr id="2" name="Slide Number Placeholder 1"/>
          <p:cNvSpPr>
            <a:spLocks noGrp="1"/>
          </p:cNvSpPr>
          <p:nvPr>
            <p:ph type="sldNum" sz="quarter" idx="12"/>
          </p:nvPr>
        </p:nvSpPr>
        <p:spPr/>
        <p:txBody>
          <a:bodyPr/>
          <a:lstStyle/>
          <a:p>
            <a:pPr>
              <a:defRPr/>
            </a:pPr>
            <a:fld id="{18C94EE7-EC1F-4D81-88BD-FEBFCB299EA7}"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066801"/>
            <a:ext cx="8229600" cy="5334000"/>
          </a:xfrm>
        </p:spPr>
        <p:txBody>
          <a:bodyPr>
            <a:normAutofit fontScale="92500" lnSpcReduction="10000"/>
          </a:bodyPr>
          <a:lstStyle/>
          <a:p>
            <a:r>
              <a:rPr lang="en-US" sz="2400" dirty="0"/>
              <a:t>Slides 2 and 3 simply redisplay the ops NAM and parallel NAM from the AWC example (noting the caveat of the 3</a:t>
            </a:r>
            <a:r>
              <a:rPr lang="en-US" sz="2400" baseline="30000" dirty="0"/>
              <a:t>rd</a:t>
            </a:r>
            <a:r>
              <a:rPr lang="en-US" sz="2400" dirty="0"/>
              <a:t> bullet below)</a:t>
            </a:r>
          </a:p>
          <a:p>
            <a:endParaRPr lang="en-US" sz="1800" dirty="0"/>
          </a:p>
          <a:p>
            <a:r>
              <a:rPr lang="en-US" sz="2400" dirty="0"/>
              <a:t>The key comparison here is between slides 4 and 5, showing a clean test of the NAM code modification made over a slightly smaller 12 km grid spacing domain:  </a:t>
            </a:r>
          </a:p>
          <a:p>
            <a:pPr lvl="1"/>
            <a:r>
              <a:rPr lang="en-US" sz="2000" dirty="0"/>
              <a:t>Slide 4 shows the forecast using the original parallel NAM code</a:t>
            </a:r>
          </a:p>
          <a:p>
            <a:pPr lvl="1"/>
            <a:r>
              <a:rPr lang="en-US" sz="2000" dirty="0"/>
              <a:t>Slide 5 shows the forecast using the updated parallel NAM code</a:t>
            </a:r>
          </a:p>
          <a:p>
            <a:pPr lvl="1"/>
            <a:endParaRPr lang="en-US" sz="2000" dirty="0"/>
          </a:p>
          <a:p>
            <a:r>
              <a:rPr lang="en-US" sz="2400" dirty="0"/>
              <a:t>Note that all examples here went through slightly different processing than the real-time production/parallel files shown in the original AWC example:</a:t>
            </a:r>
          </a:p>
          <a:p>
            <a:pPr lvl="1"/>
            <a:r>
              <a:rPr lang="en-US" sz="2000" dirty="0"/>
              <a:t>Everything started on the 12 km grid 218, which was horizontally interpolated to 90 km grid 104.</a:t>
            </a:r>
          </a:p>
          <a:p>
            <a:pPr lvl="1"/>
            <a:r>
              <a:rPr lang="en-US" sz="2000" dirty="0"/>
              <a:t>A 9-point horizontal smoother was used in plots to mimic the smoothing applied in the operational generation of grid 104 (but not applied in my interpolation).</a:t>
            </a:r>
          </a:p>
          <a:p>
            <a:endParaRPr lang="en-US" sz="2400" dirty="0"/>
          </a:p>
        </p:txBody>
      </p:sp>
      <p:sp>
        <p:nvSpPr>
          <p:cNvPr id="5" name="TextBox 4"/>
          <p:cNvSpPr txBox="1"/>
          <p:nvPr/>
        </p:nvSpPr>
        <p:spPr>
          <a:xfrm>
            <a:off x="152400" y="152400"/>
            <a:ext cx="8763000" cy="954107"/>
          </a:xfrm>
          <a:prstGeom prst="rect">
            <a:avLst/>
          </a:prstGeom>
          <a:noFill/>
        </p:spPr>
        <p:txBody>
          <a:bodyPr wrap="square" lIns="91430" tIns="45715" rIns="91430" bIns="45715" rtlCol="0">
            <a:spAutoFit/>
          </a:bodyPr>
          <a:lstStyle/>
          <a:p>
            <a:pPr algn="ctr"/>
            <a:r>
              <a:rPr lang="en-US" sz="2800" dirty="0"/>
              <a:t>Matt Pyle’s Rerun added 9/22/2011</a:t>
            </a:r>
          </a:p>
          <a:p>
            <a:pPr algn="ctr"/>
            <a:r>
              <a:rPr lang="en-US" sz="2800" dirty="0"/>
              <a:t>AWC 0901/21Z omega example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m.t12z.awphys09.tm00_opsnam.104.grd_f09c.gif"/>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543801" y="1"/>
            <a:ext cx="1600200" cy="461665"/>
          </a:xfrm>
          <a:prstGeom prst="rect">
            <a:avLst/>
          </a:prstGeom>
          <a:solidFill>
            <a:schemeClr val="bg1"/>
          </a:solidFill>
        </p:spPr>
        <p:txBody>
          <a:bodyPr wrap="square" lIns="91430" tIns="45715" rIns="91430" bIns="45715" rtlCol="0">
            <a:spAutoFit/>
          </a:bodyPr>
          <a:lstStyle/>
          <a:p>
            <a:r>
              <a:rPr lang="en-US" sz="2400" b="1" dirty="0"/>
              <a:t>Ops NAM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m.t12z.awphys09.tm00_paranam.104.grd_f09c.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7543801" y="1"/>
            <a:ext cx="1600200" cy="830987"/>
          </a:xfrm>
          <a:prstGeom prst="rect">
            <a:avLst/>
          </a:prstGeom>
          <a:solidFill>
            <a:schemeClr val="bg1"/>
          </a:solidFill>
        </p:spPr>
        <p:txBody>
          <a:bodyPr wrap="square" lIns="91430" tIns="45715" rIns="91430" bIns="45715" rtlCol="0">
            <a:spAutoFit/>
          </a:bodyPr>
          <a:lstStyle/>
          <a:p>
            <a:r>
              <a:rPr lang="en-US" sz="2400" b="1" dirty="0"/>
              <a:t>Para NAM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dawp09.tm00_namxbased_nofix.218.104.grd_f09c.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6553200" y="2"/>
            <a:ext cx="2590800" cy="1200318"/>
          </a:xfrm>
          <a:prstGeom prst="rect">
            <a:avLst/>
          </a:prstGeom>
          <a:noFill/>
        </p:spPr>
        <p:txBody>
          <a:bodyPr wrap="square" lIns="91430" tIns="45715" rIns="91430" bIns="45715" rtlCol="0">
            <a:spAutoFit/>
          </a:bodyPr>
          <a:lstStyle/>
          <a:p>
            <a:r>
              <a:rPr lang="en-US" sz="2400" b="1" dirty="0"/>
              <a:t>Test NMMB rerun</a:t>
            </a:r>
          </a:p>
          <a:p>
            <a:r>
              <a:rPr lang="en-US" sz="2400" b="1" dirty="0"/>
              <a:t> w/o fix</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dawp09.tm00_namxbased_wfix.218.104.grd_f09c.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6553200" y="2"/>
            <a:ext cx="2590800" cy="1200318"/>
          </a:xfrm>
          <a:prstGeom prst="rect">
            <a:avLst/>
          </a:prstGeom>
          <a:noFill/>
        </p:spPr>
        <p:txBody>
          <a:bodyPr wrap="square" lIns="91430" tIns="45715" rIns="91430" bIns="45715" rtlCol="0">
            <a:spAutoFit/>
          </a:bodyPr>
          <a:lstStyle/>
          <a:p>
            <a:r>
              <a:rPr lang="en-US" sz="2400" b="1" dirty="0"/>
              <a:t>Test NMMB rerun </a:t>
            </a:r>
          </a:p>
          <a:p>
            <a:r>
              <a:rPr lang="en-US" sz="2400" b="1" dirty="0"/>
              <a:t>with fix</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0930"/>
          </a:xfrm>
        </p:spPr>
        <p:txBody>
          <a:bodyPr/>
          <a:lstStyle/>
          <a:p>
            <a:r>
              <a:rPr lang="en-US" dirty="0" smtClean="0"/>
              <a:t>AWC’s Steve Silberberg’s Response</a:t>
            </a:r>
            <a:endParaRPr lang="en-US" dirty="0"/>
          </a:p>
        </p:txBody>
      </p:sp>
      <p:sp>
        <p:nvSpPr>
          <p:cNvPr id="3" name="Content Placeholder 2"/>
          <p:cNvSpPr>
            <a:spLocks noGrp="1"/>
          </p:cNvSpPr>
          <p:nvPr>
            <p:ph idx="1"/>
          </p:nvPr>
        </p:nvSpPr>
        <p:spPr>
          <a:xfrm>
            <a:off x="438912" y="1234440"/>
            <a:ext cx="8229600" cy="4983165"/>
          </a:xfrm>
        </p:spPr>
        <p:txBody>
          <a:bodyPr/>
          <a:lstStyle/>
          <a:p>
            <a:pPr>
              <a:buNone/>
            </a:pPr>
            <a:r>
              <a:rPr lang="en-US" sz="2000" dirty="0" smtClean="0"/>
              <a:t>      Hi Matt,</a:t>
            </a:r>
          </a:p>
          <a:p>
            <a:pPr>
              <a:buNone/>
            </a:pPr>
            <a:r>
              <a:rPr lang="en-US" sz="2000" dirty="0" smtClean="0"/>
              <a:t> </a:t>
            </a:r>
            <a:br>
              <a:rPr lang="en-US" sz="2000" dirty="0" smtClean="0"/>
            </a:br>
            <a:r>
              <a:rPr lang="en-US" sz="2000" dirty="0" smtClean="0"/>
              <a:t>I appreciate you and your colleagues taking the time to address the mystery of the missing omega in the AWC example.  Your examples clearly show that the latest NAM code addresses the case of missing omega.</a:t>
            </a:r>
          </a:p>
          <a:p>
            <a:pPr>
              <a:buNone/>
            </a:pPr>
            <a:r>
              <a:rPr lang="en-US" sz="2000" dirty="0" smtClean="0"/>
              <a:t> </a:t>
            </a:r>
            <a:br>
              <a:rPr lang="en-US" sz="2000" dirty="0" smtClean="0"/>
            </a:br>
            <a:r>
              <a:rPr lang="en-US" sz="2000" dirty="0" smtClean="0"/>
              <a:t>We consider the case of the missing omega closed and look forward to implementation of the latest NAM code when supercomputer conditions permit.</a:t>
            </a:r>
          </a:p>
          <a:p>
            <a:pPr>
              <a:buNone/>
            </a:pPr>
            <a:r>
              <a:rPr lang="en-US" sz="2000" dirty="0" smtClean="0"/>
              <a:t> </a:t>
            </a:r>
            <a:br>
              <a:rPr lang="en-US" sz="2000" dirty="0" smtClean="0"/>
            </a:br>
            <a:r>
              <a:rPr lang="en-US" sz="2000" dirty="0" smtClean="0"/>
              <a:t>Great work!</a:t>
            </a:r>
          </a:p>
          <a:p>
            <a:pPr>
              <a:buNone/>
            </a:pPr>
            <a:r>
              <a:rPr lang="en-US" sz="2000" dirty="0" smtClean="0"/>
              <a:t> </a:t>
            </a:r>
            <a:br>
              <a:rPr lang="en-US" sz="2000" dirty="0" smtClean="0"/>
            </a:br>
            <a:r>
              <a:rPr lang="en-US" sz="2000" dirty="0" smtClean="0"/>
              <a:t>Regards,</a:t>
            </a:r>
            <a:br>
              <a:rPr lang="en-US" sz="2000" dirty="0" smtClean="0"/>
            </a:br>
            <a:r>
              <a:rPr lang="en-US" sz="2000" dirty="0" err="1" smtClean="0"/>
              <a:t>Steverino</a:t>
            </a:r>
            <a:endParaRPr lang="en-US" sz="2000" dirty="0"/>
          </a:p>
        </p:txBody>
      </p:sp>
      <p:sp>
        <p:nvSpPr>
          <p:cNvPr id="4" name="Slide Number Placeholder 3"/>
          <p:cNvSpPr>
            <a:spLocks noGrp="1"/>
          </p:cNvSpPr>
          <p:nvPr>
            <p:ph type="sldNum" sz="quarter" idx="12"/>
          </p:nvPr>
        </p:nvSpPr>
        <p:spPr/>
        <p:txBody>
          <a:bodyPr/>
          <a:lstStyle/>
          <a:p>
            <a:pPr>
              <a:defRPr/>
            </a:pPr>
            <a:fld id="{772D11C0-BFAC-44CF-A56C-1F7331F3DE31}"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14720" y="2805415"/>
            <a:ext cx="8228160" cy="1134839"/>
          </a:xfrm>
        </p:spPr>
        <p:txBody>
          <a:bodyPr tIns="352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5400" dirty="0" smtClean="0"/>
              <a:t>Eric Rogers’ 1</a:t>
            </a:r>
            <a:r>
              <a:rPr lang="en-US" sz="5400" baseline="30000" dirty="0" smtClean="0"/>
              <a:t>st</a:t>
            </a:r>
            <a:r>
              <a:rPr lang="en-US" sz="5400" dirty="0" smtClean="0"/>
              <a:t> Rerun </a:t>
            </a:r>
            <a:r>
              <a:rPr lang="en-US" dirty="0" smtClean="0"/>
              <a:t/>
            </a:r>
            <a:br>
              <a:rPr lang="en-US" dirty="0" smtClean="0"/>
            </a:br>
            <a:r>
              <a:rPr lang="en-US" dirty="0" smtClean="0"/>
              <a:t>with vertical velocity fix </a:t>
            </a:r>
            <a:br>
              <a:rPr lang="en-US" dirty="0" smtClean="0"/>
            </a:br>
            <a:r>
              <a:rPr lang="en-US" dirty="0" smtClean="0"/>
              <a:t>for 00z 4/27/2011 case</a:t>
            </a:r>
            <a:br>
              <a:rPr lang="en-US" dirty="0" smtClean="0"/>
            </a:br>
            <a:r>
              <a:rPr lang="en-US" dirty="0" smtClean="0"/>
              <a:t>NAM 4 km CONUS Nest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dirty="0">
              <a:latin typeface="Calibri" pitchFamily="34" charset="0"/>
            </a:endParaRPr>
          </a:p>
        </p:txBody>
      </p:sp>
      <p:sp>
        <p:nvSpPr>
          <p:cNvPr id="4099" name="Title 2"/>
          <p:cNvSpPr>
            <a:spLocks noGrp="1"/>
          </p:cNvSpPr>
          <p:nvPr>
            <p:ph type="title"/>
          </p:nvPr>
        </p:nvSpPr>
        <p:spPr/>
        <p:txBody>
          <a:bodyPr/>
          <a:lstStyle/>
          <a:p>
            <a:pPr eaLnBrk="1" hangingPunct="1"/>
            <a:r>
              <a:rPr lang="en-US" sz="3600" dirty="0"/>
              <a:t>EMC Response to SPC’s Concerns About  the NAM Nests (1 of 2)</a:t>
            </a:r>
          </a:p>
        </p:txBody>
      </p:sp>
      <p:sp>
        <p:nvSpPr>
          <p:cNvPr id="4" name="Content Placeholder 3"/>
          <p:cNvSpPr>
            <a:spLocks noGrp="1"/>
          </p:cNvSpPr>
          <p:nvPr>
            <p:ph idx="1"/>
          </p:nvPr>
        </p:nvSpPr>
        <p:spPr>
          <a:xfrm>
            <a:off x="457200" y="1524000"/>
            <a:ext cx="8382000" cy="5029200"/>
          </a:xfrm>
        </p:spPr>
        <p:txBody>
          <a:bodyPr rtlCol="0">
            <a:normAutofit/>
          </a:bodyPr>
          <a:lstStyle/>
          <a:p>
            <a:pPr eaLnBrk="1" fontAlgn="auto" hangingPunct="1">
              <a:spcAft>
                <a:spcPts val="0"/>
              </a:spcAft>
              <a:defRPr/>
            </a:pPr>
            <a:r>
              <a:rPr lang="en-US" sz="2400" dirty="0"/>
              <a:t>Discussions were held between EMC and SPC in April.  The following were discussed and, at the time, SPC said they understood our position and strategy (see next slide) and would not block implementation of the NAM upgrade.  They do support implementation with acknowledgement that EMC will continue to improve the 4km nest performance for severe weather applications</a:t>
            </a:r>
            <a:endParaRPr lang="en-US" sz="2400" u="sng" dirty="0"/>
          </a:p>
          <a:p>
            <a:pPr eaLnBrk="1" fontAlgn="auto" hangingPunct="1">
              <a:spcAft>
                <a:spcPts val="0"/>
              </a:spcAft>
              <a:defRPr/>
            </a:pPr>
            <a:r>
              <a:rPr lang="en-US" sz="2400" dirty="0"/>
              <a:t>The NAM upgrade is not replacing an existing useful tool for SPC with an inferior one</a:t>
            </a:r>
          </a:p>
          <a:p>
            <a:pPr eaLnBrk="1" fontAlgn="auto" hangingPunct="1">
              <a:spcAft>
                <a:spcPts val="0"/>
              </a:spcAft>
              <a:defRPr/>
            </a:pPr>
            <a:r>
              <a:rPr lang="en-US" sz="2400" dirty="0"/>
              <a:t>NAM nests are brand new and their implementation will not degrade the quality of SPC guidance in any way</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srcRect l="2410" r="9812"/>
          <a:stretch>
            <a:fillRect/>
          </a:stretch>
        </p:blipFill>
        <p:spPr bwMode="auto">
          <a:xfrm>
            <a:off x="0" y="339667"/>
            <a:ext cx="4562856" cy="3080189"/>
          </a:xfrm>
          <a:prstGeom prst="rect">
            <a:avLst/>
          </a:prstGeom>
          <a:noFill/>
          <a:ln w="9525">
            <a:noFill/>
            <a:round/>
            <a:headEnd/>
            <a:tailEnd/>
          </a:ln>
        </p:spPr>
      </p:pic>
      <p:sp>
        <p:nvSpPr>
          <p:cNvPr id="3074" name="Rectangle 1"/>
          <p:cNvSpPr>
            <a:spLocks noGrp="1" noChangeArrowheads="1"/>
          </p:cNvSpPr>
          <p:nvPr>
            <p:ph type="title"/>
          </p:nvPr>
        </p:nvSpPr>
        <p:spPr>
          <a:xfrm>
            <a:off x="438912" y="0"/>
            <a:ext cx="3639312" cy="630936"/>
          </a:xfrm>
        </p:spPr>
        <p:txBody>
          <a:bodyPr tIns="352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24-h Forecast Hourly Max Updraft </a:t>
            </a:r>
            <a:r>
              <a:rPr lang="en-US" sz="2000" dirty="0" err="1" smtClean="0"/>
              <a:t>Helicity</a:t>
            </a:r>
            <a:r>
              <a:rPr lang="en-US" sz="2000" dirty="0" smtClean="0"/>
              <a:t> valid 00z 4/28</a:t>
            </a:r>
          </a:p>
        </p:txBody>
      </p:sp>
      <p:pic>
        <p:nvPicPr>
          <p:cNvPr id="4" name="Picture 2"/>
          <p:cNvPicPr>
            <a:picLocks noChangeAspect="1" noChangeArrowheads="1"/>
          </p:cNvPicPr>
          <p:nvPr/>
        </p:nvPicPr>
        <p:blipFill>
          <a:blip r:embed="rId4" cstate="print"/>
          <a:srcRect l="2576" r="9703"/>
          <a:stretch>
            <a:fillRect/>
          </a:stretch>
        </p:blipFill>
        <p:spPr bwMode="auto">
          <a:xfrm>
            <a:off x="4571999" y="338329"/>
            <a:ext cx="4561899" cy="3081528"/>
          </a:xfrm>
          <a:prstGeom prst="rect">
            <a:avLst/>
          </a:prstGeom>
          <a:noFill/>
          <a:ln w="9525">
            <a:noFill/>
            <a:round/>
            <a:headEnd/>
            <a:tailEnd/>
          </a:ln>
        </p:spPr>
      </p:pic>
      <p:sp>
        <p:nvSpPr>
          <p:cNvPr id="5" name="Rectangle 1"/>
          <p:cNvSpPr txBox="1">
            <a:spLocks noChangeArrowheads="1"/>
          </p:cNvSpPr>
          <p:nvPr/>
        </p:nvSpPr>
        <p:spPr bwMode="auto">
          <a:xfrm>
            <a:off x="5148072" y="0"/>
            <a:ext cx="3399408" cy="649224"/>
          </a:xfrm>
          <a:prstGeom prst="rect">
            <a:avLst/>
          </a:prstGeom>
          <a:noFill/>
          <a:ln w="9525">
            <a:noFill/>
            <a:miter lim="800000"/>
            <a:headEnd/>
            <a:tailEnd/>
          </a:ln>
        </p:spPr>
        <p:txBody>
          <a:bodyPr vert="horz" wrap="square" lIns="91430" tIns="35202" rIns="91430" bIns="45715" numCol="1" anchor="ctr" anchorCtr="0" compatLnSpc="1">
            <a:prstTxWarp prst="textNoShape">
              <a:avLst/>
            </a:prstTxWarp>
          </a:bodyPr>
          <a:lstStyle/>
          <a:p>
            <a:pPr marL="0" marR="0" lvl="0" indent="0" algn="ctr" defTabSz="914400" rtl="0" eaLnBrk="1" fontAlgn="base" latinLnBrk="0" hangingPunct="0">
              <a:lnSpc>
                <a:spcPct val="100000"/>
              </a:lnSpc>
              <a:spcBef>
                <a:spcPct val="0"/>
              </a:spcBef>
              <a:spcAft>
                <a:spcPct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24-h Forecast Hourly Max Updraft Speed valid 00z 4/28</a:t>
            </a:r>
          </a:p>
        </p:txBody>
      </p:sp>
      <p:pic>
        <p:nvPicPr>
          <p:cNvPr id="6" name="Picture 2"/>
          <p:cNvPicPr>
            <a:picLocks noChangeAspect="1" noChangeArrowheads="1"/>
          </p:cNvPicPr>
          <p:nvPr/>
        </p:nvPicPr>
        <p:blipFill>
          <a:blip r:embed="rId5" cstate="print"/>
          <a:srcRect l="2401" r="9749"/>
          <a:stretch>
            <a:fillRect/>
          </a:stretch>
        </p:blipFill>
        <p:spPr bwMode="auto">
          <a:xfrm>
            <a:off x="-1" y="3849624"/>
            <a:ext cx="4569817" cy="3008376"/>
          </a:xfrm>
          <a:prstGeom prst="rect">
            <a:avLst/>
          </a:prstGeom>
          <a:noFill/>
          <a:ln w="9525">
            <a:noFill/>
            <a:round/>
            <a:headEnd/>
            <a:tailEnd/>
          </a:ln>
        </p:spPr>
      </p:pic>
      <p:sp>
        <p:nvSpPr>
          <p:cNvPr id="7" name="Rectangle 1"/>
          <p:cNvSpPr txBox="1">
            <a:spLocks noChangeArrowheads="1"/>
          </p:cNvSpPr>
          <p:nvPr/>
        </p:nvSpPr>
        <p:spPr bwMode="auto">
          <a:xfrm>
            <a:off x="347472" y="3300984"/>
            <a:ext cx="3712464" cy="804672"/>
          </a:xfrm>
          <a:prstGeom prst="rect">
            <a:avLst/>
          </a:prstGeom>
          <a:noFill/>
          <a:ln w="9525">
            <a:noFill/>
            <a:miter lim="800000"/>
            <a:headEnd/>
            <a:tailEnd/>
          </a:ln>
        </p:spPr>
        <p:txBody>
          <a:bodyPr vert="horz" wrap="square" lIns="91430" tIns="35202" rIns="91430" bIns="45715" numCol="1" anchor="ctr" anchorCtr="0" compatLnSpc="1">
            <a:prstTxWarp prst="textNoShape">
              <a:avLst/>
            </a:prstTxWarp>
          </a:bodyPr>
          <a:lstStyle/>
          <a:p>
            <a:pPr marL="0" marR="0" lvl="0" indent="0" algn="ctr" defTabSz="914400" rtl="0" eaLnBrk="1" fontAlgn="base" latinLnBrk="0" hangingPunct="0">
              <a:lnSpc>
                <a:spcPct val="100000"/>
              </a:lnSpc>
              <a:spcBef>
                <a:spcPct val="0"/>
              </a:spcBef>
              <a:spcAft>
                <a:spcPct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24-h Forecast 1 km AGL Simulated Reflectivity valid 00z 4/28</a:t>
            </a:r>
          </a:p>
        </p:txBody>
      </p:sp>
      <p:sp>
        <p:nvSpPr>
          <p:cNvPr id="8" name="TextBox 7"/>
          <p:cNvSpPr txBox="1"/>
          <p:nvPr/>
        </p:nvSpPr>
        <p:spPr>
          <a:xfrm>
            <a:off x="4809744" y="3887956"/>
            <a:ext cx="4334256" cy="2970044"/>
          </a:xfrm>
          <a:prstGeom prst="rect">
            <a:avLst/>
          </a:prstGeom>
          <a:noFill/>
        </p:spPr>
        <p:txBody>
          <a:bodyPr wrap="square" rtlCol="0">
            <a:spAutoFit/>
          </a:bodyPr>
          <a:lstStyle/>
          <a:p>
            <a:r>
              <a:rPr lang="en-US" sz="1300" dirty="0" smtClean="0"/>
              <a:t>Eric,</a:t>
            </a:r>
          </a:p>
          <a:p>
            <a:r>
              <a:rPr lang="en-US" sz="1000" dirty="0" smtClean="0"/>
              <a:t> </a:t>
            </a:r>
          </a:p>
          <a:p>
            <a:r>
              <a:rPr lang="en-US" sz="1300" dirty="0" smtClean="0"/>
              <a:t>Thanks for re-running this case and creating comparison images. The vertical velocity fix appears to have resulted in significantly improved output of hourly max updraft speed/</a:t>
            </a:r>
            <a:r>
              <a:rPr lang="en-US" sz="1300" dirty="0" err="1" smtClean="0"/>
              <a:t>helicity</a:t>
            </a:r>
            <a:r>
              <a:rPr lang="en-US" sz="1300" dirty="0" smtClean="0"/>
              <a:t> for this case with magnitudes now at least comparable to the other high-resolution models. It is nice to see multiple UH swaths with values &gt;100 m2/s2 for this historic </a:t>
            </a:r>
            <a:r>
              <a:rPr lang="en-US" sz="1300" dirty="0" err="1" smtClean="0"/>
              <a:t>tornadic</a:t>
            </a:r>
            <a:r>
              <a:rPr lang="en-US" sz="1300" dirty="0" smtClean="0"/>
              <a:t> outbreak. I believe Steve has been in contact with Brad regarding cases that SPC would like to see re-run.</a:t>
            </a:r>
          </a:p>
          <a:p>
            <a:r>
              <a:rPr lang="en-US" sz="1000" dirty="0" smtClean="0"/>
              <a:t> </a:t>
            </a:r>
          </a:p>
          <a:p>
            <a:r>
              <a:rPr lang="en-US" sz="1300" dirty="0" smtClean="0"/>
              <a:t>Thanks again for your efforts, </a:t>
            </a:r>
          </a:p>
          <a:p>
            <a:endParaRPr lang="en-US" sz="1000" dirty="0" smtClean="0"/>
          </a:p>
          <a:p>
            <a:r>
              <a:rPr lang="en-US" sz="1300" dirty="0" smtClean="0"/>
              <a:t>Israel</a:t>
            </a:r>
            <a:endParaRPr lang="en-US" sz="1300" dirty="0"/>
          </a:p>
        </p:txBody>
      </p:sp>
      <p:sp>
        <p:nvSpPr>
          <p:cNvPr id="9" name="Title 1"/>
          <p:cNvSpPr txBox="1">
            <a:spLocks/>
          </p:cNvSpPr>
          <p:nvPr/>
        </p:nvSpPr>
        <p:spPr bwMode="auto">
          <a:xfrm>
            <a:off x="4581144" y="3237294"/>
            <a:ext cx="4562856" cy="776922"/>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Israel </a:t>
            </a:r>
            <a:r>
              <a:rPr kumimoji="0" lang="en-US" sz="2800" b="0" i="0" u="none" strike="noStrike" kern="1200" cap="none" spc="0" normalizeH="0" baseline="0" noProof="0" dirty="0" err="1" smtClean="0">
                <a:ln>
                  <a:noFill/>
                </a:ln>
                <a:solidFill>
                  <a:schemeClr val="tx1"/>
                </a:solidFill>
                <a:effectLst/>
                <a:uLnTx/>
                <a:uFillTx/>
                <a:latin typeface="+mj-lt"/>
                <a:ea typeface="+mj-ea"/>
                <a:cs typeface="+mj-cs"/>
              </a:rPr>
              <a:t>Jirak’s</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Response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17411" name="Title 2"/>
          <p:cNvSpPr>
            <a:spLocks noGrp="1"/>
          </p:cNvSpPr>
          <p:nvPr>
            <p:ph type="title"/>
          </p:nvPr>
        </p:nvSpPr>
        <p:spPr/>
        <p:txBody>
          <a:bodyPr/>
          <a:lstStyle/>
          <a:p>
            <a:pPr eaLnBrk="1" hangingPunct="1"/>
            <a:r>
              <a:rPr lang="en-US" sz="3600" dirty="0"/>
              <a:t>Is weaker vertical velocity the reason there is a dry bias in QPF in the parent domain?</a:t>
            </a:r>
          </a:p>
        </p:txBody>
      </p:sp>
      <p:sp>
        <p:nvSpPr>
          <p:cNvPr id="4" name="Content Placeholder 3"/>
          <p:cNvSpPr>
            <a:spLocks noGrp="1"/>
          </p:cNvSpPr>
          <p:nvPr>
            <p:ph idx="1"/>
          </p:nvPr>
        </p:nvSpPr>
        <p:spPr>
          <a:xfrm>
            <a:off x="457200" y="1600201"/>
            <a:ext cx="8382000" cy="4800600"/>
          </a:xfrm>
        </p:spPr>
        <p:txBody>
          <a:bodyPr rtlCol="0">
            <a:normAutofit fontScale="70000" lnSpcReduction="20000"/>
          </a:bodyPr>
          <a:lstStyle/>
          <a:p>
            <a:pPr eaLnBrk="1" fontAlgn="auto" hangingPunct="1">
              <a:spcAft>
                <a:spcPts val="0"/>
              </a:spcAft>
              <a:defRPr/>
            </a:pPr>
            <a:r>
              <a:rPr lang="en-US" dirty="0" smtClean="0"/>
              <a:t>Weaker vertical velocity and reduced precipitation are closely interrelated and feed back on each other: weaker vertical velocities mean less precipitation, and less precipitation means weaker vertical velocities.  There is no clear cause and consequence relationship.</a:t>
            </a:r>
          </a:p>
          <a:p>
            <a:pPr eaLnBrk="1" fontAlgn="auto" hangingPunct="1">
              <a:spcAft>
                <a:spcPts val="0"/>
              </a:spcAft>
              <a:defRPr/>
            </a:pPr>
            <a:r>
              <a:rPr lang="en-US" dirty="0" smtClean="0"/>
              <a:t>There is another big piece effecting precipitation amounts in NMMB.</a:t>
            </a:r>
          </a:p>
          <a:p>
            <a:pPr eaLnBrk="1" fontAlgn="auto" hangingPunct="1">
              <a:spcAft>
                <a:spcPts val="0"/>
              </a:spcAft>
              <a:defRPr/>
            </a:pPr>
            <a:r>
              <a:rPr lang="en-US" dirty="0" smtClean="0"/>
              <a:t>NMMB uses the new more accurate and more conservative scheme for </a:t>
            </a:r>
            <a:r>
              <a:rPr lang="en-US" dirty="0" err="1" smtClean="0"/>
              <a:t>advecting</a:t>
            </a:r>
            <a:r>
              <a:rPr lang="en-US" dirty="0" smtClean="0"/>
              <a:t> passive variables like water vapor and condensate (cloud + hydrometeors), whereas the current NAM uses the old scheme</a:t>
            </a:r>
            <a:r>
              <a:rPr lang="en-US" dirty="0" smtClean="0">
                <a:solidFill>
                  <a:srgbClr val="FF0000"/>
                </a:solidFill>
              </a:rPr>
              <a:t> </a:t>
            </a:r>
            <a:r>
              <a:rPr lang="en-US" dirty="0" smtClean="0"/>
              <a:t>which introduces spurious moisture sources.</a:t>
            </a:r>
          </a:p>
          <a:p>
            <a:pPr eaLnBrk="1" fontAlgn="auto" hangingPunct="1">
              <a:spcAft>
                <a:spcPts val="0"/>
              </a:spcAft>
              <a:defRPr/>
            </a:pPr>
            <a:r>
              <a:rPr lang="en-US" dirty="0" smtClean="0"/>
              <a:t>We know the new scheme results in less precipitation and cloud amounts as we saw when it was turned on in the WRF-NMM in the </a:t>
            </a:r>
            <a:r>
              <a:rPr lang="en-US" dirty="0" err="1" smtClean="0"/>
              <a:t>HiResWindow</a:t>
            </a:r>
            <a:r>
              <a:rPr lang="en-US" dirty="0" smtClean="0"/>
              <a:t>.  </a:t>
            </a:r>
          </a:p>
          <a:p>
            <a:pPr eaLnBrk="1" fontAlgn="auto" hangingPunct="1">
              <a:spcAft>
                <a:spcPts val="0"/>
              </a:spcAft>
              <a:defRPr/>
            </a:pPr>
            <a:r>
              <a:rPr lang="en-US" dirty="0" smtClean="0"/>
              <a:t>This also contributes to weaker vertical circulations. </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3" name="Title 2"/>
          <p:cNvSpPr>
            <a:spLocks noGrp="1"/>
          </p:cNvSpPr>
          <p:nvPr>
            <p:ph type="title"/>
          </p:nvPr>
        </p:nvSpPr>
        <p:spPr>
          <a:xfrm>
            <a:off x="457200" y="152401"/>
            <a:ext cx="8229600" cy="1676400"/>
          </a:xfrm>
        </p:spPr>
        <p:txBody>
          <a:bodyPr rtlCol="0">
            <a:normAutofit fontScale="90000"/>
          </a:bodyPr>
          <a:lstStyle/>
          <a:p>
            <a:pPr eaLnBrk="1" fontAlgn="auto" hangingPunct="1">
              <a:spcAft>
                <a:spcPts val="0"/>
              </a:spcAft>
              <a:defRPr/>
            </a:pPr>
            <a:r>
              <a:rPr lang="en-US" dirty="0" smtClean="0"/>
              <a:t>If nothing is wrong in the model, then why is the vertical velocity still weaker after the output fix?</a:t>
            </a:r>
            <a:endParaRPr lang="en-US" dirty="0"/>
          </a:p>
        </p:txBody>
      </p:sp>
      <p:sp>
        <p:nvSpPr>
          <p:cNvPr id="4" name="Content Placeholder 3"/>
          <p:cNvSpPr>
            <a:spLocks noGrp="1"/>
          </p:cNvSpPr>
          <p:nvPr>
            <p:ph idx="1"/>
          </p:nvPr>
        </p:nvSpPr>
        <p:spPr>
          <a:xfrm>
            <a:off x="457200" y="2209801"/>
            <a:ext cx="8229600" cy="3916363"/>
          </a:xfrm>
        </p:spPr>
        <p:txBody>
          <a:bodyPr rtlCol="0">
            <a:normAutofit fontScale="77500" lnSpcReduction="20000"/>
          </a:bodyPr>
          <a:lstStyle/>
          <a:p>
            <a:pPr eaLnBrk="1" fontAlgn="auto" hangingPunct="1">
              <a:spcAft>
                <a:spcPts val="0"/>
              </a:spcAft>
              <a:defRPr/>
            </a:pPr>
            <a:r>
              <a:rPr lang="en-US" dirty="0" smtClean="0"/>
              <a:t>Zavisa says, in addition to the output issue &amp; passive advection effect, there are likely two more</a:t>
            </a:r>
            <a:r>
              <a:rPr lang="en-US" dirty="0" smtClean="0">
                <a:solidFill>
                  <a:srgbClr val="FF0000"/>
                </a:solidFill>
              </a:rPr>
              <a:t> </a:t>
            </a:r>
            <a:r>
              <a:rPr lang="en-US" dirty="0" smtClean="0"/>
              <a:t>reasons:</a:t>
            </a:r>
          </a:p>
          <a:p>
            <a:pPr lvl="1" eaLnBrk="1" fontAlgn="auto" hangingPunct="1">
              <a:spcAft>
                <a:spcPts val="0"/>
              </a:spcAft>
              <a:defRPr/>
            </a:pPr>
            <a:r>
              <a:rPr lang="en-US" dirty="0" smtClean="0"/>
              <a:t>There is more horizontal diffusion in new NMMB than in current NMM</a:t>
            </a:r>
          </a:p>
          <a:p>
            <a:pPr lvl="1" eaLnBrk="1" fontAlgn="auto" hangingPunct="1">
              <a:spcAft>
                <a:spcPts val="0"/>
              </a:spcAft>
              <a:defRPr/>
            </a:pPr>
            <a:r>
              <a:rPr lang="en-US" dirty="0" smtClean="0"/>
              <a:t>There is more divergence damping in new NMMB than in current NMM</a:t>
            </a:r>
          </a:p>
          <a:p>
            <a:pPr eaLnBrk="1" fontAlgn="auto" hangingPunct="1">
              <a:spcAft>
                <a:spcPts val="0"/>
              </a:spcAft>
              <a:defRPr/>
            </a:pPr>
            <a:r>
              <a:rPr lang="en-US" dirty="0" smtClean="0"/>
              <a:t>Matt Pyle (see below) has done a couple of sensitivity tests with smaller amounts of diffusion and divergence damping in NMMB both individually and together.  Indeed, the magnitude of the vertical velocities (still without the </a:t>
            </a:r>
            <a:r>
              <a:rPr lang="en-US" dirty="0" err="1" smtClean="0"/>
              <a:t>barotropic</a:t>
            </a:r>
            <a:r>
              <a:rPr lang="en-US" dirty="0" smtClean="0"/>
              <a:t> component) increases when either or both are decreased. </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3" name="Title 2"/>
          <p:cNvSpPr>
            <a:spLocks noGrp="1"/>
          </p:cNvSpPr>
          <p:nvPr>
            <p:ph type="title"/>
          </p:nvPr>
        </p:nvSpPr>
        <p:spPr>
          <a:xfrm>
            <a:off x="152400" y="152400"/>
            <a:ext cx="8839200" cy="1600200"/>
          </a:xfrm>
        </p:spPr>
        <p:txBody>
          <a:bodyPr rtlCol="0">
            <a:normAutofit fontScale="90000"/>
          </a:bodyPr>
          <a:lstStyle/>
          <a:p>
            <a:pPr eaLnBrk="1" fontAlgn="auto" hangingPunct="1">
              <a:spcAft>
                <a:spcPts val="0"/>
              </a:spcAft>
              <a:defRPr/>
            </a:pPr>
            <a:r>
              <a:rPr lang="en-US" dirty="0" smtClean="0"/>
              <a:t>Why is there more </a:t>
            </a:r>
            <a:br>
              <a:rPr lang="en-US" dirty="0" smtClean="0"/>
            </a:br>
            <a:r>
              <a:rPr lang="en-US" dirty="0" smtClean="0"/>
              <a:t>diffusion and divergence damping </a:t>
            </a:r>
            <a:br>
              <a:rPr lang="en-US" dirty="0" smtClean="0"/>
            </a:br>
            <a:r>
              <a:rPr lang="en-US" dirty="0" smtClean="0"/>
              <a:t>in NMMB than in NMM?</a:t>
            </a:r>
            <a:endParaRPr lang="en-US" dirty="0"/>
          </a:p>
        </p:txBody>
      </p:sp>
      <p:sp>
        <p:nvSpPr>
          <p:cNvPr id="4" name="Content Placeholder 3"/>
          <p:cNvSpPr>
            <a:spLocks noGrp="1"/>
          </p:cNvSpPr>
          <p:nvPr>
            <p:ph idx="1"/>
          </p:nvPr>
        </p:nvSpPr>
        <p:spPr>
          <a:xfrm>
            <a:off x="457200" y="1905000"/>
            <a:ext cx="8229600" cy="4648200"/>
          </a:xfrm>
        </p:spPr>
        <p:txBody>
          <a:bodyPr rtlCol="0">
            <a:normAutofit fontScale="85000" lnSpcReduction="20000"/>
          </a:bodyPr>
          <a:lstStyle/>
          <a:p>
            <a:pPr eaLnBrk="1" fontAlgn="auto" hangingPunct="1">
              <a:spcAft>
                <a:spcPts val="0"/>
              </a:spcAft>
              <a:defRPr/>
            </a:pPr>
            <a:r>
              <a:rPr lang="en-US" dirty="0" smtClean="0"/>
              <a:t>These are the result of a myriad of pre-implementation case studies &amp; parallel testing.</a:t>
            </a:r>
          </a:p>
          <a:p>
            <a:pPr eaLnBrk="1" fontAlgn="auto" hangingPunct="1">
              <a:spcAft>
                <a:spcPts val="0"/>
              </a:spcAft>
              <a:defRPr/>
            </a:pPr>
            <a:r>
              <a:rPr lang="en-US" dirty="0"/>
              <a:t>After many tests, Brad found that increased diffusion had a big effect on improving the location and intensity of NMMB QPF predictions of the May 2010 Tennessee floods.  Further tests showed that almost all of the improvement could be gained by targeting the increased diffusion </a:t>
            </a:r>
            <a:r>
              <a:rPr lang="en-US" i="1" dirty="0"/>
              <a:t>only to the moisture variables</a:t>
            </a:r>
            <a:r>
              <a:rPr lang="en-US" dirty="0"/>
              <a:t>.  </a:t>
            </a:r>
          </a:p>
          <a:p>
            <a:pPr eaLnBrk="1" fontAlgn="auto" hangingPunct="1">
              <a:spcAft>
                <a:spcPts val="0"/>
              </a:spcAft>
              <a:defRPr/>
            </a:pPr>
            <a:r>
              <a:rPr lang="en-US" dirty="0" smtClean="0"/>
              <a:t>Our QPF statistics &amp; case studies had indicated a tendency for the current NAM to overdo heavy </a:t>
            </a:r>
            <a:r>
              <a:rPr lang="en-US" dirty="0" err="1" smtClean="0"/>
              <a:t>precip</a:t>
            </a:r>
            <a:r>
              <a:rPr lang="en-US" dirty="0" smtClean="0"/>
              <a:t> (high bias especially in summer and fall) and these increased amounts of diffusion and divergence damping were seen as helping that situation. </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3" name="Title 2"/>
          <p:cNvSpPr>
            <a:spLocks noGrp="1"/>
          </p:cNvSpPr>
          <p:nvPr>
            <p:ph type="title"/>
          </p:nvPr>
        </p:nvSpPr>
        <p:spPr>
          <a:xfrm>
            <a:off x="762000" y="274638"/>
            <a:ext cx="7620000" cy="1143000"/>
          </a:xfrm>
        </p:spPr>
        <p:txBody>
          <a:bodyPr rtlCol="0">
            <a:normAutofit fontScale="90000"/>
          </a:bodyPr>
          <a:lstStyle/>
          <a:p>
            <a:pPr eaLnBrk="1" fontAlgn="auto" hangingPunct="1">
              <a:spcAft>
                <a:spcPts val="0"/>
              </a:spcAft>
              <a:defRPr/>
            </a:pPr>
            <a:r>
              <a:rPr lang="en-US" dirty="0" smtClean="0"/>
              <a:t>Can we improve the low QPF bias of the parent?</a:t>
            </a:r>
            <a:endParaRPr lang="en-US" dirty="0"/>
          </a:p>
        </p:txBody>
      </p:sp>
      <p:sp>
        <p:nvSpPr>
          <p:cNvPr id="4" name="Content Placeholder 3"/>
          <p:cNvSpPr>
            <a:spLocks noGrp="1"/>
          </p:cNvSpPr>
          <p:nvPr>
            <p:ph idx="1"/>
          </p:nvPr>
        </p:nvSpPr>
        <p:spPr>
          <a:xfrm>
            <a:off x="457200" y="1600200"/>
            <a:ext cx="8229600" cy="5029200"/>
          </a:xfrm>
        </p:spPr>
        <p:txBody>
          <a:bodyPr rtlCol="0">
            <a:normAutofit fontScale="85000" lnSpcReduction="20000"/>
          </a:bodyPr>
          <a:lstStyle/>
          <a:p>
            <a:pPr eaLnBrk="1" fontAlgn="auto" hangingPunct="1">
              <a:spcAft>
                <a:spcPts val="0"/>
              </a:spcAft>
              <a:defRPr/>
            </a:pPr>
            <a:r>
              <a:rPr lang="en-US" dirty="0" smtClean="0"/>
              <a:t>Recall, this was not a problem throughout the year.</a:t>
            </a:r>
          </a:p>
          <a:p>
            <a:pPr eaLnBrk="1" fontAlgn="auto" hangingPunct="1">
              <a:spcAft>
                <a:spcPts val="0"/>
              </a:spcAft>
              <a:defRPr/>
            </a:pPr>
            <a:r>
              <a:rPr lang="en-US" dirty="0" smtClean="0"/>
              <a:t>For the warm season, </a:t>
            </a:r>
            <a:r>
              <a:rPr lang="en-US" dirty="0" err="1" smtClean="0"/>
              <a:t>Zavisa</a:t>
            </a:r>
            <a:r>
              <a:rPr lang="en-US" dirty="0" smtClean="0"/>
              <a:t> has recommended a change to the BMJ convection following the adjusted version used in the new nests (so called BMJ_DEV).  </a:t>
            </a:r>
          </a:p>
          <a:p>
            <a:pPr eaLnBrk="1" fontAlgn="auto" hangingPunct="1">
              <a:spcAft>
                <a:spcPts val="0"/>
              </a:spcAft>
              <a:defRPr/>
            </a:pPr>
            <a:r>
              <a:rPr lang="en-US" dirty="0" smtClean="0"/>
              <a:t>Eric Rogers has been testing this in a parallel (see next slide).</a:t>
            </a:r>
          </a:p>
          <a:p>
            <a:pPr eaLnBrk="1" fontAlgn="auto" hangingPunct="1">
              <a:spcAft>
                <a:spcPts val="0"/>
              </a:spcAft>
              <a:defRPr/>
            </a:pPr>
            <a:r>
              <a:rPr lang="en-US" dirty="0" smtClean="0"/>
              <a:t>QPF performance for a limited period (2 weeks of testing) was significantly improved, but we see some mixed results with</a:t>
            </a:r>
            <a:r>
              <a:rPr lang="en-US" dirty="0" smtClean="0">
                <a:solidFill>
                  <a:srgbClr val="FF0000"/>
                </a:solidFill>
              </a:rPr>
              <a:t> </a:t>
            </a:r>
            <a:r>
              <a:rPr lang="en-US" dirty="0" smtClean="0"/>
              <a:t>some of the </a:t>
            </a:r>
            <a:r>
              <a:rPr lang="en-US" dirty="0" err="1" smtClean="0"/>
              <a:t>fcst-vs-raob</a:t>
            </a:r>
            <a:r>
              <a:rPr lang="en-US" dirty="0" smtClean="0"/>
              <a:t> performance statistics.</a:t>
            </a:r>
          </a:p>
          <a:p>
            <a:pPr eaLnBrk="1" fontAlgn="auto" hangingPunct="1">
              <a:spcAft>
                <a:spcPts val="0"/>
              </a:spcAft>
              <a:defRPr/>
            </a:pPr>
            <a:r>
              <a:rPr lang="en-US" dirty="0" smtClean="0"/>
              <a:t>Brad can also tune the cloud &amp; precipitation microphysics once decisions have been made about whether to change diffusion &amp; divergence damping and put in BMJ_DEV or not.</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 y="1600200"/>
            <a:ext cx="3581400" cy="1143000"/>
          </a:xfrm>
        </p:spPr>
        <p:txBody>
          <a:bodyPr/>
          <a:lstStyle/>
          <a:p>
            <a:pPr eaLnBrk="1" hangingPunct="1"/>
            <a:r>
              <a:rPr lang="en-US" smtClean="0"/>
              <a:t/>
            </a:r>
            <a:br>
              <a:rPr lang="en-US" smtClean="0"/>
            </a:br>
            <a:r>
              <a:rPr lang="en-US" smtClean="0">
                <a:solidFill>
                  <a:srgbClr val="C00000"/>
                </a:solidFill>
              </a:rPr>
              <a:t>Red = NAM</a:t>
            </a:r>
            <a:br>
              <a:rPr lang="en-US" smtClean="0">
                <a:solidFill>
                  <a:srgbClr val="C00000"/>
                </a:solidFill>
              </a:rPr>
            </a:br>
            <a:r>
              <a:rPr lang="en-US" smtClean="0">
                <a:solidFill>
                  <a:srgbClr val="0000FF"/>
                </a:solidFill>
              </a:rPr>
              <a:t>Blue = NMMB</a:t>
            </a:r>
            <a:r>
              <a:rPr lang="en-US" smtClean="0"/>
              <a:t/>
            </a:r>
            <a:br>
              <a:rPr lang="en-US" smtClean="0"/>
            </a:br>
            <a:r>
              <a:rPr lang="en-US" smtClean="0">
                <a:solidFill>
                  <a:srgbClr val="00CC00"/>
                </a:solidFill>
              </a:rPr>
              <a:t>Green = Eric’s test of fres=.75</a:t>
            </a:r>
          </a:p>
        </p:txBody>
      </p:sp>
      <p:pic>
        <p:nvPicPr>
          <p:cNvPr id="21507" name="Content Placeholder 3" descr="NAMY.para.precip.Sep2011.jpg"/>
          <p:cNvPicPr>
            <a:picLocks noGrp="1" noChangeAspect="1"/>
          </p:cNvPicPr>
          <p:nvPr>
            <p:ph idx="1"/>
          </p:nvPr>
        </p:nvPicPr>
        <p:blipFill>
          <a:blip r:embed="rId2" cstate="print"/>
          <a:srcRect l="4918" t="2454" r="6557" b="6334"/>
          <a:stretch>
            <a:fillRect/>
          </a:stretch>
        </p:blipFill>
        <p:spPr>
          <a:xfrm>
            <a:off x="3581400" y="0"/>
            <a:ext cx="5181600" cy="6858000"/>
          </a:xfrm>
        </p:spPr>
      </p:pic>
      <p:sp>
        <p:nvSpPr>
          <p:cNvPr id="5" name="Oval 4"/>
          <p:cNvSpPr/>
          <p:nvPr/>
        </p:nvSpPr>
        <p:spPr>
          <a:xfrm>
            <a:off x="6096000" y="4953000"/>
            <a:ext cx="2514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a:p>
        </p:txBody>
      </p:sp>
      <p:sp>
        <p:nvSpPr>
          <p:cNvPr id="21509" name="TextBox 5"/>
          <p:cNvSpPr txBox="1">
            <a:spLocks noChangeArrowheads="1"/>
          </p:cNvSpPr>
          <p:nvPr/>
        </p:nvSpPr>
        <p:spPr bwMode="auto">
          <a:xfrm>
            <a:off x="6096001" y="5638800"/>
            <a:ext cx="2633663" cy="369322"/>
          </a:xfrm>
          <a:prstGeom prst="rect">
            <a:avLst/>
          </a:prstGeom>
          <a:noFill/>
          <a:ln w="9525">
            <a:noFill/>
            <a:miter lim="800000"/>
            <a:headEnd/>
            <a:tailEnd/>
          </a:ln>
        </p:spPr>
        <p:txBody>
          <a:bodyPr lIns="91430" tIns="45715" rIns="91430" bIns="45715">
            <a:spAutoFit/>
          </a:bodyPr>
          <a:lstStyle/>
          <a:p>
            <a:r>
              <a:rPr lang="en-US"/>
              <a:t>Higher bias at high end</a:t>
            </a:r>
          </a:p>
        </p:txBody>
      </p:sp>
      <p:sp>
        <p:nvSpPr>
          <p:cNvPr id="21510" name="TextBox 7"/>
          <p:cNvSpPr txBox="1">
            <a:spLocks noChangeArrowheads="1"/>
          </p:cNvSpPr>
          <p:nvPr/>
        </p:nvSpPr>
        <p:spPr bwMode="auto">
          <a:xfrm>
            <a:off x="4343400" y="2133600"/>
            <a:ext cx="3967733" cy="369322"/>
          </a:xfrm>
          <a:prstGeom prst="rect">
            <a:avLst/>
          </a:prstGeom>
          <a:noFill/>
          <a:ln w="9525">
            <a:noFill/>
            <a:miter lim="800000"/>
            <a:headEnd/>
            <a:tailEnd/>
          </a:ln>
        </p:spPr>
        <p:txBody>
          <a:bodyPr wrap="none" lIns="91430" tIns="45715" rIns="91430" bIns="45715">
            <a:spAutoFit/>
          </a:bodyPr>
          <a:lstStyle/>
          <a:p>
            <a:r>
              <a:rPr lang="en-US" b="1"/>
              <a:t>Much</a:t>
            </a:r>
            <a:r>
              <a:rPr lang="en-US"/>
              <a:t> better scores for </a:t>
            </a:r>
            <a:r>
              <a:rPr lang="en-US" b="1"/>
              <a:t>all</a:t>
            </a:r>
            <a:r>
              <a:rPr lang="en-US"/>
              <a:t> thresholds</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000" dirty="0"/>
              <a:t>Quick diffusion/div damp test</a:t>
            </a:r>
            <a:br>
              <a:rPr lang="en-US" sz="4000" dirty="0"/>
            </a:br>
            <a:endParaRPr lang="en-US" sz="2800"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Performed before the </a:t>
            </a:r>
            <a:r>
              <a:rPr lang="en-US" dirty="0" err="1" smtClean="0"/>
              <a:t>barotropic</a:t>
            </a:r>
            <a:r>
              <a:rPr lang="en-US" dirty="0" smtClean="0"/>
              <a:t> </a:t>
            </a:r>
            <a:r>
              <a:rPr lang="en-US" dirty="0"/>
              <a:t>component </a:t>
            </a:r>
            <a:r>
              <a:rPr lang="en-US" dirty="0" smtClean="0"/>
              <a:t>was added back in to the total vertical velocity</a:t>
            </a:r>
            <a:endParaRPr lang="en-US" dirty="0"/>
          </a:p>
          <a:p>
            <a:pPr eaLnBrk="1" fontAlgn="auto" hangingPunct="1">
              <a:spcAft>
                <a:spcPts val="0"/>
              </a:spcAft>
              <a:defRPr/>
            </a:pPr>
            <a:r>
              <a:rPr lang="en-US" dirty="0" smtClean="0"/>
              <a:t>12 km/60 level, 524x397 domain centered @ 40N, 100W.  GFS IC/LBC.</a:t>
            </a:r>
          </a:p>
          <a:p>
            <a:pPr eaLnBrk="1" fontAlgn="auto" hangingPunct="1">
              <a:spcAft>
                <a:spcPts val="0"/>
              </a:spcAft>
              <a:defRPr/>
            </a:pPr>
            <a:endParaRPr lang="en-US" sz="1600" dirty="0"/>
          </a:p>
          <a:p>
            <a:pPr eaLnBrk="1" fontAlgn="auto" hangingPunct="1">
              <a:spcAft>
                <a:spcPts val="0"/>
              </a:spcAft>
              <a:defRPr/>
            </a:pPr>
            <a:r>
              <a:rPr lang="en-US" dirty="0" smtClean="0"/>
              <a:t>Ran a CTL configuration and three tests:</a:t>
            </a:r>
          </a:p>
          <a:p>
            <a:pPr lvl="1" eaLnBrk="1" fontAlgn="auto" hangingPunct="1">
              <a:spcAft>
                <a:spcPts val="0"/>
              </a:spcAft>
              <a:defRPr/>
            </a:pPr>
            <a:r>
              <a:rPr lang="en-US" dirty="0" smtClean="0"/>
              <a:t>CTL:     </a:t>
            </a:r>
            <a:r>
              <a:rPr lang="en-US" dirty="0" err="1" smtClean="0"/>
              <a:t>codamp</a:t>
            </a:r>
            <a:r>
              <a:rPr lang="en-US" dirty="0" smtClean="0"/>
              <a:t>=9.0, smag2=0.4 (12 km NAMB levels)</a:t>
            </a:r>
          </a:p>
          <a:p>
            <a:pPr lvl="1" eaLnBrk="1" fontAlgn="auto" hangingPunct="1">
              <a:spcAft>
                <a:spcPts val="0"/>
              </a:spcAft>
              <a:defRPr/>
            </a:pPr>
            <a:r>
              <a:rPr lang="en-US" dirty="0" smtClean="0"/>
              <a:t>TEST1: </a:t>
            </a:r>
            <a:r>
              <a:rPr lang="en-US" dirty="0" err="1" smtClean="0"/>
              <a:t>codamp</a:t>
            </a:r>
            <a:r>
              <a:rPr lang="en-US" dirty="0" smtClean="0"/>
              <a:t>=3.0, smag2=0.4 (just less div damping)</a:t>
            </a:r>
          </a:p>
          <a:p>
            <a:pPr lvl="1" eaLnBrk="1" fontAlgn="auto" hangingPunct="1">
              <a:spcAft>
                <a:spcPts val="0"/>
              </a:spcAft>
              <a:defRPr/>
            </a:pPr>
            <a:r>
              <a:rPr lang="en-US" dirty="0" smtClean="0"/>
              <a:t>TEST2: </a:t>
            </a:r>
            <a:r>
              <a:rPr lang="en-US" dirty="0" err="1" smtClean="0"/>
              <a:t>codamp</a:t>
            </a:r>
            <a:r>
              <a:rPr lang="en-US" dirty="0" smtClean="0"/>
              <a:t>=9.0, smag2=0.1 (just less </a:t>
            </a:r>
            <a:r>
              <a:rPr lang="en-US" dirty="0" err="1" smtClean="0"/>
              <a:t>hor</a:t>
            </a:r>
            <a:r>
              <a:rPr lang="en-US" dirty="0" smtClean="0"/>
              <a:t> diff)</a:t>
            </a:r>
          </a:p>
          <a:p>
            <a:pPr lvl="1" eaLnBrk="1" fontAlgn="auto" hangingPunct="1">
              <a:spcAft>
                <a:spcPts val="0"/>
              </a:spcAft>
              <a:defRPr/>
            </a:pPr>
            <a:r>
              <a:rPr lang="en-US" dirty="0" smtClean="0"/>
              <a:t>TEST3: </a:t>
            </a:r>
            <a:r>
              <a:rPr lang="en-US" dirty="0" err="1" smtClean="0"/>
              <a:t>codamp</a:t>
            </a:r>
            <a:r>
              <a:rPr lang="en-US" dirty="0" smtClean="0"/>
              <a:t>=3.0, smag2=0.1 (lowers both div damp, </a:t>
            </a:r>
            <a:r>
              <a:rPr lang="en-US" dirty="0" err="1" smtClean="0"/>
              <a:t>hor</a:t>
            </a:r>
            <a:r>
              <a:rPr lang="en-US" dirty="0" smtClean="0"/>
              <a:t> diff)</a:t>
            </a:r>
          </a:p>
          <a:p>
            <a:pPr lvl="1" eaLnBrk="1" fontAlgn="auto" hangingPunct="1">
              <a:spcAft>
                <a:spcPts val="0"/>
              </a:spcAft>
              <a:defRPr/>
            </a:pPr>
            <a:endParaRPr lang="en-US" dirty="0" smtClean="0"/>
          </a:p>
          <a:p>
            <a:pPr eaLnBrk="1" fontAlgn="auto" hangingPunct="1">
              <a:spcAft>
                <a:spcPts val="0"/>
              </a:spcAft>
              <a:defRPr/>
            </a:pPr>
            <a:r>
              <a:rPr lang="en-US" dirty="0" smtClean="0"/>
              <a:t>Lowering divergence damping, particularly when combined with lower diffusion significantly increased vertical velocities.</a:t>
            </a:r>
          </a:p>
          <a:p>
            <a:pPr eaLnBrk="1" fontAlgn="auto" hangingPunct="1">
              <a:spcAft>
                <a:spcPts val="0"/>
              </a:spcAft>
              <a:defRPr/>
            </a:pPr>
            <a:endParaRPr lang="en-US" sz="1400" dirty="0"/>
          </a:p>
          <a:p>
            <a:pPr eaLnBrk="1" fontAlgn="auto" hangingPunct="1">
              <a:spcAft>
                <a:spcPts val="0"/>
              </a:spcAft>
              <a:defRPr/>
            </a:pPr>
            <a:r>
              <a:rPr lang="en-US" dirty="0" smtClean="0"/>
              <a:t>Much less impact on precipitation.</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7"/>
          <p:cNvSpPr txBox="1">
            <a:spLocks noChangeArrowheads="1"/>
          </p:cNvSpPr>
          <p:nvPr/>
        </p:nvSpPr>
        <p:spPr bwMode="auto">
          <a:xfrm>
            <a:off x="8229600" y="2895600"/>
            <a:ext cx="740247"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TEST1</a:t>
            </a:r>
          </a:p>
        </p:txBody>
      </p:sp>
      <p:pic>
        <p:nvPicPr>
          <p:cNvPr id="23555" name="Picture 12" descr="opsnam_awphys.grd_600vvel_.gif"/>
          <p:cNvPicPr>
            <a:picLocks noChangeAspect="1"/>
          </p:cNvPicPr>
          <p:nvPr/>
        </p:nvPicPr>
        <p:blipFill>
          <a:blip r:embed="rId2" cstate="print"/>
          <a:srcRect/>
          <a:stretch>
            <a:fillRect/>
          </a:stretch>
        </p:blipFill>
        <p:spPr bwMode="auto">
          <a:xfrm>
            <a:off x="1" y="0"/>
            <a:ext cx="4572000" cy="3429000"/>
          </a:xfrm>
          <a:prstGeom prst="rect">
            <a:avLst/>
          </a:prstGeom>
          <a:noFill/>
          <a:ln w="9525">
            <a:solidFill>
              <a:schemeClr val="accent1"/>
            </a:solidFill>
            <a:miter lim="800000"/>
            <a:headEnd/>
            <a:tailEnd/>
          </a:ln>
        </p:spPr>
      </p:pic>
      <p:sp>
        <p:nvSpPr>
          <p:cNvPr id="23556" name="TextBox 13"/>
          <p:cNvSpPr txBox="1">
            <a:spLocks noChangeArrowheads="1"/>
          </p:cNvSpPr>
          <p:nvPr/>
        </p:nvSpPr>
        <p:spPr bwMode="auto">
          <a:xfrm>
            <a:off x="3352801" y="2971800"/>
            <a:ext cx="1120775" cy="369322"/>
          </a:xfrm>
          <a:prstGeom prst="rect">
            <a:avLst/>
          </a:prstGeom>
          <a:noFill/>
          <a:ln w="9525">
            <a:noFill/>
            <a:miter lim="800000"/>
            <a:headEnd/>
            <a:tailEnd/>
          </a:ln>
        </p:spPr>
        <p:txBody>
          <a:bodyPr lIns="91430" tIns="45715" rIns="91430" bIns="45715">
            <a:spAutoFit/>
          </a:bodyPr>
          <a:lstStyle/>
          <a:p>
            <a:r>
              <a:rPr lang="en-US">
                <a:latin typeface="Calibri" pitchFamily="34" charset="0"/>
              </a:rPr>
              <a:t>Ops NAM</a:t>
            </a:r>
          </a:p>
        </p:txBody>
      </p:sp>
      <p:pic>
        <p:nvPicPr>
          <p:cNvPr id="23557" name="Picture 8" descr="all_test1_48h.grd_600vvel_.gif"/>
          <p:cNvPicPr>
            <a:picLocks noChangeAspect="1"/>
          </p:cNvPicPr>
          <p:nvPr/>
        </p:nvPicPr>
        <p:blipFill>
          <a:blip r:embed="rId3" cstate="print"/>
          <a:srcRect/>
          <a:stretch>
            <a:fillRect/>
          </a:stretch>
        </p:blipFill>
        <p:spPr bwMode="auto">
          <a:xfrm>
            <a:off x="4572000" y="0"/>
            <a:ext cx="4572000" cy="3429000"/>
          </a:xfrm>
          <a:prstGeom prst="rect">
            <a:avLst/>
          </a:prstGeom>
          <a:noFill/>
          <a:ln w="9525">
            <a:solidFill>
              <a:schemeClr val="accent1"/>
            </a:solidFill>
            <a:miter lim="800000"/>
            <a:headEnd/>
            <a:tailEnd/>
          </a:ln>
        </p:spPr>
      </p:pic>
      <p:sp>
        <p:nvSpPr>
          <p:cNvPr id="23558" name="TextBox 9"/>
          <p:cNvSpPr txBox="1">
            <a:spLocks noChangeArrowheads="1"/>
          </p:cNvSpPr>
          <p:nvPr/>
        </p:nvSpPr>
        <p:spPr bwMode="auto">
          <a:xfrm>
            <a:off x="7615266" y="2505076"/>
            <a:ext cx="1552521" cy="923320"/>
          </a:xfrm>
          <a:prstGeom prst="rect">
            <a:avLst/>
          </a:prstGeom>
          <a:noFill/>
          <a:ln w="9525">
            <a:noFill/>
            <a:miter lim="800000"/>
            <a:headEnd/>
            <a:tailEnd/>
          </a:ln>
        </p:spPr>
        <p:txBody>
          <a:bodyPr wrap="none" lIns="91430" tIns="45715" rIns="91430" bIns="45715">
            <a:spAutoFit/>
          </a:bodyPr>
          <a:lstStyle/>
          <a:p>
            <a:pPr algn="ctr"/>
            <a:r>
              <a:rPr lang="en-US">
                <a:latin typeface="Calibri" pitchFamily="34" charset="0"/>
              </a:rPr>
              <a:t>TEST1</a:t>
            </a:r>
          </a:p>
          <a:p>
            <a:pPr algn="ctr"/>
            <a:r>
              <a:rPr lang="en-US"/>
              <a:t>(just less </a:t>
            </a:r>
          </a:p>
          <a:p>
            <a:pPr algn="ctr"/>
            <a:r>
              <a:rPr lang="en-US"/>
              <a:t>div. damping)</a:t>
            </a:r>
            <a:endParaRPr lang="en-US">
              <a:latin typeface="Calibri" pitchFamily="34" charset="0"/>
            </a:endParaRPr>
          </a:p>
        </p:txBody>
      </p:sp>
      <p:pic>
        <p:nvPicPr>
          <p:cNvPr id="23559" name="Picture 10" descr="all_test2_48h.grd_600vvel_.gif"/>
          <p:cNvPicPr>
            <a:picLocks noChangeAspect="1"/>
          </p:cNvPicPr>
          <p:nvPr/>
        </p:nvPicPr>
        <p:blipFill>
          <a:blip r:embed="rId4" cstate="print"/>
          <a:srcRect/>
          <a:stretch>
            <a:fillRect/>
          </a:stretch>
        </p:blipFill>
        <p:spPr bwMode="auto">
          <a:xfrm>
            <a:off x="1" y="3429000"/>
            <a:ext cx="4572000" cy="3429000"/>
          </a:xfrm>
          <a:prstGeom prst="rect">
            <a:avLst/>
          </a:prstGeom>
          <a:noFill/>
          <a:ln w="9525">
            <a:solidFill>
              <a:schemeClr val="accent1"/>
            </a:solidFill>
            <a:miter lim="800000"/>
            <a:headEnd/>
            <a:tailEnd/>
          </a:ln>
        </p:spPr>
      </p:pic>
      <p:sp>
        <p:nvSpPr>
          <p:cNvPr id="23560" name="TextBox 11"/>
          <p:cNvSpPr txBox="1">
            <a:spLocks noChangeArrowheads="1"/>
          </p:cNvSpPr>
          <p:nvPr/>
        </p:nvSpPr>
        <p:spPr bwMode="auto">
          <a:xfrm>
            <a:off x="3054608" y="6186379"/>
            <a:ext cx="1418958" cy="646321"/>
          </a:xfrm>
          <a:prstGeom prst="rect">
            <a:avLst/>
          </a:prstGeom>
          <a:noFill/>
          <a:ln w="9525">
            <a:noFill/>
            <a:miter lim="800000"/>
            <a:headEnd/>
            <a:tailEnd/>
          </a:ln>
        </p:spPr>
        <p:txBody>
          <a:bodyPr wrap="none" lIns="91430" tIns="45715" rIns="91430" bIns="45715">
            <a:spAutoFit/>
          </a:bodyPr>
          <a:lstStyle/>
          <a:p>
            <a:pPr algn="ctr"/>
            <a:r>
              <a:rPr lang="en-US" dirty="0" smtClean="0">
                <a:latin typeface="Calibri" pitchFamily="34" charset="0"/>
              </a:rPr>
              <a:t>TEST2</a:t>
            </a:r>
          </a:p>
          <a:p>
            <a:pPr algn="ctr"/>
            <a:r>
              <a:rPr lang="en-US" dirty="0" smtClean="0">
                <a:latin typeface="Calibri" pitchFamily="34" charset="0"/>
              </a:rPr>
              <a:t>Just diffusion</a:t>
            </a:r>
            <a:endParaRPr lang="en-US" dirty="0">
              <a:latin typeface="Calibri" pitchFamily="34" charset="0"/>
            </a:endParaRPr>
          </a:p>
        </p:txBody>
      </p:sp>
      <p:pic>
        <p:nvPicPr>
          <p:cNvPr id="23561" name="Picture 16" descr="all_test3_48h.grd_600vvel_.gif"/>
          <p:cNvPicPr>
            <a:picLocks noChangeAspect="1"/>
          </p:cNvPicPr>
          <p:nvPr/>
        </p:nvPicPr>
        <p:blipFill>
          <a:blip r:embed="rId5" cstate="print"/>
          <a:srcRect/>
          <a:stretch>
            <a:fillRect/>
          </a:stretch>
        </p:blipFill>
        <p:spPr bwMode="auto">
          <a:xfrm>
            <a:off x="4572000" y="3429000"/>
            <a:ext cx="4572000" cy="3429000"/>
          </a:xfrm>
          <a:prstGeom prst="rect">
            <a:avLst/>
          </a:prstGeom>
          <a:noFill/>
          <a:ln w="9525">
            <a:solidFill>
              <a:schemeClr val="accent1"/>
            </a:solidFill>
            <a:miter lim="800000"/>
            <a:headEnd/>
            <a:tailEnd/>
          </a:ln>
        </p:spPr>
      </p:pic>
      <p:sp>
        <p:nvSpPr>
          <p:cNvPr id="23562" name="TextBox 17"/>
          <p:cNvSpPr txBox="1">
            <a:spLocks noChangeArrowheads="1"/>
          </p:cNvSpPr>
          <p:nvPr/>
        </p:nvSpPr>
        <p:spPr bwMode="auto">
          <a:xfrm>
            <a:off x="8021391" y="6075220"/>
            <a:ext cx="740247" cy="646321"/>
          </a:xfrm>
          <a:prstGeom prst="rect">
            <a:avLst/>
          </a:prstGeom>
          <a:noFill/>
          <a:ln w="9525">
            <a:noFill/>
            <a:miter lim="800000"/>
            <a:headEnd/>
            <a:tailEnd/>
          </a:ln>
        </p:spPr>
        <p:txBody>
          <a:bodyPr wrap="none" lIns="91430" tIns="45715" rIns="91430" bIns="45715">
            <a:spAutoFit/>
          </a:bodyPr>
          <a:lstStyle/>
          <a:p>
            <a:r>
              <a:rPr lang="en-US" dirty="0" smtClean="0">
                <a:latin typeface="Calibri" pitchFamily="34" charset="0"/>
              </a:rPr>
              <a:t>TEST3</a:t>
            </a:r>
          </a:p>
          <a:p>
            <a:r>
              <a:rPr lang="en-US" dirty="0" smtClean="0">
                <a:latin typeface="Calibri" pitchFamily="34" charset="0"/>
              </a:rPr>
              <a:t>Both</a:t>
            </a:r>
            <a:endParaRPr lang="en-US" dirty="0">
              <a:latin typeface="Calibri" pitchFamily="34" charset="0"/>
            </a:endParaRPr>
          </a:p>
        </p:txBody>
      </p:sp>
      <p:sp>
        <p:nvSpPr>
          <p:cNvPr id="23563" name="TextBox 14"/>
          <p:cNvSpPr txBox="1">
            <a:spLocks noChangeArrowheads="1"/>
          </p:cNvSpPr>
          <p:nvPr/>
        </p:nvSpPr>
        <p:spPr bwMode="auto">
          <a:xfrm>
            <a:off x="3352800" y="1"/>
            <a:ext cx="2649538" cy="461963"/>
          </a:xfrm>
          <a:prstGeom prst="rect">
            <a:avLst/>
          </a:prstGeom>
          <a:solidFill>
            <a:schemeClr val="bg1"/>
          </a:solidFill>
          <a:ln w="9525">
            <a:solidFill>
              <a:schemeClr val="bg1"/>
            </a:solidFill>
            <a:miter lim="800000"/>
            <a:headEnd/>
            <a:tailEnd/>
          </a:ln>
        </p:spPr>
        <p:txBody>
          <a:bodyPr wrap="none" lIns="91430" tIns="45715" rIns="91430" bIns="45715">
            <a:spAutoFit/>
          </a:bodyPr>
          <a:lstStyle/>
          <a:p>
            <a:r>
              <a:rPr lang="en-US" sz="2400">
                <a:latin typeface="Calibri" pitchFamily="34" charset="0"/>
              </a:rPr>
              <a:t>600 hPa omega, f48</a:t>
            </a:r>
          </a:p>
        </p:txBody>
      </p:sp>
      <p:sp>
        <p:nvSpPr>
          <p:cNvPr id="2" name="Slide Number Placeholder 1"/>
          <p:cNvSpPr>
            <a:spLocks noGrp="1"/>
          </p:cNvSpPr>
          <p:nvPr>
            <p:ph type="sldNum" sz="quarter" idx="12"/>
          </p:nvPr>
        </p:nvSpPr>
        <p:spPr/>
        <p:txBody>
          <a:bodyPr/>
          <a:lstStyle/>
          <a:p>
            <a:pPr>
              <a:defRPr/>
            </a:pPr>
            <a:fld id="{6CBAA39F-1ED7-453B-BBE9-D65B18E30213}"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all_ctl_48h.grd_600vvel_.gif"/>
          <p:cNvPicPr>
            <a:picLocks noChangeAspect="1"/>
          </p:cNvPicPr>
          <p:nvPr/>
        </p:nvPicPr>
        <p:blipFill>
          <a:blip r:embed="rId2" cstate="print"/>
          <a:srcRect/>
          <a:stretch>
            <a:fillRect/>
          </a:stretch>
        </p:blipFill>
        <p:spPr bwMode="auto">
          <a:xfrm>
            <a:off x="1" y="0"/>
            <a:ext cx="4572000" cy="3429000"/>
          </a:xfrm>
          <a:prstGeom prst="rect">
            <a:avLst/>
          </a:prstGeom>
          <a:noFill/>
          <a:ln w="9525">
            <a:solidFill>
              <a:schemeClr val="accent1"/>
            </a:solidFill>
            <a:miter lim="800000"/>
            <a:headEnd/>
            <a:tailEnd/>
          </a:ln>
        </p:spPr>
      </p:pic>
      <p:sp>
        <p:nvSpPr>
          <p:cNvPr id="24579" name="TextBox 4"/>
          <p:cNvSpPr txBox="1">
            <a:spLocks noChangeArrowheads="1"/>
          </p:cNvSpPr>
          <p:nvPr/>
        </p:nvSpPr>
        <p:spPr bwMode="auto">
          <a:xfrm>
            <a:off x="3733801" y="2971800"/>
            <a:ext cx="519225"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CTL</a:t>
            </a:r>
          </a:p>
        </p:txBody>
      </p:sp>
      <p:pic>
        <p:nvPicPr>
          <p:cNvPr id="24580" name="Picture 6" descr="all_test1_48h.grd_600vvel_.gif"/>
          <p:cNvPicPr>
            <a:picLocks noChangeAspect="1"/>
          </p:cNvPicPr>
          <p:nvPr/>
        </p:nvPicPr>
        <p:blipFill>
          <a:blip r:embed="rId3" cstate="print"/>
          <a:srcRect/>
          <a:stretch>
            <a:fillRect/>
          </a:stretch>
        </p:blipFill>
        <p:spPr bwMode="auto">
          <a:xfrm>
            <a:off x="4572000" y="0"/>
            <a:ext cx="4572000" cy="3429000"/>
          </a:xfrm>
          <a:prstGeom prst="rect">
            <a:avLst/>
          </a:prstGeom>
          <a:noFill/>
          <a:ln w="9525">
            <a:solidFill>
              <a:schemeClr val="accent1"/>
            </a:solidFill>
            <a:miter lim="800000"/>
            <a:headEnd/>
            <a:tailEnd/>
          </a:ln>
        </p:spPr>
      </p:pic>
      <p:sp>
        <p:nvSpPr>
          <p:cNvPr id="24581" name="TextBox 7"/>
          <p:cNvSpPr txBox="1">
            <a:spLocks noChangeArrowheads="1"/>
          </p:cNvSpPr>
          <p:nvPr/>
        </p:nvSpPr>
        <p:spPr bwMode="auto">
          <a:xfrm>
            <a:off x="6705600" y="2505076"/>
            <a:ext cx="2438400" cy="923320"/>
          </a:xfrm>
          <a:prstGeom prst="rect">
            <a:avLst/>
          </a:prstGeom>
          <a:noFill/>
          <a:ln w="9525">
            <a:noFill/>
            <a:miter lim="800000"/>
            <a:headEnd/>
            <a:tailEnd/>
          </a:ln>
        </p:spPr>
        <p:txBody>
          <a:bodyPr lIns="91430" tIns="45715" rIns="91430" bIns="45715">
            <a:spAutoFit/>
          </a:bodyPr>
          <a:lstStyle/>
          <a:p>
            <a:pPr algn="ctr"/>
            <a:r>
              <a:rPr lang="en-US" dirty="0">
                <a:latin typeface="Calibri" pitchFamily="34" charset="0"/>
              </a:rPr>
              <a:t>TEST1</a:t>
            </a:r>
            <a:r>
              <a:rPr lang="en-US" dirty="0"/>
              <a:t>  </a:t>
            </a:r>
          </a:p>
          <a:p>
            <a:pPr algn="ctr"/>
            <a:r>
              <a:rPr lang="en-US" dirty="0"/>
              <a:t>(just less div. damping)</a:t>
            </a:r>
            <a:endParaRPr lang="en-US" dirty="0">
              <a:latin typeface="Calibri" pitchFamily="34" charset="0"/>
            </a:endParaRPr>
          </a:p>
        </p:txBody>
      </p:sp>
      <p:pic>
        <p:nvPicPr>
          <p:cNvPr id="24582" name="Picture 8" descr="all_test2_48h.grd_600vvel_.gif"/>
          <p:cNvPicPr>
            <a:picLocks noChangeAspect="1"/>
          </p:cNvPicPr>
          <p:nvPr/>
        </p:nvPicPr>
        <p:blipFill>
          <a:blip r:embed="rId4" cstate="print"/>
          <a:srcRect/>
          <a:stretch>
            <a:fillRect/>
          </a:stretch>
        </p:blipFill>
        <p:spPr bwMode="auto">
          <a:xfrm>
            <a:off x="1" y="3429000"/>
            <a:ext cx="4572000" cy="3429000"/>
          </a:xfrm>
          <a:prstGeom prst="rect">
            <a:avLst/>
          </a:prstGeom>
          <a:noFill/>
          <a:ln w="9525">
            <a:solidFill>
              <a:schemeClr val="accent1"/>
            </a:solidFill>
            <a:miter lim="800000"/>
            <a:headEnd/>
            <a:tailEnd/>
          </a:ln>
        </p:spPr>
      </p:pic>
      <p:pic>
        <p:nvPicPr>
          <p:cNvPr id="24584" name="Picture 10" descr="all_test3_48h.grd_600vvel_.gif"/>
          <p:cNvPicPr>
            <a:picLocks noChangeAspect="1"/>
          </p:cNvPicPr>
          <p:nvPr/>
        </p:nvPicPr>
        <p:blipFill>
          <a:blip r:embed="rId5" cstate="print"/>
          <a:srcRect/>
          <a:stretch>
            <a:fillRect/>
          </a:stretch>
        </p:blipFill>
        <p:spPr bwMode="auto">
          <a:xfrm>
            <a:off x="4572000" y="3429000"/>
            <a:ext cx="4572000" cy="3429000"/>
          </a:xfrm>
          <a:prstGeom prst="rect">
            <a:avLst/>
          </a:prstGeom>
          <a:noFill/>
          <a:ln w="9525">
            <a:solidFill>
              <a:schemeClr val="accent1"/>
            </a:solidFill>
            <a:miter lim="800000"/>
            <a:headEnd/>
            <a:tailEnd/>
          </a:ln>
        </p:spPr>
      </p:pic>
      <p:sp>
        <p:nvSpPr>
          <p:cNvPr id="24586" name="TextBox 12"/>
          <p:cNvSpPr txBox="1">
            <a:spLocks noChangeArrowheads="1"/>
          </p:cNvSpPr>
          <p:nvPr/>
        </p:nvSpPr>
        <p:spPr bwMode="auto">
          <a:xfrm>
            <a:off x="3352800" y="1"/>
            <a:ext cx="2649538" cy="461963"/>
          </a:xfrm>
          <a:prstGeom prst="rect">
            <a:avLst/>
          </a:prstGeom>
          <a:solidFill>
            <a:schemeClr val="bg1"/>
          </a:solidFill>
          <a:ln w="9525">
            <a:solidFill>
              <a:schemeClr val="bg1"/>
            </a:solidFill>
            <a:miter lim="800000"/>
            <a:headEnd/>
            <a:tailEnd/>
          </a:ln>
        </p:spPr>
        <p:txBody>
          <a:bodyPr wrap="none" lIns="91430" tIns="45715" rIns="91430" bIns="45715">
            <a:spAutoFit/>
          </a:bodyPr>
          <a:lstStyle/>
          <a:p>
            <a:r>
              <a:rPr lang="en-US" sz="2400">
                <a:latin typeface="Calibri" pitchFamily="34" charset="0"/>
              </a:rPr>
              <a:t>600 hPa omega, f48</a:t>
            </a:r>
          </a:p>
        </p:txBody>
      </p:sp>
      <p:sp>
        <p:nvSpPr>
          <p:cNvPr id="11" name="TextBox 11"/>
          <p:cNvSpPr txBox="1">
            <a:spLocks noChangeArrowheads="1"/>
          </p:cNvSpPr>
          <p:nvPr/>
        </p:nvSpPr>
        <p:spPr bwMode="auto">
          <a:xfrm>
            <a:off x="3054608" y="6186379"/>
            <a:ext cx="1418958" cy="646321"/>
          </a:xfrm>
          <a:prstGeom prst="rect">
            <a:avLst/>
          </a:prstGeom>
          <a:noFill/>
          <a:ln w="9525">
            <a:noFill/>
            <a:miter lim="800000"/>
            <a:headEnd/>
            <a:tailEnd/>
          </a:ln>
        </p:spPr>
        <p:txBody>
          <a:bodyPr wrap="none" lIns="91430" tIns="45715" rIns="91430" bIns="45715">
            <a:spAutoFit/>
          </a:bodyPr>
          <a:lstStyle/>
          <a:p>
            <a:pPr algn="ctr"/>
            <a:r>
              <a:rPr lang="en-US" dirty="0" smtClean="0">
                <a:latin typeface="Calibri" pitchFamily="34" charset="0"/>
              </a:rPr>
              <a:t>TEST2</a:t>
            </a:r>
          </a:p>
          <a:p>
            <a:pPr algn="ctr"/>
            <a:r>
              <a:rPr lang="en-US" dirty="0" smtClean="0">
                <a:latin typeface="Calibri" pitchFamily="34" charset="0"/>
              </a:rPr>
              <a:t>Just diffusion</a:t>
            </a:r>
            <a:endParaRPr lang="en-US" dirty="0">
              <a:latin typeface="Calibri" pitchFamily="34" charset="0"/>
            </a:endParaRPr>
          </a:p>
        </p:txBody>
      </p:sp>
      <p:sp>
        <p:nvSpPr>
          <p:cNvPr id="12" name="TextBox 17"/>
          <p:cNvSpPr txBox="1">
            <a:spLocks noChangeArrowheads="1"/>
          </p:cNvSpPr>
          <p:nvPr/>
        </p:nvSpPr>
        <p:spPr bwMode="auto">
          <a:xfrm>
            <a:off x="8021391" y="6075220"/>
            <a:ext cx="740247" cy="646321"/>
          </a:xfrm>
          <a:prstGeom prst="rect">
            <a:avLst/>
          </a:prstGeom>
          <a:noFill/>
          <a:ln w="9525">
            <a:noFill/>
            <a:miter lim="800000"/>
            <a:headEnd/>
            <a:tailEnd/>
          </a:ln>
        </p:spPr>
        <p:txBody>
          <a:bodyPr wrap="none" lIns="91430" tIns="45715" rIns="91430" bIns="45715">
            <a:spAutoFit/>
          </a:bodyPr>
          <a:lstStyle/>
          <a:p>
            <a:r>
              <a:rPr lang="en-US" dirty="0" smtClean="0">
                <a:latin typeface="Calibri" pitchFamily="34" charset="0"/>
              </a:rPr>
              <a:t>TEST3</a:t>
            </a:r>
          </a:p>
          <a:p>
            <a:r>
              <a:rPr lang="en-US" dirty="0" smtClean="0">
                <a:latin typeface="Calibri" pitchFamily="34" charset="0"/>
              </a:rPr>
              <a:t>Both</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6CBAA39F-1ED7-453B-BBE9-D65B18E30213}"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opsnam_awphys.grd_600vvel_f24.gif"/>
          <p:cNvPicPr>
            <a:picLocks noChangeAspect="1"/>
          </p:cNvPicPr>
          <p:nvPr/>
        </p:nvPicPr>
        <p:blipFill>
          <a:blip r:embed="rId2" cstate="print"/>
          <a:srcRect/>
          <a:stretch>
            <a:fillRect/>
          </a:stretch>
        </p:blipFill>
        <p:spPr bwMode="auto">
          <a:xfrm>
            <a:off x="1" y="0"/>
            <a:ext cx="4572000" cy="3429000"/>
          </a:xfrm>
          <a:prstGeom prst="rect">
            <a:avLst/>
          </a:prstGeom>
          <a:noFill/>
          <a:ln w="9525">
            <a:solidFill>
              <a:schemeClr val="accent1"/>
            </a:solidFill>
            <a:miter lim="800000"/>
            <a:headEnd/>
            <a:tailEnd/>
          </a:ln>
        </p:spPr>
      </p:pic>
      <p:sp>
        <p:nvSpPr>
          <p:cNvPr id="25603" name="TextBox 7"/>
          <p:cNvSpPr txBox="1">
            <a:spLocks noChangeArrowheads="1"/>
          </p:cNvSpPr>
          <p:nvPr/>
        </p:nvSpPr>
        <p:spPr bwMode="auto">
          <a:xfrm>
            <a:off x="3352800" y="3048001"/>
            <a:ext cx="1079571"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Ops NAM</a:t>
            </a:r>
          </a:p>
        </p:txBody>
      </p:sp>
      <p:pic>
        <p:nvPicPr>
          <p:cNvPr id="25604" name="Picture 8" descr="all_test3_48h.grd_600vvel_f24.gif"/>
          <p:cNvPicPr>
            <a:picLocks noChangeAspect="1"/>
          </p:cNvPicPr>
          <p:nvPr/>
        </p:nvPicPr>
        <p:blipFill>
          <a:blip r:embed="rId3" cstate="print"/>
          <a:srcRect/>
          <a:stretch>
            <a:fillRect/>
          </a:stretch>
        </p:blipFill>
        <p:spPr bwMode="auto">
          <a:xfrm>
            <a:off x="4572000" y="3429000"/>
            <a:ext cx="4572000" cy="3429000"/>
          </a:xfrm>
          <a:prstGeom prst="rect">
            <a:avLst/>
          </a:prstGeom>
          <a:noFill/>
          <a:ln w="9525">
            <a:solidFill>
              <a:schemeClr val="accent1"/>
            </a:solidFill>
            <a:miter lim="800000"/>
            <a:headEnd/>
            <a:tailEnd/>
          </a:ln>
        </p:spPr>
      </p:pic>
      <p:pic>
        <p:nvPicPr>
          <p:cNvPr id="25605" name="Picture 9" descr="all_test2_48h.grd_600vvel_f24.gif"/>
          <p:cNvPicPr>
            <a:picLocks noChangeAspect="1"/>
          </p:cNvPicPr>
          <p:nvPr/>
        </p:nvPicPr>
        <p:blipFill>
          <a:blip r:embed="rId4" cstate="print"/>
          <a:srcRect/>
          <a:stretch>
            <a:fillRect/>
          </a:stretch>
        </p:blipFill>
        <p:spPr bwMode="auto">
          <a:xfrm>
            <a:off x="1" y="3429000"/>
            <a:ext cx="4572000" cy="3429000"/>
          </a:xfrm>
          <a:prstGeom prst="rect">
            <a:avLst/>
          </a:prstGeom>
          <a:noFill/>
          <a:ln w="9525">
            <a:solidFill>
              <a:schemeClr val="accent1"/>
            </a:solidFill>
            <a:miter lim="800000"/>
            <a:headEnd/>
            <a:tailEnd/>
          </a:ln>
        </p:spPr>
      </p:pic>
      <p:pic>
        <p:nvPicPr>
          <p:cNvPr id="25606" name="Picture 10" descr="all_test1_48h.grd_600vvel_f24.gif"/>
          <p:cNvPicPr>
            <a:picLocks noChangeAspect="1"/>
          </p:cNvPicPr>
          <p:nvPr/>
        </p:nvPicPr>
        <p:blipFill>
          <a:blip r:embed="rId5" cstate="print"/>
          <a:srcRect/>
          <a:stretch>
            <a:fillRect/>
          </a:stretch>
        </p:blipFill>
        <p:spPr bwMode="auto">
          <a:xfrm>
            <a:off x="4572000" y="0"/>
            <a:ext cx="4572000" cy="3429000"/>
          </a:xfrm>
          <a:prstGeom prst="rect">
            <a:avLst/>
          </a:prstGeom>
          <a:noFill/>
          <a:ln w="9525">
            <a:solidFill>
              <a:schemeClr val="accent1"/>
            </a:solidFill>
            <a:miter lim="800000"/>
            <a:headEnd/>
            <a:tailEnd/>
          </a:ln>
        </p:spPr>
      </p:pic>
      <p:sp>
        <p:nvSpPr>
          <p:cNvPr id="25610" name="TextBox 5"/>
          <p:cNvSpPr txBox="1">
            <a:spLocks noChangeArrowheads="1"/>
          </p:cNvSpPr>
          <p:nvPr/>
        </p:nvSpPr>
        <p:spPr bwMode="auto">
          <a:xfrm>
            <a:off x="3352800" y="1"/>
            <a:ext cx="2649538" cy="461963"/>
          </a:xfrm>
          <a:prstGeom prst="rect">
            <a:avLst/>
          </a:prstGeom>
          <a:solidFill>
            <a:schemeClr val="bg1"/>
          </a:solidFill>
          <a:ln w="9525">
            <a:solidFill>
              <a:schemeClr val="bg1"/>
            </a:solidFill>
            <a:miter lim="800000"/>
            <a:headEnd/>
            <a:tailEnd/>
          </a:ln>
        </p:spPr>
        <p:txBody>
          <a:bodyPr wrap="none" lIns="91430" tIns="45715" rIns="91430" bIns="45715">
            <a:spAutoFit/>
          </a:bodyPr>
          <a:lstStyle/>
          <a:p>
            <a:r>
              <a:rPr lang="en-US" sz="2400">
                <a:latin typeface="Calibri" pitchFamily="34" charset="0"/>
              </a:rPr>
              <a:t>600 hPa omega, f24</a:t>
            </a:r>
          </a:p>
        </p:txBody>
      </p:sp>
      <p:sp>
        <p:nvSpPr>
          <p:cNvPr id="11" name="TextBox 11"/>
          <p:cNvSpPr txBox="1">
            <a:spLocks noChangeArrowheads="1"/>
          </p:cNvSpPr>
          <p:nvPr/>
        </p:nvSpPr>
        <p:spPr bwMode="auto">
          <a:xfrm>
            <a:off x="3054608" y="6186379"/>
            <a:ext cx="1418958" cy="646321"/>
          </a:xfrm>
          <a:prstGeom prst="rect">
            <a:avLst/>
          </a:prstGeom>
          <a:noFill/>
          <a:ln w="9525">
            <a:noFill/>
            <a:miter lim="800000"/>
            <a:headEnd/>
            <a:tailEnd/>
          </a:ln>
        </p:spPr>
        <p:txBody>
          <a:bodyPr wrap="none" lIns="91430" tIns="45715" rIns="91430" bIns="45715">
            <a:spAutoFit/>
          </a:bodyPr>
          <a:lstStyle/>
          <a:p>
            <a:pPr algn="ctr"/>
            <a:r>
              <a:rPr lang="en-US" dirty="0" smtClean="0">
                <a:latin typeface="Calibri" pitchFamily="34" charset="0"/>
              </a:rPr>
              <a:t>TEST2</a:t>
            </a:r>
          </a:p>
          <a:p>
            <a:pPr algn="ctr"/>
            <a:r>
              <a:rPr lang="en-US" dirty="0" smtClean="0">
                <a:latin typeface="Calibri" pitchFamily="34" charset="0"/>
              </a:rPr>
              <a:t>Just diffusion</a:t>
            </a:r>
            <a:endParaRPr lang="en-US" dirty="0">
              <a:latin typeface="Calibri" pitchFamily="34" charset="0"/>
            </a:endParaRPr>
          </a:p>
        </p:txBody>
      </p:sp>
      <p:sp>
        <p:nvSpPr>
          <p:cNvPr id="12" name="TextBox 17"/>
          <p:cNvSpPr txBox="1">
            <a:spLocks noChangeArrowheads="1"/>
          </p:cNvSpPr>
          <p:nvPr/>
        </p:nvSpPr>
        <p:spPr bwMode="auto">
          <a:xfrm>
            <a:off x="8021391" y="6075220"/>
            <a:ext cx="740247" cy="646321"/>
          </a:xfrm>
          <a:prstGeom prst="rect">
            <a:avLst/>
          </a:prstGeom>
          <a:noFill/>
          <a:ln w="9525">
            <a:noFill/>
            <a:miter lim="800000"/>
            <a:headEnd/>
            <a:tailEnd/>
          </a:ln>
        </p:spPr>
        <p:txBody>
          <a:bodyPr wrap="none" lIns="91430" tIns="45715" rIns="91430" bIns="45715">
            <a:spAutoFit/>
          </a:bodyPr>
          <a:lstStyle/>
          <a:p>
            <a:r>
              <a:rPr lang="en-US" dirty="0" smtClean="0">
                <a:latin typeface="Calibri" pitchFamily="34" charset="0"/>
              </a:rPr>
              <a:t>TEST3</a:t>
            </a:r>
          </a:p>
          <a:p>
            <a:r>
              <a:rPr lang="en-US" dirty="0" smtClean="0">
                <a:latin typeface="Calibri" pitchFamily="34" charset="0"/>
              </a:rPr>
              <a:t>Both</a:t>
            </a:r>
            <a:endParaRPr lang="en-US" dirty="0">
              <a:latin typeface="Calibri" pitchFamily="34" charset="0"/>
            </a:endParaRPr>
          </a:p>
        </p:txBody>
      </p:sp>
      <p:sp>
        <p:nvSpPr>
          <p:cNvPr id="13" name="TextBox 7"/>
          <p:cNvSpPr txBox="1">
            <a:spLocks noChangeArrowheads="1"/>
          </p:cNvSpPr>
          <p:nvPr/>
        </p:nvSpPr>
        <p:spPr bwMode="auto">
          <a:xfrm>
            <a:off x="6705600" y="2505076"/>
            <a:ext cx="2438400" cy="923320"/>
          </a:xfrm>
          <a:prstGeom prst="rect">
            <a:avLst/>
          </a:prstGeom>
          <a:noFill/>
          <a:ln w="9525">
            <a:noFill/>
            <a:miter lim="800000"/>
            <a:headEnd/>
            <a:tailEnd/>
          </a:ln>
        </p:spPr>
        <p:txBody>
          <a:bodyPr lIns="91430" tIns="45715" rIns="91430" bIns="45715">
            <a:spAutoFit/>
          </a:bodyPr>
          <a:lstStyle/>
          <a:p>
            <a:pPr algn="ctr"/>
            <a:r>
              <a:rPr lang="en-US" dirty="0">
                <a:latin typeface="Calibri" pitchFamily="34" charset="0"/>
              </a:rPr>
              <a:t>TEST1</a:t>
            </a:r>
            <a:r>
              <a:rPr lang="en-US" dirty="0"/>
              <a:t>  </a:t>
            </a:r>
          </a:p>
          <a:p>
            <a:pPr algn="ctr"/>
            <a:r>
              <a:rPr lang="en-US" dirty="0"/>
              <a:t>(just less div. damping)</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dirty="0">
              <a:latin typeface="Calibri" pitchFamily="34" charset="0"/>
            </a:endParaRPr>
          </a:p>
        </p:txBody>
      </p:sp>
      <p:sp>
        <p:nvSpPr>
          <p:cNvPr id="5123" name="Title 2"/>
          <p:cNvSpPr>
            <a:spLocks noGrp="1"/>
          </p:cNvSpPr>
          <p:nvPr>
            <p:ph type="title"/>
          </p:nvPr>
        </p:nvSpPr>
        <p:spPr/>
        <p:txBody>
          <a:bodyPr/>
          <a:lstStyle/>
          <a:p>
            <a:pPr eaLnBrk="1" hangingPunct="1"/>
            <a:r>
              <a:rPr lang="en-US" sz="3600" dirty="0"/>
              <a:t>EMC Response to SPC’s Concerns About  the NAM Nests (2 of 2)</a:t>
            </a:r>
          </a:p>
        </p:txBody>
      </p:sp>
      <p:sp>
        <p:nvSpPr>
          <p:cNvPr id="4" name="Content Placeholder 3"/>
          <p:cNvSpPr>
            <a:spLocks noGrp="1"/>
          </p:cNvSpPr>
          <p:nvPr>
            <p:ph idx="1"/>
          </p:nvPr>
        </p:nvSpPr>
        <p:spPr>
          <a:xfrm>
            <a:off x="457200" y="1600200"/>
            <a:ext cx="8382000" cy="4953000"/>
          </a:xfrm>
        </p:spPr>
        <p:txBody>
          <a:bodyPr rtlCol="0">
            <a:noAutofit/>
          </a:bodyPr>
          <a:lstStyle/>
          <a:p>
            <a:pPr eaLnBrk="1" fontAlgn="auto" hangingPunct="1">
              <a:spcAft>
                <a:spcPts val="0"/>
              </a:spcAft>
              <a:defRPr/>
            </a:pPr>
            <a:r>
              <a:rPr lang="en-US" sz="2800" dirty="0"/>
              <a:t>SPC already benefits from NCEP running WRF-ARW and WRF-NMM in the </a:t>
            </a:r>
            <a:r>
              <a:rPr lang="en-US" sz="2800" dirty="0" err="1"/>
              <a:t>HiResWindow</a:t>
            </a:r>
            <a:r>
              <a:rPr lang="en-US" sz="2800" dirty="0"/>
              <a:t> in operations multiple times per day and continued running of WRF-NMM (older version preferred by SPC) in Matt Pyle’s special twice daily runs.  </a:t>
            </a:r>
          </a:p>
          <a:p>
            <a:pPr eaLnBrk="1" fontAlgn="auto" hangingPunct="1">
              <a:spcAft>
                <a:spcPts val="0"/>
              </a:spcAft>
              <a:defRPr/>
            </a:pPr>
            <a:r>
              <a:rPr lang="en-US" sz="2800" dirty="0"/>
              <a:t>Among the various sources of severe weather guidance used by SPC, the new</a:t>
            </a:r>
            <a:r>
              <a:rPr lang="en-US" sz="2800" dirty="0">
                <a:solidFill>
                  <a:srgbClr val="FF0000"/>
                </a:solidFill>
              </a:rPr>
              <a:t> </a:t>
            </a:r>
            <a:r>
              <a:rPr lang="en-US" sz="2800" dirty="0"/>
              <a:t>NAM nests just won’t be one of them in its initial form.  </a:t>
            </a:r>
          </a:p>
          <a:p>
            <a:pPr eaLnBrk="1" fontAlgn="auto" hangingPunct="1">
              <a:spcAft>
                <a:spcPts val="0"/>
              </a:spcAft>
              <a:defRPr/>
            </a:pPr>
            <a:r>
              <a:rPr lang="en-US" sz="2800" dirty="0"/>
              <a:t>EMC will seek ways to bring out structure and strength of convection while preserving the utility of nest guidance for the other users</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descr="all_test3_48h.grd_600vvel_f24.gif"/>
          <p:cNvPicPr>
            <a:picLocks noChangeAspect="1"/>
          </p:cNvPicPr>
          <p:nvPr/>
        </p:nvPicPr>
        <p:blipFill>
          <a:blip r:embed="rId2" cstate="print"/>
          <a:srcRect/>
          <a:stretch>
            <a:fillRect/>
          </a:stretch>
        </p:blipFill>
        <p:spPr bwMode="auto">
          <a:xfrm>
            <a:off x="4572000" y="3429000"/>
            <a:ext cx="4572000" cy="3429000"/>
          </a:xfrm>
          <a:prstGeom prst="rect">
            <a:avLst/>
          </a:prstGeom>
          <a:noFill/>
          <a:ln w="9525">
            <a:solidFill>
              <a:schemeClr val="accent1"/>
            </a:solidFill>
            <a:miter lim="800000"/>
            <a:headEnd/>
            <a:tailEnd/>
          </a:ln>
        </p:spPr>
      </p:pic>
      <p:pic>
        <p:nvPicPr>
          <p:cNvPr id="26627" name="Picture 14" descr="all_test2_48h.grd_600vvel_f24.gif"/>
          <p:cNvPicPr>
            <a:picLocks noChangeAspect="1"/>
          </p:cNvPicPr>
          <p:nvPr/>
        </p:nvPicPr>
        <p:blipFill>
          <a:blip r:embed="rId3" cstate="print"/>
          <a:srcRect/>
          <a:stretch>
            <a:fillRect/>
          </a:stretch>
        </p:blipFill>
        <p:spPr bwMode="auto">
          <a:xfrm>
            <a:off x="1" y="3429000"/>
            <a:ext cx="4572000" cy="3429000"/>
          </a:xfrm>
          <a:prstGeom prst="rect">
            <a:avLst/>
          </a:prstGeom>
          <a:noFill/>
          <a:ln w="9525">
            <a:solidFill>
              <a:schemeClr val="accent1"/>
            </a:solidFill>
            <a:miter lim="800000"/>
            <a:headEnd/>
            <a:tailEnd/>
          </a:ln>
        </p:spPr>
      </p:pic>
      <p:pic>
        <p:nvPicPr>
          <p:cNvPr id="26628" name="Picture 13" descr="all_test1_48h.grd_600vvel_f24.gif"/>
          <p:cNvPicPr>
            <a:picLocks noChangeAspect="1"/>
          </p:cNvPicPr>
          <p:nvPr/>
        </p:nvPicPr>
        <p:blipFill>
          <a:blip r:embed="rId4" cstate="print"/>
          <a:srcRect/>
          <a:stretch>
            <a:fillRect/>
          </a:stretch>
        </p:blipFill>
        <p:spPr bwMode="auto">
          <a:xfrm>
            <a:off x="4572000" y="0"/>
            <a:ext cx="4572000" cy="3429000"/>
          </a:xfrm>
          <a:prstGeom prst="rect">
            <a:avLst/>
          </a:prstGeom>
          <a:noFill/>
          <a:ln w="9525">
            <a:solidFill>
              <a:schemeClr val="accent1"/>
            </a:solidFill>
            <a:miter lim="800000"/>
            <a:headEnd/>
            <a:tailEnd/>
          </a:ln>
        </p:spPr>
      </p:pic>
      <p:pic>
        <p:nvPicPr>
          <p:cNvPr id="26629" name="Picture 12" descr="all_ctl_48h.grd_600vvel_f24.gif"/>
          <p:cNvPicPr>
            <a:picLocks noChangeAspect="1"/>
          </p:cNvPicPr>
          <p:nvPr/>
        </p:nvPicPr>
        <p:blipFill>
          <a:blip r:embed="rId5" cstate="print"/>
          <a:srcRect/>
          <a:stretch>
            <a:fillRect/>
          </a:stretch>
        </p:blipFill>
        <p:spPr bwMode="auto">
          <a:xfrm>
            <a:off x="1" y="0"/>
            <a:ext cx="4572000" cy="3429000"/>
          </a:xfrm>
          <a:prstGeom prst="rect">
            <a:avLst/>
          </a:prstGeom>
          <a:noFill/>
          <a:ln w="9525">
            <a:solidFill>
              <a:schemeClr val="accent1"/>
            </a:solidFill>
            <a:miter lim="800000"/>
            <a:headEnd/>
            <a:tailEnd/>
          </a:ln>
        </p:spPr>
      </p:pic>
      <p:sp>
        <p:nvSpPr>
          <p:cNvPr id="26630" name="TextBox 4"/>
          <p:cNvSpPr txBox="1">
            <a:spLocks noChangeArrowheads="1"/>
          </p:cNvSpPr>
          <p:nvPr/>
        </p:nvSpPr>
        <p:spPr bwMode="auto">
          <a:xfrm>
            <a:off x="3733801" y="2971800"/>
            <a:ext cx="519225"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CTL</a:t>
            </a:r>
          </a:p>
        </p:txBody>
      </p:sp>
      <p:sp>
        <p:nvSpPr>
          <p:cNvPr id="26634" name="TextBox 16"/>
          <p:cNvSpPr txBox="1">
            <a:spLocks noChangeArrowheads="1"/>
          </p:cNvSpPr>
          <p:nvPr/>
        </p:nvSpPr>
        <p:spPr bwMode="auto">
          <a:xfrm>
            <a:off x="3352800" y="1"/>
            <a:ext cx="2649538" cy="461963"/>
          </a:xfrm>
          <a:prstGeom prst="rect">
            <a:avLst/>
          </a:prstGeom>
          <a:solidFill>
            <a:schemeClr val="bg1"/>
          </a:solidFill>
          <a:ln w="9525">
            <a:solidFill>
              <a:schemeClr val="bg1"/>
            </a:solidFill>
            <a:miter lim="800000"/>
            <a:headEnd/>
            <a:tailEnd/>
          </a:ln>
        </p:spPr>
        <p:txBody>
          <a:bodyPr wrap="none" lIns="91430" tIns="45715" rIns="91430" bIns="45715">
            <a:spAutoFit/>
          </a:bodyPr>
          <a:lstStyle/>
          <a:p>
            <a:r>
              <a:rPr lang="en-US" sz="2400">
                <a:latin typeface="Calibri" pitchFamily="34" charset="0"/>
              </a:rPr>
              <a:t>600 hPa omega, f24</a:t>
            </a:r>
          </a:p>
        </p:txBody>
      </p:sp>
      <p:sp>
        <p:nvSpPr>
          <p:cNvPr id="11" name="TextBox 7"/>
          <p:cNvSpPr txBox="1">
            <a:spLocks noChangeArrowheads="1"/>
          </p:cNvSpPr>
          <p:nvPr/>
        </p:nvSpPr>
        <p:spPr bwMode="auto">
          <a:xfrm>
            <a:off x="6705600" y="2505076"/>
            <a:ext cx="2438400" cy="923320"/>
          </a:xfrm>
          <a:prstGeom prst="rect">
            <a:avLst/>
          </a:prstGeom>
          <a:noFill/>
          <a:ln w="9525">
            <a:noFill/>
            <a:miter lim="800000"/>
            <a:headEnd/>
            <a:tailEnd/>
          </a:ln>
        </p:spPr>
        <p:txBody>
          <a:bodyPr lIns="91430" tIns="45715" rIns="91430" bIns="45715">
            <a:spAutoFit/>
          </a:bodyPr>
          <a:lstStyle/>
          <a:p>
            <a:pPr algn="ctr"/>
            <a:r>
              <a:rPr lang="en-US" dirty="0">
                <a:latin typeface="Calibri" pitchFamily="34" charset="0"/>
              </a:rPr>
              <a:t>TEST1</a:t>
            </a:r>
            <a:r>
              <a:rPr lang="en-US" dirty="0"/>
              <a:t>  </a:t>
            </a:r>
          </a:p>
          <a:p>
            <a:pPr algn="ctr"/>
            <a:r>
              <a:rPr lang="en-US" dirty="0"/>
              <a:t>(just less div. damping)</a:t>
            </a:r>
            <a:endParaRPr lang="en-US" dirty="0">
              <a:latin typeface="Calibri" pitchFamily="34" charset="0"/>
            </a:endParaRPr>
          </a:p>
        </p:txBody>
      </p:sp>
      <p:sp>
        <p:nvSpPr>
          <p:cNvPr id="12" name="TextBox 11"/>
          <p:cNvSpPr txBox="1">
            <a:spLocks noChangeArrowheads="1"/>
          </p:cNvSpPr>
          <p:nvPr/>
        </p:nvSpPr>
        <p:spPr bwMode="auto">
          <a:xfrm>
            <a:off x="3054608" y="6186379"/>
            <a:ext cx="1418958" cy="646321"/>
          </a:xfrm>
          <a:prstGeom prst="rect">
            <a:avLst/>
          </a:prstGeom>
          <a:noFill/>
          <a:ln w="9525">
            <a:noFill/>
            <a:miter lim="800000"/>
            <a:headEnd/>
            <a:tailEnd/>
          </a:ln>
        </p:spPr>
        <p:txBody>
          <a:bodyPr wrap="none" lIns="91430" tIns="45715" rIns="91430" bIns="45715">
            <a:spAutoFit/>
          </a:bodyPr>
          <a:lstStyle/>
          <a:p>
            <a:pPr algn="ctr"/>
            <a:r>
              <a:rPr lang="en-US" dirty="0" smtClean="0">
                <a:latin typeface="Calibri" pitchFamily="34" charset="0"/>
              </a:rPr>
              <a:t>TEST2</a:t>
            </a:r>
          </a:p>
          <a:p>
            <a:pPr algn="ctr"/>
            <a:r>
              <a:rPr lang="en-US" dirty="0" smtClean="0">
                <a:latin typeface="Calibri" pitchFamily="34" charset="0"/>
              </a:rPr>
              <a:t>Just diffusion</a:t>
            </a:r>
            <a:endParaRPr lang="en-US" dirty="0">
              <a:latin typeface="Calibri" pitchFamily="34" charset="0"/>
            </a:endParaRPr>
          </a:p>
        </p:txBody>
      </p:sp>
      <p:sp>
        <p:nvSpPr>
          <p:cNvPr id="13" name="TextBox 17"/>
          <p:cNvSpPr txBox="1">
            <a:spLocks noChangeArrowheads="1"/>
          </p:cNvSpPr>
          <p:nvPr/>
        </p:nvSpPr>
        <p:spPr bwMode="auto">
          <a:xfrm>
            <a:off x="8021391" y="6075220"/>
            <a:ext cx="740247" cy="646321"/>
          </a:xfrm>
          <a:prstGeom prst="rect">
            <a:avLst/>
          </a:prstGeom>
          <a:noFill/>
          <a:ln w="9525">
            <a:noFill/>
            <a:miter lim="800000"/>
            <a:headEnd/>
            <a:tailEnd/>
          </a:ln>
        </p:spPr>
        <p:txBody>
          <a:bodyPr wrap="none" lIns="91430" tIns="45715" rIns="91430" bIns="45715">
            <a:spAutoFit/>
          </a:bodyPr>
          <a:lstStyle/>
          <a:p>
            <a:r>
              <a:rPr lang="en-US" dirty="0" smtClean="0">
                <a:latin typeface="Calibri" pitchFamily="34" charset="0"/>
              </a:rPr>
              <a:t>TEST3</a:t>
            </a:r>
          </a:p>
          <a:p>
            <a:r>
              <a:rPr lang="en-US" dirty="0" smtClean="0">
                <a:latin typeface="Calibri" pitchFamily="34" charset="0"/>
              </a:rPr>
              <a:t>Both</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6CBAA39F-1ED7-453B-BBE9-D65B18E30213}"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all_ctl_48h.grd_p48i.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TextBox 4"/>
          <p:cNvSpPr txBox="1">
            <a:spLocks noChangeArrowheads="1"/>
          </p:cNvSpPr>
          <p:nvPr/>
        </p:nvSpPr>
        <p:spPr bwMode="auto">
          <a:xfrm>
            <a:off x="1524001" y="6488114"/>
            <a:ext cx="519225" cy="369322"/>
          </a:xfrm>
          <a:prstGeom prst="rect">
            <a:avLst/>
          </a:prstGeom>
          <a:noFill/>
          <a:ln w="9525">
            <a:noFill/>
            <a:miter lim="800000"/>
            <a:headEnd/>
            <a:tailEnd/>
          </a:ln>
        </p:spPr>
        <p:txBody>
          <a:bodyPr wrap="none" lIns="91430" tIns="45715" rIns="91430" bIns="45715">
            <a:spAutoFit/>
          </a:bodyPr>
          <a:lstStyle/>
          <a:p>
            <a:r>
              <a:rPr lang="en-US" dirty="0">
                <a:latin typeface="Calibri" pitchFamily="34" charset="0"/>
              </a:rPr>
              <a:t>CTL</a:t>
            </a:r>
          </a:p>
        </p:txBody>
      </p:sp>
      <p:sp>
        <p:nvSpPr>
          <p:cNvPr id="6" name="Oval 5"/>
          <p:cNvSpPr/>
          <p:nvPr/>
        </p:nvSpPr>
        <p:spPr>
          <a:xfrm rot="20602663">
            <a:off x="2930525" y="3249613"/>
            <a:ext cx="1066800" cy="26844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7" name="Oval 6"/>
          <p:cNvSpPr/>
          <p:nvPr/>
        </p:nvSpPr>
        <p:spPr>
          <a:xfrm rot="299026">
            <a:off x="6934201" y="3124201"/>
            <a:ext cx="685800" cy="1752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ll_test1_48h.grd_p48i.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5" name="TextBox 4"/>
          <p:cNvSpPr txBox="1">
            <a:spLocks noChangeArrowheads="1"/>
          </p:cNvSpPr>
          <p:nvPr/>
        </p:nvSpPr>
        <p:spPr bwMode="auto">
          <a:xfrm>
            <a:off x="1066800" y="6488114"/>
            <a:ext cx="2232642"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TEST1 – less div damp</a:t>
            </a:r>
          </a:p>
        </p:txBody>
      </p:sp>
      <p:sp>
        <p:nvSpPr>
          <p:cNvPr id="4" name="Oval 3"/>
          <p:cNvSpPr/>
          <p:nvPr/>
        </p:nvSpPr>
        <p:spPr>
          <a:xfrm rot="20602663">
            <a:off x="2930525" y="3249613"/>
            <a:ext cx="1066800" cy="26844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6" name="Oval 5"/>
          <p:cNvSpPr/>
          <p:nvPr/>
        </p:nvSpPr>
        <p:spPr>
          <a:xfrm rot="299026">
            <a:off x="6934201" y="3124201"/>
            <a:ext cx="685800" cy="1752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all_test2_48h.grd_p48i.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9" name="TextBox 2"/>
          <p:cNvSpPr txBox="1">
            <a:spLocks noChangeArrowheads="1"/>
          </p:cNvSpPr>
          <p:nvPr/>
        </p:nvSpPr>
        <p:spPr bwMode="auto">
          <a:xfrm>
            <a:off x="1219200" y="6488114"/>
            <a:ext cx="2183911"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TEST2 – less diffusion</a:t>
            </a:r>
          </a:p>
        </p:txBody>
      </p:sp>
      <p:sp>
        <p:nvSpPr>
          <p:cNvPr id="4" name="Oval 3"/>
          <p:cNvSpPr/>
          <p:nvPr/>
        </p:nvSpPr>
        <p:spPr>
          <a:xfrm rot="20602663">
            <a:off x="2930525" y="3249613"/>
            <a:ext cx="1066800" cy="26844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6" name="Oval 5"/>
          <p:cNvSpPr/>
          <p:nvPr/>
        </p:nvSpPr>
        <p:spPr>
          <a:xfrm rot="299026">
            <a:off x="6934201" y="3124201"/>
            <a:ext cx="685800" cy="1752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ll_test3_48h.grd_p48i.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TextBox 4"/>
          <p:cNvSpPr txBox="1">
            <a:spLocks noChangeArrowheads="1"/>
          </p:cNvSpPr>
          <p:nvPr/>
        </p:nvSpPr>
        <p:spPr bwMode="auto">
          <a:xfrm>
            <a:off x="914401" y="6324600"/>
            <a:ext cx="2049900"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TEST3 – less of both</a:t>
            </a:r>
          </a:p>
        </p:txBody>
      </p:sp>
      <p:sp>
        <p:nvSpPr>
          <p:cNvPr id="6" name="Oval 5"/>
          <p:cNvSpPr/>
          <p:nvPr/>
        </p:nvSpPr>
        <p:spPr>
          <a:xfrm rot="20602663">
            <a:off x="2930525" y="3249613"/>
            <a:ext cx="1066800" cy="26844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7" name="Oval 6"/>
          <p:cNvSpPr/>
          <p:nvPr/>
        </p:nvSpPr>
        <p:spPr>
          <a:xfrm rot="299026">
            <a:off x="6934201" y="3124201"/>
            <a:ext cx="685800" cy="1752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opsnam_awphys.grd_p48i_rev.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47" name="TextBox 4"/>
          <p:cNvSpPr txBox="1">
            <a:spLocks noChangeArrowheads="1"/>
          </p:cNvSpPr>
          <p:nvPr/>
        </p:nvSpPr>
        <p:spPr bwMode="auto">
          <a:xfrm>
            <a:off x="990600" y="6488114"/>
            <a:ext cx="1079571"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Ops NAM</a:t>
            </a:r>
          </a:p>
        </p:txBody>
      </p:sp>
      <p:sp>
        <p:nvSpPr>
          <p:cNvPr id="4" name="Oval 3"/>
          <p:cNvSpPr/>
          <p:nvPr/>
        </p:nvSpPr>
        <p:spPr>
          <a:xfrm rot="20602663">
            <a:off x="2930525" y="3249613"/>
            <a:ext cx="1066800" cy="26844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7" name="Oval 6"/>
          <p:cNvSpPr/>
          <p:nvPr/>
        </p:nvSpPr>
        <p:spPr>
          <a:xfrm rot="299026">
            <a:off x="6934201" y="3124201"/>
            <a:ext cx="685800" cy="1752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Quicker diffusion/div damp test</a:t>
            </a:r>
          </a:p>
        </p:txBody>
      </p:sp>
      <p:sp>
        <p:nvSpPr>
          <p:cNvPr id="32771" name="Content Placeholder 2"/>
          <p:cNvSpPr>
            <a:spLocks noGrp="1"/>
          </p:cNvSpPr>
          <p:nvPr>
            <p:ph idx="1"/>
          </p:nvPr>
        </p:nvSpPr>
        <p:spPr/>
        <p:txBody>
          <a:bodyPr/>
          <a:lstStyle/>
          <a:p>
            <a:pPr eaLnBrk="1" hangingPunct="1"/>
            <a:r>
              <a:rPr lang="en-US" smtClean="0"/>
              <a:t>12 km/60 level, 584x497 domain centered @ 40N, 100W.  GFS IC/LBC. 20110914/12Z cycle</a:t>
            </a:r>
          </a:p>
          <a:p>
            <a:pPr eaLnBrk="1" hangingPunct="1"/>
            <a:endParaRPr lang="en-US" sz="1600"/>
          </a:p>
          <a:p>
            <a:pPr eaLnBrk="1" hangingPunct="1"/>
            <a:r>
              <a:rPr lang="en-US" smtClean="0"/>
              <a:t>Ran a CTL configuration and one test:</a:t>
            </a:r>
          </a:p>
          <a:p>
            <a:pPr lvl="1" eaLnBrk="1" hangingPunct="1"/>
            <a:r>
              <a:rPr lang="en-US" smtClean="0"/>
              <a:t>CTL:     codamp=9.0, smag2=0.4 (12 km NAMB levels)</a:t>
            </a:r>
          </a:p>
          <a:p>
            <a:pPr lvl="1" eaLnBrk="1" hangingPunct="1"/>
            <a:r>
              <a:rPr lang="en-US" smtClean="0"/>
              <a:t>TEST3: codamp=3.0, smag2=0.1 (lowers both div damp, hor diff)</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tl_700omeg_f24.gif"/>
          <p:cNvPicPr>
            <a:picLocks noChangeAspect="1"/>
          </p:cNvPicPr>
          <p:nvPr/>
        </p:nvPicPr>
        <p:blipFill>
          <a:blip r:embed="rId2" cstate="print"/>
          <a:srcRect/>
          <a:stretch>
            <a:fillRect/>
          </a:stretch>
        </p:blipFill>
        <p:spPr bwMode="auto">
          <a:xfrm>
            <a:off x="1" y="0"/>
            <a:ext cx="4572000" cy="3429000"/>
          </a:xfrm>
          <a:prstGeom prst="rect">
            <a:avLst/>
          </a:prstGeom>
          <a:noFill/>
          <a:ln w="9525">
            <a:solidFill>
              <a:schemeClr val="tx1"/>
            </a:solidFill>
            <a:miter lim="800000"/>
            <a:headEnd/>
            <a:tailEnd/>
          </a:ln>
        </p:spPr>
      </p:pic>
      <p:pic>
        <p:nvPicPr>
          <p:cNvPr id="33795" name="Picture 4" descr="opsnam_700omeg_f24.gif"/>
          <p:cNvPicPr>
            <a:picLocks noChangeAspect="1"/>
          </p:cNvPicPr>
          <p:nvPr/>
        </p:nvPicPr>
        <p:blipFill>
          <a:blip r:embed="rId3" cstate="print"/>
          <a:srcRect/>
          <a:stretch>
            <a:fillRect/>
          </a:stretch>
        </p:blipFill>
        <p:spPr bwMode="auto">
          <a:xfrm>
            <a:off x="4572000" y="0"/>
            <a:ext cx="4572000" cy="3429000"/>
          </a:xfrm>
          <a:prstGeom prst="rect">
            <a:avLst/>
          </a:prstGeom>
          <a:noFill/>
          <a:ln w="9525">
            <a:solidFill>
              <a:schemeClr val="tx1"/>
            </a:solidFill>
            <a:miter lim="800000"/>
            <a:headEnd/>
            <a:tailEnd/>
          </a:ln>
        </p:spPr>
      </p:pic>
      <p:pic>
        <p:nvPicPr>
          <p:cNvPr id="33796" name="Picture 5" descr="test3_700omeg_f24.gif"/>
          <p:cNvPicPr>
            <a:picLocks noChangeAspect="1"/>
          </p:cNvPicPr>
          <p:nvPr/>
        </p:nvPicPr>
        <p:blipFill>
          <a:blip r:embed="rId4" cstate="print"/>
          <a:srcRect/>
          <a:stretch>
            <a:fillRect/>
          </a:stretch>
        </p:blipFill>
        <p:spPr bwMode="auto">
          <a:xfrm>
            <a:off x="1" y="3429000"/>
            <a:ext cx="4572000" cy="3429000"/>
          </a:xfrm>
          <a:prstGeom prst="rect">
            <a:avLst/>
          </a:prstGeom>
          <a:noFill/>
          <a:ln w="9525">
            <a:solidFill>
              <a:schemeClr val="tx1"/>
            </a:solidFill>
            <a:miter lim="800000"/>
            <a:headEnd/>
            <a:tailEnd/>
          </a:ln>
        </p:spPr>
      </p:pic>
      <p:sp>
        <p:nvSpPr>
          <p:cNvPr id="33797" name="TextBox 6"/>
          <p:cNvSpPr txBox="1">
            <a:spLocks noChangeArrowheads="1"/>
          </p:cNvSpPr>
          <p:nvPr/>
        </p:nvSpPr>
        <p:spPr bwMode="auto">
          <a:xfrm>
            <a:off x="3276600" y="3048001"/>
            <a:ext cx="1240576"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CTL NMMB</a:t>
            </a:r>
          </a:p>
        </p:txBody>
      </p:sp>
      <p:sp>
        <p:nvSpPr>
          <p:cNvPr id="33798" name="TextBox 7"/>
          <p:cNvSpPr txBox="1">
            <a:spLocks noChangeArrowheads="1"/>
          </p:cNvSpPr>
          <p:nvPr/>
        </p:nvSpPr>
        <p:spPr bwMode="auto">
          <a:xfrm>
            <a:off x="8064500" y="3048001"/>
            <a:ext cx="1079571"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Ops NAM</a:t>
            </a:r>
          </a:p>
        </p:txBody>
      </p:sp>
      <p:sp>
        <p:nvSpPr>
          <p:cNvPr id="33799" name="TextBox 8"/>
          <p:cNvSpPr txBox="1">
            <a:spLocks noChangeArrowheads="1"/>
          </p:cNvSpPr>
          <p:nvPr/>
        </p:nvSpPr>
        <p:spPr bwMode="auto">
          <a:xfrm>
            <a:off x="3124201" y="6488114"/>
            <a:ext cx="1461598"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TEST3 NMMB</a:t>
            </a:r>
          </a:p>
        </p:txBody>
      </p:sp>
      <p:sp>
        <p:nvSpPr>
          <p:cNvPr id="33800" name="TextBox 9"/>
          <p:cNvSpPr txBox="1">
            <a:spLocks noChangeArrowheads="1"/>
          </p:cNvSpPr>
          <p:nvPr/>
        </p:nvSpPr>
        <p:spPr bwMode="auto">
          <a:xfrm>
            <a:off x="2362201" y="1"/>
            <a:ext cx="4384675" cy="461963"/>
          </a:xfrm>
          <a:prstGeom prst="rect">
            <a:avLst/>
          </a:prstGeom>
          <a:solidFill>
            <a:schemeClr val="bg1"/>
          </a:solidFill>
          <a:ln w="9525">
            <a:solidFill>
              <a:schemeClr val="tx1"/>
            </a:solidFill>
            <a:miter lim="800000"/>
            <a:headEnd/>
            <a:tailEnd/>
          </a:ln>
        </p:spPr>
        <p:txBody>
          <a:bodyPr wrap="none" lIns="91430" tIns="45715" rIns="91430" bIns="45715">
            <a:spAutoFit/>
          </a:bodyPr>
          <a:lstStyle/>
          <a:p>
            <a:r>
              <a:rPr lang="en-US" sz="2400">
                <a:latin typeface="Calibri" pitchFamily="34" charset="0"/>
              </a:rPr>
              <a:t>700 hPa omega, f24, VT 0915/12Z</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tl_700omeg_f45.gif"/>
          <p:cNvPicPr>
            <a:picLocks noChangeAspect="1"/>
          </p:cNvPicPr>
          <p:nvPr/>
        </p:nvPicPr>
        <p:blipFill>
          <a:blip r:embed="rId2" cstate="print"/>
          <a:srcRect/>
          <a:stretch>
            <a:fillRect/>
          </a:stretch>
        </p:blipFill>
        <p:spPr bwMode="auto">
          <a:xfrm>
            <a:off x="1" y="0"/>
            <a:ext cx="4572000" cy="3429000"/>
          </a:xfrm>
          <a:prstGeom prst="rect">
            <a:avLst/>
          </a:prstGeom>
          <a:noFill/>
          <a:ln w="9525">
            <a:solidFill>
              <a:schemeClr val="tx1"/>
            </a:solidFill>
            <a:miter lim="800000"/>
            <a:headEnd/>
            <a:tailEnd/>
          </a:ln>
        </p:spPr>
      </p:pic>
      <p:pic>
        <p:nvPicPr>
          <p:cNvPr id="34819" name="Picture 2" descr="opsnam_700omeg_f45.gif"/>
          <p:cNvPicPr>
            <a:picLocks noChangeAspect="1"/>
          </p:cNvPicPr>
          <p:nvPr/>
        </p:nvPicPr>
        <p:blipFill>
          <a:blip r:embed="rId3" cstate="print"/>
          <a:srcRect/>
          <a:stretch>
            <a:fillRect/>
          </a:stretch>
        </p:blipFill>
        <p:spPr bwMode="auto">
          <a:xfrm>
            <a:off x="4572000" y="0"/>
            <a:ext cx="4572000" cy="3429000"/>
          </a:xfrm>
          <a:prstGeom prst="rect">
            <a:avLst/>
          </a:prstGeom>
          <a:noFill/>
          <a:ln w="9525">
            <a:solidFill>
              <a:schemeClr val="tx1"/>
            </a:solidFill>
            <a:miter lim="800000"/>
            <a:headEnd/>
            <a:tailEnd/>
          </a:ln>
        </p:spPr>
      </p:pic>
      <p:pic>
        <p:nvPicPr>
          <p:cNvPr id="34820" name="Picture 3" descr="test3_700omeg_f45.gif"/>
          <p:cNvPicPr>
            <a:picLocks noChangeAspect="1"/>
          </p:cNvPicPr>
          <p:nvPr/>
        </p:nvPicPr>
        <p:blipFill>
          <a:blip r:embed="rId4" cstate="print"/>
          <a:srcRect/>
          <a:stretch>
            <a:fillRect/>
          </a:stretch>
        </p:blipFill>
        <p:spPr bwMode="auto">
          <a:xfrm>
            <a:off x="1" y="3429000"/>
            <a:ext cx="4572000" cy="3429000"/>
          </a:xfrm>
          <a:prstGeom prst="rect">
            <a:avLst/>
          </a:prstGeom>
          <a:noFill/>
          <a:ln w="9525">
            <a:solidFill>
              <a:schemeClr val="tx1"/>
            </a:solidFill>
            <a:miter lim="800000"/>
            <a:headEnd/>
            <a:tailEnd/>
          </a:ln>
        </p:spPr>
      </p:pic>
      <p:sp>
        <p:nvSpPr>
          <p:cNvPr id="34821" name="TextBox 4"/>
          <p:cNvSpPr txBox="1">
            <a:spLocks noChangeArrowheads="1"/>
          </p:cNvSpPr>
          <p:nvPr/>
        </p:nvSpPr>
        <p:spPr bwMode="auto">
          <a:xfrm>
            <a:off x="3276600" y="3048001"/>
            <a:ext cx="1240576"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CTL NMMB</a:t>
            </a:r>
          </a:p>
        </p:txBody>
      </p:sp>
      <p:sp>
        <p:nvSpPr>
          <p:cNvPr id="34822" name="TextBox 5"/>
          <p:cNvSpPr txBox="1">
            <a:spLocks noChangeArrowheads="1"/>
          </p:cNvSpPr>
          <p:nvPr/>
        </p:nvSpPr>
        <p:spPr bwMode="auto">
          <a:xfrm>
            <a:off x="8064500" y="3048001"/>
            <a:ext cx="1079571"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Ops NAM</a:t>
            </a:r>
          </a:p>
        </p:txBody>
      </p:sp>
      <p:sp>
        <p:nvSpPr>
          <p:cNvPr id="34823" name="TextBox 6"/>
          <p:cNvSpPr txBox="1">
            <a:spLocks noChangeArrowheads="1"/>
          </p:cNvSpPr>
          <p:nvPr/>
        </p:nvSpPr>
        <p:spPr bwMode="auto">
          <a:xfrm>
            <a:off x="3124201" y="6488114"/>
            <a:ext cx="1461598" cy="369322"/>
          </a:xfrm>
          <a:prstGeom prst="rect">
            <a:avLst/>
          </a:prstGeom>
          <a:noFill/>
          <a:ln w="9525">
            <a:noFill/>
            <a:miter lim="800000"/>
            <a:headEnd/>
            <a:tailEnd/>
          </a:ln>
        </p:spPr>
        <p:txBody>
          <a:bodyPr wrap="none" lIns="91430" tIns="45715" rIns="91430" bIns="45715">
            <a:spAutoFit/>
          </a:bodyPr>
          <a:lstStyle/>
          <a:p>
            <a:r>
              <a:rPr lang="en-US">
                <a:latin typeface="Calibri" pitchFamily="34" charset="0"/>
              </a:rPr>
              <a:t>TEST3 NMMB</a:t>
            </a:r>
          </a:p>
        </p:txBody>
      </p:sp>
      <p:sp>
        <p:nvSpPr>
          <p:cNvPr id="34824" name="TextBox 7"/>
          <p:cNvSpPr txBox="1">
            <a:spLocks noChangeArrowheads="1"/>
          </p:cNvSpPr>
          <p:nvPr/>
        </p:nvSpPr>
        <p:spPr bwMode="auto">
          <a:xfrm>
            <a:off x="2362201" y="1"/>
            <a:ext cx="4384675" cy="461963"/>
          </a:xfrm>
          <a:prstGeom prst="rect">
            <a:avLst/>
          </a:prstGeom>
          <a:solidFill>
            <a:schemeClr val="bg1"/>
          </a:solidFill>
          <a:ln w="9525">
            <a:solidFill>
              <a:schemeClr val="tx1"/>
            </a:solidFill>
            <a:miter lim="800000"/>
            <a:headEnd/>
            <a:tailEnd/>
          </a:ln>
        </p:spPr>
        <p:txBody>
          <a:bodyPr wrap="none" lIns="91430" tIns="45715" rIns="91430" bIns="45715">
            <a:spAutoFit/>
          </a:bodyPr>
          <a:lstStyle/>
          <a:p>
            <a:r>
              <a:rPr lang="en-US" sz="2400">
                <a:latin typeface="Calibri" pitchFamily="34" charset="0"/>
              </a:rPr>
              <a:t>700 hPa omega, f45, VT 0916/09Z</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Can we fix the low convection intensity problem in the nests for SPC?</a:t>
            </a:r>
            <a:endParaRPr lang="en-US" dirty="0"/>
          </a:p>
        </p:txBody>
      </p:sp>
      <p:sp>
        <p:nvSpPr>
          <p:cNvPr id="4" name="Content Placeholder 3"/>
          <p:cNvSpPr>
            <a:spLocks noGrp="1"/>
          </p:cNvSpPr>
          <p:nvPr>
            <p:ph idx="1"/>
          </p:nvPr>
        </p:nvSpPr>
        <p:spPr>
          <a:xfrm>
            <a:off x="457200" y="1600200"/>
            <a:ext cx="8229600" cy="4724400"/>
          </a:xfrm>
        </p:spPr>
        <p:txBody>
          <a:bodyPr rtlCol="0">
            <a:normAutofit fontScale="55000" lnSpcReduction="20000"/>
          </a:bodyPr>
          <a:lstStyle/>
          <a:p>
            <a:pPr eaLnBrk="1" fontAlgn="auto" hangingPunct="1">
              <a:spcAft>
                <a:spcPts val="0"/>
              </a:spcAft>
              <a:defRPr/>
            </a:pPr>
            <a:r>
              <a:rPr lang="en-US" dirty="0" smtClean="0"/>
              <a:t>Fixing vertical velocity output to reflect the total vertical velocity will improve two out of three statistics – reflectivity is unchanged with that fix.</a:t>
            </a:r>
          </a:p>
          <a:p>
            <a:pPr eaLnBrk="1" fontAlgn="auto" hangingPunct="1">
              <a:spcAft>
                <a:spcPts val="0"/>
              </a:spcAft>
              <a:defRPr/>
            </a:pPr>
            <a:r>
              <a:rPr lang="en-US" dirty="0" smtClean="0"/>
              <a:t>Yes, eventually, but we need more time to test all the ramifications on the accuracy &amp; usefulness of the other guidance parameters.  This will be a tough balancing act.</a:t>
            </a:r>
          </a:p>
          <a:p>
            <a:pPr eaLnBrk="1" fontAlgn="auto" hangingPunct="1">
              <a:spcAft>
                <a:spcPts val="0"/>
              </a:spcAft>
              <a:defRPr/>
            </a:pPr>
            <a:r>
              <a:rPr lang="en-US" dirty="0" smtClean="0"/>
              <a:t>We can increase the intensity of vertical circulations by reducing the diffusion or divergence damping or both.  This can be done selectively for the nests but not the parent.</a:t>
            </a:r>
          </a:p>
          <a:p>
            <a:pPr eaLnBrk="1" fontAlgn="auto" hangingPunct="1">
              <a:spcAft>
                <a:spcPts val="0"/>
              </a:spcAft>
              <a:defRPr/>
            </a:pPr>
            <a:r>
              <a:rPr lang="en-US" dirty="0" smtClean="0"/>
              <a:t>We can also increase the texture/structure of both </a:t>
            </a:r>
            <a:r>
              <a:rPr lang="en-US" dirty="0" err="1" smtClean="0"/>
              <a:t>precip</a:t>
            </a:r>
            <a:r>
              <a:rPr lang="en-US" dirty="0" smtClean="0"/>
              <a:t> and reflectivity by decreasing the diffusion (see Pyle result above).</a:t>
            </a:r>
          </a:p>
          <a:p>
            <a:pPr eaLnBrk="1" fontAlgn="auto" hangingPunct="1">
              <a:spcAft>
                <a:spcPts val="0"/>
              </a:spcAft>
              <a:defRPr/>
            </a:pPr>
            <a:r>
              <a:rPr lang="en-US" dirty="0" smtClean="0"/>
              <a:t>BMJ_DEV convection activates fairly infrequently in the nests so the only option is probably to turn it off altogether.</a:t>
            </a:r>
          </a:p>
          <a:p>
            <a:pPr eaLnBrk="1" fontAlgn="auto" hangingPunct="1">
              <a:spcAft>
                <a:spcPts val="0"/>
              </a:spcAft>
              <a:defRPr/>
            </a:pPr>
            <a:r>
              <a:rPr lang="en-US" dirty="0" smtClean="0"/>
              <a:t>Brad can also tune the cloud &amp; precipitation microphysics once decisions have been made about whether to change diffusion and/or divergence damping and to run with BMJ_DEV or not.</a:t>
            </a:r>
          </a:p>
          <a:p>
            <a:pPr eaLnBrk="1" fontAlgn="auto" hangingPunct="1">
              <a:spcAft>
                <a:spcPts val="0"/>
              </a:spcAft>
              <a:defRPr/>
            </a:pPr>
            <a:r>
              <a:rPr lang="en-US" dirty="0" smtClean="0"/>
              <a:t>This retuning exercise will be greatly hampered by lack of sufficient computing, and the result will most likely benefit only SPC.</a:t>
            </a:r>
          </a:p>
          <a:p>
            <a:pPr eaLnBrk="1" fontAlgn="auto" hangingPunct="1">
              <a:spcAft>
                <a:spcPts val="0"/>
              </a:spcAft>
              <a:defRPr/>
            </a:pPr>
            <a:r>
              <a:rPr lang="en-US" dirty="0" smtClean="0"/>
              <a:t>But, we are not giving up on this challenge.</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6148" name="Content Placeholder 3"/>
          <p:cNvSpPr>
            <a:spLocks noGrp="1"/>
          </p:cNvSpPr>
          <p:nvPr>
            <p:ph idx="1"/>
          </p:nvPr>
        </p:nvSpPr>
        <p:spPr>
          <a:xfrm>
            <a:off x="457200" y="1447800"/>
            <a:ext cx="8382000" cy="5410200"/>
          </a:xfrm>
        </p:spPr>
        <p:txBody>
          <a:bodyPr/>
          <a:lstStyle/>
          <a:p>
            <a:pPr>
              <a:spcBef>
                <a:spcPts val="450"/>
              </a:spcBef>
            </a:pPr>
            <a:r>
              <a:rPr lang="en-US" sz="2000" dirty="0"/>
              <a:t>The NAM nests were not designed or tuned to provide the severe weather guidance needed by SPC </a:t>
            </a:r>
          </a:p>
          <a:p>
            <a:pPr>
              <a:spcBef>
                <a:spcPts val="450"/>
              </a:spcBef>
            </a:pPr>
            <a:r>
              <a:rPr lang="en-US" sz="2000" dirty="0"/>
              <a:t>The NAM nests were designed to provide NWS WFOs and other users with basic weather guidance, e.g. QPF</a:t>
            </a:r>
          </a:p>
          <a:p>
            <a:pPr>
              <a:spcBef>
                <a:spcPts val="450"/>
              </a:spcBef>
            </a:pPr>
            <a:r>
              <a:rPr lang="en-US" sz="2000" dirty="0"/>
              <a:t>The nest resolutions were selected to match the NDFD grids on which WFOs produce their gridded forecasts</a:t>
            </a:r>
          </a:p>
          <a:p>
            <a:pPr>
              <a:spcBef>
                <a:spcPts val="450"/>
              </a:spcBef>
            </a:pPr>
            <a:r>
              <a:rPr lang="en-US" sz="2000" dirty="0"/>
              <a:t>Currently, the NAM-DNG WFOs use to initialize their GFE, is downscaled from NAM’s 12 km to local NDFD resolutions [5.9-2.5 km] by the not-so-accurately-named “</a:t>
            </a:r>
            <a:r>
              <a:rPr lang="en-US" sz="2000" dirty="0" err="1"/>
              <a:t>smartinit</a:t>
            </a:r>
            <a:r>
              <a:rPr lang="en-US" sz="2000" dirty="0"/>
              <a:t>” processing</a:t>
            </a:r>
          </a:p>
          <a:p>
            <a:pPr>
              <a:spcBef>
                <a:spcPts val="450"/>
              </a:spcBef>
            </a:pPr>
            <a:r>
              <a:rPr lang="en-US" sz="2000" dirty="0"/>
              <a:t>Having NAM nests will mean very little (if any) downscaling will be needed to produce NAM-DNG.</a:t>
            </a:r>
          </a:p>
        </p:txBody>
      </p:sp>
      <p:sp>
        <p:nvSpPr>
          <p:cNvPr id="6" name="Title 2"/>
          <p:cNvSpPr>
            <a:spLocks noGrp="1"/>
          </p:cNvSpPr>
          <p:nvPr>
            <p:ph type="title"/>
          </p:nvPr>
        </p:nvSpPr>
        <p:spPr>
          <a:xfrm>
            <a:off x="457200" y="304801"/>
            <a:ext cx="8229600" cy="990600"/>
          </a:xfrm>
        </p:spPr>
        <p:txBody>
          <a:bodyPr/>
          <a:lstStyle/>
          <a:p>
            <a:r>
              <a:rPr lang="en-US" sz="3600" dirty="0"/>
              <a:t>Non Severe Weather Applications of the NAM </a:t>
            </a:r>
            <a:r>
              <a:rPr lang="en-US" sz="3600"/>
              <a:t>4km </a:t>
            </a:r>
            <a:r>
              <a:rPr lang="en-US" sz="3600" smtClean="0"/>
              <a:t>Nest</a:t>
            </a:r>
            <a:endParaRPr lang="en-US" sz="3600" dirty="0"/>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2D11C0-BFAC-44CF-A56C-1F7331F3DE31}" type="slidenum">
              <a:rPr lang="en-US" smtClean="0"/>
              <a:pPr>
                <a:defRPr/>
              </a:pPr>
              <a:t>60</a:t>
            </a:fld>
            <a:endParaRPr lang="en-US"/>
          </a:p>
        </p:txBody>
      </p:sp>
      <p:sp>
        <p:nvSpPr>
          <p:cNvPr id="6" name="Title 1"/>
          <p:cNvSpPr txBox="1">
            <a:spLocks/>
          </p:cNvSpPr>
          <p:nvPr/>
        </p:nvSpPr>
        <p:spPr>
          <a:xfrm>
            <a:off x="457200" y="274638"/>
            <a:ext cx="8229600" cy="1143000"/>
          </a:xfrm>
          <a:prstGeom prst="rect">
            <a:avLst/>
          </a:prstGeom>
        </p:spPr>
        <p:txBody>
          <a:bodyPr lIns="91430" tIns="45715" rIns="91430" bIns="4571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Additional considerations</a:t>
            </a:r>
          </a:p>
          <a:p>
            <a:r>
              <a:rPr lang="en-US" dirty="0" smtClean="0"/>
              <a:t>[original]</a:t>
            </a:r>
            <a:endParaRPr lang="en-US" dirty="0"/>
          </a:p>
        </p:txBody>
      </p:sp>
      <p:sp>
        <p:nvSpPr>
          <p:cNvPr id="7" name="Content Placeholder 2"/>
          <p:cNvSpPr txBox="1">
            <a:spLocks/>
          </p:cNvSpPr>
          <p:nvPr/>
        </p:nvSpPr>
        <p:spPr>
          <a:xfrm>
            <a:off x="457200" y="1600201"/>
            <a:ext cx="8229600" cy="4525963"/>
          </a:xfrm>
          <a:prstGeom prst="rect">
            <a:avLst/>
          </a:prstGeom>
        </p:spPr>
        <p:txBody>
          <a:bodyPr lIns="91430" tIns="45715" rIns="91430" bIns="4571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Much improved computational efficiency and increased throughput.</a:t>
            </a:r>
          </a:p>
          <a:p>
            <a:pPr>
              <a:buFont typeface="Arial" pitchFamily="34" charset="0"/>
              <a:buNone/>
            </a:pPr>
            <a:r>
              <a:rPr lang="en-US" dirty="0" smtClean="0"/>
              <a:t>    Runtime for NAM w/ nests –</a:t>
            </a:r>
          </a:p>
          <a:p>
            <a:pPr>
              <a:buFont typeface="Arial" pitchFamily="34" charset="0"/>
              <a:buNone/>
            </a:pPr>
            <a:r>
              <a:rPr lang="en-US" dirty="0" smtClean="0"/>
              <a:t>           Current </a:t>
            </a:r>
            <a:r>
              <a:rPr lang="en-US" dirty="0" err="1" smtClean="0"/>
              <a:t>opnl</a:t>
            </a:r>
            <a:r>
              <a:rPr lang="en-US" dirty="0" smtClean="0"/>
              <a:t> code:  &gt; 4 hours</a:t>
            </a:r>
          </a:p>
          <a:p>
            <a:pPr>
              <a:buFont typeface="Arial" pitchFamily="34" charset="0"/>
              <a:buNone/>
            </a:pPr>
            <a:r>
              <a:rPr lang="en-US" dirty="0" smtClean="0"/>
              <a:t>                          New code:  70 minutes</a:t>
            </a:r>
          </a:p>
          <a:p>
            <a:r>
              <a:rPr lang="en-US" dirty="0" smtClean="0"/>
              <a:t>2.5 minute delay is only on cirrus</a:t>
            </a:r>
          </a:p>
          <a:p>
            <a:r>
              <a:rPr lang="en-US" dirty="0" smtClean="0"/>
              <a:t>Fix to nesting known already for the Fire Weather failure.</a:t>
            </a:r>
          </a:p>
          <a:p>
            <a:pPr marL="0" indent="0">
              <a:buNone/>
            </a:pPr>
            <a:endParaRPr lang="en-US" dirty="0" smtClean="0"/>
          </a:p>
        </p:txBody>
      </p:sp>
    </p:spTree>
    <p:extLst>
      <p:ext uri="{BB962C8B-B14F-4D97-AF65-F5344CB8AC3E}">
        <p14:creationId xmlns="" xmlns:p14="http://schemas.microsoft.com/office/powerpoint/2010/main" val="281789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2D11C0-BFAC-44CF-A56C-1F7331F3DE31}" type="slidenum">
              <a:rPr lang="en-US" smtClean="0"/>
              <a:pPr>
                <a:defRPr/>
              </a:pPr>
              <a:t>61</a:t>
            </a:fld>
            <a:endParaRPr lang="en-US"/>
          </a:p>
        </p:txBody>
      </p:sp>
      <p:sp>
        <p:nvSpPr>
          <p:cNvPr id="6" name="Title 1"/>
          <p:cNvSpPr txBox="1">
            <a:spLocks/>
          </p:cNvSpPr>
          <p:nvPr/>
        </p:nvSpPr>
        <p:spPr>
          <a:xfrm>
            <a:off x="448056" y="283464"/>
            <a:ext cx="8229600" cy="850392"/>
          </a:xfrm>
          <a:prstGeom prst="rect">
            <a:avLst/>
          </a:prstGeom>
        </p:spPr>
        <p:txBody>
          <a:bodyPr lIns="91430" tIns="45715" rIns="91430" bIns="4571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Additional considerations </a:t>
            </a:r>
          </a:p>
          <a:p>
            <a:r>
              <a:rPr lang="en-US" dirty="0" smtClean="0"/>
              <a:t>(enhanced)</a:t>
            </a:r>
            <a:endParaRPr lang="en-US" dirty="0"/>
          </a:p>
        </p:txBody>
      </p:sp>
      <p:sp>
        <p:nvSpPr>
          <p:cNvPr id="7" name="Content Placeholder 2"/>
          <p:cNvSpPr txBox="1">
            <a:spLocks/>
          </p:cNvSpPr>
          <p:nvPr/>
        </p:nvSpPr>
        <p:spPr>
          <a:xfrm>
            <a:off x="457200" y="1783080"/>
            <a:ext cx="8202168" cy="4443667"/>
          </a:xfrm>
          <a:prstGeom prst="rect">
            <a:avLst/>
          </a:prstGeom>
        </p:spPr>
        <p:txBody>
          <a:bodyPr lIns="91430" tIns="45715" rIns="91430" bIns="45715"/>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NAM is doing 11 times more work than the current NAM.</a:t>
            </a:r>
          </a:p>
          <a:p>
            <a:r>
              <a:rPr lang="en-US" dirty="0" smtClean="0"/>
              <a:t>To finish in same amount of time, the new NAM is using only 7.7 times more compute resources!</a:t>
            </a:r>
          </a:p>
          <a:p>
            <a:r>
              <a:rPr lang="en-US" dirty="0" smtClean="0"/>
              <a:t>IBM estimates the NMMB will scale well up to at least ~24,000 cores.</a:t>
            </a:r>
          </a:p>
          <a:p>
            <a:r>
              <a:rPr lang="en-US" dirty="0" smtClean="0"/>
              <a:t>NAM completion 2.5 minute late is only on cirrus, it finishes 1 minute early on stratus.</a:t>
            </a:r>
          </a:p>
          <a:p>
            <a:pPr marL="0" indent="0">
              <a:buNone/>
            </a:pPr>
            <a:endParaRPr lang="en-US" dirty="0" smtClean="0"/>
          </a:p>
        </p:txBody>
      </p:sp>
    </p:spTree>
    <p:extLst>
      <p:ext uri="{BB962C8B-B14F-4D97-AF65-F5344CB8AC3E}">
        <p14:creationId xmlns="" xmlns:p14="http://schemas.microsoft.com/office/powerpoint/2010/main" val="2817894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14720" y="1866436"/>
            <a:ext cx="8228160" cy="2530346"/>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dirty="0"/>
              <a:t>CONUS Nest reruns of selected severe </a:t>
            </a:r>
            <a:r>
              <a:rPr lang="en-US" dirty="0" err="1"/>
              <a:t>wx</a:t>
            </a:r>
            <a:r>
              <a:rPr lang="en-US" dirty="0"/>
              <a:t> events for </a:t>
            </a:r>
            <a:r>
              <a:rPr lang="en-US" dirty="0" smtClean="0"/>
              <a:t>SPC</a:t>
            </a:r>
            <a:br>
              <a:rPr lang="en-US" dirty="0" smtClean="0"/>
            </a:br>
            <a:r>
              <a:rPr lang="en-US" dirty="0" smtClean="0"/>
              <a:t>(by Eric Rogers, added 3 Oct)</a:t>
            </a:r>
            <a:r>
              <a:rPr lang="en-US" dirty="0"/>
              <a:t/>
            </a:r>
            <a:br>
              <a:rPr lang="en-US" dirty="0"/>
            </a:br>
            <a:endParaRPr lang="en-US" dirty="0"/>
          </a:p>
        </p:txBody>
      </p:sp>
    </p:spTree>
    <p:extLst>
      <p:ext uri="{BB962C8B-B14F-4D97-AF65-F5344CB8AC3E}">
        <p14:creationId xmlns="" xmlns:p14="http://schemas.microsoft.com/office/powerpoint/2010/main" val="36675916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4/4/11 cycle; 21-hr forecasts: Hourly maximum updraft helicity</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7"/>
            <a:ext cx="4561920" cy="4977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829440" y="1244292"/>
            <a:ext cx="2903040" cy="5213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Original 4km CONUS nest run</a:t>
            </a:r>
          </a:p>
          <a:p>
            <a:pPr algn="ctr" defTabSz="414683" hangingPunct="0">
              <a:lnSpc>
                <a:spcPct val="93000"/>
              </a:lnSpc>
              <a:buClr>
                <a:srgbClr val="000000"/>
              </a:buClr>
              <a:buSzPct val="100000"/>
            </a:pPr>
            <a:r>
              <a:rPr lang="en-US" smtClean="0"/>
              <a:t>Maximum value = 12.45 m2/s2</a:t>
            </a:r>
          </a:p>
        </p:txBody>
      </p:sp>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8208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101" name="Text Box 5"/>
          <p:cNvSpPr txBox="1">
            <a:spLocks noChangeArrowheads="1"/>
          </p:cNvSpPr>
          <p:nvPr/>
        </p:nvSpPr>
        <p:spPr bwMode="auto">
          <a:xfrm>
            <a:off x="5391362" y="1244292"/>
            <a:ext cx="2878560" cy="5198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Rerun with vertical velocity fix</a:t>
            </a:r>
          </a:p>
          <a:p>
            <a:pPr algn="ctr" defTabSz="414683" hangingPunct="0">
              <a:lnSpc>
                <a:spcPct val="93000"/>
              </a:lnSpc>
              <a:buClr>
                <a:srgbClr val="000000"/>
              </a:buClr>
              <a:buSzPct val="100000"/>
            </a:pPr>
            <a:r>
              <a:rPr lang="en-US" smtClean="0"/>
              <a:t>Maximum value = 41.20 m2/s2</a:t>
            </a:r>
          </a:p>
        </p:txBody>
      </p:sp>
    </p:spTree>
    <p:extLst>
      <p:ext uri="{BB962C8B-B14F-4D97-AF65-F5344CB8AC3E}">
        <p14:creationId xmlns="" xmlns:p14="http://schemas.microsoft.com/office/powerpoint/2010/main" val="8903680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4/4/11 cycle; 21-hr forecasts: Hourly maximum updraft speed</a:t>
            </a:r>
          </a:p>
        </p:txBody>
      </p:sp>
      <p:sp>
        <p:nvSpPr>
          <p:cNvPr id="5122" name="Text Box 2"/>
          <p:cNvSpPr txBox="1">
            <a:spLocks noChangeArrowheads="1"/>
          </p:cNvSpPr>
          <p:nvPr/>
        </p:nvSpPr>
        <p:spPr bwMode="auto">
          <a:xfrm>
            <a:off x="829440" y="1244292"/>
            <a:ext cx="2903040" cy="5213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Original 4km CONUS nest run</a:t>
            </a:r>
          </a:p>
          <a:p>
            <a:pPr algn="ctr" defTabSz="414683" hangingPunct="0">
              <a:lnSpc>
                <a:spcPct val="93000"/>
              </a:lnSpc>
              <a:buClr>
                <a:srgbClr val="000000"/>
              </a:buClr>
              <a:buSzPct val="100000"/>
            </a:pPr>
            <a:r>
              <a:rPr lang="en-US" smtClean="0"/>
              <a:t>Maximum value = 7.47 m/s</a:t>
            </a:r>
          </a:p>
        </p:txBody>
      </p:sp>
      <p:sp>
        <p:nvSpPr>
          <p:cNvPr id="5123" name="Text Box 3"/>
          <p:cNvSpPr txBox="1">
            <a:spLocks noChangeArrowheads="1"/>
          </p:cNvSpPr>
          <p:nvPr/>
        </p:nvSpPr>
        <p:spPr bwMode="auto">
          <a:xfrm>
            <a:off x="5391362" y="1244292"/>
            <a:ext cx="2878560" cy="5198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Rerun with vertical velocity fix</a:t>
            </a:r>
          </a:p>
          <a:p>
            <a:pPr algn="ctr" defTabSz="414683" hangingPunct="0">
              <a:lnSpc>
                <a:spcPct val="93000"/>
              </a:lnSpc>
              <a:buClr>
                <a:srgbClr val="000000"/>
              </a:buClr>
              <a:buSzPct val="100000"/>
            </a:pPr>
            <a:r>
              <a:rPr lang="en-US" smtClean="0"/>
              <a:t>Maximum value = 14.38 m/s</a:t>
            </a:r>
          </a:p>
        </p:txBody>
      </p:sp>
      <p:sp>
        <p:nvSpPr>
          <p:cNvPr id="5124" name="Text Box 4"/>
          <p:cNvSpPr txBox="1">
            <a:spLocks noChangeArrowheads="1"/>
          </p:cNvSpPr>
          <p:nvPr/>
        </p:nvSpPr>
        <p:spPr bwMode="auto">
          <a:xfrm>
            <a:off x="1866240" y="1866436"/>
            <a:ext cx="207360" cy="413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36" tIns="41469" rIns="82936" bIns="41469" anchor="ctr"/>
          <a:lstStyle/>
          <a:p>
            <a:pPr defTabSz="414683" hangingPunct="0">
              <a:lnSpc>
                <a:spcPct val="93000"/>
              </a:lnSpc>
              <a:buClr>
                <a:srgbClr val="000000"/>
              </a:buClr>
              <a:buSzPct val="100000"/>
            </a:pPr>
            <a:endParaRPr lang="en-US" smtClean="0">
              <a:solidFill>
                <a:srgbClr val="FFFFFF"/>
              </a:solidFill>
              <a:latin typeface="Arial" charset="0"/>
            </a:endParaRPr>
          </a:p>
        </p:txBody>
      </p:sp>
      <p:pic>
        <p:nvPicPr>
          <p:cNvPr id="51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56192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12960" y="1866436"/>
            <a:ext cx="463104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5252479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4/4/11 cycle; 21-hr forecasts: 1 km AGL reflectivity</a:t>
            </a:r>
          </a:p>
        </p:txBody>
      </p:sp>
      <p:sp>
        <p:nvSpPr>
          <p:cNvPr id="6146" name="Text Box 2"/>
          <p:cNvSpPr txBox="1">
            <a:spLocks noChangeArrowheads="1"/>
          </p:cNvSpPr>
          <p:nvPr/>
        </p:nvSpPr>
        <p:spPr bwMode="auto">
          <a:xfrm>
            <a:off x="829440" y="1451674"/>
            <a:ext cx="2903040" cy="3139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defTabSz="414683" hangingPunct="0">
              <a:lnSpc>
                <a:spcPct val="93000"/>
              </a:lnSpc>
              <a:buClr>
                <a:srgbClr val="000000"/>
              </a:buClr>
              <a:buSzPct val="100000"/>
            </a:pPr>
            <a:r>
              <a:rPr lang="en-US" smtClean="0"/>
              <a:t>Original 4km CONUS nest run</a:t>
            </a:r>
          </a:p>
        </p:txBody>
      </p:sp>
      <p:sp>
        <p:nvSpPr>
          <p:cNvPr id="6147" name="Text Box 3"/>
          <p:cNvSpPr txBox="1">
            <a:spLocks noChangeArrowheads="1"/>
          </p:cNvSpPr>
          <p:nvPr/>
        </p:nvSpPr>
        <p:spPr bwMode="auto">
          <a:xfrm>
            <a:off x="5391362" y="1451673"/>
            <a:ext cx="2878560" cy="312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defTabSz="414683" hangingPunct="0">
              <a:lnSpc>
                <a:spcPct val="93000"/>
              </a:lnSpc>
              <a:buClr>
                <a:srgbClr val="000000"/>
              </a:buClr>
              <a:buSzPct val="100000"/>
            </a:pPr>
            <a:r>
              <a:rPr lang="en-US" smtClean="0"/>
              <a:t>Rerun with vertical velocity fix</a:t>
            </a:r>
          </a:p>
        </p:txBody>
      </p:sp>
      <p:sp>
        <p:nvSpPr>
          <p:cNvPr id="6148" name="Text Box 4"/>
          <p:cNvSpPr txBox="1">
            <a:spLocks noChangeArrowheads="1"/>
          </p:cNvSpPr>
          <p:nvPr/>
        </p:nvSpPr>
        <p:spPr bwMode="auto">
          <a:xfrm>
            <a:off x="1866240" y="1866436"/>
            <a:ext cx="207360" cy="413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36" tIns="41469" rIns="82936" bIns="41469" anchor="ctr"/>
          <a:lstStyle/>
          <a:p>
            <a:pPr defTabSz="414683" hangingPunct="0">
              <a:lnSpc>
                <a:spcPct val="93000"/>
              </a:lnSpc>
              <a:buClr>
                <a:srgbClr val="000000"/>
              </a:buClr>
              <a:buSzPct val="100000"/>
            </a:pPr>
            <a:endParaRPr lang="en-US" smtClean="0">
              <a:solidFill>
                <a:srgbClr val="FFFFFF"/>
              </a:solidFill>
              <a:latin typeface="Arial" charset="0"/>
            </a:endParaRPr>
          </a:p>
        </p:txBody>
      </p:sp>
      <p:pic>
        <p:nvPicPr>
          <p:cNvPr id="614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56192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6192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0338316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4/16/11 cycle; 21-hr forecasts: Hourly maximum updraft helicity</a:t>
            </a:r>
          </a:p>
        </p:txBody>
      </p:sp>
      <p:sp>
        <p:nvSpPr>
          <p:cNvPr id="7170" name="Text Box 2"/>
          <p:cNvSpPr txBox="1">
            <a:spLocks noChangeArrowheads="1"/>
          </p:cNvSpPr>
          <p:nvPr/>
        </p:nvSpPr>
        <p:spPr bwMode="auto">
          <a:xfrm>
            <a:off x="829440" y="1244292"/>
            <a:ext cx="2903040" cy="5213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Original 4km CONUS nest run</a:t>
            </a:r>
          </a:p>
          <a:p>
            <a:pPr algn="ctr" defTabSz="414683" hangingPunct="0">
              <a:lnSpc>
                <a:spcPct val="93000"/>
              </a:lnSpc>
              <a:buClr>
                <a:srgbClr val="000000"/>
              </a:buClr>
              <a:buSzPct val="100000"/>
            </a:pPr>
            <a:r>
              <a:rPr lang="en-US" smtClean="0"/>
              <a:t>Maximum value = 13.83 m2/s2</a:t>
            </a:r>
          </a:p>
        </p:txBody>
      </p:sp>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56192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8208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5391362" y="1244292"/>
            <a:ext cx="2878560" cy="6221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Rerun with vertical velocity fix</a:t>
            </a:r>
          </a:p>
          <a:p>
            <a:pPr algn="ctr" defTabSz="414683" hangingPunct="0">
              <a:lnSpc>
                <a:spcPct val="93000"/>
              </a:lnSpc>
              <a:buClr>
                <a:srgbClr val="000000"/>
              </a:buClr>
              <a:buSzPct val="100000"/>
            </a:pPr>
            <a:r>
              <a:rPr lang="en-US" smtClean="0"/>
              <a:t>Maximum value = 30.07 m2/s2</a:t>
            </a:r>
          </a:p>
        </p:txBody>
      </p:sp>
    </p:spTree>
    <p:extLst>
      <p:ext uri="{BB962C8B-B14F-4D97-AF65-F5344CB8AC3E}">
        <p14:creationId xmlns="" xmlns:p14="http://schemas.microsoft.com/office/powerpoint/2010/main" val="34866410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4/16/11 cycle; 21-hr forecasts: Hourly maximum updraft speed</a:t>
            </a:r>
          </a:p>
        </p:txBody>
      </p:sp>
      <p:sp>
        <p:nvSpPr>
          <p:cNvPr id="8194" name="Text Box 2"/>
          <p:cNvSpPr txBox="1">
            <a:spLocks noChangeArrowheads="1"/>
          </p:cNvSpPr>
          <p:nvPr/>
        </p:nvSpPr>
        <p:spPr bwMode="auto">
          <a:xfrm>
            <a:off x="829440" y="1244292"/>
            <a:ext cx="2903040" cy="5213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Original 4km CONUS nest run</a:t>
            </a:r>
          </a:p>
          <a:p>
            <a:pPr algn="ctr" defTabSz="414683" hangingPunct="0">
              <a:lnSpc>
                <a:spcPct val="93000"/>
              </a:lnSpc>
              <a:buClr>
                <a:srgbClr val="000000"/>
              </a:buClr>
              <a:buSzPct val="100000"/>
            </a:pPr>
            <a:r>
              <a:rPr lang="en-US" smtClean="0"/>
              <a:t>Maximum value = 6.75 m/s</a:t>
            </a:r>
          </a:p>
        </p:txBody>
      </p:sp>
      <p:sp>
        <p:nvSpPr>
          <p:cNvPr id="8195" name="Text Box 3"/>
          <p:cNvSpPr txBox="1">
            <a:spLocks noChangeArrowheads="1"/>
          </p:cNvSpPr>
          <p:nvPr/>
        </p:nvSpPr>
        <p:spPr bwMode="auto">
          <a:xfrm>
            <a:off x="5391362" y="1244292"/>
            <a:ext cx="2878560" cy="5198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Rerun with vertical velocity fix</a:t>
            </a:r>
          </a:p>
          <a:p>
            <a:pPr algn="ctr" defTabSz="414683" hangingPunct="0">
              <a:lnSpc>
                <a:spcPct val="93000"/>
              </a:lnSpc>
              <a:buClr>
                <a:srgbClr val="000000"/>
              </a:buClr>
              <a:buSzPct val="100000"/>
            </a:pPr>
            <a:r>
              <a:rPr lang="en-US" smtClean="0"/>
              <a:t>Maximum value = 9.09 m/2</a:t>
            </a:r>
          </a:p>
        </p:txBody>
      </p:sp>
      <p:sp>
        <p:nvSpPr>
          <p:cNvPr id="8196" name="Text Box 4"/>
          <p:cNvSpPr txBox="1">
            <a:spLocks noChangeArrowheads="1"/>
          </p:cNvSpPr>
          <p:nvPr/>
        </p:nvSpPr>
        <p:spPr bwMode="auto">
          <a:xfrm>
            <a:off x="1866240" y="1866436"/>
            <a:ext cx="207360" cy="413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36" tIns="41469" rIns="82936" bIns="41469" anchor="ctr"/>
          <a:lstStyle/>
          <a:p>
            <a:pPr defTabSz="414683" hangingPunct="0">
              <a:lnSpc>
                <a:spcPct val="93000"/>
              </a:lnSpc>
              <a:buClr>
                <a:srgbClr val="000000"/>
              </a:buClr>
              <a:buSzPct val="100000"/>
            </a:pPr>
            <a:endParaRPr lang="en-US" smtClean="0">
              <a:solidFill>
                <a:srgbClr val="FFFFFF"/>
              </a:solidFill>
              <a:latin typeface="Arial" charset="0"/>
            </a:endParaRPr>
          </a:p>
        </p:txBody>
      </p:sp>
      <p:pic>
        <p:nvPicPr>
          <p:cNvPr id="819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56192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198"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8208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568649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4/16/11 cycle; 21-hr forecasts: 1 km AGL reflectivity</a:t>
            </a:r>
          </a:p>
        </p:txBody>
      </p:sp>
      <p:sp>
        <p:nvSpPr>
          <p:cNvPr id="9218" name="Text Box 2"/>
          <p:cNvSpPr txBox="1">
            <a:spLocks noChangeArrowheads="1"/>
          </p:cNvSpPr>
          <p:nvPr/>
        </p:nvSpPr>
        <p:spPr bwMode="auto">
          <a:xfrm>
            <a:off x="829440" y="1451674"/>
            <a:ext cx="2903040" cy="3139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defTabSz="414683" hangingPunct="0">
              <a:lnSpc>
                <a:spcPct val="93000"/>
              </a:lnSpc>
              <a:buClr>
                <a:srgbClr val="000000"/>
              </a:buClr>
              <a:buSzPct val="100000"/>
            </a:pPr>
            <a:r>
              <a:rPr lang="en-US" smtClean="0"/>
              <a:t>Original 4km CONUS nest run</a:t>
            </a:r>
          </a:p>
        </p:txBody>
      </p:sp>
      <p:sp>
        <p:nvSpPr>
          <p:cNvPr id="9219" name="Text Box 3"/>
          <p:cNvSpPr txBox="1">
            <a:spLocks noChangeArrowheads="1"/>
          </p:cNvSpPr>
          <p:nvPr/>
        </p:nvSpPr>
        <p:spPr bwMode="auto">
          <a:xfrm>
            <a:off x="5391362" y="1451673"/>
            <a:ext cx="2878560" cy="312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defTabSz="414683" hangingPunct="0">
              <a:lnSpc>
                <a:spcPct val="93000"/>
              </a:lnSpc>
              <a:buClr>
                <a:srgbClr val="000000"/>
              </a:buClr>
              <a:buSzPct val="100000"/>
            </a:pPr>
            <a:r>
              <a:rPr lang="en-US" smtClean="0"/>
              <a:t>Rerun with vertical velocity fix</a:t>
            </a:r>
          </a:p>
        </p:txBody>
      </p:sp>
      <p:sp>
        <p:nvSpPr>
          <p:cNvPr id="9220" name="Text Box 4"/>
          <p:cNvSpPr txBox="1">
            <a:spLocks noChangeArrowheads="1"/>
          </p:cNvSpPr>
          <p:nvPr/>
        </p:nvSpPr>
        <p:spPr bwMode="auto">
          <a:xfrm>
            <a:off x="1866240" y="1866436"/>
            <a:ext cx="207360" cy="413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36" tIns="41469" rIns="82936" bIns="41469" anchor="ctr"/>
          <a:lstStyle/>
          <a:p>
            <a:pPr defTabSz="414683" hangingPunct="0">
              <a:lnSpc>
                <a:spcPct val="93000"/>
              </a:lnSpc>
              <a:buClr>
                <a:srgbClr val="000000"/>
              </a:buClr>
              <a:buSzPct val="100000"/>
            </a:pPr>
            <a:endParaRPr lang="en-US" smtClean="0">
              <a:solidFill>
                <a:srgbClr val="FFFFFF"/>
              </a:solidFill>
              <a:latin typeface="Arial" charset="0"/>
            </a:endParaRPr>
          </a:p>
        </p:txBody>
      </p:sp>
      <p:pic>
        <p:nvPicPr>
          <p:cNvPr id="9221"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63104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222"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8208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909446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5/22/11 cycle; 23-hr forecasts: Hourly maximum updraft helicity</a:t>
            </a:r>
          </a:p>
        </p:txBody>
      </p:sp>
      <p:sp>
        <p:nvSpPr>
          <p:cNvPr id="10242" name="Text Box 2"/>
          <p:cNvSpPr txBox="1">
            <a:spLocks noChangeArrowheads="1"/>
          </p:cNvSpPr>
          <p:nvPr/>
        </p:nvSpPr>
        <p:spPr bwMode="auto">
          <a:xfrm>
            <a:off x="829440" y="1244292"/>
            <a:ext cx="2903040" cy="5213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Original 4km CONUS nest run</a:t>
            </a:r>
          </a:p>
          <a:p>
            <a:pPr algn="ctr" defTabSz="414683" hangingPunct="0">
              <a:lnSpc>
                <a:spcPct val="93000"/>
              </a:lnSpc>
              <a:buClr>
                <a:srgbClr val="000000"/>
              </a:buClr>
              <a:buSzPct val="100000"/>
            </a:pPr>
            <a:r>
              <a:rPr lang="en-US" smtClean="0"/>
              <a:t>Maximum value = 115.95 m2/s2</a:t>
            </a:r>
          </a:p>
        </p:txBody>
      </p:sp>
      <p:sp>
        <p:nvSpPr>
          <p:cNvPr id="10243" name="Text Box 3"/>
          <p:cNvSpPr txBox="1">
            <a:spLocks noChangeArrowheads="1"/>
          </p:cNvSpPr>
          <p:nvPr/>
        </p:nvSpPr>
        <p:spPr bwMode="auto">
          <a:xfrm>
            <a:off x="5391362" y="1244292"/>
            <a:ext cx="2878560" cy="6221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Rerun with vertical velocity fix</a:t>
            </a:r>
          </a:p>
          <a:p>
            <a:pPr algn="ctr" defTabSz="414683" hangingPunct="0">
              <a:lnSpc>
                <a:spcPct val="93000"/>
              </a:lnSpc>
              <a:buClr>
                <a:srgbClr val="000000"/>
              </a:buClr>
              <a:buSzPct val="100000"/>
            </a:pPr>
            <a:r>
              <a:rPr lang="en-US" smtClean="0"/>
              <a:t>Maximum value = 355.59 m2/s2</a:t>
            </a:r>
          </a:p>
        </p:txBody>
      </p:sp>
      <p:pic>
        <p:nvPicPr>
          <p:cNvPr id="1024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56192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8208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8461383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7172" name="Content Placeholder 3"/>
          <p:cNvSpPr>
            <a:spLocks noGrp="1"/>
          </p:cNvSpPr>
          <p:nvPr>
            <p:ph idx="1"/>
          </p:nvPr>
        </p:nvSpPr>
        <p:spPr>
          <a:xfrm>
            <a:off x="457200" y="1447800"/>
            <a:ext cx="8382000" cy="5029200"/>
          </a:xfrm>
        </p:spPr>
        <p:txBody>
          <a:bodyPr/>
          <a:lstStyle/>
          <a:p>
            <a:pPr>
              <a:spcBef>
                <a:spcPts val="450"/>
              </a:spcBef>
            </a:pPr>
            <a:r>
              <a:rPr lang="en-US" sz="2400" dirty="0"/>
              <a:t>NAM-DNG is already distributed to WFOs via AWIPS-SBN and thus available to private sector users via NOAAPORT.   This is the primary distribution mechanism for NAM nest fields including QPF and simulated reflectivity.</a:t>
            </a:r>
          </a:p>
          <a:p>
            <a:pPr>
              <a:spcBef>
                <a:spcPts val="450"/>
              </a:spcBef>
            </a:pPr>
            <a:r>
              <a:rPr lang="en-US" sz="2400" dirty="0"/>
              <a:t>New double resolution NAM-DNG grids will be made for CONUS and Alaska which anticipate the future move of NDFD to those resolutions and recognize &amp; support the fact that a majority of WFOs are already doing their forecast prep at those double resolutions. </a:t>
            </a:r>
          </a:p>
          <a:p>
            <a:pPr>
              <a:spcBef>
                <a:spcPts val="450"/>
              </a:spcBef>
            </a:pPr>
            <a:r>
              <a:rPr lang="en-US" sz="2400" dirty="0"/>
              <a:t>NWS/HQ, the OSIP/TOC/SBN enterprise, NCO &amp; EMC have geared up to distribute the new NAM-DNG grids.</a:t>
            </a:r>
          </a:p>
          <a:p>
            <a:pPr>
              <a:spcBef>
                <a:spcPts val="450"/>
              </a:spcBef>
            </a:pPr>
            <a:endParaRPr lang="en-US" sz="2800" dirty="0"/>
          </a:p>
        </p:txBody>
      </p:sp>
      <p:sp>
        <p:nvSpPr>
          <p:cNvPr id="6" name="Title 2"/>
          <p:cNvSpPr>
            <a:spLocks noGrp="1"/>
          </p:cNvSpPr>
          <p:nvPr>
            <p:ph type="title"/>
          </p:nvPr>
        </p:nvSpPr>
        <p:spPr>
          <a:xfrm>
            <a:off x="457200" y="304801"/>
            <a:ext cx="8229600" cy="990600"/>
          </a:xfrm>
        </p:spPr>
        <p:txBody>
          <a:bodyPr/>
          <a:lstStyle/>
          <a:p>
            <a:r>
              <a:rPr lang="en-US" sz="3600" dirty="0"/>
              <a:t>Dissemination of NAM Nests</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5/22/11 cycle; 23-hr forecasts: Hourly maximum updraft speed</a:t>
            </a:r>
          </a:p>
        </p:txBody>
      </p:sp>
      <p:sp>
        <p:nvSpPr>
          <p:cNvPr id="11266" name="Text Box 2"/>
          <p:cNvSpPr txBox="1">
            <a:spLocks noChangeArrowheads="1"/>
          </p:cNvSpPr>
          <p:nvPr/>
        </p:nvSpPr>
        <p:spPr bwMode="auto">
          <a:xfrm>
            <a:off x="829440" y="1244292"/>
            <a:ext cx="2903040" cy="5213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Original 4km CONUS nest run</a:t>
            </a:r>
          </a:p>
          <a:p>
            <a:pPr algn="ctr" defTabSz="414683" hangingPunct="0">
              <a:lnSpc>
                <a:spcPct val="93000"/>
              </a:lnSpc>
              <a:buClr>
                <a:srgbClr val="000000"/>
              </a:buClr>
              <a:buSzPct val="100000"/>
            </a:pPr>
            <a:r>
              <a:rPr lang="en-US" smtClean="0"/>
              <a:t>Maximum value = 15.71 m/s</a:t>
            </a:r>
          </a:p>
        </p:txBody>
      </p:sp>
      <p:sp>
        <p:nvSpPr>
          <p:cNvPr id="11267" name="Text Box 3"/>
          <p:cNvSpPr txBox="1">
            <a:spLocks noChangeArrowheads="1"/>
          </p:cNvSpPr>
          <p:nvPr/>
        </p:nvSpPr>
        <p:spPr bwMode="auto">
          <a:xfrm>
            <a:off x="5391362" y="1244292"/>
            <a:ext cx="2878560" cy="5198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algn="ctr" defTabSz="414683" hangingPunct="0">
              <a:lnSpc>
                <a:spcPct val="93000"/>
              </a:lnSpc>
              <a:buClr>
                <a:srgbClr val="000000"/>
              </a:buClr>
              <a:buSzPct val="100000"/>
            </a:pPr>
            <a:r>
              <a:rPr lang="en-US" smtClean="0"/>
              <a:t>Rerun with vertical velocity fix</a:t>
            </a:r>
          </a:p>
          <a:p>
            <a:pPr algn="ctr" defTabSz="414683" hangingPunct="0">
              <a:lnSpc>
                <a:spcPct val="93000"/>
              </a:lnSpc>
              <a:buClr>
                <a:srgbClr val="000000"/>
              </a:buClr>
              <a:buSzPct val="100000"/>
            </a:pPr>
            <a:r>
              <a:rPr lang="en-US" smtClean="0"/>
              <a:t>Maximum value = 33.39 m/2</a:t>
            </a:r>
          </a:p>
        </p:txBody>
      </p:sp>
      <p:sp>
        <p:nvSpPr>
          <p:cNvPr id="11268" name="Text Box 4"/>
          <p:cNvSpPr txBox="1">
            <a:spLocks noChangeArrowheads="1"/>
          </p:cNvSpPr>
          <p:nvPr/>
        </p:nvSpPr>
        <p:spPr bwMode="auto">
          <a:xfrm>
            <a:off x="1866240" y="1866436"/>
            <a:ext cx="207360" cy="413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36" tIns="41469" rIns="82936" bIns="41469" anchor="ctr"/>
          <a:lstStyle/>
          <a:p>
            <a:pPr defTabSz="414683" hangingPunct="0">
              <a:lnSpc>
                <a:spcPct val="93000"/>
              </a:lnSpc>
              <a:buClr>
                <a:srgbClr val="000000"/>
              </a:buClr>
              <a:buSzPct val="100000"/>
            </a:pPr>
            <a:endParaRPr lang="en-US" smtClean="0">
              <a:solidFill>
                <a:srgbClr val="FFFFFF"/>
              </a:solidFill>
              <a:latin typeface="Arial" charset="0"/>
            </a:endParaRPr>
          </a:p>
        </p:txBody>
      </p:sp>
      <p:pic>
        <p:nvPicPr>
          <p:cNvPr id="1126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6"/>
            <a:ext cx="4561920" cy="499156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70"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6"/>
            <a:ext cx="4561920" cy="499444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6238141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80960" y="89290"/>
            <a:ext cx="8228160" cy="1166522"/>
          </a:xfrm>
          <a:ln/>
        </p:spPr>
        <p:txBody>
          <a:bodyPr tIns="35264"/>
          <a:lstStyle/>
          <a:p>
            <a:pPr>
              <a:tabLst>
                <a:tab pos="0" algn="l"/>
                <a:tab pos="414683" algn="l"/>
                <a:tab pos="829366" algn="l"/>
                <a:tab pos="1244049" algn="l"/>
                <a:tab pos="1658732" algn="l"/>
                <a:tab pos="2073416" algn="l"/>
                <a:tab pos="2488099" algn="l"/>
                <a:tab pos="2902782" algn="l"/>
                <a:tab pos="3317465" algn="l"/>
                <a:tab pos="3732148" algn="l"/>
                <a:tab pos="4146831" algn="l"/>
                <a:tab pos="4561514" algn="l"/>
                <a:tab pos="4976197" algn="l"/>
                <a:tab pos="5390881" algn="l"/>
                <a:tab pos="5805564" algn="l"/>
                <a:tab pos="6220247" algn="l"/>
                <a:tab pos="6634930" algn="l"/>
                <a:tab pos="7049613" algn="l"/>
                <a:tab pos="7464296" algn="l"/>
                <a:tab pos="7878979" algn="l"/>
                <a:tab pos="8293662" algn="l"/>
              </a:tabLst>
            </a:pPr>
            <a:r>
              <a:rPr lang="en-US"/>
              <a:t>00z 5/22/11 cycle; 23-hr forecasts: 1 km AGL reflectivity</a:t>
            </a:r>
          </a:p>
        </p:txBody>
      </p:sp>
      <p:sp>
        <p:nvSpPr>
          <p:cNvPr id="12290" name="Text Box 2"/>
          <p:cNvSpPr txBox="1">
            <a:spLocks noChangeArrowheads="1"/>
          </p:cNvSpPr>
          <p:nvPr/>
        </p:nvSpPr>
        <p:spPr bwMode="auto">
          <a:xfrm>
            <a:off x="829440" y="1451674"/>
            <a:ext cx="2903040" cy="3139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55183"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defTabSz="414683" hangingPunct="0">
              <a:lnSpc>
                <a:spcPct val="93000"/>
              </a:lnSpc>
              <a:buClr>
                <a:srgbClr val="000000"/>
              </a:buClr>
              <a:buSzPct val="100000"/>
            </a:pPr>
            <a:r>
              <a:rPr lang="en-US" smtClean="0"/>
              <a:t>Original 4km CONUS nest run</a:t>
            </a:r>
          </a:p>
        </p:txBody>
      </p:sp>
      <p:sp>
        <p:nvSpPr>
          <p:cNvPr id="12291" name="Text Box 3"/>
          <p:cNvSpPr txBox="1">
            <a:spLocks noChangeArrowheads="1"/>
          </p:cNvSpPr>
          <p:nvPr/>
        </p:nvSpPr>
        <p:spPr bwMode="auto">
          <a:xfrm>
            <a:off x="5391362" y="1451673"/>
            <a:ext cx="2878560" cy="312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1" tIns="40816" rIns="81631" bIns="4081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LGC Sans" charset="0"/>
                <a:cs typeface="DejaVu LGC Sans" charset="0"/>
              </a:defRPr>
            </a:lvl9pPr>
          </a:lstStyle>
          <a:p>
            <a:pPr defTabSz="414683" hangingPunct="0">
              <a:lnSpc>
                <a:spcPct val="93000"/>
              </a:lnSpc>
              <a:buClr>
                <a:srgbClr val="000000"/>
              </a:buClr>
              <a:buSzPct val="100000"/>
            </a:pPr>
            <a:r>
              <a:rPr lang="en-US" smtClean="0"/>
              <a:t>Rerun with vertical velocity fix</a:t>
            </a:r>
          </a:p>
        </p:txBody>
      </p:sp>
      <p:sp>
        <p:nvSpPr>
          <p:cNvPr id="12292" name="Text Box 4"/>
          <p:cNvSpPr txBox="1">
            <a:spLocks noChangeArrowheads="1"/>
          </p:cNvSpPr>
          <p:nvPr/>
        </p:nvSpPr>
        <p:spPr bwMode="auto">
          <a:xfrm>
            <a:off x="1866240" y="1866436"/>
            <a:ext cx="207360" cy="413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936" tIns="41469" rIns="82936" bIns="41469" anchor="ctr"/>
          <a:lstStyle/>
          <a:p>
            <a:pPr defTabSz="414683" hangingPunct="0">
              <a:lnSpc>
                <a:spcPct val="93000"/>
              </a:lnSpc>
              <a:buClr>
                <a:srgbClr val="000000"/>
              </a:buClr>
              <a:buSzPct val="100000"/>
            </a:pPr>
            <a:endParaRPr lang="en-US" smtClean="0">
              <a:solidFill>
                <a:srgbClr val="FFFFFF"/>
              </a:solidFill>
              <a:latin typeface="Arial" charset="0"/>
            </a:endParaRPr>
          </a:p>
        </p:txBody>
      </p:sp>
      <p:pic>
        <p:nvPicPr>
          <p:cNvPr id="1229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66437"/>
            <a:ext cx="4561920" cy="4977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229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61920" y="1866437"/>
            <a:ext cx="4561920" cy="49771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9806837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Steve Weiss’ Response 1 of 3 </a:t>
            </a:r>
            <a:endParaRPr lang="en-US" dirty="0"/>
          </a:p>
        </p:txBody>
      </p:sp>
      <p:sp>
        <p:nvSpPr>
          <p:cNvPr id="4" name="Content Placeholder 3"/>
          <p:cNvSpPr>
            <a:spLocks noGrp="1"/>
          </p:cNvSpPr>
          <p:nvPr>
            <p:ph idx="1"/>
          </p:nvPr>
        </p:nvSpPr>
        <p:spPr/>
        <p:txBody>
          <a:bodyPr/>
          <a:lstStyle/>
          <a:p>
            <a:r>
              <a:rPr lang="en-US" sz="2000" dirty="0" smtClean="0"/>
              <a:t>Eric,</a:t>
            </a:r>
            <a:br>
              <a:rPr lang="en-US" sz="2000" dirty="0" smtClean="0"/>
            </a:br>
            <a:r>
              <a:rPr lang="en-US" sz="2000" dirty="0" smtClean="0"/>
              <a:t/>
            </a:r>
            <a:br>
              <a:rPr lang="en-US" sz="2000" dirty="0" smtClean="0"/>
            </a:br>
            <a:r>
              <a:rPr lang="en-US" sz="2000" dirty="0" smtClean="0"/>
              <a:t>Thanks very much for sharing the case reruns.  At all three case times, the NAM fix generates larger values of updraft speed and UH compared to the original version.  On two of the three outbreak days (April 4 and May 22), the NAM fix provides updraft speed and UH values that are more similar in magnitude compared to output from the existing convection-allowing models (CAMs).  In fact, for 22 May the NAM fix now generates much larger values than most CAMs.  Conversely, for the April 16 North Carolina outbreak case, the NAM fix values remain considerably lower than those from other CAMs.</a:t>
            </a:r>
            <a:br>
              <a:rPr lang="en-US" sz="2000" dirty="0" smtClean="0"/>
            </a:br>
            <a:r>
              <a:rPr lang="en-US" sz="2000" dirty="0" smtClean="0"/>
              <a:t/>
            </a:r>
            <a:br>
              <a:rPr lang="en-US" sz="2000" dirty="0" smtClean="0"/>
            </a:br>
            <a:r>
              <a:rPr lang="en-US" sz="2000" dirty="0" smtClean="0"/>
              <a:t>Here is a comparison table for the hourly max field updraft speed and updraft </a:t>
            </a:r>
            <a:r>
              <a:rPr lang="en-US" sz="2000" dirty="0" err="1" smtClean="0"/>
              <a:t>helicity</a:t>
            </a:r>
            <a:r>
              <a:rPr lang="en-US" sz="2000" dirty="0" smtClean="0"/>
              <a:t> (UH).  The NAM Nest fix values come form the max field value you provided, whereas the values for the other CAMs are estimates based on visual inspection of the color bar threshold.</a:t>
            </a:r>
            <a:endParaRPr lang="en-US"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Steve Weiss’ Response 2 of 3 </a:t>
            </a:r>
            <a:endParaRPr lang="en-US" dirty="0"/>
          </a:p>
        </p:txBody>
      </p:sp>
      <p:graphicFrame>
        <p:nvGraphicFramePr>
          <p:cNvPr id="4" name="Content Placeholder 3"/>
          <p:cNvGraphicFramePr>
            <a:graphicFrameLocks noGrp="1"/>
          </p:cNvGraphicFramePr>
          <p:nvPr>
            <p:ph idx="1"/>
          </p:nvPr>
        </p:nvGraphicFramePr>
        <p:xfrm>
          <a:off x="-4" y="1604963"/>
          <a:ext cx="9144003" cy="3604260"/>
        </p:xfrm>
        <a:graphic>
          <a:graphicData uri="http://schemas.openxmlformats.org/drawingml/2006/table">
            <a:tbl>
              <a:tblPr firstRow="1" bandRow="1">
                <a:tableStyleId>{5C22544A-7EE6-4342-B048-85BDC9FD1C3A}</a:tableStyleId>
              </a:tblPr>
              <a:tblGrid>
                <a:gridCol w="831273"/>
                <a:gridCol w="831273"/>
                <a:gridCol w="831273"/>
                <a:gridCol w="831273"/>
                <a:gridCol w="831273"/>
                <a:gridCol w="831273"/>
                <a:gridCol w="831273"/>
                <a:gridCol w="831273"/>
                <a:gridCol w="831273"/>
                <a:gridCol w="831273"/>
                <a:gridCol w="831273"/>
              </a:tblGrid>
              <a:tr h="370840">
                <a:tc>
                  <a:txBody>
                    <a:bodyPr/>
                    <a:lstStyle/>
                    <a:p>
                      <a:pPr algn="ctr"/>
                      <a:r>
                        <a:rPr lang="en-US"/>
                        <a:t/>
                      </a:r>
                      <a:br>
                        <a:rPr lang="en-US"/>
                      </a:br>
                      <a:endParaRPr lang="en-US"/>
                    </a:p>
                  </a:txBody>
                  <a:tcPr marL="19050" marR="19050" marT="19050" marB="19050"/>
                </a:tc>
                <a:tc>
                  <a:txBody>
                    <a:bodyPr/>
                    <a:lstStyle/>
                    <a:p>
                      <a:pPr algn="ctr"/>
                      <a:r>
                        <a:rPr lang="en-US" b="1"/>
                        <a:t>Nest (Fix)</a:t>
                      </a:r>
                      <a:br>
                        <a:rPr lang="en-US" b="1"/>
                      </a:br>
                      <a:endParaRPr lang="en-US"/>
                    </a:p>
                  </a:txBody>
                  <a:tcPr marL="19050" marR="19050" marT="19050" marB="19050"/>
                </a:tc>
                <a:tc>
                  <a:txBody>
                    <a:bodyPr/>
                    <a:lstStyle/>
                    <a:p>
                      <a:pPr algn="ctr"/>
                      <a:r>
                        <a:rPr lang="en-US" b="1"/>
                        <a:t>CONUS NMM</a:t>
                      </a:r>
                      <a:br>
                        <a:rPr lang="en-US" b="1"/>
                      </a:br>
                      <a:endParaRPr lang="en-US"/>
                    </a:p>
                  </a:txBody>
                  <a:tcPr marL="19050" marR="19050" marT="19050" marB="19050"/>
                </a:tc>
                <a:tc>
                  <a:txBody>
                    <a:bodyPr/>
                    <a:lstStyle/>
                    <a:p>
                      <a:pPr algn="ctr"/>
                      <a:r>
                        <a:rPr lang="en-US" b="1"/>
                        <a:t>HRW NMM</a:t>
                      </a:r>
                      <a:br>
                        <a:rPr lang="en-US" b="1"/>
                      </a:br>
                      <a:endParaRPr lang="en-US"/>
                    </a:p>
                  </a:txBody>
                  <a:tcPr marL="19050" marR="19050" marT="19050" marB="19050"/>
                </a:tc>
                <a:tc>
                  <a:txBody>
                    <a:bodyPr/>
                    <a:lstStyle/>
                    <a:p>
                      <a:pPr algn="ctr"/>
                      <a:r>
                        <a:rPr lang="en-US" b="1"/>
                        <a:t>HRW ARW</a:t>
                      </a:r>
                      <a:br>
                        <a:rPr lang="en-US" b="1"/>
                      </a:br>
                      <a:endParaRPr lang="en-US"/>
                    </a:p>
                  </a:txBody>
                  <a:tcPr marL="19050" marR="19050" marT="19050" marB="19050"/>
                </a:tc>
                <a:tc>
                  <a:txBody>
                    <a:bodyPr/>
                    <a:lstStyle/>
                    <a:p>
                      <a:pPr algn="ctr"/>
                      <a:r>
                        <a:rPr lang="en-US" b="1"/>
                        <a:t>NSSL ARW</a:t>
                      </a:r>
                      <a:endParaRPr lang="en-US"/>
                    </a:p>
                  </a:txBody>
                  <a:tcPr marL="19050" marR="19050" marT="19050" marB="19050"/>
                </a:tc>
                <a:tc>
                  <a:txBody>
                    <a:bodyPr/>
                    <a:lstStyle/>
                    <a:p>
                      <a:pPr algn="ctr"/>
                      <a:r>
                        <a:rPr lang="en-US" b="1"/>
                        <a:t>Nest (Fix)</a:t>
                      </a:r>
                      <a:br>
                        <a:rPr lang="en-US" b="1"/>
                      </a:br>
                      <a:endParaRPr lang="en-US"/>
                    </a:p>
                  </a:txBody>
                  <a:tcPr marL="19050" marR="19050" marT="19050" marB="19050"/>
                </a:tc>
                <a:tc>
                  <a:txBody>
                    <a:bodyPr/>
                    <a:lstStyle/>
                    <a:p>
                      <a:pPr algn="ctr"/>
                      <a:r>
                        <a:rPr lang="en-US" b="1"/>
                        <a:t>CONUS NMM</a:t>
                      </a:r>
                      <a:br>
                        <a:rPr lang="en-US" b="1"/>
                      </a:br>
                      <a:endParaRPr lang="en-US"/>
                    </a:p>
                  </a:txBody>
                  <a:tcPr marL="19050" marR="19050" marT="19050" marB="19050"/>
                </a:tc>
                <a:tc>
                  <a:txBody>
                    <a:bodyPr/>
                    <a:lstStyle/>
                    <a:p>
                      <a:pPr algn="ctr"/>
                      <a:r>
                        <a:rPr lang="en-US" b="1"/>
                        <a:t>HRW NMM</a:t>
                      </a:r>
                      <a:br>
                        <a:rPr lang="en-US" b="1"/>
                      </a:br>
                      <a:endParaRPr lang="en-US"/>
                    </a:p>
                  </a:txBody>
                  <a:tcPr marL="19050" marR="19050" marT="19050" marB="19050"/>
                </a:tc>
                <a:tc>
                  <a:txBody>
                    <a:bodyPr/>
                    <a:lstStyle/>
                    <a:p>
                      <a:pPr algn="ctr"/>
                      <a:r>
                        <a:rPr lang="en-US" b="1"/>
                        <a:t>HRW ARW</a:t>
                      </a:r>
                      <a:br>
                        <a:rPr lang="en-US" b="1"/>
                      </a:br>
                      <a:endParaRPr lang="en-US"/>
                    </a:p>
                  </a:txBody>
                  <a:tcPr marL="19050" marR="19050" marT="19050" marB="19050"/>
                </a:tc>
                <a:tc>
                  <a:txBody>
                    <a:bodyPr/>
                    <a:lstStyle/>
                    <a:p>
                      <a:pPr algn="ctr"/>
                      <a:r>
                        <a:rPr lang="en-US" b="1"/>
                        <a:t>NSSL ARW</a:t>
                      </a:r>
                      <a:br>
                        <a:rPr lang="en-US" b="1"/>
                      </a:br>
                      <a:endParaRPr lang="en-US"/>
                    </a:p>
                  </a:txBody>
                  <a:tcPr marL="19050" marR="19050" marT="19050" marB="19050"/>
                </a:tc>
              </a:tr>
              <a:tr h="370840">
                <a:tc>
                  <a:txBody>
                    <a:bodyPr/>
                    <a:lstStyle/>
                    <a:p>
                      <a:pPr algn="ctr"/>
                      <a:r>
                        <a:rPr lang="en-US"/>
                        <a:t/>
                      </a:r>
                      <a:br>
                        <a:rPr lang="en-US"/>
                      </a:br>
                      <a:endParaRPr lang="en-US"/>
                    </a:p>
                  </a:txBody>
                  <a:tcPr marL="19050" marR="19050" marT="19050" marB="19050"/>
                </a:tc>
                <a:tc>
                  <a:txBody>
                    <a:bodyPr/>
                    <a:lstStyle/>
                    <a:p>
                      <a:pPr algn="ctr"/>
                      <a:r>
                        <a:rPr lang="en-US" b="1"/>
                        <a:t>Updraft</a:t>
                      </a:r>
                      <a:br>
                        <a:rPr lang="en-US" b="1"/>
                      </a:br>
                      <a:endParaRPr lang="en-US"/>
                    </a:p>
                  </a:txBody>
                  <a:tcPr marL="19050" marR="19050" marT="19050" marB="19050"/>
                </a:tc>
                <a:tc>
                  <a:txBody>
                    <a:bodyPr/>
                    <a:lstStyle/>
                    <a:p>
                      <a:pPr algn="ctr"/>
                      <a:r>
                        <a:rPr lang="en-US" b="1"/>
                        <a:t>Updraft</a:t>
                      </a:r>
                      <a:br>
                        <a:rPr lang="en-US" b="1"/>
                      </a:br>
                      <a:endParaRPr lang="en-US"/>
                    </a:p>
                  </a:txBody>
                  <a:tcPr marL="19050" marR="19050" marT="19050" marB="19050"/>
                </a:tc>
                <a:tc>
                  <a:txBody>
                    <a:bodyPr/>
                    <a:lstStyle/>
                    <a:p>
                      <a:pPr algn="ctr"/>
                      <a:r>
                        <a:rPr lang="en-US" b="1"/>
                        <a:t>Updraft</a:t>
                      </a:r>
                      <a:br>
                        <a:rPr lang="en-US" b="1"/>
                      </a:br>
                      <a:endParaRPr lang="en-US"/>
                    </a:p>
                  </a:txBody>
                  <a:tcPr marL="19050" marR="19050" marT="19050" marB="19050"/>
                </a:tc>
                <a:tc>
                  <a:txBody>
                    <a:bodyPr/>
                    <a:lstStyle/>
                    <a:p>
                      <a:pPr algn="ctr"/>
                      <a:r>
                        <a:rPr lang="en-US" b="1"/>
                        <a:t>Updraft</a:t>
                      </a:r>
                      <a:br>
                        <a:rPr lang="en-US" b="1"/>
                      </a:br>
                      <a:endParaRPr lang="en-US"/>
                    </a:p>
                  </a:txBody>
                  <a:tcPr marL="19050" marR="19050" marT="19050" marB="19050"/>
                </a:tc>
                <a:tc>
                  <a:txBody>
                    <a:bodyPr/>
                    <a:lstStyle/>
                    <a:p>
                      <a:pPr algn="ctr"/>
                      <a:r>
                        <a:rPr lang="en-US" b="1"/>
                        <a:t>Updraft</a:t>
                      </a:r>
                      <a:br>
                        <a:rPr lang="en-US" b="1"/>
                      </a:br>
                      <a:endParaRPr lang="en-US"/>
                    </a:p>
                  </a:txBody>
                  <a:tcPr marL="19050" marR="19050" marT="19050" marB="19050"/>
                </a:tc>
                <a:tc>
                  <a:txBody>
                    <a:bodyPr/>
                    <a:lstStyle/>
                    <a:p>
                      <a:pPr algn="ctr"/>
                      <a:r>
                        <a:rPr lang="en-US" b="1"/>
                        <a:t>UH</a:t>
                      </a:r>
                      <a:br>
                        <a:rPr lang="en-US" b="1"/>
                      </a:br>
                      <a:endParaRPr lang="en-US"/>
                    </a:p>
                  </a:txBody>
                  <a:tcPr marL="19050" marR="19050" marT="19050" marB="19050"/>
                </a:tc>
                <a:tc>
                  <a:txBody>
                    <a:bodyPr/>
                    <a:lstStyle/>
                    <a:p>
                      <a:pPr algn="ctr"/>
                      <a:r>
                        <a:rPr lang="en-US" b="1"/>
                        <a:t>UH</a:t>
                      </a:r>
                      <a:br>
                        <a:rPr lang="en-US" b="1"/>
                      </a:br>
                      <a:endParaRPr lang="en-US"/>
                    </a:p>
                  </a:txBody>
                  <a:tcPr marL="19050" marR="19050" marT="19050" marB="19050"/>
                </a:tc>
                <a:tc>
                  <a:txBody>
                    <a:bodyPr/>
                    <a:lstStyle/>
                    <a:p>
                      <a:pPr algn="ctr"/>
                      <a:r>
                        <a:rPr lang="en-US" b="1"/>
                        <a:t>UH</a:t>
                      </a:r>
                      <a:br>
                        <a:rPr lang="en-US" b="1"/>
                      </a:br>
                      <a:endParaRPr lang="en-US"/>
                    </a:p>
                  </a:txBody>
                  <a:tcPr marL="19050" marR="19050" marT="19050" marB="19050"/>
                </a:tc>
                <a:tc>
                  <a:txBody>
                    <a:bodyPr/>
                    <a:lstStyle/>
                    <a:p>
                      <a:pPr algn="ctr"/>
                      <a:r>
                        <a:rPr lang="en-US" b="1"/>
                        <a:t>UH</a:t>
                      </a:r>
                      <a:br>
                        <a:rPr lang="en-US" b="1"/>
                      </a:br>
                      <a:endParaRPr lang="en-US"/>
                    </a:p>
                  </a:txBody>
                  <a:tcPr marL="19050" marR="19050" marT="19050" marB="19050"/>
                </a:tc>
                <a:tc>
                  <a:txBody>
                    <a:bodyPr/>
                    <a:lstStyle/>
                    <a:p>
                      <a:pPr algn="ctr"/>
                      <a:r>
                        <a:rPr lang="en-US" b="1"/>
                        <a:t>UH</a:t>
                      </a:r>
                      <a:br>
                        <a:rPr lang="en-US" b="1"/>
                      </a:br>
                      <a:endParaRPr lang="en-US"/>
                    </a:p>
                  </a:txBody>
                  <a:tcPr marL="19050" marR="19050" marT="19050" marB="19050"/>
                </a:tc>
              </a:tr>
              <a:tr h="370840">
                <a:tc>
                  <a:txBody>
                    <a:bodyPr/>
                    <a:lstStyle/>
                    <a:p>
                      <a:pPr algn="ctr"/>
                      <a:r>
                        <a:rPr lang="en-US" b="1"/>
                        <a:t>4 Apr 21z</a:t>
                      </a:r>
                      <a:br>
                        <a:rPr lang="en-US" b="1"/>
                      </a:br>
                      <a:endParaRPr lang="en-US"/>
                    </a:p>
                  </a:txBody>
                  <a:tcPr marL="19050" marR="19050" marT="19050" marB="19050"/>
                </a:tc>
                <a:tc>
                  <a:txBody>
                    <a:bodyPr/>
                    <a:lstStyle/>
                    <a:p>
                      <a:pPr algn="ctr"/>
                      <a:r>
                        <a:rPr lang="en-US"/>
                        <a:t>14</a:t>
                      </a:r>
                      <a:br>
                        <a:rPr lang="en-US"/>
                      </a:br>
                      <a:endParaRPr lang="en-US"/>
                    </a:p>
                  </a:txBody>
                  <a:tcPr marL="19050" marR="19050" marT="19050" marB="19050"/>
                </a:tc>
                <a:tc>
                  <a:txBody>
                    <a:bodyPr/>
                    <a:lstStyle/>
                    <a:p>
                      <a:pPr algn="ctr"/>
                      <a:r>
                        <a:rPr lang="en-US"/>
                        <a:t>18</a:t>
                      </a:r>
                      <a:br>
                        <a:rPr lang="en-US"/>
                      </a:br>
                      <a:endParaRPr lang="en-US"/>
                    </a:p>
                  </a:txBody>
                  <a:tcPr marL="19050" marR="19050" marT="19050" marB="19050"/>
                </a:tc>
                <a:tc>
                  <a:txBody>
                    <a:bodyPr/>
                    <a:lstStyle/>
                    <a:p>
                      <a:pPr algn="ctr"/>
                      <a:r>
                        <a:rPr lang="en-US"/>
                        <a:t>18 </a:t>
                      </a:r>
                      <a:br>
                        <a:rPr lang="en-US"/>
                      </a:br>
                      <a:endParaRPr lang="en-US"/>
                    </a:p>
                  </a:txBody>
                  <a:tcPr marL="19050" marR="19050" marT="19050" marB="19050"/>
                </a:tc>
                <a:tc>
                  <a:txBody>
                    <a:bodyPr/>
                    <a:lstStyle/>
                    <a:p>
                      <a:pPr algn="ctr"/>
                      <a:r>
                        <a:rPr lang="en-US"/>
                        <a:t>23</a:t>
                      </a:r>
                      <a:br>
                        <a:rPr lang="en-US"/>
                      </a:br>
                      <a:endParaRPr lang="en-US"/>
                    </a:p>
                  </a:txBody>
                  <a:tcPr marL="19050" marR="19050" marT="19050" marB="19050"/>
                </a:tc>
                <a:tc>
                  <a:txBody>
                    <a:bodyPr/>
                    <a:lstStyle/>
                    <a:p>
                      <a:pPr algn="ctr"/>
                      <a:r>
                        <a:rPr lang="en-US"/>
                        <a:t>30</a:t>
                      </a:r>
                      <a:br>
                        <a:rPr lang="en-US"/>
                      </a:br>
                      <a:endParaRPr lang="en-US"/>
                    </a:p>
                  </a:txBody>
                  <a:tcPr marL="19050" marR="19050" marT="19050" marB="19050"/>
                </a:tc>
                <a:tc>
                  <a:txBody>
                    <a:bodyPr/>
                    <a:lstStyle/>
                    <a:p>
                      <a:pPr algn="ctr"/>
                      <a:r>
                        <a:rPr lang="en-US"/>
                        <a:t>41</a:t>
                      </a:r>
                      <a:br>
                        <a:rPr lang="en-US"/>
                      </a:br>
                      <a:endParaRPr lang="en-US"/>
                    </a:p>
                  </a:txBody>
                  <a:tcPr marL="19050" marR="19050" marT="19050" marB="19050"/>
                </a:tc>
                <a:tc>
                  <a:txBody>
                    <a:bodyPr/>
                    <a:lstStyle/>
                    <a:p>
                      <a:pPr algn="ctr"/>
                      <a:r>
                        <a:rPr lang="en-US"/>
                        <a:t>NA</a:t>
                      </a:r>
                      <a:br>
                        <a:rPr lang="en-US"/>
                      </a:br>
                      <a:endParaRPr lang="en-US"/>
                    </a:p>
                  </a:txBody>
                  <a:tcPr marL="19050" marR="19050" marT="19050" marB="19050"/>
                </a:tc>
                <a:tc>
                  <a:txBody>
                    <a:bodyPr/>
                    <a:lstStyle/>
                    <a:p>
                      <a:pPr algn="ctr"/>
                      <a:r>
                        <a:rPr lang="en-US"/>
                        <a:t>NA</a:t>
                      </a:r>
                      <a:br>
                        <a:rPr lang="en-US"/>
                      </a:br>
                      <a:endParaRPr lang="en-US"/>
                    </a:p>
                  </a:txBody>
                  <a:tcPr marL="19050" marR="19050" marT="19050" marB="19050"/>
                </a:tc>
                <a:tc>
                  <a:txBody>
                    <a:bodyPr/>
                    <a:lstStyle/>
                    <a:p>
                      <a:pPr algn="ctr"/>
                      <a:r>
                        <a:rPr lang="en-US"/>
                        <a:t>NA</a:t>
                      </a:r>
                    </a:p>
                  </a:txBody>
                  <a:tcPr marL="19050" marR="19050" marT="19050" marB="19050"/>
                </a:tc>
                <a:tc>
                  <a:txBody>
                    <a:bodyPr/>
                    <a:lstStyle/>
                    <a:p>
                      <a:pPr algn="ctr"/>
                      <a:r>
                        <a:rPr lang="en-US"/>
                        <a:t>NA</a:t>
                      </a:r>
                      <a:br>
                        <a:rPr lang="en-US"/>
                      </a:br>
                      <a:endParaRPr lang="en-US"/>
                    </a:p>
                  </a:txBody>
                  <a:tcPr marL="19050" marR="19050" marT="19050" marB="19050"/>
                </a:tc>
              </a:tr>
              <a:tr h="370840">
                <a:tc>
                  <a:txBody>
                    <a:bodyPr/>
                    <a:lstStyle/>
                    <a:p>
                      <a:pPr algn="ctr"/>
                      <a:r>
                        <a:rPr lang="en-US" b="1"/>
                        <a:t>16 Apr 21z</a:t>
                      </a:r>
                      <a:br>
                        <a:rPr lang="en-US" b="1"/>
                      </a:br>
                      <a:endParaRPr lang="en-US"/>
                    </a:p>
                  </a:txBody>
                  <a:tcPr marL="19050" marR="19050" marT="19050" marB="19050"/>
                </a:tc>
                <a:tc>
                  <a:txBody>
                    <a:bodyPr/>
                    <a:lstStyle/>
                    <a:p>
                      <a:pPr algn="ctr"/>
                      <a:r>
                        <a:rPr lang="en-US"/>
                        <a:t>9</a:t>
                      </a:r>
                      <a:br>
                        <a:rPr lang="en-US"/>
                      </a:br>
                      <a:endParaRPr lang="en-US"/>
                    </a:p>
                  </a:txBody>
                  <a:tcPr marL="19050" marR="19050" marT="19050" marB="19050"/>
                </a:tc>
                <a:tc>
                  <a:txBody>
                    <a:bodyPr/>
                    <a:lstStyle/>
                    <a:p>
                      <a:pPr algn="ctr"/>
                      <a:r>
                        <a:rPr lang="en-US"/>
                        <a:t>15</a:t>
                      </a:r>
                      <a:br>
                        <a:rPr lang="en-US"/>
                      </a:br>
                      <a:endParaRPr lang="en-US"/>
                    </a:p>
                  </a:txBody>
                  <a:tcPr marL="19050" marR="19050" marT="19050" marB="19050"/>
                </a:tc>
                <a:tc>
                  <a:txBody>
                    <a:bodyPr/>
                    <a:lstStyle/>
                    <a:p>
                      <a:pPr algn="ctr"/>
                      <a:r>
                        <a:rPr lang="en-US"/>
                        <a:t>18</a:t>
                      </a:r>
                      <a:br>
                        <a:rPr lang="en-US"/>
                      </a:br>
                      <a:endParaRPr lang="en-US"/>
                    </a:p>
                  </a:txBody>
                  <a:tcPr marL="19050" marR="19050" marT="19050" marB="19050"/>
                </a:tc>
                <a:tc>
                  <a:txBody>
                    <a:bodyPr/>
                    <a:lstStyle/>
                    <a:p>
                      <a:pPr algn="ctr"/>
                      <a:r>
                        <a:rPr lang="en-US"/>
                        <a:t>20</a:t>
                      </a:r>
                      <a:br>
                        <a:rPr lang="en-US"/>
                      </a:br>
                      <a:endParaRPr lang="en-US"/>
                    </a:p>
                  </a:txBody>
                  <a:tcPr marL="19050" marR="19050" marT="19050" marB="19050"/>
                </a:tc>
                <a:tc>
                  <a:txBody>
                    <a:bodyPr/>
                    <a:lstStyle/>
                    <a:p>
                      <a:pPr algn="ctr"/>
                      <a:r>
                        <a:rPr lang="en-US"/>
                        <a:t>25</a:t>
                      </a:r>
                      <a:br>
                        <a:rPr lang="en-US"/>
                      </a:br>
                      <a:endParaRPr lang="en-US"/>
                    </a:p>
                  </a:txBody>
                  <a:tcPr marL="19050" marR="19050" marT="19050" marB="19050"/>
                </a:tc>
                <a:tc>
                  <a:txBody>
                    <a:bodyPr/>
                    <a:lstStyle/>
                    <a:p>
                      <a:pPr algn="ctr"/>
                      <a:r>
                        <a:rPr lang="en-US"/>
                        <a:t>30</a:t>
                      </a:r>
                      <a:br>
                        <a:rPr lang="en-US"/>
                      </a:br>
                      <a:endParaRPr lang="en-US"/>
                    </a:p>
                  </a:txBody>
                  <a:tcPr marL="19050" marR="19050" marT="19050" marB="19050"/>
                </a:tc>
                <a:tc>
                  <a:txBody>
                    <a:bodyPr/>
                    <a:lstStyle/>
                    <a:p>
                      <a:pPr algn="ctr"/>
                      <a:r>
                        <a:rPr lang="en-US"/>
                        <a:t>125</a:t>
                      </a:r>
                      <a:br>
                        <a:rPr lang="en-US"/>
                      </a:br>
                      <a:endParaRPr lang="en-US"/>
                    </a:p>
                  </a:txBody>
                  <a:tcPr marL="19050" marR="19050" marT="19050" marB="19050"/>
                </a:tc>
                <a:tc>
                  <a:txBody>
                    <a:bodyPr/>
                    <a:lstStyle/>
                    <a:p>
                      <a:pPr algn="ctr"/>
                      <a:r>
                        <a:rPr lang="en-US"/>
                        <a:t>125</a:t>
                      </a:r>
                      <a:br>
                        <a:rPr lang="en-US"/>
                      </a:br>
                      <a:endParaRPr lang="en-US"/>
                    </a:p>
                  </a:txBody>
                  <a:tcPr marL="19050" marR="19050" marT="19050" marB="19050"/>
                </a:tc>
                <a:tc>
                  <a:txBody>
                    <a:bodyPr/>
                    <a:lstStyle/>
                    <a:p>
                      <a:pPr algn="ctr"/>
                      <a:r>
                        <a:rPr lang="en-US"/>
                        <a:t>100</a:t>
                      </a:r>
                      <a:br>
                        <a:rPr lang="en-US"/>
                      </a:br>
                      <a:endParaRPr lang="en-US"/>
                    </a:p>
                  </a:txBody>
                  <a:tcPr marL="19050" marR="19050" marT="19050" marB="19050"/>
                </a:tc>
                <a:tc>
                  <a:txBody>
                    <a:bodyPr/>
                    <a:lstStyle/>
                    <a:p>
                      <a:pPr algn="ctr"/>
                      <a:r>
                        <a:rPr lang="en-US"/>
                        <a:t>175</a:t>
                      </a:r>
                      <a:br>
                        <a:rPr lang="en-US"/>
                      </a:br>
                      <a:endParaRPr lang="en-US"/>
                    </a:p>
                  </a:txBody>
                  <a:tcPr marL="19050" marR="19050" marT="19050" marB="19050"/>
                </a:tc>
              </a:tr>
              <a:tr h="370840">
                <a:tc>
                  <a:txBody>
                    <a:bodyPr/>
                    <a:lstStyle/>
                    <a:p>
                      <a:pPr algn="ctr"/>
                      <a:r>
                        <a:rPr lang="en-US" b="1"/>
                        <a:t>22 May 23z</a:t>
                      </a:r>
                      <a:br>
                        <a:rPr lang="en-US" b="1"/>
                      </a:br>
                      <a:endParaRPr lang="en-US"/>
                    </a:p>
                  </a:txBody>
                  <a:tcPr marL="19050" marR="19050" marT="19050" marB="19050"/>
                </a:tc>
                <a:tc>
                  <a:txBody>
                    <a:bodyPr/>
                    <a:lstStyle/>
                    <a:p>
                      <a:pPr algn="ctr"/>
                      <a:r>
                        <a:rPr lang="en-US"/>
                        <a:t>33</a:t>
                      </a:r>
                      <a:br>
                        <a:rPr lang="en-US"/>
                      </a:br>
                      <a:endParaRPr lang="en-US"/>
                    </a:p>
                  </a:txBody>
                  <a:tcPr marL="19050" marR="19050" marT="19050" marB="19050"/>
                </a:tc>
                <a:tc>
                  <a:txBody>
                    <a:bodyPr/>
                    <a:lstStyle/>
                    <a:p>
                      <a:pPr algn="ctr"/>
                      <a:r>
                        <a:rPr lang="en-US"/>
                        <a:t>18</a:t>
                      </a:r>
                      <a:br>
                        <a:rPr lang="en-US"/>
                      </a:br>
                      <a:endParaRPr lang="en-US"/>
                    </a:p>
                  </a:txBody>
                  <a:tcPr marL="19050" marR="19050" marT="19050" marB="19050"/>
                </a:tc>
                <a:tc>
                  <a:txBody>
                    <a:bodyPr/>
                    <a:lstStyle/>
                    <a:p>
                      <a:pPr algn="ctr"/>
                      <a:r>
                        <a:rPr lang="en-US"/>
                        <a:t>18</a:t>
                      </a:r>
                      <a:br>
                        <a:rPr lang="en-US"/>
                      </a:br>
                      <a:endParaRPr lang="en-US"/>
                    </a:p>
                  </a:txBody>
                  <a:tcPr marL="19050" marR="19050" marT="19050" marB="19050"/>
                </a:tc>
                <a:tc>
                  <a:txBody>
                    <a:bodyPr/>
                    <a:lstStyle/>
                    <a:p>
                      <a:pPr algn="ctr"/>
                      <a:r>
                        <a:rPr lang="en-US"/>
                        <a:t>25</a:t>
                      </a:r>
                      <a:br>
                        <a:rPr lang="en-US"/>
                      </a:br>
                      <a:endParaRPr lang="en-US"/>
                    </a:p>
                  </a:txBody>
                  <a:tcPr marL="19050" marR="19050" marT="19050" marB="19050"/>
                </a:tc>
                <a:tc>
                  <a:txBody>
                    <a:bodyPr/>
                    <a:lstStyle/>
                    <a:p>
                      <a:pPr algn="ctr"/>
                      <a:r>
                        <a:rPr lang="en-US"/>
                        <a:t>33</a:t>
                      </a:r>
                      <a:br>
                        <a:rPr lang="en-US"/>
                      </a:br>
                      <a:endParaRPr lang="en-US"/>
                    </a:p>
                  </a:txBody>
                  <a:tcPr marL="19050" marR="19050" marT="19050" marB="19050"/>
                </a:tc>
                <a:tc>
                  <a:txBody>
                    <a:bodyPr/>
                    <a:lstStyle/>
                    <a:p>
                      <a:pPr algn="ctr"/>
                      <a:r>
                        <a:rPr lang="en-US"/>
                        <a:t>356</a:t>
                      </a:r>
                      <a:br>
                        <a:rPr lang="en-US"/>
                      </a:br>
                      <a:endParaRPr lang="en-US"/>
                    </a:p>
                  </a:txBody>
                  <a:tcPr marL="19050" marR="19050" marT="19050" marB="19050"/>
                </a:tc>
                <a:tc>
                  <a:txBody>
                    <a:bodyPr/>
                    <a:lstStyle/>
                    <a:p>
                      <a:pPr algn="ctr"/>
                      <a:r>
                        <a:rPr lang="en-US"/>
                        <a:t>125</a:t>
                      </a:r>
                      <a:br>
                        <a:rPr lang="en-US"/>
                      </a:br>
                      <a:endParaRPr lang="en-US"/>
                    </a:p>
                  </a:txBody>
                  <a:tcPr marL="19050" marR="19050" marT="19050" marB="19050"/>
                </a:tc>
                <a:tc>
                  <a:txBody>
                    <a:bodyPr/>
                    <a:lstStyle/>
                    <a:p>
                      <a:pPr algn="ctr"/>
                      <a:r>
                        <a:rPr lang="en-US"/>
                        <a:t>25</a:t>
                      </a:r>
                      <a:br>
                        <a:rPr lang="en-US"/>
                      </a:br>
                      <a:endParaRPr lang="en-US"/>
                    </a:p>
                  </a:txBody>
                  <a:tcPr marL="19050" marR="19050" marT="19050" marB="19050"/>
                </a:tc>
                <a:tc>
                  <a:txBody>
                    <a:bodyPr/>
                    <a:lstStyle/>
                    <a:p>
                      <a:pPr algn="ctr"/>
                      <a:r>
                        <a:rPr lang="en-US"/>
                        <a:t>50</a:t>
                      </a:r>
                      <a:br>
                        <a:rPr lang="en-US"/>
                      </a:br>
                      <a:endParaRPr lang="en-US"/>
                    </a:p>
                  </a:txBody>
                  <a:tcPr marL="19050" marR="19050" marT="19050" marB="19050"/>
                </a:tc>
                <a:tc>
                  <a:txBody>
                    <a:bodyPr/>
                    <a:lstStyle/>
                    <a:p>
                      <a:pPr algn="ctr"/>
                      <a:r>
                        <a:rPr lang="en-US" dirty="0"/>
                        <a:t>150</a:t>
                      </a:r>
                      <a:br>
                        <a:rPr lang="en-US" dirty="0"/>
                      </a:br>
                      <a:endParaRPr lang="en-US" dirty="0"/>
                    </a:p>
                  </a:txBody>
                  <a:tcPr marL="19050" marR="19050" marT="19050" marB="19050"/>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
            <a:ext cx="8220960" cy="795528"/>
          </a:xfrm>
        </p:spPr>
        <p:txBody>
          <a:bodyPr/>
          <a:lstStyle/>
          <a:p>
            <a:r>
              <a:rPr lang="en-US" dirty="0" smtClean="0"/>
              <a:t>Steve Weiss’ Response 3 of 3 </a:t>
            </a:r>
            <a:endParaRPr lang="en-US" dirty="0"/>
          </a:p>
        </p:txBody>
      </p:sp>
      <p:sp>
        <p:nvSpPr>
          <p:cNvPr id="3" name="Content Placeholder 2"/>
          <p:cNvSpPr>
            <a:spLocks noGrp="1"/>
          </p:cNvSpPr>
          <p:nvPr>
            <p:ph idx="1"/>
          </p:nvPr>
        </p:nvSpPr>
        <p:spPr>
          <a:xfrm>
            <a:off x="456481" y="777240"/>
            <a:ext cx="8220960" cy="5346283"/>
          </a:xfrm>
        </p:spPr>
        <p:txBody>
          <a:bodyPr/>
          <a:lstStyle/>
          <a:p>
            <a:pPr marL="0" indent="0">
              <a:spcAft>
                <a:spcPts val="0"/>
              </a:spcAft>
            </a:pPr>
            <a:r>
              <a:rPr lang="en-US" sz="1800" dirty="0" smtClean="0"/>
              <a:t>Overall, </a:t>
            </a:r>
            <a:r>
              <a:rPr lang="en-US" sz="1800" b="1" dirty="0" smtClean="0"/>
              <a:t>the new results are clearly improved over the original NAM Nest</a:t>
            </a:r>
            <a:r>
              <a:rPr lang="en-US" sz="1800" dirty="0" smtClean="0"/>
              <a:t> parameter magnitudes (not shown in table).  Since we are only looking at a single snapshot forecast time, it is also possible that values could be higher/lower at adjacent hours.  These times were chosen to roughly correspond to when observed severe storms were well developed and ongoing.  Also, we have looked at several of the real-time parallel runs this week and there has been a noticeable increase in the updraft speeds in the  Nest fix.  Thus, </a:t>
            </a:r>
            <a:r>
              <a:rPr lang="en-US" sz="1800" b="1" dirty="0" smtClean="0"/>
              <a:t>our early impressions are that the fix is generally improving the forecast results for convective storm intensity</a:t>
            </a:r>
            <a:r>
              <a:rPr lang="en-US" sz="1800" dirty="0" smtClean="0"/>
              <a:t>.  We'll keep looking into next week.</a:t>
            </a:r>
            <a:br>
              <a:rPr lang="en-US" sz="1800" dirty="0" smtClean="0"/>
            </a:br>
            <a:r>
              <a:rPr lang="en-US" sz="1800" dirty="0" smtClean="0"/>
              <a:t/>
            </a:r>
            <a:br>
              <a:rPr lang="en-US" sz="1800" dirty="0" smtClean="0"/>
            </a:br>
            <a:r>
              <a:rPr lang="en-US" sz="1800" dirty="0" smtClean="0"/>
              <a:t>Lastly, if this trend continues, we have more confidence in the ability of the NAM 4 km Nest to provide some useful information about severe storm potential (although the simulated reflectivity values remain lower compared to the NSSL ARW and CONUS NMM).  In our SSEO development, we had limited the NAM Nest membership to the most recent 12z or 00z run.  The newer results suggest that adding to the SSEO a time-lagged NAM Nest member from 12-hrs earlier may be useful in increasing spread, but this would require extending hourly output to 48 hrs from the current 36 hrs.  Is it feasible to consider creating selected NAM nest hourly GEMPAK grids to 48 hrs?  (We would not be surprised if this might have to wait for the next NAM bundle!)      </a:t>
            </a:r>
            <a:br>
              <a:rPr lang="en-US" sz="1800" dirty="0" smtClean="0"/>
            </a:br>
            <a:r>
              <a:rPr lang="en-US" sz="1800" dirty="0" smtClean="0"/>
              <a:t/>
            </a:r>
            <a:br>
              <a:rPr lang="en-US" sz="1800" dirty="0" smtClean="0"/>
            </a:br>
            <a:r>
              <a:rPr lang="en-US" sz="1800" dirty="0" smtClean="0"/>
              <a:t>Thanks again for your work on this. It is much appreciated.</a:t>
            </a:r>
            <a:br>
              <a:rPr lang="en-US" sz="1800" dirty="0" smtClean="0"/>
            </a:br>
            <a:r>
              <a:rPr lang="en-US" sz="1800" dirty="0" smtClean="0"/>
              <a:t>Steve W</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1"/>
          <p:cNvSpPr txBox="1">
            <a:spLocks noChangeArrowheads="1"/>
          </p:cNvSpPr>
          <p:nvPr/>
        </p:nvSpPr>
        <p:spPr bwMode="auto">
          <a:xfrm>
            <a:off x="0" y="152400"/>
            <a:ext cx="9144000" cy="461665"/>
          </a:xfrm>
          <a:prstGeom prst="rect">
            <a:avLst/>
          </a:prstGeom>
          <a:noFill/>
          <a:ln w="9525">
            <a:noFill/>
            <a:miter lim="800000"/>
            <a:headEnd/>
            <a:tailEnd/>
          </a:ln>
        </p:spPr>
        <p:txBody>
          <a:bodyPr lIns="91430" tIns="45715" rIns="91430" bIns="45715">
            <a:spAutoFit/>
          </a:bodyPr>
          <a:lstStyle/>
          <a:p>
            <a:pPr algn="ctr"/>
            <a:r>
              <a:rPr lang="en-US" sz="2400" b="1" dirty="0"/>
              <a:t>FROM HPC/DAVE NOVAK   Day 1 Warm-Season QPF</a:t>
            </a:r>
          </a:p>
        </p:txBody>
      </p:sp>
      <p:sp>
        <p:nvSpPr>
          <p:cNvPr id="6147" name="TextBox 12"/>
          <p:cNvSpPr txBox="1">
            <a:spLocks noChangeArrowheads="1"/>
          </p:cNvSpPr>
          <p:nvPr/>
        </p:nvSpPr>
        <p:spPr bwMode="auto">
          <a:xfrm>
            <a:off x="304801" y="914401"/>
            <a:ext cx="8610600" cy="1938338"/>
          </a:xfrm>
          <a:prstGeom prst="rect">
            <a:avLst/>
          </a:prstGeom>
          <a:noFill/>
          <a:ln w="9525">
            <a:noFill/>
            <a:miter lim="800000"/>
            <a:headEnd/>
            <a:tailEnd/>
          </a:ln>
        </p:spPr>
        <p:txBody>
          <a:bodyPr lIns="91430" tIns="45715" rIns="91430" bIns="45715">
            <a:spAutoFit/>
          </a:bodyPr>
          <a:lstStyle/>
          <a:p>
            <a:pPr>
              <a:buFont typeface="Arial" charset="0"/>
              <a:buChar char="•"/>
            </a:pPr>
            <a:r>
              <a:rPr lang="en-US" sz="2400" dirty="0"/>
              <a:t>4 km CONUS nest best among guidance evaluated</a:t>
            </a:r>
          </a:p>
          <a:p>
            <a:pPr>
              <a:buFont typeface="Arial" charset="0"/>
              <a:buChar char="•"/>
            </a:pPr>
            <a:r>
              <a:rPr lang="en-US" sz="2400" dirty="0"/>
              <a:t>4 km CONUS nest substantially better than operational NAM</a:t>
            </a:r>
          </a:p>
          <a:p>
            <a:pPr>
              <a:buFont typeface="Arial" charset="0"/>
              <a:buChar char="•"/>
            </a:pPr>
            <a:endParaRPr lang="en-US" sz="2400" dirty="0"/>
          </a:p>
          <a:p>
            <a:pPr>
              <a:buFont typeface="Arial" charset="0"/>
              <a:buChar char="•"/>
            </a:pPr>
            <a:r>
              <a:rPr lang="en-US" sz="2400" dirty="0"/>
              <a:t>12 km parallel NAM worst among guidance evaluated</a:t>
            </a:r>
          </a:p>
          <a:p>
            <a:pPr>
              <a:buFont typeface="Arial" charset="0"/>
              <a:buChar char="•"/>
            </a:pPr>
            <a:r>
              <a:rPr lang="en-US" sz="2400" dirty="0"/>
              <a:t>12 km parallel NAM worse than operational NAM</a:t>
            </a:r>
          </a:p>
        </p:txBody>
      </p:sp>
      <p:graphicFrame>
        <p:nvGraphicFramePr>
          <p:cNvPr id="12" name="Chart 11"/>
          <p:cNvGraphicFramePr>
            <a:graphicFrameLocks/>
          </p:cNvGraphicFramePr>
          <p:nvPr/>
        </p:nvGraphicFramePr>
        <p:xfrm>
          <a:off x="1371600" y="3157538"/>
          <a:ext cx="6376988" cy="3700463"/>
        </p:xfrm>
        <a:graphic>
          <a:graphicData uri="http://schemas.openxmlformats.org/drawingml/2006/chart">
            <c:chart xmlns:c="http://schemas.openxmlformats.org/drawingml/2006/chart" xmlns:r="http://schemas.openxmlformats.org/officeDocument/2006/relationships" r:id="rId2"/>
          </a:graphicData>
        </a:graphic>
      </p:graphicFrame>
      <p:sp>
        <p:nvSpPr>
          <p:cNvPr id="6149" name="TextBox 15"/>
          <p:cNvSpPr txBox="1">
            <a:spLocks noChangeArrowheads="1"/>
          </p:cNvSpPr>
          <p:nvPr/>
        </p:nvSpPr>
        <p:spPr bwMode="auto">
          <a:xfrm>
            <a:off x="2133600" y="3886200"/>
            <a:ext cx="838200" cy="369322"/>
          </a:xfrm>
          <a:prstGeom prst="rect">
            <a:avLst/>
          </a:prstGeom>
          <a:noFill/>
          <a:ln w="9525">
            <a:noFill/>
            <a:miter lim="800000"/>
            <a:headEnd/>
            <a:tailEnd/>
          </a:ln>
        </p:spPr>
        <p:txBody>
          <a:bodyPr lIns="91430" tIns="45715" rIns="91430" bIns="45715">
            <a:spAutoFit/>
          </a:bodyPr>
          <a:lstStyle/>
          <a:p>
            <a:r>
              <a:rPr lang="en-US"/>
              <a:t>Best</a:t>
            </a:r>
          </a:p>
        </p:txBody>
      </p:sp>
      <p:sp>
        <p:nvSpPr>
          <p:cNvPr id="6150" name="TextBox 16"/>
          <p:cNvSpPr txBox="1">
            <a:spLocks noChangeArrowheads="1"/>
          </p:cNvSpPr>
          <p:nvPr/>
        </p:nvSpPr>
        <p:spPr bwMode="auto">
          <a:xfrm>
            <a:off x="6705600" y="3886200"/>
            <a:ext cx="838200" cy="369322"/>
          </a:xfrm>
          <a:prstGeom prst="rect">
            <a:avLst/>
          </a:prstGeom>
          <a:noFill/>
          <a:ln w="9525">
            <a:noFill/>
            <a:miter lim="800000"/>
            <a:headEnd/>
            <a:tailEnd/>
          </a:ln>
        </p:spPr>
        <p:txBody>
          <a:bodyPr lIns="91430" tIns="45715" rIns="91430" bIns="45715">
            <a:spAutoFit/>
          </a:bodyPr>
          <a:lstStyle/>
          <a:p>
            <a:r>
              <a:rPr lang="en-US"/>
              <a:t>Worst</a:t>
            </a:r>
          </a:p>
        </p:txBody>
      </p:sp>
      <p:sp>
        <p:nvSpPr>
          <p:cNvPr id="6151" name="TextBox 19"/>
          <p:cNvSpPr txBox="1">
            <a:spLocks noChangeArrowheads="1"/>
          </p:cNvSpPr>
          <p:nvPr/>
        </p:nvSpPr>
        <p:spPr bwMode="auto">
          <a:xfrm>
            <a:off x="2209801" y="4572001"/>
            <a:ext cx="914400" cy="1754316"/>
          </a:xfrm>
          <a:prstGeom prst="rect">
            <a:avLst/>
          </a:prstGeom>
          <a:noFill/>
          <a:ln w="25400">
            <a:solidFill>
              <a:srgbClr val="C00000"/>
            </a:solidFill>
            <a:miter lim="800000"/>
            <a:headEnd/>
            <a:tailEnd/>
          </a:ln>
        </p:spPr>
        <p:txBody>
          <a:bodyPr lIns="91430" tIns="45715" rIns="91430" bIns="45715">
            <a:spAutoFit/>
          </a:bodyPr>
          <a:lstStyle/>
          <a:p>
            <a:endParaRPr lang="en-US"/>
          </a:p>
          <a:p>
            <a:endParaRPr lang="en-US"/>
          </a:p>
          <a:p>
            <a:endParaRPr lang="en-US"/>
          </a:p>
          <a:p>
            <a:endParaRPr lang="en-US"/>
          </a:p>
          <a:p>
            <a:endParaRPr lang="en-US"/>
          </a:p>
          <a:p>
            <a:endParaRPr lang="en-US"/>
          </a:p>
        </p:txBody>
      </p:sp>
      <p:sp>
        <p:nvSpPr>
          <p:cNvPr id="6152" name="TextBox 14"/>
          <p:cNvSpPr txBox="1">
            <a:spLocks noChangeArrowheads="1"/>
          </p:cNvSpPr>
          <p:nvPr/>
        </p:nvSpPr>
        <p:spPr bwMode="auto">
          <a:xfrm>
            <a:off x="6629401" y="4572001"/>
            <a:ext cx="914400" cy="1754316"/>
          </a:xfrm>
          <a:prstGeom prst="rect">
            <a:avLst/>
          </a:prstGeom>
          <a:noFill/>
          <a:ln w="25400">
            <a:solidFill>
              <a:srgbClr val="C00000"/>
            </a:solidFill>
            <a:miter lim="800000"/>
            <a:headEnd/>
            <a:tailEnd/>
          </a:ln>
        </p:spPr>
        <p:txBody>
          <a:bodyPr lIns="91430" tIns="45715" rIns="91430" bIns="45715">
            <a:spAutoFit/>
          </a:bodyPr>
          <a:lstStyle/>
          <a:p>
            <a:endParaRPr lang="en-US"/>
          </a:p>
          <a:p>
            <a:endParaRPr lang="en-US"/>
          </a:p>
          <a:p>
            <a:endParaRPr lang="en-US"/>
          </a:p>
          <a:p>
            <a:endParaRPr lang="en-US"/>
          </a:p>
          <a:p>
            <a:endParaRPr lang="en-US"/>
          </a:p>
          <a:p>
            <a:endParaRPr lang="en-US"/>
          </a:p>
        </p:txBody>
      </p:sp>
      <p:sp>
        <p:nvSpPr>
          <p:cNvPr id="6153" name="Rectangle 8"/>
          <p:cNvSpPr>
            <a:spLocks noChangeArrowheads="1"/>
          </p:cNvSpPr>
          <p:nvPr/>
        </p:nvSpPr>
        <p:spPr bwMode="auto">
          <a:xfrm>
            <a:off x="3352800" y="533401"/>
            <a:ext cx="2514322" cy="369322"/>
          </a:xfrm>
          <a:prstGeom prst="rect">
            <a:avLst/>
          </a:prstGeom>
          <a:noFill/>
          <a:ln w="9525">
            <a:noFill/>
            <a:miter lim="800000"/>
            <a:headEnd/>
            <a:tailEnd/>
          </a:ln>
        </p:spPr>
        <p:txBody>
          <a:bodyPr wrap="none" lIns="91430" tIns="45715" rIns="91430" bIns="45715">
            <a:spAutoFit/>
          </a:bodyPr>
          <a:lstStyle/>
          <a:p>
            <a:r>
              <a:rPr lang="en-US"/>
              <a:t>May 9 – June 10,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imap://geoff%2Edimego@mail.nems.noaa.gov:993/fetch%3EUID%3E/INBOX%3E118171?part=1.2&amp;type=image/jpeg&amp;filename=NAMY.para.precip.jpg"/>
          <p:cNvSpPr>
            <a:spLocks noChangeAspect="1" noChangeArrowheads="1"/>
          </p:cNvSpPr>
          <p:nvPr/>
        </p:nvSpPr>
        <p:spPr bwMode="auto">
          <a:xfrm>
            <a:off x="155576" y="-144462"/>
            <a:ext cx="304800" cy="304801"/>
          </a:xfrm>
          <a:prstGeom prst="rect">
            <a:avLst/>
          </a:prstGeom>
          <a:noFill/>
          <a:ln w="9525">
            <a:noFill/>
            <a:miter lim="800000"/>
            <a:headEnd/>
            <a:tailEnd/>
          </a:ln>
        </p:spPr>
        <p:txBody>
          <a:bodyPr lIns="91430" tIns="45715" rIns="91430" bIns="45715"/>
          <a:lstStyle/>
          <a:p>
            <a:endParaRPr lang="en-US">
              <a:latin typeface="Calibri" pitchFamily="34" charset="0"/>
            </a:endParaRPr>
          </a:p>
        </p:txBody>
      </p:sp>
      <p:sp>
        <p:nvSpPr>
          <p:cNvPr id="8195" name="Title 2"/>
          <p:cNvSpPr>
            <a:spLocks noGrp="1"/>
          </p:cNvSpPr>
          <p:nvPr>
            <p:ph type="title"/>
          </p:nvPr>
        </p:nvSpPr>
        <p:spPr/>
        <p:txBody>
          <a:bodyPr/>
          <a:lstStyle/>
          <a:p>
            <a:pPr eaLnBrk="1" hangingPunct="1"/>
            <a:r>
              <a:rPr lang="en-US" sz="3600" dirty="0"/>
              <a:t>Analysis of the NAM 12km Parent QPF</a:t>
            </a:r>
          </a:p>
        </p:txBody>
      </p:sp>
      <p:sp>
        <p:nvSpPr>
          <p:cNvPr id="4" name="Content Placeholder 3"/>
          <p:cNvSpPr>
            <a:spLocks noGrp="1"/>
          </p:cNvSpPr>
          <p:nvPr>
            <p:ph idx="1"/>
          </p:nvPr>
        </p:nvSpPr>
        <p:spPr>
          <a:xfrm>
            <a:off x="469393" y="1435608"/>
            <a:ext cx="8153400" cy="4916425"/>
          </a:xfrm>
        </p:spPr>
        <p:txBody>
          <a:bodyPr rtlCol="0">
            <a:normAutofit fontScale="77500" lnSpcReduction="20000"/>
          </a:bodyPr>
          <a:lstStyle/>
          <a:p>
            <a:pPr eaLnBrk="1" fontAlgn="auto" hangingPunct="1">
              <a:spcAft>
                <a:spcPts val="0"/>
              </a:spcAft>
              <a:defRPr/>
            </a:pPr>
            <a:r>
              <a:rPr lang="en-US" dirty="0" smtClean="0"/>
              <a:t>The HPC results (HMT Day-1 warm season QPF) were limited to 23 days spanning 5 weeks (9 May - 10 June) in Spring 2011 (small sample) </a:t>
            </a:r>
            <a:r>
              <a:rPr lang="en-US" dirty="0" smtClean="0">
                <a:solidFill>
                  <a:srgbClr val="FF0000"/>
                </a:solidFill>
              </a:rPr>
              <a:t>  </a:t>
            </a:r>
          </a:p>
          <a:p>
            <a:pPr eaLnBrk="1" fontAlgn="auto" hangingPunct="1">
              <a:spcAft>
                <a:spcPts val="0"/>
              </a:spcAft>
              <a:defRPr/>
            </a:pPr>
            <a:r>
              <a:rPr lang="en-US" dirty="0" smtClean="0"/>
              <a:t>The QPF stats produced during the NAM development cycle span a </a:t>
            </a:r>
            <a:r>
              <a:rPr lang="en-US" u="sng" dirty="0" smtClean="0"/>
              <a:t>full year </a:t>
            </a:r>
            <a:r>
              <a:rPr lang="en-US" dirty="0" smtClean="0"/>
              <a:t>and are broken down by season (see next two slides)</a:t>
            </a:r>
          </a:p>
          <a:p>
            <a:pPr eaLnBrk="1" fontAlgn="auto" hangingPunct="1">
              <a:spcAft>
                <a:spcPts val="0"/>
              </a:spcAft>
              <a:defRPr/>
            </a:pPr>
            <a:r>
              <a:rPr lang="en-US" dirty="0" smtClean="0"/>
              <a:t>Overall, Eq. Threat Scores are comparable to current 12km NAM and are </a:t>
            </a:r>
            <a:r>
              <a:rPr lang="en-US" u="sng" dirty="0" smtClean="0"/>
              <a:t>significantly better </a:t>
            </a:r>
            <a:r>
              <a:rPr lang="en-US" dirty="0" smtClean="0"/>
              <a:t>in Summer (June-August) 2011 for large amounts</a:t>
            </a:r>
          </a:p>
          <a:p>
            <a:pPr eaLnBrk="1" fontAlgn="auto" hangingPunct="1">
              <a:spcAft>
                <a:spcPts val="0"/>
              </a:spcAft>
              <a:defRPr/>
            </a:pPr>
            <a:r>
              <a:rPr lang="en-US" dirty="0" smtClean="0"/>
              <a:t>When they are somewhat worse (Spring, March-May), the higher quality of the 4km nest’s QPF more than compensates</a:t>
            </a:r>
          </a:p>
          <a:p>
            <a:pPr eaLnBrk="1" fontAlgn="auto" hangingPunct="1">
              <a:spcAft>
                <a:spcPts val="0"/>
              </a:spcAft>
              <a:defRPr/>
            </a:pPr>
            <a:r>
              <a:rPr lang="en-US" dirty="0" smtClean="0"/>
              <a:t>Comparable ETS despite lower bias [especially during Spring]  implies more hits without false alarms</a:t>
            </a:r>
          </a:p>
        </p:txBody>
      </p:sp>
      <p:sp>
        <p:nvSpPr>
          <p:cNvPr id="2" name="Slide Number Placeholder 1"/>
          <p:cNvSpPr>
            <a:spLocks noGrp="1"/>
          </p:cNvSpPr>
          <p:nvPr>
            <p:ph type="sldNum" sz="quarter" idx="12"/>
          </p:nvPr>
        </p:nvSpPr>
        <p:spPr/>
        <p:txBody>
          <a:bodyPr/>
          <a:lstStyle/>
          <a:p>
            <a:pPr>
              <a:defRPr/>
            </a:pPr>
            <a:fld id="{772D11C0-BFAC-44CF-A56C-1F7331F3DE3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4287</TotalTime>
  <Words>3501</Words>
  <Application>Microsoft Office PowerPoint</Application>
  <PresentationFormat>On-screen Show (4:3)</PresentationFormat>
  <Paragraphs>478</Paragraphs>
  <Slides>74</Slides>
  <Notes>14</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Office Theme</vt:lpstr>
      <vt:lpstr>1_Office Theme</vt:lpstr>
      <vt:lpstr> Addressing NCEP Director’ Concerns About the NAM Upgrade:  Read-Ahead Material Prepared by EMC 09/16/11  Updated with relevant feedback slides from original 9/12/2011 decision briefing  Enhanced with recent reruns and feedback from  SPC &amp; AWC on those reruns </vt:lpstr>
      <vt:lpstr>Summary of Reviewers’ Recommendations</vt:lpstr>
      <vt:lpstr>SPC NAM Nest Evaluation </vt:lpstr>
      <vt:lpstr>EMC Response to SPC’s Concerns About  the NAM Nests (1 of 2)</vt:lpstr>
      <vt:lpstr>EMC Response to SPC’s Concerns About  the NAM Nests (2 of 2)</vt:lpstr>
      <vt:lpstr>Non Severe Weather Applications of the NAM 4km Nest</vt:lpstr>
      <vt:lpstr>Dissemination of NAM Nests</vt:lpstr>
      <vt:lpstr>Slide 8</vt:lpstr>
      <vt:lpstr>Analysis of the NAM 12km Parent QPF</vt:lpstr>
      <vt:lpstr>Slide 10</vt:lpstr>
      <vt:lpstr>Slide 11</vt:lpstr>
      <vt:lpstr>Slide 12</vt:lpstr>
      <vt:lpstr>Slide 13</vt:lpstr>
      <vt:lpstr>Slide 14</vt:lpstr>
      <vt:lpstr>Slide 15</vt:lpstr>
      <vt:lpstr>Slide 16</vt:lpstr>
      <vt:lpstr>Slide 17</vt:lpstr>
      <vt:lpstr>Issue of Vertical Velocity Being too Weak (1 of 3)</vt:lpstr>
      <vt:lpstr>Issue of Vertical Velocity Being too Weak (2 of 3)</vt:lpstr>
      <vt:lpstr>Issue of Vertical Velocity Being too Weak (3 of 3)</vt:lpstr>
      <vt:lpstr>700mb Omega Before &amp; After Fix</vt:lpstr>
      <vt:lpstr>700mb Omega Before &amp; After Fix</vt:lpstr>
      <vt:lpstr>Slide 23</vt:lpstr>
      <vt:lpstr>Slide 24</vt:lpstr>
      <vt:lpstr>Slide 25</vt:lpstr>
      <vt:lpstr>Slide 26</vt:lpstr>
      <vt:lpstr>Slide 27</vt:lpstr>
      <vt:lpstr>Slide 28</vt:lpstr>
      <vt:lpstr>Slide 29</vt:lpstr>
      <vt:lpstr>Slide 30</vt:lpstr>
      <vt:lpstr>Slide 31</vt:lpstr>
      <vt:lpstr>EMC’s Action Items</vt:lpstr>
      <vt:lpstr>Slide 33</vt:lpstr>
      <vt:lpstr>Slide 34</vt:lpstr>
      <vt:lpstr>Slide 35</vt:lpstr>
      <vt:lpstr>Slide 36</vt:lpstr>
      <vt:lpstr>Slide 37</vt:lpstr>
      <vt:lpstr>AWC’s Steve Silberberg’s Response</vt:lpstr>
      <vt:lpstr>Eric Rogers’ 1st Rerun  with vertical velocity fix  for 00z 4/27/2011 case NAM 4 km CONUS Nest </vt:lpstr>
      <vt:lpstr>24-h Forecast Hourly Max Updraft Helicity valid 00z 4/28</vt:lpstr>
      <vt:lpstr>Is weaker vertical velocity the reason there is a dry bias in QPF in the parent domain?</vt:lpstr>
      <vt:lpstr>If nothing is wrong in the model, then why is the vertical velocity still weaker after the output fix?</vt:lpstr>
      <vt:lpstr>Why is there more  diffusion and divergence damping  in NMMB than in NMM?</vt:lpstr>
      <vt:lpstr>Can we improve the low QPF bias of the parent?</vt:lpstr>
      <vt:lpstr> Red = NAM Blue = NMMB Green = Eric’s test of fres=.75</vt:lpstr>
      <vt:lpstr>Quick diffusion/div damp test </vt:lpstr>
      <vt:lpstr>Slide 47</vt:lpstr>
      <vt:lpstr>Slide 48</vt:lpstr>
      <vt:lpstr>Slide 49</vt:lpstr>
      <vt:lpstr>Slide 50</vt:lpstr>
      <vt:lpstr>Slide 51</vt:lpstr>
      <vt:lpstr>Slide 52</vt:lpstr>
      <vt:lpstr>Slide 53</vt:lpstr>
      <vt:lpstr>Slide 54</vt:lpstr>
      <vt:lpstr>Slide 55</vt:lpstr>
      <vt:lpstr>Quicker diffusion/div damp test</vt:lpstr>
      <vt:lpstr>Slide 57</vt:lpstr>
      <vt:lpstr>Slide 58</vt:lpstr>
      <vt:lpstr>Can we fix the low convection intensity problem in the nests for SPC?</vt:lpstr>
      <vt:lpstr>Slide 60</vt:lpstr>
      <vt:lpstr>Slide 61</vt:lpstr>
      <vt:lpstr>CONUS Nest reruns of selected severe wx events for SPC (by Eric Rogers, added 3 Oct) </vt:lpstr>
      <vt:lpstr>00z 4/4/11 cycle; 21-hr forecasts: Hourly maximum updraft helicity</vt:lpstr>
      <vt:lpstr>00z 4/4/11 cycle; 21-hr forecasts: Hourly maximum updraft speed</vt:lpstr>
      <vt:lpstr>00z 4/4/11 cycle; 21-hr forecasts: 1 km AGL reflectivity</vt:lpstr>
      <vt:lpstr>00z 4/16/11 cycle; 21-hr forecasts: Hourly maximum updraft helicity</vt:lpstr>
      <vt:lpstr>00z 4/16/11 cycle; 21-hr forecasts: Hourly maximum updraft speed</vt:lpstr>
      <vt:lpstr>00z 4/16/11 cycle; 21-hr forecasts: 1 km AGL reflectivity</vt:lpstr>
      <vt:lpstr>00z 5/22/11 cycle; 23-hr forecasts: Hourly maximum updraft helicity</vt:lpstr>
      <vt:lpstr>00z 5/22/11 cycle; 23-hr forecasts: Hourly maximum updraft speed</vt:lpstr>
      <vt:lpstr>00z 5/22/11 cycle; 23-hr forecasts: 1 km AGL reflectivity</vt:lpstr>
      <vt:lpstr>Steve Weiss’ Response 1 of 3 </vt:lpstr>
      <vt:lpstr>Steve Weiss’ Response 2 of 3 </vt:lpstr>
      <vt:lpstr>Steve Weiss’ Response 3 of 3 </vt:lpstr>
    </vt:vector>
  </TitlesOfParts>
  <Company>EMC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matthew.pyle</dc:creator>
  <cp:lastModifiedBy>geoff.dimego</cp:lastModifiedBy>
  <cp:revision>217</cp:revision>
  <dcterms:created xsi:type="dcterms:W3CDTF">2011-09-13T19:17:51Z</dcterms:created>
  <dcterms:modified xsi:type="dcterms:W3CDTF">2011-10-05T12:33:09Z</dcterms:modified>
</cp:coreProperties>
</file>