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handoutMasterIdLst>
    <p:handoutMasterId r:id="rId89"/>
  </p:handoutMasterIdLst>
  <p:sldIdLst>
    <p:sldId id="258" r:id="rId2"/>
    <p:sldId id="259" r:id="rId3"/>
    <p:sldId id="341" r:id="rId4"/>
    <p:sldId id="261" r:id="rId5"/>
    <p:sldId id="263" r:id="rId6"/>
    <p:sldId id="34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345"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43"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6" r:id="rId87"/>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990" autoAdjust="0"/>
  </p:normalViewPr>
  <p:slideViewPr>
    <p:cSldViewPr>
      <p:cViewPr>
        <p:scale>
          <a:sx n="100" d="100"/>
          <a:sy n="100" d="100"/>
        </p:scale>
        <p:origin x="-29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p-krugler\My%20Documents\Projects%20-%20Current\0-6496%20-%20Grade%203%20and%204%20Seal%20Performance\Task%205%20-%20Noise%20Testing\John%20Wirth%20Data%20and%20Analysis\Seal%20Coat%20Test%20Section%20Compare%20All%2020110816.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Tire/Pavement Noise Sound Intensity - OBSI (60) - Collected by TxDOT
Research Project 0-6496 Test Sites, Grade 3, 4, &amp; 5 Seal Coat Pavements</a:t>
            </a:r>
          </a:p>
        </c:rich>
      </c:tx>
      <c:layout>
        <c:manualLayout>
          <c:xMode val="edge"/>
          <c:yMode val="edge"/>
          <c:x val="0.19644839067702613"/>
          <c:y val="1.6949152542372881E-2"/>
        </c:manualLayout>
      </c:layout>
      <c:overlay val="0"/>
      <c:spPr>
        <a:noFill/>
        <a:ln w="25400">
          <a:noFill/>
        </a:ln>
      </c:spPr>
    </c:title>
    <c:autoTitleDeleted val="0"/>
    <c:plotArea>
      <c:layout>
        <c:manualLayout>
          <c:layoutTarget val="inner"/>
          <c:xMode val="edge"/>
          <c:yMode val="edge"/>
          <c:x val="0.11542730299667039"/>
          <c:y val="8.3333333333333343E-2"/>
          <c:w val="0.84017758046614877"/>
          <c:h val="0.83192090395480323"/>
        </c:manualLayout>
      </c:layout>
      <c:barChart>
        <c:barDir val="col"/>
        <c:grouping val="clustered"/>
        <c:varyColors val="0"/>
        <c:ser>
          <c:idx val="4"/>
          <c:order val="0"/>
          <c:tx>
            <c:strRef>
              <c:f>SH7_A!$F$4</c:f>
              <c:strCache>
                <c:ptCount val="1"/>
                <c:pt idx="0">
                  <c:v>SH7 g5 Light</c:v>
                </c:pt>
              </c:strCache>
            </c:strRef>
          </c:tx>
          <c:spPr>
            <a:solidFill>
              <a:srgbClr val="660066"/>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SH7_A!$C$38</c:f>
              <c:numCache>
                <c:formatCode>0.0</c:formatCode>
                <c:ptCount val="1"/>
                <c:pt idx="0">
                  <c:v>103.93480348787294</c:v>
                </c:pt>
              </c:numCache>
            </c:numRef>
          </c:val>
        </c:ser>
        <c:ser>
          <c:idx val="20"/>
          <c:order val="1"/>
          <c:tx>
            <c:strRef>
              <c:f>US183BW_B!$I$4</c:f>
              <c:strCache>
                <c:ptCount val="1"/>
                <c:pt idx="0">
                  <c:v>SH183 g5 Lime 3mo</c:v>
                </c:pt>
              </c:strCache>
            </c:strRef>
          </c:tx>
          <c:spPr>
            <a:pattFill prst="lgCheck">
              <a:fgClr>
                <a:srgbClr val="000080"/>
              </a:fgClr>
              <a:bgClr>
                <a:srgbClr val="C0C0C0"/>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US183BW_B!$S$35</c:f>
              <c:numCache>
                <c:formatCode>0.0</c:formatCode>
                <c:ptCount val="1"/>
                <c:pt idx="0">
                  <c:v>104.12863458163247</c:v>
                </c:pt>
              </c:numCache>
            </c:numRef>
          </c:val>
        </c:ser>
        <c:ser>
          <c:idx val="14"/>
          <c:order val="2"/>
          <c:tx>
            <c:strRef>
              <c:f>SH7_B!$F$4</c:f>
              <c:strCache>
                <c:ptCount val="1"/>
                <c:pt idx="0">
                  <c:v>SH7 g5 Light 3mo</c:v>
                </c:pt>
              </c:strCache>
            </c:strRef>
          </c:tx>
          <c:spPr>
            <a:pattFill prst="lgCheck">
              <a:fgClr>
                <a:srgbClr val="969696"/>
              </a:fgClr>
              <a:bgClr>
                <a:srgbClr val="660066"/>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SH7_B!$C$38</c:f>
              <c:numCache>
                <c:formatCode>0.0</c:formatCode>
                <c:ptCount val="1"/>
                <c:pt idx="0">
                  <c:v>104.46842006953862</c:v>
                </c:pt>
              </c:numCache>
            </c:numRef>
          </c:val>
        </c:ser>
        <c:ser>
          <c:idx val="43"/>
          <c:order val="3"/>
          <c:tx>
            <c:strRef>
              <c:f>SH7_C!$F$4</c:f>
              <c:strCache>
                <c:ptCount val="1"/>
                <c:pt idx="0">
                  <c:v>SH7 g5 Light 1yr</c:v>
                </c:pt>
              </c:strCache>
            </c:strRef>
          </c:tx>
          <c:spPr>
            <a:pattFill prst="wdUpDiag">
              <a:fgClr>
                <a:srgbClr val="969696"/>
              </a:fgClr>
              <a:bgClr>
                <a:srgbClr val="660066"/>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SH7_C!$C$38</c:f>
              <c:numCache>
                <c:formatCode>0.0</c:formatCode>
                <c:ptCount val="1"/>
                <c:pt idx="0">
                  <c:v>104.74977569794812</c:v>
                </c:pt>
              </c:numCache>
            </c:numRef>
          </c:val>
        </c:ser>
        <c:ser>
          <c:idx val="8"/>
          <c:order val="4"/>
          <c:tx>
            <c:strRef>
              <c:f>US183BW_A!$I$4</c:f>
              <c:strCache>
                <c:ptCount val="1"/>
                <c:pt idx="0">
                  <c:v>SH183 g5 Lime</c:v>
                </c:pt>
              </c:strCache>
            </c:strRef>
          </c:tx>
          <c:spPr>
            <a:solidFill>
              <a:srgbClr val="000080"/>
            </a:solidFill>
            <a:ln w="12700">
              <a:solidFill>
                <a:srgbClr val="000000"/>
              </a:solidFill>
              <a:prstDash val="solid"/>
            </a:ln>
          </c:spPr>
          <c:invertIfNegative val="0"/>
          <c:dLbls>
            <c:spPr>
              <a:no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US183BW_A!$S$35</c:f>
              <c:numCache>
                <c:formatCode>0.0</c:formatCode>
                <c:ptCount val="1"/>
                <c:pt idx="0">
                  <c:v>105.00310296700974</c:v>
                </c:pt>
              </c:numCache>
            </c:numRef>
          </c:val>
        </c:ser>
        <c:ser>
          <c:idx val="38"/>
          <c:order val="5"/>
          <c:tx>
            <c:strRef>
              <c:f>'FM1151'!$B$4</c:f>
              <c:strCache>
                <c:ptCount val="1"/>
                <c:pt idx="0">
                  <c:v>FM1151 g4 Sil</c:v>
                </c:pt>
              </c:strCache>
            </c:strRef>
          </c:tx>
          <c:spPr>
            <a:solidFill>
              <a:srgbClr val="333399"/>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'FM1151'!$C$33</c:f>
              <c:numCache>
                <c:formatCode>0.0</c:formatCode>
                <c:ptCount val="1"/>
                <c:pt idx="0">
                  <c:v>104.02747024582995</c:v>
                </c:pt>
              </c:numCache>
            </c:numRef>
          </c:val>
        </c:ser>
        <c:ser>
          <c:idx val="31"/>
          <c:order val="6"/>
          <c:tx>
            <c:strRef>
              <c:f>'FM1100'!$B$4</c:f>
              <c:strCache>
                <c:ptCount val="1"/>
                <c:pt idx="0">
                  <c:v>FM1100 g4 Lime</c:v>
                </c:pt>
              </c:strCache>
            </c:strRef>
          </c:tx>
          <c:spPr>
            <a:solidFill>
              <a:srgbClr val="969696"/>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'FM1100'!$C$35</c:f>
              <c:numCache>
                <c:formatCode>0.0</c:formatCode>
                <c:ptCount val="1"/>
                <c:pt idx="0">
                  <c:v>104.11144985887191</c:v>
                </c:pt>
              </c:numCache>
            </c:numRef>
          </c:val>
        </c:ser>
        <c:ser>
          <c:idx val="35"/>
          <c:order val="7"/>
          <c:tx>
            <c:strRef>
              <c:f>FM207Borg!$B$4</c:f>
              <c:strCache>
                <c:ptCount val="1"/>
                <c:pt idx="0">
                  <c:v>FM207B g4 Sil</c:v>
                </c:pt>
              </c:strCache>
            </c:strRef>
          </c:tx>
          <c:spPr>
            <a:solidFill>
              <a:srgbClr val="3333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FM207Borg!$C$33</c:f>
              <c:numCache>
                <c:formatCode>0.0</c:formatCode>
                <c:ptCount val="1"/>
                <c:pt idx="0">
                  <c:v>104.70677649167391</c:v>
                </c:pt>
              </c:numCache>
            </c:numRef>
          </c:val>
        </c:ser>
        <c:ser>
          <c:idx val="39"/>
          <c:order val="8"/>
          <c:tx>
            <c:strRef>
              <c:f>FM207Claude!$B$4</c:f>
              <c:strCache>
                <c:ptCount val="1"/>
                <c:pt idx="0">
                  <c:v>FM207C g4 Sil</c:v>
                </c:pt>
              </c:strCache>
            </c:strRef>
          </c:tx>
          <c:spPr>
            <a:solidFill>
              <a:srgbClr val="333333"/>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FM207Claude!$C$33</c:f>
              <c:numCache>
                <c:formatCode>0.0</c:formatCode>
                <c:ptCount val="1"/>
                <c:pt idx="0">
                  <c:v>104.79359912076283</c:v>
                </c:pt>
              </c:numCache>
            </c:numRef>
          </c:val>
        </c:ser>
        <c:ser>
          <c:idx val="15"/>
          <c:order val="9"/>
          <c:tx>
            <c:strRef>
              <c:f>'FM860'!$B$4</c:f>
              <c:strCache>
                <c:ptCount val="1"/>
                <c:pt idx="0">
                  <c:v>FM860 g4 Light</c:v>
                </c:pt>
              </c:strCache>
            </c:strRef>
          </c:tx>
          <c:spPr>
            <a:solidFill>
              <a:srgbClr val="0000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'FM860'!$C$35</c:f>
              <c:numCache>
                <c:formatCode>0.0</c:formatCode>
                <c:ptCount val="1"/>
                <c:pt idx="0">
                  <c:v>104.97280000044798</c:v>
                </c:pt>
              </c:numCache>
            </c:numRef>
          </c:val>
        </c:ser>
        <c:ser>
          <c:idx val="22"/>
          <c:order val="10"/>
          <c:tx>
            <c:strRef>
              <c:f>US183BW_B!$Q$4</c:f>
              <c:strCache>
                <c:ptCount val="1"/>
                <c:pt idx="0">
                  <c:v>SH183 g4 Lime/LR 3mo</c:v>
                </c:pt>
              </c:strCache>
            </c:strRef>
          </c:tx>
          <c:spPr>
            <a:pattFill prst="wdUpDiag">
              <a:fgClr>
                <a:srgbClr val="C0C0C0"/>
              </a:fgClr>
              <a:bgClr>
                <a:srgbClr val="CCCCFF"/>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US183BW_B!$N$49</c:f>
              <c:numCache>
                <c:formatCode>0.0</c:formatCode>
                <c:ptCount val="1"/>
                <c:pt idx="0">
                  <c:v>105.00646405976441</c:v>
                </c:pt>
              </c:numCache>
            </c:numRef>
          </c:val>
        </c:ser>
        <c:ser>
          <c:idx val="3"/>
          <c:order val="11"/>
          <c:tx>
            <c:strRef>
              <c:f>SH7_A!$D$4</c:f>
              <c:strCache>
                <c:ptCount val="1"/>
                <c:pt idx="0">
                  <c:v>SH7 g4 Light</c:v>
                </c:pt>
              </c:strCache>
            </c:strRef>
          </c:tx>
          <c:spPr>
            <a:solidFill>
              <a:srgbClr val="CCFF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SH7_A!$C$40</c:f>
              <c:numCache>
                <c:formatCode>0.0</c:formatCode>
                <c:ptCount val="1"/>
                <c:pt idx="0">
                  <c:v>105.11574519090422</c:v>
                </c:pt>
              </c:numCache>
            </c:numRef>
          </c:val>
        </c:ser>
        <c:ser>
          <c:idx val="19"/>
          <c:order val="12"/>
          <c:tx>
            <c:strRef>
              <c:f>US183BW_B!$E$4</c:f>
              <c:strCache>
                <c:ptCount val="1"/>
                <c:pt idx="0">
                  <c:v>SH183 g4 Lime 3mo</c:v>
                </c:pt>
              </c:strCache>
            </c:strRef>
          </c:tx>
          <c:spPr>
            <a:pattFill prst="lgCheck">
              <a:fgClr>
                <a:srgbClr val="CCCCFF"/>
              </a:fgClr>
              <a:bgClr>
                <a:srgbClr val="C0C0C0"/>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US183BW_B!$N$35</c:f>
              <c:numCache>
                <c:formatCode>0.0</c:formatCode>
                <c:ptCount val="1"/>
                <c:pt idx="0">
                  <c:v>105.09427070841923</c:v>
                </c:pt>
              </c:numCache>
            </c:numRef>
          </c:val>
        </c:ser>
        <c:ser>
          <c:idx val="1"/>
          <c:order val="13"/>
          <c:tx>
            <c:strRef>
              <c:f>US79R2!$B$4</c:f>
              <c:strCache>
                <c:ptCount val="1"/>
                <c:pt idx="0">
                  <c:v>US79R2 g4 Light</c:v>
                </c:pt>
              </c:strCache>
            </c:strRef>
          </c:tx>
          <c:spPr>
            <a:solidFill>
              <a:srgbClr val="993366"/>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US79R2!$C$35</c:f>
              <c:numCache>
                <c:formatCode>0.0</c:formatCode>
                <c:ptCount val="1"/>
                <c:pt idx="0">
                  <c:v>105.21306984320024</c:v>
                </c:pt>
              </c:numCache>
            </c:numRef>
          </c:val>
        </c:ser>
        <c:ser>
          <c:idx val="40"/>
          <c:order val="14"/>
          <c:tx>
            <c:strRef>
              <c:f>'FM1058'!$B$4</c:f>
              <c:strCache>
                <c:ptCount val="1"/>
                <c:pt idx="0">
                  <c:v>FM1058 g4 Sil</c:v>
                </c:pt>
              </c:strCache>
            </c:strRef>
          </c:tx>
          <c:spPr>
            <a:solidFill>
              <a:srgbClr val="0000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'FM1058'!$C$33</c:f>
              <c:numCache>
                <c:formatCode>0.0</c:formatCode>
                <c:ptCount val="1"/>
                <c:pt idx="0">
                  <c:v>105.27577209846278</c:v>
                </c:pt>
              </c:numCache>
            </c:numRef>
          </c:val>
        </c:ser>
        <c:ser>
          <c:idx val="7"/>
          <c:order val="15"/>
          <c:tx>
            <c:strRef>
              <c:f>US183BW_A!$E$4</c:f>
              <c:strCache>
                <c:ptCount val="1"/>
                <c:pt idx="0">
                  <c:v>SH183 g4 Lime</c:v>
                </c:pt>
              </c:strCache>
            </c:strRef>
          </c:tx>
          <c:spPr>
            <a:solidFill>
              <a:srgbClr val="CCCC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US183BW_A!$N$35</c:f>
              <c:numCache>
                <c:formatCode>0.0</c:formatCode>
                <c:ptCount val="1"/>
                <c:pt idx="0">
                  <c:v>105.32298730975521</c:v>
                </c:pt>
              </c:numCache>
            </c:numRef>
          </c:val>
        </c:ser>
        <c:ser>
          <c:idx val="10"/>
          <c:order val="16"/>
          <c:tx>
            <c:strRef>
              <c:f>US183BW_A!$Q$4</c:f>
              <c:strCache>
                <c:ptCount val="1"/>
                <c:pt idx="0">
                  <c:v>SH183 g4 Lime/LR</c:v>
                </c:pt>
              </c:strCache>
            </c:strRef>
          </c:tx>
          <c:spPr>
            <a:pattFill prst="wdUpDiag">
              <a:fgClr>
                <a:srgbClr val="FFFFFF"/>
              </a:fgClr>
              <a:bgClr>
                <a:srgbClr val="CCCCFF"/>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US183BW_A!$N$49</c:f>
              <c:numCache>
                <c:formatCode>0.0</c:formatCode>
                <c:ptCount val="1"/>
                <c:pt idx="0">
                  <c:v>105.30894785258353</c:v>
                </c:pt>
              </c:numCache>
            </c:numRef>
          </c:val>
        </c:ser>
        <c:ser>
          <c:idx val="0"/>
          <c:order val="17"/>
          <c:tx>
            <c:strRef>
              <c:f>US79R1!$B$4</c:f>
              <c:strCache>
                <c:ptCount val="1"/>
                <c:pt idx="0">
                  <c:v>US79R1 g4 Light</c:v>
                </c:pt>
              </c:strCache>
            </c:strRef>
          </c:tx>
          <c:spPr>
            <a:solidFill>
              <a:srgbClr val="9999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US79R1!$C$35</c:f>
              <c:numCache>
                <c:formatCode>0.0</c:formatCode>
                <c:ptCount val="1"/>
                <c:pt idx="0">
                  <c:v>105.4368527990206</c:v>
                </c:pt>
              </c:numCache>
            </c:numRef>
          </c:val>
        </c:ser>
        <c:ser>
          <c:idx val="32"/>
          <c:order val="18"/>
          <c:tx>
            <c:strRef>
              <c:f>'FM487'!$B$4</c:f>
              <c:strCache>
                <c:ptCount val="1"/>
                <c:pt idx="0">
                  <c:v>FM487 g4 Lime</c:v>
                </c:pt>
              </c:strCache>
            </c:strRef>
          </c:tx>
          <c:spPr>
            <a:solidFill>
              <a:srgbClr val="003366"/>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'FM487'!$C$35</c:f>
              <c:numCache>
                <c:formatCode>0.0</c:formatCode>
                <c:ptCount val="1"/>
                <c:pt idx="0">
                  <c:v>105.48695661699408</c:v>
                </c:pt>
              </c:numCache>
            </c:numRef>
          </c:val>
        </c:ser>
        <c:ser>
          <c:idx val="34"/>
          <c:order val="19"/>
          <c:tx>
            <c:strRef>
              <c:f>SH70!$B$4</c:f>
              <c:strCache>
                <c:ptCount val="1"/>
                <c:pt idx="0">
                  <c:v>SH70 g4 Sil</c:v>
                </c:pt>
              </c:strCache>
            </c:strRef>
          </c:tx>
          <c:spPr>
            <a:solidFill>
              <a:srgbClr val="0033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SH70!$C$33</c:f>
              <c:numCache>
                <c:formatCode>0.0</c:formatCode>
                <c:ptCount val="1"/>
                <c:pt idx="0">
                  <c:v>105.54973555463258</c:v>
                </c:pt>
              </c:numCache>
            </c:numRef>
          </c:val>
        </c:ser>
        <c:ser>
          <c:idx val="13"/>
          <c:order val="20"/>
          <c:tx>
            <c:strRef>
              <c:f>SH7_B!$D$4</c:f>
              <c:strCache>
                <c:ptCount val="1"/>
                <c:pt idx="0">
                  <c:v>SH7 g4 Light 3mo</c:v>
                </c:pt>
              </c:strCache>
            </c:strRef>
          </c:tx>
          <c:spPr>
            <a:pattFill prst="lgCheck">
              <a:fgClr>
                <a:srgbClr val="969696"/>
              </a:fgClr>
              <a:bgClr>
                <a:srgbClr val="CCFFFF"/>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SH7_B!$C$40</c:f>
              <c:numCache>
                <c:formatCode>0.0</c:formatCode>
                <c:ptCount val="1"/>
                <c:pt idx="0">
                  <c:v>105.65579110049444</c:v>
                </c:pt>
              </c:numCache>
            </c:numRef>
          </c:val>
        </c:ser>
        <c:ser>
          <c:idx val="29"/>
          <c:order val="21"/>
          <c:tx>
            <c:strRef>
              <c:f>'FM2503'!$B$4</c:f>
              <c:strCache>
                <c:ptCount val="1"/>
                <c:pt idx="0">
                  <c:v>FM2503 g4 Lime</c:v>
                </c:pt>
              </c:strCache>
            </c:strRef>
          </c:tx>
          <c:spPr>
            <a:solidFill>
              <a:srgbClr val="FF66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'FM2503'!$C$35</c:f>
              <c:numCache>
                <c:formatCode>0.0</c:formatCode>
                <c:ptCount val="1"/>
                <c:pt idx="0">
                  <c:v>105.83542550012338</c:v>
                </c:pt>
              </c:numCache>
            </c:numRef>
          </c:val>
        </c:ser>
        <c:ser>
          <c:idx val="25"/>
          <c:order val="22"/>
          <c:tx>
            <c:strRef>
              <c:f>FM1295S!$B$4</c:f>
              <c:strCache>
                <c:ptCount val="1"/>
                <c:pt idx="0">
                  <c:v>FM1295 g4 Lime</c:v>
                </c:pt>
              </c:strCache>
            </c:strRef>
          </c:tx>
          <c:spPr>
            <a:solidFill>
              <a:srgbClr val="33CCCC"/>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FM1295S!$C$35</c:f>
              <c:numCache>
                <c:formatCode>0.0</c:formatCode>
                <c:ptCount val="1"/>
                <c:pt idx="0">
                  <c:v>106.03839736937232</c:v>
                </c:pt>
              </c:numCache>
            </c:numRef>
          </c:val>
        </c:ser>
        <c:ser>
          <c:idx val="42"/>
          <c:order val="23"/>
          <c:tx>
            <c:strRef>
              <c:f>SH7_C!$D$4</c:f>
              <c:strCache>
                <c:ptCount val="1"/>
                <c:pt idx="0">
                  <c:v>SH7 g4 Light 1yr</c:v>
                </c:pt>
              </c:strCache>
            </c:strRef>
          </c:tx>
          <c:spPr>
            <a:pattFill prst="wdUpDiag">
              <a:fgClr>
                <a:srgbClr val="969696"/>
              </a:fgClr>
              <a:bgClr>
                <a:srgbClr val="CCFFFF"/>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SH7_C!$C$40</c:f>
              <c:numCache>
                <c:formatCode>0.0</c:formatCode>
                <c:ptCount val="1"/>
                <c:pt idx="0">
                  <c:v>106.30403161287767</c:v>
                </c:pt>
              </c:numCache>
            </c:numRef>
          </c:val>
        </c:ser>
        <c:ser>
          <c:idx val="6"/>
          <c:order val="24"/>
          <c:tx>
            <c:strRef>
              <c:f>US77!$B$4</c:f>
              <c:strCache>
                <c:ptCount val="1"/>
                <c:pt idx="0">
                  <c:v>US77 g4 Light</c:v>
                </c:pt>
              </c:strCache>
            </c:strRef>
          </c:tx>
          <c:spPr>
            <a:solidFill>
              <a:srgbClr val="0066CC"/>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US77!$C$35</c:f>
              <c:numCache>
                <c:formatCode>0.0</c:formatCode>
                <c:ptCount val="1"/>
                <c:pt idx="0">
                  <c:v>106.39020291622083</c:v>
                </c:pt>
              </c:numCache>
            </c:numRef>
          </c:val>
        </c:ser>
        <c:ser>
          <c:idx val="11"/>
          <c:order val="25"/>
          <c:tx>
            <c:strRef>
              <c:f>SH30!$B$4</c:f>
              <c:strCache>
                <c:ptCount val="1"/>
                <c:pt idx="0">
                  <c:v>SH30 g4 Light</c:v>
                </c:pt>
              </c:strCache>
            </c:strRef>
          </c:tx>
          <c:spPr>
            <a:solidFill>
              <a:srgbClr val="00FF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SH30!$C$35</c:f>
              <c:numCache>
                <c:formatCode>0.0</c:formatCode>
                <c:ptCount val="1"/>
                <c:pt idx="0">
                  <c:v>106.90262975952022</c:v>
                </c:pt>
              </c:numCache>
            </c:numRef>
          </c:val>
        </c:ser>
        <c:ser>
          <c:idx val="17"/>
          <c:order val="26"/>
          <c:tx>
            <c:strRef>
              <c:f>'FM503'!$B$4</c:f>
              <c:strCache>
                <c:ptCount val="1"/>
                <c:pt idx="0">
                  <c:v>FM503 g3 Light</c:v>
                </c:pt>
              </c:strCache>
            </c:strRef>
          </c:tx>
          <c:spPr>
            <a:solidFill>
              <a:srgbClr val="CCFF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'FM503'!$C$35</c:f>
              <c:numCache>
                <c:formatCode>0.0</c:formatCode>
                <c:ptCount val="1"/>
                <c:pt idx="0">
                  <c:v>104.25140944544093</c:v>
                </c:pt>
              </c:numCache>
            </c:numRef>
          </c:val>
        </c:ser>
        <c:ser>
          <c:idx val="36"/>
          <c:order val="27"/>
          <c:tx>
            <c:strRef>
              <c:f>'FM293'!$B$4</c:f>
              <c:strCache>
                <c:ptCount val="1"/>
                <c:pt idx="0">
                  <c:v>FM293 g3 Sil</c:v>
                </c:pt>
              </c:strCache>
            </c:strRef>
          </c:tx>
          <c:spPr>
            <a:solidFill>
              <a:srgbClr val="9933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'FM293'!$C$33</c:f>
              <c:numCache>
                <c:formatCode>0.0</c:formatCode>
                <c:ptCount val="1"/>
                <c:pt idx="0">
                  <c:v>104.98987016747373</c:v>
                </c:pt>
              </c:numCache>
            </c:numRef>
          </c:val>
        </c:ser>
        <c:ser>
          <c:idx val="37"/>
          <c:order val="28"/>
          <c:tx>
            <c:strRef>
              <c:f>IH40WFR!$B$4</c:f>
              <c:strCache>
                <c:ptCount val="1"/>
                <c:pt idx="0">
                  <c:v>IH40fr g3 Sil</c:v>
                </c:pt>
              </c:strCache>
            </c:strRef>
          </c:tx>
          <c:spPr>
            <a:solidFill>
              <a:srgbClr val="993366"/>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IH40WFR!$C$33</c:f>
              <c:numCache>
                <c:formatCode>0.0</c:formatCode>
                <c:ptCount val="1"/>
                <c:pt idx="0">
                  <c:v>105.03024323671249</c:v>
                </c:pt>
              </c:numCache>
            </c:numRef>
          </c:val>
        </c:ser>
        <c:ser>
          <c:idx val="2"/>
          <c:order val="29"/>
          <c:tx>
            <c:strRef>
              <c:f>SH7_A!$B$4</c:f>
              <c:strCache>
                <c:ptCount val="1"/>
                <c:pt idx="0">
                  <c:v>SH7 g3 Light</c:v>
                </c:pt>
              </c:strCache>
            </c:strRef>
          </c:tx>
          <c:spPr>
            <a:solidFill>
              <a:srgbClr val="FFFFCC"/>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SH7_A!$C$39</c:f>
              <c:numCache>
                <c:formatCode>0.0</c:formatCode>
                <c:ptCount val="1"/>
                <c:pt idx="0">
                  <c:v>105.55902475863167</c:v>
                </c:pt>
              </c:numCache>
            </c:numRef>
          </c:val>
        </c:ser>
        <c:ser>
          <c:idx val="30"/>
          <c:order val="30"/>
          <c:tx>
            <c:strRef>
              <c:f>'FM954'!$B$4</c:f>
              <c:strCache>
                <c:ptCount val="1"/>
                <c:pt idx="0">
                  <c:v>FM954 g3 Lime</c:v>
                </c:pt>
              </c:strCache>
            </c:strRef>
          </c:tx>
          <c:spPr>
            <a:solidFill>
              <a:srgbClr val="666699"/>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'FM954'!$C$35</c:f>
              <c:numCache>
                <c:formatCode>0.0</c:formatCode>
                <c:ptCount val="1"/>
                <c:pt idx="0">
                  <c:v>105.73186296539937</c:v>
                </c:pt>
              </c:numCache>
            </c:numRef>
          </c:val>
        </c:ser>
        <c:ser>
          <c:idx val="21"/>
          <c:order val="31"/>
          <c:tx>
            <c:strRef>
              <c:f>US183BW_B!$M$4</c:f>
              <c:strCache>
                <c:ptCount val="1"/>
                <c:pt idx="0">
                  <c:v>SH183 g3 Lime/LR 3mo</c:v>
                </c:pt>
              </c:strCache>
            </c:strRef>
          </c:tx>
          <c:spPr>
            <a:pattFill prst="wdUpDiag">
              <a:fgClr>
                <a:srgbClr val="FF8080"/>
              </a:fgClr>
              <a:bgClr>
                <a:srgbClr val="C0C0C0"/>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US183BW_B!$I$49</c:f>
              <c:numCache>
                <c:formatCode>0.0</c:formatCode>
                <c:ptCount val="1"/>
                <c:pt idx="0">
                  <c:v>105.9141386529647</c:v>
                </c:pt>
              </c:numCache>
            </c:numRef>
          </c:val>
        </c:ser>
        <c:ser>
          <c:idx val="26"/>
          <c:order val="32"/>
          <c:tx>
            <c:strRef>
              <c:f>FM1295N!$B$4</c:f>
              <c:strCache>
                <c:ptCount val="1"/>
                <c:pt idx="0">
                  <c:v>FM1295 g3 Lime</c:v>
                </c:pt>
              </c:strCache>
            </c:strRef>
          </c:tx>
          <c:spPr>
            <a:solidFill>
              <a:srgbClr val="99CC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FM1295N!$C$35</c:f>
              <c:numCache>
                <c:formatCode>0.0</c:formatCode>
                <c:ptCount val="1"/>
                <c:pt idx="0">
                  <c:v>105.94496894591319</c:v>
                </c:pt>
              </c:numCache>
            </c:numRef>
          </c:val>
        </c:ser>
        <c:ser>
          <c:idx val="27"/>
          <c:order val="33"/>
          <c:tx>
            <c:strRef>
              <c:f>BUS71!$B$4</c:f>
              <c:strCache>
                <c:ptCount val="1"/>
                <c:pt idx="0">
                  <c:v>BUS71 g3 Lime</c:v>
                </c:pt>
              </c:strCache>
            </c:strRef>
          </c:tx>
          <c:spPr>
            <a:solidFill>
              <a:srgbClr val="FFCC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BUS71!$C$35</c:f>
              <c:numCache>
                <c:formatCode>0.0</c:formatCode>
                <c:ptCount val="1"/>
                <c:pt idx="0">
                  <c:v>106.12632169699218</c:v>
                </c:pt>
              </c:numCache>
            </c:numRef>
          </c:val>
        </c:ser>
        <c:ser>
          <c:idx val="9"/>
          <c:order val="34"/>
          <c:tx>
            <c:strRef>
              <c:f>US183BW_A!$M$4</c:f>
              <c:strCache>
                <c:ptCount val="1"/>
                <c:pt idx="0">
                  <c:v>SH183 g3 Lime/LR</c:v>
                </c:pt>
              </c:strCache>
            </c:strRef>
          </c:tx>
          <c:spPr>
            <a:pattFill prst="wdUpDiag">
              <a:fgClr>
                <a:srgbClr val="FFFFFF"/>
              </a:fgClr>
              <a:bgClr>
                <a:srgbClr val="FF8080"/>
              </a:bgClr>
            </a:pattFill>
            <a:ln w="12700">
              <a:solidFill>
                <a:srgbClr val="000000"/>
              </a:solidFill>
              <a:prstDash val="solid"/>
            </a:ln>
          </c:spPr>
          <c:invertIfNegative val="0"/>
          <c:dLbls>
            <c:spPr>
              <a:no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US183BW_A!$I$49</c:f>
              <c:numCache>
                <c:formatCode>0.0</c:formatCode>
                <c:ptCount val="1"/>
                <c:pt idx="0">
                  <c:v>106.19169455717756</c:v>
                </c:pt>
              </c:numCache>
            </c:numRef>
          </c:val>
        </c:ser>
        <c:ser>
          <c:idx val="33"/>
          <c:order val="35"/>
          <c:tx>
            <c:strRef>
              <c:f>'FM1704'!$B$4</c:f>
              <c:strCache>
                <c:ptCount val="1"/>
                <c:pt idx="0">
                  <c:v>FM1704 g3 Light</c:v>
                </c:pt>
              </c:strCache>
            </c:strRef>
          </c:tx>
          <c:spPr>
            <a:solidFill>
              <a:srgbClr val="339966"/>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'FM1704'!$C$33</c:f>
              <c:numCache>
                <c:formatCode>0.0</c:formatCode>
                <c:ptCount val="1"/>
                <c:pt idx="0">
                  <c:v>106.24584923820699</c:v>
                </c:pt>
              </c:numCache>
            </c:numRef>
          </c:val>
        </c:ser>
        <c:ser>
          <c:idx val="5"/>
          <c:order val="36"/>
          <c:tx>
            <c:strRef>
              <c:f>US183BW_A!$B$4</c:f>
              <c:strCache>
                <c:ptCount val="1"/>
                <c:pt idx="0">
                  <c:v>SH183 g3 Lime</c:v>
                </c:pt>
              </c:strCache>
            </c:strRef>
          </c:tx>
          <c:spPr>
            <a:solidFill>
              <a:srgbClr val="FF808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US183BW_A!$I$35</c:f>
              <c:numCache>
                <c:formatCode>0.0</c:formatCode>
                <c:ptCount val="1"/>
                <c:pt idx="0">
                  <c:v>106.36768949045823</c:v>
                </c:pt>
              </c:numCache>
            </c:numRef>
          </c:val>
        </c:ser>
        <c:ser>
          <c:idx val="18"/>
          <c:order val="37"/>
          <c:tx>
            <c:strRef>
              <c:f>US183BW_B!$B$4</c:f>
              <c:strCache>
                <c:ptCount val="1"/>
                <c:pt idx="0">
                  <c:v>SH183 g3 Lime 3mo</c:v>
                </c:pt>
              </c:strCache>
            </c:strRef>
          </c:tx>
          <c:spPr>
            <a:pattFill prst="lgCheck">
              <a:fgClr>
                <a:srgbClr val="FF8080"/>
              </a:fgClr>
              <a:bgClr>
                <a:srgbClr val="C0C0C0"/>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US183BW_B!$I$35</c:f>
              <c:numCache>
                <c:formatCode>0.0</c:formatCode>
                <c:ptCount val="1"/>
                <c:pt idx="0">
                  <c:v>106.40282242659414</c:v>
                </c:pt>
              </c:numCache>
            </c:numRef>
          </c:val>
        </c:ser>
        <c:ser>
          <c:idx val="28"/>
          <c:order val="38"/>
          <c:tx>
            <c:strRef>
              <c:f>'FM155'!$B$4</c:f>
              <c:strCache>
                <c:ptCount val="1"/>
                <c:pt idx="0">
                  <c:v>FM155 g3 Lime</c:v>
                </c:pt>
              </c:strCache>
            </c:strRef>
          </c:tx>
          <c:spPr>
            <a:solidFill>
              <a:srgbClr val="FF9900"/>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'FM155'!$C$35</c:f>
              <c:numCache>
                <c:formatCode>0.0</c:formatCode>
                <c:ptCount val="1"/>
                <c:pt idx="0">
                  <c:v>106.44190256005199</c:v>
                </c:pt>
              </c:numCache>
            </c:numRef>
          </c:val>
        </c:ser>
        <c:ser>
          <c:idx val="12"/>
          <c:order val="39"/>
          <c:tx>
            <c:strRef>
              <c:f>SH7_B!$B$4</c:f>
              <c:strCache>
                <c:ptCount val="1"/>
                <c:pt idx="0">
                  <c:v>SH7 g3 Light 3mo</c:v>
                </c:pt>
              </c:strCache>
            </c:strRef>
          </c:tx>
          <c:spPr>
            <a:pattFill prst="lgCheck">
              <a:fgClr>
                <a:srgbClr val="969696"/>
              </a:fgClr>
              <a:bgClr>
                <a:srgbClr val="FFFFCC"/>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SH7_B!$C$39</c:f>
              <c:numCache>
                <c:formatCode>0.0</c:formatCode>
                <c:ptCount val="1"/>
                <c:pt idx="0">
                  <c:v>106.79578903691818</c:v>
                </c:pt>
              </c:numCache>
            </c:numRef>
          </c:val>
        </c:ser>
        <c:ser>
          <c:idx val="24"/>
          <c:order val="40"/>
          <c:tx>
            <c:strRef>
              <c:f>'FM107'!$B$4</c:f>
              <c:strCache>
                <c:ptCount val="1"/>
                <c:pt idx="0">
                  <c:v>FM107 g3 Light</c:v>
                </c:pt>
              </c:strCache>
            </c:strRef>
          </c:tx>
          <c:spPr>
            <a:solidFill>
              <a:srgbClr val="3366FF"/>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'FM107'!$C$35</c:f>
              <c:numCache>
                <c:formatCode>0.0</c:formatCode>
                <c:ptCount val="1"/>
                <c:pt idx="0">
                  <c:v>106.95731429765088</c:v>
                </c:pt>
              </c:numCache>
            </c:numRef>
          </c:val>
        </c:ser>
        <c:ser>
          <c:idx val="23"/>
          <c:order val="41"/>
          <c:tx>
            <c:strRef>
              <c:f>US67!$B$4</c:f>
              <c:strCache>
                <c:ptCount val="1"/>
                <c:pt idx="0">
                  <c:v>US67 g3 Light</c:v>
                </c:pt>
              </c:strCache>
            </c:strRef>
          </c:tx>
          <c:spPr>
            <a:solidFill>
              <a:srgbClr val="FFCC99"/>
            </a:solid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US67!$C$35</c:f>
              <c:numCache>
                <c:formatCode>0.0</c:formatCode>
                <c:ptCount val="1"/>
                <c:pt idx="0">
                  <c:v>107.04918530239057</c:v>
                </c:pt>
              </c:numCache>
            </c:numRef>
          </c:val>
        </c:ser>
        <c:ser>
          <c:idx val="41"/>
          <c:order val="42"/>
          <c:tx>
            <c:strRef>
              <c:f>SH7_C!$B$4</c:f>
              <c:strCache>
                <c:ptCount val="1"/>
                <c:pt idx="0">
                  <c:v>SH7 g3 Light 1yr</c:v>
                </c:pt>
              </c:strCache>
            </c:strRef>
          </c:tx>
          <c:spPr>
            <a:pattFill prst="wdUpDiag">
              <a:fgClr>
                <a:srgbClr val="969696"/>
              </a:fgClr>
              <a:bgClr>
                <a:srgbClr val="FFFFCC"/>
              </a:bgClr>
            </a:pattFill>
            <a:ln w="12700">
              <a:solidFill>
                <a:srgbClr val="000000"/>
              </a:solidFill>
              <a:prstDash val="solid"/>
            </a:ln>
          </c:spPr>
          <c:invertIfNegative val="0"/>
          <c:dLbls>
            <c:spPr>
              <a:solidFill>
                <a:srgbClr val="C0C0C0"/>
              </a:solid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SH7_C!$C$39</c:f>
              <c:numCache>
                <c:formatCode>0.0</c:formatCode>
                <c:ptCount val="1"/>
                <c:pt idx="0">
                  <c:v>107.55410922766752</c:v>
                </c:pt>
              </c:numCache>
            </c:numRef>
          </c:val>
        </c:ser>
        <c:ser>
          <c:idx val="16"/>
          <c:order val="43"/>
          <c:tx>
            <c:strRef>
              <c:f>US80!$B$4</c:f>
              <c:strCache>
                <c:ptCount val="1"/>
                <c:pt idx="0">
                  <c:v>US80 g3 Lime</c:v>
                </c:pt>
              </c:strCache>
            </c:strRef>
          </c:tx>
          <c:spPr>
            <a:solidFill>
              <a:srgbClr val="00CCFF"/>
            </a:solidFill>
            <a:ln w="12700">
              <a:solidFill>
                <a:srgbClr val="000000"/>
              </a:solidFill>
              <a:prstDash val="solid"/>
            </a:ln>
          </c:spPr>
          <c:invertIfNegative val="0"/>
          <c:dLbls>
            <c:spPr>
              <a:noFill/>
              <a:ln w="25400">
                <a:noFill/>
              </a:ln>
            </c:spPr>
            <c:txPr>
              <a:bodyPr rot="-5400000" vert="horz"/>
              <a:lstStyle/>
              <a:p>
                <a:pPr algn="ctr">
                  <a:defRPr sz="10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val>
            <c:numRef>
              <c:f>US80!$C$35</c:f>
              <c:numCache>
                <c:formatCode>0.0</c:formatCode>
                <c:ptCount val="1"/>
                <c:pt idx="0">
                  <c:v>108.25646979471419</c:v>
                </c:pt>
              </c:numCache>
            </c:numRef>
          </c:val>
        </c:ser>
        <c:dLbls>
          <c:showLegendKey val="0"/>
          <c:showVal val="1"/>
          <c:showCatName val="0"/>
          <c:showSerName val="0"/>
          <c:showPercent val="0"/>
          <c:showBubbleSize val="0"/>
        </c:dLbls>
        <c:gapWidth val="150"/>
        <c:overlap val="-50"/>
        <c:axId val="80283136"/>
        <c:axId val="80285056"/>
      </c:barChart>
      <c:catAx>
        <c:axId val="80283136"/>
        <c:scaling>
          <c:orientation val="minMax"/>
        </c:scaling>
        <c:delete val="1"/>
        <c:axPos val="b"/>
        <c:title>
          <c:tx>
            <c:rich>
              <a:bodyPr/>
              <a:lstStyle/>
              <a:p>
                <a:pPr>
                  <a:defRPr sz="1600" b="0" i="0" u="none" strike="noStrike" baseline="0">
                    <a:solidFill>
                      <a:srgbClr val="000000"/>
                    </a:solidFill>
                    <a:latin typeface="Arial"/>
                    <a:ea typeface="Arial"/>
                    <a:cs typeface="Arial"/>
                  </a:defRPr>
                </a:pPr>
                <a:r>
                  <a:rPr lang="en-US"/>
                  <a:t>Test Section</a:t>
                </a:r>
              </a:p>
            </c:rich>
          </c:tx>
          <c:layout>
            <c:manualLayout>
              <c:xMode val="edge"/>
              <c:yMode val="edge"/>
              <c:x val="0.46614872364039955"/>
              <c:y val="0.93644067796610164"/>
            </c:manualLayout>
          </c:layout>
          <c:overlay val="0"/>
          <c:spPr>
            <a:noFill/>
            <a:ln w="25400">
              <a:noFill/>
            </a:ln>
          </c:spPr>
        </c:title>
        <c:majorTickMark val="out"/>
        <c:minorTickMark val="none"/>
        <c:tickLblPos val="none"/>
        <c:crossAx val="80285056"/>
        <c:crosses val="autoZero"/>
        <c:auto val="1"/>
        <c:lblAlgn val="ctr"/>
        <c:lblOffset val="100"/>
        <c:noMultiLvlLbl val="0"/>
      </c:catAx>
      <c:valAx>
        <c:axId val="80285056"/>
        <c:scaling>
          <c:orientation val="minMax"/>
          <c:max val="110"/>
          <c:min val="100"/>
        </c:scaling>
        <c:delete val="0"/>
        <c:axPos val="l"/>
        <c:majorGridlines>
          <c:spPr>
            <a:ln w="3175">
              <a:solidFill>
                <a:srgbClr val="000000"/>
              </a:solidFill>
              <a:prstDash val="solid"/>
            </a:ln>
          </c:spPr>
        </c:majorGridlines>
        <c:title>
          <c:tx>
            <c:rich>
              <a:bodyPr/>
              <a:lstStyle/>
              <a:p>
                <a:pPr>
                  <a:defRPr sz="1600" b="0" i="0" u="none" strike="noStrike" baseline="0">
                    <a:solidFill>
                      <a:srgbClr val="000000"/>
                    </a:solidFill>
                    <a:latin typeface="Arial"/>
                    <a:ea typeface="Arial"/>
                    <a:cs typeface="Arial"/>
                  </a:defRPr>
                </a:pPr>
                <a:r>
                  <a:rPr lang="en-US"/>
                  <a:t>Overall Level (dBA)</a:t>
                </a:r>
              </a:p>
            </c:rich>
          </c:tx>
          <c:layout>
            <c:manualLayout>
              <c:xMode val="edge"/>
              <c:yMode val="edge"/>
              <c:x val="1.8867924528301886E-2"/>
              <c:y val="0.3672316384180786"/>
            </c:manualLayout>
          </c:layout>
          <c:overlay val="0"/>
          <c:spPr>
            <a:noFill/>
            <a:ln w="25400">
              <a:noFill/>
            </a:ln>
          </c:spPr>
        </c:title>
        <c:numFmt formatCode="0" sourceLinked="0"/>
        <c:majorTickMark val="out"/>
        <c:minorTickMark val="in"/>
        <c:tickLblPos val="nextTo"/>
        <c:spPr>
          <a:ln w="3175">
            <a:solidFill>
              <a:srgbClr val="000000"/>
            </a:solidFill>
            <a:prstDash val="solid"/>
          </a:ln>
        </c:spPr>
        <c:txPr>
          <a:bodyPr rot="0" vert="horz"/>
          <a:lstStyle/>
          <a:p>
            <a:pPr>
              <a:defRPr sz="1300" b="0" i="0" u="none" strike="noStrike" baseline="0">
                <a:solidFill>
                  <a:srgbClr val="000000"/>
                </a:solidFill>
                <a:latin typeface="Arial"/>
                <a:ea typeface="Arial"/>
                <a:cs typeface="Arial"/>
              </a:defRPr>
            </a:pPr>
            <a:endParaRPr lang="en-US"/>
          </a:p>
        </c:txPr>
        <c:crossAx val="80283136"/>
        <c:crosses val="autoZero"/>
        <c:crossBetween val="between"/>
        <c:majorUnit val="1"/>
        <c:minorUnit val="1"/>
      </c:valAx>
      <c:spPr>
        <a:solidFill>
          <a:srgbClr val="C0C0C0"/>
        </a:solidFill>
        <a:ln w="12700">
          <a:solidFill>
            <a:srgbClr val="808080"/>
          </a:solidFill>
          <a:prstDash val="solid"/>
        </a:ln>
      </c:spPr>
    </c:plotArea>
    <c:legend>
      <c:legendPos val="r"/>
      <c:layout>
        <c:manualLayout>
          <c:xMode val="edge"/>
          <c:yMode val="edge"/>
          <c:x val="0.1254162491052257"/>
          <c:y val="0.62000282401408735"/>
          <c:w val="0.81938928656645194"/>
          <c:h val="0.37005649717514211"/>
        </c:manualLayout>
      </c:layout>
      <c:overlay val="0"/>
      <c:spPr>
        <a:solidFill>
          <a:srgbClr val="FFFFFF"/>
        </a:solidFill>
        <a:ln w="3175">
          <a:solidFill>
            <a:srgbClr val="000000"/>
          </a:solidFill>
          <a:prstDash val="solid"/>
        </a:ln>
      </c:spPr>
      <c:txPr>
        <a:bodyPr/>
        <a:lstStyle/>
        <a:p>
          <a:pPr>
            <a:defRPr sz="1100" b="1" i="0" u="none" strike="noStrike" baseline="0">
              <a:solidFill>
                <a:srgbClr val="000000"/>
              </a:solidFill>
              <a:latin typeface="Arial"/>
              <a:ea typeface="Arial"/>
              <a:cs typeface="Arial"/>
            </a:defRPr>
          </a:pPr>
          <a:endParaRPr lang="en-US"/>
        </a:p>
      </c:txPr>
    </c:legend>
    <c:plotVisOnly val="1"/>
    <c:dispBlanksAs val="gap"/>
    <c:showDLblsOverMax val="0"/>
  </c:chart>
  <c:spPr>
    <a:solidFill>
      <a:schemeClr val="bg1"/>
    </a:solidFill>
    <a:ln w="12700" cmpd="sng">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drawing1.xml><?xml version="1.0" encoding="utf-8"?>
<c:userShapes xmlns:c="http://schemas.openxmlformats.org/drawingml/2006/chart">
  <cdr:relSizeAnchor xmlns:cdr="http://schemas.openxmlformats.org/drawingml/2006/chartDrawing">
    <cdr:from>
      <cdr:x>0.612</cdr:x>
      <cdr:y>0.084</cdr:y>
    </cdr:from>
    <cdr:to>
      <cdr:x>0.612</cdr:x>
      <cdr:y>0.604</cdr:y>
    </cdr:to>
    <cdr:sp macro="" textlink="">
      <cdr:nvSpPr>
        <cdr:cNvPr id="279556" name="Line 4"/>
        <cdr:cNvSpPr>
          <a:spLocks xmlns:a="http://schemas.openxmlformats.org/drawingml/2006/main" noChangeShapeType="1"/>
        </cdr:cNvSpPr>
      </cdr:nvSpPr>
      <cdr:spPr bwMode="auto">
        <a:xfrm xmlns:a="http://schemas.openxmlformats.org/drawingml/2006/main" flipV="1">
          <a:off x="5252199" y="566471"/>
          <a:ext cx="0" cy="3506724"/>
        </a:xfrm>
        <a:prstGeom xmlns:a="http://schemas.openxmlformats.org/drawingml/2006/main" prst="line">
          <a:avLst/>
        </a:prstGeom>
        <a:noFill xmlns:a="http://schemas.openxmlformats.org/drawingml/2006/main"/>
        <a:ln xmlns:a="http://schemas.openxmlformats.org/drawingml/2006/main" w="38100" cap="rnd">
          <a:solidFill>
            <a:srgbClr val="000000"/>
          </a:solidFill>
          <a:prstDash val="sysDot"/>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0.2155</cdr:x>
      <cdr:y>0.084</cdr:y>
    </cdr:from>
    <cdr:to>
      <cdr:x>0.2155</cdr:x>
      <cdr:y>0.604</cdr:y>
    </cdr:to>
    <cdr:sp macro="" textlink="">
      <cdr:nvSpPr>
        <cdr:cNvPr id="279555" name="Line 3"/>
        <cdr:cNvSpPr>
          <a:spLocks xmlns:a="http://schemas.openxmlformats.org/drawingml/2006/main" noChangeShapeType="1"/>
        </cdr:cNvSpPr>
      </cdr:nvSpPr>
      <cdr:spPr bwMode="auto">
        <a:xfrm xmlns:a="http://schemas.openxmlformats.org/drawingml/2006/main" flipV="1">
          <a:off x="1849426" y="566471"/>
          <a:ext cx="0" cy="3506724"/>
        </a:xfrm>
        <a:prstGeom xmlns:a="http://schemas.openxmlformats.org/drawingml/2006/main" prst="line">
          <a:avLst/>
        </a:prstGeom>
        <a:noFill xmlns:a="http://schemas.openxmlformats.org/drawingml/2006/main"/>
        <a:ln xmlns:a="http://schemas.openxmlformats.org/drawingml/2006/main" w="38100" cap="rnd">
          <a:solidFill>
            <a:srgbClr val="000000"/>
          </a:solidFill>
          <a:prstDash val="sysDot"/>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0.2465</cdr:x>
      <cdr:y>0.77975</cdr:y>
    </cdr:from>
    <cdr:to>
      <cdr:x>0.25425</cdr:x>
      <cdr:y>0.8095</cdr:y>
    </cdr:to>
    <cdr:sp macro="" textlink="">
      <cdr:nvSpPr>
        <cdr:cNvPr id="279553" name="Text Box 1"/>
        <cdr:cNvSpPr txBox="1">
          <a:spLocks xmlns:a="http://schemas.openxmlformats.org/drawingml/2006/main" noChangeArrowheads="1"/>
        </cdr:cNvSpPr>
      </cdr:nvSpPr>
      <cdr:spPr bwMode="auto">
        <a:xfrm xmlns:a="http://schemas.openxmlformats.org/drawingml/2006/main">
          <a:off x="2115469" y="5258400"/>
          <a:ext cx="66511" cy="2006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0.12727</cdr:x>
      <cdr:y>0.24675</cdr:y>
    </cdr:from>
    <cdr:to>
      <cdr:x>0.20909</cdr:x>
      <cdr:y>0.32491</cdr:y>
    </cdr:to>
    <cdr:sp macro="" textlink="">
      <cdr:nvSpPr>
        <cdr:cNvPr id="279557" name="Text Box 5"/>
        <cdr:cNvSpPr txBox="1">
          <a:spLocks xmlns:a="http://schemas.openxmlformats.org/drawingml/2006/main" noChangeArrowheads="1"/>
        </cdr:cNvSpPr>
      </cdr:nvSpPr>
      <cdr:spPr bwMode="auto">
        <a:xfrm xmlns:a="http://schemas.openxmlformats.org/drawingml/2006/main">
          <a:off x="1066800" y="1447800"/>
          <a:ext cx="685800" cy="4585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0" anchor="t" upright="1">
          <a:spAutoFit/>
        </a:bodyPr>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Grade</a:t>
          </a:r>
        </a:p>
        <a:p xmlns:a="http://schemas.openxmlformats.org/drawingml/2006/main">
          <a:pPr algn="ctr" rtl="0">
            <a:defRPr sz="1000"/>
          </a:pPr>
          <a:r>
            <a:rPr lang="en-US" sz="1400" b="1" i="0" u="none" strike="noStrike" baseline="0" dirty="0">
              <a:solidFill>
                <a:srgbClr val="000000"/>
              </a:solidFill>
              <a:latin typeface="Arial"/>
              <a:cs typeface="Arial"/>
            </a:rPr>
            <a:t>5</a:t>
          </a:r>
        </a:p>
      </cdr:txBody>
    </cdr:sp>
  </cdr:relSizeAnchor>
  <cdr:relSizeAnchor xmlns:cdr="http://schemas.openxmlformats.org/drawingml/2006/chartDrawing">
    <cdr:from>
      <cdr:x>0.34545</cdr:x>
      <cdr:y>0.24675</cdr:y>
    </cdr:from>
    <cdr:to>
      <cdr:x>0.42727</cdr:x>
      <cdr:y>0.32508</cdr:y>
    </cdr:to>
    <cdr:sp macro="" textlink="">
      <cdr:nvSpPr>
        <cdr:cNvPr id="279558" name="Text Box 6"/>
        <cdr:cNvSpPr txBox="1">
          <a:spLocks xmlns:a="http://schemas.openxmlformats.org/drawingml/2006/main" noChangeArrowheads="1"/>
        </cdr:cNvSpPr>
      </cdr:nvSpPr>
      <cdr:spPr bwMode="auto">
        <a:xfrm xmlns:a="http://schemas.openxmlformats.org/drawingml/2006/main">
          <a:off x="2895600" y="1447800"/>
          <a:ext cx="685800" cy="4595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0" anchor="t" upright="1">
          <a:spAutoFit/>
        </a:bodyPr>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Grade</a:t>
          </a:r>
        </a:p>
        <a:p xmlns:a="http://schemas.openxmlformats.org/drawingml/2006/main">
          <a:pPr algn="ctr" rtl="0">
            <a:defRPr sz="1000"/>
          </a:pPr>
          <a:r>
            <a:rPr lang="en-US" sz="1400" b="1" i="0" u="none" strike="noStrike" baseline="0" dirty="0">
              <a:solidFill>
                <a:srgbClr val="000000"/>
              </a:solidFill>
              <a:latin typeface="Arial"/>
              <a:cs typeface="Arial"/>
            </a:rPr>
            <a:t>4</a:t>
          </a:r>
        </a:p>
      </cdr:txBody>
    </cdr:sp>
  </cdr:relSizeAnchor>
  <cdr:relSizeAnchor xmlns:cdr="http://schemas.openxmlformats.org/drawingml/2006/chartDrawing">
    <cdr:from>
      <cdr:x>0.72727</cdr:x>
      <cdr:y>0.16883</cdr:y>
    </cdr:from>
    <cdr:to>
      <cdr:x>0.8</cdr:x>
      <cdr:y>0.24716</cdr:y>
    </cdr:to>
    <cdr:sp macro="" textlink="">
      <cdr:nvSpPr>
        <cdr:cNvPr id="279559" name="Text Box 7"/>
        <cdr:cNvSpPr txBox="1">
          <a:spLocks xmlns:a="http://schemas.openxmlformats.org/drawingml/2006/main" noChangeArrowheads="1"/>
        </cdr:cNvSpPr>
      </cdr:nvSpPr>
      <cdr:spPr bwMode="auto">
        <a:xfrm xmlns:a="http://schemas.openxmlformats.org/drawingml/2006/main">
          <a:off x="6096000" y="990600"/>
          <a:ext cx="609600" cy="4595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0" anchor="t" upright="1">
          <a:spAutoFit/>
        </a:bodyPr>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Grade</a:t>
          </a:r>
        </a:p>
        <a:p xmlns:a="http://schemas.openxmlformats.org/drawingml/2006/main">
          <a:pPr algn="ctr" rtl="0">
            <a:defRPr sz="1000"/>
          </a:pPr>
          <a:r>
            <a:rPr lang="en-US" sz="1400" b="1" i="0" u="none" strike="noStrike" baseline="0" dirty="0">
              <a:solidFill>
                <a:srgbClr val="000000"/>
              </a:solidFill>
              <a:latin typeface="Arial"/>
              <a:cs typeface="Arial"/>
            </a:rPr>
            <a:t>3</a:t>
          </a:r>
        </a:p>
      </cdr:txBody>
    </cdr:sp>
  </cdr:relSizeAnchor>
  <cdr:relSizeAnchor xmlns:cdr="http://schemas.openxmlformats.org/drawingml/2006/chartDrawing">
    <cdr:from>
      <cdr:x>0.31818</cdr:x>
      <cdr:y>0.11392</cdr:y>
    </cdr:from>
    <cdr:to>
      <cdr:x>0.50907</cdr:x>
      <cdr:y>0.22602</cdr:y>
    </cdr:to>
    <cdr:sp macro="" textlink="">
      <cdr:nvSpPr>
        <cdr:cNvPr id="279560" name="Text Box 8"/>
        <cdr:cNvSpPr txBox="1">
          <a:spLocks xmlns:a="http://schemas.openxmlformats.org/drawingml/2006/main" noChangeArrowheads="1"/>
        </cdr:cNvSpPr>
      </cdr:nvSpPr>
      <cdr:spPr bwMode="auto">
        <a:xfrm xmlns:a="http://schemas.openxmlformats.org/drawingml/2006/main">
          <a:off x="2667000" y="685800"/>
          <a:ext cx="1600010" cy="674808"/>
        </a:xfrm>
        <a:prstGeom xmlns:a="http://schemas.openxmlformats.org/drawingml/2006/main" prst="rect">
          <a:avLst/>
        </a:prstGeom>
        <a:solidFill xmlns:a="http://schemas.openxmlformats.org/drawingml/2006/main">
          <a:srgbClr val="CCFFFF"/>
        </a:solidFill>
        <a:ln xmlns:a="http://schemas.openxmlformats.org/drawingml/2006/main" w="9525">
          <a:noFill/>
          <a:miter lim="800000"/>
          <a:headEnd/>
          <a:tailEnd/>
        </a:ln>
      </cdr:spPr>
      <cdr:txBody>
        <a:bodyPr xmlns:a="http://schemas.openxmlformats.org/drawingml/2006/main" vertOverflow="clip" wrap="square" lIns="36576" tIns="27432" rIns="0" bIns="0" anchor="ctr" anchorCtr="0" upright="1"/>
        <a:lstStyle xmlns:a="http://schemas.openxmlformats.org/drawingml/2006/main"/>
        <a:p xmlns:a="http://schemas.openxmlformats.org/drawingml/2006/main">
          <a:pPr algn="l" rtl="0">
            <a:defRPr sz="1000"/>
          </a:pPr>
          <a:r>
            <a:rPr lang="en-US" sz="1200" b="1" i="0" u="none" strike="noStrike" baseline="0" dirty="0">
              <a:solidFill>
                <a:srgbClr val="000000"/>
              </a:solidFill>
              <a:latin typeface="Arial"/>
              <a:cs typeface="Arial"/>
            </a:rPr>
            <a:t>Light = Lightweight</a:t>
          </a:r>
        </a:p>
        <a:p xmlns:a="http://schemas.openxmlformats.org/drawingml/2006/main">
          <a:pPr algn="l" rtl="0">
            <a:defRPr sz="1000"/>
          </a:pPr>
          <a:r>
            <a:rPr lang="en-US" sz="1200" b="1" i="0" u="none" strike="noStrike" baseline="0" dirty="0">
              <a:solidFill>
                <a:srgbClr val="000000"/>
              </a:solidFill>
              <a:latin typeface="Arial"/>
              <a:cs typeface="Arial"/>
            </a:rPr>
            <a:t>Lime = Limestone</a:t>
          </a:r>
        </a:p>
        <a:p xmlns:a="http://schemas.openxmlformats.org/drawingml/2006/main">
          <a:pPr algn="l" rtl="0">
            <a:defRPr sz="1000"/>
          </a:pPr>
          <a:r>
            <a:rPr lang="en-US" sz="1200" b="1" i="0" u="none" strike="noStrike" baseline="0" dirty="0" err="1">
              <a:solidFill>
                <a:srgbClr val="000000"/>
              </a:solidFill>
              <a:latin typeface="Arial"/>
              <a:cs typeface="Arial"/>
            </a:rPr>
            <a:t>Sil</a:t>
          </a:r>
          <a:r>
            <a:rPr lang="en-US" sz="1200" b="1" i="0" u="none" strike="noStrike" baseline="0" dirty="0">
              <a:solidFill>
                <a:srgbClr val="000000"/>
              </a:solidFill>
              <a:latin typeface="Arial"/>
              <a:cs typeface="Arial"/>
            </a:rPr>
            <a:t> = Siliceous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39038606-FC24-47A4-8B81-493983F2E6CC}" type="datetimeFigureOut">
              <a:rPr lang="en-US" smtClean="0"/>
              <a:t>1/25/2013</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00C827DA-E061-4D1D-984A-655AB1BA3354}" type="slidenum">
              <a:rPr lang="en-US" smtClean="0"/>
              <a:t>‹#›</a:t>
            </a:fld>
            <a:endParaRPr lang="en-US"/>
          </a:p>
        </p:txBody>
      </p:sp>
    </p:spTree>
    <p:extLst>
      <p:ext uri="{BB962C8B-B14F-4D97-AF65-F5344CB8AC3E}">
        <p14:creationId xmlns:p14="http://schemas.microsoft.com/office/powerpoint/2010/main" val="3675216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964C4746-169E-423E-83CE-F23E8A39AC33}" type="datetimeFigureOut">
              <a:rPr lang="en-US" smtClean="0"/>
              <a:pPr/>
              <a:t>1/25/2013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A7550633-35C5-4445-ADB3-A1DA75C77AA1}" type="slidenum">
              <a:rPr lang="en-US" smtClean="0"/>
              <a:pPr/>
              <a:t>‹#›</a:t>
            </a:fld>
            <a:endParaRPr lang="en-US"/>
          </a:p>
        </p:txBody>
      </p:sp>
    </p:spTree>
    <p:extLst>
      <p:ext uri="{BB962C8B-B14F-4D97-AF65-F5344CB8AC3E}">
        <p14:creationId xmlns:p14="http://schemas.microsoft.com/office/powerpoint/2010/main" val="421934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TxDOT has to explore new ways to maintain low volume roads besides just doing chip seals. Chip seals are a good way to keep roads sealed but when this treatment is used close to populated areas it can create some problems with road noise. The state of New Mexico has significantly improved the performance of their low volume pavements in the past 10 years. Many people have noticed the good performance of a specific type of Open Graded Friction Course (OGFC) that is currently used on many low volume roads in New Mexico. The OGFC is finer and placed significantly thinner than TxDOT’s PFC mixes. The typical OGFC in New Mexico is placed at a thickness between 1/2” and 3/4”. This mix is used as an alternate to seal coat or microsurfacing. The mix is much quieter and smoother than a typical seal coat or microsurfacing. Such a mix could give TxDOT more or better options regarding surfacing low volume roadways.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Other states are using fine grained dense mixes to execute thin overlays on aged pavements that do not require strengthening. These types of overlays last longer than chip seals and are more appealing especially for urban environments. </a:t>
            </a:r>
          </a:p>
          <a:p>
            <a:r>
              <a:rPr lang="en-US" sz="1200" kern="1200" baseline="0" dirty="0" smtClean="0">
                <a:solidFill>
                  <a:schemeClr val="tx1"/>
                </a:solidFill>
                <a:latin typeface="+mn-lt"/>
                <a:ea typeface="+mn-ea"/>
                <a:cs typeface="+mn-cs"/>
              </a:rPr>
              <a:t>	</a:t>
            </a:r>
          </a:p>
          <a:p>
            <a:r>
              <a:rPr lang="en-US" dirty="0" smtClean="0"/>
              <a:t>This project ends Aug 2012, the main deliverable is a new spec which is already being implemented into TxDOT’s new HMA specs under review in Summer of 2012 </a:t>
            </a:r>
          </a:p>
        </p:txBody>
      </p:sp>
      <p:sp>
        <p:nvSpPr>
          <p:cNvPr id="104452" name="Slide Number Placeholder 3"/>
          <p:cNvSpPr>
            <a:spLocks noGrp="1"/>
          </p:cNvSpPr>
          <p:nvPr>
            <p:ph type="sldNum" sz="quarter" idx="5"/>
          </p:nvPr>
        </p:nvSpPr>
        <p:spPr>
          <a:noFill/>
        </p:spPr>
        <p:txBody>
          <a:bodyPr/>
          <a:lstStyle/>
          <a:p>
            <a:fld id="{F8B3D53A-B1D3-4AC1-A73F-E95B87EB730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t>Read this very carefully.  1) The PFC and DGM are designed using the </a:t>
            </a:r>
            <a:r>
              <a:rPr lang="en-US" dirty="0" err="1" smtClean="0"/>
              <a:t>Superpave</a:t>
            </a:r>
            <a:r>
              <a:rPr lang="en-US" dirty="0" smtClean="0"/>
              <a:t>,  2) the SMA uses the Texas Gyratory and 3) for all mixes the designer has to make and test 2 sets of samples at different AC contents.  The TxDOT supervisor has the final say on which to use.  If all cases the asphalt is paid for as a separate bid item.    The SMA’s are very tough mixes and often  you cannot get the required density with the SGC,  this toughness can be an issue in the</a:t>
            </a:r>
            <a:r>
              <a:rPr lang="en-US" baseline="0" dirty="0" smtClean="0"/>
              <a:t> field</a:t>
            </a:r>
            <a:r>
              <a:rPr lang="en-US" dirty="0" smtClean="0"/>
              <a:t> especially when it comes to compaction.</a:t>
            </a:r>
          </a:p>
        </p:txBody>
      </p:sp>
      <p:sp>
        <p:nvSpPr>
          <p:cNvPr id="111620" name="Slide Number Placeholder 3"/>
          <p:cNvSpPr>
            <a:spLocks noGrp="1"/>
          </p:cNvSpPr>
          <p:nvPr>
            <p:ph type="sldNum" sz="quarter" idx="5"/>
          </p:nvPr>
        </p:nvSpPr>
        <p:spPr>
          <a:noFill/>
        </p:spPr>
        <p:txBody>
          <a:bodyPr/>
          <a:lstStyle/>
          <a:p>
            <a:fld id="{4C416580-F5AB-40E8-A0F5-864BEBDFD6D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dirty="0" smtClean="0"/>
              <a:t>Important slide showing gradation and min AC content</a:t>
            </a:r>
          </a:p>
        </p:txBody>
      </p:sp>
      <p:sp>
        <p:nvSpPr>
          <p:cNvPr id="112644" name="Slide Number Placeholder 3"/>
          <p:cNvSpPr>
            <a:spLocks noGrp="1"/>
          </p:cNvSpPr>
          <p:nvPr>
            <p:ph type="sldNum" sz="quarter" idx="5"/>
          </p:nvPr>
        </p:nvSpPr>
        <p:spPr>
          <a:noFill/>
        </p:spPr>
        <p:txBody>
          <a:bodyPr/>
          <a:lstStyle/>
          <a:p>
            <a:fld id="{5B9E690E-B97C-4204-885A-8A4CFC784BD4}"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t>How to select the optimal asphalt content.  Recall SMA is a Texas Gyratory Compactor (TGC) design  while the others use </a:t>
            </a:r>
            <a:r>
              <a:rPr lang="en-US" dirty="0" err="1" smtClean="0"/>
              <a:t>Superpave</a:t>
            </a:r>
            <a:r>
              <a:rPr lang="en-US" dirty="0" smtClean="0"/>
              <a:t>.  HWTT requirement is based on the fact that a PG 76-22 is mandated for these thin </a:t>
            </a:r>
            <a:r>
              <a:rPr lang="en-US" dirty="0" err="1" smtClean="0"/>
              <a:t>surfacings</a:t>
            </a:r>
            <a:r>
              <a:rPr lang="en-US" dirty="0" smtClean="0"/>
              <a:t>.  Lime content is max – it can be 0%.</a:t>
            </a:r>
          </a:p>
          <a:p>
            <a:endParaRPr lang="en-US" dirty="0" smtClean="0"/>
          </a:p>
          <a:p>
            <a:r>
              <a:rPr lang="en-US" dirty="0" smtClean="0"/>
              <a:t>All 3</a:t>
            </a:r>
            <a:r>
              <a:rPr lang="en-US" baseline="0" dirty="0" smtClean="0"/>
              <a:t> mixture types have both a Hamburg and Overlay Test requirement.</a:t>
            </a:r>
            <a:endParaRPr lang="en-US" dirty="0" smtClean="0"/>
          </a:p>
        </p:txBody>
      </p:sp>
      <p:sp>
        <p:nvSpPr>
          <p:cNvPr id="113668" name="Slide Number Placeholder 3"/>
          <p:cNvSpPr>
            <a:spLocks noGrp="1"/>
          </p:cNvSpPr>
          <p:nvPr>
            <p:ph type="sldNum" sz="quarter" idx="5"/>
          </p:nvPr>
        </p:nvSpPr>
        <p:spPr>
          <a:noFill/>
        </p:spPr>
        <p:txBody>
          <a:bodyPr/>
          <a:lstStyle/>
          <a:p>
            <a:fld id="{BCFAB01E-022C-4024-80F2-5D59010D365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dirty="0" smtClean="0"/>
              <a:t>These are the two main tests use to assess the performance of these thin overlays</a:t>
            </a:r>
          </a:p>
        </p:txBody>
      </p:sp>
      <p:sp>
        <p:nvSpPr>
          <p:cNvPr id="114692" name="Slide Number Placeholder 3"/>
          <p:cNvSpPr>
            <a:spLocks noGrp="1"/>
          </p:cNvSpPr>
          <p:nvPr>
            <p:ph type="sldNum" sz="quarter" idx="5"/>
          </p:nvPr>
        </p:nvSpPr>
        <p:spPr>
          <a:noFill/>
        </p:spPr>
        <p:txBody>
          <a:bodyPr/>
          <a:lstStyle/>
          <a:p>
            <a:fld id="{3216F81D-AAB3-4BD0-9EBC-0D4B6B0E508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dirty="0" smtClean="0"/>
              <a:t>The OT is a standard test for assessing the cracking resistance of mixes in Texas.   The equipment is available at TTI, in Cedar park and in the Houston and Childress Districts.  The equipment is currently being manufactured by </a:t>
            </a:r>
            <a:r>
              <a:rPr lang="en-US" dirty="0" err="1" smtClean="0"/>
              <a:t>Troxler</a:t>
            </a:r>
            <a:r>
              <a:rPr lang="en-US" dirty="0" smtClean="0"/>
              <a:t> Inc of North Carolina</a:t>
            </a:r>
          </a:p>
        </p:txBody>
      </p:sp>
      <p:sp>
        <p:nvSpPr>
          <p:cNvPr id="115716" name="Slide Number Placeholder 3"/>
          <p:cNvSpPr>
            <a:spLocks noGrp="1"/>
          </p:cNvSpPr>
          <p:nvPr>
            <p:ph type="sldNum" sz="quarter" idx="5"/>
          </p:nvPr>
        </p:nvSpPr>
        <p:spPr>
          <a:noFill/>
        </p:spPr>
        <p:txBody>
          <a:bodyPr/>
          <a:lstStyle/>
          <a:p>
            <a:fld id="{794844A7-8C41-4F58-A885-8CB55706F7E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smtClean="0"/>
              <a:t>This shows a summary of the required results from performance tests in the lab.  The one concern is the performance of the dense graded fine mix in high speed conditions especuially under wet weather</a:t>
            </a:r>
          </a:p>
        </p:txBody>
      </p:sp>
      <p:sp>
        <p:nvSpPr>
          <p:cNvPr id="116740" name="Slide Number Placeholder 3"/>
          <p:cNvSpPr>
            <a:spLocks noGrp="1"/>
          </p:cNvSpPr>
          <p:nvPr>
            <p:ph type="sldNum" sz="quarter" idx="5"/>
          </p:nvPr>
        </p:nvSpPr>
        <p:spPr>
          <a:noFill/>
        </p:spPr>
        <p:txBody>
          <a:bodyPr/>
          <a:lstStyle/>
          <a:p>
            <a:fld id="{D2407F20-EF3F-46E3-A814-57326B6E107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dirty="0" smtClean="0"/>
              <a:t>The operational tolerances on the fine mixes are similar to those on other performance mixes in Texas</a:t>
            </a:r>
          </a:p>
        </p:txBody>
      </p:sp>
      <p:sp>
        <p:nvSpPr>
          <p:cNvPr id="117764" name="Slide Number Placeholder 3"/>
          <p:cNvSpPr>
            <a:spLocks noGrp="1"/>
          </p:cNvSpPr>
          <p:nvPr>
            <p:ph type="sldNum" sz="quarter" idx="5"/>
          </p:nvPr>
        </p:nvSpPr>
        <p:spPr>
          <a:noFill/>
        </p:spPr>
        <p:txBody>
          <a:bodyPr/>
          <a:lstStyle/>
          <a:p>
            <a:fld id="{962CF766-3FB8-47DC-AB8C-631D58D111F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smtClean="0"/>
              <a:t>The intent here is to place these mixes in hot weather conditions because their very thin nature will mean that they are susceptible to rapid cooling which could be a problem</a:t>
            </a:r>
          </a:p>
        </p:txBody>
      </p:sp>
      <p:sp>
        <p:nvSpPr>
          <p:cNvPr id="118788" name="Slide Number Placeholder 3"/>
          <p:cNvSpPr>
            <a:spLocks noGrp="1"/>
          </p:cNvSpPr>
          <p:nvPr>
            <p:ph type="sldNum" sz="quarter" idx="5"/>
          </p:nvPr>
        </p:nvSpPr>
        <p:spPr>
          <a:noFill/>
        </p:spPr>
        <p:txBody>
          <a:bodyPr/>
          <a:lstStyle/>
          <a:p>
            <a:fld id="{A0DCFD5E-AE8E-47B6-AAB8-0C481C89D6D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dirty="0" smtClean="0"/>
              <a:t>As with a conventional PFC, the rolling patterns should</a:t>
            </a:r>
            <a:r>
              <a:rPr lang="en-US" baseline="0" dirty="0" smtClean="0"/>
              <a:t> </a:t>
            </a:r>
            <a:r>
              <a:rPr lang="en-US" dirty="0" smtClean="0"/>
              <a:t>be established using the water flow test.  Normally one or two passes of the steel wheel is all that is needed to seat these materials.</a:t>
            </a:r>
          </a:p>
        </p:txBody>
      </p:sp>
      <p:sp>
        <p:nvSpPr>
          <p:cNvPr id="119812" name="Slide Number Placeholder 3"/>
          <p:cNvSpPr>
            <a:spLocks noGrp="1"/>
          </p:cNvSpPr>
          <p:nvPr>
            <p:ph type="sldNum" sz="quarter" idx="5"/>
          </p:nvPr>
        </p:nvSpPr>
        <p:spPr>
          <a:noFill/>
        </p:spPr>
        <p:txBody>
          <a:bodyPr/>
          <a:lstStyle/>
          <a:p>
            <a:fld id="{1BE56CF9-B1EC-42DE-B552-7E598999A30A}"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dirty="0" smtClean="0"/>
              <a:t>This shows the fine PFC placed in the Lufkin District/  the contractor has modified the equipment with a base plate on the bottom to let him stand on the system to enhance contact with the surface.   In this case the water flow was around 6 seconds which is very good.</a:t>
            </a:r>
            <a:r>
              <a:rPr lang="en-US" baseline="0" dirty="0" smtClean="0"/>
              <a:t>  Conventional PFCs are</a:t>
            </a:r>
            <a:r>
              <a:rPr lang="en-US" dirty="0" smtClean="0"/>
              <a:t> normally around 20 seconds.</a:t>
            </a:r>
          </a:p>
        </p:txBody>
      </p:sp>
      <p:sp>
        <p:nvSpPr>
          <p:cNvPr id="120836" name="Slide Number Placeholder 3"/>
          <p:cNvSpPr>
            <a:spLocks noGrp="1"/>
          </p:cNvSpPr>
          <p:nvPr>
            <p:ph type="sldNum" sz="quarter" idx="5"/>
          </p:nvPr>
        </p:nvSpPr>
        <p:spPr>
          <a:noFill/>
        </p:spPr>
        <p:txBody>
          <a:bodyPr/>
          <a:lstStyle/>
          <a:p>
            <a:fld id="{899278DD-C623-4D38-A1AB-5E13E9B2DF4A}"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dirty="0" smtClean="0"/>
              <a:t>These are the 6 areas which will be described.  In 2 the key areas of the currently proposed spec will be covered,  Section 3 shows the test and full scale projects already placed.  Section 4 is an example of the work done by TTI to assist a District coming up with each of the three new mixes for the first time.  This case is from testing conducted for the Dallas District.  Most of the existing projects are doing well but Section 6 covers problems areas</a:t>
            </a:r>
          </a:p>
        </p:txBody>
      </p:sp>
      <p:sp>
        <p:nvSpPr>
          <p:cNvPr id="105476" name="Slide Number Placeholder 3"/>
          <p:cNvSpPr>
            <a:spLocks noGrp="1"/>
          </p:cNvSpPr>
          <p:nvPr>
            <p:ph type="sldNum" sz="quarter" idx="5"/>
          </p:nvPr>
        </p:nvSpPr>
        <p:spPr>
          <a:noFill/>
        </p:spPr>
        <p:txBody>
          <a:bodyPr/>
          <a:lstStyle/>
          <a:p>
            <a:fld id="{43FA1CB8-9F94-42B6-BD5A-9844912172C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dirty="0" smtClean="0"/>
              <a:t>The SMA’s are very difficult to compact.  This spec calls for the use of dual steel wheel rollers working in tandem, keeping them as close as possible to the paver.  No </a:t>
            </a:r>
            <a:r>
              <a:rPr lang="en-US" dirty="0" err="1" smtClean="0"/>
              <a:t>pnuematics</a:t>
            </a:r>
            <a:r>
              <a:rPr lang="en-US" dirty="0" smtClean="0"/>
              <a:t> are allowed as they tend to pick up these rich mixes when they stop.</a:t>
            </a:r>
          </a:p>
          <a:p>
            <a:endParaRPr lang="en-US" dirty="0" smtClean="0"/>
          </a:p>
          <a:p>
            <a:r>
              <a:rPr lang="en-US" dirty="0" smtClean="0"/>
              <a:t>Controlling the level of compaction with normal density measurements is still under review, more work is underway in this area.  As a minimum the water flow is recommended to make sure this mix is </a:t>
            </a:r>
            <a:r>
              <a:rPr lang="en-US" u="sng" dirty="0" smtClean="0"/>
              <a:t>NOT</a:t>
            </a:r>
            <a:r>
              <a:rPr lang="en-US" dirty="0" smtClean="0"/>
              <a:t> permeable.  We have seen examples of high air void problems with the TOM mix in Austin which is very similar to the fine SMA.</a:t>
            </a:r>
          </a:p>
        </p:txBody>
      </p:sp>
      <p:sp>
        <p:nvSpPr>
          <p:cNvPr id="121860" name="Slide Number Placeholder 3"/>
          <p:cNvSpPr>
            <a:spLocks noGrp="1"/>
          </p:cNvSpPr>
          <p:nvPr>
            <p:ph type="sldNum" sz="quarter" idx="5"/>
          </p:nvPr>
        </p:nvSpPr>
        <p:spPr>
          <a:noFill/>
        </p:spPr>
        <p:txBody>
          <a:bodyPr/>
          <a:lstStyle/>
          <a:p>
            <a:fld id="{78DCE936-D07D-49E9-BD32-C4353CA21A4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t>Controlling the level of compaction with normal density measurements is still under review, more work is underway in this area.  This mix should be impermeable so a water flow of over 60 seconds is recommended</a:t>
            </a:r>
          </a:p>
        </p:txBody>
      </p:sp>
      <p:sp>
        <p:nvSpPr>
          <p:cNvPr id="122884" name="Slide Number Placeholder 3"/>
          <p:cNvSpPr>
            <a:spLocks noGrp="1"/>
          </p:cNvSpPr>
          <p:nvPr>
            <p:ph type="sldNum" sz="quarter" idx="5"/>
          </p:nvPr>
        </p:nvSpPr>
        <p:spPr>
          <a:noFill/>
        </p:spPr>
        <p:txBody>
          <a:bodyPr/>
          <a:lstStyle/>
          <a:p>
            <a:fld id="{6412D389-648C-4F24-B1DB-712F05B65336}"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dirty="0" smtClean="0"/>
              <a:t>The fine PFC spec discussed earlier has in part been incorporated into the new TxDOT statewide ITEM 342 spec.  This is under final review in the summer of 2012 and it is expected to be released for widespread use in the Fall.  The one difference here is that this spec permits the use of RAP and RAS in all the PFC’s</a:t>
            </a:r>
          </a:p>
        </p:txBody>
      </p:sp>
      <p:sp>
        <p:nvSpPr>
          <p:cNvPr id="123908" name="Slide Number Placeholder 3"/>
          <p:cNvSpPr>
            <a:spLocks noGrp="1"/>
          </p:cNvSpPr>
          <p:nvPr>
            <p:ph type="sldNum" sz="quarter" idx="5"/>
          </p:nvPr>
        </p:nvSpPr>
        <p:spPr>
          <a:noFill/>
        </p:spPr>
        <p:txBody>
          <a:bodyPr/>
          <a:lstStyle/>
          <a:p>
            <a:fld id="{0D523DD5-1FB6-46CB-A312-12D7E98AA7B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t>TXDOT’s newly proposed SMA spec, this incorporates for the first time the SMA-F developed as part of this research study</a:t>
            </a:r>
          </a:p>
        </p:txBody>
      </p:sp>
      <p:sp>
        <p:nvSpPr>
          <p:cNvPr id="124932" name="Slide Number Placeholder 3"/>
          <p:cNvSpPr>
            <a:spLocks noGrp="1"/>
          </p:cNvSpPr>
          <p:nvPr>
            <p:ph type="sldNum" sz="quarter" idx="5"/>
          </p:nvPr>
        </p:nvSpPr>
        <p:spPr>
          <a:noFill/>
        </p:spPr>
        <p:txBody>
          <a:bodyPr/>
          <a:lstStyle/>
          <a:p>
            <a:fld id="{5FCD60BC-DDF3-4B58-8EEE-4FDAEB3C2CC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dirty="0" smtClean="0"/>
              <a:t>One key aspect is finding where is the best application for each of these thin overlays.  The fine</a:t>
            </a:r>
            <a:r>
              <a:rPr lang="en-US" baseline="0" dirty="0" smtClean="0"/>
              <a:t> PFC can be used to cover</a:t>
            </a:r>
            <a:r>
              <a:rPr lang="en-US" dirty="0" smtClean="0"/>
              <a:t> bleeding chip seals, where wet weather accidents are known to have occurred,</a:t>
            </a:r>
            <a:r>
              <a:rPr lang="en-US" baseline="0" dirty="0" smtClean="0"/>
              <a:t> or where noise is a concern.</a:t>
            </a:r>
            <a:r>
              <a:rPr lang="en-US" dirty="0" smtClean="0"/>
              <a:t>  The fine SMA and DGM are good mixes to use where the existing surface is cracked, with the SMA being particularly good for high speed applications.  The DGM is proposed to be placed to restore texture and friction and could be an alternative to microsurfacing applications. The goal is to attempt to place this mix at around 0.5 inches thick.</a:t>
            </a:r>
          </a:p>
        </p:txBody>
      </p:sp>
      <p:sp>
        <p:nvSpPr>
          <p:cNvPr id="125956" name="Slide Number Placeholder 3"/>
          <p:cNvSpPr>
            <a:spLocks noGrp="1"/>
          </p:cNvSpPr>
          <p:nvPr>
            <p:ph type="sldNum" sz="quarter" idx="5"/>
          </p:nvPr>
        </p:nvSpPr>
        <p:spPr>
          <a:noFill/>
        </p:spPr>
        <p:txBody>
          <a:bodyPr/>
          <a:lstStyle/>
          <a:p>
            <a:fld id="{40A3AACF-2176-4F63-A1A3-4F13138DB87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t>Districts continue to have issues with badly constructed seal</a:t>
            </a:r>
            <a:r>
              <a:rPr lang="en-US" baseline="0" dirty="0" smtClean="0"/>
              <a:t> coats.  S</a:t>
            </a:r>
            <a:r>
              <a:rPr lang="en-US" dirty="0" smtClean="0"/>
              <a:t>eal coats are still the primary pavement</a:t>
            </a:r>
            <a:r>
              <a:rPr lang="en-US" baseline="0" dirty="0" smtClean="0"/>
              <a:t> preservation surface used by TxDOT and, yet, they are noisy and when constructed poorly they deteriorate quickly from either flushing or rock loss.  Probably every district has been forced to deal with public complaints from a seal coat gone bad.  Cost-effective alternatives are needed for those locations where a seal coat may not be the best choice. </a:t>
            </a:r>
            <a:r>
              <a:rPr lang="en-US" dirty="0" smtClean="0"/>
              <a:t> All three fine overlays</a:t>
            </a:r>
            <a:r>
              <a:rPr lang="en-US" baseline="0" dirty="0" smtClean="0"/>
              <a:t> are intended for use over existing deteriorated seals and as an alternative to a seal coat.</a:t>
            </a:r>
            <a:endParaRPr lang="en-US" dirty="0" smtClean="0"/>
          </a:p>
        </p:txBody>
      </p:sp>
      <p:sp>
        <p:nvSpPr>
          <p:cNvPr id="126980" name="Slide Number Placeholder 3"/>
          <p:cNvSpPr>
            <a:spLocks noGrp="1"/>
          </p:cNvSpPr>
          <p:nvPr>
            <p:ph type="sldNum" sz="quarter" idx="5"/>
          </p:nvPr>
        </p:nvSpPr>
        <p:spPr>
          <a:noFill/>
        </p:spPr>
        <p:txBody>
          <a:bodyPr/>
          <a:lstStyle/>
          <a:p>
            <a:fld id="{DA863BC6-823B-4AA0-B609-D55AD927058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dirty="0" smtClean="0"/>
              <a:t>In</a:t>
            </a:r>
            <a:r>
              <a:rPr lang="en-US" baseline="0" dirty="0" smtClean="0"/>
              <a:t> Section 3.0, we will cover the field implementation and evaluation of the thin HMA overlays previously described.</a:t>
            </a:r>
            <a:endParaRPr lang="en-US" dirty="0" smtClean="0"/>
          </a:p>
        </p:txBody>
      </p:sp>
      <p:sp>
        <p:nvSpPr>
          <p:cNvPr id="128004" name="Slide Number Placeholder 3"/>
          <p:cNvSpPr>
            <a:spLocks noGrp="1"/>
          </p:cNvSpPr>
          <p:nvPr>
            <p:ph type="sldNum" sz="quarter" idx="5"/>
          </p:nvPr>
        </p:nvSpPr>
        <p:spPr>
          <a:noFill/>
        </p:spPr>
        <p:txBody>
          <a:bodyPr/>
          <a:lstStyle/>
          <a:p>
            <a:fld id="{C56A6081-60AC-4127-AFB3-74184E66B5ED}"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dirty="0" smtClean="0"/>
              <a:t>This is the location where the first series of thin overlays were placed in Texas.  A total of six different mixes were placed as test sections, with two different aggregates (a Capital</a:t>
            </a:r>
            <a:r>
              <a:rPr lang="en-US" baseline="0" dirty="0" smtClean="0"/>
              <a:t> Aggregates </a:t>
            </a:r>
            <a:r>
              <a:rPr lang="en-US" dirty="0" smtClean="0"/>
              <a:t>Hoban </a:t>
            </a:r>
            <a:r>
              <a:rPr lang="en-US" dirty="0" err="1" smtClean="0"/>
              <a:t>Rhyolite</a:t>
            </a:r>
            <a:r>
              <a:rPr lang="en-US" dirty="0" smtClean="0"/>
              <a:t> design</a:t>
            </a:r>
            <a:r>
              <a:rPr lang="en-US" baseline="0" dirty="0" smtClean="0"/>
              <a:t> and a Vulcan </a:t>
            </a:r>
            <a:r>
              <a:rPr lang="en-US" dirty="0" smtClean="0"/>
              <a:t>Eastland limestone for each mixture</a:t>
            </a:r>
            <a:r>
              <a:rPr lang="en-US" baseline="0" dirty="0" smtClean="0"/>
              <a:t> type</a:t>
            </a:r>
            <a:r>
              <a:rPr lang="en-US" dirty="0" smtClean="0"/>
              <a:t>).  The Hoban aggregate is a SAC</a:t>
            </a:r>
            <a:r>
              <a:rPr lang="en-US" baseline="0" dirty="0" smtClean="0"/>
              <a:t> A aggregate while the Eastland aggregate is a SAC B although it is considered a relatively high quality SAC B source.</a:t>
            </a:r>
            <a:endParaRPr lang="en-US" dirty="0" smtClean="0"/>
          </a:p>
        </p:txBody>
      </p:sp>
      <p:sp>
        <p:nvSpPr>
          <p:cNvPr id="129028" name="Slide Number Placeholder 3"/>
          <p:cNvSpPr>
            <a:spLocks noGrp="1"/>
          </p:cNvSpPr>
          <p:nvPr>
            <p:ph type="sldNum" sz="quarter" idx="5"/>
          </p:nvPr>
        </p:nvSpPr>
        <p:spPr>
          <a:noFill/>
        </p:spPr>
        <p:txBody>
          <a:bodyPr/>
          <a:lstStyle/>
          <a:p>
            <a:fld id="{739096B6-DC13-46DD-91A3-622F97E7054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dirty="0" smtClean="0"/>
              <a:t>We’ll see how these do to resisting reflection cracking. Cracking here is quite severe.</a:t>
            </a:r>
          </a:p>
        </p:txBody>
      </p:sp>
      <p:sp>
        <p:nvSpPr>
          <p:cNvPr id="130052" name="Slide Number Placeholder 3"/>
          <p:cNvSpPr>
            <a:spLocks noGrp="1"/>
          </p:cNvSpPr>
          <p:nvPr>
            <p:ph type="sldNum" sz="quarter" idx="5"/>
          </p:nvPr>
        </p:nvSpPr>
        <p:spPr>
          <a:noFill/>
        </p:spPr>
        <p:txBody>
          <a:bodyPr/>
          <a:lstStyle/>
          <a:p>
            <a:fld id="{7ACD0BD9-0A88-4D2E-AFD8-9E706106AC84}"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dirty="0" smtClean="0"/>
              <a:t>These are the mixes used at Pecos.  The sections were constructed in early 2011 and Reece Albert  Construction from Midland did an excellent job of placing these.  Typically,</a:t>
            </a:r>
            <a:r>
              <a:rPr lang="en-US" baseline="0" dirty="0" smtClean="0"/>
              <a:t> we would have performed the mix designs using lime but the plants in this area do not typically have that capability, so for these mixes, no lime was used.</a:t>
            </a:r>
            <a:endParaRPr lang="en-US" dirty="0" smtClean="0"/>
          </a:p>
        </p:txBody>
      </p:sp>
      <p:sp>
        <p:nvSpPr>
          <p:cNvPr id="131076" name="Slide Number Placeholder 3"/>
          <p:cNvSpPr>
            <a:spLocks noGrp="1"/>
          </p:cNvSpPr>
          <p:nvPr>
            <p:ph type="sldNum" sz="quarter" idx="5"/>
          </p:nvPr>
        </p:nvSpPr>
        <p:spPr>
          <a:noFill/>
        </p:spPr>
        <p:txBody>
          <a:bodyPr/>
          <a:lstStyle/>
          <a:p>
            <a:fld id="{988A6A55-0E7A-4380-A719-0E16158AC9BD}"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section we will discuss w</a:t>
            </a:r>
            <a:r>
              <a:rPr lang="en-US" dirty="0" smtClean="0"/>
              <a:t>hat we are talking about with a fine graded mix?  What is the definition of a thin overlay?</a:t>
            </a:r>
            <a:endParaRPr lang="en-US" dirty="0"/>
          </a:p>
        </p:txBody>
      </p:sp>
      <p:sp>
        <p:nvSpPr>
          <p:cNvPr id="4" name="Slide Number Placeholder 3"/>
          <p:cNvSpPr>
            <a:spLocks noGrp="1"/>
          </p:cNvSpPr>
          <p:nvPr>
            <p:ph type="sldNum" sz="quarter" idx="10"/>
          </p:nvPr>
        </p:nvSpPr>
        <p:spPr/>
        <p:txBody>
          <a:bodyPr/>
          <a:lstStyle/>
          <a:p>
            <a:fld id="{A7550633-35C5-4445-ADB3-A1DA75C77AA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dirty="0" smtClean="0"/>
              <a:t>The results of the performance test are shown here</a:t>
            </a:r>
          </a:p>
        </p:txBody>
      </p:sp>
      <p:sp>
        <p:nvSpPr>
          <p:cNvPr id="132100" name="Slide Number Placeholder 3"/>
          <p:cNvSpPr>
            <a:spLocks noGrp="1"/>
          </p:cNvSpPr>
          <p:nvPr>
            <p:ph type="sldNum" sz="quarter" idx="5"/>
          </p:nvPr>
        </p:nvSpPr>
        <p:spPr>
          <a:noFill/>
        </p:spPr>
        <p:txBody>
          <a:bodyPr/>
          <a:lstStyle/>
          <a:p>
            <a:fld id="{A3064CC1-F622-48C9-8B99-C7E53879EFB2}"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dirty="0" smtClean="0"/>
              <a:t>Each of these mixes were placed on the entrance road and on the test track at Pecos.  Each test sections was about 1000 ft. in length.</a:t>
            </a:r>
          </a:p>
        </p:txBody>
      </p:sp>
      <p:sp>
        <p:nvSpPr>
          <p:cNvPr id="133124" name="Slide Number Placeholder 3"/>
          <p:cNvSpPr>
            <a:spLocks noGrp="1"/>
          </p:cNvSpPr>
          <p:nvPr>
            <p:ph type="sldNum" sz="quarter" idx="5"/>
          </p:nvPr>
        </p:nvSpPr>
        <p:spPr>
          <a:noFill/>
        </p:spPr>
        <p:txBody>
          <a:bodyPr/>
          <a:lstStyle/>
          <a:p>
            <a:fld id="{7DF296B4-4CAE-4C3D-BC9A-5C4C9BDD94CF}"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dirty="0" smtClean="0"/>
              <a:t>All of the thin overlays are performing very well to date.  In addition to visual assessments we also collected both noise and skid measurements on these sections</a:t>
            </a:r>
          </a:p>
        </p:txBody>
      </p:sp>
      <p:sp>
        <p:nvSpPr>
          <p:cNvPr id="134148" name="Slide Number Placeholder 3"/>
          <p:cNvSpPr>
            <a:spLocks noGrp="1"/>
          </p:cNvSpPr>
          <p:nvPr>
            <p:ph type="sldNum" sz="quarter" idx="5"/>
          </p:nvPr>
        </p:nvSpPr>
        <p:spPr>
          <a:noFill/>
        </p:spPr>
        <p:txBody>
          <a:bodyPr/>
          <a:lstStyle/>
          <a:p>
            <a:fld id="{D20F97A8-EF79-4F17-AB46-6A21FB860BE3}"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dirty="0" smtClean="0"/>
              <a:t>These values are as expected. All sections are very quiet, with the PFC’s being best at around 100 </a:t>
            </a:r>
            <a:r>
              <a:rPr lang="en-US" dirty="0" err="1" smtClean="0"/>
              <a:t>dBA</a:t>
            </a:r>
            <a:r>
              <a:rPr lang="en-US" dirty="0" smtClean="0"/>
              <a:t>.  All of these mixes are substantially quieter than most of the large stone mixes (Dense, PFC and SMA) normally placed as wearing surfaces in </a:t>
            </a:r>
            <a:r>
              <a:rPr lang="en-US" dirty="0" err="1" smtClean="0"/>
              <a:t>texas</a:t>
            </a:r>
            <a:endParaRPr lang="en-US" dirty="0" smtClean="0"/>
          </a:p>
        </p:txBody>
      </p:sp>
      <p:sp>
        <p:nvSpPr>
          <p:cNvPr id="135172" name="Slide Number Placeholder 3"/>
          <p:cNvSpPr>
            <a:spLocks noGrp="1"/>
          </p:cNvSpPr>
          <p:nvPr>
            <p:ph type="sldNum" sz="quarter" idx="5"/>
          </p:nvPr>
        </p:nvSpPr>
        <p:spPr>
          <a:noFill/>
        </p:spPr>
        <p:txBody>
          <a:bodyPr/>
          <a:lstStyle/>
          <a:p>
            <a:fld id="{49867A7F-175E-41BD-849D-03B74F51E09B}"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the tire/pavement noise measurements collected by TxDOT on different seal coats around the state on research project 0-6496.  Even Grade 5 seal coats were noisier than any of the surfaces placed at the Pecos Test Track.</a:t>
            </a:r>
            <a:endParaRPr lang="en-US" dirty="0"/>
          </a:p>
        </p:txBody>
      </p:sp>
      <p:sp>
        <p:nvSpPr>
          <p:cNvPr id="4" name="Slide Number Placeholder 3"/>
          <p:cNvSpPr>
            <a:spLocks noGrp="1"/>
          </p:cNvSpPr>
          <p:nvPr>
            <p:ph type="sldNum" sz="quarter" idx="10"/>
          </p:nvPr>
        </p:nvSpPr>
        <p:spPr/>
        <p:txBody>
          <a:bodyPr/>
          <a:lstStyle/>
          <a:p>
            <a:fld id="{A7550633-35C5-4445-ADB3-A1DA75C77AA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t>No problems either with the skid measurements.  These were collected 2 weeks after placement, it is expected that these values may now be a little higher once the asphalt has worn off the surface rocks</a:t>
            </a:r>
          </a:p>
        </p:txBody>
      </p:sp>
      <p:sp>
        <p:nvSpPr>
          <p:cNvPr id="136196" name="Slide Number Placeholder 3"/>
          <p:cNvSpPr>
            <a:spLocks noGrp="1"/>
          </p:cNvSpPr>
          <p:nvPr>
            <p:ph type="sldNum" sz="quarter" idx="5"/>
          </p:nvPr>
        </p:nvSpPr>
        <p:spPr>
          <a:noFill/>
        </p:spPr>
        <p:txBody>
          <a:bodyPr/>
          <a:lstStyle/>
          <a:p>
            <a:fld id="{468CF01D-BC81-47B0-AF23-7C5B7A81C99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The following slides show where the thin overlays have been placed.  One very popular application is the use of the fine FFC on sections such as the one shown where the condition is good but the wheel paths are badly flushed.  The</a:t>
            </a:r>
            <a:r>
              <a:rPr lang="en-US" baseline="0" dirty="0" smtClean="0"/>
              <a:t> excess asphalt present in bleeding seal coats tend to migrate through any type of mix placed over it.  The advantage of using the fine PFC is that the air void content is roughly 24% which potentially can accommodate that excess binder.</a:t>
            </a:r>
            <a:endParaRPr lang="en-US" dirty="0" smtClean="0"/>
          </a:p>
        </p:txBody>
      </p:sp>
      <p:sp>
        <p:nvSpPr>
          <p:cNvPr id="137220" name="Slide Number Placeholder 3"/>
          <p:cNvSpPr>
            <a:spLocks noGrp="1"/>
          </p:cNvSpPr>
          <p:nvPr>
            <p:ph type="sldNum" sz="quarter" idx="5"/>
          </p:nvPr>
        </p:nvSpPr>
        <p:spPr>
          <a:noFill/>
        </p:spPr>
        <p:txBody>
          <a:bodyPr/>
          <a:lstStyle/>
          <a:p>
            <a:fld id="{933B6EF1-AEFD-425D-B084-D654F60885D3}"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dirty="0" smtClean="0"/>
              <a:t>In the lab the finer PFC’s drain substantially better than the more coarse Item 342.  Air voids may be smaller in size but there are more</a:t>
            </a:r>
            <a:r>
              <a:rPr lang="en-US" baseline="0" dirty="0" smtClean="0"/>
              <a:t> of them (24% versus about 20% for conventional PFC).</a:t>
            </a:r>
            <a:endParaRPr lang="en-US" dirty="0" smtClean="0"/>
          </a:p>
        </p:txBody>
      </p:sp>
      <p:sp>
        <p:nvSpPr>
          <p:cNvPr id="138244" name="Slide Number Placeholder 3"/>
          <p:cNvSpPr>
            <a:spLocks noGrp="1"/>
          </p:cNvSpPr>
          <p:nvPr>
            <p:ph type="sldNum" sz="quarter" idx="5"/>
          </p:nvPr>
        </p:nvSpPr>
        <p:spPr>
          <a:noFill/>
        </p:spPr>
        <p:txBody>
          <a:bodyPr/>
          <a:lstStyle/>
          <a:p>
            <a:fld id="{3F95877E-7F99-4CEA-9D22-04F526B67AD8}"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smtClean="0"/>
              <a:t>The new items here are  a) lower lab molded density requirement b) use of the Hamburg and OT performance tests</a:t>
            </a:r>
          </a:p>
        </p:txBody>
      </p:sp>
      <p:sp>
        <p:nvSpPr>
          <p:cNvPr id="139268" name="Slide Number Placeholder 3"/>
          <p:cNvSpPr>
            <a:spLocks noGrp="1"/>
          </p:cNvSpPr>
          <p:nvPr>
            <p:ph type="sldNum" sz="quarter" idx="5"/>
          </p:nvPr>
        </p:nvSpPr>
        <p:spPr>
          <a:noFill/>
        </p:spPr>
        <p:txBody>
          <a:bodyPr/>
          <a:lstStyle/>
          <a:p>
            <a:fld id="{F4DA8B44-4913-4758-80DC-1ADEB296AF12}"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dirty="0" smtClean="0"/>
              <a:t>The first test site for the Fine PFC,  the Cloverleaf from US 59,  onto the loop around Lufkin.   All trucks going south</a:t>
            </a:r>
            <a:r>
              <a:rPr lang="en-US" baseline="0" dirty="0" smtClean="0"/>
              <a:t> on US 59 take this exit to loop around downtown Lufkin.  The district reported that ever time it rained, they were pulling cars out of the ditch.  They also reported that no surfacing they had tried held up to the he</a:t>
            </a:r>
            <a:r>
              <a:rPr lang="en-US" dirty="0" smtClean="0"/>
              <a:t>avy trucks applying brakes and turning.</a:t>
            </a:r>
            <a:r>
              <a:rPr lang="en-US" baseline="0" dirty="0" smtClean="0"/>
              <a:t>  It was the worst or possibly “best” </a:t>
            </a:r>
            <a:r>
              <a:rPr lang="en-US" dirty="0" smtClean="0"/>
              <a:t>site to try this PFC.  The existing surface was a somewhat “bleeding” seal coat.</a:t>
            </a:r>
          </a:p>
        </p:txBody>
      </p:sp>
      <p:sp>
        <p:nvSpPr>
          <p:cNvPr id="140292" name="Slide Number Placeholder 3"/>
          <p:cNvSpPr>
            <a:spLocks noGrp="1"/>
          </p:cNvSpPr>
          <p:nvPr>
            <p:ph type="sldNum" sz="quarter" idx="5"/>
          </p:nvPr>
        </p:nvSpPr>
        <p:spPr>
          <a:noFill/>
        </p:spPr>
        <p:txBody>
          <a:bodyPr/>
          <a:lstStyle/>
          <a:p>
            <a:fld id="{6BCA201F-728C-4D64-A3E5-EA3589287401}"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smtClean="0"/>
              <a:t>There</a:t>
            </a:r>
            <a:r>
              <a:rPr lang="en-US" baseline="0" dirty="0" smtClean="0"/>
              <a:t> are two general types of fine graded mixes we will discuss:  Thin HMA layers (less than 1 inch thick) and micro overlays (or slurry-type products that are ultra thin, usually less than ½ inch);</a:t>
            </a:r>
            <a:endParaRPr lang="en-US" dirty="0" smtClean="0"/>
          </a:p>
          <a:p>
            <a:endParaRPr lang="en-US" dirty="0" smtClean="0"/>
          </a:p>
          <a:p>
            <a:endParaRPr lang="en-US" dirty="0" smtClean="0"/>
          </a:p>
          <a:p>
            <a:r>
              <a:rPr lang="en-US" dirty="0" smtClean="0"/>
              <a:t>The types of thin overlay covered by the proposed spec are shown at the top of the slide.  Several of the micro overlays are proprietary and not widely used.</a:t>
            </a:r>
          </a:p>
          <a:p>
            <a:endParaRPr lang="en-US" dirty="0" smtClean="0"/>
          </a:p>
        </p:txBody>
      </p:sp>
      <p:sp>
        <p:nvSpPr>
          <p:cNvPr id="106500" name="Slide Number Placeholder 3"/>
          <p:cNvSpPr>
            <a:spLocks noGrp="1"/>
          </p:cNvSpPr>
          <p:nvPr>
            <p:ph type="sldNum" sz="quarter" idx="5"/>
          </p:nvPr>
        </p:nvSpPr>
        <p:spPr>
          <a:noFill/>
        </p:spPr>
        <p:txBody>
          <a:bodyPr/>
          <a:lstStyle/>
          <a:p>
            <a:fld id="{7FC5351B-815F-4E93-AB46-DB444F3B977D}"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dirty="0" smtClean="0"/>
              <a:t>This was placed by a local contractor who was placing a normal PFC close by.  A field change was made to his contract.  The mix itself was purchased thru the research project, made and delivered to the project by East Texas Asphalt.  During construction,  the PFC was placed directly over an existing seal.  A much heavier tack would be required over regular HMA</a:t>
            </a:r>
          </a:p>
        </p:txBody>
      </p:sp>
      <p:sp>
        <p:nvSpPr>
          <p:cNvPr id="141316" name="Slide Number Placeholder 3"/>
          <p:cNvSpPr>
            <a:spLocks noGrp="1"/>
          </p:cNvSpPr>
          <p:nvPr>
            <p:ph type="sldNum" sz="quarter" idx="5"/>
          </p:nvPr>
        </p:nvSpPr>
        <p:spPr>
          <a:noFill/>
        </p:spPr>
        <p:txBody>
          <a:bodyPr/>
          <a:lstStyle/>
          <a:p>
            <a:fld id="{56BB5F07-14DF-496C-98C5-C5A4F59244FA}"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dirty="0" smtClean="0"/>
              <a:t>It is the District policy to wet the PFC down after rolling so traffic can be placed on it ASAP.  In</a:t>
            </a:r>
            <a:r>
              <a:rPr lang="en-US" baseline="0" dirty="0" smtClean="0"/>
              <a:t> this case, there was also particular concern with making sure the PFC had sufficiently cooled prior to allowing heavy trucks braking and turning on the fresh surface.</a:t>
            </a:r>
            <a:endParaRPr lang="en-US" dirty="0" smtClean="0"/>
          </a:p>
        </p:txBody>
      </p:sp>
      <p:sp>
        <p:nvSpPr>
          <p:cNvPr id="142340" name="Slide Number Placeholder 3"/>
          <p:cNvSpPr>
            <a:spLocks noGrp="1"/>
          </p:cNvSpPr>
          <p:nvPr>
            <p:ph type="sldNum" sz="quarter" idx="5"/>
          </p:nvPr>
        </p:nvSpPr>
        <p:spPr>
          <a:noFill/>
        </p:spPr>
        <p:txBody>
          <a:bodyPr/>
          <a:lstStyle/>
          <a:p>
            <a:fld id="{FDEE157C-0B9A-4108-AF7B-B75745CF1834}"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dirty="0" smtClean="0"/>
              <a:t>This video clip shows the intensity of the truck loading on this section.  The PFC withstood the extremely hot summer of 2011 (100 days of 100°F+ temps)</a:t>
            </a:r>
            <a:r>
              <a:rPr lang="en-US" baseline="0" dirty="0" smtClean="0"/>
              <a:t> </a:t>
            </a:r>
            <a:r>
              <a:rPr lang="en-US" dirty="0" smtClean="0"/>
              <a:t>and it is still performing well.  The District went ahead and built a second section and they are considering placing this mix on US 59</a:t>
            </a:r>
          </a:p>
        </p:txBody>
      </p:sp>
      <p:sp>
        <p:nvSpPr>
          <p:cNvPr id="143364" name="Slide Number Placeholder 3"/>
          <p:cNvSpPr>
            <a:spLocks noGrp="1"/>
          </p:cNvSpPr>
          <p:nvPr>
            <p:ph type="sldNum" sz="quarter" idx="5"/>
          </p:nvPr>
        </p:nvSpPr>
        <p:spPr>
          <a:noFill/>
        </p:spPr>
        <p:txBody>
          <a:bodyPr/>
          <a:lstStyle/>
          <a:p>
            <a:fld id="{F455F10A-9BF6-4E4E-9DEA-F5D397AB46C3}"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smtClean="0"/>
              <a:t>The project is as of Aug 2012 almost 16 months old -  still holding up very well,  the District contact is Paul Montgomery</a:t>
            </a:r>
          </a:p>
        </p:txBody>
      </p:sp>
      <p:sp>
        <p:nvSpPr>
          <p:cNvPr id="144388" name="Slide Number Placeholder 3"/>
          <p:cNvSpPr>
            <a:spLocks noGrp="1"/>
          </p:cNvSpPr>
          <p:nvPr>
            <p:ph type="sldNum" sz="quarter" idx="5"/>
          </p:nvPr>
        </p:nvSpPr>
        <p:spPr>
          <a:noFill/>
        </p:spPr>
        <p:txBody>
          <a:bodyPr/>
          <a:lstStyle/>
          <a:p>
            <a:fld id="{3C8D5662-AFA1-4B42-83B9-649140EDE242}"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dirty="0" smtClean="0"/>
              <a:t>Funds were made available to build a second section near a truck stop</a:t>
            </a:r>
            <a:r>
              <a:rPr lang="en-US" baseline="0" dirty="0" smtClean="0"/>
              <a:t> in Lufkin.  </a:t>
            </a:r>
            <a:r>
              <a:rPr lang="en-US" dirty="0" smtClean="0"/>
              <a:t>  This time the crew placing the mix was a TxDOT maintenance crew.  The same mix design was used and East Texas Asphalt produced the mix.</a:t>
            </a:r>
          </a:p>
        </p:txBody>
      </p:sp>
      <p:sp>
        <p:nvSpPr>
          <p:cNvPr id="145412" name="Slide Number Placeholder 3"/>
          <p:cNvSpPr>
            <a:spLocks noGrp="1"/>
          </p:cNvSpPr>
          <p:nvPr>
            <p:ph type="sldNum" sz="quarter" idx="5"/>
          </p:nvPr>
        </p:nvSpPr>
        <p:spPr>
          <a:noFill/>
        </p:spPr>
        <p:txBody>
          <a:bodyPr/>
          <a:lstStyle/>
          <a:p>
            <a:fld id="{0C436B35-7A8D-4535-9D6C-B130641A9556}"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r>
              <a:rPr lang="en-US" smtClean="0"/>
              <a:t>Excellent at removing standing water</a:t>
            </a:r>
          </a:p>
        </p:txBody>
      </p:sp>
      <p:sp>
        <p:nvSpPr>
          <p:cNvPr id="146436" name="Slide Number Placeholder 3"/>
          <p:cNvSpPr>
            <a:spLocks noGrp="1"/>
          </p:cNvSpPr>
          <p:nvPr>
            <p:ph type="sldNum" sz="quarter" idx="5"/>
          </p:nvPr>
        </p:nvSpPr>
        <p:spPr>
          <a:noFill/>
        </p:spPr>
        <p:txBody>
          <a:bodyPr/>
          <a:lstStyle/>
          <a:p>
            <a:fld id="{77223464-EB26-4145-A91E-DFED3D497EEF}"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r>
              <a:rPr lang="en-US" dirty="0" smtClean="0"/>
              <a:t>This is the first full scale, fine PFC project recently placed in Brownwood to cover up a bleeding/peeling surface treatment.  The surface treatment had been constructed using a winter grade emulsion which began to bleed with</a:t>
            </a:r>
            <a:r>
              <a:rPr lang="en-US" baseline="0" dirty="0" smtClean="0"/>
              <a:t> the approach of hot weather.  It had been in place for a little over one year at the time of this overlay.  </a:t>
            </a:r>
            <a:r>
              <a:rPr lang="en-US" dirty="0" smtClean="0"/>
              <a:t>Several large LRA patches were placed over the problem areas.   LRA</a:t>
            </a:r>
            <a:r>
              <a:rPr lang="en-US" baseline="0" dirty="0" smtClean="0"/>
              <a:t> tends to have very high air voids </a:t>
            </a:r>
            <a:r>
              <a:rPr lang="en-US" dirty="0" smtClean="0"/>
              <a:t>so an extra heavy tack was placed over the LRA.  Tack rates for the seal coat were 0.07 </a:t>
            </a:r>
            <a:r>
              <a:rPr lang="en-US" dirty="0" err="1" smtClean="0"/>
              <a:t>gsy</a:t>
            </a:r>
            <a:r>
              <a:rPr lang="en-US" dirty="0" smtClean="0"/>
              <a:t> and tack on top of the LRA patches were 0.14 </a:t>
            </a:r>
            <a:r>
              <a:rPr lang="en-US" dirty="0" err="1" smtClean="0"/>
              <a:t>gsy</a:t>
            </a:r>
            <a:r>
              <a:rPr lang="en-US" dirty="0" smtClean="0"/>
              <a:t>.  The mix was designed</a:t>
            </a:r>
            <a:r>
              <a:rPr lang="en-US" baseline="0" dirty="0" smtClean="0"/>
              <a:t> using limestone from Zack Burkett’s Lindsey pit and from Vulcan’s Eastland quarry.  </a:t>
            </a:r>
            <a:endParaRPr lang="en-US" dirty="0" smtClean="0"/>
          </a:p>
        </p:txBody>
      </p:sp>
      <p:sp>
        <p:nvSpPr>
          <p:cNvPr id="147460" name="Slide Number Placeholder 3"/>
          <p:cNvSpPr>
            <a:spLocks noGrp="1"/>
          </p:cNvSpPr>
          <p:nvPr>
            <p:ph type="sldNum" sz="quarter" idx="5"/>
          </p:nvPr>
        </p:nvSpPr>
        <p:spPr>
          <a:noFill/>
        </p:spPr>
        <p:txBody>
          <a:bodyPr/>
          <a:lstStyle/>
          <a:p>
            <a:fld id="{AF5D379B-DED8-43F2-9213-2ACE41E1556D}"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mtClean="0"/>
              <a:t>The main lanes only were paved.  This project is on US 183 just south of Breckenridge</a:t>
            </a:r>
          </a:p>
        </p:txBody>
      </p:sp>
      <p:sp>
        <p:nvSpPr>
          <p:cNvPr id="148484" name="Slide Number Placeholder 3"/>
          <p:cNvSpPr>
            <a:spLocks noGrp="1"/>
          </p:cNvSpPr>
          <p:nvPr>
            <p:ph type="sldNum" sz="quarter" idx="5"/>
          </p:nvPr>
        </p:nvSpPr>
        <p:spPr>
          <a:noFill/>
        </p:spPr>
        <p:txBody>
          <a:bodyPr/>
          <a:lstStyle/>
          <a:p>
            <a:fld id="{0F8AC4ED-1A76-41BE-937A-BE24D29BA917}"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smtClean="0"/>
              <a:t>Waterflows were run to adjust the rolling patterns.  In this case the contractor backed off the amount of rolling to ensure he was getting a water flow value of around 20 seconds</a:t>
            </a:r>
          </a:p>
        </p:txBody>
      </p:sp>
      <p:sp>
        <p:nvSpPr>
          <p:cNvPr id="149508" name="Slide Number Placeholder 3"/>
          <p:cNvSpPr>
            <a:spLocks noGrp="1"/>
          </p:cNvSpPr>
          <p:nvPr>
            <p:ph type="sldNum" sz="quarter" idx="5"/>
          </p:nvPr>
        </p:nvSpPr>
        <p:spPr>
          <a:noFill/>
        </p:spPr>
        <p:txBody>
          <a:bodyPr/>
          <a:lstStyle/>
          <a:p>
            <a:fld id="{17DD6F32-213C-4BA1-A944-E13F651D2567}"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dirty="0" smtClean="0"/>
              <a:t>The thickness at placement was around ¾</a:t>
            </a:r>
            <a:r>
              <a:rPr lang="en-US" baseline="0" dirty="0" smtClean="0"/>
              <a:t> inch</a:t>
            </a:r>
            <a:r>
              <a:rPr lang="en-US" dirty="0" smtClean="0"/>
              <a:t> after rolling .  Yield on the project was</a:t>
            </a:r>
            <a:r>
              <a:rPr lang="en-US" baseline="0" dirty="0" smtClean="0"/>
              <a:t> 63 lbs/</a:t>
            </a:r>
            <a:r>
              <a:rPr lang="en-US" baseline="0" dirty="0" err="1" smtClean="0"/>
              <a:t>sy</a:t>
            </a:r>
            <a:r>
              <a:rPr lang="en-US" baseline="0" dirty="0" smtClean="0"/>
              <a:t>.</a:t>
            </a:r>
            <a:endParaRPr lang="en-US" dirty="0" smtClean="0"/>
          </a:p>
        </p:txBody>
      </p:sp>
      <p:sp>
        <p:nvSpPr>
          <p:cNvPr id="150532" name="Slide Number Placeholder 3"/>
          <p:cNvSpPr>
            <a:spLocks noGrp="1"/>
          </p:cNvSpPr>
          <p:nvPr>
            <p:ph type="sldNum" sz="quarter" idx="5"/>
          </p:nvPr>
        </p:nvSpPr>
        <p:spPr>
          <a:noFill/>
        </p:spPr>
        <p:txBody>
          <a:bodyPr/>
          <a:lstStyle/>
          <a:p>
            <a:fld id="{BC9B6216-A481-4CEE-920D-A29F3E0F3325}"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t>For the new surface mix the dense graded mix (DGM) has been suggested to replace the CAM mix, the big difference is the design approach where as will be described the target density has been reduced lowering the binder content.   The 5 points at the bottom of the figure are very important.  The SS to be described has been used in both the Bryan and Brownwood Districts</a:t>
            </a:r>
          </a:p>
        </p:txBody>
      </p:sp>
      <p:sp>
        <p:nvSpPr>
          <p:cNvPr id="107524" name="Slide Number Placeholder 3"/>
          <p:cNvSpPr>
            <a:spLocks noGrp="1"/>
          </p:cNvSpPr>
          <p:nvPr>
            <p:ph type="sldNum" sz="quarter" idx="5"/>
          </p:nvPr>
        </p:nvSpPr>
        <p:spPr>
          <a:noFill/>
        </p:spPr>
        <p:txBody>
          <a:bodyPr/>
          <a:lstStyle/>
          <a:p>
            <a:fld id="{101383A0-F068-4863-A91A-B49F2D7F3A58}"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dirty="0" smtClean="0"/>
              <a:t>The first fine SMA was placed in the Bryan District on the frontage roads of SH 6.  The existing pavement was old brittle HMA with multiple crack seals.  The Bryan District has made widespread use of the CAM mix but they wanted to try this mix for its superior surface texture and potentially better high speed skid  </a:t>
            </a:r>
          </a:p>
        </p:txBody>
      </p:sp>
      <p:sp>
        <p:nvSpPr>
          <p:cNvPr id="151556" name="Slide Number Placeholder 3"/>
          <p:cNvSpPr>
            <a:spLocks noGrp="1"/>
          </p:cNvSpPr>
          <p:nvPr>
            <p:ph type="sldNum" sz="quarter" idx="5"/>
          </p:nvPr>
        </p:nvSpPr>
        <p:spPr>
          <a:noFill/>
        </p:spPr>
        <p:txBody>
          <a:bodyPr/>
          <a:lstStyle/>
          <a:p>
            <a:fld id="{C2BE13CA-8900-4590-B086-3B4B3F9E498B}"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dirty="0" smtClean="0"/>
              <a:t>TTI worked with the local contractor  Knife River to come up with an acceptable mix design and optimum asphalt content.  </a:t>
            </a:r>
          </a:p>
        </p:txBody>
      </p:sp>
      <p:sp>
        <p:nvSpPr>
          <p:cNvPr id="152580" name="Slide Number Placeholder 3"/>
          <p:cNvSpPr>
            <a:spLocks noGrp="1"/>
          </p:cNvSpPr>
          <p:nvPr>
            <p:ph type="sldNum" sz="quarter" idx="5"/>
          </p:nvPr>
        </p:nvSpPr>
        <p:spPr>
          <a:noFill/>
        </p:spPr>
        <p:txBody>
          <a:bodyPr/>
          <a:lstStyle/>
          <a:p>
            <a:fld id="{90E7CF1E-7625-4646-8D68-198E7D44157D}"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smtClean="0"/>
              <a:t>Setting the optimum rolling patterns was a challenge.  The initial sequence of two passes each side of the mat was not sufficient as the initial void contents were measure with the nuke gauge to be above 11%.    A short section of tandem rolling was tried and triple passes appears to be optimum.  The data collected on this section is still being analysed</a:t>
            </a:r>
          </a:p>
        </p:txBody>
      </p:sp>
      <p:sp>
        <p:nvSpPr>
          <p:cNvPr id="153604" name="Slide Number Placeholder 3"/>
          <p:cNvSpPr>
            <a:spLocks noGrp="1"/>
          </p:cNvSpPr>
          <p:nvPr>
            <p:ph type="sldNum" sz="quarter" idx="5"/>
          </p:nvPr>
        </p:nvSpPr>
        <p:spPr>
          <a:noFill/>
        </p:spPr>
        <p:txBody>
          <a:bodyPr/>
          <a:lstStyle/>
          <a:p>
            <a:fld id="{8105A929-46B1-4D55-8DF6-C26504847721}"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smtClean="0"/>
              <a:t>The final surface has the required superior texture</a:t>
            </a:r>
          </a:p>
        </p:txBody>
      </p:sp>
      <p:sp>
        <p:nvSpPr>
          <p:cNvPr id="154628" name="Slide Number Placeholder 3"/>
          <p:cNvSpPr>
            <a:spLocks noGrp="1"/>
          </p:cNvSpPr>
          <p:nvPr>
            <p:ph type="sldNum" sz="quarter" idx="5"/>
          </p:nvPr>
        </p:nvSpPr>
        <p:spPr>
          <a:noFill/>
        </p:spPr>
        <p:txBody>
          <a:bodyPr/>
          <a:lstStyle/>
          <a:p>
            <a:fld id="{89655CE2-2A4B-47F0-939B-B5686968B438}"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lang="en-US" smtClean="0"/>
              <a:t>In many locations especially on the inside lane the mat was less than the 1 inch specified, in some cases it was around 0.75 inches</a:t>
            </a:r>
          </a:p>
        </p:txBody>
      </p:sp>
      <p:sp>
        <p:nvSpPr>
          <p:cNvPr id="155652" name="Slide Number Placeholder 3"/>
          <p:cNvSpPr>
            <a:spLocks noGrp="1"/>
          </p:cNvSpPr>
          <p:nvPr>
            <p:ph type="sldNum" sz="quarter" idx="5"/>
          </p:nvPr>
        </p:nvSpPr>
        <p:spPr>
          <a:noFill/>
        </p:spPr>
        <p:txBody>
          <a:bodyPr/>
          <a:lstStyle/>
          <a:p>
            <a:fld id="{83E7275B-C51F-4B91-BF4F-2A6D4DD567DE}"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smtClean="0"/>
              <a:t>TTI is also working with the Houston District to design a thin overlay option for this mega project in Houston.  The final surface will be either a fine SMA or a TOM mix from Austin.  The bottom 1 inch will be a CAM type mix.  All lanes will be overlaid</a:t>
            </a:r>
          </a:p>
        </p:txBody>
      </p:sp>
      <p:sp>
        <p:nvSpPr>
          <p:cNvPr id="156676" name="Slide Number Placeholder 3"/>
          <p:cNvSpPr>
            <a:spLocks noGrp="1"/>
          </p:cNvSpPr>
          <p:nvPr>
            <p:ph type="sldNum" sz="quarter" idx="5"/>
          </p:nvPr>
        </p:nvSpPr>
        <p:spPr>
          <a:noFill/>
        </p:spPr>
        <p:txBody>
          <a:bodyPr/>
          <a:lstStyle/>
          <a:p>
            <a:fld id="{1F5B9E8C-DD6C-422E-B16E-17A56B4FE8C8}"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smtClean="0"/>
              <a:t>This is a very popular combination which could potentially be used in many locations statewide, especially in Urban areas as an overlay for concrete.  The total thickness will be two inches.  The bottom lift is to seal the concrete and minimize reflection cracks and provide a impermeable layer under the PFC.  At TTI slabs have been made for both noise and skid testing.  These slabs are 22 in by 22 in and these are tested under the TTI polisher</a:t>
            </a:r>
          </a:p>
        </p:txBody>
      </p:sp>
      <p:sp>
        <p:nvSpPr>
          <p:cNvPr id="157700" name="Slide Number Placeholder 3"/>
          <p:cNvSpPr>
            <a:spLocks noGrp="1"/>
          </p:cNvSpPr>
          <p:nvPr>
            <p:ph type="sldNum" sz="quarter" idx="5"/>
          </p:nvPr>
        </p:nvSpPr>
        <p:spPr>
          <a:noFill/>
        </p:spPr>
        <p:txBody>
          <a:bodyPr/>
          <a:lstStyle/>
          <a:p>
            <a:fld id="{A3AD1160-7772-4CFE-A5AE-95D1684A0BDB}"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smtClean="0"/>
              <a:t>Read each one of these and discuss.  Most of this was covered in the earlier slides</a:t>
            </a:r>
          </a:p>
        </p:txBody>
      </p:sp>
      <p:sp>
        <p:nvSpPr>
          <p:cNvPr id="158724" name="Slide Number Placeholder 3"/>
          <p:cNvSpPr>
            <a:spLocks noGrp="1"/>
          </p:cNvSpPr>
          <p:nvPr>
            <p:ph type="sldNum" sz="quarter" idx="5"/>
          </p:nvPr>
        </p:nvSpPr>
        <p:spPr>
          <a:noFill/>
        </p:spPr>
        <p:txBody>
          <a:bodyPr/>
          <a:lstStyle/>
          <a:p>
            <a:fld id="{BD3B79FF-2963-4EC3-8DD9-4C69AC331425}"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dirty="0" smtClean="0"/>
              <a:t>If this is to be presented to a District it is now worth letting them discuss if there are sections where they could try this.  All mixes are possible.  The DGM could be placed over a worn out seal with multiple patches, bad transverse variations in texture.  The goal is to eventually get to place this very thin at a reasonable cost, so to have a </a:t>
            </a:r>
            <a:r>
              <a:rPr lang="en-US" dirty="0" err="1" smtClean="0"/>
              <a:t>sequance</a:t>
            </a:r>
            <a:r>
              <a:rPr lang="en-US" dirty="0" smtClean="0"/>
              <a:t> – chip seal – thin overlay chip seal.  Placing seals over problem seals rarely works well.</a:t>
            </a:r>
          </a:p>
        </p:txBody>
      </p:sp>
      <p:sp>
        <p:nvSpPr>
          <p:cNvPr id="159748" name="Slide Number Placeholder 3"/>
          <p:cNvSpPr>
            <a:spLocks noGrp="1"/>
          </p:cNvSpPr>
          <p:nvPr>
            <p:ph type="sldNum" sz="quarter" idx="5"/>
          </p:nvPr>
        </p:nvSpPr>
        <p:spPr>
          <a:noFill/>
        </p:spPr>
        <p:txBody>
          <a:bodyPr/>
          <a:lstStyle/>
          <a:p>
            <a:fld id="{E3E00016-5792-4488-A675-D9A7FDC6900C}"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smtClean="0"/>
              <a:t>This type of work has been done in several Districts.  TTI polls the TxDOT lab folks and the local contractors to obtain a source of locally available quality fine aggregates.  These are typically grade 5 seal coat rock.  SAC materials is preferred and strongly recommended.  For the PFC these must be cubical,  strictly enforcing the F&amp;E spec.  Both clean and dirty screenings are identified preferable from the same source rock so that the SMA and DGM.  This example covers work done for the Metroplex </a:t>
            </a:r>
          </a:p>
        </p:txBody>
      </p:sp>
      <p:sp>
        <p:nvSpPr>
          <p:cNvPr id="160772" name="Slide Number Placeholder 3"/>
          <p:cNvSpPr>
            <a:spLocks noGrp="1"/>
          </p:cNvSpPr>
          <p:nvPr>
            <p:ph type="sldNum" sz="quarter" idx="5"/>
          </p:nvPr>
        </p:nvSpPr>
        <p:spPr>
          <a:noFill/>
        </p:spPr>
        <p:txBody>
          <a:bodyPr/>
          <a:lstStyle/>
          <a:p>
            <a:fld id="{BE4591D7-4523-4661-832C-9A2459A713C9}"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550633-35C5-4445-ADB3-A1DA75C77AA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smtClean="0"/>
              <a:t>This material was supplied by David Morton in the Dallas area, originally from Oklahoma, but widely available in the Dallas and FW Districts</a:t>
            </a:r>
          </a:p>
        </p:txBody>
      </p:sp>
      <p:sp>
        <p:nvSpPr>
          <p:cNvPr id="161796" name="Slide Number Placeholder 3"/>
          <p:cNvSpPr>
            <a:spLocks noGrp="1"/>
          </p:cNvSpPr>
          <p:nvPr>
            <p:ph type="sldNum" sz="quarter" idx="5"/>
          </p:nvPr>
        </p:nvSpPr>
        <p:spPr>
          <a:noFill/>
        </p:spPr>
        <p:txBody>
          <a:bodyPr/>
          <a:lstStyle/>
          <a:p>
            <a:fld id="{6B82CEAC-D743-4B70-BAE3-023B1BC91533}"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lang="en-US" smtClean="0"/>
              <a:t>This presents the design results for the fine PFC  this design was done using the recommended spec discussed earlier where the performance test were run at two different asphalt contents.  The OAC was 6.5%.  The only concern with this mix was the high Cantabro test results, all other results were excellent.  All performance tests past at 6.5% binder</a:t>
            </a:r>
          </a:p>
        </p:txBody>
      </p:sp>
      <p:sp>
        <p:nvSpPr>
          <p:cNvPr id="162820" name="Slide Number Placeholder 3"/>
          <p:cNvSpPr>
            <a:spLocks noGrp="1"/>
          </p:cNvSpPr>
          <p:nvPr>
            <p:ph type="sldNum" sz="quarter" idx="5"/>
          </p:nvPr>
        </p:nvSpPr>
        <p:spPr>
          <a:noFill/>
        </p:spPr>
        <p:txBody>
          <a:bodyPr/>
          <a:lstStyle/>
          <a:p>
            <a:fld id="{BBA629A0-96B1-4085-A646-C9FF3A02E470}"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smtClean="0"/>
              <a:t>In order to get the high -200 content in the fine SMA it is necessary to use dirt screenings, these are unwashed materials from the same source</a:t>
            </a:r>
          </a:p>
        </p:txBody>
      </p:sp>
      <p:sp>
        <p:nvSpPr>
          <p:cNvPr id="163844" name="Slide Number Placeholder 3"/>
          <p:cNvSpPr>
            <a:spLocks noGrp="1"/>
          </p:cNvSpPr>
          <p:nvPr>
            <p:ph type="sldNum" sz="quarter" idx="5"/>
          </p:nvPr>
        </p:nvSpPr>
        <p:spPr>
          <a:noFill/>
        </p:spPr>
        <p:txBody>
          <a:bodyPr/>
          <a:lstStyle/>
          <a:p>
            <a:fld id="{51189665-30B0-42AA-946D-49102B567DCC}"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r>
              <a:rPr lang="en-US" smtClean="0"/>
              <a:t>The results for the fine SMA are shown here.  As specified in the spec this is a Texas Gyratory design which specifies that we need to use 6.6% binder.  Testing was performed at both 6.1 and 6.6% asphalt, the 6.1% failed the OT.  From a quick review here it looks like this mix could possibly use a little more binder.  The use of WMA as a compaction aid probably would not hurt  </a:t>
            </a:r>
          </a:p>
        </p:txBody>
      </p:sp>
      <p:sp>
        <p:nvSpPr>
          <p:cNvPr id="164868" name="Slide Number Placeholder 3"/>
          <p:cNvSpPr>
            <a:spLocks noGrp="1"/>
          </p:cNvSpPr>
          <p:nvPr>
            <p:ph type="sldNum" sz="quarter" idx="5"/>
          </p:nvPr>
        </p:nvSpPr>
        <p:spPr>
          <a:noFill/>
        </p:spPr>
        <p:txBody>
          <a:bodyPr/>
          <a:lstStyle/>
          <a:p>
            <a:fld id="{1A002436-1570-48C3-955F-C4A4DA42E03C}"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smtClean="0"/>
              <a:t>To get the continuous gradation needed for the dense graded mix it is necessary to blend both the dirty and clean screenings as shown in this slide.  From experience it is very difficult to consistently arrive at a passing SMA design with the Superpave compactor, but the concern is can the TGC mixes be adequately compacted in the field</a:t>
            </a:r>
          </a:p>
        </p:txBody>
      </p:sp>
      <p:sp>
        <p:nvSpPr>
          <p:cNvPr id="165892" name="Slide Number Placeholder 3"/>
          <p:cNvSpPr>
            <a:spLocks noGrp="1"/>
          </p:cNvSpPr>
          <p:nvPr>
            <p:ph type="sldNum" sz="quarter" idx="5"/>
          </p:nvPr>
        </p:nvSpPr>
        <p:spPr>
          <a:noFill/>
        </p:spPr>
        <p:txBody>
          <a:bodyPr/>
          <a:lstStyle/>
          <a:p>
            <a:fld id="{D4B97D43-7101-495B-B9B7-18255074A009}"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smtClean="0"/>
              <a:t>Based on design criteria 7.2% binder was proposed for this mix.   This mix did extremely well in both the HWTT and OT</a:t>
            </a:r>
          </a:p>
        </p:txBody>
      </p:sp>
      <p:sp>
        <p:nvSpPr>
          <p:cNvPr id="166916" name="Slide Number Placeholder 3"/>
          <p:cNvSpPr>
            <a:spLocks noGrp="1"/>
          </p:cNvSpPr>
          <p:nvPr>
            <p:ph type="sldNum" sz="quarter" idx="5"/>
          </p:nvPr>
        </p:nvSpPr>
        <p:spPr>
          <a:noFill/>
        </p:spPr>
        <p:txBody>
          <a:bodyPr/>
          <a:lstStyle/>
          <a:p>
            <a:fld id="{EEB034F9-B76C-4D09-BE94-6BB82FAD9C3A}"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en-US" smtClean="0"/>
              <a:t>This short section will cover some of the advanced no standard laboratory test recommendations proposed by TTI.  All of this equipment is available at TTI</a:t>
            </a:r>
          </a:p>
        </p:txBody>
      </p:sp>
      <p:sp>
        <p:nvSpPr>
          <p:cNvPr id="167940" name="Slide Number Placeholder 3"/>
          <p:cNvSpPr>
            <a:spLocks noGrp="1"/>
          </p:cNvSpPr>
          <p:nvPr>
            <p:ph type="sldNum" sz="quarter" idx="5"/>
          </p:nvPr>
        </p:nvSpPr>
        <p:spPr>
          <a:noFill/>
        </p:spPr>
        <p:txBody>
          <a:bodyPr/>
          <a:lstStyle/>
          <a:p>
            <a:fld id="{409E0090-49E4-469B-978F-CF8D6FB21724}"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smtClean="0"/>
              <a:t>Two important aspects of performance that are under evaluation in the TTI lab are the ability to test for both skid and surface noise.  To make this TTI has a compactor that molds samples 22 by 22 by 2 inches thick.  These samples are placed in the polishing equipment shown this is a wet polisher where typically 100000 wheel passed are made under 100 lbs load,  the texture noise and skid are measured using the equipment shown in the following slides </a:t>
            </a:r>
          </a:p>
        </p:txBody>
      </p:sp>
      <p:sp>
        <p:nvSpPr>
          <p:cNvPr id="168964" name="Slide Number Placeholder 3"/>
          <p:cNvSpPr>
            <a:spLocks noGrp="1"/>
          </p:cNvSpPr>
          <p:nvPr>
            <p:ph type="sldNum" sz="quarter" idx="5"/>
          </p:nvPr>
        </p:nvSpPr>
        <p:spPr>
          <a:noFill/>
        </p:spPr>
        <p:txBody>
          <a:bodyPr/>
          <a:lstStyle/>
          <a:p>
            <a:fld id="{1C2CD607-E762-4519-BBF5-E6B1526A9369}"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smtClean="0"/>
              <a:t>For dense graded mixes the system does a good job at polishing the surface-  limestone mixes can become very slick under these loading wheels</a:t>
            </a:r>
          </a:p>
        </p:txBody>
      </p:sp>
      <p:sp>
        <p:nvSpPr>
          <p:cNvPr id="169988" name="Slide Number Placeholder 3"/>
          <p:cNvSpPr>
            <a:spLocks noGrp="1"/>
          </p:cNvSpPr>
          <p:nvPr>
            <p:ph type="sldNum" sz="quarter" idx="5"/>
          </p:nvPr>
        </p:nvSpPr>
        <p:spPr>
          <a:noFill/>
        </p:spPr>
        <p:txBody>
          <a:bodyPr/>
          <a:lstStyle/>
          <a:p>
            <a:fld id="{C9464934-79CA-4A6F-B2E8-C396E596B76F}"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smtClean="0"/>
              <a:t>This shows the two pieces of equipment especially designed to test the polished surface.  The change in Texture and skid can be measured throughout the 100k polishing cycles.  No firm guidelines or specs exist at the moment but this looks like useful equipment to look at these critical performance issues in the lab</a:t>
            </a:r>
          </a:p>
        </p:txBody>
      </p:sp>
      <p:sp>
        <p:nvSpPr>
          <p:cNvPr id="171012" name="Slide Number Placeholder 3"/>
          <p:cNvSpPr>
            <a:spLocks noGrp="1"/>
          </p:cNvSpPr>
          <p:nvPr>
            <p:ph type="sldNum" sz="quarter" idx="5"/>
          </p:nvPr>
        </p:nvSpPr>
        <p:spPr>
          <a:noFill/>
        </p:spPr>
        <p:txBody>
          <a:bodyPr/>
          <a:lstStyle/>
          <a:p>
            <a:fld id="{FEC4BF7A-E26C-427E-B283-14F6A6F89E99}"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t>This is the cover page for the new spec it will need to be proposed as a special one time use special specification.  Note the three different Types of mix are all included in this one spec</a:t>
            </a:r>
          </a:p>
        </p:txBody>
      </p:sp>
      <p:sp>
        <p:nvSpPr>
          <p:cNvPr id="108548" name="Slide Number Placeholder 3"/>
          <p:cNvSpPr>
            <a:spLocks noGrp="1"/>
          </p:cNvSpPr>
          <p:nvPr>
            <p:ph type="sldNum" sz="quarter" idx="5"/>
          </p:nvPr>
        </p:nvSpPr>
        <p:spPr>
          <a:noFill/>
        </p:spPr>
        <p:txBody>
          <a:bodyPr/>
          <a:lstStyle/>
          <a:p>
            <a:fld id="{9F482627-C7A1-42BE-8F6D-95EEE14689A4}"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lang="en-US" smtClean="0"/>
              <a:t>Typical results for the equipment shown in the last slide The Eastland is a SAC B limestone which was reported to have polishing problems by the Abilene District.  It does worst in both of these tests</a:t>
            </a:r>
          </a:p>
        </p:txBody>
      </p:sp>
      <p:sp>
        <p:nvSpPr>
          <p:cNvPr id="172036" name="Slide Number Placeholder 3"/>
          <p:cNvSpPr>
            <a:spLocks noGrp="1"/>
          </p:cNvSpPr>
          <p:nvPr>
            <p:ph type="sldNum" sz="quarter" idx="5"/>
          </p:nvPr>
        </p:nvSpPr>
        <p:spPr>
          <a:noFill/>
        </p:spPr>
        <p:txBody>
          <a:bodyPr/>
          <a:lstStyle/>
          <a:p>
            <a:fld id="{C215F451-795B-4B80-833B-592D04B15F81}"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mtClean="0"/>
              <a:t>This is the new impedance tube which measure the sound absorption by the surface layer.  A sound pulse is sent down the tube and what is reflected is picked up by microphones in the tube.  The frequency components of the reflected sound are calculated, so it is possible to see what sounds have been absorbed by the PFC layer</a:t>
            </a:r>
          </a:p>
        </p:txBody>
      </p:sp>
      <p:sp>
        <p:nvSpPr>
          <p:cNvPr id="173060" name="Slide Number Placeholder 3"/>
          <p:cNvSpPr>
            <a:spLocks noGrp="1"/>
          </p:cNvSpPr>
          <p:nvPr>
            <p:ph type="sldNum" sz="quarter" idx="5"/>
          </p:nvPr>
        </p:nvSpPr>
        <p:spPr>
          <a:noFill/>
        </p:spPr>
        <p:txBody>
          <a:bodyPr/>
          <a:lstStyle/>
          <a:p>
            <a:fld id="{9E66503E-E3D7-408A-AFC2-75CF012964DC}"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en-US" smtClean="0"/>
              <a:t>As expected the PFC does a good job at absorbing noise over a range of frequencies from 400 to 1300 Hz which is the audible range.  HOWEVER absorption is only one source of tire pavement noise, others are related to the surface texture which can overpower the absorption factor,  this is why coarse graded PFC can still be very noisy</a:t>
            </a:r>
          </a:p>
        </p:txBody>
      </p:sp>
      <p:sp>
        <p:nvSpPr>
          <p:cNvPr id="174084" name="Slide Number Placeholder 3"/>
          <p:cNvSpPr>
            <a:spLocks noGrp="1"/>
          </p:cNvSpPr>
          <p:nvPr>
            <p:ph type="sldNum" sz="quarter" idx="5"/>
          </p:nvPr>
        </p:nvSpPr>
        <p:spPr>
          <a:noFill/>
        </p:spPr>
        <p:txBody>
          <a:bodyPr/>
          <a:lstStyle/>
          <a:p>
            <a:fld id="{B5351D61-E709-4C87-A0B0-4136FA10F184}"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r>
              <a:rPr lang="en-US" smtClean="0"/>
              <a:t>These mixes are relatively new. Very few “existing” projects.  This section will describe some of the issues found to date with very thin surface layers</a:t>
            </a:r>
          </a:p>
        </p:txBody>
      </p:sp>
      <p:sp>
        <p:nvSpPr>
          <p:cNvPr id="175108" name="Slide Number Placeholder 3"/>
          <p:cNvSpPr>
            <a:spLocks noGrp="1"/>
          </p:cNvSpPr>
          <p:nvPr>
            <p:ph type="sldNum" sz="quarter" idx="5"/>
          </p:nvPr>
        </p:nvSpPr>
        <p:spPr>
          <a:noFill/>
        </p:spPr>
        <p:txBody>
          <a:bodyPr/>
          <a:lstStyle/>
          <a:p>
            <a:fld id="{125F1457-5E28-4014-8C2B-096D595E1E21}" type="slidenum">
              <a:rPr lang="en-US" smtClean="0">
                <a:solidFill>
                  <a:srgbClr val="000000"/>
                </a:solidFill>
              </a:rPr>
              <a:pPr/>
              <a:t>74</a:t>
            </a:fld>
            <a:endParaRPr lang="en-US" smtClean="0">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r>
              <a:rPr lang="en-US" dirty="0" smtClean="0"/>
              <a:t>Most </a:t>
            </a:r>
            <a:r>
              <a:rPr lang="en-US" dirty="0" err="1" smtClean="0"/>
              <a:t>CAMs</a:t>
            </a:r>
            <a:r>
              <a:rPr lang="en-US" dirty="0" smtClean="0"/>
              <a:t> are performing well but in some instances under stop and go traffic some pushing and shoving has been observed.  The CAM design have been modified in this project.  The newly proposed </a:t>
            </a:r>
            <a:r>
              <a:rPr lang="en-US" dirty="0" err="1" smtClean="0"/>
              <a:t>DGM</a:t>
            </a:r>
            <a:r>
              <a:rPr lang="en-US" dirty="0" smtClean="0"/>
              <a:t> will have all of the aggregate and grading characteristics of a CAM but significantly less asphalt (between 0.7 and 1% less).  The cracking requirement for the </a:t>
            </a:r>
            <a:r>
              <a:rPr lang="en-US" dirty="0" err="1" smtClean="0"/>
              <a:t>DGM</a:t>
            </a:r>
            <a:r>
              <a:rPr lang="en-US" dirty="0" smtClean="0"/>
              <a:t> has been reduced to 300 cycles in the OT (from 750 for the CAM)</a:t>
            </a:r>
          </a:p>
          <a:p>
            <a:r>
              <a:rPr lang="en-US" dirty="0" smtClean="0"/>
              <a:t>The seal coat problems were observed during the extremely hot summer of 2011</a:t>
            </a:r>
          </a:p>
        </p:txBody>
      </p:sp>
      <p:sp>
        <p:nvSpPr>
          <p:cNvPr id="176132" name="Slide Number Placeholder 3"/>
          <p:cNvSpPr>
            <a:spLocks noGrp="1"/>
          </p:cNvSpPr>
          <p:nvPr>
            <p:ph type="sldNum" sz="quarter" idx="5"/>
          </p:nvPr>
        </p:nvSpPr>
        <p:spPr>
          <a:noFill/>
        </p:spPr>
        <p:txBody>
          <a:bodyPr/>
          <a:lstStyle/>
          <a:p>
            <a:fld id="{02FE884F-1ECB-41A1-827F-3C21CF20C600}" type="slidenum">
              <a:rPr lang="en-US" smtClean="0"/>
              <a:pPr/>
              <a:t>75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r>
              <a:rPr lang="en-US" smtClean="0"/>
              <a:t>The skid and noise data for the fine mixes especially those with the SAC A aggregates has been excellent and these mixes are all very quiet</a:t>
            </a:r>
          </a:p>
        </p:txBody>
      </p:sp>
      <p:sp>
        <p:nvSpPr>
          <p:cNvPr id="177156" name="Slide Number Placeholder 3"/>
          <p:cNvSpPr>
            <a:spLocks noGrp="1"/>
          </p:cNvSpPr>
          <p:nvPr>
            <p:ph type="sldNum" sz="quarter" idx="5"/>
          </p:nvPr>
        </p:nvSpPr>
        <p:spPr>
          <a:noFill/>
        </p:spPr>
        <p:txBody>
          <a:bodyPr/>
          <a:lstStyle/>
          <a:p>
            <a:fld id="{5AFD3F13-2E01-4DC0-9A6C-676DD0CEE003}" type="slidenum">
              <a:rPr lang="en-US" smtClean="0"/>
              <a:pPr/>
              <a:t>76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r>
              <a:rPr lang="en-US" smtClean="0"/>
              <a:t>Problem with CAMs have been at stop and go areas or heavy cornering in a urban area, also the use of lower PG binders is not recommended</a:t>
            </a:r>
          </a:p>
          <a:p>
            <a:endParaRPr lang="en-US" smtClean="0"/>
          </a:p>
          <a:p>
            <a:r>
              <a:rPr lang="en-US" smtClean="0"/>
              <a:t>The blistering problem occurred in Laredo and Amarillo.  This can occur if the mix is placed over and open surface layer shortly after rain.  Any moisture in the surface will be trapped beneath the CAM which is highly impermeable  </a:t>
            </a:r>
          </a:p>
        </p:txBody>
      </p:sp>
      <p:sp>
        <p:nvSpPr>
          <p:cNvPr id="178180" name="Slide Number Placeholder 3"/>
          <p:cNvSpPr>
            <a:spLocks noGrp="1"/>
          </p:cNvSpPr>
          <p:nvPr>
            <p:ph type="sldNum" sz="quarter" idx="5"/>
          </p:nvPr>
        </p:nvSpPr>
        <p:spPr>
          <a:noFill/>
        </p:spPr>
        <p:txBody>
          <a:bodyPr/>
          <a:lstStyle/>
          <a:p>
            <a:fld id="{F9A3707B-C740-448B-B7EE-FBDAC9B5C51A}" type="slidenum">
              <a:rPr lang="en-US" smtClean="0"/>
              <a:pPr/>
              <a:t>77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r>
              <a:rPr lang="en-US" smtClean="0"/>
              <a:t>This just shows other issues -  the reduction in binder content for the DGM will help this situation </a:t>
            </a:r>
          </a:p>
        </p:txBody>
      </p:sp>
      <p:sp>
        <p:nvSpPr>
          <p:cNvPr id="179204" name="Slide Number Placeholder 3"/>
          <p:cNvSpPr>
            <a:spLocks noGrp="1"/>
          </p:cNvSpPr>
          <p:nvPr>
            <p:ph type="sldNum" sz="quarter" idx="5"/>
          </p:nvPr>
        </p:nvSpPr>
        <p:spPr>
          <a:noFill/>
        </p:spPr>
        <p:txBody>
          <a:bodyPr/>
          <a:lstStyle/>
          <a:p>
            <a:fld id="{9DB4E80B-A369-43B9-BAD2-9A48D45ADA96}" type="slidenum">
              <a:rPr lang="en-US" smtClean="0"/>
              <a:pPr/>
              <a:t>78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r>
              <a:rPr lang="en-US" smtClean="0"/>
              <a:t>This failure happened in the hot summer of 2011, with 10 days in a row where the air temp was over 110.  The District modified the design based on a contractor request,  the mix with the PG 70 passed the HWTT at 20k passes.  Bleeding occurred.  Also the use of WMA resulted in localized very low air voids less than 3% which could be used to explain some of the mix pushing. The bleeding is blamed mostly on the use of a PG 70 as a short section which used PG 76 did not have this level of bleeding</a:t>
            </a:r>
          </a:p>
        </p:txBody>
      </p:sp>
      <p:sp>
        <p:nvSpPr>
          <p:cNvPr id="180228" name="Slide Number Placeholder 3"/>
          <p:cNvSpPr>
            <a:spLocks noGrp="1"/>
          </p:cNvSpPr>
          <p:nvPr>
            <p:ph type="sldNum" sz="quarter" idx="5"/>
          </p:nvPr>
        </p:nvSpPr>
        <p:spPr>
          <a:noFill/>
        </p:spPr>
        <p:txBody>
          <a:bodyPr/>
          <a:lstStyle/>
          <a:p>
            <a:fld id="{F9E62C70-A45E-4B8F-ACF0-ED6AD0B27480}" type="slidenum">
              <a:rPr lang="en-US" smtClean="0"/>
              <a:pPr/>
              <a:t>79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r>
              <a:rPr lang="en-US" smtClean="0"/>
              <a:t>One major concern about these thin overlay is shown here.  The mix cools very fast.  This is data from an instrumented roller,  this shows the mix temp on the first pass of the roller.  Two passes were made down the right side of the mat and two down the left,  temp drops of up to 50F were found.  This emphasizes the need for possible dual brake-down rollers and the use of WMA </a:t>
            </a:r>
          </a:p>
        </p:txBody>
      </p:sp>
      <p:sp>
        <p:nvSpPr>
          <p:cNvPr id="181252" name="Slide Number Placeholder 3"/>
          <p:cNvSpPr>
            <a:spLocks noGrp="1"/>
          </p:cNvSpPr>
          <p:nvPr>
            <p:ph type="sldNum" sz="quarter" idx="5"/>
          </p:nvPr>
        </p:nvSpPr>
        <p:spPr>
          <a:noFill/>
        </p:spPr>
        <p:txBody>
          <a:bodyPr/>
          <a:lstStyle/>
          <a:p>
            <a:fld id="{9FE1E167-E2A9-411D-9342-08AD036E93E0}" type="slidenum">
              <a:rPr lang="en-US" smtClean="0"/>
              <a:pPr/>
              <a:t>80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t>Aggregate quality requirements are identical to other performance mixes.  For the PFC type mixes the flat and elongated requirement is very important .  Also this version of the spec does not allow any RAP or RAS, the new TxDOT specs will incorporate these fine mix gradations but it will allow small amounts of RAP/RAS </a:t>
            </a:r>
          </a:p>
        </p:txBody>
      </p:sp>
      <p:sp>
        <p:nvSpPr>
          <p:cNvPr id="109572" name="Slide Number Placeholder 3"/>
          <p:cNvSpPr>
            <a:spLocks noGrp="1"/>
          </p:cNvSpPr>
          <p:nvPr>
            <p:ph type="sldNum" sz="quarter" idx="5"/>
          </p:nvPr>
        </p:nvSpPr>
        <p:spPr>
          <a:noFill/>
        </p:spPr>
        <p:txBody>
          <a:bodyPr/>
          <a:lstStyle/>
          <a:p>
            <a:fld id="{0D088C39-5567-4DD1-85ED-DD49B1AF5B31}"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r>
              <a:rPr lang="en-US" smtClean="0"/>
              <a:t>In the cool areas the CMHB (TOM mix) looks more like a PFC, in this case the air voids were close to 15%</a:t>
            </a:r>
          </a:p>
        </p:txBody>
      </p:sp>
      <p:sp>
        <p:nvSpPr>
          <p:cNvPr id="182276" name="Slide Number Placeholder 3"/>
          <p:cNvSpPr>
            <a:spLocks noGrp="1"/>
          </p:cNvSpPr>
          <p:nvPr>
            <p:ph type="sldNum" sz="quarter" idx="5"/>
          </p:nvPr>
        </p:nvSpPr>
        <p:spPr>
          <a:noFill/>
        </p:spPr>
        <p:txBody>
          <a:bodyPr/>
          <a:lstStyle/>
          <a:p>
            <a:fld id="{26505369-1DEA-4F21-AFF1-8FEA4E04A87C}" type="slidenum">
              <a:rPr lang="en-US" smtClean="0"/>
              <a:pPr/>
              <a:t>81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smtClean="0"/>
              <a:t>No real performance data yet on the fine PFC.  This is a 4 year old PFC from Lubbock with a slightly coarse gradation than the one proposed.  This one has closed up but it still looks great on a busy road</a:t>
            </a:r>
          </a:p>
        </p:txBody>
      </p:sp>
      <p:sp>
        <p:nvSpPr>
          <p:cNvPr id="183300" name="Slide Number Placeholder 3"/>
          <p:cNvSpPr>
            <a:spLocks noGrp="1"/>
          </p:cNvSpPr>
          <p:nvPr>
            <p:ph type="sldNum" sz="quarter" idx="5"/>
          </p:nvPr>
        </p:nvSpPr>
        <p:spPr>
          <a:noFill/>
        </p:spPr>
        <p:txBody>
          <a:bodyPr/>
          <a:lstStyle/>
          <a:p>
            <a:fld id="{5ADDAB65-72FC-4F92-9A96-A09F7C49A509}" type="slidenum">
              <a:rPr lang="en-US" smtClean="0"/>
              <a:pPr/>
              <a:t>82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r>
              <a:rPr lang="en-US" smtClean="0"/>
              <a:t>These didn’t do as well as other thin overlays in evaluation…but maybe it does better than conventional microsurfacing.</a:t>
            </a:r>
            <a:br>
              <a:rPr lang="en-US" smtClean="0"/>
            </a:br>
            <a:r>
              <a:rPr lang="en-US" smtClean="0"/>
              <a:t>This project doesn’t really show this well.</a:t>
            </a:r>
          </a:p>
        </p:txBody>
      </p:sp>
      <p:sp>
        <p:nvSpPr>
          <p:cNvPr id="184324" name="Slide Number Placeholder 3"/>
          <p:cNvSpPr>
            <a:spLocks noGrp="1"/>
          </p:cNvSpPr>
          <p:nvPr>
            <p:ph type="sldNum" sz="quarter" idx="5"/>
          </p:nvPr>
        </p:nvSpPr>
        <p:spPr>
          <a:noFill/>
        </p:spPr>
        <p:txBody>
          <a:bodyPr/>
          <a:lstStyle/>
          <a:p>
            <a:fld id="{FC652342-35F0-4F53-A173-4BDC61635880}" type="slidenum">
              <a:rPr lang="en-US" smtClean="0">
                <a:solidFill>
                  <a:srgbClr val="000000"/>
                </a:solidFill>
              </a:rPr>
              <a:pPr/>
              <a:t>83</a:t>
            </a:fld>
            <a:endParaRPr lang="en-US" smtClean="0">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r>
              <a:rPr lang="en-US" smtClean="0"/>
              <a:t>The E krete test sections monitored have mot performed well.  The issue has been the brittle nature of this mix  leading to excessive cracking</a:t>
            </a:r>
          </a:p>
        </p:txBody>
      </p:sp>
      <p:sp>
        <p:nvSpPr>
          <p:cNvPr id="185348" name="Slide Number Placeholder 3"/>
          <p:cNvSpPr>
            <a:spLocks noGrp="1"/>
          </p:cNvSpPr>
          <p:nvPr>
            <p:ph type="sldNum" sz="quarter" idx="5"/>
          </p:nvPr>
        </p:nvSpPr>
        <p:spPr>
          <a:noFill/>
        </p:spPr>
        <p:txBody>
          <a:bodyPr/>
          <a:lstStyle/>
          <a:p>
            <a:fld id="{8B16C7F3-9555-4EB3-A185-544313C24C0A}" type="slidenum">
              <a:rPr lang="en-US" smtClean="0"/>
              <a:pPr/>
              <a:t>84</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r>
              <a:rPr lang="en-US" dirty="0" smtClean="0"/>
              <a:t>This last slide shows the new test equipment under development at TTI to measure layer bonding.  This equipment will be run on upcoming thin overlay project.  The Wet track abrasion and NCAT polisher are being run on current and future variations of microsurfacing</a:t>
            </a:r>
          </a:p>
        </p:txBody>
      </p:sp>
      <p:sp>
        <p:nvSpPr>
          <p:cNvPr id="186372" name="Slide Number Placeholder 3"/>
          <p:cNvSpPr>
            <a:spLocks noGrp="1"/>
          </p:cNvSpPr>
          <p:nvPr>
            <p:ph type="sldNum" sz="quarter" idx="5"/>
          </p:nvPr>
        </p:nvSpPr>
        <p:spPr>
          <a:noFill/>
        </p:spPr>
        <p:txBody>
          <a:bodyPr/>
          <a:lstStyle/>
          <a:p>
            <a:fld id="{04B11402-4B1B-4199-A09B-51B877B4DA58}" type="slidenum">
              <a:rPr lang="en-US" smtClean="0"/>
              <a:pPr/>
              <a:t>85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dirty="0" smtClean="0"/>
          </a:p>
        </p:txBody>
      </p:sp>
      <p:sp>
        <p:nvSpPr>
          <p:cNvPr id="105476" name="Slide Number Placeholder 3"/>
          <p:cNvSpPr>
            <a:spLocks noGrp="1"/>
          </p:cNvSpPr>
          <p:nvPr>
            <p:ph type="sldNum" sz="quarter" idx="5"/>
          </p:nvPr>
        </p:nvSpPr>
        <p:spPr>
          <a:noFill/>
        </p:spPr>
        <p:txBody>
          <a:bodyPr/>
          <a:lstStyle/>
          <a:p>
            <a:fld id="{43FA1CB8-9F94-42B6-BD5A-9844912172C5}" type="slidenum">
              <a:rPr lang="en-US" smtClean="0"/>
              <a:pPr/>
              <a:t>86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dirty="0" smtClean="0"/>
              <a:t>PG 76-22 is mandated.  An SMA mix placed</a:t>
            </a:r>
            <a:r>
              <a:rPr lang="en-US" baseline="0" dirty="0" smtClean="0"/>
              <a:t> on I 20 in the Atlanta district had severe bleeding and rutting problems when the contractor was allowed to switch from a PG 76-22 to PG 70-22 (even though it passed Hamburg) </a:t>
            </a:r>
            <a:r>
              <a:rPr lang="en-US" dirty="0" smtClean="0"/>
              <a:t>That problem was tied to the very hot summer of 2011.  </a:t>
            </a:r>
          </a:p>
          <a:p>
            <a:endParaRPr lang="en-US" dirty="0" smtClean="0"/>
          </a:p>
          <a:p>
            <a:r>
              <a:rPr lang="en-US" dirty="0" smtClean="0"/>
              <a:t>Warm</a:t>
            </a:r>
            <a:r>
              <a:rPr lang="en-US" baseline="0" dirty="0" smtClean="0"/>
              <a:t> mix is allowed and, in theory, </a:t>
            </a:r>
            <a:r>
              <a:rPr lang="en-US" dirty="0" smtClean="0"/>
              <a:t>these types of mixes would benefit from the use of WMA</a:t>
            </a:r>
            <a:r>
              <a:rPr lang="en-US" baseline="0" dirty="0" smtClean="0"/>
              <a:t> since the thin lifts cool so </a:t>
            </a:r>
            <a:r>
              <a:rPr lang="en-US" dirty="0" smtClean="0"/>
              <a:t>fast.  Austin specifies WMA when the plant is more than 30 miles from the job.</a:t>
            </a:r>
          </a:p>
        </p:txBody>
      </p:sp>
      <p:sp>
        <p:nvSpPr>
          <p:cNvPr id="110596" name="Slide Number Placeholder 3"/>
          <p:cNvSpPr>
            <a:spLocks noGrp="1"/>
          </p:cNvSpPr>
          <p:nvPr>
            <p:ph type="sldNum" sz="quarter" idx="5"/>
          </p:nvPr>
        </p:nvSpPr>
        <p:spPr>
          <a:noFill/>
        </p:spPr>
        <p:txBody>
          <a:bodyPr/>
          <a:lstStyle/>
          <a:p>
            <a:fld id="{F9538D4D-D782-4EFD-B676-2F025BEB88B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8BAF269-5953-427A-81EE-498526C75FDD}" type="datetimeFigureOut">
              <a:rPr lang="en-US" smtClean="0"/>
              <a:pPr/>
              <a:t>1/25/2013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C9FD844-EEDF-4E81-9ACD-70820EEBA02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9FD844-EEDF-4E81-9ACD-70820EEBA0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9FD844-EEDF-4E81-9ACD-70820EEBA0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1D45791D-65B1-423C-9B87-E1390A41FAF0}" type="datetimeFigureOut">
              <a:rPr lang="en-US"/>
              <a:pPr>
                <a:defRPr/>
              </a:pPr>
              <a:t>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8FA9A4-017D-4498-B7D2-8DD266D0EF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A65378-1EFF-4D3B-A8B9-B086E319EF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9FD844-EEDF-4E81-9ACD-70820EEBA0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8BAF269-5953-427A-81EE-498526C75FDD}" type="datetimeFigureOut">
              <a:rPr lang="en-US" smtClean="0"/>
              <a:pPr/>
              <a:t>1/25/2013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C9FD844-EEDF-4E81-9ACD-70820EEBA02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9FD844-EEDF-4E81-9ACD-70820EEBA02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9FD844-EEDF-4E81-9ACD-70820EEBA0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C9FD844-EEDF-4E81-9ACD-70820EEBA02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BAF269-5953-427A-81EE-498526C75FDD}" type="datetimeFigureOut">
              <a:rPr lang="en-US" smtClean="0"/>
              <a:pPr/>
              <a:t>1/25/2013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C9FD844-EEDF-4E81-9ACD-70820EEBA0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8BAF269-5953-427A-81EE-498526C75FDD}" type="datetimeFigureOut">
              <a:rPr lang="en-US" smtClean="0"/>
              <a:pPr/>
              <a:t>1/25/2013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C9FD844-EEDF-4E81-9ACD-70820EEBA02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8BAF269-5953-427A-81EE-498526C75FDD}" type="datetimeFigureOut">
              <a:rPr lang="en-US" smtClean="0"/>
              <a:pPr/>
              <a:t>1/25/2013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C9FD844-EEDF-4E81-9ACD-70820EEBA02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8BAF269-5953-427A-81EE-498526C75FDD}" type="datetimeFigureOut">
              <a:rPr lang="en-US" smtClean="0"/>
              <a:pPr/>
              <a:t>1/25/2013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C9FD844-EEDF-4E81-9ACD-70820EEBA02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images.google.com/imgres?imgurl=www.chem.tamu.edu/services/NMR/images/atm.gif&amp;imgrefurl=http://www.chem.tamu.edu/services/NMR/instruments.shtml&amp;h=288&amp;w=303&amp;prev=/images?q=atm+tamu&amp;svnum=10&amp;hl=en&amp;lr=&amp;ie=UTF-8&amp;oe=UTF-8&amp;sa=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hyperlink" Target="../Videos/Overlay%20Testing.avi" TargetMode="External"/><Relationship Id="rId3" Type="http://schemas.openxmlformats.org/officeDocument/2006/relationships/image" Target="../media/image25.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Overlay%20Testing.avi" TargetMode="External"/><Relationship Id="rId11" Type="http://schemas.openxmlformats.org/officeDocument/2006/relationships/image" Target="../media/image29.jpeg"/><Relationship Id="rId5" Type="http://schemas.openxmlformats.org/officeDocument/2006/relationships/image" Target="../media/image5.jpeg"/><Relationship Id="rId10" Type="http://schemas.openxmlformats.org/officeDocument/2006/relationships/image" Target="../media/image28.jpeg"/><Relationship Id="rId4" Type="http://schemas.openxmlformats.org/officeDocument/2006/relationships/hyperlink" Target="http://images.google.com/imgres?imgurl=www.chem.tamu.edu/services/NMR/images/atm.gif&amp;imgrefurl=http://www.chem.tamu.edu/services/NMR/instruments.shtml&amp;h=288&amp;w=303&amp;prev=/images?q=atm+tamu&amp;svnum=10&amp;hl=en&amp;lr=&amp;ie=UTF-8&amp;oe=UTF-8&amp;sa=G" TargetMode="External"/><Relationship Id="rId9"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chem.tamu.edu/services/NMR/images/atm.gif&amp;imgrefurl=http://www.chem.tamu.edu/services/NMR/instruments.shtml&amp;h=288&amp;w=303&amp;prev=/images?q=atm+tamu&amp;svnum=10&amp;hl=en&amp;lr=&amp;ie=UTF-8&amp;oe=UTF-8&amp;s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oleObject" Target="../embeddings/Microsoft_Excel_97-2003_Worksheet1.xls"/></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ideo" Target="file:///F:\Thin%20Overlays\00005.mpg" TargetMode="Externa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80.jpeg"/></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84.jpeg"/><Relationship Id="rId4" Type="http://schemas.openxmlformats.org/officeDocument/2006/relationships/image" Target="../media/image83.jpeg"/></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88.jpeg"/><Relationship Id="rId4" Type="http://schemas.openxmlformats.org/officeDocument/2006/relationships/image" Target="../media/image87.jpeg"/></Relationships>
</file>

<file path=ppt/slides/_rels/slide6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98.png"/></Relationships>
</file>

<file path=ppt/slides/_rels/slide7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101.jpeg"/><Relationship Id="rId4" Type="http://schemas.openxmlformats.org/officeDocument/2006/relationships/image" Target="../media/image100.jpeg"/></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7.jpeg"/></Relationships>
</file>

<file path=ppt/slides/_rels/slide7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jpeg"/><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8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8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8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123.jpeg"/><Relationship Id="rId4" Type="http://schemas.openxmlformats.org/officeDocument/2006/relationships/image" Target="../media/image122.jpeg"/></Relationships>
</file>

<file path=ppt/slides/_rels/slide86.xml.rels><?xml version="1.0" encoding="UTF-8" standalone="yes"?>
<Relationships xmlns="http://schemas.openxmlformats.org/package/2006/relationships"><Relationship Id="rId3" Type="http://schemas.openxmlformats.org/officeDocument/2006/relationships/hyperlink" Target="http://images.google.com/imgres?imgurl=www.chem.tamu.edu/services/NMR/images/atm.gif&amp;imgrefurl=http://www.chem.tamu.edu/services/NMR/instruments.shtml&amp;h=288&amp;w=303&amp;prev=/images?q=atm+tamu&amp;svnum=10&amp;hl=en&amp;lr=&amp;ie=UTF-8&amp;oe=UTF-8&amp;sa=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04800"/>
            <a:ext cx="8763000" cy="914400"/>
          </a:xfrm>
        </p:spPr>
        <p:txBody>
          <a:bodyPr>
            <a:normAutofit fontScale="90000"/>
          </a:bodyPr>
          <a:lstStyle/>
          <a:p>
            <a:r>
              <a:rPr lang="en-US" sz="3600" b="1" dirty="0" smtClean="0"/>
              <a:t>Use Of Fine Graded Mixes</a:t>
            </a:r>
            <a:br>
              <a:rPr lang="en-US" sz="3600" b="1" dirty="0" smtClean="0"/>
            </a:br>
            <a:r>
              <a:rPr lang="en-US" sz="3600" b="1" dirty="0" smtClean="0"/>
              <a:t>Research Project 0-6615</a:t>
            </a:r>
          </a:p>
        </p:txBody>
      </p:sp>
      <p:sp>
        <p:nvSpPr>
          <p:cNvPr id="10" name="Rectangle 9"/>
          <p:cNvSpPr/>
          <p:nvPr/>
        </p:nvSpPr>
        <p:spPr>
          <a:xfrm>
            <a:off x="0" y="3859213"/>
            <a:ext cx="9753600" cy="1815882"/>
          </a:xfrm>
          <a:prstGeom prst="rect">
            <a:avLst/>
          </a:prstGeom>
        </p:spPr>
        <p:txBody>
          <a:bodyPr>
            <a:spAutoFit/>
          </a:bodyPr>
          <a:lstStyle/>
          <a:p>
            <a:pPr>
              <a:defRPr/>
            </a:pPr>
            <a:endParaRPr lang="en-US" sz="2800" b="1" dirty="0">
              <a:solidFill>
                <a:srgbClr val="002060"/>
              </a:solidFill>
            </a:endParaRPr>
          </a:p>
          <a:p>
            <a:pPr>
              <a:defRPr/>
            </a:pPr>
            <a:endParaRPr lang="en-US" sz="2800" b="1" dirty="0">
              <a:solidFill>
                <a:srgbClr val="002060"/>
              </a:solidFill>
            </a:endParaRPr>
          </a:p>
          <a:p>
            <a:pPr marL="514350" indent="-514350">
              <a:buFontTx/>
              <a:buAutoNum type="arabicParenR"/>
              <a:defRPr/>
            </a:pPr>
            <a:endParaRPr lang="en-US" sz="2800" b="1" dirty="0">
              <a:solidFill>
                <a:srgbClr val="002060"/>
              </a:solidFill>
            </a:endParaRPr>
          </a:p>
          <a:p>
            <a:pPr marL="514350" indent="-514350">
              <a:defRPr/>
            </a:pPr>
            <a:endParaRPr lang="en-US" sz="2800" b="1" dirty="0">
              <a:solidFill>
                <a:srgbClr val="002060"/>
              </a:solidFill>
            </a:endParaRPr>
          </a:p>
        </p:txBody>
      </p:sp>
      <p:sp>
        <p:nvSpPr>
          <p:cNvPr id="21508" name="TextBox 10"/>
          <p:cNvSpPr txBox="1">
            <a:spLocks noChangeArrowheads="1"/>
          </p:cNvSpPr>
          <p:nvPr/>
        </p:nvSpPr>
        <p:spPr bwMode="auto">
          <a:xfrm>
            <a:off x="1143000" y="5903912"/>
            <a:ext cx="8686800" cy="707886"/>
          </a:xfrm>
          <a:prstGeom prst="rect">
            <a:avLst/>
          </a:prstGeom>
          <a:noFill/>
          <a:ln w="9525">
            <a:noFill/>
            <a:miter lim="800000"/>
            <a:headEnd/>
            <a:tailEnd/>
          </a:ln>
        </p:spPr>
        <p:txBody>
          <a:bodyPr wrap="square">
            <a:spAutoFit/>
          </a:bodyPr>
          <a:lstStyle/>
          <a:p>
            <a:r>
              <a:rPr lang="en-US" sz="2000" dirty="0" smtClean="0"/>
              <a:t>TxDOT Project Director:  </a:t>
            </a:r>
            <a:r>
              <a:rPr lang="en-US" sz="2000" dirty="0"/>
              <a:t>Dale Rand</a:t>
            </a:r>
          </a:p>
          <a:p>
            <a:r>
              <a:rPr lang="en-US" sz="2000" dirty="0" smtClean="0"/>
              <a:t>TTI Researchers:  </a:t>
            </a:r>
            <a:r>
              <a:rPr lang="en-US" sz="2000" dirty="0"/>
              <a:t>Tom Scullion, Cindy Estakhri,  Bryan Wilson  </a:t>
            </a:r>
          </a:p>
        </p:txBody>
      </p:sp>
      <p:pic>
        <p:nvPicPr>
          <p:cNvPr id="21509" name="Content Placeholder 3" descr="DSC00441.JPG"/>
          <p:cNvPicPr>
            <a:picLocks noChangeAspect="1"/>
          </p:cNvPicPr>
          <p:nvPr/>
        </p:nvPicPr>
        <p:blipFill>
          <a:blip r:embed="rId3" cstate="print"/>
          <a:srcRect/>
          <a:stretch>
            <a:fillRect/>
          </a:stretch>
        </p:blipFill>
        <p:spPr bwMode="auto">
          <a:xfrm>
            <a:off x="228600" y="1676400"/>
            <a:ext cx="4368800" cy="3733800"/>
          </a:xfrm>
          <a:prstGeom prst="rect">
            <a:avLst/>
          </a:prstGeom>
          <a:noFill/>
          <a:ln w="9525">
            <a:noFill/>
            <a:miter lim="800000"/>
            <a:headEnd/>
            <a:tailEnd/>
          </a:ln>
        </p:spPr>
      </p:pic>
      <p:pic>
        <p:nvPicPr>
          <p:cNvPr id="21510" name="Picture 3" descr="IMG_6522.jpg"/>
          <p:cNvPicPr>
            <a:picLocks noChangeAspect="1"/>
          </p:cNvPicPr>
          <p:nvPr/>
        </p:nvPicPr>
        <p:blipFill>
          <a:blip r:embed="rId4" cstate="print"/>
          <a:srcRect/>
          <a:stretch>
            <a:fillRect/>
          </a:stretch>
        </p:blipFill>
        <p:spPr bwMode="auto">
          <a:xfrm>
            <a:off x="4686300" y="2640013"/>
            <a:ext cx="3860800" cy="3346450"/>
          </a:xfrm>
          <a:prstGeom prst="rect">
            <a:avLst/>
          </a:prstGeom>
          <a:noFill/>
          <a:ln w="9525">
            <a:noFill/>
            <a:miter lim="800000"/>
            <a:headEnd/>
            <a:tailEnd/>
          </a:ln>
        </p:spPr>
      </p:pic>
      <p:pic>
        <p:nvPicPr>
          <p:cNvPr id="21511" name="Picture 6" descr="atm">
            <a:hlinkClick r:id="rId5"/>
          </p:cNvPr>
          <p:cNvPicPr>
            <a:picLocks noChangeAspect="1" noChangeArrowheads="1"/>
          </p:cNvPicPr>
          <p:nvPr/>
        </p:nvPicPr>
        <p:blipFill>
          <a:blip r:embed="rId6" cstate="print"/>
          <a:srcRect/>
          <a:stretch>
            <a:fillRect/>
          </a:stretch>
        </p:blipFill>
        <p:spPr bwMode="auto">
          <a:xfrm>
            <a:off x="304800" y="5638800"/>
            <a:ext cx="798512" cy="762000"/>
          </a:xfrm>
          <a:prstGeom prst="rect">
            <a:avLst/>
          </a:prstGeom>
          <a:noFill/>
          <a:ln w="9525">
            <a:noFill/>
            <a:miter lim="800000"/>
            <a:headEnd/>
            <a:tailEnd/>
          </a:ln>
        </p:spPr>
      </p:pic>
      <p:sp>
        <p:nvSpPr>
          <p:cNvPr id="8" name="TextBox 7"/>
          <p:cNvSpPr txBox="1"/>
          <p:nvPr/>
        </p:nvSpPr>
        <p:spPr>
          <a:xfrm>
            <a:off x="4495800" y="1524000"/>
            <a:ext cx="4114800" cy="923330"/>
          </a:xfrm>
          <a:prstGeom prst="rect">
            <a:avLst/>
          </a:prstGeom>
          <a:noFill/>
        </p:spPr>
        <p:txBody>
          <a:bodyPr wrap="square" rtlCol="0">
            <a:spAutoFit/>
          </a:bodyPr>
          <a:lstStyle/>
          <a:p>
            <a:pPr algn="ctr"/>
            <a:r>
              <a:rPr lang="en-US" dirty="0" smtClean="0"/>
              <a:t>August 2012</a:t>
            </a:r>
          </a:p>
          <a:p>
            <a:pPr algn="ctr"/>
            <a:r>
              <a:rPr lang="en-US" dirty="0" smtClean="0"/>
              <a:t>Texas Transportation Institute</a:t>
            </a:r>
          </a:p>
          <a:p>
            <a:pPr algn="ctr"/>
            <a:r>
              <a:rPr lang="en-US" dirty="0" smtClean="0"/>
              <a:t>Texas Department of Transportation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pic>
        <p:nvPicPr>
          <p:cNvPr id="28675" name="Picture 2"/>
          <p:cNvPicPr>
            <a:picLocks noChangeAspect="1" noChangeArrowheads="1"/>
          </p:cNvPicPr>
          <p:nvPr/>
        </p:nvPicPr>
        <p:blipFill>
          <a:blip r:embed="rId3" cstate="print"/>
          <a:srcRect/>
          <a:stretch>
            <a:fillRect/>
          </a:stretch>
        </p:blipFill>
        <p:spPr bwMode="auto">
          <a:xfrm>
            <a:off x="304800" y="838200"/>
            <a:ext cx="8153400" cy="3886200"/>
          </a:xfrm>
          <a:prstGeom prst="rect">
            <a:avLst/>
          </a:prstGeom>
          <a:noFill/>
          <a:ln w="9525">
            <a:noFill/>
            <a:miter lim="800000"/>
            <a:headEnd/>
            <a:tailEnd/>
          </a:ln>
        </p:spPr>
      </p:pic>
      <p:pic>
        <p:nvPicPr>
          <p:cNvPr id="28676" name="Picture 3"/>
          <p:cNvPicPr>
            <a:picLocks noChangeAspect="1" noChangeArrowheads="1"/>
          </p:cNvPicPr>
          <p:nvPr/>
        </p:nvPicPr>
        <p:blipFill>
          <a:blip r:embed="rId4" cstate="print"/>
          <a:srcRect/>
          <a:stretch>
            <a:fillRect/>
          </a:stretch>
        </p:blipFill>
        <p:spPr bwMode="auto">
          <a:xfrm>
            <a:off x="304800" y="4953000"/>
            <a:ext cx="83756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29699" name="Picture 2"/>
          <p:cNvPicPr>
            <a:picLocks noChangeAspect="1" noChangeArrowheads="1"/>
          </p:cNvPicPr>
          <p:nvPr/>
        </p:nvPicPr>
        <p:blipFill>
          <a:blip r:embed="rId3" cstate="print"/>
          <a:srcRect/>
          <a:stretch>
            <a:fillRect/>
          </a:stretch>
        </p:blipFill>
        <p:spPr bwMode="auto">
          <a:xfrm>
            <a:off x="152400" y="152400"/>
            <a:ext cx="85471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Picture 4"/>
          <p:cNvPicPr>
            <a:picLocks noChangeAspect="1" noChangeArrowheads="1"/>
          </p:cNvPicPr>
          <p:nvPr/>
        </p:nvPicPr>
        <p:blipFill>
          <a:blip r:embed="rId3" cstate="print"/>
          <a:srcRect/>
          <a:stretch>
            <a:fillRect/>
          </a:stretch>
        </p:blipFill>
        <p:spPr bwMode="auto">
          <a:xfrm>
            <a:off x="762000" y="366713"/>
            <a:ext cx="8001000"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14313"/>
            <a:ext cx="9296400" cy="1462087"/>
          </a:xfrm>
        </p:spPr>
        <p:txBody>
          <a:bodyPr anchor="b"/>
          <a:lstStyle/>
          <a:p>
            <a:pPr eaLnBrk="1" hangingPunct="1"/>
            <a:r>
              <a:rPr lang="en-US" smtClean="0">
                <a:solidFill>
                  <a:srgbClr val="0000FF"/>
                </a:solidFill>
              </a:rPr>
              <a:t>Designing Thin Overlays</a:t>
            </a:r>
            <a:br>
              <a:rPr lang="en-US" smtClean="0">
                <a:solidFill>
                  <a:srgbClr val="0000FF"/>
                </a:solidFill>
              </a:rPr>
            </a:br>
            <a:endParaRPr lang="en-US" sz="3200" smtClean="0">
              <a:solidFill>
                <a:srgbClr val="0000FF"/>
              </a:solidFill>
            </a:endParaRPr>
          </a:p>
        </p:txBody>
      </p:sp>
      <p:pic>
        <p:nvPicPr>
          <p:cNvPr id="31747" name="Picture 3" descr="DSCN0005"/>
          <p:cNvPicPr>
            <a:picLocks noChangeAspect="1" noChangeArrowheads="1"/>
          </p:cNvPicPr>
          <p:nvPr/>
        </p:nvPicPr>
        <p:blipFill>
          <a:blip r:embed="rId3" cstate="print"/>
          <a:srcRect/>
          <a:stretch>
            <a:fillRect/>
          </a:stretch>
        </p:blipFill>
        <p:spPr bwMode="auto">
          <a:xfrm>
            <a:off x="0" y="1905000"/>
            <a:ext cx="4495800" cy="4303713"/>
          </a:xfrm>
          <a:prstGeom prst="rect">
            <a:avLst/>
          </a:prstGeom>
          <a:noFill/>
          <a:ln w="9525">
            <a:noFill/>
            <a:miter lim="800000"/>
            <a:headEnd/>
            <a:tailEnd/>
          </a:ln>
        </p:spPr>
      </p:pic>
      <p:sp>
        <p:nvSpPr>
          <p:cNvPr id="31748" name="Text Box 6"/>
          <p:cNvSpPr txBox="1">
            <a:spLocks noChangeArrowheads="1"/>
          </p:cNvSpPr>
          <p:nvPr/>
        </p:nvSpPr>
        <p:spPr bwMode="auto">
          <a:xfrm>
            <a:off x="484188" y="6248400"/>
            <a:ext cx="3581400" cy="369888"/>
          </a:xfrm>
          <a:prstGeom prst="rect">
            <a:avLst/>
          </a:prstGeom>
          <a:solidFill>
            <a:schemeClr val="accent2"/>
          </a:solidFill>
          <a:ln w="9525">
            <a:noFill/>
            <a:miter lim="800000"/>
            <a:headEnd/>
            <a:tailEnd/>
          </a:ln>
        </p:spPr>
        <p:txBody>
          <a:bodyPr>
            <a:spAutoFit/>
          </a:bodyPr>
          <a:lstStyle/>
          <a:p>
            <a:pPr eaLnBrk="0" hangingPunct="0">
              <a:spcBef>
                <a:spcPct val="50000"/>
              </a:spcBef>
            </a:pPr>
            <a:r>
              <a:rPr lang="en-US">
                <a:solidFill>
                  <a:schemeClr val="bg1"/>
                </a:solidFill>
                <a:latin typeface="Tahoma" pitchFamily="34" charset="0"/>
              </a:rPr>
              <a:t>Hamburg Wheel Tracking Device</a:t>
            </a:r>
          </a:p>
        </p:txBody>
      </p:sp>
      <p:sp>
        <p:nvSpPr>
          <p:cNvPr id="31749" name="Text Box 7"/>
          <p:cNvSpPr txBox="1">
            <a:spLocks noChangeArrowheads="1"/>
          </p:cNvSpPr>
          <p:nvPr/>
        </p:nvSpPr>
        <p:spPr bwMode="auto">
          <a:xfrm>
            <a:off x="5637213" y="6248400"/>
            <a:ext cx="2451100" cy="369888"/>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US">
                <a:solidFill>
                  <a:schemeClr val="bg1"/>
                </a:solidFill>
                <a:latin typeface="Tahoma" pitchFamily="34" charset="0"/>
              </a:rPr>
              <a:t>Overlay Tester</a:t>
            </a:r>
          </a:p>
        </p:txBody>
      </p:sp>
      <p:pic>
        <p:nvPicPr>
          <p:cNvPr id="31750" name="Picture 8" descr="DSC03157"/>
          <p:cNvPicPr>
            <a:picLocks noChangeAspect="1" noChangeArrowheads="1"/>
          </p:cNvPicPr>
          <p:nvPr/>
        </p:nvPicPr>
        <p:blipFill>
          <a:blip r:embed="rId4" cstate="print"/>
          <a:srcRect/>
          <a:stretch>
            <a:fillRect/>
          </a:stretch>
        </p:blipFill>
        <p:spPr bwMode="auto">
          <a:xfrm>
            <a:off x="4697413" y="1905000"/>
            <a:ext cx="4446587" cy="4333875"/>
          </a:xfrm>
          <a:prstGeom prst="rect">
            <a:avLst/>
          </a:prstGeom>
          <a:noFill/>
          <a:ln w="9525">
            <a:noFill/>
            <a:miter lim="800000"/>
            <a:headEnd/>
            <a:tailEnd/>
          </a:ln>
        </p:spPr>
      </p:pic>
      <p:sp>
        <p:nvSpPr>
          <p:cNvPr id="31751" name="Rectangle 2"/>
          <p:cNvSpPr txBox="1">
            <a:spLocks noChangeArrowheads="1"/>
          </p:cNvSpPr>
          <p:nvPr/>
        </p:nvSpPr>
        <p:spPr bwMode="auto">
          <a:xfrm>
            <a:off x="-685800" y="-2209800"/>
            <a:ext cx="9296400" cy="1462087"/>
          </a:xfrm>
          <a:prstGeom prst="rect">
            <a:avLst/>
          </a:prstGeom>
          <a:noFill/>
          <a:ln w="9525">
            <a:noFill/>
            <a:miter lim="800000"/>
            <a:headEnd/>
            <a:tailEnd/>
          </a:ln>
        </p:spPr>
        <p:txBody>
          <a:bodyPr anchor="b"/>
          <a:lstStyle/>
          <a:p>
            <a:pPr algn="ctr"/>
            <a:r>
              <a:rPr lang="en-US" sz="4400">
                <a:solidFill>
                  <a:srgbClr val="FFFF00"/>
                </a:solidFill>
                <a:latin typeface="Calibri" pitchFamily="34" charset="0"/>
              </a:rPr>
              <a:t/>
            </a:r>
            <a:br>
              <a:rPr lang="en-US" sz="4400">
                <a:solidFill>
                  <a:srgbClr val="FFFF00"/>
                </a:solidFill>
                <a:latin typeface="Calibri" pitchFamily="34" charset="0"/>
              </a:rPr>
            </a:br>
            <a:endParaRPr lang="en-US" sz="3200">
              <a:solidFill>
                <a:srgbClr val="FFFF00"/>
              </a:solidFill>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74638"/>
            <a:ext cx="7543800" cy="1143000"/>
          </a:xfrm>
        </p:spPr>
        <p:txBody>
          <a:bodyPr/>
          <a:lstStyle/>
          <a:p>
            <a:pPr algn="l" eaLnBrk="1" hangingPunct="1"/>
            <a:r>
              <a:rPr lang="en-US" sz="4000" b="1" smtClean="0">
                <a:solidFill>
                  <a:schemeClr val="accent2"/>
                </a:solidFill>
              </a:rPr>
              <a:t>The Overlay Tester (OT)</a:t>
            </a:r>
          </a:p>
        </p:txBody>
      </p:sp>
      <p:sp>
        <p:nvSpPr>
          <p:cNvPr id="32771" name="Line 4"/>
          <p:cNvSpPr>
            <a:spLocks noChangeShapeType="1"/>
          </p:cNvSpPr>
          <p:nvPr/>
        </p:nvSpPr>
        <p:spPr bwMode="auto">
          <a:xfrm>
            <a:off x="228600" y="1295400"/>
            <a:ext cx="8458200" cy="0"/>
          </a:xfrm>
          <a:prstGeom prst="line">
            <a:avLst/>
          </a:prstGeom>
          <a:noFill/>
          <a:ln w="12700">
            <a:solidFill>
              <a:srgbClr val="993366"/>
            </a:solidFill>
            <a:round/>
            <a:headEnd/>
            <a:tailEnd/>
          </a:ln>
        </p:spPr>
        <p:txBody>
          <a:bodyPr/>
          <a:lstStyle/>
          <a:p>
            <a:endParaRPr lang="en-US"/>
          </a:p>
        </p:txBody>
      </p:sp>
      <p:pic>
        <p:nvPicPr>
          <p:cNvPr id="32772" name="Picture 5" descr="TTI_COLOR"/>
          <p:cNvPicPr>
            <a:picLocks noChangeAspect="1" noChangeArrowheads="1"/>
          </p:cNvPicPr>
          <p:nvPr/>
        </p:nvPicPr>
        <p:blipFill>
          <a:blip r:embed="rId3" cstate="print"/>
          <a:srcRect/>
          <a:stretch>
            <a:fillRect/>
          </a:stretch>
        </p:blipFill>
        <p:spPr bwMode="auto">
          <a:xfrm>
            <a:off x="7924800" y="152400"/>
            <a:ext cx="977900" cy="355600"/>
          </a:xfrm>
          <a:prstGeom prst="rect">
            <a:avLst/>
          </a:prstGeom>
          <a:noFill/>
          <a:ln w="9525">
            <a:noFill/>
            <a:miter lim="800000"/>
            <a:headEnd/>
            <a:tailEnd/>
          </a:ln>
        </p:spPr>
      </p:pic>
      <p:pic>
        <p:nvPicPr>
          <p:cNvPr id="32773" name="Picture 6" descr="atm">
            <a:hlinkClick r:id="rId4"/>
          </p:cNvPr>
          <p:cNvPicPr>
            <a:picLocks noChangeAspect="1" noChangeArrowheads="1"/>
          </p:cNvPicPr>
          <p:nvPr/>
        </p:nvPicPr>
        <p:blipFill>
          <a:blip r:embed="rId5" cstate="print"/>
          <a:srcRect/>
          <a:stretch>
            <a:fillRect/>
          </a:stretch>
        </p:blipFill>
        <p:spPr bwMode="auto">
          <a:xfrm>
            <a:off x="109538" y="6096000"/>
            <a:ext cx="347662" cy="331788"/>
          </a:xfrm>
          <a:prstGeom prst="rect">
            <a:avLst/>
          </a:prstGeom>
          <a:noFill/>
          <a:ln w="9525">
            <a:noFill/>
            <a:miter lim="800000"/>
            <a:headEnd/>
            <a:tailEnd/>
          </a:ln>
        </p:spPr>
      </p:pic>
      <p:sp>
        <p:nvSpPr>
          <p:cNvPr id="8" name="Rectangle 3"/>
          <p:cNvSpPr txBox="1">
            <a:spLocks noChangeArrowheads="1"/>
          </p:cNvSpPr>
          <p:nvPr/>
        </p:nvSpPr>
        <p:spPr bwMode="auto">
          <a:xfrm>
            <a:off x="5410200" y="1828800"/>
            <a:ext cx="3581400" cy="2819400"/>
          </a:xfrm>
          <a:prstGeom prst="rect">
            <a:avLst/>
          </a:prstGeom>
          <a:noFill/>
          <a:ln w="9525">
            <a:noFill/>
            <a:miter lim="800000"/>
            <a:headEnd/>
            <a:tailEnd/>
          </a:ln>
        </p:spPr>
        <p:txBody>
          <a:bodyPr/>
          <a:lstStyle/>
          <a:p>
            <a:pPr marL="590550" indent="-533400">
              <a:spcBef>
                <a:spcPct val="50000"/>
              </a:spcBef>
              <a:buFont typeface="Wingdings" pitchFamily="2" charset="2"/>
              <a:buChar char="§"/>
              <a:defRPr/>
            </a:pPr>
            <a:r>
              <a:rPr lang="en-US" altLang="ko-KR" sz="2000" kern="0" dirty="0">
                <a:solidFill>
                  <a:schemeClr val="accent2"/>
                </a:solidFill>
                <a:latin typeface="+mn-lt"/>
                <a:ea typeface="굴림" pitchFamily="34" charset="-127"/>
              </a:rPr>
              <a:t>Overlay Tester (OT)</a:t>
            </a:r>
          </a:p>
          <a:p>
            <a:pPr marL="590550" indent="-533400">
              <a:spcBef>
                <a:spcPct val="50000"/>
              </a:spcBef>
              <a:buFont typeface="Wingdings" pitchFamily="2" charset="2"/>
              <a:buChar char="§"/>
              <a:defRPr/>
            </a:pPr>
            <a:r>
              <a:rPr lang="en-US" altLang="ko-KR" sz="2000" kern="0" dirty="0">
                <a:solidFill>
                  <a:schemeClr val="accent2"/>
                </a:solidFill>
                <a:latin typeface="+mn-lt"/>
                <a:ea typeface="굴림" pitchFamily="34" charset="-127"/>
              </a:rPr>
              <a:t>Room temp 25 C          </a:t>
            </a:r>
            <a:r>
              <a:rPr lang="en-US" altLang="ko-KR" sz="2000" kern="0" dirty="0">
                <a:latin typeface="+mn-lt"/>
                <a:ea typeface="굴림" pitchFamily="34" charset="-127"/>
              </a:rPr>
              <a:t>0.025 inch (0.635 mm)</a:t>
            </a:r>
          </a:p>
          <a:p>
            <a:pPr marL="590550" indent="-533400">
              <a:spcBef>
                <a:spcPct val="50000"/>
              </a:spcBef>
              <a:buFont typeface="Wingdings" pitchFamily="2" charset="2"/>
              <a:buChar char="§"/>
              <a:defRPr/>
            </a:pPr>
            <a:r>
              <a:rPr lang="en-US" altLang="ko-KR" sz="2000" kern="0" dirty="0">
                <a:latin typeface="+mn-lt"/>
                <a:ea typeface="굴림" pitchFamily="34" charset="-127"/>
              </a:rPr>
              <a:t>10 s/cycle</a:t>
            </a:r>
          </a:p>
          <a:p>
            <a:pPr marL="590550" indent="-533400">
              <a:spcBef>
                <a:spcPct val="50000"/>
              </a:spcBef>
              <a:buFont typeface="Wingdings" pitchFamily="2" charset="2"/>
              <a:buChar char="§"/>
              <a:defRPr/>
            </a:pPr>
            <a:r>
              <a:rPr lang="en-US" altLang="ko-KR" sz="2000" kern="0" dirty="0">
                <a:solidFill>
                  <a:srgbClr val="CC00CC"/>
                </a:solidFill>
                <a:latin typeface="+mn-lt"/>
                <a:ea typeface="굴림" pitchFamily="34" charset="-127"/>
              </a:rPr>
              <a:t>In Texas OT ≥ 300, 750,  @ 93% density</a:t>
            </a:r>
          </a:p>
        </p:txBody>
      </p:sp>
      <p:pic>
        <p:nvPicPr>
          <p:cNvPr id="32775" name="Picture 2" descr="IMG_0076">
            <a:hlinkClick r:id="rId6" action="ppaction://hlinkfile"/>
          </p:cNvPr>
          <p:cNvPicPr>
            <a:picLocks noChangeAspect="1" noChangeArrowheads="1"/>
          </p:cNvPicPr>
          <p:nvPr/>
        </p:nvPicPr>
        <p:blipFill>
          <a:blip r:embed="rId7" cstate="print"/>
          <a:srcRect/>
          <a:stretch>
            <a:fillRect/>
          </a:stretch>
        </p:blipFill>
        <p:spPr bwMode="auto">
          <a:xfrm>
            <a:off x="676275" y="1847850"/>
            <a:ext cx="2219325" cy="1809750"/>
          </a:xfrm>
          <a:prstGeom prst="rect">
            <a:avLst/>
          </a:prstGeom>
          <a:noFill/>
          <a:ln w="9525">
            <a:noFill/>
            <a:miter lim="800000"/>
            <a:headEnd/>
            <a:tailEnd/>
          </a:ln>
        </p:spPr>
      </p:pic>
      <p:grpSp>
        <p:nvGrpSpPr>
          <p:cNvPr id="2" name="Group 11"/>
          <p:cNvGrpSpPr>
            <a:grpSpLocks/>
          </p:cNvGrpSpPr>
          <p:nvPr/>
        </p:nvGrpSpPr>
        <p:grpSpPr bwMode="auto">
          <a:xfrm>
            <a:off x="609600" y="4191000"/>
            <a:ext cx="8382000" cy="2209800"/>
            <a:chOff x="609600" y="4038600"/>
            <a:chExt cx="8382000" cy="2209800"/>
          </a:xfrm>
        </p:grpSpPr>
        <p:pic>
          <p:nvPicPr>
            <p:cNvPr id="32781" name="Picture 79">
              <a:hlinkClick r:id="rId8" action="ppaction://hlinkfile"/>
            </p:cNvPr>
            <p:cNvPicPr>
              <a:picLocks noChangeAspect="1" noChangeArrowheads="1"/>
            </p:cNvPicPr>
            <p:nvPr/>
          </p:nvPicPr>
          <p:blipFill>
            <a:blip r:embed="rId9" cstate="print"/>
            <a:srcRect/>
            <a:stretch>
              <a:fillRect/>
            </a:stretch>
          </p:blipFill>
          <p:spPr bwMode="auto">
            <a:xfrm>
              <a:off x="609600" y="4038600"/>
              <a:ext cx="6572250" cy="2209800"/>
            </a:xfrm>
            <a:prstGeom prst="rect">
              <a:avLst/>
            </a:prstGeom>
            <a:noFill/>
            <a:ln w="9525">
              <a:noFill/>
              <a:miter lim="800000"/>
              <a:headEnd/>
              <a:tailEnd/>
            </a:ln>
          </p:spPr>
        </p:pic>
        <p:pic>
          <p:nvPicPr>
            <p:cNvPr id="32782" name="Picture 5">
              <a:hlinkClick r:id="rId6" action="ppaction://hlinkfile"/>
            </p:cNvPr>
            <p:cNvPicPr>
              <a:picLocks noChangeAspect="1" noChangeArrowheads="1"/>
            </p:cNvPicPr>
            <p:nvPr/>
          </p:nvPicPr>
          <p:blipFill>
            <a:blip r:embed="rId10" cstate="print"/>
            <a:srcRect/>
            <a:stretch>
              <a:fillRect/>
            </a:stretch>
          </p:blipFill>
          <p:spPr bwMode="auto">
            <a:xfrm>
              <a:off x="7315200" y="4648200"/>
              <a:ext cx="1676400" cy="1258888"/>
            </a:xfrm>
            <a:prstGeom prst="rect">
              <a:avLst/>
            </a:prstGeom>
            <a:noFill/>
            <a:ln w="9525">
              <a:noFill/>
              <a:miter lim="800000"/>
              <a:headEnd/>
              <a:tailEnd/>
            </a:ln>
          </p:spPr>
        </p:pic>
      </p:grpSp>
      <p:pic>
        <p:nvPicPr>
          <p:cNvPr id="32777" name="Picture 6">
            <a:hlinkClick r:id="rId6" action="ppaction://hlinkfile"/>
          </p:cNvPr>
          <p:cNvPicPr>
            <a:picLocks noChangeAspect="1" noChangeArrowheads="1"/>
          </p:cNvPicPr>
          <p:nvPr/>
        </p:nvPicPr>
        <p:blipFill>
          <a:blip r:embed="rId11" cstate="print"/>
          <a:srcRect/>
          <a:stretch>
            <a:fillRect/>
          </a:stretch>
        </p:blipFill>
        <p:spPr bwMode="auto">
          <a:xfrm>
            <a:off x="3048000" y="1828800"/>
            <a:ext cx="2332038" cy="1828800"/>
          </a:xfrm>
          <a:prstGeom prst="rect">
            <a:avLst/>
          </a:prstGeom>
          <a:noFill/>
          <a:ln w="9525">
            <a:noFill/>
            <a:miter lim="800000"/>
            <a:headEnd/>
            <a:tailEnd/>
          </a:ln>
        </p:spPr>
      </p:pic>
      <p:sp>
        <p:nvSpPr>
          <p:cNvPr id="11" name="Down Arrow 10"/>
          <p:cNvSpPr/>
          <p:nvPr/>
        </p:nvSpPr>
        <p:spPr>
          <a:xfrm>
            <a:off x="6553200" y="4648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9" name="TextBox 12"/>
          <p:cNvSpPr txBox="1">
            <a:spLocks noChangeArrowheads="1"/>
          </p:cNvSpPr>
          <p:nvPr/>
        </p:nvSpPr>
        <p:spPr bwMode="auto">
          <a:xfrm>
            <a:off x="2438400" y="3773488"/>
            <a:ext cx="2971800" cy="646112"/>
          </a:xfrm>
          <a:prstGeom prst="rect">
            <a:avLst/>
          </a:prstGeom>
          <a:solidFill>
            <a:srgbClr val="FFC000"/>
          </a:solidFill>
          <a:ln w="9525">
            <a:noFill/>
            <a:miter lim="800000"/>
            <a:headEnd/>
            <a:tailEnd/>
          </a:ln>
        </p:spPr>
        <p:txBody>
          <a:bodyPr>
            <a:spAutoFit/>
          </a:bodyPr>
          <a:lstStyle/>
          <a:p>
            <a:pPr marL="342900" indent="-342900"/>
            <a:r>
              <a:rPr lang="en-US" dirty="0">
                <a:solidFill>
                  <a:srgbClr val="0000FF"/>
                </a:solidFill>
              </a:rPr>
              <a:t>Measures load, number of cycles, time, </a:t>
            </a:r>
            <a:r>
              <a:rPr lang="en-US" dirty="0" smtClean="0">
                <a:solidFill>
                  <a:srgbClr val="0000FF"/>
                </a:solidFill>
              </a:rPr>
              <a:t>etc.</a:t>
            </a:r>
            <a:endParaRPr lang="en-US" dirty="0">
              <a:solidFill>
                <a:srgbClr val="0000FF"/>
              </a:solidFill>
            </a:endParaRPr>
          </a:p>
        </p:txBody>
      </p:sp>
      <p:sp>
        <p:nvSpPr>
          <p:cNvPr id="14" name="Rectangle 13"/>
          <p:cNvSpPr/>
          <p:nvPr/>
        </p:nvSpPr>
        <p:spPr>
          <a:xfrm>
            <a:off x="5792788" y="6459538"/>
            <a:ext cx="2055812" cy="246062"/>
          </a:xfrm>
          <a:prstGeom prst="rect">
            <a:avLst/>
          </a:prstGeom>
        </p:spPr>
        <p:txBody>
          <a:bodyPr wrap="none">
            <a:spAutoFit/>
          </a:bodyPr>
          <a:lstStyle/>
          <a:p>
            <a:pPr>
              <a:defRPr/>
            </a:pPr>
            <a:r>
              <a:rPr lang="en-US" sz="1000" kern="0" dirty="0">
                <a:hlinkClick r:id="rId6" action="ppaction://hlinkfile"/>
              </a:rPr>
              <a:t>click here to see Video of Old OT</a:t>
            </a:r>
            <a:endParaRPr lang="en-US" sz="1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762000" y="0"/>
            <a:ext cx="7315200" cy="3733800"/>
          </a:xfrm>
          <a:prstGeom prst="rect">
            <a:avLst/>
          </a:prstGeom>
          <a:noFill/>
          <a:ln w="9525">
            <a:noFill/>
            <a:miter lim="800000"/>
            <a:headEnd/>
            <a:tailEnd/>
          </a:ln>
        </p:spPr>
      </p:pic>
      <p:sp>
        <p:nvSpPr>
          <p:cNvPr id="33795" name="Text Box 3"/>
          <p:cNvSpPr txBox="1">
            <a:spLocks noChangeArrowheads="1"/>
          </p:cNvSpPr>
          <p:nvPr/>
        </p:nvSpPr>
        <p:spPr bwMode="auto">
          <a:xfrm>
            <a:off x="0" y="4191000"/>
            <a:ext cx="9144000" cy="2678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400" b="1"/>
              <a:t>Hamburg	10 K		20 K		20 K</a:t>
            </a:r>
          </a:p>
          <a:p>
            <a:pPr eaLnBrk="0" hangingPunct="0">
              <a:spcBef>
                <a:spcPct val="50000"/>
              </a:spcBef>
            </a:pPr>
            <a:r>
              <a:rPr lang="en-US" sz="2400" b="1"/>
              <a:t>Overlay	300		300		300</a:t>
            </a:r>
          </a:p>
          <a:p>
            <a:pPr eaLnBrk="0" hangingPunct="0">
              <a:spcBef>
                <a:spcPct val="50000"/>
              </a:spcBef>
            </a:pPr>
            <a:r>
              <a:rPr lang="en-US" sz="2400" b="1"/>
              <a:t>Air Voids	Very high      Low             Low</a:t>
            </a:r>
          </a:p>
          <a:p>
            <a:pPr eaLnBrk="0" hangingPunct="0">
              <a:spcBef>
                <a:spcPct val="50000"/>
              </a:spcBef>
            </a:pPr>
            <a:r>
              <a:rPr lang="en-US" sz="2400" b="1"/>
              <a:t>Skid		Very Good    Good            Ok  (high speed/wet??)</a:t>
            </a:r>
          </a:p>
          <a:p>
            <a:pPr eaLnBrk="0" hangingPunct="0">
              <a:spcBef>
                <a:spcPct val="50000"/>
              </a:spcBef>
            </a:pPr>
            <a:r>
              <a:rPr lang="en-US" sz="2400" b="1"/>
              <a:t>Noise		Low		 Low		Low</a:t>
            </a:r>
          </a:p>
        </p:txBody>
      </p:sp>
      <p:sp>
        <p:nvSpPr>
          <p:cNvPr id="33796" name="TextBox 3"/>
          <p:cNvSpPr txBox="1">
            <a:spLocks noChangeArrowheads="1"/>
          </p:cNvSpPr>
          <p:nvPr/>
        </p:nvSpPr>
        <p:spPr bwMode="auto">
          <a:xfrm>
            <a:off x="2133600" y="3687763"/>
            <a:ext cx="5943600" cy="584200"/>
          </a:xfrm>
          <a:prstGeom prst="rect">
            <a:avLst/>
          </a:prstGeom>
          <a:noFill/>
          <a:ln w="9525">
            <a:noFill/>
            <a:miter lim="800000"/>
            <a:headEnd/>
            <a:tailEnd/>
          </a:ln>
        </p:spPr>
        <p:txBody>
          <a:bodyPr>
            <a:spAutoFit/>
          </a:bodyPr>
          <a:lstStyle/>
          <a:p>
            <a:r>
              <a:rPr lang="en-US" sz="3200" b="1"/>
              <a:t>PFC      SMA       DGM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pic>
        <p:nvPicPr>
          <p:cNvPr id="34819" name="Picture 2"/>
          <p:cNvPicPr>
            <a:picLocks noChangeAspect="1" noChangeArrowheads="1"/>
          </p:cNvPicPr>
          <p:nvPr/>
        </p:nvPicPr>
        <p:blipFill>
          <a:blip r:embed="rId3" cstate="print"/>
          <a:srcRect/>
          <a:stretch>
            <a:fillRect/>
          </a:stretch>
        </p:blipFill>
        <p:spPr bwMode="auto">
          <a:xfrm>
            <a:off x="207963" y="533400"/>
            <a:ext cx="847883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pic>
        <p:nvPicPr>
          <p:cNvPr id="35843" name="Picture 2"/>
          <p:cNvPicPr>
            <a:picLocks noChangeAspect="1" noChangeArrowheads="1"/>
          </p:cNvPicPr>
          <p:nvPr/>
        </p:nvPicPr>
        <p:blipFill>
          <a:blip r:embed="rId3" cstate="print"/>
          <a:srcRect/>
          <a:stretch>
            <a:fillRect/>
          </a:stretch>
        </p:blipFill>
        <p:spPr bwMode="auto">
          <a:xfrm>
            <a:off x="685800" y="304800"/>
            <a:ext cx="7780338" cy="6096000"/>
          </a:xfrm>
          <a:prstGeom prst="rect">
            <a:avLst/>
          </a:prstGeom>
          <a:noFill/>
          <a:ln w="9525">
            <a:noFill/>
            <a:miter lim="800000"/>
            <a:headEnd/>
            <a:tailEnd/>
          </a:ln>
        </p:spPr>
      </p:pic>
      <p:sp>
        <p:nvSpPr>
          <p:cNvPr id="2" name="Rectangle 1"/>
          <p:cNvSpPr/>
          <p:nvPr/>
        </p:nvSpPr>
        <p:spPr>
          <a:xfrm>
            <a:off x="2133600" y="23622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467600" y="26670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391400" y="4953000"/>
            <a:ext cx="3810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pic>
        <p:nvPicPr>
          <p:cNvPr id="36867" name="Picture 2"/>
          <p:cNvPicPr>
            <a:picLocks noChangeAspect="1" noChangeArrowheads="1"/>
          </p:cNvPicPr>
          <p:nvPr/>
        </p:nvPicPr>
        <p:blipFill>
          <a:blip r:embed="rId3" cstate="print"/>
          <a:srcRect/>
          <a:stretch>
            <a:fillRect/>
          </a:stretch>
        </p:blipFill>
        <p:spPr bwMode="auto">
          <a:xfrm>
            <a:off x="304800" y="228600"/>
            <a:ext cx="8312150" cy="5867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normAutofit fontScale="90000"/>
          </a:bodyPr>
          <a:lstStyle/>
          <a:p>
            <a:pPr>
              <a:defRPr/>
            </a:pPr>
            <a:r>
              <a:rPr lang="en-US" dirty="0" smtClean="0"/>
              <a:t>Water Flow Test – 6 seconds</a:t>
            </a:r>
            <a:br>
              <a:rPr lang="en-US" dirty="0" smtClean="0"/>
            </a:br>
            <a:endParaRPr lang="en-US" sz="3200" dirty="0" smtClean="0"/>
          </a:p>
        </p:txBody>
      </p:sp>
      <p:pic>
        <p:nvPicPr>
          <p:cNvPr id="37891" name="Content Placeholder 6" descr="DSC00456.JPG"/>
          <p:cNvPicPr>
            <a:picLocks noGrp="1" noChangeAspect="1"/>
          </p:cNvPicPr>
          <p:nvPr>
            <p:ph idx="1"/>
          </p:nvPr>
        </p:nvPicPr>
        <p:blipFill>
          <a:blip r:embed="rId3" cstate="print"/>
          <a:stretch>
            <a:fillRect/>
          </a:stretch>
        </p:blipFill>
        <p:spPr>
          <a:xfrm>
            <a:off x="882888" y="1646238"/>
            <a:ext cx="7270512" cy="5060590"/>
          </a:xfrm>
        </p:spPr>
      </p:pic>
      <p:sp>
        <p:nvSpPr>
          <p:cNvPr id="4" name="TextBox 3"/>
          <p:cNvSpPr txBox="1"/>
          <p:nvPr/>
        </p:nvSpPr>
        <p:spPr>
          <a:xfrm>
            <a:off x="5638800" y="4953000"/>
            <a:ext cx="3605474" cy="1477328"/>
          </a:xfrm>
          <a:prstGeom prst="rect">
            <a:avLst/>
          </a:prstGeom>
          <a:noFill/>
        </p:spPr>
        <p:txBody>
          <a:bodyPr wrap="none" rtlCol="0">
            <a:spAutoFit/>
          </a:bodyPr>
          <a:lstStyle/>
          <a:p>
            <a:r>
              <a:rPr lang="en-US" dirty="0" smtClean="0"/>
              <a:t>6-in diameter by 10-in high</a:t>
            </a:r>
          </a:p>
          <a:p>
            <a:r>
              <a:rPr lang="en-US" dirty="0"/>
              <a:t>c</a:t>
            </a:r>
            <a:r>
              <a:rPr lang="en-US" dirty="0" smtClean="0"/>
              <a:t>ylinder.  Plumber’s putty used</a:t>
            </a:r>
          </a:p>
          <a:p>
            <a:r>
              <a:rPr lang="en-US" dirty="0"/>
              <a:t>t</a:t>
            </a:r>
            <a:r>
              <a:rPr lang="en-US" dirty="0" smtClean="0"/>
              <a:t>o seal the edges of the pipe to</a:t>
            </a:r>
          </a:p>
          <a:p>
            <a:r>
              <a:rPr lang="en-US" dirty="0"/>
              <a:t>p</a:t>
            </a:r>
            <a:r>
              <a:rPr lang="en-US" dirty="0" smtClean="0"/>
              <a:t>avement surface so water flows</a:t>
            </a:r>
          </a:p>
          <a:p>
            <a:r>
              <a:rPr lang="en-US" dirty="0"/>
              <a:t>t</a:t>
            </a:r>
            <a:r>
              <a:rPr lang="en-US" dirty="0" smtClean="0"/>
              <a:t>hrough the PFC.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dirty="0" smtClean="0"/>
              <a:t>Class Overview</a:t>
            </a:r>
          </a:p>
        </p:txBody>
      </p:sp>
      <p:sp>
        <p:nvSpPr>
          <p:cNvPr id="16387" name="Content Placeholder 2"/>
          <p:cNvSpPr>
            <a:spLocks noGrp="1"/>
          </p:cNvSpPr>
          <p:nvPr>
            <p:ph idx="1"/>
          </p:nvPr>
        </p:nvSpPr>
        <p:spPr>
          <a:xfrm>
            <a:off x="228600" y="1600200"/>
            <a:ext cx="8915400" cy="4525963"/>
          </a:xfrm>
        </p:spPr>
        <p:txBody>
          <a:bodyPr>
            <a:normAutofit lnSpcReduction="10000"/>
          </a:bodyPr>
          <a:lstStyle/>
          <a:p>
            <a:pPr marL="514350" indent="-514350">
              <a:buFont typeface="+mj-lt"/>
              <a:buAutoNum type="arabicPeriod"/>
              <a:defRPr/>
            </a:pPr>
            <a:r>
              <a:rPr lang="en-US" dirty="0" smtClean="0"/>
              <a:t>Types of very thin overlays (1 inch or less)</a:t>
            </a:r>
          </a:p>
          <a:p>
            <a:pPr marL="514350" indent="-514350">
              <a:buFont typeface="+mj-lt"/>
              <a:buAutoNum type="arabicPeriod"/>
              <a:defRPr/>
            </a:pPr>
            <a:r>
              <a:rPr lang="en-US" dirty="0" smtClean="0"/>
              <a:t>Review of proposed specifications for thin overlays</a:t>
            </a:r>
          </a:p>
          <a:p>
            <a:pPr marL="514350" indent="-514350">
              <a:buFont typeface="+mj-lt"/>
              <a:buAutoNum type="arabicPeriod"/>
              <a:defRPr/>
            </a:pPr>
            <a:r>
              <a:rPr lang="en-US" dirty="0" smtClean="0"/>
              <a:t>Implementation/evaluation within districts</a:t>
            </a:r>
          </a:p>
          <a:p>
            <a:pPr marL="514350" indent="-514350">
              <a:buFont typeface="+mj-lt"/>
              <a:buAutoNum type="arabicPeriod"/>
              <a:defRPr/>
            </a:pPr>
            <a:r>
              <a:rPr lang="en-US" dirty="0" smtClean="0"/>
              <a:t>Development of mix designs for a typical district </a:t>
            </a:r>
          </a:p>
          <a:p>
            <a:pPr marL="514350" indent="-514350">
              <a:buFont typeface="+mj-lt"/>
              <a:buAutoNum type="arabicPeriod"/>
              <a:defRPr/>
            </a:pPr>
            <a:r>
              <a:rPr lang="en-US" dirty="0" smtClean="0"/>
              <a:t>Laboratory measurements of surface noise absorption and skid</a:t>
            </a:r>
          </a:p>
          <a:p>
            <a:pPr marL="514350" indent="-514350">
              <a:buFont typeface="+mj-lt"/>
              <a:buAutoNum type="arabicPeriod"/>
              <a:defRPr/>
            </a:pPr>
            <a:r>
              <a:rPr lang="en-US" dirty="0" smtClean="0"/>
              <a:t>Performance problems already encountered with thin overlays</a:t>
            </a:r>
          </a:p>
          <a:p>
            <a:pPr>
              <a:buFont typeface="Arial" charset="0"/>
              <a:buNone/>
              <a:defRPr/>
            </a:pPr>
            <a:endParaRPr lang="en-US" dirty="0" smtClean="0"/>
          </a:p>
        </p:txBody>
      </p:sp>
      <p:pic>
        <p:nvPicPr>
          <p:cNvPr id="22532" name="Picture 6" descr="atm">
            <a:hlinkClick r:id="rId3"/>
          </p:cNvPr>
          <p:cNvPicPr>
            <a:picLocks noChangeAspect="1" noChangeArrowheads="1"/>
          </p:cNvPicPr>
          <p:nvPr/>
        </p:nvPicPr>
        <p:blipFill>
          <a:blip r:embed="rId4" cstate="print"/>
          <a:srcRect/>
          <a:stretch>
            <a:fillRect/>
          </a:stretch>
        </p:blipFill>
        <p:spPr bwMode="auto">
          <a:xfrm>
            <a:off x="8002587" y="5842000"/>
            <a:ext cx="1141413" cy="1016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pic>
        <p:nvPicPr>
          <p:cNvPr id="38915" name="Picture 2"/>
          <p:cNvPicPr>
            <a:picLocks noChangeAspect="1" noChangeArrowheads="1"/>
          </p:cNvPicPr>
          <p:nvPr/>
        </p:nvPicPr>
        <p:blipFill>
          <a:blip r:embed="rId3" cstate="print"/>
          <a:srcRect/>
          <a:stretch>
            <a:fillRect/>
          </a:stretch>
        </p:blipFill>
        <p:spPr bwMode="auto">
          <a:xfrm>
            <a:off x="457200" y="609600"/>
            <a:ext cx="8382000" cy="1752600"/>
          </a:xfrm>
          <a:prstGeom prst="rect">
            <a:avLst/>
          </a:prstGeom>
          <a:noFill/>
          <a:ln w="9525">
            <a:noFill/>
            <a:miter lim="800000"/>
            <a:headEnd/>
            <a:tailEnd/>
          </a:ln>
        </p:spPr>
      </p:pic>
      <p:pic>
        <p:nvPicPr>
          <p:cNvPr id="38916" name="Picture 3"/>
          <p:cNvPicPr>
            <a:picLocks noChangeAspect="1" noChangeArrowheads="1"/>
          </p:cNvPicPr>
          <p:nvPr/>
        </p:nvPicPr>
        <p:blipFill>
          <a:blip r:embed="rId4" cstate="print"/>
          <a:srcRect/>
          <a:stretch>
            <a:fillRect/>
          </a:stretch>
        </p:blipFill>
        <p:spPr bwMode="auto">
          <a:xfrm>
            <a:off x="382905" y="2209800"/>
            <a:ext cx="838009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pic>
        <p:nvPicPr>
          <p:cNvPr id="39939" name="Picture 2"/>
          <p:cNvPicPr>
            <a:picLocks noChangeAspect="1" noChangeArrowheads="1"/>
          </p:cNvPicPr>
          <p:nvPr/>
        </p:nvPicPr>
        <p:blipFill>
          <a:blip r:embed="rId3" cstate="print"/>
          <a:srcRect/>
          <a:stretch>
            <a:fillRect/>
          </a:stretch>
        </p:blipFill>
        <p:spPr bwMode="auto">
          <a:xfrm>
            <a:off x="277813" y="457200"/>
            <a:ext cx="8027987" cy="588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76200"/>
            <a:ext cx="7772400" cy="762000"/>
          </a:xfrm>
        </p:spPr>
        <p:txBody>
          <a:bodyPr>
            <a:normAutofit fontScale="90000"/>
          </a:bodyPr>
          <a:lstStyle/>
          <a:p>
            <a:r>
              <a:rPr lang="en-US" dirty="0" smtClean="0"/>
              <a:t>TxDOT’s new PFC draft spec</a:t>
            </a:r>
          </a:p>
        </p:txBody>
      </p:sp>
      <p:pic>
        <p:nvPicPr>
          <p:cNvPr id="40963" name="Picture 2"/>
          <p:cNvPicPr>
            <a:picLocks noChangeAspect="1" noChangeArrowheads="1"/>
          </p:cNvPicPr>
          <p:nvPr/>
        </p:nvPicPr>
        <p:blipFill>
          <a:blip r:embed="rId3" cstate="print"/>
          <a:srcRect/>
          <a:stretch>
            <a:fillRect/>
          </a:stretch>
        </p:blipFill>
        <p:spPr bwMode="auto">
          <a:xfrm>
            <a:off x="152400" y="838200"/>
            <a:ext cx="88392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pic>
        <p:nvPicPr>
          <p:cNvPr id="41987" name="Picture 2"/>
          <p:cNvPicPr>
            <a:picLocks noChangeAspect="1" noChangeArrowheads="1"/>
          </p:cNvPicPr>
          <p:nvPr/>
        </p:nvPicPr>
        <p:blipFill>
          <a:blip r:embed="rId3" cstate="print"/>
          <a:srcRect/>
          <a:stretch>
            <a:fillRect/>
          </a:stretch>
        </p:blipFill>
        <p:spPr bwMode="auto">
          <a:xfrm>
            <a:off x="304800" y="76200"/>
            <a:ext cx="8001000" cy="694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body" sz="half" idx="1"/>
          </p:nvPr>
        </p:nvSpPr>
        <p:spPr>
          <a:xfrm>
            <a:off x="152400" y="533400"/>
            <a:ext cx="8991600" cy="5486400"/>
          </a:xfrm>
        </p:spPr>
        <p:txBody>
          <a:bodyPr rtlCol="0">
            <a:normAutofit/>
          </a:bodyPr>
          <a:lstStyle/>
          <a:p>
            <a:pPr marL="609600" indent="-609600" eaLnBrk="1" fontAlgn="auto" hangingPunct="1">
              <a:lnSpc>
                <a:spcPct val="90000"/>
              </a:lnSpc>
              <a:spcAft>
                <a:spcPts val="0"/>
              </a:spcAft>
              <a:buFontTx/>
              <a:buNone/>
              <a:defRPr/>
            </a:pPr>
            <a:endParaRPr lang="en-US" b="1" dirty="0" smtClean="0">
              <a:solidFill>
                <a:srgbClr val="FFFF00"/>
              </a:solidFill>
            </a:endParaRPr>
          </a:p>
          <a:p>
            <a:pPr marL="609600" indent="-609600" eaLnBrk="1" fontAlgn="auto" hangingPunct="1">
              <a:lnSpc>
                <a:spcPct val="90000"/>
              </a:lnSpc>
              <a:spcAft>
                <a:spcPts val="0"/>
              </a:spcAft>
              <a:buFontTx/>
              <a:buNone/>
              <a:defRPr/>
            </a:pPr>
            <a:r>
              <a:rPr lang="en-US" sz="4300" dirty="0" smtClean="0">
                <a:solidFill>
                  <a:schemeClr val="accent1">
                    <a:lumMod val="60000"/>
                    <a:lumOff val="40000"/>
                  </a:schemeClr>
                </a:solidFill>
              </a:rPr>
              <a:t>Thin (&lt;1 inch) Fine Surface Mixes</a:t>
            </a:r>
            <a:endParaRPr lang="en-US" sz="4400" dirty="0" smtClean="0"/>
          </a:p>
          <a:p>
            <a:pPr marL="609600" indent="-609600" eaLnBrk="1" fontAlgn="auto" hangingPunct="1">
              <a:lnSpc>
                <a:spcPct val="90000"/>
              </a:lnSpc>
              <a:spcAft>
                <a:spcPts val="0"/>
              </a:spcAft>
              <a:buFontTx/>
              <a:buNone/>
              <a:defRPr/>
            </a:pPr>
            <a:r>
              <a:rPr lang="en-US" sz="4000" b="1" dirty="0" smtClean="0"/>
              <a:t>	</a:t>
            </a:r>
          </a:p>
          <a:p>
            <a:pPr marL="609600" indent="-609600" eaLnBrk="1" fontAlgn="auto" hangingPunct="1">
              <a:lnSpc>
                <a:spcPct val="90000"/>
              </a:lnSpc>
              <a:spcAft>
                <a:spcPts val="0"/>
              </a:spcAft>
              <a:buFontTx/>
              <a:buNone/>
              <a:defRPr/>
            </a:pPr>
            <a:r>
              <a:rPr lang="en-US" sz="4000" b="1" dirty="0" smtClean="0"/>
              <a:t>	</a:t>
            </a:r>
            <a:r>
              <a:rPr lang="en-US" sz="2800" b="1" dirty="0" smtClean="0"/>
              <a:t> Type 1    Fine PFC</a:t>
            </a:r>
          </a:p>
          <a:p>
            <a:pPr marL="609600" indent="-609600" eaLnBrk="1" fontAlgn="auto" hangingPunct="1">
              <a:lnSpc>
                <a:spcPct val="90000"/>
              </a:lnSpc>
              <a:spcAft>
                <a:spcPts val="0"/>
              </a:spcAft>
              <a:buFontTx/>
              <a:buNone/>
              <a:defRPr/>
            </a:pPr>
            <a:r>
              <a:rPr lang="en-US" sz="2800" b="1" dirty="0" smtClean="0"/>
              <a:t>				Safety/drainage/noise</a:t>
            </a:r>
          </a:p>
          <a:p>
            <a:pPr marL="609600" indent="-609600" eaLnBrk="1" fontAlgn="auto" hangingPunct="1">
              <a:lnSpc>
                <a:spcPct val="90000"/>
              </a:lnSpc>
              <a:spcAft>
                <a:spcPts val="0"/>
              </a:spcAft>
              <a:buFontTx/>
              <a:buNone/>
              <a:defRPr/>
            </a:pPr>
            <a:r>
              <a:rPr lang="en-US" sz="2800" b="1" dirty="0" smtClean="0"/>
              <a:t>	 Type 2    Fine SMA</a:t>
            </a:r>
          </a:p>
          <a:p>
            <a:pPr marL="609600" indent="-609600" eaLnBrk="1" fontAlgn="auto" hangingPunct="1">
              <a:lnSpc>
                <a:spcPct val="90000"/>
              </a:lnSpc>
              <a:spcAft>
                <a:spcPts val="0"/>
              </a:spcAft>
              <a:buFontTx/>
              <a:buNone/>
              <a:defRPr/>
            </a:pPr>
            <a:r>
              <a:rPr lang="en-US" sz="2800" b="1" dirty="0" smtClean="0"/>
              <a:t>				Rut/crack resistance/skid</a:t>
            </a:r>
          </a:p>
          <a:p>
            <a:pPr marL="609600" indent="-609600" eaLnBrk="1" fontAlgn="auto" hangingPunct="1">
              <a:lnSpc>
                <a:spcPct val="90000"/>
              </a:lnSpc>
              <a:spcAft>
                <a:spcPts val="0"/>
              </a:spcAft>
              <a:buFontTx/>
              <a:buNone/>
              <a:defRPr/>
            </a:pPr>
            <a:r>
              <a:rPr lang="en-US" sz="2800" b="1" dirty="0" smtClean="0"/>
              <a:t>	 Type 3    Fine DGM </a:t>
            </a:r>
          </a:p>
          <a:p>
            <a:pPr marL="609600" indent="-609600" eaLnBrk="1" fontAlgn="auto" hangingPunct="1">
              <a:lnSpc>
                <a:spcPct val="90000"/>
              </a:lnSpc>
              <a:spcAft>
                <a:spcPts val="0"/>
              </a:spcAft>
              <a:buFontTx/>
              <a:buNone/>
              <a:defRPr/>
            </a:pPr>
            <a:r>
              <a:rPr lang="en-US" sz="2800" b="1" dirty="0" smtClean="0"/>
              <a:t>				Rut/crack/low speed</a:t>
            </a:r>
          </a:p>
          <a:p>
            <a:pPr marL="609600" indent="-609600" eaLnBrk="1" fontAlgn="auto" hangingPunct="1">
              <a:lnSpc>
                <a:spcPct val="90000"/>
              </a:lnSpc>
              <a:spcAft>
                <a:spcPts val="0"/>
              </a:spcAft>
              <a:buFontTx/>
              <a:buNone/>
              <a:defRPr/>
            </a:pPr>
            <a:endParaRPr lang="en-US" sz="2400" dirty="0" smtClean="0"/>
          </a:p>
          <a:p>
            <a:pPr marL="609600" indent="-609600" eaLnBrk="1" fontAlgn="auto" hangingPunct="1">
              <a:lnSpc>
                <a:spcPct val="90000"/>
              </a:lnSpc>
              <a:spcAft>
                <a:spcPts val="0"/>
              </a:spcAft>
              <a:buFontTx/>
              <a:buNone/>
              <a:defRPr/>
            </a:pPr>
            <a:endParaRPr lang="en-US" sz="2400" dirty="0" smtClean="0"/>
          </a:p>
        </p:txBody>
      </p:sp>
      <p:sp>
        <p:nvSpPr>
          <p:cNvPr id="43011" name="TextBox 2"/>
          <p:cNvSpPr txBox="1">
            <a:spLocks noChangeArrowheads="1"/>
          </p:cNvSpPr>
          <p:nvPr/>
        </p:nvSpPr>
        <p:spPr bwMode="auto">
          <a:xfrm>
            <a:off x="762000" y="5334000"/>
            <a:ext cx="7696200" cy="461963"/>
          </a:xfrm>
          <a:prstGeom prst="rect">
            <a:avLst/>
          </a:prstGeom>
          <a:noFill/>
          <a:ln w="9525">
            <a:noFill/>
            <a:miter lim="800000"/>
            <a:headEnd/>
            <a:tailEnd/>
          </a:ln>
        </p:spPr>
        <p:txBody>
          <a:bodyPr>
            <a:spAutoFit/>
          </a:bodyPr>
          <a:lstStyle/>
          <a:p>
            <a:r>
              <a:rPr lang="en-US" sz="2400" b="1" dirty="0">
                <a:solidFill>
                  <a:schemeClr val="accent1">
                    <a:lumMod val="60000"/>
                    <a:lumOff val="40000"/>
                  </a:schemeClr>
                </a:solidFill>
              </a:rPr>
              <a:t>All with Quality aggregates  and PG 76-22 binders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dirty="0" smtClean="0"/>
              <a:t>Anyone for Seal Coats?</a:t>
            </a:r>
          </a:p>
        </p:txBody>
      </p:sp>
      <p:pic>
        <p:nvPicPr>
          <p:cNvPr id="9220" name="Picture 2"/>
          <p:cNvPicPr>
            <a:picLocks noChangeAspect="1" noChangeArrowheads="1"/>
          </p:cNvPicPr>
          <p:nvPr/>
        </p:nvPicPr>
        <p:blipFill>
          <a:blip r:embed="rId3" cstate="email">
            <a:extLst/>
          </a:blip>
          <a:srcRect/>
          <a:stretch>
            <a:fillRect/>
          </a:stretch>
        </p:blipFill>
        <p:spPr bwMode="auto">
          <a:xfrm>
            <a:off x="2286000" y="1524000"/>
            <a:ext cx="4304778" cy="5151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normAutofit/>
          </a:bodyPr>
          <a:lstStyle/>
          <a:p>
            <a:pPr eaLnBrk="1" hangingPunct="1"/>
            <a:r>
              <a:rPr lang="en-US" dirty="0" smtClean="0"/>
              <a:t>Section 3.0</a:t>
            </a:r>
            <a:br>
              <a:rPr lang="en-US" dirty="0" smtClean="0"/>
            </a:br>
            <a:r>
              <a:rPr lang="en-US" dirty="0" smtClean="0"/>
              <a:t>TxDOT’s Field Evaluation of </a:t>
            </a:r>
            <a:br>
              <a:rPr lang="en-US" dirty="0" smtClean="0"/>
            </a:br>
            <a:r>
              <a:rPr lang="en-US" dirty="0" smtClean="0"/>
              <a:t>Thin Overlays</a:t>
            </a:r>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dirty="0" smtClean="0"/>
              <a:t>Thin Lift Construction at </a:t>
            </a:r>
            <a:br>
              <a:rPr lang="en-US" sz="3600" b="1" dirty="0" smtClean="0"/>
            </a:br>
            <a:r>
              <a:rPr lang="en-US" sz="3600" b="1" dirty="0" smtClean="0"/>
              <a:t>Pecos Test Track</a:t>
            </a:r>
          </a:p>
        </p:txBody>
      </p:sp>
      <p:sp>
        <p:nvSpPr>
          <p:cNvPr id="46083" name="Rectangle 3"/>
          <p:cNvSpPr>
            <a:spLocks noGrp="1" noChangeArrowheads="1"/>
          </p:cNvSpPr>
          <p:nvPr>
            <p:ph idx="1"/>
          </p:nvPr>
        </p:nvSpPr>
        <p:spPr/>
        <p:txBody>
          <a:bodyPr>
            <a:normAutofit/>
          </a:bodyPr>
          <a:lstStyle/>
          <a:p>
            <a:pPr eaLnBrk="1" hangingPunct="1">
              <a:buFontTx/>
              <a:buNone/>
            </a:pPr>
            <a:r>
              <a:rPr lang="en-US" sz="2000" dirty="0" smtClean="0"/>
              <a:t>All layers 1 inch thick  </a:t>
            </a:r>
          </a:p>
          <a:p>
            <a:pPr eaLnBrk="1" hangingPunct="1">
              <a:buFontTx/>
              <a:buNone/>
            </a:pPr>
            <a:r>
              <a:rPr lang="en-US" sz="2000" dirty="0" smtClean="0"/>
              <a:t>Fine mixes typically 95 to 100% passing 3/8 sieve</a:t>
            </a:r>
          </a:p>
          <a:p>
            <a:pPr eaLnBrk="1" hangingPunct="1">
              <a:buFontTx/>
              <a:buNone/>
            </a:pPr>
            <a:r>
              <a:rPr lang="en-US" sz="2000" dirty="0" smtClean="0"/>
              <a:t>All mixes pass Hamburg and Overlay Tester requirements</a:t>
            </a:r>
          </a:p>
          <a:p>
            <a:pPr eaLnBrk="1" hangingPunct="1"/>
            <a:r>
              <a:rPr lang="en-US" sz="2000" dirty="0" smtClean="0"/>
              <a:t>2 fine Porous Friction Course designs</a:t>
            </a:r>
          </a:p>
          <a:p>
            <a:pPr eaLnBrk="1" hangingPunct="1"/>
            <a:r>
              <a:rPr lang="en-US" sz="2000" dirty="0" smtClean="0"/>
              <a:t>2 fine Stone Matrix Asphalt  designs</a:t>
            </a:r>
          </a:p>
          <a:p>
            <a:pPr eaLnBrk="1" hangingPunct="1"/>
            <a:r>
              <a:rPr lang="en-US" sz="2000" dirty="0" smtClean="0"/>
              <a:t>2 Crack Attenuating Mixes  designs</a:t>
            </a:r>
          </a:p>
        </p:txBody>
      </p:sp>
      <p:pic>
        <p:nvPicPr>
          <p:cNvPr id="46084" name="Picture 4"/>
          <p:cNvPicPr>
            <a:picLocks noChangeAspect="1" noChangeArrowheads="1"/>
          </p:cNvPicPr>
          <p:nvPr/>
        </p:nvPicPr>
        <p:blipFill>
          <a:blip r:embed="rId3" cstate="print"/>
          <a:srcRect/>
          <a:stretch>
            <a:fillRect/>
          </a:stretch>
        </p:blipFill>
        <p:spPr bwMode="auto">
          <a:xfrm>
            <a:off x="381000" y="3908425"/>
            <a:ext cx="4114800" cy="2743200"/>
          </a:xfrm>
          <a:prstGeom prst="rect">
            <a:avLst/>
          </a:prstGeom>
          <a:noFill/>
          <a:ln w="9525">
            <a:noFill/>
            <a:miter lim="800000"/>
            <a:headEnd/>
            <a:tailEnd/>
          </a:ln>
        </p:spPr>
      </p:pic>
      <p:pic>
        <p:nvPicPr>
          <p:cNvPr id="46085" name="Picture 3"/>
          <p:cNvPicPr>
            <a:picLocks noChangeAspect="1" noChangeArrowheads="1"/>
          </p:cNvPicPr>
          <p:nvPr/>
        </p:nvPicPr>
        <p:blipFill>
          <a:blip r:embed="rId4" cstate="print"/>
          <a:srcRect/>
          <a:stretch>
            <a:fillRect/>
          </a:stretch>
        </p:blipFill>
        <p:spPr bwMode="auto">
          <a:xfrm>
            <a:off x="4724400" y="3733800"/>
            <a:ext cx="4308475"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Existing Conditions</a:t>
            </a:r>
          </a:p>
        </p:txBody>
      </p:sp>
      <p:pic>
        <p:nvPicPr>
          <p:cNvPr id="4" name="Picture 3" descr="E:\6615\Data\RTC Pecos-PFC, SMA, CAM\Photos\IMG_2210.jpg"/>
          <p:cNvPicPr>
            <a:picLocks noChangeAspect="1"/>
          </p:cNvPicPr>
          <p:nvPr/>
        </p:nvPicPr>
        <p:blipFill>
          <a:blip r:embed="rId3" cstate="print"/>
          <a:srcRect/>
          <a:stretch>
            <a:fillRect/>
          </a:stretch>
        </p:blipFill>
        <p:spPr bwMode="auto">
          <a:xfrm>
            <a:off x="914400" y="1613006"/>
            <a:ext cx="3200400" cy="4268682"/>
          </a:xfrm>
          <a:prstGeom prst="rect">
            <a:avLst/>
          </a:prstGeom>
          <a:ln>
            <a:noFill/>
          </a:ln>
          <a:effectLst>
            <a:outerShdw blurRad="292100" dist="139700" dir="2700000" algn="tl" rotWithShape="0">
              <a:srgbClr val="333333">
                <a:alpha val="65000"/>
              </a:srgbClr>
            </a:outerShdw>
          </a:effectLst>
        </p:spPr>
      </p:pic>
      <p:pic>
        <p:nvPicPr>
          <p:cNvPr id="5" name="Picture 4" descr="E:\6615\Data\RTC Pecos-PFC, SMA, CAM\Photos\IMG_2206.jpg"/>
          <p:cNvPicPr>
            <a:picLocks noChangeAspect="1"/>
          </p:cNvPicPr>
          <p:nvPr/>
        </p:nvPicPr>
        <p:blipFill rotWithShape="1">
          <a:blip r:embed="rId4" cstate="print"/>
          <a:srcRect/>
          <a:stretch/>
        </p:blipFill>
        <p:spPr bwMode="auto">
          <a:xfrm>
            <a:off x="4972050" y="1595054"/>
            <a:ext cx="3181350" cy="4356484"/>
          </a:xfrm>
          <a:prstGeom prst="rect">
            <a:avLst/>
          </a:prstGeom>
          <a:ln>
            <a:noFill/>
          </a:ln>
          <a:effectLst>
            <a:outerShdw blurRad="292100" dist="139700" dir="2700000" algn="tl" rotWithShape="0">
              <a:srgbClr val="333333">
                <a:alpha val="65000"/>
              </a:srgbClr>
            </a:outerShdw>
          </a:effectLst>
          <a:extLst/>
        </p:spPr>
      </p:pic>
      <p:sp>
        <p:nvSpPr>
          <p:cNvPr id="47109" name="TextBox 4"/>
          <p:cNvSpPr txBox="1">
            <a:spLocks noChangeArrowheads="1"/>
          </p:cNvSpPr>
          <p:nvPr/>
        </p:nvSpPr>
        <p:spPr bwMode="auto">
          <a:xfrm>
            <a:off x="1647825" y="6019800"/>
            <a:ext cx="6276975" cy="461963"/>
          </a:xfrm>
          <a:prstGeom prst="rect">
            <a:avLst/>
          </a:prstGeom>
          <a:noFill/>
          <a:ln w="9525">
            <a:noFill/>
            <a:miter lim="800000"/>
            <a:headEnd/>
            <a:tailEnd/>
          </a:ln>
        </p:spPr>
        <p:txBody>
          <a:bodyPr>
            <a:spAutoFit/>
          </a:bodyPr>
          <a:lstStyle/>
          <a:p>
            <a:r>
              <a:rPr lang="en-US" sz="2400">
                <a:solidFill>
                  <a:srgbClr val="000000"/>
                </a:solidFill>
                <a:latin typeface="Tahoma" pitchFamily="34" charset="0"/>
              </a:rPr>
              <a:t>Entry Road			      Test Track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Mix Designs</a:t>
            </a:r>
          </a:p>
        </p:txBody>
      </p:sp>
      <p:graphicFrame>
        <p:nvGraphicFramePr>
          <p:cNvPr id="4" name="Content Placeholder 3"/>
          <p:cNvGraphicFramePr>
            <a:graphicFrameLocks noGrp="1"/>
          </p:cNvGraphicFramePr>
          <p:nvPr>
            <p:ph idx="1"/>
          </p:nvPr>
        </p:nvGraphicFramePr>
        <p:xfrm>
          <a:off x="990600" y="1600200"/>
          <a:ext cx="7696199" cy="4426079"/>
        </p:xfrm>
        <a:graphic>
          <a:graphicData uri="http://schemas.openxmlformats.org/drawingml/2006/table">
            <a:tbl>
              <a:tblPr firstRow="1" bandRow="1">
                <a:tableStyleId>{5C22544A-7EE6-4342-B048-85BDC9FD1C3A}</a:tableStyleId>
              </a:tblPr>
              <a:tblGrid>
                <a:gridCol w="1752599"/>
                <a:gridCol w="1600200"/>
                <a:gridCol w="1676400"/>
                <a:gridCol w="1295400"/>
                <a:gridCol w="1371600"/>
              </a:tblGrid>
              <a:tr h="354203">
                <a:tc rowSpan="2">
                  <a:txBody>
                    <a:bodyPr/>
                    <a:lstStyle/>
                    <a:p>
                      <a:pPr marL="0" algn="l" defTabSz="914400" rtl="0" eaLnBrk="1" fontAlgn="b" latinLnBrk="0" hangingPunct="1"/>
                      <a:r>
                        <a:rPr lang="en-US" sz="1600" b="1" i="0" u="none" strike="noStrike" kern="1200" dirty="0">
                          <a:solidFill>
                            <a:srgbClr val="C00000"/>
                          </a:solidFill>
                          <a:effectLst/>
                          <a:latin typeface="+mn-lt"/>
                          <a:ea typeface="+mn-ea"/>
                          <a:cs typeface="+mn-cs"/>
                        </a:rPr>
                        <a:t> </a:t>
                      </a:r>
                    </a:p>
                    <a:p>
                      <a:pPr marL="0" algn="l" defTabSz="914400" rtl="0" eaLnBrk="1" fontAlgn="b" latinLnBrk="0" hangingPunct="1"/>
                      <a:r>
                        <a:rPr lang="en-US" sz="1600" b="1" i="0" u="none" strike="noStrike" kern="1200" dirty="0">
                          <a:solidFill>
                            <a:srgbClr val="C00000"/>
                          </a:solidFill>
                          <a:effectLst/>
                          <a:latin typeface="+mn-lt"/>
                          <a:ea typeface="+mn-ea"/>
                          <a:cs typeface="+mn-cs"/>
                        </a:rPr>
                        <a:t>Mix Name</a:t>
                      </a:r>
                    </a:p>
                  </a:txBody>
                  <a:tcPr marL="9525" marR="9525" marT="9525" marB="0" anchor="b"/>
                </a:tc>
                <a:tc rowSpan="2">
                  <a:txBody>
                    <a:bodyPr/>
                    <a:lstStyle/>
                    <a:p>
                      <a:pPr marL="0" algn="l" defTabSz="914400" rtl="0" eaLnBrk="1" fontAlgn="b" latinLnBrk="0" hangingPunct="1"/>
                      <a:r>
                        <a:rPr lang="en-US" sz="1600" b="1" i="0" u="none" strike="noStrike" kern="1200" dirty="0">
                          <a:solidFill>
                            <a:srgbClr val="C00000"/>
                          </a:solidFill>
                          <a:effectLst/>
                          <a:latin typeface="+mn-lt"/>
                          <a:ea typeface="+mn-ea"/>
                          <a:cs typeface="+mn-cs"/>
                        </a:rPr>
                        <a:t> </a:t>
                      </a:r>
                    </a:p>
                    <a:p>
                      <a:pPr marL="0" algn="l" defTabSz="914400" rtl="0" eaLnBrk="1" fontAlgn="b" latinLnBrk="0" hangingPunct="1"/>
                      <a:r>
                        <a:rPr lang="en-US" sz="1600" b="1" i="0" u="none" strike="noStrike" kern="1200" dirty="0" smtClean="0">
                          <a:solidFill>
                            <a:srgbClr val="C00000"/>
                          </a:solidFill>
                          <a:effectLst/>
                          <a:latin typeface="+mn-lt"/>
                          <a:ea typeface="+mn-ea"/>
                          <a:cs typeface="+mn-cs"/>
                        </a:rPr>
                        <a:t>Binder</a:t>
                      </a:r>
                    </a:p>
                    <a:p>
                      <a:pPr marL="0" algn="l" defTabSz="914400" rtl="0" eaLnBrk="1" fontAlgn="b" latinLnBrk="0" hangingPunct="1"/>
                      <a:r>
                        <a:rPr lang="en-US" sz="1600" b="1" i="0" u="none" strike="noStrike" kern="1200" dirty="0" smtClean="0">
                          <a:solidFill>
                            <a:srgbClr val="C00000"/>
                          </a:solidFill>
                          <a:effectLst/>
                          <a:latin typeface="+mn-lt"/>
                          <a:ea typeface="+mn-ea"/>
                          <a:cs typeface="+mn-cs"/>
                        </a:rPr>
                        <a:t>(</a:t>
                      </a:r>
                      <a:r>
                        <a:rPr lang="en-US" sz="1600" b="1" i="0" u="none" strike="noStrike" kern="1200" dirty="0">
                          <a:solidFill>
                            <a:srgbClr val="C00000"/>
                          </a:solidFill>
                          <a:effectLst/>
                          <a:latin typeface="+mn-lt"/>
                          <a:ea typeface="+mn-ea"/>
                          <a:cs typeface="+mn-cs"/>
                        </a:rPr>
                        <a:t>PG 76-22)</a:t>
                      </a:r>
                    </a:p>
                  </a:txBody>
                  <a:tcPr marL="9525" marR="9525" marT="9525" marB="0" anchor="b"/>
                </a:tc>
                <a:tc gridSpan="2">
                  <a:txBody>
                    <a:bodyPr/>
                    <a:lstStyle/>
                    <a:p>
                      <a:pPr marL="0" algn="ctr" defTabSz="914400" rtl="0" eaLnBrk="1" fontAlgn="b" latinLnBrk="0" hangingPunct="1"/>
                      <a:r>
                        <a:rPr lang="en-US" sz="1600" b="1" i="0" u="none" strike="noStrike" kern="1200" dirty="0">
                          <a:solidFill>
                            <a:srgbClr val="C00000"/>
                          </a:solidFill>
                          <a:effectLst/>
                          <a:latin typeface="+mn-lt"/>
                          <a:ea typeface="+mn-ea"/>
                          <a:cs typeface="+mn-cs"/>
                        </a:rPr>
                        <a:t>Aggregate</a:t>
                      </a:r>
                    </a:p>
                    <a:p>
                      <a:pPr marL="0" algn="ctr" defTabSz="914400" rtl="0" eaLnBrk="1" fontAlgn="b" latinLnBrk="0" hangingPunct="1"/>
                      <a:r>
                        <a:rPr lang="en-US" sz="1600" b="1" i="0" u="none" strike="noStrike" kern="1200" dirty="0">
                          <a:solidFill>
                            <a:srgbClr val="C00000"/>
                          </a:solidFill>
                          <a:effectLst/>
                          <a:latin typeface="+mn-lt"/>
                          <a:ea typeface="+mn-ea"/>
                          <a:cs typeface="+mn-cs"/>
                        </a:rPr>
                        <a:t> </a:t>
                      </a:r>
                    </a:p>
                  </a:txBody>
                  <a:tcPr marL="9525" marR="9525" marT="9525" marB="0" anchor="b"/>
                </a:tc>
                <a:tc hMerge="1">
                  <a:txBody>
                    <a:bodyPr/>
                    <a:lstStyle/>
                    <a:p>
                      <a:pPr marL="0" algn="l" defTabSz="914400" rtl="0" eaLnBrk="1" fontAlgn="b" latinLnBrk="0" hangingPunct="1"/>
                      <a:endParaRPr lang="en-US" sz="1600" b="1" i="0" u="none" strike="noStrike" kern="1200" dirty="0">
                        <a:solidFill>
                          <a:srgbClr val="C00000"/>
                        </a:solidFill>
                        <a:effectLst/>
                        <a:latin typeface="+mn-lt"/>
                        <a:ea typeface="+mn-ea"/>
                        <a:cs typeface="+mn-cs"/>
                      </a:endParaRPr>
                    </a:p>
                  </a:txBody>
                  <a:tcPr marL="9525" marR="9525" marT="9525" marB="0" anchor="b"/>
                </a:tc>
                <a:tc rowSpan="2">
                  <a:txBody>
                    <a:bodyPr/>
                    <a:lstStyle/>
                    <a:p>
                      <a:pPr marL="0" algn="l" defTabSz="914400" rtl="0" eaLnBrk="1" fontAlgn="b" latinLnBrk="0" hangingPunct="1"/>
                      <a:r>
                        <a:rPr lang="en-US" sz="1600" b="1" i="0" u="none" strike="noStrike" kern="1200" dirty="0">
                          <a:solidFill>
                            <a:srgbClr val="C00000"/>
                          </a:solidFill>
                          <a:effectLst/>
                          <a:latin typeface="+mn-lt"/>
                          <a:ea typeface="+mn-ea"/>
                          <a:cs typeface="+mn-cs"/>
                        </a:rPr>
                        <a:t> </a:t>
                      </a:r>
                    </a:p>
                    <a:p>
                      <a:pPr marL="0" algn="l" defTabSz="914400" rtl="0" eaLnBrk="1" fontAlgn="b" latinLnBrk="0" hangingPunct="1"/>
                      <a:r>
                        <a:rPr lang="en-US" sz="1600" b="1" i="0" u="none" strike="noStrike" kern="1200" dirty="0" smtClean="0">
                          <a:solidFill>
                            <a:srgbClr val="C00000"/>
                          </a:solidFill>
                          <a:effectLst/>
                          <a:latin typeface="+mn-lt"/>
                          <a:ea typeface="+mn-ea"/>
                          <a:cs typeface="+mn-cs"/>
                        </a:rPr>
                        <a:t>Other</a:t>
                      </a:r>
                      <a:endParaRPr lang="en-US" sz="1600" b="1" i="0" u="none" strike="noStrike" kern="1200" dirty="0">
                        <a:solidFill>
                          <a:srgbClr val="C00000"/>
                        </a:solidFill>
                        <a:effectLst/>
                        <a:latin typeface="+mn-lt"/>
                        <a:ea typeface="+mn-ea"/>
                        <a:cs typeface="+mn-cs"/>
                      </a:endParaRPr>
                    </a:p>
                  </a:txBody>
                  <a:tcPr marL="9525" marR="9525" marT="9525" marB="0" anchor="b"/>
                </a:tc>
              </a:tr>
              <a:tr h="386844">
                <a:tc vMerge="1">
                  <a:txBody>
                    <a:bodyPr/>
                    <a:lstStyle/>
                    <a:p>
                      <a:pPr algn="l" fontAlgn="b"/>
                      <a:endParaRPr lang="en-US" sz="1200" b="1" i="0" u="none" strike="noStrike" dirty="0">
                        <a:solidFill>
                          <a:srgbClr val="000000"/>
                        </a:solidFill>
                        <a:effectLst/>
                        <a:latin typeface="Times New Roman"/>
                      </a:endParaRPr>
                    </a:p>
                  </a:txBody>
                  <a:tcPr marL="9525" marR="9525" marT="9525" marB="0" anchor="b"/>
                </a:tc>
                <a:tc vMerge="1">
                  <a:txBody>
                    <a:bodyPr/>
                    <a:lstStyle/>
                    <a:p>
                      <a:pPr algn="l" fontAlgn="b"/>
                      <a:endParaRPr lang="en-US" sz="1200" b="1" i="0" u="none" strike="noStrike" dirty="0">
                        <a:solidFill>
                          <a:srgbClr val="000000"/>
                        </a:solidFill>
                        <a:effectLst/>
                        <a:latin typeface="Times New Roman"/>
                      </a:endParaRPr>
                    </a:p>
                  </a:txBody>
                  <a:tcPr marL="9525" marR="9525" marT="9525" marB="0" anchor="b"/>
                </a:tc>
                <a:tc>
                  <a:txBody>
                    <a:bodyPr/>
                    <a:lstStyle/>
                    <a:p>
                      <a:pPr marL="0" algn="l" defTabSz="914400" rtl="0" eaLnBrk="1" fontAlgn="b" latinLnBrk="0" hangingPunct="1"/>
                      <a:r>
                        <a:rPr lang="en-US" sz="1600" b="0" i="0" u="none" strike="noStrike" kern="1200" dirty="0">
                          <a:solidFill>
                            <a:schemeClr val="tx1"/>
                          </a:solidFill>
                          <a:effectLst/>
                          <a:latin typeface="+mn-lt"/>
                          <a:ea typeface="+mn-ea"/>
                          <a:cs typeface="+mn-cs"/>
                        </a:rPr>
                        <a:t>Composition</a:t>
                      </a:r>
                    </a:p>
                  </a:txBody>
                  <a:tcPr marL="9525" marR="9525" marT="9525" marB="0" anchor="b">
                    <a:solidFill>
                      <a:schemeClr val="accent1"/>
                    </a:solidFill>
                  </a:tcPr>
                </a:tc>
                <a:tc>
                  <a:txBody>
                    <a:bodyPr/>
                    <a:lstStyle/>
                    <a:p>
                      <a:pPr marL="0" algn="l" defTabSz="914400" rtl="0" eaLnBrk="1" fontAlgn="b" latinLnBrk="0" hangingPunct="1"/>
                      <a:r>
                        <a:rPr lang="en-US" sz="1600" b="0" i="0" u="none" strike="noStrike" kern="1200" dirty="0">
                          <a:solidFill>
                            <a:schemeClr val="tx1"/>
                          </a:solidFill>
                          <a:effectLst/>
                          <a:latin typeface="+mn-lt"/>
                          <a:ea typeface="+mn-ea"/>
                          <a:cs typeface="+mn-cs"/>
                        </a:rPr>
                        <a:t>(Quarry)</a:t>
                      </a:r>
                    </a:p>
                  </a:txBody>
                  <a:tcPr marL="9525" marR="9525" marT="9525" marB="0" anchor="b">
                    <a:solidFill>
                      <a:schemeClr val="accent1"/>
                    </a:solidFill>
                  </a:tcPr>
                </a:tc>
                <a:tc vMerge="1">
                  <a:txBody>
                    <a:bodyPr/>
                    <a:lstStyle/>
                    <a:p>
                      <a:pPr algn="l" fontAlgn="b"/>
                      <a:endParaRPr lang="en-US" sz="1200" b="1" i="0" u="none" strike="noStrike" dirty="0">
                        <a:solidFill>
                          <a:srgbClr val="000000"/>
                        </a:solidFill>
                        <a:effectLst/>
                        <a:latin typeface="Times New Roman"/>
                      </a:endParaRPr>
                    </a:p>
                  </a:txBody>
                  <a:tcPr marL="9525" marR="9525" marT="9525" marB="0" anchor="b"/>
                </a:tc>
              </a:tr>
              <a:tr h="354203">
                <a:tc>
                  <a:txBody>
                    <a:bodyPr/>
                    <a:lstStyle/>
                    <a:p>
                      <a:pPr algn="l" fontAlgn="t"/>
                      <a:r>
                        <a:rPr lang="en-US" sz="1600" b="0" i="0" u="none" strike="noStrike" dirty="0" smtClean="0">
                          <a:solidFill>
                            <a:srgbClr val="000000"/>
                          </a:solidFill>
                          <a:effectLst/>
                          <a:latin typeface="+mn-lt"/>
                        </a:rPr>
                        <a:t>Hoban Fine PFC</a:t>
                      </a:r>
                    </a:p>
                  </a:txBody>
                  <a:tcPr marL="9525" marR="9525" marT="9525" marB="0"/>
                </a:tc>
                <a:tc>
                  <a:txBody>
                    <a:bodyPr/>
                    <a:lstStyle/>
                    <a:p>
                      <a:pPr algn="l" fontAlgn="t"/>
                      <a:r>
                        <a:rPr lang="en-US" sz="1600" b="0" i="0" u="none" strike="noStrike" dirty="0">
                          <a:solidFill>
                            <a:srgbClr val="000000"/>
                          </a:solidFill>
                          <a:effectLst/>
                          <a:latin typeface="+mn-lt"/>
                        </a:rPr>
                        <a:t>6.5% (76-22)</a:t>
                      </a:r>
                    </a:p>
                  </a:txBody>
                  <a:tcPr marL="9525" marR="9525" marT="9525" marB="0"/>
                </a:tc>
                <a:tc>
                  <a:txBody>
                    <a:bodyPr/>
                    <a:lstStyle/>
                    <a:p>
                      <a:pPr algn="l" fontAlgn="ctr"/>
                      <a:r>
                        <a:rPr lang="en-US" sz="1600" b="0" i="0" u="none" strike="noStrike">
                          <a:solidFill>
                            <a:srgbClr val="000000"/>
                          </a:solidFill>
                          <a:effectLst/>
                          <a:latin typeface="+mn-lt"/>
                        </a:rPr>
                        <a:t>100% Gr 5</a:t>
                      </a:r>
                    </a:p>
                  </a:txBody>
                  <a:tcPr marL="9525" marR="9525" marT="9525" marB="0" anchor="ctr"/>
                </a:tc>
                <a:tc>
                  <a:txBody>
                    <a:bodyPr/>
                    <a:lstStyle/>
                    <a:p>
                      <a:pPr algn="l" fontAlgn="ctr"/>
                      <a:r>
                        <a:rPr lang="en-US" sz="1600" b="0" i="0" u="none" strike="noStrike" dirty="0">
                          <a:solidFill>
                            <a:srgbClr val="000000"/>
                          </a:solidFill>
                          <a:effectLst/>
                          <a:latin typeface="+mn-lt"/>
                        </a:rPr>
                        <a:t>(</a:t>
                      </a:r>
                      <a:r>
                        <a:rPr lang="en-US" sz="1600" b="0" i="0" u="none" strike="noStrike" dirty="0" smtClean="0">
                          <a:solidFill>
                            <a:srgbClr val="000000"/>
                          </a:solidFill>
                          <a:effectLst/>
                          <a:latin typeface="+mn-lt"/>
                        </a:rPr>
                        <a:t>Hoban</a:t>
                      </a:r>
                      <a:r>
                        <a:rPr lang="en-US" sz="1600" b="0" i="0" u="none" strike="noStrike" dirty="0">
                          <a:solidFill>
                            <a:srgbClr val="000000"/>
                          </a:solidFill>
                          <a:effectLst/>
                          <a:latin typeface="+mn-lt"/>
                        </a:rPr>
                        <a:t>)</a:t>
                      </a:r>
                    </a:p>
                  </a:txBody>
                  <a:tcPr marL="9525" marR="9525" marT="9525" marB="0" anchor="ctr"/>
                </a:tc>
                <a:tc>
                  <a:txBody>
                    <a:bodyPr/>
                    <a:lstStyle/>
                    <a:p>
                      <a:pPr algn="l" fontAlgn="t"/>
                      <a:r>
                        <a:rPr lang="en-US" sz="1600" b="0" i="0" u="none" strike="noStrike">
                          <a:solidFill>
                            <a:srgbClr val="000000"/>
                          </a:solidFill>
                          <a:effectLst/>
                          <a:latin typeface="+mn-lt"/>
                        </a:rPr>
                        <a:t>0.3% fibers</a:t>
                      </a:r>
                    </a:p>
                  </a:txBody>
                  <a:tcPr marL="9525" marR="9525" marT="9525" marB="0"/>
                </a:tc>
              </a:tr>
              <a:tr h="354203">
                <a:tc>
                  <a:txBody>
                    <a:bodyPr/>
                    <a:lstStyle/>
                    <a:p>
                      <a:pPr algn="l" fontAlgn="t"/>
                      <a:r>
                        <a:rPr lang="en-US" sz="1600" b="0" i="0" u="none" strike="noStrike" dirty="0" smtClean="0">
                          <a:solidFill>
                            <a:srgbClr val="000000"/>
                          </a:solidFill>
                          <a:effectLst/>
                          <a:latin typeface="+mn-lt"/>
                        </a:rPr>
                        <a:t>Eastland</a:t>
                      </a:r>
                      <a:r>
                        <a:rPr lang="en-US" sz="1600" b="0" i="0" u="none" strike="noStrike" baseline="0" dirty="0" smtClean="0">
                          <a:solidFill>
                            <a:srgbClr val="000000"/>
                          </a:solidFill>
                          <a:effectLst/>
                          <a:latin typeface="+mn-lt"/>
                        </a:rPr>
                        <a:t> Fine PFC</a:t>
                      </a:r>
                      <a:endParaRPr lang="en-US" sz="1600" b="0" i="0" u="none" strike="noStrike" dirty="0">
                        <a:solidFill>
                          <a:srgbClr val="000000"/>
                        </a:solidFill>
                        <a:effectLst/>
                        <a:latin typeface="+mn-lt"/>
                      </a:endParaRPr>
                    </a:p>
                  </a:txBody>
                  <a:tcPr marL="9525" marR="9525" marT="9525" marB="0"/>
                </a:tc>
                <a:tc>
                  <a:txBody>
                    <a:bodyPr/>
                    <a:lstStyle/>
                    <a:p>
                      <a:pPr algn="l" fontAlgn="t"/>
                      <a:r>
                        <a:rPr lang="en-US" sz="1600" b="0" i="0" u="none" strike="noStrike" dirty="0">
                          <a:solidFill>
                            <a:srgbClr val="000000"/>
                          </a:solidFill>
                          <a:effectLst/>
                          <a:latin typeface="+mn-lt"/>
                        </a:rPr>
                        <a:t>6.5% (76-22)</a:t>
                      </a:r>
                    </a:p>
                  </a:txBody>
                  <a:tcPr marL="9525" marR="9525" marT="9525" marB="0"/>
                </a:tc>
                <a:tc>
                  <a:txBody>
                    <a:bodyPr/>
                    <a:lstStyle/>
                    <a:p>
                      <a:pPr algn="l" fontAlgn="ctr"/>
                      <a:r>
                        <a:rPr lang="en-US" sz="1600" b="0" i="0" u="none" strike="noStrike" dirty="0">
                          <a:solidFill>
                            <a:srgbClr val="000000"/>
                          </a:solidFill>
                          <a:effectLst/>
                          <a:latin typeface="+mn-lt"/>
                        </a:rPr>
                        <a:t>100% Gr 5</a:t>
                      </a:r>
                    </a:p>
                  </a:txBody>
                  <a:tcPr marL="9525" marR="9525" marT="9525" marB="0" anchor="ctr"/>
                </a:tc>
                <a:tc>
                  <a:txBody>
                    <a:bodyPr/>
                    <a:lstStyle/>
                    <a:p>
                      <a:pPr algn="l" fontAlgn="ctr"/>
                      <a:r>
                        <a:rPr lang="en-US" sz="1600" b="0" i="0" u="none" strike="noStrike" dirty="0">
                          <a:solidFill>
                            <a:srgbClr val="000000"/>
                          </a:solidFill>
                          <a:effectLst/>
                          <a:latin typeface="+mn-lt"/>
                        </a:rPr>
                        <a:t>(Eastland)</a:t>
                      </a:r>
                    </a:p>
                  </a:txBody>
                  <a:tcPr marL="9525" marR="9525" marT="9525" marB="0" anchor="ctr"/>
                </a:tc>
                <a:tc>
                  <a:txBody>
                    <a:bodyPr/>
                    <a:lstStyle/>
                    <a:p>
                      <a:pPr algn="l" fontAlgn="t"/>
                      <a:r>
                        <a:rPr lang="en-US" sz="1600" b="0" i="0" u="none" strike="noStrike" dirty="0">
                          <a:solidFill>
                            <a:srgbClr val="000000"/>
                          </a:solidFill>
                          <a:effectLst/>
                          <a:latin typeface="+mn-lt"/>
                        </a:rPr>
                        <a:t>0.3% fibers</a:t>
                      </a:r>
                    </a:p>
                  </a:txBody>
                  <a:tcPr marL="9525" marR="9525" marT="9525" marB="0"/>
                </a:tc>
              </a:tr>
              <a:tr h="354203">
                <a:tc rowSpan="2">
                  <a:txBody>
                    <a:bodyPr/>
                    <a:lstStyle/>
                    <a:p>
                      <a:pPr algn="l" fontAlgn="t"/>
                      <a:r>
                        <a:rPr lang="en-US" sz="1600" b="0" i="0" u="none" strike="noStrike" dirty="0" smtClean="0">
                          <a:solidFill>
                            <a:srgbClr val="000000"/>
                          </a:solidFill>
                          <a:effectLst/>
                          <a:latin typeface="+mn-lt"/>
                        </a:rPr>
                        <a:t>Hoban Fine SMA</a:t>
                      </a:r>
                      <a:endParaRPr lang="en-US" sz="1600" b="0" i="0" u="none" strike="noStrike" dirty="0">
                        <a:solidFill>
                          <a:srgbClr val="000000"/>
                        </a:solidFill>
                        <a:effectLst/>
                        <a:latin typeface="+mn-lt"/>
                      </a:endParaRPr>
                    </a:p>
                  </a:txBody>
                  <a:tcPr marL="9525" marR="9525" marT="9525" marB="0"/>
                </a:tc>
                <a:tc rowSpan="2">
                  <a:txBody>
                    <a:bodyPr/>
                    <a:lstStyle/>
                    <a:p>
                      <a:pPr algn="l" fontAlgn="t"/>
                      <a:r>
                        <a:rPr lang="en-US" sz="1600" b="0" i="0" u="none" strike="noStrike" dirty="0" smtClean="0">
                          <a:solidFill>
                            <a:srgbClr val="000000"/>
                          </a:solidFill>
                          <a:effectLst/>
                          <a:latin typeface="+mn-lt"/>
                        </a:rPr>
                        <a:t>7.0% (76-22)</a:t>
                      </a:r>
                      <a:endParaRPr lang="en-US" sz="1600" b="0" i="0" u="none" strike="noStrike" dirty="0">
                        <a:solidFill>
                          <a:srgbClr val="000000"/>
                        </a:solidFill>
                        <a:effectLst/>
                        <a:latin typeface="+mn-lt"/>
                      </a:endParaRPr>
                    </a:p>
                  </a:txBody>
                  <a:tcPr marL="9525" marR="9525" marT="9525" marB="0"/>
                </a:tc>
                <a:tc>
                  <a:txBody>
                    <a:bodyPr/>
                    <a:lstStyle/>
                    <a:p>
                      <a:pPr algn="l" fontAlgn="ctr"/>
                      <a:r>
                        <a:rPr lang="en-US" sz="1600" b="0" i="0" u="none" strike="noStrike" dirty="0">
                          <a:solidFill>
                            <a:srgbClr val="000000"/>
                          </a:solidFill>
                          <a:effectLst/>
                          <a:latin typeface="+mn-lt"/>
                        </a:rPr>
                        <a:t>60% Gr </a:t>
                      </a:r>
                      <a:r>
                        <a:rPr lang="en-US" sz="1600" b="0" i="0" u="none" strike="noStrike" dirty="0" smtClean="0">
                          <a:solidFill>
                            <a:srgbClr val="000000"/>
                          </a:solidFill>
                          <a:effectLst/>
                          <a:latin typeface="+mn-lt"/>
                        </a:rPr>
                        <a:t>5</a:t>
                      </a: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a:t>
                      </a:r>
                      <a:r>
                        <a:rPr lang="en-US" sz="1600" b="0" i="0" u="none" strike="noStrike" dirty="0" smtClean="0">
                          <a:solidFill>
                            <a:srgbClr val="000000"/>
                          </a:solidFill>
                          <a:effectLst/>
                          <a:latin typeface="+mn-lt"/>
                        </a:rPr>
                        <a:t>Hoban</a:t>
                      </a:r>
                      <a:r>
                        <a:rPr lang="en-US" sz="1600" b="0" i="0" u="none" strike="noStrike" dirty="0">
                          <a:solidFill>
                            <a:srgbClr val="000000"/>
                          </a:solidFill>
                          <a:effectLst/>
                          <a:latin typeface="+mn-lt"/>
                        </a:rPr>
                        <a:t>)</a:t>
                      </a:r>
                    </a:p>
                  </a:txBody>
                  <a:tcPr marL="9525" marR="9525" marT="9525" marB="0" anchor="ctr"/>
                </a:tc>
                <a:tc rowSpan="2">
                  <a:txBody>
                    <a:bodyPr/>
                    <a:lstStyle/>
                    <a:p>
                      <a:pPr algn="l" fontAlgn="t"/>
                      <a:r>
                        <a:rPr lang="en-US" sz="1600" b="0" i="0" u="none" strike="noStrike">
                          <a:solidFill>
                            <a:srgbClr val="000000"/>
                          </a:solidFill>
                          <a:effectLst/>
                          <a:latin typeface="+mn-lt"/>
                        </a:rPr>
                        <a:t>0.3% fibers</a:t>
                      </a:r>
                    </a:p>
                  </a:txBody>
                  <a:tcPr marL="9525" marR="9525" marT="9525" marB="0"/>
                </a:tc>
              </a:tr>
              <a:tr h="354203">
                <a:tc vMerge="1">
                  <a:txBody>
                    <a:bodyPr/>
                    <a:lstStyle/>
                    <a:p>
                      <a:endParaRPr lang="en-US"/>
                    </a:p>
                  </a:txBody>
                  <a:tcPr/>
                </a:tc>
                <a:tc vMerge="1">
                  <a:txBody>
                    <a:bodyPr/>
                    <a:lstStyle/>
                    <a:p>
                      <a:endParaRPr lang="en-US"/>
                    </a:p>
                  </a:txBody>
                  <a:tcPr/>
                </a:tc>
                <a:tc>
                  <a:txBody>
                    <a:bodyPr/>
                    <a:lstStyle/>
                    <a:p>
                      <a:pPr algn="l" fontAlgn="ctr"/>
                      <a:r>
                        <a:rPr lang="en-US" sz="1600" b="0" i="0" u="none" strike="noStrike" dirty="0" smtClean="0">
                          <a:solidFill>
                            <a:srgbClr val="000000"/>
                          </a:solidFill>
                          <a:effectLst/>
                          <a:latin typeface="+mn-lt"/>
                        </a:rPr>
                        <a:t>40% Screenings</a:t>
                      </a:r>
                      <a:endParaRPr lang="en-US" sz="1600" b="0" i="0" u="none" strike="noStrike" dirty="0">
                        <a:solidFill>
                          <a:srgbClr val="000000"/>
                        </a:solidFill>
                        <a:effectLst/>
                        <a:latin typeface="+mn-lt"/>
                      </a:endParaRPr>
                    </a:p>
                  </a:txBody>
                  <a:tcPr marL="9525" marR="9525" marT="9525" marB="0" anchor="ctr">
                    <a:solidFill>
                      <a:srgbClr val="F3F9FA"/>
                    </a:solidFill>
                  </a:tcPr>
                </a:tc>
                <a:tc>
                  <a:txBody>
                    <a:bodyPr/>
                    <a:lstStyle/>
                    <a:p>
                      <a:pPr algn="l" fontAlgn="ctr"/>
                      <a:r>
                        <a:rPr lang="en-US" sz="1600" b="0" i="0" u="none" strike="noStrike" dirty="0" smtClean="0">
                          <a:solidFill>
                            <a:srgbClr val="000000"/>
                          </a:solidFill>
                          <a:effectLst/>
                          <a:latin typeface="+mn-lt"/>
                        </a:rPr>
                        <a:t>(</a:t>
                      </a:r>
                      <a:r>
                        <a:rPr lang="en-US" sz="1600" b="0" i="0" u="none" strike="noStrike" kern="1200" dirty="0" smtClean="0">
                          <a:solidFill>
                            <a:srgbClr val="000000"/>
                          </a:solidFill>
                          <a:effectLst/>
                          <a:latin typeface="+mn-lt"/>
                          <a:ea typeface="+mn-ea"/>
                          <a:cs typeface="+mn-cs"/>
                        </a:rPr>
                        <a:t>Turner)</a:t>
                      </a:r>
                      <a:endParaRPr lang="en-US" sz="1600" b="0" i="0" u="none" strike="noStrike" kern="1200" dirty="0">
                        <a:solidFill>
                          <a:srgbClr val="000000"/>
                        </a:solidFill>
                        <a:effectLst/>
                        <a:latin typeface="+mn-lt"/>
                        <a:ea typeface="+mn-ea"/>
                        <a:cs typeface="+mn-cs"/>
                      </a:endParaRPr>
                    </a:p>
                  </a:txBody>
                  <a:tcPr marL="9525" marR="9525" marT="9525" marB="0" anchor="ctr">
                    <a:solidFill>
                      <a:srgbClr val="F3F9FA"/>
                    </a:solidFill>
                  </a:tcPr>
                </a:tc>
                <a:tc vMerge="1">
                  <a:txBody>
                    <a:bodyPr/>
                    <a:lstStyle/>
                    <a:p>
                      <a:endParaRPr lang="en-US"/>
                    </a:p>
                  </a:txBody>
                  <a:tcPr/>
                </a:tc>
              </a:tr>
              <a:tr h="354203">
                <a:tc rowSpan="2">
                  <a:txBody>
                    <a:bodyPr/>
                    <a:lstStyle/>
                    <a:p>
                      <a:pPr marL="0" algn="l" defTabSz="914400" rtl="0" eaLnBrk="1" fontAlgn="t" latinLnBrk="0" hangingPunct="1"/>
                      <a:r>
                        <a:rPr lang="en-US" sz="1600" b="0" i="0" u="none" strike="noStrike" kern="1200" dirty="0" smtClean="0">
                          <a:solidFill>
                            <a:srgbClr val="000000"/>
                          </a:solidFill>
                          <a:effectLst/>
                          <a:latin typeface="+mn-lt"/>
                          <a:ea typeface="+mn-ea"/>
                          <a:cs typeface="+mn-cs"/>
                        </a:rPr>
                        <a:t>Eastland Fine SMA</a:t>
                      </a:r>
                      <a:endParaRPr lang="en-US" sz="1600" b="0" i="0" u="none" strike="noStrike" kern="1200" dirty="0">
                        <a:solidFill>
                          <a:srgbClr val="000000"/>
                        </a:solidFill>
                        <a:effectLst/>
                        <a:latin typeface="+mn-lt"/>
                        <a:ea typeface="+mn-ea"/>
                        <a:cs typeface="+mn-cs"/>
                      </a:endParaRPr>
                    </a:p>
                  </a:txBody>
                  <a:tcPr marL="9525" marR="9525" marT="9525" marB="0">
                    <a:solidFill>
                      <a:srgbClr val="E7F3F4"/>
                    </a:solidFill>
                  </a:tcPr>
                </a:tc>
                <a:tc rowSpan="2">
                  <a:txBody>
                    <a:bodyPr/>
                    <a:lstStyle/>
                    <a:p>
                      <a:pPr marL="0" algn="l" defTabSz="914400" rtl="0" eaLnBrk="1" fontAlgn="t" latinLnBrk="0" hangingPunct="1"/>
                      <a:r>
                        <a:rPr lang="en-US" sz="1600" b="0" i="0" u="none" strike="noStrike" kern="1200" dirty="0">
                          <a:solidFill>
                            <a:srgbClr val="000000"/>
                          </a:solidFill>
                          <a:effectLst/>
                          <a:latin typeface="+mn-lt"/>
                          <a:ea typeface="+mn-ea"/>
                          <a:cs typeface="+mn-cs"/>
                        </a:rPr>
                        <a:t>7.2% (76-22)</a:t>
                      </a:r>
                    </a:p>
                  </a:txBody>
                  <a:tcPr marL="9525" marR="9525" marT="9525" marB="0">
                    <a:solidFill>
                      <a:srgbClr val="E7F3F4"/>
                    </a:solidFill>
                  </a:tcPr>
                </a:tc>
                <a:tc>
                  <a:txBody>
                    <a:bodyPr/>
                    <a:lstStyle/>
                    <a:p>
                      <a:pPr marL="0" algn="l" defTabSz="914400" rtl="0" eaLnBrk="1" fontAlgn="t" latinLnBrk="0" hangingPunct="1"/>
                      <a:r>
                        <a:rPr lang="en-US" sz="1600" b="0" i="0" u="none" strike="noStrike" kern="1200" dirty="0">
                          <a:solidFill>
                            <a:srgbClr val="000000"/>
                          </a:solidFill>
                          <a:effectLst/>
                          <a:latin typeface="+mn-lt"/>
                          <a:ea typeface="+mn-ea"/>
                          <a:cs typeface="+mn-cs"/>
                        </a:rPr>
                        <a:t>60% Gr </a:t>
                      </a:r>
                      <a:r>
                        <a:rPr lang="en-US" sz="1600" b="0" i="0" u="none" strike="noStrike" kern="1200" dirty="0" smtClean="0">
                          <a:solidFill>
                            <a:srgbClr val="000000"/>
                          </a:solidFill>
                          <a:effectLst/>
                          <a:latin typeface="+mn-lt"/>
                          <a:ea typeface="+mn-ea"/>
                          <a:cs typeface="+mn-cs"/>
                        </a:rPr>
                        <a:t>5</a:t>
                      </a:r>
                      <a:endParaRPr lang="en-US" sz="1600" b="0" i="0" u="none" strike="noStrike" kern="1200" dirty="0">
                        <a:solidFill>
                          <a:srgbClr val="000000"/>
                        </a:solidFill>
                        <a:effectLst/>
                        <a:latin typeface="+mn-lt"/>
                        <a:ea typeface="+mn-ea"/>
                        <a:cs typeface="+mn-cs"/>
                      </a:endParaRPr>
                    </a:p>
                  </a:txBody>
                  <a:tcPr marL="9525" marR="9525" marT="9525" marB="0" anchor="ctr">
                    <a:solidFill>
                      <a:srgbClr val="E7F3F4"/>
                    </a:solidFill>
                  </a:tcPr>
                </a:tc>
                <a:tc rowSpan="2">
                  <a:txBody>
                    <a:bodyPr/>
                    <a:lstStyle/>
                    <a:p>
                      <a:pPr marL="0" algn="l" defTabSz="914400" rtl="0" eaLnBrk="1" fontAlgn="t" latinLnBrk="0" hangingPunct="1"/>
                      <a:r>
                        <a:rPr lang="en-US" sz="1600" b="0" i="0" u="none" strike="noStrike" kern="1200">
                          <a:solidFill>
                            <a:srgbClr val="000000"/>
                          </a:solidFill>
                          <a:effectLst/>
                          <a:latin typeface="+mn-lt"/>
                          <a:ea typeface="+mn-ea"/>
                          <a:cs typeface="+mn-cs"/>
                        </a:rPr>
                        <a:t>(Eastland)</a:t>
                      </a:r>
                    </a:p>
                  </a:txBody>
                  <a:tcPr marL="9525" marR="9525" marT="9525" marB="0" anchor="ctr">
                    <a:solidFill>
                      <a:srgbClr val="E7F3F4"/>
                    </a:solidFill>
                  </a:tcPr>
                </a:tc>
                <a:tc rowSpan="2">
                  <a:txBody>
                    <a:bodyPr/>
                    <a:lstStyle/>
                    <a:p>
                      <a:pPr marL="0" algn="l" defTabSz="914400" rtl="0" eaLnBrk="1" fontAlgn="t" latinLnBrk="0" hangingPunct="1"/>
                      <a:r>
                        <a:rPr lang="en-US" sz="1600" b="0" i="0" u="none" strike="noStrike" kern="1200" dirty="0">
                          <a:solidFill>
                            <a:srgbClr val="000000"/>
                          </a:solidFill>
                          <a:effectLst/>
                          <a:latin typeface="+mn-lt"/>
                          <a:ea typeface="+mn-ea"/>
                          <a:cs typeface="+mn-cs"/>
                        </a:rPr>
                        <a:t>0.3% fibers</a:t>
                      </a:r>
                    </a:p>
                  </a:txBody>
                  <a:tcPr marL="9525" marR="9525" marT="9525" marB="0">
                    <a:solidFill>
                      <a:srgbClr val="E7F3F4"/>
                    </a:solidFill>
                  </a:tcPr>
                </a:tc>
              </a:tr>
              <a:tr h="354203">
                <a:tc vMerge="1">
                  <a:txBody>
                    <a:bodyPr/>
                    <a:lstStyle/>
                    <a:p>
                      <a:endParaRPr lang="en-US" dirty="0"/>
                    </a:p>
                  </a:txBody>
                  <a:tcPr/>
                </a:tc>
                <a:tc vMerge="1">
                  <a:txBody>
                    <a:bodyPr/>
                    <a:lstStyle/>
                    <a:p>
                      <a:endParaRPr lang="en-US"/>
                    </a:p>
                  </a:txBody>
                  <a:tcPr/>
                </a:tc>
                <a:tc>
                  <a:txBody>
                    <a:bodyPr/>
                    <a:lstStyle/>
                    <a:p>
                      <a:pPr marL="0" algn="l" defTabSz="914400" rtl="0" eaLnBrk="1" fontAlgn="t" latinLnBrk="0" hangingPunct="1"/>
                      <a:r>
                        <a:rPr lang="en-US" sz="1600" b="0" i="0" u="none" strike="noStrike" kern="1200" dirty="0">
                          <a:solidFill>
                            <a:srgbClr val="000000"/>
                          </a:solidFill>
                          <a:effectLst/>
                          <a:latin typeface="+mn-lt"/>
                          <a:ea typeface="+mn-ea"/>
                          <a:cs typeface="+mn-cs"/>
                        </a:rPr>
                        <a:t>40% Man. </a:t>
                      </a:r>
                      <a:r>
                        <a:rPr lang="en-US" sz="1600" b="0" i="0" u="none" strike="noStrike" kern="1200" dirty="0" smtClean="0">
                          <a:solidFill>
                            <a:srgbClr val="000000"/>
                          </a:solidFill>
                          <a:effectLst/>
                          <a:latin typeface="+mn-lt"/>
                          <a:ea typeface="+mn-ea"/>
                          <a:cs typeface="+mn-cs"/>
                        </a:rPr>
                        <a:t>Sand</a:t>
                      </a:r>
                      <a:endParaRPr lang="en-US" sz="1600" b="0" i="0" u="none" strike="noStrike" kern="1200" dirty="0">
                        <a:solidFill>
                          <a:srgbClr val="000000"/>
                        </a:solidFill>
                        <a:effectLst/>
                        <a:latin typeface="+mn-lt"/>
                        <a:ea typeface="+mn-ea"/>
                        <a:cs typeface="+mn-cs"/>
                      </a:endParaRPr>
                    </a:p>
                  </a:txBody>
                  <a:tcPr marL="9525" marR="9525" marT="9525" marB="0" anchor="ctr">
                    <a:solidFill>
                      <a:srgbClr val="E7F3F4"/>
                    </a:solidFill>
                  </a:tcPr>
                </a:tc>
                <a:tc vMerge="1">
                  <a:txBody>
                    <a:bodyPr/>
                    <a:lstStyle/>
                    <a:p>
                      <a:endParaRPr lang="en-US"/>
                    </a:p>
                  </a:txBody>
                  <a:tcPr/>
                </a:tc>
                <a:tc vMerge="1">
                  <a:txBody>
                    <a:bodyPr/>
                    <a:lstStyle/>
                    <a:p>
                      <a:endParaRPr lang="en-US"/>
                    </a:p>
                  </a:txBody>
                  <a:tcPr/>
                </a:tc>
              </a:tr>
              <a:tr h="354203">
                <a:tc rowSpan="2">
                  <a:txBody>
                    <a:bodyPr/>
                    <a:lstStyle/>
                    <a:p>
                      <a:pPr algn="l" fontAlgn="t"/>
                      <a:r>
                        <a:rPr lang="en-US" sz="1600" b="0" i="0" u="none" strike="noStrike" dirty="0" smtClean="0">
                          <a:solidFill>
                            <a:srgbClr val="000000"/>
                          </a:solidFill>
                          <a:effectLst/>
                          <a:latin typeface="+mn-lt"/>
                        </a:rPr>
                        <a:t>Hoban CAM</a:t>
                      </a:r>
                      <a:endParaRPr lang="en-US" sz="1600" b="0" i="0" u="none" strike="noStrike" dirty="0">
                        <a:solidFill>
                          <a:srgbClr val="000000"/>
                        </a:solidFill>
                        <a:effectLst/>
                        <a:latin typeface="+mn-lt"/>
                      </a:endParaRPr>
                    </a:p>
                  </a:txBody>
                  <a:tcPr marL="9525" marR="9525" marT="9525" marB="0"/>
                </a:tc>
                <a:tc rowSpan="2">
                  <a:txBody>
                    <a:bodyPr/>
                    <a:lstStyle/>
                    <a:p>
                      <a:pPr algn="l" fontAlgn="t"/>
                      <a:r>
                        <a:rPr lang="en-US" sz="1600" b="0" i="0" u="none" strike="noStrike" dirty="0">
                          <a:solidFill>
                            <a:srgbClr val="000000"/>
                          </a:solidFill>
                          <a:effectLst/>
                          <a:latin typeface="+mn-lt"/>
                        </a:rPr>
                        <a:t>8.8% (76-22)</a:t>
                      </a:r>
                    </a:p>
                  </a:txBody>
                  <a:tcPr marL="9525" marR="9525" marT="9525" marB="0"/>
                </a:tc>
                <a:tc>
                  <a:txBody>
                    <a:bodyPr/>
                    <a:lstStyle/>
                    <a:p>
                      <a:pPr algn="l" fontAlgn="ctr"/>
                      <a:r>
                        <a:rPr lang="en-US" sz="1600" b="0" i="0" u="none" strike="noStrike" dirty="0">
                          <a:solidFill>
                            <a:srgbClr val="000000"/>
                          </a:solidFill>
                          <a:effectLst/>
                          <a:latin typeface="+mn-lt"/>
                        </a:rPr>
                        <a:t>65% Gr 6</a:t>
                      </a:r>
                    </a:p>
                  </a:txBody>
                  <a:tcPr marL="9525" marR="9525" marT="9525" marB="0" anchor="ctr"/>
                </a:tc>
                <a:tc>
                  <a:txBody>
                    <a:bodyPr/>
                    <a:lstStyle/>
                    <a:p>
                      <a:pPr algn="l" fontAlgn="ctr"/>
                      <a:r>
                        <a:rPr lang="en-US" sz="1600" b="0" i="0" u="none" strike="noStrike" dirty="0">
                          <a:solidFill>
                            <a:srgbClr val="000000"/>
                          </a:solidFill>
                          <a:effectLst/>
                          <a:latin typeface="+mn-lt"/>
                        </a:rPr>
                        <a:t>(</a:t>
                      </a:r>
                      <a:r>
                        <a:rPr lang="en-US" sz="1600" b="0" i="0" u="none" strike="noStrike" dirty="0" smtClean="0">
                          <a:solidFill>
                            <a:srgbClr val="000000"/>
                          </a:solidFill>
                          <a:effectLst/>
                          <a:latin typeface="+mn-lt"/>
                        </a:rPr>
                        <a:t>Hoban</a:t>
                      </a:r>
                      <a:r>
                        <a:rPr lang="en-US" sz="1600" b="0" i="0" u="none" strike="noStrike" dirty="0">
                          <a:solidFill>
                            <a:srgbClr val="000000"/>
                          </a:solidFill>
                          <a:effectLst/>
                          <a:latin typeface="+mn-lt"/>
                        </a:rPr>
                        <a:t>)</a:t>
                      </a:r>
                    </a:p>
                  </a:txBody>
                  <a:tcPr marL="9525" marR="9525" marT="9525" marB="0" anchor="ctr"/>
                </a:tc>
                <a:tc rowSpan="2">
                  <a:txBody>
                    <a:bodyPr/>
                    <a:lstStyle/>
                    <a:p>
                      <a:pPr algn="l" fontAlgn="t"/>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9525" marR="9525" marT="9525" marB="0"/>
                </a:tc>
              </a:tr>
              <a:tr h="354203">
                <a:tc vMerge="1">
                  <a:txBody>
                    <a:bodyPr/>
                    <a:lstStyle/>
                    <a:p>
                      <a:endParaRPr lang="en-US"/>
                    </a:p>
                  </a:txBody>
                  <a:tcPr/>
                </a:tc>
                <a:tc vMerge="1">
                  <a:txBody>
                    <a:bodyPr/>
                    <a:lstStyle/>
                    <a:p>
                      <a:endParaRPr lang="en-US"/>
                    </a:p>
                  </a:txBody>
                  <a:tcPr/>
                </a:tc>
                <a:tc>
                  <a:txBody>
                    <a:bodyPr/>
                    <a:lstStyle/>
                    <a:p>
                      <a:pPr algn="l" fontAlgn="ctr"/>
                      <a:r>
                        <a:rPr lang="en-US" sz="1600" b="0" i="0" u="none" strike="noStrike" dirty="0">
                          <a:solidFill>
                            <a:srgbClr val="000000"/>
                          </a:solidFill>
                          <a:effectLst/>
                          <a:latin typeface="+mn-lt"/>
                        </a:rPr>
                        <a:t>35% Screenings</a:t>
                      </a:r>
                    </a:p>
                  </a:txBody>
                  <a:tcPr marL="9525" marR="9525" marT="9525" marB="0" anchor="ctr">
                    <a:solidFill>
                      <a:srgbClr val="F3F9FA"/>
                    </a:solidFill>
                  </a:tcPr>
                </a:tc>
                <a:tc>
                  <a:txBody>
                    <a:bodyPr/>
                    <a:lstStyle/>
                    <a:p>
                      <a:pPr algn="l" fontAlgn="ctr"/>
                      <a:r>
                        <a:rPr lang="en-US" sz="1600" b="0" i="0" u="none" strike="noStrike" dirty="0">
                          <a:solidFill>
                            <a:srgbClr val="000000"/>
                          </a:solidFill>
                          <a:effectLst/>
                          <a:latin typeface="+mn-lt"/>
                        </a:rPr>
                        <a:t>(Turner)</a:t>
                      </a:r>
                    </a:p>
                  </a:txBody>
                  <a:tcPr marL="9525" marR="9525" marT="9525" marB="0" anchor="ctr">
                    <a:solidFill>
                      <a:srgbClr val="F3F9FA"/>
                    </a:solidFill>
                  </a:tcPr>
                </a:tc>
                <a:tc vMerge="1">
                  <a:txBody>
                    <a:bodyPr/>
                    <a:lstStyle/>
                    <a:p>
                      <a:endParaRPr lang="en-US"/>
                    </a:p>
                  </a:txBody>
                  <a:tcPr/>
                </a:tc>
              </a:tr>
              <a:tr h="354203">
                <a:tc rowSpan="2">
                  <a:txBody>
                    <a:bodyPr/>
                    <a:lstStyle/>
                    <a:p>
                      <a:pPr algn="l" fontAlgn="t"/>
                      <a:r>
                        <a:rPr lang="en-US" sz="1600" b="0" i="0" u="none" strike="noStrike" dirty="0" smtClean="0">
                          <a:solidFill>
                            <a:srgbClr val="000000"/>
                          </a:solidFill>
                          <a:effectLst/>
                          <a:latin typeface="+mn-lt"/>
                        </a:rPr>
                        <a:t>Eastland CAM</a:t>
                      </a:r>
                      <a:endParaRPr lang="en-US" sz="1600" b="0" i="0" u="none" strike="noStrike" dirty="0">
                        <a:solidFill>
                          <a:srgbClr val="000000"/>
                        </a:solidFill>
                        <a:effectLst/>
                        <a:latin typeface="+mn-lt"/>
                      </a:endParaRPr>
                    </a:p>
                  </a:txBody>
                  <a:tcPr marL="9525" marR="9525" marT="9525" marB="0">
                    <a:solidFill>
                      <a:srgbClr val="E7F3F4"/>
                    </a:solidFill>
                  </a:tcPr>
                </a:tc>
                <a:tc rowSpan="2">
                  <a:txBody>
                    <a:bodyPr/>
                    <a:lstStyle/>
                    <a:p>
                      <a:pPr algn="l" fontAlgn="t"/>
                      <a:r>
                        <a:rPr lang="en-US" sz="1600" b="0" i="0" u="none" strike="noStrike" dirty="0">
                          <a:solidFill>
                            <a:srgbClr val="000000"/>
                          </a:solidFill>
                          <a:effectLst/>
                          <a:latin typeface="+mn-lt"/>
                        </a:rPr>
                        <a:t>8.1% (76-22)</a:t>
                      </a:r>
                    </a:p>
                  </a:txBody>
                  <a:tcPr marL="9525" marR="9525" marT="9525" marB="0">
                    <a:solidFill>
                      <a:srgbClr val="E7F3F4"/>
                    </a:solidFill>
                  </a:tcPr>
                </a:tc>
                <a:tc>
                  <a:txBody>
                    <a:bodyPr/>
                    <a:lstStyle/>
                    <a:p>
                      <a:pPr algn="l" fontAlgn="ctr"/>
                      <a:r>
                        <a:rPr lang="en-US" sz="1600" b="0" i="0" u="none" strike="noStrike" dirty="0">
                          <a:solidFill>
                            <a:srgbClr val="000000"/>
                          </a:solidFill>
                          <a:effectLst/>
                          <a:latin typeface="+mn-lt"/>
                        </a:rPr>
                        <a:t>30% Gr 5</a:t>
                      </a:r>
                    </a:p>
                  </a:txBody>
                  <a:tcPr marL="9525" marR="9525" marT="9525" marB="0" anchor="ctr">
                    <a:solidFill>
                      <a:srgbClr val="E7F3F4"/>
                    </a:solidFill>
                  </a:tcPr>
                </a:tc>
                <a:tc rowSpan="2">
                  <a:txBody>
                    <a:bodyPr/>
                    <a:lstStyle/>
                    <a:p>
                      <a:pPr algn="l" fontAlgn="ctr"/>
                      <a:r>
                        <a:rPr lang="en-US" sz="1600" b="0" i="0" u="none" strike="noStrike" dirty="0">
                          <a:solidFill>
                            <a:srgbClr val="000000"/>
                          </a:solidFill>
                          <a:effectLst/>
                          <a:latin typeface="+mn-lt"/>
                        </a:rPr>
                        <a:t>(Eastland)</a:t>
                      </a:r>
                    </a:p>
                  </a:txBody>
                  <a:tcPr marL="9525" marR="9525" marT="9525" marB="0" anchor="ctr">
                    <a:solidFill>
                      <a:srgbClr val="E7F3F4"/>
                    </a:solidFill>
                  </a:tcPr>
                </a:tc>
                <a:tc rowSpan="2">
                  <a:txBody>
                    <a:bodyPr/>
                    <a:lstStyle/>
                    <a:p>
                      <a:pPr algn="l" fontAlgn="t"/>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9525" marR="9525" marT="9525" marB="0">
                    <a:solidFill>
                      <a:srgbClr val="E7F3F4"/>
                    </a:solidFill>
                  </a:tcPr>
                </a:tc>
              </a:tr>
              <a:tr h="354203">
                <a:tc vMerge="1">
                  <a:txBody>
                    <a:bodyPr/>
                    <a:lstStyle/>
                    <a:p>
                      <a:endParaRPr lang="en-US"/>
                    </a:p>
                  </a:txBody>
                  <a:tcPr/>
                </a:tc>
                <a:tc vMerge="1">
                  <a:txBody>
                    <a:bodyPr/>
                    <a:lstStyle/>
                    <a:p>
                      <a:endParaRPr lang="en-US"/>
                    </a:p>
                  </a:txBody>
                  <a:tcPr/>
                </a:tc>
                <a:tc>
                  <a:txBody>
                    <a:bodyPr/>
                    <a:lstStyle/>
                    <a:p>
                      <a:pPr algn="l" fontAlgn="ctr"/>
                      <a:r>
                        <a:rPr lang="en-US" sz="1600" b="0" i="0" u="none" strike="noStrike" dirty="0">
                          <a:solidFill>
                            <a:srgbClr val="000000"/>
                          </a:solidFill>
                          <a:effectLst/>
                          <a:latin typeface="+mn-lt"/>
                        </a:rPr>
                        <a:t>70% Man. sand</a:t>
                      </a:r>
                    </a:p>
                  </a:txBody>
                  <a:tcPr marL="9525" marR="9525" marT="9525" marB="0" anchor="ctr">
                    <a:solidFill>
                      <a:srgbClr val="E7F3F4"/>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1.0</a:t>
            </a:r>
            <a:br>
              <a:rPr lang="en-US" dirty="0" smtClean="0"/>
            </a:br>
            <a:r>
              <a:rPr lang="en-US" dirty="0" smtClean="0"/>
              <a:t>What is a Fine Graded Mix?</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Mix Designs (cont.)</a:t>
            </a:r>
          </a:p>
        </p:txBody>
      </p:sp>
      <p:graphicFrame>
        <p:nvGraphicFramePr>
          <p:cNvPr id="4" name="Content Placeholder 3"/>
          <p:cNvGraphicFramePr>
            <a:graphicFrameLocks noGrp="1"/>
          </p:cNvGraphicFramePr>
          <p:nvPr>
            <p:ph idx="1"/>
          </p:nvPr>
        </p:nvGraphicFramePr>
        <p:xfrm>
          <a:off x="685800" y="1905000"/>
          <a:ext cx="8077202" cy="3063876"/>
        </p:xfrm>
        <a:graphic>
          <a:graphicData uri="http://schemas.openxmlformats.org/drawingml/2006/table">
            <a:tbl>
              <a:tblPr firstRow="1" bandRow="1">
                <a:tableStyleId>{5C22544A-7EE6-4342-B048-85BDC9FD1C3A}</a:tableStyleId>
              </a:tblPr>
              <a:tblGrid>
                <a:gridCol w="1905000"/>
                <a:gridCol w="1371600"/>
                <a:gridCol w="1066800"/>
                <a:gridCol w="1600200"/>
                <a:gridCol w="1066800"/>
                <a:gridCol w="1066802"/>
              </a:tblGrid>
              <a:tr h="383661">
                <a:tc rowSpan="2">
                  <a:txBody>
                    <a:bodyPr/>
                    <a:lstStyle/>
                    <a:p>
                      <a:pPr algn="l" fontAlgn="b"/>
                      <a:r>
                        <a:rPr lang="en-US" sz="1600" b="1" i="0" u="none" strike="noStrike" dirty="0">
                          <a:solidFill>
                            <a:srgbClr val="C00000"/>
                          </a:solidFill>
                          <a:effectLst/>
                          <a:latin typeface="+mn-lt"/>
                        </a:rPr>
                        <a:t>Mix Name</a:t>
                      </a:r>
                    </a:p>
                  </a:txBody>
                  <a:tcPr marL="9525" marR="9525" marT="9524" marB="0" anchor="b"/>
                </a:tc>
                <a:tc rowSpan="2">
                  <a:txBody>
                    <a:bodyPr/>
                    <a:lstStyle/>
                    <a:p>
                      <a:pPr algn="l" fontAlgn="b"/>
                      <a:r>
                        <a:rPr lang="en-US" sz="1600" b="1" i="0" u="none" strike="noStrike" dirty="0">
                          <a:solidFill>
                            <a:srgbClr val="C00000"/>
                          </a:solidFill>
                          <a:effectLst/>
                          <a:latin typeface="+mn-lt"/>
                        </a:rPr>
                        <a:t>Design Density (%)</a:t>
                      </a:r>
                    </a:p>
                  </a:txBody>
                  <a:tcPr marL="9525" marR="9525" marT="9524" marB="0" anchor="b"/>
                </a:tc>
                <a:tc rowSpan="2">
                  <a:txBody>
                    <a:bodyPr/>
                    <a:lstStyle/>
                    <a:p>
                      <a:pPr algn="l" fontAlgn="b"/>
                      <a:r>
                        <a:rPr lang="en-US" sz="1600" b="1" i="0" u="none" strike="noStrike" dirty="0">
                          <a:solidFill>
                            <a:srgbClr val="C00000"/>
                          </a:solidFill>
                          <a:effectLst/>
                          <a:latin typeface="+mn-lt"/>
                        </a:rPr>
                        <a:t>Design Gyrations</a:t>
                      </a:r>
                    </a:p>
                  </a:txBody>
                  <a:tcPr marL="9525" marR="9525" marT="9524" marB="0" anchor="b"/>
                </a:tc>
                <a:tc gridSpan="2">
                  <a:txBody>
                    <a:bodyPr/>
                    <a:lstStyle/>
                    <a:p>
                      <a:pPr algn="ctr" fontAlgn="b"/>
                      <a:r>
                        <a:rPr lang="en-US" sz="1600" b="1" i="0" u="none" strike="noStrike" dirty="0">
                          <a:solidFill>
                            <a:srgbClr val="C00000"/>
                          </a:solidFill>
                          <a:effectLst/>
                          <a:latin typeface="+mn-lt"/>
                        </a:rPr>
                        <a:t>HWTT</a:t>
                      </a:r>
                    </a:p>
                  </a:txBody>
                  <a:tcPr marL="9525" marR="9525" marT="9524" marB="0" anchor="b"/>
                </a:tc>
                <a:tc hMerge="1">
                  <a:txBody>
                    <a:bodyPr/>
                    <a:lstStyle/>
                    <a:p>
                      <a:endParaRPr lang="en-US"/>
                    </a:p>
                  </a:txBody>
                  <a:tcPr/>
                </a:tc>
                <a:tc>
                  <a:txBody>
                    <a:bodyPr/>
                    <a:lstStyle/>
                    <a:p>
                      <a:pPr algn="l" fontAlgn="b"/>
                      <a:r>
                        <a:rPr lang="en-US" sz="1600" b="1" i="0" u="none" strike="noStrike">
                          <a:solidFill>
                            <a:srgbClr val="C00000"/>
                          </a:solidFill>
                          <a:effectLst/>
                          <a:latin typeface="+mn-lt"/>
                        </a:rPr>
                        <a:t>Overlay</a:t>
                      </a:r>
                    </a:p>
                  </a:txBody>
                  <a:tcPr marL="9525" marR="9525" marT="9524" marB="0" anchor="b"/>
                </a:tc>
              </a:tr>
              <a:tr h="3782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600" b="0" i="0" u="none" strike="noStrike" dirty="0" smtClean="0">
                          <a:solidFill>
                            <a:schemeClr val="tx2"/>
                          </a:solidFill>
                          <a:effectLst/>
                          <a:latin typeface="+mn-lt"/>
                        </a:rPr>
                        <a:t>Rut Depth (mm)</a:t>
                      </a:r>
                      <a:endParaRPr lang="en-US" sz="1600" b="0" i="0" u="none" strike="noStrike" dirty="0">
                        <a:solidFill>
                          <a:schemeClr val="tx2"/>
                        </a:solidFill>
                        <a:effectLst/>
                        <a:latin typeface="+mn-lt"/>
                      </a:endParaRPr>
                    </a:p>
                  </a:txBody>
                  <a:tcPr marL="9525" marR="9525" marT="9524" marB="0" anchor="b">
                    <a:solidFill>
                      <a:schemeClr val="accent1"/>
                    </a:solidFill>
                  </a:tcPr>
                </a:tc>
                <a:tc>
                  <a:txBody>
                    <a:bodyPr/>
                    <a:lstStyle/>
                    <a:p>
                      <a:pPr algn="l" fontAlgn="b"/>
                      <a:r>
                        <a:rPr lang="en-US" sz="1600" b="0" i="0" u="none" strike="noStrike" dirty="0">
                          <a:solidFill>
                            <a:schemeClr val="tx2"/>
                          </a:solidFill>
                          <a:effectLst/>
                          <a:latin typeface="+mn-lt"/>
                        </a:rPr>
                        <a:t># Cycles</a:t>
                      </a:r>
                    </a:p>
                  </a:txBody>
                  <a:tcPr marL="9525" marR="9525" marT="9524" marB="0" anchor="b">
                    <a:solidFill>
                      <a:schemeClr val="accent1"/>
                    </a:solidFill>
                  </a:tcPr>
                </a:tc>
                <a:tc>
                  <a:txBody>
                    <a:bodyPr/>
                    <a:lstStyle/>
                    <a:p>
                      <a:pPr algn="l" fontAlgn="b"/>
                      <a:r>
                        <a:rPr lang="en-US" sz="1600" b="0" i="0" u="none" strike="noStrike" dirty="0" smtClean="0">
                          <a:solidFill>
                            <a:schemeClr val="tx2"/>
                          </a:solidFill>
                          <a:effectLst/>
                          <a:latin typeface="+mn-lt"/>
                        </a:rPr>
                        <a:t># Cycles</a:t>
                      </a:r>
                      <a:endParaRPr lang="en-US" sz="1600" b="0" i="0" u="none" strike="noStrike" dirty="0">
                        <a:solidFill>
                          <a:schemeClr val="tx2"/>
                        </a:solidFill>
                        <a:effectLst/>
                        <a:latin typeface="+mn-lt"/>
                      </a:endParaRPr>
                    </a:p>
                  </a:txBody>
                  <a:tcPr marL="9525" marR="9525" marT="9524" marB="0" anchor="b">
                    <a:solidFill>
                      <a:schemeClr val="accent1"/>
                    </a:solidFill>
                  </a:tcPr>
                </a:tc>
              </a:tr>
              <a:tr h="383661">
                <a:tc>
                  <a:txBody>
                    <a:bodyPr/>
                    <a:lstStyle/>
                    <a:p>
                      <a:pPr algn="l" fontAlgn="b"/>
                      <a:r>
                        <a:rPr lang="en-US" sz="1600" b="0" i="0" u="none" strike="noStrike">
                          <a:solidFill>
                            <a:srgbClr val="000000"/>
                          </a:solidFill>
                          <a:effectLst/>
                          <a:latin typeface="+mn-lt"/>
                        </a:rPr>
                        <a:t>Hoban Fine PFC</a:t>
                      </a:r>
                    </a:p>
                  </a:txBody>
                  <a:tcPr marL="9525" marR="9525" marT="9524" marB="0" anchor="b"/>
                </a:tc>
                <a:tc>
                  <a:txBody>
                    <a:bodyPr/>
                    <a:lstStyle/>
                    <a:p>
                      <a:pPr algn="ctr" fontAlgn="b"/>
                      <a:r>
                        <a:rPr lang="en-US" sz="1600" b="0" i="0" u="none" strike="noStrike">
                          <a:solidFill>
                            <a:srgbClr val="000000"/>
                          </a:solidFill>
                          <a:effectLst/>
                          <a:latin typeface="+mn-lt"/>
                        </a:rPr>
                        <a:t>-</a:t>
                      </a:r>
                    </a:p>
                  </a:txBody>
                  <a:tcPr marL="9525" marR="9525" marT="9524" marB="0" anchor="b"/>
                </a:tc>
                <a:tc>
                  <a:txBody>
                    <a:bodyPr/>
                    <a:lstStyle/>
                    <a:p>
                      <a:pPr algn="ctr" fontAlgn="b"/>
                      <a:r>
                        <a:rPr lang="en-US" sz="1600" b="0" i="0" u="none" strike="noStrike">
                          <a:solidFill>
                            <a:srgbClr val="000000"/>
                          </a:solidFill>
                          <a:effectLst/>
                          <a:latin typeface="+mn-lt"/>
                        </a:rPr>
                        <a:t>50</a:t>
                      </a:r>
                    </a:p>
                  </a:txBody>
                  <a:tcPr marL="9525" marR="9525" marT="9524" marB="0" anchor="b"/>
                </a:tc>
                <a:tc>
                  <a:txBody>
                    <a:bodyPr/>
                    <a:lstStyle/>
                    <a:p>
                      <a:pPr algn="ctr" fontAlgn="b"/>
                      <a:r>
                        <a:rPr lang="en-US" sz="1600" b="0" i="0" u="none" strike="noStrike">
                          <a:solidFill>
                            <a:srgbClr val="000000"/>
                          </a:solidFill>
                          <a:effectLst/>
                          <a:latin typeface="+mn-lt"/>
                        </a:rPr>
                        <a:t>8.1</a:t>
                      </a:r>
                    </a:p>
                  </a:txBody>
                  <a:tcPr marL="9525" marR="9525" marT="9524" marB="0" anchor="b"/>
                </a:tc>
                <a:tc>
                  <a:txBody>
                    <a:bodyPr/>
                    <a:lstStyle/>
                    <a:p>
                      <a:pPr algn="ctr" fontAlgn="b"/>
                      <a:r>
                        <a:rPr lang="en-US" sz="1600" b="0" i="0" u="none" strike="noStrike">
                          <a:solidFill>
                            <a:srgbClr val="000000"/>
                          </a:solidFill>
                          <a:effectLst/>
                          <a:latin typeface="+mn-lt"/>
                        </a:rPr>
                        <a:t>10,000</a:t>
                      </a:r>
                    </a:p>
                  </a:txBody>
                  <a:tcPr marL="9525" marR="9525" marT="9524" marB="0" anchor="b"/>
                </a:tc>
                <a:tc>
                  <a:txBody>
                    <a:bodyPr/>
                    <a:lstStyle/>
                    <a:p>
                      <a:pPr algn="ctr" fontAlgn="b"/>
                      <a:r>
                        <a:rPr lang="en-US" sz="1600" b="0" i="0" u="none" strike="noStrike">
                          <a:solidFill>
                            <a:srgbClr val="000000"/>
                          </a:solidFill>
                          <a:effectLst/>
                          <a:latin typeface="+mn-lt"/>
                        </a:rPr>
                        <a:t>635</a:t>
                      </a:r>
                    </a:p>
                  </a:txBody>
                  <a:tcPr marL="9525" marR="9525" marT="9524" marB="0" anchor="b"/>
                </a:tc>
              </a:tr>
              <a:tr h="383661">
                <a:tc>
                  <a:txBody>
                    <a:bodyPr/>
                    <a:lstStyle/>
                    <a:p>
                      <a:pPr algn="l" fontAlgn="b"/>
                      <a:r>
                        <a:rPr lang="en-US" sz="1600" b="0" i="0" u="none" strike="noStrike" dirty="0">
                          <a:solidFill>
                            <a:srgbClr val="000000"/>
                          </a:solidFill>
                          <a:effectLst/>
                          <a:latin typeface="+mn-lt"/>
                        </a:rPr>
                        <a:t>Eastland Fine PFC</a:t>
                      </a:r>
                    </a:p>
                  </a:txBody>
                  <a:tcPr marL="9525" marR="9525" marT="9524" marB="0" anchor="b"/>
                </a:tc>
                <a:tc>
                  <a:txBody>
                    <a:bodyPr/>
                    <a:lstStyle/>
                    <a:p>
                      <a:pPr algn="ctr" fontAlgn="b"/>
                      <a:r>
                        <a:rPr lang="en-US" sz="1600" b="0" i="0" u="none" strike="noStrike" dirty="0">
                          <a:solidFill>
                            <a:srgbClr val="000000"/>
                          </a:solidFill>
                          <a:effectLst/>
                          <a:latin typeface="+mn-lt"/>
                        </a:rPr>
                        <a:t>77.8</a:t>
                      </a:r>
                    </a:p>
                  </a:txBody>
                  <a:tcPr marL="9525" marR="9525" marT="9524" marB="0" anchor="b"/>
                </a:tc>
                <a:tc>
                  <a:txBody>
                    <a:bodyPr/>
                    <a:lstStyle/>
                    <a:p>
                      <a:pPr algn="ctr" fontAlgn="b"/>
                      <a:r>
                        <a:rPr lang="en-US" sz="1600" b="0" i="0" u="none" strike="noStrike" dirty="0">
                          <a:solidFill>
                            <a:srgbClr val="000000"/>
                          </a:solidFill>
                          <a:effectLst/>
                          <a:latin typeface="+mn-lt"/>
                        </a:rPr>
                        <a:t>50</a:t>
                      </a:r>
                    </a:p>
                  </a:txBody>
                  <a:tcPr marL="9525" marR="9525" marT="9524" marB="0" anchor="b"/>
                </a:tc>
                <a:tc>
                  <a:txBody>
                    <a:bodyPr/>
                    <a:lstStyle/>
                    <a:p>
                      <a:pPr algn="ctr" fontAlgn="b"/>
                      <a:r>
                        <a:rPr lang="en-US" sz="1600" b="0" i="0" u="none" strike="noStrike" dirty="0">
                          <a:solidFill>
                            <a:srgbClr val="000000"/>
                          </a:solidFill>
                          <a:effectLst/>
                          <a:latin typeface="+mn-lt"/>
                        </a:rPr>
                        <a:t>6.3</a:t>
                      </a:r>
                    </a:p>
                  </a:txBody>
                  <a:tcPr marL="9525" marR="9525" marT="9524" marB="0" anchor="b"/>
                </a:tc>
                <a:tc>
                  <a:txBody>
                    <a:bodyPr/>
                    <a:lstStyle/>
                    <a:p>
                      <a:pPr algn="ctr" fontAlgn="b"/>
                      <a:r>
                        <a:rPr lang="en-US" sz="1600" b="0" i="0" u="none" strike="noStrike">
                          <a:solidFill>
                            <a:srgbClr val="000000"/>
                          </a:solidFill>
                          <a:effectLst/>
                          <a:latin typeface="+mn-lt"/>
                        </a:rPr>
                        <a:t>10,000</a:t>
                      </a:r>
                    </a:p>
                  </a:txBody>
                  <a:tcPr marL="9525" marR="9525" marT="9524" marB="0" anchor="b"/>
                </a:tc>
                <a:tc>
                  <a:txBody>
                    <a:bodyPr/>
                    <a:lstStyle/>
                    <a:p>
                      <a:pPr algn="ctr" fontAlgn="b"/>
                      <a:r>
                        <a:rPr lang="en-US" sz="1600" b="0" i="0" u="none" strike="noStrike">
                          <a:solidFill>
                            <a:srgbClr val="000000"/>
                          </a:solidFill>
                          <a:effectLst/>
                          <a:latin typeface="+mn-lt"/>
                        </a:rPr>
                        <a:t>640</a:t>
                      </a:r>
                    </a:p>
                  </a:txBody>
                  <a:tcPr marL="9525" marR="9525" marT="9524" marB="0" anchor="b"/>
                </a:tc>
              </a:tr>
              <a:tr h="383661">
                <a:tc>
                  <a:txBody>
                    <a:bodyPr/>
                    <a:lstStyle/>
                    <a:p>
                      <a:pPr algn="l" fontAlgn="b"/>
                      <a:r>
                        <a:rPr lang="en-US" sz="1600" b="0" i="0" u="none" strike="noStrike">
                          <a:solidFill>
                            <a:srgbClr val="000000"/>
                          </a:solidFill>
                          <a:effectLst/>
                          <a:latin typeface="+mn-lt"/>
                        </a:rPr>
                        <a:t>Hoban Fine SMA*</a:t>
                      </a:r>
                    </a:p>
                  </a:txBody>
                  <a:tcPr marL="9525" marR="9525" marT="9524" marB="0" anchor="b"/>
                </a:tc>
                <a:tc>
                  <a:txBody>
                    <a:bodyPr/>
                    <a:lstStyle/>
                    <a:p>
                      <a:pPr algn="ctr" fontAlgn="b"/>
                      <a:r>
                        <a:rPr lang="en-US" sz="1600" b="0" i="0" u="none" strike="noStrike" dirty="0">
                          <a:solidFill>
                            <a:srgbClr val="000000"/>
                          </a:solidFill>
                          <a:effectLst/>
                          <a:latin typeface="+mn-lt"/>
                        </a:rPr>
                        <a:t>98.8</a:t>
                      </a:r>
                    </a:p>
                  </a:txBody>
                  <a:tcPr marL="9525" marR="9525" marT="9524" marB="0" anchor="b"/>
                </a:tc>
                <a:tc>
                  <a:txBody>
                    <a:bodyPr/>
                    <a:lstStyle/>
                    <a:p>
                      <a:pPr algn="ctr" fontAlgn="b"/>
                      <a:r>
                        <a:rPr lang="en-US" sz="1600" b="0" i="0" u="none" strike="noStrike" dirty="0">
                          <a:solidFill>
                            <a:srgbClr val="000000"/>
                          </a:solidFill>
                          <a:effectLst/>
                          <a:latin typeface="+mn-lt"/>
                        </a:rPr>
                        <a:t>-</a:t>
                      </a:r>
                    </a:p>
                  </a:txBody>
                  <a:tcPr marL="9525" marR="9525" marT="9524" marB="0" anchor="b"/>
                </a:tc>
                <a:tc>
                  <a:txBody>
                    <a:bodyPr/>
                    <a:lstStyle/>
                    <a:p>
                      <a:pPr algn="ctr" fontAlgn="b"/>
                      <a:r>
                        <a:rPr lang="en-US" sz="1600" b="0" i="0" u="none" strike="noStrike" dirty="0">
                          <a:solidFill>
                            <a:srgbClr val="000000"/>
                          </a:solidFill>
                          <a:effectLst/>
                          <a:latin typeface="+mn-lt"/>
                        </a:rPr>
                        <a:t>2.6</a:t>
                      </a:r>
                    </a:p>
                  </a:txBody>
                  <a:tcPr marL="9525" marR="9525" marT="9524" marB="0" anchor="b"/>
                </a:tc>
                <a:tc>
                  <a:txBody>
                    <a:bodyPr/>
                    <a:lstStyle/>
                    <a:p>
                      <a:pPr algn="ctr" fontAlgn="b"/>
                      <a:r>
                        <a:rPr lang="en-US" sz="1600" b="0" i="0" u="none" strike="noStrike" dirty="0">
                          <a:solidFill>
                            <a:srgbClr val="000000"/>
                          </a:solidFill>
                          <a:effectLst/>
                          <a:latin typeface="+mn-lt"/>
                        </a:rPr>
                        <a:t>20,000</a:t>
                      </a:r>
                    </a:p>
                  </a:txBody>
                  <a:tcPr marL="9525" marR="9525" marT="9524" marB="0" anchor="b"/>
                </a:tc>
                <a:tc>
                  <a:txBody>
                    <a:bodyPr/>
                    <a:lstStyle/>
                    <a:p>
                      <a:pPr algn="ctr" fontAlgn="b"/>
                      <a:r>
                        <a:rPr lang="en-US" sz="1600" b="0" i="0" u="none" strike="noStrike">
                          <a:solidFill>
                            <a:srgbClr val="000000"/>
                          </a:solidFill>
                          <a:effectLst/>
                          <a:latin typeface="+mn-lt"/>
                        </a:rPr>
                        <a:t>300</a:t>
                      </a:r>
                    </a:p>
                  </a:txBody>
                  <a:tcPr marL="9525" marR="9525" marT="9524" marB="0" anchor="b"/>
                </a:tc>
              </a:tr>
              <a:tr h="383661">
                <a:tc>
                  <a:txBody>
                    <a:bodyPr/>
                    <a:lstStyle/>
                    <a:p>
                      <a:pPr algn="l" fontAlgn="b"/>
                      <a:r>
                        <a:rPr lang="en-US" sz="1600" b="0" i="0" u="none" strike="noStrike" dirty="0">
                          <a:solidFill>
                            <a:srgbClr val="000000"/>
                          </a:solidFill>
                          <a:effectLst/>
                          <a:latin typeface="+mn-lt"/>
                        </a:rPr>
                        <a:t>Eastland Fine SMA*</a:t>
                      </a:r>
                    </a:p>
                  </a:txBody>
                  <a:tcPr marL="9525" marR="9525" marT="9524" marB="0" anchor="b"/>
                </a:tc>
                <a:tc>
                  <a:txBody>
                    <a:bodyPr/>
                    <a:lstStyle/>
                    <a:p>
                      <a:pPr algn="ctr" fontAlgn="b"/>
                      <a:r>
                        <a:rPr lang="en-US" sz="1600" b="0" i="0" u="none" strike="noStrike" dirty="0">
                          <a:solidFill>
                            <a:srgbClr val="000000"/>
                          </a:solidFill>
                          <a:effectLst/>
                          <a:latin typeface="+mn-lt"/>
                        </a:rPr>
                        <a:t>98.0</a:t>
                      </a:r>
                    </a:p>
                  </a:txBody>
                  <a:tcPr marL="9525" marR="9525" marT="9524" marB="0" anchor="b"/>
                </a:tc>
                <a:tc>
                  <a:txBody>
                    <a:bodyPr/>
                    <a:lstStyle/>
                    <a:p>
                      <a:pPr algn="ctr" fontAlgn="b"/>
                      <a:r>
                        <a:rPr lang="en-US" sz="1600" b="0" i="0" u="none" strike="noStrike" dirty="0">
                          <a:solidFill>
                            <a:srgbClr val="000000"/>
                          </a:solidFill>
                          <a:effectLst/>
                          <a:latin typeface="+mn-lt"/>
                        </a:rPr>
                        <a:t>-</a:t>
                      </a:r>
                    </a:p>
                  </a:txBody>
                  <a:tcPr marL="9525" marR="9525" marT="9524" marB="0" anchor="b"/>
                </a:tc>
                <a:tc>
                  <a:txBody>
                    <a:bodyPr/>
                    <a:lstStyle/>
                    <a:p>
                      <a:pPr algn="ctr" fontAlgn="b"/>
                      <a:r>
                        <a:rPr lang="en-US" sz="1600" b="0" i="0" u="none" strike="noStrike" dirty="0">
                          <a:solidFill>
                            <a:srgbClr val="000000"/>
                          </a:solidFill>
                          <a:effectLst/>
                          <a:latin typeface="+mn-lt"/>
                        </a:rPr>
                        <a:t>6.0</a:t>
                      </a:r>
                    </a:p>
                  </a:txBody>
                  <a:tcPr marL="9525" marR="9525" marT="9524" marB="0" anchor="b"/>
                </a:tc>
                <a:tc>
                  <a:txBody>
                    <a:bodyPr/>
                    <a:lstStyle/>
                    <a:p>
                      <a:pPr algn="ctr" fontAlgn="b"/>
                      <a:r>
                        <a:rPr lang="en-US" sz="1600" b="0" i="0" u="none" strike="noStrike" dirty="0">
                          <a:solidFill>
                            <a:srgbClr val="000000"/>
                          </a:solidFill>
                          <a:effectLst/>
                          <a:latin typeface="+mn-lt"/>
                        </a:rPr>
                        <a:t>20,000</a:t>
                      </a:r>
                    </a:p>
                  </a:txBody>
                  <a:tcPr marL="9525" marR="9525" marT="9524" marB="0" anchor="b"/>
                </a:tc>
                <a:tc>
                  <a:txBody>
                    <a:bodyPr/>
                    <a:lstStyle/>
                    <a:p>
                      <a:pPr algn="ctr" fontAlgn="b"/>
                      <a:r>
                        <a:rPr lang="en-US" sz="1600" b="0" i="0" u="none" strike="noStrike">
                          <a:solidFill>
                            <a:srgbClr val="000000"/>
                          </a:solidFill>
                          <a:effectLst/>
                          <a:latin typeface="+mn-lt"/>
                        </a:rPr>
                        <a:t>    300**</a:t>
                      </a:r>
                    </a:p>
                  </a:txBody>
                  <a:tcPr marL="9525" marR="9525" marT="9524" marB="0" anchor="b"/>
                </a:tc>
              </a:tr>
              <a:tr h="383661">
                <a:tc>
                  <a:txBody>
                    <a:bodyPr/>
                    <a:lstStyle/>
                    <a:p>
                      <a:pPr algn="l" fontAlgn="b"/>
                      <a:r>
                        <a:rPr lang="en-US" sz="1600" b="0" i="0" u="none" strike="noStrike">
                          <a:solidFill>
                            <a:srgbClr val="000000"/>
                          </a:solidFill>
                          <a:effectLst/>
                          <a:latin typeface="+mn-lt"/>
                        </a:rPr>
                        <a:t>Hoban CAM</a:t>
                      </a:r>
                    </a:p>
                  </a:txBody>
                  <a:tcPr marL="9525" marR="9525" marT="9524" marB="0" anchor="b"/>
                </a:tc>
                <a:tc>
                  <a:txBody>
                    <a:bodyPr/>
                    <a:lstStyle/>
                    <a:p>
                      <a:pPr algn="ctr" fontAlgn="b"/>
                      <a:r>
                        <a:rPr lang="en-US" sz="1600" b="0" i="0" u="none" strike="noStrike">
                          <a:solidFill>
                            <a:srgbClr val="000000"/>
                          </a:solidFill>
                          <a:effectLst/>
                          <a:latin typeface="+mn-lt"/>
                        </a:rPr>
                        <a:t>96.5</a:t>
                      </a:r>
                    </a:p>
                  </a:txBody>
                  <a:tcPr marL="9525" marR="9525" marT="9524" marB="0" anchor="b"/>
                </a:tc>
                <a:tc>
                  <a:txBody>
                    <a:bodyPr/>
                    <a:lstStyle/>
                    <a:p>
                      <a:pPr algn="ctr" fontAlgn="b"/>
                      <a:r>
                        <a:rPr lang="en-US" sz="1600" b="0" i="0" u="none" strike="noStrike">
                          <a:solidFill>
                            <a:srgbClr val="000000"/>
                          </a:solidFill>
                          <a:effectLst/>
                          <a:latin typeface="+mn-lt"/>
                        </a:rPr>
                        <a:t>50</a:t>
                      </a:r>
                    </a:p>
                  </a:txBody>
                  <a:tcPr marL="9525" marR="9525" marT="9524" marB="0" anchor="b"/>
                </a:tc>
                <a:tc>
                  <a:txBody>
                    <a:bodyPr/>
                    <a:lstStyle/>
                    <a:p>
                      <a:pPr algn="ctr" fontAlgn="b"/>
                      <a:r>
                        <a:rPr lang="en-US" sz="1600" b="0" i="0" u="none" strike="noStrike" dirty="0">
                          <a:solidFill>
                            <a:srgbClr val="000000"/>
                          </a:solidFill>
                          <a:effectLst/>
                          <a:latin typeface="+mn-lt"/>
                        </a:rPr>
                        <a:t>9.0</a:t>
                      </a:r>
                    </a:p>
                  </a:txBody>
                  <a:tcPr marL="9525" marR="9525" marT="9524" marB="0" anchor="b"/>
                </a:tc>
                <a:tc>
                  <a:txBody>
                    <a:bodyPr/>
                    <a:lstStyle/>
                    <a:p>
                      <a:pPr algn="ctr" fontAlgn="b"/>
                      <a:r>
                        <a:rPr lang="en-US" sz="1600" b="0" i="0" u="none" strike="noStrike" dirty="0">
                          <a:solidFill>
                            <a:srgbClr val="000000"/>
                          </a:solidFill>
                          <a:effectLst/>
                          <a:latin typeface="+mn-lt"/>
                        </a:rPr>
                        <a:t>20,000</a:t>
                      </a:r>
                    </a:p>
                  </a:txBody>
                  <a:tcPr marL="9525" marR="9525" marT="9524" marB="0" anchor="b"/>
                </a:tc>
                <a:tc>
                  <a:txBody>
                    <a:bodyPr/>
                    <a:lstStyle/>
                    <a:p>
                      <a:pPr algn="ctr" fontAlgn="b"/>
                      <a:r>
                        <a:rPr lang="en-US" sz="1600" b="0" i="0" u="none" strike="noStrike" dirty="0">
                          <a:solidFill>
                            <a:srgbClr val="000000"/>
                          </a:solidFill>
                          <a:effectLst/>
                          <a:latin typeface="+mn-lt"/>
                        </a:rPr>
                        <a:t>&gt;</a:t>
                      </a:r>
                      <a:r>
                        <a:rPr lang="en-US" sz="1600" b="0" i="0" u="none" strike="noStrike" dirty="0" smtClean="0">
                          <a:solidFill>
                            <a:srgbClr val="000000"/>
                          </a:solidFill>
                          <a:effectLst/>
                          <a:latin typeface="+mn-lt"/>
                        </a:rPr>
                        <a:t>1,000</a:t>
                      </a:r>
                      <a:endParaRPr lang="en-US" sz="1600" b="0" i="0" u="none" strike="noStrike" dirty="0">
                        <a:solidFill>
                          <a:srgbClr val="000000"/>
                        </a:solidFill>
                        <a:effectLst/>
                        <a:latin typeface="+mn-lt"/>
                      </a:endParaRPr>
                    </a:p>
                  </a:txBody>
                  <a:tcPr marL="9525" marR="9525" marT="9524" marB="0" anchor="b"/>
                </a:tc>
              </a:tr>
              <a:tr h="383661">
                <a:tc>
                  <a:txBody>
                    <a:bodyPr/>
                    <a:lstStyle/>
                    <a:p>
                      <a:pPr algn="l" fontAlgn="b"/>
                      <a:r>
                        <a:rPr lang="en-US" sz="1600" b="0" i="0" u="none" strike="noStrike">
                          <a:solidFill>
                            <a:srgbClr val="000000"/>
                          </a:solidFill>
                          <a:effectLst/>
                          <a:latin typeface="+mn-lt"/>
                        </a:rPr>
                        <a:t>Eastland CAM</a:t>
                      </a:r>
                    </a:p>
                  </a:txBody>
                  <a:tcPr marL="9525" marR="9525" marT="9524" marB="0" anchor="b"/>
                </a:tc>
                <a:tc>
                  <a:txBody>
                    <a:bodyPr/>
                    <a:lstStyle/>
                    <a:p>
                      <a:pPr algn="ctr" fontAlgn="b"/>
                      <a:r>
                        <a:rPr lang="en-US" sz="1600" b="0" i="0" u="none" strike="noStrike">
                          <a:solidFill>
                            <a:srgbClr val="000000"/>
                          </a:solidFill>
                          <a:effectLst/>
                          <a:latin typeface="+mn-lt"/>
                        </a:rPr>
                        <a:t>96.5</a:t>
                      </a:r>
                    </a:p>
                  </a:txBody>
                  <a:tcPr marL="9525" marR="9525" marT="9524" marB="0" anchor="b"/>
                </a:tc>
                <a:tc>
                  <a:txBody>
                    <a:bodyPr/>
                    <a:lstStyle/>
                    <a:p>
                      <a:pPr algn="ctr" fontAlgn="b"/>
                      <a:r>
                        <a:rPr lang="en-US" sz="1600" b="0" i="0" u="none" strike="noStrike">
                          <a:solidFill>
                            <a:srgbClr val="000000"/>
                          </a:solidFill>
                          <a:effectLst/>
                          <a:latin typeface="+mn-lt"/>
                        </a:rPr>
                        <a:t>50</a:t>
                      </a:r>
                    </a:p>
                  </a:txBody>
                  <a:tcPr marL="9525" marR="9525" marT="9524" marB="0" anchor="b"/>
                </a:tc>
                <a:tc>
                  <a:txBody>
                    <a:bodyPr/>
                    <a:lstStyle/>
                    <a:p>
                      <a:pPr algn="ctr" fontAlgn="b"/>
                      <a:r>
                        <a:rPr lang="en-US" sz="1600" b="0" i="0" u="none" strike="noStrike" dirty="0">
                          <a:solidFill>
                            <a:srgbClr val="000000"/>
                          </a:solidFill>
                          <a:effectLst/>
                          <a:latin typeface="+mn-lt"/>
                        </a:rPr>
                        <a:t>10.5</a:t>
                      </a:r>
                    </a:p>
                  </a:txBody>
                  <a:tcPr marL="9525" marR="9525" marT="9524" marB="0" anchor="b"/>
                </a:tc>
                <a:tc>
                  <a:txBody>
                    <a:bodyPr/>
                    <a:lstStyle/>
                    <a:p>
                      <a:pPr algn="ctr" fontAlgn="b"/>
                      <a:r>
                        <a:rPr lang="en-US" sz="1600" b="0" i="0" u="none" strike="noStrike" dirty="0">
                          <a:solidFill>
                            <a:srgbClr val="000000"/>
                          </a:solidFill>
                          <a:effectLst/>
                          <a:latin typeface="+mn-lt"/>
                        </a:rPr>
                        <a:t>20,000</a:t>
                      </a:r>
                    </a:p>
                  </a:txBody>
                  <a:tcPr marL="9525" marR="9525" marT="9524" marB="0" anchor="b"/>
                </a:tc>
                <a:tc>
                  <a:txBody>
                    <a:bodyPr/>
                    <a:lstStyle/>
                    <a:p>
                      <a:pPr algn="ctr" fontAlgn="b"/>
                      <a:r>
                        <a:rPr lang="en-US" sz="1600" b="0" i="0" u="none" strike="noStrike" dirty="0">
                          <a:solidFill>
                            <a:srgbClr val="000000"/>
                          </a:solidFill>
                          <a:effectLst/>
                          <a:latin typeface="+mn-lt"/>
                        </a:rPr>
                        <a:t>950</a:t>
                      </a:r>
                    </a:p>
                  </a:txBody>
                  <a:tcPr marL="9525" marR="9525" marT="9524" marB="0" anchor="b"/>
                </a:tc>
              </a:tr>
            </a:tbl>
          </a:graphicData>
        </a:graphic>
      </p:graphicFrame>
      <p:sp>
        <p:nvSpPr>
          <p:cNvPr id="49219" name="TextBox 4"/>
          <p:cNvSpPr txBox="1">
            <a:spLocks noChangeArrowheads="1"/>
          </p:cNvSpPr>
          <p:nvPr/>
        </p:nvSpPr>
        <p:spPr bwMode="auto">
          <a:xfrm>
            <a:off x="685800" y="4953000"/>
            <a:ext cx="7620000" cy="461963"/>
          </a:xfrm>
          <a:prstGeom prst="rect">
            <a:avLst/>
          </a:prstGeom>
          <a:noFill/>
          <a:ln w="9525">
            <a:noFill/>
            <a:miter lim="800000"/>
            <a:headEnd/>
            <a:tailEnd/>
          </a:ln>
        </p:spPr>
        <p:txBody>
          <a:bodyPr>
            <a:spAutoFit/>
          </a:bodyPr>
          <a:lstStyle/>
          <a:p>
            <a:r>
              <a:rPr lang="en-US" sz="1200">
                <a:solidFill>
                  <a:srgbClr val="000000"/>
                </a:solidFill>
                <a:latin typeface="Tahoma" pitchFamily="34" charset="0"/>
              </a:rPr>
              <a:t>*Texas Gyratory Compactor and Balanced Mix Design</a:t>
            </a:r>
          </a:p>
          <a:p>
            <a:r>
              <a:rPr lang="en-US" sz="1200">
                <a:solidFill>
                  <a:srgbClr val="000000"/>
                </a:solidFill>
                <a:latin typeface="Tahoma" pitchFamily="34" charset="0"/>
              </a:rPr>
              <a:t>**Predicted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idx="1"/>
          </p:nvPr>
        </p:nvSpPr>
        <p:spPr/>
        <p:txBody>
          <a:bodyPr/>
          <a:lstStyle/>
          <a:p>
            <a:pPr eaLnBrk="1" hangingPunct="1"/>
            <a:endParaRPr lang="en-US" smtClean="0"/>
          </a:p>
        </p:txBody>
      </p:sp>
      <p:pic>
        <p:nvPicPr>
          <p:cNvPr id="50180" name="Picture 4"/>
          <p:cNvPicPr>
            <a:picLocks noChangeAspect="1" noChangeArrowheads="1"/>
          </p:cNvPicPr>
          <p:nvPr/>
        </p:nvPicPr>
        <p:blipFill>
          <a:blip r:embed="rId3" cstate="print"/>
          <a:srcRect/>
          <a:stretch>
            <a:fillRect/>
          </a:stretch>
        </p:blipFill>
        <p:spPr bwMode="auto">
          <a:xfrm>
            <a:off x="4763" y="152400"/>
            <a:ext cx="9094787" cy="6553200"/>
          </a:xfrm>
          <a:prstGeom prst="rect">
            <a:avLst/>
          </a:prstGeom>
          <a:noFill/>
          <a:ln w="9525">
            <a:noFill/>
            <a:miter lim="800000"/>
            <a:headEnd/>
            <a:tailEnd/>
          </a:ln>
        </p:spPr>
      </p:pic>
      <p:sp>
        <p:nvSpPr>
          <p:cNvPr id="50181" name="Text Box 5"/>
          <p:cNvSpPr txBox="1">
            <a:spLocks noChangeArrowheads="1"/>
          </p:cNvSpPr>
          <p:nvPr/>
        </p:nvSpPr>
        <p:spPr bwMode="auto">
          <a:xfrm>
            <a:off x="3429000" y="4572000"/>
            <a:ext cx="1600200" cy="822325"/>
          </a:xfrm>
          <a:prstGeom prst="rect">
            <a:avLst/>
          </a:prstGeom>
          <a:noFill/>
          <a:ln w="9525">
            <a:noFill/>
            <a:miter lim="800000"/>
            <a:headEnd/>
            <a:tailEnd/>
          </a:ln>
        </p:spPr>
        <p:txBody>
          <a:bodyPr>
            <a:spAutoFit/>
          </a:bodyPr>
          <a:lstStyle/>
          <a:p>
            <a:pPr>
              <a:spcBef>
                <a:spcPct val="50000"/>
              </a:spcBef>
            </a:pPr>
            <a:r>
              <a:rPr lang="en-US" sz="2400" b="1">
                <a:solidFill>
                  <a:schemeClr val="bg1"/>
                </a:solidFill>
              </a:rPr>
              <a:t>SMA 1 Hoban</a:t>
            </a:r>
          </a:p>
        </p:txBody>
      </p:sp>
      <p:sp>
        <p:nvSpPr>
          <p:cNvPr id="50182" name="Text Box 6"/>
          <p:cNvSpPr txBox="1">
            <a:spLocks noChangeArrowheads="1"/>
          </p:cNvSpPr>
          <p:nvPr/>
        </p:nvSpPr>
        <p:spPr bwMode="auto">
          <a:xfrm>
            <a:off x="7467600" y="3944071"/>
            <a:ext cx="1524000" cy="1016000"/>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rPr>
              <a:t>CAM 2</a:t>
            </a:r>
          </a:p>
          <a:p>
            <a:pPr>
              <a:spcBef>
                <a:spcPct val="50000"/>
              </a:spcBef>
            </a:pPr>
            <a:r>
              <a:rPr lang="en-US" sz="2400" b="1" dirty="0">
                <a:solidFill>
                  <a:schemeClr val="bg1"/>
                </a:solidFill>
              </a:rPr>
              <a:t>Eastland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0" y="274638"/>
            <a:ext cx="8229600" cy="1143000"/>
          </a:xfrm>
        </p:spPr>
        <p:txBody>
          <a:bodyPr/>
          <a:lstStyle/>
          <a:p>
            <a:pPr eaLnBrk="1" hangingPunct="1"/>
            <a:r>
              <a:rPr lang="en-US" smtClean="0"/>
              <a:t>Field Testing Complete</a:t>
            </a:r>
          </a:p>
        </p:txBody>
      </p:sp>
      <p:pic>
        <p:nvPicPr>
          <p:cNvPr id="51203" name="Picture 4"/>
          <p:cNvPicPr>
            <a:picLocks noChangeAspect="1" noChangeArrowheads="1"/>
          </p:cNvPicPr>
          <p:nvPr/>
        </p:nvPicPr>
        <p:blipFill>
          <a:blip r:embed="rId3" cstate="print"/>
          <a:srcRect/>
          <a:stretch>
            <a:fillRect/>
          </a:stretch>
        </p:blipFill>
        <p:spPr bwMode="auto">
          <a:xfrm>
            <a:off x="152400" y="1981200"/>
            <a:ext cx="4256088" cy="3810000"/>
          </a:xfrm>
          <a:prstGeom prst="rect">
            <a:avLst/>
          </a:prstGeom>
          <a:noFill/>
          <a:ln w="9525">
            <a:noFill/>
            <a:miter lim="800000"/>
            <a:headEnd/>
            <a:tailEnd/>
          </a:ln>
        </p:spPr>
      </p:pic>
      <p:pic>
        <p:nvPicPr>
          <p:cNvPr id="51204" name="Picture 5"/>
          <p:cNvPicPr>
            <a:picLocks noChangeAspect="1" noChangeArrowheads="1"/>
          </p:cNvPicPr>
          <p:nvPr/>
        </p:nvPicPr>
        <p:blipFill>
          <a:blip r:embed="rId4" cstate="print"/>
          <a:srcRect/>
          <a:stretch>
            <a:fillRect/>
          </a:stretch>
        </p:blipFill>
        <p:spPr bwMode="auto">
          <a:xfrm>
            <a:off x="4724400" y="1600200"/>
            <a:ext cx="3992563" cy="2362200"/>
          </a:xfrm>
          <a:prstGeom prst="rect">
            <a:avLst/>
          </a:prstGeom>
          <a:noFill/>
          <a:ln w="9525">
            <a:noFill/>
            <a:miter lim="800000"/>
            <a:headEnd/>
            <a:tailEnd/>
          </a:ln>
        </p:spPr>
      </p:pic>
      <p:pic>
        <p:nvPicPr>
          <p:cNvPr id="51205" name="Picture 4"/>
          <p:cNvPicPr>
            <a:picLocks noChangeAspect="1" noChangeArrowheads="1"/>
          </p:cNvPicPr>
          <p:nvPr/>
        </p:nvPicPr>
        <p:blipFill>
          <a:blip r:embed="rId5" cstate="print"/>
          <a:srcRect/>
          <a:stretch>
            <a:fillRect/>
          </a:stretch>
        </p:blipFill>
        <p:spPr bwMode="auto">
          <a:xfrm>
            <a:off x="4648200" y="4038600"/>
            <a:ext cx="4186238" cy="2667000"/>
          </a:xfrm>
          <a:prstGeom prst="rect">
            <a:avLst/>
          </a:prstGeom>
          <a:noFill/>
          <a:ln w="9525">
            <a:noFill/>
            <a:miter lim="800000"/>
            <a:headEnd/>
            <a:tailEnd/>
          </a:ln>
        </p:spPr>
      </p:pic>
      <p:sp>
        <p:nvSpPr>
          <p:cNvPr id="51206" name="Text Box 8"/>
          <p:cNvSpPr txBox="1">
            <a:spLocks noChangeArrowheads="1"/>
          </p:cNvSpPr>
          <p:nvPr/>
        </p:nvSpPr>
        <p:spPr bwMode="auto">
          <a:xfrm>
            <a:off x="914400" y="5257800"/>
            <a:ext cx="3200400"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rPr>
              <a:t>Noise from Tires</a:t>
            </a:r>
          </a:p>
        </p:txBody>
      </p:sp>
      <p:sp>
        <p:nvSpPr>
          <p:cNvPr id="51207" name="Text Box 9"/>
          <p:cNvSpPr txBox="1">
            <a:spLocks noChangeArrowheads="1"/>
          </p:cNvSpPr>
          <p:nvPr/>
        </p:nvSpPr>
        <p:spPr bwMode="auto">
          <a:xfrm>
            <a:off x="5029200" y="1752600"/>
            <a:ext cx="2819400" cy="519113"/>
          </a:xfrm>
          <a:prstGeom prst="rect">
            <a:avLst/>
          </a:prstGeom>
          <a:noFill/>
          <a:ln w="9525">
            <a:noFill/>
            <a:miter lim="800000"/>
            <a:headEnd/>
            <a:tailEnd/>
          </a:ln>
        </p:spPr>
        <p:txBody>
          <a:bodyPr>
            <a:spAutoFit/>
          </a:bodyPr>
          <a:lstStyle/>
          <a:p>
            <a:pPr>
              <a:spcBef>
                <a:spcPct val="50000"/>
              </a:spcBef>
            </a:pPr>
            <a:r>
              <a:rPr lang="en-US" sz="2800">
                <a:solidFill>
                  <a:schemeClr val="bg1"/>
                </a:solidFill>
              </a:rPr>
              <a:t>Skid Resistance</a:t>
            </a:r>
          </a:p>
        </p:txBody>
      </p:sp>
      <p:sp>
        <p:nvSpPr>
          <p:cNvPr id="51208" name="TextBox 1"/>
          <p:cNvSpPr txBox="1">
            <a:spLocks noChangeArrowheads="1"/>
          </p:cNvSpPr>
          <p:nvPr/>
        </p:nvSpPr>
        <p:spPr bwMode="auto">
          <a:xfrm>
            <a:off x="6438900" y="6324600"/>
            <a:ext cx="2019300" cy="461963"/>
          </a:xfrm>
          <a:prstGeom prst="rect">
            <a:avLst/>
          </a:prstGeom>
          <a:noFill/>
          <a:ln w="9525">
            <a:noFill/>
            <a:miter lim="800000"/>
            <a:headEnd/>
            <a:tailEnd/>
          </a:ln>
        </p:spPr>
        <p:txBody>
          <a:bodyPr>
            <a:spAutoFit/>
          </a:bodyPr>
          <a:lstStyle/>
          <a:p>
            <a:r>
              <a:rPr lang="en-US" sz="2400" b="1">
                <a:solidFill>
                  <a:schemeClr val="bg1"/>
                </a:solidFill>
              </a:rPr>
              <a:t>Infra-Red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smtClean="0"/>
          </a:p>
        </p:txBody>
      </p:sp>
      <p:sp>
        <p:nvSpPr>
          <p:cNvPr id="52227" name="Rectangle 3"/>
          <p:cNvSpPr>
            <a:spLocks noGrp="1" noChangeArrowheads="1"/>
          </p:cNvSpPr>
          <p:nvPr>
            <p:ph idx="1"/>
          </p:nvPr>
        </p:nvSpPr>
        <p:spPr/>
        <p:txBody>
          <a:bodyPr/>
          <a:lstStyle/>
          <a:p>
            <a:pPr eaLnBrk="1" hangingPunct="1"/>
            <a:endParaRPr lang="en-US" smtClean="0"/>
          </a:p>
        </p:txBody>
      </p:sp>
      <p:pic>
        <p:nvPicPr>
          <p:cNvPr id="52228" name="Picture 4"/>
          <p:cNvPicPr>
            <a:picLocks noChangeAspect="1" noChangeArrowheads="1"/>
          </p:cNvPicPr>
          <p:nvPr/>
        </p:nvPicPr>
        <p:blipFill>
          <a:blip r:embed="rId3" cstate="print"/>
          <a:srcRect/>
          <a:stretch>
            <a:fillRect/>
          </a:stretch>
        </p:blipFill>
        <p:spPr bwMode="auto">
          <a:xfrm>
            <a:off x="0" y="0"/>
            <a:ext cx="9067800" cy="683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fontScale="90000"/>
          </a:bodyPr>
          <a:lstStyle/>
          <a:p>
            <a:pPr eaLnBrk="1" hangingPunct="1">
              <a:defRPr/>
            </a:pPr>
            <a:r>
              <a:rPr lang="en-US" sz="4800" dirty="0" smtClean="0"/>
              <a:t/>
            </a:r>
            <a:br>
              <a:rPr lang="en-US" sz="4800" dirty="0" smtClean="0"/>
            </a:br>
            <a:r>
              <a:rPr lang="en-US" sz="4800" dirty="0" smtClean="0"/>
              <a:t/>
            </a:r>
            <a:br>
              <a:rPr lang="en-US" sz="4800" dirty="0" smtClean="0"/>
            </a:br>
            <a:r>
              <a:rPr lang="en-US" sz="3600" i="0" dirty="0" smtClean="0">
                <a:solidFill>
                  <a:srgbClr val="FFCC00"/>
                </a:solidFill>
                <a:latin typeface="Arial" charset="0"/>
              </a:rPr>
              <a:t>Task 5 – Noise Testing</a:t>
            </a:r>
            <a:br>
              <a:rPr lang="en-US" sz="3600" i="0" dirty="0" smtClean="0">
                <a:solidFill>
                  <a:srgbClr val="FFCC00"/>
                </a:solidFill>
                <a:latin typeface="Arial" charset="0"/>
              </a:rPr>
            </a:br>
            <a:r>
              <a:rPr lang="en-US" sz="1000" dirty="0" smtClean="0">
                <a:solidFill>
                  <a:srgbClr val="FFCC00"/>
                </a:solidFill>
                <a:latin typeface="Arial" charset="0"/>
              </a:rPr>
              <a:t>_________________________________________________________________________________________________________</a:t>
            </a:r>
            <a:r>
              <a:rPr lang="en-US" sz="4800" dirty="0" smtClean="0">
                <a:solidFill>
                  <a:srgbClr val="FFCC00"/>
                </a:solidFill>
                <a:latin typeface="Arial" charset="0"/>
              </a:rPr>
              <a:t/>
            </a:r>
            <a:br>
              <a:rPr lang="en-US" sz="4800" dirty="0" smtClean="0">
                <a:solidFill>
                  <a:srgbClr val="FFCC00"/>
                </a:solidFill>
                <a:latin typeface="Arial" charset="0"/>
              </a:rPr>
            </a:br>
            <a:r>
              <a:rPr lang="en-US" sz="4800" dirty="0" smtClean="0"/>
              <a:t/>
            </a:r>
            <a:br>
              <a:rPr lang="en-US" sz="4800" dirty="0" smtClean="0"/>
            </a:br>
            <a:r>
              <a:rPr lang="en-US" sz="4800" dirty="0" smtClean="0"/>
              <a:t/>
            </a:r>
            <a:br>
              <a:rPr lang="en-US" sz="4800" dirty="0" smtClean="0"/>
            </a:br>
            <a:endParaRPr lang="en-US" sz="4800" dirty="0" smtClean="0"/>
          </a:p>
        </p:txBody>
      </p:sp>
      <p:graphicFrame>
        <p:nvGraphicFramePr>
          <p:cNvPr id="4" name="Content Placeholder 3"/>
          <p:cNvGraphicFramePr>
            <a:graphicFrameLocks noGrp="1"/>
          </p:cNvGraphicFramePr>
          <p:nvPr>
            <p:ph idx="1"/>
          </p:nvPr>
        </p:nvGraphicFramePr>
        <p:xfrm>
          <a:off x="381000" y="304800"/>
          <a:ext cx="8382000" cy="601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pPr eaLnBrk="1" hangingPunct="1"/>
            <a:r>
              <a:rPr lang="en-US" smtClean="0"/>
              <a:t>Skid Numbers at PECOS</a:t>
            </a:r>
          </a:p>
        </p:txBody>
      </p:sp>
      <p:graphicFrame>
        <p:nvGraphicFramePr>
          <p:cNvPr id="1026" name="Object 3"/>
          <p:cNvGraphicFramePr>
            <a:graphicFrameLocks noGrp="1" noChangeAspect="1"/>
          </p:cNvGraphicFramePr>
          <p:nvPr>
            <p:ph idx="1"/>
          </p:nvPr>
        </p:nvGraphicFramePr>
        <p:xfrm>
          <a:off x="457200" y="2008188"/>
          <a:ext cx="8229600" cy="3709987"/>
        </p:xfrm>
        <a:graphic>
          <a:graphicData uri="http://schemas.openxmlformats.org/presentationml/2006/ole">
            <mc:AlternateContent xmlns:mc="http://schemas.openxmlformats.org/markup-compatibility/2006">
              <mc:Choice xmlns:v="urn:schemas-microsoft-com:vml" Requires="v">
                <p:oleObj spid="_x0000_s1033" name="Chart" r:id="rId4" imgW="8515395" imgH="3838562" progId="Excel.Sheet.8">
                  <p:embed/>
                </p:oleObj>
              </mc:Choice>
              <mc:Fallback>
                <p:oleObj name="Chart" r:id="rId4" imgW="8515395" imgH="383856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08188"/>
                        <a:ext cx="8229600" cy="370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Applications for the Fine PFC</a:t>
            </a:r>
          </a:p>
        </p:txBody>
      </p:sp>
      <p:sp>
        <p:nvSpPr>
          <p:cNvPr id="53251" name="Content Placeholder 2"/>
          <p:cNvSpPr>
            <a:spLocks noGrp="1"/>
          </p:cNvSpPr>
          <p:nvPr>
            <p:ph idx="1"/>
          </p:nvPr>
        </p:nvSpPr>
        <p:spPr/>
        <p:txBody>
          <a:bodyPr/>
          <a:lstStyle/>
          <a:p>
            <a:endParaRPr lang="en-US" smtClean="0"/>
          </a:p>
        </p:txBody>
      </p:sp>
      <p:pic>
        <p:nvPicPr>
          <p:cNvPr id="53252" name="Picture 2"/>
          <p:cNvPicPr>
            <a:picLocks noChangeAspect="1" noChangeArrowheads="1"/>
          </p:cNvPicPr>
          <p:nvPr/>
        </p:nvPicPr>
        <p:blipFill>
          <a:blip r:embed="rId3" cstate="print"/>
          <a:srcRect/>
          <a:stretch>
            <a:fillRect/>
          </a:stretch>
        </p:blipFill>
        <p:spPr bwMode="auto">
          <a:xfrm>
            <a:off x="1447800" y="1524000"/>
            <a:ext cx="6324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en-US" b="1" i="1" smtClean="0">
                <a:latin typeface="Times New Roman" pitchFamily="18" charset="0"/>
                <a:cs typeface="Times New Roman" pitchFamily="18" charset="0"/>
              </a:rPr>
              <a:t>New Rice Crispy PFC</a:t>
            </a:r>
          </a:p>
        </p:txBody>
      </p:sp>
      <p:sp>
        <p:nvSpPr>
          <p:cNvPr id="54275" name="Rectangle 3"/>
          <p:cNvSpPr>
            <a:spLocks noGrp="1"/>
          </p:cNvSpPr>
          <p:nvPr>
            <p:ph type="body" sz="half" idx="1"/>
          </p:nvPr>
        </p:nvSpPr>
        <p:spPr/>
        <p:txBody>
          <a:bodyPr/>
          <a:lstStyle/>
          <a:p>
            <a:pPr eaLnBrk="1" hangingPunct="1"/>
            <a:endParaRPr lang="en-US" smtClean="0"/>
          </a:p>
        </p:txBody>
      </p:sp>
      <p:pic>
        <p:nvPicPr>
          <p:cNvPr id="54276" name="Picture 4"/>
          <p:cNvPicPr>
            <a:picLocks noChangeAspect="1" noChangeArrowheads="1"/>
          </p:cNvPicPr>
          <p:nvPr/>
        </p:nvPicPr>
        <p:blipFill>
          <a:blip r:embed="rId3" cstate="print"/>
          <a:srcRect r="35000"/>
          <a:stretch>
            <a:fillRect/>
          </a:stretch>
        </p:blipFill>
        <p:spPr bwMode="auto">
          <a:xfrm>
            <a:off x="762000" y="1371600"/>
            <a:ext cx="7315200" cy="4800600"/>
          </a:xfrm>
          <a:prstGeom prst="rect">
            <a:avLst/>
          </a:prstGeom>
          <a:noFill/>
          <a:ln w="9525">
            <a:noFill/>
            <a:miter lim="800000"/>
            <a:headEnd/>
            <a:tailEnd/>
          </a:ln>
        </p:spPr>
      </p:pic>
      <p:sp>
        <p:nvSpPr>
          <p:cNvPr id="54277" name="TextBox 4"/>
          <p:cNvSpPr txBox="1">
            <a:spLocks noChangeArrowheads="1"/>
          </p:cNvSpPr>
          <p:nvPr/>
        </p:nvSpPr>
        <p:spPr bwMode="auto">
          <a:xfrm>
            <a:off x="228600" y="6172200"/>
            <a:ext cx="8382000" cy="369888"/>
          </a:xfrm>
          <a:prstGeom prst="rect">
            <a:avLst/>
          </a:prstGeom>
          <a:noFill/>
          <a:ln w="9525">
            <a:noFill/>
            <a:miter lim="800000"/>
            <a:headEnd/>
            <a:tailEnd/>
          </a:ln>
        </p:spPr>
        <p:txBody>
          <a:bodyPr>
            <a:spAutoFit/>
          </a:bodyPr>
          <a:lstStyle/>
          <a:p>
            <a:r>
              <a:rPr lang="en-US" dirty="0" smtClean="0"/>
              <a:t>                              New </a:t>
            </a:r>
            <a:r>
              <a:rPr lang="en-US" dirty="0"/>
              <a:t>Fine PFC           </a:t>
            </a:r>
            <a:r>
              <a:rPr lang="en-US" dirty="0" smtClean="0"/>
              <a:t>                      </a:t>
            </a:r>
            <a:r>
              <a:rPr lang="en-US" dirty="0"/>
              <a:t>Current Item 342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81000"/>
            <a:ext cx="8229600" cy="1066800"/>
          </a:xfrm>
        </p:spPr>
        <p:txBody>
          <a:bodyPr>
            <a:normAutofit fontScale="90000"/>
          </a:bodyPr>
          <a:lstStyle/>
          <a:p>
            <a:pPr eaLnBrk="1" hangingPunct="1"/>
            <a:r>
              <a:rPr lang="en-US" dirty="0" smtClean="0"/>
              <a:t>Proposed Criteria for Fine PFC</a:t>
            </a:r>
          </a:p>
        </p:txBody>
      </p:sp>
      <p:graphicFrame>
        <p:nvGraphicFramePr>
          <p:cNvPr id="4" name="Content Placeholder 3"/>
          <p:cNvGraphicFramePr>
            <a:graphicFrameLocks noGrp="1"/>
          </p:cNvGraphicFramePr>
          <p:nvPr>
            <p:ph idx="1"/>
          </p:nvPr>
        </p:nvGraphicFramePr>
        <p:xfrm>
          <a:off x="457200" y="1828800"/>
          <a:ext cx="8229600" cy="4419602"/>
        </p:xfrm>
        <a:graphic>
          <a:graphicData uri="http://schemas.openxmlformats.org/drawingml/2006/table">
            <a:tbl>
              <a:tblPr firstRow="1" bandRow="1">
                <a:tableStyleId>{5C22544A-7EE6-4342-B048-85BDC9FD1C3A}</a:tableStyleId>
              </a:tblPr>
              <a:tblGrid>
                <a:gridCol w="4114800"/>
                <a:gridCol w="4114800"/>
              </a:tblGrid>
              <a:tr h="784322">
                <a:tc>
                  <a:txBody>
                    <a:bodyPr/>
                    <a:lstStyle/>
                    <a:p>
                      <a:r>
                        <a:rPr lang="en-US" sz="1800" dirty="0" smtClean="0"/>
                        <a:t>Property</a:t>
                      </a:r>
                      <a:endParaRPr lang="en-US" sz="1800" dirty="0"/>
                    </a:p>
                  </a:txBody>
                  <a:tcPr/>
                </a:tc>
                <a:tc>
                  <a:txBody>
                    <a:bodyPr/>
                    <a:lstStyle/>
                    <a:p>
                      <a:pPr algn="ctr"/>
                      <a:r>
                        <a:rPr lang="en-US" sz="1800" dirty="0" smtClean="0"/>
                        <a:t>Fine PFC Specification</a:t>
                      </a:r>
                      <a:r>
                        <a:rPr lang="en-US" sz="1800" baseline="0" dirty="0" smtClean="0"/>
                        <a:t> Requirement</a:t>
                      </a:r>
                      <a:endParaRPr lang="en-US" sz="1800" dirty="0"/>
                    </a:p>
                  </a:txBody>
                  <a:tcPr/>
                </a:tc>
              </a:tr>
              <a:tr h="454410">
                <a:tc>
                  <a:txBody>
                    <a:bodyPr/>
                    <a:lstStyle/>
                    <a:p>
                      <a:r>
                        <a:rPr lang="en-US" sz="1800" dirty="0" smtClean="0"/>
                        <a:t>Design Gyrations</a:t>
                      </a:r>
                      <a:endParaRPr lang="en-US" sz="1800" dirty="0"/>
                    </a:p>
                  </a:txBody>
                  <a:tcPr/>
                </a:tc>
                <a:tc>
                  <a:txBody>
                    <a:bodyPr/>
                    <a:lstStyle/>
                    <a:p>
                      <a:pPr algn="ctr"/>
                      <a:r>
                        <a:rPr lang="en-US" sz="1800" dirty="0" smtClean="0"/>
                        <a:t>50</a:t>
                      </a:r>
                      <a:endParaRPr lang="en-US" sz="1800" dirty="0"/>
                    </a:p>
                  </a:txBody>
                  <a:tcPr/>
                </a:tc>
              </a:tr>
              <a:tr h="454410">
                <a:tc>
                  <a:txBody>
                    <a:bodyPr/>
                    <a:lstStyle/>
                    <a:p>
                      <a:r>
                        <a:rPr lang="en-US" sz="1800" dirty="0" smtClean="0"/>
                        <a:t>Lab Molded Density</a:t>
                      </a:r>
                      <a:endParaRPr lang="en-US" sz="1800" dirty="0"/>
                    </a:p>
                  </a:txBody>
                  <a:tcPr/>
                </a:tc>
                <a:tc>
                  <a:txBody>
                    <a:bodyPr/>
                    <a:lstStyle/>
                    <a:p>
                      <a:pPr algn="ctr"/>
                      <a:r>
                        <a:rPr lang="en-US" sz="1800" dirty="0" smtClean="0"/>
                        <a:t>74 – 78%</a:t>
                      </a:r>
                      <a:endParaRPr lang="en-US" sz="1800" dirty="0"/>
                    </a:p>
                  </a:txBody>
                  <a:tcPr/>
                </a:tc>
              </a:tr>
              <a:tr h="454410">
                <a:tc>
                  <a:txBody>
                    <a:bodyPr/>
                    <a:lstStyle/>
                    <a:p>
                      <a:r>
                        <a:rPr lang="en-US" sz="1800" dirty="0" smtClean="0"/>
                        <a:t>Hamburg Wheel Tracking</a:t>
                      </a:r>
                      <a:endParaRPr lang="en-US" sz="1800" dirty="0"/>
                    </a:p>
                  </a:txBody>
                  <a:tcPr/>
                </a:tc>
                <a:tc>
                  <a:txBody>
                    <a:bodyPr/>
                    <a:lstStyle/>
                    <a:p>
                      <a:pPr algn="ctr"/>
                      <a:r>
                        <a:rPr lang="en-US" sz="1800" dirty="0" smtClean="0"/>
                        <a:t>Min 10,000 Passes to ½ inch rut</a:t>
                      </a:r>
                      <a:endParaRPr lang="en-US" sz="1800" dirty="0"/>
                    </a:p>
                  </a:txBody>
                  <a:tcPr/>
                </a:tc>
              </a:tr>
              <a:tr h="454410">
                <a:tc>
                  <a:txBody>
                    <a:bodyPr/>
                    <a:lstStyle/>
                    <a:p>
                      <a:r>
                        <a:rPr lang="en-US" sz="1800" dirty="0" smtClean="0"/>
                        <a:t>Overlay Test, Minimum</a:t>
                      </a:r>
                      <a:r>
                        <a:rPr lang="en-US" sz="1800" baseline="0" dirty="0" smtClean="0"/>
                        <a:t> # of Cycles</a:t>
                      </a:r>
                      <a:endParaRPr lang="en-US" sz="1800" dirty="0"/>
                    </a:p>
                  </a:txBody>
                  <a:tcPr/>
                </a:tc>
                <a:tc>
                  <a:txBody>
                    <a:bodyPr/>
                    <a:lstStyle/>
                    <a:p>
                      <a:pPr algn="ctr"/>
                      <a:r>
                        <a:rPr lang="en-US" sz="1800" dirty="0" smtClean="0"/>
                        <a:t>300</a:t>
                      </a:r>
                      <a:endParaRPr lang="en-US" sz="1800" dirty="0"/>
                    </a:p>
                  </a:txBody>
                  <a:tcPr/>
                </a:tc>
              </a:tr>
              <a:tr h="454410">
                <a:tc>
                  <a:txBody>
                    <a:bodyPr/>
                    <a:lstStyle/>
                    <a:p>
                      <a:r>
                        <a:rPr lang="en-US" sz="1800" dirty="0" err="1" smtClean="0"/>
                        <a:t>Cantabro</a:t>
                      </a:r>
                      <a:r>
                        <a:rPr lang="en-US" sz="1800" baseline="0" dirty="0" smtClean="0"/>
                        <a:t> Loss</a:t>
                      </a:r>
                      <a:endParaRPr lang="en-US" sz="1800" dirty="0"/>
                    </a:p>
                  </a:txBody>
                  <a:tcPr/>
                </a:tc>
                <a:tc>
                  <a:txBody>
                    <a:bodyPr/>
                    <a:lstStyle/>
                    <a:p>
                      <a:pPr algn="ctr"/>
                      <a:r>
                        <a:rPr lang="en-US" sz="1800" dirty="0" smtClean="0"/>
                        <a:t>20 %</a:t>
                      </a:r>
                      <a:endParaRPr lang="en-US" sz="1800" dirty="0"/>
                    </a:p>
                  </a:txBody>
                  <a:tcPr/>
                </a:tc>
              </a:tr>
              <a:tr h="454410">
                <a:tc>
                  <a:txBody>
                    <a:bodyPr/>
                    <a:lstStyle/>
                    <a:p>
                      <a:r>
                        <a:rPr lang="en-US" sz="1800" dirty="0" smtClean="0"/>
                        <a:t>Fiber content</a:t>
                      </a:r>
                      <a:endParaRPr lang="en-US" sz="1800" dirty="0"/>
                    </a:p>
                  </a:txBody>
                  <a:tcPr/>
                </a:tc>
                <a:tc>
                  <a:txBody>
                    <a:bodyPr/>
                    <a:lstStyle/>
                    <a:p>
                      <a:pPr algn="ctr"/>
                      <a:r>
                        <a:rPr lang="en-US" sz="1800" dirty="0" smtClean="0"/>
                        <a:t>0.2 – 0.5%</a:t>
                      </a:r>
                      <a:endParaRPr lang="en-US" sz="1800" dirty="0"/>
                    </a:p>
                  </a:txBody>
                  <a:tcPr/>
                </a:tc>
              </a:tr>
              <a:tr h="454410">
                <a:tc>
                  <a:txBody>
                    <a:bodyPr/>
                    <a:lstStyle/>
                    <a:p>
                      <a:r>
                        <a:rPr lang="en-US" sz="1800" dirty="0" smtClean="0"/>
                        <a:t>Lime Content, max</a:t>
                      </a:r>
                      <a:endParaRPr lang="en-US" sz="1800" dirty="0"/>
                    </a:p>
                  </a:txBody>
                  <a:tcPr/>
                </a:tc>
                <a:tc>
                  <a:txBody>
                    <a:bodyPr/>
                    <a:lstStyle/>
                    <a:p>
                      <a:pPr algn="ctr"/>
                      <a:r>
                        <a:rPr lang="en-US" sz="1800" dirty="0" smtClean="0"/>
                        <a:t>1%</a:t>
                      </a:r>
                      <a:endParaRPr lang="en-US" sz="1800" dirty="0"/>
                    </a:p>
                  </a:txBody>
                  <a:tcPr/>
                </a:tc>
              </a:tr>
              <a:tr h="454410">
                <a:tc>
                  <a:txBody>
                    <a:bodyPr/>
                    <a:lstStyle/>
                    <a:p>
                      <a:r>
                        <a:rPr lang="en-US" sz="1800" dirty="0" smtClean="0"/>
                        <a:t>Drain</a:t>
                      </a:r>
                      <a:r>
                        <a:rPr lang="en-US" sz="1800" baseline="0" dirty="0" smtClean="0"/>
                        <a:t> Down Test, max</a:t>
                      </a:r>
                      <a:endParaRPr lang="en-US" sz="1800" dirty="0"/>
                    </a:p>
                  </a:txBody>
                  <a:tcPr/>
                </a:tc>
                <a:tc>
                  <a:txBody>
                    <a:bodyPr/>
                    <a:lstStyle/>
                    <a:p>
                      <a:pPr algn="ctr"/>
                      <a:r>
                        <a:rPr lang="en-US" sz="1800" dirty="0" smtClean="0"/>
                        <a:t>0.20%</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cstate="print"/>
          <a:srcRect/>
          <a:stretch>
            <a:fillRect/>
          </a:stretch>
        </p:blipFill>
        <p:spPr bwMode="auto">
          <a:xfrm>
            <a:off x="0" y="1295400"/>
            <a:ext cx="9144000" cy="4876800"/>
          </a:xfrm>
          <a:prstGeom prst="rect">
            <a:avLst/>
          </a:prstGeom>
          <a:noFill/>
          <a:ln w="9525">
            <a:noFill/>
            <a:miter lim="800000"/>
            <a:headEnd/>
            <a:tailEnd/>
          </a:ln>
        </p:spPr>
      </p:pic>
      <p:pic>
        <p:nvPicPr>
          <p:cNvPr id="2051" name="Picture 6"/>
          <p:cNvPicPr>
            <a:picLocks noChangeAspect="1" noChangeArrowheads="1"/>
          </p:cNvPicPr>
          <p:nvPr/>
        </p:nvPicPr>
        <p:blipFill>
          <a:blip r:embed="rId4" cstate="email">
            <a:extLst/>
          </a:blip>
          <a:srcRect/>
          <a:stretch>
            <a:fillRect/>
          </a:stretch>
        </p:blipFill>
        <p:spPr bwMode="auto">
          <a:xfrm>
            <a:off x="6553200" y="4419600"/>
            <a:ext cx="2590800" cy="2438400"/>
          </a:xfrm>
          <a:prstGeom prst="rect">
            <a:avLst/>
          </a:prstGeom>
          <a:noFill/>
          <a:ln w="9525">
            <a:noFill/>
            <a:miter lim="800000"/>
            <a:headEnd/>
            <a:tailEnd/>
          </a:ln>
          <a:scene3d>
            <a:camera prst="orthographicFront">
              <a:rot lat="0" lon="0" rev="0"/>
            </a:camera>
            <a:lightRig rig="threePt" dir="t"/>
          </a:scene3d>
        </p:spPr>
      </p:pic>
      <p:sp>
        <p:nvSpPr>
          <p:cNvPr id="56324" name="Title 3"/>
          <p:cNvSpPr>
            <a:spLocks noGrp="1"/>
          </p:cNvSpPr>
          <p:nvPr>
            <p:ph type="title"/>
          </p:nvPr>
        </p:nvSpPr>
        <p:spPr>
          <a:xfrm>
            <a:off x="-76200" y="304800"/>
            <a:ext cx="9296400" cy="1069975"/>
          </a:xfrm>
        </p:spPr>
        <p:txBody>
          <a:bodyPr>
            <a:normAutofit fontScale="90000"/>
          </a:bodyPr>
          <a:lstStyle/>
          <a:p>
            <a:pPr eaLnBrk="1" hangingPunct="1"/>
            <a:r>
              <a:rPr lang="en-US" dirty="0" smtClean="0"/>
              <a:t>Field Test – Lufkin District – </a:t>
            </a:r>
            <a:br>
              <a:rPr lang="en-US" dirty="0" smtClean="0"/>
            </a:br>
            <a:r>
              <a:rPr lang="en-US" dirty="0" smtClean="0"/>
              <a:t>May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457200"/>
            <a:ext cx="8305800" cy="5135563"/>
          </a:xfrm>
        </p:spPr>
        <p:txBody>
          <a:bodyPr/>
          <a:lstStyle/>
          <a:p>
            <a:pPr>
              <a:defRPr/>
            </a:pPr>
            <a:r>
              <a:rPr lang="en-US" dirty="0" smtClean="0"/>
              <a:t>Thin HMA Layers (1.0 in. and thinner)</a:t>
            </a:r>
          </a:p>
          <a:p>
            <a:pPr>
              <a:defRPr/>
            </a:pPr>
            <a:endParaRPr lang="en-US" dirty="0" smtClean="0"/>
          </a:p>
          <a:p>
            <a:pPr>
              <a:defRPr/>
            </a:pPr>
            <a:endParaRPr lang="en-US" dirty="0" smtClean="0"/>
          </a:p>
          <a:p>
            <a:pPr>
              <a:defRPr/>
            </a:pPr>
            <a:endParaRPr lang="en-US" dirty="0" smtClean="0"/>
          </a:p>
          <a:p>
            <a:pPr marL="0" indent="0">
              <a:buFontTx/>
              <a:buNone/>
              <a:defRPr/>
            </a:pPr>
            <a:endParaRPr lang="en-US" dirty="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a:defRPr/>
            </a:pPr>
            <a:r>
              <a:rPr lang="en-US" dirty="0" smtClean="0"/>
              <a:t>Micro-Overlays (slurry products)</a:t>
            </a:r>
          </a:p>
        </p:txBody>
      </p:sp>
      <p:grpSp>
        <p:nvGrpSpPr>
          <p:cNvPr id="2" name="Group 7"/>
          <p:cNvGrpSpPr>
            <a:grpSpLocks/>
          </p:cNvGrpSpPr>
          <p:nvPr/>
        </p:nvGrpSpPr>
        <p:grpSpPr bwMode="auto">
          <a:xfrm>
            <a:off x="457200" y="1066800"/>
            <a:ext cx="8001000" cy="3200400"/>
            <a:chOff x="601410" y="1762890"/>
            <a:chExt cx="7780590" cy="2880127"/>
          </a:xfrm>
        </p:grpSpPr>
        <p:pic>
          <p:nvPicPr>
            <p:cNvPr id="4" name="Picture 2" descr="E:\6615 - Thin overlays\Photos\Slabs\Delta-FPFC-0K 5.JPG"/>
            <p:cNvPicPr>
              <a:picLocks noChangeAspect="1" noChangeArrowheads="1"/>
            </p:cNvPicPr>
            <p:nvPr/>
          </p:nvPicPr>
          <p:blipFill rotWithShape="1">
            <a:blip r:embed="rId3" cstate="print"/>
            <a:srcRect/>
            <a:stretch/>
          </p:blipFill>
          <p:spPr bwMode="auto">
            <a:xfrm>
              <a:off x="5791116" y="2222276"/>
              <a:ext cx="2235273" cy="1195291"/>
            </a:xfrm>
            <a:prstGeom prst="rect">
              <a:avLst/>
            </a:prstGeom>
            <a:ln>
              <a:noFill/>
            </a:ln>
            <a:effectLst>
              <a:outerShdw blurRad="292100" dist="139700" dir="2700000" algn="tl" rotWithShape="0">
                <a:srgbClr val="333333">
                  <a:alpha val="65000"/>
                </a:srgbClr>
              </a:outerShdw>
            </a:effectLst>
            <a:extLst/>
          </p:spPr>
        </p:pic>
        <p:pic>
          <p:nvPicPr>
            <p:cNvPr id="6" name="Picture 3" descr="E:\6615 - Thin overlays\Photos\Slabs\Eastland-CAM-0K 5.JPG"/>
            <p:cNvPicPr>
              <a:picLocks noChangeAspect="1" noChangeArrowheads="1"/>
            </p:cNvPicPr>
            <p:nvPr/>
          </p:nvPicPr>
          <p:blipFill rotWithShape="1">
            <a:blip r:embed="rId4" cstate="print"/>
            <a:srcRect/>
            <a:stretch/>
          </p:blipFill>
          <p:spPr bwMode="auto">
            <a:xfrm>
              <a:off x="771278" y="2222276"/>
              <a:ext cx="2209872" cy="1195291"/>
            </a:xfrm>
            <a:prstGeom prst="rect">
              <a:avLst/>
            </a:prstGeom>
            <a:ln>
              <a:noFill/>
            </a:ln>
            <a:effectLst>
              <a:outerShdw blurRad="292100" dist="139700" dir="2700000" algn="tl" rotWithShape="0">
                <a:srgbClr val="333333">
                  <a:alpha val="65000"/>
                </a:srgbClr>
              </a:outerShdw>
            </a:effectLst>
            <a:extLst/>
          </p:spPr>
        </p:pic>
        <p:pic>
          <p:nvPicPr>
            <p:cNvPr id="14338" name="Picture 2" descr="E:\6615 - Thin overlays\Photos\Slabs\Hoban-FSMA-0K 6.JPG"/>
            <p:cNvPicPr>
              <a:picLocks noChangeAspect="1" noChangeArrowheads="1"/>
            </p:cNvPicPr>
            <p:nvPr/>
          </p:nvPicPr>
          <p:blipFill rotWithShape="1">
            <a:blip r:embed="rId5" cstate="print"/>
            <a:srcRect/>
            <a:stretch/>
          </p:blipFill>
          <p:spPr bwMode="auto">
            <a:xfrm>
              <a:off x="3276434" y="2222276"/>
              <a:ext cx="2209872" cy="1195291"/>
            </a:xfrm>
            <a:prstGeom prst="rect">
              <a:avLst/>
            </a:prstGeom>
            <a:ln>
              <a:noFill/>
            </a:ln>
            <a:effectLst>
              <a:outerShdw blurRad="292100" dist="139700" dir="2700000" algn="tl" rotWithShape="0">
                <a:srgbClr val="333333">
                  <a:alpha val="65000"/>
                </a:srgbClr>
              </a:outerShdw>
            </a:effectLst>
            <a:extLst/>
          </p:spPr>
        </p:pic>
        <p:pic>
          <p:nvPicPr>
            <p:cNvPr id="23566" name="Picture 3" descr="E:\6615 - Thin overlays\Photos\Overlay\DeltaDFA-FSMA-6.3-1135.JPG"/>
            <p:cNvPicPr>
              <a:picLocks noChangeAspect="1" noChangeArrowheads="1"/>
            </p:cNvPicPr>
            <p:nvPr/>
          </p:nvPicPr>
          <p:blipFill>
            <a:blip r:embed="rId6" cstate="print"/>
            <a:srcRect/>
            <a:stretch>
              <a:fillRect/>
            </a:stretch>
          </p:blipFill>
          <p:spPr bwMode="auto">
            <a:xfrm>
              <a:off x="3276600" y="3574902"/>
              <a:ext cx="2209800" cy="769121"/>
            </a:xfrm>
            <a:prstGeom prst="rect">
              <a:avLst/>
            </a:prstGeom>
            <a:noFill/>
            <a:ln w="9525">
              <a:noFill/>
              <a:miter lim="800000"/>
              <a:headEnd/>
              <a:tailEnd/>
            </a:ln>
          </p:spPr>
        </p:pic>
        <p:pic>
          <p:nvPicPr>
            <p:cNvPr id="23567" name="Picture 4" descr="F:\DCIM\101MSDCF\DSC01498.JPG"/>
            <p:cNvPicPr>
              <a:picLocks noChangeAspect="1" noChangeArrowheads="1"/>
            </p:cNvPicPr>
            <p:nvPr/>
          </p:nvPicPr>
          <p:blipFill>
            <a:blip r:embed="rId7" cstate="print"/>
            <a:srcRect/>
            <a:stretch>
              <a:fillRect/>
            </a:stretch>
          </p:blipFill>
          <p:spPr bwMode="auto">
            <a:xfrm>
              <a:off x="779448" y="3574902"/>
              <a:ext cx="2193421" cy="769121"/>
            </a:xfrm>
            <a:prstGeom prst="rect">
              <a:avLst/>
            </a:prstGeom>
            <a:noFill/>
            <a:ln w="9525">
              <a:noFill/>
              <a:miter lim="800000"/>
              <a:headEnd/>
              <a:tailEnd/>
            </a:ln>
          </p:spPr>
        </p:pic>
        <p:sp>
          <p:nvSpPr>
            <p:cNvPr id="23568" name="TextBox 6"/>
            <p:cNvSpPr txBox="1">
              <a:spLocks noChangeArrowheads="1"/>
            </p:cNvSpPr>
            <p:nvPr/>
          </p:nvSpPr>
          <p:spPr bwMode="auto">
            <a:xfrm>
              <a:off x="779448" y="4335240"/>
              <a:ext cx="7602552" cy="307777"/>
            </a:xfrm>
            <a:prstGeom prst="rect">
              <a:avLst/>
            </a:prstGeom>
            <a:noFill/>
            <a:ln w="9525">
              <a:noFill/>
              <a:miter lim="800000"/>
              <a:headEnd/>
              <a:tailEnd/>
            </a:ln>
          </p:spPr>
          <p:txBody>
            <a:bodyPr>
              <a:spAutoFit/>
            </a:bodyPr>
            <a:lstStyle/>
            <a:p>
              <a:pPr marL="0" lvl="1"/>
              <a:r>
                <a:rPr lang="en-US" sz="1400" dirty="0">
                  <a:solidFill>
                    <a:srgbClr val="000000"/>
                  </a:solidFill>
                </a:rPr>
                <a:t>~50% coarse + 50% </a:t>
              </a:r>
              <a:r>
                <a:rPr lang="en-US" sz="1400" dirty="0" err="1">
                  <a:solidFill>
                    <a:srgbClr val="000000"/>
                  </a:solidFill>
                </a:rPr>
                <a:t>scrn</a:t>
              </a:r>
              <a:r>
                <a:rPr lang="en-US" sz="1400" dirty="0">
                  <a:solidFill>
                    <a:srgbClr val="000000"/>
                  </a:solidFill>
                </a:rPr>
                <a:t>.         ~75% coarse + 25% </a:t>
              </a:r>
              <a:r>
                <a:rPr lang="en-US" sz="1400" dirty="0" err="1">
                  <a:solidFill>
                    <a:srgbClr val="000000"/>
                  </a:solidFill>
                </a:rPr>
                <a:t>scrn</a:t>
              </a:r>
              <a:r>
                <a:rPr lang="en-US" sz="1400" dirty="0">
                  <a:solidFill>
                    <a:srgbClr val="000000"/>
                  </a:solidFill>
                </a:rPr>
                <a:t>.		100% coarse</a:t>
              </a:r>
            </a:p>
          </p:txBody>
        </p:sp>
        <p:sp>
          <p:nvSpPr>
            <p:cNvPr id="23569" name="TextBox 10"/>
            <p:cNvSpPr txBox="1">
              <a:spLocks noChangeArrowheads="1"/>
            </p:cNvSpPr>
            <p:nvPr/>
          </p:nvSpPr>
          <p:spPr bwMode="auto">
            <a:xfrm>
              <a:off x="601410" y="1762890"/>
              <a:ext cx="7754952" cy="523177"/>
            </a:xfrm>
            <a:prstGeom prst="rect">
              <a:avLst/>
            </a:prstGeom>
            <a:noFill/>
            <a:ln w="9525">
              <a:noFill/>
              <a:miter lim="800000"/>
              <a:headEnd/>
              <a:tailEnd/>
            </a:ln>
          </p:spPr>
          <p:txBody>
            <a:bodyPr>
              <a:spAutoFit/>
            </a:bodyPr>
            <a:lstStyle/>
            <a:p>
              <a:pPr marL="0" lvl="1" algn="ctr"/>
              <a:r>
                <a:rPr lang="en-US" sz="1400" dirty="0">
                  <a:solidFill>
                    <a:srgbClr val="FFFFFF"/>
                  </a:solidFill>
                </a:rPr>
                <a:t>Crack Attenuating Mix </a:t>
              </a:r>
              <a:r>
                <a:rPr lang="en-US" sz="1400" dirty="0" smtClean="0">
                  <a:solidFill>
                    <a:srgbClr val="FFFFFF"/>
                  </a:solidFill>
                </a:rPr>
                <a:t>         Fine </a:t>
              </a:r>
              <a:r>
                <a:rPr lang="en-US" sz="1400" dirty="0">
                  <a:solidFill>
                    <a:srgbClr val="FFFFFF"/>
                  </a:solidFill>
                </a:rPr>
                <a:t>Stone Matrix Asphalt         </a:t>
              </a:r>
              <a:r>
                <a:rPr lang="en-US" sz="1200" b="1" dirty="0">
                  <a:solidFill>
                    <a:srgbClr val="FFFFFF"/>
                  </a:solidFill>
                </a:rPr>
                <a:t>Fine Permeable Friction Course</a:t>
              </a:r>
            </a:p>
            <a:p>
              <a:pPr marL="0" lvl="1" algn="ctr"/>
              <a:r>
                <a:rPr lang="en-US" sz="1400" dirty="0">
                  <a:solidFill>
                    <a:srgbClr val="FFFFFF"/>
                  </a:solidFill>
                </a:rPr>
                <a:t>(CAM)		            (Fine SMA)		         (Fine PFC)</a:t>
              </a:r>
            </a:p>
          </p:txBody>
        </p:sp>
      </p:grpSp>
      <p:pic>
        <p:nvPicPr>
          <p:cNvPr id="14341" name="Picture 5" descr="E:\6615 - Thin overlays\Data\Atlanta-EKrete\Photos\June 2011\DSC00336.JPG"/>
          <p:cNvPicPr>
            <a:picLocks noChangeAspect="1" noChangeArrowheads="1"/>
          </p:cNvPicPr>
          <p:nvPr/>
        </p:nvPicPr>
        <p:blipFill>
          <a:blip r:embed="rId8" cstate="print"/>
          <a:srcRect/>
          <a:stretch>
            <a:fillRect/>
          </a:stretch>
        </p:blipFill>
        <p:spPr bwMode="auto">
          <a:xfrm>
            <a:off x="1752600" y="4954588"/>
            <a:ext cx="2286000" cy="1714500"/>
          </a:xfrm>
          <a:prstGeom prst="rect">
            <a:avLst/>
          </a:prstGeom>
          <a:ln>
            <a:noFill/>
          </a:ln>
          <a:effectLst>
            <a:outerShdw blurRad="292100" dist="139700" dir="2700000" algn="tl" rotWithShape="0">
              <a:srgbClr val="333333">
                <a:alpha val="65000"/>
              </a:srgbClr>
            </a:outerShdw>
          </a:effectLst>
          <a:extLst/>
        </p:spPr>
      </p:pic>
      <p:pic>
        <p:nvPicPr>
          <p:cNvPr id="14342" name="Picture 6" descr="E:\6615 - Thin overlays\Data\US 90 DelRio-MicroTekk\Photos\P1020423.JPG"/>
          <p:cNvPicPr>
            <a:picLocks noChangeAspect="1" noChangeArrowheads="1"/>
          </p:cNvPicPr>
          <p:nvPr/>
        </p:nvPicPr>
        <p:blipFill rotWithShape="1">
          <a:blip r:embed="rId9" cstate="print"/>
          <a:srcRect/>
          <a:stretch/>
        </p:blipFill>
        <p:spPr bwMode="auto">
          <a:xfrm>
            <a:off x="4340225" y="4960938"/>
            <a:ext cx="2292350" cy="1701800"/>
          </a:xfrm>
          <a:prstGeom prst="rect">
            <a:avLst/>
          </a:prstGeom>
          <a:ln>
            <a:noFill/>
          </a:ln>
          <a:effectLst>
            <a:outerShdw blurRad="292100" dist="139700" dir="2700000" algn="tl" rotWithShape="0">
              <a:srgbClr val="333333">
                <a:alpha val="65000"/>
              </a:srgbClr>
            </a:outerShdw>
          </a:effectLst>
          <a:extLst/>
        </p:spPr>
      </p:pic>
      <p:sp>
        <p:nvSpPr>
          <p:cNvPr id="23559" name="TextBox 14"/>
          <p:cNvSpPr txBox="1">
            <a:spLocks noChangeArrowheads="1"/>
          </p:cNvSpPr>
          <p:nvPr/>
        </p:nvSpPr>
        <p:spPr bwMode="auto">
          <a:xfrm>
            <a:off x="1876425" y="4954588"/>
            <a:ext cx="4878388" cy="523875"/>
          </a:xfrm>
          <a:prstGeom prst="rect">
            <a:avLst/>
          </a:prstGeom>
          <a:noFill/>
          <a:ln w="9525">
            <a:noFill/>
            <a:miter lim="800000"/>
            <a:headEnd/>
            <a:tailEnd/>
          </a:ln>
        </p:spPr>
        <p:txBody>
          <a:bodyPr>
            <a:spAutoFit/>
          </a:bodyPr>
          <a:lstStyle/>
          <a:p>
            <a:pPr marL="0" lvl="1" algn="ctr"/>
            <a:r>
              <a:rPr lang="en-US" sz="1400">
                <a:solidFill>
                  <a:srgbClr val="FFFFFF"/>
                </a:solidFill>
              </a:rPr>
              <a:t>E-Krete	                               Microsurfacing/</a:t>
            </a:r>
            <a:br>
              <a:rPr lang="en-US" sz="1400">
                <a:solidFill>
                  <a:srgbClr val="FFFFFF"/>
                </a:solidFill>
              </a:rPr>
            </a:br>
            <a:r>
              <a:rPr lang="en-US" sz="1400">
                <a:solidFill>
                  <a:srgbClr val="FFFFFF"/>
                </a:solidFill>
              </a:rPr>
              <a:t>                                                MicroTekk</a:t>
            </a:r>
          </a:p>
        </p:txBody>
      </p:sp>
      <p:sp>
        <p:nvSpPr>
          <p:cNvPr id="9" name="Rectangle 8"/>
          <p:cNvSpPr>
            <a:spLocks noChangeArrowheads="1"/>
          </p:cNvSpPr>
          <p:nvPr/>
        </p:nvSpPr>
        <p:spPr bwMode="auto">
          <a:xfrm>
            <a:off x="7010400" y="5059363"/>
            <a:ext cx="838200" cy="368300"/>
          </a:xfrm>
          <a:prstGeom prst="rect">
            <a:avLst/>
          </a:prstGeom>
          <a:noFill/>
          <a:ln w="9525">
            <a:noFill/>
            <a:miter lim="800000"/>
            <a:headEnd/>
            <a:tailEnd/>
          </a:ln>
        </p:spPr>
        <p:txBody>
          <a:bodyPr>
            <a:spAutoFit/>
          </a:bodyPr>
          <a:lstStyle/>
          <a:p>
            <a:r>
              <a:rPr lang="en-US" dirty="0"/>
              <a:t>...Etc.</a:t>
            </a:r>
          </a:p>
        </p:txBody>
      </p:sp>
      <p:pic>
        <p:nvPicPr>
          <p:cNvPr id="23562" name="Picture 18"/>
          <p:cNvPicPr>
            <a:picLocks noChangeAspect="1" noChangeArrowheads="1"/>
          </p:cNvPicPr>
          <p:nvPr/>
        </p:nvPicPr>
        <p:blipFill>
          <a:blip r:embed="rId10" cstate="print"/>
          <a:srcRect/>
          <a:stretch>
            <a:fillRect/>
          </a:stretch>
        </p:blipFill>
        <p:spPr bwMode="auto">
          <a:xfrm>
            <a:off x="5867400" y="3124200"/>
            <a:ext cx="2235200" cy="731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500"/>
                                        <p:tgtEl>
                                          <p:spTgt spid="14341"/>
                                        </p:tgtEl>
                                      </p:cBhvr>
                                    </p:animEffect>
                                  </p:childTnLst>
                                </p:cTn>
                              </p:par>
                              <p:par>
                                <p:cTn id="11" presetID="10"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fade">
                                      <p:cBhvr>
                                        <p:cTn id="13" dur="500"/>
                                        <p:tgtEl>
                                          <p:spTgt spid="143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t>Construction of Fine PFC</a:t>
            </a:r>
          </a:p>
        </p:txBody>
      </p:sp>
      <p:pic>
        <p:nvPicPr>
          <p:cNvPr id="57347" name="Picture 2" descr="C:\previous_machine\5-5598-01 Impl. of THin Overlays\Lufkin FG PFC\DSC00197.JPG"/>
          <p:cNvPicPr>
            <a:picLocks noGrp="1" noChangeAspect="1" noChangeArrowheads="1"/>
          </p:cNvPicPr>
          <p:nvPr>
            <p:ph idx="1"/>
          </p:nvPr>
        </p:nvPicPr>
        <p:blipFill>
          <a:blip r:embed="rId3" cstate="print"/>
          <a:srcRect/>
          <a:stretch>
            <a:fillRect/>
          </a:stretch>
        </p:blipFill>
        <p:spPr>
          <a:xfrm>
            <a:off x="1524000" y="1348274"/>
            <a:ext cx="5791200" cy="5509726"/>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dirty="0" smtClean="0"/>
              <a:t>Water Used to Cool Prior </a:t>
            </a:r>
            <a:br>
              <a:rPr lang="en-US" dirty="0" smtClean="0"/>
            </a:br>
            <a:r>
              <a:rPr lang="en-US" dirty="0" smtClean="0"/>
              <a:t>to Traffic</a:t>
            </a:r>
          </a:p>
        </p:txBody>
      </p:sp>
      <p:pic>
        <p:nvPicPr>
          <p:cNvPr id="58371" name="Picture 2" descr="C:\previous_machine\5-5598-01 Impl. of THin Overlays\Lufkin FG PFC\DSC00206.JPG"/>
          <p:cNvPicPr>
            <a:picLocks noGrp="1" noChangeAspect="1" noChangeArrowheads="1"/>
          </p:cNvPicPr>
          <p:nvPr>
            <p:ph idx="1"/>
          </p:nvPr>
        </p:nvPicPr>
        <p:blipFill>
          <a:blip r:embed="rId3" cstate="print"/>
          <a:stretch>
            <a:fillRect/>
          </a:stretch>
        </p:blipFill>
        <p:spPr>
          <a:xfrm>
            <a:off x="1066800" y="1447800"/>
            <a:ext cx="6904996" cy="5181600"/>
          </a:xfrm>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dirty="0" smtClean="0"/>
          </a:p>
        </p:txBody>
      </p:sp>
      <p:pic>
        <p:nvPicPr>
          <p:cNvPr id="4" name="00005.mpg">
            <a:hlinkClick r:id="" action="ppaction://media"/>
          </p:cNvPr>
          <p:cNvPicPr>
            <a:picLocks noGrp="1" noRot="1" noChangeAspect="1"/>
          </p:cNvPicPr>
          <p:nvPr>
            <p:ph idx="1"/>
            <a:videoFile r:link="rId1"/>
          </p:nvPr>
        </p:nvPicPr>
        <p:blipFill>
          <a:blip r:embed="rId4" cstate="print"/>
          <a:srcRect/>
          <a:stretch>
            <a:fillRect/>
          </a:stretch>
        </p:blipFill>
        <p:spPr>
          <a:xfrm>
            <a:off x="260350" y="576262"/>
            <a:ext cx="8578850" cy="5976938"/>
          </a:xfrm>
        </p:spPr>
      </p:pic>
      <p:sp>
        <p:nvSpPr>
          <p:cNvPr id="5" name="TextBox 4"/>
          <p:cNvSpPr txBox="1"/>
          <p:nvPr/>
        </p:nvSpPr>
        <p:spPr>
          <a:xfrm>
            <a:off x="5486400" y="228600"/>
            <a:ext cx="3460947" cy="369332"/>
          </a:xfrm>
          <a:prstGeom prst="rect">
            <a:avLst/>
          </a:prstGeom>
          <a:noFill/>
        </p:spPr>
        <p:txBody>
          <a:bodyPr wrap="none" rtlCol="0">
            <a:spAutoFit/>
          </a:bodyPr>
          <a:lstStyle/>
          <a:p>
            <a:r>
              <a:rPr lang="en-US" dirty="0" smtClean="0"/>
              <a:t>Video showing typically traffic </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After 12 months</a:t>
            </a:r>
          </a:p>
        </p:txBody>
      </p:sp>
      <p:pic>
        <p:nvPicPr>
          <p:cNvPr id="60419" name="Picture 2" descr="C:\previous_machine\5-5598-01 Impl. of THin Overlays\Lufkin FG PFC\Cloverleaf 8-9-11\DSC00500.JPG"/>
          <p:cNvPicPr>
            <a:picLocks noGrp="1" noChangeAspect="1" noChangeArrowheads="1"/>
          </p:cNvPicPr>
          <p:nvPr>
            <p:ph idx="1"/>
          </p:nvPr>
        </p:nvPicPr>
        <p:blipFill>
          <a:blip r:embed="rId3" cstate="print"/>
          <a:stretch>
            <a:fillRect/>
          </a:stretch>
        </p:blipFill>
        <p:spPr>
          <a:xfrm>
            <a:off x="1143000" y="1518740"/>
            <a:ext cx="6553199" cy="491760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74638"/>
            <a:ext cx="8991600" cy="1143000"/>
          </a:xfrm>
        </p:spPr>
        <p:txBody>
          <a:bodyPr>
            <a:normAutofit fontScale="90000"/>
          </a:bodyPr>
          <a:lstStyle/>
          <a:p>
            <a:pPr eaLnBrk="1" hangingPunct="1"/>
            <a:r>
              <a:rPr lang="en-US" dirty="0" smtClean="0"/>
              <a:t>Second Section in Lufkin</a:t>
            </a:r>
            <a:br>
              <a:rPr lang="en-US" dirty="0" smtClean="0"/>
            </a:br>
            <a:r>
              <a:rPr lang="en-US" sz="4000" dirty="0" smtClean="0"/>
              <a:t>Placed by TxDOT’s Maintenance Crew</a:t>
            </a:r>
          </a:p>
        </p:txBody>
      </p:sp>
      <p:pic>
        <p:nvPicPr>
          <p:cNvPr id="61443" name="Content Placeholder 7" descr="DSC00434.JPG"/>
          <p:cNvPicPr>
            <a:picLocks noGrp="1" noChangeAspect="1"/>
          </p:cNvPicPr>
          <p:nvPr>
            <p:ph sz="half" idx="1"/>
          </p:nvPr>
        </p:nvPicPr>
        <p:blipFill>
          <a:blip r:embed="rId3" cstate="print"/>
          <a:srcRect/>
          <a:stretch>
            <a:fillRect/>
          </a:stretch>
        </p:blipFill>
        <p:spPr>
          <a:xfrm>
            <a:off x="381000" y="2590800"/>
            <a:ext cx="4165600" cy="3124200"/>
          </a:xfrm>
        </p:spPr>
      </p:pic>
      <p:pic>
        <p:nvPicPr>
          <p:cNvPr id="61444" name="Content Placeholder 8" descr="DSC00441.JPG"/>
          <p:cNvPicPr>
            <a:picLocks noGrp="1" noChangeAspect="1"/>
          </p:cNvPicPr>
          <p:nvPr>
            <p:ph sz="half" idx="2"/>
          </p:nvPr>
        </p:nvPicPr>
        <p:blipFill>
          <a:blip r:embed="rId4" cstate="print"/>
          <a:stretch>
            <a:fillRect/>
          </a:stretch>
        </p:blipFill>
        <p:spPr>
          <a:xfrm>
            <a:off x="4699000" y="2590800"/>
            <a:ext cx="4140200" cy="31051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p:nvPr>
        </p:nvSpPr>
        <p:spPr>
          <a:xfrm>
            <a:off x="381000" y="381000"/>
            <a:ext cx="8229600" cy="1066800"/>
          </a:xfrm>
        </p:spPr>
        <p:txBody>
          <a:bodyPr/>
          <a:lstStyle/>
          <a:p>
            <a:pPr eaLnBrk="1" hangingPunct="1"/>
            <a:r>
              <a:rPr lang="en-US" dirty="0" smtClean="0"/>
              <a:t>After 3 months</a:t>
            </a:r>
          </a:p>
        </p:txBody>
      </p:sp>
      <p:pic>
        <p:nvPicPr>
          <p:cNvPr id="62467" name="Content Placeholder 6" descr="DSC00026.JPG"/>
          <p:cNvPicPr>
            <a:picLocks noGrp="1" noChangeAspect="1"/>
          </p:cNvPicPr>
          <p:nvPr>
            <p:ph idx="1"/>
          </p:nvPr>
        </p:nvPicPr>
        <p:blipFill>
          <a:blip r:embed="rId3" cstate="print"/>
          <a:srcRect/>
          <a:stretch>
            <a:fillRect/>
          </a:stretch>
        </p:blipFill>
        <p:spPr>
          <a:xfrm>
            <a:off x="990600" y="1524000"/>
            <a:ext cx="6908800" cy="5181600"/>
          </a:xfrm>
        </p:spPr>
      </p:pic>
      <p:sp>
        <p:nvSpPr>
          <p:cNvPr id="4" name="TextBox 3"/>
          <p:cNvSpPr txBox="1"/>
          <p:nvPr/>
        </p:nvSpPr>
        <p:spPr>
          <a:xfrm>
            <a:off x="5638800" y="5181600"/>
            <a:ext cx="1136850" cy="369332"/>
          </a:xfrm>
          <a:prstGeom prst="rect">
            <a:avLst/>
          </a:prstGeom>
          <a:noFill/>
        </p:spPr>
        <p:txBody>
          <a:bodyPr wrap="none" rtlCol="0">
            <a:spAutoFit/>
          </a:bodyPr>
          <a:lstStyle/>
          <a:p>
            <a:r>
              <a:rPr lang="en-US" dirty="0" smtClean="0"/>
              <a:t>Fine PFC</a:t>
            </a:r>
            <a:endParaRPr lang="en-US" dirty="0"/>
          </a:p>
        </p:txBody>
      </p:sp>
      <p:sp>
        <p:nvSpPr>
          <p:cNvPr id="5" name="TextBox 4"/>
          <p:cNvSpPr txBox="1"/>
          <p:nvPr/>
        </p:nvSpPr>
        <p:spPr>
          <a:xfrm>
            <a:off x="1447800" y="3657600"/>
            <a:ext cx="3203441" cy="369332"/>
          </a:xfrm>
          <a:prstGeom prst="rect">
            <a:avLst/>
          </a:prstGeom>
          <a:noFill/>
        </p:spPr>
        <p:txBody>
          <a:bodyPr wrap="none" rtlCol="0">
            <a:spAutoFit/>
          </a:bodyPr>
          <a:lstStyle/>
          <a:p>
            <a:r>
              <a:rPr lang="en-US" dirty="0" smtClean="0"/>
              <a:t>Conventional Dense Graded</a:t>
            </a:r>
            <a:endParaRPr lang="en-US" dirty="0"/>
          </a:p>
        </p:txBody>
      </p:sp>
      <p:cxnSp>
        <p:nvCxnSpPr>
          <p:cNvPr id="7" name="Straight Arrow Connector 6"/>
          <p:cNvCxnSpPr/>
          <p:nvPr/>
        </p:nvCxnSpPr>
        <p:spPr>
          <a:xfrm flipV="1">
            <a:off x="2133600" y="3048000"/>
            <a:ext cx="1066800" cy="6858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July 2012 Full Scale Project  Brownwood</a:t>
            </a:r>
            <a:endParaRPr lang="en-US" dirty="0"/>
          </a:p>
        </p:txBody>
      </p:sp>
      <p:pic>
        <p:nvPicPr>
          <p:cNvPr id="63492" name="Content Placeholder 7" descr="DSC01884.JPG"/>
          <p:cNvPicPr>
            <a:picLocks noGrp="1" noChangeAspect="1"/>
          </p:cNvPicPr>
          <p:nvPr>
            <p:ph idx="1"/>
          </p:nvPr>
        </p:nvPicPr>
        <p:blipFill>
          <a:blip r:embed="rId3" cstate="print"/>
          <a:stretch>
            <a:fillRect/>
          </a:stretch>
        </p:blipFill>
        <p:spPr>
          <a:xfrm>
            <a:off x="1524000" y="2057400"/>
            <a:ext cx="6034616" cy="4525962"/>
          </a:xfrm>
        </p:spPr>
      </p:pic>
      <p:sp>
        <p:nvSpPr>
          <p:cNvPr id="7" name="Text Placeholder 6"/>
          <p:cNvSpPr>
            <a:spLocks noGrp="1"/>
          </p:cNvSpPr>
          <p:nvPr>
            <p:ph type="body" sz="half" idx="4294967295"/>
          </p:nvPr>
        </p:nvSpPr>
        <p:spPr>
          <a:xfrm>
            <a:off x="762000" y="1219200"/>
            <a:ext cx="8382000" cy="838200"/>
          </a:xfrm>
        </p:spPr>
        <p:txBody>
          <a:bodyPr rtlCol="0">
            <a:normAutofit fontScale="55000" lnSpcReduction="20000"/>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Full scale project US 183, Brownwood, to correct bleeding surface </a:t>
            </a:r>
            <a:r>
              <a:rPr lang="en-US" dirty="0" err="1" smtClean="0"/>
              <a:t>trt</a:t>
            </a:r>
            <a:r>
              <a:rPr lang="en-US" dirty="0" smtClean="0"/>
              <a:t>.</a:t>
            </a:r>
          </a:p>
          <a:p>
            <a:pPr eaLnBrk="1" fontAlgn="auto" hangingPunct="1">
              <a:spcAft>
                <a:spcPts val="0"/>
              </a:spcAft>
              <a:buFont typeface="Arial" pitchFamily="34" charset="0"/>
              <a:buChar char="•"/>
              <a:defRPr/>
            </a:pPr>
            <a:r>
              <a:rPr lang="en-US" dirty="0" smtClean="0"/>
              <a:t>8.75 miles, 5000 tons, $97/ton (Zack Burkett),  CSJ 6231-69-001</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endParaRPr lang="en-US" smtClean="0"/>
          </a:p>
        </p:txBody>
      </p:sp>
      <p:pic>
        <p:nvPicPr>
          <p:cNvPr id="64515" name="Content Placeholder 6" descr="DSC01875.JPG"/>
          <p:cNvPicPr>
            <a:picLocks noGrp="1" noChangeAspect="1"/>
          </p:cNvPicPr>
          <p:nvPr>
            <p:ph idx="1"/>
          </p:nvPr>
        </p:nvPicPr>
        <p:blipFill>
          <a:blip r:embed="rId3" cstate="print"/>
          <a:srcRect/>
          <a:stretch>
            <a:fillRect/>
          </a:stretch>
        </p:blipFill>
        <p:spPr>
          <a:xfrm>
            <a:off x="152400" y="0"/>
            <a:ext cx="8839200" cy="66294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p>
        </p:txBody>
      </p:sp>
      <p:pic>
        <p:nvPicPr>
          <p:cNvPr id="65539" name="Content Placeholder 3" descr="DSC01909.JPG"/>
          <p:cNvPicPr>
            <a:picLocks noGrp="1" noChangeAspect="1"/>
          </p:cNvPicPr>
          <p:nvPr>
            <p:ph idx="1"/>
          </p:nvPr>
        </p:nvPicPr>
        <p:blipFill>
          <a:blip r:embed="rId3" cstate="print"/>
          <a:srcRect/>
          <a:stretch>
            <a:fillRect/>
          </a:stretch>
        </p:blipFill>
        <p:spPr>
          <a:xfrm>
            <a:off x="152400" y="152400"/>
            <a:ext cx="8534400" cy="64008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smtClean="0"/>
          </a:p>
        </p:txBody>
      </p:sp>
      <p:pic>
        <p:nvPicPr>
          <p:cNvPr id="66563" name="Content Placeholder 3" descr="DSC01910.JPG"/>
          <p:cNvPicPr>
            <a:picLocks noGrp="1" noChangeAspect="1"/>
          </p:cNvPicPr>
          <p:nvPr>
            <p:ph idx="1"/>
          </p:nvPr>
        </p:nvPicPr>
        <p:blipFill>
          <a:blip r:embed="rId3" cstate="print"/>
          <a:srcRect/>
          <a:stretch>
            <a:fillRect/>
          </a:stretch>
        </p:blipFill>
        <p:spPr>
          <a:xfrm>
            <a:off x="685800" y="381000"/>
            <a:ext cx="8026400" cy="6019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r>
              <a:rPr lang="en-US" b="1" dirty="0" smtClean="0"/>
              <a:t>HMA Mixture Types</a:t>
            </a:r>
          </a:p>
        </p:txBody>
      </p:sp>
      <p:pic>
        <p:nvPicPr>
          <p:cNvPr id="24579" name="Picture 2" descr="DSC_0114"/>
          <p:cNvPicPr>
            <a:picLocks noGrp="1" noChangeAspect="1" noChangeArrowheads="1"/>
          </p:cNvPicPr>
          <p:nvPr>
            <p:ph idx="1"/>
          </p:nvPr>
        </p:nvPicPr>
        <p:blipFill>
          <a:blip r:embed="rId3" cstate="print"/>
          <a:srcRect/>
          <a:stretch>
            <a:fillRect/>
          </a:stretch>
        </p:blipFill>
        <p:spPr>
          <a:xfrm>
            <a:off x="838200" y="1143000"/>
            <a:ext cx="7519987" cy="3859212"/>
          </a:xfrm>
        </p:spPr>
      </p:pic>
      <p:sp>
        <p:nvSpPr>
          <p:cNvPr id="24580" name="TextBox 4"/>
          <p:cNvSpPr txBox="1">
            <a:spLocks noChangeArrowheads="1"/>
          </p:cNvSpPr>
          <p:nvPr/>
        </p:nvSpPr>
        <p:spPr bwMode="auto">
          <a:xfrm>
            <a:off x="1066800" y="1295400"/>
            <a:ext cx="7467600" cy="461963"/>
          </a:xfrm>
          <a:prstGeom prst="rect">
            <a:avLst/>
          </a:prstGeom>
          <a:noFill/>
          <a:ln w="9525">
            <a:noFill/>
            <a:miter lim="800000"/>
            <a:headEnd/>
            <a:tailEnd/>
          </a:ln>
        </p:spPr>
        <p:txBody>
          <a:bodyPr wrap="square">
            <a:spAutoFit/>
          </a:bodyPr>
          <a:lstStyle/>
          <a:p>
            <a:r>
              <a:rPr lang="en-US" sz="2400" b="1" dirty="0"/>
              <a:t>   Fine PFC                Fine SMA               Fine DGM</a:t>
            </a:r>
          </a:p>
        </p:txBody>
      </p:sp>
      <p:sp>
        <p:nvSpPr>
          <p:cNvPr id="24581" name="TextBox 6"/>
          <p:cNvSpPr txBox="1">
            <a:spLocks noChangeArrowheads="1"/>
          </p:cNvSpPr>
          <p:nvPr/>
        </p:nvSpPr>
        <p:spPr bwMode="auto">
          <a:xfrm>
            <a:off x="1143000" y="2590800"/>
            <a:ext cx="7162800" cy="369888"/>
          </a:xfrm>
          <a:prstGeom prst="rect">
            <a:avLst/>
          </a:prstGeom>
          <a:noFill/>
          <a:ln w="9525">
            <a:noFill/>
            <a:miter lim="800000"/>
            <a:headEnd/>
            <a:tailEnd/>
          </a:ln>
        </p:spPr>
        <p:txBody>
          <a:bodyPr wrap="square">
            <a:spAutoFit/>
          </a:bodyPr>
          <a:lstStyle/>
          <a:p>
            <a:r>
              <a:rPr lang="en-US" b="1" dirty="0"/>
              <a:t>OPEN GRADED (24% AV)         GAP                           DENSE</a:t>
            </a:r>
          </a:p>
        </p:txBody>
      </p:sp>
      <p:sp>
        <p:nvSpPr>
          <p:cNvPr id="24582" name="TextBox 8"/>
          <p:cNvSpPr txBox="1">
            <a:spLocks noChangeArrowheads="1"/>
          </p:cNvSpPr>
          <p:nvPr/>
        </p:nvSpPr>
        <p:spPr bwMode="auto">
          <a:xfrm>
            <a:off x="152399" y="5105400"/>
            <a:ext cx="8816975" cy="1631216"/>
          </a:xfrm>
          <a:prstGeom prst="rect">
            <a:avLst/>
          </a:prstGeom>
          <a:noFill/>
          <a:ln w="9525">
            <a:noFill/>
            <a:miter lim="800000"/>
            <a:headEnd/>
            <a:tailEnd/>
          </a:ln>
        </p:spPr>
        <p:txBody>
          <a:bodyPr wrap="square">
            <a:spAutoFit/>
          </a:bodyPr>
          <a:lstStyle/>
          <a:p>
            <a:pPr marL="342900" indent="-342900">
              <a:buFont typeface="Arial" charset="0"/>
              <a:buChar char="•"/>
            </a:pPr>
            <a:r>
              <a:rPr lang="en-US" sz="2000" b="1" dirty="0"/>
              <a:t>30% Cost savings over traditional mixes -  lifts of 1 inch or less</a:t>
            </a:r>
          </a:p>
          <a:p>
            <a:pPr marL="342900" indent="-342900">
              <a:buFont typeface="Arial" charset="0"/>
              <a:buChar char="•"/>
            </a:pPr>
            <a:r>
              <a:rPr lang="en-US" sz="2000" b="1" dirty="0"/>
              <a:t>Pass Rutting (HWTT) and Cracking (OT) performance tests</a:t>
            </a:r>
          </a:p>
          <a:p>
            <a:pPr marL="342900" indent="-342900">
              <a:buFont typeface="Arial" charset="0"/>
              <a:buChar char="•"/>
            </a:pPr>
            <a:r>
              <a:rPr lang="en-US" sz="2000" b="1" dirty="0"/>
              <a:t>Mandate PG 76-22   SAC A Grade 5 Rock</a:t>
            </a:r>
          </a:p>
          <a:p>
            <a:pPr marL="342900" indent="-342900">
              <a:buFont typeface="Arial" charset="0"/>
              <a:buChar char="•"/>
            </a:pPr>
            <a:r>
              <a:rPr lang="en-US" sz="2000" b="1" dirty="0"/>
              <a:t>Under evaluation in several Districts</a:t>
            </a:r>
          </a:p>
          <a:p>
            <a:pPr marL="342900" indent="-342900">
              <a:buFont typeface="Arial" charset="0"/>
              <a:buChar char="•"/>
            </a:pPr>
            <a:r>
              <a:rPr lang="en-US" sz="2000" b="1" dirty="0"/>
              <a:t>Options being added to </a:t>
            </a:r>
            <a:r>
              <a:rPr lang="en-US" sz="2000" b="1" dirty="0" smtClean="0"/>
              <a:t>Construction </a:t>
            </a:r>
            <a:r>
              <a:rPr lang="en-US" sz="2000" b="1" dirty="0"/>
              <a:t>Divisions new Specs</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914400"/>
          </a:xfrm>
        </p:spPr>
        <p:txBody>
          <a:bodyPr rtlCol="0">
            <a:normAutofit fontScale="90000"/>
          </a:bodyPr>
          <a:lstStyle/>
          <a:p>
            <a:pPr eaLnBrk="1" fontAlgn="auto" hangingPunct="1">
              <a:spcAft>
                <a:spcPts val="0"/>
              </a:spcAft>
              <a:defRPr/>
            </a:pPr>
            <a:r>
              <a:rPr lang="en-US" dirty="0" smtClean="0"/>
              <a:t>Aug 2012,  FG SMA on </a:t>
            </a:r>
            <a:br>
              <a:rPr lang="en-US" dirty="0" smtClean="0"/>
            </a:br>
            <a:r>
              <a:rPr lang="en-US" dirty="0" smtClean="0"/>
              <a:t>SH 6 FR Bryan District</a:t>
            </a:r>
          </a:p>
        </p:txBody>
      </p:sp>
      <p:pic>
        <p:nvPicPr>
          <p:cNvPr id="67587" name="Content Placeholder 3" descr="DSC01613.JPG"/>
          <p:cNvPicPr>
            <a:picLocks noGrp="1" noChangeAspect="1"/>
          </p:cNvPicPr>
          <p:nvPr>
            <p:ph idx="1"/>
          </p:nvPr>
        </p:nvPicPr>
        <p:blipFill>
          <a:blip r:embed="rId3" cstate="print"/>
          <a:srcRect/>
          <a:stretch>
            <a:fillRect/>
          </a:stretch>
        </p:blipFill>
        <p:spPr>
          <a:xfrm>
            <a:off x="228600" y="1524000"/>
            <a:ext cx="7467600" cy="4816841"/>
          </a:xfrm>
        </p:spPr>
      </p:pic>
      <p:pic>
        <p:nvPicPr>
          <p:cNvPr id="67588" name="Picture 2"/>
          <p:cNvPicPr>
            <a:picLocks noChangeAspect="1" noChangeArrowheads="1"/>
          </p:cNvPicPr>
          <p:nvPr/>
        </p:nvPicPr>
        <p:blipFill>
          <a:blip r:embed="rId4" cstate="print"/>
          <a:srcRect/>
          <a:stretch>
            <a:fillRect/>
          </a:stretch>
        </p:blipFill>
        <p:spPr bwMode="auto">
          <a:xfrm>
            <a:off x="4953000" y="3714750"/>
            <a:ext cx="4191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smtClean="0"/>
              <a:t>Bryan FG SMA Trial Batch</a:t>
            </a:r>
          </a:p>
        </p:txBody>
      </p:sp>
      <p:sp>
        <p:nvSpPr>
          <p:cNvPr id="68611" name="Text Placeholder 4"/>
          <p:cNvSpPr>
            <a:spLocks noGrp="1"/>
          </p:cNvSpPr>
          <p:nvPr>
            <p:ph type="body" idx="1"/>
          </p:nvPr>
        </p:nvSpPr>
        <p:spPr/>
        <p:txBody>
          <a:bodyPr/>
          <a:lstStyle/>
          <a:p>
            <a:pPr eaLnBrk="1" hangingPunct="1"/>
            <a:r>
              <a:rPr lang="en-US" smtClean="0"/>
              <a:t>Hamburg Results</a:t>
            </a:r>
          </a:p>
        </p:txBody>
      </p:sp>
      <p:pic>
        <p:nvPicPr>
          <p:cNvPr id="68613" name="Picture 2"/>
          <p:cNvPicPr>
            <a:picLocks noGrp="1" noChangeAspect="1" noChangeArrowheads="1"/>
          </p:cNvPicPr>
          <p:nvPr>
            <p:ph sz="half" idx="2"/>
          </p:nvPr>
        </p:nvPicPr>
        <p:blipFill>
          <a:blip r:embed="rId3" cstate="print"/>
          <a:srcRect/>
          <a:stretch>
            <a:fillRect/>
          </a:stretch>
        </p:blipFill>
        <p:spPr>
          <a:xfrm>
            <a:off x="457200" y="2362200"/>
            <a:ext cx="4040188" cy="3030538"/>
          </a:xfrm>
          <a:noFill/>
        </p:spPr>
      </p:pic>
      <p:sp>
        <p:nvSpPr>
          <p:cNvPr id="68612" name="Text Placeholder 6"/>
          <p:cNvSpPr>
            <a:spLocks noGrp="1"/>
          </p:cNvSpPr>
          <p:nvPr>
            <p:ph type="body" sz="quarter" idx="3"/>
          </p:nvPr>
        </p:nvSpPr>
        <p:spPr>
          <a:xfrm>
            <a:off x="4648200" y="1447800"/>
            <a:ext cx="4041775" cy="639763"/>
          </a:xfrm>
        </p:spPr>
        <p:txBody>
          <a:bodyPr/>
          <a:lstStyle/>
          <a:p>
            <a:pPr eaLnBrk="1" hangingPunct="1"/>
            <a:r>
              <a:rPr lang="en-US" dirty="0" smtClean="0"/>
              <a:t>      Overlay Results</a:t>
            </a:r>
          </a:p>
        </p:txBody>
      </p:sp>
      <p:pic>
        <p:nvPicPr>
          <p:cNvPr id="68614" name="Picture 3"/>
          <p:cNvPicPr>
            <a:picLocks noGrp="1" noChangeAspect="1" noChangeArrowheads="1"/>
          </p:cNvPicPr>
          <p:nvPr>
            <p:ph sz="quarter" idx="4"/>
          </p:nvPr>
        </p:nvPicPr>
        <p:blipFill>
          <a:blip r:embed="rId4" cstate="print"/>
          <a:srcRect/>
          <a:stretch>
            <a:fillRect/>
          </a:stretch>
        </p:blipFill>
        <p:spPr>
          <a:xfrm>
            <a:off x="5181600" y="2209800"/>
            <a:ext cx="2963863" cy="3951288"/>
          </a:xfrm>
          <a:noFill/>
        </p:spPr>
      </p:pic>
      <p:sp>
        <p:nvSpPr>
          <p:cNvPr id="68615" name="TextBox 10"/>
          <p:cNvSpPr txBox="1">
            <a:spLocks noChangeArrowheads="1"/>
          </p:cNvSpPr>
          <p:nvPr/>
        </p:nvSpPr>
        <p:spPr bwMode="auto">
          <a:xfrm>
            <a:off x="1066800" y="5562600"/>
            <a:ext cx="2727325" cy="369888"/>
          </a:xfrm>
          <a:prstGeom prst="rect">
            <a:avLst/>
          </a:prstGeom>
          <a:noFill/>
          <a:ln w="9525">
            <a:noFill/>
            <a:miter lim="800000"/>
            <a:headEnd/>
            <a:tailEnd/>
          </a:ln>
        </p:spPr>
        <p:txBody>
          <a:bodyPr wrap="none">
            <a:spAutoFit/>
          </a:bodyPr>
          <a:lstStyle/>
          <a:p>
            <a:r>
              <a:rPr lang="en-US"/>
              <a:t>3.8 mm @ 20,000 cycles</a:t>
            </a:r>
          </a:p>
        </p:txBody>
      </p:sp>
      <p:sp>
        <p:nvSpPr>
          <p:cNvPr id="68616" name="TextBox 11"/>
          <p:cNvSpPr txBox="1">
            <a:spLocks noChangeArrowheads="1"/>
          </p:cNvSpPr>
          <p:nvPr/>
        </p:nvSpPr>
        <p:spPr bwMode="auto">
          <a:xfrm>
            <a:off x="5943600" y="6172200"/>
            <a:ext cx="1454150" cy="369888"/>
          </a:xfrm>
          <a:prstGeom prst="rect">
            <a:avLst/>
          </a:prstGeom>
          <a:noFill/>
          <a:ln w="9525">
            <a:noFill/>
            <a:miter lim="800000"/>
            <a:headEnd/>
            <a:tailEnd/>
          </a:ln>
        </p:spPr>
        <p:txBody>
          <a:bodyPr wrap="none">
            <a:spAutoFit/>
          </a:bodyPr>
          <a:lstStyle/>
          <a:p>
            <a:r>
              <a:rPr lang="en-US" dirty="0"/>
              <a:t>508   Cycles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p>
        </p:txBody>
      </p:sp>
      <p:pic>
        <p:nvPicPr>
          <p:cNvPr id="69635" name="Content Placeholder 3" descr="DSC01791.JPG"/>
          <p:cNvPicPr>
            <a:picLocks noGrp="1" noChangeAspect="1"/>
          </p:cNvPicPr>
          <p:nvPr>
            <p:ph idx="1"/>
          </p:nvPr>
        </p:nvPicPr>
        <p:blipFill>
          <a:blip r:embed="rId3" cstate="print"/>
          <a:srcRect/>
          <a:stretch>
            <a:fillRect/>
          </a:stretch>
        </p:blipFill>
        <p:spPr>
          <a:xfrm>
            <a:off x="533400" y="304800"/>
            <a:ext cx="8432800" cy="63246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p>
        </p:txBody>
      </p:sp>
      <p:pic>
        <p:nvPicPr>
          <p:cNvPr id="70659" name="Content Placeholder 5" descr="DSC01828.JPG"/>
          <p:cNvPicPr>
            <a:picLocks noGrp="1" noChangeAspect="1"/>
          </p:cNvPicPr>
          <p:nvPr>
            <p:ph idx="1"/>
          </p:nvPr>
        </p:nvPicPr>
        <p:blipFill>
          <a:blip r:embed="rId3" cstate="print"/>
          <a:srcRect/>
          <a:stretch>
            <a:fillRect/>
          </a:stretch>
        </p:blipFill>
        <p:spPr>
          <a:xfrm>
            <a:off x="381000" y="285750"/>
            <a:ext cx="8153400" cy="611505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pic>
        <p:nvPicPr>
          <p:cNvPr id="71683" name="Content Placeholder 3" descr="DSC01824.JPG"/>
          <p:cNvPicPr>
            <a:picLocks noGrp="1" noChangeAspect="1"/>
          </p:cNvPicPr>
          <p:nvPr>
            <p:ph idx="1"/>
          </p:nvPr>
        </p:nvPicPr>
        <p:blipFill>
          <a:blip r:embed="rId3" cstate="print"/>
          <a:srcRect/>
          <a:stretch>
            <a:fillRect/>
          </a:stretch>
        </p:blipFill>
        <p:spPr>
          <a:xfrm>
            <a:off x="685800" y="685800"/>
            <a:ext cx="7924800" cy="59436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639762"/>
          </a:xfrm>
        </p:spPr>
        <p:txBody>
          <a:bodyPr>
            <a:normAutofit fontScale="90000"/>
          </a:bodyPr>
          <a:lstStyle/>
          <a:p>
            <a:r>
              <a:rPr lang="en-US" smtClean="0"/>
              <a:t>Houston’s US 59</a:t>
            </a:r>
          </a:p>
        </p:txBody>
      </p:sp>
      <p:sp>
        <p:nvSpPr>
          <p:cNvPr id="72707" name="Content Placeholder 2"/>
          <p:cNvSpPr>
            <a:spLocks noGrp="1"/>
          </p:cNvSpPr>
          <p:nvPr>
            <p:ph idx="1"/>
          </p:nvPr>
        </p:nvSpPr>
        <p:spPr>
          <a:xfrm>
            <a:off x="0" y="5233988"/>
            <a:ext cx="7162800" cy="892175"/>
          </a:xfrm>
        </p:spPr>
        <p:txBody>
          <a:bodyPr>
            <a:normAutofit fontScale="77500" lnSpcReduction="20000"/>
          </a:bodyPr>
          <a:lstStyle/>
          <a:p>
            <a:r>
              <a:rPr lang="en-US" sz="2400" b="1" dirty="0" smtClean="0"/>
              <a:t>Plans under development for 1” CAM + 1” Thin Surfacing</a:t>
            </a:r>
          </a:p>
          <a:p>
            <a:r>
              <a:rPr lang="en-US" sz="2400" b="1" dirty="0" smtClean="0"/>
              <a:t>Based on early success with performance mixes on </a:t>
            </a:r>
            <a:r>
              <a:rPr lang="en-US" sz="2400" b="1" dirty="0" err="1" smtClean="0"/>
              <a:t>SH</a:t>
            </a:r>
            <a:r>
              <a:rPr lang="en-US" sz="2400" b="1" dirty="0" smtClean="0"/>
              <a:t> 6</a:t>
            </a:r>
          </a:p>
        </p:txBody>
      </p:sp>
      <p:pic>
        <p:nvPicPr>
          <p:cNvPr id="72708" name="Picture 2"/>
          <p:cNvPicPr>
            <a:picLocks noChangeAspect="1" noChangeArrowheads="1"/>
          </p:cNvPicPr>
          <p:nvPr/>
        </p:nvPicPr>
        <p:blipFill>
          <a:blip r:embed="rId3" cstate="print"/>
          <a:srcRect/>
          <a:stretch>
            <a:fillRect/>
          </a:stretch>
        </p:blipFill>
        <p:spPr bwMode="auto">
          <a:xfrm>
            <a:off x="228600" y="1371600"/>
            <a:ext cx="8763000" cy="3868231"/>
          </a:xfrm>
          <a:prstGeom prst="rect">
            <a:avLst/>
          </a:prstGeom>
          <a:noFill/>
          <a:ln w="9525">
            <a:noFill/>
            <a:miter lim="800000"/>
            <a:headEnd/>
            <a:tailEnd/>
          </a:ln>
        </p:spPr>
      </p:pic>
      <p:pic>
        <p:nvPicPr>
          <p:cNvPr id="72709" name="Content Placeholder 6" descr="DSC01654.JPG"/>
          <p:cNvPicPr>
            <a:picLocks noChangeAspect="1"/>
          </p:cNvPicPr>
          <p:nvPr/>
        </p:nvPicPr>
        <p:blipFill>
          <a:blip r:embed="rId4" cstate="print"/>
          <a:srcRect/>
          <a:stretch>
            <a:fillRect/>
          </a:stretch>
        </p:blipFill>
        <p:spPr bwMode="auto">
          <a:xfrm>
            <a:off x="6534150" y="4114800"/>
            <a:ext cx="2609850" cy="19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title"/>
          </p:nvPr>
        </p:nvSpPr>
        <p:spPr/>
        <p:txBody>
          <a:bodyPr/>
          <a:lstStyle/>
          <a:p>
            <a:pPr eaLnBrk="1" hangingPunct="1"/>
            <a:endParaRPr lang="en-US" smtClean="0"/>
          </a:p>
        </p:txBody>
      </p:sp>
      <p:pic>
        <p:nvPicPr>
          <p:cNvPr id="73731" name="Content Placeholder 6" descr="DSC01654.JPG"/>
          <p:cNvPicPr>
            <a:picLocks noGrp="1" noChangeAspect="1"/>
          </p:cNvPicPr>
          <p:nvPr>
            <p:ph idx="1"/>
          </p:nvPr>
        </p:nvPicPr>
        <p:blipFill>
          <a:blip r:embed="rId3" cstate="print"/>
          <a:srcRect/>
          <a:stretch>
            <a:fillRect/>
          </a:stretch>
        </p:blipFill>
        <p:spPr>
          <a:xfrm>
            <a:off x="1295400" y="533400"/>
            <a:ext cx="7386638" cy="5538788"/>
          </a:xfrm>
        </p:spPr>
      </p:pic>
      <p:sp>
        <p:nvSpPr>
          <p:cNvPr id="73732" name="TextBox 7"/>
          <p:cNvSpPr txBox="1">
            <a:spLocks noChangeArrowheads="1"/>
          </p:cNvSpPr>
          <p:nvPr/>
        </p:nvSpPr>
        <p:spPr bwMode="auto">
          <a:xfrm>
            <a:off x="152400" y="3505200"/>
            <a:ext cx="1158875" cy="369888"/>
          </a:xfrm>
          <a:prstGeom prst="rect">
            <a:avLst/>
          </a:prstGeom>
          <a:noFill/>
          <a:ln w="9525">
            <a:noFill/>
            <a:miter lim="800000"/>
            <a:headEnd/>
            <a:tailEnd/>
          </a:ln>
        </p:spPr>
        <p:txBody>
          <a:bodyPr wrap="none">
            <a:spAutoFit/>
          </a:bodyPr>
          <a:lstStyle/>
          <a:p>
            <a:r>
              <a:rPr lang="en-US"/>
              <a:t>Fine PFC</a:t>
            </a:r>
          </a:p>
        </p:txBody>
      </p:sp>
      <p:sp>
        <p:nvSpPr>
          <p:cNvPr id="73733" name="TextBox 8"/>
          <p:cNvSpPr txBox="1">
            <a:spLocks noChangeArrowheads="1"/>
          </p:cNvSpPr>
          <p:nvPr/>
        </p:nvSpPr>
        <p:spPr bwMode="auto">
          <a:xfrm>
            <a:off x="457200" y="4724400"/>
            <a:ext cx="696913" cy="369888"/>
          </a:xfrm>
          <a:prstGeom prst="rect">
            <a:avLst/>
          </a:prstGeom>
          <a:noFill/>
          <a:ln w="9525">
            <a:noFill/>
            <a:miter lim="800000"/>
            <a:headEnd/>
            <a:tailEnd/>
          </a:ln>
        </p:spPr>
        <p:txBody>
          <a:bodyPr wrap="none">
            <a:spAutoFit/>
          </a:bodyPr>
          <a:lstStyle/>
          <a:p>
            <a:r>
              <a:rPr lang="en-US"/>
              <a:t>CAM</a:t>
            </a:r>
          </a:p>
        </p:txBody>
      </p:sp>
      <p:cxnSp>
        <p:nvCxnSpPr>
          <p:cNvPr id="11" name="Straight Arrow Connector 10"/>
          <p:cNvCxnSpPr/>
          <p:nvPr/>
        </p:nvCxnSpPr>
        <p:spPr>
          <a:xfrm>
            <a:off x="533400" y="3962400"/>
            <a:ext cx="685800"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 y="5105400"/>
            <a:ext cx="762000"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3736" name="TextBox 1"/>
          <p:cNvSpPr txBox="1">
            <a:spLocks noChangeArrowheads="1"/>
          </p:cNvSpPr>
          <p:nvPr/>
        </p:nvSpPr>
        <p:spPr bwMode="auto">
          <a:xfrm>
            <a:off x="457200" y="6096000"/>
            <a:ext cx="8229600" cy="584200"/>
          </a:xfrm>
          <a:prstGeom prst="rect">
            <a:avLst/>
          </a:prstGeom>
          <a:noFill/>
          <a:ln w="9525">
            <a:noFill/>
            <a:miter lim="800000"/>
            <a:headEnd/>
            <a:tailEnd/>
          </a:ln>
        </p:spPr>
        <p:txBody>
          <a:bodyPr>
            <a:spAutoFit/>
          </a:bodyPr>
          <a:lstStyle/>
          <a:p>
            <a:r>
              <a:rPr lang="en-US" sz="3200" dirty="0"/>
              <a:t>Slabs made at TTI for performance testing</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52400"/>
            <a:ext cx="8229600" cy="914400"/>
          </a:xfrm>
        </p:spPr>
        <p:txBody>
          <a:bodyPr/>
          <a:lstStyle/>
          <a:p>
            <a:r>
              <a:rPr lang="en-US" b="1" smtClean="0"/>
              <a:t>Statewide Summary</a:t>
            </a:r>
          </a:p>
        </p:txBody>
      </p:sp>
      <p:sp>
        <p:nvSpPr>
          <p:cNvPr id="74755" name="Content Placeholder 2"/>
          <p:cNvSpPr>
            <a:spLocks noGrp="1"/>
          </p:cNvSpPr>
          <p:nvPr>
            <p:ph idx="1"/>
          </p:nvPr>
        </p:nvSpPr>
        <p:spPr>
          <a:xfrm>
            <a:off x="685800" y="1752600"/>
            <a:ext cx="8229600" cy="4724400"/>
          </a:xfrm>
        </p:spPr>
        <p:txBody>
          <a:bodyPr/>
          <a:lstStyle/>
          <a:p>
            <a:r>
              <a:rPr lang="en-US" sz="2400" b="1" dirty="0" smtClean="0"/>
              <a:t>Specs for fine mixes developed</a:t>
            </a:r>
          </a:p>
          <a:p>
            <a:r>
              <a:rPr lang="en-US" sz="2400" b="1" dirty="0" smtClean="0"/>
              <a:t>TTI assisting with initial implementation</a:t>
            </a:r>
          </a:p>
          <a:p>
            <a:r>
              <a:rPr lang="en-US" sz="2400" b="1" dirty="0" smtClean="0"/>
              <a:t>MNT has funds available for demo sections</a:t>
            </a:r>
          </a:p>
          <a:p>
            <a:r>
              <a:rPr lang="en-US" sz="2400" b="1" dirty="0" smtClean="0"/>
              <a:t>No RAP or RAS in mixes</a:t>
            </a:r>
          </a:p>
          <a:p>
            <a:r>
              <a:rPr lang="en-US" sz="2400" b="1" dirty="0" smtClean="0"/>
              <a:t>Placement by both</a:t>
            </a:r>
          </a:p>
          <a:p>
            <a:pPr lvl="1"/>
            <a:r>
              <a:rPr lang="en-US" sz="2400" b="1" dirty="0" smtClean="0"/>
              <a:t>Contractor (tied to on-going job)</a:t>
            </a:r>
          </a:p>
          <a:p>
            <a:pPr lvl="1"/>
            <a:r>
              <a:rPr lang="en-US" sz="2400" b="1" dirty="0" smtClean="0"/>
              <a:t>District Maintenance Crews </a:t>
            </a:r>
          </a:p>
          <a:p>
            <a:r>
              <a:rPr lang="en-US" sz="2400" b="1" dirty="0" smtClean="0"/>
              <a:t>Trials completed under intense loading successful</a:t>
            </a:r>
          </a:p>
          <a:p>
            <a:r>
              <a:rPr lang="en-US" sz="2400" b="1" dirty="0" smtClean="0"/>
              <a:t>Districts moving to full-scale implementation (Austin/Brownwood/Bryan) </a:t>
            </a:r>
          </a:p>
          <a:p>
            <a:r>
              <a:rPr lang="en-US" sz="2400" b="1" dirty="0" smtClean="0"/>
              <a:t>Lots of interest statewide</a:t>
            </a:r>
            <a:r>
              <a:rPr lang="en-US" sz="2400" dirty="0" smtClean="0"/>
              <a:t> </a:t>
            </a:r>
          </a:p>
          <a:p>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a:xfrm>
            <a:off x="228600" y="838200"/>
            <a:ext cx="8534400" cy="1143000"/>
          </a:xfrm>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Test Sections?</a:t>
            </a:r>
            <a:r>
              <a:rPr lang="en-US" sz="4000" dirty="0" smtClean="0"/>
              <a:t/>
            </a:r>
            <a:br>
              <a:rPr lang="en-US" sz="4000" dirty="0" smtClean="0"/>
            </a:br>
            <a:endParaRPr lang="en-US" sz="4000" dirty="0" smtClean="0"/>
          </a:p>
        </p:txBody>
      </p:sp>
      <p:sp>
        <p:nvSpPr>
          <p:cNvPr id="75779" name="Content Placeholder 7"/>
          <p:cNvSpPr>
            <a:spLocks noGrp="1"/>
          </p:cNvSpPr>
          <p:nvPr>
            <p:ph idx="1"/>
          </p:nvPr>
        </p:nvSpPr>
        <p:spPr>
          <a:xfrm>
            <a:off x="381000" y="1524000"/>
            <a:ext cx="8763000" cy="4602163"/>
          </a:xfrm>
        </p:spPr>
        <p:txBody>
          <a:bodyPr>
            <a:normAutofit/>
          </a:bodyPr>
          <a:lstStyle/>
          <a:p>
            <a:r>
              <a:rPr lang="en-US" sz="2200" b="1" dirty="0" smtClean="0"/>
              <a:t>Fine PFC (0.75 to 1 inch)  (full sun section)</a:t>
            </a:r>
          </a:p>
          <a:p>
            <a:pPr lvl="1"/>
            <a:r>
              <a:rPr lang="en-US" sz="2200" dirty="0" smtClean="0"/>
              <a:t>Noise reduction on PCC</a:t>
            </a:r>
          </a:p>
          <a:p>
            <a:pPr lvl="1"/>
            <a:r>
              <a:rPr lang="en-US" sz="2200" dirty="0" smtClean="0"/>
              <a:t>Severely Bleeding chip seal</a:t>
            </a:r>
          </a:p>
          <a:p>
            <a:pPr lvl="1"/>
            <a:r>
              <a:rPr lang="en-US" sz="2200" dirty="0" smtClean="0"/>
              <a:t>Wet weather accident locations</a:t>
            </a:r>
          </a:p>
          <a:p>
            <a:r>
              <a:rPr lang="en-US" sz="2200" b="1" dirty="0" smtClean="0"/>
              <a:t>Fine SMA (0.75 to 1 inch)</a:t>
            </a:r>
          </a:p>
          <a:p>
            <a:pPr lvl="1"/>
            <a:r>
              <a:rPr lang="en-US" sz="2200" dirty="0" smtClean="0"/>
              <a:t>Cracked section</a:t>
            </a:r>
          </a:p>
          <a:p>
            <a:pPr lvl="1"/>
            <a:r>
              <a:rPr lang="en-US" sz="2200" dirty="0" smtClean="0"/>
              <a:t>Cost effective replacement for Item 341</a:t>
            </a:r>
          </a:p>
          <a:p>
            <a:pPr lvl="1"/>
            <a:r>
              <a:rPr lang="en-US" sz="2200" dirty="0" smtClean="0"/>
              <a:t>High speed traffic need to improve skid</a:t>
            </a:r>
          </a:p>
          <a:p>
            <a:r>
              <a:rPr lang="en-US" sz="2200" b="1" dirty="0" smtClean="0"/>
              <a:t>Fine DGM (as thin as possible)</a:t>
            </a:r>
          </a:p>
          <a:p>
            <a:pPr lvl="1"/>
            <a:r>
              <a:rPr lang="en-US" sz="2200" dirty="0" smtClean="0"/>
              <a:t>Instead of micro-surfacing</a:t>
            </a:r>
          </a:p>
          <a:p>
            <a:pPr lvl="1"/>
            <a:r>
              <a:rPr lang="en-US" sz="2200" dirty="0" smtClean="0"/>
              <a:t>On top of a worn out seal</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normAutofit/>
          </a:bodyPr>
          <a:lstStyle/>
          <a:p>
            <a:pPr eaLnBrk="1" hangingPunct="1"/>
            <a:r>
              <a:rPr lang="en-US" sz="4400" b="1" i="1" dirty="0" smtClean="0"/>
              <a:t>Section 4.0</a:t>
            </a:r>
            <a:br>
              <a:rPr lang="en-US" sz="4400" b="1" i="1" dirty="0" smtClean="0"/>
            </a:br>
            <a:r>
              <a:rPr lang="en-US" sz="4400" i="1" dirty="0" smtClean="0"/>
              <a:t>Mix Designs for Typical District</a:t>
            </a:r>
            <a:endParaRPr lang="en-US" sz="4400" b="1" i="1" dirty="0" smtClean="0"/>
          </a:p>
        </p:txBody>
      </p:sp>
      <p:sp>
        <p:nvSpPr>
          <p:cNvPr id="4" name="Text Placeholder 3"/>
          <p:cNvSpPr>
            <a:spLocks noGrp="1"/>
          </p:cNvSpPr>
          <p:nvPr>
            <p:ph type="body" idx="1"/>
          </p:nvPr>
        </p:nvSpPr>
        <p:spPr/>
        <p:txBody>
          <a:bodyPr/>
          <a:lstStyle/>
          <a:p>
            <a:r>
              <a:rPr lang="en-US" dirty="0" smtClean="0"/>
              <a:t>Example:  Designs for Fort Worth/Paris/Dallas Districts.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2.0</a:t>
            </a:r>
            <a:br>
              <a:rPr lang="en-US" dirty="0" smtClean="0"/>
            </a:br>
            <a:r>
              <a:rPr lang="en-US" dirty="0" smtClean="0"/>
              <a:t>Specifications</a:t>
            </a:r>
            <a:endParaRPr lang="en-US" dirty="0"/>
          </a:p>
        </p:txBody>
      </p:sp>
      <p:sp>
        <p:nvSpPr>
          <p:cNvPr id="5" name="Text Placeholder 4"/>
          <p:cNvSpPr>
            <a:spLocks noGrp="1"/>
          </p:cNvSpPr>
          <p:nvPr>
            <p:ph type="body" idx="1"/>
          </p:nvPr>
        </p:nvSpPr>
        <p:spPr/>
        <p:txBody>
          <a:bodyPr/>
          <a:lstStyle/>
          <a:p>
            <a:r>
              <a:rPr lang="en-US" dirty="0" smtClean="0"/>
              <a:t>SS 3328 (Used in the Bryan District)</a:t>
            </a:r>
          </a:p>
          <a:p>
            <a:r>
              <a:rPr lang="en-US" dirty="0" smtClean="0"/>
              <a:t>SS 3243 (Used by the Brownwood District)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 y="228600"/>
            <a:ext cx="8991600" cy="1143000"/>
          </a:xfrm>
        </p:spPr>
        <p:txBody>
          <a:bodyPr/>
          <a:lstStyle/>
          <a:p>
            <a:pPr eaLnBrk="1" hangingPunct="1"/>
            <a:r>
              <a:rPr lang="en-US" b="1" dirty="0" smtClean="0"/>
              <a:t>Fine Graded PFC</a:t>
            </a:r>
          </a:p>
        </p:txBody>
      </p:sp>
      <p:pic>
        <p:nvPicPr>
          <p:cNvPr id="77827" name="Content Placeholder 3" descr="DSC01643.JPG"/>
          <p:cNvPicPr>
            <a:picLocks noGrp="1" noChangeAspect="1"/>
          </p:cNvPicPr>
          <p:nvPr>
            <p:ph idx="1"/>
          </p:nvPr>
        </p:nvPicPr>
        <p:blipFill>
          <a:blip r:embed="rId3" cstate="print"/>
          <a:srcRect/>
          <a:stretch>
            <a:fillRect/>
          </a:stretch>
        </p:blipFill>
        <p:spPr>
          <a:xfrm>
            <a:off x="1371600" y="1543050"/>
            <a:ext cx="5867400" cy="4400550"/>
          </a:xfrm>
        </p:spPr>
      </p:pic>
      <p:sp>
        <p:nvSpPr>
          <p:cNvPr id="77828" name="Rectangle 4"/>
          <p:cNvSpPr>
            <a:spLocks noChangeArrowheads="1"/>
          </p:cNvSpPr>
          <p:nvPr/>
        </p:nvSpPr>
        <p:spPr bwMode="auto">
          <a:xfrm>
            <a:off x="2133600" y="5867400"/>
            <a:ext cx="6172200" cy="830263"/>
          </a:xfrm>
          <a:prstGeom prst="rect">
            <a:avLst/>
          </a:prstGeom>
          <a:noFill/>
          <a:ln w="9525">
            <a:noFill/>
            <a:miter lim="800000"/>
            <a:headEnd/>
            <a:tailEnd/>
          </a:ln>
        </p:spPr>
        <p:txBody>
          <a:bodyPr>
            <a:spAutoFit/>
          </a:bodyPr>
          <a:lstStyle/>
          <a:p>
            <a:r>
              <a:rPr lang="en-US" sz="2400" b="1"/>
              <a:t>Mill Creek Aggregate (1/4-in chips)</a:t>
            </a:r>
          </a:p>
          <a:p>
            <a:r>
              <a:rPr lang="en-US" sz="2400" b="1"/>
              <a:t>used by APAC at Dallas HMA Plants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800" b="1" dirty="0" smtClean="0">
                <a:latin typeface="Times New Roman" pitchFamily="18" charset="0"/>
                <a:cs typeface="Times New Roman" pitchFamily="18" charset="0"/>
              </a:rPr>
              <a:t>Fine PFC</a:t>
            </a:r>
            <a:br>
              <a:rPr lang="en-US" sz="4800" b="1" dirty="0" smtClean="0">
                <a:latin typeface="Times New Roman" pitchFamily="18" charset="0"/>
                <a:cs typeface="Times New Roman" pitchFamily="18" charset="0"/>
              </a:rPr>
            </a:br>
            <a:r>
              <a:rPr lang="en-US" sz="2400" b="1" i="1" dirty="0" smtClean="0">
                <a:solidFill>
                  <a:srgbClr val="C00000"/>
                </a:solidFill>
                <a:latin typeface="Times New Roman" pitchFamily="18" charset="0"/>
                <a:cs typeface="Times New Roman" pitchFamily="18" charset="0"/>
              </a:rPr>
              <a:t>Best Lab Performance Test Results Seen to Date</a:t>
            </a:r>
            <a:endParaRPr lang="en-US" sz="4800" b="1" i="1" dirty="0" smtClean="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half" idx="1"/>
          </p:nvPr>
        </p:nvGraphicFramePr>
        <p:xfrm>
          <a:off x="304800" y="1571416"/>
          <a:ext cx="2971800" cy="4883356"/>
        </p:xfrm>
        <a:graphic>
          <a:graphicData uri="http://schemas.openxmlformats.org/drawingml/2006/table">
            <a:tbl>
              <a:tblPr firstRow="1" bandRow="1">
                <a:tableStyleId>{5C22544A-7EE6-4342-B048-85BDC9FD1C3A}</a:tableStyleId>
              </a:tblPr>
              <a:tblGrid>
                <a:gridCol w="1485900"/>
                <a:gridCol w="1485900"/>
              </a:tblGrid>
              <a:tr h="611291">
                <a:tc>
                  <a:txBody>
                    <a:bodyPr/>
                    <a:lstStyle/>
                    <a:p>
                      <a:r>
                        <a:rPr lang="en-US" sz="1800" dirty="0" smtClean="0"/>
                        <a:t>Mix Design</a:t>
                      </a:r>
                      <a:endParaRPr lang="en-US" sz="1800" dirty="0"/>
                    </a:p>
                  </a:txBody>
                  <a:tcPr marL="127535" marR="127535" marT="45718" marB="45718"/>
                </a:tc>
                <a:tc>
                  <a:txBody>
                    <a:bodyPr/>
                    <a:lstStyle/>
                    <a:p>
                      <a:r>
                        <a:rPr lang="en-US" sz="1800" dirty="0" smtClean="0"/>
                        <a:t>Percent Passing</a:t>
                      </a:r>
                      <a:endParaRPr lang="en-US" sz="1800" dirty="0"/>
                    </a:p>
                  </a:txBody>
                  <a:tcPr marL="127535" marR="127535" marT="45718" marB="45718"/>
                </a:tc>
              </a:tr>
              <a:tr h="530410">
                <a:tc>
                  <a:txBody>
                    <a:bodyPr/>
                    <a:lstStyle/>
                    <a:p>
                      <a:pPr marL="0" marR="0" algn="ctr">
                        <a:spcBef>
                          <a:spcPts val="0"/>
                        </a:spcBef>
                        <a:spcAft>
                          <a:spcPts val="0"/>
                        </a:spcAft>
                      </a:pPr>
                      <a:r>
                        <a:rPr lang="en-US" sz="1600" dirty="0">
                          <a:latin typeface="Times New Roman"/>
                          <a:ea typeface="Times New Roman"/>
                          <a:cs typeface="Times New Roman"/>
                        </a:rPr>
                        <a:t>3/8 in.</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99.5</a:t>
                      </a:r>
                    </a:p>
                  </a:txBody>
                  <a:tcPr marL="0" marR="0" marT="0" marB="0" anchor="ctr"/>
                </a:tc>
              </a:tr>
              <a:tr h="530410">
                <a:tc>
                  <a:txBody>
                    <a:bodyPr/>
                    <a:lstStyle/>
                    <a:p>
                      <a:pPr marL="0" marR="0" algn="ctr">
                        <a:spcBef>
                          <a:spcPts val="0"/>
                        </a:spcBef>
                        <a:spcAft>
                          <a:spcPts val="0"/>
                        </a:spcAft>
                      </a:pPr>
                      <a:r>
                        <a:rPr lang="en-US" sz="1600" dirty="0">
                          <a:latin typeface="Times New Roman"/>
                          <a:ea typeface="Times New Roman"/>
                          <a:cs typeface="Times New Roman"/>
                        </a:rPr>
                        <a:t># 4</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47.0</a:t>
                      </a:r>
                    </a:p>
                  </a:txBody>
                  <a:tcPr marL="0" marR="0" marT="0" marB="0" anchor="ctr"/>
                </a:tc>
              </a:tr>
              <a:tr h="530410">
                <a:tc>
                  <a:txBody>
                    <a:bodyPr/>
                    <a:lstStyle/>
                    <a:p>
                      <a:pPr marL="0" marR="0" algn="ctr">
                        <a:spcBef>
                          <a:spcPts val="0"/>
                        </a:spcBef>
                        <a:spcAft>
                          <a:spcPts val="0"/>
                        </a:spcAft>
                      </a:pPr>
                      <a:r>
                        <a:rPr lang="en-US" sz="1600" dirty="0">
                          <a:latin typeface="Times New Roman"/>
                          <a:ea typeface="Times New Roman"/>
                          <a:cs typeface="Times New Roman"/>
                        </a:rPr>
                        <a:t># 8</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7.0</a:t>
                      </a:r>
                    </a:p>
                  </a:txBody>
                  <a:tcPr marL="0" marR="0" marT="0" marB="0" anchor="ctr"/>
                </a:tc>
              </a:tr>
              <a:tr h="530410">
                <a:tc>
                  <a:txBody>
                    <a:bodyPr/>
                    <a:lstStyle/>
                    <a:p>
                      <a:pPr marL="0" marR="0" algn="ctr">
                        <a:spcBef>
                          <a:spcPts val="0"/>
                        </a:spcBef>
                        <a:spcAft>
                          <a:spcPts val="0"/>
                        </a:spcAft>
                      </a:pPr>
                      <a:r>
                        <a:rPr lang="en-US" sz="1600" dirty="0">
                          <a:latin typeface="Times New Roman"/>
                          <a:ea typeface="Times New Roman"/>
                          <a:cs typeface="Times New Roman"/>
                        </a:rPr>
                        <a:t># 16</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3.0</a:t>
                      </a:r>
                    </a:p>
                  </a:txBody>
                  <a:tcPr marL="0" marR="0" marT="0" marB="0" anchor="ctr"/>
                </a:tc>
              </a:tr>
              <a:tr h="530410">
                <a:tc>
                  <a:txBody>
                    <a:bodyPr/>
                    <a:lstStyle/>
                    <a:p>
                      <a:pPr marL="0" marR="0" algn="ctr">
                        <a:spcBef>
                          <a:spcPts val="0"/>
                        </a:spcBef>
                        <a:spcAft>
                          <a:spcPts val="0"/>
                        </a:spcAft>
                      </a:pPr>
                      <a:r>
                        <a:rPr lang="en-US" sz="1600" dirty="0">
                          <a:latin typeface="Times New Roman"/>
                          <a:ea typeface="Times New Roman"/>
                          <a:cs typeface="Times New Roman"/>
                        </a:rPr>
                        <a:t># 30</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2.0</a:t>
                      </a:r>
                    </a:p>
                  </a:txBody>
                  <a:tcPr marL="0" marR="0" marT="0" marB="0" anchor="ctr"/>
                </a:tc>
              </a:tr>
              <a:tr h="530410">
                <a:tc>
                  <a:txBody>
                    <a:bodyPr/>
                    <a:lstStyle/>
                    <a:p>
                      <a:pPr marL="0" marR="0" algn="ctr">
                        <a:spcBef>
                          <a:spcPts val="0"/>
                        </a:spcBef>
                        <a:spcAft>
                          <a:spcPts val="0"/>
                        </a:spcAft>
                      </a:pPr>
                      <a:r>
                        <a:rPr lang="en-US" sz="1600" dirty="0">
                          <a:latin typeface="Times New Roman"/>
                          <a:ea typeface="Times New Roman"/>
                          <a:cs typeface="Times New Roman"/>
                        </a:rPr>
                        <a:t># 50</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1.5</a:t>
                      </a:r>
                    </a:p>
                  </a:txBody>
                  <a:tcPr marL="0" marR="0" marT="0" marB="0" anchor="ctr"/>
                </a:tc>
              </a:tr>
              <a:tr h="530410">
                <a:tc>
                  <a:txBody>
                    <a:bodyPr/>
                    <a:lstStyle/>
                    <a:p>
                      <a:pPr marL="0" marR="0" algn="ctr">
                        <a:spcBef>
                          <a:spcPts val="0"/>
                        </a:spcBef>
                        <a:spcAft>
                          <a:spcPts val="0"/>
                        </a:spcAft>
                      </a:pPr>
                      <a:r>
                        <a:rPr lang="en-US" sz="1600" dirty="0">
                          <a:latin typeface="Times New Roman"/>
                          <a:ea typeface="Times New Roman"/>
                          <a:cs typeface="Times New Roman"/>
                        </a:rPr>
                        <a:t># 200</a:t>
                      </a:r>
                    </a:p>
                  </a:txBody>
                  <a:tcPr marL="95651" marR="95651" marT="0" marB="0"/>
                </a:tc>
                <a:tc>
                  <a:txBody>
                    <a:bodyPr/>
                    <a:lstStyle/>
                    <a:p>
                      <a:pPr algn="ctr" fontAlgn="ctr"/>
                      <a:r>
                        <a:rPr lang="en-US" sz="1600" b="0" i="0" u="none" strike="noStrike" dirty="0">
                          <a:solidFill>
                            <a:srgbClr val="000000"/>
                          </a:solidFill>
                          <a:latin typeface="Times New Roman" pitchFamily="18" charset="0"/>
                          <a:cs typeface="Times New Roman" pitchFamily="18" charset="0"/>
                        </a:rPr>
                        <a:t>  1.1</a:t>
                      </a:r>
                    </a:p>
                  </a:txBody>
                  <a:tcPr marL="0" marR="0" marT="0" marB="0" anchor="ctr"/>
                </a:tc>
              </a:tr>
              <a:tr h="5304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Times New Roman"/>
                          <a:cs typeface="Times New Roman"/>
                        </a:rPr>
                        <a:t>1% Lime</a:t>
                      </a:r>
                    </a:p>
                    <a:p>
                      <a:pPr marL="0" marR="0" algn="ctr">
                        <a:spcBef>
                          <a:spcPts val="0"/>
                        </a:spcBef>
                        <a:spcAft>
                          <a:spcPts val="0"/>
                        </a:spcAft>
                      </a:pPr>
                      <a:r>
                        <a:rPr lang="en-US" sz="1600" baseline="0" dirty="0" smtClean="0">
                          <a:latin typeface="Times New Roman"/>
                          <a:ea typeface="Times New Roman"/>
                          <a:cs typeface="Times New Roman"/>
                        </a:rPr>
                        <a:t>6.5% PG 76-22</a:t>
                      </a:r>
                      <a:endParaRPr lang="en-US" sz="1600" dirty="0" smtClean="0">
                        <a:latin typeface="Times New Roman"/>
                        <a:ea typeface="Times New Roman"/>
                        <a:cs typeface="Times New Roman"/>
                      </a:endParaRPr>
                    </a:p>
                  </a:txBody>
                  <a:tcPr marL="95651" marR="95651" marT="0" marB="0">
                    <a:solidFill>
                      <a:schemeClr val="tx2">
                        <a:lumMod val="40000"/>
                        <a:lumOff val="60000"/>
                      </a:schemeClr>
                    </a:solidFill>
                  </a:tcPr>
                </a:tc>
                <a:tc>
                  <a:txBody>
                    <a:bodyPr/>
                    <a:lstStyle/>
                    <a:p>
                      <a:pPr marL="0" marR="0" algn="ctr">
                        <a:spcBef>
                          <a:spcPts val="0"/>
                        </a:spcBef>
                        <a:spcAft>
                          <a:spcPts val="0"/>
                        </a:spcAft>
                      </a:pPr>
                      <a:endParaRPr lang="en-US" sz="1600" dirty="0" smtClean="0">
                        <a:latin typeface="Times New Roman"/>
                        <a:ea typeface="Times New Roman"/>
                        <a:cs typeface="Times New Roman"/>
                      </a:endParaRPr>
                    </a:p>
                    <a:p>
                      <a:pPr marL="0" marR="0" algn="ctr">
                        <a:spcBef>
                          <a:spcPts val="0"/>
                        </a:spcBef>
                        <a:spcAft>
                          <a:spcPts val="0"/>
                        </a:spcAft>
                      </a:pPr>
                      <a:r>
                        <a:rPr lang="en-US" sz="1600" dirty="0" smtClean="0">
                          <a:latin typeface="Times New Roman"/>
                          <a:ea typeface="Times New Roman"/>
                          <a:cs typeface="Times New Roman"/>
                        </a:rPr>
                        <a:t>76.4% Density</a:t>
                      </a:r>
                      <a:endParaRPr lang="en-US" sz="1600" dirty="0">
                        <a:latin typeface="Times New Roman"/>
                        <a:ea typeface="Times New Roman"/>
                        <a:cs typeface="Times New Roman"/>
                      </a:endParaRPr>
                    </a:p>
                  </a:txBody>
                  <a:tcPr marL="95651" marR="95651" marT="0" marB="0">
                    <a:solidFill>
                      <a:schemeClr val="tx2">
                        <a:lumMod val="40000"/>
                        <a:lumOff val="60000"/>
                      </a:schemeClr>
                    </a:solidFill>
                  </a:tcPr>
                </a:tc>
              </a:tr>
            </a:tbl>
          </a:graphicData>
        </a:graphic>
      </p:graphicFrame>
      <p:pic>
        <p:nvPicPr>
          <p:cNvPr id="78883" name="Content Placeholder 6" descr="DSC01653.JPG"/>
          <p:cNvPicPr>
            <a:picLocks noGrp="1" noChangeAspect="1"/>
          </p:cNvPicPr>
          <p:nvPr>
            <p:ph sz="half" idx="2"/>
          </p:nvPr>
        </p:nvPicPr>
        <p:blipFill>
          <a:blip r:embed="rId3" cstate="print"/>
          <a:srcRect/>
          <a:stretch>
            <a:fillRect/>
          </a:stretch>
        </p:blipFill>
        <p:spPr>
          <a:xfrm>
            <a:off x="3657600" y="3705225"/>
            <a:ext cx="4038600" cy="3028950"/>
          </a:xfrm>
        </p:spPr>
      </p:pic>
      <p:graphicFrame>
        <p:nvGraphicFramePr>
          <p:cNvPr id="5" name="Table 4"/>
          <p:cNvGraphicFramePr>
            <a:graphicFrameLocks noGrp="1"/>
          </p:cNvGraphicFramePr>
          <p:nvPr/>
        </p:nvGraphicFramePr>
        <p:xfrm>
          <a:off x="3200400" y="1752600"/>
          <a:ext cx="5715000" cy="1828800"/>
        </p:xfrm>
        <a:graphic>
          <a:graphicData uri="http://schemas.openxmlformats.org/drawingml/2006/table">
            <a:tbl>
              <a:tblPr firstRow="1" bandRow="1">
                <a:tableStyleId>{5C22544A-7EE6-4342-B048-85BDC9FD1C3A}</a:tableStyleId>
              </a:tblPr>
              <a:tblGrid>
                <a:gridCol w="1295400"/>
                <a:gridCol w="990600"/>
                <a:gridCol w="1600200"/>
                <a:gridCol w="1828800"/>
              </a:tblGrid>
              <a:tr h="759025">
                <a:tc>
                  <a:txBody>
                    <a:bodyPr/>
                    <a:lstStyle/>
                    <a:p>
                      <a:r>
                        <a:rPr lang="en-US" sz="1600" dirty="0" smtClean="0"/>
                        <a:t>Hamburg</a:t>
                      </a:r>
                      <a:endParaRPr lang="en-US" sz="1600" dirty="0"/>
                    </a:p>
                  </a:txBody>
                  <a:tcPr marT="45699" marB="45699"/>
                </a:tc>
                <a:tc>
                  <a:txBody>
                    <a:bodyPr/>
                    <a:lstStyle/>
                    <a:p>
                      <a:r>
                        <a:rPr lang="en-US" sz="1600" dirty="0" smtClean="0"/>
                        <a:t>Overlay Test</a:t>
                      </a:r>
                      <a:endParaRPr lang="en-US" sz="1600" dirty="0"/>
                    </a:p>
                  </a:txBody>
                  <a:tcPr marT="45699" marB="45699"/>
                </a:tc>
                <a:tc>
                  <a:txBody>
                    <a:bodyPr/>
                    <a:lstStyle/>
                    <a:p>
                      <a:r>
                        <a:rPr lang="en-US" sz="1600" dirty="0" smtClean="0"/>
                        <a:t>Permeability,</a:t>
                      </a:r>
                    </a:p>
                    <a:p>
                      <a:r>
                        <a:rPr lang="en-US" sz="1600" dirty="0" smtClean="0"/>
                        <a:t>Elapsed</a:t>
                      </a:r>
                      <a:r>
                        <a:rPr lang="en-US" sz="1600" baseline="0" dirty="0" smtClean="0"/>
                        <a:t> time</a:t>
                      </a:r>
                      <a:endParaRPr lang="en-US" sz="1600" dirty="0"/>
                    </a:p>
                  </a:txBody>
                  <a:tcPr marT="45699" marB="45699"/>
                </a:tc>
                <a:tc>
                  <a:txBody>
                    <a:bodyPr/>
                    <a:lstStyle/>
                    <a:p>
                      <a:r>
                        <a:rPr lang="en-US" sz="1600" dirty="0" err="1" smtClean="0"/>
                        <a:t>Cantabro</a:t>
                      </a:r>
                      <a:r>
                        <a:rPr lang="en-US" sz="1600" dirty="0" smtClean="0"/>
                        <a:t> Loss</a:t>
                      </a:r>
                      <a:endParaRPr lang="en-US" sz="1600" dirty="0"/>
                    </a:p>
                  </a:txBody>
                  <a:tcPr marT="45699" marB="45699"/>
                </a:tc>
              </a:tr>
              <a:tr h="1069775">
                <a:tc>
                  <a:txBody>
                    <a:bodyPr/>
                    <a:lstStyle/>
                    <a:p>
                      <a:pPr algn="ctr"/>
                      <a:r>
                        <a:rPr lang="en-US" sz="1600" b="1" dirty="0" smtClean="0"/>
                        <a:t>7.1</a:t>
                      </a:r>
                      <a:r>
                        <a:rPr lang="en-US" sz="1600" b="1" baseline="0" dirty="0" smtClean="0"/>
                        <a:t> mm @ </a:t>
                      </a:r>
                      <a:r>
                        <a:rPr lang="en-US" sz="1600" b="1" baseline="0" dirty="0" smtClean="0">
                          <a:solidFill>
                            <a:srgbClr val="C00000"/>
                          </a:solidFill>
                        </a:rPr>
                        <a:t>20000</a:t>
                      </a:r>
                      <a:r>
                        <a:rPr lang="en-US" sz="1600" b="1" baseline="0" dirty="0" smtClean="0"/>
                        <a:t> cycles</a:t>
                      </a:r>
                      <a:endParaRPr lang="en-US" sz="1600" b="1" dirty="0"/>
                    </a:p>
                  </a:txBody>
                  <a:tcPr marT="45699" marB="45699"/>
                </a:tc>
                <a:tc>
                  <a:txBody>
                    <a:bodyPr/>
                    <a:lstStyle/>
                    <a:p>
                      <a:r>
                        <a:rPr lang="en-US" sz="1600" b="1" dirty="0" smtClean="0"/>
                        <a:t>1000</a:t>
                      </a:r>
                      <a:r>
                        <a:rPr lang="en-US" sz="1600" b="1" baseline="0" dirty="0" smtClean="0"/>
                        <a:t> cycles</a:t>
                      </a:r>
                      <a:endParaRPr lang="en-US" sz="1600" b="1" dirty="0"/>
                    </a:p>
                  </a:txBody>
                  <a:tcPr marT="45699" marB="45699"/>
                </a:tc>
                <a:tc>
                  <a:txBody>
                    <a:bodyPr/>
                    <a:lstStyle/>
                    <a:p>
                      <a:r>
                        <a:rPr lang="en-US" sz="1600" b="1" dirty="0" smtClean="0"/>
                        <a:t>2.6 seconds</a:t>
                      </a:r>
                    </a:p>
                    <a:p>
                      <a:endParaRPr lang="en-US" sz="1600" b="1" dirty="0" smtClean="0"/>
                    </a:p>
                    <a:p>
                      <a:r>
                        <a:rPr lang="en-US" sz="1600" b="1" dirty="0" smtClean="0">
                          <a:solidFill>
                            <a:schemeClr val="accent4">
                              <a:lumMod val="75000"/>
                            </a:schemeClr>
                          </a:solidFill>
                        </a:rPr>
                        <a:t>Conv</a:t>
                      </a:r>
                      <a:r>
                        <a:rPr lang="en-US" sz="1600" b="1" baseline="0" dirty="0" smtClean="0">
                          <a:solidFill>
                            <a:schemeClr val="accent4">
                              <a:lumMod val="75000"/>
                            </a:schemeClr>
                          </a:solidFill>
                        </a:rPr>
                        <a:t>entional PFC:  10.4 s</a:t>
                      </a:r>
                      <a:endParaRPr lang="en-US" sz="1600" b="1" dirty="0">
                        <a:solidFill>
                          <a:schemeClr val="accent4">
                            <a:lumMod val="75000"/>
                          </a:schemeClr>
                        </a:solidFill>
                      </a:endParaRPr>
                    </a:p>
                  </a:txBody>
                  <a:tcPr marT="45699" marB="45699"/>
                </a:tc>
                <a:tc>
                  <a:txBody>
                    <a:bodyPr/>
                    <a:lstStyle/>
                    <a:p>
                      <a:r>
                        <a:rPr lang="en-US" sz="1600" b="1" dirty="0" smtClean="0"/>
                        <a:t>6.0%</a:t>
                      </a:r>
                      <a:r>
                        <a:rPr lang="en-US" sz="1600" b="1" baseline="0" dirty="0" smtClean="0"/>
                        <a:t> AC ,30.9%</a:t>
                      </a:r>
                      <a:endParaRPr lang="en-US" sz="1600" b="1" dirty="0" smtClean="0"/>
                    </a:p>
                    <a:p>
                      <a:r>
                        <a:rPr lang="en-US" sz="1600" b="1" dirty="0" smtClean="0"/>
                        <a:t>6.5% AC, 16.2%</a:t>
                      </a:r>
                      <a:endParaRPr lang="en-US" sz="1600" b="1" dirty="0"/>
                    </a:p>
                  </a:txBody>
                  <a:tcPr marT="45699" marB="45699"/>
                </a:tc>
              </a:tr>
            </a:tbl>
          </a:graphicData>
        </a:graphic>
      </p:graphicFrame>
      <p:pic>
        <p:nvPicPr>
          <p:cNvPr id="78901" name="Picture 53"/>
          <p:cNvPicPr>
            <a:picLocks noChangeAspect="1" noChangeArrowheads="1"/>
          </p:cNvPicPr>
          <p:nvPr/>
        </p:nvPicPr>
        <p:blipFill>
          <a:blip r:embed="rId4" cstate="print"/>
          <a:srcRect/>
          <a:stretch>
            <a:fillRect/>
          </a:stretch>
        </p:blipFill>
        <p:spPr bwMode="auto">
          <a:xfrm>
            <a:off x="7696200" y="5410200"/>
            <a:ext cx="1300163"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b="1" smtClean="0"/>
              <a:t>Fine Graded SMA</a:t>
            </a:r>
          </a:p>
        </p:txBody>
      </p:sp>
      <p:sp>
        <p:nvSpPr>
          <p:cNvPr id="79875" name="Text Placeholder 11"/>
          <p:cNvSpPr>
            <a:spLocks noGrp="1"/>
          </p:cNvSpPr>
          <p:nvPr>
            <p:ph type="body" idx="1"/>
          </p:nvPr>
        </p:nvSpPr>
        <p:spPr/>
        <p:txBody>
          <a:bodyPr/>
          <a:lstStyle/>
          <a:p>
            <a:pPr eaLnBrk="1" hangingPunct="1"/>
            <a:r>
              <a:rPr lang="en-US" dirty="0" smtClean="0"/>
              <a:t>65% Mill Creek ¼ in chips</a:t>
            </a:r>
          </a:p>
        </p:txBody>
      </p:sp>
      <p:pic>
        <p:nvPicPr>
          <p:cNvPr id="79876" name="Content Placeholder 8" descr="DSC01645.JPG"/>
          <p:cNvPicPr>
            <a:picLocks noGrp="1" noChangeAspect="1"/>
          </p:cNvPicPr>
          <p:nvPr>
            <p:ph sz="half" idx="2"/>
          </p:nvPr>
        </p:nvPicPr>
        <p:blipFill>
          <a:blip r:embed="rId3" cstate="print"/>
          <a:stretch>
            <a:fillRect/>
          </a:stretch>
        </p:blipFill>
        <p:spPr>
          <a:xfrm>
            <a:off x="457994" y="2636044"/>
            <a:ext cx="4038600" cy="3028950"/>
          </a:xfrm>
        </p:spPr>
      </p:pic>
      <p:sp>
        <p:nvSpPr>
          <p:cNvPr id="13" name="Text Placeholder 12"/>
          <p:cNvSpPr>
            <a:spLocks noGrp="1"/>
          </p:cNvSpPr>
          <p:nvPr>
            <p:ph type="body" sz="quarter" idx="3"/>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35% Mill Creek Dirty Screenings</a:t>
            </a:r>
          </a:p>
        </p:txBody>
      </p:sp>
      <p:pic>
        <p:nvPicPr>
          <p:cNvPr id="79878" name="Content Placeholder 14" descr="DSC01646.JPG"/>
          <p:cNvPicPr>
            <a:picLocks noGrp="1" noChangeAspect="1"/>
          </p:cNvPicPr>
          <p:nvPr>
            <p:ph sz="quarter" idx="4"/>
          </p:nvPr>
        </p:nvPicPr>
        <p:blipFill>
          <a:blip r:embed="rId4" cstate="print"/>
          <a:stretch>
            <a:fillRect/>
          </a:stretch>
        </p:blipFill>
        <p:spPr>
          <a:xfrm>
            <a:off x="4646612" y="2636044"/>
            <a:ext cx="4038600" cy="302895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z="4800" b="1" smtClean="0">
                <a:latin typeface="Times New Roman" pitchFamily="18" charset="0"/>
                <a:cs typeface="Times New Roman" pitchFamily="18" charset="0"/>
              </a:rPr>
              <a:t>Fine SMA</a:t>
            </a:r>
            <a:endParaRPr lang="en-US" sz="4800" b="1" i="1" smtClean="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46238"/>
          <a:ext cx="3657600" cy="5005677"/>
        </p:xfrm>
        <a:graphic>
          <a:graphicData uri="http://schemas.openxmlformats.org/drawingml/2006/table">
            <a:tbl>
              <a:tblPr firstRow="1" bandRow="1">
                <a:tableStyleId>{5C22544A-7EE6-4342-B048-85BDC9FD1C3A}</a:tableStyleId>
              </a:tblPr>
              <a:tblGrid>
                <a:gridCol w="1828800"/>
                <a:gridCol w="1828800"/>
              </a:tblGrid>
              <a:tr h="519148">
                <a:tc>
                  <a:txBody>
                    <a:bodyPr/>
                    <a:lstStyle/>
                    <a:p>
                      <a:r>
                        <a:rPr lang="en-US" sz="1800" dirty="0" smtClean="0"/>
                        <a:t>Mix Design</a:t>
                      </a:r>
                      <a:endParaRPr lang="en-US" sz="1800" dirty="0"/>
                    </a:p>
                  </a:txBody>
                  <a:tcPr marL="259882" marR="259882" marT="45722" marB="45722"/>
                </a:tc>
                <a:tc>
                  <a:txBody>
                    <a:bodyPr/>
                    <a:lstStyle/>
                    <a:p>
                      <a:r>
                        <a:rPr lang="en-US" sz="1800" dirty="0" smtClean="0"/>
                        <a:t>Percent Passing</a:t>
                      </a:r>
                      <a:endParaRPr lang="en-US" sz="1800" dirty="0"/>
                    </a:p>
                  </a:txBody>
                  <a:tcPr marL="259882" marR="259882" marT="45722" marB="45722"/>
                </a:tc>
              </a:tr>
              <a:tr h="519148">
                <a:tc>
                  <a:txBody>
                    <a:bodyPr/>
                    <a:lstStyle/>
                    <a:p>
                      <a:pPr marL="0" marR="0" algn="ctr">
                        <a:spcBef>
                          <a:spcPts val="0"/>
                        </a:spcBef>
                        <a:spcAft>
                          <a:spcPts val="0"/>
                        </a:spcAft>
                      </a:pPr>
                      <a:r>
                        <a:rPr lang="en-US" sz="1600" dirty="0">
                          <a:latin typeface="Times New Roman"/>
                          <a:ea typeface="Times New Roman"/>
                          <a:cs typeface="Times New Roman"/>
                        </a:rPr>
                        <a:t>3/8 in.</a:t>
                      </a:r>
                    </a:p>
                  </a:txBody>
                  <a:tcPr marL="194912" marR="194912" marT="0" marB="0"/>
                </a:tc>
                <a:tc>
                  <a:txBody>
                    <a:bodyPr/>
                    <a:lstStyle/>
                    <a:p>
                      <a:pPr algn="ctr" fontAlgn="ctr"/>
                      <a:r>
                        <a:rPr lang="en-US" sz="1600" b="0" i="0" u="none" strike="noStrike" dirty="0">
                          <a:latin typeface="Times New Roman" pitchFamily="18" charset="0"/>
                          <a:cs typeface="Times New Roman" pitchFamily="18" charset="0"/>
                        </a:rPr>
                        <a:t> 99.7</a:t>
                      </a:r>
                    </a:p>
                  </a:txBody>
                  <a:tcPr marL="0" marR="0" marT="0" marB="0" anchor="ctr"/>
                </a:tc>
              </a:tr>
              <a:tr h="519148">
                <a:tc>
                  <a:txBody>
                    <a:bodyPr/>
                    <a:lstStyle/>
                    <a:p>
                      <a:pPr marL="0" marR="0" algn="ctr">
                        <a:spcBef>
                          <a:spcPts val="0"/>
                        </a:spcBef>
                        <a:spcAft>
                          <a:spcPts val="0"/>
                        </a:spcAft>
                      </a:pPr>
                      <a:r>
                        <a:rPr lang="en-US" sz="1600" dirty="0">
                          <a:latin typeface="Times New Roman"/>
                          <a:ea typeface="Times New Roman"/>
                          <a:cs typeface="Times New Roman"/>
                        </a:rPr>
                        <a:t># 4</a:t>
                      </a:r>
                    </a:p>
                  </a:txBody>
                  <a:tcPr marL="194912" marR="194912" marT="0" marB="0"/>
                </a:tc>
                <a:tc>
                  <a:txBody>
                    <a:bodyPr/>
                    <a:lstStyle/>
                    <a:p>
                      <a:pPr algn="ctr" fontAlgn="ctr"/>
                      <a:r>
                        <a:rPr lang="en-US" sz="1600" b="0" i="0" u="none" strike="noStrike">
                          <a:latin typeface="Times New Roman" pitchFamily="18" charset="0"/>
                          <a:cs typeface="Times New Roman" pitchFamily="18" charset="0"/>
                        </a:rPr>
                        <a:t> 65.3</a:t>
                      </a:r>
                    </a:p>
                  </a:txBody>
                  <a:tcPr marL="0" marR="0" marT="0" marB="0" anchor="ctr"/>
                </a:tc>
              </a:tr>
              <a:tr h="519148">
                <a:tc>
                  <a:txBody>
                    <a:bodyPr/>
                    <a:lstStyle/>
                    <a:p>
                      <a:pPr marL="0" marR="0" algn="ctr">
                        <a:spcBef>
                          <a:spcPts val="0"/>
                        </a:spcBef>
                        <a:spcAft>
                          <a:spcPts val="0"/>
                        </a:spcAft>
                      </a:pPr>
                      <a:r>
                        <a:rPr lang="en-US" sz="1600" dirty="0">
                          <a:latin typeface="Times New Roman"/>
                          <a:ea typeface="Times New Roman"/>
                          <a:cs typeface="Times New Roman"/>
                        </a:rPr>
                        <a:t># 8</a:t>
                      </a:r>
                    </a:p>
                  </a:txBody>
                  <a:tcPr marL="194912" marR="194912" marT="0" marB="0"/>
                </a:tc>
                <a:tc>
                  <a:txBody>
                    <a:bodyPr/>
                    <a:lstStyle/>
                    <a:p>
                      <a:pPr algn="ctr" fontAlgn="ctr"/>
                      <a:r>
                        <a:rPr lang="en-US" sz="1600" b="0" i="0" u="none" strike="noStrike">
                          <a:latin typeface="Times New Roman" pitchFamily="18" charset="0"/>
                          <a:cs typeface="Times New Roman" pitchFamily="18" charset="0"/>
                        </a:rPr>
                        <a:t> 32.1</a:t>
                      </a:r>
                    </a:p>
                  </a:txBody>
                  <a:tcPr marL="0" marR="0" marT="0" marB="0" anchor="ctr"/>
                </a:tc>
              </a:tr>
              <a:tr h="519148">
                <a:tc>
                  <a:txBody>
                    <a:bodyPr/>
                    <a:lstStyle/>
                    <a:p>
                      <a:pPr marL="0" marR="0" algn="ctr">
                        <a:spcBef>
                          <a:spcPts val="0"/>
                        </a:spcBef>
                        <a:spcAft>
                          <a:spcPts val="0"/>
                        </a:spcAft>
                      </a:pPr>
                      <a:r>
                        <a:rPr lang="en-US" sz="1600" dirty="0">
                          <a:latin typeface="Times New Roman"/>
                          <a:ea typeface="Times New Roman"/>
                          <a:cs typeface="Times New Roman"/>
                        </a:rPr>
                        <a:t># 16</a:t>
                      </a:r>
                    </a:p>
                  </a:txBody>
                  <a:tcPr marL="194912" marR="194912" marT="0" marB="0"/>
                </a:tc>
                <a:tc>
                  <a:txBody>
                    <a:bodyPr/>
                    <a:lstStyle/>
                    <a:p>
                      <a:pPr algn="ctr" fontAlgn="ctr"/>
                      <a:r>
                        <a:rPr lang="en-US" sz="1600" b="0" i="0" u="none" strike="noStrike">
                          <a:latin typeface="Times New Roman" pitchFamily="18" charset="0"/>
                          <a:cs typeface="Times New Roman" pitchFamily="18" charset="0"/>
                        </a:rPr>
                        <a:t> 20.9</a:t>
                      </a:r>
                    </a:p>
                  </a:txBody>
                  <a:tcPr marL="0" marR="0" marT="0" marB="0" anchor="ctr"/>
                </a:tc>
              </a:tr>
              <a:tr h="519148">
                <a:tc>
                  <a:txBody>
                    <a:bodyPr/>
                    <a:lstStyle/>
                    <a:p>
                      <a:pPr marL="0" marR="0" algn="ctr">
                        <a:spcBef>
                          <a:spcPts val="0"/>
                        </a:spcBef>
                        <a:spcAft>
                          <a:spcPts val="0"/>
                        </a:spcAft>
                      </a:pPr>
                      <a:r>
                        <a:rPr lang="en-US" sz="1600" dirty="0">
                          <a:latin typeface="Times New Roman"/>
                          <a:ea typeface="Times New Roman"/>
                          <a:cs typeface="Times New Roman"/>
                        </a:rPr>
                        <a:t># 30</a:t>
                      </a:r>
                    </a:p>
                  </a:txBody>
                  <a:tcPr marL="194912" marR="194912" marT="0" marB="0"/>
                </a:tc>
                <a:tc>
                  <a:txBody>
                    <a:bodyPr/>
                    <a:lstStyle/>
                    <a:p>
                      <a:pPr algn="ctr" fontAlgn="ctr"/>
                      <a:r>
                        <a:rPr lang="en-US" sz="1600" b="0" i="0" u="none" strike="noStrike">
                          <a:latin typeface="Times New Roman" pitchFamily="18" charset="0"/>
                          <a:cs typeface="Times New Roman" pitchFamily="18" charset="0"/>
                        </a:rPr>
                        <a:t> 14.3</a:t>
                      </a:r>
                    </a:p>
                  </a:txBody>
                  <a:tcPr marL="0" marR="0" marT="0" marB="0" anchor="ctr"/>
                </a:tc>
              </a:tr>
              <a:tr h="519148">
                <a:tc>
                  <a:txBody>
                    <a:bodyPr/>
                    <a:lstStyle/>
                    <a:p>
                      <a:pPr marL="0" marR="0" algn="ctr">
                        <a:spcBef>
                          <a:spcPts val="0"/>
                        </a:spcBef>
                        <a:spcAft>
                          <a:spcPts val="0"/>
                        </a:spcAft>
                      </a:pPr>
                      <a:r>
                        <a:rPr lang="en-US" sz="1600" dirty="0">
                          <a:latin typeface="Times New Roman"/>
                          <a:ea typeface="Times New Roman"/>
                          <a:cs typeface="Times New Roman"/>
                        </a:rPr>
                        <a:t># 50</a:t>
                      </a:r>
                    </a:p>
                  </a:txBody>
                  <a:tcPr marL="194912" marR="194912" marT="0" marB="0"/>
                </a:tc>
                <a:tc>
                  <a:txBody>
                    <a:bodyPr/>
                    <a:lstStyle/>
                    <a:p>
                      <a:pPr algn="ctr" fontAlgn="ctr"/>
                      <a:r>
                        <a:rPr lang="en-US" sz="1600" b="0" i="0" u="none" strike="noStrike" dirty="0">
                          <a:latin typeface="Times New Roman" pitchFamily="18" charset="0"/>
                          <a:cs typeface="Times New Roman" pitchFamily="18" charset="0"/>
                        </a:rPr>
                        <a:t> 10.4</a:t>
                      </a:r>
                    </a:p>
                  </a:txBody>
                  <a:tcPr marL="0" marR="0" marT="0" marB="0" anchor="ctr"/>
                </a:tc>
              </a:tr>
              <a:tr h="519148">
                <a:tc>
                  <a:txBody>
                    <a:bodyPr/>
                    <a:lstStyle/>
                    <a:p>
                      <a:pPr marL="0" marR="0" algn="ctr">
                        <a:spcBef>
                          <a:spcPts val="0"/>
                        </a:spcBef>
                        <a:spcAft>
                          <a:spcPts val="0"/>
                        </a:spcAft>
                      </a:pPr>
                      <a:r>
                        <a:rPr lang="en-US" sz="1600" dirty="0">
                          <a:latin typeface="Times New Roman"/>
                          <a:ea typeface="Times New Roman"/>
                          <a:cs typeface="Times New Roman"/>
                        </a:rPr>
                        <a:t># 200</a:t>
                      </a:r>
                    </a:p>
                  </a:txBody>
                  <a:tcPr marL="194912" marR="194912" marT="0" marB="0"/>
                </a:tc>
                <a:tc>
                  <a:txBody>
                    <a:bodyPr/>
                    <a:lstStyle/>
                    <a:p>
                      <a:pPr algn="ctr" fontAlgn="ctr"/>
                      <a:r>
                        <a:rPr lang="en-US" sz="1600" b="0" i="0" u="none" strike="noStrike" dirty="0">
                          <a:latin typeface="Times New Roman" pitchFamily="18" charset="0"/>
                          <a:cs typeface="Times New Roman" pitchFamily="18" charset="0"/>
                        </a:rPr>
                        <a:t>  6.6</a:t>
                      </a:r>
                    </a:p>
                  </a:txBody>
                  <a:tcPr marL="0" marR="0" marT="0" marB="0" anchor="ctr"/>
                </a:tc>
              </a:tr>
              <a:tr h="731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Times New Roman"/>
                          <a:cs typeface="Times New Roman"/>
                        </a:rPr>
                        <a:t>1% Lime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Times New Roman"/>
                          <a:cs typeface="Times New Roman"/>
                        </a:rPr>
                        <a:t>0.3% Fibers</a:t>
                      </a:r>
                    </a:p>
                    <a:p>
                      <a:pPr marL="0" marR="0" algn="ctr">
                        <a:spcBef>
                          <a:spcPts val="0"/>
                        </a:spcBef>
                        <a:spcAft>
                          <a:spcPts val="0"/>
                        </a:spcAft>
                      </a:pPr>
                      <a:r>
                        <a:rPr lang="en-US" sz="1600" baseline="0" dirty="0" smtClean="0">
                          <a:latin typeface="Times New Roman"/>
                          <a:ea typeface="Times New Roman"/>
                          <a:cs typeface="Times New Roman"/>
                        </a:rPr>
                        <a:t>6.6% PG 76-22</a:t>
                      </a:r>
                      <a:endParaRPr lang="en-US" sz="1600" dirty="0" smtClean="0">
                        <a:latin typeface="Times New Roman"/>
                        <a:ea typeface="Times New Roman"/>
                        <a:cs typeface="Times New Roman"/>
                      </a:endParaRPr>
                    </a:p>
                  </a:txBody>
                  <a:tcPr marL="194912" marR="194912" marT="0" marB="0">
                    <a:solidFill>
                      <a:schemeClr val="tx2">
                        <a:lumMod val="40000"/>
                        <a:lumOff val="60000"/>
                      </a:schemeClr>
                    </a:solidFill>
                  </a:tcPr>
                </a:tc>
                <a:tc>
                  <a:txBody>
                    <a:bodyPr/>
                    <a:lstStyle/>
                    <a:p>
                      <a:pPr marL="0" marR="0" algn="ctr">
                        <a:spcBef>
                          <a:spcPts val="0"/>
                        </a:spcBef>
                        <a:spcAft>
                          <a:spcPts val="0"/>
                        </a:spcAft>
                      </a:pPr>
                      <a:endParaRPr lang="en-US" sz="1600" dirty="0" smtClean="0">
                        <a:latin typeface="Times New Roman"/>
                        <a:ea typeface="Times New Roman"/>
                        <a:cs typeface="Times New Roman"/>
                      </a:endParaRPr>
                    </a:p>
                    <a:p>
                      <a:pPr marL="0" marR="0" algn="ctr">
                        <a:spcBef>
                          <a:spcPts val="0"/>
                        </a:spcBef>
                        <a:spcAft>
                          <a:spcPts val="0"/>
                        </a:spcAft>
                      </a:pPr>
                      <a:r>
                        <a:rPr lang="en-US" sz="1600" dirty="0" smtClean="0">
                          <a:latin typeface="Times New Roman"/>
                          <a:ea typeface="Times New Roman"/>
                          <a:cs typeface="Times New Roman"/>
                        </a:rPr>
                        <a:t>96.5 % Density</a:t>
                      </a:r>
                      <a:endParaRPr lang="en-US" sz="1600" dirty="0">
                        <a:latin typeface="Times New Roman"/>
                        <a:ea typeface="Times New Roman"/>
                        <a:cs typeface="Times New Roman"/>
                      </a:endParaRPr>
                    </a:p>
                  </a:txBody>
                  <a:tcPr marL="194912" marR="194912" marT="0" marB="0">
                    <a:solidFill>
                      <a:schemeClr val="tx2">
                        <a:lumMod val="40000"/>
                        <a:lumOff val="60000"/>
                      </a:schemeClr>
                    </a:solidFill>
                  </a:tcPr>
                </a:tc>
              </a:tr>
            </a:tbl>
          </a:graphicData>
        </a:graphic>
      </p:graphicFrame>
      <p:pic>
        <p:nvPicPr>
          <p:cNvPr id="80933" name="Content Placeholder 8" descr="DSC01649.JPG"/>
          <p:cNvPicPr>
            <a:picLocks noGrp="1" noChangeAspect="1"/>
          </p:cNvPicPr>
          <p:nvPr>
            <p:ph sz="quarter" idx="4294967295"/>
          </p:nvPr>
        </p:nvPicPr>
        <p:blipFill>
          <a:blip r:embed="rId3" cstate="print"/>
          <a:stretch>
            <a:fillRect/>
          </a:stretch>
        </p:blipFill>
        <p:spPr>
          <a:xfrm>
            <a:off x="4343400" y="1676400"/>
            <a:ext cx="4038600" cy="3028950"/>
          </a:xfrm>
        </p:spPr>
      </p:pic>
      <p:graphicFrame>
        <p:nvGraphicFramePr>
          <p:cNvPr id="5" name="Table 4"/>
          <p:cNvGraphicFramePr>
            <a:graphicFrameLocks noGrp="1"/>
          </p:cNvGraphicFramePr>
          <p:nvPr/>
        </p:nvGraphicFramePr>
        <p:xfrm>
          <a:off x="4876800" y="4724400"/>
          <a:ext cx="3048000" cy="1905000"/>
        </p:xfrm>
        <a:graphic>
          <a:graphicData uri="http://schemas.openxmlformats.org/drawingml/2006/table">
            <a:tbl>
              <a:tblPr firstRow="1" bandRow="1">
                <a:tableStyleId>{5C22544A-7EE6-4342-B048-85BDC9FD1C3A}</a:tableStyleId>
              </a:tblPr>
              <a:tblGrid>
                <a:gridCol w="1503947"/>
                <a:gridCol w="1544053"/>
              </a:tblGrid>
              <a:tr h="841744">
                <a:tc>
                  <a:txBody>
                    <a:bodyPr/>
                    <a:lstStyle/>
                    <a:p>
                      <a:r>
                        <a:rPr lang="en-US" dirty="0" smtClean="0"/>
                        <a:t>Hamburg</a:t>
                      </a:r>
                      <a:endParaRPr lang="en-US" dirty="0"/>
                    </a:p>
                  </a:txBody>
                  <a:tcPr/>
                </a:tc>
                <a:tc>
                  <a:txBody>
                    <a:bodyPr/>
                    <a:lstStyle/>
                    <a:p>
                      <a:r>
                        <a:rPr lang="en-US" dirty="0" smtClean="0"/>
                        <a:t>Overlay Test</a:t>
                      </a:r>
                      <a:endParaRPr lang="en-US" dirty="0"/>
                    </a:p>
                  </a:txBody>
                  <a:tcPr/>
                </a:tc>
              </a:tr>
              <a:tr h="1063256">
                <a:tc>
                  <a:txBody>
                    <a:bodyPr/>
                    <a:lstStyle/>
                    <a:p>
                      <a:pPr algn="ctr"/>
                      <a:r>
                        <a:rPr lang="en-US" b="1" dirty="0" smtClean="0"/>
                        <a:t>2.66 mm @ 20,000 cycles</a:t>
                      </a:r>
                      <a:endParaRPr lang="en-US" b="1" dirty="0"/>
                    </a:p>
                  </a:txBody>
                  <a:tcPr/>
                </a:tc>
                <a:tc>
                  <a:txBody>
                    <a:bodyPr/>
                    <a:lstStyle/>
                    <a:p>
                      <a:r>
                        <a:rPr lang="en-US" b="1" baseline="0" dirty="0" smtClean="0"/>
                        <a:t> 352 cycles</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Fine Dense-Graded Mix</a:t>
            </a:r>
          </a:p>
        </p:txBody>
      </p:sp>
      <p:sp>
        <p:nvSpPr>
          <p:cNvPr id="81923" name="Text Placeholder 2"/>
          <p:cNvSpPr>
            <a:spLocks noGrp="1"/>
          </p:cNvSpPr>
          <p:nvPr>
            <p:ph type="body" idx="1"/>
          </p:nvPr>
        </p:nvSpPr>
        <p:spPr/>
        <p:txBody>
          <a:bodyPr/>
          <a:lstStyle/>
          <a:p>
            <a:pPr eaLnBrk="1" hangingPunct="1"/>
            <a:r>
              <a:rPr lang="en-US" sz="2200" dirty="0" smtClean="0"/>
              <a:t>50% Mill Creek </a:t>
            </a:r>
          </a:p>
          <a:p>
            <a:pPr eaLnBrk="1" hangingPunct="1"/>
            <a:r>
              <a:rPr lang="en-US" sz="2200" dirty="0" smtClean="0"/>
              <a:t>¼ in Chips</a:t>
            </a:r>
          </a:p>
        </p:txBody>
      </p:sp>
      <p:pic>
        <p:nvPicPr>
          <p:cNvPr id="81924" name="Content Placeholder 6" descr="DSC01646.JPG"/>
          <p:cNvPicPr>
            <a:picLocks noGrp="1" noChangeAspect="1"/>
          </p:cNvPicPr>
          <p:nvPr>
            <p:ph sz="half" idx="2"/>
          </p:nvPr>
        </p:nvPicPr>
        <p:blipFill>
          <a:blip r:embed="rId3" cstate="print"/>
          <a:srcRect/>
          <a:stretch>
            <a:fillRect/>
          </a:stretch>
        </p:blipFill>
        <p:spPr>
          <a:xfrm>
            <a:off x="5283200" y="2362200"/>
            <a:ext cx="3657600" cy="2743200"/>
          </a:xfrm>
        </p:spPr>
      </p:pic>
      <p:sp>
        <p:nvSpPr>
          <p:cNvPr id="5" name="Text Placeholder 4"/>
          <p:cNvSpPr>
            <a:spLocks noGrp="1"/>
          </p:cNvSpPr>
          <p:nvPr>
            <p:ph type="body" sz="quarter" idx="3"/>
          </p:nvPr>
        </p:nvSpPr>
        <p:spPr>
          <a:xfrm>
            <a:off x="5715000" y="1535113"/>
            <a:ext cx="2971800" cy="639762"/>
          </a:xfrm>
        </p:spPr>
        <p:txBody>
          <a:bodyPr rtlCol="0">
            <a:normAutofit fontScale="92500" lnSpcReduction="20000"/>
          </a:bodyPr>
          <a:lstStyle/>
          <a:p>
            <a:pPr eaLnBrk="1" fontAlgn="auto" hangingPunct="1">
              <a:spcAft>
                <a:spcPts val="0"/>
              </a:spcAft>
              <a:buFont typeface="Arial" pitchFamily="34" charset="0"/>
              <a:buNone/>
              <a:defRPr/>
            </a:pPr>
            <a:r>
              <a:rPr lang="en-US" dirty="0" smtClean="0"/>
              <a:t>25% Mill Creek Dirty   Screenings</a:t>
            </a:r>
          </a:p>
        </p:txBody>
      </p:sp>
      <p:pic>
        <p:nvPicPr>
          <p:cNvPr id="81926" name="Content Placeholder 7" descr="DSC01645.JPG"/>
          <p:cNvPicPr>
            <a:picLocks noGrp="1" noChangeAspect="1"/>
          </p:cNvPicPr>
          <p:nvPr>
            <p:ph sz="quarter" idx="4"/>
          </p:nvPr>
        </p:nvPicPr>
        <p:blipFill>
          <a:blip r:embed="rId4" cstate="print"/>
          <a:srcRect/>
          <a:stretch>
            <a:fillRect/>
          </a:stretch>
        </p:blipFill>
        <p:spPr>
          <a:xfrm>
            <a:off x="228600" y="2362200"/>
            <a:ext cx="3581400" cy="2795588"/>
          </a:xfrm>
        </p:spPr>
      </p:pic>
      <p:pic>
        <p:nvPicPr>
          <p:cNvPr id="81927" name="Picture 2" descr="J:\DCIM\101MSDCF\DSC01644.JPG"/>
          <p:cNvPicPr>
            <a:picLocks noChangeAspect="1" noChangeArrowheads="1"/>
          </p:cNvPicPr>
          <p:nvPr/>
        </p:nvPicPr>
        <p:blipFill>
          <a:blip r:embed="rId5" cstate="print"/>
          <a:srcRect/>
          <a:stretch>
            <a:fillRect/>
          </a:stretch>
        </p:blipFill>
        <p:spPr bwMode="auto">
          <a:xfrm>
            <a:off x="2667000" y="3352800"/>
            <a:ext cx="3403600" cy="2552700"/>
          </a:xfrm>
          <a:prstGeom prst="rect">
            <a:avLst/>
          </a:prstGeom>
          <a:noFill/>
          <a:ln w="9525">
            <a:noFill/>
            <a:miter lim="800000"/>
            <a:headEnd/>
            <a:tailEnd/>
          </a:ln>
        </p:spPr>
      </p:pic>
      <p:sp>
        <p:nvSpPr>
          <p:cNvPr id="81928" name="Rectangle 9"/>
          <p:cNvSpPr>
            <a:spLocks noChangeArrowheads="1"/>
          </p:cNvSpPr>
          <p:nvPr/>
        </p:nvSpPr>
        <p:spPr bwMode="auto">
          <a:xfrm>
            <a:off x="2362200" y="6019800"/>
            <a:ext cx="4191000" cy="400050"/>
          </a:xfrm>
          <a:prstGeom prst="rect">
            <a:avLst/>
          </a:prstGeom>
          <a:noFill/>
          <a:ln w="9525">
            <a:noFill/>
            <a:miter lim="800000"/>
            <a:headEnd/>
            <a:tailEnd/>
          </a:ln>
        </p:spPr>
        <p:txBody>
          <a:bodyPr>
            <a:spAutoFit/>
          </a:bodyPr>
          <a:lstStyle/>
          <a:p>
            <a:r>
              <a:rPr lang="en-US" sz="2000" b="1"/>
              <a:t>25% Mill Creek Clean Screenings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52400" y="274638"/>
            <a:ext cx="8839200" cy="1143000"/>
          </a:xfrm>
        </p:spPr>
        <p:txBody>
          <a:bodyPr/>
          <a:lstStyle/>
          <a:p>
            <a:pPr eaLnBrk="1" hangingPunct="1"/>
            <a:r>
              <a:rPr lang="en-US" sz="4800" b="1" smtClean="0">
                <a:latin typeface="Times New Roman" pitchFamily="18" charset="0"/>
                <a:cs typeface="Times New Roman" pitchFamily="18" charset="0"/>
              </a:rPr>
              <a:t>Fine DGM</a:t>
            </a:r>
            <a:endParaRPr lang="en-US" sz="4800" b="1" i="1" smtClean="0">
              <a:solidFill>
                <a:srgbClr val="C00000"/>
              </a:solidFill>
              <a:latin typeface="Times New Roman" pitchFamily="18" charset="0"/>
              <a:cs typeface="Times New Roman" pitchFamily="18" charset="0"/>
            </a:endParaRPr>
          </a:p>
        </p:txBody>
      </p:sp>
      <p:sp>
        <p:nvSpPr>
          <p:cNvPr id="82947" name="Text Placeholder 5"/>
          <p:cNvSpPr>
            <a:spLocks noGrp="1"/>
          </p:cNvSpPr>
          <p:nvPr>
            <p:ph type="body" idx="1"/>
          </p:nvPr>
        </p:nvSpPr>
        <p:spPr/>
        <p:txBody>
          <a:bodyPr/>
          <a:lstStyle/>
          <a:p>
            <a:pPr eaLnBrk="1" hangingPunct="1"/>
            <a:endParaRPr lang="en-US" smtClean="0"/>
          </a:p>
        </p:txBody>
      </p:sp>
      <p:graphicFrame>
        <p:nvGraphicFramePr>
          <p:cNvPr id="4" name="Content Placeholder 3"/>
          <p:cNvGraphicFramePr>
            <a:graphicFrameLocks noGrp="1"/>
          </p:cNvGraphicFramePr>
          <p:nvPr>
            <p:ph sz="half" idx="2"/>
          </p:nvPr>
        </p:nvGraphicFramePr>
        <p:xfrm>
          <a:off x="533400" y="1931948"/>
          <a:ext cx="3505200" cy="4355690"/>
        </p:xfrm>
        <a:graphic>
          <a:graphicData uri="http://schemas.openxmlformats.org/drawingml/2006/table">
            <a:tbl>
              <a:tblPr firstRow="1" bandRow="1">
                <a:tableStyleId>{5C22544A-7EE6-4342-B048-85BDC9FD1C3A}</a:tableStyleId>
              </a:tblPr>
              <a:tblGrid>
                <a:gridCol w="1752600"/>
                <a:gridCol w="1752600"/>
              </a:tblGrid>
              <a:tr h="556418">
                <a:tc>
                  <a:txBody>
                    <a:bodyPr/>
                    <a:lstStyle/>
                    <a:p>
                      <a:r>
                        <a:rPr lang="en-US" sz="1800" dirty="0" smtClean="0"/>
                        <a:t>Mix Design</a:t>
                      </a:r>
                      <a:endParaRPr lang="en-US" sz="1800" dirty="0"/>
                    </a:p>
                  </a:txBody>
                  <a:tcPr marL="127585" marR="127585" marT="45723" marB="45723"/>
                </a:tc>
                <a:tc>
                  <a:txBody>
                    <a:bodyPr/>
                    <a:lstStyle/>
                    <a:p>
                      <a:r>
                        <a:rPr lang="en-US" sz="1800" dirty="0" smtClean="0"/>
                        <a:t>Percent Passing</a:t>
                      </a:r>
                      <a:endParaRPr lang="en-US" sz="1800" dirty="0"/>
                    </a:p>
                  </a:txBody>
                  <a:tcPr marL="127585" marR="127585" marT="45723" marB="45723"/>
                </a:tc>
              </a:tr>
              <a:tr h="461132">
                <a:tc>
                  <a:txBody>
                    <a:bodyPr/>
                    <a:lstStyle/>
                    <a:p>
                      <a:pPr marL="0" marR="0" algn="ctr">
                        <a:spcBef>
                          <a:spcPts val="0"/>
                        </a:spcBef>
                        <a:spcAft>
                          <a:spcPts val="0"/>
                        </a:spcAft>
                      </a:pPr>
                      <a:r>
                        <a:rPr lang="en-US" sz="1600" dirty="0">
                          <a:latin typeface="Times New Roman"/>
                          <a:ea typeface="Times New Roman"/>
                          <a:cs typeface="Times New Roman"/>
                        </a:rPr>
                        <a:t>3/8 in.</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99.8</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algn="ctr">
                        <a:spcBef>
                          <a:spcPts val="0"/>
                        </a:spcBef>
                        <a:spcAft>
                          <a:spcPts val="0"/>
                        </a:spcAft>
                      </a:pPr>
                      <a:r>
                        <a:rPr lang="en-US" sz="1600" dirty="0">
                          <a:latin typeface="Times New Roman"/>
                          <a:ea typeface="Times New Roman"/>
                          <a:cs typeface="Times New Roman"/>
                        </a:rPr>
                        <a:t># 4</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73.2</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algn="ctr">
                        <a:spcBef>
                          <a:spcPts val="0"/>
                        </a:spcBef>
                        <a:spcAft>
                          <a:spcPts val="0"/>
                        </a:spcAft>
                      </a:pPr>
                      <a:r>
                        <a:rPr lang="en-US" sz="1600" dirty="0">
                          <a:latin typeface="Times New Roman"/>
                          <a:ea typeface="Times New Roman"/>
                          <a:cs typeface="Times New Roman"/>
                        </a:rPr>
                        <a:t># 8</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43.6</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algn="ctr">
                        <a:spcBef>
                          <a:spcPts val="0"/>
                        </a:spcBef>
                        <a:spcAft>
                          <a:spcPts val="0"/>
                        </a:spcAft>
                      </a:pPr>
                      <a:r>
                        <a:rPr lang="en-US" sz="1600" dirty="0">
                          <a:latin typeface="Times New Roman"/>
                          <a:ea typeface="Times New Roman"/>
                          <a:cs typeface="Times New Roman"/>
                        </a:rPr>
                        <a:t># 16</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28.3</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algn="ctr">
                        <a:spcBef>
                          <a:spcPts val="0"/>
                        </a:spcBef>
                        <a:spcAft>
                          <a:spcPts val="0"/>
                        </a:spcAft>
                      </a:pPr>
                      <a:r>
                        <a:rPr lang="en-US" sz="1600" dirty="0">
                          <a:latin typeface="Times New Roman"/>
                          <a:ea typeface="Times New Roman"/>
                          <a:cs typeface="Times New Roman"/>
                        </a:rPr>
                        <a:t># 30</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17.9</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algn="ctr">
                        <a:spcBef>
                          <a:spcPts val="0"/>
                        </a:spcBef>
                        <a:spcAft>
                          <a:spcPts val="0"/>
                        </a:spcAft>
                      </a:pPr>
                      <a:r>
                        <a:rPr lang="en-US" sz="1600" dirty="0">
                          <a:latin typeface="Times New Roman"/>
                          <a:ea typeface="Times New Roman"/>
                          <a:cs typeface="Times New Roman"/>
                        </a:rPr>
                        <a:t># 50</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10.8</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algn="ctr">
                        <a:spcBef>
                          <a:spcPts val="0"/>
                        </a:spcBef>
                        <a:spcAft>
                          <a:spcPts val="0"/>
                        </a:spcAft>
                      </a:pPr>
                      <a:r>
                        <a:rPr lang="en-US" sz="1600" dirty="0">
                          <a:latin typeface="Times New Roman"/>
                          <a:ea typeface="Times New Roman"/>
                          <a:cs typeface="Times New Roman"/>
                        </a:rPr>
                        <a:t># 200</a:t>
                      </a:r>
                    </a:p>
                  </a:txBody>
                  <a:tcPr marL="95689" marR="95689" marT="0" marB="0"/>
                </a:tc>
                <a:tc>
                  <a:txBody>
                    <a:bodyPr/>
                    <a:lstStyle/>
                    <a:p>
                      <a:pPr algn="ctr" fontAlgn="ctr"/>
                      <a:r>
                        <a:rPr lang="en-US" sz="1600" b="0" i="0" u="none" strike="noStrike" dirty="0">
                          <a:latin typeface="Times New Roman" pitchFamily="18" charset="0"/>
                          <a:cs typeface="Times New Roman" pitchFamily="18" charset="0"/>
                        </a:rPr>
                        <a:t>  </a:t>
                      </a:r>
                      <a:r>
                        <a:rPr lang="en-US" sz="1600" b="0" i="0" u="none" strike="noStrike" dirty="0" smtClean="0">
                          <a:latin typeface="Times New Roman" pitchFamily="18" charset="0"/>
                          <a:cs typeface="Times New Roman" pitchFamily="18" charset="0"/>
                        </a:rPr>
                        <a:t>5.4</a:t>
                      </a:r>
                      <a:endParaRPr lang="en-US" sz="1600" b="0" i="0" u="none" strike="noStrike" dirty="0">
                        <a:latin typeface="Times New Roman" pitchFamily="18" charset="0"/>
                        <a:cs typeface="Times New Roman" pitchFamily="18" charset="0"/>
                      </a:endParaRPr>
                    </a:p>
                  </a:txBody>
                  <a:tcPr marL="0" marR="0" marT="0" marB="0" anchor="ctr"/>
                </a:tc>
              </a:tr>
              <a:tr h="4611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Times New Roman"/>
                          <a:cs typeface="Times New Roman"/>
                        </a:rPr>
                        <a:t>1% Lime</a:t>
                      </a:r>
                    </a:p>
                    <a:p>
                      <a:pPr marL="0" marR="0" algn="ctr">
                        <a:spcBef>
                          <a:spcPts val="0"/>
                        </a:spcBef>
                        <a:spcAft>
                          <a:spcPts val="0"/>
                        </a:spcAft>
                      </a:pPr>
                      <a:r>
                        <a:rPr lang="en-US" sz="1600" baseline="0" dirty="0" smtClean="0">
                          <a:latin typeface="Times New Roman"/>
                          <a:ea typeface="Times New Roman"/>
                          <a:cs typeface="Times New Roman"/>
                        </a:rPr>
                        <a:t>7.2% PG 76-22</a:t>
                      </a:r>
                      <a:endParaRPr lang="en-US" sz="1600" dirty="0" smtClean="0">
                        <a:latin typeface="Times New Roman"/>
                        <a:ea typeface="Times New Roman"/>
                        <a:cs typeface="Times New Roman"/>
                      </a:endParaRPr>
                    </a:p>
                  </a:txBody>
                  <a:tcPr marL="95689" marR="95689" marT="0" marB="0">
                    <a:solidFill>
                      <a:schemeClr val="tx2">
                        <a:lumMod val="40000"/>
                        <a:lumOff val="60000"/>
                      </a:schemeClr>
                    </a:solidFill>
                  </a:tcPr>
                </a:tc>
                <a:tc>
                  <a:txBody>
                    <a:bodyPr/>
                    <a:lstStyle/>
                    <a:p>
                      <a:pPr marL="0" marR="0" algn="ctr">
                        <a:spcBef>
                          <a:spcPts val="0"/>
                        </a:spcBef>
                        <a:spcAft>
                          <a:spcPts val="0"/>
                        </a:spcAft>
                      </a:pPr>
                      <a:endParaRPr lang="en-US" sz="1600" dirty="0" smtClean="0">
                        <a:latin typeface="Times New Roman"/>
                        <a:ea typeface="Times New Roman"/>
                        <a:cs typeface="Times New Roman"/>
                      </a:endParaRPr>
                    </a:p>
                    <a:p>
                      <a:pPr marL="0" marR="0" algn="ctr">
                        <a:spcBef>
                          <a:spcPts val="0"/>
                        </a:spcBef>
                        <a:spcAft>
                          <a:spcPts val="0"/>
                        </a:spcAft>
                      </a:pPr>
                      <a:r>
                        <a:rPr lang="en-US" sz="1600" dirty="0" smtClean="0">
                          <a:latin typeface="Times New Roman"/>
                          <a:ea typeface="Times New Roman"/>
                          <a:cs typeface="Times New Roman"/>
                        </a:rPr>
                        <a:t>96.5 % Density</a:t>
                      </a:r>
                      <a:endParaRPr lang="en-US" sz="1600" dirty="0">
                        <a:latin typeface="Times New Roman"/>
                        <a:ea typeface="Times New Roman"/>
                        <a:cs typeface="Times New Roman"/>
                      </a:endParaRPr>
                    </a:p>
                  </a:txBody>
                  <a:tcPr marL="95689" marR="95689" marT="0" marB="0">
                    <a:solidFill>
                      <a:schemeClr val="tx2">
                        <a:lumMod val="40000"/>
                        <a:lumOff val="60000"/>
                      </a:schemeClr>
                    </a:solidFill>
                  </a:tcPr>
                </a:tc>
              </a:tr>
            </a:tbl>
          </a:graphicData>
        </a:graphic>
      </p:graphicFrame>
      <p:sp>
        <p:nvSpPr>
          <p:cNvPr id="82980" name="Text Placeholder 6"/>
          <p:cNvSpPr>
            <a:spLocks noGrp="1"/>
          </p:cNvSpPr>
          <p:nvPr>
            <p:ph type="body" sz="quarter" idx="3"/>
          </p:nvPr>
        </p:nvSpPr>
        <p:spPr/>
        <p:txBody>
          <a:bodyPr/>
          <a:lstStyle/>
          <a:p>
            <a:pPr eaLnBrk="1" hangingPunct="1"/>
            <a:endParaRPr lang="en-US" smtClean="0"/>
          </a:p>
        </p:txBody>
      </p:sp>
      <p:pic>
        <p:nvPicPr>
          <p:cNvPr id="82992" name="Picture 49"/>
          <p:cNvPicPr>
            <a:picLocks noGrp="1" noChangeAspect="1" noChangeArrowheads="1"/>
          </p:cNvPicPr>
          <p:nvPr>
            <p:ph sz="quarter" idx="4"/>
          </p:nvPr>
        </p:nvPicPr>
        <p:blipFill>
          <a:blip r:embed="rId3" cstate="print"/>
          <a:srcRect/>
          <a:stretch>
            <a:fillRect/>
          </a:stretch>
        </p:blipFill>
        <p:spPr>
          <a:xfrm>
            <a:off x="4919558" y="1447801"/>
            <a:ext cx="3148117" cy="3124200"/>
          </a:xfrm>
          <a:noFill/>
        </p:spPr>
      </p:pic>
      <p:graphicFrame>
        <p:nvGraphicFramePr>
          <p:cNvPr id="5" name="Table 4"/>
          <p:cNvGraphicFramePr>
            <a:graphicFrameLocks noGrp="1"/>
          </p:cNvGraphicFramePr>
          <p:nvPr/>
        </p:nvGraphicFramePr>
        <p:xfrm>
          <a:off x="4953000" y="4724400"/>
          <a:ext cx="3048000" cy="1828800"/>
        </p:xfrm>
        <a:graphic>
          <a:graphicData uri="http://schemas.openxmlformats.org/drawingml/2006/table">
            <a:tbl>
              <a:tblPr firstRow="1" bandRow="1">
                <a:tableStyleId>{5C22544A-7EE6-4342-B048-85BDC9FD1C3A}</a:tableStyleId>
              </a:tblPr>
              <a:tblGrid>
                <a:gridCol w="1503947"/>
                <a:gridCol w="1544053"/>
              </a:tblGrid>
              <a:tr h="808074">
                <a:tc>
                  <a:txBody>
                    <a:bodyPr/>
                    <a:lstStyle/>
                    <a:p>
                      <a:r>
                        <a:rPr lang="en-US" dirty="0" smtClean="0"/>
                        <a:t>Hamburg</a:t>
                      </a:r>
                      <a:endParaRPr lang="en-US" dirty="0"/>
                    </a:p>
                  </a:txBody>
                  <a:tcPr/>
                </a:tc>
                <a:tc>
                  <a:txBody>
                    <a:bodyPr/>
                    <a:lstStyle/>
                    <a:p>
                      <a:r>
                        <a:rPr lang="en-US" dirty="0" smtClean="0"/>
                        <a:t>Overlay Test</a:t>
                      </a:r>
                      <a:endParaRPr lang="en-US" dirty="0"/>
                    </a:p>
                  </a:txBody>
                  <a:tcPr/>
                </a:tc>
              </a:tr>
              <a:tr h="1020726">
                <a:tc>
                  <a:txBody>
                    <a:bodyPr/>
                    <a:lstStyle/>
                    <a:p>
                      <a:pPr algn="ctr"/>
                      <a:r>
                        <a:rPr lang="en-US" b="1" dirty="0" smtClean="0"/>
                        <a:t>5.4</a:t>
                      </a:r>
                      <a:r>
                        <a:rPr lang="en-US" b="1" baseline="0" dirty="0" smtClean="0"/>
                        <a:t> mm at </a:t>
                      </a:r>
                    </a:p>
                    <a:p>
                      <a:pPr algn="ctr"/>
                      <a:r>
                        <a:rPr lang="en-US" b="1" baseline="0" dirty="0" smtClean="0"/>
                        <a:t>20 K</a:t>
                      </a:r>
                      <a:endParaRPr lang="en-US" b="1" dirty="0"/>
                    </a:p>
                  </a:txBody>
                  <a:tcPr/>
                </a:tc>
                <a:tc>
                  <a:txBody>
                    <a:bodyPr/>
                    <a:lstStyle/>
                    <a:p>
                      <a:pPr algn="ctr"/>
                      <a:r>
                        <a:rPr lang="en-US" b="1" dirty="0" smtClean="0"/>
                        <a:t>1000+</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400" dirty="0" smtClean="0"/>
              <a:t>Section 5</a:t>
            </a:r>
            <a:br>
              <a:rPr lang="en-US" sz="4400" dirty="0" smtClean="0"/>
            </a:br>
            <a:r>
              <a:rPr lang="en-US" sz="4400" dirty="0" smtClean="0"/>
              <a:t>Laboratory Testing of HMA Surface Properties</a:t>
            </a:r>
            <a:endParaRPr lang="en-US" sz="4400" dirty="0"/>
          </a:p>
        </p:txBody>
      </p:sp>
      <p:sp>
        <p:nvSpPr>
          <p:cNvPr id="3" name="Subtitle 2"/>
          <p:cNvSpPr>
            <a:spLocks noGrp="1"/>
          </p:cNvSpPr>
          <p:nvPr>
            <p:ph type="body" idx="1"/>
          </p:nvPr>
        </p:nvSpPr>
        <p:spPr/>
        <p:txBody>
          <a:bodyPr rtlCol="0"/>
          <a:lstStyle/>
          <a:p>
            <a:pPr eaLnBrk="1" fontAlgn="auto" hangingPunct="1">
              <a:spcAft>
                <a:spcPts val="0"/>
              </a:spcAft>
              <a:buFont typeface="Arial" pitchFamily="34" charset="0"/>
              <a:buNone/>
              <a:defRPr/>
            </a:pPr>
            <a:r>
              <a:rPr lang="en-US" b="1" dirty="0"/>
              <a:t>T</a:t>
            </a:r>
            <a:r>
              <a:rPr lang="en-US" b="1" dirty="0" smtClean="0"/>
              <a:t>exture and Skid Resistance</a:t>
            </a:r>
            <a:br>
              <a:rPr lang="en-US" b="1" dirty="0" smtClean="0"/>
            </a:br>
            <a:r>
              <a:rPr lang="en-US" b="1" dirty="0" smtClean="0"/>
              <a:t>&amp; </a:t>
            </a:r>
            <a:r>
              <a:rPr lang="en-US" b="1" dirty="0"/>
              <a:t>N</a:t>
            </a:r>
            <a:r>
              <a:rPr lang="en-US" b="1" dirty="0" smtClean="0"/>
              <a:t>oise Absorption</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7924800" cy="944563"/>
          </a:xfrm>
        </p:spPr>
        <p:txBody>
          <a:bodyPr>
            <a:normAutofit fontScale="90000"/>
          </a:bodyPr>
          <a:lstStyle/>
          <a:p>
            <a:pPr algn="l" eaLnBrk="1" fontAlgn="auto" hangingPunct="1">
              <a:lnSpc>
                <a:spcPct val="100000"/>
              </a:lnSpc>
              <a:spcAft>
                <a:spcPts val="0"/>
              </a:spcAft>
              <a:defRPr/>
            </a:pPr>
            <a:r>
              <a:rPr lang="en-US" sz="4400" dirty="0" smtClean="0"/>
              <a:t>Test Set-Up</a:t>
            </a:r>
            <a:r>
              <a:rPr lang="en-US" dirty="0" smtClean="0"/>
              <a:t/>
            </a:r>
            <a:br>
              <a:rPr lang="en-US" dirty="0" smtClean="0"/>
            </a:br>
            <a:r>
              <a:rPr lang="en-US" sz="1800" dirty="0" smtClean="0"/>
              <a:t>Texture and skid resistance</a:t>
            </a:r>
            <a:endParaRPr lang="en-US" sz="1800" dirty="0"/>
          </a:p>
        </p:txBody>
      </p:sp>
      <p:pic>
        <p:nvPicPr>
          <p:cNvPr id="84995" name="Picture 2" descr="E:\#6615 - Thin overlays\Photos\Slabs\Slab molder 7.JPG"/>
          <p:cNvPicPr>
            <a:picLocks noGrp="1" noChangeAspect="1" noChangeArrowheads="1"/>
          </p:cNvPicPr>
          <p:nvPr>
            <p:ph sz="half" idx="2"/>
          </p:nvPr>
        </p:nvPicPr>
        <p:blipFill>
          <a:blip r:embed="rId3" cstate="print"/>
          <a:srcRect/>
          <a:stretch>
            <a:fillRect/>
          </a:stretch>
        </p:blipFill>
        <p:spPr>
          <a:xfrm>
            <a:off x="609600" y="1524000"/>
            <a:ext cx="4222750" cy="3167063"/>
          </a:xfrm>
          <a:noFill/>
        </p:spPr>
      </p:pic>
      <p:pic>
        <p:nvPicPr>
          <p:cNvPr id="84996" name="Picture 3" descr="E:\#6615 - Thin overlays\Photos\Slabs\3-wheel polisher.JPG"/>
          <p:cNvPicPr>
            <a:picLocks noGrp="1" noChangeAspect="1" noChangeArrowheads="1"/>
          </p:cNvPicPr>
          <p:nvPr>
            <p:ph sz="quarter" idx="4294967295"/>
          </p:nvPr>
        </p:nvPicPr>
        <p:blipFill>
          <a:blip r:embed="rId4" cstate="print"/>
          <a:srcRect/>
          <a:stretch>
            <a:fillRect/>
          </a:stretch>
        </p:blipFill>
        <p:spPr>
          <a:xfrm>
            <a:off x="5327650" y="2190750"/>
            <a:ext cx="2901950" cy="3868738"/>
          </a:xfrm>
          <a:prstGeom prst="rect">
            <a:avLst/>
          </a:prstGeom>
          <a:noFill/>
        </p:spPr>
      </p:pic>
      <p:pic>
        <p:nvPicPr>
          <p:cNvPr id="84997" name="Picture 4" descr="E:\#6615 - Thin overlays\Photos\Slabs\DeltaD-FSMA-0K 1.JPG"/>
          <p:cNvPicPr>
            <a:picLocks noChangeAspect="1" noChangeArrowheads="1"/>
          </p:cNvPicPr>
          <p:nvPr/>
        </p:nvPicPr>
        <p:blipFill>
          <a:blip r:embed="rId5" cstate="print"/>
          <a:srcRect/>
          <a:stretch>
            <a:fillRect/>
          </a:stretch>
        </p:blipFill>
        <p:spPr bwMode="auto">
          <a:xfrm>
            <a:off x="2590800" y="4159250"/>
            <a:ext cx="2346325" cy="2057400"/>
          </a:xfrm>
          <a:prstGeom prst="rect">
            <a:avLst/>
          </a:prstGeom>
          <a:noFill/>
          <a:ln w="9525">
            <a:noFill/>
            <a:miter lim="800000"/>
            <a:headEnd/>
            <a:tailEnd/>
          </a:ln>
        </p:spPr>
      </p:pic>
      <p:sp>
        <p:nvSpPr>
          <p:cNvPr id="7" name="Freeform 6"/>
          <p:cNvSpPr/>
          <p:nvPr/>
        </p:nvSpPr>
        <p:spPr>
          <a:xfrm>
            <a:off x="1822450" y="4419600"/>
            <a:ext cx="738188" cy="696913"/>
          </a:xfrm>
          <a:custGeom>
            <a:avLst/>
            <a:gdLst>
              <a:gd name="connsiteX0" fmla="*/ 0 w 1194486"/>
              <a:gd name="connsiteY0" fmla="*/ 0 h 867477"/>
              <a:gd name="connsiteX1" fmla="*/ 271849 w 1194486"/>
              <a:gd name="connsiteY1" fmla="*/ 733168 h 867477"/>
              <a:gd name="connsiteX2" fmla="*/ 1194486 w 1194486"/>
              <a:gd name="connsiteY2" fmla="*/ 864973 h 867477"/>
            </a:gdLst>
            <a:ahLst/>
            <a:cxnLst>
              <a:cxn ang="0">
                <a:pos x="connsiteX0" y="connsiteY0"/>
              </a:cxn>
              <a:cxn ang="0">
                <a:pos x="connsiteX1" y="connsiteY1"/>
              </a:cxn>
              <a:cxn ang="0">
                <a:pos x="connsiteX2" y="connsiteY2"/>
              </a:cxn>
            </a:cxnLst>
            <a:rect l="l" t="t" r="r" b="b"/>
            <a:pathLst>
              <a:path w="1194486" h="867477">
                <a:moveTo>
                  <a:pt x="0" y="0"/>
                </a:moveTo>
                <a:cubicBezTo>
                  <a:pt x="36384" y="294503"/>
                  <a:pt x="72768" y="589006"/>
                  <a:pt x="271849" y="733168"/>
                </a:cubicBezTo>
                <a:cubicBezTo>
                  <a:pt x="470930" y="877330"/>
                  <a:pt x="832708" y="871151"/>
                  <a:pt x="1194486" y="864973"/>
                </a:cubicBezTo>
              </a:path>
            </a:pathLst>
          </a:custGeom>
          <a:noFill/>
          <a:ln w="28575">
            <a:solidFill>
              <a:schemeClr val="tx1">
                <a:lumMod val="65000"/>
                <a:lumOff val="3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9" name="Straight Arrow Connector 8"/>
          <p:cNvCxnSpPr/>
          <p:nvPr/>
        </p:nvCxnSpPr>
        <p:spPr>
          <a:xfrm>
            <a:off x="4876800" y="5286375"/>
            <a:ext cx="381000" cy="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000" name="TextBox 11"/>
          <p:cNvSpPr txBox="1">
            <a:spLocks noChangeArrowheads="1"/>
          </p:cNvSpPr>
          <p:nvPr/>
        </p:nvSpPr>
        <p:spPr bwMode="auto">
          <a:xfrm>
            <a:off x="5638800" y="6096000"/>
            <a:ext cx="4611688" cy="369888"/>
          </a:xfrm>
          <a:prstGeom prst="rect">
            <a:avLst/>
          </a:prstGeom>
          <a:noFill/>
          <a:ln w="9525">
            <a:noFill/>
            <a:miter lim="800000"/>
            <a:headEnd/>
            <a:tailEnd/>
          </a:ln>
        </p:spPr>
        <p:txBody>
          <a:bodyPr>
            <a:spAutoFit/>
          </a:bodyPr>
          <a:lstStyle/>
          <a:p>
            <a:r>
              <a:rPr lang="en-US" b="1">
                <a:solidFill>
                  <a:srgbClr val="000000"/>
                </a:solidFill>
                <a:latin typeface="Palatino Linotype" pitchFamily="18" charset="0"/>
              </a:rPr>
              <a:t>Wet polishing to 100K cycles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eaLnBrk="1" fontAlgn="auto" hangingPunct="1">
              <a:spcAft>
                <a:spcPts val="0"/>
              </a:spcAft>
              <a:defRPr/>
            </a:pPr>
            <a:r>
              <a:rPr lang="en-US" sz="4000" dirty="0" smtClean="0"/>
              <a:t>Slab Before and After</a:t>
            </a:r>
            <a:endParaRPr lang="en-US" sz="4000" dirty="0"/>
          </a:p>
        </p:txBody>
      </p:sp>
      <p:pic>
        <p:nvPicPr>
          <p:cNvPr id="86019" name="Picture 8" descr="F:\DCIM\101MSDCF\DSC01482.JPG"/>
          <p:cNvPicPr>
            <a:picLocks noGrp="1" noChangeAspect="1" noChangeArrowheads="1"/>
          </p:cNvPicPr>
          <p:nvPr>
            <p:ph sz="half" idx="2"/>
          </p:nvPr>
        </p:nvPicPr>
        <p:blipFill>
          <a:blip r:embed="rId3" cstate="print"/>
          <a:srcRect/>
          <a:stretch>
            <a:fillRect/>
          </a:stretch>
        </p:blipFill>
        <p:spPr>
          <a:xfrm>
            <a:off x="533400" y="1731963"/>
            <a:ext cx="3733800" cy="2800350"/>
          </a:xfrm>
          <a:noFill/>
        </p:spPr>
      </p:pic>
      <p:pic>
        <p:nvPicPr>
          <p:cNvPr id="86020" name="Picture 6" descr="F:\DCIM\101MSDCF\DSC01687.JPG"/>
          <p:cNvPicPr>
            <a:picLocks noGrp="1" noChangeAspect="1" noChangeArrowheads="1"/>
          </p:cNvPicPr>
          <p:nvPr>
            <p:ph sz="quarter" idx="4294967295"/>
          </p:nvPr>
        </p:nvPicPr>
        <p:blipFill>
          <a:blip r:embed="rId4" cstate="print"/>
          <a:srcRect/>
          <a:stretch>
            <a:fillRect/>
          </a:stretch>
        </p:blipFill>
        <p:spPr>
          <a:xfrm>
            <a:off x="4800600" y="1752600"/>
            <a:ext cx="3657600" cy="2743200"/>
          </a:xfrm>
          <a:prstGeom prst="rect">
            <a:avLst/>
          </a:prstGeom>
          <a:noFill/>
        </p:spPr>
      </p:pic>
      <p:pic>
        <p:nvPicPr>
          <p:cNvPr id="86021" name="Picture 7" descr="F:\DCIM\101MSDCF\DSC01690.JPG"/>
          <p:cNvPicPr>
            <a:picLocks noChangeAspect="1" noChangeArrowheads="1"/>
          </p:cNvPicPr>
          <p:nvPr/>
        </p:nvPicPr>
        <p:blipFill>
          <a:blip r:embed="rId5" cstate="print"/>
          <a:srcRect/>
          <a:stretch>
            <a:fillRect/>
          </a:stretch>
        </p:blipFill>
        <p:spPr bwMode="auto">
          <a:xfrm>
            <a:off x="4800600" y="4532313"/>
            <a:ext cx="3657600" cy="1527175"/>
          </a:xfrm>
          <a:prstGeom prst="rect">
            <a:avLst/>
          </a:prstGeom>
          <a:noFill/>
          <a:ln w="9525">
            <a:noFill/>
            <a:miter lim="800000"/>
            <a:headEnd/>
            <a:tailEnd/>
          </a:ln>
        </p:spPr>
      </p:pic>
      <p:pic>
        <p:nvPicPr>
          <p:cNvPr id="86022" name="Picture 9" descr="F:\DCIM\101MSDCF\DSC01486.JPG"/>
          <p:cNvPicPr>
            <a:picLocks noChangeAspect="1" noChangeArrowheads="1"/>
          </p:cNvPicPr>
          <p:nvPr/>
        </p:nvPicPr>
        <p:blipFill>
          <a:blip r:embed="rId6" cstate="print"/>
          <a:srcRect/>
          <a:stretch>
            <a:fillRect/>
          </a:stretch>
        </p:blipFill>
        <p:spPr bwMode="auto">
          <a:xfrm>
            <a:off x="609600" y="4572000"/>
            <a:ext cx="3733800" cy="148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lnSpc>
                <a:spcPct val="100000"/>
              </a:lnSpc>
              <a:spcAft>
                <a:spcPts val="0"/>
              </a:spcAft>
              <a:defRPr/>
            </a:pPr>
            <a:r>
              <a:rPr lang="en-US" sz="4000" dirty="0" smtClean="0"/>
              <a:t>Test Set-up</a:t>
            </a:r>
            <a:r>
              <a:rPr lang="en-US" dirty="0" smtClean="0"/>
              <a:t/>
            </a:r>
            <a:br>
              <a:rPr lang="en-US" dirty="0" smtClean="0"/>
            </a:br>
            <a:r>
              <a:rPr lang="en-US" sz="1800" dirty="0"/>
              <a:t>Texture and skid resistance</a:t>
            </a:r>
          </a:p>
        </p:txBody>
      </p:sp>
      <p:sp>
        <p:nvSpPr>
          <p:cNvPr id="87043" name="Text Placeholder 4"/>
          <p:cNvSpPr>
            <a:spLocks noGrp="1"/>
          </p:cNvSpPr>
          <p:nvPr>
            <p:ph type="body" idx="1"/>
          </p:nvPr>
        </p:nvSpPr>
        <p:spPr>
          <a:xfrm>
            <a:off x="609600" y="1524000"/>
            <a:ext cx="3733800" cy="574675"/>
          </a:xfrm>
        </p:spPr>
        <p:txBody>
          <a:bodyPr/>
          <a:lstStyle/>
          <a:p>
            <a:pPr eaLnBrk="1" hangingPunct="1"/>
            <a:r>
              <a:rPr lang="en-US" smtClean="0"/>
              <a:t>Circle-Texture Meter</a:t>
            </a:r>
          </a:p>
        </p:txBody>
      </p:sp>
      <p:sp>
        <p:nvSpPr>
          <p:cNvPr id="87044" name="Text Placeholder 5"/>
          <p:cNvSpPr>
            <a:spLocks noGrp="1"/>
          </p:cNvSpPr>
          <p:nvPr>
            <p:ph type="body" sz="quarter" idx="3"/>
          </p:nvPr>
        </p:nvSpPr>
        <p:spPr>
          <a:xfrm>
            <a:off x="4759325" y="1524000"/>
            <a:ext cx="3733800" cy="574675"/>
          </a:xfrm>
        </p:spPr>
        <p:txBody>
          <a:bodyPr/>
          <a:lstStyle/>
          <a:p>
            <a:pPr eaLnBrk="1" hangingPunct="1"/>
            <a:r>
              <a:rPr lang="en-US" smtClean="0"/>
              <a:t>Dynamic Friction Tester</a:t>
            </a:r>
          </a:p>
        </p:txBody>
      </p:sp>
      <p:pic>
        <p:nvPicPr>
          <p:cNvPr id="87045" name="Picture 2" descr="E:\Old Projects\Compare CTM, DFT, Imp Tube\Photos\DSC00585.JPG"/>
          <p:cNvPicPr>
            <a:picLocks noGrp="1" noChangeAspect="1" noChangeArrowheads="1"/>
          </p:cNvPicPr>
          <p:nvPr>
            <p:ph sz="quarter" idx="4294967295"/>
          </p:nvPr>
        </p:nvPicPr>
        <p:blipFill>
          <a:blip r:embed="rId3" cstate="print"/>
          <a:srcRect/>
          <a:stretch>
            <a:fillRect/>
          </a:stretch>
        </p:blipFill>
        <p:spPr>
          <a:xfrm>
            <a:off x="457200" y="2209800"/>
            <a:ext cx="4041775" cy="3030538"/>
          </a:xfrm>
          <a:prstGeom prst="rect">
            <a:avLst/>
          </a:prstGeom>
          <a:noFill/>
        </p:spPr>
      </p:pic>
      <p:pic>
        <p:nvPicPr>
          <p:cNvPr id="87046" name="Picture 3" descr="E:\Old Projects\Compare CTM, DFT, Imp Tube\Photos\DSC00593.JPG"/>
          <p:cNvPicPr>
            <a:picLocks noGrp="1" noChangeAspect="1" noChangeArrowheads="1"/>
          </p:cNvPicPr>
          <p:nvPr>
            <p:ph sz="quarter" idx="4294967295"/>
          </p:nvPr>
        </p:nvPicPr>
        <p:blipFill>
          <a:blip r:embed="rId4" cstate="print"/>
          <a:srcRect/>
          <a:stretch>
            <a:fillRect/>
          </a:stretch>
        </p:blipFill>
        <p:spPr>
          <a:xfrm>
            <a:off x="4724400" y="2209800"/>
            <a:ext cx="4041775" cy="3030538"/>
          </a:xfrm>
          <a:prstGeom prst="rect">
            <a:avLst/>
          </a:prstGeom>
          <a:noFill/>
        </p:spPr>
      </p:pic>
      <p:pic>
        <p:nvPicPr>
          <p:cNvPr id="87047" name="Picture 4"/>
          <p:cNvPicPr>
            <a:picLocks noChangeAspect="1" noChangeArrowheads="1"/>
          </p:cNvPicPr>
          <p:nvPr/>
        </p:nvPicPr>
        <p:blipFill>
          <a:blip r:embed="rId5" cstate="print"/>
          <a:srcRect/>
          <a:stretch>
            <a:fillRect/>
          </a:stretch>
        </p:blipFill>
        <p:spPr bwMode="auto">
          <a:xfrm>
            <a:off x="762000" y="4648200"/>
            <a:ext cx="1981200" cy="1760538"/>
          </a:xfrm>
          <a:prstGeom prst="rect">
            <a:avLst/>
          </a:prstGeom>
          <a:noFill/>
          <a:ln w="9525">
            <a:noFill/>
            <a:miter lim="800000"/>
            <a:headEnd/>
            <a:tailEnd/>
          </a:ln>
        </p:spPr>
      </p:pic>
      <p:pic>
        <p:nvPicPr>
          <p:cNvPr id="87048" name="Picture 5" descr="E:\#6615 - Thin overlays\Photos\Slabs\DFT-1.JPG"/>
          <p:cNvPicPr>
            <a:picLocks noChangeAspect="1" noChangeArrowheads="1"/>
          </p:cNvPicPr>
          <p:nvPr/>
        </p:nvPicPr>
        <p:blipFill>
          <a:blip r:embed="rId6" cstate="print"/>
          <a:srcRect/>
          <a:stretch>
            <a:fillRect/>
          </a:stretch>
        </p:blipFill>
        <p:spPr bwMode="auto">
          <a:xfrm>
            <a:off x="6553200" y="4648200"/>
            <a:ext cx="191135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0"/>
            <a:ext cx="8991600" cy="914400"/>
          </a:xfrm>
        </p:spPr>
        <p:txBody>
          <a:bodyPr>
            <a:normAutofit/>
          </a:bodyPr>
          <a:lstStyle/>
          <a:p>
            <a:r>
              <a:rPr lang="en-US" sz="4000" b="1" dirty="0" smtClean="0"/>
              <a:t>One Time Use Special Spec 3328 </a:t>
            </a:r>
          </a:p>
        </p:txBody>
      </p:sp>
      <p:pic>
        <p:nvPicPr>
          <p:cNvPr id="25603" name="Picture 2"/>
          <p:cNvPicPr>
            <a:picLocks noChangeAspect="1" noChangeArrowheads="1"/>
          </p:cNvPicPr>
          <p:nvPr/>
        </p:nvPicPr>
        <p:blipFill>
          <a:blip r:embed="rId3" cstate="print"/>
          <a:srcRect/>
          <a:stretch>
            <a:fillRect/>
          </a:stretch>
        </p:blipFill>
        <p:spPr bwMode="auto">
          <a:xfrm>
            <a:off x="1" y="960772"/>
            <a:ext cx="9143999" cy="5897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eaLnBrk="1" fontAlgn="auto" hangingPunct="1">
              <a:lnSpc>
                <a:spcPct val="100000"/>
              </a:lnSpc>
              <a:spcAft>
                <a:spcPts val="0"/>
              </a:spcAft>
              <a:defRPr/>
            </a:pPr>
            <a:r>
              <a:rPr lang="en-US" sz="4000" dirty="0" smtClean="0"/>
              <a:t>Results</a:t>
            </a:r>
            <a:r>
              <a:rPr lang="en-US" dirty="0" smtClean="0"/>
              <a:t/>
            </a:r>
            <a:br>
              <a:rPr lang="en-US" dirty="0" smtClean="0"/>
            </a:br>
            <a:r>
              <a:rPr lang="en-US" sz="1800" dirty="0" smtClean="0"/>
              <a:t>Texture &amp; Skid Resistance</a:t>
            </a:r>
            <a:endParaRPr lang="en-US" sz="1800" dirty="0"/>
          </a:p>
        </p:txBody>
      </p:sp>
      <p:sp>
        <p:nvSpPr>
          <p:cNvPr id="88067" name="Text Placeholder 4"/>
          <p:cNvSpPr>
            <a:spLocks noGrp="1"/>
          </p:cNvSpPr>
          <p:nvPr>
            <p:ph type="body" idx="1"/>
          </p:nvPr>
        </p:nvSpPr>
        <p:spPr>
          <a:xfrm>
            <a:off x="304800" y="1600200"/>
            <a:ext cx="4040187" cy="609600"/>
          </a:xfrm>
        </p:spPr>
        <p:txBody>
          <a:bodyPr/>
          <a:lstStyle/>
          <a:p>
            <a:pPr eaLnBrk="1" hangingPunct="1"/>
            <a:r>
              <a:rPr lang="en-US" dirty="0" smtClean="0"/>
              <a:t>Texture  </a:t>
            </a:r>
            <a:r>
              <a:rPr lang="en-US" dirty="0" err="1" smtClean="0"/>
              <a:t>vs</a:t>
            </a:r>
            <a:r>
              <a:rPr lang="en-US" dirty="0" smtClean="0"/>
              <a:t>  Polishing</a:t>
            </a:r>
          </a:p>
        </p:txBody>
      </p:sp>
      <p:sp>
        <p:nvSpPr>
          <p:cNvPr id="6" name="Text Placeholder 5"/>
          <p:cNvSpPr>
            <a:spLocks noGrp="1"/>
          </p:cNvSpPr>
          <p:nvPr>
            <p:ph type="body" sz="quarter" idx="3"/>
          </p:nvPr>
        </p:nvSpPr>
        <p:spPr>
          <a:xfrm>
            <a:off x="4648200" y="1600200"/>
            <a:ext cx="4041775" cy="609600"/>
          </a:xfrm>
        </p:spPr>
        <p:txBody>
          <a:bodyPr rtlCol="0">
            <a:normAutofit fontScale="92500" lnSpcReduction="20000"/>
          </a:bodyPr>
          <a:lstStyle/>
          <a:p>
            <a:pPr eaLnBrk="1" fontAlgn="auto" hangingPunct="1">
              <a:spcAft>
                <a:spcPts val="0"/>
              </a:spcAft>
              <a:buFont typeface="Arial" pitchFamily="34" charset="0"/>
              <a:buNone/>
              <a:defRPr/>
            </a:pPr>
            <a:r>
              <a:rPr lang="en-US" dirty="0" smtClean="0">
                <a:solidFill>
                  <a:schemeClr val="tx1">
                    <a:lumMod val="50000"/>
                    <a:lumOff val="50000"/>
                  </a:schemeClr>
                </a:solidFill>
              </a:rPr>
              <a:t>Skid Resistance  </a:t>
            </a:r>
            <a:r>
              <a:rPr lang="en-US" dirty="0" err="1" smtClean="0">
                <a:solidFill>
                  <a:schemeClr val="tx1">
                    <a:lumMod val="50000"/>
                    <a:lumOff val="50000"/>
                  </a:schemeClr>
                </a:solidFill>
              </a:rPr>
              <a:t>vs</a:t>
            </a:r>
            <a:r>
              <a:rPr lang="en-US" dirty="0" smtClean="0">
                <a:solidFill>
                  <a:schemeClr val="tx1">
                    <a:lumMod val="50000"/>
                    <a:lumOff val="50000"/>
                  </a:schemeClr>
                </a:solidFill>
              </a:rPr>
              <a:t> Polishing</a:t>
            </a:r>
            <a:endParaRPr lang="en-US" dirty="0">
              <a:solidFill>
                <a:schemeClr val="tx1">
                  <a:lumMod val="50000"/>
                  <a:lumOff val="50000"/>
                </a:schemeClr>
              </a:solidFill>
            </a:endParaRPr>
          </a:p>
        </p:txBody>
      </p:sp>
      <p:pic>
        <p:nvPicPr>
          <p:cNvPr id="88069" name="Picture 6"/>
          <p:cNvPicPr>
            <a:picLocks noGrp="1" noChangeAspect="1" noChangeArrowheads="1"/>
          </p:cNvPicPr>
          <p:nvPr>
            <p:ph sz="quarter" idx="4294967295"/>
          </p:nvPr>
        </p:nvPicPr>
        <p:blipFill>
          <a:blip r:embed="rId3" cstate="print"/>
          <a:srcRect/>
          <a:stretch>
            <a:fillRect/>
          </a:stretch>
        </p:blipFill>
        <p:spPr>
          <a:xfrm>
            <a:off x="76200" y="2540000"/>
            <a:ext cx="4416425" cy="2946400"/>
          </a:xfrm>
          <a:prstGeom prst="rect">
            <a:avLst/>
          </a:prstGeom>
          <a:noFill/>
          <a:ln>
            <a:solidFill>
              <a:schemeClr val="tx1"/>
            </a:solidFill>
          </a:ln>
        </p:spPr>
      </p:pic>
      <p:pic>
        <p:nvPicPr>
          <p:cNvPr id="88070" name="Picture 3"/>
          <p:cNvPicPr>
            <a:picLocks noGrp="1" noChangeAspect="1" noChangeArrowheads="1"/>
          </p:cNvPicPr>
          <p:nvPr>
            <p:ph sz="quarter" idx="4294967295"/>
          </p:nvPr>
        </p:nvPicPr>
        <p:blipFill>
          <a:blip r:embed="rId4" cstate="print"/>
          <a:srcRect/>
          <a:stretch>
            <a:fillRect/>
          </a:stretch>
        </p:blipFill>
        <p:spPr>
          <a:xfrm>
            <a:off x="4648200" y="2560638"/>
            <a:ext cx="4419600" cy="2925762"/>
          </a:xfrm>
          <a:prstGeom prst="rect">
            <a:avLst/>
          </a:prstGeom>
          <a:noFill/>
          <a:ln>
            <a:solidFill>
              <a:schemeClr val="tx1"/>
            </a:solidFill>
          </a:ln>
        </p:spPr>
      </p:pic>
      <p:sp>
        <p:nvSpPr>
          <p:cNvPr id="88071" name="TextBox 11"/>
          <p:cNvSpPr txBox="1">
            <a:spLocks noChangeArrowheads="1"/>
          </p:cNvSpPr>
          <p:nvPr/>
        </p:nvSpPr>
        <p:spPr bwMode="auto">
          <a:xfrm>
            <a:off x="152400" y="5562600"/>
            <a:ext cx="2471737" cy="369888"/>
          </a:xfrm>
          <a:prstGeom prst="rect">
            <a:avLst/>
          </a:prstGeom>
          <a:noFill/>
          <a:ln w="9525">
            <a:noFill/>
            <a:miter lim="800000"/>
            <a:headEnd/>
            <a:tailEnd/>
          </a:ln>
        </p:spPr>
        <p:txBody>
          <a:bodyPr wrap="none">
            <a:spAutoFit/>
          </a:bodyPr>
          <a:lstStyle/>
          <a:p>
            <a:r>
              <a:rPr lang="en-US" dirty="0">
                <a:solidFill>
                  <a:srgbClr val="000000"/>
                </a:solidFill>
                <a:latin typeface="Palatino Linotype" pitchFamily="18" charset="0"/>
              </a:rPr>
              <a:t>*Results for fine SMA slabs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eaLnBrk="1" fontAlgn="auto" hangingPunct="1">
              <a:lnSpc>
                <a:spcPct val="100000"/>
              </a:lnSpc>
              <a:spcAft>
                <a:spcPts val="0"/>
              </a:spcAft>
              <a:defRPr/>
            </a:pPr>
            <a:r>
              <a:rPr lang="en-US" sz="4000" dirty="0" smtClean="0"/>
              <a:t>Test Set-up</a:t>
            </a:r>
            <a:r>
              <a:rPr lang="en-US" dirty="0" smtClean="0"/>
              <a:t/>
            </a:r>
            <a:br>
              <a:rPr lang="en-US" dirty="0" smtClean="0"/>
            </a:br>
            <a:r>
              <a:rPr lang="en-US" sz="1800" dirty="0" smtClean="0"/>
              <a:t>Noise Absorption</a:t>
            </a:r>
            <a:endParaRPr lang="en-US" sz="1800" dirty="0"/>
          </a:p>
        </p:txBody>
      </p:sp>
      <p:pic>
        <p:nvPicPr>
          <p:cNvPr id="89091" name="Picture 2" descr="E:\Old Projects\Compare CTM, DFT, Imp Tube\Photos\DSC00590.JPG"/>
          <p:cNvPicPr>
            <a:picLocks noGrp="1" noChangeAspect="1" noChangeArrowheads="1"/>
          </p:cNvPicPr>
          <p:nvPr>
            <p:ph sz="half" idx="2"/>
          </p:nvPr>
        </p:nvPicPr>
        <p:blipFill>
          <a:blip r:embed="rId3" cstate="print"/>
          <a:srcRect/>
          <a:stretch>
            <a:fillRect/>
          </a:stretch>
        </p:blipFill>
        <p:spPr>
          <a:xfrm>
            <a:off x="914400" y="2138363"/>
            <a:ext cx="2941638" cy="3960812"/>
          </a:xfrm>
          <a:noFill/>
        </p:spPr>
      </p:pic>
      <p:pic>
        <p:nvPicPr>
          <p:cNvPr id="89092" name="Picture 3" descr="E:\#6615 - Thin overlays\Photos\Other Lab Pics\Accoustic plate 4.JPG"/>
          <p:cNvPicPr>
            <a:picLocks noGrp="1" noChangeAspect="1" noChangeArrowheads="1"/>
          </p:cNvPicPr>
          <p:nvPr>
            <p:ph sz="quarter" idx="4294967295"/>
          </p:nvPr>
        </p:nvPicPr>
        <p:blipFill>
          <a:blip r:embed="rId4" cstate="print"/>
          <a:srcRect/>
          <a:stretch>
            <a:fillRect/>
          </a:stretch>
        </p:blipFill>
        <p:spPr>
          <a:xfrm>
            <a:off x="4192588" y="4038600"/>
            <a:ext cx="2405062" cy="2081213"/>
          </a:xfrm>
          <a:prstGeom prst="rect">
            <a:avLst/>
          </a:prstGeom>
          <a:noFill/>
        </p:spPr>
      </p:pic>
      <p:pic>
        <p:nvPicPr>
          <p:cNvPr id="89093" name="Picture 4" descr="E:\#6615 - Thin overlays\Photos\Other Lab Pics\Accoustic plate 2.JPG"/>
          <p:cNvPicPr>
            <a:picLocks noChangeAspect="1" noChangeArrowheads="1"/>
          </p:cNvPicPr>
          <p:nvPr/>
        </p:nvPicPr>
        <p:blipFill>
          <a:blip r:embed="rId5" cstate="print"/>
          <a:srcRect/>
          <a:stretch>
            <a:fillRect/>
          </a:stretch>
        </p:blipFill>
        <p:spPr bwMode="auto">
          <a:xfrm>
            <a:off x="4191000" y="2138363"/>
            <a:ext cx="2352675" cy="1765300"/>
          </a:xfrm>
          <a:prstGeom prst="rect">
            <a:avLst/>
          </a:prstGeom>
          <a:noFill/>
          <a:ln w="9525">
            <a:noFill/>
            <a:miter lim="800000"/>
            <a:headEnd/>
            <a:tailEnd/>
          </a:ln>
        </p:spPr>
      </p:pic>
      <p:sp>
        <p:nvSpPr>
          <p:cNvPr id="89094" name="TextBox 6"/>
          <p:cNvSpPr txBox="1">
            <a:spLocks noChangeArrowheads="1"/>
          </p:cNvSpPr>
          <p:nvPr/>
        </p:nvSpPr>
        <p:spPr bwMode="auto">
          <a:xfrm>
            <a:off x="6629400" y="2138363"/>
            <a:ext cx="1892300" cy="800100"/>
          </a:xfrm>
          <a:prstGeom prst="rect">
            <a:avLst/>
          </a:prstGeom>
          <a:noFill/>
          <a:ln w="9525">
            <a:noFill/>
            <a:miter lim="800000"/>
            <a:headEnd/>
            <a:tailEnd/>
          </a:ln>
        </p:spPr>
        <p:txBody>
          <a:bodyPr wrap="none">
            <a:spAutoFit/>
          </a:bodyPr>
          <a:lstStyle/>
          <a:p>
            <a:r>
              <a:rPr lang="en-US">
                <a:solidFill>
                  <a:srgbClr val="000000"/>
                </a:solidFill>
                <a:latin typeface="Palatino Linotype" pitchFamily="18" charset="0"/>
              </a:rPr>
              <a:t>Custom-made plate:</a:t>
            </a:r>
          </a:p>
          <a:p>
            <a:r>
              <a:rPr lang="en-US" sz="1400">
                <a:solidFill>
                  <a:srgbClr val="000000"/>
                </a:solidFill>
                <a:latin typeface="Palatino Linotype" pitchFamily="18" charset="0"/>
              </a:rPr>
              <a:t>More accurate results</a:t>
            </a:r>
          </a:p>
          <a:p>
            <a:r>
              <a:rPr lang="en-US" sz="1400">
                <a:solidFill>
                  <a:srgbClr val="000000"/>
                </a:solidFill>
                <a:latin typeface="Palatino Linotype" pitchFamily="18" charset="0"/>
              </a:rPr>
              <a:t>More equipment stability </a:t>
            </a:r>
          </a:p>
        </p:txBody>
      </p:sp>
      <p:sp>
        <p:nvSpPr>
          <p:cNvPr id="89095" name="TextBox 11"/>
          <p:cNvSpPr txBox="1">
            <a:spLocks noChangeArrowheads="1"/>
          </p:cNvSpPr>
          <p:nvPr/>
        </p:nvSpPr>
        <p:spPr bwMode="auto">
          <a:xfrm>
            <a:off x="990600" y="1770063"/>
            <a:ext cx="2422525" cy="368300"/>
          </a:xfrm>
          <a:prstGeom prst="rect">
            <a:avLst/>
          </a:prstGeom>
          <a:noFill/>
          <a:ln w="9525">
            <a:noFill/>
            <a:miter lim="800000"/>
            <a:headEnd/>
            <a:tailEnd/>
          </a:ln>
        </p:spPr>
        <p:txBody>
          <a:bodyPr wrap="none">
            <a:spAutoFit/>
          </a:bodyPr>
          <a:lstStyle/>
          <a:p>
            <a:r>
              <a:rPr lang="en-US">
                <a:solidFill>
                  <a:srgbClr val="000000"/>
                </a:solidFill>
                <a:latin typeface="Palatino Linotype" pitchFamily="18" charset="0"/>
              </a:rPr>
              <a:t>Acoustic Impedance Tube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eaLnBrk="1" fontAlgn="auto" hangingPunct="1">
              <a:lnSpc>
                <a:spcPct val="100000"/>
              </a:lnSpc>
              <a:spcAft>
                <a:spcPts val="0"/>
              </a:spcAft>
              <a:defRPr/>
            </a:pPr>
            <a:r>
              <a:rPr lang="en-US" sz="4000" dirty="0" smtClean="0"/>
              <a:t>Results</a:t>
            </a:r>
            <a:r>
              <a:rPr lang="en-US" dirty="0" smtClean="0"/>
              <a:t/>
            </a:r>
            <a:br>
              <a:rPr lang="en-US" dirty="0" smtClean="0"/>
            </a:br>
            <a:r>
              <a:rPr lang="en-US" sz="1800" dirty="0" smtClean="0"/>
              <a:t>Noise Absorption</a:t>
            </a:r>
            <a:endParaRPr lang="en-US" sz="1800" dirty="0"/>
          </a:p>
        </p:txBody>
      </p:sp>
      <p:pic>
        <p:nvPicPr>
          <p:cNvPr id="90115" name="Picture 3"/>
          <p:cNvPicPr>
            <a:picLocks noGrp="1" noChangeAspect="1" noChangeArrowheads="1"/>
          </p:cNvPicPr>
          <p:nvPr>
            <p:ph idx="1"/>
          </p:nvPr>
        </p:nvPicPr>
        <p:blipFill>
          <a:blip r:embed="rId3" cstate="print"/>
          <a:srcRect/>
          <a:stretch>
            <a:fillRect/>
          </a:stretch>
        </p:blipFill>
        <p:spPr>
          <a:xfrm>
            <a:off x="533400" y="1828800"/>
            <a:ext cx="7924800" cy="4800600"/>
          </a:xfr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6.0</a:t>
            </a:r>
            <a:br>
              <a:rPr lang="en-US" dirty="0" smtClean="0"/>
            </a:br>
            <a:r>
              <a:rPr lang="en-US" dirty="0" smtClean="0"/>
              <a:t>Field Performance Evaluations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0"/>
            <a:ext cx="8686800" cy="1143000"/>
          </a:xfrm>
        </p:spPr>
        <p:txBody>
          <a:bodyPr>
            <a:normAutofit fontScale="90000"/>
          </a:bodyPr>
          <a:lstStyle/>
          <a:p>
            <a:pPr eaLnBrk="1" hangingPunct="1"/>
            <a:r>
              <a:rPr lang="en-US" sz="3600" dirty="0" smtClean="0"/>
              <a:t>Performance Evaluations on </a:t>
            </a:r>
            <a:br>
              <a:rPr lang="en-US" sz="3600" dirty="0" smtClean="0"/>
            </a:br>
            <a:r>
              <a:rPr lang="en-US" sz="3600" dirty="0" smtClean="0"/>
              <a:t>Existing TxDOT Projects</a:t>
            </a:r>
          </a:p>
        </p:txBody>
      </p:sp>
      <p:grpSp>
        <p:nvGrpSpPr>
          <p:cNvPr id="2" name="Group 4"/>
          <p:cNvGrpSpPr>
            <a:grpSpLocks noChangeAspect="1"/>
          </p:cNvGrpSpPr>
          <p:nvPr/>
        </p:nvGrpSpPr>
        <p:grpSpPr bwMode="auto">
          <a:xfrm>
            <a:off x="4343400" y="1828800"/>
            <a:ext cx="4521200" cy="4359275"/>
            <a:chOff x="1371600" y="1485900"/>
            <a:chExt cx="5413334" cy="5219700"/>
          </a:xfrm>
        </p:grpSpPr>
        <p:pic>
          <p:nvPicPr>
            <p:cNvPr id="91157" name="Picture 2"/>
            <p:cNvPicPr>
              <a:picLocks noChangeAspect="1" noChangeArrowheads="1"/>
            </p:cNvPicPr>
            <p:nvPr/>
          </p:nvPicPr>
          <p:blipFill>
            <a:blip r:embed="rId3" cstate="print"/>
            <a:srcRect/>
            <a:stretch>
              <a:fillRect/>
            </a:stretch>
          </p:blipFill>
          <p:spPr bwMode="auto">
            <a:xfrm>
              <a:off x="1371600" y="1485900"/>
              <a:ext cx="5413334" cy="5219700"/>
            </a:xfrm>
            <a:prstGeom prst="rect">
              <a:avLst/>
            </a:prstGeom>
            <a:noFill/>
            <a:ln w="9525">
              <a:noFill/>
              <a:miter lim="800000"/>
              <a:headEnd/>
              <a:tailEnd/>
            </a:ln>
          </p:spPr>
        </p:pic>
        <p:sp>
          <p:nvSpPr>
            <p:cNvPr id="8" name="Flowchart: Connector 7"/>
            <p:cNvSpPr/>
            <p:nvPr/>
          </p:nvSpPr>
          <p:spPr>
            <a:xfrm>
              <a:off x="3352800" y="3057525"/>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9" name="Flowchart: Connector 8"/>
            <p:cNvSpPr/>
            <p:nvPr/>
          </p:nvSpPr>
          <p:spPr>
            <a:xfrm>
              <a:off x="4078267" y="5029200"/>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0" name="Flowchart: Connector 9"/>
            <p:cNvSpPr/>
            <p:nvPr/>
          </p:nvSpPr>
          <p:spPr>
            <a:xfrm>
              <a:off x="4953000" y="4438650"/>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1" name="Flowchart: Connector 10"/>
            <p:cNvSpPr/>
            <p:nvPr/>
          </p:nvSpPr>
          <p:spPr>
            <a:xfrm>
              <a:off x="4953000" y="4581525"/>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2" name="Flowchart: Connector 11"/>
            <p:cNvSpPr/>
            <p:nvPr/>
          </p:nvSpPr>
          <p:spPr>
            <a:xfrm>
              <a:off x="5486400" y="4419600"/>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3" name="Flowchart: Connector 12"/>
            <p:cNvSpPr/>
            <p:nvPr/>
          </p:nvSpPr>
          <p:spPr>
            <a:xfrm>
              <a:off x="5867400" y="3276600"/>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4" name="Flowchart: Connector 13"/>
            <p:cNvSpPr/>
            <p:nvPr/>
          </p:nvSpPr>
          <p:spPr>
            <a:xfrm>
              <a:off x="6139232" y="4111494"/>
              <a:ext cx="152401" cy="152401"/>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6" name="Flowchart: Connector 15"/>
            <p:cNvSpPr/>
            <p:nvPr/>
          </p:nvSpPr>
          <p:spPr>
            <a:xfrm>
              <a:off x="6324600" y="3133725"/>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7" name="Flowchart: Connector 16"/>
            <p:cNvSpPr/>
            <p:nvPr/>
          </p:nvSpPr>
          <p:spPr>
            <a:xfrm>
              <a:off x="6019800" y="3568065"/>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8" name="Flowchart: Connector 17"/>
            <p:cNvSpPr/>
            <p:nvPr/>
          </p:nvSpPr>
          <p:spPr>
            <a:xfrm>
              <a:off x="6141720" y="3568065"/>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sp>
          <p:nvSpPr>
            <p:cNvPr id="19" name="Flowchart: Connector 18"/>
            <p:cNvSpPr/>
            <p:nvPr/>
          </p:nvSpPr>
          <p:spPr>
            <a:xfrm>
              <a:off x="3810000" y="5029200"/>
              <a:ext cx="152400" cy="152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rgbClr val="FFFFFF"/>
                </a:solidFill>
              </a:endParaRPr>
            </a:p>
          </p:txBody>
        </p:sp>
      </p:grpSp>
      <p:sp>
        <p:nvSpPr>
          <p:cNvPr id="91140" name="Content Placeholder 2"/>
          <p:cNvSpPr>
            <a:spLocks noGrp="1"/>
          </p:cNvSpPr>
          <p:nvPr>
            <p:ph sz="half" idx="1"/>
          </p:nvPr>
        </p:nvSpPr>
        <p:spPr>
          <a:xfrm>
            <a:off x="609600" y="1600200"/>
            <a:ext cx="4038600" cy="1765300"/>
          </a:xfrm>
        </p:spPr>
        <p:txBody>
          <a:bodyPr/>
          <a:lstStyle/>
          <a:p>
            <a:pPr eaLnBrk="1" hangingPunct="1"/>
            <a:r>
              <a:rPr lang="en-US" sz="2000" dirty="0" smtClean="0"/>
              <a:t>5 CAMs</a:t>
            </a:r>
          </a:p>
          <a:p>
            <a:pPr eaLnBrk="1" hangingPunct="1"/>
            <a:r>
              <a:rPr lang="en-US" sz="2000" dirty="0" smtClean="0"/>
              <a:t>3 Fine CMHB/SMA Mixes</a:t>
            </a:r>
          </a:p>
          <a:p>
            <a:pPr eaLnBrk="1" hangingPunct="1"/>
            <a:r>
              <a:rPr lang="en-US" sz="2000" dirty="0" smtClean="0"/>
              <a:t>1 Fine PFC</a:t>
            </a:r>
          </a:p>
          <a:p>
            <a:pPr eaLnBrk="1" hangingPunct="1"/>
            <a:r>
              <a:rPr lang="en-US" sz="2000" dirty="0" smtClean="0"/>
              <a:t>E-</a:t>
            </a:r>
            <a:r>
              <a:rPr lang="en-US" sz="2000" dirty="0" err="1" smtClean="0"/>
              <a:t>Krete</a:t>
            </a:r>
            <a:endParaRPr lang="en-US" sz="2000" dirty="0" smtClean="0"/>
          </a:p>
          <a:p>
            <a:pPr eaLnBrk="1" hangingPunct="1"/>
            <a:r>
              <a:rPr lang="en-US" sz="2000" dirty="0" err="1" smtClean="0"/>
              <a:t>MicroTekk</a:t>
            </a:r>
            <a:r>
              <a:rPr lang="en-US" sz="2000" dirty="0" smtClean="0"/>
              <a:t>/Microsurfacing</a:t>
            </a:r>
          </a:p>
          <a:p>
            <a:pPr eaLnBrk="1" hangingPunct="1">
              <a:buFontTx/>
              <a:buNone/>
            </a:pPr>
            <a:endParaRPr lang="en-US" sz="2400" dirty="0" smtClean="0"/>
          </a:p>
        </p:txBody>
      </p:sp>
      <p:graphicFrame>
        <p:nvGraphicFramePr>
          <p:cNvPr id="7" name="Content Placeholder 6"/>
          <p:cNvGraphicFramePr>
            <a:graphicFrameLocks noGrp="1"/>
          </p:cNvGraphicFramePr>
          <p:nvPr>
            <p:ph sz="half" idx="2"/>
          </p:nvPr>
        </p:nvGraphicFramePr>
        <p:xfrm>
          <a:off x="685800" y="3352800"/>
          <a:ext cx="3452813" cy="3088778"/>
        </p:xfrm>
        <a:graphic>
          <a:graphicData uri="http://schemas.openxmlformats.org/drawingml/2006/table">
            <a:tbl>
              <a:tblPr firstRow="1" bandRow="1">
                <a:tableStyleId>{5C22544A-7EE6-4342-B048-85BDC9FD1C3A}</a:tableStyleId>
              </a:tblPr>
              <a:tblGrid>
                <a:gridCol w="3452813"/>
              </a:tblGrid>
              <a:tr h="489744">
                <a:tc>
                  <a:txBody>
                    <a:bodyPr/>
                    <a:lstStyle/>
                    <a:p>
                      <a:r>
                        <a:rPr lang="en-US" sz="1800" dirty="0" smtClean="0">
                          <a:solidFill>
                            <a:srgbClr val="A50021"/>
                          </a:solidFill>
                        </a:rPr>
                        <a:t>Data Collected</a:t>
                      </a:r>
                      <a:endParaRPr lang="en-US" sz="1800" dirty="0">
                        <a:solidFill>
                          <a:srgbClr val="A50021"/>
                        </a:solidFill>
                      </a:endParaRPr>
                    </a:p>
                  </a:txBody>
                  <a:tcPr marL="91448" marR="91448" marT="45709" marB="45709" anchor="b"/>
                </a:tc>
              </a:tr>
              <a:tr h="489744">
                <a:tc>
                  <a:txBody>
                    <a:bodyPr/>
                    <a:lstStyle/>
                    <a:p>
                      <a:r>
                        <a:rPr lang="en-US" sz="1800" dirty="0" smtClean="0"/>
                        <a:t>Mix Design</a:t>
                      </a:r>
                      <a:r>
                        <a:rPr lang="en-US" sz="1800" baseline="0" dirty="0" smtClean="0"/>
                        <a:t> &amp; Construction Info.</a:t>
                      </a:r>
                      <a:endParaRPr lang="en-US" sz="1800" dirty="0"/>
                    </a:p>
                  </a:txBody>
                  <a:tcPr marL="91448" marR="91448" marT="45709" marB="45709"/>
                </a:tc>
              </a:tr>
              <a:tr h="489744">
                <a:tc>
                  <a:txBody>
                    <a:bodyPr/>
                    <a:lstStyle/>
                    <a:p>
                      <a:r>
                        <a:rPr lang="en-US" sz="1800" dirty="0" smtClean="0"/>
                        <a:t>Visual Condition</a:t>
                      </a:r>
                      <a:endParaRPr lang="en-US" sz="1800" dirty="0"/>
                    </a:p>
                  </a:txBody>
                  <a:tcPr marL="91448" marR="91448" marT="45709" marB="45709"/>
                </a:tc>
              </a:tr>
              <a:tr h="489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Subsurface Condition</a:t>
                      </a:r>
                      <a:r>
                        <a:rPr lang="en-US" sz="1800" baseline="0" dirty="0" smtClean="0"/>
                        <a:t> (</a:t>
                      </a:r>
                      <a:r>
                        <a:rPr lang="en-US" sz="1800" dirty="0" smtClean="0"/>
                        <a:t>GPR)</a:t>
                      </a:r>
                    </a:p>
                  </a:txBody>
                  <a:tcPr marL="91448" marR="91448" marT="45709" marB="45709"/>
                </a:tc>
              </a:tr>
              <a:tr h="489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Skid Resistance</a:t>
                      </a:r>
                    </a:p>
                  </a:txBody>
                  <a:tcPr marL="91448" marR="91448" marT="45709" marB="45709"/>
                </a:tc>
              </a:tr>
              <a:tr h="489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Tire-Pavement Noise </a:t>
                      </a:r>
                    </a:p>
                  </a:txBody>
                  <a:tcPr marL="91448" marR="91448" marT="45709" marB="45709"/>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  Summary of Findings</a:t>
            </a:r>
          </a:p>
        </p:txBody>
      </p:sp>
      <p:sp>
        <p:nvSpPr>
          <p:cNvPr id="92163" name="Content Placeholder 2"/>
          <p:cNvSpPr>
            <a:spLocks noGrp="1"/>
          </p:cNvSpPr>
          <p:nvPr>
            <p:ph idx="1"/>
          </p:nvPr>
        </p:nvSpPr>
        <p:spPr/>
        <p:txBody>
          <a:bodyPr/>
          <a:lstStyle/>
          <a:p>
            <a:r>
              <a:rPr lang="en-US" dirty="0" smtClean="0"/>
              <a:t>Several </a:t>
            </a:r>
            <a:r>
              <a:rPr lang="en-US" dirty="0" err="1" smtClean="0"/>
              <a:t>CAMs</a:t>
            </a:r>
            <a:r>
              <a:rPr lang="en-US" dirty="0" smtClean="0"/>
              <a:t> had shoving/flushing problems. </a:t>
            </a:r>
          </a:p>
          <a:p>
            <a:pPr lvl="1"/>
            <a:r>
              <a:rPr lang="en-US" dirty="0" smtClean="0"/>
              <a:t>Lowering target density to 96.5% of mandating PG 76 would help.</a:t>
            </a:r>
          </a:p>
          <a:p>
            <a:r>
              <a:rPr lang="en-US" dirty="0" smtClean="0"/>
              <a:t>Don’t put seal coat on soft CAM.</a:t>
            </a:r>
          </a:p>
          <a:p>
            <a:r>
              <a:rPr lang="en-US" dirty="0" smtClean="0"/>
              <a:t>All mixes studied, except one CAM, </a:t>
            </a:r>
            <a:r>
              <a:rPr lang="en-US" dirty="0" err="1" smtClean="0"/>
              <a:t>MicroTekk</a:t>
            </a:r>
            <a:r>
              <a:rPr lang="en-US" dirty="0" smtClean="0"/>
              <a:t>, and E-</a:t>
            </a:r>
            <a:r>
              <a:rPr lang="en-US" dirty="0" err="1" smtClean="0"/>
              <a:t>Krete</a:t>
            </a:r>
            <a:r>
              <a:rPr lang="en-US" dirty="0" smtClean="0"/>
              <a:t>, had good cracking resistance.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 Summary of Findings (cont.)</a:t>
            </a:r>
          </a:p>
        </p:txBody>
      </p:sp>
      <p:sp>
        <p:nvSpPr>
          <p:cNvPr id="93187" name="Content Placeholder 2"/>
          <p:cNvSpPr>
            <a:spLocks noGrp="1"/>
          </p:cNvSpPr>
          <p:nvPr>
            <p:ph idx="1"/>
          </p:nvPr>
        </p:nvSpPr>
        <p:spPr/>
        <p:txBody>
          <a:bodyPr/>
          <a:lstStyle/>
          <a:p>
            <a:r>
              <a:rPr lang="en-US" smtClean="0"/>
              <a:t>Good skid resistance </a:t>
            </a:r>
            <a:r>
              <a:rPr lang="en-US" sz="2800" smtClean="0"/>
              <a:t>(in most cases)</a:t>
            </a:r>
          </a:p>
          <a:p>
            <a:r>
              <a:rPr lang="en-US" smtClean="0"/>
              <a:t>Thin overlays are quiet </a:t>
            </a:r>
            <a:r>
              <a:rPr lang="en-US" sz="2800" smtClean="0"/>
              <a:t>(98–101 dB) </a:t>
            </a:r>
            <a:r>
              <a:rPr lang="en-US" smtClean="0"/>
              <a:t>vs. </a:t>
            </a:r>
            <a:br>
              <a:rPr lang="en-US" smtClean="0"/>
            </a:br>
            <a:r>
              <a:rPr lang="en-US" smtClean="0"/>
              <a:t>new dense-graded HMA </a:t>
            </a:r>
            <a:r>
              <a:rPr lang="en-US" sz="2800" smtClean="0"/>
              <a:t>(104 dB) </a:t>
            </a:r>
            <a:r>
              <a:rPr lang="en-US" smtClean="0"/>
              <a:t>vs.</a:t>
            </a:r>
            <a:br>
              <a:rPr lang="en-US" smtClean="0"/>
            </a:br>
            <a:r>
              <a:rPr lang="en-US" smtClean="0"/>
              <a:t>seal coat </a:t>
            </a:r>
            <a:r>
              <a:rPr lang="en-US" sz="2800" smtClean="0"/>
              <a:t>(107 dB).</a:t>
            </a:r>
          </a:p>
          <a:p>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fontScale="90000"/>
          </a:bodyPr>
          <a:lstStyle/>
          <a:p>
            <a:pPr eaLnBrk="1" hangingPunct="1"/>
            <a:r>
              <a:rPr lang="en-US" smtClean="0"/>
              <a:t>Performance Issues with CAM</a:t>
            </a:r>
          </a:p>
        </p:txBody>
      </p:sp>
      <p:sp>
        <p:nvSpPr>
          <p:cNvPr id="23555" name="Content Placeholder 2"/>
          <p:cNvSpPr>
            <a:spLocks noGrp="1"/>
          </p:cNvSpPr>
          <p:nvPr>
            <p:ph idx="1"/>
          </p:nvPr>
        </p:nvSpPr>
        <p:spPr/>
        <p:txBody>
          <a:bodyPr/>
          <a:lstStyle/>
          <a:p>
            <a:pPr eaLnBrk="1" hangingPunct="1">
              <a:defRPr/>
            </a:pPr>
            <a:r>
              <a:rPr lang="en-US" sz="2600" dirty="0" smtClean="0"/>
              <a:t>Slight shoving at intersections</a:t>
            </a:r>
          </a:p>
          <a:p>
            <a:pPr marL="0" indent="0" eaLnBrk="1" hangingPunct="1">
              <a:buFontTx/>
              <a:buNone/>
              <a:defRPr/>
            </a:pPr>
            <a:endParaRPr lang="en-US" sz="2600" dirty="0" smtClean="0"/>
          </a:p>
          <a:p>
            <a:pPr eaLnBrk="1" hangingPunct="1">
              <a:defRPr/>
            </a:pPr>
            <a:endParaRPr lang="en-US" sz="2600" dirty="0"/>
          </a:p>
          <a:p>
            <a:pPr eaLnBrk="1" hangingPunct="1">
              <a:defRPr/>
            </a:pPr>
            <a:endParaRPr lang="en-US" sz="2600" dirty="0" smtClean="0"/>
          </a:p>
          <a:p>
            <a:pPr eaLnBrk="1" hangingPunct="1">
              <a:defRPr/>
            </a:pPr>
            <a:endParaRPr lang="en-US" sz="2600" dirty="0" smtClean="0"/>
          </a:p>
          <a:p>
            <a:pPr eaLnBrk="1" hangingPunct="1">
              <a:defRPr/>
            </a:pPr>
            <a:endParaRPr lang="en-US" sz="1200" dirty="0" smtClean="0"/>
          </a:p>
          <a:p>
            <a:pPr eaLnBrk="1" hangingPunct="1">
              <a:defRPr/>
            </a:pPr>
            <a:endParaRPr lang="en-US" sz="2600" dirty="0" smtClean="0"/>
          </a:p>
          <a:p>
            <a:pPr eaLnBrk="1" hangingPunct="1">
              <a:defRPr/>
            </a:pPr>
            <a:endParaRPr lang="en-US" sz="2600" dirty="0" smtClean="0"/>
          </a:p>
          <a:p>
            <a:pPr eaLnBrk="1" hangingPunct="1">
              <a:defRPr/>
            </a:pPr>
            <a:r>
              <a:rPr lang="en-US" sz="2600" dirty="0" smtClean="0"/>
              <a:t>Blistering </a:t>
            </a:r>
          </a:p>
          <a:p>
            <a:pPr lvl="1">
              <a:defRPr/>
            </a:pPr>
            <a:r>
              <a:rPr lang="en-US" sz="2000" dirty="0" smtClean="0"/>
              <a:t>(trapped moisture)</a:t>
            </a:r>
          </a:p>
        </p:txBody>
      </p:sp>
      <p:sp>
        <p:nvSpPr>
          <p:cNvPr id="5" name="Content Placeholder 2"/>
          <p:cNvSpPr txBox="1">
            <a:spLocks/>
          </p:cNvSpPr>
          <p:nvPr/>
        </p:nvSpPr>
        <p:spPr bwMode="auto">
          <a:xfrm>
            <a:off x="914400" y="2286000"/>
            <a:ext cx="4391025" cy="1143000"/>
          </a:xfrm>
          <a:prstGeom prst="rect">
            <a:avLst/>
          </a:prstGeom>
          <a:noFill/>
          <a:ln w="9525">
            <a:noFill/>
            <a:miter lim="800000"/>
            <a:headEnd/>
            <a:tailEnd/>
          </a:ln>
        </p:spPr>
        <p:txBody>
          <a:bodyPr/>
          <a:lstStyle/>
          <a:p>
            <a:pPr>
              <a:spcBef>
                <a:spcPct val="20000"/>
              </a:spcBef>
            </a:pPr>
            <a:r>
              <a:rPr lang="en-US" sz="2000" b="1">
                <a:solidFill>
                  <a:srgbClr val="2D2D8A"/>
                </a:solidFill>
                <a:latin typeface="Tahoma" pitchFamily="34" charset="0"/>
              </a:rPr>
              <a:t>Reduce Target Density to 96.5%</a:t>
            </a:r>
          </a:p>
          <a:p>
            <a:pPr>
              <a:spcBef>
                <a:spcPct val="20000"/>
              </a:spcBef>
            </a:pPr>
            <a:r>
              <a:rPr lang="en-US" sz="2000" b="1">
                <a:solidFill>
                  <a:srgbClr val="2D2D8A"/>
                </a:solidFill>
                <a:latin typeface="Tahoma" pitchFamily="34" charset="0"/>
              </a:rPr>
              <a:t>Mandate PG 76</a:t>
            </a:r>
          </a:p>
          <a:p>
            <a:pPr>
              <a:spcBef>
                <a:spcPct val="20000"/>
              </a:spcBef>
            </a:pPr>
            <a:endParaRPr lang="en-US" sz="2600">
              <a:solidFill>
                <a:srgbClr val="A50021"/>
              </a:solidFill>
              <a:latin typeface="Tahoma" pitchFamily="34" charset="0"/>
            </a:endParaRPr>
          </a:p>
        </p:txBody>
      </p:sp>
      <p:pic>
        <p:nvPicPr>
          <p:cNvPr id="2050" name="Picture 2" descr="E:\6615 - Thin overlays\Data\FM 2154 CollegeSt-CAM\Photos\DSC00516.JPG"/>
          <p:cNvPicPr>
            <a:picLocks noChangeAspect="1" noChangeArrowheads="1"/>
          </p:cNvPicPr>
          <p:nvPr/>
        </p:nvPicPr>
        <p:blipFill rotWithShape="1">
          <a:blip r:embed="rId3" cstate="print"/>
          <a:srcRect/>
          <a:stretch/>
        </p:blipFill>
        <p:spPr bwMode="auto">
          <a:xfrm>
            <a:off x="5562600" y="1447800"/>
            <a:ext cx="2625725" cy="2495550"/>
          </a:xfrm>
          <a:prstGeom prst="rect">
            <a:avLst/>
          </a:prstGeom>
          <a:ln>
            <a:noFill/>
          </a:ln>
          <a:effectLst>
            <a:outerShdw blurRad="292100" dist="139700" dir="2700000" algn="tl" rotWithShape="0">
              <a:srgbClr val="333333">
                <a:alpha val="65000"/>
              </a:srgbClr>
            </a:outerShdw>
          </a:effectLst>
          <a:extLst/>
        </p:spPr>
      </p:pic>
      <p:pic>
        <p:nvPicPr>
          <p:cNvPr id="2051" name="Picture 3"/>
          <p:cNvPicPr>
            <a:picLocks noChangeAspect="1" noChangeArrowheads="1"/>
          </p:cNvPicPr>
          <p:nvPr/>
        </p:nvPicPr>
        <p:blipFill rotWithShape="1">
          <a:blip r:embed="rId4" cstate="print"/>
          <a:srcRect/>
          <a:stretch/>
        </p:blipFill>
        <p:spPr bwMode="auto">
          <a:xfrm>
            <a:off x="3657600" y="3949365"/>
            <a:ext cx="4491498" cy="2629904"/>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smtClean="0"/>
              <a:t>Perf. Issues with CAM (cont.)</a:t>
            </a:r>
          </a:p>
        </p:txBody>
      </p:sp>
      <p:sp>
        <p:nvSpPr>
          <p:cNvPr id="95235" name="Content Placeholder 2"/>
          <p:cNvSpPr>
            <a:spLocks noGrp="1"/>
          </p:cNvSpPr>
          <p:nvPr>
            <p:ph idx="1"/>
          </p:nvPr>
        </p:nvSpPr>
        <p:spPr>
          <a:xfrm>
            <a:off x="533400" y="1371600"/>
            <a:ext cx="8686800" cy="4525963"/>
          </a:xfrm>
        </p:spPr>
        <p:txBody>
          <a:bodyPr/>
          <a:lstStyle/>
          <a:p>
            <a:pPr eaLnBrk="1" hangingPunct="1"/>
            <a:r>
              <a:rPr lang="en-US" sz="2600" smtClean="0"/>
              <a:t>Possible skid problems at high speed/wet weather.</a:t>
            </a:r>
          </a:p>
          <a:p>
            <a:pPr marL="457200" lvl="1" indent="0" eaLnBrk="1" hangingPunct="1">
              <a:buFontTx/>
              <a:buNone/>
            </a:pPr>
            <a:endParaRPr lang="en-US" sz="2200" smtClean="0"/>
          </a:p>
          <a:p>
            <a:pPr marL="457200" lvl="1" indent="0" eaLnBrk="1" hangingPunct="1">
              <a:buFontTx/>
              <a:buNone/>
            </a:pPr>
            <a:endParaRPr lang="en-US" sz="2200" smtClean="0"/>
          </a:p>
          <a:p>
            <a:pPr marL="457200" lvl="1" indent="0" eaLnBrk="1" hangingPunct="1">
              <a:buFontTx/>
              <a:buNone/>
            </a:pPr>
            <a:endParaRPr lang="en-US" sz="2200" smtClean="0"/>
          </a:p>
          <a:p>
            <a:pPr eaLnBrk="1" hangingPunct="1"/>
            <a:endParaRPr lang="en-US" sz="2600" smtClean="0"/>
          </a:p>
          <a:p>
            <a:pPr eaLnBrk="1" hangingPunct="1"/>
            <a:endParaRPr lang="en-US" sz="1200" smtClean="0"/>
          </a:p>
          <a:p>
            <a:pPr eaLnBrk="1" hangingPunct="1"/>
            <a:endParaRPr lang="en-US" sz="2600" smtClean="0"/>
          </a:p>
          <a:p>
            <a:pPr eaLnBrk="1" hangingPunct="1"/>
            <a:r>
              <a:rPr lang="en-US" sz="2600" smtClean="0"/>
              <a:t>Flushing</a:t>
            </a:r>
          </a:p>
        </p:txBody>
      </p:sp>
      <p:sp>
        <p:nvSpPr>
          <p:cNvPr id="4" name="Content Placeholder 2"/>
          <p:cNvSpPr txBox="1">
            <a:spLocks/>
          </p:cNvSpPr>
          <p:nvPr/>
        </p:nvSpPr>
        <p:spPr bwMode="auto">
          <a:xfrm>
            <a:off x="733425" y="2924175"/>
            <a:ext cx="4391025" cy="2809875"/>
          </a:xfrm>
          <a:prstGeom prst="rect">
            <a:avLst/>
          </a:prstGeom>
          <a:noFill/>
          <a:ln w="9525">
            <a:noFill/>
            <a:miter lim="800000"/>
            <a:headEnd/>
            <a:tailEnd/>
          </a:ln>
        </p:spPr>
        <p:txBody>
          <a:bodyPr/>
          <a:lstStyle/>
          <a:p>
            <a:pPr>
              <a:spcBef>
                <a:spcPct val="20000"/>
              </a:spcBef>
            </a:pPr>
            <a:r>
              <a:rPr lang="en-US" sz="2000" b="1">
                <a:solidFill>
                  <a:srgbClr val="2D2D8A"/>
                </a:solidFill>
                <a:latin typeface="Tahoma" pitchFamily="34" charset="0"/>
              </a:rPr>
              <a:t>Design with new polisher</a:t>
            </a:r>
          </a:p>
          <a:p>
            <a:pPr>
              <a:spcBef>
                <a:spcPct val="20000"/>
              </a:spcBef>
            </a:pPr>
            <a:endParaRPr lang="en-US" sz="2000" b="1">
              <a:solidFill>
                <a:srgbClr val="2D2D8A"/>
              </a:solidFill>
              <a:latin typeface="Tahoma" pitchFamily="34" charset="0"/>
            </a:endParaRPr>
          </a:p>
          <a:p>
            <a:pPr>
              <a:spcBef>
                <a:spcPct val="20000"/>
              </a:spcBef>
            </a:pPr>
            <a:endParaRPr lang="en-US" sz="2000" b="1">
              <a:solidFill>
                <a:srgbClr val="2D2D8A"/>
              </a:solidFill>
              <a:latin typeface="Tahoma" pitchFamily="34" charset="0"/>
            </a:endParaRPr>
          </a:p>
          <a:p>
            <a:pPr>
              <a:spcBef>
                <a:spcPct val="20000"/>
              </a:spcBef>
            </a:pPr>
            <a:endParaRPr lang="en-US" sz="2000" b="1">
              <a:solidFill>
                <a:srgbClr val="2D2D8A"/>
              </a:solidFill>
              <a:latin typeface="Tahoma" pitchFamily="34" charset="0"/>
            </a:endParaRPr>
          </a:p>
          <a:p>
            <a:pPr>
              <a:spcBef>
                <a:spcPct val="20000"/>
              </a:spcBef>
            </a:pPr>
            <a:endParaRPr lang="en-US" sz="2000" b="1">
              <a:solidFill>
                <a:srgbClr val="2D2D8A"/>
              </a:solidFill>
              <a:latin typeface="Tahoma" pitchFamily="34" charset="0"/>
            </a:endParaRPr>
          </a:p>
          <a:p>
            <a:pPr>
              <a:spcBef>
                <a:spcPct val="20000"/>
              </a:spcBef>
            </a:pPr>
            <a:r>
              <a:rPr lang="en-US" sz="2000" b="1">
                <a:solidFill>
                  <a:srgbClr val="2D2D8A"/>
                </a:solidFill>
                <a:latin typeface="Tahoma" pitchFamily="34" charset="0"/>
              </a:rPr>
              <a:t>Don’t put seal coat on soft CAM</a:t>
            </a:r>
          </a:p>
          <a:p>
            <a:pPr>
              <a:spcBef>
                <a:spcPct val="20000"/>
              </a:spcBef>
            </a:pPr>
            <a:r>
              <a:rPr lang="en-US" sz="2000" b="1">
                <a:solidFill>
                  <a:srgbClr val="2D2D8A"/>
                </a:solidFill>
                <a:latin typeface="Tahoma" pitchFamily="34" charset="0"/>
              </a:rPr>
              <a:t>Reduce Target Density to 96.5%</a:t>
            </a:r>
          </a:p>
          <a:p>
            <a:pPr>
              <a:spcBef>
                <a:spcPct val="20000"/>
              </a:spcBef>
            </a:pPr>
            <a:r>
              <a:rPr lang="en-US" sz="2000" b="1">
                <a:solidFill>
                  <a:srgbClr val="2D2D8A"/>
                </a:solidFill>
                <a:latin typeface="Tahoma" pitchFamily="34" charset="0"/>
              </a:rPr>
              <a:t>Mandate PG 76</a:t>
            </a:r>
          </a:p>
          <a:p>
            <a:pPr>
              <a:spcBef>
                <a:spcPct val="20000"/>
              </a:spcBef>
            </a:pPr>
            <a:endParaRPr lang="en-US" sz="2000" b="1">
              <a:solidFill>
                <a:srgbClr val="2D2D8A"/>
              </a:solidFill>
              <a:latin typeface="Tahoma" pitchFamily="34" charset="0"/>
            </a:endParaRPr>
          </a:p>
          <a:p>
            <a:pPr>
              <a:spcBef>
                <a:spcPct val="20000"/>
              </a:spcBef>
            </a:pPr>
            <a:endParaRPr lang="en-US" sz="2000" b="1">
              <a:solidFill>
                <a:srgbClr val="2D2D8A"/>
              </a:solidFill>
              <a:latin typeface="Tahoma" pitchFamily="34" charset="0"/>
            </a:endParaRPr>
          </a:p>
          <a:p>
            <a:pPr>
              <a:spcBef>
                <a:spcPct val="20000"/>
              </a:spcBef>
            </a:pPr>
            <a:endParaRPr lang="en-US" sz="2600">
              <a:solidFill>
                <a:srgbClr val="A50021"/>
              </a:solidFill>
              <a:latin typeface="Tahoma"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4953000" y="1919288"/>
            <a:ext cx="3124200" cy="2062162"/>
          </a:xfrm>
          <a:prstGeom prst="rect">
            <a:avLst/>
          </a:prstGeom>
          <a:ln>
            <a:noFill/>
          </a:ln>
          <a:effectLst>
            <a:outerShdw blurRad="292100" dist="139700" dir="2700000" algn="tl" rotWithShape="0">
              <a:srgbClr val="333333">
                <a:alpha val="65000"/>
              </a:srgbClr>
            </a:outerShdw>
          </a:effectLst>
          <a:extLst/>
        </p:spPr>
      </p:pic>
      <p:sp>
        <p:nvSpPr>
          <p:cNvPr id="3" name="Freeform 2"/>
          <p:cNvSpPr/>
          <p:nvPr/>
        </p:nvSpPr>
        <p:spPr>
          <a:xfrm>
            <a:off x="3448050" y="2546350"/>
            <a:ext cx="2209800" cy="473075"/>
          </a:xfrm>
          <a:custGeom>
            <a:avLst/>
            <a:gdLst>
              <a:gd name="connsiteX0" fmla="*/ 0 w 2638425"/>
              <a:gd name="connsiteY0" fmla="*/ 0 h 683031"/>
              <a:gd name="connsiteX1" fmla="*/ 1200150 w 2638425"/>
              <a:gd name="connsiteY1" fmla="*/ 676275 h 683031"/>
              <a:gd name="connsiteX2" fmla="*/ 2047875 w 2638425"/>
              <a:gd name="connsiteY2" fmla="*/ 342900 h 683031"/>
              <a:gd name="connsiteX3" fmla="*/ 2638425 w 2638425"/>
              <a:gd name="connsiteY3" fmla="*/ 266700 h 683031"/>
            </a:gdLst>
            <a:ahLst/>
            <a:cxnLst>
              <a:cxn ang="0">
                <a:pos x="connsiteX0" y="connsiteY0"/>
              </a:cxn>
              <a:cxn ang="0">
                <a:pos x="connsiteX1" y="connsiteY1"/>
              </a:cxn>
              <a:cxn ang="0">
                <a:pos x="connsiteX2" y="connsiteY2"/>
              </a:cxn>
              <a:cxn ang="0">
                <a:pos x="connsiteX3" y="connsiteY3"/>
              </a:cxn>
            </a:cxnLst>
            <a:rect l="l" t="t" r="r" b="b"/>
            <a:pathLst>
              <a:path w="2638425" h="683031">
                <a:moveTo>
                  <a:pt x="0" y="0"/>
                </a:moveTo>
                <a:cubicBezTo>
                  <a:pt x="429419" y="309562"/>
                  <a:pt x="858838" y="619125"/>
                  <a:pt x="1200150" y="676275"/>
                </a:cubicBezTo>
                <a:cubicBezTo>
                  <a:pt x="1541462" y="733425"/>
                  <a:pt x="1808163" y="411162"/>
                  <a:pt x="2047875" y="342900"/>
                </a:cubicBezTo>
                <a:cubicBezTo>
                  <a:pt x="2287587" y="274638"/>
                  <a:pt x="2463006" y="270669"/>
                  <a:pt x="2638425" y="26670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5239" name="TextBox 4"/>
          <p:cNvSpPr txBox="1">
            <a:spLocks noChangeArrowheads="1"/>
          </p:cNvSpPr>
          <p:nvPr/>
        </p:nvSpPr>
        <p:spPr bwMode="auto">
          <a:xfrm>
            <a:off x="733425" y="2116138"/>
            <a:ext cx="2941638" cy="369887"/>
          </a:xfrm>
          <a:prstGeom prst="rect">
            <a:avLst/>
          </a:prstGeom>
          <a:noFill/>
          <a:ln w="9525">
            <a:solidFill>
              <a:schemeClr val="accent2"/>
            </a:solidFill>
            <a:miter lim="800000"/>
            <a:headEnd/>
            <a:tailEnd/>
          </a:ln>
        </p:spPr>
        <p:txBody>
          <a:bodyPr wrap="none">
            <a:spAutoFit/>
          </a:bodyPr>
          <a:lstStyle/>
          <a:p>
            <a:r>
              <a:rPr lang="en-US">
                <a:solidFill>
                  <a:srgbClr val="000000"/>
                </a:solidFill>
              </a:rPr>
              <a:t>Even using SAC A Granite!</a:t>
            </a:r>
          </a:p>
        </p:txBody>
      </p:sp>
      <p:pic>
        <p:nvPicPr>
          <p:cNvPr id="10" name="Picture 9" descr="E:\6615\Data\SH 49 MtPleasant-CAM\Photos\DSC00388.JPG"/>
          <p:cNvPicPr>
            <a:picLocks noChangeAspect="1"/>
          </p:cNvPicPr>
          <p:nvPr/>
        </p:nvPicPr>
        <p:blipFill rotWithShape="1">
          <a:blip r:embed="rId4" cstate="print"/>
          <a:srcRect/>
          <a:stretch/>
        </p:blipFill>
        <p:spPr bwMode="auto">
          <a:xfrm>
            <a:off x="5314950" y="4114800"/>
            <a:ext cx="2000250" cy="2657475"/>
          </a:xfrm>
          <a:prstGeom prst="rect">
            <a:avLst/>
          </a:prstGeom>
          <a:ln>
            <a:noFill/>
          </a:ln>
          <a:effectLst>
            <a:outerShdw blurRad="292100" dist="139700" dir="2700000" algn="tl" rotWithShape="0">
              <a:srgbClr val="333333">
                <a:alpha val="65000"/>
              </a:srgbClr>
            </a:outerShdw>
          </a:effectLst>
          <a:extLst/>
        </p:spPr>
      </p:pic>
      <p:pic>
        <p:nvPicPr>
          <p:cNvPr id="11" name="Picture 10" descr="E:\Misc Projects\SH 49 MtPleasant-CAM\Photos\DSC00387.JPG"/>
          <p:cNvPicPr>
            <a:picLocks noChangeAspect="1"/>
          </p:cNvPicPr>
          <p:nvPr/>
        </p:nvPicPr>
        <p:blipFill rotWithShape="1">
          <a:blip r:embed="rId5" cstate="email">
            <a:extLst/>
          </a:blip>
          <a:srcRect/>
          <a:stretch/>
        </p:blipFill>
        <p:spPr bwMode="auto">
          <a:xfrm>
            <a:off x="7086600" y="4648200"/>
            <a:ext cx="1700491" cy="1378591"/>
          </a:xfrm>
          <a:prstGeom prst="rect">
            <a:avLst/>
          </a:prstGeom>
          <a:noFill/>
          <a:ln w="28575">
            <a:solidFill>
              <a:schemeClr val="bg1"/>
            </a:solidFill>
          </a:ln>
          <a:effectLst>
            <a:softEdge rad="63500"/>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Perf. Issues with Fine SMAs</a:t>
            </a:r>
          </a:p>
        </p:txBody>
      </p:sp>
      <p:sp>
        <p:nvSpPr>
          <p:cNvPr id="3" name="Content Placeholder 2"/>
          <p:cNvSpPr>
            <a:spLocks noGrp="1"/>
          </p:cNvSpPr>
          <p:nvPr>
            <p:ph idx="1"/>
          </p:nvPr>
        </p:nvSpPr>
        <p:spPr>
          <a:xfrm>
            <a:off x="457200" y="1447800"/>
            <a:ext cx="8229600" cy="4525963"/>
          </a:xfrm>
        </p:spPr>
        <p:txBody>
          <a:bodyPr/>
          <a:lstStyle/>
          <a:p>
            <a:pPr>
              <a:defRPr/>
            </a:pPr>
            <a:r>
              <a:rPr lang="en-US" dirty="0" smtClean="0"/>
              <a:t>Too early to tell</a:t>
            </a:r>
          </a:p>
          <a:p>
            <a:pPr>
              <a:defRPr/>
            </a:pPr>
            <a:endParaRPr lang="en-US" dirty="0" smtClean="0"/>
          </a:p>
          <a:p>
            <a:pPr>
              <a:defRPr/>
            </a:pPr>
            <a:r>
              <a:rPr lang="en-US" dirty="0" smtClean="0"/>
              <a:t>Severe Flushing</a:t>
            </a:r>
          </a:p>
          <a:p>
            <a:pPr marL="0" indent="0">
              <a:buFontTx/>
              <a:buNone/>
              <a:defRPr/>
            </a:pPr>
            <a:endParaRPr lang="en-US" dirty="0" smtClean="0"/>
          </a:p>
          <a:p>
            <a:pPr>
              <a:defRPr/>
            </a:pPr>
            <a:endParaRPr lang="en-US" dirty="0"/>
          </a:p>
          <a:p>
            <a:pPr>
              <a:defRPr/>
            </a:pPr>
            <a:endParaRPr lang="en-US" dirty="0"/>
          </a:p>
        </p:txBody>
      </p:sp>
      <p:pic>
        <p:nvPicPr>
          <p:cNvPr id="4098" name="Picture 4" descr="Description: DSC00710"/>
          <p:cNvPicPr>
            <a:picLocks noChangeAspect="1" noChangeArrowheads="1"/>
          </p:cNvPicPr>
          <p:nvPr/>
        </p:nvPicPr>
        <p:blipFill>
          <a:blip r:embed="rId3" cstate="print"/>
          <a:srcRect/>
          <a:stretch>
            <a:fillRect/>
          </a:stretch>
        </p:blipFill>
        <p:spPr bwMode="auto">
          <a:xfrm>
            <a:off x="4572000" y="2362200"/>
            <a:ext cx="2743200" cy="2362200"/>
          </a:xfrm>
          <a:prstGeom prst="rect">
            <a:avLst/>
          </a:prstGeom>
          <a:ln>
            <a:noFill/>
          </a:ln>
          <a:effectLst>
            <a:outerShdw blurRad="292100" dist="139700" dir="2700000" algn="tl" rotWithShape="0">
              <a:srgbClr val="333333">
                <a:alpha val="65000"/>
              </a:srgbClr>
            </a:outerShdw>
          </a:effectLst>
          <a:extLst/>
        </p:spPr>
      </p:pic>
      <p:pic>
        <p:nvPicPr>
          <p:cNvPr id="4099" name="Picture 2" descr="Description: DSC00704"/>
          <p:cNvPicPr>
            <a:picLocks noGrp="1" noChangeAspect="1" noChangeArrowheads="1"/>
          </p:cNvPicPr>
          <p:nvPr/>
        </p:nvPicPr>
        <p:blipFill>
          <a:blip r:embed="rId4" cstate="print"/>
          <a:srcRect/>
          <a:stretch>
            <a:fillRect/>
          </a:stretch>
        </p:blipFill>
        <p:spPr bwMode="auto">
          <a:xfrm>
            <a:off x="6924675" y="2773363"/>
            <a:ext cx="1420813" cy="815975"/>
          </a:xfrm>
          <a:prstGeom prst="rect">
            <a:avLst/>
          </a:prstGeom>
          <a:noFill/>
          <a:ln w="9525">
            <a:noFill/>
            <a:miter lim="800000"/>
            <a:headEnd/>
            <a:tailEnd/>
          </a:ln>
        </p:spPr>
      </p:pic>
      <p:pic>
        <p:nvPicPr>
          <p:cNvPr id="4100" name="Picture 178" descr="Description: E:\6615\Data\IH 20 Atlanta-SMA\Photos\Cores\DSC00716.JPG"/>
          <p:cNvPicPr>
            <a:picLocks noChangeAspect="1" noChangeArrowheads="1"/>
          </p:cNvPicPr>
          <p:nvPr/>
        </p:nvPicPr>
        <p:blipFill>
          <a:blip r:embed="rId5" cstate="print"/>
          <a:srcRect/>
          <a:stretch>
            <a:fillRect/>
          </a:stretch>
        </p:blipFill>
        <p:spPr bwMode="auto">
          <a:xfrm>
            <a:off x="5867400" y="4191000"/>
            <a:ext cx="2743200" cy="2381250"/>
          </a:xfrm>
          <a:prstGeom prst="rect">
            <a:avLst/>
          </a:prstGeom>
          <a:noFill/>
          <a:ln w="9525">
            <a:noFill/>
            <a:miter lim="800000"/>
            <a:headEnd/>
            <a:tailEnd/>
          </a:ln>
        </p:spPr>
      </p:pic>
      <p:grpSp>
        <p:nvGrpSpPr>
          <p:cNvPr id="2" name="Group 12"/>
          <p:cNvGrpSpPr>
            <a:grpSpLocks/>
          </p:cNvGrpSpPr>
          <p:nvPr/>
        </p:nvGrpSpPr>
        <p:grpSpPr bwMode="auto">
          <a:xfrm>
            <a:off x="6073775" y="4391025"/>
            <a:ext cx="1701800" cy="1452563"/>
            <a:chOff x="6073775" y="3200400"/>
            <a:chExt cx="1701800" cy="1452562"/>
          </a:xfrm>
        </p:grpSpPr>
        <p:grpSp>
          <p:nvGrpSpPr>
            <p:cNvPr id="4" name="Group 7"/>
            <p:cNvGrpSpPr>
              <a:grpSpLocks/>
            </p:cNvGrpSpPr>
            <p:nvPr/>
          </p:nvGrpSpPr>
          <p:grpSpPr bwMode="auto">
            <a:xfrm>
              <a:off x="6073775" y="3200400"/>
              <a:ext cx="1701800" cy="1452562"/>
              <a:chOff x="4881" y="8966"/>
              <a:chExt cx="2678" cy="2287"/>
            </a:xfrm>
          </p:grpSpPr>
          <p:sp>
            <p:nvSpPr>
              <p:cNvPr id="96273" name="Text Box 312324"/>
              <p:cNvSpPr txBox="1">
                <a:spLocks noChangeArrowheads="1"/>
              </p:cNvSpPr>
              <p:nvPr/>
            </p:nvSpPr>
            <p:spPr bwMode="auto">
              <a:xfrm>
                <a:off x="4881" y="10072"/>
                <a:ext cx="2377" cy="1181"/>
              </a:xfrm>
              <a:prstGeom prst="rect">
                <a:avLst/>
              </a:prstGeom>
              <a:noFill/>
              <a:ln w="6350">
                <a:noFill/>
                <a:miter lim="800000"/>
                <a:headEnd/>
                <a:tailEnd/>
              </a:ln>
            </p:spPr>
            <p:txBody>
              <a:bodyPr/>
              <a:lstStyle/>
              <a:p>
                <a:pPr>
                  <a:spcAft>
                    <a:spcPts val="1000"/>
                  </a:spcAft>
                </a:pPr>
                <a:r>
                  <a:rPr lang="en-US" sz="1100" dirty="0">
                    <a:solidFill>
                      <a:srgbClr val="FFFFFF"/>
                    </a:solidFill>
                    <a:latin typeface="Calibri" pitchFamily="34" charset="0"/>
                    <a:cs typeface="Arial" charset="0"/>
                  </a:rPr>
                  <a:t>Stripping?</a:t>
                </a:r>
              </a:p>
              <a:p>
                <a:pPr>
                  <a:spcAft>
                    <a:spcPts val="1000"/>
                  </a:spcAft>
                </a:pPr>
                <a:endParaRPr lang="en-US" sz="1100" dirty="0">
                  <a:solidFill>
                    <a:srgbClr val="FFFFFF"/>
                  </a:solidFill>
                  <a:latin typeface="Calibri" pitchFamily="34" charset="0"/>
                  <a:cs typeface="Arial" charset="0"/>
                </a:endParaRPr>
              </a:p>
              <a:p>
                <a:pPr>
                  <a:spcAft>
                    <a:spcPts val="1000"/>
                  </a:spcAft>
                </a:pPr>
                <a:r>
                  <a:rPr lang="en-US" sz="1100" dirty="0">
                    <a:solidFill>
                      <a:srgbClr val="FFFFFF"/>
                    </a:solidFill>
                    <a:latin typeface="Calibri" pitchFamily="34" charset="0"/>
                    <a:cs typeface="Arial" charset="0"/>
                  </a:rPr>
                  <a:t>Layer de</a:t>
                </a:r>
                <a:r>
                  <a:rPr lang="en-US" sz="1100" dirty="0">
                    <a:solidFill>
                      <a:srgbClr val="FFFFFF"/>
                    </a:solidFill>
                    <a:latin typeface="Times New Roman" pitchFamily="18" charset="0"/>
                    <a:cs typeface="Arial" charset="0"/>
                  </a:rPr>
                  <a:t>-</a:t>
                </a:r>
                <a:r>
                  <a:rPr lang="en-US" sz="1100" dirty="0">
                    <a:solidFill>
                      <a:srgbClr val="FFFFFF"/>
                    </a:solidFill>
                    <a:latin typeface="Calibri" pitchFamily="34" charset="0"/>
                    <a:cs typeface="Arial" charset="0"/>
                  </a:rPr>
                  <a:t>bonding</a:t>
                </a:r>
                <a:endParaRPr lang="en-US" dirty="0">
                  <a:solidFill>
                    <a:srgbClr val="000000"/>
                  </a:solidFill>
                  <a:cs typeface="Arial" charset="0"/>
                </a:endParaRPr>
              </a:p>
            </p:txBody>
          </p:sp>
        </p:grpSp>
        <p:cxnSp>
          <p:nvCxnSpPr>
            <p:cNvPr id="11" name="Straight Arrow Connector 10"/>
            <p:cNvCxnSpPr/>
            <p:nvPr/>
          </p:nvCxnSpPr>
          <p:spPr>
            <a:xfrm flipV="1">
              <a:off x="6629400" y="3276600"/>
              <a:ext cx="609600" cy="62547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80275" y="4114799"/>
              <a:ext cx="492125" cy="4762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7"/>
          <p:cNvGrpSpPr>
            <a:grpSpLocks/>
          </p:cNvGrpSpPr>
          <p:nvPr/>
        </p:nvGrpSpPr>
        <p:grpSpPr bwMode="auto">
          <a:xfrm>
            <a:off x="647700" y="3424238"/>
            <a:ext cx="3848100" cy="695325"/>
            <a:chOff x="609598" y="2740092"/>
            <a:chExt cx="3848102" cy="696519"/>
          </a:xfrm>
        </p:grpSpPr>
        <p:pic>
          <p:nvPicPr>
            <p:cNvPr id="96265" name="Picture 12" descr="C:\Users\b-wilson\AppData\Local\Microsoft\Windows\Temporary Internet Files\Content.IE5\LPCJIDDS\MC900440405[1].png"/>
            <p:cNvPicPr>
              <a:picLocks noChangeAspect="1" noChangeArrowheads="1"/>
            </p:cNvPicPr>
            <p:nvPr/>
          </p:nvPicPr>
          <p:blipFill>
            <a:blip r:embed="rId6" cstate="print"/>
            <a:srcRect/>
            <a:stretch>
              <a:fillRect/>
            </a:stretch>
          </p:blipFill>
          <p:spPr bwMode="auto">
            <a:xfrm>
              <a:off x="3393869" y="2740092"/>
              <a:ext cx="696519" cy="696519"/>
            </a:xfrm>
            <a:prstGeom prst="rect">
              <a:avLst/>
            </a:prstGeom>
            <a:noFill/>
            <a:ln w="9525">
              <a:noFill/>
              <a:miter lim="800000"/>
              <a:headEnd/>
              <a:tailEnd/>
            </a:ln>
          </p:spPr>
        </p:pic>
        <p:sp>
          <p:nvSpPr>
            <p:cNvPr id="14" name="Cross 13"/>
            <p:cNvSpPr/>
            <p:nvPr/>
          </p:nvSpPr>
          <p:spPr>
            <a:xfrm>
              <a:off x="3013074" y="2927739"/>
              <a:ext cx="342900" cy="343489"/>
            </a:xfrm>
            <a:prstGeom prst="plus">
              <a:avLst>
                <a:gd name="adj" fmla="val 37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Cross 20"/>
            <p:cNvSpPr/>
            <p:nvPr/>
          </p:nvSpPr>
          <p:spPr>
            <a:xfrm>
              <a:off x="1666874" y="2903885"/>
              <a:ext cx="342900" cy="343489"/>
            </a:xfrm>
            <a:prstGeom prst="plus">
              <a:avLst>
                <a:gd name="adj" fmla="val 37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Equal 21"/>
            <p:cNvSpPr/>
            <p:nvPr/>
          </p:nvSpPr>
          <p:spPr>
            <a:xfrm>
              <a:off x="4114800" y="2903885"/>
              <a:ext cx="342900" cy="34348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6269" name="TextBox 16"/>
            <p:cNvSpPr txBox="1">
              <a:spLocks noChangeArrowheads="1"/>
            </p:cNvSpPr>
            <p:nvPr/>
          </p:nvSpPr>
          <p:spPr bwMode="auto">
            <a:xfrm>
              <a:off x="609598" y="2884636"/>
              <a:ext cx="2457033" cy="461665"/>
            </a:xfrm>
            <a:prstGeom prst="rect">
              <a:avLst/>
            </a:prstGeom>
            <a:noFill/>
            <a:ln w="9525">
              <a:noFill/>
              <a:miter lim="800000"/>
              <a:headEnd/>
              <a:tailEnd/>
            </a:ln>
          </p:spPr>
          <p:txBody>
            <a:bodyPr>
              <a:spAutoFit/>
            </a:bodyPr>
            <a:lstStyle/>
            <a:p>
              <a:r>
                <a:rPr lang="en-US" sz="2400" b="1">
                  <a:solidFill>
                    <a:srgbClr val="000000"/>
                  </a:solidFill>
                </a:rPr>
                <a:t>PG 70	      WMA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7" name="Picture 2"/>
          <p:cNvPicPr>
            <a:picLocks noChangeAspect="1" noChangeArrowheads="1"/>
          </p:cNvPicPr>
          <p:nvPr/>
        </p:nvPicPr>
        <p:blipFill>
          <a:blip r:embed="rId3" cstate="print"/>
          <a:srcRect/>
          <a:stretch>
            <a:fillRect/>
          </a:stretch>
        </p:blipFill>
        <p:spPr bwMode="auto">
          <a:xfrm>
            <a:off x="685800" y="303177"/>
            <a:ext cx="7848600" cy="5984509"/>
          </a:xfrm>
          <a:prstGeom prst="rect">
            <a:avLst/>
          </a:prstGeom>
          <a:noFill/>
          <a:ln w="9525">
            <a:noFill/>
            <a:miter lim="800000"/>
            <a:headEnd/>
            <a:tailEnd/>
          </a:ln>
        </p:spPr>
      </p:pic>
      <p:sp>
        <p:nvSpPr>
          <p:cNvPr id="26628" name="Rectangle 3"/>
          <p:cNvSpPr>
            <a:spLocks noChangeArrowheads="1"/>
          </p:cNvSpPr>
          <p:nvPr/>
        </p:nvSpPr>
        <p:spPr bwMode="auto">
          <a:xfrm>
            <a:off x="990600" y="5410201"/>
            <a:ext cx="7550150" cy="1200329"/>
          </a:xfrm>
          <a:prstGeom prst="rect">
            <a:avLst/>
          </a:prstGeom>
          <a:noFill/>
          <a:ln w="9525">
            <a:noFill/>
            <a:miter lim="800000"/>
            <a:headEnd/>
            <a:tailEnd/>
          </a:ln>
        </p:spPr>
        <p:txBody>
          <a:bodyPr wrap="square">
            <a:spAutoFit/>
          </a:bodyPr>
          <a:lstStyle/>
          <a:p>
            <a:r>
              <a:rPr lang="en-US" b="1" dirty="0">
                <a:solidFill>
                  <a:srgbClr val="000000"/>
                </a:solidFill>
              </a:rPr>
              <a:t>.</a:t>
            </a:r>
          </a:p>
          <a:p>
            <a:endParaRPr lang="en-US" b="1" dirty="0">
              <a:solidFill>
                <a:srgbClr val="000000"/>
              </a:solidFill>
            </a:endParaRPr>
          </a:p>
          <a:p>
            <a:endParaRPr lang="en-US" b="1" dirty="0">
              <a:solidFill>
                <a:srgbClr val="000000"/>
              </a:solidFill>
            </a:endParaRPr>
          </a:p>
          <a:p>
            <a:r>
              <a:rPr lang="en-US" b="1" dirty="0">
                <a:solidFill>
                  <a:srgbClr val="000000"/>
                </a:solidFill>
              </a:rPr>
              <a:t>  3.  RAP.  Do not use RAP in Fine Graded Surface Mixes.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r>
              <a:rPr lang="en-US" smtClean="0"/>
              <a:t>Perf. Issues with Fine SMAs </a:t>
            </a:r>
            <a:r>
              <a:rPr lang="en-US" sz="2400" smtClean="0"/>
              <a:t>(cont.)</a:t>
            </a:r>
          </a:p>
        </p:txBody>
      </p:sp>
      <p:sp>
        <p:nvSpPr>
          <p:cNvPr id="97283" name="Content Placeholder 2"/>
          <p:cNvSpPr>
            <a:spLocks noGrp="1"/>
          </p:cNvSpPr>
          <p:nvPr>
            <p:ph idx="1"/>
          </p:nvPr>
        </p:nvSpPr>
        <p:spPr/>
        <p:txBody>
          <a:bodyPr/>
          <a:lstStyle/>
          <a:p>
            <a:r>
              <a:rPr lang="en-US" dirty="0" err="1" smtClean="0"/>
              <a:t>Compactability</a:t>
            </a:r>
            <a:endParaRPr lang="en-US" dirty="0" smtClean="0"/>
          </a:p>
          <a:p>
            <a:endParaRPr lang="en-US" dirty="0" smtClean="0"/>
          </a:p>
        </p:txBody>
      </p:sp>
      <p:pic>
        <p:nvPicPr>
          <p:cNvPr id="97284" name="Picture 2"/>
          <p:cNvPicPr>
            <a:picLocks noChangeAspect="1" noChangeArrowheads="1"/>
          </p:cNvPicPr>
          <p:nvPr/>
        </p:nvPicPr>
        <p:blipFill>
          <a:blip r:embed="rId3" cstate="print"/>
          <a:srcRect/>
          <a:stretch>
            <a:fillRect/>
          </a:stretch>
        </p:blipFill>
        <p:spPr bwMode="auto">
          <a:xfrm>
            <a:off x="1828800" y="2209800"/>
            <a:ext cx="5638800" cy="4279900"/>
          </a:xfrm>
          <a:prstGeom prst="rect">
            <a:avLst/>
          </a:prstGeom>
          <a:noFill/>
          <a:ln w="9525">
            <a:noFill/>
            <a:miter lim="800000"/>
            <a:headEnd/>
            <a:tailEnd/>
          </a:ln>
        </p:spPr>
      </p:pic>
      <p:sp>
        <p:nvSpPr>
          <p:cNvPr id="97285" name="TextBox 4"/>
          <p:cNvSpPr txBox="1">
            <a:spLocks noChangeArrowheads="1"/>
          </p:cNvSpPr>
          <p:nvPr/>
        </p:nvSpPr>
        <p:spPr bwMode="auto">
          <a:xfrm>
            <a:off x="4419600" y="3429000"/>
            <a:ext cx="1219200" cy="366713"/>
          </a:xfrm>
          <a:prstGeom prst="rect">
            <a:avLst/>
          </a:prstGeom>
          <a:noFill/>
          <a:ln w="9525">
            <a:noFill/>
            <a:miter lim="800000"/>
            <a:headEnd/>
            <a:tailEnd/>
          </a:ln>
        </p:spPr>
        <p:txBody>
          <a:bodyPr>
            <a:spAutoFit/>
          </a:bodyPr>
          <a:lstStyle/>
          <a:p>
            <a:r>
              <a:rPr lang="en-US">
                <a:solidFill>
                  <a:srgbClr val="000000"/>
                </a:solidFill>
                <a:latin typeface="Calibri" pitchFamily="34" charset="0"/>
                <a:cs typeface="Times New Roman" pitchFamily="18" charset="0"/>
              </a:rPr>
              <a:t>242 F</a:t>
            </a:r>
          </a:p>
        </p:txBody>
      </p:sp>
      <p:sp>
        <p:nvSpPr>
          <p:cNvPr id="97286" name="TextBox 5"/>
          <p:cNvSpPr txBox="1">
            <a:spLocks noChangeArrowheads="1"/>
          </p:cNvSpPr>
          <p:nvPr/>
        </p:nvSpPr>
        <p:spPr bwMode="auto">
          <a:xfrm>
            <a:off x="1714500" y="3854450"/>
            <a:ext cx="838200" cy="366713"/>
          </a:xfrm>
          <a:prstGeom prst="rect">
            <a:avLst/>
          </a:prstGeom>
          <a:noFill/>
          <a:ln w="9525">
            <a:noFill/>
            <a:miter lim="800000"/>
            <a:headEnd/>
            <a:tailEnd/>
          </a:ln>
        </p:spPr>
        <p:txBody>
          <a:bodyPr>
            <a:spAutoFit/>
          </a:bodyPr>
          <a:lstStyle/>
          <a:p>
            <a:r>
              <a:rPr lang="en-US">
                <a:solidFill>
                  <a:srgbClr val="000000"/>
                </a:solidFill>
                <a:latin typeface="Calibri" pitchFamily="34" charset="0"/>
                <a:cs typeface="Times New Roman" pitchFamily="18" charset="0"/>
              </a:rPr>
              <a:t>210 F</a:t>
            </a:r>
          </a:p>
        </p:txBody>
      </p:sp>
      <p:sp>
        <p:nvSpPr>
          <p:cNvPr id="97287" name="Text Box 7"/>
          <p:cNvSpPr txBox="1">
            <a:spLocks noChangeArrowheads="1"/>
          </p:cNvSpPr>
          <p:nvPr/>
        </p:nvSpPr>
        <p:spPr bwMode="auto">
          <a:xfrm>
            <a:off x="4724400" y="2895600"/>
            <a:ext cx="1600200" cy="369888"/>
          </a:xfrm>
          <a:prstGeom prst="rect">
            <a:avLst/>
          </a:prstGeom>
          <a:noFill/>
          <a:ln w="25400" algn="ctr">
            <a:noFill/>
            <a:miter lim="800000"/>
            <a:headEnd/>
            <a:tailEnd/>
          </a:ln>
        </p:spPr>
        <p:txBody>
          <a:bodyPr>
            <a:spAutoFit/>
          </a:bodyPr>
          <a:lstStyle/>
          <a:p>
            <a:r>
              <a:rPr lang="en-US" b="1">
                <a:solidFill>
                  <a:srgbClr val="0000FF"/>
                </a:solidFill>
                <a:latin typeface="Times New Roman" pitchFamily="18" charset="0"/>
                <a:cs typeface="Times New Roman" pitchFamily="18" charset="0"/>
              </a:rPr>
              <a:t>Rapid Cooling</a:t>
            </a:r>
          </a:p>
        </p:txBody>
      </p:sp>
      <p:sp>
        <p:nvSpPr>
          <p:cNvPr id="97288" name="Line 8"/>
          <p:cNvSpPr>
            <a:spLocks noChangeShapeType="1"/>
          </p:cNvSpPr>
          <p:nvPr/>
        </p:nvSpPr>
        <p:spPr bwMode="auto">
          <a:xfrm flipH="1">
            <a:off x="4038600" y="3657600"/>
            <a:ext cx="381000" cy="228600"/>
          </a:xfrm>
          <a:prstGeom prst="line">
            <a:avLst/>
          </a:prstGeom>
          <a:noFill/>
          <a:ln w="25400">
            <a:solidFill>
              <a:srgbClr val="0000FF"/>
            </a:solidFill>
            <a:round/>
            <a:headEnd/>
            <a:tailEnd type="triangle" w="med" len="med"/>
          </a:ln>
        </p:spPr>
        <p:txBody>
          <a:bodyPr/>
          <a:lstStyle/>
          <a:p>
            <a:endParaRPr lang="en-US"/>
          </a:p>
        </p:txBody>
      </p:sp>
      <p:sp>
        <p:nvSpPr>
          <p:cNvPr id="97289" name="Line 9"/>
          <p:cNvSpPr>
            <a:spLocks noChangeShapeType="1"/>
          </p:cNvSpPr>
          <p:nvPr/>
        </p:nvSpPr>
        <p:spPr bwMode="auto">
          <a:xfrm>
            <a:off x="2505075" y="4038600"/>
            <a:ext cx="990600" cy="76200"/>
          </a:xfrm>
          <a:prstGeom prst="line">
            <a:avLst/>
          </a:prstGeom>
          <a:noFill/>
          <a:ln w="25400">
            <a:solidFill>
              <a:srgbClr val="0000FF"/>
            </a:solidFill>
            <a:round/>
            <a:headEnd/>
            <a:tailEnd type="triangle" w="med" len="med"/>
          </a:ln>
        </p:spPr>
        <p:txBody>
          <a:bodyPr/>
          <a:lstStyle/>
          <a:p>
            <a:endParaRPr lang="en-US"/>
          </a:p>
        </p:txBody>
      </p:sp>
      <p:sp>
        <p:nvSpPr>
          <p:cNvPr id="97290" name="Text Box 11"/>
          <p:cNvSpPr txBox="1">
            <a:spLocks noChangeArrowheads="1"/>
          </p:cNvSpPr>
          <p:nvPr/>
        </p:nvSpPr>
        <p:spPr bwMode="auto">
          <a:xfrm>
            <a:off x="4438650" y="4029075"/>
            <a:ext cx="1219200" cy="641350"/>
          </a:xfrm>
          <a:prstGeom prst="rect">
            <a:avLst/>
          </a:prstGeom>
          <a:noFill/>
          <a:ln w="25400" algn="ctr">
            <a:noFill/>
            <a:miter lim="800000"/>
            <a:headEnd/>
            <a:tailEnd/>
          </a:ln>
        </p:spPr>
        <p:txBody>
          <a:bodyPr>
            <a:spAutoFit/>
          </a:bodyPr>
          <a:lstStyle/>
          <a:p>
            <a:r>
              <a:rPr lang="en-US" b="1">
                <a:solidFill>
                  <a:srgbClr val="0000FF"/>
                </a:solidFill>
                <a:latin typeface="Times New Roman" pitchFamily="18" charset="0"/>
                <a:cs typeface="Times New Roman" pitchFamily="18" charset="0"/>
              </a:rPr>
              <a:t>Passes 1 and 2</a:t>
            </a:r>
          </a:p>
        </p:txBody>
      </p:sp>
      <p:sp>
        <p:nvSpPr>
          <p:cNvPr id="97291" name="Text Box 12"/>
          <p:cNvSpPr txBox="1">
            <a:spLocks noChangeArrowheads="1"/>
          </p:cNvSpPr>
          <p:nvPr/>
        </p:nvSpPr>
        <p:spPr bwMode="auto">
          <a:xfrm>
            <a:off x="2743200" y="4648200"/>
            <a:ext cx="990600" cy="641350"/>
          </a:xfrm>
          <a:prstGeom prst="rect">
            <a:avLst/>
          </a:prstGeom>
          <a:noFill/>
          <a:ln w="25400" algn="ctr">
            <a:noFill/>
            <a:miter lim="800000"/>
            <a:headEnd/>
            <a:tailEnd/>
          </a:ln>
        </p:spPr>
        <p:txBody>
          <a:bodyPr>
            <a:spAutoFit/>
          </a:bodyPr>
          <a:lstStyle/>
          <a:p>
            <a:r>
              <a:rPr lang="en-US" b="1">
                <a:solidFill>
                  <a:srgbClr val="0000FF"/>
                </a:solidFill>
                <a:latin typeface="Times New Roman" pitchFamily="18" charset="0"/>
                <a:cs typeface="Times New Roman" pitchFamily="18" charset="0"/>
              </a:rPr>
              <a:t>Passes 3 and 4</a:t>
            </a:r>
          </a:p>
        </p:txBody>
      </p:sp>
      <p:sp>
        <p:nvSpPr>
          <p:cNvPr id="97292" name="TextBox 6"/>
          <p:cNvSpPr txBox="1">
            <a:spLocks noChangeArrowheads="1"/>
          </p:cNvSpPr>
          <p:nvPr/>
        </p:nvSpPr>
        <p:spPr bwMode="auto">
          <a:xfrm>
            <a:off x="3152775" y="6045200"/>
            <a:ext cx="762000" cy="366713"/>
          </a:xfrm>
          <a:prstGeom prst="rect">
            <a:avLst/>
          </a:prstGeom>
          <a:noFill/>
          <a:ln w="9525">
            <a:noFill/>
            <a:miter lim="800000"/>
            <a:headEnd/>
            <a:tailEnd/>
          </a:ln>
        </p:spPr>
        <p:txBody>
          <a:bodyPr>
            <a:spAutoFit/>
          </a:bodyPr>
          <a:lstStyle/>
          <a:p>
            <a:r>
              <a:rPr lang="en-US">
                <a:solidFill>
                  <a:srgbClr val="000000"/>
                </a:solidFill>
                <a:latin typeface="Calibri" pitchFamily="34" charset="0"/>
                <a:cs typeface="Times New Roman" pitchFamily="18" charset="0"/>
              </a:rPr>
              <a:t>190 F</a:t>
            </a:r>
          </a:p>
        </p:txBody>
      </p:sp>
      <p:sp>
        <p:nvSpPr>
          <p:cNvPr id="97293" name="Line 10"/>
          <p:cNvSpPr>
            <a:spLocks noChangeShapeType="1"/>
          </p:cNvSpPr>
          <p:nvPr/>
        </p:nvSpPr>
        <p:spPr bwMode="auto">
          <a:xfrm flipV="1">
            <a:off x="3914775" y="6000750"/>
            <a:ext cx="685800" cy="228600"/>
          </a:xfrm>
          <a:prstGeom prst="line">
            <a:avLst/>
          </a:prstGeom>
          <a:noFill/>
          <a:ln w="254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fontScale="90000"/>
          </a:bodyPr>
          <a:lstStyle/>
          <a:p>
            <a:r>
              <a:rPr lang="en-US" smtClean="0"/>
              <a:t>Perf. Issues with Fine SMAs </a:t>
            </a:r>
            <a:r>
              <a:rPr lang="en-US" sz="2400" smtClean="0"/>
              <a:t>(cont.)</a:t>
            </a:r>
            <a:endParaRPr lang="en-US" smtClean="0"/>
          </a:p>
        </p:txBody>
      </p:sp>
      <p:sp>
        <p:nvSpPr>
          <p:cNvPr id="6" name="Content Placeholder 5"/>
          <p:cNvSpPr>
            <a:spLocks noGrp="1"/>
          </p:cNvSpPr>
          <p:nvPr>
            <p:ph idx="1"/>
          </p:nvPr>
        </p:nvSpPr>
        <p:spPr/>
        <p:txBody>
          <a:bodyPr/>
          <a:lstStyle/>
          <a:p>
            <a:endParaRPr lang="en-US"/>
          </a:p>
        </p:txBody>
      </p:sp>
      <p:pic>
        <p:nvPicPr>
          <p:cNvPr id="13" name="Picture 2"/>
          <p:cNvPicPr>
            <a:picLocks noChangeAspect="1" noChangeArrowheads="1"/>
          </p:cNvPicPr>
          <p:nvPr/>
        </p:nvPicPr>
        <p:blipFill>
          <a:blip r:embed="rId3" cstate="print"/>
          <a:srcRect/>
          <a:stretch>
            <a:fillRect/>
          </a:stretch>
        </p:blipFill>
        <p:spPr bwMode="auto">
          <a:xfrm>
            <a:off x="474975" y="1558924"/>
            <a:ext cx="7792725" cy="4537075"/>
          </a:xfrm>
          <a:prstGeom prst="rect">
            <a:avLst/>
          </a:prstGeom>
          <a:ln>
            <a:noFill/>
          </a:ln>
          <a:effectLst>
            <a:outerShdw blurRad="292100" dist="139700" dir="2700000" algn="tl" rotWithShape="0">
              <a:srgbClr val="333333">
                <a:alpha val="65000"/>
              </a:srgbClr>
            </a:outerShdw>
          </a:effectLst>
          <a:extLst/>
        </p:spPr>
      </p:pic>
      <p:sp>
        <p:nvSpPr>
          <p:cNvPr id="98308" name="TextBox 13"/>
          <p:cNvSpPr txBox="1">
            <a:spLocks noChangeArrowheads="1"/>
          </p:cNvSpPr>
          <p:nvPr/>
        </p:nvSpPr>
        <p:spPr bwMode="auto">
          <a:xfrm>
            <a:off x="2324100" y="4191000"/>
            <a:ext cx="1600200" cy="830263"/>
          </a:xfrm>
          <a:prstGeom prst="rect">
            <a:avLst/>
          </a:prstGeom>
          <a:noFill/>
          <a:ln w="9525">
            <a:noFill/>
            <a:miter lim="800000"/>
            <a:headEnd/>
            <a:tailEnd/>
          </a:ln>
        </p:spPr>
        <p:txBody>
          <a:bodyPr>
            <a:spAutoFit/>
          </a:bodyPr>
          <a:lstStyle/>
          <a:p>
            <a:r>
              <a:rPr lang="en-US" sz="2400">
                <a:solidFill>
                  <a:srgbClr val="FFFF00"/>
                </a:solidFill>
                <a:latin typeface="Calibri" pitchFamily="34" charset="0"/>
                <a:cs typeface="Times New Roman" pitchFamily="18" charset="0"/>
              </a:rPr>
              <a:t>CMHB F</a:t>
            </a:r>
          </a:p>
          <a:p>
            <a:r>
              <a:rPr lang="en-US" sz="2400">
                <a:solidFill>
                  <a:srgbClr val="FFFF00"/>
                </a:solidFill>
                <a:latin typeface="Calibri" pitchFamily="34" charset="0"/>
                <a:cs typeface="Times New Roman" pitchFamily="18" charset="0"/>
              </a:rPr>
              <a:t>15% Voids</a:t>
            </a:r>
          </a:p>
        </p:txBody>
      </p:sp>
      <p:sp>
        <p:nvSpPr>
          <p:cNvPr id="98309" name="TextBox 14"/>
          <p:cNvSpPr txBox="1">
            <a:spLocks noChangeArrowheads="1"/>
          </p:cNvSpPr>
          <p:nvPr/>
        </p:nvSpPr>
        <p:spPr bwMode="auto">
          <a:xfrm>
            <a:off x="5638800" y="4267200"/>
            <a:ext cx="1949450" cy="830263"/>
          </a:xfrm>
          <a:prstGeom prst="rect">
            <a:avLst/>
          </a:prstGeom>
          <a:noFill/>
          <a:ln w="9525">
            <a:noFill/>
            <a:miter lim="800000"/>
            <a:headEnd/>
            <a:tailEnd/>
          </a:ln>
        </p:spPr>
        <p:txBody>
          <a:bodyPr>
            <a:spAutoFit/>
          </a:bodyPr>
          <a:lstStyle/>
          <a:p>
            <a:r>
              <a:rPr lang="en-US" sz="2400">
                <a:solidFill>
                  <a:srgbClr val="FFFFFF"/>
                </a:solidFill>
                <a:latin typeface="Calibri" pitchFamily="34" charset="0"/>
                <a:cs typeface="Times New Roman" pitchFamily="18" charset="0"/>
              </a:rPr>
              <a:t>FINE PFC</a:t>
            </a:r>
          </a:p>
          <a:p>
            <a:r>
              <a:rPr lang="en-US" sz="2400">
                <a:solidFill>
                  <a:srgbClr val="FFFFFF"/>
                </a:solidFill>
                <a:latin typeface="Calibri" pitchFamily="34" charset="0"/>
                <a:cs typeface="Times New Roman" pitchFamily="18" charset="0"/>
              </a:rPr>
              <a:t>20% Air Voids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Perf. Issues with Fine PFC’s</a:t>
            </a:r>
          </a:p>
        </p:txBody>
      </p:sp>
      <p:sp>
        <p:nvSpPr>
          <p:cNvPr id="32771" name="Content Placeholder 2"/>
          <p:cNvSpPr>
            <a:spLocks noGrp="1"/>
          </p:cNvSpPr>
          <p:nvPr>
            <p:ph idx="1"/>
          </p:nvPr>
        </p:nvSpPr>
        <p:spPr/>
        <p:txBody>
          <a:bodyPr/>
          <a:lstStyle/>
          <a:p>
            <a:r>
              <a:rPr lang="en-US" smtClean="0"/>
              <a:t>Too early to tell</a:t>
            </a:r>
          </a:p>
          <a:p>
            <a:r>
              <a:rPr lang="en-US" smtClean="0"/>
              <a:t>Closing up, but still looks great</a:t>
            </a:r>
          </a:p>
        </p:txBody>
      </p:sp>
      <p:pic>
        <p:nvPicPr>
          <p:cNvPr id="4" name="Picture 4" descr="IMG00196"/>
          <p:cNvPicPr>
            <a:picLocks noChangeAspect="1" noChangeArrowheads="1"/>
          </p:cNvPicPr>
          <p:nvPr/>
        </p:nvPicPr>
        <p:blipFill>
          <a:blip r:embed="rId3" cstate="print"/>
          <a:srcRect/>
          <a:stretch>
            <a:fillRect/>
          </a:stretch>
        </p:blipFill>
        <p:spPr bwMode="auto">
          <a:xfrm>
            <a:off x="990600" y="2895600"/>
            <a:ext cx="3581400" cy="3402013"/>
          </a:xfrm>
          <a:prstGeom prst="rect">
            <a:avLst/>
          </a:prstGeom>
          <a:ln>
            <a:noFill/>
          </a:ln>
          <a:effectLst>
            <a:outerShdw blurRad="292100" dist="139700" dir="2700000" algn="tl" rotWithShape="0">
              <a:srgbClr val="333333">
                <a:alpha val="65000"/>
              </a:srgbClr>
            </a:outerShdw>
          </a:effectLst>
          <a:extLst/>
        </p:spPr>
      </p:pic>
      <p:pic>
        <p:nvPicPr>
          <p:cNvPr id="5" name="Picture 5" descr="IMG00200"/>
          <p:cNvPicPr>
            <a:picLocks noChangeAspect="1" noChangeArrowheads="1"/>
          </p:cNvPicPr>
          <p:nvPr/>
        </p:nvPicPr>
        <p:blipFill>
          <a:blip r:embed="rId4" cstate="print"/>
          <a:srcRect/>
          <a:stretch>
            <a:fillRect/>
          </a:stretch>
        </p:blipFill>
        <p:spPr bwMode="auto">
          <a:xfrm>
            <a:off x="4762500" y="2916238"/>
            <a:ext cx="3521075" cy="3341687"/>
          </a:xfrm>
          <a:prstGeom prst="rect">
            <a:avLst/>
          </a:prstGeom>
          <a:ln>
            <a:noFill/>
          </a:ln>
          <a:effectLst>
            <a:outerShdw blurRad="292100" dist="139700" dir="2700000" algn="tl" rotWithShape="0">
              <a:srgbClr val="333333">
                <a:alpha val="65000"/>
              </a:srgbClr>
            </a:outerShdw>
          </a:effectLst>
          <a:extLst/>
        </p:spPr>
      </p:pic>
      <p:sp>
        <p:nvSpPr>
          <p:cNvPr id="6" name="Text Box 6"/>
          <p:cNvSpPr txBox="1">
            <a:spLocks noChangeArrowheads="1"/>
          </p:cNvSpPr>
          <p:nvPr/>
        </p:nvSpPr>
        <p:spPr bwMode="auto">
          <a:xfrm>
            <a:off x="1042988" y="5345113"/>
            <a:ext cx="7058025" cy="954087"/>
          </a:xfrm>
          <a:prstGeom prst="rect">
            <a:avLst/>
          </a:prstGeom>
          <a:noFill/>
          <a:ln w="9525">
            <a:noFill/>
            <a:miter lim="800000"/>
            <a:headEnd/>
            <a:tailEnd/>
          </a:ln>
        </p:spPr>
        <p:txBody>
          <a:bodyPr>
            <a:spAutoFit/>
          </a:bodyPr>
          <a:lstStyle/>
          <a:p>
            <a:pPr>
              <a:spcBef>
                <a:spcPct val="50000"/>
              </a:spcBef>
            </a:pPr>
            <a:r>
              <a:rPr lang="en-US" sz="2800" b="1">
                <a:solidFill>
                  <a:srgbClr val="E6E6E6"/>
                </a:solidFill>
              </a:rPr>
              <a:t>New Mexico OGFC in Lubbock, SS 3411      typically &lt; 1 inch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6615\Data\US 90 DelRio-MicroTekk\Photos\P1020398.JPG"/>
          <p:cNvPicPr>
            <a:picLocks noChangeAspect="1"/>
          </p:cNvPicPr>
          <p:nvPr/>
        </p:nvPicPr>
        <p:blipFill rotWithShape="1">
          <a:blip r:embed="rId3" cstate="print"/>
          <a:srcRect/>
          <a:stretch/>
        </p:blipFill>
        <p:spPr bwMode="auto">
          <a:xfrm>
            <a:off x="5562600" y="1800225"/>
            <a:ext cx="3195638" cy="4286250"/>
          </a:xfrm>
          <a:prstGeom prst="rect">
            <a:avLst/>
          </a:prstGeom>
          <a:ln>
            <a:noFill/>
          </a:ln>
          <a:effectLst>
            <a:outerShdw blurRad="292100" dist="139700" dir="2700000" algn="tl" rotWithShape="0">
              <a:srgbClr val="333333">
                <a:alpha val="65000"/>
              </a:srgbClr>
            </a:outerShdw>
          </a:effectLst>
          <a:extLst/>
        </p:spPr>
      </p:pic>
      <p:sp>
        <p:nvSpPr>
          <p:cNvPr id="100355" name="Title 1"/>
          <p:cNvSpPr>
            <a:spLocks noGrp="1"/>
          </p:cNvSpPr>
          <p:nvPr>
            <p:ph type="title"/>
          </p:nvPr>
        </p:nvSpPr>
        <p:spPr/>
        <p:txBody>
          <a:bodyPr/>
          <a:lstStyle/>
          <a:p>
            <a:r>
              <a:rPr lang="en-US" smtClean="0"/>
              <a:t>Perf. Issues w/ MicroTekk</a:t>
            </a:r>
          </a:p>
        </p:txBody>
      </p:sp>
      <p:sp>
        <p:nvSpPr>
          <p:cNvPr id="100356" name="Content Placeholder 2"/>
          <p:cNvSpPr>
            <a:spLocks noGrp="1"/>
          </p:cNvSpPr>
          <p:nvPr>
            <p:ph idx="1"/>
          </p:nvPr>
        </p:nvSpPr>
        <p:spPr/>
        <p:txBody>
          <a:bodyPr/>
          <a:lstStyle/>
          <a:p>
            <a:r>
              <a:rPr lang="en-US" smtClean="0"/>
              <a:t>Cracking</a:t>
            </a:r>
          </a:p>
        </p:txBody>
      </p:sp>
      <p:grpSp>
        <p:nvGrpSpPr>
          <p:cNvPr id="2" name="Group 3"/>
          <p:cNvGrpSpPr>
            <a:grpSpLocks/>
          </p:cNvGrpSpPr>
          <p:nvPr/>
        </p:nvGrpSpPr>
        <p:grpSpPr bwMode="auto">
          <a:xfrm>
            <a:off x="7132638" y="2189163"/>
            <a:ext cx="1266825" cy="2592387"/>
            <a:chOff x="0" y="153196"/>
            <a:chExt cx="936404" cy="2079474"/>
          </a:xfrm>
        </p:grpSpPr>
        <p:sp>
          <p:nvSpPr>
            <p:cNvPr id="5" name="Text Box 271372"/>
            <p:cNvSpPr txBox="1"/>
            <p:nvPr/>
          </p:nvSpPr>
          <p:spPr>
            <a:xfrm rot="4408146">
              <a:off x="-262921" y="1033346"/>
              <a:ext cx="2079474" cy="319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1200" b="1" dirty="0">
                  <a:solidFill>
                    <a:srgbClr val="FFFFFF"/>
                  </a:solidFill>
                  <a:latin typeface="Times New Roman"/>
                  <a:ea typeface="Calibri"/>
                  <a:cs typeface="Times New Roman"/>
                </a:rPr>
                <a:t>Developing transverse crack</a:t>
              </a:r>
              <a:endParaRPr lang="en-US" sz="1200" dirty="0">
                <a:solidFill>
                  <a:srgbClr val="000000"/>
                </a:solidFill>
                <a:latin typeface="Times New Roman"/>
                <a:ea typeface="Calibri"/>
                <a:cs typeface="Times New Roman"/>
              </a:endParaRPr>
            </a:p>
          </p:txBody>
        </p:sp>
        <p:cxnSp>
          <p:nvCxnSpPr>
            <p:cNvPr id="6" name="Straight Arrow Connector 5"/>
            <p:cNvCxnSpPr/>
            <p:nvPr/>
          </p:nvCxnSpPr>
          <p:spPr>
            <a:xfrm flipH="1">
              <a:off x="0" y="313645"/>
              <a:ext cx="409530" cy="17445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85403" y="857390"/>
              <a:ext cx="409530" cy="17445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9839" y="1678738"/>
              <a:ext cx="409530" cy="17445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0" name="Picture 9" descr="E:\6615\Data\US 90 DelRio-MicroTekk\Photos\P1020427.JPG"/>
          <p:cNvPicPr>
            <a:picLocks noChangeAspect="1"/>
          </p:cNvPicPr>
          <p:nvPr/>
        </p:nvPicPr>
        <p:blipFill rotWithShape="1">
          <a:blip r:embed="rId4" cstate="print"/>
          <a:srcRect/>
          <a:stretch/>
        </p:blipFill>
        <p:spPr bwMode="auto">
          <a:xfrm>
            <a:off x="762000" y="2590800"/>
            <a:ext cx="4648200" cy="3495675"/>
          </a:xfrm>
          <a:prstGeom prst="rect">
            <a:avLst/>
          </a:prstGeom>
          <a:ln>
            <a:noFill/>
          </a:ln>
          <a:effectLst>
            <a:outerShdw blurRad="292100" dist="139700" dir="2700000" algn="tl" rotWithShape="0">
              <a:srgbClr val="333333">
                <a:alpha val="65000"/>
              </a:srgbClr>
            </a:outerShdw>
          </a:effectLst>
          <a:extLst/>
        </p:spPr>
      </p:pic>
      <p:sp>
        <p:nvSpPr>
          <p:cNvPr id="11" name="Oval 10"/>
          <p:cNvSpPr/>
          <p:nvPr/>
        </p:nvSpPr>
        <p:spPr>
          <a:xfrm>
            <a:off x="1162050" y="4800600"/>
            <a:ext cx="4038600" cy="569913"/>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Perf. Issues with E-Krete</a:t>
            </a:r>
          </a:p>
        </p:txBody>
      </p:sp>
      <p:sp>
        <p:nvSpPr>
          <p:cNvPr id="101379" name="Content Placeholder 2"/>
          <p:cNvSpPr>
            <a:spLocks noGrp="1"/>
          </p:cNvSpPr>
          <p:nvPr>
            <p:ph idx="1"/>
          </p:nvPr>
        </p:nvSpPr>
        <p:spPr/>
        <p:txBody>
          <a:bodyPr/>
          <a:lstStyle/>
          <a:p>
            <a:r>
              <a:rPr lang="en-US" smtClean="0"/>
              <a:t>Cracking</a:t>
            </a:r>
          </a:p>
        </p:txBody>
      </p:sp>
      <p:pic>
        <p:nvPicPr>
          <p:cNvPr id="4" name="Content Placeholder 2"/>
          <p:cNvPicPr>
            <a:picLocks noChangeAspect="1"/>
          </p:cNvPicPr>
          <p:nvPr/>
        </p:nvPicPr>
        <p:blipFill>
          <a:blip r:embed="rId3" cstate="print"/>
          <a:stretch>
            <a:fillRect/>
          </a:stretch>
        </p:blipFill>
        <p:spPr>
          <a:xfrm>
            <a:off x="4648200" y="2209800"/>
            <a:ext cx="3200400" cy="4267200"/>
          </a:xfrm>
          <a:prstGeom prst="rect">
            <a:avLst/>
          </a:prstGeom>
          <a:ln>
            <a:noFill/>
          </a:ln>
          <a:effectLst>
            <a:outerShdw blurRad="292100" dist="139700" dir="2700000" algn="tl" rotWithShape="0">
              <a:srgbClr val="333333">
                <a:alpha val="65000"/>
              </a:srgbClr>
            </a:outerShdw>
          </a:effectLst>
        </p:spPr>
      </p:pic>
      <p:pic>
        <p:nvPicPr>
          <p:cNvPr id="5" name="Picture 4" descr="E:\6615\Data\IH 20, US 80, Bridge Atlanta-EKrete\Photos\June 2011\DSC00339.JPG"/>
          <p:cNvPicPr>
            <a:picLocks noChangeAspect="1"/>
          </p:cNvPicPr>
          <p:nvPr/>
        </p:nvPicPr>
        <p:blipFill rotWithShape="1">
          <a:blip r:embed="rId4" cstate="print"/>
          <a:srcRect/>
          <a:stretch/>
        </p:blipFill>
        <p:spPr bwMode="auto">
          <a:xfrm>
            <a:off x="1143000" y="2209800"/>
            <a:ext cx="3200400" cy="4252913"/>
          </a:xfrm>
          <a:prstGeom prst="rect">
            <a:avLst/>
          </a:prstGeom>
          <a:ln>
            <a:noFill/>
          </a:ln>
          <a:effectLst>
            <a:outerShdw blurRad="292100" dist="139700" dir="2700000" algn="tl" rotWithShape="0">
              <a:srgbClr val="333333">
                <a:alpha val="65000"/>
              </a:srgbClr>
            </a:outerShdw>
          </a:effectLst>
          <a:extLst/>
        </p:spPr>
      </p:pic>
      <p:cxnSp>
        <p:nvCxnSpPr>
          <p:cNvPr id="6" name="Straight Arrow Connector 5"/>
          <p:cNvCxnSpPr/>
          <p:nvPr/>
        </p:nvCxnSpPr>
        <p:spPr>
          <a:xfrm flipH="1">
            <a:off x="3638550" y="3632200"/>
            <a:ext cx="180975" cy="2413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44913" y="4298950"/>
            <a:ext cx="180975" cy="2413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33700" y="3632200"/>
            <a:ext cx="180975" cy="2413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14550" y="3870325"/>
            <a:ext cx="152400" cy="200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62125" y="3873500"/>
            <a:ext cx="152400" cy="200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 Box 461"/>
          <p:cNvSpPr txBox="1"/>
          <p:nvPr/>
        </p:nvSpPr>
        <p:spPr>
          <a:xfrm>
            <a:off x="1995488" y="3300413"/>
            <a:ext cx="1724025" cy="3190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1200" b="1">
                <a:solidFill>
                  <a:srgbClr val="FFFFFF"/>
                </a:solidFill>
                <a:latin typeface="Times New Roman"/>
                <a:ea typeface="Calibri"/>
                <a:cs typeface="Times New Roman"/>
              </a:rPr>
              <a:t>Fine cracking pattern</a:t>
            </a:r>
            <a:endParaRPr lang="en-US" sz="1200">
              <a:solidFill>
                <a:srgbClr val="000000"/>
              </a:solidFill>
              <a:latin typeface="Times New Roman"/>
              <a:ea typeface="Calibri"/>
              <a:cs typeface="Times New Roman"/>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smtClean="0"/>
              <a:t>Performance Tests</a:t>
            </a:r>
          </a:p>
        </p:txBody>
      </p:sp>
      <p:graphicFrame>
        <p:nvGraphicFramePr>
          <p:cNvPr id="3" name="Content Placeholder 4"/>
          <p:cNvGraphicFramePr>
            <a:graphicFrameLocks/>
          </p:cNvGraphicFramePr>
          <p:nvPr/>
        </p:nvGraphicFramePr>
        <p:xfrm>
          <a:off x="457200" y="1600200"/>
          <a:ext cx="4800600" cy="1674837"/>
        </p:xfrm>
        <a:graphic>
          <a:graphicData uri="http://schemas.openxmlformats.org/drawingml/2006/table">
            <a:tbl>
              <a:tblPr firstRow="1" bandRow="1">
                <a:tableStyleId>{5C22544A-7EE6-4342-B048-85BDC9FD1C3A}</a:tableStyleId>
              </a:tblPr>
              <a:tblGrid>
                <a:gridCol w="2400299"/>
                <a:gridCol w="2400301"/>
              </a:tblGrid>
              <a:tr h="394657">
                <a:tc>
                  <a:txBody>
                    <a:bodyPr/>
                    <a:lstStyle/>
                    <a:p>
                      <a:r>
                        <a:rPr lang="en-US" sz="1800" dirty="0" smtClean="0">
                          <a:solidFill>
                            <a:srgbClr val="C00000"/>
                          </a:solidFill>
                        </a:rPr>
                        <a:t>Material Property</a:t>
                      </a:r>
                      <a:endParaRPr lang="en-US" sz="1800" dirty="0">
                        <a:solidFill>
                          <a:srgbClr val="C00000"/>
                        </a:solidFill>
                      </a:endParaRPr>
                    </a:p>
                  </a:txBody>
                  <a:tcPr marT="45725" marB="45725" anchor="b"/>
                </a:tc>
                <a:tc>
                  <a:txBody>
                    <a:bodyPr/>
                    <a:lstStyle/>
                    <a:p>
                      <a:r>
                        <a:rPr lang="en-US" sz="1800" dirty="0" smtClean="0">
                          <a:solidFill>
                            <a:srgbClr val="C00000"/>
                          </a:solidFill>
                        </a:rPr>
                        <a:t>Test</a:t>
                      </a:r>
                      <a:endParaRPr lang="en-US" sz="1800" dirty="0">
                        <a:solidFill>
                          <a:srgbClr val="C00000"/>
                        </a:solidFill>
                      </a:endParaRPr>
                    </a:p>
                  </a:txBody>
                  <a:tcPr marT="45725" marB="45725" anchor="b"/>
                </a:tc>
              </a:tr>
              <a:tr h="640078">
                <a:tc>
                  <a:txBody>
                    <a:bodyPr/>
                    <a:lstStyle/>
                    <a:p>
                      <a:r>
                        <a:rPr lang="en-US" sz="1800" dirty="0" smtClean="0"/>
                        <a:t>Abrasion Resistance</a:t>
                      </a:r>
                      <a:endParaRPr lang="en-US" sz="1800" dirty="0"/>
                    </a:p>
                  </a:txBody>
                  <a:tcPr marT="45725" marB="45725"/>
                </a:tc>
                <a:tc>
                  <a:txBody>
                    <a:bodyPr/>
                    <a:lstStyle/>
                    <a:p>
                      <a:r>
                        <a:rPr lang="en-US" sz="1800" dirty="0" smtClean="0"/>
                        <a:t>Wet-Track Abrasion,</a:t>
                      </a:r>
                    </a:p>
                    <a:p>
                      <a:r>
                        <a:rPr lang="en-US" sz="1800" dirty="0" smtClean="0"/>
                        <a:t>NCAT Polisher</a:t>
                      </a:r>
                      <a:endParaRPr lang="en-US" sz="1800" dirty="0"/>
                    </a:p>
                  </a:txBody>
                  <a:tcPr marT="45725" marB="45725"/>
                </a:tc>
              </a:tr>
              <a:tr h="640078">
                <a:tc>
                  <a:txBody>
                    <a:bodyPr/>
                    <a:lstStyle/>
                    <a:p>
                      <a:r>
                        <a:rPr lang="en-US" sz="1800" dirty="0" smtClean="0"/>
                        <a:t>Bond Strength</a:t>
                      </a:r>
                      <a:endParaRPr lang="en-US" sz="1800" dirty="0"/>
                    </a:p>
                  </a:txBody>
                  <a:tcPr marT="45725" marB="45725"/>
                </a:tc>
                <a:tc>
                  <a:txBody>
                    <a:bodyPr/>
                    <a:lstStyle/>
                    <a:p>
                      <a:r>
                        <a:rPr lang="en-US" sz="1800" dirty="0" smtClean="0"/>
                        <a:t>ASTM Pull-Off Test (Modified)</a:t>
                      </a:r>
                      <a:endParaRPr lang="en-US" sz="1800" dirty="0"/>
                    </a:p>
                  </a:txBody>
                  <a:tcPr marT="45725" marB="45725"/>
                </a:tc>
              </a:tr>
            </a:tbl>
          </a:graphicData>
        </a:graphic>
      </p:graphicFrame>
      <p:pic>
        <p:nvPicPr>
          <p:cNvPr id="4" name="Picture 3" descr="http://www.ooms.nl/image.aspx?id=195049d2-3d89-43e2-9b2c-de777f899415"/>
          <p:cNvPicPr>
            <a:picLocks noChangeAspect="1"/>
          </p:cNvPicPr>
          <p:nvPr/>
        </p:nvPicPr>
        <p:blipFill>
          <a:blip r:embed="rId3" cstate="print"/>
          <a:srcRect/>
          <a:stretch>
            <a:fillRect/>
          </a:stretch>
        </p:blipFill>
        <p:spPr bwMode="auto">
          <a:xfrm>
            <a:off x="5562600" y="1524000"/>
            <a:ext cx="3048000" cy="2657475"/>
          </a:xfrm>
          <a:prstGeom prst="rect">
            <a:avLst/>
          </a:prstGeom>
          <a:ln>
            <a:noFill/>
          </a:ln>
          <a:effectLst>
            <a:outerShdw blurRad="292100" dist="139700" dir="2700000" algn="tl" rotWithShape="0">
              <a:srgbClr val="333333">
                <a:alpha val="65000"/>
              </a:srgbClr>
            </a:outerShdw>
          </a:effectLst>
        </p:spPr>
      </p:pic>
      <p:pic>
        <p:nvPicPr>
          <p:cNvPr id="5" name="Picture 4" descr="E:\Skid Slurries\Photos\Glass-PullOff1159.JPG"/>
          <p:cNvPicPr>
            <a:picLocks noChangeAspect="1"/>
          </p:cNvPicPr>
          <p:nvPr/>
        </p:nvPicPr>
        <p:blipFill>
          <a:blip r:embed="rId4" cstate="print"/>
          <a:srcRect/>
          <a:stretch>
            <a:fillRect/>
          </a:stretch>
        </p:blipFill>
        <p:spPr bwMode="auto">
          <a:xfrm>
            <a:off x="1143000" y="3581400"/>
            <a:ext cx="3581400" cy="2687638"/>
          </a:xfrm>
          <a:prstGeom prst="rect">
            <a:avLst/>
          </a:prstGeom>
          <a:ln>
            <a:noFill/>
          </a:ln>
          <a:effectLst>
            <a:outerShdw blurRad="292100" dist="139700" dir="2700000" algn="tl" rotWithShape="0">
              <a:srgbClr val="333333">
                <a:alpha val="65000"/>
              </a:srgbClr>
            </a:outerShdw>
          </a:effectLst>
        </p:spPr>
      </p:pic>
      <p:pic>
        <p:nvPicPr>
          <p:cNvPr id="7" name="Picture 6" descr="E:\Skid Slurries\Photos\Sand-10,000 cycles1120.JPG"/>
          <p:cNvPicPr/>
          <p:nvPr/>
        </p:nvPicPr>
        <p:blipFill rotWithShape="1">
          <a:blip r:embed="rId5" cstate="print"/>
          <a:srcRect/>
          <a:stretch/>
        </p:blipFill>
        <p:spPr bwMode="auto">
          <a:xfrm>
            <a:off x="5562600" y="4343400"/>
            <a:ext cx="3048000" cy="21637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dirty="0" smtClean="0"/>
              <a:t>Summary</a:t>
            </a:r>
          </a:p>
        </p:txBody>
      </p:sp>
      <p:sp>
        <p:nvSpPr>
          <p:cNvPr id="16387" name="Content Placeholder 2"/>
          <p:cNvSpPr>
            <a:spLocks noGrp="1"/>
          </p:cNvSpPr>
          <p:nvPr>
            <p:ph idx="1"/>
          </p:nvPr>
        </p:nvSpPr>
        <p:spPr>
          <a:xfrm>
            <a:off x="228600" y="1600200"/>
            <a:ext cx="8458200" cy="4525963"/>
          </a:xfrm>
        </p:spPr>
        <p:txBody>
          <a:bodyPr>
            <a:normAutofit fontScale="85000" lnSpcReduction="20000"/>
          </a:bodyPr>
          <a:lstStyle/>
          <a:p>
            <a:pPr marL="514350" indent="-514350">
              <a:buFont typeface="+mj-lt"/>
              <a:buAutoNum type="arabicPeriod"/>
              <a:defRPr/>
            </a:pPr>
            <a:r>
              <a:rPr lang="en-US" dirty="0" smtClean="0"/>
              <a:t>Thin overlays an important role in pavement preservation.</a:t>
            </a:r>
          </a:p>
          <a:p>
            <a:pPr marL="514350" indent="-514350">
              <a:buFont typeface="+mj-lt"/>
              <a:buAutoNum type="arabicPeriod"/>
              <a:defRPr/>
            </a:pPr>
            <a:r>
              <a:rPr lang="en-US" dirty="0" smtClean="0"/>
              <a:t>Specifications have been developed for 3 HMA mixture types.</a:t>
            </a:r>
          </a:p>
          <a:p>
            <a:pPr marL="514350" indent="-514350">
              <a:buFont typeface="+mj-lt"/>
              <a:buAutoNum type="arabicPeriod"/>
              <a:defRPr/>
            </a:pPr>
            <a:r>
              <a:rPr lang="en-US" dirty="0" smtClean="0"/>
              <a:t>Districts have implemented these specifications and field sections are under evaluation.</a:t>
            </a:r>
          </a:p>
          <a:p>
            <a:pPr marL="514350" indent="-514350">
              <a:buFont typeface="+mj-lt"/>
              <a:buAutoNum type="arabicPeriod"/>
              <a:defRPr/>
            </a:pPr>
            <a:r>
              <a:rPr lang="en-US" dirty="0" smtClean="0"/>
              <a:t>Test sections show excellent performance along with skid and noise benefits.  A few performance issues have been noted.</a:t>
            </a:r>
          </a:p>
          <a:p>
            <a:pPr marL="514350" indent="-514350">
              <a:buFont typeface="+mj-lt"/>
              <a:buAutoNum type="arabicPeriod"/>
              <a:defRPr/>
            </a:pPr>
            <a:r>
              <a:rPr lang="en-US" dirty="0" smtClean="0"/>
              <a:t>TTI has developed mix designs for multiple districts and can work with any district who would like some assistance to assess with a trial sections.</a:t>
            </a:r>
          </a:p>
          <a:p>
            <a:pPr>
              <a:buFont typeface="Arial" charset="0"/>
              <a:buNone/>
              <a:defRPr/>
            </a:pPr>
            <a:endParaRPr lang="en-US" dirty="0" smtClean="0"/>
          </a:p>
        </p:txBody>
      </p:sp>
      <p:pic>
        <p:nvPicPr>
          <p:cNvPr id="22532" name="Picture 6" descr="atm">
            <a:hlinkClick r:id="rId3"/>
          </p:cNvPr>
          <p:cNvPicPr>
            <a:picLocks noChangeAspect="1" noChangeArrowheads="1"/>
          </p:cNvPicPr>
          <p:nvPr/>
        </p:nvPicPr>
        <p:blipFill>
          <a:blip r:embed="rId4" cstate="print"/>
          <a:srcRect/>
          <a:stretch>
            <a:fillRect/>
          </a:stretch>
        </p:blipFill>
        <p:spPr bwMode="auto">
          <a:xfrm>
            <a:off x="8002587" y="5842000"/>
            <a:ext cx="1141413" cy="1016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27651" name="Picture 2"/>
          <p:cNvPicPr>
            <a:picLocks noChangeAspect="1" noChangeArrowheads="1"/>
          </p:cNvPicPr>
          <p:nvPr/>
        </p:nvPicPr>
        <p:blipFill>
          <a:blip r:embed="rId3" cstate="print"/>
          <a:srcRect/>
          <a:stretch>
            <a:fillRect/>
          </a:stretch>
        </p:blipFill>
        <p:spPr bwMode="auto">
          <a:xfrm>
            <a:off x="0" y="1600200"/>
            <a:ext cx="8686800" cy="1590675"/>
          </a:xfrm>
          <a:prstGeom prst="rect">
            <a:avLst/>
          </a:prstGeom>
          <a:noFill/>
          <a:ln w="9525">
            <a:noFill/>
            <a:miter lim="800000"/>
            <a:headEnd/>
            <a:tailEnd/>
          </a:ln>
        </p:spPr>
      </p:pic>
      <p:pic>
        <p:nvPicPr>
          <p:cNvPr id="27652" name="Picture 3"/>
          <p:cNvPicPr>
            <a:picLocks noChangeAspect="1" noChangeArrowheads="1"/>
          </p:cNvPicPr>
          <p:nvPr/>
        </p:nvPicPr>
        <p:blipFill>
          <a:blip r:embed="rId4" cstate="print"/>
          <a:srcRect/>
          <a:stretch>
            <a:fillRect/>
          </a:stretch>
        </p:blipFill>
        <p:spPr bwMode="auto">
          <a:xfrm>
            <a:off x="304800" y="4419600"/>
            <a:ext cx="86106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TI Blue Spotligh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TI Blue Spotligh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emplate>
  <TotalTime>1819</TotalTime>
  <Words>6118</Words>
  <Application>Microsoft Office PowerPoint</Application>
  <PresentationFormat>On-screen Show (4:3)</PresentationFormat>
  <Paragraphs>678</Paragraphs>
  <Slides>86</Slides>
  <Notes>85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Foundry</vt:lpstr>
      <vt:lpstr>Chart</vt:lpstr>
      <vt:lpstr>Use Of Fine Graded Mixes Research Project 0-6615</vt:lpstr>
      <vt:lpstr>Class Overview</vt:lpstr>
      <vt:lpstr>Section 1.0 What is a Fine Graded Mix?</vt:lpstr>
      <vt:lpstr>PowerPoint Presentation</vt:lpstr>
      <vt:lpstr>HMA Mixture Types</vt:lpstr>
      <vt:lpstr>Section 2.0 Specifications</vt:lpstr>
      <vt:lpstr>One Time Use Special Spec 3328 </vt:lpstr>
      <vt:lpstr>PowerPoint Presentation</vt:lpstr>
      <vt:lpstr>PowerPoint Presentation</vt:lpstr>
      <vt:lpstr>PowerPoint Presentation</vt:lpstr>
      <vt:lpstr>PowerPoint Presentation</vt:lpstr>
      <vt:lpstr>PowerPoint Presentation</vt:lpstr>
      <vt:lpstr>Designing Thin Overlays </vt:lpstr>
      <vt:lpstr>The Overlay Tester (OT)</vt:lpstr>
      <vt:lpstr>PowerPoint Presentation</vt:lpstr>
      <vt:lpstr>PowerPoint Presentation</vt:lpstr>
      <vt:lpstr>PowerPoint Presentation</vt:lpstr>
      <vt:lpstr>PowerPoint Presentation</vt:lpstr>
      <vt:lpstr>Water Flow Test – 6 seconds </vt:lpstr>
      <vt:lpstr>PowerPoint Presentation</vt:lpstr>
      <vt:lpstr>PowerPoint Presentation</vt:lpstr>
      <vt:lpstr>TxDOT’s new PFC draft spec</vt:lpstr>
      <vt:lpstr>PowerPoint Presentation</vt:lpstr>
      <vt:lpstr>PowerPoint Presentation</vt:lpstr>
      <vt:lpstr>Anyone for Seal Coats?</vt:lpstr>
      <vt:lpstr>Section 3.0 TxDOT’s Field Evaluation of  Thin Overlays</vt:lpstr>
      <vt:lpstr>Thin Lift Construction at  Pecos Test Track</vt:lpstr>
      <vt:lpstr>Existing Conditions</vt:lpstr>
      <vt:lpstr>Mix Designs</vt:lpstr>
      <vt:lpstr>Mix Designs (cont.)</vt:lpstr>
      <vt:lpstr>PowerPoint Presentation</vt:lpstr>
      <vt:lpstr>Field Testing Complete</vt:lpstr>
      <vt:lpstr>PowerPoint Presentation</vt:lpstr>
      <vt:lpstr>  Task 5 – Noise Testing _________________________________________________________________________________________________________   </vt:lpstr>
      <vt:lpstr>Skid Numbers at PECOS</vt:lpstr>
      <vt:lpstr>Applications for the Fine PFC</vt:lpstr>
      <vt:lpstr>New Rice Crispy PFC</vt:lpstr>
      <vt:lpstr>Proposed Criteria for Fine PFC</vt:lpstr>
      <vt:lpstr>Field Test – Lufkin District –  May 2011</vt:lpstr>
      <vt:lpstr>Construction of Fine PFC</vt:lpstr>
      <vt:lpstr>Water Used to Cool Prior  to Traffic</vt:lpstr>
      <vt:lpstr>PowerPoint Presentation</vt:lpstr>
      <vt:lpstr>After 12 months</vt:lpstr>
      <vt:lpstr>Second Section in Lufkin Placed by TxDOT’s Maintenance Crew</vt:lpstr>
      <vt:lpstr>After 3 months</vt:lpstr>
      <vt:lpstr>July 2012 Full Scale Project  Brownwood</vt:lpstr>
      <vt:lpstr>PowerPoint Presentation</vt:lpstr>
      <vt:lpstr>PowerPoint Presentation</vt:lpstr>
      <vt:lpstr>PowerPoint Presentation</vt:lpstr>
      <vt:lpstr>Aug 2012,  FG SMA on  SH 6 FR Bryan District</vt:lpstr>
      <vt:lpstr>Bryan FG SMA Trial Batch</vt:lpstr>
      <vt:lpstr>PowerPoint Presentation</vt:lpstr>
      <vt:lpstr>PowerPoint Presentation</vt:lpstr>
      <vt:lpstr>PowerPoint Presentation</vt:lpstr>
      <vt:lpstr>Houston’s US 59</vt:lpstr>
      <vt:lpstr>PowerPoint Presentation</vt:lpstr>
      <vt:lpstr>Statewide Summary</vt:lpstr>
      <vt:lpstr>  Test Sections? </vt:lpstr>
      <vt:lpstr>Section 4.0 Mix Designs for Typical District</vt:lpstr>
      <vt:lpstr>Fine Graded PFC</vt:lpstr>
      <vt:lpstr>Fine PFC Best Lab Performance Test Results Seen to Date</vt:lpstr>
      <vt:lpstr>Fine Graded SMA</vt:lpstr>
      <vt:lpstr>Fine SMA</vt:lpstr>
      <vt:lpstr>Fine Dense-Graded Mix</vt:lpstr>
      <vt:lpstr>Fine DGM</vt:lpstr>
      <vt:lpstr>Section 5 Laboratory Testing of HMA Surface Properties</vt:lpstr>
      <vt:lpstr>Test Set-Up Texture and skid resistance</vt:lpstr>
      <vt:lpstr>Slab Before and After</vt:lpstr>
      <vt:lpstr>Test Set-up Texture and skid resistance</vt:lpstr>
      <vt:lpstr>Results Texture &amp; Skid Resistance</vt:lpstr>
      <vt:lpstr>Test Set-up Noise Absorption</vt:lpstr>
      <vt:lpstr>Results Noise Absorption</vt:lpstr>
      <vt:lpstr>Section 6.0 Field Performance Evaluations</vt:lpstr>
      <vt:lpstr>Performance Evaluations on  Existing TxDOT Projects</vt:lpstr>
      <vt:lpstr>  Summary of Findings</vt:lpstr>
      <vt:lpstr> Summary of Findings (cont.)</vt:lpstr>
      <vt:lpstr>Performance Issues with CAM</vt:lpstr>
      <vt:lpstr>Perf. Issues with CAM (cont.)</vt:lpstr>
      <vt:lpstr>Perf. Issues with Fine SMAs</vt:lpstr>
      <vt:lpstr>Perf. Issues with Fine SMAs (cont.)</vt:lpstr>
      <vt:lpstr>Perf. Issues with Fine SMAs (cont.)</vt:lpstr>
      <vt:lpstr>Perf. Issues with Fine PFC’s</vt:lpstr>
      <vt:lpstr>Perf. Issues w/ MicroTekk</vt:lpstr>
      <vt:lpstr>Perf. Issues with E-Krete</vt:lpstr>
      <vt:lpstr>Performance Tests</vt:lpstr>
      <vt:lpstr>Summary</vt:lpstr>
    </vt:vector>
  </TitlesOfParts>
  <Company>Texas Transportation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Fine Graded Mixes Project 0-6615</dc:title>
  <dc:creator>c-estakhri</dc:creator>
  <cp:lastModifiedBy>test</cp:lastModifiedBy>
  <cp:revision>11</cp:revision>
  <dcterms:created xsi:type="dcterms:W3CDTF">2012-08-30T14:25:50Z</dcterms:created>
  <dcterms:modified xsi:type="dcterms:W3CDTF">2013-01-25T16:37:07Z</dcterms:modified>
</cp:coreProperties>
</file>