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7"/>
  </p:notesMasterIdLst>
  <p:sldIdLst>
    <p:sldId id="409" r:id="rId2"/>
    <p:sldId id="494" r:id="rId3"/>
    <p:sldId id="408" r:id="rId4"/>
    <p:sldId id="426" r:id="rId5"/>
    <p:sldId id="433" r:id="rId6"/>
    <p:sldId id="281" r:id="rId7"/>
    <p:sldId id="348" r:id="rId8"/>
    <p:sldId id="495" r:id="rId9"/>
    <p:sldId id="439" r:id="rId10"/>
    <p:sldId id="472" r:id="rId11"/>
    <p:sldId id="470" r:id="rId12"/>
    <p:sldId id="473" r:id="rId13"/>
    <p:sldId id="474" r:id="rId14"/>
    <p:sldId id="327" r:id="rId15"/>
    <p:sldId id="436" r:id="rId16"/>
    <p:sldId id="476" r:id="rId17"/>
    <p:sldId id="478" r:id="rId18"/>
    <p:sldId id="479" r:id="rId19"/>
    <p:sldId id="431" r:id="rId20"/>
    <p:sldId id="441" r:id="rId21"/>
    <p:sldId id="497" r:id="rId22"/>
    <p:sldId id="481" r:id="rId23"/>
    <p:sldId id="488" r:id="rId24"/>
    <p:sldId id="454" r:id="rId25"/>
    <p:sldId id="448" r:id="rId26"/>
    <p:sldId id="449" r:id="rId27"/>
    <p:sldId id="450" r:id="rId28"/>
    <p:sldId id="451" r:id="rId29"/>
    <p:sldId id="452" r:id="rId30"/>
    <p:sldId id="455" r:id="rId31"/>
    <p:sldId id="489" r:id="rId32"/>
    <p:sldId id="492" r:id="rId33"/>
    <p:sldId id="493" r:id="rId34"/>
    <p:sldId id="490" r:id="rId35"/>
    <p:sldId id="437" r:id="rId36"/>
    <p:sldId id="485" r:id="rId37"/>
    <p:sldId id="434" r:id="rId38"/>
    <p:sldId id="368" r:id="rId39"/>
    <p:sldId id="424" r:id="rId40"/>
    <p:sldId id="371" r:id="rId41"/>
    <p:sldId id="486" r:id="rId42"/>
    <p:sldId id="459" r:id="rId43"/>
    <p:sldId id="487" r:id="rId44"/>
    <p:sldId id="461" r:id="rId45"/>
    <p:sldId id="460" r:id="rId46"/>
    <p:sldId id="462" r:id="rId47"/>
    <p:sldId id="463" r:id="rId48"/>
    <p:sldId id="464" r:id="rId49"/>
    <p:sldId id="465" r:id="rId50"/>
    <p:sldId id="468" r:id="rId51"/>
    <p:sldId id="469" r:id="rId52"/>
    <p:sldId id="429" r:id="rId53"/>
    <p:sldId id="430" r:id="rId54"/>
    <p:sldId id="496" r:id="rId55"/>
    <p:sldId id="40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w9398"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0A6"/>
    <a:srgbClr val="EDE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8" autoAdjust="0"/>
    <p:restoredTop sz="92800" autoAdjust="0"/>
  </p:normalViewPr>
  <p:slideViewPr>
    <p:cSldViewPr>
      <p:cViewPr>
        <p:scale>
          <a:sx n="121" d="100"/>
          <a:sy n="121" d="100"/>
        </p:scale>
        <p:origin x="3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19.xml"/><Relationship Id="rId1" Type="http://schemas.openxmlformats.org/officeDocument/2006/relationships/slide" Target="../slides/slide5.xml"/><Relationship Id="rId4"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A31E4-CDF2-4CB1-BAE2-1588DD4B58DD}"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n-US"/>
        </a:p>
      </dgm:t>
    </dgm:pt>
    <dgm:pt modelId="{7FF24CF1-F50D-4F22-B71E-784B420C19D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100" b="1" dirty="0" smtClean="0"/>
            <a:t>PART I: What should be considered as VSDOs?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1E4D54C-D07A-4BEF-8C93-9EAC0466E2EC}" type="parTrans" cxnId="{67FA1BBF-4F04-4BA5-853B-C87322BB0870}">
      <dgm:prSet/>
      <dgm:spPr/>
      <dgm:t>
        <a:bodyPr/>
        <a:lstStyle/>
        <a:p>
          <a:endParaRPr lang="en-US" sz="2100"/>
        </a:p>
      </dgm:t>
    </dgm:pt>
    <dgm:pt modelId="{18920E27-15D4-45F4-B16D-8323DA47E252}" type="sibTrans" cxnId="{67FA1BBF-4F04-4BA5-853B-C87322BB0870}">
      <dgm:prSet/>
      <dgm:spPr/>
      <dgm:t>
        <a:bodyPr/>
        <a:lstStyle/>
        <a:p>
          <a:endParaRPr lang="en-US" sz="2100"/>
        </a:p>
      </dgm:t>
    </dgm:pt>
    <dgm:pt modelId="{559E85FE-D65F-44B9-94D6-8A25948F877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100" b="1" dirty="0" smtClean="0"/>
            <a:t>PART II: Why is risk assessment important for VSDOs?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9A904ED-B448-451E-94A3-68A552F8DF87}" type="parTrans" cxnId="{65BA0242-200D-4ED8-8074-E4C982918BCC}">
      <dgm:prSet/>
      <dgm:spPr/>
      <dgm:t>
        <a:bodyPr/>
        <a:lstStyle/>
        <a:p>
          <a:endParaRPr lang="en-US" sz="2100"/>
        </a:p>
      </dgm:t>
    </dgm:pt>
    <dgm:pt modelId="{90FC4A0F-E157-4696-B710-474217CA31E6}" type="sibTrans" cxnId="{65BA0242-200D-4ED8-8074-E4C982918BCC}">
      <dgm:prSet/>
      <dgm:spPr/>
      <dgm:t>
        <a:bodyPr/>
        <a:lstStyle/>
        <a:p>
          <a:endParaRPr lang="en-US" sz="2100"/>
        </a:p>
      </dgm:t>
    </dgm:pt>
    <dgm:pt modelId="{6FB2A8AC-4971-4A10-A4DA-8EBD6D4F2DF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100" b="1" dirty="0" smtClean="0"/>
            <a:t>PART III: How to make better judgments in VSDOs?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256C7A3-0B10-4546-B6E9-C782918EA6B8}" type="parTrans" cxnId="{6C278C1B-E7CB-4134-927B-B67936C18AE4}">
      <dgm:prSet/>
      <dgm:spPr/>
      <dgm:t>
        <a:bodyPr/>
        <a:lstStyle/>
        <a:p>
          <a:endParaRPr lang="en-US" sz="2100"/>
        </a:p>
      </dgm:t>
    </dgm:pt>
    <dgm:pt modelId="{25ABE50B-92E6-4E95-A456-04E63BB741A1}" type="sibTrans" cxnId="{6C278C1B-E7CB-4134-927B-B67936C18AE4}">
      <dgm:prSet/>
      <dgm:spPr/>
      <dgm:t>
        <a:bodyPr/>
        <a:lstStyle/>
        <a:p>
          <a:endParaRPr lang="en-US" sz="2100"/>
        </a:p>
      </dgm:t>
    </dgm:pt>
    <dgm:pt modelId="{FC4251C5-3B44-4EF0-BBD2-CC0EEBA2512B}">
      <dgm:prSet custT="1"/>
      <dgm:spPr/>
      <dgm:t>
        <a:bodyPr/>
        <a:lstStyle/>
        <a:p>
          <a:r>
            <a:rPr lang="en-US" sz="2100" b="1" dirty="0" smtClean="0"/>
            <a:t>RECAP</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0D5E9D1-2265-428E-A173-0367B7A8C0F1}" type="parTrans" cxnId="{B39A9A5D-89BD-440A-9447-E0907A385BC8}">
      <dgm:prSet/>
      <dgm:spPr/>
      <dgm:t>
        <a:bodyPr/>
        <a:lstStyle/>
        <a:p>
          <a:endParaRPr lang="en-US" sz="2100"/>
        </a:p>
      </dgm:t>
    </dgm:pt>
    <dgm:pt modelId="{E1264CE8-40B0-4406-BDCC-757E080F57E9}" type="sibTrans" cxnId="{B39A9A5D-89BD-440A-9447-E0907A385BC8}">
      <dgm:prSet/>
      <dgm:spPr/>
      <dgm:t>
        <a:bodyPr/>
        <a:lstStyle/>
        <a:p>
          <a:endParaRPr lang="en-US" sz="2100"/>
        </a:p>
      </dgm:t>
    </dgm:pt>
    <dgm:pt modelId="{1B5BA844-3FDC-4793-81D9-950E77C717AA}" type="pres">
      <dgm:prSet presAssocID="{80BA31E4-CDF2-4CB1-BAE2-1588DD4B58DD}" presName="Name0" presStyleCnt="0">
        <dgm:presLayoutVars>
          <dgm:chMax val="7"/>
          <dgm:chPref val="7"/>
          <dgm:dir/>
        </dgm:presLayoutVars>
      </dgm:prSet>
      <dgm:spPr/>
      <dgm:t>
        <a:bodyPr/>
        <a:lstStyle/>
        <a:p>
          <a:endParaRPr lang="en-US"/>
        </a:p>
      </dgm:t>
    </dgm:pt>
    <dgm:pt modelId="{7F4D5D63-3B4C-4FB0-B734-B5973E0862F3}" type="pres">
      <dgm:prSet presAssocID="{80BA31E4-CDF2-4CB1-BAE2-1588DD4B58DD}" presName="Name1" presStyleCnt="0"/>
      <dgm:spPr/>
    </dgm:pt>
    <dgm:pt modelId="{64F0D790-6813-498B-9DFF-0220A3F5D30D}" type="pres">
      <dgm:prSet presAssocID="{80BA31E4-CDF2-4CB1-BAE2-1588DD4B58DD}" presName="cycle" presStyleCnt="0"/>
      <dgm:spPr/>
    </dgm:pt>
    <dgm:pt modelId="{7351A5F2-CAE7-4C25-9377-F12FD0AA302F}" type="pres">
      <dgm:prSet presAssocID="{80BA31E4-CDF2-4CB1-BAE2-1588DD4B58DD}" presName="srcNode" presStyleLbl="node1" presStyleIdx="0" presStyleCnt="4"/>
      <dgm:spPr/>
    </dgm:pt>
    <dgm:pt modelId="{BE734E5E-146D-48E5-93DA-A2464EFFCCF7}" type="pres">
      <dgm:prSet presAssocID="{80BA31E4-CDF2-4CB1-BAE2-1588DD4B58DD}" presName="conn" presStyleLbl="parChTrans1D2" presStyleIdx="0" presStyleCnt="1"/>
      <dgm:spPr/>
      <dgm:t>
        <a:bodyPr/>
        <a:lstStyle/>
        <a:p>
          <a:endParaRPr lang="en-US"/>
        </a:p>
      </dgm:t>
    </dgm:pt>
    <dgm:pt modelId="{920EB805-3ADD-4283-B1A4-49D03D1D6F66}" type="pres">
      <dgm:prSet presAssocID="{80BA31E4-CDF2-4CB1-BAE2-1588DD4B58DD}" presName="extraNode" presStyleLbl="node1" presStyleIdx="0" presStyleCnt="4"/>
      <dgm:spPr/>
    </dgm:pt>
    <dgm:pt modelId="{1A0BA7EE-F84D-42E4-B49D-CAAA959B6C7A}" type="pres">
      <dgm:prSet presAssocID="{80BA31E4-CDF2-4CB1-BAE2-1588DD4B58DD}" presName="dstNode" presStyleLbl="node1" presStyleIdx="0" presStyleCnt="4"/>
      <dgm:spPr/>
    </dgm:pt>
    <dgm:pt modelId="{CBD7A0EA-321B-405B-A556-B99A71132500}" type="pres">
      <dgm:prSet presAssocID="{7FF24CF1-F50D-4F22-B71E-784B420C19DC}" presName="text_1" presStyleLbl="node1" presStyleIdx="0" presStyleCnt="4">
        <dgm:presLayoutVars>
          <dgm:bulletEnabled val="1"/>
        </dgm:presLayoutVars>
      </dgm:prSet>
      <dgm:spPr/>
      <dgm:t>
        <a:bodyPr/>
        <a:lstStyle/>
        <a:p>
          <a:endParaRPr lang="en-US"/>
        </a:p>
      </dgm:t>
    </dgm:pt>
    <dgm:pt modelId="{D960FDE7-5279-4322-83FB-F5EE4E74C084}" type="pres">
      <dgm:prSet presAssocID="{7FF24CF1-F50D-4F22-B71E-784B420C19DC}" presName="accent_1" presStyleCnt="0"/>
      <dgm:spPr/>
    </dgm:pt>
    <dgm:pt modelId="{57EE0141-4607-48F0-9EA9-E3544454CB43}" type="pres">
      <dgm:prSet presAssocID="{7FF24CF1-F50D-4F22-B71E-784B420C19DC}" presName="accentRepeatNode" presStyleLbl="solidFgAcc1" presStyleIdx="0" presStyleCnt="4"/>
      <dgm:spPr/>
    </dgm:pt>
    <dgm:pt modelId="{45756E86-F3B2-4129-9D1A-D333274E4928}" type="pres">
      <dgm:prSet presAssocID="{559E85FE-D65F-44B9-94D6-8A25948F877A}" presName="text_2" presStyleLbl="node1" presStyleIdx="1" presStyleCnt="4">
        <dgm:presLayoutVars>
          <dgm:bulletEnabled val="1"/>
        </dgm:presLayoutVars>
      </dgm:prSet>
      <dgm:spPr/>
      <dgm:t>
        <a:bodyPr/>
        <a:lstStyle/>
        <a:p>
          <a:endParaRPr lang="en-US"/>
        </a:p>
      </dgm:t>
    </dgm:pt>
    <dgm:pt modelId="{83553CB9-EEFC-4BDF-B691-301F104AE8FF}" type="pres">
      <dgm:prSet presAssocID="{559E85FE-D65F-44B9-94D6-8A25948F877A}" presName="accent_2" presStyleCnt="0"/>
      <dgm:spPr/>
    </dgm:pt>
    <dgm:pt modelId="{03AC2290-0B29-4786-A020-3D429936108A}" type="pres">
      <dgm:prSet presAssocID="{559E85FE-D65F-44B9-94D6-8A25948F877A}" presName="accentRepeatNode" presStyleLbl="solidFgAcc1" presStyleIdx="1" presStyleCnt="4"/>
      <dgm:spPr/>
    </dgm:pt>
    <dgm:pt modelId="{14FE414F-2F3F-47D2-B8BE-F0870EC8C2FF}" type="pres">
      <dgm:prSet presAssocID="{6FB2A8AC-4971-4A10-A4DA-8EBD6D4F2DF1}" presName="text_3" presStyleLbl="node1" presStyleIdx="2" presStyleCnt="4">
        <dgm:presLayoutVars>
          <dgm:bulletEnabled val="1"/>
        </dgm:presLayoutVars>
      </dgm:prSet>
      <dgm:spPr/>
      <dgm:t>
        <a:bodyPr/>
        <a:lstStyle/>
        <a:p>
          <a:endParaRPr lang="en-US"/>
        </a:p>
      </dgm:t>
    </dgm:pt>
    <dgm:pt modelId="{676ACA63-1B40-4AE4-9573-C6EB0F037C73}" type="pres">
      <dgm:prSet presAssocID="{6FB2A8AC-4971-4A10-A4DA-8EBD6D4F2DF1}" presName="accent_3" presStyleCnt="0"/>
      <dgm:spPr/>
    </dgm:pt>
    <dgm:pt modelId="{F9C8149D-0730-4148-ADB9-322C9B761F48}" type="pres">
      <dgm:prSet presAssocID="{6FB2A8AC-4971-4A10-A4DA-8EBD6D4F2DF1}" presName="accentRepeatNode" presStyleLbl="solidFgAcc1" presStyleIdx="2" presStyleCnt="4"/>
      <dgm:spPr/>
    </dgm:pt>
    <dgm:pt modelId="{3F369605-F33B-4FCF-A5FE-2BE6119DFC9C}" type="pres">
      <dgm:prSet presAssocID="{FC4251C5-3B44-4EF0-BBD2-CC0EEBA2512B}" presName="text_4" presStyleLbl="node1" presStyleIdx="3" presStyleCnt="4" custScaleX="44441" custLinFactNeighborX="-24367">
        <dgm:presLayoutVars>
          <dgm:bulletEnabled val="1"/>
        </dgm:presLayoutVars>
      </dgm:prSet>
      <dgm:spPr/>
      <dgm:t>
        <a:bodyPr/>
        <a:lstStyle/>
        <a:p>
          <a:endParaRPr lang="en-US"/>
        </a:p>
      </dgm:t>
    </dgm:pt>
    <dgm:pt modelId="{C2C4553D-34B5-46CE-8D2F-B8C45A3B63C8}" type="pres">
      <dgm:prSet presAssocID="{FC4251C5-3B44-4EF0-BBD2-CC0EEBA2512B}" presName="accent_4" presStyleCnt="0"/>
      <dgm:spPr/>
    </dgm:pt>
    <dgm:pt modelId="{C2189760-A4E4-4A3D-ABB6-50E0F3D446F3}" type="pres">
      <dgm:prSet presAssocID="{FC4251C5-3B44-4EF0-BBD2-CC0EEBA2512B}" presName="accentRepeatNode" presStyleLbl="solidFgAcc1" presStyleIdx="3" presStyleCnt="4"/>
      <dgm:spPr/>
    </dgm:pt>
  </dgm:ptLst>
  <dgm:cxnLst>
    <dgm:cxn modelId="{B39A9A5D-89BD-440A-9447-E0907A385BC8}" srcId="{80BA31E4-CDF2-4CB1-BAE2-1588DD4B58DD}" destId="{FC4251C5-3B44-4EF0-BBD2-CC0EEBA2512B}" srcOrd="3" destOrd="0" parTransId="{F0D5E9D1-2265-428E-A173-0367B7A8C0F1}" sibTransId="{E1264CE8-40B0-4406-BDCC-757E080F57E9}"/>
    <dgm:cxn modelId="{6288BCBE-4673-473F-BA35-A59915816A0A}" type="presOf" srcId="{18920E27-15D4-45F4-B16D-8323DA47E252}" destId="{BE734E5E-146D-48E5-93DA-A2464EFFCCF7}" srcOrd="0" destOrd="0" presId="urn:microsoft.com/office/officeart/2008/layout/VerticalCurvedList"/>
    <dgm:cxn modelId="{67FA1BBF-4F04-4BA5-853B-C87322BB0870}" srcId="{80BA31E4-CDF2-4CB1-BAE2-1588DD4B58DD}" destId="{7FF24CF1-F50D-4F22-B71E-784B420C19DC}" srcOrd="0" destOrd="0" parTransId="{61E4D54C-D07A-4BEF-8C93-9EAC0466E2EC}" sibTransId="{18920E27-15D4-45F4-B16D-8323DA47E252}"/>
    <dgm:cxn modelId="{18C07514-3FE3-44D5-9DB3-AF3CA9785AA0}" type="presOf" srcId="{80BA31E4-CDF2-4CB1-BAE2-1588DD4B58DD}" destId="{1B5BA844-3FDC-4793-81D9-950E77C717AA}" srcOrd="0" destOrd="0" presId="urn:microsoft.com/office/officeart/2008/layout/VerticalCurvedList"/>
    <dgm:cxn modelId="{A8E86753-0191-4C19-A701-9D7494659D8A}" type="presOf" srcId="{559E85FE-D65F-44B9-94D6-8A25948F877A}" destId="{45756E86-F3B2-4129-9D1A-D333274E4928}" srcOrd="0" destOrd="0" presId="urn:microsoft.com/office/officeart/2008/layout/VerticalCurvedList"/>
    <dgm:cxn modelId="{6D6A2119-760E-46FB-8711-D731E2FB4039}" type="presOf" srcId="{FC4251C5-3B44-4EF0-BBD2-CC0EEBA2512B}" destId="{3F369605-F33B-4FCF-A5FE-2BE6119DFC9C}" srcOrd="0" destOrd="0" presId="urn:microsoft.com/office/officeart/2008/layout/VerticalCurvedList"/>
    <dgm:cxn modelId="{6C278C1B-E7CB-4134-927B-B67936C18AE4}" srcId="{80BA31E4-CDF2-4CB1-BAE2-1588DD4B58DD}" destId="{6FB2A8AC-4971-4A10-A4DA-8EBD6D4F2DF1}" srcOrd="2" destOrd="0" parTransId="{D256C7A3-0B10-4546-B6E9-C782918EA6B8}" sibTransId="{25ABE50B-92E6-4E95-A456-04E63BB741A1}"/>
    <dgm:cxn modelId="{043C86E1-6EA4-40B1-9756-FC7C8EA85016}" type="presOf" srcId="{7FF24CF1-F50D-4F22-B71E-784B420C19DC}" destId="{CBD7A0EA-321B-405B-A556-B99A71132500}" srcOrd="0" destOrd="0" presId="urn:microsoft.com/office/officeart/2008/layout/VerticalCurvedList"/>
    <dgm:cxn modelId="{3BEF737F-84EE-4E64-97FF-C6C44890C269}" type="presOf" srcId="{6FB2A8AC-4971-4A10-A4DA-8EBD6D4F2DF1}" destId="{14FE414F-2F3F-47D2-B8BE-F0870EC8C2FF}" srcOrd="0" destOrd="0" presId="urn:microsoft.com/office/officeart/2008/layout/VerticalCurvedList"/>
    <dgm:cxn modelId="{65BA0242-200D-4ED8-8074-E4C982918BCC}" srcId="{80BA31E4-CDF2-4CB1-BAE2-1588DD4B58DD}" destId="{559E85FE-D65F-44B9-94D6-8A25948F877A}" srcOrd="1" destOrd="0" parTransId="{89A904ED-B448-451E-94A3-68A552F8DF87}" sibTransId="{90FC4A0F-E157-4696-B710-474217CA31E6}"/>
    <dgm:cxn modelId="{9A909535-23A5-4FF8-A3B4-9F7B227D9AED}" type="presParOf" srcId="{1B5BA844-3FDC-4793-81D9-950E77C717AA}" destId="{7F4D5D63-3B4C-4FB0-B734-B5973E0862F3}" srcOrd="0" destOrd="0" presId="urn:microsoft.com/office/officeart/2008/layout/VerticalCurvedList"/>
    <dgm:cxn modelId="{7F98C231-CCC0-47F8-A435-12DF0ACF5F6E}" type="presParOf" srcId="{7F4D5D63-3B4C-4FB0-B734-B5973E0862F3}" destId="{64F0D790-6813-498B-9DFF-0220A3F5D30D}" srcOrd="0" destOrd="0" presId="urn:microsoft.com/office/officeart/2008/layout/VerticalCurvedList"/>
    <dgm:cxn modelId="{5852EC49-DC38-4F05-9C3F-45E5630F66D2}" type="presParOf" srcId="{64F0D790-6813-498B-9DFF-0220A3F5D30D}" destId="{7351A5F2-CAE7-4C25-9377-F12FD0AA302F}" srcOrd="0" destOrd="0" presId="urn:microsoft.com/office/officeart/2008/layout/VerticalCurvedList"/>
    <dgm:cxn modelId="{61FFE0C8-EB2D-4547-BD4D-F6B82269C6F4}" type="presParOf" srcId="{64F0D790-6813-498B-9DFF-0220A3F5D30D}" destId="{BE734E5E-146D-48E5-93DA-A2464EFFCCF7}" srcOrd="1" destOrd="0" presId="urn:microsoft.com/office/officeart/2008/layout/VerticalCurvedList"/>
    <dgm:cxn modelId="{9BDBCDC3-6FEB-4CF9-AFCB-D97FA95CAA12}" type="presParOf" srcId="{64F0D790-6813-498B-9DFF-0220A3F5D30D}" destId="{920EB805-3ADD-4283-B1A4-49D03D1D6F66}" srcOrd="2" destOrd="0" presId="urn:microsoft.com/office/officeart/2008/layout/VerticalCurvedList"/>
    <dgm:cxn modelId="{CF18690B-1EEF-45B9-BD5E-B2C65F57314D}" type="presParOf" srcId="{64F0D790-6813-498B-9DFF-0220A3F5D30D}" destId="{1A0BA7EE-F84D-42E4-B49D-CAAA959B6C7A}" srcOrd="3" destOrd="0" presId="urn:microsoft.com/office/officeart/2008/layout/VerticalCurvedList"/>
    <dgm:cxn modelId="{08BC67DF-6C9B-4526-89EA-619E69A87CCE}" type="presParOf" srcId="{7F4D5D63-3B4C-4FB0-B734-B5973E0862F3}" destId="{CBD7A0EA-321B-405B-A556-B99A71132500}" srcOrd="1" destOrd="0" presId="urn:microsoft.com/office/officeart/2008/layout/VerticalCurvedList"/>
    <dgm:cxn modelId="{22F40BB3-0FEC-4B46-A19A-D56EB69FCD29}" type="presParOf" srcId="{7F4D5D63-3B4C-4FB0-B734-B5973E0862F3}" destId="{D960FDE7-5279-4322-83FB-F5EE4E74C084}" srcOrd="2" destOrd="0" presId="urn:microsoft.com/office/officeart/2008/layout/VerticalCurvedList"/>
    <dgm:cxn modelId="{33F2C129-E4EB-451B-875D-EC7918225386}" type="presParOf" srcId="{D960FDE7-5279-4322-83FB-F5EE4E74C084}" destId="{57EE0141-4607-48F0-9EA9-E3544454CB43}" srcOrd="0" destOrd="0" presId="urn:microsoft.com/office/officeart/2008/layout/VerticalCurvedList"/>
    <dgm:cxn modelId="{44893765-8FF5-4504-92DD-C2D60598A597}" type="presParOf" srcId="{7F4D5D63-3B4C-4FB0-B734-B5973E0862F3}" destId="{45756E86-F3B2-4129-9D1A-D333274E4928}" srcOrd="3" destOrd="0" presId="urn:microsoft.com/office/officeart/2008/layout/VerticalCurvedList"/>
    <dgm:cxn modelId="{C431EE9C-0FA8-4C96-A44C-A6DC7A604958}" type="presParOf" srcId="{7F4D5D63-3B4C-4FB0-B734-B5973E0862F3}" destId="{83553CB9-EEFC-4BDF-B691-301F104AE8FF}" srcOrd="4" destOrd="0" presId="urn:microsoft.com/office/officeart/2008/layout/VerticalCurvedList"/>
    <dgm:cxn modelId="{B8DF1F5A-76BF-4B73-A8D2-FE561E6B0C07}" type="presParOf" srcId="{83553CB9-EEFC-4BDF-B691-301F104AE8FF}" destId="{03AC2290-0B29-4786-A020-3D429936108A}" srcOrd="0" destOrd="0" presId="urn:microsoft.com/office/officeart/2008/layout/VerticalCurvedList"/>
    <dgm:cxn modelId="{ADAA19FF-C0D7-47F5-8045-BC18838401DE}" type="presParOf" srcId="{7F4D5D63-3B4C-4FB0-B734-B5973E0862F3}" destId="{14FE414F-2F3F-47D2-B8BE-F0870EC8C2FF}" srcOrd="5" destOrd="0" presId="urn:microsoft.com/office/officeart/2008/layout/VerticalCurvedList"/>
    <dgm:cxn modelId="{B4D3A4B3-E3AB-4D95-80D7-4ADE605A9464}" type="presParOf" srcId="{7F4D5D63-3B4C-4FB0-B734-B5973E0862F3}" destId="{676ACA63-1B40-4AE4-9573-C6EB0F037C73}" srcOrd="6" destOrd="0" presId="urn:microsoft.com/office/officeart/2008/layout/VerticalCurvedList"/>
    <dgm:cxn modelId="{444F6A85-1850-4C78-AC13-E80AE13AA16C}" type="presParOf" srcId="{676ACA63-1B40-4AE4-9573-C6EB0F037C73}" destId="{F9C8149D-0730-4148-ADB9-322C9B761F48}" srcOrd="0" destOrd="0" presId="urn:microsoft.com/office/officeart/2008/layout/VerticalCurvedList"/>
    <dgm:cxn modelId="{0912671C-F470-44E3-B193-5665DD55FE8D}" type="presParOf" srcId="{7F4D5D63-3B4C-4FB0-B734-B5973E0862F3}" destId="{3F369605-F33B-4FCF-A5FE-2BE6119DFC9C}" srcOrd="7" destOrd="0" presId="urn:microsoft.com/office/officeart/2008/layout/VerticalCurvedList"/>
    <dgm:cxn modelId="{42FF123A-496E-4430-9278-76A650630805}" type="presParOf" srcId="{7F4D5D63-3B4C-4FB0-B734-B5973E0862F3}" destId="{C2C4553D-34B5-46CE-8D2F-B8C45A3B63C8}" srcOrd="8" destOrd="0" presId="urn:microsoft.com/office/officeart/2008/layout/VerticalCurvedList"/>
    <dgm:cxn modelId="{487E3C5E-2952-4659-B866-7A02971FBE74}" type="presParOf" srcId="{C2C4553D-34B5-46CE-8D2F-B8C45A3B63C8}" destId="{C2189760-A4E4-4A3D-ABB6-50E0F3D446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4E5E-146D-48E5-93DA-A2464EFFCCF7}">
      <dsp:nvSpPr>
        <dsp:cNvPr id="0" name=""/>
        <dsp:cNvSpPr/>
      </dsp:nvSpPr>
      <dsp:spPr>
        <a:xfrm>
          <a:off x="-5169077" y="-791784"/>
          <a:ext cx="6155568" cy="6155568"/>
        </a:xfrm>
        <a:prstGeom prst="blockArc">
          <a:avLst>
            <a:gd name="adj1" fmla="val 18900000"/>
            <a:gd name="adj2" fmla="val 2700000"/>
            <a:gd name="adj3" fmla="val 35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D7A0EA-321B-405B-A556-B99A71132500}">
      <dsp:nvSpPr>
        <dsp:cNvPr id="0" name=""/>
        <dsp:cNvSpPr/>
      </dsp:nvSpPr>
      <dsp:spPr>
        <a:xfrm>
          <a:off x="516519" y="351495"/>
          <a:ext cx="7192670" cy="7033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100" b="1" kern="1200" dirty="0" smtClean="0"/>
            <a:t>PART I: What should be considered as VSDOs?</a:t>
          </a:r>
        </a:p>
      </dsp:txBody>
      <dsp:txXfrm>
        <a:off x="516519" y="351495"/>
        <a:ext cx="7192670" cy="703356"/>
      </dsp:txXfrm>
    </dsp:sp>
    <dsp:sp modelId="{57EE0141-4607-48F0-9EA9-E3544454CB43}">
      <dsp:nvSpPr>
        <dsp:cNvPr id="0" name=""/>
        <dsp:cNvSpPr/>
      </dsp:nvSpPr>
      <dsp:spPr>
        <a:xfrm>
          <a:off x="76921" y="263575"/>
          <a:ext cx="879195" cy="879195"/>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5756E86-F3B2-4129-9D1A-D333274E4928}">
      <dsp:nvSpPr>
        <dsp:cNvPr id="0" name=""/>
        <dsp:cNvSpPr/>
      </dsp:nvSpPr>
      <dsp:spPr>
        <a:xfrm>
          <a:off x="919770" y="1406712"/>
          <a:ext cx="6789420" cy="703356"/>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100" b="1" kern="1200" dirty="0" smtClean="0"/>
            <a:t>PART II: Why is risk assessment important for VSDOs?</a:t>
          </a:r>
        </a:p>
      </dsp:txBody>
      <dsp:txXfrm>
        <a:off x="919770" y="1406712"/>
        <a:ext cx="6789420" cy="703356"/>
      </dsp:txXfrm>
    </dsp:sp>
    <dsp:sp modelId="{03AC2290-0B29-4786-A020-3D429936108A}">
      <dsp:nvSpPr>
        <dsp:cNvPr id="0" name=""/>
        <dsp:cNvSpPr/>
      </dsp:nvSpPr>
      <dsp:spPr>
        <a:xfrm>
          <a:off x="480172" y="1318793"/>
          <a:ext cx="879195" cy="879195"/>
        </a:xfrm>
        <a:prstGeom prst="ellipse">
          <a:avLst/>
        </a:prstGeom>
        <a:solidFill>
          <a:schemeClr val="lt1">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4FE414F-2F3F-47D2-B8BE-F0870EC8C2FF}">
      <dsp:nvSpPr>
        <dsp:cNvPr id="0" name=""/>
        <dsp:cNvSpPr/>
      </dsp:nvSpPr>
      <dsp:spPr>
        <a:xfrm>
          <a:off x="919770" y="2461930"/>
          <a:ext cx="6789420" cy="703356"/>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100" b="1" kern="1200" dirty="0" smtClean="0"/>
            <a:t>PART III: How to make better judgments in VSDOs?</a:t>
          </a:r>
        </a:p>
      </dsp:txBody>
      <dsp:txXfrm>
        <a:off x="919770" y="2461930"/>
        <a:ext cx="6789420" cy="703356"/>
      </dsp:txXfrm>
    </dsp:sp>
    <dsp:sp modelId="{F9C8149D-0730-4148-ADB9-322C9B761F48}">
      <dsp:nvSpPr>
        <dsp:cNvPr id="0" name=""/>
        <dsp:cNvSpPr/>
      </dsp:nvSpPr>
      <dsp:spPr>
        <a:xfrm>
          <a:off x="480172" y="2374011"/>
          <a:ext cx="879195" cy="879195"/>
        </a:xfrm>
        <a:prstGeom prst="ellipse">
          <a:avLst/>
        </a:prstGeom>
        <a:solidFill>
          <a:schemeClr val="lt1">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F369605-F33B-4FCF-A5FE-2BE6119DFC9C}">
      <dsp:nvSpPr>
        <dsp:cNvPr id="0" name=""/>
        <dsp:cNvSpPr/>
      </dsp:nvSpPr>
      <dsp:spPr>
        <a:xfrm>
          <a:off x="761969" y="3517148"/>
          <a:ext cx="3196494" cy="703356"/>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t>RECAP</a:t>
          </a:r>
        </a:p>
      </dsp:txBody>
      <dsp:txXfrm>
        <a:off x="761969" y="3517148"/>
        <a:ext cx="3196494" cy="703356"/>
      </dsp:txXfrm>
    </dsp:sp>
    <dsp:sp modelId="{C2189760-A4E4-4A3D-ABB6-50E0F3D446F3}">
      <dsp:nvSpPr>
        <dsp:cNvPr id="0" name=""/>
        <dsp:cNvSpPr/>
      </dsp:nvSpPr>
      <dsp:spPr>
        <a:xfrm>
          <a:off x="76921" y="3429228"/>
          <a:ext cx="879195" cy="879195"/>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11518-E248-4999-8E41-A1378D42C37B}" type="datetimeFigureOut">
              <a:rPr lang="en-US" smtClean="0"/>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6D270-10A9-49AF-9270-03A0DF53318F}" type="slidenum">
              <a:rPr lang="en-US" smtClean="0"/>
              <a:pPr/>
              <a:t>‹#›</a:t>
            </a:fld>
            <a:endParaRPr lang="en-US"/>
          </a:p>
        </p:txBody>
      </p:sp>
    </p:spTree>
    <p:extLst>
      <p:ext uri="{BB962C8B-B14F-4D97-AF65-F5344CB8AC3E}">
        <p14:creationId xmlns:p14="http://schemas.microsoft.com/office/powerpoint/2010/main" val="418270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20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E1E1A5-F997-49AB-BB05-6FAF2CD772AE}"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1CB2E-435C-44D1-B9B7-E73ED10F90F1}"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289973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42D24-6E0A-4B33-9CB5-12042D557EF1}"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2442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7F4F5-9771-4C11-8E29-9585954C0AAD}"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303466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5D00-43B3-47B5-9B58-88CB1194501C}"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357158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52373-8298-43F3-80ED-4EAB70E429B3}"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30087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4EB47F-81FF-4548-9C4E-6C2D236BA353}"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196474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BAA37F-1ACF-446F-A173-7F0814A8B9AA}" type="datetime1">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383001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F36BD-A96F-44FE-8C0B-1F6524BEF032}" type="datetime1">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133549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573C-792F-4ED2-8F24-35C7B32D81B3}" type="datetime1">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246955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904BE-4D25-4809-9C1E-0D8AB77104D8}"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384151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85984-64AC-465F-8BEF-CD4B992DB644}"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F29F7-5A65-49AD-A057-2AD3D7063291}" type="slidenum">
              <a:rPr lang="en-US" smtClean="0"/>
              <a:pPr/>
              <a:t>‹#›</a:t>
            </a:fld>
            <a:endParaRPr lang="en-US"/>
          </a:p>
        </p:txBody>
      </p:sp>
    </p:spTree>
    <p:extLst>
      <p:ext uri="{BB962C8B-B14F-4D97-AF65-F5344CB8AC3E}">
        <p14:creationId xmlns:p14="http://schemas.microsoft.com/office/powerpoint/2010/main" val="397140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7A02B-3746-4A52-A090-C80BC049B555}" type="datetime1">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F29F7-5A65-49AD-A057-2AD3D7063291}" type="slidenum">
              <a:rPr lang="en-US" smtClean="0"/>
              <a:pPr/>
              <a:t>‹#›</a:t>
            </a:fld>
            <a:endParaRPr lang="en-US"/>
          </a:p>
        </p:txBody>
      </p:sp>
    </p:spTree>
    <p:extLst>
      <p:ext uri="{BB962C8B-B14F-4D97-AF65-F5344CB8AC3E}">
        <p14:creationId xmlns:p14="http://schemas.microsoft.com/office/powerpoint/2010/main" val="32070013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7.jpeg"/><Relationship Id="rId5" Type="http://schemas.openxmlformats.org/officeDocument/2006/relationships/image" Target="../media/image34.png"/><Relationship Id="rId10" Type="http://schemas.microsoft.com/office/2007/relationships/hdphoto" Target="../media/hdphoto3.wdp"/><Relationship Id="rId4" Type="http://schemas.openxmlformats.org/officeDocument/2006/relationships/image" Target="../media/image33.gif"/><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1.emf"/><Relationship Id="rId5" Type="http://schemas.openxmlformats.org/officeDocument/2006/relationships/oleObject" Target="../embeddings/oleObject2.bin"/><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4.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8.jpe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image" Target="../media/image56.emf"/><Relationship Id="rId18" Type="http://schemas.openxmlformats.org/officeDocument/2006/relationships/image" Target="../media/image59.wmf"/><Relationship Id="rId3" Type="http://schemas.openxmlformats.org/officeDocument/2006/relationships/notesSlide" Target="../notesSlides/notesSlide7.xml"/><Relationship Id="rId21" Type="http://schemas.openxmlformats.org/officeDocument/2006/relationships/image" Target="../media/image61.emf"/><Relationship Id="rId7" Type="http://schemas.openxmlformats.org/officeDocument/2006/relationships/image" Target="../media/image49.emf"/><Relationship Id="rId12" Type="http://schemas.openxmlformats.org/officeDocument/2006/relationships/image" Target="../media/image55.emf"/><Relationship Id="rId17"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file:///C:\Users\lw9398\Desktop\TxDOT\TRB\&#32472;&#22270;1.vsd\Drawing\~&#39029;-1\Sheet.38" TargetMode="External"/><Relationship Id="rId20" Type="http://schemas.openxmlformats.org/officeDocument/2006/relationships/image" Target="../media/image60.emf"/><Relationship Id="rId1" Type="http://schemas.openxmlformats.org/officeDocument/2006/relationships/vmlDrawing" Target="../drawings/vmlDrawing5.vml"/><Relationship Id="rId6" Type="http://schemas.openxmlformats.org/officeDocument/2006/relationships/oleObject" Target="file:///C:\Users\lw9398\Desktop\TxDOT\TRB\&#32472;&#22270;1.vsd\Drawing\~&#39029;-1\&#24320;&#22987;\&#32467;&#26463;" TargetMode="External"/><Relationship Id="rId11" Type="http://schemas.openxmlformats.org/officeDocument/2006/relationships/slide" Target="slide32.xml"/><Relationship Id="rId5" Type="http://schemas.openxmlformats.org/officeDocument/2006/relationships/image" Target="../media/image52.emf"/><Relationship Id="rId15" Type="http://schemas.openxmlformats.org/officeDocument/2006/relationships/image" Target="../media/image58.png"/><Relationship Id="rId10" Type="http://schemas.openxmlformats.org/officeDocument/2006/relationships/image" Target="../media/image54.emf"/><Relationship Id="rId19" Type="http://schemas.openxmlformats.org/officeDocument/2006/relationships/image" Target="../media/image51.emf"/><Relationship Id="rId4" Type="http://schemas.openxmlformats.org/officeDocument/2006/relationships/slide" Target="slide33.xml"/><Relationship Id="rId9" Type="http://schemas.openxmlformats.org/officeDocument/2006/relationships/slide" Target="slide31.xml"/><Relationship Id="rId14" Type="http://schemas.openxmlformats.org/officeDocument/2006/relationships/image" Target="../media/image57.emf"/><Relationship Id="rId22" Type="http://schemas.openxmlformats.org/officeDocument/2006/relationships/image" Target="../media/image62.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3.emf"/><Relationship Id="rId4" Type="http://schemas.openxmlformats.org/officeDocument/2006/relationships/oleObject" Target="file:///C:\Users\lw9398\Desktop\TxDOT\TRB\&#32472;&#22270;1.vsd\Drawing\~&#39029;-1\&#21028;&#23450;"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4.emf"/><Relationship Id="rId4" Type="http://schemas.openxmlformats.org/officeDocument/2006/relationships/oleObject" Target="file:///C:\Users\lw9398\Desktop\TxDOT\TRB\&#32472;&#22270;1.vsd\Drawing\~&#39029;-1\&#21028;&#23450;.6"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5.emf"/><Relationship Id="rId4" Type="http://schemas.openxmlformats.org/officeDocument/2006/relationships/oleObject" Target="file:///C:\Users\lw9398\Desktop\TxDOT\TRB\&#32472;&#22270;1.vsd\Drawing\~&#39029;-1\&#21028;&#23450;.1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13.jpeg"/><Relationship Id="rId10" Type="http://schemas.openxmlformats.org/officeDocument/2006/relationships/slide" Target="slide14.xml"/><Relationship Id="rId4" Type="http://schemas.openxmlformats.org/officeDocument/2006/relationships/slide" Target="slide12.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TXDOT RESEARCH PROJECT 0-6640 </a:t>
            </a:r>
            <a:br>
              <a:rPr lang="en-US" sz="2800" b="1" dirty="0" smtClean="0"/>
            </a:br>
            <a:r>
              <a:rPr lang="en-US" sz="2400" b="1" dirty="0" smtClean="0">
                <a:solidFill>
                  <a:schemeClr val="bg1">
                    <a:lumMod val="50000"/>
                  </a:schemeClr>
                </a:solidFill>
              </a:rPr>
              <a:t>STATE OF THE PRACTICE FOR WORKERS IN VERY SHORT DURATION WORK ZONE OPERATIONS </a:t>
            </a:r>
            <a:r>
              <a:rPr lang="en-US" sz="2800" dirty="0" smtClean="0"/>
              <a:t/>
            </a:r>
            <a:br>
              <a:rPr lang="en-US" sz="2800" dirty="0" smtClean="0"/>
            </a:br>
            <a:endParaRPr lang="en-US" sz="2800" b="1" dirty="0"/>
          </a:p>
        </p:txBody>
      </p:sp>
      <p:sp>
        <p:nvSpPr>
          <p:cNvPr id="4" name="Rectangle 3"/>
          <p:cNvSpPr/>
          <p:nvPr/>
        </p:nvSpPr>
        <p:spPr>
          <a:xfrm>
            <a:off x="2514600" y="3581400"/>
            <a:ext cx="4026167" cy="646331"/>
          </a:xfrm>
          <a:prstGeom prst="rect">
            <a:avLst/>
          </a:prstGeom>
        </p:spPr>
        <p:txBody>
          <a:bodyPr wrap="none">
            <a:spAutoFit/>
          </a:bodyPr>
          <a:lstStyle/>
          <a:p>
            <a:r>
              <a:rPr lang="en-US" altLang="zh-CN" sz="3600" b="1" dirty="0" smtClean="0">
                <a:solidFill>
                  <a:schemeClr val="accent5">
                    <a:lumMod val="75000"/>
                  </a:schemeClr>
                </a:solidFill>
              </a:rPr>
              <a:t>Educational Module</a:t>
            </a:r>
            <a:endParaRPr lang="en-US" sz="3600" b="1" dirty="0">
              <a:solidFill>
                <a:schemeClr val="accent5">
                  <a:lumMod val="75000"/>
                </a:schemeClr>
              </a:solidFill>
            </a:endParaRPr>
          </a:p>
        </p:txBody>
      </p:sp>
      <p:sp>
        <p:nvSpPr>
          <p:cNvPr id="5" name="Rectangle 4"/>
          <p:cNvSpPr/>
          <p:nvPr/>
        </p:nvSpPr>
        <p:spPr>
          <a:xfrm>
            <a:off x="533400" y="381000"/>
            <a:ext cx="6324600" cy="584775"/>
          </a:xfrm>
          <a:prstGeom prst="rect">
            <a:avLst/>
          </a:prstGeom>
        </p:spPr>
        <p:txBody>
          <a:bodyPr wrap="square">
            <a:spAutoFit/>
          </a:bodyPr>
          <a:lstStyle/>
          <a:p>
            <a:r>
              <a:rPr lang="en-US" sz="1600" dirty="0" smtClean="0">
                <a:latin typeface="Times New Roman" pitchFamily="18" charset="0"/>
                <a:cs typeface="Times New Roman" pitchFamily="18" charset="0"/>
              </a:rPr>
              <a:t>THE CENTER FOR TRANSPORTATION RESEARCH</a:t>
            </a:r>
          </a:p>
          <a:p>
            <a:r>
              <a:rPr lang="en-US" sz="1600" dirty="0" smtClean="0">
                <a:latin typeface="Times New Roman" pitchFamily="18" charset="0"/>
                <a:cs typeface="Times New Roman" pitchFamily="18" charset="0"/>
              </a:rPr>
              <a:t>THE UNIVERSITY OF TEXAS AT AUSTIN</a:t>
            </a:r>
          </a:p>
        </p:txBody>
      </p:sp>
      <p:sp>
        <p:nvSpPr>
          <p:cNvPr id="6" name="Title 1"/>
          <p:cNvSpPr txBox="1">
            <a:spLocks/>
          </p:cNvSpPr>
          <p:nvPr/>
        </p:nvSpPr>
        <p:spPr>
          <a:xfrm>
            <a:off x="457200" y="1143000"/>
            <a:ext cx="82296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fld id="{7F4F29F7-5A65-49AD-A057-2AD3D7063291}" type="slidenum">
              <a:rPr lang="en-US" smtClean="0"/>
              <a:pPr/>
              <a:t>1</a:t>
            </a:fld>
            <a:endParaRPr lang="en-US" dirty="0"/>
          </a:p>
        </p:txBody>
      </p:sp>
      <p:sp>
        <p:nvSpPr>
          <p:cNvPr id="8" name="Subtitle 2"/>
          <p:cNvSpPr>
            <a:spLocks noGrp="1"/>
          </p:cNvSpPr>
          <p:nvPr>
            <p:ph type="subTitle" idx="1"/>
          </p:nvPr>
        </p:nvSpPr>
        <p:spPr>
          <a:xfrm>
            <a:off x="1295400" y="4343400"/>
            <a:ext cx="6400800" cy="1752600"/>
          </a:xfrm>
        </p:spPr>
        <p:txBody>
          <a:bodyPr>
            <a:normAutofit/>
          </a:bodyPr>
          <a:lstStyle/>
          <a:p>
            <a:r>
              <a:rPr lang="en-US" sz="2000" i="1" dirty="0" smtClean="0"/>
              <a:t>July 17</a:t>
            </a:r>
            <a:r>
              <a:rPr lang="en-US" sz="2000" i="1" baseline="30000" dirty="0" smtClean="0"/>
              <a:t>th </a:t>
            </a:r>
            <a:r>
              <a:rPr lang="en-US" sz="2000" i="1" dirty="0" smtClean="0"/>
              <a:t> 2012, 10am-3pm</a:t>
            </a:r>
            <a:endParaRPr lang="en-US" sz="1800" dirty="0" smtClean="0"/>
          </a:p>
          <a:p>
            <a:endParaRPr lang="en-US" sz="1800" dirty="0"/>
          </a:p>
        </p:txBody>
      </p:sp>
    </p:spTree>
    <p:extLst>
      <p:ext uri="{BB962C8B-B14F-4D97-AF65-F5344CB8AC3E}">
        <p14:creationId xmlns:p14="http://schemas.microsoft.com/office/powerpoint/2010/main" val="3225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066800"/>
          </a:xfrm>
        </p:spPr>
        <p:txBody>
          <a:bodyPr>
            <a:noAutofit/>
          </a:bodyPr>
          <a:lstStyle/>
          <a:p>
            <a:pPr lvl="1" algn="ctr" rtl="0">
              <a:spcBef>
                <a:spcPct val="0"/>
              </a:spcBef>
            </a:pPr>
            <a:r>
              <a:rPr lang="en-US" sz="3400" b="1" dirty="0" smtClean="0">
                <a:solidFill>
                  <a:schemeClr val="tx2"/>
                </a:solidFill>
                <a:latin typeface="Aharoni" pitchFamily="2" charset="-79"/>
                <a:cs typeface="Aharoni" pitchFamily="2" charset="-79"/>
              </a:rPr>
              <a:t>Temporary </a:t>
            </a:r>
            <a:r>
              <a:rPr lang="en-US" sz="3400" b="1" dirty="0">
                <a:solidFill>
                  <a:schemeClr val="tx2"/>
                </a:solidFill>
                <a:latin typeface="Aharoni" pitchFamily="2" charset="-79"/>
                <a:cs typeface="Aharoni" pitchFamily="2" charset="-79"/>
              </a:rPr>
              <a:t>pothole </a:t>
            </a:r>
            <a:r>
              <a:rPr lang="en-US" sz="3400" b="1" dirty="0" smtClean="0">
                <a:solidFill>
                  <a:schemeClr val="tx2"/>
                </a:solidFill>
                <a:latin typeface="Aharoni" pitchFamily="2" charset="-79"/>
                <a:cs typeface="Aharoni" pitchFamily="2" charset="-79"/>
              </a:rPr>
              <a:t>patching</a:t>
            </a:r>
            <a:endParaRPr lang="en-US" sz="3400" b="1" dirty="0">
              <a:solidFill>
                <a:schemeClr val="tx2"/>
              </a:solidFill>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7F4F29F7-5A65-49AD-A057-2AD3D7063291}" type="slidenum">
              <a:rPr lang="en-US" smtClean="0"/>
              <a:pPr/>
              <a:t>10</a:t>
            </a:fld>
            <a:endParaRPr 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19212"/>
            <a:ext cx="3686175" cy="2543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300162"/>
            <a:ext cx="3598581" cy="2562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4" name="Right Arrow 23"/>
          <p:cNvSpPr/>
          <p:nvPr/>
        </p:nvSpPr>
        <p:spPr>
          <a:xfrm>
            <a:off x="4114800" y="2214088"/>
            <a:ext cx="1066800" cy="53125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3072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6990" b="12042"/>
          <a:stretch/>
        </p:blipFill>
        <p:spPr bwMode="auto">
          <a:xfrm>
            <a:off x="2809875" y="4263570"/>
            <a:ext cx="3524250" cy="21517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5" name="Bent Arrow 24"/>
          <p:cNvSpPr/>
          <p:nvPr/>
        </p:nvSpPr>
        <p:spPr>
          <a:xfrm rot="10800000">
            <a:off x="5994399" y="3745193"/>
            <a:ext cx="1701801" cy="1741206"/>
          </a:xfrm>
          <a:prstGeom prst="bentArrow">
            <a:avLst>
              <a:gd name="adj1" fmla="val 17197"/>
              <a:gd name="adj2" fmla="val 16487"/>
              <a:gd name="adj3" fmla="val 15095"/>
              <a:gd name="adj4" fmla="val 43750"/>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Action Button: Return 26">
            <a:hlinkClick r:id="rId5" action="ppaction://hlinksldjump" highlightClick="1"/>
          </p:cNvPr>
          <p:cNvSpPr/>
          <p:nvPr/>
        </p:nvSpPr>
        <p:spPr>
          <a:xfrm rot="16200000">
            <a:off x="8304783" y="5867399"/>
            <a:ext cx="457200" cy="457200"/>
          </a:xfrm>
          <a:prstGeom prst="actionButtonRetur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3354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4F29F7-5A65-49AD-A057-2AD3D7063291}" type="slidenum">
              <a:rPr lang="en-US" smtClean="0"/>
              <a:pPr/>
              <a:t>11</a:t>
            </a:fld>
            <a:endParaRPr lang="en-US"/>
          </a:p>
        </p:txBody>
      </p:sp>
      <p:pic>
        <p:nvPicPr>
          <p:cNvPr id="28692" name="Picture 20"/>
          <p:cNvPicPr>
            <a:picLocks noChangeAspect="1" noChangeArrowheads="1"/>
          </p:cNvPicPr>
          <p:nvPr/>
        </p:nvPicPr>
        <p:blipFill rotWithShape="1">
          <a:blip r:embed="rId2">
            <a:extLst>
              <a:ext uri="{28A0092B-C50C-407E-A947-70E740481C1C}">
                <a14:useLocalDpi xmlns:a14="http://schemas.microsoft.com/office/drawing/2010/main" val="0"/>
              </a:ext>
            </a:extLst>
          </a:blip>
          <a:srcRect t="22525" b="17281"/>
          <a:stretch/>
        </p:blipFill>
        <p:spPr bwMode="auto">
          <a:xfrm>
            <a:off x="2405742" y="4089399"/>
            <a:ext cx="4267200" cy="1930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8693"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212" t="22891" r="6099" b="16547"/>
          <a:stretch/>
        </p:blipFill>
        <p:spPr bwMode="auto">
          <a:xfrm>
            <a:off x="457200" y="1579087"/>
            <a:ext cx="4018643" cy="1976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696" name="Picture 24"/>
          <p:cNvPicPr>
            <a:picLocks noChangeAspect="1" noChangeArrowheads="1"/>
          </p:cNvPicPr>
          <p:nvPr/>
        </p:nvPicPr>
        <p:blipFill rotWithShape="1">
          <a:blip r:embed="rId4">
            <a:extLst>
              <a:ext uri="{28A0092B-C50C-407E-A947-70E740481C1C}">
                <a14:useLocalDpi xmlns:a14="http://schemas.microsoft.com/office/drawing/2010/main" val="0"/>
              </a:ext>
            </a:extLst>
          </a:blip>
          <a:srcRect l="6857" t="22887" r="6404" b="19319"/>
          <a:stretch/>
        </p:blipFill>
        <p:spPr bwMode="auto">
          <a:xfrm>
            <a:off x="4953000" y="1502887"/>
            <a:ext cx="3810000" cy="1976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4" name="Right Arrow 23"/>
          <p:cNvSpPr/>
          <p:nvPr/>
        </p:nvSpPr>
        <p:spPr>
          <a:xfrm>
            <a:off x="4267200" y="2301915"/>
            <a:ext cx="1066800" cy="53125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0" name="Bent Arrow 29"/>
          <p:cNvSpPr/>
          <p:nvPr/>
        </p:nvSpPr>
        <p:spPr>
          <a:xfrm rot="10800000">
            <a:off x="6324601" y="3338792"/>
            <a:ext cx="1701801" cy="1741206"/>
          </a:xfrm>
          <a:prstGeom prst="bentArrow">
            <a:avLst>
              <a:gd name="adj1" fmla="val 17197"/>
              <a:gd name="adj2" fmla="val 16487"/>
              <a:gd name="adj3" fmla="val 15095"/>
              <a:gd name="adj4" fmla="val 43750"/>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itle 1"/>
          <p:cNvSpPr>
            <a:spLocks noGrp="1"/>
          </p:cNvSpPr>
          <p:nvPr>
            <p:ph type="title"/>
          </p:nvPr>
        </p:nvSpPr>
        <p:spPr>
          <a:xfrm>
            <a:off x="228600" y="76200"/>
            <a:ext cx="8763000" cy="1066800"/>
          </a:xfrm>
        </p:spPr>
        <p:txBody>
          <a:bodyPr vert="horz" lIns="91440" tIns="45720" rIns="91440" bIns="45720" rtlCol="0" anchor="ctr">
            <a:noAutofit/>
          </a:bodyPr>
          <a:lstStyle/>
          <a:p>
            <a:r>
              <a:rPr lang="en-US" sz="3400" b="1" dirty="0">
                <a:solidFill>
                  <a:schemeClr val="tx2"/>
                </a:solidFill>
                <a:latin typeface="Aharoni" pitchFamily="2" charset="-79"/>
                <a:cs typeface="Aharoni" pitchFamily="2" charset="-79"/>
              </a:rPr>
              <a:t>Removing Tire </a:t>
            </a:r>
            <a:r>
              <a:rPr lang="en-US" sz="3400" b="1" dirty="0" smtClean="0">
                <a:solidFill>
                  <a:schemeClr val="tx2"/>
                </a:solidFill>
                <a:latin typeface="Aharoni" pitchFamily="2" charset="-79"/>
                <a:cs typeface="Aharoni" pitchFamily="2" charset="-79"/>
              </a:rPr>
              <a:t>Scraps </a:t>
            </a:r>
            <a:r>
              <a:rPr lang="en-US" sz="3400" b="1" dirty="0">
                <a:solidFill>
                  <a:schemeClr val="tx2"/>
                </a:solidFill>
                <a:latin typeface="Aharoni" pitchFamily="2" charset="-79"/>
                <a:cs typeface="Aharoni" pitchFamily="2" charset="-79"/>
              </a:rPr>
              <a:t>from the Shoulder</a:t>
            </a:r>
          </a:p>
        </p:txBody>
      </p:sp>
      <p:sp>
        <p:nvSpPr>
          <p:cNvPr id="34" name="Action Button: Return 33">
            <a:hlinkClick r:id="rId5" action="ppaction://hlinksldjump" highlightClick="1"/>
          </p:cNvPr>
          <p:cNvSpPr/>
          <p:nvPr/>
        </p:nvSpPr>
        <p:spPr>
          <a:xfrm rot="16200000">
            <a:off x="8304783" y="5823857"/>
            <a:ext cx="457200" cy="457200"/>
          </a:xfrm>
          <a:prstGeom prst="actionButtonRetur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71019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066800"/>
          </a:xfrm>
        </p:spPr>
        <p:txBody>
          <a:bodyPr vert="horz" lIns="91440" tIns="45720" rIns="91440" bIns="45720" rtlCol="0" anchor="ctr">
            <a:noAutofit/>
          </a:bodyPr>
          <a:lstStyle/>
          <a:p>
            <a:pPr lvl="1" algn="ctr" rtl="0">
              <a:spcBef>
                <a:spcPct val="0"/>
              </a:spcBef>
            </a:pPr>
            <a:r>
              <a:rPr lang="en-US" sz="3400" b="1" dirty="0" smtClean="0">
                <a:solidFill>
                  <a:schemeClr val="tx2"/>
                </a:solidFill>
                <a:latin typeface="Aharoni" pitchFamily="2" charset="-79"/>
                <a:cs typeface="Aharoni" pitchFamily="2" charset="-79"/>
              </a:rPr>
              <a:t>Warning </a:t>
            </a:r>
            <a:r>
              <a:rPr lang="en-US" sz="3400" b="1" dirty="0">
                <a:solidFill>
                  <a:schemeClr val="tx2"/>
                </a:solidFill>
                <a:latin typeface="Aharoni" pitchFamily="2" charset="-79"/>
                <a:cs typeface="Aharoni" pitchFamily="2" charset="-79"/>
              </a:rPr>
              <a:t>sign </a:t>
            </a:r>
            <a:r>
              <a:rPr lang="en-US" sz="3400" b="1" dirty="0" smtClean="0">
                <a:solidFill>
                  <a:schemeClr val="tx2"/>
                </a:solidFill>
                <a:latin typeface="Aharoni" pitchFamily="2" charset="-79"/>
                <a:cs typeface="Aharoni" pitchFamily="2" charset="-79"/>
              </a:rPr>
              <a:t>placement</a:t>
            </a:r>
            <a:endParaRPr lang="en-US" sz="3400" b="1" dirty="0">
              <a:solidFill>
                <a:schemeClr val="tx2"/>
              </a:solidFill>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7F4F29F7-5A65-49AD-A057-2AD3D7063291}" type="slidenum">
              <a:rPr lang="en-US" smtClean="0"/>
              <a:pPr/>
              <a:t>12</a:t>
            </a:fld>
            <a:endParaRPr 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21"/>
          <a:stretch/>
        </p:blipFill>
        <p:spPr bwMode="auto">
          <a:xfrm>
            <a:off x="623887" y="1295400"/>
            <a:ext cx="3915455" cy="24802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17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500" b="13169"/>
          <a:stretch/>
        </p:blipFill>
        <p:spPr bwMode="auto">
          <a:xfrm>
            <a:off x="623887" y="4214920"/>
            <a:ext cx="3922644" cy="22422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4" name="Right Arrow 23"/>
          <p:cNvSpPr/>
          <p:nvPr/>
        </p:nvSpPr>
        <p:spPr>
          <a:xfrm rot="5400000">
            <a:off x="2239308" y="3784364"/>
            <a:ext cx="1066800" cy="53125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0" name="Bent Arrow 29"/>
          <p:cNvSpPr/>
          <p:nvPr/>
        </p:nvSpPr>
        <p:spPr>
          <a:xfrm rot="10800000">
            <a:off x="6324601" y="3516593"/>
            <a:ext cx="1701801" cy="1741206"/>
          </a:xfrm>
          <a:prstGeom prst="bentArrow">
            <a:avLst>
              <a:gd name="adj1" fmla="val 17197"/>
              <a:gd name="adj2" fmla="val 16487"/>
              <a:gd name="adj3" fmla="val 15095"/>
              <a:gd name="adj4" fmla="val 43750"/>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345" y="1460433"/>
            <a:ext cx="3098798" cy="4645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9" name="Right Arrow 18"/>
          <p:cNvSpPr/>
          <p:nvPr/>
        </p:nvSpPr>
        <p:spPr>
          <a:xfrm>
            <a:off x="4419600" y="4814045"/>
            <a:ext cx="1219200" cy="53125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 name="Action Button: Return 19">
            <a:hlinkClick r:id="rId5" action="ppaction://hlinksldjump" highlightClick="1"/>
          </p:cNvPr>
          <p:cNvSpPr/>
          <p:nvPr/>
        </p:nvSpPr>
        <p:spPr>
          <a:xfrm rot="16200000">
            <a:off x="8534400" y="5823857"/>
            <a:ext cx="457200" cy="457200"/>
          </a:xfrm>
          <a:prstGeom prst="actionButtonRetur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18329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066800"/>
          </a:xfrm>
        </p:spPr>
        <p:txBody>
          <a:bodyPr vert="horz" lIns="91440" tIns="45720" rIns="91440" bIns="45720" rtlCol="0" anchor="ctr">
            <a:noAutofit/>
          </a:bodyPr>
          <a:lstStyle/>
          <a:p>
            <a:pPr lvl="1" algn="ctr" rtl="0">
              <a:spcBef>
                <a:spcPct val="0"/>
              </a:spcBef>
            </a:pPr>
            <a:r>
              <a:rPr lang="en-US" sz="3400" b="1" dirty="0" smtClean="0">
                <a:solidFill>
                  <a:schemeClr val="tx2"/>
                </a:solidFill>
                <a:latin typeface="Aharoni" pitchFamily="2" charset="-79"/>
                <a:cs typeface="Aharoni" pitchFamily="2" charset="-79"/>
              </a:rPr>
              <a:t>Taking photographs</a:t>
            </a:r>
            <a:endParaRPr lang="en-US" sz="3400" b="1" dirty="0">
              <a:solidFill>
                <a:schemeClr val="tx2"/>
              </a:solidFill>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7F4F29F7-5A65-49AD-A057-2AD3D7063291}" type="slidenum">
              <a:rPr lang="en-US" smtClean="0"/>
              <a:pPr/>
              <a:t>13</a:t>
            </a:fld>
            <a:endParaRPr lang="en-US"/>
          </a:p>
        </p:txBody>
      </p:sp>
      <p:sp>
        <p:nvSpPr>
          <p:cNvPr id="2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ight Arrow 18"/>
          <p:cNvSpPr/>
          <p:nvPr/>
        </p:nvSpPr>
        <p:spPr>
          <a:xfrm>
            <a:off x="4419600" y="4814045"/>
            <a:ext cx="1219200" cy="53125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344"/>
          <a:stretch/>
        </p:blipFill>
        <p:spPr bwMode="auto">
          <a:xfrm>
            <a:off x="2673994" y="4267200"/>
            <a:ext cx="3657600" cy="23222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27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288" t="-940" r="9532" b="15900"/>
          <a:stretch/>
        </p:blipFill>
        <p:spPr bwMode="auto">
          <a:xfrm>
            <a:off x="754480" y="1330507"/>
            <a:ext cx="3505200" cy="25441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2773" name="Picture 5" descr="C:\Users\kk\Desktop\TxDOT\Shadowing\0-6640 Shadowing_02.23.2011(Li)\DSC015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142" b="15106"/>
          <a:stretch/>
        </p:blipFill>
        <p:spPr bwMode="auto">
          <a:xfrm>
            <a:off x="4892900" y="1330507"/>
            <a:ext cx="3565299" cy="25441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Right Arrow 23"/>
          <p:cNvSpPr/>
          <p:nvPr/>
        </p:nvSpPr>
        <p:spPr>
          <a:xfrm>
            <a:off x="4038600" y="2172772"/>
            <a:ext cx="1219200" cy="53125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0" name="Bent Arrow 29"/>
          <p:cNvSpPr/>
          <p:nvPr/>
        </p:nvSpPr>
        <p:spPr>
          <a:xfrm rot="10800000">
            <a:off x="5943601" y="3516593"/>
            <a:ext cx="1701801" cy="1741206"/>
          </a:xfrm>
          <a:prstGeom prst="bentArrow">
            <a:avLst>
              <a:gd name="adj1" fmla="val 17197"/>
              <a:gd name="adj2" fmla="val 16487"/>
              <a:gd name="adj3" fmla="val 15095"/>
              <a:gd name="adj4" fmla="val 43750"/>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Action Button: Return 15">
            <a:hlinkClick r:id="rId5" action="ppaction://hlinksldjump" highlightClick="1"/>
          </p:cNvPr>
          <p:cNvSpPr/>
          <p:nvPr/>
        </p:nvSpPr>
        <p:spPr>
          <a:xfrm rot="16200000">
            <a:off x="8304783" y="5823857"/>
            <a:ext cx="457200" cy="457200"/>
          </a:xfrm>
          <a:prstGeom prst="actionButtonRetur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26315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066800"/>
          </a:xfrm>
        </p:spPr>
        <p:txBody>
          <a:bodyPr>
            <a:noAutofit/>
          </a:bodyPr>
          <a:lstStyle/>
          <a:p>
            <a:r>
              <a:rPr lang="en-US" sz="4000" b="1" dirty="0" smtClean="0"/>
              <a:t>Activities </a:t>
            </a:r>
            <a:r>
              <a:rPr lang="en-US" sz="4000" b="1" dirty="0" smtClean="0">
                <a:solidFill>
                  <a:srgbClr val="C00000"/>
                </a:solidFill>
              </a:rPr>
              <a:t>NOT</a:t>
            </a:r>
            <a:r>
              <a:rPr lang="en-US" sz="4000" b="1" dirty="0" smtClean="0"/>
              <a:t> considered as VSDOs</a:t>
            </a:r>
            <a:r>
              <a:rPr lang="en-US" sz="4000" b="1" dirty="0"/>
              <a:t/>
            </a:r>
            <a:br>
              <a:rPr lang="en-US" sz="4000" b="1" dirty="0"/>
            </a:br>
            <a:endParaRPr lang="en-US" sz="4000" b="1"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14</a:t>
            </a:fld>
            <a:endParaRPr lang="en-US"/>
          </a:p>
        </p:txBody>
      </p:sp>
      <p:sp>
        <p:nvSpPr>
          <p:cNvPr id="5" name="Rectangle 4"/>
          <p:cNvSpPr/>
          <p:nvPr/>
        </p:nvSpPr>
        <p:spPr>
          <a:xfrm>
            <a:off x="1143000" y="1600200"/>
            <a:ext cx="5715000" cy="4940455"/>
          </a:xfrm>
          <a:prstGeom prst="rect">
            <a:avLst/>
          </a:prstGeom>
        </p:spPr>
        <p:txBody>
          <a:bodyPr wrap="square">
            <a:spAutoFit/>
          </a:bodyPr>
          <a:lstStyle/>
          <a:p>
            <a:pPr marL="285750" indent="-285750">
              <a:lnSpc>
                <a:spcPct val="120000"/>
              </a:lnSpc>
              <a:buFont typeface="Calibri" pitchFamily="34" charset="0"/>
              <a:buChar char="×"/>
            </a:pPr>
            <a:r>
              <a:rPr lang="en-US" sz="2200" dirty="0" smtClean="0"/>
              <a:t>crack sealing</a:t>
            </a:r>
          </a:p>
          <a:p>
            <a:pPr marL="285750" indent="-285750">
              <a:lnSpc>
                <a:spcPct val="120000"/>
              </a:lnSpc>
              <a:buFont typeface="Calibri" pitchFamily="34" charset="0"/>
              <a:buChar char="×"/>
            </a:pPr>
            <a:r>
              <a:rPr lang="en-US" sz="2200" dirty="0" smtClean="0"/>
              <a:t>herbicide application</a:t>
            </a:r>
          </a:p>
          <a:p>
            <a:pPr marL="285750" indent="-285750">
              <a:lnSpc>
                <a:spcPct val="120000"/>
              </a:lnSpc>
              <a:buFont typeface="Calibri" pitchFamily="34" charset="0"/>
              <a:buChar char="×"/>
            </a:pPr>
            <a:r>
              <a:rPr lang="en-US" sz="2200" dirty="0" smtClean="0"/>
              <a:t>mowing/brush cutting</a:t>
            </a:r>
          </a:p>
          <a:p>
            <a:pPr marL="285750" indent="-285750">
              <a:lnSpc>
                <a:spcPct val="120000"/>
              </a:lnSpc>
              <a:buFont typeface="Calibri" pitchFamily="34" charset="0"/>
              <a:buChar char="×"/>
            </a:pPr>
            <a:r>
              <a:rPr lang="en-US" sz="2200" dirty="0" smtClean="0"/>
              <a:t>raised </a:t>
            </a:r>
            <a:r>
              <a:rPr lang="en-US" sz="2200" dirty="0"/>
              <a:t>pavement marker </a:t>
            </a:r>
            <a:r>
              <a:rPr lang="en-US" sz="2200" dirty="0" smtClean="0"/>
              <a:t>replacement</a:t>
            </a:r>
          </a:p>
          <a:p>
            <a:pPr marL="285750" indent="-285750">
              <a:lnSpc>
                <a:spcPct val="120000"/>
              </a:lnSpc>
              <a:buFont typeface="Calibri" pitchFamily="34" charset="0"/>
              <a:buChar char="×"/>
            </a:pPr>
            <a:r>
              <a:rPr lang="en-US" sz="2200" dirty="0" smtClean="0"/>
              <a:t>snow </a:t>
            </a:r>
            <a:r>
              <a:rPr lang="en-US" sz="2200" dirty="0"/>
              <a:t>and ice </a:t>
            </a:r>
            <a:r>
              <a:rPr lang="en-US" sz="2200" dirty="0" smtClean="0"/>
              <a:t>control</a:t>
            </a:r>
          </a:p>
          <a:p>
            <a:pPr marL="285750" indent="-285750">
              <a:lnSpc>
                <a:spcPct val="120000"/>
              </a:lnSpc>
              <a:buFont typeface="Calibri" pitchFamily="34" charset="0"/>
              <a:buChar char="×"/>
            </a:pPr>
            <a:r>
              <a:rPr lang="en-US" sz="2200" dirty="0"/>
              <a:t>s</a:t>
            </a:r>
            <a:r>
              <a:rPr lang="en-US" sz="2200" dirty="0" smtClean="0"/>
              <a:t>triping</a:t>
            </a:r>
          </a:p>
          <a:p>
            <a:pPr marL="285750" indent="-285750">
              <a:lnSpc>
                <a:spcPct val="120000"/>
              </a:lnSpc>
              <a:buFont typeface="Calibri" pitchFamily="34" charset="0"/>
              <a:buChar char="×"/>
            </a:pPr>
            <a:r>
              <a:rPr lang="en-US" sz="2200" dirty="0"/>
              <a:t>s</a:t>
            </a:r>
            <a:r>
              <a:rPr lang="en-US" sz="2200" dirty="0" smtClean="0"/>
              <a:t>weeping</a:t>
            </a:r>
          </a:p>
          <a:p>
            <a:pPr marL="285750" indent="-285750">
              <a:lnSpc>
                <a:spcPct val="120000"/>
              </a:lnSpc>
              <a:buFont typeface="Calibri" pitchFamily="34" charset="0"/>
              <a:buChar char="×"/>
            </a:pPr>
            <a:r>
              <a:rPr lang="en-US" sz="2200" dirty="0" smtClean="0"/>
              <a:t>guardrail work</a:t>
            </a:r>
          </a:p>
          <a:p>
            <a:pPr marL="285750" indent="-285750">
              <a:lnSpc>
                <a:spcPct val="120000"/>
              </a:lnSpc>
              <a:buFont typeface="Calibri" pitchFamily="34" charset="0"/>
              <a:buChar char="×"/>
            </a:pPr>
            <a:r>
              <a:rPr lang="en-US" sz="2200" dirty="0" smtClean="0"/>
              <a:t>lighting maintenance</a:t>
            </a:r>
          </a:p>
          <a:p>
            <a:pPr marL="285750" indent="-285750">
              <a:lnSpc>
                <a:spcPct val="120000"/>
              </a:lnSpc>
              <a:buFont typeface="Calibri" pitchFamily="34" charset="0"/>
              <a:buChar char="×"/>
            </a:pPr>
            <a:r>
              <a:rPr lang="en-US" sz="2200" dirty="0" smtClean="0"/>
              <a:t>paving operations</a:t>
            </a:r>
          </a:p>
          <a:p>
            <a:pPr marL="285750" indent="-285750">
              <a:lnSpc>
                <a:spcPct val="120000"/>
              </a:lnSpc>
              <a:buFont typeface="Calibri" pitchFamily="34" charset="0"/>
              <a:buChar char="×"/>
            </a:pPr>
            <a:r>
              <a:rPr lang="en-US" sz="2200" dirty="0" smtClean="0"/>
              <a:t>signal work</a:t>
            </a:r>
          </a:p>
          <a:p>
            <a:pPr marL="285750" indent="-285750">
              <a:lnSpc>
                <a:spcPct val="120000"/>
              </a:lnSpc>
              <a:buFont typeface="Calibri" pitchFamily="34" charset="0"/>
              <a:buChar char="×"/>
            </a:pPr>
            <a:r>
              <a:rPr lang="en-US" sz="2200" dirty="0" smtClean="0"/>
              <a:t>sign </a:t>
            </a:r>
            <a:r>
              <a:rPr lang="en-US" sz="2200" dirty="0"/>
              <a:t>repair and </a:t>
            </a:r>
            <a:r>
              <a:rPr lang="en-US" sz="2200" dirty="0" smtClean="0"/>
              <a:t>installation</a:t>
            </a:r>
            <a:endParaRPr lang="en-US" sz="2200" dirty="0"/>
          </a:p>
        </p:txBody>
      </p:sp>
      <p:sp>
        <p:nvSpPr>
          <p:cNvPr id="7" name="Rectangle 6"/>
          <p:cNvSpPr/>
          <p:nvPr/>
        </p:nvSpPr>
        <p:spPr>
          <a:xfrm>
            <a:off x="685800" y="1143000"/>
            <a:ext cx="7620000" cy="806375"/>
          </a:xfrm>
          <a:prstGeom prst="rect">
            <a:avLst/>
          </a:prstGeom>
        </p:spPr>
        <p:txBody>
          <a:bodyPr wrap="square">
            <a:spAutoFit/>
          </a:bodyPr>
          <a:lstStyle/>
          <a:p>
            <a:pPr>
              <a:lnSpc>
                <a:spcPct val="120000"/>
              </a:lnSpc>
            </a:pPr>
            <a:r>
              <a:rPr lang="en-US" sz="2000" u="sng" dirty="0"/>
              <a:t>Short duration and mobile maintenance operations such as</a:t>
            </a:r>
          </a:p>
          <a:p>
            <a:pPr>
              <a:lnSpc>
                <a:spcPct val="120000"/>
              </a:lnSpc>
            </a:pPr>
            <a:endParaRPr lang="en-US" sz="2000"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1752600"/>
            <a:ext cx="7468312" cy="441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352800" y="316251"/>
            <a:ext cx="1143000" cy="379308"/>
          </a:xfrm>
        </p:spPr>
        <p:txBody>
          <a:bodyPr>
            <a:normAutofit fontScale="90000"/>
          </a:bodyPr>
          <a:lstStyle/>
          <a:p>
            <a:r>
              <a:rPr lang="en-US" sz="2800" dirty="0" smtClean="0"/>
              <a:t>PART 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15</a:t>
            </a:fld>
            <a:endParaRPr lang="en-US"/>
          </a:p>
        </p:txBody>
      </p:sp>
      <p:sp>
        <p:nvSpPr>
          <p:cNvPr id="5" name="Rectangle 4"/>
          <p:cNvSpPr/>
          <p:nvPr/>
        </p:nvSpPr>
        <p:spPr>
          <a:xfrm>
            <a:off x="4344112" y="388805"/>
            <a:ext cx="3962400" cy="369332"/>
          </a:xfrm>
          <a:prstGeom prst="rect">
            <a:avLst/>
          </a:prstGeom>
        </p:spPr>
        <p:txBody>
          <a:bodyPr wrap="square">
            <a:spAutoFit/>
          </a:bodyPr>
          <a:lstStyle/>
          <a:p>
            <a:r>
              <a:rPr lang="en-US" b="1" dirty="0" smtClean="0">
                <a:solidFill>
                  <a:schemeClr val="bg1">
                    <a:lumMod val="50000"/>
                  </a:schemeClr>
                </a:solidFill>
              </a:rPr>
              <a:t>What </a:t>
            </a:r>
            <a:r>
              <a:rPr lang="en-US" b="1" dirty="0">
                <a:solidFill>
                  <a:schemeClr val="bg1">
                    <a:lumMod val="50000"/>
                  </a:schemeClr>
                </a:solidFill>
              </a:rPr>
              <a:t>should be considered as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Rectangle 6"/>
          <p:cNvSpPr/>
          <p:nvPr/>
        </p:nvSpPr>
        <p:spPr>
          <a:xfrm>
            <a:off x="533400" y="1219200"/>
            <a:ext cx="6324600" cy="424732"/>
          </a:xfrm>
          <a:prstGeom prst="rect">
            <a:avLst/>
          </a:prstGeom>
        </p:spPr>
        <p:txBody>
          <a:bodyPr wrap="square">
            <a:spAutoFit/>
          </a:bodyPr>
          <a:lstStyle/>
          <a:p>
            <a:pPr>
              <a:lnSpc>
                <a:spcPct val="120000"/>
              </a:lnSpc>
            </a:pPr>
            <a:r>
              <a:rPr lang="en-US" dirty="0" smtClean="0"/>
              <a:t>Q: Should the following activities be considered as VSDOs? Why? </a:t>
            </a:r>
            <a:endParaRPr lang="en-US" dirty="0"/>
          </a:p>
        </p:txBody>
      </p:sp>
      <p:sp>
        <p:nvSpPr>
          <p:cNvPr id="9" name="Rectangle 8"/>
          <p:cNvSpPr/>
          <p:nvPr/>
        </p:nvSpPr>
        <p:spPr>
          <a:xfrm>
            <a:off x="1066800" y="2133600"/>
            <a:ext cx="6324600" cy="424732"/>
          </a:xfrm>
          <a:prstGeom prst="rect">
            <a:avLst/>
          </a:prstGeom>
        </p:spPr>
        <p:txBody>
          <a:bodyPr wrap="square">
            <a:spAutoFit/>
          </a:bodyPr>
          <a:lstStyle/>
          <a:p>
            <a:pPr>
              <a:lnSpc>
                <a:spcPct val="120000"/>
              </a:lnSpc>
            </a:pPr>
            <a:r>
              <a:rPr lang="en-US" dirty="0" smtClean="0"/>
              <a:t>Scenario A: </a:t>
            </a:r>
            <a:r>
              <a:rPr lang="en-US" u="sng" dirty="0" smtClean="0"/>
              <a:t>Removing a dead cow from a shoulder </a:t>
            </a:r>
            <a:endParaRPr lang="en-US" u="sng" dirty="0"/>
          </a:p>
        </p:txBody>
      </p:sp>
      <p:sp>
        <p:nvSpPr>
          <p:cNvPr id="10" name="Rectangle 9"/>
          <p:cNvSpPr/>
          <p:nvPr/>
        </p:nvSpPr>
        <p:spPr>
          <a:xfrm>
            <a:off x="1066800" y="3526746"/>
            <a:ext cx="5943600" cy="424732"/>
          </a:xfrm>
          <a:prstGeom prst="rect">
            <a:avLst/>
          </a:prstGeom>
        </p:spPr>
        <p:txBody>
          <a:bodyPr wrap="square">
            <a:spAutoFit/>
          </a:bodyPr>
          <a:lstStyle/>
          <a:p>
            <a:pPr>
              <a:lnSpc>
                <a:spcPct val="120000"/>
              </a:lnSpc>
            </a:pPr>
            <a:r>
              <a:rPr lang="en-US" dirty="0" smtClean="0"/>
              <a:t>Scenario B: </a:t>
            </a:r>
            <a:r>
              <a:rPr lang="en-US" altLang="zh-CN" u="sng" dirty="0" smtClean="0"/>
              <a:t>Repairing a damaged guardrail during rush hour</a:t>
            </a:r>
            <a:r>
              <a:rPr lang="en-US" u="sng" dirty="0" smtClean="0"/>
              <a:t> </a:t>
            </a:r>
            <a:endParaRPr lang="en-US" u="sng" dirty="0"/>
          </a:p>
        </p:txBody>
      </p:sp>
      <p:sp>
        <p:nvSpPr>
          <p:cNvPr id="11" name="Rectangle 10"/>
          <p:cNvSpPr/>
          <p:nvPr/>
        </p:nvSpPr>
        <p:spPr>
          <a:xfrm>
            <a:off x="1143000" y="5029200"/>
            <a:ext cx="6324600" cy="757130"/>
          </a:xfrm>
          <a:prstGeom prst="rect">
            <a:avLst/>
          </a:prstGeom>
        </p:spPr>
        <p:txBody>
          <a:bodyPr wrap="square">
            <a:spAutoFit/>
          </a:bodyPr>
          <a:lstStyle/>
          <a:p>
            <a:pPr marL="0" lvl="1">
              <a:lnSpc>
                <a:spcPct val="120000"/>
              </a:lnSpc>
            </a:pPr>
            <a:r>
              <a:rPr lang="en-US" dirty="0" smtClean="0"/>
              <a:t>Scenario C: </a:t>
            </a:r>
            <a:r>
              <a:rPr lang="en-US" u="sng" dirty="0"/>
              <a:t>Picking up multiple objects on </a:t>
            </a:r>
            <a:r>
              <a:rPr lang="en-US" u="sng" dirty="0" smtClean="0"/>
              <a:t>freeway exit </a:t>
            </a:r>
            <a:r>
              <a:rPr lang="en-US" u="sng" dirty="0"/>
              <a:t>ramp</a:t>
            </a:r>
          </a:p>
          <a:p>
            <a:pPr>
              <a:lnSpc>
                <a:spcPct val="120000"/>
              </a:lnSpc>
            </a:pPr>
            <a:r>
              <a:rPr lang="en-US" dirty="0" smtClean="0"/>
              <a:t> </a:t>
            </a:r>
            <a:endParaRPr lang="en-US" dirty="0"/>
          </a:p>
        </p:txBody>
      </p:sp>
      <p:sp>
        <p:nvSpPr>
          <p:cNvPr id="13" name="Rectangle 12"/>
          <p:cNvSpPr/>
          <p:nvPr/>
        </p:nvSpPr>
        <p:spPr>
          <a:xfrm>
            <a:off x="6858000" y="2057602"/>
            <a:ext cx="1699630" cy="609398"/>
          </a:xfrm>
          <a:prstGeom prst="rect">
            <a:avLst/>
          </a:prstGeom>
        </p:spPr>
        <p:txBody>
          <a:bodyPr wrap="square">
            <a:spAutoFit/>
          </a:bodyPr>
          <a:lstStyle/>
          <a:p>
            <a:pPr>
              <a:lnSpc>
                <a:spcPct val="120000"/>
              </a:lnSpc>
            </a:pPr>
            <a:r>
              <a:rPr lang="en-US" sz="2800" b="1" dirty="0" smtClean="0">
                <a:solidFill>
                  <a:schemeClr val="accent3">
                    <a:lumMod val="75000"/>
                  </a:schemeClr>
                </a:solidFill>
              </a:rPr>
              <a:t>Yes</a:t>
            </a:r>
            <a:r>
              <a:rPr lang="en-US" sz="2800" b="1" dirty="0" smtClean="0"/>
              <a:t> </a:t>
            </a:r>
            <a:r>
              <a:rPr lang="en-US" sz="2000" dirty="0" smtClean="0"/>
              <a:t>or</a:t>
            </a:r>
            <a:r>
              <a:rPr lang="en-US" sz="2400" dirty="0" smtClean="0"/>
              <a:t> </a:t>
            </a:r>
            <a:r>
              <a:rPr lang="en-US" sz="2800" b="1" dirty="0" smtClean="0">
                <a:solidFill>
                  <a:srgbClr val="C00000"/>
                </a:solidFill>
              </a:rPr>
              <a:t>No</a:t>
            </a:r>
            <a:endParaRPr lang="en-US" sz="2800" b="1" dirty="0">
              <a:solidFill>
                <a:srgbClr val="C00000"/>
              </a:solidFill>
            </a:endParaRPr>
          </a:p>
        </p:txBody>
      </p:sp>
      <p:sp>
        <p:nvSpPr>
          <p:cNvPr id="14" name="Rectangle 13"/>
          <p:cNvSpPr/>
          <p:nvPr/>
        </p:nvSpPr>
        <p:spPr>
          <a:xfrm>
            <a:off x="6858000" y="3423320"/>
            <a:ext cx="1699630" cy="609398"/>
          </a:xfrm>
          <a:prstGeom prst="rect">
            <a:avLst/>
          </a:prstGeom>
        </p:spPr>
        <p:txBody>
          <a:bodyPr wrap="square">
            <a:spAutoFit/>
          </a:bodyPr>
          <a:lstStyle/>
          <a:p>
            <a:pPr>
              <a:lnSpc>
                <a:spcPct val="120000"/>
              </a:lnSpc>
            </a:pPr>
            <a:r>
              <a:rPr lang="en-US" sz="2800" b="1" dirty="0" smtClean="0">
                <a:solidFill>
                  <a:schemeClr val="accent3">
                    <a:lumMod val="75000"/>
                  </a:schemeClr>
                </a:solidFill>
              </a:rPr>
              <a:t>Yes</a:t>
            </a:r>
            <a:r>
              <a:rPr lang="en-US" sz="2800" b="1" dirty="0" smtClean="0"/>
              <a:t> </a:t>
            </a:r>
            <a:r>
              <a:rPr lang="en-US" sz="2000" dirty="0" smtClean="0"/>
              <a:t>or</a:t>
            </a:r>
            <a:r>
              <a:rPr lang="en-US" sz="2400" dirty="0" smtClean="0"/>
              <a:t> </a:t>
            </a:r>
            <a:r>
              <a:rPr lang="en-US" sz="2800" b="1" dirty="0" smtClean="0">
                <a:solidFill>
                  <a:srgbClr val="C00000"/>
                </a:solidFill>
              </a:rPr>
              <a:t>No</a:t>
            </a:r>
            <a:endParaRPr lang="en-US" sz="2800" b="1" dirty="0">
              <a:solidFill>
                <a:srgbClr val="C00000"/>
              </a:solidFill>
            </a:endParaRPr>
          </a:p>
        </p:txBody>
      </p:sp>
      <p:sp>
        <p:nvSpPr>
          <p:cNvPr id="15" name="Rectangle 14"/>
          <p:cNvSpPr/>
          <p:nvPr/>
        </p:nvSpPr>
        <p:spPr>
          <a:xfrm>
            <a:off x="6858000" y="4925774"/>
            <a:ext cx="1699630" cy="609398"/>
          </a:xfrm>
          <a:prstGeom prst="rect">
            <a:avLst/>
          </a:prstGeom>
        </p:spPr>
        <p:txBody>
          <a:bodyPr wrap="square">
            <a:spAutoFit/>
          </a:bodyPr>
          <a:lstStyle/>
          <a:p>
            <a:pPr>
              <a:lnSpc>
                <a:spcPct val="120000"/>
              </a:lnSpc>
            </a:pPr>
            <a:r>
              <a:rPr lang="en-US" sz="2800" b="1" dirty="0" smtClean="0">
                <a:solidFill>
                  <a:schemeClr val="accent3">
                    <a:lumMod val="75000"/>
                  </a:schemeClr>
                </a:solidFill>
              </a:rPr>
              <a:t>Yes</a:t>
            </a:r>
            <a:r>
              <a:rPr lang="en-US" sz="2800" b="1" dirty="0" smtClean="0"/>
              <a:t> </a:t>
            </a:r>
            <a:r>
              <a:rPr lang="en-US" sz="2000" dirty="0" smtClean="0"/>
              <a:t>or</a:t>
            </a:r>
            <a:r>
              <a:rPr lang="en-US" sz="2400" dirty="0" smtClean="0"/>
              <a:t> </a:t>
            </a:r>
            <a:r>
              <a:rPr lang="en-US" sz="2800" b="1" dirty="0" smtClean="0">
                <a:solidFill>
                  <a:srgbClr val="C00000"/>
                </a:solidFill>
              </a:rPr>
              <a:t>No</a:t>
            </a:r>
            <a:endParaRPr lang="en-US" sz="2800" b="1" dirty="0">
              <a:solidFill>
                <a:srgbClr val="C00000"/>
              </a:solidFill>
            </a:endParaRPr>
          </a:p>
        </p:txBody>
      </p:sp>
    </p:spTree>
    <p:extLst>
      <p:ext uri="{BB962C8B-B14F-4D97-AF65-F5344CB8AC3E}">
        <p14:creationId xmlns:p14="http://schemas.microsoft.com/office/powerpoint/2010/main" val="116682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352800" y="316251"/>
            <a:ext cx="1143000" cy="379308"/>
          </a:xfrm>
        </p:spPr>
        <p:txBody>
          <a:bodyPr>
            <a:normAutofit fontScale="90000"/>
          </a:bodyPr>
          <a:lstStyle/>
          <a:p>
            <a:r>
              <a:rPr lang="en-US" sz="2800" dirty="0" smtClean="0"/>
              <a:t>PART 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16</a:t>
            </a:fld>
            <a:endParaRPr lang="en-US"/>
          </a:p>
        </p:txBody>
      </p:sp>
      <p:sp>
        <p:nvSpPr>
          <p:cNvPr id="5" name="Rectangle 4"/>
          <p:cNvSpPr/>
          <p:nvPr/>
        </p:nvSpPr>
        <p:spPr>
          <a:xfrm>
            <a:off x="4344112" y="388805"/>
            <a:ext cx="3962400" cy="369332"/>
          </a:xfrm>
          <a:prstGeom prst="rect">
            <a:avLst/>
          </a:prstGeom>
        </p:spPr>
        <p:txBody>
          <a:bodyPr wrap="square">
            <a:spAutoFit/>
          </a:bodyPr>
          <a:lstStyle/>
          <a:p>
            <a:r>
              <a:rPr lang="en-US" b="1" dirty="0" smtClean="0">
                <a:solidFill>
                  <a:schemeClr val="bg1">
                    <a:lumMod val="50000"/>
                  </a:schemeClr>
                </a:solidFill>
              </a:rPr>
              <a:t>What </a:t>
            </a:r>
            <a:r>
              <a:rPr lang="en-US" b="1" dirty="0">
                <a:solidFill>
                  <a:schemeClr val="bg1">
                    <a:lumMod val="50000"/>
                  </a:schemeClr>
                </a:solidFill>
              </a:rPr>
              <a:t>should be considered as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Rectangle 6"/>
          <p:cNvSpPr/>
          <p:nvPr/>
        </p:nvSpPr>
        <p:spPr>
          <a:xfrm>
            <a:off x="533400" y="1219200"/>
            <a:ext cx="6324600" cy="402546"/>
          </a:xfrm>
          <a:prstGeom prst="rect">
            <a:avLst/>
          </a:prstGeom>
        </p:spPr>
        <p:txBody>
          <a:bodyPr wrap="square">
            <a:spAutoFit/>
          </a:bodyPr>
          <a:lstStyle/>
          <a:p>
            <a:pPr>
              <a:lnSpc>
                <a:spcPct val="120000"/>
              </a:lnSpc>
            </a:pPr>
            <a:r>
              <a:rPr lang="en-US" dirty="0" smtClean="0"/>
              <a:t>Answer: </a:t>
            </a:r>
            <a:endParaRPr lang="en-US" dirty="0"/>
          </a:p>
        </p:txBody>
      </p:sp>
      <p:sp>
        <p:nvSpPr>
          <p:cNvPr id="8" name="Rectangle 7"/>
          <p:cNvSpPr/>
          <p:nvPr/>
        </p:nvSpPr>
        <p:spPr>
          <a:xfrm>
            <a:off x="838200" y="1828800"/>
            <a:ext cx="7468312" cy="441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066800" y="2464272"/>
            <a:ext cx="6324600" cy="1421928"/>
          </a:xfrm>
          <a:prstGeom prst="rect">
            <a:avLst/>
          </a:prstGeom>
        </p:spPr>
        <p:txBody>
          <a:bodyPr wrap="square">
            <a:spAutoFit/>
          </a:bodyPr>
          <a:lstStyle/>
          <a:p>
            <a:pPr>
              <a:lnSpc>
                <a:spcPct val="120000"/>
              </a:lnSpc>
            </a:pPr>
            <a:r>
              <a:rPr lang="en-US" dirty="0" smtClean="0"/>
              <a:t>Answer:  </a:t>
            </a:r>
            <a:r>
              <a:rPr lang="en-US" b="1" dirty="0" smtClean="0"/>
              <a:t>Yes/No</a:t>
            </a:r>
            <a:r>
              <a:rPr lang="en-US" dirty="0" smtClean="0"/>
              <a:t> depending on</a:t>
            </a:r>
          </a:p>
          <a:p>
            <a:pPr marL="1200150" lvl="2" indent="-285750">
              <a:lnSpc>
                <a:spcPct val="120000"/>
              </a:lnSpc>
              <a:buFont typeface="Arial" pitchFamily="34" charset="0"/>
              <a:buChar char="•"/>
            </a:pPr>
            <a:r>
              <a:rPr lang="en-US" dirty="0" smtClean="0"/>
              <a:t>The size of the cow</a:t>
            </a:r>
          </a:p>
          <a:p>
            <a:pPr marL="1200150" lvl="2" indent="-285750">
              <a:lnSpc>
                <a:spcPct val="120000"/>
              </a:lnSpc>
              <a:buFont typeface="Arial" pitchFamily="34" charset="0"/>
              <a:buChar char="•"/>
            </a:pPr>
            <a:r>
              <a:rPr lang="en-US" dirty="0" smtClean="0"/>
              <a:t>Available equipment and workers</a:t>
            </a:r>
          </a:p>
          <a:p>
            <a:pPr marL="1200150" lvl="2" indent="-285750">
              <a:lnSpc>
                <a:spcPct val="120000"/>
              </a:lnSpc>
              <a:buFont typeface="Arial" pitchFamily="34" charset="0"/>
              <a:buChar char="•"/>
            </a:pPr>
            <a:r>
              <a:rPr lang="en-US" dirty="0" smtClean="0"/>
              <a:t>Hazard to the traffic</a:t>
            </a:r>
            <a:endParaRPr lang="en-US" dirty="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96" y="4047060"/>
            <a:ext cx="2219325" cy="166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529" y="4047060"/>
            <a:ext cx="2219325" cy="166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467" y="4030069"/>
            <a:ext cx="2241933" cy="168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a:xfrm>
            <a:off x="3010455" y="5224581"/>
            <a:ext cx="821159" cy="4333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Right Arrow 21"/>
          <p:cNvSpPr/>
          <p:nvPr/>
        </p:nvSpPr>
        <p:spPr>
          <a:xfrm>
            <a:off x="5504153" y="5281616"/>
            <a:ext cx="821159" cy="4333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Rectangle 22"/>
          <p:cNvSpPr/>
          <p:nvPr/>
        </p:nvSpPr>
        <p:spPr>
          <a:xfrm>
            <a:off x="1074057" y="2008527"/>
            <a:ext cx="6324600" cy="424732"/>
          </a:xfrm>
          <a:prstGeom prst="rect">
            <a:avLst/>
          </a:prstGeom>
        </p:spPr>
        <p:txBody>
          <a:bodyPr wrap="square">
            <a:spAutoFit/>
          </a:bodyPr>
          <a:lstStyle/>
          <a:p>
            <a:pPr>
              <a:lnSpc>
                <a:spcPct val="120000"/>
              </a:lnSpc>
            </a:pPr>
            <a:r>
              <a:rPr lang="en-US" dirty="0" smtClean="0"/>
              <a:t>Scenario A: </a:t>
            </a:r>
            <a:r>
              <a:rPr lang="en-US" u="sng" dirty="0" smtClean="0"/>
              <a:t>Removing a dead cow from </a:t>
            </a:r>
            <a:r>
              <a:rPr lang="en-US" u="sng" dirty="0"/>
              <a:t>a</a:t>
            </a:r>
            <a:r>
              <a:rPr lang="en-US" u="sng" dirty="0" smtClean="0"/>
              <a:t> shoulder </a:t>
            </a:r>
            <a:endParaRPr lang="en-US" u="sng" dirty="0"/>
          </a:p>
        </p:txBody>
      </p:sp>
    </p:spTree>
    <p:extLst>
      <p:ext uri="{BB962C8B-B14F-4D97-AF65-F5344CB8AC3E}">
        <p14:creationId xmlns:p14="http://schemas.microsoft.com/office/powerpoint/2010/main" val="32921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352800" y="316251"/>
            <a:ext cx="1143000" cy="379308"/>
          </a:xfrm>
        </p:spPr>
        <p:txBody>
          <a:bodyPr>
            <a:normAutofit fontScale="90000"/>
          </a:bodyPr>
          <a:lstStyle/>
          <a:p>
            <a:r>
              <a:rPr lang="en-US" sz="2800" dirty="0" smtClean="0"/>
              <a:t>PART 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17</a:t>
            </a:fld>
            <a:endParaRPr lang="en-US"/>
          </a:p>
        </p:txBody>
      </p:sp>
      <p:sp>
        <p:nvSpPr>
          <p:cNvPr id="5" name="Rectangle 4"/>
          <p:cNvSpPr/>
          <p:nvPr/>
        </p:nvSpPr>
        <p:spPr>
          <a:xfrm>
            <a:off x="4344112" y="388805"/>
            <a:ext cx="3962400" cy="369332"/>
          </a:xfrm>
          <a:prstGeom prst="rect">
            <a:avLst/>
          </a:prstGeom>
        </p:spPr>
        <p:txBody>
          <a:bodyPr wrap="square">
            <a:spAutoFit/>
          </a:bodyPr>
          <a:lstStyle/>
          <a:p>
            <a:r>
              <a:rPr lang="en-US" b="1" dirty="0" smtClean="0">
                <a:solidFill>
                  <a:schemeClr val="bg1">
                    <a:lumMod val="50000"/>
                  </a:schemeClr>
                </a:solidFill>
              </a:rPr>
              <a:t>What </a:t>
            </a:r>
            <a:r>
              <a:rPr lang="en-US" b="1" dirty="0">
                <a:solidFill>
                  <a:schemeClr val="bg1">
                    <a:lumMod val="50000"/>
                  </a:schemeClr>
                </a:solidFill>
              </a:rPr>
              <a:t>should be considered as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Rectangle 6"/>
          <p:cNvSpPr/>
          <p:nvPr/>
        </p:nvSpPr>
        <p:spPr>
          <a:xfrm>
            <a:off x="533400" y="1219200"/>
            <a:ext cx="6324600" cy="402546"/>
          </a:xfrm>
          <a:prstGeom prst="rect">
            <a:avLst/>
          </a:prstGeom>
        </p:spPr>
        <p:txBody>
          <a:bodyPr wrap="square">
            <a:spAutoFit/>
          </a:bodyPr>
          <a:lstStyle/>
          <a:p>
            <a:pPr>
              <a:lnSpc>
                <a:spcPct val="120000"/>
              </a:lnSpc>
            </a:pPr>
            <a:r>
              <a:rPr lang="en-US" dirty="0" smtClean="0"/>
              <a:t>Answer: </a:t>
            </a:r>
            <a:endParaRPr lang="en-US" dirty="0"/>
          </a:p>
        </p:txBody>
      </p:sp>
      <p:sp>
        <p:nvSpPr>
          <p:cNvPr id="8" name="Rectangle 7"/>
          <p:cNvSpPr/>
          <p:nvPr/>
        </p:nvSpPr>
        <p:spPr>
          <a:xfrm>
            <a:off x="838200" y="1828800"/>
            <a:ext cx="7468312" cy="441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1066800" y="2057400"/>
            <a:ext cx="6324600" cy="424732"/>
          </a:xfrm>
          <a:prstGeom prst="rect">
            <a:avLst/>
          </a:prstGeom>
        </p:spPr>
        <p:txBody>
          <a:bodyPr wrap="square">
            <a:spAutoFit/>
          </a:bodyPr>
          <a:lstStyle/>
          <a:p>
            <a:pPr>
              <a:lnSpc>
                <a:spcPct val="120000"/>
              </a:lnSpc>
            </a:pPr>
            <a:r>
              <a:rPr lang="en-US" dirty="0" smtClean="0"/>
              <a:t>Scenario B: </a:t>
            </a:r>
            <a:r>
              <a:rPr lang="en-US" altLang="zh-CN" u="sng" dirty="0" smtClean="0"/>
              <a:t>Repairing a damaged guardrail during rush hours</a:t>
            </a:r>
            <a:r>
              <a:rPr lang="en-US" u="sng" dirty="0" smtClean="0"/>
              <a:t> </a:t>
            </a:r>
            <a:endParaRPr lang="en-US" u="sng" dirty="0"/>
          </a:p>
        </p:txBody>
      </p:sp>
      <p:sp>
        <p:nvSpPr>
          <p:cNvPr id="11" name="Rectangle 10"/>
          <p:cNvSpPr/>
          <p:nvPr/>
        </p:nvSpPr>
        <p:spPr>
          <a:xfrm>
            <a:off x="1066800" y="2464272"/>
            <a:ext cx="6858000" cy="2086725"/>
          </a:xfrm>
          <a:prstGeom prst="rect">
            <a:avLst/>
          </a:prstGeom>
        </p:spPr>
        <p:txBody>
          <a:bodyPr wrap="square">
            <a:spAutoFit/>
          </a:bodyPr>
          <a:lstStyle/>
          <a:p>
            <a:pPr>
              <a:lnSpc>
                <a:spcPct val="120000"/>
              </a:lnSpc>
            </a:pPr>
            <a:r>
              <a:rPr lang="en-US" dirty="0" smtClean="0"/>
              <a:t>Answer:  </a:t>
            </a:r>
            <a:r>
              <a:rPr lang="en-US" b="1" dirty="0" smtClean="0"/>
              <a:t>No</a:t>
            </a:r>
            <a:r>
              <a:rPr lang="en-US" dirty="0" smtClean="0"/>
              <a:t>. Usually repairing a damage</a:t>
            </a:r>
            <a:r>
              <a:rPr lang="en-US" altLang="zh-CN" dirty="0" smtClean="0"/>
              <a:t>d</a:t>
            </a:r>
            <a:r>
              <a:rPr lang="en-US" dirty="0" smtClean="0"/>
              <a:t> guardrail</a:t>
            </a:r>
          </a:p>
          <a:p>
            <a:pPr marL="1200150" lvl="2" indent="-285750">
              <a:lnSpc>
                <a:spcPct val="120000"/>
              </a:lnSpc>
              <a:buFont typeface="Arial" pitchFamily="34" charset="0"/>
              <a:buChar char="•"/>
            </a:pPr>
            <a:r>
              <a:rPr lang="en-US" dirty="0" smtClean="0"/>
              <a:t>Takes more than 15 minutes</a:t>
            </a:r>
          </a:p>
          <a:p>
            <a:pPr marL="1200150" lvl="2" indent="-285750">
              <a:lnSpc>
                <a:spcPct val="120000"/>
              </a:lnSpc>
              <a:buFont typeface="Arial" pitchFamily="34" charset="0"/>
              <a:buChar char="•"/>
            </a:pPr>
            <a:r>
              <a:rPr lang="en-US" dirty="0" smtClean="0"/>
              <a:t>Requires special maintenance workers and equipment (contracted out) </a:t>
            </a:r>
          </a:p>
          <a:p>
            <a:pPr marL="1200150" lvl="2" indent="-285750">
              <a:lnSpc>
                <a:spcPct val="120000"/>
              </a:lnSpc>
              <a:buFont typeface="Arial" pitchFamily="34" charset="0"/>
              <a:buChar char="•"/>
            </a:pPr>
            <a:r>
              <a:rPr lang="en-US" dirty="0" smtClean="0"/>
              <a:t>The hazard of executing the work is greater than not executing</a:t>
            </a:r>
            <a:endParaRPr lang="en-US" dirty="0"/>
          </a:p>
        </p:txBody>
      </p:sp>
      <p:sp>
        <p:nvSpPr>
          <p:cNvPr id="12" name="Rectangle 11"/>
          <p:cNvSpPr/>
          <p:nvPr/>
        </p:nvSpPr>
        <p:spPr>
          <a:xfrm>
            <a:off x="1157514" y="4723949"/>
            <a:ext cx="6858000" cy="757130"/>
          </a:xfrm>
          <a:prstGeom prst="rect">
            <a:avLst/>
          </a:prstGeom>
        </p:spPr>
        <p:txBody>
          <a:bodyPr wrap="square">
            <a:spAutoFit/>
          </a:bodyPr>
          <a:lstStyle/>
          <a:p>
            <a:pPr>
              <a:lnSpc>
                <a:spcPct val="120000"/>
              </a:lnSpc>
            </a:pPr>
            <a:r>
              <a:rPr lang="en-US" dirty="0" smtClean="0"/>
              <a:t>* Taking pictures of the damaged guardrail or setting up a warning sign can be considered as a VSDO. </a:t>
            </a:r>
            <a:endParaRPr lang="en-US" dirty="0"/>
          </a:p>
        </p:txBody>
      </p:sp>
    </p:spTree>
    <p:extLst>
      <p:ext uri="{BB962C8B-B14F-4D97-AF65-F5344CB8AC3E}">
        <p14:creationId xmlns:p14="http://schemas.microsoft.com/office/powerpoint/2010/main" val="2281309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352800" y="316251"/>
            <a:ext cx="1143000" cy="379308"/>
          </a:xfrm>
        </p:spPr>
        <p:txBody>
          <a:bodyPr>
            <a:normAutofit fontScale="90000"/>
          </a:bodyPr>
          <a:lstStyle/>
          <a:p>
            <a:r>
              <a:rPr lang="en-US" sz="2800" dirty="0" smtClean="0"/>
              <a:t>PART 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18</a:t>
            </a:fld>
            <a:endParaRPr lang="en-US"/>
          </a:p>
        </p:txBody>
      </p:sp>
      <p:sp>
        <p:nvSpPr>
          <p:cNvPr id="5" name="Rectangle 4"/>
          <p:cNvSpPr/>
          <p:nvPr/>
        </p:nvSpPr>
        <p:spPr>
          <a:xfrm>
            <a:off x="4344112" y="388805"/>
            <a:ext cx="3962400" cy="369332"/>
          </a:xfrm>
          <a:prstGeom prst="rect">
            <a:avLst/>
          </a:prstGeom>
        </p:spPr>
        <p:txBody>
          <a:bodyPr wrap="square">
            <a:spAutoFit/>
          </a:bodyPr>
          <a:lstStyle/>
          <a:p>
            <a:r>
              <a:rPr lang="en-US" b="1" dirty="0" smtClean="0">
                <a:solidFill>
                  <a:schemeClr val="bg1">
                    <a:lumMod val="50000"/>
                  </a:schemeClr>
                </a:solidFill>
              </a:rPr>
              <a:t>What </a:t>
            </a:r>
            <a:r>
              <a:rPr lang="en-US" b="1" dirty="0">
                <a:solidFill>
                  <a:schemeClr val="bg1">
                    <a:lumMod val="50000"/>
                  </a:schemeClr>
                </a:solidFill>
              </a:rPr>
              <a:t>should be considered as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Rectangle 6"/>
          <p:cNvSpPr/>
          <p:nvPr/>
        </p:nvSpPr>
        <p:spPr>
          <a:xfrm>
            <a:off x="533400" y="1219200"/>
            <a:ext cx="6324600" cy="402546"/>
          </a:xfrm>
          <a:prstGeom prst="rect">
            <a:avLst/>
          </a:prstGeom>
        </p:spPr>
        <p:txBody>
          <a:bodyPr wrap="square">
            <a:spAutoFit/>
          </a:bodyPr>
          <a:lstStyle/>
          <a:p>
            <a:pPr>
              <a:lnSpc>
                <a:spcPct val="120000"/>
              </a:lnSpc>
            </a:pPr>
            <a:r>
              <a:rPr lang="en-US" dirty="0" smtClean="0"/>
              <a:t>Answer: </a:t>
            </a:r>
            <a:endParaRPr lang="en-US" dirty="0"/>
          </a:p>
        </p:txBody>
      </p:sp>
      <p:sp>
        <p:nvSpPr>
          <p:cNvPr id="8" name="Rectangle 7"/>
          <p:cNvSpPr/>
          <p:nvPr/>
        </p:nvSpPr>
        <p:spPr>
          <a:xfrm>
            <a:off x="838200" y="1828800"/>
            <a:ext cx="7468312" cy="441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Action Button: Home 9">
            <a:hlinkClick r:id="rId2" action="ppaction://hlinksldjump" highlightClick="1"/>
          </p:cNvPr>
          <p:cNvSpPr/>
          <p:nvPr/>
        </p:nvSpPr>
        <p:spPr>
          <a:xfrm>
            <a:off x="8394701" y="5753100"/>
            <a:ext cx="444499" cy="533400"/>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1143000" y="1986070"/>
            <a:ext cx="6324600" cy="757130"/>
          </a:xfrm>
          <a:prstGeom prst="rect">
            <a:avLst/>
          </a:prstGeom>
        </p:spPr>
        <p:txBody>
          <a:bodyPr wrap="square">
            <a:spAutoFit/>
          </a:bodyPr>
          <a:lstStyle/>
          <a:p>
            <a:pPr marL="0" lvl="1">
              <a:lnSpc>
                <a:spcPct val="120000"/>
              </a:lnSpc>
            </a:pPr>
            <a:r>
              <a:rPr lang="en-US" dirty="0" smtClean="0"/>
              <a:t>Scenario C: </a:t>
            </a:r>
            <a:r>
              <a:rPr lang="en-US" u="sng" dirty="0"/>
              <a:t>Picking up multiple objects on </a:t>
            </a:r>
            <a:r>
              <a:rPr lang="en-US" u="sng" dirty="0" smtClean="0"/>
              <a:t>freeway exit </a:t>
            </a:r>
            <a:r>
              <a:rPr lang="en-US" u="sng" dirty="0"/>
              <a:t>ramp</a:t>
            </a:r>
          </a:p>
          <a:p>
            <a:pPr>
              <a:lnSpc>
                <a:spcPct val="120000"/>
              </a:lnSpc>
            </a:pPr>
            <a:r>
              <a:rPr lang="en-US" dirty="0" smtClean="0"/>
              <a:t> </a:t>
            </a:r>
            <a:endParaRPr lang="en-US" dirty="0"/>
          </a:p>
        </p:txBody>
      </p:sp>
      <p:sp>
        <p:nvSpPr>
          <p:cNvPr id="12" name="Rectangle 11"/>
          <p:cNvSpPr/>
          <p:nvPr/>
        </p:nvSpPr>
        <p:spPr>
          <a:xfrm>
            <a:off x="1066800" y="2464272"/>
            <a:ext cx="6858000" cy="1089529"/>
          </a:xfrm>
          <a:prstGeom prst="rect">
            <a:avLst/>
          </a:prstGeom>
        </p:spPr>
        <p:txBody>
          <a:bodyPr wrap="square">
            <a:spAutoFit/>
          </a:bodyPr>
          <a:lstStyle/>
          <a:p>
            <a:pPr marL="0" lvl="1">
              <a:lnSpc>
                <a:spcPct val="120000"/>
              </a:lnSpc>
            </a:pPr>
            <a:r>
              <a:rPr lang="en-US" dirty="0" smtClean="0"/>
              <a:t>Answer:  </a:t>
            </a:r>
            <a:r>
              <a:rPr lang="en-US" b="1" dirty="0" smtClean="0"/>
              <a:t>No</a:t>
            </a:r>
            <a:r>
              <a:rPr lang="en-US" dirty="0" smtClean="0"/>
              <a:t>. </a:t>
            </a:r>
            <a:r>
              <a:rPr lang="en-US" dirty="0"/>
              <a:t>Usually p</a:t>
            </a:r>
            <a:r>
              <a:rPr lang="en-US" dirty="0" smtClean="0"/>
              <a:t>icking </a:t>
            </a:r>
            <a:r>
              <a:rPr lang="en-US" dirty="0"/>
              <a:t>up multiple objects on freeway exit ramp</a:t>
            </a:r>
          </a:p>
          <a:p>
            <a:pPr marL="1200150" lvl="2" indent="-285750">
              <a:lnSpc>
                <a:spcPct val="120000"/>
              </a:lnSpc>
              <a:buFont typeface="Arial" pitchFamily="34" charset="0"/>
              <a:buChar char="•"/>
            </a:pPr>
            <a:r>
              <a:rPr lang="en-US" dirty="0" smtClean="0"/>
              <a:t>Requires temporary traffic control devices (e.g. truck-mounted attenuators)</a:t>
            </a:r>
          </a:p>
        </p:txBody>
      </p:sp>
      <p:pic>
        <p:nvPicPr>
          <p:cNvPr id="13" name="Picture 12"/>
          <p:cNvPicPr/>
          <p:nvPr/>
        </p:nvPicPr>
        <p:blipFill rotWithShape="1">
          <a:blip r:embed="rId3" cstate="print"/>
          <a:srcRect t="22079"/>
          <a:stretch/>
        </p:blipFill>
        <p:spPr bwMode="auto">
          <a:xfrm>
            <a:off x="1590357" y="3630001"/>
            <a:ext cx="6105843" cy="2465999"/>
          </a:xfrm>
          <a:prstGeom prst="rect">
            <a:avLst/>
          </a:prstGeom>
          <a:noFill/>
        </p:spPr>
      </p:pic>
    </p:spTree>
    <p:extLst>
      <p:ext uri="{BB962C8B-B14F-4D97-AF65-F5344CB8AC3E}">
        <p14:creationId xmlns:p14="http://schemas.microsoft.com/office/powerpoint/2010/main" val="2281309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1828800" cy="904875"/>
          </a:xfrm>
        </p:spPr>
        <p:txBody>
          <a:bodyPr/>
          <a:lstStyle/>
          <a:p>
            <a:r>
              <a:rPr lang="en-US" dirty="0" smtClean="0"/>
              <a:t>PART II</a:t>
            </a:r>
            <a:endParaRPr lang="en-US"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19</a:t>
            </a:fld>
            <a:endParaRPr lang="en-US"/>
          </a:p>
        </p:txBody>
      </p:sp>
      <p:sp>
        <p:nvSpPr>
          <p:cNvPr id="5" name="Rectangle 4"/>
          <p:cNvSpPr/>
          <p:nvPr/>
        </p:nvSpPr>
        <p:spPr>
          <a:xfrm>
            <a:off x="2209800" y="3371671"/>
            <a:ext cx="6629400" cy="1200329"/>
          </a:xfrm>
          <a:prstGeom prst="rect">
            <a:avLst/>
          </a:prstGeom>
        </p:spPr>
        <p:txBody>
          <a:bodyPr wrap="square">
            <a:spAutoFit/>
          </a:bodyPr>
          <a:lstStyle/>
          <a:p>
            <a:r>
              <a:rPr lang="en-US" sz="2400" b="1" dirty="0" smtClean="0">
                <a:solidFill>
                  <a:schemeClr val="bg1">
                    <a:lumMod val="50000"/>
                  </a:schemeClr>
                </a:solidFill>
              </a:rPr>
              <a:t>Why </a:t>
            </a:r>
            <a:r>
              <a:rPr lang="en-US" sz="2400" b="1" dirty="0">
                <a:solidFill>
                  <a:schemeClr val="bg1">
                    <a:lumMod val="50000"/>
                  </a:schemeClr>
                </a:solidFill>
              </a:rPr>
              <a:t>is risk assessment important for VSDOs?</a:t>
            </a:r>
          </a:p>
          <a:p>
            <a:endParaRPr lang="en-US" sz="2400" b="1" dirty="0" smtClean="0">
              <a:solidFill>
                <a:schemeClr val="bg1">
                  <a:lumMod val="50000"/>
                </a:schemeClr>
              </a:solidFill>
            </a:endParaRPr>
          </a:p>
          <a:p>
            <a:endParaRPr lang="en-US" sz="2400" b="1" dirty="0">
              <a:solidFill>
                <a:schemeClr val="bg1">
                  <a:lumMod val="50000"/>
                </a:schemeClr>
              </a:solidFill>
            </a:endParaRPr>
          </a:p>
        </p:txBody>
      </p:sp>
      <p:sp>
        <p:nvSpPr>
          <p:cNvPr id="6" name="Action Button: Home 5">
            <a:hlinkClick r:id="rId2" action="ppaction://hlinksldjump" highlightClick="1"/>
          </p:cNvPr>
          <p:cNvSpPr/>
          <p:nvPr/>
        </p:nvSpPr>
        <p:spPr>
          <a:xfrm>
            <a:off x="8229600" y="5753100"/>
            <a:ext cx="444499" cy="533400"/>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7518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41114213"/>
              </p:ext>
            </p:extLst>
          </p:nvPr>
        </p:nvGraphicFramePr>
        <p:xfrm>
          <a:off x="914400" y="1676400"/>
          <a:ext cx="7772400" cy="3276596"/>
        </p:xfrm>
        <a:graphic>
          <a:graphicData uri="http://schemas.openxmlformats.org/drawingml/2006/table">
            <a:tbl>
              <a:tblPr firstRow="1" bandRow="1">
                <a:tableStyleId>{5C22544A-7EE6-4342-B048-85BDC9FD1C3A}</a:tableStyleId>
              </a:tblPr>
              <a:tblGrid>
                <a:gridCol w="2403835"/>
                <a:gridCol w="5368565"/>
              </a:tblGrid>
              <a:tr h="462311">
                <a:tc>
                  <a:txBody>
                    <a:bodyPr/>
                    <a:lstStyle/>
                    <a:p>
                      <a:pPr algn="ctr"/>
                      <a:r>
                        <a:rPr lang="en-US" dirty="0" smtClean="0"/>
                        <a:t>Time</a:t>
                      </a:r>
                      <a:endParaRPr lang="en-US" dirty="0"/>
                    </a:p>
                  </a:txBody>
                  <a:tcPr/>
                </a:tc>
                <a:tc>
                  <a:txBody>
                    <a:bodyPr/>
                    <a:lstStyle/>
                    <a:p>
                      <a:pPr algn="ctr"/>
                      <a:r>
                        <a:rPr lang="en-US" dirty="0" smtClean="0"/>
                        <a:t>Topic</a:t>
                      </a:r>
                      <a:endParaRPr lang="en-US" dirty="0"/>
                    </a:p>
                  </a:txBody>
                  <a:tcPr/>
                </a:tc>
              </a:tr>
              <a:tr h="462311">
                <a:tc>
                  <a:txBody>
                    <a:bodyPr/>
                    <a:lstStyle/>
                    <a:p>
                      <a:r>
                        <a:rPr lang="en-US" dirty="0" smtClean="0"/>
                        <a:t>10:00 am – 10:30 am</a:t>
                      </a:r>
                      <a:endParaRPr lang="en-US" dirty="0"/>
                    </a:p>
                  </a:txBody>
                  <a:tcPr/>
                </a:tc>
                <a:tc>
                  <a:txBody>
                    <a:bodyPr/>
                    <a:lstStyle/>
                    <a:p>
                      <a:r>
                        <a:rPr lang="en-US" altLang="zh-CN" dirty="0" smtClean="0"/>
                        <a:t>Pre-workshop Assessment</a:t>
                      </a:r>
                      <a:endParaRPr lang="en-US" dirty="0"/>
                    </a:p>
                  </a:txBody>
                  <a:tcPr/>
                </a:tc>
              </a:tr>
              <a:tr h="462311">
                <a:tc>
                  <a:txBody>
                    <a:bodyPr/>
                    <a:lstStyle/>
                    <a:p>
                      <a:r>
                        <a:rPr lang="en-US" dirty="0" smtClean="0"/>
                        <a:t>10:30 am – 11:00 am </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PART I: What should be considered as VSDOs?</a:t>
                      </a:r>
                    </a:p>
                  </a:txBody>
                  <a:tcPr/>
                </a:tc>
              </a:tr>
              <a:tr h="502730">
                <a:tc>
                  <a:txBody>
                    <a:bodyPr/>
                    <a:lstStyle/>
                    <a:p>
                      <a:r>
                        <a:rPr lang="en-US" dirty="0" smtClean="0"/>
                        <a:t>11:00 am – Noon</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PART II: Why is risk assessment important for VSDOs?</a:t>
                      </a:r>
                    </a:p>
                  </a:txBody>
                  <a:tcPr/>
                </a:tc>
              </a:tr>
              <a:tr h="462311">
                <a:tc>
                  <a:txBody>
                    <a:bodyPr/>
                    <a:lstStyle/>
                    <a:p>
                      <a:r>
                        <a:rPr lang="en-US" dirty="0" smtClean="0">
                          <a:solidFill>
                            <a:schemeClr val="accent5">
                              <a:lumMod val="75000"/>
                            </a:schemeClr>
                          </a:solidFill>
                        </a:rPr>
                        <a:t>Noon  – 1:00 pm </a:t>
                      </a:r>
                      <a:endParaRPr lang="en-US" dirty="0">
                        <a:solidFill>
                          <a:schemeClr val="accent5">
                            <a:lumMod val="75000"/>
                          </a:schemeClr>
                        </a:solidFill>
                      </a:endParaRPr>
                    </a:p>
                  </a:txBody>
                  <a:tcPr/>
                </a:tc>
                <a:tc>
                  <a:txBody>
                    <a:bodyPr/>
                    <a:lstStyle/>
                    <a:p>
                      <a:r>
                        <a:rPr lang="en-US" baseline="0" dirty="0" smtClean="0">
                          <a:solidFill>
                            <a:schemeClr val="accent5">
                              <a:lumMod val="75000"/>
                            </a:schemeClr>
                          </a:solidFill>
                        </a:rPr>
                        <a:t>Lunch Break</a:t>
                      </a:r>
                      <a:endParaRPr lang="en-US" dirty="0">
                        <a:solidFill>
                          <a:schemeClr val="accent5">
                            <a:lumMod val="75000"/>
                          </a:schemeClr>
                        </a:solidFill>
                      </a:endParaRPr>
                    </a:p>
                  </a:txBody>
                  <a:tcPr/>
                </a:tc>
              </a:tr>
              <a:tr h="462311">
                <a:tc>
                  <a:txBody>
                    <a:bodyPr/>
                    <a:lstStyle/>
                    <a:p>
                      <a:r>
                        <a:rPr lang="en-US" dirty="0" smtClean="0"/>
                        <a:t>1:00 pm – 2:30</a:t>
                      </a:r>
                      <a:r>
                        <a:rPr lang="en-US" baseline="0" dirty="0" smtClean="0"/>
                        <a:t> pm</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PART III: How to make better judgments in VSDOs?</a:t>
                      </a:r>
                    </a:p>
                  </a:txBody>
                  <a:tcPr/>
                </a:tc>
              </a:tr>
              <a:tr h="462311">
                <a:tc>
                  <a:txBody>
                    <a:bodyPr/>
                    <a:lstStyle/>
                    <a:p>
                      <a:r>
                        <a:rPr lang="en-US" dirty="0" smtClean="0"/>
                        <a:t>2: 30 pm –</a:t>
                      </a:r>
                      <a:r>
                        <a:rPr lang="en-US" baseline="0" dirty="0" smtClean="0"/>
                        <a:t> 3:00 pm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Recap &amp; Post-workshop Assessment</a:t>
                      </a:r>
                    </a:p>
                  </a:txBody>
                  <a:tcPr/>
                </a:tc>
              </a:tr>
            </a:tbl>
          </a:graphicData>
        </a:graphic>
      </p:graphicFrame>
      <p:sp>
        <p:nvSpPr>
          <p:cNvPr id="3" name="Slide Number Placeholder 2"/>
          <p:cNvSpPr>
            <a:spLocks noGrp="1"/>
          </p:cNvSpPr>
          <p:nvPr>
            <p:ph type="sldNum" sz="quarter" idx="12"/>
          </p:nvPr>
        </p:nvSpPr>
        <p:spPr/>
        <p:txBody>
          <a:bodyPr/>
          <a:lstStyle/>
          <a:p>
            <a:fld id="{7F4F29F7-5A65-49AD-A057-2AD3D7063291}" type="slidenum">
              <a:rPr lang="en-US" smtClean="0"/>
              <a:pPr/>
              <a:t>2</a:t>
            </a:fld>
            <a:endParaRPr lang="en-US"/>
          </a:p>
        </p:txBody>
      </p:sp>
    </p:spTree>
    <p:extLst>
      <p:ext uri="{BB962C8B-B14F-4D97-AF65-F5344CB8AC3E}">
        <p14:creationId xmlns:p14="http://schemas.microsoft.com/office/powerpoint/2010/main" val="369185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4724400" cy="990600"/>
          </a:xfrm>
        </p:spPr>
        <p:txBody>
          <a:bodyPr>
            <a:noAutofit/>
          </a:bodyPr>
          <a:lstStyle/>
          <a:p>
            <a:pPr algn="l"/>
            <a:r>
              <a:rPr lang="en-US" sz="3200" b="1" dirty="0" smtClean="0">
                <a:solidFill>
                  <a:srgbClr val="C00000"/>
                </a:solidFill>
              </a:rPr>
              <a:t>Some Safety Pitfalls:</a:t>
            </a:r>
            <a:endParaRPr lang="en-US" sz="3200" b="1" dirty="0">
              <a:solidFill>
                <a:srgbClr val="C00000"/>
              </a:solidFill>
            </a:endParaRPr>
          </a:p>
        </p:txBody>
      </p:sp>
      <p:sp>
        <p:nvSpPr>
          <p:cNvPr id="5" name="TextBox 4"/>
          <p:cNvSpPr txBox="1"/>
          <p:nvPr/>
        </p:nvSpPr>
        <p:spPr>
          <a:xfrm>
            <a:off x="1066800" y="1649373"/>
            <a:ext cx="7315200" cy="4370427"/>
          </a:xfrm>
          <a:prstGeom prst="rect">
            <a:avLst/>
          </a:prstGeom>
          <a:noFill/>
        </p:spPr>
        <p:txBody>
          <a:bodyPr wrap="square" rtlCol="0">
            <a:spAutoFit/>
          </a:bodyPr>
          <a:lstStyle/>
          <a:p>
            <a:pPr marL="285750" indent="-285750">
              <a:buFont typeface="Arial" pitchFamily="34" charset="0"/>
              <a:buChar char="•"/>
            </a:pPr>
            <a:r>
              <a:rPr lang="en-US" sz="2000" dirty="0" smtClean="0"/>
              <a:t>“Nothing will happen in 2 minutes.”</a:t>
            </a:r>
          </a:p>
          <a:p>
            <a:pPr lvl="1"/>
            <a:endParaRPr lang="en-US" sz="600" dirty="0" smtClean="0"/>
          </a:p>
          <a:p>
            <a:pPr marL="800100" lvl="1" indent="-342900">
              <a:buFont typeface="Arial" pitchFamily="34" charset="0"/>
              <a:buChar char="•"/>
            </a:pPr>
            <a:r>
              <a:rPr lang="en-US" sz="2000" dirty="0" smtClean="0"/>
              <a:t>Visibility distance?</a:t>
            </a:r>
          </a:p>
          <a:p>
            <a:pPr marL="800100" lvl="1" indent="-342900">
              <a:buFont typeface="Arial" pitchFamily="34" charset="0"/>
              <a:buChar char="•"/>
            </a:pPr>
            <a:r>
              <a:rPr lang="en-US" sz="2000" dirty="0" smtClean="0"/>
              <a:t>Traffic speed? Traffic volume?</a:t>
            </a:r>
            <a:endParaRPr lang="en-US" sz="2000" dirty="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“The drivers will notice my vehicle.”</a:t>
            </a:r>
          </a:p>
          <a:p>
            <a:pPr lvl="1"/>
            <a:endParaRPr lang="en-US" sz="600" dirty="0"/>
          </a:p>
          <a:p>
            <a:pPr marL="800100" lvl="1" indent="-342900">
              <a:buFont typeface="Arial" pitchFamily="34" charset="0"/>
              <a:buChar char="•"/>
            </a:pPr>
            <a:r>
              <a:rPr lang="en-US" sz="2000" dirty="0" smtClean="0"/>
              <a:t>Visibility distance of the driver?</a:t>
            </a:r>
            <a:endParaRPr lang="en-US" sz="2000" dirty="0"/>
          </a:p>
          <a:p>
            <a:pPr marL="800100" lvl="1" indent="-342900">
              <a:buFont typeface="Arial" pitchFamily="34" charset="0"/>
              <a:buChar char="•"/>
            </a:pPr>
            <a:r>
              <a:rPr lang="en-US" sz="2000" dirty="0" smtClean="0"/>
              <a:t>Stopping distance?</a:t>
            </a:r>
            <a:endParaRPr lang="en-US" sz="2000" dirty="0"/>
          </a:p>
          <a:p>
            <a:endParaRPr lang="en-US" sz="2000" dirty="0"/>
          </a:p>
          <a:p>
            <a:pPr marL="285750" indent="-285750">
              <a:buFont typeface="Arial" pitchFamily="34" charset="0"/>
              <a:buChar char="•"/>
            </a:pPr>
            <a:r>
              <a:rPr lang="en-US" sz="2000" dirty="0" smtClean="0"/>
              <a:t>“I will be able to escape before the vehicle approaches.”</a:t>
            </a:r>
          </a:p>
          <a:p>
            <a:pPr lvl="1"/>
            <a:endParaRPr lang="en-US" sz="600" dirty="0"/>
          </a:p>
          <a:p>
            <a:pPr marL="800100" lvl="1" indent="-342900">
              <a:buFont typeface="Arial" pitchFamily="34" charset="0"/>
              <a:buChar char="•"/>
            </a:pPr>
            <a:r>
              <a:rPr lang="en-US" sz="2000" dirty="0" smtClean="0"/>
              <a:t>Place of refuge?</a:t>
            </a:r>
            <a:endParaRPr lang="en-US" sz="2000" dirty="0"/>
          </a:p>
          <a:p>
            <a:pPr marL="800100" lvl="1" indent="-342900">
              <a:buFont typeface="Arial" pitchFamily="34" charset="0"/>
              <a:buChar char="•"/>
            </a:pPr>
            <a:r>
              <a:rPr lang="en-US" sz="2000" dirty="0" smtClean="0"/>
              <a:t>Available time?</a:t>
            </a:r>
            <a:endParaRPr lang="en-US" sz="2000" dirty="0"/>
          </a:p>
          <a:p>
            <a:pPr marL="285750" indent="-285750">
              <a:buFont typeface="Arial" pitchFamily="34" charset="0"/>
              <a:buChar char="•"/>
            </a:pPr>
            <a:endParaRPr lang="en-US" sz="2000" dirty="0" smtClean="0"/>
          </a:p>
          <a:p>
            <a:r>
              <a:rPr lang="en-US" sz="2000" dirty="0" smtClean="0"/>
              <a:t>  </a:t>
            </a:r>
            <a:endParaRPr lang="en-US" sz="2000" dirty="0"/>
          </a:p>
        </p:txBody>
      </p:sp>
      <p:sp>
        <p:nvSpPr>
          <p:cNvPr id="4" name="Slide Number Placeholder 3"/>
          <p:cNvSpPr>
            <a:spLocks noGrp="1"/>
          </p:cNvSpPr>
          <p:nvPr>
            <p:ph type="sldNum" sz="quarter" idx="12"/>
          </p:nvPr>
        </p:nvSpPr>
        <p:spPr>
          <a:xfrm>
            <a:off x="6553200" y="6356350"/>
            <a:ext cx="2133600" cy="365125"/>
          </a:xfrm>
        </p:spPr>
        <p:txBody>
          <a:bodyPr/>
          <a:lstStyle/>
          <a:p>
            <a:fld id="{7F4F29F7-5A65-49AD-A057-2AD3D7063291}" type="slidenum">
              <a:rPr lang="en-US" smtClean="0"/>
              <a:pPr/>
              <a:t>20</a:t>
            </a:fld>
            <a:endParaRPr lang="en-US"/>
          </a:p>
        </p:txBody>
      </p:sp>
    </p:spTree>
    <p:extLst>
      <p:ext uri="{BB962C8B-B14F-4D97-AF65-F5344CB8AC3E}">
        <p14:creationId xmlns:p14="http://schemas.microsoft.com/office/powerpoint/2010/main" val="941483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w9398\Desktop\0-6640 Shadowing_02.23.2011\0-6640 Shadowing_02.23.2011 0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6" b="26729"/>
          <a:stretch/>
        </p:blipFill>
        <p:spPr bwMode="auto">
          <a:xfrm>
            <a:off x="533400" y="533400"/>
            <a:ext cx="5167002" cy="28645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w9398\Desktop\0-6640 Shadowing_02.23.2011\0-6640 Shadowing_02.23.2011 0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486"/>
          <a:stretch/>
        </p:blipFill>
        <p:spPr bwMode="auto">
          <a:xfrm>
            <a:off x="3190876" y="3581400"/>
            <a:ext cx="5407832" cy="28194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2021305" y="1757317"/>
            <a:ext cx="304800" cy="304800"/>
          </a:xfrm>
          <a:prstGeom prst="ellipse">
            <a:avLst/>
          </a:prstGeom>
          <a:solidFill>
            <a:schemeClr val="bg1">
              <a:lumMod val="85000"/>
            </a:schemeClr>
          </a:solidFill>
          <a:ln>
            <a:noFill/>
          </a:ln>
          <a:effectLst>
            <a:outerShdw blurRad="40000" dist="23000" dir="5400000" rotWithShape="0">
              <a:srgbClr val="000000">
                <a:alpha val="35000"/>
              </a:srgbClr>
            </a:outerShdw>
            <a:softEdge rad="6350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Bent Arrow 16"/>
          <p:cNvSpPr/>
          <p:nvPr/>
        </p:nvSpPr>
        <p:spPr>
          <a:xfrm rot="5400000">
            <a:off x="5519558" y="2093187"/>
            <a:ext cx="1711097" cy="1417729"/>
          </a:xfrm>
          <a:prstGeom prst="bentArrow">
            <a:avLst>
              <a:gd name="adj1" fmla="val 17197"/>
              <a:gd name="adj2" fmla="val 16487"/>
              <a:gd name="adj3" fmla="val 15095"/>
              <a:gd name="adj4" fmla="val 43750"/>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2"/>
          </p:nvPr>
        </p:nvSpPr>
        <p:spPr/>
        <p:txBody>
          <a:bodyPr/>
          <a:lstStyle/>
          <a:p>
            <a:fld id="{7F4F29F7-5A65-49AD-A057-2AD3D7063291}" type="slidenum">
              <a:rPr lang="en-US" smtClean="0"/>
              <a:pPr/>
              <a:t>21</a:t>
            </a:fld>
            <a:endParaRPr lang="en-US"/>
          </a:p>
        </p:txBody>
      </p:sp>
    </p:spTree>
    <p:extLst>
      <p:ext uri="{BB962C8B-B14F-4D97-AF65-F5344CB8AC3E}">
        <p14:creationId xmlns:p14="http://schemas.microsoft.com/office/powerpoint/2010/main" val="3390171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77200" cy="990600"/>
          </a:xfrm>
        </p:spPr>
        <p:txBody>
          <a:bodyPr>
            <a:noAutofit/>
          </a:bodyPr>
          <a:lstStyle/>
          <a:p>
            <a:pPr algn="l"/>
            <a:r>
              <a:rPr lang="en-US" sz="3200" b="1" dirty="0" smtClean="0"/>
              <a:t>Examples of risky behavior </a:t>
            </a:r>
            <a:r>
              <a:rPr lang="en-US" sz="2800" dirty="0" smtClean="0"/>
              <a:t>(based on real events):</a:t>
            </a:r>
            <a:endParaRPr lang="en-US" sz="3200" dirty="0"/>
          </a:p>
        </p:txBody>
      </p:sp>
      <p:sp>
        <p:nvSpPr>
          <p:cNvPr id="5" name="Rectangle 4"/>
          <p:cNvSpPr/>
          <p:nvPr/>
        </p:nvSpPr>
        <p:spPr>
          <a:xfrm>
            <a:off x="685800" y="1295400"/>
            <a:ext cx="7696200" cy="1477328"/>
          </a:xfrm>
          <a:prstGeom prst="rect">
            <a:avLst/>
          </a:prstGeom>
        </p:spPr>
        <p:txBody>
          <a:bodyPr wrap="square">
            <a:spAutoFit/>
          </a:bodyPr>
          <a:lstStyle/>
          <a:p>
            <a:r>
              <a:rPr lang="en-US" altLang="zh-CN" dirty="0" smtClean="0"/>
              <a:t>An </a:t>
            </a:r>
            <a:r>
              <a:rPr lang="en-US" dirty="0" smtClean="0"/>
              <a:t>eye-witness </a:t>
            </a:r>
            <a:r>
              <a:rPr lang="en-US" dirty="0"/>
              <a:t>account </a:t>
            </a:r>
            <a:r>
              <a:rPr lang="en-US" dirty="0" smtClean="0"/>
              <a:t>describes </a:t>
            </a:r>
            <a:r>
              <a:rPr lang="en-US" dirty="0"/>
              <a:t>a maintenance worker patching some pavement failures on an urban roadway.  The worker is alleged to have parked on the shoulder and when there was no oncoming traffic would dart out into a travel lane with a shovel, dump patching material, and dash back to the shoulder. </a:t>
            </a:r>
          </a:p>
        </p:txBody>
      </p:sp>
      <p:pic>
        <p:nvPicPr>
          <p:cNvPr id="7" name="Picture 2" descr="C:\Users\lw9398\Desktop\0-6640 Shadowing_02.23.2011\0-6640 Shadowing_02.23.2011 0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6" b="26729"/>
          <a:stretch/>
        </p:blipFill>
        <p:spPr bwMode="auto">
          <a:xfrm>
            <a:off x="685800" y="2843502"/>
            <a:ext cx="4028394" cy="2233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w9398\Desktop\0-6640 Shadowing_02.23.2011\0-6640 Shadowing_02.23.2011 0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486"/>
          <a:stretch/>
        </p:blipFill>
        <p:spPr bwMode="auto">
          <a:xfrm>
            <a:off x="4770431" y="4379251"/>
            <a:ext cx="4023648" cy="209774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2326105" y="3710546"/>
            <a:ext cx="304800" cy="304800"/>
          </a:xfrm>
          <a:prstGeom prst="ellipse">
            <a:avLst/>
          </a:prstGeom>
          <a:solidFill>
            <a:schemeClr val="bg1">
              <a:lumMod val="85000"/>
            </a:schemeClr>
          </a:solidFill>
          <a:ln>
            <a:noFill/>
          </a:ln>
          <a:effectLst>
            <a:outerShdw blurRad="40000" dist="23000" dir="5400000" rotWithShape="0">
              <a:srgbClr val="000000">
                <a:alpha val="35000"/>
              </a:srgbClr>
            </a:outerShdw>
            <a:softEdge rad="6350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Bent Arrow 16"/>
          <p:cNvSpPr/>
          <p:nvPr/>
        </p:nvSpPr>
        <p:spPr>
          <a:xfrm rot="5400000">
            <a:off x="4681196" y="3345450"/>
            <a:ext cx="1143001" cy="1229406"/>
          </a:xfrm>
          <a:prstGeom prst="bentArrow">
            <a:avLst>
              <a:gd name="adj1" fmla="val 17197"/>
              <a:gd name="adj2" fmla="val 16487"/>
              <a:gd name="adj3" fmla="val 15095"/>
              <a:gd name="adj4" fmla="val 43750"/>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2"/>
          </p:nvPr>
        </p:nvSpPr>
        <p:spPr/>
        <p:txBody>
          <a:bodyPr/>
          <a:lstStyle/>
          <a:p>
            <a:fld id="{7F4F29F7-5A65-49AD-A057-2AD3D7063291}" type="slidenum">
              <a:rPr lang="en-US" smtClean="0"/>
              <a:pPr/>
              <a:t>22</a:t>
            </a:fld>
            <a:endParaRPr lang="en-US"/>
          </a:p>
        </p:txBody>
      </p:sp>
    </p:spTree>
    <p:extLst>
      <p:ext uri="{BB962C8B-B14F-4D97-AF65-F5344CB8AC3E}">
        <p14:creationId xmlns:p14="http://schemas.microsoft.com/office/powerpoint/2010/main" val="993306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77200" cy="990600"/>
          </a:xfrm>
        </p:spPr>
        <p:txBody>
          <a:bodyPr>
            <a:noAutofit/>
          </a:bodyPr>
          <a:lstStyle/>
          <a:p>
            <a:pPr algn="l"/>
            <a:r>
              <a:rPr lang="en-US" sz="3200" b="1" dirty="0" smtClean="0"/>
              <a:t>Examples of risky behavior </a:t>
            </a:r>
            <a:r>
              <a:rPr lang="en-US" sz="2800" dirty="0" smtClean="0"/>
              <a:t>(based on real events):</a:t>
            </a:r>
            <a:endParaRPr lang="en-US" sz="3200" dirty="0"/>
          </a:p>
        </p:txBody>
      </p:sp>
      <p:sp>
        <p:nvSpPr>
          <p:cNvPr id="3" name="Rectangle 2"/>
          <p:cNvSpPr/>
          <p:nvPr/>
        </p:nvSpPr>
        <p:spPr>
          <a:xfrm>
            <a:off x="685800" y="1371600"/>
            <a:ext cx="7315200" cy="1200329"/>
          </a:xfrm>
          <a:prstGeom prst="rect">
            <a:avLst/>
          </a:prstGeom>
        </p:spPr>
        <p:txBody>
          <a:bodyPr wrap="square">
            <a:spAutoFit/>
          </a:bodyPr>
          <a:lstStyle/>
          <a:p>
            <a:r>
              <a:rPr lang="en-US" dirty="0"/>
              <a:t>A</a:t>
            </a:r>
            <a:r>
              <a:rPr lang="en-US" dirty="0" smtClean="0"/>
              <a:t> </a:t>
            </a:r>
            <a:r>
              <a:rPr lang="en-US" dirty="0"/>
              <a:t>maintenance worker was killed while trying to remove a dead dog on a freeway ramp. Despite the worker having a spotter to watch for oncoming traffic, the worker ran in the same direction as the vehicle when the spotter yelled at the worker. </a:t>
            </a:r>
          </a:p>
        </p:txBody>
      </p:sp>
      <p:pic>
        <p:nvPicPr>
          <p:cNvPr id="25" name="Picture 8"/>
          <p:cNvPicPr>
            <a:picLocks noChangeAspect="1" noChangeArrowheads="1"/>
          </p:cNvPicPr>
          <p:nvPr/>
        </p:nvPicPr>
        <p:blipFill>
          <a:blip r:embed="rId3" cstate="print"/>
          <a:srcRect l="10638" t="2511"/>
          <a:stretch>
            <a:fillRect/>
          </a:stretch>
        </p:blipFill>
        <p:spPr bwMode="auto">
          <a:xfrm rot="16200000">
            <a:off x="2962246" y="226123"/>
            <a:ext cx="3200399" cy="8515289"/>
          </a:xfrm>
          <a:prstGeom prst="rect">
            <a:avLst/>
          </a:prstGeom>
          <a:noFill/>
          <a:ln w="9525">
            <a:noFill/>
            <a:miter lim="800000"/>
            <a:headEnd/>
            <a:tailEnd/>
          </a:ln>
          <a:effectLst/>
        </p:spPr>
      </p:pic>
      <p:pic>
        <p:nvPicPr>
          <p:cNvPr id="26" name="Picture 2" descr="Shadow vehicle"/>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488539">
            <a:off x="2073821" y="4695250"/>
            <a:ext cx="684365" cy="28058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600200" y="4191000"/>
            <a:ext cx="228600" cy="161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970" b="86567" l="13934" r="92623"/>
                    </a14:imgEffect>
                  </a14:imgLayer>
                </a14:imgProps>
              </a:ext>
              <a:ext uri="{28A0092B-C50C-407E-A947-70E740481C1C}">
                <a14:useLocalDpi xmlns:a14="http://schemas.microsoft.com/office/drawing/2010/main" val="0"/>
              </a:ext>
            </a:extLst>
          </a:blip>
          <a:srcRect/>
          <a:stretch>
            <a:fillRect/>
          </a:stretch>
        </p:blipFill>
        <p:spPr bwMode="auto">
          <a:xfrm>
            <a:off x="5950219" y="4891755"/>
            <a:ext cx="74453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descr="http://images2.cableorganizer.com/blackbox/hard-hat/icons/1-hard-hat_lg.jp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274757">
            <a:off x="1763939" y="4521176"/>
            <a:ext cx="278733" cy="2787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mages2.cableorganizer.com/blackbox/hard-hat/icons/1-hard-hat_lg.jpg"/>
          <p:cNvPicPr>
            <a:picLocks noChangeAspect="1" noChangeArrowheads="1"/>
          </p:cNvPicPr>
          <p:nvPr/>
        </p:nvPicPr>
        <p:blipFill>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9594957">
            <a:off x="2986838" y="4707107"/>
            <a:ext cx="292930" cy="292930"/>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images2.cableorganizer.com/blackbox/hard-hat/icons/1-hard-hat_lg.jp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6711" y="2743200"/>
            <a:ext cx="638205" cy="63820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477000" y="2908413"/>
            <a:ext cx="2057400" cy="307777"/>
          </a:xfrm>
          <a:prstGeom prst="rect">
            <a:avLst/>
          </a:prstGeom>
          <a:noFill/>
        </p:spPr>
        <p:txBody>
          <a:bodyPr wrap="square" rtlCol="0">
            <a:spAutoFit/>
          </a:bodyPr>
          <a:lstStyle/>
          <a:p>
            <a:r>
              <a:rPr lang="en-US" sz="1400" dirty="0" smtClean="0"/>
              <a:t>-- Maintenance worker</a:t>
            </a:r>
            <a:endParaRPr lang="en-US" sz="1400" dirty="0"/>
          </a:p>
        </p:txBody>
      </p:sp>
      <p:sp>
        <p:nvSpPr>
          <p:cNvPr id="37" name="Oval 36"/>
          <p:cNvSpPr/>
          <p:nvPr/>
        </p:nvSpPr>
        <p:spPr>
          <a:xfrm>
            <a:off x="5950219" y="3581400"/>
            <a:ext cx="3511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93042" y="3602485"/>
            <a:ext cx="2057400" cy="307777"/>
          </a:xfrm>
          <a:prstGeom prst="rect">
            <a:avLst/>
          </a:prstGeom>
          <a:noFill/>
        </p:spPr>
        <p:txBody>
          <a:bodyPr wrap="square" rtlCol="0">
            <a:spAutoFit/>
          </a:bodyPr>
          <a:lstStyle/>
          <a:p>
            <a:r>
              <a:rPr lang="en-US" sz="1400" dirty="0" smtClean="0"/>
              <a:t>-- </a:t>
            </a:r>
            <a:r>
              <a:rPr lang="en-US" altLang="zh-CN" sz="1400" dirty="0" smtClean="0"/>
              <a:t>Object to be removed</a:t>
            </a:r>
            <a:endParaRPr lang="en-US" sz="1400" dirty="0"/>
          </a:p>
        </p:txBody>
      </p:sp>
      <p:sp>
        <p:nvSpPr>
          <p:cNvPr id="31" name="Explosion 1 30"/>
          <p:cNvSpPr/>
          <p:nvPr/>
        </p:nvSpPr>
        <p:spPr>
          <a:xfrm>
            <a:off x="1714500" y="4191000"/>
            <a:ext cx="365580" cy="292768"/>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720" name="Rectangle 30719"/>
          <p:cNvSpPr/>
          <p:nvPr/>
        </p:nvSpPr>
        <p:spPr>
          <a:xfrm>
            <a:off x="0" y="2743200"/>
            <a:ext cx="9144000" cy="859285"/>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8954" y="2972787"/>
            <a:ext cx="4986982" cy="400110"/>
          </a:xfrm>
          <a:prstGeom prst="rect">
            <a:avLst/>
          </a:prstGeom>
          <a:noFill/>
        </p:spPr>
        <p:txBody>
          <a:bodyPr wrap="square" rtlCol="0">
            <a:spAutoFit/>
          </a:bodyPr>
          <a:lstStyle/>
          <a:p>
            <a:r>
              <a:rPr lang="en-US" altLang="zh-CN" sz="2000" b="1" dirty="0" smtClean="0">
                <a:solidFill>
                  <a:srgbClr val="C00000"/>
                </a:solidFill>
              </a:rPr>
              <a:t>Whose fault? The worker? The driver?</a:t>
            </a:r>
            <a:endParaRPr lang="en-US" sz="2000" b="1" dirty="0">
              <a:solidFill>
                <a:srgbClr val="C00000"/>
              </a:solidFill>
            </a:endParaRPr>
          </a:p>
        </p:txBody>
      </p:sp>
      <p:sp>
        <p:nvSpPr>
          <p:cNvPr id="5" name="Slide Number Placeholder 4"/>
          <p:cNvSpPr>
            <a:spLocks noGrp="1"/>
          </p:cNvSpPr>
          <p:nvPr>
            <p:ph type="sldNum" sz="quarter" idx="12"/>
          </p:nvPr>
        </p:nvSpPr>
        <p:spPr/>
        <p:txBody>
          <a:bodyPr/>
          <a:lstStyle/>
          <a:p>
            <a:fld id="{7F4F29F7-5A65-49AD-A057-2AD3D7063291}" type="slidenum">
              <a:rPr lang="en-US" smtClean="0"/>
              <a:pPr/>
              <a:t>23</a:t>
            </a:fld>
            <a:endParaRPr lang="en-US"/>
          </a:p>
        </p:txBody>
      </p:sp>
    </p:spTree>
    <p:extLst>
      <p:ext uri="{BB962C8B-B14F-4D97-AF65-F5344CB8AC3E}">
        <p14:creationId xmlns:p14="http://schemas.microsoft.com/office/powerpoint/2010/main" val="41036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500"/>
                                        <p:tgtEl>
                                          <p:spTgt spid="307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24"/>
                                        </p:tgtEl>
                                        <p:attrNameLst>
                                          <p:attrName>style.visibility</p:attrName>
                                        </p:attrNameLst>
                                      </p:cBhvr>
                                      <p:to>
                                        <p:strVal val="visible"/>
                                      </p:to>
                                    </p:set>
                                    <p:animEffect transition="in" filter="fade">
                                      <p:cBhvr>
                                        <p:cTn id="26" dur="500"/>
                                        <p:tgtEl>
                                          <p:spTgt spid="30724"/>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77778E-7 3.7037E-7 L 0.00017 -0.0463 " pathEditMode="relative" rAng="0" ptsTypes="AA">
                                      <p:cBhvr>
                                        <p:cTn id="36" dur="2000" fill="hold"/>
                                        <p:tgtEl>
                                          <p:spTgt spid="30724"/>
                                        </p:tgtEl>
                                        <p:attrNameLst>
                                          <p:attrName>ppt_x</p:attrName>
                                          <p:attrName>ppt_y</p:attrName>
                                        </p:attrNameLst>
                                      </p:cBhvr>
                                      <p:rCtr x="0" y="-2315"/>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22"/>
                                        </p:tgtEl>
                                        <p:attrNameLst>
                                          <p:attrName>style.visibility</p:attrName>
                                        </p:attrNameLst>
                                      </p:cBhvr>
                                      <p:to>
                                        <p:strVal val="visible"/>
                                      </p:to>
                                    </p:set>
                                    <p:animEffect transition="in" filter="fade">
                                      <p:cBhvr>
                                        <p:cTn id="41" dur="500"/>
                                        <p:tgtEl>
                                          <p:spTgt spid="3072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5.55556E-7 -4.07407E-6 L -0.44132 -0.09838 " pathEditMode="relative" rAng="0" ptsTypes="AA">
                                      <p:cBhvr>
                                        <p:cTn id="45" dur="2000" fill="hold"/>
                                        <p:tgtEl>
                                          <p:spTgt spid="30722"/>
                                        </p:tgtEl>
                                        <p:attrNameLst>
                                          <p:attrName>ppt_x</p:attrName>
                                          <p:attrName>ppt_y</p:attrName>
                                        </p:attrNameLst>
                                      </p:cBhvr>
                                      <p:rCtr x="-22066" y="-4931"/>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720"/>
                                        </p:tgtEl>
                                        <p:attrNameLst>
                                          <p:attrName>style.visibility</p:attrName>
                                        </p:attrNameLst>
                                      </p:cBhvr>
                                      <p:to>
                                        <p:strVal val="visible"/>
                                      </p:to>
                                    </p:set>
                                    <p:animEffect transition="in" filter="fade">
                                      <p:cBhvr>
                                        <p:cTn id="55" dur="500"/>
                                        <p:tgtEl>
                                          <p:spTgt spid="307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7" grpId="0" animBg="1"/>
      <p:bldP spid="38" grpId="0"/>
      <p:bldP spid="31" grpId="0" animBg="1"/>
      <p:bldP spid="30720"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990600"/>
          </a:xfrm>
        </p:spPr>
        <p:txBody>
          <a:bodyPr>
            <a:noAutofit/>
          </a:bodyPr>
          <a:lstStyle/>
          <a:p>
            <a:pPr algn="l"/>
            <a:r>
              <a:rPr lang="en-US" sz="3200" b="1" dirty="0"/>
              <a:t>Performing </a:t>
            </a:r>
            <a:r>
              <a:rPr lang="en-US" sz="3200" b="1" dirty="0" smtClean="0"/>
              <a:t>VSDOs can be very risky due to  </a:t>
            </a:r>
            <a:endParaRPr lang="en-US" sz="3200" b="1" dirty="0"/>
          </a:p>
        </p:txBody>
      </p:sp>
      <p:sp>
        <p:nvSpPr>
          <p:cNvPr id="5" name="TextBox 4"/>
          <p:cNvSpPr txBox="1"/>
          <p:nvPr/>
        </p:nvSpPr>
        <p:spPr>
          <a:xfrm>
            <a:off x="1066800" y="1524000"/>
            <a:ext cx="7315200" cy="2677656"/>
          </a:xfrm>
          <a:prstGeom prst="rect">
            <a:avLst/>
          </a:prstGeom>
          <a:noFill/>
        </p:spPr>
        <p:txBody>
          <a:bodyPr wrap="square" rtlCol="0">
            <a:spAutoFit/>
          </a:bodyPr>
          <a:lstStyle/>
          <a:p>
            <a:pPr marL="285750" indent="-285750">
              <a:buFont typeface="Arial" pitchFamily="34" charset="0"/>
              <a:buChar char="•"/>
            </a:pPr>
            <a:r>
              <a:rPr lang="en-US" sz="2000" dirty="0" smtClean="0"/>
              <a:t>Limited time for decision making</a:t>
            </a:r>
          </a:p>
          <a:p>
            <a:pPr marL="285750" indent="-285750">
              <a:buFont typeface="Arial" pitchFamily="34" charset="0"/>
              <a:buChar char="•"/>
            </a:pPr>
            <a:r>
              <a:rPr lang="en-US" sz="2000" dirty="0" smtClean="0"/>
              <a:t>Negligence of the maintenance workers</a:t>
            </a:r>
          </a:p>
          <a:p>
            <a:pPr marL="285750" indent="-285750">
              <a:buFont typeface="Arial" pitchFamily="34" charset="0"/>
              <a:buChar char="•"/>
            </a:pPr>
            <a:r>
              <a:rPr lang="en-US" sz="2000" dirty="0" smtClean="0"/>
              <a:t>Limited traffic control devices</a:t>
            </a:r>
          </a:p>
          <a:p>
            <a:pPr marL="285750" indent="-285750">
              <a:buFont typeface="Arial" pitchFamily="34" charset="0"/>
              <a:buChar char="•"/>
            </a:pPr>
            <a:r>
              <a:rPr lang="en-US" sz="2000" dirty="0" smtClean="0"/>
              <a:t>Ambiguous scope of the work zone</a:t>
            </a:r>
          </a:p>
          <a:p>
            <a:pPr marL="285750" indent="-285750">
              <a:buFont typeface="Arial" pitchFamily="34" charset="0"/>
              <a:buChar char="•"/>
            </a:pPr>
            <a:r>
              <a:rPr lang="en-US" sz="2000" dirty="0" smtClean="0"/>
              <a:t>Unpredictable conditions (e.g. traffic speed/volume, tasks and weather)</a:t>
            </a:r>
          </a:p>
          <a:p>
            <a:pPr marL="285750" indent="-285750">
              <a:buFont typeface="Arial" pitchFamily="34" charset="0"/>
              <a:buChar char="•"/>
            </a:pPr>
            <a:r>
              <a:rPr lang="en-US" sz="2800" b="1" dirty="0">
                <a:solidFill>
                  <a:srgbClr val="C00000"/>
                </a:solidFill>
              </a:rPr>
              <a:t>Largely depends on workers’ </a:t>
            </a:r>
            <a:r>
              <a:rPr lang="en-US" sz="2800" b="1" dirty="0" smtClean="0">
                <a:solidFill>
                  <a:srgbClr val="C00000"/>
                </a:solidFill>
              </a:rPr>
              <a:t>judgments !</a:t>
            </a:r>
            <a:endParaRPr lang="en-US" sz="2800" b="1" dirty="0">
              <a:solidFill>
                <a:srgbClr val="C00000"/>
              </a:solidFill>
            </a:endParaRPr>
          </a:p>
          <a:p>
            <a:pPr marL="285750" indent="-285750">
              <a:buFont typeface="Arial" pitchFamily="34" charset="0"/>
              <a:buChar char="•"/>
            </a:pPr>
            <a:endParaRPr lang="en-US" sz="2000" dirty="0" smtClean="0"/>
          </a:p>
        </p:txBody>
      </p:sp>
      <p:sp>
        <p:nvSpPr>
          <p:cNvPr id="4" name="Title 1"/>
          <p:cNvSpPr txBox="1">
            <a:spLocks/>
          </p:cNvSpPr>
          <p:nvPr/>
        </p:nvSpPr>
        <p:spPr>
          <a:xfrm>
            <a:off x="762000" y="4191000"/>
            <a:ext cx="7924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Accidents are likely to occur in case of poor judgments.</a:t>
            </a:r>
            <a:endParaRPr lang="en-US" sz="3200" b="1" dirty="0"/>
          </a:p>
        </p:txBody>
      </p:sp>
      <p:sp>
        <p:nvSpPr>
          <p:cNvPr id="3" name="Slide Number Placeholder 2"/>
          <p:cNvSpPr>
            <a:spLocks noGrp="1"/>
          </p:cNvSpPr>
          <p:nvPr>
            <p:ph type="sldNum" sz="quarter" idx="12"/>
          </p:nvPr>
        </p:nvSpPr>
        <p:spPr/>
        <p:txBody>
          <a:bodyPr/>
          <a:lstStyle/>
          <a:p>
            <a:fld id="{7F4F29F7-5A65-49AD-A057-2AD3D7063291}" type="slidenum">
              <a:rPr lang="en-US" smtClean="0"/>
              <a:pPr/>
              <a:t>24</a:t>
            </a:fld>
            <a:endParaRPr lang="en-US"/>
          </a:p>
        </p:txBody>
      </p:sp>
    </p:spTree>
    <p:extLst>
      <p:ext uri="{BB962C8B-B14F-4D97-AF65-F5344CB8AC3E}">
        <p14:creationId xmlns:p14="http://schemas.microsoft.com/office/powerpoint/2010/main" val="23571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248400" cy="990600"/>
          </a:xfrm>
        </p:spPr>
        <p:txBody>
          <a:bodyPr>
            <a:noAutofit/>
          </a:bodyPr>
          <a:lstStyle/>
          <a:p>
            <a:r>
              <a:rPr lang="en-US" sz="3200" b="1" dirty="0" smtClean="0"/>
              <a:t>Causes that might lead to </a:t>
            </a:r>
            <a:r>
              <a:rPr lang="en-US" sz="3200" b="1" dirty="0"/>
              <a:t>a</a:t>
            </a:r>
            <a:r>
              <a:rPr lang="en-US" sz="3200" b="1" dirty="0" smtClean="0"/>
              <a:t>ccident </a:t>
            </a:r>
            <a:r>
              <a:rPr lang="en-US" sz="3200" b="1" dirty="0"/>
              <a:t>o</a:t>
            </a:r>
            <a:r>
              <a:rPr lang="en-US" sz="3200" b="1" dirty="0" smtClean="0"/>
              <a:t>ccurrence in a VSDO</a:t>
            </a:r>
            <a:endParaRPr lang="en-US" sz="3200" b="1" dirty="0"/>
          </a:p>
        </p:txBody>
      </p:sp>
      <p:sp>
        <p:nvSpPr>
          <p:cNvPr id="3" name="Content Placeholder 2"/>
          <p:cNvSpPr>
            <a:spLocks noGrp="1"/>
          </p:cNvSpPr>
          <p:nvPr>
            <p:ph idx="1"/>
          </p:nvPr>
        </p:nvSpPr>
        <p:spPr>
          <a:xfrm>
            <a:off x="457200" y="1828800"/>
            <a:ext cx="8229600" cy="4572000"/>
          </a:xfrm>
        </p:spPr>
        <p:txBody>
          <a:bodyPr>
            <a:normAutofit/>
          </a:bodyPr>
          <a:lstStyle/>
          <a:p>
            <a:pPr lvl="1"/>
            <a:endParaRPr lang="en-US" dirty="0" smtClean="0"/>
          </a:p>
          <a:p>
            <a:pPr lvl="2"/>
            <a:endParaRPr lang="en-US" dirty="0" smtClean="0"/>
          </a:p>
          <a:p>
            <a:pPr lvl="2"/>
            <a:endParaRPr lang="en-US"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029499021"/>
              </p:ext>
            </p:extLst>
          </p:nvPr>
        </p:nvGraphicFramePr>
        <p:xfrm>
          <a:off x="213659" y="2057400"/>
          <a:ext cx="8701741" cy="4267200"/>
        </p:xfrm>
        <a:graphic>
          <a:graphicData uri="http://schemas.openxmlformats.org/presentationml/2006/ole">
            <mc:AlternateContent xmlns:mc="http://schemas.openxmlformats.org/markup-compatibility/2006">
              <mc:Choice xmlns:v="urn:schemas-microsoft-com:vml" Requires="v">
                <p:oleObj spid="_x0000_s24807" name="Visio" r:id="rId4" imgW="7334109" imgH="3599100" progId="Visio.Drawing.11">
                  <p:embed/>
                </p:oleObj>
              </mc:Choice>
              <mc:Fallback>
                <p:oleObj name="Visio" r:id="rId4" imgW="7334109" imgH="3599100" progId="Visio.Drawing.11">
                  <p:embed/>
                  <p:pic>
                    <p:nvPicPr>
                      <p:cNvPr id="0" name=""/>
                      <p:cNvPicPr>
                        <a:picLocks noChangeAspect="1" noChangeArrowheads="1"/>
                      </p:cNvPicPr>
                      <p:nvPr/>
                    </p:nvPicPr>
                    <p:blipFill>
                      <a:blip r:embed="rId5"/>
                      <a:srcRect/>
                      <a:stretch>
                        <a:fillRect/>
                      </a:stretch>
                    </p:blipFill>
                    <p:spPr bwMode="auto">
                      <a:xfrm>
                        <a:off x="213659" y="2057400"/>
                        <a:ext cx="8701741" cy="4267200"/>
                      </a:xfrm>
                      <a:prstGeom prst="rect">
                        <a:avLst/>
                      </a:prstGeom>
                      <a:noFill/>
                    </p:spPr>
                  </p:pic>
                </p:oleObj>
              </mc:Fallback>
            </mc:AlternateContent>
          </a:graphicData>
        </a:graphic>
      </p:graphicFrame>
      <p:sp>
        <p:nvSpPr>
          <p:cNvPr id="16" name="Content Placeholder 2"/>
          <p:cNvSpPr txBox="1">
            <a:spLocks/>
          </p:cNvSpPr>
          <p:nvPr/>
        </p:nvSpPr>
        <p:spPr>
          <a:xfrm>
            <a:off x="457200" y="1828800"/>
            <a:ext cx="8229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mtClean="0"/>
          </a:p>
          <a:p>
            <a:pPr lvl="2"/>
            <a:endParaRPr lang="en-US" smtClean="0"/>
          </a:p>
          <a:p>
            <a:pPr lvl="2"/>
            <a:endParaRPr lang="en-US" dirty="0"/>
          </a:p>
        </p:txBody>
      </p:sp>
      <p:sp>
        <p:nvSpPr>
          <p:cNvPr id="4" name="Down Arrow Callout 3"/>
          <p:cNvSpPr/>
          <p:nvPr/>
        </p:nvSpPr>
        <p:spPr>
          <a:xfrm>
            <a:off x="2057400" y="1404937"/>
            <a:ext cx="4114800" cy="1414463"/>
          </a:xfrm>
          <a:prstGeom prst="downArrowCallout">
            <a:avLst>
              <a:gd name="adj1" fmla="val 16791"/>
              <a:gd name="adj2" fmla="val 15765"/>
              <a:gd name="adj3" fmla="val 16791"/>
              <a:gd name="adj4" fmla="val 75238"/>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b="1" dirty="0" smtClean="0">
                <a:solidFill>
                  <a:schemeClr val="bg1"/>
                </a:solidFill>
              </a:rPr>
              <a:t>String of bad judgments</a:t>
            </a:r>
          </a:p>
          <a:p>
            <a:pPr marL="285750" indent="-285750">
              <a:buFontTx/>
              <a:buChar char="-"/>
            </a:pPr>
            <a:r>
              <a:rPr lang="en-US" b="1" dirty="0" smtClean="0">
                <a:solidFill>
                  <a:schemeClr val="bg1"/>
                </a:solidFill>
              </a:rPr>
              <a:t>The worker relies on the driver</a:t>
            </a:r>
          </a:p>
          <a:p>
            <a:pPr marL="285750" indent="-285750">
              <a:buFontTx/>
              <a:buChar char="-"/>
            </a:pPr>
            <a:r>
              <a:rPr lang="en-US" b="1" dirty="0" smtClean="0">
                <a:solidFill>
                  <a:schemeClr val="bg1"/>
                </a:solidFill>
              </a:rPr>
              <a:t>The driver relies on the worker </a:t>
            </a:r>
            <a:endParaRPr lang="en-US" b="1" dirty="0">
              <a:solidFill>
                <a:schemeClr val="bg1"/>
              </a:solidFill>
            </a:endParaRPr>
          </a:p>
        </p:txBody>
      </p:sp>
      <p:sp>
        <p:nvSpPr>
          <p:cNvPr id="5" name="Slide Number Placeholder 4"/>
          <p:cNvSpPr>
            <a:spLocks noGrp="1"/>
          </p:cNvSpPr>
          <p:nvPr>
            <p:ph type="sldNum" sz="quarter" idx="12"/>
          </p:nvPr>
        </p:nvSpPr>
        <p:spPr/>
        <p:txBody>
          <a:bodyPr/>
          <a:lstStyle/>
          <a:p>
            <a:fld id="{7F4F29F7-5A65-49AD-A057-2AD3D7063291}" type="slidenum">
              <a:rPr lang="en-US" smtClean="0"/>
              <a:pPr/>
              <a:t>25</a:t>
            </a:fld>
            <a:endParaRPr lang="en-US"/>
          </a:p>
        </p:txBody>
      </p:sp>
    </p:spTree>
    <p:extLst>
      <p:ext uri="{BB962C8B-B14F-4D97-AF65-F5344CB8AC3E}">
        <p14:creationId xmlns:p14="http://schemas.microsoft.com/office/powerpoint/2010/main" val="35507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7F4F29F7-5A65-49AD-A057-2AD3D7063291}" type="slidenum">
              <a:rPr lang="en-US" smtClean="0"/>
              <a:pPr/>
              <a:t>26</a:t>
            </a:fld>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503184599"/>
              </p:ext>
            </p:extLst>
          </p:nvPr>
        </p:nvGraphicFramePr>
        <p:xfrm>
          <a:off x="838200" y="4114800"/>
          <a:ext cx="7772400" cy="1962912"/>
        </p:xfrm>
        <a:graphic>
          <a:graphicData uri="http://schemas.openxmlformats.org/drawingml/2006/table">
            <a:tbl>
              <a:tblPr/>
              <a:tblGrid>
                <a:gridCol w="2415153"/>
                <a:gridCol w="5357247"/>
              </a:tblGrid>
              <a:tr h="0">
                <a:tc>
                  <a:txBody>
                    <a:bodyPr/>
                    <a:lstStyle/>
                    <a:p>
                      <a:pPr marL="0" marR="0">
                        <a:lnSpc>
                          <a:spcPct val="115000"/>
                        </a:lnSpc>
                        <a:spcBef>
                          <a:spcPts val="0"/>
                        </a:spcBef>
                        <a:spcAft>
                          <a:spcPts val="0"/>
                        </a:spcAft>
                      </a:pPr>
                      <a:r>
                        <a:rPr lang="en-US" sz="1400" b="1" dirty="0">
                          <a:latin typeface="Calibri"/>
                          <a:ea typeface="宋体"/>
                          <a:cs typeface="Times New Roman"/>
                        </a:rPr>
                        <a:t>Roadway geometry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1400" kern="1200" dirty="0" smtClean="0">
                          <a:solidFill>
                            <a:schemeClr val="tx1"/>
                          </a:solidFill>
                          <a:latin typeface="Calibri"/>
                          <a:ea typeface="宋体"/>
                          <a:cs typeface="Times New Roman"/>
                        </a:rPr>
                        <a:t>Two lane rural road, level and straight</a:t>
                      </a:r>
                      <a:endParaRPr lang="en-US" sz="1400" kern="1200" dirty="0">
                        <a:solidFill>
                          <a:schemeClr val="tx1"/>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a:latin typeface="Calibri"/>
                          <a:ea typeface="宋体"/>
                          <a:cs typeface="Times New Roman"/>
                        </a:rPr>
                        <a:t>Location of 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1400" kern="1200" dirty="0">
                          <a:solidFill>
                            <a:schemeClr val="tx1"/>
                          </a:solidFill>
                          <a:latin typeface="Calibri"/>
                          <a:ea typeface="宋体"/>
                          <a:cs typeface="Times New Roman"/>
                        </a:rPr>
                        <a:t>On the </a:t>
                      </a:r>
                      <a:r>
                        <a:rPr lang="en-US" sz="1400" kern="1200" dirty="0" smtClean="0">
                          <a:solidFill>
                            <a:schemeClr val="tx1"/>
                          </a:solidFill>
                          <a:latin typeface="Calibri"/>
                          <a:ea typeface="宋体"/>
                          <a:cs typeface="Times New Roman"/>
                        </a:rPr>
                        <a:t>travel-way</a:t>
                      </a:r>
                      <a:endParaRPr lang="en-US" sz="1400" kern="1200" dirty="0">
                        <a:solidFill>
                          <a:schemeClr val="tx1"/>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a:latin typeface="Calibri"/>
                          <a:ea typeface="宋体"/>
                          <a:cs typeface="Times New Roman"/>
                        </a:rPr>
                        <a:t>Where do they locate their vehicle?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1400" kern="1200" dirty="0">
                          <a:solidFill>
                            <a:schemeClr val="tx1"/>
                          </a:solidFill>
                          <a:latin typeface="Calibri"/>
                          <a:ea typeface="宋体"/>
                          <a:cs typeface="Times New Roman"/>
                        </a:rPr>
                        <a:t>On the shoulder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a:latin typeface="Calibri"/>
                          <a:ea typeface="宋体"/>
                          <a:cs typeface="Times New Roman"/>
                        </a:rPr>
                        <a:t>Traffic control devices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1400" kern="1200" dirty="0">
                          <a:solidFill>
                            <a:schemeClr val="tx1"/>
                          </a:solidFill>
                          <a:latin typeface="Calibri"/>
                          <a:ea typeface="宋体"/>
                          <a:cs typeface="Times New Roman"/>
                        </a:rPr>
                        <a:t>Truck-mounted </a:t>
                      </a:r>
                      <a:r>
                        <a:rPr lang="en-US" sz="1400" kern="1200" dirty="0" smtClean="0">
                          <a:solidFill>
                            <a:schemeClr val="tx1"/>
                          </a:solidFill>
                          <a:latin typeface="Calibri"/>
                          <a:ea typeface="宋体"/>
                          <a:cs typeface="Times New Roman"/>
                        </a:rPr>
                        <a:t>Flashing light bars</a:t>
                      </a:r>
                      <a:endParaRPr lang="en-US" sz="1400" kern="1200" dirty="0">
                        <a:solidFill>
                          <a:schemeClr val="tx1"/>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a:latin typeface="Calibri"/>
                          <a:ea typeface="宋体"/>
                          <a:cs typeface="Times New Roman"/>
                        </a:rPr>
                        <a:t>Traffic control procedures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1400" kern="1200" dirty="0" smtClean="0">
                          <a:solidFill>
                            <a:schemeClr val="tx1"/>
                          </a:solidFill>
                          <a:latin typeface="Calibri"/>
                          <a:ea typeface="宋体"/>
                          <a:cs typeface="Times New Roman"/>
                        </a:rPr>
                        <a:t>A maintenance worker walked out of the truck and removed tire scraps from a road way</a:t>
                      </a:r>
                      <a:endParaRPr lang="en-US" sz="1400" kern="1200" dirty="0">
                        <a:solidFill>
                          <a:schemeClr val="tx1"/>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latin typeface="Calibri"/>
                          <a:ea typeface="宋体"/>
                          <a:cs typeface="Times New Roman"/>
                        </a:rPr>
                        <a:t>Safety precautions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1400" kern="1200" dirty="0">
                          <a:solidFill>
                            <a:schemeClr val="tx1"/>
                          </a:solidFill>
                          <a:latin typeface="Calibri"/>
                          <a:ea typeface="宋体"/>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TextBox 17"/>
          <p:cNvSpPr txBox="1"/>
          <p:nvPr/>
        </p:nvSpPr>
        <p:spPr>
          <a:xfrm>
            <a:off x="3124200" y="880646"/>
            <a:ext cx="3657600" cy="338554"/>
          </a:xfrm>
          <a:prstGeom prst="rect">
            <a:avLst/>
          </a:prstGeom>
          <a:noFill/>
        </p:spPr>
        <p:txBody>
          <a:bodyPr wrap="square" rtlCol="0">
            <a:spAutoFit/>
          </a:bodyPr>
          <a:lstStyle/>
          <a:p>
            <a:r>
              <a:rPr lang="en-US" sz="1600" dirty="0" smtClean="0">
                <a:solidFill>
                  <a:srgbClr val="002060"/>
                </a:solidFill>
              </a:rPr>
              <a:t>Duration: Less than a minute</a:t>
            </a:r>
            <a:endParaRPr lang="en-US" sz="1600" dirty="0">
              <a:solidFill>
                <a:srgbClr val="002060"/>
              </a:solidFill>
            </a:endParaRPr>
          </a:p>
        </p:txBody>
      </p:sp>
      <p:pic>
        <p:nvPicPr>
          <p:cNvPr id="20" name="table"/>
          <p:cNvPicPr/>
          <p:nvPr/>
        </p:nvPicPr>
        <p:blipFill>
          <a:blip r:embed="rId2" cstate="print"/>
          <a:stretch>
            <a:fillRect/>
          </a:stretch>
        </p:blipFill>
        <p:spPr>
          <a:xfrm>
            <a:off x="2205153" y="1312867"/>
            <a:ext cx="5029200" cy="2527300"/>
          </a:xfrm>
          <a:prstGeom prst="rect">
            <a:avLst/>
          </a:prstGeom>
        </p:spPr>
      </p:pic>
      <p:pic>
        <p:nvPicPr>
          <p:cNvPr id="21" name="Picture 20"/>
          <p:cNvPicPr/>
          <p:nvPr/>
        </p:nvPicPr>
        <p:blipFill rotWithShape="1">
          <a:blip r:embed="rId3" cstate="print">
            <a:extLst>
              <a:ext uri="{28A0092B-C50C-407E-A947-70E740481C1C}">
                <a14:useLocalDpi xmlns:a14="http://schemas.microsoft.com/office/drawing/2010/main" val="0"/>
              </a:ext>
            </a:extLst>
          </a:blip>
          <a:srcRect l="13520" r="59367" b="65981"/>
          <a:stretch/>
        </p:blipFill>
        <p:spPr bwMode="auto">
          <a:xfrm rot="10800000">
            <a:off x="4876800" y="1371600"/>
            <a:ext cx="533400" cy="457200"/>
          </a:xfrm>
          <a:prstGeom prst="rect">
            <a:avLst/>
          </a:prstGeom>
          <a:noFill/>
          <a:ln>
            <a:noFill/>
          </a:ln>
          <a:effectLst/>
          <a:extLst/>
        </p:spPr>
      </p:pic>
      <p:cxnSp>
        <p:nvCxnSpPr>
          <p:cNvPr id="36" name="Straight Arrow Connector 35"/>
          <p:cNvCxnSpPr>
            <a:cxnSpLocks/>
          </p:cNvCxnSpPr>
          <p:nvPr/>
        </p:nvCxnSpPr>
        <p:spPr>
          <a:xfrm flipH="1">
            <a:off x="3352800" y="2280382"/>
            <a:ext cx="1580151"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a:cxnSpLocks/>
          </p:cNvCxnSpPr>
          <p:nvPr/>
        </p:nvCxnSpPr>
        <p:spPr>
          <a:xfrm>
            <a:off x="3873770" y="2971800"/>
            <a:ext cx="1993629"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8" name="Flowchart: Connector 37"/>
          <p:cNvSpPr>
            <a:spLocks/>
          </p:cNvSpPr>
          <p:nvPr/>
        </p:nvSpPr>
        <p:spPr>
          <a:xfrm>
            <a:off x="5198258" y="2148860"/>
            <a:ext cx="214008" cy="26304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39" name="Straight Arrow Connector 38"/>
          <p:cNvCxnSpPr>
            <a:cxnSpLocks/>
          </p:cNvCxnSpPr>
          <p:nvPr/>
        </p:nvCxnSpPr>
        <p:spPr>
          <a:xfrm>
            <a:off x="5104600" y="1828800"/>
            <a:ext cx="103863" cy="320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itle 1"/>
          <p:cNvSpPr txBox="1">
            <a:spLocks/>
          </p:cNvSpPr>
          <p:nvPr/>
        </p:nvSpPr>
        <p:spPr>
          <a:xfrm>
            <a:off x="304800" y="304800"/>
            <a:ext cx="8686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Example</a:t>
            </a:r>
            <a:r>
              <a:rPr lang="zh-CN" altLang="en-US" sz="2800" b="1" dirty="0" smtClean="0"/>
              <a:t>： </a:t>
            </a:r>
            <a:r>
              <a:rPr lang="en-US" sz="2800" b="1" dirty="0" smtClean="0"/>
              <a:t>Removing Tire Scraps from the Roadway</a:t>
            </a:r>
            <a:endParaRPr lang="en-US" sz="2800" b="1" dirty="0"/>
          </a:p>
        </p:txBody>
      </p:sp>
    </p:spTree>
    <p:extLst>
      <p:ext uri="{BB962C8B-B14F-4D97-AF65-F5344CB8AC3E}">
        <p14:creationId xmlns:p14="http://schemas.microsoft.com/office/powerpoint/2010/main" val="563155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sz="2400" b="1" dirty="0" smtClean="0"/>
              <a:t>Example</a:t>
            </a:r>
            <a:r>
              <a:rPr lang="zh-CN" altLang="en-US" sz="2400" b="1" dirty="0" smtClean="0"/>
              <a:t>： </a:t>
            </a:r>
            <a:r>
              <a:rPr lang="en-US" sz="2400" b="1" dirty="0"/>
              <a:t>Removing Tire Scraps from the Roadway</a:t>
            </a:r>
          </a:p>
        </p:txBody>
      </p:sp>
      <p:sp>
        <p:nvSpPr>
          <p:cNvPr id="6" name="Slide Number Placeholder 5"/>
          <p:cNvSpPr>
            <a:spLocks noGrp="1"/>
          </p:cNvSpPr>
          <p:nvPr>
            <p:ph type="sldNum" sz="quarter" idx="12"/>
          </p:nvPr>
        </p:nvSpPr>
        <p:spPr/>
        <p:txBody>
          <a:bodyPr/>
          <a:lstStyle/>
          <a:p>
            <a:fld id="{7F4F29F7-5A65-49AD-A057-2AD3D7063291}" type="slidenum">
              <a:rPr lang="en-US" smtClean="0"/>
              <a:pPr/>
              <a:t>27</a:t>
            </a:fld>
            <a:endParaRPr lang="en-US"/>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7" y="1371599"/>
            <a:ext cx="6437313" cy="482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6048246" y="2072148"/>
            <a:ext cx="1571753" cy="13716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It’s ok. There will be no car coming.</a:t>
            </a:r>
            <a:endParaRPr lang="en-US" sz="1600" dirty="0"/>
          </a:p>
        </p:txBody>
      </p:sp>
      <p:pic>
        <p:nvPicPr>
          <p:cNvPr id="14" name="Picture 7" descr="C:\Users\kk\AppData\Local\Microsoft\Windows\Temporary Internet Files\Content.IE5\7I4NPK3T\MC90044034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660000"/>
            <a:ext cx="2220747" cy="115663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1219200"/>
            <a:ext cx="9144000" cy="5082788"/>
          </a:xfrm>
          <a:prstGeom prst="rect">
            <a:avLst/>
          </a:prstGeom>
          <a:solidFill>
            <a:schemeClr val="accent1">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45375709"/>
              </p:ext>
            </p:extLst>
          </p:nvPr>
        </p:nvGraphicFramePr>
        <p:xfrm>
          <a:off x="269875" y="1752600"/>
          <a:ext cx="8699500" cy="4267200"/>
        </p:xfrm>
        <a:graphic>
          <a:graphicData uri="http://schemas.openxmlformats.org/presentationml/2006/ole">
            <mc:AlternateContent xmlns:mc="http://schemas.openxmlformats.org/markup-compatibility/2006">
              <mc:Choice xmlns:v="urn:schemas-microsoft-com:vml" Requires="v">
                <p:oleObj spid="_x0000_s25831" name="Visio" r:id="rId5" imgW="7334109" imgH="3599100" progId="Visio.Drawing.11">
                  <p:embed/>
                </p:oleObj>
              </mc:Choice>
              <mc:Fallback>
                <p:oleObj name="Visio" r:id="rId5" imgW="7334109" imgH="3599100" progId="Visio.Drawing.11">
                  <p:embed/>
                  <p:pic>
                    <p:nvPicPr>
                      <p:cNvPr id="0" name=""/>
                      <p:cNvPicPr>
                        <a:picLocks noChangeAspect="1" noChangeArrowheads="1"/>
                      </p:cNvPicPr>
                      <p:nvPr/>
                    </p:nvPicPr>
                    <p:blipFill>
                      <a:blip r:embed="rId6"/>
                      <a:srcRect/>
                      <a:stretch>
                        <a:fillRect/>
                      </a:stretch>
                    </p:blipFill>
                    <p:spPr bwMode="auto">
                      <a:xfrm>
                        <a:off x="269875" y="1752600"/>
                        <a:ext cx="8699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124200" y="819090"/>
            <a:ext cx="3505200" cy="400110"/>
          </a:xfrm>
          <a:prstGeom prst="rect">
            <a:avLst/>
          </a:prstGeom>
          <a:noFill/>
        </p:spPr>
        <p:txBody>
          <a:bodyPr wrap="square" rtlCol="0">
            <a:spAutoFit/>
          </a:bodyPr>
          <a:lstStyle/>
          <a:p>
            <a:r>
              <a:rPr lang="en-US" altLang="zh-CN" sz="2000" b="1" dirty="0" smtClean="0">
                <a:solidFill>
                  <a:schemeClr val="accent1">
                    <a:lumMod val="75000"/>
                  </a:schemeClr>
                </a:solidFill>
              </a:rPr>
              <a:t>- From the worker’s viewpoint - </a:t>
            </a:r>
            <a:endParaRPr lang="en-US" sz="2000" b="1" dirty="0">
              <a:solidFill>
                <a:schemeClr val="accent1">
                  <a:lumMod val="75000"/>
                </a:schemeClr>
              </a:solidFill>
            </a:endParaRPr>
          </a:p>
        </p:txBody>
      </p:sp>
      <p:sp>
        <p:nvSpPr>
          <p:cNvPr id="12" name="Rectangle 11"/>
          <p:cNvSpPr/>
          <p:nvPr/>
        </p:nvSpPr>
        <p:spPr>
          <a:xfrm>
            <a:off x="311378" y="6071155"/>
            <a:ext cx="8521243" cy="461665"/>
          </a:xfrm>
          <a:prstGeom prst="rect">
            <a:avLst/>
          </a:prstGeom>
        </p:spPr>
        <p:txBody>
          <a:bodyPr wrap="none">
            <a:spAutoFit/>
          </a:bodyPr>
          <a:lstStyle/>
          <a:p>
            <a:r>
              <a:rPr lang="en-US" sz="2400" b="1" dirty="0">
                <a:solidFill>
                  <a:srgbClr val="FF0000"/>
                </a:solidFill>
              </a:rPr>
              <a:t>W</a:t>
            </a:r>
            <a:r>
              <a:rPr lang="en-US" sz="2400" b="1" dirty="0" smtClean="0">
                <a:solidFill>
                  <a:srgbClr val="FF0000"/>
                </a:solidFill>
              </a:rPr>
              <a:t>hat are the possible reasons that might lead to bad judgments?</a:t>
            </a:r>
          </a:p>
        </p:txBody>
      </p:sp>
    </p:spTree>
    <p:extLst>
      <p:ext uri="{BB962C8B-B14F-4D97-AF65-F5344CB8AC3E}">
        <p14:creationId xmlns:p14="http://schemas.microsoft.com/office/powerpoint/2010/main" val="13828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1269"/>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0 0 L -0.25 0 E" pathEditMode="relative" ptsTypes="">
                                      <p:cBhvr>
                                        <p:cTn id="17" dur="500" fill="hold"/>
                                        <p:tgtEl>
                                          <p:spTgt spid="14"/>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sz="2400" b="1" dirty="0" smtClean="0"/>
              <a:t>Example</a:t>
            </a:r>
            <a:r>
              <a:rPr lang="zh-CN" altLang="en-US" sz="2400" b="1" dirty="0" smtClean="0"/>
              <a:t>： </a:t>
            </a:r>
            <a:r>
              <a:rPr lang="en-US" sz="2400" b="1" dirty="0"/>
              <a:t>Removing Tire Scraps from the Roadway</a:t>
            </a:r>
          </a:p>
        </p:txBody>
      </p:sp>
      <p:sp>
        <p:nvSpPr>
          <p:cNvPr id="6" name="Slide Number Placeholder 5"/>
          <p:cNvSpPr>
            <a:spLocks noGrp="1"/>
          </p:cNvSpPr>
          <p:nvPr>
            <p:ph type="sldNum" sz="quarter" idx="12"/>
          </p:nvPr>
        </p:nvSpPr>
        <p:spPr/>
        <p:txBody>
          <a:bodyPr/>
          <a:lstStyle/>
          <a:p>
            <a:fld id="{7F4F29F7-5A65-49AD-A057-2AD3D7063291}" type="slidenum">
              <a:rPr lang="en-US" smtClean="0"/>
              <a:pPr/>
              <a:t>28</a:t>
            </a:fld>
            <a:endParaRPr lang="en-US"/>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6" name="Picture 2" descr="http://www.tomkidding.com/artworks/photos/small/driving-through-the-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482213"/>
            <a:ext cx="6629400" cy="47352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24200" y="819090"/>
            <a:ext cx="3505200" cy="400110"/>
          </a:xfrm>
          <a:prstGeom prst="rect">
            <a:avLst/>
          </a:prstGeom>
          <a:noFill/>
        </p:spPr>
        <p:txBody>
          <a:bodyPr wrap="square" rtlCol="0">
            <a:spAutoFit/>
          </a:bodyPr>
          <a:lstStyle/>
          <a:p>
            <a:r>
              <a:rPr lang="en-US" altLang="zh-CN" sz="2000" b="1" dirty="0" smtClean="0">
                <a:solidFill>
                  <a:schemeClr val="accent1">
                    <a:lumMod val="75000"/>
                  </a:schemeClr>
                </a:solidFill>
              </a:rPr>
              <a:t>- From the driver’s </a:t>
            </a:r>
            <a:r>
              <a:rPr lang="en-US" altLang="zh-CN" sz="2000" b="1" dirty="0">
                <a:solidFill>
                  <a:schemeClr val="accent1">
                    <a:lumMod val="75000"/>
                  </a:schemeClr>
                </a:solidFill>
              </a:rPr>
              <a:t>viewpoint </a:t>
            </a:r>
            <a:r>
              <a:rPr lang="en-US" altLang="zh-CN" sz="2000" b="1" dirty="0" smtClean="0">
                <a:solidFill>
                  <a:schemeClr val="accent1">
                    <a:lumMod val="75000"/>
                  </a:schemeClr>
                </a:solidFill>
              </a:rPr>
              <a:t>- </a:t>
            </a:r>
            <a:endParaRPr lang="en-US" sz="2000" b="1" dirty="0">
              <a:solidFill>
                <a:schemeClr val="accent1">
                  <a:lumMod val="75000"/>
                </a:schemeClr>
              </a:solidFill>
            </a:endParaRPr>
          </a:p>
        </p:txBody>
      </p:sp>
      <p:sp>
        <p:nvSpPr>
          <p:cNvPr id="12" name="Rectangle 11"/>
          <p:cNvSpPr/>
          <p:nvPr/>
        </p:nvSpPr>
        <p:spPr>
          <a:xfrm>
            <a:off x="0" y="1295400"/>
            <a:ext cx="9144000" cy="5105400"/>
          </a:xfrm>
          <a:prstGeom prst="rect">
            <a:avLst/>
          </a:prstGeom>
          <a:solidFill>
            <a:schemeClr val="accent1">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598136179"/>
              </p:ext>
            </p:extLst>
          </p:nvPr>
        </p:nvGraphicFramePr>
        <p:xfrm>
          <a:off x="228600" y="1616075"/>
          <a:ext cx="8699500" cy="4267200"/>
        </p:xfrm>
        <a:graphic>
          <a:graphicData uri="http://schemas.openxmlformats.org/presentationml/2006/ole">
            <mc:AlternateContent xmlns:mc="http://schemas.openxmlformats.org/markup-compatibility/2006">
              <mc:Choice xmlns:v="urn:schemas-microsoft-com:vml" Requires="v">
                <p:oleObj spid="_x0000_s26855" name="Visio" r:id="rId4" imgW="7334293" imgH="3599294" progId="Visio.Drawing.11">
                  <p:embed/>
                </p:oleObj>
              </mc:Choice>
              <mc:Fallback>
                <p:oleObj name="Visio" r:id="rId4" imgW="7334293" imgH="3599294" progId="Visio.Drawing.11">
                  <p:embed/>
                  <p:pic>
                    <p:nvPicPr>
                      <p:cNvPr id="0" name=""/>
                      <p:cNvPicPr>
                        <a:picLocks noChangeAspect="1" noChangeArrowheads="1"/>
                      </p:cNvPicPr>
                      <p:nvPr/>
                    </p:nvPicPr>
                    <p:blipFill>
                      <a:blip r:embed="rId5"/>
                      <a:srcRect/>
                      <a:stretch>
                        <a:fillRect/>
                      </a:stretch>
                    </p:blipFill>
                    <p:spPr bwMode="auto">
                      <a:xfrm>
                        <a:off x="228600" y="1616075"/>
                        <a:ext cx="8699500" cy="4267200"/>
                      </a:xfrm>
                      <a:prstGeom prst="rect">
                        <a:avLst/>
                      </a:prstGeom>
                      <a:noFill/>
                      <a:ln>
                        <a:noFill/>
                      </a:ln>
                    </p:spPr>
                  </p:pic>
                </p:oleObj>
              </mc:Fallback>
            </mc:AlternateContent>
          </a:graphicData>
        </a:graphic>
      </p:graphicFrame>
      <p:sp>
        <p:nvSpPr>
          <p:cNvPr id="10" name="Rectangle 9"/>
          <p:cNvSpPr/>
          <p:nvPr/>
        </p:nvSpPr>
        <p:spPr>
          <a:xfrm>
            <a:off x="311378" y="6071155"/>
            <a:ext cx="8822736" cy="461665"/>
          </a:xfrm>
          <a:prstGeom prst="rect">
            <a:avLst/>
          </a:prstGeom>
        </p:spPr>
        <p:txBody>
          <a:bodyPr wrap="none">
            <a:spAutoFit/>
          </a:bodyPr>
          <a:lstStyle/>
          <a:p>
            <a:r>
              <a:rPr lang="en-US" sz="2400" b="1" dirty="0" smtClean="0">
                <a:solidFill>
                  <a:srgbClr val="FF0000"/>
                </a:solidFill>
              </a:rPr>
              <a:t>In what conditions would the drivers fail to control their vehicles?</a:t>
            </a:r>
          </a:p>
        </p:txBody>
      </p:sp>
    </p:spTree>
    <p:extLst>
      <p:ext uri="{BB962C8B-B14F-4D97-AF65-F5344CB8AC3E}">
        <p14:creationId xmlns:p14="http://schemas.microsoft.com/office/powerpoint/2010/main" val="1695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sz="2400" b="1" dirty="0" smtClean="0"/>
              <a:t>Example</a:t>
            </a:r>
            <a:r>
              <a:rPr lang="zh-CN" altLang="en-US" sz="2400" b="1" dirty="0" smtClean="0"/>
              <a:t>： </a:t>
            </a:r>
            <a:r>
              <a:rPr lang="en-US" sz="2400" b="1" dirty="0"/>
              <a:t>Removing Tire Scraps from the Roadway</a:t>
            </a:r>
          </a:p>
        </p:txBody>
      </p:sp>
      <p:sp>
        <p:nvSpPr>
          <p:cNvPr id="6" name="Slide Number Placeholder 5"/>
          <p:cNvSpPr>
            <a:spLocks noGrp="1"/>
          </p:cNvSpPr>
          <p:nvPr>
            <p:ph type="sldNum" sz="quarter" idx="12"/>
          </p:nvPr>
        </p:nvSpPr>
        <p:spPr/>
        <p:txBody>
          <a:bodyPr/>
          <a:lstStyle/>
          <a:p>
            <a:fld id="{7F4F29F7-5A65-49AD-A057-2AD3D7063291}" type="slidenum">
              <a:rPr lang="en-US" smtClean="0"/>
              <a:pPr/>
              <a:t>29</a:t>
            </a:fld>
            <a:endParaRPr lang="en-US"/>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5" descr="C:\Users\kk\AppData\Local\Microsoft\Windows\Temporary Internet Files\Content.IE5\WYWCW95M\MP900443410[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23900" y="1676400"/>
            <a:ext cx="5267106"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personalinjuryblogdallas.typepad.com/.a/6a01053713fe25970b01348516ad00970c-8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76601"/>
            <a:ext cx="3409790" cy="29533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86200" y="819090"/>
            <a:ext cx="3505200" cy="400110"/>
          </a:xfrm>
          <a:prstGeom prst="rect">
            <a:avLst/>
          </a:prstGeom>
          <a:noFill/>
        </p:spPr>
        <p:txBody>
          <a:bodyPr wrap="square" rtlCol="0">
            <a:spAutoFit/>
          </a:bodyPr>
          <a:lstStyle/>
          <a:p>
            <a:r>
              <a:rPr lang="en-US" altLang="zh-CN" sz="2000" b="1" dirty="0" smtClean="0">
                <a:solidFill>
                  <a:schemeClr val="accent1">
                    <a:lumMod val="75000"/>
                  </a:schemeClr>
                </a:solidFill>
              </a:rPr>
              <a:t>- Accident- </a:t>
            </a:r>
            <a:endParaRPr lang="en-US" sz="2000" b="1" dirty="0">
              <a:solidFill>
                <a:schemeClr val="accent1">
                  <a:lumMod val="75000"/>
                </a:schemeClr>
              </a:solidFill>
            </a:endParaRPr>
          </a:p>
        </p:txBody>
      </p:sp>
      <p:sp>
        <p:nvSpPr>
          <p:cNvPr id="12" name="Rectangle 11"/>
          <p:cNvSpPr/>
          <p:nvPr/>
        </p:nvSpPr>
        <p:spPr>
          <a:xfrm>
            <a:off x="0" y="1295400"/>
            <a:ext cx="9144000" cy="5105400"/>
          </a:xfrm>
          <a:prstGeom prst="rect">
            <a:avLst/>
          </a:prstGeom>
          <a:solidFill>
            <a:schemeClr val="accent1">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307269031"/>
              </p:ext>
            </p:extLst>
          </p:nvPr>
        </p:nvGraphicFramePr>
        <p:xfrm>
          <a:off x="228600" y="1616075"/>
          <a:ext cx="8699500" cy="4267200"/>
        </p:xfrm>
        <a:graphic>
          <a:graphicData uri="http://schemas.openxmlformats.org/presentationml/2006/ole">
            <mc:AlternateContent xmlns:mc="http://schemas.openxmlformats.org/markup-compatibility/2006">
              <mc:Choice xmlns:v="urn:schemas-microsoft-com:vml" Requires="v">
                <p:oleObj spid="_x0000_s27879" name="Visio" r:id="rId6" imgW="7334293" imgH="3599294" progId="Visio.Drawing.11">
                  <p:embed/>
                </p:oleObj>
              </mc:Choice>
              <mc:Fallback>
                <p:oleObj name="Visio" r:id="rId6" imgW="7334293" imgH="3599294" progId="Visio.Drawing.11">
                  <p:embed/>
                  <p:pic>
                    <p:nvPicPr>
                      <p:cNvPr id="0" name=""/>
                      <p:cNvPicPr>
                        <a:picLocks noChangeAspect="1" noChangeArrowheads="1"/>
                      </p:cNvPicPr>
                      <p:nvPr/>
                    </p:nvPicPr>
                    <p:blipFill>
                      <a:blip r:embed="rId7"/>
                      <a:srcRect/>
                      <a:stretch>
                        <a:fillRect/>
                      </a:stretch>
                    </p:blipFill>
                    <p:spPr bwMode="auto">
                      <a:xfrm>
                        <a:off x="228600" y="1616075"/>
                        <a:ext cx="8699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71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Objectives of the Educational Module</a:t>
            </a:r>
            <a:endParaRPr lang="en-US" sz="4000" b="1" dirty="0"/>
          </a:p>
        </p:txBody>
      </p:sp>
      <p:sp>
        <p:nvSpPr>
          <p:cNvPr id="3" name="Content Placeholder 2"/>
          <p:cNvSpPr>
            <a:spLocks noGrp="1"/>
          </p:cNvSpPr>
          <p:nvPr>
            <p:ph idx="1"/>
          </p:nvPr>
        </p:nvSpPr>
        <p:spPr>
          <a:xfrm>
            <a:off x="533400" y="1905000"/>
            <a:ext cx="8305800" cy="3886200"/>
          </a:xfrm>
        </p:spPr>
        <p:txBody>
          <a:bodyPr>
            <a:normAutofit/>
          </a:bodyPr>
          <a:lstStyle/>
          <a:p>
            <a:pPr marL="0" indent="0">
              <a:buNone/>
            </a:pPr>
            <a:r>
              <a:rPr lang="en-US" sz="2600" b="1" dirty="0" smtClean="0">
                <a:solidFill>
                  <a:schemeClr val="accent1">
                    <a:lumMod val="75000"/>
                  </a:schemeClr>
                </a:solidFill>
              </a:rPr>
              <a:t>After finishing this module, </a:t>
            </a:r>
            <a:r>
              <a:rPr lang="en-US" sz="2600" b="1" dirty="0">
                <a:solidFill>
                  <a:schemeClr val="accent1">
                    <a:lumMod val="75000"/>
                  </a:schemeClr>
                </a:solidFill>
              </a:rPr>
              <a:t>y</a:t>
            </a:r>
            <a:r>
              <a:rPr lang="en-US" sz="2600" b="1" dirty="0" smtClean="0">
                <a:solidFill>
                  <a:schemeClr val="accent1">
                    <a:lumMod val="75000"/>
                  </a:schemeClr>
                </a:solidFill>
              </a:rPr>
              <a:t>ou will know</a:t>
            </a:r>
          </a:p>
          <a:p>
            <a:endParaRPr lang="en-US" sz="2200" dirty="0" smtClean="0"/>
          </a:p>
          <a:p>
            <a:r>
              <a:rPr lang="en-US" b="1" dirty="0" smtClean="0">
                <a:solidFill>
                  <a:srgbClr val="C00000"/>
                </a:solidFill>
              </a:rPr>
              <a:t>WHAT</a:t>
            </a:r>
            <a:r>
              <a:rPr lang="en-US" sz="2000" dirty="0"/>
              <a:t> </a:t>
            </a:r>
            <a:r>
              <a:rPr lang="en-US" sz="2000" dirty="0" smtClean="0"/>
              <a:t>should be considered as </a:t>
            </a:r>
            <a:r>
              <a:rPr lang="en-US" sz="2000" i="1" dirty="0" smtClean="0"/>
              <a:t>Very </a:t>
            </a:r>
            <a:r>
              <a:rPr lang="en-US" sz="2000" i="1" dirty="0"/>
              <a:t>Short Duration </a:t>
            </a:r>
            <a:r>
              <a:rPr lang="en-US" sz="2000" i="1" dirty="0" smtClean="0"/>
              <a:t>Operations </a:t>
            </a:r>
            <a:r>
              <a:rPr lang="en-US" sz="2000" i="1" dirty="0"/>
              <a:t>(</a:t>
            </a:r>
            <a:r>
              <a:rPr lang="en-US" sz="2000" i="1" dirty="0" smtClean="0"/>
              <a:t>VSDOs)</a:t>
            </a:r>
          </a:p>
          <a:p>
            <a:r>
              <a:rPr lang="en-US" b="1" dirty="0" smtClean="0">
                <a:solidFill>
                  <a:srgbClr val="C00000"/>
                </a:solidFill>
              </a:rPr>
              <a:t>WHY</a:t>
            </a:r>
            <a:r>
              <a:rPr lang="en-US" sz="2800" dirty="0" smtClean="0"/>
              <a:t> </a:t>
            </a:r>
            <a:r>
              <a:rPr lang="en-US" sz="2000" dirty="0" smtClean="0"/>
              <a:t>is risk assessment important for </a:t>
            </a:r>
            <a:r>
              <a:rPr lang="en-US" sz="2000" i="1" dirty="0" smtClean="0"/>
              <a:t>VSDOs</a:t>
            </a:r>
            <a:r>
              <a:rPr lang="en-US" sz="2000" dirty="0" smtClean="0"/>
              <a:t> </a:t>
            </a:r>
            <a:endParaRPr lang="en-US" sz="2800" b="1" dirty="0" smtClean="0">
              <a:solidFill>
                <a:srgbClr val="C00000"/>
              </a:solidFill>
            </a:endParaRPr>
          </a:p>
          <a:p>
            <a:r>
              <a:rPr lang="en-US" b="1" dirty="0" smtClean="0">
                <a:solidFill>
                  <a:srgbClr val="C00000"/>
                </a:solidFill>
              </a:rPr>
              <a:t>HOW</a:t>
            </a:r>
            <a:r>
              <a:rPr lang="en-US" sz="2800" b="1" dirty="0" smtClean="0">
                <a:solidFill>
                  <a:srgbClr val="C00000"/>
                </a:solidFill>
              </a:rPr>
              <a:t> </a:t>
            </a:r>
            <a:r>
              <a:rPr lang="en-US" sz="2000" dirty="0" smtClean="0"/>
              <a:t>to properly assess risk and make better judgments in </a:t>
            </a:r>
            <a:r>
              <a:rPr lang="en-US" sz="2000" i="1" dirty="0" smtClean="0"/>
              <a:t>VSDOs</a:t>
            </a:r>
          </a:p>
        </p:txBody>
      </p:sp>
      <p:sp>
        <p:nvSpPr>
          <p:cNvPr id="5" name="Slide Number Placeholder 4"/>
          <p:cNvSpPr>
            <a:spLocks noGrp="1"/>
          </p:cNvSpPr>
          <p:nvPr>
            <p:ph type="sldNum" sz="quarter" idx="12"/>
          </p:nvPr>
        </p:nvSpPr>
        <p:spPr/>
        <p:txBody>
          <a:bodyPr/>
          <a:lstStyle/>
          <a:p>
            <a:fld id="{7F4F29F7-5A65-49AD-A057-2AD3D7063291}" type="slidenum">
              <a:rPr lang="en-US" smtClean="0"/>
              <a:pPr/>
              <a:t>3</a:t>
            </a:fld>
            <a:endParaRPr lang="en-US"/>
          </a:p>
        </p:txBody>
      </p:sp>
    </p:spTree>
    <p:extLst>
      <p:ext uri="{BB962C8B-B14F-4D97-AF65-F5344CB8AC3E}">
        <p14:creationId xmlns:p14="http://schemas.microsoft.com/office/powerpoint/2010/main" val="3078437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11" name="Picture 1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849" y="4297036"/>
            <a:ext cx="1714500" cy="107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609600" y="762000"/>
            <a:ext cx="7924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It is important to have a streamlined risk assessment process to ensure efficient and better judgment.   </a:t>
            </a:r>
            <a:endParaRPr lang="en-US" sz="3200" b="1" dirty="0"/>
          </a:p>
        </p:txBody>
      </p:sp>
      <p:sp>
        <p:nvSpPr>
          <p:cNvPr id="7" name="Rectangle 6"/>
          <p:cNvSpPr/>
          <p:nvPr/>
        </p:nvSpPr>
        <p:spPr>
          <a:xfrm>
            <a:off x="3505200" y="2590800"/>
            <a:ext cx="3962400" cy="3505200"/>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286000" y="5181600"/>
            <a:ext cx="12192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762000" y="4910435"/>
            <a:ext cx="14478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C00000"/>
                </a:solidFill>
              </a:rPr>
              <a:t>Depends on Workers’ Judgments</a:t>
            </a:r>
            <a:endParaRPr lang="en-US" dirty="0">
              <a:solidFill>
                <a:srgbClr val="C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96849617"/>
              </p:ext>
            </p:extLst>
          </p:nvPr>
        </p:nvGraphicFramePr>
        <p:xfrm>
          <a:off x="4191000" y="1676400"/>
          <a:ext cx="873125" cy="376699"/>
        </p:xfrm>
        <a:graphic>
          <a:graphicData uri="http://schemas.openxmlformats.org/presentationml/2006/ole">
            <mc:AlternateContent xmlns:mc="http://schemas.openxmlformats.org/markup-compatibility/2006">
              <mc:Choice xmlns:v="urn:schemas-microsoft-com:vml" Requires="v">
                <p:oleObj spid="_x0000_s34004" name="Visio" r:id="rId6" imgW="950058" imgH="410130" progId="Visio.Drawing.11">
                  <p:link updateAutomatic="1"/>
                </p:oleObj>
              </mc:Choice>
              <mc:Fallback>
                <p:oleObj name="Visio" r:id="rId6" imgW="950058" imgH="410130" progId="Visio.Drawing.11">
                  <p:link updateAutomatic="1"/>
                  <p:pic>
                    <p:nvPicPr>
                      <p:cNvPr id="0" name=""/>
                      <p:cNvPicPr/>
                      <p:nvPr/>
                    </p:nvPicPr>
                    <p:blipFill>
                      <a:blip r:embed="rId7"/>
                      <a:stretch>
                        <a:fillRect/>
                      </a:stretch>
                    </p:blipFill>
                    <p:spPr>
                      <a:xfrm>
                        <a:off x="4191000" y="1676400"/>
                        <a:ext cx="873125" cy="376699"/>
                      </a:xfrm>
                      <a:prstGeom prst="rect">
                        <a:avLst/>
                      </a:prstGeom>
                    </p:spPr>
                  </p:pic>
                </p:oleObj>
              </mc:Fallback>
            </mc:AlternateContent>
          </a:graphicData>
        </a:graphic>
      </p:graphicFrame>
      <p:pic>
        <p:nvPicPr>
          <p:cNvPr id="337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981199"/>
            <a:ext cx="1295400" cy="55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0871" y="2438400"/>
            <a:ext cx="1698458" cy="93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8">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3487" y="3299409"/>
            <a:ext cx="1714500" cy="108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2"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1150" y="2804186"/>
            <a:ext cx="2000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1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343400"/>
            <a:ext cx="76482" cy="23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15"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5459286" y="3925377"/>
            <a:ext cx="484314" cy="6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463427129"/>
              </p:ext>
            </p:extLst>
          </p:nvPr>
        </p:nvGraphicFramePr>
        <p:xfrm>
          <a:off x="5573441" y="3733800"/>
          <a:ext cx="186734" cy="210966"/>
        </p:xfrm>
        <a:graphic>
          <a:graphicData uri="http://schemas.openxmlformats.org/presentationml/2006/ole">
            <mc:AlternateContent xmlns:mc="http://schemas.openxmlformats.org/markup-compatibility/2006">
              <mc:Choice xmlns:v="urn:schemas-microsoft-com:vml" Requires="v">
                <p:oleObj spid="_x0000_s34005" name="Visio" r:id="rId16" imgW="207192" imgH="234360" progId="Visio.Drawing.11">
                  <p:link updateAutomatic="1"/>
                </p:oleObj>
              </mc:Choice>
              <mc:Fallback>
                <p:oleObj name="Visio" r:id="rId16" imgW="207192" imgH="234360" progId="Visio.Drawing.11">
                  <p:link updateAutomatic="1"/>
                  <p:pic>
                    <p:nvPicPr>
                      <p:cNvPr id="0" name=""/>
                      <p:cNvPicPr/>
                      <p:nvPr/>
                    </p:nvPicPr>
                    <p:blipFill>
                      <a:blip r:embed="rId17"/>
                      <a:stretch>
                        <a:fillRect/>
                      </a:stretch>
                    </p:blipFill>
                    <p:spPr>
                      <a:xfrm>
                        <a:off x="5573441" y="3733800"/>
                        <a:ext cx="186734" cy="210966"/>
                      </a:xfrm>
                      <a:prstGeom prst="rect">
                        <a:avLst/>
                      </a:prstGeom>
                    </p:spPr>
                  </p:pic>
                </p:oleObj>
              </mc:Fallback>
            </mc:AlternateContent>
          </a:graphicData>
        </a:graphic>
      </p:graphicFrame>
      <p:pic>
        <p:nvPicPr>
          <p:cNvPr id="33817" name="Picture 2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flipV="1">
            <a:off x="5391150" y="4175786"/>
            <a:ext cx="1314450" cy="7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4263858334"/>
              </p:ext>
            </p:extLst>
          </p:nvPr>
        </p:nvGraphicFramePr>
        <p:xfrm>
          <a:off x="5606778" y="4701146"/>
          <a:ext cx="184422" cy="209289"/>
        </p:xfrm>
        <a:graphic>
          <a:graphicData uri="http://schemas.openxmlformats.org/presentationml/2006/ole">
            <mc:AlternateContent xmlns:mc="http://schemas.openxmlformats.org/markup-compatibility/2006">
              <mc:Choice xmlns:v="urn:schemas-microsoft-com:vml" Requires="v">
                <p:oleObj spid="_x0000_s34006" name="Visio" r:id="rId16" imgW="207192" imgH="234360" progId="Visio.Drawing.11">
                  <p:link updateAutomatic="1"/>
                </p:oleObj>
              </mc:Choice>
              <mc:Fallback>
                <p:oleObj name="Visio" r:id="rId16" imgW="207192" imgH="234360" progId="Visio.Drawing.11">
                  <p:link updateAutomatic="1"/>
                  <p:pic>
                    <p:nvPicPr>
                      <p:cNvPr id="0"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06778" y="4701146"/>
                        <a:ext cx="184422" cy="209289"/>
                      </a:xfrm>
                      <a:prstGeom prst="rect">
                        <a:avLst/>
                      </a:prstGeom>
                      <a:noFill/>
                      <a:ln>
                        <a:noFill/>
                      </a:ln>
                    </p:spPr>
                  </p:pic>
                </p:oleObj>
              </mc:Fallback>
            </mc:AlternateContent>
          </a:graphicData>
        </a:graphic>
      </p:graphicFrame>
      <p:pic>
        <p:nvPicPr>
          <p:cNvPr id="33824" name="Picture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0000" y="5338980"/>
            <a:ext cx="1611454" cy="68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25" name="Picture 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06946" y="5966219"/>
            <a:ext cx="817562" cy="61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26" name="Picture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3325" y="3883742"/>
            <a:ext cx="1066799" cy="29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1718" y="5334000"/>
            <a:ext cx="76482" cy="23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7F4F29F7-5A65-49AD-A057-2AD3D7063291}" type="slidenum">
              <a:rPr lang="en-US" smtClean="0"/>
              <a:pPr/>
              <a:t>30</a:t>
            </a:fld>
            <a:endParaRPr lang="en-US"/>
          </a:p>
        </p:txBody>
      </p:sp>
    </p:spTree>
    <p:extLst>
      <p:ext uri="{BB962C8B-B14F-4D97-AF65-F5344CB8AC3E}">
        <p14:creationId xmlns:p14="http://schemas.microsoft.com/office/powerpoint/2010/main" val="17962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500"/>
                                        <p:tgtEl>
                                          <p:spTgt spid="337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fade">
                                      <p:cBhvr>
                                        <p:cTn id="17" dur="500"/>
                                        <p:tgtEl>
                                          <p:spTgt spid="337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fade">
                                      <p:cBhvr>
                                        <p:cTn id="22" dur="500"/>
                                        <p:tgtEl>
                                          <p:spTgt spid="338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02"/>
                                        </p:tgtEl>
                                        <p:attrNameLst>
                                          <p:attrName>style.visibility</p:attrName>
                                        </p:attrNameLst>
                                      </p:cBhvr>
                                      <p:to>
                                        <p:strVal val="visible"/>
                                      </p:to>
                                    </p:set>
                                    <p:animEffect transition="in" filter="fade">
                                      <p:cBhvr>
                                        <p:cTn id="27" dur="500"/>
                                        <p:tgtEl>
                                          <p:spTgt spid="33802"/>
                                        </p:tgtEl>
                                      </p:cBhvr>
                                    </p:animEffect>
                                  </p:childTnLst>
                                </p:cTn>
                              </p:par>
                              <p:par>
                                <p:cTn id="28" presetID="10" presetClass="entr" presetSubtype="0" fill="hold" nodeType="withEffect">
                                  <p:stCondLst>
                                    <p:cond delay="0"/>
                                  </p:stCondLst>
                                  <p:childTnLst>
                                    <p:set>
                                      <p:cBhvr>
                                        <p:cTn id="29" dur="1" fill="hold">
                                          <p:stCondLst>
                                            <p:cond delay="0"/>
                                          </p:stCondLst>
                                        </p:cTn>
                                        <p:tgtEl>
                                          <p:spTgt spid="33826"/>
                                        </p:tgtEl>
                                        <p:attrNameLst>
                                          <p:attrName>style.visibility</p:attrName>
                                        </p:attrNameLst>
                                      </p:cBhvr>
                                      <p:to>
                                        <p:strVal val="visible"/>
                                      </p:to>
                                    </p:set>
                                    <p:animEffect transition="in" filter="fade">
                                      <p:cBhvr>
                                        <p:cTn id="30" dur="500"/>
                                        <p:tgtEl>
                                          <p:spTgt spid="338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810"/>
                                        </p:tgtEl>
                                        <p:attrNameLst>
                                          <p:attrName>style.visibility</p:attrName>
                                        </p:attrNameLst>
                                      </p:cBhvr>
                                      <p:to>
                                        <p:strVal val="visible"/>
                                      </p:to>
                                    </p:set>
                                    <p:animEffect transition="in" filter="fade">
                                      <p:cBhvr>
                                        <p:cTn id="35" dur="500"/>
                                        <p:tgtEl>
                                          <p:spTgt spid="33810"/>
                                        </p:tgtEl>
                                      </p:cBhvr>
                                    </p:animEffect>
                                  </p:childTnLst>
                                </p:cTn>
                              </p:par>
                              <p:par>
                                <p:cTn id="36" presetID="10" presetClass="entr" presetSubtype="0" fill="hold" nodeType="withEffect">
                                  <p:stCondLst>
                                    <p:cond delay="0"/>
                                  </p:stCondLst>
                                  <p:childTnLst>
                                    <p:set>
                                      <p:cBhvr>
                                        <p:cTn id="37" dur="1" fill="hold">
                                          <p:stCondLst>
                                            <p:cond delay="0"/>
                                          </p:stCondLst>
                                        </p:cTn>
                                        <p:tgtEl>
                                          <p:spTgt spid="33811"/>
                                        </p:tgtEl>
                                        <p:attrNameLst>
                                          <p:attrName>style.visibility</p:attrName>
                                        </p:attrNameLst>
                                      </p:cBhvr>
                                      <p:to>
                                        <p:strVal val="visible"/>
                                      </p:to>
                                    </p:set>
                                    <p:animEffect transition="in" filter="fade">
                                      <p:cBhvr>
                                        <p:cTn id="38" dur="500"/>
                                        <p:tgtEl>
                                          <p:spTgt spid="338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33815"/>
                                        </p:tgtEl>
                                        <p:attrNameLst>
                                          <p:attrName>style.visibility</p:attrName>
                                        </p:attrNameLst>
                                      </p:cBhvr>
                                      <p:to>
                                        <p:strVal val="visible"/>
                                      </p:to>
                                    </p:set>
                                    <p:animEffect transition="in" filter="fade">
                                      <p:cBhvr>
                                        <p:cTn id="46" dur="500"/>
                                        <p:tgtEl>
                                          <p:spTgt spid="338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824"/>
                                        </p:tgtEl>
                                        <p:attrNameLst>
                                          <p:attrName>style.visibility</p:attrName>
                                        </p:attrNameLst>
                                      </p:cBhvr>
                                      <p:to>
                                        <p:strVal val="visible"/>
                                      </p:to>
                                    </p:set>
                                    <p:animEffect transition="in" filter="fade">
                                      <p:cBhvr>
                                        <p:cTn id="51" dur="500"/>
                                        <p:tgtEl>
                                          <p:spTgt spid="33824"/>
                                        </p:tgtEl>
                                      </p:cBhvr>
                                    </p:animEffec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nodeType="withEffect">
                                  <p:stCondLst>
                                    <p:cond delay="0"/>
                                  </p:stCondLst>
                                  <p:childTnLst>
                                    <p:set>
                                      <p:cBhvr>
                                        <p:cTn id="56" dur="1" fill="hold">
                                          <p:stCondLst>
                                            <p:cond delay="0"/>
                                          </p:stCondLst>
                                        </p:cTn>
                                        <p:tgtEl>
                                          <p:spTgt spid="33825"/>
                                        </p:tgtEl>
                                        <p:attrNameLst>
                                          <p:attrName>style.visibility</p:attrName>
                                        </p:attrNameLst>
                                      </p:cBhvr>
                                      <p:to>
                                        <p:strVal val="visible"/>
                                      </p:to>
                                    </p:set>
                                    <p:animEffect transition="in" filter="fade">
                                      <p:cBhvr>
                                        <p:cTn id="57" dur="500"/>
                                        <p:tgtEl>
                                          <p:spTgt spid="338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nodeType="withEffect">
                                  <p:stCondLst>
                                    <p:cond delay="0"/>
                                  </p:stCondLst>
                                  <p:childTnLst>
                                    <p:set>
                                      <p:cBhvr>
                                        <p:cTn id="64" dur="1" fill="hold">
                                          <p:stCondLst>
                                            <p:cond delay="0"/>
                                          </p:stCondLst>
                                        </p:cTn>
                                        <p:tgtEl>
                                          <p:spTgt spid="33817"/>
                                        </p:tgtEl>
                                        <p:attrNameLst>
                                          <p:attrName>style.visibility</p:attrName>
                                        </p:attrNameLst>
                                      </p:cBhvr>
                                      <p:to>
                                        <p:strVal val="visible"/>
                                      </p:to>
                                    </p:set>
                                    <p:animEffect transition="in" filter="fade">
                                      <p:cBhvr>
                                        <p:cTn id="65" dur="500"/>
                                        <p:tgtEl>
                                          <p:spTgt spid="338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p:cNvSpPr/>
          <p:nvPr/>
        </p:nvSpPr>
        <p:spPr>
          <a:xfrm rot="10800000">
            <a:off x="3581400" y="1168427"/>
            <a:ext cx="12192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4876800" y="1143000"/>
            <a:ext cx="3505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C00000"/>
                </a:solidFill>
              </a:rPr>
              <a:t>Depends on Workers’ Judgments</a:t>
            </a:r>
            <a:endParaRPr lang="en-US" dirty="0">
              <a:solidFill>
                <a:srgbClr val="C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89145969"/>
              </p:ext>
            </p:extLst>
          </p:nvPr>
        </p:nvGraphicFramePr>
        <p:xfrm>
          <a:off x="533400" y="533400"/>
          <a:ext cx="3046195" cy="1600200"/>
        </p:xfrm>
        <a:graphic>
          <a:graphicData uri="http://schemas.openxmlformats.org/presentationml/2006/ole">
            <mc:AlternateContent xmlns:mc="http://schemas.openxmlformats.org/markup-compatibility/2006">
              <mc:Choice xmlns:v="urn:schemas-microsoft-com:vml" Requires="v">
                <p:oleObj spid="_x0000_s34877" name="Visio" r:id="rId4" imgW="1913081" imgH="1004130" progId="Visio.Drawing.11">
                  <p:link updateAutomatic="1"/>
                </p:oleObj>
              </mc:Choice>
              <mc:Fallback>
                <p:oleObj name="Visio" r:id="rId4" imgW="1913081" imgH="1004130" progId="Visio.Drawing.11">
                  <p:link updateAutomatic="1"/>
                  <p:pic>
                    <p:nvPicPr>
                      <p:cNvPr id="0" name=""/>
                      <p:cNvPicPr/>
                      <p:nvPr/>
                    </p:nvPicPr>
                    <p:blipFill>
                      <a:blip r:embed="rId5"/>
                      <a:stretch>
                        <a:fillRect/>
                      </a:stretch>
                    </p:blipFill>
                    <p:spPr>
                      <a:xfrm>
                        <a:off x="533400" y="533400"/>
                        <a:ext cx="3046195" cy="1600200"/>
                      </a:xfrm>
                      <a:prstGeom prst="rect">
                        <a:avLst/>
                      </a:prstGeom>
                    </p:spPr>
                  </p:pic>
                </p:oleObj>
              </mc:Fallback>
            </mc:AlternateContent>
          </a:graphicData>
        </a:graphic>
      </p:graphicFrame>
      <p:sp>
        <p:nvSpPr>
          <p:cNvPr id="3" name="TextBox 2"/>
          <p:cNvSpPr txBox="1"/>
          <p:nvPr/>
        </p:nvSpPr>
        <p:spPr>
          <a:xfrm>
            <a:off x="5088355" y="2316443"/>
            <a:ext cx="3082089" cy="646331"/>
          </a:xfrm>
          <a:prstGeom prst="rect">
            <a:avLst/>
          </a:prstGeom>
          <a:noFill/>
        </p:spPr>
        <p:txBody>
          <a:bodyPr wrap="square" rtlCol="0">
            <a:spAutoFit/>
          </a:bodyPr>
          <a:lstStyle/>
          <a:p>
            <a:r>
              <a:rPr lang="en-US" dirty="0" smtClean="0"/>
              <a:t>Based on workers’ experience</a:t>
            </a:r>
          </a:p>
          <a:p>
            <a:endParaRPr lang="en-US" dirty="0"/>
          </a:p>
        </p:txBody>
      </p:sp>
      <p:sp>
        <p:nvSpPr>
          <p:cNvPr id="10" name="Left Arrow 9"/>
          <p:cNvSpPr/>
          <p:nvPr/>
        </p:nvSpPr>
        <p:spPr>
          <a:xfrm rot="16200000">
            <a:off x="5956634" y="1725893"/>
            <a:ext cx="8001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3048000" y="3810000"/>
            <a:ext cx="4987089" cy="369332"/>
          </a:xfrm>
          <a:prstGeom prst="rect">
            <a:avLst/>
          </a:prstGeom>
          <a:noFill/>
        </p:spPr>
        <p:txBody>
          <a:bodyPr wrap="square" rtlCol="0">
            <a:spAutoFit/>
          </a:bodyPr>
          <a:lstStyle/>
          <a:p>
            <a:r>
              <a:rPr lang="en-US" dirty="0" smtClean="0"/>
              <a:t>If you have not done this before, the risk is higher! </a:t>
            </a:r>
            <a:endParaRPr lang="en-US" dirty="0"/>
          </a:p>
        </p:txBody>
      </p:sp>
      <p:sp>
        <p:nvSpPr>
          <p:cNvPr id="12" name="Left Arrow 11"/>
          <p:cNvSpPr/>
          <p:nvPr/>
        </p:nvSpPr>
        <p:spPr>
          <a:xfrm rot="16200000">
            <a:off x="5956634" y="3028950"/>
            <a:ext cx="8001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Left Arrow 12"/>
          <p:cNvSpPr/>
          <p:nvPr/>
        </p:nvSpPr>
        <p:spPr>
          <a:xfrm rot="16200000">
            <a:off x="5974681" y="4629150"/>
            <a:ext cx="8001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914400" y="5334000"/>
            <a:ext cx="6968289" cy="369332"/>
          </a:xfrm>
          <a:prstGeom prst="rect">
            <a:avLst/>
          </a:prstGeom>
          <a:noFill/>
        </p:spPr>
        <p:txBody>
          <a:bodyPr wrap="square" rtlCol="0">
            <a:spAutoFit/>
          </a:bodyPr>
          <a:lstStyle/>
          <a:p>
            <a:r>
              <a:rPr lang="en-US" dirty="0" smtClean="0"/>
              <a:t>Do not proceed with work as a VSDO, if the answer is “no” or “not sure”! </a:t>
            </a:r>
            <a:endParaRPr lang="en-US"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31</a:t>
            </a:fld>
            <a:endParaRPr lang="en-US"/>
          </a:p>
        </p:txBody>
      </p:sp>
    </p:spTree>
    <p:extLst>
      <p:ext uri="{BB962C8B-B14F-4D97-AF65-F5344CB8AC3E}">
        <p14:creationId xmlns:p14="http://schemas.microsoft.com/office/powerpoint/2010/main" val="6118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10" grpId="0" animBg="1"/>
      <p:bldP spid="11" grpId="0"/>
      <p:bldP spid="12" grpId="0" animBg="1"/>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p:cNvSpPr/>
          <p:nvPr/>
        </p:nvSpPr>
        <p:spPr>
          <a:xfrm rot="10800000">
            <a:off x="3581400" y="1168427"/>
            <a:ext cx="12192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4876800" y="1143000"/>
            <a:ext cx="3505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C00000"/>
                </a:solidFill>
              </a:rPr>
              <a:t>Depends on Workers’ Judgments</a:t>
            </a:r>
            <a:endParaRPr lang="en-US" dirty="0">
              <a:solidFill>
                <a:srgbClr val="C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30489822"/>
              </p:ext>
            </p:extLst>
          </p:nvPr>
        </p:nvGraphicFramePr>
        <p:xfrm>
          <a:off x="457200" y="414011"/>
          <a:ext cx="2971800" cy="1738174"/>
        </p:xfrm>
        <a:graphic>
          <a:graphicData uri="http://schemas.openxmlformats.org/presentationml/2006/ole">
            <mc:AlternateContent xmlns:mc="http://schemas.openxmlformats.org/markup-compatibility/2006">
              <mc:Choice xmlns:v="urn:schemas-microsoft-com:vml" Requires="v">
                <p:oleObj spid="_x0000_s37946" name="Visio" r:id="rId4" imgW="1870400" imgH="1094040" progId="Visio.Drawing.11">
                  <p:link updateAutomatic="1"/>
                </p:oleObj>
              </mc:Choice>
              <mc:Fallback>
                <p:oleObj name="Visio" r:id="rId4" imgW="1870400" imgH="1094040" progId="Visio.Drawing.11">
                  <p:link updateAutomatic="1"/>
                  <p:pic>
                    <p:nvPicPr>
                      <p:cNvPr id="0" name=""/>
                      <p:cNvPicPr/>
                      <p:nvPr/>
                    </p:nvPicPr>
                    <p:blipFill>
                      <a:blip r:embed="rId5"/>
                      <a:stretch>
                        <a:fillRect/>
                      </a:stretch>
                    </p:blipFill>
                    <p:spPr>
                      <a:xfrm>
                        <a:off x="457200" y="414011"/>
                        <a:ext cx="2971800" cy="1738174"/>
                      </a:xfrm>
                      <a:prstGeom prst="rect">
                        <a:avLst/>
                      </a:prstGeom>
                    </p:spPr>
                  </p:pic>
                </p:oleObj>
              </mc:Fallback>
            </mc:AlternateContent>
          </a:graphicData>
        </a:graphic>
      </p:graphicFrame>
      <p:sp>
        <p:nvSpPr>
          <p:cNvPr id="6" name="TextBox 5"/>
          <p:cNvSpPr txBox="1"/>
          <p:nvPr/>
        </p:nvSpPr>
        <p:spPr>
          <a:xfrm>
            <a:off x="4495800" y="2316443"/>
            <a:ext cx="4190999" cy="646331"/>
          </a:xfrm>
          <a:prstGeom prst="rect">
            <a:avLst/>
          </a:prstGeom>
          <a:noFill/>
        </p:spPr>
        <p:txBody>
          <a:bodyPr wrap="square" rtlCol="0">
            <a:spAutoFit/>
          </a:bodyPr>
          <a:lstStyle/>
          <a:p>
            <a:r>
              <a:rPr lang="en-US" dirty="0" smtClean="0"/>
              <a:t>Is this work have to be done right now?</a:t>
            </a:r>
          </a:p>
          <a:p>
            <a:endParaRPr lang="en-US" dirty="0"/>
          </a:p>
        </p:txBody>
      </p:sp>
      <p:sp>
        <p:nvSpPr>
          <p:cNvPr id="7" name="Left Arrow 6"/>
          <p:cNvSpPr/>
          <p:nvPr/>
        </p:nvSpPr>
        <p:spPr>
          <a:xfrm rot="16200000">
            <a:off x="5956634" y="1725893"/>
            <a:ext cx="8001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2209800" y="4102949"/>
            <a:ext cx="6476999" cy="369332"/>
          </a:xfrm>
          <a:prstGeom prst="rect">
            <a:avLst/>
          </a:prstGeom>
          <a:noFill/>
        </p:spPr>
        <p:txBody>
          <a:bodyPr wrap="square" rtlCol="0">
            <a:spAutoFit/>
          </a:bodyPr>
          <a:lstStyle/>
          <a:p>
            <a:r>
              <a:rPr lang="en-US" dirty="0" smtClean="0"/>
              <a:t>How dangerous it is to the public if you </a:t>
            </a:r>
            <a:r>
              <a:rPr lang="en-US" altLang="zh-CN" dirty="0" smtClean="0"/>
              <a:t>do </a:t>
            </a:r>
            <a:r>
              <a:rPr lang="en-US" dirty="0" smtClean="0"/>
              <a:t>not perform the work?</a:t>
            </a:r>
            <a:endParaRPr lang="en-US" dirty="0"/>
          </a:p>
        </p:txBody>
      </p:sp>
      <p:sp>
        <p:nvSpPr>
          <p:cNvPr id="11" name="Left Arrow 10"/>
          <p:cNvSpPr/>
          <p:nvPr/>
        </p:nvSpPr>
        <p:spPr>
          <a:xfrm rot="16200000">
            <a:off x="5956634" y="3028950"/>
            <a:ext cx="8001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Left Arrow 11"/>
          <p:cNvSpPr/>
          <p:nvPr/>
        </p:nvSpPr>
        <p:spPr>
          <a:xfrm rot="16200000">
            <a:off x="5956634" y="4857750"/>
            <a:ext cx="8001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2057400" y="5558589"/>
            <a:ext cx="6278477" cy="646331"/>
          </a:xfrm>
          <a:prstGeom prst="rect">
            <a:avLst/>
          </a:prstGeom>
          <a:noFill/>
        </p:spPr>
        <p:txBody>
          <a:bodyPr wrap="square" rtlCol="0">
            <a:spAutoFit/>
          </a:bodyPr>
          <a:lstStyle/>
          <a:p>
            <a:pPr algn="r"/>
            <a:r>
              <a:rPr lang="en-US" dirty="0" smtClean="0"/>
              <a:t>If it is dangerous to you, do not proceed with work as a VSDO!</a:t>
            </a:r>
          </a:p>
          <a:p>
            <a:pPr algn="r"/>
            <a:r>
              <a:rPr lang="en-US" dirty="0" smtClean="0"/>
              <a:t>If it is dangerous to the public, ask for assistance!  </a:t>
            </a:r>
            <a:endParaRPr lang="en-US" dirty="0"/>
          </a:p>
        </p:txBody>
      </p:sp>
      <p:sp>
        <p:nvSpPr>
          <p:cNvPr id="14" name="TextBox 13"/>
          <p:cNvSpPr txBox="1"/>
          <p:nvPr/>
        </p:nvSpPr>
        <p:spPr>
          <a:xfrm>
            <a:off x="3124201" y="3733800"/>
            <a:ext cx="5257800" cy="369332"/>
          </a:xfrm>
          <a:prstGeom prst="rect">
            <a:avLst/>
          </a:prstGeom>
          <a:noFill/>
        </p:spPr>
        <p:txBody>
          <a:bodyPr wrap="square" rtlCol="0">
            <a:spAutoFit/>
          </a:bodyPr>
          <a:lstStyle/>
          <a:p>
            <a:r>
              <a:rPr lang="en-US" dirty="0" smtClean="0"/>
              <a:t>How dangerous it is to you if you perform the work?</a:t>
            </a:r>
            <a:endParaRPr lang="en-US" dirty="0"/>
          </a:p>
        </p:txBody>
      </p:sp>
      <p:sp>
        <p:nvSpPr>
          <p:cNvPr id="2" name="Slide Number Placeholder 1"/>
          <p:cNvSpPr>
            <a:spLocks noGrp="1"/>
          </p:cNvSpPr>
          <p:nvPr>
            <p:ph type="sldNum" sz="quarter" idx="12"/>
          </p:nvPr>
        </p:nvSpPr>
        <p:spPr/>
        <p:txBody>
          <a:bodyPr/>
          <a:lstStyle/>
          <a:p>
            <a:fld id="{7F4F29F7-5A65-49AD-A057-2AD3D7063291}" type="slidenum">
              <a:rPr lang="en-US" smtClean="0"/>
              <a:pPr/>
              <a:t>32</a:t>
            </a:fld>
            <a:endParaRPr lang="en-US"/>
          </a:p>
        </p:txBody>
      </p:sp>
    </p:spTree>
    <p:extLst>
      <p:ext uri="{BB962C8B-B14F-4D97-AF65-F5344CB8AC3E}">
        <p14:creationId xmlns:p14="http://schemas.microsoft.com/office/powerpoint/2010/main" val="29701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p:bldP spid="7" grpId="0" animBg="1"/>
      <p:bldP spid="10" grpId="0"/>
      <p:bldP spid="11" grpId="0" animBg="1"/>
      <p:bldP spid="12" grpId="0" animBg="1"/>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p:cNvSpPr/>
          <p:nvPr/>
        </p:nvSpPr>
        <p:spPr>
          <a:xfrm rot="10800000">
            <a:off x="3581400" y="1168427"/>
            <a:ext cx="12192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4876800" y="1143000"/>
            <a:ext cx="3505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C00000"/>
                </a:solidFill>
              </a:rPr>
              <a:t>Depends on Workers’ Judgments</a:t>
            </a:r>
            <a:endParaRPr lang="en-US" dirty="0">
              <a:solidFill>
                <a:srgbClr val="C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43971278"/>
              </p:ext>
            </p:extLst>
          </p:nvPr>
        </p:nvGraphicFramePr>
        <p:xfrm>
          <a:off x="533400" y="462117"/>
          <a:ext cx="2939600" cy="1731097"/>
        </p:xfrm>
        <a:graphic>
          <a:graphicData uri="http://schemas.openxmlformats.org/presentationml/2006/ole">
            <mc:AlternateContent xmlns:mc="http://schemas.openxmlformats.org/markup-compatibility/2006">
              <mc:Choice xmlns:v="urn:schemas-microsoft-com:vml" Requires="v">
                <p:oleObj spid="_x0000_s38971" name="Visio" r:id="rId4" imgW="1857434" imgH="1094040" progId="Visio.Drawing.11">
                  <p:link updateAutomatic="1"/>
                </p:oleObj>
              </mc:Choice>
              <mc:Fallback>
                <p:oleObj name="Visio" r:id="rId4" imgW="1857434" imgH="1094040" progId="Visio.Drawing.11">
                  <p:link updateAutomatic="1"/>
                  <p:pic>
                    <p:nvPicPr>
                      <p:cNvPr id="0" name=""/>
                      <p:cNvPicPr/>
                      <p:nvPr/>
                    </p:nvPicPr>
                    <p:blipFill>
                      <a:blip r:embed="rId5"/>
                      <a:stretch>
                        <a:fillRect/>
                      </a:stretch>
                    </p:blipFill>
                    <p:spPr>
                      <a:xfrm>
                        <a:off x="533400" y="462117"/>
                        <a:ext cx="2939600" cy="1731097"/>
                      </a:xfrm>
                      <a:prstGeom prst="rect">
                        <a:avLst/>
                      </a:prstGeom>
                    </p:spPr>
                  </p:pic>
                </p:oleObj>
              </mc:Fallback>
            </mc:AlternateContent>
          </a:graphicData>
        </a:graphic>
      </p:graphicFrame>
      <p:sp>
        <p:nvSpPr>
          <p:cNvPr id="6" name="Left Arrow 5"/>
          <p:cNvSpPr/>
          <p:nvPr/>
        </p:nvSpPr>
        <p:spPr>
          <a:xfrm rot="16200000">
            <a:off x="6009955" y="1672572"/>
            <a:ext cx="693457"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4398544" y="2316443"/>
            <a:ext cx="4212055" cy="369332"/>
          </a:xfrm>
          <a:prstGeom prst="rect">
            <a:avLst/>
          </a:prstGeom>
          <a:noFill/>
        </p:spPr>
        <p:txBody>
          <a:bodyPr wrap="square" rtlCol="0">
            <a:spAutoFit/>
          </a:bodyPr>
          <a:lstStyle/>
          <a:p>
            <a:r>
              <a:rPr lang="en-US" altLang="zh-CN" dirty="0" smtClean="0"/>
              <a:t>Do you need a spotter? Do you have one?</a:t>
            </a:r>
            <a:endParaRPr lang="en-US" dirty="0"/>
          </a:p>
        </p:txBody>
      </p:sp>
      <p:sp>
        <p:nvSpPr>
          <p:cNvPr id="14" name="TextBox 13"/>
          <p:cNvSpPr txBox="1"/>
          <p:nvPr/>
        </p:nvSpPr>
        <p:spPr>
          <a:xfrm>
            <a:off x="2977815" y="3962400"/>
            <a:ext cx="5596689" cy="369332"/>
          </a:xfrm>
          <a:prstGeom prst="rect">
            <a:avLst/>
          </a:prstGeom>
          <a:noFill/>
        </p:spPr>
        <p:txBody>
          <a:bodyPr wrap="square" rtlCol="0">
            <a:spAutoFit/>
          </a:bodyPr>
          <a:lstStyle/>
          <a:p>
            <a:r>
              <a:rPr lang="en-US" dirty="0" smtClean="0"/>
              <a:t>Do you need additional equipment to perform the work? </a:t>
            </a:r>
            <a:endParaRPr lang="en-US" dirty="0"/>
          </a:p>
        </p:txBody>
      </p:sp>
      <p:sp>
        <p:nvSpPr>
          <p:cNvPr id="15" name="Left Arrow 14"/>
          <p:cNvSpPr/>
          <p:nvPr/>
        </p:nvSpPr>
        <p:spPr>
          <a:xfrm rot="16200000">
            <a:off x="5937584" y="3048000"/>
            <a:ext cx="8382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Left Arrow 15"/>
          <p:cNvSpPr/>
          <p:nvPr/>
        </p:nvSpPr>
        <p:spPr>
          <a:xfrm rot="16200000">
            <a:off x="5937265" y="4782234"/>
            <a:ext cx="874931"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p:cNvSpPr txBox="1"/>
          <p:nvPr/>
        </p:nvSpPr>
        <p:spPr>
          <a:xfrm>
            <a:off x="990601" y="5449669"/>
            <a:ext cx="7628020" cy="646331"/>
          </a:xfrm>
          <a:prstGeom prst="rect">
            <a:avLst/>
          </a:prstGeom>
          <a:noFill/>
        </p:spPr>
        <p:txBody>
          <a:bodyPr wrap="square" rtlCol="0">
            <a:spAutoFit/>
          </a:bodyPr>
          <a:lstStyle/>
          <a:p>
            <a:pPr algn="r"/>
            <a:r>
              <a:rPr lang="en-US" dirty="0" smtClean="0"/>
              <a:t>If you do not have everything you need, do not proceed with work as a VSDO! Ask for assistance! </a:t>
            </a:r>
            <a:endParaRPr lang="en-US" dirty="0"/>
          </a:p>
        </p:txBody>
      </p:sp>
      <p:sp>
        <p:nvSpPr>
          <p:cNvPr id="11" name="Rectangle 10"/>
          <p:cNvSpPr/>
          <p:nvPr/>
        </p:nvSpPr>
        <p:spPr>
          <a:xfrm>
            <a:off x="152400" y="2639703"/>
            <a:ext cx="4246144" cy="830997"/>
          </a:xfrm>
          <a:prstGeom prst="rect">
            <a:avLst/>
          </a:prstGeom>
          <a:ln>
            <a:solidFill>
              <a:schemeClr val="tx1">
                <a:lumMod val="85000"/>
                <a:lumOff val="15000"/>
              </a:schemeClr>
            </a:solidFill>
          </a:ln>
        </p:spPr>
        <p:txBody>
          <a:bodyPr wrap="square">
            <a:spAutoFit/>
          </a:bodyPr>
          <a:lstStyle/>
          <a:p>
            <a:r>
              <a:rPr lang="en-US" sz="1600" dirty="0" smtClean="0">
                <a:solidFill>
                  <a:schemeClr val="accent3">
                    <a:lumMod val="75000"/>
                  </a:schemeClr>
                </a:solidFill>
              </a:rPr>
              <a:t>Minimum Safety Requirements:  </a:t>
            </a:r>
          </a:p>
          <a:p>
            <a:r>
              <a:rPr lang="en-US" sz="1600" dirty="0">
                <a:solidFill>
                  <a:schemeClr val="accent3">
                    <a:lumMod val="75000"/>
                  </a:schemeClr>
                </a:solidFill>
              </a:rPr>
              <a:t> </a:t>
            </a:r>
            <a:r>
              <a:rPr lang="en-US" sz="1600" dirty="0" smtClean="0">
                <a:solidFill>
                  <a:schemeClr val="accent3">
                    <a:lumMod val="75000"/>
                  </a:schemeClr>
                </a:solidFill>
              </a:rPr>
              <a:t>         One </a:t>
            </a:r>
            <a:r>
              <a:rPr lang="en-US" sz="1600" dirty="0">
                <a:solidFill>
                  <a:schemeClr val="accent3">
                    <a:lumMod val="75000"/>
                  </a:schemeClr>
                </a:solidFill>
              </a:rPr>
              <a:t>truck, one worker</a:t>
            </a:r>
          </a:p>
          <a:p>
            <a:pPr lvl="1"/>
            <a:r>
              <a:rPr lang="en-US" sz="1600" dirty="0">
                <a:solidFill>
                  <a:schemeClr val="accent3">
                    <a:lumMod val="75000"/>
                  </a:schemeClr>
                </a:solidFill>
              </a:rPr>
              <a:t>Truck should have a high intensity light </a:t>
            </a:r>
            <a:r>
              <a:rPr lang="en-US" sz="1600" dirty="0" smtClean="0">
                <a:solidFill>
                  <a:schemeClr val="accent3">
                    <a:lumMod val="75000"/>
                  </a:schemeClr>
                </a:solidFill>
              </a:rPr>
              <a:t>bar</a:t>
            </a:r>
            <a:endParaRPr lang="en-US" sz="1600" dirty="0">
              <a:solidFill>
                <a:schemeClr val="accent3">
                  <a:lumMod val="75000"/>
                </a:schemeClr>
              </a:solidFill>
            </a:endParaRPr>
          </a:p>
        </p:txBody>
      </p:sp>
      <p:cxnSp>
        <p:nvCxnSpPr>
          <p:cNvPr id="4" name="Straight Connector 3"/>
          <p:cNvCxnSpPr/>
          <p:nvPr/>
        </p:nvCxnSpPr>
        <p:spPr>
          <a:xfrm flipH="1">
            <a:off x="1676400" y="1863072"/>
            <a:ext cx="152400" cy="776631"/>
          </a:xfrm>
          <a:prstGeom prst="line">
            <a:avLst/>
          </a:prstGeom>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7F4F29F7-5A65-49AD-A057-2AD3D7063291}" type="slidenum">
              <a:rPr lang="en-US" smtClean="0"/>
              <a:pPr/>
              <a:t>33</a:t>
            </a:fld>
            <a:endParaRPr lang="en-US"/>
          </a:p>
        </p:txBody>
      </p:sp>
    </p:spTree>
    <p:extLst>
      <p:ext uri="{BB962C8B-B14F-4D97-AF65-F5344CB8AC3E}">
        <p14:creationId xmlns:p14="http://schemas.microsoft.com/office/powerpoint/2010/main" val="29701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13" grpId="0"/>
      <p:bldP spid="14" grpId="0"/>
      <p:bldP spid="15" grpId="0" animBg="1"/>
      <p:bldP spid="16" grpId="0" animBg="1"/>
      <p:bldP spid="17"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62000"/>
            <a:ext cx="7924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It is important to have a streamlined risk assessment process to ensure efficient and better judgment.   </a:t>
            </a:r>
            <a:endParaRPr lang="en-US" sz="32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508" y="1722172"/>
            <a:ext cx="4767892" cy="490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05200" y="2590800"/>
            <a:ext cx="3962400" cy="3581400"/>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286000" y="5181600"/>
            <a:ext cx="12192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762000" y="4910435"/>
            <a:ext cx="14478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C00000"/>
                </a:solidFill>
              </a:rPr>
              <a:t>Depends on Workers’ Judgments</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7F4F29F7-5A65-49AD-A057-2AD3D7063291}" type="slidenum">
              <a:rPr lang="en-US" smtClean="0"/>
              <a:pPr/>
              <a:t>34</a:t>
            </a:fld>
            <a:endParaRPr lang="en-US"/>
          </a:p>
        </p:txBody>
      </p:sp>
    </p:spTree>
    <p:extLst>
      <p:ext uri="{BB962C8B-B14F-4D97-AF65-F5344CB8AC3E}">
        <p14:creationId xmlns:p14="http://schemas.microsoft.com/office/powerpoint/2010/main" val="611894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819400" y="316251"/>
            <a:ext cx="1143000" cy="379308"/>
          </a:xfrm>
        </p:spPr>
        <p:txBody>
          <a:bodyPr>
            <a:normAutofit fontScale="90000"/>
          </a:bodyPr>
          <a:lstStyle/>
          <a:p>
            <a:r>
              <a:rPr lang="en-US" sz="2800" dirty="0" smtClean="0"/>
              <a:t>PART 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35</a:t>
            </a:fld>
            <a:endParaRPr lang="en-US"/>
          </a:p>
        </p:txBody>
      </p:sp>
      <p:sp>
        <p:nvSpPr>
          <p:cNvPr id="5" name="Rectangle 4"/>
          <p:cNvSpPr/>
          <p:nvPr/>
        </p:nvSpPr>
        <p:spPr>
          <a:xfrm>
            <a:off x="3810712" y="388805"/>
            <a:ext cx="4571288" cy="369332"/>
          </a:xfrm>
          <a:prstGeom prst="rect">
            <a:avLst/>
          </a:prstGeom>
        </p:spPr>
        <p:txBody>
          <a:bodyPr wrap="square">
            <a:spAutoFit/>
          </a:bodyPr>
          <a:lstStyle/>
          <a:p>
            <a:r>
              <a:rPr lang="en-US" b="1" dirty="0" smtClean="0">
                <a:solidFill>
                  <a:schemeClr val="bg1">
                    <a:lumMod val="50000"/>
                  </a:schemeClr>
                </a:solidFill>
              </a:rPr>
              <a:t>Why </a:t>
            </a:r>
            <a:r>
              <a:rPr lang="en-US" b="1" dirty="0">
                <a:solidFill>
                  <a:schemeClr val="bg1">
                    <a:lumMod val="50000"/>
                  </a:schemeClr>
                </a:solidFill>
              </a:rPr>
              <a:t>is risk assessment important for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Rectangle 6"/>
          <p:cNvSpPr/>
          <p:nvPr/>
        </p:nvSpPr>
        <p:spPr>
          <a:xfrm>
            <a:off x="838200" y="2057400"/>
            <a:ext cx="7468312" cy="411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533400" y="1219200"/>
            <a:ext cx="8077200" cy="757130"/>
          </a:xfrm>
          <a:prstGeom prst="rect">
            <a:avLst/>
          </a:prstGeom>
        </p:spPr>
        <p:txBody>
          <a:bodyPr wrap="square">
            <a:spAutoFit/>
          </a:bodyPr>
          <a:lstStyle/>
          <a:p>
            <a:pPr>
              <a:lnSpc>
                <a:spcPct val="120000"/>
              </a:lnSpc>
            </a:pPr>
            <a:r>
              <a:rPr lang="en-US" dirty="0" smtClean="0"/>
              <a:t>Q: What are the potential causes for poor judgment in the following accident? What would you do differently? </a:t>
            </a:r>
            <a:endParaRPr lang="en-US" dirty="0"/>
          </a:p>
        </p:txBody>
      </p:sp>
      <p:sp>
        <p:nvSpPr>
          <p:cNvPr id="10" name="Rectangle 9"/>
          <p:cNvSpPr/>
          <p:nvPr/>
        </p:nvSpPr>
        <p:spPr>
          <a:xfrm>
            <a:off x="990600" y="2209800"/>
            <a:ext cx="7162800" cy="2031325"/>
          </a:xfrm>
          <a:prstGeom prst="rect">
            <a:avLst/>
          </a:prstGeom>
        </p:spPr>
        <p:txBody>
          <a:bodyPr wrap="square">
            <a:spAutoFit/>
          </a:bodyPr>
          <a:lstStyle/>
          <a:p>
            <a:r>
              <a:rPr lang="en-US" b="1" dirty="0"/>
              <a:t>Accident </a:t>
            </a:r>
            <a:r>
              <a:rPr lang="en-US" b="1" dirty="0" smtClean="0"/>
              <a:t>in Fall 2009</a:t>
            </a:r>
            <a:r>
              <a:rPr lang="en-US" dirty="0"/>
              <a:t> - Less than 15 minutes, 1 lane on an exit ramp, up-hill, no curves, clear, dry, sunny</a:t>
            </a:r>
            <a:r>
              <a:rPr lang="en-US" dirty="0" smtClean="0"/>
              <a:t>, strobes </a:t>
            </a:r>
            <a:r>
              <a:rPr lang="en-US" dirty="0"/>
              <a:t>on and mounted sign that said "Use Caution To Pass" speed limit = 65, ADT = 6900, employee was going to back up and pull off the road to patch a pot hole, would have been in the open lane with another employee to flag, employee was going slow and vehicle got inside his mirrors, employee started to back up and hit the vehicle.</a:t>
            </a:r>
          </a:p>
        </p:txBody>
      </p:sp>
    </p:spTree>
    <p:extLst>
      <p:ext uri="{BB962C8B-B14F-4D97-AF65-F5344CB8AC3E}">
        <p14:creationId xmlns:p14="http://schemas.microsoft.com/office/powerpoint/2010/main" val="1620260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819400" y="316251"/>
            <a:ext cx="1143000" cy="379308"/>
          </a:xfrm>
        </p:spPr>
        <p:txBody>
          <a:bodyPr>
            <a:normAutofit fontScale="90000"/>
          </a:bodyPr>
          <a:lstStyle/>
          <a:p>
            <a:r>
              <a:rPr lang="en-US" sz="2800" dirty="0" smtClean="0"/>
              <a:t>PART 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36</a:t>
            </a:fld>
            <a:endParaRPr lang="en-US"/>
          </a:p>
        </p:txBody>
      </p:sp>
      <p:sp>
        <p:nvSpPr>
          <p:cNvPr id="5" name="Rectangle 4"/>
          <p:cNvSpPr/>
          <p:nvPr/>
        </p:nvSpPr>
        <p:spPr>
          <a:xfrm>
            <a:off x="3810712" y="388805"/>
            <a:ext cx="4571288" cy="369332"/>
          </a:xfrm>
          <a:prstGeom prst="rect">
            <a:avLst/>
          </a:prstGeom>
        </p:spPr>
        <p:txBody>
          <a:bodyPr wrap="square">
            <a:spAutoFit/>
          </a:bodyPr>
          <a:lstStyle/>
          <a:p>
            <a:r>
              <a:rPr lang="en-US" b="1" dirty="0" smtClean="0">
                <a:solidFill>
                  <a:schemeClr val="bg1">
                    <a:lumMod val="50000"/>
                  </a:schemeClr>
                </a:solidFill>
              </a:rPr>
              <a:t>Why </a:t>
            </a:r>
            <a:r>
              <a:rPr lang="en-US" b="1" dirty="0">
                <a:solidFill>
                  <a:schemeClr val="bg1">
                    <a:lumMod val="50000"/>
                  </a:schemeClr>
                </a:solidFill>
              </a:rPr>
              <a:t>is risk assessment important for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Rectangle 6"/>
          <p:cNvSpPr/>
          <p:nvPr/>
        </p:nvSpPr>
        <p:spPr>
          <a:xfrm>
            <a:off x="838200" y="2057400"/>
            <a:ext cx="7468312" cy="411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533400" y="1219200"/>
            <a:ext cx="8077200" cy="757130"/>
          </a:xfrm>
          <a:prstGeom prst="rect">
            <a:avLst/>
          </a:prstGeom>
        </p:spPr>
        <p:txBody>
          <a:bodyPr wrap="square">
            <a:spAutoFit/>
          </a:bodyPr>
          <a:lstStyle/>
          <a:p>
            <a:pPr>
              <a:lnSpc>
                <a:spcPct val="120000"/>
              </a:lnSpc>
            </a:pPr>
            <a:r>
              <a:rPr lang="en-US" dirty="0" smtClean="0"/>
              <a:t>Q: What are the potential causes for poor judgment in the following accident? What would you do differently? </a:t>
            </a:r>
            <a:endParaRPr lang="en-US" dirty="0"/>
          </a:p>
        </p:txBody>
      </p:sp>
      <p:sp>
        <p:nvSpPr>
          <p:cNvPr id="11" name="Rectangle 10"/>
          <p:cNvSpPr/>
          <p:nvPr/>
        </p:nvSpPr>
        <p:spPr>
          <a:xfrm>
            <a:off x="932543" y="2235875"/>
            <a:ext cx="7297057" cy="2031325"/>
          </a:xfrm>
          <a:prstGeom prst="rect">
            <a:avLst/>
          </a:prstGeom>
        </p:spPr>
        <p:txBody>
          <a:bodyPr wrap="square">
            <a:spAutoFit/>
          </a:bodyPr>
          <a:lstStyle/>
          <a:p>
            <a:r>
              <a:rPr lang="en-US" b="1" dirty="0"/>
              <a:t>Accident </a:t>
            </a:r>
            <a:r>
              <a:rPr lang="en-US" b="1" dirty="0" smtClean="0"/>
              <a:t>in Fall 2009</a:t>
            </a:r>
            <a:r>
              <a:rPr lang="en-US" dirty="0"/>
              <a:t> - less than 15 minutes, 2 lane roadway, some curves and hills, dry, cloudy, strobes on and sign on truck that said "Use Caution To Pass" speed limit = 55, ADT = 2100, employee would have been in open lane with other employee to flag, employee was going slow and vehicle got behind him inside of his mirrors, employee started to back and hit the vehicle. employee should have </a:t>
            </a:r>
            <a:r>
              <a:rPr lang="en-US" dirty="0" smtClean="0"/>
              <a:t>turned </a:t>
            </a:r>
            <a:r>
              <a:rPr lang="en-US" dirty="0"/>
              <a:t>around and pulled off the road to patch the pot hole.</a:t>
            </a:r>
          </a:p>
        </p:txBody>
      </p:sp>
    </p:spTree>
    <p:extLst>
      <p:ext uri="{BB962C8B-B14F-4D97-AF65-F5344CB8AC3E}">
        <p14:creationId xmlns:p14="http://schemas.microsoft.com/office/powerpoint/2010/main" val="1970249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1828800" cy="904875"/>
          </a:xfrm>
        </p:spPr>
        <p:txBody>
          <a:bodyPr/>
          <a:lstStyle/>
          <a:p>
            <a:r>
              <a:rPr lang="en-US" dirty="0" smtClean="0"/>
              <a:t>PART III</a:t>
            </a:r>
            <a:endParaRPr lang="en-US"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37</a:t>
            </a:fld>
            <a:endParaRPr lang="en-US"/>
          </a:p>
        </p:txBody>
      </p:sp>
      <p:sp>
        <p:nvSpPr>
          <p:cNvPr id="5" name="Rectangle 4"/>
          <p:cNvSpPr/>
          <p:nvPr/>
        </p:nvSpPr>
        <p:spPr>
          <a:xfrm>
            <a:off x="2286000" y="3371671"/>
            <a:ext cx="6629400" cy="461665"/>
          </a:xfrm>
          <a:prstGeom prst="rect">
            <a:avLst/>
          </a:prstGeom>
        </p:spPr>
        <p:txBody>
          <a:bodyPr wrap="square">
            <a:spAutoFit/>
          </a:bodyPr>
          <a:lstStyle/>
          <a:p>
            <a:r>
              <a:rPr lang="en-US" sz="2400" b="1" dirty="0" smtClean="0">
                <a:solidFill>
                  <a:schemeClr val="bg1">
                    <a:lumMod val="50000"/>
                  </a:schemeClr>
                </a:solidFill>
              </a:rPr>
              <a:t>How </a:t>
            </a:r>
            <a:r>
              <a:rPr lang="en-US" sz="2400" b="1" dirty="0">
                <a:solidFill>
                  <a:schemeClr val="bg1">
                    <a:lumMod val="50000"/>
                  </a:schemeClr>
                </a:solidFill>
              </a:rPr>
              <a:t>to make better </a:t>
            </a:r>
            <a:r>
              <a:rPr lang="en-US" sz="2400" b="1" dirty="0" smtClean="0">
                <a:solidFill>
                  <a:schemeClr val="bg1">
                    <a:lumMod val="50000"/>
                  </a:schemeClr>
                </a:solidFill>
              </a:rPr>
              <a:t>judgments </a:t>
            </a:r>
            <a:r>
              <a:rPr lang="en-US" sz="2400" b="1" dirty="0">
                <a:solidFill>
                  <a:schemeClr val="bg1">
                    <a:lumMod val="50000"/>
                  </a:schemeClr>
                </a:solidFill>
              </a:rPr>
              <a:t>in VSDOs</a:t>
            </a:r>
            <a:r>
              <a:rPr lang="en-US" sz="2400" b="1" dirty="0" smtClean="0">
                <a:solidFill>
                  <a:schemeClr val="bg1">
                    <a:lumMod val="50000"/>
                  </a:schemeClr>
                </a:solidFill>
              </a:rPr>
              <a:t>?</a:t>
            </a:r>
            <a:endParaRPr lang="en-US" sz="2400" b="1" dirty="0">
              <a:solidFill>
                <a:schemeClr val="bg1">
                  <a:lumMod val="50000"/>
                </a:schemeClr>
              </a:solidFill>
            </a:endParaRPr>
          </a:p>
        </p:txBody>
      </p:sp>
      <p:sp>
        <p:nvSpPr>
          <p:cNvPr id="6" name="Action Button: Home 5">
            <a:hlinkClick r:id="rId2" action="ppaction://hlinksldjump" highlightClick="1"/>
          </p:cNvPr>
          <p:cNvSpPr/>
          <p:nvPr/>
        </p:nvSpPr>
        <p:spPr>
          <a:xfrm>
            <a:off x="8229600" y="5753100"/>
            <a:ext cx="444499" cy="533400"/>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43498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Influencing Factors</a:t>
            </a:r>
            <a:endParaRPr lang="en-US" sz="4000" b="1" dirty="0"/>
          </a:p>
        </p:txBody>
      </p:sp>
      <p:sp>
        <p:nvSpPr>
          <p:cNvPr id="3" name="Content Placeholder 2"/>
          <p:cNvSpPr>
            <a:spLocks noGrp="1"/>
          </p:cNvSpPr>
          <p:nvPr>
            <p:ph idx="1"/>
          </p:nvPr>
        </p:nvSpPr>
        <p:spPr>
          <a:xfrm>
            <a:off x="609600" y="1447800"/>
            <a:ext cx="8382000" cy="4525963"/>
          </a:xfrm>
        </p:spPr>
        <p:txBody>
          <a:bodyPr>
            <a:normAutofit/>
          </a:bodyPr>
          <a:lstStyle/>
          <a:p>
            <a:r>
              <a:rPr lang="en-US" dirty="0" smtClean="0"/>
              <a:t>Factors that will increase the probability of accidents during Very Short Duration Operations (VSDOs)</a:t>
            </a:r>
          </a:p>
          <a:p>
            <a:pPr lvl="1"/>
            <a:r>
              <a:rPr lang="en-US" sz="2400" dirty="0" smtClean="0"/>
              <a:t>Limited visibility (e.g. foggy/rainy weather, night and curves)</a:t>
            </a:r>
          </a:p>
          <a:p>
            <a:pPr lvl="1"/>
            <a:r>
              <a:rPr lang="en-US" sz="2400" dirty="0" smtClean="0"/>
              <a:t>Icy pavement</a:t>
            </a:r>
          </a:p>
          <a:p>
            <a:pPr lvl="1"/>
            <a:r>
              <a:rPr lang="en-US" sz="2400" dirty="0" smtClean="0"/>
              <a:t>Medium/low traffic volume and high traffic speed</a:t>
            </a:r>
          </a:p>
          <a:p>
            <a:pPr lvl="1"/>
            <a:endParaRPr lang="en-US" sz="2400" dirty="0" smtClean="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7F4F29F7-5A65-49AD-A057-2AD3D7063291}" type="slidenum">
              <a:rPr lang="en-US" smtClean="0"/>
              <a:pPr/>
              <a:t>38</a:t>
            </a:fld>
            <a:endParaRPr lang="en-US"/>
          </a:p>
        </p:txBody>
      </p:sp>
    </p:spTree>
    <p:extLst>
      <p:ext uri="{BB962C8B-B14F-4D97-AF65-F5344CB8AC3E}">
        <p14:creationId xmlns:p14="http://schemas.microsoft.com/office/powerpoint/2010/main" val="2158266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4F29F7-5A65-49AD-A057-2AD3D7063291}" type="slidenum">
              <a:rPr lang="en-US" smtClean="0"/>
              <a:pPr/>
              <a:t>39</a:t>
            </a:fld>
            <a:endParaRPr lang="en-US"/>
          </a:p>
        </p:txBody>
      </p:sp>
      <p:sp>
        <p:nvSpPr>
          <p:cNvPr id="3" name="Title 1"/>
          <p:cNvSpPr txBox="1">
            <a:spLocks/>
          </p:cNvSpPr>
          <p:nvPr/>
        </p:nvSpPr>
        <p:spPr>
          <a:xfrm>
            <a:off x="685799" y="496570"/>
            <a:ext cx="7772400" cy="13620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Risk Judgment Matrix</a:t>
            </a:r>
            <a:endParaRPr lang="en-US" sz="36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16853"/>
            <a:ext cx="7391400" cy="531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5486400" y="1219200"/>
            <a:ext cx="2590800" cy="520834"/>
            <a:chOff x="5029200" y="622166"/>
            <a:chExt cx="2590800" cy="520834"/>
          </a:xfrm>
        </p:grpSpPr>
        <p:sp>
          <p:nvSpPr>
            <p:cNvPr id="7" name="Rectangle 6"/>
            <p:cNvSpPr/>
            <p:nvPr/>
          </p:nvSpPr>
          <p:spPr>
            <a:xfrm>
              <a:off x="5912455" y="622166"/>
              <a:ext cx="831851" cy="245203"/>
            </a:xfrm>
            <a:prstGeom prst="rect">
              <a:avLst/>
            </a:prstGeom>
          </p:spPr>
          <p:txBody>
            <a:bodyPr wrap="none">
              <a:spAutoFit/>
            </a:bodyPr>
            <a:lstStyle/>
            <a:p>
              <a:r>
                <a:rPr lang="en-US" sz="1600" b="1" dirty="0" smtClean="0">
                  <a:solidFill>
                    <a:prstClr val="black"/>
                  </a:solidFill>
                  <a:cs typeface="Times New Roman" pitchFamily="18" charset="0"/>
                </a:rPr>
                <a:t>Risk level</a:t>
              </a:r>
              <a:endParaRPr lang="en-US" sz="1600" b="1" dirty="0">
                <a:solidFill>
                  <a:prstClr val="black"/>
                </a:solidFill>
                <a:cs typeface="Times New Roman" pitchFamily="18" charset="0"/>
              </a:endParaRPr>
            </a:p>
          </p:txBody>
        </p:sp>
        <p:grpSp>
          <p:nvGrpSpPr>
            <p:cNvPr id="8" name="Group 7"/>
            <p:cNvGrpSpPr/>
            <p:nvPr/>
          </p:nvGrpSpPr>
          <p:grpSpPr>
            <a:xfrm>
              <a:off x="5029200" y="892457"/>
              <a:ext cx="2590800" cy="250543"/>
              <a:chOff x="5029200" y="720872"/>
              <a:chExt cx="3037268" cy="345928"/>
            </a:xfrm>
          </p:grpSpPr>
          <p:sp>
            <p:nvSpPr>
              <p:cNvPr id="9" name="Rectangle 8"/>
              <p:cNvSpPr/>
              <p:nvPr/>
            </p:nvSpPr>
            <p:spPr>
              <a:xfrm>
                <a:off x="5556076" y="791443"/>
                <a:ext cx="1947417" cy="260609"/>
              </a:xfrm>
              <a:prstGeom prst="rect">
                <a:avLst/>
              </a:prstGeom>
              <a:gradFill flip="none" rotWithShape="1">
                <a:gsLst>
                  <a:gs pos="0">
                    <a:srgbClr val="F4FC88"/>
                  </a:gs>
                  <a:gs pos="14000">
                    <a:srgbClr val="FFFF00"/>
                  </a:gs>
                  <a:gs pos="93000">
                    <a:srgbClr val="C00000"/>
                  </a:gs>
                  <a:gs pos="63000">
                    <a:srgbClr val="FF0000"/>
                  </a:gs>
                  <a:gs pos="40000">
                    <a:srgbClr val="FF9933"/>
                  </a:gs>
                </a:gsLst>
                <a:lin ang="0" scaled="1"/>
                <a:tileRect/>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5029200" y="720872"/>
                <a:ext cx="526876" cy="338554"/>
              </a:xfrm>
              <a:prstGeom prst="rect">
                <a:avLst/>
              </a:prstGeom>
            </p:spPr>
            <p:txBody>
              <a:bodyPr wrap="none">
                <a:spAutoFit/>
              </a:bodyPr>
              <a:lstStyle/>
              <a:p>
                <a:r>
                  <a:rPr lang="en-US" sz="1600" dirty="0" smtClean="0">
                    <a:solidFill>
                      <a:prstClr val="black"/>
                    </a:solidFill>
                    <a:cs typeface="Times New Roman" pitchFamily="18" charset="0"/>
                  </a:rPr>
                  <a:t>Low</a:t>
                </a:r>
                <a:endParaRPr lang="en-US" sz="1600" dirty="0">
                  <a:solidFill>
                    <a:prstClr val="black"/>
                  </a:solidFill>
                  <a:cs typeface="Times New Roman" pitchFamily="18" charset="0"/>
                </a:endParaRPr>
              </a:p>
            </p:txBody>
          </p:sp>
          <p:sp>
            <p:nvSpPr>
              <p:cNvPr id="11" name="Rectangle 10"/>
              <p:cNvSpPr/>
              <p:nvPr/>
            </p:nvSpPr>
            <p:spPr>
              <a:xfrm>
                <a:off x="7503493" y="728246"/>
                <a:ext cx="562975" cy="338554"/>
              </a:xfrm>
              <a:prstGeom prst="rect">
                <a:avLst/>
              </a:prstGeom>
            </p:spPr>
            <p:txBody>
              <a:bodyPr wrap="none">
                <a:spAutoFit/>
              </a:bodyPr>
              <a:lstStyle/>
              <a:p>
                <a:r>
                  <a:rPr lang="en-US" sz="1600" dirty="0" smtClean="0">
                    <a:solidFill>
                      <a:prstClr val="black"/>
                    </a:solidFill>
                    <a:cs typeface="Times New Roman" pitchFamily="18" charset="0"/>
                  </a:rPr>
                  <a:t>High</a:t>
                </a:r>
                <a:endParaRPr lang="en-US" sz="1600" dirty="0">
                  <a:solidFill>
                    <a:prstClr val="black"/>
                  </a:solidFill>
                  <a:cs typeface="Times New Roman" pitchFamily="18" charset="0"/>
                </a:endParaRPr>
              </a:p>
            </p:txBody>
          </p:sp>
        </p:grpSp>
      </p:grpSp>
    </p:spTree>
    <p:extLst>
      <p:ext uri="{BB962C8B-B14F-4D97-AF65-F5344CB8AC3E}">
        <p14:creationId xmlns:p14="http://schemas.microsoft.com/office/powerpoint/2010/main" val="2572064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Content</a:t>
            </a:r>
            <a:endParaRPr lang="en-US" sz="4000" b="1" dirty="0"/>
          </a:p>
        </p:txBody>
      </p:sp>
      <p:sp>
        <p:nvSpPr>
          <p:cNvPr id="3" name="Content Placeholder 2"/>
          <p:cNvSpPr>
            <a:spLocks noGrp="1"/>
          </p:cNvSpPr>
          <p:nvPr>
            <p:ph idx="1"/>
          </p:nvPr>
        </p:nvSpPr>
        <p:spPr>
          <a:xfrm>
            <a:off x="609600" y="1600201"/>
            <a:ext cx="7315200" cy="3886200"/>
          </a:xfrm>
        </p:spPr>
        <p:txBody>
          <a:bodyPr>
            <a:normAutofit/>
          </a:bodyPr>
          <a:lstStyle/>
          <a:p>
            <a:pPr marL="0" indent="0">
              <a:buNone/>
            </a:pPr>
            <a:endParaRPr lang="en-US" sz="2400" dirty="0" smtClean="0"/>
          </a:p>
          <a:p>
            <a:endParaRPr lang="en-US" sz="2400" dirty="0" smtClean="0"/>
          </a:p>
          <a:p>
            <a:endParaRPr lang="en-US" sz="2400" b="1" dirty="0" smtClean="0"/>
          </a:p>
          <a:p>
            <a:endParaRPr lang="en-US" sz="2400" b="1" dirty="0"/>
          </a:p>
          <a:p>
            <a:endParaRPr lang="en-US" sz="2400" dirty="0"/>
          </a:p>
        </p:txBody>
      </p:sp>
      <p:sp>
        <p:nvSpPr>
          <p:cNvPr id="5" name="Slide Number Placeholder 4"/>
          <p:cNvSpPr>
            <a:spLocks noGrp="1"/>
          </p:cNvSpPr>
          <p:nvPr>
            <p:ph type="sldNum" sz="quarter" idx="12"/>
          </p:nvPr>
        </p:nvSpPr>
        <p:spPr/>
        <p:txBody>
          <a:bodyPr/>
          <a:lstStyle/>
          <a:p>
            <a:fld id="{7F4F29F7-5A65-49AD-A057-2AD3D7063291}" type="slidenum">
              <a:rPr lang="en-US" smtClean="0"/>
              <a:pPr/>
              <a:t>4</a:t>
            </a:fld>
            <a:endParaRPr lang="en-US"/>
          </a:p>
        </p:txBody>
      </p:sp>
      <p:graphicFrame>
        <p:nvGraphicFramePr>
          <p:cNvPr id="4" name="Diagram 3"/>
          <p:cNvGraphicFramePr/>
          <p:nvPr>
            <p:extLst>
              <p:ext uri="{D42A27DB-BD31-4B8C-83A1-F6EECF244321}">
                <p14:modId xmlns:p14="http://schemas.microsoft.com/office/powerpoint/2010/main" val="1646496196"/>
              </p:ext>
            </p:extLst>
          </p:nvPr>
        </p:nvGraphicFramePr>
        <p:xfrm>
          <a:off x="7620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46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200" b="1" dirty="0" smtClean="0"/>
              <a:t>Most Common Scenarios in VSDOs</a:t>
            </a:r>
            <a:endParaRPr lang="en-US" sz="3200" b="1" dirty="0"/>
          </a:p>
        </p:txBody>
      </p:sp>
      <p:sp>
        <p:nvSpPr>
          <p:cNvPr id="3" name="Content Placeholder 2"/>
          <p:cNvSpPr>
            <a:spLocks noGrp="1"/>
          </p:cNvSpPr>
          <p:nvPr>
            <p:ph idx="1"/>
          </p:nvPr>
        </p:nvSpPr>
        <p:spPr>
          <a:xfrm>
            <a:off x="457200" y="838200"/>
            <a:ext cx="8458200" cy="762000"/>
          </a:xfrm>
        </p:spPr>
        <p:txBody>
          <a:bodyPr>
            <a:normAutofit fontScale="92500" lnSpcReduction="10000"/>
          </a:bodyPr>
          <a:lstStyle/>
          <a:p>
            <a:pPr marL="342900" lvl="1" indent="-342900">
              <a:lnSpc>
                <a:spcPct val="150000"/>
              </a:lnSpc>
              <a:buFont typeface="Arial" pitchFamily="34" charset="0"/>
              <a:buChar char="•"/>
            </a:pPr>
            <a:r>
              <a:rPr lang="en-US" sz="3200" dirty="0" smtClean="0"/>
              <a:t>Scenario </a:t>
            </a:r>
            <a:r>
              <a:rPr lang="en-US" sz="3200" dirty="0"/>
              <a:t>I – Typical VSDOs on a </a:t>
            </a:r>
            <a:r>
              <a:rPr lang="en-US" sz="3200" dirty="0" smtClean="0"/>
              <a:t>travel-lane</a:t>
            </a:r>
          </a:p>
        </p:txBody>
      </p:sp>
      <p:sp>
        <p:nvSpPr>
          <p:cNvPr id="4" name="Slide Number Placeholder 3"/>
          <p:cNvSpPr>
            <a:spLocks noGrp="1"/>
          </p:cNvSpPr>
          <p:nvPr>
            <p:ph type="sldNum" sz="quarter" idx="12"/>
          </p:nvPr>
        </p:nvSpPr>
        <p:spPr/>
        <p:txBody>
          <a:bodyPr/>
          <a:lstStyle/>
          <a:p>
            <a:fld id="{7F4F29F7-5A65-49AD-A057-2AD3D7063291}" type="slidenum">
              <a:rPr lang="en-US" smtClean="0"/>
              <a:pPr/>
              <a:t>40</a:t>
            </a:fld>
            <a:endParaRPr lang="en-US"/>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2819400" cy="448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867400" y="2885986"/>
            <a:ext cx="2590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Weather condition: Clear</a:t>
            </a:r>
          </a:p>
          <a:p>
            <a:r>
              <a:rPr lang="en-US" dirty="0" smtClean="0"/>
              <a:t>Pavement condition: Dry</a:t>
            </a:r>
            <a:endParaRPr lang="en-US" dirty="0"/>
          </a:p>
        </p:txBody>
      </p:sp>
      <p:sp>
        <p:nvSpPr>
          <p:cNvPr id="14" name="TextBox 13"/>
          <p:cNvSpPr txBox="1"/>
          <p:nvPr/>
        </p:nvSpPr>
        <p:spPr>
          <a:xfrm>
            <a:off x="5791199" y="4646734"/>
            <a:ext cx="266700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Location of work: Within a travel lane</a:t>
            </a:r>
            <a:endParaRPr lang="en-US" dirty="0"/>
          </a:p>
        </p:txBody>
      </p:sp>
      <p:sp>
        <p:nvSpPr>
          <p:cNvPr id="15" name="TextBox 14"/>
          <p:cNvSpPr txBox="1"/>
          <p:nvPr/>
        </p:nvSpPr>
        <p:spPr>
          <a:xfrm>
            <a:off x="762000" y="5293065"/>
            <a:ext cx="2590800" cy="646331"/>
          </a:xfrm>
          <a:prstGeom prst="rect">
            <a:avLst/>
          </a:prstGeom>
          <a:noFill/>
        </p:spPr>
        <p:txBody>
          <a:bodyPr wrap="square" rtlCol="0">
            <a:spAutoFit/>
          </a:bodyPr>
          <a:lstStyle/>
          <a:p>
            <a:r>
              <a:rPr lang="en-US" dirty="0" smtClean="0"/>
              <a:t>Availability of refuge: Shoulder</a:t>
            </a:r>
            <a:endParaRPr lang="en-US" dirty="0"/>
          </a:p>
        </p:txBody>
      </p:sp>
      <p:sp>
        <p:nvSpPr>
          <p:cNvPr id="16" name="TextBox 15"/>
          <p:cNvSpPr txBox="1"/>
          <p:nvPr/>
        </p:nvSpPr>
        <p:spPr>
          <a:xfrm>
            <a:off x="609600" y="3135184"/>
            <a:ext cx="2819400" cy="646331"/>
          </a:xfrm>
          <a:prstGeom prst="rect">
            <a:avLst/>
          </a:prstGeom>
          <a:noFill/>
        </p:spPr>
        <p:txBody>
          <a:bodyPr wrap="square" rtlCol="0">
            <a:spAutoFit/>
          </a:bodyPr>
          <a:lstStyle/>
          <a:p>
            <a:r>
              <a:rPr lang="en-US" dirty="0" smtClean="0"/>
              <a:t>Traffic volume: Low</a:t>
            </a:r>
          </a:p>
          <a:p>
            <a:r>
              <a:rPr lang="en-US" dirty="0" smtClean="0"/>
              <a:t>Traffic speed: Medium</a:t>
            </a:r>
            <a:endParaRPr lang="en-US" dirty="0"/>
          </a:p>
        </p:txBody>
      </p:sp>
      <p:cxnSp>
        <p:nvCxnSpPr>
          <p:cNvPr id="17" name="Straight Arrow Connector 16"/>
          <p:cNvCxnSpPr>
            <a:stCxn id="15" idx="0"/>
          </p:cNvCxnSpPr>
          <p:nvPr/>
        </p:nvCxnSpPr>
        <p:spPr>
          <a:xfrm flipV="1">
            <a:off x="2057400" y="5038636"/>
            <a:ext cx="1524000" cy="25442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p:cNvCxnSpPr>
          <p:nvPr/>
        </p:nvCxnSpPr>
        <p:spPr>
          <a:xfrm flipH="1" flipV="1">
            <a:off x="6324600" y="2447836"/>
            <a:ext cx="838200" cy="4381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09600" y="1554080"/>
            <a:ext cx="4648198" cy="1323439"/>
          </a:xfrm>
          <a:prstGeom prst="rect">
            <a:avLst/>
          </a:prstGeom>
          <a:ln>
            <a:solidFill>
              <a:schemeClr val="tx1">
                <a:lumMod val="85000"/>
                <a:lumOff val="15000"/>
              </a:schemeClr>
            </a:solidFill>
          </a:ln>
        </p:spPr>
        <p:txBody>
          <a:bodyPr wrap="square">
            <a:spAutoFit/>
          </a:bodyPr>
          <a:lstStyle/>
          <a:p>
            <a:r>
              <a:rPr lang="en-US" sz="1600" dirty="0">
                <a:solidFill>
                  <a:schemeClr val="accent3">
                    <a:lumMod val="75000"/>
                  </a:schemeClr>
                </a:solidFill>
              </a:rPr>
              <a:t>Minimum </a:t>
            </a:r>
            <a:r>
              <a:rPr lang="en-US" sz="1600" dirty="0" smtClean="0">
                <a:solidFill>
                  <a:schemeClr val="accent3">
                    <a:lumMod val="75000"/>
                  </a:schemeClr>
                </a:solidFill>
              </a:rPr>
              <a:t>requirements:</a:t>
            </a:r>
            <a:endParaRPr lang="en-US" sz="1600" dirty="0">
              <a:solidFill>
                <a:schemeClr val="accent3">
                  <a:lumMod val="75000"/>
                </a:schemeClr>
              </a:solidFill>
            </a:endParaRPr>
          </a:p>
          <a:p>
            <a:pPr lvl="1"/>
            <a:r>
              <a:rPr lang="en-US" sz="1600" dirty="0">
                <a:solidFill>
                  <a:schemeClr val="accent3">
                    <a:lumMod val="75000"/>
                  </a:schemeClr>
                </a:solidFill>
              </a:rPr>
              <a:t>One truck, one worker</a:t>
            </a:r>
          </a:p>
          <a:p>
            <a:pPr lvl="1"/>
            <a:r>
              <a:rPr lang="en-US" sz="1600" dirty="0">
                <a:solidFill>
                  <a:schemeClr val="accent3">
                    <a:lumMod val="75000"/>
                  </a:schemeClr>
                </a:solidFill>
              </a:rPr>
              <a:t>Truck should have a high intensity light bar</a:t>
            </a:r>
          </a:p>
          <a:p>
            <a:r>
              <a:rPr lang="en-US" sz="1600" dirty="0">
                <a:solidFill>
                  <a:schemeClr val="accent3">
                    <a:lumMod val="75000"/>
                  </a:schemeClr>
                </a:solidFill>
              </a:rPr>
              <a:t>Where to park the maintenance vehicle?</a:t>
            </a:r>
          </a:p>
          <a:p>
            <a:pPr lvl="1"/>
            <a:r>
              <a:rPr lang="en-US" sz="1600" dirty="0">
                <a:solidFill>
                  <a:schemeClr val="accent3">
                    <a:lumMod val="75000"/>
                  </a:schemeClr>
                </a:solidFill>
              </a:rPr>
              <a:t>On the shoulder </a:t>
            </a:r>
          </a:p>
        </p:txBody>
      </p:sp>
      <p:pic>
        <p:nvPicPr>
          <p:cNvPr id="28674" name="Picture 2" descr="http://photos3.fotosearch.com/bthumb/CSP/CSP269/k2690883.jpg"/>
          <p:cNvPicPr>
            <a:picLocks noChangeAspect="1" noChangeArrowheads="1"/>
          </p:cNvPicPr>
          <p:nvPr/>
        </p:nvPicPr>
        <p:blipFill rotWithShape="1">
          <a:blip r:embed="rId3">
            <a:extLst>
              <a:ext uri="{28A0092B-C50C-407E-A947-70E740481C1C}">
                <a14:useLocalDpi xmlns:a14="http://schemas.microsoft.com/office/drawing/2010/main" val="0"/>
              </a:ext>
            </a:extLst>
          </a:blip>
          <a:srcRect l="33684" r="33158"/>
          <a:stretch/>
        </p:blipFill>
        <p:spPr bwMode="auto">
          <a:xfrm>
            <a:off x="3886200" y="3485146"/>
            <a:ext cx="465981" cy="105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28674"/>
                                        </p:tgtEl>
                                        <p:attrNameLst>
                                          <p:attrName>style.visibility</p:attrName>
                                        </p:attrNameLst>
                                      </p:cBhvr>
                                      <p:to>
                                        <p:strVal val="visible"/>
                                      </p:to>
                                    </p:set>
                                    <p:animEffect transition="in" filter="fade">
                                      <p:cBhvr>
                                        <p:cTn id="28" dur="500"/>
                                        <p:tgtEl>
                                          <p:spTgt spid="286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200" b="1" dirty="0" smtClean="0"/>
              <a:t>Most Common Scenarios in VSDOs</a:t>
            </a:r>
            <a:endParaRPr lang="en-US" sz="3200" b="1" dirty="0"/>
          </a:p>
        </p:txBody>
      </p:sp>
      <p:sp>
        <p:nvSpPr>
          <p:cNvPr id="3" name="Content Placeholder 2"/>
          <p:cNvSpPr>
            <a:spLocks noGrp="1"/>
          </p:cNvSpPr>
          <p:nvPr>
            <p:ph idx="1"/>
          </p:nvPr>
        </p:nvSpPr>
        <p:spPr>
          <a:xfrm>
            <a:off x="457200" y="838200"/>
            <a:ext cx="8458200" cy="762000"/>
          </a:xfrm>
        </p:spPr>
        <p:txBody>
          <a:bodyPr>
            <a:normAutofit fontScale="92500" lnSpcReduction="10000"/>
          </a:bodyPr>
          <a:lstStyle/>
          <a:p>
            <a:pPr marL="342900" lvl="1" indent="-342900">
              <a:lnSpc>
                <a:spcPct val="150000"/>
              </a:lnSpc>
              <a:buFont typeface="Arial" pitchFamily="34" charset="0"/>
              <a:buChar char="•"/>
            </a:pPr>
            <a:r>
              <a:rPr lang="en-US" sz="3200" dirty="0" smtClean="0"/>
              <a:t>Scenario </a:t>
            </a:r>
            <a:r>
              <a:rPr lang="en-US" sz="3200" dirty="0"/>
              <a:t>I – Typical VSDOs on a </a:t>
            </a:r>
            <a:r>
              <a:rPr lang="en-US" sz="3200" dirty="0" smtClean="0"/>
              <a:t>travel-lane</a:t>
            </a:r>
          </a:p>
        </p:txBody>
      </p:sp>
      <p:sp>
        <p:nvSpPr>
          <p:cNvPr id="4" name="Slide Number Placeholder 3"/>
          <p:cNvSpPr>
            <a:spLocks noGrp="1"/>
          </p:cNvSpPr>
          <p:nvPr>
            <p:ph type="sldNum" sz="quarter" idx="12"/>
          </p:nvPr>
        </p:nvSpPr>
        <p:spPr/>
        <p:txBody>
          <a:bodyPr/>
          <a:lstStyle/>
          <a:p>
            <a:fld id="{7F4F29F7-5A65-49AD-A057-2AD3D7063291}" type="slidenum">
              <a:rPr lang="en-US" smtClean="0"/>
              <a:pPr/>
              <a:t>41</a:t>
            </a:fld>
            <a:endParaRPr lang="en-US"/>
          </a:p>
        </p:txBody>
      </p:sp>
      <p:sp>
        <p:nvSpPr>
          <p:cNvPr id="13" name="TextBox 12"/>
          <p:cNvSpPr txBox="1"/>
          <p:nvPr/>
        </p:nvSpPr>
        <p:spPr>
          <a:xfrm>
            <a:off x="6019800" y="3316069"/>
            <a:ext cx="25908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Weather condition: Rainy</a:t>
            </a:r>
          </a:p>
          <a:p>
            <a:r>
              <a:rPr lang="en-US" dirty="0" smtClean="0"/>
              <a:t>Pavement condition: Wet</a:t>
            </a:r>
            <a:endParaRPr lang="en-US" dirty="0"/>
          </a:p>
        </p:txBody>
      </p:sp>
      <p:sp>
        <p:nvSpPr>
          <p:cNvPr id="14" name="TextBox 13"/>
          <p:cNvSpPr txBox="1"/>
          <p:nvPr/>
        </p:nvSpPr>
        <p:spPr>
          <a:xfrm>
            <a:off x="5943599" y="4646734"/>
            <a:ext cx="266700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Location of work: Within a travel lane</a:t>
            </a:r>
            <a:endParaRPr lang="en-US" dirty="0"/>
          </a:p>
        </p:txBody>
      </p:sp>
      <p:sp>
        <p:nvSpPr>
          <p:cNvPr id="15" name="TextBox 14"/>
          <p:cNvSpPr txBox="1"/>
          <p:nvPr/>
        </p:nvSpPr>
        <p:spPr>
          <a:xfrm>
            <a:off x="762000" y="5293065"/>
            <a:ext cx="2590800" cy="646331"/>
          </a:xfrm>
          <a:prstGeom prst="rect">
            <a:avLst/>
          </a:prstGeom>
          <a:noFill/>
        </p:spPr>
        <p:txBody>
          <a:bodyPr wrap="square" rtlCol="0">
            <a:spAutoFit/>
          </a:bodyPr>
          <a:lstStyle/>
          <a:p>
            <a:r>
              <a:rPr lang="en-US" dirty="0" smtClean="0"/>
              <a:t>Availability of refuge: Shoulder</a:t>
            </a:r>
            <a:endParaRPr lang="en-US" dirty="0"/>
          </a:p>
        </p:txBody>
      </p:sp>
      <p:sp>
        <p:nvSpPr>
          <p:cNvPr id="16" name="TextBox 15"/>
          <p:cNvSpPr txBox="1"/>
          <p:nvPr/>
        </p:nvSpPr>
        <p:spPr>
          <a:xfrm>
            <a:off x="381000" y="2403154"/>
            <a:ext cx="28194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Traffic volume: Medium</a:t>
            </a:r>
          </a:p>
          <a:p>
            <a:r>
              <a:rPr lang="en-US" b="1" dirty="0" smtClean="0">
                <a:solidFill>
                  <a:srgbClr val="C00000"/>
                </a:solidFill>
              </a:rPr>
              <a:t>Traffic speed: High</a:t>
            </a:r>
            <a:endParaRPr lang="en-US" b="1" dirty="0">
              <a:solidFill>
                <a:srgbClr val="C00000"/>
              </a:solidFill>
            </a:endParaRPr>
          </a:p>
        </p:txBody>
      </p:sp>
      <p:cxnSp>
        <p:nvCxnSpPr>
          <p:cNvPr id="17" name="Straight Arrow Connector 16"/>
          <p:cNvCxnSpPr>
            <a:stCxn id="15" idx="0"/>
          </p:cNvCxnSpPr>
          <p:nvPr/>
        </p:nvCxnSpPr>
        <p:spPr>
          <a:xfrm flipV="1">
            <a:off x="2057400" y="5038636"/>
            <a:ext cx="1524000" cy="25442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p:cNvCxnSpPr>
          <p:nvPr/>
        </p:nvCxnSpPr>
        <p:spPr>
          <a:xfrm flipH="1" flipV="1">
            <a:off x="6477000" y="2447835"/>
            <a:ext cx="838200" cy="86823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583" y="1553279"/>
            <a:ext cx="1844117"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p:nvPr/>
        </p:nvCxnSpPr>
        <p:spPr>
          <a:xfrm flipH="1" flipV="1">
            <a:off x="5128985" y="4371054"/>
            <a:ext cx="890815" cy="43411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 y="1676400"/>
            <a:ext cx="2590800" cy="523220"/>
          </a:xfrm>
          <a:prstGeom prst="rect">
            <a:avLst/>
          </a:prstGeom>
          <a:noFill/>
        </p:spPr>
        <p:txBody>
          <a:bodyPr wrap="square" rtlCol="0">
            <a:spAutoFit/>
          </a:bodyPr>
          <a:lstStyle/>
          <a:p>
            <a:r>
              <a:rPr lang="en-US" altLang="zh-CN" sz="2800" b="1" dirty="0" smtClean="0">
                <a:solidFill>
                  <a:schemeClr val="accent6">
                    <a:lumMod val="75000"/>
                  </a:schemeClr>
                </a:solidFill>
              </a:rPr>
              <a:t>What if?</a:t>
            </a:r>
            <a:endParaRPr lang="en-US" sz="2800" b="1" dirty="0">
              <a:solidFill>
                <a:schemeClr val="accent6">
                  <a:lumMod val="75000"/>
                </a:schemeClr>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246" y="2667000"/>
            <a:ext cx="2388754" cy="355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http://photos3.fotosearch.com/bthumb/CSP/CSP269/k2690883.jpg"/>
          <p:cNvPicPr>
            <a:picLocks noChangeAspect="1" noChangeArrowheads="1"/>
          </p:cNvPicPr>
          <p:nvPr/>
        </p:nvPicPr>
        <p:blipFill rotWithShape="1">
          <a:blip r:embed="rId4">
            <a:extLst>
              <a:ext uri="{28A0092B-C50C-407E-A947-70E740481C1C}">
                <a14:useLocalDpi xmlns:a14="http://schemas.microsoft.com/office/drawing/2010/main" val="0"/>
              </a:ext>
            </a:extLst>
          </a:blip>
          <a:srcRect l="33684" r="33158"/>
          <a:stretch/>
        </p:blipFill>
        <p:spPr bwMode="auto">
          <a:xfrm>
            <a:off x="3938337" y="2813322"/>
            <a:ext cx="465981" cy="10581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photos3.fotosearch.com/bthumb/CSP/CSP269/k2690883.jpg"/>
          <p:cNvPicPr>
            <a:picLocks noChangeAspect="1" noChangeArrowheads="1"/>
          </p:cNvPicPr>
          <p:nvPr/>
        </p:nvPicPr>
        <p:blipFill rotWithShape="1">
          <a:blip r:embed="rId4">
            <a:extLst>
              <a:ext uri="{28A0092B-C50C-407E-A947-70E740481C1C}">
                <a14:useLocalDpi xmlns:a14="http://schemas.microsoft.com/office/drawing/2010/main" val="0"/>
              </a:ext>
            </a:extLst>
          </a:blip>
          <a:srcRect l="33684" r="33158"/>
          <a:stretch/>
        </p:blipFill>
        <p:spPr bwMode="auto">
          <a:xfrm rot="10800000">
            <a:off x="4724400" y="5038637"/>
            <a:ext cx="465981" cy="1058139"/>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generic.pixmac.com/4/royalty-free-images-isolated-black-super-car-top-view-1204546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296" t="8562" r="34230" b="12364"/>
          <a:stretch/>
        </p:blipFill>
        <p:spPr bwMode="auto">
          <a:xfrm>
            <a:off x="3958899" y="4474112"/>
            <a:ext cx="445419" cy="89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31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9700"/>
                                        </p:tgtEl>
                                        <p:attrNameLst>
                                          <p:attrName>style.visibility</p:attrName>
                                        </p:attrNameLst>
                                      </p:cBhvr>
                                      <p:to>
                                        <p:strVal val="visible"/>
                                      </p:to>
                                    </p:set>
                                    <p:animEffect transition="in" filter="fade">
                                      <p:cBhvr>
                                        <p:cTn id="26" dur="500"/>
                                        <p:tgtEl>
                                          <p:spTgt spid="2970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200" b="1" dirty="0" smtClean="0"/>
              <a:t>Most Common Scenarios in VSDOs</a:t>
            </a:r>
            <a:endParaRPr lang="en-US" sz="3200" b="1" dirty="0"/>
          </a:p>
        </p:txBody>
      </p:sp>
      <p:sp>
        <p:nvSpPr>
          <p:cNvPr id="3" name="Content Placeholder 2"/>
          <p:cNvSpPr>
            <a:spLocks noGrp="1"/>
          </p:cNvSpPr>
          <p:nvPr>
            <p:ph idx="1"/>
          </p:nvPr>
        </p:nvSpPr>
        <p:spPr>
          <a:xfrm>
            <a:off x="457200" y="990600"/>
            <a:ext cx="8458200" cy="762000"/>
          </a:xfrm>
        </p:spPr>
        <p:txBody>
          <a:bodyPr>
            <a:normAutofit fontScale="92500" lnSpcReduction="10000"/>
          </a:bodyPr>
          <a:lstStyle/>
          <a:p>
            <a:pPr marL="342900" lvl="1" indent="-342900">
              <a:lnSpc>
                <a:spcPct val="150000"/>
              </a:lnSpc>
              <a:buFont typeface="Arial" pitchFamily="34" charset="0"/>
              <a:buChar char="•"/>
            </a:pPr>
            <a:r>
              <a:rPr lang="en-US" sz="3200" dirty="0" smtClean="0"/>
              <a:t>Scenario </a:t>
            </a:r>
            <a:r>
              <a:rPr lang="en-US" sz="3200" dirty="0"/>
              <a:t>II - Typical VSDOs on a shoulder</a:t>
            </a:r>
          </a:p>
          <a:p>
            <a:pPr marL="342900" lvl="1" indent="-342900">
              <a:lnSpc>
                <a:spcPct val="150000"/>
              </a:lnSpc>
              <a:buFont typeface="Arial" pitchFamily="34" charset="0"/>
              <a:buChar char="•"/>
            </a:pPr>
            <a:endParaRPr lang="en-US" sz="3200" dirty="0" smtClean="0"/>
          </a:p>
        </p:txBody>
      </p:sp>
      <p:sp>
        <p:nvSpPr>
          <p:cNvPr id="4" name="Slide Number Placeholder 3"/>
          <p:cNvSpPr>
            <a:spLocks noGrp="1"/>
          </p:cNvSpPr>
          <p:nvPr>
            <p:ph type="sldNum" sz="quarter" idx="12"/>
          </p:nvPr>
        </p:nvSpPr>
        <p:spPr/>
        <p:txBody>
          <a:bodyPr/>
          <a:lstStyle/>
          <a:p>
            <a:fld id="{7F4F29F7-5A65-49AD-A057-2AD3D7063291}" type="slidenum">
              <a:rPr lang="en-US" smtClean="0"/>
              <a:pPr/>
              <a:t>42</a:t>
            </a:fld>
            <a:endParaRPr lang="en-US"/>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541" y="1752600"/>
            <a:ext cx="4500634" cy="45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52575" y="2056237"/>
            <a:ext cx="2590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Weather condition: Clear</a:t>
            </a:r>
          </a:p>
          <a:p>
            <a:r>
              <a:rPr lang="en-US" dirty="0"/>
              <a:t>Pavement condition: Dry</a:t>
            </a:r>
          </a:p>
        </p:txBody>
      </p:sp>
      <p:sp>
        <p:nvSpPr>
          <p:cNvPr id="21" name="TextBox 20"/>
          <p:cNvSpPr txBox="1"/>
          <p:nvPr/>
        </p:nvSpPr>
        <p:spPr>
          <a:xfrm>
            <a:off x="6629400" y="5866236"/>
            <a:ext cx="2590800" cy="646331"/>
          </a:xfrm>
          <a:prstGeom prst="rect">
            <a:avLst/>
          </a:prstGeom>
          <a:noFill/>
        </p:spPr>
        <p:txBody>
          <a:bodyPr wrap="square" rtlCol="0">
            <a:spAutoFit/>
          </a:bodyPr>
          <a:lstStyle/>
          <a:p>
            <a:r>
              <a:rPr lang="en-US" dirty="0" smtClean="0"/>
              <a:t>Availability of refuge: Shoulder</a:t>
            </a:r>
            <a:endParaRPr lang="en-US" dirty="0"/>
          </a:p>
        </p:txBody>
      </p:sp>
      <p:sp>
        <p:nvSpPr>
          <p:cNvPr id="22" name="TextBox 21"/>
          <p:cNvSpPr txBox="1"/>
          <p:nvPr/>
        </p:nvSpPr>
        <p:spPr>
          <a:xfrm>
            <a:off x="990600" y="3418996"/>
            <a:ext cx="2819400" cy="646331"/>
          </a:xfrm>
          <a:prstGeom prst="rect">
            <a:avLst/>
          </a:prstGeom>
          <a:noFill/>
        </p:spPr>
        <p:txBody>
          <a:bodyPr wrap="square" rtlCol="0">
            <a:spAutoFit/>
          </a:bodyPr>
          <a:lstStyle/>
          <a:p>
            <a:r>
              <a:rPr lang="en-US" dirty="0" smtClean="0"/>
              <a:t>Traffic volume: </a:t>
            </a:r>
            <a:r>
              <a:rPr lang="en-US" dirty="0"/>
              <a:t>L</a:t>
            </a:r>
            <a:r>
              <a:rPr lang="en-US" dirty="0" smtClean="0"/>
              <a:t>ow</a:t>
            </a:r>
          </a:p>
          <a:p>
            <a:r>
              <a:rPr lang="en-US" dirty="0" smtClean="0"/>
              <a:t>Traffic speed: Medium</a:t>
            </a:r>
            <a:endParaRPr lang="en-US" dirty="0"/>
          </a:p>
        </p:txBody>
      </p:sp>
      <p:cxnSp>
        <p:nvCxnSpPr>
          <p:cNvPr id="23" name="Straight Arrow Connector 22"/>
          <p:cNvCxnSpPr/>
          <p:nvPr/>
        </p:nvCxnSpPr>
        <p:spPr>
          <a:xfrm flipH="1" flipV="1">
            <a:off x="7305675" y="5256638"/>
            <a:ext cx="419100" cy="45719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3"/>
          </p:cNvCxnSpPr>
          <p:nvPr/>
        </p:nvCxnSpPr>
        <p:spPr>
          <a:xfrm flipV="1">
            <a:off x="4143375" y="2132438"/>
            <a:ext cx="1600200" cy="24696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04800" y="4983540"/>
            <a:ext cx="4419600" cy="1569660"/>
          </a:xfrm>
          <a:prstGeom prst="rect">
            <a:avLst/>
          </a:prstGeom>
          <a:ln>
            <a:solidFill>
              <a:schemeClr val="tx1">
                <a:lumMod val="85000"/>
                <a:lumOff val="15000"/>
              </a:schemeClr>
            </a:solidFill>
          </a:ln>
        </p:spPr>
        <p:txBody>
          <a:bodyPr wrap="square">
            <a:spAutoFit/>
          </a:bodyPr>
          <a:lstStyle/>
          <a:p>
            <a:r>
              <a:rPr lang="en-US" sz="1600" dirty="0">
                <a:solidFill>
                  <a:schemeClr val="accent3">
                    <a:lumMod val="75000"/>
                  </a:schemeClr>
                </a:solidFill>
              </a:rPr>
              <a:t>Minimum </a:t>
            </a:r>
            <a:r>
              <a:rPr lang="en-US" sz="1600" dirty="0" smtClean="0">
                <a:solidFill>
                  <a:schemeClr val="accent3">
                    <a:lumMod val="75000"/>
                  </a:schemeClr>
                </a:solidFill>
              </a:rPr>
              <a:t>requirements:</a:t>
            </a:r>
            <a:endParaRPr lang="en-US" sz="1600" dirty="0">
              <a:solidFill>
                <a:schemeClr val="accent3">
                  <a:lumMod val="75000"/>
                </a:schemeClr>
              </a:solidFill>
            </a:endParaRPr>
          </a:p>
          <a:p>
            <a:pPr lvl="1"/>
            <a:r>
              <a:rPr lang="en-US" sz="1600" dirty="0">
                <a:solidFill>
                  <a:schemeClr val="accent3">
                    <a:lumMod val="75000"/>
                  </a:schemeClr>
                </a:solidFill>
              </a:rPr>
              <a:t>One truck, one worker</a:t>
            </a:r>
          </a:p>
          <a:p>
            <a:pPr lvl="1"/>
            <a:r>
              <a:rPr lang="en-US" sz="1600" dirty="0">
                <a:solidFill>
                  <a:schemeClr val="accent3">
                    <a:lumMod val="75000"/>
                  </a:schemeClr>
                </a:solidFill>
              </a:rPr>
              <a:t>Truck should have a high intensity light bar</a:t>
            </a:r>
          </a:p>
          <a:p>
            <a:r>
              <a:rPr lang="en-US" sz="1600" dirty="0">
                <a:solidFill>
                  <a:schemeClr val="accent3">
                    <a:lumMod val="75000"/>
                  </a:schemeClr>
                </a:solidFill>
              </a:rPr>
              <a:t>Where to park the maintenance vehicle?</a:t>
            </a:r>
          </a:p>
          <a:p>
            <a:pPr lvl="1"/>
            <a:r>
              <a:rPr lang="en-US" sz="1600" dirty="0">
                <a:solidFill>
                  <a:schemeClr val="accent3">
                    <a:lumMod val="75000"/>
                  </a:schemeClr>
                </a:solidFill>
              </a:rPr>
              <a:t>Parking location can be either on a shoulder or a median</a:t>
            </a:r>
          </a:p>
        </p:txBody>
      </p:sp>
      <p:pic>
        <p:nvPicPr>
          <p:cNvPr id="12" name="Picture 2" descr="http://photos3.fotosearch.com/bthumb/CSP/CSP269/k2690883.jpg"/>
          <p:cNvPicPr>
            <a:picLocks noChangeAspect="1" noChangeArrowheads="1"/>
          </p:cNvPicPr>
          <p:nvPr/>
        </p:nvPicPr>
        <p:blipFill rotWithShape="1">
          <a:blip r:embed="rId3">
            <a:extLst>
              <a:ext uri="{28A0092B-C50C-407E-A947-70E740481C1C}">
                <a14:useLocalDpi xmlns:a14="http://schemas.microsoft.com/office/drawing/2010/main" val="0"/>
              </a:ext>
            </a:extLst>
          </a:blip>
          <a:srcRect l="33684" r="33158"/>
          <a:stretch/>
        </p:blipFill>
        <p:spPr bwMode="auto">
          <a:xfrm>
            <a:off x="4477494" y="2889926"/>
            <a:ext cx="465981" cy="10581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generic.pixmac.com/4/royalty-free-images-isolated-black-super-car-top-view-120454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296" t="8562" r="34230" b="12364"/>
          <a:stretch/>
        </p:blipFill>
        <p:spPr bwMode="auto">
          <a:xfrm rot="10800000">
            <a:off x="6159918" y="4507832"/>
            <a:ext cx="445419" cy="89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4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200" b="1" dirty="0" smtClean="0"/>
              <a:t>Most Common Scenarios in VSDOs</a:t>
            </a:r>
            <a:endParaRPr lang="en-US" sz="3200" b="1" dirty="0"/>
          </a:p>
        </p:txBody>
      </p:sp>
      <p:sp>
        <p:nvSpPr>
          <p:cNvPr id="3" name="Content Placeholder 2"/>
          <p:cNvSpPr>
            <a:spLocks noGrp="1"/>
          </p:cNvSpPr>
          <p:nvPr>
            <p:ph idx="1"/>
          </p:nvPr>
        </p:nvSpPr>
        <p:spPr>
          <a:xfrm>
            <a:off x="457200" y="990600"/>
            <a:ext cx="8458200" cy="762000"/>
          </a:xfrm>
        </p:spPr>
        <p:txBody>
          <a:bodyPr>
            <a:normAutofit fontScale="92500" lnSpcReduction="10000"/>
          </a:bodyPr>
          <a:lstStyle/>
          <a:p>
            <a:pPr marL="342900" lvl="1" indent="-342900">
              <a:lnSpc>
                <a:spcPct val="150000"/>
              </a:lnSpc>
              <a:buFont typeface="Arial" pitchFamily="34" charset="0"/>
              <a:buChar char="•"/>
            </a:pPr>
            <a:r>
              <a:rPr lang="en-US" sz="3200" dirty="0" smtClean="0"/>
              <a:t>Scenario </a:t>
            </a:r>
            <a:r>
              <a:rPr lang="en-US" sz="3200" dirty="0"/>
              <a:t>II - Typical VSDOs on a shoulder</a:t>
            </a:r>
          </a:p>
          <a:p>
            <a:pPr marL="342900" lvl="1" indent="-342900">
              <a:lnSpc>
                <a:spcPct val="150000"/>
              </a:lnSpc>
              <a:buFont typeface="Arial" pitchFamily="34" charset="0"/>
              <a:buChar char="•"/>
            </a:pPr>
            <a:endParaRPr lang="en-US" sz="3200" dirty="0" smtClean="0"/>
          </a:p>
        </p:txBody>
      </p:sp>
      <p:sp>
        <p:nvSpPr>
          <p:cNvPr id="4" name="Slide Number Placeholder 3"/>
          <p:cNvSpPr>
            <a:spLocks noGrp="1"/>
          </p:cNvSpPr>
          <p:nvPr>
            <p:ph type="sldNum" sz="quarter" idx="12"/>
          </p:nvPr>
        </p:nvSpPr>
        <p:spPr/>
        <p:txBody>
          <a:bodyPr/>
          <a:lstStyle/>
          <a:p>
            <a:fld id="{7F4F29F7-5A65-49AD-A057-2AD3D7063291}" type="slidenum">
              <a:rPr lang="en-US" smtClean="0"/>
              <a:pPr/>
              <a:t>43</a:t>
            </a:fld>
            <a:endParaRPr lang="en-US"/>
          </a:p>
        </p:txBody>
      </p:sp>
      <p:sp>
        <p:nvSpPr>
          <p:cNvPr id="21" name="TextBox 20"/>
          <p:cNvSpPr txBox="1"/>
          <p:nvPr/>
        </p:nvSpPr>
        <p:spPr>
          <a:xfrm>
            <a:off x="5745581" y="6018635"/>
            <a:ext cx="2590800" cy="646331"/>
          </a:xfrm>
          <a:prstGeom prst="rect">
            <a:avLst/>
          </a:prstGeom>
          <a:noFill/>
        </p:spPr>
        <p:txBody>
          <a:bodyPr wrap="square" rtlCol="0">
            <a:spAutoFit/>
          </a:bodyPr>
          <a:lstStyle/>
          <a:p>
            <a:r>
              <a:rPr lang="en-US" dirty="0" smtClean="0"/>
              <a:t>Availability of refuge: Shoulder</a:t>
            </a:r>
            <a:endParaRPr lang="en-US" dirty="0"/>
          </a:p>
        </p:txBody>
      </p:sp>
      <p:sp>
        <p:nvSpPr>
          <p:cNvPr id="22" name="TextBox 21"/>
          <p:cNvSpPr txBox="1"/>
          <p:nvPr/>
        </p:nvSpPr>
        <p:spPr>
          <a:xfrm>
            <a:off x="342900" y="2274594"/>
            <a:ext cx="28194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Traffic volume: Low</a:t>
            </a:r>
          </a:p>
          <a:p>
            <a:r>
              <a:rPr lang="en-US" b="1" dirty="0">
                <a:solidFill>
                  <a:srgbClr val="C00000"/>
                </a:solidFill>
              </a:rPr>
              <a:t>Traffic speed: High</a:t>
            </a:r>
          </a:p>
        </p:txBody>
      </p:sp>
      <p:cxnSp>
        <p:nvCxnSpPr>
          <p:cNvPr id="23" name="Straight Arrow Connector 22"/>
          <p:cNvCxnSpPr/>
          <p:nvPr/>
        </p:nvCxnSpPr>
        <p:spPr>
          <a:xfrm flipH="1" flipV="1">
            <a:off x="6093732" y="5409037"/>
            <a:ext cx="419100" cy="45719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676400"/>
            <a:ext cx="2590800" cy="523220"/>
          </a:xfrm>
          <a:prstGeom prst="rect">
            <a:avLst/>
          </a:prstGeom>
          <a:noFill/>
        </p:spPr>
        <p:txBody>
          <a:bodyPr wrap="square" rtlCol="0">
            <a:spAutoFit/>
          </a:bodyPr>
          <a:lstStyle/>
          <a:p>
            <a:r>
              <a:rPr lang="en-US" altLang="zh-CN" sz="2800" b="1" dirty="0" smtClean="0">
                <a:solidFill>
                  <a:schemeClr val="accent6">
                    <a:lumMod val="75000"/>
                  </a:schemeClr>
                </a:solidFill>
              </a:rPr>
              <a:t>What if?</a:t>
            </a:r>
            <a:endParaRPr lang="en-US" sz="2800" b="1" dirty="0">
              <a:solidFill>
                <a:schemeClr val="accent6">
                  <a:lumMod val="75000"/>
                </a:schemeClr>
              </a:solidFill>
            </a:endParaRPr>
          </a:p>
        </p:txBody>
      </p:sp>
      <p:sp>
        <p:nvSpPr>
          <p:cNvPr id="41" name="TextBox 40"/>
          <p:cNvSpPr txBox="1"/>
          <p:nvPr/>
        </p:nvSpPr>
        <p:spPr>
          <a:xfrm>
            <a:off x="3755197" y="6189401"/>
            <a:ext cx="915112" cy="369332"/>
          </a:xfrm>
          <a:prstGeom prst="rect">
            <a:avLst/>
          </a:prstGeom>
          <a:noFill/>
        </p:spPr>
        <p:txBody>
          <a:bodyPr wrap="square" rtlCol="0">
            <a:spAutoFit/>
          </a:bodyPr>
          <a:lstStyle/>
          <a:p>
            <a:r>
              <a:rPr lang="en-US" dirty="0" smtClean="0"/>
              <a:t>Median</a:t>
            </a:r>
            <a:endParaRPr lang="en-US" dirty="0"/>
          </a:p>
        </p:txBody>
      </p:sp>
      <p:sp>
        <p:nvSpPr>
          <p:cNvPr id="42" name="TextBox 41"/>
          <p:cNvSpPr txBox="1"/>
          <p:nvPr/>
        </p:nvSpPr>
        <p:spPr>
          <a:xfrm>
            <a:off x="6512832" y="4589937"/>
            <a:ext cx="738676" cy="646331"/>
          </a:xfrm>
          <a:prstGeom prst="rect">
            <a:avLst/>
          </a:prstGeom>
          <a:noFill/>
        </p:spPr>
        <p:txBody>
          <a:bodyPr wrap="square" rtlCol="0">
            <a:spAutoFit/>
          </a:bodyPr>
          <a:lstStyle/>
          <a:p>
            <a:r>
              <a:rPr lang="en-US" dirty="0" smtClean="0"/>
              <a:t>Work Zone</a:t>
            </a:r>
          </a:p>
        </p:txBody>
      </p:sp>
      <p:cxnSp>
        <p:nvCxnSpPr>
          <p:cNvPr id="43" name="Straight Connector 42"/>
          <p:cNvCxnSpPr/>
          <p:nvPr/>
        </p:nvCxnSpPr>
        <p:spPr>
          <a:xfrm flipH="1">
            <a:off x="4000769" y="5963119"/>
            <a:ext cx="105991" cy="226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0"/>
          </p:cNvCxnSpPr>
          <p:nvPr/>
        </p:nvCxnSpPr>
        <p:spPr>
          <a:xfrm>
            <a:off x="6187351" y="4325057"/>
            <a:ext cx="362680" cy="313679"/>
          </a:xfrm>
          <a:prstGeom prst="line">
            <a:avLst/>
          </a:prstGeom>
        </p:spPr>
        <p:style>
          <a:lnRef idx="1">
            <a:schemeClr val="accent1"/>
          </a:lnRef>
          <a:fillRef idx="0">
            <a:schemeClr val="accent1"/>
          </a:fillRef>
          <a:effectRef idx="0">
            <a:schemeClr val="accent1"/>
          </a:effectRef>
          <a:fontRef idx="minor">
            <a:schemeClr val="tx1"/>
          </a:fontRef>
        </p:style>
      </p:cxn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348" y="2849640"/>
            <a:ext cx="4071294" cy="311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6512832" y="2717387"/>
            <a:ext cx="25908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Weather condition: Rainy</a:t>
            </a:r>
          </a:p>
          <a:p>
            <a:r>
              <a:rPr lang="en-US" dirty="0" smtClean="0"/>
              <a:t>Pavement condition: Wet</a:t>
            </a:r>
            <a:endParaRPr lang="en-US" dirty="0"/>
          </a:p>
        </p:txBody>
      </p:sp>
      <p:cxnSp>
        <p:nvCxnSpPr>
          <p:cNvPr id="46" name="Straight Arrow Connector 45"/>
          <p:cNvCxnSpPr/>
          <p:nvPr/>
        </p:nvCxnSpPr>
        <p:spPr>
          <a:xfrm flipH="1" flipV="1">
            <a:off x="6153487" y="2274594"/>
            <a:ext cx="1152188" cy="44279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759" y="1611740"/>
            <a:ext cx="1844117"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rot="5400000">
            <a:off x="5774403" y="4203181"/>
            <a:ext cx="582145" cy="243751"/>
          </a:xfrm>
          <a:prstGeom prst="rect">
            <a:avLst/>
          </a:prstGeom>
          <a:solidFill>
            <a:schemeClr val="accent6">
              <a:lumMod val="40000"/>
              <a:lumOff val="60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9" idx="0"/>
          </p:cNvCxnSpPr>
          <p:nvPr/>
        </p:nvCxnSpPr>
        <p:spPr>
          <a:xfrm>
            <a:off x="5702921" y="4347664"/>
            <a:ext cx="847110" cy="452936"/>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5400000">
            <a:off x="5289973" y="4225788"/>
            <a:ext cx="582145" cy="243751"/>
          </a:xfrm>
          <a:prstGeom prst="rect">
            <a:avLst/>
          </a:prstGeom>
          <a:solidFill>
            <a:schemeClr val="accent6">
              <a:lumMod val="40000"/>
              <a:lumOff val="60000"/>
            </a:scheme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photos3.fotosearch.com/bthumb/CSP/CSP269/k2690883.jpg"/>
          <p:cNvPicPr>
            <a:picLocks noChangeAspect="1" noChangeArrowheads="1"/>
          </p:cNvPicPr>
          <p:nvPr/>
        </p:nvPicPr>
        <p:blipFill rotWithShape="1">
          <a:blip r:embed="rId4">
            <a:extLst>
              <a:ext uri="{28A0092B-C50C-407E-A947-70E740481C1C}">
                <a14:useLocalDpi xmlns:a14="http://schemas.microsoft.com/office/drawing/2010/main" val="0"/>
              </a:ext>
            </a:extLst>
          </a:blip>
          <a:srcRect l="33684" r="33158"/>
          <a:stretch/>
        </p:blipFill>
        <p:spPr bwMode="auto">
          <a:xfrm>
            <a:off x="2582019" y="3000699"/>
            <a:ext cx="465981" cy="10581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generic.pixmac.com/4/royalty-free-images-isolated-black-super-car-top-view-1204546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296" t="8562" r="34230" b="12364"/>
          <a:stretch/>
        </p:blipFill>
        <p:spPr bwMode="auto">
          <a:xfrm rot="10800000">
            <a:off x="4670309" y="4741382"/>
            <a:ext cx="445419" cy="89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5" grpId="0" animBg="1"/>
      <p:bldP spid="15" grpId="0" animBg="1"/>
      <p:bldP spid="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44</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Scenario </a:t>
            </a:r>
            <a:r>
              <a:rPr lang="en-US" altLang="zh-CN" sz="2400" b="1" dirty="0" smtClean="0"/>
              <a:t>A</a:t>
            </a:r>
            <a:endParaRPr lang="en-US" sz="2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266" y="2351105"/>
            <a:ext cx="3001868" cy="427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81000" y="1658527"/>
            <a:ext cx="8458200" cy="646331"/>
          </a:xfrm>
          <a:prstGeom prst="rect">
            <a:avLst/>
          </a:prstGeom>
          <a:noFill/>
        </p:spPr>
        <p:txBody>
          <a:bodyPr wrap="square" rtlCol="0">
            <a:spAutoFit/>
          </a:bodyPr>
          <a:lstStyle/>
          <a:p>
            <a:r>
              <a:rPr lang="en-US" altLang="zh-CN" dirty="0" smtClean="0"/>
              <a:t>Q: Please identify the risk factors that need be considered during the decision making process</a:t>
            </a:r>
            <a:endParaRPr lang="en-US" dirty="0"/>
          </a:p>
        </p:txBody>
      </p:sp>
    </p:spTree>
    <p:extLst>
      <p:ext uri="{BB962C8B-B14F-4D97-AF65-F5344CB8AC3E}">
        <p14:creationId xmlns:p14="http://schemas.microsoft.com/office/powerpoint/2010/main" val="254641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45</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Answer: Scenario </a:t>
            </a:r>
            <a:r>
              <a:rPr lang="en-US" altLang="zh-CN" sz="2400" b="1" dirty="0"/>
              <a:t>A</a:t>
            </a:r>
            <a:r>
              <a:rPr lang="en-US" sz="2400" b="1" dirty="0"/>
              <a:t> – VSDOs with vision blocking </a:t>
            </a:r>
            <a:r>
              <a:rPr lang="en-US" sz="2400" b="1" dirty="0" smtClean="0"/>
              <a:t>geometry</a:t>
            </a:r>
            <a:endParaRPr lang="en-US" sz="2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266" y="2351105"/>
            <a:ext cx="3001868" cy="427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3185" y="4249327"/>
            <a:ext cx="3091609" cy="646331"/>
          </a:xfrm>
          <a:prstGeom prst="rect">
            <a:avLst/>
          </a:prstGeom>
          <a:noFill/>
        </p:spPr>
        <p:txBody>
          <a:bodyPr wrap="square" rtlCol="0">
            <a:spAutoFit/>
          </a:bodyPr>
          <a:lstStyle/>
          <a:p>
            <a:r>
              <a:rPr lang="en-US" dirty="0" smtClean="0"/>
              <a:t>5) Traffic volume: Medium/low</a:t>
            </a:r>
          </a:p>
          <a:p>
            <a:r>
              <a:rPr lang="en-US" dirty="0" smtClean="0"/>
              <a:t>6) Traffic speed: High</a:t>
            </a:r>
            <a:endParaRPr lang="en-US" dirty="0"/>
          </a:p>
        </p:txBody>
      </p:sp>
      <p:sp>
        <p:nvSpPr>
          <p:cNvPr id="10" name="TextBox 9"/>
          <p:cNvSpPr txBox="1"/>
          <p:nvPr/>
        </p:nvSpPr>
        <p:spPr>
          <a:xfrm>
            <a:off x="5486400" y="5983069"/>
            <a:ext cx="2590800" cy="646331"/>
          </a:xfrm>
          <a:prstGeom prst="rect">
            <a:avLst/>
          </a:prstGeom>
          <a:noFill/>
        </p:spPr>
        <p:txBody>
          <a:bodyPr wrap="square" rtlCol="0">
            <a:spAutoFit/>
          </a:bodyPr>
          <a:lstStyle/>
          <a:p>
            <a:r>
              <a:rPr lang="en-US" dirty="0" smtClean="0"/>
              <a:t>7) Availability of refuge: Shoulder</a:t>
            </a:r>
            <a:endParaRPr lang="en-US" dirty="0"/>
          </a:p>
        </p:txBody>
      </p:sp>
      <p:sp>
        <p:nvSpPr>
          <p:cNvPr id="11" name="TextBox 10"/>
          <p:cNvSpPr txBox="1"/>
          <p:nvPr/>
        </p:nvSpPr>
        <p:spPr>
          <a:xfrm>
            <a:off x="182235" y="1868851"/>
            <a:ext cx="3082084" cy="646331"/>
          </a:xfrm>
          <a:prstGeom prst="rect">
            <a:avLst/>
          </a:prstGeom>
          <a:noFill/>
        </p:spPr>
        <p:txBody>
          <a:bodyPr wrap="square" rtlCol="0">
            <a:spAutoFit/>
          </a:bodyPr>
          <a:lstStyle/>
          <a:p>
            <a:r>
              <a:rPr lang="en-US" dirty="0" smtClean="0"/>
              <a:t>1) Location of work: Within a travel lane and </a:t>
            </a:r>
            <a:r>
              <a:rPr lang="en-US" b="1" i="1" u="sng" dirty="0" smtClean="0"/>
              <a:t>after a curve</a:t>
            </a:r>
            <a:endParaRPr lang="en-US" b="1" i="1" u="sng" dirty="0"/>
          </a:p>
        </p:txBody>
      </p:sp>
      <p:sp>
        <p:nvSpPr>
          <p:cNvPr id="12" name="TextBox 11"/>
          <p:cNvSpPr txBox="1"/>
          <p:nvPr/>
        </p:nvSpPr>
        <p:spPr>
          <a:xfrm>
            <a:off x="5867400" y="1591852"/>
            <a:ext cx="3295650" cy="923330"/>
          </a:xfrm>
          <a:prstGeom prst="rect">
            <a:avLst/>
          </a:prstGeom>
          <a:noFill/>
        </p:spPr>
        <p:txBody>
          <a:bodyPr wrap="square" rtlCol="0">
            <a:spAutoFit/>
          </a:bodyPr>
          <a:lstStyle/>
          <a:p>
            <a:r>
              <a:rPr lang="en-US" dirty="0" smtClean="0"/>
              <a:t>2) Weather Condition: Rain/ fog</a:t>
            </a:r>
          </a:p>
          <a:p>
            <a:r>
              <a:rPr lang="en-US" dirty="0" smtClean="0"/>
              <a:t>3) Pavement </a:t>
            </a:r>
            <a:r>
              <a:rPr lang="en-US" dirty="0"/>
              <a:t>condition: wet</a:t>
            </a:r>
          </a:p>
          <a:p>
            <a:r>
              <a:rPr lang="en-US" dirty="0" smtClean="0"/>
              <a:t>4) Limited visibility</a:t>
            </a:r>
            <a:endParaRPr lang="en-US" dirty="0"/>
          </a:p>
        </p:txBody>
      </p:sp>
      <p:cxnSp>
        <p:nvCxnSpPr>
          <p:cNvPr id="13" name="Straight Arrow Connector 12"/>
          <p:cNvCxnSpPr/>
          <p:nvPr/>
        </p:nvCxnSpPr>
        <p:spPr>
          <a:xfrm flipH="1">
            <a:off x="6248400" y="2572927"/>
            <a:ext cx="121920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2572927"/>
            <a:ext cx="12192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638800" y="5468527"/>
            <a:ext cx="838200" cy="51454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476250" y="1512905"/>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sz="2400" b="1" dirty="0"/>
          </a:p>
        </p:txBody>
      </p:sp>
    </p:spTree>
    <p:extLst>
      <p:ext uri="{BB962C8B-B14F-4D97-AF65-F5344CB8AC3E}">
        <p14:creationId xmlns:p14="http://schemas.microsoft.com/office/powerpoint/2010/main" val="1477796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46</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Scenario </a:t>
            </a:r>
            <a:r>
              <a:rPr lang="en-US" sz="2400" b="1" dirty="0" smtClean="0"/>
              <a:t>B</a:t>
            </a:r>
            <a:endParaRPr lang="en-US" sz="2400" b="1" dirty="0"/>
          </a:p>
        </p:txBody>
      </p:sp>
      <p:sp>
        <p:nvSpPr>
          <p:cNvPr id="16" name="TextBox 15"/>
          <p:cNvSpPr txBox="1"/>
          <p:nvPr/>
        </p:nvSpPr>
        <p:spPr>
          <a:xfrm>
            <a:off x="381000" y="1658527"/>
            <a:ext cx="8458200" cy="646331"/>
          </a:xfrm>
          <a:prstGeom prst="rect">
            <a:avLst/>
          </a:prstGeom>
          <a:noFill/>
        </p:spPr>
        <p:txBody>
          <a:bodyPr wrap="square" rtlCol="0">
            <a:spAutoFit/>
          </a:bodyPr>
          <a:lstStyle/>
          <a:p>
            <a:r>
              <a:rPr lang="en-US" altLang="zh-CN" dirty="0" smtClean="0"/>
              <a:t>Q: Please identify the risk factors that need be considered during the decision making process</a:t>
            </a:r>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626" y="2400170"/>
            <a:ext cx="3993174" cy="354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546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47</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Answer: Scenario </a:t>
            </a:r>
            <a:r>
              <a:rPr lang="en-US" sz="2400" b="1" dirty="0" smtClean="0"/>
              <a:t>B </a:t>
            </a:r>
            <a:r>
              <a:rPr lang="en-US" sz="2400" b="1" dirty="0"/>
              <a:t>– </a:t>
            </a:r>
            <a:r>
              <a:rPr lang="en-US" sz="2400" b="1" dirty="0" smtClean="0"/>
              <a:t> </a:t>
            </a:r>
            <a:r>
              <a:rPr lang="en-US" sz="2400" b="1" dirty="0"/>
              <a:t>VSDOs without places of refuge</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62640"/>
            <a:ext cx="3993174" cy="354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680916" y="5697229"/>
            <a:ext cx="3082084" cy="646331"/>
          </a:xfrm>
          <a:prstGeom prst="rect">
            <a:avLst/>
          </a:prstGeom>
          <a:noFill/>
        </p:spPr>
        <p:txBody>
          <a:bodyPr wrap="square" rtlCol="0">
            <a:spAutoFit/>
          </a:bodyPr>
          <a:lstStyle/>
          <a:p>
            <a:r>
              <a:rPr lang="en-US" dirty="0" smtClean="0"/>
              <a:t>Location of work: Within a travel lane and </a:t>
            </a:r>
            <a:r>
              <a:rPr lang="en-US" b="1" dirty="0" smtClean="0"/>
              <a:t>on a bridge</a:t>
            </a:r>
            <a:endParaRPr lang="en-US" b="1" dirty="0"/>
          </a:p>
        </p:txBody>
      </p:sp>
      <p:sp>
        <p:nvSpPr>
          <p:cNvPr id="19" name="TextBox 18"/>
          <p:cNvSpPr txBox="1"/>
          <p:nvPr/>
        </p:nvSpPr>
        <p:spPr>
          <a:xfrm>
            <a:off x="304800" y="2467440"/>
            <a:ext cx="3091609" cy="646331"/>
          </a:xfrm>
          <a:prstGeom prst="rect">
            <a:avLst/>
          </a:prstGeom>
          <a:noFill/>
        </p:spPr>
        <p:txBody>
          <a:bodyPr wrap="square" rtlCol="0">
            <a:spAutoFit/>
          </a:bodyPr>
          <a:lstStyle/>
          <a:p>
            <a:r>
              <a:rPr lang="en-US" dirty="0" smtClean="0"/>
              <a:t>Traffic volume: Medium/low</a:t>
            </a:r>
          </a:p>
          <a:p>
            <a:r>
              <a:rPr lang="en-US" dirty="0" smtClean="0"/>
              <a:t>Traffic speed: High</a:t>
            </a:r>
            <a:endParaRPr lang="en-US" dirty="0"/>
          </a:p>
        </p:txBody>
      </p:sp>
      <p:sp>
        <p:nvSpPr>
          <p:cNvPr id="20" name="TextBox 19"/>
          <p:cNvSpPr txBox="1"/>
          <p:nvPr/>
        </p:nvSpPr>
        <p:spPr>
          <a:xfrm>
            <a:off x="555204" y="5706070"/>
            <a:ext cx="2590800" cy="923330"/>
          </a:xfrm>
          <a:prstGeom prst="rect">
            <a:avLst/>
          </a:prstGeom>
          <a:noFill/>
        </p:spPr>
        <p:txBody>
          <a:bodyPr wrap="square" rtlCol="0">
            <a:spAutoFit/>
          </a:bodyPr>
          <a:lstStyle/>
          <a:p>
            <a:r>
              <a:rPr lang="en-US" dirty="0" smtClean="0"/>
              <a:t>Availability of refuge: None, </a:t>
            </a:r>
            <a:r>
              <a:rPr lang="en-US" b="1" i="1" u="sng" dirty="0" smtClean="0"/>
              <a:t>a bridge without a shoulder</a:t>
            </a:r>
            <a:endParaRPr lang="en-US" b="1" i="1" u="sng" dirty="0"/>
          </a:p>
        </p:txBody>
      </p:sp>
      <p:sp>
        <p:nvSpPr>
          <p:cNvPr id="21" name="TextBox 20"/>
          <p:cNvSpPr txBox="1"/>
          <p:nvPr/>
        </p:nvSpPr>
        <p:spPr>
          <a:xfrm>
            <a:off x="6191250" y="1486365"/>
            <a:ext cx="2971800" cy="923330"/>
          </a:xfrm>
          <a:prstGeom prst="rect">
            <a:avLst/>
          </a:prstGeom>
          <a:noFill/>
        </p:spPr>
        <p:txBody>
          <a:bodyPr wrap="square" rtlCol="0">
            <a:spAutoFit/>
          </a:bodyPr>
          <a:lstStyle/>
          <a:p>
            <a:r>
              <a:rPr lang="en-US" dirty="0" smtClean="0"/>
              <a:t>Weather Condition: Rain/ fog</a:t>
            </a:r>
          </a:p>
          <a:p>
            <a:r>
              <a:rPr lang="en-US" dirty="0"/>
              <a:t>Pavement condition: wet</a:t>
            </a:r>
          </a:p>
          <a:p>
            <a:r>
              <a:rPr lang="en-US" dirty="0" smtClean="0"/>
              <a:t>Limited visibility</a:t>
            </a:r>
            <a:endParaRPr lang="en-US" dirty="0"/>
          </a:p>
        </p:txBody>
      </p:sp>
      <p:cxnSp>
        <p:nvCxnSpPr>
          <p:cNvPr id="22" name="Straight Arrow Connector 21"/>
          <p:cNvCxnSpPr/>
          <p:nvPr/>
        </p:nvCxnSpPr>
        <p:spPr>
          <a:xfrm flipH="1" flipV="1">
            <a:off x="4648200" y="4524840"/>
            <a:ext cx="880316" cy="133363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95600" y="5515441"/>
            <a:ext cx="663996" cy="45719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60074" y="1886415"/>
            <a:ext cx="40005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665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48</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Scenario C</a:t>
            </a:r>
          </a:p>
        </p:txBody>
      </p:sp>
      <p:sp>
        <p:nvSpPr>
          <p:cNvPr id="16" name="TextBox 15"/>
          <p:cNvSpPr txBox="1"/>
          <p:nvPr/>
        </p:nvSpPr>
        <p:spPr>
          <a:xfrm>
            <a:off x="381000" y="1658527"/>
            <a:ext cx="8458200" cy="646331"/>
          </a:xfrm>
          <a:prstGeom prst="rect">
            <a:avLst/>
          </a:prstGeom>
          <a:noFill/>
        </p:spPr>
        <p:txBody>
          <a:bodyPr wrap="square" rtlCol="0">
            <a:spAutoFit/>
          </a:bodyPr>
          <a:lstStyle/>
          <a:p>
            <a:r>
              <a:rPr lang="en-US" altLang="zh-CN" dirty="0" smtClean="0"/>
              <a:t>Q: Please identify the risk factors that need be considered during the decision making process</a:t>
            </a:r>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333" y="2304858"/>
            <a:ext cx="2897827" cy="392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496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49</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Answer: Scenario </a:t>
            </a:r>
            <a:r>
              <a:rPr lang="en-US" sz="2400" b="1" dirty="0" smtClean="0"/>
              <a:t>C </a:t>
            </a:r>
            <a:r>
              <a:rPr lang="en-US" sz="2400" b="1" dirty="0"/>
              <a:t>– </a:t>
            </a:r>
            <a:r>
              <a:rPr lang="en-US" sz="2400" b="1" dirty="0" smtClean="0"/>
              <a:t> </a:t>
            </a:r>
            <a:r>
              <a:rPr lang="en-US" sz="2400" b="1" dirty="0"/>
              <a:t>VSDOs on multilane roadway without a </a:t>
            </a:r>
            <a:r>
              <a:rPr lang="en-US" sz="2400" b="1" dirty="0" smtClean="0"/>
              <a:t>median</a:t>
            </a:r>
            <a:endParaRPr lang="en-US" sz="2400" b="1" dirty="0"/>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850" y="1915991"/>
            <a:ext cx="2897827" cy="392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23850" y="2600880"/>
            <a:ext cx="3091609" cy="646331"/>
          </a:xfrm>
          <a:prstGeom prst="rect">
            <a:avLst/>
          </a:prstGeom>
          <a:noFill/>
        </p:spPr>
        <p:txBody>
          <a:bodyPr wrap="square" rtlCol="0">
            <a:spAutoFit/>
          </a:bodyPr>
          <a:lstStyle/>
          <a:p>
            <a:r>
              <a:rPr lang="en-US" dirty="0" smtClean="0"/>
              <a:t>Traffic volume: Medium/low</a:t>
            </a:r>
          </a:p>
          <a:p>
            <a:r>
              <a:rPr lang="en-US" dirty="0" smtClean="0"/>
              <a:t>Traffic speed: High</a:t>
            </a:r>
            <a:endParaRPr lang="en-US" dirty="0"/>
          </a:p>
        </p:txBody>
      </p:sp>
      <p:sp>
        <p:nvSpPr>
          <p:cNvPr id="26" name="TextBox 25"/>
          <p:cNvSpPr txBox="1"/>
          <p:nvPr/>
        </p:nvSpPr>
        <p:spPr>
          <a:xfrm>
            <a:off x="6210300" y="1619805"/>
            <a:ext cx="2971800" cy="923330"/>
          </a:xfrm>
          <a:prstGeom prst="rect">
            <a:avLst/>
          </a:prstGeom>
          <a:noFill/>
        </p:spPr>
        <p:txBody>
          <a:bodyPr wrap="square" rtlCol="0">
            <a:spAutoFit/>
          </a:bodyPr>
          <a:lstStyle/>
          <a:p>
            <a:r>
              <a:rPr lang="en-US" dirty="0" smtClean="0"/>
              <a:t>Weather Condition: Rain/ fog</a:t>
            </a:r>
          </a:p>
          <a:p>
            <a:r>
              <a:rPr lang="en-US" dirty="0"/>
              <a:t>Pavement condition: wet</a:t>
            </a:r>
          </a:p>
          <a:p>
            <a:r>
              <a:rPr lang="en-US" dirty="0" smtClean="0"/>
              <a:t>Limited visibility</a:t>
            </a:r>
            <a:endParaRPr lang="en-US" dirty="0"/>
          </a:p>
        </p:txBody>
      </p:sp>
      <p:sp>
        <p:nvSpPr>
          <p:cNvPr id="27" name="TextBox 26"/>
          <p:cNvSpPr txBox="1"/>
          <p:nvPr/>
        </p:nvSpPr>
        <p:spPr>
          <a:xfrm>
            <a:off x="5699966" y="5830669"/>
            <a:ext cx="3082084" cy="646331"/>
          </a:xfrm>
          <a:prstGeom prst="rect">
            <a:avLst/>
          </a:prstGeom>
          <a:noFill/>
        </p:spPr>
        <p:txBody>
          <a:bodyPr wrap="square" rtlCol="0">
            <a:spAutoFit/>
          </a:bodyPr>
          <a:lstStyle/>
          <a:p>
            <a:r>
              <a:rPr lang="en-US" dirty="0" smtClean="0"/>
              <a:t>Location of work: Within a travel lane</a:t>
            </a:r>
            <a:endParaRPr lang="en-US" b="1" dirty="0"/>
          </a:p>
        </p:txBody>
      </p:sp>
      <p:sp>
        <p:nvSpPr>
          <p:cNvPr id="28" name="TextBox 27"/>
          <p:cNvSpPr txBox="1"/>
          <p:nvPr/>
        </p:nvSpPr>
        <p:spPr>
          <a:xfrm>
            <a:off x="228600" y="5134350"/>
            <a:ext cx="2762250" cy="923330"/>
          </a:xfrm>
          <a:prstGeom prst="rect">
            <a:avLst/>
          </a:prstGeom>
          <a:noFill/>
        </p:spPr>
        <p:txBody>
          <a:bodyPr wrap="square" rtlCol="0">
            <a:spAutoFit/>
          </a:bodyPr>
          <a:lstStyle/>
          <a:p>
            <a:r>
              <a:rPr lang="en-US" dirty="0" smtClean="0"/>
              <a:t>Availability of refuge: None, </a:t>
            </a:r>
            <a:r>
              <a:rPr lang="en-US" b="1" i="1" u="sng" dirty="0" smtClean="0"/>
              <a:t>Multilane roadway without </a:t>
            </a:r>
            <a:r>
              <a:rPr lang="en-US" b="1" i="1" u="sng" dirty="0"/>
              <a:t>a median </a:t>
            </a:r>
            <a:endParaRPr lang="en-US" dirty="0"/>
          </a:p>
        </p:txBody>
      </p:sp>
      <p:cxnSp>
        <p:nvCxnSpPr>
          <p:cNvPr id="29" name="Straight Arrow Connector 28"/>
          <p:cNvCxnSpPr>
            <a:stCxn id="26" idx="1"/>
          </p:cNvCxnSpPr>
          <p:nvPr/>
        </p:nvCxnSpPr>
        <p:spPr>
          <a:xfrm flipH="1">
            <a:off x="5888677" y="2081470"/>
            <a:ext cx="321623" cy="13841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819650" y="4658280"/>
            <a:ext cx="880316" cy="118123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259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1828800" cy="904875"/>
          </a:xfrm>
        </p:spPr>
        <p:txBody>
          <a:bodyPr/>
          <a:lstStyle/>
          <a:p>
            <a:r>
              <a:rPr lang="en-US" dirty="0" smtClean="0"/>
              <a:t>PART I</a:t>
            </a:r>
            <a:endParaRPr lang="en-US"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5</a:t>
            </a:fld>
            <a:endParaRPr lang="en-US"/>
          </a:p>
        </p:txBody>
      </p:sp>
      <p:sp>
        <p:nvSpPr>
          <p:cNvPr id="5" name="Rectangle 4"/>
          <p:cNvSpPr/>
          <p:nvPr/>
        </p:nvSpPr>
        <p:spPr>
          <a:xfrm>
            <a:off x="2209800" y="3371671"/>
            <a:ext cx="6629400" cy="461665"/>
          </a:xfrm>
          <a:prstGeom prst="rect">
            <a:avLst/>
          </a:prstGeom>
        </p:spPr>
        <p:txBody>
          <a:bodyPr wrap="square">
            <a:spAutoFit/>
          </a:bodyPr>
          <a:lstStyle/>
          <a:p>
            <a:r>
              <a:rPr lang="en-US" sz="2400" b="1" dirty="0" smtClean="0">
                <a:solidFill>
                  <a:schemeClr val="bg1">
                    <a:lumMod val="50000"/>
                  </a:schemeClr>
                </a:solidFill>
              </a:rPr>
              <a:t>What </a:t>
            </a:r>
            <a:r>
              <a:rPr lang="en-US" sz="2400" b="1" dirty="0">
                <a:solidFill>
                  <a:schemeClr val="bg1">
                    <a:lumMod val="50000"/>
                  </a:schemeClr>
                </a:solidFill>
              </a:rPr>
              <a:t>should be considered as VSDOs</a:t>
            </a:r>
            <a:r>
              <a:rPr lang="en-US" sz="2400" b="1" dirty="0" smtClean="0">
                <a:solidFill>
                  <a:schemeClr val="bg1">
                    <a:lumMod val="50000"/>
                  </a:schemeClr>
                </a:solidFill>
              </a:rPr>
              <a:t>?</a:t>
            </a:r>
            <a:endParaRPr lang="en-US" sz="2400" b="1" dirty="0">
              <a:solidFill>
                <a:schemeClr val="bg1">
                  <a:lumMod val="50000"/>
                </a:schemeClr>
              </a:solidFill>
            </a:endParaRPr>
          </a:p>
        </p:txBody>
      </p:sp>
      <p:sp>
        <p:nvSpPr>
          <p:cNvPr id="6" name="Action Button: Home 5">
            <a:hlinkClick r:id="rId2" action="ppaction://hlinksldjump" highlightClick="1"/>
          </p:cNvPr>
          <p:cNvSpPr/>
          <p:nvPr/>
        </p:nvSpPr>
        <p:spPr>
          <a:xfrm>
            <a:off x="8229600" y="5753100"/>
            <a:ext cx="444499" cy="533400"/>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6642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50</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Scenario </a:t>
            </a:r>
            <a:r>
              <a:rPr lang="en-US" sz="2400" b="1" dirty="0" smtClean="0"/>
              <a:t>D</a:t>
            </a:r>
            <a:endParaRPr lang="en-US" sz="2400" b="1" dirty="0"/>
          </a:p>
        </p:txBody>
      </p:sp>
      <p:sp>
        <p:nvSpPr>
          <p:cNvPr id="16" name="TextBox 15"/>
          <p:cNvSpPr txBox="1"/>
          <p:nvPr/>
        </p:nvSpPr>
        <p:spPr>
          <a:xfrm>
            <a:off x="381000" y="1658527"/>
            <a:ext cx="8458200" cy="646331"/>
          </a:xfrm>
          <a:prstGeom prst="rect">
            <a:avLst/>
          </a:prstGeom>
          <a:noFill/>
        </p:spPr>
        <p:txBody>
          <a:bodyPr wrap="square" rtlCol="0">
            <a:spAutoFit/>
          </a:bodyPr>
          <a:lstStyle/>
          <a:p>
            <a:r>
              <a:rPr lang="en-US" altLang="zh-CN" dirty="0" smtClean="0"/>
              <a:t>Q: Please identify the risk factors that need be considered during the decision making process</a:t>
            </a:r>
            <a:endParaRPr lang="en-US"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252286"/>
            <a:ext cx="4191000" cy="422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859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28600"/>
            <a:ext cx="8458200" cy="6858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24200" y="316251"/>
            <a:ext cx="1295400" cy="379308"/>
          </a:xfrm>
        </p:spPr>
        <p:txBody>
          <a:bodyPr>
            <a:normAutofit fontScale="90000"/>
          </a:bodyPr>
          <a:lstStyle/>
          <a:p>
            <a:r>
              <a:rPr lang="en-US" sz="2800" dirty="0" smtClean="0"/>
              <a:t>PART III</a:t>
            </a:r>
            <a:endParaRPr lang="en-US" sz="28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51</a:t>
            </a:fld>
            <a:endParaRPr lang="en-US"/>
          </a:p>
        </p:txBody>
      </p:sp>
      <p:sp>
        <p:nvSpPr>
          <p:cNvPr id="5" name="Rectangle 4"/>
          <p:cNvSpPr/>
          <p:nvPr/>
        </p:nvSpPr>
        <p:spPr>
          <a:xfrm>
            <a:off x="4267912" y="388805"/>
            <a:ext cx="4266488" cy="369332"/>
          </a:xfrm>
          <a:prstGeom prst="rect">
            <a:avLst/>
          </a:prstGeom>
        </p:spPr>
        <p:txBody>
          <a:bodyPr wrap="square">
            <a:spAutoFit/>
          </a:bodyPr>
          <a:lstStyle/>
          <a:p>
            <a:r>
              <a:rPr lang="en-US" b="1" dirty="0" smtClean="0">
                <a:solidFill>
                  <a:schemeClr val="bg1">
                    <a:lumMod val="50000"/>
                  </a:schemeClr>
                </a:solidFill>
              </a:rPr>
              <a:t>How </a:t>
            </a:r>
            <a:r>
              <a:rPr lang="en-US" b="1" dirty="0">
                <a:solidFill>
                  <a:schemeClr val="bg1">
                    <a:lumMod val="50000"/>
                  </a:schemeClr>
                </a:solidFill>
              </a:rPr>
              <a:t>to make better judgment in VSDOs</a:t>
            </a:r>
            <a:r>
              <a:rPr lang="en-US" b="1" dirty="0" smtClean="0">
                <a:solidFill>
                  <a:schemeClr val="bg1">
                    <a:lumMod val="50000"/>
                  </a:schemeClr>
                </a:solidFill>
              </a:rPr>
              <a:t>?</a:t>
            </a:r>
            <a:endParaRPr lang="en-US" b="1" dirty="0">
              <a:solidFill>
                <a:schemeClr val="bg1">
                  <a:lumMod val="50000"/>
                </a:schemeClr>
              </a:solidFill>
            </a:endParaRPr>
          </a:p>
        </p:txBody>
      </p:sp>
      <p:sp>
        <p:nvSpPr>
          <p:cNvPr id="6" name="Title 1"/>
          <p:cNvSpPr txBox="1">
            <a:spLocks/>
          </p:cNvSpPr>
          <p:nvPr/>
        </p:nvSpPr>
        <p:spPr>
          <a:xfrm>
            <a:off x="85458" y="272030"/>
            <a:ext cx="2429142" cy="46775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dirty="0" smtClean="0">
                <a:solidFill>
                  <a:schemeClr val="accent6">
                    <a:lumMod val="75000"/>
                  </a:schemeClr>
                </a:solidFill>
              </a:rPr>
              <a:t>Evaluation</a:t>
            </a:r>
            <a:endParaRPr lang="en-US" sz="3200" dirty="0">
              <a:solidFill>
                <a:schemeClr val="accent6">
                  <a:lumMod val="75000"/>
                </a:schemeClr>
              </a:solidFill>
            </a:endParaRPr>
          </a:p>
        </p:txBody>
      </p:sp>
      <p:sp>
        <p:nvSpPr>
          <p:cNvPr id="7" name="Title 1"/>
          <p:cNvSpPr txBox="1">
            <a:spLocks/>
          </p:cNvSpPr>
          <p:nvPr/>
        </p:nvSpPr>
        <p:spPr>
          <a:xfrm>
            <a:off x="228600" y="838200"/>
            <a:ext cx="8686800" cy="838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b="1" dirty="0"/>
              <a:t>Answer: Scenario </a:t>
            </a:r>
            <a:r>
              <a:rPr lang="en-US" sz="2400" b="1" dirty="0" smtClean="0"/>
              <a:t>D </a:t>
            </a:r>
            <a:r>
              <a:rPr lang="en-US" sz="2400" b="1" dirty="0"/>
              <a:t>– </a:t>
            </a:r>
            <a:r>
              <a:rPr lang="en-US" sz="2400" b="1" dirty="0" smtClean="0"/>
              <a:t> </a:t>
            </a:r>
            <a:r>
              <a:rPr lang="en-US" sz="2400" b="1" dirty="0"/>
              <a:t>VSDOs at intersection with two-way roads </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795086"/>
            <a:ext cx="4191000" cy="422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400800" y="2938086"/>
            <a:ext cx="2667000" cy="1200329"/>
          </a:xfrm>
          <a:prstGeom prst="rect">
            <a:avLst/>
          </a:prstGeom>
          <a:noFill/>
        </p:spPr>
        <p:txBody>
          <a:bodyPr wrap="square" rtlCol="0">
            <a:spAutoFit/>
          </a:bodyPr>
          <a:lstStyle/>
          <a:p>
            <a:r>
              <a:rPr lang="en-US" dirty="0" smtClean="0"/>
              <a:t>Weather Condition: Rain/ fog</a:t>
            </a:r>
          </a:p>
          <a:p>
            <a:r>
              <a:rPr lang="en-US" dirty="0"/>
              <a:t>Pavement condition: wet</a:t>
            </a:r>
          </a:p>
          <a:p>
            <a:r>
              <a:rPr lang="en-US" dirty="0" smtClean="0"/>
              <a:t>Limited visibility</a:t>
            </a:r>
            <a:endParaRPr lang="en-US" dirty="0"/>
          </a:p>
        </p:txBody>
      </p:sp>
      <p:sp>
        <p:nvSpPr>
          <p:cNvPr id="18" name="TextBox 17"/>
          <p:cNvSpPr txBox="1"/>
          <p:nvPr/>
        </p:nvSpPr>
        <p:spPr>
          <a:xfrm>
            <a:off x="609600" y="4819471"/>
            <a:ext cx="2895600" cy="1200329"/>
          </a:xfrm>
          <a:prstGeom prst="rect">
            <a:avLst/>
          </a:prstGeom>
          <a:noFill/>
        </p:spPr>
        <p:txBody>
          <a:bodyPr wrap="square" rtlCol="0">
            <a:spAutoFit/>
          </a:bodyPr>
          <a:lstStyle/>
          <a:p>
            <a:pPr marL="0" lvl="2"/>
            <a:r>
              <a:rPr lang="en-US" dirty="0"/>
              <a:t>Location of work: </a:t>
            </a:r>
            <a:r>
              <a:rPr lang="en-US" b="1" i="1" u="sng" dirty="0"/>
              <a:t>Within </a:t>
            </a:r>
            <a:r>
              <a:rPr lang="en-US" b="1" i="1" u="sng" dirty="0" smtClean="0"/>
              <a:t>an </a:t>
            </a:r>
            <a:r>
              <a:rPr lang="en-US" b="1" i="1" u="sng" dirty="0"/>
              <a:t>intersection</a:t>
            </a:r>
          </a:p>
          <a:p>
            <a:pPr marL="0" lvl="2"/>
            <a:r>
              <a:rPr lang="en-US" dirty="0" smtClean="0"/>
              <a:t>Availability </a:t>
            </a:r>
            <a:r>
              <a:rPr lang="en-US" dirty="0"/>
              <a:t>of refuge: </a:t>
            </a:r>
            <a:r>
              <a:rPr lang="en-US" dirty="0" smtClean="0"/>
              <a:t>none</a:t>
            </a:r>
            <a:endParaRPr lang="en-US" dirty="0"/>
          </a:p>
          <a:p>
            <a:endParaRPr lang="en-US" dirty="0"/>
          </a:p>
        </p:txBody>
      </p:sp>
      <p:cxnSp>
        <p:nvCxnSpPr>
          <p:cNvPr id="19" name="Straight Arrow Connector 18"/>
          <p:cNvCxnSpPr/>
          <p:nvPr/>
        </p:nvCxnSpPr>
        <p:spPr>
          <a:xfrm flipV="1">
            <a:off x="3276600" y="4233486"/>
            <a:ext cx="838200" cy="118614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781800" y="2480886"/>
            <a:ext cx="12192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5275" y="2291755"/>
            <a:ext cx="3091609" cy="646331"/>
          </a:xfrm>
          <a:prstGeom prst="rect">
            <a:avLst/>
          </a:prstGeom>
          <a:noFill/>
        </p:spPr>
        <p:txBody>
          <a:bodyPr wrap="square" rtlCol="0">
            <a:spAutoFit/>
          </a:bodyPr>
          <a:lstStyle/>
          <a:p>
            <a:r>
              <a:rPr lang="en-US" dirty="0" smtClean="0"/>
              <a:t>Traffic volume: Medium/low</a:t>
            </a:r>
          </a:p>
          <a:p>
            <a:r>
              <a:rPr lang="en-US" dirty="0" smtClean="0"/>
              <a:t>Traffic speed: High</a:t>
            </a:r>
            <a:endParaRPr lang="en-US" dirty="0"/>
          </a:p>
        </p:txBody>
      </p:sp>
      <p:sp>
        <p:nvSpPr>
          <p:cNvPr id="14" name="Action Button: Home 13">
            <a:hlinkClick r:id="rId3" action="ppaction://hlinksldjump" highlightClick="1"/>
          </p:cNvPr>
          <p:cNvSpPr/>
          <p:nvPr/>
        </p:nvSpPr>
        <p:spPr>
          <a:xfrm>
            <a:off x="8229600" y="5753100"/>
            <a:ext cx="444499" cy="533400"/>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221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52</a:t>
            </a:fld>
            <a:endParaRPr lang="en-US"/>
          </a:p>
        </p:txBody>
      </p:sp>
      <p:sp>
        <p:nvSpPr>
          <p:cNvPr id="5" name="Action Button: Home 4">
            <a:hlinkClick r:id="rId2" action="ppaction://hlinksldjump" highlightClick="1"/>
          </p:cNvPr>
          <p:cNvSpPr/>
          <p:nvPr/>
        </p:nvSpPr>
        <p:spPr>
          <a:xfrm>
            <a:off x="8229600" y="5753100"/>
            <a:ext cx="444499" cy="533400"/>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3756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4F29F7-5A65-49AD-A057-2AD3D7063291}" type="slidenum">
              <a:rPr lang="en-US" smtClean="0"/>
              <a:pPr/>
              <a:t>53</a:t>
            </a:fld>
            <a:endParaRPr lang="en-US"/>
          </a:p>
        </p:txBody>
      </p:sp>
      <p:sp>
        <p:nvSpPr>
          <p:cNvPr id="7" name="Title 1"/>
          <p:cNvSpPr txBox="1">
            <a:spLocks/>
          </p:cNvSpPr>
          <p:nvPr/>
        </p:nvSpPr>
        <p:spPr>
          <a:xfrm>
            <a:off x="457200" y="381000"/>
            <a:ext cx="84582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200" b="1" dirty="0" smtClean="0">
                <a:solidFill>
                  <a:srgbClr val="C00000"/>
                </a:solidFill>
              </a:rPr>
              <a:t>THINK </a:t>
            </a:r>
            <a:r>
              <a:rPr lang="en-US" sz="3200" b="1" dirty="0">
                <a:solidFill>
                  <a:srgbClr val="C00000"/>
                </a:solidFill>
              </a:rPr>
              <a:t>before you work</a:t>
            </a:r>
            <a:r>
              <a:rPr lang="en-US" sz="3200" b="1" dirty="0" smtClean="0">
                <a:solidFill>
                  <a:srgbClr val="C00000"/>
                </a:solidFill>
              </a:rPr>
              <a:t>!</a:t>
            </a:r>
            <a:endParaRPr lang="en-US" sz="3200" b="1" dirty="0">
              <a:solidFill>
                <a:srgbClr val="C00000"/>
              </a:solidFill>
            </a:endParaRPr>
          </a:p>
        </p:txBody>
      </p:sp>
      <p:sp>
        <p:nvSpPr>
          <p:cNvPr id="2" name="Content Placeholder 1"/>
          <p:cNvSpPr>
            <a:spLocks noGrp="1"/>
          </p:cNvSpPr>
          <p:nvPr>
            <p:ph idx="1"/>
          </p:nvPr>
        </p:nvSpPr>
        <p:spPr>
          <a:xfrm>
            <a:off x="457200" y="1219200"/>
            <a:ext cx="8305800" cy="4525963"/>
          </a:xfrm>
        </p:spPr>
        <p:txBody>
          <a:bodyPr>
            <a:noAutofit/>
          </a:bodyPr>
          <a:lstStyle/>
          <a:p>
            <a:pPr>
              <a:lnSpc>
                <a:spcPct val="170000"/>
              </a:lnSpc>
            </a:pPr>
            <a:r>
              <a:rPr lang="en-US" altLang="zh-CN" sz="2000" b="1" dirty="0" smtClean="0">
                <a:solidFill>
                  <a:schemeClr val="tx2"/>
                </a:solidFill>
              </a:rPr>
              <a:t>Whether you should proceed with work as a </a:t>
            </a:r>
            <a:r>
              <a:rPr lang="en-US" sz="2000" b="1" dirty="0" smtClean="0">
                <a:solidFill>
                  <a:schemeClr val="tx2"/>
                </a:solidFill>
              </a:rPr>
              <a:t>VSDO?</a:t>
            </a:r>
          </a:p>
          <a:p>
            <a:pPr lvl="1"/>
            <a:r>
              <a:rPr lang="en-US" sz="1800" dirty="0" smtClean="0"/>
              <a:t>15 minutes</a:t>
            </a:r>
          </a:p>
          <a:p>
            <a:pPr lvl="1"/>
            <a:r>
              <a:rPr lang="en-US" sz="1800" dirty="0" smtClean="0"/>
              <a:t>One maintenance worker and one truck</a:t>
            </a:r>
          </a:p>
          <a:p>
            <a:pPr lvl="1"/>
            <a:r>
              <a:rPr lang="en-US" sz="1800" dirty="0" smtClean="0"/>
              <a:t>Not </a:t>
            </a:r>
            <a:r>
              <a:rPr lang="en-US" sz="1800" dirty="0"/>
              <a:t>executing </a:t>
            </a:r>
            <a:r>
              <a:rPr lang="en-US" sz="1800" dirty="0" smtClean="0"/>
              <a:t>the work is </a:t>
            </a:r>
            <a:r>
              <a:rPr lang="en-US" sz="1800" dirty="0"/>
              <a:t>more dangerous than executing</a:t>
            </a:r>
          </a:p>
          <a:p>
            <a:pPr>
              <a:lnSpc>
                <a:spcPct val="170000"/>
              </a:lnSpc>
            </a:pPr>
            <a:r>
              <a:rPr lang="en-US" sz="2000" b="1" dirty="0" smtClean="0">
                <a:solidFill>
                  <a:schemeClr val="tx2"/>
                </a:solidFill>
              </a:rPr>
              <a:t>Accidents are usually caused by a string of bad judgments</a:t>
            </a:r>
          </a:p>
          <a:p>
            <a:pPr>
              <a:lnSpc>
                <a:spcPct val="170000"/>
              </a:lnSpc>
            </a:pPr>
            <a:r>
              <a:rPr lang="en-US" sz="2000" b="1" dirty="0">
                <a:solidFill>
                  <a:schemeClr val="tx2"/>
                </a:solidFill>
              </a:rPr>
              <a:t>Factors that will increase the probability of accidents during Very Short Duration Operations (VSDOs</a:t>
            </a:r>
            <a:r>
              <a:rPr lang="en-US" sz="2000" dirty="0"/>
              <a:t>)</a:t>
            </a:r>
          </a:p>
          <a:p>
            <a:pPr lvl="1"/>
            <a:r>
              <a:rPr lang="en-US" sz="1800" dirty="0"/>
              <a:t>Limited visibility (e.g. foggy/rainy weather, night and curves)</a:t>
            </a:r>
          </a:p>
          <a:p>
            <a:pPr lvl="1"/>
            <a:r>
              <a:rPr lang="en-US" sz="1800" dirty="0"/>
              <a:t>Icy pavement</a:t>
            </a:r>
          </a:p>
          <a:p>
            <a:pPr lvl="1"/>
            <a:r>
              <a:rPr lang="en-US" sz="1800" dirty="0"/>
              <a:t>Medium/low traffic volume and high traffic </a:t>
            </a:r>
            <a:r>
              <a:rPr lang="en-US" sz="1800" dirty="0" smtClean="0"/>
              <a:t>speed</a:t>
            </a:r>
          </a:p>
          <a:p>
            <a:pPr marL="457200" lvl="1" indent="0">
              <a:lnSpc>
                <a:spcPct val="170000"/>
              </a:lnSpc>
              <a:buNone/>
            </a:pPr>
            <a:endParaRPr lang="en-US" sz="2000" dirty="0" smtClean="0"/>
          </a:p>
        </p:txBody>
      </p:sp>
    </p:spTree>
    <p:extLst>
      <p:ext uri="{BB962C8B-B14F-4D97-AF65-F5344CB8AC3E}">
        <p14:creationId xmlns:p14="http://schemas.microsoft.com/office/powerpoint/2010/main" val="27624352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200" b="1" dirty="0" smtClean="0"/>
              <a:t>Acknowledgments</a:t>
            </a:r>
            <a:endParaRPr lang="en-US" sz="3200" b="1" dirty="0"/>
          </a:p>
        </p:txBody>
      </p:sp>
      <p:sp>
        <p:nvSpPr>
          <p:cNvPr id="3" name="Content Placeholder 2"/>
          <p:cNvSpPr>
            <a:spLocks noGrp="1"/>
          </p:cNvSpPr>
          <p:nvPr>
            <p:ph idx="1"/>
          </p:nvPr>
        </p:nvSpPr>
        <p:spPr>
          <a:xfrm>
            <a:off x="685800" y="1066800"/>
            <a:ext cx="5029200" cy="4953000"/>
          </a:xfrm>
        </p:spPr>
        <p:txBody>
          <a:bodyPr vert="horz" lIns="91440" tIns="45720" rIns="91440" bIns="45720" rtlCol="0">
            <a:normAutofit fontScale="85000" lnSpcReduction="20000"/>
          </a:bodyPr>
          <a:lstStyle/>
          <a:p>
            <a:r>
              <a:rPr lang="en-US" dirty="0"/>
              <a:t>Joe Graff</a:t>
            </a:r>
          </a:p>
          <a:p>
            <a:r>
              <a:rPr lang="en-US" dirty="0"/>
              <a:t>Paul Montgomery</a:t>
            </a:r>
          </a:p>
          <a:p>
            <a:r>
              <a:rPr lang="en-US" dirty="0"/>
              <a:t>Wade Odell</a:t>
            </a:r>
          </a:p>
          <a:p>
            <a:r>
              <a:rPr lang="en-US" dirty="0"/>
              <a:t>Terry </a:t>
            </a:r>
            <a:r>
              <a:rPr lang="en-US" dirty="0" err="1"/>
              <a:t>Paholek</a:t>
            </a:r>
            <a:endParaRPr lang="en-US" dirty="0"/>
          </a:p>
          <a:p>
            <a:r>
              <a:rPr lang="en-US" dirty="0"/>
              <a:t>Carlos Ibarra</a:t>
            </a:r>
          </a:p>
          <a:p>
            <a:r>
              <a:rPr lang="en-US" dirty="0"/>
              <a:t>Herbert </a:t>
            </a:r>
            <a:r>
              <a:rPr lang="en-US" dirty="0" err="1"/>
              <a:t>Bickley</a:t>
            </a:r>
            <a:endParaRPr lang="en-US" dirty="0"/>
          </a:p>
          <a:p>
            <a:r>
              <a:rPr lang="en-US" dirty="0"/>
              <a:t>Ted Moore</a:t>
            </a:r>
          </a:p>
          <a:p>
            <a:r>
              <a:rPr lang="en-US" dirty="0"/>
              <a:t>Quincy Allen</a:t>
            </a:r>
          </a:p>
          <a:p>
            <a:r>
              <a:rPr lang="en-US" dirty="0"/>
              <a:t>Bob Blackwell</a:t>
            </a:r>
          </a:p>
          <a:p>
            <a:r>
              <a:rPr lang="en-US" dirty="0"/>
              <a:t>J.C. Wood</a:t>
            </a:r>
          </a:p>
          <a:p>
            <a:r>
              <a:rPr lang="en-US" dirty="0"/>
              <a:t>Quinton Alberto</a:t>
            </a:r>
          </a:p>
          <a:p>
            <a:r>
              <a:rPr lang="en-US" dirty="0"/>
              <a:t>Brian </a:t>
            </a:r>
            <a:r>
              <a:rPr lang="en-US" dirty="0" smtClean="0"/>
              <a:t>Taylor</a:t>
            </a:r>
            <a:endParaRPr lang="en-US"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54</a:t>
            </a:fld>
            <a:endParaRPr lang="en-US"/>
          </a:p>
        </p:txBody>
      </p:sp>
      <p:sp>
        <p:nvSpPr>
          <p:cNvPr id="14" name="Content Placeholder 2"/>
          <p:cNvSpPr txBox="1">
            <a:spLocks/>
          </p:cNvSpPr>
          <p:nvPr/>
        </p:nvSpPr>
        <p:spPr>
          <a:xfrm>
            <a:off x="4038600" y="1066800"/>
            <a:ext cx="4800600" cy="4495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Eddy </a:t>
            </a:r>
            <a:r>
              <a:rPr lang="en-US" dirty="0" err="1" smtClean="0"/>
              <a:t>Rentas</a:t>
            </a:r>
            <a:endParaRPr lang="en-US" dirty="0" smtClean="0"/>
          </a:p>
          <a:p>
            <a:r>
              <a:rPr lang="en-US" dirty="0" smtClean="0"/>
              <a:t>Gary Tarter</a:t>
            </a:r>
          </a:p>
          <a:p>
            <a:r>
              <a:rPr lang="en-US" dirty="0" smtClean="0"/>
              <a:t>Jimmy Busby</a:t>
            </a:r>
          </a:p>
          <a:p>
            <a:r>
              <a:rPr lang="en-US" dirty="0" smtClean="0"/>
              <a:t>Joe Villarreal</a:t>
            </a:r>
          </a:p>
          <a:p>
            <a:r>
              <a:rPr lang="en-US" dirty="0" smtClean="0"/>
              <a:t>Michael Lee</a:t>
            </a:r>
          </a:p>
          <a:p>
            <a:r>
              <a:rPr lang="en-US" dirty="0" smtClean="0"/>
              <a:t>Michele Regis</a:t>
            </a:r>
          </a:p>
          <a:p>
            <a:r>
              <a:rPr lang="en-US" dirty="0" smtClean="0"/>
              <a:t>Rodney </a:t>
            </a:r>
            <a:r>
              <a:rPr lang="en-US" dirty="0" err="1" smtClean="0"/>
              <a:t>Chesser</a:t>
            </a:r>
            <a:endParaRPr lang="en-US" dirty="0" smtClean="0"/>
          </a:p>
          <a:p>
            <a:r>
              <a:rPr lang="en-US" dirty="0" smtClean="0"/>
              <a:t>Maintenance workers from the Austin, Lufkin and Odessa districts</a:t>
            </a:r>
          </a:p>
          <a:p>
            <a:r>
              <a:rPr lang="en-US" dirty="0"/>
              <a:t>Texas Department of </a:t>
            </a:r>
            <a:r>
              <a:rPr lang="en-US" dirty="0" smtClean="0"/>
              <a:t>Transportation</a:t>
            </a:r>
            <a:endParaRPr lang="en-US" dirty="0"/>
          </a:p>
        </p:txBody>
      </p:sp>
    </p:spTree>
    <p:extLst>
      <p:ext uri="{BB962C8B-B14F-4D97-AF65-F5344CB8AC3E}">
        <p14:creationId xmlns:p14="http://schemas.microsoft.com/office/powerpoint/2010/main" val="476708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14600"/>
            <a:ext cx="7772400" cy="147002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Think safe! Work safe!</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Slide Number Placeholder 1"/>
          <p:cNvSpPr>
            <a:spLocks noGrp="1"/>
          </p:cNvSpPr>
          <p:nvPr>
            <p:ph type="sldNum" sz="quarter" idx="12"/>
          </p:nvPr>
        </p:nvSpPr>
        <p:spPr/>
        <p:txBody>
          <a:bodyPr/>
          <a:lstStyle/>
          <a:p>
            <a:fld id="{7F4F29F7-5A65-49AD-A057-2AD3D7063291}" type="slidenum">
              <a:rPr lang="en-US" smtClean="0"/>
              <a:pPr/>
              <a:t>55</a:t>
            </a:fld>
            <a:endParaRPr lang="en-US"/>
          </a:p>
        </p:txBody>
      </p:sp>
    </p:spTree>
    <p:extLst>
      <p:ext uri="{BB962C8B-B14F-4D97-AF65-F5344CB8AC3E}">
        <p14:creationId xmlns:p14="http://schemas.microsoft.com/office/powerpoint/2010/main" val="4284167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4000" b="1" dirty="0" smtClean="0"/>
              <a:t>Current Common Classifications of Work Zone Operations</a:t>
            </a:r>
            <a:endParaRPr lang="en-US" sz="4000" b="1" dirty="0"/>
          </a:p>
        </p:txBody>
      </p:sp>
      <p:sp>
        <p:nvSpPr>
          <p:cNvPr id="3" name="Content Placeholder 2"/>
          <p:cNvSpPr>
            <a:spLocks noGrp="1"/>
          </p:cNvSpPr>
          <p:nvPr>
            <p:ph idx="1"/>
          </p:nvPr>
        </p:nvSpPr>
        <p:spPr>
          <a:xfrm>
            <a:off x="457200" y="2667000"/>
            <a:ext cx="8229600" cy="3410712"/>
          </a:xfrm>
        </p:spPr>
        <p:txBody>
          <a:bodyPr>
            <a:normAutofit fontScale="92500" lnSpcReduction="10000"/>
          </a:bodyPr>
          <a:lstStyle/>
          <a:p>
            <a:pPr lvl="0"/>
            <a:r>
              <a:rPr lang="en-US" sz="2400" dirty="0" smtClean="0"/>
              <a:t>Long-Term Stationary – Work that occupies a location more than 3 days.</a:t>
            </a:r>
          </a:p>
          <a:p>
            <a:pPr lvl="0">
              <a:buNone/>
            </a:pPr>
            <a:endParaRPr lang="en-US" sz="800" dirty="0" smtClean="0"/>
          </a:p>
          <a:p>
            <a:pPr lvl="0"/>
            <a:r>
              <a:rPr lang="en-US" sz="2400" dirty="0" smtClean="0"/>
              <a:t>Intermediate-Term Stationary – Work that occupies a location from overnight to 3 days.</a:t>
            </a:r>
          </a:p>
          <a:p>
            <a:pPr lvl="0">
              <a:buNone/>
            </a:pPr>
            <a:endParaRPr lang="en-US" sz="800" dirty="0" smtClean="0"/>
          </a:p>
          <a:p>
            <a:pPr lvl="0"/>
            <a:r>
              <a:rPr lang="en-US" sz="2400" dirty="0" smtClean="0"/>
              <a:t>Short-Term Stationary – Daytime work that occupies a location for 1 to 12 hours.</a:t>
            </a:r>
          </a:p>
          <a:p>
            <a:pPr lvl="0">
              <a:buNone/>
            </a:pPr>
            <a:endParaRPr lang="en-US" sz="800" dirty="0" smtClean="0"/>
          </a:p>
          <a:p>
            <a:pPr lvl="0"/>
            <a:r>
              <a:rPr lang="en-US" sz="2400" dirty="0" smtClean="0"/>
              <a:t>Short Duration –Work that occupies a location up to 1 hour.</a:t>
            </a:r>
          </a:p>
          <a:p>
            <a:pPr lvl="0">
              <a:buNone/>
            </a:pPr>
            <a:endParaRPr lang="en-US" sz="800" dirty="0" smtClean="0"/>
          </a:p>
          <a:p>
            <a:pPr lvl="0"/>
            <a:r>
              <a:rPr lang="en-US" sz="2400" dirty="0" smtClean="0"/>
              <a:t>Mobile – Work that moves intermittently or continuously.</a:t>
            </a:r>
          </a:p>
          <a:p>
            <a:pPr marL="0" lvl="0" indent="0">
              <a:buNone/>
            </a:pPr>
            <a:endParaRPr lang="en-US" sz="2400" dirty="0" smtClean="0"/>
          </a:p>
          <a:p>
            <a:pPr marL="0" lvl="0" indent="0">
              <a:buNone/>
            </a:pPr>
            <a:endParaRPr lang="en-US" sz="2400" dirty="0"/>
          </a:p>
        </p:txBody>
      </p:sp>
      <p:sp>
        <p:nvSpPr>
          <p:cNvPr id="4" name="Slide Number Placeholder 3"/>
          <p:cNvSpPr>
            <a:spLocks noGrp="1"/>
          </p:cNvSpPr>
          <p:nvPr>
            <p:ph type="sldNum" sz="quarter" idx="12"/>
          </p:nvPr>
        </p:nvSpPr>
        <p:spPr/>
        <p:txBody>
          <a:bodyPr/>
          <a:lstStyle/>
          <a:p>
            <a:fld id="{7F4F29F7-5A65-49AD-A057-2AD3D7063291}" type="slidenum">
              <a:rPr lang="en-US" smtClean="0"/>
              <a:pPr/>
              <a:t>6</a:t>
            </a:fld>
            <a:endParaRPr lang="en-US"/>
          </a:p>
        </p:txBody>
      </p:sp>
      <p:sp>
        <p:nvSpPr>
          <p:cNvPr id="5" name="Rectangle 4"/>
          <p:cNvSpPr/>
          <p:nvPr/>
        </p:nvSpPr>
        <p:spPr>
          <a:xfrm>
            <a:off x="457200" y="2057400"/>
            <a:ext cx="7772400" cy="492443"/>
          </a:xfrm>
          <a:prstGeom prst="rect">
            <a:avLst/>
          </a:prstGeom>
        </p:spPr>
        <p:txBody>
          <a:bodyPr wrap="square">
            <a:spAutoFit/>
          </a:bodyPr>
          <a:lstStyle/>
          <a:p>
            <a:pPr lvl="0"/>
            <a:r>
              <a:rPr lang="en-US" sz="2600" b="1" dirty="0">
                <a:solidFill>
                  <a:schemeClr val="accent1">
                    <a:lumMod val="75000"/>
                  </a:schemeClr>
                </a:solidFill>
              </a:rPr>
              <a:t>Guidance provided by MUTCD and </a:t>
            </a:r>
            <a:r>
              <a:rPr lang="en-US" sz="2600" b="1" dirty="0" err="1">
                <a:solidFill>
                  <a:schemeClr val="accent1">
                    <a:lumMod val="75000"/>
                  </a:schemeClr>
                </a:solidFill>
              </a:rPr>
              <a:t>TxDOT</a:t>
            </a:r>
            <a:r>
              <a:rPr lang="en-US" sz="2600" b="1" dirty="0">
                <a:solidFill>
                  <a:schemeClr val="accent1">
                    <a:lumMod val="75000"/>
                  </a:schemeClr>
                </a:solidFill>
              </a:rPr>
              <a:t> policies: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799" y="1371600"/>
            <a:ext cx="7620001" cy="1828800"/>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1"/>
          <p:cNvSpPr/>
          <p:nvPr/>
        </p:nvSpPr>
        <p:spPr>
          <a:xfrm rot="10800000">
            <a:off x="609600" y="3352800"/>
            <a:ext cx="7239000" cy="3269137"/>
          </a:xfrm>
          <a:prstGeom prst="wedgeRoundRectCallout">
            <a:avLst>
              <a:gd name="adj1" fmla="val -20632"/>
              <a:gd name="adj2" fmla="val 59836"/>
              <a:gd name="adj3" fmla="val 16667"/>
            </a:avLst>
          </a:prstGeom>
          <a:solidFill>
            <a:srgbClr val="F4F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990600"/>
          </a:xfrm>
        </p:spPr>
        <p:txBody>
          <a:bodyPr>
            <a:normAutofit fontScale="90000"/>
          </a:bodyPr>
          <a:lstStyle/>
          <a:p>
            <a:r>
              <a:rPr lang="en-US" sz="3600" b="1" dirty="0"/>
              <a:t>Definition of Very Short Duration </a:t>
            </a:r>
            <a:r>
              <a:rPr lang="en-US" sz="3600" b="1" dirty="0" smtClean="0"/>
              <a:t>Operations</a:t>
            </a:r>
            <a:endParaRPr lang="en-US" dirty="0"/>
          </a:p>
        </p:txBody>
      </p:sp>
      <p:sp>
        <p:nvSpPr>
          <p:cNvPr id="4" name="Slide Number Placeholder 3"/>
          <p:cNvSpPr>
            <a:spLocks noGrp="1"/>
          </p:cNvSpPr>
          <p:nvPr>
            <p:ph type="sldNum" sz="quarter" idx="12"/>
          </p:nvPr>
        </p:nvSpPr>
        <p:spPr>
          <a:xfrm>
            <a:off x="7696200" y="6477000"/>
            <a:ext cx="1066800" cy="329184"/>
          </a:xfrm>
        </p:spPr>
        <p:txBody>
          <a:bodyPr/>
          <a:lstStyle/>
          <a:p>
            <a:fld id="{7F4F29F7-5A65-49AD-A057-2AD3D7063291}" type="slidenum">
              <a:rPr lang="en-US" smtClean="0"/>
              <a:pPr/>
              <a:t>7</a:t>
            </a:fld>
            <a:endParaRPr lang="en-US" dirty="0"/>
          </a:p>
        </p:txBody>
      </p:sp>
      <p:sp>
        <p:nvSpPr>
          <p:cNvPr id="5" name="Rectangle 4"/>
          <p:cNvSpPr/>
          <p:nvPr/>
        </p:nvSpPr>
        <p:spPr>
          <a:xfrm>
            <a:off x="764848" y="1478340"/>
            <a:ext cx="7388552" cy="1569660"/>
          </a:xfrm>
          <a:prstGeom prst="rect">
            <a:avLst/>
          </a:prstGeom>
        </p:spPr>
        <p:txBody>
          <a:bodyPr wrap="square">
            <a:spAutoFit/>
          </a:bodyPr>
          <a:lstStyle/>
          <a:p>
            <a:r>
              <a:rPr lang="en-US" sz="2400" i="1" dirty="0">
                <a:solidFill>
                  <a:schemeClr val="accent1"/>
                </a:solidFill>
              </a:rPr>
              <a:t>A planned or urgent activity, to be executed in 15 minutes or less by a crew of, one man and one truck or </a:t>
            </a:r>
            <a:r>
              <a:rPr lang="en-US" sz="2400" i="1" dirty="0" smtClean="0">
                <a:solidFill>
                  <a:schemeClr val="accent1"/>
                </a:solidFill>
              </a:rPr>
              <a:t>more, and the hazard of not executing the work as a very short duration operation is greater than executing it.</a:t>
            </a:r>
            <a:endParaRPr lang="en-US" sz="2400" i="1" dirty="0">
              <a:solidFill>
                <a:schemeClr val="accent1"/>
              </a:solidFill>
            </a:endParaRPr>
          </a:p>
        </p:txBody>
      </p:sp>
      <p:sp>
        <p:nvSpPr>
          <p:cNvPr id="8" name="TextBox 7"/>
          <p:cNvSpPr txBox="1"/>
          <p:nvPr/>
        </p:nvSpPr>
        <p:spPr>
          <a:xfrm>
            <a:off x="762000" y="3564090"/>
            <a:ext cx="4191000" cy="646331"/>
          </a:xfrm>
          <a:prstGeom prst="rect">
            <a:avLst/>
          </a:prstGeom>
          <a:noFill/>
        </p:spPr>
        <p:txBody>
          <a:bodyPr wrap="square" rtlCol="0">
            <a:spAutoFit/>
          </a:bodyPr>
          <a:lstStyle/>
          <a:p>
            <a:pPr marL="285750" indent="-285750">
              <a:buFont typeface="Wingdings" pitchFamily="2" charset="2"/>
              <a:buChar char="ü"/>
            </a:pPr>
            <a:r>
              <a:rPr lang="en-US" dirty="0" smtClean="0"/>
              <a:t>15 minutes or less</a:t>
            </a:r>
          </a:p>
          <a:p>
            <a:pPr marL="285750" indent="-285750">
              <a:buFont typeface="Wingdings" pitchFamily="2" charset="2"/>
              <a:buChar char="ü"/>
            </a:pPr>
            <a:endParaRPr lang="en-US" dirty="0" smtClean="0"/>
          </a:p>
        </p:txBody>
      </p:sp>
      <p:sp>
        <p:nvSpPr>
          <p:cNvPr id="10" name="Rectangle 9"/>
          <p:cNvSpPr/>
          <p:nvPr/>
        </p:nvSpPr>
        <p:spPr>
          <a:xfrm>
            <a:off x="762000" y="5875573"/>
            <a:ext cx="3387466" cy="369332"/>
          </a:xfrm>
          <a:prstGeom prst="rect">
            <a:avLst/>
          </a:prstGeom>
        </p:spPr>
        <p:txBody>
          <a:bodyPr wrap="none">
            <a:spAutoFit/>
          </a:bodyPr>
          <a:lstStyle/>
          <a:p>
            <a:pPr marL="285750" indent="-285750">
              <a:buFont typeface="Wingdings" pitchFamily="2" charset="2"/>
              <a:buChar char="ü"/>
            </a:pPr>
            <a:r>
              <a:rPr lang="en-US" dirty="0"/>
              <a:t>Usually one man and one truck</a:t>
            </a:r>
          </a:p>
        </p:txBody>
      </p:sp>
      <p:sp>
        <p:nvSpPr>
          <p:cNvPr id="11" name="Rectangle 10"/>
          <p:cNvSpPr/>
          <p:nvPr/>
        </p:nvSpPr>
        <p:spPr>
          <a:xfrm>
            <a:off x="787637" y="4763869"/>
            <a:ext cx="4972323" cy="646331"/>
          </a:xfrm>
          <a:prstGeom prst="rect">
            <a:avLst/>
          </a:prstGeom>
        </p:spPr>
        <p:txBody>
          <a:bodyPr wrap="none">
            <a:spAutoFit/>
          </a:bodyPr>
          <a:lstStyle/>
          <a:p>
            <a:pPr marL="285750" indent="-285750">
              <a:buFont typeface="Wingdings" pitchFamily="2" charset="2"/>
              <a:buChar char="ü"/>
            </a:pPr>
            <a:r>
              <a:rPr lang="en-US" dirty="0"/>
              <a:t>N</a:t>
            </a:r>
            <a:r>
              <a:rPr lang="en-US" dirty="0" smtClean="0"/>
              <a:t>ot </a:t>
            </a:r>
            <a:r>
              <a:rPr lang="en-US" dirty="0"/>
              <a:t>executing </a:t>
            </a:r>
            <a:r>
              <a:rPr lang="en-US" dirty="0" smtClean="0"/>
              <a:t>is more dangerous </a:t>
            </a:r>
            <a:r>
              <a:rPr lang="en-US" dirty="0"/>
              <a:t>than </a:t>
            </a:r>
            <a:r>
              <a:rPr lang="en-US" dirty="0" smtClean="0"/>
              <a:t>executing</a:t>
            </a:r>
            <a:endParaRPr lang="en-US" dirty="0"/>
          </a:p>
          <a:p>
            <a:pPr marL="285750" indent="-285750">
              <a:buFont typeface="Wingdings" pitchFamily="2" charset="2"/>
              <a:buChar char="ü"/>
            </a:pPr>
            <a:endParaRPr lang="en-US" dirty="0"/>
          </a:p>
        </p:txBody>
      </p:sp>
      <p:pic>
        <p:nvPicPr>
          <p:cNvPr id="20482" name="Picture 2" descr="http://4.bp.blogspot.com/-aoQWNgZwvO8/Tlzu5kSv7HI/AAAAAAAAAI8/4znll62oE2c/s320/Bests-Business-Advice-Ever-in-15-minut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353" y="3518286"/>
            <a:ext cx="961884" cy="94018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lw9398\AppData\Local\Microsoft\Windows\Temporary Internet Files\Content.IE5\T2IJV3YQ\MC9004339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484" y="554763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3" name="Cross 12"/>
          <p:cNvSpPr/>
          <p:nvPr/>
        </p:nvSpPr>
        <p:spPr>
          <a:xfrm>
            <a:off x="5318299" y="5741041"/>
            <a:ext cx="457200" cy="448965"/>
          </a:xfrm>
          <a:prstGeom prst="plus">
            <a:avLst>
              <a:gd name="adj" fmla="val 4002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0490" name="Picture 10" descr="C:\Users\lw9398\AppData\Local\Microsoft\Windows\Temporary Internet Files\Content.IE5\2M7M2WHL\MC900183334[1].wmf">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334000"/>
            <a:ext cx="1219200" cy="1203150"/>
          </a:xfrm>
          <a:prstGeom prst="rect">
            <a:avLst/>
          </a:prstGeom>
          <a:noFill/>
          <a:extLst>
            <a:ext uri="{909E8E84-426E-40DD-AFC4-6F175D3DCCD1}">
              <a14:hiddenFill xmlns:a14="http://schemas.microsoft.com/office/drawing/2010/main">
                <a:solidFill>
                  <a:srgbClr val="FFFFFF"/>
                </a:solidFill>
              </a14:hiddenFill>
            </a:ext>
          </a:extLst>
        </p:spPr>
      </p:pic>
      <p:pic>
        <p:nvPicPr>
          <p:cNvPr id="20496" name="Picture 16" descr="http://listverse.files.wordpress.com/2007/12/road-ki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1424" y="4140918"/>
            <a:ext cx="1387576" cy="10406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5124" y="2783384"/>
            <a:ext cx="2206952" cy="123022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lvl="0"/>
            <a:r>
              <a:rPr lang="en-US" sz="2400" b="1" dirty="0" smtClean="0">
                <a:solidFill>
                  <a:schemeClr val="bg1"/>
                </a:solidFill>
              </a:rPr>
              <a:t>Currently very little guidance is provided.</a:t>
            </a:r>
            <a:endParaRPr lang="en-US" sz="2400" b="1" dirty="0">
              <a:solidFill>
                <a:schemeClr val="bg1"/>
              </a:solidFill>
            </a:endParaRPr>
          </a:p>
        </p:txBody>
      </p:sp>
    </p:spTree>
    <p:extLst>
      <p:ext uri="{BB962C8B-B14F-4D97-AF65-F5344CB8AC3E}">
        <p14:creationId xmlns:p14="http://schemas.microsoft.com/office/powerpoint/2010/main" val="20017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482"/>
                                        </p:tgtEl>
                                        <p:attrNameLst>
                                          <p:attrName>style.visibility</p:attrName>
                                        </p:attrNameLst>
                                      </p:cBhvr>
                                      <p:to>
                                        <p:strVal val="visible"/>
                                      </p:to>
                                    </p:set>
                                    <p:animEffect transition="in" filter="fade">
                                      <p:cBhvr>
                                        <p:cTn id="27" dur="1000"/>
                                        <p:tgtEl>
                                          <p:spTgt spid="20482"/>
                                        </p:tgtEl>
                                      </p:cBhvr>
                                    </p:animEffect>
                                    <p:anim calcmode="lin" valueType="num">
                                      <p:cBhvr>
                                        <p:cTn id="28" dur="1000" fill="hold"/>
                                        <p:tgtEl>
                                          <p:spTgt spid="20482"/>
                                        </p:tgtEl>
                                        <p:attrNameLst>
                                          <p:attrName>ppt_x</p:attrName>
                                        </p:attrNameLst>
                                      </p:cBhvr>
                                      <p:tavLst>
                                        <p:tav tm="0">
                                          <p:val>
                                            <p:strVal val="#ppt_x"/>
                                          </p:val>
                                        </p:tav>
                                        <p:tav tm="100000">
                                          <p:val>
                                            <p:strVal val="#ppt_x"/>
                                          </p:val>
                                        </p:tav>
                                      </p:tavLst>
                                    </p:anim>
                                    <p:anim calcmode="lin" valueType="num">
                                      <p:cBhvr>
                                        <p:cTn id="29" dur="1000" fill="hold"/>
                                        <p:tgtEl>
                                          <p:spTgt spid="2048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484"/>
                                        </p:tgtEl>
                                        <p:attrNameLst>
                                          <p:attrName>style.visibility</p:attrName>
                                        </p:attrNameLst>
                                      </p:cBhvr>
                                      <p:to>
                                        <p:strVal val="visible"/>
                                      </p:to>
                                    </p:set>
                                    <p:animEffect transition="in" filter="fade">
                                      <p:cBhvr>
                                        <p:cTn id="32" dur="1000"/>
                                        <p:tgtEl>
                                          <p:spTgt spid="20484"/>
                                        </p:tgtEl>
                                      </p:cBhvr>
                                    </p:animEffect>
                                    <p:anim calcmode="lin" valueType="num">
                                      <p:cBhvr>
                                        <p:cTn id="33" dur="1000" fill="hold"/>
                                        <p:tgtEl>
                                          <p:spTgt spid="20484"/>
                                        </p:tgtEl>
                                        <p:attrNameLst>
                                          <p:attrName>ppt_x</p:attrName>
                                        </p:attrNameLst>
                                      </p:cBhvr>
                                      <p:tavLst>
                                        <p:tav tm="0">
                                          <p:val>
                                            <p:strVal val="#ppt_x"/>
                                          </p:val>
                                        </p:tav>
                                        <p:tav tm="100000">
                                          <p:val>
                                            <p:strVal val="#ppt_x"/>
                                          </p:val>
                                        </p:tav>
                                      </p:tavLst>
                                    </p:anim>
                                    <p:anim calcmode="lin" valueType="num">
                                      <p:cBhvr>
                                        <p:cTn id="34" dur="1000" fill="hold"/>
                                        <p:tgtEl>
                                          <p:spTgt spid="2048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496"/>
                                        </p:tgtEl>
                                        <p:attrNameLst>
                                          <p:attrName>style.visibility</p:attrName>
                                        </p:attrNameLst>
                                      </p:cBhvr>
                                      <p:to>
                                        <p:strVal val="visible"/>
                                      </p:to>
                                    </p:set>
                                    <p:animEffect transition="in" filter="fade">
                                      <p:cBhvr>
                                        <p:cTn id="42" dur="1000"/>
                                        <p:tgtEl>
                                          <p:spTgt spid="20496"/>
                                        </p:tgtEl>
                                      </p:cBhvr>
                                    </p:animEffect>
                                    <p:anim calcmode="lin" valueType="num">
                                      <p:cBhvr>
                                        <p:cTn id="43" dur="1000" fill="hold"/>
                                        <p:tgtEl>
                                          <p:spTgt spid="20496"/>
                                        </p:tgtEl>
                                        <p:attrNameLst>
                                          <p:attrName>ppt_x</p:attrName>
                                        </p:attrNameLst>
                                      </p:cBhvr>
                                      <p:tavLst>
                                        <p:tav tm="0">
                                          <p:val>
                                            <p:strVal val="#ppt_x"/>
                                          </p:val>
                                        </p:tav>
                                        <p:tav tm="100000">
                                          <p:val>
                                            <p:strVal val="#ppt_x"/>
                                          </p:val>
                                        </p:tav>
                                      </p:tavLst>
                                    </p:anim>
                                    <p:anim calcmode="lin" valueType="num">
                                      <p:cBhvr>
                                        <p:cTn id="44" dur="1000" fill="hold"/>
                                        <p:tgtEl>
                                          <p:spTgt spid="2049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490"/>
                                        </p:tgtEl>
                                        <p:attrNameLst>
                                          <p:attrName>style.visibility</p:attrName>
                                        </p:attrNameLst>
                                      </p:cBhvr>
                                      <p:to>
                                        <p:strVal val="visible"/>
                                      </p:to>
                                    </p:set>
                                    <p:animEffect transition="in" filter="fade">
                                      <p:cBhvr>
                                        <p:cTn id="47" dur="1000"/>
                                        <p:tgtEl>
                                          <p:spTgt spid="20490"/>
                                        </p:tgtEl>
                                      </p:cBhvr>
                                    </p:animEffect>
                                    <p:anim calcmode="lin" valueType="num">
                                      <p:cBhvr>
                                        <p:cTn id="48" dur="1000" fill="hold"/>
                                        <p:tgtEl>
                                          <p:spTgt spid="20490"/>
                                        </p:tgtEl>
                                        <p:attrNameLst>
                                          <p:attrName>ppt_x</p:attrName>
                                        </p:attrNameLst>
                                      </p:cBhvr>
                                      <p:tavLst>
                                        <p:tav tm="0">
                                          <p:val>
                                            <p:strVal val="#ppt_x"/>
                                          </p:val>
                                        </p:tav>
                                        <p:tav tm="100000">
                                          <p:val>
                                            <p:strVal val="#ppt_x"/>
                                          </p:val>
                                        </p:tav>
                                      </p:tavLst>
                                    </p:anim>
                                    <p:anim calcmode="lin" valueType="num">
                                      <p:cBhvr>
                                        <p:cTn id="49" dur="1000" fill="hold"/>
                                        <p:tgtEl>
                                          <p:spTgt spid="2049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20490"/>
                                        </p:tgtEl>
                                        <p:attrNameLst>
                                          <p:attrName>r</p:attrName>
                                        </p:attrNameLst>
                                      </p:cBhvr>
                                    </p:animRot>
                                    <p:animRot by="-240000">
                                      <p:cBhvr>
                                        <p:cTn id="61" dur="200" fill="hold">
                                          <p:stCondLst>
                                            <p:cond delay="200"/>
                                          </p:stCondLst>
                                        </p:cTn>
                                        <p:tgtEl>
                                          <p:spTgt spid="20490"/>
                                        </p:tgtEl>
                                        <p:attrNameLst>
                                          <p:attrName>r</p:attrName>
                                        </p:attrNameLst>
                                      </p:cBhvr>
                                    </p:animRot>
                                    <p:animRot by="240000">
                                      <p:cBhvr>
                                        <p:cTn id="62" dur="200" fill="hold">
                                          <p:stCondLst>
                                            <p:cond delay="400"/>
                                          </p:stCondLst>
                                        </p:cTn>
                                        <p:tgtEl>
                                          <p:spTgt spid="20490"/>
                                        </p:tgtEl>
                                        <p:attrNameLst>
                                          <p:attrName>r</p:attrName>
                                        </p:attrNameLst>
                                      </p:cBhvr>
                                    </p:animRot>
                                    <p:animRot by="-240000">
                                      <p:cBhvr>
                                        <p:cTn id="63" dur="200" fill="hold">
                                          <p:stCondLst>
                                            <p:cond delay="600"/>
                                          </p:stCondLst>
                                        </p:cTn>
                                        <p:tgtEl>
                                          <p:spTgt spid="20490"/>
                                        </p:tgtEl>
                                        <p:attrNameLst>
                                          <p:attrName>r</p:attrName>
                                        </p:attrNameLst>
                                      </p:cBhvr>
                                    </p:animRot>
                                    <p:animRot by="120000">
                                      <p:cBhvr>
                                        <p:cTn id="64" dur="200" fill="hold">
                                          <p:stCondLst>
                                            <p:cond delay="800"/>
                                          </p:stCondLst>
                                        </p:cTn>
                                        <p:tgtEl>
                                          <p:spTgt spid="204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0" grpId="0"/>
      <p:bldP spid="11" grpId="0"/>
      <p:bldP spid="13"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w9398\Desktop\0-6640 Shadowing_02.23.2011\0-6640 Shadowing_02.23.2011 002.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55" y="685800"/>
            <a:ext cx="3962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w9398\Desktop\0-6640 Shadowing_02.23.2011\0-6640 Shadowing_02.23.2011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335" y="3897981"/>
            <a:ext cx="2083159" cy="2777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w9398\Desktop\0-6640 Shadowing_02.23.2011\0-6640 Shadowing_02.23.2011 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55" y="3884242"/>
            <a:ext cx="1421622" cy="24155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w9398\Desktop\0-6640 Shadowing_02.23.2011\0-6640 Shadowing_02.23.2011 13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749" r="10907" b="8617"/>
          <a:stretch/>
        </p:blipFill>
        <p:spPr bwMode="auto">
          <a:xfrm>
            <a:off x="6834036" y="685800"/>
            <a:ext cx="1928964" cy="24721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w9398\Desktop\0-6640 Shadowing_02.23.2011\0-6640 Shadowing_02.23.2011 0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3485" y="685800"/>
            <a:ext cx="2212975" cy="1659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w9398\Desktop\0-6640 Shadowing_02.23.2011\0-6640 Shadowing_02.23.2011 0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8735" y="3897981"/>
            <a:ext cx="1908738" cy="143155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956935" y="1676400"/>
            <a:ext cx="1606550" cy="0"/>
          </a:xfrm>
          <a:prstGeom prst="line">
            <a:avLst/>
          </a:prstGeom>
          <a:ln>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4441055" y="2479468"/>
            <a:ext cx="2335405" cy="1356879"/>
          </a:xfrm>
          <a:prstGeom prst="line">
            <a:avLst/>
          </a:prstGeom>
          <a:ln>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2804535" y="2590800"/>
            <a:ext cx="1981200" cy="1263693"/>
          </a:xfrm>
          <a:prstGeom prst="line">
            <a:avLst/>
          </a:prstGeom>
          <a:ln>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2575935" y="2590800"/>
            <a:ext cx="457200" cy="1263693"/>
          </a:xfrm>
          <a:prstGeom prst="line">
            <a:avLst/>
          </a:prstGeom>
          <a:ln>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flipH="1">
            <a:off x="1356735" y="2720953"/>
            <a:ext cx="685800" cy="1133540"/>
          </a:xfrm>
          <a:prstGeom prst="line">
            <a:avLst/>
          </a:prstGeom>
          <a:ln>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2971800" y="152400"/>
            <a:ext cx="4355507" cy="400110"/>
          </a:xfrm>
          <a:prstGeom prst="rect">
            <a:avLst/>
          </a:prstGeom>
          <a:noFill/>
        </p:spPr>
        <p:txBody>
          <a:bodyPr wrap="square" rtlCol="0">
            <a:spAutoFit/>
          </a:bodyPr>
          <a:lstStyle/>
          <a:p>
            <a:r>
              <a:rPr lang="en-US" sz="2000" b="1" dirty="0" smtClean="0">
                <a:solidFill>
                  <a:schemeClr val="accent5">
                    <a:lumMod val="75000"/>
                  </a:schemeClr>
                </a:solidFill>
              </a:rPr>
              <a:t>Maintenance Pick-up Truck</a:t>
            </a:r>
            <a:endParaRPr lang="en-US" sz="2000" b="1" dirty="0">
              <a:solidFill>
                <a:schemeClr val="accent5">
                  <a:lumMod val="75000"/>
                </a:schemeClr>
              </a:solidFill>
            </a:endParaRPr>
          </a:p>
        </p:txBody>
      </p:sp>
      <p:sp>
        <p:nvSpPr>
          <p:cNvPr id="24" name="TextBox 23"/>
          <p:cNvSpPr txBox="1"/>
          <p:nvPr/>
        </p:nvSpPr>
        <p:spPr>
          <a:xfrm>
            <a:off x="5090535" y="2340969"/>
            <a:ext cx="1752600" cy="276999"/>
          </a:xfrm>
          <a:prstGeom prst="rect">
            <a:avLst/>
          </a:prstGeom>
          <a:noFill/>
        </p:spPr>
        <p:txBody>
          <a:bodyPr wrap="square" rtlCol="0">
            <a:spAutoFit/>
          </a:bodyPr>
          <a:lstStyle/>
          <a:p>
            <a:r>
              <a:rPr lang="en-US" sz="1200" dirty="0" smtClean="0"/>
              <a:t>Signal Lights</a:t>
            </a:r>
            <a:endParaRPr lang="en-US" sz="1200" dirty="0"/>
          </a:p>
        </p:txBody>
      </p:sp>
      <p:sp>
        <p:nvSpPr>
          <p:cNvPr id="33" name="TextBox 32"/>
          <p:cNvSpPr txBox="1"/>
          <p:nvPr/>
        </p:nvSpPr>
        <p:spPr>
          <a:xfrm>
            <a:off x="7251231" y="3577494"/>
            <a:ext cx="1094574" cy="276999"/>
          </a:xfrm>
          <a:prstGeom prst="rect">
            <a:avLst/>
          </a:prstGeom>
          <a:noFill/>
        </p:spPr>
        <p:txBody>
          <a:bodyPr wrap="square" rtlCol="0">
            <a:spAutoFit/>
          </a:bodyPr>
          <a:lstStyle/>
          <a:p>
            <a:r>
              <a:rPr lang="en-US" sz="1200" dirty="0" smtClean="0"/>
              <a:t>Bumper</a:t>
            </a:r>
            <a:endParaRPr lang="en-US" sz="1200" dirty="0"/>
          </a:p>
        </p:txBody>
      </p:sp>
      <p:sp>
        <p:nvSpPr>
          <p:cNvPr id="34" name="TextBox 33"/>
          <p:cNvSpPr txBox="1"/>
          <p:nvPr/>
        </p:nvSpPr>
        <p:spPr>
          <a:xfrm>
            <a:off x="3294808" y="6091535"/>
            <a:ext cx="957527" cy="461665"/>
          </a:xfrm>
          <a:prstGeom prst="rect">
            <a:avLst/>
          </a:prstGeom>
          <a:noFill/>
        </p:spPr>
        <p:txBody>
          <a:bodyPr wrap="square" rtlCol="0">
            <a:spAutoFit/>
          </a:bodyPr>
          <a:lstStyle/>
          <a:p>
            <a:r>
              <a:rPr lang="en-US" sz="1200" dirty="0" smtClean="0"/>
              <a:t>Cones and other tools</a:t>
            </a:r>
            <a:endParaRPr lang="en-US" sz="1200" dirty="0"/>
          </a:p>
        </p:txBody>
      </p:sp>
      <p:sp>
        <p:nvSpPr>
          <p:cNvPr id="26" name="Pentagon 25"/>
          <p:cNvSpPr/>
          <p:nvPr/>
        </p:nvSpPr>
        <p:spPr>
          <a:xfrm rot="16200000">
            <a:off x="6034169" y="2350043"/>
            <a:ext cx="135323" cy="193791"/>
          </a:xfrm>
          <a:prstGeom prst="homePlate">
            <a:avLst>
              <a:gd name="adj" fmla="val 7044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Pentagon 36"/>
          <p:cNvSpPr/>
          <p:nvPr/>
        </p:nvSpPr>
        <p:spPr>
          <a:xfrm rot="16200000" flipH="1">
            <a:off x="7974872" y="3650803"/>
            <a:ext cx="140092" cy="193791"/>
          </a:xfrm>
          <a:prstGeom prst="homePlate">
            <a:avLst>
              <a:gd name="adj" fmla="val 7044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Pentagon 37"/>
          <p:cNvSpPr/>
          <p:nvPr/>
        </p:nvSpPr>
        <p:spPr>
          <a:xfrm>
            <a:off x="3888741" y="5921339"/>
            <a:ext cx="134994" cy="215495"/>
          </a:xfrm>
          <a:prstGeom prst="homePlate">
            <a:avLst>
              <a:gd name="adj" fmla="val 7044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TextBox 38"/>
          <p:cNvSpPr txBox="1"/>
          <p:nvPr/>
        </p:nvSpPr>
        <p:spPr>
          <a:xfrm>
            <a:off x="2173635" y="5329535"/>
            <a:ext cx="1586955" cy="461665"/>
          </a:xfrm>
          <a:prstGeom prst="rect">
            <a:avLst/>
          </a:prstGeom>
          <a:noFill/>
        </p:spPr>
        <p:txBody>
          <a:bodyPr wrap="square" rtlCol="0">
            <a:spAutoFit/>
          </a:bodyPr>
          <a:lstStyle/>
          <a:p>
            <a:r>
              <a:rPr lang="en-US" sz="1200" dirty="0" smtClean="0"/>
              <a:t>Fire Extinguisher &amp; First Aid Kit</a:t>
            </a:r>
            <a:endParaRPr lang="en-US" sz="1200" dirty="0"/>
          </a:p>
        </p:txBody>
      </p:sp>
      <p:sp>
        <p:nvSpPr>
          <p:cNvPr id="40" name="Pentagon 39"/>
          <p:cNvSpPr/>
          <p:nvPr/>
        </p:nvSpPr>
        <p:spPr>
          <a:xfrm rot="16200000">
            <a:off x="3564994" y="5395810"/>
            <a:ext cx="135323" cy="193791"/>
          </a:xfrm>
          <a:prstGeom prst="homePlate">
            <a:avLst>
              <a:gd name="adj" fmla="val 7044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TextBox 40"/>
          <p:cNvSpPr txBox="1"/>
          <p:nvPr/>
        </p:nvSpPr>
        <p:spPr>
          <a:xfrm>
            <a:off x="221682" y="6311706"/>
            <a:ext cx="1668453" cy="276999"/>
          </a:xfrm>
          <a:prstGeom prst="rect">
            <a:avLst/>
          </a:prstGeom>
          <a:noFill/>
        </p:spPr>
        <p:txBody>
          <a:bodyPr wrap="square" rtlCol="0">
            <a:spAutoFit/>
          </a:bodyPr>
          <a:lstStyle/>
          <a:p>
            <a:r>
              <a:rPr lang="en-US" sz="1200" dirty="0" smtClean="0"/>
              <a:t>Portable Message Sign</a:t>
            </a:r>
            <a:endParaRPr lang="en-US" sz="1200" dirty="0"/>
          </a:p>
        </p:txBody>
      </p:sp>
      <p:sp>
        <p:nvSpPr>
          <p:cNvPr id="42" name="Pentagon 41"/>
          <p:cNvSpPr/>
          <p:nvPr/>
        </p:nvSpPr>
        <p:spPr>
          <a:xfrm rot="16200000">
            <a:off x="1801778" y="6371566"/>
            <a:ext cx="135323" cy="193791"/>
          </a:xfrm>
          <a:prstGeom prst="homePlate">
            <a:avLst>
              <a:gd name="adj" fmla="val 7044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a:xfrm>
            <a:off x="6385935" y="6356350"/>
            <a:ext cx="2133600" cy="365125"/>
          </a:xfrm>
        </p:spPr>
        <p:txBody>
          <a:bodyPr/>
          <a:lstStyle/>
          <a:p>
            <a:fld id="{7F4F29F7-5A65-49AD-A057-2AD3D7063291}" type="slidenum">
              <a:rPr lang="en-US" smtClean="0"/>
              <a:pPr/>
              <a:t>8</a:t>
            </a:fld>
            <a:endParaRPr lang="en-US"/>
          </a:p>
        </p:txBody>
      </p:sp>
      <p:grpSp>
        <p:nvGrpSpPr>
          <p:cNvPr id="2" name="Group 1"/>
          <p:cNvGrpSpPr/>
          <p:nvPr/>
        </p:nvGrpSpPr>
        <p:grpSpPr>
          <a:xfrm>
            <a:off x="6595485" y="3836347"/>
            <a:ext cx="1924050" cy="2564453"/>
            <a:chOff x="-404837" y="3302947"/>
            <a:chExt cx="1771650" cy="2412053"/>
          </a:xfrm>
        </p:grpSpPr>
        <p:pic>
          <p:nvPicPr>
            <p:cNvPr id="1031" name="Picture 7" descr="C:\Users\lw9398\Desktop\0-6640 Shadowing_02.23.2011\0-6640 Shadowing_02.23.2011 00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837" y="3352800"/>
              <a:ext cx="1771650" cy="2362200"/>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80602" y="3302947"/>
              <a:ext cx="533400" cy="533400"/>
            </a:xfrm>
            <a:prstGeom prst="ellipse">
              <a:avLst/>
            </a:prstGeom>
            <a:solidFill>
              <a:schemeClr val="bg1">
                <a:lumMod val="85000"/>
              </a:schemeClr>
            </a:solidFill>
            <a:ln>
              <a:noFill/>
            </a:ln>
            <a:effectLst>
              <a:outerShdw blurRad="40000" dist="23000" dir="5400000" rotWithShape="0">
                <a:srgbClr val="000000">
                  <a:alpha val="35000"/>
                </a:srgbClr>
              </a:outerShdw>
              <a:softEdge rad="6350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09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26" grpId="0" animBg="1"/>
      <p:bldP spid="37" grpId="0" animBg="1"/>
      <p:bldP spid="38" grpId="0" animBg="1"/>
      <p:bldP spid="39" grpId="0"/>
      <p:bldP spid="40" grpId="0" animBg="1"/>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066800"/>
          </a:xfrm>
        </p:spPr>
        <p:txBody>
          <a:bodyPr>
            <a:noAutofit/>
          </a:bodyPr>
          <a:lstStyle/>
          <a:p>
            <a:r>
              <a:rPr lang="en-US" sz="4000" b="1" dirty="0" smtClean="0"/>
              <a:t>Typical </a:t>
            </a:r>
            <a:r>
              <a:rPr lang="en-US" sz="4000" b="1" dirty="0"/>
              <a:t>VSDOs</a:t>
            </a:r>
            <a:r>
              <a:rPr lang="en-US" sz="4000" dirty="0"/>
              <a:t/>
            </a:r>
            <a:br>
              <a:rPr lang="en-US" sz="4000" dirty="0"/>
            </a:br>
            <a:endParaRPr lang="en-US" sz="4000" b="1" dirty="0"/>
          </a:p>
        </p:txBody>
      </p:sp>
      <p:sp>
        <p:nvSpPr>
          <p:cNvPr id="3" name="Content Placeholder 2"/>
          <p:cNvSpPr>
            <a:spLocks noGrp="1"/>
          </p:cNvSpPr>
          <p:nvPr>
            <p:ph idx="1"/>
          </p:nvPr>
        </p:nvSpPr>
        <p:spPr>
          <a:xfrm>
            <a:off x="304800" y="1295400"/>
            <a:ext cx="8382000" cy="4706112"/>
          </a:xfrm>
        </p:spPr>
        <p:txBody>
          <a:bodyPr>
            <a:noAutofit/>
          </a:bodyPr>
          <a:lstStyle/>
          <a:p>
            <a:pPr lvl="1">
              <a:lnSpc>
                <a:spcPct val="120000"/>
              </a:lnSpc>
              <a:buFont typeface="Wingdings" pitchFamily="2" charset="2"/>
              <a:buChar char="ü"/>
            </a:pPr>
            <a:r>
              <a:rPr lang="en-US" sz="2200" dirty="0" smtClean="0"/>
              <a:t>Temporary pothole patching</a:t>
            </a:r>
          </a:p>
          <a:p>
            <a:pPr lvl="1">
              <a:lnSpc>
                <a:spcPct val="120000"/>
              </a:lnSpc>
              <a:buFont typeface="Wingdings" pitchFamily="2" charset="2"/>
              <a:buChar char="ü"/>
            </a:pPr>
            <a:r>
              <a:rPr lang="en-US" sz="2200" dirty="0" smtClean="0"/>
              <a:t>Debris removal</a:t>
            </a:r>
          </a:p>
          <a:p>
            <a:pPr lvl="1">
              <a:lnSpc>
                <a:spcPct val="120000"/>
              </a:lnSpc>
              <a:buFont typeface="Wingdings" pitchFamily="2" charset="2"/>
              <a:buChar char="ü"/>
            </a:pPr>
            <a:r>
              <a:rPr lang="en-US" sz="2200" dirty="0" smtClean="0"/>
              <a:t>Signal light replacement in rural areas</a:t>
            </a:r>
          </a:p>
          <a:p>
            <a:pPr lvl="1">
              <a:lnSpc>
                <a:spcPct val="120000"/>
              </a:lnSpc>
              <a:buFont typeface="Wingdings" pitchFamily="2" charset="2"/>
              <a:buChar char="ü"/>
            </a:pPr>
            <a:r>
              <a:rPr lang="en-US" sz="2200" dirty="0" smtClean="0"/>
              <a:t>Edge patching – edge of travel lane at short length</a:t>
            </a:r>
          </a:p>
          <a:p>
            <a:pPr lvl="1">
              <a:lnSpc>
                <a:spcPct val="120000"/>
              </a:lnSpc>
              <a:buFont typeface="Wingdings" pitchFamily="2" charset="2"/>
              <a:buChar char="ü"/>
            </a:pPr>
            <a:r>
              <a:rPr lang="en-US" sz="2200" dirty="0" smtClean="0"/>
              <a:t>Delineator maintenance on the side of the road</a:t>
            </a:r>
          </a:p>
          <a:p>
            <a:pPr lvl="1">
              <a:lnSpc>
                <a:spcPct val="120000"/>
              </a:lnSpc>
              <a:buFont typeface="Wingdings" pitchFamily="2" charset="2"/>
              <a:buChar char="ü"/>
            </a:pPr>
            <a:r>
              <a:rPr lang="en-US" sz="2200" dirty="0" smtClean="0"/>
              <a:t>Warning sign placement</a:t>
            </a:r>
          </a:p>
          <a:p>
            <a:pPr lvl="1">
              <a:lnSpc>
                <a:spcPct val="120000"/>
              </a:lnSpc>
              <a:buFont typeface="Wingdings" pitchFamily="2" charset="2"/>
              <a:buChar char="ü"/>
            </a:pPr>
            <a:r>
              <a:rPr lang="en-US" sz="2200" dirty="0" smtClean="0"/>
              <a:t>Supervisor markings for future work</a:t>
            </a:r>
          </a:p>
          <a:p>
            <a:pPr lvl="1">
              <a:lnSpc>
                <a:spcPct val="120000"/>
              </a:lnSpc>
              <a:buFont typeface="Wingdings" pitchFamily="2" charset="2"/>
              <a:buChar char="ü"/>
            </a:pPr>
            <a:r>
              <a:rPr lang="en-US" sz="2200" dirty="0" smtClean="0"/>
              <a:t>Taking photographs</a:t>
            </a:r>
          </a:p>
          <a:p>
            <a:pPr lvl="1">
              <a:lnSpc>
                <a:spcPct val="120000"/>
              </a:lnSpc>
              <a:buFont typeface="Wingdings" pitchFamily="2" charset="2"/>
              <a:buChar char="ü"/>
            </a:pPr>
            <a:r>
              <a:rPr lang="en-US" sz="2200" dirty="0" smtClean="0"/>
              <a:t>Setting up traffic counters</a:t>
            </a:r>
          </a:p>
          <a:p>
            <a:pPr lvl="1">
              <a:lnSpc>
                <a:spcPct val="120000"/>
              </a:lnSpc>
              <a:buFont typeface="Wingdings" pitchFamily="2" charset="2"/>
              <a:buChar char="ü"/>
            </a:pPr>
            <a:r>
              <a:rPr lang="en-US" sz="2200" dirty="0" smtClean="0"/>
              <a:t>Data collection/surveys</a:t>
            </a:r>
          </a:p>
        </p:txBody>
      </p:sp>
      <p:sp>
        <p:nvSpPr>
          <p:cNvPr id="4" name="Slide Number Placeholder 3"/>
          <p:cNvSpPr>
            <a:spLocks noGrp="1"/>
          </p:cNvSpPr>
          <p:nvPr>
            <p:ph type="sldNum" sz="quarter" idx="12"/>
          </p:nvPr>
        </p:nvSpPr>
        <p:spPr/>
        <p:txBody>
          <a:bodyPr/>
          <a:lstStyle/>
          <a:p>
            <a:fld id="{7F4F29F7-5A65-49AD-A057-2AD3D7063291}" type="slidenum">
              <a:rPr lang="en-US" smtClean="0"/>
              <a:pPr/>
              <a:t>9</a:t>
            </a:fld>
            <a:endParaRPr lang="en-US"/>
          </a:p>
        </p:txBody>
      </p:sp>
      <p:pic>
        <p:nvPicPr>
          <p:cNvPr id="29698"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16" t="22394" r="10532" b="18450"/>
          <a:stretch/>
        </p:blipFill>
        <p:spPr bwMode="auto">
          <a:xfrm>
            <a:off x="7010400" y="2667000"/>
            <a:ext cx="1905201" cy="11122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descr="C:\Users\kk\Desktop\TxDOT\Shadowing\0-6640 Shadowing_02.23.2011(Li)\DSC01560.JP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2682" y="4241692"/>
            <a:ext cx="1272440" cy="19086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182892" y="1600200"/>
            <a:ext cx="457200" cy="533400"/>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9700" name="Picture 4">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8229" y="4795393"/>
            <a:ext cx="1806611" cy="13549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990" b="12042"/>
          <a:stretch/>
        </p:blipFill>
        <p:spPr bwMode="auto">
          <a:xfrm>
            <a:off x="7037840" y="1328964"/>
            <a:ext cx="1762125" cy="10758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4572000" y="1600200"/>
            <a:ext cx="2551148" cy="0"/>
          </a:xfrm>
          <a:prstGeom prst="line">
            <a:avLst/>
          </a:prstGeom>
          <a:ln w="28575">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3622604" y="4887968"/>
            <a:ext cx="1635196" cy="0"/>
          </a:xfrm>
          <a:prstGeom prst="line">
            <a:avLst/>
          </a:prstGeom>
          <a:ln w="28575">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28" name="Elbow Connector 27"/>
          <p:cNvCxnSpPr/>
          <p:nvPr/>
        </p:nvCxnSpPr>
        <p:spPr>
          <a:xfrm>
            <a:off x="4038600" y="3886200"/>
            <a:ext cx="3244082" cy="533400"/>
          </a:xfrm>
          <a:prstGeom prst="bentConnector3">
            <a:avLst>
              <a:gd name="adj1" fmla="val 88924"/>
            </a:avLst>
          </a:prstGeom>
          <a:ln w="28575">
            <a:headEnd type="oval" w="med" len="med"/>
            <a:tailEnd type="oval" w="med" len="med"/>
          </a:ln>
        </p:spPr>
        <p:style>
          <a:lnRef idx="1">
            <a:schemeClr val="accent3"/>
          </a:lnRef>
          <a:fillRef idx="0">
            <a:schemeClr val="accent3"/>
          </a:fillRef>
          <a:effectRef idx="0">
            <a:schemeClr val="accent3"/>
          </a:effectRef>
          <a:fontRef idx="minor">
            <a:schemeClr val="tx1"/>
          </a:fontRef>
        </p:style>
      </p:cxnSp>
      <p:cxnSp>
        <p:nvCxnSpPr>
          <p:cNvPr id="35" name="Elbow Connector 34"/>
          <p:cNvCxnSpPr/>
          <p:nvPr/>
        </p:nvCxnSpPr>
        <p:spPr>
          <a:xfrm>
            <a:off x="3167410" y="2057400"/>
            <a:ext cx="4115272" cy="762000"/>
          </a:xfrm>
          <a:prstGeom prst="bentConnector3">
            <a:avLst>
              <a:gd name="adj1" fmla="val 85975"/>
            </a:avLst>
          </a:prstGeom>
          <a:ln w="28575">
            <a:headEnd type="oval" w="med" len="med"/>
            <a:tailEnd type="oval" w="med" len="med"/>
          </a:ln>
        </p:spPr>
        <p:style>
          <a:lnRef idx="1">
            <a:schemeClr val="accent3"/>
          </a:lnRef>
          <a:fillRef idx="0">
            <a:schemeClr val="accent3"/>
          </a:fillRef>
          <a:effectRef idx="0">
            <a:schemeClr val="accent3"/>
          </a:effectRef>
          <a:fontRef idx="minor">
            <a:schemeClr val="tx1"/>
          </a:fontRef>
        </p:style>
      </p:cxnSp>
      <p:sp>
        <p:nvSpPr>
          <p:cNvPr id="37" name="Action Button: End 36">
            <a:hlinkClick r:id="rId10" action="ppaction://hlinksldjump" highlightClick="1"/>
          </p:cNvPr>
          <p:cNvSpPr/>
          <p:nvPr/>
        </p:nvSpPr>
        <p:spPr>
          <a:xfrm>
            <a:off x="7910595" y="6248400"/>
            <a:ext cx="417965" cy="381000"/>
          </a:xfrm>
          <a:prstGeom prst="actionButtonEn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78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29698"/>
                                        </p:tgtEl>
                                        <p:attrNameLst>
                                          <p:attrName>style.visibility</p:attrName>
                                        </p:attrNameLst>
                                      </p:cBhvr>
                                      <p:to>
                                        <p:strVal val="visible"/>
                                      </p:to>
                                    </p:set>
                                    <p:animEffect transition="in" filter="fade">
                                      <p:cBhvr>
                                        <p:cTn id="16" dur="500"/>
                                        <p:tgtEl>
                                          <p:spTgt spid="29698"/>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699"/>
                                        </p:tgtEl>
                                        <p:attrNameLst>
                                          <p:attrName>style.visibility</p:attrName>
                                        </p:attrNameLst>
                                      </p:cBhvr>
                                      <p:to>
                                        <p:strVal val="visible"/>
                                      </p:to>
                                    </p:set>
                                    <p:animEffect transition="in" filter="fade">
                                      <p:cBhvr>
                                        <p:cTn id="22" dur="500"/>
                                        <p:tgtEl>
                                          <p:spTgt spid="29699"/>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9700"/>
                                        </p:tgtEl>
                                        <p:attrNameLst>
                                          <p:attrName>style.visibility</p:attrName>
                                        </p:attrNameLst>
                                      </p:cBhvr>
                                      <p:to>
                                        <p:strVal val="visible"/>
                                      </p:to>
                                    </p:set>
                                    <p:animEffect transition="in" filter="fade">
                                      <p:cBhvr>
                                        <p:cTn id="28"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4212</TotalTime>
  <Words>2266</Words>
  <Application>Microsoft Office PowerPoint</Application>
  <PresentationFormat>On-screen Show (4:3)</PresentationFormat>
  <Paragraphs>440</Paragraphs>
  <Slides>55</Slides>
  <Notes>11</Notes>
  <HiddenSlides>0</HiddenSlides>
  <MMClips>0</MMClips>
  <ScaleCrop>false</ScaleCrop>
  <HeadingPairs>
    <vt:vector size="8" baseType="variant">
      <vt:variant>
        <vt:lpstr>Theme</vt:lpstr>
      </vt:variant>
      <vt:variant>
        <vt:i4>1</vt:i4>
      </vt:variant>
      <vt:variant>
        <vt:lpstr>Links</vt:lpstr>
      </vt:variant>
      <vt:variant>
        <vt:i4>6</vt:i4>
      </vt:variant>
      <vt:variant>
        <vt:lpstr>Embedded OLE Servers</vt:lpstr>
      </vt:variant>
      <vt:variant>
        <vt:i4>1</vt:i4>
      </vt:variant>
      <vt:variant>
        <vt:lpstr>Slide Titles</vt:lpstr>
      </vt:variant>
      <vt:variant>
        <vt:i4>55</vt:i4>
      </vt:variant>
    </vt:vector>
  </HeadingPairs>
  <TitlesOfParts>
    <vt:vector size="63" baseType="lpstr">
      <vt:lpstr>Office Theme</vt:lpstr>
      <vt:lpstr>C:\Users\lw9398\Desktop\TxDOT\TRB\绘图1.vsd\Drawing\~页-1\开始\结束</vt:lpstr>
      <vt:lpstr>C:\Users\lw9398\Desktop\TxDOT\TRB\绘图1.vsd\Drawing\~页-1\Sheet.38</vt:lpstr>
      <vt:lpstr>C:\Users\lw9398\Desktop\TxDOT\TRB\绘图1.vsd\Drawing\~页-1\Sheet.38</vt:lpstr>
      <vt:lpstr>C:\Users\lw9398\Desktop\TxDOT\TRB\绘图1.vsd\Drawing\~页-1\判定</vt:lpstr>
      <vt:lpstr>C:\Users\lw9398\Desktop\TxDOT\TRB\绘图1.vsd\Drawing\~页-1\判定.6</vt:lpstr>
      <vt:lpstr>C:\Users\lw9398\Desktop\TxDOT\TRB\绘图1.vsd\Drawing\~页-1\判定.13</vt:lpstr>
      <vt:lpstr>Visio</vt:lpstr>
      <vt:lpstr>TXDOT RESEARCH PROJECT 0-6640  STATE OF THE PRACTICE FOR WORKERS IN VERY SHORT DURATION WORK ZONE OPERATIONS  </vt:lpstr>
      <vt:lpstr>Agenda</vt:lpstr>
      <vt:lpstr>Objectives of the Educational Module</vt:lpstr>
      <vt:lpstr>Content</vt:lpstr>
      <vt:lpstr>PART I</vt:lpstr>
      <vt:lpstr>Current Common Classifications of Work Zone Operations</vt:lpstr>
      <vt:lpstr>Definition of Very Short Duration Operations</vt:lpstr>
      <vt:lpstr>PowerPoint Presentation</vt:lpstr>
      <vt:lpstr>Typical VSDOs </vt:lpstr>
      <vt:lpstr>Temporary pothole patching</vt:lpstr>
      <vt:lpstr>Removing Tire Scraps from the Shoulder</vt:lpstr>
      <vt:lpstr>Warning sign placement</vt:lpstr>
      <vt:lpstr>Taking photographs</vt:lpstr>
      <vt:lpstr>Activities NOT considered as VSDOs </vt:lpstr>
      <vt:lpstr>PART I</vt:lpstr>
      <vt:lpstr>PART I</vt:lpstr>
      <vt:lpstr>PART I</vt:lpstr>
      <vt:lpstr>PART I</vt:lpstr>
      <vt:lpstr>PART II</vt:lpstr>
      <vt:lpstr>Some Safety Pitfalls:</vt:lpstr>
      <vt:lpstr>PowerPoint Presentation</vt:lpstr>
      <vt:lpstr>Examples of risky behavior (based on real events):</vt:lpstr>
      <vt:lpstr>Examples of risky behavior (based on real events):</vt:lpstr>
      <vt:lpstr>Performing VSDOs can be very risky due to  </vt:lpstr>
      <vt:lpstr>Causes that might lead to accident occurrence in a VSDO</vt:lpstr>
      <vt:lpstr>PowerPoint Presentation</vt:lpstr>
      <vt:lpstr>Example： Removing Tire Scraps from the Roadway</vt:lpstr>
      <vt:lpstr>Example： Removing Tire Scraps from the Roadway</vt:lpstr>
      <vt:lpstr>Example： Removing Tire Scraps from the Roadway</vt:lpstr>
      <vt:lpstr>PowerPoint Presentation</vt:lpstr>
      <vt:lpstr>PowerPoint Presentation</vt:lpstr>
      <vt:lpstr>PowerPoint Presentation</vt:lpstr>
      <vt:lpstr>PowerPoint Presentation</vt:lpstr>
      <vt:lpstr>PowerPoint Presentation</vt:lpstr>
      <vt:lpstr>PART II</vt:lpstr>
      <vt:lpstr>PART II</vt:lpstr>
      <vt:lpstr>PART III</vt:lpstr>
      <vt:lpstr>Influencing Factors</vt:lpstr>
      <vt:lpstr>PowerPoint Presentation</vt:lpstr>
      <vt:lpstr>Most Common Scenarios in VSDOs</vt:lpstr>
      <vt:lpstr>Most Common Scenarios in VSDOs</vt:lpstr>
      <vt:lpstr>Most Common Scenarios in VSDOs</vt:lpstr>
      <vt:lpstr>Most Common Scenarios in VSDOs</vt:lpstr>
      <vt:lpstr>PART III</vt:lpstr>
      <vt:lpstr>PART III</vt:lpstr>
      <vt:lpstr>PART III</vt:lpstr>
      <vt:lpstr>PART III</vt:lpstr>
      <vt:lpstr>PART III</vt:lpstr>
      <vt:lpstr>PART III</vt:lpstr>
      <vt:lpstr>PART III</vt:lpstr>
      <vt:lpstr>PART III</vt:lpstr>
      <vt:lpstr>recap</vt:lpstr>
      <vt:lpstr>PowerPoint Presentation</vt:lpstr>
      <vt:lpstr>Acknowledgments</vt:lpstr>
      <vt:lpstr>Think safe! Work safe!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Li</dc:creator>
  <cp:lastModifiedBy>test</cp:lastModifiedBy>
  <cp:revision>703</cp:revision>
  <dcterms:created xsi:type="dcterms:W3CDTF">2011-02-27T22:43:00Z</dcterms:created>
  <dcterms:modified xsi:type="dcterms:W3CDTF">2013-01-31T16:26:56Z</dcterms:modified>
</cp:coreProperties>
</file>