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73" r:id="rId3"/>
    <p:sldId id="275" r:id="rId4"/>
    <p:sldId id="276" r:id="rId5"/>
    <p:sldId id="272" r:id="rId6"/>
    <p:sldId id="265" r:id="rId7"/>
    <p:sldId id="288" r:id="rId8"/>
    <p:sldId id="280" r:id="rId9"/>
    <p:sldId id="277" r:id="rId10"/>
    <p:sldId id="278" r:id="rId11"/>
    <p:sldId id="281" r:id="rId12"/>
    <p:sldId id="279" r:id="rId13"/>
    <p:sldId id="287" r:id="rId14"/>
    <p:sldId id="283" r:id="rId15"/>
    <p:sldId id="282" r:id="rId16"/>
    <p:sldId id="297" r:id="rId17"/>
    <p:sldId id="268" r:id="rId18"/>
    <p:sldId id="295" r:id="rId19"/>
    <p:sldId id="284" r:id="rId20"/>
    <p:sldId id="286" r:id="rId21"/>
    <p:sldId id="285" r:id="rId22"/>
    <p:sldId id="298" r:id="rId23"/>
    <p:sldId id="294" r:id="rId24"/>
    <p:sldId id="289" r:id="rId25"/>
    <p:sldId id="290" r:id="rId26"/>
    <p:sldId id="291" r:id="rId27"/>
    <p:sldId id="296" r:id="rId28"/>
    <p:sldId id="292" r:id="rId29"/>
    <p:sldId id="293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5C29"/>
    <a:srgbClr val="C0BC00"/>
    <a:srgbClr val="CCCC00"/>
    <a:srgbClr val="7F7F7F"/>
    <a:srgbClr val="5F5F5F"/>
    <a:srgbClr val="1F497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46" autoAdjust="0"/>
    <p:restoredTop sz="94660"/>
  </p:normalViewPr>
  <p:slideViewPr>
    <p:cSldViewPr>
      <p:cViewPr varScale="1">
        <p:scale>
          <a:sx n="107" d="100"/>
          <a:sy n="107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alxsrv2\mktg$\Graphics\Graphics_Micha\ARGONNE\space%20chart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alxsrv2\mktg$\Graphics\Graphics_Micha\ARGONNE\space%20chart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\\alxsrv2\mktg$\Graphics\Graphics_Micha\ARGONNE\space%20chart2.xlsx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/>
      <c:pieChart>
        <c:varyColors val="1"/>
        <c:ser>
          <c:idx val="0"/>
          <c:order val="0"/>
          <c:spPr>
            <a:ln w="25400">
              <a:solidFill>
                <a:prstClr val="white"/>
              </a:solidFill>
            </a:ln>
          </c:spPr>
          <c:dPt>
            <c:idx val="1"/>
            <c:spPr>
              <a:solidFill>
                <a:srgbClr val="C65F28"/>
              </a:solidFill>
              <a:ln w="25400">
                <a:solidFill>
                  <a:prstClr val="white"/>
                </a:solidFill>
              </a:ln>
            </c:spPr>
          </c:dPt>
          <c:dPt>
            <c:idx val="2"/>
            <c:spPr>
              <a:solidFill>
                <a:srgbClr val="C65F28"/>
              </a:solidFill>
              <a:ln w="25400">
                <a:solidFill>
                  <a:prstClr val="white"/>
                </a:solidFill>
              </a:ln>
            </c:spPr>
          </c:dPt>
          <c:dPt>
            <c:idx val="3"/>
            <c:spPr>
              <a:solidFill>
                <a:srgbClr val="C65F28"/>
              </a:solidFill>
              <a:ln w="25400">
                <a:solidFill>
                  <a:prstClr val="white"/>
                </a:solidFill>
              </a:ln>
            </c:spPr>
          </c:dPt>
          <c:dPt>
            <c:idx val="4"/>
            <c:spPr>
              <a:solidFill>
                <a:srgbClr val="C65F28"/>
              </a:solidFill>
              <a:ln w="25400">
                <a:solidFill>
                  <a:prstClr val="white"/>
                </a:solidFill>
              </a:ln>
            </c:spPr>
          </c:dPt>
          <c:dPt>
            <c:idx val="5"/>
            <c:spPr>
              <a:solidFill>
                <a:srgbClr val="C65F28"/>
              </a:solidFill>
              <a:ln w="25400">
                <a:solidFill>
                  <a:prstClr val="white"/>
                </a:solidFill>
              </a:ln>
            </c:spPr>
          </c:dPt>
          <c:dPt>
            <c:idx val="6"/>
            <c:spPr>
              <a:solidFill>
                <a:srgbClr val="0072AE"/>
              </a:solidFill>
              <a:ln w="25400">
                <a:solidFill>
                  <a:prstClr val="white"/>
                </a:solidFill>
              </a:ln>
            </c:spPr>
          </c:dPt>
          <c:dPt>
            <c:idx val="7"/>
            <c:spPr>
              <a:solidFill>
                <a:srgbClr val="C6B779"/>
              </a:solidFill>
              <a:ln w="25400">
                <a:solidFill>
                  <a:prstClr val="white"/>
                </a:solidFill>
              </a:ln>
            </c:spPr>
          </c:dPt>
          <c:dPt>
            <c:idx val="8"/>
            <c:spPr>
              <a:solidFill>
                <a:srgbClr val="DCEBF8"/>
              </a:solidFill>
              <a:ln w="25400">
                <a:solidFill>
                  <a:prstClr val="white"/>
                </a:solidFill>
              </a:ln>
            </c:spPr>
          </c:dPt>
          <c:dPt>
            <c:idx val="9"/>
            <c:spPr>
              <a:solidFill>
                <a:srgbClr val="876327"/>
              </a:solidFill>
              <a:ln w="25400">
                <a:solidFill>
                  <a:prstClr val="white"/>
                </a:solidFill>
              </a:ln>
            </c:spPr>
          </c:dPt>
          <c:dPt>
            <c:idx val="10"/>
            <c:spPr>
              <a:solidFill>
                <a:srgbClr val="0B2A50"/>
              </a:solidFill>
              <a:ln w="25400">
                <a:solidFill>
                  <a:prstClr val="white"/>
                </a:solidFill>
              </a:ln>
            </c:spPr>
          </c:dPt>
          <c:dLbls>
            <c:dLbl>
              <c:idx val="0"/>
              <c:layout>
                <c:manualLayout>
                  <c:x val="-4.519773280148686E-2"/>
                  <c:y val="9.6852300242131067E-3"/>
                </c:manualLayout>
              </c:layout>
              <c:dLblPos val="bestFit"/>
              <c:showCatName val="1"/>
              <c:showPercent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wet chemistry</a:t>
                    </a:r>
                    <a:r>
                      <a:rPr lang="en-US" dirty="0"/>
                      <a:t>
</a:t>
                    </a:r>
                  </a:p>
                </c:rich>
              </c:tx>
              <c:dLblPos val="outEnd"/>
              <c:showCatName val="1"/>
              <c:showPercent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instrumentation
</a:t>
                    </a:r>
                  </a:p>
                </c:rich>
              </c:tx>
              <c:dLblPos val="outEnd"/>
              <c:showCatName val="1"/>
              <c:showPercent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synthesis
</a:t>
                    </a:r>
                  </a:p>
                </c:rich>
              </c:tx>
              <c:dLblPos val="outEnd"/>
              <c:showCatName val="1"/>
              <c:showPercent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characterization</a:t>
                    </a:r>
                    <a:r>
                      <a:rPr lang="en-US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
</a:t>
                    </a:r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c:rich>
              </c:tx>
              <c:dLblPos val="outEnd"/>
              <c:showCatName val="1"/>
              <c:showPercent val="1"/>
            </c:dLbl>
            <c:dLbl>
              <c:idx val="9"/>
              <c:layout>
                <c:manualLayout>
                  <c:x val="3.1800896935127432E-4"/>
                  <c:y val="-3.0032092352282242E-3"/>
                </c:manualLayout>
              </c:layout>
              <c:dLblPos val="bestFit"/>
              <c:showCatName val="1"/>
              <c:showPercent val="1"/>
            </c:dLbl>
            <c:dLblPos val="outEnd"/>
            <c:showCatName val="1"/>
            <c:showPercent val="1"/>
            <c:showLeaderLines val="1"/>
          </c:dLbls>
          <c:cat>
            <c:strRef>
              <c:f>Sheet1!$A$2:$A$12</c:f>
              <c:strCache>
                <c:ptCount val="10"/>
                <c:pt idx="1">
                  <c:v>wet chemistry</c:v>
                </c:pt>
                <c:pt idx="2">
                  <c:v>instrumentation</c:v>
                </c:pt>
                <c:pt idx="3">
                  <c:v>synthesis</c:v>
                </c:pt>
                <c:pt idx="4">
                  <c:v>characterization</c:v>
                </c:pt>
                <c:pt idx="5">
                  <c:v>laser/microscopy</c:v>
                </c:pt>
                <c:pt idx="6">
                  <c:v>private office</c:v>
                </c:pt>
                <c:pt idx="7">
                  <c:v>open office</c:v>
                </c:pt>
                <c:pt idx="8">
                  <c:v>collab.</c:v>
                </c:pt>
                <c:pt idx="9">
                  <c:v>support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1">
                  <c:v>10400</c:v>
                </c:pt>
                <c:pt idx="2">
                  <c:v>13000</c:v>
                </c:pt>
                <c:pt idx="3">
                  <c:v>15600</c:v>
                </c:pt>
                <c:pt idx="4">
                  <c:v>5200</c:v>
                </c:pt>
                <c:pt idx="5">
                  <c:v>7800</c:v>
                </c:pt>
                <c:pt idx="6">
                  <c:v>11000</c:v>
                </c:pt>
                <c:pt idx="7">
                  <c:v>11000</c:v>
                </c:pt>
                <c:pt idx="8">
                  <c:v>5500</c:v>
                </c:pt>
                <c:pt idx="9">
                  <c:v>2500</c:v>
                </c:pt>
              </c:numCache>
            </c:numRef>
          </c:val>
        </c:ser>
        <c:firstSliceAng val="0"/>
      </c:pieChart>
    </c:plotArea>
    <c:plotVisOnly val="1"/>
  </c:chart>
  <c:txPr>
    <a:bodyPr/>
    <a:lstStyle/>
    <a:p>
      <a:pPr>
        <a:defRPr sz="900" b="1">
          <a:latin typeface="Arial" pitchFamily="34" charset="0"/>
          <a:cs typeface="Arial" pitchFamily="34" charset="0"/>
        </a:defRPr>
      </a:pPr>
      <a:endParaRPr lang="en-US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/>
      <c:pieChart>
        <c:varyColors val="1"/>
        <c:ser>
          <c:idx val="0"/>
          <c:order val="0"/>
          <c:spPr>
            <a:ln w="25400">
              <a:solidFill>
                <a:schemeClr val="bg1"/>
              </a:solidFill>
            </a:ln>
          </c:spPr>
          <c:dPt>
            <c:idx val="1"/>
            <c:spPr>
              <a:solidFill>
                <a:schemeClr val="accent1"/>
              </a:solidFill>
              <a:ln w="25400">
                <a:solidFill>
                  <a:schemeClr val="bg1"/>
                </a:solidFill>
              </a:ln>
            </c:spPr>
          </c:dPt>
          <c:dPt>
            <c:idx val="2"/>
            <c:spPr>
              <a:solidFill>
                <a:srgbClr val="0B2A50"/>
              </a:solidFill>
              <a:ln w="25400">
                <a:solidFill>
                  <a:schemeClr val="bg1"/>
                </a:solidFill>
              </a:ln>
            </c:spPr>
          </c:dPt>
          <c:dPt>
            <c:idx val="3"/>
            <c:spPr>
              <a:solidFill>
                <a:srgbClr val="0B2A50"/>
              </a:solidFill>
              <a:ln w="25400">
                <a:solidFill>
                  <a:schemeClr val="bg1"/>
                </a:solidFill>
              </a:ln>
            </c:spPr>
          </c:dPt>
          <c:dPt>
            <c:idx val="4"/>
            <c:spPr>
              <a:solidFill>
                <a:srgbClr val="0B2A50"/>
              </a:solidFill>
              <a:ln w="25400">
                <a:solidFill>
                  <a:schemeClr val="bg1"/>
                </a:solidFill>
              </a:ln>
            </c:spPr>
          </c:dPt>
          <c:dLbls>
            <c:dLbl>
              <c:idx val="0"/>
              <c:layout>
                <c:manualLayout>
                  <c:x val="4.3686769376146423E-3"/>
                  <c:y val="-7.5084881270052223E-2"/>
                </c:manualLayout>
              </c:layout>
              <c:dLblPos val="bestFit"/>
              <c:showVal val="1"/>
              <c:showCatName val="1"/>
              <c:showPercent val="1"/>
            </c:dLbl>
            <c:dLbl>
              <c:idx val="4"/>
              <c:layout>
                <c:manualLayout>
                  <c:x val="8.7469962332816648E-3"/>
                  <c:y val="-2.354722869513495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Net  Area</a:t>
                    </a:r>
                  </a:p>
                  <a:p>
                    <a:r>
                      <a:rPr lang="en-US" dirty="0" smtClean="0"/>
                      <a:t>55</a:t>
                    </a:r>
                    <a:r>
                      <a:rPr lang="en-US" dirty="0"/>
                      <a:t>%</a:t>
                    </a:r>
                  </a:p>
                </c:rich>
              </c:tx>
              <c:dLblPos val="bestFit"/>
              <c:showVal val="1"/>
              <c:showCatName val="1"/>
              <c:showPercent val="1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other </a:t>
                    </a:r>
                  </a:p>
                  <a:p>
                    <a:r>
                      <a:rPr lang="en-US" dirty="0" smtClean="0"/>
                      <a:t>45</a:t>
                    </a:r>
                    <a:r>
                      <a:rPr lang="en-US" dirty="0"/>
                      <a:t>%</a:t>
                    </a:r>
                  </a:p>
                </c:rich>
              </c:tx>
              <c:dLblPos val="outEnd"/>
              <c:showVal val="1"/>
              <c:showCatName val="1"/>
              <c:showPercent val="1"/>
            </c:dLbl>
            <c:dLblPos val="outEnd"/>
            <c:showVal val="1"/>
            <c:showCatName val="1"/>
            <c:showPercent val="1"/>
            <c:showLeaderLines val="1"/>
          </c:dLbls>
          <c:cat>
            <c:strRef>
              <c:f>Sheet1!$A$2:$A$7</c:f>
              <c:strCache>
                <c:ptCount val="6"/>
                <c:pt idx="4">
                  <c:v>net area</c:v>
                </c:pt>
                <c:pt idx="5">
                  <c:v>other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4">
                  <c:v>82000</c:v>
                </c:pt>
                <c:pt idx="5">
                  <c:v>68000</c:v>
                </c:pt>
              </c:numCache>
            </c:numRef>
          </c:val>
        </c:ser>
        <c:firstSliceAng val="0"/>
      </c:pieChart>
    </c:plotArea>
    <c:plotVisOnly val="1"/>
  </c:chart>
  <c:txPr>
    <a:bodyPr/>
    <a:lstStyle/>
    <a:p>
      <a:pPr>
        <a:defRPr sz="900">
          <a:latin typeface="Arial" pitchFamily="34" charset="0"/>
          <a:cs typeface="Arial" pitchFamily="34" charset="0"/>
        </a:defRPr>
      </a:pPr>
      <a:endParaRPr lang="en-US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/>
      <c:pieChart>
        <c:varyColors val="1"/>
        <c:ser>
          <c:idx val="0"/>
          <c:order val="0"/>
          <c:spPr>
            <a:ln w="25400">
              <a:solidFill>
                <a:prstClr val="white"/>
              </a:solidFill>
            </a:ln>
          </c:spPr>
          <c:dPt>
            <c:idx val="1"/>
            <c:spPr>
              <a:solidFill>
                <a:srgbClr val="C65F28"/>
              </a:solidFill>
              <a:ln w="25400">
                <a:solidFill>
                  <a:prstClr val="white"/>
                </a:solidFill>
              </a:ln>
            </c:spPr>
          </c:dPt>
          <c:dPt>
            <c:idx val="4"/>
            <c:spPr>
              <a:solidFill>
                <a:srgbClr val="DCEBF8"/>
              </a:solidFill>
              <a:ln w="25400">
                <a:solidFill>
                  <a:prstClr val="white"/>
                </a:solidFill>
              </a:ln>
            </c:spPr>
          </c:dPt>
          <c:dLbls>
            <c:dLblPos val="outEnd"/>
            <c:showCatName val="1"/>
            <c:showPercent val="1"/>
            <c:showLeaderLines val="1"/>
          </c:dLbls>
          <c:cat>
            <c:strRef>
              <c:f>Sheet1!$A$11:$A$19</c:f>
              <c:strCache>
                <c:ptCount val="6"/>
                <c:pt idx="1">
                  <c:v>wet chemistry</c:v>
                </c:pt>
                <c:pt idx="2">
                  <c:v>instrumentation</c:v>
                </c:pt>
                <c:pt idx="3">
                  <c:v>synthesis</c:v>
                </c:pt>
                <c:pt idx="4">
                  <c:v>characterization</c:v>
                </c:pt>
                <c:pt idx="5">
                  <c:v>laser/microscopy</c:v>
                </c:pt>
              </c:strCache>
            </c:strRef>
          </c:cat>
          <c:val>
            <c:numRef>
              <c:f>Sheet1!$B$11:$B$19</c:f>
              <c:numCache>
                <c:formatCode>General</c:formatCode>
                <c:ptCount val="9"/>
                <c:pt idx="1">
                  <c:v>10400</c:v>
                </c:pt>
                <c:pt idx="2">
                  <c:v>13000</c:v>
                </c:pt>
                <c:pt idx="3">
                  <c:v>15600</c:v>
                </c:pt>
                <c:pt idx="4">
                  <c:v>5200</c:v>
                </c:pt>
                <c:pt idx="5">
                  <c:v>7800</c:v>
                </c:pt>
              </c:numCache>
            </c:numRef>
          </c:val>
        </c:ser>
        <c:firstSliceAng val="0"/>
      </c:pieChart>
    </c:plotArea>
    <c:plotVisOnly val="1"/>
  </c:chart>
  <c:txPr>
    <a:bodyPr/>
    <a:lstStyle/>
    <a:p>
      <a:pPr>
        <a:defRPr sz="900">
          <a:latin typeface="Arial" pitchFamily="34" charset="0"/>
          <a:cs typeface="Arial" pitchFamily="34" charset="0"/>
        </a:defRPr>
      </a:pPr>
      <a:endParaRPr lang="en-US"/>
    </a:p>
  </c:txPr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slide foot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13775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7" descr="slide header_64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0" y="0"/>
            <a:ext cx="91440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152400"/>
            <a:ext cx="2971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BC80C4D-661B-4C03-9CBB-AC88B11798BC}" type="datetime1">
              <a:rPr lang="en-US"/>
              <a:pPr>
                <a:defRPr/>
              </a:pPr>
              <a:t>6/1/2011</a:t>
            </a:fld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762000" y="8610600"/>
            <a:ext cx="480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Go to "View | Header and Footer" to add your organization, sponsor, meeting name here; then, click "Apply to All"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1200" y="8685213"/>
            <a:ext cx="1065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A62505E-90AE-4AE2-8317-D2F21B0E5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A309E22-649E-480A-8C43-F7A0D9F81AA6}" type="datetime1">
              <a:rPr lang="en-US"/>
              <a:pPr>
                <a:defRPr/>
              </a:pPr>
              <a:t>6/1/2011</a:t>
            </a:fld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Go to "View | Header and Footer" to add your organization, sponsor, meeting name here; then, click "Apply to All"</a:t>
            </a: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6090A61-B5C2-43EA-AE10-5FCA84E26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Go to "View | Header and Footer" to add your organization, sponsor, meeting name here; then, click "Apply to All"</a:t>
            </a:r>
          </a:p>
        </p:txBody>
      </p:sp>
      <p:sp>
        <p:nvSpPr>
          <p:cNvPr id="2253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82D704-E686-406A-8BD9-AE4CC22BCE68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Go to "View | Header and Footer" to add your organization, sponsor, meeting name here; then, click "Apply to All"</a:t>
            </a:r>
          </a:p>
        </p:txBody>
      </p:sp>
      <p:sp>
        <p:nvSpPr>
          <p:cNvPr id="2355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3E9E1C-DAB5-4C2B-B224-B5D12B36BB68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2355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867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EDF37C13-A509-4494-92F0-FCE3ACCE434E}" type="slidenum">
              <a:rPr lang="en-US" sz="1200">
                <a:latin typeface="+mn-lt"/>
              </a:rPr>
              <a:pPr algn="r">
                <a:defRPr/>
              </a:pPr>
              <a:t>6</a:t>
            </a:fld>
            <a:endParaRPr lang="en-US" sz="1200">
              <a:latin typeface="+mn-lt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itle head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doe_blac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title footer_Blue_64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84D8F-730F-4CF8-943B-FC89D600F9F2}" type="datetime1">
              <a:rPr lang="en-US"/>
              <a:pPr>
                <a:defRPr/>
              </a:pPr>
              <a:t>6/1/2011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DA85E-E7DF-4A71-9F3E-3FB82C4022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0714A-0A9C-4D99-93B5-4782108F92B0}" type="datetime1">
              <a:rPr lang="en-US"/>
              <a:pPr>
                <a:defRPr/>
              </a:pPr>
              <a:t>6/1/2011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CED31-F955-4A1F-87DD-0B0B8911C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058AB-BDCD-49F8-9A77-B53958797FA7}" type="datetime1">
              <a:rPr lang="en-US"/>
              <a:pPr>
                <a:defRPr/>
              </a:pPr>
              <a:t>6/1/2011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39159-22A4-43D6-917B-49D79A24E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FB776-810A-48A7-85E4-60B3586DB92E}" type="datetime1">
              <a:rPr lang="en-US"/>
              <a:pPr>
                <a:defRPr/>
              </a:pPr>
              <a:t>6/1/2011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5EB4B-A9D1-4F06-A3EA-31BA8BAB2B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25546-A54D-4629-B8DF-B6CA392457C8}" type="datetime1">
              <a:rPr lang="en-US"/>
              <a:pPr>
                <a:defRPr/>
              </a:pPr>
              <a:t>6/1/2011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FD1AF-B84D-4F1D-A172-B859EEA8C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D7663-2D9C-46C8-AFBB-13FDB48449AC}" type="datetime1">
              <a:rPr lang="en-US"/>
              <a:pPr>
                <a:defRPr/>
              </a:pPr>
              <a:t>6/1/2011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4E7B5-51CC-455D-AA93-F9BBCF9B54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3D6DE-E595-4013-B15D-2C0577112201}" type="datetime1">
              <a:rPr lang="en-US"/>
              <a:pPr>
                <a:defRPr/>
              </a:pPr>
              <a:t>6/1/2011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A595E-5A75-4238-80AC-BA40BBDDA6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ECB69-83E4-4721-B5F7-8AF849ADC53E}" type="datetime1">
              <a:rPr lang="en-US"/>
              <a:pPr>
                <a:defRPr/>
              </a:pPr>
              <a:t>6/1/2011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6420E-D5D0-4780-B677-C28B9B201B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08EF6-D068-472E-8442-EA84C4A224E9}" type="datetime1">
              <a:rPr lang="en-US"/>
              <a:pPr>
                <a:defRPr/>
              </a:pPr>
              <a:t>6/1/2011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F5078-C5D6-4980-9C4D-05E0A14CCD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B3149-61ED-4DB0-90DA-1FA3097A6F95}" type="datetime1">
              <a:rPr lang="en-US"/>
              <a:pPr>
                <a:defRPr/>
              </a:pPr>
              <a:t>6/1/2011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C9A6D-DDA8-4D43-97A6-D77BD719E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slide footer_blue_646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24600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fld id="{9BC016B7-82F1-4F7D-A408-3D6F335C2EFB}" type="datetime1">
              <a:rPr lang="en-US"/>
              <a:pPr>
                <a:defRPr/>
              </a:pPr>
              <a:t>6/1/2011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>
              <a:defRPr/>
            </a:pPr>
            <a:fld id="{5B857936-0295-4709-A44B-C6512F5EC1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6" name="Picture 7" descr="slide header_646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 spd="slow">
    <p:zoom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Cam1.jpg"/>
          <p:cNvPicPr>
            <a:picLocks noChangeAspect="1"/>
          </p:cNvPicPr>
          <p:nvPr/>
        </p:nvPicPr>
        <p:blipFill>
          <a:blip r:embed="rId3" cstate="print"/>
          <a:srcRect r="15492" b="25040"/>
          <a:stretch>
            <a:fillRect/>
          </a:stretch>
        </p:blipFill>
        <p:spPr bwMode="auto">
          <a:xfrm>
            <a:off x="0" y="1838325"/>
            <a:ext cx="914400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52400" y="1266825"/>
            <a:ext cx="7696200" cy="10699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Design Features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bg1"/>
                </a:solidFill>
              </a:rPr>
              <a:t>Energy Sciences Building</a:t>
            </a: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smtClean="0"/>
              <a:t>Workstation Flexibility</a:t>
            </a:r>
          </a:p>
        </p:txBody>
      </p:sp>
      <p:sp>
        <p:nvSpPr>
          <p:cNvPr id="1229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B468B4E-B451-4DC9-8F96-CA52FBEB2018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11" name="Rectangle 10"/>
          <p:cNvSpPr/>
          <p:nvPr/>
        </p:nvSpPr>
        <p:spPr>
          <a:xfrm>
            <a:off x="533400" y="990600"/>
            <a:ext cx="8077200" cy="5257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" name="Picture 2" descr="C:\Documents and Settings\clynch\Desktop\FINAL Typical Office.png"/>
          <p:cNvPicPr>
            <a:picLocks noChangeAspect="1" noChangeArrowheads="1"/>
          </p:cNvPicPr>
          <p:nvPr/>
        </p:nvPicPr>
        <p:blipFill>
          <a:blip r:embed="rId2" cstate="print"/>
          <a:srcRect l="4493" t="6250" r="5647"/>
          <a:stretch>
            <a:fillRect/>
          </a:stretch>
        </p:blipFill>
        <p:spPr bwMode="auto">
          <a:xfrm>
            <a:off x="4724400" y="3657600"/>
            <a:ext cx="3251200" cy="24384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3" name="Picture 4" descr="Canvas Office Landscape"/>
          <p:cNvPicPr>
            <a:picLocks noChangeAspect="1" noChangeArrowheads="1"/>
          </p:cNvPicPr>
          <p:nvPr/>
        </p:nvPicPr>
        <p:blipFill>
          <a:blip r:embed="rId3" cstate="print"/>
          <a:srcRect t="16360" b="8384"/>
          <a:stretch>
            <a:fillRect/>
          </a:stretch>
        </p:blipFill>
        <p:spPr bwMode="auto">
          <a:xfrm>
            <a:off x="5080000" y="1219200"/>
            <a:ext cx="3276600" cy="2465826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4" name="Picture 11" descr="Canvas Office Landscape, Team Application"/>
          <p:cNvPicPr>
            <a:picLocks noChangeAspect="1" noChangeArrowheads="1"/>
          </p:cNvPicPr>
          <p:nvPr/>
        </p:nvPicPr>
        <p:blipFill>
          <a:blip r:embed="rId4" cstate="print"/>
          <a:srcRect t="5092"/>
          <a:stretch>
            <a:fillRect/>
          </a:stretch>
        </p:blipFill>
        <p:spPr bwMode="auto">
          <a:xfrm>
            <a:off x="752475" y="3255270"/>
            <a:ext cx="3743325" cy="284073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5" name="Picture 7" descr="C:\Documents and Settings\clynch\Desktop\FINAL Typica Workstati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191706"/>
            <a:ext cx="3124200" cy="216109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6" name="Picture 22" descr="http://www.steelcase.com/en/products/category/seating/task/think/publishingimages/04-0012584.jpg"/>
          <p:cNvPicPr>
            <a:picLocks noChangeAspect="1" noChangeArrowheads="1"/>
          </p:cNvPicPr>
          <p:nvPr/>
        </p:nvPicPr>
        <p:blipFill>
          <a:blip r:embed="rId6" cstate="print"/>
          <a:srcRect l="20718" t="28685" r="11926" b="7570"/>
          <a:stretch>
            <a:fillRect/>
          </a:stretch>
        </p:blipFill>
        <p:spPr bwMode="auto">
          <a:xfrm>
            <a:off x="4191000" y="2689014"/>
            <a:ext cx="1052513" cy="132757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smtClean="0"/>
              <a:t>Optimized Structural Frame</a:t>
            </a:r>
          </a:p>
        </p:txBody>
      </p:sp>
      <p:sp>
        <p:nvSpPr>
          <p:cNvPr id="1331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EB3CAAA-6225-423C-839B-02190B7A553C}" type="slidenum">
              <a:rPr lang="en-US" smtClean="0"/>
              <a:pPr/>
              <a:t>11</a:t>
            </a:fld>
            <a:endParaRPr lang="en-US" smtClean="0"/>
          </a:p>
        </p:txBody>
      </p:sp>
      <p:pic>
        <p:nvPicPr>
          <p:cNvPr id="13316" name="Picture 10" descr="04-one-way-slab_opening_diagram.PNG"/>
          <p:cNvPicPr>
            <a:picLocks noChangeAspect="1"/>
          </p:cNvPicPr>
          <p:nvPr/>
        </p:nvPicPr>
        <p:blipFill>
          <a:blip r:embed="rId2" cstate="print"/>
          <a:srcRect r="14450"/>
          <a:stretch>
            <a:fillRect/>
          </a:stretch>
        </p:blipFill>
        <p:spPr bwMode="auto">
          <a:xfrm>
            <a:off x="4114800" y="1984375"/>
            <a:ext cx="4335463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8" descr="00-One-way beam system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838200"/>
            <a:ext cx="395128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/>
          <a:lstStyle/>
          <a:p>
            <a:r>
              <a:rPr lang="en-US" sz="3000" smtClean="0"/>
              <a:t>State of the Art Structural Analysis and Design</a:t>
            </a:r>
          </a:p>
        </p:txBody>
      </p:sp>
      <p:sp>
        <p:nvSpPr>
          <p:cNvPr id="1433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C99EFB5-AD1B-4954-A482-E9E8F29563BB}" type="slidenum">
              <a:rPr lang="en-US" smtClean="0"/>
              <a:pPr/>
              <a:t>12</a:t>
            </a:fld>
            <a:endParaRPr lang="en-US" smtClean="0"/>
          </a:p>
        </p:txBody>
      </p:sp>
      <p:pic>
        <p:nvPicPr>
          <p:cNvPr id="14340" name="Picture 15" descr="Ram-06-Slab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143" t="8649" r="1714" b="12492"/>
          <a:stretch>
            <a:fillRect/>
          </a:stretch>
        </p:blipFill>
        <p:spPr bwMode="auto">
          <a:xfrm>
            <a:off x="550863" y="955675"/>
            <a:ext cx="7994650" cy="385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16" descr="Ram-00-FDN.PNG"/>
          <p:cNvPicPr>
            <a:picLocks noChangeAspect="1"/>
          </p:cNvPicPr>
          <p:nvPr/>
        </p:nvPicPr>
        <p:blipFill>
          <a:blip r:embed="rId3" cstate="print"/>
          <a:srcRect t="7236"/>
          <a:stretch>
            <a:fillRect/>
          </a:stretch>
        </p:blipFill>
        <p:spPr bwMode="auto">
          <a:xfrm>
            <a:off x="250825" y="4992688"/>
            <a:ext cx="2128838" cy="117316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4342" name="Picture 17" descr="Ram-00-FDN.PNG"/>
          <p:cNvPicPr>
            <a:picLocks noChangeAspect="1"/>
          </p:cNvPicPr>
          <p:nvPr/>
        </p:nvPicPr>
        <p:blipFill>
          <a:blip r:embed="rId4" cstate="print"/>
          <a:srcRect t="7236"/>
          <a:stretch>
            <a:fillRect/>
          </a:stretch>
        </p:blipFill>
        <p:spPr bwMode="auto">
          <a:xfrm>
            <a:off x="2420938" y="4992688"/>
            <a:ext cx="2125662" cy="117316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4343" name="Picture 18" descr="Ram-00-FDN.PNG"/>
          <p:cNvPicPr>
            <a:picLocks noChangeAspect="1"/>
          </p:cNvPicPr>
          <p:nvPr/>
        </p:nvPicPr>
        <p:blipFill>
          <a:blip r:embed="rId5" cstate="print"/>
          <a:srcRect t="7236"/>
          <a:stretch>
            <a:fillRect/>
          </a:stretch>
        </p:blipFill>
        <p:spPr bwMode="auto">
          <a:xfrm>
            <a:off x="4572000" y="4992688"/>
            <a:ext cx="2125663" cy="117316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4344" name="Picture 19" descr="Ram-00-FDN.PNG"/>
          <p:cNvPicPr>
            <a:picLocks noChangeAspect="1"/>
          </p:cNvPicPr>
          <p:nvPr/>
        </p:nvPicPr>
        <p:blipFill>
          <a:blip r:embed="rId6" cstate="print"/>
          <a:srcRect t="7236"/>
          <a:stretch>
            <a:fillRect/>
          </a:stretch>
        </p:blipFill>
        <p:spPr bwMode="auto">
          <a:xfrm>
            <a:off x="6734175" y="4992688"/>
            <a:ext cx="2124075" cy="117316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smtClean="0"/>
              <a:t>Electrical System Modularity</a:t>
            </a:r>
          </a:p>
        </p:txBody>
      </p:sp>
      <p:sp>
        <p:nvSpPr>
          <p:cNvPr id="1536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5882015-8847-42B4-9434-1A0525445F30}" type="slidenum">
              <a:rPr lang="en-US" smtClean="0"/>
              <a:pPr/>
              <a:t>13</a:t>
            </a:fld>
            <a:endParaRPr lang="en-US" smtClean="0"/>
          </a:p>
        </p:txBody>
      </p:sp>
      <p:pic>
        <p:nvPicPr>
          <p:cNvPr id="15364" name="Content Placeholder 10" descr="Perspective Section 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714" t="9570" r="4286"/>
          <a:stretch>
            <a:fillRect/>
          </a:stretch>
        </p:blipFill>
        <p:spPr>
          <a:xfrm>
            <a:off x="522288" y="1447800"/>
            <a:ext cx="8229600" cy="4845050"/>
          </a:xfrm>
        </p:spPr>
      </p:pic>
      <p:sp>
        <p:nvSpPr>
          <p:cNvPr id="15365" name="TextBox 23"/>
          <p:cNvSpPr txBox="1">
            <a:spLocks noChangeArrowheads="1"/>
          </p:cNvSpPr>
          <p:nvPr/>
        </p:nvSpPr>
        <p:spPr bwMode="auto">
          <a:xfrm>
            <a:off x="7542213" y="4673600"/>
            <a:ext cx="17526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>
                <a:latin typeface="Arial" charset="0"/>
                <a:cs typeface="Arial" charset="0"/>
              </a:rPr>
              <a:t>Switches</a:t>
            </a:r>
          </a:p>
        </p:txBody>
      </p:sp>
      <p:sp>
        <p:nvSpPr>
          <p:cNvPr id="15366" name="TextBox 25"/>
          <p:cNvSpPr txBox="1">
            <a:spLocks noChangeArrowheads="1"/>
          </p:cNvSpPr>
          <p:nvPr/>
        </p:nvSpPr>
        <p:spPr bwMode="auto">
          <a:xfrm>
            <a:off x="7542213" y="4932363"/>
            <a:ext cx="17526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>
                <a:latin typeface="Arial" charset="0"/>
                <a:cs typeface="Arial" charset="0"/>
              </a:rPr>
              <a:t>Transformers</a:t>
            </a:r>
          </a:p>
        </p:txBody>
      </p:sp>
      <p:sp>
        <p:nvSpPr>
          <p:cNvPr id="15367" name="TextBox 26"/>
          <p:cNvSpPr txBox="1">
            <a:spLocks noChangeArrowheads="1"/>
          </p:cNvSpPr>
          <p:nvPr/>
        </p:nvSpPr>
        <p:spPr bwMode="auto">
          <a:xfrm>
            <a:off x="3673475" y="5621338"/>
            <a:ext cx="17526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>
                <a:latin typeface="Arial" charset="0"/>
                <a:cs typeface="Arial" charset="0"/>
              </a:rPr>
              <a:t>Switch Gear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rot="10800000">
            <a:off x="6837363" y="4816475"/>
            <a:ext cx="657225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5735638" y="5041900"/>
            <a:ext cx="17526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 flipH="1" flipV="1">
            <a:off x="3598863" y="4927600"/>
            <a:ext cx="1246188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smtClean="0"/>
              <a:t>Pressurization of Mechanical Systems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31F0CAF-A9CC-41E7-AB8F-D50CDE18EEFF}" type="slidenum">
              <a:rPr lang="en-US" smtClean="0"/>
              <a:pPr/>
              <a:t>14</a:t>
            </a:fld>
            <a:endParaRPr lang="en-US" smtClean="0"/>
          </a:p>
        </p:txBody>
      </p:sp>
      <p:pic>
        <p:nvPicPr>
          <p:cNvPr id="16388" name="Picture 18" descr="Pages from 36_Page_1.png"/>
          <p:cNvPicPr>
            <a:picLocks noChangeAspect="1"/>
          </p:cNvPicPr>
          <p:nvPr/>
        </p:nvPicPr>
        <p:blipFill>
          <a:blip r:embed="rId2" cstate="print"/>
          <a:srcRect l="5827" t="25436" r="5307" b="8884"/>
          <a:stretch>
            <a:fillRect/>
          </a:stretch>
        </p:blipFill>
        <p:spPr bwMode="auto">
          <a:xfrm>
            <a:off x="4702175" y="798513"/>
            <a:ext cx="4171950" cy="231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1" descr="Pages from 36_Page_2.png"/>
          <p:cNvPicPr>
            <a:picLocks noChangeAspect="1"/>
          </p:cNvPicPr>
          <p:nvPr/>
        </p:nvPicPr>
        <p:blipFill>
          <a:blip r:embed="rId3" cstate="print"/>
          <a:srcRect l="5724" t="28001" r="7912" b="10274"/>
          <a:stretch>
            <a:fillRect/>
          </a:stretch>
        </p:blipFill>
        <p:spPr bwMode="auto">
          <a:xfrm>
            <a:off x="457200" y="890588"/>
            <a:ext cx="4114800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Box 24"/>
          <p:cNvSpPr txBox="1">
            <a:spLocks noChangeArrowheads="1"/>
          </p:cNvSpPr>
          <p:nvPr/>
        </p:nvSpPr>
        <p:spPr bwMode="auto">
          <a:xfrm>
            <a:off x="4873625" y="3167063"/>
            <a:ext cx="21018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>
                <a:latin typeface="Arial" charset="0"/>
                <a:cs typeface="Arial" charset="0"/>
              </a:rPr>
              <a:t>Section at Public Corridor</a:t>
            </a:r>
          </a:p>
        </p:txBody>
      </p:sp>
      <p:sp>
        <p:nvSpPr>
          <p:cNvPr id="16391" name="TextBox 25"/>
          <p:cNvSpPr txBox="1">
            <a:spLocks noChangeArrowheads="1"/>
          </p:cNvSpPr>
          <p:nvPr/>
        </p:nvSpPr>
        <p:spPr bwMode="auto">
          <a:xfrm>
            <a:off x="508000" y="3167063"/>
            <a:ext cx="21002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dirty="0">
                <a:latin typeface="Arial" charset="0"/>
                <a:cs typeface="Arial" charset="0"/>
              </a:rPr>
              <a:t>Section at Lab Corridor</a:t>
            </a:r>
          </a:p>
        </p:txBody>
      </p:sp>
      <p:sp>
        <p:nvSpPr>
          <p:cNvPr id="16392" name="TextBox 26"/>
          <p:cNvSpPr txBox="1">
            <a:spLocks noChangeArrowheads="1"/>
          </p:cNvSpPr>
          <p:nvPr/>
        </p:nvSpPr>
        <p:spPr bwMode="auto">
          <a:xfrm>
            <a:off x="479425" y="5761038"/>
            <a:ext cx="21018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>
                <a:latin typeface="Arial" charset="0"/>
                <a:cs typeface="Arial" charset="0"/>
              </a:rPr>
              <a:t>Section at Typical Lab Bay</a:t>
            </a:r>
          </a:p>
        </p:txBody>
      </p:sp>
      <p:pic>
        <p:nvPicPr>
          <p:cNvPr id="16393" name="Picture 10" descr="Typical Section.png"/>
          <p:cNvPicPr>
            <a:picLocks noChangeAspect="1"/>
          </p:cNvPicPr>
          <p:nvPr/>
        </p:nvPicPr>
        <p:blipFill>
          <a:blip r:embed="rId4" cstate="print"/>
          <a:srcRect l="11853" t="24380" r="38335" b="13640"/>
          <a:stretch>
            <a:fillRect/>
          </a:stretch>
        </p:blipFill>
        <p:spPr bwMode="auto">
          <a:xfrm>
            <a:off x="2716213" y="3452813"/>
            <a:ext cx="3835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4" name="TextBox 11"/>
          <p:cNvSpPr txBox="1">
            <a:spLocks noChangeArrowheads="1"/>
          </p:cNvSpPr>
          <p:nvPr/>
        </p:nvSpPr>
        <p:spPr bwMode="auto">
          <a:xfrm>
            <a:off x="6365875" y="1287463"/>
            <a:ext cx="9032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Exhaust Valve</a:t>
            </a:r>
          </a:p>
        </p:txBody>
      </p:sp>
      <p:sp>
        <p:nvSpPr>
          <p:cNvPr id="14" name="Left Arrow 13"/>
          <p:cNvSpPr/>
          <p:nvPr/>
        </p:nvSpPr>
        <p:spPr>
          <a:xfrm flipH="1">
            <a:off x="781050" y="2735263"/>
            <a:ext cx="1243013" cy="284162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92150" y="2744788"/>
            <a:ext cx="1366838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b="1" dirty="0">
                <a:solidFill>
                  <a:schemeClr val="bg1"/>
                </a:solidFill>
              </a:rPr>
              <a:t>Pressurization Flow</a:t>
            </a:r>
          </a:p>
        </p:txBody>
      </p:sp>
      <p:sp>
        <p:nvSpPr>
          <p:cNvPr id="17" name="Left Arrow 16"/>
          <p:cNvSpPr/>
          <p:nvPr/>
        </p:nvSpPr>
        <p:spPr>
          <a:xfrm>
            <a:off x="2762250" y="2736850"/>
            <a:ext cx="1243013" cy="284163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735263" y="2736850"/>
            <a:ext cx="1368425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b="1" dirty="0">
                <a:solidFill>
                  <a:schemeClr val="bg1"/>
                </a:solidFill>
              </a:rPr>
              <a:t>Pressurization Flow</a:t>
            </a:r>
          </a:p>
        </p:txBody>
      </p:sp>
      <p:sp>
        <p:nvSpPr>
          <p:cNvPr id="28" name="Left Arrow 27"/>
          <p:cNvSpPr/>
          <p:nvPr/>
        </p:nvSpPr>
        <p:spPr>
          <a:xfrm>
            <a:off x="6545263" y="2738438"/>
            <a:ext cx="1243012" cy="284162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518275" y="2738438"/>
            <a:ext cx="1368425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b="1" dirty="0">
                <a:solidFill>
                  <a:schemeClr val="bg1"/>
                </a:solidFill>
              </a:rPr>
              <a:t>Pressurization Flow</a:t>
            </a:r>
          </a:p>
        </p:txBody>
      </p:sp>
      <p:sp>
        <p:nvSpPr>
          <p:cNvPr id="34" name="Left Arrow 33"/>
          <p:cNvSpPr/>
          <p:nvPr/>
        </p:nvSpPr>
        <p:spPr>
          <a:xfrm rot="21345077" flipH="1">
            <a:off x="3268663" y="4565650"/>
            <a:ext cx="1243012" cy="284163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 rot="21345077">
            <a:off x="3178175" y="4575175"/>
            <a:ext cx="1368425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b="1" dirty="0">
                <a:solidFill>
                  <a:schemeClr val="bg1"/>
                </a:solidFill>
              </a:rPr>
              <a:t>Pressurization Flow</a:t>
            </a:r>
          </a:p>
        </p:txBody>
      </p:sp>
      <p:sp>
        <p:nvSpPr>
          <p:cNvPr id="36" name="Left Arrow 35"/>
          <p:cNvSpPr/>
          <p:nvPr/>
        </p:nvSpPr>
        <p:spPr>
          <a:xfrm rot="21373307">
            <a:off x="5153025" y="4435475"/>
            <a:ext cx="1243013" cy="284163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 rot="21373307">
            <a:off x="5126038" y="4435475"/>
            <a:ext cx="1368425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b="1" dirty="0">
                <a:solidFill>
                  <a:schemeClr val="bg1"/>
                </a:solidFill>
              </a:rPr>
              <a:t>Pressurization Flow</a:t>
            </a:r>
          </a:p>
        </p:txBody>
      </p:sp>
      <p:sp>
        <p:nvSpPr>
          <p:cNvPr id="22" name="TextBox 25"/>
          <p:cNvSpPr txBox="1">
            <a:spLocks noChangeArrowheads="1"/>
          </p:cNvSpPr>
          <p:nvPr/>
        </p:nvSpPr>
        <p:spPr bwMode="auto">
          <a:xfrm>
            <a:off x="6781800" y="5486400"/>
            <a:ext cx="1828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Arial" charset="0"/>
                <a:cs typeface="Arial" charset="0"/>
              </a:rPr>
              <a:t>* System designed to improve safety by separating people and noxious fumes</a:t>
            </a:r>
            <a:endParaRPr 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smtClean="0"/>
              <a:t>Efficient HVAC Distribution</a:t>
            </a:r>
            <a:endParaRPr lang="en-US" sz="3000" b="0" smtClean="0"/>
          </a:p>
        </p:txBody>
      </p:sp>
      <p:sp>
        <p:nvSpPr>
          <p:cNvPr id="1741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B1482F3-25E2-42A4-8B30-E527828E163F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14" name="Rectangle 13"/>
          <p:cNvSpPr/>
          <p:nvPr/>
        </p:nvSpPr>
        <p:spPr>
          <a:xfrm>
            <a:off x="2636838" y="4154488"/>
            <a:ext cx="173037" cy="174625"/>
          </a:xfrm>
          <a:prstGeom prst="rect">
            <a:avLst/>
          </a:prstGeom>
          <a:solidFill>
            <a:srgbClr val="007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636838" y="3910013"/>
            <a:ext cx="173037" cy="174625"/>
          </a:xfrm>
          <a:prstGeom prst="rect">
            <a:avLst/>
          </a:prstGeom>
          <a:solidFill>
            <a:srgbClr val="C65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14" name="TextBox 14"/>
          <p:cNvSpPr txBox="1">
            <a:spLocks noChangeArrowheads="1"/>
          </p:cNvSpPr>
          <p:nvPr/>
        </p:nvSpPr>
        <p:spPr bwMode="auto">
          <a:xfrm>
            <a:off x="2833688" y="4095750"/>
            <a:ext cx="2138362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>
                <a:latin typeface="Arial" charset="0"/>
                <a:cs typeface="Arial" charset="0"/>
              </a:rPr>
              <a:t>Lab Exhaust / Heat Recovery</a:t>
            </a:r>
          </a:p>
        </p:txBody>
      </p:sp>
      <p:sp>
        <p:nvSpPr>
          <p:cNvPr id="17415" name="TextBox 15"/>
          <p:cNvSpPr txBox="1">
            <a:spLocks noChangeArrowheads="1"/>
          </p:cNvSpPr>
          <p:nvPr/>
        </p:nvSpPr>
        <p:spPr bwMode="auto">
          <a:xfrm>
            <a:off x="2833688" y="3863975"/>
            <a:ext cx="123507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>
                <a:latin typeface="Arial" charset="0"/>
                <a:cs typeface="Arial" charset="0"/>
              </a:rPr>
              <a:t>Lab Office</a:t>
            </a:r>
          </a:p>
        </p:txBody>
      </p:sp>
      <p:pic>
        <p:nvPicPr>
          <p:cNvPr id="17416" name="Picture 18" descr="cross section_modified.png"/>
          <p:cNvPicPr>
            <a:picLocks noChangeAspect="1"/>
          </p:cNvPicPr>
          <p:nvPr/>
        </p:nvPicPr>
        <p:blipFill>
          <a:blip r:embed="rId2" cstate="print"/>
          <a:srcRect l="6630" b="3641"/>
          <a:stretch>
            <a:fillRect/>
          </a:stretch>
        </p:blipFill>
        <p:spPr bwMode="auto">
          <a:xfrm>
            <a:off x="5033963" y="3400425"/>
            <a:ext cx="3657600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10" descr="hvac distribution_Modified.png"/>
          <p:cNvPicPr>
            <a:picLocks noChangeAspect="1"/>
          </p:cNvPicPr>
          <p:nvPr/>
        </p:nvPicPr>
        <p:blipFill>
          <a:blip r:embed="rId3" cstate="print"/>
          <a:srcRect l="5824" t="7410" r="12914" b="47696"/>
          <a:stretch>
            <a:fillRect/>
          </a:stretch>
        </p:blipFill>
        <p:spPr bwMode="auto">
          <a:xfrm>
            <a:off x="390525" y="968375"/>
            <a:ext cx="8504238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LEED Gold Analysis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39159-22A4-43D6-917B-49D79A24E9E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3" name="Picture 12" descr="Leed Analysi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838200"/>
            <a:ext cx="7315200" cy="5334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3885B06-1DEB-4F99-B106-EA420E69C0D4}" type="slidenum">
              <a:rPr lang="en-US" smtClean="0"/>
              <a:pPr/>
              <a:t>17</a:t>
            </a:fld>
            <a:endParaRPr lang="en-US" smtClean="0"/>
          </a:p>
        </p:txBody>
      </p:sp>
      <p:graphicFrame>
        <p:nvGraphicFramePr>
          <p:cNvPr id="1026" name="Chart 3"/>
          <p:cNvGraphicFramePr>
            <a:graphicFrameLocks/>
          </p:cNvGraphicFramePr>
          <p:nvPr/>
        </p:nvGraphicFramePr>
        <p:xfrm>
          <a:off x="457200" y="914400"/>
          <a:ext cx="8001000" cy="5943600"/>
        </p:xfrm>
        <a:graphic>
          <a:graphicData uri="http://schemas.openxmlformats.org/presentationml/2006/ole">
            <p:oleObj spid="_x0000_s1026" r:id="rId3" imgW="8461981" imgH="5407621" progId="Excel.Sheet.8">
              <p:embed/>
            </p:oleObj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Energy Efficiency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 Building Monitoring 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39159-22A4-43D6-917B-49D79A24E9E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Content Placeholder 12" descr="dashboard 6_Page_1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077" r="8117" b="17624"/>
          <a:stretch>
            <a:fillRect/>
          </a:stretch>
        </p:blipFill>
        <p:spPr>
          <a:xfrm>
            <a:off x="3352800" y="838200"/>
            <a:ext cx="4572000" cy="4191000"/>
          </a:xfrm>
        </p:spPr>
      </p:pic>
      <p:pic>
        <p:nvPicPr>
          <p:cNvPr id="7" name="Picture 6" descr="dashboard 4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95" t="16400" r="11953" b="51050"/>
          <a:stretch>
            <a:fillRect/>
          </a:stretch>
        </p:blipFill>
        <p:spPr>
          <a:xfrm>
            <a:off x="467544" y="980728"/>
            <a:ext cx="4038254" cy="2196244"/>
          </a:xfrm>
          <a:prstGeom prst="rect">
            <a:avLst/>
          </a:prstGeom>
        </p:spPr>
      </p:pic>
      <p:pic>
        <p:nvPicPr>
          <p:cNvPr id="8" name="Picture 7" descr="dashboard 5.png"/>
          <p:cNvPicPr>
            <a:picLocks noChangeAspect="1"/>
          </p:cNvPicPr>
          <p:nvPr/>
        </p:nvPicPr>
        <p:blipFill>
          <a:blip r:embed="rId4" cstate="print"/>
          <a:srcRect l="16828" t="17450" r="16828" b="48425"/>
          <a:stretch>
            <a:fillRect/>
          </a:stretch>
        </p:blipFill>
        <p:spPr>
          <a:xfrm>
            <a:off x="359532" y="3392996"/>
            <a:ext cx="3962656" cy="2628292"/>
          </a:xfrm>
          <a:prstGeom prst="rect">
            <a:avLst/>
          </a:prstGeom>
        </p:spPr>
      </p:pic>
      <p:pic>
        <p:nvPicPr>
          <p:cNvPr id="9" name="Picture 8" descr="dashboard 6_Page_2.png"/>
          <p:cNvPicPr>
            <a:picLocks noChangeAspect="1"/>
          </p:cNvPicPr>
          <p:nvPr/>
        </p:nvPicPr>
        <p:blipFill>
          <a:blip r:embed="rId5" cstate="print"/>
          <a:srcRect l="14775" t="16400" r="15452" b="44225"/>
          <a:stretch>
            <a:fillRect/>
          </a:stretch>
        </p:blipFill>
        <p:spPr>
          <a:xfrm>
            <a:off x="3276600" y="2971800"/>
            <a:ext cx="2888283" cy="2103120"/>
          </a:xfrm>
          <a:prstGeom prst="rect">
            <a:avLst/>
          </a:prstGeom>
        </p:spPr>
      </p:pic>
      <p:pic>
        <p:nvPicPr>
          <p:cNvPr id="10" name="Content Placeholder 9" descr="Lobby Section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0647" t="56154" r="2644" b="6769"/>
          <a:stretch>
            <a:fillRect/>
          </a:stretch>
        </p:blipFill>
        <p:spPr>
          <a:xfrm>
            <a:off x="5981700" y="3772578"/>
            <a:ext cx="2717490" cy="2440946"/>
          </a:xfrm>
          <a:prstGeom prst="rect">
            <a:avLst/>
          </a:prstGeom>
        </p:spPr>
      </p:pic>
      <p:pic>
        <p:nvPicPr>
          <p:cNvPr id="5" name="Picture 4" descr="dashboard.png"/>
          <p:cNvPicPr>
            <a:picLocks noChangeAspect="1"/>
          </p:cNvPicPr>
          <p:nvPr/>
        </p:nvPicPr>
        <p:blipFill>
          <a:blip r:embed="rId7" cstate="print"/>
          <a:srcRect l="50845" t="55378" r="14918" b="4450"/>
          <a:stretch>
            <a:fillRect/>
          </a:stretch>
        </p:blipFill>
        <p:spPr>
          <a:xfrm>
            <a:off x="6804248" y="980728"/>
            <a:ext cx="1836204" cy="2788313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smtClean="0"/>
              <a:t>Exhaust Dispersion Analysis</a:t>
            </a:r>
          </a:p>
        </p:txBody>
      </p:sp>
      <p:sp>
        <p:nvSpPr>
          <p:cNvPr id="1843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8D6D0E-2926-4B98-A0FD-A628FECD510C}" type="slidenum">
              <a:rPr lang="en-US" smtClean="0"/>
              <a:pPr/>
              <a:t>19</a:t>
            </a:fld>
            <a:endParaRPr lang="en-US" smtClean="0"/>
          </a:p>
        </p:txBody>
      </p:sp>
      <p:pic>
        <p:nvPicPr>
          <p:cNvPr id="18436" name="Picture 8" descr="air diagram 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765" t="9091" r="11765" b="35455"/>
          <a:stretch>
            <a:fillRect/>
          </a:stretch>
        </p:blipFill>
        <p:spPr bwMode="auto">
          <a:xfrm>
            <a:off x="373063" y="771525"/>
            <a:ext cx="283527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9" descr="air diagram 2.jpg"/>
          <p:cNvPicPr>
            <a:picLocks noChangeAspect="1"/>
          </p:cNvPicPr>
          <p:nvPr/>
        </p:nvPicPr>
        <p:blipFill>
          <a:blip r:embed="rId3" cstate="print"/>
          <a:srcRect l="14117" t="6360" r="15294" b="16354"/>
          <a:stretch>
            <a:fillRect/>
          </a:stretch>
        </p:blipFill>
        <p:spPr bwMode="auto">
          <a:xfrm>
            <a:off x="5059363" y="836613"/>
            <a:ext cx="3738562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7" descr="2010.09.13_Site Plan.png"/>
          <p:cNvPicPr>
            <a:picLocks noChangeAspect="1"/>
          </p:cNvPicPr>
          <p:nvPr/>
        </p:nvPicPr>
        <p:blipFill>
          <a:blip r:embed="rId4" cstate="print"/>
          <a:srcRect l="13542" t="10881" r="29820" b="36278"/>
          <a:stretch>
            <a:fillRect/>
          </a:stretch>
        </p:blipFill>
        <p:spPr bwMode="auto">
          <a:xfrm>
            <a:off x="542925" y="3487738"/>
            <a:ext cx="4552950" cy="274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11" descr="North Arrow trans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450" y="5876925"/>
            <a:ext cx="266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5" descr="2010.09.13_Site Plan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617D4E"/>
              </a:clrFrom>
              <a:clrTo>
                <a:srgbClr val="617D4E">
                  <a:alpha val="0"/>
                </a:srgbClr>
              </a:clrTo>
            </a:clrChange>
          </a:blip>
          <a:srcRect l="4494" t="5209" r="14606" b="3473"/>
          <a:stretch>
            <a:fillRect/>
          </a:stretch>
        </p:blipFill>
        <p:spPr bwMode="auto">
          <a:xfrm>
            <a:off x="1008063" y="974725"/>
            <a:ext cx="7056437" cy="51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smtClean="0"/>
              <a:t>Unified Energy Quad</a:t>
            </a:r>
          </a:p>
        </p:txBody>
      </p:sp>
      <p:sp>
        <p:nvSpPr>
          <p:cNvPr id="512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76DBF2B-1F85-48D5-9153-F04324D73EEC}" type="slidenum">
              <a:rPr lang="en-US" smtClean="0"/>
              <a:pPr/>
              <a:t>2</a:t>
            </a:fld>
            <a:endParaRPr lang="en-US" smtClean="0"/>
          </a:p>
        </p:txBody>
      </p:sp>
      <p:cxnSp>
        <p:nvCxnSpPr>
          <p:cNvPr id="25" name="Straight Connector 24"/>
          <p:cNvCxnSpPr/>
          <p:nvPr/>
        </p:nvCxnSpPr>
        <p:spPr>
          <a:xfrm rot="5400000">
            <a:off x="3433762" y="3624263"/>
            <a:ext cx="1247775" cy="0"/>
          </a:xfrm>
          <a:prstGeom prst="line">
            <a:avLst/>
          </a:prstGeom>
          <a:ln w="101600">
            <a:solidFill>
              <a:srgbClr val="C00000">
                <a:alpha val="67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151313" y="3810000"/>
            <a:ext cx="1757362" cy="0"/>
          </a:xfrm>
          <a:prstGeom prst="line">
            <a:avLst/>
          </a:prstGeom>
          <a:ln w="101600">
            <a:solidFill>
              <a:srgbClr val="C00000">
                <a:alpha val="67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31" idx="0"/>
          </p:cNvCxnSpPr>
          <p:nvPr/>
        </p:nvCxnSpPr>
        <p:spPr>
          <a:xfrm rot="16200000" flipH="1">
            <a:off x="5352257" y="3513931"/>
            <a:ext cx="1085850" cy="1587"/>
          </a:xfrm>
          <a:prstGeom prst="line">
            <a:avLst/>
          </a:prstGeom>
          <a:ln w="101600">
            <a:solidFill>
              <a:srgbClr val="C00000">
                <a:alpha val="67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352925" y="2647950"/>
            <a:ext cx="1273175" cy="0"/>
          </a:xfrm>
          <a:prstGeom prst="line">
            <a:avLst/>
          </a:prstGeom>
          <a:ln w="101600">
            <a:solidFill>
              <a:srgbClr val="C00000">
                <a:alpha val="67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3838575" y="2428875"/>
            <a:ext cx="457200" cy="457200"/>
          </a:xfrm>
          <a:prstGeom prst="ellipse">
            <a:avLst/>
          </a:prstGeom>
          <a:solidFill>
            <a:srgbClr val="C000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676900" y="2419350"/>
            <a:ext cx="457200" cy="457200"/>
          </a:xfrm>
          <a:prstGeom prst="ellipse">
            <a:avLst/>
          </a:prstGeom>
          <a:solidFill>
            <a:srgbClr val="C000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667375" y="4057650"/>
            <a:ext cx="457200" cy="457200"/>
          </a:xfrm>
          <a:prstGeom prst="ellipse">
            <a:avLst/>
          </a:prstGeom>
          <a:solidFill>
            <a:srgbClr val="C000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838575" y="4248150"/>
            <a:ext cx="457200" cy="457200"/>
          </a:xfrm>
          <a:prstGeom prst="ellipse">
            <a:avLst/>
          </a:prstGeom>
          <a:solidFill>
            <a:srgbClr val="C000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2"/>
          <p:cNvSpPr>
            <a:spLocks noGrp="1"/>
          </p:cNvSpPr>
          <p:nvPr>
            <p:ph type="title"/>
          </p:nvPr>
        </p:nvSpPr>
        <p:spPr>
          <a:xfrm>
            <a:off x="152400" y="304800"/>
            <a:ext cx="8991600" cy="1143000"/>
          </a:xfrm>
        </p:spPr>
        <p:txBody>
          <a:bodyPr/>
          <a:lstStyle/>
          <a:p>
            <a:r>
              <a:rPr lang="en-US" sz="3000" dirty="0" smtClean="0"/>
              <a:t>Subsurface Investigation and Foundation Analysis</a:t>
            </a:r>
          </a:p>
        </p:txBody>
      </p:sp>
      <p:sp>
        <p:nvSpPr>
          <p:cNvPr id="1945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B335FD7-87D0-43DD-81BC-4575F04D682D}" type="slidenum">
              <a:rPr lang="en-US" smtClean="0"/>
              <a:pPr/>
              <a:t>20</a:t>
            </a:fld>
            <a:endParaRPr lang="en-US" smtClean="0"/>
          </a:p>
        </p:txBody>
      </p:sp>
      <p:pic>
        <p:nvPicPr>
          <p:cNvPr id="19460" name="Picture 13" descr="ANL ESB Soil Analysis_Page_1.jpg"/>
          <p:cNvPicPr>
            <a:picLocks noChangeAspect="1"/>
          </p:cNvPicPr>
          <p:nvPr/>
        </p:nvPicPr>
        <p:blipFill>
          <a:blip r:embed="rId2" cstate="print"/>
          <a:srcRect l="4814" t="9091" r="55408" b="45454"/>
          <a:stretch>
            <a:fillRect/>
          </a:stretch>
        </p:blipFill>
        <p:spPr bwMode="auto">
          <a:xfrm>
            <a:off x="476250" y="3367088"/>
            <a:ext cx="3676650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14" descr="ANL ESB Soil Analysis_Page_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01" t="5440" r="11922" b="4802"/>
          <a:stretch>
            <a:fillRect/>
          </a:stretch>
        </p:blipFill>
        <p:spPr bwMode="auto">
          <a:xfrm>
            <a:off x="4276725" y="3133725"/>
            <a:ext cx="4389438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7" descr="Site Section.png"/>
          <p:cNvPicPr>
            <a:picLocks noChangeAspect="1"/>
          </p:cNvPicPr>
          <p:nvPr/>
        </p:nvPicPr>
        <p:blipFill>
          <a:blip r:embed="rId4" cstate="print"/>
          <a:srcRect l="5730" t="31004" r="3125" b="32130"/>
          <a:stretch>
            <a:fillRect/>
          </a:stretch>
        </p:blipFill>
        <p:spPr bwMode="auto">
          <a:xfrm>
            <a:off x="485775" y="838200"/>
            <a:ext cx="833437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TextBox 9"/>
          <p:cNvSpPr txBox="1">
            <a:spLocks noChangeArrowheads="1"/>
          </p:cNvSpPr>
          <p:nvPr/>
        </p:nvSpPr>
        <p:spPr bwMode="auto">
          <a:xfrm>
            <a:off x="247650" y="2747963"/>
            <a:ext cx="17526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>
                <a:latin typeface="Arial" charset="0"/>
                <a:cs typeface="Arial" charset="0"/>
              </a:rPr>
              <a:t>Unsuitable Soil</a:t>
            </a:r>
          </a:p>
        </p:txBody>
      </p:sp>
      <p:sp>
        <p:nvSpPr>
          <p:cNvPr id="19464" name="TextBox 12"/>
          <p:cNvSpPr txBox="1">
            <a:spLocks noChangeArrowheads="1"/>
          </p:cNvSpPr>
          <p:nvPr/>
        </p:nvSpPr>
        <p:spPr bwMode="auto">
          <a:xfrm>
            <a:off x="247650" y="2938463"/>
            <a:ext cx="17526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>
                <a:latin typeface="Arial" charset="0"/>
                <a:cs typeface="Arial" charset="0"/>
              </a:rPr>
              <a:t>Suitable Soil</a:t>
            </a:r>
          </a:p>
        </p:txBody>
      </p:sp>
      <p:sp>
        <p:nvSpPr>
          <p:cNvPr id="19465" name="TextBox 17"/>
          <p:cNvSpPr txBox="1">
            <a:spLocks noChangeArrowheads="1"/>
          </p:cNvSpPr>
          <p:nvPr/>
        </p:nvSpPr>
        <p:spPr bwMode="auto">
          <a:xfrm>
            <a:off x="247650" y="2557463"/>
            <a:ext cx="17526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>
                <a:latin typeface="Arial" charset="0"/>
                <a:cs typeface="Arial" charset="0"/>
              </a:rPr>
              <a:t>Existing Grade</a:t>
            </a:r>
          </a:p>
        </p:txBody>
      </p:sp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4" descr="Pages from 10027-20100610 HDR ANL ESB MDL Site Study-3.png"/>
          <p:cNvPicPr>
            <a:picLocks noChangeAspect="1"/>
          </p:cNvPicPr>
          <p:nvPr/>
        </p:nvPicPr>
        <p:blipFill>
          <a:blip r:embed="rId2" cstate="print"/>
          <a:srcRect l="14771" t="11528" r="14771" b="55972"/>
          <a:stretch>
            <a:fillRect/>
          </a:stretch>
        </p:blipFill>
        <p:spPr bwMode="auto">
          <a:xfrm>
            <a:off x="514350" y="1276350"/>
            <a:ext cx="3657600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5" descr="Pages from 10027-20100610 HDR ANL ESB MDL Site Study-3.png"/>
          <p:cNvPicPr>
            <a:picLocks noChangeAspect="1"/>
          </p:cNvPicPr>
          <p:nvPr/>
        </p:nvPicPr>
        <p:blipFill>
          <a:blip r:embed="rId2" cstate="print"/>
          <a:srcRect l="14771" t="49861" r="14951" b="17639"/>
          <a:stretch>
            <a:fillRect/>
          </a:stretch>
        </p:blipFill>
        <p:spPr bwMode="auto">
          <a:xfrm>
            <a:off x="4362450" y="1266825"/>
            <a:ext cx="3657600" cy="2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17" descr="Pages from 10027-20100610 HDR ANL ESB MDL Site Study-4.png"/>
          <p:cNvPicPr>
            <a:picLocks noChangeAspect="1"/>
          </p:cNvPicPr>
          <p:nvPr/>
        </p:nvPicPr>
        <p:blipFill>
          <a:blip r:embed="rId3" cstate="print"/>
          <a:srcRect l="14771" t="11389" r="14771" b="55833"/>
          <a:stretch>
            <a:fillRect/>
          </a:stretch>
        </p:blipFill>
        <p:spPr bwMode="auto">
          <a:xfrm>
            <a:off x="2466975" y="4067175"/>
            <a:ext cx="3657600" cy="220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smtClean="0"/>
              <a:t>Vibration Analysis</a:t>
            </a:r>
          </a:p>
        </p:txBody>
      </p:sp>
      <p:sp>
        <p:nvSpPr>
          <p:cNvPr id="2048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B7ECF13-AD09-45B4-8534-38BDC70F6EC5}" type="slidenum">
              <a:rPr lang="en-US" smtClean="0"/>
              <a:pPr/>
              <a:t>21</a:t>
            </a:fld>
            <a:endParaRPr lang="en-US" smtClean="0"/>
          </a:p>
        </p:txBody>
      </p:sp>
      <p:pic>
        <p:nvPicPr>
          <p:cNvPr id="20487" name="Picture 8" descr="trucks.jpg"/>
          <p:cNvPicPr>
            <a:picLocks noChangeAspect="1"/>
          </p:cNvPicPr>
          <p:nvPr/>
        </p:nvPicPr>
        <p:blipFill>
          <a:blip r:embed="rId4" cstate="print"/>
          <a:srcRect l="30829" t="61034" r="31070" b="26364"/>
          <a:stretch>
            <a:fillRect/>
          </a:stretch>
        </p:blipFill>
        <p:spPr bwMode="auto">
          <a:xfrm>
            <a:off x="4867275" y="3524250"/>
            <a:ext cx="19224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13" descr="trucks.jpg"/>
          <p:cNvPicPr>
            <a:picLocks noChangeAspect="1"/>
          </p:cNvPicPr>
          <p:nvPr/>
        </p:nvPicPr>
        <p:blipFill>
          <a:blip r:embed="rId4" cstate="print"/>
          <a:srcRect l="39201" t="45370" r="42274" b="45303"/>
          <a:stretch>
            <a:fillRect/>
          </a:stretch>
        </p:blipFill>
        <p:spPr bwMode="auto">
          <a:xfrm>
            <a:off x="7419975" y="857250"/>
            <a:ext cx="12636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16" descr="trucks.jpg"/>
          <p:cNvPicPr>
            <a:picLocks noChangeAspect="1"/>
          </p:cNvPicPr>
          <p:nvPr/>
        </p:nvPicPr>
        <p:blipFill>
          <a:blip r:embed="rId4" cstate="print"/>
          <a:srcRect l="38312" t="23746" r="43745" b="67561"/>
          <a:stretch>
            <a:fillRect/>
          </a:stretch>
        </p:blipFill>
        <p:spPr bwMode="auto">
          <a:xfrm>
            <a:off x="3009900" y="857250"/>
            <a:ext cx="13128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 Magnetic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39159-22A4-43D6-917B-49D79A24E9E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5" name="Picture 4" descr="emi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5275" y="848106"/>
            <a:ext cx="4467225" cy="2325935"/>
          </a:xfrm>
          <a:prstGeom prst="rect">
            <a:avLst/>
          </a:prstGeom>
        </p:spPr>
      </p:pic>
      <p:pic>
        <p:nvPicPr>
          <p:cNvPr id="6" name="Picture 5" descr="Pages from ANL ESB Site EMI RFI Survey.png"/>
          <p:cNvPicPr>
            <a:picLocks noChangeAspect="1"/>
          </p:cNvPicPr>
          <p:nvPr/>
        </p:nvPicPr>
        <p:blipFill>
          <a:blip r:embed="rId3" cstate="print"/>
          <a:srcRect l="2126" t="3283" r="55643" b="46135"/>
          <a:stretch>
            <a:fillRect/>
          </a:stretch>
        </p:blipFill>
        <p:spPr>
          <a:xfrm>
            <a:off x="3810172" y="2466975"/>
            <a:ext cx="4876628" cy="377768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Exterior Façade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39159-22A4-43D6-917B-49D79A24E9E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5" name="Picture 4" descr="DETAIL-02C[1]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465" t="26375" r="11722" b="30004"/>
          <a:stretch>
            <a:fillRect/>
          </a:stretch>
        </p:blipFill>
        <p:spPr>
          <a:xfrm>
            <a:off x="4646240" y="942976"/>
            <a:ext cx="4002460" cy="3381706"/>
          </a:xfrm>
          <a:prstGeom prst="rect">
            <a:avLst/>
          </a:prstGeom>
        </p:spPr>
      </p:pic>
      <p:pic>
        <p:nvPicPr>
          <p:cNvPr id="6" name="Picture 5" descr="1250789791-rainscreen-478x450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3344" t="6400" r="8088" b="20600"/>
          <a:stretch>
            <a:fillRect/>
          </a:stretch>
        </p:blipFill>
        <p:spPr>
          <a:xfrm>
            <a:off x="457200" y="903622"/>
            <a:ext cx="3352800" cy="2601578"/>
          </a:xfrm>
          <a:prstGeom prst="rect">
            <a:avLst/>
          </a:prstGeom>
        </p:spPr>
      </p:pic>
      <p:pic>
        <p:nvPicPr>
          <p:cNvPr id="7" name="Picture 6" descr="anodizedImage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1306" t="3937" r="3388" b="9439"/>
          <a:stretch>
            <a:fillRect/>
          </a:stretch>
        </p:blipFill>
        <p:spPr>
          <a:xfrm>
            <a:off x="2895600" y="4800600"/>
            <a:ext cx="5495520" cy="1656184"/>
          </a:xfrm>
          <a:prstGeom prst="rect">
            <a:avLst/>
          </a:prstGeom>
        </p:spPr>
      </p:pic>
      <p:pic>
        <p:nvPicPr>
          <p:cNvPr id="8" name="Picture 2" descr="http://www.dri-design.com/images/Portfolio/CorporateCommercial/ParkviewTowers/05.jpg"/>
          <p:cNvPicPr>
            <a:picLocks noChangeAspect="1" noChangeArrowheads="1"/>
          </p:cNvPicPr>
          <p:nvPr/>
        </p:nvPicPr>
        <p:blipFill>
          <a:blip r:embed="rId5" cstate="print"/>
          <a:srcRect l="27989" t="20357" r="37566" b="43452"/>
          <a:stretch>
            <a:fillRect/>
          </a:stretch>
        </p:blipFill>
        <p:spPr bwMode="auto">
          <a:xfrm>
            <a:off x="3048000" y="3491865"/>
            <a:ext cx="2738676" cy="1918335"/>
          </a:xfrm>
          <a:prstGeom prst="rect">
            <a:avLst/>
          </a:prstGeom>
          <a:noFill/>
        </p:spPr>
      </p:pic>
      <p:pic>
        <p:nvPicPr>
          <p:cNvPr id="9" name="Picture 8" descr="Corner detail.jpg"/>
          <p:cNvPicPr>
            <a:picLocks noChangeAspect="1"/>
          </p:cNvPicPr>
          <p:nvPr/>
        </p:nvPicPr>
        <p:blipFill>
          <a:blip r:embed="rId6" cstate="print"/>
          <a:srcRect l="29841" r="30000"/>
          <a:stretch>
            <a:fillRect/>
          </a:stretch>
        </p:blipFill>
        <p:spPr>
          <a:xfrm>
            <a:off x="6625023" y="2667000"/>
            <a:ext cx="2071302" cy="34385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14803" y="5568888"/>
            <a:ext cx="1534616" cy="461665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Copper Anodized Aluminum Panels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2286000"/>
            <a:ext cx="1066800" cy="461665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Rain Screen Facade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 descr="Flat Panel Profile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22915" y="381000"/>
            <a:ext cx="2449285" cy="1905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72200" y="457200"/>
            <a:ext cx="1295400" cy="461665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3” Insulated Envelope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 descr="Pages from MKT-003 Product Specification Guide - e-mail version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1" y="2819400"/>
            <a:ext cx="2964765" cy="3510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8600" y="4267200"/>
            <a:ext cx="1066800" cy="646331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High Performance Glazing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Façade </a:t>
            </a:r>
            <a:endParaRPr lang="en-US" dirty="0"/>
          </a:p>
        </p:txBody>
      </p:sp>
      <p:pic>
        <p:nvPicPr>
          <p:cNvPr id="5" name="Content Placeholder 4" descr="ANL_Smal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762000"/>
            <a:ext cx="8229600" cy="25717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39159-22A4-43D6-917B-49D79A24E9E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Picture 5" descr="Cam_8.jpg"/>
          <p:cNvPicPr>
            <a:picLocks noChangeAspect="1"/>
          </p:cNvPicPr>
          <p:nvPr/>
        </p:nvPicPr>
        <p:blipFill>
          <a:blip r:embed="rId3" cstate="print"/>
          <a:srcRect t="16461" b="29219"/>
          <a:stretch>
            <a:fillRect/>
          </a:stretch>
        </p:blipFill>
        <p:spPr>
          <a:xfrm>
            <a:off x="457200" y="3733800"/>
            <a:ext cx="8229600" cy="25146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57200" y="3276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South</a:t>
            </a: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Façade 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5486400"/>
            <a:ext cx="3048000" cy="646331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modern building geometry and material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selection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invigorates the energy quad while acknowledging the campus history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Northwest Perspective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39159-22A4-43D6-917B-49D79A24E9E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9" name="Picture 8" descr="Cam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990600"/>
            <a:ext cx="8229600" cy="4629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62800" y="1182469"/>
            <a:ext cx="1371600" cy="646331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Extruded balcony frames the pedestrian mall  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4724400"/>
            <a:ext cx="2133600" cy="830997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North facing office block provides ample day lighting without glare and heat load into an active working space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Northeast Perspective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39159-22A4-43D6-917B-49D79A24E9E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9" name="Picture 8" descr="Cam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990600"/>
            <a:ext cx="8229600" cy="4629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4546937"/>
            <a:ext cx="2057400" cy="1015663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East façade geometry and material selection reflect the buildings  program while acknowledging plans for future expansion 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Sustainable Materials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39159-22A4-43D6-917B-49D79A24E9E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27" name="Picture 6" descr="H:\002182-ANL\131178-ESB\3_Proj_Development\3-11_Discipline_Files\3-11-09_Intrors\Finishes\Flooring\FLOOR Office Corridor Carpet #1 one-third of corridor 18x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169618" y="3078168"/>
            <a:ext cx="2215088" cy="4430176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609600" y="4597797"/>
            <a:ext cx="1447800" cy="14478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066799" y="2235597"/>
            <a:ext cx="1930595" cy="3200400"/>
          </a:xfrm>
          <a:prstGeom prst="rect">
            <a:avLst/>
          </a:prstGeom>
          <a:solidFill>
            <a:srgbClr val="AEAD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523999" y="729262"/>
            <a:ext cx="6005185" cy="219213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805369" y="2726323"/>
            <a:ext cx="5568725" cy="26115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2" descr="http://www.barnwoodnaturals.com/images/apoc-wall-piece-and-conference-table_vfbt.jpg"/>
          <p:cNvPicPr>
            <a:picLocks noChangeAspect="1" noChangeArrowheads="1"/>
          </p:cNvPicPr>
          <p:nvPr/>
        </p:nvPicPr>
        <p:blipFill>
          <a:blip r:embed="rId3" cstate="print"/>
          <a:srcRect b="10075"/>
          <a:stretch>
            <a:fillRect/>
          </a:stretch>
        </p:blipFill>
        <p:spPr bwMode="auto">
          <a:xfrm>
            <a:off x="1231937" y="1007333"/>
            <a:ext cx="5682767" cy="3819064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</p:spPr>
      </p:pic>
      <p:pic>
        <p:nvPicPr>
          <p:cNvPr id="33" name="Picture 2" descr="http://www.thestainingguy.com/files/QuickSiteImages/SealedConcrete1.jpg"/>
          <p:cNvPicPr>
            <a:picLocks noChangeAspect="1" noChangeArrowheads="1"/>
          </p:cNvPicPr>
          <p:nvPr/>
        </p:nvPicPr>
        <p:blipFill>
          <a:blip r:embed="rId4" cstate="print"/>
          <a:srcRect l="42500" t="65000" r="26250" b="8750"/>
          <a:stretch>
            <a:fillRect/>
          </a:stretch>
        </p:blipFill>
        <p:spPr bwMode="auto">
          <a:xfrm>
            <a:off x="5532124" y="4377737"/>
            <a:ext cx="2133601" cy="1344175"/>
          </a:xfrm>
          <a:prstGeom prst="rect">
            <a:avLst/>
          </a:prstGeom>
          <a:noFill/>
        </p:spPr>
      </p:pic>
      <p:pic>
        <p:nvPicPr>
          <p:cNvPr id="34" name="Picture 2" descr="http://www.ccrane.com/images/medium/geobulb-led-light-bulb-sof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340" y="4161337"/>
            <a:ext cx="1752600" cy="1752600"/>
          </a:xfrm>
          <a:prstGeom prst="rect">
            <a:avLst/>
          </a:prstGeom>
          <a:noFill/>
        </p:spPr>
      </p:pic>
      <p:pic>
        <p:nvPicPr>
          <p:cNvPr id="35" name="Picture 16" descr="http://3.bp.blogspot.com/_NGU35cI5AaY/TDdp6pdnQHI/AAAAAAAAMpI/V8MZhImdFw0/s1600/IMG00561-20100701-1728.jpg"/>
          <p:cNvPicPr>
            <a:picLocks noChangeAspect="1" noChangeArrowheads="1"/>
          </p:cNvPicPr>
          <p:nvPr/>
        </p:nvPicPr>
        <p:blipFill>
          <a:blip r:embed="rId6" cstate="print"/>
          <a:srcRect t="10435" r="6087" b="6087"/>
          <a:stretch>
            <a:fillRect/>
          </a:stretch>
        </p:blipFill>
        <p:spPr bwMode="auto">
          <a:xfrm>
            <a:off x="3352800" y="3378597"/>
            <a:ext cx="2743200" cy="1828800"/>
          </a:xfrm>
          <a:prstGeom prst="rect">
            <a:avLst/>
          </a:prstGeom>
          <a:noFill/>
        </p:spPr>
      </p:pic>
      <p:pic>
        <p:nvPicPr>
          <p:cNvPr id="36" name="Picture 2" descr="http://www.vetrazzo.com/images/installations/lg_palladianReception.jpg"/>
          <p:cNvPicPr>
            <a:picLocks noChangeAspect="1" noChangeArrowheads="1"/>
          </p:cNvPicPr>
          <p:nvPr/>
        </p:nvPicPr>
        <p:blipFill>
          <a:blip r:embed="rId7" cstate="print"/>
          <a:srcRect l="5882" t="4345" r="11765" b="4211"/>
          <a:stretch>
            <a:fillRect/>
          </a:stretch>
        </p:blipFill>
        <p:spPr bwMode="auto">
          <a:xfrm>
            <a:off x="424260" y="844477"/>
            <a:ext cx="1796716" cy="2438400"/>
          </a:xfrm>
          <a:prstGeom prst="rect">
            <a:avLst/>
          </a:prstGeom>
          <a:noFill/>
        </p:spPr>
      </p:pic>
      <p:pic>
        <p:nvPicPr>
          <p:cNvPr id="37" name="Picture 4" descr="http://www.armstrong.com/common/c2002/content/images/img5533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10312" y="1266932"/>
            <a:ext cx="1678998" cy="1708113"/>
          </a:xfrm>
          <a:prstGeom prst="rect">
            <a:avLst/>
          </a:prstGeom>
          <a:noFill/>
        </p:spPr>
      </p:pic>
      <p:sp>
        <p:nvSpPr>
          <p:cNvPr id="38" name="TextBox 37"/>
          <p:cNvSpPr txBox="1"/>
          <p:nvPr/>
        </p:nvSpPr>
        <p:spPr>
          <a:xfrm>
            <a:off x="6810312" y="1647932"/>
            <a:ext cx="990600" cy="461665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Recycled </a:t>
            </a:r>
          </a:p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Ceiling Tile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9" name="Picture 6" descr="http://www.fixityourself.com/wp-content/uploads/2010/03/BenjaminNatura-300x26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7400" y="2988453"/>
            <a:ext cx="1676400" cy="1475232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2807804" y="1286173"/>
            <a:ext cx="1534616" cy="461665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Reclaimed Wood Paneling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123728" y="3194385"/>
            <a:ext cx="1534616" cy="276999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No Voc Paint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89844" y="2211612"/>
            <a:ext cx="1534616" cy="461665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Recycled Glass Countertops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25109" y="5539998"/>
            <a:ext cx="1534616" cy="276999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LED Lighting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995936" y="4418521"/>
            <a:ext cx="1534616" cy="461665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Rapidly Renewable Rubber Flooring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800960" y="5368103"/>
            <a:ext cx="1534616" cy="276999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Concrete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6" name="Picture 4" descr="http://greenhomeguide.com/assets/default/9c/9c6b92351ee2dc20edc6bf0aa726f4b2aaa391bf/original.jpg"/>
          <p:cNvPicPr>
            <a:picLocks noChangeAspect="1" noChangeArrowheads="1"/>
          </p:cNvPicPr>
          <p:nvPr/>
        </p:nvPicPr>
        <p:blipFill>
          <a:blip r:embed="rId10" cstate="print"/>
          <a:srcRect t="4469"/>
          <a:stretch>
            <a:fillRect/>
          </a:stretch>
        </p:blipFill>
        <p:spPr bwMode="auto">
          <a:xfrm>
            <a:off x="6953109" y="2869381"/>
            <a:ext cx="1267365" cy="1805995"/>
          </a:xfrm>
          <a:prstGeom prst="rect">
            <a:avLst/>
          </a:prstGeom>
          <a:noFill/>
        </p:spPr>
      </p:pic>
      <p:sp>
        <p:nvSpPr>
          <p:cNvPr id="47" name="TextBox 46"/>
          <p:cNvSpPr txBox="1"/>
          <p:nvPr/>
        </p:nvSpPr>
        <p:spPr>
          <a:xfrm>
            <a:off x="7097148" y="3815575"/>
            <a:ext cx="1008112" cy="830997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Recycled Glass Terrazzo Flooring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496660" y="5990747"/>
            <a:ext cx="1843440" cy="276999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Recycled Carpet Tile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839364" y="2764727"/>
            <a:ext cx="1344175" cy="16861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14" descr="http://www.stardustglasstile.com/images/boardsbig/1.jpg"/>
          <p:cNvPicPr>
            <a:picLocks noChangeAspect="1" noChangeArrowheads="1"/>
          </p:cNvPicPr>
          <p:nvPr/>
        </p:nvPicPr>
        <p:blipFill>
          <a:blip r:embed="rId11" cstate="print"/>
          <a:srcRect l="25846" t="28677" r="4000" b="38235"/>
          <a:stretch>
            <a:fillRect/>
          </a:stretch>
        </p:blipFill>
        <p:spPr bwMode="auto">
          <a:xfrm rot="5400000">
            <a:off x="5802180" y="3028682"/>
            <a:ext cx="1447800" cy="1143000"/>
          </a:xfrm>
          <a:prstGeom prst="rect">
            <a:avLst/>
          </a:prstGeom>
          <a:noFill/>
        </p:spPr>
      </p:pic>
      <p:sp>
        <p:nvSpPr>
          <p:cNvPr id="51" name="TextBox 50"/>
          <p:cNvSpPr txBox="1"/>
          <p:nvPr/>
        </p:nvSpPr>
        <p:spPr>
          <a:xfrm>
            <a:off x="6031390" y="3298737"/>
            <a:ext cx="972108" cy="461665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Recycled Tile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Entry Perspective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39159-22A4-43D6-917B-49D79A24E9E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9" name="Picture 8" descr="Cam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990600"/>
            <a:ext cx="8229600" cy="4629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4876800"/>
            <a:ext cx="2133600" cy="646331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A wide variety of sustainable materials will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engage the user at all levels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Atrium Perspective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39159-22A4-43D6-917B-49D79A24E9E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9" name="Picture 8" descr="Cam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990600"/>
            <a:ext cx="8229600" cy="4629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4876800"/>
            <a:ext cx="2057400" cy="646331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Atrium skylight will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naturally illuminate three levels of interaction space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5" descr="2010.09.13_Site Plan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617D4E"/>
              </a:clrFrom>
              <a:clrTo>
                <a:srgbClr val="617D4E">
                  <a:alpha val="0"/>
                </a:srgbClr>
              </a:clrTo>
            </a:clrChange>
          </a:blip>
          <a:srcRect l="4494" t="5209" r="14606" b="3473"/>
          <a:stretch>
            <a:fillRect/>
          </a:stretch>
        </p:blipFill>
        <p:spPr bwMode="auto">
          <a:xfrm>
            <a:off x="1008063" y="974725"/>
            <a:ext cx="7056437" cy="51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smtClean="0"/>
              <a:t>Centralized</a:t>
            </a:r>
            <a:r>
              <a:rPr lang="en-US" smtClean="0"/>
              <a:t> </a:t>
            </a:r>
            <a:r>
              <a:rPr lang="en-US" sz="3300" smtClean="0"/>
              <a:t>Service Court</a:t>
            </a:r>
          </a:p>
        </p:txBody>
      </p:sp>
      <p:sp>
        <p:nvSpPr>
          <p:cNvPr id="614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32D2728-B290-4D32-9ED6-592CA4C10E18}" type="slidenum">
              <a:rPr lang="en-US" smtClean="0"/>
              <a:pPr/>
              <a:t>3</a:t>
            </a:fld>
            <a:endParaRPr 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4740275" y="3087688"/>
            <a:ext cx="898525" cy="701675"/>
          </a:xfrm>
          <a:prstGeom prst="rect">
            <a:avLst/>
          </a:prstGeom>
          <a:solidFill>
            <a:srgbClr val="C000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5651500" y="3500438"/>
            <a:ext cx="936625" cy="0"/>
          </a:xfrm>
          <a:prstGeom prst="line">
            <a:avLst/>
          </a:prstGeom>
          <a:ln w="101600">
            <a:solidFill>
              <a:srgbClr val="C00000">
                <a:alpha val="67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4610894" y="3390107"/>
            <a:ext cx="4067175" cy="39687"/>
          </a:xfrm>
          <a:prstGeom prst="line">
            <a:avLst/>
          </a:prstGeom>
          <a:ln w="101600">
            <a:solidFill>
              <a:srgbClr val="C00000">
                <a:alpha val="67000"/>
              </a:srgbClr>
            </a:solidFill>
            <a:prstDash val="sysDot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140200" y="4167188"/>
            <a:ext cx="252413" cy="71437"/>
          </a:xfrm>
          <a:prstGeom prst="rect">
            <a:avLst/>
          </a:prstGeom>
          <a:solidFill>
            <a:srgbClr val="B5A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53" name="TextBox 23"/>
          <p:cNvSpPr txBox="1">
            <a:spLocks noChangeArrowheads="1"/>
          </p:cNvSpPr>
          <p:nvPr/>
        </p:nvSpPr>
        <p:spPr bwMode="auto">
          <a:xfrm>
            <a:off x="3924300" y="4043363"/>
            <a:ext cx="5762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Arial" charset="0"/>
                <a:cs typeface="Arial" charset="0"/>
              </a:rPr>
              <a:t>223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43550" y="4167188"/>
            <a:ext cx="252413" cy="71437"/>
          </a:xfrm>
          <a:prstGeom prst="rect">
            <a:avLst/>
          </a:prstGeom>
          <a:solidFill>
            <a:srgbClr val="B5A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995738" y="2582863"/>
            <a:ext cx="144462" cy="122237"/>
          </a:xfrm>
          <a:prstGeom prst="rect">
            <a:avLst/>
          </a:prstGeom>
          <a:solidFill>
            <a:srgbClr val="958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56" name="TextBox 27"/>
          <p:cNvSpPr txBox="1">
            <a:spLocks noChangeArrowheads="1"/>
          </p:cNvSpPr>
          <p:nvPr/>
        </p:nvSpPr>
        <p:spPr bwMode="auto">
          <a:xfrm>
            <a:off x="3671888" y="2617788"/>
            <a:ext cx="7556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Arial" charset="0"/>
                <a:cs typeface="Arial" charset="0"/>
              </a:rPr>
              <a:t>ESB</a:t>
            </a:r>
          </a:p>
        </p:txBody>
      </p:sp>
      <p:sp>
        <p:nvSpPr>
          <p:cNvPr id="31" name="Rectangle 30"/>
          <p:cNvSpPr/>
          <p:nvPr/>
        </p:nvSpPr>
        <p:spPr>
          <a:xfrm flipV="1">
            <a:off x="5508625" y="2654300"/>
            <a:ext cx="431800" cy="179388"/>
          </a:xfrm>
          <a:prstGeom prst="rect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58" name="TextBox 28"/>
          <p:cNvSpPr txBox="1">
            <a:spLocks noChangeArrowheads="1"/>
          </p:cNvSpPr>
          <p:nvPr/>
        </p:nvSpPr>
        <p:spPr bwMode="auto">
          <a:xfrm>
            <a:off x="5400675" y="2546350"/>
            <a:ext cx="7556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Arial" charset="0"/>
                <a:cs typeface="Arial" charset="0"/>
              </a:rPr>
              <a:t>MDL</a:t>
            </a:r>
          </a:p>
        </p:txBody>
      </p:sp>
      <p:sp>
        <p:nvSpPr>
          <p:cNvPr id="6159" name="TextBox 25"/>
          <p:cNvSpPr txBox="1">
            <a:spLocks noChangeArrowheads="1"/>
          </p:cNvSpPr>
          <p:nvPr/>
        </p:nvSpPr>
        <p:spPr bwMode="auto">
          <a:xfrm>
            <a:off x="5364163" y="4094163"/>
            <a:ext cx="5762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Arial" charset="0"/>
                <a:cs typeface="Arial" charset="0"/>
              </a:rPr>
              <a:t>222</a:t>
            </a:r>
          </a:p>
        </p:txBody>
      </p:sp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smtClean="0"/>
              <a:t>Planning by Research Type</a:t>
            </a:r>
          </a:p>
        </p:txBody>
      </p:sp>
      <p:sp>
        <p:nvSpPr>
          <p:cNvPr id="717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83C9449-82D0-4896-A4FE-F0FBD42316C1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7172" name="TextBox 12"/>
          <p:cNvSpPr txBox="1">
            <a:spLocks noChangeArrowheads="1"/>
          </p:cNvSpPr>
          <p:nvPr/>
        </p:nvSpPr>
        <p:spPr bwMode="auto">
          <a:xfrm>
            <a:off x="647700" y="2786063"/>
            <a:ext cx="15113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Arial" charset="0"/>
                <a:cs typeface="Arial" charset="0"/>
              </a:rPr>
              <a:t>First floor</a:t>
            </a:r>
          </a:p>
        </p:txBody>
      </p:sp>
      <p:sp>
        <p:nvSpPr>
          <p:cNvPr id="7173" name="TextBox 13"/>
          <p:cNvSpPr txBox="1">
            <a:spLocks noChangeArrowheads="1"/>
          </p:cNvSpPr>
          <p:nvPr/>
        </p:nvSpPr>
        <p:spPr bwMode="auto">
          <a:xfrm>
            <a:off x="4592638" y="5384800"/>
            <a:ext cx="15128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Arial" charset="0"/>
                <a:cs typeface="Arial" charset="0"/>
              </a:rPr>
              <a:t>Second floor</a:t>
            </a:r>
          </a:p>
        </p:txBody>
      </p:sp>
      <p:sp>
        <p:nvSpPr>
          <p:cNvPr id="7174" name="TextBox 14"/>
          <p:cNvSpPr txBox="1">
            <a:spLocks noChangeArrowheads="1"/>
          </p:cNvSpPr>
          <p:nvPr/>
        </p:nvSpPr>
        <p:spPr bwMode="auto">
          <a:xfrm>
            <a:off x="647700" y="5438775"/>
            <a:ext cx="15113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Arial" charset="0"/>
                <a:cs typeface="Arial" charset="0"/>
              </a:rPr>
              <a:t>Ground floor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24300" y="1196975"/>
            <a:ext cx="142875" cy="107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851275" y="4833938"/>
            <a:ext cx="325438" cy="179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77" name="TextBox 19"/>
          <p:cNvSpPr txBox="1">
            <a:spLocks noChangeArrowheads="1"/>
          </p:cNvSpPr>
          <p:nvPr/>
        </p:nvSpPr>
        <p:spPr bwMode="auto">
          <a:xfrm>
            <a:off x="4622800" y="2768600"/>
            <a:ext cx="15128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Arial" charset="0"/>
                <a:cs typeface="Arial" charset="0"/>
              </a:rPr>
              <a:t>Third floor</a:t>
            </a:r>
          </a:p>
        </p:txBody>
      </p:sp>
      <p:pic>
        <p:nvPicPr>
          <p:cNvPr id="7178" name="Picture 20" descr="Final Block  Stack Sep 10 2010 REVISED FIR.png"/>
          <p:cNvPicPr>
            <a:picLocks noChangeAspect="1"/>
          </p:cNvPicPr>
          <p:nvPr/>
        </p:nvPicPr>
        <p:blipFill>
          <a:blip r:embed="rId2" cstate="print"/>
          <a:srcRect l="15701" t="29311" r="14861" b="29526"/>
          <a:stretch>
            <a:fillRect/>
          </a:stretch>
        </p:blipFill>
        <p:spPr bwMode="auto">
          <a:xfrm>
            <a:off x="187325" y="1212850"/>
            <a:ext cx="3932238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21" descr="Final Block  Stack Sep 10 2010 REVISED GRO.png"/>
          <p:cNvPicPr>
            <a:picLocks noChangeAspect="1"/>
          </p:cNvPicPr>
          <p:nvPr/>
        </p:nvPicPr>
        <p:blipFill>
          <a:blip r:embed="rId3" cstate="print"/>
          <a:srcRect l="20093" t="31621" r="14018" b="17393"/>
          <a:stretch>
            <a:fillRect/>
          </a:stretch>
        </p:blipFill>
        <p:spPr bwMode="auto">
          <a:xfrm>
            <a:off x="469900" y="3495675"/>
            <a:ext cx="3657600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24" descr="Final Block  Stack Sep 10 2010 REVISED SEC.png"/>
          <p:cNvPicPr>
            <a:picLocks noChangeAspect="1"/>
          </p:cNvPicPr>
          <p:nvPr/>
        </p:nvPicPr>
        <p:blipFill>
          <a:blip r:embed="rId4" cstate="print"/>
          <a:srcRect l="1270" t="29166" r="13364" b="30249"/>
          <a:stretch>
            <a:fillRect/>
          </a:stretch>
        </p:blipFill>
        <p:spPr bwMode="auto">
          <a:xfrm>
            <a:off x="4170363" y="3409950"/>
            <a:ext cx="4595812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Picture 25" descr="Final Block  Stack Sep 10 2010 REVISED THI.png"/>
          <p:cNvPicPr>
            <a:picLocks noChangeAspect="1"/>
          </p:cNvPicPr>
          <p:nvPr/>
        </p:nvPicPr>
        <p:blipFill>
          <a:blip r:embed="rId5" cstate="print"/>
          <a:srcRect l="2710" t="29599" r="13177" b="30104"/>
          <a:stretch>
            <a:fillRect/>
          </a:stretch>
        </p:blipFill>
        <p:spPr bwMode="auto">
          <a:xfrm>
            <a:off x="4170363" y="1247775"/>
            <a:ext cx="4572000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82" name="Group 22"/>
          <p:cNvGrpSpPr>
            <a:grpSpLocks/>
          </p:cNvGrpSpPr>
          <p:nvPr/>
        </p:nvGrpSpPr>
        <p:grpSpPr bwMode="auto">
          <a:xfrm>
            <a:off x="7172325" y="4989513"/>
            <a:ext cx="1308100" cy="1163637"/>
            <a:chOff x="7172325" y="4961600"/>
            <a:chExt cx="1308200" cy="1163657"/>
          </a:xfrm>
        </p:grpSpPr>
        <p:pic>
          <p:nvPicPr>
            <p:cNvPr id="7189" name="Picture 23" descr="B&amp;S First Floor 091310.jp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7805" t="30423" b="65192"/>
            <a:stretch>
              <a:fillRect/>
            </a:stretch>
          </p:blipFill>
          <p:spPr bwMode="auto">
            <a:xfrm>
              <a:off x="7172325" y="5887670"/>
              <a:ext cx="1308200" cy="237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90" name="Picture 27" descr="B&amp;S First Floor 091310.jp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7805" t="47083" b="47807"/>
            <a:stretch>
              <a:fillRect/>
            </a:stretch>
          </p:blipFill>
          <p:spPr bwMode="auto">
            <a:xfrm>
              <a:off x="7172325" y="4961600"/>
              <a:ext cx="1308200" cy="276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91" name="Picture 28" descr="B&amp;S First Floor 091310.jp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7805" t="39114" b="56499"/>
            <a:stretch>
              <a:fillRect/>
            </a:stretch>
          </p:blipFill>
          <p:spPr bwMode="auto">
            <a:xfrm>
              <a:off x="7172325" y="5434688"/>
              <a:ext cx="1308200" cy="2376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92" name="Picture 29" descr="B&amp;S First Floor 091310.jp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7805" t="34769" b="60844"/>
            <a:stretch>
              <a:fillRect/>
            </a:stretch>
          </p:blipFill>
          <p:spPr bwMode="auto">
            <a:xfrm>
              <a:off x="7172325" y="5668898"/>
              <a:ext cx="1308200" cy="237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93" name="Picture 30" descr="B&amp;S First Floor 091310.jp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7805" t="43462" b="52153"/>
            <a:stretch>
              <a:fillRect/>
            </a:stretch>
          </p:blipFill>
          <p:spPr bwMode="auto">
            <a:xfrm>
              <a:off x="7172325" y="5222512"/>
              <a:ext cx="1308200" cy="237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7" name="Rectangle 36"/>
          <p:cNvSpPr/>
          <p:nvPr/>
        </p:nvSpPr>
        <p:spPr>
          <a:xfrm>
            <a:off x="7810500" y="4972050"/>
            <a:ext cx="914400" cy="1285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84" name="TextBox 31"/>
          <p:cNvSpPr txBox="1">
            <a:spLocks noChangeArrowheads="1"/>
          </p:cNvSpPr>
          <p:nvPr/>
        </p:nvSpPr>
        <p:spPr bwMode="auto">
          <a:xfrm>
            <a:off x="7751763" y="5014913"/>
            <a:ext cx="15144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>
                <a:latin typeface="Arial" charset="0"/>
                <a:cs typeface="Arial" charset="0"/>
              </a:rPr>
              <a:t>Wet Chemistry</a:t>
            </a:r>
          </a:p>
        </p:txBody>
      </p:sp>
      <p:sp>
        <p:nvSpPr>
          <p:cNvPr id="7185" name="TextBox 32"/>
          <p:cNvSpPr txBox="1">
            <a:spLocks noChangeArrowheads="1"/>
          </p:cNvSpPr>
          <p:nvPr/>
        </p:nvSpPr>
        <p:spPr bwMode="auto">
          <a:xfrm>
            <a:off x="7751763" y="5248275"/>
            <a:ext cx="15144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>
                <a:latin typeface="Arial" charset="0"/>
                <a:cs typeface="Arial" charset="0"/>
              </a:rPr>
              <a:t>Instrumentation</a:t>
            </a:r>
          </a:p>
        </p:txBody>
      </p:sp>
      <p:sp>
        <p:nvSpPr>
          <p:cNvPr id="7186" name="TextBox 33"/>
          <p:cNvSpPr txBox="1">
            <a:spLocks noChangeArrowheads="1"/>
          </p:cNvSpPr>
          <p:nvPr/>
        </p:nvSpPr>
        <p:spPr bwMode="auto">
          <a:xfrm>
            <a:off x="7751763" y="5726113"/>
            <a:ext cx="15144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>
                <a:latin typeface="Arial" charset="0"/>
                <a:cs typeface="Arial" charset="0"/>
              </a:rPr>
              <a:t>Characterization</a:t>
            </a:r>
          </a:p>
        </p:txBody>
      </p:sp>
      <p:sp>
        <p:nvSpPr>
          <p:cNvPr id="7187" name="TextBox 34"/>
          <p:cNvSpPr txBox="1">
            <a:spLocks noChangeArrowheads="1"/>
          </p:cNvSpPr>
          <p:nvPr/>
        </p:nvSpPr>
        <p:spPr bwMode="auto">
          <a:xfrm>
            <a:off x="7751763" y="5953125"/>
            <a:ext cx="15144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>
                <a:latin typeface="Arial" charset="0"/>
                <a:cs typeface="Arial" charset="0"/>
              </a:rPr>
              <a:t>Laser/Microscopy</a:t>
            </a:r>
          </a:p>
        </p:txBody>
      </p:sp>
      <p:sp>
        <p:nvSpPr>
          <p:cNvPr id="7188" name="TextBox 35"/>
          <p:cNvSpPr txBox="1">
            <a:spLocks noChangeArrowheads="1"/>
          </p:cNvSpPr>
          <p:nvPr/>
        </p:nvSpPr>
        <p:spPr bwMode="auto">
          <a:xfrm>
            <a:off x="7751763" y="5476875"/>
            <a:ext cx="151447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>
                <a:latin typeface="Arial" charset="0"/>
                <a:cs typeface="Arial" charset="0"/>
              </a:rPr>
              <a:t>Synthesis</a:t>
            </a:r>
          </a:p>
        </p:txBody>
      </p:sp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/>
          <p:cNvGraphicFramePr/>
          <p:nvPr/>
        </p:nvGraphicFramePr>
        <p:xfrm>
          <a:off x="-233977" y="1545336"/>
          <a:ext cx="5753524" cy="3614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19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smtClean="0"/>
              <a:t>Program Summary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89100" y="5762625"/>
            <a:ext cx="1908175" cy="446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Arial" pitchFamily="34" charset="0"/>
                <a:cs typeface="Arial" pitchFamily="34" charset="0"/>
              </a:rPr>
              <a:t>Net  Area</a:t>
            </a:r>
          </a:p>
          <a:p>
            <a:pPr algn="ctr">
              <a:defRPr/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79,000 sf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40450" y="5800725"/>
            <a:ext cx="1908175" cy="446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Arial" pitchFamily="34" charset="0"/>
                <a:cs typeface="Arial" pitchFamily="34" charset="0"/>
              </a:rPr>
              <a:t>Total  Area</a:t>
            </a:r>
          </a:p>
          <a:p>
            <a:pPr algn="ctr">
              <a:defRPr/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145,000 sf</a:t>
            </a:r>
          </a:p>
        </p:txBody>
      </p:sp>
      <p:graphicFrame>
        <p:nvGraphicFramePr>
          <p:cNvPr id="11" name="Chart 10"/>
          <p:cNvGraphicFramePr/>
          <p:nvPr/>
        </p:nvGraphicFramePr>
        <p:xfrm>
          <a:off x="5210175" y="3697814"/>
          <a:ext cx="3767327" cy="2332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/>
          <p:nvPr/>
        </p:nvGraphicFramePr>
        <p:xfrm>
          <a:off x="4741280" y="978408"/>
          <a:ext cx="4705117" cy="2443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140450" y="3327400"/>
            <a:ext cx="1908175" cy="446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Arial" pitchFamily="34" charset="0"/>
                <a:cs typeface="Arial" pitchFamily="34" charset="0"/>
              </a:rPr>
              <a:t>Laboratory Area</a:t>
            </a:r>
          </a:p>
          <a:p>
            <a:pPr algn="ctr">
              <a:defRPr/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46,000 sf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201" name="TextBox 17"/>
          <p:cNvSpPr txBox="1">
            <a:spLocks noChangeArrowheads="1"/>
          </p:cNvSpPr>
          <p:nvPr/>
        </p:nvSpPr>
        <p:spPr bwMode="auto">
          <a:xfrm>
            <a:off x="4067175" y="3576638"/>
            <a:ext cx="130651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b="1">
                <a:solidFill>
                  <a:srgbClr val="C65F28"/>
                </a:solidFill>
                <a:latin typeface="Arial" charset="0"/>
                <a:cs typeface="Arial" charset="0"/>
              </a:rPr>
              <a:t>Laboratory 64%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89700"/>
            <a:ext cx="384175" cy="365125"/>
          </a:xfrm>
          <a:noFill/>
        </p:spPr>
        <p:txBody>
          <a:bodyPr/>
          <a:lstStyle/>
          <a:p>
            <a:fld id="{632D2728-B290-4D32-9ED6-592CA4C10E18}" type="slidenum">
              <a:rPr lang="en-US" smtClean="0"/>
              <a:pPr/>
              <a:t>5</a:t>
            </a:fld>
            <a:endParaRPr lang="en-US" dirty="0" smtClean="0"/>
          </a:p>
        </p:txBody>
      </p:sp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7F13ED6-0DC5-49F7-8A75-C8D3A1F9CDE6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9219" name="Slide Number Placeholder 6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endParaRPr lang="en-US" sz="1200">
              <a:solidFill>
                <a:srgbClr val="898989"/>
              </a:solidFill>
            </a:endParaRPr>
          </a:p>
        </p:txBody>
      </p:sp>
      <p:pic>
        <p:nvPicPr>
          <p:cNvPr id="9220" name="Content Placeholder 9" descr="Lobby Section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0647" t="56154" r="2644" b="6769"/>
          <a:stretch>
            <a:fillRect/>
          </a:stretch>
        </p:blipFill>
        <p:spPr bwMode="auto">
          <a:xfrm>
            <a:off x="511175" y="1268413"/>
            <a:ext cx="3511550" cy="315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1" name="Group 67"/>
          <p:cNvGrpSpPr>
            <a:grpSpLocks/>
          </p:cNvGrpSpPr>
          <p:nvPr/>
        </p:nvGrpSpPr>
        <p:grpSpPr bwMode="auto">
          <a:xfrm>
            <a:off x="4248150" y="1196975"/>
            <a:ext cx="5003800" cy="3455988"/>
            <a:chOff x="539552" y="1484784"/>
            <a:chExt cx="5004556" cy="3456384"/>
          </a:xfrm>
        </p:grpSpPr>
        <p:pic>
          <p:nvPicPr>
            <p:cNvPr id="9225" name="Content Placeholder 9" descr="Lobby Section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9652" t="3815" r="2644" b="53847"/>
            <a:stretch>
              <a:fillRect/>
            </a:stretch>
          </p:blipFill>
          <p:spPr bwMode="auto">
            <a:xfrm>
              <a:off x="539552" y="1484784"/>
              <a:ext cx="3494774" cy="3456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6" name="TextBox 7"/>
            <p:cNvSpPr txBox="1">
              <a:spLocks noChangeArrowheads="1"/>
            </p:cNvSpPr>
            <p:nvPr/>
          </p:nvSpPr>
          <p:spPr bwMode="auto">
            <a:xfrm>
              <a:off x="4139952" y="2600908"/>
              <a:ext cx="936104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>
                  <a:latin typeface="Arial" charset="0"/>
                  <a:cs typeface="Arial" charset="0"/>
                </a:rPr>
                <a:t>Skylight</a:t>
              </a:r>
            </a:p>
          </p:txBody>
        </p:sp>
        <p:sp>
          <p:nvSpPr>
            <p:cNvPr id="9227" name="TextBox 8"/>
            <p:cNvSpPr txBox="1">
              <a:spLocks noChangeArrowheads="1"/>
            </p:cNvSpPr>
            <p:nvPr/>
          </p:nvSpPr>
          <p:spPr bwMode="auto">
            <a:xfrm>
              <a:off x="4139952" y="2996952"/>
              <a:ext cx="1404156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>
                  <a:latin typeface="Arial" charset="0"/>
                  <a:cs typeface="Arial" charset="0"/>
                </a:rPr>
                <a:t>Seminar/breakout</a:t>
              </a:r>
            </a:p>
          </p:txBody>
        </p:sp>
        <p:sp>
          <p:nvSpPr>
            <p:cNvPr id="9228" name="TextBox 11"/>
            <p:cNvSpPr txBox="1">
              <a:spLocks noChangeArrowheads="1"/>
            </p:cNvSpPr>
            <p:nvPr/>
          </p:nvSpPr>
          <p:spPr bwMode="auto">
            <a:xfrm>
              <a:off x="4139952" y="3284984"/>
              <a:ext cx="936104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>
                  <a:latin typeface="Arial" charset="0"/>
                  <a:cs typeface="Arial" charset="0"/>
                </a:rPr>
                <a:t>Lounge</a:t>
              </a:r>
            </a:p>
          </p:txBody>
        </p:sp>
        <p:sp>
          <p:nvSpPr>
            <p:cNvPr id="9229" name="TextBox 16"/>
            <p:cNvSpPr txBox="1">
              <a:spLocks noChangeArrowheads="1"/>
            </p:cNvSpPr>
            <p:nvPr/>
          </p:nvSpPr>
          <p:spPr bwMode="auto">
            <a:xfrm>
              <a:off x="4139952" y="2843354"/>
              <a:ext cx="936104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>
                  <a:latin typeface="Arial" charset="0"/>
                  <a:cs typeface="Arial" charset="0"/>
                </a:rPr>
                <a:t>Toilets</a:t>
              </a:r>
            </a:p>
          </p:txBody>
        </p:sp>
        <p:sp>
          <p:nvSpPr>
            <p:cNvPr id="9230" name="TextBox 18"/>
            <p:cNvSpPr txBox="1">
              <a:spLocks noChangeArrowheads="1"/>
            </p:cNvSpPr>
            <p:nvPr/>
          </p:nvSpPr>
          <p:spPr bwMode="auto">
            <a:xfrm>
              <a:off x="4139952" y="3861048"/>
              <a:ext cx="936104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>
                  <a:latin typeface="Arial" charset="0"/>
                  <a:cs typeface="Arial" charset="0"/>
                </a:rPr>
                <a:t>Main Lobby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1871666" y="3896473"/>
              <a:ext cx="71448" cy="730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1943114" y="3932989"/>
              <a:ext cx="21974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3311746" y="2961328"/>
              <a:ext cx="71449" cy="714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3348264" y="2996257"/>
              <a:ext cx="79228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2735397" y="3393178"/>
              <a:ext cx="73036" cy="714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2808433" y="3429695"/>
              <a:ext cx="133211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/>
            <p:cNvSpPr/>
            <p:nvPr/>
          </p:nvSpPr>
          <p:spPr>
            <a:xfrm>
              <a:off x="2555982" y="3788511"/>
              <a:ext cx="71449" cy="730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2592500" y="3825027"/>
              <a:ext cx="154804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39" name="TextBox 52"/>
            <p:cNvSpPr txBox="1">
              <a:spLocks noChangeArrowheads="1"/>
            </p:cNvSpPr>
            <p:nvPr/>
          </p:nvSpPr>
          <p:spPr bwMode="auto">
            <a:xfrm>
              <a:off x="4139952" y="3681028"/>
              <a:ext cx="936104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>
                  <a:latin typeface="Arial" charset="0"/>
                  <a:cs typeface="Arial" charset="0"/>
                </a:rPr>
                <a:t>Conf. Room</a:t>
              </a:r>
            </a:p>
          </p:txBody>
        </p:sp>
        <p:sp>
          <p:nvSpPr>
            <p:cNvPr id="54" name="Oval 53"/>
            <p:cNvSpPr/>
            <p:nvPr/>
          </p:nvSpPr>
          <p:spPr>
            <a:xfrm>
              <a:off x="1908184" y="3104220"/>
              <a:ext cx="71449" cy="730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1943114" y="3140737"/>
              <a:ext cx="21974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/>
            <p:cNvSpPr/>
            <p:nvPr/>
          </p:nvSpPr>
          <p:spPr>
            <a:xfrm>
              <a:off x="2987847" y="2708887"/>
              <a:ext cx="71449" cy="7144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2987847" y="2745403"/>
              <a:ext cx="1187629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222" name="Content Placeholder 4" descr="Cross Section Sketch 2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6138" y="4473575"/>
            <a:ext cx="257333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34" descr="Lobby Diagram.jpg"/>
          <p:cNvPicPr>
            <a:picLocks noChangeAspect="1"/>
          </p:cNvPicPr>
          <p:nvPr/>
        </p:nvPicPr>
        <p:blipFill>
          <a:blip r:embed="rId5" cstate="print"/>
          <a:srcRect t="7018" b="41467"/>
          <a:stretch>
            <a:fillRect/>
          </a:stretch>
        </p:blipFill>
        <p:spPr bwMode="auto">
          <a:xfrm>
            <a:off x="4248150" y="4657725"/>
            <a:ext cx="466407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itle 1"/>
          <p:cNvSpPr txBox="1">
            <a:spLocks/>
          </p:cNvSpPr>
          <p:nvPr/>
        </p:nvSpPr>
        <p:spPr bwMode="auto">
          <a:xfrm>
            <a:off x="152400" y="0"/>
            <a:ext cx="8534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Daylight, Floor Connectivity, Interaction </a:t>
            </a:r>
          </a:p>
        </p:txBody>
      </p:sp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Infill-Lobby Section_05.05.png"/>
          <p:cNvPicPr>
            <a:picLocks noChangeAspect="1"/>
          </p:cNvPicPr>
          <p:nvPr/>
        </p:nvPicPr>
        <p:blipFill>
          <a:blip r:embed="rId2" cstate="print"/>
          <a:srcRect t="10714" b="7143"/>
          <a:stretch>
            <a:fillRect/>
          </a:stretch>
        </p:blipFill>
        <p:spPr>
          <a:xfrm>
            <a:off x="0" y="914400"/>
            <a:ext cx="9144000" cy="5257800"/>
          </a:xfrm>
          <a:prstGeom prst="rect">
            <a:avLst/>
          </a:prstGeom>
        </p:spPr>
      </p:pic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Section – Open Atrium</a:t>
            </a: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6EC471A-2F85-44F4-B4C6-DC6EB2BA06F6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10253" name="TextBox 13"/>
          <p:cNvSpPr txBox="1">
            <a:spLocks noChangeArrowheads="1"/>
          </p:cNvSpPr>
          <p:nvPr/>
        </p:nvSpPr>
        <p:spPr bwMode="auto">
          <a:xfrm>
            <a:off x="914400" y="4953000"/>
            <a:ext cx="968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ENTRY</a:t>
            </a:r>
            <a:endParaRPr lang="en-US" sz="1400" b="1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TextBox 13"/>
          <p:cNvSpPr txBox="1">
            <a:spLocks noChangeArrowheads="1"/>
          </p:cNvSpPr>
          <p:nvPr/>
        </p:nvSpPr>
        <p:spPr bwMode="auto">
          <a:xfrm>
            <a:off x="2971800" y="4648200"/>
            <a:ext cx="968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LOBBY</a:t>
            </a:r>
            <a:endParaRPr lang="en-US" sz="1400" b="1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TextBox 13"/>
          <p:cNvSpPr txBox="1">
            <a:spLocks noChangeArrowheads="1"/>
          </p:cNvSpPr>
          <p:nvPr/>
        </p:nvSpPr>
        <p:spPr bwMode="auto">
          <a:xfrm>
            <a:off x="4419600" y="3733800"/>
            <a:ext cx="1219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INTERACT</a:t>
            </a:r>
            <a:endParaRPr lang="en-US" sz="1400" b="1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26" name="TextBox 13"/>
          <p:cNvSpPr txBox="1">
            <a:spLocks noChangeArrowheads="1"/>
          </p:cNvSpPr>
          <p:nvPr/>
        </p:nvSpPr>
        <p:spPr bwMode="auto">
          <a:xfrm>
            <a:off x="3048000" y="3200400"/>
            <a:ext cx="1219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CONF.</a:t>
            </a:r>
            <a:endParaRPr lang="en-US" sz="1400" b="1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27" name="TextBox 13"/>
          <p:cNvSpPr txBox="1">
            <a:spLocks noChangeArrowheads="1"/>
          </p:cNvSpPr>
          <p:nvPr/>
        </p:nvSpPr>
        <p:spPr bwMode="auto">
          <a:xfrm>
            <a:off x="1371600" y="4035623"/>
            <a:ext cx="1143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BALCONY</a:t>
            </a:r>
            <a:endParaRPr lang="en-US" sz="1400" b="1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5562600" y="1981200"/>
            <a:ext cx="1219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SKY LIGHT</a:t>
            </a:r>
            <a:endParaRPr lang="en-US" sz="1400" b="1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smtClean="0"/>
              <a:t>Section - Typical Bay</a:t>
            </a: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6EC471A-2F85-44F4-B4C6-DC6EB2BA06F6}" type="slidenum">
              <a:rPr lang="en-US" smtClean="0"/>
              <a:pPr/>
              <a:t>8</a:t>
            </a:fld>
            <a:endParaRPr lang="en-US" smtClean="0"/>
          </a:p>
        </p:txBody>
      </p:sp>
      <p:pic>
        <p:nvPicPr>
          <p:cNvPr id="10244" name="Picture 4" descr="Typical Sect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71538"/>
            <a:ext cx="91440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2617788" y="2811463"/>
            <a:ext cx="968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Arial" charset="0"/>
                <a:cs typeface="Arial" charset="0"/>
              </a:rPr>
              <a:t>LAB</a:t>
            </a:r>
          </a:p>
        </p:txBody>
      </p:sp>
      <p:sp>
        <p:nvSpPr>
          <p:cNvPr id="10246" name="TextBox 6"/>
          <p:cNvSpPr txBox="1">
            <a:spLocks noChangeArrowheads="1"/>
          </p:cNvSpPr>
          <p:nvPr/>
        </p:nvSpPr>
        <p:spPr bwMode="auto">
          <a:xfrm>
            <a:off x="4075113" y="2768600"/>
            <a:ext cx="968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Arial" charset="0"/>
                <a:cs typeface="Arial" charset="0"/>
              </a:rPr>
              <a:t>LAB</a:t>
            </a:r>
          </a:p>
        </p:txBody>
      </p:sp>
      <p:sp>
        <p:nvSpPr>
          <p:cNvPr id="10247" name="TextBox 7"/>
          <p:cNvSpPr txBox="1">
            <a:spLocks noChangeArrowheads="1"/>
          </p:cNvSpPr>
          <p:nvPr/>
        </p:nvSpPr>
        <p:spPr bwMode="auto">
          <a:xfrm>
            <a:off x="2628900" y="3479800"/>
            <a:ext cx="968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Arial" charset="0"/>
                <a:cs typeface="Arial" charset="0"/>
              </a:rPr>
              <a:t>LAB</a:t>
            </a:r>
          </a:p>
        </p:txBody>
      </p:sp>
      <p:sp>
        <p:nvSpPr>
          <p:cNvPr id="10248" name="TextBox 8"/>
          <p:cNvSpPr txBox="1">
            <a:spLocks noChangeArrowheads="1"/>
          </p:cNvSpPr>
          <p:nvPr/>
        </p:nvSpPr>
        <p:spPr bwMode="auto">
          <a:xfrm>
            <a:off x="4086225" y="3436938"/>
            <a:ext cx="968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Arial" charset="0"/>
                <a:cs typeface="Arial" charset="0"/>
              </a:rPr>
              <a:t>LAB</a:t>
            </a:r>
          </a:p>
        </p:txBody>
      </p:sp>
      <p:sp>
        <p:nvSpPr>
          <p:cNvPr id="10249" name="TextBox 9"/>
          <p:cNvSpPr txBox="1">
            <a:spLocks noChangeArrowheads="1"/>
          </p:cNvSpPr>
          <p:nvPr/>
        </p:nvSpPr>
        <p:spPr bwMode="auto">
          <a:xfrm>
            <a:off x="2620963" y="4191000"/>
            <a:ext cx="968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Arial" charset="0"/>
                <a:cs typeface="Arial" charset="0"/>
              </a:rPr>
              <a:t>LAB</a:t>
            </a:r>
          </a:p>
        </p:txBody>
      </p:sp>
      <p:sp>
        <p:nvSpPr>
          <p:cNvPr id="10250" name="TextBox 10"/>
          <p:cNvSpPr txBox="1">
            <a:spLocks noChangeArrowheads="1"/>
          </p:cNvSpPr>
          <p:nvPr/>
        </p:nvSpPr>
        <p:spPr bwMode="auto">
          <a:xfrm>
            <a:off x="4078288" y="4051300"/>
            <a:ext cx="968375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Arial" charset="0"/>
                <a:cs typeface="Arial" charset="0"/>
              </a:rPr>
              <a:t>LAB</a:t>
            </a:r>
          </a:p>
        </p:txBody>
      </p:sp>
      <p:sp>
        <p:nvSpPr>
          <p:cNvPr id="10251" name="TextBox 11"/>
          <p:cNvSpPr txBox="1">
            <a:spLocks noChangeArrowheads="1"/>
          </p:cNvSpPr>
          <p:nvPr/>
        </p:nvSpPr>
        <p:spPr bwMode="auto">
          <a:xfrm>
            <a:off x="2622550" y="4902200"/>
            <a:ext cx="968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Arial" charset="0"/>
                <a:cs typeface="Arial" charset="0"/>
              </a:rPr>
              <a:t>LAB</a:t>
            </a:r>
          </a:p>
        </p:txBody>
      </p:sp>
      <p:sp>
        <p:nvSpPr>
          <p:cNvPr id="10252" name="TextBox 12"/>
          <p:cNvSpPr txBox="1">
            <a:spLocks noChangeArrowheads="1"/>
          </p:cNvSpPr>
          <p:nvPr/>
        </p:nvSpPr>
        <p:spPr bwMode="auto">
          <a:xfrm>
            <a:off x="4079875" y="4700588"/>
            <a:ext cx="968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Arial" charset="0"/>
                <a:cs typeface="Arial" charset="0"/>
              </a:rPr>
              <a:t>LAB</a:t>
            </a:r>
          </a:p>
        </p:txBody>
      </p:sp>
      <p:sp>
        <p:nvSpPr>
          <p:cNvPr id="10253" name="TextBox 13"/>
          <p:cNvSpPr txBox="1">
            <a:spLocks noChangeArrowheads="1"/>
          </p:cNvSpPr>
          <p:nvPr/>
        </p:nvSpPr>
        <p:spPr bwMode="auto">
          <a:xfrm>
            <a:off x="1492250" y="2884488"/>
            <a:ext cx="968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Arial" charset="0"/>
                <a:cs typeface="Arial" charset="0"/>
              </a:rPr>
              <a:t>OFF.</a:t>
            </a:r>
          </a:p>
        </p:txBody>
      </p:sp>
      <p:sp>
        <p:nvSpPr>
          <p:cNvPr id="10254" name="TextBox 14"/>
          <p:cNvSpPr txBox="1">
            <a:spLocks noChangeArrowheads="1"/>
          </p:cNvSpPr>
          <p:nvPr/>
        </p:nvSpPr>
        <p:spPr bwMode="auto">
          <a:xfrm>
            <a:off x="1484313" y="3551238"/>
            <a:ext cx="968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Arial" charset="0"/>
                <a:cs typeface="Arial" charset="0"/>
              </a:rPr>
              <a:t>OFF.</a:t>
            </a:r>
          </a:p>
        </p:txBody>
      </p:sp>
      <p:sp>
        <p:nvSpPr>
          <p:cNvPr id="10255" name="TextBox 15"/>
          <p:cNvSpPr txBox="1">
            <a:spLocks noChangeArrowheads="1"/>
          </p:cNvSpPr>
          <p:nvPr/>
        </p:nvSpPr>
        <p:spPr bwMode="auto">
          <a:xfrm>
            <a:off x="1477963" y="4298950"/>
            <a:ext cx="968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Arial" charset="0"/>
                <a:cs typeface="Arial" charset="0"/>
              </a:rPr>
              <a:t>OFF.</a:t>
            </a:r>
          </a:p>
        </p:txBody>
      </p:sp>
      <p:sp>
        <p:nvSpPr>
          <p:cNvPr id="10256" name="TextBox 16"/>
          <p:cNvSpPr txBox="1">
            <a:spLocks noChangeArrowheads="1"/>
          </p:cNvSpPr>
          <p:nvPr/>
        </p:nvSpPr>
        <p:spPr bwMode="auto">
          <a:xfrm>
            <a:off x="1487488" y="4992688"/>
            <a:ext cx="968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Arial" charset="0"/>
                <a:cs typeface="Arial" charset="0"/>
              </a:rPr>
              <a:t>OFF.</a:t>
            </a:r>
          </a:p>
        </p:txBody>
      </p:sp>
      <p:sp>
        <p:nvSpPr>
          <p:cNvPr id="10257" name="TextBox 17"/>
          <p:cNvSpPr txBox="1">
            <a:spLocks noChangeArrowheads="1"/>
          </p:cNvSpPr>
          <p:nvPr/>
        </p:nvSpPr>
        <p:spPr bwMode="auto">
          <a:xfrm>
            <a:off x="4929188" y="2655888"/>
            <a:ext cx="968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Arial" charset="0"/>
                <a:cs typeface="Arial" charset="0"/>
              </a:rPr>
              <a:t>OFF.</a:t>
            </a:r>
          </a:p>
        </p:txBody>
      </p:sp>
      <p:sp>
        <p:nvSpPr>
          <p:cNvPr id="10258" name="TextBox 18"/>
          <p:cNvSpPr txBox="1">
            <a:spLocks noChangeArrowheads="1"/>
          </p:cNvSpPr>
          <p:nvPr/>
        </p:nvSpPr>
        <p:spPr bwMode="auto">
          <a:xfrm>
            <a:off x="4922838" y="3322638"/>
            <a:ext cx="9667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Arial" charset="0"/>
                <a:cs typeface="Arial" charset="0"/>
              </a:rPr>
              <a:t>OFF.</a:t>
            </a:r>
          </a:p>
        </p:txBody>
      </p:sp>
      <p:sp>
        <p:nvSpPr>
          <p:cNvPr id="10259" name="TextBox 19"/>
          <p:cNvSpPr txBox="1">
            <a:spLocks noChangeArrowheads="1"/>
          </p:cNvSpPr>
          <p:nvPr/>
        </p:nvSpPr>
        <p:spPr bwMode="auto">
          <a:xfrm>
            <a:off x="4914900" y="3971925"/>
            <a:ext cx="968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Arial" charset="0"/>
                <a:cs typeface="Arial" charset="0"/>
              </a:rPr>
              <a:t>OFF.</a:t>
            </a:r>
          </a:p>
        </p:txBody>
      </p:sp>
      <p:sp>
        <p:nvSpPr>
          <p:cNvPr id="10260" name="TextBox 20"/>
          <p:cNvSpPr txBox="1">
            <a:spLocks noChangeArrowheads="1"/>
          </p:cNvSpPr>
          <p:nvPr/>
        </p:nvSpPr>
        <p:spPr bwMode="auto">
          <a:xfrm>
            <a:off x="4924425" y="4586288"/>
            <a:ext cx="968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Arial" charset="0"/>
                <a:cs typeface="Arial" charset="0"/>
              </a:rPr>
              <a:t>OFF.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90800" y="1295400"/>
            <a:ext cx="1600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cap="all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Mechanical Penthouse</a:t>
            </a:r>
          </a:p>
        </p:txBody>
      </p:sp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smtClean="0"/>
              <a:t>Flexible and Reconfigurable Labs</a:t>
            </a:r>
          </a:p>
        </p:txBody>
      </p:sp>
      <p:sp>
        <p:nvSpPr>
          <p:cNvPr id="1126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70BA66F-32CC-436F-A243-C56120F19A0B}" type="slidenum">
              <a:rPr lang="en-US" smtClean="0"/>
              <a:pPr/>
              <a:t>9</a:t>
            </a:fld>
            <a:endParaRPr lang="en-US" smtClean="0"/>
          </a:p>
        </p:txBody>
      </p:sp>
      <p:pic>
        <p:nvPicPr>
          <p:cNvPr id="11268" name="Picture 13" descr="EPR Lab Render.png"/>
          <p:cNvPicPr>
            <a:picLocks noChangeAspect="1"/>
          </p:cNvPicPr>
          <p:nvPr/>
        </p:nvPicPr>
        <p:blipFill>
          <a:blip r:embed="rId2" cstate="print"/>
          <a:srcRect l="5714" r="4614"/>
          <a:stretch>
            <a:fillRect/>
          </a:stretch>
        </p:blipFill>
        <p:spPr bwMode="auto">
          <a:xfrm>
            <a:off x="522288" y="1271588"/>
            <a:ext cx="8199437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 blue_2003">
  <a:themeElements>
    <a:clrScheme name="">
      <a:dk1>
        <a:srgbClr val="404040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9D7D9E"/>
      </a:accent2>
      <a:accent3>
        <a:srgbClr val="FFFFFF"/>
      </a:accent3>
      <a:accent4>
        <a:srgbClr val="353535"/>
      </a:accent4>
      <a:accent5>
        <a:srgbClr val="D0DEEC"/>
      </a:accent5>
      <a:accent6>
        <a:srgbClr val="8E718F"/>
      </a:accent6>
      <a:hlink>
        <a:srgbClr val="7AB800"/>
      </a:hlink>
      <a:folHlink>
        <a:srgbClr val="BF5C28"/>
      </a:folHlink>
    </a:clrScheme>
    <a:fontScheme name="PPT blue_2003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PPT blue_2003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5C0426"/>
      </a:accent1>
      <a:accent2>
        <a:srgbClr val="9D7D9E"/>
      </a:accent2>
      <a:accent3>
        <a:srgbClr val="FFFFFF"/>
      </a:accent3>
      <a:accent4>
        <a:srgbClr val="525252"/>
      </a:accent4>
      <a:accent5>
        <a:srgbClr val="B5AAAC"/>
      </a:accent5>
      <a:accent6>
        <a:srgbClr val="8E718F"/>
      </a:accent6>
      <a:hlink>
        <a:srgbClr val="253D51"/>
      </a:hlink>
      <a:folHlink>
        <a:srgbClr val="0D20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404040"/>
    </a:dk1>
    <a:lt1>
      <a:srgbClr val="FFFFFF"/>
    </a:lt1>
    <a:dk2>
      <a:srgbClr val="1F497D"/>
    </a:dk2>
    <a:lt2>
      <a:srgbClr val="D2D2D2"/>
    </a:lt2>
    <a:accent1>
      <a:srgbClr val="A6C4DE"/>
    </a:accent1>
    <a:accent2>
      <a:srgbClr val="9D7D9E"/>
    </a:accent2>
    <a:accent3>
      <a:srgbClr val="FFFFFF"/>
    </a:accent3>
    <a:accent4>
      <a:srgbClr val="353535"/>
    </a:accent4>
    <a:accent5>
      <a:srgbClr val="D0DEEC"/>
    </a:accent5>
    <a:accent6>
      <a:srgbClr val="8E718F"/>
    </a:accent6>
    <a:hlink>
      <a:srgbClr val="7AB800"/>
    </a:hlink>
    <a:folHlink>
      <a:srgbClr val="BF5C28"/>
    </a:folHlink>
  </a:clrScheme>
  <a:fontScheme name="PPT blue_2003">
    <a:majorFont>
      <a:latin typeface="Trebuchet MS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">
    <a:dk1>
      <a:srgbClr val="404040"/>
    </a:dk1>
    <a:lt1>
      <a:srgbClr val="FFFFFF"/>
    </a:lt1>
    <a:dk2>
      <a:srgbClr val="1F497D"/>
    </a:dk2>
    <a:lt2>
      <a:srgbClr val="D2D2D2"/>
    </a:lt2>
    <a:accent1>
      <a:srgbClr val="A6C4DE"/>
    </a:accent1>
    <a:accent2>
      <a:srgbClr val="9D7D9E"/>
    </a:accent2>
    <a:accent3>
      <a:srgbClr val="FFFFFF"/>
    </a:accent3>
    <a:accent4>
      <a:srgbClr val="353535"/>
    </a:accent4>
    <a:accent5>
      <a:srgbClr val="D0DEEC"/>
    </a:accent5>
    <a:accent6>
      <a:srgbClr val="8E718F"/>
    </a:accent6>
    <a:hlink>
      <a:srgbClr val="7AB800"/>
    </a:hlink>
    <a:folHlink>
      <a:srgbClr val="BF5C28"/>
    </a:folHlink>
  </a:clrScheme>
  <a:fontScheme name="PPT blue_2003">
    <a:majorFont>
      <a:latin typeface="Trebuchet MS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">
    <a:dk1>
      <a:srgbClr val="404040"/>
    </a:dk1>
    <a:lt1>
      <a:srgbClr val="FFFFFF"/>
    </a:lt1>
    <a:dk2>
      <a:srgbClr val="1F497D"/>
    </a:dk2>
    <a:lt2>
      <a:srgbClr val="D2D2D2"/>
    </a:lt2>
    <a:accent1>
      <a:srgbClr val="A6C4DE"/>
    </a:accent1>
    <a:accent2>
      <a:srgbClr val="9D7D9E"/>
    </a:accent2>
    <a:accent3>
      <a:srgbClr val="FFFFFF"/>
    </a:accent3>
    <a:accent4>
      <a:srgbClr val="353535"/>
    </a:accent4>
    <a:accent5>
      <a:srgbClr val="D0DEEC"/>
    </a:accent5>
    <a:accent6>
      <a:srgbClr val="8E718F"/>
    </a:accent6>
    <a:hlink>
      <a:srgbClr val="7AB800"/>
    </a:hlink>
    <a:folHlink>
      <a:srgbClr val="BF5C28"/>
    </a:folHlink>
  </a:clrScheme>
  <a:fontScheme name="PPT blue_2003">
    <a:majorFont>
      <a:latin typeface="Trebuchet MS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PPT blue_2003</Template>
  <TotalTime>472</TotalTime>
  <Words>444</Words>
  <Application>Microsoft Office PowerPoint</Application>
  <PresentationFormat>On-screen Show (4:3)</PresentationFormat>
  <Paragraphs>160</Paragraphs>
  <Slides>29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PPT blue_2003</vt:lpstr>
      <vt:lpstr>Microsoft Office Excel 97-2003 Worksheet</vt:lpstr>
      <vt:lpstr>Design Features Energy Sciences Building</vt:lpstr>
      <vt:lpstr>Unified Energy Quad</vt:lpstr>
      <vt:lpstr>Centralized Service Court</vt:lpstr>
      <vt:lpstr>Planning by Research Type</vt:lpstr>
      <vt:lpstr>Program Summary</vt:lpstr>
      <vt:lpstr>Slide 6</vt:lpstr>
      <vt:lpstr>Section – Open Atrium</vt:lpstr>
      <vt:lpstr>Section - Typical Bay</vt:lpstr>
      <vt:lpstr>Flexible and Reconfigurable Labs</vt:lpstr>
      <vt:lpstr>Workstation Flexibility</vt:lpstr>
      <vt:lpstr>Optimized Structural Frame</vt:lpstr>
      <vt:lpstr>State of the Art Structural Analysis and Design</vt:lpstr>
      <vt:lpstr>Electrical System Modularity</vt:lpstr>
      <vt:lpstr>Pressurization of Mechanical Systems</vt:lpstr>
      <vt:lpstr>Efficient HVAC Distribution</vt:lpstr>
      <vt:lpstr>LEED Gold Analysis </vt:lpstr>
      <vt:lpstr>Slide 17</vt:lpstr>
      <vt:lpstr>Smart Building Monitoring Systems</vt:lpstr>
      <vt:lpstr>Exhaust Dispersion Analysis</vt:lpstr>
      <vt:lpstr>Subsurface Investigation and Foundation Analysis</vt:lpstr>
      <vt:lpstr>Vibration Analysis</vt:lpstr>
      <vt:lpstr>Electro Magnetic Analysis</vt:lpstr>
      <vt:lpstr>Exterior Façade </vt:lpstr>
      <vt:lpstr>North Façade </vt:lpstr>
      <vt:lpstr>Northwest Perspective</vt:lpstr>
      <vt:lpstr>Northeast Perspective</vt:lpstr>
      <vt:lpstr>Sustainable Materials </vt:lpstr>
      <vt:lpstr>Entry Perspective</vt:lpstr>
      <vt:lpstr>Atrium Perspective</vt:lpstr>
    </vt:vector>
  </TitlesOfParts>
  <Company>Argonne National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Sustainable Design Energy Sciences Building</dc:title>
  <dc:creator>Argonne</dc:creator>
  <cp:lastModifiedBy>Aaron Tvrdy</cp:lastModifiedBy>
  <cp:revision>52</cp:revision>
  <dcterms:created xsi:type="dcterms:W3CDTF">2011-04-14T13:42:48Z</dcterms:created>
  <dcterms:modified xsi:type="dcterms:W3CDTF">2011-06-01T16:10:58Z</dcterms:modified>
</cp:coreProperties>
</file>