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 id="2147483651" r:id="rId2"/>
  </p:sldMasterIdLst>
  <p:notesMasterIdLst>
    <p:notesMasterId r:id="rId18"/>
  </p:notesMasterIdLst>
  <p:handoutMasterIdLst>
    <p:handoutMasterId r:id="rId19"/>
  </p:handoutMasterIdLst>
  <p:sldIdLst>
    <p:sldId id="318" r:id="rId3"/>
    <p:sldId id="355" r:id="rId4"/>
    <p:sldId id="319" r:id="rId5"/>
    <p:sldId id="316" r:id="rId6"/>
    <p:sldId id="357" r:id="rId7"/>
    <p:sldId id="348" r:id="rId8"/>
    <p:sldId id="358" r:id="rId9"/>
    <p:sldId id="340" r:id="rId10"/>
    <p:sldId id="328" r:id="rId11"/>
    <p:sldId id="330" r:id="rId12"/>
    <p:sldId id="345" r:id="rId13"/>
    <p:sldId id="287" r:id="rId14"/>
    <p:sldId id="359" r:id="rId15"/>
    <p:sldId id="350" r:id="rId16"/>
    <p:sldId id="346" r:id="rId17"/>
  </p:sldIdLst>
  <p:sldSz cx="9144000" cy="6950075"/>
  <p:notesSz cx="7010400" cy="9296400"/>
  <p:defaultTextStyle>
    <a:defPPr>
      <a:defRPr lang="en-US"/>
    </a:defPPr>
    <a:lvl1pPr algn="ctr" rtl="0" eaLnBrk="0" fontAlgn="base" hangingPunct="0">
      <a:spcBef>
        <a:spcPct val="0"/>
      </a:spcBef>
      <a:spcAft>
        <a:spcPct val="0"/>
      </a:spcAft>
      <a:defRPr sz="1400" kern="1200">
        <a:solidFill>
          <a:schemeClr val="tx1"/>
        </a:solidFill>
        <a:latin typeface="Arial" charset="0"/>
        <a:ea typeface="+mn-ea"/>
        <a:cs typeface="+mn-cs"/>
      </a:defRPr>
    </a:lvl1pPr>
    <a:lvl2pPr marL="457200" algn="ctr" rtl="0" eaLnBrk="0" fontAlgn="base" hangingPunct="0">
      <a:spcBef>
        <a:spcPct val="0"/>
      </a:spcBef>
      <a:spcAft>
        <a:spcPct val="0"/>
      </a:spcAft>
      <a:defRPr sz="1400" kern="1200">
        <a:solidFill>
          <a:schemeClr val="tx1"/>
        </a:solidFill>
        <a:latin typeface="Arial" charset="0"/>
        <a:ea typeface="+mn-ea"/>
        <a:cs typeface="+mn-cs"/>
      </a:defRPr>
    </a:lvl2pPr>
    <a:lvl3pPr marL="914400" algn="ctr" rtl="0" eaLnBrk="0" fontAlgn="base" hangingPunct="0">
      <a:spcBef>
        <a:spcPct val="0"/>
      </a:spcBef>
      <a:spcAft>
        <a:spcPct val="0"/>
      </a:spcAft>
      <a:defRPr sz="1400" kern="1200">
        <a:solidFill>
          <a:schemeClr val="tx1"/>
        </a:solidFill>
        <a:latin typeface="Arial" charset="0"/>
        <a:ea typeface="+mn-ea"/>
        <a:cs typeface="+mn-cs"/>
      </a:defRPr>
    </a:lvl3pPr>
    <a:lvl4pPr marL="1371600" algn="ctr" rtl="0" eaLnBrk="0" fontAlgn="base" hangingPunct="0">
      <a:spcBef>
        <a:spcPct val="0"/>
      </a:spcBef>
      <a:spcAft>
        <a:spcPct val="0"/>
      </a:spcAft>
      <a:defRPr sz="1400" kern="1200">
        <a:solidFill>
          <a:schemeClr val="tx1"/>
        </a:solidFill>
        <a:latin typeface="Arial" charset="0"/>
        <a:ea typeface="+mn-ea"/>
        <a:cs typeface="+mn-cs"/>
      </a:defRPr>
    </a:lvl4pPr>
    <a:lvl5pPr marL="1828800" algn="ctr" rtl="0" eaLnBrk="0" fontAlgn="base" hangingPunct="0">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C2C2C2"/>
    <a:srgbClr val="FFCCCC"/>
    <a:srgbClr val="CCECFF"/>
    <a:srgbClr val="CCFF99"/>
    <a:srgbClr val="FF6600"/>
    <a:srgbClr val="CC6600"/>
    <a:srgbClr val="FF3300"/>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9733" autoAdjust="0"/>
    <p:restoredTop sz="94647" autoAdjust="0"/>
  </p:normalViewPr>
  <p:slideViewPr>
    <p:cSldViewPr snapToGrid="0">
      <p:cViewPr>
        <p:scale>
          <a:sx n="100" d="100"/>
          <a:sy n="100" d="100"/>
        </p:scale>
        <p:origin x="-672" y="66"/>
      </p:cViewPr>
      <p:guideLst>
        <p:guide orient="horz" pos="220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06"/>
    </p:cViewPr>
  </p:sorterViewPr>
  <p:notesViewPr>
    <p:cSldViewPr snapToGrid="0">
      <p:cViewPr>
        <p:scale>
          <a:sx n="130" d="100"/>
          <a:sy n="130" d="100"/>
        </p:scale>
        <p:origin x="18" y="22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descr="25%"/>
          <p:cNvSpPr>
            <a:spLocks noGrp="1" noChangeArrowheads="1"/>
          </p:cNvSpPr>
          <p:nvPr>
            <p:ph type="hdr" sz="quarter"/>
          </p:nvPr>
        </p:nvSpPr>
        <p:spPr bwMode="auto">
          <a:xfrm>
            <a:off x="0" y="0"/>
            <a:ext cx="3011488" cy="511175"/>
          </a:xfrm>
          <a:prstGeom prst="rect">
            <a:avLst/>
          </a:prstGeom>
          <a:noFill/>
          <a:ln w="12700">
            <a:noFill/>
            <a:miter lim="800000"/>
            <a:headEnd type="none" w="sm" len="sm"/>
            <a:tailEnd type="none" w="sm" len="sm"/>
          </a:ln>
          <a:effectLst/>
        </p:spPr>
        <p:txBody>
          <a:bodyPr vert="horz" wrap="none" lIns="92203" tIns="46103" rIns="92203" bIns="46103" numCol="1" anchor="ctr" anchorCtr="0" compatLnSpc="1">
            <a:prstTxWarp prst="textNoShape">
              <a:avLst/>
            </a:prstTxWarp>
            <a:flatTx/>
          </a:bodyPr>
          <a:lstStyle>
            <a:lvl1pPr algn="l" defTabSz="920750">
              <a:defRPr sz="1200"/>
            </a:lvl1pPr>
          </a:lstStyle>
          <a:p>
            <a:pPr>
              <a:defRPr/>
            </a:pPr>
            <a:endParaRPr lang="en-US"/>
          </a:p>
        </p:txBody>
      </p:sp>
      <p:sp>
        <p:nvSpPr>
          <p:cNvPr id="68611" name="Rectangle 3" descr="25%"/>
          <p:cNvSpPr>
            <a:spLocks noGrp="1" noChangeArrowheads="1"/>
          </p:cNvSpPr>
          <p:nvPr>
            <p:ph type="dt" sz="quarter" idx="1"/>
          </p:nvPr>
        </p:nvSpPr>
        <p:spPr bwMode="auto">
          <a:xfrm>
            <a:off x="3997325" y="0"/>
            <a:ext cx="3011488" cy="511175"/>
          </a:xfrm>
          <a:prstGeom prst="rect">
            <a:avLst/>
          </a:prstGeom>
          <a:noFill/>
          <a:ln w="12700">
            <a:noFill/>
            <a:miter lim="800000"/>
            <a:headEnd type="none" w="sm" len="sm"/>
            <a:tailEnd type="none" w="sm" len="sm"/>
          </a:ln>
          <a:effectLst/>
        </p:spPr>
        <p:txBody>
          <a:bodyPr vert="horz" wrap="none" lIns="92203" tIns="46103" rIns="92203" bIns="46103" numCol="1" anchor="ctr" anchorCtr="0" compatLnSpc="1">
            <a:prstTxWarp prst="textNoShape">
              <a:avLst/>
            </a:prstTxWarp>
            <a:flatTx/>
          </a:bodyPr>
          <a:lstStyle>
            <a:lvl1pPr algn="r" defTabSz="920750">
              <a:defRPr sz="1200"/>
            </a:lvl1pPr>
          </a:lstStyle>
          <a:p>
            <a:pPr>
              <a:defRPr/>
            </a:pPr>
            <a:endParaRPr lang="en-US"/>
          </a:p>
        </p:txBody>
      </p:sp>
      <p:sp>
        <p:nvSpPr>
          <p:cNvPr id="68612" name="Rectangle 4" descr="25%"/>
          <p:cNvSpPr>
            <a:spLocks noGrp="1" noChangeArrowheads="1"/>
          </p:cNvSpPr>
          <p:nvPr>
            <p:ph type="ftr" sz="quarter" idx="2"/>
          </p:nvPr>
        </p:nvSpPr>
        <p:spPr bwMode="auto">
          <a:xfrm>
            <a:off x="0" y="8791575"/>
            <a:ext cx="3011488" cy="511175"/>
          </a:xfrm>
          <a:prstGeom prst="rect">
            <a:avLst/>
          </a:prstGeom>
          <a:noFill/>
          <a:ln w="12700">
            <a:noFill/>
            <a:miter lim="800000"/>
            <a:headEnd type="none" w="sm" len="sm"/>
            <a:tailEnd type="none" w="sm" len="sm"/>
          </a:ln>
          <a:effectLst/>
        </p:spPr>
        <p:txBody>
          <a:bodyPr vert="horz" wrap="none" lIns="92203" tIns="46103" rIns="92203" bIns="46103" numCol="1" anchor="b" anchorCtr="0" compatLnSpc="1">
            <a:prstTxWarp prst="textNoShape">
              <a:avLst/>
            </a:prstTxWarp>
            <a:flatTx/>
          </a:bodyPr>
          <a:lstStyle>
            <a:lvl1pPr algn="l" defTabSz="920750">
              <a:defRPr sz="1200"/>
            </a:lvl1pPr>
          </a:lstStyle>
          <a:p>
            <a:pPr>
              <a:defRPr/>
            </a:pPr>
            <a:endParaRPr lang="en-US"/>
          </a:p>
        </p:txBody>
      </p:sp>
      <p:sp>
        <p:nvSpPr>
          <p:cNvPr id="68613" name="Rectangle 5" descr="25%"/>
          <p:cNvSpPr>
            <a:spLocks noGrp="1" noChangeArrowheads="1"/>
          </p:cNvSpPr>
          <p:nvPr>
            <p:ph type="sldNum" sz="quarter" idx="3"/>
          </p:nvPr>
        </p:nvSpPr>
        <p:spPr bwMode="auto">
          <a:xfrm>
            <a:off x="3997325" y="8791575"/>
            <a:ext cx="3011488" cy="511175"/>
          </a:xfrm>
          <a:prstGeom prst="rect">
            <a:avLst/>
          </a:prstGeom>
          <a:noFill/>
          <a:ln w="12700">
            <a:noFill/>
            <a:miter lim="800000"/>
            <a:headEnd type="none" w="sm" len="sm"/>
            <a:tailEnd type="none" w="sm" len="sm"/>
          </a:ln>
          <a:effectLst/>
        </p:spPr>
        <p:txBody>
          <a:bodyPr vert="horz" wrap="none" lIns="92203" tIns="46103" rIns="92203" bIns="46103" numCol="1" anchor="b" anchorCtr="0" compatLnSpc="1">
            <a:prstTxWarp prst="textNoShape">
              <a:avLst/>
            </a:prstTxWarp>
            <a:flatTx/>
          </a:bodyPr>
          <a:lstStyle>
            <a:lvl1pPr algn="r" defTabSz="920750">
              <a:defRPr sz="1200"/>
            </a:lvl1pPr>
          </a:lstStyle>
          <a:p>
            <a:pPr>
              <a:defRPr/>
            </a:pPr>
            <a:fld id="{9E2C0244-BAEA-42AC-B44F-7616A2496A8A}"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bwMode="auto">
          <a:xfrm>
            <a:off x="1212850" y="696913"/>
            <a:ext cx="4586288" cy="3486150"/>
          </a:xfrm>
          <a:prstGeom prst="rect">
            <a:avLst/>
          </a:prstGeom>
          <a:noFill/>
          <a:ln>
            <a:solidFill>
              <a:srgbClr val="000000"/>
            </a:solidFill>
            <a:miter lim="800000"/>
            <a:headEnd/>
            <a:tailEnd/>
          </a:ln>
        </p:spPr>
      </p:sp>
      <p:sp>
        <p:nvSpPr>
          <p:cNvPr id="19459"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lIns="92226" tIns="46113" rIns="92226" bIns="46113"/>
          <a:lstStyle/>
          <a:p>
            <a:pPr eaLnBrk="1" hangingPunct="1"/>
            <a:r>
              <a:rPr lang="en-US" smtClean="0"/>
              <a:t>Introduction: LTC Adrian Nagel, I work for OASD/RA, I’m AGR and belong to the NGB G4</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bwMode="auto">
          <a:xfrm>
            <a:off x="1212850" y="696913"/>
            <a:ext cx="4584700" cy="3486150"/>
          </a:xfrm>
          <a:prstGeom prst="rect">
            <a:avLst/>
          </a:prstGeom>
          <a:noFill/>
          <a:ln>
            <a:solidFill>
              <a:srgbClr val="000000"/>
            </a:solidFill>
            <a:miter lim="800000"/>
            <a:headEnd/>
            <a:tailEnd/>
          </a:ln>
        </p:spPr>
      </p:sp>
      <p:sp>
        <p:nvSpPr>
          <p:cNvPr id="20483"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smtClean="0"/>
              <a:t>Next I’ll cover the Joint Service Reserve Component Facility Board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1212850" y="696913"/>
            <a:ext cx="4584700" cy="3486150"/>
          </a:xfrm>
          <a:prstGeom prst="rect">
            <a:avLst/>
          </a:prstGeom>
          <a:noFill/>
          <a:ln>
            <a:solidFill>
              <a:srgbClr val="000000"/>
            </a:solidFill>
            <a:miter lim="800000"/>
            <a:headEnd/>
            <a:tailEnd/>
          </a:ln>
        </p:spPr>
      </p:sp>
      <p:sp>
        <p:nvSpPr>
          <p:cNvPr id="21507"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smtClean="0"/>
              <a:t>This is the mission of the JSRCFB</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bwMode="auto">
          <a:xfrm>
            <a:off x="1212850" y="696913"/>
            <a:ext cx="4584700" cy="3486150"/>
          </a:xfrm>
          <a:prstGeom prst="rect">
            <a:avLst/>
          </a:prstGeom>
          <a:noFill/>
          <a:ln>
            <a:solidFill>
              <a:srgbClr val="000000"/>
            </a:solidFill>
            <a:miter lim="800000"/>
            <a:headEnd/>
            <a:tailEnd/>
          </a:ln>
        </p:spPr>
      </p:sp>
      <p:sp>
        <p:nvSpPr>
          <p:cNvPr id="22531"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smtClean="0"/>
              <a:t>Overview:</a:t>
            </a:r>
          </a:p>
          <a:p>
            <a:pPr eaLnBrk="1" hangingPunct="1">
              <a:buFontTx/>
              <a:buChar char="•"/>
            </a:pPr>
            <a:r>
              <a:rPr lang="en-US" smtClean="0"/>
              <a:t>For those of you who are not familiar with the JSRCFB, the board is an annual requirement in each state</a:t>
            </a:r>
          </a:p>
          <a:p>
            <a:pPr eaLnBrk="1" hangingPunct="1">
              <a:buFontTx/>
              <a:buChar char="•"/>
            </a:pPr>
            <a:r>
              <a:rPr lang="en-US" smtClean="0"/>
              <a:t>The board consists of representatives of all the Reserve components present in the state or territory</a:t>
            </a:r>
          </a:p>
          <a:p>
            <a:pPr eaLnBrk="1" hangingPunct="1"/>
            <a:r>
              <a:rPr lang="en-US" smtClean="0"/>
              <a:t>Purpose:</a:t>
            </a:r>
          </a:p>
          <a:p>
            <a:pPr eaLnBrk="1" hangingPunct="1">
              <a:buFontTx/>
              <a:buChar char="•"/>
            </a:pPr>
            <a:r>
              <a:rPr lang="en-US" smtClean="0"/>
              <a:t>The objective of the board is to review all potential MILCON projects and identify possible joint projects involving two or more Reserve components</a:t>
            </a:r>
          </a:p>
          <a:p>
            <a:pPr eaLnBrk="1" hangingPunct="1">
              <a:buFontTx/>
              <a:buChar char="•"/>
            </a:pPr>
            <a:r>
              <a:rPr lang="en-US" smtClean="0"/>
              <a:t>Establishes communication between the Reserve Components in  a state</a:t>
            </a:r>
          </a:p>
          <a:p>
            <a:pPr eaLnBrk="1" hangingPunct="1">
              <a:buFontTx/>
              <a:buChar char="•"/>
            </a:pPr>
            <a:r>
              <a:rPr lang="en-US" smtClean="0"/>
              <a:t>Leverage scarce MILCON funds by increasing the number of joint projects</a:t>
            </a:r>
          </a:p>
          <a:p>
            <a:pPr lvl="1" eaLnBrk="1" hangingPunct="1">
              <a:buFontTx/>
              <a:buChar char="•"/>
            </a:pPr>
            <a:r>
              <a:rPr lang="en-US" smtClean="0"/>
              <a:t>Joint projects save funds over building unilateral facilities normally save funds on site preparation, supporting facilities and shared areas within the building</a:t>
            </a:r>
          </a:p>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bwMode="auto">
          <a:xfrm>
            <a:off x="1212850" y="696913"/>
            <a:ext cx="4584700" cy="3486150"/>
          </a:xfrm>
          <a:prstGeom prst="rect">
            <a:avLst/>
          </a:prstGeom>
          <a:noFill/>
          <a:ln>
            <a:solidFill>
              <a:srgbClr val="000000"/>
            </a:solidFill>
            <a:miter lim="800000"/>
            <a:headEnd/>
            <a:tailEnd/>
          </a:ln>
        </p:spPr>
      </p:sp>
      <p:sp>
        <p:nvSpPr>
          <p:cNvPr id="23555"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eaLnBrk="1" hangingPunct="1">
              <a:buFontTx/>
              <a:buChar char="•"/>
            </a:pPr>
            <a:r>
              <a:rPr lang="en-US" b="1" smtClean="0"/>
              <a:t>STATUTORY:</a:t>
            </a:r>
            <a:r>
              <a:rPr lang="en-US" smtClean="0"/>
              <a:t>      TITLE 10 U.S.C. Chapter 1803 § 18231 and §18234 	</a:t>
            </a:r>
          </a:p>
          <a:p>
            <a:pPr eaLnBrk="1" hangingPunct="1"/>
            <a:r>
              <a:rPr lang="en-US" smtClean="0"/>
              <a:t>§18234: No expenditures or contribution may be made for a facility under section 18233 of this title, unless the Secretary of Defense determines that— (2) the plan under which the facility is to be provided makes provision for the greatest practicable use of the facility jointly by units of two or more of those components.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bwMode="auto">
          <a:xfrm>
            <a:off x="1212850" y="696913"/>
            <a:ext cx="4584700" cy="3486150"/>
          </a:xfrm>
          <a:prstGeom prst="rect">
            <a:avLst/>
          </a:prstGeom>
          <a:noFill/>
          <a:ln>
            <a:solidFill>
              <a:srgbClr val="000000"/>
            </a:solidFill>
            <a:miter lim="800000"/>
            <a:headEnd/>
            <a:tailEnd/>
          </a:ln>
        </p:spPr>
      </p:sp>
      <p:sp>
        <p:nvSpPr>
          <p:cNvPr id="24579"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smtClean="0"/>
              <a:t>The requirement for annual evaluation is set out in T10 and implemented in a DoD FMR.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bwMode="auto">
          <a:xfrm>
            <a:off x="1212850" y="696913"/>
            <a:ext cx="4584700" cy="3486150"/>
          </a:xfrm>
          <a:prstGeom prst="rect">
            <a:avLst/>
          </a:prstGeom>
          <a:noFill/>
          <a:ln>
            <a:solidFill>
              <a:srgbClr val="000000"/>
            </a:solidFill>
            <a:miter lim="800000"/>
            <a:headEnd/>
            <a:tailEnd/>
          </a:ln>
        </p:spPr>
      </p:sp>
      <p:sp>
        <p:nvSpPr>
          <p:cNvPr id="25603"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smtClean="0"/>
              <a:t>The DoDD and DoDI are documents which contain guidance for the joint boards. The DoDI contains more detailed information on the board. Both the DoDD and DoDI are maintained by OASD/RA. We will be rewriting the DoDD and DoDI.</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bwMode="auto">
          <a:xfrm>
            <a:off x="1212850" y="696913"/>
            <a:ext cx="4584700" cy="3486150"/>
          </a:xfrm>
          <a:prstGeom prst="rect">
            <a:avLst/>
          </a:prstGeom>
          <a:noFill/>
          <a:ln>
            <a:solidFill>
              <a:srgbClr val="000000"/>
            </a:solidFill>
            <a:miter lim="800000"/>
            <a:headEnd/>
            <a:tailEnd/>
          </a:ln>
        </p:spPr>
      </p:sp>
      <p:sp>
        <p:nvSpPr>
          <p:cNvPr id="26627"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eaLnBrk="1" hangingPunct="1">
              <a:buFontTx/>
              <a:buChar char="•"/>
            </a:pPr>
            <a:r>
              <a:rPr lang="en-US" smtClean="0"/>
              <a:t>The annual certification addresses joint use facilities. A subset of joint use is joint construction. OASD/RA focus is on identifying and coordinating joint construction projects.</a:t>
            </a:r>
          </a:p>
          <a:p>
            <a:pPr eaLnBrk="1" hangingPunct="1">
              <a:buFontTx/>
              <a:buChar char="•"/>
            </a:pPr>
            <a:r>
              <a:rPr lang="en-US" smtClean="0"/>
              <a:t>Joint construction projects are defined as a project that combines the space and functional requirements of two or more service components into one facility, thereby eliminating the need to build separate facilities.</a:t>
            </a:r>
          </a:p>
          <a:p>
            <a:pPr eaLnBrk="1" hangingPunct="1">
              <a:buFontTx/>
              <a:buChar char="•"/>
            </a:pPr>
            <a:r>
              <a:rPr lang="en-US" smtClean="0"/>
              <a:t>The Joint Construction project saves on common us areas, supporting facilities and accrues construction efficiencies. After construction the joint facility should have lower SRM costs due to a smaller footprint.</a:t>
            </a:r>
          </a:p>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bwMode="auto">
          <a:xfrm>
            <a:off x="1212850" y="696913"/>
            <a:ext cx="4584700" cy="3486150"/>
          </a:xfrm>
          <a:prstGeom prst="rect">
            <a:avLst/>
          </a:prstGeom>
          <a:noFill/>
          <a:ln>
            <a:solidFill>
              <a:srgbClr val="000000"/>
            </a:solidFill>
            <a:miter lim="800000"/>
            <a:headEnd/>
            <a:tailEnd/>
          </a:ln>
        </p:spPr>
      </p:sp>
      <p:sp>
        <p:nvSpPr>
          <p:cNvPr id="27651"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eaLnBrk="1" hangingPunct="1">
              <a:buFontTx/>
              <a:buChar char="•"/>
            </a:pPr>
            <a:r>
              <a:rPr lang="en-US" smtClean="0"/>
              <a:t>The board meeting is held annually and the minutes forwarded to the reserve components engineers and OASD/RA.</a:t>
            </a:r>
          </a:p>
          <a:p>
            <a:pPr eaLnBrk="1" hangingPunct="1">
              <a:buFontTx/>
              <a:buChar char="•"/>
            </a:pPr>
            <a:r>
              <a:rPr lang="en-US" smtClean="0"/>
              <a:t>The minutes contain a list of recommended joint projects.</a:t>
            </a:r>
          </a:p>
          <a:p>
            <a:pPr eaLnBrk="1" hangingPunct="1">
              <a:buFontTx/>
              <a:buChar char="•"/>
            </a:pPr>
            <a:r>
              <a:rPr lang="en-US" smtClean="0"/>
              <a:t>The ARNG member is the records custodian for the board, this is per DoDD 1225.07.</a:t>
            </a:r>
          </a:p>
          <a:p>
            <a:pPr eaLnBrk="1" hangingPunct="1">
              <a:buFontTx/>
              <a:buChar char="•"/>
            </a:pPr>
            <a:r>
              <a:rPr lang="en-US" smtClean="0"/>
              <a:t>The HQ engineer sections and OASD/RA review and analyze the minutes with the intent of finding promising projects for joint construction.  Working together the engineer sections and OASD/RA work to place joint projects in the FYDP. For the process to work quality project list are required from the state boards.</a:t>
            </a:r>
          </a:p>
          <a:p>
            <a:pPr eaLnBrk="1" hangingPunct="1">
              <a:buFontTx/>
              <a:buChar char="•"/>
            </a:pPr>
            <a:r>
              <a:rPr lang="en-US" smtClean="0"/>
              <a:t>OASD/RA is working with the OSD lean six sigma office to improve the efficiency and effectiveness of the process at the HQ and OSD levels.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bwMode="auto">
          <a:xfrm>
            <a:off x="1212850" y="696913"/>
            <a:ext cx="4584700" cy="3486150"/>
          </a:xfrm>
          <a:prstGeom prst="rect">
            <a:avLst/>
          </a:prstGeom>
          <a:noFill/>
          <a:ln>
            <a:solidFill>
              <a:srgbClr val="000000"/>
            </a:solidFill>
            <a:miter lim="800000"/>
            <a:headEnd/>
            <a:tailEnd/>
          </a:ln>
        </p:spPr>
      </p:sp>
      <p:sp>
        <p:nvSpPr>
          <p:cNvPr id="28675"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marL="228600" indent="-228600" eaLnBrk="1" hangingPunct="1"/>
            <a:r>
              <a:rPr lang="en-US" b="1" smtClean="0"/>
              <a:t>The inputs for the meeting are:</a:t>
            </a:r>
          </a:p>
          <a:p>
            <a:pPr marL="228600" indent="-228600" eaLnBrk="1" hangingPunct="1">
              <a:buFontTx/>
              <a:buAutoNum type="arabicPeriod"/>
            </a:pPr>
            <a:r>
              <a:rPr lang="en-US" smtClean="0"/>
              <a:t>Quorum of the RC members in the state</a:t>
            </a:r>
          </a:p>
          <a:p>
            <a:pPr marL="228600" indent="-228600" eaLnBrk="1" hangingPunct="1">
              <a:buFontTx/>
              <a:buAutoNum type="arabicPeriod"/>
            </a:pPr>
            <a:r>
              <a:rPr lang="en-US" smtClean="0"/>
              <a:t>A list of proposed construction projects from each RC</a:t>
            </a:r>
          </a:p>
          <a:p>
            <a:pPr marL="228600" indent="-228600" eaLnBrk="1" hangingPunct="1">
              <a:buFontTx/>
              <a:buAutoNum type="arabicPeriod"/>
            </a:pPr>
            <a:r>
              <a:rPr lang="en-US" smtClean="0"/>
              <a:t>The board should consider all available economic analyses, manpower potential reviews, and environmental documentation in making their recommendation.</a:t>
            </a:r>
          </a:p>
          <a:p>
            <a:pPr marL="228600" indent="-228600" eaLnBrk="1" hangingPunct="1">
              <a:buFontTx/>
              <a:buAutoNum type="arabicPeriod"/>
            </a:pPr>
            <a:r>
              <a:rPr lang="en-US" smtClean="0"/>
              <a:t>HQ Engineers contact information.</a:t>
            </a:r>
          </a:p>
          <a:p>
            <a:pPr marL="228600" indent="-228600" eaLnBrk="1" hangingPunct="1">
              <a:buFontTx/>
              <a:buAutoNum type="arabicPeriod"/>
            </a:pPr>
            <a:r>
              <a:rPr lang="en-US" smtClean="0"/>
              <a:t>The last years records and historical board records.</a:t>
            </a:r>
          </a:p>
          <a:p>
            <a:pPr marL="228600" indent="-228600" eaLnBrk="1" hangingPunct="1"/>
            <a:r>
              <a:rPr lang="en-US" b="1" smtClean="0"/>
              <a:t>The outputs from the board are:</a:t>
            </a:r>
          </a:p>
          <a:p>
            <a:pPr marL="228600" indent="-228600" eaLnBrk="1" hangingPunct="1">
              <a:buFontTx/>
              <a:buAutoNum type="arabicPeriod"/>
            </a:pPr>
            <a:r>
              <a:rPr lang="en-US" smtClean="0"/>
              <a:t>Recommended joint projects</a:t>
            </a:r>
          </a:p>
          <a:p>
            <a:pPr marL="228600" indent="-228600" eaLnBrk="1" hangingPunct="1">
              <a:buFontTx/>
              <a:buAutoNum type="arabicPeriod"/>
            </a:pPr>
            <a:r>
              <a:rPr lang="en-US" smtClean="0"/>
              <a:t>If a project is recommended for unilateral use then a rational is required.</a:t>
            </a:r>
          </a:p>
          <a:p>
            <a:pPr marL="228600" indent="-228600" eaLnBrk="1" hangingPunct="1">
              <a:buFontTx/>
              <a:buAutoNum type="arabicPeriod"/>
            </a:pPr>
            <a:r>
              <a:rPr lang="en-US" smtClean="0"/>
              <a:t>The date of the next meeting</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bwMode="auto">
          <a:xfrm>
            <a:off x="1212850" y="696913"/>
            <a:ext cx="4584700" cy="3486150"/>
          </a:xfrm>
          <a:prstGeom prst="rect">
            <a:avLst/>
          </a:prstGeom>
          <a:noFill/>
          <a:ln>
            <a:solidFill>
              <a:srgbClr val="000000"/>
            </a:solidFill>
            <a:miter lim="800000"/>
            <a:headEnd/>
            <a:tailEnd/>
          </a:ln>
        </p:spPr>
      </p:sp>
      <p:sp>
        <p:nvSpPr>
          <p:cNvPr id="29699"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marL="228600" indent="-228600" eaLnBrk="1" hangingPunct="1"/>
            <a:r>
              <a:rPr lang="en-US" smtClean="0"/>
              <a:t>We recently relooked the JSRCFB process looking for ways to make it more efficient and effective. The changes we identified are:</a:t>
            </a:r>
          </a:p>
          <a:p>
            <a:pPr marL="228600" indent="-228600" eaLnBrk="1" hangingPunct="1">
              <a:buFontTx/>
              <a:buAutoNum type="arabicPeriod"/>
            </a:pPr>
            <a:r>
              <a:rPr lang="en-US" smtClean="0"/>
              <a:t>State board minutes are due by 1 Sept of each year. The reason is that most services look at the FYDP development in the Fall. By making the minutes due by 1 Sept the data is available at the right time to influence the FYDPs. This creates a problem in that many of the RCs don’t have many people working the joint boards. For this reason try to schedule the boards earlier so as to not overwhelm the MC Reserve and Navy reserve.</a:t>
            </a:r>
          </a:p>
          <a:p>
            <a:pPr marL="228600" indent="-228600" eaLnBrk="1" hangingPunct="1">
              <a:buFontTx/>
              <a:buAutoNum type="arabicPeriod"/>
            </a:pPr>
            <a:r>
              <a:rPr lang="en-US" smtClean="0"/>
              <a:t>We also revised the data fields. The intent was to gather the right data in a usable format. The old format had combined fields that were hard to use in a spreadsheet. Also information was missing such as the project number of the proposed joint projected.</a:t>
            </a:r>
          </a:p>
          <a:p>
            <a:pPr marL="228600" indent="-228600" eaLnBrk="1" hangingPunct="1">
              <a:buFontTx/>
              <a:buAutoNum type="arabicPeriod"/>
            </a:pPr>
            <a:r>
              <a:rPr lang="en-US" smtClean="0"/>
              <a:t>The project data should also be sent in Excel format. This way the data can be easily accessed and manipulated. </a:t>
            </a:r>
          </a:p>
          <a:p>
            <a:pPr marL="228600" indent="-228600" eaLnBrk="1" hangingPunct="1">
              <a:buFontTx/>
              <a:buAutoNum type="arabicPeriod"/>
            </a:pPr>
            <a:r>
              <a:rPr lang="en-US" smtClean="0"/>
              <a:t>Another change is sending minutes and project data to a dedicated e-mail address. Since we want Excel format for the project list the has to be e-mailed.</a:t>
            </a:r>
          </a:p>
          <a:p>
            <a:pPr marL="228600" indent="-228600" eaLnBrk="1" hangingPunct="1">
              <a:buFontTx/>
              <a:buAutoNum type="arabicPeriod"/>
            </a:pPr>
            <a:r>
              <a:rPr lang="en-US" smtClean="0"/>
              <a:t>We will be rewriting the DoDD and DoDI in the upcoming year to reflect these changes and make other required updates.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bwMode="auto">
          <a:xfrm>
            <a:off x="1212850" y="696913"/>
            <a:ext cx="4584700" cy="3486150"/>
          </a:xfrm>
          <a:prstGeom prst="rect">
            <a:avLst/>
          </a:prstGeom>
          <a:noFill/>
          <a:ln>
            <a:solidFill>
              <a:srgbClr val="000000"/>
            </a:solidFill>
            <a:miter lim="800000"/>
            <a:headEnd/>
            <a:tailEnd/>
          </a:ln>
        </p:spPr>
      </p:sp>
      <p:sp>
        <p:nvSpPr>
          <p:cNvPr id="30723"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smtClean="0"/>
              <a:t>These are the new data fields. The intent is to provide the data necessary to make a preliminary identification of promising joint projects. At the same time we tried to minimize the number of fields. The template is on the RA website. Please use the data fields as defined and organized so the data can be rolled up with other states.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bwMode="auto">
          <a:xfrm>
            <a:off x="1212850" y="696913"/>
            <a:ext cx="4584700" cy="3486150"/>
          </a:xfrm>
          <a:prstGeom prst="rect">
            <a:avLst/>
          </a:prstGeom>
          <a:noFill/>
          <a:ln>
            <a:solidFill>
              <a:srgbClr val="000000"/>
            </a:solidFill>
            <a:miter lim="800000"/>
            <a:headEnd/>
            <a:tailEnd/>
          </a:ln>
        </p:spPr>
      </p:sp>
      <p:sp>
        <p:nvSpPr>
          <p:cNvPr id="31747"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marL="228600" indent="-228600" eaLnBrk="1" hangingPunct="1">
              <a:buFontTx/>
              <a:buAutoNum type="arabicPeriod"/>
            </a:pPr>
            <a:r>
              <a:rPr lang="en-US" smtClean="0"/>
              <a:t>RA has a website that has contains much of the information you will require. The link is on the slide, if you Google OSD/RA you will be able to follow the menu to the screen shown here.</a:t>
            </a:r>
          </a:p>
          <a:p>
            <a:pPr marL="228600" indent="-228600" eaLnBrk="1" hangingPunct="1">
              <a:buFontTx/>
              <a:buAutoNum type="arabicPeriod"/>
            </a:pPr>
            <a:r>
              <a:rPr lang="en-US" smtClean="0"/>
              <a:t>Reference Links, link to the key references </a:t>
            </a:r>
          </a:p>
          <a:p>
            <a:pPr marL="228600" indent="-228600" eaLnBrk="1" hangingPunct="1">
              <a:buFontTx/>
              <a:buAutoNum type="arabicPeriod"/>
            </a:pPr>
            <a:r>
              <a:rPr lang="en-US" smtClean="0"/>
              <a:t>JSRCFB  Information Brief, Contains a brief that provides information on the Joint Board</a:t>
            </a:r>
          </a:p>
          <a:p>
            <a:pPr marL="228600" indent="-228600" eaLnBrk="1" hangingPunct="1">
              <a:buFontTx/>
              <a:buAutoNum type="arabicPeriod"/>
            </a:pPr>
            <a:r>
              <a:rPr lang="en-US" smtClean="0"/>
              <a:t>JSRCFB Minutes Log, Contains a list of the board minutes by state and when they were submitted</a:t>
            </a:r>
          </a:p>
          <a:p>
            <a:pPr marL="228600" indent="-228600" eaLnBrk="1" hangingPunct="1">
              <a:buFontTx/>
              <a:buAutoNum type="arabicPeriod"/>
            </a:pPr>
            <a:r>
              <a:rPr lang="en-US" smtClean="0"/>
              <a:t>JSRCFB Minute Submission Guidance, contains the engineers addresses and a sample memo for submitting minutes</a:t>
            </a:r>
          </a:p>
          <a:p>
            <a:pPr marL="228600" indent="-228600" eaLnBrk="1" hangingPunct="1">
              <a:buFontTx/>
              <a:buAutoNum type="arabicPeriod"/>
            </a:pPr>
            <a:r>
              <a:rPr lang="en-US" smtClean="0"/>
              <a:t>Latest JSRCFB State Minutes, contains the last minutes received by RA</a:t>
            </a:r>
          </a:p>
          <a:p>
            <a:pPr marL="228600" indent="-228600" eaLnBrk="1" hangingPunct="1">
              <a:buFontTx/>
              <a:buAutoNum type="arabicPeriod"/>
            </a:pPr>
            <a:r>
              <a:rPr lang="en-US" smtClean="0"/>
              <a:t>Example Documents, contains sample documents to include the project listing excel template</a:t>
            </a:r>
          </a:p>
          <a:p>
            <a:pPr marL="228600" indent="-228600" eaLnBrk="1" hangingPunct="1">
              <a:buFontTx/>
              <a:buAutoNum type="arabicPeriod"/>
            </a:pPr>
            <a:r>
              <a:rPr lang="en-US" smtClean="0"/>
              <a:t>Engineer Chiefs of the Reserve Components, listing of all the RC engineer chiefs</a:t>
            </a:r>
          </a:p>
          <a:p>
            <a:pPr marL="228600" indent="-228600" eaLnBrk="1" hangingPunct="1">
              <a:buFontTx/>
              <a:buAutoNum type="arabicPeriod"/>
            </a:pPr>
            <a:r>
              <a:rPr lang="en-US" smtClean="0"/>
              <a:t>Joint Construction Definition, is a definition of joint construction</a:t>
            </a:r>
          </a:p>
          <a:p>
            <a:pPr marL="228600" indent="-228600">
              <a:spcBef>
                <a:spcPct val="0"/>
              </a:spcBef>
              <a:buFontTx/>
              <a:buChar char="•"/>
            </a:pPr>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bwMode="auto">
          <a:xfrm>
            <a:off x="1212850" y="696913"/>
            <a:ext cx="4584700" cy="3486150"/>
          </a:xfrm>
          <a:prstGeom prst="rect">
            <a:avLst/>
          </a:prstGeom>
          <a:noFill/>
          <a:ln>
            <a:solidFill>
              <a:srgbClr val="000000"/>
            </a:solidFill>
            <a:miter lim="800000"/>
            <a:headEnd/>
            <a:tailEnd/>
          </a:ln>
        </p:spPr>
      </p:sp>
      <p:sp>
        <p:nvSpPr>
          <p:cNvPr id="32771"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bwMode="auto">
          <a:xfrm>
            <a:off x="1212850" y="696913"/>
            <a:ext cx="4584700" cy="3486150"/>
          </a:xfrm>
          <a:prstGeom prst="rect">
            <a:avLst/>
          </a:prstGeom>
          <a:noFill/>
          <a:ln>
            <a:solidFill>
              <a:srgbClr val="000000"/>
            </a:solidFill>
            <a:miter lim="800000"/>
            <a:headEnd/>
            <a:tailEnd/>
          </a:ln>
        </p:spPr>
      </p:sp>
      <p:sp>
        <p:nvSpPr>
          <p:cNvPr id="33795"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 Box 7" descr="25%"/>
          <p:cNvSpPr txBox="1">
            <a:spLocks noChangeArrowheads="1"/>
          </p:cNvSpPr>
          <p:nvPr userDrawn="1"/>
        </p:nvSpPr>
        <p:spPr bwMode="auto">
          <a:xfrm>
            <a:off x="685800" y="381000"/>
            <a:ext cx="7772400" cy="946150"/>
          </a:xfrm>
          <a:prstGeom prst="rect">
            <a:avLst/>
          </a:prstGeom>
          <a:noFill/>
          <a:ln w="12700">
            <a:noFill/>
            <a:miter lim="800000"/>
            <a:headEnd type="none" w="sm" len="sm"/>
            <a:tailEnd type="none" w="sm" len="sm"/>
          </a:ln>
          <a:effectLst>
            <a:outerShdw dist="35921" dir="2700000" algn="ctr" rotWithShape="0">
              <a:schemeClr val="bg2"/>
            </a:outerShdw>
          </a:effectLst>
        </p:spPr>
        <p:txBody>
          <a:bodyPr>
            <a:spAutoFit/>
            <a:flatTx/>
          </a:bodyPr>
          <a:lstStyle/>
          <a:p>
            <a:pPr>
              <a:defRPr/>
            </a:pPr>
            <a:r>
              <a:rPr lang="en-US" sz="2800" b="1" i="1">
                <a:solidFill>
                  <a:schemeClr val="folHlink"/>
                </a:solidFill>
                <a:effectLst>
                  <a:outerShdw blurRad="38100" dist="38100" dir="2700000" algn="tl">
                    <a:srgbClr val="C0C0C0"/>
                  </a:outerShdw>
                </a:effectLst>
                <a:latin typeface="Verdana" pitchFamily="34" charset="0"/>
              </a:rPr>
              <a:t>Joint Service Reserve Component Facility Board (JSRCFB)</a:t>
            </a:r>
          </a:p>
        </p:txBody>
      </p:sp>
      <p:sp>
        <p:nvSpPr>
          <p:cNvPr id="149506" name="Rectangle 2"/>
          <p:cNvSpPr>
            <a:spLocks noGrp="1" noChangeArrowheads="1"/>
          </p:cNvSpPr>
          <p:nvPr>
            <p:ph type="ctrTitle"/>
          </p:nvPr>
        </p:nvSpPr>
        <p:spPr>
          <a:xfrm>
            <a:off x="685800" y="2159000"/>
            <a:ext cx="7772400" cy="1489075"/>
          </a:xfrm>
        </p:spPr>
        <p:txBody>
          <a:bodyPr/>
          <a:lstStyle>
            <a:lvl1pPr>
              <a:defRPr/>
            </a:lvl1pPr>
          </a:lstStyle>
          <a:p>
            <a:r>
              <a:rPr lang="en-US"/>
              <a:t>Click to edit Master title style</a:t>
            </a:r>
          </a:p>
        </p:txBody>
      </p:sp>
      <p:sp>
        <p:nvSpPr>
          <p:cNvPr id="149507" name="Rectangle 3"/>
          <p:cNvSpPr>
            <a:spLocks noGrp="1" noChangeArrowheads="1"/>
          </p:cNvSpPr>
          <p:nvPr>
            <p:ph type="subTitle" idx="1"/>
          </p:nvPr>
        </p:nvSpPr>
        <p:spPr>
          <a:xfrm>
            <a:off x="1371600" y="3938588"/>
            <a:ext cx="6400800" cy="1776412"/>
          </a:xfrm>
        </p:spPr>
        <p:txBody>
          <a:bodyPr/>
          <a:lstStyle>
            <a:lvl1pPr marL="0" indent="0" algn="ctr">
              <a:buFontTx/>
              <a:buNone/>
              <a:defRPr/>
            </a:lvl1pPr>
          </a:lstStyle>
          <a:p>
            <a:r>
              <a:rPr lang="en-US"/>
              <a:t>Click to edit Master subtitle style</a:t>
            </a:r>
          </a:p>
        </p:txBody>
      </p:sp>
      <p:sp>
        <p:nvSpPr>
          <p:cNvPr id="5" name="Rectangle 4"/>
          <p:cNvSpPr>
            <a:spLocks noGrp="1" noChangeArrowheads="1"/>
          </p:cNvSpPr>
          <p:nvPr>
            <p:ph type="dt" sz="half" idx="10"/>
          </p:nvPr>
        </p:nvSpPr>
        <p:spPr>
          <a:xfrm>
            <a:off x="457200" y="6329363"/>
            <a:ext cx="2133600" cy="482600"/>
          </a:xfrm>
        </p:spPr>
        <p:txBody>
          <a:bodyPr/>
          <a:lstStyle>
            <a:lvl1pPr>
              <a:defRPr/>
            </a:lvl1pPr>
          </a:lstStyle>
          <a:p>
            <a:pPr>
              <a:defRPr/>
            </a:pPr>
            <a:r>
              <a:rPr lang="en-US"/>
              <a:t>01 APR 09</a:t>
            </a:r>
          </a:p>
        </p:txBody>
      </p:sp>
      <p:sp>
        <p:nvSpPr>
          <p:cNvPr id="6" name="Rectangle 5"/>
          <p:cNvSpPr>
            <a:spLocks noGrp="1" noChangeArrowheads="1"/>
          </p:cNvSpPr>
          <p:nvPr>
            <p:ph type="ftr" sz="quarter" idx="11"/>
          </p:nvPr>
        </p:nvSpPr>
        <p:spPr>
          <a:xfrm>
            <a:off x="3124200" y="6329363"/>
            <a:ext cx="2895600" cy="482600"/>
          </a:xfrm>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553200" y="6329363"/>
            <a:ext cx="2133600" cy="482600"/>
          </a:xfrm>
        </p:spPr>
        <p:txBody>
          <a:bodyPr/>
          <a:lstStyle>
            <a:lvl1pPr>
              <a:defRPr/>
            </a:lvl1pPr>
          </a:lstStyle>
          <a:p>
            <a:pPr>
              <a:defRPr/>
            </a:pPr>
            <a:fld id="{13AA61DB-9D0B-4526-BAD1-51BC8C90DE9B}" type="slidenum">
              <a:rPr lang="en-US"/>
              <a:pPr>
                <a:defRPr/>
              </a:pPr>
              <a:t>‹#›</a:t>
            </a:fld>
            <a:endParaRPr lang="en-US"/>
          </a:p>
        </p:txBody>
      </p:sp>
    </p:spTree>
  </p:cSld>
  <p:clrMapOvr>
    <a:masterClrMapping/>
  </p:clrMapOvr>
  <p:transition spd="slow"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r>
              <a:rPr lang="en-US"/>
              <a:t>May 09</a:t>
            </a: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4452BD1A-2D1D-42BF-9A08-2B991E9EDE96}" type="slidenum">
              <a:rPr lang="en-US"/>
              <a:pPr>
                <a:defRPr/>
              </a:pPr>
              <a:t>‹#›</a:t>
            </a:fld>
            <a:endParaRPr lang="en-US"/>
          </a:p>
        </p:txBody>
      </p:sp>
    </p:spTree>
  </p:cSld>
  <p:clrMapOvr>
    <a:masterClrMapping/>
  </p:clrMapOvr>
  <p:transition spd="slow"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65638"/>
            <a:ext cx="7772400" cy="138112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46400"/>
            <a:ext cx="7772400" cy="151923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r>
              <a:rPr lang="en-US"/>
              <a:t>May 09</a:t>
            </a: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683FA9AB-952A-4F29-8727-C71422A522BE}" type="slidenum">
              <a:rPr lang="en-US"/>
              <a:pPr>
                <a:defRPr/>
              </a:pPr>
              <a:t>‹#›</a:t>
            </a:fld>
            <a:endParaRPr lang="en-US"/>
          </a:p>
        </p:txBody>
      </p:sp>
    </p:spTree>
  </p:cSld>
  <p:clrMapOvr>
    <a:masterClrMapping/>
  </p:clrMapOvr>
  <p:transition spd="slow"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084388"/>
            <a:ext cx="3810000" cy="4170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84388"/>
            <a:ext cx="3810000" cy="4170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r>
              <a:rPr lang="en-US"/>
              <a:t>May 09</a:t>
            </a: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9D2E6EAD-7028-4E07-9D96-2D70B44B47F3}" type="slidenum">
              <a:rPr lang="en-US"/>
              <a:pPr>
                <a:defRPr/>
              </a:pPr>
              <a:t>‹#›</a:t>
            </a:fld>
            <a:endParaRPr lang="en-US"/>
          </a:p>
        </p:txBody>
      </p:sp>
    </p:spTree>
  </p:cSld>
  <p:clrMapOvr>
    <a:masterClrMapping/>
  </p:clrMapOvr>
  <p:transition spd="slow"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58875"/>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55750"/>
            <a:ext cx="4040188"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203450"/>
            <a:ext cx="4040188" cy="4005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55750"/>
            <a:ext cx="4041775"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203450"/>
            <a:ext cx="4041775" cy="4005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sz="half" idx="10"/>
          </p:nvPr>
        </p:nvSpPr>
        <p:spPr>
          <a:ln/>
        </p:spPr>
        <p:txBody>
          <a:bodyPr/>
          <a:lstStyle>
            <a:lvl1pPr>
              <a:defRPr/>
            </a:lvl1pPr>
          </a:lstStyle>
          <a:p>
            <a:pPr>
              <a:defRPr/>
            </a:pPr>
            <a:r>
              <a:rPr lang="en-US"/>
              <a:t>May 09</a:t>
            </a:r>
          </a:p>
        </p:txBody>
      </p:sp>
      <p:sp>
        <p:nvSpPr>
          <p:cNvPr id="8" name="Rectangle 10"/>
          <p:cNvSpPr>
            <a:spLocks noGrp="1" noChangeArrowheads="1"/>
          </p:cNvSpPr>
          <p:nvPr>
            <p:ph type="ftr" sz="quarter" idx="11"/>
          </p:nvPr>
        </p:nvSpPr>
        <p:spPr>
          <a:ln/>
        </p:spPr>
        <p:txBody>
          <a:bodyPr/>
          <a:lstStyle>
            <a:lvl1pPr>
              <a:defRPr/>
            </a:lvl1pPr>
          </a:lstStyle>
          <a:p>
            <a:pPr>
              <a:defRPr/>
            </a:pPr>
            <a:endParaRPr lang="en-US"/>
          </a:p>
        </p:txBody>
      </p:sp>
      <p:sp>
        <p:nvSpPr>
          <p:cNvPr id="9" name="Rectangle 11"/>
          <p:cNvSpPr>
            <a:spLocks noGrp="1" noChangeArrowheads="1"/>
          </p:cNvSpPr>
          <p:nvPr>
            <p:ph type="sldNum" sz="quarter" idx="12"/>
          </p:nvPr>
        </p:nvSpPr>
        <p:spPr>
          <a:ln/>
        </p:spPr>
        <p:txBody>
          <a:bodyPr/>
          <a:lstStyle>
            <a:lvl1pPr>
              <a:defRPr/>
            </a:lvl1pPr>
          </a:lstStyle>
          <a:p>
            <a:pPr>
              <a:defRPr/>
            </a:pPr>
            <a:fld id="{DD97E4BC-33CB-4930-8174-6F6BB1E8D5FE}" type="slidenum">
              <a:rPr lang="en-US"/>
              <a:pPr>
                <a:defRPr/>
              </a:pPr>
              <a:t>‹#›</a:t>
            </a:fld>
            <a:endParaRPr lang="en-US"/>
          </a:p>
        </p:txBody>
      </p:sp>
    </p:spTree>
  </p:cSld>
  <p:clrMapOvr>
    <a:masterClrMapping/>
  </p:clrMapOvr>
  <p:transition spd="slow"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dt" sz="half" idx="10"/>
          </p:nvPr>
        </p:nvSpPr>
        <p:spPr>
          <a:ln/>
        </p:spPr>
        <p:txBody>
          <a:bodyPr/>
          <a:lstStyle>
            <a:lvl1pPr>
              <a:defRPr/>
            </a:lvl1pPr>
          </a:lstStyle>
          <a:p>
            <a:pPr>
              <a:defRPr/>
            </a:pPr>
            <a:r>
              <a:rPr lang="en-US"/>
              <a:t>May 09</a:t>
            </a:r>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pPr>
              <a:defRPr/>
            </a:pPr>
            <a:fld id="{7424A235-04BE-499B-81DC-BF5905C81717}" type="slidenum">
              <a:rPr lang="en-US"/>
              <a:pPr>
                <a:defRPr/>
              </a:pPr>
              <a:t>‹#›</a:t>
            </a:fld>
            <a:endParaRPr lang="en-US"/>
          </a:p>
        </p:txBody>
      </p:sp>
    </p:spTree>
  </p:cSld>
  <p:clrMapOvr>
    <a:masterClrMapping/>
  </p:clrMapOvr>
  <p:transition spd="slow"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r>
              <a:rPr lang="en-US"/>
              <a:t>May 09</a:t>
            </a:r>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pPr>
              <a:defRPr/>
            </a:pPr>
            <a:fld id="{21FC6296-718A-460E-B563-54630C939C82}" type="slidenum">
              <a:rPr lang="en-US"/>
              <a:pPr>
                <a:defRPr/>
              </a:pPr>
              <a:t>‹#›</a:t>
            </a:fld>
            <a:endParaRPr lang="en-US"/>
          </a:p>
        </p:txBody>
      </p:sp>
    </p:spTree>
  </p:cSld>
  <p:clrMapOvr>
    <a:masterClrMapping/>
  </p:clrMapOvr>
  <p:transition spd="slow"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6225"/>
            <a:ext cx="3008313" cy="1177925"/>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6225"/>
            <a:ext cx="5111750" cy="59324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54150"/>
            <a:ext cx="3008313" cy="4754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r>
              <a:rPr lang="en-US"/>
              <a:t>May 09</a:t>
            </a: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F5CBD9A2-DFE2-427A-B7AB-EC16A54FCBD3}" type="slidenum">
              <a:rPr lang="en-US"/>
              <a:pPr>
                <a:defRPr/>
              </a:pPr>
              <a:t>‹#›</a:t>
            </a:fld>
            <a:endParaRPr lang="en-US"/>
          </a:p>
        </p:txBody>
      </p:sp>
    </p:spTree>
  </p:cSld>
  <p:clrMapOvr>
    <a:masterClrMapping/>
  </p:clrMapOvr>
  <p:transition spd="slow"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65688"/>
            <a:ext cx="5486400" cy="573087"/>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20713"/>
            <a:ext cx="5486400" cy="41703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438775"/>
            <a:ext cx="5486400" cy="8159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r>
              <a:rPr lang="en-US"/>
              <a:t>May 09</a:t>
            </a: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500D0B4E-FF73-4405-8A41-59992F1CA8EF}" type="slidenum">
              <a:rPr lang="en-US"/>
              <a:pPr>
                <a:defRPr/>
              </a:pPr>
              <a:t>‹#›</a:t>
            </a:fld>
            <a:endParaRPr lang="en-US"/>
          </a:p>
        </p:txBody>
      </p:sp>
    </p:spTree>
  </p:cSld>
  <p:clrMapOvr>
    <a:masterClrMapping/>
  </p:clrMapOvr>
  <p:transition spd="slow"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r>
              <a:rPr lang="en-US"/>
              <a:t>May 09</a:t>
            </a: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10421D38-B81A-42DB-B61E-DC0E9FA32599}" type="slidenum">
              <a:rPr lang="en-US"/>
              <a:pPr>
                <a:defRPr/>
              </a:pPr>
              <a:t>‹#›</a:t>
            </a:fld>
            <a:endParaRPr lang="en-US"/>
          </a:p>
        </p:txBody>
      </p:sp>
    </p:spTree>
  </p:cSld>
  <p:clrMapOvr>
    <a:masterClrMapping/>
  </p:clrMapOvr>
  <p:transition spd="slow"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873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5676900" cy="5873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r>
              <a:rPr lang="en-US"/>
              <a:t>May 09</a:t>
            </a: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94A2CF93-72FE-452C-8827-3F570036BF10}" type="slidenum">
              <a:rPr lang="en-US"/>
              <a:pPr>
                <a:defRPr/>
              </a:pPr>
              <a:t>‹#›</a:t>
            </a:fld>
            <a:endParaRPr lang="en-US"/>
          </a:p>
        </p:txBody>
      </p:sp>
    </p:spTree>
  </p:cSld>
  <p:clrMapOvr>
    <a:masterClrMapping/>
  </p:clrMapOvr>
  <p:transition spd="slow"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1554" name="Rectangle 2"/>
          <p:cNvSpPr>
            <a:spLocks noGrp="1" noChangeArrowheads="1"/>
          </p:cNvSpPr>
          <p:nvPr>
            <p:ph type="ctrTitle"/>
          </p:nvPr>
        </p:nvSpPr>
        <p:spPr>
          <a:xfrm>
            <a:off x="685800" y="2159000"/>
            <a:ext cx="7772400" cy="1489075"/>
          </a:xfrm>
        </p:spPr>
        <p:txBody>
          <a:bodyPr/>
          <a:lstStyle>
            <a:lvl1pPr>
              <a:defRPr/>
            </a:lvl1pPr>
          </a:lstStyle>
          <a:p>
            <a:r>
              <a:rPr lang="en-US"/>
              <a:t>Click to edit Master title style</a:t>
            </a:r>
          </a:p>
        </p:txBody>
      </p:sp>
      <p:sp>
        <p:nvSpPr>
          <p:cNvPr id="151555" name="Rectangle 3"/>
          <p:cNvSpPr>
            <a:spLocks noGrp="1" noChangeArrowheads="1"/>
          </p:cNvSpPr>
          <p:nvPr>
            <p:ph type="subTitle" idx="1"/>
          </p:nvPr>
        </p:nvSpPr>
        <p:spPr>
          <a:xfrm>
            <a:off x="1371600" y="3938588"/>
            <a:ext cx="6400800" cy="1776412"/>
          </a:xfrm>
        </p:spPr>
        <p:txBody>
          <a:bodyPr/>
          <a:lstStyle>
            <a:lvl1pPr marL="0" indent="0" algn="ctr">
              <a:buFontTx/>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r>
              <a:rPr lang="en-US"/>
              <a:t>1 Oct 08</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29EC17-24E1-4FD7-A177-A63E040A6DE2}"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1 Oct 08</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3408440-0641-45FD-A377-BC39D3AC0E24}"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65638"/>
            <a:ext cx="7772400" cy="138112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46400"/>
            <a:ext cx="7772400" cy="151923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1 Oct 08</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AC60E38-2643-417B-A1C1-2FAC6789D7AF}"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22425"/>
            <a:ext cx="4038600" cy="4586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22425"/>
            <a:ext cx="4038600" cy="4586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1 Oct 08</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8ED83B8-72B9-4BE1-8452-90E934E23619}"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55750"/>
            <a:ext cx="4040188"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203450"/>
            <a:ext cx="4040188" cy="4005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55750"/>
            <a:ext cx="4041775"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203450"/>
            <a:ext cx="4041775" cy="4005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t>1 Oct 08</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3117B4B-CF56-43A1-9B51-49DA03CFC519}"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t>1 Oct 08</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37DC3BF-9A1F-4473-B6C6-61F69106B898}"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1 Oct 08</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5BBE5FF-FDE3-40EE-8297-8F3F740FDEB7}"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6225"/>
            <a:ext cx="3008313" cy="11779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6225"/>
            <a:ext cx="5111750" cy="59324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54150"/>
            <a:ext cx="3008313" cy="4754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1 Oct 08</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650AC43-3EF4-4943-B8E3-DAF152A974FE}"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65688"/>
            <a:ext cx="5486400" cy="57308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20713"/>
            <a:ext cx="5486400" cy="41703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438775"/>
            <a:ext cx="5486400" cy="8159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1 Oct 08</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3C4D759-2957-44ED-9E40-787F95BC3E6C}"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1 Oct 08</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9263D5-A3BB-4D5A-8A33-CCD46D132A59}"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9309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930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1 Oct 08</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BF99F98-ED86-4348-8B8C-FE0994C466C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7"/>
          <p:cNvSpPr>
            <a:spLocks noGrp="1" noChangeArrowheads="1"/>
          </p:cNvSpPr>
          <p:nvPr>
            <p:ph type="title"/>
          </p:nvPr>
        </p:nvSpPr>
        <p:spPr bwMode="auto">
          <a:xfrm>
            <a:off x="685800" y="381000"/>
            <a:ext cx="7772400" cy="914400"/>
          </a:xfrm>
          <a:prstGeom prst="rect">
            <a:avLst/>
          </a:prstGeom>
          <a:noFill/>
          <a:ln w="9525">
            <a:noFill/>
            <a:miter lim="800000"/>
            <a:headEnd/>
            <a:tailEnd/>
          </a:ln>
        </p:spPr>
        <p:txBody>
          <a:bodyPr vert="horz" wrap="square" lIns="92075" tIns="46038" rIns="92075" bIns="46038" numCol="1" anchor="b" anchorCtr="0" compatLnSpc="1">
            <a:prstTxWarp prst="textNoShape">
              <a:avLst/>
            </a:prstTxWarp>
          </a:bodyPr>
          <a:lstStyle/>
          <a:p>
            <a:pPr lvl="0"/>
            <a:endParaRPr lang="en-US" smtClean="0"/>
          </a:p>
        </p:txBody>
      </p:sp>
      <p:sp>
        <p:nvSpPr>
          <p:cNvPr id="2051" name="Rectangle 8"/>
          <p:cNvSpPr>
            <a:spLocks noGrp="1" noChangeArrowheads="1"/>
          </p:cNvSpPr>
          <p:nvPr>
            <p:ph type="body" idx="1"/>
          </p:nvPr>
        </p:nvSpPr>
        <p:spPr bwMode="auto">
          <a:xfrm>
            <a:off x="685800" y="2084388"/>
            <a:ext cx="7772400" cy="4170362"/>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0665" name="Rectangle 9"/>
          <p:cNvSpPr>
            <a:spLocks noGrp="1" noChangeArrowheads="1"/>
          </p:cNvSpPr>
          <p:nvPr>
            <p:ph type="dt" sz="half" idx="2"/>
          </p:nvPr>
        </p:nvSpPr>
        <p:spPr bwMode="auto">
          <a:xfrm>
            <a:off x="685800" y="6408738"/>
            <a:ext cx="1905000" cy="46355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a:defRPr sz="1000"/>
            </a:lvl1pPr>
          </a:lstStyle>
          <a:p>
            <a:pPr>
              <a:defRPr/>
            </a:pPr>
            <a:r>
              <a:rPr lang="en-US"/>
              <a:t>May 09</a:t>
            </a:r>
          </a:p>
        </p:txBody>
      </p:sp>
      <p:sp>
        <p:nvSpPr>
          <p:cNvPr id="70666" name="Rectangle 10"/>
          <p:cNvSpPr>
            <a:spLocks noGrp="1" noChangeArrowheads="1"/>
          </p:cNvSpPr>
          <p:nvPr>
            <p:ph type="ftr" sz="quarter" idx="3"/>
          </p:nvPr>
        </p:nvSpPr>
        <p:spPr bwMode="auto">
          <a:xfrm>
            <a:off x="3124200" y="6408738"/>
            <a:ext cx="2895600" cy="46355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000"/>
            </a:lvl1pPr>
          </a:lstStyle>
          <a:p>
            <a:pPr>
              <a:defRPr/>
            </a:pPr>
            <a:endParaRPr lang="en-US"/>
          </a:p>
        </p:txBody>
      </p:sp>
      <p:sp>
        <p:nvSpPr>
          <p:cNvPr id="70667" name="Rectangle 11"/>
          <p:cNvSpPr>
            <a:spLocks noGrp="1" noChangeArrowheads="1"/>
          </p:cNvSpPr>
          <p:nvPr>
            <p:ph type="sldNum" sz="quarter" idx="4"/>
          </p:nvPr>
        </p:nvSpPr>
        <p:spPr bwMode="auto">
          <a:xfrm>
            <a:off x="6553200" y="6408738"/>
            <a:ext cx="1905000" cy="46355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000"/>
            </a:lvl1pPr>
          </a:lstStyle>
          <a:p>
            <a:pPr>
              <a:defRPr/>
            </a:pPr>
            <a:fld id="{4FD83D1A-4AEA-4D65-A29A-FC999E83E45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41"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ransition spd="slow" advClick="0"/>
  <p:hf hdr="0" ftr="0"/>
  <p:txStyles>
    <p:titleStyle>
      <a:lvl1pPr algn="ctr" rtl="0" eaLnBrk="0" fontAlgn="base" hangingPunct="0">
        <a:spcBef>
          <a:spcPct val="0"/>
        </a:spcBef>
        <a:spcAft>
          <a:spcPct val="0"/>
        </a:spcAft>
        <a:defRPr sz="3000" b="1" i="1">
          <a:solidFill>
            <a:schemeClr val="tx2"/>
          </a:solidFill>
          <a:latin typeface="+mj-lt"/>
          <a:ea typeface="+mj-ea"/>
          <a:cs typeface="+mj-cs"/>
        </a:defRPr>
      </a:lvl1pPr>
      <a:lvl2pPr algn="ctr" rtl="0" eaLnBrk="0" fontAlgn="base" hangingPunct="0">
        <a:spcBef>
          <a:spcPct val="0"/>
        </a:spcBef>
        <a:spcAft>
          <a:spcPct val="0"/>
        </a:spcAft>
        <a:defRPr sz="3000" b="1" i="1">
          <a:solidFill>
            <a:schemeClr val="tx2"/>
          </a:solidFill>
          <a:latin typeface="Verdana" pitchFamily="34" charset="0"/>
        </a:defRPr>
      </a:lvl2pPr>
      <a:lvl3pPr algn="ctr" rtl="0" eaLnBrk="0" fontAlgn="base" hangingPunct="0">
        <a:spcBef>
          <a:spcPct val="0"/>
        </a:spcBef>
        <a:spcAft>
          <a:spcPct val="0"/>
        </a:spcAft>
        <a:defRPr sz="3000" b="1" i="1">
          <a:solidFill>
            <a:schemeClr val="tx2"/>
          </a:solidFill>
          <a:latin typeface="Verdana" pitchFamily="34" charset="0"/>
        </a:defRPr>
      </a:lvl3pPr>
      <a:lvl4pPr algn="ctr" rtl="0" eaLnBrk="0" fontAlgn="base" hangingPunct="0">
        <a:spcBef>
          <a:spcPct val="0"/>
        </a:spcBef>
        <a:spcAft>
          <a:spcPct val="0"/>
        </a:spcAft>
        <a:defRPr sz="3000" b="1" i="1">
          <a:solidFill>
            <a:schemeClr val="tx2"/>
          </a:solidFill>
          <a:latin typeface="Verdana" pitchFamily="34" charset="0"/>
        </a:defRPr>
      </a:lvl4pPr>
      <a:lvl5pPr algn="ctr" rtl="0" eaLnBrk="0" fontAlgn="base" hangingPunct="0">
        <a:spcBef>
          <a:spcPct val="0"/>
        </a:spcBef>
        <a:spcAft>
          <a:spcPct val="0"/>
        </a:spcAft>
        <a:defRPr sz="3000" b="1" i="1">
          <a:solidFill>
            <a:schemeClr val="tx2"/>
          </a:solidFill>
          <a:latin typeface="Verdana" pitchFamily="34" charset="0"/>
        </a:defRPr>
      </a:lvl5pPr>
      <a:lvl6pPr marL="457200" algn="ctr" rtl="0" eaLnBrk="0" fontAlgn="base" hangingPunct="0">
        <a:spcBef>
          <a:spcPct val="0"/>
        </a:spcBef>
        <a:spcAft>
          <a:spcPct val="0"/>
        </a:spcAft>
        <a:defRPr sz="3000" b="1" i="1">
          <a:solidFill>
            <a:schemeClr val="tx2"/>
          </a:solidFill>
          <a:latin typeface="Verdana" pitchFamily="34" charset="0"/>
        </a:defRPr>
      </a:lvl6pPr>
      <a:lvl7pPr marL="914400" algn="ctr" rtl="0" eaLnBrk="0" fontAlgn="base" hangingPunct="0">
        <a:spcBef>
          <a:spcPct val="0"/>
        </a:spcBef>
        <a:spcAft>
          <a:spcPct val="0"/>
        </a:spcAft>
        <a:defRPr sz="3000" b="1" i="1">
          <a:solidFill>
            <a:schemeClr val="tx2"/>
          </a:solidFill>
          <a:latin typeface="Verdana" pitchFamily="34" charset="0"/>
        </a:defRPr>
      </a:lvl7pPr>
      <a:lvl8pPr marL="1371600" algn="ctr" rtl="0" eaLnBrk="0" fontAlgn="base" hangingPunct="0">
        <a:spcBef>
          <a:spcPct val="0"/>
        </a:spcBef>
        <a:spcAft>
          <a:spcPct val="0"/>
        </a:spcAft>
        <a:defRPr sz="3000" b="1" i="1">
          <a:solidFill>
            <a:schemeClr val="tx2"/>
          </a:solidFill>
          <a:latin typeface="Verdana" pitchFamily="34" charset="0"/>
        </a:defRPr>
      </a:lvl8pPr>
      <a:lvl9pPr marL="1828800" algn="ctr" rtl="0" eaLnBrk="0" fontAlgn="base" hangingPunct="0">
        <a:spcBef>
          <a:spcPct val="0"/>
        </a:spcBef>
        <a:spcAft>
          <a:spcPct val="0"/>
        </a:spcAft>
        <a:defRPr sz="3000" b="1" i="1">
          <a:solidFill>
            <a:schemeClr val="tx2"/>
          </a:solidFill>
          <a:latin typeface="Verdana" pitchFamily="34"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Char char="–"/>
        <a:defRPr sz="2800">
          <a:solidFill>
            <a:schemeClr val="tx1"/>
          </a:solidFill>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defRPr>
      </a:lvl5pPr>
      <a:lvl6pPr marL="2514600" indent="-228600" algn="l" rtl="0" eaLnBrk="0" fontAlgn="base" hangingPunct="0">
        <a:spcBef>
          <a:spcPct val="20000"/>
        </a:spcBef>
        <a:spcAft>
          <a:spcPct val="0"/>
        </a:spcAft>
        <a:buClr>
          <a:schemeClr val="tx2"/>
        </a:buClr>
        <a:buChar char="•"/>
        <a:defRPr sz="2000">
          <a:solidFill>
            <a:schemeClr val="tx1"/>
          </a:solidFill>
          <a:latin typeface="+mn-lt"/>
        </a:defRPr>
      </a:lvl6pPr>
      <a:lvl7pPr marL="2971800" indent="-228600" algn="l" rtl="0" eaLnBrk="0" fontAlgn="base" hangingPunct="0">
        <a:spcBef>
          <a:spcPct val="20000"/>
        </a:spcBef>
        <a:spcAft>
          <a:spcPct val="0"/>
        </a:spcAft>
        <a:buClr>
          <a:schemeClr val="tx2"/>
        </a:buClr>
        <a:buChar char="•"/>
        <a:defRPr sz="2000">
          <a:solidFill>
            <a:schemeClr val="tx1"/>
          </a:solidFill>
          <a:latin typeface="+mn-lt"/>
        </a:defRPr>
      </a:lvl7pPr>
      <a:lvl8pPr marL="3429000" indent="-228600" algn="l" rtl="0" eaLnBrk="0" fontAlgn="base" hangingPunct="0">
        <a:spcBef>
          <a:spcPct val="20000"/>
        </a:spcBef>
        <a:spcAft>
          <a:spcPct val="0"/>
        </a:spcAft>
        <a:buClr>
          <a:schemeClr val="tx2"/>
        </a:buClr>
        <a:buChar char="•"/>
        <a:defRPr sz="2000">
          <a:solidFill>
            <a:schemeClr val="tx1"/>
          </a:solidFill>
          <a:latin typeface="+mn-lt"/>
        </a:defRPr>
      </a:lvl8pPr>
      <a:lvl9pPr marL="3886200" indent="-228600" algn="l" rtl="0" eaLnBrk="0" fontAlgn="base" hangingPunct="0">
        <a:spcBef>
          <a:spcPct val="20000"/>
        </a:spcBef>
        <a:spcAft>
          <a:spcPct val="0"/>
        </a:spcAft>
        <a:buClr>
          <a:schemeClr val="tx2"/>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7813"/>
            <a:ext cx="8229600" cy="1158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22425"/>
            <a:ext cx="8229600" cy="4586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0532" name="Rectangle 4"/>
          <p:cNvSpPr>
            <a:spLocks noGrp="1" noChangeArrowheads="1"/>
          </p:cNvSpPr>
          <p:nvPr>
            <p:ph type="dt" sz="half" idx="2"/>
          </p:nvPr>
        </p:nvSpPr>
        <p:spPr bwMode="auto">
          <a:xfrm>
            <a:off x="457200" y="6329363"/>
            <a:ext cx="2133600" cy="482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Times New Roman" pitchFamily="18" charset="0"/>
              </a:defRPr>
            </a:lvl1pPr>
          </a:lstStyle>
          <a:p>
            <a:pPr>
              <a:defRPr/>
            </a:pPr>
            <a:r>
              <a:rPr lang="en-US"/>
              <a:t>1 Oct 08</a:t>
            </a:r>
          </a:p>
        </p:txBody>
      </p:sp>
      <p:sp>
        <p:nvSpPr>
          <p:cNvPr id="150533" name="Rectangle 5"/>
          <p:cNvSpPr>
            <a:spLocks noGrp="1" noChangeArrowheads="1"/>
          </p:cNvSpPr>
          <p:nvPr>
            <p:ph type="ftr" sz="quarter" idx="3"/>
          </p:nvPr>
        </p:nvSpPr>
        <p:spPr bwMode="auto">
          <a:xfrm>
            <a:off x="3124200" y="6329363"/>
            <a:ext cx="2895600" cy="482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8" charset="0"/>
              </a:defRPr>
            </a:lvl1pPr>
          </a:lstStyle>
          <a:p>
            <a:pPr>
              <a:defRPr/>
            </a:pPr>
            <a:endParaRPr lang="en-US"/>
          </a:p>
        </p:txBody>
      </p:sp>
      <p:sp>
        <p:nvSpPr>
          <p:cNvPr id="150534" name="Rectangle 6"/>
          <p:cNvSpPr>
            <a:spLocks noGrp="1" noChangeArrowheads="1"/>
          </p:cNvSpPr>
          <p:nvPr>
            <p:ph type="sldNum" sz="quarter" idx="4"/>
          </p:nvPr>
        </p:nvSpPr>
        <p:spPr bwMode="auto">
          <a:xfrm>
            <a:off x="6553200" y="6329363"/>
            <a:ext cx="2133600" cy="482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8" charset="0"/>
              </a:defRPr>
            </a:lvl1pPr>
          </a:lstStyle>
          <a:p>
            <a:pPr>
              <a:defRPr/>
            </a:pPr>
            <a:fld id="{C82572CD-43C1-4913-B6D3-80BE88FA80E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hf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1.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10" Type="http://schemas.openxmlformats.org/officeDocument/2006/relationships/oleObject" Target="../embeddings/oleObject7.bin"/><Relationship Id="rId4" Type="http://schemas.openxmlformats.org/officeDocument/2006/relationships/oleObject" Target="../embeddings/oleObject1.bin"/><Relationship Id="rId9" Type="http://schemas.openxmlformats.org/officeDocument/2006/relationships/oleObject" Target="../embeddings/oleObject6.bin"/></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Date Placeholder 1"/>
          <p:cNvSpPr>
            <a:spLocks noGrp="1"/>
          </p:cNvSpPr>
          <p:nvPr>
            <p:ph type="dt" sz="quarter" idx="10"/>
          </p:nvPr>
        </p:nvSpPr>
        <p:spPr>
          <a:noFill/>
        </p:spPr>
        <p:txBody>
          <a:bodyPr/>
          <a:lstStyle/>
          <a:p>
            <a:r>
              <a:rPr lang="en-US" smtClean="0"/>
              <a:t>Apr 10</a:t>
            </a:r>
          </a:p>
        </p:txBody>
      </p:sp>
      <p:sp>
        <p:nvSpPr>
          <p:cNvPr id="1034" name="Slide Number Placeholder 3"/>
          <p:cNvSpPr>
            <a:spLocks noGrp="1"/>
          </p:cNvSpPr>
          <p:nvPr>
            <p:ph type="sldNum" sz="quarter" idx="12"/>
          </p:nvPr>
        </p:nvSpPr>
        <p:spPr>
          <a:noFill/>
        </p:spPr>
        <p:txBody>
          <a:bodyPr/>
          <a:lstStyle/>
          <a:p>
            <a:fld id="{967F3ABE-1CB0-497D-B425-0902E467B717}" type="slidenum">
              <a:rPr lang="en-US" smtClean="0"/>
              <a:pPr/>
              <a:t>1</a:t>
            </a:fld>
            <a:endParaRPr lang="en-US" smtClean="0"/>
          </a:p>
        </p:txBody>
      </p:sp>
      <p:sp>
        <p:nvSpPr>
          <p:cNvPr id="1035" name="Text Box 2"/>
          <p:cNvSpPr txBox="1">
            <a:spLocks noChangeArrowheads="1"/>
          </p:cNvSpPr>
          <p:nvPr/>
        </p:nvSpPr>
        <p:spPr bwMode="auto">
          <a:xfrm>
            <a:off x="1447800" y="0"/>
            <a:ext cx="184150" cy="457200"/>
          </a:xfrm>
          <a:prstGeom prst="rect">
            <a:avLst/>
          </a:prstGeom>
          <a:noFill/>
          <a:ln w="12700">
            <a:noFill/>
            <a:miter lim="800000"/>
            <a:headEnd type="none" w="sm" len="sm"/>
            <a:tailEnd type="none" w="sm" len="sm"/>
          </a:ln>
        </p:spPr>
        <p:txBody>
          <a:bodyPr wrap="none">
            <a:spAutoFit/>
          </a:bodyPr>
          <a:lstStyle/>
          <a:p>
            <a:pPr algn="l"/>
            <a:endParaRPr lang="en-US" sz="2400">
              <a:latin typeface="Times New Roman" pitchFamily="18" charset="0"/>
            </a:endParaRPr>
          </a:p>
        </p:txBody>
      </p:sp>
      <p:sp>
        <p:nvSpPr>
          <p:cNvPr id="1036" name="Text Box 3"/>
          <p:cNvSpPr txBox="1">
            <a:spLocks noChangeArrowheads="1"/>
          </p:cNvSpPr>
          <p:nvPr/>
        </p:nvSpPr>
        <p:spPr bwMode="auto">
          <a:xfrm>
            <a:off x="2895600" y="4557713"/>
            <a:ext cx="3352800" cy="1016000"/>
          </a:xfrm>
          <a:prstGeom prst="rect">
            <a:avLst/>
          </a:prstGeom>
          <a:noFill/>
          <a:ln w="12700">
            <a:noFill/>
            <a:miter lim="800000"/>
            <a:headEnd type="none" w="sm" len="sm"/>
            <a:tailEnd type="none" w="sm" len="sm"/>
          </a:ln>
        </p:spPr>
        <p:txBody>
          <a:bodyPr>
            <a:spAutoFit/>
          </a:bodyPr>
          <a:lstStyle/>
          <a:p>
            <a:r>
              <a:rPr lang="en-US" sz="1800" b="1" dirty="0" smtClean="0"/>
              <a:t>COL </a:t>
            </a:r>
            <a:r>
              <a:rPr lang="en-US" sz="1800" b="1" dirty="0"/>
              <a:t>Adrian Nagel</a:t>
            </a:r>
            <a:endParaRPr lang="en-US" sz="2000" b="1" dirty="0"/>
          </a:p>
          <a:p>
            <a:r>
              <a:rPr lang="en-US" b="1" dirty="0"/>
              <a:t>OASD/RA(M&amp;F)</a:t>
            </a:r>
          </a:p>
          <a:p>
            <a:r>
              <a:rPr lang="en-US" b="1" dirty="0"/>
              <a:t>(703) 693-8110      DSN 223-8110</a:t>
            </a:r>
          </a:p>
          <a:p>
            <a:r>
              <a:rPr lang="en-US" b="1" u="sng" dirty="0"/>
              <a:t>Adrian.Nagel@osd.mil</a:t>
            </a:r>
            <a:endParaRPr lang="en-US" b="1" dirty="0">
              <a:latin typeface="Times New Roman" pitchFamily="18" charset="0"/>
            </a:endParaRPr>
          </a:p>
        </p:txBody>
      </p:sp>
      <p:graphicFrame>
        <p:nvGraphicFramePr>
          <p:cNvPr id="1026" name="Object 4"/>
          <p:cNvGraphicFramePr>
            <a:graphicFrameLocks noChangeAspect="1"/>
          </p:cNvGraphicFramePr>
          <p:nvPr/>
        </p:nvGraphicFramePr>
        <p:xfrm>
          <a:off x="6934200" y="2363788"/>
          <a:ext cx="927100" cy="927100"/>
        </p:xfrm>
        <a:graphic>
          <a:graphicData uri="http://schemas.openxmlformats.org/presentationml/2006/ole">
            <p:oleObj spid="_x0000_s1026" name="Clip" r:id="rId4" imgW="6883200" imgH="6883200" progId="">
              <p:embed/>
            </p:oleObj>
          </a:graphicData>
        </a:graphic>
      </p:graphicFrame>
      <p:graphicFrame>
        <p:nvGraphicFramePr>
          <p:cNvPr id="1027" name="Object 5"/>
          <p:cNvGraphicFramePr>
            <a:graphicFrameLocks noChangeAspect="1"/>
          </p:cNvGraphicFramePr>
          <p:nvPr/>
        </p:nvGraphicFramePr>
        <p:xfrm>
          <a:off x="1368425" y="2363788"/>
          <a:ext cx="927100" cy="927100"/>
        </p:xfrm>
        <a:graphic>
          <a:graphicData uri="http://schemas.openxmlformats.org/presentationml/2006/ole">
            <p:oleObj spid="_x0000_s1027" name="Clip" r:id="rId5" imgW="3568680" imgH="3568680" progId="">
              <p:embed/>
            </p:oleObj>
          </a:graphicData>
        </a:graphic>
      </p:graphicFrame>
      <p:graphicFrame>
        <p:nvGraphicFramePr>
          <p:cNvPr id="1028" name="Object 6"/>
          <p:cNvGraphicFramePr>
            <a:graphicFrameLocks noChangeAspect="1"/>
          </p:cNvGraphicFramePr>
          <p:nvPr/>
        </p:nvGraphicFramePr>
        <p:xfrm>
          <a:off x="1365250" y="3522663"/>
          <a:ext cx="927100" cy="927100"/>
        </p:xfrm>
        <a:graphic>
          <a:graphicData uri="http://schemas.openxmlformats.org/presentationml/2006/ole">
            <p:oleObj spid="_x0000_s1028" name="Clip" r:id="rId6" imgW="3416040" imgH="3416040" progId="">
              <p:embed/>
            </p:oleObj>
          </a:graphicData>
        </a:graphic>
      </p:graphicFrame>
      <p:graphicFrame>
        <p:nvGraphicFramePr>
          <p:cNvPr id="1029" name="Object 7"/>
          <p:cNvGraphicFramePr>
            <a:graphicFrameLocks noChangeAspect="1"/>
          </p:cNvGraphicFramePr>
          <p:nvPr/>
        </p:nvGraphicFramePr>
        <p:xfrm>
          <a:off x="1365250" y="4681538"/>
          <a:ext cx="927100" cy="927100"/>
        </p:xfrm>
        <a:graphic>
          <a:graphicData uri="http://schemas.openxmlformats.org/presentationml/2006/ole">
            <p:oleObj spid="_x0000_s1029" name="Clip" r:id="rId7" imgW="3632040" imgH="3632040" progId="">
              <p:embed/>
            </p:oleObj>
          </a:graphicData>
        </a:graphic>
      </p:graphicFrame>
      <p:graphicFrame>
        <p:nvGraphicFramePr>
          <p:cNvPr id="1030" name="Object 8"/>
          <p:cNvGraphicFramePr>
            <a:graphicFrameLocks noChangeAspect="1"/>
          </p:cNvGraphicFramePr>
          <p:nvPr/>
        </p:nvGraphicFramePr>
        <p:xfrm>
          <a:off x="6929438" y="4681538"/>
          <a:ext cx="915987" cy="927100"/>
        </p:xfrm>
        <a:graphic>
          <a:graphicData uri="http://schemas.openxmlformats.org/presentationml/2006/ole">
            <p:oleObj spid="_x0000_s1030" name="Clip" r:id="rId8" imgW="3352680" imgH="3390840" progId="">
              <p:embed/>
            </p:oleObj>
          </a:graphicData>
        </a:graphic>
      </p:graphicFrame>
      <p:graphicFrame>
        <p:nvGraphicFramePr>
          <p:cNvPr id="1031" name="Object 9"/>
          <p:cNvGraphicFramePr>
            <a:graphicFrameLocks noChangeAspect="1"/>
          </p:cNvGraphicFramePr>
          <p:nvPr/>
        </p:nvGraphicFramePr>
        <p:xfrm>
          <a:off x="6927850" y="3522663"/>
          <a:ext cx="917575" cy="927100"/>
        </p:xfrm>
        <a:graphic>
          <a:graphicData uri="http://schemas.openxmlformats.org/presentationml/2006/ole">
            <p:oleObj spid="_x0000_s1031" name="Clip" r:id="rId9" imgW="2527200" imgH="2552400" progId="">
              <p:embed/>
            </p:oleObj>
          </a:graphicData>
        </a:graphic>
      </p:graphicFrame>
      <p:graphicFrame>
        <p:nvGraphicFramePr>
          <p:cNvPr id="1032" name="Object 84"/>
          <p:cNvGraphicFramePr>
            <a:graphicFrameLocks noChangeAspect="1"/>
          </p:cNvGraphicFramePr>
          <p:nvPr/>
        </p:nvGraphicFramePr>
        <p:xfrm>
          <a:off x="3297238" y="2128838"/>
          <a:ext cx="2601912" cy="1951037"/>
        </p:xfrm>
        <a:graphic>
          <a:graphicData uri="http://schemas.openxmlformats.org/presentationml/2006/ole">
            <p:oleObj spid="_x0000_s1032" name="Clip" r:id="rId10" imgW="9144000" imgH="6858000" progId="">
              <p:embed/>
            </p:oleObj>
          </a:graphicData>
        </a:graphic>
      </p:graphicFrame>
      <p:sp>
        <p:nvSpPr>
          <p:cNvPr id="88155" name="Rectangle 91"/>
          <p:cNvSpPr>
            <a:spLocks noChangeArrowheads="1"/>
          </p:cNvSpPr>
          <p:nvPr/>
        </p:nvSpPr>
        <p:spPr bwMode="auto">
          <a:xfrm>
            <a:off x="177800" y="522288"/>
            <a:ext cx="8737600" cy="1373187"/>
          </a:xfrm>
          <a:prstGeom prst="rect">
            <a:avLst/>
          </a:prstGeom>
          <a:noFill/>
          <a:ln w="12700" algn="ctr">
            <a:noFill/>
            <a:miter lim="800000"/>
            <a:headEnd/>
            <a:tailEnd/>
          </a:ln>
          <a:effectLst/>
        </p:spPr>
        <p:txBody>
          <a:bodyPr>
            <a:spAutoFit/>
            <a:flatTx/>
          </a:bodyPr>
          <a:lstStyle/>
          <a:p>
            <a:pPr>
              <a:defRPr/>
            </a:pPr>
            <a:r>
              <a:rPr lang="en-US" sz="2800" b="1" i="1">
                <a:solidFill>
                  <a:schemeClr val="folHlink"/>
                </a:solidFill>
                <a:effectLst>
                  <a:outerShdw blurRad="38100" dist="38100" dir="2700000" algn="tl">
                    <a:srgbClr val="C0C0C0"/>
                  </a:outerShdw>
                </a:effectLst>
              </a:rPr>
              <a:t>Office of the Assistant Secretary of Defense/ Reserve Affairs</a:t>
            </a:r>
          </a:p>
          <a:p>
            <a:pPr>
              <a:defRPr/>
            </a:pPr>
            <a:r>
              <a:rPr lang="en-US" sz="2800" b="1" i="1">
                <a:solidFill>
                  <a:schemeClr val="folHlink"/>
                </a:solidFill>
                <a:effectLst>
                  <a:outerShdw blurRad="38100" dist="38100" dir="2700000" algn="tl">
                    <a:srgbClr val="C0C0C0"/>
                  </a:outerShdw>
                </a:effectLst>
              </a:rPr>
              <a:t>(Materiel and Facilities)</a:t>
            </a:r>
          </a:p>
        </p:txBody>
      </p:sp>
    </p:spTree>
  </p:cSld>
  <p:clrMapOvr>
    <a:masterClrMapping/>
  </p:clrMapOvr>
  <p:transition spd="slow"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Date Placeholder 3"/>
          <p:cNvSpPr>
            <a:spLocks noGrp="1"/>
          </p:cNvSpPr>
          <p:nvPr>
            <p:ph type="dt" sz="quarter" idx="10"/>
          </p:nvPr>
        </p:nvSpPr>
        <p:spPr>
          <a:noFill/>
        </p:spPr>
        <p:txBody>
          <a:bodyPr/>
          <a:lstStyle/>
          <a:p>
            <a:r>
              <a:rPr lang="en-US" smtClean="0"/>
              <a:t>Apr 10</a:t>
            </a:r>
          </a:p>
        </p:txBody>
      </p:sp>
      <p:sp>
        <p:nvSpPr>
          <p:cNvPr id="5123" name="Slide Number Placeholder 5"/>
          <p:cNvSpPr>
            <a:spLocks noGrp="1"/>
          </p:cNvSpPr>
          <p:nvPr>
            <p:ph type="sldNum" sz="quarter" idx="12"/>
          </p:nvPr>
        </p:nvSpPr>
        <p:spPr>
          <a:noFill/>
        </p:spPr>
        <p:txBody>
          <a:bodyPr/>
          <a:lstStyle/>
          <a:p>
            <a:fld id="{A530F78E-7ACB-4B20-B716-1F759663B1F6}" type="slidenum">
              <a:rPr lang="en-US" smtClean="0"/>
              <a:pPr/>
              <a:t>2</a:t>
            </a:fld>
            <a:endParaRPr lang="en-US" smtClean="0"/>
          </a:p>
        </p:txBody>
      </p:sp>
      <p:sp>
        <p:nvSpPr>
          <p:cNvPr id="186372" name="Rectangle 4"/>
          <p:cNvSpPr>
            <a:spLocks noChangeArrowheads="1"/>
          </p:cNvSpPr>
          <p:nvPr/>
        </p:nvSpPr>
        <p:spPr bwMode="auto">
          <a:xfrm>
            <a:off x="187325" y="1855788"/>
            <a:ext cx="8737600" cy="1190625"/>
          </a:xfrm>
          <a:prstGeom prst="rect">
            <a:avLst/>
          </a:prstGeom>
          <a:noFill/>
          <a:ln w="12700" algn="ctr">
            <a:noFill/>
            <a:miter lim="800000"/>
            <a:headEnd/>
            <a:tailEnd/>
          </a:ln>
          <a:effectLst/>
        </p:spPr>
        <p:txBody>
          <a:bodyPr>
            <a:spAutoFit/>
            <a:flatTx/>
          </a:bodyPr>
          <a:lstStyle/>
          <a:p>
            <a:pPr>
              <a:defRPr/>
            </a:pPr>
            <a:r>
              <a:rPr lang="en-US" sz="3600" b="1" i="1">
                <a:solidFill>
                  <a:schemeClr val="folHlink"/>
                </a:solidFill>
                <a:effectLst>
                  <a:outerShdw blurRad="38100" dist="38100" dir="2700000" algn="tl">
                    <a:srgbClr val="C0C0C0"/>
                  </a:outerShdw>
                </a:effectLst>
              </a:rPr>
              <a:t>Joint Service Reserve Component Facility Board (JSRCFB)</a:t>
            </a:r>
          </a:p>
        </p:txBody>
      </p:sp>
    </p:spTree>
  </p:cSld>
  <p:clrMapOvr>
    <a:masterClrMapping/>
  </p:clrMapOvr>
  <p:transition spd="slow"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Date Placeholder 1"/>
          <p:cNvSpPr>
            <a:spLocks noGrp="1"/>
          </p:cNvSpPr>
          <p:nvPr>
            <p:ph type="dt" sz="quarter" idx="10"/>
          </p:nvPr>
        </p:nvSpPr>
        <p:spPr>
          <a:noFill/>
        </p:spPr>
        <p:txBody>
          <a:bodyPr/>
          <a:lstStyle/>
          <a:p>
            <a:r>
              <a:rPr lang="en-US" smtClean="0"/>
              <a:t>Apr 10</a:t>
            </a:r>
          </a:p>
        </p:txBody>
      </p:sp>
      <p:sp>
        <p:nvSpPr>
          <p:cNvPr id="6147" name="Slide Number Placeholder 3"/>
          <p:cNvSpPr>
            <a:spLocks noGrp="1"/>
          </p:cNvSpPr>
          <p:nvPr>
            <p:ph type="sldNum" sz="quarter" idx="12"/>
          </p:nvPr>
        </p:nvSpPr>
        <p:spPr>
          <a:noFill/>
        </p:spPr>
        <p:txBody>
          <a:bodyPr/>
          <a:lstStyle/>
          <a:p>
            <a:fld id="{DEC00C58-4FB4-48EB-81A5-86BAA99676B0}" type="slidenum">
              <a:rPr lang="en-US" smtClean="0"/>
              <a:pPr/>
              <a:t>3</a:t>
            </a:fld>
            <a:endParaRPr lang="en-US" smtClean="0"/>
          </a:p>
        </p:txBody>
      </p:sp>
      <p:sp>
        <p:nvSpPr>
          <p:cNvPr id="6148" name="Text Box 3076" descr="25%"/>
          <p:cNvSpPr txBox="1">
            <a:spLocks noChangeArrowheads="1"/>
          </p:cNvSpPr>
          <p:nvPr/>
        </p:nvSpPr>
        <p:spPr bwMode="auto">
          <a:xfrm>
            <a:off x="3756025" y="2041525"/>
            <a:ext cx="1339850" cy="396875"/>
          </a:xfrm>
          <a:prstGeom prst="rect">
            <a:avLst/>
          </a:prstGeom>
          <a:noFill/>
          <a:ln w="12700">
            <a:noFill/>
            <a:miter lim="800000"/>
            <a:headEnd type="none" w="sm" len="sm"/>
            <a:tailEnd type="none" w="sm" len="sm"/>
          </a:ln>
        </p:spPr>
        <p:txBody>
          <a:bodyPr wrap="none" anchor="ctr">
            <a:spAutoFit/>
          </a:bodyPr>
          <a:lstStyle/>
          <a:p>
            <a:r>
              <a:rPr lang="en-US" sz="2000" b="1" u="sng">
                <a:solidFill>
                  <a:schemeClr val="bg1"/>
                </a:solidFill>
              </a:rPr>
              <a:t>MISSION:</a:t>
            </a:r>
          </a:p>
        </p:txBody>
      </p:sp>
      <p:pic>
        <p:nvPicPr>
          <p:cNvPr id="6149" name="Picture 3077" descr="Hospital"/>
          <p:cNvPicPr>
            <a:picLocks noChangeAspect="1" noChangeArrowheads="1"/>
          </p:cNvPicPr>
          <p:nvPr/>
        </p:nvPicPr>
        <p:blipFill>
          <a:blip r:embed="rId3" cstate="print"/>
          <a:srcRect/>
          <a:stretch>
            <a:fillRect/>
          </a:stretch>
        </p:blipFill>
        <p:spPr bwMode="auto">
          <a:xfrm>
            <a:off x="222250" y="1497013"/>
            <a:ext cx="8772525" cy="5006975"/>
          </a:xfrm>
          <a:prstGeom prst="rect">
            <a:avLst/>
          </a:prstGeom>
          <a:noFill/>
          <a:ln w="9525">
            <a:noFill/>
            <a:miter lim="800000"/>
            <a:headEnd/>
            <a:tailEnd/>
          </a:ln>
        </p:spPr>
      </p:pic>
      <p:sp>
        <p:nvSpPr>
          <p:cNvPr id="89091" name="Text Box 3075" descr="25%"/>
          <p:cNvSpPr txBox="1">
            <a:spLocks noChangeArrowheads="1"/>
          </p:cNvSpPr>
          <p:nvPr/>
        </p:nvSpPr>
        <p:spPr bwMode="auto">
          <a:xfrm>
            <a:off x="523875" y="1425575"/>
            <a:ext cx="8061325" cy="1768475"/>
          </a:xfrm>
          <a:prstGeom prst="rect">
            <a:avLst/>
          </a:prstGeom>
          <a:noFill/>
          <a:ln w="12700">
            <a:noFill/>
            <a:miter lim="800000"/>
            <a:headEnd type="none" w="sm" len="sm"/>
            <a:tailEnd type="none" w="sm" len="sm"/>
          </a:ln>
          <a:effectLst/>
        </p:spPr>
        <p:txBody>
          <a:bodyPr anchor="ctr">
            <a:spAutoFit/>
            <a:flatTx/>
          </a:bodyPr>
          <a:lstStyle/>
          <a:p>
            <a:pPr marL="461963" indent="-461963" algn="l">
              <a:lnSpc>
                <a:spcPct val="125000"/>
              </a:lnSpc>
              <a:defRPr/>
            </a:pPr>
            <a:r>
              <a:rPr lang="en-US" sz="2000" b="1" u="sng">
                <a:effectLst>
                  <a:outerShdw blurRad="38100" dist="38100" dir="2700000" algn="tl">
                    <a:srgbClr val="C0C0C0"/>
                  </a:outerShdw>
                </a:effectLst>
              </a:rPr>
              <a:t>Mission</a:t>
            </a:r>
            <a:r>
              <a:rPr lang="en-US" sz="2400" b="1">
                <a:effectLst>
                  <a:outerShdw blurRad="38100" dist="38100" dir="2700000" algn="tl">
                    <a:srgbClr val="C0C0C0"/>
                  </a:outerShdw>
                </a:effectLst>
              </a:rPr>
              <a:t>:</a:t>
            </a:r>
            <a:r>
              <a:rPr lang="en-US" sz="2400" b="1" i="1">
                <a:effectLst>
                  <a:outerShdw blurRad="38100" dist="38100" dir="2700000" algn="tl">
                    <a:srgbClr val="C0C0C0"/>
                  </a:outerShdw>
                </a:effectLst>
              </a:rPr>
              <a:t>  </a:t>
            </a:r>
          </a:p>
          <a:p>
            <a:pPr marL="461963" indent="-461963" algn="l">
              <a:lnSpc>
                <a:spcPct val="125000"/>
              </a:lnSpc>
              <a:defRPr/>
            </a:pPr>
            <a:r>
              <a:rPr lang="en-US" sz="2400" b="1" i="1">
                <a:effectLst>
                  <a:outerShdw blurRad="38100" dist="38100" dir="2700000" algn="tl">
                    <a:srgbClr val="C0C0C0"/>
                  </a:outerShdw>
                </a:effectLst>
              </a:rPr>
              <a:t>	</a:t>
            </a:r>
            <a:r>
              <a:rPr lang="en-US" sz="2000"/>
              <a:t>To maximize usage of Reserve Component Land, Facilities, and Installations by promulgating Joint Use and Construction by two or more Reserve Components.</a:t>
            </a:r>
          </a:p>
        </p:txBody>
      </p:sp>
      <p:sp>
        <p:nvSpPr>
          <p:cNvPr id="89094" name="Rectangle 3078"/>
          <p:cNvSpPr>
            <a:spLocks noChangeArrowheads="1"/>
          </p:cNvSpPr>
          <p:nvPr/>
        </p:nvSpPr>
        <p:spPr bwMode="auto">
          <a:xfrm>
            <a:off x="177800" y="236538"/>
            <a:ext cx="8737600" cy="946150"/>
          </a:xfrm>
          <a:prstGeom prst="rect">
            <a:avLst/>
          </a:prstGeom>
          <a:noFill/>
          <a:ln w="12700" algn="ctr">
            <a:noFill/>
            <a:miter lim="800000"/>
            <a:headEnd/>
            <a:tailEnd/>
          </a:ln>
          <a:effectLst/>
        </p:spPr>
        <p:txBody>
          <a:bodyPr>
            <a:spAutoFit/>
            <a:flatTx/>
          </a:bodyPr>
          <a:lstStyle/>
          <a:p>
            <a:pPr>
              <a:defRPr/>
            </a:pPr>
            <a:r>
              <a:rPr lang="en-US" sz="2800" b="1" i="1">
                <a:solidFill>
                  <a:schemeClr val="folHlink"/>
                </a:solidFill>
                <a:effectLst>
                  <a:outerShdw blurRad="38100" dist="38100" dir="2700000" algn="tl">
                    <a:srgbClr val="C0C0C0"/>
                  </a:outerShdw>
                </a:effectLst>
              </a:rPr>
              <a:t>Joint Service Reserve Component Facility Board (JSRCFB)</a:t>
            </a:r>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
                                  </p:stCondLst>
                                  <p:childTnLst>
                                    <p:set>
                                      <p:cBhvr>
                                        <p:cTn id="6" dur="1" fill="hold">
                                          <p:stCondLst>
                                            <p:cond delay="0"/>
                                          </p:stCondLst>
                                        </p:cTn>
                                        <p:tgtEl>
                                          <p:spTgt spid="89091"/>
                                        </p:tgtEl>
                                        <p:attrNameLst>
                                          <p:attrName>style.visibility</p:attrName>
                                        </p:attrNameLst>
                                      </p:cBhvr>
                                      <p:to>
                                        <p:strVal val="visible"/>
                                      </p:to>
                                    </p:set>
                                    <p:animEffect transition="in" filter="wipe(up)">
                                      <p:cBhvr>
                                        <p:cTn id="7" dur="500"/>
                                        <p:tgtEl>
                                          <p:spTgt spid="890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Date Placeholder 1"/>
          <p:cNvSpPr>
            <a:spLocks noGrp="1"/>
          </p:cNvSpPr>
          <p:nvPr>
            <p:ph type="dt" sz="quarter" idx="10"/>
          </p:nvPr>
        </p:nvSpPr>
        <p:spPr>
          <a:noFill/>
        </p:spPr>
        <p:txBody>
          <a:bodyPr/>
          <a:lstStyle/>
          <a:p>
            <a:r>
              <a:rPr lang="en-US" smtClean="0"/>
              <a:t>Apr 10</a:t>
            </a:r>
          </a:p>
        </p:txBody>
      </p:sp>
      <p:sp>
        <p:nvSpPr>
          <p:cNvPr id="7171" name="Slide Number Placeholder 3"/>
          <p:cNvSpPr>
            <a:spLocks noGrp="1"/>
          </p:cNvSpPr>
          <p:nvPr>
            <p:ph type="sldNum" sz="quarter" idx="12"/>
          </p:nvPr>
        </p:nvSpPr>
        <p:spPr>
          <a:noFill/>
        </p:spPr>
        <p:txBody>
          <a:bodyPr/>
          <a:lstStyle/>
          <a:p>
            <a:fld id="{042DF0C7-A325-47A9-ADCD-1D910D2A19D0}" type="slidenum">
              <a:rPr lang="en-US" smtClean="0"/>
              <a:pPr/>
              <a:t>4</a:t>
            </a:fld>
            <a:endParaRPr lang="en-US" smtClean="0"/>
          </a:p>
        </p:txBody>
      </p:sp>
      <p:sp>
        <p:nvSpPr>
          <p:cNvPr id="83975" name="Text Box 7"/>
          <p:cNvSpPr txBox="1">
            <a:spLocks noChangeArrowheads="1"/>
          </p:cNvSpPr>
          <p:nvPr/>
        </p:nvSpPr>
        <p:spPr bwMode="auto">
          <a:xfrm>
            <a:off x="552450" y="3178175"/>
            <a:ext cx="2195513" cy="519113"/>
          </a:xfrm>
          <a:prstGeom prst="rect">
            <a:avLst/>
          </a:prstGeom>
          <a:noFill/>
          <a:ln w="12700">
            <a:noFill/>
            <a:miter lim="800000"/>
            <a:headEnd/>
            <a:tailEnd/>
          </a:ln>
          <a:effectLst/>
        </p:spPr>
        <p:txBody>
          <a:bodyPr>
            <a:spAutoFit/>
            <a:flatTx/>
          </a:bodyPr>
          <a:lstStyle/>
          <a:p>
            <a:pPr algn="l">
              <a:spcBef>
                <a:spcPct val="50000"/>
              </a:spcBef>
              <a:defRPr/>
            </a:pPr>
            <a:r>
              <a:rPr lang="en-US" sz="2000" b="1" u="sng">
                <a:effectLst>
                  <a:outerShdw blurRad="38100" dist="38100" dir="2700000" algn="tl">
                    <a:srgbClr val="C0C0C0"/>
                  </a:outerShdw>
                </a:effectLst>
              </a:rPr>
              <a:t>Purpose:</a:t>
            </a:r>
            <a:r>
              <a:rPr lang="en-US" sz="2800" b="1" i="1" u="sng">
                <a:effectLst>
                  <a:outerShdw blurRad="38100" dist="38100" dir="2700000" algn="tl">
                    <a:srgbClr val="C0C0C0"/>
                  </a:outerShdw>
                </a:effectLst>
              </a:rPr>
              <a:t> </a:t>
            </a:r>
          </a:p>
        </p:txBody>
      </p:sp>
      <p:sp>
        <p:nvSpPr>
          <p:cNvPr id="7173" name="Text Box 8"/>
          <p:cNvSpPr txBox="1">
            <a:spLocks noChangeArrowheads="1"/>
          </p:cNvSpPr>
          <p:nvPr/>
        </p:nvSpPr>
        <p:spPr bwMode="auto">
          <a:xfrm>
            <a:off x="630238" y="4192588"/>
            <a:ext cx="7764462" cy="304800"/>
          </a:xfrm>
          <a:prstGeom prst="rect">
            <a:avLst/>
          </a:prstGeom>
          <a:noFill/>
          <a:ln w="12700">
            <a:noFill/>
            <a:miter lim="800000"/>
            <a:headEnd/>
            <a:tailEnd/>
          </a:ln>
        </p:spPr>
        <p:txBody>
          <a:bodyPr>
            <a:spAutoFit/>
          </a:bodyPr>
          <a:lstStyle/>
          <a:p>
            <a:endParaRPr lang="en-US"/>
          </a:p>
        </p:txBody>
      </p:sp>
      <p:sp>
        <p:nvSpPr>
          <p:cNvPr id="7174" name="Text Box 9"/>
          <p:cNvSpPr txBox="1">
            <a:spLocks noChangeArrowheads="1"/>
          </p:cNvSpPr>
          <p:nvPr/>
        </p:nvSpPr>
        <p:spPr bwMode="auto">
          <a:xfrm>
            <a:off x="550863" y="3711575"/>
            <a:ext cx="7980362" cy="1925638"/>
          </a:xfrm>
          <a:prstGeom prst="rect">
            <a:avLst/>
          </a:prstGeom>
          <a:noFill/>
          <a:ln w="12700">
            <a:noFill/>
            <a:miter lim="800000"/>
            <a:headEnd/>
            <a:tailEnd/>
          </a:ln>
        </p:spPr>
        <p:txBody>
          <a:bodyPr>
            <a:spAutoFit/>
          </a:bodyPr>
          <a:lstStyle/>
          <a:p>
            <a:pPr algn="l">
              <a:spcBef>
                <a:spcPct val="50000"/>
              </a:spcBef>
              <a:buFont typeface="Wingdings" pitchFamily="2" charset="2"/>
              <a:buChar char="Ø"/>
            </a:pPr>
            <a:r>
              <a:rPr lang="en-US" sz="1600"/>
              <a:t>Review and Validate All States Military Construction (MILCON) Requirements / Identify “Potential” Joint Projects  </a:t>
            </a:r>
          </a:p>
          <a:p>
            <a:pPr algn="l">
              <a:spcBef>
                <a:spcPct val="50000"/>
              </a:spcBef>
              <a:buFont typeface="Wingdings" pitchFamily="2" charset="2"/>
              <a:buChar char="Ø"/>
            </a:pPr>
            <a:r>
              <a:rPr lang="en-US" sz="1600"/>
              <a:t>Establish and Maintain Communication Between Reserve Components / Encourage Pursuit of Best Opportunities for Joint Construction and Joint Use of DOD Facilities</a:t>
            </a:r>
          </a:p>
          <a:p>
            <a:pPr algn="l">
              <a:spcBef>
                <a:spcPct val="50000"/>
              </a:spcBef>
              <a:buFont typeface="Wingdings" pitchFamily="2" charset="2"/>
              <a:buChar char="Ø"/>
            </a:pPr>
            <a:r>
              <a:rPr lang="en-US" sz="1600"/>
              <a:t>Leverage Scarce MILCON Resources</a:t>
            </a:r>
          </a:p>
          <a:p>
            <a:pPr algn="l">
              <a:spcBef>
                <a:spcPct val="50000"/>
              </a:spcBef>
              <a:buFont typeface="Wingdings" pitchFamily="2" charset="2"/>
              <a:buChar char="Ø"/>
            </a:pPr>
            <a:endParaRPr lang="en-US" sz="1600"/>
          </a:p>
        </p:txBody>
      </p:sp>
      <p:sp>
        <p:nvSpPr>
          <p:cNvPr id="83979" name="Rectangle 11"/>
          <p:cNvSpPr>
            <a:spLocks noChangeArrowheads="1"/>
          </p:cNvSpPr>
          <p:nvPr/>
        </p:nvSpPr>
        <p:spPr bwMode="auto">
          <a:xfrm>
            <a:off x="177800" y="522288"/>
            <a:ext cx="8737600" cy="946150"/>
          </a:xfrm>
          <a:prstGeom prst="rect">
            <a:avLst/>
          </a:prstGeom>
          <a:noFill/>
          <a:ln w="12700" algn="ctr">
            <a:noFill/>
            <a:miter lim="800000"/>
            <a:headEnd/>
            <a:tailEnd/>
          </a:ln>
          <a:effectLst/>
        </p:spPr>
        <p:txBody>
          <a:bodyPr>
            <a:spAutoFit/>
            <a:flatTx/>
          </a:bodyPr>
          <a:lstStyle/>
          <a:p>
            <a:pPr>
              <a:defRPr/>
            </a:pPr>
            <a:r>
              <a:rPr lang="en-US" sz="2800" b="1" i="1">
                <a:solidFill>
                  <a:schemeClr val="folHlink"/>
                </a:solidFill>
                <a:effectLst>
                  <a:outerShdw blurRad="38100" dist="38100" dir="2700000" algn="tl">
                    <a:srgbClr val="C0C0C0"/>
                  </a:outerShdw>
                </a:effectLst>
              </a:rPr>
              <a:t>Joint Service Reserve Component Facility Board (JSRCFB)</a:t>
            </a:r>
          </a:p>
        </p:txBody>
      </p:sp>
      <p:sp>
        <p:nvSpPr>
          <p:cNvPr id="7176" name="Rectangle 13"/>
          <p:cNvSpPr>
            <a:spLocks noChangeArrowheads="1"/>
          </p:cNvSpPr>
          <p:nvPr/>
        </p:nvSpPr>
        <p:spPr bwMode="auto">
          <a:xfrm>
            <a:off x="581025" y="2055813"/>
            <a:ext cx="8181975" cy="1192212"/>
          </a:xfrm>
          <a:prstGeom prst="rect">
            <a:avLst/>
          </a:prstGeom>
          <a:noFill/>
          <a:ln w="12700" algn="ctr">
            <a:noFill/>
            <a:miter lim="800000"/>
            <a:headEnd/>
            <a:tailEnd/>
          </a:ln>
        </p:spPr>
        <p:txBody>
          <a:bodyPr>
            <a:spAutoFit/>
          </a:bodyPr>
          <a:lstStyle/>
          <a:p>
            <a:pPr algn="l">
              <a:spcBef>
                <a:spcPct val="50000"/>
              </a:spcBef>
              <a:buFont typeface="Wingdings" pitchFamily="2" charset="2"/>
              <a:buChar char="Ø"/>
            </a:pPr>
            <a:r>
              <a:rPr lang="en-US" sz="1600"/>
              <a:t>The JSRCFB is required in each state to annually assess Reserve component Military Construction (MILCON) projects for potential as joint construction projects</a:t>
            </a:r>
          </a:p>
          <a:p>
            <a:pPr algn="l">
              <a:spcBef>
                <a:spcPct val="50000"/>
              </a:spcBef>
              <a:buFont typeface="Wingdings" pitchFamily="2" charset="2"/>
              <a:buChar char="Ø"/>
            </a:pPr>
            <a:r>
              <a:rPr lang="en-US" sz="1600"/>
              <a:t>The JSRCFB is comprised of appointed members from each Reserve component that has at least one unit in that state or territory</a:t>
            </a:r>
          </a:p>
        </p:txBody>
      </p:sp>
      <p:sp>
        <p:nvSpPr>
          <p:cNvPr id="83982" name="Text Box 14"/>
          <p:cNvSpPr txBox="1">
            <a:spLocks noChangeArrowheads="1"/>
          </p:cNvSpPr>
          <p:nvPr/>
        </p:nvSpPr>
        <p:spPr bwMode="auto">
          <a:xfrm>
            <a:off x="609600" y="1520825"/>
            <a:ext cx="2195513" cy="519113"/>
          </a:xfrm>
          <a:prstGeom prst="rect">
            <a:avLst/>
          </a:prstGeom>
          <a:noFill/>
          <a:ln w="12700">
            <a:noFill/>
            <a:miter lim="800000"/>
            <a:headEnd/>
            <a:tailEnd/>
          </a:ln>
          <a:effectLst/>
        </p:spPr>
        <p:txBody>
          <a:bodyPr>
            <a:spAutoFit/>
            <a:flatTx/>
          </a:bodyPr>
          <a:lstStyle/>
          <a:p>
            <a:pPr algn="l">
              <a:spcBef>
                <a:spcPct val="50000"/>
              </a:spcBef>
              <a:defRPr/>
            </a:pPr>
            <a:r>
              <a:rPr lang="en-US" sz="2000" b="1" u="sng">
                <a:effectLst>
                  <a:outerShdw blurRad="38100" dist="38100" dir="2700000" algn="tl">
                    <a:srgbClr val="C0C0C0"/>
                  </a:outerShdw>
                </a:effectLst>
              </a:rPr>
              <a:t>Overview:</a:t>
            </a:r>
            <a:r>
              <a:rPr lang="en-US" sz="2800" b="1" i="1" u="sng">
                <a:effectLst>
                  <a:outerShdw blurRad="38100" dist="38100" dir="2700000" algn="tl">
                    <a:srgbClr val="C0C0C0"/>
                  </a:outerShdw>
                </a:effectLst>
              </a:rPr>
              <a:t> </a:t>
            </a:r>
          </a:p>
        </p:txBody>
      </p:sp>
    </p:spTree>
  </p:cSld>
  <p:clrMapOvr>
    <a:masterClrMapping/>
  </p:clrMapOvr>
  <p:transition spd="slow"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Date Placeholder 2"/>
          <p:cNvSpPr>
            <a:spLocks noGrp="1"/>
          </p:cNvSpPr>
          <p:nvPr>
            <p:ph type="dt" sz="quarter" idx="10"/>
          </p:nvPr>
        </p:nvSpPr>
        <p:spPr>
          <a:noFill/>
        </p:spPr>
        <p:txBody>
          <a:bodyPr/>
          <a:lstStyle/>
          <a:p>
            <a:r>
              <a:rPr lang="en-US" smtClean="0"/>
              <a:t>Apr 10</a:t>
            </a:r>
          </a:p>
        </p:txBody>
      </p:sp>
      <p:sp>
        <p:nvSpPr>
          <p:cNvPr id="8195" name="Slide Number Placeholder 4"/>
          <p:cNvSpPr>
            <a:spLocks noGrp="1"/>
          </p:cNvSpPr>
          <p:nvPr>
            <p:ph type="sldNum" sz="quarter" idx="12"/>
          </p:nvPr>
        </p:nvSpPr>
        <p:spPr>
          <a:noFill/>
        </p:spPr>
        <p:txBody>
          <a:bodyPr/>
          <a:lstStyle/>
          <a:p>
            <a:fld id="{A7B3706A-D80F-4744-AF9D-4CA1FB7F9008}" type="slidenum">
              <a:rPr lang="en-US" smtClean="0"/>
              <a:pPr/>
              <a:t>5</a:t>
            </a:fld>
            <a:endParaRPr lang="en-US" smtClean="0"/>
          </a:p>
        </p:txBody>
      </p:sp>
      <p:sp>
        <p:nvSpPr>
          <p:cNvPr id="8196" name="Text Box 2"/>
          <p:cNvSpPr txBox="1">
            <a:spLocks noChangeArrowheads="1"/>
          </p:cNvSpPr>
          <p:nvPr/>
        </p:nvSpPr>
        <p:spPr bwMode="auto">
          <a:xfrm>
            <a:off x="1447800" y="0"/>
            <a:ext cx="184150" cy="457200"/>
          </a:xfrm>
          <a:prstGeom prst="rect">
            <a:avLst/>
          </a:prstGeom>
          <a:noFill/>
          <a:ln w="12700">
            <a:noFill/>
            <a:miter lim="800000"/>
            <a:headEnd type="none" w="sm" len="sm"/>
            <a:tailEnd type="none" w="sm" len="sm"/>
          </a:ln>
        </p:spPr>
        <p:txBody>
          <a:bodyPr wrap="none">
            <a:spAutoFit/>
          </a:bodyPr>
          <a:lstStyle/>
          <a:p>
            <a:pPr algn="l"/>
            <a:endParaRPr lang="en-US" sz="2400">
              <a:latin typeface="Times New Roman" pitchFamily="18" charset="0"/>
            </a:endParaRPr>
          </a:p>
        </p:txBody>
      </p:sp>
      <p:sp>
        <p:nvSpPr>
          <p:cNvPr id="8197" name="Text Box 3"/>
          <p:cNvSpPr txBox="1">
            <a:spLocks noChangeArrowheads="1"/>
          </p:cNvSpPr>
          <p:nvPr/>
        </p:nvSpPr>
        <p:spPr bwMode="auto">
          <a:xfrm>
            <a:off x="1371600" y="309563"/>
            <a:ext cx="7772400" cy="457200"/>
          </a:xfrm>
          <a:prstGeom prst="rect">
            <a:avLst/>
          </a:prstGeom>
          <a:noFill/>
          <a:ln w="12700">
            <a:noFill/>
            <a:miter lim="800000"/>
            <a:headEnd type="none" w="sm" len="sm"/>
            <a:tailEnd type="none" w="sm" len="sm"/>
          </a:ln>
        </p:spPr>
        <p:txBody>
          <a:bodyPr>
            <a:spAutoFit/>
          </a:bodyPr>
          <a:lstStyle/>
          <a:p>
            <a:pPr algn="l">
              <a:spcBef>
                <a:spcPct val="50000"/>
              </a:spcBef>
            </a:pPr>
            <a:endParaRPr lang="en-US" sz="2400">
              <a:latin typeface="Times New Roman" pitchFamily="18" charset="0"/>
            </a:endParaRPr>
          </a:p>
        </p:txBody>
      </p:sp>
      <p:sp>
        <p:nvSpPr>
          <p:cNvPr id="189444" name="Text Box 4"/>
          <p:cNvSpPr txBox="1">
            <a:spLocks noChangeArrowheads="1"/>
          </p:cNvSpPr>
          <p:nvPr/>
        </p:nvSpPr>
        <p:spPr bwMode="auto">
          <a:xfrm>
            <a:off x="355600" y="1466850"/>
            <a:ext cx="2822575" cy="396875"/>
          </a:xfrm>
          <a:prstGeom prst="rect">
            <a:avLst/>
          </a:prstGeom>
          <a:noFill/>
          <a:ln w="12700">
            <a:noFill/>
            <a:miter lim="800000"/>
            <a:headEnd type="none" w="sm" len="sm"/>
            <a:tailEnd type="none" w="sm" len="sm"/>
          </a:ln>
          <a:effectLst/>
        </p:spPr>
        <p:txBody>
          <a:bodyPr>
            <a:spAutoFit/>
          </a:bodyPr>
          <a:lstStyle/>
          <a:p>
            <a:pPr algn="l">
              <a:defRPr/>
            </a:pPr>
            <a:r>
              <a:rPr lang="en-US" sz="2000" b="1" u="sng">
                <a:effectLst>
                  <a:outerShdw blurRad="38100" dist="38100" dir="2700000" algn="tl">
                    <a:srgbClr val="C0C0C0"/>
                  </a:outerShdw>
                </a:effectLst>
              </a:rPr>
              <a:t>Authority:</a:t>
            </a:r>
            <a:r>
              <a:rPr lang="en-US" sz="2000" b="1">
                <a:effectLst>
                  <a:outerShdw blurRad="38100" dist="38100" dir="2700000" algn="tl">
                    <a:srgbClr val="C0C0C0"/>
                  </a:outerShdw>
                </a:effectLst>
              </a:rPr>
              <a:t>	</a:t>
            </a:r>
            <a:endParaRPr lang="en-US" sz="2000" b="1" u="sng">
              <a:effectLst>
                <a:outerShdw blurRad="38100" dist="38100" dir="2700000" algn="tl">
                  <a:srgbClr val="C0C0C0"/>
                </a:outerShdw>
              </a:effectLst>
            </a:endParaRPr>
          </a:p>
        </p:txBody>
      </p:sp>
      <p:grpSp>
        <p:nvGrpSpPr>
          <p:cNvPr id="8199" name="Group 5"/>
          <p:cNvGrpSpPr>
            <a:grpSpLocks/>
          </p:cNvGrpSpPr>
          <p:nvPr/>
        </p:nvGrpSpPr>
        <p:grpSpPr bwMode="auto">
          <a:xfrm>
            <a:off x="-146050" y="1898650"/>
            <a:ext cx="9290050" cy="4876800"/>
            <a:chOff x="844" y="772"/>
            <a:chExt cx="7090" cy="2399"/>
          </a:xfrm>
        </p:grpSpPr>
        <p:sp>
          <p:nvSpPr>
            <p:cNvPr id="8201" name="Text Box 6" descr="25%"/>
            <p:cNvSpPr txBox="1">
              <a:spLocks noChangeArrowheads="1"/>
            </p:cNvSpPr>
            <p:nvPr/>
          </p:nvSpPr>
          <p:spPr bwMode="auto">
            <a:xfrm>
              <a:off x="844" y="1745"/>
              <a:ext cx="141" cy="158"/>
            </a:xfrm>
            <a:prstGeom prst="rect">
              <a:avLst/>
            </a:prstGeom>
            <a:noFill/>
            <a:ln w="12700">
              <a:noFill/>
              <a:miter lim="800000"/>
              <a:headEnd type="none" w="sm" len="sm"/>
              <a:tailEnd type="none" w="sm" len="sm"/>
            </a:ln>
          </p:spPr>
          <p:txBody>
            <a:bodyPr wrap="none" anchor="ctr">
              <a:spAutoFit/>
            </a:bodyPr>
            <a:lstStyle/>
            <a:p>
              <a:pPr>
                <a:lnSpc>
                  <a:spcPct val="125000"/>
                </a:lnSpc>
              </a:pPr>
              <a:endParaRPr lang="en-US" sz="1200" b="1"/>
            </a:p>
          </p:txBody>
        </p:sp>
        <p:sp>
          <p:nvSpPr>
            <p:cNvPr id="8202" name="Text Box 7" descr="25%"/>
            <p:cNvSpPr txBox="1">
              <a:spLocks noChangeArrowheads="1"/>
            </p:cNvSpPr>
            <p:nvPr/>
          </p:nvSpPr>
          <p:spPr bwMode="auto">
            <a:xfrm>
              <a:off x="1199" y="772"/>
              <a:ext cx="6735" cy="2399"/>
            </a:xfrm>
            <a:prstGeom prst="rect">
              <a:avLst/>
            </a:prstGeom>
            <a:noFill/>
            <a:ln w="12700">
              <a:noFill/>
              <a:miter lim="800000"/>
              <a:headEnd type="none" w="sm" len="sm"/>
              <a:tailEnd type="none" w="sm" len="sm"/>
            </a:ln>
          </p:spPr>
          <p:txBody>
            <a:bodyPr anchor="ctr">
              <a:spAutoFit/>
            </a:bodyPr>
            <a:lstStyle/>
            <a:p>
              <a:pPr algn="l">
                <a:spcBef>
                  <a:spcPct val="50000"/>
                </a:spcBef>
                <a:buFont typeface="Wingdings" pitchFamily="2" charset="2"/>
                <a:buChar char="Ø"/>
                <a:tabLst>
                  <a:tab pos="5486400" algn="l"/>
                </a:tabLst>
              </a:pPr>
              <a:r>
                <a:rPr lang="en-US" sz="1800"/>
                <a:t>TITLE 10 U.S.C. Chapter 1803-Facilities for Reserve Components </a:t>
              </a:r>
            </a:p>
            <a:p>
              <a:pPr lvl="1" algn="l">
                <a:spcBef>
                  <a:spcPct val="50000"/>
                </a:spcBef>
                <a:buFont typeface="Wingdings" pitchFamily="2" charset="2"/>
                <a:buChar char="Ø"/>
                <a:tabLst>
                  <a:tab pos="5486400" algn="l"/>
                </a:tabLst>
              </a:pPr>
              <a:r>
                <a:rPr lang="en-US" sz="1800"/>
                <a:t>§ 18231. Purpose and </a:t>
              </a:r>
            </a:p>
            <a:p>
              <a:pPr lvl="1" algn="l">
                <a:spcBef>
                  <a:spcPct val="50000"/>
                </a:spcBef>
                <a:buFont typeface="Wingdings" pitchFamily="2" charset="2"/>
                <a:buChar char="Ø"/>
                <a:tabLst>
                  <a:tab pos="5486400" algn="l"/>
                </a:tabLst>
              </a:pPr>
              <a:r>
                <a:rPr lang="en-US" sz="1800"/>
                <a:t>§18234. Location and Use</a:t>
              </a:r>
            </a:p>
            <a:p>
              <a:pPr algn="l">
                <a:spcBef>
                  <a:spcPct val="50000"/>
                </a:spcBef>
                <a:buFont typeface="Wingdings" pitchFamily="2" charset="2"/>
                <a:buChar char="Ø"/>
                <a:tabLst>
                  <a:tab pos="5486400" algn="l"/>
                </a:tabLst>
              </a:pPr>
              <a:r>
                <a:rPr lang="en-US" sz="1800"/>
                <a:t>§ 18231. Purpose</a:t>
              </a:r>
            </a:p>
            <a:p>
              <a:pPr algn="l">
                <a:spcBef>
                  <a:spcPct val="50000"/>
                </a:spcBef>
                <a:buFont typeface="Wingdings" pitchFamily="2" charset="2"/>
                <a:buNone/>
                <a:tabLst>
                  <a:tab pos="5486400" algn="l"/>
                </a:tabLst>
              </a:pPr>
              <a:r>
                <a:rPr lang="en-US" sz="1800"/>
                <a:t>(2) the joint use of those facilities by units of two or more of those reserve components, to the greatest practicable extend for efficiency and economy;</a:t>
              </a:r>
            </a:p>
            <a:p>
              <a:pPr algn="l">
                <a:spcBef>
                  <a:spcPct val="50000"/>
                </a:spcBef>
                <a:buFont typeface="Wingdings" pitchFamily="2" charset="2"/>
                <a:buChar char="Ø"/>
                <a:tabLst>
                  <a:tab pos="5486400" algn="l"/>
                </a:tabLst>
              </a:pPr>
              <a:r>
                <a:rPr lang="en-US" sz="1800"/>
                <a:t>§ 18234. Location and Use</a:t>
              </a:r>
            </a:p>
            <a:p>
              <a:pPr algn="l">
                <a:spcBef>
                  <a:spcPct val="50000"/>
                </a:spcBef>
                <a:tabLst>
                  <a:tab pos="5486400" algn="l"/>
                </a:tabLst>
              </a:pPr>
              <a:r>
                <a:rPr lang="en-US" sz="1800"/>
                <a:t>No expenditures or contribution may be made for a facility under section 18233 of this title, unless the Secretary of Defense determines that— </a:t>
              </a:r>
            </a:p>
            <a:p>
              <a:pPr algn="l">
                <a:spcBef>
                  <a:spcPct val="50000"/>
                </a:spcBef>
                <a:tabLst>
                  <a:tab pos="5486400" algn="l"/>
                </a:tabLst>
              </a:pPr>
              <a:r>
                <a:rPr lang="en-US" sz="1800"/>
                <a:t>(2) the plan under which the facility is to be provided makes provision for the greatest practicable use of the facility jointly by units of two or more of those components.</a:t>
              </a:r>
            </a:p>
            <a:p>
              <a:pPr algn="l">
                <a:lnSpc>
                  <a:spcPct val="115000"/>
                </a:lnSpc>
                <a:buFont typeface="Wingdings" pitchFamily="2" charset="2"/>
                <a:buNone/>
                <a:tabLst>
                  <a:tab pos="5486400" algn="l"/>
                </a:tabLst>
              </a:pPr>
              <a:r>
                <a:rPr lang="en-US"/>
                <a:t>		</a:t>
              </a:r>
            </a:p>
            <a:p>
              <a:pPr algn="l">
                <a:lnSpc>
                  <a:spcPct val="115000"/>
                </a:lnSpc>
                <a:buFont typeface="Wingdings" pitchFamily="2" charset="2"/>
                <a:buChar char="Ø"/>
                <a:tabLst>
                  <a:tab pos="5486400" algn="l"/>
                </a:tabLst>
              </a:pPr>
              <a:endParaRPr lang="en-US"/>
            </a:p>
            <a:p>
              <a:pPr algn="l">
                <a:lnSpc>
                  <a:spcPct val="145000"/>
                </a:lnSpc>
                <a:tabLst>
                  <a:tab pos="5486400" algn="l"/>
                </a:tabLst>
              </a:pPr>
              <a:endParaRPr lang="en-US" u="sng"/>
            </a:p>
          </p:txBody>
        </p:sp>
        <p:sp>
          <p:nvSpPr>
            <p:cNvPr id="8203" name="Text Box 8" descr="25%"/>
            <p:cNvSpPr txBox="1">
              <a:spLocks noChangeArrowheads="1"/>
            </p:cNvSpPr>
            <p:nvPr/>
          </p:nvSpPr>
          <p:spPr bwMode="auto">
            <a:xfrm>
              <a:off x="1185" y="2033"/>
              <a:ext cx="140" cy="158"/>
            </a:xfrm>
            <a:prstGeom prst="rect">
              <a:avLst/>
            </a:prstGeom>
            <a:noFill/>
            <a:ln w="12700">
              <a:noFill/>
              <a:miter lim="800000"/>
              <a:headEnd type="none" w="sm" len="sm"/>
              <a:tailEnd type="none" w="sm" len="sm"/>
            </a:ln>
          </p:spPr>
          <p:txBody>
            <a:bodyPr wrap="none" anchor="ctr">
              <a:spAutoFit/>
            </a:bodyPr>
            <a:lstStyle/>
            <a:p>
              <a:pPr algn="l">
                <a:lnSpc>
                  <a:spcPct val="125000"/>
                </a:lnSpc>
              </a:pPr>
              <a:endParaRPr lang="en-US" sz="1200"/>
            </a:p>
          </p:txBody>
        </p:sp>
        <p:sp>
          <p:nvSpPr>
            <p:cNvPr id="8204" name="Text Box 9" descr="25%"/>
            <p:cNvSpPr txBox="1">
              <a:spLocks noChangeArrowheads="1"/>
            </p:cNvSpPr>
            <p:nvPr/>
          </p:nvSpPr>
          <p:spPr bwMode="auto">
            <a:xfrm>
              <a:off x="1185" y="2177"/>
              <a:ext cx="140" cy="158"/>
            </a:xfrm>
            <a:prstGeom prst="rect">
              <a:avLst/>
            </a:prstGeom>
            <a:noFill/>
            <a:ln w="12700">
              <a:noFill/>
              <a:miter lim="800000"/>
              <a:headEnd type="none" w="sm" len="sm"/>
              <a:tailEnd type="none" w="sm" len="sm"/>
            </a:ln>
          </p:spPr>
          <p:txBody>
            <a:bodyPr wrap="none" anchor="ctr">
              <a:spAutoFit/>
            </a:bodyPr>
            <a:lstStyle/>
            <a:p>
              <a:pPr algn="l">
                <a:lnSpc>
                  <a:spcPct val="125000"/>
                </a:lnSpc>
              </a:pPr>
              <a:endParaRPr lang="en-US" sz="1200"/>
            </a:p>
          </p:txBody>
        </p:sp>
        <p:sp>
          <p:nvSpPr>
            <p:cNvPr id="8205" name="Text Box 10" descr="25%"/>
            <p:cNvSpPr txBox="1">
              <a:spLocks noChangeArrowheads="1"/>
            </p:cNvSpPr>
            <p:nvPr/>
          </p:nvSpPr>
          <p:spPr bwMode="auto">
            <a:xfrm>
              <a:off x="2130" y="2321"/>
              <a:ext cx="140" cy="158"/>
            </a:xfrm>
            <a:prstGeom prst="rect">
              <a:avLst/>
            </a:prstGeom>
            <a:noFill/>
            <a:ln w="12700">
              <a:noFill/>
              <a:miter lim="800000"/>
              <a:headEnd type="none" w="sm" len="sm"/>
              <a:tailEnd type="none" w="sm" len="sm"/>
            </a:ln>
          </p:spPr>
          <p:txBody>
            <a:bodyPr wrap="none" anchor="ctr">
              <a:spAutoFit/>
            </a:bodyPr>
            <a:lstStyle/>
            <a:p>
              <a:pPr>
                <a:lnSpc>
                  <a:spcPct val="125000"/>
                </a:lnSpc>
              </a:pPr>
              <a:endParaRPr lang="en-US" sz="1200" b="1"/>
            </a:p>
          </p:txBody>
        </p:sp>
      </p:grpSp>
      <p:sp>
        <p:nvSpPr>
          <p:cNvPr id="189453" name="Rectangle 13"/>
          <p:cNvSpPr>
            <a:spLocks noChangeArrowheads="1"/>
          </p:cNvSpPr>
          <p:nvPr/>
        </p:nvSpPr>
        <p:spPr bwMode="auto">
          <a:xfrm>
            <a:off x="177800" y="522288"/>
            <a:ext cx="8737600" cy="946150"/>
          </a:xfrm>
          <a:prstGeom prst="rect">
            <a:avLst/>
          </a:prstGeom>
          <a:noFill/>
          <a:ln w="12700" algn="ctr">
            <a:noFill/>
            <a:miter lim="800000"/>
            <a:headEnd/>
            <a:tailEnd/>
          </a:ln>
          <a:effectLst/>
        </p:spPr>
        <p:txBody>
          <a:bodyPr>
            <a:spAutoFit/>
            <a:flatTx/>
          </a:bodyPr>
          <a:lstStyle/>
          <a:p>
            <a:pPr>
              <a:defRPr/>
            </a:pPr>
            <a:r>
              <a:rPr lang="en-US" sz="2800" b="1" i="1">
                <a:solidFill>
                  <a:schemeClr val="folHlink"/>
                </a:solidFill>
                <a:effectLst>
                  <a:outerShdw blurRad="38100" dist="38100" dir="2700000" algn="tl">
                    <a:srgbClr val="C0C0C0"/>
                  </a:outerShdw>
                </a:effectLst>
              </a:rPr>
              <a:t>Joint Service Reserve Component Facility Board (JSRCFB)</a:t>
            </a:r>
          </a:p>
        </p:txBody>
      </p:sp>
    </p:spTree>
  </p:cSld>
  <p:clrMapOvr>
    <a:masterClrMapping/>
  </p:clrMapOvr>
  <p:transition spd="slow"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Date Placeholder 3"/>
          <p:cNvSpPr>
            <a:spLocks noGrp="1"/>
          </p:cNvSpPr>
          <p:nvPr>
            <p:ph type="dt" sz="quarter" idx="10"/>
          </p:nvPr>
        </p:nvSpPr>
        <p:spPr>
          <a:noFill/>
        </p:spPr>
        <p:txBody>
          <a:bodyPr/>
          <a:lstStyle/>
          <a:p>
            <a:r>
              <a:rPr lang="en-US" smtClean="0"/>
              <a:t>Apr 10</a:t>
            </a:r>
          </a:p>
        </p:txBody>
      </p:sp>
      <p:sp>
        <p:nvSpPr>
          <p:cNvPr id="9219" name="Slide Number Placeholder 5"/>
          <p:cNvSpPr>
            <a:spLocks noGrp="1"/>
          </p:cNvSpPr>
          <p:nvPr>
            <p:ph type="sldNum" sz="quarter" idx="12"/>
          </p:nvPr>
        </p:nvSpPr>
        <p:spPr>
          <a:noFill/>
        </p:spPr>
        <p:txBody>
          <a:bodyPr/>
          <a:lstStyle/>
          <a:p>
            <a:fld id="{F6CCFEA3-EEA7-4A6F-9B1B-CAF349AF132B}" type="slidenum">
              <a:rPr lang="en-US" smtClean="0"/>
              <a:pPr/>
              <a:t>6</a:t>
            </a:fld>
            <a:endParaRPr lang="en-US" smtClean="0"/>
          </a:p>
        </p:txBody>
      </p:sp>
      <p:sp>
        <p:nvSpPr>
          <p:cNvPr id="9220" name="Rectangle 3"/>
          <p:cNvSpPr>
            <a:spLocks noGrp="1" noChangeArrowheads="1"/>
          </p:cNvSpPr>
          <p:nvPr>
            <p:ph type="body" idx="1"/>
          </p:nvPr>
        </p:nvSpPr>
        <p:spPr>
          <a:xfrm>
            <a:off x="390525" y="1941513"/>
            <a:ext cx="7800975" cy="4598987"/>
          </a:xfrm>
        </p:spPr>
        <p:txBody>
          <a:bodyPr/>
          <a:lstStyle/>
          <a:p>
            <a:pPr>
              <a:lnSpc>
                <a:spcPct val="80000"/>
              </a:lnSpc>
              <a:spcBef>
                <a:spcPct val="50000"/>
              </a:spcBef>
              <a:buClr>
                <a:schemeClr val="tx1"/>
              </a:buClr>
              <a:buFont typeface="Wingdings" pitchFamily="2" charset="2"/>
              <a:buChar char="Ø"/>
            </a:pPr>
            <a:r>
              <a:rPr lang="en-US" sz="2000" smtClean="0">
                <a:latin typeface="Arial" charset="0"/>
              </a:rPr>
              <a:t>Title 10 </a:t>
            </a:r>
            <a:r>
              <a:rPr lang="en-US" sz="2000" smtClean="0"/>
              <a:t>§</a:t>
            </a:r>
            <a:r>
              <a:rPr lang="en-US" sz="2000" smtClean="0">
                <a:latin typeface="Arial" charset="0"/>
              </a:rPr>
              <a:t> 2815. “Joint use military construction projects: annual evaluation” requires:</a:t>
            </a:r>
          </a:p>
          <a:p>
            <a:pPr lvl="1">
              <a:lnSpc>
                <a:spcPct val="80000"/>
              </a:lnSpc>
              <a:spcBef>
                <a:spcPct val="50000"/>
              </a:spcBef>
              <a:buClr>
                <a:schemeClr val="tx1"/>
              </a:buClr>
              <a:buFont typeface="Wingdings" pitchFamily="2" charset="2"/>
              <a:buChar char="Ø"/>
            </a:pPr>
            <a:r>
              <a:rPr lang="en-US" sz="1800" smtClean="0">
                <a:latin typeface="Arial" charset="0"/>
              </a:rPr>
              <a:t>(b) Annual Evaluation.—</a:t>
            </a:r>
            <a:r>
              <a:rPr lang="en-US" sz="1800" b="1" smtClean="0">
                <a:latin typeface="Arial" charset="0"/>
              </a:rPr>
              <a:t> </a:t>
            </a:r>
            <a:r>
              <a:rPr lang="en-US" sz="1800" smtClean="0">
                <a:latin typeface="Arial" charset="0"/>
              </a:rPr>
              <a:t>In the case of the budget submitted under section 1105 of title 31 for any fiscal year, the Secretary of Defense shall include in the budget justification materials submitted to Congress in support of the budget a certification by each Secretary concerned that, in evaluating military construction projects for inclusion in the budget for that fiscal year, the Secretary concerned evaluated the feasibility of carrying out the projects as joint use military construction projects. </a:t>
            </a:r>
          </a:p>
          <a:p>
            <a:pPr>
              <a:lnSpc>
                <a:spcPct val="80000"/>
              </a:lnSpc>
              <a:spcBef>
                <a:spcPct val="50000"/>
              </a:spcBef>
              <a:buClr>
                <a:schemeClr val="tx1"/>
              </a:buClr>
              <a:buFont typeface="Wingdings" pitchFamily="2" charset="2"/>
              <a:buChar char="Ø"/>
            </a:pPr>
            <a:r>
              <a:rPr lang="en-US" sz="2000" smtClean="0">
                <a:latin typeface="Arial" charset="0"/>
              </a:rPr>
              <a:t>DoD Financial Management Regulation Volume 2B, Chapter 6 provides implementing guidance</a:t>
            </a:r>
          </a:p>
          <a:p>
            <a:pPr lvl="1">
              <a:lnSpc>
                <a:spcPct val="80000"/>
              </a:lnSpc>
              <a:spcBef>
                <a:spcPct val="50000"/>
              </a:spcBef>
              <a:buClr>
                <a:schemeClr val="tx1"/>
              </a:buClr>
              <a:buFont typeface="Wingdings" pitchFamily="2" charset="2"/>
              <a:buChar char="Ø"/>
            </a:pPr>
            <a:r>
              <a:rPr lang="en-US" sz="1800" smtClean="0">
                <a:latin typeface="Arial" charset="0"/>
              </a:rPr>
              <a:t>The DD Form 1391 submitted in the budget estimate submission to OSD must include a statement certifying that the project was considered for joint construction </a:t>
            </a:r>
          </a:p>
          <a:p>
            <a:pPr>
              <a:lnSpc>
                <a:spcPct val="80000"/>
              </a:lnSpc>
              <a:spcBef>
                <a:spcPct val="50000"/>
              </a:spcBef>
              <a:buClr>
                <a:schemeClr val="tx1"/>
              </a:buClr>
              <a:buFont typeface="Wingdings" pitchFamily="2" charset="2"/>
              <a:buChar char="Ø"/>
            </a:pPr>
            <a:r>
              <a:rPr lang="en-US" sz="2000" smtClean="0">
                <a:latin typeface="Arial" charset="0"/>
              </a:rPr>
              <a:t>Failure to include the statement can lead to the elimination of a project from the program by OUSD (Comptroller)</a:t>
            </a:r>
          </a:p>
        </p:txBody>
      </p:sp>
      <p:sp>
        <p:nvSpPr>
          <p:cNvPr id="159749" name="Rectangle 5"/>
          <p:cNvSpPr>
            <a:spLocks noChangeArrowheads="1"/>
          </p:cNvSpPr>
          <p:nvPr/>
        </p:nvSpPr>
        <p:spPr bwMode="auto">
          <a:xfrm>
            <a:off x="177800" y="522288"/>
            <a:ext cx="8737600" cy="946150"/>
          </a:xfrm>
          <a:prstGeom prst="rect">
            <a:avLst/>
          </a:prstGeom>
          <a:noFill/>
          <a:ln w="12700" algn="ctr">
            <a:noFill/>
            <a:miter lim="800000"/>
            <a:headEnd/>
            <a:tailEnd/>
          </a:ln>
          <a:effectLst/>
        </p:spPr>
        <p:txBody>
          <a:bodyPr>
            <a:spAutoFit/>
            <a:flatTx/>
          </a:bodyPr>
          <a:lstStyle/>
          <a:p>
            <a:pPr>
              <a:defRPr/>
            </a:pPr>
            <a:r>
              <a:rPr lang="en-US" sz="2800" b="1" i="1">
                <a:solidFill>
                  <a:schemeClr val="folHlink"/>
                </a:solidFill>
                <a:effectLst>
                  <a:outerShdw blurRad="38100" dist="38100" dir="2700000" algn="tl">
                    <a:srgbClr val="C0C0C0"/>
                  </a:outerShdw>
                </a:effectLst>
              </a:rPr>
              <a:t>Joint Service Reserve Component Facility Board (JSRCFB)</a:t>
            </a:r>
          </a:p>
        </p:txBody>
      </p:sp>
      <p:sp>
        <p:nvSpPr>
          <p:cNvPr id="159750" name="Rectangle 6"/>
          <p:cNvSpPr>
            <a:spLocks noChangeArrowheads="1"/>
          </p:cNvSpPr>
          <p:nvPr/>
        </p:nvSpPr>
        <p:spPr bwMode="auto">
          <a:xfrm>
            <a:off x="427038" y="1474788"/>
            <a:ext cx="1397000" cy="396875"/>
          </a:xfrm>
          <a:prstGeom prst="rect">
            <a:avLst/>
          </a:prstGeom>
          <a:noFill/>
          <a:ln w="12700" algn="ctr">
            <a:noFill/>
            <a:miter lim="800000"/>
            <a:headEnd/>
            <a:tailEnd/>
          </a:ln>
          <a:effectLst/>
        </p:spPr>
        <p:txBody>
          <a:bodyPr wrap="none">
            <a:spAutoFit/>
            <a:flatTx/>
          </a:bodyPr>
          <a:lstStyle/>
          <a:p>
            <a:pPr>
              <a:defRPr/>
            </a:pPr>
            <a:r>
              <a:rPr lang="en-US" sz="2000" b="1" u="sng">
                <a:effectLst>
                  <a:outerShdw blurRad="38100" dist="38100" dir="2700000" algn="tl">
                    <a:srgbClr val="C0C0C0"/>
                  </a:outerShdw>
                </a:effectLst>
              </a:rPr>
              <a:t>Authority:</a:t>
            </a:r>
          </a:p>
        </p:txBody>
      </p:sp>
    </p:spTree>
  </p:cSld>
  <p:clrMapOvr>
    <a:masterClrMapping/>
  </p:clrMapOvr>
  <p:transition spd="slow"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Date Placeholder 3"/>
          <p:cNvSpPr>
            <a:spLocks noGrp="1"/>
          </p:cNvSpPr>
          <p:nvPr>
            <p:ph type="dt" sz="quarter" idx="10"/>
          </p:nvPr>
        </p:nvSpPr>
        <p:spPr>
          <a:noFill/>
        </p:spPr>
        <p:txBody>
          <a:bodyPr/>
          <a:lstStyle/>
          <a:p>
            <a:r>
              <a:rPr lang="en-US" smtClean="0"/>
              <a:t>Apr 10</a:t>
            </a:r>
          </a:p>
        </p:txBody>
      </p:sp>
      <p:sp>
        <p:nvSpPr>
          <p:cNvPr id="10243" name="Slide Number Placeholder 5"/>
          <p:cNvSpPr>
            <a:spLocks noGrp="1"/>
          </p:cNvSpPr>
          <p:nvPr>
            <p:ph type="sldNum" sz="quarter" idx="12"/>
          </p:nvPr>
        </p:nvSpPr>
        <p:spPr>
          <a:noFill/>
        </p:spPr>
        <p:txBody>
          <a:bodyPr/>
          <a:lstStyle/>
          <a:p>
            <a:fld id="{73D83C46-B24C-4015-9F33-59FEAE0BF19B}" type="slidenum">
              <a:rPr lang="en-US" smtClean="0"/>
              <a:pPr/>
              <a:t>7</a:t>
            </a:fld>
            <a:endParaRPr lang="en-US" smtClean="0"/>
          </a:p>
        </p:txBody>
      </p:sp>
      <p:sp>
        <p:nvSpPr>
          <p:cNvPr id="191492" name="Rectangle 4"/>
          <p:cNvSpPr>
            <a:spLocks noChangeArrowheads="1"/>
          </p:cNvSpPr>
          <p:nvPr/>
        </p:nvSpPr>
        <p:spPr bwMode="auto">
          <a:xfrm>
            <a:off x="177800" y="522288"/>
            <a:ext cx="8737600" cy="946150"/>
          </a:xfrm>
          <a:prstGeom prst="rect">
            <a:avLst/>
          </a:prstGeom>
          <a:noFill/>
          <a:ln w="12700" algn="ctr">
            <a:noFill/>
            <a:miter lim="800000"/>
            <a:headEnd/>
            <a:tailEnd/>
          </a:ln>
          <a:effectLst/>
        </p:spPr>
        <p:txBody>
          <a:bodyPr>
            <a:spAutoFit/>
            <a:flatTx/>
          </a:bodyPr>
          <a:lstStyle/>
          <a:p>
            <a:pPr>
              <a:defRPr/>
            </a:pPr>
            <a:r>
              <a:rPr lang="en-US" sz="2800" b="1" i="1">
                <a:solidFill>
                  <a:schemeClr val="folHlink"/>
                </a:solidFill>
                <a:effectLst>
                  <a:outerShdw blurRad="38100" dist="38100" dir="2700000" algn="tl">
                    <a:srgbClr val="C0C0C0"/>
                  </a:outerShdw>
                </a:effectLst>
              </a:rPr>
              <a:t>Joint Service Reserve Component Facility Board (JSRCFB)</a:t>
            </a:r>
          </a:p>
        </p:txBody>
      </p:sp>
      <p:grpSp>
        <p:nvGrpSpPr>
          <p:cNvPr id="10245" name="Group 6"/>
          <p:cNvGrpSpPr>
            <a:grpSpLocks/>
          </p:cNvGrpSpPr>
          <p:nvPr/>
        </p:nvGrpSpPr>
        <p:grpSpPr bwMode="auto">
          <a:xfrm>
            <a:off x="-146050" y="2274888"/>
            <a:ext cx="9290050" cy="2274887"/>
            <a:chOff x="844" y="1410"/>
            <a:chExt cx="7090" cy="1120"/>
          </a:xfrm>
        </p:grpSpPr>
        <p:sp>
          <p:nvSpPr>
            <p:cNvPr id="10247" name="Text Box 7" descr="25%"/>
            <p:cNvSpPr txBox="1">
              <a:spLocks noChangeArrowheads="1"/>
            </p:cNvSpPr>
            <p:nvPr/>
          </p:nvSpPr>
          <p:spPr bwMode="auto">
            <a:xfrm>
              <a:off x="844" y="1745"/>
              <a:ext cx="141" cy="158"/>
            </a:xfrm>
            <a:prstGeom prst="rect">
              <a:avLst/>
            </a:prstGeom>
            <a:noFill/>
            <a:ln w="12700">
              <a:noFill/>
              <a:miter lim="800000"/>
              <a:headEnd type="none" w="sm" len="sm"/>
              <a:tailEnd type="none" w="sm" len="sm"/>
            </a:ln>
          </p:spPr>
          <p:txBody>
            <a:bodyPr wrap="none" anchor="ctr">
              <a:spAutoFit/>
            </a:bodyPr>
            <a:lstStyle/>
            <a:p>
              <a:pPr>
                <a:lnSpc>
                  <a:spcPct val="125000"/>
                </a:lnSpc>
              </a:pPr>
              <a:endParaRPr lang="en-US" sz="1200" b="1"/>
            </a:p>
          </p:txBody>
        </p:sp>
        <p:sp>
          <p:nvSpPr>
            <p:cNvPr id="10248" name="Text Box 8" descr="25%"/>
            <p:cNvSpPr txBox="1">
              <a:spLocks noChangeArrowheads="1"/>
            </p:cNvSpPr>
            <p:nvPr/>
          </p:nvSpPr>
          <p:spPr bwMode="auto">
            <a:xfrm>
              <a:off x="1199" y="1410"/>
              <a:ext cx="6735" cy="1120"/>
            </a:xfrm>
            <a:prstGeom prst="rect">
              <a:avLst/>
            </a:prstGeom>
            <a:noFill/>
            <a:ln w="12700">
              <a:noFill/>
              <a:miter lim="800000"/>
              <a:headEnd type="none" w="sm" len="sm"/>
              <a:tailEnd type="none" w="sm" len="sm"/>
            </a:ln>
          </p:spPr>
          <p:txBody>
            <a:bodyPr anchor="ctr">
              <a:spAutoFit/>
            </a:bodyPr>
            <a:lstStyle/>
            <a:p>
              <a:pPr algn="l">
                <a:spcBef>
                  <a:spcPct val="50000"/>
                </a:spcBef>
                <a:buFont typeface="Wingdings" pitchFamily="2" charset="2"/>
                <a:buChar char="Ø"/>
                <a:tabLst>
                  <a:tab pos="5486400" algn="l"/>
                </a:tabLst>
              </a:pPr>
              <a:r>
                <a:rPr lang="en-US" sz="2000"/>
                <a:t>DoD Financial Management Regulation, Volume 2B, Chapter 6</a:t>
              </a:r>
            </a:p>
            <a:p>
              <a:pPr algn="l">
                <a:spcBef>
                  <a:spcPct val="50000"/>
                </a:spcBef>
                <a:buFont typeface="Wingdings" pitchFamily="2" charset="2"/>
                <a:buChar char="Ø"/>
                <a:tabLst>
                  <a:tab pos="5486400" algn="l"/>
                </a:tabLst>
              </a:pPr>
              <a:r>
                <a:rPr lang="en-US" sz="2000"/>
                <a:t>DoD Directive, 1225.07 Reserve Component Facilities Programs and Unit Stationing	</a:t>
              </a:r>
            </a:p>
            <a:p>
              <a:pPr algn="l">
                <a:spcBef>
                  <a:spcPct val="50000"/>
                </a:spcBef>
                <a:buFont typeface="Wingdings" pitchFamily="2" charset="2"/>
                <a:buChar char="Ø"/>
                <a:tabLst>
                  <a:tab pos="5486400" algn="l"/>
                </a:tabLst>
              </a:pPr>
              <a:r>
                <a:rPr lang="en-US" sz="2000"/>
                <a:t>DoD Instruction, 1225.8 Reserve Component Facilities Programs and Unit Stationing</a:t>
              </a:r>
            </a:p>
            <a:p>
              <a:pPr algn="l">
                <a:lnSpc>
                  <a:spcPct val="145000"/>
                </a:lnSpc>
                <a:tabLst>
                  <a:tab pos="5486400" algn="l"/>
                </a:tabLst>
              </a:pPr>
              <a:endParaRPr lang="en-US" sz="1600" u="sng"/>
            </a:p>
          </p:txBody>
        </p:sp>
        <p:sp>
          <p:nvSpPr>
            <p:cNvPr id="10249" name="Text Box 9" descr="25%"/>
            <p:cNvSpPr txBox="1">
              <a:spLocks noChangeArrowheads="1"/>
            </p:cNvSpPr>
            <p:nvPr/>
          </p:nvSpPr>
          <p:spPr bwMode="auto">
            <a:xfrm>
              <a:off x="1185" y="2033"/>
              <a:ext cx="140" cy="158"/>
            </a:xfrm>
            <a:prstGeom prst="rect">
              <a:avLst/>
            </a:prstGeom>
            <a:noFill/>
            <a:ln w="12700">
              <a:noFill/>
              <a:miter lim="800000"/>
              <a:headEnd type="none" w="sm" len="sm"/>
              <a:tailEnd type="none" w="sm" len="sm"/>
            </a:ln>
          </p:spPr>
          <p:txBody>
            <a:bodyPr wrap="none" anchor="ctr">
              <a:spAutoFit/>
            </a:bodyPr>
            <a:lstStyle/>
            <a:p>
              <a:pPr algn="l">
                <a:lnSpc>
                  <a:spcPct val="125000"/>
                </a:lnSpc>
              </a:pPr>
              <a:endParaRPr lang="en-US" sz="1200"/>
            </a:p>
          </p:txBody>
        </p:sp>
        <p:sp>
          <p:nvSpPr>
            <p:cNvPr id="10250" name="Text Box 10" descr="25%"/>
            <p:cNvSpPr txBox="1">
              <a:spLocks noChangeArrowheads="1"/>
            </p:cNvSpPr>
            <p:nvPr/>
          </p:nvSpPr>
          <p:spPr bwMode="auto">
            <a:xfrm>
              <a:off x="1185" y="2177"/>
              <a:ext cx="140" cy="158"/>
            </a:xfrm>
            <a:prstGeom prst="rect">
              <a:avLst/>
            </a:prstGeom>
            <a:noFill/>
            <a:ln w="12700">
              <a:noFill/>
              <a:miter lim="800000"/>
              <a:headEnd type="none" w="sm" len="sm"/>
              <a:tailEnd type="none" w="sm" len="sm"/>
            </a:ln>
          </p:spPr>
          <p:txBody>
            <a:bodyPr wrap="none" anchor="ctr">
              <a:spAutoFit/>
            </a:bodyPr>
            <a:lstStyle/>
            <a:p>
              <a:pPr algn="l">
                <a:lnSpc>
                  <a:spcPct val="125000"/>
                </a:lnSpc>
              </a:pPr>
              <a:endParaRPr lang="en-US" sz="1200"/>
            </a:p>
          </p:txBody>
        </p:sp>
        <p:sp>
          <p:nvSpPr>
            <p:cNvPr id="10251" name="Text Box 11" descr="25%"/>
            <p:cNvSpPr txBox="1">
              <a:spLocks noChangeArrowheads="1"/>
            </p:cNvSpPr>
            <p:nvPr/>
          </p:nvSpPr>
          <p:spPr bwMode="auto">
            <a:xfrm>
              <a:off x="2130" y="2321"/>
              <a:ext cx="140" cy="158"/>
            </a:xfrm>
            <a:prstGeom prst="rect">
              <a:avLst/>
            </a:prstGeom>
            <a:noFill/>
            <a:ln w="12700">
              <a:noFill/>
              <a:miter lim="800000"/>
              <a:headEnd type="none" w="sm" len="sm"/>
              <a:tailEnd type="none" w="sm" len="sm"/>
            </a:ln>
          </p:spPr>
          <p:txBody>
            <a:bodyPr wrap="none" anchor="ctr">
              <a:spAutoFit/>
            </a:bodyPr>
            <a:lstStyle/>
            <a:p>
              <a:pPr>
                <a:lnSpc>
                  <a:spcPct val="125000"/>
                </a:lnSpc>
              </a:pPr>
              <a:endParaRPr lang="en-US" sz="1200" b="1"/>
            </a:p>
          </p:txBody>
        </p:sp>
      </p:grpSp>
      <p:sp>
        <p:nvSpPr>
          <p:cNvPr id="191500" name="Rectangle 12"/>
          <p:cNvSpPr>
            <a:spLocks noChangeArrowheads="1"/>
          </p:cNvSpPr>
          <p:nvPr/>
        </p:nvSpPr>
        <p:spPr bwMode="auto">
          <a:xfrm>
            <a:off x="315913" y="1808163"/>
            <a:ext cx="1639887" cy="457200"/>
          </a:xfrm>
          <a:prstGeom prst="rect">
            <a:avLst/>
          </a:prstGeom>
          <a:noFill/>
          <a:ln w="12700" algn="ctr">
            <a:noFill/>
            <a:miter lim="800000"/>
            <a:headEnd/>
            <a:tailEnd/>
          </a:ln>
          <a:effectLst/>
        </p:spPr>
        <p:txBody>
          <a:bodyPr wrap="none">
            <a:spAutoFit/>
            <a:flatTx/>
          </a:bodyPr>
          <a:lstStyle/>
          <a:p>
            <a:pPr>
              <a:defRPr/>
            </a:pPr>
            <a:r>
              <a:rPr lang="en-US" sz="2400" b="1" u="sng">
                <a:effectLst>
                  <a:outerShdw blurRad="38100" dist="38100" dir="2700000" algn="tl">
                    <a:srgbClr val="C0C0C0"/>
                  </a:outerShdw>
                </a:effectLst>
              </a:rPr>
              <a:t>Authority:</a:t>
            </a:r>
          </a:p>
        </p:txBody>
      </p:sp>
    </p:spTree>
  </p:cSld>
  <p:clrMapOvr>
    <a:masterClrMapping/>
  </p:clrMapOvr>
  <p:transition spd="slow"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Date Placeholder 1"/>
          <p:cNvSpPr>
            <a:spLocks noGrp="1"/>
          </p:cNvSpPr>
          <p:nvPr>
            <p:ph type="dt" sz="quarter" idx="10"/>
          </p:nvPr>
        </p:nvSpPr>
        <p:spPr>
          <a:noFill/>
        </p:spPr>
        <p:txBody>
          <a:bodyPr/>
          <a:lstStyle/>
          <a:p>
            <a:r>
              <a:rPr lang="en-US" smtClean="0"/>
              <a:t>Apr 10</a:t>
            </a:r>
          </a:p>
        </p:txBody>
      </p:sp>
      <p:sp>
        <p:nvSpPr>
          <p:cNvPr id="11267" name="Slide Number Placeholder 3"/>
          <p:cNvSpPr>
            <a:spLocks noGrp="1"/>
          </p:cNvSpPr>
          <p:nvPr>
            <p:ph type="sldNum" sz="quarter" idx="12"/>
          </p:nvPr>
        </p:nvSpPr>
        <p:spPr>
          <a:noFill/>
        </p:spPr>
        <p:txBody>
          <a:bodyPr/>
          <a:lstStyle/>
          <a:p>
            <a:fld id="{D3BF43DA-D643-4D57-B8AC-6D751C3F7F3D}" type="slidenum">
              <a:rPr lang="en-US" smtClean="0"/>
              <a:pPr/>
              <a:t>8</a:t>
            </a:fld>
            <a:endParaRPr lang="en-US" smtClean="0"/>
          </a:p>
        </p:txBody>
      </p:sp>
      <p:sp>
        <p:nvSpPr>
          <p:cNvPr id="11268" name="Text Box 2"/>
          <p:cNvSpPr txBox="1">
            <a:spLocks noChangeArrowheads="1"/>
          </p:cNvSpPr>
          <p:nvPr/>
        </p:nvSpPr>
        <p:spPr bwMode="auto">
          <a:xfrm>
            <a:off x="614363" y="1846263"/>
            <a:ext cx="8205787" cy="304800"/>
          </a:xfrm>
          <a:prstGeom prst="rect">
            <a:avLst/>
          </a:prstGeom>
          <a:noFill/>
          <a:ln w="12700">
            <a:noFill/>
            <a:miter lim="800000"/>
            <a:headEnd/>
            <a:tailEnd/>
          </a:ln>
        </p:spPr>
        <p:txBody>
          <a:bodyPr>
            <a:spAutoFit/>
          </a:bodyPr>
          <a:lstStyle/>
          <a:p>
            <a:endParaRPr lang="en-US"/>
          </a:p>
        </p:txBody>
      </p:sp>
      <p:sp>
        <p:nvSpPr>
          <p:cNvPr id="11269" name="Rectangle 5"/>
          <p:cNvSpPr>
            <a:spLocks noChangeArrowheads="1"/>
          </p:cNvSpPr>
          <p:nvPr/>
        </p:nvSpPr>
        <p:spPr bwMode="auto">
          <a:xfrm>
            <a:off x="239713" y="1766888"/>
            <a:ext cx="8437562" cy="4084637"/>
          </a:xfrm>
          <a:prstGeom prst="rect">
            <a:avLst/>
          </a:prstGeom>
          <a:noFill/>
          <a:ln w="9525">
            <a:noFill/>
            <a:miter lim="800000"/>
            <a:headEnd/>
            <a:tailEnd/>
          </a:ln>
        </p:spPr>
        <p:txBody>
          <a:bodyPr/>
          <a:lstStyle/>
          <a:p>
            <a:pPr marL="342900" indent="-342900" algn="l">
              <a:spcBef>
                <a:spcPct val="50000"/>
              </a:spcBef>
              <a:buClr>
                <a:schemeClr val="tx2"/>
              </a:buClr>
            </a:pPr>
            <a:r>
              <a:rPr lang="en-US" sz="1800" b="1"/>
              <a:t>	</a:t>
            </a:r>
            <a:r>
              <a:rPr lang="en-US" sz="2000" b="1" u="sng"/>
              <a:t>Joint Construction Project</a:t>
            </a:r>
            <a:r>
              <a:rPr lang="en-US" sz="2000" b="1"/>
              <a:t>:</a:t>
            </a:r>
            <a:r>
              <a:rPr lang="en-US" sz="1800" b="1"/>
              <a:t>  </a:t>
            </a:r>
          </a:p>
          <a:p>
            <a:pPr marL="342900" indent="-342900" algn="l">
              <a:spcBef>
                <a:spcPct val="50000"/>
              </a:spcBef>
              <a:buClr>
                <a:schemeClr val="tx2"/>
              </a:buClr>
            </a:pPr>
            <a:r>
              <a:rPr lang="en-US" sz="1800" b="1"/>
              <a:t>	</a:t>
            </a:r>
            <a:r>
              <a:rPr lang="en-US" sz="1800"/>
              <a:t>Military Construction (MILCON) project that combines the space and functional requirements of two or more Service components into one facility, thereby eliminating the need to build separate (or unilateral) facilities.</a:t>
            </a:r>
          </a:p>
          <a:p>
            <a:pPr marL="742950" lvl="1" indent="-285750" algn="l">
              <a:spcBef>
                <a:spcPct val="50000"/>
              </a:spcBef>
              <a:buClr>
                <a:schemeClr val="tx1"/>
              </a:buClr>
              <a:buFont typeface="Wingdings" pitchFamily="2" charset="2"/>
              <a:buChar char="Ø"/>
            </a:pPr>
            <a:r>
              <a:rPr lang="en-US" sz="1600" b="1"/>
              <a:t> </a:t>
            </a:r>
            <a:r>
              <a:rPr lang="en-US" sz="1600"/>
              <a:t>Each Component occupies the facility, and has some exclusive use space; however, the facility also has shared or common use areas that effectively reduce the overall required square footage (resulting in reduced construction costs).</a:t>
            </a:r>
          </a:p>
          <a:p>
            <a:pPr marL="742950" lvl="1" indent="-285750" algn="l">
              <a:spcBef>
                <a:spcPct val="50000"/>
              </a:spcBef>
              <a:buClr>
                <a:schemeClr val="tx1"/>
              </a:buClr>
              <a:buFont typeface="Wingdings" pitchFamily="2" charset="2"/>
              <a:buChar char="Ø"/>
            </a:pPr>
            <a:r>
              <a:rPr lang="en-US" sz="1600"/>
              <a:t> Cost savings occur due to the design and construction of one facility instead of two (or more) separate facilities.</a:t>
            </a:r>
          </a:p>
          <a:p>
            <a:pPr marL="742950" lvl="1" indent="-285750" algn="l">
              <a:spcBef>
                <a:spcPct val="50000"/>
              </a:spcBef>
              <a:buClr>
                <a:schemeClr val="tx1"/>
              </a:buClr>
              <a:buFont typeface="Wingdings" pitchFamily="2" charset="2"/>
              <a:buChar char="Ø"/>
            </a:pPr>
            <a:r>
              <a:rPr lang="en-US" sz="1600"/>
              <a:t> Cost savings also occur in contract administration, supervision, inspection, and overhead (one contract versus two or more).</a:t>
            </a:r>
          </a:p>
          <a:p>
            <a:pPr marL="742950" lvl="1" indent="-285750" algn="l">
              <a:spcBef>
                <a:spcPct val="50000"/>
              </a:spcBef>
              <a:buClr>
                <a:schemeClr val="tx1"/>
              </a:buClr>
              <a:buFont typeface="Wingdings" pitchFamily="2" charset="2"/>
              <a:buChar char="Ø"/>
            </a:pPr>
            <a:r>
              <a:rPr lang="en-US" sz="1600"/>
              <a:t> Cost savings continue after construction by eliminating duplication of the following requirements: Antiterrorism/Force Protection; facility maintenance and repair (i.e., Sustainment); and future Restoration and Modernization costs.</a:t>
            </a:r>
            <a:r>
              <a:rPr lang="en-US" sz="1600" b="1"/>
              <a:t> </a:t>
            </a:r>
          </a:p>
        </p:txBody>
      </p:sp>
      <p:sp>
        <p:nvSpPr>
          <p:cNvPr id="121863" name="Rectangle 7"/>
          <p:cNvSpPr>
            <a:spLocks noChangeArrowheads="1"/>
          </p:cNvSpPr>
          <p:nvPr/>
        </p:nvSpPr>
        <p:spPr bwMode="auto">
          <a:xfrm>
            <a:off x="177800" y="522288"/>
            <a:ext cx="8737600" cy="946150"/>
          </a:xfrm>
          <a:prstGeom prst="rect">
            <a:avLst/>
          </a:prstGeom>
          <a:noFill/>
          <a:ln w="12700" algn="ctr">
            <a:noFill/>
            <a:miter lim="800000"/>
            <a:headEnd/>
            <a:tailEnd/>
          </a:ln>
          <a:effectLst/>
        </p:spPr>
        <p:txBody>
          <a:bodyPr>
            <a:spAutoFit/>
            <a:flatTx/>
          </a:bodyPr>
          <a:lstStyle/>
          <a:p>
            <a:pPr>
              <a:defRPr/>
            </a:pPr>
            <a:r>
              <a:rPr lang="en-US" sz="2800" b="1" i="1">
                <a:solidFill>
                  <a:schemeClr val="folHlink"/>
                </a:solidFill>
                <a:effectLst>
                  <a:outerShdw blurRad="38100" dist="38100" dir="2700000" algn="tl">
                    <a:srgbClr val="C0C0C0"/>
                  </a:outerShdw>
                </a:effectLst>
              </a:rPr>
              <a:t>Joint Service Reserve Component Facility Board (JSRCFB)</a:t>
            </a:r>
          </a:p>
        </p:txBody>
      </p:sp>
    </p:spTree>
  </p:cSld>
  <p:clrMapOvr>
    <a:masterClrMapping/>
  </p:clrMapOvr>
  <p:transition spd="slow"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Date Placeholder 1"/>
          <p:cNvSpPr>
            <a:spLocks noGrp="1"/>
          </p:cNvSpPr>
          <p:nvPr>
            <p:ph type="dt" sz="quarter" idx="10"/>
          </p:nvPr>
        </p:nvSpPr>
        <p:spPr>
          <a:noFill/>
        </p:spPr>
        <p:txBody>
          <a:bodyPr/>
          <a:lstStyle/>
          <a:p>
            <a:r>
              <a:rPr lang="en-US" smtClean="0"/>
              <a:t>Apr 10</a:t>
            </a:r>
          </a:p>
        </p:txBody>
      </p:sp>
      <p:sp>
        <p:nvSpPr>
          <p:cNvPr id="12291" name="Slide Number Placeholder 3"/>
          <p:cNvSpPr>
            <a:spLocks noGrp="1"/>
          </p:cNvSpPr>
          <p:nvPr>
            <p:ph type="sldNum" sz="quarter" idx="12"/>
          </p:nvPr>
        </p:nvSpPr>
        <p:spPr>
          <a:noFill/>
        </p:spPr>
        <p:txBody>
          <a:bodyPr/>
          <a:lstStyle/>
          <a:p>
            <a:fld id="{2F17C7BE-B3E8-4BC4-9B89-6DBDAE17903C}" type="slidenum">
              <a:rPr lang="en-US" smtClean="0"/>
              <a:pPr/>
              <a:t>9</a:t>
            </a:fld>
            <a:endParaRPr lang="en-US" smtClean="0"/>
          </a:p>
        </p:txBody>
      </p:sp>
      <p:sp>
        <p:nvSpPr>
          <p:cNvPr id="12292" name="AutoShape 25" descr="25%"/>
          <p:cNvSpPr>
            <a:spLocks noChangeArrowheads="1"/>
          </p:cNvSpPr>
          <p:nvPr/>
        </p:nvSpPr>
        <p:spPr bwMode="auto">
          <a:xfrm rot="2920546">
            <a:off x="2524919" y="1672432"/>
            <a:ext cx="609600" cy="2601912"/>
          </a:xfrm>
          <a:prstGeom prst="curvedRightArrow">
            <a:avLst>
              <a:gd name="adj1" fmla="val 43176"/>
              <a:gd name="adj2" fmla="val 128541"/>
              <a:gd name="adj3" fmla="val 33333"/>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2293" name="AutoShape 16" descr="25%"/>
          <p:cNvSpPr>
            <a:spLocks noChangeArrowheads="1"/>
          </p:cNvSpPr>
          <p:nvPr/>
        </p:nvSpPr>
        <p:spPr bwMode="auto">
          <a:xfrm rot="18679454" flipH="1">
            <a:off x="6199982" y="1643856"/>
            <a:ext cx="609600" cy="2601913"/>
          </a:xfrm>
          <a:prstGeom prst="curvedRightArrow">
            <a:avLst>
              <a:gd name="adj1" fmla="val 43176"/>
              <a:gd name="adj2" fmla="val 128541"/>
              <a:gd name="adj3" fmla="val 33333"/>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grpSp>
        <p:nvGrpSpPr>
          <p:cNvPr id="12294" name="Group 26"/>
          <p:cNvGrpSpPr>
            <a:grpSpLocks/>
          </p:cNvGrpSpPr>
          <p:nvPr/>
        </p:nvGrpSpPr>
        <p:grpSpPr bwMode="auto">
          <a:xfrm>
            <a:off x="3814763" y="1863725"/>
            <a:ext cx="1512887" cy="973138"/>
            <a:chOff x="2397" y="1305"/>
            <a:chExt cx="953" cy="613"/>
          </a:xfrm>
        </p:grpSpPr>
        <p:sp>
          <p:nvSpPr>
            <p:cNvPr id="104451" name="AutoShape 3"/>
            <p:cNvSpPr>
              <a:spLocks noChangeArrowheads="1"/>
            </p:cNvSpPr>
            <p:nvPr/>
          </p:nvSpPr>
          <p:spPr bwMode="auto">
            <a:xfrm>
              <a:off x="2432" y="1305"/>
              <a:ext cx="881" cy="613"/>
            </a:xfrm>
            <a:prstGeom prst="roundRect">
              <a:avLst>
                <a:gd name="adj" fmla="val 16667"/>
              </a:avLst>
            </a:prstGeom>
            <a:solidFill>
              <a:schemeClr val="bg1"/>
            </a:solidFill>
            <a:ln w="9525">
              <a:solidFill>
                <a:schemeClr val="tx1"/>
              </a:solidFill>
              <a:round/>
              <a:headEnd/>
              <a:tailEnd/>
            </a:ln>
            <a:effectLst>
              <a:outerShdw dist="107763" dir="2700000" algn="ctr" rotWithShape="0">
                <a:schemeClr val="bg2"/>
              </a:outerShdw>
            </a:effectLst>
          </p:spPr>
          <p:txBody>
            <a:bodyPr wrap="none" anchor="ctr"/>
            <a:lstStyle/>
            <a:p>
              <a:pPr>
                <a:defRPr/>
              </a:pPr>
              <a:endParaRPr lang="en-US"/>
            </a:p>
          </p:txBody>
        </p:sp>
        <p:sp>
          <p:nvSpPr>
            <p:cNvPr id="12306" name="Text Box 4"/>
            <p:cNvSpPr txBox="1">
              <a:spLocks noChangeArrowheads="1"/>
            </p:cNvSpPr>
            <p:nvPr/>
          </p:nvSpPr>
          <p:spPr bwMode="auto">
            <a:xfrm>
              <a:off x="2397" y="1374"/>
              <a:ext cx="953" cy="460"/>
            </a:xfrm>
            <a:prstGeom prst="rect">
              <a:avLst/>
            </a:prstGeom>
            <a:noFill/>
            <a:ln w="9525">
              <a:noFill/>
              <a:miter lim="800000"/>
              <a:headEnd/>
              <a:tailEnd/>
            </a:ln>
          </p:spPr>
          <p:txBody>
            <a:bodyPr>
              <a:spAutoFit/>
            </a:bodyPr>
            <a:lstStyle/>
            <a:p>
              <a:pPr eaLnBrk="1" hangingPunct="1"/>
              <a:r>
                <a:rPr lang="en-US" b="1"/>
                <a:t>Annual</a:t>
              </a:r>
            </a:p>
            <a:p>
              <a:pPr eaLnBrk="1" hangingPunct="1"/>
              <a:r>
                <a:rPr lang="en-US" b="1"/>
                <a:t>State JSRCFB Meeting</a:t>
              </a:r>
            </a:p>
          </p:txBody>
        </p:sp>
      </p:grpSp>
      <p:sp>
        <p:nvSpPr>
          <p:cNvPr id="104454" name="AutoShape 6"/>
          <p:cNvSpPr>
            <a:spLocks noChangeArrowheads="1"/>
          </p:cNvSpPr>
          <p:nvPr/>
        </p:nvSpPr>
        <p:spPr bwMode="auto">
          <a:xfrm>
            <a:off x="1512888" y="3922713"/>
            <a:ext cx="1343025" cy="973137"/>
          </a:xfrm>
          <a:prstGeom prst="roundRect">
            <a:avLst>
              <a:gd name="adj" fmla="val 16667"/>
            </a:avLst>
          </a:prstGeom>
          <a:solidFill>
            <a:schemeClr val="bg1"/>
          </a:solidFill>
          <a:ln w="9525">
            <a:solidFill>
              <a:schemeClr val="tx1"/>
            </a:solidFill>
            <a:round/>
            <a:headEnd/>
            <a:tailEnd/>
          </a:ln>
          <a:effectLst>
            <a:outerShdw dist="107763" dir="2700000" algn="ctr" rotWithShape="0">
              <a:schemeClr val="bg2"/>
            </a:outerShdw>
          </a:effectLst>
        </p:spPr>
        <p:txBody>
          <a:bodyPr wrap="none" anchor="ctr"/>
          <a:lstStyle/>
          <a:p>
            <a:pPr>
              <a:defRPr/>
            </a:pPr>
            <a:endParaRPr lang="en-US"/>
          </a:p>
        </p:txBody>
      </p:sp>
      <p:sp>
        <p:nvSpPr>
          <p:cNvPr id="12296" name="Text Box 7"/>
          <p:cNvSpPr txBox="1">
            <a:spLocks noChangeArrowheads="1"/>
          </p:cNvSpPr>
          <p:nvPr/>
        </p:nvSpPr>
        <p:spPr bwMode="auto">
          <a:xfrm>
            <a:off x="1487488" y="3946525"/>
            <a:ext cx="1417637" cy="942975"/>
          </a:xfrm>
          <a:prstGeom prst="rect">
            <a:avLst/>
          </a:prstGeom>
          <a:noFill/>
          <a:ln w="9525">
            <a:noFill/>
            <a:miter lim="800000"/>
            <a:headEnd/>
            <a:tailEnd/>
          </a:ln>
        </p:spPr>
        <p:txBody>
          <a:bodyPr>
            <a:spAutoFit/>
          </a:bodyPr>
          <a:lstStyle/>
          <a:p>
            <a:pPr eaLnBrk="1" hangingPunct="1"/>
            <a:r>
              <a:rPr lang="en-US" b="1"/>
              <a:t>Reserve</a:t>
            </a:r>
          </a:p>
          <a:p>
            <a:pPr eaLnBrk="1" hangingPunct="1"/>
            <a:r>
              <a:rPr lang="en-US" b="1"/>
              <a:t>Component</a:t>
            </a:r>
          </a:p>
          <a:p>
            <a:pPr eaLnBrk="1" hangingPunct="1"/>
            <a:r>
              <a:rPr lang="en-US" b="1"/>
              <a:t>HQ Engineer Sections</a:t>
            </a:r>
          </a:p>
        </p:txBody>
      </p:sp>
      <p:sp>
        <p:nvSpPr>
          <p:cNvPr id="12297" name="Text Box 19" descr="25%"/>
          <p:cNvSpPr txBox="1">
            <a:spLocks noChangeArrowheads="1"/>
          </p:cNvSpPr>
          <p:nvPr/>
        </p:nvSpPr>
        <p:spPr bwMode="auto">
          <a:xfrm>
            <a:off x="828675" y="5072063"/>
            <a:ext cx="3106738" cy="1368425"/>
          </a:xfrm>
          <a:prstGeom prst="rect">
            <a:avLst/>
          </a:prstGeom>
          <a:noFill/>
          <a:ln w="12700">
            <a:noFill/>
            <a:miter lim="800000"/>
            <a:headEnd type="none" w="sm" len="sm"/>
            <a:tailEnd type="none" w="sm" len="sm"/>
          </a:ln>
        </p:spPr>
        <p:txBody>
          <a:bodyPr>
            <a:spAutoFit/>
          </a:bodyPr>
          <a:lstStyle/>
          <a:p>
            <a:pPr marL="231775" indent="-231775" algn="l">
              <a:spcAft>
                <a:spcPct val="50000"/>
              </a:spcAft>
              <a:buFont typeface="Wingdings" pitchFamily="2" charset="2"/>
              <a:buChar char="Ø"/>
            </a:pPr>
            <a:r>
              <a:rPr lang="en-US" b="1"/>
              <a:t>Board Minutes Review/Analysis</a:t>
            </a:r>
          </a:p>
          <a:p>
            <a:pPr marL="231775" indent="-231775" algn="l">
              <a:spcAft>
                <a:spcPct val="50000"/>
              </a:spcAft>
              <a:buFont typeface="Wingdings" pitchFamily="2" charset="2"/>
              <a:buChar char="Ø"/>
            </a:pPr>
            <a:r>
              <a:rPr lang="en-US" b="1"/>
              <a:t>Coordination with other Reserve component HQs</a:t>
            </a:r>
          </a:p>
          <a:p>
            <a:pPr marL="231775" indent="-231775" algn="l">
              <a:spcAft>
                <a:spcPct val="50000"/>
              </a:spcAft>
              <a:buFont typeface="Wingdings" pitchFamily="2" charset="2"/>
              <a:buChar char="Ø"/>
            </a:pPr>
            <a:r>
              <a:rPr lang="en-US" b="1"/>
              <a:t>Establish Lead component, MOA, and Joint 1391</a:t>
            </a:r>
          </a:p>
        </p:txBody>
      </p:sp>
      <p:grpSp>
        <p:nvGrpSpPr>
          <p:cNvPr id="12298" name="Group 13"/>
          <p:cNvGrpSpPr>
            <a:grpSpLocks/>
          </p:cNvGrpSpPr>
          <p:nvPr/>
        </p:nvGrpSpPr>
        <p:grpSpPr bwMode="auto">
          <a:xfrm>
            <a:off x="6361113" y="3924300"/>
            <a:ext cx="1417637" cy="976313"/>
            <a:chOff x="912" y="2601"/>
            <a:chExt cx="893" cy="615"/>
          </a:xfrm>
        </p:grpSpPr>
        <p:sp>
          <p:nvSpPr>
            <p:cNvPr id="104457" name="AutoShape 9"/>
            <p:cNvSpPr>
              <a:spLocks noChangeArrowheads="1"/>
            </p:cNvSpPr>
            <p:nvPr/>
          </p:nvSpPr>
          <p:spPr bwMode="auto">
            <a:xfrm>
              <a:off x="928" y="2601"/>
              <a:ext cx="846" cy="613"/>
            </a:xfrm>
            <a:prstGeom prst="roundRect">
              <a:avLst>
                <a:gd name="adj" fmla="val 16667"/>
              </a:avLst>
            </a:prstGeom>
            <a:solidFill>
              <a:schemeClr val="bg1"/>
            </a:solidFill>
            <a:ln w="9525">
              <a:solidFill>
                <a:schemeClr val="tx1"/>
              </a:solidFill>
              <a:round/>
              <a:headEnd/>
              <a:tailEnd/>
            </a:ln>
            <a:effectLst>
              <a:outerShdw dist="107763" dir="2700000" algn="ctr" rotWithShape="0">
                <a:schemeClr val="bg2"/>
              </a:outerShdw>
            </a:effectLst>
          </p:spPr>
          <p:txBody>
            <a:bodyPr wrap="none" anchor="ctr"/>
            <a:lstStyle/>
            <a:p>
              <a:pPr>
                <a:defRPr/>
              </a:pPr>
              <a:endParaRPr lang="en-US"/>
            </a:p>
          </p:txBody>
        </p:sp>
        <p:sp>
          <p:nvSpPr>
            <p:cNvPr id="12304" name="Text Box 10"/>
            <p:cNvSpPr txBox="1">
              <a:spLocks noChangeArrowheads="1"/>
            </p:cNvSpPr>
            <p:nvPr/>
          </p:nvSpPr>
          <p:spPr bwMode="auto">
            <a:xfrm>
              <a:off x="912" y="2622"/>
              <a:ext cx="893" cy="594"/>
            </a:xfrm>
            <a:prstGeom prst="rect">
              <a:avLst/>
            </a:prstGeom>
            <a:noFill/>
            <a:ln w="9525">
              <a:noFill/>
              <a:miter lim="800000"/>
              <a:headEnd/>
              <a:tailEnd/>
            </a:ln>
          </p:spPr>
          <p:txBody>
            <a:bodyPr>
              <a:spAutoFit/>
            </a:bodyPr>
            <a:lstStyle/>
            <a:p>
              <a:pPr eaLnBrk="1" hangingPunct="1"/>
              <a:r>
                <a:rPr lang="en-US" b="1"/>
                <a:t>OASD(RA)</a:t>
              </a:r>
            </a:p>
            <a:p>
              <a:pPr eaLnBrk="1" hangingPunct="1"/>
              <a:r>
                <a:rPr lang="en-US" b="1"/>
                <a:t>M&amp;F</a:t>
              </a:r>
            </a:p>
            <a:p>
              <a:pPr eaLnBrk="1" hangingPunct="1"/>
              <a:r>
                <a:rPr lang="en-US" b="1"/>
                <a:t>Policy &amp; Compliance</a:t>
              </a:r>
            </a:p>
          </p:txBody>
        </p:sp>
      </p:grpSp>
      <p:sp>
        <p:nvSpPr>
          <p:cNvPr id="12299" name="Text Box 20" descr="25%"/>
          <p:cNvSpPr txBox="1">
            <a:spLocks noChangeArrowheads="1"/>
          </p:cNvSpPr>
          <p:nvPr/>
        </p:nvSpPr>
        <p:spPr bwMode="auto">
          <a:xfrm>
            <a:off x="5413375" y="5057775"/>
            <a:ext cx="3273425" cy="836613"/>
          </a:xfrm>
          <a:prstGeom prst="rect">
            <a:avLst/>
          </a:prstGeom>
          <a:noFill/>
          <a:ln w="12700">
            <a:noFill/>
            <a:miter lim="800000"/>
            <a:headEnd type="none" w="sm" len="sm"/>
            <a:tailEnd type="none" w="sm" len="sm"/>
          </a:ln>
        </p:spPr>
        <p:txBody>
          <a:bodyPr>
            <a:spAutoFit/>
          </a:bodyPr>
          <a:lstStyle/>
          <a:p>
            <a:pPr marL="231775" indent="-231775" algn="l">
              <a:spcAft>
                <a:spcPct val="50000"/>
              </a:spcAft>
              <a:buFont typeface="Wingdings" pitchFamily="2" charset="2"/>
              <a:buChar char="Ø"/>
            </a:pPr>
            <a:r>
              <a:rPr lang="en-US" b="1"/>
              <a:t>Board Minutes Review/Analysis</a:t>
            </a:r>
          </a:p>
          <a:p>
            <a:pPr marL="231775" indent="-231775" algn="l">
              <a:spcAft>
                <a:spcPct val="50000"/>
              </a:spcAft>
              <a:buFont typeface="Wingdings" pitchFamily="2" charset="2"/>
              <a:buChar char="Ø"/>
            </a:pPr>
            <a:r>
              <a:rPr lang="en-US" b="1"/>
              <a:t>Joint Construction Working Group (JCWG) Review</a:t>
            </a:r>
          </a:p>
        </p:txBody>
      </p:sp>
      <p:sp>
        <p:nvSpPr>
          <p:cNvPr id="12300" name="Text Box 29" descr="25%"/>
          <p:cNvSpPr txBox="1">
            <a:spLocks noChangeArrowheads="1"/>
          </p:cNvSpPr>
          <p:nvPr/>
        </p:nvSpPr>
        <p:spPr bwMode="auto">
          <a:xfrm>
            <a:off x="3282950" y="3246438"/>
            <a:ext cx="2827338" cy="1049337"/>
          </a:xfrm>
          <a:prstGeom prst="rect">
            <a:avLst/>
          </a:prstGeom>
          <a:noFill/>
          <a:ln w="12700">
            <a:noFill/>
            <a:miter lim="800000"/>
            <a:headEnd type="none" w="sm" len="sm"/>
            <a:tailEnd type="none" w="sm" len="sm"/>
          </a:ln>
        </p:spPr>
        <p:txBody>
          <a:bodyPr>
            <a:spAutoFit/>
          </a:bodyPr>
          <a:lstStyle/>
          <a:p>
            <a:pPr marL="231775" indent="-231775" algn="l">
              <a:spcAft>
                <a:spcPct val="50000"/>
              </a:spcAft>
              <a:buFont typeface="Wingdings" pitchFamily="2" charset="2"/>
              <a:buChar char="Ø"/>
            </a:pPr>
            <a:r>
              <a:rPr lang="en-US" b="1"/>
              <a:t>JSRCFB recommended joint projects</a:t>
            </a:r>
          </a:p>
          <a:p>
            <a:pPr marL="231775" indent="-231775" algn="l">
              <a:spcAft>
                <a:spcPct val="50000"/>
              </a:spcAft>
              <a:buFont typeface="Wingdings" pitchFamily="2" charset="2"/>
              <a:buChar char="Ø"/>
            </a:pPr>
            <a:r>
              <a:rPr lang="en-US" b="1"/>
              <a:t>The ARNG member is the board records custodian</a:t>
            </a:r>
          </a:p>
        </p:txBody>
      </p:sp>
      <p:sp>
        <p:nvSpPr>
          <p:cNvPr id="104478" name="Text Box 30"/>
          <p:cNvSpPr txBox="1">
            <a:spLocks noChangeArrowheads="1"/>
          </p:cNvSpPr>
          <p:nvPr/>
        </p:nvSpPr>
        <p:spPr bwMode="auto">
          <a:xfrm>
            <a:off x="368300" y="1624013"/>
            <a:ext cx="1666875" cy="396875"/>
          </a:xfrm>
          <a:prstGeom prst="rect">
            <a:avLst/>
          </a:prstGeom>
          <a:noFill/>
          <a:ln w="12700">
            <a:noFill/>
            <a:miter lim="800000"/>
            <a:headEnd/>
            <a:tailEnd/>
          </a:ln>
          <a:effectLst/>
        </p:spPr>
        <p:txBody>
          <a:bodyPr wrap="none">
            <a:spAutoFit/>
            <a:flatTx/>
          </a:bodyPr>
          <a:lstStyle/>
          <a:p>
            <a:pPr algn="l">
              <a:defRPr/>
            </a:pPr>
            <a:r>
              <a:rPr lang="en-US" sz="2000" b="1" u="sng"/>
              <a:t>Procedures</a:t>
            </a:r>
            <a:r>
              <a:rPr lang="en-US" sz="2000" b="1" u="sng">
                <a:effectLst>
                  <a:outerShdw blurRad="38100" dist="38100" dir="2700000" algn="tl">
                    <a:srgbClr val="C0C0C0"/>
                  </a:outerShdw>
                </a:effectLst>
              </a:rPr>
              <a:t>:</a:t>
            </a:r>
          </a:p>
        </p:txBody>
      </p:sp>
      <p:sp>
        <p:nvSpPr>
          <p:cNvPr id="104479" name="Rectangle 31"/>
          <p:cNvSpPr>
            <a:spLocks noChangeArrowheads="1"/>
          </p:cNvSpPr>
          <p:nvPr/>
        </p:nvSpPr>
        <p:spPr bwMode="auto">
          <a:xfrm>
            <a:off x="177800" y="522288"/>
            <a:ext cx="8737600" cy="946150"/>
          </a:xfrm>
          <a:prstGeom prst="rect">
            <a:avLst/>
          </a:prstGeom>
          <a:noFill/>
          <a:ln w="12700" algn="ctr">
            <a:noFill/>
            <a:miter lim="800000"/>
            <a:headEnd/>
            <a:tailEnd/>
          </a:ln>
          <a:effectLst/>
        </p:spPr>
        <p:txBody>
          <a:bodyPr>
            <a:spAutoFit/>
            <a:flatTx/>
          </a:bodyPr>
          <a:lstStyle/>
          <a:p>
            <a:pPr>
              <a:defRPr/>
            </a:pPr>
            <a:r>
              <a:rPr lang="en-US" sz="2800" b="1" i="1">
                <a:solidFill>
                  <a:schemeClr val="folHlink"/>
                </a:solidFill>
                <a:effectLst>
                  <a:outerShdw blurRad="38100" dist="38100" dir="2700000" algn="tl">
                    <a:srgbClr val="C0C0C0"/>
                  </a:outerShdw>
                </a:effectLst>
              </a:rPr>
              <a:t>Joint Service Reserve Component Facility Board (JSRCFB)</a:t>
            </a:r>
          </a:p>
        </p:txBody>
      </p:sp>
    </p:spTree>
  </p:cSld>
  <p:clrMapOvr>
    <a:masterClrMapping/>
  </p:clrMapOvr>
  <p:transition spd="slow"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Date Placeholder 1"/>
          <p:cNvSpPr>
            <a:spLocks noGrp="1"/>
          </p:cNvSpPr>
          <p:nvPr>
            <p:ph type="dt" sz="quarter" idx="10"/>
          </p:nvPr>
        </p:nvSpPr>
        <p:spPr>
          <a:noFill/>
        </p:spPr>
        <p:txBody>
          <a:bodyPr/>
          <a:lstStyle/>
          <a:p>
            <a:r>
              <a:rPr lang="en-US" smtClean="0"/>
              <a:t>Apr 10</a:t>
            </a:r>
          </a:p>
        </p:txBody>
      </p:sp>
      <p:sp>
        <p:nvSpPr>
          <p:cNvPr id="13315" name="Slide Number Placeholder 3"/>
          <p:cNvSpPr>
            <a:spLocks noGrp="1"/>
          </p:cNvSpPr>
          <p:nvPr>
            <p:ph type="sldNum" sz="quarter" idx="12"/>
          </p:nvPr>
        </p:nvSpPr>
        <p:spPr>
          <a:noFill/>
        </p:spPr>
        <p:txBody>
          <a:bodyPr/>
          <a:lstStyle/>
          <a:p>
            <a:fld id="{4C25EF40-B074-4521-AC5A-D1CC26A75DF6}" type="slidenum">
              <a:rPr lang="en-US" smtClean="0"/>
              <a:pPr/>
              <a:t>10</a:t>
            </a:fld>
            <a:endParaRPr lang="en-US" smtClean="0"/>
          </a:p>
        </p:txBody>
      </p:sp>
      <p:sp>
        <p:nvSpPr>
          <p:cNvPr id="106518" name="Freeform 22"/>
          <p:cNvSpPr>
            <a:spLocks/>
          </p:cNvSpPr>
          <p:nvPr/>
        </p:nvSpPr>
        <p:spPr bwMode="auto">
          <a:xfrm flipH="1">
            <a:off x="4933950" y="2457450"/>
            <a:ext cx="3863975" cy="4038600"/>
          </a:xfrm>
          <a:custGeom>
            <a:avLst/>
            <a:gdLst/>
            <a:ahLst/>
            <a:cxnLst>
              <a:cxn ang="0">
                <a:pos x="0" y="0"/>
              </a:cxn>
              <a:cxn ang="0">
                <a:pos x="2184" y="972"/>
              </a:cxn>
              <a:cxn ang="0">
                <a:pos x="26" y="2545"/>
              </a:cxn>
              <a:cxn ang="0">
                <a:pos x="439" y="1315"/>
              </a:cxn>
              <a:cxn ang="0">
                <a:pos x="0" y="0"/>
              </a:cxn>
            </a:cxnLst>
            <a:rect l="0" t="0" r="r" b="b"/>
            <a:pathLst>
              <a:path w="2184" h="2545">
                <a:moveTo>
                  <a:pt x="0" y="0"/>
                </a:moveTo>
                <a:lnTo>
                  <a:pt x="2184" y="972"/>
                </a:lnTo>
                <a:lnTo>
                  <a:pt x="26" y="2545"/>
                </a:lnTo>
                <a:lnTo>
                  <a:pt x="439" y="1315"/>
                </a:lnTo>
                <a:lnTo>
                  <a:pt x="0" y="0"/>
                </a:lnTo>
                <a:close/>
              </a:path>
            </a:pathLst>
          </a:custGeom>
          <a:gradFill rotWithShape="0">
            <a:gsLst>
              <a:gs pos="0">
                <a:srgbClr val="99CCFF"/>
              </a:gs>
              <a:gs pos="100000">
                <a:srgbClr val="FFFFFF"/>
              </a:gs>
            </a:gsLst>
            <a:lin ang="0" scaled="1"/>
          </a:gradFill>
          <a:ln w="12700" cap="flat" cmpd="sng">
            <a:solidFill>
              <a:srgbClr val="66FFFF"/>
            </a:solidFill>
            <a:prstDash val="solid"/>
            <a:round/>
            <a:headEnd/>
            <a:tailEnd/>
          </a:ln>
          <a:effectLst>
            <a:outerShdw dist="35921" dir="2700000" algn="ctr" rotWithShape="0">
              <a:srgbClr val="0066FF">
                <a:alpha val="50000"/>
              </a:srgbClr>
            </a:outerShdw>
          </a:effectLst>
        </p:spPr>
        <p:txBody>
          <a:bodyPr wrap="none" anchor="ctr"/>
          <a:lstStyle/>
          <a:p>
            <a:pPr>
              <a:defRPr/>
            </a:pPr>
            <a:endParaRPr lang="en-US"/>
          </a:p>
        </p:txBody>
      </p:sp>
      <p:sp>
        <p:nvSpPr>
          <p:cNvPr id="106517" name="Freeform 21"/>
          <p:cNvSpPr>
            <a:spLocks/>
          </p:cNvSpPr>
          <p:nvPr/>
        </p:nvSpPr>
        <p:spPr bwMode="auto">
          <a:xfrm>
            <a:off x="655638" y="2433638"/>
            <a:ext cx="3889375" cy="4040187"/>
          </a:xfrm>
          <a:custGeom>
            <a:avLst/>
            <a:gdLst/>
            <a:ahLst/>
            <a:cxnLst>
              <a:cxn ang="0">
                <a:pos x="0" y="0"/>
              </a:cxn>
              <a:cxn ang="0">
                <a:pos x="2184" y="972"/>
              </a:cxn>
              <a:cxn ang="0">
                <a:pos x="26" y="2545"/>
              </a:cxn>
              <a:cxn ang="0">
                <a:pos x="439" y="1315"/>
              </a:cxn>
              <a:cxn ang="0">
                <a:pos x="0" y="0"/>
              </a:cxn>
            </a:cxnLst>
            <a:rect l="0" t="0" r="r" b="b"/>
            <a:pathLst>
              <a:path w="2184" h="2545">
                <a:moveTo>
                  <a:pt x="0" y="0"/>
                </a:moveTo>
                <a:lnTo>
                  <a:pt x="2184" y="972"/>
                </a:lnTo>
                <a:lnTo>
                  <a:pt x="26" y="2545"/>
                </a:lnTo>
                <a:lnTo>
                  <a:pt x="439" y="1315"/>
                </a:lnTo>
                <a:lnTo>
                  <a:pt x="0" y="0"/>
                </a:lnTo>
                <a:close/>
              </a:path>
            </a:pathLst>
          </a:custGeom>
          <a:gradFill rotWithShape="0">
            <a:gsLst>
              <a:gs pos="0">
                <a:srgbClr val="FFFFFF"/>
              </a:gs>
              <a:gs pos="100000">
                <a:srgbClr val="99CCFF"/>
              </a:gs>
            </a:gsLst>
            <a:lin ang="0" scaled="1"/>
          </a:gradFill>
          <a:ln w="12700" cap="flat" cmpd="sng">
            <a:solidFill>
              <a:srgbClr val="66FFFF"/>
            </a:solidFill>
            <a:prstDash val="solid"/>
            <a:round/>
            <a:headEnd/>
            <a:tailEnd/>
          </a:ln>
          <a:effectLst>
            <a:outerShdw dist="35921" dir="2700000" algn="ctr" rotWithShape="0">
              <a:srgbClr val="0066FF">
                <a:alpha val="50000"/>
              </a:srgbClr>
            </a:outerShdw>
          </a:effectLst>
        </p:spPr>
        <p:txBody>
          <a:bodyPr wrap="none" anchor="ctr"/>
          <a:lstStyle/>
          <a:p>
            <a:pPr>
              <a:defRPr/>
            </a:pPr>
            <a:endParaRPr lang="en-US"/>
          </a:p>
        </p:txBody>
      </p:sp>
      <p:grpSp>
        <p:nvGrpSpPr>
          <p:cNvPr id="13318" name="Group 23"/>
          <p:cNvGrpSpPr>
            <a:grpSpLocks/>
          </p:cNvGrpSpPr>
          <p:nvPr/>
        </p:nvGrpSpPr>
        <p:grpSpPr bwMode="auto">
          <a:xfrm>
            <a:off x="3841750" y="3533775"/>
            <a:ext cx="1550988" cy="1501775"/>
            <a:chOff x="2403" y="2152"/>
            <a:chExt cx="953" cy="613"/>
          </a:xfrm>
        </p:grpSpPr>
        <p:sp>
          <p:nvSpPr>
            <p:cNvPr id="106501" name="AutoShape 5"/>
            <p:cNvSpPr>
              <a:spLocks noChangeArrowheads="1"/>
            </p:cNvSpPr>
            <p:nvPr/>
          </p:nvSpPr>
          <p:spPr bwMode="auto">
            <a:xfrm>
              <a:off x="2438" y="2152"/>
              <a:ext cx="881" cy="613"/>
            </a:xfrm>
            <a:prstGeom prst="roundRect">
              <a:avLst>
                <a:gd name="adj" fmla="val 16667"/>
              </a:avLst>
            </a:prstGeom>
            <a:solidFill>
              <a:schemeClr val="bg1"/>
            </a:solidFill>
            <a:ln w="9525">
              <a:solidFill>
                <a:schemeClr val="tx1"/>
              </a:solidFill>
              <a:round/>
              <a:headEnd/>
              <a:tailEnd/>
            </a:ln>
            <a:effectLst>
              <a:outerShdw dist="107763" dir="2700000" algn="ctr" rotWithShape="0">
                <a:schemeClr val="bg2"/>
              </a:outerShdw>
            </a:effectLst>
          </p:spPr>
          <p:txBody>
            <a:bodyPr wrap="none" anchor="ctr"/>
            <a:lstStyle/>
            <a:p>
              <a:pPr>
                <a:defRPr/>
              </a:pPr>
              <a:endParaRPr lang="en-US"/>
            </a:p>
          </p:txBody>
        </p:sp>
        <p:sp>
          <p:nvSpPr>
            <p:cNvPr id="13326" name="Text Box 6"/>
            <p:cNvSpPr txBox="1">
              <a:spLocks noChangeArrowheads="1"/>
            </p:cNvSpPr>
            <p:nvPr/>
          </p:nvSpPr>
          <p:spPr bwMode="auto">
            <a:xfrm>
              <a:off x="2403" y="2221"/>
              <a:ext cx="953" cy="477"/>
            </a:xfrm>
            <a:prstGeom prst="rect">
              <a:avLst/>
            </a:prstGeom>
            <a:noFill/>
            <a:ln w="9525">
              <a:noFill/>
              <a:miter lim="800000"/>
              <a:headEnd/>
              <a:tailEnd/>
            </a:ln>
          </p:spPr>
          <p:txBody>
            <a:bodyPr>
              <a:spAutoFit/>
            </a:bodyPr>
            <a:lstStyle/>
            <a:p>
              <a:pPr eaLnBrk="1" hangingPunct="1"/>
              <a:r>
                <a:rPr lang="en-US" b="1" dirty="0"/>
                <a:t>Annual</a:t>
              </a:r>
            </a:p>
            <a:p>
              <a:pPr eaLnBrk="1" hangingPunct="1"/>
              <a:r>
                <a:rPr lang="en-US" b="1" dirty="0"/>
                <a:t>State JSRCFB Meeting</a:t>
              </a:r>
            </a:p>
            <a:p>
              <a:pPr eaLnBrk="1" hangingPunct="1"/>
              <a:r>
                <a:rPr lang="en-US" b="1" dirty="0">
                  <a:solidFill>
                    <a:srgbClr val="FF0000"/>
                  </a:solidFill>
                </a:rPr>
                <a:t>Due by 1 Sept of each year</a:t>
              </a:r>
            </a:p>
          </p:txBody>
        </p:sp>
      </p:grpSp>
      <p:sp>
        <p:nvSpPr>
          <p:cNvPr id="13319" name="Text Box 12" descr="25%"/>
          <p:cNvSpPr txBox="1">
            <a:spLocks noChangeArrowheads="1"/>
          </p:cNvSpPr>
          <p:nvPr/>
        </p:nvSpPr>
        <p:spPr bwMode="auto">
          <a:xfrm>
            <a:off x="546100" y="2827338"/>
            <a:ext cx="3097213" cy="3389312"/>
          </a:xfrm>
          <a:prstGeom prst="rect">
            <a:avLst/>
          </a:prstGeom>
          <a:noFill/>
          <a:ln w="12700">
            <a:noFill/>
            <a:miter lim="800000"/>
            <a:headEnd type="none" w="sm" len="sm"/>
            <a:tailEnd type="none" w="sm" len="sm"/>
          </a:ln>
        </p:spPr>
        <p:txBody>
          <a:bodyPr>
            <a:spAutoFit/>
          </a:bodyPr>
          <a:lstStyle/>
          <a:p>
            <a:pPr marL="231775" indent="-231775" algn="l">
              <a:spcAft>
                <a:spcPct val="50000"/>
              </a:spcAft>
              <a:buFont typeface="Wingdings" pitchFamily="2" charset="2"/>
              <a:buChar char="Ø"/>
            </a:pPr>
            <a:r>
              <a:rPr lang="en-US" b="1"/>
              <a:t>Quorum (member from each RC in State)</a:t>
            </a:r>
          </a:p>
          <a:p>
            <a:pPr marL="231775" indent="-231775" algn="l">
              <a:spcAft>
                <a:spcPct val="50000"/>
              </a:spcAft>
              <a:buFont typeface="Wingdings" pitchFamily="2" charset="2"/>
              <a:buChar char="Ø"/>
            </a:pPr>
            <a:r>
              <a:rPr lang="en-US" b="1"/>
              <a:t>Proposed RC construction projects</a:t>
            </a:r>
          </a:p>
          <a:p>
            <a:pPr marL="231775" indent="-231775" algn="l">
              <a:spcAft>
                <a:spcPct val="50000"/>
              </a:spcAft>
              <a:buFont typeface="Wingdings" pitchFamily="2" charset="2"/>
              <a:buChar char="Ø"/>
            </a:pPr>
            <a:r>
              <a:rPr lang="en-US" b="1"/>
              <a:t>Studies, surveys, reports, agreements, lessons learned</a:t>
            </a:r>
          </a:p>
          <a:p>
            <a:pPr marL="231775" indent="-231775" algn="l">
              <a:spcAft>
                <a:spcPct val="50000"/>
              </a:spcAft>
              <a:buFont typeface="Wingdings" pitchFamily="2" charset="2"/>
              <a:buChar char="Ø"/>
            </a:pPr>
            <a:r>
              <a:rPr lang="en-US" b="1"/>
              <a:t>List of RC HQ Engineer sections contact info (OASD/RA/M&amp;F)</a:t>
            </a:r>
          </a:p>
          <a:p>
            <a:pPr marL="231775" indent="-231775" algn="l">
              <a:spcAft>
                <a:spcPct val="50000"/>
              </a:spcAft>
              <a:buFont typeface="Wingdings" pitchFamily="2" charset="2"/>
              <a:buChar char="Ø"/>
            </a:pPr>
            <a:r>
              <a:rPr lang="en-US" b="1"/>
              <a:t>Last year’s minutes (ARNG Record keeper)</a:t>
            </a:r>
          </a:p>
          <a:p>
            <a:pPr marL="231775" indent="-231775" algn="l">
              <a:spcAft>
                <a:spcPct val="50000"/>
              </a:spcAft>
              <a:buFont typeface="Wingdings" pitchFamily="2" charset="2"/>
              <a:buChar char="Ø"/>
            </a:pPr>
            <a:r>
              <a:rPr lang="en-US" b="1"/>
              <a:t>State JSRCFB historical file (ARNG Record keeper)</a:t>
            </a:r>
          </a:p>
        </p:txBody>
      </p:sp>
      <p:sp>
        <p:nvSpPr>
          <p:cNvPr id="13320" name="Text Box 17" descr="25%"/>
          <p:cNvSpPr txBox="1">
            <a:spLocks noChangeArrowheads="1"/>
          </p:cNvSpPr>
          <p:nvPr/>
        </p:nvSpPr>
        <p:spPr bwMode="auto">
          <a:xfrm>
            <a:off x="5664200" y="2813050"/>
            <a:ext cx="3103563" cy="2281238"/>
          </a:xfrm>
          <a:prstGeom prst="rect">
            <a:avLst/>
          </a:prstGeom>
          <a:noFill/>
          <a:ln w="12700">
            <a:noFill/>
            <a:miter lim="800000"/>
            <a:headEnd type="none" w="sm" len="sm"/>
            <a:tailEnd type="none" w="sm" len="sm"/>
          </a:ln>
        </p:spPr>
        <p:txBody>
          <a:bodyPr>
            <a:spAutoFit/>
          </a:bodyPr>
          <a:lstStyle/>
          <a:p>
            <a:pPr marL="231775" indent="-231775" algn="l">
              <a:lnSpc>
                <a:spcPct val="130000"/>
              </a:lnSpc>
              <a:spcAft>
                <a:spcPct val="50000"/>
              </a:spcAft>
              <a:buFont typeface="Wingdings" pitchFamily="2" charset="2"/>
              <a:buChar char="Ø"/>
            </a:pPr>
            <a:r>
              <a:rPr lang="en-US" b="1"/>
              <a:t>Recommended joint projects</a:t>
            </a:r>
          </a:p>
          <a:p>
            <a:pPr marL="231775" indent="-231775" algn="l">
              <a:lnSpc>
                <a:spcPct val="130000"/>
              </a:lnSpc>
              <a:spcAft>
                <a:spcPct val="50000"/>
              </a:spcAft>
              <a:buFont typeface="Wingdings" pitchFamily="2" charset="2"/>
              <a:buChar char="Ø"/>
            </a:pPr>
            <a:r>
              <a:rPr lang="en-US" b="1"/>
              <a:t>Rationale for unilateral use</a:t>
            </a:r>
          </a:p>
          <a:p>
            <a:pPr marL="231775" indent="-231775" algn="l">
              <a:lnSpc>
                <a:spcPct val="130000"/>
              </a:lnSpc>
              <a:spcAft>
                <a:spcPct val="50000"/>
              </a:spcAft>
              <a:buFont typeface="Wingdings" pitchFamily="2" charset="2"/>
              <a:buChar char="Ø"/>
            </a:pPr>
            <a:r>
              <a:rPr lang="en-US" b="1"/>
              <a:t>Date of the Next Meeting</a:t>
            </a:r>
          </a:p>
          <a:p>
            <a:pPr marL="231775" indent="-231775" algn="l">
              <a:lnSpc>
                <a:spcPct val="130000"/>
              </a:lnSpc>
              <a:spcAft>
                <a:spcPct val="50000"/>
              </a:spcAft>
              <a:buFont typeface="Wingdings" pitchFamily="2" charset="2"/>
              <a:buChar char="Ø"/>
            </a:pPr>
            <a:r>
              <a:rPr lang="en-US" b="1"/>
              <a:t>Other recommendations</a:t>
            </a:r>
          </a:p>
          <a:p>
            <a:pPr marL="231775" indent="-231775" algn="l">
              <a:lnSpc>
                <a:spcPct val="130000"/>
              </a:lnSpc>
              <a:spcAft>
                <a:spcPct val="50000"/>
              </a:spcAft>
              <a:buFont typeface="Wingdings" pitchFamily="2" charset="2"/>
              <a:buChar char="Ø"/>
            </a:pPr>
            <a:r>
              <a:rPr lang="en-US" b="1"/>
              <a:t>Members’ signed approvals</a:t>
            </a:r>
          </a:p>
          <a:p>
            <a:pPr marL="231775" indent="-231775" algn="l">
              <a:lnSpc>
                <a:spcPct val="130000"/>
              </a:lnSpc>
              <a:spcAft>
                <a:spcPct val="50000"/>
              </a:spcAft>
              <a:buFont typeface="Wingdings" pitchFamily="2" charset="2"/>
              <a:buChar char="Ø"/>
            </a:pPr>
            <a:r>
              <a:rPr lang="en-US" b="1"/>
              <a:t>Updated member contact info</a:t>
            </a:r>
          </a:p>
        </p:txBody>
      </p:sp>
      <p:sp>
        <p:nvSpPr>
          <p:cNvPr id="106514" name="Text Box 18"/>
          <p:cNvSpPr txBox="1">
            <a:spLocks noChangeArrowheads="1"/>
          </p:cNvSpPr>
          <p:nvPr/>
        </p:nvSpPr>
        <p:spPr bwMode="auto">
          <a:xfrm>
            <a:off x="1649413" y="2349500"/>
            <a:ext cx="869950" cy="366713"/>
          </a:xfrm>
          <a:prstGeom prst="rect">
            <a:avLst/>
          </a:prstGeom>
          <a:noFill/>
          <a:ln w="12700">
            <a:noFill/>
            <a:miter lim="800000"/>
            <a:headEnd type="none" w="sm" len="sm"/>
            <a:tailEnd type="none" w="sm" len="sm"/>
          </a:ln>
          <a:effectLst/>
        </p:spPr>
        <p:txBody>
          <a:bodyPr wrap="none">
            <a:spAutoFit/>
            <a:flatTx/>
          </a:bodyPr>
          <a:lstStyle/>
          <a:p>
            <a:pPr>
              <a:defRPr/>
            </a:pPr>
            <a:r>
              <a:rPr lang="en-US" sz="1800" b="1">
                <a:effectLst>
                  <a:outerShdw blurRad="38100" dist="38100" dir="2700000" algn="tl">
                    <a:srgbClr val="C0C0C0"/>
                  </a:outerShdw>
                </a:effectLst>
              </a:rPr>
              <a:t>Inputs</a:t>
            </a:r>
          </a:p>
        </p:txBody>
      </p:sp>
      <p:sp>
        <p:nvSpPr>
          <p:cNvPr id="106515" name="Text Box 19"/>
          <p:cNvSpPr txBox="1">
            <a:spLocks noChangeArrowheads="1"/>
          </p:cNvSpPr>
          <p:nvPr/>
        </p:nvSpPr>
        <p:spPr bwMode="auto">
          <a:xfrm>
            <a:off x="6562725" y="2368550"/>
            <a:ext cx="1060450" cy="366713"/>
          </a:xfrm>
          <a:prstGeom prst="rect">
            <a:avLst/>
          </a:prstGeom>
          <a:noFill/>
          <a:ln w="12700">
            <a:noFill/>
            <a:miter lim="800000"/>
            <a:headEnd type="none" w="sm" len="sm"/>
            <a:tailEnd type="none" w="sm" len="sm"/>
          </a:ln>
          <a:effectLst/>
        </p:spPr>
        <p:txBody>
          <a:bodyPr wrap="none">
            <a:spAutoFit/>
            <a:flatTx/>
          </a:bodyPr>
          <a:lstStyle/>
          <a:p>
            <a:pPr>
              <a:defRPr/>
            </a:pPr>
            <a:r>
              <a:rPr lang="en-US" sz="1800" b="1">
                <a:effectLst>
                  <a:outerShdw blurRad="38100" dist="38100" dir="2700000" algn="tl">
                    <a:srgbClr val="C0C0C0"/>
                  </a:outerShdw>
                </a:effectLst>
              </a:rPr>
              <a:t>Outputs</a:t>
            </a:r>
          </a:p>
        </p:txBody>
      </p:sp>
      <p:sp>
        <p:nvSpPr>
          <p:cNvPr id="13323" name="Text Box 24"/>
          <p:cNvSpPr txBox="1">
            <a:spLocks noChangeArrowheads="1"/>
          </p:cNvSpPr>
          <p:nvPr/>
        </p:nvSpPr>
        <p:spPr bwMode="auto">
          <a:xfrm>
            <a:off x="503238" y="1792288"/>
            <a:ext cx="2032000" cy="396875"/>
          </a:xfrm>
          <a:prstGeom prst="rect">
            <a:avLst/>
          </a:prstGeom>
          <a:noFill/>
          <a:ln w="12700">
            <a:noFill/>
            <a:miter lim="800000"/>
            <a:headEnd/>
            <a:tailEnd/>
          </a:ln>
        </p:spPr>
        <p:txBody>
          <a:bodyPr wrap="none">
            <a:spAutoFit/>
          </a:bodyPr>
          <a:lstStyle/>
          <a:p>
            <a:pPr algn="l"/>
            <a:r>
              <a:rPr lang="en-US" sz="2000" b="1" u="sng"/>
              <a:t>Board Minutes:</a:t>
            </a:r>
          </a:p>
        </p:txBody>
      </p:sp>
      <p:sp>
        <p:nvSpPr>
          <p:cNvPr id="106521" name="Rectangle 25"/>
          <p:cNvSpPr>
            <a:spLocks noChangeArrowheads="1"/>
          </p:cNvSpPr>
          <p:nvPr/>
        </p:nvSpPr>
        <p:spPr bwMode="auto">
          <a:xfrm>
            <a:off x="177800" y="522288"/>
            <a:ext cx="8737600" cy="946150"/>
          </a:xfrm>
          <a:prstGeom prst="rect">
            <a:avLst/>
          </a:prstGeom>
          <a:noFill/>
          <a:ln w="12700" algn="ctr">
            <a:noFill/>
            <a:miter lim="800000"/>
            <a:headEnd/>
            <a:tailEnd/>
          </a:ln>
          <a:effectLst/>
        </p:spPr>
        <p:txBody>
          <a:bodyPr>
            <a:spAutoFit/>
            <a:flatTx/>
          </a:bodyPr>
          <a:lstStyle/>
          <a:p>
            <a:pPr>
              <a:defRPr/>
            </a:pPr>
            <a:r>
              <a:rPr lang="en-US" sz="2800" b="1" i="1">
                <a:solidFill>
                  <a:schemeClr val="folHlink"/>
                </a:solidFill>
                <a:effectLst>
                  <a:outerShdw blurRad="38100" dist="38100" dir="2700000" algn="tl">
                    <a:srgbClr val="C0C0C0"/>
                  </a:outerShdw>
                </a:effectLst>
              </a:rPr>
              <a:t>Joint Service Reserve Component Facility Board (JSRCFB)</a:t>
            </a:r>
          </a:p>
        </p:txBody>
      </p:sp>
    </p:spTree>
  </p:cSld>
  <p:clrMapOvr>
    <a:masterClrMapping/>
  </p:clrMapOvr>
  <p:transition spd="slow"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Date Placeholder 3"/>
          <p:cNvSpPr>
            <a:spLocks noGrp="1"/>
          </p:cNvSpPr>
          <p:nvPr>
            <p:ph type="dt" sz="quarter" idx="10"/>
          </p:nvPr>
        </p:nvSpPr>
        <p:spPr>
          <a:noFill/>
        </p:spPr>
        <p:txBody>
          <a:bodyPr/>
          <a:lstStyle/>
          <a:p>
            <a:r>
              <a:rPr lang="en-US" smtClean="0"/>
              <a:t>Apr 10</a:t>
            </a:r>
          </a:p>
        </p:txBody>
      </p:sp>
      <p:sp>
        <p:nvSpPr>
          <p:cNvPr id="14339" name="Slide Number Placeholder 5"/>
          <p:cNvSpPr>
            <a:spLocks noGrp="1"/>
          </p:cNvSpPr>
          <p:nvPr>
            <p:ph type="sldNum" sz="quarter" idx="12"/>
          </p:nvPr>
        </p:nvSpPr>
        <p:spPr>
          <a:noFill/>
        </p:spPr>
        <p:txBody>
          <a:bodyPr/>
          <a:lstStyle/>
          <a:p>
            <a:fld id="{D64D45EF-8F94-4DC3-8471-4D9F8C2498E5}" type="slidenum">
              <a:rPr lang="en-US" smtClean="0"/>
              <a:pPr/>
              <a:t>11</a:t>
            </a:fld>
            <a:endParaRPr lang="en-US" smtClean="0"/>
          </a:p>
        </p:txBody>
      </p:sp>
      <p:sp>
        <p:nvSpPr>
          <p:cNvPr id="14340" name="Rectangle 5"/>
          <p:cNvSpPr>
            <a:spLocks noGrp="1" noChangeArrowheads="1"/>
          </p:cNvSpPr>
          <p:nvPr>
            <p:ph type="body" idx="1"/>
          </p:nvPr>
        </p:nvSpPr>
        <p:spPr>
          <a:xfrm>
            <a:off x="685800" y="1550988"/>
            <a:ext cx="7800975" cy="4808537"/>
          </a:xfrm>
        </p:spPr>
        <p:txBody>
          <a:bodyPr/>
          <a:lstStyle/>
          <a:p>
            <a:pPr>
              <a:lnSpc>
                <a:spcPct val="90000"/>
              </a:lnSpc>
              <a:spcBef>
                <a:spcPct val="50000"/>
              </a:spcBef>
              <a:buClr>
                <a:schemeClr val="tx1"/>
              </a:buClr>
              <a:buFont typeface="Wingdings" pitchFamily="2" charset="2"/>
              <a:buChar char="Ø"/>
            </a:pPr>
            <a:r>
              <a:rPr lang="en-US" sz="2400" dirty="0" smtClean="0">
                <a:latin typeface="Arial" charset="0"/>
              </a:rPr>
              <a:t>All state board minutes are </a:t>
            </a:r>
            <a:r>
              <a:rPr lang="en-US" sz="2400" b="1" dirty="0" smtClean="0">
                <a:solidFill>
                  <a:srgbClr val="FF0000"/>
                </a:solidFill>
                <a:latin typeface="Arial" charset="0"/>
              </a:rPr>
              <a:t>due by 1 September of each year</a:t>
            </a:r>
          </a:p>
          <a:p>
            <a:pPr>
              <a:lnSpc>
                <a:spcPct val="90000"/>
              </a:lnSpc>
              <a:spcBef>
                <a:spcPct val="50000"/>
              </a:spcBef>
              <a:buClr>
                <a:schemeClr val="tx1"/>
              </a:buClr>
              <a:buFont typeface="Wingdings" pitchFamily="2" charset="2"/>
              <a:buChar char="Ø"/>
            </a:pPr>
            <a:r>
              <a:rPr lang="en-US" sz="2400" dirty="0" smtClean="0">
                <a:latin typeface="Arial" charset="0"/>
              </a:rPr>
              <a:t>Revised data fields to facilitate digital manipulation and analysis, see file under separate posting on website</a:t>
            </a:r>
          </a:p>
          <a:p>
            <a:pPr>
              <a:lnSpc>
                <a:spcPct val="90000"/>
              </a:lnSpc>
              <a:spcBef>
                <a:spcPct val="50000"/>
              </a:spcBef>
              <a:buClr>
                <a:schemeClr val="tx1"/>
              </a:buClr>
              <a:buFont typeface="Wingdings" pitchFamily="2" charset="2"/>
              <a:buChar char="Ø"/>
            </a:pPr>
            <a:r>
              <a:rPr lang="en-US" sz="2400" dirty="0" smtClean="0">
                <a:latin typeface="Arial" charset="0"/>
              </a:rPr>
              <a:t>Project data submitted in MS Excel format</a:t>
            </a:r>
          </a:p>
          <a:p>
            <a:pPr>
              <a:lnSpc>
                <a:spcPct val="90000"/>
              </a:lnSpc>
              <a:spcBef>
                <a:spcPct val="50000"/>
              </a:spcBef>
              <a:buClr>
                <a:schemeClr val="tx1"/>
              </a:buClr>
              <a:buFont typeface="Wingdings" pitchFamily="2" charset="2"/>
              <a:buChar char="Ø"/>
            </a:pPr>
            <a:r>
              <a:rPr lang="en-US" sz="2400" dirty="0" smtClean="0">
                <a:latin typeface="Arial" charset="0"/>
              </a:rPr>
              <a:t>Upload minutes and project data to http://ra.defense.dodlive.mil/wp-login.php</a:t>
            </a:r>
          </a:p>
          <a:p>
            <a:pPr>
              <a:lnSpc>
                <a:spcPct val="90000"/>
              </a:lnSpc>
              <a:spcBef>
                <a:spcPct val="50000"/>
              </a:spcBef>
              <a:buClr>
                <a:schemeClr val="tx1"/>
              </a:buClr>
              <a:buFont typeface="Wingdings" pitchFamily="2" charset="2"/>
              <a:buChar char="Ø"/>
            </a:pPr>
            <a:r>
              <a:rPr lang="en-US" sz="2400" dirty="0" smtClean="0">
                <a:latin typeface="Arial" charset="0"/>
              </a:rPr>
              <a:t>OASD/RA is in the rewrite process to update and reflect changes</a:t>
            </a:r>
          </a:p>
          <a:p>
            <a:pPr lvl="1">
              <a:lnSpc>
                <a:spcPct val="90000"/>
              </a:lnSpc>
              <a:spcBef>
                <a:spcPct val="50000"/>
              </a:spcBef>
              <a:buClr>
                <a:schemeClr val="tx1"/>
              </a:buClr>
              <a:buFont typeface="Wingdings" pitchFamily="2" charset="2"/>
              <a:buChar char="Ø"/>
            </a:pPr>
            <a:r>
              <a:rPr lang="en-US" sz="2000" dirty="0" err="1" smtClean="0">
                <a:latin typeface="Arial" charset="0"/>
              </a:rPr>
              <a:t>DoDD</a:t>
            </a:r>
            <a:r>
              <a:rPr lang="en-US" sz="2000" dirty="0" smtClean="0">
                <a:latin typeface="Arial" charset="0"/>
              </a:rPr>
              <a:t> 1225.07, Jun 2001 </a:t>
            </a:r>
            <a:r>
              <a:rPr lang="en-US" sz="1400" dirty="0" smtClean="0">
                <a:latin typeface="Arial" charset="0"/>
              </a:rPr>
              <a:t>(certified current as of April 23, 2007)</a:t>
            </a:r>
            <a:r>
              <a:rPr lang="en-US" sz="2000" dirty="0" smtClean="0">
                <a:latin typeface="Arial" charset="0"/>
              </a:rPr>
              <a:t>  </a:t>
            </a:r>
          </a:p>
          <a:p>
            <a:pPr lvl="1">
              <a:lnSpc>
                <a:spcPct val="90000"/>
              </a:lnSpc>
              <a:spcBef>
                <a:spcPct val="50000"/>
              </a:spcBef>
              <a:buClr>
                <a:schemeClr val="tx1"/>
              </a:buClr>
              <a:buFont typeface="Wingdings" pitchFamily="2" charset="2"/>
              <a:buChar char="Ø"/>
            </a:pPr>
            <a:r>
              <a:rPr lang="en-US" sz="2000" dirty="0" err="1" smtClean="0">
                <a:latin typeface="Arial" charset="0"/>
              </a:rPr>
              <a:t>DoDI</a:t>
            </a:r>
            <a:r>
              <a:rPr lang="en-US" sz="2000" dirty="0" smtClean="0">
                <a:latin typeface="Arial" charset="0"/>
              </a:rPr>
              <a:t> 1225.8, Sep 2001</a:t>
            </a:r>
          </a:p>
          <a:p>
            <a:pPr lvl="1">
              <a:lnSpc>
                <a:spcPct val="90000"/>
              </a:lnSpc>
            </a:pPr>
            <a:endParaRPr lang="en-US" sz="2000" dirty="0" smtClean="0">
              <a:latin typeface="Arial" charset="0"/>
            </a:endParaRPr>
          </a:p>
        </p:txBody>
      </p:sp>
      <p:sp>
        <p:nvSpPr>
          <p:cNvPr id="154630" name="Rectangle 6"/>
          <p:cNvSpPr>
            <a:spLocks noChangeArrowheads="1"/>
          </p:cNvSpPr>
          <p:nvPr/>
        </p:nvSpPr>
        <p:spPr bwMode="auto">
          <a:xfrm>
            <a:off x="177800" y="522288"/>
            <a:ext cx="8737600" cy="519112"/>
          </a:xfrm>
          <a:prstGeom prst="rect">
            <a:avLst/>
          </a:prstGeom>
          <a:noFill/>
          <a:ln w="12700" algn="ctr">
            <a:noFill/>
            <a:miter lim="800000"/>
            <a:headEnd/>
            <a:tailEnd/>
          </a:ln>
          <a:effectLst/>
        </p:spPr>
        <p:txBody>
          <a:bodyPr>
            <a:spAutoFit/>
            <a:flatTx/>
          </a:bodyPr>
          <a:lstStyle/>
          <a:p>
            <a:pPr>
              <a:defRPr/>
            </a:pPr>
            <a:r>
              <a:rPr lang="en-US" sz="2800" b="1" i="1">
                <a:solidFill>
                  <a:schemeClr val="folHlink"/>
                </a:solidFill>
                <a:effectLst>
                  <a:outerShdw blurRad="38100" dist="38100" dir="2700000" algn="tl">
                    <a:srgbClr val="C0C0C0"/>
                  </a:outerShdw>
                </a:effectLst>
              </a:rPr>
              <a:t>Recent Changes to the JSRCFB Process</a:t>
            </a:r>
          </a:p>
        </p:txBody>
      </p:sp>
    </p:spTree>
  </p:cSld>
  <p:clrMapOvr>
    <a:masterClrMapping/>
  </p:clrMapOvr>
  <p:transition spd="slow"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Date Placeholder 1"/>
          <p:cNvSpPr>
            <a:spLocks noGrp="1"/>
          </p:cNvSpPr>
          <p:nvPr>
            <p:ph type="dt" sz="quarter" idx="10"/>
          </p:nvPr>
        </p:nvSpPr>
        <p:spPr>
          <a:noFill/>
        </p:spPr>
        <p:txBody>
          <a:bodyPr/>
          <a:lstStyle/>
          <a:p>
            <a:r>
              <a:rPr lang="en-US" smtClean="0"/>
              <a:t>Apr 10</a:t>
            </a:r>
          </a:p>
        </p:txBody>
      </p:sp>
      <p:sp>
        <p:nvSpPr>
          <p:cNvPr id="15363" name="Slide Number Placeholder 3"/>
          <p:cNvSpPr>
            <a:spLocks noGrp="1"/>
          </p:cNvSpPr>
          <p:nvPr>
            <p:ph type="sldNum" sz="quarter" idx="12"/>
          </p:nvPr>
        </p:nvSpPr>
        <p:spPr>
          <a:noFill/>
        </p:spPr>
        <p:txBody>
          <a:bodyPr/>
          <a:lstStyle/>
          <a:p>
            <a:fld id="{4B3F4E13-D773-4C2A-B58F-82A85B10E981}" type="slidenum">
              <a:rPr lang="en-US" smtClean="0"/>
              <a:pPr/>
              <a:t>12</a:t>
            </a:fld>
            <a:endParaRPr lang="en-US" smtClean="0"/>
          </a:p>
        </p:txBody>
      </p:sp>
      <p:sp>
        <p:nvSpPr>
          <p:cNvPr id="15364" name="Text Box 554"/>
          <p:cNvSpPr txBox="1">
            <a:spLocks noChangeArrowheads="1"/>
          </p:cNvSpPr>
          <p:nvPr/>
        </p:nvSpPr>
        <p:spPr bwMode="auto">
          <a:xfrm>
            <a:off x="1447800" y="0"/>
            <a:ext cx="184150" cy="457200"/>
          </a:xfrm>
          <a:prstGeom prst="rect">
            <a:avLst/>
          </a:prstGeom>
          <a:noFill/>
          <a:ln w="12700">
            <a:noFill/>
            <a:miter lim="800000"/>
            <a:headEnd type="none" w="sm" len="sm"/>
            <a:tailEnd type="none" w="sm" len="sm"/>
          </a:ln>
        </p:spPr>
        <p:txBody>
          <a:bodyPr wrap="none">
            <a:spAutoFit/>
          </a:bodyPr>
          <a:lstStyle/>
          <a:p>
            <a:pPr algn="l"/>
            <a:endParaRPr lang="en-US" sz="2400">
              <a:latin typeface="Times New Roman" pitchFamily="18" charset="0"/>
            </a:endParaRPr>
          </a:p>
        </p:txBody>
      </p:sp>
      <p:sp>
        <p:nvSpPr>
          <p:cNvPr id="15365" name="Text Box 555"/>
          <p:cNvSpPr txBox="1">
            <a:spLocks noChangeArrowheads="1"/>
          </p:cNvSpPr>
          <p:nvPr/>
        </p:nvSpPr>
        <p:spPr bwMode="auto">
          <a:xfrm>
            <a:off x="919163" y="446088"/>
            <a:ext cx="7772400" cy="457200"/>
          </a:xfrm>
          <a:prstGeom prst="rect">
            <a:avLst/>
          </a:prstGeom>
          <a:noFill/>
          <a:ln w="12700">
            <a:noFill/>
            <a:miter lim="800000"/>
            <a:headEnd type="none" w="sm" len="sm"/>
            <a:tailEnd type="none" w="sm" len="sm"/>
          </a:ln>
        </p:spPr>
        <p:txBody>
          <a:bodyPr>
            <a:spAutoFit/>
          </a:bodyPr>
          <a:lstStyle/>
          <a:p>
            <a:pPr algn="l">
              <a:spcBef>
                <a:spcPct val="50000"/>
              </a:spcBef>
            </a:pPr>
            <a:endParaRPr lang="en-US" sz="2400">
              <a:latin typeface="Times New Roman" pitchFamily="18" charset="0"/>
            </a:endParaRPr>
          </a:p>
        </p:txBody>
      </p:sp>
      <p:sp>
        <p:nvSpPr>
          <p:cNvPr id="15366" name="Text Box 556"/>
          <p:cNvSpPr txBox="1">
            <a:spLocks noChangeArrowheads="1"/>
          </p:cNvSpPr>
          <p:nvPr/>
        </p:nvSpPr>
        <p:spPr bwMode="auto">
          <a:xfrm>
            <a:off x="6629400" y="695325"/>
            <a:ext cx="1219200" cy="274638"/>
          </a:xfrm>
          <a:prstGeom prst="rect">
            <a:avLst/>
          </a:prstGeom>
          <a:noFill/>
          <a:ln w="12700">
            <a:noFill/>
            <a:miter lim="800000"/>
            <a:headEnd type="none" w="sm" len="sm"/>
            <a:tailEnd type="none" w="sm" len="sm"/>
          </a:ln>
        </p:spPr>
        <p:txBody>
          <a:bodyPr>
            <a:spAutoFit/>
          </a:bodyPr>
          <a:lstStyle/>
          <a:p>
            <a:pPr>
              <a:spcBef>
                <a:spcPct val="50000"/>
              </a:spcBef>
            </a:pPr>
            <a:endParaRPr lang="en-US" sz="1200" b="1">
              <a:latin typeface="Bookman Old Style" pitchFamily="18" charset="0"/>
            </a:endParaRPr>
          </a:p>
        </p:txBody>
      </p:sp>
      <p:sp>
        <p:nvSpPr>
          <p:cNvPr id="15367" name="Text Box 565"/>
          <p:cNvSpPr txBox="1">
            <a:spLocks noChangeArrowheads="1"/>
          </p:cNvSpPr>
          <p:nvPr/>
        </p:nvSpPr>
        <p:spPr bwMode="auto">
          <a:xfrm>
            <a:off x="4511675" y="304800"/>
            <a:ext cx="184150" cy="519113"/>
          </a:xfrm>
          <a:prstGeom prst="rect">
            <a:avLst/>
          </a:prstGeom>
          <a:noFill/>
          <a:ln w="12700">
            <a:noFill/>
            <a:miter lim="800000"/>
            <a:headEnd type="none" w="sm" len="sm"/>
            <a:tailEnd type="none" w="sm" len="sm"/>
          </a:ln>
        </p:spPr>
        <p:txBody>
          <a:bodyPr wrap="none">
            <a:spAutoFit/>
          </a:bodyPr>
          <a:lstStyle/>
          <a:p>
            <a:endParaRPr lang="en-US" sz="2800" b="1">
              <a:solidFill>
                <a:srgbClr val="FF0000"/>
              </a:solidFill>
            </a:endParaRPr>
          </a:p>
        </p:txBody>
      </p:sp>
      <p:graphicFrame>
        <p:nvGraphicFramePr>
          <p:cNvPr id="35386" name="Group 570"/>
          <p:cNvGraphicFramePr>
            <a:graphicFrameLocks noGrp="1"/>
          </p:cNvGraphicFramePr>
          <p:nvPr/>
        </p:nvGraphicFramePr>
        <p:xfrm>
          <a:off x="457200" y="914400"/>
          <a:ext cx="8229600" cy="5593080"/>
        </p:xfrm>
        <a:graphic>
          <a:graphicData uri="http://schemas.openxmlformats.org/drawingml/2006/table">
            <a:tbl>
              <a:tblPr/>
              <a:tblGrid>
                <a:gridCol w="2057400"/>
                <a:gridCol w="6172200"/>
              </a:tblGrid>
              <a:tr h="207963">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1" i="0" u="none" strike="noStrike" cap="none" normalizeH="0" baseline="0" dirty="0" smtClean="0">
                          <a:ln>
                            <a:noFill/>
                          </a:ln>
                          <a:solidFill>
                            <a:schemeClr val="tx1"/>
                          </a:solidFill>
                          <a:effectLst/>
                          <a:latin typeface="Arial" charset="0"/>
                          <a:cs typeface="Arial" charset="0"/>
                        </a:rPr>
                        <a:t>Data Fields</a:t>
                      </a:r>
                      <a:endParaRPr kumimoji="0" lang="en-US" sz="18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000" b="1" i="0" u="none" strike="noStrike" cap="none" normalizeH="0" baseline="0" smtClean="0">
                          <a:ln>
                            <a:noFill/>
                          </a:ln>
                          <a:solidFill>
                            <a:schemeClr val="tx1"/>
                          </a:solidFill>
                          <a:effectLst/>
                          <a:latin typeface="Arial" charset="0"/>
                          <a:cs typeface="Arial" charset="0"/>
                        </a:rPr>
                        <a:t>Explanation</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Component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rgbClr val="000000"/>
                          </a:solidFill>
                          <a:effectLst/>
                          <a:latin typeface="Arial" charset="0"/>
                          <a:cs typeface="Arial" charset="0"/>
                        </a:rPr>
                        <a:t>Use the following acronyms: ARNG, USAR, USNR, USMCR, ANG, USAFR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9550">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Installation</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If applicable list the name of the post, base, airfield, camp, training site, etc.</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9550">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City</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rgbClr val="000000"/>
                          </a:solidFill>
                          <a:effectLst/>
                          <a:latin typeface="Arial" charset="0"/>
                          <a:cs typeface="Arial" charset="0"/>
                        </a:rPr>
                        <a:t>List the name of the nearest city</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State</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Postal code</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9550">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Zip Code</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rgbClr val="000000"/>
                          </a:solidFill>
                          <a:effectLst/>
                          <a:latin typeface="Arial" charset="0"/>
                          <a:cs typeface="Arial" charset="0"/>
                        </a:rPr>
                        <a:t>Zip code of the proposed project site</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9550">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Project Name</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rgbClr val="000000"/>
                          </a:solidFill>
                          <a:effectLst/>
                          <a:latin typeface="Arial" charset="0"/>
                          <a:cs typeface="Arial" charset="0"/>
                        </a:rPr>
                        <a:t>Should match the project title on DD Forms 1390/91</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9550">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Approximate Cost $M</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Project cost for the single service listed, show the cost for the joint service on a separate line</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Component Project Number</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Unique project number assigned by component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6063">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Recommended Joint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Yes or No recommended for joint construction with more than one appropriation</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9550">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Joint Component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Name of the joint component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4488">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Corresponding Service Project Number</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Unique project number assigned by partner service for the proposed joint project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9550">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Additional Joint Component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Name additional joint component or components</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4488">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Corresponding Service Project Number</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Unique project number assigned by component for second joint project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Year Funded in FYDP</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List year if the project is currently funded in the service FYDP </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9550">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Date Recommend</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Most recent board meeting date (is this required)</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4488">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Date First Recommended for Joint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Date originally recommended as a joint project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4488">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Reason Approved for Unilateral Use</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If the project is not a candidate to be joint, what is the reason</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9550">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smtClean="0">
                          <a:ln>
                            <a:noFill/>
                          </a:ln>
                          <a:solidFill>
                            <a:schemeClr val="tx1"/>
                          </a:solidFill>
                          <a:effectLst/>
                          <a:latin typeface="Arial" charset="0"/>
                          <a:cs typeface="Arial" charset="0"/>
                        </a:rPr>
                        <a:t>Remarks</a:t>
                      </a:r>
                      <a:endParaRPr kumimoji="0" lang="en-US" sz="18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
                          <a:schemeClr val="tx2"/>
                        </a:buClr>
                        <a:buSzTx/>
                        <a:buFontTx/>
                        <a:buNone/>
                        <a:tabLst/>
                      </a:pPr>
                      <a:r>
                        <a:rPr kumimoji="0" lang="en-US" sz="1100" b="0" i="0" u="none" strike="noStrike" cap="none" normalizeH="0" baseline="0" smtClean="0">
                          <a:ln>
                            <a:noFill/>
                          </a:ln>
                          <a:solidFill>
                            <a:schemeClr val="tx1"/>
                          </a:solidFill>
                          <a:effectLst/>
                          <a:latin typeface="Arial" charset="0"/>
                          <a:cs typeface="Arial" charset="0"/>
                        </a:rPr>
                        <a:t>Any information useful to help explain the project</a:t>
                      </a:r>
                      <a:endParaRPr kumimoji="0" lang="en-U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5448" name="Rectangle 632"/>
          <p:cNvSpPr>
            <a:spLocks noChangeArrowheads="1"/>
          </p:cNvSpPr>
          <p:nvPr/>
        </p:nvSpPr>
        <p:spPr bwMode="auto">
          <a:xfrm>
            <a:off x="168275" y="246063"/>
            <a:ext cx="8737600" cy="519112"/>
          </a:xfrm>
          <a:prstGeom prst="rect">
            <a:avLst/>
          </a:prstGeom>
          <a:noFill/>
          <a:ln w="12700" algn="ctr">
            <a:noFill/>
            <a:miter lim="800000"/>
            <a:headEnd/>
            <a:tailEnd/>
          </a:ln>
          <a:effectLst/>
        </p:spPr>
        <p:txBody>
          <a:bodyPr>
            <a:spAutoFit/>
            <a:flatTx/>
          </a:bodyPr>
          <a:lstStyle/>
          <a:p>
            <a:pPr>
              <a:defRPr/>
            </a:pPr>
            <a:r>
              <a:rPr lang="en-US" sz="2800" b="1" i="1">
                <a:solidFill>
                  <a:schemeClr val="folHlink"/>
                </a:solidFill>
                <a:effectLst>
                  <a:outerShdw blurRad="38100" dist="38100" dir="2700000" algn="tl">
                    <a:srgbClr val="C0C0C0"/>
                  </a:outerShdw>
                </a:effectLst>
              </a:rPr>
              <a:t>Project Listing Data Description</a:t>
            </a:r>
          </a:p>
        </p:txBody>
      </p:sp>
    </p:spTree>
  </p:cSld>
  <p:clrMapOvr>
    <a:masterClrMapping/>
  </p:clrMapOvr>
  <p:transition spd="slow"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1"/>
          <p:cNvSpPr>
            <a:spLocks noGrp="1"/>
          </p:cNvSpPr>
          <p:nvPr>
            <p:ph type="dt" sz="quarter" idx="10"/>
          </p:nvPr>
        </p:nvSpPr>
        <p:spPr>
          <a:noFill/>
        </p:spPr>
        <p:txBody>
          <a:bodyPr/>
          <a:lstStyle/>
          <a:p>
            <a:r>
              <a:rPr lang="en-US" smtClean="0"/>
              <a:t>May 09</a:t>
            </a:r>
          </a:p>
        </p:txBody>
      </p:sp>
      <p:sp>
        <p:nvSpPr>
          <p:cNvPr id="16387" name="Slide Number Placeholder 3"/>
          <p:cNvSpPr>
            <a:spLocks noGrp="1"/>
          </p:cNvSpPr>
          <p:nvPr>
            <p:ph type="sldNum" sz="quarter" idx="12"/>
          </p:nvPr>
        </p:nvSpPr>
        <p:spPr>
          <a:noFill/>
        </p:spPr>
        <p:txBody>
          <a:bodyPr/>
          <a:lstStyle/>
          <a:p>
            <a:fld id="{048F0665-E0D9-47C8-BA29-333240C647B6}" type="slidenum">
              <a:rPr lang="en-US" smtClean="0"/>
              <a:pPr/>
              <a:t>13</a:t>
            </a:fld>
            <a:endParaRPr lang="en-US" smtClean="0"/>
          </a:p>
        </p:txBody>
      </p:sp>
      <p:sp>
        <p:nvSpPr>
          <p:cNvPr id="16390" name="Rectangle 5"/>
          <p:cNvSpPr>
            <a:spLocks noChangeArrowheads="1"/>
          </p:cNvSpPr>
          <p:nvPr/>
        </p:nvSpPr>
        <p:spPr bwMode="auto">
          <a:xfrm>
            <a:off x="3562350" y="3616325"/>
            <a:ext cx="4572000" cy="3140075"/>
          </a:xfrm>
          <a:prstGeom prst="rect">
            <a:avLst/>
          </a:prstGeom>
          <a:noFill/>
          <a:ln w="12700" algn="ctr">
            <a:noFill/>
            <a:miter lim="800000"/>
            <a:headEnd/>
            <a:tailEnd/>
          </a:ln>
        </p:spPr>
        <p:txBody>
          <a:bodyPr>
            <a:spAutoFit/>
          </a:bodyPr>
          <a:lstStyle/>
          <a:p>
            <a:pPr algn="l">
              <a:buFont typeface="Wingdings" pitchFamily="2" charset="2"/>
              <a:buChar char="Ø"/>
            </a:pPr>
            <a:r>
              <a:rPr lang="en-US" sz="2000"/>
              <a:t>Reference Links</a:t>
            </a:r>
          </a:p>
          <a:p>
            <a:pPr algn="l">
              <a:buFont typeface="Wingdings" pitchFamily="2" charset="2"/>
              <a:buChar char="Ø"/>
            </a:pPr>
            <a:r>
              <a:rPr lang="en-US" sz="2000"/>
              <a:t>JSRCFB  Information Brief </a:t>
            </a:r>
          </a:p>
          <a:p>
            <a:pPr algn="l">
              <a:buFont typeface="Wingdings" pitchFamily="2" charset="2"/>
              <a:buChar char="Ø"/>
            </a:pPr>
            <a:r>
              <a:rPr lang="en-US" sz="2000"/>
              <a:t>JSRCFB Minutes Log</a:t>
            </a:r>
          </a:p>
          <a:p>
            <a:pPr algn="l">
              <a:buFont typeface="Wingdings" pitchFamily="2" charset="2"/>
              <a:buChar char="Ø"/>
            </a:pPr>
            <a:r>
              <a:rPr lang="en-US" sz="2000"/>
              <a:t>JSRCFB Minute Submission Guidance</a:t>
            </a:r>
          </a:p>
          <a:p>
            <a:pPr algn="l">
              <a:buFont typeface="Wingdings" pitchFamily="2" charset="2"/>
              <a:buChar char="Ø"/>
            </a:pPr>
            <a:r>
              <a:rPr lang="en-US" sz="2000"/>
              <a:t>Latest JSRCFB State Minutes</a:t>
            </a:r>
          </a:p>
          <a:p>
            <a:pPr algn="l">
              <a:buFont typeface="Wingdings" pitchFamily="2" charset="2"/>
              <a:buChar char="Ø"/>
            </a:pPr>
            <a:r>
              <a:rPr lang="en-US" sz="2000"/>
              <a:t>Example Documents</a:t>
            </a:r>
          </a:p>
          <a:p>
            <a:pPr algn="l">
              <a:buFont typeface="Wingdings" pitchFamily="2" charset="2"/>
              <a:buChar char="Ø"/>
            </a:pPr>
            <a:r>
              <a:rPr lang="en-US" sz="2000"/>
              <a:t>Engineer Chiefs of the Reserve Components</a:t>
            </a:r>
          </a:p>
          <a:p>
            <a:pPr algn="l">
              <a:buFont typeface="Wingdings" pitchFamily="2" charset="2"/>
              <a:buChar char="Ø"/>
            </a:pPr>
            <a:r>
              <a:rPr lang="en-US" sz="2000"/>
              <a:t>Joint Construction Definition</a:t>
            </a:r>
          </a:p>
        </p:txBody>
      </p:sp>
      <p:pic>
        <p:nvPicPr>
          <p:cNvPr id="27650" name="Picture 2"/>
          <p:cNvPicPr>
            <a:picLocks noChangeAspect="1" noChangeArrowheads="1"/>
          </p:cNvPicPr>
          <p:nvPr/>
        </p:nvPicPr>
        <p:blipFill>
          <a:blip r:embed="rId3" cstate="print"/>
          <a:srcRect/>
          <a:stretch>
            <a:fillRect/>
          </a:stretch>
        </p:blipFill>
        <p:spPr bwMode="auto">
          <a:xfrm>
            <a:off x="500063" y="0"/>
            <a:ext cx="7843837" cy="6700122"/>
          </a:xfrm>
          <a:prstGeom prst="rect">
            <a:avLst/>
          </a:prstGeom>
          <a:noFill/>
          <a:ln w="9525">
            <a:noFill/>
            <a:miter lim="800000"/>
            <a:headEnd/>
            <a:tailEnd/>
          </a:ln>
        </p:spPr>
      </p:pic>
    </p:spTree>
  </p:cSld>
  <p:clrMapOvr>
    <a:masterClrMapping/>
  </p:clrMapOvr>
  <p:transition spd="slow"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r>
              <a:rPr lang="en-US" smtClean="0"/>
              <a:t>Apr 10</a:t>
            </a:r>
          </a:p>
        </p:txBody>
      </p:sp>
      <p:sp>
        <p:nvSpPr>
          <p:cNvPr id="17411" name="Slide Number Placeholder 5"/>
          <p:cNvSpPr>
            <a:spLocks noGrp="1"/>
          </p:cNvSpPr>
          <p:nvPr>
            <p:ph type="sldNum" sz="quarter" idx="12"/>
          </p:nvPr>
        </p:nvSpPr>
        <p:spPr>
          <a:noFill/>
        </p:spPr>
        <p:txBody>
          <a:bodyPr/>
          <a:lstStyle/>
          <a:p>
            <a:fld id="{C435E37F-CB78-445F-8A51-563742675F57}" type="slidenum">
              <a:rPr lang="en-US" smtClean="0"/>
              <a:pPr/>
              <a:t>14</a:t>
            </a:fld>
            <a:endParaRPr lang="en-US" smtClean="0"/>
          </a:p>
        </p:txBody>
      </p:sp>
      <p:sp>
        <p:nvSpPr>
          <p:cNvPr id="17412" name="Rectangle 3"/>
          <p:cNvSpPr>
            <a:spLocks noGrp="1" noChangeArrowheads="1"/>
          </p:cNvSpPr>
          <p:nvPr>
            <p:ph type="body" idx="1"/>
          </p:nvPr>
        </p:nvSpPr>
        <p:spPr/>
        <p:txBody>
          <a:bodyPr/>
          <a:lstStyle/>
          <a:p>
            <a:pPr>
              <a:spcBef>
                <a:spcPct val="50000"/>
              </a:spcBef>
              <a:buClr>
                <a:schemeClr val="tx1"/>
              </a:buClr>
              <a:buFont typeface="Wingdings" pitchFamily="2" charset="2"/>
              <a:buChar char="Ø"/>
            </a:pPr>
            <a:r>
              <a:rPr lang="en-US" sz="2800" dirty="0" smtClean="0">
                <a:latin typeface="Arial" charset="0"/>
              </a:rPr>
              <a:t>OASD/RA (M&amp;F) staff is currently re-examining the process of identifying, programming, and executing joint construction projects  </a:t>
            </a:r>
          </a:p>
          <a:p>
            <a:pPr>
              <a:spcBef>
                <a:spcPct val="50000"/>
              </a:spcBef>
              <a:buClr>
                <a:schemeClr val="tx1"/>
              </a:buClr>
              <a:buFont typeface="Wingdings" pitchFamily="2" charset="2"/>
              <a:buChar char="Ø"/>
            </a:pPr>
            <a:r>
              <a:rPr lang="en-US" sz="2800" dirty="0" smtClean="0">
                <a:latin typeface="Arial" charset="0"/>
              </a:rPr>
              <a:t>The effort is focusing on the Reserve component engineer, Service and OSD levels</a:t>
            </a:r>
          </a:p>
        </p:txBody>
      </p:sp>
      <p:sp>
        <p:nvSpPr>
          <p:cNvPr id="177156" name="Rectangle 4"/>
          <p:cNvSpPr>
            <a:spLocks noChangeArrowheads="1"/>
          </p:cNvSpPr>
          <p:nvPr/>
        </p:nvSpPr>
        <p:spPr bwMode="auto">
          <a:xfrm>
            <a:off x="177800" y="522288"/>
            <a:ext cx="8737600" cy="946150"/>
          </a:xfrm>
          <a:prstGeom prst="rect">
            <a:avLst/>
          </a:prstGeom>
          <a:noFill/>
          <a:ln w="12700" algn="ctr">
            <a:noFill/>
            <a:miter lim="800000"/>
            <a:headEnd/>
            <a:tailEnd/>
          </a:ln>
          <a:effectLst/>
        </p:spPr>
        <p:txBody>
          <a:bodyPr>
            <a:spAutoFit/>
            <a:flatTx/>
          </a:bodyPr>
          <a:lstStyle/>
          <a:p>
            <a:pPr>
              <a:defRPr/>
            </a:pPr>
            <a:r>
              <a:rPr lang="en-US" sz="2800" b="1" i="1">
                <a:solidFill>
                  <a:schemeClr val="folHlink"/>
                </a:solidFill>
                <a:effectLst>
                  <a:outerShdw blurRad="38100" dist="38100" dir="2700000" algn="tl">
                    <a:srgbClr val="C0C0C0"/>
                  </a:outerShdw>
                </a:effectLst>
              </a:rPr>
              <a:t>Joint Service Reserve Component Facility Board (JSRCFB)</a:t>
            </a:r>
          </a:p>
        </p:txBody>
      </p:sp>
    </p:spTree>
  </p:cSld>
  <p:clrMapOvr>
    <a:masterClrMapping/>
  </p:clrMapOvr>
  <p:transition spd="slow"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Date Placeholder 3"/>
          <p:cNvSpPr>
            <a:spLocks noGrp="1"/>
          </p:cNvSpPr>
          <p:nvPr>
            <p:ph type="dt" sz="quarter" idx="10"/>
          </p:nvPr>
        </p:nvSpPr>
        <p:spPr>
          <a:noFill/>
        </p:spPr>
        <p:txBody>
          <a:bodyPr/>
          <a:lstStyle/>
          <a:p>
            <a:r>
              <a:rPr lang="en-US" smtClean="0"/>
              <a:t>Apr 10</a:t>
            </a:r>
          </a:p>
        </p:txBody>
      </p:sp>
      <p:sp>
        <p:nvSpPr>
          <p:cNvPr id="18435" name="Slide Number Placeholder 5"/>
          <p:cNvSpPr>
            <a:spLocks noGrp="1"/>
          </p:cNvSpPr>
          <p:nvPr>
            <p:ph type="sldNum" sz="quarter" idx="12"/>
          </p:nvPr>
        </p:nvSpPr>
        <p:spPr>
          <a:noFill/>
        </p:spPr>
        <p:txBody>
          <a:bodyPr/>
          <a:lstStyle/>
          <a:p>
            <a:fld id="{018C26D2-C2E4-40A8-8118-C9AF1841B7F7}" type="slidenum">
              <a:rPr lang="en-US" smtClean="0"/>
              <a:pPr/>
              <a:t>15</a:t>
            </a:fld>
            <a:endParaRPr lang="en-US" smtClean="0"/>
          </a:p>
        </p:txBody>
      </p:sp>
      <p:sp>
        <p:nvSpPr>
          <p:cNvPr id="18436" name="Rectangle 3"/>
          <p:cNvSpPr>
            <a:spLocks noGrp="1" noChangeArrowheads="1"/>
          </p:cNvSpPr>
          <p:nvPr>
            <p:ph type="body" idx="1"/>
          </p:nvPr>
        </p:nvSpPr>
        <p:spPr/>
        <p:txBody>
          <a:bodyPr/>
          <a:lstStyle/>
          <a:p>
            <a:pPr>
              <a:buClr>
                <a:schemeClr val="tx1"/>
              </a:buClr>
              <a:buFont typeface="Wingdings" pitchFamily="2" charset="2"/>
              <a:buNone/>
            </a:pPr>
            <a:r>
              <a:rPr lang="en-US" sz="2800" b="1" u="sng" dirty="0" smtClean="0">
                <a:latin typeface="Arial" charset="0"/>
              </a:rPr>
              <a:t>For Assistance Contact:</a:t>
            </a:r>
          </a:p>
          <a:p>
            <a:pPr>
              <a:buClr>
                <a:schemeClr val="tx1"/>
              </a:buClr>
              <a:buFont typeface="Wingdings" pitchFamily="2" charset="2"/>
              <a:buChar char="Ø"/>
            </a:pPr>
            <a:r>
              <a:rPr lang="en-US" sz="2800" smtClean="0">
                <a:latin typeface="Arial" charset="0"/>
              </a:rPr>
              <a:t>COL </a:t>
            </a:r>
            <a:r>
              <a:rPr lang="en-US" sz="2800" dirty="0" smtClean="0">
                <a:latin typeface="Arial" charset="0"/>
              </a:rPr>
              <a:t>Adrian Nagel</a:t>
            </a:r>
          </a:p>
          <a:p>
            <a:pPr>
              <a:buClr>
                <a:schemeClr val="tx1"/>
              </a:buClr>
              <a:buFont typeface="Wingdings" pitchFamily="2" charset="2"/>
              <a:buNone/>
            </a:pPr>
            <a:r>
              <a:rPr lang="en-US" sz="2800" dirty="0" smtClean="0">
                <a:latin typeface="Arial" charset="0"/>
              </a:rPr>
              <a:t>(703) 693-8110    DSN 223-8110</a:t>
            </a:r>
          </a:p>
          <a:p>
            <a:pPr>
              <a:buClr>
                <a:schemeClr val="tx1"/>
              </a:buClr>
              <a:buFont typeface="Wingdings" pitchFamily="2" charset="2"/>
              <a:buNone/>
            </a:pPr>
            <a:r>
              <a:rPr lang="en-US" sz="2800" u="sng" dirty="0" smtClean="0">
                <a:latin typeface="Arial" charset="0"/>
              </a:rPr>
              <a:t>Adrian.Nagel@osd.mil</a:t>
            </a:r>
          </a:p>
          <a:p>
            <a:pPr>
              <a:buClr>
                <a:schemeClr val="tx1"/>
              </a:buClr>
              <a:buFont typeface="Wingdings" pitchFamily="2" charset="2"/>
              <a:buNone/>
            </a:pPr>
            <a:endParaRPr lang="en-US" sz="2800" u="sng" dirty="0" smtClean="0">
              <a:latin typeface="Arial" charset="0"/>
            </a:endParaRPr>
          </a:p>
          <a:p>
            <a:pPr>
              <a:buClr>
                <a:schemeClr val="tx1"/>
              </a:buClr>
              <a:buFont typeface="Wingdings" pitchFamily="2" charset="2"/>
              <a:buChar char="Ø"/>
            </a:pPr>
            <a:r>
              <a:rPr lang="en-US" sz="2800" dirty="0" smtClean="0">
                <a:latin typeface="Arial" charset="0"/>
              </a:rPr>
              <a:t>Mr. Steve Jameson</a:t>
            </a:r>
          </a:p>
          <a:p>
            <a:pPr>
              <a:buClr>
                <a:schemeClr val="tx1"/>
              </a:buClr>
              <a:buFont typeface="Wingdings" pitchFamily="2" charset="2"/>
              <a:buNone/>
            </a:pPr>
            <a:r>
              <a:rPr lang="en-US" sz="2800" dirty="0" smtClean="0">
                <a:latin typeface="Arial" charset="0"/>
              </a:rPr>
              <a:t>(703) 693-7486    DSN 223-7486</a:t>
            </a:r>
          </a:p>
          <a:p>
            <a:pPr>
              <a:buClr>
                <a:schemeClr val="tx1"/>
              </a:buClr>
              <a:buFont typeface="Wingdings" pitchFamily="2" charset="2"/>
              <a:buNone/>
            </a:pPr>
            <a:r>
              <a:rPr lang="en-US" sz="2800" u="sng" dirty="0" smtClean="0">
                <a:latin typeface="Arial" charset="0"/>
              </a:rPr>
              <a:t>Steve.Jameson@osd.mil</a:t>
            </a:r>
          </a:p>
          <a:p>
            <a:endParaRPr lang="en-US" sz="2400" u="sng" dirty="0" smtClean="0">
              <a:solidFill>
                <a:schemeClr val="hlink"/>
              </a:solidFill>
              <a:latin typeface="Arial" charset="0"/>
            </a:endParaRPr>
          </a:p>
        </p:txBody>
      </p:sp>
      <p:sp>
        <p:nvSpPr>
          <p:cNvPr id="155652" name="Rectangle 4"/>
          <p:cNvSpPr>
            <a:spLocks noChangeArrowheads="1"/>
          </p:cNvSpPr>
          <p:nvPr/>
        </p:nvSpPr>
        <p:spPr bwMode="auto">
          <a:xfrm>
            <a:off x="177800" y="522288"/>
            <a:ext cx="8737600" cy="946150"/>
          </a:xfrm>
          <a:prstGeom prst="rect">
            <a:avLst/>
          </a:prstGeom>
          <a:noFill/>
          <a:ln w="12700" algn="ctr">
            <a:noFill/>
            <a:miter lim="800000"/>
            <a:headEnd/>
            <a:tailEnd/>
          </a:ln>
          <a:effectLst/>
        </p:spPr>
        <p:txBody>
          <a:bodyPr>
            <a:spAutoFit/>
            <a:flatTx/>
          </a:bodyPr>
          <a:lstStyle/>
          <a:p>
            <a:pPr>
              <a:defRPr/>
            </a:pPr>
            <a:r>
              <a:rPr lang="en-US" sz="2800" b="1" i="1" dirty="0">
                <a:solidFill>
                  <a:schemeClr val="folHlink"/>
                </a:solidFill>
                <a:effectLst>
                  <a:outerShdw blurRad="38100" dist="38100" dir="2700000" algn="tl">
                    <a:srgbClr val="C0C0C0"/>
                  </a:outerShdw>
                </a:effectLst>
              </a:rPr>
              <a:t>Joint Service Reserve Component Facility Board (JSRCFB)</a:t>
            </a:r>
          </a:p>
        </p:txBody>
      </p:sp>
    </p:spTree>
  </p:cSld>
  <p:clrMapOvr>
    <a:masterClrMapping/>
  </p:clrMapOvr>
  <p:transition spd="slow" advClick="0"/>
  <p:timing>
    <p:tnLst>
      <p:par>
        <p:cTn id="1" dur="indefinite" restart="never" nodeType="tmRoot"/>
      </p:par>
    </p:tnLst>
  </p:timing>
</p:sld>
</file>

<file path=ppt/theme/theme1.xml><?xml version="1.0" encoding="utf-8"?>
<a:theme xmlns:a="http://schemas.openxmlformats.org/drawingml/2006/main" name="Fireball">
  <a:themeElements>
    <a:clrScheme name="Fireball 2">
      <a:dk1>
        <a:srgbClr val="000000"/>
      </a:dk1>
      <a:lt1>
        <a:srgbClr val="FFFFFF"/>
      </a:lt1>
      <a:dk2>
        <a:srgbClr val="FF9900"/>
      </a:dk2>
      <a:lt2>
        <a:srgbClr val="5F5F5F"/>
      </a:lt2>
      <a:accent1>
        <a:srgbClr val="FF9933"/>
      </a:accent1>
      <a:accent2>
        <a:srgbClr val="CC0066"/>
      </a:accent2>
      <a:accent3>
        <a:srgbClr val="FFFFFF"/>
      </a:accent3>
      <a:accent4>
        <a:srgbClr val="000000"/>
      </a:accent4>
      <a:accent5>
        <a:srgbClr val="FFCAAD"/>
      </a:accent5>
      <a:accent6>
        <a:srgbClr val="B9005C"/>
      </a:accent6>
      <a:hlink>
        <a:srgbClr val="CC00CC"/>
      </a:hlink>
      <a:folHlink>
        <a:srgbClr val="990099"/>
      </a:folHlink>
    </a:clrScheme>
    <a:fontScheme name="Fireball">
      <a:majorFont>
        <a:latin typeface="Verdana"/>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12700" cap="flat" cmpd="sng" algn="ctr">
          <a:noFill/>
          <a:prstDash val="solid"/>
          <a:round/>
          <a:headEnd type="none" w="med" len="med"/>
          <a:tailEnd type="none" w="med" len="med"/>
        </a:ln>
        <a:effectLst/>
        <a:scene3d>
          <a:camera prst="legacyPerspectiveFront">
            <a:rot lat="20519999" lon="1080000" rev="0"/>
          </a:camera>
          <a:lightRig rig="legacyHarsh2" dir="b"/>
        </a:scene3d>
        <a:sp3d extrusionH="430200" prstMaterial="legacyMatte">
          <a:bevelT w="13500" h="13500" prst="angle"/>
          <a:bevelB w="13500" h="13500" prst="angle"/>
          <a:extrusionClr>
            <a:srgbClr val="FF6600"/>
          </a:extrusionClr>
        </a:sp3d>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FF"/>
        </a:solidFill>
        <a:ln w="12700" cap="flat" cmpd="sng" algn="ctr">
          <a:noFill/>
          <a:prstDash val="solid"/>
          <a:round/>
          <a:headEnd type="none" w="med" len="med"/>
          <a:tailEnd type="none" w="med" len="med"/>
        </a:ln>
        <a:effectLst/>
        <a:scene3d>
          <a:camera prst="legacyPerspectiveFront">
            <a:rot lat="20519999" lon="1080000" rev="0"/>
          </a:camera>
          <a:lightRig rig="legacyHarsh2" dir="b"/>
        </a:scene3d>
        <a:sp3d extrusionH="430200" prstMaterial="legacyMatte">
          <a:bevelT w="13500" h="13500" prst="angle"/>
          <a:bevelB w="13500" h="13500" prst="angle"/>
          <a:extrusionClr>
            <a:srgbClr val="FF6600"/>
          </a:extrusionClr>
        </a:sp3d>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objectDefaults>
  <a:extraClrSchemeLst>
    <a:extraClrScheme>
      <a:clrScheme name="Fireball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clrMap bg1="dk2" tx1="lt1" bg2="dk1" tx2="lt2" accent1="accent1" accent2="accent2" accent3="accent3" accent4="accent4" accent5="accent5" accent6="accent6" hlink="hlink" folHlink="folHlink"/>
    </a:extraClrScheme>
    <a:extraClrScheme>
      <a:clrScheme name="Fireball 2">
        <a:dk1>
          <a:srgbClr val="000000"/>
        </a:dk1>
        <a:lt1>
          <a:srgbClr val="FFFFFF"/>
        </a:lt1>
        <a:dk2>
          <a:srgbClr val="FF9900"/>
        </a:dk2>
        <a:lt2>
          <a:srgbClr val="5F5F5F"/>
        </a:lt2>
        <a:accent1>
          <a:srgbClr val="FF9933"/>
        </a:accent1>
        <a:accent2>
          <a:srgbClr val="CC0066"/>
        </a:accent2>
        <a:accent3>
          <a:srgbClr val="FFFFFF"/>
        </a:accent3>
        <a:accent4>
          <a:srgbClr val="000000"/>
        </a:accent4>
        <a:accent5>
          <a:srgbClr val="FFCAAD"/>
        </a:accent5>
        <a:accent6>
          <a:srgbClr val="B9005C"/>
        </a:accent6>
        <a:hlink>
          <a:srgbClr val="CC00CC"/>
        </a:hlink>
        <a:folHlink>
          <a:srgbClr val="990099"/>
        </a:folHlink>
      </a:clrScheme>
      <a:clrMap bg1="lt1" tx1="dk1" bg2="lt2" tx2="dk2" accent1="accent1" accent2="accent2" accent3="accent3" accent4="accent4" accent5="accent5" accent6="accent6" hlink="hlink" folHlink="folHlink"/>
    </a:extraClrScheme>
    <a:extraClrScheme>
      <a:clrScheme name="Fireball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12700" cap="flat" cmpd="sng" algn="ctr">
          <a:noFill/>
          <a:prstDash val="solid"/>
          <a:round/>
          <a:headEnd type="none" w="med" len="med"/>
          <a:tailEnd type="none" w="med" len="med"/>
        </a:ln>
        <a:effectLst/>
        <a:scene3d>
          <a:camera prst="legacyPerspectiveFront">
            <a:rot lat="20519999" lon="1080000" rev="0"/>
          </a:camera>
          <a:lightRig rig="legacyHarsh2" dir="b"/>
        </a:scene3d>
        <a:sp3d extrusionH="430200" prstMaterial="legacyMatte">
          <a:bevelT w="13500" h="13500" prst="angle"/>
          <a:bevelB w="13500" h="13500" prst="angle"/>
          <a:extrusionClr>
            <a:srgbClr val="FF6600"/>
          </a:extrusionClr>
        </a:sp3d>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FF"/>
        </a:solidFill>
        <a:ln w="12700" cap="flat" cmpd="sng" algn="ctr">
          <a:noFill/>
          <a:prstDash val="solid"/>
          <a:round/>
          <a:headEnd type="none" w="med" len="med"/>
          <a:tailEnd type="none" w="med" len="med"/>
        </a:ln>
        <a:effectLst/>
        <a:scene3d>
          <a:camera prst="legacyPerspectiveFront">
            <a:rot lat="20519999" lon="1080000" rev="0"/>
          </a:camera>
          <a:lightRig rig="legacyHarsh2" dir="b"/>
        </a:scene3d>
        <a:sp3d extrusionH="430200" prstMaterial="legacyMatte">
          <a:bevelT w="13500" h="13500" prst="angle"/>
          <a:bevelB w="13500" h="13500" prst="angle"/>
          <a:extrusionClr>
            <a:srgbClr val="FF6600"/>
          </a:extrusionClr>
        </a:sp3d>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Designs\FIREBALL.POT</Template>
  <TotalTime>9182</TotalTime>
  <Words>2031</Words>
  <Application>Microsoft Office PowerPoint</Application>
  <PresentationFormat>Custom</PresentationFormat>
  <Paragraphs>231</Paragraphs>
  <Slides>15</Slides>
  <Notes>15</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15</vt:i4>
      </vt:variant>
    </vt:vector>
  </HeadingPairs>
  <TitlesOfParts>
    <vt:vector size="18" baseType="lpstr">
      <vt:lpstr>Fireball</vt:lpstr>
      <vt:lpstr>Custom Design</vt:lpstr>
      <vt:lpstr>Clip</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U. S. Government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LincolnR</dc:creator>
  <cp:lastModifiedBy>TurnerSB</cp:lastModifiedBy>
  <cp:revision>421</cp:revision>
  <cp:lastPrinted>2000-04-05T19:18:35Z</cp:lastPrinted>
  <dcterms:created xsi:type="dcterms:W3CDTF">1999-03-04T15:59:27Z</dcterms:created>
  <dcterms:modified xsi:type="dcterms:W3CDTF">2011-07-07T13:50:16Z</dcterms:modified>
</cp:coreProperties>
</file>