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56" r:id="rId2"/>
  </p:sldMasterIdLst>
  <p:notesMasterIdLst>
    <p:notesMasterId r:id="rId31"/>
  </p:notesMasterIdLst>
  <p:handoutMasterIdLst>
    <p:handoutMasterId r:id="rId32"/>
  </p:handoutMasterIdLst>
  <p:sldIdLst>
    <p:sldId id="265" r:id="rId3"/>
    <p:sldId id="473" r:id="rId4"/>
    <p:sldId id="472" r:id="rId5"/>
    <p:sldId id="450" r:id="rId6"/>
    <p:sldId id="458" r:id="rId7"/>
    <p:sldId id="471" r:id="rId8"/>
    <p:sldId id="468" r:id="rId9"/>
    <p:sldId id="434" r:id="rId10"/>
    <p:sldId id="474" r:id="rId11"/>
    <p:sldId id="475" r:id="rId12"/>
    <p:sldId id="476" r:id="rId13"/>
    <p:sldId id="477" r:id="rId14"/>
    <p:sldId id="478" r:id="rId15"/>
    <p:sldId id="479" r:id="rId16"/>
    <p:sldId id="480" r:id="rId17"/>
    <p:sldId id="481" r:id="rId18"/>
    <p:sldId id="482" r:id="rId19"/>
    <p:sldId id="483" r:id="rId20"/>
    <p:sldId id="484" r:id="rId21"/>
    <p:sldId id="485" r:id="rId22"/>
    <p:sldId id="486" r:id="rId23"/>
    <p:sldId id="487" r:id="rId24"/>
    <p:sldId id="488" r:id="rId25"/>
    <p:sldId id="489" r:id="rId26"/>
    <p:sldId id="490" r:id="rId27"/>
    <p:sldId id="491" r:id="rId28"/>
    <p:sldId id="492" r:id="rId29"/>
    <p:sldId id="493" r:id="rId30"/>
  </p:sldIdLst>
  <p:sldSz cx="9144000" cy="6858000" type="screen4x3"/>
  <p:notesSz cx="7010400" cy="9296400"/>
  <p:defaultTextStyle>
    <a:defPPr>
      <a:defRPr lang="en-US"/>
    </a:defPPr>
    <a:lvl1pPr algn="l" rtl="0" fontAlgn="base">
      <a:spcBef>
        <a:spcPct val="0"/>
      </a:spcBef>
      <a:spcAft>
        <a:spcPct val="0"/>
      </a:spcAft>
      <a:defRPr sz="2600" b="1" kern="1200">
        <a:solidFill>
          <a:schemeClr val="tx1"/>
        </a:solidFill>
        <a:latin typeface="Arial" charset="0"/>
        <a:ea typeface="ＭＳ Ｐゴシック"/>
        <a:cs typeface="Arial" charset="0"/>
      </a:defRPr>
    </a:lvl1pPr>
    <a:lvl2pPr marL="457200" algn="l" rtl="0" fontAlgn="base">
      <a:spcBef>
        <a:spcPct val="0"/>
      </a:spcBef>
      <a:spcAft>
        <a:spcPct val="0"/>
      </a:spcAft>
      <a:defRPr sz="2600" b="1" kern="1200">
        <a:solidFill>
          <a:schemeClr val="tx1"/>
        </a:solidFill>
        <a:latin typeface="Arial" charset="0"/>
        <a:ea typeface="ＭＳ Ｐゴシック"/>
        <a:cs typeface="Arial" charset="0"/>
      </a:defRPr>
    </a:lvl2pPr>
    <a:lvl3pPr marL="914400" algn="l" rtl="0" fontAlgn="base">
      <a:spcBef>
        <a:spcPct val="0"/>
      </a:spcBef>
      <a:spcAft>
        <a:spcPct val="0"/>
      </a:spcAft>
      <a:defRPr sz="2600" b="1" kern="1200">
        <a:solidFill>
          <a:schemeClr val="tx1"/>
        </a:solidFill>
        <a:latin typeface="Arial" charset="0"/>
        <a:ea typeface="ＭＳ Ｐゴシック"/>
        <a:cs typeface="Arial" charset="0"/>
      </a:defRPr>
    </a:lvl3pPr>
    <a:lvl4pPr marL="1371600" algn="l" rtl="0" fontAlgn="base">
      <a:spcBef>
        <a:spcPct val="0"/>
      </a:spcBef>
      <a:spcAft>
        <a:spcPct val="0"/>
      </a:spcAft>
      <a:defRPr sz="2600" b="1" kern="1200">
        <a:solidFill>
          <a:schemeClr val="tx1"/>
        </a:solidFill>
        <a:latin typeface="Arial" charset="0"/>
        <a:ea typeface="ＭＳ Ｐゴシック"/>
        <a:cs typeface="Arial" charset="0"/>
      </a:defRPr>
    </a:lvl4pPr>
    <a:lvl5pPr marL="1828800" algn="l" rtl="0" fontAlgn="base">
      <a:spcBef>
        <a:spcPct val="0"/>
      </a:spcBef>
      <a:spcAft>
        <a:spcPct val="0"/>
      </a:spcAft>
      <a:defRPr sz="2600" b="1" kern="1200">
        <a:solidFill>
          <a:schemeClr val="tx1"/>
        </a:solidFill>
        <a:latin typeface="Arial" charset="0"/>
        <a:ea typeface="ＭＳ Ｐゴシック"/>
        <a:cs typeface="Arial" charset="0"/>
      </a:defRPr>
    </a:lvl5pPr>
    <a:lvl6pPr marL="2286000" algn="l" defTabSz="914400" rtl="0" eaLnBrk="1" latinLnBrk="0" hangingPunct="1">
      <a:defRPr sz="2600" b="1" kern="1200">
        <a:solidFill>
          <a:schemeClr val="tx1"/>
        </a:solidFill>
        <a:latin typeface="Arial" charset="0"/>
        <a:ea typeface="ＭＳ Ｐゴシック"/>
        <a:cs typeface="Arial" charset="0"/>
      </a:defRPr>
    </a:lvl6pPr>
    <a:lvl7pPr marL="2743200" algn="l" defTabSz="914400" rtl="0" eaLnBrk="1" latinLnBrk="0" hangingPunct="1">
      <a:defRPr sz="2600" b="1" kern="1200">
        <a:solidFill>
          <a:schemeClr val="tx1"/>
        </a:solidFill>
        <a:latin typeface="Arial" charset="0"/>
        <a:ea typeface="ＭＳ Ｐゴシック"/>
        <a:cs typeface="Arial" charset="0"/>
      </a:defRPr>
    </a:lvl7pPr>
    <a:lvl8pPr marL="3200400" algn="l" defTabSz="914400" rtl="0" eaLnBrk="1" latinLnBrk="0" hangingPunct="1">
      <a:defRPr sz="2600" b="1" kern="1200">
        <a:solidFill>
          <a:schemeClr val="tx1"/>
        </a:solidFill>
        <a:latin typeface="Arial" charset="0"/>
        <a:ea typeface="ＭＳ Ｐゴシック"/>
        <a:cs typeface="Arial" charset="0"/>
      </a:defRPr>
    </a:lvl8pPr>
    <a:lvl9pPr marL="3657600" algn="l" defTabSz="914400" rtl="0" eaLnBrk="1" latinLnBrk="0" hangingPunct="1">
      <a:defRPr sz="2600" b="1" kern="1200">
        <a:solidFill>
          <a:schemeClr val="tx1"/>
        </a:solidFill>
        <a:latin typeface="Arial" charset="0"/>
        <a:ea typeface="ＭＳ Ｐゴシック"/>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D9FA"/>
    <a:srgbClr val="FFD597"/>
    <a:srgbClr val="A50021"/>
    <a:srgbClr val="FF0000"/>
    <a:srgbClr val="FF3300"/>
    <a:srgbClr val="808000"/>
    <a:srgbClr val="CCCC00"/>
    <a:srgbClr val="CC0000"/>
    <a:srgbClr val="FF0066"/>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69" autoAdjust="0"/>
    <p:restoredTop sz="89003" autoAdjust="0"/>
  </p:normalViewPr>
  <p:slideViewPr>
    <p:cSldViewPr>
      <p:cViewPr>
        <p:scale>
          <a:sx n="75" d="100"/>
          <a:sy n="75" d="100"/>
        </p:scale>
        <p:origin x="-36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6"/>
    </p:cViewPr>
  </p:sorterViewPr>
  <p:notesViewPr>
    <p:cSldViewPr>
      <p:cViewPr varScale="1">
        <p:scale>
          <a:sx n="50" d="100"/>
          <a:sy n="50" d="100"/>
        </p:scale>
        <p:origin x="-1326" y="-90"/>
      </p:cViewPr>
      <p:guideLst>
        <p:guide orient="horz" pos="2929"/>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6F0570-E71F-4635-A983-9B4C2D556E47}" type="doc">
      <dgm:prSet loTypeId="urn:microsoft.com/office/officeart/2005/8/layout/hProcess4" loCatId="process" qsTypeId="urn:microsoft.com/office/officeart/2005/8/quickstyle/simple5" qsCatId="simple" csTypeId="urn:microsoft.com/office/officeart/2005/8/colors/accent1_2#1" csCatId="accent1" phldr="1"/>
      <dgm:spPr/>
      <dgm:t>
        <a:bodyPr/>
        <a:lstStyle/>
        <a:p>
          <a:endParaRPr lang="en-US"/>
        </a:p>
      </dgm:t>
    </dgm:pt>
    <dgm:pt modelId="{167D3FBB-8B9A-475A-A309-ECF81A67F904}">
      <dgm:prSet phldrT="[Text]"/>
      <dgm:spPr>
        <a:solidFill>
          <a:srgbClr val="C00000"/>
        </a:solidFill>
      </dgm:spPr>
      <dgm:t>
        <a:bodyPr/>
        <a:lstStyle/>
        <a:p>
          <a:r>
            <a:rPr lang="en-US" b="1" dirty="0" smtClean="0">
              <a:solidFill>
                <a:schemeClr val="tx1"/>
              </a:solidFill>
            </a:rPr>
            <a:t>Capable Leadership</a:t>
          </a:r>
          <a:endParaRPr lang="en-US" b="1" dirty="0">
            <a:solidFill>
              <a:schemeClr val="tx1"/>
            </a:solidFill>
          </a:endParaRPr>
        </a:p>
      </dgm:t>
    </dgm:pt>
    <dgm:pt modelId="{36C36D8E-A148-402C-BDA7-EE696F0EE681}" type="parTrans" cxnId="{4B05D521-0388-4562-BA08-F9169CDDA68D}">
      <dgm:prSet/>
      <dgm:spPr/>
      <dgm:t>
        <a:bodyPr/>
        <a:lstStyle/>
        <a:p>
          <a:endParaRPr lang="en-US"/>
        </a:p>
      </dgm:t>
    </dgm:pt>
    <dgm:pt modelId="{6FAC7BA7-66A2-45A0-A892-2A7E40BB01F1}" type="sibTrans" cxnId="{4B05D521-0388-4562-BA08-F9169CDDA68D}">
      <dgm:prSet/>
      <dgm:spPr/>
      <dgm:t>
        <a:bodyPr/>
        <a:lstStyle/>
        <a:p>
          <a:endParaRPr lang="en-US" dirty="0"/>
        </a:p>
      </dgm:t>
    </dgm:pt>
    <dgm:pt modelId="{DC37EC91-AD31-482B-B6A2-1A4CE2F6F471}">
      <dgm:prSet phldrT="[Text]"/>
      <dgm:spPr>
        <a:ln w="25400">
          <a:solidFill>
            <a:schemeClr val="tx1"/>
          </a:solidFill>
        </a:ln>
      </dgm:spPr>
      <dgm:t>
        <a:bodyPr/>
        <a:lstStyle/>
        <a:p>
          <a:r>
            <a:rPr lang="en-US" dirty="0" smtClean="0"/>
            <a:t>Passion</a:t>
          </a:r>
          <a:endParaRPr lang="en-US" dirty="0"/>
        </a:p>
      </dgm:t>
    </dgm:pt>
    <dgm:pt modelId="{7C1442E3-E475-4512-ADF5-5F4BA9463748}" type="parTrans" cxnId="{F18093FE-BEFC-4F2B-9DD4-645AC3E3EA5F}">
      <dgm:prSet/>
      <dgm:spPr/>
      <dgm:t>
        <a:bodyPr/>
        <a:lstStyle/>
        <a:p>
          <a:endParaRPr lang="en-US"/>
        </a:p>
      </dgm:t>
    </dgm:pt>
    <dgm:pt modelId="{264EF455-5FBA-4F20-8ABF-C2547767C5A0}" type="sibTrans" cxnId="{F18093FE-BEFC-4F2B-9DD4-645AC3E3EA5F}">
      <dgm:prSet/>
      <dgm:spPr/>
      <dgm:t>
        <a:bodyPr/>
        <a:lstStyle/>
        <a:p>
          <a:endParaRPr lang="en-US"/>
        </a:p>
      </dgm:t>
    </dgm:pt>
    <dgm:pt modelId="{9855D5DE-EA9E-48F5-89DF-65CB77B51D2C}">
      <dgm:prSet phldrT="[Text]"/>
      <dgm:spPr>
        <a:solidFill>
          <a:srgbClr val="FFFF00"/>
        </a:solidFill>
      </dgm:spPr>
      <dgm:t>
        <a:bodyPr/>
        <a:lstStyle/>
        <a:p>
          <a:r>
            <a:rPr lang="en-US" b="1" dirty="0" smtClean="0">
              <a:solidFill>
                <a:schemeClr val="tx1"/>
              </a:solidFill>
            </a:rPr>
            <a:t>High Performance</a:t>
          </a:r>
          <a:endParaRPr lang="en-US" b="1" dirty="0">
            <a:solidFill>
              <a:schemeClr val="tx1"/>
            </a:solidFill>
          </a:endParaRPr>
        </a:p>
      </dgm:t>
    </dgm:pt>
    <dgm:pt modelId="{4029E165-B29F-44D4-9DB4-70732F164C25}" type="parTrans" cxnId="{F12EF574-E89B-46E5-BE70-A3632F2A05FA}">
      <dgm:prSet/>
      <dgm:spPr/>
      <dgm:t>
        <a:bodyPr/>
        <a:lstStyle/>
        <a:p>
          <a:endParaRPr lang="en-US"/>
        </a:p>
      </dgm:t>
    </dgm:pt>
    <dgm:pt modelId="{3947FFA7-E94B-4DE6-8244-8FE26020295E}" type="sibTrans" cxnId="{F12EF574-E89B-46E5-BE70-A3632F2A05FA}">
      <dgm:prSet/>
      <dgm:spPr/>
      <dgm:t>
        <a:bodyPr/>
        <a:lstStyle/>
        <a:p>
          <a:endParaRPr lang="en-US" dirty="0"/>
        </a:p>
      </dgm:t>
    </dgm:pt>
    <dgm:pt modelId="{549B4031-B1CD-49E2-B331-6D26C0B0CD79}">
      <dgm:prSet phldrT="[Text]"/>
      <dgm:spPr>
        <a:ln w="25400">
          <a:solidFill>
            <a:schemeClr val="tx1"/>
          </a:solidFill>
        </a:ln>
      </dgm:spPr>
      <dgm:t>
        <a:bodyPr/>
        <a:lstStyle/>
        <a:p>
          <a:r>
            <a:rPr lang="en-US" dirty="0" smtClean="0"/>
            <a:t> Data management discipline</a:t>
          </a:r>
          <a:endParaRPr lang="en-US" dirty="0"/>
        </a:p>
      </dgm:t>
    </dgm:pt>
    <dgm:pt modelId="{757D01C6-820A-470C-853D-1B00310FFDC2}" type="parTrans" cxnId="{713BDC46-9EF0-4ADD-9B46-D460C8831056}">
      <dgm:prSet/>
      <dgm:spPr/>
      <dgm:t>
        <a:bodyPr/>
        <a:lstStyle/>
        <a:p>
          <a:endParaRPr lang="en-US"/>
        </a:p>
      </dgm:t>
    </dgm:pt>
    <dgm:pt modelId="{D5D44D79-508D-45C5-BF8D-662F8534AD13}" type="sibTrans" cxnId="{713BDC46-9EF0-4ADD-9B46-D460C8831056}">
      <dgm:prSet/>
      <dgm:spPr/>
      <dgm:t>
        <a:bodyPr/>
        <a:lstStyle/>
        <a:p>
          <a:endParaRPr lang="en-US"/>
        </a:p>
      </dgm:t>
    </dgm:pt>
    <dgm:pt modelId="{623CCCA4-9CDB-4D71-848E-FFDC352C0D79}">
      <dgm:prSet phldrT="[Text]"/>
      <dgm:spPr>
        <a:ln w="25400">
          <a:solidFill>
            <a:schemeClr val="tx1"/>
          </a:solidFill>
        </a:ln>
      </dgm:spPr>
      <dgm:t>
        <a:bodyPr/>
        <a:lstStyle/>
        <a:p>
          <a:r>
            <a:rPr lang="en-US" dirty="0" smtClean="0"/>
            <a:t>Experience</a:t>
          </a:r>
          <a:endParaRPr lang="en-US" dirty="0"/>
        </a:p>
      </dgm:t>
    </dgm:pt>
    <dgm:pt modelId="{06121BDF-26F1-42CC-AF14-31F9473D41EA}" type="parTrans" cxnId="{AD212C5A-1BD6-49BD-903D-9AF672F75957}">
      <dgm:prSet/>
      <dgm:spPr/>
      <dgm:t>
        <a:bodyPr/>
        <a:lstStyle/>
        <a:p>
          <a:endParaRPr lang="en-US"/>
        </a:p>
      </dgm:t>
    </dgm:pt>
    <dgm:pt modelId="{925CA428-2BDC-4D4E-B571-5722C22EFCFA}" type="sibTrans" cxnId="{AD212C5A-1BD6-49BD-903D-9AF672F75957}">
      <dgm:prSet/>
      <dgm:spPr/>
      <dgm:t>
        <a:bodyPr/>
        <a:lstStyle/>
        <a:p>
          <a:endParaRPr lang="en-US"/>
        </a:p>
      </dgm:t>
    </dgm:pt>
    <dgm:pt modelId="{9A5679D4-F805-42CC-9531-F619DF6FED45}">
      <dgm:prSet phldrT="[Text]"/>
      <dgm:spPr>
        <a:ln w="25400">
          <a:solidFill>
            <a:schemeClr val="tx1"/>
          </a:solidFill>
        </a:ln>
      </dgm:spPr>
      <dgm:t>
        <a:bodyPr/>
        <a:lstStyle/>
        <a:p>
          <a:r>
            <a:rPr lang="en-US" dirty="0" smtClean="0"/>
            <a:t>Persistence</a:t>
          </a:r>
          <a:endParaRPr lang="en-US" dirty="0"/>
        </a:p>
      </dgm:t>
    </dgm:pt>
    <dgm:pt modelId="{2987D8FD-4788-4251-BAE6-D994B76AD886}" type="parTrans" cxnId="{23EF84F3-74B6-4795-A68E-D88529245A33}">
      <dgm:prSet/>
      <dgm:spPr/>
      <dgm:t>
        <a:bodyPr/>
        <a:lstStyle/>
        <a:p>
          <a:endParaRPr lang="en-US"/>
        </a:p>
      </dgm:t>
    </dgm:pt>
    <dgm:pt modelId="{133D5761-44C7-4752-AEEC-254A4F961DD2}" type="sibTrans" cxnId="{23EF84F3-74B6-4795-A68E-D88529245A33}">
      <dgm:prSet/>
      <dgm:spPr/>
      <dgm:t>
        <a:bodyPr/>
        <a:lstStyle/>
        <a:p>
          <a:endParaRPr lang="en-US"/>
        </a:p>
      </dgm:t>
    </dgm:pt>
    <dgm:pt modelId="{E6D22658-2A2A-4D0A-A7A6-6423FC847D2B}">
      <dgm:prSet phldrT="[Text]"/>
      <dgm:spPr>
        <a:ln w="25400">
          <a:solidFill>
            <a:schemeClr val="tx1"/>
          </a:solidFill>
        </a:ln>
      </dgm:spPr>
      <dgm:t>
        <a:bodyPr/>
        <a:lstStyle/>
        <a:p>
          <a:r>
            <a:rPr lang="en-US" dirty="0" smtClean="0"/>
            <a:t> Relate efforts to outcomes</a:t>
          </a:r>
          <a:endParaRPr lang="en-US" dirty="0"/>
        </a:p>
      </dgm:t>
    </dgm:pt>
    <dgm:pt modelId="{653362C2-F1F1-4A87-961D-8BE22D9E4725}" type="parTrans" cxnId="{97A8D3DC-B5A7-4A10-9B19-A54DC92E7FF5}">
      <dgm:prSet/>
      <dgm:spPr/>
      <dgm:t>
        <a:bodyPr/>
        <a:lstStyle/>
        <a:p>
          <a:endParaRPr lang="en-US"/>
        </a:p>
      </dgm:t>
    </dgm:pt>
    <dgm:pt modelId="{0ECD4BE2-4A6C-4CD6-843C-489B193480AE}" type="sibTrans" cxnId="{97A8D3DC-B5A7-4A10-9B19-A54DC92E7FF5}">
      <dgm:prSet/>
      <dgm:spPr/>
      <dgm:t>
        <a:bodyPr/>
        <a:lstStyle/>
        <a:p>
          <a:endParaRPr lang="en-US"/>
        </a:p>
      </dgm:t>
    </dgm:pt>
    <dgm:pt modelId="{8805D7ED-4DB9-4375-B017-1A079C3555AC}">
      <dgm:prSet phldrT="[Text]"/>
      <dgm:spPr>
        <a:ln w="25400">
          <a:solidFill>
            <a:schemeClr val="tx1"/>
          </a:solidFill>
        </a:ln>
      </dgm:spPr>
      <dgm:t>
        <a:bodyPr/>
        <a:lstStyle/>
        <a:p>
          <a:r>
            <a:rPr lang="en-US" dirty="0" smtClean="0"/>
            <a:t> Learn and adjust approach</a:t>
          </a:r>
          <a:endParaRPr lang="en-US" dirty="0"/>
        </a:p>
      </dgm:t>
    </dgm:pt>
    <dgm:pt modelId="{545DF5D2-BA54-4C4F-9E22-6C3DCBF64A48}" type="parTrans" cxnId="{A2FED065-22F8-4C87-A813-4F066600E2EC}">
      <dgm:prSet/>
      <dgm:spPr/>
      <dgm:t>
        <a:bodyPr/>
        <a:lstStyle/>
        <a:p>
          <a:endParaRPr lang="en-US"/>
        </a:p>
      </dgm:t>
    </dgm:pt>
    <dgm:pt modelId="{EAE3AE3A-D1E8-49CF-8093-F96B3FC26555}" type="sibTrans" cxnId="{A2FED065-22F8-4C87-A813-4F066600E2EC}">
      <dgm:prSet/>
      <dgm:spPr/>
      <dgm:t>
        <a:bodyPr/>
        <a:lstStyle/>
        <a:p>
          <a:endParaRPr lang="en-US"/>
        </a:p>
      </dgm:t>
    </dgm:pt>
    <dgm:pt modelId="{58D9E28F-6D20-4B3C-90C3-DBE800F82DE9}">
      <dgm:prSet phldrT="[Text]"/>
      <dgm:spPr>
        <a:ln w="25400">
          <a:solidFill>
            <a:schemeClr val="tx1"/>
          </a:solidFill>
        </a:ln>
      </dgm:spPr>
      <dgm:t>
        <a:bodyPr/>
        <a:lstStyle/>
        <a:p>
          <a:endParaRPr lang="en-US" b="1" dirty="0"/>
        </a:p>
      </dgm:t>
    </dgm:pt>
    <dgm:pt modelId="{CFF51E68-FC27-4BB7-BEC2-7B14037325E2}" type="sibTrans" cxnId="{FF5A679C-665C-4E99-9C41-CA8DD3CE0E6E}">
      <dgm:prSet/>
      <dgm:spPr/>
      <dgm:t>
        <a:bodyPr/>
        <a:lstStyle/>
        <a:p>
          <a:endParaRPr lang="en-US"/>
        </a:p>
      </dgm:t>
    </dgm:pt>
    <dgm:pt modelId="{2015B7D3-801C-421C-AD68-1EF80616E45A}" type="parTrans" cxnId="{FF5A679C-665C-4E99-9C41-CA8DD3CE0E6E}">
      <dgm:prSet/>
      <dgm:spPr/>
      <dgm:t>
        <a:bodyPr/>
        <a:lstStyle/>
        <a:p>
          <a:endParaRPr lang="en-US"/>
        </a:p>
      </dgm:t>
    </dgm:pt>
    <dgm:pt modelId="{C8F1FE77-8994-46D8-B808-E06DFC0F219C}">
      <dgm:prSet phldrT="[Text]"/>
      <dgm:spPr>
        <a:solidFill>
          <a:srgbClr val="008000"/>
        </a:solidFill>
      </dgm:spPr>
      <dgm:t>
        <a:bodyPr/>
        <a:lstStyle/>
        <a:p>
          <a:r>
            <a:rPr lang="en-US" b="1" dirty="0" smtClean="0">
              <a:solidFill>
                <a:schemeClr val="tx1"/>
              </a:solidFill>
            </a:rPr>
            <a:t>Impact</a:t>
          </a:r>
          <a:endParaRPr lang="en-US" b="1" dirty="0">
            <a:solidFill>
              <a:schemeClr val="tx1"/>
            </a:solidFill>
          </a:endParaRPr>
        </a:p>
      </dgm:t>
    </dgm:pt>
    <dgm:pt modelId="{470C782E-3F5F-4D6E-97BB-CCDC6E2CCC06}" type="sibTrans" cxnId="{586AA1DB-12C0-4135-B407-C1CA7A80145E}">
      <dgm:prSet/>
      <dgm:spPr/>
      <dgm:t>
        <a:bodyPr/>
        <a:lstStyle/>
        <a:p>
          <a:endParaRPr lang="en-US"/>
        </a:p>
      </dgm:t>
    </dgm:pt>
    <dgm:pt modelId="{619656A8-15CD-43B3-B827-BAF49288EFB2}" type="parTrans" cxnId="{586AA1DB-12C0-4135-B407-C1CA7A80145E}">
      <dgm:prSet/>
      <dgm:spPr/>
      <dgm:t>
        <a:bodyPr/>
        <a:lstStyle/>
        <a:p>
          <a:endParaRPr lang="en-US"/>
        </a:p>
      </dgm:t>
    </dgm:pt>
    <dgm:pt modelId="{021E6309-4A3C-45AF-9C36-C4D845A3928C}">
      <dgm:prSet phldrT="[Text]"/>
      <dgm:spPr>
        <a:ln w="25400">
          <a:solidFill>
            <a:schemeClr val="tx1"/>
          </a:solidFill>
        </a:ln>
      </dgm:spPr>
      <dgm:t>
        <a:bodyPr/>
        <a:lstStyle/>
        <a:p>
          <a:r>
            <a:rPr lang="en-US" dirty="0" smtClean="0"/>
            <a:t> Outcome focused intent</a:t>
          </a:r>
          <a:endParaRPr lang="en-US" dirty="0"/>
        </a:p>
      </dgm:t>
    </dgm:pt>
    <dgm:pt modelId="{FE5D551E-C56D-48EE-9F1B-501A60E5E402}" type="parTrans" cxnId="{26A15F97-1E5A-43ED-891F-E3857A6A25B2}">
      <dgm:prSet/>
      <dgm:spPr/>
      <dgm:t>
        <a:bodyPr/>
        <a:lstStyle/>
        <a:p>
          <a:endParaRPr lang="en-US"/>
        </a:p>
      </dgm:t>
    </dgm:pt>
    <dgm:pt modelId="{F41BBE12-C517-42FE-8E88-5014FE98C729}" type="sibTrans" cxnId="{26A15F97-1E5A-43ED-891F-E3857A6A25B2}">
      <dgm:prSet/>
      <dgm:spPr/>
      <dgm:t>
        <a:bodyPr/>
        <a:lstStyle/>
        <a:p>
          <a:endParaRPr lang="en-US"/>
        </a:p>
      </dgm:t>
    </dgm:pt>
    <dgm:pt modelId="{277AAA53-1E3A-456B-85AD-3F0E98E57828}">
      <dgm:prSet phldrT="[Text]"/>
      <dgm:spPr>
        <a:ln w="25400">
          <a:solidFill>
            <a:schemeClr val="tx1"/>
          </a:solidFill>
        </a:ln>
      </dgm:spPr>
      <dgm:t>
        <a:bodyPr/>
        <a:lstStyle/>
        <a:p>
          <a:r>
            <a:rPr lang="en-US" dirty="0" smtClean="0"/>
            <a:t> Creativity</a:t>
          </a:r>
          <a:endParaRPr lang="en-US" dirty="0"/>
        </a:p>
      </dgm:t>
    </dgm:pt>
    <dgm:pt modelId="{E0B2B092-5C35-4E0E-9AEB-888C19C9450A}" type="parTrans" cxnId="{F7385511-030C-42EB-8ADF-B2CF613B9004}">
      <dgm:prSet/>
      <dgm:spPr/>
      <dgm:t>
        <a:bodyPr/>
        <a:lstStyle/>
        <a:p>
          <a:endParaRPr lang="en-US"/>
        </a:p>
      </dgm:t>
    </dgm:pt>
    <dgm:pt modelId="{7B219BB4-B995-4383-87F8-496A5A463E26}" type="sibTrans" cxnId="{F7385511-030C-42EB-8ADF-B2CF613B9004}">
      <dgm:prSet/>
      <dgm:spPr/>
      <dgm:t>
        <a:bodyPr/>
        <a:lstStyle/>
        <a:p>
          <a:endParaRPr lang="en-US"/>
        </a:p>
      </dgm:t>
    </dgm:pt>
    <dgm:pt modelId="{02146B9D-3341-4564-BB7F-F9043CB064DB}">
      <dgm:prSet phldrT="[Text]"/>
      <dgm:spPr>
        <a:ln w="25400">
          <a:solidFill>
            <a:schemeClr val="tx1"/>
          </a:solidFill>
        </a:ln>
      </dgm:spPr>
      <dgm:t>
        <a:bodyPr/>
        <a:lstStyle/>
        <a:p>
          <a:r>
            <a:rPr lang="en-US" dirty="0" smtClean="0"/>
            <a:t> Constituent feedback</a:t>
          </a:r>
          <a:endParaRPr lang="en-US" dirty="0"/>
        </a:p>
      </dgm:t>
    </dgm:pt>
    <dgm:pt modelId="{16506C27-2589-4DA8-8F75-35E424E8AE62}" type="parTrans" cxnId="{278B3804-1818-40C0-BDBB-811C368B9461}">
      <dgm:prSet/>
      <dgm:spPr/>
      <dgm:t>
        <a:bodyPr/>
        <a:lstStyle/>
        <a:p>
          <a:endParaRPr lang="en-US"/>
        </a:p>
      </dgm:t>
    </dgm:pt>
    <dgm:pt modelId="{301207E2-168A-470E-8CF1-CAC8EADA934E}" type="sibTrans" cxnId="{278B3804-1818-40C0-BDBB-811C368B9461}">
      <dgm:prSet/>
      <dgm:spPr/>
      <dgm:t>
        <a:bodyPr/>
        <a:lstStyle/>
        <a:p>
          <a:endParaRPr lang="en-US"/>
        </a:p>
      </dgm:t>
    </dgm:pt>
    <dgm:pt modelId="{0DC30A6F-D8C4-46BA-9310-DA9F6556F67E}">
      <dgm:prSet phldrT="[Text]"/>
      <dgm:spPr>
        <a:ln w="25400">
          <a:solidFill>
            <a:schemeClr val="tx1"/>
          </a:solidFill>
        </a:ln>
      </dgm:spPr>
      <dgm:t>
        <a:bodyPr/>
        <a:lstStyle/>
        <a:p>
          <a:r>
            <a:rPr lang="en-US" dirty="0" smtClean="0"/>
            <a:t> Strategy/Theory of Change</a:t>
          </a:r>
          <a:endParaRPr lang="en-US" dirty="0"/>
        </a:p>
      </dgm:t>
    </dgm:pt>
    <dgm:pt modelId="{AD63C5DB-9AFF-4E96-934F-C0AB298AC820}" type="parTrans" cxnId="{20A8CC3C-678C-462E-825C-84E4CADBC5C8}">
      <dgm:prSet/>
      <dgm:spPr/>
      <dgm:t>
        <a:bodyPr/>
        <a:lstStyle/>
        <a:p>
          <a:endParaRPr lang="en-US"/>
        </a:p>
      </dgm:t>
    </dgm:pt>
    <dgm:pt modelId="{ECB44CC4-CAC0-46E7-92F9-71CEAC348109}" type="sibTrans" cxnId="{20A8CC3C-678C-462E-825C-84E4CADBC5C8}">
      <dgm:prSet/>
      <dgm:spPr/>
      <dgm:t>
        <a:bodyPr/>
        <a:lstStyle/>
        <a:p>
          <a:endParaRPr lang="en-US"/>
        </a:p>
      </dgm:t>
    </dgm:pt>
    <dgm:pt modelId="{F7D4A964-20EE-4F06-96B6-E39FD9B77412}">
      <dgm:prSet phldrT="[Text]"/>
      <dgm:spPr>
        <a:ln w="25400">
          <a:solidFill>
            <a:schemeClr val="tx1"/>
          </a:solidFill>
        </a:ln>
      </dgm:spPr>
      <dgm:t>
        <a:bodyPr/>
        <a:lstStyle/>
        <a:p>
          <a:r>
            <a:rPr lang="en-US" dirty="0" smtClean="0"/>
            <a:t> Ability to get other s to follow</a:t>
          </a:r>
          <a:endParaRPr lang="en-US" dirty="0"/>
        </a:p>
      </dgm:t>
    </dgm:pt>
    <dgm:pt modelId="{00DC8DF1-1B63-45BF-9327-8717423AFB5E}" type="parTrans" cxnId="{62D2F735-BC94-4E94-A3AF-9D5DE161EF4C}">
      <dgm:prSet/>
      <dgm:spPr/>
      <dgm:t>
        <a:bodyPr/>
        <a:lstStyle/>
        <a:p>
          <a:endParaRPr lang="en-US"/>
        </a:p>
      </dgm:t>
    </dgm:pt>
    <dgm:pt modelId="{A47DC28F-6C88-47C5-A2A2-4047E37CD0A0}" type="sibTrans" cxnId="{62D2F735-BC94-4E94-A3AF-9D5DE161EF4C}">
      <dgm:prSet/>
      <dgm:spPr/>
      <dgm:t>
        <a:bodyPr/>
        <a:lstStyle/>
        <a:p>
          <a:endParaRPr lang="en-US"/>
        </a:p>
      </dgm:t>
    </dgm:pt>
    <dgm:pt modelId="{D696C6A6-9223-4212-8F2A-1845A2FC9CDF}">
      <dgm:prSet phldrT="[Text]"/>
      <dgm:spPr>
        <a:ln w="25400">
          <a:solidFill>
            <a:schemeClr val="tx1"/>
          </a:solidFill>
        </a:ln>
      </dgm:spPr>
      <dgm:t>
        <a:bodyPr/>
        <a:lstStyle/>
        <a:p>
          <a:r>
            <a:rPr lang="en-US" dirty="0" smtClean="0"/>
            <a:t> Continuous improvement</a:t>
          </a:r>
          <a:endParaRPr lang="en-US" dirty="0"/>
        </a:p>
      </dgm:t>
    </dgm:pt>
    <dgm:pt modelId="{9969D2F4-F6D6-4895-BB66-9F7915DC7FA6}" type="parTrans" cxnId="{5E71A246-02BE-4312-8646-EBB43BB8A3D8}">
      <dgm:prSet/>
      <dgm:spPr/>
      <dgm:t>
        <a:bodyPr/>
        <a:lstStyle/>
        <a:p>
          <a:endParaRPr lang="en-US"/>
        </a:p>
      </dgm:t>
    </dgm:pt>
    <dgm:pt modelId="{71B8B8F4-CD13-4B32-AAAE-E283FF46EE25}" type="sibTrans" cxnId="{5E71A246-02BE-4312-8646-EBB43BB8A3D8}">
      <dgm:prSet/>
      <dgm:spPr/>
      <dgm:t>
        <a:bodyPr/>
        <a:lstStyle/>
        <a:p>
          <a:endParaRPr lang="en-US"/>
        </a:p>
      </dgm:t>
    </dgm:pt>
    <dgm:pt modelId="{7076132F-0E13-4974-814F-59BF4F8F842C}" type="pres">
      <dgm:prSet presAssocID="{C16F0570-E71F-4635-A983-9B4C2D556E47}" presName="Name0" presStyleCnt="0">
        <dgm:presLayoutVars>
          <dgm:dir/>
          <dgm:animLvl val="lvl"/>
          <dgm:resizeHandles val="exact"/>
        </dgm:presLayoutVars>
      </dgm:prSet>
      <dgm:spPr/>
      <dgm:t>
        <a:bodyPr/>
        <a:lstStyle/>
        <a:p>
          <a:endParaRPr lang="en-US"/>
        </a:p>
      </dgm:t>
    </dgm:pt>
    <dgm:pt modelId="{31A8464C-AD8E-4E7D-A2A0-8665D65FA57A}" type="pres">
      <dgm:prSet presAssocID="{C16F0570-E71F-4635-A983-9B4C2D556E47}" presName="tSp" presStyleCnt="0"/>
      <dgm:spPr/>
    </dgm:pt>
    <dgm:pt modelId="{7E1ADEE7-4C79-4C07-A3A2-0E2470D678FC}" type="pres">
      <dgm:prSet presAssocID="{C16F0570-E71F-4635-A983-9B4C2D556E47}" presName="bSp" presStyleCnt="0"/>
      <dgm:spPr/>
    </dgm:pt>
    <dgm:pt modelId="{F0451BE2-ED67-4CB9-8EE1-A8FD8777D2DF}" type="pres">
      <dgm:prSet presAssocID="{C16F0570-E71F-4635-A983-9B4C2D556E47}" presName="process" presStyleCnt="0"/>
      <dgm:spPr/>
    </dgm:pt>
    <dgm:pt modelId="{171423BD-FFD7-4C01-BC23-288408B4A50A}" type="pres">
      <dgm:prSet presAssocID="{167D3FBB-8B9A-475A-A309-ECF81A67F904}" presName="composite1" presStyleCnt="0"/>
      <dgm:spPr/>
    </dgm:pt>
    <dgm:pt modelId="{D10F7563-A2B9-4099-A2E9-118D572E6C24}" type="pres">
      <dgm:prSet presAssocID="{167D3FBB-8B9A-475A-A309-ECF81A67F904}" presName="dummyNode1" presStyleLbl="node1" presStyleIdx="0" presStyleCnt="3"/>
      <dgm:spPr/>
    </dgm:pt>
    <dgm:pt modelId="{768173B7-235F-4800-8A4F-0867BDAC9D17}" type="pres">
      <dgm:prSet presAssocID="{167D3FBB-8B9A-475A-A309-ECF81A67F904}" presName="childNode1" presStyleLbl="bgAcc1" presStyleIdx="0" presStyleCnt="3">
        <dgm:presLayoutVars>
          <dgm:bulletEnabled val="1"/>
        </dgm:presLayoutVars>
      </dgm:prSet>
      <dgm:spPr/>
      <dgm:t>
        <a:bodyPr/>
        <a:lstStyle/>
        <a:p>
          <a:endParaRPr lang="en-US"/>
        </a:p>
      </dgm:t>
    </dgm:pt>
    <dgm:pt modelId="{77798CC7-DE71-4D8A-85D1-A7B2F4778AB8}" type="pres">
      <dgm:prSet presAssocID="{167D3FBB-8B9A-475A-A309-ECF81A67F904}" presName="childNode1tx" presStyleLbl="bgAcc1" presStyleIdx="0" presStyleCnt="3">
        <dgm:presLayoutVars>
          <dgm:bulletEnabled val="1"/>
        </dgm:presLayoutVars>
      </dgm:prSet>
      <dgm:spPr/>
      <dgm:t>
        <a:bodyPr/>
        <a:lstStyle/>
        <a:p>
          <a:endParaRPr lang="en-US"/>
        </a:p>
      </dgm:t>
    </dgm:pt>
    <dgm:pt modelId="{39E1560B-8633-4841-A251-7912EAB025E6}" type="pres">
      <dgm:prSet presAssocID="{167D3FBB-8B9A-475A-A309-ECF81A67F904}" presName="parentNode1" presStyleLbl="node1" presStyleIdx="0" presStyleCnt="3">
        <dgm:presLayoutVars>
          <dgm:chMax val="1"/>
          <dgm:bulletEnabled val="1"/>
        </dgm:presLayoutVars>
      </dgm:prSet>
      <dgm:spPr/>
      <dgm:t>
        <a:bodyPr/>
        <a:lstStyle/>
        <a:p>
          <a:endParaRPr lang="en-US"/>
        </a:p>
      </dgm:t>
    </dgm:pt>
    <dgm:pt modelId="{56C3D587-B82C-4245-B3A1-E2EE7A37F6CE}" type="pres">
      <dgm:prSet presAssocID="{167D3FBB-8B9A-475A-A309-ECF81A67F904}" presName="connSite1" presStyleCnt="0"/>
      <dgm:spPr/>
    </dgm:pt>
    <dgm:pt modelId="{30915193-0BC0-4EF5-B322-A2ED6666543B}" type="pres">
      <dgm:prSet presAssocID="{6FAC7BA7-66A2-45A0-A892-2A7E40BB01F1}" presName="Name9" presStyleLbl="sibTrans2D1" presStyleIdx="0" presStyleCnt="2" custLinFactNeighborX="-3469" custLinFactNeighborY="-2029"/>
      <dgm:spPr/>
      <dgm:t>
        <a:bodyPr/>
        <a:lstStyle/>
        <a:p>
          <a:endParaRPr lang="en-US"/>
        </a:p>
      </dgm:t>
    </dgm:pt>
    <dgm:pt modelId="{F84B99F2-AB54-4C68-B53B-CA7CFF64568D}" type="pres">
      <dgm:prSet presAssocID="{9855D5DE-EA9E-48F5-89DF-65CB77B51D2C}" presName="composite2" presStyleCnt="0"/>
      <dgm:spPr/>
    </dgm:pt>
    <dgm:pt modelId="{3086C17D-07FB-427C-8B73-644E62550B76}" type="pres">
      <dgm:prSet presAssocID="{9855D5DE-EA9E-48F5-89DF-65CB77B51D2C}" presName="dummyNode2" presStyleLbl="node1" presStyleIdx="0" presStyleCnt="3"/>
      <dgm:spPr/>
    </dgm:pt>
    <dgm:pt modelId="{101CD72C-A127-4F09-870A-654CAC7A8E0D}" type="pres">
      <dgm:prSet presAssocID="{9855D5DE-EA9E-48F5-89DF-65CB77B51D2C}" presName="childNode2" presStyleLbl="bgAcc1" presStyleIdx="1" presStyleCnt="3">
        <dgm:presLayoutVars>
          <dgm:bulletEnabled val="1"/>
        </dgm:presLayoutVars>
      </dgm:prSet>
      <dgm:spPr/>
      <dgm:t>
        <a:bodyPr/>
        <a:lstStyle/>
        <a:p>
          <a:endParaRPr lang="en-US"/>
        </a:p>
      </dgm:t>
    </dgm:pt>
    <dgm:pt modelId="{080832A6-24EB-4F98-A6DC-9E5C6B9FE74F}" type="pres">
      <dgm:prSet presAssocID="{9855D5DE-EA9E-48F5-89DF-65CB77B51D2C}" presName="childNode2tx" presStyleLbl="bgAcc1" presStyleIdx="1" presStyleCnt="3">
        <dgm:presLayoutVars>
          <dgm:bulletEnabled val="1"/>
        </dgm:presLayoutVars>
      </dgm:prSet>
      <dgm:spPr/>
      <dgm:t>
        <a:bodyPr/>
        <a:lstStyle/>
        <a:p>
          <a:endParaRPr lang="en-US"/>
        </a:p>
      </dgm:t>
    </dgm:pt>
    <dgm:pt modelId="{8EFA5989-058A-4AAE-A822-E801837F49B3}" type="pres">
      <dgm:prSet presAssocID="{9855D5DE-EA9E-48F5-89DF-65CB77B51D2C}" presName="parentNode2" presStyleLbl="node1" presStyleIdx="1" presStyleCnt="3">
        <dgm:presLayoutVars>
          <dgm:chMax val="0"/>
          <dgm:bulletEnabled val="1"/>
        </dgm:presLayoutVars>
      </dgm:prSet>
      <dgm:spPr/>
      <dgm:t>
        <a:bodyPr/>
        <a:lstStyle/>
        <a:p>
          <a:endParaRPr lang="en-US"/>
        </a:p>
      </dgm:t>
    </dgm:pt>
    <dgm:pt modelId="{C4623422-6B60-4973-86DD-1CA9105965FC}" type="pres">
      <dgm:prSet presAssocID="{9855D5DE-EA9E-48F5-89DF-65CB77B51D2C}" presName="connSite2" presStyleCnt="0"/>
      <dgm:spPr/>
    </dgm:pt>
    <dgm:pt modelId="{F0CEE752-65DE-4CA0-9996-A75731D06DD6}" type="pres">
      <dgm:prSet presAssocID="{3947FFA7-E94B-4DE6-8244-8FE26020295E}" presName="Name18" presStyleLbl="sibTrans2D1" presStyleIdx="1" presStyleCnt="2" custLinFactNeighborY="-4833"/>
      <dgm:spPr/>
      <dgm:t>
        <a:bodyPr/>
        <a:lstStyle/>
        <a:p>
          <a:endParaRPr lang="en-US"/>
        </a:p>
      </dgm:t>
    </dgm:pt>
    <dgm:pt modelId="{13E222B3-32EA-4152-9734-8DA5D1D4237A}" type="pres">
      <dgm:prSet presAssocID="{C8F1FE77-8994-46D8-B808-E06DFC0F219C}" presName="composite1" presStyleCnt="0"/>
      <dgm:spPr/>
    </dgm:pt>
    <dgm:pt modelId="{9FCFE784-5EF9-4A7E-A5A4-52D3D595B8C2}" type="pres">
      <dgm:prSet presAssocID="{C8F1FE77-8994-46D8-B808-E06DFC0F219C}" presName="dummyNode1" presStyleLbl="node1" presStyleIdx="1" presStyleCnt="3"/>
      <dgm:spPr/>
    </dgm:pt>
    <dgm:pt modelId="{41CBC72E-F3A3-4485-BEEE-C0D9C922D94C}" type="pres">
      <dgm:prSet presAssocID="{C8F1FE77-8994-46D8-B808-E06DFC0F219C}" presName="childNode1" presStyleLbl="bgAcc1" presStyleIdx="2" presStyleCnt="3" custLinFactNeighborX="8021" custLinFactNeighborY="2900">
        <dgm:presLayoutVars>
          <dgm:bulletEnabled val="1"/>
        </dgm:presLayoutVars>
      </dgm:prSet>
      <dgm:spPr/>
      <dgm:t>
        <a:bodyPr/>
        <a:lstStyle/>
        <a:p>
          <a:endParaRPr lang="en-US"/>
        </a:p>
      </dgm:t>
    </dgm:pt>
    <dgm:pt modelId="{07AD3BD5-5B69-46C1-97C6-93BC8BD42C02}" type="pres">
      <dgm:prSet presAssocID="{C8F1FE77-8994-46D8-B808-E06DFC0F219C}" presName="childNode1tx" presStyleLbl="bgAcc1" presStyleIdx="2" presStyleCnt="3">
        <dgm:presLayoutVars>
          <dgm:bulletEnabled val="1"/>
        </dgm:presLayoutVars>
      </dgm:prSet>
      <dgm:spPr/>
      <dgm:t>
        <a:bodyPr/>
        <a:lstStyle/>
        <a:p>
          <a:endParaRPr lang="en-US"/>
        </a:p>
      </dgm:t>
    </dgm:pt>
    <dgm:pt modelId="{F2E9F03F-8779-4AFC-85DD-0ED8044336BB}" type="pres">
      <dgm:prSet presAssocID="{C8F1FE77-8994-46D8-B808-E06DFC0F219C}" presName="parentNode1" presStyleLbl="node1" presStyleIdx="2" presStyleCnt="3">
        <dgm:presLayoutVars>
          <dgm:chMax val="1"/>
          <dgm:bulletEnabled val="1"/>
        </dgm:presLayoutVars>
      </dgm:prSet>
      <dgm:spPr/>
      <dgm:t>
        <a:bodyPr/>
        <a:lstStyle/>
        <a:p>
          <a:endParaRPr lang="en-US"/>
        </a:p>
      </dgm:t>
    </dgm:pt>
    <dgm:pt modelId="{616B8AB7-4AE5-4C6E-BB91-AC64C8BFE65F}" type="pres">
      <dgm:prSet presAssocID="{C8F1FE77-8994-46D8-B808-E06DFC0F219C}" presName="connSite1" presStyleCnt="0"/>
      <dgm:spPr/>
    </dgm:pt>
  </dgm:ptLst>
  <dgm:cxnLst>
    <dgm:cxn modelId="{3422D7FD-62C5-4F19-875D-4EE07AFB7B7D}" type="presOf" srcId="{58D9E28F-6D20-4B3C-90C3-DBE800F82DE9}" destId="{41CBC72E-F3A3-4485-BEEE-C0D9C922D94C}" srcOrd="0" destOrd="0" presId="urn:microsoft.com/office/officeart/2005/8/layout/hProcess4"/>
    <dgm:cxn modelId="{8DA5DC0D-034E-449E-9282-837BF1B01457}" type="presOf" srcId="{DC37EC91-AD31-482B-B6A2-1A4CE2F6F471}" destId="{77798CC7-DE71-4D8A-85D1-A7B2F4778AB8}" srcOrd="1" destOrd="1" presId="urn:microsoft.com/office/officeart/2005/8/layout/hProcess4"/>
    <dgm:cxn modelId="{456261FC-906B-4203-8B5F-E919843CBFFF}" type="presOf" srcId="{167D3FBB-8B9A-475A-A309-ECF81A67F904}" destId="{39E1560B-8633-4841-A251-7912EAB025E6}" srcOrd="0" destOrd="0" presId="urn:microsoft.com/office/officeart/2005/8/layout/hProcess4"/>
    <dgm:cxn modelId="{57E80337-D6AF-47D1-AF3B-D42AF7C6A43D}" type="presOf" srcId="{0DC30A6F-D8C4-46BA-9310-DA9F6556F67E}" destId="{768173B7-235F-4800-8A4F-0867BDAC9D17}" srcOrd="0" destOrd="0" presId="urn:microsoft.com/office/officeart/2005/8/layout/hProcess4"/>
    <dgm:cxn modelId="{40AD272E-7869-42B9-9EF9-60888B64C3B6}" type="presOf" srcId="{DC37EC91-AD31-482B-B6A2-1A4CE2F6F471}" destId="{768173B7-235F-4800-8A4F-0867BDAC9D17}" srcOrd="0" destOrd="1" presId="urn:microsoft.com/office/officeart/2005/8/layout/hProcess4"/>
    <dgm:cxn modelId="{48933436-7B5B-4526-B61D-FCD66BEF441D}" type="presOf" srcId="{02146B9D-3341-4564-BB7F-F9043CB064DB}" destId="{101CD72C-A127-4F09-870A-654CAC7A8E0D}" srcOrd="0" destOrd="1" presId="urn:microsoft.com/office/officeart/2005/8/layout/hProcess4"/>
    <dgm:cxn modelId="{4B05D521-0388-4562-BA08-F9169CDDA68D}" srcId="{C16F0570-E71F-4635-A983-9B4C2D556E47}" destId="{167D3FBB-8B9A-475A-A309-ECF81A67F904}" srcOrd="0" destOrd="0" parTransId="{36C36D8E-A148-402C-BDA7-EE696F0EE681}" sibTransId="{6FAC7BA7-66A2-45A0-A892-2A7E40BB01F1}"/>
    <dgm:cxn modelId="{5E6986DF-A0A9-4E57-A475-472879477A0B}" type="presOf" srcId="{58D9E28F-6D20-4B3C-90C3-DBE800F82DE9}" destId="{07AD3BD5-5B69-46C1-97C6-93BC8BD42C02}" srcOrd="1" destOrd="0" presId="urn:microsoft.com/office/officeart/2005/8/layout/hProcess4"/>
    <dgm:cxn modelId="{578DF797-735E-458F-875F-7D7359163C82}" type="presOf" srcId="{549B4031-B1CD-49E2-B331-6D26C0B0CD79}" destId="{101CD72C-A127-4F09-870A-654CAC7A8E0D}" srcOrd="0" destOrd="0" presId="urn:microsoft.com/office/officeart/2005/8/layout/hProcess4"/>
    <dgm:cxn modelId="{66C1B8F6-57F5-4C7F-9909-BFA789F32AF7}" type="presOf" srcId="{8805D7ED-4DB9-4375-B017-1A079C3555AC}" destId="{101CD72C-A127-4F09-870A-654CAC7A8E0D}" srcOrd="0" destOrd="4" presId="urn:microsoft.com/office/officeart/2005/8/layout/hProcess4"/>
    <dgm:cxn modelId="{11AF8E21-8ABD-4CD2-9314-77EDD09B7992}" type="presOf" srcId="{623CCCA4-9CDB-4D71-848E-FFDC352C0D79}" destId="{77798CC7-DE71-4D8A-85D1-A7B2F4778AB8}" srcOrd="1" destOrd="2" presId="urn:microsoft.com/office/officeart/2005/8/layout/hProcess4"/>
    <dgm:cxn modelId="{586AA1DB-12C0-4135-B407-C1CA7A80145E}" srcId="{C16F0570-E71F-4635-A983-9B4C2D556E47}" destId="{C8F1FE77-8994-46D8-B808-E06DFC0F219C}" srcOrd="2" destOrd="0" parTransId="{619656A8-15CD-43B3-B827-BAF49288EFB2}" sibTransId="{470C782E-3F5F-4D6E-97BB-CCDC6E2CCC06}"/>
    <dgm:cxn modelId="{A2FED065-22F8-4C87-A813-4F066600E2EC}" srcId="{9855D5DE-EA9E-48F5-89DF-65CB77B51D2C}" destId="{8805D7ED-4DB9-4375-B017-1A079C3555AC}" srcOrd="4" destOrd="0" parTransId="{545DF5D2-BA54-4C4F-9E22-6C3DCBF64A48}" sibTransId="{EAE3AE3A-D1E8-49CF-8093-F96B3FC26555}"/>
    <dgm:cxn modelId="{86959342-0892-41E3-8972-5E82336A9C96}" type="presOf" srcId="{E6D22658-2A2A-4D0A-A7A6-6423FC847D2B}" destId="{080832A6-24EB-4F98-A6DC-9E5C6B9FE74F}" srcOrd="1" destOrd="3" presId="urn:microsoft.com/office/officeart/2005/8/layout/hProcess4"/>
    <dgm:cxn modelId="{A7A10501-A115-4DA9-9FE2-6657088A6F3D}" type="presOf" srcId="{9A5679D4-F805-42CC-9531-F619DF6FED45}" destId="{77798CC7-DE71-4D8A-85D1-A7B2F4778AB8}" srcOrd="1" destOrd="3" presId="urn:microsoft.com/office/officeart/2005/8/layout/hProcess4"/>
    <dgm:cxn modelId="{CCA1A507-B22F-49ED-8675-1B7802A1E3D1}" type="presOf" srcId="{C16F0570-E71F-4635-A983-9B4C2D556E47}" destId="{7076132F-0E13-4974-814F-59BF4F8F842C}" srcOrd="0" destOrd="0" presId="urn:microsoft.com/office/officeart/2005/8/layout/hProcess4"/>
    <dgm:cxn modelId="{04C10E3A-34C9-41FB-A114-DE672C530852}" type="presOf" srcId="{3947FFA7-E94B-4DE6-8244-8FE26020295E}" destId="{F0CEE752-65DE-4CA0-9996-A75731D06DD6}" srcOrd="0" destOrd="0" presId="urn:microsoft.com/office/officeart/2005/8/layout/hProcess4"/>
    <dgm:cxn modelId="{62D2F735-BC94-4E94-A3AF-9D5DE161EF4C}" srcId="{167D3FBB-8B9A-475A-A309-ECF81A67F904}" destId="{F7D4A964-20EE-4F06-96B6-E39FD9B77412}" srcOrd="5" destOrd="0" parTransId="{00DC8DF1-1B63-45BF-9327-8717423AFB5E}" sibTransId="{A47DC28F-6C88-47C5-A2A2-4047E37CD0A0}"/>
    <dgm:cxn modelId="{01E3383B-6736-48EA-8C83-94F9107A7355}" type="presOf" srcId="{0DC30A6F-D8C4-46BA-9310-DA9F6556F67E}" destId="{77798CC7-DE71-4D8A-85D1-A7B2F4778AB8}" srcOrd="1" destOrd="0" presId="urn:microsoft.com/office/officeart/2005/8/layout/hProcess4"/>
    <dgm:cxn modelId="{713BDC46-9EF0-4ADD-9B46-D460C8831056}" srcId="{9855D5DE-EA9E-48F5-89DF-65CB77B51D2C}" destId="{549B4031-B1CD-49E2-B331-6D26C0B0CD79}" srcOrd="0" destOrd="0" parTransId="{757D01C6-820A-470C-853D-1B00310FFDC2}" sibTransId="{D5D44D79-508D-45C5-BF8D-662F8534AD13}"/>
    <dgm:cxn modelId="{15681051-A204-45FD-B308-32E69C08589E}" type="presOf" srcId="{9855D5DE-EA9E-48F5-89DF-65CB77B51D2C}" destId="{8EFA5989-058A-4AAE-A822-E801837F49B3}" srcOrd="0" destOrd="0" presId="urn:microsoft.com/office/officeart/2005/8/layout/hProcess4"/>
    <dgm:cxn modelId="{97A8D3DC-B5A7-4A10-9B19-A54DC92E7FF5}" srcId="{9855D5DE-EA9E-48F5-89DF-65CB77B51D2C}" destId="{E6D22658-2A2A-4D0A-A7A6-6423FC847D2B}" srcOrd="3" destOrd="0" parTransId="{653362C2-F1F1-4A87-961D-8BE22D9E4725}" sibTransId="{0ECD4BE2-4A6C-4CD6-843C-489B193480AE}"/>
    <dgm:cxn modelId="{74A16730-E044-4568-B93D-A9591131A4E5}" type="presOf" srcId="{E6D22658-2A2A-4D0A-A7A6-6423FC847D2B}" destId="{101CD72C-A127-4F09-870A-654CAC7A8E0D}" srcOrd="0" destOrd="3" presId="urn:microsoft.com/office/officeart/2005/8/layout/hProcess4"/>
    <dgm:cxn modelId="{0F15E294-FE5E-407B-8569-663D46D5F754}" type="presOf" srcId="{021E6309-4A3C-45AF-9C36-C4D845A3928C}" destId="{101CD72C-A127-4F09-870A-654CAC7A8E0D}" srcOrd="0" destOrd="2" presId="urn:microsoft.com/office/officeart/2005/8/layout/hProcess4"/>
    <dgm:cxn modelId="{E4B2678D-AA00-4B58-8176-54D830310A5E}" type="presOf" srcId="{277AAA53-1E3A-456B-85AD-3F0E98E57828}" destId="{77798CC7-DE71-4D8A-85D1-A7B2F4778AB8}" srcOrd="1" destOrd="4" presId="urn:microsoft.com/office/officeart/2005/8/layout/hProcess4"/>
    <dgm:cxn modelId="{5E71A246-02BE-4312-8646-EBB43BB8A3D8}" srcId="{9855D5DE-EA9E-48F5-89DF-65CB77B51D2C}" destId="{D696C6A6-9223-4212-8F2A-1845A2FC9CDF}" srcOrd="5" destOrd="0" parTransId="{9969D2F4-F6D6-4895-BB66-9F7915DC7FA6}" sibTransId="{71B8B8F4-CD13-4B32-AAAE-E283FF46EE25}"/>
    <dgm:cxn modelId="{5A7B4E87-4F5A-4BAF-9DD9-88F6792D5BB1}" type="presOf" srcId="{C8F1FE77-8994-46D8-B808-E06DFC0F219C}" destId="{F2E9F03F-8779-4AFC-85DD-0ED8044336BB}" srcOrd="0" destOrd="0" presId="urn:microsoft.com/office/officeart/2005/8/layout/hProcess4"/>
    <dgm:cxn modelId="{01D9C451-59E7-4A07-ADA9-AFFB68DDC4BF}" type="presOf" srcId="{6FAC7BA7-66A2-45A0-A892-2A7E40BB01F1}" destId="{30915193-0BC0-4EF5-B322-A2ED6666543B}" srcOrd="0" destOrd="0" presId="urn:microsoft.com/office/officeart/2005/8/layout/hProcess4"/>
    <dgm:cxn modelId="{B408A606-E064-4303-8475-97669A8B86C3}" type="presOf" srcId="{9A5679D4-F805-42CC-9531-F619DF6FED45}" destId="{768173B7-235F-4800-8A4F-0867BDAC9D17}" srcOrd="0" destOrd="3" presId="urn:microsoft.com/office/officeart/2005/8/layout/hProcess4"/>
    <dgm:cxn modelId="{BD1600D1-A7E0-44FE-AB50-D66EBB2BE35B}" type="presOf" srcId="{F7D4A964-20EE-4F06-96B6-E39FD9B77412}" destId="{768173B7-235F-4800-8A4F-0867BDAC9D17}" srcOrd="0" destOrd="5" presId="urn:microsoft.com/office/officeart/2005/8/layout/hProcess4"/>
    <dgm:cxn modelId="{B08917B9-F0F2-4924-8E1F-BFE7C97A25AA}" type="presOf" srcId="{D696C6A6-9223-4212-8F2A-1845A2FC9CDF}" destId="{080832A6-24EB-4F98-A6DC-9E5C6B9FE74F}" srcOrd="1" destOrd="5" presId="urn:microsoft.com/office/officeart/2005/8/layout/hProcess4"/>
    <dgm:cxn modelId="{26A15F97-1E5A-43ED-891F-E3857A6A25B2}" srcId="{9855D5DE-EA9E-48F5-89DF-65CB77B51D2C}" destId="{021E6309-4A3C-45AF-9C36-C4D845A3928C}" srcOrd="2" destOrd="0" parTransId="{FE5D551E-C56D-48EE-9F1B-501A60E5E402}" sibTransId="{F41BBE12-C517-42FE-8E88-5014FE98C729}"/>
    <dgm:cxn modelId="{23EF84F3-74B6-4795-A68E-D88529245A33}" srcId="{167D3FBB-8B9A-475A-A309-ECF81A67F904}" destId="{9A5679D4-F805-42CC-9531-F619DF6FED45}" srcOrd="3" destOrd="0" parTransId="{2987D8FD-4788-4251-BAE6-D994B76AD886}" sibTransId="{133D5761-44C7-4752-AEEC-254A4F961DD2}"/>
    <dgm:cxn modelId="{645BEFFB-85C1-4D22-891B-612FF0854276}" type="presOf" srcId="{02146B9D-3341-4564-BB7F-F9043CB064DB}" destId="{080832A6-24EB-4F98-A6DC-9E5C6B9FE74F}" srcOrd="1" destOrd="1" presId="urn:microsoft.com/office/officeart/2005/8/layout/hProcess4"/>
    <dgm:cxn modelId="{F18093FE-BEFC-4F2B-9DD4-645AC3E3EA5F}" srcId="{167D3FBB-8B9A-475A-A309-ECF81A67F904}" destId="{DC37EC91-AD31-482B-B6A2-1A4CE2F6F471}" srcOrd="1" destOrd="0" parTransId="{7C1442E3-E475-4512-ADF5-5F4BA9463748}" sibTransId="{264EF455-5FBA-4F20-8ABF-C2547767C5A0}"/>
    <dgm:cxn modelId="{F7385511-030C-42EB-8ADF-B2CF613B9004}" srcId="{167D3FBB-8B9A-475A-A309-ECF81A67F904}" destId="{277AAA53-1E3A-456B-85AD-3F0E98E57828}" srcOrd="4" destOrd="0" parTransId="{E0B2B092-5C35-4E0E-9AEB-888C19C9450A}" sibTransId="{7B219BB4-B995-4383-87F8-496A5A463E26}"/>
    <dgm:cxn modelId="{5E8DB61C-5C9A-4A68-8BDC-07170DB7100F}" type="presOf" srcId="{F7D4A964-20EE-4F06-96B6-E39FD9B77412}" destId="{77798CC7-DE71-4D8A-85D1-A7B2F4778AB8}" srcOrd="1" destOrd="5" presId="urn:microsoft.com/office/officeart/2005/8/layout/hProcess4"/>
    <dgm:cxn modelId="{278B3804-1818-40C0-BDBB-811C368B9461}" srcId="{9855D5DE-EA9E-48F5-89DF-65CB77B51D2C}" destId="{02146B9D-3341-4564-BB7F-F9043CB064DB}" srcOrd="1" destOrd="0" parTransId="{16506C27-2589-4DA8-8F75-35E424E8AE62}" sibTransId="{301207E2-168A-470E-8CF1-CAC8EADA934E}"/>
    <dgm:cxn modelId="{FF5A679C-665C-4E99-9C41-CA8DD3CE0E6E}" srcId="{C8F1FE77-8994-46D8-B808-E06DFC0F219C}" destId="{58D9E28F-6D20-4B3C-90C3-DBE800F82DE9}" srcOrd="0" destOrd="0" parTransId="{2015B7D3-801C-421C-AD68-1EF80616E45A}" sibTransId="{CFF51E68-FC27-4BB7-BEC2-7B14037325E2}"/>
    <dgm:cxn modelId="{437D436D-C9BA-4621-894B-769A6042B270}" type="presOf" srcId="{277AAA53-1E3A-456B-85AD-3F0E98E57828}" destId="{768173B7-235F-4800-8A4F-0867BDAC9D17}" srcOrd="0" destOrd="4" presId="urn:microsoft.com/office/officeart/2005/8/layout/hProcess4"/>
    <dgm:cxn modelId="{59ED04D1-B32C-42F0-B39E-8D8EA2454780}" type="presOf" srcId="{549B4031-B1CD-49E2-B331-6D26C0B0CD79}" destId="{080832A6-24EB-4F98-A6DC-9E5C6B9FE74F}" srcOrd="1" destOrd="0" presId="urn:microsoft.com/office/officeart/2005/8/layout/hProcess4"/>
    <dgm:cxn modelId="{9785B6F3-8EF1-4B41-9E13-A0512988880B}" type="presOf" srcId="{623CCCA4-9CDB-4D71-848E-FFDC352C0D79}" destId="{768173B7-235F-4800-8A4F-0867BDAC9D17}" srcOrd="0" destOrd="2" presId="urn:microsoft.com/office/officeart/2005/8/layout/hProcess4"/>
    <dgm:cxn modelId="{20A8CC3C-678C-462E-825C-84E4CADBC5C8}" srcId="{167D3FBB-8B9A-475A-A309-ECF81A67F904}" destId="{0DC30A6F-D8C4-46BA-9310-DA9F6556F67E}" srcOrd="0" destOrd="0" parTransId="{AD63C5DB-9AFF-4E96-934F-C0AB298AC820}" sibTransId="{ECB44CC4-CAC0-46E7-92F9-71CEAC348109}"/>
    <dgm:cxn modelId="{92480703-8966-476B-BB44-C609D3DF40E4}" type="presOf" srcId="{D696C6A6-9223-4212-8F2A-1845A2FC9CDF}" destId="{101CD72C-A127-4F09-870A-654CAC7A8E0D}" srcOrd="0" destOrd="5" presId="urn:microsoft.com/office/officeart/2005/8/layout/hProcess4"/>
    <dgm:cxn modelId="{AD212C5A-1BD6-49BD-903D-9AF672F75957}" srcId="{167D3FBB-8B9A-475A-A309-ECF81A67F904}" destId="{623CCCA4-9CDB-4D71-848E-FFDC352C0D79}" srcOrd="2" destOrd="0" parTransId="{06121BDF-26F1-42CC-AF14-31F9473D41EA}" sibTransId="{925CA428-2BDC-4D4E-B571-5722C22EFCFA}"/>
    <dgm:cxn modelId="{F12EF574-E89B-46E5-BE70-A3632F2A05FA}" srcId="{C16F0570-E71F-4635-A983-9B4C2D556E47}" destId="{9855D5DE-EA9E-48F5-89DF-65CB77B51D2C}" srcOrd="1" destOrd="0" parTransId="{4029E165-B29F-44D4-9DB4-70732F164C25}" sibTransId="{3947FFA7-E94B-4DE6-8244-8FE26020295E}"/>
    <dgm:cxn modelId="{3C9952D6-0C2D-4F08-A9FC-CE2657C2E314}" type="presOf" srcId="{021E6309-4A3C-45AF-9C36-C4D845A3928C}" destId="{080832A6-24EB-4F98-A6DC-9E5C6B9FE74F}" srcOrd="1" destOrd="2" presId="urn:microsoft.com/office/officeart/2005/8/layout/hProcess4"/>
    <dgm:cxn modelId="{8AD252F3-C3C9-470C-B991-395F576FB75F}" type="presOf" srcId="{8805D7ED-4DB9-4375-B017-1A079C3555AC}" destId="{080832A6-24EB-4F98-A6DC-9E5C6B9FE74F}" srcOrd="1" destOrd="4" presId="urn:microsoft.com/office/officeart/2005/8/layout/hProcess4"/>
    <dgm:cxn modelId="{C7BAD725-4A4D-4E8C-9E9A-EB5C8BF95535}" type="presParOf" srcId="{7076132F-0E13-4974-814F-59BF4F8F842C}" destId="{31A8464C-AD8E-4E7D-A2A0-8665D65FA57A}" srcOrd="0" destOrd="0" presId="urn:microsoft.com/office/officeart/2005/8/layout/hProcess4"/>
    <dgm:cxn modelId="{2A975EB4-5C1D-40A7-A26A-CF7FBCC02DD9}" type="presParOf" srcId="{7076132F-0E13-4974-814F-59BF4F8F842C}" destId="{7E1ADEE7-4C79-4C07-A3A2-0E2470D678FC}" srcOrd="1" destOrd="0" presId="urn:microsoft.com/office/officeart/2005/8/layout/hProcess4"/>
    <dgm:cxn modelId="{7D658EA6-4F16-477D-BE1D-F2F6DABA1594}" type="presParOf" srcId="{7076132F-0E13-4974-814F-59BF4F8F842C}" destId="{F0451BE2-ED67-4CB9-8EE1-A8FD8777D2DF}" srcOrd="2" destOrd="0" presId="urn:microsoft.com/office/officeart/2005/8/layout/hProcess4"/>
    <dgm:cxn modelId="{4810E09E-637A-4FF5-979F-4ADF1706EEB9}" type="presParOf" srcId="{F0451BE2-ED67-4CB9-8EE1-A8FD8777D2DF}" destId="{171423BD-FFD7-4C01-BC23-288408B4A50A}" srcOrd="0" destOrd="0" presId="urn:microsoft.com/office/officeart/2005/8/layout/hProcess4"/>
    <dgm:cxn modelId="{19ED9BB4-5A62-4CB4-8B9F-01C4BB9763B1}" type="presParOf" srcId="{171423BD-FFD7-4C01-BC23-288408B4A50A}" destId="{D10F7563-A2B9-4099-A2E9-118D572E6C24}" srcOrd="0" destOrd="0" presId="urn:microsoft.com/office/officeart/2005/8/layout/hProcess4"/>
    <dgm:cxn modelId="{9CBB49A2-CFC7-4B4D-BED0-39A118283E69}" type="presParOf" srcId="{171423BD-FFD7-4C01-BC23-288408B4A50A}" destId="{768173B7-235F-4800-8A4F-0867BDAC9D17}" srcOrd="1" destOrd="0" presId="urn:microsoft.com/office/officeart/2005/8/layout/hProcess4"/>
    <dgm:cxn modelId="{BC039BE5-D589-4B8D-9010-E80D28585918}" type="presParOf" srcId="{171423BD-FFD7-4C01-BC23-288408B4A50A}" destId="{77798CC7-DE71-4D8A-85D1-A7B2F4778AB8}" srcOrd="2" destOrd="0" presId="urn:microsoft.com/office/officeart/2005/8/layout/hProcess4"/>
    <dgm:cxn modelId="{B3737190-2F44-40B9-9AB5-2AB1A40CD619}" type="presParOf" srcId="{171423BD-FFD7-4C01-BC23-288408B4A50A}" destId="{39E1560B-8633-4841-A251-7912EAB025E6}" srcOrd="3" destOrd="0" presId="urn:microsoft.com/office/officeart/2005/8/layout/hProcess4"/>
    <dgm:cxn modelId="{05699B25-8ADD-4A2F-8E00-52B5B9582BB7}" type="presParOf" srcId="{171423BD-FFD7-4C01-BC23-288408B4A50A}" destId="{56C3D587-B82C-4245-B3A1-E2EE7A37F6CE}" srcOrd="4" destOrd="0" presId="urn:microsoft.com/office/officeart/2005/8/layout/hProcess4"/>
    <dgm:cxn modelId="{1BED5CA5-0E6A-4885-AAAA-267D87ADAB8F}" type="presParOf" srcId="{F0451BE2-ED67-4CB9-8EE1-A8FD8777D2DF}" destId="{30915193-0BC0-4EF5-B322-A2ED6666543B}" srcOrd="1" destOrd="0" presId="urn:microsoft.com/office/officeart/2005/8/layout/hProcess4"/>
    <dgm:cxn modelId="{3AA619B9-A559-4493-BF22-F9FE0636E0CE}" type="presParOf" srcId="{F0451BE2-ED67-4CB9-8EE1-A8FD8777D2DF}" destId="{F84B99F2-AB54-4C68-B53B-CA7CFF64568D}" srcOrd="2" destOrd="0" presId="urn:microsoft.com/office/officeart/2005/8/layout/hProcess4"/>
    <dgm:cxn modelId="{F849BC60-E4B6-4DF5-BF81-566226BEBA27}" type="presParOf" srcId="{F84B99F2-AB54-4C68-B53B-CA7CFF64568D}" destId="{3086C17D-07FB-427C-8B73-644E62550B76}" srcOrd="0" destOrd="0" presId="urn:microsoft.com/office/officeart/2005/8/layout/hProcess4"/>
    <dgm:cxn modelId="{1283A5EE-8ABF-4AC8-AAF1-96304E703898}" type="presParOf" srcId="{F84B99F2-AB54-4C68-B53B-CA7CFF64568D}" destId="{101CD72C-A127-4F09-870A-654CAC7A8E0D}" srcOrd="1" destOrd="0" presId="urn:microsoft.com/office/officeart/2005/8/layout/hProcess4"/>
    <dgm:cxn modelId="{0A539B23-C849-4127-AFAB-42A5719D045B}" type="presParOf" srcId="{F84B99F2-AB54-4C68-B53B-CA7CFF64568D}" destId="{080832A6-24EB-4F98-A6DC-9E5C6B9FE74F}" srcOrd="2" destOrd="0" presId="urn:microsoft.com/office/officeart/2005/8/layout/hProcess4"/>
    <dgm:cxn modelId="{E5E1E243-BFC7-46C9-A0AA-6D20F2E29561}" type="presParOf" srcId="{F84B99F2-AB54-4C68-B53B-CA7CFF64568D}" destId="{8EFA5989-058A-4AAE-A822-E801837F49B3}" srcOrd="3" destOrd="0" presId="urn:microsoft.com/office/officeart/2005/8/layout/hProcess4"/>
    <dgm:cxn modelId="{722A6725-12A6-4054-9D10-7F0C25749828}" type="presParOf" srcId="{F84B99F2-AB54-4C68-B53B-CA7CFF64568D}" destId="{C4623422-6B60-4973-86DD-1CA9105965FC}" srcOrd="4" destOrd="0" presId="urn:microsoft.com/office/officeart/2005/8/layout/hProcess4"/>
    <dgm:cxn modelId="{BEC24DA6-2778-49EE-9775-E4A4C9A63CF3}" type="presParOf" srcId="{F0451BE2-ED67-4CB9-8EE1-A8FD8777D2DF}" destId="{F0CEE752-65DE-4CA0-9996-A75731D06DD6}" srcOrd="3" destOrd="0" presId="urn:microsoft.com/office/officeart/2005/8/layout/hProcess4"/>
    <dgm:cxn modelId="{3AD80DC1-C171-4A90-AC33-D4E53C5BAADB}" type="presParOf" srcId="{F0451BE2-ED67-4CB9-8EE1-A8FD8777D2DF}" destId="{13E222B3-32EA-4152-9734-8DA5D1D4237A}" srcOrd="4" destOrd="0" presId="urn:microsoft.com/office/officeart/2005/8/layout/hProcess4"/>
    <dgm:cxn modelId="{D3910ADB-C137-4FB5-B7AA-8B7D5B314190}" type="presParOf" srcId="{13E222B3-32EA-4152-9734-8DA5D1D4237A}" destId="{9FCFE784-5EF9-4A7E-A5A4-52D3D595B8C2}" srcOrd="0" destOrd="0" presId="urn:microsoft.com/office/officeart/2005/8/layout/hProcess4"/>
    <dgm:cxn modelId="{27FE78EA-BF9B-4123-87E6-79353A91BF22}" type="presParOf" srcId="{13E222B3-32EA-4152-9734-8DA5D1D4237A}" destId="{41CBC72E-F3A3-4485-BEEE-C0D9C922D94C}" srcOrd="1" destOrd="0" presId="urn:microsoft.com/office/officeart/2005/8/layout/hProcess4"/>
    <dgm:cxn modelId="{9211A055-7FC0-4F2A-B7A6-ED0D72DEA822}" type="presParOf" srcId="{13E222B3-32EA-4152-9734-8DA5D1D4237A}" destId="{07AD3BD5-5B69-46C1-97C6-93BC8BD42C02}" srcOrd="2" destOrd="0" presId="urn:microsoft.com/office/officeart/2005/8/layout/hProcess4"/>
    <dgm:cxn modelId="{B948738A-E188-4861-88A9-147EE5E4487D}" type="presParOf" srcId="{13E222B3-32EA-4152-9734-8DA5D1D4237A}" destId="{F2E9F03F-8779-4AFC-85DD-0ED8044336BB}" srcOrd="3" destOrd="0" presId="urn:microsoft.com/office/officeart/2005/8/layout/hProcess4"/>
    <dgm:cxn modelId="{47704126-DD6B-4526-9221-4BADECAC9AE4}" type="presParOf" srcId="{13E222B3-32EA-4152-9734-8DA5D1D4237A}" destId="{616B8AB7-4AE5-4C6E-BB91-AC64C8BFE65F}" srcOrd="4" destOrd="0" presId="urn:microsoft.com/office/officeart/2005/8/layout/h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68173B7-235F-4800-8A4F-0867BDAC9D17}">
      <dsp:nvSpPr>
        <dsp:cNvPr id="0" name=""/>
        <dsp:cNvSpPr/>
      </dsp:nvSpPr>
      <dsp:spPr>
        <a:xfrm>
          <a:off x="2770" y="1297727"/>
          <a:ext cx="1824619" cy="1504929"/>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 Strategy/Theory of Change</a:t>
          </a:r>
          <a:endParaRPr lang="en-US" sz="1000" kern="1200" dirty="0"/>
        </a:p>
        <a:p>
          <a:pPr marL="57150" lvl="1" indent="-57150" algn="l" defTabSz="444500">
            <a:lnSpc>
              <a:spcPct val="90000"/>
            </a:lnSpc>
            <a:spcBef>
              <a:spcPct val="0"/>
            </a:spcBef>
            <a:spcAft>
              <a:spcPct val="15000"/>
            </a:spcAft>
            <a:buChar char="••"/>
          </a:pPr>
          <a:r>
            <a:rPr lang="en-US" sz="1000" kern="1200" dirty="0" smtClean="0"/>
            <a:t>Passion</a:t>
          </a:r>
          <a:endParaRPr lang="en-US" sz="1000" kern="1200" dirty="0"/>
        </a:p>
        <a:p>
          <a:pPr marL="57150" lvl="1" indent="-57150" algn="l" defTabSz="444500">
            <a:lnSpc>
              <a:spcPct val="90000"/>
            </a:lnSpc>
            <a:spcBef>
              <a:spcPct val="0"/>
            </a:spcBef>
            <a:spcAft>
              <a:spcPct val="15000"/>
            </a:spcAft>
            <a:buChar char="••"/>
          </a:pPr>
          <a:r>
            <a:rPr lang="en-US" sz="1000" kern="1200" dirty="0" smtClean="0"/>
            <a:t>Experience</a:t>
          </a:r>
          <a:endParaRPr lang="en-US" sz="1000" kern="1200" dirty="0"/>
        </a:p>
        <a:p>
          <a:pPr marL="57150" lvl="1" indent="-57150" algn="l" defTabSz="444500">
            <a:lnSpc>
              <a:spcPct val="90000"/>
            </a:lnSpc>
            <a:spcBef>
              <a:spcPct val="0"/>
            </a:spcBef>
            <a:spcAft>
              <a:spcPct val="15000"/>
            </a:spcAft>
            <a:buChar char="••"/>
          </a:pPr>
          <a:r>
            <a:rPr lang="en-US" sz="1000" kern="1200" dirty="0" smtClean="0"/>
            <a:t>Persistence</a:t>
          </a:r>
          <a:endParaRPr lang="en-US" sz="1000" kern="1200" dirty="0"/>
        </a:p>
        <a:p>
          <a:pPr marL="57150" lvl="1" indent="-57150" algn="l" defTabSz="444500">
            <a:lnSpc>
              <a:spcPct val="90000"/>
            </a:lnSpc>
            <a:spcBef>
              <a:spcPct val="0"/>
            </a:spcBef>
            <a:spcAft>
              <a:spcPct val="15000"/>
            </a:spcAft>
            <a:buChar char="••"/>
          </a:pPr>
          <a:r>
            <a:rPr lang="en-US" sz="1000" kern="1200" dirty="0" smtClean="0"/>
            <a:t> Creativity</a:t>
          </a:r>
          <a:endParaRPr lang="en-US" sz="1000" kern="1200" dirty="0"/>
        </a:p>
        <a:p>
          <a:pPr marL="57150" lvl="1" indent="-57150" algn="l" defTabSz="444500">
            <a:lnSpc>
              <a:spcPct val="90000"/>
            </a:lnSpc>
            <a:spcBef>
              <a:spcPct val="0"/>
            </a:spcBef>
            <a:spcAft>
              <a:spcPct val="15000"/>
            </a:spcAft>
            <a:buChar char="••"/>
          </a:pPr>
          <a:r>
            <a:rPr lang="en-US" sz="1000" kern="1200" dirty="0" smtClean="0"/>
            <a:t> Ability to get other s to follow</a:t>
          </a:r>
          <a:endParaRPr lang="en-US" sz="1000" kern="1200" dirty="0"/>
        </a:p>
      </dsp:txBody>
      <dsp:txXfrm>
        <a:off x="2770" y="1297727"/>
        <a:ext cx="1824619" cy="1182444"/>
      </dsp:txXfrm>
    </dsp:sp>
    <dsp:sp modelId="{30915193-0BC0-4EF5-B322-A2ED6666543B}">
      <dsp:nvSpPr>
        <dsp:cNvPr id="0" name=""/>
        <dsp:cNvSpPr/>
      </dsp:nvSpPr>
      <dsp:spPr>
        <a:xfrm>
          <a:off x="978342" y="1677771"/>
          <a:ext cx="1922653" cy="1922653"/>
        </a:xfrm>
        <a:prstGeom prst="leftCircularArrow">
          <a:avLst>
            <a:gd name="adj1" fmla="val 2692"/>
            <a:gd name="adj2" fmla="val 327686"/>
            <a:gd name="adj3" fmla="val 2103196"/>
            <a:gd name="adj4" fmla="val 9024489"/>
            <a:gd name="adj5" fmla="val 314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9E1560B-8633-4841-A251-7912EAB025E6}">
      <dsp:nvSpPr>
        <dsp:cNvPr id="0" name=""/>
        <dsp:cNvSpPr/>
      </dsp:nvSpPr>
      <dsp:spPr>
        <a:xfrm>
          <a:off x="408241" y="2480172"/>
          <a:ext cx="1621883" cy="644969"/>
        </a:xfrm>
        <a:prstGeom prst="roundRect">
          <a:avLst>
            <a:gd name="adj" fmla="val 10000"/>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rPr>
            <a:t>Capable Leadership</a:t>
          </a:r>
          <a:endParaRPr lang="en-US" sz="1900" b="1" kern="1200" dirty="0">
            <a:solidFill>
              <a:schemeClr val="tx1"/>
            </a:solidFill>
          </a:endParaRPr>
        </a:p>
      </dsp:txBody>
      <dsp:txXfrm>
        <a:off x="408241" y="2480172"/>
        <a:ext cx="1621883" cy="644969"/>
      </dsp:txXfrm>
    </dsp:sp>
    <dsp:sp modelId="{101CD72C-A127-4F09-870A-654CAC7A8E0D}">
      <dsp:nvSpPr>
        <dsp:cNvPr id="0" name=""/>
        <dsp:cNvSpPr/>
      </dsp:nvSpPr>
      <dsp:spPr>
        <a:xfrm>
          <a:off x="2276573" y="1297727"/>
          <a:ext cx="1824619" cy="1504929"/>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 Data management discipline</a:t>
          </a:r>
          <a:endParaRPr lang="en-US" sz="1000" kern="1200" dirty="0"/>
        </a:p>
        <a:p>
          <a:pPr marL="57150" lvl="1" indent="-57150" algn="l" defTabSz="444500">
            <a:lnSpc>
              <a:spcPct val="90000"/>
            </a:lnSpc>
            <a:spcBef>
              <a:spcPct val="0"/>
            </a:spcBef>
            <a:spcAft>
              <a:spcPct val="15000"/>
            </a:spcAft>
            <a:buChar char="••"/>
          </a:pPr>
          <a:r>
            <a:rPr lang="en-US" sz="1000" kern="1200" dirty="0" smtClean="0"/>
            <a:t> Constituent feedback</a:t>
          </a:r>
          <a:endParaRPr lang="en-US" sz="1000" kern="1200" dirty="0"/>
        </a:p>
        <a:p>
          <a:pPr marL="57150" lvl="1" indent="-57150" algn="l" defTabSz="444500">
            <a:lnSpc>
              <a:spcPct val="90000"/>
            </a:lnSpc>
            <a:spcBef>
              <a:spcPct val="0"/>
            </a:spcBef>
            <a:spcAft>
              <a:spcPct val="15000"/>
            </a:spcAft>
            <a:buChar char="••"/>
          </a:pPr>
          <a:r>
            <a:rPr lang="en-US" sz="1000" kern="1200" dirty="0" smtClean="0"/>
            <a:t> Outcome focused intent</a:t>
          </a:r>
          <a:endParaRPr lang="en-US" sz="1000" kern="1200" dirty="0"/>
        </a:p>
        <a:p>
          <a:pPr marL="57150" lvl="1" indent="-57150" algn="l" defTabSz="444500">
            <a:lnSpc>
              <a:spcPct val="90000"/>
            </a:lnSpc>
            <a:spcBef>
              <a:spcPct val="0"/>
            </a:spcBef>
            <a:spcAft>
              <a:spcPct val="15000"/>
            </a:spcAft>
            <a:buChar char="••"/>
          </a:pPr>
          <a:r>
            <a:rPr lang="en-US" sz="1000" kern="1200" dirty="0" smtClean="0"/>
            <a:t> Relate efforts to outcomes</a:t>
          </a:r>
          <a:endParaRPr lang="en-US" sz="1000" kern="1200" dirty="0"/>
        </a:p>
        <a:p>
          <a:pPr marL="57150" lvl="1" indent="-57150" algn="l" defTabSz="444500">
            <a:lnSpc>
              <a:spcPct val="90000"/>
            </a:lnSpc>
            <a:spcBef>
              <a:spcPct val="0"/>
            </a:spcBef>
            <a:spcAft>
              <a:spcPct val="15000"/>
            </a:spcAft>
            <a:buChar char="••"/>
          </a:pPr>
          <a:r>
            <a:rPr lang="en-US" sz="1000" kern="1200" dirty="0" smtClean="0"/>
            <a:t> Learn and adjust approach</a:t>
          </a:r>
          <a:endParaRPr lang="en-US" sz="1000" kern="1200" dirty="0"/>
        </a:p>
        <a:p>
          <a:pPr marL="57150" lvl="1" indent="-57150" algn="l" defTabSz="444500">
            <a:lnSpc>
              <a:spcPct val="90000"/>
            </a:lnSpc>
            <a:spcBef>
              <a:spcPct val="0"/>
            </a:spcBef>
            <a:spcAft>
              <a:spcPct val="15000"/>
            </a:spcAft>
            <a:buChar char="••"/>
          </a:pPr>
          <a:r>
            <a:rPr lang="en-US" sz="1000" kern="1200" dirty="0" smtClean="0"/>
            <a:t> Continuous improvement</a:t>
          </a:r>
          <a:endParaRPr lang="en-US" sz="1000" kern="1200" dirty="0"/>
        </a:p>
      </dsp:txBody>
      <dsp:txXfrm>
        <a:off x="2276573" y="1620212"/>
        <a:ext cx="1824619" cy="1182444"/>
      </dsp:txXfrm>
    </dsp:sp>
    <dsp:sp modelId="{F0CEE752-65DE-4CA0-9996-A75731D06DD6}">
      <dsp:nvSpPr>
        <dsp:cNvPr id="0" name=""/>
        <dsp:cNvSpPr/>
      </dsp:nvSpPr>
      <dsp:spPr>
        <a:xfrm>
          <a:off x="3279983" y="268531"/>
          <a:ext cx="2324674" cy="2324674"/>
        </a:xfrm>
        <a:prstGeom prst="circularArrow">
          <a:avLst>
            <a:gd name="adj1" fmla="val 2226"/>
            <a:gd name="adj2" fmla="val 268111"/>
            <a:gd name="adj3" fmla="val 19634367"/>
            <a:gd name="adj4" fmla="val 12653499"/>
            <a:gd name="adj5" fmla="val 2597"/>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EFA5989-058A-4AAE-A822-E801837F49B3}">
      <dsp:nvSpPr>
        <dsp:cNvPr id="0" name=""/>
        <dsp:cNvSpPr/>
      </dsp:nvSpPr>
      <dsp:spPr>
        <a:xfrm>
          <a:off x="2682044" y="975242"/>
          <a:ext cx="1621883" cy="644969"/>
        </a:xfrm>
        <a:prstGeom prst="roundRect">
          <a:avLst>
            <a:gd name="adj" fmla="val 10000"/>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rPr>
            <a:t>High Performance</a:t>
          </a:r>
          <a:endParaRPr lang="en-US" sz="1900" b="1" kern="1200" dirty="0">
            <a:solidFill>
              <a:schemeClr val="tx1"/>
            </a:solidFill>
          </a:endParaRPr>
        </a:p>
      </dsp:txBody>
      <dsp:txXfrm>
        <a:off x="2682044" y="975242"/>
        <a:ext cx="1621883" cy="644969"/>
      </dsp:txXfrm>
    </dsp:sp>
    <dsp:sp modelId="{41CBC72E-F3A3-4485-BEEE-C0D9C922D94C}">
      <dsp:nvSpPr>
        <dsp:cNvPr id="0" name=""/>
        <dsp:cNvSpPr/>
      </dsp:nvSpPr>
      <dsp:spPr>
        <a:xfrm>
          <a:off x="4696728" y="1341370"/>
          <a:ext cx="1824619" cy="1504929"/>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endParaRPr lang="en-US" sz="1000" b="1" kern="1200" dirty="0"/>
        </a:p>
      </dsp:txBody>
      <dsp:txXfrm>
        <a:off x="4696728" y="1341370"/>
        <a:ext cx="1824619" cy="1182444"/>
      </dsp:txXfrm>
    </dsp:sp>
    <dsp:sp modelId="{F2E9F03F-8779-4AFC-85DD-0ED8044336BB}">
      <dsp:nvSpPr>
        <dsp:cNvPr id="0" name=""/>
        <dsp:cNvSpPr/>
      </dsp:nvSpPr>
      <dsp:spPr>
        <a:xfrm>
          <a:off x="4955846" y="2480172"/>
          <a:ext cx="1621883" cy="644969"/>
        </a:xfrm>
        <a:prstGeom prst="roundRect">
          <a:avLst>
            <a:gd name="adj" fmla="val 10000"/>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rPr>
            <a:t>Impact</a:t>
          </a:r>
          <a:endParaRPr lang="en-US" sz="1900" b="1" kern="1200" dirty="0">
            <a:solidFill>
              <a:schemeClr val="tx1"/>
            </a:solidFill>
          </a:endParaRPr>
        </a:p>
      </dsp:txBody>
      <dsp:txXfrm>
        <a:off x="4955846" y="2480172"/>
        <a:ext cx="1621883" cy="64496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lvl1pPr defTabSz="931863" eaLnBrk="0" hangingPunct="0">
              <a:defRPr sz="1200" b="0" i="0" u="none">
                <a:ea typeface="+mn-ea"/>
                <a:cs typeface="+mn-cs"/>
              </a:defRPr>
            </a:lvl1pPr>
          </a:lstStyle>
          <a:p>
            <a:pPr>
              <a:defRPr/>
            </a:pPr>
            <a:endParaRPr lang="en-US"/>
          </a:p>
        </p:txBody>
      </p:sp>
      <p:sp>
        <p:nvSpPr>
          <p:cNvPr id="3584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lvl1pPr algn="r" defTabSz="931863" eaLnBrk="0" hangingPunct="0">
              <a:defRPr sz="1200" b="0" i="0" u="none">
                <a:ea typeface="+mn-ea"/>
                <a:cs typeface="+mn-cs"/>
              </a:defRPr>
            </a:lvl1pPr>
          </a:lstStyle>
          <a:p>
            <a:pPr>
              <a:defRPr/>
            </a:pPr>
            <a:endParaRPr lang="en-US"/>
          </a:p>
        </p:txBody>
      </p:sp>
      <p:sp>
        <p:nvSpPr>
          <p:cNvPr id="3584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0" tIns="46585" rIns="93170" bIns="46585" numCol="1" anchor="b" anchorCtr="0" compatLnSpc="1">
            <a:prstTxWarp prst="textNoShape">
              <a:avLst/>
            </a:prstTxWarp>
          </a:bodyPr>
          <a:lstStyle>
            <a:lvl1pPr defTabSz="931863" eaLnBrk="0" hangingPunct="0">
              <a:defRPr sz="1200" b="0" i="0" u="none">
                <a:ea typeface="+mn-ea"/>
                <a:cs typeface="+mn-cs"/>
              </a:defRPr>
            </a:lvl1pPr>
          </a:lstStyle>
          <a:p>
            <a:pPr>
              <a:defRPr/>
            </a:pPr>
            <a:endParaRPr lang="en-US"/>
          </a:p>
        </p:txBody>
      </p:sp>
      <p:sp>
        <p:nvSpPr>
          <p:cNvPr id="3584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0" tIns="46585" rIns="93170" bIns="46585" numCol="1" anchor="b" anchorCtr="0" compatLnSpc="1">
            <a:prstTxWarp prst="textNoShape">
              <a:avLst/>
            </a:prstTxWarp>
          </a:bodyPr>
          <a:lstStyle>
            <a:lvl1pPr algn="r" defTabSz="931863" eaLnBrk="0" hangingPunct="0">
              <a:defRPr sz="1200" b="0">
                <a:ea typeface="ＭＳ Ｐゴシック" pitchFamily="34" charset="-128"/>
                <a:cs typeface="+mn-cs"/>
              </a:defRPr>
            </a:lvl1pPr>
          </a:lstStyle>
          <a:p>
            <a:pPr>
              <a:defRPr/>
            </a:pPr>
            <a:fld id="{3EF06CE2-C06A-4B01-9875-6CEF11A0A9A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lvl1pPr defTabSz="931863" eaLnBrk="0" hangingPunct="0">
              <a:defRPr sz="1200" b="0" i="0" u="none">
                <a:latin typeface="Times New Roman" charset="0"/>
                <a:ea typeface="+mn-ea"/>
                <a:cs typeface="+mn-cs"/>
              </a:defRPr>
            </a:lvl1pPr>
          </a:lstStyle>
          <a:p>
            <a:pPr>
              <a:defRPr/>
            </a:pPr>
            <a:endParaRPr lang="en-US"/>
          </a:p>
        </p:txBody>
      </p:sp>
      <p:sp>
        <p:nvSpPr>
          <p:cNvPr id="8397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lvl1pPr algn="r" defTabSz="931863" eaLnBrk="0" hangingPunct="0">
              <a:defRPr sz="1200" b="0" i="0" u="none">
                <a:latin typeface="Times New Roman" charset="0"/>
                <a:ea typeface="+mn-ea"/>
                <a:cs typeface="+mn-cs"/>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8397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0" tIns="46585" rIns="93170" bIns="46585" numCol="1" anchor="b" anchorCtr="0" compatLnSpc="1">
            <a:prstTxWarp prst="textNoShape">
              <a:avLst/>
            </a:prstTxWarp>
          </a:bodyPr>
          <a:lstStyle>
            <a:lvl1pPr defTabSz="931863" eaLnBrk="0" hangingPunct="0">
              <a:defRPr sz="1200" b="0" i="0" u="none">
                <a:latin typeface="Times New Roman" charset="0"/>
                <a:ea typeface="+mn-ea"/>
                <a:cs typeface="+mn-cs"/>
              </a:defRPr>
            </a:lvl1pPr>
          </a:lstStyle>
          <a:p>
            <a:pPr>
              <a:defRPr/>
            </a:pPr>
            <a:endParaRPr lang="en-US"/>
          </a:p>
        </p:txBody>
      </p:sp>
      <p:sp>
        <p:nvSpPr>
          <p:cNvPr id="8397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0" tIns="46585" rIns="93170" bIns="46585" numCol="1" anchor="b" anchorCtr="0" compatLnSpc="1">
            <a:prstTxWarp prst="textNoShape">
              <a:avLst/>
            </a:prstTxWarp>
          </a:bodyPr>
          <a:lstStyle>
            <a:lvl1pPr algn="r" defTabSz="931863" eaLnBrk="0" hangingPunct="0">
              <a:defRPr sz="1200" b="0">
                <a:latin typeface="Times New Roman" pitchFamily="18" charset="0"/>
                <a:ea typeface="ＭＳ Ｐゴシック" pitchFamily="34" charset="-128"/>
                <a:cs typeface="+mn-cs"/>
              </a:defRPr>
            </a:lvl1pPr>
          </a:lstStyle>
          <a:p>
            <a:pPr>
              <a:defRPr/>
            </a:pPr>
            <a:fld id="{779ACB01-03ED-4B52-B0FB-E4DB7C417ED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p:txBody>
          <a:bodyPr/>
          <a:lstStyle/>
          <a:p>
            <a:pPr>
              <a:defRPr/>
            </a:pPr>
            <a:fld id="{BDA01462-43BE-44FD-8779-134D664193E1}" type="slidenum">
              <a:rPr lang="en-US" smtClean="0"/>
              <a:pPr>
                <a:defRPr/>
              </a:pPr>
              <a:t>1</a:t>
            </a:fld>
            <a:endParaRPr lang="en-US" smtClean="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endParaRPr lang="en-US" smtClean="0">
              <a:latin typeface="Times New Roman" pitchFamily="18" charset="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Our Fellows are a diverse crew in the professional and personal sense. All have at least a Bachelors Degree, with 65% having advanced education, English proficiency. They represent every major religion and 5 continents. The average Fellow is a 29 year old woman with a Masters degree and 5 years of experience. Of course, their personal stories provide the most comprehensive description of who they are…</a:t>
            </a:r>
          </a:p>
          <a:p>
            <a:endParaRPr lang="en-US" smtClean="0"/>
          </a:p>
        </p:txBody>
      </p:sp>
      <p:sp>
        <p:nvSpPr>
          <p:cNvPr id="18436" name="Slide Number Placeholder 3"/>
          <p:cNvSpPr>
            <a:spLocks noGrp="1"/>
          </p:cNvSpPr>
          <p:nvPr>
            <p:ph type="sldNum" sz="quarter" idx="5"/>
          </p:nvPr>
        </p:nvSpPr>
        <p:spPr bwMode="auto">
          <a:noFill/>
          <a:ln>
            <a:miter lim="800000"/>
            <a:headEnd/>
            <a:tailEnd/>
          </a:ln>
        </p:spPr>
        <p:txBody>
          <a:bodyPr/>
          <a:lstStyle/>
          <a:p>
            <a:fld id="{D439E5EA-0938-4629-A9E6-3CDA8797569F}"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Atlas Corps boosts a diverse financial model, which includes being 75% sustainable based on Host Organization cost share. On average, an organization will contribute $27,000 – 30,000/year to engage a Fellow for 12 months. Atlas Corps uses these funds to provide the support for this Fellow.</a:t>
            </a:r>
          </a:p>
          <a:p>
            <a:endParaRPr lang="en-US" smtClean="0"/>
          </a:p>
          <a:p>
            <a:r>
              <a:rPr lang="en-US" smtClean="0"/>
              <a:t>Other financial support comes from our broad individual donor base and other funders including the American Express Foundation, U.S. Embassies, the Motorola Mobility Foundation, and more.</a:t>
            </a:r>
          </a:p>
          <a:p>
            <a:endParaRPr lang="en-US" smtClean="0"/>
          </a:p>
          <a:p>
            <a:r>
              <a:rPr lang="en-US" smtClean="0"/>
              <a:t>This financial model ensures the sustainability of the Atlas Corps model while also making economic sense for our Host Organizations.</a:t>
            </a:r>
          </a:p>
        </p:txBody>
      </p:sp>
      <p:sp>
        <p:nvSpPr>
          <p:cNvPr id="20484" name="Slide Number Placeholder 3"/>
          <p:cNvSpPr>
            <a:spLocks noGrp="1"/>
          </p:cNvSpPr>
          <p:nvPr>
            <p:ph type="sldNum" sz="quarter" idx="5"/>
          </p:nvPr>
        </p:nvSpPr>
        <p:spPr bwMode="auto">
          <a:noFill/>
          <a:ln>
            <a:miter lim="800000"/>
            <a:headEnd/>
            <a:tailEnd/>
          </a:ln>
        </p:spPr>
        <p:txBody>
          <a:bodyPr/>
          <a:lstStyle/>
          <a:p>
            <a:fld id="{9CBD6BF3-B7AA-4D5B-A304-A334B45F9A17}"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Our Host Organizations are also a diverse crew and include some of the most well-known names in the world. These are just a few. The Atlas Corps model is such that we play an intermediary role - we recruit talented individuals AND dynamic organizations and we match them based on need and skill set. So, an organization like the Peace Corps will tell us that they are looking for a Spanish-speaking professional with experience in training and civic engagement. We provide them with 3 to 5 candidates. They review, interview, and select the best candidate – Katya Garcia (Mexico, Class 5, Peace Corps). We then offer the position to the individual. Once accepted, we provide all the support to achieve the visa, roundtrip travel, orientation in the United States, a living stipend, health insurance, and ongoing professional development through the </a:t>
            </a:r>
            <a:r>
              <a:rPr lang="en-US" i="1" smtClean="0"/>
              <a:t>Atlas Corps Nonprofit Management Series, </a:t>
            </a:r>
            <a:r>
              <a:rPr lang="en-US" smtClean="0"/>
              <a:t>and ongoing support.</a:t>
            </a:r>
          </a:p>
        </p:txBody>
      </p:sp>
      <p:sp>
        <p:nvSpPr>
          <p:cNvPr id="22532" name="Slide Number Placeholder 3"/>
          <p:cNvSpPr>
            <a:spLocks noGrp="1"/>
          </p:cNvSpPr>
          <p:nvPr>
            <p:ph type="sldNum" sz="quarter" idx="5"/>
          </p:nvPr>
        </p:nvSpPr>
        <p:spPr bwMode="auto">
          <a:noFill/>
          <a:ln>
            <a:miter lim="800000"/>
            <a:headEnd/>
            <a:tailEnd/>
          </a:ln>
        </p:spPr>
        <p:txBody>
          <a:bodyPr/>
          <a:lstStyle/>
          <a:p>
            <a:fld id="{E9C803D2-8DA3-466E-91F1-0D36DF67C7E6}"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Atlas Corps boosts a diverse financial model, which includes being 75% sustainable based on Host Organization cost share. On average, an organization will contribute $27,000 – 30,000/year to engage a Fellow for 12 months. Atlas Corps uses these funds to provide the support for this Fellow.</a:t>
            </a:r>
          </a:p>
          <a:p>
            <a:endParaRPr lang="en-US" smtClean="0"/>
          </a:p>
          <a:p>
            <a:r>
              <a:rPr lang="en-US" smtClean="0"/>
              <a:t>Other financial support comes from our broad individual donor base and other funders including the American Express Foundation, U.S. Embassies, the Motorola Mobility Foundation, and more.</a:t>
            </a:r>
          </a:p>
          <a:p>
            <a:endParaRPr lang="en-US" smtClean="0"/>
          </a:p>
          <a:p>
            <a:r>
              <a:rPr lang="en-US" smtClean="0"/>
              <a:t>This financial model ensures the sustainability of the Atlas Corps model while also making economic sense for our Host Organizations.</a:t>
            </a:r>
          </a:p>
        </p:txBody>
      </p:sp>
      <p:sp>
        <p:nvSpPr>
          <p:cNvPr id="24580" name="Slide Number Placeholder 3"/>
          <p:cNvSpPr>
            <a:spLocks noGrp="1"/>
          </p:cNvSpPr>
          <p:nvPr>
            <p:ph type="sldNum" sz="quarter" idx="5"/>
          </p:nvPr>
        </p:nvSpPr>
        <p:spPr bwMode="auto">
          <a:noFill/>
          <a:ln>
            <a:miter lim="800000"/>
            <a:headEnd/>
            <a:tailEnd/>
          </a:ln>
        </p:spPr>
        <p:txBody>
          <a:bodyPr/>
          <a:lstStyle/>
          <a:p>
            <a:fld id="{4A9CDE67-4F0D-4CC3-B84D-FAE04301FE4C}"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Meet Renata (Brazil, Class 7, AshokaU) who is an advocate for social entrepreneurship. She has seen her own native land of Brazil benefit from this innovative spirit as rapid economic growth has propelled Brazil to the economic forefront on the world scene. She has also witnessed the social challenges that evolve with such rapid growth. Her focus is on combining economic growth with social benefit. She brings this perspective to her role at AshokaU where she is helping to train this upcoming generation of leaders around the world.</a:t>
            </a:r>
          </a:p>
        </p:txBody>
      </p:sp>
      <p:sp>
        <p:nvSpPr>
          <p:cNvPr id="26628" name="Slide Number Placeholder 3"/>
          <p:cNvSpPr>
            <a:spLocks noGrp="1"/>
          </p:cNvSpPr>
          <p:nvPr>
            <p:ph type="sldNum" sz="quarter" idx="5"/>
          </p:nvPr>
        </p:nvSpPr>
        <p:spPr bwMode="auto">
          <a:noFill/>
          <a:ln>
            <a:miter lim="800000"/>
            <a:headEnd/>
            <a:tailEnd/>
          </a:ln>
        </p:spPr>
        <p:txBody>
          <a:bodyPr/>
          <a:lstStyle/>
          <a:p>
            <a:fld id="{CAF5A95E-9AC2-4E21-9784-6F67ADC758EF}"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Any questions?</a:t>
            </a:r>
          </a:p>
        </p:txBody>
      </p:sp>
      <p:sp>
        <p:nvSpPr>
          <p:cNvPr id="28676" name="Slide Number Placeholder 3"/>
          <p:cNvSpPr>
            <a:spLocks noGrp="1"/>
          </p:cNvSpPr>
          <p:nvPr>
            <p:ph type="sldNum" sz="quarter" idx="5"/>
          </p:nvPr>
        </p:nvSpPr>
        <p:spPr bwMode="auto">
          <a:noFill/>
          <a:ln>
            <a:miter lim="800000"/>
            <a:headEnd/>
            <a:tailEnd/>
          </a:ln>
        </p:spPr>
        <p:txBody>
          <a:bodyPr/>
          <a:lstStyle/>
          <a:p>
            <a:fld id="{BAD84B1A-77CD-4DBD-9DB7-44A13A4389FD}"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Charting Impact is a set of five deceptively simple questions. These questions require reflection, encourage learning, and promote communication about what really matters – results. They offer a clear, concise way for organizations of all sizes, types, and missions to share their impact with donors, grantees, volunteers, members, and other stakeholders.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We started a process three years ago to develop a standard framework for impact. We had three goals at the start:</a:t>
            </a:r>
          </a:p>
          <a:p>
            <a:pPr marL="171450" indent="-171450" eaLnBrk="1" fontAlgn="auto" hangingPunct="1">
              <a:spcBef>
                <a:spcPts val="0"/>
              </a:spcBef>
              <a:spcAft>
                <a:spcPts val="0"/>
              </a:spcAft>
              <a:buFont typeface="Arial" pitchFamily="34" charset="0"/>
              <a:buChar char="•"/>
              <a:defRPr/>
            </a:pPr>
            <a:r>
              <a:rPr lang="en-US" dirty="0" smtClean="0"/>
              <a:t>Organizations are more intentional about planning for and assessing their impact, leading to greater effectiveness toward their missions.</a:t>
            </a:r>
          </a:p>
          <a:p>
            <a:pPr marL="171450" indent="-171450" eaLnBrk="1" fontAlgn="auto" hangingPunct="1">
              <a:spcBef>
                <a:spcPts val="0"/>
              </a:spcBef>
              <a:spcAft>
                <a:spcPts val="0"/>
              </a:spcAft>
              <a:buFont typeface="Arial" pitchFamily="34" charset="0"/>
              <a:buChar char="•"/>
              <a:defRPr/>
            </a:pPr>
            <a:r>
              <a:rPr lang="en-US" dirty="0" smtClean="0"/>
              <a:t>Organizations adopt a common vehicle for sharing that information, thus reducing duplication in the sector and providing a standard set of information about impact.</a:t>
            </a:r>
          </a:p>
          <a:p>
            <a:pPr marL="171450" indent="-171450" eaLnBrk="1" fontAlgn="auto" hangingPunct="1">
              <a:spcBef>
                <a:spcPts val="0"/>
              </a:spcBef>
              <a:spcAft>
                <a:spcPts val="0"/>
              </a:spcAft>
              <a:buFont typeface="Arial" pitchFamily="34" charset="0"/>
              <a:buChar char="•"/>
              <a:defRPr/>
            </a:pPr>
            <a:r>
              <a:rPr lang="en-US" dirty="0" smtClean="0"/>
              <a:t>Based on both of these outcomes, we aim to change the dynamics of the information and funding marketplace in ways that would direct resources to effective organizations, encourage alignment and collaboration around shared goals, help us understand what’s really working, and demonstrate the real impact of our sector.</a:t>
            </a:r>
          </a:p>
          <a:p>
            <a:pPr marL="171450" indent="-171450"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buFont typeface="Arial" pitchFamily="34" charset="0"/>
              <a:buNone/>
              <a:defRPr/>
            </a:pPr>
            <a:r>
              <a:rPr lang="en-US" dirty="0" smtClean="0"/>
              <a:t>These questions are both (1) a framework for strategic thinking, as a complement or introduction to strategic planning, and (2) a common vehicle for sharing concise information with key stakeholders and the public. So we want people to use them to be more effective in their planning and assessment, but also communicate their results in order to strengthen the field.</a:t>
            </a:r>
          </a:p>
          <a:p>
            <a:pPr eaLnBrk="1" fontAlgn="auto" hangingPunct="1">
              <a:spcBef>
                <a:spcPts val="0"/>
              </a:spcBef>
              <a:spcAft>
                <a:spcPts val="0"/>
              </a:spcAft>
              <a:defRPr/>
            </a:pPr>
            <a:endParaRPr lang="en-US" dirty="0" smtClean="0"/>
          </a:p>
        </p:txBody>
      </p:sp>
      <p:sp>
        <p:nvSpPr>
          <p:cNvPr id="17412" name="Slide Number Placeholder 3"/>
          <p:cNvSpPr>
            <a:spLocks noGrp="1"/>
          </p:cNvSpPr>
          <p:nvPr>
            <p:ph type="sldNum" sz="quarter" idx="5"/>
          </p:nvPr>
        </p:nvSpPr>
        <p:spPr>
          <a:noFill/>
          <a:ln>
            <a:miter lim="800000"/>
            <a:headEnd/>
            <a:tailEnd/>
          </a:ln>
        </p:spPr>
        <p:txBody>
          <a:bodyPr/>
          <a:lstStyle/>
          <a:p>
            <a:fld id="{8EF558C3-9181-4299-9D5E-595718E628CE}" type="slidenum">
              <a:rPr lang="en-US" smtClean="0">
                <a:solidFill>
                  <a:srgbClr val="000000"/>
                </a:solidFill>
                <a:cs typeface="Arial" charset="0"/>
              </a:rPr>
              <a:pPr/>
              <a:t>22</a:t>
            </a:fld>
            <a:endParaRPr lang="en-US" smtClean="0">
              <a:solidFill>
                <a:srgbClr val="000000"/>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79ACB01-03ED-4B52-B0FB-E4DB7C417EDA}"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a:ln/>
        </p:spPr>
        <p:txBody>
          <a:bodyPr/>
          <a:lstStyle/>
          <a:p>
            <a:endParaRPr lang="en-US" smtClean="0">
              <a:latin typeface="Times New Roman" pitchFamily="18" charset="0"/>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a:ln/>
        </p:spPr>
        <p:txBody>
          <a:bodyPr/>
          <a:lstStyle/>
          <a:p>
            <a:endParaRPr lang="en-US" smtClean="0">
              <a:latin typeface="Times New Roman" pitchFamily="18"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ln/>
        </p:spPr>
      </p:sp>
      <p:sp>
        <p:nvSpPr>
          <p:cNvPr id="65538" name="Rectangle 3"/>
          <p:cNvSpPr>
            <a:spLocks noGrp="1" noChangeArrowheads="1"/>
          </p:cNvSpPr>
          <p:nvPr>
            <p:ph type="body" idx="1"/>
          </p:nvPr>
        </p:nvSpPr>
        <p:spPr>
          <a:noFill/>
          <a:ln/>
        </p:spPr>
        <p:txBody>
          <a:bodyPr/>
          <a:lstStyle/>
          <a:p>
            <a:endParaRPr lang="en-US" smtClean="0">
              <a:latin typeface="Times New Roman" pitchFamily="18" charset="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79ACB01-03ED-4B52-B0FB-E4DB7C417EDA}"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a:ln/>
        </p:spPr>
        <p:txBody>
          <a:bodyPr/>
          <a:lstStyle/>
          <a:p>
            <a:endParaRPr lang="en-US" smtClean="0">
              <a:latin typeface="Times New Roman" pitchFamily="18" charset="0"/>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168400" y="696913"/>
            <a:ext cx="4673600" cy="3486150"/>
          </a:xfrm>
          <a:prstGeom prst="rect">
            <a:avLst/>
          </a:prstGeom>
          <a:solidFill>
            <a:srgbClr val="FFFFFF"/>
          </a:solidFill>
          <a:ln w="9525">
            <a:solidFill>
              <a:srgbClr val="000000"/>
            </a:solidFill>
            <a:miter lim="800000"/>
            <a:headEnd/>
            <a:tailEnd/>
          </a:ln>
        </p:spPr>
        <p:txBody>
          <a:bodyPr wrap="none" anchor="ctr"/>
          <a:lstStyle/>
          <a:p>
            <a:pPr eaLnBrk="0" hangingPunct="0"/>
            <a:endParaRPr lang="en-US">
              <a:cs typeface="ＭＳ Ｐゴシック"/>
            </a:endParaRPr>
          </a:p>
        </p:txBody>
      </p:sp>
      <p:sp>
        <p:nvSpPr>
          <p:cNvPr id="78851" name="Rectangle 3"/>
          <p:cNvSpPr>
            <a:spLocks noGrp="1" noChangeArrowheads="1"/>
          </p:cNvSpPr>
          <p:nvPr>
            <p:ph type="body"/>
          </p:nvPr>
        </p:nvSpPr>
        <p:spPr>
          <a:noFill/>
          <a:ln/>
        </p:spPr>
        <p:txBody>
          <a:bodyPr wrap="none" anchor="ctr"/>
          <a:lstStyle/>
          <a:p>
            <a:endParaRPr lang="en-US" smtClean="0">
              <a:latin typeface="Times New Roman" pitchFamily="18" charset="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Atlas Corps, started in 2006, is a nonprofit organization based in Washington, DC, that engages individuals and organizations throughout the world. We believe that talent exists throughout the world yet opportunity does not. This epiphany occurred when our Founder and CEO, Scott Beale, after working alongside local democracy rights activists in Bosnia and human trafficking experts and constantly saw the work of these knowledgeable locals overshadowed by the arrival of their international counterparts. Therefore, we created a model to enable individuals and organizations to share ideas and abilities across borders (regardless of cultural, political, or geographic differences) to address some of our world’s most challenging social issues through active collaboration.</a:t>
            </a:r>
          </a:p>
        </p:txBody>
      </p:sp>
      <p:sp>
        <p:nvSpPr>
          <p:cNvPr id="16388" name="Slide Number Placeholder 3"/>
          <p:cNvSpPr>
            <a:spLocks noGrp="1"/>
          </p:cNvSpPr>
          <p:nvPr>
            <p:ph type="sldNum" sz="quarter" idx="5"/>
          </p:nvPr>
        </p:nvSpPr>
        <p:spPr bwMode="auto">
          <a:noFill/>
          <a:ln>
            <a:miter lim="800000"/>
            <a:headEnd/>
            <a:tailEnd/>
          </a:ln>
        </p:spPr>
        <p:txBody>
          <a:bodyPr/>
          <a:lstStyle/>
          <a:p>
            <a:fld id="{860862A4-E4EA-48A6-ABCB-9DAB9BC4AE16}"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0"/>
            <a:ext cx="2057400" cy="480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01980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2531B1-3CBE-4EAA-AEB2-85FC734D3B3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655B1E-79B9-4B11-A7D3-6FC453EB317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A4F991-36F7-4BDE-8E71-81447467EC2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8EFD4B-A2B8-4AD0-BD04-5F14DCF329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F87A4D-B831-4811-804B-603C89A8114D}"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6A6B101-4195-4680-8E0E-6CCF00ED012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A1EC2D0-8967-454B-9F2E-8C69777DC5C1}"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CD9C4C-F2F8-451E-930A-858921F20DB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53CF2-BECB-4D2B-8FF4-FBBF7A059087}"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948EDE-AD9F-4C51-AE84-081923E72560}"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8CDA65-68F0-4A3B-B203-DEC182478466}"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EEE938-3031-473A-A30F-2917698B9DF7}"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35EFD0-D32B-4A74-A646-4F26EB2C5E90}"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92152C-8C12-4DE1-B986-CB0F6C99B36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ChangeArrowheads="1"/>
          </p:cNvSpPr>
          <p:nvPr userDrawn="1"/>
        </p:nvSpPr>
        <p:spPr bwMode="auto">
          <a:xfrm>
            <a:off x="0" y="0"/>
            <a:ext cx="9144000" cy="914400"/>
          </a:xfrm>
          <a:prstGeom prst="rect">
            <a:avLst/>
          </a:prstGeom>
          <a:gradFill rotWithShape="1">
            <a:gsLst>
              <a:gs pos="0">
                <a:srgbClr val="3366FF">
                  <a:alpha val="0"/>
                </a:srgbClr>
              </a:gs>
              <a:gs pos="100000">
                <a:srgbClr val="3366FF">
                  <a:gamma/>
                  <a:shade val="46275"/>
                  <a:invGamma/>
                </a:srgbClr>
              </a:gs>
            </a:gsLst>
            <a:lin ang="0" scaled="1"/>
          </a:gradFill>
          <a:ln w="9525">
            <a:solidFill>
              <a:schemeClr val="tx1"/>
            </a:solidFill>
            <a:miter lim="800000"/>
            <a:headEnd/>
            <a:tailEnd/>
          </a:ln>
          <a:effectLst/>
        </p:spPr>
        <p:txBody>
          <a:bodyPr wrap="none" anchor="ctr"/>
          <a:lstStyle/>
          <a:p>
            <a:pPr eaLnBrk="0" hangingPunct="0">
              <a:defRPr/>
            </a:pPr>
            <a:endParaRPr lang="en-US">
              <a:ea typeface="+mn-ea"/>
              <a:cs typeface="+mn-cs"/>
            </a:endParaRPr>
          </a:p>
        </p:txBody>
      </p:sp>
      <p:sp>
        <p:nvSpPr>
          <p:cNvPr id="207875" name="Rectangle 3"/>
          <p:cNvSpPr>
            <a:spLocks noChangeArrowheads="1"/>
          </p:cNvSpPr>
          <p:nvPr/>
        </p:nvSpPr>
        <p:spPr bwMode="auto">
          <a:xfrm>
            <a:off x="227013" y="6400800"/>
            <a:ext cx="1587" cy="1588"/>
          </a:xfrm>
          <a:prstGeom prst="rect">
            <a:avLst/>
          </a:prstGeom>
          <a:solidFill>
            <a:srgbClr val="FFFFFF"/>
          </a:solidFill>
          <a:ln w="9525">
            <a:noFill/>
            <a:miter lim="800000"/>
            <a:headEnd/>
            <a:tailEnd/>
          </a:ln>
        </p:spPr>
        <p:txBody>
          <a:bodyPr/>
          <a:lstStyle/>
          <a:p>
            <a:pPr eaLnBrk="0" hangingPunct="0">
              <a:defRPr/>
            </a:pPr>
            <a:endParaRPr lang="en-US">
              <a:ea typeface="+mn-ea"/>
              <a:cs typeface="+mn-cs"/>
            </a:endParaRPr>
          </a:p>
        </p:txBody>
      </p:sp>
      <p:sp>
        <p:nvSpPr>
          <p:cNvPr id="1028" name="Rectangle 4"/>
          <p:cNvSpPr>
            <a:spLocks noGrp="1" noChangeArrowheads="1"/>
          </p:cNvSpPr>
          <p:nvPr>
            <p:ph type="title"/>
          </p:nvPr>
        </p:nvSpPr>
        <p:spPr bwMode="auto">
          <a:xfrm>
            <a:off x="457200" y="11430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457200" y="18288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0" name="Picture 6" descr="logo"/>
          <p:cNvPicPr>
            <a:picLocks noChangeAspect="1" noChangeArrowheads="1"/>
          </p:cNvPicPr>
          <p:nvPr userDrawn="1"/>
        </p:nvPicPr>
        <p:blipFill>
          <a:blip r:embed="rId13"/>
          <a:srcRect/>
          <a:stretch>
            <a:fillRect/>
          </a:stretch>
        </p:blipFill>
        <p:spPr bwMode="auto">
          <a:xfrm>
            <a:off x="0" y="0"/>
            <a:ext cx="3200400" cy="908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7" r:id="rId1"/>
    <p:sldLayoutId id="2147483666" r:id="rId2"/>
    <p:sldLayoutId id="2147483665" r:id="rId3"/>
    <p:sldLayoutId id="2147483664" r:id="rId4"/>
    <p:sldLayoutId id="2147483663" r:id="rId5"/>
    <p:sldLayoutId id="2147483662" r:id="rId6"/>
    <p:sldLayoutId id="2147483661" r:id="rId7"/>
    <p:sldLayoutId id="2147483660" r:id="rId8"/>
    <p:sldLayoutId id="2147483659" r:id="rId9"/>
    <p:sldLayoutId id="2147483658" r:id="rId10"/>
    <p:sldLayoutId id="2147483657" r:id="rId11"/>
  </p:sldLayoutIdLst>
  <p:transition/>
  <p:timing>
    <p:tnLst>
      <p:par>
        <p:cTn id="1" dur="indefinite" restart="never" nodeType="tmRoot"/>
      </p:par>
    </p:tnLst>
  </p:timing>
  <p:txStyles>
    <p:titleStyle>
      <a:lvl1pPr algn="ctr" rtl="0" eaLnBrk="0" fontAlgn="base" hangingPunct="0">
        <a:spcBef>
          <a:spcPct val="0"/>
        </a:spcBef>
        <a:spcAft>
          <a:spcPct val="0"/>
        </a:spcAft>
        <a:defRPr sz="28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chemeClr val="tx1"/>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2800" b="1">
          <a:solidFill>
            <a:schemeClr val="tx1"/>
          </a:solidFill>
          <a:latin typeface="Arial" charset="0"/>
        </a:defRPr>
      </a:lvl6pPr>
      <a:lvl7pPr marL="914400" algn="ctr" rtl="0" eaLnBrk="0" fontAlgn="base" hangingPunct="0">
        <a:spcBef>
          <a:spcPct val="0"/>
        </a:spcBef>
        <a:spcAft>
          <a:spcPct val="0"/>
        </a:spcAft>
        <a:defRPr sz="2800" b="1">
          <a:solidFill>
            <a:schemeClr val="tx1"/>
          </a:solidFill>
          <a:latin typeface="Arial" charset="0"/>
        </a:defRPr>
      </a:lvl7pPr>
      <a:lvl8pPr marL="1371600" algn="ctr" rtl="0" eaLnBrk="0" fontAlgn="base" hangingPunct="0">
        <a:spcBef>
          <a:spcPct val="0"/>
        </a:spcBef>
        <a:spcAft>
          <a:spcPct val="0"/>
        </a:spcAft>
        <a:defRPr sz="2800" b="1">
          <a:solidFill>
            <a:schemeClr val="tx1"/>
          </a:solidFill>
          <a:latin typeface="Arial" charset="0"/>
        </a:defRPr>
      </a:lvl8pPr>
      <a:lvl9pPr marL="1828800" algn="ctr" rtl="0" eaLnBrk="0" fontAlgn="base" hangingPunct="0">
        <a:spcBef>
          <a:spcPct val="0"/>
        </a:spcBef>
        <a:spcAft>
          <a:spcPct val="0"/>
        </a:spcAft>
        <a:defRPr sz="2800" b="1">
          <a:solidFill>
            <a:schemeClr val="tx1"/>
          </a:solidFill>
          <a:latin typeface="Arial" charset="0"/>
        </a:defRPr>
      </a:lvl9pPr>
    </p:titleStyle>
    <p:bodyStyle>
      <a:lvl1pPr marL="342900" indent="-342900" algn="l" rtl="0" eaLnBrk="0" fontAlgn="base" hangingPunct="0">
        <a:lnSpc>
          <a:spcPct val="120000"/>
        </a:lnSpc>
        <a:spcBef>
          <a:spcPct val="20000"/>
        </a:spcBef>
        <a:spcAft>
          <a:spcPct val="0"/>
        </a:spcAft>
        <a:buClr>
          <a:srgbClr val="FFA300"/>
        </a:buClr>
        <a:buSzPct val="60000"/>
        <a:buFont typeface="Wingdings" pitchFamily="2" charset="2"/>
        <a:buChar char="Ø"/>
        <a:defRPr sz="2400">
          <a:solidFill>
            <a:schemeClr val="tx1"/>
          </a:solidFill>
          <a:latin typeface="+mn-lt"/>
          <a:ea typeface="ＭＳ Ｐゴシック" charset="-128"/>
          <a:cs typeface="ＭＳ Ｐゴシック" charset="-128"/>
        </a:defRPr>
      </a:lvl1pPr>
      <a:lvl2pPr marL="742950" indent="-285750" algn="l" rtl="0" eaLnBrk="0" fontAlgn="base" hangingPunct="0">
        <a:lnSpc>
          <a:spcPct val="120000"/>
        </a:lnSpc>
        <a:spcBef>
          <a:spcPct val="20000"/>
        </a:spcBef>
        <a:spcAft>
          <a:spcPct val="0"/>
        </a:spcAft>
        <a:buClr>
          <a:srgbClr val="FFA300"/>
        </a:buClr>
        <a:buSzPct val="50000"/>
        <a:buFont typeface="Wingdings" pitchFamily="2" charset="2"/>
        <a:buChar char="§"/>
        <a:defRPr sz="2400">
          <a:solidFill>
            <a:schemeClr val="tx1"/>
          </a:solidFill>
          <a:latin typeface="+mn-lt"/>
          <a:ea typeface="ＭＳ Ｐゴシック" charset="-128"/>
          <a:cs typeface="ＭＳ Ｐゴシック"/>
        </a:defRPr>
      </a:lvl2pPr>
      <a:lvl3pPr marL="1143000" indent="-228600" algn="l" rtl="0" eaLnBrk="0" fontAlgn="base" hangingPunct="0">
        <a:lnSpc>
          <a:spcPct val="110000"/>
        </a:lnSpc>
        <a:spcBef>
          <a:spcPct val="20000"/>
        </a:spcBef>
        <a:spcAft>
          <a:spcPct val="0"/>
        </a:spcAft>
        <a:buClr>
          <a:srgbClr val="FFA300"/>
        </a:buClr>
        <a:buSzPct val="40000"/>
        <a:buFont typeface="Wingdings" pitchFamily="2" charset="2"/>
        <a:buChar char="§"/>
        <a:defRPr sz="2000">
          <a:solidFill>
            <a:schemeClr val="tx1"/>
          </a:solidFill>
          <a:latin typeface="+mn-lt"/>
          <a:ea typeface="ＭＳ Ｐゴシック" charset="-128"/>
          <a:cs typeface="ＭＳ Ｐゴシック"/>
        </a:defRPr>
      </a:lvl3pPr>
      <a:lvl4pPr marL="1600200" indent="-228600" algn="l" rtl="0" eaLnBrk="0" fontAlgn="base" hangingPunct="0">
        <a:lnSpc>
          <a:spcPct val="110000"/>
        </a:lnSpc>
        <a:spcBef>
          <a:spcPct val="20000"/>
        </a:spcBef>
        <a:spcAft>
          <a:spcPct val="0"/>
        </a:spcAft>
        <a:buClr>
          <a:srgbClr val="FFA300"/>
        </a:buClr>
        <a:buSzPct val="30000"/>
        <a:buFont typeface="Wingdings" pitchFamily="2" charset="2"/>
        <a:buChar char="§"/>
        <a:defRPr sz="2000">
          <a:solidFill>
            <a:schemeClr val="tx1"/>
          </a:solidFill>
          <a:latin typeface="+mn-lt"/>
          <a:ea typeface="ＭＳ Ｐゴシック" charset="-128"/>
          <a:cs typeface="ＭＳ Ｐゴシック"/>
        </a:defRPr>
      </a:lvl4pPr>
      <a:lvl5pPr marL="2057400" indent="-228600" algn="l" rtl="0" eaLnBrk="0" fontAlgn="base" hangingPunct="0">
        <a:lnSpc>
          <a:spcPct val="110000"/>
        </a:lnSpc>
        <a:spcBef>
          <a:spcPct val="20000"/>
        </a:spcBef>
        <a:spcAft>
          <a:spcPct val="0"/>
        </a:spcAft>
        <a:buClr>
          <a:srgbClr val="FFA300"/>
        </a:buClr>
        <a:buSzPct val="25000"/>
        <a:buFont typeface="Wingdings" pitchFamily="2" charset="2"/>
        <a:buChar char="§"/>
        <a:defRPr sz="2000">
          <a:solidFill>
            <a:schemeClr val="tx1"/>
          </a:solidFill>
          <a:latin typeface="+mn-lt"/>
          <a:ea typeface="ＭＳ Ｐゴシック" charset="-128"/>
          <a:cs typeface="ＭＳ Ｐゴシック"/>
        </a:defRPr>
      </a:lvl5pPr>
      <a:lvl6pPr marL="2514600" indent="-228600" algn="l" rtl="0" eaLnBrk="0" fontAlgn="base" hangingPunct="0">
        <a:lnSpc>
          <a:spcPct val="110000"/>
        </a:lnSpc>
        <a:spcBef>
          <a:spcPct val="20000"/>
        </a:spcBef>
        <a:spcAft>
          <a:spcPct val="0"/>
        </a:spcAft>
        <a:buClr>
          <a:srgbClr val="FFA300"/>
        </a:buClr>
        <a:buSzPct val="25000"/>
        <a:buFont typeface="Wingdings" charset="2"/>
        <a:buChar char="§"/>
        <a:defRPr sz="2000">
          <a:solidFill>
            <a:schemeClr val="tx1"/>
          </a:solidFill>
          <a:latin typeface="+mn-lt"/>
          <a:ea typeface="ＭＳ Ｐゴシック" charset="-128"/>
        </a:defRPr>
      </a:lvl6pPr>
      <a:lvl7pPr marL="2971800" indent="-228600" algn="l" rtl="0" eaLnBrk="0" fontAlgn="base" hangingPunct="0">
        <a:lnSpc>
          <a:spcPct val="110000"/>
        </a:lnSpc>
        <a:spcBef>
          <a:spcPct val="20000"/>
        </a:spcBef>
        <a:spcAft>
          <a:spcPct val="0"/>
        </a:spcAft>
        <a:buClr>
          <a:srgbClr val="FFA300"/>
        </a:buClr>
        <a:buSzPct val="25000"/>
        <a:buFont typeface="Wingdings" charset="2"/>
        <a:buChar char="§"/>
        <a:defRPr sz="2000">
          <a:solidFill>
            <a:schemeClr val="tx1"/>
          </a:solidFill>
          <a:latin typeface="+mn-lt"/>
          <a:ea typeface="ＭＳ Ｐゴシック" charset="-128"/>
        </a:defRPr>
      </a:lvl7pPr>
      <a:lvl8pPr marL="3429000" indent="-228600" algn="l" rtl="0" eaLnBrk="0" fontAlgn="base" hangingPunct="0">
        <a:lnSpc>
          <a:spcPct val="110000"/>
        </a:lnSpc>
        <a:spcBef>
          <a:spcPct val="20000"/>
        </a:spcBef>
        <a:spcAft>
          <a:spcPct val="0"/>
        </a:spcAft>
        <a:buClr>
          <a:srgbClr val="FFA300"/>
        </a:buClr>
        <a:buSzPct val="25000"/>
        <a:buFont typeface="Wingdings" charset="2"/>
        <a:buChar char="§"/>
        <a:defRPr sz="2000">
          <a:solidFill>
            <a:schemeClr val="tx1"/>
          </a:solidFill>
          <a:latin typeface="+mn-lt"/>
          <a:ea typeface="ＭＳ Ｐゴシック" charset="-128"/>
        </a:defRPr>
      </a:lvl8pPr>
      <a:lvl9pPr marL="3886200" indent="-228600" algn="l" rtl="0" eaLnBrk="0" fontAlgn="base" hangingPunct="0">
        <a:lnSpc>
          <a:spcPct val="110000"/>
        </a:lnSpc>
        <a:spcBef>
          <a:spcPct val="20000"/>
        </a:spcBef>
        <a:spcAft>
          <a:spcPct val="0"/>
        </a:spcAft>
        <a:buClr>
          <a:srgbClr val="FFA300"/>
        </a:buClr>
        <a:buSzPct val="2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1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i="0" u="none">
                <a:ea typeface="+mn-ea"/>
                <a:cs typeface="+mn-cs"/>
              </a:defRPr>
            </a:lvl1pPr>
          </a:lstStyle>
          <a:p>
            <a:pPr>
              <a:defRPr/>
            </a:pPr>
            <a:endParaRPr lang="en-US"/>
          </a:p>
        </p:txBody>
      </p:sp>
      <p:sp>
        <p:nvSpPr>
          <p:cNvPr id="391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i="0" u="none">
                <a:ea typeface="+mn-ea"/>
                <a:cs typeface="+mn-cs"/>
              </a:defRPr>
            </a:lvl1pPr>
          </a:lstStyle>
          <a:p>
            <a:pPr>
              <a:defRPr/>
            </a:pPr>
            <a:endParaRPr lang="en-US"/>
          </a:p>
        </p:txBody>
      </p:sp>
      <p:sp>
        <p:nvSpPr>
          <p:cNvPr id="391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ＭＳ Ｐゴシック" pitchFamily="34" charset="-128"/>
                <a:cs typeface="+mn-cs"/>
              </a:defRPr>
            </a:lvl1pPr>
          </a:lstStyle>
          <a:p>
            <a:pPr>
              <a:defRPr/>
            </a:pPr>
            <a:fld id="{84799DED-D637-4F1A-B5C5-1765596379D9}" type="slidenum">
              <a:rPr lang="en-US"/>
              <a:pPr>
                <a:defRPr/>
              </a:pPr>
              <a:t>‹#›</a:t>
            </a:fld>
            <a:endParaRPr lang="en-US"/>
          </a:p>
        </p:txBody>
      </p:sp>
      <p:pic>
        <p:nvPicPr>
          <p:cNvPr id="13319" name="Picture 7" descr="general_banner_white"/>
          <p:cNvPicPr>
            <a:picLocks noChangeAspect="1" noChangeArrowheads="1"/>
          </p:cNvPicPr>
          <p:nvPr userDrawn="1"/>
        </p:nvPicPr>
        <p:blipFill>
          <a:blip r:embed="rId16"/>
          <a:srcRect/>
          <a:stretch>
            <a:fillRect/>
          </a:stretch>
        </p:blipFill>
        <p:spPr bwMode="auto">
          <a:xfrm>
            <a:off x="0" y="0"/>
            <a:ext cx="3657600" cy="909638"/>
          </a:xfrm>
          <a:prstGeom prst="rect">
            <a:avLst/>
          </a:prstGeom>
          <a:noFill/>
          <a:ln w="9525">
            <a:noFill/>
            <a:miter lim="800000"/>
            <a:headEnd/>
            <a:tailEnd/>
          </a:ln>
        </p:spPr>
      </p:pic>
      <p:sp>
        <p:nvSpPr>
          <p:cNvPr id="391176" name="Rectangle 8"/>
          <p:cNvSpPr>
            <a:spLocks noChangeArrowheads="1"/>
          </p:cNvSpPr>
          <p:nvPr userDrawn="1"/>
        </p:nvSpPr>
        <p:spPr bwMode="auto">
          <a:xfrm>
            <a:off x="0" y="0"/>
            <a:ext cx="9144000" cy="914400"/>
          </a:xfrm>
          <a:prstGeom prst="rect">
            <a:avLst/>
          </a:prstGeom>
          <a:gradFill rotWithShape="1">
            <a:gsLst>
              <a:gs pos="0">
                <a:srgbClr val="3366FF">
                  <a:alpha val="0"/>
                </a:srgbClr>
              </a:gs>
              <a:gs pos="100000">
                <a:srgbClr val="3366FF">
                  <a:gamma/>
                  <a:shade val="46275"/>
                  <a:invGamma/>
                </a:srgbClr>
              </a:gs>
            </a:gsLst>
            <a:lin ang="0" scaled="1"/>
          </a:gradFill>
          <a:ln w="9525">
            <a:solidFill>
              <a:schemeClr val="tx1"/>
            </a:solidFill>
            <a:miter lim="800000"/>
            <a:headEnd/>
            <a:tailEnd/>
          </a:ln>
          <a:effectLst/>
        </p:spPr>
        <p:txBody>
          <a:bodyPr wrap="none" anchor="ctr"/>
          <a:lstStyle/>
          <a:p>
            <a:pPr eaLnBrk="0" hangingPunct="0">
              <a:defRPr/>
            </a:pPr>
            <a:endParaRPr lang="en-US">
              <a:ea typeface="+mn-ea"/>
              <a:cs typeface="+mn-cs"/>
            </a:endParaRPr>
          </a:p>
        </p:txBody>
      </p:sp>
    </p:spTree>
  </p:cSld>
  <p:clrMap bg1="lt1" tx1="dk1" bg2="lt2" tx2="dk2" accent1="accent1" accent2="accent2" accent3="accent3" accent4="accent4" accent5="accent5" accent6="accent6" hlink="hlink" folHlink="folHlink"/>
  <p:sldLayoutIdLst>
    <p:sldLayoutId id="2147483680" r:id="rId1"/>
    <p:sldLayoutId id="2147483679" r:id="rId2"/>
    <p:sldLayoutId id="2147483678" r:id="rId3"/>
    <p:sldLayoutId id="2147483677" r:id="rId4"/>
    <p:sldLayoutId id="2147483676" r:id="rId5"/>
    <p:sldLayoutId id="2147483675" r:id="rId6"/>
    <p:sldLayoutId id="2147483674" r:id="rId7"/>
    <p:sldLayoutId id="2147483673" r:id="rId8"/>
    <p:sldLayoutId id="2147483672" r:id="rId9"/>
    <p:sldLayoutId id="2147483671" r:id="rId10"/>
    <p:sldLayoutId id="2147483670" r:id="rId11"/>
    <p:sldLayoutId id="2147483669" r:id="rId12"/>
    <p:sldLayoutId id="2147483668" r:id="rId13"/>
    <p:sldLayoutId id="2147483681"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www.charitynavigator.org/"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www.kenscommentary.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7" name="Rectangle 7"/>
          <p:cNvSpPr>
            <a:spLocks noGrp="1" noChangeArrowheads="1"/>
          </p:cNvSpPr>
          <p:nvPr>
            <p:ph type="ctrTitle"/>
          </p:nvPr>
        </p:nvSpPr>
        <p:spPr>
          <a:xfrm>
            <a:off x="0" y="914400"/>
            <a:ext cx="9144000" cy="3886200"/>
          </a:xfrm>
        </p:spPr>
        <p:txBody>
          <a:bodyPr/>
          <a:lstStyle/>
          <a:p>
            <a:pPr eaLnBrk="1" hangingPunct="1">
              <a:lnSpc>
                <a:spcPct val="80000"/>
              </a:lnSpc>
            </a:pPr>
            <a:r>
              <a:rPr lang="en-US" sz="4800" b="1" dirty="0" smtClean="0">
                <a:solidFill>
                  <a:srgbClr val="0000CC"/>
                </a:solidFill>
                <a:ea typeface="ＭＳ Ｐゴシック"/>
                <a:cs typeface="ＭＳ Ｐゴシック"/>
              </a:rPr>
              <a:t>What Does Charting Impact Provide that the Numbers Don’t</a:t>
            </a:r>
            <a:endParaRPr lang="en-US" sz="4800" dirty="0" smtClean="0">
              <a:ea typeface="ＭＳ Ｐゴシック"/>
              <a:cs typeface="ＭＳ Ｐゴシック"/>
            </a:endParaRPr>
          </a:p>
        </p:txBody>
      </p:sp>
      <p:sp>
        <p:nvSpPr>
          <p:cNvPr id="29698" name="Text Box 5"/>
          <p:cNvSpPr txBox="1">
            <a:spLocks noChangeArrowheads="1"/>
          </p:cNvSpPr>
          <p:nvPr/>
        </p:nvSpPr>
        <p:spPr bwMode="auto">
          <a:xfrm>
            <a:off x="0" y="5181600"/>
            <a:ext cx="9144000" cy="1066800"/>
          </a:xfrm>
          <a:prstGeom prst="rect">
            <a:avLst/>
          </a:prstGeom>
          <a:noFill/>
          <a:ln w="9525">
            <a:noFill/>
            <a:miter lim="800000"/>
            <a:headEnd/>
            <a:tailEnd/>
          </a:ln>
        </p:spPr>
        <p:txBody>
          <a:bodyPr>
            <a:spAutoFit/>
          </a:bodyPr>
          <a:lstStyle/>
          <a:p>
            <a:pPr algn="ctr" eaLnBrk="0" hangingPunct="0"/>
            <a:r>
              <a:rPr lang="en-US" sz="3200">
                <a:cs typeface="ＭＳ Ｐゴシック"/>
              </a:rPr>
              <a:t>Presented by </a:t>
            </a:r>
          </a:p>
          <a:p>
            <a:pPr algn="ctr" eaLnBrk="0" hangingPunct="0"/>
            <a:r>
              <a:rPr lang="en-US" sz="3200">
                <a:cs typeface="ＭＳ Ｐゴシック"/>
              </a:rPr>
              <a:t>Ken Berger, Pres. &amp; CEO of Charity Navigator</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0" y="4271367"/>
            <a:ext cx="9144000" cy="2428875"/>
          </a:xfrm>
        </p:spPr>
        <p:txBody>
          <a:bodyPr/>
          <a:lstStyle/>
          <a:p>
            <a:pPr algn="ctr" eaLnBrk="1" hangingPunct="1">
              <a:lnSpc>
                <a:spcPct val="90000"/>
              </a:lnSpc>
              <a:buFont typeface="Arial" charset="0"/>
              <a:buNone/>
            </a:pPr>
            <a:r>
              <a:rPr lang="en-US" sz="2700" b="1" dirty="0" smtClean="0">
                <a:solidFill>
                  <a:srgbClr val="595959"/>
                </a:solidFill>
                <a:latin typeface="Arial" charset="0"/>
                <a:cs typeface="Arial" charset="0"/>
              </a:rPr>
              <a:t>Our Mission Statement</a:t>
            </a:r>
          </a:p>
          <a:p>
            <a:pPr algn="ctr" eaLnBrk="1" hangingPunct="1">
              <a:lnSpc>
                <a:spcPct val="90000"/>
              </a:lnSpc>
              <a:buFont typeface="Arial" charset="0"/>
              <a:buNone/>
            </a:pPr>
            <a:r>
              <a:rPr lang="en-US" sz="2700" dirty="0" smtClean="0">
                <a:solidFill>
                  <a:srgbClr val="595959"/>
                </a:solidFill>
                <a:latin typeface="Arial" charset="0"/>
                <a:cs typeface="Arial" charset="0"/>
              </a:rPr>
              <a:t>To address critical social issues, </a:t>
            </a:r>
          </a:p>
          <a:p>
            <a:pPr algn="ctr" eaLnBrk="1" hangingPunct="1">
              <a:lnSpc>
                <a:spcPct val="90000"/>
              </a:lnSpc>
              <a:buFont typeface="Arial" charset="0"/>
              <a:buNone/>
            </a:pPr>
            <a:r>
              <a:rPr lang="en-US" sz="2700" dirty="0" smtClean="0">
                <a:solidFill>
                  <a:srgbClr val="595959"/>
                </a:solidFill>
                <a:latin typeface="Arial" charset="0"/>
                <a:cs typeface="Arial" charset="0"/>
              </a:rPr>
              <a:t>Atlas Corps develops leaders, strengthens</a:t>
            </a:r>
          </a:p>
          <a:p>
            <a:pPr algn="ctr" eaLnBrk="1" hangingPunct="1">
              <a:lnSpc>
                <a:spcPct val="90000"/>
              </a:lnSpc>
              <a:buFont typeface="Arial" charset="0"/>
              <a:buNone/>
            </a:pPr>
            <a:r>
              <a:rPr lang="en-US" sz="2700" dirty="0" smtClean="0">
                <a:solidFill>
                  <a:srgbClr val="595959"/>
                </a:solidFill>
                <a:latin typeface="Arial" charset="0"/>
                <a:cs typeface="Arial" charset="0"/>
              </a:rPr>
              <a:t> organizations and promotes innovation through </a:t>
            </a:r>
          </a:p>
          <a:p>
            <a:pPr algn="ctr" eaLnBrk="1" hangingPunct="1">
              <a:lnSpc>
                <a:spcPct val="90000"/>
              </a:lnSpc>
              <a:buFont typeface="Arial" charset="0"/>
              <a:buNone/>
            </a:pPr>
            <a:r>
              <a:rPr lang="en-US" sz="2700" dirty="0" smtClean="0">
                <a:solidFill>
                  <a:srgbClr val="595959"/>
                </a:solidFill>
                <a:latin typeface="Arial" charset="0"/>
                <a:cs typeface="Arial" charset="0"/>
              </a:rPr>
              <a:t>an overseas fellowship of skilled professionals.</a:t>
            </a:r>
          </a:p>
          <a:p>
            <a:pPr algn="ctr" eaLnBrk="1" hangingPunct="1">
              <a:lnSpc>
                <a:spcPct val="90000"/>
              </a:lnSpc>
              <a:spcBef>
                <a:spcPts val="168"/>
              </a:spcBef>
              <a:buNone/>
            </a:pPr>
            <a:endParaRPr lang="en-US" sz="2800" dirty="0" smtClean="0">
              <a:solidFill>
                <a:srgbClr val="595959"/>
              </a:solidFill>
            </a:endParaRPr>
          </a:p>
        </p:txBody>
      </p:sp>
      <p:pic>
        <p:nvPicPr>
          <p:cNvPr id="17411" name="Picture 2" descr="NEW YORK_2012_edit of girls and skyscape.jpg"/>
          <p:cNvPicPr>
            <a:picLocks noChangeAspect="1"/>
          </p:cNvPicPr>
          <p:nvPr/>
        </p:nvPicPr>
        <p:blipFill>
          <a:blip r:embed="rId3"/>
          <a:srcRect/>
          <a:stretch>
            <a:fillRect/>
          </a:stretch>
        </p:blipFill>
        <p:spPr bwMode="auto">
          <a:xfrm>
            <a:off x="-101203" y="-279797"/>
            <a:ext cx="9368202" cy="43413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2050" y="442021"/>
            <a:ext cx="8586610" cy="2728019"/>
          </a:xfrm>
        </p:spPr>
        <p:txBody>
          <a:bodyPr/>
          <a:lstStyle/>
          <a:p>
            <a:pPr algn="ctr" eaLnBrk="1" hangingPunct="1">
              <a:lnSpc>
                <a:spcPct val="90000"/>
              </a:lnSpc>
              <a:buFont typeface="Arial" charset="0"/>
              <a:buNone/>
            </a:pPr>
            <a:endParaRPr lang="en-US" sz="2300" b="1" dirty="0" smtClean="0">
              <a:solidFill>
                <a:srgbClr val="595959"/>
              </a:solidFill>
              <a:latin typeface="Arial" charset="0"/>
              <a:cs typeface="Arial" charset="0"/>
            </a:endParaRPr>
          </a:p>
          <a:p>
            <a:pPr algn="ctr" eaLnBrk="1" hangingPunct="1">
              <a:lnSpc>
                <a:spcPct val="90000"/>
              </a:lnSpc>
              <a:buFont typeface="Arial" charset="0"/>
              <a:buNone/>
            </a:pPr>
            <a:r>
              <a:rPr lang="en-US" sz="2300" b="1" dirty="0" smtClean="0">
                <a:solidFill>
                  <a:srgbClr val="595959"/>
                </a:solidFill>
                <a:latin typeface="Arial" charset="0"/>
                <a:cs typeface="Arial" charset="0"/>
              </a:rPr>
              <a:t>Our Long-Term Vision</a:t>
            </a:r>
          </a:p>
          <a:p>
            <a:pPr algn="ctr" eaLnBrk="1" hangingPunct="1">
              <a:lnSpc>
                <a:spcPct val="90000"/>
              </a:lnSpc>
              <a:buFont typeface="Arial" charset="0"/>
              <a:buNone/>
            </a:pPr>
            <a:r>
              <a:rPr lang="en-US" sz="2300" dirty="0" smtClean="0">
                <a:solidFill>
                  <a:srgbClr val="595959"/>
                </a:solidFill>
                <a:latin typeface="Arial" charset="0"/>
                <a:cs typeface="Arial" charset="0"/>
              </a:rPr>
              <a:t>A fluid global nonprofit sector—connected by skill, interest, and issue and not divided by political and cultural barriers—that effectively addresses the world’s most critical issues. </a:t>
            </a:r>
          </a:p>
          <a:p>
            <a:pPr algn="ctr" eaLnBrk="1" hangingPunct="1">
              <a:lnSpc>
                <a:spcPct val="90000"/>
              </a:lnSpc>
              <a:buFont typeface="Arial" charset="0"/>
              <a:buNone/>
            </a:pPr>
            <a:endParaRPr lang="en-US" sz="2600" b="1" dirty="0" smtClean="0">
              <a:solidFill>
                <a:srgbClr val="595959"/>
              </a:solidFill>
              <a:latin typeface="Arial" charset="0"/>
              <a:cs typeface="Arial" charset="0"/>
            </a:endParaRPr>
          </a:p>
          <a:p>
            <a:pPr algn="ctr" eaLnBrk="1" hangingPunct="1">
              <a:lnSpc>
                <a:spcPct val="90000"/>
              </a:lnSpc>
              <a:buFont typeface="Arial" charset="0"/>
              <a:buNone/>
            </a:pPr>
            <a:r>
              <a:rPr lang="en-US" sz="2600" b="1" dirty="0" smtClean="0">
                <a:solidFill>
                  <a:srgbClr val="595959"/>
                </a:solidFill>
                <a:latin typeface="Arial" charset="0"/>
                <a:cs typeface="Arial" charset="0"/>
              </a:rPr>
              <a:t>Our 10-Year Vision</a:t>
            </a:r>
          </a:p>
          <a:p>
            <a:pPr algn="ctr" eaLnBrk="1" hangingPunct="1">
              <a:lnSpc>
                <a:spcPct val="90000"/>
              </a:lnSpc>
              <a:buFont typeface="Arial" charset="0"/>
              <a:buNone/>
            </a:pPr>
            <a:r>
              <a:rPr lang="en-US" sz="2400" dirty="0" smtClean="0">
                <a:solidFill>
                  <a:srgbClr val="595959"/>
                </a:solidFill>
                <a:latin typeface="Arial" charset="0"/>
                <a:cs typeface="Arial" charset="0"/>
              </a:rPr>
              <a:t> To engage 1,500 Fellows/year from 50 countries in in organizations in 8 countries.</a:t>
            </a:r>
            <a:endParaRPr lang="en-US" sz="2600" dirty="0" smtClean="0">
              <a:solidFill>
                <a:srgbClr val="595959"/>
              </a:solidFill>
              <a:latin typeface="Arial" charset="0"/>
              <a:cs typeface="Arial" charset="0"/>
            </a:endParaRPr>
          </a:p>
          <a:p>
            <a:pPr algn="ctr" eaLnBrk="1" hangingPunct="1">
              <a:lnSpc>
                <a:spcPct val="90000"/>
              </a:lnSpc>
              <a:buFont typeface="Arial" charset="0"/>
              <a:buNone/>
            </a:pPr>
            <a:endParaRPr lang="en-US" sz="2600" dirty="0" smtClean="0">
              <a:solidFill>
                <a:srgbClr val="595959"/>
              </a:solidFill>
              <a:latin typeface="Arial" charset="0"/>
              <a:cs typeface="Arial" charset="0"/>
            </a:endParaRPr>
          </a:p>
          <a:p>
            <a:pPr algn="ctr" eaLnBrk="1" hangingPunct="1">
              <a:lnSpc>
                <a:spcPct val="90000"/>
              </a:lnSpc>
              <a:buFont typeface="Arial" charset="0"/>
              <a:buNone/>
            </a:pPr>
            <a:r>
              <a:rPr lang="en-US" sz="2600" b="1" dirty="0" smtClean="0">
                <a:solidFill>
                  <a:srgbClr val="595959"/>
                </a:solidFill>
                <a:latin typeface="Arial" charset="0"/>
                <a:cs typeface="Arial" charset="0"/>
              </a:rPr>
              <a:t>The Result</a:t>
            </a:r>
          </a:p>
          <a:p>
            <a:pPr algn="ctr" eaLnBrk="1" hangingPunct="1">
              <a:lnSpc>
                <a:spcPct val="90000"/>
              </a:lnSpc>
              <a:buFont typeface="Arial" charset="0"/>
              <a:buNone/>
            </a:pPr>
            <a:r>
              <a:rPr lang="en-US" sz="2400" dirty="0" smtClean="0">
                <a:solidFill>
                  <a:srgbClr val="595959"/>
                </a:solidFill>
                <a:latin typeface="Arial" charset="0"/>
                <a:cs typeface="Arial" charset="0"/>
              </a:rPr>
              <a:t> A global nonprofit sector ready to address critical social issues that is led by trained and networked leaders, informed by those with first-hand experience of the issues, and enhanced by the personal perspective only gained through such a long-term service opportunity.</a:t>
            </a:r>
          </a:p>
          <a:p>
            <a:pPr algn="ctr" eaLnBrk="1" hangingPunct="1">
              <a:lnSpc>
                <a:spcPct val="90000"/>
              </a:lnSpc>
              <a:buFont typeface="Arial" charset="0"/>
              <a:buNone/>
            </a:pPr>
            <a:endParaRPr lang="en-US" sz="2600" dirty="0" smtClean="0">
              <a:solidFill>
                <a:srgbClr val="595959"/>
              </a:solidFill>
              <a:latin typeface="Arial" charset="0"/>
              <a:cs typeface="Arial" charset="0"/>
            </a:endParaRPr>
          </a:p>
          <a:p>
            <a:pPr eaLnBrk="1" hangingPunct="1">
              <a:lnSpc>
                <a:spcPct val="90000"/>
              </a:lnSpc>
              <a:buFont typeface="Arial" charset="0"/>
              <a:buNone/>
            </a:pPr>
            <a:endParaRPr lang="en-US" sz="2600" dirty="0" smtClean="0">
              <a:solidFill>
                <a:srgbClr val="595959"/>
              </a:solidFill>
              <a:latin typeface="Arial" charset="0"/>
              <a:cs typeface="Arial" charset="0"/>
            </a:endParaRPr>
          </a:p>
          <a:p>
            <a:pPr eaLnBrk="1" hangingPunct="1">
              <a:lnSpc>
                <a:spcPct val="90000"/>
              </a:lnSpc>
              <a:buFont typeface="Arial" charset="0"/>
              <a:buNone/>
            </a:pPr>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1" descr="Acumen Fund logo.jpg"/>
          <p:cNvPicPr>
            <a:picLocks noChangeAspect="1"/>
          </p:cNvPicPr>
          <p:nvPr/>
        </p:nvPicPr>
        <p:blipFill>
          <a:blip r:embed="rId3"/>
          <a:srcRect/>
          <a:stretch>
            <a:fillRect/>
          </a:stretch>
        </p:blipFill>
        <p:spPr bwMode="auto">
          <a:xfrm>
            <a:off x="0" y="1101328"/>
            <a:ext cx="3858136" cy="2655094"/>
          </a:xfrm>
          <a:prstGeom prst="rect">
            <a:avLst/>
          </a:prstGeom>
          <a:noFill/>
          <a:ln w="9525">
            <a:noFill/>
            <a:miter lim="800000"/>
            <a:headEnd/>
            <a:tailEnd/>
          </a:ln>
        </p:spPr>
      </p:pic>
      <p:pic>
        <p:nvPicPr>
          <p:cNvPr id="21507" name="Picture 4" descr="WWF.jpg"/>
          <p:cNvPicPr>
            <a:picLocks noChangeAspect="1"/>
          </p:cNvPicPr>
          <p:nvPr/>
        </p:nvPicPr>
        <p:blipFill>
          <a:blip r:embed="rId4"/>
          <a:srcRect/>
          <a:stretch>
            <a:fillRect/>
          </a:stretch>
        </p:blipFill>
        <p:spPr bwMode="auto">
          <a:xfrm>
            <a:off x="6752517" y="5258098"/>
            <a:ext cx="876565" cy="1180207"/>
          </a:xfrm>
          <a:prstGeom prst="rect">
            <a:avLst/>
          </a:prstGeom>
          <a:noFill/>
          <a:ln w="9525">
            <a:noFill/>
            <a:miter lim="800000"/>
            <a:headEnd/>
            <a:tailEnd/>
          </a:ln>
        </p:spPr>
      </p:pic>
      <p:pic>
        <p:nvPicPr>
          <p:cNvPr id="21508" name="Picture 5" descr="Ashoka.jpg"/>
          <p:cNvPicPr>
            <a:picLocks noChangeAspect="1"/>
          </p:cNvPicPr>
          <p:nvPr/>
        </p:nvPicPr>
        <p:blipFill>
          <a:blip r:embed="rId5"/>
          <a:srcRect/>
          <a:stretch>
            <a:fillRect/>
          </a:stretch>
        </p:blipFill>
        <p:spPr bwMode="auto">
          <a:xfrm>
            <a:off x="6174886" y="1401961"/>
            <a:ext cx="2031827" cy="1778497"/>
          </a:xfrm>
          <a:prstGeom prst="rect">
            <a:avLst/>
          </a:prstGeom>
          <a:noFill/>
          <a:ln w="9525">
            <a:noFill/>
            <a:miter lim="800000"/>
            <a:headEnd/>
            <a:tailEnd/>
          </a:ln>
        </p:spPr>
      </p:pic>
      <p:pic>
        <p:nvPicPr>
          <p:cNvPr id="21509" name="Picture 10" descr="Peace Corps.jpg"/>
          <p:cNvPicPr>
            <a:picLocks noChangeAspect="1"/>
          </p:cNvPicPr>
          <p:nvPr/>
        </p:nvPicPr>
        <p:blipFill>
          <a:blip r:embed="rId6"/>
          <a:srcRect/>
          <a:stretch>
            <a:fillRect/>
          </a:stretch>
        </p:blipFill>
        <p:spPr bwMode="auto">
          <a:xfrm>
            <a:off x="3858136" y="3409653"/>
            <a:ext cx="1692411" cy="1690688"/>
          </a:xfrm>
          <a:prstGeom prst="rect">
            <a:avLst/>
          </a:prstGeom>
          <a:noFill/>
          <a:ln w="9525">
            <a:noFill/>
            <a:miter lim="800000"/>
            <a:headEnd/>
            <a:tailEnd/>
          </a:ln>
        </p:spPr>
      </p:pic>
      <p:pic>
        <p:nvPicPr>
          <p:cNvPr id="21510" name="Picture 11" descr="UNICEF.jpg"/>
          <p:cNvPicPr>
            <a:picLocks noChangeAspect="1"/>
          </p:cNvPicPr>
          <p:nvPr/>
        </p:nvPicPr>
        <p:blipFill>
          <a:blip r:embed="rId7"/>
          <a:srcRect/>
          <a:stretch>
            <a:fillRect/>
          </a:stretch>
        </p:blipFill>
        <p:spPr bwMode="auto">
          <a:xfrm>
            <a:off x="730213" y="5258098"/>
            <a:ext cx="3127923" cy="1248668"/>
          </a:xfrm>
          <a:prstGeom prst="rect">
            <a:avLst/>
          </a:prstGeom>
          <a:noFill/>
          <a:ln w="9525">
            <a:noFill/>
            <a:miter lim="800000"/>
            <a:headEnd/>
            <a:tailEnd/>
          </a:ln>
        </p:spPr>
      </p:pic>
      <p:sp>
        <p:nvSpPr>
          <p:cNvPr id="14" name="Content Placeholder 2"/>
          <p:cNvSpPr>
            <a:spLocks noGrp="1"/>
          </p:cNvSpPr>
          <p:nvPr>
            <p:ph idx="1"/>
          </p:nvPr>
        </p:nvSpPr>
        <p:spPr>
          <a:xfrm>
            <a:off x="457745" y="303610"/>
            <a:ext cx="8228510" cy="480715"/>
          </a:xfrm>
        </p:spPr>
        <p:txBody>
          <a:bodyPr/>
          <a:lstStyle/>
          <a:p>
            <a:pPr algn="ctr" eaLnBrk="1" hangingPunct="1">
              <a:lnSpc>
                <a:spcPct val="90000"/>
              </a:lnSpc>
              <a:buFont typeface="Arial" charset="0"/>
              <a:buNone/>
            </a:pPr>
            <a:r>
              <a:rPr lang="en-US" sz="2600" b="1" dirty="0" smtClean="0">
                <a:solidFill>
                  <a:srgbClr val="595959"/>
                </a:solidFill>
                <a:latin typeface="Arial" charset="0"/>
                <a:cs typeface="Arial" charset="0"/>
              </a:rPr>
              <a:t>Our Strategic Partners &amp; Host Organizations</a:t>
            </a:r>
          </a:p>
          <a:p>
            <a:pPr eaLnBrk="1" hangingPunct="1">
              <a:lnSpc>
                <a:spcPct val="90000"/>
              </a:lnSpc>
              <a:buFont typeface="Arial" charset="0"/>
              <a:buNone/>
            </a:pPr>
            <a:endParaRPr lang="en-US" sz="2600" dirty="0" smtClean="0">
              <a:solidFill>
                <a:srgbClr val="595959"/>
              </a:solidFill>
              <a:latin typeface="Arial" charset="0"/>
              <a:cs typeface="Arial" charset="0"/>
            </a:endParaRPr>
          </a:p>
          <a:p>
            <a:pPr eaLnBrk="1" hangingPunct="1">
              <a:lnSpc>
                <a:spcPct val="90000"/>
              </a:lnSpc>
              <a:buFont typeface="Arial" charset="0"/>
              <a:buNone/>
            </a:pP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457745" y="459879"/>
            <a:ext cx="8228510" cy="2428875"/>
          </a:xfrm>
        </p:spPr>
        <p:txBody>
          <a:bodyPr/>
          <a:lstStyle/>
          <a:p>
            <a:pPr algn="ctr" eaLnBrk="1" hangingPunct="1">
              <a:lnSpc>
                <a:spcPct val="90000"/>
              </a:lnSpc>
              <a:buFont typeface="Arial" charset="0"/>
              <a:buNone/>
            </a:pPr>
            <a:r>
              <a:rPr lang="en-US" sz="2600" b="1" dirty="0" smtClean="0">
                <a:solidFill>
                  <a:srgbClr val="595959"/>
                </a:solidFill>
                <a:latin typeface="Arial" charset="0"/>
                <a:cs typeface="Arial" charset="0"/>
              </a:rPr>
              <a:t>Our Strategies</a:t>
            </a:r>
          </a:p>
          <a:p>
            <a:pPr algn="ctr" eaLnBrk="1" hangingPunct="1">
              <a:lnSpc>
                <a:spcPct val="90000"/>
              </a:lnSpc>
              <a:buFont typeface="Arial" charset="0"/>
              <a:buNone/>
            </a:pPr>
            <a:endParaRPr lang="en-US" sz="2600" dirty="0" smtClean="0">
              <a:solidFill>
                <a:srgbClr val="595959"/>
              </a:solidFill>
              <a:latin typeface="Arial" charset="0"/>
              <a:cs typeface="Arial" charset="0"/>
            </a:endParaRPr>
          </a:p>
          <a:p>
            <a:pPr algn="ctr" eaLnBrk="1" hangingPunct="1">
              <a:lnSpc>
                <a:spcPct val="90000"/>
              </a:lnSpc>
              <a:buFont typeface="Arial" charset="0"/>
              <a:buNone/>
            </a:pPr>
            <a:r>
              <a:rPr lang="en-US" sz="2600" b="1" i="1" dirty="0" smtClean="0">
                <a:solidFill>
                  <a:srgbClr val="595959"/>
                </a:solidFill>
                <a:latin typeface="Arial" charset="0"/>
                <a:cs typeface="Arial" charset="0"/>
              </a:rPr>
              <a:t>Fellowship (original model)</a:t>
            </a:r>
          </a:p>
          <a:p>
            <a:pPr algn="ctr" eaLnBrk="1" hangingPunct="1">
              <a:lnSpc>
                <a:spcPct val="90000"/>
              </a:lnSpc>
              <a:buFont typeface="Arial" charset="0"/>
              <a:buNone/>
            </a:pPr>
            <a:r>
              <a:rPr lang="en-US" sz="2600" dirty="0" smtClean="0">
                <a:solidFill>
                  <a:srgbClr val="595959"/>
                </a:solidFill>
                <a:latin typeface="Arial" charset="0"/>
                <a:cs typeface="Arial" charset="0"/>
              </a:rPr>
              <a:t>Host Organizations contribute 75% of our revenue through a cost share (approximately $30,000/year). </a:t>
            </a:r>
          </a:p>
          <a:p>
            <a:pPr algn="ctr" eaLnBrk="1" hangingPunct="1">
              <a:lnSpc>
                <a:spcPct val="90000"/>
              </a:lnSpc>
              <a:buFont typeface="Arial" charset="0"/>
              <a:buNone/>
            </a:pPr>
            <a:endParaRPr lang="en-US" sz="2600" dirty="0" smtClean="0">
              <a:solidFill>
                <a:srgbClr val="595959"/>
              </a:solidFill>
              <a:latin typeface="Arial" charset="0"/>
              <a:cs typeface="Arial" charset="0"/>
            </a:endParaRPr>
          </a:p>
          <a:p>
            <a:pPr algn="ctr" eaLnBrk="1" hangingPunct="1">
              <a:lnSpc>
                <a:spcPct val="90000"/>
              </a:lnSpc>
              <a:buFont typeface="Arial" charset="0"/>
              <a:buNone/>
            </a:pPr>
            <a:endParaRPr lang="en-US" sz="2600" b="1" i="1" dirty="0" smtClean="0">
              <a:solidFill>
                <a:srgbClr val="595959"/>
              </a:solidFill>
              <a:latin typeface="Arial" charset="0"/>
              <a:cs typeface="Arial" charset="0"/>
            </a:endParaRPr>
          </a:p>
          <a:p>
            <a:pPr algn="ctr" eaLnBrk="1" hangingPunct="1">
              <a:lnSpc>
                <a:spcPct val="90000"/>
              </a:lnSpc>
              <a:buFont typeface="Arial" charset="0"/>
              <a:buNone/>
            </a:pPr>
            <a:r>
              <a:rPr lang="en-US" sz="2600" b="1" i="1" dirty="0" smtClean="0">
                <a:solidFill>
                  <a:srgbClr val="595959"/>
                </a:solidFill>
                <a:latin typeface="Arial" charset="0"/>
                <a:cs typeface="Arial" charset="0"/>
              </a:rPr>
              <a:t>Our Measures of Progress</a:t>
            </a:r>
          </a:p>
          <a:p>
            <a:pPr algn="ctr" eaLnBrk="1" hangingPunct="1">
              <a:lnSpc>
                <a:spcPct val="90000"/>
              </a:lnSpc>
              <a:buFont typeface="Arial" charset="0"/>
              <a:buNone/>
            </a:pPr>
            <a:r>
              <a:rPr lang="en-US" sz="2600" b="1" dirty="0" smtClean="0">
                <a:solidFill>
                  <a:srgbClr val="595959"/>
                </a:solidFill>
                <a:latin typeface="Arial" charset="0"/>
                <a:cs typeface="Arial" charset="0"/>
              </a:rPr>
              <a:t>Economic: </a:t>
            </a:r>
            <a:r>
              <a:rPr lang="en-US" sz="2600" dirty="0" smtClean="0">
                <a:solidFill>
                  <a:srgbClr val="595959"/>
                </a:solidFill>
                <a:latin typeface="Arial" charset="0"/>
                <a:cs typeface="Arial" charset="0"/>
              </a:rPr>
              <a:t>Sustainability, Cost Share Increase, Candidates, Extending Fellows</a:t>
            </a:r>
          </a:p>
          <a:p>
            <a:pPr algn="ctr" eaLnBrk="1" hangingPunct="1">
              <a:lnSpc>
                <a:spcPct val="90000"/>
              </a:lnSpc>
              <a:buFont typeface="Arial" charset="0"/>
              <a:buNone/>
            </a:pPr>
            <a:endParaRPr lang="en-US" sz="2600" dirty="0" smtClean="0">
              <a:solidFill>
                <a:srgbClr val="595959"/>
              </a:solidFill>
              <a:latin typeface="Arial" charset="0"/>
              <a:cs typeface="Arial" charset="0"/>
            </a:endParaRPr>
          </a:p>
          <a:p>
            <a:pPr algn="ctr" eaLnBrk="1" hangingPunct="1">
              <a:lnSpc>
                <a:spcPct val="90000"/>
              </a:lnSpc>
              <a:buFont typeface="Arial" charset="0"/>
              <a:buNone/>
            </a:pPr>
            <a:r>
              <a:rPr lang="en-US" sz="2600" b="1" dirty="0" smtClean="0">
                <a:solidFill>
                  <a:srgbClr val="595959"/>
                </a:solidFill>
                <a:latin typeface="Arial" charset="0"/>
                <a:cs typeface="Arial" charset="0"/>
              </a:rPr>
              <a:t>Programmatic: </a:t>
            </a:r>
            <a:r>
              <a:rPr lang="en-US" sz="2600" dirty="0" smtClean="0">
                <a:solidFill>
                  <a:srgbClr val="595959"/>
                </a:solidFill>
                <a:latin typeface="Arial" charset="0"/>
                <a:cs typeface="Arial" charset="0"/>
              </a:rPr>
              <a:t>Skills, Host Org Satisfaction, Alumni</a:t>
            </a:r>
          </a:p>
          <a:p>
            <a:pPr algn="ctr" eaLnBrk="1" hangingPunct="1">
              <a:lnSpc>
                <a:spcPct val="90000"/>
              </a:lnSpc>
              <a:buFont typeface="Arial" charset="0"/>
              <a:buNone/>
            </a:pPr>
            <a:endParaRPr lang="en-US" sz="1200" i="1" dirty="0" smtClean="0">
              <a:solidFill>
                <a:srgbClr val="595959"/>
              </a:solidFill>
              <a:latin typeface="Arial" charset="0"/>
              <a:cs typeface="Arial" charset="0"/>
            </a:endParaRPr>
          </a:p>
          <a:p>
            <a:pPr eaLnBrk="1" hangingPunct="1">
              <a:lnSpc>
                <a:spcPct val="90000"/>
              </a:lnSpc>
              <a:buFont typeface="Arial" charset="0"/>
              <a:buNone/>
            </a:pPr>
            <a:endParaRPr lang="en-US" sz="2600" dirty="0" smtClean="0">
              <a:solidFill>
                <a:srgbClr val="595959"/>
              </a:solidFill>
              <a:latin typeface="Arial" charset="0"/>
              <a:cs typeface="Arial" charset="0"/>
            </a:endParaRPr>
          </a:p>
          <a:p>
            <a:pPr eaLnBrk="1" hangingPunct="1">
              <a:lnSpc>
                <a:spcPct val="90000"/>
              </a:lnSpc>
              <a:buFont typeface="Arial" charset="0"/>
              <a:buNone/>
            </a:pPr>
            <a:endParaRPr lang="en-US"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Atlas Corps Brochure_2012_all.pdf"/>
          <p:cNvPicPr>
            <a:picLocks noChangeAspect="1"/>
          </p:cNvPicPr>
          <p:nvPr/>
        </p:nvPicPr>
        <p:blipFill>
          <a:blip r:embed="rId3"/>
          <a:srcRect/>
          <a:stretch>
            <a:fillRect/>
          </a:stretch>
        </p:blipFill>
        <p:spPr bwMode="auto">
          <a:xfrm>
            <a:off x="761352" y="-620613"/>
            <a:ext cx="8223839" cy="82257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457745" y="2576216"/>
            <a:ext cx="8228510" cy="3954363"/>
          </a:xfrm>
        </p:spPr>
        <p:txBody>
          <a:bodyPr/>
          <a:lstStyle/>
          <a:p>
            <a:pPr algn="ctr" eaLnBrk="1" hangingPunct="1">
              <a:lnSpc>
                <a:spcPct val="90000"/>
              </a:lnSpc>
              <a:buFont typeface="Arial" charset="0"/>
              <a:buNone/>
            </a:pPr>
            <a:r>
              <a:rPr lang="en-US" sz="2600" b="1" dirty="0" smtClean="0">
                <a:solidFill>
                  <a:srgbClr val="595959"/>
                </a:solidFill>
                <a:latin typeface="Arial" charset="0"/>
                <a:cs typeface="Arial" charset="0"/>
              </a:rPr>
              <a:t>Atlas Corps</a:t>
            </a:r>
          </a:p>
          <a:p>
            <a:pPr algn="ctr" eaLnBrk="1" hangingPunct="1">
              <a:lnSpc>
                <a:spcPct val="90000"/>
              </a:lnSpc>
              <a:buFont typeface="Arial" charset="0"/>
              <a:buNone/>
            </a:pPr>
            <a:endParaRPr lang="en-US" sz="2200" dirty="0" smtClean="0">
              <a:solidFill>
                <a:srgbClr val="595959"/>
              </a:solidFill>
              <a:latin typeface="Arial" charset="0"/>
              <a:cs typeface="Arial" charset="0"/>
            </a:endParaRPr>
          </a:p>
          <a:p>
            <a:pPr algn="ctr" eaLnBrk="1" hangingPunct="1">
              <a:lnSpc>
                <a:spcPct val="90000"/>
              </a:lnSpc>
              <a:buFont typeface="Arial" charset="0"/>
              <a:buNone/>
            </a:pPr>
            <a:r>
              <a:rPr lang="en-US" sz="2200" dirty="0" smtClean="0">
                <a:solidFill>
                  <a:srgbClr val="595959"/>
                </a:solidFill>
                <a:latin typeface="Arial" charset="0"/>
                <a:cs typeface="Arial" charset="0"/>
              </a:rPr>
              <a:t>Abby </a:t>
            </a:r>
            <a:r>
              <a:rPr lang="en-US" sz="2200" dirty="0" err="1" smtClean="0">
                <a:solidFill>
                  <a:srgbClr val="595959"/>
                </a:solidFill>
                <a:latin typeface="Arial" charset="0"/>
                <a:cs typeface="Arial" charset="0"/>
              </a:rPr>
              <a:t>Flottemesch</a:t>
            </a:r>
            <a:r>
              <a:rPr lang="en-US" sz="2200" dirty="0" smtClean="0">
                <a:solidFill>
                  <a:srgbClr val="595959"/>
                </a:solidFill>
                <a:latin typeface="Arial" charset="0"/>
                <a:cs typeface="Arial" charset="0"/>
              </a:rPr>
              <a:t>, abby@atlascorps.org</a:t>
            </a:r>
          </a:p>
          <a:p>
            <a:pPr algn="ctr" eaLnBrk="1" hangingPunct="1">
              <a:lnSpc>
                <a:spcPct val="90000"/>
              </a:lnSpc>
              <a:buFont typeface="Arial" charset="0"/>
              <a:buNone/>
            </a:pPr>
            <a:r>
              <a:rPr lang="en-US" sz="2200" dirty="0" smtClean="0">
                <a:solidFill>
                  <a:srgbClr val="595959"/>
                </a:solidFill>
                <a:latin typeface="Arial" charset="0"/>
                <a:cs typeface="Arial" charset="0"/>
              </a:rPr>
              <a:t>www.atlascorps.org</a:t>
            </a:r>
            <a:endParaRPr lang="en-US" sz="1400" dirty="0" smtClean="0">
              <a:solidFill>
                <a:srgbClr val="595959"/>
              </a:solidFill>
              <a:latin typeface="Arial" charset="0"/>
              <a:cs typeface="Arial" charset="0"/>
            </a:endParaRPr>
          </a:p>
          <a:p>
            <a:pPr algn="ctr" eaLnBrk="1" hangingPunct="1">
              <a:lnSpc>
                <a:spcPct val="90000"/>
              </a:lnSpc>
              <a:buFont typeface="Arial" charset="0"/>
              <a:buNone/>
            </a:pPr>
            <a:endParaRPr lang="en-US" sz="1400" dirty="0" smtClean="0">
              <a:solidFill>
                <a:srgbClr val="595959"/>
              </a:solidFill>
              <a:latin typeface="Arial" charset="0"/>
              <a:cs typeface="Arial" charset="0"/>
            </a:endParaRPr>
          </a:p>
          <a:p>
            <a:pPr algn="ctr" eaLnBrk="1" hangingPunct="1">
              <a:lnSpc>
                <a:spcPct val="90000"/>
              </a:lnSpc>
              <a:buFont typeface="Arial" charset="0"/>
              <a:buNone/>
            </a:pPr>
            <a:endParaRPr lang="en-US" sz="1400" dirty="0" smtClean="0">
              <a:solidFill>
                <a:srgbClr val="595959"/>
              </a:solidFill>
              <a:latin typeface="Arial" charset="0"/>
              <a:cs typeface="Arial" charset="0"/>
            </a:endParaRPr>
          </a:p>
          <a:p>
            <a:pPr algn="r">
              <a:spcBef>
                <a:spcPct val="0"/>
              </a:spcBef>
              <a:buFont typeface="Arial" charset="0"/>
              <a:buNone/>
            </a:pPr>
            <a:r>
              <a:rPr lang="en-US" sz="1400" i="1" dirty="0" smtClean="0">
                <a:solidFill>
                  <a:srgbClr val="595959"/>
                </a:solidFill>
                <a:latin typeface="Arial" charset="0"/>
                <a:cs typeface="Arial" charset="0"/>
              </a:rPr>
              <a:t>“The Atlas Corps model of two-way, professional exchange </a:t>
            </a:r>
          </a:p>
          <a:p>
            <a:pPr algn="r">
              <a:spcBef>
                <a:spcPct val="0"/>
              </a:spcBef>
              <a:buFont typeface="Arial" charset="0"/>
              <a:buNone/>
            </a:pPr>
            <a:r>
              <a:rPr lang="en-US" sz="1400" i="1" dirty="0" smtClean="0">
                <a:solidFill>
                  <a:srgbClr val="595959"/>
                </a:solidFill>
                <a:latin typeface="Arial" charset="0"/>
                <a:cs typeface="Arial" charset="0"/>
              </a:rPr>
              <a:t>is one of the most innovative exchange programs with which I’ve have worked.”</a:t>
            </a:r>
            <a:r>
              <a:rPr lang="en-US" sz="1400" b="1" i="1" dirty="0" smtClean="0">
                <a:solidFill>
                  <a:srgbClr val="595959"/>
                </a:solidFill>
                <a:latin typeface="Arial" charset="0"/>
                <a:cs typeface="Arial" charset="0"/>
              </a:rPr>
              <a:t/>
            </a:r>
            <a:br>
              <a:rPr lang="en-US" sz="1400" b="1" i="1" dirty="0" smtClean="0">
                <a:solidFill>
                  <a:srgbClr val="595959"/>
                </a:solidFill>
                <a:latin typeface="Arial" charset="0"/>
                <a:cs typeface="Arial" charset="0"/>
              </a:rPr>
            </a:br>
            <a:endParaRPr lang="en-US" sz="1400" b="1" i="1" dirty="0" smtClean="0">
              <a:solidFill>
                <a:srgbClr val="595959"/>
              </a:solidFill>
              <a:latin typeface="Arial" charset="0"/>
              <a:cs typeface="Arial" charset="0"/>
            </a:endParaRPr>
          </a:p>
          <a:p>
            <a:pPr algn="r">
              <a:spcBef>
                <a:spcPct val="0"/>
              </a:spcBef>
              <a:buFont typeface="Arial" charset="0"/>
              <a:buNone/>
            </a:pPr>
            <a:r>
              <a:rPr lang="en-US" sz="1400" dirty="0" smtClean="0">
                <a:solidFill>
                  <a:srgbClr val="595959"/>
                </a:solidFill>
                <a:latin typeface="Arial" charset="0"/>
                <a:cs typeface="Arial" charset="0"/>
              </a:rPr>
              <a:t>–Ambassador Maura </a:t>
            </a:r>
            <a:r>
              <a:rPr lang="en-US" sz="1400" dirty="0" err="1" smtClean="0">
                <a:solidFill>
                  <a:srgbClr val="595959"/>
                </a:solidFill>
                <a:latin typeface="Arial" charset="0"/>
                <a:cs typeface="Arial" charset="0"/>
              </a:rPr>
              <a:t>Harty</a:t>
            </a:r>
            <a:r>
              <a:rPr lang="en-US" sz="1400" dirty="0" smtClean="0">
                <a:solidFill>
                  <a:srgbClr val="595959"/>
                </a:solidFill>
                <a:latin typeface="Arial" charset="0"/>
                <a:cs typeface="Arial" charset="0"/>
              </a:rPr>
              <a:t>, Former Assistant Secretary of State for Consular Affairs </a:t>
            </a:r>
          </a:p>
          <a:p>
            <a:pPr algn="ctr" eaLnBrk="1" hangingPunct="1">
              <a:lnSpc>
                <a:spcPct val="90000"/>
              </a:lnSpc>
              <a:buFont typeface="Arial" charset="0"/>
              <a:buNone/>
            </a:pPr>
            <a:endParaRPr lang="en-US" sz="2600" dirty="0" smtClean="0">
              <a:solidFill>
                <a:srgbClr val="595959"/>
              </a:solidFill>
              <a:latin typeface="Arial" charset="0"/>
              <a:cs typeface="Arial" charset="0"/>
            </a:endParaRPr>
          </a:p>
          <a:p>
            <a:pPr eaLnBrk="1" hangingPunct="1">
              <a:lnSpc>
                <a:spcPct val="90000"/>
              </a:lnSpc>
              <a:buFont typeface="Arial" charset="0"/>
              <a:buNone/>
            </a:pPr>
            <a:endParaRPr lang="en-US" dirty="0" smtClean="0"/>
          </a:p>
        </p:txBody>
      </p:sp>
      <p:pic>
        <p:nvPicPr>
          <p:cNvPr id="27651" name="Picture 5" descr="Atlas Corps_logo english copy.jpg"/>
          <p:cNvPicPr>
            <a:picLocks noChangeAspect="1"/>
          </p:cNvPicPr>
          <p:nvPr/>
        </p:nvPicPr>
        <p:blipFill>
          <a:blip r:embed="rId3"/>
          <a:srcRect/>
          <a:stretch>
            <a:fillRect/>
          </a:stretch>
        </p:blipFill>
        <p:spPr bwMode="auto">
          <a:xfrm>
            <a:off x="3475125" y="250032"/>
            <a:ext cx="2193751" cy="221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BBpowerpoint"/>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5" name="Rectangle 3"/>
          <p:cNvSpPr>
            <a:spLocks noGrp="1" noChangeArrowheads="1"/>
          </p:cNvSpPr>
          <p:nvPr>
            <p:ph type="ctrTitle"/>
          </p:nvPr>
        </p:nvSpPr>
        <p:spPr>
          <a:xfrm>
            <a:off x="609600" y="381000"/>
            <a:ext cx="7772400" cy="1470025"/>
          </a:xfrm>
        </p:spPr>
        <p:txBody>
          <a:bodyPr/>
          <a:lstStyle/>
          <a:p>
            <a:pPr eaLnBrk="1" hangingPunct="1"/>
            <a:r>
              <a:rPr lang="en-US" smtClean="0">
                <a:solidFill>
                  <a:schemeClr val="folHlink"/>
                </a:solidFill>
                <a:latin typeface="Verdana" pitchFamily="34" charset="0"/>
              </a:rPr>
              <a:t>BBB Wise Giving Alliance</a:t>
            </a:r>
          </a:p>
        </p:txBody>
      </p:sp>
      <p:sp>
        <p:nvSpPr>
          <p:cNvPr id="3076" name="Rectangle 4"/>
          <p:cNvSpPr>
            <a:spLocks noGrp="1" noChangeArrowheads="1"/>
          </p:cNvSpPr>
          <p:nvPr>
            <p:ph type="subTitle" idx="1"/>
          </p:nvPr>
        </p:nvSpPr>
        <p:spPr>
          <a:xfrm>
            <a:off x="838200" y="1447800"/>
            <a:ext cx="7772400" cy="3352800"/>
          </a:xfrm>
        </p:spPr>
        <p:txBody>
          <a:bodyPr/>
          <a:lstStyle/>
          <a:p>
            <a:pPr eaLnBrk="1" hangingPunct="1">
              <a:lnSpc>
                <a:spcPct val="90000"/>
              </a:lnSpc>
            </a:pPr>
            <a:endParaRPr lang="en-US" smtClean="0">
              <a:solidFill>
                <a:schemeClr val="bg1"/>
              </a:solidFill>
              <a:latin typeface="Georgia" pitchFamily="18" charset="0"/>
            </a:endParaRPr>
          </a:p>
          <a:p>
            <a:pPr eaLnBrk="1" hangingPunct="1">
              <a:lnSpc>
                <a:spcPct val="90000"/>
              </a:lnSpc>
            </a:pPr>
            <a:r>
              <a:rPr lang="en-US" smtClean="0">
                <a:solidFill>
                  <a:schemeClr val="bg1"/>
                </a:solidFill>
                <a:latin typeface="Georgia" pitchFamily="18" charset="0"/>
              </a:rPr>
              <a:t>Bennett Weiner</a:t>
            </a:r>
          </a:p>
          <a:p>
            <a:pPr eaLnBrk="1" hangingPunct="1">
              <a:lnSpc>
                <a:spcPct val="90000"/>
              </a:lnSpc>
            </a:pPr>
            <a:r>
              <a:rPr lang="en-US" smtClean="0">
                <a:solidFill>
                  <a:schemeClr val="bg1"/>
                </a:solidFill>
                <a:latin typeface="Georgia" pitchFamily="18" charset="0"/>
              </a:rPr>
              <a:t>Chief Operating Officer</a:t>
            </a:r>
          </a:p>
          <a:p>
            <a:pPr eaLnBrk="1" hangingPunct="1">
              <a:lnSpc>
                <a:spcPct val="90000"/>
              </a:lnSpc>
            </a:pPr>
            <a:endParaRPr lang="en-US" smtClean="0">
              <a:solidFill>
                <a:schemeClr val="bg1"/>
              </a:solidFill>
              <a:latin typeface="Georgia" pitchFamily="18" charset="0"/>
            </a:endParaRPr>
          </a:p>
          <a:p>
            <a:pPr eaLnBrk="1" hangingPunct="1">
              <a:lnSpc>
                <a:spcPct val="90000"/>
              </a:lnSpc>
            </a:pPr>
            <a:r>
              <a:rPr lang="en-US" smtClean="0">
                <a:solidFill>
                  <a:schemeClr val="bg1"/>
                </a:solidFill>
                <a:latin typeface="Georgia" pitchFamily="18" charset="0"/>
              </a:rPr>
              <a:t>Charting Impact: A Collaboration Story</a:t>
            </a:r>
          </a:p>
          <a:p>
            <a:pPr eaLnBrk="1" hangingPunct="1">
              <a:lnSpc>
                <a:spcPct val="90000"/>
              </a:lnSpc>
            </a:pPr>
            <a:r>
              <a:rPr lang="en-US" smtClean="0">
                <a:solidFill>
                  <a:schemeClr val="bg1"/>
                </a:solidFill>
                <a:latin typeface="Georgia" pitchFamily="18" charset="0"/>
              </a:rPr>
              <a:t>October 1, 2012</a:t>
            </a:r>
          </a:p>
          <a:p>
            <a:pPr eaLnBrk="1" hangingPunct="1">
              <a:lnSpc>
                <a:spcPct val="90000"/>
              </a:lnSpc>
            </a:pPr>
            <a:endParaRPr lang="en-US" smtClean="0">
              <a:solidFill>
                <a:schemeClr val="bg1"/>
              </a:solidFill>
              <a:latin typeface="Georgia" pitchFamily="18" charset="0"/>
            </a:endParaRPr>
          </a:p>
          <a:p>
            <a:pPr eaLnBrk="1" hangingPunct="1">
              <a:lnSpc>
                <a:spcPct val="90000"/>
              </a:lnSpc>
            </a:pPr>
            <a:endParaRPr lang="en-US" smtClean="0">
              <a:solidFill>
                <a:schemeClr val="bg1"/>
              </a:solidFill>
              <a:latin typeface="Georgia"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teriorslide"/>
          <p:cNvPicPr>
            <a:picLocks noChangeAspect="1" noChangeArrowheads="1"/>
          </p:cNvPicPr>
          <p:nvPr/>
        </p:nvPicPr>
        <p:blipFill>
          <a:blip r:embed="rId2"/>
          <a:srcRect/>
          <a:stretch>
            <a:fillRect/>
          </a:stretch>
        </p:blipFill>
        <p:spPr bwMode="auto">
          <a:xfrm>
            <a:off x="0" y="-77788"/>
            <a:ext cx="9144000" cy="6908801"/>
          </a:xfrm>
          <a:prstGeom prst="rect">
            <a:avLst/>
          </a:prstGeom>
          <a:noFill/>
          <a:ln w="9525">
            <a:noFill/>
            <a:miter lim="800000"/>
            <a:headEnd/>
            <a:tailEnd/>
          </a:ln>
        </p:spPr>
      </p:pic>
      <p:sp>
        <p:nvSpPr>
          <p:cNvPr id="103427" name="Rectangle 3"/>
          <p:cNvSpPr>
            <a:spLocks noGrp="1" noChangeArrowheads="1"/>
          </p:cNvSpPr>
          <p:nvPr>
            <p:ph type="title"/>
          </p:nvPr>
        </p:nvSpPr>
        <p:spPr>
          <a:xfrm>
            <a:off x="549275" y="228600"/>
            <a:ext cx="8229600" cy="1143000"/>
          </a:xfrm>
        </p:spPr>
        <p:txBody>
          <a:bodyPr/>
          <a:lstStyle/>
          <a:p>
            <a:pPr eaLnBrk="1" hangingPunct="1">
              <a:defRPr/>
            </a:pPr>
            <a:r>
              <a:rPr lang="en-US" sz="2800" b="1" dirty="0" smtClean="0">
                <a:effectLst>
                  <a:outerShdw blurRad="38100" dist="38100" dir="2700000" algn="tl">
                    <a:srgbClr val="C0C0C0"/>
                  </a:outerShdw>
                </a:effectLst>
                <a:latin typeface="Verdana" pitchFamily="34" charset="0"/>
              </a:rPr>
              <a:t/>
            </a:r>
            <a:br>
              <a:rPr lang="en-US" sz="2800" b="1" dirty="0" smtClean="0">
                <a:effectLst>
                  <a:outerShdw blurRad="38100" dist="38100" dir="2700000" algn="tl">
                    <a:srgbClr val="C0C0C0"/>
                  </a:outerShdw>
                </a:effectLst>
                <a:latin typeface="Verdana" pitchFamily="34" charset="0"/>
              </a:rPr>
            </a:br>
            <a:r>
              <a:rPr lang="en-US" sz="2800" b="1" dirty="0" smtClean="0">
                <a:effectLst>
                  <a:outerShdw blurRad="38100" dist="38100" dir="2700000" algn="tl">
                    <a:srgbClr val="C0C0C0"/>
                  </a:outerShdw>
                </a:effectLst>
                <a:latin typeface="Verdana" pitchFamily="34" charset="0"/>
              </a:rPr>
              <a:t>BBB Wise Giving Alliance</a:t>
            </a:r>
            <a:br>
              <a:rPr lang="en-US" sz="2800" b="1" dirty="0" smtClean="0">
                <a:effectLst>
                  <a:outerShdw blurRad="38100" dist="38100" dir="2700000" algn="tl">
                    <a:srgbClr val="C0C0C0"/>
                  </a:outerShdw>
                </a:effectLst>
                <a:latin typeface="Verdana" pitchFamily="34" charset="0"/>
              </a:rPr>
            </a:br>
            <a:endParaRPr lang="en-US" sz="2800" b="1" dirty="0" smtClean="0">
              <a:effectLst>
                <a:outerShdw blurRad="38100" dist="38100" dir="2700000" algn="tl">
                  <a:srgbClr val="C0C0C0"/>
                </a:outerShdw>
              </a:effectLst>
              <a:latin typeface="Verdana" pitchFamily="34" charset="0"/>
            </a:endParaRPr>
          </a:p>
        </p:txBody>
      </p:sp>
      <p:sp>
        <p:nvSpPr>
          <p:cNvPr id="4100" name="Rectangle 4"/>
          <p:cNvSpPr>
            <a:spLocks noGrp="1" noChangeArrowheads="1"/>
          </p:cNvSpPr>
          <p:nvPr>
            <p:ph type="body" sz="half" idx="1"/>
          </p:nvPr>
        </p:nvSpPr>
        <p:spPr>
          <a:xfrm>
            <a:off x="434975" y="1295400"/>
            <a:ext cx="8458200" cy="4038600"/>
          </a:xfrm>
        </p:spPr>
        <p:txBody>
          <a:bodyPr/>
          <a:lstStyle/>
          <a:p>
            <a:pPr eaLnBrk="1" hangingPunct="1"/>
            <a:r>
              <a:rPr lang="en-US" sz="2400" b="1" smtClean="0">
                <a:latin typeface="Verdana" pitchFamily="34" charset="0"/>
              </a:rPr>
              <a:t>Educating donors</a:t>
            </a:r>
          </a:p>
          <a:p>
            <a:pPr eaLnBrk="1" hangingPunct="1"/>
            <a:r>
              <a:rPr lang="en-US" sz="2400" b="1" smtClean="0">
                <a:latin typeface="Verdana" pitchFamily="34" charset="0"/>
              </a:rPr>
              <a:t>Standard-setting organization </a:t>
            </a:r>
          </a:p>
          <a:p>
            <a:pPr eaLnBrk="1" hangingPunct="1"/>
            <a:r>
              <a:rPr lang="en-US" sz="2400" b="1" smtClean="0">
                <a:latin typeface="Verdana" pitchFamily="34" charset="0"/>
              </a:rPr>
              <a:t>No charge to charities for evaluation</a:t>
            </a:r>
          </a:p>
          <a:p>
            <a:pPr eaLnBrk="1" hangingPunct="1"/>
            <a:r>
              <a:rPr lang="en-US" sz="2400" b="1" smtClean="0">
                <a:latin typeface="Verdana" pitchFamily="34" charset="0"/>
              </a:rPr>
              <a:t>Free public access to reports</a:t>
            </a:r>
          </a:p>
          <a:p>
            <a:pPr eaLnBrk="1" hangingPunct="1"/>
            <a:r>
              <a:rPr lang="en-US" sz="2400" b="1" smtClean="0">
                <a:latin typeface="Verdana" pitchFamily="34" charset="0"/>
              </a:rPr>
              <a:t>Accredited Charity = Meets 20 BBB Standards </a:t>
            </a:r>
          </a:p>
          <a:p>
            <a:pPr eaLnBrk="1" hangingPunct="1"/>
            <a:r>
              <a:rPr lang="en-US" sz="2400" b="1" smtClean="0">
                <a:latin typeface="Verdana" pitchFamily="34" charset="0"/>
              </a:rPr>
              <a:t>Due process – charity receives draft report</a:t>
            </a:r>
          </a:p>
          <a:p>
            <a:pPr eaLnBrk="1" hangingPunct="1"/>
            <a:r>
              <a:rPr lang="en-US" sz="2400" b="1" smtClean="0">
                <a:latin typeface="Verdana" pitchFamily="34" charset="0"/>
              </a:rPr>
              <a:t>Charity Seal </a:t>
            </a:r>
            <a:r>
              <a:rPr lang="en-US" sz="2400" b="1" u="sng" smtClean="0">
                <a:latin typeface="Verdana" pitchFamily="34" charset="0"/>
              </a:rPr>
              <a:t>optional</a:t>
            </a:r>
            <a:r>
              <a:rPr lang="en-US" sz="2400" b="1" smtClean="0">
                <a:latin typeface="Verdana" pitchFamily="34" charset="0"/>
              </a:rPr>
              <a:t> for accredited charities</a:t>
            </a:r>
          </a:p>
          <a:p>
            <a:pPr eaLnBrk="1" hangingPunct="1"/>
            <a:r>
              <a:rPr lang="en-US" sz="2400" b="1" smtClean="0">
                <a:latin typeface="Verdana" pitchFamily="34" charset="0"/>
              </a:rPr>
              <a:t>1,300 national charity reports</a:t>
            </a:r>
          </a:p>
          <a:p>
            <a:pPr eaLnBrk="1" hangingPunct="1"/>
            <a:r>
              <a:rPr lang="en-US" sz="2400" b="1" smtClean="0">
                <a:latin typeface="Verdana" pitchFamily="34" charset="0"/>
              </a:rPr>
              <a:t>10,000 local charity reports</a:t>
            </a:r>
          </a:p>
          <a:p>
            <a:pPr eaLnBrk="1" hangingPunct="1"/>
            <a:endParaRPr lang="en-US" sz="2400" b="1" smtClean="0">
              <a:latin typeface="Verdana" pitchFamily="34" charset="0"/>
            </a:endParaRPr>
          </a:p>
          <a:p>
            <a:pPr eaLnBrk="1" hangingPunct="1"/>
            <a:endParaRPr lang="en-US" sz="2400" b="1" smtClean="0">
              <a:latin typeface="Verdana" pitchFamily="34" charset="0"/>
            </a:endParaRPr>
          </a:p>
        </p:txBody>
      </p:sp>
      <p:sp>
        <p:nvSpPr>
          <p:cNvPr id="4101" name="Rectangle 5"/>
          <p:cNvSpPr>
            <a:spLocks noChangeArrowheads="1"/>
          </p:cNvSpPr>
          <p:nvPr/>
        </p:nvSpPr>
        <p:spPr bwMode="auto">
          <a:xfrm>
            <a:off x="4479925" y="3246438"/>
            <a:ext cx="184150" cy="366712"/>
          </a:xfrm>
          <a:prstGeom prst="rect">
            <a:avLst/>
          </a:prstGeom>
          <a:noFill/>
          <a:ln w="9525">
            <a:noFill/>
            <a:miter lim="800000"/>
            <a:headEnd/>
            <a:tailEnd/>
          </a:ln>
          <a:effectLst/>
        </p:spPr>
        <p:txBody>
          <a:bodyPr wrap="none">
            <a:spAutoFit/>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teriorslide"/>
          <p:cNvPicPr>
            <a:picLocks noChangeAspect="1" noChangeArrowheads="1"/>
          </p:cNvPicPr>
          <p:nvPr/>
        </p:nvPicPr>
        <p:blipFill>
          <a:blip r:embed="rId3"/>
          <a:srcRect/>
          <a:stretch>
            <a:fillRect/>
          </a:stretch>
        </p:blipFill>
        <p:spPr bwMode="auto">
          <a:xfrm>
            <a:off x="0" y="0"/>
            <a:ext cx="9144000" cy="6908800"/>
          </a:xfrm>
          <a:prstGeom prst="rect">
            <a:avLst/>
          </a:prstGeom>
          <a:noFill/>
          <a:ln w="9525">
            <a:noFill/>
            <a:miter lim="800000"/>
            <a:headEnd/>
            <a:tailEnd/>
          </a:ln>
        </p:spPr>
      </p:pic>
      <p:sp>
        <p:nvSpPr>
          <p:cNvPr id="118787" name="Rectangle 3"/>
          <p:cNvSpPr>
            <a:spLocks noGrp="1" noChangeArrowheads="1"/>
          </p:cNvSpPr>
          <p:nvPr>
            <p:ph type="title"/>
          </p:nvPr>
        </p:nvSpPr>
        <p:spPr>
          <a:xfrm>
            <a:off x="609600" y="228600"/>
            <a:ext cx="8229600" cy="1143000"/>
          </a:xfrm>
        </p:spPr>
        <p:txBody>
          <a:bodyPr/>
          <a:lstStyle/>
          <a:p>
            <a:pPr eaLnBrk="1" hangingPunct="1">
              <a:defRPr/>
            </a:pPr>
            <a:r>
              <a:rPr lang="en-US" sz="2800" b="1" dirty="0" smtClean="0">
                <a:solidFill>
                  <a:srgbClr val="0066FF"/>
                </a:solidFill>
                <a:effectLst>
                  <a:outerShdw blurRad="38100" dist="38100" dir="2700000" algn="tl">
                    <a:srgbClr val="C0C0C0"/>
                  </a:outerShdw>
                </a:effectLst>
                <a:latin typeface="Verdana" pitchFamily="34" charset="0"/>
              </a:rPr>
              <a:t>Standards for Charity Accountability</a:t>
            </a:r>
            <a:r>
              <a:rPr lang="en-US" sz="2800" b="1" dirty="0" smtClean="0">
                <a:effectLst>
                  <a:outerShdw blurRad="38100" dist="38100" dir="2700000" algn="tl">
                    <a:srgbClr val="C0C0C0"/>
                  </a:outerShdw>
                </a:effectLst>
                <a:latin typeface="Verdana" pitchFamily="34" charset="0"/>
              </a:rPr>
              <a:t/>
            </a:r>
            <a:br>
              <a:rPr lang="en-US" sz="2800" b="1" dirty="0" smtClean="0">
                <a:effectLst>
                  <a:outerShdw blurRad="38100" dist="38100" dir="2700000" algn="tl">
                    <a:srgbClr val="C0C0C0"/>
                  </a:outerShdw>
                </a:effectLst>
                <a:latin typeface="Verdana" pitchFamily="34" charset="0"/>
              </a:rPr>
            </a:br>
            <a:r>
              <a:rPr lang="en-US" sz="2800" b="1" dirty="0" smtClean="0">
                <a:effectLst>
                  <a:outerShdw blurRad="38100" dist="38100" dir="2700000" algn="tl">
                    <a:srgbClr val="C0C0C0"/>
                  </a:outerShdw>
                </a:effectLst>
                <a:latin typeface="Verdana" pitchFamily="34" charset="0"/>
              </a:rPr>
              <a:t>Standard 7: Measuring Effectiveness</a:t>
            </a:r>
          </a:p>
        </p:txBody>
      </p:sp>
      <p:sp>
        <p:nvSpPr>
          <p:cNvPr id="5124" name="Rectangle 4"/>
          <p:cNvSpPr>
            <a:spLocks noGrp="1" noChangeArrowheads="1"/>
          </p:cNvSpPr>
          <p:nvPr>
            <p:ph type="body" sz="half" idx="1"/>
          </p:nvPr>
        </p:nvSpPr>
        <p:spPr>
          <a:xfrm>
            <a:off x="685800" y="2590800"/>
            <a:ext cx="8001000" cy="3535363"/>
          </a:xfrm>
        </p:spPr>
        <p:txBody>
          <a:bodyPr/>
          <a:lstStyle/>
          <a:p>
            <a:pPr eaLnBrk="1" hangingPunct="1"/>
            <a:r>
              <a:rPr lang="en-US" sz="2800" b="1" smtClean="0">
                <a:solidFill>
                  <a:schemeClr val="tx2"/>
                </a:solidFill>
                <a:latin typeface="Verdana" pitchFamily="34" charset="0"/>
              </a:rPr>
              <a:t>Submit for governing board approval</a:t>
            </a:r>
          </a:p>
          <a:p>
            <a:pPr eaLnBrk="1" hangingPunct="1"/>
            <a:r>
              <a:rPr lang="en-US" sz="2800" b="1" smtClean="0">
                <a:solidFill>
                  <a:schemeClr val="tx2"/>
                </a:solidFill>
                <a:latin typeface="Verdana" pitchFamily="34" charset="0"/>
              </a:rPr>
              <a:t>Written report outlining results of performance and effectiveness assessment </a:t>
            </a:r>
          </a:p>
          <a:p>
            <a:pPr eaLnBrk="1" hangingPunct="1"/>
            <a:r>
              <a:rPr lang="en-US" sz="2800" b="1" smtClean="0">
                <a:solidFill>
                  <a:schemeClr val="tx2"/>
                </a:solidFill>
                <a:latin typeface="Verdana" pitchFamily="34" charset="0"/>
              </a:rPr>
              <a:t>And recommendations for future action</a:t>
            </a:r>
            <a:endParaRPr lang="en-US" smtClean="0">
              <a:latin typeface="Georgia" pitchFamily="18" charset="0"/>
            </a:endParaRPr>
          </a:p>
        </p:txBody>
      </p:sp>
      <p:sp>
        <p:nvSpPr>
          <p:cNvPr id="5125" name="Rectangle 5"/>
          <p:cNvSpPr>
            <a:spLocks noChangeArrowheads="1"/>
          </p:cNvSpPr>
          <p:nvPr/>
        </p:nvSpPr>
        <p:spPr bwMode="auto">
          <a:xfrm>
            <a:off x="4479925" y="3246438"/>
            <a:ext cx="184150" cy="366712"/>
          </a:xfrm>
          <a:prstGeom prst="rect">
            <a:avLst/>
          </a:prstGeom>
          <a:noFill/>
          <a:ln w="9525">
            <a:noFill/>
            <a:miter lim="800000"/>
            <a:headEnd/>
            <a:tailEnd/>
          </a:ln>
          <a:effectLst/>
        </p:spPr>
        <p:txBody>
          <a:bodyPr wrap="none">
            <a:spAutoFit/>
          </a:bodyPr>
          <a:lstStyle/>
          <a:p>
            <a:endParaRPr lang="en-US"/>
          </a:p>
        </p:txBody>
      </p:sp>
      <p:graphicFrame>
        <p:nvGraphicFramePr>
          <p:cNvPr id="5126" name="Object 6"/>
          <p:cNvGraphicFramePr>
            <a:graphicFrameLocks noChangeAspect="1"/>
          </p:cNvGraphicFramePr>
          <p:nvPr>
            <p:ph type="clipArt" sz="half" idx="2"/>
          </p:nvPr>
        </p:nvGraphicFramePr>
        <p:xfrm>
          <a:off x="2667000" y="1295400"/>
          <a:ext cx="3429000" cy="1295400"/>
        </p:xfrm>
        <a:graphic>
          <a:graphicData uri="http://schemas.openxmlformats.org/presentationml/2006/ole">
            <p:oleObj spid="_x0000_s2050" name="Clip" r:id="rId4" imgW="1821485" imgH="876910" progId="MS_ClipArt_Gallery.5">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teriorslide"/>
          <p:cNvPicPr>
            <a:picLocks noChangeAspect="1" noChangeArrowheads="1"/>
          </p:cNvPicPr>
          <p:nvPr/>
        </p:nvPicPr>
        <p:blipFill>
          <a:blip r:embed="rId2"/>
          <a:srcRect/>
          <a:stretch>
            <a:fillRect/>
          </a:stretch>
        </p:blipFill>
        <p:spPr bwMode="auto">
          <a:xfrm>
            <a:off x="0" y="0"/>
            <a:ext cx="9144000" cy="6908800"/>
          </a:xfrm>
          <a:prstGeom prst="rect">
            <a:avLst/>
          </a:prstGeom>
          <a:noFill/>
          <a:ln w="9525">
            <a:noFill/>
            <a:miter lim="800000"/>
            <a:headEnd/>
            <a:tailEnd/>
          </a:ln>
        </p:spPr>
      </p:pic>
      <p:sp>
        <p:nvSpPr>
          <p:cNvPr id="119811" name="Rectangle 3"/>
          <p:cNvSpPr>
            <a:spLocks noGrp="1" noChangeArrowheads="1"/>
          </p:cNvSpPr>
          <p:nvPr>
            <p:ph type="title"/>
          </p:nvPr>
        </p:nvSpPr>
        <p:spPr>
          <a:xfrm>
            <a:off x="533400" y="304800"/>
            <a:ext cx="8229600" cy="1143000"/>
          </a:xfrm>
        </p:spPr>
        <p:txBody>
          <a:bodyPr/>
          <a:lstStyle/>
          <a:p>
            <a:pPr eaLnBrk="1" hangingPunct="1">
              <a:defRPr/>
            </a:pPr>
            <a:r>
              <a:rPr lang="en-US" sz="2800" b="1" dirty="0" smtClean="0">
                <a:solidFill>
                  <a:srgbClr val="0066FF"/>
                </a:solidFill>
                <a:effectLst>
                  <a:outerShdw blurRad="38100" dist="38100" dir="2700000" algn="tl">
                    <a:srgbClr val="C0C0C0"/>
                  </a:outerShdw>
                </a:effectLst>
                <a:latin typeface="Verdana" pitchFamily="34" charset="0"/>
              </a:rPr>
              <a:t>Charity Effectiveness Project </a:t>
            </a:r>
            <a:endParaRPr lang="en-US" sz="2800" b="1" dirty="0" smtClean="0">
              <a:effectLst>
                <a:outerShdw blurRad="38100" dist="38100" dir="2700000" algn="tl">
                  <a:srgbClr val="C0C0C0"/>
                </a:outerShdw>
              </a:effectLst>
              <a:latin typeface="Verdana" pitchFamily="34" charset="0"/>
            </a:endParaRPr>
          </a:p>
        </p:txBody>
      </p:sp>
      <p:sp>
        <p:nvSpPr>
          <p:cNvPr id="6148" name="Rectangle 4"/>
          <p:cNvSpPr>
            <a:spLocks noGrp="1" noChangeArrowheads="1"/>
          </p:cNvSpPr>
          <p:nvPr>
            <p:ph type="body" sz="half" idx="1"/>
          </p:nvPr>
        </p:nvSpPr>
        <p:spPr>
          <a:xfrm>
            <a:off x="381000" y="2590800"/>
            <a:ext cx="8534400" cy="3535363"/>
          </a:xfrm>
        </p:spPr>
        <p:txBody>
          <a:bodyPr/>
          <a:lstStyle/>
          <a:p>
            <a:pPr eaLnBrk="1" hangingPunct="1"/>
            <a:r>
              <a:rPr lang="en-US" sz="2800" b="1" smtClean="0">
                <a:solidFill>
                  <a:schemeClr val="tx2"/>
                </a:solidFill>
                <a:latin typeface="Verdana" pitchFamily="34" charset="0"/>
              </a:rPr>
              <a:t>Help make charity effectiveness info publicly accessible </a:t>
            </a:r>
          </a:p>
          <a:p>
            <a:pPr eaLnBrk="1" hangingPunct="1"/>
            <a:r>
              <a:rPr lang="en-US" sz="2800" b="1" smtClean="0">
                <a:solidFill>
                  <a:schemeClr val="tx2"/>
                </a:solidFill>
                <a:latin typeface="Verdana" pitchFamily="34" charset="0"/>
              </a:rPr>
              <a:t>Growing charity sector interest</a:t>
            </a:r>
          </a:p>
          <a:p>
            <a:pPr eaLnBrk="1" hangingPunct="1"/>
            <a:r>
              <a:rPr lang="en-US" sz="2800" b="1" smtClean="0">
                <a:solidFill>
                  <a:schemeClr val="tx2"/>
                </a:solidFill>
                <a:latin typeface="Verdana" pitchFamily="34" charset="0"/>
              </a:rPr>
              <a:t>Educate not rate effectiveness issue</a:t>
            </a:r>
          </a:p>
          <a:p>
            <a:pPr eaLnBrk="1" hangingPunct="1"/>
            <a:r>
              <a:rPr lang="en-US" sz="2800" b="1" smtClean="0">
                <a:solidFill>
                  <a:schemeClr val="tx2"/>
                </a:solidFill>
                <a:latin typeface="Verdana" pitchFamily="34" charset="0"/>
              </a:rPr>
              <a:t>Supplement not replace accountability</a:t>
            </a:r>
          </a:p>
          <a:p>
            <a:pPr eaLnBrk="1" hangingPunct="1"/>
            <a:endParaRPr lang="en-US" smtClean="0">
              <a:latin typeface="Georgia" pitchFamily="18" charset="0"/>
            </a:endParaRPr>
          </a:p>
        </p:txBody>
      </p:sp>
      <p:sp>
        <p:nvSpPr>
          <p:cNvPr id="6149" name="Rectangle 5"/>
          <p:cNvSpPr>
            <a:spLocks noChangeArrowheads="1"/>
          </p:cNvSpPr>
          <p:nvPr/>
        </p:nvSpPr>
        <p:spPr bwMode="auto">
          <a:xfrm>
            <a:off x="4479925" y="3246438"/>
            <a:ext cx="184150" cy="366712"/>
          </a:xfrm>
          <a:prstGeom prst="rect">
            <a:avLst/>
          </a:prstGeom>
          <a:noFill/>
          <a:ln w="9525">
            <a:noFill/>
            <a:miter lim="800000"/>
            <a:headEnd/>
            <a:tailEnd/>
          </a:ln>
          <a:effectLst/>
        </p:spPr>
        <p:txBody>
          <a:bodyPr wrap="none">
            <a:spAutoFit/>
          </a:bodyPr>
          <a:lstStyle/>
          <a:p>
            <a:endParaRPr lang="en-US"/>
          </a:p>
        </p:txBody>
      </p:sp>
      <p:pic>
        <p:nvPicPr>
          <p:cNvPr id="6150" name="Picture 8"/>
          <p:cNvPicPr>
            <a:picLocks noChangeAspect="1" noChangeArrowheads="1"/>
          </p:cNvPicPr>
          <p:nvPr/>
        </p:nvPicPr>
        <p:blipFill>
          <a:blip r:embed="rId3"/>
          <a:srcRect/>
          <a:stretch>
            <a:fillRect/>
          </a:stretch>
        </p:blipFill>
        <p:spPr bwMode="auto">
          <a:xfrm>
            <a:off x="3352800" y="1143000"/>
            <a:ext cx="2286000" cy="1219200"/>
          </a:xfrm>
          <a:prstGeom prst="rect">
            <a:avLst/>
          </a:prstGeom>
          <a:solidFill>
            <a:schemeClr val="accent1"/>
          </a:solidFill>
          <a:ln w="9525">
            <a:solidFill>
              <a:srgbClr val="00B050"/>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3EEE938-3031-473A-A30F-2917698B9DF7}" type="slidenum">
              <a:rPr lang="en-US" smtClean="0"/>
              <a:pPr>
                <a:defRPr/>
              </a:pPr>
              <a:t>2</a:t>
            </a:fld>
            <a:endParaRPr lang="en-US"/>
          </a:p>
        </p:txBody>
      </p:sp>
      <p:sp>
        <p:nvSpPr>
          <p:cNvPr id="6" name="TextBox 5"/>
          <p:cNvSpPr txBox="1"/>
          <p:nvPr/>
        </p:nvSpPr>
        <p:spPr>
          <a:xfrm>
            <a:off x="0" y="914400"/>
            <a:ext cx="9144000" cy="954107"/>
          </a:xfrm>
          <a:prstGeom prst="rect">
            <a:avLst/>
          </a:prstGeom>
          <a:noFill/>
        </p:spPr>
        <p:txBody>
          <a:bodyPr wrap="square" rtlCol="0">
            <a:spAutoFit/>
          </a:bodyPr>
          <a:lstStyle/>
          <a:p>
            <a:pPr algn="ctr"/>
            <a:r>
              <a:rPr lang="en-US" sz="2800" dirty="0" smtClean="0">
                <a:solidFill>
                  <a:srgbClr val="333399"/>
                </a:solidFill>
                <a:latin typeface="Tahoma" pitchFamily="34" charset="0"/>
                <a:cs typeface="ＭＳ Ｐゴシック"/>
              </a:rPr>
              <a:t>OUR DEFINITIONS OF ACCOUNTABILITY &amp; TRANSPARENCY (per Prof. </a:t>
            </a:r>
            <a:r>
              <a:rPr lang="en-US" sz="2800" dirty="0" err="1" smtClean="0">
                <a:solidFill>
                  <a:srgbClr val="333399"/>
                </a:solidFill>
                <a:latin typeface="Tahoma" pitchFamily="34" charset="0"/>
                <a:cs typeface="ＭＳ Ｐゴシック"/>
              </a:rPr>
              <a:t>Brackman</a:t>
            </a:r>
            <a:r>
              <a:rPr lang="en-US" sz="2800" dirty="0" smtClean="0">
                <a:solidFill>
                  <a:srgbClr val="333399"/>
                </a:solidFill>
                <a:latin typeface="Tahoma" pitchFamily="34" charset="0"/>
                <a:cs typeface="ＭＳ Ｐゴシック"/>
              </a:rPr>
              <a:t> Reiser)</a:t>
            </a:r>
            <a:endParaRPr lang="en-US" dirty="0"/>
          </a:p>
        </p:txBody>
      </p:sp>
      <p:sp>
        <p:nvSpPr>
          <p:cNvPr id="7" name="TextBox 6"/>
          <p:cNvSpPr txBox="1"/>
          <p:nvPr/>
        </p:nvSpPr>
        <p:spPr>
          <a:xfrm>
            <a:off x="457200" y="1905001"/>
            <a:ext cx="8305800" cy="5293757"/>
          </a:xfrm>
          <a:prstGeom prst="rect">
            <a:avLst/>
          </a:prstGeom>
          <a:noFill/>
        </p:spPr>
        <p:txBody>
          <a:bodyPr wrap="square" rtlCol="0">
            <a:spAutoFit/>
          </a:bodyPr>
          <a:lstStyle/>
          <a:p>
            <a:r>
              <a:rPr lang="en-US" dirty="0" smtClean="0"/>
              <a:t>ACCOUNTABILITY - </a:t>
            </a:r>
            <a:r>
              <a:rPr lang="en-US" b="0" dirty="0" smtClean="0"/>
              <a:t>is an obligation or willingness by a charity to explain its actions to its stakeholders.</a:t>
            </a:r>
            <a:endParaRPr lang="en-US" dirty="0" smtClean="0"/>
          </a:p>
          <a:p>
            <a:pPr marL="514350" indent="-514350">
              <a:buAutoNum type="arabicParenR"/>
            </a:pPr>
            <a:r>
              <a:rPr lang="en-US" dirty="0" smtClean="0"/>
              <a:t>FINANCIAL - </a:t>
            </a:r>
            <a:r>
              <a:rPr lang="en-US" b="0" dirty="0" smtClean="0"/>
              <a:t>to safeguard and manage the charities financial resources.</a:t>
            </a:r>
            <a:endParaRPr lang="en-US" dirty="0" smtClean="0"/>
          </a:p>
          <a:p>
            <a:pPr marL="514350" indent="-514350">
              <a:buAutoNum type="arabicParenR"/>
            </a:pPr>
            <a:r>
              <a:rPr lang="en-US" dirty="0" smtClean="0"/>
              <a:t>ORGANIZATIONAL – </a:t>
            </a:r>
            <a:r>
              <a:rPr lang="en-US" b="0" dirty="0" smtClean="0"/>
              <a:t>to consistently follow rules of governance and operational process.</a:t>
            </a:r>
            <a:endParaRPr lang="en-US" dirty="0" smtClean="0"/>
          </a:p>
          <a:p>
            <a:pPr marL="514350" indent="-514350">
              <a:buAutoNum type="arabicParenR"/>
            </a:pPr>
            <a:r>
              <a:rPr lang="en-US" dirty="0" smtClean="0"/>
              <a:t>MISSION – </a:t>
            </a:r>
            <a:r>
              <a:rPr lang="en-US" b="0" dirty="0" smtClean="0"/>
              <a:t>to set goals and then measure and manage performance to assure the charity is achieving meaningful results. </a:t>
            </a:r>
            <a:endParaRPr lang="en-US" dirty="0" smtClean="0"/>
          </a:p>
          <a:p>
            <a:pPr marL="514350" indent="-514350"/>
            <a:r>
              <a:rPr lang="en-US" dirty="0" smtClean="0"/>
              <a:t>TRANSPARENCY - </a:t>
            </a:r>
            <a:r>
              <a:rPr lang="en-US" b="0" dirty="0" smtClean="0"/>
              <a:t>an obligation or willingness by a </a:t>
            </a:r>
          </a:p>
          <a:p>
            <a:pPr marL="514350" indent="-514350"/>
            <a:r>
              <a:rPr lang="en-US" b="0" dirty="0" smtClean="0"/>
              <a:t>charity to publish and make available critical accountability data about the organization.</a:t>
            </a:r>
            <a:endParaRPr lang="en-US" dirty="0" smtClean="0"/>
          </a:p>
          <a:p>
            <a:pPr marL="514350" indent="-514350">
              <a:buAutoNum type="arabicParen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checkerboard(across)">
                                      <p:cBhvr>
                                        <p:cTn id="31" dur="500"/>
                                        <p:tgtEl>
                                          <p:spTgt spid="7">
                                            <p:txEl>
                                              <p:pRg st="4" end="4"/>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checkerboard(across)">
                                      <p:cBhvr>
                                        <p:cTn id="34"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nteriorslide"/>
          <p:cNvPicPr>
            <a:picLocks noChangeAspect="1" noChangeArrowheads="1"/>
          </p:cNvPicPr>
          <p:nvPr/>
        </p:nvPicPr>
        <p:blipFill>
          <a:blip r:embed="rId2"/>
          <a:srcRect/>
          <a:stretch>
            <a:fillRect/>
          </a:stretch>
        </p:blipFill>
        <p:spPr bwMode="auto">
          <a:xfrm>
            <a:off x="0" y="0"/>
            <a:ext cx="9144000" cy="6908800"/>
          </a:xfrm>
          <a:prstGeom prst="rect">
            <a:avLst/>
          </a:prstGeom>
          <a:noFill/>
          <a:ln w="9525">
            <a:noFill/>
            <a:miter lim="800000"/>
            <a:headEnd/>
            <a:tailEnd/>
          </a:ln>
        </p:spPr>
      </p:pic>
      <p:sp>
        <p:nvSpPr>
          <p:cNvPr id="7171" name="Rectangle 3"/>
          <p:cNvSpPr>
            <a:spLocks noGrp="1" noChangeArrowheads="1"/>
          </p:cNvSpPr>
          <p:nvPr>
            <p:ph type="title"/>
          </p:nvPr>
        </p:nvSpPr>
        <p:spPr>
          <a:xfrm>
            <a:off x="381000" y="0"/>
            <a:ext cx="8229600" cy="1143000"/>
          </a:xfrm>
        </p:spPr>
        <p:txBody>
          <a:bodyPr/>
          <a:lstStyle/>
          <a:p>
            <a:pPr eaLnBrk="1" hangingPunct="1"/>
            <a:r>
              <a:rPr lang="en-US" sz="2800" b="1" smtClean="0">
                <a:solidFill>
                  <a:schemeClr val="bg2"/>
                </a:solidFill>
                <a:latin typeface="Verdana" pitchFamily="34" charset="0"/>
              </a:rPr>
              <a:t>Charting Impact: A Collaboration Story</a:t>
            </a:r>
            <a:endParaRPr lang="en-US" sz="2800" b="1" smtClean="0">
              <a:solidFill>
                <a:srgbClr val="000099"/>
              </a:solidFill>
              <a:latin typeface="Verdana" pitchFamily="34" charset="0"/>
            </a:endParaRPr>
          </a:p>
        </p:txBody>
      </p:sp>
      <p:sp>
        <p:nvSpPr>
          <p:cNvPr id="7172" name="Rectangle 4"/>
          <p:cNvSpPr>
            <a:spLocks noGrp="1" noChangeArrowheads="1"/>
          </p:cNvSpPr>
          <p:nvPr>
            <p:ph type="body" sz="half" idx="1"/>
          </p:nvPr>
        </p:nvSpPr>
        <p:spPr>
          <a:xfrm>
            <a:off x="762000" y="1447800"/>
            <a:ext cx="8382000" cy="3200400"/>
          </a:xfrm>
        </p:spPr>
        <p:txBody>
          <a:bodyPr/>
          <a:lstStyle/>
          <a:p>
            <a:pPr eaLnBrk="1" hangingPunct="1">
              <a:buFontTx/>
              <a:buNone/>
            </a:pPr>
            <a:endParaRPr lang="en-US" sz="2000" b="1" smtClean="0">
              <a:solidFill>
                <a:schemeClr val="tx2"/>
              </a:solidFill>
              <a:latin typeface="Verdana" pitchFamily="34" charset="0"/>
            </a:endParaRPr>
          </a:p>
          <a:p>
            <a:pPr eaLnBrk="1" hangingPunct="1"/>
            <a:endParaRPr lang="en-US" sz="2000" smtClean="0">
              <a:solidFill>
                <a:schemeClr val="bg2"/>
              </a:solidFill>
              <a:latin typeface="Verdana" pitchFamily="34" charset="0"/>
            </a:endParaRPr>
          </a:p>
          <a:p>
            <a:pPr eaLnBrk="1" hangingPunct="1">
              <a:buFontTx/>
              <a:buNone/>
            </a:pPr>
            <a:endParaRPr lang="en-US" sz="2800" smtClean="0">
              <a:solidFill>
                <a:schemeClr val="bg2"/>
              </a:solidFill>
              <a:latin typeface="Verdana" pitchFamily="34" charset="0"/>
            </a:endParaRPr>
          </a:p>
        </p:txBody>
      </p:sp>
      <p:sp>
        <p:nvSpPr>
          <p:cNvPr id="7173" name="Rectangle 5"/>
          <p:cNvSpPr>
            <a:spLocks noChangeArrowheads="1"/>
          </p:cNvSpPr>
          <p:nvPr/>
        </p:nvSpPr>
        <p:spPr bwMode="auto">
          <a:xfrm>
            <a:off x="4479925" y="3246438"/>
            <a:ext cx="184150" cy="366712"/>
          </a:xfrm>
          <a:prstGeom prst="rect">
            <a:avLst/>
          </a:prstGeom>
          <a:noFill/>
          <a:ln w="9525">
            <a:noFill/>
            <a:miter lim="800000"/>
            <a:headEnd/>
            <a:tailEnd/>
          </a:ln>
          <a:effectLst/>
        </p:spPr>
        <p:txBody>
          <a:bodyPr wrap="none">
            <a:spAutoFit/>
          </a:bodyPr>
          <a:lstStyle/>
          <a:p>
            <a:endParaRPr lang="en-US"/>
          </a:p>
        </p:txBody>
      </p:sp>
      <p:sp>
        <p:nvSpPr>
          <p:cNvPr id="7174" name="Text Box 6"/>
          <p:cNvSpPr txBox="1">
            <a:spLocks noChangeArrowheads="1"/>
          </p:cNvSpPr>
          <p:nvPr/>
        </p:nvSpPr>
        <p:spPr bwMode="auto">
          <a:xfrm>
            <a:off x="457200" y="762000"/>
            <a:ext cx="7924800" cy="4387850"/>
          </a:xfrm>
          <a:prstGeom prst="rect">
            <a:avLst/>
          </a:prstGeom>
          <a:noFill/>
          <a:ln w="9525">
            <a:noFill/>
            <a:miter lim="800000"/>
            <a:headEnd/>
            <a:tailEnd/>
          </a:ln>
          <a:effectLst/>
        </p:spPr>
        <p:txBody>
          <a:bodyPr>
            <a:spAutoFit/>
          </a:bodyPr>
          <a:lstStyle/>
          <a:p>
            <a:pPr marL="457200" indent="-457200" eaLnBrk="0" hangingPunct="0">
              <a:spcBef>
                <a:spcPct val="50000"/>
              </a:spcBef>
            </a:pPr>
            <a:endParaRPr lang="en-US" sz="2400" b="1">
              <a:solidFill>
                <a:srgbClr val="006699"/>
              </a:solidFill>
              <a:latin typeface="Verdana" pitchFamily="34" charset="0"/>
              <a:sym typeface="Bookshelf Symbol 7" pitchFamily="2" charset="2"/>
            </a:endParaRPr>
          </a:p>
          <a:p>
            <a:pPr marL="457200" indent="-457200" eaLnBrk="0" hangingPunct="0">
              <a:spcBef>
                <a:spcPct val="50000"/>
              </a:spcBef>
            </a:pPr>
            <a:endParaRPr lang="en-US" sz="2400" b="1">
              <a:solidFill>
                <a:srgbClr val="006699"/>
              </a:solidFill>
              <a:latin typeface="Verdana" pitchFamily="34" charset="0"/>
              <a:sym typeface="Bookshelf Symbol 7" pitchFamily="2" charset="2"/>
            </a:endParaRPr>
          </a:p>
          <a:p>
            <a:pPr marL="457200" indent="-457200" eaLnBrk="0" hangingPunct="0">
              <a:spcBef>
                <a:spcPct val="50000"/>
              </a:spcBef>
            </a:pPr>
            <a:endParaRPr lang="en-US" sz="2400" b="1">
              <a:solidFill>
                <a:srgbClr val="006699"/>
              </a:solidFill>
              <a:latin typeface="Verdana" pitchFamily="34" charset="0"/>
              <a:sym typeface="Bookshelf Symbol 7" pitchFamily="2" charset="2"/>
            </a:endParaRPr>
          </a:p>
          <a:p>
            <a:pPr marL="457200" indent="-457200" eaLnBrk="0" hangingPunct="0">
              <a:spcBef>
                <a:spcPct val="50000"/>
              </a:spcBef>
            </a:pPr>
            <a:endParaRPr lang="en-US" sz="2400" b="1">
              <a:solidFill>
                <a:srgbClr val="006699"/>
              </a:solidFill>
              <a:latin typeface="Verdana" pitchFamily="34" charset="0"/>
              <a:sym typeface="Bookshelf Symbol 7" pitchFamily="2" charset="2"/>
            </a:endParaRPr>
          </a:p>
          <a:p>
            <a:pPr marL="457200" indent="-457200" eaLnBrk="0" hangingPunct="0">
              <a:spcBef>
                <a:spcPct val="50000"/>
              </a:spcBef>
            </a:pPr>
            <a:r>
              <a:rPr lang="en-US" sz="2800" b="1">
                <a:solidFill>
                  <a:srgbClr val="006699"/>
                </a:solidFill>
                <a:latin typeface="Times New Roman" pitchFamily="18" charset="0"/>
                <a:sym typeface="Bookshelf Symbol 7" pitchFamily="2" charset="2"/>
              </a:rPr>
              <a:t> </a:t>
            </a:r>
            <a:r>
              <a:rPr lang="en-US" sz="2800" b="1">
                <a:solidFill>
                  <a:srgbClr val="006699"/>
                </a:solidFill>
                <a:latin typeface="Times New Roman" pitchFamily="18" charset="0"/>
              </a:rPr>
              <a:t>  </a:t>
            </a:r>
          </a:p>
          <a:p>
            <a:pPr marL="457200" indent="-457200" eaLnBrk="0" hangingPunct="0">
              <a:spcBef>
                <a:spcPct val="50000"/>
              </a:spcBef>
            </a:pPr>
            <a:endParaRPr lang="en-US" sz="2800" b="1">
              <a:solidFill>
                <a:srgbClr val="006699"/>
              </a:solidFill>
              <a:latin typeface="Times New Roman" pitchFamily="18" charset="0"/>
            </a:endParaRPr>
          </a:p>
          <a:p>
            <a:pPr marL="457200" indent="-457200" eaLnBrk="0" hangingPunct="0">
              <a:spcBef>
                <a:spcPct val="50000"/>
              </a:spcBef>
            </a:pPr>
            <a:endParaRPr lang="en-US" sz="4400" b="1">
              <a:solidFill>
                <a:srgbClr val="FFFF00"/>
              </a:solidFill>
              <a:latin typeface="Times New Roman" pitchFamily="18" charset="0"/>
            </a:endParaRPr>
          </a:p>
        </p:txBody>
      </p:sp>
      <p:pic>
        <p:nvPicPr>
          <p:cNvPr id="7175" name="Picture 4" descr="ChartingImpact-Logo-03302011"/>
          <p:cNvPicPr>
            <a:picLocks noChangeAspect="1" noChangeArrowheads="1"/>
          </p:cNvPicPr>
          <p:nvPr/>
        </p:nvPicPr>
        <p:blipFill>
          <a:blip r:embed="rId3"/>
          <a:srcRect/>
          <a:stretch>
            <a:fillRect/>
          </a:stretch>
        </p:blipFill>
        <p:spPr bwMode="auto">
          <a:xfrm>
            <a:off x="381000" y="1371600"/>
            <a:ext cx="8458200" cy="1911350"/>
          </a:xfrm>
          <a:prstGeom prst="rect">
            <a:avLst/>
          </a:prstGeom>
          <a:noFill/>
          <a:ln w="9525">
            <a:noFill/>
            <a:miter lim="800000"/>
            <a:headEnd/>
            <a:tailEnd/>
          </a:ln>
        </p:spPr>
      </p:pic>
      <p:pic>
        <p:nvPicPr>
          <p:cNvPr id="7176" name="Picture 6"/>
          <p:cNvPicPr>
            <a:picLocks noChangeAspect="1"/>
          </p:cNvPicPr>
          <p:nvPr/>
        </p:nvPicPr>
        <p:blipFill>
          <a:blip r:embed="rId4"/>
          <a:srcRect/>
          <a:stretch>
            <a:fillRect/>
          </a:stretch>
        </p:blipFill>
        <p:spPr bwMode="auto">
          <a:xfrm>
            <a:off x="838200" y="3581400"/>
            <a:ext cx="7620000" cy="1282700"/>
          </a:xfrm>
          <a:prstGeom prst="rect">
            <a:avLst/>
          </a:prstGeom>
          <a:noFill/>
          <a:ln w="25400">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nteriorslide"/>
          <p:cNvPicPr>
            <a:picLocks noChangeAspect="1" noChangeArrowheads="1"/>
          </p:cNvPicPr>
          <p:nvPr/>
        </p:nvPicPr>
        <p:blipFill>
          <a:blip r:embed="rId2"/>
          <a:srcRect/>
          <a:stretch>
            <a:fillRect/>
          </a:stretch>
        </p:blipFill>
        <p:spPr bwMode="auto">
          <a:xfrm>
            <a:off x="0" y="0"/>
            <a:ext cx="9144000" cy="6908800"/>
          </a:xfrm>
          <a:prstGeom prst="rect">
            <a:avLst/>
          </a:prstGeom>
          <a:noFill/>
          <a:ln w="9525">
            <a:noFill/>
            <a:miter lim="800000"/>
            <a:headEnd/>
            <a:tailEnd/>
          </a:ln>
        </p:spPr>
      </p:pic>
      <p:sp>
        <p:nvSpPr>
          <p:cNvPr id="115715" name="Rectangle 3"/>
          <p:cNvSpPr>
            <a:spLocks noGrp="1" noChangeArrowheads="1"/>
          </p:cNvSpPr>
          <p:nvPr>
            <p:ph type="title"/>
          </p:nvPr>
        </p:nvSpPr>
        <p:spPr>
          <a:xfrm>
            <a:off x="533400" y="381000"/>
            <a:ext cx="8229600" cy="1143000"/>
          </a:xfrm>
        </p:spPr>
        <p:txBody>
          <a:bodyPr/>
          <a:lstStyle/>
          <a:p>
            <a:pPr eaLnBrk="1" hangingPunct="1">
              <a:defRPr/>
            </a:pPr>
            <a:r>
              <a:rPr lang="en-US" sz="2800" b="1" smtClean="0">
                <a:effectLst>
                  <a:outerShdw blurRad="38100" dist="38100" dir="2700000" algn="tl">
                    <a:srgbClr val="C0C0C0"/>
                  </a:outerShdw>
                </a:effectLst>
                <a:latin typeface="Verdana" pitchFamily="34" charset="0"/>
              </a:rPr>
              <a:t/>
            </a:r>
            <a:br>
              <a:rPr lang="en-US" sz="2800" b="1" smtClean="0">
                <a:effectLst>
                  <a:outerShdw blurRad="38100" dist="38100" dir="2700000" algn="tl">
                    <a:srgbClr val="C0C0C0"/>
                  </a:outerShdw>
                </a:effectLst>
                <a:latin typeface="Verdana" pitchFamily="34" charset="0"/>
              </a:rPr>
            </a:br>
            <a:r>
              <a:rPr lang="en-US" sz="2800" b="1" smtClean="0">
                <a:effectLst>
                  <a:outerShdw blurRad="38100" dist="38100" dir="2700000" algn="tl">
                    <a:srgbClr val="C0C0C0"/>
                  </a:outerShdw>
                </a:effectLst>
                <a:latin typeface="Verdana" pitchFamily="34" charset="0"/>
              </a:rPr>
              <a:t/>
            </a:r>
            <a:br>
              <a:rPr lang="en-US" sz="2800" b="1" smtClean="0">
                <a:effectLst>
                  <a:outerShdw blurRad="38100" dist="38100" dir="2700000" algn="tl">
                    <a:srgbClr val="C0C0C0"/>
                  </a:outerShdw>
                </a:effectLst>
                <a:latin typeface="Verdana" pitchFamily="34" charset="0"/>
              </a:rPr>
            </a:br>
            <a:endParaRPr lang="en-US" sz="2800" b="1" smtClean="0">
              <a:effectLst>
                <a:outerShdw blurRad="38100" dist="38100" dir="2700000" algn="tl">
                  <a:srgbClr val="C0C0C0"/>
                </a:outerShdw>
              </a:effectLst>
              <a:latin typeface="Verdana" pitchFamily="34" charset="0"/>
            </a:endParaRPr>
          </a:p>
        </p:txBody>
      </p:sp>
      <p:sp>
        <p:nvSpPr>
          <p:cNvPr id="8196" name="Rectangle 4"/>
          <p:cNvSpPr>
            <a:spLocks noGrp="1" noChangeArrowheads="1"/>
          </p:cNvSpPr>
          <p:nvPr>
            <p:ph type="body" sz="half" idx="1"/>
          </p:nvPr>
        </p:nvSpPr>
        <p:spPr>
          <a:xfrm>
            <a:off x="533400" y="990600"/>
            <a:ext cx="7924800" cy="3886200"/>
          </a:xfrm>
        </p:spPr>
        <p:txBody>
          <a:bodyPr/>
          <a:lstStyle/>
          <a:p>
            <a:pPr eaLnBrk="1" hangingPunct="1">
              <a:buFontTx/>
              <a:buNone/>
            </a:pPr>
            <a:r>
              <a:rPr lang="en-US" sz="2400" b="1" smtClean="0">
                <a:solidFill>
                  <a:srgbClr val="33CC33"/>
                </a:solidFill>
                <a:latin typeface="Verdana" pitchFamily="34" charset="0"/>
              </a:rPr>
              <a:t>Charting </a:t>
            </a:r>
            <a:r>
              <a:rPr lang="en-US" sz="2400" b="1" smtClean="0">
                <a:solidFill>
                  <a:srgbClr val="0066CC"/>
                </a:solidFill>
                <a:latin typeface="Verdana" pitchFamily="34" charset="0"/>
              </a:rPr>
              <a:t>Impact</a:t>
            </a:r>
            <a:r>
              <a:rPr lang="en-US" sz="2400" b="1" smtClean="0">
                <a:solidFill>
                  <a:srgbClr val="33CC33"/>
                </a:solidFill>
                <a:latin typeface="Verdana" pitchFamily="34" charset="0"/>
              </a:rPr>
              <a:t> </a:t>
            </a:r>
          </a:p>
          <a:p>
            <a:pPr eaLnBrk="1" hangingPunct="1"/>
            <a:r>
              <a:rPr lang="en-US" sz="2600" b="1" smtClean="0">
                <a:latin typeface="Verdana" pitchFamily="34" charset="0"/>
              </a:rPr>
              <a:t>2-years to develop </a:t>
            </a:r>
          </a:p>
          <a:p>
            <a:pPr eaLnBrk="1" hangingPunct="1"/>
            <a:r>
              <a:rPr lang="en-US" sz="2600" b="1" smtClean="0">
                <a:latin typeface="Verdana" pitchFamily="34" charset="0"/>
              </a:rPr>
              <a:t>Common reporting framework on plans, progress and achievements.</a:t>
            </a:r>
          </a:p>
          <a:p>
            <a:pPr eaLnBrk="1" hangingPunct="1"/>
            <a:r>
              <a:rPr lang="en-US" sz="2600" b="1" smtClean="0">
                <a:latin typeface="Verdana" pitchFamily="34" charset="0"/>
              </a:rPr>
              <a:t>Nearly 200 nonprofit and foundation leaders helped test </a:t>
            </a:r>
          </a:p>
          <a:p>
            <a:pPr eaLnBrk="1" hangingPunct="1"/>
            <a:r>
              <a:rPr lang="en-US" sz="2600" b="1" smtClean="0">
                <a:latin typeface="Verdana" pitchFamily="34" charset="0"/>
              </a:rPr>
              <a:t>Charities answer 5 questions using platform at: </a:t>
            </a:r>
            <a:r>
              <a:rPr lang="en-US" sz="2600" b="1" smtClean="0">
                <a:solidFill>
                  <a:srgbClr val="33CC33"/>
                </a:solidFill>
                <a:latin typeface="Verdana" pitchFamily="34" charset="0"/>
              </a:rPr>
              <a:t>www.charting</a:t>
            </a:r>
            <a:r>
              <a:rPr lang="en-US" sz="2600" b="1" smtClean="0">
                <a:solidFill>
                  <a:srgbClr val="3366CC"/>
                </a:solidFill>
                <a:latin typeface="Verdana" pitchFamily="34" charset="0"/>
              </a:rPr>
              <a:t>impact</a:t>
            </a:r>
            <a:r>
              <a:rPr lang="en-US" sz="2600" b="1" smtClean="0">
                <a:solidFill>
                  <a:srgbClr val="33CC33"/>
                </a:solidFill>
                <a:latin typeface="Verdana" pitchFamily="34" charset="0"/>
              </a:rPr>
              <a:t>.org</a:t>
            </a:r>
          </a:p>
          <a:p>
            <a:pPr eaLnBrk="1" hangingPunct="1"/>
            <a:endParaRPr lang="en-US" sz="2600" b="1" smtClean="0">
              <a:latin typeface="Verdana" pitchFamily="34" charset="0"/>
            </a:endParaRPr>
          </a:p>
          <a:p>
            <a:pPr eaLnBrk="1" hangingPunct="1">
              <a:buFontTx/>
              <a:buNone/>
            </a:pPr>
            <a:endParaRPr lang="en-US" sz="2600" b="1" smtClean="0">
              <a:latin typeface="Verdana" pitchFamily="34" charset="0"/>
            </a:endParaRPr>
          </a:p>
          <a:p>
            <a:pPr eaLnBrk="1" hangingPunct="1">
              <a:buFontTx/>
              <a:buNone/>
            </a:pPr>
            <a:endParaRPr lang="en-US" sz="2600" b="1" smtClean="0">
              <a:latin typeface="Verdana" pitchFamily="34" charset="0"/>
            </a:endParaRPr>
          </a:p>
        </p:txBody>
      </p:sp>
      <p:sp>
        <p:nvSpPr>
          <p:cNvPr id="8197" name="Rectangle 5"/>
          <p:cNvSpPr>
            <a:spLocks noChangeArrowheads="1"/>
          </p:cNvSpPr>
          <p:nvPr/>
        </p:nvSpPr>
        <p:spPr bwMode="auto">
          <a:xfrm>
            <a:off x="4479925" y="3246438"/>
            <a:ext cx="184150" cy="366712"/>
          </a:xfrm>
          <a:prstGeom prst="rect">
            <a:avLst/>
          </a:prstGeom>
          <a:noFill/>
          <a:ln w="9525">
            <a:noFill/>
            <a:miter lim="800000"/>
            <a:headEnd/>
            <a:tailEnd/>
          </a:ln>
          <a:effectLst/>
        </p:spPr>
        <p:txBody>
          <a:bodyPr wrap="none">
            <a:spAutoFit/>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hartingImpact-Logo-03302011"/>
          <p:cNvPicPr>
            <a:picLocks noChangeAspect="1" noChangeArrowheads="1"/>
          </p:cNvPicPr>
          <p:nvPr/>
        </p:nvPicPr>
        <p:blipFill>
          <a:blip r:embed="rId3"/>
          <a:srcRect/>
          <a:stretch>
            <a:fillRect/>
          </a:stretch>
        </p:blipFill>
        <p:spPr bwMode="auto">
          <a:xfrm>
            <a:off x="990600" y="457200"/>
            <a:ext cx="7086600" cy="1603375"/>
          </a:xfrm>
          <a:prstGeom prst="rect">
            <a:avLst/>
          </a:prstGeom>
          <a:noFill/>
          <a:ln w="9525">
            <a:noFill/>
            <a:miter lim="800000"/>
            <a:headEnd/>
            <a:tailEnd/>
          </a:ln>
        </p:spPr>
      </p:pic>
      <p:pic>
        <p:nvPicPr>
          <p:cNvPr id="9219" name="Picture 3"/>
          <p:cNvPicPr>
            <a:picLocks noChangeAspect="1" noChangeArrowheads="1"/>
          </p:cNvPicPr>
          <p:nvPr/>
        </p:nvPicPr>
        <p:blipFill>
          <a:blip r:embed="rId4"/>
          <a:srcRect/>
          <a:stretch>
            <a:fillRect/>
          </a:stretch>
        </p:blipFill>
        <p:spPr bwMode="auto">
          <a:xfrm>
            <a:off x="4495800" y="5994400"/>
            <a:ext cx="3895725" cy="863600"/>
          </a:xfrm>
          <a:prstGeom prst="rect">
            <a:avLst/>
          </a:prstGeom>
          <a:noFill/>
          <a:ln w="9525">
            <a:noFill/>
            <a:miter lim="800000"/>
            <a:headEnd/>
            <a:tailEnd/>
          </a:ln>
          <a:effectLst/>
        </p:spPr>
      </p:pic>
      <p:sp>
        <p:nvSpPr>
          <p:cNvPr id="9220" name="Rectangle 4"/>
          <p:cNvSpPr>
            <a:spLocks noChangeArrowheads="1"/>
          </p:cNvSpPr>
          <p:nvPr/>
        </p:nvSpPr>
        <p:spPr bwMode="auto">
          <a:xfrm>
            <a:off x="0" y="0"/>
            <a:ext cx="838200" cy="6858000"/>
          </a:xfrm>
          <a:prstGeom prst="rect">
            <a:avLst/>
          </a:prstGeom>
          <a:gradFill rotWithShape="1">
            <a:gsLst>
              <a:gs pos="0">
                <a:srgbClr val="44829D"/>
              </a:gs>
              <a:gs pos="100000">
                <a:schemeClr val="bg1"/>
              </a:gs>
            </a:gsLst>
            <a:lin ang="0" scaled="1"/>
          </a:gradFill>
          <a:ln w="9525">
            <a:noFill/>
            <a:miter lim="800000"/>
            <a:headEnd/>
            <a:tailEnd/>
          </a:ln>
          <a:effectLst/>
        </p:spPr>
        <p:txBody>
          <a:bodyPr wrap="none" anchor="ctr"/>
          <a:lstStyle/>
          <a:p>
            <a:endParaRPr lang="en-US">
              <a:solidFill>
                <a:srgbClr val="000000"/>
              </a:solidFill>
            </a:endParaRPr>
          </a:p>
        </p:txBody>
      </p:sp>
      <p:sp>
        <p:nvSpPr>
          <p:cNvPr id="9221" name="Rectangle 5"/>
          <p:cNvSpPr>
            <a:spLocks noChangeArrowheads="1"/>
          </p:cNvSpPr>
          <p:nvPr/>
        </p:nvSpPr>
        <p:spPr bwMode="auto">
          <a:xfrm rot="10800000">
            <a:off x="8305800" y="0"/>
            <a:ext cx="838200" cy="6858000"/>
          </a:xfrm>
          <a:prstGeom prst="rect">
            <a:avLst/>
          </a:prstGeom>
          <a:gradFill rotWithShape="1">
            <a:gsLst>
              <a:gs pos="0">
                <a:srgbClr val="44829D"/>
              </a:gs>
              <a:gs pos="100000">
                <a:schemeClr val="bg1"/>
              </a:gs>
            </a:gsLst>
            <a:lin ang="0" scaled="1"/>
          </a:gradFill>
          <a:ln w="9525">
            <a:noFill/>
            <a:miter lim="800000"/>
            <a:headEnd/>
            <a:tailEnd/>
          </a:ln>
          <a:effectLst/>
        </p:spPr>
        <p:txBody>
          <a:bodyPr wrap="none" anchor="ctr"/>
          <a:lstStyle/>
          <a:p>
            <a:endParaRPr lang="en-US">
              <a:solidFill>
                <a:srgbClr val="000000"/>
              </a:solidFill>
            </a:endParaRPr>
          </a:p>
        </p:txBody>
      </p:sp>
      <p:sp>
        <p:nvSpPr>
          <p:cNvPr id="9222" name="Text Box 6"/>
          <p:cNvSpPr txBox="1">
            <a:spLocks noChangeArrowheads="1"/>
          </p:cNvSpPr>
          <p:nvPr/>
        </p:nvSpPr>
        <p:spPr bwMode="auto">
          <a:xfrm>
            <a:off x="914400" y="2270125"/>
            <a:ext cx="7696200" cy="2225675"/>
          </a:xfrm>
          <a:prstGeom prst="rect">
            <a:avLst/>
          </a:prstGeom>
          <a:noFill/>
          <a:ln w="9525">
            <a:noFill/>
            <a:miter lim="800000"/>
            <a:headEnd/>
            <a:tailEnd/>
          </a:ln>
          <a:effectLst/>
        </p:spPr>
        <p:txBody>
          <a:bodyPr>
            <a:spAutoFit/>
          </a:bodyPr>
          <a:lstStyle/>
          <a:p>
            <a:pPr marL="457200" indent="-457200">
              <a:spcBef>
                <a:spcPct val="50000"/>
              </a:spcBef>
              <a:buFontTx/>
              <a:buAutoNum type="arabicPeriod"/>
            </a:pPr>
            <a:r>
              <a:rPr lang="en-US" sz="2000">
                <a:solidFill>
                  <a:srgbClr val="333333"/>
                </a:solidFill>
              </a:rPr>
              <a:t>What is your organization aiming to accomplish?</a:t>
            </a:r>
          </a:p>
          <a:p>
            <a:pPr marL="457200" indent="-457200">
              <a:spcBef>
                <a:spcPct val="50000"/>
              </a:spcBef>
              <a:buFontTx/>
              <a:buAutoNum type="arabicPeriod"/>
            </a:pPr>
            <a:r>
              <a:rPr lang="en-US" sz="2000">
                <a:solidFill>
                  <a:srgbClr val="333333"/>
                </a:solidFill>
              </a:rPr>
              <a:t>What are your strategies for making this happen?</a:t>
            </a:r>
          </a:p>
          <a:p>
            <a:pPr marL="457200" indent="-457200">
              <a:spcBef>
                <a:spcPct val="50000"/>
              </a:spcBef>
              <a:buFontTx/>
              <a:buAutoNum type="arabicPeriod"/>
            </a:pPr>
            <a:r>
              <a:rPr lang="en-US" sz="2000">
                <a:solidFill>
                  <a:srgbClr val="333333"/>
                </a:solidFill>
              </a:rPr>
              <a:t>What are your organization’s capabilities for doing this?</a:t>
            </a:r>
          </a:p>
          <a:p>
            <a:pPr marL="457200" indent="-457200">
              <a:spcBef>
                <a:spcPct val="50000"/>
              </a:spcBef>
              <a:buFontTx/>
              <a:buAutoNum type="arabicPeriod"/>
            </a:pPr>
            <a:r>
              <a:rPr lang="en-US" sz="2000">
                <a:solidFill>
                  <a:srgbClr val="333333"/>
                </a:solidFill>
              </a:rPr>
              <a:t>How will your organization know if you are making progress?</a:t>
            </a:r>
          </a:p>
          <a:p>
            <a:pPr marL="457200" indent="-457200">
              <a:spcBef>
                <a:spcPct val="50000"/>
              </a:spcBef>
              <a:buFontTx/>
              <a:buAutoNum type="arabicPeriod"/>
            </a:pPr>
            <a:r>
              <a:rPr lang="en-US" sz="2000">
                <a:solidFill>
                  <a:srgbClr val="333333"/>
                </a:solidFill>
              </a:rPr>
              <a:t>What have and haven’t you accomplished so far?</a:t>
            </a:r>
          </a:p>
        </p:txBody>
      </p:sp>
      <p:sp>
        <p:nvSpPr>
          <p:cNvPr id="9223" name="Text Box 7"/>
          <p:cNvSpPr txBox="1">
            <a:spLocks noChangeArrowheads="1"/>
          </p:cNvSpPr>
          <p:nvPr/>
        </p:nvSpPr>
        <p:spPr bwMode="auto">
          <a:xfrm>
            <a:off x="762000" y="4724400"/>
            <a:ext cx="7391400" cy="1603375"/>
          </a:xfrm>
          <a:prstGeom prst="rect">
            <a:avLst/>
          </a:prstGeom>
          <a:noFill/>
          <a:ln w="9525">
            <a:noFill/>
            <a:miter lim="800000"/>
            <a:headEnd/>
            <a:tailEnd/>
          </a:ln>
          <a:effectLst/>
        </p:spPr>
        <p:txBody>
          <a:bodyPr>
            <a:spAutoFit/>
          </a:bodyPr>
          <a:lstStyle/>
          <a:p>
            <a:pPr algn="ctr">
              <a:spcBef>
                <a:spcPct val="50000"/>
              </a:spcBef>
            </a:pPr>
            <a:r>
              <a:rPr lang="en-US" i="1">
                <a:solidFill>
                  <a:srgbClr val="ED8012"/>
                </a:solidFill>
              </a:rPr>
              <a:t>A framework for advancing strategic thinking.</a:t>
            </a:r>
          </a:p>
          <a:p>
            <a:pPr algn="ctr">
              <a:spcBef>
                <a:spcPct val="100000"/>
              </a:spcBef>
            </a:pPr>
            <a:r>
              <a:rPr lang="en-US" i="1">
                <a:solidFill>
                  <a:srgbClr val="ED8012"/>
                </a:solidFill>
              </a:rPr>
              <a:t>A standardized method for sharing concise information with key stakeholders and the public.</a:t>
            </a:r>
          </a:p>
          <a:p>
            <a:pPr>
              <a:spcBef>
                <a:spcPct val="50000"/>
              </a:spcBef>
              <a:buFontTx/>
              <a:buChar char="•"/>
            </a:pPr>
            <a:endParaRPr lang="en-US" i="1">
              <a:solidFill>
                <a:srgbClr val="ED8012"/>
              </a:solidFill>
            </a:endParaRPr>
          </a:p>
        </p:txBody>
      </p:sp>
      <p:sp>
        <p:nvSpPr>
          <p:cNvPr id="9224" name="Text Box 8"/>
          <p:cNvSpPr txBox="1">
            <a:spLocks noChangeArrowheads="1"/>
          </p:cNvSpPr>
          <p:nvPr/>
        </p:nvSpPr>
        <p:spPr bwMode="auto">
          <a:xfrm>
            <a:off x="1066800" y="6172200"/>
            <a:ext cx="2667000" cy="457200"/>
          </a:xfrm>
          <a:prstGeom prst="rect">
            <a:avLst/>
          </a:prstGeom>
          <a:noFill/>
          <a:ln w="9525">
            <a:noFill/>
            <a:miter lim="800000"/>
            <a:headEnd/>
            <a:tailEnd/>
          </a:ln>
          <a:effectLst/>
        </p:spPr>
        <p:txBody>
          <a:bodyPr>
            <a:spAutoFit/>
          </a:bodyPr>
          <a:lstStyle/>
          <a:p>
            <a:pPr>
              <a:spcBef>
                <a:spcPct val="50000"/>
              </a:spcBef>
            </a:pPr>
            <a:r>
              <a:rPr lang="en-US" sz="2400">
                <a:solidFill>
                  <a:srgbClr val="569E51"/>
                </a:solidFill>
              </a:rPr>
              <a:t>#chartingimpact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838200" cy="6858000"/>
          </a:xfrm>
          <a:prstGeom prst="rect">
            <a:avLst/>
          </a:prstGeom>
          <a:gradFill rotWithShape="1">
            <a:gsLst>
              <a:gs pos="0">
                <a:srgbClr val="44829D"/>
              </a:gs>
              <a:gs pos="100000">
                <a:schemeClr val="bg1"/>
              </a:gs>
            </a:gsLst>
            <a:lin ang="0" scaled="1"/>
          </a:gradFill>
          <a:ln w="9525">
            <a:noFill/>
            <a:miter lim="800000"/>
            <a:headEnd/>
            <a:tailEnd/>
          </a:ln>
          <a:effectLst/>
        </p:spPr>
        <p:txBody>
          <a:bodyPr wrap="none" anchor="ctr"/>
          <a:lstStyle/>
          <a:p>
            <a:endParaRPr lang="en-US"/>
          </a:p>
        </p:txBody>
      </p:sp>
      <p:sp>
        <p:nvSpPr>
          <p:cNvPr id="10243" name="Rectangle 3"/>
          <p:cNvSpPr>
            <a:spLocks noChangeArrowheads="1"/>
          </p:cNvSpPr>
          <p:nvPr/>
        </p:nvSpPr>
        <p:spPr bwMode="auto">
          <a:xfrm rot="10800000">
            <a:off x="8305800" y="0"/>
            <a:ext cx="838200" cy="6858000"/>
          </a:xfrm>
          <a:prstGeom prst="rect">
            <a:avLst/>
          </a:prstGeom>
          <a:gradFill rotWithShape="1">
            <a:gsLst>
              <a:gs pos="0">
                <a:srgbClr val="44829D"/>
              </a:gs>
              <a:gs pos="100000">
                <a:schemeClr val="bg1"/>
              </a:gs>
            </a:gsLst>
            <a:lin ang="0" scaled="1"/>
          </a:gradFill>
          <a:ln w="9525">
            <a:noFill/>
            <a:miter lim="800000"/>
            <a:headEnd/>
            <a:tailEnd/>
          </a:ln>
          <a:effectLst/>
        </p:spPr>
        <p:txBody>
          <a:bodyPr wrap="none" anchor="ctr"/>
          <a:lstStyle/>
          <a:p>
            <a:endParaRPr lang="en-US"/>
          </a:p>
        </p:txBody>
      </p:sp>
      <p:pic>
        <p:nvPicPr>
          <p:cNvPr id="10244" name="Picture 8"/>
          <p:cNvPicPr>
            <a:picLocks noChangeAspect="1" noChangeArrowheads="1"/>
          </p:cNvPicPr>
          <p:nvPr/>
        </p:nvPicPr>
        <p:blipFill>
          <a:blip r:embed="rId2"/>
          <a:srcRect l="23228" t="13907" r="23643" b="1547"/>
          <a:stretch>
            <a:fillRect/>
          </a:stretch>
        </p:blipFill>
        <p:spPr bwMode="auto">
          <a:xfrm>
            <a:off x="304800" y="304800"/>
            <a:ext cx="4727575" cy="5510213"/>
          </a:xfrm>
          <a:prstGeom prst="rect">
            <a:avLst/>
          </a:prstGeom>
          <a:noFill/>
          <a:ln w="9525">
            <a:solidFill>
              <a:schemeClr val="tx1"/>
            </a:solidFill>
            <a:miter lim="800000"/>
            <a:headEnd/>
            <a:tailEnd/>
          </a:ln>
          <a:effectLst/>
        </p:spPr>
      </p:pic>
      <p:pic>
        <p:nvPicPr>
          <p:cNvPr id="10245" name="Picture 9"/>
          <p:cNvPicPr>
            <a:picLocks noChangeAspect="1" noChangeArrowheads="1"/>
          </p:cNvPicPr>
          <p:nvPr/>
        </p:nvPicPr>
        <p:blipFill>
          <a:blip r:embed="rId3"/>
          <a:srcRect l="25690" t="14320" r="26913" b="1851"/>
          <a:stretch>
            <a:fillRect/>
          </a:stretch>
        </p:blipFill>
        <p:spPr bwMode="auto">
          <a:xfrm>
            <a:off x="4167188" y="685800"/>
            <a:ext cx="4748212" cy="6108700"/>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nteriorslide"/>
          <p:cNvPicPr>
            <a:picLocks noChangeAspect="1" noChangeArrowheads="1"/>
          </p:cNvPicPr>
          <p:nvPr/>
        </p:nvPicPr>
        <p:blipFill>
          <a:blip r:embed="rId2"/>
          <a:srcRect/>
          <a:stretch>
            <a:fillRect/>
          </a:stretch>
        </p:blipFill>
        <p:spPr bwMode="auto">
          <a:xfrm>
            <a:off x="0" y="0"/>
            <a:ext cx="9144000" cy="6908800"/>
          </a:xfrm>
          <a:prstGeom prst="rect">
            <a:avLst/>
          </a:prstGeom>
          <a:noFill/>
          <a:ln w="9525">
            <a:noFill/>
            <a:miter lim="800000"/>
            <a:headEnd/>
            <a:tailEnd/>
          </a:ln>
        </p:spPr>
      </p:pic>
      <p:sp>
        <p:nvSpPr>
          <p:cNvPr id="120835" name="Rectangle 3"/>
          <p:cNvSpPr>
            <a:spLocks noGrp="1" noChangeArrowheads="1"/>
          </p:cNvSpPr>
          <p:nvPr>
            <p:ph type="title"/>
          </p:nvPr>
        </p:nvSpPr>
        <p:spPr>
          <a:xfrm>
            <a:off x="1447800" y="1600200"/>
            <a:ext cx="6553200" cy="2286000"/>
          </a:xfrm>
        </p:spPr>
        <p:txBody>
          <a:bodyPr/>
          <a:lstStyle/>
          <a:p>
            <a:pPr eaLnBrk="1" hangingPunct="1">
              <a:defRPr/>
            </a:pPr>
            <a:r>
              <a:rPr lang="en-US" sz="2800" b="1" dirty="0" smtClean="0">
                <a:effectLst>
                  <a:outerShdw blurRad="38100" dist="38100" dir="2700000" algn="tl">
                    <a:srgbClr val="C0C0C0"/>
                  </a:outerShdw>
                </a:effectLst>
                <a:latin typeface="Verdana" pitchFamily="34" charset="0"/>
              </a:rPr>
              <a:t>How will Charting Impact </a:t>
            </a:r>
            <a:br>
              <a:rPr lang="en-US" sz="2800" b="1" dirty="0" smtClean="0">
                <a:effectLst>
                  <a:outerShdw blurRad="38100" dist="38100" dir="2700000" algn="tl">
                    <a:srgbClr val="C0C0C0"/>
                  </a:outerShdw>
                </a:effectLst>
                <a:latin typeface="Verdana" pitchFamily="34" charset="0"/>
              </a:rPr>
            </a:br>
            <a:r>
              <a:rPr lang="en-US" sz="2800" b="1" dirty="0" smtClean="0">
                <a:effectLst>
                  <a:outerShdw blurRad="38100" dist="38100" dir="2700000" algn="tl">
                    <a:srgbClr val="C0C0C0"/>
                  </a:outerShdw>
                </a:effectLst>
                <a:latin typeface="Verdana" pitchFamily="34" charset="0"/>
              </a:rPr>
              <a:t>be used in </a:t>
            </a:r>
            <a:br>
              <a:rPr lang="en-US" sz="2800" b="1" dirty="0" smtClean="0">
                <a:effectLst>
                  <a:outerShdw blurRad="38100" dist="38100" dir="2700000" algn="tl">
                    <a:srgbClr val="C0C0C0"/>
                  </a:outerShdw>
                </a:effectLst>
                <a:latin typeface="Verdana" pitchFamily="34" charset="0"/>
              </a:rPr>
            </a:br>
            <a:r>
              <a:rPr lang="en-US" sz="2800" b="1" dirty="0" smtClean="0">
                <a:effectLst>
                  <a:outerShdw blurRad="38100" dist="38100" dir="2700000" algn="tl">
                    <a:srgbClr val="C0C0C0"/>
                  </a:outerShdw>
                </a:effectLst>
                <a:latin typeface="Verdana" pitchFamily="34" charset="0"/>
              </a:rPr>
              <a:t>BBB Wise Giving Alliance Reports?</a:t>
            </a:r>
          </a:p>
        </p:txBody>
      </p:sp>
      <p:sp>
        <p:nvSpPr>
          <p:cNvPr id="11268" name="Rectangle 5"/>
          <p:cNvSpPr>
            <a:spLocks noChangeArrowheads="1"/>
          </p:cNvSpPr>
          <p:nvPr/>
        </p:nvSpPr>
        <p:spPr bwMode="auto">
          <a:xfrm>
            <a:off x="4479925" y="3246438"/>
            <a:ext cx="184150" cy="366712"/>
          </a:xfrm>
          <a:prstGeom prst="rect">
            <a:avLst/>
          </a:prstGeom>
          <a:noFill/>
          <a:ln w="9525">
            <a:noFill/>
            <a:miter lim="800000"/>
            <a:headEnd/>
            <a:tailEnd/>
          </a:ln>
          <a:effectLst/>
        </p:spPr>
        <p:txBody>
          <a:bodyPr wrap="none">
            <a:spAutoFit/>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1"/>
          </p:nvPr>
        </p:nvSpPr>
        <p:spPr>
          <a:xfrm>
            <a:off x="457200" y="6245225"/>
            <a:ext cx="2133600" cy="476250"/>
          </a:xfrm>
          <a:noFill/>
          <a:ln>
            <a:miter lim="800000"/>
            <a:headEnd/>
            <a:tailEnd/>
          </a:ln>
        </p:spPr>
        <p:txBody>
          <a:bodyPr/>
          <a:lstStyle/>
          <a:p>
            <a:pPr algn="l"/>
            <a:r>
              <a:rPr lang="en-US" sz="1800" b="1" smtClean="0">
                <a:solidFill>
                  <a:srgbClr val="FFFFFF"/>
                </a:solidFill>
              </a:rPr>
              <a:t>       BBB Wise Giving Alliance</a:t>
            </a:r>
            <a:endParaRPr lang="en-US" smtClean="0">
              <a:solidFill>
                <a:srgbClr val="FFFFFF"/>
              </a:solidFill>
              <a:latin typeface="Times New Roman" pitchFamily="18" charset="0"/>
            </a:endParaRPr>
          </a:p>
        </p:txBody>
      </p:sp>
      <p:pic>
        <p:nvPicPr>
          <p:cNvPr id="12291" name="Picture 2" descr="interiorslide"/>
          <p:cNvPicPr>
            <a:picLocks noChangeAspect="1" noChangeArrowheads="1"/>
          </p:cNvPicPr>
          <p:nvPr/>
        </p:nvPicPr>
        <p:blipFill>
          <a:blip r:embed="rId2"/>
          <a:srcRect/>
          <a:stretch>
            <a:fillRect/>
          </a:stretch>
        </p:blipFill>
        <p:spPr bwMode="auto">
          <a:xfrm>
            <a:off x="0" y="0"/>
            <a:ext cx="9144000" cy="6908800"/>
          </a:xfrm>
          <a:prstGeom prst="rect">
            <a:avLst/>
          </a:prstGeom>
          <a:noFill/>
          <a:ln w="9525">
            <a:noFill/>
            <a:miter lim="800000"/>
            <a:headEnd/>
            <a:tailEnd/>
          </a:ln>
        </p:spPr>
      </p:pic>
      <p:sp>
        <p:nvSpPr>
          <p:cNvPr id="12292" name="Rectangle 5"/>
          <p:cNvSpPr>
            <a:spLocks noChangeArrowheads="1"/>
          </p:cNvSpPr>
          <p:nvPr/>
        </p:nvSpPr>
        <p:spPr bwMode="auto">
          <a:xfrm>
            <a:off x="4479925" y="3246438"/>
            <a:ext cx="184150" cy="366712"/>
          </a:xfrm>
          <a:prstGeom prst="rect">
            <a:avLst/>
          </a:prstGeom>
          <a:noFill/>
          <a:ln w="9525">
            <a:noFill/>
            <a:miter lim="800000"/>
            <a:headEnd/>
            <a:tailEnd/>
          </a:ln>
          <a:effectLst/>
        </p:spPr>
        <p:txBody>
          <a:bodyPr wrap="none">
            <a:spAutoFit/>
          </a:bodyPr>
          <a:lstStyle/>
          <a:p>
            <a:endParaRPr lang="en-US">
              <a:solidFill>
                <a:srgbClr val="FFFFFF"/>
              </a:solidFill>
            </a:endParaRPr>
          </a:p>
        </p:txBody>
      </p:sp>
      <p:pic>
        <p:nvPicPr>
          <p:cNvPr id="12293" name="Picture 2"/>
          <p:cNvPicPr>
            <a:picLocks noChangeAspect="1" noChangeArrowheads="1"/>
          </p:cNvPicPr>
          <p:nvPr/>
        </p:nvPicPr>
        <p:blipFill>
          <a:blip r:embed="rId3"/>
          <a:srcRect/>
          <a:stretch>
            <a:fillRect/>
          </a:stretch>
        </p:blipFill>
        <p:spPr bwMode="auto">
          <a:xfrm>
            <a:off x="1223963" y="457200"/>
            <a:ext cx="6696075" cy="4845050"/>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4"/>
          <p:cNvSpPr>
            <a:spLocks noGrp="1"/>
          </p:cNvSpPr>
          <p:nvPr>
            <p:ph type="ftr" sz="quarter" idx="11"/>
          </p:nvPr>
        </p:nvSpPr>
        <p:spPr>
          <a:xfrm>
            <a:off x="457200" y="6245225"/>
            <a:ext cx="2133600" cy="476250"/>
          </a:xfrm>
          <a:noFill/>
          <a:ln>
            <a:miter lim="800000"/>
            <a:headEnd/>
            <a:tailEnd/>
          </a:ln>
        </p:spPr>
        <p:txBody>
          <a:bodyPr/>
          <a:lstStyle/>
          <a:p>
            <a:pPr algn="l"/>
            <a:r>
              <a:rPr lang="en-US" sz="1800" b="1" smtClean="0">
                <a:solidFill>
                  <a:srgbClr val="FFFFFF"/>
                </a:solidFill>
              </a:rPr>
              <a:t>       BBB Wise Giving Alliance</a:t>
            </a:r>
            <a:endParaRPr lang="en-US" smtClean="0">
              <a:solidFill>
                <a:srgbClr val="FFFFFF"/>
              </a:solidFill>
              <a:latin typeface="Times New Roman" pitchFamily="18" charset="0"/>
            </a:endParaRPr>
          </a:p>
        </p:txBody>
      </p:sp>
      <p:pic>
        <p:nvPicPr>
          <p:cNvPr id="13315" name="Picture 2" descr="interiorslide"/>
          <p:cNvPicPr>
            <a:picLocks noChangeAspect="1" noChangeArrowheads="1"/>
          </p:cNvPicPr>
          <p:nvPr/>
        </p:nvPicPr>
        <p:blipFill>
          <a:blip r:embed="rId2"/>
          <a:srcRect/>
          <a:stretch>
            <a:fillRect/>
          </a:stretch>
        </p:blipFill>
        <p:spPr bwMode="auto">
          <a:xfrm>
            <a:off x="0" y="0"/>
            <a:ext cx="9144000" cy="6908800"/>
          </a:xfrm>
          <a:prstGeom prst="rect">
            <a:avLst/>
          </a:prstGeom>
          <a:noFill/>
          <a:ln w="9525">
            <a:noFill/>
            <a:miter lim="800000"/>
            <a:headEnd/>
            <a:tailEnd/>
          </a:ln>
        </p:spPr>
      </p:pic>
      <p:sp>
        <p:nvSpPr>
          <p:cNvPr id="13316" name="Rectangle 5"/>
          <p:cNvSpPr>
            <a:spLocks noChangeArrowheads="1"/>
          </p:cNvSpPr>
          <p:nvPr/>
        </p:nvSpPr>
        <p:spPr bwMode="auto">
          <a:xfrm>
            <a:off x="4479925" y="3246438"/>
            <a:ext cx="184150" cy="366712"/>
          </a:xfrm>
          <a:prstGeom prst="rect">
            <a:avLst/>
          </a:prstGeom>
          <a:noFill/>
          <a:ln w="9525">
            <a:noFill/>
            <a:miter lim="800000"/>
            <a:headEnd/>
            <a:tailEnd/>
          </a:ln>
          <a:effectLst/>
        </p:spPr>
        <p:txBody>
          <a:bodyPr wrap="none">
            <a:spAutoFit/>
          </a:bodyPr>
          <a:lstStyle/>
          <a:p>
            <a:endParaRPr lang="en-US">
              <a:solidFill>
                <a:srgbClr val="FFFFFF"/>
              </a:solidFill>
            </a:endParaRPr>
          </a:p>
        </p:txBody>
      </p:sp>
      <p:pic>
        <p:nvPicPr>
          <p:cNvPr id="13317" name="Picture 2"/>
          <p:cNvPicPr>
            <a:picLocks noChangeAspect="1" noChangeArrowheads="1"/>
          </p:cNvPicPr>
          <p:nvPr/>
        </p:nvPicPr>
        <p:blipFill>
          <a:blip r:embed="rId3"/>
          <a:srcRect/>
          <a:stretch>
            <a:fillRect/>
          </a:stretch>
        </p:blipFill>
        <p:spPr bwMode="auto">
          <a:xfrm>
            <a:off x="1055688" y="533400"/>
            <a:ext cx="7021512" cy="4848225"/>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4"/>
          <p:cNvSpPr>
            <a:spLocks noGrp="1"/>
          </p:cNvSpPr>
          <p:nvPr>
            <p:ph type="ftr" sz="quarter" idx="11"/>
          </p:nvPr>
        </p:nvSpPr>
        <p:spPr>
          <a:xfrm>
            <a:off x="457200" y="6245225"/>
            <a:ext cx="2133600" cy="476250"/>
          </a:xfrm>
          <a:noFill/>
          <a:ln>
            <a:miter lim="800000"/>
            <a:headEnd/>
            <a:tailEnd/>
          </a:ln>
        </p:spPr>
        <p:txBody>
          <a:bodyPr/>
          <a:lstStyle/>
          <a:p>
            <a:pPr algn="l"/>
            <a:r>
              <a:rPr lang="en-US" sz="1800" b="1" smtClean="0">
                <a:solidFill>
                  <a:srgbClr val="FFFFFF"/>
                </a:solidFill>
              </a:rPr>
              <a:t>       BBB Wise Giving Alliance</a:t>
            </a:r>
            <a:endParaRPr lang="en-US" smtClean="0">
              <a:solidFill>
                <a:srgbClr val="FFFFFF"/>
              </a:solidFill>
              <a:latin typeface="Times New Roman" pitchFamily="18" charset="0"/>
            </a:endParaRPr>
          </a:p>
        </p:txBody>
      </p:sp>
      <p:pic>
        <p:nvPicPr>
          <p:cNvPr id="14339" name="Picture 2" descr="interiorslide"/>
          <p:cNvPicPr>
            <a:picLocks noChangeAspect="1" noChangeArrowheads="1"/>
          </p:cNvPicPr>
          <p:nvPr/>
        </p:nvPicPr>
        <p:blipFill>
          <a:blip r:embed="rId2"/>
          <a:srcRect/>
          <a:stretch>
            <a:fillRect/>
          </a:stretch>
        </p:blipFill>
        <p:spPr bwMode="auto">
          <a:xfrm>
            <a:off x="19050" y="0"/>
            <a:ext cx="9144000" cy="6908800"/>
          </a:xfrm>
          <a:prstGeom prst="rect">
            <a:avLst/>
          </a:prstGeom>
          <a:noFill/>
          <a:ln w="9525">
            <a:noFill/>
            <a:miter lim="800000"/>
            <a:headEnd/>
            <a:tailEnd/>
          </a:ln>
        </p:spPr>
      </p:pic>
      <p:sp>
        <p:nvSpPr>
          <p:cNvPr id="14340" name="Rectangle 5"/>
          <p:cNvSpPr>
            <a:spLocks noChangeArrowheads="1"/>
          </p:cNvSpPr>
          <p:nvPr/>
        </p:nvSpPr>
        <p:spPr bwMode="auto">
          <a:xfrm>
            <a:off x="4479925" y="3246438"/>
            <a:ext cx="184150" cy="366712"/>
          </a:xfrm>
          <a:prstGeom prst="rect">
            <a:avLst/>
          </a:prstGeom>
          <a:noFill/>
          <a:ln w="9525">
            <a:noFill/>
            <a:miter lim="800000"/>
            <a:headEnd/>
            <a:tailEnd/>
          </a:ln>
          <a:effectLst/>
        </p:spPr>
        <p:txBody>
          <a:bodyPr wrap="none">
            <a:spAutoFit/>
          </a:bodyPr>
          <a:lstStyle/>
          <a:p>
            <a:endParaRPr lang="en-US">
              <a:solidFill>
                <a:srgbClr val="FFFFFF"/>
              </a:solidFill>
            </a:endParaRPr>
          </a:p>
        </p:txBody>
      </p:sp>
      <p:pic>
        <p:nvPicPr>
          <p:cNvPr id="14341" name="Picture 2"/>
          <p:cNvPicPr>
            <a:picLocks noChangeAspect="1" noChangeArrowheads="1"/>
          </p:cNvPicPr>
          <p:nvPr/>
        </p:nvPicPr>
        <p:blipFill>
          <a:blip r:embed="rId3"/>
          <a:srcRect/>
          <a:stretch>
            <a:fillRect/>
          </a:stretch>
        </p:blipFill>
        <p:spPr bwMode="auto">
          <a:xfrm>
            <a:off x="1036638" y="609600"/>
            <a:ext cx="7116762" cy="4724400"/>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nteriorslide"/>
          <p:cNvPicPr>
            <a:picLocks noChangeAspect="1" noChangeArrowheads="1"/>
          </p:cNvPicPr>
          <p:nvPr/>
        </p:nvPicPr>
        <p:blipFill>
          <a:blip r:embed="rId2"/>
          <a:srcRect/>
          <a:stretch>
            <a:fillRect/>
          </a:stretch>
        </p:blipFill>
        <p:spPr bwMode="auto">
          <a:xfrm>
            <a:off x="0" y="-50800"/>
            <a:ext cx="9144000" cy="6908800"/>
          </a:xfrm>
          <a:prstGeom prst="rect">
            <a:avLst/>
          </a:prstGeom>
          <a:noFill/>
          <a:ln w="9525">
            <a:noFill/>
            <a:miter lim="800000"/>
            <a:headEnd/>
            <a:tailEnd/>
          </a:ln>
        </p:spPr>
      </p:pic>
      <p:sp>
        <p:nvSpPr>
          <p:cNvPr id="106499" name="Rectangle 3"/>
          <p:cNvSpPr>
            <a:spLocks noGrp="1" noChangeArrowheads="1"/>
          </p:cNvSpPr>
          <p:nvPr>
            <p:ph type="title"/>
          </p:nvPr>
        </p:nvSpPr>
        <p:spPr>
          <a:xfrm>
            <a:off x="533400" y="304800"/>
            <a:ext cx="8229600" cy="1143000"/>
          </a:xfrm>
        </p:spPr>
        <p:txBody>
          <a:bodyPr/>
          <a:lstStyle/>
          <a:p>
            <a:pPr eaLnBrk="1" hangingPunct="1">
              <a:defRPr/>
            </a:pPr>
            <a:r>
              <a:rPr lang="en-US" sz="3600" b="1" smtClean="0">
                <a:effectLst>
                  <a:outerShdw blurRad="38100" dist="38100" dir="2700000" algn="tl">
                    <a:srgbClr val="C0C0C0"/>
                  </a:outerShdw>
                </a:effectLst>
                <a:latin typeface="Verdana" pitchFamily="34" charset="0"/>
              </a:rPr>
              <a:t>BBB Wise Giving Alliance</a:t>
            </a:r>
          </a:p>
        </p:txBody>
      </p:sp>
      <p:sp>
        <p:nvSpPr>
          <p:cNvPr id="11268" name="Rectangle 4"/>
          <p:cNvSpPr>
            <a:spLocks noGrp="1" noChangeArrowheads="1"/>
          </p:cNvSpPr>
          <p:nvPr>
            <p:ph type="body" sz="half" idx="1"/>
          </p:nvPr>
        </p:nvSpPr>
        <p:spPr>
          <a:xfrm>
            <a:off x="609600" y="1752600"/>
            <a:ext cx="8153400" cy="3535363"/>
          </a:xfrm>
        </p:spPr>
        <p:txBody>
          <a:bodyPr/>
          <a:lstStyle/>
          <a:p>
            <a:pPr marL="0" indent="0" eaLnBrk="1" hangingPunct="1">
              <a:lnSpc>
                <a:spcPct val="90000"/>
              </a:lnSpc>
              <a:buFontTx/>
              <a:buNone/>
              <a:defRPr/>
            </a:pPr>
            <a:r>
              <a:rPr lang="en-US" sz="2800" b="1" dirty="0" smtClean="0">
                <a:solidFill>
                  <a:schemeClr val="tx2"/>
                </a:solidFill>
                <a:latin typeface="Verdana" pitchFamily="34" charset="0"/>
              </a:rPr>
              <a:t>Educating donors about:</a:t>
            </a:r>
          </a:p>
          <a:p>
            <a:pPr eaLnBrk="1" hangingPunct="1">
              <a:lnSpc>
                <a:spcPct val="90000"/>
              </a:lnSpc>
              <a:defRPr/>
            </a:pPr>
            <a:r>
              <a:rPr lang="en-US" sz="2800" b="1" dirty="0" smtClean="0">
                <a:solidFill>
                  <a:schemeClr val="tx2"/>
                </a:solidFill>
                <a:latin typeface="Verdana" pitchFamily="34" charset="0"/>
              </a:rPr>
              <a:t>Charity accountability</a:t>
            </a:r>
          </a:p>
          <a:p>
            <a:pPr eaLnBrk="1" hangingPunct="1">
              <a:lnSpc>
                <a:spcPct val="90000"/>
              </a:lnSpc>
              <a:defRPr/>
            </a:pPr>
            <a:r>
              <a:rPr lang="en-US" sz="2800" b="1" dirty="0" smtClean="0">
                <a:solidFill>
                  <a:schemeClr val="tx2"/>
                </a:solidFill>
                <a:latin typeface="Verdana" pitchFamily="34" charset="0"/>
              </a:rPr>
              <a:t>Effectiveness / impact</a:t>
            </a:r>
          </a:p>
          <a:p>
            <a:pPr eaLnBrk="1" hangingPunct="1">
              <a:lnSpc>
                <a:spcPct val="90000"/>
              </a:lnSpc>
              <a:defRPr/>
            </a:pPr>
            <a:r>
              <a:rPr lang="en-US" sz="2800" b="1" dirty="0" smtClean="0">
                <a:solidFill>
                  <a:schemeClr val="tx2"/>
                </a:solidFill>
                <a:latin typeface="Verdana" pitchFamily="34" charset="0"/>
              </a:rPr>
              <a:t>Wise giving decisions</a:t>
            </a:r>
          </a:p>
          <a:p>
            <a:pPr marL="0" indent="0" eaLnBrk="1" hangingPunct="1">
              <a:lnSpc>
                <a:spcPct val="90000"/>
              </a:lnSpc>
              <a:buFontTx/>
              <a:buNone/>
              <a:defRPr/>
            </a:pPr>
            <a:endParaRPr lang="en-US" sz="2800" b="1" dirty="0" smtClean="0">
              <a:solidFill>
                <a:schemeClr val="tx2"/>
              </a:solidFill>
              <a:latin typeface="Verdana" pitchFamily="34" charset="0"/>
            </a:endParaRPr>
          </a:p>
          <a:p>
            <a:pPr marL="0" indent="0" eaLnBrk="1" hangingPunct="1">
              <a:lnSpc>
                <a:spcPct val="90000"/>
              </a:lnSpc>
              <a:buFontTx/>
              <a:buNone/>
              <a:defRPr/>
            </a:pPr>
            <a:r>
              <a:rPr lang="en-US" sz="2800" b="1" dirty="0" smtClean="0">
                <a:solidFill>
                  <a:srgbClr val="0066FF"/>
                </a:solidFill>
                <a:latin typeface="Verdana" pitchFamily="34" charset="0"/>
              </a:rPr>
              <a:t>                     </a:t>
            </a:r>
            <a:r>
              <a:rPr lang="en-US" b="1" dirty="0" smtClean="0">
                <a:solidFill>
                  <a:srgbClr val="0066FF"/>
                </a:solidFill>
                <a:latin typeface="Verdana" pitchFamily="34" charset="0"/>
              </a:rPr>
              <a:t>www.give.org</a:t>
            </a:r>
            <a:endParaRPr lang="en-US" b="1" dirty="0" smtClean="0">
              <a:solidFill>
                <a:schemeClr val="tx2"/>
              </a:solidFill>
              <a:latin typeface="Verdana" pitchFamily="34" charset="0"/>
            </a:endParaRPr>
          </a:p>
          <a:p>
            <a:pPr eaLnBrk="1" hangingPunct="1">
              <a:lnSpc>
                <a:spcPct val="90000"/>
              </a:lnSpc>
              <a:defRPr/>
            </a:pPr>
            <a:endParaRPr lang="en-US" sz="2800" b="1" dirty="0" smtClean="0">
              <a:solidFill>
                <a:schemeClr val="tx2"/>
              </a:solidFill>
              <a:latin typeface="Verdana" pitchFamily="34" charset="0"/>
            </a:endParaRPr>
          </a:p>
          <a:p>
            <a:pPr eaLnBrk="1" hangingPunct="1">
              <a:lnSpc>
                <a:spcPct val="90000"/>
              </a:lnSpc>
              <a:buFontTx/>
              <a:buNone/>
              <a:defRPr/>
            </a:pPr>
            <a:r>
              <a:rPr lang="en-US" dirty="0" smtClean="0">
                <a:latin typeface="Georgia" pitchFamily="18" charset="0"/>
              </a:rPr>
              <a:t>   </a:t>
            </a:r>
          </a:p>
        </p:txBody>
      </p:sp>
      <p:sp>
        <p:nvSpPr>
          <p:cNvPr id="15365" name="Rectangle 5"/>
          <p:cNvSpPr>
            <a:spLocks noChangeArrowheads="1"/>
          </p:cNvSpPr>
          <p:nvPr/>
        </p:nvSpPr>
        <p:spPr bwMode="auto">
          <a:xfrm>
            <a:off x="4479925" y="3246438"/>
            <a:ext cx="184150" cy="366712"/>
          </a:xfrm>
          <a:prstGeom prst="rect">
            <a:avLst/>
          </a:prstGeom>
          <a:noFill/>
          <a:ln w="9525">
            <a:noFill/>
            <a:miter lim="800000"/>
            <a:headEnd/>
            <a:tailEnd/>
          </a:ln>
          <a:effectLst/>
        </p:spPr>
        <p:txBody>
          <a:bodyPr wrap="none">
            <a:spAutoFit/>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0" y="1600200"/>
            <a:ext cx="9144000" cy="685800"/>
          </a:xfrm>
          <a:prstGeom prst="rightArrow">
            <a:avLst/>
          </a:prstGeom>
          <a:solidFill>
            <a:srgbClr val="FFD59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600" b="1" i="0" u="none" strike="noStrike" cap="none" normalizeH="0" baseline="0">
              <a:ln>
                <a:noFill/>
              </a:ln>
              <a:solidFill>
                <a:schemeClr val="tx1"/>
              </a:solidFill>
              <a:effectLst/>
              <a:latin typeface="Arial" charset="0"/>
            </a:endParaRPr>
          </a:p>
        </p:txBody>
      </p:sp>
      <p:sp>
        <p:nvSpPr>
          <p:cNvPr id="58369" name="Text Box 2"/>
          <p:cNvSpPr txBox="1">
            <a:spLocks noChangeArrowheads="1"/>
          </p:cNvSpPr>
          <p:nvPr/>
        </p:nvSpPr>
        <p:spPr bwMode="auto">
          <a:xfrm>
            <a:off x="-381000" y="990600"/>
            <a:ext cx="9906000" cy="492443"/>
          </a:xfrm>
          <a:prstGeom prst="rect">
            <a:avLst/>
          </a:prstGeom>
          <a:noFill/>
          <a:ln w="9525">
            <a:noFill/>
            <a:miter lim="800000"/>
            <a:headEnd/>
            <a:tailEnd/>
          </a:ln>
        </p:spPr>
        <p:txBody>
          <a:bodyPr wrap="square">
            <a:spAutoFit/>
          </a:bodyPr>
          <a:lstStyle/>
          <a:p>
            <a:pPr algn="ctr" eaLnBrk="0" hangingPunct="0">
              <a:spcBef>
                <a:spcPct val="50000"/>
              </a:spcBef>
            </a:pPr>
            <a:r>
              <a:rPr lang="en-US" dirty="0">
                <a:solidFill>
                  <a:srgbClr val="000066"/>
                </a:solidFill>
                <a:cs typeface="Tahoma" pitchFamily="34" charset="0"/>
              </a:rPr>
              <a:t>QUALITIES OF </a:t>
            </a:r>
            <a:r>
              <a:rPr lang="en-US" dirty="0" smtClean="0">
                <a:solidFill>
                  <a:srgbClr val="000066"/>
                </a:solidFill>
                <a:cs typeface="Tahoma" pitchFamily="34" charset="0"/>
              </a:rPr>
              <a:t>AN ACCOUNTABLE  &amp; HIGH IMPACT ORG.</a:t>
            </a:r>
            <a:endParaRPr lang="en-US" dirty="0">
              <a:solidFill>
                <a:srgbClr val="000066"/>
              </a:solidFill>
              <a:cs typeface="Tahoma" pitchFamily="34" charset="0"/>
            </a:endParaRPr>
          </a:p>
        </p:txBody>
      </p:sp>
      <p:sp>
        <p:nvSpPr>
          <p:cNvPr id="11" name="Right Arrow 10"/>
          <p:cNvSpPr/>
          <p:nvPr/>
        </p:nvSpPr>
        <p:spPr>
          <a:xfrm>
            <a:off x="1447800" y="5486400"/>
            <a:ext cx="6477000" cy="457200"/>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chemeClr val="tx1"/>
                </a:solidFill>
              </a:rPr>
              <a:t>Financial Health</a:t>
            </a:r>
          </a:p>
        </p:txBody>
      </p:sp>
      <p:graphicFrame>
        <p:nvGraphicFramePr>
          <p:cNvPr id="6" name="Diagram 5"/>
          <p:cNvGraphicFramePr/>
          <p:nvPr/>
        </p:nvGraphicFramePr>
        <p:xfrm>
          <a:off x="1363947" y="1833605"/>
          <a:ext cx="6580501" cy="4100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8374" name="TextBox 7"/>
          <p:cNvSpPr txBox="1">
            <a:spLocks noChangeArrowheads="1"/>
          </p:cNvSpPr>
          <p:nvPr/>
        </p:nvSpPr>
        <p:spPr bwMode="auto">
          <a:xfrm>
            <a:off x="6172200" y="3276600"/>
            <a:ext cx="1489075" cy="854075"/>
          </a:xfrm>
          <a:prstGeom prst="rect">
            <a:avLst/>
          </a:prstGeom>
          <a:noFill/>
          <a:ln w="9525">
            <a:noFill/>
            <a:miter lim="800000"/>
            <a:headEnd/>
            <a:tailEnd/>
          </a:ln>
        </p:spPr>
        <p:txBody>
          <a:bodyPr>
            <a:spAutoFit/>
          </a:bodyPr>
          <a:lstStyle/>
          <a:p>
            <a:pPr>
              <a:buFont typeface="Arial" charset="0"/>
              <a:buChar char="•"/>
            </a:pPr>
            <a:r>
              <a:rPr lang="en-US" sz="1000" b="0" dirty="0">
                <a:latin typeface="Calibri" pitchFamily="34" charset="0"/>
                <a:cs typeface="Tahoma" pitchFamily="34" charset="0"/>
              </a:rPr>
              <a:t> Positive, sustainable change</a:t>
            </a:r>
          </a:p>
          <a:p>
            <a:pPr>
              <a:buFont typeface="Arial" charset="0"/>
              <a:buChar char="•"/>
            </a:pPr>
            <a:r>
              <a:rPr lang="en-US" sz="1000" b="0" dirty="0">
                <a:latin typeface="Calibri" pitchFamily="34" charset="0"/>
                <a:cs typeface="Tahoma" pitchFamily="34" charset="0"/>
              </a:rPr>
              <a:t> Independently evaluated</a:t>
            </a:r>
          </a:p>
          <a:p>
            <a:endParaRPr lang="en-US" sz="1000" b="0" dirty="0">
              <a:latin typeface="Calibri" pitchFamily="34" charset="0"/>
              <a:cs typeface="Tahoma" pitchFamily="34" charset="0"/>
            </a:endParaRPr>
          </a:p>
        </p:txBody>
      </p:sp>
      <p:sp>
        <p:nvSpPr>
          <p:cNvPr id="58375" name="TextBox 28"/>
          <p:cNvSpPr txBox="1">
            <a:spLocks noChangeArrowheads="1"/>
          </p:cNvSpPr>
          <p:nvPr/>
        </p:nvSpPr>
        <p:spPr bwMode="auto">
          <a:xfrm>
            <a:off x="152400" y="3652838"/>
            <a:ext cx="1219200" cy="457200"/>
          </a:xfrm>
          <a:prstGeom prst="rect">
            <a:avLst/>
          </a:prstGeom>
          <a:noFill/>
          <a:ln w="9525">
            <a:noFill/>
            <a:miter lim="800000"/>
            <a:headEnd/>
            <a:tailEnd/>
          </a:ln>
        </p:spPr>
        <p:txBody>
          <a:bodyPr>
            <a:spAutoFit/>
          </a:bodyPr>
          <a:lstStyle/>
          <a:p>
            <a:r>
              <a:rPr lang="en-US" sz="1200" dirty="0">
                <a:latin typeface="Calibri" pitchFamily="34" charset="0"/>
                <a:cs typeface="Tahoma" pitchFamily="34" charset="0"/>
              </a:rPr>
              <a:t>HIGHER RISK INVESTMENT</a:t>
            </a:r>
          </a:p>
        </p:txBody>
      </p:sp>
      <p:sp>
        <p:nvSpPr>
          <p:cNvPr id="58376" name="TextBox 23"/>
          <p:cNvSpPr txBox="1">
            <a:spLocks noChangeArrowheads="1"/>
          </p:cNvSpPr>
          <p:nvPr/>
        </p:nvSpPr>
        <p:spPr bwMode="auto">
          <a:xfrm>
            <a:off x="7924800" y="3657600"/>
            <a:ext cx="1219200" cy="457200"/>
          </a:xfrm>
          <a:prstGeom prst="rect">
            <a:avLst/>
          </a:prstGeom>
          <a:noFill/>
          <a:ln w="9525">
            <a:noFill/>
            <a:miter lim="800000"/>
            <a:headEnd/>
            <a:tailEnd/>
          </a:ln>
        </p:spPr>
        <p:txBody>
          <a:bodyPr>
            <a:spAutoFit/>
          </a:bodyPr>
          <a:lstStyle/>
          <a:p>
            <a:r>
              <a:rPr lang="en-US" sz="1200" dirty="0">
                <a:latin typeface="Calibri" pitchFamily="34" charset="0"/>
                <a:cs typeface="Tahoma" pitchFamily="34" charset="0"/>
              </a:rPr>
              <a:t>LOWER RISK INVESTMENT</a:t>
            </a:r>
          </a:p>
        </p:txBody>
      </p:sp>
      <p:sp>
        <p:nvSpPr>
          <p:cNvPr id="31" name=" 3"/>
          <p:cNvSpPr/>
          <p:nvPr/>
        </p:nvSpPr>
        <p:spPr>
          <a:xfrm flipH="1">
            <a:off x="4419600" y="3505200"/>
            <a:ext cx="1828800" cy="1767229"/>
          </a:xfrm>
          <a:prstGeom prst="leftCircularArrow">
            <a:avLst>
              <a:gd name="adj1" fmla="val 2550"/>
              <a:gd name="adj2" fmla="val 309429"/>
              <a:gd name="adj3" fmla="val 2084940"/>
              <a:gd name="adj4" fmla="val 9024489"/>
              <a:gd name="adj5" fmla="val 2975"/>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58379" name="Text Box 12"/>
          <p:cNvSpPr txBox="1">
            <a:spLocks noChangeArrowheads="1"/>
          </p:cNvSpPr>
          <p:nvPr/>
        </p:nvSpPr>
        <p:spPr bwMode="auto">
          <a:xfrm>
            <a:off x="30163" y="6096000"/>
            <a:ext cx="8799653" cy="492443"/>
          </a:xfrm>
          <a:prstGeom prst="rect">
            <a:avLst/>
          </a:prstGeom>
          <a:noFill/>
          <a:ln w="9525">
            <a:noFill/>
            <a:miter lim="800000"/>
            <a:headEnd/>
            <a:tailEnd/>
          </a:ln>
        </p:spPr>
        <p:txBody>
          <a:bodyPr wrap="none">
            <a:spAutoFit/>
          </a:bodyPr>
          <a:lstStyle/>
          <a:p>
            <a:pPr eaLnBrk="0" hangingPunct="0"/>
            <a:r>
              <a:rPr lang="en-US" dirty="0">
                <a:cs typeface="ＭＳ Ｐゴシック"/>
              </a:rPr>
              <a:t>* </a:t>
            </a:r>
            <a:r>
              <a:rPr lang="en-US" dirty="0" smtClean="0">
                <a:cs typeface="ＭＳ Ｐゴシック"/>
              </a:rPr>
              <a:t>Inspired </a:t>
            </a:r>
            <a:r>
              <a:rPr lang="en-US" dirty="0">
                <a:cs typeface="ＭＳ Ｐゴシック"/>
              </a:rPr>
              <a:t>by the Alliance for Effective Social Investing</a:t>
            </a:r>
          </a:p>
        </p:txBody>
      </p:sp>
      <p:sp>
        <p:nvSpPr>
          <p:cNvPr id="14" name="TextBox 13"/>
          <p:cNvSpPr txBox="1"/>
          <p:nvPr/>
        </p:nvSpPr>
        <p:spPr>
          <a:xfrm>
            <a:off x="533400" y="2362200"/>
            <a:ext cx="5867400" cy="492443"/>
          </a:xfrm>
          <a:prstGeom prst="rect">
            <a:avLst/>
          </a:prstGeom>
          <a:noFill/>
        </p:spPr>
        <p:txBody>
          <a:bodyPr wrap="square" rtlCol="0">
            <a:spAutoFit/>
          </a:bodyPr>
          <a:lstStyle/>
          <a:p>
            <a:r>
              <a:rPr lang="en-US" dirty="0" smtClean="0"/>
              <a:t>Mission Accountability: Results</a:t>
            </a:r>
            <a:endParaRPr lang="en-US" dirty="0"/>
          </a:p>
        </p:txBody>
      </p:sp>
      <p:sp>
        <p:nvSpPr>
          <p:cNvPr id="12" name="TextBox 11"/>
          <p:cNvSpPr txBox="1"/>
          <p:nvPr/>
        </p:nvSpPr>
        <p:spPr>
          <a:xfrm>
            <a:off x="533400" y="1676400"/>
            <a:ext cx="8610600" cy="461665"/>
          </a:xfrm>
          <a:prstGeom prst="rect">
            <a:avLst/>
          </a:prstGeom>
          <a:noFill/>
        </p:spPr>
        <p:txBody>
          <a:bodyPr wrap="square" rtlCol="0">
            <a:spAutoFit/>
          </a:bodyPr>
          <a:lstStyle/>
          <a:p>
            <a:r>
              <a:rPr lang="en-US" sz="2400" dirty="0" smtClean="0"/>
              <a:t>Organizational Accountability: Governance</a:t>
            </a:r>
            <a:endParaRPr lang="en-US" sz="2400" dirty="0"/>
          </a:p>
        </p:txBody>
      </p:sp>
      <p:sp>
        <p:nvSpPr>
          <p:cNvPr id="17" name="Right Arrow 16"/>
          <p:cNvSpPr/>
          <p:nvPr/>
        </p:nvSpPr>
        <p:spPr bwMode="auto">
          <a:xfrm>
            <a:off x="0" y="5334000"/>
            <a:ext cx="9144000" cy="685800"/>
          </a:xfrm>
          <a:prstGeom prst="rightArrow">
            <a:avLst/>
          </a:prstGeom>
          <a:solidFill>
            <a:srgbClr val="FFD9F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600" b="1" i="0" u="none" strike="noStrike" cap="none" normalizeH="0" baseline="0">
              <a:ln>
                <a:noFill/>
              </a:ln>
              <a:solidFill>
                <a:schemeClr val="tx1"/>
              </a:solidFill>
              <a:effectLst/>
              <a:latin typeface="Arial" charset="0"/>
            </a:endParaRPr>
          </a:p>
        </p:txBody>
      </p:sp>
      <p:sp>
        <p:nvSpPr>
          <p:cNvPr id="13" name="TextBox 12"/>
          <p:cNvSpPr txBox="1"/>
          <p:nvPr/>
        </p:nvSpPr>
        <p:spPr>
          <a:xfrm>
            <a:off x="381000" y="5410200"/>
            <a:ext cx="8763000" cy="492443"/>
          </a:xfrm>
          <a:prstGeom prst="rect">
            <a:avLst/>
          </a:prstGeom>
          <a:noFill/>
        </p:spPr>
        <p:txBody>
          <a:bodyPr wrap="square" rtlCol="0">
            <a:spAutoFit/>
          </a:bodyPr>
          <a:lstStyle/>
          <a:p>
            <a:r>
              <a:rPr lang="en-US" dirty="0" smtClean="0"/>
              <a:t>Financial Accountability: Financial Health</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1"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8374"/>
                                        </p:tgtEl>
                                        <p:attrNameLst>
                                          <p:attrName>style.visibility</p:attrName>
                                        </p:attrNameLst>
                                      </p:cBhvr>
                                      <p:to>
                                        <p:strVal val="visible"/>
                                      </p:to>
                                    </p:set>
                                    <p:anim calcmode="lin" valueType="num">
                                      <p:cBhvr additive="base">
                                        <p:cTn id="43" dur="500" fill="hold"/>
                                        <p:tgtEl>
                                          <p:spTgt spid="58374"/>
                                        </p:tgtEl>
                                        <p:attrNameLst>
                                          <p:attrName>ppt_x</p:attrName>
                                        </p:attrNameLst>
                                      </p:cBhvr>
                                      <p:tavLst>
                                        <p:tav tm="0">
                                          <p:val>
                                            <p:strVal val="#ppt_x"/>
                                          </p:val>
                                        </p:tav>
                                        <p:tav tm="100000">
                                          <p:val>
                                            <p:strVal val="#ppt_x"/>
                                          </p:val>
                                        </p:tav>
                                      </p:tavLst>
                                    </p:anim>
                                    <p:anim calcmode="lin" valueType="num">
                                      <p:cBhvr additive="base">
                                        <p:cTn id="44" dur="500" fill="hold"/>
                                        <p:tgtEl>
                                          <p:spTgt spid="5837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58375"/>
                                        </p:tgtEl>
                                        <p:attrNameLst>
                                          <p:attrName>style.visibility</p:attrName>
                                        </p:attrNameLst>
                                      </p:cBhvr>
                                      <p:to>
                                        <p:strVal val="visible"/>
                                      </p:to>
                                    </p:set>
                                    <p:animEffect transition="in" filter="checkerboard(across)">
                                      <p:cBhvr>
                                        <p:cTn id="53" dur="500"/>
                                        <p:tgtEl>
                                          <p:spTgt spid="58375"/>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58376"/>
                                        </p:tgtEl>
                                        <p:attrNameLst>
                                          <p:attrName>style.visibility</p:attrName>
                                        </p:attrNameLst>
                                      </p:cBhvr>
                                      <p:to>
                                        <p:strVal val="visible"/>
                                      </p:to>
                                    </p:set>
                                    <p:animEffect transition="in" filter="checkerboard(across)">
                                      <p:cBhvr>
                                        <p:cTn id="58" dur="500"/>
                                        <p:tgtEl>
                                          <p:spTgt spid="58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Graphic spid="6" grpId="0">
        <p:bldAsOne/>
      </p:bldGraphic>
      <p:bldGraphic spid="6" grpId="1">
        <p:bldAsOne/>
      </p:bldGraphic>
      <p:bldP spid="58374" grpId="0"/>
      <p:bldP spid="58375" grpId="0"/>
      <p:bldP spid="58376" grpId="0"/>
      <p:bldP spid="14" grpId="0"/>
      <p:bldP spid="12" grpId="0"/>
      <p:bldP spid="17"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a:srcRect l="20000" t="26381" r="11905" b="18645"/>
          <a:stretch>
            <a:fillRect/>
          </a:stretch>
        </p:blipFill>
        <p:spPr bwMode="auto">
          <a:xfrm>
            <a:off x="0" y="1524000"/>
            <a:ext cx="9144000" cy="5334000"/>
          </a:xfrm>
          <a:prstGeom prst="rect">
            <a:avLst/>
          </a:prstGeom>
          <a:noFill/>
          <a:ln w="9525">
            <a:noFill/>
            <a:miter lim="800000"/>
            <a:headEnd/>
            <a:tailEnd/>
          </a:ln>
        </p:spPr>
      </p:pic>
      <p:sp>
        <p:nvSpPr>
          <p:cNvPr id="60418" name="Text Box 3"/>
          <p:cNvSpPr txBox="1">
            <a:spLocks noChangeArrowheads="1"/>
          </p:cNvSpPr>
          <p:nvPr/>
        </p:nvSpPr>
        <p:spPr bwMode="auto">
          <a:xfrm>
            <a:off x="6477000" y="5105400"/>
            <a:ext cx="2514600" cy="1311275"/>
          </a:xfrm>
          <a:prstGeom prst="rect">
            <a:avLst/>
          </a:prstGeom>
          <a:noFill/>
          <a:ln w="9525">
            <a:noFill/>
            <a:miter lim="800000"/>
            <a:headEnd/>
            <a:tailEnd/>
          </a:ln>
        </p:spPr>
        <p:txBody>
          <a:bodyPr>
            <a:spAutoFit/>
          </a:bodyPr>
          <a:lstStyle/>
          <a:p>
            <a:pPr eaLnBrk="0" hangingPunct="0">
              <a:spcBef>
                <a:spcPct val="50000"/>
              </a:spcBef>
            </a:pPr>
            <a:r>
              <a:rPr lang="en-US" sz="2000" u="sng">
                <a:cs typeface="ＭＳ Ｐゴシック"/>
              </a:rPr>
              <a:t>(The Nonprofit Marketplace</a:t>
            </a:r>
            <a:r>
              <a:rPr lang="en-US" sz="2000" b="0">
                <a:cs typeface="ＭＳ Ｐゴシック"/>
              </a:rPr>
              <a:t> Hewlett Foundation, 2008)</a:t>
            </a:r>
            <a:endParaRPr lang="en-US" sz="2000" u="sng">
              <a:cs typeface="ＭＳ Ｐゴシック"/>
            </a:endParaRPr>
          </a:p>
        </p:txBody>
      </p:sp>
      <p:sp>
        <p:nvSpPr>
          <p:cNvPr id="60419" name="Text Box 4"/>
          <p:cNvSpPr txBox="1">
            <a:spLocks noChangeArrowheads="1"/>
          </p:cNvSpPr>
          <p:nvPr/>
        </p:nvSpPr>
        <p:spPr bwMode="auto">
          <a:xfrm>
            <a:off x="609600" y="6096000"/>
            <a:ext cx="184150" cy="488950"/>
          </a:xfrm>
          <a:prstGeom prst="rect">
            <a:avLst/>
          </a:prstGeom>
          <a:noFill/>
          <a:ln w="9525">
            <a:noFill/>
            <a:miter lim="800000"/>
            <a:headEnd/>
            <a:tailEnd/>
          </a:ln>
        </p:spPr>
        <p:txBody>
          <a:bodyPr>
            <a:spAutoFit/>
          </a:bodyPr>
          <a:lstStyle/>
          <a:p>
            <a:pPr eaLnBrk="0" hangingPunct="0">
              <a:spcBef>
                <a:spcPct val="50000"/>
              </a:spcBef>
            </a:pPr>
            <a:endParaRPr lang="en-US">
              <a:cs typeface="ＭＳ Ｐゴシック"/>
            </a:endParaRPr>
          </a:p>
        </p:txBody>
      </p:sp>
      <p:sp>
        <p:nvSpPr>
          <p:cNvPr id="60420" name="Text Box 6"/>
          <p:cNvSpPr txBox="1">
            <a:spLocks noChangeArrowheads="1"/>
          </p:cNvSpPr>
          <p:nvPr/>
        </p:nvSpPr>
        <p:spPr bwMode="auto">
          <a:xfrm>
            <a:off x="288925" y="990600"/>
            <a:ext cx="8550275" cy="519113"/>
          </a:xfrm>
          <a:prstGeom prst="rect">
            <a:avLst/>
          </a:prstGeom>
          <a:noFill/>
          <a:ln w="9525">
            <a:noFill/>
            <a:miter lim="800000"/>
            <a:headEnd/>
            <a:tailEnd/>
          </a:ln>
        </p:spPr>
        <p:txBody>
          <a:bodyPr>
            <a:spAutoFit/>
          </a:bodyPr>
          <a:lstStyle/>
          <a:p>
            <a:pPr algn="ctr" eaLnBrk="0" hangingPunct="0"/>
            <a:r>
              <a:rPr lang="en-US" sz="2800" dirty="0" smtClean="0">
                <a:solidFill>
                  <a:srgbClr val="0000CC"/>
                </a:solidFill>
                <a:cs typeface="ＭＳ Ｐゴシック"/>
              </a:rPr>
              <a:t>USING MEANINGFUL INFORMATION</a:t>
            </a:r>
            <a:endParaRPr lang="en-US" sz="2800" dirty="0">
              <a:solidFill>
                <a:srgbClr val="0000CC"/>
              </a:solidFill>
              <a:cs typeface="ＭＳ Ｐゴシック"/>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2"/>
          <p:cNvSpPr txBox="1">
            <a:spLocks noChangeArrowheads="1"/>
          </p:cNvSpPr>
          <p:nvPr/>
        </p:nvSpPr>
        <p:spPr bwMode="auto">
          <a:xfrm>
            <a:off x="1" y="914400"/>
            <a:ext cx="9144000" cy="461665"/>
          </a:xfrm>
          <a:prstGeom prst="rect">
            <a:avLst/>
          </a:prstGeom>
          <a:noFill/>
          <a:ln w="9525">
            <a:noFill/>
            <a:miter lim="800000"/>
            <a:headEnd/>
            <a:tailEnd/>
          </a:ln>
        </p:spPr>
        <p:txBody>
          <a:bodyPr wrap="square">
            <a:spAutoFit/>
          </a:bodyPr>
          <a:lstStyle/>
          <a:p>
            <a:pPr eaLnBrk="0" hangingPunct="0"/>
            <a:r>
              <a:rPr lang="en-US" sz="2400" dirty="0">
                <a:solidFill>
                  <a:srgbClr val="000066"/>
                </a:solidFill>
                <a:cs typeface="ＭＳ Ｐゴシック"/>
              </a:rPr>
              <a:t>2011: CN 2.0 </a:t>
            </a:r>
            <a:r>
              <a:rPr lang="en-US" sz="2400" dirty="0" smtClean="0">
                <a:solidFill>
                  <a:srgbClr val="000066"/>
                </a:solidFill>
                <a:cs typeface="ＭＳ Ｐゴシック"/>
              </a:rPr>
              <a:t>– ORGANIZATIONAL ACCOUNTABILITY</a:t>
            </a:r>
            <a:endParaRPr lang="en-US" sz="2400" dirty="0">
              <a:solidFill>
                <a:srgbClr val="000066"/>
              </a:solidFill>
              <a:cs typeface="ＭＳ Ｐゴシック"/>
            </a:endParaRPr>
          </a:p>
        </p:txBody>
      </p:sp>
      <p:pic>
        <p:nvPicPr>
          <p:cNvPr id="200707" name="Picture 3"/>
          <p:cNvPicPr>
            <a:picLocks noChangeAspect="1" noChangeArrowheads="1"/>
          </p:cNvPicPr>
          <p:nvPr/>
        </p:nvPicPr>
        <p:blipFill>
          <a:blip r:embed="rId3"/>
          <a:srcRect l="32381" t="40096" r="34763" b="8095"/>
          <a:stretch>
            <a:fillRect/>
          </a:stretch>
        </p:blipFill>
        <p:spPr bwMode="auto">
          <a:xfrm>
            <a:off x="838200" y="1450975"/>
            <a:ext cx="7239000" cy="5407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00707"/>
                                        </p:tgtEl>
                                        <p:attrNameLst>
                                          <p:attrName>style.visibility</p:attrName>
                                        </p:attrNameLst>
                                      </p:cBhvr>
                                      <p:to>
                                        <p:strVal val="visible"/>
                                      </p:to>
                                    </p:set>
                                    <p:animEffect transition="in" filter="checkerboard(across)">
                                      <p:cBhvr>
                                        <p:cTn id="7" dur="500"/>
                                        <p:tgtEl>
                                          <p:spTgt spid="200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1EC2D0-8967-454B-9F2E-8C69777DC5C1}" type="slidenum">
              <a:rPr lang="en-US" smtClean="0"/>
              <a:pPr>
                <a:defRPr/>
              </a:pPr>
              <a:t>6</a:t>
            </a:fld>
            <a:endParaRPr lang="en-US"/>
          </a:p>
        </p:txBody>
      </p:sp>
      <p:sp>
        <p:nvSpPr>
          <p:cNvPr id="4" name="Rectangle 3"/>
          <p:cNvSpPr/>
          <p:nvPr/>
        </p:nvSpPr>
        <p:spPr>
          <a:xfrm>
            <a:off x="838200" y="1676400"/>
            <a:ext cx="7696200" cy="4493538"/>
          </a:xfrm>
          <a:prstGeom prst="rect">
            <a:avLst/>
          </a:prstGeom>
        </p:spPr>
        <p:txBody>
          <a:bodyPr wrap="square">
            <a:spAutoFit/>
          </a:bodyPr>
          <a:lstStyle/>
          <a:p>
            <a:r>
              <a:rPr lang="en-US" dirty="0" smtClean="0"/>
              <a:t>1.  What is your organization aiming to accomplish? </a:t>
            </a:r>
            <a:r>
              <a:rPr lang="en-US" dirty="0" smtClean="0">
                <a:solidFill>
                  <a:srgbClr val="0070C0"/>
                </a:solidFill>
              </a:rPr>
              <a:t>YES </a:t>
            </a:r>
            <a:endParaRPr lang="en-US" dirty="0" smtClean="0"/>
          </a:p>
          <a:p>
            <a:r>
              <a:rPr lang="en-US" dirty="0" smtClean="0"/>
              <a:t>2. What are your strategies for making this happen? </a:t>
            </a:r>
            <a:r>
              <a:rPr lang="en-US" dirty="0" smtClean="0">
                <a:solidFill>
                  <a:srgbClr val="0070C0"/>
                </a:solidFill>
              </a:rPr>
              <a:t>YES</a:t>
            </a:r>
            <a:endParaRPr lang="en-US" dirty="0" smtClean="0"/>
          </a:p>
          <a:p>
            <a:r>
              <a:rPr lang="en-US" dirty="0" smtClean="0"/>
              <a:t>3. What are your organization’s capabilities for doing this? </a:t>
            </a:r>
            <a:r>
              <a:rPr lang="en-US" dirty="0" smtClean="0">
                <a:solidFill>
                  <a:srgbClr val="0070C0"/>
                </a:solidFill>
              </a:rPr>
              <a:t>YES - FOR CN IN ALL MULTIPLE ACCOUNTABILITY DIMENSIONS</a:t>
            </a:r>
            <a:endParaRPr lang="en-US" dirty="0" smtClean="0"/>
          </a:p>
          <a:p>
            <a:r>
              <a:rPr lang="en-US" dirty="0" smtClean="0"/>
              <a:t>4. How will your organization know if you are making progress? </a:t>
            </a:r>
            <a:r>
              <a:rPr lang="en-US" dirty="0" smtClean="0">
                <a:solidFill>
                  <a:srgbClr val="0070C0"/>
                </a:solidFill>
              </a:rPr>
              <a:t>YES</a:t>
            </a:r>
            <a:endParaRPr lang="en-US" dirty="0" smtClean="0"/>
          </a:p>
          <a:p>
            <a:r>
              <a:rPr lang="en-US" dirty="0" smtClean="0"/>
              <a:t>5. What have and haven’t you accomplished so far? </a:t>
            </a:r>
            <a:r>
              <a:rPr lang="en-US" dirty="0" smtClean="0">
                <a:solidFill>
                  <a:srgbClr val="0070C0"/>
                </a:solidFill>
              </a:rPr>
              <a:t>YES</a:t>
            </a:r>
            <a:endParaRPr lang="en-US" dirty="0" smtClean="0"/>
          </a:p>
        </p:txBody>
      </p:sp>
      <p:sp>
        <p:nvSpPr>
          <p:cNvPr id="5" name="TextBox 4"/>
          <p:cNvSpPr txBox="1"/>
          <p:nvPr/>
        </p:nvSpPr>
        <p:spPr>
          <a:xfrm>
            <a:off x="0" y="990600"/>
            <a:ext cx="9144000" cy="492443"/>
          </a:xfrm>
          <a:prstGeom prst="rect">
            <a:avLst/>
          </a:prstGeom>
          <a:noFill/>
        </p:spPr>
        <p:txBody>
          <a:bodyPr wrap="square" rtlCol="0">
            <a:spAutoFit/>
          </a:bodyPr>
          <a:lstStyle/>
          <a:p>
            <a:pPr algn="ctr"/>
            <a:r>
              <a:rPr lang="en-US" dirty="0" smtClean="0">
                <a:solidFill>
                  <a:srgbClr val="0070C0"/>
                </a:solidFill>
              </a:rPr>
              <a:t>MISSION ACCOUNTABILITY - OVERLAP BETWEEN US </a:t>
            </a:r>
            <a:endParaRPr lang="en-US"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checkerboard(across)">
                                      <p:cBhvr>
                                        <p:cTn id="11" dur="500"/>
                                        <p:tgtEl>
                                          <p:spTgt spid="4">
                                            <p:txEl>
                                              <p:pRg st="1" end="1"/>
                                            </p:txEl>
                                          </p:spTgt>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heckerboard(across)">
                                      <p:cBhvr>
                                        <p:cTn id="15" dur="500"/>
                                        <p:tgtEl>
                                          <p:spTgt spid="4">
                                            <p:txEl>
                                              <p:pRg st="2" end="2"/>
                                            </p:txEl>
                                          </p:spTgt>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checkerboard(across)">
                                      <p:cBhvr>
                                        <p:cTn id="19" dur="500"/>
                                        <p:tgtEl>
                                          <p:spTgt spid="4">
                                            <p:txEl>
                                              <p:pRg st="3" end="3"/>
                                            </p:txEl>
                                          </p:spTgt>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checkerboard(across)">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2"/>
          <p:cNvSpPr txBox="1">
            <a:spLocks noChangeArrowheads="1"/>
          </p:cNvSpPr>
          <p:nvPr/>
        </p:nvSpPr>
        <p:spPr bwMode="auto">
          <a:xfrm>
            <a:off x="914400" y="914400"/>
            <a:ext cx="7363682" cy="584775"/>
          </a:xfrm>
          <a:prstGeom prst="rect">
            <a:avLst/>
          </a:prstGeom>
          <a:noFill/>
          <a:ln w="9525">
            <a:noFill/>
            <a:miter lim="800000"/>
            <a:headEnd/>
            <a:tailEnd/>
          </a:ln>
        </p:spPr>
        <p:txBody>
          <a:bodyPr wrap="none">
            <a:spAutoFit/>
          </a:bodyPr>
          <a:lstStyle/>
          <a:p>
            <a:pPr algn="ctr"/>
            <a:r>
              <a:rPr lang="en-US" sz="3200" dirty="0">
                <a:solidFill>
                  <a:srgbClr val="000066"/>
                </a:solidFill>
                <a:cs typeface="ＭＳ Ｐゴシック"/>
              </a:rPr>
              <a:t>CN 3.0 – </a:t>
            </a:r>
            <a:r>
              <a:rPr lang="en-US" sz="3200" dirty="0" smtClean="0">
                <a:solidFill>
                  <a:srgbClr val="000066"/>
                </a:solidFill>
                <a:cs typeface="ＭＳ Ｐゴシック"/>
              </a:rPr>
              <a:t>MISSION ACCOUNTABILITY</a:t>
            </a:r>
            <a:endParaRPr lang="en-US" sz="3200" dirty="0">
              <a:solidFill>
                <a:srgbClr val="000066"/>
              </a:solidFill>
              <a:cs typeface="ＭＳ Ｐゴシック"/>
            </a:endParaRPr>
          </a:p>
        </p:txBody>
      </p:sp>
      <p:sp>
        <p:nvSpPr>
          <p:cNvPr id="63491" name="Text Box 3"/>
          <p:cNvSpPr txBox="1">
            <a:spLocks noChangeArrowheads="1"/>
          </p:cNvSpPr>
          <p:nvPr/>
        </p:nvSpPr>
        <p:spPr bwMode="auto">
          <a:xfrm>
            <a:off x="457200" y="1676400"/>
            <a:ext cx="8153400" cy="4093428"/>
          </a:xfrm>
          <a:prstGeom prst="rect">
            <a:avLst/>
          </a:prstGeom>
          <a:noFill/>
          <a:ln w="9525">
            <a:noFill/>
            <a:miter lim="800000"/>
            <a:headEnd/>
            <a:tailEnd/>
          </a:ln>
        </p:spPr>
        <p:txBody>
          <a:bodyPr wrap="square">
            <a:spAutoFit/>
          </a:bodyPr>
          <a:lstStyle/>
          <a:p>
            <a:pPr marL="495300" indent="-495300" eaLnBrk="0" hangingPunct="0">
              <a:buFontTx/>
              <a:buAutoNum type="arabicPeriod"/>
            </a:pPr>
            <a:r>
              <a:rPr lang="en-US" dirty="0">
                <a:cs typeface="ＭＳ Ｐゴシック"/>
              </a:rPr>
              <a:t>Alignment of Mission and Resources</a:t>
            </a:r>
          </a:p>
          <a:p>
            <a:pPr marL="495300" indent="-495300" eaLnBrk="0" hangingPunct="0">
              <a:buFontTx/>
              <a:buAutoNum type="arabicPeriod"/>
            </a:pPr>
            <a:endParaRPr lang="en-US" dirty="0">
              <a:cs typeface="ＭＳ Ｐゴシック"/>
            </a:endParaRPr>
          </a:p>
          <a:p>
            <a:pPr marL="495300" indent="-495300" eaLnBrk="0" hangingPunct="0">
              <a:buFontTx/>
              <a:buAutoNum type="arabicPeriod"/>
            </a:pPr>
            <a:r>
              <a:rPr lang="en-US" dirty="0">
                <a:cs typeface="ＭＳ Ｐゴシック"/>
              </a:rPr>
              <a:t>Results Logic and </a:t>
            </a:r>
            <a:r>
              <a:rPr lang="en-US" dirty="0" smtClean="0">
                <a:cs typeface="ＭＳ Ｐゴシック"/>
              </a:rPr>
              <a:t>Measures – </a:t>
            </a:r>
            <a:r>
              <a:rPr lang="en-US" dirty="0" smtClean="0">
                <a:solidFill>
                  <a:srgbClr val="0070C0"/>
                </a:solidFill>
                <a:cs typeface="ＭＳ Ｐゴシック"/>
              </a:rPr>
              <a:t>CHARTING IMPACT WILL HELP HERE</a:t>
            </a:r>
            <a:endParaRPr lang="en-US" dirty="0">
              <a:cs typeface="ＭＳ Ｐゴシック"/>
            </a:endParaRPr>
          </a:p>
          <a:p>
            <a:pPr marL="495300" indent="-495300" eaLnBrk="0" hangingPunct="0">
              <a:buFontTx/>
              <a:buAutoNum type="arabicPeriod"/>
            </a:pPr>
            <a:endParaRPr lang="en-US" dirty="0">
              <a:cs typeface="ＭＳ Ｐゴシック"/>
            </a:endParaRPr>
          </a:p>
          <a:p>
            <a:pPr marL="495300" indent="-495300" eaLnBrk="0" hangingPunct="0">
              <a:buFontTx/>
              <a:buAutoNum type="arabicPeriod"/>
            </a:pPr>
            <a:r>
              <a:rPr lang="en-US" dirty="0">
                <a:cs typeface="ＭＳ Ｐゴシック"/>
              </a:rPr>
              <a:t>Constituent </a:t>
            </a:r>
            <a:r>
              <a:rPr lang="en-US" dirty="0" smtClean="0">
                <a:cs typeface="ＭＳ Ｐゴシック"/>
              </a:rPr>
              <a:t>Voice – </a:t>
            </a:r>
            <a:r>
              <a:rPr lang="en-US" dirty="0" smtClean="0">
                <a:solidFill>
                  <a:srgbClr val="0070C0"/>
                </a:solidFill>
                <a:cs typeface="ＭＳ Ｐゴシック"/>
              </a:rPr>
              <a:t>CHARTING IMPACT MAY HELP HERE </a:t>
            </a:r>
            <a:endParaRPr lang="en-US" dirty="0" smtClean="0">
              <a:cs typeface="ＭＳ Ｐゴシック"/>
            </a:endParaRPr>
          </a:p>
          <a:p>
            <a:pPr marL="495300" indent="-495300" eaLnBrk="0" hangingPunct="0">
              <a:buFontTx/>
              <a:buAutoNum type="arabicPeriod"/>
            </a:pPr>
            <a:endParaRPr lang="en-US" dirty="0" smtClean="0">
              <a:cs typeface="ＭＳ Ｐゴシック"/>
            </a:endParaRPr>
          </a:p>
          <a:p>
            <a:pPr marL="495300" indent="-495300" eaLnBrk="0" hangingPunct="0">
              <a:buFontTx/>
              <a:buAutoNum type="arabicPeriod"/>
            </a:pPr>
            <a:r>
              <a:rPr lang="en-US" dirty="0" smtClean="0">
                <a:cs typeface="ＭＳ Ｐゴシック"/>
              </a:rPr>
              <a:t>Participation with </a:t>
            </a:r>
            <a:r>
              <a:rPr lang="en-US" dirty="0" err="1" smtClean="0">
                <a:cs typeface="ＭＳ Ｐゴシック"/>
              </a:rPr>
              <a:t>Credentializers</a:t>
            </a:r>
            <a:r>
              <a:rPr lang="en-US" dirty="0" smtClean="0">
                <a:cs typeface="ＭＳ Ｐゴシック"/>
              </a:rPr>
              <a:t> – </a:t>
            </a:r>
          </a:p>
          <a:p>
            <a:pPr marL="495300" indent="-495300" eaLnBrk="0" hangingPunct="0"/>
            <a:r>
              <a:rPr lang="en-US" dirty="0" smtClean="0">
                <a:solidFill>
                  <a:srgbClr val="0070C0"/>
                </a:solidFill>
                <a:cs typeface="ＭＳ Ｐゴシック"/>
              </a:rPr>
              <a:t>	CHARTING IMPACT MAY HELP HERE</a:t>
            </a:r>
            <a:endParaRPr lang="en-US" dirty="0">
              <a:cs typeface="ＭＳ Ｐゴシック"/>
            </a:endParaRPr>
          </a:p>
        </p:txBody>
      </p:sp>
      <p:sp>
        <p:nvSpPr>
          <p:cNvPr id="66563" name="Text Box 4"/>
          <p:cNvSpPr txBox="1">
            <a:spLocks noChangeArrowheads="1"/>
          </p:cNvSpPr>
          <p:nvPr/>
        </p:nvSpPr>
        <p:spPr bwMode="auto">
          <a:xfrm>
            <a:off x="0" y="5791200"/>
            <a:ext cx="9144000" cy="892552"/>
          </a:xfrm>
          <a:prstGeom prst="rect">
            <a:avLst/>
          </a:prstGeom>
          <a:noFill/>
          <a:ln w="9525">
            <a:noFill/>
            <a:miter lim="800000"/>
            <a:headEnd/>
            <a:tailEnd/>
          </a:ln>
        </p:spPr>
        <p:txBody>
          <a:bodyPr wrap="square">
            <a:spAutoFit/>
          </a:bodyPr>
          <a:lstStyle/>
          <a:p>
            <a:pPr eaLnBrk="0" hangingPunct="0"/>
            <a:r>
              <a:rPr lang="en-US" dirty="0">
                <a:solidFill>
                  <a:srgbClr val="CC0000"/>
                </a:solidFill>
                <a:cs typeface="ＭＳ Ｐゴシック"/>
              </a:rPr>
              <a:t>*Prototype for purpose of illustration only. Final product is likely to be different and/or vary by cause area.</a:t>
            </a:r>
            <a:endParaRPr lang="en-US" dirty="0">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63491">
                                            <p:txEl>
                                              <p:pRg st="0" end="0"/>
                                            </p:txEl>
                                          </p:spTgt>
                                        </p:tgtEl>
                                        <p:attrNameLst>
                                          <p:attrName>ppt_x</p:attrName>
                                        </p:attrNameLst>
                                      </p:cBhvr>
                                    </p:anim>
                                    <p:anim from="0" to="-1.0" calcmode="lin" valueType="num">
                                      <p:cBhvr>
                                        <p:cTn id="8" dur="200" decel="50000" autoRev="1" fill="hold">
                                          <p:stCondLst>
                                            <p:cond delay="600"/>
                                          </p:stCondLst>
                                        </p:cTn>
                                        <p:tgtEl>
                                          <p:spTgt spid="63491">
                                            <p:txEl>
                                              <p:pRg st="0" end="0"/>
                                            </p:txEl>
                                          </p:spTgt>
                                        </p:tgtEl>
                                        <p:attrNameLst>
                                          <p:attrName>xshear</p:attrName>
                                        </p:attrNameLst>
                                      </p:cBhvr>
                                    </p:anim>
                                    <p:animScale>
                                      <p:cBhvr>
                                        <p:cTn id="9" dur="200" decel="100000" autoRev="1" fill="hold">
                                          <p:stCondLst>
                                            <p:cond delay="600"/>
                                          </p:stCondLst>
                                        </p:cTn>
                                        <p:tgtEl>
                                          <p:spTgt spid="63491">
                                            <p:txEl>
                                              <p:pRg st="0" end="0"/>
                                            </p:txEl>
                                          </p:spTgt>
                                        </p:tgtEl>
                                      </p:cBhvr>
                                      <p:from x="100000" y="100000"/>
                                      <p:to x="80000" y="100000"/>
                                    </p:animScale>
                                    <p:anim by="(#ppt_h/3+#ppt_w*0.1)" calcmode="lin" valueType="num">
                                      <p:cBhvr additive="sum">
                                        <p:cTn id="10" dur="200" decel="100000" autoRev="1" fill="hold">
                                          <p:stCondLst>
                                            <p:cond delay="600"/>
                                          </p:stCondLst>
                                        </p:cTn>
                                        <p:tgtEl>
                                          <p:spTgt spid="63491">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from="(-#ppt_w/2)" to="(#ppt_x)" calcmode="lin" valueType="num">
                                      <p:cBhvr>
                                        <p:cTn id="15" dur="600" fill="hold">
                                          <p:stCondLst>
                                            <p:cond delay="0"/>
                                          </p:stCondLst>
                                        </p:cTn>
                                        <p:tgtEl>
                                          <p:spTgt spid="63491">
                                            <p:txEl>
                                              <p:pRg st="2" end="2"/>
                                            </p:txEl>
                                          </p:spTgt>
                                        </p:tgtEl>
                                        <p:attrNameLst>
                                          <p:attrName>ppt_x</p:attrName>
                                        </p:attrNameLst>
                                      </p:cBhvr>
                                    </p:anim>
                                    <p:anim from="0" to="-1.0" calcmode="lin" valueType="num">
                                      <p:cBhvr>
                                        <p:cTn id="16" dur="200" decel="50000" autoRev="1" fill="hold">
                                          <p:stCondLst>
                                            <p:cond delay="600"/>
                                          </p:stCondLst>
                                        </p:cTn>
                                        <p:tgtEl>
                                          <p:spTgt spid="63491">
                                            <p:txEl>
                                              <p:pRg st="2" end="2"/>
                                            </p:txEl>
                                          </p:spTgt>
                                        </p:tgtEl>
                                        <p:attrNameLst>
                                          <p:attrName>xshear</p:attrName>
                                        </p:attrNameLst>
                                      </p:cBhvr>
                                    </p:anim>
                                    <p:animScale>
                                      <p:cBhvr>
                                        <p:cTn id="17" dur="200" decel="100000" autoRev="1" fill="hold">
                                          <p:stCondLst>
                                            <p:cond delay="600"/>
                                          </p:stCondLst>
                                        </p:cTn>
                                        <p:tgtEl>
                                          <p:spTgt spid="63491">
                                            <p:txEl>
                                              <p:pRg st="2" end="2"/>
                                            </p:txEl>
                                          </p:spTgt>
                                        </p:tgtEl>
                                      </p:cBhvr>
                                      <p:from x="100000" y="100000"/>
                                      <p:to x="80000" y="100000"/>
                                    </p:animScale>
                                    <p:anim by="(#ppt_h/3+#ppt_w*0.1)" calcmode="lin" valueType="num">
                                      <p:cBhvr additive="sum">
                                        <p:cTn id="18" dur="200" decel="100000" autoRev="1" fill="hold">
                                          <p:stCondLst>
                                            <p:cond delay="600"/>
                                          </p:stCondLst>
                                        </p:cTn>
                                        <p:tgtEl>
                                          <p:spTgt spid="63491">
                                            <p:txEl>
                                              <p:pRg st="2" end="2"/>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63491">
                                            <p:txEl>
                                              <p:pRg st="4" end="4"/>
                                            </p:txEl>
                                          </p:spTgt>
                                        </p:tgtEl>
                                        <p:attrNameLst>
                                          <p:attrName>style.visibility</p:attrName>
                                        </p:attrNameLst>
                                      </p:cBhvr>
                                      <p:to>
                                        <p:strVal val="visible"/>
                                      </p:to>
                                    </p:set>
                                    <p:anim from="(-#ppt_w/2)" to="(#ppt_x)" calcmode="lin" valueType="num">
                                      <p:cBhvr>
                                        <p:cTn id="23" dur="600" fill="hold">
                                          <p:stCondLst>
                                            <p:cond delay="0"/>
                                          </p:stCondLst>
                                        </p:cTn>
                                        <p:tgtEl>
                                          <p:spTgt spid="63491">
                                            <p:txEl>
                                              <p:pRg st="4" end="4"/>
                                            </p:txEl>
                                          </p:spTgt>
                                        </p:tgtEl>
                                        <p:attrNameLst>
                                          <p:attrName>ppt_x</p:attrName>
                                        </p:attrNameLst>
                                      </p:cBhvr>
                                    </p:anim>
                                    <p:anim from="0" to="-1.0" calcmode="lin" valueType="num">
                                      <p:cBhvr>
                                        <p:cTn id="24" dur="200" decel="50000" autoRev="1" fill="hold">
                                          <p:stCondLst>
                                            <p:cond delay="600"/>
                                          </p:stCondLst>
                                        </p:cTn>
                                        <p:tgtEl>
                                          <p:spTgt spid="63491">
                                            <p:txEl>
                                              <p:pRg st="4" end="4"/>
                                            </p:txEl>
                                          </p:spTgt>
                                        </p:tgtEl>
                                        <p:attrNameLst>
                                          <p:attrName>xshear</p:attrName>
                                        </p:attrNameLst>
                                      </p:cBhvr>
                                    </p:anim>
                                    <p:animScale>
                                      <p:cBhvr>
                                        <p:cTn id="25" dur="200" decel="100000" autoRev="1" fill="hold">
                                          <p:stCondLst>
                                            <p:cond delay="600"/>
                                          </p:stCondLst>
                                        </p:cTn>
                                        <p:tgtEl>
                                          <p:spTgt spid="63491">
                                            <p:txEl>
                                              <p:pRg st="4" end="4"/>
                                            </p:txEl>
                                          </p:spTgt>
                                        </p:tgtEl>
                                      </p:cBhvr>
                                      <p:from x="100000" y="100000"/>
                                      <p:to x="80000" y="100000"/>
                                    </p:animScale>
                                    <p:anim by="(#ppt_h/3+#ppt_w*0.1)" calcmode="lin" valueType="num">
                                      <p:cBhvr additive="sum">
                                        <p:cTn id="26" dur="200" decel="100000" autoRev="1" fill="hold">
                                          <p:stCondLst>
                                            <p:cond delay="600"/>
                                          </p:stCondLst>
                                        </p:cTn>
                                        <p:tgtEl>
                                          <p:spTgt spid="63491">
                                            <p:txEl>
                                              <p:pRg st="4" end="4"/>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63491">
                                            <p:txEl>
                                              <p:pRg st="6" end="6"/>
                                            </p:txEl>
                                          </p:spTgt>
                                        </p:tgtEl>
                                        <p:attrNameLst>
                                          <p:attrName>style.visibility</p:attrName>
                                        </p:attrNameLst>
                                      </p:cBhvr>
                                      <p:to>
                                        <p:strVal val="visible"/>
                                      </p:to>
                                    </p:set>
                                    <p:anim from="(-#ppt_w/2)" to="(#ppt_x)" calcmode="lin" valueType="num">
                                      <p:cBhvr>
                                        <p:cTn id="31" dur="600" fill="hold">
                                          <p:stCondLst>
                                            <p:cond delay="0"/>
                                          </p:stCondLst>
                                        </p:cTn>
                                        <p:tgtEl>
                                          <p:spTgt spid="63491">
                                            <p:txEl>
                                              <p:pRg st="6" end="6"/>
                                            </p:txEl>
                                          </p:spTgt>
                                        </p:tgtEl>
                                        <p:attrNameLst>
                                          <p:attrName>ppt_x</p:attrName>
                                        </p:attrNameLst>
                                      </p:cBhvr>
                                    </p:anim>
                                    <p:anim from="0" to="-1.0" calcmode="lin" valueType="num">
                                      <p:cBhvr>
                                        <p:cTn id="32" dur="200" decel="50000" autoRev="1" fill="hold">
                                          <p:stCondLst>
                                            <p:cond delay="600"/>
                                          </p:stCondLst>
                                        </p:cTn>
                                        <p:tgtEl>
                                          <p:spTgt spid="63491">
                                            <p:txEl>
                                              <p:pRg st="6" end="6"/>
                                            </p:txEl>
                                          </p:spTgt>
                                        </p:tgtEl>
                                        <p:attrNameLst>
                                          <p:attrName>xshear</p:attrName>
                                        </p:attrNameLst>
                                      </p:cBhvr>
                                    </p:anim>
                                    <p:animScale>
                                      <p:cBhvr>
                                        <p:cTn id="33" dur="200" decel="100000" autoRev="1" fill="hold">
                                          <p:stCondLst>
                                            <p:cond delay="600"/>
                                          </p:stCondLst>
                                        </p:cTn>
                                        <p:tgtEl>
                                          <p:spTgt spid="63491">
                                            <p:txEl>
                                              <p:pRg st="6" end="6"/>
                                            </p:txEl>
                                          </p:spTgt>
                                        </p:tgtEl>
                                      </p:cBhvr>
                                      <p:from x="100000" y="100000"/>
                                      <p:to x="80000" y="100000"/>
                                    </p:animScale>
                                    <p:anim by="(#ppt_h/3+#ppt_w*0.1)" calcmode="lin" valueType="num">
                                      <p:cBhvr additive="sum">
                                        <p:cTn id="34" dur="200" decel="100000" autoRev="1" fill="hold">
                                          <p:stCondLst>
                                            <p:cond delay="600"/>
                                          </p:stCondLst>
                                        </p:cTn>
                                        <p:tgtEl>
                                          <p:spTgt spid="63491">
                                            <p:txEl>
                                              <p:pRg st="6" end="6"/>
                                            </p:txEl>
                                          </p:spTgt>
                                        </p:tgtEl>
                                        <p:attrNameLst>
                                          <p:attrName>ppt_x</p:attrName>
                                        </p:attrNameLst>
                                      </p:cBhvr>
                                    </p:anim>
                                  </p:childTnLst>
                                </p:cTn>
                              </p:par>
                              <p:par>
                                <p:cTn id="35" presetID="34" presetClass="entr" presetSubtype="0" fill="hold" nodeType="withEffect">
                                  <p:stCondLst>
                                    <p:cond delay="0"/>
                                  </p:stCondLst>
                                  <p:childTnLst>
                                    <p:set>
                                      <p:cBhvr>
                                        <p:cTn id="36" dur="1" fill="hold">
                                          <p:stCondLst>
                                            <p:cond delay="0"/>
                                          </p:stCondLst>
                                        </p:cTn>
                                        <p:tgtEl>
                                          <p:spTgt spid="63491">
                                            <p:txEl>
                                              <p:pRg st="7" end="7"/>
                                            </p:txEl>
                                          </p:spTgt>
                                        </p:tgtEl>
                                        <p:attrNameLst>
                                          <p:attrName>style.visibility</p:attrName>
                                        </p:attrNameLst>
                                      </p:cBhvr>
                                      <p:to>
                                        <p:strVal val="visible"/>
                                      </p:to>
                                    </p:set>
                                    <p:anim from="(-#ppt_w/2)" to="(#ppt_x)" calcmode="lin" valueType="num">
                                      <p:cBhvr>
                                        <p:cTn id="37" dur="600" fill="hold">
                                          <p:stCondLst>
                                            <p:cond delay="0"/>
                                          </p:stCondLst>
                                        </p:cTn>
                                        <p:tgtEl>
                                          <p:spTgt spid="63491">
                                            <p:txEl>
                                              <p:pRg st="7" end="7"/>
                                            </p:txEl>
                                          </p:spTgt>
                                        </p:tgtEl>
                                        <p:attrNameLst>
                                          <p:attrName>ppt_x</p:attrName>
                                        </p:attrNameLst>
                                      </p:cBhvr>
                                    </p:anim>
                                    <p:anim from="0" to="-1.0" calcmode="lin" valueType="num">
                                      <p:cBhvr>
                                        <p:cTn id="38" dur="200" decel="50000" autoRev="1" fill="hold">
                                          <p:stCondLst>
                                            <p:cond delay="600"/>
                                          </p:stCondLst>
                                        </p:cTn>
                                        <p:tgtEl>
                                          <p:spTgt spid="63491">
                                            <p:txEl>
                                              <p:pRg st="7" end="7"/>
                                            </p:txEl>
                                          </p:spTgt>
                                        </p:tgtEl>
                                        <p:attrNameLst>
                                          <p:attrName>xshear</p:attrName>
                                        </p:attrNameLst>
                                      </p:cBhvr>
                                    </p:anim>
                                    <p:animScale>
                                      <p:cBhvr>
                                        <p:cTn id="39" dur="200" decel="100000" autoRev="1" fill="hold">
                                          <p:stCondLst>
                                            <p:cond delay="600"/>
                                          </p:stCondLst>
                                        </p:cTn>
                                        <p:tgtEl>
                                          <p:spTgt spid="63491">
                                            <p:txEl>
                                              <p:pRg st="7" end="7"/>
                                            </p:txEl>
                                          </p:spTgt>
                                        </p:tgtEl>
                                      </p:cBhvr>
                                      <p:from x="100000" y="100000"/>
                                      <p:to x="80000" y="100000"/>
                                    </p:animScale>
                                    <p:anim by="(#ppt_h/3+#ppt_w*0.1)" calcmode="lin" valueType="num">
                                      <p:cBhvr additive="sum">
                                        <p:cTn id="40" dur="200" decel="100000" autoRev="1" fill="hold">
                                          <p:stCondLst>
                                            <p:cond delay="600"/>
                                          </p:stCondLst>
                                        </p:cTn>
                                        <p:tgtEl>
                                          <p:spTgt spid="63491">
                                            <p:txEl>
                                              <p:pRg st="7" end="7"/>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533400" y="990600"/>
            <a:ext cx="8229600" cy="1435100"/>
          </a:xfrm>
        </p:spPr>
        <p:txBody>
          <a:bodyPr lIns="90000" tIns="46800" rIns="90000" bIns="46800"/>
          <a:lstStyle/>
          <a:p>
            <a:pPr defTabSz="457200">
              <a:buClr>
                <a:srgbClr val="333399"/>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smtClean="0">
                <a:latin typeface="Comic Sans MS" pitchFamily="66" charset="0"/>
                <a:ea typeface="ＭＳ Ｐゴシック"/>
                <a:cs typeface="ＭＳ Ｐゴシック"/>
              </a:rPr>
              <a:t>Your Questions &amp; Our Web Addresses</a:t>
            </a:r>
          </a:p>
        </p:txBody>
      </p:sp>
      <p:sp>
        <p:nvSpPr>
          <p:cNvPr id="150531" name="Text Box 3"/>
          <p:cNvSpPr txBox="1">
            <a:spLocks noChangeArrowheads="1"/>
          </p:cNvSpPr>
          <p:nvPr/>
        </p:nvSpPr>
        <p:spPr bwMode="auto">
          <a:xfrm>
            <a:off x="0" y="2362200"/>
            <a:ext cx="9144000" cy="5027613"/>
          </a:xfrm>
          <a:prstGeom prst="rect">
            <a:avLst/>
          </a:prstGeom>
          <a:noFill/>
          <a:ln w="9525">
            <a:noFill/>
            <a:round/>
            <a:headEnd/>
            <a:tailEnd/>
          </a:ln>
        </p:spPr>
        <p:txBody>
          <a:bodyPr lIns="90000" tIns="46800" rIns="90000" bIns="46800">
            <a:spAutoFit/>
          </a:bodyPr>
          <a:lstStyle/>
          <a:p>
            <a:pPr algn="ctr" defTabSz="457200" eaLnBrk="0" hangingPunct="0">
              <a:spcBef>
                <a:spcPts val="2000"/>
              </a:spcBef>
              <a:buClr>
                <a:srgbClr val="333399"/>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a:solidFill>
                  <a:srgbClr val="009900"/>
                </a:solidFill>
                <a:cs typeface="Tahoma" pitchFamily="34" charset="0"/>
              </a:rPr>
              <a:t>Website:</a:t>
            </a:r>
            <a:r>
              <a:rPr lang="en-GB" sz="3200">
                <a:solidFill>
                  <a:srgbClr val="2D2595"/>
                </a:solidFill>
                <a:cs typeface="Tahoma" pitchFamily="34" charset="0"/>
              </a:rPr>
              <a:t> www.charitynavigator.org</a:t>
            </a:r>
            <a:endParaRPr lang="en-GB" sz="3200">
              <a:solidFill>
                <a:srgbClr val="2D2595"/>
              </a:solidFill>
              <a:cs typeface="Tahoma" pitchFamily="34" charset="0"/>
              <a:hlinkClick r:id="rId3"/>
            </a:endParaRPr>
          </a:p>
          <a:p>
            <a:pPr algn="ctr" defTabSz="457200" eaLnBrk="0" hangingPunct="0">
              <a:spcBef>
                <a:spcPts val="2000"/>
              </a:spcBef>
              <a:buClr>
                <a:srgbClr val="333399"/>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a:solidFill>
                  <a:srgbClr val="009900"/>
                </a:solidFill>
                <a:cs typeface="Tahoma" pitchFamily="34" charset="0"/>
              </a:rPr>
              <a:t>Blogs:</a:t>
            </a:r>
            <a:r>
              <a:rPr lang="en-GB" sz="3200">
                <a:solidFill>
                  <a:srgbClr val="2D2595"/>
                </a:solidFill>
                <a:cs typeface="Tahoma" pitchFamily="34" charset="0"/>
              </a:rPr>
              <a:t> </a:t>
            </a:r>
          </a:p>
          <a:p>
            <a:pPr algn="ctr" defTabSz="457200" eaLnBrk="0" hangingPunct="0">
              <a:spcBef>
                <a:spcPts val="2000"/>
              </a:spcBef>
              <a:buClr>
                <a:srgbClr val="333399"/>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a:solidFill>
                  <a:srgbClr val="2D2595"/>
                </a:solidFill>
                <a:cs typeface="Tahoma" pitchFamily="34" charset="0"/>
              </a:rPr>
              <a:t>www.kenscommentary.org</a:t>
            </a:r>
            <a:endParaRPr lang="en-GB" sz="3200">
              <a:solidFill>
                <a:srgbClr val="2D2595"/>
              </a:solidFill>
              <a:cs typeface="Tahoma" pitchFamily="34" charset="0"/>
              <a:hlinkClick r:id="rId4"/>
            </a:endParaRPr>
          </a:p>
          <a:p>
            <a:pPr algn="ctr" defTabSz="457200" eaLnBrk="0" hangingPunct="0">
              <a:spcBef>
                <a:spcPts val="2000"/>
              </a:spcBef>
              <a:buClr>
                <a:srgbClr val="009999"/>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a:solidFill>
                  <a:srgbClr val="2D2595"/>
                </a:solidFill>
                <a:cs typeface="Tahoma" pitchFamily="34" charset="0"/>
              </a:rPr>
              <a:t>blog.charitynavigator.org</a:t>
            </a:r>
            <a:endParaRPr lang="en-GB" sz="3200">
              <a:solidFill>
                <a:srgbClr val="2D2595"/>
              </a:solidFill>
              <a:cs typeface="Tahoma" pitchFamily="34" charset="0"/>
              <a:hlinkClick r:id="rId3"/>
            </a:endParaRPr>
          </a:p>
          <a:p>
            <a:pPr algn="ctr" defTabSz="457200" eaLnBrk="0" hangingPunct="0">
              <a:spcBef>
                <a:spcPts val="2000"/>
              </a:spcBef>
              <a:buClr>
                <a:srgbClr val="333399"/>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a:solidFill>
                  <a:srgbClr val="808000"/>
                </a:solidFill>
                <a:cs typeface="Tahoma" pitchFamily="34" charset="0"/>
              </a:rPr>
              <a:t>Twitter</a:t>
            </a:r>
            <a:r>
              <a:rPr lang="en-GB" sz="3200">
                <a:solidFill>
                  <a:srgbClr val="2D2595"/>
                </a:solidFill>
                <a:cs typeface="Tahoma" pitchFamily="34" charset="0"/>
              </a:rPr>
              <a:t>- </a:t>
            </a:r>
            <a:r>
              <a:rPr lang="en-GB" sz="3200" u="sng">
                <a:solidFill>
                  <a:srgbClr val="2D2595"/>
                </a:solidFill>
                <a:cs typeface="Tahoma" pitchFamily="34" charset="0"/>
              </a:rPr>
              <a:t>kenscommentary</a:t>
            </a:r>
          </a:p>
          <a:p>
            <a:pPr algn="ctr" defTabSz="457200" eaLnBrk="0" hangingPunct="0">
              <a:spcBef>
                <a:spcPts val="2000"/>
              </a:spcBef>
              <a:buClr>
                <a:srgbClr val="333399"/>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u="sng">
                <a:solidFill>
                  <a:srgbClr val="808000"/>
                </a:solidFill>
                <a:cs typeface="Tahoma" pitchFamily="34" charset="0"/>
              </a:rPr>
              <a:t>Email </a:t>
            </a:r>
            <a:r>
              <a:rPr lang="en-GB" sz="3200" u="sng">
                <a:solidFill>
                  <a:srgbClr val="0000CC"/>
                </a:solidFill>
                <a:cs typeface="Tahoma" pitchFamily="34" charset="0"/>
              </a:rPr>
              <a:t>– kberger@charitynavigator.org</a:t>
            </a:r>
            <a:endParaRPr lang="en-GB" sz="3200" u="sng">
              <a:solidFill>
                <a:srgbClr val="808000"/>
              </a:solidFill>
              <a:cs typeface="Tahoma" pitchFamily="34" charset="0"/>
            </a:endParaRPr>
          </a:p>
          <a:p>
            <a:pPr algn="ctr" defTabSz="457200" eaLnBrk="0" hangingPunct="0">
              <a:spcBef>
                <a:spcPts val="2000"/>
              </a:spcBef>
              <a:buClr>
                <a:srgbClr val="333399"/>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200">
              <a:solidFill>
                <a:srgbClr val="2D2595"/>
              </a:solidFill>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to="" calcmode="lin" valueType="num">
                                      <p:cBhvr>
                                        <p:cTn id="7" dur="1" fill="hold"/>
                                        <p:tgtEl>
                                          <p:spTgt spid="150531">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50531">
                                            <p:txEl>
                                              <p:pRg st="1" end="1"/>
                                            </p:txEl>
                                          </p:spTgt>
                                        </p:tgtEl>
                                        <p:attrNameLst>
                                          <p:attrName>style.visibility</p:attrName>
                                        </p:attrNameLst>
                                      </p:cBhvr>
                                      <p:to>
                                        <p:strVal val="visible"/>
                                      </p:to>
                                    </p:set>
                                    <p:anim to="" calcmode="lin" valueType="num">
                                      <p:cBhvr>
                                        <p:cTn id="10" dur="1" fill="hold"/>
                                        <p:tgtEl>
                                          <p:spTgt spid="150531">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50531">
                                            <p:txEl>
                                              <p:pRg st="2" end="2"/>
                                            </p:txEl>
                                          </p:spTgt>
                                        </p:tgtEl>
                                        <p:attrNameLst>
                                          <p:attrName>style.visibility</p:attrName>
                                        </p:attrNameLst>
                                      </p:cBhvr>
                                      <p:to>
                                        <p:strVal val="visible"/>
                                      </p:to>
                                    </p:set>
                                    <p:anim to="" calcmode="lin" valueType="num">
                                      <p:cBhvr>
                                        <p:cTn id="13" dur="1" fill="hold"/>
                                        <p:tgtEl>
                                          <p:spTgt spid="150531">
                                            <p:txEl>
                                              <p:pRg st="2" end="2"/>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50531">
                                            <p:txEl>
                                              <p:pRg st="3" end="3"/>
                                            </p:txEl>
                                          </p:spTgt>
                                        </p:tgtEl>
                                        <p:attrNameLst>
                                          <p:attrName>style.visibility</p:attrName>
                                        </p:attrNameLst>
                                      </p:cBhvr>
                                      <p:to>
                                        <p:strVal val="visible"/>
                                      </p:to>
                                    </p:set>
                                    <p:anim to="" calcmode="lin" valueType="num">
                                      <p:cBhvr>
                                        <p:cTn id="16" dur="1" fill="hold"/>
                                        <p:tgtEl>
                                          <p:spTgt spid="150531">
                                            <p:txEl>
                                              <p:pRg st="3" end="3"/>
                                            </p:txEl>
                                          </p:spTgt>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50531">
                                            <p:txEl>
                                              <p:pRg st="4" end="4"/>
                                            </p:txEl>
                                          </p:spTgt>
                                        </p:tgtEl>
                                        <p:attrNameLst>
                                          <p:attrName>style.visibility</p:attrName>
                                        </p:attrNameLst>
                                      </p:cBhvr>
                                      <p:to>
                                        <p:strVal val="visible"/>
                                      </p:to>
                                    </p:set>
                                    <p:anim to="" calcmode="lin" valueType="num">
                                      <p:cBhvr>
                                        <p:cTn id="19" dur="1" fill="hold"/>
                                        <p:tgtEl>
                                          <p:spTgt spid="150531">
                                            <p:txEl>
                                              <p:pRg st="4" end="4"/>
                                            </p:txEl>
                                          </p:spTgt>
                                        </p:tgtEl>
                                        <p:attrNameLst>
                                          <p:attrName/>
                                        </p:attrNameLst>
                                      </p:cBhvr>
                                    </p:anim>
                                  </p:childTnLst>
                                </p:cTn>
                              </p:par>
                              <p:par>
                                <p:cTn id="20" presetID="24" presetClass="entr" presetSubtype="0" fill="hold" nodeType="withEffect">
                                  <p:stCondLst>
                                    <p:cond delay="0"/>
                                  </p:stCondLst>
                                  <p:childTnLst>
                                    <p:set>
                                      <p:cBhvr>
                                        <p:cTn id="21" dur="1" fill="hold">
                                          <p:stCondLst>
                                            <p:cond delay="0"/>
                                          </p:stCondLst>
                                        </p:cTn>
                                        <p:tgtEl>
                                          <p:spTgt spid="150531">
                                            <p:txEl>
                                              <p:pRg st="5" end="5"/>
                                            </p:txEl>
                                          </p:spTgt>
                                        </p:tgtEl>
                                        <p:attrNameLst>
                                          <p:attrName>style.visibility</p:attrName>
                                        </p:attrNameLst>
                                      </p:cBhvr>
                                      <p:to>
                                        <p:strVal val="visible"/>
                                      </p:to>
                                    </p:set>
                                    <p:anim to="" calcmode="lin" valueType="num">
                                      <p:cBhvr>
                                        <p:cTn id="22" dur="1" fill="hold"/>
                                        <p:tgtEl>
                                          <p:spTgt spid="150531">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descr="Atlas Corps Brochure_2012_all.pdf"/>
          <p:cNvPicPr>
            <a:picLocks noGrp="1" noChangeAspect="1"/>
          </p:cNvPicPr>
          <p:nvPr>
            <p:ph idx="1"/>
          </p:nvPr>
        </p:nvPicPr>
        <p:blipFill>
          <a:blip r:embed="rId3"/>
          <a:srcRect l="-40915" r="-40915"/>
          <a:stretch>
            <a:fillRect/>
          </a:stretch>
        </p:blipFill>
        <p:spPr>
          <a:xfrm>
            <a:off x="-3062532" y="-151804"/>
            <a:ext cx="13962778" cy="7855148"/>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_webcast_template">
  <a:themeElements>
    <a:clrScheme name="2_webcast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webcas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6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600" b="1" i="0" u="none" strike="noStrike" cap="none" normalizeH="0" baseline="0">
            <a:ln>
              <a:noFill/>
            </a:ln>
            <a:solidFill>
              <a:schemeClr val="tx1"/>
            </a:solidFill>
            <a:effectLst/>
            <a:latin typeface="Arial" charset="0"/>
          </a:defRPr>
        </a:defPPr>
      </a:lstStyle>
    </a:lnDef>
  </a:objectDefaults>
  <a:extraClrSchemeLst>
    <a:extraClrScheme>
      <a:clrScheme name="2_webcast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webcast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webcast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webcast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webcast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webcast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webcast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6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600" b="1"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7991</TotalTime>
  <Words>1717</Words>
  <Application>Microsoft Office PowerPoint</Application>
  <PresentationFormat>On-screen Show (4:3)</PresentationFormat>
  <Paragraphs>194</Paragraphs>
  <Slides>28</Slides>
  <Notes>16</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1" baseType="lpstr">
      <vt:lpstr>2_webcast_template</vt:lpstr>
      <vt:lpstr>Default Design</vt:lpstr>
      <vt:lpstr>Microsoft Clip Gallery</vt:lpstr>
      <vt:lpstr>What Does Charting Impact Provide that the Numbers Don’t</vt:lpstr>
      <vt:lpstr>Slide 2</vt:lpstr>
      <vt:lpstr>Slide 3</vt:lpstr>
      <vt:lpstr>Slide 4</vt:lpstr>
      <vt:lpstr>Slide 5</vt:lpstr>
      <vt:lpstr>Slide 6</vt:lpstr>
      <vt:lpstr>Slide 7</vt:lpstr>
      <vt:lpstr>Your Questions &amp; Our Web Addresses</vt:lpstr>
      <vt:lpstr>Slide 9</vt:lpstr>
      <vt:lpstr>Slide 10</vt:lpstr>
      <vt:lpstr>Slide 11</vt:lpstr>
      <vt:lpstr>Slide 12</vt:lpstr>
      <vt:lpstr>Slide 13</vt:lpstr>
      <vt:lpstr>Slide 14</vt:lpstr>
      <vt:lpstr>Slide 15</vt:lpstr>
      <vt:lpstr>BBB Wise Giving Alliance</vt:lpstr>
      <vt:lpstr> BBB Wise Giving Alliance </vt:lpstr>
      <vt:lpstr>Standards for Charity Accountability Standard 7: Measuring Effectiveness</vt:lpstr>
      <vt:lpstr>Charity Effectiveness Project </vt:lpstr>
      <vt:lpstr>Charting Impact: A Collaboration Story</vt:lpstr>
      <vt:lpstr>  </vt:lpstr>
      <vt:lpstr>Slide 22</vt:lpstr>
      <vt:lpstr>Slide 23</vt:lpstr>
      <vt:lpstr>How will Charting Impact  be used in  BBB Wise Giving Alliance Reports?</vt:lpstr>
      <vt:lpstr>Slide 25</vt:lpstr>
      <vt:lpstr>Slide 26</vt:lpstr>
      <vt:lpstr>Slide 27</vt:lpstr>
      <vt:lpstr>BBB Wise Giving Alliance</vt:lpstr>
    </vt:vector>
  </TitlesOfParts>
  <Company>AICPA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Materials preparation</dc:title>
  <dc:creator>Dan A</dc:creator>
  <cp:lastModifiedBy>State of Missouri</cp:lastModifiedBy>
  <cp:revision>969</cp:revision>
  <cp:lastPrinted>2002-02-20T16:15:59Z</cp:lastPrinted>
  <dcterms:created xsi:type="dcterms:W3CDTF">2010-06-09T14:39:11Z</dcterms:created>
  <dcterms:modified xsi:type="dcterms:W3CDTF">2012-09-27T17:54:31Z</dcterms:modified>
</cp:coreProperties>
</file>