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customXml/itemProps3.xml" ContentType="application/vnd.openxmlformats-officedocument.customXmlProperties+xml"/>
  <Override PartName="/ppt/tableStyles.xml" ContentType="application/vnd.openxmlformats-officedocument.presentationml.tableStyles+xml"/>
  <Override PartName="/customXml/itemProps2.xml" ContentType="application/vnd.openxmlformats-officedocument.customXmlProperties+xml"/>
  <Override PartName="/customXml/itemProps1.xml" ContentType="application/vnd.openxmlformats-officedocument.customXmlProperti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Default Extension="rels" ContentType="application/vnd.openxmlformats-package.relationships+xml"/>
  <Default Extension="xml" ContentType="application/xml"/>
  <Default Extension="jpeg" ContentType="image/jpeg"/>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872" r:id="rId4"/>
  </p:sldMasterIdLst>
  <p:notesMasterIdLst>
    <p:notesMasterId r:id="rId21"/>
  </p:notesMasterIdLst>
  <p:sldIdLst>
    <p:sldId id="294" r:id="rId5"/>
    <p:sldId id="279" r:id="rId6"/>
    <p:sldId id="281" r:id="rId7"/>
    <p:sldId id="282" r:id="rId8"/>
    <p:sldId id="283" r:id="rId9"/>
    <p:sldId id="284" r:id="rId10"/>
    <p:sldId id="285" r:id="rId11"/>
    <p:sldId id="286" r:id="rId12"/>
    <p:sldId id="295" r:id="rId13"/>
    <p:sldId id="287" r:id="rId14"/>
    <p:sldId id="288" r:id="rId15"/>
    <p:sldId id="289" r:id="rId16"/>
    <p:sldId id="290" r:id="rId17"/>
    <p:sldId id="291" r:id="rId18"/>
    <p:sldId id="292" r:id="rId19"/>
    <p:sldId id="293" r:id="rId20"/>
  </p:sldIdLst>
  <p:sldSz cx="9144000" cy="6858000" type="letter"/>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8D3A"/>
    <a:srgbClr val="8D8C5A"/>
    <a:srgbClr val="D76431"/>
    <a:srgbClr val="CA5B27"/>
    <a:srgbClr val="E4551C"/>
    <a:srgbClr val="D44F1A"/>
    <a:srgbClr val="E3541B"/>
    <a:srgbClr val="C64A1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1350" autoAdjust="0"/>
    <p:restoredTop sz="94640" autoAdjust="0"/>
  </p:normalViewPr>
  <p:slideViewPr>
    <p:cSldViewPr snapToGrid="0">
      <p:cViewPr>
        <p:scale>
          <a:sx n="62" d="100"/>
          <a:sy n="62" d="100"/>
        </p:scale>
        <p:origin x="-1980" y="-14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&#65279;<?xml version="1.0" encoding="UTF-8" standalone="yes"?>
<Relationships xmlns="http://schemas.openxmlformats.org/package/2006/relationships">
  <Relationship Id="rId5" Type="http://schemas.openxmlformats.org/officeDocument/2006/relationships/slide" Target="slides/slide1.xml" />
  <Relationship Id="rId6" Type="http://schemas.openxmlformats.org/officeDocument/2006/relationships/slide" Target="slides/slide2.xml" />
  <Relationship Id="rId7" Type="http://schemas.openxmlformats.org/officeDocument/2006/relationships/slide" Target="slides/slide3.xml" />
  <Relationship Id="rId8" Type="http://schemas.openxmlformats.org/officeDocument/2006/relationships/slide" Target="slides/slide4.xml" />
  <Relationship Id="rId9" Type="http://schemas.openxmlformats.org/officeDocument/2006/relationships/slide" Target="slides/slide5.xml" />
  <Relationship Id="rId10" Type="http://schemas.openxmlformats.org/officeDocument/2006/relationships/slide" Target="slides/slide6.xml" />
  <Relationship Id="rId11" Type="http://schemas.openxmlformats.org/officeDocument/2006/relationships/slide" Target="slides/slide7.xml" />
  <Relationship Id="rId12" Type="http://schemas.openxmlformats.org/officeDocument/2006/relationships/slide" Target="slides/slide8.xml" />
  <Relationship Id="rId13" Type="http://schemas.openxmlformats.org/officeDocument/2006/relationships/slide" Target="slides/slide9.xml" />
  <Relationship Id="rId14" Type="http://schemas.openxmlformats.org/officeDocument/2006/relationships/slide" Target="slides/slide10.xml" />
  <Relationship Id="rId15" Type="http://schemas.openxmlformats.org/officeDocument/2006/relationships/slide" Target="slides/slide11.xml" />
  <Relationship Id="rId16" Type="http://schemas.openxmlformats.org/officeDocument/2006/relationships/slide" Target="slides/slide12.xml" />
  <Relationship Id="rId17" Type="http://schemas.openxmlformats.org/officeDocument/2006/relationships/slide" Target="slides/slide13.xml" />
  <Relationship Id="rId18" Type="http://schemas.openxmlformats.org/officeDocument/2006/relationships/slide" Target="slides/slide14.xml" />
  <Relationship Id="rId19" Type="http://schemas.openxmlformats.org/officeDocument/2006/relationships/slide" Target="slides/slide15.xml" />
  <Relationship Id="rId20" Type="http://schemas.openxmlformats.org/officeDocument/2006/relationships/slide" Target="slides/slide16.xml" />
  <Relationship Id="rId3" Type="http://schemas.openxmlformats.org/officeDocument/2006/relationships/customXml" Target="../customXml/item3.xml" />
  <Relationship Id="rId21" Type="http://schemas.openxmlformats.org/officeDocument/2006/relationships/notesMaster" Target="notesMasters/notesMaster1.xml" />
  <Relationship Id="rId25" Type="http://schemas.openxmlformats.org/officeDocument/2006/relationships/tableStyles" Target="tableStyles.xml" />
  <Relationship Id="rId2" Type="http://schemas.openxmlformats.org/officeDocument/2006/relationships/customXml" Target="../customXml/item2.xml" />
  <Relationship Id="rId1" Type="http://schemas.openxmlformats.org/officeDocument/2006/relationships/customXml" Target="../customXml/item1.xml" />
  <Relationship Id="rId24" Type="http://schemas.openxmlformats.org/officeDocument/2006/relationships/theme" Target="theme/theme1.xml" />
  <Relationship Id="rId23" Type="http://schemas.openxmlformats.org/officeDocument/2006/relationships/viewProps" Target="viewProps.xml" />
  <Relationship Id="rId4" Type="http://schemas.openxmlformats.org/officeDocument/2006/relationships/slideMaster" Target="slideMasters/slideMaster1.xml" />
  <Relationship Id="rId22"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76803"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dirty="0"/>
          </a:p>
        </p:txBody>
      </p:sp>
      <p:sp>
        <p:nvSpPr>
          <p:cNvPr id="768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76805"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6806"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76807"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0B405F06-D91F-4104-B4E3-6D5A4D0721DE}"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15.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16.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5026" name="Rectangle 34"/>
          <p:cNvSpPr>
            <a:spLocks noChangeArrowheads="1"/>
          </p:cNvSpPr>
          <p:nvPr userDrawn="1"/>
        </p:nvSpPr>
        <p:spPr bwMode="auto">
          <a:xfrm>
            <a:off x="0" y="2438400"/>
            <a:ext cx="9144000" cy="4419600"/>
          </a:xfrm>
          <a:prstGeom prst="rect">
            <a:avLst/>
          </a:prstGeom>
          <a:solidFill>
            <a:srgbClr val="0099B8"/>
          </a:solidFill>
          <a:ln w="9525" algn="ctr">
            <a:noFill/>
            <a:miter lim="800000"/>
            <a:headEnd/>
            <a:tailEnd/>
          </a:ln>
          <a:effectLst/>
        </p:spPr>
        <p:txBody>
          <a:bodyPr wrap="none" anchor="ctr"/>
          <a:lstStyle/>
          <a:p>
            <a:endParaRPr lang="en-US"/>
          </a:p>
        </p:txBody>
      </p:sp>
      <p:sp>
        <p:nvSpPr>
          <p:cNvPr id="84994" name="Rectangle 2"/>
          <p:cNvSpPr>
            <a:spLocks noChangeArrowheads="1"/>
          </p:cNvSpPr>
          <p:nvPr/>
        </p:nvSpPr>
        <p:spPr bwMode="auto">
          <a:xfrm>
            <a:off x="0" y="0"/>
            <a:ext cx="9144000" cy="2438400"/>
          </a:xfrm>
          <a:prstGeom prst="rect">
            <a:avLst/>
          </a:prstGeom>
          <a:solidFill>
            <a:srgbClr val="008BA6"/>
          </a:solidFill>
          <a:ln w="9525">
            <a:noFill/>
            <a:miter lim="800000"/>
            <a:headEnd/>
            <a:tailEnd/>
          </a:ln>
        </p:spPr>
        <p:txBody>
          <a:bodyPr wrap="none" anchor="ctr"/>
          <a:lstStyle/>
          <a:p>
            <a:endParaRPr lang="en-US"/>
          </a:p>
        </p:txBody>
      </p:sp>
      <p:sp>
        <p:nvSpPr>
          <p:cNvPr id="84996" name="Rectangle 4"/>
          <p:cNvSpPr>
            <a:spLocks noGrp="1" noChangeArrowheads="1"/>
          </p:cNvSpPr>
          <p:nvPr>
            <p:ph type="ctrTitle"/>
          </p:nvPr>
        </p:nvSpPr>
        <p:spPr>
          <a:xfrm>
            <a:off x="3276600" y="2743200"/>
            <a:ext cx="5486400" cy="784225"/>
          </a:xfrm>
        </p:spPr>
        <p:txBody>
          <a:bodyPr/>
          <a:lstStyle>
            <a:lvl1pPr algn="r">
              <a:defRPr/>
            </a:lvl1pPr>
          </a:lstStyle>
          <a:p>
            <a:r>
              <a:rPr lang="en-US" dirty="0"/>
              <a:t>Click to edit Master title style</a:t>
            </a:r>
          </a:p>
        </p:txBody>
      </p:sp>
      <p:sp>
        <p:nvSpPr>
          <p:cNvPr id="85014" name="Rectangle 22"/>
          <p:cNvSpPr>
            <a:spLocks noGrp="1" noChangeArrowheads="1"/>
          </p:cNvSpPr>
          <p:nvPr>
            <p:ph type="subTitle" sz="quarter" idx="1" hasCustomPrompt="1"/>
          </p:nvPr>
        </p:nvSpPr>
        <p:spPr>
          <a:xfrm>
            <a:off x="3352800" y="4572000"/>
            <a:ext cx="5334000" cy="1676400"/>
          </a:xfrm>
        </p:spPr>
        <p:txBody>
          <a:bodyPr/>
          <a:lstStyle>
            <a:lvl1pPr marL="0" indent="0" algn="r">
              <a:buFontTx/>
              <a:buNone/>
              <a:defRPr sz="1800">
                <a:solidFill>
                  <a:schemeClr val="bg1"/>
                </a:solidFill>
              </a:defRPr>
            </a:lvl1pPr>
          </a:lstStyle>
          <a:p>
            <a:r>
              <a:rPr lang="en-US" dirty="0"/>
              <a:t>Click to edit Master </a:t>
            </a:r>
            <a:r>
              <a:rPr lang="en-US" dirty="0" smtClean="0"/>
              <a:t>subtitle style</a:t>
            </a:r>
            <a:br>
              <a:rPr lang="en-US" dirty="0" smtClean="0"/>
            </a:b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F270C236-076C-457B-90A9-A52BDACCE57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668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668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B7A26C5-B9AC-4FAC-AE89-F0BC600B6179}"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828800"/>
            <a:ext cx="4038600" cy="4114800"/>
          </a:xfrm>
        </p:spPr>
        <p:txBody>
          <a:bodyPr/>
          <a:lstStyle/>
          <a:p>
            <a:endParaRPr lang="en-US"/>
          </a:p>
        </p:txBody>
      </p:sp>
      <p:sp>
        <p:nvSpPr>
          <p:cNvPr id="4" name="Text Placeholder 3"/>
          <p:cNvSpPr>
            <a:spLocks noGrp="1"/>
          </p:cNvSpPr>
          <p:nvPr>
            <p:ph type="body" sz="half" idx="2"/>
          </p:nvPr>
        </p:nvSpPr>
        <p:spPr>
          <a:xfrm>
            <a:off x="4648200" y="18288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3886200" y="6451600"/>
            <a:ext cx="1676400" cy="304800"/>
          </a:xfrm>
        </p:spPr>
        <p:txBody>
          <a:bodyPr/>
          <a:lstStyle>
            <a:lvl1pPr>
              <a:defRPr/>
            </a:lvl1pPr>
          </a:lstStyle>
          <a:p>
            <a:fld id="{E45CF9B4-141B-49E4-A3C1-120C37D6D438}"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6764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3886200" y="6451600"/>
            <a:ext cx="1676400" cy="304800"/>
          </a:xfrm>
        </p:spPr>
        <p:txBody>
          <a:bodyPr/>
          <a:lstStyle>
            <a:lvl1pPr>
              <a:defRPr/>
            </a:lvl1pPr>
          </a:lstStyle>
          <a:p>
            <a:fld id="{17203F80-F757-490D-A30B-A341D54E031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828800"/>
            <a:ext cx="8229600" cy="4114800"/>
          </a:xfrm>
        </p:spPr>
        <p:txBody>
          <a:bodyPr/>
          <a:lstStyle>
            <a:lvl1pPr>
              <a:defRPr sz="20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a:xfrm>
            <a:off x="3733800" y="6451600"/>
            <a:ext cx="1676400" cy="304800"/>
          </a:xfrm>
        </p:spPr>
        <p:txBody>
          <a:bodyPr/>
          <a:lstStyle>
            <a:lvl1pPr>
              <a:defRPr sz="1000"/>
            </a:lvl1pPr>
          </a:lstStyle>
          <a:p>
            <a:fld id="{E940385E-D862-4D5C-9CEA-EC8CB498CDF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71098C85-DE35-44A8-BEFD-96C40EA194D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925D2B3C-2FAA-4D0F-8AF8-8669C6EA6E4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C54EE913-2172-4976-8B09-2F69AC899A9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7422DE64-872F-446E-B680-07E70934B27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1D1BA60-84C9-42FE-B01C-17B44BE3939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619250"/>
            <a:ext cx="5111750" cy="4506913"/>
          </a:xfrm>
        </p:spPr>
        <p:txBody>
          <a:bodyPr/>
          <a:lstStyle>
            <a:lvl1pPr>
              <a:defRPr sz="28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smtClean="0"/>
          </a:p>
          <a:p>
            <a:pPr lvl="0"/>
            <a:r>
              <a:rPr lang="en-US" dirty="0"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C67E884-0E39-43A6-94BD-12918268BB2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7CAED1E1-D5FD-4D62-AF97-B2D069C46BA9}" type="slidenum">
              <a:rPr lang="en-US"/>
              <a:pPr/>
              <a:t>‹#›</a:t>
            </a:fld>
            <a:endParaRPr 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theme" Target="../theme/theme1.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0" y="0"/>
            <a:ext cx="9144000" cy="1524000"/>
          </a:xfrm>
          <a:prstGeom prst="rect">
            <a:avLst/>
          </a:prstGeom>
          <a:solidFill>
            <a:srgbClr val="008BA6"/>
          </a:solidFill>
          <a:ln w="9525">
            <a:noFill/>
            <a:miter lim="800000"/>
            <a:headEnd/>
            <a:tailEnd/>
          </a:ln>
        </p:spPr>
        <p:txBody>
          <a:bodyPr wrap="none" anchor="ctr"/>
          <a:lstStyle/>
          <a:p>
            <a:endParaRPr lang="en-US"/>
          </a:p>
        </p:txBody>
      </p:sp>
      <p:sp>
        <p:nvSpPr>
          <p:cNvPr id="83972" name="Rectangle 4"/>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3973" name="Rectangle 5"/>
          <p:cNvSpPr>
            <a:spLocks noGrp="1" noChangeArrowheads="1"/>
          </p:cNvSpPr>
          <p:nvPr>
            <p:ph type="body" idx="1"/>
          </p:nvPr>
        </p:nvSpPr>
        <p:spPr bwMode="auto">
          <a:xfrm>
            <a:off x="457200" y="18288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4068" name="Rectangle 100"/>
          <p:cNvSpPr>
            <a:spLocks noGrp="1" noChangeArrowheads="1"/>
          </p:cNvSpPr>
          <p:nvPr>
            <p:ph type="sldNum" sz="quarter" idx="4"/>
          </p:nvPr>
        </p:nvSpPr>
        <p:spPr bwMode="auto">
          <a:xfrm>
            <a:off x="3886200" y="6451600"/>
            <a:ext cx="1676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baseline="0">
                <a:solidFill>
                  <a:srgbClr val="008BA6"/>
                </a:solidFill>
              </a:defRPr>
            </a:lvl1pPr>
          </a:lstStyle>
          <a:p>
            <a:fld id="{30432954-DF7D-4219-876C-685F77AF54D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Lst>
  <p:timing>
    <p:tnLst>
      <p:par>
        <p:cTn id="1" dur="indefinite" restart="never" nodeType="tmRoot"/>
      </p:par>
    </p:tnLst>
  </p:timing>
  <p:hf hdr="0" ftr="0" dt="0"/>
  <p:txStyles>
    <p:titleStyle>
      <a:lvl1pPr algn="ctr" rtl="0" fontAlgn="base">
        <a:spcBef>
          <a:spcPct val="0"/>
        </a:spcBef>
        <a:spcAft>
          <a:spcPct val="0"/>
        </a:spcAft>
        <a:defRPr sz="2800">
          <a:solidFill>
            <a:schemeClr val="bg1"/>
          </a:solidFill>
          <a:latin typeface="+mj-lt"/>
          <a:ea typeface="+mj-ea"/>
          <a:cs typeface="+mj-cs"/>
        </a:defRPr>
      </a:lvl1pPr>
      <a:lvl2pPr algn="ctr" rtl="0" fontAlgn="base">
        <a:spcBef>
          <a:spcPct val="0"/>
        </a:spcBef>
        <a:spcAft>
          <a:spcPct val="0"/>
        </a:spcAft>
        <a:defRPr sz="3200">
          <a:solidFill>
            <a:schemeClr val="bg1"/>
          </a:solidFill>
          <a:latin typeface="Arial" charset="0"/>
        </a:defRPr>
      </a:lvl2pPr>
      <a:lvl3pPr algn="ctr" rtl="0" fontAlgn="base">
        <a:spcBef>
          <a:spcPct val="0"/>
        </a:spcBef>
        <a:spcAft>
          <a:spcPct val="0"/>
        </a:spcAft>
        <a:defRPr sz="3200">
          <a:solidFill>
            <a:schemeClr val="bg1"/>
          </a:solidFill>
          <a:latin typeface="Arial" charset="0"/>
        </a:defRPr>
      </a:lvl3pPr>
      <a:lvl4pPr algn="ctr" rtl="0" fontAlgn="base">
        <a:spcBef>
          <a:spcPct val="0"/>
        </a:spcBef>
        <a:spcAft>
          <a:spcPct val="0"/>
        </a:spcAft>
        <a:defRPr sz="3200">
          <a:solidFill>
            <a:schemeClr val="bg1"/>
          </a:solidFill>
          <a:latin typeface="Arial" charset="0"/>
        </a:defRPr>
      </a:lvl4pPr>
      <a:lvl5pPr algn="ctr" rtl="0" fontAlgn="base">
        <a:spcBef>
          <a:spcPct val="0"/>
        </a:spcBef>
        <a:spcAft>
          <a:spcPct val="0"/>
        </a:spcAft>
        <a:defRPr sz="3200">
          <a:solidFill>
            <a:schemeClr val="bg1"/>
          </a:solidFill>
          <a:latin typeface="Arial" charset="0"/>
        </a:defRPr>
      </a:lvl5pPr>
      <a:lvl6pPr marL="457200" algn="ctr" rtl="0" fontAlgn="base">
        <a:spcBef>
          <a:spcPct val="0"/>
        </a:spcBef>
        <a:spcAft>
          <a:spcPct val="0"/>
        </a:spcAft>
        <a:defRPr sz="3200">
          <a:solidFill>
            <a:schemeClr val="bg1"/>
          </a:solidFill>
          <a:latin typeface="Arial" charset="0"/>
        </a:defRPr>
      </a:lvl6pPr>
      <a:lvl7pPr marL="914400" algn="ctr" rtl="0" fontAlgn="base">
        <a:spcBef>
          <a:spcPct val="0"/>
        </a:spcBef>
        <a:spcAft>
          <a:spcPct val="0"/>
        </a:spcAft>
        <a:defRPr sz="3200">
          <a:solidFill>
            <a:schemeClr val="bg1"/>
          </a:solidFill>
          <a:latin typeface="Arial" charset="0"/>
        </a:defRPr>
      </a:lvl7pPr>
      <a:lvl8pPr marL="1371600" algn="ctr" rtl="0" fontAlgn="base">
        <a:spcBef>
          <a:spcPct val="0"/>
        </a:spcBef>
        <a:spcAft>
          <a:spcPct val="0"/>
        </a:spcAft>
        <a:defRPr sz="3200">
          <a:solidFill>
            <a:schemeClr val="bg1"/>
          </a:solidFill>
          <a:latin typeface="Arial" charset="0"/>
        </a:defRPr>
      </a:lvl8pPr>
      <a:lvl9pPr marL="1828800" algn="ctr" rtl="0" fontAlgn="base">
        <a:spcBef>
          <a:spcPct val="0"/>
        </a:spcBef>
        <a:spcAft>
          <a:spcPct val="0"/>
        </a:spcAft>
        <a:defRPr sz="3200">
          <a:solidFill>
            <a:schemeClr val="bg1"/>
          </a:solidFill>
          <a:latin typeface="Arial" charset="0"/>
        </a:defRPr>
      </a:lvl9pPr>
    </p:titleStyle>
    <p:bodyStyle>
      <a:lvl1pPr marL="342900" indent="-342900" algn="l" rtl="0" fontAlgn="base">
        <a:spcBef>
          <a:spcPct val="20000"/>
        </a:spcBef>
        <a:spcAft>
          <a:spcPct val="0"/>
        </a:spcAft>
        <a:buClr>
          <a:srgbClr val="0099B8"/>
        </a:buClr>
        <a:buChar char="•"/>
        <a:defRPr sz="2000" b="0">
          <a:solidFill>
            <a:schemeClr val="tx1">
              <a:lumMod val="75000"/>
              <a:lumOff val="25000"/>
            </a:schemeClr>
          </a:solidFill>
          <a:latin typeface="+mn-lt"/>
          <a:ea typeface="+mn-ea"/>
          <a:cs typeface="+mn-cs"/>
        </a:defRPr>
      </a:lvl1pPr>
      <a:lvl2pPr marL="742950" indent="-285750" algn="l" rtl="0" fontAlgn="base">
        <a:spcBef>
          <a:spcPct val="40000"/>
        </a:spcBef>
        <a:spcAft>
          <a:spcPct val="20000"/>
        </a:spcAft>
        <a:buClr>
          <a:srgbClr val="0099B8"/>
        </a:buClr>
        <a:buFont typeface="Arial" charset="0"/>
        <a:buChar char="–"/>
        <a:defRPr sz="1800">
          <a:solidFill>
            <a:srgbClr val="0099B8"/>
          </a:solidFill>
          <a:latin typeface="+mn-lt"/>
        </a:defRPr>
      </a:lvl2pPr>
      <a:lvl3pPr marL="1143000" indent="-228600" algn="l" rtl="0" fontAlgn="base">
        <a:spcBef>
          <a:spcPct val="30000"/>
        </a:spcBef>
        <a:spcAft>
          <a:spcPct val="10000"/>
        </a:spcAft>
        <a:buClr>
          <a:srgbClr val="5F5F5F"/>
        </a:buClr>
        <a:buChar char="•"/>
        <a:defRPr sz="1600" i="1">
          <a:solidFill>
            <a:schemeClr val="tx1">
              <a:lumMod val="75000"/>
              <a:lumOff val="25000"/>
            </a:schemeClr>
          </a:solidFill>
          <a:latin typeface="+mn-lt"/>
        </a:defRPr>
      </a:lvl3pPr>
      <a:lvl4pPr marL="1600200" indent="-228600" algn="l" rtl="0" fontAlgn="base">
        <a:spcBef>
          <a:spcPct val="20000"/>
        </a:spcBef>
        <a:spcAft>
          <a:spcPct val="0"/>
        </a:spcAft>
        <a:buClr>
          <a:srgbClr val="D76431"/>
        </a:buClr>
        <a:buFont typeface="Arial" charset="0"/>
        <a:buChar char="–"/>
        <a:defRPr sz="1600">
          <a:solidFill>
            <a:srgbClr val="E4551C"/>
          </a:solidFill>
          <a:latin typeface="+mn-lt"/>
        </a:defRPr>
      </a:lvl4pPr>
      <a:lvl5pPr marL="2057400" indent="-228600" algn="l" rtl="0" fontAlgn="base">
        <a:spcBef>
          <a:spcPct val="20000"/>
        </a:spcBef>
        <a:spcAft>
          <a:spcPct val="0"/>
        </a:spcAft>
        <a:buClr>
          <a:srgbClr val="5F5F5F"/>
        </a:buClr>
        <a:buChar char="»"/>
        <a:defRPr sz="1600">
          <a:solidFill>
            <a:schemeClr val="tx1">
              <a:lumMod val="75000"/>
              <a:lumOff val="25000"/>
            </a:schemeClr>
          </a:solidFill>
          <a:latin typeface="+mn-lt"/>
        </a:defRPr>
      </a:lvl5pPr>
      <a:lvl6pPr marL="2514600" indent="-228600" algn="l" rtl="0" fontAlgn="base">
        <a:spcBef>
          <a:spcPct val="20000"/>
        </a:spcBef>
        <a:spcAft>
          <a:spcPct val="0"/>
        </a:spcAft>
        <a:buClr>
          <a:srgbClr val="5F5F5F"/>
        </a:buClr>
        <a:buChar char="»"/>
        <a:defRPr>
          <a:solidFill>
            <a:srgbClr val="5F5F5F"/>
          </a:solidFill>
          <a:latin typeface="+mn-lt"/>
        </a:defRPr>
      </a:lvl6pPr>
      <a:lvl7pPr marL="2971800" indent="-228600" algn="l" rtl="0" fontAlgn="base">
        <a:spcBef>
          <a:spcPct val="20000"/>
        </a:spcBef>
        <a:spcAft>
          <a:spcPct val="0"/>
        </a:spcAft>
        <a:buClr>
          <a:srgbClr val="5F5F5F"/>
        </a:buClr>
        <a:buChar char="»"/>
        <a:defRPr>
          <a:solidFill>
            <a:srgbClr val="5F5F5F"/>
          </a:solidFill>
          <a:latin typeface="+mn-lt"/>
        </a:defRPr>
      </a:lvl7pPr>
      <a:lvl8pPr marL="3429000" indent="-228600" algn="l" rtl="0" fontAlgn="base">
        <a:spcBef>
          <a:spcPct val="20000"/>
        </a:spcBef>
        <a:spcAft>
          <a:spcPct val="0"/>
        </a:spcAft>
        <a:buClr>
          <a:srgbClr val="5F5F5F"/>
        </a:buClr>
        <a:buChar char="»"/>
        <a:defRPr>
          <a:solidFill>
            <a:srgbClr val="5F5F5F"/>
          </a:solidFill>
          <a:latin typeface="+mn-lt"/>
        </a:defRPr>
      </a:lvl8pPr>
      <a:lvl9pPr marL="3886200" indent="-228600" algn="l" rtl="0" fontAlgn="base">
        <a:spcBef>
          <a:spcPct val="20000"/>
        </a:spcBef>
        <a:spcAft>
          <a:spcPct val="0"/>
        </a:spcAft>
        <a:buClr>
          <a:srgbClr val="5F5F5F"/>
        </a:buClr>
        <a:buChar char="»"/>
        <a:defRPr>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3" Type="http://schemas.openxmlformats.org/officeDocument/2006/relationships/hyperlink" Target="http://www.jdsupra.com/post/documentViewer.aspx?fid=491b73ea-4ccf-4a45-88a5-6a2a37352761" TargetMode="External" />
  <Relationship Id="rId2" Type="http://schemas.openxmlformats.org/officeDocument/2006/relationships/notesSlide" Target="../notesSlides/notesSlide10.xml" />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3" Type="http://schemas.openxmlformats.org/officeDocument/2006/relationships/hyperlink" Target="http://www.ohioattorneygeneral.gov/Briefing-Room/News-Releases/May-2012/Attorney-General-DeWine-Announces-U-S--Navy-Vetera" TargetMode="External" />
  <Relationship Id="rId2" Type="http://schemas.openxmlformats.org/officeDocument/2006/relationships/notesSlide" Target="../notesSlides/notesSlide11.xml" />
  <Relationship Id="rId1" Type="http://schemas.openxmlformats.org/officeDocument/2006/relationships/slideLayout" Target="../slideLayouts/slideLayout2.xml" />
  <Relationship Id="rId5" Type="http://schemas.openxmlformats.org/officeDocument/2006/relationships/hyperlink" Target="http://philanthropy.com/article/Three-Cups-of-Tea-Scandal/127251/" TargetMode="External" />
  <Relationship Id="rId4" Type="http://schemas.openxmlformats.org/officeDocument/2006/relationships/hyperlink" Target="http://www.thedailybeast.com/articles/2012/04/05/greg-mortenson-to-repay-charity-1-million-for-three-cups-of-tea-fraud.html" TargetMode="Externa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2" Type="http://schemas.openxmlformats.org/officeDocument/2006/relationships/notesSlide" Target="../notesSlides/notesSlide14.xml" />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2" Type="http://schemas.openxmlformats.org/officeDocument/2006/relationships/notesSlide" Target="../notesSlides/notesSlide15.xml" />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3" Type="http://schemas.openxmlformats.org/officeDocument/2006/relationships/hyperlink" Target="http://www.ag.ny.gov/sites/default/files/press-releases/2012/NP%20Leadership%20Committee%20Report%20(2-16-12).pdf" TargetMode="External" />
  <Relationship Id="rId2" Type="http://schemas.openxmlformats.org/officeDocument/2006/relationships/notesSlide" Target="../notesSlides/notesSlide16.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3" Type="http://schemas.openxmlformats.org/officeDocument/2006/relationships/hyperlink" Target="http://www.irs.gov/pub/irs-tege/tege_act_rpt11.pdf" TargetMode="External" />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3" Type="http://schemas.openxmlformats.org/officeDocument/2006/relationships/hyperlink" Target="http://www.irs.gov/pub/newsroom/guidance_for_irs_sbse_estate_and_gift_tax_and_tege_exempt_organizations.pdf" TargetMode="External" />
  <Relationship Id="rId2" Type="http://schemas.openxmlformats.org/officeDocument/2006/relationships/notesSlide" Target="../notesSlides/notesSlide3.xml" />
  <Relationship Id="rId1" Type="http://schemas.openxmlformats.org/officeDocument/2006/relationships/slideLayout" Target="../slideLayouts/slideLayout2.xml" />
  <Relationship Id="rId4" Type="http://schemas.openxmlformats.org/officeDocument/2006/relationships/hyperlink" Target="http://www.fas.org/sgp/crs/misc/R42684.pdf" TargetMode="External" />
</Relationships>
</file>

<file path=ppt/slides/_rels/slide4.xml.rels>&#65279;<?xml version="1.0" encoding="UTF-8" standalone="yes"?>
<Relationships xmlns="http://schemas.openxmlformats.org/package/2006/relationships">
  <Relationship Id="rId3" Type="http://schemas.openxmlformats.org/officeDocument/2006/relationships/hyperlink" Target="http://www.nytimes.com/2012/08/09/us/politics/eric-schneiderman-investigating-groups-campaign-spending.html?_r=2" TargetMode="External" />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3" Type="http://schemas.openxmlformats.org/officeDocument/2006/relationships/hyperlink" Target="http://www.treasury.gov/resource-center/tax-policy/Documents/Supporting-Organizations-and-Donor-Advised-Funds-12-5-11.pdf" TargetMode="External" />
  <Relationship Id="rId2" Type="http://schemas.openxmlformats.org/officeDocument/2006/relationships/notesSlide" Target="../notesSlides/notesSlide5.xml" />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 y="411480"/>
            <a:ext cx="8763000" cy="1774825"/>
          </a:xfrm>
        </p:spPr>
        <p:txBody>
          <a:bodyPr/>
          <a:lstStyle/>
          <a:p>
            <a:pPr algn="ctr"/>
            <a:r>
              <a:rPr lang="en-US" sz="2800" b="1" dirty="0" err="1" smtClean="0"/>
              <a:t>NAAG</a:t>
            </a:r>
            <a:r>
              <a:rPr lang="en-US" sz="2800" b="1" dirty="0" smtClean="0"/>
              <a:t>/</a:t>
            </a:r>
            <a:r>
              <a:rPr lang="en-US" sz="2800" b="1" dirty="0" err="1" smtClean="0"/>
              <a:t>NASCO</a:t>
            </a:r>
            <a:r>
              <a:rPr lang="en-US" sz="2800" b="1" dirty="0" smtClean="0"/>
              <a:t> ANNUAL CONFERENCE:</a:t>
            </a:r>
            <a:br>
              <a:rPr lang="en-US" sz="2800" b="1" dirty="0" smtClean="0"/>
            </a:br>
            <a:r>
              <a:rPr lang="en-US" sz="2800" b="1" dirty="0" smtClean="0"/>
              <a:t>STATE REGULATION OF</a:t>
            </a:r>
            <a:br>
              <a:rPr lang="en-US" sz="2800" b="1" dirty="0" smtClean="0"/>
            </a:br>
            <a:r>
              <a:rPr lang="en-US" sz="2800" b="1" dirty="0" smtClean="0"/>
              <a:t>NONPROFIT ORGANIZATIONS</a:t>
            </a:r>
            <a:endParaRPr lang="en-US" sz="2800" b="1" dirty="0"/>
          </a:p>
        </p:txBody>
      </p:sp>
      <p:sp>
        <p:nvSpPr>
          <p:cNvPr id="3" name="Content Placeholder 2"/>
          <p:cNvSpPr>
            <a:spLocks noGrp="1"/>
          </p:cNvSpPr>
          <p:nvPr>
            <p:ph type="subTitle" sz="quarter" idx="1"/>
          </p:nvPr>
        </p:nvSpPr>
        <p:spPr>
          <a:xfrm>
            <a:off x="1249680" y="2971800"/>
            <a:ext cx="6644640" cy="502920"/>
          </a:xfrm>
        </p:spPr>
        <p:txBody>
          <a:bodyPr/>
          <a:lstStyle/>
          <a:p>
            <a:pPr algn="ctr"/>
            <a:r>
              <a:rPr lang="en-US" sz="2200" b="1" dirty="0" smtClean="0"/>
              <a:t>HOT TOPICS:  AN EXCHANGE OF VIEWS</a:t>
            </a:r>
          </a:p>
          <a:p>
            <a:endParaRPr lang="en-US" sz="2200" b="1" dirty="0"/>
          </a:p>
        </p:txBody>
      </p:sp>
      <p:sp>
        <p:nvSpPr>
          <p:cNvPr id="5" name="Rectangle 11"/>
          <p:cNvSpPr txBox="1">
            <a:spLocks noChangeArrowheads="1"/>
          </p:cNvSpPr>
          <p:nvPr/>
        </p:nvSpPr>
        <p:spPr bwMode="auto">
          <a:xfrm>
            <a:off x="2590800" y="3870960"/>
            <a:ext cx="3962400" cy="365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rgbClr val="E4551C"/>
              </a:buClr>
              <a:buSzTx/>
              <a:buFontTx/>
              <a:buNone/>
              <a:tabLst/>
              <a:defRPr/>
            </a:pPr>
            <a:r>
              <a:rPr lang="en-US" sz="2000" b="1" kern="0" dirty="0" smtClean="0">
                <a:solidFill>
                  <a:schemeClr val="bg1"/>
                </a:solidFill>
                <a:latin typeface="+mj-lt"/>
                <a:cs typeface="Times New Roman" pitchFamily="18" charset="0"/>
              </a:rPr>
              <a:t>October 1</a:t>
            </a:r>
            <a:r>
              <a:rPr kumimoji="0" lang="en-US" sz="2000" b="1" i="0" u="none" strike="noStrike" kern="0" cap="none" spc="0" normalizeH="0" baseline="0" noProof="0" dirty="0" smtClean="0">
                <a:ln>
                  <a:noFill/>
                </a:ln>
                <a:solidFill>
                  <a:schemeClr val="bg1"/>
                </a:solidFill>
                <a:effectLst/>
                <a:uLnTx/>
                <a:uFillTx/>
                <a:latin typeface="+mj-lt"/>
                <a:cs typeface="Times New Roman" pitchFamily="18" charset="0"/>
              </a:rPr>
              <a:t>, 2012</a:t>
            </a:r>
            <a:endParaRPr kumimoji="0" lang="en-US" sz="2000" b="1" i="0" u="none" strike="noStrike" kern="0" cap="none" spc="0" normalizeH="0" baseline="0" noProof="0" dirty="0">
              <a:ln>
                <a:noFill/>
              </a:ln>
              <a:solidFill>
                <a:schemeClr val="bg1"/>
              </a:solidFill>
              <a:effectLst/>
              <a:uLnTx/>
              <a:uFillTx/>
              <a:latin typeface="+mj-lt"/>
              <a:cs typeface="Times New Roman" pitchFamily="18" charset="0"/>
            </a:endParaRPr>
          </a:p>
        </p:txBody>
      </p:sp>
      <p:sp>
        <p:nvSpPr>
          <p:cNvPr id="6" name="Rectangle 11"/>
          <p:cNvSpPr txBox="1">
            <a:spLocks noChangeArrowheads="1"/>
          </p:cNvSpPr>
          <p:nvPr/>
        </p:nvSpPr>
        <p:spPr bwMode="auto">
          <a:xfrm>
            <a:off x="5486400" y="5273041"/>
            <a:ext cx="3535680" cy="15697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b="1" dirty="0" smtClean="0">
                <a:solidFill>
                  <a:schemeClr val="bg1"/>
                </a:solidFill>
              </a:rPr>
              <a:t>Celia Roady</a:t>
            </a:r>
            <a:endParaRPr lang="en-US" sz="2000" dirty="0" smtClean="0">
              <a:solidFill>
                <a:schemeClr val="bg1"/>
              </a:solidFill>
            </a:endParaRPr>
          </a:p>
          <a:p>
            <a:r>
              <a:rPr lang="en-US" sz="2000" b="1" dirty="0" smtClean="0">
                <a:solidFill>
                  <a:schemeClr val="bg1"/>
                </a:solidFill>
              </a:rPr>
              <a:t>Morgan Lewis</a:t>
            </a:r>
            <a:endParaRPr lang="en-US" sz="2000" dirty="0" smtClean="0">
              <a:solidFill>
                <a:schemeClr val="bg1"/>
              </a:solidFill>
            </a:endParaRPr>
          </a:p>
          <a:p>
            <a:r>
              <a:rPr lang="en-US" sz="2000" b="1" dirty="0" smtClean="0">
                <a:solidFill>
                  <a:schemeClr val="bg1"/>
                </a:solidFill>
              </a:rPr>
              <a:t>Washington, D.C.</a:t>
            </a:r>
            <a:endParaRPr lang="en-US" sz="2000" dirty="0" smtClean="0">
              <a:solidFill>
                <a:schemeClr val="bg1"/>
              </a:solidFill>
            </a:endParaRPr>
          </a:p>
          <a:p>
            <a:r>
              <a:rPr lang="en-US" b="1" dirty="0" smtClean="0">
                <a:solidFill>
                  <a:schemeClr val="bg1"/>
                </a:solidFill>
              </a:rPr>
              <a:t>croady@morganlewis.com</a:t>
            </a:r>
            <a:endParaRPr kumimoji="0" lang="en-US" b="1" i="0" strike="noStrike" kern="0" cap="none" spc="0" normalizeH="0" baseline="0" noProof="0" dirty="0">
              <a:ln>
                <a:noFill/>
              </a:ln>
              <a:solidFill>
                <a:schemeClr val="bg1"/>
              </a:solidFill>
              <a:effectLst/>
              <a:uLnTx/>
              <a:uFillTx/>
              <a:latin typeface="+mn-lt"/>
              <a:ea typeface="+mn-ea"/>
              <a:cs typeface="+mn-cs"/>
            </a:endParaRPr>
          </a:p>
        </p:txBody>
      </p:sp>
      <p:sp>
        <p:nvSpPr>
          <p:cNvPr id="9" name="Rectangle 11"/>
          <p:cNvSpPr txBox="1">
            <a:spLocks noChangeArrowheads="1"/>
          </p:cNvSpPr>
          <p:nvPr/>
        </p:nvSpPr>
        <p:spPr bwMode="auto">
          <a:xfrm>
            <a:off x="243840" y="5273041"/>
            <a:ext cx="4023360" cy="16154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b="1" dirty="0" smtClean="0">
                <a:solidFill>
                  <a:schemeClr val="bg1"/>
                </a:solidFill>
              </a:rPr>
              <a:t>Elizabeth Grant</a:t>
            </a:r>
            <a:endParaRPr lang="en-US" sz="2000" dirty="0" smtClean="0">
              <a:solidFill>
                <a:schemeClr val="bg1"/>
              </a:solidFill>
            </a:endParaRPr>
          </a:p>
          <a:p>
            <a:r>
              <a:rPr lang="en-US" sz="2000" b="1" dirty="0" smtClean="0">
                <a:solidFill>
                  <a:schemeClr val="bg1"/>
                </a:solidFill>
              </a:rPr>
              <a:t>Oregon Department of Justice</a:t>
            </a:r>
            <a:endParaRPr lang="en-US" sz="2000" dirty="0" smtClean="0">
              <a:solidFill>
                <a:schemeClr val="bg1"/>
              </a:solidFill>
            </a:endParaRPr>
          </a:p>
          <a:p>
            <a:r>
              <a:rPr lang="en-US" sz="2000" b="1" dirty="0" smtClean="0">
                <a:solidFill>
                  <a:schemeClr val="bg1"/>
                </a:solidFill>
              </a:rPr>
              <a:t>Portland, Oregon</a:t>
            </a:r>
            <a:endParaRPr lang="en-US" sz="2000" dirty="0" smtClean="0">
              <a:solidFill>
                <a:schemeClr val="bg1"/>
              </a:solidFill>
            </a:endParaRPr>
          </a:p>
          <a:p>
            <a:r>
              <a:rPr lang="en-US" b="1" dirty="0" smtClean="0">
                <a:solidFill>
                  <a:schemeClr val="bg1"/>
                </a:solidFill>
              </a:rPr>
              <a:t>elizabeth.grant@doj.state.or.us</a:t>
            </a:r>
          </a:p>
          <a:p>
            <a:r>
              <a:rPr lang="en-US" sz="2000" b="1" dirty="0" smtClean="0">
                <a:solidFill>
                  <a:schemeClr val="bg1"/>
                </a:solidFill>
              </a:rPr>
              <a:t> </a:t>
            </a:r>
            <a:endParaRPr lang="en-US" sz="2000"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Compensation</a:t>
            </a:r>
            <a:endParaRPr lang="en-US" dirty="0"/>
          </a:p>
        </p:txBody>
      </p:sp>
      <p:sp>
        <p:nvSpPr>
          <p:cNvPr id="3" name="Content Placeholder 2"/>
          <p:cNvSpPr>
            <a:spLocks noGrp="1"/>
          </p:cNvSpPr>
          <p:nvPr>
            <p:ph idx="1"/>
          </p:nvPr>
        </p:nvSpPr>
        <p:spPr/>
        <p:txBody>
          <a:bodyPr/>
          <a:lstStyle/>
          <a:p>
            <a:pPr>
              <a:spcBef>
                <a:spcPts val="864"/>
              </a:spcBef>
              <a:spcAft>
                <a:spcPts val="432"/>
              </a:spcAft>
            </a:pPr>
            <a:r>
              <a:rPr lang="en-US" sz="1900" dirty="0" smtClean="0"/>
              <a:t>Governor Cuomo has announced proposed regulations to ensure that state-funded providers to not pay excessive executive compensation or administrative costs.  </a:t>
            </a:r>
            <a:r>
              <a:rPr lang="en-US" sz="1900" u="sng" dirty="0" smtClean="0">
                <a:solidFill>
                  <a:srgbClr val="008BA6"/>
                </a:solidFill>
              </a:rPr>
              <a:t>http://www.governor.ny.gov/press/05162012State-Funded-Providers</a:t>
            </a:r>
          </a:p>
          <a:p>
            <a:pPr>
              <a:spcBef>
                <a:spcPts val="864"/>
              </a:spcBef>
              <a:spcAft>
                <a:spcPts val="432"/>
              </a:spcAft>
            </a:pPr>
            <a:r>
              <a:rPr lang="en-US" sz="1900" dirty="0" smtClean="0"/>
              <a:t>In May 2012, a budget amendment was approved by the Massachusetts Senate to limit the compensation of directors and officers of public charities.  See </a:t>
            </a:r>
            <a:r>
              <a:rPr lang="en-US" sz="1900" dirty="0" smtClean="0">
                <a:hlinkClick r:id="rId3"/>
              </a:rPr>
              <a:t>http://www.jdsupra.com/post/documentViewer.aspx?fid=491b73ea-4ccf-4a45-88a5-6a2a37352761</a:t>
            </a:r>
            <a:endParaRPr lang="en-US" sz="1900" dirty="0" smtClean="0"/>
          </a:p>
          <a:p>
            <a:pPr lvl="0"/>
            <a:r>
              <a:rPr lang="en-US" sz="1900" dirty="0" smtClean="0"/>
              <a:t>Proposed legislation introduced in 2011 in Massachusetts to restrict the pay of nonprofit board members was not enacted.  See </a:t>
            </a:r>
            <a:r>
              <a:rPr lang="en-US" sz="1900" u="sng" dirty="0" smtClean="0">
                <a:solidFill>
                  <a:srgbClr val="008BA6"/>
                </a:solidFill>
              </a:rPr>
              <a:t>http://philanthropy.com/blogs/state-watch/mass-foundations-consider-proposed-restriction-on-board-member-pay/645</a:t>
            </a:r>
            <a:r>
              <a:rPr lang="en-US" sz="1900" dirty="0" smtClean="0"/>
              <a:t>.</a:t>
            </a:r>
          </a:p>
          <a:p>
            <a:pPr>
              <a:buNone/>
            </a:pPr>
            <a:endParaRPr lang="en-US"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Charity Scandal of the Year</a:t>
            </a:r>
            <a:endParaRPr lang="en-US" dirty="0"/>
          </a:p>
        </p:txBody>
      </p:sp>
      <p:sp>
        <p:nvSpPr>
          <p:cNvPr id="3" name="Content Placeholder 2"/>
          <p:cNvSpPr>
            <a:spLocks noGrp="1"/>
          </p:cNvSpPr>
          <p:nvPr>
            <p:ph idx="1"/>
          </p:nvPr>
        </p:nvSpPr>
        <p:spPr/>
        <p:txBody>
          <a:bodyPr/>
          <a:lstStyle/>
          <a:p>
            <a:pPr>
              <a:spcBef>
                <a:spcPts val="864"/>
              </a:spcBef>
              <a:spcAft>
                <a:spcPts val="432"/>
              </a:spcAft>
              <a:buNone/>
            </a:pPr>
            <a:r>
              <a:rPr lang="en-US" dirty="0" smtClean="0"/>
              <a:t>Finalists:</a:t>
            </a:r>
          </a:p>
          <a:p>
            <a:pPr>
              <a:spcBef>
                <a:spcPts val="864"/>
              </a:spcBef>
              <a:spcAft>
                <a:spcPts val="432"/>
              </a:spcAft>
              <a:buNone/>
            </a:pPr>
            <a:r>
              <a:rPr lang="en-US" sz="2000" dirty="0" smtClean="0">
                <a:solidFill>
                  <a:schemeClr val="tx1"/>
                </a:solidFill>
              </a:rPr>
              <a:t>U.S. Navy Veterans Association </a:t>
            </a:r>
          </a:p>
          <a:p>
            <a:pPr marL="808038" lvl="2">
              <a:spcBef>
                <a:spcPts val="864"/>
              </a:spcBef>
              <a:spcAft>
                <a:spcPts val="432"/>
              </a:spcAft>
              <a:buClr>
                <a:schemeClr val="accent1"/>
              </a:buClr>
            </a:pPr>
            <a:r>
              <a:rPr lang="en-US" sz="2000" i="0" u="sng" dirty="0" smtClean="0">
                <a:solidFill>
                  <a:schemeClr val="tx1"/>
                </a:solidFill>
                <a:hlinkClick r:id="rId3"/>
              </a:rPr>
              <a:t>http://www.ohioattorneygeneral.gov/Briefing-Room/News-Releases/May-2012/Attorney-General-DeWine-Announces-U-S--Navy-Vetera</a:t>
            </a:r>
            <a:endParaRPr lang="en-US" sz="2000" i="0" u="sng" dirty="0" smtClean="0">
              <a:solidFill>
                <a:schemeClr val="tx1"/>
              </a:solidFill>
            </a:endParaRPr>
          </a:p>
          <a:p>
            <a:pPr>
              <a:spcBef>
                <a:spcPts val="864"/>
              </a:spcBef>
              <a:spcAft>
                <a:spcPts val="432"/>
              </a:spcAft>
              <a:buNone/>
            </a:pPr>
            <a:r>
              <a:rPr lang="en-US" dirty="0" smtClean="0"/>
              <a:t>Three Cups of Tea (Central Asia Institute)</a:t>
            </a:r>
          </a:p>
          <a:p>
            <a:pPr marL="808038" lvl="1" indent="-228600">
              <a:spcBef>
                <a:spcPts val="864"/>
              </a:spcBef>
              <a:spcAft>
                <a:spcPts val="432"/>
              </a:spcAft>
              <a:buFont typeface="Arial" pitchFamily="34" charset="0"/>
              <a:buChar char="•"/>
            </a:pPr>
            <a:r>
              <a:rPr lang="en-US" sz="1900" u="sng" dirty="0" smtClean="0">
                <a:solidFill>
                  <a:schemeClr val="tx1"/>
                </a:solidFill>
                <a:hlinkClick r:id="rId4"/>
              </a:rPr>
              <a:t>http://www.thedailybeast.com/articles/2012/04/05/greg-mortenson-to-repay-charity-1-million-for-three-cups-of-tea-fraud.html</a:t>
            </a:r>
            <a:endParaRPr lang="en-US" sz="1900" u="sng" dirty="0" smtClean="0">
              <a:solidFill>
                <a:schemeClr val="tx1"/>
              </a:solidFill>
            </a:endParaRPr>
          </a:p>
          <a:p>
            <a:pPr marL="808038" lvl="1" indent="-228600">
              <a:spcBef>
                <a:spcPts val="864"/>
              </a:spcBef>
              <a:spcAft>
                <a:spcPts val="432"/>
              </a:spcAft>
              <a:buFont typeface="Arial" pitchFamily="34" charset="0"/>
              <a:buChar char="•"/>
            </a:pPr>
            <a:r>
              <a:rPr lang="en-US" sz="1900" u="sng" dirty="0" smtClean="0">
                <a:solidFill>
                  <a:schemeClr val="tx1"/>
                </a:solidFill>
                <a:hlinkClick r:id="rId5"/>
              </a:rPr>
              <a:t>http://philanthropy.com/article/Three-Cups-of-Tea-Scandal/127251/</a:t>
            </a:r>
            <a:endParaRPr lang="en-US" sz="1900" u="sng" dirty="0" smtClean="0">
              <a:solidFill>
                <a:schemeClr val="tx1"/>
              </a:solidFill>
            </a:endParaRPr>
          </a:p>
          <a:p>
            <a:endParaRPr lang="en-US" sz="1900"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10</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Charity Scandal of the Year </a:t>
            </a:r>
            <a:r>
              <a:rPr lang="en-US" sz="2000" dirty="0" smtClean="0"/>
              <a:t>(cont’d)</a:t>
            </a:r>
            <a:endParaRPr lang="en-US" sz="2000" dirty="0"/>
          </a:p>
        </p:txBody>
      </p:sp>
      <p:sp>
        <p:nvSpPr>
          <p:cNvPr id="3" name="Content Placeholder 2"/>
          <p:cNvSpPr>
            <a:spLocks noGrp="1"/>
          </p:cNvSpPr>
          <p:nvPr>
            <p:ph idx="1"/>
          </p:nvPr>
        </p:nvSpPr>
        <p:spPr/>
        <p:txBody>
          <a:bodyPr/>
          <a:lstStyle/>
          <a:p>
            <a:pPr>
              <a:spcBef>
                <a:spcPts val="864"/>
              </a:spcBef>
              <a:spcAft>
                <a:spcPts val="432"/>
              </a:spcAft>
              <a:buNone/>
            </a:pPr>
            <a:r>
              <a:rPr lang="en-US" sz="1900" dirty="0" smtClean="0"/>
              <a:t>Help Hospitalized Veterans</a:t>
            </a:r>
          </a:p>
          <a:p>
            <a:pPr marL="808038" lvl="1" indent="-228600">
              <a:spcBef>
                <a:spcPts val="864"/>
              </a:spcBef>
              <a:spcAft>
                <a:spcPts val="432"/>
              </a:spcAft>
              <a:buFont typeface="Arial" pitchFamily="34" charset="0"/>
              <a:buChar char="•"/>
            </a:pPr>
            <a:r>
              <a:rPr lang="en-US" sz="1900" u="sng" dirty="0" smtClean="0"/>
              <a:t>http://latimesblogs.latimes.com/lanow/2012/08/state-attorney-general-sues-charity-supposed-helping-wounded-veterans.html</a:t>
            </a:r>
          </a:p>
          <a:p>
            <a:pPr marL="808038" lvl="1" indent="-228600">
              <a:spcBef>
                <a:spcPts val="864"/>
              </a:spcBef>
              <a:spcAft>
                <a:spcPts val="432"/>
              </a:spcAft>
              <a:buFont typeface="Arial" pitchFamily="34" charset="0"/>
              <a:buChar char="•"/>
            </a:pPr>
            <a:r>
              <a:rPr lang="en-US" sz="1900" u="sng" dirty="0" smtClean="0"/>
              <a:t>http://abcnews.go.com/Blotter/hospitalized-veterans-csi-actor-cuts-ties-serving-vets/story?id=16996255</a:t>
            </a:r>
          </a:p>
          <a:p>
            <a:pPr>
              <a:spcBef>
                <a:spcPts val="864"/>
              </a:spcBef>
              <a:spcAft>
                <a:spcPts val="432"/>
              </a:spcAft>
              <a:buNone/>
            </a:pPr>
            <a:r>
              <a:rPr lang="en-US" sz="1900" dirty="0" smtClean="0"/>
              <a:t>Second Mile</a:t>
            </a:r>
          </a:p>
          <a:p>
            <a:pPr marL="808038" lvl="1" indent="-228600">
              <a:spcBef>
                <a:spcPts val="864"/>
              </a:spcBef>
              <a:spcAft>
                <a:spcPts val="432"/>
              </a:spcAft>
              <a:buFont typeface="Arial" pitchFamily="34" charset="0"/>
              <a:buChar char="•"/>
            </a:pPr>
            <a:r>
              <a:rPr lang="en-US" sz="1900" u="sng" dirty="0" smtClean="0"/>
              <a:t>http://www.centredaily.com/2012/05/25/3207932/second-mile-to-close-amid-sandusky.html</a:t>
            </a:r>
          </a:p>
          <a:p>
            <a:pPr marL="808038" lvl="1" indent="-228600">
              <a:spcBef>
                <a:spcPts val="864"/>
              </a:spcBef>
              <a:spcAft>
                <a:spcPts val="432"/>
              </a:spcAft>
              <a:buFont typeface="Arial" pitchFamily="34" charset="0"/>
              <a:buChar char="•"/>
            </a:pPr>
            <a:r>
              <a:rPr lang="en-US" sz="1900" u="sng" dirty="0" smtClean="0"/>
              <a:t>http://espn.go.com/college-football/story/_/id/7970999/jerry-sandusky-founded-charity-second-mile-seeks-ok-shutter-transfer-programs</a:t>
            </a:r>
          </a:p>
          <a:p>
            <a:endParaRPr lang="en-US"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11</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Charity Scandal of the Year </a:t>
            </a:r>
            <a:r>
              <a:rPr lang="en-US" sz="2000" dirty="0" smtClean="0"/>
              <a:t>(cont’d)</a:t>
            </a:r>
            <a:endParaRPr lang="en-US" sz="2000" dirty="0"/>
          </a:p>
        </p:txBody>
      </p:sp>
      <p:sp>
        <p:nvSpPr>
          <p:cNvPr id="3" name="Content Placeholder 2"/>
          <p:cNvSpPr>
            <a:spLocks noGrp="1"/>
          </p:cNvSpPr>
          <p:nvPr>
            <p:ph idx="1"/>
          </p:nvPr>
        </p:nvSpPr>
        <p:spPr/>
        <p:txBody>
          <a:bodyPr/>
          <a:lstStyle/>
          <a:p>
            <a:pPr>
              <a:spcBef>
                <a:spcPts val="864"/>
              </a:spcBef>
              <a:spcAft>
                <a:spcPts val="432"/>
              </a:spcAft>
              <a:buNone/>
            </a:pPr>
            <a:r>
              <a:rPr lang="en-US" dirty="0" smtClean="0"/>
              <a:t>Fiesta Bowl</a:t>
            </a:r>
          </a:p>
          <a:p>
            <a:pPr marL="808038" lvl="1" indent="-228600">
              <a:spcBef>
                <a:spcPts val="864"/>
              </a:spcBef>
              <a:spcAft>
                <a:spcPts val="432"/>
              </a:spcAft>
              <a:buFont typeface="Arial" pitchFamily="34" charset="0"/>
              <a:buChar char="•"/>
            </a:pPr>
            <a:r>
              <a:rPr lang="en-US" u="sng" dirty="0" smtClean="0"/>
              <a:t>http://philanthropy.com/article/Fiesta-Bowl-s-Lesson-Boards/127043/</a:t>
            </a:r>
          </a:p>
          <a:p>
            <a:pPr>
              <a:spcBef>
                <a:spcPts val="864"/>
              </a:spcBef>
              <a:spcAft>
                <a:spcPts val="432"/>
              </a:spcAft>
              <a:buNone/>
            </a:pPr>
            <a:endParaRPr lang="en-US" dirty="0" smtClean="0"/>
          </a:p>
          <a:p>
            <a:pPr>
              <a:spcBef>
                <a:spcPts val="864"/>
              </a:spcBef>
              <a:spcAft>
                <a:spcPts val="432"/>
              </a:spcAft>
              <a:buNone/>
            </a:pPr>
            <a:endParaRPr lang="en-US" dirty="0" smtClean="0"/>
          </a:p>
          <a:p>
            <a:pPr>
              <a:spcBef>
                <a:spcPts val="864"/>
              </a:spcBef>
              <a:spcAft>
                <a:spcPts val="432"/>
              </a:spcAft>
              <a:buNone/>
            </a:pPr>
            <a:r>
              <a:rPr lang="en-US" dirty="0" smtClean="0"/>
              <a:t>And the winner is  . . .</a:t>
            </a:r>
          </a:p>
          <a:p>
            <a:endParaRPr lang="en-US"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12</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Complex Structures</a:t>
            </a:r>
            <a:endParaRPr lang="en-US" dirty="0"/>
          </a:p>
        </p:txBody>
      </p:sp>
      <p:sp>
        <p:nvSpPr>
          <p:cNvPr id="3" name="Content Placeholder 2"/>
          <p:cNvSpPr>
            <a:spLocks noGrp="1"/>
          </p:cNvSpPr>
          <p:nvPr>
            <p:ph idx="1"/>
          </p:nvPr>
        </p:nvSpPr>
        <p:spPr/>
        <p:txBody>
          <a:bodyPr/>
          <a:lstStyle/>
          <a:p>
            <a:pPr>
              <a:spcBef>
                <a:spcPts val="864"/>
              </a:spcBef>
              <a:spcAft>
                <a:spcPts val="432"/>
              </a:spcAft>
            </a:pPr>
            <a:r>
              <a:rPr lang="en-US" dirty="0" smtClean="0"/>
              <a:t>On July 25, 2012, the House Oversight Subcommittee held a hearing on “Public Charity Organizational Issues, Unrelated Business Income Tax, and the Revised Form 990.”  </a:t>
            </a:r>
          </a:p>
          <a:p>
            <a:pPr marL="808038" lvl="1" indent="-228600">
              <a:spcBef>
                <a:spcPts val="864"/>
              </a:spcBef>
              <a:spcAft>
                <a:spcPts val="432"/>
              </a:spcAft>
              <a:buFont typeface="Arial" pitchFamily="34" charset="0"/>
              <a:buChar char="•"/>
            </a:pPr>
            <a:r>
              <a:rPr lang="en-US" sz="2000" u="sng" dirty="0" smtClean="0">
                <a:solidFill>
                  <a:srgbClr val="008BA6"/>
                </a:solidFill>
              </a:rPr>
              <a:t>http://waysandmeans.house.gov/calendar/eventsingle.aspx?EventID=303617</a:t>
            </a:r>
          </a:p>
          <a:p>
            <a:pPr>
              <a:spcBef>
                <a:spcPts val="864"/>
              </a:spcBef>
              <a:spcAft>
                <a:spcPts val="432"/>
              </a:spcAft>
            </a:pPr>
            <a:r>
              <a:rPr lang="en-US" dirty="0" smtClean="0"/>
              <a:t>Witnesses included Steve Miller, IRS Deputy Commissioner for Services and  </a:t>
            </a:r>
            <a:r>
              <a:rPr lang="en-US" dirty="0" err="1" smtClean="0"/>
              <a:t>Endorcement</a:t>
            </a:r>
            <a:r>
              <a:rPr lang="en-US" dirty="0" smtClean="0"/>
              <a:t>; Eve </a:t>
            </a:r>
            <a:r>
              <a:rPr lang="en-US" dirty="0" err="1" smtClean="0"/>
              <a:t>Borenstein</a:t>
            </a:r>
            <a:r>
              <a:rPr lang="en-US" dirty="0" smtClean="0"/>
              <a:t> (</a:t>
            </a:r>
            <a:r>
              <a:rPr lang="en-US" dirty="0" err="1" smtClean="0"/>
              <a:t>Borenstein</a:t>
            </a:r>
            <a:r>
              <a:rPr lang="en-US" dirty="0" smtClean="0"/>
              <a:t> and McVeigh Law Office); Thomas Hyatt (</a:t>
            </a:r>
            <a:r>
              <a:rPr lang="en-US" dirty="0" err="1" smtClean="0"/>
              <a:t>SNR</a:t>
            </a:r>
            <a:r>
              <a:rPr lang="en-US" dirty="0" smtClean="0"/>
              <a:t> Denton);  Professor John Colombo (University of Illinois Law School); Professor </a:t>
            </a:r>
            <a:r>
              <a:rPr lang="en-US" dirty="0" err="1" smtClean="0"/>
              <a:t>Donaltd</a:t>
            </a:r>
            <a:r>
              <a:rPr lang="en-US" dirty="0" smtClean="0"/>
              <a:t> Tobin, Ohio State Law School.</a:t>
            </a:r>
          </a:p>
          <a:p>
            <a:endParaRPr lang="en-US"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13</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Structures </a:t>
            </a:r>
            <a:r>
              <a:rPr lang="en-US" sz="2000" dirty="0" smtClean="0"/>
              <a:t>(cont’d)</a:t>
            </a:r>
            <a:endParaRPr lang="en-US" sz="2000" dirty="0"/>
          </a:p>
        </p:txBody>
      </p:sp>
      <p:sp>
        <p:nvSpPr>
          <p:cNvPr id="3" name="Content Placeholder 2"/>
          <p:cNvSpPr>
            <a:spLocks noGrp="1"/>
          </p:cNvSpPr>
          <p:nvPr>
            <p:ph idx="1"/>
          </p:nvPr>
        </p:nvSpPr>
        <p:spPr/>
        <p:txBody>
          <a:bodyPr/>
          <a:lstStyle/>
          <a:p>
            <a:pPr>
              <a:spcBef>
                <a:spcPts val="864"/>
              </a:spcBef>
              <a:spcAft>
                <a:spcPts val="432"/>
              </a:spcAft>
            </a:pPr>
            <a:r>
              <a:rPr lang="en-US" dirty="0" smtClean="0"/>
              <a:t>Testimony included a presentation by Hyatt on charitable organizations that have complex corporate structures to explain.  The Subcommittee wanted a better understanding about why many charitable organizations have complex corporate structures.  </a:t>
            </a:r>
          </a:p>
          <a:p>
            <a:pPr>
              <a:spcBef>
                <a:spcPts val="864"/>
              </a:spcBef>
              <a:spcAft>
                <a:spcPts val="432"/>
              </a:spcAft>
            </a:pPr>
            <a:r>
              <a:rPr lang="en-US" dirty="0" smtClean="0"/>
              <a:t>Principal reasons given included the need to manage risk, to protect endowments from operating risks, to protect tax-exemption, and to achieve better governance for activities conducted through separate entities.</a:t>
            </a:r>
            <a:endParaRPr lang="en-US"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14</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Other Developments</a:t>
            </a:r>
            <a:endParaRPr lang="en-US" dirty="0"/>
          </a:p>
        </p:txBody>
      </p:sp>
      <p:sp>
        <p:nvSpPr>
          <p:cNvPr id="3" name="Content Placeholder 2"/>
          <p:cNvSpPr>
            <a:spLocks noGrp="1"/>
          </p:cNvSpPr>
          <p:nvPr>
            <p:ph idx="1"/>
          </p:nvPr>
        </p:nvSpPr>
        <p:spPr/>
        <p:txBody>
          <a:bodyPr/>
          <a:lstStyle/>
          <a:p>
            <a:r>
              <a:rPr lang="en-US" dirty="0" smtClean="0"/>
              <a:t>Report on “Revitalizing Nonprofits Renewing New York” from the Leadership Committee for Nonprofit Revitalization to New York Attorney General Eric T. </a:t>
            </a:r>
            <a:r>
              <a:rPr lang="en-US" dirty="0" err="1" smtClean="0"/>
              <a:t>Schneiderman</a:t>
            </a:r>
            <a:r>
              <a:rPr lang="en-US" dirty="0" smtClean="0"/>
              <a:t> (February 16, 2012).  See </a:t>
            </a:r>
            <a:r>
              <a:rPr lang="en-US" dirty="0" smtClean="0">
                <a:hlinkClick r:id="rId3"/>
              </a:rPr>
              <a:t>http://www.ag.ny.gov/sites/default/files/press-releases/2012/NP%20Leadership%20Committee%20Report%20%282-16-12%29.pdf</a:t>
            </a:r>
            <a:endParaRPr lang="en-US" dirty="0" smtClean="0"/>
          </a:p>
          <a:p>
            <a:endParaRPr lang="en-US"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New at the Internal Revenue Service? </a:t>
            </a:r>
            <a:endParaRPr lang="en-US" sz="2000" dirty="0"/>
          </a:p>
        </p:txBody>
      </p:sp>
      <p:sp>
        <p:nvSpPr>
          <p:cNvPr id="3" name="Content Placeholder 2"/>
          <p:cNvSpPr>
            <a:spLocks noGrp="1"/>
          </p:cNvSpPr>
          <p:nvPr>
            <p:ph idx="1"/>
          </p:nvPr>
        </p:nvSpPr>
        <p:spPr>
          <a:ln>
            <a:solidFill>
              <a:schemeClr val="tx1"/>
            </a:solidFill>
          </a:ln>
        </p:spPr>
        <p:txBody>
          <a:bodyPr/>
          <a:lstStyle/>
          <a:p>
            <a:r>
              <a:rPr lang="en-US" dirty="0" smtClean="0"/>
              <a:t>2012 ACT Report on “Form 1023: Updating it for the Future”</a:t>
            </a:r>
          </a:p>
          <a:p>
            <a:pPr marL="808038" lvl="1" indent="-228600">
              <a:buFont typeface="Arial" pitchFamily="34" charset="0"/>
              <a:buChar char="•"/>
            </a:pPr>
            <a:r>
              <a:rPr lang="en-US" sz="1900" dirty="0" smtClean="0">
                <a:solidFill>
                  <a:schemeClr val="tx1"/>
                </a:solidFill>
              </a:rPr>
              <a:t>Recommendations include 1) develop e-1023 for electronic filing; 2) redesign the 1023 for simplicity, effectiveness, consistency and customer education; 3) no 1023-</a:t>
            </a:r>
            <a:r>
              <a:rPr lang="en-US" sz="1900" dirty="0" err="1" smtClean="0">
                <a:solidFill>
                  <a:schemeClr val="tx1"/>
                </a:solidFill>
              </a:rPr>
              <a:t>EZ</a:t>
            </a:r>
            <a:r>
              <a:rPr lang="en-US" sz="1900" dirty="0" smtClean="0">
                <a:solidFill>
                  <a:schemeClr val="tx1"/>
                </a:solidFill>
              </a:rPr>
              <a:t> for small organizations; 4) seek precedential guidance on alternatives to creating new 501(c)(3)s; 5) consult with state charity regulators about indicia of noncompliance. </a:t>
            </a:r>
            <a:r>
              <a:rPr lang="en-US" sz="1900" dirty="0" smtClean="0">
                <a:solidFill>
                  <a:schemeClr val="tx1"/>
                </a:solidFill>
                <a:hlinkClick r:id="rId3"/>
              </a:rPr>
              <a:t>http://www.irs.gov/pub/irs-tege/tege_act_rpt11.pdf</a:t>
            </a:r>
            <a:endParaRPr lang="en-US" sz="1900" dirty="0" smtClean="0">
              <a:solidFill>
                <a:schemeClr val="tx1"/>
              </a:solidFill>
            </a:endParaRPr>
          </a:p>
          <a:p>
            <a:pPr marL="350838" lvl="1" indent="-350838">
              <a:buFont typeface="Arial" pitchFamily="34" charset="0"/>
              <a:buChar char="•"/>
            </a:pPr>
            <a:r>
              <a:rPr lang="en-US" sz="1900" dirty="0" smtClean="0">
                <a:solidFill>
                  <a:schemeClr val="tx1"/>
                </a:solidFill>
              </a:rPr>
              <a:t>Donations </a:t>
            </a:r>
            <a:r>
              <a:rPr lang="en-US" sz="1900" smtClean="0">
                <a:solidFill>
                  <a:schemeClr val="tx1"/>
                </a:solidFill>
              </a:rPr>
              <a:t>to Single-Member </a:t>
            </a:r>
            <a:r>
              <a:rPr lang="en-US" sz="1900" dirty="0" err="1" smtClean="0">
                <a:solidFill>
                  <a:schemeClr val="tx1"/>
                </a:solidFill>
              </a:rPr>
              <a:t>LLCs</a:t>
            </a:r>
            <a:r>
              <a:rPr lang="en-US" sz="1900" dirty="0" smtClean="0">
                <a:solidFill>
                  <a:schemeClr val="tx1"/>
                </a:solidFill>
              </a:rPr>
              <a:t> </a:t>
            </a:r>
          </a:p>
          <a:p>
            <a:pPr marL="808038" lvl="1" indent="-228600">
              <a:buFont typeface="Arial" pitchFamily="34" charset="0"/>
              <a:buChar char="•"/>
            </a:pPr>
            <a:r>
              <a:rPr lang="en-US" sz="2000" dirty="0" smtClean="0">
                <a:solidFill>
                  <a:schemeClr val="tx1"/>
                </a:solidFill>
              </a:rPr>
              <a:t>Charitable donations can be made directly to single-member </a:t>
            </a:r>
            <a:r>
              <a:rPr lang="en-US" sz="2000" dirty="0" err="1" smtClean="0">
                <a:solidFill>
                  <a:schemeClr val="tx1"/>
                </a:solidFill>
              </a:rPr>
              <a:t>LLCs</a:t>
            </a:r>
            <a:r>
              <a:rPr lang="en-US" sz="2000" dirty="0" smtClean="0">
                <a:solidFill>
                  <a:schemeClr val="tx1"/>
                </a:solidFill>
              </a:rPr>
              <a:t>.  Query whether this will create issues for the states when charitable solicitation activities are conducted in the name of the parent organization.  IRS Notice 2012-52 (July 31, 2012).</a:t>
            </a:r>
          </a:p>
          <a:p>
            <a:endParaRPr lang="en-US" dirty="0" smtClean="0"/>
          </a:p>
          <a:p>
            <a:endParaRPr lang="en-US" dirty="0"/>
          </a:p>
        </p:txBody>
      </p:sp>
      <p:sp>
        <p:nvSpPr>
          <p:cNvPr id="9" name="Slide Number Placeholder 8"/>
          <p:cNvSpPr>
            <a:spLocks noGrp="1"/>
          </p:cNvSpPr>
          <p:nvPr>
            <p:ph type="sldNum" sz="quarter" idx="10"/>
          </p:nvPr>
        </p:nvSpPr>
        <p:spPr/>
        <p:txBody>
          <a:bodyPr/>
          <a:lstStyle/>
          <a:p>
            <a:fld id="{E940385E-D862-4D5C-9CEA-EC8CB498CDF7}" type="slidenum">
              <a:rPr lang="en-US" smtClean="0"/>
              <a:pPr/>
              <a:t>1</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Campaign Intervention – Defining a </a:t>
            </a:r>
            <a:br>
              <a:rPr lang="en-US" dirty="0" smtClean="0"/>
            </a:br>
            <a:r>
              <a:rPr lang="en-US" dirty="0" smtClean="0"/>
              <a:t>Role for State AGs</a:t>
            </a:r>
            <a:endParaRPr lang="en-US" sz="2000" dirty="0"/>
          </a:p>
        </p:txBody>
      </p:sp>
      <p:sp>
        <p:nvSpPr>
          <p:cNvPr id="3" name="Content Placeholder 2"/>
          <p:cNvSpPr>
            <a:spLocks noGrp="1"/>
          </p:cNvSpPr>
          <p:nvPr>
            <p:ph idx="1"/>
          </p:nvPr>
        </p:nvSpPr>
        <p:spPr>
          <a:xfrm>
            <a:off x="457200" y="1691640"/>
            <a:ext cx="8229600" cy="4251960"/>
          </a:xfrm>
        </p:spPr>
        <p:txBody>
          <a:bodyPr/>
          <a:lstStyle/>
          <a:p>
            <a:pPr marL="350838" lvl="1" indent="-290513">
              <a:spcBef>
                <a:spcPts val="864"/>
              </a:spcBef>
              <a:spcAft>
                <a:spcPts val="432"/>
              </a:spcAft>
              <a:buFont typeface="Arial" pitchFamily="34" charset="0"/>
              <a:buChar char="•"/>
            </a:pPr>
            <a:r>
              <a:rPr lang="en-US" dirty="0" smtClean="0">
                <a:solidFill>
                  <a:schemeClr val="tx1"/>
                </a:solidFill>
              </a:rPr>
              <a:t>Section 501(c)(3) organizations are prohibited from engaging in campaign intervention.  Section 501(c)(4)s may engage in campaign intervention but this cannot be their primary activity.  These restrictions are typically reflected in articles of incorporation.</a:t>
            </a:r>
          </a:p>
          <a:p>
            <a:pPr marL="350838" lvl="1" indent="-290513">
              <a:spcBef>
                <a:spcPts val="864"/>
              </a:spcBef>
              <a:spcAft>
                <a:spcPts val="432"/>
              </a:spcAft>
              <a:buFont typeface="Arial" pitchFamily="34" charset="0"/>
              <a:buChar char="•"/>
            </a:pPr>
            <a:r>
              <a:rPr lang="en-US" dirty="0" smtClean="0">
                <a:solidFill>
                  <a:schemeClr val="tx1"/>
                </a:solidFill>
              </a:rPr>
              <a:t>The question of whether donations to 501(c)(4)s are subject to gift tax is unresolved; the IRS has announced that any decision to apply the gift tax will have prospective application only.  See </a:t>
            </a:r>
            <a:r>
              <a:rPr lang="en-US" dirty="0" smtClean="0">
                <a:solidFill>
                  <a:schemeClr val="tx1"/>
                </a:solidFill>
                <a:hlinkClick r:id="rId3"/>
              </a:rPr>
              <a:t>http://www.irs.gov/pub/newsroom/guidance_for_irs_sbse_estate_and_</a:t>
            </a:r>
            <a:br>
              <a:rPr lang="en-US" dirty="0" smtClean="0">
                <a:solidFill>
                  <a:schemeClr val="tx1"/>
                </a:solidFill>
                <a:hlinkClick r:id="rId3"/>
              </a:rPr>
            </a:br>
            <a:r>
              <a:rPr lang="en-US" dirty="0" smtClean="0">
                <a:solidFill>
                  <a:schemeClr val="tx1"/>
                </a:solidFill>
                <a:hlinkClick r:id="rId3"/>
              </a:rPr>
              <a:t>gift_tax_and_tege_exempt_organizations.pdf</a:t>
            </a:r>
            <a:r>
              <a:rPr lang="en-US" dirty="0" smtClean="0">
                <a:solidFill>
                  <a:schemeClr val="tx1"/>
                </a:solidFill>
              </a:rPr>
              <a:t>.  See also the recent Congressional Research Service Report on “Political Ads: Issue Advocacy or Campaign Activity Under the Tax Code” (August 29, 2012). </a:t>
            </a:r>
            <a:r>
              <a:rPr lang="en-US" u="sng" dirty="0" smtClean="0">
                <a:hlinkClick r:id="rId4"/>
              </a:rPr>
              <a:t>http://www.fas.org/sgp/crs/misc/R42684.pdf</a:t>
            </a:r>
            <a:r>
              <a:rPr lang="en-US" dirty="0" smtClean="0"/>
              <a:t>.</a:t>
            </a:r>
            <a:endParaRPr lang="en-US" dirty="0" smtClean="0">
              <a:solidFill>
                <a:schemeClr val="tx1"/>
              </a:solidFill>
            </a:endParaRPr>
          </a:p>
          <a:p>
            <a:pPr marL="350838" lvl="1" indent="-290513">
              <a:spcBef>
                <a:spcPts val="864"/>
              </a:spcBef>
              <a:spcAft>
                <a:spcPts val="432"/>
              </a:spcAft>
              <a:buFont typeface="Arial" pitchFamily="34" charset="0"/>
              <a:buChar char="•"/>
            </a:pPr>
            <a:r>
              <a:rPr lang="en-US" dirty="0" smtClean="0">
                <a:solidFill>
                  <a:schemeClr val="tx1"/>
                </a:solidFill>
              </a:rPr>
              <a:t>There have been numerous allegations of campaign intervention by 501(c)s during the current election season.  Examining these allegations is not listed as a project on the 2012 IRS </a:t>
            </a:r>
            <a:r>
              <a:rPr lang="en-US" dirty="0" err="1" smtClean="0">
                <a:solidFill>
                  <a:schemeClr val="tx1"/>
                </a:solidFill>
              </a:rPr>
              <a:t>workplan</a:t>
            </a:r>
            <a:r>
              <a:rPr lang="en-US" dirty="0" smtClean="0">
                <a:solidFill>
                  <a:schemeClr val="tx1"/>
                </a:solidFill>
              </a:rPr>
              <a:t>.</a:t>
            </a:r>
          </a:p>
          <a:p>
            <a:endParaRPr lang="en-US" dirty="0" smtClean="0">
              <a:solidFill>
                <a:schemeClr val="tx1"/>
              </a:solidFill>
            </a:endParaRPr>
          </a:p>
        </p:txBody>
      </p:sp>
      <p:sp>
        <p:nvSpPr>
          <p:cNvPr id="6" name="Slide Number Placeholder 5"/>
          <p:cNvSpPr>
            <a:spLocks noGrp="1"/>
          </p:cNvSpPr>
          <p:nvPr>
            <p:ph type="sldNum" sz="quarter" idx="10"/>
          </p:nvPr>
        </p:nvSpPr>
        <p:spPr/>
        <p:txBody>
          <a:bodyPr/>
          <a:lstStyle/>
          <a:p>
            <a:fld id="{E940385E-D862-4D5C-9CEA-EC8CB498CDF7}" type="slidenum">
              <a:rPr lang="en-US" smtClean="0"/>
              <a:pPr/>
              <a:t>2</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Campaign Intervention – Defining a </a:t>
            </a:r>
            <a:br>
              <a:rPr lang="en-US" dirty="0" smtClean="0"/>
            </a:br>
            <a:r>
              <a:rPr lang="en-US" dirty="0" smtClean="0"/>
              <a:t>Role for State AGs </a:t>
            </a:r>
            <a:r>
              <a:rPr lang="en-US" sz="2000" dirty="0" smtClean="0"/>
              <a:t>(cont’d)</a:t>
            </a:r>
            <a:endParaRPr lang="en-US" sz="2000" dirty="0"/>
          </a:p>
        </p:txBody>
      </p:sp>
      <p:sp>
        <p:nvSpPr>
          <p:cNvPr id="3" name="Content Placeholder 2"/>
          <p:cNvSpPr>
            <a:spLocks noGrp="1"/>
          </p:cNvSpPr>
          <p:nvPr>
            <p:ph idx="1"/>
          </p:nvPr>
        </p:nvSpPr>
        <p:spPr/>
        <p:txBody>
          <a:bodyPr/>
          <a:lstStyle/>
          <a:p>
            <a:pPr marL="350838" lvl="1" indent="-350838">
              <a:buFont typeface="Arial" pitchFamily="34" charset="0"/>
              <a:buChar char="•"/>
            </a:pPr>
            <a:r>
              <a:rPr lang="en-US" sz="2000" dirty="0" smtClean="0">
                <a:solidFill>
                  <a:schemeClr val="tx1"/>
                </a:solidFill>
              </a:rPr>
              <a:t>501(c)(4) campaign intervention is an even bigger issue since it involves massive amounts of money, the sources of which are unknown to the public.  There is no IRS guidance on the extent to which 501(c)(4)s can be involved in campaign intervention.  </a:t>
            </a:r>
          </a:p>
          <a:p>
            <a:pPr marL="350838" lvl="1" indent="-290513">
              <a:buFont typeface="Arial" pitchFamily="34" charset="0"/>
              <a:buChar char="•"/>
            </a:pPr>
            <a:r>
              <a:rPr lang="en-US" sz="2000" dirty="0" smtClean="0">
                <a:solidFill>
                  <a:schemeClr val="tx1"/>
                </a:solidFill>
              </a:rPr>
              <a:t>The NY AG is conducting an investigation of contributions to tax-exempt groups that are heavily involved in political campaigns.  Given the reluctance of the IRS to tackle these issues, query whether there is a role for the states to play.  </a:t>
            </a:r>
            <a:br>
              <a:rPr lang="en-US" sz="2000" dirty="0" smtClean="0">
                <a:solidFill>
                  <a:schemeClr val="tx1"/>
                </a:solidFill>
              </a:rPr>
            </a:br>
            <a:r>
              <a:rPr lang="en-US" sz="2000" dirty="0" smtClean="0">
                <a:solidFill>
                  <a:schemeClr val="tx1"/>
                </a:solidFill>
              </a:rPr>
              <a:t>See </a:t>
            </a:r>
            <a:r>
              <a:rPr lang="en-US" sz="2000" dirty="0" smtClean="0">
                <a:solidFill>
                  <a:schemeClr val="tx1"/>
                </a:solidFill>
                <a:hlinkClick r:id="rId3"/>
              </a:rPr>
              <a:t>http://www.nytimes.com/2012/08/09/us/politics/eric-schneiderman-investigating-groups-campaign-spending.html?_r=2</a:t>
            </a:r>
            <a:r>
              <a:rPr lang="en-US" sz="2000" dirty="0" smtClean="0">
                <a:solidFill>
                  <a:schemeClr val="tx1"/>
                </a:solidFill>
              </a:rPr>
              <a:t> </a:t>
            </a:r>
          </a:p>
        </p:txBody>
      </p:sp>
      <p:sp>
        <p:nvSpPr>
          <p:cNvPr id="6" name="Slide Number Placeholder 5"/>
          <p:cNvSpPr>
            <a:spLocks noGrp="1"/>
          </p:cNvSpPr>
          <p:nvPr>
            <p:ph type="sldNum" sz="quarter" idx="10"/>
          </p:nvPr>
        </p:nvSpPr>
        <p:spPr/>
        <p:txBody>
          <a:bodyPr/>
          <a:lstStyle/>
          <a:p>
            <a:fld id="{E940385E-D862-4D5C-9CEA-EC8CB498CDF7}" type="slidenum">
              <a:rPr lang="en-US" smtClean="0"/>
              <a:pPr/>
              <a:t>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Donor-Advised Funds</a:t>
            </a:r>
            <a:endParaRPr lang="en-US" dirty="0"/>
          </a:p>
        </p:txBody>
      </p:sp>
      <p:sp>
        <p:nvSpPr>
          <p:cNvPr id="3" name="Content Placeholder 2"/>
          <p:cNvSpPr>
            <a:spLocks noGrp="1"/>
          </p:cNvSpPr>
          <p:nvPr>
            <p:ph idx="1"/>
          </p:nvPr>
        </p:nvSpPr>
        <p:spPr/>
        <p:txBody>
          <a:bodyPr/>
          <a:lstStyle/>
          <a:p>
            <a:pPr>
              <a:spcBef>
                <a:spcPts val="864"/>
              </a:spcBef>
              <a:spcAft>
                <a:spcPts val="432"/>
              </a:spcAft>
            </a:pPr>
            <a:r>
              <a:rPr lang="en-US" sz="1900" dirty="0" smtClean="0">
                <a:cs typeface="Times New Roman" pitchFamily="18" charset="0"/>
              </a:rPr>
              <a:t>The Pension Protection Act (“</a:t>
            </a:r>
            <a:r>
              <a:rPr lang="en-US" sz="1900" dirty="0" err="1" smtClean="0">
                <a:cs typeface="Times New Roman" pitchFamily="18" charset="0"/>
              </a:rPr>
              <a:t>PPA</a:t>
            </a:r>
            <a:r>
              <a:rPr lang="en-US" sz="1900" dirty="0" smtClean="0">
                <a:cs typeface="Times New Roman" pitchFamily="18" charset="0"/>
              </a:rPr>
              <a:t>”) added tax penalties for the misuse of donor-advised funds.  To date the IRS has not issued regulations implementing these penalties, which have been in effect since 2006.</a:t>
            </a:r>
          </a:p>
          <a:p>
            <a:pPr>
              <a:spcBef>
                <a:spcPts val="864"/>
              </a:spcBef>
              <a:spcAft>
                <a:spcPts val="432"/>
              </a:spcAft>
            </a:pPr>
            <a:r>
              <a:rPr lang="en-US" sz="1900" dirty="0" smtClean="0">
                <a:cs typeface="Times New Roman" pitchFamily="18" charset="0"/>
              </a:rPr>
              <a:t>On December 5, 2011, the Treasury Department issued a “Report to Congress on Supporting Organizations and Donor Advised Funds.”  </a:t>
            </a:r>
          </a:p>
          <a:p>
            <a:pPr marL="808038" indent="-228600">
              <a:spcBef>
                <a:spcPts val="864"/>
              </a:spcBef>
              <a:spcAft>
                <a:spcPts val="432"/>
              </a:spcAft>
            </a:pPr>
            <a:r>
              <a:rPr lang="en-US" sz="1900" dirty="0" smtClean="0">
                <a:cs typeface="Times New Roman" pitchFamily="18" charset="0"/>
              </a:rPr>
              <a:t>The report examined 2006 data and was generally positive, concluding that the </a:t>
            </a:r>
            <a:r>
              <a:rPr lang="en-US" sz="1900" dirty="0" err="1" smtClean="0">
                <a:cs typeface="Times New Roman" pitchFamily="18" charset="0"/>
              </a:rPr>
              <a:t>PPA</a:t>
            </a:r>
            <a:r>
              <a:rPr lang="en-US" sz="1900" dirty="0" smtClean="0">
                <a:cs typeface="Times New Roman" pitchFamily="18" charset="0"/>
              </a:rPr>
              <a:t> “provided a legal structure to address abusive practices and accommodate innovations in the sector without creating undue additional burden or new opportunities for abuse.”   See </a:t>
            </a:r>
            <a:r>
              <a:rPr lang="en-US" sz="1900" dirty="0" smtClean="0">
                <a:cs typeface="Times New Roman" pitchFamily="18" charset="0"/>
                <a:hlinkClick r:id="rId3"/>
              </a:rPr>
              <a:t>http://www.treasury.gov/resource-center/tax-policy/Documents/Supporting-Organizations-and-Donor-Advised-Funds-12-5-11.pdf</a:t>
            </a:r>
            <a:endParaRPr lang="en-US" sz="1900" dirty="0" smtClean="0">
              <a:cs typeface="Times New Roman" pitchFamily="18" charset="0"/>
            </a:endParaRPr>
          </a:p>
          <a:p>
            <a:endParaRPr lang="en-US" sz="1900" dirty="0" smtClean="0"/>
          </a:p>
          <a:p>
            <a:endParaRPr lang="en-US"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4</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Donor-Advised Funds </a:t>
            </a:r>
            <a:r>
              <a:rPr lang="en-US" sz="2000" dirty="0" smtClean="0"/>
              <a:t>(cont’d)</a:t>
            </a:r>
            <a:endParaRPr lang="en-US" sz="2000" dirty="0"/>
          </a:p>
        </p:txBody>
      </p:sp>
      <p:sp>
        <p:nvSpPr>
          <p:cNvPr id="3" name="Content Placeholder 2"/>
          <p:cNvSpPr>
            <a:spLocks noGrp="1"/>
          </p:cNvSpPr>
          <p:nvPr>
            <p:ph idx="1"/>
          </p:nvPr>
        </p:nvSpPr>
        <p:spPr/>
        <p:txBody>
          <a:bodyPr/>
          <a:lstStyle/>
          <a:p>
            <a:pPr>
              <a:spcBef>
                <a:spcPts val="864"/>
              </a:spcBef>
              <a:spcAft>
                <a:spcPts val="432"/>
              </a:spcAft>
            </a:pPr>
            <a:r>
              <a:rPr lang="en-US" dirty="0" smtClean="0"/>
              <a:t>On June 11, 2012, the Congressional Research Service also issued a report which examined 2008 data and was less positive.  See </a:t>
            </a:r>
            <a:r>
              <a:rPr lang="en-US" u="sng" dirty="0" smtClean="0">
                <a:solidFill>
                  <a:srgbClr val="008BA6"/>
                </a:solidFill>
              </a:rPr>
              <a:t>http://www.fas.org/sgp/crs/misc/R42595.pdf</a:t>
            </a:r>
            <a:r>
              <a:rPr lang="en-US" dirty="0" smtClean="0"/>
              <a:t>. </a:t>
            </a:r>
          </a:p>
          <a:p>
            <a:pPr marL="808038" indent="-228600">
              <a:spcBef>
                <a:spcPts val="864"/>
              </a:spcBef>
              <a:spcAft>
                <a:spcPts val="432"/>
              </a:spcAft>
            </a:pPr>
            <a:r>
              <a:rPr lang="en-US" dirty="0" smtClean="0"/>
              <a:t>While finding that on the whole, the payout rate for </a:t>
            </a:r>
            <a:r>
              <a:rPr lang="en-US" dirty="0" err="1" smtClean="0"/>
              <a:t>DAFs</a:t>
            </a:r>
            <a:r>
              <a:rPr lang="en-US" dirty="0" smtClean="0"/>
              <a:t> was much higher than for private foundations, the report observed that some sponsoring charities have a very small number of </a:t>
            </a:r>
            <a:r>
              <a:rPr lang="en-US" dirty="0" err="1" smtClean="0"/>
              <a:t>DAFs</a:t>
            </a:r>
            <a:r>
              <a:rPr lang="en-US" dirty="0" smtClean="0"/>
              <a:t> for which the payout rate is much lower.  </a:t>
            </a:r>
          </a:p>
          <a:p>
            <a:pPr marL="808038" indent="-228600">
              <a:spcBef>
                <a:spcPts val="864"/>
              </a:spcBef>
              <a:spcAft>
                <a:spcPts val="432"/>
              </a:spcAft>
            </a:pPr>
            <a:r>
              <a:rPr lang="en-US" dirty="0" smtClean="0"/>
              <a:t>Possible recommendations included imposing minimum distribution requirements on an individual account basis, imposing tighter limits on private foundation gifts to </a:t>
            </a:r>
            <a:r>
              <a:rPr lang="en-US" dirty="0" err="1" smtClean="0"/>
              <a:t>DAFs</a:t>
            </a:r>
            <a:r>
              <a:rPr lang="en-US" dirty="0" smtClean="0"/>
              <a:t>, limiting the life of </a:t>
            </a:r>
            <a:r>
              <a:rPr lang="en-US" dirty="0" err="1" smtClean="0"/>
              <a:t>DAFs</a:t>
            </a:r>
            <a:r>
              <a:rPr lang="en-US" dirty="0" smtClean="0"/>
              <a:t>, and enhancing </a:t>
            </a:r>
            <a:r>
              <a:rPr lang="en-US" dirty="0" err="1" smtClean="0"/>
              <a:t>DAF</a:t>
            </a:r>
            <a:r>
              <a:rPr lang="en-US" dirty="0" smtClean="0"/>
              <a:t> reporting requirements.</a:t>
            </a:r>
          </a:p>
          <a:p>
            <a:endParaRPr lang="en-US"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5</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Donor-Advised Funds </a:t>
            </a:r>
            <a:r>
              <a:rPr lang="en-US" sz="2000" dirty="0" smtClean="0"/>
              <a:t>(cont’d)</a:t>
            </a:r>
            <a:endParaRPr lang="en-US" sz="2000" dirty="0"/>
          </a:p>
        </p:txBody>
      </p:sp>
      <p:sp>
        <p:nvSpPr>
          <p:cNvPr id="3" name="Content Placeholder 2"/>
          <p:cNvSpPr>
            <a:spLocks noGrp="1"/>
          </p:cNvSpPr>
          <p:nvPr>
            <p:ph idx="1"/>
          </p:nvPr>
        </p:nvSpPr>
        <p:spPr/>
        <p:txBody>
          <a:bodyPr/>
          <a:lstStyle/>
          <a:p>
            <a:pPr>
              <a:spcBef>
                <a:spcPts val="864"/>
              </a:spcBef>
              <a:spcAft>
                <a:spcPts val="432"/>
              </a:spcAft>
            </a:pPr>
            <a:r>
              <a:rPr lang="en-US" dirty="0" smtClean="0"/>
              <a:t>One problem with the CRS study is that it relies on IRS Statistics of Income information taken from the Form 990.  Using aggregate information in these cases can be misleading.  </a:t>
            </a:r>
          </a:p>
          <a:p>
            <a:pPr marL="808038" indent="-228600">
              <a:spcBef>
                <a:spcPts val="864"/>
              </a:spcBef>
              <a:spcAft>
                <a:spcPts val="432"/>
              </a:spcAft>
            </a:pPr>
            <a:r>
              <a:rPr lang="en-US" dirty="0" smtClean="0"/>
              <a:t>For example, the study makes much of the fact that sponsoring charities with a small number of </a:t>
            </a:r>
            <a:r>
              <a:rPr lang="en-US" dirty="0" err="1" smtClean="0"/>
              <a:t>DAFs</a:t>
            </a:r>
            <a:r>
              <a:rPr lang="en-US" dirty="0" smtClean="0"/>
              <a:t> have a much lower payout than the national sponsoring charities and community foundations.  But the study does not try to determine why that is the case.  </a:t>
            </a:r>
          </a:p>
          <a:p>
            <a:pPr marL="808038" indent="-228600">
              <a:spcBef>
                <a:spcPts val="864"/>
              </a:spcBef>
              <a:spcAft>
                <a:spcPts val="432"/>
              </a:spcAft>
            </a:pPr>
            <a:r>
              <a:rPr lang="en-US" dirty="0" smtClean="0"/>
              <a:t>One hypothesis is that many of these sponsoring charities are operating organizations that receive a substantial portion of </a:t>
            </a:r>
            <a:r>
              <a:rPr lang="en-US" dirty="0" err="1" smtClean="0"/>
              <a:t>DAF</a:t>
            </a:r>
            <a:r>
              <a:rPr lang="en-US" dirty="0" smtClean="0"/>
              <a:t> distributions for their own charitable programs, but this information is not captured on the Form 990 as currently designed.</a:t>
            </a:r>
          </a:p>
          <a:p>
            <a:endParaRPr lang="en-US"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6</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Donor-Advised Funds </a:t>
            </a:r>
            <a:r>
              <a:rPr lang="en-US" sz="2000" dirty="0" smtClean="0"/>
              <a:t>(cont’d)</a:t>
            </a:r>
            <a:endParaRPr lang="en-US" sz="2000" dirty="0"/>
          </a:p>
        </p:txBody>
      </p:sp>
      <p:sp>
        <p:nvSpPr>
          <p:cNvPr id="3" name="Content Placeholder 2"/>
          <p:cNvSpPr>
            <a:spLocks noGrp="1"/>
          </p:cNvSpPr>
          <p:nvPr>
            <p:ph idx="1"/>
          </p:nvPr>
        </p:nvSpPr>
        <p:spPr>
          <a:xfrm>
            <a:off x="457200" y="1630680"/>
            <a:ext cx="8229600" cy="4312920"/>
          </a:xfrm>
        </p:spPr>
        <p:txBody>
          <a:bodyPr/>
          <a:lstStyle/>
          <a:p>
            <a:pPr>
              <a:spcBef>
                <a:spcPts val="864"/>
              </a:spcBef>
              <a:spcAft>
                <a:spcPts val="432"/>
              </a:spcAft>
            </a:pPr>
            <a:r>
              <a:rPr lang="en-US" dirty="0" smtClean="0"/>
              <a:t>Examples:  a significant number of colleges and universities have a small number of </a:t>
            </a:r>
            <a:r>
              <a:rPr lang="en-US" dirty="0" err="1" smtClean="0"/>
              <a:t>DAFs</a:t>
            </a:r>
            <a:r>
              <a:rPr lang="en-US" dirty="0" smtClean="0"/>
              <a:t>.  Typically they require that at least half of the </a:t>
            </a:r>
            <a:r>
              <a:rPr lang="en-US" dirty="0" err="1" smtClean="0"/>
              <a:t>DAF</a:t>
            </a:r>
            <a:r>
              <a:rPr lang="en-US" dirty="0" smtClean="0"/>
              <a:t> funds be applied to support their own programs; however, these distributions are not required to be reported as </a:t>
            </a:r>
            <a:r>
              <a:rPr lang="en-US" dirty="0" err="1" smtClean="0"/>
              <a:t>DAF</a:t>
            </a:r>
            <a:r>
              <a:rPr lang="en-US" dirty="0" smtClean="0"/>
              <a:t> distributions on the Form 990.    </a:t>
            </a:r>
          </a:p>
          <a:p>
            <a:pPr>
              <a:spcBef>
                <a:spcPts val="864"/>
              </a:spcBef>
              <a:spcAft>
                <a:spcPts val="432"/>
              </a:spcAft>
            </a:pPr>
            <a:r>
              <a:rPr lang="en-US" dirty="0" smtClean="0"/>
              <a:t>Improvements to the Form 990 would identify this information more clearly.</a:t>
            </a:r>
          </a:p>
          <a:p>
            <a:pPr>
              <a:spcBef>
                <a:spcPts val="864"/>
              </a:spcBef>
              <a:spcAft>
                <a:spcPts val="432"/>
              </a:spcAft>
            </a:pPr>
            <a:r>
              <a:rPr lang="en-US" dirty="0" smtClean="0"/>
              <a:t>Other </a:t>
            </a:r>
            <a:r>
              <a:rPr lang="en-US" dirty="0" err="1" smtClean="0"/>
              <a:t>DAF</a:t>
            </a:r>
            <a:r>
              <a:rPr lang="en-US" dirty="0" smtClean="0"/>
              <a:t> Issues</a:t>
            </a:r>
          </a:p>
          <a:p>
            <a:pPr marL="808038" indent="-228600">
              <a:spcBef>
                <a:spcPts val="864"/>
              </a:spcBef>
              <a:spcAft>
                <a:spcPts val="432"/>
              </a:spcAft>
            </a:pPr>
            <a:r>
              <a:rPr lang="en-US" dirty="0" smtClean="0"/>
              <a:t>What lessons are to be learned from Styles v. Friends of Fiji, No. 51642. (Nev. Sup. Ct. unpublished opinion Feb. 8, 2011)?</a:t>
            </a:r>
          </a:p>
          <a:p>
            <a:pPr marL="808038" indent="-228600">
              <a:spcBef>
                <a:spcPts val="864"/>
              </a:spcBef>
              <a:spcAft>
                <a:spcPts val="432"/>
              </a:spcAft>
            </a:pPr>
            <a:r>
              <a:rPr lang="en-US" dirty="0" smtClean="0"/>
              <a:t>What are the implications of the rise in the </a:t>
            </a:r>
            <a:r>
              <a:rPr lang="en-US" dirty="0" err="1" smtClean="0"/>
              <a:t>DAF</a:t>
            </a:r>
            <a:r>
              <a:rPr lang="en-US" dirty="0" smtClean="0"/>
              <a:t> model to process small online donations?</a:t>
            </a:r>
          </a:p>
          <a:p>
            <a:endParaRPr lang="en-US" dirty="0"/>
          </a:p>
        </p:txBody>
      </p:sp>
      <p:sp>
        <p:nvSpPr>
          <p:cNvPr id="6" name="Slide Number Placeholder 5"/>
          <p:cNvSpPr>
            <a:spLocks noGrp="1"/>
          </p:cNvSpPr>
          <p:nvPr>
            <p:ph type="sldNum" sz="quarter" idx="10"/>
          </p:nvPr>
        </p:nvSpPr>
        <p:spPr/>
        <p:txBody>
          <a:bodyPr/>
          <a:lstStyle/>
          <a:p>
            <a:fld id="{E940385E-D862-4D5C-9CEA-EC8CB498CDF7}" type="slidenum">
              <a:rPr lang="en-US" smtClean="0"/>
              <a:pPr/>
              <a:t>7</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Charities and Fundraising Go Viral</a:t>
            </a:r>
            <a:endParaRPr lang="en-US" dirty="0"/>
          </a:p>
        </p:txBody>
      </p:sp>
      <p:sp>
        <p:nvSpPr>
          <p:cNvPr id="3" name="Content Placeholder 2"/>
          <p:cNvSpPr>
            <a:spLocks noGrp="1"/>
          </p:cNvSpPr>
          <p:nvPr>
            <p:ph idx="1"/>
          </p:nvPr>
        </p:nvSpPr>
        <p:spPr>
          <a:ln>
            <a:solidFill>
              <a:schemeClr val="tx1"/>
            </a:solidFill>
          </a:ln>
        </p:spPr>
        <p:txBody>
          <a:bodyPr/>
          <a:lstStyle/>
          <a:p>
            <a:r>
              <a:rPr lang="en-US" dirty="0" smtClean="0">
                <a:solidFill>
                  <a:schemeClr val="tx1"/>
                </a:solidFill>
              </a:rPr>
              <a:t>Invisible Children – </a:t>
            </a:r>
            <a:r>
              <a:rPr lang="en-US" dirty="0" err="1" smtClean="0">
                <a:solidFill>
                  <a:schemeClr val="tx1"/>
                </a:solidFill>
              </a:rPr>
              <a:t>Kony</a:t>
            </a:r>
            <a:r>
              <a:rPr lang="en-US" dirty="0" smtClean="0">
                <a:solidFill>
                  <a:schemeClr val="tx1"/>
                </a:solidFill>
              </a:rPr>
              <a:t> 2012</a:t>
            </a:r>
          </a:p>
          <a:p>
            <a:pPr lvl="1">
              <a:buFont typeface="Arial" pitchFamily="34" charset="0"/>
              <a:buChar char="•"/>
            </a:pPr>
            <a:r>
              <a:rPr lang="en-US" sz="2000" dirty="0" smtClean="0">
                <a:solidFill>
                  <a:schemeClr val="tx1"/>
                </a:solidFill>
              </a:rPr>
              <a:t>86 million views on </a:t>
            </a:r>
            <a:r>
              <a:rPr lang="en-US" sz="2000" smtClean="0">
                <a:solidFill>
                  <a:schemeClr val="tx1"/>
                </a:solidFill>
              </a:rPr>
              <a:t>You Tube</a:t>
            </a:r>
            <a:endParaRPr lang="en-US" sz="2000" dirty="0" smtClean="0">
              <a:solidFill>
                <a:schemeClr val="tx1"/>
              </a:solidFill>
            </a:endParaRPr>
          </a:p>
          <a:p>
            <a:r>
              <a:rPr lang="en-US" dirty="0" smtClean="0">
                <a:solidFill>
                  <a:schemeClr val="tx1"/>
                </a:solidFill>
              </a:rPr>
              <a:t>The Bullied Buss Lady video</a:t>
            </a:r>
          </a:p>
          <a:p>
            <a:pPr lvl="1">
              <a:buFont typeface="Arial" pitchFamily="34" charset="0"/>
              <a:buChar char="•"/>
            </a:pPr>
            <a:r>
              <a:rPr lang="en-US" sz="2000" dirty="0" smtClean="0">
                <a:solidFill>
                  <a:schemeClr val="tx1"/>
                </a:solidFill>
              </a:rPr>
              <a:t>$</a:t>
            </a:r>
            <a:r>
              <a:rPr lang="en-US" sz="2000" dirty="0" err="1" smtClean="0">
                <a:solidFill>
                  <a:schemeClr val="tx1"/>
                </a:solidFill>
              </a:rPr>
              <a:t>700,000+raised</a:t>
            </a:r>
            <a:r>
              <a:rPr lang="en-US" sz="2000" dirty="0" smtClean="0">
                <a:solidFill>
                  <a:schemeClr val="tx1"/>
                </a:solidFill>
              </a:rPr>
              <a:t>, 32,000 donors (and it’s not even a charity.)</a:t>
            </a:r>
          </a:p>
          <a:p>
            <a:r>
              <a:rPr lang="en-US" dirty="0" smtClean="0">
                <a:solidFill>
                  <a:schemeClr val="tx1"/>
                </a:solidFill>
              </a:rPr>
              <a:t>Minnesota North Community YMCA</a:t>
            </a:r>
          </a:p>
          <a:p>
            <a:pPr lvl="1">
              <a:buFont typeface="Arial" pitchFamily="34" charset="0"/>
              <a:buChar char="•"/>
            </a:pPr>
            <a:r>
              <a:rPr lang="en-US" sz="2000" dirty="0" smtClean="0">
                <a:solidFill>
                  <a:schemeClr val="tx1"/>
                </a:solidFill>
              </a:rPr>
              <a:t>Hot </a:t>
            </a:r>
            <a:r>
              <a:rPr lang="en-US" sz="2000" dirty="0" err="1" smtClean="0">
                <a:solidFill>
                  <a:schemeClr val="tx1"/>
                </a:solidFill>
              </a:rPr>
              <a:t>Cheetos</a:t>
            </a:r>
            <a:r>
              <a:rPr lang="en-US" sz="2000" dirty="0" smtClean="0">
                <a:solidFill>
                  <a:schemeClr val="tx1"/>
                </a:solidFill>
              </a:rPr>
              <a:t> &amp; </a:t>
            </a:r>
            <a:r>
              <a:rPr lang="en-US" sz="2000" dirty="0" err="1" smtClean="0">
                <a:solidFill>
                  <a:schemeClr val="tx1"/>
                </a:solidFill>
              </a:rPr>
              <a:t>Takis</a:t>
            </a:r>
            <a:r>
              <a:rPr lang="en-US" sz="2000" dirty="0" smtClean="0">
                <a:solidFill>
                  <a:schemeClr val="tx1"/>
                </a:solidFill>
              </a:rPr>
              <a:t> (2+ million You Tube views)</a:t>
            </a:r>
          </a:p>
          <a:p>
            <a:pPr>
              <a:buNone/>
            </a:pPr>
            <a:endParaRPr lang="en-US" dirty="0"/>
          </a:p>
        </p:txBody>
      </p:sp>
      <p:sp>
        <p:nvSpPr>
          <p:cNvPr id="4" name="Slide Number Placeholder 3"/>
          <p:cNvSpPr>
            <a:spLocks noGrp="1"/>
          </p:cNvSpPr>
          <p:nvPr>
            <p:ph type="sldNum" sz="quarter" idx="10"/>
          </p:nvPr>
        </p:nvSpPr>
        <p:spPr/>
        <p:txBody>
          <a:bodyPr/>
          <a:lstStyle/>
          <a:p>
            <a:fld id="{E940385E-D862-4D5C-9CEA-EC8CB498CDF7}" type="slidenum">
              <a:rPr lang="en-US" smtClean="0"/>
              <a:pPr/>
              <a:t>8</a:t>
            </a:fld>
            <a:endParaRPr lang="en-US" dirty="0"/>
          </a:p>
        </p:txBody>
      </p:sp>
    </p:spTree>
  </p:cSld>
  <p:clrMapOvr>
    <a:masterClrMapping/>
  </p:clrMapOvr>
</p:sld>
</file>

<file path=ppt/theme/theme1.xml><?xml version="1.0" encoding="utf-8"?>
<a:theme xmlns:a="http://schemas.openxmlformats.org/drawingml/2006/main" name="NEW BRAND PPT template FIN">
  <a:themeElements>
    <a:clrScheme name="Custom 4">
      <a:dk1>
        <a:sysClr val="windowText" lastClr="000000"/>
      </a:dk1>
      <a:lt1>
        <a:sysClr val="window" lastClr="FFFFFF"/>
      </a:lt1>
      <a:dk2>
        <a:srgbClr val="464646"/>
      </a:dk2>
      <a:lt2>
        <a:srgbClr val="DEF5FA"/>
      </a:lt2>
      <a:accent1>
        <a:srgbClr val="2DA2BF"/>
      </a:accent1>
      <a:accent2>
        <a:srgbClr val="7030A0"/>
      </a:accent2>
      <a:accent3>
        <a:srgbClr val="EB641B"/>
      </a:accent3>
      <a:accent4>
        <a:srgbClr val="FFCA14"/>
      </a:accent4>
      <a:accent5>
        <a:srgbClr val="7EA22E"/>
      </a:accent5>
      <a:accent6>
        <a:srgbClr val="7D3C4A"/>
      </a:accent6>
      <a:hlink>
        <a:srgbClr val="008BA6"/>
      </a:hlink>
      <a:folHlink>
        <a:srgbClr val="44B9E8"/>
      </a:folHlink>
    </a:clrScheme>
    <a:fontScheme name="NEW BRAND PPT template FI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NEW BRAND PPT template F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W BRAND PPT template FI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W BRAND PPT template FI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W BRAND PPT template FI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W BRAND PPT template FI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W BRAND PPT template FI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W BRAND PPT template FI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W BRAND PPT template FI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W BRAND PPT template FI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W BRAND PPT template FI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W BRAND PPT template FI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W BRAND PPT template FI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008663A7FF6E4AB626E18E562B574D" ma:contentTypeVersion="0" ma:contentTypeDescription="Create a new document." ma:contentTypeScope="" ma:versionID="4e462c421b3dd6cf322f0cd7e846397b">
  <xsd:schema xmlns:xsd="http://www.w3.org/2001/XMLSchema" xmlns:p="http://schemas.microsoft.com/office/2006/metadata/properties" targetNamespace="http://schemas.microsoft.com/office/2006/metadata/properties" ma:root="true" ma:fieldsID="c022e621167f52f3ae878bef98ef893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9D78B89-DF9C-4A1C-A3A0-4D86D5981C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C9853E7-D270-4B32-A96F-FB274DE670CF}">
  <ds:schemaRefs>
    <ds:schemaRef ds:uri="http://schemas.microsoft.com/sharepoint/v3/contenttype/forms"/>
  </ds:schemaRefs>
</ds:datastoreItem>
</file>

<file path=customXml/itemProps3.xml><?xml version="1.0" encoding="utf-8"?>
<ds:datastoreItem xmlns:ds="http://schemas.openxmlformats.org/officeDocument/2006/customXml" ds:itemID="{A732315D-0C95-480E-B8C3-11970B1AF22A}">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Words>1229</Words>
  <Application>Microsoft Office PowerPoint</Application>
  <PresentationFormat>Letter Paper (8.5x11 in)</PresentationFormat>
  <Paragraphs>97</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NEW BRAND PPT template FIN</vt:lpstr>
      <vt:lpstr>NAAG/NASCO ANNUAL CONFERENCE: STATE REGULATION OF NONPROFIT ORGANIZATIONS</vt:lpstr>
      <vt:lpstr>What’s New at the Internal Revenue Service? </vt:lpstr>
      <vt:lpstr>Political Campaign Intervention – Defining a  Role for State AGs</vt:lpstr>
      <vt:lpstr>Political Campaign Intervention – Defining a  Role for State AGs (cont’d)</vt:lpstr>
      <vt:lpstr>Donor-Advised Funds</vt:lpstr>
      <vt:lpstr>Donor-Advised Funds (cont’d)</vt:lpstr>
      <vt:lpstr>Donor-Advised Funds (cont’d)</vt:lpstr>
      <vt:lpstr>Donor-Advised Funds (cont’d)</vt:lpstr>
      <vt:lpstr>Charities and Fundraising Go Viral</vt:lpstr>
      <vt:lpstr>Executive Compensation</vt:lpstr>
      <vt:lpstr>Charity Scandal of the Year</vt:lpstr>
      <vt:lpstr>Charity Scandal of the Year (cont’d)</vt:lpstr>
      <vt:lpstr>Charity Scandal of the Year (cont’d)</vt:lpstr>
      <vt:lpstr>Complex Structures</vt:lpstr>
      <vt:lpstr>Complex Structures (cont’d)</vt:lpstr>
      <vt:lpstr>Other Developments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