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6.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7.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49" r:id="rId5"/>
    <p:sldMasterId id="2147483675" r:id="rId6"/>
    <p:sldMasterId id="2147483689" r:id="rId7"/>
    <p:sldMasterId id="2147483701" r:id="rId8"/>
    <p:sldMasterId id="2147483715" r:id="rId9"/>
    <p:sldMasterId id="2147483743" r:id="rId10"/>
    <p:sldMasterId id="2147483773" r:id="rId11"/>
    <p:sldMasterId id="2147483788" r:id="rId12"/>
    <p:sldMasterId id="2147483803" r:id="rId13"/>
    <p:sldMasterId id="2147483833" r:id="rId14"/>
    <p:sldMasterId id="2147483845" r:id="rId15"/>
    <p:sldMasterId id="2147483857" r:id="rId16"/>
    <p:sldMasterId id="2147483869" r:id="rId17"/>
    <p:sldMasterId id="2147483881" r:id="rId18"/>
    <p:sldMasterId id="2147483893" r:id="rId19"/>
    <p:sldMasterId id="2147483908" r:id="rId20"/>
    <p:sldMasterId id="2147483923" r:id="rId21"/>
  </p:sldMasterIdLst>
  <p:notesMasterIdLst>
    <p:notesMasterId r:id="rId73"/>
  </p:notesMasterIdLst>
  <p:handoutMasterIdLst>
    <p:handoutMasterId r:id="rId74"/>
  </p:handoutMasterIdLst>
  <p:sldIdLst>
    <p:sldId id="1157" r:id="rId22"/>
    <p:sldId id="916" r:id="rId23"/>
    <p:sldId id="1190" r:id="rId24"/>
    <p:sldId id="1179" r:id="rId25"/>
    <p:sldId id="1283" r:id="rId26"/>
    <p:sldId id="1110" r:id="rId27"/>
    <p:sldId id="1258" r:id="rId28"/>
    <p:sldId id="1282" r:id="rId29"/>
    <p:sldId id="1280" r:id="rId30"/>
    <p:sldId id="1251" r:id="rId31"/>
    <p:sldId id="1270" r:id="rId32"/>
    <p:sldId id="1243" r:id="rId33"/>
    <p:sldId id="1177" r:id="rId34"/>
    <p:sldId id="1284" r:id="rId35"/>
    <p:sldId id="1285" r:id="rId36"/>
    <p:sldId id="1286" r:id="rId37"/>
    <p:sldId id="1244" r:id="rId38"/>
    <p:sldId id="1235" r:id="rId39"/>
    <p:sldId id="1267" r:id="rId40"/>
    <p:sldId id="1281" r:id="rId41"/>
    <p:sldId id="1185" r:id="rId42"/>
    <p:sldId id="1188" r:id="rId43"/>
    <p:sldId id="1191" r:id="rId44"/>
    <p:sldId id="1204" r:id="rId45"/>
    <p:sldId id="1178" r:id="rId46"/>
    <p:sldId id="1250" r:id="rId47"/>
    <p:sldId id="1218" r:id="rId48"/>
    <p:sldId id="1241" r:id="rId49"/>
    <p:sldId id="1254" r:id="rId50"/>
    <p:sldId id="1203" r:id="rId51"/>
    <p:sldId id="1245" r:id="rId52"/>
    <p:sldId id="1266" r:id="rId53"/>
    <p:sldId id="1220" r:id="rId54"/>
    <p:sldId id="1208" r:id="rId55"/>
    <p:sldId id="1215" r:id="rId56"/>
    <p:sldId id="1216" r:id="rId57"/>
    <p:sldId id="1217" r:id="rId58"/>
    <p:sldId id="1271" r:id="rId59"/>
    <p:sldId id="1272" r:id="rId60"/>
    <p:sldId id="1275" r:id="rId61"/>
    <p:sldId id="1263" r:id="rId62"/>
    <p:sldId id="1262" r:id="rId63"/>
    <p:sldId id="1261" r:id="rId64"/>
    <p:sldId id="1229" r:id="rId65"/>
    <p:sldId id="1246" r:id="rId66"/>
    <p:sldId id="1242" r:id="rId67"/>
    <p:sldId id="1236" r:id="rId68"/>
    <p:sldId id="1265" r:id="rId69"/>
    <p:sldId id="1277" r:id="rId70"/>
    <p:sldId id="1287" r:id="rId71"/>
    <p:sldId id="1288" r:id="rId72"/>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339933"/>
    <a:srgbClr val="3399FF"/>
    <a:srgbClr val="FFCC00"/>
    <a:srgbClr val="333399"/>
    <a:srgbClr val="80008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953" autoAdjust="0"/>
  </p:normalViewPr>
  <p:slideViewPr>
    <p:cSldViewPr snapToGrid="0">
      <p:cViewPr>
        <p:scale>
          <a:sx n="70" d="100"/>
          <a:sy n="70" d="100"/>
        </p:scale>
        <p:origin x="-1326" y="-300"/>
      </p:cViewPr>
      <p:guideLst>
        <p:guide orient="horz"/>
        <p:guide/>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p:scale>
          <a:sx n="100" d="100"/>
          <a:sy n="100" d="100"/>
        </p:scale>
        <p:origin x="-822" y="1212"/>
      </p:cViewPr>
      <p:guideLst>
        <p:guide orient="horz" pos="1344"/>
        <p:guide pos="41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0.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0.xml"/><Relationship Id="rId72" Type="http://schemas.openxmlformats.org/officeDocument/2006/relationships/slide" Target="slides/slide5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resource\dfs\RA_org\Manpower%20and%20Personnel%20Deputate\MANPOWER\RCProfile\FY10\DATA\10_RC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resource\dfs\RA_org\Resources%20Deputate\FY%202013%20Budget\FY%202013%20Budget%20Request%20dat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resource\dfs\RA_org\Resources%20Deputate\FY%202013%20Budget\FY%202013%20Budget%20Request%20dat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resource\dfs\RA_org\Resources%20Deputate\FY%202013%20Budget\FY%202013%20Budget%20Request%20data.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resource\dfs\RA_org\Resources%20Deputate\FY%202013%20Budget\FY%202013%20Budget%20Reques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78056169726913E-2"/>
          <c:y val="1.2506797172376278E-2"/>
          <c:w val="0.93912194383027314"/>
          <c:h val="0.86804057323178385"/>
        </c:manualLayout>
      </c:layout>
      <c:lineChart>
        <c:grouping val="standard"/>
        <c:varyColors val="0"/>
        <c:ser>
          <c:idx val="8"/>
          <c:order val="0"/>
          <c:tx>
            <c:strRef>
              <c:f>USAGE!$A$234</c:f>
              <c:strCache>
                <c:ptCount val="1"/>
                <c:pt idx="0">
                  <c:v>TOTAL</c:v>
                </c:pt>
              </c:strCache>
            </c:strRef>
          </c:tx>
          <c:spPr>
            <a:ln w="25400">
              <a:solidFill>
                <a:srgbClr val="0000FF"/>
              </a:solidFill>
              <a:prstDash val="solid"/>
            </a:ln>
          </c:spPr>
          <c:marker>
            <c:symbol val="diamond"/>
            <c:size val="6"/>
            <c:spPr>
              <a:solidFill>
                <a:srgbClr val="0000FF"/>
              </a:solidFill>
              <a:ln>
                <a:solidFill>
                  <a:srgbClr val="0000FF"/>
                </a:solidFill>
                <a:prstDash val="solid"/>
              </a:ln>
            </c:spPr>
          </c:marker>
          <c:dPt>
            <c:idx val="4"/>
            <c:marker>
              <c:spPr>
                <a:solidFill>
                  <a:srgbClr val="FF0000"/>
                </a:solidFill>
                <a:ln>
                  <a:solidFill>
                    <a:srgbClr val="FF0000"/>
                  </a:solidFill>
                  <a:prstDash val="solid"/>
                </a:ln>
              </c:spPr>
            </c:marker>
            <c:bubble3D val="0"/>
          </c:dPt>
          <c:dPt>
            <c:idx val="5"/>
            <c:marker>
              <c:spPr>
                <a:solidFill>
                  <a:srgbClr val="FF0000"/>
                </a:solidFill>
                <a:ln>
                  <a:solidFill>
                    <a:srgbClr val="FF0000"/>
                  </a:solidFill>
                  <a:prstDash val="solid"/>
                </a:ln>
              </c:spPr>
            </c:marker>
            <c:bubble3D val="0"/>
            <c:spPr>
              <a:ln w="25400">
                <a:solidFill>
                  <a:srgbClr val="FF0000"/>
                </a:solidFill>
                <a:prstDash val="sysDash"/>
              </a:ln>
            </c:spPr>
          </c:dPt>
          <c:dPt>
            <c:idx val="6"/>
            <c:marker>
              <c:spPr>
                <a:solidFill>
                  <a:srgbClr val="FF0000"/>
                </a:solidFill>
                <a:ln>
                  <a:solidFill>
                    <a:srgbClr val="FF0000"/>
                  </a:solidFill>
                  <a:prstDash val="solid"/>
                </a:ln>
              </c:spPr>
            </c:marker>
            <c:bubble3D val="0"/>
            <c:spPr>
              <a:ln w="25400">
                <a:solidFill>
                  <a:srgbClr val="FF0000"/>
                </a:solidFill>
                <a:prstDash val="sysDash"/>
              </a:ln>
            </c:spPr>
          </c:dPt>
          <c:dPt>
            <c:idx val="16"/>
            <c:marker>
              <c:spPr>
                <a:solidFill>
                  <a:srgbClr val="FF0000"/>
                </a:solidFill>
                <a:ln>
                  <a:solidFill>
                    <a:srgbClr val="FF0000"/>
                  </a:solidFill>
                  <a:prstDash val="solid"/>
                </a:ln>
              </c:spPr>
            </c:marker>
            <c:bubble3D val="0"/>
            <c:spPr>
              <a:ln w="25400">
                <a:solidFill>
                  <a:srgbClr val="FF0000"/>
                </a:solidFill>
                <a:prstDash val="sysDash"/>
              </a:ln>
            </c:spPr>
          </c:dPt>
          <c:dPt>
            <c:idx val="17"/>
            <c:marker>
              <c:spPr>
                <a:solidFill>
                  <a:srgbClr val="FF0000"/>
                </a:solidFill>
                <a:ln>
                  <a:solidFill>
                    <a:srgbClr val="FF0000"/>
                  </a:solidFill>
                  <a:prstDash val="solid"/>
                </a:ln>
              </c:spPr>
            </c:marker>
            <c:bubble3D val="0"/>
            <c:spPr>
              <a:ln w="25400">
                <a:solidFill>
                  <a:srgbClr val="FF0000"/>
                </a:solidFill>
                <a:prstDash val="sysDash"/>
              </a:ln>
            </c:spPr>
          </c:dPt>
          <c:dPt>
            <c:idx val="18"/>
            <c:marker>
              <c:spPr>
                <a:solidFill>
                  <a:srgbClr val="FF0000"/>
                </a:solidFill>
                <a:ln>
                  <a:solidFill>
                    <a:srgbClr val="FF0000"/>
                  </a:solidFill>
                  <a:prstDash val="solid"/>
                </a:ln>
              </c:spPr>
            </c:marker>
            <c:bubble3D val="0"/>
            <c:spPr>
              <a:ln w="25400">
                <a:solidFill>
                  <a:srgbClr val="FF0000"/>
                </a:solidFill>
                <a:prstDash val="sysDash"/>
              </a:ln>
            </c:spPr>
          </c:dPt>
          <c:dPt>
            <c:idx val="19"/>
            <c:marker>
              <c:spPr>
                <a:solidFill>
                  <a:srgbClr val="FF0000"/>
                </a:solidFill>
                <a:ln>
                  <a:solidFill>
                    <a:srgbClr val="FF0000"/>
                  </a:solidFill>
                  <a:prstDash val="solid"/>
                </a:ln>
              </c:spPr>
            </c:marker>
            <c:bubble3D val="0"/>
            <c:spPr>
              <a:ln w="25400">
                <a:solidFill>
                  <a:srgbClr val="FF0000"/>
                </a:solidFill>
                <a:prstDash val="sysDash"/>
              </a:ln>
            </c:spPr>
          </c:dPt>
          <c:dPt>
            <c:idx val="20"/>
            <c:marker>
              <c:spPr>
                <a:solidFill>
                  <a:srgbClr val="FF0000"/>
                </a:solidFill>
                <a:ln>
                  <a:solidFill>
                    <a:srgbClr val="FF0000"/>
                  </a:solidFill>
                  <a:prstDash val="solid"/>
                </a:ln>
              </c:spPr>
            </c:marker>
            <c:bubble3D val="0"/>
            <c:spPr>
              <a:ln w="25400">
                <a:solidFill>
                  <a:srgbClr val="FF0000"/>
                </a:solidFill>
                <a:prstDash val="sysDash"/>
              </a:ln>
            </c:spPr>
          </c:dPt>
          <c:dPt>
            <c:idx val="21"/>
            <c:marker>
              <c:spPr>
                <a:solidFill>
                  <a:srgbClr val="FF0000"/>
                </a:solidFill>
                <a:ln>
                  <a:solidFill>
                    <a:srgbClr val="FF0000"/>
                  </a:solidFill>
                  <a:prstDash val="solid"/>
                </a:ln>
              </c:spPr>
            </c:marker>
            <c:bubble3D val="0"/>
            <c:spPr>
              <a:ln w="25400">
                <a:solidFill>
                  <a:srgbClr val="FF0000"/>
                </a:solidFill>
                <a:prstDash val="sysDash"/>
              </a:ln>
            </c:spPr>
          </c:dPt>
          <c:dPt>
            <c:idx val="22"/>
            <c:marker>
              <c:spPr>
                <a:solidFill>
                  <a:srgbClr val="FF0000"/>
                </a:solidFill>
                <a:ln>
                  <a:solidFill>
                    <a:srgbClr val="FF0000"/>
                  </a:solidFill>
                  <a:prstDash val="solid"/>
                </a:ln>
              </c:spPr>
            </c:marker>
            <c:bubble3D val="0"/>
            <c:spPr>
              <a:ln w="25400">
                <a:solidFill>
                  <a:srgbClr val="FF0000"/>
                </a:solidFill>
                <a:prstDash val="sysDash"/>
              </a:ln>
            </c:spPr>
          </c:dPt>
          <c:dPt>
            <c:idx val="23"/>
            <c:marker>
              <c:spPr>
                <a:solidFill>
                  <a:srgbClr val="FF0000"/>
                </a:solidFill>
                <a:ln>
                  <a:solidFill>
                    <a:srgbClr val="FF0000"/>
                  </a:solidFill>
                  <a:prstDash val="solid"/>
                </a:ln>
              </c:spPr>
            </c:marker>
            <c:bubble3D val="0"/>
            <c:spPr>
              <a:ln w="25400">
                <a:solidFill>
                  <a:srgbClr val="FF0000"/>
                </a:solidFill>
                <a:prstDash val="sysDash"/>
              </a:ln>
            </c:spPr>
          </c:dPt>
          <c:dPt>
            <c:idx val="24"/>
            <c:marker>
              <c:spPr>
                <a:solidFill>
                  <a:srgbClr val="FF0000"/>
                </a:solidFill>
                <a:ln>
                  <a:gradFill>
                    <a:gsLst>
                      <a:gs pos="0">
                        <a:srgbClr val="FF0000"/>
                      </a:gs>
                      <a:gs pos="50000">
                        <a:srgbClr val="4F81BD">
                          <a:tint val="44500"/>
                          <a:satMod val="160000"/>
                        </a:srgbClr>
                      </a:gs>
                      <a:gs pos="100000">
                        <a:srgbClr val="4F81BD">
                          <a:tint val="23500"/>
                          <a:satMod val="160000"/>
                        </a:srgbClr>
                      </a:gs>
                    </a:gsLst>
                    <a:lin ang="5400000" scaled="0"/>
                  </a:gradFill>
                  <a:prstDash val="sysDash"/>
                </a:ln>
              </c:spPr>
            </c:marker>
            <c:bubble3D val="0"/>
            <c:spPr>
              <a:ln w="25400">
                <a:solidFill>
                  <a:srgbClr val="FF0000"/>
                </a:solidFill>
                <a:prstDash val="sysDash"/>
              </a:ln>
            </c:spPr>
          </c:dPt>
          <c:dLbls>
            <c:dLbl>
              <c:idx val="0"/>
              <c:layout>
                <c:manualLayout>
                  <c:x val="-3.5232477183416357E-2"/>
                  <c:y val="-6.7711397413008606E-2"/>
                </c:manualLayout>
              </c:layout>
              <c:tx>
                <c:rich>
                  <a:bodyPr/>
                  <a:lstStyle/>
                  <a:p>
                    <a:pPr>
                      <a:defRPr sz="1200" b="1" i="0" u="none" strike="noStrike" baseline="0">
                        <a:solidFill>
                          <a:srgbClr val="000000"/>
                        </a:solidFill>
                        <a:latin typeface="Arial"/>
                        <a:ea typeface="Arial"/>
                        <a:cs typeface="Arial"/>
                      </a:defRPr>
                    </a:pPr>
                    <a:r>
                      <a:rPr lang="en-US" sz="1050"/>
                      <a:t>0.9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
              <c:delete val="1"/>
            </c:dLbl>
            <c:dLbl>
              <c:idx val="2"/>
              <c:delete val="1"/>
            </c:dLbl>
            <c:dLbl>
              <c:idx val="3"/>
              <c:delete val="1"/>
            </c:dLbl>
            <c:dLbl>
              <c:idx val="4"/>
              <c:delete val="1"/>
            </c:dLbl>
            <c:dLbl>
              <c:idx val="5"/>
              <c:layout>
                <c:manualLayout>
                  <c:x val="-5.4077912846911318E-2"/>
                  <c:y val="-7.091358278420741E-2"/>
                </c:manualLayout>
              </c:layout>
              <c:tx>
                <c:rich>
                  <a:bodyPr/>
                  <a:lstStyle/>
                  <a:p>
                    <a:pPr>
                      <a:defRPr sz="1200" b="1" i="0" u="none" strike="noStrike" baseline="0">
                        <a:solidFill>
                          <a:srgbClr val="000000"/>
                        </a:solidFill>
                        <a:latin typeface="Arial"/>
                        <a:ea typeface="Arial"/>
                        <a:cs typeface="Arial"/>
                      </a:defRPr>
                    </a:pPr>
                    <a:r>
                      <a:rPr lang="en-US" sz="1050"/>
                      <a:t>44.2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6"/>
              <c:layout>
                <c:manualLayout>
                  <c:x val="-8.3465149542214529E-3"/>
                  <c:y val="-6.2620989668298002E-2"/>
                </c:manualLayout>
              </c:layout>
              <c:tx>
                <c:rich>
                  <a:bodyPr/>
                  <a:lstStyle/>
                  <a:p>
                    <a:pPr>
                      <a:defRPr sz="1000" b="1" i="0" u="none" strike="noStrike" baseline="0">
                        <a:solidFill>
                          <a:srgbClr val="000000"/>
                        </a:solidFill>
                        <a:latin typeface="Arial"/>
                        <a:ea typeface="Arial"/>
                        <a:cs typeface="Arial"/>
                      </a:defRPr>
                    </a:pPr>
                    <a:r>
                      <a:rPr lang="en-US"/>
                      <a:t>5.3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7"/>
              <c:delete val="1"/>
            </c:dLbl>
            <c:dLbl>
              <c:idx val="8"/>
              <c:delete val="1"/>
            </c:dLbl>
            <c:dLbl>
              <c:idx val="9"/>
              <c:delete val="1"/>
            </c:dLbl>
            <c:dLbl>
              <c:idx val="10"/>
              <c:layout>
                <c:manualLayout>
                  <c:x val="-6.1824685898724523E-2"/>
                  <c:y val="-6.8293363818919123E-2"/>
                </c:manualLayout>
              </c:layout>
              <c:tx>
                <c:rich>
                  <a:bodyPr/>
                  <a:lstStyle/>
                  <a:p>
                    <a:pPr>
                      <a:defRPr sz="1200" b="1" i="0" u="none" strike="noStrike" baseline="0">
                        <a:solidFill>
                          <a:srgbClr val="000000"/>
                        </a:solidFill>
                        <a:latin typeface="Arial"/>
                        <a:ea typeface="Arial"/>
                        <a:cs typeface="Arial"/>
                      </a:defRPr>
                    </a:pPr>
                    <a:r>
                      <a:rPr lang="en-US" sz="1050"/>
                      <a:t>13.5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1"/>
              <c:delete val="1"/>
            </c:dLbl>
            <c:dLbl>
              <c:idx val="12"/>
              <c:delete val="1"/>
            </c:dLbl>
            <c:dLbl>
              <c:idx val="13"/>
              <c:delete val="1"/>
            </c:dLbl>
            <c:dLbl>
              <c:idx val="14"/>
              <c:delete val="1"/>
            </c:dLbl>
            <c:dLbl>
              <c:idx val="15"/>
              <c:layout>
                <c:manualLayout>
                  <c:x val="-2.7396098240217246E-2"/>
                  <c:y val="4.0034938536435534E-2"/>
                </c:manualLayout>
              </c:layout>
              <c:tx>
                <c:rich>
                  <a:bodyPr/>
                  <a:lstStyle/>
                  <a:p>
                    <a:pPr>
                      <a:defRPr sz="1000" b="1" i="0" u="none" strike="noStrike" baseline="0">
                        <a:solidFill>
                          <a:srgbClr val="000000"/>
                        </a:solidFill>
                        <a:latin typeface="Arial"/>
                        <a:ea typeface="Arial"/>
                        <a:cs typeface="Arial"/>
                      </a:defRPr>
                    </a:pPr>
                    <a:r>
                      <a:rPr lang="en-US" sz="1050"/>
                      <a:t>12.7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6"/>
              <c:layout>
                <c:manualLayout>
                  <c:x val="-0.10264127638873306"/>
                  <c:y val="6.0887250431379434E-3"/>
                </c:manualLayout>
              </c:layout>
              <c:tx>
                <c:rich>
                  <a:bodyPr/>
                  <a:lstStyle/>
                  <a:p>
                    <a:pPr>
                      <a:defRPr sz="1000" b="1" i="0" u="none" strike="noStrike" baseline="0">
                        <a:solidFill>
                          <a:srgbClr val="000000"/>
                        </a:solidFill>
                        <a:latin typeface="Arial"/>
                        <a:ea typeface="Arial"/>
                        <a:cs typeface="Arial"/>
                      </a:defRPr>
                    </a:pPr>
                    <a:r>
                      <a:rPr lang="en-US"/>
                      <a:t>41.3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7"/>
              <c:layout>
                <c:manualLayout>
                  <c:x val="-0.1057445066869432"/>
                  <c:y val="-2.2755091991967555E-2"/>
                </c:manualLayout>
              </c:layout>
              <c:tx>
                <c:rich>
                  <a:bodyPr/>
                  <a:lstStyle/>
                  <a:p>
                    <a:pPr>
                      <a:defRPr sz="1000" b="1" i="0" u="none" strike="noStrike" baseline="0">
                        <a:solidFill>
                          <a:srgbClr val="000000"/>
                        </a:solidFill>
                        <a:latin typeface="Arial"/>
                        <a:ea typeface="Arial"/>
                        <a:cs typeface="Arial"/>
                      </a:defRPr>
                    </a:pPr>
                    <a:r>
                      <a:rPr lang="en-US"/>
                      <a:t>62.0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8"/>
              <c:delete val="1"/>
            </c:dLbl>
            <c:dLbl>
              <c:idx val="19"/>
              <c:layout>
                <c:manualLayout>
                  <c:x val="-5.053760621764785E-2"/>
                  <c:y val="-4.0247310032412373E-2"/>
                </c:manualLayout>
              </c:layout>
              <c:tx>
                <c:rich>
                  <a:bodyPr/>
                  <a:lstStyle/>
                  <a:p>
                    <a:pPr>
                      <a:defRPr sz="1000" b="1" i="0" u="none" strike="noStrike" baseline="0">
                        <a:solidFill>
                          <a:srgbClr val="000000"/>
                        </a:solidFill>
                        <a:latin typeface="Arial"/>
                        <a:ea typeface="Arial"/>
                        <a:cs typeface="Arial"/>
                      </a:defRPr>
                    </a:pPr>
                    <a:r>
                      <a:rPr lang="en-US" sz="1050" b="1" i="0" u="none" strike="noStrike" baseline="0">
                        <a:solidFill>
                          <a:srgbClr val="000000"/>
                        </a:solidFill>
                        <a:latin typeface="Arial"/>
                        <a:cs typeface="Arial"/>
                      </a:rPr>
                      <a:t>68.3 M </a:t>
                    </a:r>
                  </a:p>
                  <a:p>
                    <a:pPr>
                      <a:defRPr sz="1000" b="1" i="0" u="none" strike="noStrike" baseline="0">
                        <a:solidFill>
                          <a:srgbClr val="000000"/>
                        </a:solidFill>
                        <a:latin typeface="Arial"/>
                        <a:ea typeface="Arial"/>
                        <a:cs typeface="Arial"/>
                      </a:defRPr>
                    </a:pPr>
                    <a:r>
                      <a:rPr lang="en-US" sz="1050" b="1" i="0" u="none" strike="noStrike" baseline="0">
                        <a:solidFill>
                          <a:srgbClr val="000000"/>
                        </a:solidFill>
                        <a:latin typeface="Arial"/>
                        <a:cs typeface="Arial"/>
                      </a:rPr>
                      <a:t>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20"/>
              <c:delete val="1"/>
            </c:dLbl>
            <c:dLbl>
              <c:idx val="21"/>
              <c:delete val="1"/>
            </c:dLbl>
            <c:dLbl>
              <c:idx val="22"/>
              <c:layout>
                <c:manualLayout>
                  <c:x val="-8.2870884202736498E-4"/>
                  <c:y val="-6.3621704709423549E-2"/>
                </c:manualLayout>
              </c:layout>
              <c:tx>
                <c:rich>
                  <a:bodyPr/>
                  <a:lstStyle/>
                  <a:p>
                    <a:pPr>
                      <a:defRPr sz="1200" b="1" i="0" u="none" strike="noStrike" baseline="0">
                        <a:solidFill>
                          <a:srgbClr val="000000"/>
                        </a:solidFill>
                        <a:latin typeface="Arial"/>
                        <a:ea typeface="Arial"/>
                        <a:cs typeface="Arial"/>
                      </a:defRPr>
                    </a:pPr>
                    <a:r>
                      <a:rPr lang="en-US" sz="1050"/>
                      <a:t>56.3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23"/>
              <c:layout>
                <c:manualLayout>
                  <c:x val="-9.0270186814883427E-2"/>
                  <c:y val="2.392604676454595E-2"/>
                </c:manualLayout>
              </c:layout>
              <c:tx>
                <c:rich>
                  <a:bodyPr/>
                  <a:lstStyle/>
                  <a:p>
                    <a:r>
                      <a:rPr lang="en-US" sz="1050"/>
                      <a:t>41.1M</a:t>
                    </a:r>
                  </a:p>
                  <a:p>
                    <a:r>
                      <a:rPr lang="en-US" sz="1050"/>
                      <a:t>Duty Days</a:t>
                    </a:r>
                  </a:p>
                </c:rich>
              </c:tx>
              <c:showLegendKey val="0"/>
              <c:showVal val="1"/>
              <c:showCatName val="0"/>
              <c:showSerName val="0"/>
              <c:showPercent val="0"/>
              <c:showBubbleSize val="0"/>
            </c:dLbl>
            <c:dLbl>
              <c:idx val="24"/>
              <c:layout>
                <c:manualLayout>
                  <c:x val="-2.3677395486497298E-2"/>
                  <c:y val="2.610114192495986E-2"/>
                </c:manualLayout>
              </c:layout>
              <c:showLegendKey val="0"/>
              <c:showVal val="1"/>
              <c:showCatName val="0"/>
              <c:showSerName val="0"/>
              <c:showPercent val="0"/>
              <c:showBubbleSize val="0"/>
            </c:dLbl>
            <c:numFmt formatCode="0.0" sourceLinked="0"/>
            <c:spPr>
              <a:solidFill>
                <a:srgbClr val="E3E3E3"/>
              </a:solidFill>
              <a:ln w="3175">
                <a:solidFill>
                  <a:srgbClr val="000000"/>
                </a:solidFill>
                <a:prstDash val="solid"/>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USAGE!$B$2:$Z$2</c:f>
              <c:strCache>
                <c:ptCount val="25"/>
                <c:pt idx="0">
                  <c:v>FY86</c:v>
                </c:pt>
                <c:pt idx="1">
                  <c:v>FY87</c:v>
                </c:pt>
                <c:pt idx="2">
                  <c:v>FY88</c:v>
                </c:pt>
                <c:pt idx="3">
                  <c:v>FY89</c:v>
                </c:pt>
                <c:pt idx="4">
                  <c:v>FY90</c:v>
                </c:pt>
                <c:pt idx="5">
                  <c:v>FY91</c:v>
                </c:pt>
                <c:pt idx="6">
                  <c:v>FY92</c:v>
                </c:pt>
                <c:pt idx="7">
                  <c:v>FY93</c:v>
                </c:pt>
                <c:pt idx="8">
                  <c:v>FY94</c:v>
                </c:pt>
                <c:pt idx="9">
                  <c:v>FY95</c:v>
                </c:pt>
                <c:pt idx="10">
                  <c:v>FY96</c:v>
                </c:pt>
                <c:pt idx="11">
                  <c:v>FY97</c:v>
                </c:pt>
                <c:pt idx="12">
                  <c:v>FY98</c:v>
                </c:pt>
                <c:pt idx="13">
                  <c:v>FY99</c:v>
                </c:pt>
                <c:pt idx="14">
                  <c:v>FY00</c:v>
                </c:pt>
                <c:pt idx="15">
                  <c:v>FY01</c:v>
                </c:pt>
                <c:pt idx="16">
                  <c:v>FY02</c:v>
                </c:pt>
                <c:pt idx="17">
                  <c:v>FY03</c:v>
                </c:pt>
                <c:pt idx="18">
                  <c:v>FY04</c:v>
                </c:pt>
                <c:pt idx="19">
                  <c:v>FY05</c:v>
                </c:pt>
                <c:pt idx="20">
                  <c:v>FY06</c:v>
                </c:pt>
                <c:pt idx="21">
                  <c:v>FY07</c:v>
                </c:pt>
                <c:pt idx="22">
                  <c:v>FY08</c:v>
                </c:pt>
                <c:pt idx="23">
                  <c:v>FY09</c:v>
                </c:pt>
                <c:pt idx="24">
                  <c:v>FY10</c:v>
                </c:pt>
              </c:strCache>
            </c:strRef>
          </c:cat>
          <c:val>
            <c:numRef>
              <c:f>USAGE!$B$234:$Z$234</c:f>
              <c:numCache>
                <c:formatCode>#,##0</c:formatCode>
                <c:ptCount val="25"/>
                <c:pt idx="0">
                  <c:v>867912</c:v>
                </c:pt>
                <c:pt idx="1">
                  <c:v>1035896.5</c:v>
                </c:pt>
                <c:pt idx="2">
                  <c:v>1083542.6095890573</c:v>
                </c:pt>
                <c:pt idx="3">
                  <c:v>1399839.6369863013</c:v>
                </c:pt>
                <c:pt idx="4">
                  <c:v>5463966.25</c:v>
                </c:pt>
                <c:pt idx="5">
                  <c:v>44224353.450000003</c:v>
                </c:pt>
                <c:pt idx="6">
                  <c:v>5316219.1499999994</c:v>
                </c:pt>
                <c:pt idx="7">
                  <c:v>5702271.2000000002</c:v>
                </c:pt>
                <c:pt idx="8">
                  <c:v>6626039.75</c:v>
                </c:pt>
                <c:pt idx="9">
                  <c:v>8007459.3000000007</c:v>
                </c:pt>
                <c:pt idx="10">
                  <c:v>13508652.9</c:v>
                </c:pt>
                <c:pt idx="11">
                  <c:v>12592628</c:v>
                </c:pt>
                <c:pt idx="12">
                  <c:v>12746908</c:v>
                </c:pt>
                <c:pt idx="13">
                  <c:v>12540831</c:v>
                </c:pt>
                <c:pt idx="14">
                  <c:v>12091192</c:v>
                </c:pt>
                <c:pt idx="15">
                  <c:v>12721290</c:v>
                </c:pt>
                <c:pt idx="16">
                  <c:v>41269029</c:v>
                </c:pt>
                <c:pt idx="17">
                  <c:v>61991838</c:v>
                </c:pt>
                <c:pt idx="18">
                  <c:v>65343896</c:v>
                </c:pt>
                <c:pt idx="19">
                  <c:v>68324427</c:v>
                </c:pt>
                <c:pt idx="20">
                  <c:v>61335145</c:v>
                </c:pt>
                <c:pt idx="21">
                  <c:v>45804745</c:v>
                </c:pt>
                <c:pt idx="22">
                  <c:v>56269977</c:v>
                </c:pt>
                <c:pt idx="23">
                  <c:v>41126388</c:v>
                </c:pt>
                <c:pt idx="24">
                  <c:v>37166988</c:v>
                </c:pt>
              </c:numCache>
            </c:numRef>
          </c:val>
          <c:smooth val="0"/>
        </c:ser>
        <c:dLbls>
          <c:showLegendKey val="0"/>
          <c:showVal val="0"/>
          <c:showCatName val="0"/>
          <c:showSerName val="0"/>
          <c:showPercent val="0"/>
          <c:showBubbleSize val="0"/>
        </c:dLbls>
        <c:marker val="1"/>
        <c:smooth val="0"/>
        <c:axId val="157530368"/>
        <c:axId val="157573120"/>
      </c:lineChart>
      <c:catAx>
        <c:axId val="157530368"/>
        <c:scaling>
          <c:orientation val="minMax"/>
        </c:scaling>
        <c:delete val="0"/>
        <c:axPos val="b"/>
        <c:numFmt formatCode="#,##0"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57573120"/>
        <c:crosses val="autoZero"/>
        <c:auto val="1"/>
        <c:lblAlgn val="ctr"/>
        <c:lblOffset val="100"/>
        <c:tickLblSkip val="1"/>
        <c:tickMarkSkip val="1"/>
        <c:noMultiLvlLbl val="0"/>
      </c:catAx>
      <c:valAx>
        <c:axId val="157573120"/>
        <c:scaling>
          <c:orientation val="minMax"/>
        </c:scaling>
        <c:delete val="0"/>
        <c:axPos val="l"/>
        <c:title>
          <c:tx>
            <c:rich>
              <a:bodyPr rot="-5400000" vert="horz"/>
              <a:lstStyle/>
              <a:p>
                <a:pPr>
                  <a:defRPr/>
                </a:pPr>
                <a:r>
                  <a:rPr lang="en-US"/>
                  <a:t>Total Duty Day (In millions)</a:t>
                </a:r>
              </a:p>
            </c:rich>
          </c:tx>
          <c:layout>
            <c:manualLayout>
              <c:xMode val="edge"/>
              <c:yMode val="edge"/>
              <c:x val="7.3991860895302787E-4"/>
              <c:y val="0.40459116346182666"/>
            </c:manualLayout>
          </c:layout>
          <c:overlay val="0"/>
        </c:title>
        <c:numFmt formatCode="#,##0" sourceLinked="1"/>
        <c:majorTickMark val="out"/>
        <c:minorTickMark val="none"/>
        <c:tickLblPos val="nextTo"/>
        <c:crossAx val="157530368"/>
        <c:crosses val="autoZero"/>
        <c:crossBetween val="between"/>
        <c:dispUnits>
          <c:builtInUnit val="millions"/>
        </c:dispUnits>
      </c:valAx>
      <c:spPr>
        <a:solidFill>
          <a:srgbClr val="FFFFFF"/>
        </a:solidFill>
        <a:ln w="12700">
          <a:solidFill>
            <a:srgbClr val="FFFFFF"/>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2"/>
              <c:layout>
                <c:manualLayout>
                  <c:x val="4.1924759405074369E-3"/>
                  <c:y val="-7.7035943423738693E-2"/>
                </c:manualLayout>
              </c:layout>
              <c:showLegendKey val="0"/>
              <c:showVal val="0"/>
              <c:showCatName val="0"/>
              <c:showSerName val="0"/>
              <c:showPercent val="1"/>
              <c:showBubbleSize val="0"/>
            </c:dLbl>
            <c:txPr>
              <a:bodyPr/>
              <a:lstStyle/>
              <a:p>
                <a:pPr>
                  <a:defRPr b="1" i="0" baseline="0"/>
                </a:pPr>
                <a:endParaRPr lang="en-US"/>
              </a:p>
            </c:txPr>
            <c:showLegendKey val="0"/>
            <c:showVal val="0"/>
            <c:showCatName val="0"/>
            <c:showSerName val="0"/>
            <c:showPercent val="1"/>
            <c:showBubbleSize val="0"/>
            <c:showLeaderLines val="1"/>
          </c:dLbls>
          <c:cat>
            <c:strRef>
              <c:f>Charts!$A$3:$A$8</c:f>
              <c:strCache>
                <c:ptCount val="6"/>
                <c:pt idx="0">
                  <c:v>Army</c:v>
                </c:pt>
                <c:pt idx="1">
                  <c:v>Navy</c:v>
                </c:pt>
                <c:pt idx="2">
                  <c:v>Marine Corps</c:v>
                </c:pt>
                <c:pt idx="3">
                  <c:v>Air Force</c:v>
                </c:pt>
                <c:pt idx="4">
                  <c:v>Army Guard</c:v>
                </c:pt>
                <c:pt idx="5">
                  <c:v>Air Guard</c:v>
                </c:pt>
              </c:strCache>
            </c:strRef>
          </c:cat>
          <c:val>
            <c:numRef>
              <c:f>Charts!$G$3:$G$8</c:f>
              <c:numCache>
                <c:formatCode>"$"#,##0_);[Red]\("$"#,##0\)</c:formatCode>
                <c:ptCount val="6"/>
                <c:pt idx="0">
                  <c:v>9069859</c:v>
                </c:pt>
                <c:pt idx="1">
                  <c:v>3456763</c:v>
                </c:pt>
                <c:pt idx="2">
                  <c:v>1037623</c:v>
                </c:pt>
                <c:pt idx="3">
                  <c:v>5394404</c:v>
                </c:pt>
                <c:pt idx="4">
                  <c:v>18281738</c:v>
                </c:pt>
                <c:pt idx="5">
                  <c:v>9711589</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4"/>
            <c:bubble3D val="0"/>
            <c:explosion val="23"/>
          </c:dPt>
          <c:dLbls>
            <c:txPr>
              <a:bodyPr/>
              <a:lstStyle/>
              <a:p>
                <a:pPr>
                  <a:defRPr b="1" i="0" baseline="0"/>
                </a:pPr>
                <a:endParaRPr lang="en-US"/>
              </a:p>
            </c:txPr>
            <c:showLegendKey val="0"/>
            <c:showVal val="0"/>
            <c:showCatName val="0"/>
            <c:showSerName val="0"/>
            <c:showPercent val="1"/>
            <c:showBubbleSize val="0"/>
            <c:showLeaderLines val="1"/>
          </c:dLbls>
          <c:cat>
            <c:strRef>
              <c:f>Charts!$A$3:$A$8</c:f>
              <c:strCache>
                <c:ptCount val="6"/>
                <c:pt idx="0">
                  <c:v>Army</c:v>
                </c:pt>
                <c:pt idx="1">
                  <c:v>Navy</c:v>
                </c:pt>
                <c:pt idx="2">
                  <c:v>Marine Corps</c:v>
                </c:pt>
                <c:pt idx="3">
                  <c:v>Air Force</c:v>
                </c:pt>
                <c:pt idx="4">
                  <c:v>Army Guard</c:v>
                </c:pt>
                <c:pt idx="5">
                  <c:v>Air Guard</c:v>
                </c:pt>
              </c:strCache>
            </c:strRef>
          </c:cat>
          <c:val>
            <c:numRef>
              <c:f>Charts!$F$3:$F$8</c:f>
              <c:numCache>
                <c:formatCode>"$"#,##0_);[Red]\("$"#,##0\)</c:formatCode>
                <c:ptCount val="6"/>
                <c:pt idx="0">
                  <c:v>660144</c:v>
                </c:pt>
                <c:pt idx="1">
                  <c:v>119934</c:v>
                </c:pt>
                <c:pt idx="2">
                  <c:v>19240</c:v>
                </c:pt>
                <c:pt idx="3">
                  <c:v>332128</c:v>
                </c:pt>
                <c:pt idx="4">
                  <c:v>1709582</c:v>
                </c:pt>
                <c:pt idx="5">
                  <c:v>316883</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0619038473849302E-2"/>
          <c:y val="3.9351851851851853E-2"/>
          <c:w val="0.62552461430126116"/>
          <c:h val="0.94907407407407407"/>
        </c:manualLayout>
      </c:layout>
      <c:pie3DChart>
        <c:varyColors val="1"/>
        <c:ser>
          <c:idx val="0"/>
          <c:order val="0"/>
          <c:explosion val="29"/>
          <c:dPt>
            <c:idx val="0"/>
            <c:bubble3D val="0"/>
            <c:explosion val="18"/>
          </c:dPt>
          <c:dPt>
            <c:idx val="1"/>
            <c:bubble3D val="0"/>
            <c:explosion val="16"/>
          </c:dPt>
          <c:dPt>
            <c:idx val="2"/>
            <c:bubble3D val="0"/>
            <c:explosion val="23"/>
          </c:dPt>
          <c:dLbls>
            <c:txPr>
              <a:bodyPr/>
              <a:lstStyle/>
              <a:p>
                <a:pPr>
                  <a:defRPr b="1" i="0" baseline="0"/>
                </a:pPr>
                <a:endParaRPr lang="en-US"/>
              </a:p>
            </c:txPr>
            <c:showLegendKey val="0"/>
            <c:showVal val="0"/>
            <c:showCatName val="0"/>
            <c:showSerName val="0"/>
            <c:showPercent val="1"/>
            <c:showBubbleSize val="0"/>
            <c:showLeaderLines val="1"/>
          </c:dLbls>
          <c:cat>
            <c:strRef>
              <c:f>Charts!$B$2:$F$2</c:f>
              <c:strCache>
                <c:ptCount val="5"/>
                <c:pt idx="0">
                  <c:v>MILPERS</c:v>
                </c:pt>
                <c:pt idx="1">
                  <c:v>MERHFC                               </c:v>
                </c:pt>
                <c:pt idx="2">
                  <c:v>O&amp;M          </c:v>
                </c:pt>
                <c:pt idx="3">
                  <c:v>MILCON     </c:v>
                </c:pt>
                <c:pt idx="4">
                  <c:v>PROC        </c:v>
                </c:pt>
              </c:strCache>
            </c:strRef>
          </c:cat>
          <c:val>
            <c:numRef>
              <c:f>Charts!$B$9:$F$9</c:f>
              <c:numCache>
                <c:formatCode>"$"#,##0_);[Red]\("$"#,##0\)</c:formatCode>
                <c:ptCount val="5"/>
                <c:pt idx="0">
                  <c:v>20031699</c:v>
                </c:pt>
                <c:pt idx="1">
                  <c:v>1768000</c:v>
                </c:pt>
                <c:pt idx="2">
                  <c:v>20971824</c:v>
                </c:pt>
                <c:pt idx="3">
                  <c:v>1022542</c:v>
                </c:pt>
                <c:pt idx="4">
                  <c:v>3157911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532125557476046"/>
          <c:y val="0.29070683872849229"/>
          <c:w val="0.23052728165076927"/>
          <c:h val="0.41858595800524934"/>
        </c:manualLayout>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txPr>
              <a:bodyPr/>
              <a:lstStyle/>
              <a:p>
                <a:pPr>
                  <a:defRPr b="1" i="0" baseline="0"/>
                </a:pPr>
                <a:endParaRPr lang="en-US"/>
              </a:p>
            </c:txPr>
            <c:showLegendKey val="0"/>
            <c:showVal val="0"/>
            <c:showCatName val="0"/>
            <c:showSerName val="0"/>
            <c:showPercent val="1"/>
            <c:showBubbleSize val="0"/>
            <c:showLeaderLines val="1"/>
          </c:dLbls>
          <c:cat>
            <c:strRef>
              <c:f>Charts!$I$2:$I$7</c:f>
              <c:strCache>
                <c:ptCount val="6"/>
                <c:pt idx="0">
                  <c:v>Army</c:v>
                </c:pt>
                <c:pt idx="1">
                  <c:v>Navy</c:v>
                </c:pt>
                <c:pt idx="2">
                  <c:v>Marine Corps</c:v>
                </c:pt>
                <c:pt idx="3">
                  <c:v>Air Force</c:v>
                </c:pt>
                <c:pt idx="4">
                  <c:v>Army Guard</c:v>
                </c:pt>
                <c:pt idx="5">
                  <c:v>Air Guard</c:v>
                </c:pt>
              </c:strCache>
            </c:strRef>
          </c:cat>
          <c:val>
            <c:numRef>
              <c:f>Charts!$J$2:$J$7</c:f>
              <c:numCache>
                <c:formatCode>#,##0</c:formatCode>
                <c:ptCount val="6"/>
                <c:pt idx="0">
                  <c:v>205000</c:v>
                </c:pt>
                <c:pt idx="1">
                  <c:v>62500</c:v>
                </c:pt>
                <c:pt idx="2">
                  <c:v>39600</c:v>
                </c:pt>
                <c:pt idx="3">
                  <c:v>70500</c:v>
                </c:pt>
                <c:pt idx="4">
                  <c:v>358200</c:v>
                </c:pt>
                <c:pt idx="5">
                  <c:v>101600</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7EFDD-CBF3-4165-A487-7D3E32BBEECF}" type="doc">
      <dgm:prSet loTypeId="urn:microsoft.com/office/officeart/2005/8/layout/orgChart1" loCatId="hierarchy" qsTypeId="urn:microsoft.com/office/officeart/2005/8/quickstyle/3d3" qsCatId="3D" csTypeId="urn:microsoft.com/office/officeart/2005/8/colors/accent6_4" csCatId="accent6" phldr="1"/>
      <dgm:spPr/>
      <dgm:t>
        <a:bodyPr/>
        <a:lstStyle/>
        <a:p>
          <a:endParaRPr lang="en-US"/>
        </a:p>
      </dgm:t>
    </dgm:pt>
    <dgm:pt modelId="{F848547F-08EF-41A1-9A1D-630CEDD9BC0F}">
      <dgm:prSet phldrT="[Text]" custT="1"/>
      <dgm:spPr>
        <a:xfrm>
          <a:off x="3583135" y="262030"/>
          <a:ext cx="2036646" cy="865052"/>
        </a:xfrm>
        <a:prstGeom prst="roundRect">
          <a:avLst/>
        </a:prstGeom>
      </dgm:spPr>
      <dgm:t>
        <a:bodyPr/>
        <a:lstStyle/>
        <a:p>
          <a:pPr>
            <a:spcAft>
              <a:spcPts val="0"/>
            </a:spcAft>
          </a:pPr>
          <a:r>
            <a:rPr lang="en-US" sz="1600" b="1" dirty="0" smtClean="0">
              <a:latin typeface="Arial" pitchFamily="34" charset="0"/>
              <a:ea typeface="+mn-ea"/>
              <a:cs typeface="Arial" pitchFamily="34" charset="0"/>
            </a:rPr>
            <a:t>Office of the</a:t>
          </a:r>
        </a:p>
        <a:p>
          <a:pPr>
            <a:spcAft>
              <a:spcPts val="0"/>
            </a:spcAft>
          </a:pPr>
          <a:r>
            <a:rPr lang="en-US" sz="1600" b="1" dirty="0" smtClean="0">
              <a:latin typeface="Arial" pitchFamily="34" charset="0"/>
              <a:ea typeface="+mn-ea"/>
              <a:cs typeface="Arial" pitchFamily="34" charset="0"/>
            </a:rPr>
            <a:t>Assistant Secretary of Defense for Reserve Affairs</a:t>
          </a:r>
        </a:p>
        <a:p>
          <a:pPr>
            <a:spcAft>
              <a:spcPts val="0"/>
            </a:spcAft>
          </a:pPr>
          <a:endParaRPr lang="en-US" sz="1600" b="1" dirty="0" smtClean="0">
            <a:latin typeface="Arial" pitchFamily="34" charset="0"/>
            <a:ea typeface="+mn-ea"/>
            <a:cs typeface="Arial" pitchFamily="34" charset="0"/>
          </a:endParaRPr>
        </a:p>
        <a:p>
          <a:pPr>
            <a:spcAft>
              <a:spcPts val="0"/>
            </a:spcAft>
          </a:pPr>
          <a:r>
            <a:rPr lang="en-US" sz="1600" b="1" dirty="0" smtClean="0">
              <a:latin typeface="Arial" pitchFamily="34" charset="0"/>
              <a:ea typeface="+mn-ea"/>
              <a:cs typeface="Arial" pitchFamily="34" charset="0"/>
            </a:rPr>
            <a:t>Mrs. Jessica L. Wright</a:t>
          </a:r>
        </a:p>
      </dgm:t>
    </dgm:pt>
    <dgm:pt modelId="{B344214F-7701-4E52-B381-49868EE3879E}" type="parTrans" cxnId="{D7D14F76-FC0B-49A5-A8BF-E483C32E7FE3}">
      <dgm:prSet/>
      <dgm:spPr/>
      <dgm:t>
        <a:bodyPr/>
        <a:lstStyle/>
        <a:p>
          <a:endParaRPr lang="en-US" sz="1100" b="1">
            <a:latin typeface="Arial" pitchFamily="34" charset="0"/>
            <a:cs typeface="Arial" pitchFamily="34" charset="0"/>
          </a:endParaRPr>
        </a:p>
      </dgm:t>
    </dgm:pt>
    <dgm:pt modelId="{9C9D3447-8547-497A-BE1C-8D0F6E86725D}" type="sibTrans" cxnId="{D7D14F76-FC0B-49A5-A8BF-E483C32E7FE3}">
      <dgm:prSet/>
      <dgm:spPr/>
      <dgm:t>
        <a:bodyPr/>
        <a:lstStyle/>
        <a:p>
          <a:endParaRPr lang="en-US" sz="1100" b="1">
            <a:latin typeface="Arial" pitchFamily="34" charset="0"/>
            <a:cs typeface="Arial" pitchFamily="34" charset="0"/>
          </a:endParaRPr>
        </a:p>
      </dgm:t>
    </dgm:pt>
    <dgm:pt modelId="{33E74627-3F50-4D46-A8D7-D629A6E4C93B}">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Manpower &amp; Personnel</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Ms. Elizabeth Wilson</a:t>
          </a:r>
        </a:p>
      </dgm:t>
    </dgm:pt>
    <dgm:pt modelId="{E916E8D4-D403-402F-BB33-F434638DD504}" type="parTrans" cxnId="{64742B55-A21E-438C-BD17-0760AFA6B21A}">
      <dgm:prSet/>
      <dgm:spPr/>
      <dgm:t>
        <a:bodyPr/>
        <a:lstStyle/>
        <a:p>
          <a:endParaRPr lang="en-US" sz="1100" b="1" dirty="0">
            <a:latin typeface="Arial" pitchFamily="34" charset="0"/>
            <a:cs typeface="Arial" pitchFamily="34" charset="0"/>
          </a:endParaRPr>
        </a:p>
      </dgm:t>
    </dgm:pt>
    <dgm:pt modelId="{17AD596B-DA68-4263-AE07-40F062F17CC4}" type="sibTrans" cxnId="{64742B55-A21E-438C-BD17-0760AFA6B21A}">
      <dgm:prSet/>
      <dgm:spPr/>
      <dgm:t>
        <a:bodyPr/>
        <a:lstStyle/>
        <a:p>
          <a:endParaRPr lang="en-US" sz="1100" b="1">
            <a:latin typeface="Arial" pitchFamily="34" charset="0"/>
            <a:cs typeface="Arial" pitchFamily="34" charset="0"/>
          </a:endParaRPr>
        </a:p>
      </dgm:t>
    </dgm:pt>
    <dgm:pt modelId="{7B429E28-1066-4E2E-B40D-47D2E9A46AB4}">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Readiness, Training, &amp; Mobilization</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Paul Patrick</a:t>
          </a:r>
        </a:p>
      </dgm:t>
    </dgm:pt>
    <dgm:pt modelId="{EDC97C05-967E-4A99-9C00-CACDF10C6487}" type="parTrans" cxnId="{34AEB8B3-5213-41B3-9FE0-AB513F29FE9D}">
      <dgm:prSet/>
      <dgm:spPr/>
      <dgm:t>
        <a:bodyPr/>
        <a:lstStyle/>
        <a:p>
          <a:endParaRPr lang="en-US" sz="1100" b="1" dirty="0">
            <a:latin typeface="Arial" pitchFamily="34" charset="0"/>
            <a:cs typeface="Arial" pitchFamily="34" charset="0"/>
          </a:endParaRPr>
        </a:p>
      </dgm:t>
    </dgm:pt>
    <dgm:pt modelId="{8411F8B0-2F53-485F-8B24-48655C018C00}" type="sibTrans" cxnId="{34AEB8B3-5213-41B3-9FE0-AB513F29FE9D}">
      <dgm:prSet/>
      <dgm:spPr/>
      <dgm:t>
        <a:bodyPr/>
        <a:lstStyle/>
        <a:p>
          <a:endParaRPr lang="en-US" sz="1100" b="1">
            <a:latin typeface="Arial" pitchFamily="34" charset="0"/>
            <a:cs typeface="Arial" pitchFamily="34" charset="0"/>
          </a:endParaRPr>
        </a:p>
      </dgm:t>
    </dgm:pt>
    <dgm:pt modelId="{F704B23E-1772-402F-A69F-F98A14D20310}">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Acting Principal Dep.</a:t>
          </a:r>
        </a:p>
        <a:p>
          <a:pPr>
            <a:spcAft>
              <a:spcPts val="0"/>
            </a:spcAft>
          </a:pPr>
          <a:r>
            <a:rPr lang="en-US" sz="1000" b="1" dirty="0" smtClean="0">
              <a:latin typeface="Arial" pitchFamily="34" charset="0"/>
              <a:ea typeface="+mn-ea"/>
              <a:cs typeface="Arial" pitchFamily="34" charset="0"/>
            </a:rPr>
            <a:t>Materiel &amp; Facilities</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Rich Wightman</a:t>
          </a:r>
        </a:p>
      </dgm:t>
    </dgm:pt>
    <dgm:pt modelId="{F50F6F2D-3D55-4774-83C7-9E6A580FDEB4}" type="parTrans" cxnId="{D5CF2D58-657E-4F53-85DB-96358BAF0CAA}">
      <dgm:prSet/>
      <dgm:spPr/>
      <dgm:t>
        <a:bodyPr/>
        <a:lstStyle/>
        <a:p>
          <a:endParaRPr lang="en-US" sz="1100" b="1" dirty="0">
            <a:latin typeface="Arial" pitchFamily="34" charset="0"/>
            <a:cs typeface="Arial" pitchFamily="34" charset="0"/>
          </a:endParaRPr>
        </a:p>
      </dgm:t>
    </dgm:pt>
    <dgm:pt modelId="{5AFE9C14-83B3-4C9D-A3BB-915251C53C40}" type="sibTrans" cxnId="{D5CF2D58-657E-4F53-85DB-96358BAF0CAA}">
      <dgm:prSet/>
      <dgm:spPr/>
      <dgm:t>
        <a:bodyPr/>
        <a:lstStyle/>
        <a:p>
          <a:endParaRPr lang="en-US" sz="1100" b="1">
            <a:latin typeface="Arial" pitchFamily="34" charset="0"/>
            <a:cs typeface="Arial" pitchFamily="34" charset="0"/>
          </a:endParaRPr>
        </a:p>
      </dgm:t>
    </dgm:pt>
    <dgm:pt modelId="{1695F82B-4BDF-4F2A-B275-F5F6BB146DF2}">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Resources</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John Hastings</a:t>
          </a:r>
        </a:p>
      </dgm:t>
    </dgm:pt>
    <dgm:pt modelId="{4AA94150-8874-4913-B2F1-59C9007CC51D}" type="parTrans" cxnId="{E31FA137-3760-4744-8AEB-1C823C73EF09}">
      <dgm:prSet/>
      <dgm:spPr/>
      <dgm:t>
        <a:bodyPr/>
        <a:lstStyle/>
        <a:p>
          <a:endParaRPr lang="en-US" sz="1100" b="1" dirty="0">
            <a:latin typeface="Arial" pitchFamily="34" charset="0"/>
            <a:cs typeface="Arial" pitchFamily="34" charset="0"/>
          </a:endParaRPr>
        </a:p>
      </dgm:t>
    </dgm:pt>
    <dgm:pt modelId="{301AC98D-76AB-40E2-8D12-80FCA346CB82}" type="sibTrans" cxnId="{E31FA137-3760-4744-8AEB-1C823C73EF09}">
      <dgm:prSet/>
      <dgm:spPr/>
      <dgm:t>
        <a:bodyPr/>
        <a:lstStyle/>
        <a:p>
          <a:endParaRPr lang="en-US" sz="1100" b="1">
            <a:latin typeface="Arial" pitchFamily="34" charset="0"/>
            <a:cs typeface="Arial" pitchFamily="34" charset="0"/>
          </a:endParaRPr>
        </a:p>
      </dgm:t>
    </dgm:pt>
    <dgm:pt modelId="{304AA7AD-78F5-48EC-8A82-C0F0485DF13F}">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Family &amp; Employer Programs &amp; Policy</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Ron Young</a:t>
          </a:r>
        </a:p>
      </dgm:t>
    </dgm:pt>
    <dgm:pt modelId="{BCFDF252-4418-485F-8E40-7059F5EEFABC}" type="parTrans" cxnId="{BF1752F2-711A-4849-A9A7-BF0DEDA00A22}">
      <dgm:prSet/>
      <dgm:spPr/>
      <dgm:t>
        <a:bodyPr/>
        <a:lstStyle/>
        <a:p>
          <a:endParaRPr lang="en-US" sz="1100" b="1" dirty="0">
            <a:latin typeface="Arial" pitchFamily="34" charset="0"/>
            <a:cs typeface="Arial" pitchFamily="34" charset="0"/>
          </a:endParaRPr>
        </a:p>
      </dgm:t>
    </dgm:pt>
    <dgm:pt modelId="{090B56B9-F827-4FA1-B407-0851515953E4}" type="sibTrans" cxnId="{BF1752F2-711A-4849-A9A7-BF0DEDA00A22}">
      <dgm:prSet/>
      <dgm:spPr/>
      <dgm:t>
        <a:bodyPr/>
        <a:lstStyle/>
        <a:p>
          <a:endParaRPr lang="en-US" sz="1100" b="1">
            <a:latin typeface="Arial" pitchFamily="34" charset="0"/>
            <a:cs typeface="Arial" pitchFamily="34" charset="0"/>
          </a:endParaRPr>
        </a:p>
      </dgm:t>
    </dgm:pt>
    <dgm:pt modelId="{CECB7C07-D3B9-4B29-95D8-47FE17383689}">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Reserve Forces Policy Board</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Maj Gen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James Stewart</a:t>
          </a:r>
        </a:p>
      </dgm:t>
    </dgm:pt>
    <dgm:pt modelId="{151FF3D5-798E-4ACD-92C7-C3A014A6944F}" type="parTrans" cxnId="{D0EDB5E7-B2F2-44CD-8959-AA0744A1CC0A}">
      <dgm:prSet/>
      <dgm:spPr/>
      <dgm:t>
        <a:bodyPr/>
        <a:lstStyle/>
        <a:p>
          <a:endParaRPr lang="en-US" sz="1400" b="1">
            <a:latin typeface="Arial" pitchFamily="34" charset="0"/>
            <a:cs typeface="Arial" pitchFamily="34" charset="0"/>
          </a:endParaRPr>
        </a:p>
      </dgm:t>
    </dgm:pt>
    <dgm:pt modelId="{ADB0FF3E-2D0B-41E0-A73C-50300489A54B}" type="sibTrans" cxnId="{D0EDB5E7-B2F2-44CD-8959-AA0744A1CC0A}">
      <dgm:prSet/>
      <dgm:spPr/>
      <dgm:t>
        <a:bodyPr/>
        <a:lstStyle/>
        <a:p>
          <a:endParaRPr lang="en-US" sz="1400" b="1">
            <a:latin typeface="Arial" pitchFamily="34" charset="0"/>
            <a:cs typeface="Arial" pitchFamily="34" charset="0"/>
          </a:endParaRPr>
        </a:p>
      </dgm:t>
    </dgm:pt>
    <dgm:pt modelId="{DD142085-E7FA-4F7E-8B4F-DE65D3FEDC6B}">
      <dgm:prSet phldrT="[Text]"/>
      <dgm:spPr>
        <a:xfrm>
          <a:off x="3583135" y="262030"/>
          <a:ext cx="2036646" cy="865052"/>
        </a:xfrm>
      </dgm:spPr>
      <dgm:t>
        <a:bodyPr/>
        <a:lstStyle/>
        <a:p>
          <a:r>
            <a:rPr lang="en-US" b="1" dirty="0" smtClean="0">
              <a:latin typeface="Arial" pitchFamily="34" charset="0"/>
              <a:ea typeface="+mn-ea"/>
              <a:cs typeface="Arial" pitchFamily="34" charset="0"/>
            </a:rPr>
            <a:t>Senior Enlisted Advisor</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SGM </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John D. Gipe</a:t>
          </a:r>
        </a:p>
      </dgm:t>
    </dgm:pt>
    <dgm:pt modelId="{2003BE52-81E6-4D01-9490-4519AEFA4FA7}" type="parTrans" cxnId="{39F23162-1BCA-4B84-9B62-D02844E5EC31}">
      <dgm:prSet/>
      <dgm:spPr/>
      <dgm:t>
        <a:bodyPr/>
        <a:lstStyle/>
        <a:p>
          <a:endParaRPr lang="en-US"/>
        </a:p>
      </dgm:t>
    </dgm:pt>
    <dgm:pt modelId="{59449DB3-A1EB-41C8-AE53-6B6C7C4EB4D8}" type="sibTrans" cxnId="{39F23162-1BCA-4B84-9B62-D02844E5EC31}">
      <dgm:prSet/>
      <dgm:spPr/>
      <dgm:t>
        <a:bodyPr/>
        <a:lstStyle/>
        <a:p>
          <a:endParaRPr lang="en-US"/>
        </a:p>
      </dgm:t>
    </dgm:pt>
    <dgm:pt modelId="{C979A0D8-AC32-482E-893F-A67145C436FC}" type="pres">
      <dgm:prSet presAssocID="{01B7EFDD-CBF3-4165-A487-7D3E32BBEECF}" presName="hierChild1" presStyleCnt="0">
        <dgm:presLayoutVars>
          <dgm:orgChart val="1"/>
          <dgm:chPref val="1"/>
          <dgm:dir/>
          <dgm:animOne val="branch"/>
          <dgm:animLvl val="lvl"/>
          <dgm:resizeHandles/>
        </dgm:presLayoutVars>
      </dgm:prSet>
      <dgm:spPr/>
      <dgm:t>
        <a:bodyPr/>
        <a:lstStyle/>
        <a:p>
          <a:endParaRPr lang="en-US"/>
        </a:p>
      </dgm:t>
    </dgm:pt>
    <dgm:pt modelId="{FD128495-12FA-45B6-A674-6CC4BCFF71C7}" type="pres">
      <dgm:prSet presAssocID="{F848547F-08EF-41A1-9A1D-630CEDD9BC0F}" presName="hierRoot1" presStyleCnt="0">
        <dgm:presLayoutVars>
          <dgm:hierBranch val="init"/>
        </dgm:presLayoutVars>
      </dgm:prSet>
      <dgm:spPr/>
      <dgm:t>
        <a:bodyPr/>
        <a:lstStyle/>
        <a:p>
          <a:endParaRPr lang="en-US"/>
        </a:p>
      </dgm:t>
    </dgm:pt>
    <dgm:pt modelId="{22525EB5-5F8C-443F-9E5C-0517DCB1ECE1}" type="pres">
      <dgm:prSet presAssocID="{F848547F-08EF-41A1-9A1D-630CEDD9BC0F}" presName="rootComposite1" presStyleCnt="0"/>
      <dgm:spPr/>
      <dgm:t>
        <a:bodyPr/>
        <a:lstStyle/>
        <a:p>
          <a:endParaRPr lang="en-US"/>
        </a:p>
      </dgm:t>
    </dgm:pt>
    <dgm:pt modelId="{20890CFA-3D0A-46DE-804B-2A4319A2E255}" type="pres">
      <dgm:prSet presAssocID="{F848547F-08EF-41A1-9A1D-630CEDD9BC0F}" presName="rootText1" presStyleLbl="node0" presStyleIdx="0" presStyleCnt="3" custScaleX="231329" custScaleY="196511" custLinFactY="-17052" custLinFactNeighborX="37282" custLinFactNeighborY="-100000">
        <dgm:presLayoutVars>
          <dgm:chPref val="3"/>
        </dgm:presLayoutVars>
      </dgm:prSet>
      <dgm:spPr>
        <a:prstGeom prst="roundRect">
          <a:avLst/>
        </a:prstGeom>
      </dgm:spPr>
      <dgm:t>
        <a:bodyPr/>
        <a:lstStyle/>
        <a:p>
          <a:endParaRPr lang="en-US"/>
        </a:p>
      </dgm:t>
    </dgm:pt>
    <dgm:pt modelId="{EDB3B35F-9B72-4C27-A9A2-629ACAFCEAD4}" type="pres">
      <dgm:prSet presAssocID="{F848547F-08EF-41A1-9A1D-630CEDD9BC0F}" presName="rootConnector1" presStyleLbl="node1" presStyleIdx="0" presStyleCnt="0"/>
      <dgm:spPr/>
      <dgm:t>
        <a:bodyPr/>
        <a:lstStyle/>
        <a:p>
          <a:endParaRPr lang="en-US"/>
        </a:p>
      </dgm:t>
    </dgm:pt>
    <dgm:pt modelId="{121AA42B-ED88-462B-814C-67BBA6F7F267}" type="pres">
      <dgm:prSet presAssocID="{F848547F-08EF-41A1-9A1D-630CEDD9BC0F}" presName="hierChild2" presStyleCnt="0"/>
      <dgm:spPr/>
      <dgm:t>
        <a:bodyPr/>
        <a:lstStyle/>
        <a:p>
          <a:endParaRPr lang="en-US"/>
        </a:p>
      </dgm:t>
    </dgm:pt>
    <dgm:pt modelId="{B2348CED-7221-4412-A9BF-7E16D44A0CE3}" type="pres">
      <dgm:prSet presAssocID="{E916E8D4-D403-402F-BB33-F434638DD504}" presName="Name37" presStyleLbl="parChTrans1D2" presStyleIdx="0" presStyleCnt="5"/>
      <dgm:spPr/>
      <dgm:t>
        <a:bodyPr/>
        <a:lstStyle/>
        <a:p>
          <a:endParaRPr lang="en-US"/>
        </a:p>
      </dgm:t>
    </dgm:pt>
    <dgm:pt modelId="{116ADA3F-82F0-4DF7-AC4D-C319452ECF3B}" type="pres">
      <dgm:prSet presAssocID="{33E74627-3F50-4D46-A8D7-D629A6E4C93B}" presName="hierRoot2" presStyleCnt="0">
        <dgm:presLayoutVars>
          <dgm:hierBranch val="init"/>
        </dgm:presLayoutVars>
      </dgm:prSet>
      <dgm:spPr/>
      <dgm:t>
        <a:bodyPr/>
        <a:lstStyle/>
        <a:p>
          <a:endParaRPr lang="en-US"/>
        </a:p>
      </dgm:t>
    </dgm:pt>
    <dgm:pt modelId="{D7CA38D1-713E-4A74-8A58-CD0EB3C2B387}" type="pres">
      <dgm:prSet presAssocID="{33E74627-3F50-4D46-A8D7-D629A6E4C93B}" presName="rootComposite" presStyleCnt="0"/>
      <dgm:spPr/>
      <dgm:t>
        <a:bodyPr/>
        <a:lstStyle/>
        <a:p>
          <a:endParaRPr lang="en-US"/>
        </a:p>
      </dgm:t>
    </dgm:pt>
    <dgm:pt modelId="{086BE624-CC10-4086-8689-8C33B1932AB6}" type="pres">
      <dgm:prSet presAssocID="{33E74627-3F50-4D46-A8D7-D629A6E4C93B}" presName="rootText" presStyleLbl="node2" presStyleIdx="0" presStyleCnt="5" custLinFactNeighborX="30401" custLinFactNeighborY="-99060">
        <dgm:presLayoutVars>
          <dgm:chPref val="3"/>
        </dgm:presLayoutVars>
      </dgm:prSet>
      <dgm:spPr/>
      <dgm:t>
        <a:bodyPr/>
        <a:lstStyle/>
        <a:p>
          <a:endParaRPr lang="en-US"/>
        </a:p>
      </dgm:t>
    </dgm:pt>
    <dgm:pt modelId="{85BD8ACD-300C-4A4D-867A-DA11B0CA89DB}" type="pres">
      <dgm:prSet presAssocID="{33E74627-3F50-4D46-A8D7-D629A6E4C93B}" presName="rootConnector" presStyleLbl="node2" presStyleIdx="0" presStyleCnt="5"/>
      <dgm:spPr/>
      <dgm:t>
        <a:bodyPr/>
        <a:lstStyle/>
        <a:p>
          <a:endParaRPr lang="en-US"/>
        </a:p>
      </dgm:t>
    </dgm:pt>
    <dgm:pt modelId="{157F0BFB-B462-472D-AF38-9AA68EED3947}" type="pres">
      <dgm:prSet presAssocID="{33E74627-3F50-4D46-A8D7-D629A6E4C93B}" presName="hierChild4" presStyleCnt="0"/>
      <dgm:spPr/>
      <dgm:t>
        <a:bodyPr/>
        <a:lstStyle/>
        <a:p>
          <a:endParaRPr lang="en-US"/>
        </a:p>
      </dgm:t>
    </dgm:pt>
    <dgm:pt modelId="{9EA5D156-B782-47D7-AE1B-23850F99F444}" type="pres">
      <dgm:prSet presAssocID="{33E74627-3F50-4D46-A8D7-D629A6E4C93B}" presName="hierChild5" presStyleCnt="0"/>
      <dgm:spPr/>
      <dgm:t>
        <a:bodyPr/>
        <a:lstStyle/>
        <a:p>
          <a:endParaRPr lang="en-US"/>
        </a:p>
      </dgm:t>
    </dgm:pt>
    <dgm:pt modelId="{E1AF6882-DD6C-42C2-808D-1F04E6C004CD}" type="pres">
      <dgm:prSet presAssocID="{EDC97C05-967E-4A99-9C00-CACDF10C6487}" presName="Name37" presStyleLbl="parChTrans1D2" presStyleIdx="1" presStyleCnt="5"/>
      <dgm:spPr/>
      <dgm:t>
        <a:bodyPr/>
        <a:lstStyle/>
        <a:p>
          <a:endParaRPr lang="en-US"/>
        </a:p>
      </dgm:t>
    </dgm:pt>
    <dgm:pt modelId="{63B9AC51-70A1-4ADB-87D9-06B0D76BFAB4}" type="pres">
      <dgm:prSet presAssocID="{7B429E28-1066-4E2E-B40D-47D2E9A46AB4}" presName="hierRoot2" presStyleCnt="0">
        <dgm:presLayoutVars>
          <dgm:hierBranch val="init"/>
        </dgm:presLayoutVars>
      </dgm:prSet>
      <dgm:spPr/>
      <dgm:t>
        <a:bodyPr/>
        <a:lstStyle/>
        <a:p>
          <a:endParaRPr lang="en-US"/>
        </a:p>
      </dgm:t>
    </dgm:pt>
    <dgm:pt modelId="{86E314D8-7590-42E6-A4E2-0F54B11B8D8C}" type="pres">
      <dgm:prSet presAssocID="{7B429E28-1066-4E2E-B40D-47D2E9A46AB4}" presName="rootComposite" presStyleCnt="0"/>
      <dgm:spPr/>
      <dgm:t>
        <a:bodyPr/>
        <a:lstStyle/>
        <a:p>
          <a:endParaRPr lang="en-US"/>
        </a:p>
      </dgm:t>
    </dgm:pt>
    <dgm:pt modelId="{47AD7228-718C-4272-9B9B-7B223056E58E}" type="pres">
      <dgm:prSet presAssocID="{7B429E28-1066-4E2E-B40D-47D2E9A46AB4}" presName="rootText" presStyleLbl="node2" presStyleIdx="1" presStyleCnt="5" custLinFactNeighborX="33936" custLinFactNeighborY="-99060">
        <dgm:presLayoutVars>
          <dgm:chPref val="3"/>
        </dgm:presLayoutVars>
      </dgm:prSet>
      <dgm:spPr/>
      <dgm:t>
        <a:bodyPr/>
        <a:lstStyle/>
        <a:p>
          <a:endParaRPr lang="en-US"/>
        </a:p>
      </dgm:t>
    </dgm:pt>
    <dgm:pt modelId="{E0542DE1-423B-4FE6-8217-5F766248534B}" type="pres">
      <dgm:prSet presAssocID="{7B429E28-1066-4E2E-B40D-47D2E9A46AB4}" presName="rootConnector" presStyleLbl="node2" presStyleIdx="1" presStyleCnt="5"/>
      <dgm:spPr/>
      <dgm:t>
        <a:bodyPr/>
        <a:lstStyle/>
        <a:p>
          <a:endParaRPr lang="en-US"/>
        </a:p>
      </dgm:t>
    </dgm:pt>
    <dgm:pt modelId="{2B9C2086-6D38-4B92-BF2F-8574B0E86D48}" type="pres">
      <dgm:prSet presAssocID="{7B429E28-1066-4E2E-B40D-47D2E9A46AB4}" presName="hierChild4" presStyleCnt="0"/>
      <dgm:spPr/>
      <dgm:t>
        <a:bodyPr/>
        <a:lstStyle/>
        <a:p>
          <a:endParaRPr lang="en-US"/>
        </a:p>
      </dgm:t>
    </dgm:pt>
    <dgm:pt modelId="{74C15279-4052-4C43-8345-CC4E76541170}" type="pres">
      <dgm:prSet presAssocID="{7B429E28-1066-4E2E-B40D-47D2E9A46AB4}" presName="hierChild5" presStyleCnt="0"/>
      <dgm:spPr/>
      <dgm:t>
        <a:bodyPr/>
        <a:lstStyle/>
        <a:p>
          <a:endParaRPr lang="en-US"/>
        </a:p>
      </dgm:t>
    </dgm:pt>
    <dgm:pt modelId="{106E34FD-A7AE-426C-8762-DD9B38D5FD24}" type="pres">
      <dgm:prSet presAssocID="{F50F6F2D-3D55-4774-83C7-9E6A580FDEB4}" presName="Name37" presStyleLbl="parChTrans1D2" presStyleIdx="2" presStyleCnt="5"/>
      <dgm:spPr/>
      <dgm:t>
        <a:bodyPr/>
        <a:lstStyle/>
        <a:p>
          <a:endParaRPr lang="en-US"/>
        </a:p>
      </dgm:t>
    </dgm:pt>
    <dgm:pt modelId="{FC959F9E-64E5-4A98-858D-F144BA5AFD36}" type="pres">
      <dgm:prSet presAssocID="{F704B23E-1772-402F-A69F-F98A14D20310}" presName="hierRoot2" presStyleCnt="0">
        <dgm:presLayoutVars>
          <dgm:hierBranch val="init"/>
        </dgm:presLayoutVars>
      </dgm:prSet>
      <dgm:spPr/>
      <dgm:t>
        <a:bodyPr/>
        <a:lstStyle/>
        <a:p>
          <a:endParaRPr lang="en-US"/>
        </a:p>
      </dgm:t>
    </dgm:pt>
    <dgm:pt modelId="{8DAA6197-6951-45AC-890C-D8750D1D2B7C}" type="pres">
      <dgm:prSet presAssocID="{F704B23E-1772-402F-A69F-F98A14D20310}" presName="rootComposite" presStyleCnt="0"/>
      <dgm:spPr/>
      <dgm:t>
        <a:bodyPr/>
        <a:lstStyle/>
        <a:p>
          <a:endParaRPr lang="en-US"/>
        </a:p>
      </dgm:t>
    </dgm:pt>
    <dgm:pt modelId="{0F085C22-E4FD-4FF6-8C2F-69407F8E1585}" type="pres">
      <dgm:prSet presAssocID="{F704B23E-1772-402F-A69F-F98A14D20310}" presName="rootText" presStyleLbl="node2" presStyleIdx="2" presStyleCnt="5" custLinFactNeighborX="33936" custLinFactNeighborY="-99060">
        <dgm:presLayoutVars>
          <dgm:chPref val="3"/>
        </dgm:presLayoutVars>
      </dgm:prSet>
      <dgm:spPr/>
      <dgm:t>
        <a:bodyPr/>
        <a:lstStyle/>
        <a:p>
          <a:endParaRPr lang="en-US"/>
        </a:p>
      </dgm:t>
    </dgm:pt>
    <dgm:pt modelId="{E93B6B04-3C7B-4A37-ADA9-5C418B1D4D1D}" type="pres">
      <dgm:prSet presAssocID="{F704B23E-1772-402F-A69F-F98A14D20310}" presName="rootConnector" presStyleLbl="node2" presStyleIdx="2" presStyleCnt="5"/>
      <dgm:spPr/>
      <dgm:t>
        <a:bodyPr/>
        <a:lstStyle/>
        <a:p>
          <a:endParaRPr lang="en-US"/>
        </a:p>
      </dgm:t>
    </dgm:pt>
    <dgm:pt modelId="{391C132D-131B-464E-B378-7C44C45706C2}" type="pres">
      <dgm:prSet presAssocID="{F704B23E-1772-402F-A69F-F98A14D20310}" presName="hierChild4" presStyleCnt="0"/>
      <dgm:spPr/>
      <dgm:t>
        <a:bodyPr/>
        <a:lstStyle/>
        <a:p>
          <a:endParaRPr lang="en-US"/>
        </a:p>
      </dgm:t>
    </dgm:pt>
    <dgm:pt modelId="{CBD70981-590F-49E9-86D9-B4D85BCC438E}" type="pres">
      <dgm:prSet presAssocID="{F704B23E-1772-402F-A69F-F98A14D20310}" presName="hierChild5" presStyleCnt="0"/>
      <dgm:spPr/>
      <dgm:t>
        <a:bodyPr/>
        <a:lstStyle/>
        <a:p>
          <a:endParaRPr lang="en-US"/>
        </a:p>
      </dgm:t>
    </dgm:pt>
    <dgm:pt modelId="{C02D1E76-41B7-4B2A-9049-2C2C46C7BE24}" type="pres">
      <dgm:prSet presAssocID="{4AA94150-8874-4913-B2F1-59C9007CC51D}" presName="Name37" presStyleLbl="parChTrans1D2" presStyleIdx="3" presStyleCnt="5"/>
      <dgm:spPr/>
      <dgm:t>
        <a:bodyPr/>
        <a:lstStyle/>
        <a:p>
          <a:endParaRPr lang="en-US"/>
        </a:p>
      </dgm:t>
    </dgm:pt>
    <dgm:pt modelId="{7733EDC2-57FD-4803-BA81-785209BD16F9}" type="pres">
      <dgm:prSet presAssocID="{1695F82B-4BDF-4F2A-B275-F5F6BB146DF2}" presName="hierRoot2" presStyleCnt="0">
        <dgm:presLayoutVars>
          <dgm:hierBranch val="init"/>
        </dgm:presLayoutVars>
      </dgm:prSet>
      <dgm:spPr/>
      <dgm:t>
        <a:bodyPr/>
        <a:lstStyle/>
        <a:p>
          <a:endParaRPr lang="en-US"/>
        </a:p>
      </dgm:t>
    </dgm:pt>
    <dgm:pt modelId="{4BDDB1C6-693B-4079-BDC6-4AFD0D6B032A}" type="pres">
      <dgm:prSet presAssocID="{1695F82B-4BDF-4F2A-B275-F5F6BB146DF2}" presName="rootComposite" presStyleCnt="0"/>
      <dgm:spPr/>
      <dgm:t>
        <a:bodyPr/>
        <a:lstStyle/>
        <a:p>
          <a:endParaRPr lang="en-US"/>
        </a:p>
      </dgm:t>
    </dgm:pt>
    <dgm:pt modelId="{55A41CB9-EF64-48A8-B4CB-5B80E4D07806}" type="pres">
      <dgm:prSet presAssocID="{1695F82B-4BDF-4F2A-B275-F5F6BB146DF2}" presName="rootText" presStyleLbl="node2" presStyleIdx="3" presStyleCnt="5" custLinFactNeighborX="33936" custLinFactNeighborY="-99060">
        <dgm:presLayoutVars>
          <dgm:chPref val="3"/>
        </dgm:presLayoutVars>
      </dgm:prSet>
      <dgm:spPr/>
      <dgm:t>
        <a:bodyPr/>
        <a:lstStyle/>
        <a:p>
          <a:endParaRPr lang="en-US"/>
        </a:p>
      </dgm:t>
    </dgm:pt>
    <dgm:pt modelId="{D20C7C8D-DB7F-448E-9966-05827C62C1C9}" type="pres">
      <dgm:prSet presAssocID="{1695F82B-4BDF-4F2A-B275-F5F6BB146DF2}" presName="rootConnector" presStyleLbl="node2" presStyleIdx="3" presStyleCnt="5"/>
      <dgm:spPr/>
      <dgm:t>
        <a:bodyPr/>
        <a:lstStyle/>
        <a:p>
          <a:endParaRPr lang="en-US"/>
        </a:p>
      </dgm:t>
    </dgm:pt>
    <dgm:pt modelId="{817C61F9-65A6-4BDF-91AB-2E7DAB4F086E}" type="pres">
      <dgm:prSet presAssocID="{1695F82B-4BDF-4F2A-B275-F5F6BB146DF2}" presName="hierChild4" presStyleCnt="0"/>
      <dgm:spPr/>
      <dgm:t>
        <a:bodyPr/>
        <a:lstStyle/>
        <a:p>
          <a:endParaRPr lang="en-US"/>
        </a:p>
      </dgm:t>
    </dgm:pt>
    <dgm:pt modelId="{35CC2276-4405-4EFD-B919-44E899964647}" type="pres">
      <dgm:prSet presAssocID="{1695F82B-4BDF-4F2A-B275-F5F6BB146DF2}" presName="hierChild5" presStyleCnt="0"/>
      <dgm:spPr/>
      <dgm:t>
        <a:bodyPr/>
        <a:lstStyle/>
        <a:p>
          <a:endParaRPr lang="en-US"/>
        </a:p>
      </dgm:t>
    </dgm:pt>
    <dgm:pt modelId="{CD08B4F5-CE4D-4896-AEA8-1F2791B8A0C4}" type="pres">
      <dgm:prSet presAssocID="{BCFDF252-4418-485F-8E40-7059F5EEFABC}" presName="Name37" presStyleLbl="parChTrans1D2" presStyleIdx="4" presStyleCnt="5"/>
      <dgm:spPr/>
      <dgm:t>
        <a:bodyPr/>
        <a:lstStyle/>
        <a:p>
          <a:endParaRPr lang="en-US"/>
        </a:p>
      </dgm:t>
    </dgm:pt>
    <dgm:pt modelId="{E31556C3-0A1D-4CEB-8C50-AC2A022C6E46}" type="pres">
      <dgm:prSet presAssocID="{304AA7AD-78F5-48EC-8A82-C0F0485DF13F}" presName="hierRoot2" presStyleCnt="0">
        <dgm:presLayoutVars>
          <dgm:hierBranch val="init"/>
        </dgm:presLayoutVars>
      </dgm:prSet>
      <dgm:spPr/>
      <dgm:t>
        <a:bodyPr/>
        <a:lstStyle/>
        <a:p>
          <a:endParaRPr lang="en-US"/>
        </a:p>
      </dgm:t>
    </dgm:pt>
    <dgm:pt modelId="{F6646065-E1C5-49DA-9D49-5BD82E2A1C8C}" type="pres">
      <dgm:prSet presAssocID="{304AA7AD-78F5-48EC-8A82-C0F0485DF13F}" presName="rootComposite" presStyleCnt="0"/>
      <dgm:spPr/>
      <dgm:t>
        <a:bodyPr/>
        <a:lstStyle/>
        <a:p>
          <a:endParaRPr lang="en-US"/>
        </a:p>
      </dgm:t>
    </dgm:pt>
    <dgm:pt modelId="{00F6B370-20EF-4CAD-8112-16BF9EAB21CE}" type="pres">
      <dgm:prSet presAssocID="{304AA7AD-78F5-48EC-8A82-C0F0485DF13F}" presName="rootText" presStyleLbl="node2" presStyleIdx="4" presStyleCnt="5" custLinFactNeighborX="33936" custLinFactNeighborY="-99060">
        <dgm:presLayoutVars>
          <dgm:chPref val="3"/>
        </dgm:presLayoutVars>
      </dgm:prSet>
      <dgm:spPr/>
      <dgm:t>
        <a:bodyPr/>
        <a:lstStyle/>
        <a:p>
          <a:endParaRPr lang="en-US"/>
        </a:p>
      </dgm:t>
    </dgm:pt>
    <dgm:pt modelId="{43DA3030-1683-40C9-A4EF-B9DEDBFF9017}" type="pres">
      <dgm:prSet presAssocID="{304AA7AD-78F5-48EC-8A82-C0F0485DF13F}" presName="rootConnector" presStyleLbl="node2" presStyleIdx="4" presStyleCnt="5"/>
      <dgm:spPr/>
      <dgm:t>
        <a:bodyPr/>
        <a:lstStyle/>
        <a:p>
          <a:endParaRPr lang="en-US"/>
        </a:p>
      </dgm:t>
    </dgm:pt>
    <dgm:pt modelId="{AD5B9707-4728-44B7-B8DF-B162957A9D2B}" type="pres">
      <dgm:prSet presAssocID="{304AA7AD-78F5-48EC-8A82-C0F0485DF13F}" presName="hierChild4" presStyleCnt="0"/>
      <dgm:spPr/>
      <dgm:t>
        <a:bodyPr/>
        <a:lstStyle/>
        <a:p>
          <a:endParaRPr lang="en-US"/>
        </a:p>
      </dgm:t>
    </dgm:pt>
    <dgm:pt modelId="{46B6CBBA-7477-4589-96E7-49D87F488805}" type="pres">
      <dgm:prSet presAssocID="{304AA7AD-78F5-48EC-8A82-C0F0485DF13F}" presName="hierChild5" presStyleCnt="0"/>
      <dgm:spPr/>
      <dgm:t>
        <a:bodyPr/>
        <a:lstStyle/>
        <a:p>
          <a:endParaRPr lang="en-US"/>
        </a:p>
      </dgm:t>
    </dgm:pt>
    <dgm:pt modelId="{42D40D99-BBC3-4CE5-A2B0-9B919BA7ACCD}" type="pres">
      <dgm:prSet presAssocID="{F848547F-08EF-41A1-9A1D-630CEDD9BC0F}" presName="hierChild3" presStyleCnt="0"/>
      <dgm:spPr/>
      <dgm:t>
        <a:bodyPr/>
        <a:lstStyle/>
        <a:p>
          <a:endParaRPr lang="en-US"/>
        </a:p>
      </dgm:t>
    </dgm:pt>
    <dgm:pt modelId="{AD92E0A4-237A-4AF4-B2BF-0CC1CF5533EC}" type="pres">
      <dgm:prSet presAssocID="{CECB7C07-D3B9-4B29-95D8-47FE17383689}" presName="hierRoot1" presStyleCnt="0">
        <dgm:presLayoutVars>
          <dgm:hierBranch val="init"/>
        </dgm:presLayoutVars>
      </dgm:prSet>
      <dgm:spPr/>
      <dgm:t>
        <a:bodyPr/>
        <a:lstStyle/>
        <a:p>
          <a:endParaRPr lang="en-US"/>
        </a:p>
      </dgm:t>
    </dgm:pt>
    <dgm:pt modelId="{EA407DF9-1713-4C24-9340-F25A63D2022E}" type="pres">
      <dgm:prSet presAssocID="{CECB7C07-D3B9-4B29-95D8-47FE17383689}" presName="rootComposite1" presStyleCnt="0"/>
      <dgm:spPr/>
      <dgm:t>
        <a:bodyPr/>
        <a:lstStyle/>
        <a:p>
          <a:endParaRPr lang="en-US"/>
        </a:p>
      </dgm:t>
    </dgm:pt>
    <dgm:pt modelId="{8C17E68D-82C1-408A-97AA-1A5822BA3910}" type="pres">
      <dgm:prSet presAssocID="{CECB7C07-D3B9-4B29-95D8-47FE17383689}" presName="rootText1" presStyleLbl="node0" presStyleIdx="1" presStyleCnt="3" custLinFactNeighborX="68643" custLinFactNeighborY="-77929">
        <dgm:presLayoutVars>
          <dgm:chPref val="3"/>
        </dgm:presLayoutVars>
      </dgm:prSet>
      <dgm:spPr/>
      <dgm:t>
        <a:bodyPr/>
        <a:lstStyle/>
        <a:p>
          <a:endParaRPr lang="en-US"/>
        </a:p>
      </dgm:t>
    </dgm:pt>
    <dgm:pt modelId="{90DAE43A-CE8A-422B-A266-9BC3B666367A}" type="pres">
      <dgm:prSet presAssocID="{CECB7C07-D3B9-4B29-95D8-47FE17383689}" presName="rootConnector1" presStyleLbl="node1" presStyleIdx="0" presStyleCnt="0"/>
      <dgm:spPr/>
      <dgm:t>
        <a:bodyPr/>
        <a:lstStyle/>
        <a:p>
          <a:endParaRPr lang="en-US"/>
        </a:p>
      </dgm:t>
    </dgm:pt>
    <dgm:pt modelId="{CD9A2357-D130-47D4-A7AE-4E7A049E325B}" type="pres">
      <dgm:prSet presAssocID="{CECB7C07-D3B9-4B29-95D8-47FE17383689}" presName="hierChild2" presStyleCnt="0"/>
      <dgm:spPr/>
      <dgm:t>
        <a:bodyPr/>
        <a:lstStyle/>
        <a:p>
          <a:endParaRPr lang="en-US"/>
        </a:p>
      </dgm:t>
    </dgm:pt>
    <dgm:pt modelId="{F0B8CF5D-DC60-46BE-98FF-2B5D9C88BF6F}" type="pres">
      <dgm:prSet presAssocID="{CECB7C07-D3B9-4B29-95D8-47FE17383689}" presName="hierChild3" presStyleCnt="0"/>
      <dgm:spPr/>
      <dgm:t>
        <a:bodyPr/>
        <a:lstStyle/>
        <a:p>
          <a:endParaRPr lang="en-US"/>
        </a:p>
      </dgm:t>
    </dgm:pt>
    <dgm:pt modelId="{079D85E0-88D3-42DD-B1FD-CB5C3A343FF0}" type="pres">
      <dgm:prSet presAssocID="{DD142085-E7FA-4F7E-8B4F-DE65D3FEDC6B}" presName="hierRoot1" presStyleCnt="0">
        <dgm:presLayoutVars>
          <dgm:hierBranch val="init"/>
        </dgm:presLayoutVars>
      </dgm:prSet>
      <dgm:spPr/>
    </dgm:pt>
    <dgm:pt modelId="{AA58F534-35AC-4993-B4E5-0DB645000C3F}" type="pres">
      <dgm:prSet presAssocID="{DD142085-E7FA-4F7E-8B4F-DE65D3FEDC6B}" presName="rootComposite1" presStyleCnt="0"/>
      <dgm:spPr/>
    </dgm:pt>
    <dgm:pt modelId="{465999E7-E300-47CA-BC87-8001F1B8D40B}" type="pres">
      <dgm:prSet presAssocID="{DD142085-E7FA-4F7E-8B4F-DE65D3FEDC6B}" presName="rootText1" presStyleLbl="node0" presStyleIdx="2" presStyleCnt="3" custLinFactX="-200000" custLinFactNeighborX="-248698" custLinFactNeighborY="-19996">
        <dgm:presLayoutVars>
          <dgm:chPref val="3"/>
        </dgm:presLayoutVars>
      </dgm:prSet>
      <dgm:spPr/>
      <dgm:t>
        <a:bodyPr/>
        <a:lstStyle/>
        <a:p>
          <a:endParaRPr lang="en-US"/>
        </a:p>
      </dgm:t>
    </dgm:pt>
    <dgm:pt modelId="{D6059743-6EA5-48AA-BD0B-6096BD5F82E7}" type="pres">
      <dgm:prSet presAssocID="{DD142085-E7FA-4F7E-8B4F-DE65D3FEDC6B}" presName="rootConnector1" presStyleLbl="node1" presStyleIdx="0" presStyleCnt="0"/>
      <dgm:spPr/>
      <dgm:t>
        <a:bodyPr/>
        <a:lstStyle/>
        <a:p>
          <a:endParaRPr lang="en-US"/>
        </a:p>
      </dgm:t>
    </dgm:pt>
    <dgm:pt modelId="{C1D5D7D3-43BF-404D-B7E7-31CC0D186506}" type="pres">
      <dgm:prSet presAssocID="{DD142085-E7FA-4F7E-8B4F-DE65D3FEDC6B}" presName="hierChild2" presStyleCnt="0"/>
      <dgm:spPr/>
    </dgm:pt>
    <dgm:pt modelId="{8E545D32-56D9-411F-A229-0D79F9EE7CCF}" type="pres">
      <dgm:prSet presAssocID="{DD142085-E7FA-4F7E-8B4F-DE65D3FEDC6B}" presName="hierChild3" presStyleCnt="0"/>
      <dgm:spPr/>
    </dgm:pt>
  </dgm:ptLst>
  <dgm:cxnLst>
    <dgm:cxn modelId="{A9F419E5-DAC8-45C2-B75B-D364867EB307}" type="presOf" srcId="{F848547F-08EF-41A1-9A1D-630CEDD9BC0F}" destId="{20890CFA-3D0A-46DE-804B-2A4319A2E255}" srcOrd="0" destOrd="0" presId="urn:microsoft.com/office/officeart/2005/8/layout/orgChart1"/>
    <dgm:cxn modelId="{D7D14F76-FC0B-49A5-A8BF-E483C32E7FE3}" srcId="{01B7EFDD-CBF3-4165-A487-7D3E32BBEECF}" destId="{F848547F-08EF-41A1-9A1D-630CEDD9BC0F}" srcOrd="0" destOrd="0" parTransId="{B344214F-7701-4E52-B381-49868EE3879E}" sibTransId="{9C9D3447-8547-497A-BE1C-8D0F6E86725D}"/>
    <dgm:cxn modelId="{AD195889-A296-471C-836F-364ED697705F}" type="presOf" srcId="{01B7EFDD-CBF3-4165-A487-7D3E32BBEECF}" destId="{C979A0D8-AC32-482E-893F-A67145C436FC}" srcOrd="0" destOrd="0" presId="urn:microsoft.com/office/officeart/2005/8/layout/orgChart1"/>
    <dgm:cxn modelId="{E31FA137-3760-4744-8AEB-1C823C73EF09}" srcId="{F848547F-08EF-41A1-9A1D-630CEDD9BC0F}" destId="{1695F82B-4BDF-4F2A-B275-F5F6BB146DF2}" srcOrd="3" destOrd="0" parTransId="{4AA94150-8874-4913-B2F1-59C9007CC51D}" sibTransId="{301AC98D-76AB-40E2-8D12-80FCA346CB82}"/>
    <dgm:cxn modelId="{6433B151-5AB8-4288-92D1-F41C1152A2DD}" type="presOf" srcId="{1695F82B-4BDF-4F2A-B275-F5F6BB146DF2}" destId="{55A41CB9-EF64-48A8-B4CB-5B80E4D07806}" srcOrd="0" destOrd="0" presId="urn:microsoft.com/office/officeart/2005/8/layout/orgChart1"/>
    <dgm:cxn modelId="{D0F2DD1D-6101-40AF-B2BD-287291B7B23D}" type="presOf" srcId="{DD142085-E7FA-4F7E-8B4F-DE65D3FEDC6B}" destId="{D6059743-6EA5-48AA-BD0B-6096BD5F82E7}" srcOrd="1" destOrd="0" presId="urn:microsoft.com/office/officeart/2005/8/layout/orgChart1"/>
    <dgm:cxn modelId="{BF1752F2-711A-4849-A9A7-BF0DEDA00A22}" srcId="{F848547F-08EF-41A1-9A1D-630CEDD9BC0F}" destId="{304AA7AD-78F5-48EC-8A82-C0F0485DF13F}" srcOrd="4" destOrd="0" parTransId="{BCFDF252-4418-485F-8E40-7059F5EEFABC}" sibTransId="{090B56B9-F827-4FA1-B407-0851515953E4}"/>
    <dgm:cxn modelId="{64742B55-A21E-438C-BD17-0760AFA6B21A}" srcId="{F848547F-08EF-41A1-9A1D-630CEDD9BC0F}" destId="{33E74627-3F50-4D46-A8D7-D629A6E4C93B}" srcOrd="0" destOrd="0" parTransId="{E916E8D4-D403-402F-BB33-F434638DD504}" sibTransId="{17AD596B-DA68-4263-AE07-40F062F17CC4}"/>
    <dgm:cxn modelId="{FEC431F1-1184-4B85-9E10-B47B85B7DD04}" type="presOf" srcId="{304AA7AD-78F5-48EC-8A82-C0F0485DF13F}" destId="{43DA3030-1683-40C9-A4EF-B9DEDBFF9017}" srcOrd="1" destOrd="0" presId="urn:microsoft.com/office/officeart/2005/8/layout/orgChart1"/>
    <dgm:cxn modelId="{39F23162-1BCA-4B84-9B62-D02844E5EC31}" srcId="{01B7EFDD-CBF3-4165-A487-7D3E32BBEECF}" destId="{DD142085-E7FA-4F7E-8B4F-DE65D3FEDC6B}" srcOrd="2" destOrd="0" parTransId="{2003BE52-81E6-4D01-9490-4519AEFA4FA7}" sibTransId="{59449DB3-A1EB-41C8-AE53-6B6C7C4EB4D8}"/>
    <dgm:cxn modelId="{63D25C90-B481-488B-BA11-1D5D5CC98DCB}" type="presOf" srcId="{CECB7C07-D3B9-4B29-95D8-47FE17383689}" destId="{90DAE43A-CE8A-422B-A266-9BC3B666367A}" srcOrd="1" destOrd="0" presId="urn:microsoft.com/office/officeart/2005/8/layout/orgChart1"/>
    <dgm:cxn modelId="{115E2789-1E90-4489-8891-5C4B7C47FC85}" type="presOf" srcId="{33E74627-3F50-4D46-A8D7-D629A6E4C93B}" destId="{85BD8ACD-300C-4A4D-867A-DA11B0CA89DB}" srcOrd="1" destOrd="0" presId="urn:microsoft.com/office/officeart/2005/8/layout/orgChart1"/>
    <dgm:cxn modelId="{1BC4959D-F5BB-41C9-AB58-68620941FE4B}" type="presOf" srcId="{304AA7AD-78F5-48EC-8A82-C0F0485DF13F}" destId="{00F6B370-20EF-4CAD-8112-16BF9EAB21CE}" srcOrd="0" destOrd="0" presId="urn:microsoft.com/office/officeart/2005/8/layout/orgChart1"/>
    <dgm:cxn modelId="{63053880-C733-486F-BFD5-5759D81EA4EE}" type="presOf" srcId="{33E74627-3F50-4D46-A8D7-D629A6E4C93B}" destId="{086BE624-CC10-4086-8689-8C33B1932AB6}" srcOrd="0" destOrd="0" presId="urn:microsoft.com/office/officeart/2005/8/layout/orgChart1"/>
    <dgm:cxn modelId="{D4B2EA55-76D3-45F5-9EAA-9D8C7EC487C4}" type="presOf" srcId="{BCFDF252-4418-485F-8E40-7059F5EEFABC}" destId="{CD08B4F5-CE4D-4896-AEA8-1F2791B8A0C4}" srcOrd="0" destOrd="0" presId="urn:microsoft.com/office/officeart/2005/8/layout/orgChart1"/>
    <dgm:cxn modelId="{DB3ED3FD-AEA0-445E-B050-74704E587338}" type="presOf" srcId="{E916E8D4-D403-402F-BB33-F434638DD504}" destId="{B2348CED-7221-4412-A9BF-7E16D44A0CE3}" srcOrd="0" destOrd="0" presId="urn:microsoft.com/office/officeart/2005/8/layout/orgChart1"/>
    <dgm:cxn modelId="{79553D93-0BB7-47D8-A9C3-B966214119C5}" type="presOf" srcId="{EDC97C05-967E-4A99-9C00-CACDF10C6487}" destId="{E1AF6882-DD6C-42C2-808D-1F04E6C004CD}" srcOrd="0" destOrd="0" presId="urn:microsoft.com/office/officeart/2005/8/layout/orgChart1"/>
    <dgm:cxn modelId="{7FC8F19C-3045-4D4E-8056-C786544D7BB7}" type="presOf" srcId="{F50F6F2D-3D55-4774-83C7-9E6A580FDEB4}" destId="{106E34FD-A7AE-426C-8762-DD9B38D5FD24}" srcOrd="0" destOrd="0" presId="urn:microsoft.com/office/officeart/2005/8/layout/orgChart1"/>
    <dgm:cxn modelId="{6C25CB97-241C-446C-BFCE-679A447C5303}" type="presOf" srcId="{F704B23E-1772-402F-A69F-F98A14D20310}" destId="{E93B6B04-3C7B-4A37-ADA9-5C418B1D4D1D}" srcOrd="1" destOrd="0" presId="urn:microsoft.com/office/officeart/2005/8/layout/orgChart1"/>
    <dgm:cxn modelId="{23E39B66-C800-4BE1-9AD8-2F78ADA11756}" type="presOf" srcId="{7B429E28-1066-4E2E-B40D-47D2E9A46AB4}" destId="{47AD7228-718C-4272-9B9B-7B223056E58E}" srcOrd="0" destOrd="0" presId="urn:microsoft.com/office/officeart/2005/8/layout/orgChart1"/>
    <dgm:cxn modelId="{D6E9CA00-BEDB-40C2-95BB-A7356E4C52C4}" type="presOf" srcId="{CECB7C07-D3B9-4B29-95D8-47FE17383689}" destId="{8C17E68D-82C1-408A-97AA-1A5822BA3910}" srcOrd="0" destOrd="0" presId="urn:microsoft.com/office/officeart/2005/8/layout/orgChart1"/>
    <dgm:cxn modelId="{6381B6BA-B8C2-44F0-A2A7-2EA6061DB901}" type="presOf" srcId="{F848547F-08EF-41A1-9A1D-630CEDD9BC0F}" destId="{EDB3B35F-9B72-4C27-A9A2-629ACAFCEAD4}" srcOrd="1" destOrd="0" presId="urn:microsoft.com/office/officeart/2005/8/layout/orgChart1"/>
    <dgm:cxn modelId="{8F815625-11C3-46BA-9EB7-10B7C7433FE3}" type="presOf" srcId="{F704B23E-1772-402F-A69F-F98A14D20310}" destId="{0F085C22-E4FD-4FF6-8C2F-69407F8E1585}" srcOrd="0" destOrd="0" presId="urn:microsoft.com/office/officeart/2005/8/layout/orgChart1"/>
    <dgm:cxn modelId="{D5CF2D58-657E-4F53-85DB-96358BAF0CAA}" srcId="{F848547F-08EF-41A1-9A1D-630CEDD9BC0F}" destId="{F704B23E-1772-402F-A69F-F98A14D20310}" srcOrd="2" destOrd="0" parTransId="{F50F6F2D-3D55-4774-83C7-9E6A580FDEB4}" sibTransId="{5AFE9C14-83B3-4C9D-A3BB-915251C53C40}"/>
    <dgm:cxn modelId="{87C50A36-E4AB-4081-BBE8-935B3C1364A6}" type="presOf" srcId="{4AA94150-8874-4913-B2F1-59C9007CC51D}" destId="{C02D1E76-41B7-4B2A-9049-2C2C46C7BE24}" srcOrd="0" destOrd="0" presId="urn:microsoft.com/office/officeart/2005/8/layout/orgChart1"/>
    <dgm:cxn modelId="{4A46CD54-C7A4-4C3F-8D5E-723734658B7A}" type="presOf" srcId="{1695F82B-4BDF-4F2A-B275-F5F6BB146DF2}" destId="{D20C7C8D-DB7F-448E-9966-05827C62C1C9}" srcOrd="1" destOrd="0" presId="urn:microsoft.com/office/officeart/2005/8/layout/orgChart1"/>
    <dgm:cxn modelId="{8B065CAD-54BD-48F7-AA30-6416DB9D4831}" type="presOf" srcId="{7B429E28-1066-4E2E-B40D-47D2E9A46AB4}" destId="{E0542DE1-423B-4FE6-8217-5F766248534B}" srcOrd="1" destOrd="0" presId="urn:microsoft.com/office/officeart/2005/8/layout/orgChart1"/>
    <dgm:cxn modelId="{34AEB8B3-5213-41B3-9FE0-AB513F29FE9D}" srcId="{F848547F-08EF-41A1-9A1D-630CEDD9BC0F}" destId="{7B429E28-1066-4E2E-B40D-47D2E9A46AB4}" srcOrd="1" destOrd="0" parTransId="{EDC97C05-967E-4A99-9C00-CACDF10C6487}" sibTransId="{8411F8B0-2F53-485F-8B24-48655C018C00}"/>
    <dgm:cxn modelId="{D0EDB5E7-B2F2-44CD-8959-AA0744A1CC0A}" srcId="{01B7EFDD-CBF3-4165-A487-7D3E32BBEECF}" destId="{CECB7C07-D3B9-4B29-95D8-47FE17383689}" srcOrd="1" destOrd="0" parTransId="{151FF3D5-798E-4ACD-92C7-C3A014A6944F}" sibTransId="{ADB0FF3E-2D0B-41E0-A73C-50300489A54B}"/>
    <dgm:cxn modelId="{2788E70F-52F8-43AE-B944-3FB0F74836F1}" type="presOf" srcId="{DD142085-E7FA-4F7E-8B4F-DE65D3FEDC6B}" destId="{465999E7-E300-47CA-BC87-8001F1B8D40B}" srcOrd="0" destOrd="0" presId="urn:microsoft.com/office/officeart/2005/8/layout/orgChart1"/>
    <dgm:cxn modelId="{641428E9-B8E1-4C5D-B321-D4CF87C474AB}" type="presParOf" srcId="{C979A0D8-AC32-482E-893F-A67145C436FC}" destId="{FD128495-12FA-45B6-A674-6CC4BCFF71C7}" srcOrd="0" destOrd="0" presId="urn:microsoft.com/office/officeart/2005/8/layout/orgChart1"/>
    <dgm:cxn modelId="{5A33F79B-656E-44AB-88B2-548569ADC9DE}" type="presParOf" srcId="{FD128495-12FA-45B6-A674-6CC4BCFF71C7}" destId="{22525EB5-5F8C-443F-9E5C-0517DCB1ECE1}" srcOrd="0" destOrd="0" presId="urn:microsoft.com/office/officeart/2005/8/layout/orgChart1"/>
    <dgm:cxn modelId="{A239477E-885C-4C16-837E-D3A48D4ADFF5}" type="presParOf" srcId="{22525EB5-5F8C-443F-9E5C-0517DCB1ECE1}" destId="{20890CFA-3D0A-46DE-804B-2A4319A2E255}" srcOrd="0" destOrd="0" presId="urn:microsoft.com/office/officeart/2005/8/layout/orgChart1"/>
    <dgm:cxn modelId="{91F0F30C-C7F1-495B-9616-930547C825FA}" type="presParOf" srcId="{22525EB5-5F8C-443F-9E5C-0517DCB1ECE1}" destId="{EDB3B35F-9B72-4C27-A9A2-629ACAFCEAD4}" srcOrd="1" destOrd="0" presId="urn:microsoft.com/office/officeart/2005/8/layout/orgChart1"/>
    <dgm:cxn modelId="{965B7A2E-5CCA-4F9C-B656-F3BD5586016B}" type="presParOf" srcId="{FD128495-12FA-45B6-A674-6CC4BCFF71C7}" destId="{121AA42B-ED88-462B-814C-67BBA6F7F267}" srcOrd="1" destOrd="0" presId="urn:microsoft.com/office/officeart/2005/8/layout/orgChart1"/>
    <dgm:cxn modelId="{AE41F516-821B-4E89-B5E3-63197D73D31F}" type="presParOf" srcId="{121AA42B-ED88-462B-814C-67BBA6F7F267}" destId="{B2348CED-7221-4412-A9BF-7E16D44A0CE3}" srcOrd="0" destOrd="0" presId="urn:microsoft.com/office/officeart/2005/8/layout/orgChart1"/>
    <dgm:cxn modelId="{C7731492-C064-4A2F-BB12-9B976CB9FBF8}" type="presParOf" srcId="{121AA42B-ED88-462B-814C-67BBA6F7F267}" destId="{116ADA3F-82F0-4DF7-AC4D-C319452ECF3B}" srcOrd="1" destOrd="0" presId="urn:microsoft.com/office/officeart/2005/8/layout/orgChart1"/>
    <dgm:cxn modelId="{9152E8F2-6A52-4891-B26F-20D83A67438D}" type="presParOf" srcId="{116ADA3F-82F0-4DF7-AC4D-C319452ECF3B}" destId="{D7CA38D1-713E-4A74-8A58-CD0EB3C2B387}" srcOrd="0" destOrd="0" presId="urn:microsoft.com/office/officeart/2005/8/layout/orgChart1"/>
    <dgm:cxn modelId="{59D9A9C7-F0F6-4A7B-93F1-51D5940D5B77}" type="presParOf" srcId="{D7CA38D1-713E-4A74-8A58-CD0EB3C2B387}" destId="{086BE624-CC10-4086-8689-8C33B1932AB6}" srcOrd="0" destOrd="0" presId="urn:microsoft.com/office/officeart/2005/8/layout/orgChart1"/>
    <dgm:cxn modelId="{22611EA6-2F0B-4D7F-80DD-9C3EE7CF407C}" type="presParOf" srcId="{D7CA38D1-713E-4A74-8A58-CD0EB3C2B387}" destId="{85BD8ACD-300C-4A4D-867A-DA11B0CA89DB}" srcOrd="1" destOrd="0" presId="urn:microsoft.com/office/officeart/2005/8/layout/orgChart1"/>
    <dgm:cxn modelId="{A6FFB601-D6A4-4FAE-AC88-CDB28564D19A}" type="presParOf" srcId="{116ADA3F-82F0-4DF7-AC4D-C319452ECF3B}" destId="{157F0BFB-B462-472D-AF38-9AA68EED3947}" srcOrd="1" destOrd="0" presId="urn:microsoft.com/office/officeart/2005/8/layout/orgChart1"/>
    <dgm:cxn modelId="{B4FA454E-7CE0-4527-8C38-0A4FAAB51532}" type="presParOf" srcId="{116ADA3F-82F0-4DF7-AC4D-C319452ECF3B}" destId="{9EA5D156-B782-47D7-AE1B-23850F99F444}" srcOrd="2" destOrd="0" presId="urn:microsoft.com/office/officeart/2005/8/layout/orgChart1"/>
    <dgm:cxn modelId="{6CCA95BF-0A39-4E69-88AB-33B42A71E5A1}" type="presParOf" srcId="{121AA42B-ED88-462B-814C-67BBA6F7F267}" destId="{E1AF6882-DD6C-42C2-808D-1F04E6C004CD}" srcOrd="2" destOrd="0" presId="urn:microsoft.com/office/officeart/2005/8/layout/orgChart1"/>
    <dgm:cxn modelId="{4FBAE3CF-4A18-4C68-9E96-7E7A6E1D21BD}" type="presParOf" srcId="{121AA42B-ED88-462B-814C-67BBA6F7F267}" destId="{63B9AC51-70A1-4ADB-87D9-06B0D76BFAB4}" srcOrd="3" destOrd="0" presId="urn:microsoft.com/office/officeart/2005/8/layout/orgChart1"/>
    <dgm:cxn modelId="{FAD8236F-4038-4EFA-BF09-46B9B96C615D}" type="presParOf" srcId="{63B9AC51-70A1-4ADB-87D9-06B0D76BFAB4}" destId="{86E314D8-7590-42E6-A4E2-0F54B11B8D8C}" srcOrd="0" destOrd="0" presId="urn:microsoft.com/office/officeart/2005/8/layout/orgChart1"/>
    <dgm:cxn modelId="{0826021F-A71B-4E15-A66B-363B0E4B3E0C}" type="presParOf" srcId="{86E314D8-7590-42E6-A4E2-0F54B11B8D8C}" destId="{47AD7228-718C-4272-9B9B-7B223056E58E}" srcOrd="0" destOrd="0" presId="urn:microsoft.com/office/officeart/2005/8/layout/orgChart1"/>
    <dgm:cxn modelId="{58ED7AAE-8CFA-4476-925D-44EC2A888B77}" type="presParOf" srcId="{86E314D8-7590-42E6-A4E2-0F54B11B8D8C}" destId="{E0542DE1-423B-4FE6-8217-5F766248534B}" srcOrd="1" destOrd="0" presId="urn:microsoft.com/office/officeart/2005/8/layout/orgChart1"/>
    <dgm:cxn modelId="{7FC43779-C8D8-4268-9C33-FB586FEAF8BA}" type="presParOf" srcId="{63B9AC51-70A1-4ADB-87D9-06B0D76BFAB4}" destId="{2B9C2086-6D38-4B92-BF2F-8574B0E86D48}" srcOrd="1" destOrd="0" presId="urn:microsoft.com/office/officeart/2005/8/layout/orgChart1"/>
    <dgm:cxn modelId="{9EE24A79-2276-4E5B-AF12-0D0093697177}" type="presParOf" srcId="{63B9AC51-70A1-4ADB-87D9-06B0D76BFAB4}" destId="{74C15279-4052-4C43-8345-CC4E76541170}" srcOrd="2" destOrd="0" presId="urn:microsoft.com/office/officeart/2005/8/layout/orgChart1"/>
    <dgm:cxn modelId="{0FE62402-2F45-4D4C-9655-B64A23CD2C15}" type="presParOf" srcId="{121AA42B-ED88-462B-814C-67BBA6F7F267}" destId="{106E34FD-A7AE-426C-8762-DD9B38D5FD24}" srcOrd="4" destOrd="0" presId="urn:microsoft.com/office/officeart/2005/8/layout/orgChart1"/>
    <dgm:cxn modelId="{8FB79923-84D9-4698-88D1-02F6DC0D146B}" type="presParOf" srcId="{121AA42B-ED88-462B-814C-67BBA6F7F267}" destId="{FC959F9E-64E5-4A98-858D-F144BA5AFD36}" srcOrd="5" destOrd="0" presId="urn:microsoft.com/office/officeart/2005/8/layout/orgChart1"/>
    <dgm:cxn modelId="{14464449-6055-4FD8-8280-E1540271A1EA}" type="presParOf" srcId="{FC959F9E-64E5-4A98-858D-F144BA5AFD36}" destId="{8DAA6197-6951-45AC-890C-D8750D1D2B7C}" srcOrd="0" destOrd="0" presId="urn:microsoft.com/office/officeart/2005/8/layout/orgChart1"/>
    <dgm:cxn modelId="{69A8338A-7D56-479C-9E42-8406F006C4E2}" type="presParOf" srcId="{8DAA6197-6951-45AC-890C-D8750D1D2B7C}" destId="{0F085C22-E4FD-4FF6-8C2F-69407F8E1585}" srcOrd="0" destOrd="0" presId="urn:microsoft.com/office/officeart/2005/8/layout/orgChart1"/>
    <dgm:cxn modelId="{7A427B2C-C9DA-4F5E-B77B-C6AC348C04CD}" type="presParOf" srcId="{8DAA6197-6951-45AC-890C-D8750D1D2B7C}" destId="{E93B6B04-3C7B-4A37-ADA9-5C418B1D4D1D}" srcOrd="1" destOrd="0" presId="urn:microsoft.com/office/officeart/2005/8/layout/orgChart1"/>
    <dgm:cxn modelId="{3F045D0B-BB77-4246-B8A6-4C06784867D8}" type="presParOf" srcId="{FC959F9E-64E5-4A98-858D-F144BA5AFD36}" destId="{391C132D-131B-464E-B378-7C44C45706C2}" srcOrd="1" destOrd="0" presId="urn:microsoft.com/office/officeart/2005/8/layout/orgChart1"/>
    <dgm:cxn modelId="{B372F7EC-F21E-4E64-BC59-34BB98401A02}" type="presParOf" srcId="{FC959F9E-64E5-4A98-858D-F144BA5AFD36}" destId="{CBD70981-590F-49E9-86D9-B4D85BCC438E}" srcOrd="2" destOrd="0" presId="urn:microsoft.com/office/officeart/2005/8/layout/orgChart1"/>
    <dgm:cxn modelId="{7855C871-E3C3-499D-8874-BC7B116491B4}" type="presParOf" srcId="{121AA42B-ED88-462B-814C-67BBA6F7F267}" destId="{C02D1E76-41B7-4B2A-9049-2C2C46C7BE24}" srcOrd="6" destOrd="0" presId="urn:microsoft.com/office/officeart/2005/8/layout/orgChart1"/>
    <dgm:cxn modelId="{1FA232A6-6CAC-4A3D-91D7-2D5F61341F3E}" type="presParOf" srcId="{121AA42B-ED88-462B-814C-67BBA6F7F267}" destId="{7733EDC2-57FD-4803-BA81-785209BD16F9}" srcOrd="7" destOrd="0" presId="urn:microsoft.com/office/officeart/2005/8/layout/orgChart1"/>
    <dgm:cxn modelId="{7367B1DF-7AE1-4176-BCF4-2CD42D5B1603}" type="presParOf" srcId="{7733EDC2-57FD-4803-BA81-785209BD16F9}" destId="{4BDDB1C6-693B-4079-BDC6-4AFD0D6B032A}" srcOrd="0" destOrd="0" presId="urn:microsoft.com/office/officeart/2005/8/layout/orgChart1"/>
    <dgm:cxn modelId="{6943D9B3-017F-4062-8D9D-EB0E1570A328}" type="presParOf" srcId="{4BDDB1C6-693B-4079-BDC6-4AFD0D6B032A}" destId="{55A41CB9-EF64-48A8-B4CB-5B80E4D07806}" srcOrd="0" destOrd="0" presId="urn:microsoft.com/office/officeart/2005/8/layout/orgChart1"/>
    <dgm:cxn modelId="{E74AA333-F9D5-48CC-B73B-02EEE3D42A20}" type="presParOf" srcId="{4BDDB1C6-693B-4079-BDC6-4AFD0D6B032A}" destId="{D20C7C8D-DB7F-448E-9966-05827C62C1C9}" srcOrd="1" destOrd="0" presId="urn:microsoft.com/office/officeart/2005/8/layout/orgChart1"/>
    <dgm:cxn modelId="{5A6B7AE4-7813-4577-9A40-0C93317CFD10}" type="presParOf" srcId="{7733EDC2-57FD-4803-BA81-785209BD16F9}" destId="{817C61F9-65A6-4BDF-91AB-2E7DAB4F086E}" srcOrd="1" destOrd="0" presId="urn:microsoft.com/office/officeart/2005/8/layout/orgChart1"/>
    <dgm:cxn modelId="{39098DDF-E0A0-48C9-8072-68D17A4B41C7}" type="presParOf" srcId="{7733EDC2-57FD-4803-BA81-785209BD16F9}" destId="{35CC2276-4405-4EFD-B919-44E899964647}" srcOrd="2" destOrd="0" presId="urn:microsoft.com/office/officeart/2005/8/layout/orgChart1"/>
    <dgm:cxn modelId="{62AAC0FC-5A34-4EAF-B0FE-D1C3E355B9A0}" type="presParOf" srcId="{121AA42B-ED88-462B-814C-67BBA6F7F267}" destId="{CD08B4F5-CE4D-4896-AEA8-1F2791B8A0C4}" srcOrd="8" destOrd="0" presId="urn:microsoft.com/office/officeart/2005/8/layout/orgChart1"/>
    <dgm:cxn modelId="{AC99CD0B-F59F-40A4-BBE8-1FD3A5E87A0C}" type="presParOf" srcId="{121AA42B-ED88-462B-814C-67BBA6F7F267}" destId="{E31556C3-0A1D-4CEB-8C50-AC2A022C6E46}" srcOrd="9" destOrd="0" presId="urn:microsoft.com/office/officeart/2005/8/layout/orgChart1"/>
    <dgm:cxn modelId="{75F403B3-98B2-466A-AA1D-B5BC911D528D}" type="presParOf" srcId="{E31556C3-0A1D-4CEB-8C50-AC2A022C6E46}" destId="{F6646065-E1C5-49DA-9D49-5BD82E2A1C8C}" srcOrd="0" destOrd="0" presId="urn:microsoft.com/office/officeart/2005/8/layout/orgChart1"/>
    <dgm:cxn modelId="{EC0E12D8-5580-47A0-AFF9-94D0B7C92DE0}" type="presParOf" srcId="{F6646065-E1C5-49DA-9D49-5BD82E2A1C8C}" destId="{00F6B370-20EF-4CAD-8112-16BF9EAB21CE}" srcOrd="0" destOrd="0" presId="urn:microsoft.com/office/officeart/2005/8/layout/orgChart1"/>
    <dgm:cxn modelId="{CA74AB94-0334-407A-9F1D-0CFD5594A884}" type="presParOf" srcId="{F6646065-E1C5-49DA-9D49-5BD82E2A1C8C}" destId="{43DA3030-1683-40C9-A4EF-B9DEDBFF9017}" srcOrd="1" destOrd="0" presId="urn:microsoft.com/office/officeart/2005/8/layout/orgChart1"/>
    <dgm:cxn modelId="{578798F2-B0DD-4661-8F56-F0DBB251B2E1}" type="presParOf" srcId="{E31556C3-0A1D-4CEB-8C50-AC2A022C6E46}" destId="{AD5B9707-4728-44B7-B8DF-B162957A9D2B}" srcOrd="1" destOrd="0" presId="urn:microsoft.com/office/officeart/2005/8/layout/orgChart1"/>
    <dgm:cxn modelId="{A98D6237-FC0B-4416-83EC-92660CE9BCD3}" type="presParOf" srcId="{E31556C3-0A1D-4CEB-8C50-AC2A022C6E46}" destId="{46B6CBBA-7477-4589-96E7-49D87F488805}" srcOrd="2" destOrd="0" presId="urn:microsoft.com/office/officeart/2005/8/layout/orgChart1"/>
    <dgm:cxn modelId="{5AE8F7DF-B9CF-40B0-834F-4669F832CA04}" type="presParOf" srcId="{FD128495-12FA-45B6-A674-6CC4BCFF71C7}" destId="{42D40D99-BBC3-4CE5-A2B0-9B919BA7ACCD}" srcOrd="2" destOrd="0" presId="urn:microsoft.com/office/officeart/2005/8/layout/orgChart1"/>
    <dgm:cxn modelId="{8060315E-B54E-4E08-8B8D-2E3588CEDF04}" type="presParOf" srcId="{C979A0D8-AC32-482E-893F-A67145C436FC}" destId="{AD92E0A4-237A-4AF4-B2BF-0CC1CF5533EC}" srcOrd="1" destOrd="0" presId="urn:microsoft.com/office/officeart/2005/8/layout/orgChart1"/>
    <dgm:cxn modelId="{D7722F25-875C-4009-AE72-BADF14E9596A}" type="presParOf" srcId="{AD92E0A4-237A-4AF4-B2BF-0CC1CF5533EC}" destId="{EA407DF9-1713-4C24-9340-F25A63D2022E}" srcOrd="0" destOrd="0" presId="urn:microsoft.com/office/officeart/2005/8/layout/orgChart1"/>
    <dgm:cxn modelId="{51259479-0DBF-4733-8D6B-448AE377A63B}" type="presParOf" srcId="{EA407DF9-1713-4C24-9340-F25A63D2022E}" destId="{8C17E68D-82C1-408A-97AA-1A5822BA3910}" srcOrd="0" destOrd="0" presId="urn:microsoft.com/office/officeart/2005/8/layout/orgChart1"/>
    <dgm:cxn modelId="{D655308B-A246-47E8-923E-CE2ADFBF396C}" type="presParOf" srcId="{EA407DF9-1713-4C24-9340-F25A63D2022E}" destId="{90DAE43A-CE8A-422B-A266-9BC3B666367A}" srcOrd="1" destOrd="0" presId="urn:microsoft.com/office/officeart/2005/8/layout/orgChart1"/>
    <dgm:cxn modelId="{CFFB8612-5CF8-459F-8211-A376BE4F004C}" type="presParOf" srcId="{AD92E0A4-237A-4AF4-B2BF-0CC1CF5533EC}" destId="{CD9A2357-D130-47D4-A7AE-4E7A049E325B}" srcOrd="1" destOrd="0" presId="urn:microsoft.com/office/officeart/2005/8/layout/orgChart1"/>
    <dgm:cxn modelId="{8EFF5755-C84D-49BF-BCFA-FC3F85250D4A}" type="presParOf" srcId="{AD92E0A4-237A-4AF4-B2BF-0CC1CF5533EC}" destId="{F0B8CF5D-DC60-46BE-98FF-2B5D9C88BF6F}" srcOrd="2" destOrd="0" presId="urn:microsoft.com/office/officeart/2005/8/layout/orgChart1"/>
    <dgm:cxn modelId="{A4441C9A-0F35-44AE-A56D-5025E9B8452B}" type="presParOf" srcId="{C979A0D8-AC32-482E-893F-A67145C436FC}" destId="{079D85E0-88D3-42DD-B1FD-CB5C3A343FF0}" srcOrd="2" destOrd="0" presId="urn:microsoft.com/office/officeart/2005/8/layout/orgChart1"/>
    <dgm:cxn modelId="{56628B8C-24A4-43AD-9BC6-62C034D611C2}" type="presParOf" srcId="{079D85E0-88D3-42DD-B1FD-CB5C3A343FF0}" destId="{AA58F534-35AC-4993-B4E5-0DB645000C3F}" srcOrd="0" destOrd="0" presId="urn:microsoft.com/office/officeart/2005/8/layout/orgChart1"/>
    <dgm:cxn modelId="{809A3D8D-A3C4-4996-BF61-8AD06D1B874B}" type="presParOf" srcId="{AA58F534-35AC-4993-B4E5-0DB645000C3F}" destId="{465999E7-E300-47CA-BC87-8001F1B8D40B}" srcOrd="0" destOrd="0" presId="urn:microsoft.com/office/officeart/2005/8/layout/orgChart1"/>
    <dgm:cxn modelId="{65C20240-E78F-4E75-9C5F-5EA83A342713}" type="presParOf" srcId="{AA58F534-35AC-4993-B4E5-0DB645000C3F}" destId="{D6059743-6EA5-48AA-BD0B-6096BD5F82E7}" srcOrd="1" destOrd="0" presId="urn:microsoft.com/office/officeart/2005/8/layout/orgChart1"/>
    <dgm:cxn modelId="{94F45C61-7163-45C4-AD0A-4E5890B0B23F}" type="presParOf" srcId="{079D85E0-88D3-42DD-B1FD-CB5C3A343FF0}" destId="{C1D5D7D3-43BF-404D-B7E7-31CC0D186506}" srcOrd="1" destOrd="0" presId="urn:microsoft.com/office/officeart/2005/8/layout/orgChart1"/>
    <dgm:cxn modelId="{16B911E9-EE42-4EE6-A307-8BE4E661B863}" type="presParOf" srcId="{079D85E0-88D3-42DD-B1FD-CB5C3A343FF0}" destId="{8E545D32-56D9-411F-A229-0D79F9EE7CC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B4F5-CE4D-4896-AEA8-1F2791B8A0C4}">
      <dsp:nvSpPr>
        <dsp:cNvPr id="0" name=""/>
        <dsp:cNvSpPr/>
      </dsp:nvSpPr>
      <dsp:spPr>
        <a:xfrm>
          <a:off x="4441474" y="2328550"/>
          <a:ext cx="3216637" cy="404293"/>
        </a:xfrm>
        <a:custGeom>
          <a:avLst/>
          <a:gdLst/>
          <a:ahLst/>
          <a:cxnLst/>
          <a:rect l="0" t="0" r="0" b="0"/>
          <a:pathLst>
            <a:path>
              <a:moveTo>
                <a:pt x="0" y="0"/>
              </a:moveTo>
              <a:lnTo>
                <a:pt x="0" y="262771"/>
              </a:lnTo>
              <a:lnTo>
                <a:pt x="3216637" y="262771"/>
              </a:lnTo>
              <a:lnTo>
                <a:pt x="3216637"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2D1E76-41B7-4B2A-9049-2C2C46C7BE24}">
      <dsp:nvSpPr>
        <dsp:cNvPr id="0" name=""/>
        <dsp:cNvSpPr/>
      </dsp:nvSpPr>
      <dsp:spPr>
        <a:xfrm>
          <a:off x="4441474" y="2328550"/>
          <a:ext cx="1585769" cy="404293"/>
        </a:xfrm>
        <a:custGeom>
          <a:avLst/>
          <a:gdLst/>
          <a:ahLst/>
          <a:cxnLst/>
          <a:rect l="0" t="0" r="0" b="0"/>
          <a:pathLst>
            <a:path>
              <a:moveTo>
                <a:pt x="0" y="0"/>
              </a:moveTo>
              <a:lnTo>
                <a:pt x="0" y="262771"/>
              </a:lnTo>
              <a:lnTo>
                <a:pt x="1585769" y="262771"/>
              </a:lnTo>
              <a:lnTo>
                <a:pt x="1585769"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6E34FD-A7AE-426C-8762-DD9B38D5FD24}">
      <dsp:nvSpPr>
        <dsp:cNvPr id="0" name=""/>
        <dsp:cNvSpPr/>
      </dsp:nvSpPr>
      <dsp:spPr>
        <a:xfrm>
          <a:off x="4350656" y="2328550"/>
          <a:ext cx="91440" cy="404293"/>
        </a:xfrm>
        <a:custGeom>
          <a:avLst/>
          <a:gdLst/>
          <a:ahLst/>
          <a:cxnLst/>
          <a:rect l="0" t="0" r="0" b="0"/>
          <a:pathLst>
            <a:path>
              <a:moveTo>
                <a:pt x="90818" y="0"/>
              </a:moveTo>
              <a:lnTo>
                <a:pt x="90818" y="262771"/>
              </a:lnTo>
              <a:lnTo>
                <a:pt x="45720" y="262771"/>
              </a:lnTo>
              <a:lnTo>
                <a:pt x="4572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AF6882-DD6C-42C2-808D-1F04E6C004CD}">
      <dsp:nvSpPr>
        <dsp:cNvPr id="0" name=""/>
        <dsp:cNvSpPr/>
      </dsp:nvSpPr>
      <dsp:spPr>
        <a:xfrm>
          <a:off x="2765508" y="2328550"/>
          <a:ext cx="1675966" cy="404293"/>
        </a:xfrm>
        <a:custGeom>
          <a:avLst/>
          <a:gdLst/>
          <a:ahLst/>
          <a:cxnLst/>
          <a:rect l="0" t="0" r="0" b="0"/>
          <a:pathLst>
            <a:path>
              <a:moveTo>
                <a:pt x="1675966" y="0"/>
              </a:moveTo>
              <a:lnTo>
                <a:pt x="1675966" y="262771"/>
              </a:lnTo>
              <a:lnTo>
                <a:pt x="0" y="262771"/>
              </a:lnTo>
              <a:lnTo>
                <a:pt x="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348CED-7221-4412-A9BF-7E16D44A0CE3}">
      <dsp:nvSpPr>
        <dsp:cNvPr id="0" name=""/>
        <dsp:cNvSpPr/>
      </dsp:nvSpPr>
      <dsp:spPr>
        <a:xfrm>
          <a:off x="1086995" y="2328550"/>
          <a:ext cx="3354479" cy="404293"/>
        </a:xfrm>
        <a:custGeom>
          <a:avLst/>
          <a:gdLst/>
          <a:ahLst/>
          <a:cxnLst/>
          <a:rect l="0" t="0" r="0" b="0"/>
          <a:pathLst>
            <a:path>
              <a:moveTo>
                <a:pt x="3354479" y="0"/>
              </a:moveTo>
              <a:lnTo>
                <a:pt x="3354479" y="262771"/>
              </a:lnTo>
              <a:lnTo>
                <a:pt x="0" y="262771"/>
              </a:lnTo>
              <a:lnTo>
                <a:pt x="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890CFA-3D0A-46DE-804B-2A4319A2E255}">
      <dsp:nvSpPr>
        <dsp:cNvPr id="0" name=""/>
        <dsp:cNvSpPr/>
      </dsp:nvSpPr>
      <dsp:spPr>
        <a:xfrm>
          <a:off x="2882520" y="1004238"/>
          <a:ext cx="3117909" cy="1324311"/>
        </a:xfrm>
        <a:prstGeom prst="round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Office of the</a:t>
          </a:r>
        </a:p>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Assistant Secretary of Defense for Reserve Affairs</a:t>
          </a:r>
        </a:p>
        <a:p>
          <a:pPr lvl="0" algn="ctr" defTabSz="711200">
            <a:lnSpc>
              <a:spcPct val="90000"/>
            </a:lnSpc>
            <a:spcBef>
              <a:spcPct val="0"/>
            </a:spcBef>
            <a:spcAft>
              <a:spcPts val="0"/>
            </a:spcAft>
          </a:pPr>
          <a:endParaRPr lang="en-US" sz="1600" b="1" kern="1200" dirty="0" smtClean="0">
            <a:latin typeface="Arial" pitchFamily="34" charset="0"/>
            <a:ea typeface="+mn-ea"/>
            <a:cs typeface="Arial" pitchFamily="34" charset="0"/>
          </a:endParaRPr>
        </a:p>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Mrs. Jessica L. Wright</a:t>
          </a:r>
        </a:p>
      </dsp:txBody>
      <dsp:txXfrm>
        <a:off x="2947168" y="1068886"/>
        <a:ext cx="2988613" cy="1195015"/>
      </dsp:txXfrm>
    </dsp:sp>
    <dsp:sp modelId="{086BE624-CC10-4086-8689-8C33B1932AB6}">
      <dsp:nvSpPr>
        <dsp:cNvPr id="0" name=""/>
        <dsp:cNvSpPr/>
      </dsp:nvSpPr>
      <dsp:spPr>
        <a:xfrm>
          <a:off x="413082"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Manpower &amp; Personnel</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Ms. Elizabeth Wilson</a:t>
          </a:r>
        </a:p>
      </dsp:txBody>
      <dsp:txXfrm>
        <a:off x="413082" y="2732843"/>
        <a:ext cx="1347824" cy="673912"/>
      </dsp:txXfrm>
    </dsp:sp>
    <dsp:sp modelId="{47AD7228-718C-4272-9B9B-7B223056E58E}">
      <dsp:nvSpPr>
        <dsp:cNvPr id="0" name=""/>
        <dsp:cNvSpPr/>
      </dsp:nvSpPr>
      <dsp:spPr>
        <a:xfrm>
          <a:off x="2091596"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Readiness, Training, &amp; Mobilization</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Paul Patrick</a:t>
          </a:r>
        </a:p>
      </dsp:txBody>
      <dsp:txXfrm>
        <a:off x="2091596" y="2732843"/>
        <a:ext cx="1347824" cy="673912"/>
      </dsp:txXfrm>
    </dsp:sp>
    <dsp:sp modelId="{0F085C22-E4FD-4FF6-8C2F-69407F8E1585}">
      <dsp:nvSpPr>
        <dsp:cNvPr id="0" name=""/>
        <dsp:cNvSpPr/>
      </dsp:nvSpPr>
      <dsp:spPr>
        <a:xfrm>
          <a:off x="3722464"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Acting Principal Dep.</a:t>
          </a:r>
        </a:p>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Materiel &amp; Facilities</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Rich Wightman</a:t>
          </a:r>
        </a:p>
      </dsp:txBody>
      <dsp:txXfrm>
        <a:off x="3722464" y="2732843"/>
        <a:ext cx="1347824" cy="673912"/>
      </dsp:txXfrm>
    </dsp:sp>
    <dsp:sp modelId="{55A41CB9-EF64-48A8-B4CB-5B80E4D07806}">
      <dsp:nvSpPr>
        <dsp:cNvPr id="0" name=""/>
        <dsp:cNvSpPr/>
      </dsp:nvSpPr>
      <dsp:spPr>
        <a:xfrm>
          <a:off x="5353332"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Resources</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John Hastings</a:t>
          </a:r>
        </a:p>
      </dsp:txBody>
      <dsp:txXfrm>
        <a:off x="5353332" y="2732843"/>
        <a:ext cx="1347824" cy="673912"/>
      </dsp:txXfrm>
    </dsp:sp>
    <dsp:sp modelId="{00F6B370-20EF-4CAD-8112-16BF9EAB21CE}">
      <dsp:nvSpPr>
        <dsp:cNvPr id="0" name=""/>
        <dsp:cNvSpPr/>
      </dsp:nvSpPr>
      <dsp:spPr>
        <a:xfrm>
          <a:off x="6984200"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Family &amp; Employer Programs &amp; Policy</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Ron Young</a:t>
          </a:r>
        </a:p>
      </dsp:txBody>
      <dsp:txXfrm>
        <a:off x="6984200" y="2732843"/>
        <a:ext cx="1347824" cy="673912"/>
      </dsp:txXfrm>
    </dsp:sp>
    <dsp:sp modelId="{8C17E68D-82C1-408A-97AA-1A5822BA3910}">
      <dsp:nvSpPr>
        <dsp:cNvPr id="0" name=""/>
        <dsp:cNvSpPr/>
      </dsp:nvSpPr>
      <dsp:spPr>
        <a:xfrm>
          <a:off x="6706164" y="1267893"/>
          <a:ext cx="1347824" cy="673912"/>
        </a:xfrm>
        <a:prstGeom prst="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Reserve Forces Policy Board</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Maj Gen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James Stewart</a:t>
          </a:r>
        </a:p>
      </dsp:txBody>
      <dsp:txXfrm>
        <a:off x="6706164" y="1267893"/>
        <a:ext cx="1347824" cy="673912"/>
      </dsp:txXfrm>
    </dsp:sp>
    <dsp:sp modelId="{465999E7-E300-47CA-BC87-8001F1B8D40B}">
      <dsp:nvSpPr>
        <dsp:cNvPr id="0" name=""/>
        <dsp:cNvSpPr/>
      </dsp:nvSpPr>
      <dsp:spPr>
        <a:xfrm>
          <a:off x="1364182" y="1658310"/>
          <a:ext cx="1347824" cy="673912"/>
        </a:xfrm>
        <a:prstGeom prst="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Arial" pitchFamily="34" charset="0"/>
              <a:ea typeface="+mn-ea"/>
              <a:cs typeface="Arial" pitchFamily="34" charset="0"/>
            </a:rPr>
            <a:t>Senior Enlisted Advisor</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SGM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John D. Gipe</a:t>
          </a:r>
        </a:p>
      </dsp:txBody>
      <dsp:txXfrm>
        <a:off x="1364182" y="1658310"/>
        <a:ext cx="1347824" cy="67391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drawings/drawing1.xml><?xml version="1.0" encoding="utf-8"?>
<c:userShapes xmlns:c="http://schemas.openxmlformats.org/drawingml/2006/chart">
  <cdr:relSizeAnchor xmlns:cdr="http://schemas.openxmlformats.org/drawingml/2006/chartDrawing">
    <cdr:from>
      <cdr:x>0.06612</cdr:x>
      <cdr:y>0.39742</cdr:y>
    </cdr:from>
    <cdr:to>
      <cdr:x>0.19482</cdr:x>
      <cdr:y>0.48419</cdr:y>
    </cdr:to>
    <cdr:sp macro="" textlink="">
      <cdr:nvSpPr>
        <cdr:cNvPr id="5" name="Rounded Rectangle 4"/>
        <cdr:cNvSpPr/>
      </cdr:nvSpPr>
      <cdr:spPr bwMode="auto">
        <a:xfrm xmlns:a="http://schemas.openxmlformats.org/drawingml/2006/main">
          <a:off x="567451" y="2320466"/>
          <a:ext cx="1104507" cy="506635"/>
        </a:xfrm>
        <a:prstGeom xmlns:a="http://schemas.openxmlformats.org/drawingml/2006/main" prst="roundRect">
          <a:avLst/>
        </a:prstGeom>
        <a:solidFill xmlns:a="http://schemas.openxmlformats.org/drawingml/2006/main">
          <a:schemeClr val="accent1">
            <a:lumMod val="40000"/>
            <a:lumOff val="60000"/>
          </a:scheme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r>
            <a:rPr lang="en-US" sz="1200" b="1" i="0">
              <a:solidFill>
                <a:schemeClr val="tx1"/>
              </a:solidFill>
            </a:rPr>
            <a:t>Desert Shield / Desert</a:t>
          </a:r>
          <a:r>
            <a:rPr lang="en-US" sz="1200" b="1" i="0" baseline="0">
              <a:solidFill>
                <a:schemeClr val="tx1"/>
              </a:solidFill>
            </a:rPr>
            <a:t> Storm</a:t>
          </a:r>
          <a:endParaRPr lang="en-US" sz="1200" b="1" i="0">
            <a:solidFill>
              <a:schemeClr val="tx1"/>
            </a:solidFill>
          </a:endParaRPr>
        </a:p>
      </cdr:txBody>
    </cdr:sp>
  </cdr:relSizeAnchor>
  <cdr:relSizeAnchor xmlns:cdr="http://schemas.openxmlformats.org/drawingml/2006/chartDrawing">
    <cdr:from>
      <cdr:x>0.13047</cdr:x>
      <cdr:y>0.48766</cdr:y>
    </cdr:from>
    <cdr:to>
      <cdr:x>0.24795</cdr:x>
      <cdr:y>0.59005</cdr:y>
    </cdr:to>
    <cdr:sp macro="" textlink="">
      <cdr:nvSpPr>
        <cdr:cNvPr id="7" name="Straight Arrow Connector 6"/>
        <cdr:cNvSpPr/>
      </cdr:nvSpPr>
      <cdr:spPr bwMode="auto">
        <a:xfrm xmlns:a="http://schemas.openxmlformats.org/drawingml/2006/main" rot="16200000" flipH="1">
          <a:off x="1324894" y="2642177"/>
          <a:ext cx="597837" cy="1008217"/>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0.34477</cdr:x>
      <cdr:y>0.39741</cdr:y>
    </cdr:from>
    <cdr:to>
      <cdr:x>0.49826</cdr:x>
      <cdr:y>0.50848</cdr:y>
    </cdr:to>
    <cdr:sp macro="" textlink="">
      <cdr:nvSpPr>
        <cdr:cNvPr id="8" name="Rounded Rectangle 7"/>
        <cdr:cNvSpPr/>
      </cdr:nvSpPr>
      <cdr:spPr bwMode="auto">
        <a:xfrm xmlns:a="http://schemas.openxmlformats.org/drawingml/2006/main">
          <a:off x="2958854" y="2320425"/>
          <a:ext cx="1317255" cy="648518"/>
        </a:xfrm>
        <a:prstGeom xmlns:a="http://schemas.openxmlformats.org/drawingml/2006/main" prst="roundRect">
          <a:avLst/>
        </a:prstGeom>
        <a:solidFill xmlns:a="http://schemas.openxmlformats.org/drawingml/2006/main">
          <a:srgbClr val="4F81BD">
            <a:lumMod val="40000"/>
            <a:lumOff val="60000"/>
          </a:srgb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i="0">
              <a:solidFill>
                <a:sysClr val="windowText" lastClr="000000"/>
              </a:solidFill>
            </a:rPr>
            <a:t>RC</a:t>
          </a:r>
          <a:r>
            <a:rPr lang="en-US" sz="1200" b="1" i="0" baseline="0">
              <a:solidFill>
                <a:sysClr val="windowText" lastClr="000000"/>
              </a:solidFill>
            </a:rPr>
            <a:t> Contributions include Haiti, Bosnia, and Kosovo</a:t>
          </a:r>
          <a:endParaRPr lang="en-US" sz="1200" b="1" i="0">
            <a:solidFill>
              <a:sysClr val="windowText" lastClr="000000"/>
            </a:solidFill>
          </a:endParaRPr>
        </a:p>
      </cdr:txBody>
    </cdr:sp>
  </cdr:relSizeAnchor>
  <cdr:relSizeAnchor xmlns:cdr="http://schemas.openxmlformats.org/drawingml/2006/chartDrawing">
    <cdr:from>
      <cdr:x>0.44395</cdr:x>
      <cdr:y>0.51022</cdr:y>
    </cdr:from>
    <cdr:to>
      <cdr:x>0.56793</cdr:x>
      <cdr:y>0.73757</cdr:y>
    </cdr:to>
    <cdr:sp macro="" textlink="">
      <cdr:nvSpPr>
        <cdr:cNvPr id="9" name="Straight Arrow Connector 8"/>
        <cdr:cNvSpPr/>
      </cdr:nvSpPr>
      <cdr:spPr bwMode="auto">
        <a:xfrm xmlns:a="http://schemas.openxmlformats.org/drawingml/2006/main" rot="16200000" flipH="1">
          <a:off x="3678237" y="3110805"/>
          <a:ext cx="1327457" cy="1064000"/>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relSizeAnchor>
  <cdr:relSizeAnchor xmlns:cdr="http://schemas.openxmlformats.org/drawingml/2006/chartDrawing">
    <cdr:from>
      <cdr:x>0.41325</cdr:x>
      <cdr:y>0.16834</cdr:y>
    </cdr:from>
    <cdr:to>
      <cdr:x>0.56675</cdr:x>
      <cdr:y>0.27941</cdr:y>
    </cdr:to>
    <cdr:sp macro="" textlink="">
      <cdr:nvSpPr>
        <cdr:cNvPr id="10" name="Rounded Rectangle 9"/>
        <cdr:cNvSpPr/>
      </cdr:nvSpPr>
      <cdr:spPr bwMode="auto">
        <a:xfrm xmlns:a="http://schemas.openxmlformats.org/drawingml/2006/main">
          <a:off x="3546511" y="982908"/>
          <a:ext cx="1317340" cy="648518"/>
        </a:xfrm>
        <a:prstGeom xmlns:a="http://schemas.openxmlformats.org/drawingml/2006/main" prst="roundRect">
          <a:avLst/>
        </a:prstGeom>
        <a:solidFill xmlns:a="http://schemas.openxmlformats.org/drawingml/2006/main">
          <a:srgbClr val="4F81BD">
            <a:lumMod val="40000"/>
            <a:lumOff val="60000"/>
          </a:srgb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i="0">
              <a:solidFill>
                <a:sysClr val="windowText" lastClr="000000"/>
              </a:solidFill>
            </a:rPr>
            <a:t>RC</a:t>
          </a:r>
          <a:r>
            <a:rPr lang="en-US" sz="1200" b="1" i="0" baseline="0">
              <a:solidFill>
                <a:sysClr val="windowText" lastClr="000000"/>
              </a:solidFill>
            </a:rPr>
            <a:t> Contributions for ONE/OEF/OIF and OND</a:t>
          </a:r>
          <a:endParaRPr lang="en-US" sz="1200" b="1" i="0">
            <a:solidFill>
              <a:sysClr val="windowText" lastClr="000000"/>
            </a:solidFill>
          </a:endParaRPr>
        </a:p>
      </cdr:txBody>
    </cdr:sp>
  </cdr:relSizeAnchor>
  <cdr:relSizeAnchor xmlns:cdr="http://schemas.openxmlformats.org/drawingml/2006/chartDrawing">
    <cdr:from>
      <cdr:x>0.56911</cdr:x>
      <cdr:y>0.23776</cdr:y>
    </cdr:from>
    <cdr:to>
      <cdr:x>0.69072</cdr:x>
      <cdr:y>0.34709</cdr:y>
    </cdr:to>
    <cdr:sp macro="" textlink="">
      <cdr:nvSpPr>
        <cdr:cNvPr id="11" name="Straight Arrow Connector 10"/>
        <cdr:cNvSpPr/>
      </cdr:nvSpPr>
      <cdr:spPr bwMode="auto">
        <a:xfrm xmlns:a="http://schemas.openxmlformats.org/drawingml/2006/main" rot="16200000" flipH="1">
          <a:off x="5086766" y="1185579"/>
          <a:ext cx="638359" cy="1043660"/>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relSizeAnchor>
  <cdr:relSizeAnchor xmlns:cdr="http://schemas.openxmlformats.org/drawingml/2006/chartDrawing">
    <cdr:from>
      <cdr:x>0.70843</cdr:x>
      <cdr:y>0.35056</cdr:y>
    </cdr:from>
    <cdr:to>
      <cdr:x>0.83831</cdr:x>
      <cdr:y>0.40609</cdr:y>
    </cdr:to>
    <cdr:sp macro="" textlink="">
      <cdr:nvSpPr>
        <cdr:cNvPr id="12" name="Rounded Rectangle 11"/>
        <cdr:cNvSpPr/>
      </cdr:nvSpPr>
      <cdr:spPr bwMode="auto">
        <a:xfrm xmlns:a="http://schemas.openxmlformats.org/drawingml/2006/main">
          <a:off x="6079759" y="2046874"/>
          <a:ext cx="1114633" cy="324230"/>
        </a:xfrm>
        <a:prstGeom xmlns:a="http://schemas.openxmlformats.org/drawingml/2006/main" prst="roundRect">
          <a:avLst/>
        </a:prstGeom>
        <a:solidFill xmlns:a="http://schemas.openxmlformats.org/drawingml/2006/main">
          <a:srgbClr val="4F81BD">
            <a:lumMod val="40000"/>
            <a:lumOff val="60000"/>
          </a:srgb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i="0">
              <a:solidFill>
                <a:sysClr val="windowText" lastClr="000000"/>
              </a:solidFill>
            </a:rPr>
            <a:t>Troop Surge</a:t>
          </a:r>
        </a:p>
      </cdr:txBody>
    </cdr:sp>
  </cdr:relSizeAnchor>
  <cdr:relSizeAnchor xmlns:cdr="http://schemas.openxmlformats.org/drawingml/2006/chartDrawing">
    <cdr:from>
      <cdr:x>0.83949</cdr:x>
      <cdr:y>0.29676</cdr:y>
    </cdr:from>
    <cdr:to>
      <cdr:x>0.88908</cdr:x>
      <cdr:y>0.35229</cdr:y>
    </cdr:to>
    <cdr:sp macro="" textlink="">
      <cdr:nvSpPr>
        <cdr:cNvPr id="13" name="Straight Arrow Connector 12"/>
        <cdr:cNvSpPr/>
      </cdr:nvSpPr>
      <cdr:spPr bwMode="auto">
        <a:xfrm xmlns:a="http://schemas.openxmlformats.org/drawingml/2006/main" rot="16200000">
          <a:off x="7255196" y="1682058"/>
          <a:ext cx="324230" cy="425583"/>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0.23125</cdr:x>
      <cdr:y>0.02604</cdr:y>
    </cdr:from>
    <cdr:to>
      <cdr:x>0.76875</cdr:x>
      <cdr:y>0.12674</cdr:y>
    </cdr:to>
    <cdr:sp macro="" textlink="">
      <cdr:nvSpPr>
        <cdr:cNvPr id="2" name="TextBox 1"/>
        <cdr:cNvSpPr txBox="1"/>
      </cdr:nvSpPr>
      <cdr:spPr>
        <a:xfrm xmlns:a="http://schemas.openxmlformats.org/drawingml/2006/main">
          <a:off x="1057275" y="71438"/>
          <a:ext cx="245745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a:t>BASE FUNDING $47B</a:t>
          </a:r>
        </a:p>
      </cdr:txBody>
    </cdr:sp>
  </cdr:relSizeAnchor>
</c:userShapes>
</file>

<file path=ppt/drawings/drawing3.xml><?xml version="1.0" encoding="utf-8"?>
<c:userShapes xmlns:c="http://schemas.openxmlformats.org/drawingml/2006/chart">
  <cdr:relSizeAnchor xmlns:cdr="http://schemas.openxmlformats.org/drawingml/2006/chartDrawing">
    <cdr:from>
      <cdr:x>0.19167</cdr:x>
      <cdr:y>0.02257</cdr:y>
    </cdr:from>
    <cdr:to>
      <cdr:x>0.83958</cdr:x>
      <cdr:y>0.12326</cdr:y>
    </cdr:to>
    <cdr:sp macro="" textlink="">
      <cdr:nvSpPr>
        <cdr:cNvPr id="2" name="TextBox 1"/>
        <cdr:cNvSpPr txBox="1"/>
      </cdr:nvSpPr>
      <cdr:spPr>
        <a:xfrm xmlns:a="http://schemas.openxmlformats.org/drawingml/2006/main">
          <a:off x="876300" y="61913"/>
          <a:ext cx="296227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a:t>PROCUREMENT $3.2B</a:t>
          </a:r>
        </a:p>
      </cdr:txBody>
    </cdr:sp>
  </cdr:relSizeAnchor>
</c:userShapes>
</file>

<file path=ppt/drawings/drawing4.xml><?xml version="1.0" encoding="utf-8"?>
<c:userShapes xmlns:c="http://schemas.openxmlformats.org/drawingml/2006/chart">
  <cdr:relSizeAnchor xmlns:cdr="http://schemas.openxmlformats.org/drawingml/2006/chartDrawing">
    <cdr:from>
      <cdr:x>0.23374</cdr:x>
      <cdr:y>0.02951</cdr:y>
    </cdr:from>
    <cdr:to>
      <cdr:x>0.78252</cdr:x>
      <cdr:y>0.16146</cdr:y>
    </cdr:to>
    <cdr:sp macro="" textlink="">
      <cdr:nvSpPr>
        <cdr:cNvPr id="2" name="TextBox 1"/>
        <cdr:cNvSpPr txBox="1"/>
      </cdr:nvSpPr>
      <cdr:spPr>
        <a:xfrm xmlns:a="http://schemas.openxmlformats.org/drawingml/2006/main">
          <a:off x="1095375" y="80963"/>
          <a:ext cx="257175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APPROPRIATIONS</a:t>
          </a:r>
        </a:p>
      </cdr:txBody>
    </cdr:sp>
  </cdr:relSizeAnchor>
</c:userShapes>
</file>

<file path=ppt/drawings/drawing5.xml><?xml version="1.0" encoding="utf-8"?>
<c:userShapes xmlns:c="http://schemas.openxmlformats.org/drawingml/2006/chart">
  <cdr:relSizeAnchor xmlns:cdr="http://schemas.openxmlformats.org/drawingml/2006/chartDrawing">
    <cdr:from>
      <cdr:x>0.16667</cdr:x>
      <cdr:y>0.02257</cdr:y>
    </cdr:from>
    <cdr:to>
      <cdr:x>0.84167</cdr:x>
      <cdr:y>0.11285</cdr:y>
    </cdr:to>
    <cdr:sp macro="" textlink="">
      <cdr:nvSpPr>
        <cdr:cNvPr id="2" name="TextBox 1"/>
        <cdr:cNvSpPr txBox="1"/>
      </cdr:nvSpPr>
      <cdr:spPr>
        <a:xfrm xmlns:a="http://schemas.openxmlformats.org/drawingml/2006/main">
          <a:off x="762000" y="61913"/>
          <a:ext cx="30861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a:t>ENDSTRENGTH 837,400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528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idx="2"/>
          </p:nvPr>
        </p:nvSpPr>
        <p:spPr bwMode="auto">
          <a:xfrm>
            <a:off x="682625" y="533400"/>
            <a:ext cx="2162175" cy="1620838"/>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685455" y="2441736"/>
            <a:ext cx="5563153" cy="6158388"/>
          </a:xfrm>
          <a:prstGeom prst="rect">
            <a:avLst/>
          </a:prstGeom>
          <a:noFill/>
          <a:ln w="12700">
            <a:noFill/>
            <a:miter lim="800000"/>
            <a:headEnd/>
            <a:tailEnd/>
          </a:ln>
          <a:effectLst/>
        </p:spPr>
        <p:txBody>
          <a:bodyPr vert="horz" wrap="square" lIns="93682" tIns="45226" rIns="93682" bIns="452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64497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7450" y="698500"/>
            <a:ext cx="4649788" cy="3487738"/>
          </a:xfrm>
          <a:ln/>
        </p:spPr>
      </p:sp>
      <p:sp>
        <p:nvSpPr>
          <p:cNvPr id="43011" name="Rectangle 3"/>
          <p:cNvSpPr>
            <a:spLocks noGrp="1" noChangeArrowheads="1"/>
          </p:cNvSpPr>
          <p:nvPr>
            <p:ph type="body" idx="1"/>
          </p:nvPr>
        </p:nvSpPr>
        <p:spPr>
          <a:xfrm>
            <a:off x="938325" y="4416108"/>
            <a:ext cx="5133750" cy="4182427"/>
          </a:xfrm>
          <a:noFill/>
          <a:ln w="9525"/>
        </p:spPr>
        <p:txBody>
          <a:bodyPr lIns="92832" tIns="46416" rIns="92832" bIns="46416"/>
          <a:lstStyle/>
          <a:p>
            <a:endParaRPr lang="en-GB" b="1" u="sng" dirty="0" smtClean="0">
              <a:solidFill>
                <a:srgbClr val="FF0000"/>
              </a:solidFill>
              <a:latin typeface="Arial" charset="0"/>
            </a:endParaRPr>
          </a:p>
        </p:txBody>
      </p:sp>
      <p:sp>
        <p:nvSpPr>
          <p:cNvPr id="43012"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4" tIns="45788" rIns="91574" bIns="45788">
            <a:spAutoFit/>
          </a:bodyPr>
          <a:lstStyle/>
          <a:p>
            <a:pPr algn="ctr" eaLnBrk="0" hangingPunct="0">
              <a:spcBef>
                <a:spcPct val="50000"/>
              </a:spcBef>
            </a:pPr>
            <a:r>
              <a:rPr lang="en-US" sz="1200" b="1" dirty="0">
                <a:solidFill>
                  <a:schemeClr val="tx1"/>
                </a:solidFill>
                <a:latin typeface="Arial" charset="0"/>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1" y="3808854"/>
            <a:ext cx="6789337" cy="387503"/>
          </a:xfrm>
          <a:prstGeom prst="rect">
            <a:avLst/>
          </a:prstGeom>
          <a:noFill/>
          <a:ln w="9525">
            <a:noFill/>
            <a:miter lim="800000"/>
            <a:headEnd/>
            <a:tailEnd/>
          </a:ln>
        </p:spPr>
        <p:txBody>
          <a:bodyPr lIns="92774" tIns="44784" rIns="92774" bIns="44784">
            <a:spAutoFit/>
          </a:bodyPr>
          <a:lstStyle/>
          <a:p>
            <a:pPr defTabSz="933157" eaLnBrk="0" hangingPunct="0">
              <a:spcBef>
                <a:spcPct val="35000"/>
              </a:spcBef>
            </a:pPr>
            <a:endParaRPr lang="en-US" sz="1900" dirty="0"/>
          </a:p>
        </p:txBody>
      </p:sp>
      <p:sp>
        <p:nvSpPr>
          <p:cNvPr id="48132" name="Rectangle 4"/>
          <p:cNvSpPr>
            <a:spLocks noGrp="1" noChangeArrowheads="1"/>
          </p:cNvSpPr>
          <p:nvPr>
            <p:ph type="body" idx="1"/>
          </p:nvPr>
        </p:nvSpPr>
        <p:spPr>
          <a:xfrm>
            <a:off x="680683" y="3800908"/>
            <a:ext cx="6177040" cy="4904137"/>
          </a:xfrm>
          <a:noFill/>
          <a:ln w="9525"/>
        </p:spPr>
        <p:txBody>
          <a:bodyPr lIns="93395" tIns="45089" rIns="93395" bIns="45089"/>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(LTC Mike O’Toole)</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30"/>
            <a:ext cx="766564" cy="279993"/>
          </a:xfrm>
          <a:prstGeom prst="rect">
            <a:avLst/>
          </a:prstGeom>
          <a:noFill/>
          <a:ln w="12700">
            <a:noFill/>
            <a:miter lim="800000"/>
            <a:headEnd/>
            <a:tailEnd/>
          </a:ln>
        </p:spPr>
        <p:txBody>
          <a:bodyPr lIns="91560" tIns="45782" rIns="91560" bIns="45782">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Char char="-"/>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a:t>
            </a:r>
            <a:r>
              <a:rPr lang="en-US" sz="1000" b="1" baseline="0" dirty="0" err="1" smtClean="0">
                <a:solidFill>
                  <a:schemeClr val="tx1"/>
                </a:solidFill>
                <a:latin typeface="Arial" pitchFamily="34" charset="0"/>
                <a:cs typeface="Arial" pitchFamily="34" charset="0"/>
              </a:rPr>
              <a:t>Fessel</a:t>
            </a:r>
            <a:r>
              <a:rPr lang="en-US" sz="1000" b="1" baseline="0" dirty="0" smtClean="0">
                <a:solidFill>
                  <a:schemeClr val="tx1"/>
                </a:solidFill>
                <a:latin typeface="Arial" pitchFamily="34" charset="0"/>
                <a:cs typeface="Arial" pitchFamily="34" charset="0"/>
              </a:rPr>
              <a:t>)</a:t>
            </a:r>
            <a:endParaRPr lang="en-US" sz="1000" b="1" dirty="0" smtClean="0">
              <a:solidFill>
                <a:schemeClr val="tx1"/>
              </a:solidFill>
              <a:latin typeface="Arial" pitchFamily="34" charset="0"/>
              <a:cs typeface="Arial" pitchFamily="34"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r>
              <a:rPr lang="en-US" sz="1000" b="0" dirty="0" smtClean="0">
                <a:solidFill>
                  <a:srgbClr val="FF0000"/>
                </a:solidFill>
                <a:latin typeface="Arial" charset="0"/>
              </a:rPr>
              <a:t> The Family &amp; Employer Programs</a:t>
            </a:r>
            <a:r>
              <a:rPr lang="en-US" sz="1000" b="0" baseline="0" dirty="0" smtClean="0">
                <a:solidFill>
                  <a:srgbClr val="FF0000"/>
                </a:solidFill>
                <a:latin typeface="Arial" charset="0"/>
              </a:rPr>
              <a:t> &amp; Policy (FEPP) stood up in 2010 as directed by, then, Secretary McCarthy where he placed these three programs under one Director.</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None/>
            </a:pPr>
            <a:r>
              <a:rPr lang="en-US" sz="1000" b="0" baseline="0" dirty="0" smtClean="0">
                <a:solidFill>
                  <a:srgbClr val="FF0000"/>
                </a:solidFill>
                <a:latin typeface="Arial" charset="0"/>
              </a:rPr>
              <a:t>- Purpose to allow for an opportunity to have these three programs and mission areas to  work closely together, collaborate and coordinate in order to find synergy and efficiencies as a result, ultimately enhancing all three programs productivity and mission success.</a:t>
            </a:r>
          </a:p>
          <a:p>
            <a:pPr>
              <a:lnSpc>
                <a:spcPct val="90000"/>
              </a:lnSpc>
              <a:spcBef>
                <a:spcPct val="35000"/>
              </a:spcBef>
            </a:pPr>
            <a:endParaRPr lang="en-US" sz="1000" b="0" baseline="0" dirty="0" smtClean="0">
              <a:solidFill>
                <a:srgbClr val="FF0000"/>
              </a:solidFill>
              <a:latin typeface="Arial" charset="0"/>
            </a:endParaRPr>
          </a:p>
          <a:p>
            <a:pPr>
              <a:lnSpc>
                <a:spcPct val="90000"/>
              </a:lnSpc>
              <a:spcBef>
                <a:spcPct val="35000"/>
              </a:spcBef>
            </a:pPr>
            <a:r>
              <a:rPr lang="en-US" sz="1000" b="0" baseline="0" dirty="0" smtClean="0">
                <a:solidFill>
                  <a:srgbClr val="FF0000"/>
                </a:solidFill>
                <a:latin typeface="Arial" charset="0"/>
              </a:rPr>
              <a:t>- This new Directorate is responsible for the “TRIAD of SUPPORT”:  Family, Service and Civilian Employer.  Bottom line, a lot of compatibility inherent in all three missions and programs.</a:t>
            </a:r>
            <a:endParaRPr lang="en-US" sz="1000" b="0"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RFPB (Col Obata)</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base" hangingPunct="0">
              <a:spcBef>
                <a:spcPct val="50000"/>
              </a:spcBef>
              <a:spcAft>
                <a:spcPct val="0"/>
              </a:spcAft>
            </a:pPr>
            <a:r>
              <a:rPr lang="en-US" sz="1200" b="1" dirty="0">
                <a:solidFill>
                  <a:prstClr val="black"/>
                </a:solidFill>
                <a:latin typeface="Arial" charset="0"/>
              </a:rPr>
              <a:t>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8040C1D0-1A42-414E-9CEA-8758C9838B20}" type="slidenum">
              <a:rPr lang="en-US" smtClean="0">
                <a:solidFill>
                  <a:prstClr val="white"/>
                </a:solidFill>
              </a:rPr>
              <a:pPr/>
              <a:t>13</a:t>
            </a:fld>
            <a:endParaRPr lang="en-US" dirty="0" smtClean="0">
              <a:solidFill>
                <a:prstClr val="white"/>
              </a:solidFill>
            </a:endParaRPr>
          </a:p>
        </p:txBody>
      </p:sp>
      <p:sp>
        <p:nvSpPr>
          <p:cNvPr id="40963" name="Rectangle 2"/>
          <p:cNvSpPr>
            <a:spLocks noGrp="1" noRot="1" noChangeAspect="1" noChangeArrowheads="1" noTextEdit="1"/>
          </p:cNvSpPr>
          <p:nvPr>
            <p:ph type="sldImg"/>
          </p:nvPr>
        </p:nvSpPr>
        <p:spPr>
          <a:xfrm>
            <a:off x="684213" y="533400"/>
            <a:ext cx="2159000" cy="1620838"/>
          </a:xfrm>
          <a:ln/>
        </p:spPr>
      </p:sp>
      <p:sp>
        <p:nvSpPr>
          <p:cNvPr id="626691" name="Rectangle 3"/>
          <p:cNvSpPr>
            <a:spLocks noGrp="1" noChangeArrowheads="1"/>
          </p:cNvSpPr>
          <p:nvPr>
            <p:ph type="body" idx="1"/>
          </p:nvPr>
        </p:nvSpPr>
        <p:spPr>
          <a:xfrm>
            <a:off x="938214" y="4414838"/>
            <a:ext cx="5133975" cy="4183062"/>
          </a:xfrm>
        </p:spPr>
        <p:txBody>
          <a:bodyPr lIns="91409" tIns="45705" rIns="91409" bIns="45705"/>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tx1"/>
                </a:solidFill>
                <a:latin typeface="Arial" pitchFamily="34" charset="0"/>
                <a:cs typeface="Arial" pitchFamily="34" charset="0"/>
              </a:rPr>
              <a:t>Slide owner:</a:t>
            </a:r>
            <a:r>
              <a:rPr lang="en-US" sz="1400" b="1" baseline="0" dirty="0" smtClean="0">
                <a:solidFill>
                  <a:schemeClr val="tx1"/>
                </a:solidFill>
                <a:latin typeface="Arial" pitchFamily="34" charset="0"/>
                <a:cs typeface="Arial" pitchFamily="34" charset="0"/>
              </a:rPr>
              <a:t>  Front Office</a:t>
            </a:r>
            <a:endParaRPr lang="en-US" sz="1400" b="1" dirty="0" smtClean="0">
              <a:solidFill>
                <a:schemeClr val="tx1"/>
              </a:solidFill>
              <a:latin typeface="Arial" pitchFamily="34" charset="0"/>
              <a:cs typeface="Arial" pitchFamily="34" charset="0"/>
            </a:endParaRPr>
          </a:p>
          <a:p>
            <a:pPr algn="just">
              <a:defRPr/>
            </a:pPr>
            <a:endParaRPr lang="en-US" sz="1400" b="1" dirty="0" smtClean="0"/>
          </a:p>
          <a:p>
            <a:pPr algn="just">
              <a:defRPr/>
            </a:pPr>
            <a:endParaRPr lang="en-US" sz="1400" b="1" dirty="0" smtClean="0"/>
          </a:p>
          <a:p>
            <a:pPr algn="just">
              <a:defRPr/>
            </a:pPr>
            <a:r>
              <a:rPr lang="en-US" sz="1400" b="1" dirty="0" smtClean="0"/>
              <a:t>	</a:t>
            </a:r>
            <a:r>
              <a:rPr lang="en-US" sz="1400" dirty="0" smtClean="0"/>
              <a:t>There are seven Federal Reserve Components in three military Departments. Without a presidential declaration of national emergency, Federal military forces cannot be directly used for law enforcement. </a:t>
            </a:r>
          </a:p>
          <a:p>
            <a:pPr algn="just">
              <a:defRPr/>
            </a:pPr>
            <a:endParaRPr lang="en-US" sz="1400" dirty="0" smtClean="0"/>
          </a:p>
          <a:p>
            <a:pPr algn="just">
              <a:defRPr/>
            </a:pPr>
            <a:r>
              <a:rPr lang="en-US" sz="1400" dirty="0" smtClean="0"/>
              <a:t>The seventh Reserve Component, the Coast Guard Reserve, although a naval force, belongs to the Department of Homeland Security in time of Peace, just like the Active Coast Guard.  Upon declaration of war, or </a:t>
            </a:r>
            <a:r>
              <a:rPr lang="en-US" sz="1400" dirty="0" smtClean="0">
                <a:effectLst>
                  <a:outerShdw blurRad="38100" dist="38100" dir="2700000" algn="tl">
                    <a:srgbClr val="C0C0C0"/>
                  </a:outerShdw>
                </a:effectLst>
              </a:rPr>
              <a:t>w</a:t>
            </a:r>
            <a:r>
              <a:rPr lang="en-US" sz="1400" dirty="0" smtClean="0"/>
              <a:t>hen directed by the President, the Coast Guard reverts to the Department of the Navy.  In their Homeland Security role, they can and do participate in law enforcement.</a:t>
            </a:r>
          </a:p>
          <a:p>
            <a:pPr algn="just">
              <a:defRPr/>
            </a:pPr>
            <a:endParaRPr lang="en-US" sz="1400" dirty="0" smtClean="0"/>
          </a:p>
          <a:p>
            <a:pPr algn="just">
              <a:defRPr/>
            </a:pPr>
            <a:r>
              <a:rPr lang="en-US" sz="1400" dirty="0" smtClean="0"/>
              <a:t>	The Army and Air National Guard also comprise the organized militias.  They are unique in that they have both a Federal and a State mission.  In their state status, they </a:t>
            </a:r>
            <a:r>
              <a:rPr lang="en-US" sz="1400" u="sng" dirty="0" smtClean="0"/>
              <a:t>can</a:t>
            </a:r>
            <a:r>
              <a:rPr lang="en-US" sz="1400" dirty="0" smtClean="0"/>
              <a:t> be used to enforce state laws.</a:t>
            </a:r>
          </a:p>
          <a:p>
            <a:pPr algn="just">
              <a:defRPr/>
            </a:pPr>
            <a:endParaRPr lang="en-US" sz="1400" dirty="0" smtClean="0"/>
          </a:p>
          <a:p>
            <a:pPr algn="just">
              <a:defRPr/>
            </a:pPr>
            <a:r>
              <a:rPr lang="en-US" sz="1400" dirty="0" smtClean="0"/>
              <a:t>	Within this briefing, the term “Reserves” refers to the National Guard and the Service Reserves, including the Coast Guard Reserve, unless specified otherwise.</a:t>
            </a:r>
          </a:p>
          <a:p>
            <a:pPr algn="just">
              <a:defRPr/>
            </a:pPr>
            <a:endParaRPr lang="en-US" sz="1400" dirty="0" smtClean="0"/>
          </a:p>
          <a:p>
            <a:pPr algn="just"/>
            <a:r>
              <a:rPr lang="en-US" sz="1400" dirty="0" smtClean="0"/>
              <a:t>The Ready Reserve consists of the Selected Reserve and Individual Ready Reserve.  The Selected Reserve is comprised of units (companies, battalions, squadrons, brigades, wings, groups and divisions) and individuals designated as essential to contingency or wartime missions.  They are paid and train a minimum of 39 days per year.</a:t>
            </a:r>
          </a:p>
          <a:p>
            <a:pPr algn="just"/>
            <a:endParaRPr lang="en-US" sz="1400" dirty="0" smtClean="0"/>
          </a:p>
          <a:p>
            <a:pPr algn="just"/>
            <a:r>
              <a:rPr lang="en-US" sz="1400" dirty="0" smtClean="0"/>
              <a:t>	</a:t>
            </a:r>
          </a:p>
          <a:p>
            <a:pPr algn="just"/>
            <a:endParaRPr lang="en-US" sz="1400" dirty="0" smtClean="0"/>
          </a:p>
          <a:p>
            <a:endParaRPr lang="en-US" sz="1400" dirty="0" smtClean="0">
              <a:latin typeface="Arial" charset="0"/>
            </a:endParaRPr>
          </a:p>
          <a:p>
            <a:pPr algn="just">
              <a:defRPr/>
            </a:pPr>
            <a:endParaRPr lang="en-US" sz="14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Associated SIG Team</a:t>
            </a:r>
            <a:r>
              <a:rPr lang="en-US" sz="1000" b="1" baseline="0" dirty="0" smtClean="0">
                <a:solidFill>
                  <a:schemeClr val="tx1"/>
                </a:solidFill>
                <a:latin typeface="Arial" pitchFamily="34" charset="0"/>
                <a:cs typeface="Arial" pitchFamily="34" charset="0"/>
              </a:rPr>
              <a:t> Members</a:t>
            </a: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Associated SIG Team</a:t>
            </a:r>
            <a:r>
              <a:rPr lang="en-US" sz="1000" b="1" baseline="0" dirty="0" smtClean="0">
                <a:solidFill>
                  <a:schemeClr val="tx1"/>
                </a:solidFill>
                <a:latin typeface="Arial" pitchFamily="34" charset="0"/>
                <a:cs typeface="Arial" pitchFamily="34" charset="0"/>
              </a:rPr>
              <a:t> Members</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Associated SIG Team</a:t>
            </a:r>
            <a:r>
              <a:rPr lang="en-US" sz="1000" b="1" baseline="0" dirty="0" smtClean="0">
                <a:solidFill>
                  <a:schemeClr val="tx1"/>
                </a:solidFill>
                <a:latin typeface="Arial" pitchFamily="34" charset="0"/>
                <a:cs typeface="Arial" pitchFamily="34" charset="0"/>
              </a:rPr>
              <a:t> Members</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Front Office</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r>
              <a:rPr lang="en-US" sz="1000" b="1" dirty="0" smtClean="0">
                <a:solidFill>
                  <a:srgbClr val="FF0000"/>
                </a:solidFill>
                <a:latin typeface="Arial" charset="0"/>
              </a:rPr>
              <a:t>Statistics from the </a:t>
            </a:r>
            <a:r>
              <a:rPr lang="en-US" sz="1000" b="1" dirty="0" err="1" smtClean="0">
                <a:solidFill>
                  <a:srgbClr val="FF0000"/>
                </a:solidFill>
                <a:latin typeface="Arial" charset="0"/>
              </a:rPr>
              <a:t>Deputates</a:t>
            </a:r>
            <a:r>
              <a:rPr lang="en-US" sz="1000" b="1" dirty="0" smtClean="0">
                <a:solidFill>
                  <a:srgbClr val="FF0000"/>
                </a:solidFill>
                <a:latin typeface="Arial" charset="0"/>
              </a:rPr>
              <a:t>’ respective SIG Team member</a:t>
            </a: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M&amp;P (Mr. Tom Liuzzo)</a:t>
            </a:r>
            <a:endParaRPr lang="en-US" sz="1200" b="1" dirty="0" smtClean="0">
              <a:solidFill>
                <a:srgbClr val="FF0000"/>
              </a:solidFill>
              <a:latin typeface="Arial" charset="0"/>
            </a:endParaRPr>
          </a:p>
          <a:p>
            <a:endParaRPr lang="en-US" dirty="0" smtClean="0"/>
          </a:p>
          <a:p>
            <a:endParaRPr lang="en-US" dirty="0" smtClean="0"/>
          </a:p>
          <a:p>
            <a:r>
              <a:rPr lang="en-US" dirty="0" smtClean="0"/>
              <a:t>Duty Days</a:t>
            </a:r>
            <a:r>
              <a:rPr lang="en-US" baseline="0" dirty="0" smtClean="0"/>
              <a:t> are the summation (in days) of all the Reserve components who contributed support to Counter Drug Operations, Domestic Emergencies, exercise support, and support to the COCOMs.  This includes mobilizations in support of contingencies </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05F384BA-DDC6-4AF5-9064-EFCC5ECD7839}"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690563" y="533400"/>
            <a:ext cx="1908175" cy="1431925"/>
          </a:xfrm>
          <a:ln cap="flat"/>
        </p:spPr>
      </p:sp>
      <p:sp>
        <p:nvSpPr>
          <p:cNvPr id="44035" name="Text Box 3"/>
          <p:cNvSpPr txBox="1">
            <a:spLocks noChangeArrowheads="1"/>
          </p:cNvSpPr>
          <p:nvPr/>
        </p:nvSpPr>
        <p:spPr bwMode="auto">
          <a:xfrm>
            <a:off x="6297910" y="8712991"/>
            <a:ext cx="244919" cy="246399"/>
          </a:xfrm>
          <a:prstGeom prst="rect">
            <a:avLst/>
          </a:prstGeom>
          <a:noFill/>
          <a:ln w="12700">
            <a:noFill/>
            <a:miter lim="800000"/>
            <a:headEnd/>
            <a:tailEnd/>
          </a:ln>
        </p:spPr>
        <p:txBody>
          <a:bodyPr wrap="none" lIns="90661" tIns="45328" rIns="90661" bIns="45328">
            <a:spAutoFit/>
          </a:bodyPr>
          <a:lstStyle/>
          <a:p>
            <a:pPr algn="ctr" defTabSz="907823" eaLnBrk="0" hangingPunct="0"/>
            <a:fld id="{DC12D9D5-1DC0-453F-9A2F-692C82767D4B}" type="slidenum">
              <a:rPr lang="en-US" b="1">
                <a:solidFill>
                  <a:schemeClr val="tx1"/>
                </a:solidFill>
              </a:rPr>
              <a:pPr algn="ctr" defTabSz="907823" eaLnBrk="0" hangingPunct="0"/>
              <a:t>2</a:t>
            </a:fld>
            <a:endParaRPr lang="en-US" b="1" dirty="0">
              <a:solidFill>
                <a:schemeClr val="tx1"/>
              </a:solidFill>
            </a:endParaRPr>
          </a:p>
        </p:txBody>
      </p:sp>
      <p:sp>
        <p:nvSpPr>
          <p:cNvPr id="44036" name="Rectangle 4"/>
          <p:cNvSpPr>
            <a:spLocks noGrp="1" noChangeArrowheads="1"/>
          </p:cNvSpPr>
          <p:nvPr>
            <p:ph type="body" idx="1"/>
          </p:nvPr>
        </p:nvSpPr>
        <p:spPr>
          <a:xfrm>
            <a:off x="701359" y="4416108"/>
            <a:ext cx="5607684" cy="4182427"/>
          </a:xfrm>
          <a:noFill/>
          <a:ln w="9525"/>
        </p:spPr>
        <p:txBody>
          <a:bodyPr/>
          <a:lstStyle/>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r>
              <a:rPr lang="en-GB" b="1" u="sng" dirty="0" smtClean="0">
                <a:solidFill>
                  <a:srgbClr val="FF0000"/>
                </a:solidFill>
                <a:latin typeface="Arial" charset="0"/>
              </a:rPr>
              <a:t>Next slide,  Evolution of USJFCOM</a:t>
            </a:r>
          </a:p>
          <a:p>
            <a:endParaRPr lang="en-GB" b="1" u="sng" dirty="0" smtClean="0">
              <a:solidFill>
                <a:srgbClr val="FF0000"/>
              </a:solidFill>
              <a:latin typeface="Arial" charset="0"/>
            </a:endParaRP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xfrm>
            <a:off x="233363" y="4416425"/>
            <a:ext cx="6621462" cy="4183063"/>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COL </a:t>
            </a:r>
            <a:r>
              <a:rPr lang="en-US" sz="1200" b="1" baseline="0" dirty="0" err="1" smtClean="0">
                <a:solidFill>
                  <a:schemeClr val="tx1"/>
                </a:solidFill>
                <a:latin typeface="Arial" pitchFamily="34" charset="0"/>
                <a:cs typeface="Arial" pitchFamily="34" charset="0"/>
              </a:rPr>
              <a:t>Patriquin</a:t>
            </a:r>
            <a:endParaRPr lang="en-US" dirty="0" smtClean="0"/>
          </a:p>
        </p:txBody>
      </p:sp>
      <p:sp>
        <p:nvSpPr>
          <p:cNvPr id="4100" name="Slide Number Placeholder 3"/>
          <p:cNvSpPr>
            <a:spLocks noGrp="1"/>
          </p:cNvSpPr>
          <p:nvPr>
            <p:ph type="sldNum" sz="quarter" idx="5"/>
          </p:nvPr>
        </p:nvSpPr>
        <p:spPr bwMode="auto">
          <a:xfrm>
            <a:off x="3970338" y="8829675"/>
            <a:ext cx="3038475" cy="465138"/>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852B63A5-D51B-437C-9584-29F200BBFB66}"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39564B3F-A2B3-48CE-A3C9-1989533DA2DC}" type="slidenum">
              <a:rPr lang="en-US" smtClean="0">
                <a:solidFill>
                  <a:prstClr val="white"/>
                </a:solidFill>
              </a:rPr>
              <a:pPr/>
              <a:t>21</a:t>
            </a:fld>
            <a:endParaRPr lang="en-US" dirty="0" smtClean="0">
              <a:solidFill>
                <a:prstClr val="white"/>
              </a:solidFill>
            </a:endParaRPr>
          </a:p>
        </p:txBody>
      </p:sp>
      <p:sp>
        <p:nvSpPr>
          <p:cNvPr id="48131" name="Rectangle 2"/>
          <p:cNvSpPr>
            <a:spLocks noGrp="1" noRot="1" noChangeAspect="1" noChangeArrowheads="1" noTextEdit="1"/>
          </p:cNvSpPr>
          <p:nvPr>
            <p:ph type="sldImg"/>
          </p:nvPr>
        </p:nvSpPr>
        <p:spPr>
          <a:xfrm>
            <a:off x="1179513" y="695325"/>
            <a:ext cx="4648200" cy="3486150"/>
          </a:xfrm>
          <a:ln/>
        </p:spPr>
      </p:sp>
      <p:sp>
        <p:nvSpPr>
          <p:cNvPr id="48132" name="Rectangle 3"/>
          <p:cNvSpPr>
            <a:spLocks noGrp="1" noChangeArrowheads="1"/>
          </p:cNvSpPr>
          <p:nvPr>
            <p:ph type="body" idx="1"/>
          </p:nvPr>
        </p:nvSpPr>
        <p:spPr>
          <a:xfrm>
            <a:off x="931864" y="4416426"/>
            <a:ext cx="5146675" cy="4184650"/>
          </a:xfrm>
          <a:noFill/>
          <a:ln/>
        </p:spPr>
        <p:txBody>
          <a:bodyPr/>
          <a:lstStyle/>
          <a:p>
            <a:r>
              <a:rPr lang="en-US" b="1" dirty="0" smtClean="0"/>
              <a:t>OPR:</a:t>
            </a:r>
            <a:r>
              <a:rPr lang="en-US" b="1" baseline="0" dirty="0" smtClean="0"/>
              <a:t> Col Louis </a:t>
            </a:r>
            <a:r>
              <a:rPr lang="en-US" b="1" baseline="0" dirty="0" err="1" smtClean="0"/>
              <a:t>Patriquin</a:t>
            </a:r>
            <a:endParaRPr lang="en-US" b="1" dirty="0" smtClean="0"/>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CAC24C9D-8C67-419D-8642-167756A186BD}" type="slidenum">
              <a:rPr lang="en-US" smtClean="0">
                <a:solidFill>
                  <a:prstClr val="white"/>
                </a:solidFill>
              </a:rPr>
              <a:pPr/>
              <a:t>22</a:t>
            </a:fld>
            <a:endParaRPr lang="en-US" dirty="0" smtClean="0">
              <a:solidFill>
                <a:prstClr val="white"/>
              </a:solidFill>
            </a:endParaRPr>
          </a:p>
        </p:txBody>
      </p:sp>
      <p:sp>
        <p:nvSpPr>
          <p:cNvPr id="50179" name="Rectangle 2"/>
          <p:cNvSpPr>
            <a:spLocks noGrp="1" noRot="1" noChangeAspect="1" noChangeArrowheads="1" noTextEdit="1"/>
          </p:cNvSpPr>
          <p:nvPr>
            <p:ph type="sldImg"/>
          </p:nvPr>
        </p:nvSpPr>
        <p:spPr>
          <a:xfrm>
            <a:off x="1179513" y="695325"/>
            <a:ext cx="4648200" cy="3486150"/>
          </a:xfrm>
          <a:ln/>
        </p:spPr>
      </p:sp>
      <p:sp>
        <p:nvSpPr>
          <p:cNvPr id="50180" name="Rectangle 3"/>
          <p:cNvSpPr>
            <a:spLocks noGrp="1" noChangeArrowheads="1"/>
          </p:cNvSpPr>
          <p:nvPr>
            <p:ph type="body" idx="1"/>
          </p:nvPr>
        </p:nvSpPr>
        <p:spPr>
          <a:xfrm>
            <a:off x="931864" y="4416426"/>
            <a:ext cx="5146675" cy="4184650"/>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M&amp;P (Mr. Tom Liuzzo)</a:t>
            </a:r>
            <a:endParaRPr lang="en-US" sz="1200" b="1" dirty="0" smtClean="0">
              <a:solidFill>
                <a:srgbClr val="FF0000"/>
              </a:solidFill>
              <a:latin typeface="Arial" charset="0"/>
            </a:endParaRPr>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CAC24C9D-8C67-419D-8642-167756A186BD}" type="slidenum">
              <a:rPr lang="en-US" smtClean="0">
                <a:solidFill>
                  <a:prstClr val="white"/>
                </a:solidFill>
              </a:rPr>
              <a:pPr/>
              <a:t>23</a:t>
            </a:fld>
            <a:endParaRPr lang="en-US" dirty="0" smtClean="0">
              <a:solidFill>
                <a:prstClr val="white"/>
              </a:solidFill>
            </a:endParaRPr>
          </a:p>
        </p:txBody>
      </p:sp>
      <p:sp>
        <p:nvSpPr>
          <p:cNvPr id="50179" name="Rectangle 2"/>
          <p:cNvSpPr>
            <a:spLocks noGrp="1" noRot="1" noChangeAspect="1" noChangeArrowheads="1" noTextEdit="1"/>
          </p:cNvSpPr>
          <p:nvPr>
            <p:ph type="sldImg"/>
          </p:nvPr>
        </p:nvSpPr>
        <p:spPr>
          <a:xfrm>
            <a:off x="1179513" y="695325"/>
            <a:ext cx="4648200" cy="3486150"/>
          </a:xfrm>
          <a:ln/>
        </p:spPr>
      </p:sp>
      <p:sp>
        <p:nvSpPr>
          <p:cNvPr id="50180" name="Rectangle 3"/>
          <p:cNvSpPr>
            <a:spLocks noGrp="1" noChangeArrowheads="1"/>
          </p:cNvSpPr>
          <p:nvPr>
            <p:ph type="body" idx="1"/>
          </p:nvPr>
        </p:nvSpPr>
        <p:spPr>
          <a:xfrm>
            <a:off x="931864" y="4416426"/>
            <a:ext cx="5146675" cy="4184650"/>
          </a:xfrm>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lvl="1" indent="0" algn="l" defTabSz="963613" rtl="0" eaLnBrk="0" fontAlgn="base" latinLnBrk="0" hangingPunct="0">
              <a:lnSpc>
                <a:spcPct val="100000"/>
              </a:lnSpc>
              <a:spcBef>
                <a:spcPct val="0"/>
              </a:spcBef>
              <a:spcAft>
                <a:spcPct val="0"/>
              </a:spcAft>
              <a:buClrTx/>
              <a:buSzTx/>
              <a:buFont typeface="Wingdings" pitchFamily="2" charset="2"/>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Strategic Integration  (Lt Col Lawrence Colby)</a:t>
            </a:r>
            <a:endParaRPr lang="en-US" sz="1000" b="1" dirty="0" smtClean="0">
              <a:solidFill>
                <a:srgbClr val="FF0000"/>
              </a:solidFill>
              <a:latin typeface="Arial" charset="0"/>
            </a:endParaRPr>
          </a:p>
          <a:p>
            <a:pPr marL="0" lvl="1" defTabSz="963613" fontAlgn="base">
              <a:spcBef>
                <a:spcPct val="0"/>
              </a:spcBef>
              <a:spcAft>
                <a:spcPct val="0"/>
              </a:spcAft>
              <a:buFont typeface="Wingdings" pitchFamily="2" charset="2"/>
              <a:buNone/>
            </a:pPr>
            <a:endParaRPr lang="en-US" sz="1000" b="1"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endParaRPr lang="en-US" sz="1000" b="1"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r>
              <a:rPr lang="en-US" sz="1000" b="1" dirty="0" smtClean="0">
                <a:solidFill>
                  <a:srgbClr val="000000"/>
                </a:solidFill>
                <a:latin typeface="Arial" pitchFamily="34" charset="0"/>
                <a:cs typeface="Arial" pitchFamily="34" charset="0"/>
              </a:rPr>
              <a:t>**Recommendations needing ongoing action are asterisked.(**)</a:t>
            </a:r>
          </a:p>
          <a:p>
            <a:pPr marL="0" lvl="1" defTabSz="963613" fontAlgn="base">
              <a:spcBef>
                <a:spcPct val="0"/>
              </a:spcBef>
              <a:spcAft>
                <a:spcPct val="0"/>
              </a:spcAft>
              <a:buFont typeface="Wingdings" pitchFamily="2" charset="2"/>
              <a:buNone/>
            </a:pPr>
            <a:endParaRPr lang="en-US" sz="10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endParaRPr lang="en-US" sz="1000" dirty="0" smtClean="0">
              <a:solidFill>
                <a:srgbClr val="000000"/>
              </a:solidFill>
              <a:latin typeface="Arial" pitchFamily="34" charset="0"/>
              <a:cs typeface="Arial" pitchFamily="34" charset="0"/>
            </a:endParaRPr>
          </a:p>
          <a:p>
            <a:pPr marL="0" lvl="1" defTabSz="963613" fontAlgn="base">
              <a:spcBef>
                <a:spcPct val="0"/>
              </a:spcBef>
              <a:spcAft>
                <a:spcPct val="0"/>
              </a:spcAft>
            </a:pPr>
            <a:r>
              <a:rPr lang="en-US" sz="1200" b="1" u="sng" dirty="0" smtClean="0">
                <a:solidFill>
                  <a:srgbClr val="000000"/>
                </a:solidFill>
                <a:latin typeface="Arial" pitchFamily="34" charset="0"/>
                <a:cs typeface="Arial" pitchFamily="34" charset="0"/>
              </a:rPr>
              <a:t>OASD RA Governance Plan Composition:</a:t>
            </a:r>
            <a:r>
              <a:rPr lang="en-US" sz="1200" dirty="0" smtClean="0">
                <a:solidFill>
                  <a:srgbClr val="000000"/>
                </a:solidFill>
                <a:latin typeface="Arial" pitchFamily="34" charset="0"/>
                <a:cs typeface="Arial" pitchFamily="34" charset="0"/>
              </a:rPr>
              <a:t> </a:t>
            </a: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The Office of the Assistant Secretary of Defense for Reserve Affairs was designated as lead</a:t>
            </a:r>
            <a:r>
              <a:rPr lang="en-US" sz="1200" baseline="0" dirty="0" smtClean="0">
                <a:solidFill>
                  <a:srgbClr val="000000"/>
                </a:solidFill>
                <a:latin typeface="Arial" pitchFamily="34" charset="0"/>
                <a:cs typeface="Arial" pitchFamily="34" charset="0"/>
              </a:rPr>
              <a:t> office for providing oversight to the implementation plans.  An effective 4-Tiered governance process was established.  </a:t>
            </a:r>
            <a:r>
              <a:rPr lang="en-US" sz="1200" dirty="0" smtClean="0">
                <a:solidFill>
                  <a:srgbClr val="000000"/>
                </a:solidFill>
                <a:latin typeface="Arial" pitchFamily="34" charset="0"/>
                <a:cs typeface="Arial" pitchFamily="34" charset="0"/>
              </a:rPr>
              <a:t>Tier 1 and/or 2 level working group was comprised of Reserve Affairs personnel and Action Officers of the Services and representatives from the National Guard Bureau, Joint Staff and other DOD offices.  </a:t>
            </a:r>
          </a:p>
          <a:p>
            <a:pPr marL="0" lvl="1" defTabSz="963613" fontAlgn="base">
              <a:spcBef>
                <a:spcPct val="0"/>
              </a:spcBef>
              <a:spcAft>
                <a:spcPct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The Tier 3 Senior Leader working group was comprised of representatives at the Senior Executive and General/Flag levels from the Services, the Joint Staff, the Combatant Commands and designated offices of the Fourth Estate. The goal was to resolve issues at the lowest level possible and therefore Tier 4 was not required to this point.</a:t>
            </a:r>
          </a:p>
          <a:p>
            <a:pPr marL="0" lvl="1" defTabSz="963613" fontAlgn="base">
              <a:spcBef>
                <a:spcPct val="0"/>
              </a:spcBef>
              <a:spcAft>
                <a:spcPct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Char char="Ø"/>
            </a:pPr>
            <a:r>
              <a:rPr lang="en-US" sz="1200" dirty="0" smtClean="0">
                <a:solidFill>
                  <a:srgbClr val="000000"/>
                </a:solidFill>
              </a:rPr>
              <a:t>DOD made a self-assessment of the status</a:t>
            </a:r>
            <a:r>
              <a:rPr lang="en-US" sz="1200" baseline="0" dirty="0" smtClean="0">
                <a:solidFill>
                  <a:srgbClr val="000000"/>
                </a:solidFill>
              </a:rPr>
              <a:t> of implementation on each of the 54 recommendations and held regular governance meetings to track progress.  A “Scorecard” was used to track regular progress. </a:t>
            </a:r>
            <a:r>
              <a:rPr lang="en-US" sz="1200" dirty="0" smtClean="0">
                <a:solidFill>
                  <a:srgbClr val="000000"/>
                </a:solidFill>
              </a:rPr>
              <a:t>Recommendations whose status is designated as complete, have been deemed to require no further implementation actions, or have already been incorporated into the normal business practices of the targeted Service/Agency.  Those recommendations identified as “on-going” are valid initiatives that would benefit from continued oversight from another governance body that is better positioned to achieve the directed results.</a:t>
            </a:r>
          </a:p>
          <a:p>
            <a:pPr marL="0" lvl="1" defTabSz="963613" fontAlgn="base">
              <a:spcBef>
                <a:spcPct val="0"/>
              </a:spcBef>
              <a:spcAft>
                <a:spcPct val="0"/>
              </a:spcAft>
              <a:buFont typeface="Wingdings" pitchFamily="2" charset="2"/>
              <a:buChar char="Ø"/>
            </a:pPr>
            <a:endParaRPr lang="en-US" sz="1200" dirty="0" smtClean="0">
              <a:solidFill>
                <a:srgbClr val="000000"/>
              </a:solidFill>
            </a:endParaRPr>
          </a:p>
          <a:p>
            <a:pPr marL="0" lvl="1" defTabSz="963613" fontAlgn="base">
              <a:spcBef>
                <a:spcPct val="0"/>
              </a:spcBef>
              <a:spcAft>
                <a:spcPct val="0"/>
              </a:spcAft>
              <a:buFont typeface="Wingdings" pitchFamily="2" charset="2"/>
              <a:buChar char="Ø"/>
            </a:pPr>
            <a:r>
              <a:rPr lang="en-US" sz="1200" dirty="0" smtClean="0">
                <a:solidFill>
                  <a:srgbClr val="000000"/>
                </a:solidFill>
              </a:rPr>
              <a:t>Significant progress has been made since the final report was published by the CNGR Commission.  Implementation plans</a:t>
            </a:r>
            <a:r>
              <a:rPr lang="en-US" sz="1200" baseline="0" dirty="0" smtClean="0">
                <a:solidFill>
                  <a:srgbClr val="000000"/>
                </a:solidFill>
              </a:rPr>
              <a:t> continue to be worked in the Department of Defense, as needed.  </a:t>
            </a:r>
            <a:endParaRPr lang="en-US" sz="1200" dirty="0" smtClean="0">
              <a:solidFill>
                <a:srgbClr val="FF0000"/>
              </a:solidFill>
            </a:endParaRP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r>
              <a:rPr lang="en-US" sz="1000" b="0" dirty="0" smtClean="0">
                <a:solidFill>
                  <a:srgbClr val="FF0000"/>
                </a:solidFill>
                <a:latin typeface="Arial" charset="0"/>
              </a:rPr>
              <a:t>Completed by COL Susan Kolb, Strategic Initiatives and Integration, OASD(RA)</a:t>
            </a: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RT&amp;M (CAPT Baxter)</a:t>
            </a:r>
            <a:endParaRPr lang="en-US" sz="1200" b="1" dirty="0" smtClean="0">
              <a:solidFill>
                <a:srgbClr val="FF0000"/>
              </a:solidFill>
              <a:latin typeface="Arial" charset="0"/>
            </a:endParaRP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Dwayne Baxter)</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(Mr. Ernie Gonzales)</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Trueblood)</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a:t>
            </a:r>
            <a:r>
              <a:rPr lang="en-US" sz="1000" b="1" baseline="0" dirty="0" err="1" smtClean="0">
                <a:solidFill>
                  <a:schemeClr val="tx1"/>
                </a:solidFill>
                <a:latin typeface="Arial" pitchFamily="34" charset="0"/>
                <a:cs typeface="Arial" pitchFamily="34" charset="0"/>
              </a:rPr>
              <a:t>Fessel</a:t>
            </a:r>
            <a:r>
              <a:rPr lang="en-US" sz="1000" b="1" baseline="0" dirty="0" smtClean="0">
                <a:solidFill>
                  <a:schemeClr val="tx1"/>
                </a:solidFill>
                <a:latin typeface="Arial" pitchFamily="34" charset="0"/>
                <a:cs typeface="Arial" pitchFamily="34" charset="0"/>
              </a:rPr>
              <a:t>)</a:t>
            </a:r>
            <a:endParaRPr lang="en-US" sz="1000" b="1" dirty="0" smtClean="0">
              <a:solidFill>
                <a:srgbClr val="FF0000"/>
              </a:solidFill>
              <a:latin typeface="Arial" charset="0"/>
            </a:endParaRPr>
          </a:p>
          <a:p>
            <a:pPr>
              <a:lnSpc>
                <a:spcPct val="90000"/>
              </a:lnSpc>
              <a:spcBef>
                <a:spcPct val="35000"/>
              </a:spcBef>
              <a:buFontTx/>
              <a:buNone/>
            </a:pPr>
            <a:endParaRPr lang="en-US" sz="1000" b="0" dirty="0" smtClean="0">
              <a:solidFill>
                <a:srgbClr val="FF0000"/>
              </a:solidFill>
              <a:latin typeface="Arial"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r>
              <a:rPr lang="en-US" sz="1000" b="0" dirty="0" smtClean="0">
                <a:solidFill>
                  <a:srgbClr val="FF0000"/>
                </a:solidFill>
                <a:latin typeface="Arial" charset="0"/>
              </a:rPr>
              <a:t> New Yellow Ribbon Reintegration</a:t>
            </a:r>
            <a:r>
              <a:rPr lang="en-US" sz="1000" b="0" baseline="0" dirty="0" smtClean="0">
                <a:solidFill>
                  <a:srgbClr val="FF0000"/>
                </a:solidFill>
                <a:latin typeface="Arial" charset="0"/>
              </a:rPr>
              <a:t> Program (YRRP) and </a:t>
            </a:r>
            <a:r>
              <a:rPr lang="en-US" sz="1000" b="0" dirty="0" smtClean="0">
                <a:solidFill>
                  <a:srgbClr val="FF0000"/>
                </a:solidFill>
                <a:latin typeface="Arial" charset="0"/>
              </a:rPr>
              <a:t>Employer Support of the Guard and Reserve</a:t>
            </a:r>
            <a:r>
              <a:rPr lang="en-US" sz="1000" b="0" baseline="0" dirty="0" smtClean="0">
                <a:solidFill>
                  <a:srgbClr val="FF0000"/>
                </a:solidFill>
                <a:latin typeface="Arial" charset="0"/>
              </a:rPr>
              <a:t> (ESGR) mission.  This new mission is articulated in ESGR’s Strategic Plan FY11-15.</a:t>
            </a:r>
          </a:p>
          <a:p>
            <a:pPr>
              <a:lnSpc>
                <a:spcPct val="90000"/>
              </a:lnSpc>
              <a:spcBef>
                <a:spcPct val="35000"/>
              </a:spcBef>
              <a:buFontTx/>
              <a:buNone/>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The Program is resourced by YRRP and supported by ESGR.</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Purpose to support activities and engage with Strategic Partners to seek ways to find and create civilian employment opportunities for RC Service Members and their families.  Also to leverage ESGR’s network of over 4,700 volunteers to engage at the state and local levels.</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Key Strategic Partners include:  DOL-VETs; VA; OPM and SBA</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Also working with some appropriate Non-Federal Entities:  Best example the Society for Human Resource Management (SHRM)</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None/>
            </a:pPr>
            <a:r>
              <a:rPr lang="en-US" sz="1000" b="0" baseline="0" dirty="0" smtClean="0">
                <a:solidFill>
                  <a:srgbClr val="FF0000"/>
                </a:solidFill>
                <a:latin typeface="Arial" charset="0"/>
              </a:rPr>
              <a:t>- Key tool is the Hero2Hired (H2H) website where employers and service members may post available jobs and resumes.  Tangible resource and mechanism to find employment the link is:  http://www.H2H.jobs</a:t>
            </a:r>
            <a:endParaRPr lang="en-US" sz="1000" b="0"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0"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690563" y="533400"/>
            <a:ext cx="1908175" cy="1431925"/>
          </a:xfrm>
          <a:ln cap="flat"/>
        </p:spPr>
      </p:sp>
      <p:sp>
        <p:nvSpPr>
          <p:cNvPr id="44035" name="Text Box 3"/>
          <p:cNvSpPr txBox="1">
            <a:spLocks noChangeArrowheads="1"/>
          </p:cNvSpPr>
          <p:nvPr/>
        </p:nvSpPr>
        <p:spPr bwMode="auto">
          <a:xfrm>
            <a:off x="6297910" y="8712991"/>
            <a:ext cx="244919" cy="246399"/>
          </a:xfrm>
          <a:prstGeom prst="rect">
            <a:avLst/>
          </a:prstGeom>
          <a:noFill/>
          <a:ln w="12700">
            <a:noFill/>
            <a:miter lim="800000"/>
            <a:headEnd/>
            <a:tailEnd/>
          </a:ln>
        </p:spPr>
        <p:txBody>
          <a:bodyPr wrap="none" lIns="90661" tIns="45328" rIns="90661" bIns="45328">
            <a:spAutoFit/>
          </a:bodyPr>
          <a:lstStyle/>
          <a:p>
            <a:pPr algn="ctr" defTabSz="907823" eaLnBrk="0" hangingPunct="0"/>
            <a:fld id="{DC12D9D5-1DC0-453F-9A2F-692C82767D4B}" type="slidenum">
              <a:rPr lang="en-US" b="1">
                <a:solidFill>
                  <a:schemeClr val="tx1"/>
                </a:solidFill>
              </a:rPr>
              <a:pPr algn="ctr" defTabSz="907823" eaLnBrk="0" hangingPunct="0"/>
              <a:t>3</a:t>
            </a:fld>
            <a:endParaRPr lang="en-US" b="1" dirty="0">
              <a:solidFill>
                <a:schemeClr val="tx1"/>
              </a:solidFill>
            </a:endParaRPr>
          </a:p>
        </p:txBody>
      </p:sp>
      <p:sp>
        <p:nvSpPr>
          <p:cNvPr id="44036" name="Rectangle 4"/>
          <p:cNvSpPr>
            <a:spLocks noGrp="1" noChangeArrowheads="1"/>
          </p:cNvSpPr>
          <p:nvPr>
            <p:ph type="body" idx="1"/>
          </p:nvPr>
        </p:nvSpPr>
        <p:spPr>
          <a:xfrm>
            <a:off x="701359" y="4416108"/>
            <a:ext cx="5607684" cy="4182427"/>
          </a:xfrm>
          <a:noFill/>
          <a:ln w="9525"/>
        </p:spPr>
        <p:txBody>
          <a:bodyPr/>
          <a:lstStyle/>
          <a:p>
            <a:pPr marL="0" marR="0" indent="0" algn="just" defTabSz="914400" rtl="0" eaLnBrk="0" fontAlgn="base" latinLnBrk="0" hangingPunct="0">
              <a:lnSpc>
                <a:spcPct val="100000"/>
              </a:lnSpc>
              <a:spcBef>
                <a:spcPct val="30000"/>
              </a:spcBef>
              <a:spcAft>
                <a:spcPct val="0"/>
              </a:spcAft>
              <a:buClrTx/>
              <a:buSzTx/>
              <a:buFontTx/>
              <a:buNone/>
              <a:tabLst>
                <a:tab pos="981075" algn="l"/>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Front Office &amp; SIG Members for notes section</a:t>
            </a:r>
            <a:endParaRPr lang="en-US" sz="1200" b="1" dirty="0" smtClean="0">
              <a:solidFill>
                <a:schemeClr val="tx1"/>
              </a:solidFill>
              <a:latin typeface="Arial" pitchFamily="34" charset="0"/>
              <a:cs typeface="Arial" pitchFamily="34" charset="0"/>
            </a:endParaRPr>
          </a:p>
          <a:p>
            <a:pPr algn="just" defTabSz="914400">
              <a:tabLst>
                <a:tab pos="981075" algn="l"/>
              </a:tabLst>
            </a:pPr>
            <a:endParaRPr lang="en-US" sz="1200" dirty="0" smtClean="0">
              <a:solidFill>
                <a:srgbClr val="000000"/>
              </a:solidFill>
              <a:cs typeface="Times New Roman" pitchFamily="18" charset="0"/>
            </a:endParaRPr>
          </a:p>
          <a:p>
            <a:pPr algn="just" defTabSz="914400">
              <a:tabLst>
                <a:tab pos="981075" algn="l"/>
              </a:tabLst>
            </a:pPr>
            <a:endParaRPr lang="en-US" sz="1200" dirty="0" smtClean="0">
              <a:solidFill>
                <a:srgbClr val="000000"/>
              </a:solidFill>
              <a:cs typeface="Times New Roman" pitchFamily="18" charset="0"/>
            </a:endParaRPr>
          </a:p>
          <a:p>
            <a:pPr algn="just" defTabSz="914400">
              <a:tabLst>
                <a:tab pos="981075" algn="l"/>
              </a:tabLst>
            </a:pPr>
            <a:r>
              <a:rPr lang="en-US" sz="1200" dirty="0" smtClean="0">
                <a:solidFill>
                  <a:srgbClr val="000000"/>
                </a:solidFill>
                <a:cs typeface="Times New Roman" pitchFamily="18" charset="0"/>
              </a:rPr>
              <a:t>	</a:t>
            </a:r>
            <a:r>
              <a:rPr lang="en-US" sz="1200" dirty="0" smtClean="0">
                <a:cs typeface="Times New Roman" pitchFamily="18" charset="0"/>
              </a:rPr>
              <a:t>The United States Reserve Components complement our military strategy by adding cost effective flexibility.  With 1.1 million service members in seven components, they comprise approximately 45% of our nation’s total military force.</a:t>
            </a:r>
            <a:r>
              <a:rPr lang="en-US" dirty="0" smtClean="0">
                <a:cs typeface="Times New Roman" pitchFamily="18" charset="0"/>
              </a:rPr>
              <a:t> </a:t>
            </a:r>
          </a:p>
          <a:p>
            <a:pPr algn="just" defTabSz="914400">
              <a:tabLst>
                <a:tab pos="981075" algn="l"/>
              </a:tabLst>
            </a:pPr>
            <a:endParaRPr lang="en-US"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The Reserve Components have an operating budget of about $32 billion dollars a year with over $7.7 billion in procurement.  They also have over $144 billion dollars in equipment located in nearly 5,000 cities across the United States. </a:t>
            </a:r>
          </a:p>
          <a:p>
            <a:pPr algn="just" defTabSz="914400" eaLnBrk="1" hangingPunct="1">
              <a:tabLst>
                <a:tab pos="981075" algn="l"/>
              </a:tabLst>
            </a:pPr>
            <a:endParaRPr lang="en-US" sz="1200"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Integrated into our total military force, the part-time nature of their duties requires special laws, regulations, and policies.   Because of the special dual role they play as both professional military personnel and responsible civilian citizens in their communities, Reserve Component personnel are a vital link between the military and America's citizenry. </a:t>
            </a:r>
          </a:p>
          <a:p>
            <a:pPr algn="just" defTabSz="914400" eaLnBrk="1" hangingPunct="1">
              <a:tabLst>
                <a:tab pos="981075" algn="l"/>
              </a:tabLst>
            </a:pPr>
            <a:endParaRPr lang="en-US" sz="1200"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Each Reserve Component contributes to the Total Force in different ways, spanning the spectrum from dedicated peacetime and wartime roles allocated to Reserve Component Forces to contributory support working alongside their Active Service counterparts.</a:t>
            </a:r>
          </a:p>
          <a:p>
            <a:pPr algn="just" defTabSz="914400" eaLnBrk="1" hangingPunct="1">
              <a:tabLst>
                <a:tab pos="981075" algn="l"/>
              </a:tabLst>
            </a:pPr>
            <a:endParaRPr lang="en-US" sz="1200" dirty="0" smtClean="0">
              <a:cs typeface="Times New Roman" pitchFamily="18" charset="0"/>
            </a:endParaRPr>
          </a:p>
          <a:p>
            <a:r>
              <a:rPr lang="en-US" sz="1200" dirty="0" smtClean="0"/>
              <a:t>OASD/RA responsibilities are to advise the SECDEF on RC issues and exercise policy oversight over the National Guard and Reserve.  The National Guard and Reserve Chiefs report directly to the Chiefs of Staff of their respective Service. </a:t>
            </a:r>
          </a:p>
          <a:p>
            <a:r>
              <a:rPr lang="en-US" sz="1200" dirty="0" smtClean="0"/>
              <a:t>	The Reserve Components report directly to the Service Chiefs in their responsibilities to organize, train, man and equip the force.  When activated the Reserve units and individuals report to their combatant commander just like the Active force does.</a:t>
            </a:r>
          </a:p>
          <a:p>
            <a:r>
              <a:rPr lang="en-US" sz="1200" dirty="0" smtClean="0"/>
              <a:t>	The National Guard Bureau (NGB) is a joint staff of the Departments</a:t>
            </a:r>
            <a:r>
              <a:rPr lang="en-US" sz="1200" dirty="0" smtClean="0">
                <a:solidFill>
                  <a:srgbClr val="FF0000"/>
                </a:solidFill>
              </a:rPr>
              <a:t> </a:t>
            </a:r>
            <a:r>
              <a:rPr lang="en-US" sz="1200" dirty="0" smtClean="0"/>
              <a:t>of the Army and of the Air Force.  It is the channel of communications between the Departments of Army and Air Force and the States on all matters pertaining to the National Guard.  The primary functions of the NGB deal with</a:t>
            </a:r>
            <a:r>
              <a:rPr lang="en-US" sz="1200" dirty="0" smtClean="0">
                <a:solidFill>
                  <a:srgbClr val="FF0000"/>
                </a:solidFill>
              </a:rPr>
              <a:t> </a:t>
            </a:r>
            <a:r>
              <a:rPr lang="en-US" sz="1200" dirty="0" smtClean="0"/>
              <a:t>coordination between the Services and the States on the policy and resourcing of the National Guard in its federal/national security mission.</a:t>
            </a:r>
          </a:p>
          <a:p>
            <a:endParaRPr lang="en-US" sz="1200" dirty="0" smtClean="0"/>
          </a:p>
          <a:p>
            <a:r>
              <a:rPr lang="en-US" sz="1200" dirty="0" smtClean="0"/>
              <a:t>	The Directors of the Army and Air National Guard are dual-hatted as Service Staff officers and members of the NGB.</a:t>
            </a:r>
            <a:endParaRPr lang="en-GB" b="1" u="sng" dirty="0" smtClean="0">
              <a:solidFill>
                <a:srgbClr val="FF0000"/>
              </a:solidFill>
              <a:latin typeface="Arial" charset="0"/>
            </a:endParaRPr>
          </a:p>
          <a:p>
            <a:endParaRPr lang="en-GB" b="1" u="sng" dirty="0" smtClean="0">
              <a:solidFill>
                <a:srgbClr val="FF0000"/>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M&amp;F (Mr. Matt Dubois)</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M&amp;F (COL Adrian Nagel)</a:t>
            </a:r>
            <a:endParaRPr lang="en-US" sz="1000" b="1" dirty="0" smtClean="0">
              <a:solidFill>
                <a:srgbClr val="FF0000"/>
              </a:solidFill>
              <a:latin typeface="Arial" charset="0"/>
            </a:endParaRPr>
          </a:p>
          <a:p>
            <a:pPr>
              <a:buFont typeface="Arial" pitchFamily="34" charset="0"/>
              <a:buNone/>
              <a:defRPr/>
            </a:pPr>
            <a:endParaRPr lang="en-US" sz="1000" i="1" dirty="0" smtClean="0">
              <a:latin typeface="Arial" pitchFamily="34" charset="0"/>
              <a:cs typeface="Arial" pitchFamily="34" charset="0"/>
            </a:endParaRPr>
          </a:p>
          <a:p>
            <a:pPr>
              <a:buFont typeface="Arial" pitchFamily="34" charset="0"/>
              <a:buNone/>
              <a:defRPr/>
            </a:pPr>
            <a:endParaRPr lang="en-US" sz="1000" i="1" dirty="0" smtClean="0">
              <a:latin typeface="Arial" pitchFamily="34" charset="0"/>
              <a:cs typeface="Arial" pitchFamily="34" charset="0"/>
            </a:endParaRPr>
          </a:p>
          <a:p>
            <a:pPr>
              <a:buFont typeface="Arial" pitchFamily="34" charset="0"/>
              <a:buNone/>
              <a:defRPr/>
            </a:pPr>
            <a:r>
              <a:rPr lang="en-US" sz="1000" i="1" dirty="0" smtClean="0">
                <a:latin typeface="Arial" pitchFamily="34" charset="0"/>
                <a:cs typeface="Arial" pitchFamily="34" charset="0"/>
              </a:rPr>
              <a:t>RITE sustains the pre-trained Force in an impending era of constrained resources</a:t>
            </a:r>
          </a:p>
          <a:p>
            <a:pPr>
              <a:buFont typeface="Arial" pitchFamily="34" charset="0"/>
              <a:buNone/>
              <a:defRPr/>
            </a:pPr>
            <a:r>
              <a:rPr lang="en-US" sz="1000" i="1" dirty="0" smtClean="0">
                <a:latin typeface="Arial" pitchFamily="34" charset="0"/>
                <a:cs typeface="Arial" pitchFamily="34" charset="0"/>
              </a:rPr>
              <a:t>RITE  links Services’ regional training requirements with regional training capabilities and capacity while facilitating /optimizing shared training resource usage</a:t>
            </a:r>
          </a:p>
          <a:p>
            <a:pPr>
              <a:defRPr/>
            </a:pPr>
            <a:r>
              <a:rPr lang="en-US" sz="1000" u="sng" dirty="0" smtClean="0">
                <a:latin typeface="Arial" pitchFamily="34" charset="0"/>
                <a:cs typeface="Arial" pitchFamily="34" charset="0"/>
              </a:rPr>
              <a:t>What it Does</a:t>
            </a:r>
            <a:r>
              <a:rPr lang="en-US" sz="1000" dirty="0" smtClean="0">
                <a:latin typeface="Arial" pitchFamily="34" charset="0"/>
                <a:cs typeface="Arial" pitchFamily="34" charset="0"/>
              </a:rPr>
              <a:t>:</a:t>
            </a:r>
          </a:p>
          <a:p>
            <a:pPr marL="234950" indent="-234950">
              <a:buFont typeface="Arial" pitchFamily="34" charset="0"/>
              <a:buChar char="•"/>
              <a:defRPr/>
            </a:pPr>
            <a:r>
              <a:rPr lang="en-US" sz="1000" dirty="0" smtClean="0">
                <a:latin typeface="Arial" pitchFamily="34" charset="0"/>
                <a:cs typeface="Arial" pitchFamily="34" charset="0"/>
              </a:rPr>
              <a:t>Links Services’ force generation training requirements to a consortium of regional / home station networks of facilities’ training resources</a:t>
            </a:r>
          </a:p>
          <a:p>
            <a:pPr marL="234950" indent="-234950">
              <a:buFont typeface="Arial" pitchFamily="34" charset="0"/>
              <a:buChar char="•"/>
              <a:defRPr/>
            </a:pPr>
            <a:r>
              <a:rPr lang="en-US" sz="1000" dirty="0" smtClean="0">
                <a:latin typeface="Arial" pitchFamily="34" charset="0"/>
                <a:cs typeface="Arial" pitchFamily="34" charset="0"/>
              </a:rPr>
              <a:t>Supports the Nation’s investment in pre-trained RC (Train-Mobilize-Deploy construct)</a:t>
            </a:r>
          </a:p>
          <a:p>
            <a:pPr marL="234950" indent="-234950">
              <a:buFont typeface="Arial" pitchFamily="34" charset="0"/>
              <a:buChar char="•"/>
              <a:defRPr/>
            </a:pPr>
            <a:r>
              <a:rPr lang="en-US" sz="1000" dirty="0" smtClean="0">
                <a:latin typeface="Arial" pitchFamily="34" charset="0"/>
                <a:cs typeface="Arial" pitchFamily="34" charset="0"/>
              </a:rPr>
              <a:t>Expands Services’ innovative, cost-effective training strategies (up to ‘Battalion level’)</a:t>
            </a:r>
          </a:p>
          <a:p>
            <a:pPr marL="234950" indent="-234950">
              <a:buFont typeface="Arial" pitchFamily="34" charset="0"/>
              <a:buChar char="•"/>
              <a:defRPr/>
            </a:pPr>
            <a:r>
              <a:rPr lang="en-US" sz="1000" dirty="0" smtClean="0">
                <a:latin typeface="Arial" pitchFamily="34" charset="0"/>
                <a:cs typeface="Arial" pitchFamily="34" charset="0"/>
              </a:rPr>
              <a:t>Fully leverages simulation, pooled, shared equipment, joint live, virtual, constructive (JLVC) federation, and training aides to support training demand</a:t>
            </a:r>
          </a:p>
          <a:p>
            <a:pPr marL="234950" indent="-234950">
              <a:buFont typeface="Arial" pitchFamily="34" charset="0"/>
              <a:buChar char="•"/>
              <a:defRPr/>
            </a:pPr>
            <a:r>
              <a:rPr lang="en-US" sz="1000" dirty="0" smtClean="0">
                <a:latin typeface="Arial" pitchFamily="34" charset="0"/>
                <a:cs typeface="Arial" pitchFamily="34" charset="0"/>
              </a:rPr>
              <a:t>DoD-wide system provides visibility and scheduling coordination of training resources </a:t>
            </a:r>
          </a:p>
          <a:p>
            <a:pPr marL="234950" indent="-234950">
              <a:buFont typeface="Arial" pitchFamily="34" charset="0"/>
              <a:buChar char="•"/>
              <a:defRPr/>
            </a:pPr>
            <a:r>
              <a:rPr lang="en-US" sz="1000" dirty="0" smtClean="0">
                <a:latin typeface="Arial" pitchFamily="34" charset="0"/>
                <a:cs typeface="Arial" pitchFamily="34" charset="0"/>
              </a:rPr>
              <a:t>Supports and Complements the</a:t>
            </a:r>
            <a:r>
              <a:rPr lang="en-US" sz="1000" baseline="0" dirty="0" smtClean="0">
                <a:latin typeface="Arial" pitchFamily="34" charset="0"/>
                <a:cs typeface="Arial" pitchFamily="34" charset="0"/>
              </a:rPr>
              <a:t> Army’s Regional Collective Training Capability and DASD (R) TRS Defense Training Environment</a:t>
            </a:r>
            <a:endParaRPr lang="en-US" sz="1000" dirty="0" smtClean="0">
              <a:latin typeface="Arial" pitchFamily="34" charset="0"/>
              <a:cs typeface="Arial" pitchFamily="34" charset="0"/>
            </a:endParaRPr>
          </a:p>
          <a:p>
            <a:pPr>
              <a:defRPr/>
            </a:pPr>
            <a:r>
              <a:rPr lang="en-US" sz="1000" u="sng" dirty="0" smtClean="0">
                <a:latin typeface="Arial" pitchFamily="34" charset="0"/>
                <a:cs typeface="Arial" pitchFamily="34" charset="0"/>
              </a:rPr>
              <a:t>What it Does Not Do</a:t>
            </a:r>
            <a:r>
              <a:rPr lang="en-US" sz="1000" dirty="0" smtClean="0">
                <a:latin typeface="Arial" pitchFamily="34" charset="0"/>
                <a:cs typeface="Arial" pitchFamily="34" charset="0"/>
              </a:rPr>
              <a:t>:  </a:t>
            </a:r>
          </a:p>
          <a:p>
            <a:pPr marL="179388" indent="-179388">
              <a:buFont typeface="Arial" pitchFamily="34" charset="0"/>
              <a:buChar char="•"/>
              <a:defRPr/>
            </a:pPr>
            <a:r>
              <a:rPr lang="en-US" sz="1000" dirty="0" smtClean="0">
                <a:latin typeface="Arial" pitchFamily="34" charset="0"/>
                <a:cs typeface="Arial" pitchFamily="34" charset="0"/>
              </a:rPr>
              <a:t>Relinquish Services’ control of training resources </a:t>
            </a:r>
          </a:p>
          <a:p>
            <a:pPr marL="179388" indent="-179388">
              <a:buFont typeface="Arial" pitchFamily="34" charset="0"/>
              <a:buChar char="•"/>
              <a:defRPr/>
            </a:pPr>
            <a:r>
              <a:rPr lang="en-US" sz="1000" dirty="0" smtClean="0">
                <a:latin typeface="Arial" pitchFamily="34" charset="0"/>
                <a:cs typeface="Arial" pitchFamily="34" charset="0"/>
              </a:rPr>
              <a:t>Prescribe training regimens</a:t>
            </a:r>
          </a:p>
          <a:p>
            <a:pPr marL="179388" indent="-179388">
              <a:buFont typeface="Arial" pitchFamily="34" charset="0"/>
              <a:buChar char="•"/>
              <a:defRPr/>
            </a:pPr>
            <a:r>
              <a:rPr lang="en-US" sz="1000" dirty="0" smtClean="0">
                <a:latin typeface="Arial" pitchFamily="34" charset="0"/>
                <a:cs typeface="Arial" pitchFamily="34" charset="0"/>
              </a:rPr>
              <a:t>Create separate Component training infrastructure</a:t>
            </a:r>
            <a:endParaRPr lang="en-US" sz="1000" i="1" dirty="0" smtClean="0">
              <a:latin typeface="Arial" pitchFamily="34" charset="0"/>
              <a:cs typeface="Arial" pitchFamily="34" charset="0"/>
            </a:endParaRPr>
          </a:p>
          <a:p>
            <a:pPr>
              <a:buFont typeface="Arial" pitchFamily="34" charset="0"/>
              <a:buNone/>
              <a:defRPr/>
            </a:pPr>
            <a:endParaRPr lang="en-US" sz="1000" u="sng" dirty="0" smtClean="0">
              <a:latin typeface="Arial" pitchFamily="34" charset="0"/>
              <a:cs typeface="Arial" pitchFamily="34" charset="0"/>
            </a:endParaRPr>
          </a:p>
          <a:p>
            <a:pPr>
              <a:buFont typeface="Arial" pitchFamily="34" charset="0"/>
              <a:buNone/>
              <a:defRPr/>
            </a:pPr>
            <a:r>
              <a:rPr lang="en-US" sz="1000" u="sng" dirty="0" smtClean="0">
                <a:latin typeface="Arial" pitchFamily="34" charset="0"/>
                <a:cs typeface="Arial" pitchFamily="34" charset="0"/>
              </a:rPr>
              <a:t>Enablers</a:t>
            </a:r>
          </a:p>
          <a:p>
            <a:pPr>
              <a:defRPr/>
            </a:pPr>
            <a:r>
              <a:rPr lang="en-US" sz="1000" dirty="0" smtClean="0">
                <a:latin typeface="Arial" pitchFamily="34" charset="0"/>
                <a:cs typeface="Arial" pitchFamily="34" charset="0"/>
              </a:rPr>
              <a:t>DoD-wide accessible Training</a:t>
            </a:r>
            <a:r>
              <a:rPr lang="en-US" sz="1000" baseline="0" dirty="0" smtClean="0">
                <a:latin typeface="Arial" pitchFamily="34" charset="0"/>
                <a:cs typeface="Arial" pitchFamily="34" charset="0"/>
              </a:rPr>
              <a:t> Visibility</a:t>
            </a:r>
            <a:r>
              <a:rPr lang="en-US" sz="1000" dirty="0" smtClean="0">
                <a:latin typeface="Arial" pitchFamily="34" charset="0"/>
                <a:cs typeface="Arial" pitchFamily="34" charset="0"/>
              </a:rPr>
              <a:t> System</a:t>
            </a:r>
          </a:p>
          <a:p>
            <a:pPr>
              <a:defRPr/>
            </a:pPr>
            <a:r>
              <a:rPr lang="en-US" sz="1000" dirty="0" smtClean="0">
                <a:latin typeface="Arial" pitchFamily="34" charset="0"/>
                <a:cs typeface="Arial" pitchFamily="34" charset="0"/>
              </a:rPr>
              <a:t>Shared Pools of Equipment</a:t>
            </a:r>
          </a:p>
          <a:p>
            <a:pPr>
              <a:defRPr/>
            </a:pPr>
            <a:r>
              <a:rPr lang="en-US" sz="1000" dirty="0" smtClean="0">
                <a:latin typeface="Arial" pitchFamily="34" charset="0"/>
                <a:cs typeface="Arial" pitchFamily="34" charset="0"/>
              </a:rPr>
              <a:t>Simulation / Live Virtual Constructive</a:t>
            </a:r>
          </a:p>
          <a:p>
            <a:pPr>
              <a:defRPr/>
            </a:pPr>
            <a:r>
              <a:rPr lang="en-US" sz="1000" dirty="0" smtClean="0">
                <a:latin typeface="Arial" pitchFamily="34" charset="0"/>
                <a:cs typeface="Arial" pitchFamily="34" charset="0"/>
              </a:rPr>
              <a:t>Installations networked to meet regional training requirements/demand</a:t>
            </a:r>
          </a:p>
          <a:p>
            <a:pPr>
              <a:buFont typeface="Arial" pitchFamily="34" charset="0"/>
              <a:buNone/>
              <a:defRPr/>
            </a:pPr>
            <a:r>
              <a:rPr lang="en-US" sz="1000" u="sng" dirty="0" smtClean="0">
                <a:latin typeface="Arial" pitchFamily="34" charset="0"/>
                <a:cs typeface="Arial" pitchFamily="34" charset="0"/>
              </a:rPr>
              <a:t>Benefits</a:t>
            </a:r>
          </a:p>
          <a:p>
            <a:pPr>
              <a:defRPr/>
            </a:pPr>
            <a:r>
              <a:rPr lang="en-US" sz="1000" dirty="0" smtClean="0">
                <a:latin typeface="Arial" pitchFamily="34" charset="0"/>
                <a:cs typeface="Arial" pitchFamily="34" charset="0"/>
              </a:rPr>
              <a:t>Fully supports SECDEF’s efficiency initiative</a:t>
            </a:r>
          </a:p>
          <a:p>
            <a:pPr>
              <a:defRPr/>
            </a:pPr>
            <a:r>
              <a:rPr lang="en-US" sz="1000" dirty="0" smtClean="0">
                <a:latin typeface="Arial" pitchFamily="34" charset="0"/>
                <a:cs typeface="Arial" pitchFamily="34" charset="0"/>
              </a:rPr>
              <a:t>Optimizes DoD training resources supporting Strategic Plan</a:t>
            </a:r>
            <a:r>
              <a:rPr lang="en-US" sz="1000" baseline="0" dirty="0" smtClean="0">
                <a:latin typeface="Arial" pitchFamily="34" charset="0"/>
                <a:cs typeface="Arial" pitchFamily="34" charset="0"/>
              </a:rPr>
              <a:t> for the Next Generation of Training for DoD 2010</a:t>
            </a:r>
            <a:endParaRPr lang="en-US" sz="1000" dirty="0" smtClean="0">
              <a:latin typeface="Arial" pitchFamily="34" charset="0"/>
              <a:cs typeface="Arial" pitchFamily="34" charset="0"/>
            </a:endParaRPr>
          </a:p>
          <a:p>
            <a:pPr>
              <a:defRPr/>
            </a:pPr>
            <a:r>
              <a:rPr lang="en-US" sz="1000" dirty="0" smtClean="0">
                <a:latin typeface="Arial" pitchFamily="34" charset="0"/>
                <a:cs typeface="Arial" pitchFamily="34" charset="0"/>
              </a:rPr>
              <a:t>Leverages complementary training and surge capacity</a:t>
            </a:r>
          </a:p>
          <a:p>
            <a:pPr>
              <a:defRPr/>
            </a:pPr>
            <a:r>
              <a:rPr lang="en-US" sz="1000" dirty="0" smtClean="0">
                <a:latin typeface="Arial" pitchFamily="34" charset="0"/>
                <a:cs typeface="Arial" pitchFamily="34" charset="0"/>
              </a:rPr>
              <a:t>Maximizes efficient use of existing training capabilities based on regional requirements</a:t>
            </a:r>
          </a:p>
          <a:p>
            <a:pPr>
              <a:defRPr/>
            </a:pPr>
            <a:r>
              <a:rPr lang="en-US" sz="1000" dirty="0" smtClean="0">
                <a:latin typeface="Arial" pitchFamily="34" charset="0"/>
                <a:cs typeface="Arial" pitchFamily="34" charset="0"/>
              </a:rPr>
              <a:t>Links Services’ regional training requirements with regional training capabilities and capacity while permitting shared training resource usage</a:t>
            </a:r>
          </a:p>
          <a:p>
            <a:pPr>
              <a:defRPr/>
            </a:pPr>
            <a:r>
              <a:rPr lang="en-US" sz="1000" dirty="0" smtClean="0">
                <a:latin typeface="Arial" pitchFamily="34" charset="0"/>
                <a:cs typeface="Arial" pitchFamily="34" charset="0"/>
              </a:rPr>
              <a:t>Supports the Comprehensive</a:t>
            </a:r>
            <a:r>
              <a:rPr lang="en-US" sz="1000" baseline="0" dirty="0" smtClean="0">
                <a:latin typeface="Arial" pitchFamily="34" charset="0"/>
                <a:cs typeface="Arial" pitchFamily="34" charset="0"/>
              </a:rPr>
              <a:t> Review of the RC recommendation 11C</a:t>
            </a:r>
            <a:endParaRPr lang="en-US" sz="1000" dirty="0" smtClean="0">
              <a:latin typeface="Arial" pitchFamily="34" charset="0"/>
              <a:cs typeface="Arial" pitchFamily="34" charset="0"/>
            </a:endParaRPr>
          </a:p>
          <a:p>
            <a:pPr>
              <a:defRPr/>
            </a:pPr>
            <a:endParaRPr lang="en-US" sz="1000" dirty="0"/>
          </a:p>
        </p:txBody>
      </p:sp>
      <p:sp>
        <p:nvSpPr>
          <p:cNvPr id="14340" name="Slide Number Placeholder 3"/>
          <p:cNvSpPr>
            <a:spLocks noGrp="1"/>
          </p:cNvSpPr>
          <p:nvPr>
            <p:ph type="sldNum" sz="quarter" idx="5"/>
          </p:nvPr>
        </p:nvSpPr>
        <p:spPr>
          <a:xfrm>
            <a:off x="3970338" y="8829675"/>
            <a:ext cx="3038475" cy="465138"/>
          </a:xfrm>
          <a:prstGeom prst="rect">
            <a:avLst/>
          </a:prstGeom>
          <a:noFill/>
        </p:spPr>
        <p:txBody>
          <a:bodyPr/>
          <a:lstStyle/>
          <a:p>
            <a:fld id="{807F9F56-211B-4D79-BBA3-A4A297D82BEB}" type="slidenum">
              <a:rPr lang="en-US" smtClean="0">
                <a:solidFill>
                  <a:prstClr val="black"/>
                </a:solidFill>
              </a:rPr>
              <a:pPr/>
              <a:t>31</a:t>
            </a:fld>
            <a:endParaRPr lang="en-US" dirty="0"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a:lnSpc>
                <a:spcPct val="90000"/>
              </a:lnSpc>
              <a:spcBef>
                <a:spcPct val="35000"/>
              </a:spcBef>
            </a:pPr>
            <a:r>
              <a:rPr lang="en-US" sz="1000" b="1" dirty="0" smtClean="0">
                <a:solidFill>
                  <a:srgbClr val="FF0000"/>
                </a:solidFill>
                <a:latin typeface="Arial" charset="0"/>
              </a:rPr>
              <a:t>Resources (LTC Beller)</a:t>
            </a: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b="1" dirty="0" smtClean="0">
                <a:latin typeface="Arial" pitchFamily="34" charset="0"/>
                <a:cs typeface="Arial" pitchFamily="34" charset="0"/>
              </a:rPr>
              <a:t>Mr. Carson</a:t>
            </a:r>
          </a:p>
          <a:p>
            <a:pPr defTabSz="931723">
              <a:defRPr/>
            </a:pPr>
            <a:endParaRPr lang="en-US" b="1" dirty="0" smtClean="0"/>
          </a:p>
          <a:p>
            <a:pPr defTabSz="931723">
              <a:defRPr/>
            </a:pPr>
            <a:endParaRPr lang="en-US" b="1" dirty="0" smtClean="0"/>
          </a:p>
          <a:p>
            <a:pPr defTabSz="931723">
              <a:defRPr/>
            </a:pPr>
            <a:endParaRPr lang="en-US" b="1" dirty="0" smtClean="0"/>
          </a:p>
          <a:p>
            <a:pPr defTabSz="931723">
              <a:defRPr/>
            </a:pPr>
            <a:r>
              <a:rPr lang="en-US" b="1" dirty="0" smtClean="0"/>
              <a:t>BES:   </a:t>
            </a:r>
            <a:r>
              <a:rPr lang="en-US" dirty="0" smtClean="0"/>
              <a:t>Budget Estimate Submission</a:t>
            </a:r>
          </a:p>
          <a:p>
            <a:pPr defTabSz="931723">
              <a:defRPr/>
            </a:pPr>
            <a:r>
              <a:rPr lang="en-US" b="1" dirty="0" smtClean="0">
                <a:solidFill>
                  <a:schemeClr val="tx1"/>
                </a:solidFill>
              </a:rPr>
              <a:t>COCOM:  </a:t>
            </a:r>
            <a:r>
              <a:rPr lang="en-US" b="0" dirty="0" smtClean="0">
                <a:solidFill>
                  <a:schemeClr val="tx1"/>
                </a:solidFill>
              </a:rPr>
              <a:t>C</a:t>
            </a:r>
            <a:r>
              <a:rPr lang="en-US" b="0" dirty="0" smtClean="0"/>
              <a:t>o</a:t>
            </a:r>
            <a:r>
              <a:rPr lang="en-US" dirty="0" smtClean="0"/>
              <a:t>mbatant Command </a:t>
            </a:r>
          </a:p>
          <a:p>
            <a:pPr defTabSz="931723">
              <a:defRPr/>
            </a:pPr>
            <a:r>
              <a:rPr lang="en-US" b="1" dirty="0" smtClean="0"/>
              <a:t>CPA:  </a:t>
            </a:r>
            <a:r>
              <a:rPr lang="en-US" dirty="0" smtClean="0"/>
              <a:t>Chairman’s Program Assessment</a:t>
            </a:r>
            <a:endParaRPr lang="en-US" b="0" dirty="0" smtClean="0">
              <a:solidFill>
                <a:schemeClr val="tx1"/>
              </a:solidFill>
            </a:endParaRPr>
          </a:p>
          <a:p>
            <a:pPr defTabSz="931723">
              <a:defRPr/>
            </a:pPr>
            <a:r>
              <a:rPr lang="en-US" b="1" dirty="0" smtClean="0"/>
              <a:t>CPR:  </a:t>
            </a:r>
            <a:r>
              <a:rPr lang="en-US" dirty="0" smtClean="0"/>
              <a:t>Chairman’s Program Recommendations</a:t>
            </a:r>
          </a:p>
          <a:p>
            <a:pPr defTabSz="931723">
              <a:defRPr/>
            </a:pPr>
            <a:r>
              <a:rPr lang="en-US" b="1" dirty="0" smtClean="0"/>
              <a:t>CR:  </a:t>
            </a:r>
            <a:r>
              <a:rPr lang="en-US" dirty="0" smtClean="0"/>
              <a:t>Continuing Resolution</a:t>
            </a:r>
          </a:p>
          <a:p>
            <a:pPr defTabSz="931723">
              <a:defRPr/>
            </a:pPr>
            <a:r>
              <a:rPr lang="en-US" b="1" dirty="0" smtClean="0"/>
              <a:t>DPG:  </a:t>
            </a:r>
            <a:r>
              <a:rPr lang="en-US" dirty="0" smtClean="0"/>
              <a:t>Defense Planning Guidance </a:t>
            </a:r>
          </a:p>
          <a:p>
            <a:pPr defTabSz="931723">
              <a:defRPr/>
            </a:pPr>
            <a:r>
              <a:rPr lang="en-US" b="1" dirty="0" smtClean="0"/>
              <a:t>DSLC:  </a:t>
            </a:r>
            <a:r>
              <a:rPr lang="en-US" dirty="0" smtClean="0"/>
              <a:t>Defense Senior Leadership Conference; One of the principal integrated civilian-military governance bodies of DoD. Meets at least semi-annually to address broad, crosscutting issues affecting the Office of the Secretary of Defense (OSD), the military departments, the combatant commands (COCOM), and interagency efforts. The DSLC shall provide advice and assistance to the Secretary of Defense (SECDEF) on the strategic direction of the department.</a:t>
            </a:r>
          </a:p>
          <a:p>
            <a:pPr defTabSz="931723">
              <a:defRPr/>
            </a:pPr>
            <a:r>
              <a:rPr lang="en-US" b="1" dirty="0" smtClean="0"/>
              <a:t>GEF:  </a:t>
            </a:r>
            <a:r>
              <a:rPr lang="en-US" dirty="0" smtClean="0"/>
              <a:t>Guidance for the Employment of the Force</a:t>
            </a:r>
          </a:p>
          <a:p>
            <a:pPr defTabSz="931723">
              <a:defRPr/>
            </a:pPr>
            <a:r>
              <a:rPr lang="en-US" b="1" dirty="0" smtClean="0"/>
              <a:t>HAC:  </a:t>
            </a:r>
            <a:r>
              <a:rPr lang="en-US" dirty="0" smtClean="0"/>
              <a:t>House Appropriations Committee</a:t>
            </a:r>
          </a:p>
          <a:p>
            <a:pPr defTabSz="931723">
              <a:defRPr/>
            </a:pPr>
            <a:r>
              <a:rPr lang="en-US" b="1" dirty="0" smtClean="0"/>
              <a:t>HASC:  </a:t>
            </a:r>
            <a:r>
              <a:rPr lang="en-US" dirty="0" smtClean="0"/>
              <a:t>House Armed Services Committee</a:t>
            </a:r>
          </a:p>
          <a:p>
            <a:pPr defTabSz="931723">
              <a:defRPr/>
            </a:pPr>
            <a:r>
              <a:rPr lang="en-US" b="1" dirty="0" smtClean="0"/>
              <a:t>JCIDS:  </a:t>
            </a:r>
            <a:r>
              <a:rPr lang="en-US" dirty="0" smtClean="0"/>
              <a:t>The Joint Capabilities Integration and Development System is the formal United States Department of Defense (DoD) procedure which defines acquisition requirements and evaluation criteria for future defense programs.</a:t>
            </a:r>
          </a:p>
          <a:p>
            <a:r>
              <a:rPr lang="en-US" b="1" dirty="0" smtClean="0"/>
              <a:t>JROC:  </a:t>
            </a:r>
            <a:r>
              <a:rPr lang="en-US" dirty="0" smtClean="0"/>
              <a:t>Joint</a:t>
            </a:r>
            <a:r>
              <a:rPr lang="en-US" b="1" dirty="0" smtClean="0"/>
              <a:t> </a:t>
            </a:r>
            <a:r>
              <a:rPr lang="en-US" dirty="0" smtClean="0"/>
              <a:t>Requirements Oversight Council </a:t>
            </a:r>
          </a:p>
          <a:p>
            <a:pPr defTabSz="931723">
              <a:defRPr/>
            </a:pPr>
            <a:r>
              <a:rPr lang="en-US" b="1" dirty="0" smtClean="0"/>
              <a:t>PB:  </a:t>
            </a:r>
            <a:r>
              <a:rPr lang="en-US" dirty="0" smtClean="0"/>
              <a:t>President’s Budget</a:t>
            </a:r>
          </a:p>
          <a:p>
            <a:pPr defTabSz="931723">
              <a:defRPr/>
            </a:pPr>
            <a:r>
              <a:rPr lang="en-US" b="1" dirty="0" smtClean="0"/>
              <a:t>PBR:  </a:t>
            </a:r>
            <a:r>
              <a:rPr lang="en-US" dirty="0" smtClean="0"/>
              <a:t>President’s Budget Review</a:t>
            </a:r>
          </a:p>
          <a:p>
            <a:pPr defTabSz="931723">
              <a:defRPr/>
            </a:pPr>
            <a:r>
              <a:rPr lang="en-US" b="1" dirty="0" smtClean="0"/>
              <a:t>POM:  </a:t>
            </a:r>
            <a:r>
              <a:rPr lang="en-US" dirty="0" smtClean="0"/>
              <a:t>Program Objective Memorandum</a:t>
            </a:r>
          </a:p>
          <a:p>
            <a:pPr defTabSz="931723">
              <a:defRPr/>
            </a:pPr>
            <a:r>
              <a:rPr lang="en-US" b="1" dirty="0" smtClean="0">
                <a:solidFill>
                  <a:schemeClr val="tx1"/>
                </a:solidFill>
              </a:rPr>
              <a:t>RMD:  </a:t>
            </a:r>
            <a:r>
              <a:rPr lang="en-US" dirty="0" smtClean="0"/>
              <a:t>Resource Management Decisions</a:t>
            </a:r>
          </a:p>
          <a:p>
            <a:pPr defTabSz="931723">
              <a:defRPr/>
            </a:pPr>
            <a:r>
              <a:rPr lang="en-US" b="1" dirty="0" smtClean="0"/>
              <a:t>SAC:  </a:t>
            </a:r>
            <a:r>
              <a:rPr lang="en-US" dirty="0" smtClean="0"/>
              <a:t>Senate Appropriations Committee</a:t>
            </a:r>
            <a:endParaRPr lang="en-US" b="1" dirty="0" smtClean="0"/>
          </a:p>
          <a:p>
            <a:pPr defTabSz="931723">
              <a:defRPr/>
            </a:pPr>
            <a:r>
              <a:rPr lang="en-US" b="1" dirty="0" smtClean="0"/>
              <a:t>SASC:  </a:t>
            </a:r>
            <a:r>
              <a:rPr lang="en-US" dirty="0" smtClean="0"/>
              <a:t>Senate Armed Services Committee</a:t>
            </a:r>
            <a:br>
              <a:rPr lang="en-US" dirty="0" smtClean="0"/>
            </a:br>
            <a:endParaRPr lang="en-US" dirty="0" smtClean="0"/>
          </a:p>
          <a:p>
            <a:endParaRPr lang="en-US" b="0" dirty="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(Mr. Trey Carson)</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(CDR Phil Reed)</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(Lt Col Bucher)</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endParaRPr lang="en-US" dirty="0" smtClean="0"/>
          </a:p>
          <a:p>
            <a:endParaRPr lang="en-US" dirty="0" smtClean="0"/>
          </a:p>
          <a:p>
            <a:r>
              <a:rPr lang="en-US" dirty="0" smtClean="0"/>
              <a:t>- This slide shows the Employer Support of the Guard and Reserve</a:t>
            </a:r>
            <a:r>
              <a:rPr lang="en-US" baseline="0" dirty="0" smtClean="0"/>
              <a:t> (ESGR) overall structure.</a:t>
            </a:r>
          </a:p>
          <a:p>
            <a:endParaRPr lang="en-US" baseline="0" dirty="0" smtClean="0"/>
          </a:p>
          <a:p>
            <a:pPr>
              <a:buFontTx/>
              <a:buChar char="-"/>
            </a:pPr>
            <a:r>
              <a:rPr lang="en-US" baseline="0" dirty="0" smtClean="0"/>
              <a:t> ESGR has a presence in all 50 states, D.C., Puerto Rico, The Virgin Islands and Guam; 54 committees in total.</a:t>
            </a:r>
          </a:p>
          <a:p>
            <a:pPr>
              <a:buFontTx/>
              <a:buChar char="-"/>
            </a:pPr>
            <a:endParaRPr lang="en-US" baseline="0" dirty="0" smtClean="0"/>
          </a:p>
          <a:p>
            <a:pPr>
              <a:buFontTx/>
              <a:buNone/>
            </a:pPr>
            <a:r>
              <a:rPr lang="en-US" baseline="0" dirty="0" smtClean="0"/>
              <a:t>- ESGR is a volunteer organization supported by full time staff.</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pPr>
              <a:buFontTx/>
              <a:buNone/>
            </a:pPr>
            <a:endParaRPr lang="en-US" dirty="0" smtClean="0"/>
          </a:p>
          <a:p>
            <a:pPr>
              <a:buFontTx/>
              <a:buChar char="-"/>
            </a:pPr>
            <a:endParaRPr lang="en-US" dirty="0" smtClean="0"/>
          </a:p>
          <a:p>
            <a:pPr>
              <a:buFontTx/>
              <a:buChar char="-"/>
            </a:pPr>
            <a:r>
              <a:rPr lang="en-US" dirty="0" smtClean="0"/>
              <a:t> This slide describes key new initiatives that have taken place over the past</a:t>
            </a:r>
            <a:r>
              <a:rPr lang="en-US" baseline="0" dirty="0" smtClean="0"/>
              <a:t> year.</a:t>
            </a:r>
          </a:p>
          <a:p>
            <a:pPr>
              <a:buFontTx/>
              <a:buChar char="-"/>
            </a:pPr>
            <a:endParaRPr lang="en-US" baseline="0" dirty="0" smtClean="0"/>
          </a:p>
          <a:p>
            <a:pPr>
              <a:buFontTx/>
              <a:buChar char="-"/>
            </a:pPr>
            <a:r>
              <a:rPr lang="en-US" baseline="0" dirty="0" smtClean="0"/>
              <a:t> The traditional ESGR mission areas still remain:  Military Outreach, Employer Outreach and Ombudsman.  The new initiatives are applied to ESGR in addition, not instead of the historical mission.</a:t>
            </a:r>
          </a:p>
          <a:p>
            <a:pPr>
              <a:buFontTx/>
              <a:buChar char="-"/>
            </a:pPr>
            <a:endParaRPr lang="en-US" baseline="0" dirty="0" smtClean="0"/>
          </a:p>
          <a:p>
            <a:pPr>
              <a:buFontTx/>
              <a:buChar char="-"/>
            </a:pPr>
            <a:r>
              <a:rPr lang="en-US" baseline="0" dirty="0" smtClean="0"/>
              <a:t> This slide provides the “WHAT IS NEW” for ESGR going forward.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D19D354D-C57A-4C0C-AE50-69402B2F6F5A}" type="slidenum">
              <a:rPr lang="en-US" smtClean="0">
                <a:solidFill>
                  <a:srgbClr val="000000"/>
                </a:solidFill>
              </a:rPr>
              <a:pPr/>
              <a:t>4</a:t>
            </a:fld>
            <a:endParaRPr lang="en-US" dirty="0" smtClean="0">
              <a:solidFill>
                <a:srgbClr val="000000"/>
              </a:solidFill>
            </a:endParaRPr>
          </a:p>
        </p:txBody>
      </p:sp>
      <p:sp>
        <p:nvSpPr>
          <p:cNvPr id="36867" name="Rectangle 2"/>
          <p:cNvSpPr>
            <a:spLocks noGrp="1" noRot="1" noChangeAspect="1" noChangeArrowheads="1" noTextEdit="1"/>
          </p:cNvSpPr>
          <p:nvPr>
            <p:ph type="sldImg"/>
          </p:nvPr>
        </p:nvSpPr>
        <p:spPr>
          <a:xfrm>
            <a:off x="684213" y="533400"/>
            <a:ext cx="2159000" cy="1620838"/>
          </a:xfrm>
          <a:ln/>
        </p:spPr>
      </p:sp>
      <p:sp>
        <p:nvSpPr>
          <p:cNvPr id="3686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400" b="1" dirty="0" smtClean="0">
                <a:solidFill>
                  <a:schemeClr val="tx1"/>
                </a:solidFill>
                <a:latin typeface="Arial" pitchFamily="34" charset="0"/>
                <a:cs typeface="Arial" pitchFamily="34" charset="0"/>
              </a:rPr>
              <a:t>Slide owner:</a:t>
            </a:r>
            <a:r>
              <a:rPr lang="en-US" sz="1400" b="1" baseline="0" dirty="0" smtClean="0">
                <a:solidFill>
                  <a:schemeClr val="tx1"/>
                </a:solidFill>
                <a:latin typeface="Arial" pitchFamily="34" charset="0"/>
                <a:cs typeface="Arial" pitchFamily="34" charset="0"/>
              </a:rPr>
              <a:t>  Front Office &amp; SIG Members for notes section</a:t>
            </a:r>
            <a:endParaRPr lang="en-US" sz="1400" b="1" dirty="0" smtClean="0">
              <a:solidFill>
                <a:schemeClr val="tx1"/>
              </a:solidFill>
              <a:latin typeface="Arial" pitchFamily="34" charset="0"/>
              <a:cs typeface="Arial" pitchFamily="34" charset="0"/>
            </a:endParaRPr>
          </a:p>
          <a:p>
            <a:pPr>
              <a:spcBef>
                <a:spcPct val="0"/>
              </a:spcBef>
            </a:pPr>
            <a:endParaRPr lang="en-US" sz="1400" dirty="0" smtClean="0"/>
          </a:p>
          <a:p>
            <a:pPr>
              <a:spcBef>
                <a:spcPct val="0"/>
              </a:spcBef>
            </a:pPr>
            <a:endParaRPr lang="en-US" sz="1400" dirty="0" smtClean="0"/>
          </a:p>
          <a:p>
            <a:pPr>
              <a:spcBef>
                <a:spcPct val="0"/>
              </a:spcBef>
            </a:pPr>
            <a:r>
              <a:rPr lang="en-US" sz="1400" dirty="0" smtClean="0"/>
              <a:t>This is our chain of command.  Our office works under the USD/P&amp;R.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pPr>
              <a:buFontTx/>
              <a:buNone/>
            </a:pPr>
            <a:endParaRPr lang="en-US" dirty="0" smtClean="0"/>
          </a:p>
          <a:p>
            <a:pPr>
              <a:buFontTx/>
              <a:buChar char="-"/>
            </a:pPr>
            <a:endParaRPr lang="en-US" dirty="0" smtClean="0"/>
          </a:p>
          <a:p>
            <a:pPr>
              <a:buFontTx/>
              <a:buChar char="-"/>
            </a:pPr>
            <a:r>
              <a:rPr lang="en-US" dirty="0" smtClean="0"/>
              <a:t> This slide is a cut-n-paste from ESGR’s FY 10 Annual</a:t>
            </a:r>
            <a:r>
              <a:rPr lang="en-US" baseline="0" dirty="0" smtClean="0"/>
              <a:t> Report.</a:t>
            </a:r>
          </a:p>
          <a:p>
            <a:pPr>
              <a:buFontTx/>
              <a:buChar char="-"/>
            </a:pPr>
            <a:endParaRPr lang="en-US" baseline="0" dirty="0" smtClean="0"/>
          </a:p>
          <a:p>
            <a:pPr>
              <a:buFontTx/>
              <a:buChar char="-"/>
            </a:pPr>
            <a:r>
              <a:rPr lang="en-US" baseline="0" dirty="0" smtClean="0"/>
              <a:t> It shows key mission area metrics.</a:t>
            </a:r>
          </a:p>
          <a:p>
            <a:pPr>
              <a:buFontTx/>
              <a:buChar char="-"/>
            </a:pPr>
            <a:endParaRPr lang="en-US" baseline="0" dirty="0" smtClean="0"/>
          </a:p>
          <a:p>
            <a:pPr>
              <a:buFontTx/>
              <a:buChar char="-"/>
            </a:pPr>
            <a:r>
              <a:rPr lang="en-US" baseline="0" dirty="0" smtClean="0"/>
              <a:t> You may wish to highlight some of the positive trends indicating ongoing support from Civilian  Employers:  Number of Statements of Support signed, Patriot Awards and Freedom Award Nominations.  NOTE:  for FY 11 not shown, the number of Freedom Award Nominations are up, the total 4,049.</a:t>
            </a:r>
          </a:p>
          <a:p>
            <a:pPr>
              <a:buFontTx/>
              <a:buChar char="-"/>
            </a:pPr>
            <a:endParaRPr lang="en-US" baseline="0" dirty="0" smtClean="0"/>
          </a:p>
          <a:p>
            <a:pPr>
              <a:buFontTx/>
              <a:buNone/>
            </a:pPr>
            <a:r>
              <a:rPr lang="en-US" baseline="0" dirty="0" smtClean="0"/>
              <a:t>- Also, worth highlighting is the success of the Ombudsman Mission and resolving USERRA Cases.  In particular:  84.4% success rate within 10.27 Calendar Days.</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4" y="3800906"/>
            <a:ext cx="6177040" cy="4904137"/>
          </a:xfrm>
          <a:noFill/>
          <a:ln w="9525"/>
        </p:spPr>
        <p:txBody>
          <a:bodyPr lIns="93406" tIns="45093" rIns="93406" bIns="45093"/>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900" b="1" dirty="0" smtClean="0">
                <a:solidFill>
                  <a:schemeClr val="tx1"/>
                </a:solidFill>
                <a:latin typeface="Arial" pitchFamily="34" charset="0"/>
                <a:cs typeface="Arial" pitchFamily="34" charset="0"/>
              </a:rPr>
              <a:t>Slide owner:</a:t>
            </a:r>
            <a:r>
              <a:rPr lang="en-US" sz="900" b="1" baseline="0" dirty="0" smtClean="0">
                <a:solidFill>
                  <a:schemeClr val="tx1"/>
                </a:solidFill>
                <a:latin typeface="Arial" pitchFamily="34" charset="0"/>
                <a:cs typeface="Arial" pitchFamily="34" charset="0"/>
              </a:rPr>
              <a:t>  FEPP (Mr. Ted Fessel)</a:t>
            </a:r>
            <a:endParaRPr lang="en-US" sz="900" b="1" dirty="0" smtClean="0">
              <a:solidFill>
                <a:srgbClr val="FF0000"/>
              </a:solidFill>
              <a:latin typeface="Arial" charset="0"/>
            </a:endParaRPr>
          </a:p>
          <a:p>
            <a:pPr>
              <a:buFont typeface="Arial" pitchFamily="34" charset="0"/>
              <a:buNone/>
            </a:pPr>
            <a:endParaRPr lang="en-US" sz="900" dirty="0" smtClean="0">
              <a:latin typeface="Arial" charset="0"/>
            </a:endParaRPr>
          </a:p>
          <a:p>
            <a:pPr>
              <a:buFont typeface="Arial" pitchFamily="34" charset="0"/>
              <a:buChar char="•"/>
            </a:pPr>
            <a:endParaRPr lang="en-US" sz="900" dirty="0" smtClean="0">
              <a:latin typeface="Arial" charset="0"/>
            </a:endParaRPr>
          </a:p>
          <a:p>
            <a:pPr>
              <a:buFont typeface="Arial" pitchFamily="34" charset="0"/>
              <a:buChar char="•"/>
            </a:pPr>
            <a:r>
              <a:rPr lang="en-US" sz="900" dirty="0" smtClean="0">
                <a:latin typeface="Arial" charset="0"/>
              </a:rPr>
              <a:t>Provide curriculum examples </a:t>
            </a:r>
          </a:p>
          <a:p>
            <a:pPr>
              <a:buFont typeface="Arial" pitchFamily="34" charset="0"/>
              <a:buChar char="•"/>
            </a:pPr>
            <a:r>
              <a:rPr lang="en-US" sz="900" dirty="0" smtClean="0">
                <a:latin typeface="Arial" charset="0"/>
              </a:rPr>
              <a:t>Pre-Deployment activities:  </a:t>
            </a:r>
          </a:p>
          <a:p>
            <a:pPr>
              <a:buFont typeface="Arial" pitchFamily="34" charset="0"/>
              <a:buNone/>
            </a:pPr>
            <a:r>
              <a:rPr lang="en-US" sz="900" dirty="0" smtClean="0">
                <a:latin typeface="Arial" charset="0"/>
              </a:rPr>
              <a:t>a. Medical, dental, and mental health benefits (i.e. TRICARE, stress control, suicide prevention, etc.)</a:t>
            </a:r>
          </a:p>
          <a:p>
            <a:pPr>
              <a:buFont typeface="Arial" pitchFamily="34" charset="0"/>
              <a:buNone/>
            </a:pPr>
            <a:r>
              <a:rPr lang="en-US" sz="900" dirty="0" smtClean="0">
                <a:latin typeface="Arial" charset="0"/>
              </a:rPr>
              <a:t>b. Administrative information (DEERS, Civilian Employment Information – CEI, key web sites, etc.)</a:t>
            </a:r>
          </a:p>
          <a:p>
            <a:pPr>
              <a:buFont typeface="Arial" pitchFamily="34" charset="0"/>
              <a:buNone/>
            </a:pPr>
            <a:r>
              <a:rPr lang="en-US" sz="900" dirty="0" smtClean="0">
                <a:latin typeface="Arial" charset="0"/>
              </a:rPr>
              <a:t>c. Financial &amp; employment information (counseling services for ESGR, DOL, mortgage, savings, etc.)</a:t>
            </a:r>
          </a:p>
          <a:p>
            <a:pPr>
              <a:buFont typeface="Arial" pitchFamily="34" charset="0"/>
              <a:buNone/>
            </a:pPr>
            <a:r>
              <a:rPr lang="en-US" sz="900" dirty="0" smtClean="0">
                <a:latin typeface="Arial" charset="0"/>
              </a:rPr>
              <a:t>d. Legal Information (POA, wills, legal guardianship, housing &amp; rental issues, child custody, etc.)</a:t>
            </a:r>
          </a:p>
          <a:p>
            <a:pPr>
              <a:buFont typeface="Arial" pitchFamily="34" charset="0"/>
              <a:buNone/>
            </a:pPr>
            <a:r>
              <a:rPr lang="en-US" sz="900" dirty="0" smtClean="0">
                <a:latin typeface="Arial" charset="0"/>
              </a:rPr>
              <a:t>e. Community and outreach (VA, RC, community &amp; youth programs, government &amp; NGOs, etc.)</a:t>
            </a:r>
          </a:p>
          <a:p>
            <a:pPr>
              <a:buFont typeface="Arial" pitchFamily="34" charset="0"/>
              <a:buNone/>
            </a:pPr>
            <a:r>
              <a:rPr lang="en-US" sz="900" dirty="0" smtClean="0">
                <a:latin typeface="Arial" charset="0"/>
              </a:rPr>
              <a:t>f. Special or spiritual programs (chaplain programs, local faith-based organizations, VA centers, etc.)</a:t>
            </a:r>
          </a:p>
          <a:p>
            <a:pPr>
              <a:buFont typeface="Arial" pitchFamily="34" charset="0"/>
              <a:buNone/>
            </a:pPr>
            <a:r>
              <a:rPr lang="en-US" sz="900" dirty="0" smtClean="0">
                <a:latin typeface="Arial" charset="0"/>
              </a:rPr>
              <a:t>	 </a:t>
            </a:r>
          </a:p>
          <a:p>
            <a:pPr>
              <a:buFont typeface="Arial" pitchFamily="34" charset="0"/>
              <a:buChar char="•"/>
            </a:pPr>
            <a:r>
              <a:rPr lang="en-US" sz="900" dirty="0" smtClean="0">
                <a:latin typeface="Arial" charset="0"/>
              </a:rPr>
              <a:t>Deployment activities:</a:t>
            </a:r>
          </a:p>
          <a:p>
            <a:pPr>
              <a:buFont typeface="Arial" pitchFamily="34" charset="0"/>
              <a:buNone/>
            </a:pPr>
            <a:r>
              <a:rPr lang="en-US" sz="900" dirty="0" smtClean="0">
                <a:latin typeface="Arial" charset="0"/>
              </a:rPr>
              <a:t>a. Special or spiritual programs </a:t>
            </a:r>
          </a:p>
          <a:p>
            <a:pPr>
              <a:buFont typeface="Arial" pitchFamily="34" charset="0"/>
              <a:buNone/>
            </a:pPr>
            <a:r>
              <a:rPr lang="en-US" sz="900" dirty="0" smtClean="0">
                <a:latin typeface="Arial" charset="0"/>
              </a:rPr>
              <a:t>b. Medical, dental, and mental health benefits </a:t>
            </a:r>
          </a:p>
          <a:p>
            <a:pPr>
              <a:buFont typeface="Arial" pitchFamily="34" charset="0"/>
              <a:buNone/>
            </a:pPr>
            <a:r>
              <a:rPr lang="en-US" sz="900" dirty="0" smtClean="0">
                <a:latin typeface="Arial" charset="0"/>
              </a:rPr>
              <a:t>c. Community and outreach </a:t>
            </a:r>
          </a:p>
          <a:p>
            <a:pPr>
              <a:buFont typeface="Arial" pitchFamily="34" charset="0"/>
              <a:buNone/>
            </a:pPr>
            <a:r>
              <a:rPr lang="en-US" sz="900" dirty="0" smtClean="0">
                <a:latin typeface="Arial" charset="0"/>
              </a:rPr>
              <a:t>d. Financial &amp; employment information </a:t>
            </a:r>
          </a:p>
          <a:p>
            <a:pPr>
              <a:buFont typeface="Arial" pitchFamily="34" charset="0"/>
              <a:buNone/>
            </a:pPr>
            <a:r>
              <a:rPr lang="en-US" sz="900" dirty="0" smtClean="0">
                <a:latin typeface="Arial" charset="0"/>
              </a:rPr>
              <a:t>e. VA Vet centers</a:t>
            </a:r>
          </a:p>
          <a:p>
            <a:pPr>
              <a:buFont typeface="Arial" pitchFamily="34" charset="0"/>
              <a:buNone/>
            </a:pPr>
            <a:r>
              <a:rPr lang="en-US" sz="900" dirty="0" smtClean="0">
                <a:latin typeface="Arial" charset="0"/>
              </a:rPr>
              <a:t>Demobilization activities:  (30 – 60 – 90 – day events)</a:t>
            </a:r>
          </a:p>
          <a:p>
            <a:pPr>
              <a:buFont typeface="Arial" pitchFamily="34" charset="0"/>
              <a:buNone/>
            </a:pPr>
            <a:r>
              <a:rPr lang="en-US" sz="900" dirty="0" smtClean="0">
                <a:latin typeface="Arial" charset="0"/>
              </a:rPr>
              <a:t>a. Medical, dental, and mental health benefits (PDHA/PDHRA, TAA, etc.)</a:t>
            </a:r>
          </a:p>
          <a:p>
            <a:pPr>
              <a:buFont typeface="Arial" pitchFamily="34" charset="0"/>
              <a:buNone/>
            </a:pPr>
            <a:r>
              <a:rPr lang="en-US" sz="900" dirty="0" smtClean="0">
                <a:latin typeface="Arial" charset="0"/>
              </a:rPr>
              <a:t>b. Special or spiritual programs </a:t>
            </a:r>
          </a:p>
          <a:p>
            <a:pPr>
              <a:buFont typeface="Arial" pitchFamily="34" charset="0"/>
              <a:buNone/>
            </a:pPr>
            <a:r>
              <a:rPr lang="en-US" sz="900" dirty="0" smtClean="0">
                <a:latin typeface="Arial" charset="0"/>
              </a:rPr>
              <a:t>c. Community and outreach </a:t>
            </a:r>
          </a:p>
          <a:p>
            <a:pPr>
              <a:buFont typeface="Arial" pitchFamily="34" charset="0"/>
              <a:buNone/>
            </a:pPr>
            <a:r>
              <a:rPr lang="en-US" sz="900" dirty="0" smtClean="0">
                <a:latin typeface="Arial" charset="0"/>
              </a:rPr>
              <a:t>d. Financial &amp; employment information (Reinforce obligation and information regarding employment &amp; finances, etc.)</a:t>
            </a:r>
          </a:p>
          <a:p>
            <a:pPr>
              <a:buFont typeface="Arial" pitchFamily="34" charset="0"/>
              <a:buNone/>
            </a:pPr>
            <a:r>
              <a:rPr lang="en-US" sz="900" dirty="0" smtClean="0">
                <a:latin typeface="Arial" charset="0"/>
              </a:rPr>
              <a:t>e. Administrative information</a:t>
            </a:r>
          </a:p>
          <a:p>
            <a:pPr>
              <a:buFont typeface="Arial" pitchFamily="34" charset="0"/>
              <a:buNone/>
            </a:pPr>
            <a:r>
              <a:rPr lang="en-US" sz="900" dirty="0" smtClean="0">
                <a:latin typeface="Arial" charset="0"/>
              </a:rPr>
              <a:t>f. Legal issues</a:t>
            </a:r>
          </a:p>
          <a:p>
            <a:pPr>
              <a:buFont typeface="Arial" pitchFamily="34" charset="0"/>
              <a:buNone/>
            </a:pPr>
            <a:r>
              <a:rPr lang="en-US" sz="900" dirty="0" smtClean="0">
                <a:latin typeface="Arial" charset="0"/>
              </a:rPr>
              <a:t>g. Safety information (reacquaint SMs with local laws governing driving in communities)</a:t>
            </a:r>
          </a:p>
          <a:p>
            <a:pPr>
              <a:buFont typeface="Arial" pitchFamily="34" charset="0"/>
              <a:buNone/>
            </a:pPr>
            <a:r>
              <a:rPr lang="en-US" sz="900" dirty="0" smtClean="0">
                <a:latin typeface="Arial" charset="0"/>
              </a:rPr>
              <a:t> </a:t>
            </a:r>
          </a:p>
          <a:p>
            <a:pPr>
              <a:buFont typeface="Arial" pitchFamily="34" charset="0"/>
              <a:buChar char="•"/>
            </a:pPr>
            <a:r>
              <a:rPr lang="en-US" sz="900" dirty="0" smtClean="0">
                <a:latin typeface="Arial" charset="0"/>
              </a:rPr>
              <a:t>For the most part, Service members and their families attend events together.  While the Service members are deployed, the Yellow Ribbon Program works collaboratively with family readiness groups to bring the families together.</a:t>
            </a:r>
          </a:p>
          <a:p>
            <a:r>
              <a:rPr lang="en-US" sz="900" dirty="0" smtClean="0">
                <a:latin typeface="Arial" charset="0"/>
              </a:rPr>
              <a:t> </a:t>
            </a:r>
          </a:p>
        </p:txBody>
      </p:sp>
      <p:sp>
        <p:nvSpPr>
          <p:cNvPr id="48133" name="Text Box 5"/>
          <p:cNvSpPr txBox="1">
            <a:spLocks noChangeArrowheads="1"/>
          </p:cNvSpPr>
          <p:nvPr/>
        </p:nvSpPr>
        <p:spPr bwMode="auto">
          <a:xfrm>
            <a:off x="5537708" y="8538130"/>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pPr>
              <a:buFont typeface="Arial" pitchFamily="34" charset="0"/>
              <a:buNone/>
            </a:pPr>
            <a:endParaRPr lang="en-US" dirty="0" smtClean="0">
              <a:latin typeface="Arial" charset="0"/>
            </a:endParaRPr>
          </a:p>
          <a:p>
            <a:pPr>
              <a:buFont typeface="Arial" pitchFamily="34" charset="0"/>
              <a:buChar char="•"/>
            </a:pPr>
            <a:endParaRPr lang="en-US" dirty="0" smtClean="0">
              <a:latin typeface="Arial" charset="0"/>
            </a:endParaRPr>
          </a:p>
          <a:p>
            <a:pPr>
              <a:buFont typeface="Arial" pitchFamily="34" charset="0"/>
              <a:buChar char="•"/>
            </a:pPr>
            <a:r>
              <a:rPr lang="en-US" dirty="0" smtClean="0">
                <a:latin typeface="Arial" charset="0"/>
              </a:rPr>
              <a:t>YRRP’s mission is to promote the well-being of NG and Reserve members, their families and communities, by connecting them with resources throughout the deployment cycle.</a:t>
            </a:r>
          </a:p>
          <a:p>
            <a:pPr>
              <a:buFont typeface="Arial" pitchFamily="34" charset="0"/>
              <a:buNone/>
            </a:pPr>
            <a:r>
              <a:rPr lang="en-US" dirty="0" smtClean="0">
                <a:latin typeface="Arial" charset="0"/>
              </a:rPr>
              <a:t>the YRRP is linked to the OUSD (P&amp;R) strategy as reflected in “Goal 2.”  </a:t>
            </a:r>
          </a:p>
          <a:p>
            <a:pPr>
              <a:buFont typeface="Arial" pitchFamily="34" charset="0"/>
              <a:buChar char="•"/>
            </a:pPr>
            <a:endParaRPr lang="en-US" dirty="0" smtClean="0">
              <a:latin typeface="Arial" charset="0"/>
            </a:endParaRPr>
          </a:p>
          <a:p>
            <a:pPr>
              <a:buFont typeface="Arial" pitchFamily="34" charset="0"/>
              <a:buChar char="•"/>
            </a:pPr>
            <a:r>
              <a:rPr lang="en-US" dirty="0" smtClean="0">
                <a:latin typeface="Arial" charset="0"/>
              </a:rPr>
              <a:t>Prior to 2008,  no consolidated reintegration program existed. </a:t>
            </a:r>
          </a:p>
          <a:p>
            <a:pPr>
              <a:buFont typeface="Arial" pitchFamily="34" charset="0"/>
              <a:buChar char="•"/>
            </a:pPr>
            <a:endParaRPr lang="en-US" dirty="0" smtClean="0">
              <a:latin typeface="Arial" charset="0"/>
            </a:endParaRPr>
          </a:p>
          <a:p>
            <a:pPr>
              <a:buFont typeface="Arial" pitchFamily="34" charset="0"/>
              <a:buChar char="•"/>
            </a:pPr>
            <a:r>
              <a:rPr lang="en-US" b="1" dirty="0" smtClean="0">
                <a:latin typeface="Arial" charset="0"/>
              </a:rPr>
              <a:t>The Yellow Ribbon Reintegration Program was established under the authority of Public Law 110-181, Section 582: </a:t>
            </a:r>
            <a:r>
              <a:rPr lang="en-US" dirty="0" smtClean="0">
                <a:latin typeface="Arial" charset="0"/>
              </a:rPr>
              <a:t>(January 20, 2010)</a:t>
            </a:r>
          </a:p>
          <a:p>
            <a:pPr marL="228600" indent="-228600">
              <a:buFont typeface="Arial" pitchFamily="34" charset="0"/>
              <a:buAutoNum type="alphaLcParenBoth"/>
            </a:pPr>
            <a:r>
              <a:rPr lang="en-US" b="1" dirty="0" smtClean="0">
                <a:latin typeface="Arial" charset="0"/>
              </a:rPr>
              <a:t>ESTABLISHMENT OF PROGRAM – “</a:t>
            </a:r>
            <a:r>
              <a:rPr lang="en-US" dirty="0" smtClean="0">
                <a:latin typeface="Arial" charset="0"/>
              </a:rPr>
              <a:t>Secretary of Defense shall establish a national combat veteran reintegration program to provide National Guard and Reserve members and their families…known as the Yellow Ribbon Reintegration Program.”</a:t>
            </a:r>
          </a:p>
          <a:p>
            <a:pPr marL="228600" indent="-228600">
              <a:buFont typeface="Arial" pitchFamily="34" charset="0"/>
              <a:buAutoNum type="alphaLcParenBoth"/>
            </a:pPr>
            <a:r>
              <a:rPr lang="en-US" b="1" dirty="0" smtClean="0">
                <a:latin typeface="Arial" charset="0"/>
              </a:rPr>
              <a:t>b) PURPOSE OF PROGRAM; DEPLOYMENT CYCLE –</a:t>
            </a:r>
            <a:r>
              <a:rPr lang="en-US" dirty="0" smtClean="0">
                <a:latin typeface="Arial" charset="0"/>
              </a:rPr>
              <a:t> “…shall consist of informational events and activities…though the 4 phases of the deployment cycle.”</a:t>
            </a:r>
          </a:p>
          <a:p>
            <a:pPr>
              <a:buFont typeface="Arial" pitchFamily="34" charset="0"/>
              <a:buNone/>
            </a:pPr>
            <a:r>
              <a:rPr lang="en-US" b="1" dirty="0" smtClean="0">
                <a:latin typeface="Arial" charset="0"/>
              </a:rPr>
              <a:t>(c) EXECUTIVE AGENT –</a:t>
            </a:r>
            <a:r>
              <a:rPr lang="en-US" dirty="0" smtClean="0">
                <a:latin typeface="Arial" charset="0"/>
              </a:rPr>
              <a:t> “The Secretary shall designate the Under Secretary of Defense for Personnel and Readiness as the DoD executive agent for the Yellow Ribbon Reintegration Program.”</a:t>
            </a:r>
          </a:p>
          <a:p>
            <a:pPr>
              <a:buFont typeface="Arial" pitchFamily="34" charset="0"/>
              <a:buNone/>
            </a:pPr>
            <a:r>
              <a:rPr lang="en-US" b="1" dirty="0" smtClean="0">
                <a:latin typeface="Arial" charset="0"/>
              </a:rPr>
              <a:t>(d) OFFICE FOR REINTEGRATION PROGRAMS</a:t>
            </a:r>
            <a:r>
              <a:rPr lang="en-US" dirty="0" smtClean="0">
                <a:latin typeface="Arial" charset="0"/>
              </a:rPr>
              <a:t> —</a:t>
            </a:r>
          </a:p>
          <a:p>
            <a:pPr>
              <a:buFont typeface="Arial" pitchFamily="34" charset="0"/>
              <a:buNone/>
            </a:pPr>
            <a:r>
              <a:rPr lang="en-US" dirty="0" smtClean="0">
                <a:latin typeface="Arial" charset="0"/>
              </a:rPr>
              <a:t>(1) ESTABLISHMENT— “The Under Secretary of Defense for Personnel and Readiness shall establish the Office for Reintegration Programs within the Office of the Secretary of Defense. The office shall administer all reintegration programs in coordination with State National Guard organizations. The office shall be responsible for coordination with existing National Guard and Reserve family and support programs.”</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endParaRPr lang="en-US" dirty="0" smtClean="0"/>
          </a:p>
          <a:p>
            <a:endParaRPr lang="en-US" dirty="0" smtClean="0"/>
          </a:p>
          <a:p>
            <a:r>
              <a:rPr lang="en-US" dirty="0" smtClean="0"/>
              <a:t>- Community Support: Program Specialists (26 and possible expansion) located in communities alongside Guard and Reserve. </a:t>
            </a:r>
          </a:p>
          <a:p>
            <a:r>
              <a:rPr lang="en-US" dirty="0" smtClean="0"/>
              <a:t>2011: Continue to enhance relationships at local level. Leverage</a:t>
            </a:r>
            <a:r>
              <a:rPr lang="en-US" baseline="0" dirty="0" smtClean="0"/>
              <a:t> the YRRP Cadre of Speakers and increase information sharing across the spectrum of event planners, program managers and community members.</a:t>
            </a:r>
            <a:endParaRPr lang="en-US" dirty="0" smtClean="0"/>
          </a:p>
          <a:p>
            <a:endParaRPr lang="en-US" dirty="0" smtClean="0"/>
          </a:p>
          <a:p>
            <a:r>
              <a:rPr lang="en-US" dirty="0" smtClean="0"/>
              <a:t>- CFE: New NDAA-11 enhancement call</a:t>
            </a:r>
            <a:r>
              <a:rPr lang="en-US" baseline="0" dirty="0" smtClean="0"/>
              <a:t>s on YRRP </a:t>
            </a:r>
            <a:r>
              <a:rPr lang="en-US" dirty="0" smtClean="0"/>
              <a:t>to “develop and implement a process for evaluating the effectiveness of the Yellow Ribbon program in supporting the health and well-being of the members of the Armed Forces and their families throughout the deployment cycle.” This new language also aligns</a:t>
            </a:r>
            <a:r>
              <a:rPr lang="en-US" baseline="0" dirty="0" smtClean="0"/>
              <a:t> with Administration emphasis on health and well-being as well as a focused commitment on “associated metrics.”</a:t>
            </a:r>
            <a:endParaRPr lang="en-US" dirty="0" smtClean="0"/>
          </a:p>
          <a:p>
            <a:endParaRPr lang="en-US" dirty="0" smtClean="0"/>
          </a:p>
          <a:p>
            <a:r>
              <a:rPr lang="en-US" dirty="0" smtClean="0"/>
              <a:t>- Employment:</a:t>
            </a:r>
            <a:r>
              <a:rPr lang="en-US" baseline="0" dirty="0" smtClean="0"/>
              <a:t> </a:t>
            </a:r>
            <a:r>
              <a:rPr lang="en-US" dirty="0" smtClean="0"/>
              <a:t>Again, NDAA-11 requires that we “provide information on employment opportunities” during the reintegration phase.  Strong working relationship</a:t>
            </a:r>
            <a:r>
              <a:rPr lang="en-US" baseline="0" dirty="0" smtClean="0"/>
              <a:t> with ESGR, and Department of Labor along with the USAR Employer Partnership of the Armed Forces.</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 NDAA</a:t>
            </a:r>
            <a:r>
              <a:rPr lang="en-US" sz="1200" kern="1200" baseline="0" dirty="0" smtClean="0">
                <a:solidFill>
                  <a:schemeClr val="tx1"/>
                </a:solidFill>
                <a:latin typeface="Arial" charset="0"/>
                <a:ea typeface="+mn-ea"/>
                <a:cs typeface="+mn-cs"/>
              </a:rPr>
              <a:t> 2011 requirement for r</a:t>
            </a:r>
            <a:r>
              <a:rPr lang="en-US" sz="1200" kern="1200" dirty="0" smtClean="0">
                <a:solidFill>
                  <a:schemeClr val="tx1"/>
                </a:solidFill>
                <a:latin typeface="Arial" charset="0"/>
                <a:ea typeface="+mn-ea"/>
                <a:cs typeface="+mn-cs"/>
              </a:rPr>
              <a:t>esiliency training to promote comprehensive programs for members of the Armed Forces to build mental and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emotional resiliency for successfully meeting the demands of the deployment cycle.</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schemeClr val="tx1"/>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Fessel)</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schemeClr val="tx1"/>
                </a:solidFill>
                <a:latin typeface="Arial" charset="0"/>
              </a:rPr>
              <a:t>5</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970338" y="8829675"/>
            <a:ext cx="3038475" cy="465138"/>
          </a:xfrm>
          <a:prstGeom prst="rect">
            <a:avLst/>
          </a:prstGeom>
          <a:noFill/>
        </p:spPr>
        <p:txBody>
          <a:bodyPr/>
          <a:lstStyle/>
          <a:p>
            <a:fld id="{78B27E08-905F-4E7C-9BFA-A2D6FEFE3003}" type="slidenum">
              <a:rPr lang="en-US" smtClean="0">
                <a:solidFill>
                  <a:prstClr val="black"/>
                </a:solidFill>
              </a:rPr>
              <a:pPr/>
              <a:t>45</a:t>
            </a:fld>
            <a:endParaRPr lang="en-US" dirty="0" smtClean="0">
              <a:solidFill>
                <a:prstClr val="black"/>
              </a:solidFill>
            </a:endParaRPr>
          </a:p>
        </p:txBody>
      </p:sp>
      <p:sp>
        <p:nvSpPr>
          <p:cNvPr id="17411" name="Rectangle 2"/>
          <p:cNvSpPr>
            <a:spLocks noGrp="1" noRot="1" noChangeAspect="1" noChangeArrowheads="1" noTextEdit="1"/>
          </p:cNvSpPr>
          <p:nvPr>
            <p:ph type="sldImg"/>
          </p:nvPr>
        </p:nvSpPr>
        <p:spPr>
          <a:xfrm>
            <a:off x="1182688" y="698500"/>
            <a:ext cx="4646612" cy="3484563"/>
          </a:xfrm>
          <a:ln/>
        </p:spPr>
      </p:sp>
      <p:sp>
        <p:nvSpPr>
          <p:cNvPr id="17412" name="Rectangle 3"/>
          <p:cNvSpPr>
            <a:spLocks noGrp="1" noChangeArrowheads="1"/>
          </p:cNvSpPr>
          <p:nvPr>
            <p:ph type="body" idx="1"/>
          </p:nvPr>
        </p:nvSpPr>
        <p:spPr>
          <a:xfrm>
            <a:off x="701675" y="4416425"/>
            <a:ext cx="5607050" cy="4181475"/>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M&amp;F  (COL Adrian Nagel)</a:t>
            </a:r>
            <a:endParaRPr lang="en-US" sz="1200" b="1" dirty="0" smtClean="0">
              <a:solidFill>
                <a:srgbClr val="FF0000"/>
              </a:solidFill>
              <a:latin typeface="Arial" charset="0"/>
            </a:endParaRPr>
          </a:p>
          <a:p>
            <a:endParaRPr lang="en-US" b="1"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Dwayne Baxter)</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970339" y="8829675"/>
            <a:ext cx="3038475" cy="465138"/>
          </a:xfrm>
          <a:prstGeom prst="rect">
            <a:avLst/>
          </a:prstGeom>
          <a:noFill/>
        </p:spPr>
        <p:txBody>
          <a:bodyPr/>
          <a:lstStyle/>
          <a:p>
            <a:fld id="{78B27E08-905F-4E7C-9BFA-A2D6FEFE3003}" type="slidenum">
              <a:rPr lang="en-US" smtClean="0">
                <a:solidFill>
                  <a:prstClr val="black"/>
                </a:solidFill>
              </a:rPr>
              <a:pPr/>
              <a:t>48</a:t>
            </a:fld>
            <a:endParaRPr lang="en-US" dirty="0" smtClean="0">
              <a:solidFill>
                <a:prstClr val="black"/>
              </a:solidFill>
            </a:endParaRPr>
          </a:p>
        </p:txBody>
      </p:sp>
      <p:sp>
        <p:nvSpPr>
          <p:cNvPr id="17411" name="Rectangle 2"/>
          <p:cNvSpPr>
            <a:spLocks noGrp="1" noRot="1" noChangeAspect="1" noChangeArrowheads="1" noTextEdit="1"/>
          </p:cNvSpPr>
          <p:nvPr>
            <p:ph type="sldImg"/>
          </p:nvPr>
        </p:nvSpPr>
        <p:spPr>
          <a:xfrm>
            <a:off x="1182688" y="698500"/>
            <a:ext cx="4646612" cy="3484563"/>
          </a:xfrm>
          <a:ln/>
        </p:spPr>
      </p:sp>
      <p:sp>
        <p:nvSpPr>
          <p:cNvPr id="17412" name="Rectangle 3"/>
          <p:cNvSpPr>
            <a:spLocks noGrp="1" noChangeArrowheads="1"/>
          </p:cNvSpPr>
          <p:nvPr>
            <p:ph type="body" idx="1"/>
          </p:nvPr>
        </p:nvSpPr>
        <p:spPr>
          <a:xfrm>
            <a:off x="701675" y="4416425"/>
            <a:ext cx="5607050" cy="4181475"/>
          </a:xfrm>
          <a:noFill/>
          <a:ln/>
        </p:spPr>
        <p:txBody>
          <a:bodyPr/>
          <a:lstStyle/>
          <a:p>
            <a:r>
              <a:rPr lang="en-US" b="1" dirty="0" smtClean="0"/>
              <a:t>Slide owner:</a:t>
            </a:r>
            <a:r>
              <a:rPr lang="en-US" b="1" baseline="0" dirty="0" smtClean="0"/>
              <a:t>  Resources (Mr. </a:t>
            </a:r>
            <a:r>
              <a:rPr lang="en-US" b="1" baseline="0" smtClean="0"/>
              <a:t>Warren Grant)</a:t>
            </a:r>
            <a:endParaRPr lang="en-US" b="1"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35000"/>
              </a:spcBef>
            </a:pPr>
            <a:r>
              <a:rPr lang="en-US" sz="1200" b="1" dirty="0" smtClean="0">
                <a:solidFill>
                  <a:srgbClr val="FF0000"/>
                </a:solidFill>
                <a:latin typeface="Arial" charset="0"/>
              </a:rPr>
              <a:t>Resources (LTC Beller)</a:t>
            </a:r>
          </a:p>
        </p:txBody>
      </p:sp>
    </p:spTree>
    <p:extLst>
      <p:ext uri="{BB962C8B-B14F-4D97-AF65-F5344CB8AC3E}">
        <p14:creationId xmlns:p14="http://schemas.microsoft.com/office/powerpoint/2010/main" val="243445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a:t>
            </a:r>
            <a:endParaRPr lang="en-US" dirty="0"/>
          </a:p>
        </p:txBody>
      </p:sp>
    </p:spTree>
    <p:extLst>
      <p:ext uri="{BB962C8B-B14F-4D97-AF65-F5344CB8AC3E}">
        <p14:creationId xmlns:p14="http://schemas.microsoft.com/office/powerpoint/2010/main" val="1021119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solidFill>
                <a:cs typeface="Times New Roman" pitchFamily="18" charset="0"/>
              </a:rPr>
              <a:t>Mr. Jameson</a:t>
            </a:r>
            <a:endParaRPr lang="en-US" dirty="0"/>
          </a:p>
        </p:txBody>
      </p:sp>
    </p:spTree>
    <p:extLst>
      <p:ext uri="{BB962C8B-B14F-4D97-AF65-F5344CB8AC3E}">
        <p14:creationId xmlns:p14="http://schemas.microsoft.com/office/powerpoint/2010/main" val="26287569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black"/>
                </a:solidFill>
                <a:cs typeface="Times New Roman" pitchFamily="18" charset="0"/>
              </a:rPr>
              <a:t>CAPT Graham</a:t>
            </a:r>
            <a:endParaRPr lang="en-US" sz="1200" i="1" dirty="0" smtClean="0">
              <a:solidFill>
                <a:prstClr val="black"/>
              </a:solidFill>
              <a:cs typeface="Times New Roman" pitchFamily="18" charset="0"/>
            </a:endParaRPr>
          </a:p>
          <a:p>
            <a:endParaRPr lang="en-US" dirty="0"/>
          </a:p>
        </p:txBody>
      </p:sp>
    </p:spTree>
    <p:extLst>
      <p:ext uri="{BB962C8B-B14F-4D97-AF65-F5344CB8AC3E}">
        <p14:creationId xmlns:p14="http://schemas.microsoft.com/office/powerpoint/2010/main" val="268185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schemeClr val="tx1"/>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Front Office</a:t>
            </a: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schemeClr val="tx1"/>
                </a:solidFill>
                <a:latin typeface="Arial" charset="0"/>
              </a:rPr>
              <a:t>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Manpower, Legislation and Systems Directorate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1200.7,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1200.15,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1205.5,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1205.19,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1215.06,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7730.54,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7730.54-M, </a:t>
            </a:r>
            <a:r>
              <a:rPr lang="en-US" sz="1000" b="1" dirty="0" err="1" smtClean="0">
                <a:solidFill>
                  <a:srgbClr val="000000"/>
                </a:solidFill>
                <a:latin typeface="Arial" pitchFamily="34" charset="0"/>
                <a:cs typeface="Arial" pitchFamily="34" charset="0"/>
              </a:rPr>
              <a:t>Vol</a:t>
            </a:r>
            <a:r>
              <a:rPr lang="en-US" sz="1000" b="1" dirty="0" smtClean="0">
                <a:solidFill>
                  <a:srgbClr val="000000"/>
                </a:solidFill>
                <a:latin typeface="Arial" pitchFamily="34" charset="0"/>
                <a:cs typeface="Arial" pitchFamily="34" charset="0"/>
              </a:rPr>
              <a:t> 1&amp;2, &amp;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7770.3) </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Military Personnel Directorate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1205.18,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1205.20,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1215.07,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1215.13,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1215.17,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1235.09,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1235.11,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1235.13,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1235.14,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1304.25,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1322.17 &amp;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1352.1)</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Medical Policy Directorate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1241.1 &amp;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1241.2)</a:t>
            </a: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defTabSz="914350">
              <a:lnSpc>
                <a:spcPct val="90000"/>
              </a:lnSpc>
              <a:spcBef>
                <a:spcPct val="35000"/>
              </a:spcBef>
              <a:defRPr/>
            </a:pPr>
            <a:r>
              <a:rPr lang="en-US" sz="1000" b="1" dirty="0" smtClean="0">
                <a:latin typeface="Arial" pitchFamily="34" charset="0"/>
                <a:cs typeface="Arial" pitchFamily="34" charset="0"/>
              </a:rPr>
              <a:t>Slide Owner: CAPT Baxter</a:t>
            </a:r>
          </a:p>
          <a:p>
            <a:pPr defTabSz="914350">
              <a:lnSpc>
                <a:spcPct val="90000"/>
              </a:lnSpc>
              <a:spcBef>
                <a:spcPct val="35000"/>
              </a:spcBef>
              <a:defRPr/>
            </a:pPr>
            <a:endParaRPr lang="en-US" sz="1000" b="1" dirty="0" smtClean="0">
              <a:latin typeface="Arial" pitchFamily="34" charset="0"/>
              <a:cs typeface="Arial" pitchFamily="34" charset="0"/>
            </a:endParaRPr>
          </a:p>
          <a:p>
            <a:pPr defTabSz="914350">
              <a:lnSpc>
                <a:spcPct val="90000"/>
              </a:lnSpc>
              <a:spcBef>
                <a:spcPct val="35000"/>
              </a:spcBef>
              <a:defRPr/>
            </a:pPr>
            <a:r>
              <a:rPr lang="en-US" sz="1000" b="1" dirty="0" smtClean="0">
                <a:latin typeface="Arial" pitchFamily="34" charset="0"/>
                <a:cs typeface="Arial" pitchFamily="34" charset="0"/>
              </a:rPr>
              <a:t>Readiness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1200.17)</a:t>
            </a:r>
          </a:p>
          <a:p>
            <a:pPr>
              <a:lnSpc>
                <a:spcPct val="90000"/>
              </a:lnSpc>
              <a:spcBef>
                <a:spcPct val="35000"/>
              </a:spcBef>
            </a:pPr>
            <a:endParaRPr lang="en-US" sz="1000" b="1" dirty="0" smtClean="0">
              <a:solidFill>
                <a:srgbClr val="FF0000"/>
              </a:solidFill>
              <a:latin typeface="Arial" charset="0"/>
            </a:endParaRPr>
          </a:p>
          <a:p>
            <a:pPr defTabSz="914350">
              <a:lnSpc>
                <a:spcPct val="90000"/>
              </a:lnSpc>
              <a:spcBef>
                <a:spcPct val="35000"/>
              </a:spcBef>
              <a:defRPr/>
            </a:pPr>
            <a:r>
              <a:rPr lang="en-US" sz="1000" b="1" dirty="0" smtClean="0">
                <a:latin typeface="Arial" pitchFamily="34" charset="0"/>
                <a:cs typeface="Arial" pitchFamily="34" charset="0"/>
              </a:rPr>
              <a:t>Training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1100.20,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1200.16 and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1215.15)</a:t>
            </a:r>
          </a:p>
          <a:p>
            <a:pPr>
              <a:lnSpc>
                <a:spcPct val="90000"/>
              </a:lnSpc>
              <a:spcBef>
                <a:spcPct val="35000"/>
              </a:spcBef>
            </a:pPr>
            <a:endParaRPr lang="en-US" sz="1000" b="1" dirty="0" smtClean="0">
              <a:solidFill>
                <a:srgbClr val="FF0000"/>
              </a:solidFill>
              <a:latin typeface="Arial" charset="0"/>
            </a:endParaRPr>
          </a:p>
          <a:p>
            <a:pPr defTabSz="914350">
              <a:lnSpc>
                <a:spcPct val="90000"/>
              </a:lnSpc>
              <a:spcBef>
                <a:spcPct val="35000"/>
              </a:spcBef>
              <a:defRPr/>
            </a:pPr>
            <a:r>
              <a:rPr lang="en-US" sz="1000" b="1" dirty="0" smtClean="0">
                <a:latin typeface="Arial" pitchFamily="34" charset="0"/>
                <a:cs typeface="Arial" pitchFamily="34" charset="0"/>
              </a:rPr>
              <a:t>Mobilization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1235.10 &amp; </a:t>
            </a:r>
            <a:r>
              <a:rPr lang="en-US" sz="1000" b="1" dirty="0" err="1" smtClean="0">
                <a:latin typeface="Arial" pitchFamily="34" charset="0"/>
                <a:cs typeface="Arial" pitchFamily="34" charset="0"/>
              </a:rPr>
              <a:t>DoDI</a:t>
            </a:r>
            <a:r>
              <a:rPr lang="en-US" sz="1000" b="1" dirty="0" smtClean="0">
                <a:latin typeface="Arial" pitchFamily="34" charset="0"/>
                <a:cs typeface="Arial" pitchFamily="34" charset="0"/>
              </a:rPr>
              <a:t> 1235.12)</a:t>
            </a:r>
            <a:endParaRPr lang="en-US" sz="1000" dirty="0" smtClean="0">
              <a:latin typeface="Arial" pitchFamily="34" charset="0"/>
              <a:cs typeface="Arial" pitchFamily="34" charset="0"/>
            </a:endParaRPr>
          </a:p>
          <a:p>
            <a:pPr>
              <a:lnSpc>
                <a:spcPct val="90000"/>
              </a:lnSpc>
              <a:spcBef>
                <a:spcPct val="35000"/>
              </a:spcBef>
            </a:pPr>
            <a:endParaRPr lang="en-US" sz="1000" b="1" dirty="0" smtClean="0">
              <a:solidFill>
                <a:srgbClr val="FF0000"/>
              </a:solidFill>
              <a:latin typeface="Arial" charset="0"/>
            </a:endParaRPr>
          </a:p>
          <a:p>
            <a:pPr defTabSz="914350">
              <a:lnSpc>
                <a:spcPct val="90000"/>
              </a:lnSpc>
              <a:spcBef>
                <a:spcPct val="35000"/>
              </a:spcBef>
              <a:defRPr/>
            </a:pPr>
            <a:r>
              <a:rPr lang="en-US" sz="1000" b="1" dirty="0" smtClean="0">
                <a:latin typeface="Arial" pitchFamily="34" charset="0"/>
                <a:cs typeface="Arial" pitchFamily="34" charset="0"/>
              </a:rPr>
              <a:t>Defense Support of Civil Authorities (DSCA) Policy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5105.83)</a:t>
            </a:r>
            <a:endParaRPr lang="en-US" sz="1000" dirty="0" smtClean="0">
              <a:latin typeface="Arial" pitchFamily="34" charset="0"/>
              <a:cs typeface="Arial" pitchFamily="34" charset="0"/>
            </a:endParaRP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Materiel &amp; Facilities (Mr. Matt Dubois)</a:t>
            </a: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Materiel Directorate (</a:t>
            </a:r>
            <a:r>
              <a:rPr lang="en-US" sz="1000" b="1" dirty="0" err="1" smtClean="0">
                <a:solidFill>
                  <a:schemeClr val="tx1"/>
                </a:solidFill>
                <a:latin typeface="Arial" pitchFamily="34" charset="0"/>
                <a:cs typeface="Arial" pitchFamily="34" charset="0"/>
              </a:rPr>
              <a:t>DoDD</a:t>
            </a:r>
            <a:r>
              <a:rPr lang="en-US" sz="1000" b="1" dirty="0" smtClean="0">
                <a:solidFill>
                  <a:schemeClr val="tx1"/>
                </a:solidFill>
                <a:latin typeface="Arial" pitchFamily="34" charset="0"/>
                <a:cs typeface="Arial" pitchFamily="34" charset="0"/>
              </a:rPr>
              <a:t> 1225.6 and </a:t>
            </a:r>
            <a:r>
              <a:rPr lang="en-US" sz="1000" b="1" dirty="0" err="1" smtClean="0">
                <a:solidFill>
                  <a:schemeClr val="tx1"/>
                </a:solidFill>
                <a:latin typeface="Arial" pitchFamily="34" charset="0"/>
                <a:cs typeface="Arial" pitchFamily="34" charset="0"/>
              </a:rPr>
              <a:t>DoDI</a:t>
            </a:r>
            <a:r>
              <a:rPr lang="en-US" sz="1000" b="1" dirty="0" smtClean="0">
                <a:solidFill>
                  <a:schemeClr val="tx1"/>
                </a:solidFill>
                <a:latin typeface="Arial" pitchFamily="34" charset="0"/>
                <a:cs typeface="Arial" pitchFamily="34" charset="0"/>
              </a:rPr>
              <a:t> 4140.58)</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Facilities Directorate (</a:t>
            </a:r>
            <a:r>
              <a:rPr lang="en-US" sz="1000" b="1" dirty="0" err="1" smtClean="0">
                <a:solidFill>
                  <a:schemeClr val="tx1"/>
                </a:solidFill>
                <a:latin typeface="Arial" pitchFamily="34" charset="0"/>
                <a:cs typeface="Arial" pitchFamily="34" charset="0"/>
              </a:rPr>
              <a:t>DoDD</a:t>
            </a:r>
            <a:r>
              <a:rPr lang="en-US" sz="1000" b="1" dirty="0" smtClean="0">
                <a:solidFill>
                  <a:schemeClr val="tx1"/>
                </a:solidFill>
                <a:latin typeface="Arial" pitchFamily="34" charset="0"/>
                <a:cs typeface="Arial" pitchFamily="34" charset="0"/>
              </a:rPr>
              <a:t> 1225.07 AND </a:t>
            </a:r>
            <a:r>
              <a:rPr lang="en-US" sz="1000" b="1" dirty="0" err="1" smtClean="0">
                <a:solidFill>
                  <a:schemeClr val="tx1"/>
                </a:solidFill>
                <a:latin typeface="Arial" pitchFamily="34" charset="0"/>
                <a:cs typeface="Arial" pitchFamily="34" charset="0"/>
              </a:rPr>
              <a:t>DoDI</a:t>
            </a:r>
            <a:r>
              <a:rPr lang="en-US" sz="1000" b="1" dirty="0" smtClean="0">
                <a:solidFill>
                  <a:schemeClr val="tx1"/>
                </a:solidFill>
                <a:latin typeface="Arial" pitchFamily="34" charset="0"/>
                <a:cs typeface="Arial" pitchFamily="34" charset="0"/>
              </a:rPr>
              <a:t> 1225.8)--Oversight for monitoring compliance to Title 10 U.S.C., Chapter 1803, Facilities for RCs</a:t>
            </a: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513C82C3-D466-42A2-AD30-9248EBDBAC2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6013" cy="1038225"/>
          </a:xfrm>
        </p:spPr>
        <p:txBody>
          <a:bodyPr/>
          <a:lstStyle>
            <a:lvl1pPr>
              <a:defRPr sz="40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21494-78DB-44BC-920F-E63BA6539DF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8A3F-AAC1-4CAB-A40F-FDCA90502CC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4BCDFB-816B-4CB8-8A3D-BFAC98176C6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48CDC3-C392-4F94-84AF-690589F76EC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46013B-F8F7-426F-B4A1-61719002ADF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50FCB-640D-414E-9CD8-026C0C5A798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CAC1E4-C6FB-4C02-B219-F8DDFAD7959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pPr>
                <a:defRPr/>
              </a:pPr>
              <a:t>‹#›</a:t>
            </a:fld>
            <a:endParaRPr lang="en-US" dirty="0"/>
          </a:p>
        </p:txBody>
      </p:sp>
    </p:spTree>
  </p:cSld>
  <p:clrMapOvr>
    <a:masterClrMapping/>
  </p:clrMapOvr>
  <p:transition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FA178F-FE27-434A-8FA8-C02675F808E9}"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D97F0-74EE-4893-86A0-9183B832584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EFE72-1E2D-459D-B9FB-EFAA82DCF00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513C82C3-D466-42A2-AD30-9248EBDBAC2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6013" cy="1038225"/>
          </a:xfrm>
        </p:spPr>
        <p:txBody>
          <a:bodyPr/>
          <a:lstStyle>
            <a:lvl1pPr>
              <a:defRPr sz="40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21494-78DB-44BC-920F-E63BA6539DF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8A3F-AAC1-4CAB-A40F-FDCA90502CC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4BCDFB-816B-4CB8-8A3D-BFAC98176C6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48CDC3-C392-4F94-84AF-690589F76EC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46013B-F8F7-426F-B4A1-61719002ADF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50FCB-640D-414E-9CD8-026C0C5A798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E8EDB6-9B7E-4270-9B7D-9FCBF31E9649}"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CAC1E4-C6FB-4C02-B219-F8DDFAD7959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FA178F-FE27-434A-8FA8-C02675F808E9}"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D97F0-74EE-4893-86A0-9183B832584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EFE72-1E2D-459D-B9FB-EFAA82DCF00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10/10/2012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10/10/2012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10/10/2012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10/10/2012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2E2234-6E36-41F4-808D-ED2ECCBFF9A8}" type="datetimeFigureOut">
              <a:rPr lang="en-US" smtClean="0">
                <a:solidFill>
                  <a:prstClr val="black">
                    <a:tint val="75000"/>
                  </a:prstClr>
                </a:solidFill>
              </a:rPr>
              <a:pPr/>
              <a:t>10/10/2012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2E2234-6E36-41F4-808D-ED2ECCBFF9A8}" type="datetimeFigureOut">
              <a:rPr lang="en-US" smtClean="0">
                <a:solidFill>
                  <a:prstClr val="black">
                    <a:tint val="75000"/>
                  </a:prstClr>
                </a:solidFill>
              </a:rPr>
              <a:pPr/>
              <a:t>10/10/2012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2FAF01-37A3-4EA0-95DD-5D0A9E634306}"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E2234-6E36-41F4-808D-ED2ECCBFF9A8}" type="datetimeFigureOut">
              <a:rPr lang="en-US" smtClean="0">
                <a:solidFill>
                  <a:prstClr val="black">
                    <a:tint val="75000"/>
                  </a:prstClr>
                </a:solidFill>
              </a:rPr>
              <a:pPr/>
              <a:t>10/10/2012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10/10/2012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10/10/2012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10/10/2012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10/10/2012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10/10/2012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10/10/2012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10/10/2012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10/10/2012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527D0-DEDF-4532-8BAF-3FED4A14C959}" type="datetimeFigureOut">
              <a:rPr lang="en-US" smtClean="0">
                <a:solidFill>
                  <a:prstClr val="black">
                    <a:tint val="75000"/>
                  </a:prstClr>
                </a:solidFill>
              </a:rPr>
              <a:pPr/>
              <a:t>10/10/2012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E75459-C86F-4A94-9F50-82A024F5E6B4}"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527D0-DEDF-4532-8BAF-3FED4A14C959}" type="datetimeFigureOut">
              <a:rPr lang="en-US" smtClean="0">
                <a:solidFill>
                  <a:prstClr val="black">
                    <a:tint val="75000"/>
                  </a:prstClr>
                </a:solidFill>
              </a:rPr>
              <a:pPr/>
              <a:t>10/10/2012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527D0-DEDF-4532-8BAF-3FED4A14C959}" type="datetimeFigureOut">
              <a:rPr lang="en-US" smtClean="0">
                <a:solidFill>
                  <a:prstClr val="black">
                    <a:tint val="75000"/>
                  </a:prstClr>
                </a:solidFill>
              </a:rPr>
              <a:pPr/>
              <a:t>10/10/2012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10/10/2012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10/10/2012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10/10/2012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10/10/2012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DC8F36-E1EB-4A6D-91AA-F5D42CCF6621}"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39819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27960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6096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AC87A08-1D1B-48E6-A903-AC28C411B409}" type="slidenum">
              <a:rPr lang="en-US"/>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259837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0492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18189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06995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85665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74735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95931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92036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830179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19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3FB534C-4033-4BEC-A2CF-FC42221187ED}" type="slidenum">
              <a:rPr lang="en-US"/>
              <a:pPr>
                <a:defRPr/>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7382442"/>
      </p:ext>
    </p:extLst>
  </p:cSld>
  <p:clrMapOvr>
    <a:masterClrMapping/>
  </p:clrMapOvr>
  <p:transition advClick="0"/>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866676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046109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62119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43268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5722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508384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384665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92399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0596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44647BF-C532-47E9-83FA-135D522E4D54}" type="slidenum">
              <a:rPr lang="en-US"/>
              <a:pPr>
                <a:defRPr/>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971059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197731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38616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602844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0140380"/>
      </p:ext>
    </p:extLst>
  </p:cSld>
  <p:clrMapOvr>
    <a:masterClrMapping/>
  </p:clrMapOvr>
  <p:transition advClick="0"/>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624794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05215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341175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225922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3584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908161-F4D2-40D8-86E5-D612393E4A75}" type="slidenum">
              <a:rPr lang="en-US"/>
              <a:pPr>
                <a:defRPr/>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957054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37861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2136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811182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223818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02197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68863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237389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6375863"/>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356DAD-D7BD-4CC9-A187-D3CAEF02A66B}"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37A54A-E491-461E-9ADB-709AF8EDA53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3A16E09-6C23-45A1-A474-6C827A1B8F0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a:prstGeom prst="rect">
            <a:avLst/>
          </a:prstGeo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1E14F7-F4FB-4629-A2EA-D780A376E73E}"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F5ED91-CF1E-47D3-BC9A-DC8ECB6AC175}"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C2CF79-95A9-49B8-B4F9-194B49ABBDF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716DC6-0713-4F33-AD33-40737D9C52B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578FE13-32B0-44DB-BD98-B19CF061C72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774AFB-3779-4226-9D67-52CF5E43B79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C93A32-1049-432E-BE0D-BD45915325B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035B14-7CED-46EC-A800-56482A4397E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3C611C5-CE6F-490F-945F-700F7F1FEDF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EB8A61-B2DE-4EB2-B631-7207F13F12E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8FFA35-EAEF-4E3D-A47B-B07EC7565AB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image" Target="../media/image1.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10.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vmlDrawing" Target="../drawings/vmlDrawing1.v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1.xml"/><Relationship Id="rId2" Type="http://schemas.openxmlformats.org/officeDocument/2006/relationships/slideLayout" Target="../slideLayouts/slideLayout133.xml"/><Relationship Id="rId16" Type="http://schemas.openxmlformats.org/officeDocument/2006/relationships/image" Target="../media/image4.wmf"/><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oleObject" Target="../embeddings/oleObject1.bin"/><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vmlDrawing" Target="../drawings/vmlDrawing2.v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2.xml"/><Relationship Id="rId2" Type="http://schemas.openxmlformats.org/officeDocument/2006/relationships/slideLayout" Target="../slideLayouts/slideLayout144.xml"/><Relationship Id="rId16" Type="http://schemas.openxmlformats.org/officeDocument/2006/relationships/image" Target="../media/image4.wmf"/><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oleObject" Target="../embeddings/oleObject2.bin"/><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5.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6" Type="http://schemas.openxmlformats.org/officeDocument/2006/relationships/image" Target="../media/image1.png"/><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theme" Target="../theme/theme16.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6" Type="http://schemas.openxmlformats.org/officeDocument/2006/relationships/image" Target="../media/image1.png"/><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theme" Target="../theme/theme17.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6" Type="http://schemas.openxmlformats.org/officeDocument/2006/relationships/image" Target="../media/image1.png"/><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theme" Target="../theme/theme18.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3.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3.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image" Target="../media/image1.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7.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1.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image" Target="../media/image1.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9.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chemeClr val="tx1"/>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chemeClr val="tx1"/>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2"/>
          <p:cNvPicPr>
            <a:picLocks noChangeArrowheads="1"/>
          </p:cNvPicPr>
          <p:nvPr/>
        </p:nvPicPr>
        <p:blipFill>
          <a:blip r:embed="rId14" cstate="print"/>
          <a:srcRect/>
          <a:stretch>
            <a:fillRect/>
          </a:stretch>
        </p:blipFill>
        <p:spPr bwMode="auto">
          <a:xfrm>
            <a:off x="228600" y="0"/>
            <a:ext cx="1066800" cy="1066800"/>
          </a:xfrm>
          <a:prstGeom prst="rect">
            <a:avLst/>
          </a:prstGeom>
          <a:noFill/>
          <a:ln w="9525">
            <a:noFill/>
            <a:miter lim="800000"/>
            <a:headEnd/>
            <a:tailEnd/>
          </a:ln>
        </p:spPr>
      </p:pic>
      <p:sp>
        <p:nvSpPr>
          <p:cNvPr id="1029" name="Rectangle 3"/>
          <p:cNvSpPr>
            <a:spLocks noGrp="1" noChangeArrowheads="1"/>
          </p:cNvSpPr>
          <p:nvPr>
            <p:ph type="title"/>
          </p:nvPr>
        </p:nvSpPr>
        <p:spPr bwMode="auto">
          <a:xfrm>
            <a:off x="533400" y="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a:lvl1pPr>
          </a:lstStyle>
          <a:p>
            <a:pPr>
              <a:defRPr/>
            </a:pPr>
            <a:endParaRPr lang="en-US" sz="1400"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vl1pPr>
          </a:lstStyle>
          <a:p>
            <a:pPr>
              <a:defRPr/>
            </a:pPr>
            <a:endParaRPr lang="en-US" sz="1400"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vl1pPr>
          </a:lstStyle>
          <a:p>
            <a:pPr>
              <a:defRPr/>
            </a:pPr>
            <a:fld id="{1ACD1802-E966-43DB-B3D5-A89DECEF6FFE}" type="slidenum">
              <a:rPr lang="en-US" sz="1400">
                <a:solidFill>
                  <a:srgbClr val="000000"/>
                </a:solidFill>
              </a:rPr>
              <a:pPr>
                <a:defRPr/>
              </a:pPr>
              <a:t>‹#›</a:t>
            </a:fld>
            <a:endParaRPr lang="en-US" sz="1400"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50000"/>
              </a:spcBef>
              <a:defRPr/>
            </a:pPr>
            <a:endParaRPr lang="en-US" sz="1400" dirty="0">
              <a:solidFill>
                <a:srgbClr val="000000"/>
              </a:solidFill>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r>
              <a:rPr lang="en-US" sz="2000" b="1" dirty="0">
                <a:solidFill>
                  <a:srgbClr val="FFFFFF"/>
                </a:solidFill>
                <a:latin typeface="Arial" charset="0"/>
              </a:rPr>
              <a:t>)</a:t>
            </a:r>
          </a:p>
        </p:txBody>
      </p:sp>
      <p:sp>
        <p:nvSpPr>
          <p:cNvPr id="1035" name="Rectangle 9"/>
          <p:cNvSpPr>
            <a:spLocks noGrp="1" noChangeArrowheads="1"/>
          </p:cNvSpPr>
          <p:nvPr>
            <p:ph type="body" idx="1"/>
          </p:nvPr>
        </p:nvSpPr>
        <p:spPr bwMode="auto">
          <a:xfrm>
            <a:off x="914400" y="1676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11"/>
          <p:cNvGraphicFramePr>
            <a:graphicFrameLocks noChangeAspect="1"/>
          </p:cNvGraphicFramePr>
          <p:nvPr/>
        </p:nvGraphicFramePr>
        <p:xfrm>
          <a:off x="7620000" y="76200"/>
          <a:ext cx="1447800" cy="896938"/>
        </p:xfrm>
        <a:graphic>
          <a:graphicData uri="http://schemas.openxmlformats.org/presentationml/2006/ole">
            <mc:AlternateContent xmlns:mc="http://schemas.openxmlformats.org/markup-compatibility/2006">
              <mc:Choice xmlns:v="urn:schemas-microsoft-com:vml" Requires="v">
                <p:oleObj spid="_x0000_s162943" name="Clip" r:id="rId15" imgW="3041650" imgH="1882775" progId="">
                  <p:embed/>
                </p:oleObj>
              </mc:Choice>
              <mc:Fallback>
                <p:oleObj name="Clip" r:id="rId15" imgW="3041650" imgH="1882775" progId="">
                  <p:embed/>
                  <p:pic>
                    <p:nvPicPr>
                      <p:cNvPr id="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0" y="76200"/>
                        <a:ext cx="144780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hf hdr="0" ftr="0" dt="0"/>
  <p:txStyles>
    <p:titleStyle>
      <a:lvl1pPr algn="ctr" defTabSz="585788" rtl="0" eaLnBrk="0" fontAlgn="base" hangingPunct="0">
        <a:spcBef>
          <a:spcPct val="0"/>
        </a:spcBef>
        <a:spcAft>
          <a:spcPct val="0"/>
        </a:spcAft>
        <a:defRPr sz="4000" b="1">
          <a:solidFill>
            <a:schemeClr val="tx1"/>
          </a:solidFill>
          <a:latin typeface="Arial" pitchFamily="34" charset="0"/>
          <a:ea typeface="+mj-ea"/>
          <a:cs typeface="Arial" pitchFamily="34" charset="0"/>
        </a:defRPr>
      </a:lvl1pPr>
      <a:lvl2pPr algn="ctr" defTabSz="585788" rtl="0" eaLnBrk="0" fontAlgn="base" hangingPunct="0">
        <a:spcBef>
          <a:spcPct val="0"/>
        </a:spcBef>
        <a:spcAft>
          <a:spcPct val="0"/>
        </a:spcAft>
        <a:defRPr sz="4000" b="1">
          <a:solidFill>
            <a:schemeClr val="tx1"/>
          </a:solidFill>
          <a:latin typeface="Arial" charset="0"/>
          <a:cs typeface="Arial" charset="0"/>
        </a:defRPr>
      </a:lvl2pPr>
      <a:lvl3pPr algn="ctr" defTabSz="585788" rtl="0" eaLnBrk="0" fontAlgn="base" hangingPunct="0">
        <a:spcBef>
          <a:spcPct val="0"/>
        </a:spcBef>
        <a:spcAft>
          <a:spcPct val="0"/>
        </a:spcAft>
        <a:defRPr sz="4000" b="1">
          <a:solidFill>
            <a:schemeClr val="tx1"/>
          </a:solidFill>
          <a:latin typeface="Arial" charset="0"/>
          <a:cs typeface="Arial" charset="0"/>
        </a:defRPr>
      </a:lvl3pPr>
      <a:lvl4pPr algn="ctr" defTabSz="585788" rtl="0" eaLnBrk="0" fontAlgn="base" hangingPunct="0">
        <a:spcBef>
          <a:spcPct val="0"/>
        </a:spcBef>
        <a:spcAft>
          <a:spcPct val="0"/>
        </a:spcAft>
        <a:defRPr sz="4000" b="1">
          <a:solidFill>
            <a:schemeClr val="tx1"/>
          </a:solidFill>
          <a:latin typeface="Arial" charset="0"/>
          <a:cs typeface="Arial" charset="0"/>
        </a:defRPr>
      </a:lvl4pPr>
      <a:lvl5pPr algn="ctr" defTabSz="585788" rtl="0" eaLnBrk="0" fontAlgn="base" hangingPunct="0">
        <a:spcBef>
          <a:spcPct val="0"/>
        </a:spcBef>
        <a:spcAft>
          <a:spcPct val="0"/>
        </a:spcAft>
        <a:defRPr sz="4000" b="1">
          <a:solidFill>
            <a:schemeClr val="tx1"/>
          </a:solidFill>
          <a:latin typeface="Arial" charset="0"/>
          <a:cs typeface="Arial"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Arial" pitchFamily="34" charset="0"/>
          <a:cs typeface="Arial" pitchFamily="34" charset="0"/>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Arial" pitchFamily="34" charset="0"/>
          <a:cs typeface="Arial" pitchFamily="34" charset="0"/>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2"/>
          <p:cNvPicPr>
            <a:picLocks noChangeArrowheads="1"/>
          </p:cNvPicPr>
          <p:nvPr/>
        </p:nvPicPr>
        <p:blipFill>
          <a:blip r:embed="rId14" cstate="print"/>
          <a:srcRect/>
          <a:stretch>
            <a:fillRect/>
          </a:stretch>
        </p:blipFill>
        <p:spPr bwMode="auto">
          <a:xfrm>
            <a:off x="228600" y="0"/>
            <a:ext cx="1066800" cy="1066800"/>
          </a:xfrm>
          <a:prstGeom prst="rect">
            <a:avLst/>
          </a:prstGeom>
          <a:noFill/>
          <a:ln w="9525">
            <a:noFill/>
            <a:miter lim="800000"/>
            <a:headEnd/>
            <a:tailEnd/>
          </a:ln>
        </p:spPr>
      </p:pic>
      <p:sp>
        <p:nvSpPr>
          <p:cNvPr id="1029" name="Rectangle 3"/>
          <p:cNvSpPr>
            <a:spLocks noGrp="1" noChangeArrowheads="1"/>
          </p:cNvSpPr>
          <p:nvPr>
            <p:ph type="title"/>
          </p:nvPr>
        </p:nvSpPr>
        <p:spPr bwMode="auto">
          <a:xfrm>
            <a:off x="533400" y="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a:lvl1pPr>
          </a:lstStyle>
          <a:p>
            <a:pPr>
              <a:defRPr/>
            </a:pPr>
            <a:endParaRPr lang="en-US" sz="1400"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vl1pPr>
          </a:lstStyle>
          <a:p>
            <a:pPr>
              <a:defRPr/>
            </a:pPr>
            <a:endParaRPr lang="en-US" sz="1400"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vl1pPr>
          </a:lstStyle>
          <a:p>
            <a:pPr>
              <a:defRPr/>
            </a:pPr>
            <a:fld id="{1ACD1802-E966-43DB-B3D5-A89DECEF6FFE}" type="slidenum">
              <a:rPr lang="en-US" sz="1400">
                <a:solidFill>
                  <a:srgbClr val="000000"/>
                </a:solidFill>
              </a:rPr>
              <a:pPr>
                <a:defRPr/>
              </a:pPr>
              <a:t>‹#›</a:t>
            </a:fld>
            <a:endParaRPr lang="en-US" sz="1400"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50000"/>
              </a:spcBef>
              <a:defRPr/>
            </a:pPr>
            <a:endParaRPr lang="en-US" sz="1400" dirty="0">
              <a:solidFill>
                <a:srgbClr val="000000"/>
              </a:solidFill>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r>
              <a:rPr lang="en-US" sz="2000" b="1" dirty="0">
                <a:solidFill>
                  <a:srgbClr val="FFFFFF"/>
                </a:solidFill>
                <a:latin typeface="Arial" charset="0"/>
              </a:rPr>
              <a:t>)</a:t>
            </a:r>
          </a:p>
        </p:txBody>
      </p:sp>
      <p:sp>
        <p:nvSpPr>
          <p:cNvPr id="1035" name="Rectangle 9"/>
          <p:cNvSpPr>
            <a:spLocks noGrp="1" noChangeArrowheads="1"/>
          </p:cNvSpPr>
          <p:nvPr>
            <p:ph type="body" idx="1"/>
          </p:nvPr>
        </p:nvSpPr>
        <p:spPr bwMode="auto">
          <a:xfrm>
            <a:off x="914400" y="1676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11"/>
          <p:cNvGraphicFramePr>
            <a:graphicFrameLocks noChangeAspect="1"/>
          </p:cNvGraphicFramePr>
          <p:nvPr/>
        </p:nvGraphicFramePr>
        <p:xfrm>
          <a:off x="7620000" y="76200"/>
          <a:ext cx="1447800" cy="896938"/>
        </p:xfrm>
        <a:graphic>
          <a:graphicData uri="http://schemas.openxmlformats.org/presentationml/2006/ole">
            <mc:AlternateContent xmlns:mc="http://schemas.openxmlformats.org/markup-compatibility/2006">
              <mc:Choice xmlns:v="urn:schemas-microsoft-com:vml" Requires="v">
                <p:oleObj spid="_x0000_s164991" name="Clip" r:id="rId15" imgW="3041650" imgH="1882775" progId="">
                  <p:embed/>
                </p:oleObj>
              </mc:Choice>
              <mc:Fallback>
                <p:oleObj name="Clip" r:id="rId15" imgW="3041650" imgH="1882775" progId="">
                  <p:embed/>
                  <p:pic>
                    <p:nvPicPr>
                      <p:cNvPr id="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0" y="76200"/>
                        <a:ext cx="144780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p:hf hdr="0" ftr="0" dt="0"/>
  <p:txStyles>
    <p:titleStyle>
      <a:lvl1pPr algn="ctr" defTabSz="585788" rtl="0" eaLnBrk="0" fontAlgn="base" hangingPunct="0">
        <a:spcBef>
          <a:spcPct val="0"/>
        </a:spcBef>
        <a:spcAft>
          <a:spcPct val="0"/>
        </a:spcAft>
        <a:defRPr sz="4000" b="1">
          <a:solidFill>
            <a:schemeClr val="tx1"/>
          </a:solidFill>
          <a:latin typeface="Arial" pitchFamily="34" charset="0"/>
          <a:ea typeface="+mj-ea"/>
          <a:cs typeface="Arial" pitchFamily="34" charset="0"/>
        </a:defRPr>
      </a:lvl1pPr>
      <a:lvl2pPr algn="ctr" defTabSz="585788" rtl="0" eaLnBrk="0" fontAlgn="base" hangingPunct="0">
        <a:spcBef>
          <a:spcPct val="0"/>
        </a:spcBef>
        <a:spcAft>
          <a:spcPct val="0"/>
        </a:spcAft>
        <a:defRPr sz="4000" b="1">
          <a:solidFill>
            <a:schemeClr val="tx1"/>
          </a:solidFill>
          <a:latin typeface="Arial" charset="0"/>
          <a:cs typeface="Arial" charset="0"/>
        </a:defRPr>
      </a:lvl2pPr>
      <a:lvl3pPr algn="ctr" defTabSz="585788" rtl="0" eaLnBrk="0" fontAlgn="base" hangingPunct="0">
        <a:spcBef>
          <a:spcPct val="0"/>
        </a:spcBef>
        <a:spcAft>
          <a:spcPct val="0"/>
        </a:spcAft>
        <a:defRPr sz="4000" b="1">
          <a:solidFill>
            <a:schemeClr val="tx1"/>
          </a:solidFill>
          <a:latin typeface="Arial" charset="0"/>
          <a:cs typeface="Arial" charset="0"/>
        </a:defRPr>
      </a:lvl3pPr>
      <a:lvl4pPr algn="ctr" defTabSz="585788" rtl="0" eaLnBrk="0" fontAlgn="base" hangingPunct="0">
        <a:spcBef>
          <a:spcPct val="0"/>
        </a:spcBef>
        <a:spcAft>
          <a:spcPct val="0"/>
        </a:spcAft>
        <a:defRPr sz="4000" b="1">
          <a:solidFill>
            <a:schemeClr val="tx1"/>
          </a:solidFill>
          <a:latin typeface="Arial" charset="0"/>
          <a:cs typeface="Arial" charset="0"/>
        </a:defRPr>
      </a:lvl4pPr>
      <a:lvl5pPr algn="ctr" defTabSz="585788" rtl="0" eaLnBrk="0" fontAlgn="base" hangingPunct="0">
        <a:spcBef>
          <a:spcPct val="0"/>
        </a:spcBef>
        <a:spcAft>
          <a:spcPct val="0"/>
        </a:spcAft>
        <a:defRPr sz="4000" b="1">
          <a:solidFill>
            <a:schemeClr val="tx1"/>
          </a:solidFill>
          <a:latin typeface="Arial" charset="0"/>
          <a:cs typeface="Arial"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Arial" pitchFamily="34" charset="0"/>
          <a:cs typeface="Arial" pitchFamily="34" charset="0"/>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Arial" pitchFamily="34" charset="0"/>
          <a:cs typeface="Arial" pitchFamily="34" charset="0"/>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2E2234-6E36-41F4-808D-ED2ECCBFF9A8}" type="datetimeFigureOut">
              <a:rPr lang="en-US" smtClean="0">
                <a:solidFill>
                  <a:prstClr val="black">
                    <a:tint val="75000"/>
                  </a:prstClr>
                </a:solidFill>
                <a:latin typeface="Calibri"/>
              </a:rPr>
              <a:pPr fontAlgn="auto">
                <a:spcBef>
                  <a:spcPts val="0"/>
                </a:spcBef>
                <a:spcAft>
                  <a:spcPts val="0"/>
                </a:spcAft>
              </a:pPr>
              <a:t>10/10/2012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8A088EB-6236-4D4C-895D-4BEBA66F8BB9}"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E3527D0-DEDF-4532-8BAF-3FED4A14C959}" type="datetimeFigureOut">
              <a:rPr lang="en-US" smtClean="0">
                <a:solidFill>
                  <a:prstClr val="black">
                    <a:tint val="75000"/>
                  </a:prstClr>
                </a:solidFill>
                <a:latin typeface="Calibri"/>
              </a:rPr>
              <a:pPr fontAlgn="auto">
                <a:spcBef>
                  <a:spcPts val="0"/>
                </a:spcBef>
                <a:spcAft>
                  <a:spcPts val="0"/>
                </a:spcAft>
              </a:pPr>
              <a:t>10/10/2012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A6C5E9-A36B-4852-B3D5-C1D9FD52F77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10/10/2012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269270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5132490"/>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92818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8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defRPr/>
            </a:pPr>
            <a:endParaRPr lang="en-US" dirty="0"/>
          </a:p>
        </p:txBody>
      </p:sp>
      <p:sp>
        <p:nvSpPr>
          <p:cNvPr id="1468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defRPr>
            </a:lvl1pPr>
          </a:lstStyle>
          <a:p>
            <a:pPr>
              <a:defRPr/>
            </a:pPr>
            <a:endParaRPr lang="en-US" dirty="0"/>
          </a:p>
        </p:txBody>
      </p:sp>
      <p:sp>
        <p:nvSpPr>
          <p:cNvPr id="1468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a:defRPr/>
            </a:pPr>
            <a:fld id="{0D804F38-EE4C-4662-8532-CD6D906C04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4859D8-4EBB-4555-9784-64041AE6DBA4}"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5" cstate="print"/>
          <a:srcRect/>
          <a:stretch>
            <a:fillRect/>
          </a:stretch>
        </p:blipFill>
        <p:spPr bwMode="auto">
          <a:xfrm>
            <a:off x="244475" y="92075"/>
            <a:ext cx="822325" cy="822325"/>
          </a:xfrm>
          <a:prstGeom prst="rect">
            <a:avLst/>
          </a:prstGeom>
          <a:noFill/>
          <a:ln w="9525">
            <a:noFill/>
            <a:miter lim="800000"/>
            <a:headEnd/>
            <a:tailEnd/>
          </a:ln>
        </p:spPr>
      </p:pic>
      <p:sp>
        <p:nvSpPr>
          <p:cNvPr id="4099" name="Rectangle 3"/>
          <p:cNvSpPr>
            <a:spLocks noGrp="1" noChangeArrowheads="1"/>
          </p:cNvSpPr>
          <p:nvPr>
            <p:ph type="title"/>
          </p:nvPr>
        </p:nvSpPr>
        <p:spPr bwMode="auto">
          <a:xfrm>
            <a:off x="-533400" y="160020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endParaRPr lang="en-US" sz="2000"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6" name="Picture 2"/>
          <p:cNvPicPr>
            <a:picLocks noChangeAspect="1" noChangeArrowheads="1"/>
          </p:cNvPicPr>
          <p:nvPr/>
        </p:nvPicPr>
        <p:blipFill>
          <a:blip r:embed="rId15" cstate="print"/>
          <a:srcRect/>
          <a:stretch>
            <a:fillRect/>
          </a:stretch>
        </p:blipFill>
        <p:spPr bwMode="auto">
          <a:xfrm>
            <a:off x="228600" y="76200"/>
            <a:ext cx="960438" cy="960438"/>
          </a:xfrm>
          <a:prstGeom prst="rect">
            <a:avLst/>
          </a:prstGeom>
          <a:noFill/>
          <a:ln w="9525">
            <a:noFill/>
            <a:miter lim="800000"/>
            <a:headEnd/>
            <a:tailEnd/>
          </a:ln>
        </p:spPr>
      </p:pic>
      <p:pic>
        <p:nvPicPr>
          <p:cNvPr id="4107" name="Picture 15" descr="RA Seal new"/>
          <p:cNvPicPr>
            <a:picLocks noChangeAspect="1" noChangeArrowheads="1"/>
          </p:cNvPicPr>
          <p:nvPr/>
        </p:nvPicPr>
        <p:blipFill>
          <a:blip r:embed="rId16" cstate="print"/>
          <a:srcRect/>
          <a:stretch>
            <a:fillRect/>
          </a:stretch>
        </p:blipFill>
        <p:spPr bwMode="auto">
          <a:xfrm>
            <a:off x="7934325" y="65088"/>
            <a:ext cx="931863" cy="925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5" cstate="print"/>
          <a:srcRect/>
          <a:stretch>
            <a:fillRect/>
          </a:stretch>
        </p:blipFill>
        <p:spPr bwMode="auto">
          <a:xfrm>
            <a:off x="244475" y="92075"/>
            <a:ext cx="822325" cy="822325"/>
          </a:xfrm>
          <a:prstGeom prst="rect">
            <a:avLst/>
          </a:prstGeom>
          <a:noFill/>
          <a:ln w="9525">
            <a:noFill/>
            <a:miter lim="800000"/>
            <a:headEnd/>
            <a:tailEnd/>
          </a:ln>
        </p:spPr>
      </p:pic>
      <p:sp>
        <p:nvSpPr>
          <p:cNvPr id="4099" name="Rectangle 3"/>
          <p:cNvSpPr>
            <a:spLocks noGrp="1" noChangeArrowheads="1"/>
          </p:cNvSpPr>
          <p:nvPr>
            <p:ph type="title"/>
          </p:nvPr>
        </p:nvSpPr>
        <p:spPr bwMode="auto">
          <a:xfrm>
            <a:off x="-533400" y="160020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endParaRPr lang="en-US" sz="2000"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6" name="Picture 2"/>
          <p:cNvPicPr>
            <a:picLocks noChangeAspect="1" noChangeArrowheads="1"/>
          </p:cNvPicPr>
          <p:nvPr/>
        </p:nvPicPr>
        <p:blipFill>
          <a:blip r:embed="rId15" cstate="print"/>
          <a:srcRect/>
          <a:stretch>
            <a:fillRect/>
          </a:stretch>
        </p:blipFill>
        <p:spPr bwMode="auto">
          <a:xfrm>
            <a:off x="228600" y="76200"/>
            <a:ext cx="960438" cy="960438"/>
          </a:xfrm>
          <a:prstGeom prst="rect">
            <a:avLst/>
          </a:prstGeom>
          <a:noFill/>
          <a:ln w="9525">
            <a:noFill/>
            <a:miter lim="800000"/>
            <a:headEnd/>
            <a:tailEnd/>
          </a:ln>
        </p:spPr>
      </p:pic>
      <p:pic>
        <p:nvPicPr>
          <p:cNvPr id="4107" name="Picture 15" descr="RA Seal new"/>
          <p:cNvPicPr>
            <a:picLocks noChangeAspect="1" noChangeArrowheads="1"/>
          </p:cNvPicPr>
          <p:nvPr/>
        </p:nvPicPr>
        <p:blipFill>
          <a:blip r:embed="rId16" cstate="print"/>
          <a:srcRect/>
          <a:stretch>
            <a:fillRect/>
          </a:stretch>
        </p:blipFill>
        <p:spPr bwMode="auto">
          <a:xfrm>
            <a:off x="7934325" y="65088"/>
            <a:ext cx="931863" cy="925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media.militaryphotos.net/photos/striker/aab?full=1" TargetMode="External"/><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hyperlink" Target="http://media.militaryphotos.net/photos/striker/aad?full=1" TargetMode="Externa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2.png"/><Relationship Id="rId4" Type="http://schemas.openxmlformats.org/officeDocument/2006/relationships/hyperlink" Target="http://ra.defense.gov/rfpb"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wmf"/><Relationship Id="rId7" Type="http://schemas.openxmlformats.org/officeDocument/2006/relationships/image" Target="../media/image53.jpeg"/><Relationship Id="rId12"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52.jpeg"/><Relationship Id="rId11" Type="http://schemas.openxmlformats.org/officeDocument/2006/relationships/image" Target="../media/image19.png"/><Relationship Id="rId5" Type="http://schemas.openxmlformats.org/officeDocument/2006/relationships/image" Target="../media/image51.png"/><Relationship Id="rId10" Type="http://schemas.openxmlformats.org/officeDocument/2006/relationships/image" Target="../media/image2.png"/><Relationship Id="rId4" Type="http://schemas.openxmlformats.org/officeDocument/2006/relationships/image" Target="../media/image50.jpe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0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0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0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jpeg"/><Relationship Id="rId7"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59.jpe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1.png"/><Relationship Id="rId2" Type="http://schemas.openxmlformats.org/officeDocument/2006/relationships/slideLayout" Target="../slideLayouts/slideLayout77.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62.emf"/><Relationship Id="rId4" Type="http://schemas.openxmlformats.org/officeDocument/2006/relationships/oleObject" Target="file:///\\resource\dfs\RA_org\Manpower%20and%20Personnel%20Deputate\MANPOWER\End%20Strength\RC\Total%20Reserve%20Strength.xls!DOD%20Chart!R3C2:R25C7"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76.xml"/><Relationship Id="rId5" Type="http://schemas.openxmlformats.org/officeDocument/2006/relationships/image" Target="../media/image6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9.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9.xml"/><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77.xml"/><Relationship Id="rId6" Type="http://schemas.openxmlformats.org/officeDocument/2006/relationships/image" Target="../media/image2.png"/><Relationship Id="rId5" Type="http://schemas.openxmlformats.org/officeDocument/2006/relationships/image" Target="../media/image68.jpeg"/><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9.jpeg"/><Relationship Id="rId7" Type="http://schemas.openxmlformats.org/officeDocument/2006/relationships/image" Target="../media/image72.jpe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71.png"/><Relationship Id="rId5" Type="http://schemas.openxmlformats.org/officeDocument/2006/relationships/image" Target="../media/image70.jpeg"/><Relationship Id="rId10" Type="http://schemas.openxmlformats.org/officeDocument/2006/relationships/image" Target="../media/image61.png"/><Relationship Id="rId4" Type="http://schemas.openxmlformats.org/officeDocument/2006/relationships/image" Target="../media/image67.jpeg"/><Relationship Id="rId9"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hyperlink" Target="http://www.dodstarbase.org/" TargetMode="External"/><Relationship Id="rId7"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05.xml"/><Relationship Id="rId6" Type="http://schemas.openxmlformats.org/officeDocument/2006/relationships/image" Target="../media/image2.png"/><Relationship Id="rId5" Type="http://schemas.openxmlformats.org/officeDocument/2006/relationships/image" Target="../media/image75.gif"/><Relationship Id="rId4" Type="http://schemas.openxmlformats.org/officeDocument/2006/relationships/image" Target="../media/image74.jpeg"/></Relationships>
</file>

<file path=ppt/slides/_rels/slide28.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61.png"/><Relationship Id="rId3" Type="http://schemas.openxmlformats.org/officeDocument/2006/relationships/image" Target="../media/image76.jpeg"/><Relationship Id="rId7" Type="http://schemas.openxmlformats.org/officeDocument/2006/relationships/image" Target="../media/image79.jpeg"/><Relationship Id="rId12" Type="http://schemas.openxmlformats.org/officeDocument/2006/relationships/image" Target="../media/image84.jpeg"/><Relationship Id="rId2" Type="http://schemas.openxmlformats.org/officeDocument/2006/relationships/notesSlide" Target="../notesSlides/notesSlide28.xml"/><Relationship Id="rId1" Type="http://schemas.openxmlformats.org/officeDocument/2006/relationships/slideLayout" Target="../slideLayouts/slideLayout77.xml"/><Relationship Id="rId6" Type="http://schemas.openxmlformats.org/officeDocument/2006/relationships/image" Target="../media/image78.jpeg"/><Relationship Id="rId11" Type="http://schemas.openxmlformats.org/officeDocument/2006/relationships/image" Target="../media/image83.jpeg"/><Relationship Id="rId5" Type="http://schemas.openxmlformats.org/officeDocument/2006/relationships/image" Target="../media/image77.jpeg"/><Relationship Id="rId10" Type="http://schemas.openxmlformats.org/officeDocument/2006/relationships/image" Target="../media/image82.jpg"/><Relationship Id="rId4" Type="http://schemas.openxmlformats.org/officeDocument/2006/relationships/image" Target="../media/image2.png"/><Relationship Id="rId9" Type="http://schemas.openxmlformats.org/officeDocument/2006/relationships/image" Target="../media/image8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19.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image" Target="../media/image21.jpe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4.png"/><Relationship Id="rId3" Type="http://schemas.openxmlformats.org/officeDocument/2006/relationships/image" Target="../media/image85.jpeg"/><Relationship Id="rId7" Type="http://schemas.openxmlformats.org/officeDocument/2006/relationships/image" Target="../media/image89.jpeg"/><Relationship Id="rId12"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2.xml"/><Relationship Id="rId6" Type="http://schemas.openxmlformats.org/officeDocument/2006/relationships/image" Target="../media/image88.png"/><Relationship Id="rId11" Type="http://schemas.openxmlformats.org/officeDocument/2006/relationships/image" Target="../media/image93.emf"/><Relationship Id="rId5" Type="http://schemas.openxmlformats.org/officeDocument/2006/relationships/image" Target="../media/image87.jpeg"/><Relationship Id="rId10" Type="http://schemas.openxmlformats.org/officeDocument/2006/relationships/image" Target="../media/image92.jpeg"/><Relationship Id="rId4" Type="http://schemas.openxmlformats.org/officeDocument/2006/relationships/image" Target="../media/image86.png"/><Relationship Id="rId9" Type="http://schemas.openxmlformats.org/officeDocument/2006/relationships/image" Target="../media/image91.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3.xml"/><Relationship Id="rId1" Type="http://schemas.openxmlformats.org/officeDocument/2006/relationships/slideLayout" Target="../slideLayouts/slideLayout11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91.xml"/><Relationship Id="rId6" Type="http://schemas.openxmlformats.org/officeDocument/2006/relationships/image" Target="../media/image2.png"/><Relationship Id="rId5" Type="http://schemas.openxmlformats.org/officeDocument/2006/relationships/image" Target="../media/image98.jpeg"/><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91.xml"/><Relationship Id="rId6" Type="http://schemas.openxmlformats.org/officeDocument/2006/relationships/image" Target="../media/image2.png"/><Relationship Id="rId5" Type="http://schemas.openxmlformats.org/officeDocument/2006/relationships/image" Target="../media/image101.jpeg"/><Relationship Id="rId4" Type="http://schemas.openxmlformats.org/officeDocument/2006/relationships/image" Target="../media/image100.jpeg"/></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hyperlink" Target="http://prhome.defense.gov/BIOS/joannRooney.aspx" TargetMode="External"/><Relationship Id="rId5" Type="http://schemas.openxmlformats.org/officeDocument/2006/relationships/image" Target="../media/image28.jpe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31.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1.xml"/><Relationship Id="rId1" Type="http://schemas.openxmlformats.org/officeDocument/2006/relationships/slideLayout" Target="../slideLayouts/slideLayout9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91.xml"/><Relationship Id="rId5" Type="http://schemas.openxmlformats.org/officeDocument/2006/relationships/image" Target="../media/image19.png"/><Relationship Id="rId4" Type="http://schemas.openxmlformats.org/officeDocument/2006/relationships/image" Target="../media/image107.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43.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7.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65.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49.xml"/><Relationship Id="rId1" Type="http://schemas.openxmlformats.org/officeDocument/2006/relationships/slideLayout" Target="../slideLayouts/slideLayout16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9.png"/><Relationship Id="rId3" Type="http://schemas.openxmlformats.org/officeDocument/2006/relationships/image" Target="../media/image8.jpeg"/><Relationship Id="rId7" Type="http://schemas.openxmlformats.org/officeDocument/2006/relationships/image" Target="../media/image2.png"/><Relationship Id="rId12"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93.xml"/><Relationship Id="rId6" Type="http://schemas.openxmlformats.org/officeDocument/2006/relationships/image" Target="../media/image11.jpeg"/><Relationship Id="rId11" Type="http://schemas.openxmlformats.org/officeDocument/2006/relationships/hyperlink" Target="http://www.gocoastguard.com/find-your-career/enlisted-opportunities/enlisted-rating-descriptions/boatswains-mate-(bm)" TargetMode="External"/><Relationship Id="rId5" Type="http://schemas.openxmlformats.org/officeDocument/2006/relationships/image" Target="../media/image6.jpeg"/><Relationship Id="rId10" Type="http://schemas.openxmlformats.org/officeDocument/2006/relationships/image" Target="../media/image33.jpeg"/><Relationship Id="rId4" Type="http://schemas.openxmlformats.org/officeDocument/2006/relationships/hyperlink" Target="http://media.militaryphotos.net/photos/striker/aad?full=1" TargetMode="External"/><Relationship Id="rId9" Type="http://schemas.openxmlformats.org/officeDocument/2006/relationships/image" Target="../media/image32.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16.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1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selleygroup.com/blog/wp-content/uploads/2010/06/Orange-County-US-Military-LASIK.jpg&amp;imgrefurl=http://www.selleygroup.com/blog/2010/06/colorado-springs-realtors-%E2%80%93-homeowners-assistance-program-hap-for-va-sellers/&amp;usg=__ShnyGmZFeh4Qo5cv8vHCEgGm3uY=&amp;h=1950&amp;w=3000&amp;sz=914&amp;hl=en&amp;start=1&amp;sig2=sPp71keQueC2VnKWvsKzfw&amp;zoom=1&amp;itbs=1&amp;tbnid=zKwBZxg-jUNZtM:&amp;tbnh=98&amp;tbnw=150&amp;prev=/search?q=US+military+personnel+photos&amp;hl=en&amp;sa=G&amp;biw=1174&amp;bih=781&amp;gbv=2&amp;tbm=isch&amp;ei=jW4lTr2-NKLe0QG_jpHqCg" TargetMode="External"/><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5.xml"/><Relationship Id="rId6" Type="http://schemas.openxmlformats.org/officeDocument/2006/relationships/image" Target="../media/image2.png"/><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155.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Slide Number Placeholder 1"/>
          <p:cNvSpPr txBox="1">
            <a:spLocks noGrp="1"/>
          </p:cNvSpPr>
          <p:nvPr/>
        </p:nvSpPr>
        <p:spPr bwMode="auto">
          <a:xfrm>
            <a:off x="7010400" y="6381750"/>
            <a:ext cx="2133600" cy="476250"/>
          </a:xfrm>
          <a:prstGeom prst="rect">
            <a:avLst/>
          </a:prstGeom>
          <a:noFill/>
          <a:ln w="9525">
            <a:noFill/>
            <a:miter lim="800000"/>
            <a:headEnd/>
            <a:tailEnd/>
          </a:ln>
        </p:spPr>
        <p:txBody>
          <a:bodyPr/>
          <a:lstStyle/>
          <a:p>
            <a:pPr algn="r" eaLnBrk="0" hangingPunct="0"/>
            <a:fld id="{034BFD5B-536E-49F0-AD87-13F42EEA606C}" type="slidenum">
              <a:rPr lang="en-US" sz="1400" b="1">
                <a:solidFill>
                  <a:schemeClr val="tx1"/>
                </a:solidFill>
                <a:latin typeface="Arial" charset="0"/>
              </a:rPr>
              <a:pPr algn="r" eaLnBrk="0" hangingPunct="0"/>
              <a:t>1</a:t>
            </a:fld>
            <a:endParaRPr lang="en-US" sz="1400" b="1" dirty="0">
              <a:solidFill>
                <a:schemeClr val="tx1"/>
              </a:solidFill>
              <a:latin typeface="Arial" charset="0"/>
            </a:endParaRPr>
          </a:p>
        </p:txBody>
      </p:sp>
      <p:sp>
        <p:nvSpPr>
          <p:cNvPr id="1392681" name="Text Box 41"/>
          <p:cNvSpPr txBox="1">
            <a:spLocks noChangeArrowheads="1"/>
          </p:cNvSpPr>
          <p:nvPr/>
        </p:nvSpPr>
        <p:spPr bwMode="auto">
          <a:xfrm>
            <a:off x="0" y="396875"/>
            <a:ext cx="9144000" cy="1200329"/>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eaLnBrk="0" hangingPunct="0">
              <a:defRPr/>
            </a:pPr>
            <a:r>
              <a:rPr lang="en-US" sz="1200" b="1" dirty="0">
                <a:solidFill>
                  <a:schemeClr val="tx2"/>
                </a:solidFill>
                <a:effectLst>
                  <a:outerShdw blurRad="38100" dist="38100" dir="2700000" algn="tl">
                    <a:srgbClr val="C0C0C0"/>
                  </a:outerShdw>
                </a:effectLst>
                <a:latin typeface="Arial" charset="0"/>
              </a:rPr>
              <a:t> </a:t>
            </a:r>
            <a:r>
              <a:rPr lang="en-US" sz="2400" b="1" dirty="0" smtClean="0">
                <a:solidFill>
                  <a:schemeClr val="tx1"/>
                </a:solidFill>
                <a:effectLst>
                  <a:outerShdw blurRad="38100" dist="38100" dir="2700000" algn="tl">
                    <a:srgbClr val="C0C0C0"/>
                  </a:outerShdw>
                </a:effectLst>
                <a:latin typeface="Arial" charset="0"/>
              </a:rPr>
              <a:t>Office of the </a:t>
            </a:r>
          </a:p>
          <a:p>
            <a:pPr algn="ctr" eaLnBrk="0" hangingPunct="0">
              <a:defRPr/>
            </a:pPr>
            <a:r>
              <a:rPr lang="en-US" sz="2400" b="1" dirty="0" smtClean="0">
                <a:solidFill>
                  <a:schemeClr val="tx1"/>
                </a:solidFill>
                <a:effectLst>
                  <a:outerShdw blurRad="38100" dist="38100" dir="2700000" algn="tl">
                    <a:srgbClr val="C0C0C0"/>
                  </a:outerShdw>
                </a:effectLst>
                <a:latin typeface="Arial" charset="0"/>
              </a:rPr>
              <a:t>Assistant Secretary of Defense </a:t>
            </a:r>
          </a:p>
          <a:p>
            <a:pPr algn="ctr" eaLnBrk="0" hangingPunct="0">
              <a:defRPr/>
            </a:pPr>
            <a:r>
              <a:rPr lang="en-US" sz="2400" b="1" dirty="0" smtClean="0">
                <a:solidFill>
                  <a:schemeClr val="tx1"/>
                </a:solidFill>
                <a:effectLst>
                  <a:outerShdw blurRad="38100" dist="38100" dir="2700000" algn="tl">
                    <a:srgbClr val="C0C0C0"/>
                  </a:outerShdw>
                </a:effectLst>
                <a:latin typeface="Arial" charset="0"/>
              </a:rPr>
              <a:t>Reserve Affairs</a:t>
            </a:r>
            <a:endParaRPr lang="en-US" sz="2400" b="1" dirty="0">
              <a:solidFill>
                <a:schemeClr val="tx1"/>
              </a:solidFill>
              <a:effectLst>
                <a:outerShdw blurRad="38100" dist="38100" dir="2700000" algn="tl">
                  <a:srgbClr val="C0C0C0"/>
                </a:outerShdw>
              </a:effectLst>
              <a:latin typeface="Arial" charset="0"/>
            </a:endParaRPr>
          </a:p>
        </p:txBody>
      </p:sp>
      <p:sp>
        <p:nvSpPr>
          <p:cNvPr id="3080" name="Rectangle 51"/>
          <p:cNvSpPr>
            <a:spLocks noChangeArrowheads="1"/>
          </p:cNvSpPr>
          <p:nvPr/>
        </p:nvSpPr>
        <p:spPr bwMode="auto">
          <a:xfrm>
            <a:off x="8577263" y="6240463"/>
            <a:ext cx="566737" cy="617537"/>
          </a:xfrm>
          <a:prstGeom prst="rect">
            <a:avLst/>
          </a:prstGeom>
          <a:solidFill>
            <a:schemeClr val="bg1"/>
          </a:solidFill>
          <a:ln w="12700">
            <a:noFill/>
            <a:miter lim="800000"/>
            <a:headEnd/>
            <a:tailEnd/>
          </a:ln>
        </p:spPr>
        <p:txBody>
          <a:bodyPr wrap="none" anchor="ctr">
            <a:spAutoFit/>
          </a:bodyPr>
          <a:lstStyle/>
          <a:p>
            <a:pPr algn="ctr" eaLnBrk="0" hangingPunct="0"/>
            <a:endParaRPr lang="en-US" dirty="0"/>
          </a:p>
        </p:txBody>
      </p:sp>
      <p:sp>
        <p:nvSpPr>
          <p:cNvPr id="3082" name="Rectangle 55"/>
          <p:cNvSpPr>
            <a:spLocks noChangeArrowheads="1"/>
          </p:cNvSpPr>
          <p:nvPr/>
        </p:nvSpPr>
        <p:spPr bwMode="auto">
          <a:xfrm>
            <a:off x="0" y="6240463"/>
            <a:ext cx="493713" cy="617537"/>
          </a:xfrm>
          <a:prstGeom prst="rect">
            <a:avLst/>
          </a:prstGeom>
          <a:solidFill>
            <a:schemeClr val="bg1"/>
          </a:solidFill>
          <a:ln w="12700">
            <a:noFill/>
            <a:miter lim="800000"/>
            <a:headEnd/>
            <a:tailEnd/>
          </a:ln>
        </p:spPr>
        <p:txBody>
          <a:bodyPr wrap="none" anchor="ctr">
            <a:spAutoFit/>
          </a:bodyPr>
          <a:lstStyle/>
          <a:p>
            <a:pPr algn="ctr" eaLnBrk="0" hangingPunct="0"/>
            <a:endParaRPr lang="en-US" dirty="0"/>
          </a:p>
        </p:txBody>
      </p:sp>
      <p:grpSp>
        <p:nvGrpSpPr>
          <p:cNvPr id="22" name="Group 21"/>
          <p:cNvGrpSpPr/>
          <p:nvPr/>
        </p:nvGrpSpPr>
        <p:grpSpPr>
          <a:xfrm>
            <a:off x="9472" y="0"/>
            <a:ext cx="1847176" cy="5776718"/>
            <a:chOff x="342847" y="0"/>
            <a:chExt cx="1847176" cy="5776718"/>
          </a:xfrm>
        </p:grpSpPr>
        <p:pic>
          <p:nvPicPr>
            <p:cNvPr id="20" name="Picture 6" descr="http://media.onsugar.com/files/2011/02/08/1/192/1922398/d6356188e36266f3_iraq-war.jpg"/>
            <p:cNvPicPr>
              <a:picLocks noChangeAspect="1" noChangeArrowheads="1"/>
            </p:cNvPicPr>
            <p:nvPr/>
          </p:nvPicPr>
          <p:blipFill>
            <a:blip r:embed="rId3" cstate="print"/>
            <a:srcRect/>
            <a:stretch>
              <a:fillRect/>
            </a:stretch>
          </p:blipFill>
          <p:spPr bwMode="auto">
            <a:xfrm>
              <a:off x="342934" y="3475050"/>
              <a:ext cx="1847088" cy="2301668"/>
            </a:xfrm>
            <a:prstGeom prst="rect">
              <a:avLst/>
            </a:prstGeom>
            <a:noFill/>
            <a:ln>
              <a:solidFill>
                <a:schemeClr val="tx1"/>
              </a:solidFill>
            </a:ln>
          </p:spPr>
        </p:pic>
        <p:pic>
          <p:nvPicPr>
            <p:cNvPr id="10" name="Picture 2" descr="http://media.militaryphotos.net/photos/albums/striker/aad.sized.jpg">
              <a:hlinkClick r:id="rId4"/>
            </p:cNvPr>
            <p:cNvPicPr preferRelativeResize="0">
              <a:picLocks noChangeArrowheads="1"/>
            </p:cNvPicPr>
            <p:nvPr/>
          </p:nvPicPr>
          <p:blipFill>
            <a:blip r:embed="rId5" cstate="print"/>
            <a:srcRect/>
            <a:stretch>
              <a:fillRect/>
            </a:stretch>
          </p:blipFill>
          <p:spPr bwMode="auto">
            <a:xfrm>
              <a:off x="342901" y="0"/>
              <a:ext cx="1847088" cy="1243584"/>
            </a:xfrm>
            <a:prstGeom prst="rect">
              <a:avLst/>
            </a:prstGeom>
            <a:noFill/>
            <a:ln>
              <a:solidFill>
                <a:schemeClr val="tx1"/>
              </a:solidFill>
            </a:ln>
          </p:spPr>
        </p:pic>
        <p:pic>
          <p:nvPicPr>
            <p:cNvPr id="14" name="Picture 4" descr="http://media.militaryphotos.net/photos/albums/striker/aab.sized.jpg">
              <a:hlinkClick r:id="rId6"/>
            </p:cNvPr>
            <p:cNvPicPr preferRelativeResize="0">
              <a:picLocks noChangeArrowheads="1"/>
            </p:cNvPicPr>
            <p:nvPr/>
          </p:nvPicPr>
          <p:blipFill>
            <a:blip r:embed="rId7" cstate="print"/>
            <a:srcRect/>
            <a:stretch>
              <a:fillRect/>
            </a:stretch>
          </p:blipFill>
          <p:spPr bwMode="auto">
            <a:xfrm>
              <a:off x="342847" y="1260215"/>
              <a:ext cx="1847088" cy="1243584"/>
            </a:xfrm>
            <a:prstGeom prst="rect">
              <a:avLst/>
            </a:prstGeom>
            <a:noFill/>
            <a:ln>
              <a:solidFill>
                <a:schemeClr val="tx1"/>
              </a:solidFill>
            </a:ln>
          </p:spPr>
        </p:pic>
        <p:pic>
          <p:nvPicPr>
            <p:cNvPr id="16" name="Picture 2" descr="http://www.af.mil/shared/media/photodb/photos/080820-F-5957S-987.jpg"/>
            <p:cNvPicPr>
              <a:picLocks noChangeArrowheads="1"/>
            </p:cNvPicPr>
            <p:nvPr/>
          </p:nvPicPr>
          <p:blipFill>
            <a:blip r:embed="rId8" cstate="print"/>
            <a:srcRect/>
            <a:stretch>
              <a:fillRect/>
            </a:stretch>
          </p:blipFill>
          <p:spPr bwMode="auto">
            <a:xfrm>
              <a:off x="342935" y="2525713"/>
              <a:ext cx="1847088" cy="1243584"/>
            </a:xfrm>
            <a:prstGeom prst="rect">
              <a:avLst/>
            </a:prstGeom>
            <a:noFill/>
            <a:ln>
              <a:solidFill>
                <a:schemeClr val="tx1"/>
              </a:solidFill>
            </a:ln>
          </p:spPr>
        </p:pic>
      </p:grpSp>
      <p:grpSp>
        <p:nvGrpSpPr>
          <p:cNvPr id="21" name="Group 20"/>
          <p:cNvGrpSpPr/>
          <p:nvPr/>
        </p:nvGrpSpPr>
        <p:grpSpPr>
          <a:xfrm>
            <a:off x="7210425" y="9525"/>
            <a:ext cx="1933575" cy="5505450"/>
            <a:chOff x="7293132" y="19050"/>
            <a:chExt cx="1850868" cy="5445712"/>
          </a:xfrm>
        </p:grpSpPr>
        <p:pic>
          <p:nvPicPr>
            <p:cNvPr id="13" name="Picture 8" descr="http://datageek.freedomblogging.com/files/2009/06/military.jpg"/>
            <p:cNvPicPr>
              <a:picLocks noChangeArrowheads="1"/>
            </p:cNvPicPr>
            <p:nvPr/>
          </p:nvPicPr>
          <p:blipFill>
            <a:blip r:embed="rId9" cstate="print"/>
            <a:srcRect/>
            <a:stretch>
              <a:fillRect/>
            </a:stretch>
          </p:blipFill>
          <p:spPr bwMode="auto">
            <a:xfrm>
              <a:off x="7296912" y="19050"/>
              <a:ext cx="1847088" cy="1243584"/>
            </a:xfrm>
            <a:prstGeom prst="rect">
              <a:avLst/>
            </a:prstGeom>
            <a:noFill/>
            <a:ln>
              <a:solidFill>
                <a:schemeClr val="tx1"/>
              </a:solidFill>
            </a:ln>
          </p:spPr>
        </p:pic>
        <p:pic>
          <p:nvPicPr>
            <p:cNvPr id="15" name="Picture 10" descr="http://www.ehdwalls.com/plog-content/images/1280x800/military/aviation_military_aircraft___combat_fighter_012530_.jpg"/>
            <p:cNvPicPr>
              <a:picLocks noChangeArrowheads="1"/>
            </p:cNvPicPr>
            <p:nvPr/>
          </p:nvPicPr>
          <p:blipFill>
            <a:blip r:embed="rId10" cstate="print"/>
            <a:srcRect/>
            <a:stretch>
              <a:fillRect/>
            </a:stretch>
          </p:blipFill>
          <p:spPr bwMode="auto">
            <a:xfrm>
              <a:off x="7296912" y="1263647"/>
              <a:ext cx="1847088" cy="1243584"/>
            </a:xfrm>
            <a:prstGeom prst="rect">
              <a:avLst/>
            </a:prstGeom>
            <a:noFill/>
            <a:ln>
              <a:solidFill>
                <a:schemeClr val="tx1"/>
              </a:solidFill>
            </a:ln>
          </p:spPr>
        </p:pic>
        <p:pic>
          <p:nvPicPr>
            <p:cNvPr id="17" name="Picture 14" descr="http://farm3.static.flickr.com/2626/4198783001_55dfb575f7.jpg"/>
            <p:cNvPicPr>
              <a:picLocks noChangeArrowheads="1"/>
            </p:cNvPicPr>
            <p:nvPr/>
          </p:nvPicPr>
          <p:blipFill>
            <a:blip r:embed="rId11" cstate="print"/>
            <a:srcRect/>
            <a:stretch>
              <a:fillRect/>
            </a:stretch>
          </p:blipFill>
          <p:spPr bwMode="auto">
            <a:xfrm>
              <a:off x="7296349" y="2520948"/>
              <a:ext cx="1847088" cy="1243584"/>
            </a:xfrm>
            <a:prstGeom prst="rect">
              <a:avLst/>
            </a:prstGeom>
            <a:noFill/>
            <a:ln>
              <a:solidFill>
                <a:schemeClr val="tx1"/>
              </a:solidFill>
            </a:ln>
          </p:spPr>
        </p:pic>
        <p:pic>
          <p:nvPicPr>
            <p:cNvPr id="19" name="Picture 10" descr="http://i187.photobucket.com/albums/x166/morrisrs/2-23OIFI.jpg?t=1275975037"/>
            <p:cNvPicPr>
              <a:picLocks noChangeAspect="1" noChangeArrowheads="1"/>
            </p:cNvPicPr>
            <p:nvPr/>
          </p:nvPicPr>
          <p:blipFill>
            <a:blip r:embed="rId12" cstate="print"/>
            <a:srcRect/>
            <a:stretch>
              <a:fillRect/>
            </a:stretch>
          </p:blipFill>
          <p:spPr bwMode="auto">
            <a:xfrm>
              <a:off x="7293132" y="3771900"/>
              <a:ext cx="1847088" cy="1692862"/>
            </a:xfrm>
            <a:prstGeom prst="rect">
              <a:avLst/>
            </a:prstGeom>
            <a:noFill/>
            <a:ln>
              <a:solidFill>
                <a:schemeClr val="tx1"/>
              </a:solidFill>
            </a:ln>
          </p:spPr>
        </p:pic>
      </p:grpSp>
      <p:sp>
        <p:nvSpPr>
          <p:cNvPr id="9" name="TextBox 8"/>
          <p:cNvSpPr txBox="1"/>
          <p:nvPr/>
        </p:nvSpPr>
        <p:spPr>
          <a:xfrm>
            <a:off x="0" y="5534026"/>
            <a:ext cx="9144000" cy="1323439"/>
          </a:xfrm>
          <a:prstGeom prst="rect">
            <a:avLst/>
          </a:prstGeom>
          <a:solidFill>
            <a:schemeClr val="accent2">
              <a:lumMod val="75000"/>
            </a:schemeClr>
          </a:solidFill>
          <a:ln w="38100">
            <a:noFill/>
          </a:ln>
          <a:effectLst>
            <a:outerShdw blurRad="50800" dist="38100" algn="l" rotWithShape="0">
              <a:prstClr val="black">
                <a:alpha val="40000"/>
              </a:prstClr>
            </a:outerShdw>
          </a:effectLst>
        </p:spPr>
        <p:txBody>
          <a:bodyPr wrap="square" rtlCol="0">
            <a:spAutoFit/>
          </a:bodyPr>
          <a:lstStyle/>
          <a:p>
            <a:pPr algn="ctr"/>
            <a:endParaRPr lang="en-US" sz="2000" b="1" i="1" dirty="0" smtClean="0">
              <a:solidFill>
                <a:schemeClr val="bg1"/>
              </a:solidFill>
              <a:effectLst>
                <a:outerShdw blurRad="38100" dist="38100" dir="2700000" algn="tl">
                  <a:srgbClr val="000000">
                    <a:alpha val="43137"/>
                  </a:srgbClr>
                </a:outerShdw>
              </a:effectLst>
              <a:latin typeface="+mj-lt"/>
              <a:cs typeface="Arial" pitchFamily="34" charset="0"/>
            </a:endParaRPr>
          </a:p>
          <a:p>
            <a:pPr algn="ctr"/>
            <a:r>
              <a:rPr lang="en-US" sz="2000" b="1" i="1" dirty="0" smtClean="0">
                <a:solidFill>
                  <a:schemeClr val="bg1"/>
                </a:solidFill>
                <a:effectLst>
                  <a:outerShdw blurRad="38100" dist="38100" dir="2700000" algn="tl">
                    <a:srgbClr val="000000">
                      <a:alpha val="43137"/>
                    </a:srgbClr>
                  </a:outerShdw>
                </a:effectLst>
                <a:latin typeface="+mj-lt"/>
                <a:cs typeface="Arial" pitchFamily="34" charset="0"/>
              </a:rPr>
              <a:t>America’s National Guard and Reserve Force</a:t>
            </a:r>
            <a:br>
              <a:rPr lang="en-US" sz="2000" b="1" i="1" dirty="0" smtClean="0">
                <a:solidFill>
                  <a:schemeClr val="bg1"/>
                </a:solidFill>
                <a:effectLst>
                  <a:outerShdw blurRad="38100" dist="38100" dir="2700000" algn="tl">
                    <a:srgbClr val="000000">
                      <a:alpha val="43137"/>
                    </a:srgbClr>
                  </a:outerShdw>
                </a:effectLst>
                <a:latin typeface="+mj-lt"/>
                <a:cs typeface="Arial" pitchFamily="34" charset="0"/>
              </a:rPr>
            </a:br>
            <a:r>
              <a:rPr lang="en-US" sz="2000" b="1" i="1" u="sng" dirty="0" smtClean="0">
                <a:solidFill>
                  <a:schemeClr val="bg1"/>
                </a:solidFill>
                <a:effectLst>
                  <a:outerShdw blurRad="38100" dist="38100" dir="2700000" algn="tl">
                    <a:srgbClr val="000000">
                      <a:alpha val="43137"/>
                    </a:srgbClr>
                  </a:outerShdw>
                </a:effectLst>
                <a:latin typeface="+mj-lt"/>
                <a:cs typeface="Arial" pitchFamily="34" charset="0"/>
              </a:rPr>
              <a:t>An indispensable, valuable, and operational force for the 21st century</a:t>
            </a:r>
          </a:p>
          <a:p>
            <a:pPr algn="ctr"/>
            <a:endParaRPr lang="en-US" sz="2000" b="1" i="1" u="sng"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1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4523" y="1896388"/>
            <a:ext cx="2454953" cy="244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0" y="1900607"/>
            <a:ext cx="9144000" cy="4714089"/>
          </a:xfrm>
          <a:prstGeom prst="rect">
            <a:avLst/>
          </a:prstGeom>
          <a:noFill/>
          <a:ln w="12700">
            <a:noFill/>
            <a:miter lim="800000"/>
            <a:headEnd type="none" w="sm" len="sm"/>
            <a:tailEnd type="none" w="sm" len="sm"/>
          </a:ln>
        </p:spPr>
        <p:txBody>
          <a:bodyPr wrap="square" lIns="96496" tIns="48249" rIns="96496" bIns="48249">
            <a:spAutoFit/>
          </a:bodyPr>
          <a:lstStyle/>
          <a:p>
            <a:pPr defTabSz="963613"/>
            <a:r>
              <a:rPr lang="en-US" sz="1200" b="1" dirty="0" smtClean="0">
                <a:solidFill>
                  <a:schemeClr val="tx1"/>
                </a:solidFill>
                <a:latin typeface="Arial" pitchFamily="34" charset="0"/>
                <a:cs typeface="Arial" pitchFamily="34" charset="0"/>
              </a:rPr>
              <a:t>Program and Budget Directorate</a:t>
            </a:r>
          </a:p>
          <a:p>
            <a:pPr defTabSz="963613">
              <a:buFont typeface="Wingdings" pitchFamily="2" charset="2"/>
              <a:buChar char="Ø"/>
            </a:pPr>
            <a:r>
              <a:rPr lang="en-US" sz="1200" dirty="0" smtClean="0">
                <a:solidFill>
                  <a:schemeClr val="tx1"/>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Oversight of the PPBES process for the development of the $50 billion annual </a:t>
            </a:r>
          </a:p>
          <a:p>
            <a:pPr defTabSz="963613"/>
            <a:r>
              <a:rPr lang="en-US" sz="1200" dirty="0" smtClean="0">
                <a:solidFill>
                  <a:srgbClr val="000000"/>
                </a:solidFill>
                <a:latin typeface="Arial" pitchFamily="34" charset="0"/>
                <a:cs typeface="Arial" pitchFamily="34" charset="0"/>
              </a:rPr>
              <a:t>Guard and Reserve Component appropriations, supporting over one million personnel.</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Set the resourcing conditions for a sustainable, seamlessly integrated and </a:t>
            </a:r>
          </a:p>
          <a:p>
            <a:pPr defTabSz="963613"/>
            <a:r>
              <a:rPr lang="en-US" sz="1200" dirty="0" smtClean="0">
                <a:solidFill>
                  <a:srgbClr val="000000"/>
                </a:solidFill>
                <a:latin typeface="Arial" pitchFamily="34" charset="0"/>
                <a:cs typeface="Arial" pitchFamily="34" charset="0"/>
              </a:rPr>
              <a:t>complementary total force. </a:t>
            </a: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endParaRPr lang="en-US" sz="1200" dirty="0" smtClean="0">
              <a:solidFill>
                <a:schemeClr val="tx1"/>
              </a:solidFill>
              <a:latin typeface="Arial" pitchFamily="34" charset="0"/>
              <a:cs typeface="Arial" pitchFamily="34" charset="0"/>
            </a:endParaRPr>
          </a:p>
          <a:p>
            <a:pPr defTabSz="963613"/>
            <a:r>
              <a:rPr lang="en-US" sz="1200" b="1" dirty="0" smtClean="0">
                <a:solidFill>
                  <a:schemeClr val="tx1"/>
                </a:solidFill>
                <a:latin typeface="Arial" pitchFamily="34" charset="0"/>
                <a:cs typeface="Arial" pitchFamily="34" charset="0"/>
              </a:rPr>
              <a:t>Program Integration Directorate</a:t>
            </a:r>
            <a:endParaRPr lang="en-US" sz="1200" b="1" dirty="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Reserve Affairs integration and liaison for Congressional Oversight and Appropriations Committees in coordination with USD (Comptroller)  and ASD (Legislative Affairs).</a:t>
            </a:r>
          </a:p>
          <a:p>
            <a:pPr marL="0" lvl="1" defTabSz="963613">
              <a:buFont typeface="Wingdings" pitchFamily="2" charset="2"/>
              <a:buChar char="Ø"/>
            </a:pPr>
            <a:r>
              <a:rPr lang="en-US" sz="1200" dirty="0" smtClean="0">
                <a:solidFill>
                  <a:schemeClr val="tx1"/>
                </a:solidFill>
                <a:latin typeface="Arial" pitchFamily="34" charset="0"/>
                <a:cs typeface="Arial" pitchFamily="34" charset="0"/>
              </a:rPr>
              <a:t> To ensure fair consideration of RC programs and resources at all levels through targeted congressional and legislative activities.</a:t>
            </a: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Youth Programs Directorate</a:t>
            </a:r>
            <a:endParaRPr lang="en-US" sz="1200" dirty="0" smtClean="0">
              <a:solidFill>
                <a:schemeClr val="tx1"/>
              </a:solidFill>
              <a:latin typeface="Arial" pitchFamily="34" charset="0"/>
              <a:cs typeface="Arial" pitchFamily="34" charset="0"/>
            </a:endParaRPr>
          </a:p>
          <a:p>
            <a:pPr algn="l" defTabSz="963613">
              <a:buFont typeface="Wingdings" pitchFamily="2" charset="2"/>
              <a:buChar char="Ø"/>
            </a:pPr>
            <a:r>
              <a:rPr lang="en-US" sz="1200" dirty="0" smtClean="0">
                <a:solidFill>
                  <a:schemeClr val="tx1"/>
                </a:solidFill>
                <a:latin typeface="Arial" pitchFamily="34" charset="0"/>
                <a:cs typeface="Arial" pitchFamily="34" charset="0"/>
              </a:rPr>
              <a:t> Policy and funding oversight of National Guard Youth Challenge Program and </a:t>
            </a:r>
          </a:p>
          <a:p>
            <a:pPr algn="l" defTabSz="963613"/>
            <a:r>
              <a:rPr lang="en-US" sz="1200" dirty="0" smtClean="0">
                <a:solidFill>
                  <a:schemeClr val="tx1"/>
                </a:solidFill>
                <a:latin typeface="Arial" pitchFamily="34" charset="0"/>
                <a:cs typeface="Arial" pitchFamily="34" charset="0"/>
              </a:rPr>
              <a:t>DoD STARBASE Youth Program.</a:t>
            </a:r>
          </a:p>
          <a:p>
            <a:pPr algn="l" defTabSz="963613">
              <a:buFont typeface="Wingdings" pitchFamily="2" charset="2"/>
              <a:buChar char="Ø"/>
            </a:pPr>
            <a:endParaRPr lang="en-US" sz="1200" b="1"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Human Resources and Enterprise Support Directorate</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Maintain administrative services, support and operations for Reserve Affairs . </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the planning and support functions for Reserve Affairs.</a:t>
            </a:r>
          </a:p>
          <a:p>
            <a:pPr defTabSz="963613"/>
            <a:endParaRPr lang="en-US" sz="1200"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Systems Directorate</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Monitor Defense Information Management and Information Technology Programs.</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administrative and technical support of RA’s information technology systems.</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algn="l" defTabSz="963613"/>
            <a:endParaRPr lang="en-US" sz="1200" dirty="0" smtClean="0">
              <a:solidFill>
                <a:schemeClr val="tx1"/>
              </a:solidFill>
              <a:latin typeface="Arial" pitchFamily="34" charset="0"/>
              <a:cs typeface="Arial" pitchFamily="34" charset="0"/>
            </a:endParaRPr>
          </a:p>
        </p:txBody>
      </p:sp>
      <p:pic>
        <p:nvPicPr>
          <p:cNvPr id="14" name="Picture 13" descr="photo1.jpg"/>
          <p:cNvPicPr>
            <a:picLocks noChangeAspect="1"/>
          </p:cNvPicPr>
          <p:nvPr/>
        </p:nvPicPr>
        <p:blipFill>
          <a:blip r:embed="rId3" cstate="print"/>
          <a:stretch>
            <a:fillRect/>
          </a:stretch>
        </p:blipFill>
        <p:spPr>
          <a:xfrm>
            <a:off x="6000750" y="1995488"/>
            <a:ext cx="2914650" cy="1138238"/>
          </a:xfrm>
          <a:prstGeom prst="rect">
            <a:avLst/>
          </a:prstGeom>
          <a:ln>
            <a:solidFill>
              <a:schemeClr val="tx1"/>
            </a:solidFill>
          </a:ln>
        </p:spPr>
      </p:pic>
      <p:sp>
        <p:nvSpPr>
          <p:cNvPr id="17"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18" name="Rectangle 17"/>
          <p:cNvSpPr/>
          <p:nvPr/>
        </p:nvSpPr>
        <p:spPr>
          <a:xfrm>
            <a:off x="0" y="1140480"/>
            <a:ext cx="9144000" cy="830997"/>
          </a:xfrm>
          <a:prstGeom prst="rect">
            <a:avLst/>
          </a:prstGeom>
        </p:spPr>
        <p:txBody>
          <a:bodyPr wrap="square">
            <a:spAutoFit/>
          </a:bodyPr>
          <a:lstStyle/>
          <a:p>
            <a:pPr defTabSz="963613"/>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Resources </a:t>
            </a:r>
            <a:r>
              <a:rPr lang="en-US" sz="1200" dirty="0" err="1" smtClean="0">
                <a:solidFill>
                  <a:srgbClr val="000000"/>
                </a:solidFill>
                <a:latin typeface="Arial" pitchFamily="34" charset="0"/>
                <a:cs typeface="Arial" pitchFamily="34" charset="0"/>
              </a:rPr>
              <a:t>Deputate</a:t>
            </a:r>
            <a:r>
              <a:rPr lang="en-US" sz="1200" dirty="0" smtClean="0">
                <a:solidFill>
                  <a:srgbClr val="000000"/>
                </a:solidFill>
                <a:latin typeface="Arial" pitchFamily="34" charset="0"/>
                <a:cs typeface="Arial" pitchFamily="34" charset="0"/>
              </a:rPr>
              <a:t> serves as the advisor to </a:t>
            </a:r>
            <a:r>
              <a:rPr lang="en-US" sz="1200" dirty="0" smtClean="0">
                <a:solidFill>
                  <a:schemeClr val="tx1"/>
                </a:solidFill>
                <a:latin typeface="Arial" pitchFamily="34" charset="0"/>
                <a:cs typeface="Arial" pitchFamily="34" charset="0"/>
              </a:rPr>
              <a:t>the Assistant Secretary of Defense (Reserve Affairs) </a:t>
            </a:r>
            <a:r>
              <a:rPr lang="en-US" sz="1200" dirty="0" smtClean="0">
                <a:solidFill>
                  <a:srgbClr val="000000"/>
                </a:solidFill>
                <a:latin typeface="Arial" pitchFamily="34" charset="0"/>
                <a:cs typeface="Arial" pitchFamily="34" charset="0"/>
              </a:rPr>
              <a:t>on all matters pertaining to Planning, Programming, Budgeting and Execution System within the Department of Defense, and is responsible for policy and funding oversight of the Reserve Components’ budget to seek efficiencies in current and future financial operations.</a:t>
            </a:r>
          </a:p>
          <a:p>
            <a:pPr defTabSz="963613"/>
            <a:endParaRPr lang="en-US" sz="1200" dirty="0" smtClean="0">
              <a:solidFill>
                <a:srgbClr val="000000"/>
              </a:solidFill>
              <a:latin typeface="Arial" pitchFamily="34" charset="0"/>
              <a:cs typeface="Arial" pitchFamily="34" charset="0"/>
            </a:endParaRPr>
          </a:p>
        </p:txBody>
      </p:sp>
      <p:sp>
        <p:nvSpPr>
          <p:cNvPr id="21"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Resources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pic>
        <p:nvPicPr>
          <p:cNvPr id="22" name="Picture 4"/>
          <p:cNvPicPr>
            <a:picLocks noChangeArrowheads="1"/>
          </p:cNvPicPr>
          <p:nvPr/>
        </p:nvPicPr>
        <p:blipFill>
          <a:blip r:embed="rId4" cstate="print"/>
          <a:srcRect/>
          <a:stretch>
            <a:fillRect/>
          </a:stretch>
        </p:blipFill>
        <p:spPr bwMode="auto">
          <a:xfrm>
            <a:off x="6477000" y="3967162"/>
            <a:ext cx="2002536" cy="1527048"/>
          </a:xfrm>
          <a:prstGeom prst="rect">
            <a:avLst/>
          </a:prstGeom>
          <a:noFill/>
          <a:ln w="9525">
            <a:solidFill>
              <a:schemeClr val="tx1"/>
            </a:solidFill>
            <a:miter lim="800000"/>
            <a:headEnd/>
            <a:tailEnd/>
          </a:ln>
        </p:spPr>
      </p:pic>
      <p:sp>
        <p:nvSpPr>
          <p:cNvPr id="23" name="Slide Number Placeholder 16"/>
          <p:cNvSpPr>
            <a:spLocks noGrp="1"/>
          </p:cNvSpPr>
          <p:nvPr>
            <p:ph type="sldNum" sz="quarter" idx="10"/>
          </p:nvPr>
        </p:nvSpPr>
        <p:spPr>
          <a:xfrm>
            <a:off x="7010400" y="6381750"/>
            <a:ext cx="2133600" cy="476250"/>
          </a:xfrm>
        </p:spPr>
        <p:txBody>
          <a:bodyPr anchor="b"/>
          <a:lstStyle/>
          <a:p>
            <a:pPr algn="r">
              <a:defRPr/>
            </a:pPr>
            <a:fld id="{C0EE4460-211C-4270-9918-C6774EED55EF}" type="slidenum">
              <a:rPr lang="en-US" sz="1000" smtClean="0"/>
              <a:pPr algn="r">
                <a:defRPr/>
              </a:pPr>
              <a:t>10</a:t>
            </a:fld>
            <a:endParaRPr lang="en-US" sz="1000" dirty="0"/>
          </a:p>
        </p:txBody>
      </p:sp>
      <p:pic>
        <p:nvPicPr>
          <p:cNvPr id="24" name="Picture 2"/>
          <p:cNvPicPr>
            <a:picLocks noChangeAspect="1" noChangeArrowheads="1"/>
          </p:cNvPicPr>
          <p:nvPr/>
        </p:nvPicPr>
        <p:blipFill>
          <a:blip r:embed="rId5" cstate="print"/>
          <a:srcRect/>
          <a:stretch>
            <a:fillRect/>
          </a:stretch>
        </p:blipFill>
        <p:spPr bwMode="auto">
          <a:xfrm>
            <a:off x="0" y="7620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435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pic>
        <p:nvPicPr>
          <p:cNvPr id="21" name="Picture 2"/>
          <p:cNvPicPr>
            <a:picLocks noChangeAspect="1" noChangeArrowheads="1"/>
          </p:cNvPicPr>
          <p:nvPr/>
        </p:nvPicPr>
        <p:blipFill>
          <a:blip r:embed="rId3" cstate="print"/>
          <a:srcRect/>
          <a:stretch>
            <a:fillRect/>
          </a:stretch>
        </p:blipFill>
        <p:spPr bwMode="auto">
          <a:xfrm>
            <a:off x="4604024" y="1027256"/>
            <a:ext cx="3676376" cy="1220644"/>
          </a:xfrm>
          <a:prstGeom prst="rect">
            <a:avLst/>
          </a:prstGeom>
          <a:noFill/>
          <a:ln w="9525">
            <a:noFill/>
            <a:miter lim="800000"/>
            <a:headEnd/>
            <a:tailEnd/>
          </a:ln>
        </p:spPr>
      </p:pic>
      <p:sp>
        <p:nvSpPr>
          <p:cNvPr id="22" name="TextBox 21"/>
          <p:cNvSpPr txBox="1"/>
          <p:nvPr/>
        </p:nvSpPr>
        <p:spPr>
          <a:xfrm>
            <a:off x="4826000" y="2159000"/>
            <a:ext cx="3492500" cy="2492990"/>
          </a:xfrm>
          <a:prstGeom prst="rect">
            <a:avLst/>
          </a:prstGeom>
          <a:noFill/>
        </p:spPr>
        <p:txBody>
          <a:bodyPr wrap="square" rtlCol="0">
            <a:spAutoFit/>
          </a:bodyPr>
          <a:lstStyle/>
          <a:p>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A ready and resilient National Guard and Reserve Force successfully navigating the challenges of deployments.</a:t>
            </a:r>
          </a:p>
          <a:p>
            <a:endParaRPr lang="en-US" sz="1200" b="1" i="1" u="sng" dirty="0" smtClean="0">
              <a:solidFill>
                <a:srgbClr val="000000"/>
              </a:solidFill>
              <a:latin typeface="Arial" pitchFamily="34" charset="0"/>
              <a:cs typeface="Arial" pitchFamily="34" charset="0"/>
            </a:endParaRPr>
          </a:p>
          <a:p>
            <a:endParaRPr lang="en-US" sz="1200" b="1" i="1" u="sng"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To promote the well-being of National Guard and Reserve members, their families and communities, by connecting them with resources throughout the deployment cycle.</a:t>
            </a:r>
          </a:p>
          <a:p>
            <a:endParaRPr lang="en-US" sz="1200" b="1" i="1" u="sng" dirty="0" smtClean="0">
              <a:solidFill>
                <a:srgbClr val="000000"/>
              </a:solidFill>
              <a:latin typeface="Arial" pitchFamily="34" charset="0"/>
              <a:cs typeface="Arial" pitchFamily="34" charset="0"/>
            </a:endParaRPr>
          </a:p>
          <a:p>
            <a:endParaRPr lang="en-US" sz="1200" b="1" dirty="0" smtClean="0">
              <a:solidFill>
                <a:srgbClr val="000000"/>
              </a:solidFill>
              <a:latin typeface="Arial" pitchFamily="34" charset="0"/>
              <a:cs typeface="Arial" pitchFamily="34" charset="0"/>
            </a:endParaRPr>
          </a:p>
          <a:p>
            <a:endParaRPr lang="en-US" sz="1200" b="1" dirty="0">
              <a:solidFill>
                <a:srgbClr val="000000"/>
              </a:solidFill>
              <a:latin typeface="Arial" pitchFamily="34" charset="0"/>
              <a:cs typeface="Arial" pitchFamily="34" charset="0"/>
            </a:endParaRPr>
          </a:p>
        </p:txBody>
      </p:sp>
      <p:pic>
        <p:nvPicPr>
          <p:cNvPr id="23" name="Picture 10" descr="ESGR Flag logo JPG 4inch by 72dpi"/>
          <p:cNvPicPr>
            <a:picLocks noChangeAspect="1" noChangeArrowheads="1"/>
          </p:cNvPicPr>
          <p:nvPr/>
        </p:nvPicPr>
        <p:blipFill>
          <a:blip r:embed="rId4" cstate="print"/>
          <a:srcRect/>
          <a:stretch>
            <a:fillRect/>
          </a:stretch>
        </p:blipFill>
        <p:spPr bwMode="auto">
          <a:xfrm>
            <a:off x="1244600" y="1182579"/>
            <a:ext cx="2019300" cy="841484"/>
          </a:xfrm>
          <a:prstGeom prst="rect">
            <a:avLst/>
          </a:prstGeom>
          <a:noFill/>
          <a:ln w="9525">
            <a:noFill/>
            <a:miter lim="800000"/>
            <a:headEnd/>
            <a:tailEnd/>
          </a:ln>
        </p:spPr>
      </p:pic>
      <p:sp>
        <p:nvSpPr>
          <p:cNvPr id="28" name="Rectangle 27"/>
          <p:cNvSpPr/>
          <p:nvPr/>
        </p:nvSpPr>
        <p:spPr>
          <a:xfrm>
            <a:off x="212725" y="2066440"/>
            <a:ext cx="4330700" cy="2308324"/>
          </a:xfrm>
          <a:prstGeom prst="rect">
            <a:avLst/>
          </a:prstGeom>
        </p:spPr>
        <p:txBody>
          <a:bodyPr wrap="square">
            <a:spAutoFit/>
          </a:bodyPr>
          <a:lstStyle/>
          <a:p>
            <a:pPr>
              <a:defRPr/>
            </a:pPr>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A culture in which all American employers support and value the employment and military service of members of the National Guard and Reserve.</a:t>
            </a:r>
          </a:p>
          <a:p>
            <a:pPr lvl="1">
              <a:buFont typeface="Wingdings" pitchFamily="2" charset="2"/>
              <a:buChar char="Ø"/>
              <a:defRPr/>
            </a:pPr>
            <a:endParaRPr lang="en-US" sz="1200" b="1" dirty="0" smtClean="0">
              <a:solidFill>
                <a:srgbClr val="000000"/>
              </a:solidFill>
              <a:latin typeface="Arial" pitchFamily="34" charset="0"/>
              <a:cs typeface="Arial" pitchFamily="34" charset="0"/>
            </a:endParaRPr>
          </a:p>
          <a:p>
            <a:pPr>
              <a:defRPr/>
            </a:pPr>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  ESGR facilitates and promotes a cooperative culture of employer support for National Guard and Reserve service by developing and advocating mutually beneficial initiatives; recognizing outstanding employer support; increasing awareness of applicable laws and policies; resolving potential conflicts between employers and their service members; and acting as the employers’ principal advocate within DoD.</a:t>
            </a:r>
            <a:endParaRPr lang="en-US" sz="1200" b="1" dirty="0">
              <a:solidFill>
                <a:srgbClr val="000000"/>
              </a:solidFill>
              <a:latin typeface="Arial" pitchFamily="34" charset="0"/>
              <a:cs typeface="Arial" pitchFamily="34" charset="0"/>
            </a:endParaRPr>
          </a:p>
        </p:txBody>
      </p:sp>
      <p:cxnSp>
        <p:nvCxnSpPr>
          <p:cNvPr id="29" name="Straight Connector 28"/>
          <p:cNvCxnSpPr/>
          <p:nvPr/>
        </p:nvCxnSpPr>
        <p:spPr bwMode="auto">
          <a:xfrm>
            <a:off x="304800" y="4556125"/>
            <a:ext cx="8496300" cy="25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32" name="Picture 5"/>
          <p:cNvPicPr>
            <a:picLocks noChangeAspect="1" noChangeArrowheads="1"/>
          </p:cNvPicPr>
          <p:nvPr/>
        </p:nvPicPr>
        <p:blipFill>
          <a:blip r:embed="rId5" cstate="print"/>
          <a:srcRect/>
          <a:stretch>
            <a:fillRect/>
          </a:stretch>
        </p:blipFill>
        <p:spPr bwMode="auto">
          <a:xfrm>
            <a:off x="444500" y="4657725"/>
            <a:ext cx="2006600" cy="2006600"/>
          </a:xfrm>
          <a:prstGeom prst="rect">
            <a:avLst/>
          </a:prstGeom>
          <a:noFill/>
          <a:ln w="9525">
            <a:noFill/>
            <a:miter lim="800000"/>
            <a:headEnd/>
            <a:tailEnd/>
          </a:ln>
        </p:spPr>
      </p:pic>
      <p:sp>
        <p:nvSpPr>
          <p:cNvPr id="33" name="Rectangle 32"/>
          <p:cNvSpPr/>
          <p:nvPr/>
        </p:nvSpPr>
        <p:spPr>
          <a:xfrm>
            <a:off x="2755900" y="4686300"/>
            <a:ext cx="5549900" cy="1538883"/>
          </a:xfrm>
          <a:prstGeom prst="rect">
            <a:avLst/>
          </a:prstGeom>
        </p:spPr>
        <p:txBody>
          <a:bodyPr wrap="square">
            <a:spAutoFit/>
          </a:bodyPr>
          <a:lstStyle/>
          <a:p>
            <a:endParaRPr lang="en-US" b="1" u="sng"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  Ready and resilient National Guard, Reserve members and  families.  </a:t>
            </a:r>
          </a:p>
          <a:p>
            <a:endParaRPr lang="en-US" sz="1200" b="1"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 Advocate for policies and programs that support a ready and resilient Guard and Reserve Component Force.  Facilitate the linking of and access to those community resources that support military members and families. </a:t>
            </a:r>
            <a:r>
              <a:rPr lang="en-US" sz="1200" b="1" i="1" u="sng" dirty="0" smtClean="0">
                <a:solidFill>
                  <a:srgbClr val="000000"/>
                </a:solidFill>
                <a:latin typeface="Arial" pitchFamily="34" charset="0"/>
                <a:cs typeface="Arial" pitchFamily="34" charset="0"/>
              </a:rPr>
              <a:t> </a:t>
            </a:r>
            <a:endParaRPr lang="en-US" sz="1200" b="1" dirty="0" smtClean="0">
              <a:solidFill>
                <a:srgbClr val="000000"/>
              </a:solidFill>
              <a:latin typeface="Arial" pitchFamily="34" charset="0"/>
              <a:cs typeface="Arial" pitchFamily="34" charset="0"/>
            </a:endParaRPr>
          </a:p>
        </p:txBody>
      </p:sp>
      <p:cxnSp>
        <p:nvCxnSpPr>
          <p:cNvPr id="34" name="Straight Connector 33"/>
          <p:cNvCxnSpPr/>
          <p:nvPr/>
        </p:nvCxnSpPr>
        <p:spPr bwMode="auto">
          <a:xfrm rot="16200000" flipH="1">
            <a:off x="2863850" y="2851150"/>
            <a:ext cx="3365500" cy="25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5" name="Slide Number Placeholder 25"/>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pPr>
                <a:defRPr/>
              </a:pPr>
              <a:t>11</a:t>
            </a:fld>
            <a:endParaRPr lang="en-US" sz="1000" dirty="0"/>
          </a:p>
        </p:txBody>
      </p:sp>
      <p:sp>
        <p:nvSpPr>
          <p:cNvPr id="36" name="TextBox 35"/>
          <p:cNvSpPr txBox="1"/>
          <p:nvPr/>
        </p:nvSpPr>
        <p:spPr>
          <a:xfrm>
            <a:off x="228600" y="4269601"/>
            <a:ext cx="1219200" cy="276999"/>
          </a:xfrm>
          <a:prstGeom prst="rect">
            <a:avLst/>
          </a:prstGeom>
          <a:noFill/>
        </p:spPr>
        <p:txBody>
          <a:bodyPr wrap="square" rtlCol="0">
            <a:spAutoFit/>
          </a:bodyPr>
          <a:lstStyle/>
          <a:p>
            <a:r>
              <a:rPr lang="en-US" sz="1200" b="1" dirty="0" smtClean="0">
                <a:solidFill>
                  <a:srgbClr val="0070C0"/>
                </a:solidFill>
                <a:latin typeface="Arial" pitchFamily="34" charset="0"/>
                <a:cs typeface="Arial" pitchFamily="34" charset="0"/>
              </a:rPr>
              <a:t>www.esgr.mil</a:t>
            </a:r>
            <a:endParaRPr lang="en-US" sz="1200" b="1" dirty="0">
              <a:solidFill>
                <a:srgbClr val="0070C0"/>
              </a:solidFill>
              <a:latin typeface="Arial" pitchFamily="34" charset="0"/>
              <a:cs typeface="Arial" pitchFamily="34" charset="0"/>
            </a:endParaRPr>
          </a:p>
        </p:txBody>
      </p:sp>
      <p:pic>
        <p:nvPicPr>
          <p:cNvPr id="37" name="Picture 2"/>
          <p:cNvPicPr>
            <a:picLocks noChangeAspect="1" noChangeArrowheads="1"/>
          </p:cNvPicPr>
          <p:nvPr/>
        </p:nvPicPr>
        <p:blipFill>
          <a:blip r:embed="rId6" cstate="print"/>
          <a:srcRect/>
          <a:stretch>
            <a:fillRect/>
          </a:stretch>
        </p:blipFill>
        <p:spPr bwMode="auto">
          <a:xfrm>
            <a:off x="0" y="47625"/>
            <a:ext cx="914400" cy="914400"/>
          </a:xfrm>
          <a:prstGeom prst="rect">
            <a:avLst/>
          </a:prstGeom>
          <a:noFill/>
          <a:ln w="9525">
            <a:noFill/>
            <a:miter lim="800000"/>
            <a:headEnd/>
            <a:tailEnd/>
          </a:ln>
        </p:spPr>
      </p:pic>
      <p:sp>
        <p:nvSpPr>
          <p:cNvPr id="39" name="TextBox 38"/>
          <p:cNvSpPr txBox="1"/>
          <p:nvPr/>
        </p:nvSpPr>
        <p:spPr>
          <a:xfrm>
            <a:off x="4829177" y="4143374"/>
            <a:ext cx="1819274" cy="276999"/>
          </a:xfrm>
          <a:prstGeom prst="rect">
            <a:avLst/>
          </a:prstGeom>
          <a:noFill/>
        </p:spPr>
        <p:txBody>
          <a:bodyPr wrap="square" rtlCol="0">
            <a:spAutoFit/>
          </a:bodyPr>
          <a:lstStyle/>
          <a:p>
            <a:r>
              <a:rPr lang="en-US" sz="1200" b="1" dirty="0" smtClean="0">
                <a:solidFill>
                  <a:srgbClr val="9900CC"/>
                </a:solidFill>
                <a:latin typeface="Arial" pitchFamily="34" charset="0"/>
                <a:cs typeface="Arial" pitchFamily="34" charset="0"/>
              </a:rPr>
              <a:t>www.yellowribbon.mil</a:t>
            </a:r>
            <a:endParaRPr lang="en-US" sz="1200" b="1" dirty="0">
              <a:solidFill>
                <a:srgbClr val="9900CC"/>
              </a:solidFill>
              <a:latin typeface="Arial" pitchFamily="34" charset="0"/>
              <a:cs typeface="Arial" pitchFamily="34" charset="0"/>
            </a:endParaRPr>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992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Family &amp; Employer Programs &amp; Policy</a:t>
            </a:r>
          </a:p>
          <a:p>
            <a:pPr lvl="0" algn="ctr" eaLnBrk="0" hangingPunct="0"/>
            <a:r>
              <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rPr>
              <a:t>(FEPP)</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898525"/>
            <a:ext cx="9144000" cy="3490186"/>
          </a:xfrm>
          <a:prstGeom prst="rect">
            <a:avLst/>
          </a:prstGeom>
          <a:noFill/>
        </p:spPr>
        <p:txBody>
          <a:bodyPr wrap="square" rtlCol="0">
            <a:spAutoFit/>
          </a:bodyPr>
          <a:lstStyle/>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algn="ctr" defTabSz="963613" fontAlgn="base">
              <a:spcBef>
                <a:spcPct val="0"/>
              </a:spcBef>
              <a:spcAft>
                <a:spcPct val="20000"/>
              </a:spcAft>
            </a:pPr>
            <a:r>
              <a:rPr lang="en-US" sz="1200" b="1" u="sng" dirty="0">
                <a:solidFill>
                  <a:srgbClr val="000000"/>
                </a:solidFill>
                <a:latin typeface="Arial" pitchFamily="34" charset="0"/>
                <a:cs typeface="Arial" pitchFamily="34" charset="0"/>
              </a:rPr>
              <a:t>Congressional </a:t>
            </a:r>
            <a:r>
              <a:rPr lang="en-US" sz="1200" b="1" u="sng" dirty="0" smtClean="0">
                <a:solidFill>
                  <a:srgbClr val="000000"/>
                </a:solidFill>
                <a:latin typeface="Arial" pitchFamily="34" charset="0"/>
                <a:cs typeface="Arial" pitchFamily="34" charset="0"/>
              </a:rPr>
              <a:t>Statute: </a:t>
            </a:r>
            <a:r>
              <a:rPr lang="en-US" sz="1200" b="1" u="sng" dirty="0">
                <a:solidFill>
                  <a:srgbClr val="000000"/>
                </a:solidFill>
                <a:latin typeface="Arial" pitchFamily="34" charset="0"/>
                <a:cs typeface="Arial" pitchFamily="34" charset="0"/>
              </a:rPr>
              <a:t>Title 10, United States Code, Section </a:t>
            </a:r>
            <a:r>
              <a:rPr lang="en-US" sz="1200" b="1" u="sng" dirty="0" smtClean="0">
                <a:solidFill>
                  <a:srgbClr val="000000"/>
                </a:solidFill>
                <a:latin typeface="Arial" pitchFamily="34" charset="0"/>
                <a:cs typeface="Arial" pitchFamily="34" charset="0"/>
              </a:rPr>
              <a:t>10301</a:t>
            </a:r>
            <a:br>
              <a:rPr lang="en-US" sz="1200" b="1" u="sng" dirty="0" smtClean="0">
                <a:solidFill>
                  <a:srgbClr val="000000"/>
                </a:solidFill>
                <a:latin typeface="Arial" pitchFamily="34" charset="0"/>
                <a:cs typeface="Arial" pitchFamily="34" charset="0"/>
              </a:rPr>
            </a:br>
            <a:endParaRPr lang="en-US" sz="1200" dirty="0">
              <a:solidFill>
                <a:srgbClr val="000000"/>
              </a:solidFill>
              <a:latin typeface="Arial" pitchFamily="34" charset="0"/>
              <a:cs typeface="Arial" pitchFamily="34" charset="0"/>
            </a:endParaRPr>
          </a:p>
          <a:p>
            <a:pPr defTabSz="963613" fontAlgn="base">
              <a:spcBef>
                <a:spcPct val="0"/>
              </a:spcBef>
              <a:spcAft>
                <a:spcPct val="0"/>
              </a:spcAft>
            </a:pPr>
            <a:r>
              <a:rPr lang="en-US" sz="1200" b="1" dirty="0" smtClean="0">
                <a:solidFill>
                  <a:srgbClr val="000000"/>
                </a:solidFill>
                <a:latin typeface="Arial" pitchFamily="34" charset="0"/>
                <a:cs typeface="Arial" pitchFamily="34" charset="0"/>
              </a:rPr>
              <a:t>Mission</a:t>
            </a:r>
            <a:r>
              <a:rPr lang="en-US" sz="1200" b="1" dirty="0">
                <a:solidFill>
                  <a:srgbClr val="000000"/>
                </a:solidFill>
                <a:latin typeface="Arial" pitchFamily="34" charset="0"/>
                <a:cs typeface="Arial" pitchFamily="34" charset="0"/>
              </a:rPr>
              <a:t>:</a:t>
            </a:r>
            <a:r>
              <a:rPr lang="en-US" sz="1200" dirty="0">
                <a:solidFill>
                  <a:srgbClr val="000000"/>
                </a:solidFill>
                <a:latin typeface="Arial" pitchFamily="34" charset="0"/>
                <a:cs typeface="Arial" pitchFamily="34" charset="0"/>
              </a:rPr>
              <a:t> The RFPB shall serve as an independent adviser to the Secretary of Defense to provide advice and recommendations to the Secretary on strategies, policies, and practices designed to improve and enhance the capabilities, efficiency, and effectiveness of the reserve </a:t>
            </a:r>
            <a:r>
              <a:rPr lang="en-US" sz="1200" dirty="0" smtClean="0">
                <a:solidFill>
                  <a:srgbClr val="000000"/>
                </a:solidFill>
                <a:latin typeface="Arial" pitchFamily="34" charset="0"/>
                <a:cs typeface="Arial" pitchFamily="34" charset="0"/>
              </a:rPr>
              <a:t>components.</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The </a:t>
            </a:r>
            <a:r>
              <a:rPr lang="en-US" sz="1200" dirty="0">
                <a:solidFill>
                  <a:srgbClr val="000000"/>
                </a:solidFill>
                <a:latin typeface="Arial" pitchFamily="34" charset="0"/>
                <a:cs typeface="Arial" pitchFamily="34" charset="0"/>
              </a:rPr>
              <a:t>RFPB acts independently to monitor, review and evaluate proposals, actions and situations impacting the National Guard and Reserve forces and, as provided in 10 USC 113, reports annually (transmitted by the Secretary of Defense) to the President and Congress.</a:t>
            </a: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Independent </a:t>
            </a:r>
            <a:r>
              <a:rPr lang="en-US" sz="1200" dirty="0">
                <a:solidFill>
                  <a:srgbClr val="000000"/>
                </a:solidFill>
                <a:latin typeface="Arial" pitchFamily="34" charset="0"/>
                <a:cs typeface="Arial" pitchFamily="34" charset="0"/>
              </a:rPr>
              <a:t>entity that closely coordinates with Assistant Secretary of Defense for Reserve Affairs, but not within the organizational structure.</a:t>
            </a:r>
          </a:p>
          <a:p>
            <a:pPr defTabSz="963613" fontAlgn="base">
              <a:spcBef>
                <a:spcPct val="0"/>
              </a:spcBef>
              <a:spcAft>
                <a:spcPct val="0"/>
              </a:spcAft>
              <a:buFont typeface="Wingdings" pitchFamily="2" charset="2"/>
              <a:buChar char="Ø"/>
            </a:pPr>
            <a:endParaRPr lang="en-US" sz="1200" u="sng"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endParaRPr lang="en-US" sz="1200" u="sng"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endParaRPr lang="en-US" sz="1200" dirty="0">
              <a:solidFill>
                <a:srgbClr val="000000"/>
              </a:solidFill>
              <a:latin typeface="Arial" pitchFamily="34" charset="0"/>
              <a:cs typeface="Arial" pitchFamily="34" charset="0"/>
            </a:endParaRPr>
          </a:p>
          <a:p>
            <a:pPr defTabSz="963613" fontAlgn="base">
              <a:spcBef>
                <a:spcPct val="0"/>
              </a:spcBef>
              <a:spcAft>
                <a:spcPct val="20000"/>
              </a:spcAft>
              <a:buFont typeface="Arial" pitchFamily="34" charset="0"/>
              <a:buChar char="•"/>
            </a:pPr>
            <a:endParaRPr lang="en-US" sz="1200"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p:txBody>
      </p:sp>
      <p:sp>
        <p:nvSpPr>
          <p:cNvPr id="15"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base" hangingPunct="0">
              <a:spcBef>
                <a:spcPct val="0"/>
              </a:spcBef>
              <a:spcAft>
                <a:spcPct val="0"/>
              </a:spcAft>
            </a:pPr>
            <a:endParaRPr lang="en-US" sz="1000" dirty="0">
              <a:solidFill>
                <a:srgbClr val="000000"/>
              </a:solidFill>
              <a:latin typeface="Arial" charset="0"/>
            </a:endParaRPr>
          </a:p>
        </p:txBody>
      </p:sp>
      <p:pic>
        <p:nvPicPr>
          <p:cNvPr id="18" name="Picture 4"/>
          <p:cNvPicPr>
            <a:picLocks noChangeAspect="1" noChangeArrowheads="1"/>
          </p:cNvPicPr>
          <p:nvPr/>
        </p:nvPicPr>
        <p:blipFill>
          <a:blip r:embed="rId3" cstate="print"/>
          <a:srcRect/>
          <a:stretch>
            <a:fillRect/>
          </a:stretch>
        </p:blipFill>
        <p:spPr bwMode="auto">
          <a:xfrm>
            <a:off x="4333875" y="2871528"/>
            <a:ext cx="2895600" cy="3929322"/>
          </a:xfrm>
          <a:prstGeom prst="rect">
            <a:avLst/>
          </a:prstGeom>
          <a:noFill/>
          <a:ln w="9525">
            <a:noFill/>
            <a:miter lim="800000"/>
            <a:headEnd/>
            <a:tailEnd/>
          </a:ln>
        </p:spPr>
      </p:pic>
      <p:sp>
        <p:nvSpPr>
          <p:cNvPr id="20" name="TextBox 19"/>
          <p:cNvSpPr txBox="1"/>
          <p:nvPr/>
        </p:nvSpPr>
        <p:spPr>
          <a:xfrm>
            <a:off x="0" y="3038475"/>
            <a:ext cx="3524250" cy="1538883"/>
          </a:xfrm>
          <a:prstGeom prst="rect">
            <a:avLst/>
          </a:prstGeom>
          <a:noFill/>
        </p:spPr>
        <p:txBody>
          <a:bodyPr wrap="square" rtlCol="0">
            <a:spAutoFit/>
          </a:bodyPr>
          <a:lstStyle/>
          <a:p>
            <a:pPr marL="0" lvl="1" defTabSz="963613" fontAlgn="base">
              <a:spcBef>
                <a:spcPct val="0"/>
              </a:spcBef>
              <a:spcAft>
                <a:spcPct val="0"/>
              </a:spcAft>
            </a:pPr>
            <a:r>
              <a:rPr lang="en-US" sz="1200" b="1" u="sng" dirty="0">
                <a:solidFill>
                  <a:srgbClr val="000000"/>
                </a:solidFill>
                <a:latin typeface="Arial" pitchFamily="34" charset="0"/>
                <a:cs typeface="Arial" pitchFamily="34" charset="0"/>
              </a:rPr>
              <a:t>Composition:</a:t>
            </a:r>
            <a:r>
              <a:rPr lang="en-US" sz="1200" dirty="0">
                <a:solidFill>
                  <a:srgbClr val="000000"/>
                </a:solidFill>
                <a:latin typeface="Arial" pitchFamily="34" charset="0"/>
                <a:cs typeface="Arial" pitchFamily="34" charset="0"/>
              </a:rPr>
              <a:t> </a:t>
            </a: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RFPB </a:t>
            </a:r>
            <a:r>
              <a:rPr lang="en-US" sz="1200" dirty="0">
                <a:solidFill>
                  <a:srgbClr val="000000"/>
                </a:solidFill>
                <a:latin typeface="Arial" pitchFamily="34" charset="0"/>
                <a:cs typeface="Arial" pitchFamily="34" charset="0"/>
              </a:rPr>
              <a:t>consists of 20 members, including the Chairman, Senior Military Executive, Senior Enlisted Advisor, representatives from each of the seven Reserve &amp; National Guard Components as well as 10 at-large members selected from both civilian and military </a:t>
            </a:r>
            <a:r>
              <a:rPr lang="en-US" sz="1200" dirty="0" smtClean="0">
                <a:solidFill>
                  <a:srgbClr val="000000"/>
                </a:solidFill>
                <a:latin typeface="Arial" pitchFamily="34" charset="0"/>
                <a:cs typeface="Arial" pitchFamily="34" charset="0"/>
              </a:rPr>
              <a:t>communities.</a:t>
            </a:r>
            <a:endParaRPr lang="en-US" sz="1200" dirty="0">
              <a:solidFill>
                <a:srgbClr val="000000"/>
              </a:solidFill>
              <a:latin typeface="Arial" pitchFamily="34" charset="0"/>
              <a:cs typeface="Arial" pitchFamily="34" charset="0"/>
            </a:endParaRPr>
          </a:p>
          <a:p>
            <a:pPr fontAlgn="base">
              <a:spcBef>
                <a:spcPct val="0"/>
              </a:spcBef>
              <a:spcAft>
                <a:spcPct val="0"/>
              </a:spcAft>
            </a:pPr>
            <a:endParaRPr lang="en-US" sz="1000" dirty="0">
              <a:solidFill>
                <a:srgbClr val="FF0000"/>
              </a:solidFill>
            </a:endParaRPr>
          </a:p>
        </p:txBody>
      </p:sp>
      <p:sp>
        <p:nvSpPr>
          <p:cNvPr id="21" name="TextBox 20"/>
          <p:cNvSpPr txBox="1"/>
          <p:nvPr/>
        </p:nvSpPr>
        <p:spPr>
          <a:xfrm>
            <a:off x="0" y="4495800"/>
            <a:ext cx="4772027" cy="1569660"/>
          </a:xfrm>
          <a:prstGeom prst="rect">
            <a:avLst/>
          </a:prstGeom>
          <a:noFill/>
        </p:spPr>
        <p:txBody>
          <a:bodyPr wrap="square" rtlCol="0">
            <a:spAutoFit/>
          </a:bodyPr>
          <a:lstStyle/>
          <a:p>
            <a:pPr defTabSz="963613" fontAlgn="base">
              <a:spcBef>
                <a:spcPct val="0"/>
              </a:spcBef>
              <a:spcAft>
                <a:spcPct val="0"/>
              </a:spcAft>
            </a:pPr>
            <a:r>
              <a:rPr lang="en-US" sz="1200" b="1" u="sng" dirty="0">
                <a:solidFill>
                  <a:srgbClr val="000000"/>
                </a:solidFill>
                <a:latin typeface="Arial" pitchFamily="34" charset="0"/>
                <a:cs typeface="Arial" pitchFamily="34" charset="0"/>
              </a:rPr>
              <a:t>Serving in a position of Trust and Confidence for 60 years:</a:t>
            </a:r>
          </a:p>
          <a:p>
            <a:pPr defTabSz="963613" fontAlgn="base">
              <a:spcBef>
                <a:spcPct val="0"/>
              </a:spcBef>
              <a:spcAft>
                <a:spcPct val="0"/>
              </a:spcAft>
              <a:buFont typeface="Wingdings" pitchFamily="2" charset="2"/>
              <a:buChar char="Ø"/>
            </a:pPr>
            <a:r>
              <a:rPr lang="en-US" sz="1000" dirty="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The RFPB has been a valued advisory group to the Secretary of Defense since June </a:t>
            </a:r>
            <a:r>
              <a:rPr lang="en-US" sz="1200" dirty="0" smtClean="0">
                <a:solidFill>
                  <a:srgbClr val="000000"/>
                </a:solidFill>
                <a:latin typeface="Arial" pitchFamily="34" charset="0"/>
                <a:cs typeface="Arial" pitchFamily="34" charset="0"/>
              </a:rPr>
              <a:t>1951.</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a:solidFill>
                  <a:srgbClr val="000000"/>
                </a:solidFill>
                <a:latin typeface="Arial" pitchFamily="34" charset="0"/>
                <a:cs typeface="Arial" pitchFamily="34" charset="0"/>
              </a:rPr>
              <a:t> Just as the military has evolved to meet the challenges of the 21</a:t>
            </a:r>
            <a:r>
              <a:rPr lang="en-US" sz="1200" baseline="30000" dirty="0">
                <a:solidFill>
                  <a:srgbClr val="000000"/>
                </a:solidFill>
                <a:latin typeface="Arial" pitchFamily="34" charset="0"/>
                <a:cs typeface="Arial" pitchFamily="34" charset="0"/>
              </a:rPr>
              <a:t>st</a:t>
            </a:r>
            <a:r>
              <a:rPr lang="en-US" sz="1200" dirty="0">
                <a:solidFill>
                  <a:srgbClr val="000000"/>
                </a:solidFill>
                <a:latin typeface="Arial" pitchFamily="34" charset="0"/>
                <a:cs typeface="Arial" pitchFamily="34" charset="0"/>
              </a:rPr>
              <a:t> Century, the RFPB’s transition will better address the challenges of the Operational Reserve component of the Total </a:t>
            </a:r>
            <a:r>
              <a:rPr lang="en-US" sz="1200" dirty="0" smtClean="0">
                <a:solidFill>
                  <a:srgbClr val="000000"/>
                </a:solidFill>
                <a:latin typeface="Arial" pitchFamily="34" charset="0"/>
                <a:cs typeface="Arial" pitchFamily="34" charset="0"/>
              </a:rPr>
              <a:t>Force.</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At-large </a:t>
            </a:r>
            <a:r>
              <a:rPr lang="en-US" sz="1200" dirty="0">
                <a:solidFill>
                  <a:srgbClr val="000000"/>
                </a:solidFill>
                <a:latin typeface="Arial" pitchFamily="34" charset="0"/>
                <a:cs typeface="Arial" pitchFamily="34" charset="0"/>
              </a:rPr>
              <a:t>members facilitate input by relevant stakeholders such as families, employers, and </a:t>
            </a:r>
            <a:r>
              <a:rPr lang="en-US" sz="1200" dirty="0" smtClean="0">
                <a:solidFill>
                  <a:srgbClr val="000000"/>
                </a:solidFill>
                <a:latin typeface="Arial" pitchFamily="34" charset="0"/>
                <a:cs typeface="Arial" pitchFamily="34" charset="0"/>
              </a:rPr>
              <a:t>caregivers.</a:t>
            </a:r>
            <a:endParaRPr lang="en-US" sz="1000" dirty="0">
              <a:solidFill>
                <a:srgbClr val="000000"/>
              </a:solidFill>
            </a:endParaRPr>
          </a:p>
        </p:txBody>
      </p:sp>
      <p:sp>
        <p:nvSpPr>
          <p:cNvPr id="22" name="TextBox 21"/>
          <p:cNvSpPr txBox="1"/>
          <p:nvPr/>
        </p:nvSpPr>
        <p:spPr>
          <a:xfrm>
            <a:off x="28573" y="6096000"/>
            <a:ext cx="3028951" cy="276999"/>
          </a:xfrm>
          <a:prstGeom prst="rect">
            <a:avLst/>
          </a:prstGeom>
          <a:noFill/>
        </p:spPr>
        <p:txBody>
          <a:bodyPr wrap="square" rtlCol="0">
            <a:spAutoFit/>
          </a:bodyPr>
          <a:lstStyle/>
          <a:p>
            <a:pPr fontAlgn="base">
              <a:spcBef>
                <a:spcPct val="0"/>
              </a:spcBef>
              <a:spcAft>
                <a:spcPct val="0"/>
              </a:spcAft>
            </a:pPr>
            <a:r>
              <a:rPr lang="en-US" sz="1200" b="1" dirty="0">
                <a:solidFill>
                  <a:schemeClr val="tx1"/>
                </a:solidFill>
                <a:latin typeface="Arial" pitchFamily="34" charset="0"/>
                <a:cs typeface="Arial" pitchFamily="34" charset="0"/>
                <a:hlinkClick r:id="rId4"/>
              </a:rPr>
              <a:t>http://</a:t>
            </a:r>
            <a:r>
              <a:rPr lang="en-US" sz="1200" b="1" dirty="0" smtClean="0">
                <a:solidFill>
                  <a:schemeClr val="tx1"/>
                </a:solidFill>
                <a:latin typeface="Arial" pitchFamily="34" charset="0"/>
                <a:cs typeface="Arial" pitchFamily="34" charset="0"/>
                <a:hlinkClick r:id="rId4"/>
              </a:rPr>
              <a:t>ra.defense.gov/rfpb</a:t>
            </a:r>
            <a:r>
              <a:rPr lang="en-US" sz="1200" b="1" dirty="0" smtClean="0">
                <a:solidFill>
                  <a:schemeClr val="tx1"/>
                </a:solidFill>
                <a:latin typeface="Arial" pitchFamily="34" charset="0"/>
                <a:cs typeface="Arial" pitchFamily="34" charset="0"/>
              </a:rPr>
              <a:t> </a:t>
            </a:r>
            <a:endParaRPr lang="en-US" sz="1200" b="1" dirty="0">
              <a:solidFill>
                <a:schemeClr val="tx1"/>
              </a:solidFill>
              <a:latin typeface="Arial" pitchFamily="34" charset="0"/>
              <a:cs typeface="Arial" pitchFamily="34" charset="0"/>
            </a:endParaRPr>
          </a:p>
        </p:txBody>
      </p:sp>
      <p:sp>
        <p:nvSpPr>
          <p:cNvPr id="23"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Reserve Forces Policy Board</a:t>
            </a:r>
          </a:p>
          <a:p>
            <a:pPr lvl="0" algn="ctr" eaLnBrk="0" hangingPunct="0"/>
            <a:r>
              <a:rPr lang="en-US" sz="2000" dirty="0" smtClean="0">
                <a:solidFill>
                  <a:schemeClr val="tx1"/>
                </a:solidFill>
                <a:effectLst>
                  <a:outerShdw blurRad="38100" dist="38100" dir="2700000" algn="tl">
                    <a:srgbClr val="000000">
                      <a:alpha val="43137"/>
                    </a:srgbClr>
                  </a:outerShdw>
                </a:effectLst>
                <a:latin typeface="Arial" charset="0"/>
              </a:rPr>
              <a:t>(RFPB)</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24" name="Slide Number Placeholder 18"/>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pPr>
                <a:defRPr/>
              </a:pPr>
              <a:t>12</a:t>
            </a:fld>
            <a:endParaRPr lang="en-US" sz="1000" dirty="0"/>
          </a:p>
        </p:txBody>
      </p:sp>
      <p:pic>
        <p:nvPicPr>
          <p:cNvPr id="25" name="Picture 2"/>
          <p:cNvPicPr>
            <a:picLocks noChangeAspect="1" noChangeArrowheads="1"/>
          </p:cNvPicPr>
          <p:nvPr/>
        </p:nvPicPr>
        <p:blipFill>
          <a:blip r:embed="rId5" cstate="print"/>
          <a:srcRect/>
          <a:stretch>
            <a:fillRect/>
          </a:stretch>
        </p:blipFill>
        <p:spPr bwMode="auto">
          <a:xfrm>
            <a:off x="0" y="47625"/>
            <a:ext cx="914400" cy="914400"/>
          </a:xfrm>
          <a:prstGeom prst="rect">
            <a:avLst/>
          </a:prstGeom>
          <a:noFill/>
          <a:ln w="9525">
            <a:noFill/>
            <a:miter lim="800000"/>
            <a:headEnd/>
            <a:tailEnd/>
          </a:ln>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9" y="3129159"/>
            <a:ext cx="2033586" cy="267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8173" y="88899"/>
            <a:ext cx="83344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3" name="Picture 1058"/>
          <p:cNvPicPr>
            <a:picLocks noChangeArrowheads="1"/>
          </p:cNvPicPr>
          <p:nvPr/>
        </p:nvPicPr>
        <p:blipFill>
          <a:blip r:embed="rId3" cstate="print"/>
          <a:srcRect/>
          <a:stretch>
            <a:fillRect/>
          </a:stretch>
        </p:blipFill>
        <p:spPr bwMode="auto">
          <a:xfrm>
            <a:off x="6248400" y="3200400"/>
            <a:ext cx="1565275" cy="1524000"/>
          </a:xfrm>
          <a:prstGeom prst="rect">
            <a:avLst/>
          </a:prstGeom>
          <a:noFill/>
          <a:ln w="9525">
            <a:noFill/>
            <a:miter lim="800000"/>
            <a:headEnd/>
            <a:tailEnd/>
          </a:ln>
        </p:spPr>
      </p:pic>
      <p:sp>
        <p:nvSpPr>
          <p:cNvPr id="14344" name="Line 1077"/>
          <p:cNvSpPr>
            <a:spLocks noChangeShapeType="1"/>
          </p:cNvSpPr>
          <p:nvPr/>
        </p:nvSpPr>
        <p:spPr bwMode="auto">
          <a:xfrm flipH="1">
            <a:off x="5816600" y="5857875"/>
            <a:ext cx="1422400" cy="12700"/>
          </a:xfrm>
          <a:prstGeom prst="line">
            <a:avLst/>
          </a:prstGeom>
          <a:noFill/>
          <a:ln w="76200">
            <a:solidFill>
              <a:schemeClr val="tx1"/>
            </a:solidFill>
            <a:round/>
            <a:headEnd type="triangle" w="med" len="med"/>
            <a:tailEnd type="none" w="sm" len="sm"/>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45" name="Line 1078"/>
          <p:cNvSpPr>
            <a:spLocks noChangeShapeType="1"/>
          </p:cNvSpPr>
          <p:nvPr/>
        </p:nvSpPr>
        <p:spPr bwMode="auto">
          <a:xfrm flipH="1">
            <a:off x="1981200" y="5867400"/>
            <a:ext cx="13335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46" name="Rectangle 1039"/>
          <p:cNvSpPr>
            <a:spLocks noChangeArrowheads="1"/>
          </p:cNvSpPr>
          <p:nvPr/>
        </p:nvSpPr>
        <p:spPr bwMode="auto">
          <a:xfrm>
            <a:off x="3182938" y="5410200"/>
            <a:ext cx="2760662" cy="831639"/>
          </a:xfrm>
          <a:prstGeom prst="rect">
            <a:avLst/>
          </a:prstGeom>
          <a:solidFill>
            <a:schemeClr val="accent2">
              <a:lumMod val="75000"/>
            </a:schemeClr>
          </a:solidFill>
          <a:ln w="25400">
            <a:solidFill>
              <a:schemeClr val="tx1"/>
            </a:solidFill>
            <a:miter lim="800000"/>
            <a:headEnd/>
            <a:tailEnd/>
          </a:ln>
        </p:spPr>
        <p:txBody>
          <a:bodyPr lIns="92075" tIns="46038" rIns="92075" bIns="46038">
            <a:spAutoFit/>
          </a:bodyPr>
          <a:lstStyle/>
          <a:p>
            <a:pPr algn="ctr" eaLnBrk="0" hangingPunct="0">
              <a:buFont typeface="Arial" charset="0"/>
              <a:buNone/>
            </a:pPr>
            <a:r>
              <a:rPr lang="en-US" sz="2400" b="1" dirty="0">
                <a:solidFill>
                  <a:srgbClr val="FFFFFF"/>
                </a:solidFill>
                <a:latin typeface="Arial" charset="0"/>
              </a:rPr>
              <a:t>Federal and State Missions</a:t>
            </a:r>
          </a:p>
        </p:txBody>
      </p:sp>
      <p:sp>
        <p:nvSpPr>
          <p:cNvPr id="14347" name="Text Box 1079"/>
          <p:cNvSpPr txBox="1">
            <a:spLocks noChangeArrowheads="1"/>
          </p:cNvSpPr>
          <p:nvPr/>
        </p:nvSpPr>
        <p:spPr bwMode="auto">
          <a:xfrm>
            <a:off x="2590800" y="2133600"/>
            <a:ext cx="4267200" cy="519113"/>
          </a:xfrm>
          <a:prstGeom prst="rect">
            <a:avLst/>
          </a:prstGeom>
          <a:noFill/>
          <a:ln w="12700">
            <a:noFill/>
            <a:miter lim="800000"/>
            <a:headEnd type="none" w="sm" len="sm"/>
            <a:tailEnd type="none" w="sm" len="sm"/>
          </a:ln>
        </p:spPr>
        <p:txBody>
          <a:bodyPr>
            <a:spAutoFit/>
          </a:bodyPr>
          <a:lstStyle/>
          <a:p>
            <a:pPr algn="ctr" eaLnBrk="0" hangingPunct="0">
              <a:spcBef>
                <a:spcPct val="20000"/>
              </a:spcBef>
              <a:buFont typeface="Arial" charset="0"/>
              <a:buNone/>
            </a:pPr>
            <a:r>
              <a:rPr lang="en-US" sz="2800" b="1" dirty="0">
                <a:solidFill>
                  <a:srgbClr val="FFFFFF"/>
                </a:solidFill>
                <a:latin typeface="Arial" charset="0"/>
              </a:rPr>
              <a:t>7 Reserve Components</a:t>
            </a:r>
          </a:p>
        </p:txBody>
      </p:sp>
      <p:pic>
        <p:nvPicPr>
          <p:cNvPr id="14348" name="Picture 1081"/>
          <p:cNvPicPr>
            <a:picLocks noChangeAspect="1" noChangeArrowheads="1"/>
          </p:cNvPicPr>
          <p:nvPr/>
        </p:nvPicPr>
        <p:blipFill>
          <a:blip r:embed="rId4" cstate="print"/>
          <a:srcRect/>
          <a:stretch>
            <a:fillRect/>
          </a:stretch>
        </p:blipFill>
        <p:spPr bwMode="auto">
          <a:xfrm>
            <a:off x="3762375" y="3124200"/>
            <a:ext cx="1600200" cy="1600200"/>
          </a:xfrm>
          <a:prstGeom prst="rect">
            <a:avLst/>
          </a:prstGeom>
          <a:noFill/>
          <a:ln w="12700">
            <a:noFill/>
            <a:miter lim="800000"/>
            <a:headEnd type="none" w="sm" len="sm"/>
            <a:tailEnd type="none" w="sm" len="sm"/>
          </a:ln>
        </p:spPr>
      </p:pic>
      <p:pic>
        <p:nvPicPr>
          <p:cNvPr id="14349" name="Picture 1082"/>
          <p:cNvPicPr>
            <a:picLocks noChangeAspect="1" noChangeArrowheads="1"/>
          </p:cNvPicPr>
          <p:nvPr/>
        </p:nvPicPr>
        <p:blipFill>
          <a:blip r:embed="rId5"/>
          <a:srcRect/>
          <a:stretch>
            <a:fillRect/>
          </a:stretch>
        </p:blipFill>
        <p:spPr bwMode="auto">
          <a:xfrm>
            <a:off x="-1143000" y="-2286000"/>
            <a:ext cx="1587" cy="1587"/>
          </a:xfrm>
          <a:prstGeom prst="rect">
            <a:avLst/>
          </a:prstGeom>
          <a:noFill/>
          <a:ln w="57150" algn="ctr">
            <a:noFill/>
            <a:miter lim="800000"/>
            <a:headEnd/>
            <a:tailEnd/>
          </a:ln>
        </p:spPr>
      </p:pic>
      <p:pic>
        <p:nvPicPr>
          <p:cNvPr id="14350" name="Picture 1083" descr="ARNG-Clr-51109"/>
          <p:cNvPicPr>
            <a:picLocks noChangeAspect="1" noChangeArrowheads="1"/>
          </p:cNvPicPr>
          <p:nvPr/>
        </p:nvPicPr>
        <p:blipFill>
          <a:blip r:embed="rId6" cstate="print"/>
          <a:srcRect/>
          <a:stretch>
            <a:fillRect/>
          </a:stretch>
        </p:blipFill>
        <p:spPr bwMode="auto">
          <a:xfrm>
            <a:off x="304800" y="5175250"/>
            <a:ext cx="1454150" cy="1454150"/>
          </a:xfrm>
          <a:prstGeom prst="rect">
            <a:avLst/>
          </a:prstGeom>
          <a:noFill/>
          <a:ln w="9525">
            <a:noFill/>
            <a:miter lim="800000"/>
            <a:headEnd/>
            <a:tailEnd/>
          </a:ln>
        </p:spPr>
      </p:pic>
      <p:pic>
        <p:nvPicPr>
          <p:cNvPr id="14351" name="Picture 1084" descr="ANG Shieldweb"/>
          <p:cNvPicPr>
            <a:picLocks noChangeAspect="1" noChangeArrowheads="1"/>
          </p:cNvPicPr>
          <p:nvPr/>
        </p:nvPicPr>
        <p:blipFill>
          <a:blip r:embed="rId7" cstate="print"/>
          <a:srcRect/>
          <a:stretch>
            <a:fillRect/>
          </a:stretch>
        </p:blipFill>
        <p:spPr bwMode="auto">
          <a:xfrm>
            <a:off x="7315200" y="5172075"/>
            <a:ext cx="1600200" cy="1533525"/>
          </a:xfrm>
          <a:prstGeom prst="rect">
            <a:avLst/>
          </a:prstGeom>
          <a:noFill/>
          <a:ln w="9525">
            <a:noFill/>
            <a:miter lim="800000"/>
            <a:headEnd/>
            <a:tailEnd/>
          </a:ln>
        </p:spPr>
      </p:pic>
      <p:pic>
        <p:nvPicPr>
          <p:cNvPr id="14352" name="Picture 1085" descr="MARFORRES logo"/>
          <p:cNvPicPr>
            <a:picLocks noChangeAspect="1" noChangeArrowheads="1"/>
          </p:cNvPicPr>
          <p:nvPr/>
        </p:nvPicPr>
        <p:blipFill>
          <a:blip r:embed="rId8" cstate="print"/>
          <a:srcRect/>
          <a:stretch>
            <a:fillRect/>
          </a:stretch>
        </p:blipFill>
        <p:spPr bwMode="auto">
          <a:xfrm>
            <a:off x="1295400" y="3187700"/>
            <a:ext cx="1617663" cy="1612900"/>
          </a:xfrm>
          <a:prstGeom prst="rect">
            <a:avLst/>
          </a:prstGeom>
          <a:noFill/>
          <a:ln w="9525">
            <a:noFill/>
            <a:miter lim="800000"/>
            <a:headEnd/>
            <a:tailEnd/>
          </a:ln>
        </p:spPr>
      </p:pic>
      <p:pic>
        <p:nvPicPr>
          <p:cNvPr id="14353" name="Picture 1086" descr="armyreserve_seal_"/>
          <p:cNvPicPr>
            <a:picLocks noChangeAspect="1" noChangeArrowheads="1"/>
          </p:cNvPicPr>
          <p:nvPr/>
        </p:nvPicPr>
        <p:blipFill>
          <a:blip r:embed="rId9" cstate="print"/>
          <a:srcRect/>
          <a:stretch>
            <a:fillRect/>
          </a:stretch>
        </p:blipFill>
        <p:spPr bwMode="auto">
          <a:xfrm>
            <a:off x="533400" y="1447800"/>
            <a:ext cx="1636713" cy="1600200"/>
          </a:xfrm>
          <a:prstGeom prst="rect">
            <a:avLst/>
          </a:prstGeom>
          <a:noFill/>
          <a:ln w="9525">
            <a:noFill/>
            <a:miter lim="800000"/>
            <a:headEnd/>
            <a:tailEnd/>
          </a:ln>
        </p:spPr>
      </p:pic>
      <p:sp>
        <p:nvSpPr>
          <p:cNvPr id="14355" name="Line 1078"/>
          <p:cNvSpPr>
            <a:spLocks noChangeShapeType="1"/>
          </p:cNvSpPr>
          <p:nvPr/>
        </p:nvSpPr>
        <p:spPr bwMode="auto">
          <a:xfrm flipH="1">
            <a:off x="2743200" y="2438400"/>
            <a:ext cx="1143000" cy="9906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6" name="Line 1078"/>
          <p:cNvSpPr>
            <a:spLocks noChangeShapeType="1"/>
          </p:cNvSpPr>
          <p:nvPr/>
        </p:nvSpPr>
        <p:spPr bwMode="auto">
          <a:xfrm>
            <a:off x="5638800" y="2286000"/>
            <a:ext cx="12954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7" name="Line 1078"/>
          <p:cNvSpPr>
            <a:spLocks noChangeShapeType="1"/>
          </p:cNvSpPr>
          <p:nvPr/>
        </p:nvSpPr>
        <p:spPr bwMode="auto">
          <a:xfrm flipH="1">
            <a:off x="4562475" y="2286000"/>
            <a:ext cx="0" cy="8382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8" name="Line 1078"/>
          <p:cNvSpPr>
            <a:spLocks noChangeShapeType="1"/>
          </p:cNvSpPr>
          <p:nvPr/>
        </p:nvSpPr>
        <p:spPr bwMode="auto">
          <a:xfrm flipH="1">
            <a:off x="2133600" y="2286000"/>
            <a:ext cx="10668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9" name="Line 1078"/>
          <p:cNvSpPr>
            <a:spLocks noChangeShapeType="1"/>
          </p:cNvSpPr>
          <p:nvPr/>
        </p:nvSpPr>
        <p:spPr bwMode="auto">
          <a:xfrm>
            <a:off x="5092700" y="2413000"/>
            <a:ext cx="1231900" cy="10160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60" name="Rectangle 1039"/>
          <p:cNvSpPr>
            <a:spLocks noChangeArrowheads="1"/>
          </p:cNvSpPr>
          <p:nvPr/>
        </p:nvSpPr>
        <p:spPr bwMode="auto">
          <a:xfrm>
            <a:off x="3187700" y="2006600"/>
            <a:ext cx="2760663" cy="462307"/>
          </a:xfrm>
          <a:prstGeom prst="rect">
            <a:avLst/>
          </a:prstGeom>
          <a:solidFill>
            <a:schemeClr val="accent2">
              <a:lumMod val="75000"/>
            </a:schemeClr>
          </a:solidFill>
          <a:ln w="25400">
            <a:solidFill>
              <a:schemeClr val="tx1"/>
            </a:solidFill>
            <a:miter lim="800000"/>
            <a:headEnd/>
            <a:tailEnd/>
          </a:ln>
        </p:spPr>
        <p:txBody>
          <a:bodyPr lIns="92075" tIns="46038" rIns="92075" bIns="46038">
            <a:spAutoFit/>
          </a:bodyPr>
          <a:lstStyle/>
          <a:p>
            <a:pPr algn="ctr" eaLnBrk="0" hangingPunct="0">
              <a:buFont typeface="Arial" charset="0"/>
              <a:buNone/>
            </a:pPr>
            <a:r>
              <a:rPr lang="en-US" sz="2400" b="1" dirty="0">
                <a:solidFill>
                  <a:srgbClr val="FFFFFF"/>
                </a:solidFill>
                <a:latin typeface="Arial" charset="0"/>
              </a:rPr>
              <a:t>Federal Missions</a:t>
            </a:r>
          </a:p>
        </p:txBody>
      </p:sp>
      <p:sp>
        <p:nvSpPr>
          <p:cNvPr id="26" name="Text Box 66"/>
          <p:cNvSpPr txBox="1">
            <a:spLocks noChangeArrowheads="1"/>
          </p:cNvSpPr>
          <p:nvPr/>
        </p:nvSpPr>
        <p:spPr bwMode="auto">
          <a:xfrm>
            <a:off x="1" y="882650"/>
            <a:ext cx="9144000" cy="400110"/>
          </a:xfrm>
          <a:prstGeom prst="rect">
            <a:avLst/>
          </a:prstGeom>
          <a:noFill/>
          <a:ln w="12700">
            <a:noFill/>
            <a:miter lim="800000"/>
            <a:headEnd/>
            <a:tailEnd/>
          </a:ln>
        </p:spPr>
        <p:txBody>
          <a:bodyPr wrap="square">
            <a:spAutoFit/>
          </a:bodyPr>
          <a:lstStyle/>
          <a:p>
            <a:pPr algn="ctr" eaLnBrk="0" hangingPunct="0"/>
            <a:r>
              <a:rPr lang="en-US" sz="2000" dirty="0" smtClean="0">
                <a:solidFill>
                  <a:schemeClr val="tx1"/>
                </a:solidFill>
              </a:rPr>
              <a:t>1.1 </a:t>
            </a:r>
            <a:r>
              <a:rPr lang="en-US" sz="2000" dirty="0">
                <a:solidFill>
                  <a:schemeClr val="tx1"/>
                </a:solidFill>
              </a:rPr>
              <a:t>Million Soldiers, Sailors, Airmen</a:t>
            </a:r>
            <a:r>
              <a:rPr lang="en-US" sz="2000" dirty="0" smtClean="0">
                <a:solidFill>
                  <a:schemeClr val="tx1"/>
                </a:solidFill>
              </a:rPr>
              <a:t>, Marines and Coast Guardsmen</a:t>
            </a:r>
            <a:endParaRPr lang="en-US" sz="2000" dirty="0">
              <a:solidFill>
                <a:schemeClr val="tx1"/>
              </a:solidFill>
            </a:endParaRPr>
          </a:p>
        </p:txBody>
      </p:sp>
      <p:sp>
        <p:nvSpPr>
          <p:cNvPr id="30"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The Seven Reserve Components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32" name="Slide Number Placeholder 31"/>
          <p:cNvSpPr>
            <a:spLocks noGrp="1"/>
          </p:cNvSpPr>
          <p:nvPr>
            <p:ph type="sldNum" sz="quarter" idx="12"/>
          </p:nvPr>
        </p:nvSpPr>
        <p:spPr>
          <a:xfrm>
            <a:off x="7239000" y="6400800"/>
            <a:ext cx="1905000" cy="457200"/>
          </a:xfrm>
        </p:spPr>
        <p:txBody>
          <a:bodyPr anchor="b"/>
          <a:lstStyle/>
          <a:p>
            <a:pPr>
              <a:defRPr/>
            </a:pPr>
            <a:fld id="{4B0C2090-78DD-40C4-A0E2-A7E78E7F7EAB}" type="slidenum">
              <a:rPr lang="en-US" sz="1000" smtClean="0">
                <a:solidFill>
                  <a:srgbClr val="000000"/>
                </a:solidFill>
              </a:rPr>
              <a:pPr>
                <a:defRPr/>
              </a:pPr>
              <a:t>13</a:t>
            </a:fld>
            <a:endParaRPr lang="en-US" sz="1000" dirty="0">
              <a:solidFill>
                <a:srgbClr val="000000"/>
              </a:solidFill>
            </a:endParaRPr>
          </a:p>
        </p:txBody>
      </p:sp>
      <p:pic>
        <p:nvPicPr>
          <p:cNvPr id="28" name="Picture 2"/>
          <p:cNvPicPr>
            <a:picLocks noChangeAspect="1" noChangeArrowheads="1"/>
          </p:cNvPicPr>
          <p:nvPr/>
        </p:nvPicPr>
        <p:blipFill>
          <a:blip r:embed="rId10" cstate="print"/>
          <a:srcRect/>
          <a:stretch>
            <a:fillRect/>
          </a:stretch>
        </p:blipFill>
        <p:spPr bwMode="auto">
          <a:xfrm>
            <a:off x="0" y="47625"/>
            <a:ext cx="914400" cy="914400"/>
          </a:xfrm>
          <a:prstGeom prst="rect">
            <a:avLst/>
          </a:prstGeom>
          <a:noFill/>
          <a:ln w="9525">
            <a:noFill/>
            <a:miter lim="800000"/>
            <a:headEnd/>
            <a:tailEnd/>
          </a:ln>
        </p:spPr>
      </p:pic>
      <p:pic>
        <p:nvPicPr>
          <p:cNvPr id="2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9992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0" name="Picture 2" descr="D:\Air-Force-Reserve--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62775" y="1509712"/>
            <a:ext cx="1552575" cy="155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p:cNvSpPr txBox="1">
            <a:spLocks noChangeArrowheads="1"/>
          </p:cNvSpPr>
          <p:nvPr/>
        </p:nvSpPr>
        <p:spPr bwMode="auto">
          <a:xfrm>
            <a:off x="-19050" y="4313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Ongoing RA Engagements</a:t>
            </a:r>
          </a:p>
          <a:p>
            <a:pPr algn="ctr" eaLnBrk="0" hangingPunct="0">
              <a:defRPr/>
            </a:pPr>
            <a:r>
              <a:rPr lang="en-US" sz="2000" kern="0" dirty="0" smtClean="0">
                <a:solidFill>
                  <a:prstClr val="black"/>
                </a:solidFill>
                <a:effectLst>
                  <a:outerShdw blurRad="38100" dist="38100" dir="2700000" algn="tl">
                    <a:srgbClr val="000000">
                      <a:alpha val="43137"/>
                    </a:srgbClr>
                  </a:outerShdw>
                </a:effectLst>
                <a:latin typeface="Arial" charset="0"/>
              </a:rPr>
              <a:t>(1 OF 2)</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11" name="Rectangle 10"/>
          <p:cNvSpPr/>
          <p:nvPr/>
        </p:nvSpPr>
        <p:spPr>
          <a:xfrm>
            <a:off x="336551" y="1383464"/>
            <a:ext cx="8807450" cy="5262979"/>
          </a:xfrm>
          <a:prstGeom prst="rect">
            <a:avLst/>
          </a:prstGeom>
        </p:spPr>
        <p:txBody>
          <a:bodyPr wrap="square">
            <a:spAutoFit/>
          </a:bodyPr>
          <a:lstStyle/>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Readiness Management Group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Military Intelligence General Officer Steering Committee </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Security Force Assistance General Officer Steering Committee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Defense Planning Guidance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Council </a:t>
            </a:r>
            <a:r>
              <a:rPr lang="en-US" sz="2400" dirty="0">
                <a:solidFill>
                  <a:srgbClr val="000000"/>
                </a:solidFill>
                <a:latin typeface="Arial" pitchFamily="34" charset="0"/>
                <a:cs typeface="Arial" pitchFamily="34" charset="0"/>
              </a:rPr>
              <a:t>of </a:t>
            </a:r>
            <a:r>
              <a:rPr lang="en-US" sz="2400" dirty="0" smtClean="0">
                <a:solidFill>
                  <a:srgbClr val="000000"/>
                </a:solidFill>
                <a:latin typeface="Arial" pitchFamily="34" charset="0"/>
                <a:cs typeface="Arial" pitchFamily="34" charset="0"/>
              </a:rPr>
              <a:t>Governors Consultative Process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Department of Homeland Security (DHS) - DoD </a:t>
            </a:r>
            <a:r>
              <a:rPr lang="en-US" sz="2400" dirty="0">
                <a:solidFill>
                  <a:srgbClr val="000000"/>
                </a:solidFill>
                <a:latin typeface="Arial" pitchFamily="34" charset="0"/>
                <a:cs typeface="Arial" pitchFamily="34" charset="0"/>
              </a:rPr>
              <a:t>Collaboration Group</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Complex </a:t>
            </a:r>
            <a:r>
              <a:rPr lang="en-US" sz="2400" dirty="0">
                <a:solidFill>
                  <a:srgbClr val="000000"/>
                </a:solidFill>
                <a:latin typeface="Arial" pitchFamily="34" charset="0"/>
                <a:cs typeface="Arial" pitchFamily="34" charset="0"/>
              </a:rPr>
              <a:t>Catastrophes Senior Steering Committee</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Reserve Component Chiefs </a:t>
            </a:r>
            <a:r>
              <a:rPr lang="en-US" sz="2400" dirty="0">
                <a:solidFill>
                  <a:srgbClr val="000000"/>
                </a:solidFill>
                <a:latin typeface="Arial" pitchFamily="34" charset="0"/>
                <a:cs typeface="Arial" pitchFamily="34" charset="0"/>
              </a:rPr>
              <a:t>Meeting</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Reserve Forces Policy Board (RFPB) and </a:t>
            </a:r>
            <a:r>
              <a:rPr lang="en-US" sz="2400" dirty="0">
                <a:solidFill>
                  <a:srgbClr val="000000"/>
                </a:solidFill>
                <a:latin typeface="Arial" pitchFamily="34" charset="0"/>
                <a:cs typeface="Arial" pitchFamily="34" charset="0"/>
              </a:rPr>
              <a:t>Service </a:t>
            </a:r>
            <a:r>
              <a:rPr lang="en-US" sz="2400" dirty="0" smtClean="0">
                <a:solidFill>
                  <a:srgbClr val="000000"/>
                </a:solidFill>
                <a:latin typeface="Arial" pitchFamily="34" charset="0"/>
                <a:cs typeface="Arial" pitchFamily="34" charset="0"/>
              </a:rPr>
              <a:t>Reserve Forces Committee meetings</a:t>
            </a:r>
          </a:p>
          <a:p>
            <a:pPr defTabSz="963613" fontAlgn="auto">
              <a:spcBef>
                <a:spcPts val="0"/>
              </a:spcBef>
              <a:spcAft>
                <a:spcPts val="0"/>
              </a:spcAft>
              <a:buFont typeface="Wingdings" pitchFamily="2" charset="2"/>
              <a:buChar char="Ø"/>
            </a:pPr>
            <a:r>
              <a:rPr lang="en-US" sz="2400" dirty="0">
                <a:solidFill>
                  <a:schemeClr val="tx1"/>
                </a:solidFill>
                <a:latin typeface="Arial" pitchFamily="34" charset="0"/>
                <a:cs typeface="Arial" pitchFamily="34" charset="0"/>
              </a:rPr>
              <a:t> Legislative Engagements</a:t>
            </a:r>
          </a:p>
          <a:p>
            <a:pPr defTabSz="963613" fontAlgn="auto">
              <a:spcBef>
                <a:spcPts val="0"/>
              </a:spcBef>
              <a:spcAft>
                <a:spcPts val="0"/>
              </a:spcAft>
              <a:buFont typeface="Wingdings" pitchFamily="2" charset="2"/>
              <a:buChar char="Ø"/>
            </a:pPr>
            <a:r>
              <a:rPr lang="en-US" sz="2400" dirty="0">
                <a:solidFill>
                  <a:schemeClr val="tx1"/>
                </a:solidFill>
                <a:latin typeface="Arial" pitchFamily="34" charset="0"/>
                <a:cs typeface="Arial" pitchFamily="34" charset="0"/>
              </a:rPr>
              <a:t>  Compensation Reform </a:t>
            </a:r>
            <a:r>
              <a:rPr lang="en-US" sz="2400" dirty="0" smtClean="0">
                <a:solidFill>
                  <a:schemeClr val="tx1"/>
                </a:solidFill>
                <a:latin typeface="Arial" pitchFamily="34" charset="0"/>
                <a:cs typeface="Arial" pitchFamily="34" charset="0"/>
              </a:rPr>
              <a:t>  </a:t>
            </a:r>
          </a:p>
        </p:txBody>
      </p:sp>
      <p:pic>
        <p:nvPicPr>
          <p:cNvPr id="13"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algn="r">
              <a:defRPr/>
            </a:pPr>
            <a:fld id="{8EF5ED91-CF1E-47D3-BC9A-DC8ECB6AC175}" type="slidenum">
              <a:rPr lang="en-US" smtClean="0">
                <a:solidFill>
                  <a:srgbClr val="000000"/>
                </a:solidFill>
                <a:cs typeface="Times New Roman" pitchFamily="18" charset="0"/>
              </a:rPr>
              <a:pPr algn="r">
                <a:defRPr/>
              </a:pPr>
              <a:t>14</a:t>
            </a:fld>
            <a:endParaRPr lang="en-US" dirty="0">
              <a:solidFill>
                <a:srgbClr val="000000"/>
              </a:solidFill>
              <a:cs typeface="Times New Roman" pitchFamily="18"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32906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p:cNvSpPr txBox="1">
            <a:spLocks noChangeArrowheads="1"/>
          </p:cNvSpPr>
          <p:nvPr/>
        </p:nvSpPr>
        <p:spPr bwMode="auto">
          <a:xfrm>
            <a:off x="-19050" y="4313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Ongoing RA Engagements</a:t>
            </a:r>
          </a:p>
          <a:p>
            <a:pPr algn="ctr" eaLnBrk="0" hangingPunct="0">
              <a:defRPr/>
            </a:pPr>
            <a:r>
              <a:rPr lang="en-US" sz="2000" kern="0" dirty="0" smtClean="0">
                <a:solidFill>
                  <a:prstClr val="black"/>
                </a:solidFill>
                <a:effectLst>
                  <a:outerShdw blurRad="38100" dist="38100" dir="2700000" algn="tl">
                    <a:srgbClr val="000000">
                      <a:alpha val="43137"/>
                    </a:srgbClr>
                  </a:outerShdw>
                </a:effectLst>
                <a:latin typeface="Arial" charset="0"/>
              </a:rPr>
              <a:t>(2 OF 2) </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11" name="Rectangle 10"/>
          <p:cNvSpPr/>
          <p:nvPr/>
        </p:nvSpPr>
        <p:spPr>
          <a:xfrm>
            <a:off x="0" y="1400716"/>
            <a:ext cx="9144000" cy="4154984"/>
          </a:xfrm>
          <a:prstGeom prst="rect">
            <a:avLst/>
          </a:prstGeom>
        </p:spPr>
        <p:txBody>
          <a:bodyPr wrap="square">
            <a:spAutoFit/>
          </a:bodyPr>
          <a:lstStyle/>
          <a:p>
            <a:pPr marL="171450" indent="-171450" defTabSz="963613" fontAlgn="auto">
              <a:spcBef>
                <a:spcPts val="0"/>
              </a:spcBef>
              <a:spcAft>
                <a:spcPts val="0"/>
              </a:spcAft>
              <a:buFont typeface="Wingdings" pitchFamily="2" charset="2"/>
              <a:buChar char="Ø"/>
            </a:pPr>
            <a:r>
              <a:rPr lang="en-US" sz="2000" dirty="0" smtClean="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Army </a:t>
            </a:r>
            <a:r>
              <a:rPr lang="en-US" sz="2400" dirty="0">
                <a:solidFill>
                  <a:srgbClr val="000000"/>
                </a:solidFill>
                <a:latin typeface="Arial" pitchFamily="34" charset="0"/>
                <a:cs typeface="Arial" pitchFamily="34" charset="0"/>
              </a:rPr>
              <a:t>FORSCOM/TRADOC RC GO </a:t>
            </a:r>
            <a:r>
              <a:rPr lang="en-US" sz="2400" dirty="0" smtClean="0">
                <a:solidFill>
                  <a:srgbClr val="000000"/>
                </a:solidFill>
                <a:latin typeface="Arial" pitchFamily="34" charset="0"/>
                <a:cs typeface="Arial" pitchFamily="34" charset="0"/>
              </a:rPr>
              <a:t>Conference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Army </a:t>
            </a:r>
            <a:r>
              <a:rPr lang="en-US" sz="2400" dirty="0">
                <a:solidFill>
                  <a:srgbClr val="000000"/>
                </a:solidFill>
                <a:latin typeface="Arial" pitchFamily="34" charset="0"/>
                <a:cs typeface="Arial" pitchFamily="34" charset="0"/>
              </a:rPr>
              <a:t>FORSCOM Training </a:t>
            </a:r>
            <a:r>
              <a:rPr lang="en-US" sz="2400" dirty="0" smtClean="0">
                <a:solidFill>
                  <a:srgbClr val="000000"/>
                </a:solidFill>
                <a:latin typeface="Arial" pitchFamily="34" charset="0"/>
                <a:cs typeface="Arial" pitchFamily="34" charset="0"/>
              </a:rPr>
              <a:t>Conferences </a:t>
            </a:r>
            <a:r>
              <a:rPr lang="en-US" sz="2400" dirty="0">
                <a:solidFill>
                  <a:srgbClr val="000000"/>
                </a:solidFill>
                <a:latin typeface="Arial" pitchFamily="34" charset="0"/>
                <a:cs typeface="Arial" pitchFamily="34" charset="0"/>
              </a:rPr>
              <a:t>/ Training GOSC</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Credentialing </a:t>
            </a:r>
            <a:r>
              <a:rPr lang="en-US" sz="2400" dirty="0">
                <a:solidFill>
                  <a:srgbClr val="000000"/>
                </a:solidFill>
                <a:latin typeface="Arial" pitchFamily="34" charset="0"/>
                <a:cs typeface="Arial" pitchFamily="34" charset="0"/>
              </a:rPr>
              <a:t>&amp; Licensing Task </a:t>
            </a:r>
            <a:r>
              <a:rPr lang="en-US" sz="2400" dirty="0" smtClean="0">
                <a:solidFill>
                  <a:srgbClr val="000000"/>
                </a:solidFill>
                <a:latin typeface="Arial" pitchFamily="34" charset="0"/>
                <a:cs typeface="Arial" pitchFamily="34" charset="0"/>
              </a:rPr>
              <a:t>Force</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OSD/Joint Staff Study Groups (AC-RC Mix) </a:t>
            </a:r>
          </a:p>
          <a:p>
            <a:pPr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Decades of War Lessons Learned</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Defense </a:t>
            </a:r>
            <a:r>
              <a:rPr lang="en-US" sz="2400" dirty="0">
                <a:solidFill>
                  <a:srgbClr val="000000"/>
                </a:solidFill>
                <a:latin typeface="Arial" pitchFamily="34" charset="0"/>
                <a:cs typeface="Arial" pitchFamily="34" charset="0"/>
              </a:rPr>
              <a:t>Support of Civil Authorities </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BRAC and Potential RC Implications</a:t>
            </a:r>
          </a:p>
          <a:p>
            <a:pPr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New DoDI 1225.06 and Equipment Transparency </a:t>
            </a:r>
          </a:p>
          <a:p>
            <a:pPr marL="171450" indent="-171450"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Program of Memorandum (POM-14) Issue Teams</a:t>
            </a: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Oversight of RC Development of FY-14 </a:t>
            </a:r>
            <a:r>
              <a:rPr lang="en-US" sz="2400" dirty="0">
                <a:solidFill>
                  <a:srgbClr val="000000"/>
                </a:solidFill>
                <a:latin typeface="Arial" pitchFamily="34" charset="0"/>
                <a:cs typeface="Arial" pitchFamily="34" charset="0"/>
              </a:rPr>
              <a:t>President’s Budget </a:t>
            </a:r>
            <a:r>
              <a:rPr lang="en-US" sz="2400" dirty="0" smtClean="0">
                <a:solidFill>
                  <a:srgbClr val="000000"/>
                </a:solidFill>
                <a:latin typeface="Arial" pitchFamily="34" charset="0"/>
                <a:cs typeface="Arial" pitchFamily="34" charset="0"/>
              </a:rPr>
              <a:t>RC</a:t>
            </a:r>
          </a:p>
          <a:p>
            <a:pPr marL="171450" indent="-171450"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Yellow Ribbon Reintegration Program </a:t>
            </a:r>
          </a:p>
        </p:txBody>
      </p:sp>
      <p:pic>
        <p:nvPicPr>
          <p:cNvPr id="13"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algn="r">
              <a:defRPr/>
            </a:pPr>
            <a:fld id="{8EF5ED91-CF1E-47D3-BC9A-DC8ECB6AC175}" type="slidenum">
              <a:rPr lang="en-US" smtClean="0">
                <a:solidFill>
                  <a:srgbClr val="000000"/>
                </a:solidFill>
                <a:cs typeface="Times New Roman" pitchFamily="18" charset="0"/>
              </a:rPr>
              <a:pPr algn="r">
                <a:defRPr/>
              </a:pPr>
              <a:t>15</a:t>
            </a:fld>
            <a:endParaRPr lang="en-US" dirty="0">
              <a:solidFill>
                <a:srgbClr val="000000"/>
              </a:solidFill>
              <a:cs typeface="Times New Roman" pitchFamily="18"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086695"/>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p:cNvSpPr txBox="1">
            <a:spLocks noChangeArrowheads="1"/>
          </p:cNvSpPr>
          <p:nvPr/>
        </p:nvSpPr>
        <p:spPr bwMode="auto">
          <a:xfrm>
            <a:off x="-1905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Recent RA Accomplishments  </a:t>
            </a:r>
            <a:endParaRPr lang="en-US" sz="2000" kern="0" dirty="0" smtClean="0">
              <a:solidFill>
                <a:prstClr val="black"/>
              </a:solidFill>
              <a:effectLst>
                <a:outerShdw blurRad="38100" dist="38100" dir="2700000" algn="tl">
                  <a:srgbClr val="000000">
                    <a:alpha val="43137"/>
                  </a:srgbClr>
                </a:outerShdw>
              </a:effectLst>
              <a:latin typeface="Arial" charset="0"/>
            </a:endParaRP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11" name="Rectangle 10"/>
          <p:cNvSpPr/>
          <p:nvPr/>
        </p:nvSpPr>
        <p:spPr>
          <a:xfrm>
            <a:off x="336551" y="1366212"/>
            <a:ext cx="8807450" cy="4154984"/>
          </a:xfrm>
          <a:prstGeom prst="rect">
            <a:avLst/>
          </a:prstGeom>
        </p:spPr>
        <p:txBody>
          <a:bodyPr wrap="square">
            <a:spAutoFit/>
          </a:bodyPr>
          <a:lstStyle/>
          <a:p>
            <a:pPr marL="171450" indent="-171450" defTabSz="963613" fontAlgn="auto">
              <a:spcBef>
                <a:spcPts val="0"/>
              </a:spcBef>
              <a:spcAft>
                <a:spcPts val="0"/>
              </a:spcAft>
              <a:buFont typeface="Wingdings" pitchFamily="2" charset="2"/>
              <a:buChar char="Ø"/>
            </a:pPr>
            <a:r>
              <a:rPr lang="en-US" sz="2000" dirty="0" smtClean="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Comprehensive Review of the Future Role of the Reserve Component implementation plan</a:t>
            </a:r>
            <a:endParaRPr lang="en-US" sz="2400" dirty="0">
              <a:solidFill>
                <a:srgbClr val="000000"/>
              </a:solidFill>
              <a:latin typeface="Arial" pitchFamily="34" charset="0"/>
              <a:cs typeface="Arial" pitchFamily="34" charset="0"/>
            </a:endParaRP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12304a domestic response legislation</a:t>
            </a:r>
          </a:p>
          <a:p>
            <a:pPr marL="171450" indent="-171450"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12304b preplanned use of RC for COCOM missions; DPG </a:t>
            </a:r>
            <a:r>
              <a:rPr lang="en-US" sz="2400" dirty="0">
                <a:solidFill>
                  <a:srgbClr val="000000"/>
                </a:solidFill>
                <a:latin typeface="Arial" pitchFamily="34" charset="0"/>
                <a:cs typeface="Arial" pitchFamily="34" charset="0"/>
              </a:rPr>
              <a:t>service requirements to report </a:t>
            </a:r>
            <a:r>
              <a:rPr lang="en-US" sz="2400" dirty="0" smtClean="0">
                <a:solidFill>
                  <a:srgbClr val="000000"/>
                </a:solidFill>
                <a:latin typeface="Arial" pitchFamily="34" charset="0"/>
                <a:cs typeface="Arial" pitchFamily="34" charset="0"/>
              </a:rPr>
              <a:t>on implementation </a:t>
            </a:r>
            <a:r>
              <a:rPr lang="en-US" sz="2400" dirty="0">
                <a:solidFill>
                  <a:srgbClr val="000000"/>
                </a:solidFill>
                <a:latin typeface="Arial" pitchFamily="34" charset="0"/>
                <a:cs typeface="Arial" pitchFamily="34" charset="0"/>
              </a:rPr>
              <a:t>plans</a:t>
            </a: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Hero to Hire (H2H)  </a:t>
            </a:r>
            <a:endParaRPr lang="en-US" sz="2400" dirty="0">
              <a:solidFill>
                <a:srgbClr val="000000"/>
              </a:solidFill>
              <a:latin typeface="Arial" pitchFamily="34" charset="0"/>
              <a:cs typeface="Arial" pitchFamily="34" charset="0"/>
            </a:endParaRP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Denmark </a:t>
            </a:r>
            <a:r>
              <a:rPr lang="en-US" sz="2400" dirty="0">
                <a:solidFill>
                  <a:srgbClr val="000000"/>
                </a:solidFill>
                <a:latin typeface="Arial" pitchFamily="34" charset="0"/>
                <a:cs typeface="Arial" pitchFamily="34" charset="0"/>
              </a:rPr>
              <a:t>added to ROFEP</a:t>
            </a: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EBDL </a:t>
            </a:r>
            <a:r>
              <a:rPr lang="en-US" sz="2400" dirty="0">
                <a:solidFill>
                  <a:srgbClr val="000000"/>
                </a:solidFill>
                <a:latin typeface="Arial" pitchFamily="34" charset="0"/>
                <a:cs typeface="Arial" pitchFamily="34" charset="0"/>
              </a:rPr>
              <a:t>&amp; AT/GMT initiative</a:t>
            </a: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JPME </a:t>
            </a:r>
            <a:r>
              <a:rPr lang="en-US" sz="2400" dirty="0">
                <a:solidFill>
                  <a:srgbClr val="000000"/>
                </a:solidFill>
                <a:latin typeface="Arial" pitchFamily="34" charset="0"/>
                <a:cs typeface="Arial" pitchFamily="34" charset="0"/>
              </a:rPr>
              <a:t>II credit for senior service college </a:t>
            </a:r>
            <a:r>
              <a:rPr lang="en-US" sz="2400" dirty="0" smtClean="0">
                <a:solidFill>
                  <a:srgbClr val="000000"/>
                </a:solidFill>
                <a:latin typeface="Arial" pitchFamily="34" charset="0"/>
                <a:cs typeface="Arial" pitchFamily="34" charset="0"/>
              </a:rPr>
              <a:t>distance learning courses</a:t>
            </a:r>
            <a:endParaRPr lang="en-US" sz="2400" dirty="0">
              <a:solidFill>
                <a:srgbClr val="000000"/>
              </a:solidFill>
              <a:latin typeface="Arial" pitchFamily="34" charset="0"/>
              <a:cs typeface="Arial" pitchFamily="34" charset="0"/>
            </a:endParaRP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Regionally Integrated Training Environment (RITE) </a:t>
            </a:r>
            <a:endParaRPr lang="en-US" sz="2400" dirty="0">
              <a:solidFill>
                <a:srgbClr val="000000"/>
              </a:solidFill>
              <a:latin typeface="Arial" pitchFamily="34" charset="0"/>
              <a:cs typeface="Arial"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algn="r">
              <a:defRPr/>
            </a:pPr>
            <a:fld id="{8EF5ED91-CF1E-47D3-BC9A-DC8ECB6AC175}" type="slidenum">
              <a:rPr lang="en-US" smtClean="0">
                <a:solidFill>
                  <a:srgbClr val="000000"/>
                </a:solidFill>
                <a:cs typeface="Times New Roman" pitchFamily="18" charset="0"/>
              </a:rPr>
              <a:pPr algn="r">
                <a:defRPr/>
              </a:pPr>
              <a:t>16</a:t>
            </a:fld>
            <a:endParaRPr lang="en-US" dirty="0">
              <a:solidFill>
                <a:srgbClr val="000000"/>
              </a:solidFill>
              <a:cs typeface="Times New Roman" pitchFamily="18"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15049"/>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7" name="Rectangle 3"/>
          <p:cNvSpPr txBox="1">
            <a:spLocks noChangeArrowheads="1"/>
          </p:cNvSpPr>
          <p:nvPr/>
        </p:nvSpPr>
        <p:spPr bwMode="auto">
          <a:xfrm>
            <a:off x="190500" y="1152525"/>
            <a:ext cx="8762999" cy="5527675"/>
          </a:xfrm>
          <a:prstGeom prst="rect">
            <a:avLst/>
          </a:prstGeom>
          <a:noFill/>
          <a:ln w="12700">
            <a:noFill/>
            <a:miter lim="800000"/>
            <a:headEnd/>
            <a:tailEnd/>
          </a:ln>
        </p:spPr>
        <p:txBody>
          <a:bodyPr lIns="100775" tIns="49503" rIns="100775" bIns="49503"/>
          <a:lstStyle/>
          <a:p>
            <a:pPr eaLnBrk="0" hangingPunct="0">
              <a:lnSpc>
                <a:spcPct val="90000"/>
              </a:lnSpc>
              <a:spcBef>
                <a:spcPct val="30000"/>
              </a:spcBef>
              <a:buSzPct val="100000"/>
              <a:defRPr/>
            </a:pPr>
            <a:endParaRPr lang="en-US" sz="1400" dirty="0" smtClean="0">
              <a:solidFill>
                <a:srgbClr val="000000"/>
              </a:solidFill>
              <a:latin typeface="Arial" pitchFamily="34" charset="0"/>
              <a:cs typeface="Arial" pitchFamily="34" charset="0"/>
            </a:endParaRPr>
          </a:p>
          <a:p>
            <a:pPr eaLnBrk="0" hangingPunct="0">
              <a:lnSpc>
                <a:spcPct val="90000"/>
              </a:lnSpc>
              <a:spcBef>
                <a:spcPct val="30000"/>
              </a:spcBef>
              <a:buSzPct val="100000"/>
              <a:defRPr/>
            </a:pPr>
            <a:endParaRPr lang="en-US" sz="1400" dirty="0" smtClean="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buFont typeface="Wingdings" pitchFamily="2" charset="2"/>
              <a:buChar char="Ø"/>
              <a:defRPr/>
            </a:pPr>
            <a:endParaRPr lang="en-US" sz="1500" dirty="0" smtClean="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buFont typeface="Wingdings" pitchFamily="2" charset="2"/>
              <a:buChar char="Ø"/>
              <a:defRPr/>
            </a:pPr>
            <a:endParaRPr lang="en-US" sz="1500" dirty="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defRPr/>
            </a:pPr>
            <a:endParaRPr lang="en-US" sz="1500" kern="0" dirty="0">
              <a:solidFill>
                <a:srgbClr val="000000"/>
              </a:solidFill>
              <a:latin typeface="Arial" pitchFamily="34" charset="0"/>
              <a:cs typeface="Arial" pitchFamily="34" charset="0"/>
            </a:endParaRPr>
          </a:p>
          <a:p>
            <a:pPr marL="318233" indent="-318233" eaLnBrk="0" hangingPunct="0">
              <a:lnSpc>
                <a:spcPct val="90000"/>
              </a:lnSpc>
              <a:spcBef>
                <a:spcPct val="30000"/>
              </a:spcBef>
              <a:buSzPct val="100000"/>
              <a:defRPr/>
            </a:pPr>
            <a:endParaRPr lang="en-US" sz="1500" b="1" kern="0" dirty="0">
              <a:solidFill>
                <a:srgbClr val="000000"/>
              </a:solidFill>
              <a:latin typeface="Arial" pitchFamily="34" charset="0"/>
              <a:cs typeface="Arial" pitchFamily="34" charset="0"/>
            </a:endParaRPr>
          </a:p>
        </p:txBody>
      </p:sp>
      <p:sp>
        <p:nvSpPr>
          <p:cNvPr id="10" name="Rectangle 9"/>
          <p:cNvSpPr/>
          <p:nvPr/>
        </p:nvSpPr>
        <p:spPr>
          <a:xfrm>
            <a:off x="0" y="1140480"/>
            <a:ext cx="9144000" cy="443198"/>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U.S. Reserve Components (FY 2011):</a:t>
            </a:r>
          </a:p>
          <a:p>
            <a:pPr defTabSz="963613"/>
            <a:endParaRPr lang="en-US" sz="1200" dirty="0" smtClean="0">
              <a:solidFill>
                <a:srgbClr val="000000"/>
              </a:solidFill>
              <a:latin typeface="Arial" pitchFamily="34" charset="0"/>
              <a:cs typeface="Arial" pitchFamily="34" charset="0"/>
            </a:endParaRPr>
          </a:p>
        </p:txBody>
      </p:sp>
      <p:sp>
        <p:nvSpPr>
          <p:cNvPr id="12" name="Text Box 3"/>
          <p:cNvSpPr txBox="1">
            <a:spLocks noChangeArrowheads="1"/>
          </p:cNvSpPr>
          <p:nvPr/>
        </p:nvSpPr>
        <p:spPr bwMode="auto">
          <a:xfrm>
            <a:off x="0" y="1510082"/>
            <a:ext cx="9144000" cy="1205436"/>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People</a:t>
            </a:r>
            <a:r>
              <a:rPr lang="en-US" sz="1200" dirty="0" smtClean="0">
                <a:solidFill>
                  <a:srgbClr val="000000"/>
                </a:solidFill>
                <a:latin typeface="Arial" pitchFamily="34" charset="0"/>
                <a:cs typeface="Arial" pitchFamily="34" charset="0"/>
              </a:rPr>
              <a:t>:  1.1 million members of the Ready Reserve</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Budget</a:t>
            </a:r>
            <a:r>
              <a:rPr lang="en-US" sz="1200" dirty="0" smtClean="0">
                <a:solidFill>
                  <a:srgbClr val="000000"/>
                </a:solidFill>
                <a:latin typeface="Arial" pitchFamily="34" charset="0"/>
                <a:cs typeface="Arial" pitchFamily="34" charset="0"/>
              </a:rPr>
              <a:t>:  $49.6 billion </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Equipment</a:t>
            </a:r>
            <a:r>
              <a:rPr lang="en-US" sz="1200" dirty="0" smtClean="0">
                <a:solidFill>
                  <a:srgbClr val="000000"/>
                </a:solidFill>
                <a:latin typeface="Arial" pitchFamily="34" charset="0"/>
                <a:cs typeface="Arial" pitchFamily="34" charset="0"/>
              </a:rPr>
              <a:t>:  $162 billion in inventory with $7.1billion in new procurement</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Facilities</a:t>
            </a:r>
            <a:r>
              <a:rPr lang="en-US" sz="1200" smtClean="0">
                <a:solidFill>
                  <a:srgbClr val="000000"/>
                </a:solidFill>
                <a:latin typeface="Arial" pitchFamily="34" charset="0"/>
                <a:cs typeface="Arial" pitchFamily="34" charset="0"/>
              </a:rPr>
              <a:t>:  $85 billion in inventory in 43,475 structures at 4,921 locations</a:t>
            </a:r>
            <a:endParaRPr lang="en-US" sz="1200" dirty="0" smtClean="0">
              <a:solidFill>
                <a:srgbClr val="000000"/>
              </a:solidFill>
              <a:latin typeface="Arial" pitchFamily="34" charset="0"/>
              <a:cs typeface="Arial" pitchFamily="34" charset="0"/>
            </a:endParaRP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Force Manpower</a:t>
            </a:r>
            <a:r>
              <a:rPr lang="en-US" sz="1200" dirty="0" smtClean="0">
                <a:solidFill>
                  <a:srgbClr val="000000"/>
                </a:solidFill>
                <a:latin typeface="Arial" pitchFamily="34" charset="0"/>
                <a:cs typeface="Arial" pitchFamily="34" charset="0"/>
              </a:rPr>
              <a:t>:  About 43% of Total Military Force</a:t>
            </a:r>
          </a:p>
          <a:p>
            <a:pPr defTabSz="963613"/>
            <a:endParaRPr lang="en-US" sz="1200" b="1" dirty="0" smtClean="0">
              <a:solidFill>
                <a:schemeClr val="tx1"/>
              </a:solidFill>
              <a:latin typeface="Arial" pitchFamily="34" charset="0"/>
              <a:cs typeface="Arial" pitchFamily="34" charset="0"/>
            </a:endParaRPr>
          </a:p>
        </p:txBody>
      </p:sp>
      <p:sp>
        <p:nvSpPr>
          <p:cNvPr id="11"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Reserve Component</a:t>
            </a:r>
          </a:p>
          <a:p>
            <a:pPr lvl="0" algn="ctr" eaLnBrk="0" hangingPunct="0"/>
            <a:r>
              <a:rPr lang="en-US" sz="2000" dirty="0" smtClean="0">
                <a:solidFill>
                  <a:schemeClr val="tx1"/>
                </a:solidFill>
                <a:effectLst>
                  <a:outerShdw blurRad="38100" dist="38100" dir="2700000" algn="tl">
                    <a:srgbClr val="000000">
                      <a:alpha val="43137"/>
                    </a:srgbClr>
                  </a:outerShdw>
                </a:effectLst>
                <a:latin typeface="Arial" charset="0"/>
              </a:rPr>
              <a:t>Key Statistics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16" name="Slide Number Placeholder 15"/>
          <p:cNvSpPr>
            <a:spLocks noGrp="1"/>
          </p:cNvSpPr>
          <p:nvPr>
            <p:ph type="sldNum" sz="quarter" idx="12"/>
          </p:nvPr>
        </p:nvSpPr>
        <p:spPr>
          <a:xfrm>
            <a:off x="7239000" y="6400800"/>
            <a:ext cx="1905000" cy="457200"/>
          </a:xfrm>
        </p:spPr>
        <p:txBody>
          <a:bodyPr anchor="b"/>
          <a:lstStyle/>
          <a:p>
            <a:pPr>
              <a:defRPr/>
            </a:pPr>
            <a:fld id="{4B0C2090-78DD-40C4-A0E2-A7E78E7F7EAB}" type="slidenum">
              <a:rPr lang="en-US" sz="1000" smtClean="0">
                <a:solidFill>
                  <a:srgbClr val="000000"/>
                </a:solidFill>
              </a:rPr>
              <a:pPr>
                <a:defRPr/>
              </a:pPr>
              <a:t>17</a:t>
            </a:fld>
            <a:endParaRPr lang="en-US" sz="1000" dirty="0">
              <a:solidFill>
                <a:srgbClr val="000000"/>
              </a:solidFill>
            </a:endParaRPr>
          </a:p>
        </p:txBody>
      </p:sp>
      <p:sp>
        <p:nvSpPr>
          <p:cNvPr id="18" name="Rectangle 17"/>
          <p:cNvSpPr/>
          <p:nvPr/>
        </p:nvSpPr>
        <p:spPr>
          <a:xfrm>
            <a:off x="0" y="2740680"/>
            <a:ext cx="9144000" cy="258532"/>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Reserve Components differ from Active Components:</a:t>
            </a:r>
            <a:endParaRPr lang="en-US" sz="1200" dirty="0" smtClean="0">
              <a:solidFill>
                <a:srgbClr val="000000"/>
              </a:solidFill>
              <a:latin typeface="Arial" pitchFamily="34" charset="0"/>
              <a:cs typeface="Arial" pitchFamily="34" charset="0"/>
            </a:endParaRPr>
          </a:p>
        </p:txBody>
      </p:sp>
      <p:sp>
        <p:nvSpPr>
          <p:cNvPr id="19" name="Text Box 3"/>
          <p:cNvSpPr txBox="1">
            <a:spLocks noChangeArrowheads="1"/>
          </p:cNvSpPr>
          <p:nvPr/>
        </p:nvSpPr>
        <p:spPr bwMode="auto">
          <a:xfrm>
            <a:off x="0" y="3110282"/>
            <a:ext cx="9144000" cy="466772"/>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Special laws, regulations and policies</a:t>
            </a:r>
          </a:p>
          <a:p>
            <a:pPr defTabSz="963613">
              <a:buFont typeface="Wingdings" pitchFamily="2" charset="2"/>
              <a:buChar char="Ø"/>
            </a:pPr>
            <a:r>
              <a:rPr lang="en-US" sz="1200" dirty="0" smtClean="0">
                <a:solidFill>
                  <a:srgbClr val="000000"/>
                </a:solidFill>
                <a:latin typeface="Arial" pitchFamily="34" charset="0"/>
                <a:cs typeface="Arial" pitchFamily="34" charset="0"/>
              </a:rPr>
              <a:t> Role of citizen-warrior and State domestic missions</a:t>
            </a:r>
            <a:endParaRPr lang="en-US" sz="1200" b="1" dirty="0" smtClean="0">
              <a:solidFill>
                <a:schemeClr val="tx1"/>
              </a:solidFill>
              <a:latin typeface="Arial" pitchFamily="34" charset="0"/>
              <a:cs typeface="Arial" pitchFamily="34" charset="0"/>
            </a:endParaRPr>
          </a:p>
        </p:txBody>
      </p:sp>
      <p:sp>
        <p:nvSpPr>
          <p:cNvPr id="20" name="Rectangle 19"/>
          <p:cNvSpPr/>
          <p:nvPr/>
        </p:nvSpPr>
        <p:spPr>
          <a:xfrm>
            <a:off x="0" y="3826530"/>
            <a:ext cx="9144000" cy="258532"/>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Each Reserve Component has different characteristics:</a:t>
            </a:r>
            <a:endParaRPr lang="en-US" sz="1200" dirty="0" smtClean="0">
              <a:solidFill>
                <a:srgbClr val="000000"/>
              </a:solidFill>
              <a:latin typeface="Arial" pitchFamily="34" charset="0"/>
              <a:cs typeface="Arial" pitchFamily="34" charset="0"/>
            </a:endParaRPr>
          </a:p>
        </p:txBody>
      </p:sp>
      <p:sp>
        <p:nvSpPr>
          <p:cNvPr id="21" name="Text Box 3"/>
          <p:cNvSpPr txBox="1">
            <a:spLocks noChangeArrowheads="1"/>
          </p:cNvSpPr>
          <p:nvPr/>
        </p:nvSpPr>
        <p:spPr bwMode="auto">
          <a:xfrm>
            <a:off x="0" y="4196132"/>
            <a:ext cx="9144000" cy="466772"/>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Seven components in five branches of the military</a:t>
            </a:r>
          </a:p>
          <a:p>
            <a:pPr defTabSz="963613">
              <a:buFont typeface="Wingdings" pitchFamily="2" charset="2"/>
              <a:buChar char="Ø"/>
            </a:pPr>
            <a:r>
              <a:rPr lang="en-US" sz="1200" dirty="0" smtClean="0">
                <a:solidFill>
                  <a:srgbClr val="000000"/>
                </a:solidFill>
                <a:latin typeface="Arial" pitchFamily="34" charset="0"/>
                <a:cs typeface="Arial" pitchFamily="34" charset="0"/>
              </a:rPr>
              <a:t> Differing State and territorial laws shape National Guard peacetime use</a:t>
            </a:r>
            <a:endParaRPr lang="en-US" sz="1200" b="1" dirty="0" smtClean="0">
              <a:solidFill>
                <a:schemeClr val="tx1"/>
              </a:solidFill>
              <a:latin typeface="Arial" pitchFamily="34" charset="0"/>
              <a:cs typeface="Arial" pitchFamily="34" charset="0"/>
            </a:endParaRPr>
          </a:p>
        </p:txBody>
      </p:sp>
      <p:sp>
        <p:nvSpPr>
          <p:cNvPr id="15" name="TextBox 14"/>
          <p:cNvSpPr txBox="1"/>
          <p:nvPr/>
        </p:nvSpPr>
        <p:spPr>
          <a:xfrm>
            <a:off x="133350" y="6611779"/>
            <a:ext cx="1219200" cy="246221"/>
          </a:xfrm>
          <a:prstGeom prst="rect">
            <a:avLst/>
          </a:prstGeom>
          <a:noFill/>
        </p:spPr>
        <p:txBody>
          <a:bodyPr wrap="square" rtlCol="0">
            <a:spAutoFit/>
          </a:bodyPr>
          <a:lstStyle/>
          <a:p>
            <a:r>
              <a:rPr lang="en-US" dirty="0" smtClean="0">
                <a:solidFill>
                  <a:schemeClr val="tx1"/>
                </a:solidFill>
              </a:rPr>
              <a:t>As of 1 OCT 10 </a:t>
            </a:r>
            <a:endParaRPr lang="en-US" dirty="0">
              <a:solidFill>
                <a:schemeClr val="tx1"/>
              </a:solidFill>
            </a:endParaRPr>
          </a:p>
        </p:txBody>
      </p:sp>
      <p:pic>
        <p:nvPicPr>
          <p:cNvPr id="399366" name="Picture 6" descr="http://www.ang.af.mil/shared/media/photodb/photos/110614-F-JV725-001.jpg"/>
          <p:cNvPicPr>
            <a:picLocks noChangeAspect="1" noChangeArrowheads="1"/>
          </p:cNvPicPr>
          <p:nvPr/>
        </p:nvPicPr>
        <p:blipFill>
          <a:blip r:embed="rId3" cstate="print"/>
          <a:srcRect/>
          <a:stretch>
            <a:fillRect/>
          </a:stretch>
        </p:blipFill>
        <p:spPr bwMode="auto">
          <a:xfrm>
            <a:off x="6950075" y="1577976"/>
            <a:ext cx="1581912" cy="2375243"/>
          </a:xfrm>
          <a:prstGeom prst="rect">
            <a:avLst/>
          </a:prstGeom>
          <a:noFill/>
          <a:ln>
            <a:solidFill>
              <a:schemeClr val="tx1"/>
            </a:solidFill>
          </a:ln>
        </p:spPr>
      </p:pic>
      <p:pic>
        <p:nvPicPr>
          <p:cNvPr id="399368" name="Picture 8" descr="http://www.ang.af.mil/shared/media/photodb/photos/080624-A-4039B-018.jpg"/>
          <p:cNvPicPr>
            <a:picLocks noChangeAspect="1" noChangeArrowheads="1"/>
          </p:cNvPicPr>
          <p:nvPr/>
        </p:nvPicPr>
        <p:blipFill>
          <a:blip r:embed="rId4" cstate="print"/>
          <a:srcRect/>
          <a:stretch>
            <a:fillRect/>
          </a:stretch>
        </p:blipFill>
        <p:spPr bwMode="auto">
          <a:xfrm>
            <a:off x="234951" y="4806950"/>
            <a:ext cx="2378373" cy="1581912"/>
          </a:xfrm>
          <a:prstGeom prst="rect">
            <a:avLst/>
          </a:prstGeom>
          <a:noFill/>
          <a:ln>
            <a:solidFill>
              <a:schemeClr val="tx1"/>
            </a:solidFill>
          </a:ln>
        </p:spPr>
      </p:pic>
      <p:pic>
        <p:nvPicPr>
          <p:cNvPr id="397314" name="Picture 2" descr="http://www.ng.mil/news/archives/2011/07/images/070611-Washington-full.jpg"/>
          <p:cNvPicPr>
            <a:picLocks noChangeAspect="1" noChangeArrowheads="1"/>
          </p:cNvPicPr>
          <p:nvPr/>
        </p:nvPicPr>
        <p:blipFill>
          <a:blip r:embed="rId5" cstate="print"/>
          <a:srcRect/>
          <a:stretch>
            <a:fillRect/>
          </a:stretch>
        </p:blipFill>
        <p:spPr bwMode="auto">
          <a:xfrm>
            <a:off x="3397251" y="4809744"/>
            <a:ext cx="2337469" cy="1609344"/>
          </a:xfrm>
          <a:prstGeom prst="rect">
            <a:avLst/>
          </a:prstGeom>
          <a:noFill/>
          <a:ln>
            <a:solidFill>
              <a:schemeClr val="tx1"/>
            </a:solidFill>
          </a:ln>
        </p:spPr>
      </p:pic>
      <p:pic>
        <p:nvPicPr>
          <p:cNvPr id="22" name="Picture 2"/>
          <p:cNvPicPr>
            <a:picLocks noChangeAspect="1" noChangeArrowheads="1"/>
          </p:cNvPicPr>
          <p:nvPr/>
        </p:nvPicPr>
        <p:blipFill>
          <a:blip r:embed="rId6" cstate="print"/>
          <a:srcRect/>
          <a:stretch>
            <a:fillRect/>
          </a:stretch>
        </p:blipFill>
        <p:spPr bwMode="auto">
          <a:xfrm>
            <a:off x="0" y="47625"/>
            <a:ext cx="914400" cy="914400"/>
          </a:xfrm>
          <a:prstGeom prst="rect">
            <a:avLst/>
          </a:prstGeom>
          <a:noFill/>
          <a:ln w="9525">
            <a:noFill/>
            <a:miter lim="800000"/>
            <a:headEnd/>
            <a:tailEnd/>
          </a:ln>
        </p:spPr>
      </p:pic>
      <p:pic>
        <p:nvPicPr>
          <p:cNvPr id="401410" name="Picture 2" descr="http://www.navy.mil/management/photodb/photos/101211-N-4044H-045.jpg"/>
          <p:cNvPicPr>
            <a:picLocks noChangeArrowheads="1"/>
          </p:cNvPicPr>
          <p:nvPr/>
        </p:nvPicPr>
        <p:blipFill>
          <a:blip r:embed="rId7" cstate="print"/>
          <a:srcRect/>
          <a:stretch>
            <a:fillRect/>
          </a:stretch>
        </p:blipFill>
        <p:spPr bwMode="auto">
          <a:xfrm>
            <a:off x="6540501" y="4809744"/>
            <a:ext cx="2340864" cy="1609344"/>
          </a:xfrm>
          <a:prstGeom prst="rect">
            <a:avLst/>
          </a:prstGeom>
          <a:noFill/>
          <a:ln>
            <a:solidFill>
              <a:schemeClr val="bg2"/>
            </a:solidFill>
          </a:ln>
        </p:spPr>
      </p:pic>
      <p:pic>
        <p:nvPicPr>
          <p:cNvPr id="2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8"/>
          <p:cNvGraphicFramePr>
            <a:graphicFrameLocks noChangeAspect="1"/>
          </p:cNvGraphicFramePr>
          <p:nvPr>
            <p:extLst>
              <p:ext uri="{D42A27DB-BD31-4B8C-83A1-F6EECF244321}">
                <p14:modId xmlns:p14="http://schemas.microsoft.com/office/powerpoint/2010/main" val="3641507810"/>
              </p:ext>
            </p:extLst>
          </p:nvPr>
        </p:nvGraphicFramePr>
        <p:xfrm>
          <a:off x="612929" y="1295401"/>
          <a:ext cx="7972271" cy="5345868"/>
        </p:xfrm>
        <a:graphic>
          <a:graphicData uri="http://schemas.openxmlformats.org/presentationml/2006/ole">
            <mc:AlternateContent xmlns:mc="http://schemas.openxmlformats.org/markup-compatibility/2006">
              <mc:Choice xmlns:v="urn:schemas-microsoft-com:vml" Requires="v">
                <p:oleObj spid="_x0000_s1152" name="Worksheet" r:id="rId4" imgW="7343792" imgH="4924352" progId="Excel.Sheet.8">
                  <p:link updateAutomatic="1"/>
                </p:oleObj>
              </mc:Choice>
              <mc:Fallback>
                <p:oleObj name="Worksheet" r:id="rId4" imgW="7343792" imgH="4924352" progId="Excel.Sheet.8">
                  <p:link updateAutomatic="1"/>
                  <p:pic>
                    <p:nvPicPr>
                      <p:cNvPr id="0" name="Picture 24"/>
                      <p:cNvPicPr>
                        <a:picLocks noChangeAspect="1" noChangeArrowheads="1"/>
                      </p:cNvPicPr>
                      <p:nvPr/>
                    </p:nvPicPr>
                    <p:blipFill>
                      <a:blip r:embed="rId5"/>
                      <a:srcRect/>
                      <a:stretch>
                        <a:fillRect/>
                      </a:stretch>
                    </p:blipFill>
                    <p:spPr bwMode="auto">
                      <a:xfrm>
                        <a:off x="612929" y="1295401"/>
                        <a:ext cx="7972271" cy="534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Slide Number Placeholder 11"/>
          <p:cNvSpPr>
            <a:spLocks noGrp="1"/>
          </p:cNvSpPr>
          <p:nvPr>
            <p:ph type="sldNum" sz="quarter" idx="4294967295"/>
          </p:nvPr>
        </p:nvSpPr>
        <p:spPr>
          <a:xfrm>
            <a:off x="7010400" y="6492875"/>
            <a:ext cx="2133600" cy="365125"/>
          </a:xfrm>
          <a:prstGeom prst="rect">
            <a:avLst/>
          </a:prstGeom>
        </p:spPr>
        <p:txBody>
          <a:bodyPr anchor="b"/>
          <a:lstStyle/>
          <a:p>
            <a:pPr algn="r">
              <a:defRPr/>
            </a:pPr>
            <a:fld id="{8EF5ED91-CF1E-47D3-BC9A-DC8ECB6AC175}" type="slidenum">
              <a:rPr lang="en-US" sz="1000" smtClean="0">
                <a:solidFill>
                  <a:schemeClr val="tx1"/>
                </a:solidFill>
                <a:latin typeface="Times New Roman" pitchFamily="18" charset="0"/>
                <a:cs typeface="Times New Roman" pitchFamily="18" charset="0"/>
              </a:rPr>
              <a:pPr algn="r">
                <a:defRPr/>
              </a:pPr>
              <a:t>18</a:t>
            </a:fld>
            <a:endParaRPr lang="en-US" sz="1000" dirty="0">
              <a:solidFill>
                <a:schemeClr val="tx1"/>
              </a:solidFill>
              <a:latin typeface="Times New Roman" pitchFamily="18" charset="0"/>
              <a:cs typeface="Times New Roman" pitchFamily="18" charset="0"/>
            </a:endParaRPr>
          </a:p>
        </p:txBody>
      </p:sp>
      <p:sp>
        <p:nvSpPr>
          <p:cNvPr id="11"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Department of Defense</a:t>
            </a:r>
            <a:b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Reserve Component Strength</a:t>
            </a:r>
          </a:p>
        </p:txBody>
      </p:sp>
      <p:pic>
        <p:nvPicPr>
          <p:cNvPr id="12" name="Picture 2"/>
          <p:cNvPicPr>
            <a:picLocks noChangeAspect="1" noChangeArrowheads="1"/>
          </p:cNvPicPr>
          <p:nvPr/>
        </p:nvPicPr>
        <p:blipFill>
          <a:blip r:embed="rId6" cstate="print"/>
          <a:srcRect/>
          <a:stretch>
            <a:fillRect/>
          </a:stretch>
        </p:blipFill>
        <p:spPr bwMode="auto">
          <a:xfrm>
            <a:off x="0" y="47625"/>
            <a:ext cx="914400" cy="914400"/>
          </a:xfrm>
          <a:prstGeom prst="rect">
            <a:avLst/>
          </a:prstGeom>
          <a:noFill/>
          <a:ln w="9525">
            <a:noFill/>
            <a:miter lim="800000"/>
            <a:headEnd/>
            <a:tailEnd/>
          </a:ln>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1"/>
          <p:cNvSpPr>
            <a:spLocks noGrp="1"/>
          </p:cNvSpPr>
          <p:nvPr>
            <p:ph type="sldNum" sz="quarter" idx="4294967295"/>
          </p:nvPr>
        </p:nvSpPr>
        <p:spPr>
          <a:xfrm>
            <a:off x="7010400" y="6492875"/>
            <a:ext cx="2133600" cy="365125"/>
          </a:xfrm>
          <a:prstGeom prst="rect">
            <a:avLst/>
          </a:prstGeom>
        </p:spPr>
        <p:txBody>
          <a:bodyPr anchor="b"/>
          <a:lstStyle/>
          <a:p>
            <a:pPr algn="r">
              <a:defRPr/>
            </a:pPr>
            <a:fld id="{8EF5ED91-CF1E-47D3-BC9A-DC8ECB6AC175}" type="slidenum">
              <a:rPr lang="en-US" sz="1000" smtClean="0">
                <a:solidFill>
                  <a:schemeClr val="tx1"/>
                </a:solidFill>
                <a:latin typeface="Times New Roman" pitchFamily="18" charset="0"/>
                <a:cs typeface="Times New Roman" pitchFamily="18" charset="0"/>
              </a:rPr>
              <a:pPr algn="r">
                <a:defRPr/>
              </a:pPr>
              <a:t>19</a:t>
            </a:fld>
            <a:endParaRPr lang="en-US" sz="1000" dirty="0">
              <a:solidFill>
                <a:schemeClr val="tx1"/>
              </a:solidFill>
              <a:latin typeface="Times New Roman" pitchFamily="18" charset="0"/>
              <a:cs typeface="Times New Roman" pitchFamily="18" charset="0"/>
            </a:endParaRPr>
          </a:p>
        </p:txBody>
      </p:sp>
      <p:graphicFrame>
        <p:nvGraphicFramePr>
          <p:cNvPr id="9" name="Chart 8"/>
          <p:cNvGraphicFramePr>
            <a:graphicFrameLocks noGrp="1"/>
          </p:cNvGraphicFramePr>
          <p:nvPr/>
        </p:nvGraphicFramePr>
        <p:xfrm>
          <a:off x="152401" y="509587"/>
          <a:ext cx="8805862" cy="58388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8"/>
          <p:cNvSpPr txBox="1">
            <a:spLocks/>
          </p:cNvSpPr>
          <p:nvPr/>
        </p:nvSpPr>
        <p:spPr>
          <a:xfrm>
            <a:off x="0" y="0"/>
            <a:ext cx="9144000" cy="86836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Reserve Component Contributions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(Evolving Operational Force)</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2" name="Picture 2"/>
          <p:cNvPicPr>
            <a:picLocks noChangeAspect="1" noChangeArrowheads="1"/>
          </p:cNvPicPr>
          <p:nvPr/>
        </p:nvPicPr>
        <p:blipFill>
          <a:blip r:embed="rId4" cstate="print"/>
          <a:srcRect/>
          <a:stretch>
            <a:fillRect/>
          </a:stretch>
        </p:blipFill>
        <p:spPr bwMode="auto">
          <a:xfrm>
            <a:off x="0" y="47625"/>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4970" name="Picture 10" descr="http://www.ng.mil/resources/photo_gallery/warfight/afghanistan/images/full/Afghan-roof-landing-another-a.jpg"/>
          <p:cNvPicPr>
            <a:picLocks noChangeArrowheads="1"/>
          </p:cNvPicPr>
          <p:nvPr/>
        </p:nvPicPr>
        <p:blipFill>
          <a:blip r:embed="rId3" cstate="print"/>
          <a:srcRect/>
          <a:stretch>
            <a:fillRect/>
          </a:stretch>
        </p:blipFill>
        <p:spPr bwMode="auto">
          <a:xfrm>
            <a:off x="6959600" y="1273175"/>
            <a:ext cx="1847088" cy="1225296"/>
          </a:xfrm>
          <a:prstGeom prst="rect">
            <a:avLst/>
          </a:prstGeom>
          <a:noFill/>
          <a:ln>
            <a:solidFill>
              <a:schemeClr val="tx1"/>
            </a:solidFill>
          </a:ln>
        </p:spPr>
      </p:pic>
      <p:sp>
        <p:nvSpPr>
          <p:cNvPr id="4105" name="Rectangle 8"/>
          <p:cNvSpPr>
            <a:spLocks noGrp="1" noChangeArrowheads="1"/>
          </p:cNvSpPr>
          <p:nvPr>
            <p:ph type="title"/>
          </p:nvPr>
        </p:nvSpPr>
        <p:spPr bwMode="auto">
          <a:xfrm>
            <a:off x="0" y="0"/>
            <a:ext cx="9144000" cy="823913"/>
          </a:xfrm>
          <a:noFill/>
          <a:ln>
            <a:miter lim="800000"/>
            <a:headEnd/>
            <a:tailEnd/>
          </a:ln>
        </p:spPr>
        <p:txBody>
          <a:bodyPr vert="horz" wrap="square" lIns="91440" tIns="45720" rIns="91440" bIns="45720" numCol="1" anchor="ctr" anchorCtr="0" compatLnSpc="1">
            <a:prstTxWarp prst="textNoShape">
              <a:avLst/>
            </a:prstTxWarp>
          </a:bodyPr>
          <a:lstStyle/>
          <a:p>
            <a:r>
              <a:rPr lang="en-US" i="0" dirty="0" smtClean="0">
                <a:solidFill>
                  <a:schemeClr val="tx1"/>
                </a:solidFill>
                <a:effectLst>
                  <a:outerShdw blurRad="38100" dist="38100" dir="2700000" algn="tl">
                    <a:srgbClr val="000000">
                      <a:alpha val="43137"/>
                    </a:srgbClr>
                  </a:outerShdw>
                </a:effectLst>
                <a:latin typeface="Arial" charset="0"/>
              </a:rPr>
              <a:t>Agenda</a:t>
            </a:r>
          </a:p>
        </p:txBody>
      </p:sp>
      <p:sp>
        <p:nvSpPr>
          <p:cNvPr id="17" name="Content Placeholder 16"/>
          <p:cNvSpPr>
            <a:spLocks noGrp="1"/>
          </p:cNvSpPr>
          <p:nvPr>
            <p:ph idx="1"/>
          </p:nvPr>
        </p:nvSpPr>
        <p:spPr>
          <a:xfrm>
            <a:off x="190501" y="1247776"/>
            <a:ext cx="8496300" cy="5038724"/>
          </a:xfrm>
        </p:spPr>
        <p:txBody>
          <a:bodyPr/>
          <a:lstStyle/>
          <a:p>
            <a:pPr>
              <a:buFont typeface="Wingdings" pitchFamily="2" charset="2"/>
              <a:buChar char="Ø"/>
            </a:pPr>
            <a:r>
              <a:rPr lang="en-US" sz="2000" dirty="0" smtClean="0">
                <a:solidFill>
                  <a:schemeClr val="tx1"/>
                </a:solidFill>
                <a:latin typeface="Arial" pitchFamily="34" charset="0"/>
                <a:cs typeface="Arial" pitchFamily="34" charset="0"/>
              </a:rPr>
              <a:t>Role</a:t>
            </a:r>
            <a:br>
              <a:rPr lang="en-US" sz="20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Chain of Command</a:t>
            </a:r>
            <a:br>
              <a:rPr lang="en-US" sz="20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Mission, Vision &amp; Focus Areas</a:t>
            </a:r>
          </a:p>
          <a:p>
            <a:pPr>
              <a:buFont typeface="Wingdings" pitchFamily="2" charset="2"/>
              <a:buChar char="Ø"/>
            </a:pP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Organization</a:t>
            </a:r>
          </a:p>
          <a:p>
            <a:pPr lvl="1">
              <a:buFont typeface="Arial" pitchFamily="34" charset="0"/>
              <a:buChar char="•"/>
            </a:pPr>
            <a:r>
              <a:rPr lang="en-US" sz="1800" dirty="0" smtClean="0">
                <a:solidFill>
                  <a:schemeClr val="tx1"/>
                </a:solidFill>
                <a:latin typeface="Arial" pitchFamily="34" charset="0"/>
                <a:cs typeface="Arial" pitchFamily="34" charset="0"/>
              </a:rPr>
              <a:t> Deputates</a:t>
            </a:r>
            <a:br>
              <a:rPr lang="en-US" sz="18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Reserve Components</a:t>
            </a:r>
          </a:p>
          <a:p>
            <a:pPr lvl="1">
              <a:buFont typeface="Arial" pitchFamily="34" charset="0"/>
              <a:buChar char="•"/>
            </a:pPr>
            <a:r>
              <a:rPr lang="en-US" sz="1800" dirty="0" smtClean="0">
                <a:solidFill>
                  <a:schemeClr val="tx1"/>
                </a:solidFill>
                <a:latin typeface="Arial" pitchFamily="34" charset="0"/>
                <a:cs typeface="Arial" pitchFamily="34" charset="0"/>
              </a:rPr>
              <a:t>Key Statistics</a:t>
            </a:r>
          </a:p>
          <a:p>
            <a:pPr lvl="1">
              <a:buFont typeface="Arial" pitchFamily="34" charset="0"/>
              <a:buChar char="•"/>
            </a:pPr>
            <a:r>
              <a:rPr lang="en-US" sz="1800" dirty="0" smtClean="0">
                <a:solidFill>
                  <a:schemeClr val="tx1"/>
                </a:solidFill>
                <a:latin typeface="Arial" pitchFamily="34" charset="0"/>
                <a:cs typeface="Arial" pitchFamily="34" charset="0"/>
              </a:rPr>
              <a:t>Special Topics</a:t>
            </a:r>
          </a:p>
          <a:p>
            <a:pPr lvl="1">
              <a:buFont typeface="Arial" pitchFamily="34" charset="0"/>
              <a:buChar char="•"/>
            </a:pPr>
            <a:r>
              <a:rPr lang="en-US" sz="1800" dirty="0" smtClean="0">
                <a:solidFill>
                  <a:schemeClr val="tx1"/>
                </a:solidFill>
                <a:latin typeface="Arial" pitchFamily="34" charset="0"/>
                <a:cs typeface="Arial" pitchFamily="34" charset="0"/>
              </a:rPr>
              <a:t>Back Up Slides</a:t>
            </a:r>
          </a:p>
          <a:p>
            <a:pPr>
              <a:buNone/>
            </a:pPr>
            <a:endParaRPr lang="en-US" sz="2000" dirty="0" smtClean="0">
              <a:solidFill>
                <a:schemeClr val="tx1"/>
              </a:solidFill>
              <a:latin typeface="Arial" pitchFamily="34" charset="0"/>
              <a:cs typeface="Arial" pitchFamily="34" charset="0"/>
            </a:endParaRPr>
          </a:p>
        </p:txBody>
      </p:sp>
      <p:pic>
        <p:nvPicPr>
          <p:cNvPr id="18" name="Picture 2"/>
          <p:cNvPicPr>
            <a:picLocks noChangeAspect="1" noChangeArrowheads="1"/>
          </p:cNvPicPr>
          <p:nvPr/>
        </p:nvPicPr>
        <p:blipFill>
          <a:blip r:embed="rId4" cstate="print"/>
          <a:srcRect/>
          <a:stretch>
            <a:fillRect/>
          </a:stretch>
        </p:blipFill>
        <p:spPr bwMode="auto">
          <a:xfrm>
            <a:off x="-1" y="47624"/>
            <a:ext cx="981075" cy="981075"/>
          </a:xfrm>
          <a:prstGeom prst="rect">
            <a:avLst/>
          </a:prstGeom>
          <a:noFill/>
          <a:ln w="9525">
            <a:noFill/>
            <a:miter lim="800000"/>
            <a:headEnd/>
            <a:tailEnd/>
          </a:ln>
        </p:spPr>
      </p:pic>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pPr>
                <a:defRPr/>
              </a:pPr>
              <a:t>2</a:t>
            </a:fld>
            <a:endParaRPr lang="en-US" sz="1000" dirty="0"/>
          </a:p>
        </p:txBody>
      </p:sp>
      <p:pic>
        <p:nvPicPr>
          <p:cNvPr id="424962" name="Picture 2" descr="Master Sgt. John Kroll, left, assigned to Naval Mobile Construction Battalion (NMCB) 26, Gunnery Sgt. Javier Vega, and Chief Steel Worker Louie Alvarez, assigned to NMCB-40, discuss projects while looking over a map of Kandahar, Afghanistan. Active d"/>
          <p:cNvPicPr>
            <a:picLocks noChangeAspect="1" noChangeArrowheads="1"/>
          </p:cNvPicPr>
          <p:nvPr/>
        </p:nvPicPr>
        <p:blipFill>
          <a:blip r:embed="rId5" cstate="print"/>
          <a:srcRect/>
          <a:stretch>
            <a:fillRect/>
          </a:stretch>
        </p:blipFill>
        <p:spPr bwMode="auto">
          <a:xfrm>
            <a:off x="3622676" y="1273176"/>
            <a:ext cx="1847088" cy="1222157"/>
          </a:xfrm>
          <a:prstGeom prst="rect">
            <a:avLst/>
          </a:prstGeom>
          <a:noFill/>
          <a:ln>
            <a:solidFill>
              <a:schemeClr val="tx1"/>
            </a:solidFill>
          </a:ln>
        </p:spPr>
      </p:pic>
      <p:pic>
        <p:nvPicPr>
          <p:cNvPr id="424966" name="Picture 6" descr="http://www.ng.mil/resources/photo_gallery/warfight/afghanistan/images/full/030410-Trust.jpg"/>
          <p:cNvPicPr>
            <a:picLocks noChangeAspect="1" noChangeArrowheads="1"/>
          </p:cNvPicPr>
          <p:nvPr/>
        </p:nvPicPr>
        <p:blipFill>
          <a:blip r:embed="rId6" cstate="print"/>
          <a:srcRect/>
          <a:stretch>
            <a:fillRect/>
          </a:stretch>
        </p:blipFill>
        <p:spPr bwMode="auto">
          <a:xfrm>
            <a:off x="3616325" y="4334256"/>
            <a:ext cx="1847088" cy="1231993"/>
          </a:xfrm>
          <a:prstGeom prst="rect">
            <a:avLst/>
          </a:prstGeom>
          <a:noFill/>
          <a:ln>
            <a:solidFill>
              <a:schemeClr val="tx1"/>
            </a:solidFill>
          </a:ln>
        </p:spPr>
      </p:pic>
      <p:pic>
        <p:nvPicPr>
          <p:cNvPr id="424968" name="Picture 8" descr="http://www.ng.mil/resources/photo_gallery/HLD/images/full/070116-F-0681L-248.jpg"/>
          <p:cNvPicPr>
            <a:picLocks noChangeArrowheads="1"/>
          </p:cNvPicPr>
          <p:nvPr/>
        </p:nvPicPr>
        <p:blipFill>
          <a:blip r:embed="rId7" cstate="print"/>
          <a:srcRect/>
          <a:stretch>
            <a:fillRect/>
          </a:stretch>
        </p:blipFill>
        <p:spPr bwMode="auto">
          <a:xfrm>
            <a:off x="6958584" y="4330700"/>
            <a:ext cx="1847088" cy="1234440"/>
          </a:xfrm>
          <a:prstGeom prst="rect">
            <a:avLst/>
          </a:prstGeom>
          <a:noFill/>
          <a:ln>
            <a:solidFill>
              <a:schemeClr val="tx1"/>
            </a:solidFill>
          </a:ln>
        </p:spPr>
      </p:pic>
      <p:pic>
        <p:nvPicPr>
          <p:cNvPr id="16" name="Picture 4" descr="http://www.l-3com.com/careers/images/featured_transitioningMilitary.jpg"/>
          <p:cNvPicPr>
            <a:picLocks noChangeAspect="1" noChangeArrowheads="1"/>
          </p:cNvPicPr>
          <p:nvPr/>
        </p:nvPicPr>
        <p:blipFill>
          <a:blip r:embed="rId8" cstate="print"/>
          <a:srcRect/>
          <a:stretch>
            <a:fillRect/>
          </a:stretch>
        </p:blipFill>
        <p:spPr bwMode="auto">
          <a:xfrm>
            <a:off x="5343525" y="2395657"/>
            <a:ext cx="1695450" cy="2089998"/>
          </a:xfrm>
          <a:prstGeom prst="rect">
            <a:avLst/>
          </a:prstGeom>
          <a:noFill/>
          <a:ln>
            <a:solidFill>
              <a:schemeClr val="tx1"/>
            </a:solidFill>
          </a:ln>
        </p:spPr>
      </p:pic>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90401"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163"/>
            <a:ext cx="8991600"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9"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30" name="Slide Number Placeholder 29"/>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21</a:t>
            </a:fld>
            <a:endParaRPr lang="en-US" sz="1000" dirty="0">
              <a:solidFill>
                <a:srgbClr val="000000"/>
              </a:solidFill>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6" y="180975"/>
            <a:ext cx="9020174"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2400300" y="2635250"/>
            <a:ext cx="4343400" cy="2431435"/>
          </a:xfrm>
          <a:prstGeom prst="rect">
            <a:avLst/>
          </a:prstGeom>
          <a:noFill/>
          <a:ln w="28575">
            <a:solidFill>
              <a:schemeClr val="tx1"/>
            </a:solidFill>
            <a:miter lim="800000"/>
            <a:headEnd/>
            <a:tailEnd/>
          </a:ln>
        </p:spPr>
        <p:txBody>
          <a:bodyPr>
            <a:spAutoFit/>
          </a:bodyPr>
          <a:lstStyle/>
          <a:p>
            <a:pPr>
              <a:buFont typeface="Arial" charset="0"/>
              <a:buNone/>
            </a:pPr>
            <a:r>
              <a:rPr lang="en-US" sz="2000" b="1" dirty="0">
                <a:solidFill>
                  <a:srgbClr val="000000"/>
                </a:solidFill>
                <a:latin typeface="Arial" charset="0"/>
              </a:rPr>
              <a:t>  </a:t>
            </a:r>
          </a:p>
          <a:p>
            <a:pPr>
              <a:buFont typeface="Arial" charset="0"/>
              <a:buNone/>
            </a:pPr>
            <a:r>
              <a:rPr lang="en-US" sz="2000" b="1" dirty="0">
                <a:solidFill>
                  <a:srgbClr val="000000"/>
                </a:solidFill>
                <a:latin typeface="Arial" charset="0"/>
              </a:rPr>
              <a:t>Total Cumulative 9/11 to date</a:t>
            </a:r>
            <a:r>
              <a:rPr lang="en-US" sz="1600" b="1" dirty="0">
                <a:solidFill>
                  <a:srgbClr val="000000"/>
                </a:solidFill>
                <a:latin typeface="Arial" charset="0"/>
              </a:rPr>
              <a:t>:</a:t>
            </a:r>
          </a:p>
          <a:p>
            <a:pPr>
              <a:buFont typeface="Arial" charset="0"/>
              <a:buNone/>
            </a:pPr>
            <a:r>
              <a:rPr lang="en-US" sz="1600" b="1" dirty="0">
                <a:solidFill>
                  <a:srgbClr val="000000"/>
                </a:solidFill>
                <a:latin typeface="Arial" charset="0"/>
              </a:rPr>
              <a:t>       </a:t>
            </a:r>
          </a:p>
          <a:p>
            <a:pPr>
              <a:buFont typeface="Arial" charset="0"/>
              <a:buNone/>
            </a:pPr>
            <a:r>
              <a:rPr lang="en-US" sz="1600" b="1" dirty="0">
                <a:solidFill>
                  <a:srgbClr val="000000"/>
                </a:solidFill>
                <a:latin typeface="Arial" charset="0"/>
              </a:rPr>
              <a:t>   RC KIA:  </a:t>
            </a:r>
            <a:r>
              <a:rPr lang="en-US" sz="1600" b="1" dirty="0" smtClean="0">
                <a:solidFill>
                  <a:srgbClr val="000000"/>
                </a:solidFill>
                <a:latin typeface="Arial" charset="0"/>
              </a:rPr>
              <a:t>891</a:t>
            </a:r>
            <a:endParaRPr lang="en-US" sz="1600" b="1" dirty="0">
              <a:solidFill>
                <a:srgbClr val="000000"/>
              </a:solidFill>
              <a:latin typeface="Arial" charset="0"/>
            </a:endParaRPr>
          </a:p>
          <a:p>
            <a:pPr>
              <a:buFont typeface="Arial" charset="0"/>
              <a:buNone/>
            </a:pPr>
            <a:r>
              <a:rPr lang="en-US" sz="1600" b="1" dirty="0">
                <a:solidFill>
                  <a:srgbClr val="000000"/>
                </a:solidFill>
                <a:latin typeface="Arial" charset="0"/>
              </a:rPr>
              <a:t>  </a:t>
            </a:r>
          </a:p>
          <a:p>
            <a:pPr>
              <a:buFont typeface="Arial" charset="0"/>
              <a:buNone/>
            </a:pPr>
            <a:r>
              <a:rPr lang="en-US" sz="1600" b="1" dirty="0">
                <a:solidFill>
                  <a:srgbClr val="000000"/>
                </a:solidFill>
                <a:latin typeface="Arial" charset="0"/>
              </a:rPr>
              <a:t>   Deaths:  </a:t>
            </a:r>
            <a:r>
              <a:rPr lang="en-US" sz="1600" b="1" dirty="0" smtClean="0">
                <a:solidFill>
                  <a:srgbClr val="000000"/>
                </a:solidFill>
                <a:latin typeface="Arial" charset="0"/>
              </a:rPr>
              <a:t>1,214</a:t>
            </a:r>
          </a:p>
          <a:p>
            <a:pPr>
              <a:buFont typeface="Arial" charset="0"/>
              <a:buNone/>
            </a:pPr>
            <a:r>
              <a:rPr lang="en-US" sz="1600" b="1" dirty="0" smtClean="0">
                <a:solidFill>
                  <a:srgbClr val="000000"/>
                </a:solidFill>
                <a:latin typeface="Arial" charset="0"/>
              </a:rPr>
              <a:t>  </a:t>
            </a:r>
          </a:p>
          <a:p>
            <a:pPr>
              <a:buFont typeface="Arial" charset="0"/>
              <a:buNone/>
            </a:pPr>
            <a:r>
              <a:rPr lang="en-US" sz="1600" b="1" dirty="0" smtClean="0">
                <a:solidFill>
                  <a:srgbClr val="000000"/>
                </a:solidFill>
                <a:latin typeface="Arial" charset="0"/>
              </a:rPr>
              <a:t>   Currently Mobilized</a:t>
            </a:r>
            <a:r>
              <a:rPr lang="en-US" sz="1600" b="1" dirty="0" smtClean="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63,839</a:t>
            </a:r>
            <a:endParaRPr lang="en-US" sz="1600" b="1" dirty="0">
              <a:solidFill>
                <a:schemeClr val="tx1"/>
              </a:solidFill>
              <a:latin typeface="Arial" pitchFamily="34" charset="0"/>
              <a:cs typeface="Arial" pitchFamily="34" charset="0"/>
            </a:endParaRPr>
          </a:p>
          <a:p>
            <a:pPr>
              <a:buFont typeface="Arial" charset="0"/>
              <a:buNone/>
            </a:pPr>
            <a:r>
              <a:rPr lang="en-US" sz="1600" b="1" dirty="0">
                <a:solidFill>
                  <a:srgbClr val="000000"/>
                </a:solidFill>
                <a:latin typeface="Arial" charset="0"/>
              </a:rPr>
              <a:t>		        </a:t>
            </a:r>
          </a:p>
        </p:txBody>
      </p:sp>
      <p:sp>
        <p:nvSpPr>
          <p:cNvPr id="20486" name="Text Box 6"/>
          <p:cNvSpPr txBox="1">
            <a:spLocks noChangeArrowheads="1"/>
          </p:cNvSpPr>
          <p:nvPr/>
        </p:nvSpPr>
        <p:spPr bwMode="auto">
          <a:xfrm>
            <a:off x="2133600" y="1739900"/>
            <a:ext cx="4724400" cy="424732"/>
          </a:xfrm>
          <a:prstGeom prst="rect">
            <a:avLst/>
          </a:prstGeom>
          <a:noFill/>
          <a:ln w="9525">
            <a:noFill/>
            <a:miter lim="800000"/>
            <a:headEnd/>
            <a:tailEnd/>
          </a:ln>
        </p:spPr>
        <p:txBody>
          <a:bodyPr>
            <a:spAutoFit/>
          </a:bodyPr>
          <a:lstStyle/>
          <a:p>
            <a:pPr algn="ctr">
              <a:lnSpc>
                <a:spcPct val="120000"/>
              </a:lnSpc>
              <a:spcBef>
                <a:spcPct val="20000"/>
              </a:spcBef>
              <a:buFont typeface="Arial" charset="0"/>
              <a:buNone/>
            </a:pPr>
            <a:r>
              <a:rPr lang="en-US" sz="1800" b="1" dirty="0">
                <a:solidFill>
                  <a:srgbClr val="000000"/>
                </a:solidFill>
                <a:latin typeface="Arial" charset="0"/>
              </a:rPr>
              <a:t>As of </a:t>
            </a:r>
            <a:r>
              <a:rPr lang="en-US" sz="1800" b="1" dirty="0" smtClean="0">
                <a:solidFill>
                  <a:srgbClr val="000000"/>
                </a:solidFill>
                <a:latin typeface="Arial" charset="0"/>
              </a:rPr>
              <a:t>September 25,  2012</a:t>
            </a:r>
            <a:endParaRPr lang="en-US" sz="1800" b="1" dirty="0">
              <a:solidFill>
                <a:srgbClr val="000000"/>
              </a:solidFill>
              <a:latin typeface="Arial" charset="0"/>
            </a:endParaRPr>
          </a:p>
        </p:txBody>
      </p:sp>
      <p:sp>
        <p:nvSpPr>
          <p:cNvPr id="20487"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8" name="Line 8"/>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9" name="Line 9"/>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0" name="Line 10"/>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1" name="Line 11"/>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2" name="Line 12"/>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3" name="Line 13"/>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4" name="Line 14"/>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5" name="Line 15"/>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6" name="Line 16"/>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7" name="Line 17"/>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8" name="Line 18"/>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9" name="Line 19"/>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0" name="Line 20"/>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1" name="Line 21"/>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8"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RC Casualties</a:t>
            </a:r>
          </a:p>
          <a:p>
            <a:pPr lvl="0" algn="ctr"/>
            <a:r>
              <a:rPr lang="en-US" sz="1600" dirty="0" smtClean="0">
                <a:solidFill>
                  <a:srgbClr val="000000"/>
                </a:solidFill>
                <a:effectLst>
                  <a:outerShdw blurRad="38100" dist="38100" dir="2700000" algn="tl">
                    <a:srgbClr val="000000">
                      <a:alpha val="43137"/>
                    </a:srgbClr>
                  </a:outerShdw>
                </a:effectLst>
                <a:latin typeface="Arial" charset="0"/>
              </a:rPr>
              <a:t>NOBLE EAGLE / ENDURING FREEDOM / IRAQI FREEDOM / NEW DAWN</a:t>
            </a:r>
            <a:endParaRPr kumimoji="0" lang="en-US" sz="160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9" name="Slide Number Placeholder 28"/>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22</a:t>
            </a:fld>
            <a:endParaRPr lang="en-US" sz="1000" dirty="0">
              <a:solidFill>
                <a:srgbClr val="000000"/>
              </a:solidFill>
            </a:endParaRPr>
          </a:p>
        </p:txBody>
      </p:sp>
      <p:pic>
        <p:nvPicPr>
          <p:cNvPr id="24"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26" name="Text Box 4"/>
          <p:cNvSpPr txBox="1">
            <a:spLocks noChangeArrowheads="1"/>
          </p:cNvSpPr>
          <p:nvPr/>
        </p:nvSpPr>
        <p:spPr bwMode="auto">
          <a:xfrm>
            <a:off x="2133600" y="5505081"/>
            <a:ext cx="4876800" cy="1421928"/>
          </a:xfrm>
          <a:prstGeom prst="rect">
            <a:avLst/>
          </a:prstGeom>
          <a:noFill/>
          <a:ln w="9525">
            <a:noFill/>
            <a:miter lim="800000"/>
            <a:headEnd/>
            <a:tailEnd/>
          </a:ln>
        </p:spPr>
        <p:txBody>
          <a:bodyPr wrap="square">
            <a:spAutoFit/>
          </a:bodyPr>
          <a:lstStyle/>
          <a:p>
            <a:r>
              <a:rPr lang="en-US" sz="1200" b="1" dirty="0">
                <a:solidFill>
                  <a:schemeClr val="tx1"/>
                </a:solidFill>
                <a:latin typeface="Arial" pitchFamily="34" charset="0"/>
                <a:cs typeface="Arial" pitchFamily="34" charset="0"/>
              </a:rPr>
              <a:t>Source for Casualty Data:  DMDC OCO Casualties by Component Report. From Oct 7, 2001 thru </a:t>
            </a:r>
            <a:r>
              <a:rPr lang="en-US" sz="1200" b="1" dirty="0" smtClean="0">
                <a:solidFill>
                  <a:schemeClr val="tx1"/>
                </a:solidFill>
                <a:latin typeface="Arial" pitchFamily="34" charset="0"/>
                <a:cs typeface="Arial" pitchFamily="34" charset="0"/>
              </a:rPr>
              <a:t>September 24, </a:t>
            </a:r>
            <a:r>
              <a:rPr lang="en-US" sz="1200" b="1" dirty="0">
                <a:solidFill>
                  <a:schemeClr val="tx1"/>
                </a:solidFill>
                <a:latin typeface="Arial" pitchFamily="34" charset="0"/>
                <a:cs typeface="Arial" pitchFamily="34" charset="0"/>
              </a:rPr>
              <a:t>2012</a:t>
            </a:r>
            <a:r>
              <a:rPr lang="en-US" sz="1200" b="1" dirty="0" smtClean="0">
                <a:solidFill>
                  <a:schemeClr val="tx1"/>
                </a:solidFill>
                <a:latin typeface="Arial" pitchFamily="34" charset="0"/>
                <a:cs typeface="Arial" pitchFamily="34" charset="0"/>
              </a:rPr>
              <a:t>.</a:t>
            </a:r>
          </a:p>
          <a:p>
            <a:endParaRPr lang="en-US" sz="1200" b="1" dirty="0">
              <a:solidFill>
                <a:schemeClr val="tx1"/>
              </a:solidFill>
              <a:latin typeface="Arial" pitchFamily="34" charset="0"/>
              <a:cs typeface="Arial" pitchFamily="34" charset="0"/>
            </a:endParaRPr>
          </a:p>
          <a:p>
            <a:r>
              <a:rPr lang="en-US" sz="1200" b="1" dirty="0">
                <a:solidFill>
                  <a:schemeClr val="tx1"/>
                </a:solidFill>
                <a:latin typeface="Arial" pitchFamily="34" charset="0"/>
                <a:cs typeface="Arial" pitchFamily="34" charset="0"/>
              </a:rPr>
              <a:t>Source for Currently Mobilized:  DMDC Contingency Tracking System. From Oct 7, 2001 thru </a:t>
            </a:r>
            <a:r>
              <a:rPr lang="en-US" sz="1200" b="1" dirty="0" smtClean="0">
                <a:solidFill>
                  <a:schemeClr val="tx1"/>
                </a:solidFill>
                <a:latin typeface="Arial" pitchFamily="34" charset="0"/>
                <a:cs typeface="Arial" pitchFamily="34" charset="0"/>
              </a:rPr>
              <a:t>September 25, </a:t>
            </a:r>
            <a:r>
              <a:rPr lang="en-US" sz="1200" b="1" dirty="0">
                <a:solidFill>
                  <a:schemeClr val="tx1"/>
                </a:solidFill>
                <a:latin typeface="Arial" pitchFamily="34" charset="0"/>
                <a:cs typeface="Arial" pitchFamily="34" charset="0"/>
              </a:rPr>
              <a:t>2012.</a:t>
            </a:r>
          </a:p>
          <a:p>
            <a:pPr algn="ctr">
              <a:spcBef>
                <a:spcPct val="20000"/>
              </a:spcBef>
              <a:buFont typeface="Arial" charset="0"/>
              <a:buNone/>
            </a:pPr>
            <a:endParaRPr lang="en-US" sz="1200" b="1" dirty="0" smtClean="0">
              <a:solidFill>
                <a:srgbClr val="000000"/>
              </a:solidFill>
              <a:latin typeface="Arial" charset="0"/>
            </a:endParaRPr>
          </a:p>
          <a:p>
            <a:pPr algn="ctr">
              <a:spcBef>
                <a:spcPct val="20000"/>
              </a:spcBef>
              <a:buFont typeface="Arial" charset="0"/>
              <a:buNone/>
            </a:pPr>
            <a:endParaRPr lang="en-US" b="1" dirty="0">
              <a:solidFill>
                <a:schemeClr val="tx1"/>
              </a:solidFill>
              <a:latin typeface="Arial"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2489200"/>
            <a:ext cx="8305800" cy="1463478"/>
          </a:xfrm>
          <a:prstGeom prst="rect">
            <a:avLst/>
          </a:prstGeom>
          <a:noFill/>
          <a:ln w="9525">
            <a:noFill/>
            <a:miter lim="800000"/>
            <a:headEnd/>
            <a:tailEnd/>
          </a:ln>
        </p:spPr>
        <p:txBody>
          <a:bodyPr>
            <a:spAutoFit/>
          </a:bodyPr>
          <a:lstStyle/>
          <a:p>
            <a:pPr algn="ctr">
              <a:lnSpc>
                <a:spcPct val="110000"/>
              </a:lnSpc>
              <a:spcBef>
                <a:spcPct val="25000"/>
              </a:spcBef>
              <a:buFont typeface="Arial" charset="0"/>
              <a:buNone/>
            </a:pPr>
            <a:r>
              <a:rPr lang="en-US" sz="5400" b="1" i="1" dirty="0" smtClean="0">
                <a:solidFill>
                  <a:srgbClr val="000000"/>
                </a:solidFill>
                <a:effectLst>
                  <a:outerShdw blurRad="38100" dist="38100" dir="2700000" algn="tl">
                    <a:srgbClr val="000000">
                      <a:alpha val="43137"/>
                    </a:srgbClr>
                  </a:outerShdw>
                </a:effectLst>
                <a:latin typeface="Arial" charset="0"/>
              </a:rPr>
              <a:t>Special Topics</a:t>
            </a:r>
            <a:endParaRPr lang="en-US" sz="5400" b="1" i="1" dirty="0">
              <a:solidFill>
                <a:srgbClr val="000000"/>
              </a:solidFill>
              <a:effectLst>
                <a:outerShdw blurRad="38100" dist="38100" dir="2700000" algn="tl">
                  <a:srgbClr val="000000">
                    <a:alpha val="43137"/>
                  </a:srgbClr>
                </a:outerShdw>
              </a:effectLst>
              <a:latin typeface="Arial" charset="0"/>
            </a:endParaRPr>
          </a:p>
          <a:p>
            <a:pPr algn="ctr">
              <a:lnSpc>
                <a:spcPct val="30000"/>
              </a:lnSpc>
              <a:spcBef>
                <a:spcPct val="25000"/>
              </a:spcBef>
              <a:buFont typeface="Arial" charset="0"/>
              <a:buNone/>
            </a:pPr>
            <a:r>
              <a:rPr lang="en-US" sz="5400" b="1" i="1" dirty="0">
                <a:solidFill>
                  <a:srgbClr val="000000"/>
                </a:solidFill>
                <a:effectLst>
                  <a:outerShdw blurRad="38100" dist="38100" dir="2700000" algn="tl">
                    <a:srgbClr val="000000">
                      <a:alpha val="43137"/>
                    </a:srgbClr>
                  </a:outerShdw>
                </a:effectLst>
                <a:latin typeface="Arial" charset="0"/>
              </a:rPr>
              <a:t>   </a:t>
            </a:r>
            <a:endParaRPr lang="en-US" sz="3200" b="1" i="1" dirty="0">
              <a:solidFill>
                <a:srgbClr val="000000"/>
              </a:solidFill>
              <a:effectLst>
                <a:outerShdw blurRad="38100" dist="38100" dir="2700000" algn="tl">
                  <a:srgbClr val="000000">
                    <a:alpha val="43137"/>
                  </a:srgbClr>
                </a:outerShdw>
              </a:effectLst>
              <a:latin typeface="Arial" charset="0"/>
            </a:endParaRPr>
          </a:p>
        </p:txBody>
      </p:sp>
      <p:sp>
        <p:nvSpPr>
          <p:cNvPr id="20487"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8" name="Line 8"/>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9" name="Line 9"/>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0" name="Line 10"/>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1" name="Line 11"/>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2" name="Line 12"/>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3" name="Line 13"/>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4" name="Line 14"/>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5" name="Line 15"/>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6" name="Line 16"/>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7" name="Line 17"/>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8" name="Line 18"/>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9" name="Line 19"/>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0" name="Line 20"/>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1" name="Line 21"/>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5" name="Slide Number Placeholder 24"/>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23</a:t>
            </a:fld>
            <a:endParaRPr lang="en-US" sz="1000" dirty="0">
              <a:solidFill>
                <a:srgbClr val="000000"/>
              </a:solidFill>
            </a:endParaRPr>
          </a:p>
        </p:txBody>
      </p:sp>
      <p:pic>
        <p:nvPicPr>
          <p:cNvPr id="23"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2818" name="Picture 2"/>
          <p:cNvPicPr>
            <a:picLocks noChangeArrowheads="1"/>
          </p:cNvPicPr>
          <p:nvPr/>
        </p:nvPicPr>
        <p:blipFill>
          <a:blip r:embed="rId3" cstate="print"/>
          <a:srcRect/>
          <a:stretch>
            <a:fillRect/>
          </a:stretch>
        </p:blipFill>
        <p:spPr bwMode="auto">
          <a:xfrm>
            <a:off x="6278418" y="1181100"/>
            <a:ext cx="2523744" cy="3236976"/>
          </a:xfrm>
          <a:prstGeom prst="rect">
            <a:avLst/>
          </a:prstGeom>
          <a:noFill/>
          <a:ln w="9525">
            <a:solidFill>
              <a:schemeClr val="tx1"/>
            </a:solidFill>
            <a:miter lim="800000"/>
            <a:headEnd/>
            <a:tailEnd/>
          </a:ln>
          <a:effectLst/>
        </p:spPr>
      </p:pic>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pic>
        <p:nvPicPr>
          <p:cNvPr id="7" name="Picture 18" descr="CNGR_finalreport                   1th                   over_Page_52402784.jpg"/>
          <p:cNvPicPr>
            <a:picLocks noChangeAspect="1"/>
          </p:cNvPicPr>
          <p:nvPr/>
        </p:nvPicPr>
        <p:blipFill>
          <a:blip r:embed="rId4" cstate="print"/>
          <a:srcRect/>
          <a:stretch>
            <a:fillRect/>
          </a:stretch>
        </p:blipFill>
        <p:spPr bwMode="auto">
          <a:xfrm>
            <a:off x="346234" y="1228030"/>
            <a:ext cx="2523966" cy="3239316"/>
          </a:xfrm>
          <a:prstGeom prst="rect">
            <a:avLst/>
          </a:prstGeom>
          <a:noFill/>
          <a:ln w="9525">
            <a:solidFill>
              <a:schemeClr val="tx1"/>
            </a:solidFill>
            <a:miter lim="800000"/>
            <a:headEnd/>
            <a:tailEnd/>
          </a:ln>
        </p:spPr>
      </p:pic>
      <p:sp>
        <p:nvSpPr>
          <p:cNvPr id="9" name="Right Arrow 8"/>
          <p:cNvSpPr/>
          <p:nvPr/>
        </p:nvSpPr>
        <p:spPr bwMode="auto">
          <a:xfrm>
            <a:off x="2463800" y="2146300"/>
            <a:ext cx="4330700" cy="794802"/>
          </a:xfrm>
          <a:prstGeom prst="rightArrow">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Implementation</a:t>
            </a:r>
            <a:r>
              <a:rPr kumimoji="0" lang="en-US" sz="2000" b="1" i="0" u="none" strike="noStrike" cap="none" normalizeH="0" dirty="0" smtClean="0">
                <a:ln>
                  <a:noFill/>
                </a:ln>
                <a:solidFill>
                  <a:schemeClr val="tx1"/>
                </a:solidFill>
                <a:effectLst/>
                <a:latin typeface="Times New Roman" pitchFamily="18" charset="0"/>
              </a:rPr>
              <a:t> </a:t>
            </a:r>
            <a:r>
              <a:rPr lang="en-US" sz="2000" b="1" dirty="0" smtClean="0">
                <a:solidFill>
                  <a:schemeClr val="tx1"/>
                </a:solidFill>
              </a:rPr>
              <a:t>&amp; </a:t>
            </a:r>
            <a:r>
              <a:rPr kumimoji="0" lang="en-US" sz="2000" b="1" i="0" u="none" strike="noStrike" cap="none" normalizeH="0" baseline="0" dirty="0" smtClean="0">
                <a:ln>
                  <a:noFill/>
                </a:ln>
                <a:solidFill>
                  <a:schemeClr val="tx1"/>
                </a:solidFill>
                <a:effectLst/>
                <a:latin typeface="Times New Roman" pitchFamily="18" charset="0"/>
              </a:rPr>
              <a:t>Governance</a:t>
            </a:r>
          </a:p>
        </p:txBody>
      </p:sp>
      <p:pic>
        <p:nvPicPr>
          <p:cNvPr id="10242" name="Picture 2"/>
          <p:cNvPicPr>
            <a:picLocks noChangeAspect="1" noChangeArrowheads="1"/>
          </p:cNvPicPr>
          <p:nvPr/>
        </p:nvPicPr>
        <p:blipFill>
          <a:blip r:embed="rId5" cstate="print"/>
          <a:srcRect/>
          <a:stretch>
            <a:fillRect/>
          </a:stretch>
        </p:blipFill>
        <p:spPr bwMode="auto">
          <a:xfrm>
            <a:off x="2565401" y="3632200"/>
            <a:ext cx="4047068" cy="2930526"/>
          </a:xfrm>
          <a:prstGeom prst="rect">
            <a:avLst/>
          </a:prstGeom>
          <a:noFill/>
          <a:ln w="25400">
            <a:solidFill>
              <a:schemeClr val="tx1"/>
            </a:solidFill>
            <a:miter lim="800000"/>
            <a:headEnd/>
            <a:tailEnd/>
          </a:ln>
          <a:effectLst/>
        </p:spPr>
      </p:pic>
      <p:sp>
        <p:nvSpPr>
          <p:cNvPr id="13"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Commission on the</a:t>
            </a:r>
          </a:p>
          <a:p>
            <a:pPr lvl="0" algn="ctr"/>
            <a:r>
              <a:rPr lang="en-US" sz="3200" b="1" dirty="0" smtClean="0">
                <a:solidFill>
                  <a:schemeClr val="tx1"/>
                </a:solidFill>
                <a:effectLst>
                  <a:outerShdw blurRad="38100" dist="38100" dir="2700000" algn="tl">
                    <a:srgbClr val="000000">
                      <a:alpha val="43137"/>
                    </a:srgbClr>
                  </a:outerShdw>
                </a:effectLst>
                <a:latin typeface="Arial" charset="0"/>
              </a:rPr>
              <a:t>National Guard and Reserves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5" name="Slide Number Placeholder 1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24</a:t>
            </a:fld>
            <a:endParaRPr lang="en-US" sz="1000" dirty="0">
              <a:solidFill>
                <a:srgbClr val="000000"/>
              </a:solidFill>
            </a:endParaRPr>
          </a:p>
        </p:txBody>
      </p:sp>
      <p:pic>
        <p:nvPicPr>
          <p:cNvPr id="14"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rot="1444681">
            <a:off x="-58738" y="2552700"/>
            <a:ext cx="7388226" cy="1497013"/>
          </a:xfrm>
          <a:prstGeom prst="rightArrow">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052" name="Title 8"/>
          <p:cNvSpPr>
            <a:spLocks noGrp="1"/>
          </p:cNvSpPr>
          <p:nvPr>
            <p:ph type="title"/>
          </p:nvPr>
        </p:nvSpPr>
        <p:spPr>
          <a:xfrm>
            <a:off x="0" y="0"/>
            <a:ext cx="9144000" cy="868363"/>
          </a:xfrm>
        </p:spPr>
        <p:txBody>
          <a:bodyPr/>
          <a:lstStyle/>
          <a:p>
            <a:pPr eaLnBrk="1" hangingPunct="1"/>
            <a:r>
              <a:rPr lang="en-US" sz="3200" b="1" dirty="0" smtClean="0">
                <a:effectLst>
                  <a:outerShdw blurRad="38100" dist="38100" dir="2700000" algn="tl">
                    <a:srgbClr val="000000">
                      <a:alpha val="43137"/>
                    </a:srgbClr>
                  </a:outerShdw>
                </a:effectLst>
                <a:latin typeface="Arial" pitchFamily="34" charset="0"/>
                <a:cs typeface="Arial" pitchFamily="34" charset="0"/>
              </a:rPr>
              <a:t>21</a:t>
            </a:r>
            <a:r>
              <a:rPr lang="en-US" sz="3200" b="1" baseline="30000" dirty="0" smtClean="0">
                <a:effectLst>
                  <a:outerShdw blurRad="38100" dist="38100" dir="2700000" algn="tl">
                    <a:srgbClr val="000000">
                      <a:alpha val="43137"/>
                    </a:srgbClr>
                  </a:outerShdw>
                </a:effectLst>
                <a:latin typeface="Arial" pitchFamily="34" charset="0"/>
                <a:cs typeface="Arial" pitchFamily="34" charset="0"/>
              </a:rPr>
              <a:t>ST</a:t>
            </a:r>
            <a:r>
              <a:rPr lang="en-US" sz="3200" b="1" dirty="0" smtClean="0">
                <a:effectLst>
                  <a:outerShdw blurRad="38100" dist="38100" dir="2700000" algn="tl">
                    <a:srgbClr val="000000">
                      <a:alpha val="43137"/>
                    </a:srgbClr>
                  </a:outerShdw>
                </a:effectLst>
                <a:latin typeface="Arial" pitchFamily="34" charset="0"/>
                <a:cs typeface="Arial" pitchFamily="34" charset="0"/>
              </a:rPr>
              <a:t> Century Reserve Force</a:t>
            </a:r>
            <a:endParaRPr lang="en-US" sz="32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0" name="Content Placeholder 9"/>
          <p:cNvSpPr>
            <a:spLocks noGrp="1"/>
          </p:cNvSpPr>
          <p:nvPr>
            <p:ph idx="1"/>
          </p:nvPr>
        </p:nvSpPr>
        <p:spPr>
          <a:xfrm>
            <a:off x="76200" y="1524000"/>
            <a:ext cx="2438400" cy="838200"/>
          </a:xfrm>
          <a:ln w="25400">
            <a:solidFill>
              <a:schemeClr val="tx1"/>
            </a:solidFill>
          </a:ln>
        </p:spPr>
        <p:txBody>
          <a:bodyPr rtlCol="0">
            <a:noAutofit/>
          </a:bodyPr>
          <a:lstStyle/>
          <a:p>
            <a:pPr algn="ctr" eaLnBrk="1" fontAlgn="auto" hangingPunct="1">
              <a:spcAft>
                <a:spcPts val="0"/>
              </a:spcAft>
              <a:buFont typeface="Arial" pitchFamily="34" charset="0"/>
              <a:buNone/>
              <a:defRPr/>
            </a:pPr>
            <a:r>
              <a:rPr lang="en-US" sz="1200" b="1" dirty="0" smtClean="0"/>
              <a:t>National Security</a:t>
            </a:r>
          </a:p>
          <a:p>
            <a:pPr eaLnBrk="1" fontAlgn="auto" hangingPunct="1">
              <a:spcAft>
                <a:spcPts val="0"/>
              </a:spcAft>
              <a:defRPr/>
            </a:pPr>
            <a:r>
              <a:rPr lang="en-US" sz="1050" dirty="0" smtClean="0"/>
              <a:t>National Security Strategy</a:t>
            </a:r>
          </a:p>
          <a:p>
            <a:pPr eaLnBrk="1" fontAlgn="auto" hangingPunct="1">
              <a:spcBef>
                <a:spcPts val="0"/>
              </a:spcBef>
              <a:spcAft>
                <a:spcPts val="0"/>
              </a:spcAft>
              <a:defRPr/>
            </a:pPr>
            <a:r>
              <a:rPr lang="en-US" sz="1050" dirty="0" smtClean="0"/>
              <a:t>Commission on the National </a:t>
            </a:r>
          </a:p>
          <a:p>
            <a:pPr eaLnBrk="1" fontAlgn="auto" hangingPunct="1">
              <a:spcBef>
                <a:spcPts val="0"/>
              </a:spcBef>
              <a:spcAft>
                <a:spcPts val="0"/>
              </a:spcAft>
              <a:buFont typeface="Arial" charset="0"/>
              <a:buNone/>
              <a:defRPr/>
            </a:pPr>
            <a:r>
              <a:rPr lang="en-US" sz="1050" dirty="0" smtClean="0"/>
              <a:t>	Guard and Reserves </a:t>
            </a:r>
            <a:br>
              <a:rPr lang="en-US" sz="1050" dirty="0" smtClean="0"/>
            </a:br>
            <a:endParaRPr lang="en-US" sz="1050" dirty="0" smtClean="0"/>
          </a:p>
          <a:p>
            <a:pPr eaLnBrk="1" fontAlgn="auto" hangingPunct="1">
              <a:spcAft>
                <a:spcPts val="0"/>
              </a:spcAft>
              <a:defRPr/>
            </a:pPr>
            <a:endParaRPr lang="en-US" sz="1200" b="1" dirty="0" smtClean="0"/>
          </a:p>
          <a:p>
            <a:pPr eaLnBrk="1" fontAlgn="auto" hangingPunct="1">
              <a:spcAft>
                <a:spcPts val="0"/>
              </a:spcAft>
              <a:defRPr/>
            </a:pPr>
            <a:endParaRPr lang="en-US" sz="1050" b="1" dirty="0" smtClean="0"/>
          </a:p>
        </p:txBody>
      </p:sp>
      <p:sp>
        <p:nvSpPr>
          <p:cNvPr id="2055" name="Content Placeholder 9"/>
          <p:cNvSpPr txBox="1">
            <a:spLocks/>
          </p:cNvSpPr>
          <p:nvPr/>
        </p:nvSpPr>
        <p:spPr bwMode="auto">
          <a:xfrm>
            <a:off x="2362200" y="2438400"/>
            <a:ext cx="2286000" cy="1219200"/>
          </a:xfrm>
          <a:prstGeom prst="rect">
            <a:avLst/>
          </a:prstGeom>
          <a:noFill/>
          <a:ln w="25400">
            <a:solidFill>
              <a:schemeClr val="tx1"/>
            </a:solidFill>
            <a:miter lim="800000"/>
            <a:headEnd/>
            <a:tailEnd/>
          </a:ln>
        </p:spPr>
        <p:txBody>
          <a:bodyPr/>
          <a:lstStyle/>
          <a:p>
            <a:pPr marL="342900" indent="-342900" algn="ctr">
              <a:spcBef>
                <a:spcPct val="20000"/>
              </a:spcBef>
              <a:buFont typeface="Arial" pitchFamily="34" charset="0"/>
              <a:buNone/>
            </a:pPr>
            <a:r>
              <a:rPr lang="en-US" sz="1200" b="1" dirty="0">
                <a:solidFill>
                  <a:prstClr val="black"/>
                </a:solidFill>
                <a:latin typeface="Calibri" pitchFamily="34" charset="0"/>
              </a:rPr>
              <a:t>National Defense</a:t>
            </a:r>
          </a:p>
          <a:p>
            <a:pPr marL="342900" indent="-342900">
              <a:spcBef>
                <a:spcPct val="20000"/>
              </a:spcBef>
              <a:buFont typeface="Arial" pitchFamily="34" charset="0"/>
              <a:buChar char="•"/>
            </a:pPr>
            <a:r>
              <a:rPr lang="en-US" dirty="0">
                <a:solidFill>
                  <a:prstClr val="black"/>
                </a:solidFill>
                <a:latin typeface="Calibri" pitchFamily="34" charset="0"/>
              </a:rPr>
              <a:t>National Defense Strategy</a:t>
            </a:r>
          </a:p>
          <a:p>
            <a:pPr marL="342900" indent="-342900">
              <a:spcBef>
                <a:spcPct val="20000"/>
              </a:spcBef>
              <a:buFont typeface="Arial" pitchFamily="34" charset="0"/>
              <a:buChar char="•"/>
            </a:pPr>
            <a:r>
              <a:rPr lang="en-US" dirty="0">
                <a:solidFill>
                  <a:prstClr val="black"/>
                </a:solidFill>
                <a:latin typeface="Calibri" pitchFamily="34" charset="0"/>
              </a:rPr>
              <a:t>National Military Strategy</a:t>
            </a:r>
          </a:p>
          <a:p>
            <a:pPr marL="342900" indent="-342900">
              <a:spcBef>
                <a:spcPct val="20000"/>
              </a:spcBef>
              <a:buFont typeface="Arial" pitchFamily="34" charset="0"/>
              <a:buChar char="•"/>
            </a:pPr>
            <a:r>
              <a:rPr lang="en-US" dirty="0">
                <a:solidFill>
                  <a:prstClr val="black"/>
                </a:solidFill>
                <a:latin typeface="Calibri" pitchFamily="34" charset="0"/>
              </a:rPr>
              <a:t>Quadrennial Defense Review</a:t>
            </a:r>
          </a:p>
          <a:p>
            <a:pPr marL="342900" indent="-342900">
              <a:spcBef>
                <a:spcPct val="20000"/>
              </a:spcBef>
              <a:buFont typeface="Arial" pitchFamily="34" charset="0"/>
              <a:buChar char="•"/>
            </a:pPr>
            <a:r>
              <a:rPr lang="en-US" dirty="0">
                <a:solidFill>
                  <a:prstClr val="black"/>
                </a:solidFill>
                <a:latin typeface="Calibri" pitchFamily="34" charset="0"/>
              </a:rPr>
              <a:t>Joint Operating Environment</a:t>
            </a:r>
          </a:p>
          <a:p>
            <a:pPr marL="342900" indent="-342900">
              <a:spcBef>
                <a:spcPct val="20000"/>
              </a:spcBef>
              <a:buFont typeface="Arial" pitchFamily="34" charset="0"/>
              <a:buChar char="•"/>
            </a:pPr>
            <a:r>
              <a:rPr lang="en-US" dirty="0">
                <a:solidFill>
                  <a:prstClr val="black"/>
                </a:solidFill>
                <a:latin typeface="Calibri" pitchFamily="34" charset="0"/>
              </a:rPr>
              <a:t>GDF/GEF/DPPG</a:t>
            </a:r>
          </a:p>
          <a:p>
            <a:pPr marL="342900" indent="-342900">
              <a:spcBef>
                <a:spcPct val="20000"/>
              </a:spcBef>
              <a:buFont typeface="Arial" pitchFamily="34" charset="0"/>
              <a:buChar char="•"/>
            </a:pPr>
            <a:endParaRPr lang="en-US" b="1" dirty="0">
              <a:solidFill>
                <a:prstClr val="black"/>
              </a:solidFill>
              <a:latin typeface="Calibri" pitchFamily="34" charset="0"/>
            </a:endParaRPr>
          </a:p>
          <a:p>
            <a:pPr marL="342900" indent="-342900">
              <a:spcBef>
                <a:spcPct val="20000"/>
              </a:spcBef>
              <a:buFont typeface="Arial" pitchFamily="34" charset="0"/>
              <a:buChar char="•"/>
            </a:pPr>
            <a:endParaRPr lang="en-US" b="1" dirty="0">
              <a:solidFill>
                <a:prstClr val="black"/>
              </a:solidFill>
              <a:latin typeface="Calibri" pitchFamily="34" charset="0"/>
            </a:endParaRPr>
          </a:p>
        </p:txBody>
      </p:sp>
      <p:sp>
        <p:nvSpPr>
          <p:cNvPr id="2056" name="Content Placeholder 9"/>
          <p:cNvSpPr txBox="1">
            <a:spLocks/>
          </p:cNvSpPr>
          <p:nvPr/>
        </p:nvSpPr>
        <p:spPr bwMode="auto">
          <a:xfrm>
            <a:off x="4429125" y="3733800"/>
            <a:ext cx="2286000" cy="914400"/>
          </a:xfrm>
          <a:prstGeom prst="rect">
            <a:avLst/>
          </a:prstGeom>
          <a:noFill/>
          <a:ln w="25400">
            <a:solidFill>
              <a:schemeClr val="tx1"/>
            </a:solidFill>
            <a:miter lim="800000"/>
            <a:headEnd/>
            <a:tailEnd/>
          </a:ln>
        </p:spPr>
        <p:txBody>
          <a:bodyPr/>
          <a:lstStyle/>
          <a:p>
            <a:pPr marL="342900" indent="-342900" algn="ctr">
              <a:spcBef>
                <a:spcPct val="20000"/>
              </a:spcBef>
              <a:buFont typeface="Arial" pitchFamily="34" charset="0"/>
              <a:buNone/>
            </a:pPr>
            <a:r>
              <a:rPr lang="en-US" sz="1200" b="1" dirty="0">
                <a:solidFill>
                  <a:prstClr val="black"/>
                </a:solidFill>
                <a:latin typeface="Calibri" pitchFamily="34" charset="0"/>
              </a:rPr>
              <a:t>Reserve Affairs</a:t>
            </a:r>
          </a:p>
          <a:p>
            <a:pPr marL="342900" indent="-342900">
              <a:spcBef>
                <a:spcPct val="20000"/>
              </a:spcBef>
              <a:buFont typeface="Arial" pitchFamily="34" charset="0"/>
              <a:buChar char="•"/>
            </a:pPr>
            <a:r>
              <a:rPr lang="en-US" dirty="0">
                <a:solidFill>
                  <a:prstClr val="black"/>
                </a:solidFill>
                <a:latin typeface="Calibri" pitchFamily="34" charset="0"/>
              </a:rPr>
              <a:t>QDR Comprehensive RC Review</a:t>
            </a:r>
          </a:p>
          <a:p>
            <a:pPr marL="342900" indent="-342900">
              <a:spcBef>
                <a:spcPct val="20000"/>
              </a:spcBef>
              <a:buFont typeface="Arial" pitchFamily="34" charset="0"/>
              <a:buChar char="•"/>
            </a:pPr>
            <a:r>
              <a:rPr lang="en-US" dirty="0">
                <a:solidFill>
                  <a:prstClr val="black"/>
                </a:solidFill>
                <a:latin typeface="Calibri" pitchFamily="34" charset="0"/>
              </a:rPr>
              <a:t>RC 2020</a:t>
            </a:r>
          </a:p>
          <a:p>
            <a:pPr marL="342900" indent="-342900">
              <a:spcBef>
                <a:spcPct val="20000"/>
              </a:spcBef>
              <a:buFont typeface="Arial" pitchFamily="34" charset="0"/>
              <a:buChar char="•"/>
            </a:pPr>
            <a:r>
              <a:rPr lang="en-US" dirty="0">
                <a:solidFill>
                  <a:prstClr val="black"/>
                </a:solidFill>
                <a:latin typeface="Calibri" pitchFamily="34" charset="0"/>
              </a:rPr>
              <a:t>Integrated Training Environment</a:t>
            </a:r>
          </a:p>
          <a:p>
            <a:pPr marL="342900" indent="-342900">
              <a:spcBef>
                <a:spcPct val="20000"/>
              </a:spcBef>
              <a:buFont typeface="Arial" pitchFamily="34" charset="0"/>
              <a:buChar char="•"/>
            </a:pPr>
            <a:endParaRPr lang="en-US" b="1" dirty="0">
              <a:solidFill>
                <a:prstClr val="black"/>
              </a:solidFill>
              <a:latin typeface="Calibri" pitchFamily="34" charset="0"/>
            </a:endParaRPr>
          </a:p>
          <a:p>
            <a:pPr marL="342900" indent="-342900">
              <a:spcBef>
                <a:spcPct val="20000"/>
              </a:spcBef>
              <a:buFont typeface="Arial" pitchFamily="34" charset="0"/>
              <a:buChar char="•"/>
            </a:pPr>
            <a:endParaRPr lang="en-US" b="1" dirty="0">
              <a:solidFill>
                <a:prstClr val="black"/>
              </a:solidFill>
              <a:latin typeface="Calibri" pitchFamily="34" charset="0"/>
            </a:endParaRPr>
          </a:p>
        </p:txBody>
      </p:sp>
      <p:sp>
        <p:nvSpPr>
          <p:cNvPr id="14" name="Rounded Rectangle 13"/>
          <p:cNvSpPr/>
          <p:nvPr/>
        </p:nvSpPr>
        <p:spPr>
          <a:xfrm>
            <a:off x="6324600" y="5029200"/>
            <a:ext cx="2667000" cy="1447800"/>
          </a:xfrm>
          <a:prstGeom prst="roundRect">
            <a:avLst/>
          </a:prstGeom>
          <a:solidFill>
            <a:srgbClr val="002060"/>
          </a:solidFill>
          <a:ln w="50800" cap="rnd" cmpd="sng">
            <a:noFill/>
          </a:ln>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smtClean="0">
                <a:solidFill>
                  <a:prstClr val="white"/>
                </a:solidFill>
                <a:latin typeface="Times New Roman" pitchFamily="18" charset="0"/>
                <a:cs typeface="Times New Roman" pitchFamily="18" charset="0"/>
              </a:rPr>
              <a:t>Comprehensive Review of the Future Role of the Reserve Component</a:t>
            </a:r>
            <a:endParaRPr lang="en-US" sz="1800" b="1" dirty="0">
              <a:solidFill>
                <a:prstClr val="white"/>
              </a:solidFill>
              <a:latin typeface="Times New Roman" pitchFamily="18" charset="0"/>
              <a:cs typeface="Times New Roman" pitchFamily="18" charset="0"/>
            </a:endParaRPr>
          </a:p>
        </p:txBody>
      </p:sp>
      <p:sp>
        <p:nvSpPr>
          <p:cNvPr id="15" name="Rectangle 14"/>
          <p:cNvSpPr/>
          <p:nvPr/>
        </p:nvSpPr>
        <p:spPr>
          <a:xfrm>
            <a:off x="4572000" y="1041400"/>
            <a:ext cx="4572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prstClr val="black"/>
              </a:solidFill>
            </a:endParaRPr>
          </a:p>
          <a:p>
            <a:pPr algn="ctr" fontAlgn="auto">
              <a:spcBef>
                <a:spcPts val="0"/>
              </a:spcBef>
              <a:spcAft>
                <a:spcPts val="0"/>
              </a:spcAft>
              <a:defRPr/>
            </a:pPr>
            <a:r>
              <a:rPr lang="en-US" sz="2800" b="1" i="1" dirty="0">
                <a:solidFill>
                  <a:srgbClr val="002060"/>
                </a:solidFill>
              </a:rPr>
              <a:t>Ready, relevant, integrated</a:t>
            </a:r>
            <a:r>
              <a:rPr lang="en-US" sz="1200" b="1" i="1" dirty="0">
                <a:solidFill>
                  <a:srgbClr val="002060"/>
                </a:solidFill>
              </a:rPr>
              <a:t>  </a:t>
            </a:r>
            <a:br>
              <a:rPr lang="en-US" sz="1200" b="1" i="1" dirty="0">
                <a:solidFill>
                  <a:srgbClr val="002060"/>
                </a:solidFill>
              </a:rPr>
            </a:br>
            <a:r>
              <a:rPr lang="en-US" sz="1400" dirty="0" smtClean="0">
                <a:solidFill>
                  <a:srgbClr val="002060"/>
                </a:solidFill>
              </a:rPr>
              <a:t>An operational force that </a:t>
            </a:r>
            <a:r>
              <a:rPr lang="en-US" sz="1400" dirty="0">
                <a:solidFill>
                  <a:srgbClr val="002060"/>
                </a:solidFill>
              </a:rPr>
              <a:t>is the “force of first choice” for well suited missions and a strategic reserve that can surge required capability increases at a time of national crisis  </a:t>
            </a:r>
          </a:p>
          <a:p>
            <a:pPr algn="ctr" fontAlgn="auto">
              <a:spcBef>
                <a:spcPts val="0"/>
              </a:spcBef>
              <a:spcAft>
                <a:spcPts val="0"/>
              </a:spcAft>
              <a:defRPr/>
            </a:pPr>
            <a:endParaRPr lang="en-US" sz="1400" dirty="0">
              <a:solidFill>
                <a:prstClr val="white"/>
              </a:solidFill>
            </a:endParaRPr>
          </a:p>
        </p:txBody>
      </p:sp>
      <p:pic>
        <p:nvPicPr>
          <p:cNvPr id="2061" name="Picture 16" descr="national_security_strategy_Page_01.jpg"/>
          <p:cNvPicPr>
            <a:picLocks noChangeAspect="1"/>
          </p:cNvPicPr>
          <p:nvPr/>
        </p:nvPicPr>
        <p:blipFill>
          <a:blip r:embed="rId3" cstate="print"/>
          <a:srcRect/>
          <a:stretch>
            <a:fillRect/>
          </a:stretch>
        </p:blipFill>
        <p:spPr bwMode="auto">
          <a:xfrm>
            <a:off x="76200" y="2514600"/>
            <a:ext cx="1119188" cy="1447800"/>
          </a:xfrm>
          <a:prstGeom prst="rect">
            <a:avLst/>
          </a:prstGeom>
          <a:noFill/>
          <a:ln w="9525">
            <a:solidFill>
              <a:schemeClr val="tx1"/>
            </a:solidFill>
            <a:miter lim="800000"/>
            <a:headEnd/>
            <a:tailEnd/>
          </a:ln>
        </p:spPr>
      </p:pic>
      <p:pic>
        <p:nvPicPr>
          <p:cNvPr id="2062" name="Picture 18" descr="CNGR_finalreport                   1th                   over_Page_52402784.jpg"/>
          <p:cNvPicPr>
            <a:picLocks noChangeAspect="1"/>
          </p:cNvPicPr>
          <p:nvPr/>
        </p:nvPicPr>
        <p:blipFill>
          <a:blip r:embed="rId4" cstate="print"/>
          <a:srcRect/>
          <a:stretch>
            <a:fillRect/>
          </a:stretch>
        </p:blipFill>
        <p:spPr bwMode="auto">
          <a:xfrm>
            <a:off x="1066800" y="3276600"/>
            <a:ext cx="1187450" cy="1524000"/>
          </a:xfrm>
          <a:prstGeom prst="rect">
            <a:avLst/>
          </a:prstGeom>
          <a:noFill/>
          <a:ln w="9525">
            <a:solidFill>
              <a:schemeClr val="tx1"/>
            </a:solidFill>
            <a:miter lim="800000"/>
            <a:headEnd/>
            <a:tailEnd/>
          </a:ln>
        </p:spPr>
      </p:pic>
      <p:pic>
        <p:nvPicPr>
          <p:cNvPr id="2063" name="Picture 17" descr="d20050318nms_Page_01.jpg"/>
          <p:cNvPicPr>
            <a:picLocks noChangeAspect="1"/>
          </p:cNvPicPr>
          <p:nvPr/>
        </p:nvPicPr>
        <p:blipFill>
          <a:blip r:embed="rId5" cstate="print"/>
          <a:srcRect/>
          <a:stretch>
            <a:fillRect/>
          </a:stretch>
        </p:blipFill>
        <p:spPr bwMode="auto">
          <a:xfrm>
            <a:off x="2133600" y="3962400"/>
            <a:ext cx="1295400" cy="1676400"/>
          </a:xfrm>
          <a:prstGeom prst="rect">
            <a:avLst/>
          </a:prstGeom>
          <a:noFill/>
          <a:ln w="9525">
            <a:solidFill>
              <a:schemeClr val="tx1"/>
            </a:solidFill>
            <a:miter lim="800000"/>
            <a:headEnd/>
            <a:tailEnd/>
          </a:ln>
        </p:spPr>
      </p:pic>
      <p:pic>
        <p:nvPicPr>
          <p:cNvPr id="2064" name="Picture 15"/>
          <p:cNvPicPr>
            <a:picLocks noChangeAspect="1" noChangeArrowheads="1"/>
          </p:cNvPicPr>
          <p:nvPr/>
        </p:nvPicPr>
        <p:blipFill>
          <a:blip r:embed="rId6" cstate="print"/>
          <a:srcRect/>
          <a:stretch>
            <a:fillRect/>
          </a:stretch>
        </p:blipFill>
        <p:spPr bwMode="auto">
          <a:xfrm>
            <a:off x="3200400" y="4724400"/>
            <a:ext cx="1120775" cy="1468438"/>
          </a:xfrm>
          <a:prstGeom prst="rect">
            <a:avLst/>
          </a:prstGeom>
          <a:noFill/>
          <a:ln w="9525">
            <a:solidFill>
              <a:schemeClr val="tx1"/>
            </a:solidFill>
            <a:miter lim="800000"/>
            <a:headEnd/>
            <a:tailEnd/>
          </a:ln>
        </p:spPr>
      </p:pic>
      <p:pic>
        <p:nvPicPr>
          <p:cNvPr id="2065" name="Picture 14" descr="http://www.defense.gov/qdr/images/QDR-cover1.jpg"/>
          <p:cNvPicPr>
            <a:picLocks noChangeAspect="1" noChangeArrowheads="1"/>
          </p:cNvPicPr>
          <p:nvPr/>
        </p:nvPicPr>
        <p:blipFill>
          <a:blip r:embed="rId7" cstate="print"/>
          <a:srcRect/>
          <a:stretch>
            <a:fillRect/>
          </a:stretch>
        </p:blipFill>
        <p:spPr bwMode="auto">
          <a:xfrm>
            <a:off x="4267200" y="5257800"/>
            <a:ext cx="1143000" cy="1476375"/>
          </a:xfrm>
          <a:prstGeom prst="rect">
            <a:avLst/>
          </a:prstGeom>
          <a:noFill/>
          <a:ln w="9525">
            <a:solidFill>
              <a:schemeClr val="tx1"/>
            </a:solidFill>
            <a:miter lim="800000"/>
            <a:headEnd/>
            <a:tailEnd/>
          </a:ln>
        </p:spPr>
      </p:pic>
      <p:sp>
        <p:nvSpPr>
          <p:cNvPr id="20" name="TextBox 19"/>
          <p:cNvSpPr txBox="1"/>
          <p:nvPr/>
        </p:nvSpPr>
        <p:spPr>
          <a:xfrm>
            <a:off x="152400" y="5562600"/>
            <a:ext cx="2895600" cy="577850"/>
          </a:xfrm>
          <a:prstGeom prst="rect">
            <a:avLst/>
          </a:prstGeom>
          <a:noFill/>
        </p:spPr>
        <p:txBody>
          <a:bodyPr>
            <a:spAutoFit/>
          </a:bodyPr>
          <a:lstStyle/>
          <a:p>
            <a:pPr>
              <a:defRPr/>
            </a:pPr>
            <a:endParaRPr lang="en-US" sz="1050" b="1" i="1" dirty="0">
              <a:solidFill>
                <a:prstClr val="black"/>
              </a:solidFill>
              <a:latin typeface="Arial" charset="0"/>
            </a:endParaRPr>
          </a:p>
          <a:p>
            <a:pPr>
              <a:defRPr/>
            </a:pPr>
            <a:r>
              <a:rPr lang="en-US" sz="1050" b="1" i="1" dirty="0">
                <a:solidFill>
                  <a:prstClr val="black"/>
                </a:solidFill>
                <a:latin typeface="Arial" charset="0"/>
              </a:rPr>
              <a:t>Strategic alignment in direct support of U.S. National Security and Military Mission</a:t>
            </a:r>
          </a:p>
        </p:txBody>
      </p:sp>
      <p:sp>
        <p:nvSpPr>
          <p:cNvPr id="23" name="Slide Number Placeholder 24"/>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latin typeface="Times New Roman" pitchFamily="18" charset="0"/>
                <a:cs typeface="Times New Roman" pitchFamily="18" charset="0"/>
              </a:rPr>
              <a:pPr>
                <a:defRPr/>
              </a:pPr>
              <a:t>25</a:t>
            </a:fld>
            <a:endParaRPr lang="en-US" sz="1000" dirty="0">
              <a:solidFill>
                <a:srgbClr val="000000"/>
              </a:solidFill>
              <a:latin typeface="Times New Roman" pitchFamily="18" charset="0"/>
              <a:cs typeface="Times New Roman" pitchFamily="18" charset="0"/>
            </a:endParaRPr>
          </a:p>
        </p:txBody>
      </p:sp>
      <p:pic>
        <p:nvPicPr>
          <p:cNvPr id="21" name="Picture 2"/>
          <p:cNvPicPr>
            <a:picLocks noChangeAspect="1" noChangeArrowheads="1"/>
          </p:cNvPicPr>
          <p:nvPr/>
        </p:nvPicPr>
        <p:blipFill>
          <a:blip r:embed="rId8" cstate="print"/>
          <a:srcRect/>
          <a:stretch>
            <a:fillRect/>
          </a:stretch>
        </p:blipFill>
        <p:spPr bwMode="auto">
          <a:xfrm>
            <a:off x="0" y="0"/>
            <a:ext cx="914400" cy="914400"/>
          </a:xfrm>
          <a:prstGeom prst="rect">
            <a:avLst/>
          </a:prstGeom>
          <a:noFill/>
          <a:ln w="9525">
            <a:noFill/>
            <a:miter lim="800000"/>
            <a:headEnd/>
            <a:tailEnd/>
          </a:ln>
        </p:spPr>
      </p:pic>
      <p:pic>
        <p:nvPicPr>
          <p:cNvPr id="18" name="Picture 2"/>
          <p:cNvPicPr>
            <a:picLocks noChangeAspect="1" noChangeArrowheads="1"/>
          </p:cNvPicPr>
          <p:nvPr/>
        </p:nvPicPr>
        <p:blipFill>
          <a:blip r:embed="rId9" cstate="print"/>
          <a:srcRect/>
          <a:stretch>
            <a:fillRect/>
          </a:stretch>
        </p:blipFill>
        <p:spPr bwMode="auto">
          <a:xfrm>
            <a:off x="7019925" y="2496168"/>
            <a:ext cx="2128837" cy="2513982"/>
          </a:xfrm>
          <a:prstGeom prst="rect">
            <a:avLst/>
          </a:prstGeom>
          <a:noFill/>
          <a:ln w="9525">
            <a:noFill/>
            <a:miter lim="800000"/>
            <a:headEnd/>
            <a:tailEnd/>
          </a:ln>
        </p:spPr>
      </p:pic>
      <p:pic>
        <p:nvPicPr>
          <p:cNvPr id="1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7" name="TextBox 6"/>
          <p:cNvSpPr txBox="1"/>
          <p:nvPr/>
        </p:nvSpPr>
        <p:spPr>
          <a:xfrm>
            <a:off x="0" y="1619250"/>
            <a:ext cx="9144000" cy="3354765"/>
          </a:xfrm>
          <a:prstGeom prst="rect">
            <a:avLst/>
          </a:prstGeom>
          <a:noFill/>
        </p:spPr>
        <p:txBody>
          <a:bodyPr wrap="square" rtlCol="0">
            <a:spAutoFit/>
          </a:bodyPr>
          <a:lstStyle/>
          <a:p>
            <a:r>
              <a:rPr lang="en-US" sz="1200" b="1" dirty="0" smtClean="0">
                <a:solidFill>
                  <a:schemeClr val="tx1"/>
                </a:solidFill>
                <a:latin typeface="Arial" pitchFamily="34" charset="0"/>
                <a:cs typeface="Arial" pitchFamily="34" charset="0"/>
              </a:rPr>
              <a:t>BACKGROUND</a:t>
            </a:r>
          </a:p>
          <a:p>
            <a:pPr>
              <a:spcAft>
                <a:spcPts val="400"/>
              </a:spcAft>
              <a:buFont typeface="Wingdings" pitchFamily="2" charset="2"/>
              <a:buChar char="Ø"/>
            </a:pPr>
            <a:r>
              <a:rPr lang="en-US" sz="1200" dirty="0" smtClean="0">
                <a:solidFill>
                  <a:schemeClr val="tx1"/>
                </a:solidFill>
              </a:rPr>
              <a:t> </a:t>
            </a:r>
            <a:r>
              <a:rPr lang="en-US" sz="1200" dirty="0" smtClean="0">
                <a:solidFill>
                  <a:schemeClr val="tx1"/>
                </a:solidFill>
                <a:latin typeface="Arial" pitchFamily="34" charset="0"/>
                <a:cs typeface="Arial" pitchFamily="34" charset="0"/>
              </a:rPr>
              <a:t>The 2010 Quadrennial Defense Review directed the analysis, which was co-sponsored by the VCJCS and ASD(RA) and drew participation from 24 organizations.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review focused on costs, uses, roles, standards, rebalancing, and law and policy changes that will impact the Reserve Component’s role in the Total Force for the next generation and beyond.</a:t>
            </a:r>
          </a:p>
          <a:p>
            <a:endParaRPr lang="en-US" sz="1200" dirty="0" smtClean="0">
              <a:solidFill>
                <a:schemeClr val="tx1"/>
              </a:solidFill>
              <a:latin typeface="Arial" pitchFamily="34" charset="0"/>
              <a:cs typeface="Arial" pitchFamily="34" charset="0"/>
            </a:endParaRPr>
          </a:p>
          <a:p>
            <a:r>
              <a:rPr lang="en-US" sz="1200" b="1" dirty="0" smtClean="0">
                <a:solidFill>
                  <a:schemeClr val="tx1"/>
                </a:solidFill>
                <a:latin typeface="Arial" pitchFamily="34" charset="0"/>
                <a:cs typeface="Arial" pitchFamily="34" charset="0"/>
              </a:rPr>
              <a:t>RESULTS &amp; WAY AHEAD</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report proposes options to enhance Total Force capabilities, mitigate stress on the Total Force, efficiently use DoD resources, and utilize the RC in roles for which they are well suited.</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Each Service is addressing these rebalancing options as they evolve to meet the ever-changing operational environment.</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Key recommendation topics include Continuum of Service, Access, Civilian Skills, Pay &amp; Status, Rebalancing, Sourcing, and Training &amp; Readiness.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These findings and recommendations will elicit key changes to law, policy and doctrine that will help preserve the Total Force, engender efficiency, increase capacity, and expand capabilities.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report’s recommendations are being implemented throughout the Department utilizing existing processes and via coordinated effort among key stakeholders.</a:t>
            </a:r>
            <a:endParaRPr lang="en-US" sz="1200" dirty="0">
              <a:solidFill>
                <a:schemeClr val="tx1"/>
              </a:solidFill>
              <a:latin typeface="Arial" pitchFamily="34" charset="0"/>
              <a:cs typeface="Arial" pitchFamily="34" charset="0"/>
            </a:endParaRPr>
          </a:p>
        </p:txBody>
      </p:sp>
      <p:sp>
        <p:nvSpPr>
          <p:cNvPr id="10" name="Rectangle 8"/>
          <p:cNvSpPr txBox="1">
            <a:spLocks noChangeArrowheads="1"/>
          </p:cNvSpPr>
          <p:nvPr/>
        </p:nvSpPr>
        <p:spPr bwMode="auto">
          <a:xfrm>
            <a:off x="0" y="19050"/>
            <a:ext cx="9144000" cy="13144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Comprehensive Review</a:t>
            </a:r>
          </a:p>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 of the Future Role </a:t>
            </a:r>
          </a:p>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of the Reserve Component</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12" name="Slide Number Placeholder 11"/>
          <p:cNvSpPr>
            <a:spLocks noGrp="1"/>
          </p:cNvSpPr>
          <p:nvPr>
            <p:ph type="sldNum" sz="quarter" idx="12"/>
          </p:nvPr>
        </p:nvSpPr>
        <p:spPr>
          <a:xfrm>
            <a:off x="7010400" y="6492875"/>
            <a:ext cx="2133600" cy="365125"/>
          </a:xfrm>
        </p:spPr>
        <p:txBody>
          <a:bodyPr anchor="b"/>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26</a:t>
            </a:fld>
            <a:endParaRPr lang="en-US" sz="1000" dirty="0">
              <a:solidFill>
                <a:schemeClr val="tx1"/>
              </a:solidFill>
              <a:latin typeface="Times New Roman" pitchFamily="18" charset="0"/>
              <a:cs typeface="Times New Roman" pitchFamily="18" charset="0"/>
            </a:endParaRPr>
          </a:p>
        </p:txBody>
      </p:sp>
      <p:sp>
        <p:nvSpPr>
          <p:cNvPr id="14" name="TextBox 97"/>
          <p:cNvSpPr txBox="1">
            <a:spLocks noChangeArrowheads="1"/>
          </p:cNvSpPr>
          <p:nvPr/>
        </p:nvSpPr>
        <p:spPr bwMode="auto">
          <a:xfrm>
            <a:off x="0" y="6011279"/>
            <a:ext cx="9144000" cy="681038"/>
          </a:xfrm>
          <a:prstGeom prst="roundRect">
            <a:avLst/>
          </a:prstGeom>
          <a:solidFill>
            <a:srgbClr val="800000"/>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smtClean="0">
                <a:solidFill>
                  <a:schemeClr val="bg1"/>
                </a:solidFill>
                <a:latin typeface="Arial" pitchFamily="34" charset="0"/>
                <a:cs typeface="Arial" pitchFamily="34" charset="0"/>
              </a:rPr>
              <a:t>“This report offers compelling analysis regarding the future role of the RC.”</a:t>
            </a:r>
          </a:p>
          <a:p>
            <a:pPr algn="ctr">
              <a:defRPr/>
            </a:pPr>
            <a:r>
              <a:rPr lang="en-US" sz="1700" dirty="0" smtClean="0">
                <a:solidFill>
                  <a:schemeClr val="bg1"/>
                </a:solidFill>
                <a:latin typeface="Arial" pitchFamily="34" charset="0"/>
                <a:cs typeface="Arial" pitchFamily="34" charset="0"/>
              </a:rPr>
              <a:t> --</a:t>
            </a:r>
            <a:r>
              <a:rPr lang="en-US" sz="1700" b="1" i="1" dirty="0" smtClean="0">
                <a:solidFill>
                  <a:schemeClr val="bg1"/>
                </a:solidFill>
                <a:latin typeface="Arial" pitchFamily="34" charset="0"/>
                <a:cs typeface="Arial" pitchFamily="34" charset="0"/>
              </a:rPr>
              <a:t>Secretary Gates</a:t>
            </a:r>
            <a:r>
              <a:rPr lang="en-US" sz="1700" b="1" dirty="0" smtClean="0">
                <a:solidFill>
                  <a:srgbClr val="FFFFFF"/>
                </a:solidFill>
                <a:latin typeface="Arial" charset="0"/>
                <a:cs typeface="Arial" charset="0"/>
              </a:rPr>
              <a:t> </a:t>
            </a:r>
            <a:endParaRPr lang="en-US" sz="1700" b="1" dirty="0">
              <a:solidFill>
                <a:srgbClr val="FFFFFF"/>
              </a:solidFill>
              <a:latin typeface="Arial" charset="0"/>
              <a:cs typeface="Arial" charset="0"/>
            </a:endParaRPr>
          </a:p>
        </p:txBody>
      </p:sp>
      <p:pic>
        <p:nvPicPr>
          <p:cNvPr id="11"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43" name="AutoShape 2" descr="DSC Logo">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 name="AutoShape 4" descr="DSC Logo">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5" name="TextBox 44"/>
          <p:cNvSpPr txBox="1"/>
          <p:nvPr/>
        </p:nvSpPr>
        <p:spPr>
          <a:xfrm>
            <a:off x="0" y="1019175"/>
            <a:ext cx="9144000" cy="523220"/>
          </a:xfrm>
          <a:prstGeom prst="rect">
            <a:avLst/>
          </a:prstGeom>
          <a:noFill/>
        </p:spPr>
        <p:txBody>
          <a:bodyPr wrap="square" rtlCol="0">
            <a:spAutoFit/>
          </a:bodyPr>
          <a:lstStyle/>
          <a:p>
            <a:pPr algn="ctr"/>
            <a:r>
              <a:rPr lang="en-US" sz="1400" dirty="0" smtClean="0">
                <a:solidFill>
                  <a:srgbClr val="000000"/>
                </a:solidFill>
                <a:latin typeface="Arial" pitchFamily="34" charset="0"/>
                <a:cs typeface="Arial" pitchFamily="34" charset="0"/>
              </a:rPr>
              <a:t>ASD/RA designated responsibility for exercising the authority of the SecDef to manage the DoD STARBASE Program and National Guard Youth Challenge Program</a:t>
            </a:r>
            <a:endParaRPr lang="en-US" sz="1400" dirty="0">
              <a:solidFill>
                <a:srgbClr val="000000"/>
              </a:solidFill>
              <a:latin typeface="Arial" pitchFamily="34" charset="0"/>
              <a:cs typeface="Arial" pitchFamily="34" charset="0"/>
            </a:endParaRPr>
          </a:p>
        </p:txBody>
      </p:sp>
      <p:grpSp>
        <p:nvGrpSpPr>
          <p:cNvPr id="46" name="Group 16"/>
          <p:cNvGrpSpPr/>
          <p:nvPr/>
        </p:nvGrpSpPr>
        <p:grpSpPr>
          <a:xfrm>
            <a:off x="225425" y="1571624"/>
            <a:ext cx="8493126" cy="5105341"/>
            <a:chOff x="225425" y="1466849"/>
            <a:chExt cx="8493126" cy="5105341"/>
          </a:xfrm>
        </p:grpSpPr>
        <p:sp>
          <p:nvSpPr>
            <p:cNvPr id="47" name="TextBox 46"/>
            <p:cNvSpPr txBox="1"/>
            <p:nvPr/>
          </p:nvSpPr>
          <p:spPr>
            <a:xfrm>
              <a:off x="4794251" y="2381250"/>
              <a:ext cx="3924300" cy="4154984"/>
            </a:xfrm>
            <a:prstGeom prst="rect">
              <a:avLst/>
            </a:prstGeom>
            <a:noFill/>
          </p:spPr>
          <p:txBody>
            <a:bodyPr wrap="square" rtlCol="0">
              <a:spAutoFit/>
            </a:bodyPr>
            <a:lstStyle/>
            <a:p>
              <a:r>
                <a:rPr lang="en-US" sz="1200" b="1" i="1" u="sng" dirty="0" smtClean="0">
                  <a:solidFill>
                    <a:srgbClr val="000000"/>
                  </a:solidFill>
                  <a:latin typeface="Arial" pitchFamily="34" charset="0"/>
                  <a:cs typeface="Arial" pitchFamily="34" charset="0"/>
                </a:rPr>
                <a:t>Purpose</a:t>
              </a:r>
              <a:r>
                <a:rPr lang="en-US" sz="1200" b="1" i="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To improve the life skills and employment potential of participants by providing military-based training and supervised work experience, together with the core program components of assisting participants in attaining a high school diploma or its equivalent, leadership development, promoting fellowship and community service, developing life coping skills as well as job skills, and improving physical fitness, health and hygiene.</a:t>
              </a:r>
            </a:p>
            <a:p>
              <a:endParaRPr lang="en-US" sz="1200" i="1" u="sng" dirty="0" smtClean="0">
                <a:solidFill>
                  <a:srgbClr val="000000"/>
                </a:solidFill>
                <a:latin typeface="Arial" pitchFamily="34" charset="0"/>
                <a:cs typeface="Arial" pitchFamily="34" charset="0"/>
              </a:endParaRPr>
            </a:p>
            <a:p>
              <a:r>
                <a:rPr lang="en-US" sz="1200" dirty="0" smtClean="0">
                  <a:solidFill>
                    <a:srgbClr val="000000"/>
                  </a:solidFill>
                  <a:latin typeface="Arial" pitchFamily="34" charset="0"/>
                  <a:cs typeface="Arial" pitchFamily="34" charset="0"/>
                </a:rPr>
                <a:t>Chief, National Guard Bureau is responsible to the ASD/RA for administering the program through cooperative agreements with the states.</a:t>
              </a:r>
            </a:p>
            <a:p>
              <a:endParaRPr lang="en-US" sz="1200" dirty="0" smtClean="0">
                <a:solidFill>
                  <a:srgbClr val="000000"/>
                </a:solidFill>
                <a:latin typeface="Arial" pitchFamily="34" charset="0"/>
                <a:cs typeface="Arial" pitchFamily="34" charset="0"/>
              </a:endParaRPr>
            </a:p>
            <a:p>
              <a:r>
                <a:rPr lang="en-US" sz="1200" dirty="0" smtClean="0">
                  <a:solidFill>
                    <a:schemeClr val="tx1"/>
                  </a:solidFill>
                  <a:latin typeface="Arial" pitchFamily="34" charset="0"/>
                  <a:cs typeface="Arial" pitchFamily="34" charset="0"/>
                </a:rPr>
                <a:t>NGYCP currently operates in 27 states, the District of Columbia and Puerto Rico with about 9,000 graduates annually. The 17 month program consists of two phases(residential and post-residential and is for 16-18 year </a:t>
              </a:r>
              <a:r>
                <a:rPr lang="en-US" sz="1200" dirty="0" smtClean="0">
                  <a:solidFill>
                    <a:srgbClr val="000000"/>
                  </a:solidFill>
                  <a:latin typeface="Arial" pitchFamily="34" charset="0"/>
                  <a:cs typeface="Arial" pitchFamily="34" charset="0"/>
                </a:rPr>
                <a:t>old high school dropouts, who are unemployed, drug free, and not involved with the criminal justice system.</a:t>
              </a:r>
            </a:p>
            <a:p>
              <a:endParaRPr lang="en-US" sz="1200" b="1" dirty="0">
                <a:solidFill>
                  <a:srgbClr val="000000"/>
                </a:solidFill>
                <a:latin typeface="Arial" pitchFamily="34" charset="0"/>
                <a:cs typeface="Arial" pitchFamily="34" charset="0"/>
              </a:endParaRPr>
            </a:p>
          </p:txBody>
        </p:sp>
        <p:sp>
          <p:nvSpPr>
            <p:cNvPr id="48" name="Rectangle 47"/>
            <p:cNvSpPr/>
            <p:nvPr/>
          </p:nvSpPr>
          <p:spPr>
            <a:xfrm>
              <a:off x="225425" y="2047875"/>
              <a:ext cx="4089400" cy="4524315"/>
            </a:xfrm>
            <a:prstGeom prst="rect">
              <a:avLst/>
            </a:prstGeom>
          </p:spPr>
          <p:txBody>
            <a:bodyPr wrap="square">
              <a:spAutoFit/>
            </a:bodyPr>
            <a:lstStyle/>
            <a:p>
              <a:pPr>
                <a:defRPr/>
              </a:pPr>
              <a:r>
                <a:rPr lang="en-US" sz="1200" b="1" i="1" u="sng" dirty="0" smtClean="0">
                  <a:solidFill>
                    <a:srgbClr val="000000"/>
                  </a:solidFill>
                  <a:latin typeface="Arial" pitchFamily="34" charset="0"/>
                  <a:cs typeface="Arial" pitchFamily="34" charset="0"/>
                </a:rPr>
                <a:t>Purpose</a:t>
              </a:r>
              <a:r>
                <a:rPr lang="en-US" sz="1200" b="1" i="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To raise the interest and improve knowledge and skills of students in kindergarten through twelfth grade in science, technology, engineering and mathematics (STEM). The program targets "at risk" (minority and low socio-economic) students and utilizes instruction modules specifically designed to meet specific STEM objectives.</a:t>
              </a:r>
            </a:p>
            <a:p>
              <a:pPr>
                <a:defRPr/>
              </a:pPr>
              <a:r>
                <a:rPr lang="en-US" sz="1200" dirty="0" smtClean="0">
                  <a:solidFill>
                    <a:srgbClr val="000000"/>
                  </a:solidFill>
                  <a:latin typeface="Arial" pitchFamily="34" charset="0"/>
                  <a:cs typeface="Arial" pitchFamily="34" charset="0"/>
                </a:rPr>
                <a:t> </a:t>
              </a:r>
            </a:p>
            <a:p>
              <a:pPr>
                <a:defRPr/>
              </a:pPr>
              <a:r>
                <a:rPr lang="en-US" sz="1200" dirty="0" smtClean="0">
                  <a:solidFill>
                    <a:srgbClr val="000000"/>
                  </a:solidFill>
                  <a:latin typeface="Arial" pitchFamily="34" charset="0"/>
                  <a:cs typeface="Arial" pitchFamily="34" charset="0"/>
                </a:rPr>
                <a:t>Military commanders through the Secretaries of the Military Departments are responsible to the ASD/RA for administering and conducting the program.</a:t>
              </a:r>
            </a:p>
            <a:p>
              <a:pPr>
                <a:defRPr/>
              </a:pPr>
              <a:endParaRPr lang="en-US" sz="1200" dirty="0" smtClean="0">
                <a:solidFill>
                  <a:srgbClr val="000000"/>
                </a:solidFill>
                <a:latin typeface="Arial" pitchFamily="34" charset="0"/>
                <a:cs typeface="Arial" pitchFamily="34" charset="0"/>
              </a:endParaRPr>
            </a:p>
            <a:p>
              <a:pPr>
                <a:defRPr/>
              </a:pPr>
              <a:r>
                <a:rPr lang="en-US" sz="1200" dirty="0" smtClean="0">
                  <a:solidFill>
                    <a:schemeClr val="tx1"/>
                  </a:solidFill>
                  <a:latin typeface="Arial" pitchFamily="34" charset="0"/>
                  <a:cs typeface="Arial" pitchFamily="34" charset="0"/>
                </a:rPr>
                <a:t>STARBASE currently operates on predominantly Reserve and Guard installations at 76 locations in 40 states (to include Native American Reservations), D.C, and one territory.  Approximately 75,000 students participate in the program from over 1200 public schools and 385 public school districts.</a:t>
              </a:r>
            </a:p>
            <a:p>
              <a:pPr>
                <a:defRPr/>
              </a:pPr>
              <a:endParaRPr lang="en-US" sz="1200" dirty="0" smtClean="0">
                <a:solidFill>
                  <a:srgbClr val="000000"/>
                </a:solidFill>
                <a:latin typeface="Arial" pitchFamily="34" charset="0"/>
                <a:cs typeface="Arial" pitchFamily="34" charset="0"/>
              </a:endParaRPr>
            </a:p>
            <a:p>
              <a:pPr>
                <a:defRPr/>
              </a:pPr>
              <a:r>
                <a:rPr lang="en-US" sz="1200" dirty="0" smtClean="0">
                  <a:solidFill>
                    <a:srgbClr val="000000"/>
                  </a:solidFill>
                  <a:latin typeface="Arial" pitchFamily="34" charset="0"/>
                  <a:cs typeface="Arial" pitchFamily="34" charset="0"/>
                </a:rPr>
                <a:t>The elementary school program is currently designed to provide 20-25 hours of hands-on instruction and to reach students at the fifth grade level.  In partnership with local public school districts, the middle school and high school program is an afterschool STEM mentoring program.</a:t>
              </a:r>
              <a:endParaRPr lang="en-US" sz="1200" dirty="0">
                <a:solidFill>
                  <a:srgbClr val="000000"/>
                </a:solidFill>
                <a:latin typeface="Arial" pitchFamily="34" charset="0"/>
                <a:cs typeface="Arial" pitchFamily="34" charset="0"/>
              </a:endParaRPr>
            </a:p>
          </p:txBody>
        </p:sp>
        <p:cxnSp>
          <p:nvCxnSpPr>
            <p:cNvPr id="49" name="Straight Connector 48"/>
            <p:cNvCxnSpPr/>
            <p:nvPr/>
          </p:nvCxnSpPr>
          <p:spPr bwMode="auto">
            <a:xfrm rot="5400000" flipH="1" flipV="1">
              <a:off x="2212975" y="4165601"/>
              <a:ext cx="4695825" cy="317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rot="10800000" flipV="1">
              <a:off x="504828" y="1466849"/>
              <a:ext cx="801052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51" name="Picture 5"/>
            <p:cNvPicPr>
              <a:picLocks noChangeAspect="1" noChangeArrowheads="1"/>
            </p:cNvPicPr>
            <p:nvPr/>
          </p:nvPicPr>
          <p:blipFill>
            <a:blip r:embed="rId4" cstate="print"/>
            <a:srcRect/>
            <a:stretch>
              <a:fillRect/>
            </a:stretch>
          </p:blipFill>
          <p:spPr bwMode="auto">
            <a:xfrm>
              <a:off x="885826" y="1504950"/>
              <a:ext cx="2990850" cy="628650"/>
            </a:xfrm>
            <a:prstGeom prst="rect">
              <a:avLst/>
            </a:prstGeom>
            <a:noFill/>
            <a:ln w="9525">
              <a:noFill/>
              <a:miter lim="800000"/>
              <a:headEnd/>
              <a:tailEnd/>
            </a:ln>
            <a:effectLst/>
          </p:spPr>
        </p:pic>
        <p:pic>
          <p:nvPicPr>
            <p:cNvPr id="52" name="Picture 6"/>
            <p:cNvPicPr>
              <a:picLocks noChangeAspect="1" noChangeArrowheads="1"/>
            </p:cNvPicPr>
            <p:nvPr/>
          </p:nvPicPr>
          <p:blipFill>
            <a:blip r:embed="rId5" cstate="print"/>
            <a:srcRect/>
            <a:stretch>
              <a:fillRect/>
            </a:stretch>
          </p:blipFill>
          <p:spPr bwMode="auto">
            <a:xfrm>
              <a:off x="4838701" y="1495426"/>
              <a:ext cx="742949" cy="828674"/>
            </a:xfrm>
            <a:prstGeom prst="rect">
              <a:avLst/>
            </a:prstGeom>
            <a:noFill/>
            <a:ln w="9525">
              <a:noFill/>
              <a:miter lim="800000"/>
              <a:headEnd/>
              <a:tailEnd/>
            </a:ln>
            <a:effectLst/>
          </p:spPr>
        </p:pic>
        <p:sp>
          <p:nvSpPr>
            <p:cNvPr id="53" name="TextBox 52"/>
            <p:cNvSpPr txBox="1"/>
            <p:nvPr/>
          </p:nvSpPr>
          <p:spPr>
            <a:xfrm>
              <a:off x="5629274" y="1609725"/>
              <a:ext cx="2819401" cy="523220"/>
            </a:xfrm>
            <a:prstGeom prst="rect">
              <a:avLst/>
            </a:prstGeom>
            <a:noFill/>
          </p:spPr>
          <p:txBody>
            <a:bodyPr wrap="square" rtlCol="0">
              <a:spAutoFit/>
            </a:bodyPr>
            <a:lstStyle/>
            <a:p>
              <a:pPr algn="ctr"/>
              <a:r>
                <a:rPr lang="en-US" sz="1400" dirty="0" smtClean="0">
                  <a:solidFill>
                    <a:srgbClr val="000000"/>
                  </a:solidFill>
                  <a:latin typeface="Arial" pitchFamily="34" charset="0"/>
                  <a:cs typeface="Arial" pitchFamily="34" charset="0"/>
                </a:rPr>
                <a:t>National Guard Youth Challenge Program</a:t>
              </a:r>
              <a:endParaRPr lang="en-US" sz="1400" dirty="0">
                <a:solidFill>
                  <a:srgbClr val="000000"/>
                </a:solidFill>
                <a:latin typeface="Arial" pitchFamily="34" charset="0"/>
                <a:cs typeface="Arial" pitchFamily="34" charset="0"/>
              </a:endParaRPr>
            </a:p>
          </p:txBody>
        </p:sp>
      </p:grpSp>
      <p:sp>
        <p:nvSpPr>
          <p:cNvPr id="54"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Youth Programs</a:t>
            </a:r>
          </a:p>
        </p:txBody>
      </p:sp>
      <p:sp>
        <p:nvSpPr>
          <p:cNvPr id="55" name="Slide Number Placeholder 25"/>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27</a:t>
            </a:fld>
            <a:endParaRPr lang="en-US" sz="1000" dirty="0">
              <a:solidFill>
                <a:srgbClr val="000000"/>
              </a:solidFill>
            </a:endParaRPr>
          </a:p>
        </p:txBody>
      </p:sp>
      <p:pic>
        <p:nvPicPr>
          <p:cNvPr id="56" name="Picture 2"/>
          <p:cNvPicPr>
            <a:picLocks noChangeAspect="1" noChangeArrowheads="1"/>
          </p:cNvPicPr>
          <p:nvPr/>
        </p:nvPicPr>
        <p:blipFill>
          <a:blip r:embed="rId6" cstate="print"/>
          <a:srcRect/>
          <a:stretch>
            <a:fillRect/>
          </a:stretch>
        </p:blipFill>
        <p:spPr bwMode="auto">
          <a:xfrm>
            <a:off x="0" y="47625"/>
            <a:ext cx="914400" cy="914400"/>
          </a:xfrm>
          <a:prstGeom prst="rect">
            <a:avLst/>
          </a:prstGeom>
          <a:noFill/>
          <a:ln w="9525">
            <a:noFill/>
            <a:miter lim="800000"/>
            <a:headEnd/>
            <a:tailEnd/>
          </a:ln>
        </p:spPr>
      </p:pic>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3" name="Rectangle 12"/>
          <p:cNvSpPr/>
          <p:nvPr/>
        </p:nvSpPr>
        <p:spPr>
          <a:xfrm>
            <a:off x="118872" y="1447801"/>
            <a:ext cx="4757928" cy="4413516"/>
          </a:xfrm>
          <a:prstGeom prst="rect">
            <a:avLst/>
          </a:prstGeom>
        </p:spPr>
        <p:txBody>
          <a:bodyPr wrap="square">
            <a:spAutoFit/>
          </a:bodyPr>
          <a:lstStyle/>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The Innovative Readiness Training Program (IRT) is authorized under 10 U.S.C. 2012 and operates in the US, its territories and possessions, and the Commonwealth of Puerto Rico.</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t>
            </a: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Provides for a civilian-military partnership where Military Combat Support and Combat Service Support Units &amp; Personnel with Specific Training Requirements  (mission essential task list/pre-deployment training) assist with meeting the needs of an underserved civilian community.</a:t>
            </a: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This is a volunteer program for the Services; OASD/RA has no tasking authority.</a:t>
            </a: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FY13 IRT Program</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Major  training events:</a:t>
            </a:r>
          </a:p>
          <a:p>
            <a:pPr marL="800100" lvl="2">
              <a:lnSpc>
                <a:spcPct val="80000"/>
              </a:lnSpc>
              <a:buFont typeface="Arial" pitchFamily="34" charset="0"/>
              <a:buChar char="•"/>
            </a:pPr>
            <a:r>
              <a:rPr lang="en-US" sz="1400" dirty="0" smtClean="0">
                <a:solidFill>
                  <a:schemeClr val="tx1"/>
                </a:solidFill>
                <a:latin typeface="Arial" pitchFamily="34" charset="0"/>
                <a:cs typeface="Arial" pitchFamily="34" charset="0"/>
              </a:rPr>
              <a:t> Engineering: Mertarvik (AK), Boy Scouts (WV)</a:t>
            </a:r>
          </a:p>
          <a:p>
            <a:pPr marL="800100" lvl="2">
              <a:lnSpc>
                <a:spcPct val="80000"/>
              </a:lnSpc>
              <a:buFont typeface="Arial" pitchFamily="34" charset="0"/>
              <a:buChar char="•"/>
            </a:pPr>
            <a:r>
              <a:rPr lang="en-US" sz="1400" dirty="0" smtClean="0">
                <a:solidFill>
                  <a:schemeClr val="tx1"/>
                </a:solidFill>
                <a:latin typeface="Arial" pitchFamily="34" charset="0"/>
                <a:cs typeface="Arial" pitchFamily="34" charset="0"/>
              </a:rPr>
              <a:t> Medical:  Arctic Care (AK), Mississippi (MS)</a:t>
            </a:r>
          </a:p>
          <a:p>
            <a:pPr lvl="1">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FY13 IRT Program</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Communities and services have submitted applications</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Anticipating $20M budget</a:t>
            </a:r>
            <a:endParaRPr lang="en-US" sz="1500" dirty="0" smtClean="0">
              <a:solidFill>
                <a:schemeClr val="tx1"/>
              </a:solidFill>
            </a:endParaRPr>
          </a:p>
          <a:p>
            <a:pPr>
              <a:lnSpc>
                <a:spcPct val="80000"/>
              </a:lnSpc>
              <a:buFont typeface="Arial" pitchFamily="34" charset="0"/>
              <a:buChar char="•"/>
            </a:pPr>
            <a:endParaRPr lang="en-US" sz="1500" dirty="0">
              <a:solidFill>
                <a:schemeClr val="tx1"/>
              </a:solidFill>
              <a:latin typeface="Times New Roman" pitchFamily="18" charset="0"/>
              <a:cs typeface="Times New Roman" pitchFamily="18" charset="0"/>
            </a:endParaRPr>
          </a:p>
        </p:txBody>
      </p:sp>
      <p:pic>
        <p:nvPicPr>
          <p:cNvPr id="18" name="Picture 14" descr="quarry-2"/>
          <p:cNvPicPr>
            <a:picLocks noChangeAspect="1" noChangeArrowheads="1"/>
          </p:cNvPicPr>
          <p:nvPr/>
        </p:nvPicPr>
        <p:blipFill>
          <a:blip r:embed="rId3" cstate="print"/>
          <a:srcRect/>
          <a:stretch>
            <a:fillRect/>
          </a:stretch>
        </p:blipFill>
        <p:spPr bwMode="auto">
          <a:xfrm>
            <a:off x="4833099" y="539351"/>
            <a:ext cx="2514600" cy="1828800"/>
          </a:xfrm>
          <a:prstGeom prst="rect">
            <a:avLst/>
          </a:prstGeom>
          <a:noFill/>
          <a:ln w="9525">
            <a:solidFill>
              <a:schemeClr val="tx1"/>
            </a:solidFill>
            <a:miter lim="800000"/>
            <a:headEnd/>
            <a:tailEnd/>
          </a:ln>
          <a:effectLst/>
        </p:spPr>
      </p:pic>
      <p:sp>
        <p:nvSpPr>
          <p:cNvPr id="19" name="Title 8"/>
          <p:cNvSpPr txBox="1">
            <a:spLocks/>
          </p:cNvSpPr>
          <p:nvPr/>
        </p:nvSpPr>
        <p:spPr>
          <a:xfrm>
            <a:off x="0" y="0"/>
            <a:ext cx="9144000" cy="8683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Innovative Readiness Training</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0" name="Slide Number Placeholder 16"/>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28</a:t>
            </a:fld>
            <a:endParaRPr lang="en-US" sz="1000" dirty="0">
              <a:solidFill>
                <a:srgbClr val="000000"/>
              </a:solidFill>
            </a:endParaRPr>
          </a:p>
        </p:txBody>
      </p:sp>
      <p:pic>
        <p:nvPicPr>
          <p:cNvPr id="21" name="Picture 2"/>
          <p:cNvPicPr>
            <a:picLocks noChangeAspect="1" noChangeArrowheads="1"/>
          </p:cNvPicPr>
          <p:nvPr/>
        </p:nvPicPr>
        <p:blipFill>
          <a:blip r:embed="rId4" cstate="print"/>
          <a:srcRect/>
          <a:stretch>
            <a:fillRect/>
          </a:stretch>
        </p:blipFill>
        <p:spPr bwMode="auto">
          <a:xfrm>
            <a:off x="0" y="66675"/>
            <a:ext cx="914400" cy="914400"/>
          </a:xfrm>
          <a:prstGeom prst="rect">
            <a:avLst/>
          </a:prstGeom>
          <a:noFill/>
          <a:ln w="9525">
            <a:noFill/>
            <a:miter lim="800000"/>
            <a:headEnd/>
            <a:tailEnd/>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1130" y="922338"/>
            <a:ext cx="1880748" cy="1369720"/>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8505" y="5624944"/>
            <a:ext cx="2239644" cy="1139940"/>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3740" y="5274606"/>
            <a:ext cx="2257614" cy="1505076"/>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8624" y="2482319"/>
            <a:ext cx="1933254" cy="1284027"/>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8550" y="2425169"/>
            <a:ext cx="2200275" cy="1237655"/>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99761" y="3731724"/>
            <a:ext cx="2771775" cy="1559123"/>
          </a:xfrm>
          <a:prstGeom prst="rect">
            <a:avLst/>
          </a:prstGeom>
        </p:spPr>
      </p:pic>
      <p:pic>
        <p:nvPicPr>
          <p:cNvPr id="29" name="Picture 2" descr="C:\Users\TrueblKG\Desktop\vet car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50684" y="3876952"/>
            <a:ext cx="1511194" cy="12093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25299" y="5319422"/>
            <a:ext cx="2411204" cy="1474037"/>
          </a:xfrm>
          <a:prstGeom prst="rect">
            <a:avLst/>
          </a:prstGeom>
        </p:spPr>
      </p:pic>
      <p:pic>
        <p:nvPicPr>
          <p:cNvPr id="1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7" name="Rectangle 2"/>
          <p:cNvSpPr txBox="1">
            <a:spLocks noChangeArrowheads="1"/>
          </p:cNvSpPr>
          <p:nvPr/>
        </p:nvSpPr>
        <p:spPr>
          <a:xfrm>
            <a:off x="-1" y="1384300"/>
            <a:ext cx="8772525" cy="1219200"/>
          </a:xfrm>
          <a:prstGeom prst="rect">
            <a:avLst/>
          </a:prstGeom>
        </p:spPr>
        <p:txBody>
          <a:bodyPr/>
          <a:lstStyle/>
          <a:p>
            <a:pPr marL="342900" indent="-342900" eaLnBrk="0" hangingPunct="0">
              <a:spcBef>
                <a:spcPct val="20000"/>
              </a:spcBef>
              <a:buSzPct val="100000"/>
              <a:defRPr/>
            </a:pPr>
            <a:r>
              <a:rPr lang="en-US" sz="2400" b="1" kern="0" dirty="0" smtClean="0">
                <a:solidFill>
                  <a:schemeClr val="tx1"/>
                </a:solidFill>
                <a:latin typeface="Times New Roman"/>
              </a:rPr>
              <a:t>    </a:t>
            </a:r>
            <a:r>
              <a:rPr lang="en-US" sz="2000" b="1" u="sng" kern="0" dirty="0" smtClean="0">
                <a:solidFill>
                  <a:schemeClr val="tx1"/>
                </a:solidFill>
                <a:latin typeface="Arial" pitchFamily="34" charset="0"/>
                <a:cs typeface="Arial" pitchFamily="34" charset="0"/>
              </a:rPr>
              <a:t>Mission</a:t>
            </a:r>
            <a:r>
              <a:rPr lang="en-US" sz="2000" b="1" kern="0" dirty="0" smtClean="0">
                <a:solidFill>
                  <a:schemeClr val="tx1"/>
                </a:solidFill>
                <a:latin typeface="Arial" pitchFamily="34" charset="0"/>
                <a:cs typeface="Arial" pitchFamily="34" charset="0"/>
              </a:rPr>
              <a:t>:  </a:t>
            </a:r>
            <a:r>
              <a:rPr lang="en-US" sz="2000" kern="0" dirty="0" smtClean="0">
                <a:solidFill>
                  <a:schemeClr val="tx1"/>
                </a:solidFill>
                <a:latin typeface="Arial" pitchFamily="34" charset="0"/>
                <a:cs typeface="Arial" pitchFamily="34" charset="0"/>
              </a:rPr>
              <a:t>Plan and execute (highly synchronized within DoD/DoL/VA) activities that enhance career readiness for Reserve Component service members and their families.</a:t>
            </a:r>
          </a:p>
          <a:p>
            <a:pPr marL="342900" indent="-342900">
              <a:spcBef>
                <a:spcPct val="20000"/>
              </a:spcBef>
              <a:buSzPct val="100000"/>
              <a:defRPr/>
            </a:pPr>
            <a:endParaRPr lang="en-US" sz="2400" u="sng" kern="0" dirty="0" smtClean="0">
              <a:solidFill>
                <a:schemeClr val="tx1"/>
              </a:solidFill>
              <a:effectLst>
                <a:outerShdw blurRad="38100" dist="38100" dir="2700000" algn="tl">
                  <a:srgbClr val="C0C0C0"/>
                </a:outerShdw>
              </a:effectLst>
              <a:latin typeface="Times New Roman"/>
            </a:endParaRPr>
          </a:p>
        </p:txBody>
      </p:sp>
      <p:sp>
        <p:nvSpPr>
          <p:cNvPr id="18" name="Content Placeholder 2"/>
          <p:cNvSpPr txBox="1">
            <a:spLocks/>
          </p:cNvSpPr>
          <p:nvPr/>
        </p:nvSpPr>
        <p:spPr bwMode="auto">
          <a:xfrm>
            <a:off x="28574" y="2489200"/>
            <a:ext cx="8372475" cy="13589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smtClean="0">
                <a:solidFill>
                  <a:schemeClr val="tx1"/>
                </a:solidFill>
                <a:latin typeface="Times New Roman"/>
              </a:rPr>
              <a:t>    </a:t>
            </a:r>
            <a:r>
              <a:rPr lang="en-US" sz="2000" b="1" u="sng" kern="0" dirty="0">
                <a:solidFill>
                  <a:schemeClr val="tx1"/>
                </a:solidFill>
                <a:latin typeface="Arial" pitchFamily="34" charset="0"/>
                <a:cs typeface="Arial" pitchFamily="34" charset="0"/>
              </a:rPr>
              <a:t>End </a:t>
            </a:r>
            <a:r>
              <a:rPr lang="en-US" sz="2000" b="1" u="sng" kern="0" dirty="0" smtClean="0">
                <a:solidFill>
                  <a:schemeClr val="tx1"/>
                </a:solidFill>
                <a:latin typeface="Arial" pitchFamily="34" charset="0"/>
                <a:cs typeface="Arial" pitchFamily="34" charset="0"/>
              </a:rPr>
              <a:t>State</a:t>
            </a:r>
            <a:r>
              <a:rPr lang="en-US" sz="2000" b="1" kern="0" dirty="0">
                <a:solidFill>
                  <a:schemeClr val="tx1"/>
                </a:solidFill>
                <a:latin typeface="Arial" pitchFamily="34" charset="0"/>
                <a:cs typeface="Arial" pitchFamily="34" charset="0"/>
              </a:rPr>
              <a:t>:</a:t>
            </a:r>
            <a:r>
              <a:rPr lang="en-US" sz="2000" b="1" kern="0" dirty="0" smtClean="0">
                <a:solidFill>
                  <a:schemeClr val="tx1"/>
                </a:solidFill>
                <a:latin typeface="Arial" pitchFamily="34" charset="0"/>
                <a:cs typeface="Arial" pitchFamily="34" charset="0"/>
              </a:rPr>
              <a:t> </a:t>
            </a:r>
            <a:r>
              <a:rPr lang="en-US" sz="2000" kern="0" dirty="0">
                <a:solidFill>
                  <a:schemeClr val="tx1"/>
                </a:solidFill>
                <a:latin typeface="Arial" pitchFamily="34" charset="0"/>
                <a:cs typeface="Arial" pitchFamily="34" charset="0"/>
              </a:rPr>
              <a:t>An infusion of </a:t>
            </a:r>
            <a:r>
              <a:rPr lang="en-US" sz="2000" kern="0" dirty="0" smtClean="0">
                <a:solidFill>
                  <a:schemeClr val="tx1"/>
                </a:solidFill>
                <a:latin typeface="Arial" pitchFamily="34" charset="0"/>
                <a:cs typeface="Arial" pitchFamily="34" charset="0"/>
              </a:rPr>
              <a:t>currently </a:t>
            </a:r>
            <a:r>
              <a:rPr lang="en-US" sz="2000" kern="0" dirty="0">
                <a:solidFill>
                  <a:schemeClr val="tx1"/>
                </a:solidFill>
                <a:latin typeface="Arial" pitchFamily="34" charset="0"/>
                <a:cs typeface="Arial" pitchFamily="34" charset="0"/>
              </a:rPr>
              <a:t>serving Reserve Component service members into the public and private workforce in </a:t>
            </a:r>
            <a:r>
              <a:rPr lang="en-US" sz="2000" kern="0" dirty="0" smtClean="0">
                <a:solidFill>
                  <a:schemeClr val="tx1"/>
                </a:solidFill>
                <a:latin typeface="Arial" pitchFamily="34" charset="0"/>
                <a:cs typeface="Arial" pitchFamily="34" charset="0"/>
              </a:rPr>
              <a:t>careers </a:t>
            </a:r>
            <a:r>
              <a:rPr lang="en-US" sz="2000" kern="0" dirty="0">
                <a:solidFill>
                  <a:schemeClr val="tx1"/>
                </a:solidFill>
                <a:latin typeface="Arial" pitchFamily="34" charset="0"/>
                <a:cs typeface="Arial" pitchFamily="34" charset="0"/>
              </a:rPr>
              <a:t>that reflect and reward their talent and dedication, and their commitment to the United States and its best values.</a:t>
            </a:r>
          </a:p>
          <a:p>
            <a:pPr marL="342900" lvl="0" indent="-342900" eaLnBrk="0" hangingPunct="0">
              <a:spcBef>
                <a:spcPct val="20000"/>
              </a:spcBef>
              <a:tabLst>
                <a:tab pos="285750" algn="l"/>
              </a:tabLst>
              <a:defRPr/>
            </a:pPr>
            <a:endParaRPr lang="en-US" sz="1200" kern="0" dirty="0" smtClean="0">
              <a:solidFill>
                <a:schemeClr val="tx1"/>
              </a:solidFill>
              <a:latin typeface="Times New Roman"/>
            </a:endParaRPr>
          </a:p>
          <a:p>
            <a:pPr marL="342900" lvl="0" indent="-342900" eaLnBrk="0" hangingPunct="0">
              <a:spcBef>
                <a:spcPct val="20000"/>
              </a:spcBef>
              <a:tabLst>
                <a:tab pos="285750" algn="l"/>
              </a:tabLst>
              <a:defRPr/>
            </a:pPr>
            <a:r>
              <a:rPr lang="en-US" sz="2000" kern="0" dirty="0">
                <a:solidFill>
                  <a:schemeClr val="tx1"/>
                </a:solidFill>
                <a:latin typeface="Times New Roman"/>
              </a:rPr>
              <a:t>	</a:t>
            </a:r>
            <a:r>
              <a:rPr lang="en-US" sz="2000" b="1" u="sng" kern="0" dirty="0" smtClean="0">
                <a:solidFill>
                  <a:schemeClr val="tx1"/>
                </a:solidFill>
                <a:latin typeface="Arial" pitchFamily="34" charset="0"/>
                <a:cs typeface="Arial" pitchFamily="34" charset="0"/>
              </a:rPr>
              <a:t>High </a:t>
            </a:r>
            <a:r>
              <a:rPr lang="en-US" sz="2000" b="1" u="sng" kern="0" dirty="0">
                <a:solidFill>
                  <a:schemeClr val="tx1"/>
                </a:solidFill>
                <a:latin typeface="Arial" pitchFamily="34" charset="0"/>
                <a:cs typeface="Arial" pitchFamily="34" charset="0"/>
              </a:rPr>
              <a:t>Tech with High Touch </a:t>
            </a:r>
            <a:r>
              <a:rPr lang="en-US" sz="2000" b="1" u="sng" kern="0" dirty="0" smtClean="0">
                <a:solidFill>
                  <a:schemeClr val="tx1"/>
                </a:solidFill>
                <a:latin typeface="Arial" pitchFamily="34" charset="0"/>
                <a:cs typeface="Arial" pitchFamily="34" charset="0"/>
              </a:rPr>
              <a:t>Network</a:t>
            </a:r>
            <a:r>
              <a:rPr lang="en-US" sz="2000" b="1" kern="0"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Hero2Hired </a:t>
            </a:r>
            <a:r>
              <a:rPr lang="en-US" sz="2000" dirty="0">
                <a:solidFill>
                  <a:schemeClr val="tx1"/>
                </a:solidFill>
                <a:latin typeface="Arial" pitchFamily="34" charset="0"/>
                <a:cs typeface="Arial" pitchFamily="34" charset="0"/>
              </a:rPr>
              <a:t>– a powerful, comprehensive </a:t>
            </a:r>
            <a:r>
              <a:rPr lang="en-US" sz="2000" dirty="0" smtClean="0">
                <a:solidFill>
                  <a:schemeClr val="tx1"/>
                </a:solidFill>
                <a:latin typeface="Arial" pitchFamily="34" charset="0"/>
                <a:cs typeface="Arial" pitchFamily="34" charset="0"/>
              </a:rPr>
              <a:t>career readiness program.  Includes H2H.jobs website, </a:t>
            </a:r>
            <a:r>
              <a:rPr lang="en-US" sz="2000" dirty="0">
                <a:solidFill>
                  <a:schemeClr val="tx1"/>
                </a:solidFill>
                <a:latin typeface="Arial" pitchFamily="34" charset="0"/>
                <a:cs typeface="Arial" pitchFamily="34" charset="0"/>
              </a:rPr>
              <a:t>military skills translator, job </a:t>
            </a:r>
            <a:r>
              <a:rPr lang="en-US" sz="2000" dirty="0" smtClean="0">
                <a:solidFill>
                  <a:schemeClr val="tx1"/>
                </a:solidFill>
                <a:latin typeface="Arial" pitchFamily="34" charset="0"/>
                <a:cs typeface="Arial" pitchFamily="34" charset="0"/>
              </a:rPr>
              <a:t>search and career exploration, mobile apps and social networking.</a:t>
            </a:r>
            <a:endParaRPr lang="en-US" sz="2000" dirty="0">
              <a:solidFill>
                <a:schemeClr val="tx1"/>
              </a:solidFill>
              <a:latin typeface="Arial" pitchFamily="34" charset="0"/>
              <a:cs typeface="Arial" pitchFamily="34" charset="0"/>
            </a:endParaRPr>
          </a:p>
          <a:p>
            <a:pPr marL="342900" lvl="0" indent="-342900" eaLnBrk="0" hangingPunct="0">
              <a:spcBef>
                <a:spcPct val="20000"/>
              </a:spcBef>
              <a:defRPr/>
            </a:pPr>
            <a:r>
              <a:rPr lang="en-US" sz="2000" kern="0" dirty="0">
                <a:solidFill>
                  <a:schemeClr val="tx1"/>
                </a:solidFill>
                <a:latin typeface="Times New Roman"/>
              </a:rPr>
              <a:t>	</a:t>
            </a:r>
            <a:r>
              <a:rPr lang="en-US" sz="2000" kern="0" dirty="0" smtClean="0">
                <a:solidFill>
                  <a:schemeClr val="tx1"/>
                </a:solidFill>
                <a:latin typeface="Times New Roman"/>
              </a:rPr>
              <a:t>- </a:t>
            </a:r>
            <a:r>
              <a:rPr lang="en-US" sz="2000" dirty="0" smtClean="0">
                <a:solidFill>
                  <a:schemeClr val="tx1"/>
                </a:solidFill>
                <a:latin typeface="Arial" pitchFamily="34" charset="0"/>
                <a:cs typeface="Arial" pitchFamily="34" charset="0"/>
              </a:rPr>
              <a:t>Placement </a:t>
            </a:r>
            <a:r>
              <a:rPr lang="en-US" sz="2000" dirty="0">
                <a:solidFill>
                  <a:schemeClr val="tx1"/>
                </a:solidFill>
                <a:latin typeface="Arial" pitchFamily="34" charset="0"/>
                <a:cs typeface="Arial" pitchFamily="34" charset="0"/>
              </a:rPr>
              <a:t>of 56 contracted Employment Transition Coordinators (ETC) within all 50 States, Territories and the District of Columbia to provide Service member employment assistance, case management and program administrative level support.</a:t>
            </a:r>
          </a:p>
          <a:p>
            <a:pPr marL="342900" indent="-342900" eaLnBrk="0" hangingPunct="0">
              <a:spcBef>
                <a:spcPct val="20000"/>
              </a:spcBef>
              <a:defRPr/>
            </a:pPr>
            <a:endParaRPr lang="en-US" sz="2000" kern="0" dirty="0">
              <a:solidFill>
                <a:schemeClr val="tx1"/>
              </a:solidFill>
              <a:latin typeface="Times New Roman"/>
            </a:endParaRPr>
          </a:p>
        </p:txBody>
      </p:sp>
      <p:sp>
        <p:nvSpPr>
          <p:cNvPr id="19" name="Title 8"/>
          <p:cNvSpPr txBox="1">
            <a:spLocks/>
          </p:cNvSpPr>
          <p:nvPr/>
        </p:nvSpPr>
        <p:spPr>
          <a:xfrm>
            <a:off x="0" y="0"/>
            <a:ext cx="9144000" cy="8683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Employment Initiative Program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Hero2Hired</a:t>
            </a:r>
          </a:p>
        </p:txBody>
      </p:sp>
      <p:sp>
        <p:nvSpPr>
          <p:cNvPr id="20" name="Slide Number Placeholder 14"/>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29</a:t>
            </a:fld>
            <a:endParaRPr lang="en-US" sz="1000" dirty="0">
              <a:solidFill>
                <a:srgbClr val="000000"/>
              </a:solidFill>
            </a:endParaRPr>
          </a:p>
        </p:txBody>
      </p:sp>
      <p:pic>
        <p:nvPicPr>
          <p:cNvPr id="21"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23" name="TextBox 22"/>
          <p:cNvSpPr txBox="1"/>
          <p:nvPr/>
        </p:nvSpPr>
        <p:spPr>
          <a:xfrm>
            <a:off x="6772274" y="6290877"/>
            <a:ext cx="1438276" cy="276999"/>
          </a:xfrm>
          <a:prstGeom prst="rect">
            <a:avLst/>
          </a:prstGeom>
          <a:noFill/>
        </p:spPr>
        <p:txBody>
          <a:bodyPr wrap="square" rtlCol="0">
            <a:spAutoFit/>
          </a:bodyPr>
          <a:lstStyle/>
          <a:p>
            <a:r>
              <a:rPr lang="en-US" sz="1200" b="1" dirty="0" smtClean="0">
                <a:solidFill>
                  <a:schemeClr val="accent2">
                    <a:lumMod val="75000"/>
                  </a:schemeClr>
                </a:solidFill>
                <a:latin typeface="Arial" pitchFamily="34" charset="0"/>
                <a:cs typeface="Arial" pitchFamily="34" charset="0"/>
              </a:rPr>
              <a:t>www.H2H.jobs </a:t>
            </a:r>
            <a:endParaRPr lang="en-US" sz="1200" b="1" dirty="0">
              <a:solidFill>
                <a:schemeClr val="accent2">
                  <a:lumMod val="75000"/>
                </a:schemeClr>
              </a:solidFill>
              <a:latin typeface="Arial" pitchFamily="34" charset="0"/>
              <a:cs typeface="Arial"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6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262283_10150218381643710_78582953709_7372734_6941084_n.jpg"/>
          <p:cNvPicPr>
            <a:picLocks/>
          </p:cNvPicPr>
          <p:nvPr/>
        </p:nvPicPr>
        <p:blipFill>
          <a:blip r:embed="rId3" cstate="print"/>
          <a:stretch>
            <a:fillRect/>
          </a:stretch>
        </p:blipFill>
        <p:spPr>
          <a:xfrm>
            <a:off x="5905500" y="5026025"/>
            <a:ext cx="2377440" cy="1591056"/>
          </a:xfrm>
          <a:prstGeom prst="rect">
            <a:avLst/>
          </a:prstGeom>
          <a:ln>
            <a:solidFill>
              <a:schemeClr val="tx1"/>
            </a:solidFill>
          </a:ln>
        </p:spPr>
      </p:pic>
      <p:pic>
        <p:nvPicPr>
          <p:cNvPr id="25604" name="Picture 4" descr="http://www.militarynewsnetwork.com/military-news/bazaar5.jpg"/>
          <p:cNvPicPr>
            <a:picLocks noChangeArrowheads="1"/>
          </p:cNvPicPr>
          <p:nvPr/>
        </p:nvPicPr>
        <p:blipFill>
          <a:blip r:embed="rId4" cstate="print"/>
          <a:srcRect/>
          <a:stretch>
            <a:fillRect/>
          </a:stretch>
        </p:blipFill>
        <p:spPr bwMode="auto">
          <a:xfrm>
            <a:off x="888999" y="5041900"/>
            <a:ext cx="2377440" cy="1591056"/>
          </a:xfrm>
          <a:prstGeom prst="rect">
            <a:avLst/>
          </a:prstGeom>
          <a:noFill/>
          <a:ln>
            <a:solidFill>
              <a:schemeClr val="tx1"/>
            </a:solidFill>
          </a:ln>
        </p:spPr>
      </p:pic>
      <p:pic>
        <p:nvPicPr>
          <p:cNvPr id="25602" name="Picture 2" descr="http://www.ng.mil/news/archives/2011/06/images/060711-Air-full.jpg"/>
          <p:cNvPicPr>
            <a:picLocks noChangeArrowheads="1"/>
          </p:cNvPicPr>
          <p:nvPr/>
        </p:nvPicPr>
        <p:blipFill>
          <a:blip r:embed="rId5" cstate="print"/>
          <a:srcRect/>
          <a:stretch>
            <a:fillRect/>
          </a:stretch>
        </p:blipFill>
        <p:spPr bwMode="auto">
          <a:xfrm>
            <a:off x="6540500" y="3406775"/>
            <a:ext cx="2377440" cy="1584959"/>
          </a:xfrm>
          <a:prstGeom prst="rect">
            <a:avLst/>
          </a:prstGeom>
          <a:noFill/>
          <a:ln>
            <a:solidFill>
              <a:schemeClr val="tx1"/>
            </a:solidFill>
          </a:ln>
        </p:spPr>
      </p:pic>
      <p:sp>
        <p:nvSpPr>
          <p:cNvPr id="4104" name="Rectangle 7"/>
          <p:cNvSpPr>
            <a:spLocks noGrp="1" noChangeArrowheads="1"/>
          </p:cNvSpPr>
          <p:nvPr>
            <p:ph type="body" idx="1"/>
          </p:nvPr>
        </p:nvSpPr>
        <p:spPr bwMode="auto">
          <a:xfrm>
            <a:off x="0" y="844550"/>
            <a:ext cx="9144000" cy="1735138"/>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10000"/>
              </a:lnSpc>
              <a:buNone/>
            </a:pPr>
            <a:r>
              <a:rPr lang="en-US" sz="2400" b="0" dirty="0" smtClean="0">
                <a:solidFill>
                  <a:schemeClr val="tx1"/>
                </a:solidFill>
                <a:latin typeface="Arial" charset="0"/>
              </a:rPr>
              <a:t>Principal advisor to the Secretary of Defense with responsibility for policy, oversight, and support of the seven Reserve Components as part of the Total Force</a:t>
            </a:r>
          </a:p>
          <a:p>
            <a:pPr algn="ctr">
              <a:lnSpc>
                <a:spcPct val="110000"/>
              </a:lnSpc>
              <a:buFont typeface="Wingdings" pitchFamily="2" charset="2"/>
              <a:buNone/>
            </a:pPr>
            <a:endParaRPr lang="en-US" sz="2000" dirty="0" smtClean="0">
              <a:solidFill>
                <a:schemeClr val="tx1"/>
              </a:solidFill>
              <a:latin typeface="Arial" charset="0"/>
            </a:endParaRPr>
          </a:p>
          <a:p>
            <a:pPr algn="ctr">
              <a:lnSpc>
                <a:spcPct val="80000"/>
              </a:lnSpc>
              <a:spcBef>
                <a:spcPct val="0"/>
              </a:spcBef>
              <a:buClr>
                <a:schemeClr val="tx1"/>
              </a:buClr>
              <a:buFont typeface="Wingdings" pitchFamily="2" charset="2"/>
              <a:buNone/>
            </a:pPr>
            <a:endParaRPr lang="en-US" sz="2400" dirty="0" smtClean="0">
              <a:latin typeface="Courier New" pitchFamily="49" charset="0"/>
            </a:endParaRPr>
          </a:p>
        </p:txBody>
      </p:sp>
      <p:sp>
        <p:nvSpPr>
          <p:cNvPr id="4105" name="Rectangle 8"/>
          <p:cNvSpPr>
            <a:spLocks noGrp="1" noChangeArrowheads="1"/>
          </p:cNvSpPr>
          <p:nvPr>
            <p:ph type="title"/>
          </p:nvPr>
        </p:nvSpPr>
        <p:spPr bwMode="auto">
          <a:xfrm>
            <a:off x="0" y="0"/>
            <a:ext cx="9144000" cy="823913"/>
          </a:xfrm>
          <a:noFill/>
          <a:ln>
            <a:miter lim="800000"/>
            <a:headEnd/>
            <a:tailEnd/>
          </a:ln>
        </p:spPr>
        <p:txBody>
          <a:bodyPr vert="horz" wrap="square" lIns="91440" tIns="45720" rIns="91440" bIns="45720" numCol="1" anchor="ctr" anchorCtr="0" compatLnSpc="1">
            <a:prstTxWarp prst="textNoShape">
              <a:avLst/>
            </a:prstTxWarp>
          </a:bodyPr>
          <a:lstStyle/>
          <a:p>
            <a:r>
              <a:rPr lang="en-US" i="0" dirty="0" smtClean="0">
                <a:solidFill>
                  <a:schemeClr val="tx1"/>
                </a:solidFill>
                <a:effectLst>
                  <a:outerShdw blurRad="38100" dist="38100" dir="2700000" algn="tl">
                    <a:srgbClr val="000000">
                      <a:alpha val="43137"/>
                    </a:srgbClr>
                  </a:outerShdw>
                </a:effectLst>
                <a:latin typeface="Arial" charset="0"/>
              </a:rPr>
              <a:t>Reserve Affairs Role</a:t>
            </a:r>
          </a:p>
        </p:txBody>
      </p:sp>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pPr>
                <a:defRPr/>
              </a:pPr>
              <a:t>3</a:t>
            </a:fld>
            <a:endParaRPr lang="en-US" sz="1000" dirty="0"/>
          </a:p>
        </p:txBody>
      </p:sp>
      <p:pic>
        <p:nvPicPr>
          <p:cNvPr id="12" name="Picture 11" descr="RY833-1.jpg"/>
          <p:cNvPicPr>
            <a:picLocks noChangeAspect="1"/>
          </p:cNvPicPr>
          <p:nvPr/>
        </p:nvPicPr>
        <p:blipFill>
          <a:blip r:embed="rId6" cstate="print"/>
          <a:stretch>
            <a:fillRect/>
          </a:stretch>
        </p:blipFill>
        <p:spPr>
          <a:xfrm>
            <a:off x="220600" y="3416808"/>
            <a:ext cx="2377440" cy="1585734"/>
          </a:xfrm>
          <a:prstGeom prst="rect">
            <a:avLst/>
          </a:prstGeom>
          <a:ln>
            <a:solidFill>
              <a:schemeClr val="tx1"/>
            </a:solidFill>
          </a:ln>
        </p:spPr>
      </p:pic>
      <p:pic>
        <p:nvPicPr>
          <p:cNvPr id="16" name="Picture 2"/>
          <p:cNvPicPr>
            <a:picLocks noChangeAspect="1" noChangeArrowheads="1"/>
          </p:cNvPicPr>
          <p:nvPr/>
        </p:nvPicPr>
        <p:blipFill>
          <a:blip r:embed="rId7" cstate="print"/>
          <a:srcRect/>
          <a:stretch>
            <a:fillRect/>
          </a:stretch>
        </p:blipFill>
        <p:spPr bwMode="auto">
          <a:xfrm>
            <a:off x="0" y="47625"/>
            <a:ext cx="889000" cy="889000"/>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3390900" y="4048125"/>
            <a:ext cx="2387466" cy="2819400"/>
          </a:xfrm>
          <a:prstGeom prst="rect">
            <a:avLst/>
          </a:prstGeom>
          <a:noFill/>
          <a:ln w="9525">
            <a:noFill/>
            <a:miter lim="800000"/>
            <a:headEnd/>
            <a:tailEnd/>
          </a:ln>
        </p:spPr>
      </p:pic>
      <p:pic>
        <p:nvPicPr>
          <p:cNvPr id="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3400" y="47625"/>
            <a:ext cx="847725" cy="84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1861" y="2162174"/>
            <a:ext cx="1780264" cy="177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grpSp>
        <p:nvGrpSpPr>
          <p:cNvPr id="24" name="Group 31"/>
          <p:cNvGrpSpPr>
            <a:grpSpLocks/>
          </p:cNvGrpSpPr>
          <p:nvPr/>
        </p:nvGrpSpPr>
        <p:grpSpPr bwMode="auto">
          <a:xfrm>
            <a:off x="254000" y="3082925"/>
            <a:ext cx="8686800" cy="2743200"/>
            <a:chOff x="1066800" y="1219200"/>
            <a:chExt cx="7467600" cy="2743200"/>
          </a:xfrm>
        </p:grpSpPr>
        <p:grpSp>
          <p:nvGrpSpPr>
            <p:cNvPr id="25" name="Group 28"/>
            <p:cNvGrpSpPr>
              <a:grpSpLocks/>
            </p:cNvGrpSpPr>
            <p:nvPr/>
          </p:nvGrpSpPr>
          <p:grpSpPr bwMode="auto">
            <a:xfrm>
              <a:off x="1066800" y="1219200"/>
              <a:ext cx="7467600" cy="2743200"/>
              <a:chOff x="1066800" y="1219200"/>
              <a:chExt cx="7467600" cy="2743200"/>
            </a:xfrm>
          </p:grpSpPr>
          <p:sp>
            <p:nvSpPr>
              <p:cNvPr id="27" name="Rectangle 26"/>
              <p:cNvSpPr/>
              <p:nvPr/>
            </p:nvSpPr>
            <p:spPr>
              <a:xfrm>
                <a:off x="1066800" y="1219200"/>
                <a:ext cx="7467600" cy="2743200"/>
              </a:xfrm>
              <a:prstGeom prst="rect">
                <a:avLst/>
              </a:prstGeom>
              <a:noFill/>
              <a:ln w="381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28" name="Straight Connector 27"/>
              <p:cNvCxnSpPr/>
              <p:nvPr/>
            </p:nvCxnSpPr>
            <p:spPr>
              <a:xfrm rot="5400000">
                <a:off x="4267200" y="2590800"/>
                <a:ext cx="2743200" cy="0"/>
              </a:xfrm>
              <a:prstGeom prst="line">
                <a:avLst/>
              </a:prstGeom>
              <a:noFill/>
              <a:ln w="38100" cap="flat" cmpd="sng" algn="ctr">
                <a:solidFill>
                  <a:sysClr val="windowText" lastClr="000000"/>
                </a:solidFill>
                <a:prstDash val="solid"/>
              </a:ln>
              <a:effectLst/>
            </p:spPr>
          </p:cxnSp>
          <p:sp>
            <p:nvSpPr>
              <p:cNvPr id="29" name="TextBox 9"/>
              <p:cNvSpPr txBox="1">
                <a:spLocks noChangeArrowheads="1"/>
              </p:cNvSpPr>
              <p:nvPr/>
            </p:nvSpPr>
            <p:spPr bwMode="auto">
              <a:xfrm>
                <a:off x="1066800" y="1219200"/>
                <a:ext cx="4572000" cy="369332"/>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CNGR 42/43 Equipment Transparency Report</a:t>
                </a:r>
              </a:p>
            </p:txBody>
          </p:sp>
          <p:sp>
            <p:nvSpPr>
              <p:cNvPr id="30" name="TextBox 10"/>
              <p:cNvSpPr txBox="1">
                <a:spLocks noChangeArrowheads="1"/>
              </p:cNvSpPr>
              <p:nvPr/>
            </p:nvSpPr>
            <p:spPr bwMode="auto">
              <a:xfrm>
                <a:off x="5638800" y="1219200"/>
                <a:ext cx="2895600" cy="369332"/>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DoDD 1225.6</a:t>
                </a:r>
              </a:p>
            </p:txBody>
          </p:sp>
          <p:sp>
            <p:nvSpPr>
              <p:cNvPr id="31" name="Rectangle 30"/>
              <p:cNvSpPr/>
              <p:nvPr/>
            </p:nvSpPr>
            <p:spPr>
              <a:xfrm>
                <a:off x="1143000" y="2286000"/>
                <a:ext cx="8382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a:ea typeface="+mn-ea"/>
                    <a:cs typeface="+mn-cs"/>
                  </a:rPr>
                  <a:t>Funding Request</a:t>
                </a:r>
              </a:p>
            </p:txBody>
          </p:sp>
          <p:sp>
            <p:nvSpPr>
              <p:cNvPr id="32" name="Rectangle 31"/>
              <p:cNvSpPr/>
              <p:nvPr/>
            </p:nvSpPr>
            <p:spPr>
              <a:xfrm>
                <a:off x="2209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Appropriation</a:t>
                </a:r>
              </a:p>
            </p:txBody>
          </p:sp>
          <p:sp>
            <p:nvSpPr>
              <p:cNvPr id="33" name="Rectangle 32"/>
              <p:cNvSpPr/>
              <p:nvPr/>
            </p:nvSpPr>
            <p:spPr>
              <a:xfrm>
                <a:off x="3352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Projected Deliveries</a:t>
                </a:r>
              </a:p>
            </p:txBody>
          </p:sp>
          <p:sp>
            <p:nvSpPr>
              <p:cNvPr id="34" name="Rectangle 33"/>
              <p:cNvSpPr/>
              <p:nvPr/>
            </p:nvSpPr>
            <p:spPr>
              <a:xfrm>
                <a:off x="4495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Actual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Deliveries</a:t>
                </a:r>
              </a:p>
            </p:txBody>
          </p:sp>
          <p:cxnSp>
            <p:nvCxnSpPr>
              <p:cNvPr id="35" name="Straight Arrow Connector 34"/>
              <p:cNvCxnSpPr>
                <a:stCxn id="31" idx="3"/>
                <a:endCxn id="32" idx="1"/>
              </p:cNvCxnSpPr>
              <p:nvPr/>
            </p:nvCxnSpPr>
            <p:spPr>
              <a:xfrm>
                <a:off x="1981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cxnSp>
            <p:nvCxnSpPr>
              <p:cNvPr id="36" name="Straight Arrow Connector 35"/>
              <p:cNvCxnSpPr>
                <a:stCxn id="32" idx="3"/>
                <a:endCxn id="33" idx="1"/>
              </p:cNvCxnSpPr>
              <p:nvPr/>
            </p:nvCxnSpPr>
            <p:spPr>
              <a:xfrm>
                <a:off x="3124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cxnSp>
            <p:nvCxnSpPr>
              <p:cNvPr id="37" name="Straight Arrow Connector 36"/>
              <p:cNvCxnSpPr>
                <a:stCxn id="33" idx="3"/>
                <a:endCxn id="34" idx="1"/>
              </p:cNvCxnSpPr>
              <p:nvPr/>
            </p:nvCxnSpPr>
            <p:spPr>
              <a:xfrm>
                <a:off x="4267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sp>
            <p:nvSpPr>
              <p:cNvPr id="38" name="TextBox 24"/>
              <p:cNvSpPr txBox="1">
                <a:spLocks noChangeArrowheads="1"/>
              </p:cNvSpPr>
              <p:nvPr/>
            </p:nvSpPr>
            <p:spPr bwMode="auto">
              <a:xfrm>
                <a:off x="1066800" y="3352800"/>
                <a:ext cx="4572000" cy="584775"/>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RC resources tracked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protected by ETR </a:t>
                </a:r>
              </a:p>
            </p:txBody>
          </p:sp>
          <p:sp>
            <p:nvSpPr>
              <p:cNvPr id="39" name="TextBox 25"/>
              <p:cNvSpPr txBox="1">
                <a:spLocks noChangeArrowheads="1"/>
              </p:cNvSpPr>
              <p:nvPr/>
            </p:nvSpPr>
            <p:spPr bwMode="auto">
              <a:xfrm>
                <a:off x="5638800" y="3352800"/>
                <a:ext cx="2895600" cy="584775"/>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RC resources tracked and protected by DoDD 1225.6</a:t>
                </a:r>
              </a:p>
            </p:txBody>
          </p:sp>
          <p:sp>
            <p:nvSpPr>
              <p:cNvPr id="40" name="Rectangle 39"/>
              <p:cNvSpPr/>
              <p:nvPr/>
            </p:nvSpPr>
            <p:spPr>
              <a:xfrm>
                <a:off x="6477000" y="2209800"/>
                <a:ext cx="1143000" cy="7620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Calibri"/>
                    <a:ea typeface="+mn-ea"/>
                    <a:cs typeface="+mn-cs"/>
                  </a:rPr>
                  <a:t>Equipment Withdrawn or Diverted from RC </a:t>
                </a:r>
              </a:p>
            </p:txBody>
          </p:sp>
        </p:grpSp>
        <p:cxnSp>
          <p:nvCxnSpPr>
            <p:cNvPr id="26" name="Straight Arrow Connector 25"/>
            <p:cNvCxnSpPr>
              <a:stCxn id="34" idx="3"/>
            </p:cNvCxnSpPr>
            <p:nvPr/>
          </p:nvCxnSpPr>
          <p:spPr>
            <a:xfrm>
              <a:off x="5410200" y="2514600"/>
              <a:ext cx="1066800" cy="1588"/>
            </a:xfrm>
            <a:prstGeom prst="straightConnector1">
              <a:avLst/>
            </a:prstGeom>
            <a:noFill/>
            <a:ln w="38100" cap="flat" cmpd="sng" algn="ctr">
              <a:solidFill>
                <a:srgbClr val="4F81BD">
                  <a:shade val="95000"/>
                  <a:satMod val="105000"/>
                </a:srgbClr>
              </a:solidFill>
              <a:prstDash val="solid"/>
              <a:tailEnd type="arrow"/>
            </a:ln>
            <a:effectLst/>
          </p:spPr>
        </p:cxnSp>
      </p:grpSp>
      <p:sp>
        <p:nvSpPr>
          <p:cNvPr id="41" name="TextBox 40"/>
          <p:cNvSpPr txBox="1"/>
          <p:nvPr/>
        </p:nvSpPr>
        <p:spPr>
          <a:xfrm>
            <a:off x="0" y="1323975"/>
            <a:ext cx="9144000" cy="1384995"/>
          </a:xfrm>
          <a:prstGeom prst="rect">
            <a:avLst/>
          </a:prstGeom>
          <a:noFill/>
        </p:spPr>
        <p:txBody>
          <a:bodyPr wrap="square" rtlCol="0">
            <a:spAutoFit/>
          </a:bodyPr>
          <a:lstStyle/>
          <a:p>
            <a:pPr marL="0" marR="0">
              <a:spcBef>
                <a:spcPts val="0"/>
              </a:spcBef>
              <a:spcAft>
                <a:spcPts val="0"/>
              </a:spcAft>
              <a:buFont typeface="Wingdings" pitchFamily="2" charset="2"/>
              <a:buChar char="Ø"/>
            </a:pPr>
            <a:r>
              <a:rPr lang="en-US" sz="1400" dirty="0" smtClean="0">
                <a:solidFill>
                  <a:schemeClr val="tx1"/>
                </a:solidFill>
                <a:latin typeface="Arial" pitchFamily="34" charset="0"/>
                <a:ea typeface="Calibri"/>
                <a:cs typeface="Arial" pitchFamily="34" charset="0"/>
              </a:rPr>
              <a:t> Unlike all other areas of the Defense budget, there is no Reserve appropriation for equipment that mirrors the Active force.  The Reserve Components rely on the Active procurement account and the Congressional addition called National Guard and Reserve Equipment Appropriation.</a:t>
            </a:r>
          </a:p>
          <a:p>
            <a:pPr marL="0" marR="0">
              <a:spcBef>
                <a:spcPts val="0"/>
              </a:spcBef>
              <a:spcAft>
                <a:spcPts val="0"/>
              </a:spcAft>
            </a:pPr>
            <a:endParaRPr lang="en-US" sz="1400" dirty="0" smtClean="0">
              <a:solidFill>
                <a:schemeClr val="tx1"/>
              </a:solidFill>
              <a:latin typeface="Arial" pitchFamily="34" charset="0"/>
              <a:ea typeface="Calibri"/>
              <a:cs typeface="Arial" pitchFamily="34" charset="0"/>
            </a:endParaRPr>
          </a:p>
          <a:p>
            <a:pPr marL="0" marR="0">
              <a:spcBef>
                <a:spcPts val="0"/>
              </a:spcBef>
              <a:spcAft>
                <a:spcPts val="0"/>
              </a:spcAft>
              <a:buFont typeface="Wingdings" pitchFamily="2" charset="2"/>
              <a:buChar char="Ø"/>
            </a:pPr>
            <a:r>
              <a:rPr lang="en-US" sz="1400" dirty="0" smtClean="0">
                <a:solidFill>
                  <a:schemeClr val="tx1"/>
                </a:solidFill>
                <a:latin typeface="Arial" pitchFamily="34" charset="0"/>
                <a:ea typeface="Calibri"/>
                <a:cs typeface="Arial" pitchFamily="34" charset="0"/>
              </a:rPr>
              <a:t> The key is to know how much of the Active procurement appropriation is intended for the Reserve components and follow the money.  We refer to this process as the Equipment Transparency continuum.</a:t>
            </a:r>
            <a:endParaRPr lang="en-US" sz="1400" dirty="0">
              <a:solidFill>
                <a:schemeClr val="tx1"/>
              </a:solidFill>
              <a:latin typeface="Arial" pitchFamily="34" charset="0"/>
              <a:cs typeface="Arial" pitchFamily="34" charset="0"/>
            </a:endParaRPr>
          </a:p>
        </p:txBody>
      </p:sp>
      <p:sp>
        <p:nvSpPr>
          <p:cNvPr id="44"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Transparency and Accountability</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of Reserve Equipment Procurement</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45" name="Slide Number Placeholder 4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30</a:t>
            </a:fld>
            <a:endParaRPr lang="en-US" sz="1000" dirty="0">
              <a:solidFill>
                <a:srgbClr val="000000"/>
              </a:solidFill>
            </a:endParaRPr>
          </a:p>
        </p:txBody>
      </p:sp>
      <p:pic>
        <p:nvPicPr>
          <p:cNvPr id="46"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8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97"/>
          <p:cNvSpPr txBox="1">
            <a:spLocks noChangeArrowheads="1"/>
          </p:cNvSpPr>
          <p:nvPr/>
        </p:nvSpPr>
        <p:spPr bwMode="auto">
          <a:xfrm>
            <a:off x="0" y="6144629"/>
            <a:ext cx="9144000" cy="681038"/>
          </a:xfrm>
          <a:prstGeom prst="roundRec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a:solidFill>
                  <a:srgbClr val="FFFFFF"/>
                </a:solidFill>
                <a:latin typeface="Arial" charset="0"/>
                <a:cs typeface="Arial" charset="0"/>
              </a:rPr>
              <a:t>RITE:  network of regional installations designed to support Total Force training requirements and sustains readiness through optimized use of training resources </a:t>
            </a:r>
          </a:p>
        </p:txBody>
      </p:sp>
      <p:sp>
        <p:nvSpPr>
          <p:cNvPr id="67" name="TextBox 66"/>
          <p:cNvSpPr txBox="1"/>
          <p:nvPr/>
        </p:nvSpPr>
        <p:spPr>
          <a:xfrm>
            <a:off x="1930400" y="1875652"/>
            <a:ext cx="5297714" cy="340519"/>
          </a:xfrm>
          <a:prstGeom prst="roundRect">
            <a:avLst/>
          </a:prstGeom>
          <a:noFill/>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400" b="1" dirty="0">
                <a:solidFill>
                  <a:srgbClr val="000000">
                    <a:lumMod val="95000"/>
                    <a:lumOff val="5000"/>
                  </a:srgbClr>
                </a:solidFill>
                <a:latin typeface="Arial" pitchFamily="34" charset="0"/>
                <a:cs typeface="Arial" pitchFamily="34" charset="0"/>
              </a:rPr>
              <a:t>Service Training Strategies (Rotational Readiness Models) </a:t>
            </a:r>
          </a:p>
        </p:txBody>
      </p:sp>
      <p:grpSp>
        <p:nvGrpSpPr>
          <p:cNvPr id="70" name="Group 69"/>
          <p:cNvGrpSpPr/>
          <p:nvPr/>
        </p:nvGrpSpPr>
        <p:grpSpPr>
          <a:xfrm>
            <a:off x="174171" y="812345"/>
            <a:ext cx="8795657" cy="1029929"/>
            <a:chOff x="174171" y="612320"/>
            <a:chExt cx="8795657" cy="1029929"/>
          </a:xfrm>
        </p:grpSpPr>
        <p:sp>
          <p:nvSpPr>
            <p:cNvPr id="72" name="Rounded Rectangle 71"/>
            <p:cNvSpPr/>
            <p:nvPr/>
          </p:nvSpPr>
          <p:spPr>
            <a:xfrm>
              <a:off x="174171" y="612320"/>
              <a:ext cx="8795657" cy="1029929"/>
            </a:xfrm>
            <a:prstGeom prst="roundRect">
              <a:avLst/>
            </a:prstGeom>
            <a:solidFill>
              <a:srgbClr val="FDFA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numCol="2" anchor="ctr"/>
            <a:lstStyle/>
            <a:p>
              <a:pPr marL="739775">
                <a:spcBef>
                  <a:spcPts val="0"/>
                </a:spcBef>
                <a:defRPr/>
              </a:pPr>
              <a:endParaRPr lang="en-US" sz="1200" b="1" dirty="0">
                <a:solidFill>
                  <a:srgbClr val="000000"/>
                </a:solidFill>
                <a:latin typeface="Arial" pitchFamily="34" charset="0"/>
                <a:cs typeface="Arial" pitchFamily="34" charset="0"/>
              </a:endParaRPr>
            </a:p>
            <a:p>
              <a:pPr marL="800100">
                <a:spcBef>
                  <a:spcPts val="0"/>
                </a:spcBef>
                <a:defRPr/>
              </a:pPr>
              <a:r>
                <a:rPr lang="en-US" sz="1200" b="1" dirty="0">
                  <a:solidFill>
                    <a:srgbClr val="000000"/>
                  </a:solidFill>
                  <a:latin typeface="Arial" pitchFamily="34" charset="0"/>
                  <a:cs typeface="Arial" pitchFamily="34" charset="0"/>
                </a:rPr>
                <a:t>“… ensure the right mix and availability of equipment, provide more efficient and effective use of defense assets, and contribute to the sustainability of both the AC and RC.” </a:t>
              </a:r>
            </a:p>
            <a:p>
              <a:pPr marL="115888">
                <a:spcBef>
                  <a:spcPts val="0"/>
                </a:spcBef>
                <a:defRPr/>
              </a:pPr>
              <a:r>
                <a:rPr lang="en-US" sz="1100" i="1" dirty="0">
                  <a:solidFill>
                    <a:srgbClr val="000000"/>
                  </a:solidFill>
                  <a:latin typeface="Arial" pitchFamily="34" charset="0"/>
                  <a:cs typeface="Arial" pitchFamily="34" charset="0"/>
                </a:rPr>
                <a:t>QDR, 2010</a:t>
              </a:r>
              <a:endParaRPr lang="en-US" sz="1100" b="1" dirty="0">
                <a:solidFill>
                  <a:srgbClr val="000000"/>
                </a:solidFill>
                <a:latin typeface="Arial" pitchFamily="34" charset="0"/>
                <a:cs typeface="Arial" pitchFamily="34" charset="0"/>
              </a:endParaRPr>
            </a:p>
            <a:p>
              <a:pPr marL="347663">
                <a:spcBef>
                  <a:spcPts val="0"/>
                </a:spcBef>
                <a:defRPr/>
              </a:pPr>
              <a:endParaRPr lang="en-US" sz="1200" b="1" dirty="0">
                <a:solidFill>
                  <a:srgbClr val="000000"/>
                </a:solidFill>
                <a:latin typeface="Arial" pitchFamily="34" charset="0"/>
                <a:cs typeface="Arial" pitchFamily="34" charset="0"/>
              </a:endParaRPr>
            </a:p>
            <a:p>
              <a:pPr marL="347663">
                <a:spcBef>
                  <a:spcPts val="0"/>
                </a:spcBef>
                <a:defRPr/>
              </a:pPr>
              <a:endParaRPr lang="en-US" sz="1200" b="1" dirty="0">
                <a:solidFill>
                  <a:srgbClr val="000000"/>
                </a:solidFill>
                <a:latin typeface="Arial" pitchFamily="34" charset="0"/>
                <a:cs typeface="Arial" pitchFamily="34" charset="0"/>
              </a:endParaRPr>
            </a:p>
            <a:p>
              <a:pPr marL="800100">
                <a:spcBef>
                  <a:spcPts val="0"/>
                </a:spcBef>
                <a:defRPr/>
              </a:pPr>
              <a:r>
                <a:rPr lang="en-US" sz="1200" b="1" dirty="0">
                  <a:solidFill>
                    <a:srgbClr val="000000"/>
                  </a:solidFill>
                  <a:latin typeface="Arial" pitchFamily="34" charset="0"/>
                  <a:cs typeface="Arial" pitchFamily="34" charset="0"/>
                </a:rPr>
                <a:t>“Unity of effort is essential to responding to ever tightening fiscal environments; increasing competition for air, land and maritime training resources…” </a:t>
              </a:r>
            </a:p>
            <a:p>
              <a:pPr marL="115888">
                <a:spcBef>
                  <a:spcPts val="0"/>
                </a:spcBef>
                <a:defRPr/>
              </a:pPr>
              <a:r>
                <a:rPr lang="en-US" sz="1100" i="1" dirty="0">
                  <a:solidFill>
                    <a:srgbClr val="000000"/>
                  </a:solidFill>
                  <a:latin typeface="Arial" pitchFamily="34" charset="0"/>
                  <a:cs typeface="Arial" pitchFamily="34" charset="0"/>
                </a:rPr>
                <a:t>Strategic Plan for the Next Generation of Training for DoD, 2010</a:t>
              </a:r>
            </a:p>
          </p:txBody>
        </p:sp>
        <p:pic>
          <p:nvPicPr>
            <p:cNvPr id="73" name="Picture 100" descr="http://www.defense.gov/qdr/images/QDR-cover1.jpg"/>
            <p:cNvPicPr>
              <a:picLocks noChangeAspect="1" noChangeArrowheads="1"/>
            </p:cNvPicPr>
            <p:nvPr/>
          </p:nvPicPr>
          <p:blipFill>
            <a:blip r:embed="rId3" cstate="print"/>
            <a:srcRect/>
            <a:stretch>
              <a:fillRect/>
            </a:stretch>
          </p:blipFill>
          <p:spPr bwMode="auto">
            <a:xfrm>
              <a:off x="358775" y="625475"/>
              <a:ext cx="498475" cy="641350"/>
            </a:xfrm>
            <a:prstGeom prst="rect">
              <a:avLst/>
            </a:prstGeom>
            <a:noFill/>
            <a:ln w="9525">
              <a:noFill/>
              <a:miter lim="800000"/>
              <a:headEnd/>
              <a:tailEnd/>
            </a:ln>
          </p:spPr>
        </p:pic>
        <p:pic>
          <p:nvPicPr>
            <p:cNvPr id="74" name="Picture 102"/>
            <p:cNvPicPr>
              <a:picLocks noChangeAspect="1" noChangeArrowheads="1"/>
            </p:cNvPicPr>
            <p:nvPr/>
          </p:nvPicPr>
          <p:blipFill>
            <a:blip r:embed="rId4" cstate="print"/>
            <a:srcRect l="28869" t="15943" r="26637" b="2660"/>
            <a:stretch>
              <a:fillRect/>
            </a:stretch>
          </p:blipFill>
          <p:spPr bwMode="auto">
            <a:xfrm>
              <a:off x="4706938" y="625475"/>
              <a:ext cx="501650" cy="641350"/>
            </a:xfrm>
            <a:prstGeom prst="rect">
              <a:avLst/>
            </a:prstGeom>
            <a:noFill/>
            <a:ln w="3175">
              <a:solidFill>
                <a:schemeClr val="bg1">
                  <a:lumMod val="75000"/>
                </a:schemeClr>
              </a:solidFill>
              <a:miter lim="800000"/>
              <a:headEnd/>
              <a:tailEnd/>
            </a:ln>
          </p:spPr>
        </p:pic>
      </p:grpSp>
      <p:grpSp>
        <p:nvGrpSpPr>
          <p:cNvPr id="75" name="Group 74"/>
          <p:cNvGrpSpPr/>
          <p:nvPr/>
        </p:nvGrpSpPr>
        <p:grpSpPr>
          <a:xfrm>
            <a:off x="201376" y="3438525"/>
            <a:ext cx="8810862" cy="2595563"/>
            <a:chOff x="201376" y="3305175"/>
            <a:chExt cx="8810862" cy="2595563"/>
          </a:xfrm>
        </p:grpSpPr>
        <p:sp>
          <p:nvSpPr>
            <p:cNvPr id="76" name="Lightning Bolt 274"/>
            <p:cNvSpPr>
              <a:spLocks noChangeArrowheads="1"/>
            </p:cNvSpPr>
            <p:nvPr/>
          </p:nvSpPr>
          <p:spPr bwMode="auto">
            <a:xfrm rot="21027397">
              <a:off x="6971655" y="4773921"/>
              <a:ext cx="676995" cy="464544"/>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sp>
          <p:nvSpPr>
            <p:cNvPr id="77" name="Lightning Bolt 274"/>
            <p:cNvSpPr>
              <a:spLocks noChangeArrowheads="1"/>
            </p:cNvSpPr>
            <p:nvPr/>
          </p:nvSpPr>
          <p:spPr bwMode="auto">
            <a:xfrm rot="572603" flipH="1">
              <a:off x="1473281" y="4831324"/>
              <a:ext cx="866543" cy="386025"/>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grpSp>
          <p:nvGrpSpPr>
            <p:cNvPr id="78" name="Group 96"/>
            <p:cNvGrpSpPr>
              <a:grpSpLocks/>
            </p:cNvGrpSpPr>
            <p:nvPr/>
          </p:nvGrpSpPr>
          <p:grpSpPr bwMode="auto">
            <a:xfrm>
              <a:off x="2090738" y="3305175"/>
              <a:ext cx="4962525" cy="2322513"/>
              <a:chOff x="2145293" y="3087688"/>
              <a:chExt cx="4963431" cy="2322512"/>
            </a:xfrm>
          </p:grpSpPr>
          <p:sp>
            <p:nvSpPr>
              <p:cNvPr id="89" name="Rounded Rectangle 88"/>
              <p:cNvSpPr/>
              <p:nvPr/>
            </p:nvSpPr>
            <p:spPr bwMode="auto">
              <a:xfrm>
                <a:off x="2182762" y="3087688"/>
                <a:ext cx="4925962" cy="2322512"/>
              </a:xfrm>
              <a:prstGeom prst="roundRect">
                <a:avLst/>
              </a:prstGeom>
              <a:solidFill>
                <a:srgbClr val="D6D6F5"/>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eaLnBrk="0" hangingPunct="0">
                  <a:spcBef>
                    <a:spcPts val="0"/>
                  </a:spcBef>
                  <a:defRPr/>
                </a:pPr>
                <a:endParaRPr lang="en-US" sz="2000" dirty="0">
                  <a:solidFill>
                    <a:srgbClr val="000000"/>
                  </a:solidFill>
                  <a:latin typeface="Arial" pitchFamily="34" charset="0"/>
                  <a:cs typeface="Arial" pitchFamily="34" charset="0"/>
                </a:endParaRPr>
              </a:p>
            </p:txBody>
          </p:sp>
          <p:grpSp>
            <p:nvGrpSpPr>
              <p:cNvPr id="90" name="Group 39"/>
              <p:cNvGrpSpPr>
                <a:grpSpLocks/>
              </p:cNvGrpSpPr>
              <p:nvPr/>
            </p:nvGrpSpPr>
            <p:grpSpPr bwMode="auto">
              <a:xfrm>
                <a:off x="3392089" y="4420826"/>
                <a:ext cx="1171297" cy="828891"/>
                <a:chOff x="3158402" y="4663579"/>
                <a:chExt cx="1364348" cy="997813"/>
              </a:xfrm>
            </p:grpSpPr>
            <p:pic>
              <p:nvPicPr>
                <p:cNvPr id="113" name="Picture 2" descr="http://media.defenseindustrydaily.com/images/MIL_Training_Support_Collage_lg.jpg"/>
                <p:cNvPicPr>
                  <a:picLocks noChangeAspect="1" noChangeArrowheads="1"/>
                </p:cNvPicPr>
                <p:nvPr/>
              </p:nvPicPr>
              <p:blipFill>
                <a:blip r:embed="rId5" cstate="print"/>
                <a:srcRect/>
                <a:stretch>
                  <a:fillRect/>
                </a:stretch>
              </p:blipFill>
              <p:spPr bwMode="auto">
                <a:xfrm>
                  <a:off x="3387915" y="4663579"/>
                  <a:ext cx="905323" cy="658140"/>
                </a:xfrm>
                <a:prstGeom prst="rect">
                  <a:avLst/>
                </a:prstGeom>
                <a:ln>
                  <a:noFill/>
                </a:ln>
                <a:effectLst>
                  <a:softEdge rad="112500"/>
                </a:effectLst>
              </p:spPr>
            </p:pic>
            <p:sp>
              <p:nvSpPr>
                <p:cNvPr id="114" name="TextBox 225"/>
                <p:cNvSpPr txBox="1">
                  <a:spLocks noChangeArrowheads="1"/>
                </p:cNvSpPr>
                <p:nvPr/>
              </p:nvSpPr>
              <p:spPr bwMode="auto">
                <a:xfrm>
                  <a:off x="3158402" y="5261283"/>
                  <a:ext cx="1364348" cy="400109"/>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Live Virtual Constructive</a:t>
                  </a:r>
                </a:p>
              </p:txBody>
            </p:sp>
          </p:grpSp>
          <p:grpSp>
            <p:nvGrpSpPr>
              <p:cNvPr id="91" name="Group 53"/>
              <p:cNvGrpSpPr>
                <a:grpSpLocks/>
              </p:cNvGrpSpPr>
              <p:nvPr/>
            </p:nvGrpSpPr>
            <p:grpSpPr bwMode="auto">
              <a:xfrm>
                <a:off x="6235399" y="3251181"/>
                <a:ext cx="759939" cy="843394"/>
                <a:chOff x="6146630" y="3292674"/>
                <a:chExt cx="760007" cy="843844"/>
              </a:xfrm>
            </p:grpSpPr>
            <p:sp>
              <p:nvSpPr>
                <p:cNvPr id="111" name="TextBox 37"/>
                <p:cNvSpPr txBox="1">
                  <a:spLocks noChangeArrowheads="1"/>
                </p:cNvSpPr>
                <p:nvPr/>
              </p:nvSpPr>
              <p:spPr bwMode="auto">
                <a:xfrm>
                  <a:off x="6146630" y="3890297"/>
                  <a:ext cx="760007" cy="246221"/>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Ranges</a:t>
                  </a:r>
                </a:p>
              </p:txBody>
            </p:sp>
            <p:pic>
              <p:nvPicPr>
                <p:cNvPr id="112" name="Picture 4"/>
                <p:cNvPicPr>
                  <a:picLocks noChangeArrowheads="1"/>
                </p:cNvPicPr>
                <p:nvPr/>
              </p:nvPicPr>
              <p:blipFill>
                <a:blip r:embed="rId6" cstate="print">
                  <a:lum bright="-8000" contrast="-5000"/>
                </a:blip>
                <a:srcRect b="21981"/>
                <a:stretch>
                  <a:fillRect/>
                </a:stretch>
              </p:blipFill>
              <p:spPr bwMode="auto">
                <a:xfrm>
                  <a:off x="6189617" y="3292674"/>
                  <a:ext cx="674033" cy="708874"/>
                </a:xfrm>
                <a:prstGeom prst="rect">
                  <a:avLst/>
                </a:prstGeom>
                <a:ln>
                  <a:noFill/>
                </a:ln>
                <a:effectLst>
                  <a:softEdge rad="112500"/>
                </a:effectLst>
              </p:spPr>
            </p:pic>
          </p:grpSp>
          <p:grpSp>
            <p:nvGrpSpPr>
              <p:cNvPr id="92" name="Group 153"/>
              <p:cNvGrpSpPr>
                <a:grpSpLocks/>
              </p:cNvGrpSpPr>
              <p:nvPr/>
            </p:nvGrpSpPr>
            <p:grpSpPr bwMode="auto">
              <a:xfrm>
                <a:off x="2145293" y="4411969"/>
                <a:ext cx="1092794" cy="802052"/>
                <a:chOff x="7107239" y="1146073"/>
                <a:chExt cx="1378119" cy="914280"/>
              </a:xfrm>
            </p:grpSpPr>
            <p:pic>
              <p:nvPicPr>
                <p:cNvPr id="109" name="Picture 2" descr="2530662849_9bc7a4de80[1]"/>
                <p:cNvPicPr>
                  <a:picLocks noChangeAspect="1" noChangeArrowheads="1"/>
                </p:cNvPicPr>
                <p:nvPr/>
              </p:nvPicPr>
              <p:blipFill>
                <a:blip r:embed="rId7" cstate="print"/>
                <a:srcRect r="14704"/>
                <a:stretch>
                  <a:fillRect/>
                </a:stretch>
              </p:blipFill>
              <p:spPr bwMode="auto">
                <a:xfrm>
                  <a:off x="7346199" y="1146073"/>
                  <a:ext cx="900201" cy="704782"/>
                </a:xfrm>
                <a:prstGeom prst="rect">
                  <a:avLst/>
                </a:prstGeom>
                <a:ln>
                  <a:noFill/>
                </a:ln>
                <a:effectLst>
                  <a:softEdge rad="112500"/>
                </a:effectLst>
              </p:spPr>
            </p:pic>
            <p:sp>
              <p:nvSpPr>
                <p:cNvPr id="110" name="TextBox 33"/>
                <p:cNvSpPr txBox="1">
                  <a:spLocks noChangeArrowheads="1"/>
                </p:cNvSpPr>
                <p:nvPr/>
              </p:nvSpPr>
              <p:spPr bwMode="auto">
                <a:xfrm>
                  <a:off x="7107239" y="1779679"/>
                  <a:ext cx="1378119" cy="280674"/>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Sims / Trainers</a:t>
                  </a:r>
                </a:p>
              </p:txBody>
            </p:sp>
          </p:grpSp>
          <p:grpSp>
            <p:nvGrpSpPr>
              <p:cNvPr id="93" name="Group 37"/>
              <p:cNvGrpSpPr>
                <a:grpSpLocks/>
              </p:cNvGrpSpPr>
              <p:nvPr/>
            </p:nvGrpSpPr>
            <p:grpSpPr bwMode="auto">
              <a:xfrm>
                <a:off x="4616224" y="4471135"/>
                <a:ext cx="1275013" cy="703900"/>
                <a:chOff x="4568201" y="4752192"/>
                <a:chExt cx="1143001" cy="899622"/>
              </a:xfrm>
            </p:grpSpPr>
            <p:pic>
              <p:nvPicPr>
                <p:cNvPr id="107" name="Picture 1031" descr="FLTLINE1"/>
                <p:cNvPicPr>
                  <a:picLocks noChangeAspect="1" noChangeArrowheads="1"/>
                </p:cNvPicPr>
                <p:nvPr/>
              </p:nvPicPr>
              <p:blipFill>
                <a:blip r:embed="rId8" cstate="print"/>
                <a:srcRect t="29167" r="35635" b="20833"/>
                <a:stretch>
                  <a:fillRect/>
                </a:stretch>
              </p:blipFill>
              <p:spPr bwMode="auto">
                <a:xfrm>
                  <a:off x="4568201" y="4752192"/>
                  <a:ext cx="1143001" cy="666275"/>
                </a:xfrm>
                <a:prstGeom prst="rect">
                  <a:avLst/>
                </a:prstGeom>
                <a:ln>
                  <a:noFill/>
                </a:ln>
                <a:effectLst>
                  <a:softEdge rad="112500"/>
                </a:effectLst>
              </p:spPr>
            </p:pic>
            <p:sp>
              <p:nvSpPr>
                <p:cNvPr id="108" name="TextBox 31"/>
                <p:cNvSpPr txBox="1">
                  <a:spLocks noChangeArrowheads="1"/>
                </p:cNvSpPr>
                <p:nvPr/>
              </p:nvSpPr>
              <p:spPr bwMode="auto">
                <a:xfrm>
                  <a:off x="4651046" y="5337298"/>
                  <a:ext cx="977311" cy="314516"/>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Airfields</a:t>
                  </a:r>
                </a:p>
              </p:txBody>
            </p:sp>
          </p:grpSp>
          <p:grpSp>
            <p:nvGrpSpPr>
              <p:cNvPr id="94" name="Group 36"/>
              <p:cNvGrpSpPr>
                <a:grpSpLocks/>
              </p:cNvGrpSpPr>
              <p:nvPr/>
            </p:nvGrpSpPr>
            <p:grpSpPr bwMode="auto">
              <a:xfrm>
                <a:off x="2224627" y="3205068"/>
                <a:ext cx="934128" cy="991797"/>
                <a:chOff x="2315931" y="3349591"/>
                <a:chExt cx="1159108" cy="1210068"/>
              </a:xfrm>
            </p:grpSpPr>
            <p:pic>
              <p:nvPicPr>
                <p:cNvPr id="105" name="Picture 5" descr="DSC00017"/>
                <p:cNvPicPr>
                  <a:picLocks noChangeAspect="1" noChangeArrowheads="1"/>
                </p:cNvPicPr>
                <p:nvPr/>
              </p:nvPicPr>
              <p:blipFill>
                <a:blip r:embed="rId9" cstate="print"/>
                <a:srcRect/>
                <a:stretch>
                  <a:fillRect/>
                </a:stretch>
              </p:blipFill>
              <p:spPr bwMode="auto">
                <a:xfrm>
                  <a:off x="2438284" y="3349591"/>
                  <a:ext cx="914401" cy="1039545"/>
                </a:xfrm>
                <a:prstGeom prst="rect">
                  <a:avLst/>
                </a:prstGeom>
                <a:ln>
                  <a:noFill/>
                </a:ln>
                <a:effectLst>
                  <a:softEdge rad="112500"/>
                </a:effectLst>
              </p:spPr>
            </p:pic>
            <p:sp>
              <p:nvSpPr>
                <p:cNvPr id="106" name="TextBox 29"/>
                <p:cNvSpPr txBox="1">
                  <a:spLocks noChangeArrowheads="1"/>
                </p:cNvSpPr>
                <p:nvPr/>
              </p:nvSpPr>
              <p:spPr bwMode="auto">
                <a:xfrm>
                  <a:off x="2315931" y="4259251"/>
                  <a:ext cx="1159108" cy="300408"/>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Classrooms</a:t>
                  </a:r>
                </a:p>
              </p:txBody>
            </p:sp>
          </p:grpSp>
          <p:sp>
            <p:nvSpPr>
              <p:cNvPr id="97" name="TextBox 96"/>
              <p:cNvSpPr txBox="1"/>
              <p:nvPr/>
            </p:nvSpPr>
            <p:spPr bwMode="auto">
              <a:xfrm>
                <a:off x="3262418" y="3207663"/>
                <a:ext cx="2700150" cy="1123712"/>
              </a:xfrm>
              <a:prstGeom prst="roundRect">
                <a:avLst/>
              </a:prstGeom>
              <a:solidFill>
                <a:schemeClr val="bg2">
                  <a:lumMod val="60000"/>
                  <a:lumOff val="40000"/>
                </a:schemeClr>
              </a:solidFill>
              <a:ln w="25400">
                <a:noFill/>
              </a:ln>
              <a:effectLst/>
              <a:scene3d>
                <a:camera prst="orthographicFront">
                  <a:rot lat="0" lon="0" rev="0"/>
                </a:camera>
                <a:lightRig rig="threePt" dir="t">
                  <a:rot lat="0" lon="0" rev="1200000"/>
                </a:lightRig>
              </a:scene3d>
              <a:sp3d>
                <a:bevelT/>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2000" b="1" dirty="0">
                    <a:solidFill>
                      <a:srgbClr val="000000">
                        <a:lumMod val="95000"/>
                        <a:lumOff val="5000"/>
                      </a:srgbClr>
                    </a:solidFill>
                    <a:latin typeface="Arial" pitchFamily="34" charset="0"/>
                    <a:cs typeface="Arial" pitchFamily="34" charset="0"/>
                  </a:rPr>
                  <a:t>Total Force Regional Training Centers</a:t>
                </a:r>
              </a:p>
            </p:txBody>
          </p:sp>
          <p:grpSp>
            <p:nvGrpSpPr>
              <p:cNvPr id="99" name="Group 54"/>
              <p:cNvGrpSpPr>
                <a:grpSpLocks/>
              </p:cNvGrpSpPr>
              <p:nvPr/>
            </p:nvGrpSpPr>
            <p:grpSpPr bwMode="auto">
              <a:xfrm>
                <a:off x="6043750" y="4176968"/>
                <a:ext cx="1041361" cy="1099404"/>
                <a:chOff x="5954964" y="4202177"/>
                <a:chExt cx="1041454" cy="1099990"/>
              </a:xfrm>
            </p:grpSpPr>
            <p:pic>
              <p:nvPicPr>
                <p:cNvPr id="101" name="Picture 7" descr="Mates1"/>
                <p:cNvPicPr>
                  <a:picLocks noChangeAspect="1" noChangeArrowheads="1"/>
                </p:cNvPicPr>
                <p:nvPr/>
              </p:nvPicPr>
              <p:blipFill>
                <a:blip r:embed="rId10" cstate="print">
                  <a:lum bright="-45000"/>
                </a:blip>
                <a:srcRect t="26192"/>
                <a:stretch>
                  <a:fillRect/>
                </a:stretch>
              </p:blipFill>
              <p:spPr bwMode="auto">
                <a:xfrm>
                  <a:off x="5954964" y="4202177"/>
                  <a:ext cx="1041454" cy="571159"/>
                </a:xfrm>
                <a:prstGeom prst="rect">
                  <a:avLst/>
                </a:prstGeom>
                <a:ln>
                  <a:noFill/>
                </a:ln>
                <a:effectLst>
                  <a:softEdge rad="112500"/>
                </a:effectLst>
              </p:spPr>
            </p:pic>
            <p:sp>
              <p:nvSpPr>
                <p:cNvPr id="103" name="TextBox 52"/>
                <p:cNvSpPr txBox="1">
                  <a:spLocks noChangeArrowheads="1"/>
                </p:cNvSpPr>
                <p:nvPr/>
              </p:nvSpPr>
              <p:spPr bwMode="auto">
                <a:xfrm>
                  <a:off x="6052047" y="4748169"/>
                  <a:ext cx="847288" cy="553998"/>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Shared Equipment Pools</a:t>
                  </a:r>
                </a:p>
              </p:txBody>
            </p:sp>
          </p:grpSp>
        </p:grpSp>
        <p:sp>
          <p:nvSpPr>
            <p:cNvPr id="79" name="TextBox 78"/>
            <p:cNvSpPr txBox="1"/>
            <p:nvPr/>
          </p:nvSpPr>
          <p:spPr>
            <a:xfrm>
              <a:off x="201376" y="3663139"/>
              <a:ext cx="1691640" cy="715089"/>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Optimizes the use of DoD training resources</a:t>
              </a:r>
            </a:p>
          </p:txBody>
        </p:sp>
        <p:sp>
          <p:nvSpPr>
            <p:cNvPr id="80" name="TextBox 79"/>
            <p:cNvSpPr txBox="1"/>
            <p:nvPr/>
          </p:nvSpPr>
          <p:spPr>
            <a:xfrm>
              <a:off x="7319967" y="3458270"/>
              <a:ext cx="1691640" cy="1123712"/>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Maximizes efficient  use of existing training capabilities based on regional requirements</a:t>
              </a:r>
            </a:p>
          </p:txBody>
        </p:sp>
        <p:grpSp>
          <p:nvGrpSpPr>
            <p:cNvPr id="81" name="Group 98"/>
            <p:cNvGrpSpPr>
              <a:grpSpLocks/>
            </p:cNvGrpSpPr>
            <p:nvPr/>
          </p:nvGrpSpPr>
          <p:grpSpPr bwMode="auto">
            <a:xfrm>
              <a:off x="201613" y="5145088"/>
              <a:ext cx="1682750" cy="755650"/>
              <a:chOff x="279400" y="4654550"/>
              <a:chExt cx="1682496" cy="755650"/>
            </a:xfrm>
          </p:grpSpPr>
          <p:sp>
            <p:nvSpPr>
              <p:cNvPr id="86" name="Rounded Rectangle 85"/>
              <p:cNvSpPr/>
              <p:nvPr/>
            </p:nvSpPr>
            <p:spPr bwMode="auto">
              <a:xfrm>
                <a:off x="279400" y="4654550"/>
                <a:ext cx="1682496" cy="755650"/>
              </a:xfrm>
              <a:prstGeom prst="roundRect">
                <a:avLst/>
              </a:prstGeom>
              <a:solidFill>
                <a:srgbClr val="D6D6F5"/>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0" hangingPunct="0">
                  <a:spcBef>
                    <a:spcPct val="50000"/>
                  </a:spcBef>
                  <a:defRPr/>
                </a:pPr>
                <a:endParaRPr lang="en-US" sz="1400" dirty="0">
                  <a:solidFill>
                    <a:srgbClr val="000000"/>
                  </a:solidFill>
                </a:endParaRPr>
              </a:p>
            </p:txBody>
          </p:sp>
          <p:pic>
            <p:nvPicPr>
              <p:cNvPr id="87" name="Picture 98"/>
              <p:cNvPicPr>
                <a:picLocks noChangeAspect="1" noChangeArrowheads="1"/>
              </p:cNvPicPr>
              <p:nvPr/>
            </p:nvPicPr>
            <p:blipFill>
              <a:blip r:embed="rId11" cstate="print"/>
              <a:srcRect/>
              <a:stretch>
                <a:fillRect/>
              </a:stretch>
            </p:blipFill>
            <p:spPr bwMode="auto">
              <a:xfrm>
                <a:off x="311006" y="4702417"/>
                <a:ext cx="1582020" cy="666274"/>
              </a:xfrm>
              <a:prstGeom prst="rect">
                <a:avLst/>
              </a:prstGeom>
              <a:noFill/>
              <a:ln w="9525">
                <a:noFill/>
                <a:miter lim="800000"/>
                <a:headEnd/>
                <a:tailEnd/>
              </a:ln>
            </p:spPr>
          </p:pic>
          <p:sp>
            <p:nvSpPr>
              <p:cNvPr id="88" name="TextBox 87"/>
              <p:cNvSpPr txBox="1"/>
              <p:nvPr/>
            </p:nvSpPr>
            <p:spPr>
              <a:xfrm>
                <a:off x="701239" y="4721100"/>
                <a:ext cx="836193" cy="338554"/>
              </a:xfrm>
              <a:prstGeom prst="rect">
                <a:avLst/>
              </a:prstGeom>
              <a:solidFill>
                <a:schemeClr val="bg2">
                  <a:lumMod val="60000"/>
                  <a:lumOff val="40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800" b="1" dirty="0">
                    <a:solidFill>
                      <a:srgbClr val="000000">
                        <a:lumMod val="95000"/>
                        <a:lumOff val="5000"/>
                      </a:srgbClr>
                    </a:solidFill>
                    <a:latin typeface="Arial" pitchFamily="34" charset="0"/>
                    <a:cs typeface="Arial" pitchFamily="34" charset="0"/>
                  </a:rPr>
                  <a:t>Networked Training Site</a:t>
                </a:r>
              </a:p>
            </p:txBody>
          </p:sp>
        </p:grpSp>
        <p:grpSp>
          <p:nvGrpSpPr>
            <p:cNvPr id="82" name="Group 100"/>
            <p:cNvGrpSpPr>
              <a:grpSpLocks/>
            </p:cNvGrpSpPr>
            <p:nvPr/>
          </p:nvGrpSpPr>
          <p:grpSpPr bwMode="auto">
            <a:xfrm>
              <a:off x="7329488" y="5145088"/>
              <a:ext cx="1682750" cy="755650"/>
              <a:chOff x="279400" y="4654550"/>
              <a:chExt cx="1682496" cy="755650"/>
            </a:xfrm>
          </p:grpSpPr>
          <p:sp>
            <p:nvSpPr>
              <p:cNvPr id="83" name="Rounded Rectangle 82"/>
              <p:cNvSpPr/>
              <p:nvPr/>
            </p:nvSpPr>
            <p:spPr bwMode="auto">
              <a:xfrm>
                <a:off x="279400" y="4654550"/>
                <a:ext cx="1682496" cy="755650"/>
              </a:xfrm>
              <a:prstGeom prst="roundRect">
                <a:avLst/>
              </a:prstGeom>
              <a:solidFill>
                <a:srgbClr val="D6D6F5"/>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0" hangingPunct="0">
                  <a:spcBef>
                    <a:spcPct val="50000"/>
                  </a:spcBef>
                  <a:defRPr/>
                </a:pPr>
                <a:endParaRPr lang="en-US" sz="1400" dirty="0">
                  <a:solidFill>
                    <a:srgbClr val="000000"/>
                  </a:solidFill>
                </a:endParaRPr>
              </a:p>
            </p:txBody>
          </p:sp>
          <p:pic>
            <p:nvPicPr>
              <p:cNvPr id="84" name="Picture 98"/>
              <p:cNvPicPr>
                <a:picLocks noChangeAspect="1" noChangeArrowheads="1"/>
              </p:cNvPicPr>
              <p:nvPr/>
            </p:nvPicPr>
            <p:blipFill>
              <a:blip r:embed="rId11" cstate="print"/>
              <a:srcRect/>
              <a:stretch>
                <a:fillRect/>
              </a:stretch>
            </p:blipFill>
            <p:spPr bwMode="auto">
              <a:xfrm>
                <a:off x="311006" y="4702417"/>
                <a:ext cx="1582020" cy="666274"/>
              </a:xfrm>
              <a:prstGeom prst="rect">
                <a:avLst/>
              </a:prstGeom>
              <a:noFill/>
              <a:ln w="9525">
                <a:noFill/>
                <a:miter lim="800000"/>
                <a:headEnd/>
                <a:tailEnd/>
              </a:ln>
            </p:spPr>
          </p:pic>
          <p:sp>
            <p:nvSpPr>
              <p:cNvPr id="85" name="TextBox 84"/>
              <p:cNvSpPr txBox="1"/>
              <p:nvPr/>
            </p:nvSpPr>
            <p:spPr>
              <a:xfrm>
                <a:off x="703626" y="4721100"/>
                <a:ext cx="836193" cy="338554"/>
              </a:xfrm>
              <a:prstGeom prst="rect">
                <a:avLst/>
              </a:prstGeom>
              <a:solidFill>
                <a:schemeClr val="bg2">
                  <a:lumMod val="60000"/>
                  <a:lumOff val="40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800" b="1" dirty="0">
                    <a:solidFill>
                      <a:srgbClr val="000000">
                        <a:lumMod val="95000"/>
                        <a:lumOff val="5000"/>
                      </a:srgbClr>
                    </a:solidFill>
                    <a:latin typeface="Arial" pitchFamily="34" charset="0"/>
                    <a:cs typeface="Arial" pitchFamily="34" charset="0"/>
                  </a:rPr>
                  <a:t>Networked Training Site</a:t>
                </a:r>
              </a:p>
            </p:txBody>
          </p:sp>
        </p:grpSp>
      </p:grpSp>
      <p:grpSp>
        <p:nvGrpSpPr>
          <p:cNvPr id="115" name="Group 114"/>
          <p:cNvGrpSpPr/>
          <p:nvPr/>
        </p:nvGrpSpPr>
        <p:grpSpPr>
          <a:xfrm>
            <a:off x="203636" y="2254922"/>
            <a:ext cx="8807971" cy="1360030"/>
            <a:chOff x="203636" y="2083472"/>
            <a:chExt cx="8807971" cy="1360030"/>
          </a:xfrm>
        </p:grpSpPr>
        <p:sp>
          <p:nvSpPr>
            <p:cNvPr id="116" name="Lightning Bolt 224"/>
            <p:cNvSpPr>
              <a:spLocks noChangeArrowheads="1"/>
            </p:cNvSpPr>
            <p:nvPr/>
          </p:nvSpPr>
          <p:spPr bwMode="auto">
            <a:xfrm rot="1232551" flipH="1">
              <a:off x="5364173" y="2681791"/>
              <a:ext cx="621826" cy="326017"/>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17" name="Lightning Bolt 217"/>
            <p:cNvSpPr>
              <a:spLocks noChangeArrowheads="1"/>
            </p:cNvSpPr>
            <p:nvPr/>
          </p:nvSpPr>
          <p:spPr bwMode="auto">
            <a:xfrm rot="19852589">
              <a:off x="3237526" y="2245356"/>
              <a:ext cx="346816" cy="570697"/>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18" name="Lightning Bolt 224"/>
            <p:cNvSpPr>
              <a:spLocks noChangeArrowheads="1"/>
            </p:cNvSpPr>
            <p:nvPr/>
          </p:nvSpPr>
          <p:spPr bwMode="auto">
            <a:xfrm rot="20227522">
              <a:off x="3141938" y="2693683"/>
              <a:ext cx="567584" cy="299433"/>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19" name="Lightning Bolt 271"/>
            <p:cNvSpPr>
              <a:spLocks noChangeArrowheads="1"/>
            </p:cNvSpPr>
            <p:nvPr/>
          </p:nvSpPr>
          <p:spPr bwMode="auto">
            <a:xfrm rot="4539665">
              <a:off x="5534755" y="2236118"/>
              <a:ext cx="256853" cy="682520"/>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20" name="TextBox 119"/>
            <p:cNvSpPr txBox="1"/>
            <p:nvPr/>
          </p:nvSpPr>
          <p:spPr>
            <a:xfrm>
              <a:off x="203636" y="2083472"/>
              <a:ext cx="1687121" cy="919401"/>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Sustains readiness of the pre-trained Total Force and Nation’s investment in RC</a:t>
              </a:r>
            </a:p>
          </p:txBody>
        </p:sp>
        <p:sp>
          <p:nvSpPr>
            <p:cNvPr id="121" name="TextBox 120"/>
            <p:cNvSpPr txBox="1"/>
            <p:nvPr/>
          </p:nvSpPr>
          <p:spPr>
            <a:xfrm>
              <a:off x="7319967" y="2127572"/>
              <a:ext cx="1691640" cy="919401"/>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Leverages </a:t>
              </a:r>
              <a:r>
                <a:rPr lang="en-US" sz="1200" b="1" dirty="0" smtClean="0">
                  <a:solidFill>
                    <a:srgbClr val="FFFFFF"/>
                  </a:solidFill>
                  <a:latin typeface="Arial" charset="0"/>
                  <a:cs typeface="Arial" charset="0"/>
                </a:rPr>
                <a:t>complementary </a:t>
              </a:r>
              <a:r>
                <a:rPr lang="en-US" sz="1200" b="1" dirty="0">
                  <a:solidFill>
                    <a:srgbClr val="FFFFFF"/>
                  </a:solidFill>
                  <a:latin typeface="Arial" charset="0"/>
                  <a:cs typeface="Arial" charset="0"/>
                </a:rPr>
                <a:t>training and surge capacity</a:t>
              </a:r>
            </a:p>
          </p:txBody>
        </p:sp>
        <p:sp>
          <p:nvSpPr>
            <p:cNvPr id="122" name="Lightning Bolt 274"/>
            <p:cNvSpPr>
              <a:spLocks noChangeArrowheads="1"/>
            </p:cNvSpPr>
            <p:nvPr/>
          </p:nvSpPr>
          <p:spPr bwMode="auto">
            <a:xfrm rot="2144656">
              <a:off x="4400904" y="2993333"/>
              <a:ext cx="344677" cy="450169"/>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sp>
          <p:nvSpPr>
            <p:cNvPr id="123" name="Rounded Rectangle 122"/>
            <p:cNvSpPr/>
            <p:nvPr/>
          </p:nvSpPr>
          <p:spPr bwMode="auto">
            <a:xfrm>
              <a:off x="2123052" y="2629574"/>
              <a:ext cx="1162050" cy="340519"/>
            </a:xfrm>
            <a:prstGeom prst="roundRect">
              <a:avLst/>
            </a:prstGeom>
            <a:solidFill>
              <a:srgbClr val="336600"/>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Battalion</a:t>
              </a:r>
            </a:p>
          </p:txBody>
        </p:sp>
        <p:sp>
          <p:nvSpPr>
            <p:cNvPr id="124" name="Rounded Rectangle 123"/>
            <p:cNvSpPr/>
            <p:nvPr/>
          </p:nvSpPr>
          <p:spPr bwMode="auto">
            <a:xfrm>
              <a:off x="2108538" y="2131440"/>
              <a:ext cx="1162050" cy="340519"/>
            </a:xfrm>
            <a:prstGeom prst="roundRect">
              <a:avLst/>
            </a:prstGeom>
            <a:solidFill>
              <a:srgbClr val="EC0904"/>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Company</a:t>
              </a:r>
            </a:p>
          </p:txBody>
        </p:sp>
        <p:sp>
          <p:nvSpPr>
            <p:cNvPr id="125" name="Rounded Rectangle 124"/>
            <p:cNvSpPr/>
            <p:nvPr/>
          </p:nvSpPr>
          <p:spPr bwMode="auto">
            <a:xfrm>
              <a:off x="5870803" y="2145954"/>
              <a:ext cx="1162050" cy="340519"/>
            </a:xfrm>
            <a:prstGeom prst="roundRect">
              <a:avLst/>
            </a:prstGeom>
            <a:solidFill>
              <a:srgbClr val="082561"/>
            </a:solidFill>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Battalion</a:t>
              </a:r>
            </a:p>
          </p:txBody>
        </p:sp>
        <p:sp>
          <p:nvSpPr>
            <p:cNvPr id="126" name="Rounded Rectangle 125"/>
            <p:cNvSpPr/>
            <p:nvPr/>
          </p:nvSpPr>
          <p:spPr bwMode="auto">
            <a:xfrm>
              <a:off x="5856289" y="2629574"/>
              <a:ext cx="1162050" cy="340519"/>
            </a:xfrm>
            <a:prstGeom prst="roundRect">
              <a:avLst/>
            </a:prstGeom>
            <a:solidFill>
              <a:schemeClr val="accent2">
                <a:lumMod val="40000"/>
                <a:lumOff val="60000"/>
              </a:schemeClr>
            </a:solidFill>
            <a:ln>
              <a:noFill/>
            </a:ln>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000000"/>
                  </a:solidFill>
                  <a:latin typeface="Arial" pitchFamily="34" charset="0"/>
                  <a:cs typeface="Arial" pitchFamily="34" charset="0"/>
                </a:rPr>
                <a:t>Squadron</a:t>
              </a:r>
            </a:p>
          </p:txBody>
        </p:sp>
        <p:sp>
          <p:nvSpPr>
            <p:cNvPr id="127" name="Flowchart: Magnetic Disk 216"/>
            <p:cNvSpPr>
              <a:spLocks noChangeArrowheads="1"/>
            </p:cNvSpPr>
            <p:nvPr/>
          </p:nvSpPr>
          <p:spPr bwMode="auto">
            <a:xfrm>
              <a:off x="3653406" y="2479336"/>
              <a:ext cx="1837189" cy="504116"/>
            </a:xfrm>
            <a:prstGeom prst="flowChartMagneticDisk">
              <a:avLst/>
            </a:prstGeom>
            <a:solidFill>
              <a:schemeClr val="accent1">
                <a:lumMod val="50000"/>
              </a:schemeClr>
            </a:solidFill>
            <a:ln>
              <a:solidFill>
                <a:schemeClr val="accent1">
                  <a:lumMod val="75000"/>
                </a:schemeClr>
              </a:solidFill>
              <a:headEnd/>
              <a:tailEnd/>
            </a:ln>
          </p:spPr>
          <p:style>
            <a:lnRef idx="0">
              <a:schemeClr val="accent5"/>
            </a:lnRef>
            <a:fillRef idx="3">
              <a:schemeClr val="accent5"/>
            </a:fillRef>
            <a:effectRef idx="3">
              <a:schemeClr val="accent5"/>
            </a:effectRef>
            <a:fontRef idx="minor">
              <a:schemeClr val="lt1"/>
            </a:fontRef>
          </p:style>
          <p:txBody>
            <a:bodyPr lIns="0" rIns="0" bIns="0" anchor="ctr"/>
            <a:lstStyle/>
            <a:p>
              <a:pPr algn="ctr" eaLnBrk="0" hangingPunct="0">
                <a:spcBef>
                  <a:spcPct val="50000"/>
                </a:spcBef>
                <a:defRPr/>
              </a:pPr>
              <a:r>
                <a:rPr lang="en-US" sz="1200" b="1" dirty="0" err="1">
                  <a:solidFill>
                    <a:srgbClr val="FFFFFF">
                      <a:lumMod val="95000"/>
                    </a:srgbClr>
                  </a:solidFill>
                  <a:latin typeface="Arial" charset="0"/>
                  <a:cs typeface="Arial" charset="0"/>
                </a:rPr>
                <a:t>DoD</a:t>
              </a:r>
              <a:r>
                <a:rPr lang="en-US" sz="1200" b="1" dirty="0">
                  <a:solidFill>
                    <a:srgbClr val="FFFFFF">
                      <a:lumMod val="95000"/>
                    </a:srgbClr>
                  </a:solidFill>
                  <a:latin typeface="Arial" charset="0"/>
                  <a:cs typeface="Arial" charset="0"/>
                </a:rPr>
                <a:t>-wide </a:t>
              </a:r>
              <a:r>
                <a:rPr lang="en-US" sz="1200" b="1" dirty="0" smtClean="0">
                  <a:solidFill>
                    <a:srgbClr val="FFFFFF">
                      <a:lumMod val="95000"/>
                    </a:srgbClr>
                  </a:solidFill>
                  <a:latin typeface="Arial" charset="0"/>
                  <a:cs typeface="Arial" charset="0"/>
                </a:rPr>
                <a:t>Visibility System</a:t>
              </a:r>
              <a:endParaRPr lang="en-US" sz="1200" b="1" dirty="0">
                <a:solidFill>
                  <a:srgbClr val="FFFFFF">
                    <a:lumMod val="95000"/>
                  </a:srgbClr>
                </a:solidFill>
                <a:latin typeface="Arial" charset="0"/>
                <a:cs typeface="Arial" charset="0"/>
              </a:endParaRPr>
            </a:p>
          </p:txBody>
        </p:sp>
      </p:grpSp>
      <p:sp>
        <p:nvSpPr>
          <p:cNvPr id="128" name="Title 8"/>
          <p:cNvSpPr txBox="1">
            <a:spLocks/>
          </p:cNvSpPr>
          <p:nvPr/>
        </p:nvSpPr>
        <p:spPr>
          <a:xfrm>
            <a:off x="0" y="0"/>
            <a:ext cx="9144000" cy="868363"/>
          </a:xfrm>
          <a:prstGeom prst="rect">
            <a:avLst/>
          </a:prstGeom>
        </p:spPr>
        <p:txBody>
          <a:bodyPr/>
          <a:lstStyle/>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Regional Integrated Training Environment</a:t>
            </a:r>
          </a:p>
          <a:p>
            <a:pPr algn="ctr"/>
            <a:r>
              <a:rPr lang="en-US" sz="2000" dirty="0" smtClean="0">
                <a:solidFill>
                  <a:srgbClr val="000000"/>
                </a:solidFill>
                <a:effectLst>
                  <a:outerShdw blurRad="38100" dist="38100" dir="2700000" algn="tl">
                    <a:srgbClr val="000000">
                      <a:alpha val="43137"/>
                    </a:srgbClr>
                  </a:outerShdw>
                </a:effectLst>
                <a:latin typeface="Arial" charset="0"/>
                <a:cs typeface="Arial" charset="0"/>
              </a:rPr>
              <a:t>(RITE) </a:t>
            </a:r>
            <a:endParaRPr lang="en-US" sz="3200" b="1" dirty="0">
              <a:solidFill>
                <a:srgbClr val="000000"/>
              </a:solidFill>
              <a:effectLst>
                <a:outerShdw blurRad="38100" dist="38100" dir="2700000" algn="tl">
                  <a:srgbClr val="000000">
                    <a:alpha val="43137"/>
                  </a:srgbClr>
                </a:outerShdw>
              </a:effectLst>
              <a:latin typeface="Arial" charset="0"/>
              <a:cs typeface="Arial" charset="0"/>
            </a:endParaRPr>
          </a:p>
        </p:txBody>
      </p:sp>
      <p:pic>
        <p:nvPicPr>
          <p:cNvPr id="129" name="Picture 2"/>
          <p:cNvPicPr>
            <a:picLocks noChangeAspect="1" noChangeArrowheads="1"/>
          </p:cNvPicPr>
          <p:nvPr/>
        </p:nvPicPr>
        <p:blipFill>
          <a:blip r:embed="rId12" cstate="print"/>
          <a:srcRect/>
          <a:stretch>
            <a:fillRect/>
          </a:stretch>
        </p:blipFill>
        <p:spPr bwMode="auto">
          <a:xfrm>
            <a:off x="19050" y="9525"/>
            <a:ext cx="533400" cy="533400"/>
          </a:xfrm>
          <a:prstGeom prst="rect">
            <a:avLst/>
          </a:prstGeom>
          <a:noFill/>
          <a:ln w="9525">
            <a:noFill/>
            <a:miter lim="800000"/>
            <a:headEnd/>
            <a:tailEnd/>
          </a:ln>
        </p:spPr>
      </p:pic>
      <p:sp>
        <p:nvSpPr>
          <p:cNvPr id="131" name="Slide Number Placeholder 44"/>
          <p:cNvSpPr>
            <a:spLocks noGrp="1"/>
          </p:cNvSpPr>
          <p:nvPr>
            <p:ph type="sldNum" sz="quarter" idx="10"/>
          </p:nvPr>
        </p:nvSpPr>
        <p:spPr>
          <a:xfrm>
            <a:off x="7010400" y="6381750"/>
            <a:ext cx="2133600" cy="476250"/>
          </a:xfrm>
        </p:spPr>
        <p:txBody>
          <a:bodyPr anchor="b"/>
          <a:lstStyle/>
          <a:p>
            <a:pPr algn="r">
              <a:defRPr/>
            </a:pPr>
            <a:fld id="{C0EE4460-211C-4270-9918-C6774EED55EF}" type="slidenum">
              <a:rPr lang="en-US" sz="1000" smtClean="0">
                <a:solidFill>
                  <a:srgbClr val="000000"/>
                </a:solidFill>
              </a:rPr>
              <a:pPr algn="r">
                <a:defRPr/>
              </a:pPr>
              <a:t>31</a:t>
            </a:fld>
            <a:endParaRPr lang="en-US" sz="1000" dirty="0">
              <a:solidFill>
                <a:srgbClr val="000000"/>
              </a:solidFill>
            </a:endParaRPr>
          </a:p>
        </p:txBody>
      </p:sp>
      <p:pic>
        <p:nvPicPr>
          <p:cNvPr id="13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14124" y="58006"/>
            <a:ext cx="488931" cy="48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9" name="TextBox 18"/>
          <p:cNvSpPr txBox="1"/>
          <p:nvPr/>
        </p:nvSpPr>
        <p:spPr>
          <a:xfrm>
            <a:off x="0" y="1019175"/>
            <a:ext cx="9144000" cy="615553"/>
          </a:xfrm>
          <a:prstGeom prst="rect">
            <a:avLst/>
          </a:prstGeom>
          <a:noFill/>
        </p:spPr>
        <p:txBody>
          <a:bodyPr wrap="square" rtlCol="0">
            <a:spAutoFit/>
          </a:bodyPr>
          <a:lstStyle/>
          <a:p>
            <a:pPr algn="ctr"/>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FY 2014-FY 2018 Program/Budget Submission/Review Schedule*</a:t>
            </a:r>
          </a:p>
          <a:p>
            <a:pPr algn="ctr"/>
            <a:endParaRPr lang="en-US" sz="1400" dirty="0">
              <a:solidFill>
                <a:srgbClr val="000000"/>
              </a:solidFill>
              <a:latin typeface="Arial" pitchFamily="34" charset="0"/>
              <a:cs typeface="Arial" pitchFamily="34" charset="0"/>
            </a:endParaRPr>
          </a:p>
        </p:txBody>
      </p:sp>
      <p:sp>
        <p:nvSpPr>
          <p:cNvPr id="20" name="Rectangle 3"/>
          <p:cNvSpPr txBox="1">
            <a:spLocks noChangeArrowheads="1"/>
          </p:cNvSpPr>
          <p:nvPr/>
        </p:nvSpPr>
        <p:spPr bwMode="auto">
          <a:xfrm>
            <a:off x="222250" y="1362075"/>
            <a:ext cx="8762999" cy="5527675"/>
          </a:xfrm>
          <a:prstGeom prst="rect">
            <a:avLst/>
          </a:prstGeom>
          <a:noFill/>
          <a:ln w="12700">
            <a:noFill/>
            <a:miter lim="800000"/>
            <a:headEnd/>
            <a:tailEnd/>
          </a:ln>
        </p:spPr>
        <p:txBody>
          <a:bodyPr lIns="100775" tIns="49503" rIns="100775" bIns="49503"/>
          <a:lstStyle/>
          <a:p>
            <a:pPr eaLnBrk="0" hangingPunct="0">
              <a:lnSpc>
                <a:spcPct val="90000"/>
              </a:lnSpc>
              <a:spcBef>
                <a:spcPct val="30000"/>
              </a:spcBef>
              <a:buSzPct val="100000"/>
              <a:defRPr/>
            </a:pPr>
            <a:endParaRPr lang="en-US" sz="1600" dirty="0" smtClean="0">
              <a:solidFill>
                <a:srgbClr val="000000"/>
              </a:solidFill>
              <a:latin typeface="Arial" pitchFamily="34" charset="0"/>
              <a:cs typeface="Arial" pitchFamily="34" charset="0"/>
            </a:endParaRPr>
          </a:p>
          <a:p>
            <a:pPr marL="227013" lvl="1" eaLnBrk="0" hangingPunct="0">
              <a:lnSpc>
                <a:spcPct val="90000"/>
              </a:lnSpc>
              <a:spcBef>
                <a:spcPct val="30000"/>
              </a:spcBef>
              <a:buSzPct val="100000"/>
              <a:buFont typeface="Wingdings" pitchFamily="2" charset="2"/>
              <a:buChar char="Ø"/>
              <a:defRPr/>
            </a:pPr>
            <a:r>
              <a:rPr lang="en-US" sz="1400" dirty="0" smtClean="0">
                <a:solidFill>
                  <a:srgbClr val="000000"/>
                </a:solidFill>
                <a:latin typeface="Arial" pitchFamily="34" charset="0"/>
                <a:cs typeface="Arial" pitchFamily="34" charset="0"/>
              </a:rPr>
              <a:t> FY 2014 Strategic Portfolio Review 					FEB - MAR</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a:t>
            </a:r>
            <a:r>
              <a:rPr lang="en-US" sz="1400" kern="0" dirty="0">
                <a:solidFill>
                  <a:srgbClr val="000000"/>
                </a:solidFill>
                <a:latin typeface="Arial" pitchFamily="34" charset="0"/>
                <a:cs typeface="Arial" pitchFamily="34" charset="0"/>
              </a:rPr>
              <a:t>Defense Planning Guidance Issued 					MAR</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Fiscal Guidance Issued						APR 3</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FY 2014 - FY 2018 Integrated Program and Budget Guidance Issued		JUN</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Strategic Portfolio Review Results 					MAY – AUG</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Component Program/Budget Submissions Due </a:t>
            </a:r>
            <a:br>
              <a:rPr lang="en-US" sz="1400" kern="0" dirty="0" smtClean="0">
                <a:solidFill>
                  <a:srgbClr val="000000"/>
                </a:solidFill>
                <a:latin typeface="Arial" pitchFamily="34" charset="0"/>
                <a:cs typeface="Arial" pitchFamily="34" charset="0"/>
              </a:rPr>
            </a:br>
            <a:r>
              <a:rPr lang="en-US" sz="1400" kern="0" dirty="0" smtClean="0">
                <a:solidFill>
                  <a:srgbClr val="000000"/>
                </a:solidFill>
                <a:latin typeface="Arial" pitchFamily="34" charset="0"/>
                <a:cs typeface="Arial" pitchFamily="34" charset="0"/>
              </a:rPr>
              <a:t>	(databases lock, required Select and Native Programming (</a:t>
            </a:r>
            <a:r>
              <a:rPr lang="en-US" sz="1400" kern="0" dirty="0" err="1" smtClean="0">
                <a:solidFill>
                  <a:srgbClr val="000000"/>
                </a:solidFill>
                <a:latin typeface="Arial" pitchFamily="34" charset="0"/>
                <a:cs typeface="Arial" pitchFamily="34" charset="0"/>
              </a:rPr>
              <a:t>SNaP</a:t>
            </a:r>
            <a:r>
              <a:rPr lang="en-US" sz="1400" kern="0" dirty="0" smtClean="0">
                <a:solidFill>
                  <a:srgbClr val="000000"/>
                </a:solidFill>
                <a:latin typeface="Arial" pitchFamily="34" charset="0"/>
                <a:cs typeface="Arial" pitchFamily="34" charset="0"/>
              </a:rPr>
              <a:t>) exhibits) 	AUG 3</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Component Program/Budget Briefs to 3-Star/Defense Advisory Working Group (DAWG)JUL 30-AUG 10</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Select </a:t>
            </a:r>
            <a:r>
              <a:rPr lang="en-US" sz="1400" kern="0" dirty="0">
                <a:solidFill>
                  <a:srgbClr val="000000"/>
                </a:solidFill>
                <a:latin typeface="Arial" pitchFamily="34" charset="0"/>
                <a:cs typeface="Arial" pitchFamily="34" charset="0"/>
              </a:rPr>
              <a:t>and Native Programming (</a:t>
            </a:r>
            <a:r>
              <a:rPr lang="en-US" sz="1400" kern="0" dirty="0" err="1">
                <a:solidFill>
                  <a:srgbClr val="000000"/>
                </a:solidFill>
                <a:latin typeface="Arial" pitchFamily="34" charset="0"/>
                <a:cs typeface="Arial" pitchFamily="34" charset="0"/>
              </a:rPr>
              <a:t>SNaP</a:t>
            </a:r>
            <a:r>
              <a:rPr lang="en-US" sz="1400" kern="0" dirty="0">
                <a:solidFill>
                  <a:srgbClr val="000000"/>
                </a:solidFill>
                <a:latin typeface="Arial" pitchFamily="34" charset="0"/>
                <a:cs typeface="Arial" pitchFamily="34" charset="0"/>
              </a:rPr>
              <a:t>) Exhibits </a:t>
            </a:r>
            <a:r>
              <a:rPr lang="en-US" sz="1400" kern="0" dirty="0" smtClean="0">
                <a:solidFill>
                  <a:srgbClr val="000000"/>
                </a:solidFill>
                <a:latin typeface="Arial" pitchFamily="34" charset="0"/>
                <a:cs typeface="Arial" pitchFamily="34" charset="0"/>
              </a:rPr>
              <a:t>Due		</a:t>
            </a:r>
            <a:r>
              <a:rPr lang="en-US" sz="1400" kern="0" dirty="0">
                <a:solidFill>
                  <a:srgbClr val="000000"/>
                </a:solidFill>
                <a:latin typeface="Arial" pitchFamily="34" charset="0"/>
                <a:cs typeface="Arial" pitchFamily="34" charset="0"/>
              </a:rPr>
              <a:t>	AUG </a:t>
            </a:r>
            <a:r>
              <a:rPr lang="en-US" sz="1400" kern="0" dirty="0" smtClean="0">
                <a:solidFill>
                  <a:srgbClr val="000000"/>
                </a:solidFill>
                <a:latin typeface="Arial" pitchFamily="34" charset="0"/>
                <a:cs typeface="Arial" pitchFamily="34" charset="0"/>
              </a:rPr>
              <a:t>20</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a:t>
            </a:r>
            <a:r>
              <a:rPr lang="en-US" sz="1400" kern="0" dirty="0">
                <a:solidFill>
                  <a:srgbClr val="000000"/>
                </a:solidFill>
                <a:latin typeface="Arial" pitchFamily="34" charset="0"/>
                <a:cs typeface="Arial" pitchFamily="34" charset="0"/>
              </a:rPr>
              <a:t>Draft Future Years Defense Program (FYDP</a:t>
            </a:r>
            <a:r>
              <a:rPr lang="en-US" sz="1400" kern="0">
                <a:solidFill>
                  <a:srgbClr val="000000"/>
                </a:solidFill>
                <a:latin typeface="Arial" pitchFamily="34" charset="0"/>
                <a:cs typeface="Arial" pitchFamily="34" charset="0"/>
              </a:rPr>
              <a:t>) </a:t>
            </a:r>
            <a:r>
              <a:rPr lang="en-US" sz="1400" kern="0" smtClean="0">
                <a:solidFill>
                  <a:srgbClr val="000000"/>
                </a:solidFill>
                <a:latin typeface="Arial" pitchFamily="34" charset="0"/>
                <a:cs typeface="Arial" pitchFamily="34" charset="0"/>
              </a:rPr>
              <a:t>Data Available</a:t>
            </a:r>
            <a:r>
              <a:rPr lang="en-US" sz="1400" kern="0" dirty="0">
                <a:solidFill>
                  <a:srgbClr val="000000"/>
                </a:solidFill>
                <a:latin typeface="Arial" pitchFamily="34" charset="0"/>
                <a:cs typeface="Arial" pitchFamily="34" charset="0"/>
              </a:rPr>
              <a:t>			AUG </a:t>
            </a:r>
            <a:r>
              <a:rPr lang="en-US" sz="1400" kern="0" dirty="0" smtClean="0">
                <a:solidFill>
                  <a:srgbClr val="000000"/>
                </a:solidFill>
                <a:latin typeface="Arial" pitchFamily="34" charset="0"/>
                <a:cs typeface="Arial" pitchFamily="34" charset="0"/>
              </a:rPr>
              <a:t>20</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Issue Nominations Due						AUG 31</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Budget Justification Material Due to OSD/Office of Management and Budget (OMB)	SEP 4</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Principal Staff Assistants/Combatant Commanders Issue Briefs to Deputy Secretary	SEP 4-14</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Issue Nomination Disposition				 		SEP 14</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Strategic Portfolio Re-engagement					SEP - OCT</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Program/Budget Review and Issue Team Analysis				SEP - NOV</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Manpower Management System Memoranda of Agreement cut-off date		OCT 19</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Budget Lock							DEC 21</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President's Budget Released						FEB 4</a:t>
            </a:r>
          </a:p>
          <a:p>
            <a:pPr marL="456986" lvl="1" eaLnBrk="0" hangingPunct="0">
              <a:lnSpc>
                <a:spcPct val="90000"/>
              </a:lnSpc>
              <a:spcBef>
                <a:spcPct val="30000"/>
              </a:spcBef>
              <a:buSzPct val="100000"/>
              <a:buFont typeface="Wingdings" pitchFamily="2" charset="2"/>
              <a:buChar char="Ø"/>
              <a:defRPr/>
            </a:pPr>
            <a:endParaRPr lang="en-US" sz="1400" kern="0" dirty="0">
              <a:solidFill>
                <a:srgbClr val="000000"/>
              </a:solidFill>
              <a:latin typeface="Arial" pitchFamily="34" charset="0"/>
              <a:cs typeface="Arial" pitchFamily="34" charset="0"/>
            </a:endParaRPr>
          </a:p>
        </p:txBody>
      </p:sp>
      <p:sp>
        <p:nvSpPr>
          <p:cNvPr id="21" name="Rectangle 20"/>
          <p:cNvSpPr/>
          <p:nvPr/>
        </p:nvSpPr>
        <p:spPr>
          <a:xfrm>
            <a:off x="0" y="6581001"/>
            <a:ext cx="2512226" cy="276999"/>
          </a:xfrm>
          <a:prstGeom prst="rect">
            <a:avLst/>
          </a:prstGeom>
        </p:spPr>
        <p:txBody>
          <a:bodyPr wrap="none">
            <a:spAutoFit/>
          </a:bodyPr>
          <a:lstStyle/>
          <a:p>
            <a:pPr>
              <a:spcAft>
                <a:spcPts val="600"/>
              </a:spcAft>
            </a:pPr>
            <a:r>
              <a:rPr lang="en-US" dirty="0" smtClean="0">
                <a:solidFill>
                  <a:srgbClr val="000000"/>
                </a:solidFill>
              </a:rPr>
              <a:t>* This schedule will be amended as required</a:t>
            </a:r>
            <a:r>
              <a:rPr lang="en-US" sz="1200" dirty="0" smtClean="0">
                <a:solidFill>
                  <a:srgbClr val="000000"/>
                </a:solidFill>
              </a:rPr>
              <a:t>.</a:t>
            </a:r>
          </a:p>
        </p:txBody>
      </p:sp>
      <p:cxnSp>
        <p:nvCxnSpPr>
          <p:cNvPr id="25" name="Straight Connector 24"/>
          <p:cNvCxnSpPr/>
          <p:nvPr/>
        </p:nvCxnSpPr>
        <p:spPr bwMode="auto">
          <a:xfrm rot="10800000" flipV="1">
            <a:off x="504828" y="1571624"/>
            <a:ext cx="801052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Budget Cycle</a:t>
            </a:r>
          </a:p>
        </p:txBody>
      </p:sp>
      <p:sp>
        <p:nvSpPr>
          <p:cNvPr id="27" name="Slide Number Placeholder 13"/>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32</a:t>
            </a:fld>
            <a:endParaRPr lang="en-US" sz="1000" dirty="0">
              <a:solidFill>
                <a:srgbClr val="000000"/>
              </a:solidFill>
            </a:endParaRPr>
          </a:p>
        </p:txBody>
      </p:sp>
      <p:pic>
        <p:nvPicPr>
          <p:cNvPr id="28"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2"/>
          <p:cNvSpPr txBox="1">
            <a:spLocks noChangeArrowheads="1"/>
          </p:cNvSpPr>
          <p:nvPr/>
        </p:nvSpPr>
        <p:spPr>
          <a:xfrm>
            <a:off x="0" y="0"/>
            <a:ext cx="9144000" cy="544990"/>
          </a:xfrm>
          <a:prstGeom prst="rect">
            <a:avLst/>
          </a:prstGeom>
        </p:spPr>
        <p:txBody>
          <a:bodyPr/>
          <a:lst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a:lstStyle>
          <a:p>
            <a:pPr eaLnBrk="1" hangingPunct="1"/>
            <a:r>
              <a:rPr lang="en-US" sz="2400" i="0" smtClean="0">
                <a:solidFill>
                  <a:schemeClr val="tx1"/>
                </a:solidFill>
              </a:rPr>
              <a:t>2012 Legislative Evolving Calendar</a:t>
            </a:r>
            <a:endParaRPr lang="en-US" sz="2400" i="0" dirty="0" smtClean="0">
              <a:solidFill>
                <a:schemeClr val="tx1"/>
              </a:solidFill>
            </a:endParaRPr>
          </a:p>
        </p:txBody>
      </p:sp>
      <p:sp>
        <p:nvSpPr>
          <p:cNvPr id="144" name="Text Box 195"/>
          <p:cNvSpPr txBox="1">
            <a:spLocks noChangeArrowheads="1"/>
          </p:cNvSpPr>
          <p:nvPr/>
        </p:nvSpPr>
        <p:spPr bwMode="auto">
          <a:xfrm>
            <a:off x="554038" y="2541761"/>
            <a:ext cx="1143000" cy="198437"/>
          </a:xfrm>
          <a:prstGeom prst="rect">
            <a:avLst/>
          </a:prstGeom>
          <a:noFill/>
          <a:ln w="9525">
            <a:noFill/>
            <a:miter lim="800000"/>
            <a:headEnd/>
            <a:tailEnd/>
          </a:ln>
          <a:effectLst/>
        </p:spPr>
        <p:txBody>
          <a:bodyPr lIns="91390" tIns="45695" rIns="91390" bIns="45695">
            <a:spAutoFit/>
          </a:bodyPr>
          <a:lstStyle/>
          <a:p>
            <a:endParaRPr lang="en-US" sz="700" b="1">
              <a:solidFill>
                <a:srgbClr val="000000"/>
              </a:solidFill>
              <a:latin typeface="Arial"/>
            </a:endParaRPr>
          </a:p>
        </p:txBody>
      </p:sp>
      <p:grpSp>
        <p:nvGrpSpPr>
          <p:cNvPr id="145" name="Group 143"/>
          <p:cNvGrpSpPr/>
          <p:nvPr/>
        </p:nvGrpSpPr>
        <p:grpSpPr>
          <a:xfrm>
            <a:off x="35719" y="566739"/>
            <a:ext cx="9061426" cy="6062661"/>
            <a:chOff x="35719" y="595313"/>
            <a:chExt cx="9061426" cy="6062661"/>
          </a:xfrm>
        </p:grpSpPr>
        <p:sp>
          <p:nvSpPr>
            <p:cNvPr id="146" name="Line 55"/>
            <p:cNvSpPr>
              <a:spLocks noChangeShapeType="1"/>
            </p:cNvSpPr>
            <p:nvPr/>
          </p:nvSpPr>
          <p:spPr bwMode="auto">
            <a:xfrm flipH="1">
              <a:off x="433386" y="912812"/>
              <a:ext cx="3175" cy="571658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47" name="Line 35"/>
            <p:cNvSpPr>
              <a:spLocks noChangeShapeType="1"/>
            </p:cNvSpPr>
            <p:nvPr/>
          </p:nvSpPr>
          <p:spPr bwMode="auto">
            <a:xfrm>
              <a:off x="6831437" y="918961"/>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48" name="Line 35"/>
            <p:cNvSpPr>
              <a:spLocks noChangeShapeType="1"/>
            </p:cNvSpPr>
            <p:nvPr/>
          </p:nvSpPr>
          <p:spPr bwMode="auto">
            <a:xfrm>
              <a:off x="6455176" y="921356"/>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grpSp>
          <p:nvGrpSpPr>
            <p:cNvPr id="150" name="Group 6"/>
            <p:cNvGrpSpPr>
              <a:grpSpLocks/>
            </p:cNvGrpSpPr>
            <p:nvPr/>
          </p:nvGrpSpPr>
          <p:grpSpPr bwMode="auto">
            <a:xfrm>
              <a:off x="69851" y="595313"/>
              <a:ext cx="9009065" cy="309562"/>
              <a:chOff x="117" y="771"/>
              <a:chExt cx="5675" cy="195"/>
            </a:xfrm>
          </p:grpSpPr>
          <p:sp>
            <p:nvSpPr>
              <p:cNvPr id="178" name="Rectangle 7"/>
              <p:cNvSpPr>
                <a:spLocks noChangeArrowheads="1"/>
              </p:cNvSpPr>
              <p:nvPr/>
            </p:nvSpPr>
            <p:spPr bwMode="auto">
              <a:xfrm>
                <a:off x="5330" y="781"/>
                <a:ext cx="461"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DEC 12</a:t>
                </a:r>
              </a:p>
            </p:txBody>
          </p:sp>
          <p:sp>
            <p:nvSpPr>
              <p:cNvPr id="179" name="Rectangle 8"/>
              <p:cNvSpPr>
                <a:spLocks noChangeArrowheads="1"/>
              </p:cNvSpPr>
              <p:nvPr/>
            </p:nvSpPr>
            <p:spPr bwMode="auto">
              <a:xfrm>
                <a:off x="4373" y="781"/>
                <a:ext cx="479"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OCT 12</a:t>
                </a:r>
              </a:p>
            </p:txBody>
          </p:sp>
          <p:sp>
            <p:nvSpPr>
              <p:cNvPr id="180" name="Rectangle 9"/>
              <p:cNvSpPr>
                <a:spLocks noChangeArrowheads="1"/>
              </p:cNvSpPr>
              <p:nvPr/>
            </p:nvSpPr>
            <p:spPr bwMode="auto">
              <a:xfrm>
                <a:off x="1503" y="781"/>
                <a:ext cx="491"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APR 12</a:t>
                </a:r>
              </a:p>
            </p:txBody>
          </p:sp>
          <p:sp>
            <p:nvSpPr>
              <p:cNvPr id="181" name="Rectangle 10"/>
              <p:cNvSpPr>
                <a:spLocks noChangeArrowheads="1"/>
              </p:cNvSpPr>
              <p:nvPr/>
            </p:nvSpPr>
            <p:spPr bwMode="auto">
              <a:xfrm>
                <a:off x="572" y="781"/>
                <a:ext cx="472"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FEB 12</a:t>
                </a:r>
              </a:p>
            </p:txBody>
          </p:sp>
          <p:sp>
            <p:nvSpPr>
              <p:cNvPr id="182" name="Rectangle 11"/>
              <p:cNvSpPr>
                <a:spLocks noChangeArrowheads="1"/>
              </p:cNvSpPr>
              <p:nvPr/>
            </p:nvSpPr>
            <p:spPr bwMode="auto">
              <a:xfrm>
                <a:off x="4855" y="781"/>
                <a:ext cx="473"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NOV 12</a:t>
                </a:r>
              </a:p>
            </p:txBody>
          </p:sp>
          <p:sp>
            <p:nvSpPr>
              <p:cNvPr id="183" name="Rectangle 12"/>
              <p:cNvSpPr>
                <a:spLocks noChangeArrowheads="1"/>
              </p:cNvSpPr>
              <p:nvPr/>
            </p:nvSpPr>
            <p:spPr bwMode="auto">
              <a:xfrm>
                <a:off x="3424" y="781"/>
                <a:ext cx="476"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AUG 12</a:t>
                </a:r>
              </a:p>
            </p:txBody>
          </p:sp>
          <p:sp>
            <p:nvSpPr>
              <p:cNvPr id="184" name="Rectangle 13"/>
              <p:cNvSpPr>
                <a:spLocks noChangeArrowheads="1"/>
              </p:cNvSpPr>
              <p:nvPr/>
            </p:nvSpPr>
            <p:spPr bwMode="auto">
              <a:xfrm>
                <a:off x="2462" y="790"/>
                <a:ext cx="477" cy="176"/>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JUN 12</a:t>
                </a:r>
              </a:p>
            </p:txBody>
          </p:sp>
          <p:sp>
            <p:nvSpPr>
              <p:cNvPr id="189" name="Rectangle 14"/>
              <p:cNvSpPr>
                <a:spLocks noChangeArrowheads="1"/>
              </p:cNvSpPr>
              <p:nvPr/>
            </p:nvSpPr>
            <p:spPr bwMode="auto">
              <a:xfrm>
                <a:off x="1044" y="781"/>
                <a:ext cx="475"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MAR 12</a:t>
                </a:r>
              </a:p>
            </p:txBody>
          </p:sp>
          <p:sp>
            <p:nvSpPr>
              <p:cNvPr id="190" name="Rectangle 15"/>
              <p:cNvSpPr>
                <a:spLocks noChangeArrowheads="1"/>
              </p:cNvSpPr>
              <p:nvPr/>
            </p:nvSpPr>
            <p:spPr bwMode="auto">
              <a:xfrm>
                <a:off x="3895" y="781"/>
                <a:ext cx="474"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SEP 12</a:t>
                </a:r>
              </a:p>
            </p:txBody>
          </p:sp>
          <p:sp>
            <p:nvSpPr>
              <p:cNvPr id="192" name="Rectangle 16"/>
              <p:cNvSpPr>
                <a:spLocks noChangeArrowheads="1"/>
              </p:cNvSpPr>
              <p:nvPr/>
            </p:nvSpPr>
            <p:spPr bwMode="auto">
              <a:xfrm>
                <a:off x="1950" y="781"/>
                <a:ext cx="502"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MAY 12</a:t>
                </a:r>
              </a:p>
            </p:txBody>
          </p:sp>
          <p:sp>
            <p:nvSpPr>
              <p:cNvPr id="193" name="Rectangle 17"/>
              <p:cNvSpPr>
                <a:spLocks noChangeArrowheads="1"/>
              </p:cNvSpPr>
              <p:nvPr/>
            </p:nvSpPr>
            <p:spPr bwMode="auto">
              <a:xfrm>
                <a:off x="2935" y="781"/>
                <a:ext cx="487"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JUL 12</a:t>
                </a:r>
              </a:p>
            </p:txBody>
          </p:sp>
          <p:sp>
            <p:nvSpPr>
              <p:cNvPr id="194" name="Rectangle 18"/>
              <p:cNvSpPr>
                <a:spLocks noChangeArrowheads="1"/>
              </p:cNvSpPr>
              <p:nvPr/>
            </p:nvSpPr>
            <p:spPr bwMode="auto">
              <a:xfrm>
                <a:off x="122" y="781"/>
                <a:ext cx="458"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JAN 12 </a:t>
                </a:r>
              </a:p>
            </p:txBody>
          </p:sp>
          <p:sp>
            <p:nvSpPr>
              <p:cNvPr id="195" name="Line 19"/>
              <p:cNvSpPr>
                <a:spLocks noChangeShapeType="1"/>
              </p:cNvSpPr>
              <p:nvPr/>
            </p:nvSpPr>
            <p:spPr bwMode="auto">
              <a:xfrm flipV="1">
                <a:off x="117" y="771"/>
                <a:ext cx="5675" cy="10"/>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96" name="Line 20"/>
              <p:cNvSpPr>
                <a:spLocks noChangeShapeType="1"/>
              </p:cNvSpPr>
              <p:nvPr/>
            </p:nvSpPr>
            <p:spPr bwMode="auto">
              <a:xfrm flipV="1">
                <a:off x="127" y="963"/>
                <a:ext cx="5664" cy="3"/>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97" name="Line 21"/>
              <p:cNvSpPr>
                <a:spLocks noChangeShapeType="1"/>
              </p:cNvSpPr>
              <p:nvPr/>
            </p:nvSpPr>
            <p:spPr bwMode="auto">
              <a:xfrm>
                <a:off x="2937"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198" name="Line 22"/>
              <p:cNvSpPr>
                <a:spLocks noChangeShapeType="1"/>
              </p:cNvSpPr>
              <p:nvPr/>
            </p:nvSpPr>
            <p:spPr bwMode="auto">
              <a:xfrm>
                <a:off x="1979"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199" name="Line 23"/>
              <p:cNvSpPr>
                <a:spLocks noChangeShapeType="1"/>
              </p:cNvSpPr>
              <p:nvPr/>
            </p:nvSpPr>
            <p:spPr bwMode="auto">
              <a:xfrm>
                <a:off x="3897"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0" name="Line 24"/>
              <p:cNvSpPr>
                <a:spLocks noChangeShapeType="1"/>
              </p:cNvSpPr>
              <p:nvPr/>
            </p:nvSpPr>
            <p:spPr bwMode="auto">
              <a:xfrm>
                <a:off x="1048"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1" name="Line 25"/>
              <p:cNvSpPr>
                <a:spLocks noChangeShapeType="1"/>
              </p:cNvSpPr>
              <p:nvPr/>
            </p:nvSpPr>
            <p:spPr bwMode="auto">
              <a:xfrm>
                <a:off x="2456"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2" name="Line 26"/>
              <p:cNvSpPr>
                <a:spLocks noChangeShapeType="1"/>
              </p:cNvSpPr>
              <p:nvPr/>
            </p:nvSpPr>
            <p:spPr bwMode="auto">
              <a:xfrm>
                <a:off x="3417"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3" name="Line 27"/>
              <p:cNvSpPr>
                <a:spLocks noChangeShapeType="1"/>
              </p:cNvSpPr>
              <p:nvPr/>
            </p:nvSpPr>
            <p:spPr bwMode="auto">
              <a:xfrm>
                <a:off x="4856"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4" name="Line 28"/>
              <p:cNvSpPr>
                <a:spLocks noChangeShapeType="1"/>
              </p:cNvSpPr>
              <p:nvPr/>
            </p:nvSpPr>
            <p:spPr bwMode="auto">
              <a:xfrm>
                <a:off x="568"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5" name="Line 29"/>
              <p:cNvSpPr>
                <a:spLocks noChangeShapeType="1"/>
              </p:cNvSpPr>
              <p:nvPr/>
            </p:nvSpPr>
            <p:spPr bwMode="auto">
              <a:xfrm>
                <a:off x="1518"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6" name="Line 30"/>
              <p:cNvSpPr>
                <a:spLocks noChangeShapeType="1"/>
              </p:cNvSpPr>
              <p:nvPr/>
            </p:nvSpPr>
            <p:spPr bwMode="auto">
              <a:xfrm>
                <a:off x="4374"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7" name="Line 31"/>
              <p:cNvSpPr>
                <a:spLocks noChangeShapeType="1"/>
              </p:cNvSpPr>
              <p:nvPr/>
            </p:nvSpPr>
            <p:spPr bwMode="auto">
              <a:xfrm>
                <a:off x="5332"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grpSp>
        <p:sp>
          <p:nvSpPr>
            <p:cNvPr id="151" name="Line 32"/>
            <p:cNvSpPr>
              <a:spLocks noChangeShapeType="1"/>
            </p:cNvSpPr>
            <p:nvPr/>
          </p:nvSpPr>
          <p:spPr bwMode="auto">
            <a:xfrm flipH="1">
              <a:off x="36513" y="616744"/>
              <a:ext cx="25400" cy="6012656"/>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52" name="Line 33"/>
            <p:cNvSpPr>
              <a:spLocks noChangeShapeType="1"/>
            </p:cNvSpPr>
            <p:nvPr/>
          </p:nvSpPr>
          <p:spPr bwMode="auto">
            <a:xfrm>
              <a:off x="9089235" y="600075"/>
              <a:ext cx="7910" cy="6029325"/>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53" name="Line 34"/>
            <p:cNvSpPr>
              <a:spLocks noChangeShapeType="1"/>
            </p:cNvSpPr>
            <p:nvPr/>
          </p:nvSpPr>
          <p:spPr bwMode="auto">
            <a:xfrm flipV="1">
              <a:off x="35719" y="6655594"/>
              <a:ext cx="9060656" cy="2380"/>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56" name="Line 35"/>
            <p:cNvSpPr>
              <a:spLocks noChangeShapeType="1"/>
            </p:cNvSpPr>
            <p:nvPr/>
          </p:nvSpPr>
          <p:spPr bwMode="auto">
            <a:xfrm>
              <a:off x="787398" y="919163"/>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57" name="Line 35"/>
            <p:cNvSpPr>
              <a:spLocks noChangeShapeType="1"/>
            </p:cNvSpPr>
            <p:nvPr/>
          </p:nvSpPr>
          <p:spPr bwMode="auto">
            <a:xfrm>
              <a:off x="1168422" y="92153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58" name="Line 35"/>
            <p:cNvSpPr>
              <a:spLocks noChangeShapeType="1"/>
            </p:cNvSpPr>
            <p:nvPr/>
          </p:nvSpPr>
          <p:spPr bwMode="auto">
            <a:xfrm>
              <a:off x="1549446" y="919132"/>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59" name="Line 35"/>
            <p:cNvSpPr>
              <a:spLocks noChangeShapeType="1"/>
            </p:cNvSpPr>
            <p:nvPr/>
          </p:nvSpPr>
          <p:spPr bwMode="auto">
            <a:xfrm>
              <a:off x="1920944" y="92150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0" name="Line 35"/>
            <p:cNvSpPr>
              <a:spLocks noChangeShapeType="1"/>
            </p:cNvSpPr>
            <p:nvPr/>
          </p:nvSpPr>
          <p:spPr bwMode="auto">
            <a:xfrm>
              <a:off x="2297205" y="92148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1" name="Line 35"/>
            <p:cNvSpPr>
              <a:spLocks noChangeShapeType="1"/>
            </p:cNvSpPr>
            <p:nvPr/>
          </p:nvSpPr>
          <p:spPr bwMode="auto">
            <a:xfrm>
              <a:off x="2659177" y="92147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4" name="Line 35"/>
            <p:cNvSpPr>
              <a:spLocks noChangeShapeType="1"/>
            </p:cNvSpPr>
            <p:nvPr/>
          </p:nvSpPr>
          <p:spPr bwMode="auto">
            <a:xfrm>
              <a:off x="3030675" y="921454"/>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5" name="Line 35"/>
            <p:cNvSpPr>
              <a:spLocks noChangeShapeType="1"/>
            </p:cNvSpPr>
            <p:nvPr/>
          </p:nvSpPr>
          <p:spPr bwMode="auto">
            <a:xfrm>
              <a:off x="3406936" y="926201"/>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6" name="Line 35"/>
            <p:cNvSpPr>
              <a:spLocks noChangeShapeType="1"/>
            </p:cNvSpPr>
            <p:nvPr/>
          </p:nvSpPr>
          <p:spPr bwMode="auto">
            <a:xfrm>
              <a:off x="3787960" y="92142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7" name="Line 35"/>
            <p:cNvSpPr>
              <a:spLocks noChangeShapeType="1"/>
            </p:cNvSpPr>
            <p:nvPr/>
          </p:nvSpPr>
          <p:spPr bwMode="auto">
            <a:xfrm>
              <a:off x="4168984" y="919023"/>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8" name="Line 35"/>
            <p:cNvSpPr>
              <a:spLocks noChangeShapeType="1"/>
            </p:cNvSpPr>
            <p:nvPr/>
          </p:nvSpPr>
          <p:spPr bwMode="auto">
            <a:xfrm>
              <a:off x="4550008" y="921388"/>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9" name="Line 35"/>
            <p:cNvSpPr>
              <a:spLocks noChangeShapeType="1"/>
            </p:cNvSpPr>
            <p:nvPr/>
          </p:nvSpPr>
          <p:spPr bwMode="auto">
            <a:xfrm>
              <a:off x="4931032" y="923753"/>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0" name="Line 35"/>
            <p:cNvSpPr>
              <a:spLocks noChangeShapeType="1"/>
            </p:cNvSpPr>
            <p:nvPr/>
          </p:nvSpPr>
          <p:spPr bwMode="auto">
            <a:xfrm>
              <a:off x="5312072" y="921372"/>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1" name="Line 35"/>
            <p:cNvSpPr>
              <a:spLocks noChangeShapeType="1"/>
            </p:cNvSpPr>
            <p:nvPr/>
          </p:nvSpPr>
          <p:spPr bwMode="auto">
            <a:xfrm>
              <a:off x="5693096" y="91897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2" name="Line 35"/>
            <p:cNvSpPr>
              <a:spLocks noChangeShapeType="1"/>
            </p:cNvSpPr>
            <p:nvPr/>
          </p:nvSpPr>
          <p:spPr bwMode="auto">
            <a:xfrm>
              <a:off x="6074136" y="91897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3" name="Line 35"/>
            <p:cNvSpPr>
              <a:spLocks noChangeShapeType="1"/>
            </p:cNvSpPr>
            <p:nvPr/>
          </p:nvSpPr>
          <p:spPr bwMode="auto">
            <a:xfrm>
              <a:off x="7212461" y="91894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4" name="Line 35"/>
            <p:cNvSpPr>
              <a:spLocks noChangeShapeType="1"/>
            </p:cNvSpPr>
            <p:nvPr/>
          </p:nvSpPr>
          <p:spPr bwMode="auto">
            <a:xfrm>
              <a:off x="8354050" y="92446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5" name="Line 35"/>
            <p:cNvSpPr>
              <a:spLocks noChangeShapeType="1"/>
            </p:cNvSpPr>
            <p:nvPr/>
          </p:nvSpPr>
          <p:spPr bwMode="auto">
            <a:xfrm>
              <a:off x="7974581" y="914188"/>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6" name="Line 35"/>
            <p:cNvSpPr>
              <a:spLocks noChangeShapeType="1"/>
            </p:cNvSpPr>
            <p:nvPr/>
          </p:nvSpPr>
          <p:spPr bwMode="auto">
            <a:xfrm>
              <a:off x="8710440" y="938014"/>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7" name="Line 35"/>
            <p:cNvSpPr>
              <a:spLocks noChangeShapeType="1"/>
            </p:cNvSpPr>
            <p:nvPr/>
          </p:nvSpPr>
          <p:spPr bwMode="auto">
            <a:xfrm>
              <a:off x="7593557" y="918962"/>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grpSp>
      <p:sp>
        <p:nvSpPr>
          <p:cNvPr id="208" name="Text Box 139"/>
          <p:cNvSpPr txBox="1">
            <a:spLocks noChangeArrowheads="1"/>
          </p:cNvSpPr>
          <p:nvPr/>
        </p:nvSpPr>
        <p:spPr bwMode="auto">
          <a:xfrm>
            <a:off x="88109" y="923924"/>
            <a:ext cx="6750841" cy="548640"/>
          </a:xfrm>
          <a:prstGeom prst="rect">
            <a:avLst/>
          </a:prstGeom>
          <a:solidFill>
            <a:srgbClr val="FF0000">
              <a:alpha val="64999"/>
            </a:srgbClr>
          </a:solidFill>
          <a:ln w="12700" algn="ctr">
            <a:noFill/>
            <a:miter lim="800000"/>
            <a:headEnd/>
            <a:tailEnd/>
          </a:ln>
          <a:effectLst>
            <a:outerShdw blurRad="50800" dist="38100" dir="2700000" algn="t" rotWithShape="0">
              <a:prstClr val="black">
                <a:alpha val="40000"/>
              </a:prstClr>
            </a:outerShdw>
          </a:effectLst>
          <a:scene3d>
            <a:camera prst="orthographicFront"/>
            <a:lightRig rig="threePt" dir="t"/>
          </a:scene3d>
          <a:sp3d>
            <a:bevelT w="63500" h="25400"/>
          </a:sp3d>
        </p:spPr>
        <p:txBody>
          <a:bodyPr wrap="square">
            <a:spAutoFit/>
          </a:bodyPr>
          <a:lstStyle/>
          <a:p>
            <a:pPr marL="342900" indent="-342900" algn="ctr"/>
            <a:r>
              <a:rPr lang="en-US" sz="1600" b="1" dirty="0" smtClean="0">
                <a:solidFill>
                  <a:srgbClr val="000000"/>
                </a:solidFill>
                <a:latin typeface="Arial"/>
              </a:rPr>
              <a:t>FY12 Execution</a:t>
            </a:r>
            <a:endParaRPr lang="en-US" sz="1600" b="1" dirty="0">
              <a:solidFill>
                <a:srgbClr val="000000"/>
              </a:solidFill>
              <a:latin typeface="Arial"/>
            </a:endParaRPr>
          </a:p>
          <a:p>
            <a:pPr marL="342900" indent="-342900" algn="ctr"/>
            <a:endParaRPr lang="en-US" sz="800" b="1" dirty="0">
              <a:solidFill>
                <a:srgbClr val="000000"/>
              </a:solidFill>
              <a:latin typeface="Arial"/>
            </a:endParaRPr>
          </a:p>
        </p:txBody>
      </p:sp>
      <p:sp>
        <p:nvSpPr>
          <p:cNvPr id="209" name="Text Box 139"/>
          <p:cNvSpPr txBox="1">
            <a:spLocks noChangeArrowheads="1"/>
          </p:cNvSpPr>
          <p:nvPr/>
        </p:nvSpPr>
        <p:spPr bwMode="auto">
          <a:xfrm>
            <a:off x="6848473" y="924462"/>
            <a:ext cx="2201331" cy="548640"/>
          </a:xfrm>
          <a:prstGeom prst="rect">
            <a:avLst/>
          </a:prstGeom>
          <a:blipFill>
            <a:blip r:embed="rId3" cstate="print"/>
            <a:tile tx="0" ty="0" sx="100000" sy="100000" flip="none" algn="tl"/>
          </a:blipFill>
          <a:ln w="12700" algn="ctr">
            <a:noFill/>
            <a:miter lim="800000"/>
            <a:headEnd/>
            <a:tailEnd/>
          </a:ln>
          <a:effectLst>
            <a:outerShdw blurRad="50800" dist="38100" dir="2700000" algn="t" rotWithShape="0">
              <a:prstClr val="black">
                <a:alpha val="40000"/>
              </a:prstClr>
            </a:outerShdw>
          </a:effectLst>
          <a:scene3d>
            <a:camera prst="orthographicFront"/>
            <a:lightRig rig="threePt" dir="t"/>
          </a:scene3d>
          <a:sp3d>
            <a:bevelT w="63500" h="25400"/>
          </a:sp3d>
        </p:spPr>
        <p:txBody>
          <a:bodyPr wrap="square">
            <a:spAutoFit/>
          </a:bodyPr>
          <a:lstStyle/>
          <a:p>
            <a:pPr marL="342900" indent="-342900"/>
            <a:r>
              <a:rPr lang="en-US" sz="1400" b="1" dirty="0" smtClean="0">
                <a:solidFill>
                  <a:srgbClr val="000000"/>
                </a:solidFill>
                <a:latin typeface="Arial"/>
              </a:rPr>
              <a:t>FY13 or CR Execution</a:t>
            </a:r>
            <a:endParaRPr lang="en-US" sz="1400" b="1" dirty="0">
              <a:solidFill>
                <a:srgbClr val="000000"/>
              </a:solidFill>
              <a:latin typeface="Arial"/>
            </a:endParaRPr>
          </a:p>
        </p:txBody>
      </p:sp>
      <p:sp>
        <p:nvSpPr>
          <p:cNvPr id="210" name="Text Box 63"/>
          <p:cNvSpPr txBox="1">
            <a:spLocks noChangeArrowheads="1"/>
          </p:cNvSpPr>
          <p:nvPr/>
        </p:nvSpPr>
        <p:spPr bwMode="auto">
          <a:xfrm>
            <a:off x="295135" y="3170664"/>
            <a:ext cx="884399" cy="830997"/>
          </a:xfrm>
          <a:prstGeom prst="rect">
            <a:avLst/>
          </a:prstGeom>
          <a:noFill/>
          <a:ln w="9525">
            <a:noFill/>
            <a:miter lim="800000"/>
            <a:headEnd/>
            <a:tailEnd/>
          </a:ln>
          <a:effectLst/>
        </p:spPr>
        <p:txBody>
          <a:bodyPr wrap="square" anchor="ctr">
            <a:spAutoFit/>
          </a:bodyPr>
          <a:lstStyle/>
          <a:p>
            <a:pPr algn="ctr">
              <a:spcBef>
                <a:spcPct val="50000"/>
              </a:spcBef>
            </a:pPr>
            <a:r>
              <a:rPr lang="en-US" sz="1600" b="1" dirty="0">
                <a:solidFill>
                  <a:srgbClr val="000000"/>
                </a:solidFill>
                <a:latin typeface="Arial"/>
              </a:rPr>
              <a:t>2013 PB Submit</a:t>
            </a:r>
          </a:p>
        </p:txBody>
      </p:sp>
      <p:sp>
        <p:nvSpPr>
          <p:cNvPr id="211" name="Line 225"/>
          <p:cNvSpPr>
            <a:spLocks noChangeShapeType="1"/>
          </p:cNvSpPr>
          <p:nvPr/>
        </p:nvSpPr>
        <p:spPr bwMode="auto">
          <a:xfrm flipV="1">
            <a:off x="809623" y="2514599"/>
            <a:ext cx="15676" cy="705975"/>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12" name="Text Box 56"/>
          <p:cNvSpPr txBox="1">
            <a:spLocks noChangeArrowheads="1"/>
          </p:cNvSpPr>
          <p:nvPr/>
        </p:nvSpPr>
        <p:spPr bwMode="auto">
          <a:xfrm>
            <a:off x="864627" y="1885895"/>
            <a:ext cx="2515280" cy="548640"/>
          </a:xfrm>
          <a:prstGeom prst="rect">
            <a:avLst/>
          </a:prstGeom>
          <a:solidFill>
            <a:srgbClr val="FFC000"/>
          </a:solidFill>
          <a:ln w="9525">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wrap="square" anchor="ctr">
            <a:spAutoFit/>
          </a:bodyPr>
          <a:lstStyle/>
          <a:p>
            <a:pPr algn="ctr">
              <a:spcBef>
                <a:spcPct val="50000"/>
              </a:spcBef>
            </a:pPr>
            <a:r>
              <a:rPr lang="en-US" sz="700" b="1" dirty="0">
                <a:solidFill>
                  <a:srgbClr val="000000"/>
                </a:solidFill>
                <a:latin typeface="Arial"/>
              </a:rPr>
              <a:t> </a:t>
            </a:r>
            <a:r>
              <a:rPr lang="en-US" sz="1600" b="1" dirty="0">
                <a:solidFill>
                  <a:srgbClr val="000000"/>
                </a:solidFill>
                <a:latin typeface="Arial"/>
              </a:rPr>
              <a:t>Congressional Budget Hearings/Testimony</a:t>
            </a:r>
          </a:p>
        </p:txBody>
      </p:sp>
      <p:sp>
        <p:nvSpPr>
          <p:cNvPr id="213" name="Text Box 151"/>
          <p:cNvSpPr txBox="1">
            <a:spLocks noChangeArrowheads="1"/>
          </p:cNvSpPr>
          <p:nvPr/>
        </p:nvSpPr>
        <p:spPr bwMode="auto">
          <a:xfrm>
            <a:off x="3657600" y="1905000"/>
            <a:ext cx="2647578" cy="548640"/>
          </a:xfrm>
          <a:prstGeom prst="rect">
            <a:avLst/>
          </a:prstGeom>
          <a:solidFill>
            <a:srgbClr val="FFC000"/>
          </a:solidFill>
          <a:ln w="9525" algn="ctr">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anchor="ctr"/>
          <a:lstStyle/>
          <a:p>
            <a:pPr algn="ctr">
              <a:spcBef>
                <a:spcPct val="50000"/>
              </a:spcBef>
            </a:pPr>
            <a:r>
              <a:rPr lang="en-US" sz="1600" b="1" dirty="0">
                <a:solidFill>
                  <a:srgbClr val="000000"/>
                </a:solidFill>
                <a:latin typeface="Arial"/>
              </a:rPr>
              <a:t>HAC / HASC Consideration / Mark-Up</a:t>
            </a:r>
          </a:p>
        </p:txBody>
      </p:sp>
      <p:sp>
        <p:nvSpPr>
          <p:cNvPr id="214" name="Text Box 152"/>
          <p:cNvSpPr txBox="1">
            <a:spLocks noChangeArrowheads="1"/>
          </p:cNvSpPr>
          <p:nvPr/>
        </p:nvSpPr>
        <p:spPr bwMode="auto">
          <a:xfrm>
            <a:off x="5348856" y="3594498"/>
            <a:ext cx="1504806" cy="1129902"/>
          </a:xfrm>
          <a:prstGeom prst="rect">
            <a:avLst/>
          </a:prstGeom>
          <a:solidFill>
            <a:srgbClr val="FFC000"/>
          </a:solidFill>
          <a:ln w="9525" algn="ctr">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anchor="ctr"/>
          <a:lstStyle/>
          <a:p>
            <a:pPr algn="ctr">
              <a:spcBef>
                <a:spcPct val="50000"/>
              </a:spcBef>
            </a:pPr>
            <a:r>
              <a:rPr lang="en-US" sz="1200" b="1" dirty="0">
                <a:solidFill>
                  <a:srgbClr val="000000"/>
                </a:solidFill>
                <a:latin typeface="Arial"/>
              </a:rPr>
              <a:t>Floor Consideration of NDAA and Appropriation Conference Bills</a:t>
            </a:r>
          </a:p>
        </p:txBody>
      </p:sp>
      <p:sp>
        <p:nvSpPr>
          <p:cNvPr id="215" name="Line 110"/>
          <p:cNvSpPr>
            <a:spLocks noChangeShapeType="1"/>
          </p:cNvSpPr>
          <p:nvPr/>
        </p:nvSpPr>
        <p:spPr bwMode="auto">
          <a:xfrm>
            <a:off x="192620" y="4953000"/>
            <a:ext cx="8458200" cy="0"/>
          </a:xfrm>
          <a:prstGeom prst="line">
            <a:avLst/>
          </a:prstGeom>
          <a:noFill/>
          <a:ln w="57150" cmpd="thinThick">
            <a:solidFill>
              <a:schemeClr val="tx1"/>
            </a:solidFill>
            <a:round/>
            <a:headEnd/>
            <a:tailEnd/>
          </a:ln>
          <a:effectLst/>
        </p:spPr>
        <p:txBody>
          <a:bodyPr>
            <a:spAutoFit/>
          </a:bodyPr>
          <a:lstStyle/>
          <a:p>
            <a:pPr algn="ctr" eaLnBrk="0" hangingPunct="0">
              <a:lnSpc>
                <a:spcPct val="90000"/>
              </a:lnSpc>
              <a:spcBef>
                <a:spcPct val="50000"/>
              </a:spcBef>
              <a:buClr>
                <a:srgbClr val="990000"/>
              </a:buClr>
              <a:buFont typeface="Wingdings" pitchFamily="2" charset="2"/>
              <a:buNone/>
            </a:pPr>
            <a:endParaRPr lang="en-US" sz="1800">
              <a:solidFill>
                <a:srgbClr val="000000"/>
              </a:solidFill>
              <a:latin typeface="Arial"/>
            </a:endParaRPr>
          </a:p>
        </p:txBody>
      </p:sp>
      <p:sp>
        <p:nvSpPr>
          <p:cNvPr id="216" name="Text Box 151"/>
          <p:cNvSpPr txBox="1">
            <a:spLocks noChangeArrowheads="1"/>
          </p:cNvSpPr>
          <p:nvPr/>
        </p:nvSpPr>
        <p:spPr bwMode="auto">
          <a:xfrm>
            <a:off x="4110990" y="2737485"/>
            <a:ext cx="2651760" cy="548640"/>
          </a:xfrm>
          <a:prstGeom prst="rect">
            <a:avLst/>
          </a:prstGeom>
          <a:solidFill>
            <a:srgbClr val="FFC000"/>
          </a:solidFill>
          <a:ln w="9525" algn="ctr">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anchor="ctr"/>
          <a:lstStyle/>
          <a:p>
            <a:pPr algn="ctr">
              <a:spcBef>
                <a:spcPts val="0"/>
              </a:spcBef>
            </a:pPr>
            <a:r>
              <a:rPr lang="en-US" sz="1600" b="1" dirty="0">
                <a:solidFill>
                  <a:srgbClr val="000000"/>
                </a:solidFill>
                <a:latin typeface="Arial"/>
              </a:rPr>
              <a:t>SAC / SASC</a:t>
            </a:r>
          </a:p>
          <a:p>
            <a:pPr algn="ctr">
              <a:spcBef>
                <a:spcPts val="0"/>
              </a:spcBef>
            </a:pPr>
            <a:r>
              <a:rPr lang="en-US" sz="1600" b="1" dirty="0">
                <a:solidFill>
                  <a:srgbClr val="000000"/>
                </a:solidFill>
                <a:latin typeface="Arial"/>
              </a:rPr>
              <a:t>Consideration / Mark-Up</a:t>
            </a:r>
          </a:p>
        </p:txBody>
      </p:sp>
      <p:sp>
        <p:nvSpPr>
          <p:cNvPr id="217" name="Line 72"/>
          <p:cNvSpPr>
            <a:spLocks noChangeShapeType="1"/>
          </p:cNvSpPr>
          <p:nvPr/>
        </p:nvSpPr>
        <p:spPr bwMode="auto">
          <a:xfrm>
            <a:off x="263352" y="1818577"/>
            <a:ext cx="8458200" cy="0"/>
          </a:xfrm>
          <a:prstGeom prst="line">
            <a:avLst/>
          </a:prstGeom>
          <a:noFill/>
          <a:ln w="57150" cmpd="thinThick">
            <a:solidFill>
              <a:schemeClr val="tx1"/>
            </a:solidFill>
            <a:round/>
            <a:headEnd/>
            <a:tailEnd/>
          </a:ln>
          <a:effectLst/>
        </p:spPr>
        <p:txBody>
          <a:bodyPr>
            <a:spAutoFit/>
          </a:bodyPr>
          <a:lstStyle/>
          <a:p>
            <a:pPr algn="ctr" eaLnBrk="0" hangingPunct="0">
              <a:lnSpc>
                <a:spcPct val="90000"/>
              </a:lnSpc>
              <a:spcBef>
                <a:spcPct val="50000"/>
              </a:spcBef>
              <a:buClr>
                <a:srgbClr val="990000"/>
              </a:buClr>
              <a:buFont typeface="Wingdings" pitchFamily="2" charset="2"/>
              <a:buNone/>
            </a:pPr>
            <a:endParaRPr lang="en-US" sz="1800">
              <a:solidFill>
                <a:srgbClr val="000000"/>
              </a:solidFill>
              <a:latin typeface="Arial"/>
            </a:endParaRPr>
          </a:p>
        </p:txBody>
      </p:sp>
      <p:sp>
        <p:nvSpPr>
          <p:cNvPr id="218" name="Text Box 69"/>
          <p:cNvSpPr txBox="1">
            <a:spLocks noChangeArrowheads="1"/>
          </p:cNvSpPr>
          <p:nvPr/>
        </p:nvSpPr>
        <p:spPr bwMode="auto">
          <a:xfrm rot="16200000">
            <a:off x="-81700" y="1075055"/>
            <a:ext cx="548640" cy="254000"/>
          </a:xfrm>
          <a:prstGeom prst="rect">
            <a:avLst/>
          </a:prstGeom>
          <a:solidFill>
            <a:srgbClr val="DDDDDD"/>
          </a:solidFill>
          <a:ln w="9525" algn="ctr">
            <a:solidFill>
              <a:schemeClr val="tx1"/>
            </a:solidFill>
            <a:miter lim="800000"/>
            <a:headEnd/>
            <a:tailEnd/>
          </a:ln>
          <a:effectLst/>
        </p:spPr>
        <p:txBody>
          <a:bodyPr wrap="square">
            <a:spAutoFit/>
          </a:bodyPr>
          <a:lstStyle/>
          <a:p>
            <a:pPr algn="ctr">
              <a:spcBef>
                <a:spcPct val="50000"/>
              </a:spcBef>
            </a:pPr>
            <a:r>
              <a:rPr lang="en-US" b="1" dirty="0">
                <a:solidFill>
                  <a:srgbClr val="000000"/>
                </a:solidFill>
                <a:latin typeface="Arial"/>
              </a:rPr>
              <a:t>FY-12</a:t>
            </a:r>
          </a:p>
        </p:txBody>
      </p:sp>
      <p:grpSp>
        <p:nvGrpSpPr>
          <p:cNvPr id="219" name="Group 164"/>
          <p:cNvGrpSpPr/>
          <p:nvPr/>
        </p:nvGrpSpPr>
        <p:grpSpPr>
          <a:xfrm>
            <a:off x="5818434" y="2129635"/>
            <a:ext cx="1496766" cy="842165"/>
            <a:chOff x="3737155" y="2138785"/>
            <a:chExt cx="1025525" cy="597838"/>
          </a:xfrm>
        </p:grpSpPr>
        <p:sp>
          <p:nvSpPr>
            <p:cNvPr id="220" name="Explosion 2 219"/>
            <p:cNvSpPr/>
            <p:nvPr/>
          </p:nvSpPr>
          <p:spPr>
            <a:xfrm>
              <a:off x="3897963" y="2138785"/>
              <a:ext cx="678719" cy="59783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21" name="Text Box 148"/>
            <p:cNvSpPr txBox="1">
              <a:spLocks noChangeArrowheads="1"/>
            </p:cNvSpPr>
            <p:nvPr/>
          </p:nvSpPr>
          <p:spPr bwMode="auto">
            <a:xfrm>
              <a:off x="3737155" y="229057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Appeals</a:t>
              </a:r>
            </a:p>
          </p:txBody>
        </p:sp>
      </p:grpSp>
      <p:grpSp>
        <p:nvGrpSpPr>
          <p:cNvPr id="222" name="Group 165"/>
          <p:cNvGrpSpPr/>
          <p:nvPr/>
        </p:nvGrpSpPr>
        <p:grpSpPr>
          <a:xfrm>
            <a:off x="3455372" y="2438400"/>
            <a:ext cx="1192828" cy="812878"/>
            <a:chOff x="3584755" y="1772068"/>
            <a:chExt cx="1025525" cy="669687"/>
          </a:xfrm>
        </p:grpSpPr>
        <p:sp>
          <p:nvSpPr>
            <p:cNvPr id="223" name="Explosion 2 222"/>
            <p:cNvSpPr/>
            <p:nvPr/>
          </p:nvSpPr>
          <p:spPr>
            <a:xfrm>
              <a:off x="3728884" y="1772068"/>
              <a:ext cx="704648" cy="6696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24" name="Text Box 148"/>
            <p:cNvSpPr txBox="1">
              <a:spLocks noChangeArrowheads="1"/>
            </p:cNvSpPr>
            <p:nvPr/>
          </p:nvSpPr>
          <p:spPr bwMode="auto">
            <a:xfrm>
              <a:off x="3584755" y="198638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Appeals</a:t>
              </a:r>
            </a:p>
          </p:txBody>
        </p:sp>
      </p:grpSp>
      <p:grpSp>
        <p:nvGrpSpPr>
          <p:cNvPr id="225" name="Group 165"/>
          <p:cNvGrpSpPr/>
          <p:nvPr/>
        </p:nvGrpSpPr>
        <p:grpSpPr>
          <a:xfrm>
            <a:off x="2667515" y="2209800"/>
            <a:ext cx="1218685" cy="736676"/>
            <a:chOff x="3584755" y="1834597"/>
            <a:chExt cx="1025525" cy="607160"/>
          </a:xfrm>
        </p:grpSpPr>
        <p:sp>
          <p:nvSpPr>
            <p:cNvPr id="226" name="Explosion 2 225"/>
            <p:cNvSpPr/>
            <p:nvPr/>
          </p:nvSpPr>
          <p:spPr>
            <a:xfrm>
              <a:off x="3812439" y="1834597"/>
              <a:ext cx="627777" cy="60716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27" name="Text Box 148"/>
            <p:cNvSpPr txBox="1">
              <a:spLocks noChangeArrowheads="1"/>
            </p:cNvSpPr>
            <p:nvPr/>
          </p:nvSpPr>
          <p:spPr bwMode="auto">
            <a:xfrm>
              <a:off x="3584755" y="198638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QFRs</a:t>
              </a:r>
            </a:p>
          </p:txBody>
        </p:sp>
      </p:grpSp>
      <p:grpSp>
        <p:nvGrpSpPr>
          <p:cNvPr id="228" name="Group 165"/>
          <p:cNvGrpSpPr/>
          <p:nvPr/>
        </p:nvGrpSpPr>
        <p:grpSpPr>
          <a:xfrm>
            <a:off x="3962915" y="3530524"/>
            <a:ext cx="1218685" cy="736676"/>
            <a:chOff x="3584755" y="1834597"/>
            <a:chExt cx="1025525" cy="607160"/>
          </a:xfrm>
        </p:grpSpPr>
        <p:sp>
          <p:nvSpPr>
            <p:cNvPr id="229" name="Explosion 2 228"/>
            <p:cNvSpPr/>
            <p:nvPr/>
          </p:nvSpPr>
          <p:spPr>
            <a:xfrm>
              <a:off x="3812439" y="1834597"/>
              <a:ext cx="627777" cy="60716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30" name="Text Box 148"/>
            <p:cNvSpPr txBox="1">
              <a:spLocks noChangeArrowheads="1"/>
            </p:cNvSpPr>
            <p:nvPr/>
          </p:nvSpPr>
          <p:spPr bwMode="auto">
            <a:xfrm>
              <a:off x="3584755" y="198638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QFRs</a:t>
              </a:r>
            </a:p>
          </p:txBody>
        </p:sp>
      </p:grpSp>
      <p:grpSp>
        <p:nvGrpSpPr>
          <p:cNvPr id="231" name="Group 148"/>
          <p:cNvGrpSpPr/>
          <p:nvPr/>
        </p:nvGrpSpPr>
        <p:grpSpPr>
          <a:xfrm>
            <a:off x="6886575" y="3200400"/>
            <a:ext cx="1935545" cy="553947"/>
            <a:chOff x="6924675" y="2062890"/>
            <a:chExt cx="1658913" cy="553947"/>
          </a:xfrm>
          <a:effectLst>
            <a:outerShdw blurRad="50800" dist="38100" dir="5400000" algn="t" rotWithShape="0">
              <a:prstClr val="black">
                <a:alpha val="40000"/>
              </a:prstClr>
            </a:outerShdw>
          </a:effectLst>
        </p:grpSpPr>
        <p:sp>
          <p:nvSpPr>
            <p:cNvPr id="233" name="Line 155"/>
            <p:cNvSpPr>
              <a:spLocks noChangeShapeType="1"/>
            </p:cNvSpPr>
            <p:nvPr/>
          </p:nvSpPr>
          <p:spPr bwMode="auto">
            <a:xfrm>
              <a:off x="6924675" y="2383628"/>
              <a:ext cx="457200" cy="0"/>
            </a:xfrm>
            <a:prstGeom prst="line">
              <a:avLst/>
            </a:prstGeom>
            <a:noFill/>
            <a:ln w="12700">
              <a:solidFill>
                <a:schemeClr val="tx1"/>
              </a:solidFill>
              <a:round/>
              <a:headEnd type="diamond" w="med" len="med"/>
              <a:tailEnd/>
            </a:ln>
            <a:effectLst/>
            <a:scene3d>
              <a:camera prst="orthographicFront"/>
              <a:lightRig rig="threePt" dir="t"/>
            </a:scene3d>
            <a:sp3d>
              <a:bevelT w="63500" h="25400"/>
            </a:sp3d>
          </p:spPr>
          <p:txBody>
            <a:bodyPr/>
            <a:lstStyle/>
            <a:p>
              <a:endParaRPr lang="en-US" sz="1800" dirty="0">
                <a:solidFill>
                  <a:srgbClr val="000000"/>
                </a:solidFill>
                <a:latin typeface="Arial"/>
              </a:endParaRPr>
            </a:p>
          </p:txBody>
        </p:sp>
        <p:sp>
          <p:nvSpPr>
            <p:cNvPr id="234" name="Text Box 156"/>
            <p:cNvSpPr txBox="1">
              <a:spLocks noChangeArrowheads="1"/>
            </p:cNvSpPr>
            <p:nvPr/>
          </p:nvSpPr>
          <p:spPr bwMode="auto">
            <a:xfrm>
              <a:off x="7383423" y="2062890"/>
              <a:ext cx="1200165" cy="553947"/>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r>
                <a:rPr lang="en-US" b="1" i="1" dirty="0">
                  <a:solidFill>
                    <a:srgbClr val="000000"/>
                  </a:solidFill>
                  <a:latin typeface="Arial"/>
                </a:rPr>
                <a:t>PB-13 Appropriation Bills Signed or CR</a:t>
              </a:r>
            </a:p>
          </p:txBody>
        </p:sp>
      </p:grpSp>
      <p:sp>
        <p:nvSpPr>
          <p:cNvPr id="235" name="Text Box 69"/>
          <p:cNvSpPr txBox="1">
            <a:spLocks noChangeArrowheads="1"/>
          </p:cNvSpPr>
          <p:nvPr/>
        </p:nvSpPr>
        <p:spPr bwMode="auto">
          <a:xfrm rot="16200000">
            <a:off x="-304470" y="3107450"/>
            <a:ext cx="998700" cy="254000"/>
          </a:xfrm>
          <a:prstGeom prst="rect">
            <a:avLst/>
          </a:prstGeom>
          <a:solidFill>
            <a:srgbClr val="DDDDDD"/>
          </a:solidFill>
          <a:ln w="9525" algn="ctr">
            <a:solidFill>
              <a:schemeClr val="tx1"/>
            </a:solidFill>
            <a:miter lim="800000"/>
            <a:headEnd/>
            <a:tailEnd/>
          </a:ln>
          <a:effectLst/>
        </p:spPr>
        <p:txBody>
          <a:bodyPr wrap="square">
            <a:spAutoFit/>
          </a:bodyPr>
          <a:lstStyle/>
          <a:p>
            <a:pPr algn="ctr">
              <a:spcBef>
                <a:spcPct val="50000"/>
              </a:spcBef>
            </a:pPr>
            <a:r>
              <a:rPr lang="en-US" b="1" dirty="0">
                <a:solidFill>
                  <a:srgbClr val="000000"/>
                </a:solidFill>
                <a:latin typeface="Arial"/>
              </a:rPr>
              <a:t>PB-13</a:t>
            </a:r>
          </a:p>
        </p:txBody>
      </p:sp>
      <p:sp>
        <p:nvSpPr>
          <p:cNvPr id="236" name="Text Box 56"/>
          <p:cNvSpPr txBox="1">
            <a:spLocks noChangeArrowheads="1"/>
          </p:cNvSpPr>
          <p:nvPr/>
        </p:nvSpPr>
        <p:spPr bwMode="auto">
          <a:xfrm>
            <a:off x="6161995" y="6001551"/>
            <a:ext cx="2878284" cy="584775"/>
          </a:xfrm>
          <a:prstGeom prst="rect">
            <a:avLst/>
          </a:prstGeom>
          <a:solidFill>
            <a:srgbClr val="FFC000"/>
          </a:solidFill>
          <a:ln w="9525">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wrap="square" anchor="ctr">
            <a:spAutoFit/>
          </a:bodyPr>
          <a:lstStyle/>
          <a:p>
            <a:pPr algn="ctr">
              <a:spcBef>
                <a:spcPct val="50000"/>
              </a:spcBef>
            </a:pPr>
            <a:r>
              <a:rPr lang="en-US" sz="700" b="1" dirty="0">
                <a:solidFill>
                  <a:srgbClr val="000000"/>
                </a:solidFill>
                <a:latin typeface="Arial"/>
              </a:rPr>
              <a:t> </a:t>
            </a:r>
            <a:r>
              <a:rPr lang="en-US" sz="1600" b="1" dirty="0" smtClean="0">
                <a:solidFill>
                  <a:srgbClr val="000000"/>
                </a:solidFill>
                <a:latin typeface="Arial"/>
              </a:rPr>
              <a:t>FY14 Legislative Review Panel</a:t>
            </a:r>
            <a:endParaRPr lang="en-US" sz="1600" b="1" dirty="0">
              <a:solidFill>
                <a:srgbClr val="000000"/>
              </a:solidFill>
              <a:latin typeface="Arial"/>
            </a:endParaRPr>
          </a:p>
        </p:txBody>
      </p:sp>
      <p:sp>
        <p:nvSpPr>
          <p:cNvPr id="237" name="Text Box 156"/>
          <p:cNvSpPr txBox="1">
            <a:spLocks noChangeArrowheads="1"/>
          </p:cNvSpPr>
          <p:nvPr/>
        </p:nvSpPr>
        <p:spPr bwMode="auto">
          <a:xfrm>
            <a:off x="3629025" y="5438775"/>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Call for Legislative Proposals for FY 2014</a:t>
            </a:r>
            <a:endParaRPr lang="en-US" sz="800" b="1" i="1" dirty="0">
              <a:solidFill>
                <a:srgbClr val="000000"/>
              </a:solidFill>
              <a:latin typeface="Arial"/>
            </a:endParaRPr>
          </a:p>
        </p:txBody>
      </p:sp>
      <p:sp>
        <p:nvSpPr>
          <p:cNvPr id="238" name="Line 225"/>
          <p:cNvSpPr>
            <a:spLocks noChangeShapeType="1"/>
          </p:cNvSpPr>
          <p:nvPr/>
        </p:nvSpPr>
        <p:spPr bwMode="auto">
          <a:xfrm flipV="1">
            <a:off x="4632524" y="4981575"/>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39" name="Line 225"/>
          <p:cNvSpPr>
            <a:spLocks noChangeShapeType="1"/>
          </p:cNvSpPr>
          <p:nvPr/>
        </p:nvSpPr>
        <p:spPr bwMode="auto">
          <a:xfrm flipV="1">
            <a:off x="5765999" y="4981575"/>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0" name="Line 225"/>
          <p:cNvSpPr>
            <a:spLocks noChangeShapeType="1"/>
          </p:cNvSpPr>
          <p:nvPr/>
        </p:nvSpPr>
        <p:spPr bwMode="auto">
          <a:xfrm flipV="1">
            <a:off x="6918524" y="4981575"/>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1" name="Text Box 156"/>
          <p:cNvSpPr txBox="1">
            <a:spLocks noChangeArrowheads="1"/>
          </p:cNvSpPr>
          <p:nvPr/>
        </p:nvSpPr>
        <p:spPr bwMode="auto">
          <a:xfrm>
            <a:off x="6398154" y="5435819"/>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Deadline for completion of internal coordination</a:t>
            </a:r>
            <a:endParaRPr lang="en-US" sz="800" b="1" i="1" dirty="0">
              <a:solidFill>
                <a:srgbClr val="000000"/>
              </a:solidFill>
              <a:latin typeface="Arial"/>
            </a:endParaRPr>
          </a:p>
        </p:txBody>
      </p:sp>
      <p:sp>
        <p:nvSpPr>
          <p:cNvPr id="242" name="Line 225"/>
          <p:cNvSpPr>
            <a:spLocks noChangeShapeType="1"/>
          </p:cNvSpPr>
          <p:nvPr/>
        </p:nvSpPr>
        <p:spPr bwMode="auto">
          <a:xfrm flipV="1">
            <a:off x="9014024" y="4972050"/>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3" name="Text Box 156"/>
          <p:cNvSpPr txBox="1">
            <a:spLocks noChangeArrowheads="1"/>
          </p:cNvSpPr>
          <p:nvPr/>
        </p:nvSpPr>
        <p:spPr bwMode="auto">
          <a:xfrm>
            <a:off x="7784043" y="5435818"/>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OMB will not accept any DoD proposals after this point</a:t>
            </a:r>
            <a:endParaRPr lang="en-US" sz="800" b="1" i="1" dirty="0">
              <a:solidFill>
                <a:srgbClr val="000000"/>
              </a:solidFill>
              <a:latin typeface="Arial"/>
            </a:endParaRPr>
          </a:p>
        </p:txBody>
      </p:sp>
      <p:sp>
        <p:nvSpPr>
          <p:cNvPr id="244" name="Text Box 69"/>
          <p:cNvSpPr txBox="1">
            <a:spLocks noChangeArrowheads="1"/>
          </p:cNvSpPr>
          <p:nvPr/>
        </p:nvSpPr>
        <p:spPr bwMode="auto">
          <a:xfrm rot="16200000">
            <a:off x="-296150" y="5630150"/>
            <a:ext cx="998700" cy="254000"/>
          </a:xfrm>
          <a:prstGeom prst="rect">
            <a:avLst/>
          </a:prstGeom>
          <a:solidFill>
            <a:srgbClr val="DDDDDD"/>
          </a:solidFill>
          <a:ln w="9525" algn="ctr">
            <a:solidFill>
              <a:schemeClr val="tx1"/>
            </a:solidFill>
            <a:miter lim="800000"/>
            <a:headEnd/>
            <a:tailEnd/>
          </a:ln>
          <a:effectLst/>
        </p:spPr>
        <p:txBody>
          <a:bodyPr wrap="square">
            <a:spAutoFit/>
          </a:bodyPr>
          <a:lstStyle/>
          <a:p>
            <a:pPr algn="ctr">
              <a:spcBef>
                <a:spcPct val="50000"/>
              </a:spcBef>
            </a:pPr>
            <a:r>
              <a:rPr lang="en-US" b="1" dirty="0" smtClean="0">
                <a:solidFill>
                  <a:srgbClr val="000000"/>
                </a:solidFill>
                <a:latin typeface="Arial"/>
              </a:rPr>
              <a:t>FY 2014</a:t>
            </a:r>
            <a:endParaRPr lang="en-US" b="1" dirty="0">
              <a:solidFill>
                <a:srgbClr val="000000"/>
              </a:solidFill>
              <a:latin typeface="Arial"/>
            </a:endParaRPr>
          </a:p>
        </p:txBody>
      </p:sp>
      <p:sp>
        <p:nvSpPr>
          <p:cNvPr id="245" name="Line 225"/>
          <p:cNvSpPr>
            <a:spLocks noChangeShapeType="1"/>
          </p:cNvSpPr>
          <p:nvPr/>
        </p:nvSpPr>
        <p:spPr bwMode="auto">
          <a:xfrm flipV="1">
            <a:off x="6021060" y="4981575"/>
            <a:ext cx="15676" cy="1112967"/>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6" name="Text Box 156"/>
          <p:cNvSpPr txBox="1">
            <a:spLocks noChangeArrowheads="1"/>
          </p:cNvSpPr>
          <p:nvPr/>
        </p:nvSpPr>
        <p:spPr bwMode="auto">
          <a:xfrm>
            <a:off x="5029200" y="6094542"/>
            <a:ext cx="1023935" cy="338504"/>
          </a:xfrm>
          <a:prstGeom prst="rect">
            <a:avLst/>
          </a:prstGeom>
          <a:solidFill>
            <a:schemeClr val="accent1">
              <a:lumMod val="75000"/>
            </a:schemeClr>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FY15A </a:t>
            </a:r>
            <a:r>
              <a:rPr lang="en-US" sz="800" b="1" i="1" smtClean="0">
                <a:solidFill>
                  <a:srgbClr val="000000"/>
                </a:solidFill>
                <a:latin typeface="Arial"/>
              </a:rPr>
              <a:t>ULB proposals </a:t>
            </a:r>
            <a:r>
              <a:rPr lang="en-US" sz="800" b="1" i="1" dirty="0" smtClean="0">
                <a:solidFill>
                  <a:srgbClr val="000000"/>
                </a:solidFill>
                <a:latin typeface="Arial"/>
              </a:rPr>
              <a:t>due</a:t>
            </a:r>
            <a:endParaRPr lang="en-US" sz="800" b="1" i="1" dirty="0">
              <a:solidFill>
                <a:srgbClr val="000000"/>
              </a:solidFill>
              <a:latin typeface="Arial"/>
            </a:endParaRPr>
          </a:p>
        </p:txBody>
      </p:sp>
      <p:sp>
        <p:nvSpPr>
          <p:cNvPr id="247" name="Text Box 156"/>
          <p:cNvSpPr txBox="1">
            <a:spLocks noChangeArrowheads="1"/>
          </p:cNvSpPr>
          <p:nvPr/>
        </p:nvSpPr>
        <p:spPr bwMode="auto">
          <a:xfrm>
            <a:off x="5012264" y="5435819"/>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Deadline for submission of proposals</a:t>
            </a:r>
            <a:endParaRPr lang="en-US" sz="800" b="1" i="1" dirty="0">
              <a:solidFill>
                <a:srgbClr val="000000"/>
              </a:solidFill>
              <a:latin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0" y="3073400"/>
            <a:ext cx="9144000" cy="576262"/>
          </a:xfrm>
          <a:noFill/>
          <a:ln>
            <a:miter lim="800000"/>
            <a:headEnd/>
            <a:tailEnd/>
          </a:ln>
        </p:spPr>
        <p:txBody>
          <a:bodyPr vert="horz" wrap="square" lIns="91440" tIns="45720" rIns="91440" bIns="45720" numCol="1" anchor="ctr" anchorCtr="0" compatLnSpc="1">
            <a:prstTxWarp prst="textNoShape">
              <a:avLst/>
            </a:prstTxWarp>
          </a:bodyPr>
          <a:lstStyle/>
          <a:p>
            <a:r>
              <a:rPr lang="en-US" sz="5400" i="0" dirty="0" smtClean="0">
                <a:solidFill>
                  <a:schemeClr val="tx1"/>
                </a:solidFill>
                <a:effectLst>
                  <a:outerShdw blurRad="38100" dist="38100" dir="2700000" algn="tl">
                    <a:srgbClr val="000000">
                      <a:alpha val="43137"/>
                    </a:srgbClr>
                  </a:outerShdw>
                </a:effectLst>
                <a:latin typeface="Arial" charset="0"/>
              </a:rPr>
              <a:t>BACK UP</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0" name="Slide Number Placeholder 9"/>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34</a:t>
            </a:fld>
            <a:endParaRPr lang="en-US" sz="1000" dirty="0">
              <a:solidFill>
                <a:srgbClr val="000000"/>
              </a:solidFill>
            </a:endParaRPr>
          </a:p>
        </p:txBody>
      </p:sp>
      <p:pic>
        <p:nvPicPr>
          <p:cNvPr id="9"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1678"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1076325"/>
            <a:ext cx="9144000" cy="3175206"/>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Assess and advise on formulation and execution of National Guard and Reserve POMs and budgets in accordance with DoD policy.</a:t>
            </a:r>
          </a:p>
          <a:p>
            <a:pPr marL="457200" defTabSz="963613"/>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Propose and continually refine a Total Force blended costing methodology.</a:t>
            </a:r>
          </a:p>
          <a:p>
            <a:pPr marL="457200" defTabSz="963613">
              <a:buFont typeface="Wingdings" pitchFamily="2" charset="2"/>
              <a:buChar char="Ø"/>
            </a:pPr>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Assess Reserve component Future Year Defense Programs (FYDP) against established DoD strategic guidance.</a:t>
            </a:r>
          </a:p>
          <a:p>
            <a:pPr marL="457200" defTabSz="963613">
              <a:buFont typeface="Wingdings" pitchFamily="2" charset="2"/>
              <a:buChar char="Ø"/>
            </a:pPr>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Coordinate development and submission of OSD National Guard and Reserve legislative products supporting the President’s Agenda.</a:t>
            </a:r>
          </a:p>
          <a:p>
            <a:pPr marL="228600" defTabSz="963613">
              <a:buFont typeface="Wingdings" pitchFamily="2" charset="2"/>
              <a:buChar char="Ø"/>
            </a:pPr>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Participate in Department  Strategic Portfolio Reviews (SPR) and Strategic Choices Group (SCG) activities.</a:t>
            </a:r>
            <a:endParaRPr lang="en-US" sz="1400" dirty="0">
              <a:solidFill>
                <a:schemeClr val="tx1"/>
              </a:solidFill>
              <a:latin typeface="Arial" pitchFamily="34" charset="0"/>
              <a:cs typeface="Arial" pitchFamily="34" charset="0"/>
            </a:endParaRPr>
          </a:p>
        </p:txBody>
      </p:sp>
      <p:sp>
        <p:nvSpPr>
          <p:cNvPr id="12"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4"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lvl="0" algn="ctr"/>
            <a:r>
              <a:rPr lang="en-US" sz="2000" dirty="0" smtClean="0">
                <a:solidFill>
                  <a:schemeClr val="tx1"/>
                </a:solidFill>
                <a:effectLst>
                  <a:outerShdw blurRad="38100" dist="38100" dir="2700000" algn="tl">
                    <a:srgbClr val="000000">
                      <a:alpha val="43137"/>
                    </a:srgbClr>
                  </a:outerShdw>
                </a:effectLst>
                <a:latin typeface="Arial" charset="0"/>
              </a:rPr>
              <a:t>Strategic Goals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5" name="Slide Number Placeholder 15"/>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35</a:t>
            </a:fld>
            <a:endParaRPr lang="en-US" sz="1000" dirty="0">
              <a:solidFill>
                <a:srgbClr val="000000"/>
              </a:solidFill>
            </a:endParaRPr>
          </a:p>
        </p:txBody>
      </p:sp>
      <p:pic>
        <p:nvPicPr>
          <p:cNvPr id="17"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48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1104900"/>
            <a:ext cx="9143999" cy="4837199"/>
          </a:xfrm>
          <a:prstGeom prst="rect">
            <a:avLst/>
          </a:prstGeom>
          <a:noFill/>
          <a:ln w="12700">
            <a:noFill/>
            <a:miter lim="800000"/>
            <a:headEnd type="none" w="sm" len="sm"/>
            <a:tailEnd type="none" w="sm" len="sm"/>
          </a:ln>
        </p:spPr>
        <p:txBody>
          <a:bodyPr wrap="square" lIns="96496" tIns="48249" rIns="96496" bIns="48249">
            <a:spAutoFit/>
          </a:bodyPr>
          <a:lstStyle/>
          <a:p>
            <a:pPr algn="ctr" defTabSz="963613"/>
            <a:endParaRPr lang="en-US" sz="1400" b="1" dirty="0" smtClean="0">
              <a:solidFill>
                <a:srgbClr val="000000"/>
              </a:solidFill>
              <a:latin typeface="Arial" pitchFamily="34" charset="0"/>
              <a:cs typeface="Arial" pitchFamily="34" charset="0"/>
            </a:endParaRPr>
          </a:p>
          <a:p>
            <a:pPr defTabSz="963613">
              <a:buFont typeface="Wingdings" pitchFamily="2" charset="2"/>
              <a:buChar char="Ø"/>
            </a:pPr>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Provides human resources and enterprise support to RA, to include RFPB, ESGR, and YRRP.</a:t>
            </a:r>
          </a:p>
          <a:p>
            <a:pPr defTabSz="963613"/>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Key HR activities include:</a:t>
            </a:r>
          </a:p>
          <a:p>
            <a:pPr lvl="1" defTabSz="963613">
              <a:buFont typeface="Arial" pitchFamily="34" charset="0"/>
              <a:buChar char="•"/>
            </a:pPr>
            <a:r>
              <a:rPr lang="en-US" sz="1400" dirty="0" smtClean="0">
                <a:solidFill>
                  <a:srgbClr val="000000"/>
                </a:solidFill>
                <a:latin typeface="Arial" pitchFamily="34" charset="0"/>
                <a:cs typeface="Arial" pitchFamily="34" charset="0"/>
              </a:rPr>
              <a:t> Strength Management </a:t>
            </a:r>
          </a:p>
          <a:p>
            <a:pPr lvl="1" defTabSz="963613">
              <a:buFont typeface="Arial" pitchFamily="34" charset="0"/>
              <a:buChar char="•"/>
            </a:pPr>
            <a:r>
              <a:rPr lang="en-US" sz="1400" dirty="0" smtClean="0">
                <a:solidFill>
                  <a:srgbClr val="000000"/>
                </a:solidFill>
                <a:latin typeface="Arial" pitchFamily="34" charset="0"/>
                <a:cs typeface="Arial" pitchFamily="34" charset="0"/>
              </a:rPr>
              <a:t> Manpower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Personnel in- and out-processing</a:t>
            </a:r>
          </a:p>
          <a:p>
            <a:pPr lvl="1" defTabSz="963613">
              <a:buFont typeface="Arial" pitchFamily="34" charset="0"/>
              <a:buChar char="•"/>
            </a:pPr>
            <a:r>
              <a:rPr lang="en-US" sz="1400" dirty="0" smtClean="0">
                <a:solidFill>
                  <a:srgbClr val="000000"/>
                </a:solidFill>
                <a:latin typeface="Arial" pitchFamily="34" charset="0"/>
                <a:cs typeface="Arial" pitchFamily="34" charset="0"/>
              </a:rPr>
              <a:t> GS and SES Performance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Civilian hiring, separations, retirements, promotions, payroll processing</a:t>
            </a:r>
          </a:p>
          <a:p>
            <a:pPr lvl="1" defTabSz="963613">
              <a:buFont typeface="Arial" pitchFamily="34" charset="0"/>
              <a:buChar char="•"/>
            </a:pPr>
            <a:r>
              <a:rPr lang="en-US" sz="1400" dirty="0" smtClean="0">
                <a:solidFill>
                  <a:srgbClr val="000000"/>
                </a:solidFill>
                <a:latin typeface="Arial" pitchFamily="34" charset="0"/>
                <a:cs typeface="Arial" pitchFamily="34" charset="0"/>
              </a:rPr>
              <a:t> Military awards, evaluations, and general personnel support</a:t>
            </a:r>
          </a:p>
          <a:p>
            <a:pPr lvl="1" defTabSz="963613">
              <a:buFont typeface="Arial" pitchFamily="34" charset="0"/>
              <a:buChar char="•"/>
            </a:pPr>
            <a:r>
              <a:rPr lang="en-US" sz="1400" dirty="0" smtClean="0">
                <a:solidFill>
                  <a:srgbClr val="000000"/>
                </a:solidFill>
                <a:latin typeface="Arial" pitchFamily="34" charset="0"/>
                <a:cs typeface="Arial" pitchFamily="34" charset="0"/>
              </a:rPr>
              <a:t> Personnel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SOCO/Ethics Coordinator</a:t>
            </a:r>
          </a:p>
          <a:p>
            <a:pPr defTabSz="963613"/>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Key ES activities include:</a:t>
            </a:r>
          </a:p>
          <a:p>
            <a:pPr lvl="1" defTabSz="963613">
              <a:buFont typeface="Arial" pitchFamily="34" charset="0"/>
              <a:buChar char="•"/>
            </a:pPr>
            <a:r>
              <a:rPr lang="en-US" sz="1400" dirty="0" smtClean="0">
                <a:solidFill>
                  <a:srgbClr val="000000"/>
                </a:solidFill>
                <a:latin typeface="Arial" pitchFamily="34" charset="0"/>
                <a:cs typeface="Arial" pitchFamily="34" charset="0"/>
              </a:rPr>
              <a:t> Information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Communications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Facilities Management &amp; Physical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Tasker Control and Coordination (SACCP)</a:t>
            </a:r>
          </a:p>
          <a:p>
            <a:pPr lvl="1" defTabSz="963613">
              <a:buFont typeface="Arial" pitchFamily="34" charset="0"/>
              <a:buChar char="•"/>
            </a:pPr>
            <a:r>
              <a:rPr lang="en-US" sz="1400" dirty="0" smtClean="0">
                <a:solidFill>
                  <a:srgbClr val="000000"/>
                </a:solidFill>
                <a:latin typeface="Arial" pitchFamily="34" charset="0"/>
                <a:cs typeface="Arial" pitchFamily="34" charset="0"/>
              </a:rPr>
              <a:t> Execution of Travel (DTS), Training, and Supplies Budgets</a:t>
            </a:r>
          </a:p>
          <a:p>
            <a:pPr lvl="1" defTabSz="963613">
              <a:buFont typeface="Arial" pitchFamily="34" charset="0"/>
              <a:buChar char="•"/>
            </a:pPr>
            <a:r>
              <a:rPr lang="en-US" sz="1400" dirty="0" smtClean="0">
                <a:solidFill>
                  <a:srgbClr val="000000"/>
                </a:solidFill>
                <a:latin typeface="Arial" pitchFamily="34" charset="0"/>
                <a:cs typeface="Arial" pitchFamily="34" charset="0"/>
              </a:rPr>
              <a:t> Official Representation Funds (ORF)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Information Management Control Officer</a:t>
            </a:r>
            <a:endParaRPr lang="en-US" sz="1400" dirty="0">
              <a:solidFill>
                <a:srgbClr val="000000"/>
              </a:solidFill>
              <a:latin typeface="Arial" pitchFamily="34" charset="0"/>
              <a:cs typeface="Arial" pitchFamily="34" charset="0"/>
            </a:endParaRPr>
          </a:p>
        </p:txBody>
      </p:sp>
      <p:sp>
        <p:nvSpPr>
          <p:cNvPr id="10" name="Title 8"/>
          <p:cNvSpPr txBox="1">
            <a:spLocks/>
          </p:cNvSpPr>
          <p:nvPr/>
        </p:nvSpPr>
        <p:spPr>
          <a:xfrm>
            <a:off x="0" y="0"/>
            <a:ext cx="9144000" cy="1133475"/>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algn="ctr" eaLnBrk="0" hangingPunct="0"/>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Human Resources and Enterprise Support Directorate</a:t>
            </a:r>
          </a:p>
          <a:p>
            <a:pPr algn="ctr" eaLnBrk="0" hangingPunct="0"/>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(HR&amp;ES)</a:t>
            </a:r>
            <a:endParaRPr lang="en-US" sz="2000" kern="0" dirty="0" smtClean="0">
              <a:solidFill>
                <a:srgbClr val="000000"/>
              </a:solidFill>
              <a:effectLst>
                <a:outerShdw blurRad="38100" dist="38100" dir="2700000" algn="tl">
                  <a:srgbClr val="000000">
                    <a:alpha val="43137"/>
                  </a:srgbClr>
                </a:outerShdw>
              </a:effectLst>
              <a:latin typeface="Arial" charset="0"/>
            </a:endParaRPr>
          </a:p>
        </p:txBody>
      </p:sp>
      <p:sp>
        <p:nvSpPr>
          <p:cNvPr id="11" name="Slide Number Placeholder 14"/>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36</a:t>
            </a:fld>
            <a:endParaRPr lang="en-US" sz="1000" dirty="0">
              <a:solidFill>
                <a:srgbClr val="000000"/>
              </a:solidFill>
            </a:endParaRPr>
          </a:p>
        </p:txBody>
      </p:sp>
      <p:pic>
        <p:nvPicPr>
          <p:cNvPr id="14"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8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15"/>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37</a:t>
            </a:fld>
            <a:endParaRPr lang="en-US" sz="1000" dirty="0">
              <a:solidFill>
                <a:srgbClr val="000000"/>
              </a:solidFill>
            </a:endParaRPr>
          </a:p>
        </p:txBody>
      </p:sp>
      <p:sp>
        <p:nvSpPr>
          <p:cNvPr id="26" name="Text Box 3"/>
          <p:cNvSpPr txBox="1">
            <a:spLocks noChangeArrowheads="1"/>
          </p:cNvSpPr>
          <p:nvPr/>
        </p:nvSpPr>
        <p:spPr bwMode="auto">
          <a:xfrm>
            <a:off x="0" y="1076324"/>
            <a:ext cx="9144000" cy="5483530"/>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Responsible for administrative and technical support of RA’s information technology systems.</a:t>
            </a:r>
          </a:p>
          <a:p>
            <a:pPr marL="228600" defTabSz="963613"/>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Represents RA in OSD enterprise information technology governance organizations.</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Administers RA’s information assurance program and provides representatives to the enterprise information assurance board.</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RA’s representative to the OSD enterprise configuration control board.</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Administers RA’s Operations Security (OPSEC) program.</a:t>
            </a:r>
          </a:p>
          <a:p>
            <a:pPr marL="228600" defTabSz="963613"/>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Manages RA’s world wide web and social media sites and provides graphical interface development for mission systems and marketing efforts.</a:t>
            </a: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a:solidFill>
                <a:srgbClr val="000000"/>
              </a:solidFill>
              <a:latin typeface="Arial" pitchFamily="34" charset="0"/>
              <a:cs typeface="Arial" pitchFamily="34" charset="0"/>
            </a:endParaRPr>
          </a:p>
        </p:txBody>
      </p:sp>
      <p:sp>
        <p:nvSpPr>
          <p:cNvPr id="27"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28"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lvl="0" algn="ctr"/>
            <a:r>
              <a:rPr lang="en-US" sz="2000" dirty="0" smtClean="0">
                <a:solidFill>
                  <a:schemeClr val="tx1"/>
                </a:solidFill>
                <a:effectLst>
                  <a:outerShdw blurRad="38100" dist="38100" dir="2700000" algn="tl">
                    <a:srgbClr val="000000">
                      <a:alpha val="43137"/>
                    </a:srgbClr>
                  </a:outerShdw>
                </a:effectLst>
                <a:latin typeface="Arial" charset="0"/>
              </a:rPr>
              <a:t>Systems Directorate</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29"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5300" y="2857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0" y="1133474"/>
            <a:ext cx="9144000" cy="4381690"/>
          </a:xfrm>
          <a:prstGeom prst="rect">
            <a:avLst/>
          </a:prstGeom>
          <a:noFill/>
          <a:ln w="12700">
            <a:noFill/>
            <a:miter lim="800000"/>
            <a:headEnd type="none" w="sm" len="sm"/>
            <a:tailEnd type="none" w="sm" len="sm"/>
          </a:ln>
        </p:spPr>
        <p:txBody>
          <a:bodyPr wrap="square" lIns="96496" tIns="48249" rIns="96496" bIns="48249">
            <a:spAutoFit/>
          </a:bodyPr>
          <a:lstStyle/>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Headquarters – Arlington, Virginia</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National Chair (Volunteer)</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Executive Director (SES)</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National Staff Size 55 (Mil, Civ and Ctr)</a:t>
            </a: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ESGR State Committees (54)</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Located in all States, D.C. and U.S.</a:t>
            </a:r>
          </a:p>
          <a:p>
            <a:pPr lvl="1" eaLnBrk="1" hangingPunct="1">
              <a:lnSpc>
                <a:spcPct val="90000"/>
              </a:lnSpc>
              <a:buClrTx/>
            </a:pPr>
            <a:r>
              <a:rPr lang="en-US" sz="1600" dirty="0" smtClean="0">
                <a:solidFill>
                  <a:schemeClr val="tx1"/>
                </a:solidFill>
                <a:latin typeface="Arial" pitchFamily="34" charset="0"/>
                <a:cs typeface="Arial" pitchFamily="34" charset="0"/>
              </a:rPr>
              <a:t> Territories </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4,800 + volunteers	</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2-3 full-time staff per State Committee</a:t>
            </a:r>
          </a:p>
          <a:p>
            <a:pPr lvl="1" eaLnBrk="1" hangingPunct="1">
              <a:lnSpc>
                <a:spcPct val="90000"/>
              </a:lnSpc>
              <a:buClrTx/>
              <a:buFont typeface="Arial" pitchFamily="34" charset="0"/>
              <a:buChar char="•"/>
            </a:pPr>
            <a:r>
              <a:rPr lang="en-US" sz="1600" u="sng" dirty="0" smtClean="0">
                <a:latin typeface="Arial" pitchFamily="34" charset="0"/>
                <a:cs typeface="Arial" pitchFamily="34" charset="0"/>
              </a:rPr>
              <a:t> Volunteer organization supported by full-time staff</a:t>
            </a:r>
            <a:endParaRPr lang="en-US" sz="1600" dirty="0">
              <a:solidFill>
                <a:srgbClr val="000000"/>
              </a:solidFill>
              <a:latin typeface="Arial" pitchFamily="34" charset="0"/>
              <a:cs typeface="Arial" pitchFamily="34" charset="0"/>
            </a:endParaRPr>
          </a:p>
        </p:txBody>
      </p:sp>
      <p:sp>
        <p:nvSpPr>
          <p:cNvPr id="15" name="Title 8"/>
          <p:cNvSpPr txBox="1">
            <a:spLocks/>
          </p:cNvSpPr>
          <p:nvPr/>
        </p:nvSpPr>
        <p:spPr>
          <a:xfrm>
            <a:off x="0" y="0"/>
            <a:ext cx="9144000" cy="868363"/>
          </a:xfrm>
          <a:prstGeom prst="rect">
            <a:avLst/>
          </a:prstGeom>
        </p:spPr>
        <p:txBody>
          <a:bodyPr/>
          <a:lstStyle/>
          <a:p>
            <a:pPr lvl="0" algn="ctr"/>
            <a:r>
              <a:rPr lang="en-US" sz="2800" b="1" dirty="0" smtClean="0">
                <a:solidFill>
                  <a:schemeClr val="tx1"/>
                </a:solidFill>
                <a:effectLst>
                  <a:outerShdw blurRad="38100" dist="38100" dir="2700000" algn="tl">
                    <a:srgbClr val="000000">
                      <a:alpha val="43137"/>
                    </a:srgbClr>
                  </a:outerShdw>
                </a:effectLst>
                <a:latin typeface="Arial" charset="0"/>
              </a:rPr>
              <a:t>Employer Support of the </a:t>
            </a:r>
          </a:p>
          <a:p>
            <a:pPr lvl="0" algn="ctr"/>
            <a:r>
              <a:rPr lang="en-US" sz="2800" b="1" dirty="0" smtClean="0">
                <a:solidFill>
                  <a:schemeClr val="tx1"/>
                </a:solidFill>
                <a:effectLst>
                  <a:outerShdw blurRad="38100" dist="38100" dir="2700000" algn="tl">
                    <a:srgbClr val="000000">
                      <a:alpha val="43137"/>
                    </a:srgbClr>
                  </a:outerShdw>
                </a:effectLst>
                <a:latin typeface="Arial" charset="0"/>
              </a:rPr>
              <a:t>Guard and Reserve</a:t>
            </a:r>
          </a:p>
          <a:p>
            <a:pPr lvl="0" algn="ctr"/>
            <a:r>
              <a:rPr lang="en-US" sz="2000" dirty="0" smtClean="0">
                <a:solidFill>
                  <a:schemeClr val="tx1"/>
                </a:solidFill>
                <a:effectLst>
                  <a:outerShdw blurRad="38100" dist="38100" dir="2700000" algn="tl">
                    <a:srgbClr val="000000">
                      <a:alpha val="43137"/>
                    </a:srgbClr>
                  </a:outerShdw>
                </a:effectLst>
                <a:latin typeface="Arial" charset="0"/>
              </a:rPr>
              <a:t>Organization</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6"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7" descr="US.ESGR.Volunteers.png"/>
          <p:cNvPicPr>
            <a:picLocks noChangeAspect="1"/>
          </p:cNvPicPr>
          <p:nvPr/>
        </p:nvPicPr>
        <p:blipFill>
          <a:blip r:embed="rId3" cstate="print"/>
          <a:stretch>
            <a:fillRect/>
          </a:stretch>
        </p:blipFill>
        <p:spPr>
          <a:xfrm>
            <a:off x="4181475" y="1355726"/>
            <a:ext cx="4962525" cy="3648654"/>
          </a:xfrm>
          <a:prstGeom prst="rect">
            <a:avLst/>
          </a:prstGeom>
        </p:spPr>
      </p:pic>
      <p:pic>
        <p:nvPicPr>
          <p:cNvPr id="9" name="Picture 8" descr="ESGR Flag logo PNG 4inch by 300dpi.png"/>
          <p:cNvPicPr>
            <a:picLocks noChangeAspect="1"/>
          </p:cNvPicPr>
          <p:nvPr/>
        </p:nvPicPr>
        <p:blipFill>
          <a:blip r:embed="rId4" cstate="print"/>
          <a:stretch>
            <a:fillRect/>
          </a:stretch>
        </p:blipFill>
        <p:spPr>
          <a:xfrm>
            <a:off x="1086100" y="2505074"/>
            <a:ext cx="2615261" cy="1159385"/>
          </a:xfrm>
          <a:prstGeom prst="rect">
            <a:avLst/>
          </a:prstGeom>
        </p:spPr>
      </p:pic>
      <p:pic>
        <p:nvPicPr>
          <p:cNvPr id="12" name="Picture 11" descr="ESGR_Mission.jpg"/>
          <p:cNvPicPr>
            <a:picLocks noChangeAspect="1"/>
          </p:cNvPicPr>
          <p:nvPr/>
        </p:nvPicPr>
        <p:blipFill>
          <a:blip r:embed="rId5" cstate="print"/>
          <a:stretch>
            <a:fillRect/>
          </a:stretch>
        </p:blipFill>
        <p:spPr>
          <a:xfrm>
            <a:off x="3200400" y="5747580"/>
            <a:ext cx="2755900" cy="951704"/>
          </a:xfrm>
          <a:prstGeom prst="rect">
            <a:avLst/>
          </a:prstGeom>
        </p:spPr>
      </p:pic>
      <p:pic>
        <p:nvPicPr>
          <p:cNvPr id="13"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00175"/>
            <a:ext cx="9144000" cy="4114800"/>
          </a:xfrm>
        </p:spPr>
        <p:txBody>
          <a:bodyPr/>
          <a:lstStyle/>
          <a:p>
            <a:pPr marL="228600" indent="-228600" eaLnBrk="1" hangingPunct="1">
              <a:spcBef>
                <a:spcPts val="0"/>
              </a:spcBef>
              <a:spcAft>
                <a:spcPts val="0"/>
              </a:spcAft>
              <a:buFont typeface="Wingdings" pitchFamily="2" charset="2"/>
              <a:buChar char="Ø"/>
            </a:pPr>
            <a:r>
              <a:rPr lang="en-US" sz="1800" b="0" dirty="0" smtClean="0">
                <a:solidFill>
                  <a:schemeClr val="tx1"/>
                </a:solidFill>
                <a:latin typeface="Arial" pitchFamily="34" charset="0"/>
                <a:cs typeface="Arial" pitchFamily="34" charset="0"/>
              </a:rPr>
              <a:t>ESGR Strategic Plan FY11 – FY15 expanded mission</a:t>
            </a:r>
          </a:p>
          <a:p>
            <a:pPr marL="228600" indent="-228600" eaLnBrk="1" hangingPunct="1">
              <a:spcBef>
                <a:spcPts val="0"/>
              </a:spcBef>
              <a:spcAft>
                <a:spcPts val="0"/>
              </a:spcAft>
              <a:buFont typeface="Wingdings" pitchFamily="2" charset="2"/>
              <a:buChar char="Ø"/>
            </a:pPr>
            <a:endParaRPr lang="en-US" sz="1800" b="0" dirty="0" smtClean="0">
              <a:solidFill>
                <a:schemeClr val="tx1"/>
              </a:solidFill>
              <a:latin typeface="Arial" pitchFamily="34" charset="0"/>
              <a:cs typeface="Arial" pitchFamily="34" charset="0"/>
            </a:endParaRPr>
          </a:p>
          <a:p>
            <a:pPr marL="228600" indent="-228600" eaLnBrk="1" hangingPunct="1">
              <a:spcBef>
                <a:spcPts val="0"/>
              </a:spcBef>
              <a:spcAft>
                <a:spcPts val="0"/>
              </a:spcAft>
              <a:buFont typeface="Wingdings" pitchFamily="2" charset="2"/>
              <a:buChar char="Ø"/>
            </a:pPr>
            <a:r>
              <a:rPr lang="en-US" sz="1800" b="0" dirty="0" smtClean="0">
                <a:solidFill>
                  <a:schemeClr val="tx1"/>
                </a:solidFill>
                <a:latin typeface="Arial" pitchFamily="34" charset="0"/>
                <a:cs typeface="Arial" pitchFamily="34" charset="0"/>
              </a:rPr>
              <a:t>Advocate for employers within DoD – release results of the 2011 DoD National Survey of Employers in early 2012; follow-on Study to capture employers’ feedback regarding relationship between civilian employer and RC service member</a:t>
            </a:r>
          </a:p>
          <a:p>
            <a:pPr marL="228600" indent="-228600" eaLnBrk="1" hangingPunct="1">
              <a:spcBef>
                <a:spcPts val="0"/>
              </a:spcBef>
              <a:spcAft>
                <a:spcPts val="0"/>
              </a:spcAft>
              <a:buFont typeface="Wingdings" pitchFamily="2" charset="2"/>
              <a:buChar char="Ø"/>
            </a:pPr>
            <a:endParaRPr lang="en-US" sz="1800" b="0" dirty="0" smtClean="0">
              <a:solidFill>
                <a:schemeClr val="tx1"/>
              </a:solidFill>
              <a:latin typeface="Arial" pitchFamily="34" charset="0"/>
              <a:cs typeface="Arial" pitchFamily="34" charset="0"/>
            </a:endParaRPr>
          </a:p>
          <a:p>
            <a:pPr marL="228600" indent="-228600" eaLnBrk="1" hangingPunct="1">
              <a:spcBef>
                <a:spcPts val="0"/>
              </a:spcBef>
              <a:spcAft>
                <a:spcPts val="0"/>
              </a:spcAft>
              <a:buFont typeface="Wingdings" pitchFamily="2" charset="2"/>
              <a:buChar char="Ø"/>
            </a:pPr>
            <a:r>
              <a:rPr lang="en-US" sz="1800" b="0" dirty="0" smtClean="0">
                <a:solidFill>
                  <a:schemeClr val="tx1"/>
                </a:solidFill>
                <a:latin typeface="Arial" pitchFamily="34" charset="0"/>
                <a:cs typeface="Arial" pitchFamily="34" charset="0"/>
              </a:rPr>
              <a:t>Hero 2 Hired – a powerful, comprehensive employment program.  Includes Mobile apps, live &amp; virtual hiring events, social networking, job search, military skills translator, and career exploration.</a:t>
            </a:r>
          </a:p>
          <a:p>
            <a:endParaRPr lang="en-US" sz="2800" dirty="0">
              <a:latin typeface="Arial" pitchFamily="34" charset="0"/>
              <a:cs typeface="Arial" pitchFamily="34" charset="0"/>
            </a:endParaRPr>
          </a:p>
        </p:txBody>
      </p:sp>
      <p:sp>
        <p:nvSpPr>
          <p:cNvPr id="18"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2" descr="\\resource\dfs\RA_org\Employer Support of the Guard and Reserve\National Outreach and Plans Directorate\Graphics Products\2011 Collateral Redesign\RightPhoto.jpg"/>
          <p:cNvPicPr>
            <a:picLocks noChangeAspect="1" noChangeArrowheads="1"/>
          </p:cNvPicPr>
          <p:nvPr/>
        </p:nvPicPr>
        <p:blipFill>
          <a:blip r:embed="rId3" cstate="print"/>
          <a:srcRect b="18654"/>
          <a:stretch>
            <a:fillRect/>
          </a:stretch>
        </p:blipFill>
        <p:spPr bwMode="auto">
          <a:xfrm>
            <a:off x="6638544" y="3743324"/>
            <a:ext cx="2365022" cy="2905125"/>
          </a:xfrm>
          <a:prstGeom prst="rect">
            <a:avLst/>
          </a:prstGeom>
          <a:noFill/>
        </p:spPr>
      </p:pic>
      <p:pic>
        <p:nvPicPr>
          <p:cNvPr id="346114" name="Picture 2"/>
          <p:cNvPicPr>
            <a:picLocks noChangeAspect="1" noChangeArrowheads="1"/>
          </p:cNvPicPr>
          <p:nvPr/>
        </p:nvPicPr>
        <p:blipFill>
          <a:blip r:embed="rId4" cstate="print"/>
          <a:srcRect l="9210" r="6780"/>
          <a:stretch>
            <a:fillRect/>
          </a:stretch>
        </p:blipFill>
        <p:spPr bwMode="auto">
          <a:xfrm>
            <a:off x="3409950" y="4095749"/>
            <a:ext cx="3228975" cy="2552701"/>
          </a:xfrm>
          <a:prstGeom prst="rect">
            <a:avLst/>
          </a:prstGeom>
          <a:noFill/>
          <a:ln w="9525">
            <a:noFill/>
            <a:miter lim="800000"/>
            <a:headEnd/>
            <a:tailEnd/>
          </a:ln>
          <a:effectLst/>
        </p:spPr>
      </p:pic>
      <p:pic>
        <p:nvPicPr>
          <p:cNvPr id="12" name="Picture 11" descr="Family.jpg"/>
          <p:cNvPicPr>
            <a:picLocks noChangeAspect="1"/>
          </p:cNvPicPr>
          <p:nvPr/>
        </p:nvPicPr>
        <p:blipFill>
          <a:blip r:embed="rId5" cstate="print"/>
          <a:stretch>
            <a:fillRect/>
          </a:stretch>
        </p:blipFill>
        <p:spPr>
          <a:xfrm>
            <a:off x="118783" y="4101508"/>
            <a:ext cx="3291167" cy="2528806"/>
          </a:xfrm>
          <a:prstGeom prst="rect">
            <a:avLst/>
          </a:prstGeom>
        </p:spPr>
      </p:pic>
      <p:sp>
        <p:nvSpPr>
          <p:cNvPr id="14" name="Title 8"/>
          <p:cNvSpPr txBox="1">
            <a:spLocks/>
          </p:cNvSpPr>
          <p:nvPr/>
        </p:nvSpPr>
        <p:spPr>
          <a:xfrm>
            <a:off x="0" y="0"/>
            <a:ext cx="9144000" cy="868363"/>
          </a:xfrm>
          <a:prstGeom prst="rect">
            <a:avLst/>
          </a:prstGeom>
        </p:spPr>
        <p:txBody>
          <a:bodyPr/>
          <a:lstStyle/>
          <a:p>
            <a:pPr lvl="0" algn="ctr"/>
            <a:r>
              <a:rPr lang="en-US" sz="2800" b="1" dirty="0" smtClean="0">
                <a:solidFill>
                  <a:schemeClr val="tx1"/>
                </a:solidFill>
                <a:effectLst>
                  <a:outerShdw blurRad="38100" dist="38100" dir="2700000" algn="tl">
                    <a:srgbClr val="000000">
                      <a:alpha val="43137"/>
                    </a:srgbClr>
                  </a:outerShdw>
                </a:effectLst>
                <a:latin typeface="Arial" charset="0"/>
              </a:rPr>
              <a:t>Employer Support of the </a:t>
            </a:r>
          </a:p>
          <a:p>
            <a:pPr lvl="0" algn="ctr"/>
            <a:r>
              <a:rPr lang="en-US" sz="2800" b="1" dirty="0" smtClean="0">
                <a:solidFill>
                  <a:schemeClr val="tx1"/>
                </a:solidFill>
                <a:effectLst>
                  <a:outerShdw blurRad="38100" dist="38100" dir="2700000" algn="tl">
                    <a:srgbClr val="000000">
                      <a:alpha val="43137"/>
                    </a:srgbClr>
                  </a:outerShdw>
                </a:effectLst>
                <a:latin typeface="Arial" charset="0"/>
              </a:rPr>
              <a:t>Guard and Reserve</a:t>
            </a:r>
          </a:p>
          <a:p>
            <a:pPr lvl="0" algn="ctr"/>
            <a:r>
              <a:rPr lang="en-US" sz="2000" dirty="0" smtClean="0">
                <a:solidFill>
                  <a:schemeClr val="tx1"/>
                </a:solidFill>
                <a:effectLst>
                  <a:outerShdw blurRad="38100" dist="38100" dir="2700000" algn="tl">
                    <a:srgbClr val="000000">
                      <a:alpha val="43137"/>
                    </a:srgbClr>
                  </a:outerShdw>
                </a:effectLst>
                <a:latin typeface="Arial" charset="0"/>
              </a:rPr>
              <a:t>New Initiatives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3"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644"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869857" y="3800475"/>
            <a:ext cx="1463862" cy="400110"/>
          </a:xfrm>
          <a:prstGeom prst="rect">
            <a:avLst/>
          </a:prstGeom>
          <a:noFill/>
          <a:ln w="12700">
            <a:noFill/>
            <a:miter lim="800000"/>
            <a:headEnd type="none" w="sm" len="sm"/>
            <a:tailEnd type="none" w="sm" len="sm"/>
          </a:ln>
        </p:spPr>
        <p:txBody>
          <a:bodyPr wrap="none">
            <a:spAutoFit/>
          </a:bodyPr>
          <a:lstStyle/>
          <a:p>
            <a:pPr algn="ctr" eaLnBrk="0" hangingPunct="0">
              <a:spcBef>
                <a:spcPts val="0"/>
              </a:spcBef>
              <a:buFont typeface="Arial" charset="0"/>
              <a:buNone/>
            </a:pPr>
            <a:r>
              <a:rPr lang="en-US" b="1" dirty="0">
                <a:solidFill>
                  <a:srgbClr val="000000"/>
                </a:solidFill>
                <a:latin typeface="Arial" pitchFamily="34" charset="0"/>
                <a:cs typeface="Arial" pitchFamily="34" charset="0"/>
              </a:rPr>
              <a:t>Hon. </a:t>
            </a:r>
            <a:r>
              <a:rPr lang="en-US" b="1" dirty="0" smtClean="0">
                <a:solidFill>
                  <a:srgbClr val="000000"/>
                </a:solidFill>
                <a:latin typeface="Arial" pitchFamily="34" charset="0"/>
                <a:cs typeface="Arial" pitchFamily="34" charset="0"/>
              </a:rPr>
              <a:t>Leon E. Panetta</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a:solidFill>
                  <a:srgbClr val="000000"/>
                </a:solidFill>
                <a:latin typeface="Arial" pitchFamily="34" charset="0"/>
                <a:cs typeface="Arial" pitchFamily="34" charset="0"/>
              </a:rPr>
              <a:t>Secretary of Defense</a:t>
            </a:r>
          </a:p>
        </p:txBody>
      </p:sp>
      <p:sp>
        <p:nvSpPr>
          <p:cNvPr id="10244" name="Text Box 4"/>
          <p:cNvSpPr txBox="1">
            <a:spLocks noChangeArrowheads="1"/>
          </p:cNvSpPr>
          <p:nvPr/>
        </p:nvSpPr>
        <p:spPr bwMode="auto">
          <a:xfrm>
            <a:off x="2610706" y="4352925"/>
            <a:ext cx="1923925" cy="400110"/>
          </a:xfrm>
          <a:prstGeom prst="rect">
            <a:avLst/>
          </a:prstGeom>
          <a:noFill/>
          <a:ln w="12700">
            <a:noFill/>
            <a:miter lim="800000"/>
            <a:headEnd type="none" w="sm" len="sm"/>
            <a:tailEnd type="none" w="sm" len="sm"/>
          </a:ln>
        </p:spPr>
        <p:txBody>
          <a:bodyPr wrap="none">
            <a:spAutoFit/>
          </a:bodyPr>
          <a:lstStyle/>
          <a:p>
            <a:pPr algn="ctr" eaLnBrk="0" hangingPunct="0">
              <a:spcBef>
                <a:spcPts val="0"/>
              </a:spcBef>
              <a:buFont typeface="Arial" charset="0"/>
              <a:buNone/>
            </a:pPr>
            <a:r>
              <a:rPr lang="en-US" b="1" dirty="0">
                <a:solidFill>
                  <a:srgbClr val="000000"/>
                </a:solidFill>
                <a:latin typeface="Arial" pitchFamily="34" charset="0"/>
                <a:cs typeface="Arial" pitchFamily="34" charset="0"/>
              </a:rPr>
              <a:t>Hon. </a:t>
            </a:r>
            <a:r>
              <a:rPr lang="en-US" b="1" dirty="0" smtClean="0">
                <a:solidFill>
                  <a:srgbClr val="000000"/>
                </a:solidFill>
                <a:latin typeface="Arial" pitchFamily="34" charset="0"/>
                <a:cs typeface="Arial" pitchFamily="34" charset="0"/>
              </a:rPr>
              <a:t>Ashton B. Carter</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a:solidFill>
                  <a:srgbClr val="000000"/>
                </a:solidFill>
                <a:latin typeface="Arial" pitchFamily="34" charset="0"/>
                <a:cs typeface="Arial" pitchFamily="34" charset="0"/>
              </a:rPr>
              <a:t>Deputy Secretary of Defense</a:t>
            </a:r>
          </a:p>
        </p:txBody>
      </p:sp>
      <p:sp>
        <p:nvSpPr>
          <p:cNvPr id="10245" name="Text Box 5"/>
          <p:cNvSpPr txBox="1">
            <a:spLocks noChangeArrowheads="1"/>
          </p:cNvSpPr>
          <p:nvPr/>
        </p:nvSpPr>
        <p:spPr bwMode="auto">
          <a:xfrm>
            <a:off x="4567610" y="4867275"/>
            <a:ext cx="1859805" cy="553998"/>
          </a:xfrm>
          <a:prstGeom prst="rect">
            <a:avLst/>
          </a:prstGeom>
          <a:noFill/>
          <a:ln w="12700">
            <a:noFill/>
            <a:miter lim="800000"/>
            <a:headEnd type="none" w="sm" len="sm"/>
            <a:tailEnd type="none" w="sm" len="sm"/>
          </a:ln>
        </p:spPr>
        <p:txBody>
          <a:bodyPr wrap="none">
            <a:spAutoFit/>
          </a:bodyPr>
          <a:lstStyle/>
          <a:p>
            <a:pPr algn="ctr" eaLnBrk="0" hangingPunct="0">
              <a:spcBef>
                <a:spcPct val="20000"/>
              </a:spcBef>
              <a:buFont typeface="Arial" charset="0"/>
              <a:buNone/>
            </a:pPr>
            <a:r>
              <a:rPr lang="en-US" b="1" dirty="0" smtClean="0">
                <a:solidFill>
                  <a:srgbClr val="000000"/>
                </a:solidFill>
                <a:latin typeface="Arial" pitchFamily="34" charset="0"/>
                <a:cs typeface="Arial" pitchFamily="34" charset="0"/>
              </a:rPr>
              <a:t>Hon. Erin C. </a:t>
            </a:r>
            <a:r>
              <a:rPr lang="en-US" b="1" dirty="0" err="1" smtClean="0">
                <a:solidFill>
                  <a:srgbClr val="000000"/>
                </a:solidFill>
                <a:latin typeface="Arial" pitchFamily="34" charset="0"/>
                <a:cs typeface="Arial" pitchFamily="34" charset="0"/>
              </a:rPr>
              <a:t>Conaton</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smtClean="0">
                <a:solidFill>
                  <a:srgbClr val="000000"/>
                </a:solidFill>
                <a:latin typeface="Arial" pitchFamily="34" charset="0"/>
                <a:cs typeface="Arial" pitchFamily="34" charset="0"/>
              </a:rPr>
              <a:t>Under </a:t>
            </a:r>
            <a:r>
              <a:rPr lang="en-US" b="1" dirty="0">
                <a:solidFill>
                  <a:srgbClr val="000000"/>
                </a:solidFill>
                <a:latin typeface="Arial" pitchFamily="34" charset="0"/>
                <a:cs typeface="Arial" pitchFamily="34" charset="0"/>
              </a:rPr>
              <a:t>Secretary of Defense</a:t>
            </a:r>
          </a:p>
          <a:p>
            <a:pPr algn="ctr" eaLnBrk="0" hangingPunct="0">
              <a:spcBef>
                <a:spcPts val="0"/>
              </a:spcBef>
              <a:buFont typeface="Arial" charset="0"/>
              <a:buNone/>
            </a:pPr>
            <a:r>
              <a:rPr lang="en-US" b="1" dirty="0">
                <a:solidFill>
                  <a:srgbClr val="000000"/>
                </a:solidFill>
                <a:latin typeface="Arial" pitchFamily="34" charset="0"/>
                <a:cs typeface="Arial" pitchFamily="34" charset="0"/>
              </a:rPr>
              <a:t>Personnel and Readiness</a:t>
            </a:r>
          </a:p>
        </p:txBody>
      </p:sp>
      <p:sp>
        <p:nvSpPr>
          <p:cNvPr id="10246" name="Text Box 6"/>
          <p:cNvSpPr txBox="1">
            <a:spLocks noChangeArrowheads="1"/>
          </p:cNvSpPr>
          <p:nvPr/>
        </p:nvSpPr>
        <p:spPr bwMode="auto">
          <a:xfrm>
            <a:off x="6315075" y="5343525"/>
            <a:ext cx="2438400" cy="553998"/>
          </a:xfrm>
          <a:prstGeom prst="rect">
            <a:avLst/>
          </a:prstGeom>
          <a:noFill/>
          <a:ln w="12700">
            <a:noFill/>
            <a:miter lim="800000"/>
            <a:headEnd type="none" w="sm" len="sm"/>
            <a:tailEnd type="none" w="sm" len="sm"/>
          </a:ln>
        </p:spPr>
        <p:txBody>
          <a:bodyPr wrap="square">
            <a:spAutoFit/>
          </a:bodyPr>
          <a:lstStyle/>
          <a:p>
            <a:pPr algn="ctr" eaLnBrk="0" hangingPunct="0">
              <a:spcBef>
                <a:spcPct val="20000"/>
              </a:spcBef>
              <a:buFont typeface="Arial" charset="0"/>
              <a:buNone/>
            </a:pPr>
            <a:r>
              <a:rPr lang="en-US" b="1" dirty="0" smtClean="0">
                <a:solidFill>
                  <a:srgbClr val="000000"/>
                </a:solidFill>
                <a:latin typeface="Arial" pitchFamily="34" charset="0"/>
                <a:cs typeface="Arial" pitchFamily="34" charset="0"/>
              </a:rPr>
              <a:t>Hon. Jessica L. Wright</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smtClean="0">
                <a:solidFill>
                  <a:srgbClr val="000000"/>
                </a:solidFill>
                <a:latin typeface="Arial" pitchFamily="34" charset="0"/>
                <a:cs typeface="Arial" pitchFamily="34" charset="0"/>
              </a:rPr>
              <a:t>Assistant </a:t>
            </a:r>
            <a:r>
              <a:rPr lang="en-US" b="1" dirty="0">
                <a:solidFill>
                  <a:srgbClr val="000000"/>
                </a:solidFill>
                <a:latin typeface="Arial" pitchFamily="34" charset="0"/>
                <a:cs typeface="Arial" pitchFamily="34" charset="0"/>
              </a:rPr>
              <a:t>Secretary </a:t>
            </a:r>
            <a:r>
              <a:rPr lang="en-US" b="1" dirty="0" smtClean="0">
                <a:solidFill>
                  <a:srgbClr val="000000"/>
                </a:solidFill>
                <a:latin typeface="Arial" pitchFamily="34" charset="0"/>
                <a:cs typeface="Arial" pitchFamily="34" charset="0"/>
              </a:rPr>
              <a:t/>
            </a:r>
            <a:br>
              <a:rPr lang="en-US" b="1" dirty="0" smtClean="0">
                <a:solidFill>
                  <a:srgbClr val="000000"/>
                </a:solidFill>
                <a:latin typeface="Arial" pitchFamily="34" charset="0"/>
                <a:cs typeface="Arial" pitchFamily="34" charset="0"/>
              </a:rPr>
            </a:br>
            <a:r>
              <a:rPr lang="en-US" b="1" dirty="0" smtClean="0">
                <a:solidFill>
                  <a:srgbClr val="000000"/>
                </a:solidFill>
                <a:latin typeface="Arial" pitchFamily="34" charset="0"/>
                <a:cs typeface="Arial" pitchFamily="34" charset="0"/>
              </a:rPr>
              <a:t>of Defense Reserve </a:t>
            </a:r>
            <a:r>
              <a:rPr lang="en-US" b="1" dirty="0">
                <a:solidFill>
                  <a:srgbClr val="000000"/>
                </a:solidFill>
                <a:latin typeface="Arial" pitchFamily="34" charset="0"/>
                <a:cs typeface="Arial" pitchFamily="34" charset="0"/>
              </a:rPr>
              <a:t>Affairs</a:t>
            </a:r>
          </a:p>
        </p:txBody>
      </p:sp>
      <p:sp>
        <p:nvSpPr>
          <p:cNvPr id="28" name="Rectangle 8"/>
          <p:cNvSpPr>
            <a:spLocks noGrp="1" noChangeArrowheads="1"/>
          </p:cNvSpPr>
          <p:nvPr>
            <p:ph type="title"/>
          </p:nvPr>
        </p:nvSpPr>
        <p:spPr bwMode="auto">
          <a:xfrm>
            <a:off x="0" y="0"/>
            <a:ext cx="9144000" cy="1447800"/>
          </a:xfrm>
          <a:noFill/>
          <a:ln>
            <a:miter lim="800000"/>
            <a:headEnd/>
            <a:tailEnd/>
          </a:ln>
        </p:spPr>
        <p:txBody>
          <a:bodyPr vert="horz" wrap="square" lIns="91440" tIns="45720" rIns="91440" bIns="45720" numCol="1" anchor="ctr" anchorCtr="0" compatLnSpc="1">
            <a:prstTxWarp prst="textNoShape">
              <a:avLst/>
            </a:prstTxWarp>
          </a:bodyPr>
          <a:lstStyle/>
          <a:p>
            <a:r>
              <a:rPr lang="en-US" sz="3200" b="1" dirty="0" smtClean="0">
                <a:solidFill>
                  <a:schemeClr val="tx1"/>
                </a:solidFill>
                <a:effectLst>
                  <a:outerShdw blurRad="38100" dist="38100" dir="2700000" algn="tl">
                    <a:srgbClr val="000000">
                      <a:alpha val="43137"/>
                    </a:srgbClr>
                  </a:outerShdw>
                </a:effectLst>
                <a:latin typeface="Arial" charset="0"/>
              </a:rPr>
              <a:t>Office of the</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 Assistant Secretary of Defense</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 for Reserve Affairs</a:t>
            </a:r>
            <a:endParaRPr lang="en-US" sz="3200" b="1" i="0" dirty="0" smtClean="0">
              <a:solidFill>
                <a:schemeClr val="tx1"/>
              </a:solidFill>
              <a:effectLst>
                <a:outerShdw blurRad="38100" dist="38100" dir="2700000" algn="tl">
                  <a:srgbClr val="000000">
                    <a:alpha val="43137"/>
                  </a:srgbClr>
                </a:outerShdw>
              </a:effectLst>
              <a:latin typeface="Arial" charset="0"/>
            </a:endParaRPr>
          </a:p>
        </p:txBody>
      </p:sp>
      <p:sp>
        <p:nvSpPr>
          <p:cNvPr id="29" name="TextBox 28"/>
          <p:cNvSpPr txBox="1"/>
          <p:nvPr/>
        </p:nvSpPr>
        <p:spPr>
          <a:xfrm>
            <a:off x="3343274" y="1600200"/>
            <a:ext cx="2486025" cy="400110"/>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Chain of Command</a:t>
            </a:r>
            <a:endPar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Slide Number Placeholder 13"/>
          <p:cNvSpPr>
            <a:spLocks noGrp="1"/>
          </p:cNvSpPr>
          <p:nvPr>
            <p:ph type="sldNum" sz="quarter" idx="10"/>
          </p:nvPr>
        </p:nvSpPr>
        <p:spPr>
          <a:xfrm>
            <a:off x="7010400" y="6381750"/>
            <a:ext cx="2133600" cy="476250"/>
          </a:xfrm>
        </p:spPr>
        <p:txBody>
          <a:bodyPr anchor="b"/>
          <a:lstStyle/>
          <a:p>
            <a:pPr algn="r">
              <a:defRPr/>
            </a:pPr>
            <a:fld id="{C0EE4460-211C-4270-9918-C6774EED55EF}" type="slidenum">
              <a:rPr lang="en-US" sz="1000" smtClean="0"/>
              <a:pPr algn="r">
                <a:defRPr/>
              </a:pPr>
              <a:t>4</a:t>
            </a:fld>
            <a:endParaRPr lang="en-US" sz="1000" dirty="0"/>
          </a:p>
        </p:txBody>
      </p:sp>
      <p:pic>
        <p:nvPicPr>
          <p:cNvPr id="418818" name="Picture 2" descr="http://www.defense.gov/dodcmsshare/biography/hires_063011152423_Panetta_Leon.JPG"/>
          <p:cNvPicPr>
            <a:picLocks noChangeAspect="1" noChangeArrowheads="1"/>
          </p:cNvPicPr>
          <p:nvPr/>
        </p:nvPicPr>
        <p:blipFill>
          <a:blip r:embed="rId3" cstate="print"/>
          <a:srcRect/>
          <a:stretch>
            <a:fillRect/>
          </a:stretch>
        </p:blipFill>
        <p:spPr bwMode="auto">
          <a:xfrm>
            <a:off x="901700" y="2149475"/>
            <a:ext cx="1332139" cy="1664208"/>
          </a:xfrm>
          <a:prstGeom prst="rect">
            <a:avLst/>
          </a:prstGeom>
          <a:noFill/>
          <a:ln>
            <a:solidFill>
              <a:schemeClr val="tx1"/>
            </a:solidFill>
          </a:ln>
        </p:spPr>
      </p:pic>
      <p:pic>
        <p:nvPicPr>
          <p:cNvPr id="17" name="Picture 2"/>
          <p:cNvPicPr>
            <a:picLocks noChangeAspect="1" noChangeArrowheads="1"/>
          </p:cNvPicPr>
          <p:nvPr/>
        </p:nvPicPr>
        <p:blipFill>
          <a:blip r:embed="rId4" cstate="print"/>
          <a:srcRect/>
          <a:stretch>
            <a:fillRect/>
          </a:stretch>
        </p:blipFill>
        <p:spPr bwMode="auto">
          <a:xfrm>
            <a:off x="0" y="57150"/>
            <a:ext cx="914400" cy="914400"/>
          </a:xfrm>
          <a:prstGeom prst="rect">
            <a:avLst/>
          </a:prstGeom>
          <a:noFill/>
          <a:ln w="9525">
            <a:noFill/>
            <a:miter lim="800000"/>
            <a:headEnd/>
            <a:tailEnd/>
          </a:ln>
        </p:spPr>
      </p:pic>
      <p:pic>
        <p:nvPicPr>
          <p:cNvPr id="2" name="Picture 2" descr="Photograph of Ashton B. Carter, Deputy Secretary of Defense"/>
          <p:cNvPicPr>
            <a:picLocks noChangeAspect="1" noChangeArrowheads="1"/>
          </p:cNvPicPr>
          <p:nvPr/>
        </p:nvPicPr>
        <p:blipFill>
          <a:blip r:embed="rId5" cstate="print"/>
          <a:srcRect/>
          <a:stretch>
            <a:fillRect/>
          </a:stretch>
        </p:blipFill>
        <p:spPr bwMode="auto">
          <a:xfrm>
            <a:off x="2838450" y="2700337"/>
            <a:ext cx="1349375" cy="1666066"/>
          </a:xfrm>
          <a:prstGeom prst="rect">
            <a:avLst/>
          </a:prstGeom>
          <a:noFill/>
        </p:spPr>
      </p:pic>
      <p:pic>
        <p:nvPicPr>
          <p:cNvPr id="472068" name="Picture 4" descr="Dr. Jo Ann Rooney">
            <a:hlinkClick r:id="rId6"/>
          </p:cNvPr>
          <p:cNvPicPr>
            <a:picLocks noChangeAspect="1" noChangeArrowheads="1"/>
          </p:cNvPicPr>
          <p:nvPr/>
        </p:nvPicPr>
        <p:blipFill>
          <a:blip r:embed="rId7" cstate="print"/>
          <a:stretch>
            <a:fillRect/>
          </a:stretch>
        </p:blipFill>
        <p:spPr bwMode="auto">
          <a:xfrm>
            <a:off x="4811203" y="3216274"/>
            <a:ext cx="1344045" cy="1680057"/>
          </a:xfrm>
          <a:prstGeom prst="rect">
            <a:avLst/>
          </a:prstGeom>
          <a:noFill/>
        </p:spPr>
      </p:pic>
      <p:pic>
        <p:nvPicPr>
          <p:cNvPr id="460802" name="Picture 2" descr="Jessica L. Wright"/>
          <p:cNvPicPr>
            <a:picLocks noChangeAspect="1" noChangeArrowheads="1"/>
          </p:cNvPicPr>
          <p:nvPr/>
        </p:nvPicPr>
        <p:blipFill>
          <a:blip r:embed="rId8" cstate="print"/>
          <a:srcRect/>
          <a:stretch>
            <a:fillRect/>
          </a:stretch>
        </p:blipFill>
        <p:spPr bwMode="auto">
          <a:xfrm>
            <a:off x="6868541" y="3611880"/>
            <a:ext cx="1373123" cy="1716404"/>
          </a:xfrm>
          <a:prstGeom prst="rect">
            <a:avLst/>
          </a:prstGeom>
          <a:noFill/>
        </p:spPr>
      </p:pic>
      <p:pic>
        <p:nvPicPr>
          <p:cNvPr id="165890" name="Picture 2" descr="C:\Users\TurnerSB\Desktop\ErinConat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1202" y="3220953"/>
            <a:ext cx="1344045" cy="16773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1"/>
          <p:cNvSpPr>
            <a:spLocks noGrp="1"/>
          </p:cNvSpPr>
          <p:nvPr>
            <p:ph type="sldNum" sz="quarter" idx="4294967295"/>
          </p:nvPr>
        </p:nvSpPr>
        <p:spPr>
          <a:xfrm>
            <a:off x="7010400" y="6492875"/>
            <a:ext cx="2133600" cy="365125"/>
          </a:xfrm>
          <a:prstGeom prst="rect">
            <a:avLst/>
          </a:prstGeom>
        </p:spPr>
        <p:txBody>
          <a:bodyPr anchor="b"/>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40</a:t>
            </a:fld>
            <a:endParaRPr lang="en-US" sz="1000" dirty="0">
              <a:solidFill>
                <a:schemeClr val="tx1"/>
              </a:solidFill>
              <a:latin typeface="Times New Roman" pitchFamily="18" charset="0"/>
              <a:cs typeface="Times New Roman" pitchFamily="18" charset="0"/>
            </a:endParaRPr>
          </a:p>
        </p:txBody>
      </p:sp>
      <p:sp>
        <p:nvSpPr>
          <p:cNvPr id="6" name="TextBox 5"/>
          <p:cNvSpPr txBox="1"/>
          <p:nvPr/>
        </p:nvSpPr>
        <p:spPr>
          <a:xfrm>
            <a:off x="0" y="1254125"/>
            <a:ext cx="9144000" cy="1077218"/>
          </a:xfrm>
          <a:prstGeom prst="rect">
            <a:avLst/>
          </a:prstGeom>
          <a:noFill/>
        </p:spPr>
        <p:txBody>
          <a:bodyPr wrap="square" rtlCol="0">
            <a:spAutoFit/>
          </a:bodyPr>
          <a:lstStyle/>
          <a:p>
            <a:r>
              <a:rPr lang="en-US" sz="1600" u="sng" dirty="0" smtClean="0">
                <a:solidFill>
                  <a:schemeClr val="tx1"/>
                </a:solidFill>
                <a:latin typeface="Arial" pitchFamily="34" charset="0"/>
                <a:cs typeface="Arial" pitchFamily="34" charset="0"/>
              </a:rPr>
              <a:t>Major Missions</a:t>
            </a:r>
            <a:r>
              <a:rPr lang="en-US" sz="1600" dirty="0" smtClean="0">
                <a:solidFill>
                  <a:schemeClr val="tx1"/>
                </a:solidFill>
                <a:latin typeface="Arial" pitchFamily="34" charset="0"/>
                <a:cs typeface="Arial" pitchFamily="34" charset="0"/>
              </a:rPr>
              <a:t>:  Employer Outreach, Military Outreach and Ombudsman.  Outcomes for  the past three Fiscal Years reflected below :</a:t>
            </a:r>
          </a:p>
          <a:p>
            <a:r>
              <a:rPr lang="en-US" sz="1600" dirty="0" smtClean="0">
                <a:solidFill>
                  <a:schemeClr val="tx1"/>
                </a:solidFill>
                <a:latin typeface="Arial" pitchFamily="34" charset="0"/>
                <a:cs typeface="Arial" pitchFamily="34" charset="0"/>
              </a:rPr>
              <a:t>  </a:t>
            </a:r>
          </a:p>
          <a:p>
            <a:r>
              <a:rPr lang="en-US" sz="1600" u="sng" dirty="0" smtClean="0">
                <a:solidFill>
                  <a:schemeClr val="tx1"/>
                </a:solidFill>
                <a:latin typeface="Arial" pitchFamily="34" charset="0"/>
                <a:cs typeface="Arial" pitchFamily="34" charset="0"/>
              </a:rPr>
              <a:t>ESGR by the numbers</a:t>
            </a:r>
            <a:r>
              <a:rPr lang="en-US" sz="1600" dirty="0" smtClean="0">
                <a:solidFill>
                  <a:schemeClr val="tx1"/>
                </a:solidFill>
                <a:latin typeface="Arial" pitchFamily="34" charset="0"/>
                <a:cs typeface="Arial" pitchFamily="34" charset="0"/>
              </a:rPr>
              <a:t>:</a:t>
            </a:r>
            <a:endParaRPr lang="en-US" sz="1600" dirty="0">
              <a:solidFill>
                <a:schemeClr val="tx1"/>
              </a:solidFill>
              <a:latin typeface="Arial" pitchFamily="34" charset="0"/>
              <a:cs typeface="Arial" pitchFamily="34" charset="0"/>
            </a:endParaRPr>
          </a:p>
        </p:txBody>
      </p:sp>
      <p:sp>
        <p:nvSpPr>
          <p:cNvPr id="9" name="Title 8"/>
          <p:cNvSpPr txBox="1">
            <a:spLocks/>
          </p:cNvSpPr>
          <p:nvPr/>
        </p:nvSpPr>
        <p:spPr>
          <a:xfrm>
            <a:off x="0" y="0"/>
            <a:ext cx="9144000" cy="868363"/>
          </a:xfrm>
          <a:prstGeom prst="rect">
            <a:avLst/>
          </a:prstGeom>
        </p:spPr>
        <p:txBody>
          <a:bodyPr/>
          <a:lstStyle/>
          <a:p>
            <a:pPr lvl="0" algn="ctr"/>
            <a:r>
              <a:rPr lang="en-US" sz="2800" b="1" dirty="0" smtClean="0">
                <a:solidFill>
                  <a:schemeClr val="tx1"/>
                </a:solidFill>
                <a:effectLst>
                  <a:outerShdw blurRad="38100" dist="38100" dir="2700000" algn="tl">
                    <a:srgbClr val="000000">
                      <a:alpha val="43137"/>
                    </a:srgbClr>
                  </a:outerShdw>
                </a:effectLst>
                <a:latin typeface="Arial" charset="0"/>
              </a:rPr>
              <a:t>Employer Support of the </a:t>
            </a:r>
          </a:p>
          <a:p>
            <a:pPr lvl="0" algn="ctr"/>
            <a:r>
              <a:rPr lang="en-US" sz="2800" b="1" dirty="0" smtClean="0">
                <a:solidFill>
                  <a:schemeClr val="tx1"/>
                </a:solidFill>
                <a:effectLst>
                  <a:outerShdw blurRad="38100" dist="38100" dir="2700000" algn="tl">
                    <a:srgbClr val="000000">
                      <a:alpha val="43137"/>
                    </a:srgbClr>
                  </a:outerShdw>
                </a:effectLst>
                <a:latin typeface="Arial" charset="0"/>
              </a:rPr>
              <a:t>Guard and Reserve</a:t>
            </a:r>
          </a:p>
          <a:p>
            <a:pPr lvl="0" algn="ctr"/>
            <a:r>
              <a:rPr lang="en-US" sz="2000" dirty="0" smtClean="0">
                <a:solidFill>
                  <a:schemeClr val="tx1"/>
                </a:solidFill>
                <a:effectLst>
                  <a:outerShdw blurRad="38100" dist="38100" dir="2700000" algn="tl">
                    <a:srgbClr val="000000">
                      <a:alpha val="43137"/>
                    </a:srgbClr>
                  </a:outerShdw>
                </a:effectLst>
                <a:latin typeface="Arial" charset="0"/>
              </a:rPr>
              <a:t>Metrics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graphicFrame>
        <p:nvGraphicFramePr>
          <p:cNvPr id="11" name="Table 10"/>
          <p:cNvGraphicFramePr>
            <a:graphicFrameLocks noGrp="1"/>
          </p:cNvGraphicFramePr>
          <p:nvPr/>
        </p:nvGraphicFramePr>
        <p:xfrm>
          <a:off x="540345" y="2404285"/>
          <a:ext cx="8063341" cy="4051935"/>
        </p:xfrm>
        <a:graphic>
          <a:graphicData uri="http://schemas.openxmlformats.org/drawingml/2006/table">
            <a:tbl>
              <a:tblPr firstRow="1" bandRow="1">
                <a:tableStyleId>{21E4AEA4-8DFA-4A89-87EB-49C32662AFE0}</a:tableStyleId>
              </a:tblPr>
              <a:tblGrid>
                <a:gridCol w="519171"/>
                <a:gridCol w="1475610"/>
                <a:gridCol w="1272294"/>
                <a:gridCol w="2127250"/>
                <a:gridCol w="2669016"/>
              </a:tblGrid>
              <a:tr h="182880">
                <a:tc>
                  <a:txBody>
                    <a:bodyPr/>
                    <a:lstStyle/>
                    <a:p>
                      <a:pPr algn="l" fontAlgn="b"/>
                      <a:endParaRPr lang="en-US" sz="1000" b="0" i="1" u="none" strike="noStrike" dirty="0">
                        <a:latin typeface="Arial"/>
                      </a:endParaRPr>
                    </a:p>
                  </a:txBody>
                  <a:tcPr marL="9525" marR="9525" marT="9525" marB="0" anchor="b"/>
                </a:tc>
                <a:tc gridSpan="4">
                  <a:txBody>
                    <a:bodyPr/>
                    <a:lstStyle/>
                    <a:p>
                      <a:pPr algn="l" fontAlgn="b"/>
                      <a:r>
                        <a:rPr lang="en-US" sz="1000" b="0" i="1" u="none" strike="noStrike" dirty="0">
                          <a:latin typeface="Arial"/>
                        </a:rPr>
                        <a:t>Outreach Mission: Employer</a:t>
                      </a:r>
                    </a:p>
                  </a:txBody>
                  <a:tcPr marL="9525" marR="9525" marT="9525" marB="0" anchor="b">
                    <a:solidFill>
                      <a:srgbClr val="3333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Statements of Support</a:t>
                      </a:r>
                    </a:p>
                  </a:txBody>
                  <a:tcPr marL="9525" marR="9525" marT="9525" marB="0" anchor="b"/>
                </a:tc>
                <a:tc>
                  <a:txBody>
                    <a:bodyPr/>
                    <a:lstStyle/>
                    <a:p>
                      <a:pPr algn="ctr" fontAlgn="b"/>
                      <a:r>
                        <a:rPr lang="en-US" sz="1000" b="0" i="0" u="none" strike="noStrike" dirty="0">
                          <a:latin typeface="Arial"/>
                        </a:rPr>
                        <a:t>Employers Influenced</a:t>
                      </a:r>
                    </a:p>
                  </a:txBody>
                  <a:tcPr marL="9525" marR="9525" marT="9525" marB="0" anchor="b"/>
                </a:tc>
                <a:tc>
                  <a:txBody>
                    <a:bodyPr/>
                    <a:lstStyle/>
                    <a:p>
                      <a:pPr algn="ctr" fontAlgn="b"/>
                      <a:r>
                        <a:rPr lang="en-US" sz="1000" b="0" i="0" u="none" strike="noStrike" dirty="0">
                          <a:latin typeface="Arial"/>
                        </a:rPr>
                        <a:t>Employers Direct </a:t>
                      </a:r>
                      <a:r>
                        <a:rPr lang="en-US" sz="1000" b="0" i="0" u="none" strike="noStrike" dirty="0" smtClean="0">
                          <a:latin typeface="Arial"/>
                        </a:rPr>
                        <a:t>Mail *</a:t>
                      </a:r>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 </a:t>
                      </a:r>
                    </a:p>
                  </a:txBody>
                  <a:tcPr marL="9525" marR="9525" marT="9525" marB="0" anchor="b"/>
                </a:tc>
              </a:tr>
              <a:tr h="182880">
                <a:tc>
                  <a:txBody>
                    <a:bodyPr/>
                    <a:lstStyle/>
                    <a:p>
                      <a:pPr algn="ctr" fontAlgn="b"/>
                      <a:r>
                        <a:rPr lang="en-US" sz="1000" b="1" i="0" u="none" strike="noStrike" dirty="0" smtClean="0">
                          <a:solidFill>
                            <a:srgbClr val="008000"/>
                          </a:solidFill>
                          <a:latin typeface="Arial"/>
                        </a:rPr>
                        <a:t>FY</a:t>
                      </a:r>
                      <a:r>
                        <a:rPr lang="en-US" sz="1000" b="1" i="0" u="none" strike="noStrike" baseline="0" dirty="0" smtClean="0">
                          <a:solidFill>
                            <a:srgbClr val="008000"/>
                          </a:solidFill>
                          <a:latin typeface="Arial"/>
                        </a:rPr>
                        <a:t> 09</a:t>
                      </a:r>
                    </a:p>
                  </a:txBody>
                  <a:tcPr marL="9525" marR="9525" marT="9525" marB="0" anchor="b"/>
                </a:tc>
                <a:tc>
                  <a:txBody>
                    <a:bodyPr/>
                    <a:lstStyle/>
                    <a:p>
                      <a:pPr algn="ctr" fontAlgn="b"/>
                      <a:r>
                        <a:rPr lang="en-US" sz="1000" b="1" i="0" u="none" strike="noStrike" dirty="0">
                          <a:solidFill>
                            <a:srgbClr val="008000"/>
                          </a:solidFill>
                          <a:latin typeface="Arial"/>
                        </a:rPr>
                        <a:t>54,965</a:t>
                      </a:r>
                    </a:p>
                  </a:txBody>
                  <a:tcPr marL="9525" marR="9525" marT="9525" marB="0" anchor="b"/>
                </a:tc>
                <a:tc>
                  <a:txBody>
                    <a:bodyPr/>
                    <a:lstStyle/>
                    <a:p>
                      <a:pPr algn="ctr" fontAlgn="b"/>
                      <a:r>
                        <a:rPr lang="en-US" sz="1000" b="1" i="0" u="none" strike="noStrike">
                          <a:solidFill>
                            <a:srgbClr val="008000"/>
                          </a:solidFill>
                          <a:latin typeface="Arial"/>
                        </a:rPr>
                        <a:t>162,489</a:t>
                      </a:r>
                    </a:p>
                  </a:txBody>
                  <a:tcPr marL="9525" marR="9525" marT="9525" marB="0" anchor="b"/>
                </a:tc>
                <a:tc>
                  <a:txBody>
                    <a:bodyPr/>
                    <a:lstStyle/>
                    <a:p>
                      <a:pPr algn="ctr" fontAlgn="b"/>
                      <a:r>
                        <a:rPr lang="en-US" sz="1000" b="1" i="0" u="none" strike="noStrike" dirty="0" smtClean="0">
                          <a:solidFill>
                            <a:srgbClr val="008000"/>
                          </a:solidFill>
                          <a:latin typeface="Arial"/>
                        </a:rPr>
                        <a:t>0</a:t>
                      </a:r>
                      <a:endParaRPr lang="en-US" sz="1000" b="1" i="0" u="none" strike="noStrike" dirty="0">
                        <a:solidFill>
                          <a:srgbClr val="008000"/>
                        </a:solidFill>
                        <a:latin typeface="Arial"/>
                      </a:endParaRPr>
                    </a:p>
                  </a:txBody>
                  <a:tcPr marL="9525" marR="9525" marT="9525" marB="0" anchor="b"/>
                </a:tc>
                <a:tc>
                  <a:txBody>
                    <a:bodyPr/>
                    <a:lstStyle/>
                    <a:p>
                      <a:pPr algn="l" fontAlgn="b"/>
                      <a:r>
                        <a:rPr lang="en-US" sz="1000" b="0" i="0" u="none" strike="noStrike" dirty="0">
                          <a:latin typeface="Arial"/>
                        </a:rPr>
                        <a:t> </a:t>
                      </a:r>
                    </a:p>
                  </a:txBody>
                  <a:tcPr marL="9525" marR="9525" marT="9525" marB="0" anchor="b"/>
                </a:tc>
              </a:tr>
              <a:tr h="182880">
                <a:tc>
                  <a:txBody>
                    <a:bodyPr/>
                    <a:lstStyle/>
                    <a:p>
                      <a:pPr algn="ctr" fontAlgn="ctr"/>
                      <a:r>
                        <a:rPr lang="en-US" sz="1000" b="1" i="0" u="none" strike="noStrike" dirty="0" smtClean="0">
                          <a:solidFill>
                            <a:srgbClr val="0070C0"/>
                          </a:solidFill>
                          <a:latin typeface="Arial"/>
                        </a:rPr>
                        <a:t>FY</a:t>
                      </a:r>
                      <a:r>
                        <a:rPr lang="en-US" sz="1000" b="1" i="0" u="none" strike="noStrike" baseline="0" dirty="0" smtClean="0">
                          <a:solidFill>
                            <a:srgbClr val="0070C0"/>
                          </a:solidFill>
                          <a:latin typeface="Arial"/>
                        </a:rPr>
                        <a:t> 10</a:t>
                      </a:r>
                      <a:endParaRPr lang="en-US" sz="1000" b="1" i="0" u="none" strike="noStrike" dirty="0">
                        <a:solidFill>
                          <a:srgbClr val="0070C0"/>
                        </a:solidFill>
                        <a:latin typeface="Arial"/>
                      </a:endParaRPr>
                    </a:p>
                  </a:txBody>
                  <a:tcPr marL="9525" marR="9525" marT="9525" marB="0" anchor="ctr"/>
                </a:tc>
                <a:tc>
                  <a:txBody>
                    <a:bodyPr/>
                    <a:lstStyle/>
                    <a:p>
                      <a:pPr algn="ctr" fontAlgn="ctr"/>
                      <a:r>
                        <a:rPr lang="en-US" sz="1000" b="1" i="0" u="none" strike="noStrike" dirty="0">
                          <a:solidFill>
                            <a:srgbClr val="0070C0"/>
                          </a:solidFill>
                          <a:latin typeface="Arial"/>
                        </a:rPr>
                        <a:t>58,817</a:t>
                      </a:r>
                    </a:p>
                  </a:txBody>
                  <a:tcPr marL="9525" marR="9525" marT="9525" marB="0" anchor="ctr"/>
                </a:tc>
                <a:tc>
                  <a:txBody>
                    <a:bodyPr/>
                    <a:lstStyle/>
                    <a:p>
                      <a:pPr algn="ctr" fontAlgn="ctr"/>
                      <a:r>
                        <a:rPr lang="en-US" sz="1000" b="1" i="0" u="none" strike="noStrike">
                          <a:solidFill>
                            <a:srgbClr val="0070C0"/>
                          </a:solidFill>
                          <a:latin typeface="Arial"/>
                        </a:rPr>
                        <a:t>164,218</a:t>
                      </a:r>
                    </a:p>
                  </a:txBody>
                  <a:tcPr marL="9525" marR="9525" marT="9525" marB="0" anchor="ctr"/>
                </a:tc>
                <a:tc>
                  <a:txBody>
                    <a:bodyPr/>
                    <a:lstStyle/>
                    <a:p>
                      <a:pPr algn="ctr" fontAlgn="ctr"/>
                      <a:r>
                        <a:rPr lang="en-US" sz="1000" b="1" i="0" u="none" strike="noStrike">
                          <a:solidFill>
                            <a:srgbClr val="0070C0"/>
                          </a:solidFill>
                          <a:latin typeface="Arial"/>
                        </a:rPr>
                        <a:t>541,026</a:t>
                      </a:r>
                    </a:p>
                  </a:txBody>
                  <a:tcPr marL="9525" marR="9525" marT="9525" marB="0" anchor="ctr"/>
                </a:tc>
                <a:tc>
                  <a:txBody>
                    <a:bodyPr/>
                    <a:lstStyle/>
                    <a:p>
                      <a:pPr algn="l" fontAlgn="b"/>
                      <a:r>
                        <a:rPr lang="en-US" sz="1000" b="0" i="0" u="none" strike="noStrike" dirty="0">
                          <a:latin typeface="Arial"/>
                        </a:rPr>
                        <a:t> </a:t>
                      </a:r>
                    </a:p>
                  </a:txBody>
                  <a:tcPr marL="9525" marR="9525" marT="9525" marB="0" anchor="b">
                    <a:solidFill>
                      <a:srgbClr val="CDCDEC"/>
                    </a:solidFill>
                  </a:tcPr>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dirty="0">
                          <a:solidFill>
                            <a:srgbClr val="FF0000"/>
                          </a:solidFill>
                          <a:latin typeface="Arial"/>
                        </a:rPr>
                        <a:t>45,140</a:t>
                      </a:r>
                    </a:p>
                  </a:txBody>
                  <a:tcPr marL="9525" marR="9525" marT="9525" marB="0" anchor="b"/>
                </a:tc>
                <a:tc>
                  <a:txBody>
                    <a:bodyPr/>
                    <a:lstStyle/>
                    <a:p>
                      <a:pPr algn="ctr" fontAlgn="b"/>
                      <a:r>
                        <a:rPr lang="en-US" sz="1000" b="1" i="0" u="none" strike="noStrike">
                          <a:solidFill>
                            <a:srgbClr val="FF0000"/>
                          </a:solidFill>
                          <a:latin typeface="Arial"/>
                        </a:rPr>
                        <a:t>153,062</a:t>
                      </a:r>
                    </a:p>
                  </a:txBody>
                  <a:tcPr marL="9525" marR="9525" marT="9525" marB="0" anchor="b"/>
                </a:tc>
                <a:tc>
                  <a:txBody>
                    <a:bodyPr/>
                    <a:lstStyle/>
                    <a:p>
                      <a:pPr algn="ctr" fontAlgn="b"/>
                      <a:r>
                        <a:rPr lang="en-US" sz="1000" b="1" i="0" u="none" strike="noStrike" dirty="0" smtClean="0">
                          <a:solidFill>
                            <a:srgbClr val="FF0000"/>
                          </a:solidFill>
                          <a:latin typeface="Arial"/>
                        </a:rPr>
                        <a:t>15,138</a:t>
                      </a:r>
                      <a:endParaRPr lang="en-US" sz="1000" b="1" i="0" u="none" strike="noStrike" dirty="0">
                        <a:solidFill>
                          <a:srgbClr val="FF0000"/>
                        </a:solidFill>
                        <a:latin typeface="Arial"/>
                      </a:endParaRPr>
                    </a:p>
                  </a:txBody>
                  <a:tcPr marL="9525" marR="9525" marT="9525" marB="0" anchor="b"/>
                </a:tc>
                <a:tc>
                  <a:txBody>
                    <a:bodyPr/>
                    <a:lstStyle/>
                    <a:p>
                      <a:pPr algn="l" fontAlgn="b"/>
                      <a:r>
                        <a:rPr lang="en-US" sz="1000" b="0" i="0" u="none" strike="noStrike" dirty="0">
                          <a:latin typeface="Arial"/>
                        </a:rPr>
                        <a:t> </a:t>
                      </a:r>
                    </a:p>
                  </a:txBody>
                  <a:tcPr marL="9525" marR="9525" marT="9525" marB="0" anchor="b"/>
                </a:tc>
              </a:tr>
              <a:tr h="182880">
                <a:tc>
                  <a:txBody>
                    <a:bodyPr/>
                    <a:lstStyle/>
                    <a:p>
                      <a:pPr algn="l" fontAlgn="b"/>
                      <a:endParaRPr lang="en-US" sz="1000" b="0" i="1" u="none" strike="noStrike" dirty="0">
                        <a:latin typeface="Arial"/>
                      </a:endParaRPr>
                    </a:p>
                  </a:txBody>
                  <a:tcPr marL="9525" marR="9525" marT="9525" marB="0" anchor="b">
                    <a:solidFill>
                      <a:schemeClr val="accent2"/>
                    </a:solidFill>
                  </a:tcPr>
                </a:tc>
                <a:tc gridSpan="4">
                  <a:txBody>
                    <a:bodyPr/>
                    <a:lstStyle/>
                    <a:p>
                      <a:pPr algn="l" fontAlgn="b"/>
                      <a:r>
                        <a:rPr lang="en-US" sz="1000" b="0" i="1" u="none" strike="noStrike" dirty="0">
                          <a:solidFill>
                            <a:schemeClr val="bg1"/>
                          </a:solidFill>
                          <a:latin typeface="Arial"/>
                        </a:rPr>
                        <a:t>Outreach Mission: Service Members</a:t>
                      </a:r>
                    </a:p>
                  </a:txBody>
                  <a:tcPr marL="9525" marR="9525" marT="9525"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Patriot Awards</a:t>
                      </a:r>
                    </a:p>
                  </a:txBody>
                  <a:tcPr marL="9525" marR="9525" marT="9525" marB="0" anchor="b"/>
                </a:tc>
                <a:tc>
                  <a:txBody>
                    <a:bodyPr/>
                    <a:lstStyle/>
                    <a:p>
                      <a:pPr algn="ctr" fontAlgn="b"/>
                      <a:r>
                        <a:rPr lang="en-US" sz="1000" b="0" i="0" u="none" strike="noStrike" dirty="0">
                          <a:latin typeface="Arial"/>
                        </a:rPr>
                        <a:t>Freedom Award Nominees</a:t>
                      </a:r>
                    </a:p>
                  </a:txBody>
                  <a:tcPr marL="9525" marR="9525" marT="9525" marB="0" anchor="b"/>
                </a:tc>
                <a:tc>
                  <a:txBody>
                    <a:bodyPr/>
                    <a:lstStyle/>
                    <a:p>
                      <a:pPr algn="ctr" fontAlgn="b"/>
                      <a:r>
                        <a:rPr lang="en-US" sz="1000" b="0" i="0" u="none" strike="noStrike" dirty="0">
                          <a:latin typeface="Arial"/>
                        </a:rPr>
                        <a:t>Service Members Briefed</a:t>
                      </a:r>
                    </a:p>
                  </a:txBody>
                  <a:tcPr marL="9525" marR="9525" marT="9525" marB="0" anchor="b"/>
                </a:tc>
                <a:tc>
                  <a:txBody>
                    <a:bodyPr/>
                    <a:lstStyle/>
                    <a:p>
                      <a:pPr algn="ctr" fontAlgn="b"/>
                      <a:r>
                        <a:rPr lang="en-US" sz="1000" b="0" i="0" u="none" strike="noStrike" dirty="0">
                          <a:latin typeface="Arial"/>
                        </a:rPr>
                        <a:t>Service Members Direct </a:t>
                      </a:r>
                      <a:r>
                        <a:rPr lang="en-US" sz="1000" b="0" i="0" u="none" strike="noStrike" dirty="0" smtClean="0">
                          <a:latin typeface="Arial"/>
                        </a:rPr>
                        <a:t>Mail *</a:t>
                      </a:r>
                      <a:endParaRPr lang="en-US" sz="1000" b="0" i="0" u="none" strike="noStrike" dirty="0">
                        <a:latin typeface="Arial"/>
                      </a:endParaRPr>
                    </a:p>
                  </a:txBody>
                  <a:tcPr marL="9525" marR="9525" marT="9525" marB="0" anchor="b"/>
                </a:tc>
              </a:tr>
              <a:tr h="182880">
                <a:tc>
                  <a:txBody>
                    <a:bodyPr/>
                    <a:lstStyle/>
                    <a:p>
                      <a:pPr algn="ctr" fontAlgn="b"/>
                      <a:r>
                        <a:rPr lang="en-US" sz="1000" b="1" i="0" u="none" strike="noStrike" dirty="0" smtClean="0">
                          <a:solidFill>
                            <a:srgbClr val="008000"/>
                          </a:solidFill>
                          <a:latin typeface="Arial"/>
                        </a:rPr>
                        <a:t>FY 09</a:t>
                      </a:r>
                      <a:endParaRPr lang="en-US" sz="1000" b="1" i="0" u="none" strike="noStrike" dirty="0">
                        <a:solidFill>
                          <a:srgbClr val="008000"/>
                        </a:solidFill>
                        <a:latin typeface="Arial"/>
                      </a:endParaRPr>
                    </a:p>
                  </a:txBody>
                  <a:tcPr marL="9525" marR="9525" marT="9525" marB="0" anchor="b"/>
                </a:tc>
                <a:tc>
                  <a:txBody>
                    <a:bodyPr/>
                    <a:lstStyle/>
                    <a:p>
                      <a:pPr algn="ctr" fontAlgn="b"/>
                      <a:r>
                        <a:rPr lang="en-US" sz="1000" b="1" i="0" u="none" strike="noStrike">
                          <a:solidFill>
                            <a:srgbClr val="008000"/>
                          </a:solidFill>
                          <a:latin typeface="Arial"/>
                        </a:rPr>
                        <a:t>14,571</a:t>
                      </a:r>
                    </a:p>
                  </a:txBody>
                  <a:tcPr marL="9525" marR="9525" marT="9525" marB="0" anchor="b"/>
                </a:tc>
                <a:tc>
                  <a:txBody>
                    <a:bodyPr/>
                    <a:lstStyle/>
                    <a:p>
                      <a:pPr algn="ctr" fontAlgn="b"/>
                      <a:r>
                        <a:rPr lang="en-US" sz="1000" b="1" i="0" u="none" strike="noStrike">
                          <a:solidFill>
                            <a:srgbClr val="008000"/>
                          </a:solidFill>
                          <a:latin typeface="Arial"/>
                        </a:rPr>
                        <a:t>3,202</a:t>
                      </a:r>
                    </a:p>
                  </a:txBody>
                  <a:tcPr marL="9525" marR="9525" marT="9525" marB="0" anchor="b"/>
                </a:tc>
                <a:tc>
                  <a:txBody>
                    <a:bodyPr/>
                    <a:lstStyle/>
                    <a:p>
                      <a:pPr algn="ctr" fontAlgn="b"/>
                      <a:r>
                        <a:rPr lang="en-US" sz="1000" b="1" i="0" u="none" strike="noStrike">
                          <a:solidFill>
                            <a:srgbClr val="008000"/>
                          </a:solidFill>
                          <a:latin typeface="Arial"/>
                        </a:rPr>
                        <a:t>443,833</a:t>
                      </a:r>
                    </a:p>
                  </a:txBody>
                  <a:tcPr marL="9525" marR="9525" marT="9525" marB="0" anchor="b"/>
                </a:tc>
                <a:tc>
                  <a:txBody>
                    <a:bodyPr/>
                    <a:lstStyle/>
                    <a:p>
                      <a:pPr algn="ctr" fontAlgn="b"/>
                      <a:r>
                        <a:rPr lang="en-US" sz="1000" b="1" i="0" u="none" strike="noStrike">
                          <a:solidFill>
                            <a:srgbClr val="008000"/>
                          </a:solidFill>
                          <a:latin typeface="Arial"/>
                        </a:rPr>
                        <a:t>0*</a:t>
                      </a:r>
                    </a:p>
                  </a:txBody>
                  <a:tcPr marL="9525" marR="9525" marT="9525" marB="0" anchor="b"/>
                </a:tc>
              </a:tr>
              <a:tr h="182880">
                <a:tc>
                  <a:txBody>
                    <a:bodyPr/>
                    <a:lstStyle/>
                    <a:p>
                      <a:pPr algn="ctr" fontAlgn="ctr"/>
                      <a:r>
                        <a:rPr lang="en-US" sz="1000" b="1" i="0" u="none" strike="noStrike" dirty="0" smtClean="0">
                          <a:solidFill>
                            <a:srgbClr val="0070C0"/>
                          </a:solidFill>
                          <a:latin typeface="Arial"/>
                        </a:rPr>
                        <a:t>FY 10</a:t>
                      </a:r>
                      <a:endParaRPr lang="en-US" sz="1000" b="1" i="0" u="none" strike="noStrike" dirty="0">
                        <a:solidFill>
                          <a:srgbClr val="0070C0"/>
                        </a:solidFill>
                        <a:latin typeface="Arial"/>
                      </a:endParaRPr>
                    </a:p>
                  </a:txBody>
                  <a:tcPr marL="9525" marR="9525" marT="9525" marB="0" anchor="ctr"/>
                </a:tc>
                <a:tc>
                  <a:txBody>
                    <a:bodyPr/>
                    <a:lstStyle/>
                    <a:p>
                      <a:pPr algn="ctr" fontAlgn="ctr"/>
                      <a:r>
                        <a:rPr lang="en-US" sz="1000" b="1" i="0" u="none" strike="noStrike">
                          <a:solidFill>
                            <a:srgbClr val="0070C0"/>
                          </a:solidFill>
                          <a:latin typeface="Arial"/>
                        </a:rPr>
                        <a:t>22,236</a:t>
                      </a:r>
                    </a:p>
                  </a:txBody>
                  <a:tcPr marL="9525" marR="9525" marT="9525" marB="0" anchor="ctr"/>
                </a:tc>
                <a:tc>
                  <a:txBody>
                    <a:bodyPr/>
                    <a:lstStyle/>
                    <a:p>
                      <a:pPr algn="ctr" fontAlgn="ctr"/>
                      <a:r>
                        <a:rPr lang="en-US" sz="1000" b="1" i="0" u="none" strike="noStrike">
                          <a:solidFill>
                            <a:srgbClr val="0070C0"/>
                          </a:solidFill>
                          <a:latin typeface="Arial"/>
                        </a:rPr>
                        <a:t>2,470</a:t>
                      </a:r>
                    </a:p>
                  </a:txBody>
                  <a:tcPr marL="9525" marR="9525" marT="9525" marB="0" anchor="ctr"/>
                </a:tc>
                <a:tc>
                  <a:txBody>
                    <a:bodyPr/>
                    <a:lstStyle/>
                    <a:p>
                      <a:pPr algn="ctr" fontAlgn="ctr"/>
                      <a:r>
                        <a:rPr lang="en-US" sz="1000" b="1" i="0" u="none" strike="noStrike">
                          <a:solidFill>
                            <a:srgbClr val="0070C0"/>
                          </a:solidFill>
                          <a:latin typeface="Arial"/>
                        </a:rPr>
                        <a:t>495,774</a:t>
                      </a:r>
                    </a:p>
                  </a:txBody>
                  <a:tcPr marL="9525" marR="9525" marT="9525" marB="0" anchor="ctr"/>
                </a:tc>
                <a:tc>
                  <a:txBody>
                    <a:bodyPr/>
                    <a:lstStyle/>
                    <a:p>
                      <a:pPr algn="ctr" fontAlgn="b"/>
                      <a:r>
                        <a:rPr lang="en-US" sz="1000" b="1" i="0" u="none" strike="noStrike">
                          <a:solidFill>
                            <a:srgbClr val="0070C0"/>
                          </a:solidFill>
                          <a:latin typeface="Arial"/>
                        </a:rPr>
                        <a:t>880,042</a:t>
                      </a:r>
                    </a:p>
                  </a:txBody>
                  <a:tcPr marL="9525" marR="9525" marT="9525" marB="0" anchor="b"/>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a:solidFill>
                            <a:srgbClr val="FF0000"/>
                          </a:solidFill>
                          <a:latin typeface="Arial"/>
                        </a:rPr>
                        <a:t>16,559</a:t>
                      </a:r>
                    </a:p>
                  </a:txBody>
                  <a:tcPr marL="9525" marR="9525" marT="9525" marB="0" anchor="b"/>
                </a:tc>
                <a:tc>
                  <a:txBody>
                    <a:bodyPr/>
                    <a:lstStyle/>
                    <a:p>
                      <a:pPr algn="ctr" fontAlgn="b"/>
                      <a:r>
                        <a:rPr lang="en-US" sz="1000" b="1" i="0" u="none" strike="noStrike">
                          <a:solidFill>
                            <a:srgbClr val="FF0000"/>
                          </a:solidFill>
                          <a:latin typeface="Arial"/>
                        </a:rPr>
                        <a:t>4,049</a:t>
                      </a:r>
                    </a:p>
                  </a:txBody>
                  <a:tcPr marL="9525" marR="9525" marT="9525" marB="0" anchor="b"/>
                </a:tc>
                <a:tc>
                  <a:txBody>
                    <a:bodyPr/>
                    <a:lstStyle/>
                    <a:p>
                      <a:pPr algn="ctr" fontAlgn="b"/>
                      <a:r>
                        <a:rPr lang="en-US" sz="1000" b="1" i="0" u="none" strike="noStrike">
                          <a:solidFill>
                            <a:srgbClr val="FF0000"/>
                          </a:solidFill>
                          <a:latin typeface="Arial"/>
                        </a:rPr>
                        <a:t>473,891</a:t>
                      </a:r>
                    </a:p>
                  </a:txBody>
                  <a:tcPr marL="9525" marR="9525" marT="9525" marB="0" anchor="b"/>
                </a:tc>
                <a:tc>
                  <a:txBody>
                    <a:bodyPr/>
                    <a:lstStyle/>
                    <a:p>
                      <a:pPr algn="ctr" fontAlgn="b"/>
                      <a:r>
                        <a:rPr lang="en-US" sz="1000" b="1" i="0" u="none" strike="noStrike" dirty="0" smtClean="0">
                          <a:solidFill>
                            <a:srgbClr val="FF0000"/>
                          </a:solidFill>
                          <a:latin typeface="Arial"/>
                        </a:rPr>
                        <a:t>89,573</a:t>
                      </a:r>
                      <a:endParaRPr lang="en-US" sz="1000" b="1" i="0" u="none" strike="noStrike" dirty="0">
                        <a:solidFill>
                          <a:srgbClr val="FF0000"/>
                        </a:solidFill>
                        <a:latin typeface="Arial"/>
                      </a:endParaRPr>
                    </a:p>
                  </a:txBody>
                  <a:tcPr marL="9525" marR="9525" marT="9525" marB="0" anchor="b"/>
                </a:tc>
              </a:tr>
              <a:tr h="182880">
                <a:tc>
                  <a:txBody>
                    <a:bodyPr/>
                    <a:lstStyle/>
                    <a:p>
                      <a:pPr algn="l" fontAlgn="b"/>
                      <a:endParaRPr lang="en-US" sz="1000" b="0" i="1" u="none" strike="noStrike" dirty="0">
                        <a:solidFill>
                          <a:schemeClr val="bg1"/>
                        </a:solidFill>
                        <a:latin typeface="Arial"/>
                      </a:endParaRPr>
                    </a:p>
                  </a:txBody>
                  <a:tcPr marL="9525" marR="9525" marT="9525" marB="0" anchor="b">
                    <a:solidFill>
                      <a:schemeClr val="accent2"/>
                    </a:solidFill>
                  </a:tcPr>
                </a:tc>
                <a:tc gridSpan="4">
                  <a:txBody>
                    <a:bodyPr/>
                    <a:lstStyle/>
                    <a:p>
                      <a:pPr algn="l" fontAlgn="b"/>
                      <a:r>
                        <a:rPr lang="en-US" sz="1000" b="0" i="1" u="none" strike="noStrike" dirty="0">
                          <a:solidFill>
                            <a:schemeClr val="bg1"/>
                          </a:solidFill>
                          <a:latin typeface="Arial"/>
                        </a:rPr>
                        <a:t>Ombudsmen Mission</a:t>
                      </a:r>
                    </a:p>
                  </a:txBody>
                  <a:tcPr marL="9525" marR="9525" marT="9525"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a:latin typeface="Arial"/>
                        </a:rPr>
                        <a:t>USERRA-related Contacts**</a:t>
                      </a:r>
                    </a:p>
                  </a:txBody>
                  <a:tcPr marL="9525" marR="9525" marT="9525" marB="0" anchor="b"/>
                </a:tc>
                <a:tc>
                  <a:txBody>
                    <a:bodyPr/>
                    <a:lstStyle/>
                    <a:p>
                      <a:pPr algn="ctr" fontAlgn="b"/>
                      <a:r>
                        <a:rPr lang="en-US" sz="1000" b="0" i="0" u="none" strike="noStrike" dirty="0">
                          <a:latin typeface="Arial"/>
                        </a:rPr>
                        <a:t>Cases Assigned</a:t>
                      </a:r>
                    </a:p>
                  </a:txBody>
                  <a:tcPr marL="9525" marR="9525" marT="9525" marB="0" anchor="b"/>
                </a:tc>
                <a:tc>
                  <a:txBody>
                    <a:bodyPr/>
                    <a:lstStyle/>
                    <a:p>
                      <a:pPr algn="ctr" fontAlgn="b"/>
                      <a:r>
                        <a:rPr lang="en-US" sz="1000" b="0" i="0" u="none" strike="noStrike" dirty="0">
                          <a:latin typeface="Arial"/>
                        </a:rPr>
                        <a:t>Cases Resolved/ % </a:t>
                      </a:r>
                      <a:r>
                        <a:rPr lang="en-US" sz="1000" b="0" i="0" u="none" strike="noStrike" dirty="0" smtClean="0">
                          <a:latin typeface="Arial"/>
                        </a:rPr>
                        <a:t>Resolved †</a:t>
                      </a:r>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Average </a:t>
                      </a:r>
                      <a:r>
                        <a:rPr lang="en-US" sz="1000" b="0" i="0" u="none" strike="noStrike" dirty="0" smtClean="0">
                          <a:latin typeface="Arial"/>
                        </a:rPr>
                        <a:t># </a:t>
                      </a:r>
                      <a:r>
                        <a:rPr lang="en-US" sz="1000" b="0" i="0" u="none" strike="noStrike" dirty="0">
                          <a:latin typeface="Arial"/>
                        </a:rPr>
                        <a:t>of Days to Mediate (resolve</a:t>
                      </a:r>
                      <a:r>
                        <a:rPr lang="en-US" sz="1000" b="0" i="0" u="none" strike="noStrike" dirty="0" smtClean="0">
                          <a:latin typeface="Arial"/>
                        </a:rPr>
                        <a:t>) ‡</a:t>
                      </a:r>
                      <a:endParaRPr lang="en-US" sz="1000" b="0" i="0" u="none" strike="noStrike" dirty="0">
                        <a:latin typeface="Arial"/>
                      </a:endParaRPr>
                    </a:p>
                  </a:txBody>
                  <a:tcPr marL="9525" marR="9525" marT="9525" marB="0" anchor="b"/>
                </a:tc>
              </a:tr>
              <a:tr h="182880">
                <a:tc>
                  <a:txBody>
                    <a:bodyPr/>
                    <a:lstStyle/>
                    <a:p>
                      <a:pPr algn="ctr" fontAlgn="b"/>
                      <a:r>
                        <a:rPr lang="en-US" sz="1000" b="1" i="0" u="none" strike="noStrike" dirty="0" smtClean="0">
                          <a:solidFill>
                            <a:srgbClr val="008000"/>
                          </a:solidFill>
                          <a:latin typeface="Arial"/>
                        </a:rPr>
                        <a:t>FY 09</a:t>
                      </a:r>
                      <a:endParaRPr lang="en-US" sz="1000" b="1" i="0" u="none" strike="noStrike" dirty="0">
                        <a:solidFill>
                          <a:srgbClr val="008000"/>
                        </a:solidFill>
                        <a:latin typeface="Arial"/>
                      </a:endParaRPr>
                    </a:p>
                  </a:txBody>
                  <a:tcPr marL="9525" marR="9525" marT="9525" marB="0" anchor="b"/>
                </a:tc>
                <a:tc>
                  <a:txBody>
                    <a:bodyPr/>
                    <a:lstStyle/>
                    <a:p>
                      <a:pPr algn="ctr" fontAlgn="b"/>
                      <a:r>
                        <a:rPr lang="en-US" sz="1000" b="1" i="0" u="none" strike="noStrike" dirty="0">
                          <a:solidFill>
                            <a:srgbClr val="008000"/>
                          </a:solidFill>
                          <a:latin typeface="Arial"/>
                        </a:rPr>
                        <a:t>15,870</a:t>
                      </a:r>
                    </a:p>
                  </a:txBody>
                  <a:tcPr marL="9525" marR="9525" marT="9525" marB="0" anchor="b">
                    <a:solidFill>
                      <a:srgbClr val="E8E8F6"/>
                    </a:solidFill>
                  </a:tcPr>
                </a:tc>
                <a:tc>
                  <a:txBody>
                    <a:bodyPr/>
                    <a:lstStyle/>
                    <a:p>
                      <a:pPr algn="ctr" fontAlgn="b"/>
                      <a:r>
                        <a:rPr lang="en-US" sz="1000" b="1" i="0" u="none" strike="noStrike">
                          <a:solidFill>
                            <a:srgbClr val="008000"/>
                          </a:solidFill>
                          <a:latin typeface="Arial"/>
                        </a:rPr>
                        <a:t>2,475</a:t>
                      </a:r>
                    </a:p>
                  </a:txBody>
                  <a:tcPr marL="9525" marR="9525" marT="9525" marB="0" anchor="b"/>
                </a:tc>
                <a:tc>
                  <a:txBody>
                    <a:bodyPr/>
                    <a:lstStyle/>
                    <a:p>
                      <a:pPr algn="ctr" fontAlgn="b"/>
                      <a:r>
                        <a:rPr lang="en-US" sz="1000" b="1" i="0" u="none" strike="noStrike">
                          <a:solidFill>
                            <a:srgbClr val="008000"/>
                          </a:solidFill>
                          <a:latin typeface="Arial"/>
                        </a:rPr>
                        <a:t>1980 / 80%</a:t>
                      </a:r>
                    </a:p>
                  </a:txBody>
                  <a:tcPr marL="9525" marR="9525" marT="9525" marB="0" anchor="b"/>
                </a:tc>
                <a:tc>
                  <a:txBody>
                    <a:bodyPr/>
                    <a:lstStyle/>
                    <a:p>
                      <a:pPr algn="ctr" fontAlgn="b"/>
                      <a:r>
                        <a:rPr lang="en-US" sz="1000" b="1" i="0" u="none" strike="noStrike">
                          <a:solidFill>
                            <a:srgbClr val="008000"/>
                          </a:solidFill>
                          <a:latin typeface="Arial"/>
                        </a:rPr>
                        <a:t>9.83</a:t>
                      </a:r>
                    </a:p>
                  </a:txBody>
                  <a:tcPr marL="9525" marR="9525" marT="9525" marB="0" anchor="b"/>
                </a:tc>
              </a:tr>
              <a:tr h="182880">
                <a:tc>
                  <a:txBody>
                    <a:bodyPr/>
                    <a:lstStyle/>
                    <a:p>
                      <a:pPr algn="ctr" fontAlgn="b"/>
                      <a:r>
                        <a:rPr lang="en-US" sz="1000" b="1" i="0" u="none" strike="noStrike" dirty="0" smtClean="0">
                          <a:solidFill>
                            <a:srgbClr val="0070C0"/>
                          </a:solidFill>
                          <a:latin typeface="Arial"/>
                        </a:rPr>
                        <a:t>FY 10</a:t>
                      </a:r>
                      <a:endParaRPr lang="en-US" sz="1000" b="1" i="0" u="none" strike="noStrike" dirty="0">
                        <a:solidFill>
                          <a:srgbClr val="0070C0"/>
                        </a:solidFill>
                        <a:latin typeface="Arial"/>
                      </a:endParaRPr>
                    </a:p>
                  </a:txBody>
                  <a:tcPr marL="9525" marR="9525" marT="9525" marB="0" anchor="b"/>
                </a:tc>
                <a:tc>
                  <a:txBody>
                    <a:bodyPr/>
                    <a:lstStyle/>
                    <a:p>
                      <a:pPr algn="ctr" fontAlgn="b"/>
                      <a:r>
                        <a:rPr lang="en-US" sz="1000" b="1" i="0" u="none" strike="noStrike">
                          <a:solidFill>
                            <a:srgbClr val="0070C0"/>
                          </a:solidFill>
                          <a:latin typeface="Arial"/>
                        </a:rPr>
                        <a:t>34,617</a:t>
                      </a:r>
                    </a:p>
                  </a:txBody>
                  <a:tcPr marL="9525" marR="9525" marT="9525" marB="0" anchor="b"/>
                </a:tc>
                <a:tc>
                  <a:txBody>
                    <a:bodyPr/>
                    <a:lstStyle/>
                    <a:p>
                      <a:pPr algn="ctr" fontAlgn="b"/>
                      <a:r>
                        <a:rPr lang="en-US" sz="1000" b="1" i="0" u="none" strike="noStrike" dirty="0">
                          <a:solidFill>
                            <a:srgbClr val="0070C0"/>
                          </a:solidFill>
                          <a:latin typeface="Arial"/>
                        </a:rPr>
                        <a:t>3,202</a:t>
                      </a:r>
                    </a:p>
                  </a:txBody>
                  <a:tcPr marL="9525" marR="9525" marT="9525" marB="0" anchor="b"/>
                </a:tc>
                <a:tc>
                  <a:txBody>
                    <a:bodyPr/>
                    <a:lstStyle/>
                    <a:p>
                      <a:pPr algn="ctr" fontAlgn="b"/>
                      <a:r>
                        <a:rPr lang="en-US" sz="1000" b="1" i="0" u="none" strike="noStrike">
                          <a:solidFill>
                            <a:srgbClr val="0070C0"/>
                          </a:solidFill>
                          <a:latin typeface="Arial"/>
                        </a:rPr>
                        <a:t>2703/84.4%</a:t>
                      </a:r>
                    </a:p>
                  </a:txBody>
                  <a:tcPr marL="9525" marR="9525" marT="9525" marB="0" anchor="b"/>
                </a:tc>
                <a:tc>
                  <a:txBody>
                    <a:bodyPr/>
                    <a:lstStyle/>
                    <a:p>
                      <a:pPr algn="ctr" fontAlgn="b"/>
                      <a:r>
                        <a:rPr lang="en-US" sz="1000" b="1" i="0" u="none" strike="noStrike" dirty="0">
                          <a:solidFill>
                            <a:srgbClr val="0070C0"/>
                          </a:solidFill>
                          <a:latin typeface="Arial"/>
                        </a:rPr>
                        <a:t>10.27</a:t>
                      </a:r>
                    </a:p>
                  </a:txBody>
                  <a:tcPr marL="9525" marR="9525" marT="9525" marB="0" anchor="b"/>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a:solidFill>
                            <a:srgbClr val="FF0000"/>
                          </a:solidFill>
                          <a:latin typeface="Arial"/>
                        </a:rPr>
                        <a:t>25,133</a:t>
                      </a:r>
                    </a:p>
                  </a:txBody>
                  <a:tcPr marL="9525" marR="9525" marT="9525" marB="0" anchor="b"/>
                </a:tc>
                <a:tc>
                  <a:txBody>
                    <a:bodyPr/>
                    <a:lstStyle/>
                    <a:p>
                      <a:pPr algn="ctr" fontAlgn="b"/>
                      <a:r>
                        <a:rPr lang="en-US" sz="1000" b="1" i="0" u="none" strike="noStrike">
                          <a:solidFill>
                            <a:srgbClr val="FF0000"/>
                          </a:solidFill>
                          <a:latin typeface="Arial"/>
                        </a:rPr>
                        <a:t>2,979</a:t>
                      </a:r>
                    </a:p>
                  </a:txBody>
                  <a:tcPr marL="9525" marR="9525" marT="9525" marB="0" anchor="b"/>
                </a:tc>
                <a:tc>
                  <a:txBody>
                    <a:bodyPr/>
                    <a:lstStyle/>
                    <a:p>
                      <a:pPr algn="ctr" fontAlgn="b"/>
                      <a:r>
                        <a:rPr lang="en-US" sz="1000" b="1" i="0" u="none" strike="noStrike">
                          <a:solidFill>
                            <a:srgbClr val="FF0000"/>
                          </a:solidFill>
                          <a:latin typeface="Arial"/>
                        </a:rPr>
                        <a:t>2397/80.5%</a:t>
                      </a:r>
                    </a:p>
                  </a:txBody>
                  <a:tcPr marL="9525" marR="9525" marT="9525" marB="0" anchor="b"/>
                </a:tc>
                <a:tc>
                  <a:txBody>
                    <a:bodyPr/>
                    <a:lstStyle/>
                    <a:p>
                      <a:pPr algn="ctr" fontAlgn="b"/>
                      <a:r>
                        <a:rPr lang="en-US" sz="1000" b="1" i="0" u="none" strike="noStrike">
                          <a:solidFill>
                            <a:srgbClr val="FF0000"/>
                          </a:solidFill>
                          <a:latin typeface="Arial"/>
                        </a:rPr>
                        <a:t>8.77</a:t>
                      </a:r>
                    </a:p>
                  </a:txBody>
                  <a:tcPr marL="9525" marR="9525" marT="9525" marB="0" anchor="b"/>
                </a:tc>
              </a:tr>
              <a:tr h="182880">
                <a:tc>
                  <a:txBody>
                    <a:bodyPr/>
                    <a:lstStyle/>
                    <a:p>
                      <a:pPr algn="l" fontAlgn="b"/>
                      <a:endParaRPr lang="en-US" sz="1000" b="0" i="1" u="none" strike="noStrike" dirty="0">
                        <a:solidFill>
                          <a:schemeClr val="bg1"/>
                        </a:solidFill>
                        <a:latin typeface="Arial"/>
                      </a:endParaRPr>
                    </a:p>
                  </a:txBody>
                  <a:tcPr marL="9525" marR="9525" marT="9525" marB="0" anchor="b">
                    <a:solidFill>
                      <a:schemeClr val="accent2"/>
                    </a:solidFill>
                  </a:tcPr>
                </a:tc>
                <a:tc gridSpan="4">
                  <a:txBody>
                    <a:bodyPr/>
                    <a:lstStyle/>
                    <a:p>
                      <a:pPr algn="l" fontAlgn="b"/>
                      <a:r>
                        <a:rPr lang="en-US" sz="1000" b="0" i="1" u="none" strike="noStrike" dirty="0">
                          <a:solidFill>
                            <a:schemeClr val="bg1"/>
                          </a:solidFill>
                          <a:latin typeface="Arial"/>
                        </a:rPr>
                        <a:t>Resources</a:t>
                      </a:r>
                    </a:p>
                  </a:txBody>
                  <a:tcPr marL="9525" marR="9525" marT="9525"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Volunteer Hours</a:t>
                      </a:r>
                    </a:p>
                  </a:txBody>
                  <a:tcPr marL="9525" marR="9525" marT="9525" marB="0" anchor="b"/>
                </a:tc>
                <a:tc>
                  <a:txBody>
                    <a:bodyPr/>
                    <a:lstStyle/>
                    <a:p>
                      <a:pPr algn="ctr" fontAlgn="b"/>
                      <a:r>
                        <a:rPr lang="en-US" sz="1000" b="0" i="0" u="none" strike="noStrike" dirty="0">
                          <a:latin typeface="Arial"/>
                        </a:rPr>
                        <a:t>Media Impressions</a:t>
                      </a:r>
                    </a:p>
                  </a:txBody>
                  <a:tcPr marL="9525" marR="9525" marT="9525" marB="0" anchor="b"/>
                </a:tc>
                <a:tc gridSpan="2">
                  <a:txBody>
                    <a:bodyPr/>
                    <a:lstStyle/>
                    <a:p>
                      <a:pPr algn="l" fontAlgn="b"/>
                      <a:r>
                        <a:rPr lang="en-US" sz="1000" b="0" i="1" u="none" strike="noStrike" dirty="0">
                          <a:latin typeface="Arial"/>
                        </a:rPr>
                        <a:t> </a:t>
                      </a:r>
                      <a:r>
                        <a:rPr lang="en-US" sz="1000" b="0" i="0" u="none" strike="noStrike" dirty="0" smtClean="0">
                          <a:latin typeface="Arial"/>
                        </a:rPr>
                        <a:t>* </a:t>
                      </a:r>
                      <a:r>
                        <a:rPr lang="en-US" sz="1000" b="0" i="1" u="none" strike="noStrike" dirty="0" smtClean="0">
                          <a:latin typeface="Arial"/>
                        </a:rPr>
                        <a:t>No direct mail in FY 09;</a:t>
                      </a:r>
                      <a:r>
                        <a:rPr lang="en-US" sz="1000" b="0" i="1" u="none" strike="noStrike" baseline="0" dirty="0" smtClean="0">
                          <a:latin typeface="Arial"/>
                        </a:rPr>
                        <a:t> only targeted mailings in FY 11</a:t>
                      </a:r>
                      <a:endParaRPr lang="en-US" sz="1000" b="0" i="1" u="none" strike="noStrike" dirty="0">
                        <a:latin typeface="Arial"/>
                      </a:endParaRPr>
                    </a:p>
                  </a:txBody>
                  <a:tcPr marL="9525" marR="9525" marT="9525" marB="0" anchor="b"/>
                </a:tc>
                <a:tc hMerge="1">
                  <a:txBody>
                    <a:bodyPr/>
                    <a:lstStyle/>
                    <a:p>
                      <a:endParaRPr lang="en-US"/>
                    </a:p>
                  </a:txBody>
                  <a:tcPr/>
                </a:tc>
              </a:tr>
              <a:tr h="182880">
                <a:tc>
                  <a:txBody>
                    <a:bodyPr/>
                    <a:lstStyle/>
                    <a:p>
                      <a:pPr algn="ctr" fontAlgn="b"/>
                      <a:r>
                        <a:rPr lang="en-US" sz="1000" b="1" i="0" u="none" strike="noStrike" dirty="0" smtClean="0">
                          <a:solidFill>
                            <a:srgbClr val="008000"/>
                          </a:solidFill>
                          <a:latin typeface="Arial"/>
                        </a:rPr>
                        <a:t>FY 09</a:t>
                      </a:r>
                      <a:endParaRPr lang="en-US" sz="1000" b="1" i="0" u="none" strike="noStrike" dirty="0">
                        <a:solidFill>
                          <a:srgbClr val="008000"/>
                        </a:solidFill>
                        <a:latin typeface="Arial"/>
                      </a:endParaRPr>
                    </a:p>
                  </a:txBody>
                  <a:tcPr marL="9525" marR="9525" marT="9525" marB="0" anchor="b"/>
                </a:tc>
                <a:tc>
                  <a:txBody>
                    <a:bodyPr/>
                    <a:lstStyle/>
                    <a:p>
                      <a:pPr algn="ctr" fontAlgn="b"/>
                      <a:r>
                        <a:rPr lang="en-US" sz="1000" b="1" i="0" u="none" strike="noStrike">
                          <a:solidFill>
                            <a:srgbClr val="008000"/>
                          </a:solidFill>
                          <a:latin typeface="Arial"/>
                        </a:rPr>
                        <a:t>232,882</a:t>
                      </a:r>
                    </a:p>
                  </a:txBody>
                  <a:tcPr marL="9525" marR="9525" marT="9525" marB="0" anchor="b"/>
                </a:tc>
                <a:tc>
                  <a:txBody>
                    <a:bodyPr/>
                    <a:lstStyle/>
                    <a:p>
                      <a:pPr algn="ctr" fontAlgn="b"/>
                      <a:r>
                        <a:rPr lang="en-US" sz="1000" b="1" i="0" u="none" strike="noStrike" dirty="0">
                          <a:solidFill>
                            <a:srgbClr val="008000"/>
                          </a:solidFill>
                          <a:latin typeface="Arial"/>
                        </a:rPr>
                        <a:t>477.0M</a:t>
                      </a:r>
                    </a:p>
                  </a:txBody>
                  <a:tcPr marL="9525" marR="9525" marT="9525" marB="0" anchor="b"/>
                </a:tc>
                <a:tc gridSpan="2">
                  <a:txBody>
                    <a:bodyPr/>
                    <a:lstStyle/>
                    <a:p>
                      <a:pPr algn="l" fontAlgn="b"/>
                      <a:r>
                        <a:rPr lang="en-US" sz="1000" b="0" i="0" u="none" strike="noStrike" dirty="0" smtClean="0">
                          <a:latin typeface="Arial"/>
                        </a:rPr>
                        <a:t>** </a:t>
                      </a:r>
                      <a:r>
                        <a:rPr lang="en-US" sz="1000" b="0" i="1" u="none" strike="noStrike" dirty="0" smtClean="0">
                          <a:latin typeface="Arial"/>
                        </a:rPr>
                        <a:t>Inquiries generated from phone calls, emails or voicemail request specifically related to USERRA</a:t>
                      </a:r>
                    </a:p>
                  </a:txBody>
                  <a:tcPr marL="9525" marR="9525" marT="9525" marB="0" anchor="b"/>
                </a:tc>
                <a:tc hMerge="1">
                  <a:txBody>
                    <a:bodyPr/>
                    <a:lstStyle/>
                    <a:p>
                      <a:endParaRPr lang="en-US"/>
                    </a:p>
                  </a:txBody>
                  <a:tcPr/>
                </a:tc>
              </a:tr>
              <a:tr h="182880">
                <a:tc>
                  <a:txBody>
                    <a:bodyPr/>
                    <a:lstStyle/>
                    <a:p>
                      <a:pPr algn="ctr" fontAlgn="b"/>
                      <a:r>
                        <a:rPr lang="en-US" sz="1000" b="1" i="0" u="none" strike="noStrike" dirty="0" smtClean="0">
                          <a:solidFill>
                            <a:srgbClr val="0070C0"/>
                          </a:solidFill>
                          <a:latin typeface="Arial"/>
                        </a:rPr>
                        <a:t>FY 10</a:t>
                      </a:r>
                      <a:endParaRPr lang="en-US" sz="1000" b="1" i="0" u="none" strike="noStrike" dirty="0">
                        <a:solidFill>
                          <a:srgbClr val="0070C0"/>
                        </a:solidFill>
                        <a:latin typeface="Arial"/>
                      </a:endParaRPr>
                    </a:p>
                  </a:txBody>
                  <a:tcPr marL="9525" marR="9525" marT="9525" marB="0" anchor="b"/>
                </a:tc>
                <a:tc>
                  <a:txBody>
                    <a:bodyPr/>
                    <a:lstStyle/>
                    <a:p>
                      <a:pPr algn="ctr" fontAlgn="b"/>
                      <a:r>
                        <a:rPr lang="en-US" sz="1000" b="1" i="0" u="none" strike="noStrike">
                          <a:solidFill>
                            <a:srgbClr val="0070C0"/>
                          </a:solidFill>
                          <a:latin typeface="Arial"/>
                        </a:rPr>
                        <a:t>245,369</a:t>
                      </a:r>
                    </a:p>
                  </a:txBody>
                  <a:tcPr marL="9525" marR="9525" marT="9525" marB="0" anchor="b"/>
                </a:tc>
                <a:tc>
                  <a:txBody>
                    <a:bodyPr/>
                    <a:lstStyle/>
                    <a:p>
                      <a:pPr algn="ctr" fontAlgn="b"/>
                      <a:r>
                        <a:rPr lang="en-US" sz="1000" b="1" i="0" u="none" strike="noStrike">
                          <a:solidFill>
                            <a:srgbClr val="0070C0"/>
                          </a:solidFill>
                          <a:latin typeface="Arial"/>
                        </a:rPr>
                        <a:t>972.3M</a:t>
                      </a:r>
                    </a:p>
                  </a:txBody>
                  <a:tcPr marL="9525" marR="9525" marT="9525" marB="0" anchor="b"/>
                </a:tc>
                <a:tc gridSpan="2">
                  <a:txBody>
                    <a:bodyPr/>
                    <a:lstStyle/>
                    <a:p>
                      <a:pPr algn="l" fontAlgn="b"/>
                      <a:r>
                        <a:rPr lang="en-US" sz="1000" b="0" i="1" u="none" strike="noStrike" dirty="0">
                          <a:latin typeface="Arial"/>
                        </a:rPr>
                        <a:t> </a:t>
                      </a:r>
                      <a:r>
                        <a:rPr lang="en-US" sz="1000" b="0" i="0" u="none" strike="noStrike" dirty="0" smtClean="0">
                          <a:latin typeface="Arial"/>
                        </a:rPr>
                        <a:t>† </a:t>
                      </a:r>
                      <a:r>
                        <a:rPr lang="en-US" sz="1000" b="0" i="1" u="none" strike="noStrike" dirty="0" smtClean="0">
                          <a:latin typeface="Arial"/>
                        </a:rPr>
                        <a:t>Cases Resolved include all cases brought to resolution and administrative</a:t>
                      </a:r>
                      <a:r>
                        <a:rPr lang="en-US" sz="1000" b="0" i="1" u="none" strike="noStrike" baseline="0" dirty="0" smtClean="0">
                          <a:latin typeface="Arial"/>
                        </a:rPr>
                        <a:t> closures</a:t>
                      </a:r>
                      <a:endParaRPr lang="en-US" sz="1000" b="0" i="1" u="none" strike="noStrike" dirty="0">
                        <a:latin typeface="Arial"/>
                      </a:endParaRPr>
                    </a:p>
                  </a:txBody>
                  <a:tcPr marL="9525" marR="9525" marT="9525" marB="0" anchor="b"/>
                </a:tc>
                <a:tc hMerge="1">
                  <a:txBody>
                    <a:bodyPr/>
                    <a:lstStyle/>
                    <a:p>
                      <a:endParaRPr lang="en-US"/>
                    </a:p>
                  </a:txBody>
                  <a:tcPr/>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dirty="0">
                          <a:solidFill>
                            <a:srgbClr val="FF0000"/>
                          </a:solidFill>
                          <a:latin typeface="Arial"/>
                        </a:rPr>
                        <a:t>236,725</a:t>
                      </a:r>
                    </a:p>
                  </a:txBody>
                  <a:tcPr marL="9525" marR="9525" marT="9525" marB="0" anchor="b"/>
                </a:tc>
                <a:tc>
                  <a:txBody>
                    <a:bodyPr/>
                    <a:lstStyle/>
                    <a:p>
                      <a:pPr algn="ctr" fontAlgn="b"/>
                      <a:r>
                        <a:rPr lang="en-US" sz="1000" b="1" i="0" u="none" strike="noStrike">
                          <a:solidFill>
                            <a:srgbClr val="FF0000"/>
                          </a:solidFill>
                          <a:latin typeface="Arial"/>
                        </a:rPr>
                        <a:t>976.6M</a:t>
                      </a:r>
                    </a:p>
                  </a:txBody>
                  <a:tcPr marL="9525" marR="9525" marT="9525" marB="0" anchor="b"/>
                </a:tc>
                <a:tc gridSpan="2">
                  <a:txBody>
                    <a:bodyPr/>
                    <a:lstStyle/>
                    <a:p>
                      <a:pPr algn="l" fontAlgn="b"/>
                      <a:r>
                        <a:rPr lang="en-US" sz="1000" b="0" i="1" u="none" strike="noStrike" dirty="0">
                          <a:latin typeface="Arial"/>
                        </a:rPr>
                        <a:t> </a:t>
                      </a:r>
                      <a:r>
                        <a:rPr lang="en-US" sz="1000" b="0" i="0" u="none" strike="noStrike" dirty="0" smtClean="0">
                          <a:latin typeface="Arial"/>
                        </a:rPr>
                        <a:t>‡ </a:t>
                      </a:r>
                      <a:r>
                        <a:rPr lang="en-US" sz="1000" b="0" i="1" u="none" strike="noStrike" dirty="0" smtClean="0">
                          <a:latin typeface="Arial"/>
                        </a:rPr>
                        <a:t>Days</a:t>
                      </a:r>
                      <a:r>
                        <a:rPr lang="en-US" sz="1000" b="0" i="1" u="none" strike="noStrike" baseline="0" dirty="0" smtClean="0">
                          <a:latin typeface="Arial"/>
                        </a:rPr>
                        <a:t> reported as calendar days</a:t>
                      </a:r>
                      <a:endParaRPr lang="en-US" sz="1000" b="0" i="1" u="none" strike="noStrike" dirty="0">
                        <a:latin typeface="Arial"/>
                      </a:endParaRPr>
                    </a:p>
                  </a:txBody>
                  <a:tcPr marL="9525" marR="9525" marT="9525" marB="0" anchor="b"/>
                </a:tc>
                <a:tc hMerge="1">
                  <a:txBody>
                    <a:bodyPr/>
                    <a:lstStyle/>
                    <a:p>
                      <a:endParaRPr lang="en-US"/>
                    </a:p>
                  </a:txBody>
                  <a:tcPr/>
                </a:tc>
              </a:tr>
            </a:tbl>
          </a:graphicData>
        </a:graphic>
      </p:graphicFrame>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7" name="TextBox 6"/>
          <p:cNvSpPr txBox="1"/>
          <p:nvPr/>
        </p:nvSpPr>
        <p:spPr>
          <a:xfrm>
            <a:off x="609600" y="1143000"/>
            <a:ext cx="8242300" cy="338554"/>
          </a:xfrm>
          <a:prstGeom prst="rect">
            <a:avLst/>
          </a:prstGeom>
          <a:noFill/>
        </p:spPr>
        <p:txBody>
          <a:bodyPr wrap="square" rtlCol="0">
            <a:spAutoFit/>
          </a:bodyPr>
          <a:lstStyle/>
          <a:p>
            <a:endParaRPr lang="en-US" sz="1600" dirty="0"/>
          </a:p>
        </p:txBody>
      </p:sp>
      <p:sp>
        <p:nvSpPr>
          <p:cNvPr id="26" name="Rounded Rectangle 4"/>
          <p:cNvSpPr/>
          <p:nvPr/>
        </p:nvSpPr>
        <p:spPr>
          <a:xfrm>
            <a:off x="3657600" y="3742217"/>
            <a:ext cx="1752600" cy="85835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i="1" kern="1200" dirty="0" smtClean="0">
              <a:solidFill>
                <a:schemeClr val="tx1"/>
              </a:solidFill>
              <a:latin typeface="Arial" pitchFamily="34" charset="0"/>
              <a:cs typeface="Arial" pitchFamily="34" charset="0"/>
            </a:endParaRPr>
          </a:p>
        </p:txBody>
      </p:sp>
      <p:sp>
        <p:nvSpPr>
          <p:cNvPr id="37" name="Title 1"/>
          <p:cNvSpPr txBox="1">
            <a:spLocks/>
          </p:cNvSpPr>
          <p:nvPr/>
        </p:nvSpPr>
        <p:spPr>
          <a:xfrm>
            <a:off x="1800225" y="1143000"/>
            <a:ext cx="5562600" cy="838200"/>
          </a:xfrm>
          <a:prstGeom prst="rect">
            <a:avLst/>
          </a:prstGeom>
        </p:spPr>
        <p:txBody>
          <a:bodyPr/>
          <a:lstStyle/>
          <a:p>
            <a:pPr algn="ctr" eaLnBrk="0" hangingPunct="0">
              <a:defRPr/>
            </a:pPr>
            <a:r>
              <a:rPr lang="en-US" sz="3200" kern="0" dirty="0">
                <a:solidFill>
                  <a:srgbClr val="41065B"/>
                </a:solidFill>
                <a:latin typeface="+mj-lt"/>
                <a:ea typeface="+mj-ea"/>
                <a:cs typeface="Arial" charset="0"/>
              </a:rPr>
              <a:t>What</a:t>
            </a:r>
            <a:r>
              <a:rPr lang="en-US" sz="3200" kern="0" dirty="0">
                <a:solidFill>
                  <a:srgbClr val="41065B"/>
                </a:solidFill>
                <a:latin typeface="+mj-lt"/>
                <a:ea typeface="+mj-ea"/>
                <a:cs typeface="+mj-cs"/>
              </a:rPr>
              <a:t> </a:t>
            </a:r>
            <a:r>
              <a:rPr lang="en-US" sz="3200" kern="0" dirty="0">
                <a:solidFill>
                  <a:srgbClr val="41065B"/>
                </a:solidFill>
                <a:latin typeface="+mj-lt"/>
                <a:ea typeface="+mj-ea"/>
                <a:cs typeface="Arial" charset="0"/>
              </a:rPr>
              <a:t>Yellow</a:t>
            </a:r>
            <a:r>
              <a:rPr lang="en-US" sz="3200" kern="0" dirty="0">
                <a:solidFill>
                  <a:srgbClr val="41065B"/>
                </a:solidFill>
                <a:latin typeface="+mj-lt"/>
                <a:ea typeface="+mj-ea"/>
                <a:cs typeface="+mj-cs"/>
              </a:rPr>
              <a:t> </a:t>
            </a:r>
            <a:r>
              <a:rPr lang="en-US" sz="3200" kern="0" dirty="0" smtClean="0">
                <a:solidFill>
                  <a:srgbClr val="41065B"/>
                </a:solidFill>
                <a:latin typeface="+mj-lt"/>
                <a:ea typeface="+mj-ea"/>
                <a:cs typeface="Arial" charset="0"/>
              </a:rPr>
              <a:t>Ribbon</a:t>
            </a:r>
            <a:r>
              <a:rPr lang="en-US" sz="3200" kern="0" dirty="0" smtClean="0">
                <a:solidFill>
                  <a:srgbClr val="41065B"/>
                </a:solidFill>
                <a:latin typeface="+mj-lt"/>
                <a:ea typeface="+mj-ea"/>
                <a:cs typeface="+mj-cs"/>
              </a:rPr>
              <a:t> </a:t>
            </a:r>
            <a:r>
              <a:rPr lang="en-US" sz="3200" kern="0" dirty="0">
                <a:solidFill>
                  <a:srgbClr val="41065B"/>
                </a:solidFill>
                <a:latin typeface="+mj-lt"/>
                <a:ea typeface="+mj-ea"/>
                <a:cs typeface="Arial" charset="0"/>
              </a:rPr>
              <a:t>Does</a:t>
            </a:r>
          </a:p>
        </p:txBody>
      </p:sp>
      <p:sp>
        <p:nvSpPr>
          <p:cNvPr id="23" name="TextBox 22"/>
          <p:cNvSpPr txBox="1"/>
          <p:nvPr/>
        </p:nvSpPr>
        <p:spPr>
          <a:xfrm>
            <a:off x="152400" y="2552700"/>
            <a:ext cx="2743200" cy="2800767"/>
          </a:xfrm>
          <a:prstGeom prst="rect">
            <a:avLst/>
          </a:prstGeom>
          <a:noFill/>
        </p:spPr>
        <p:txBody>
          <a:bodyPr wrap="square" rtlCol="0">
            <a:spAutoFit/>
          </a:bodyPr>
          <a:lstStyle/>
          <a:p>
            <a:pPr algn="ctr"/>
            <a:r>
              <a:rPr lang="en-US" sz="2200" b="1" dirty="0" smtClean="0">
                <a:solidFill>
                  <a:schemeClr val="tx1"/>
                </a:solidFill>
                <a:latin typeface="Arial" pitchFamily="34" charset="0"/>
                <a:cs typeface="Arial" pitchFamily="34" charset="0"/>
              </a:rPr>
              <a:t>Providing resources and information to support Service members and their families during all phases of the deployment cycle.</a:t>
            </a:r>
            <a:endParaRPr lang="en-US" sz="2200" b="1" dirty="0">
              <a:solidFill>
                <a:schemeClr val="tx1"/>
              </a:solidFill>
              <a:latin typeface="Arial" pitchFamily="34" charset="0"/>
              <a:cs typeface="Arial" pitchFamily="34" charset="0"/>
            </a:endParaRPr>
          </a:p>
        </p:txBody>
      </p:sp>
      <p:pic>
        <p:nvPicPr>
          <p:cNvPr id="1027" name="Picture 3"/>
          <p:cNvPicPr>
            <a:picLocks noChangeAspect="1" noChangeArrowheads="1"/>
          </p:cNvPicPr>
          <p:nvPr/>
        </p:nvPicPr>
        <p:blipFill>
          <a:blip r:embed="rId3" cstate="print">
            <a:lum bright="-11000" contrast="10000"/>
          </a:blip>
          <a:srcRect/>
          <a:stretch>
            <a:fillRect/>
          </a:stretch>
        </p:blipFill>
        <p:spPr bwMode="auto">
          <a:xfrm>
            <a:off x="4648200" y="3152775"/>
            <a:ext cx="3157067" cy="2463800"/>
          </a:xfrm>
          <a:prstGeom prst="rect">
            <a:avLst/>
          </a:prstGeom>
          <a:gradFill flip="none" rotWithShape="1">
            <a:gsLst>
              <a:gs pos="0">
                <a:srgbClr val="000000">
                  <a:tint val="66000"/>
                  <a:satMod val="160000"/>
                  <a:alpha val="49000"/>
                </a:srgbClr>
              </a:gs>
              <a:gs pos="50000">
                <a:srgbClr val="000000">
                  <a:tint val="44500"/>
                  <a:satMod val="160000"/>
                </a:srgbClr>
              </a:gs>
              <a:gs pos="100000">
                <a:srgbClr val="000000">
                  <a:tint val="23500"/>
                  <a:satMod val="160000"/>
                </a:srgbClr>
              </a:gs>
            </a:gsLst>
            <a:path path="circle">
              <a:fillToRect l="50000" t="50000" r="50000" b="50000"/>
            </a:path>
            <a:tileRect/>
          </a:gradFill>
          <a:ln w="9525">
            <a:noFill/>
            <a:miter lim="800000"/>
            <a:headEnd/>
            <a:tailEnd/>
          </a:ln>
        </p:spPr>
      </p:pic>
      <p:grpSp>
        <p:nvGrpSpPr>
          <p:cNvPr id="2" name="Group 23"/>
          <p:cNvGrpSpPr/>
          <p:nvPr/>
        </p:nvGrpSpPr>
        <p:grpSpPr>
          <a:xfrm>
            <a:off x="2971800" y="2009775"/>
            <a:ext cx="1295400" cy="1828800"/>
            <a:chOff x="3429000" y="1905000"/>
            <a:chExt cx="1295400" cy="1828800"/>
          </a:xfrm>
        </p:grpSpPr>
        <p:sp>
          <p:nvSpPr>
            <p:cNvPr id="25" name="Rectangular Callout 24"/>
            <p:cNvSpPr/>
            <p:nvPr/>
          </p:nvSpPr>
          <p:spPr>
            <a:xfrm>
              <a:off x="3429000" y="1905000"/>
              <a:ext cx="1295400" cy="1828800"/>
            </a:xfrm>
            <a:prstGeom prst="wedgeRectCallout">
              <a:avLst>
                <a:gd name="adj1" fmla="val 139666"/>
                <a:gd name="adj2" fmla="val 4174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i="1" dirty="0" smtClean="0">
                  <a:solidFill>
                    <a:schemeClr val="tx1"/>
                  </a:solidFill>
                  <a:latin typeface="Arial" pitchFamily="34" charset="0"/>
                  <a:cs typeface="Arial" pitchFamily="34" charset="0"/>
                </a:rPr>
                <a:t>Service Members and families / designated representative</a:t>
              </a:r>
              <a:endParaRPr lang="en-US" sz="1200" dirty="0"/>
            </a:p>
          </p:txBody>
        </p:sp>
        <p:pic>
          <p:nvPicPr>
            <p:cNvPr id="31" name="Picture 10"/>
            <p:cNvPicPr>
              <a:picLocks noChangeAspect="1" noChangeArrowheads="1"/>
            </p:cNvPicPr>
            <p:nvPr/>
          </p:nvPicPr>
          <p:blipFill>
            <a:blip r:embed="rId4" cstate="print"/>
            <a:srcRect/>
            <a:stretch>
              <a:fillRect/>
            </a:stretch>
          </p:blipFill>
          <p:spPr bwMode="auto">
            <a:xfrm>
              <a:off x="3505200" y="2057400"/>
              <a:ext cx="1143000" cy="873708"/>
            </a:xfrm>
            <a:prstGeom prst="rect">
              <a:avLst/>
            </a:prstGeom>
            <a:noFill/>
            <a:ln w="9525">
              <a:noFill/>
              <a:miter lim="800000"/>
              <a:headEnd/>
              <a:tailEnd/>
            </a:ln>
          </p:spPr>
        </p:pic>
      </p:grpSp>
      <p:grpSp>
        <p:nvGrpSpPr>
          <p:cNvPr id="3" name="Group 35"/>
          <p:cNvGrpSpPr/>
          <p:nvPr/>
        </p:nvGrpSpPr>
        <p:grpSpPr>
          <a:xfrm>
            <a:off x="7543800" y="5057775"/>
            <a:ext cx="1447800" cy="1371600"/>
            <a:chOff x="7391400" y="5105400"/>
            <a:chExt cx="1447800" cy="1371600"/>
          </a:xfrm>
        </p:grpSpPr>
        <p:sp>
          <p:nvSpPr>
            <p:cNvPr id="41" name="Rectangular Callout 40"/>
            <p:cNvSpPr/>
            <p:nvPr/>
          </p:nvSpPr>
          <p:spPr>
            <a:xfrm>
              <a:off x="7391400" y="5105400"/>
              <a:ext cx="1447800" cy="1371600"/>
            </a:xfrm>
            <a:prstGeom prst="wedgeRectCallout">
              <a:avLst>
                <a:gd name="adj1" fmla="val -99896"/>
                <a:gd name="adj2" fmla="val -4261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i="1" dirty="0" smtClean="0">
                  <a:solidFill>
                    <a:schemeClr val="tx1"/>
                  </a:solidFill>
                  <a:latin typeface="Arial" pitchFamily="34" charset="0"/>
                  <a:cs typeface="Arial" pitchFamily="34" charset="0"/>
                </a:rPr>
                <a:t>Service members</a:t>
              </a:r>
              <a:endParaRPr lang="en-US" sz="1200" dirty="0"/>
            </a:p>
          </p:txBody>
        </p:sp>
        <p:pic>
          <p:nvPicPr>
            <p:cNvPr id="42" name="Picture 9"/>
            <p:cNvPicPr>
              <a:picLocks noChangeAspect="1" noChangeArrowheads="1"/>
            </p:cNvPicPr>
            <p:nvPr/>
          </p:nvPicPr>
          <p:blipFill>
            <a:blip r:embed="rId5" cstate="print"/>
            <a:srcRect/>
            <a:stretch>
              <a:fillRect/>
            </a:stretch>
          </p:blipFill>
          <p:spPr bwMode="auto">
            <a:xfrm>
              <a:off x="7467600" y="5321872"/>
              <a:ext cx="1282699" cy="850328"/>
            </a:xfrm>
            <a:prstGeom prst="rect">
              <a:avLst/>
            </a:prstGeom>
            <a:noFill/>
            <a:ln w="9525">
              <a:noFill/>
              <a:miter lim="800000"/>
              <a:headEnd/>
              <a:tailEnd/>
            </a:ln>
          </p:spPr>
        </p:pic>
      </p:grpSp>
      <p:grpSp>
        <p:nvGrpSpPr>
          <p:cNvPr id="4" name="Group 42"/>
          <p:cNvGrpSpPr/>
          <p:nvPr/>
        </p:nvGrpSpPr>
        <p:grpSpPr>
          <a:xfrm>
            <a:off x="2971800" y="4981575"/>
            <a:ext cx="1828800" cy="1600200"/>
            <a:chOff x="2819400" y="4876800"/>
            <a:chExt cx="1828800" cy="1600200"/>
          </a:xfrm>
        </p:grpSpPr>
        <p:sp>
          <p:nvSpPr>
            <p:cNvPr id="44" name="Rectangular Callout 43"/>
            <p:cNvSpPr/>
            <p:nvPr/>
          </p:nvSpPr>
          <p:spPr>
            <a:xfrm>
              <a:off x="2819400" y="4876800"/>
              <a:ext cx="1828800" cy="1600200"/>
            </a:xfrm>
            <a:prstGeom prst="wedgeRectCallout">
              <a:avLst>
                <a:gd name="adj1" fmla="val 78816"/>
                <a:gd name="adj2" fmla="val -4814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r>
                <a:rPr lang="en-US" sz="1200" i="1" dirty="0" smtClean="0">
                  <a:solidFill>
                    <a:schemeClr val="tx1"/>
                  </a:solidFill>
                  <a:latin typeface="Arial" pitchFamily="34" charset="0"/>
                  <a:cs typeface="Arial" pitchFamily="34" charset="0"/>
                </a:rPr>
                <a:t>Service members and families / designated representative at 30,60 &amp; 90</a:t>
              </a:r>
              <a:r>
                <a:rPr lang="en-US" sz="1200" i="1" baseline="30000" dirty="0" smtClean="0">
                  <a:solidFill>
                    <a:schemeClr val="tx1"/>
                  </a:solidFill>
                  <a:latin typeface="Arial" pitchFamily="34" charset="0"/>
                  <a:cs typeface="Arial" pitchFamily="34" charset="0"/>
                </a:rPr>
                <a:t>th</a:t>
              </a:r>
              <a:r>
                <a:rPr lang="en-US" sz="1200" i="1" dirty="0" smtClean="0">
                  <a:solidFill>
                    <a:schemeClr val="tx1"/>
                  </a:solidFill>
                  <a:latin typeface="Arial" pitchFamily="34" charset="0"/>
                  <a:cs typeface="Arial" pitchFamily="34" charset="0"/>
                </a:rPr>
                <a:t> days</a:t>
              </a:r>
              <a:r>
                <a:rPr lang="en-US" sz="1200" i="1" baseline="30000" dirty="0" smtClean="0">
                  <a:solidFill>
                    <a:schemeClr val="tx1"/>
                  </a:solidFill>
                  <a:latin typeface="Arial" pitchFamily="34" charset="0"/>
                  <a:cs typeface="Arial" pitchFamily="34" charset="0"/>
                </a:rPr>
                <a:t> </a:t>
              </a:r>
              <a:endParaRPr lang="en-US" sz="1200" dirty="0"/>
            </a:p>
          </p:txBody>
        </p:sp>
        <p:pic>
          <p:nvPicPr>
            <p:cNvPr id="45" name="Picture 6"/>
            <p:cNvPicPr>
              <a:picLocks noChangeAspect="1" noChangeArrowheads="1"/>
            </p:cNvPicPr>
            <p:nvPr/>
          </p:nvPicPr>
          <p:blipFill>
            <a:blip r:embed="rId6" cstate="print"/>
            <a:srcRect/>
            <a:stretch>
              <a:fillRect/>
            </a:stretch>
          </p:blipFill>
          <p:spPr bwMode="auto">
            <a:xfrm>
              <a:off x="2966412" y="4958080"/>
              <a:ext cx="1605588" cy="756920"/>
            </a:xfrm>
            <a:prstGeom prst="rect">
              <a:avLst/>
            </a:prstGeom>
            <a:noFill/>
            <a:ln w="9525">
              <a:noFill/>
              <a:miter lim="800000"/>
              <a:headEnd/>
              <a:tailEnd/>
            </a:ln>
          </p:spPr>
        </p:pic>
      </p:grpSp>
      <p:grpSp>
        <p:nvGrpSpPr>
          <p:cNvPr id="5" name="Group 46"/>
          <p:cNvGrpSpPr/>
          <p:nvPr/>
        </p:nvGrpSpPr>
        <p:grpSpPr>
          <a:xfrm>
            <a:off x="7620000" y="1295400"/>
            <a:ext cx="1295400" cy="2286000"/>
            <a:chOff x="7620000" y="1295400"/>
            <a:chExt cx="1295400" cy="2286000"/>
          </a:xfrm>
        </p:grpSpPr>
        <p:sp>
          <p:nvSpPr>
            <p:cNvPr id="34" name="Rectangular Callout 33"/>
            <p:cNvSpPr/>
            <p:nvPr/>
          </p:nvSpPr>
          <p:spPr>
            <a:xfrm>
              <a:off x="7620000" y="1295400"/>
              <a:ext cx="1295400" cy="2286000"/>
            </a:xfrm>
            <a:prstGeom prst="wedgeRectCallout">
              <a:avLst>
                <a:gd name="adj1" fmla="val -84529"/>
                <a:gd name="adj2" fmla="val 2533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r>
                <a:rPr lang="en-US" sz="1200" i="1" dirty="0" smtClean="0">
                  <a:solidFill>
                    <a:schemeClr val="tx1"/>
                  </a:solidFill>
                  <a:latin typeface="Arial" pitchFamily="34" charset="0"/>
                  <a:cs typeface="Arial" pitchFamily="34" charset="0"/>
                </a:rPr>
                <a:t>Family member / designated representative</a:t>
              </a:r>
              <a:endParaRPr lang="en-US" sz="1200" dirty="0"/>
            </a:p>
          </p:txBody>
        </p:sp>
        <p:pic>
          <p:nvPicPr>
            <p:cNvPr id="35" name="Picture 8"/>
            <p:cNvPicPr>
              <a:picLocks noChangeAspect="1" noChangeArrowheads="1"/>
            </p:cNvPicPr>
            <p:nvPr/>
          </p:nvPicPr>
          <p:blipFill>
            <a:blip r:embed="rId7" cstate="print"/>
            <a:srcRect/>
            <a:stretch>
              <a:fillRect/>
            </a:stretch>
          </p:blipFill>
          <p:spPr bwMode="auto">
            <a:xfrm>
              <a:off x="7754056" y="1408471"/>
              <a:ext cx="1008944" cy="1487129"/>
            </a:xfrm>
            <a:prstGeom prst="rect">
              <a:avLst/>
            </a:prstGeom>
            <a:noFill/>
            <a:ln w="9525">
              <a:noFill/>
              <a:miter lim="800000"/>
              <a:headEnd/>
              <a:tailEnd/>
            </a:ln>
          </p:spPr>
        </p:pic>
      </p:grpSp>
      <p:pic>
        <p:nvPicPr>
          <p:cNvPr id="24" name="Picture 2"/>
          <p:cNvPicPr>
            <a:picLocks noChangeAspect="1" noChangeArrowheads="1"/>
          </p:cNvPicPr>
          <p:nvPr/>
        </p:nvPicPr>
        <p:blipFill>
          <a:blip r:embed="rId8" cstate="print"/>
          <a:srcRect/>
          <a:stretch>
            <a:fillRect/>
          </a:stretch>
        </p:blipFill>
        <p:spPr bwMode="auto">
          <a:xfrm>
            <a:off x="0" y="0"/>
            <a:ext cx="914400" cy="914400"/>
          </a:xfrm>
          <a:prstGeom prst="rect">
            <a:avLst/>
          </a:prstGeom>
          <a:noFill/>
          <a:ln w="9525">
            <a:noFill/>
            <a:miter lim="800000"/>
            <a:headEnd/>
            <a:tailEnd/>
          </a:ln>
        </p:spPr>
      </p:pic>
      <p:sp>
        <p:nvSpPr>
          <p:cNvPr id="29" name="Slide Number Placeholder 11"/>
          <p:cNvSpPr>
            <a:spLocks noGrp="1"/>
          </p:cNvSpPr>
          <p:nvPr>
            <p:ph type="sldNum" sz="quarter" idx="4294967295"/>
          </p:nvPr>
        </p:nvSpPr>
        <p:spPr>
          <a:xfrm>
            <a:off x="7010400" y="6492875"/>
            <a:ext cx="2133600" cy="365125"/>
          </a:xfrm>
          <a:prstGeom prst="rect">
            <a:avLst/>
          </a:prstGeom>
        </p:spPr>
        <p:txBody>
          <a:bodyPr anchor="b"/>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41</a:t>
            </a:fld>
            <a:endParaRPr lang="en-US" sz="1000" dirty="0">
              <a:solidFill>
                <a:schemeClr val="tx1"/>
              </a:solidFill>
              <a:latin typeface="Times New Roman" pitchFamily="18" charset="0"/>
              <a:cs typeface="Times New Roman" pitchFamily="18" charset="0"/>
            </a:endParaRPr>
          </a:p>
        </p:txBody>
      </p:sp>
      <p:pic>
        <p:nvPicPr>
          <p:cNvPr id="3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915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Text Box 3"/>
          <p:cNvSpPr txBox="1">
            <a:spLocks noChangeArrowheads="1"/>
          </p:cNvSpPr>
          <p:nvPr/>
        </p:nvSpPr>
        <p:spPr bwMode="auto">
          <a:xfrm>
            <a:off x="0" y="1076324"/>
            <a:ext cx="9144000" cy="5575863"/>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a:buFont typeface="Wingdings" pitchFamily="2" charset="2"/>
              <a:buChar char="Ø"/>
            </a:pPr>
            <a:r>
              <a:rPr lang="en-US" sz="2200" b="1" i="1" dirty="0" smtClean="0">
                <a:solidFill>
                  <a:schemeClr val="tx1"/>
                </a:solidFill>
                <a:latin typeface="Arial" pitchFamily="34" charset="0"/>
                <a:cs typeface="Arial" pitchFamily="34" charset="0"/>
              </a:rPr>
              <a:t>YRRP Vision: </a:t>
            </a:r>
            <a:r>
              <a:rPr lang="en-US" sz="2200" dirty="0" smtClean="0">
                <a:solidFill>
                  <a:schemeClr val="tx1"/>
                </a:solidFill>
                <a:latin typeface="Arial" pitchFamily="34" charset="0"/>
                <a:cs typeface="Arial" pitchFamily="34" charset="0"/>
              </a:rPr>
              <a:t>A ready and resilient National Guard and Reserve Force successfully navigating the challenges of deployments.</a:t>
            </a:r>
          </a:p>
          <a:p>
            <a:pPr marL="228600" defTabSz="963613"/>
            <a:endParaRPr lang="en-US" sz="2200" dirty="0" smtClean="0">
              <a:solidFill>
                <a:srgbClr val="000000"/>
              </a:solidFill>
              <a:latin typeface="Arial" pitchFamily="34" charset="0"/>
              <a:cs typeface="Arial" pitchFamily="34" charset="0"/>
            </a:endParaRPr>
          </a:p>
          <a:p>
            <a:pPr>
              <a:buFont typeface="Wingdings" pitchFamily="2" charset="2"/>
              <a:buChar char="Ø"/>
            </a:pPr>
            <a:r>
              <a:rPr lang="en-US" sz="2200" b="1" i="1" dirty="0" smtClean="0">
                <a:solidFill>
                  <a:schemeClr val="tx1"/>
                </a:solidFill>
                <a:latin typeface="Arial" pitchFamily="34" charset="0"/>
                <a:cs typeface="Arial" pitchFamily="34" charset="0"/>
              </a:rPr>
              <a:t>YRRP Mission: </a:t>
            </a:r>
            <a:r>
              <a:rPr lang="en-US" sz="2200" i="1" dirty="0" smtClean="0">
                <a:solidFill>
                  <a:schemeClr val="tx1"/>
                </a:solidFill>
                <a:latin typeface="Arial" pitchFamily="34" charset="0"/>
                <a:cs typeface="Arial" pitchFamily="34" charset="0"/>
              </a:rPr>
              <a:t>To promote the well-being of National Guard and Reserve members, their families and communities, by connecting them with resources throughout the deployment cycle.</a:t>
            </a:r>
            <a:endParaRPr lang="en-US" sz="2200" dirty="0" smtClean="0">
              <a:solidFill>
                <a:schemeClr val="tx1"/>
              </a:solidFill>
              <a:latin typeface="Arial" pitchFamily="34" charset="0"/>
              <a:cs typeface="Arial" pitchFamily="34" charset="0"/>
            </a:endParaRPr>
          </a:p>
          <a:p>
            <a:pPr marL="228600" defTabSz="963613">
              <a:buFont typeface="Wingdings" pitchFamily="2" charset="2"/>
              <a:buChar char="Ø"/>
            </a:pPr>
            <a:endParaRPr lang="en-US" sz="2200" dirty="0" smtClean="0">
              <a:solidFill>
                <a:srgbClr val="000000"/>
              </a:solidFill>
              <a:latin typeface="Arial" pitchFamily="34" charset="0"/>
              <a:cs typeface="Arial" pitchFamily="34" charset="0"/>
            </a:endParaRPr>
          </a:p>
          <a:p>
            <a:pPr lvl="0">
              <a:buFont typeface="Wingdings" pitchFamily="2" charset="2"/>
              <a:buChar char="Ø"/>
            </a:pPr>
            <a:r>
              <a:rPr lang="en-US" sz="2200" b="1" i="1" dirty="0" smtClean="0">
                <a:solidFill>
                  <a:schemeClr val="tx1"/>
                </a:solidFill>
                <a:latin typeface="Arial" pitchFamily="34" charset="0"/>
                <a:cs typeface="Arial" pitchFamily="34" charset="0"/>
              </a:rPr>
              <a:t>OUSD(P&amp;R) Strategic Goal 2: </a:t>
            </a:r>
            <a:r>
              <a:rPr lang="en-US" sz="2200" i="1" dirty="0" smtClean="0">
                <a:solidFill>
                  <a:schemeClr val="tx1"/>
                </a:solidFill>
                <a:latin typeface="Arial" pitchFamily="34" charset="0"/>
                <a:cs typeface="Arial" pitchFamily="34" charset="0"/>
              </a:rPr>
              <a:t>Strengthen individual and mission readiness and family support, and promote well-being.</a:t>
            </a:r>
            <a:endParaRPr lang="en-US" sz="2200" dirty="0" smtClean="0">
              <a:solidFill>
                <a:schemeClr val="tx1"/>
              </a:solidFill>
              <a:latin typeface="Arial" pitchFamily="34" charset="0"/>
              <a:cs typeface="Arial" pitchFamily="34" charset="0"/>
            </a:endParaRP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a:solidFill>
                <a:srgbClr val="000000"/>
              </a:solidFill>
              <a:latin typeface="Arial" pitchFamily="34" charset="0"/>
              <a:cs typeface="Arial"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20"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055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sp>
        <p:nvSpPr>
          <p:cNvPr id="21"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grpSp>
        <p:nvGrpSpPr>
          <p:cNvPr id="2" name="Group 14"/>
          <p:cNvGrpSpPr/>
          <p:nvPr/>
        </p:nvGrpSpPr>
        <p:grpSpPr>
          <a:xfrm>
            <a:off x="76200" y="904875"/>
            <a:ext cx="9067800" cy="6082069"/>
            <a:chOff x="76200" y="904875"/>
            <a:chExt cx="9067800" cy="6082069"/>
          </a:xfrm>
        </p:grpSpPr>
        <p:sp>
          <p:nvSpPr>
            <p:cNvPr id="16" name="TextBox 15"/>
            <p:cNvSpPr txBox="1"/>
            <p:nvPr/>
          </p:nvSpPr>
          <p:spPr>
            <a:xfrm>
              <a:off x="76200" y="6125170"/>
              <a:ext cx="8991600" cy="8617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1600" b="1" dirty="0" smtClean="0">
                  <a:solidFill>
                    <a:schemeClr val="accent6">
                      <a:lumMod val="50000"/>
                    </a:schemeClr>
                  </a:solidFill>
                </a:rPr>
                <a:t>The </a:t>
              </a:r>
              <a:r>
                <a:rPr lang="en-US" sz="1600" b="1" dirty="0">
                  <a:solidFill>
                    <a:schemeClr val="accent6">
                      <a:lumMod val="50000"/>
                    </a:schemeClr>
                  </a:solidFill>
                </a:rPr>
                <a:t>Center for Excellence is one of the cornerstones to success for the Yellow Ribbon Reintegration Program</a:t>
              </a:r>
              <a:r>
                <a:rPr lang="en-US" sz="1600" b="1" dirty="0" smtClean="0">
                  <a:solidFill>
                    <a:schemeClr val="accent6">
                      <a:lumMod val="50000"/>
                    </a:schemeClr>
                  </a:solidFill>
                </a:rPr>
                <a:t>. </a:t>
              </a:r>
              <a:endParaRPr lang="en-US" sz="1600" b="1" dirty="0">
                <a:solidFill>
                  <a:schemeClr val="accent6">
                    <a:lumMod val="50000"/>
                  </a:schemeClr>
                </a:solidFill>
              </a:endParaRPr>
            </a:p>
            <a:p>
              <a:pPr algn="ctr">
                <a:defRPr/>
              </a:pPr>
              <a:endParaRPr lang="en-US" b="1" dirty="0">
                <a:solidFill>
                  <a:schemeClr val="accent6">
                    <a:lumMod val="50000"/>
                  </a:schemeClr>
                </a:solidFill>
              </a:endParaRPr>
            </a:p>
          </p:txBody>
        </p:sp>
        <p:pic>
          <p:nvPicPr>
            <p:cNvPr id="17" name="Picture 2"/>
            <p:cNvPicPr>
              <a:picLocks noChangeAspect="1" noChangeArrowheads="1"/>
            </p:cNvPicPr>
            <p:nvPr/>
          </p:nvPicPr>
          <p:blipFill>
            <a:blip r:embed="rId4" cstate="print"/>
            <a:srcRect/>
            <a:stretch>
              <a:fillRect/>
            </a:stretch>
          </p:blipFill>
          <p:spPr bwMode="auto">
            <a:xfrm>
              <a:off x="1019175" y="1400175"/>
              <a:ext cx="7136780" cy="2438400"/>
            </a:xfrm>
            <a:prstGeom prst="rect">
              <a:avLst/>
            </a:prstGeom>
            <a:noFill/>
            <a:ln w="9525">
              <a:noFill/>
              <a:miter lim="800000"/>
              <a:headEnd/>
              <a:tailEnd/>
            </a:ln>
          </p:spPr>
        </p:pic>
        <p:sp>
          <p:nvSpPr>
            <p:cNvPr id="18" name="TextBox 17"/>
            <p:cNvSpPr txBox="1"/>
            <p:nvPr/>
          </p:nvSpPr>
          <p:spPr>
            <a:xfrm>
              <a:off x="152400" y="3630156"/>
              <a:ext cx="8991600" cy="2308324"/>
            </a:xfrm>
            <a:prstGeom prst="rect">
              <a:avLst/>
            </a:prstGeom>
            <a:noFill/>
          </p:spPr>
          <p:txBody>
            <a:bodyPr wrap="square" numCol="2" rtlCol="0">
              <a:spAutoFit/>
            </a:bodyPr>
            <a:lstStyle/>
            <a:p>
              <a:pPr marL="233363" indent="-233363">
                <a:buFont typeface="Wingdings" pitchFamily="2" charset="2"/>
                <a:buChar char="Ø"/>
              </a:pPr>
              <a:r>
                <a:rPr lang="en-US" sz="1600" b="1" dirty="0" smtClean="0">
                  <a:solidFill>
                    <a:schemeClr val="tx1"/>
                  </a:solidFill>
                </a:rPr>
                <a:t>Collect Event After Action Reports</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Review Best Practices</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Gather Service Member &amp; Family Post-Event Survey</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Provide Training, Vetted Presentations &amp; Training   Materials</a:t>
              </a:r>
            </a:p>
            <a:p>
              <a:pPr marL="233363" indent="-233363">
                <a:buFont typeface="Wingdings" pitchFamily="2" charset="2"/>
                <a:buChar char="Ø"/>
              </a:pPr>
              <a:r>
                <a:rPr lang="en-US" sz="1600" b="1" dirty="0" smtClean="0">
                  <a:solidFill>
                    <a:schemeClr val="tx1"/>
                  </a:solidFill>
                </a:rPr>
                <a:t>Analyze Data, Provide Feedback to Services</a:t>
              </a:r>
            </a:p>
            <a:p>
              <a:pPr marL="233363" indent="-233363"/>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Develop Attendance Accountability</a:t>
              </a:r>
            </a:p>
            <a:p>
              <a:pPr marL="233363" indent="-233363"/>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Enhance Clearinghouse for Military Family Readiness (CMFR)</a:t>
              </a:r>
            </a:p>
          </p:txBody>
        </p:sp>
        <p:sp>
          <p:nvSpPr>
            <p:cNvPr id="19" name="Title 1"/>
            <p:cNvSpPr txBox="1">
              <a:spLocks/>
            </p:cNvSpPr>
            <p:nvPr/>
          </p:nvSpPr>
          <p:spPr>
            <a:xfrm>
              <a:off x="1847850" y="904875"/>
              <a:ext cx="5257800" cy="838200"/>
            </a:xfrm>
            <a:prstGeom prst="rect">
              <a:avLst/>
            </a:prstGeom>
          </p:spPr>
          <p:txBody>
            <a:bodyPr/>
            <a:lstStyle/>
            <a:p>
              <a:pPr algn="ctr" eaLnBrk="0" hangingPunct="0">
                <a:defRPr/>
              </a:pPr>
              <a:r>
                <a:rPr lang="en-US" sz="3200" kern="0" dirty="0" smtClean="0">
                  <a:solidFill>
                    <a:srgbClr val="41065B"/>
                  </a:solidFill>
                  <a:latin typeface="+mj-lt"/>
                  <a:ea typeface="+mj-ea"/>
                  <a:cs typeface="Arial" charset="0"/>
                </a:rPr>
                <a:t>Center for Excellence</a:t>
              </a:r>
              <a:endParaRPr lang="en-US" sz="3200" kern="0" dirty="0">
                <a:solidFill>
                  <a:srgbClr val="41065B"/>
                </a:solidFill>
                <a:latin typeface="+mj-lt"/>
                <a:ea typeface="+mj-ea"/>
                <a:cs typeface="Arial" charset="0"/>
              </a:endParaRPr>
            </a:p>
          </p:txBody>
        </p:sp>
      </p:gr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055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pic>
        <p:nvPicPr>
          <p:cNvPr id="8" name="Picture 5"/>
          <p:cNvPicPr>
            <a:picLocks noChangeAspect="1" noChangeArrowheads="1"/>
          </p:cNvPicPr>
          <p:nvPr/>
        </p:nvPicPr>
        <p:blipFill>
          <a:blip r:embed="rId3" cstate="print"/>
          <a:srcRect/>
          <a:stretch>
            <a:fillRect/>
          </a:stretch>
        </p:blipFill>
        <p:spPr bwMode="auto">
          <a:xfrm>
            <a:off x="3412066" y="5549901"/>
            <a:ext cx="2237085" cy="1308099"/>
          </a:xfrm>
          <a:prstGeom prst="rect">
            <a:avLst/>
          </a:prstGeom>
          <a:noFill/>
          <a:ln w="9525">
            <a:noFill/>
            <a:miter lim="800000"/>
            <a:headEnd/>
            <a:tailEnd/>
          </a:ln>
        </p:spPr>
      </p:pic>
      <p:sp>
        <p:nvSpPr>
          <p:cNvPr id="7" name="TextBox 6"/>
          <p:cNvSpPr txBox="1"/>
          <p:nvPr/>
        </p:nvSpPr>
        <p:spPr>
          <a:xfrm>
            <a:off x="0" y="1435100"/>
            <a:ext cx="9144000" cy="4001095"/>
          </a:xfrm>
          <a:prstGeom prst="rect">
            <a:avLst/>
          </a:prstGeom>
          <a:noFill/>
        </p:spPr>
        <p:txBody>
          <a:bodyPr wrap="square" rtlCol="0">
            <a:spAutoFit/>
          </a:bodyPr>
          <a:lstStyle/>
          <a:p>
            <a:r>
              <a:rPr lang="en-US" sz="1400" b="1" u="sng" dirty="0" smtClean="0">
                <a:solidFill>
                  <a:schemeClr val="tx1"/>
                </a:solidFill>
                <a:latin typeface="Arial" pitchFamily="34" charset="0"/>
                <a:cs typeface="Arial" pitchFamily="34" charset="0"/>
              </a:rPr>
              <a:t>Individual and Family Support Policy</a:t>
            </a:r>
            <a:r>
              <a:rPr lang="en-US" sz="1400" b="1" dirty="0" smtClean="0">
                <a:solidFill>
                  <a:schemeClr val="tx1"/>
                </a:solidFill>
                <a:latin typeface="Arial" pitchFamily="34" charset="0"/>
                <a:cs typeface="Arial" pitchFamily="34" charset="0"/>
              </a:rPr>
              <a:t> </a:t>
            </a:r>
            <a:br>
              <a:rPr lang="en-US" sz="1400" b="1" dirty="0" smtClean="0">
                <a:solidFill>
                  <a:schemeClr val="tx1"/>
                </a:solidFill>
                <a:latin typeface="Arial" pitchFamily="34" charset="0"/>
                <a:cs typeface="Arial" pitchFamily="34" charset="0"/>
              </a:rPr>
            </a:br>
            <a:endParaRPr lang="en-US" sz="1400" b="1" dirty="0" smtClean="0">
              <a:solidFill>
                <a:schemeClr val="tx1"/>
              </a:solidFill>
              <a:latin typeface="Arial" pitchFamily="34" charset="0"/>
              <a:cs typeface="Arial" pitchFamily="34" charset="0"/>
            </a:endParaRPr>
          </a:p>
          <a:p>
            <a:pPr>
              <a:buFont typeface="Wingdings" pitchFamily="2" charset="2"/>
              <a:buChar char="Ø"/>
            </a:pPr>
            <a:r>
              <a:rPr lang="en-US" sz="1400" dirty="0" smtClean="0">
                <a:solidFill>
                  <a:schemeClr val="tx1"/>
                </a:solidFill>
                <a:latin typeface="Arial" pitchFamily="34" charset="0"/>
                <a:cs typeface="Arial" pitchFamily="34" charset="0"/>
              </a:rPr>
              <a:t> Expand Military-Community cooperation in support of Military families </a:t>
            </a:r>
            <a:br>
              <a:rPr lang="en-US" sz="1400" dirty="0" smtClean="0">
                <a:solidFill>
                  <a:schemeClr val="tx1"/>
                </a:solidFill>
                <a:latin typeface="Arial" pitchFamily="34" charset="0"/>
                <a:cs typeface="Arial" pitchFamily="34" charset="0"/>
              </a:rPr>
            </a:br>
            <a:endParaRPr lang="en-US" sz="1400" dirty="0" smtClean="0">
              <a:solidFill>
                <a:schemeClr val="tx1"/>
              </a:solidFill>
              <a:latin typeface="Arial" pitchFamily="34" charset="0"/>
              <a:cs typeface="Arial" pitchFamily="34" charset="0"/>
            </a:endParaRPr>
          </a:p>
          <a:p>
            <a:pPr>
              <a:buFont typeface="Wingdings" pitchFamily="2" charset="2"/>
              <a:buChar char="Ø"/>
            </a:pPr>
            <a:r>
              <a:rPr lang="en-US" sz="1400" dirty="0" smtClean="0">
                <a:solidFill>
                  <a:schemeClr val="tx1"/>
                </a:solidFill>
                <a:latin typeface="Arial" pitchFamily="34" charset="0"/>
                <a:cs typeface="Arial" pitchFamily="34" charset="0"/>
              </a:rPr>
              <a:t> Engage &amp; Advise Family Support partners to ensure:</a:t>
            </a:r>
          </a:p>
          <a:p>
            <a:pPr marL="225425" lvl="1">
              <a:buFont typeface="Arial" pitchFamily="34" charset="0"/>
              <a:buChar char="•"/>
            </a:pPr>
            <a:r>
              <a:rPr lang="en-US" sz="1400" dirty="0" smtClean="0">
                <a:solidFill>
                  <a:schemeClr val="tx1"/>
                </a:solidFill>
                <a:latin typeface="Arial" pitchFamily="34" charset="0"/>
                <a:cs typeface="Arial" pitchFamily="34" charset="0"/>
              </a:rPr>
              <a:t>  Essential family support resources/benefits are established and available </a:t>
            </a:r>
          </a:p>
          <a:p>
            <a:pPr marL="225425" lvl="1">
              <a:buFont typeface="Arial" pitchFamily="34" charset="0"/>
              <a:buChar char="•"/>
            </a:pPr>
            <a:r>
              <a:rPr lang="en-US" sz="1400" dirty="0" smtClean="0">
                <a:solidFill>
                  <a:schemeClr val="tx1"/>
                </a:solidFill>
                <a:latin typeface="Arial" pitchFamily="34" charset="0"/>
                <a:cs typeface="Arial" pitchFamily="34" charset="0"/>
              </a:rPr>
              <a:t>  Mechanisms are in place to improve awareness of &amp; access to benefits (i.e., VA, childcare, MWR, commissary, Military OneSource)</a:t>
            </a:r>
          </a:p>
          <a:p>
            <a:pPr marL="225425" lvl="1">
              <a:buFont typeface="Arial" pitchFamily="34" charset="0"/>
              <a:buChar char="•"/>
            </a:pPr>
            <a:r>
              <a:rPr lang="en-US" sz="1400" dirty="0" smtClean="0">
                <a:solidFill>
                  <a:schemeClr val="tx1"/>
                </a:solidFill>
                <a:latin typeface="Arial" pitchFamily="34" charset="0"/>
                <a:cs typeface="Arial" pitchFamily="34" charset="0"/>
              </a:rPr>
              <a:t>  Continuum of service issues are addressed (i.e., transition, education, employment)</a:t>
            </a:r>
          </a:p>
          <a:p>
            <a:pPr marL="225425" lvl="1">
              <a:buFont typeface="Arial" pitchFamily="34" charset="0"/>
              <a:buChar char="•"/>
            </a:pPr>
            <a:r>
              <a:rPr lang="en-US" sz="1400" dirty="0" smtClean="0">
                <a:solidFill>
                  <a:schemeClr val="tx1"/>
                </a:solidFill>
                <a:latin typeface="Arial" pitchFamily="34" charset="0"/>
                <a:cs typeface="Arial" pitchFamily="34" charset="0"/>
              </a:rPr>
              <a:t>  Availability and access to health and behavioral health providers</a:t>
            </a:r>
            <a:br>
              <a:rPr lang="en-US" sz="1400" dirty="0" smtClean="0">
                <a:solidFill>
                  <a:schemeClr val="tx1"/>
                </a:solidFill>
                <a:latin typeface="Arial" pitchFamily="34" charset="0"/>
                <a:cs typeface="Arial" pitchFamily="34" charset="0"/>
              </a:rPr>
            </a:br>
            <a:endParaRPr lang="en-US" sz="1400" dirty="0" smtClean="0">
              <a:solidFill>
                <a:schemeClr val="tx1"/>
              </a:solidFill>
              <a:latin typeface="Arial" pitchFamily="34" charset="0"/>
              <a:cs typeface="Arial" pitchFamily="34" charset="0"/>
            </a:endParaRPr>
          </a:p>
          <a:p>
            <a:pPr marL="0" lvl="1">
              <a:buFont typeface="Wingdings" pitchFamily="2" charset="2"/>
              <a:buChar char="Ø"/>
            </a:pPr>
            <a:r>
              <a:rPr lang="en-US" sz="1400" dirty="0" smtClean="0">
                <a:solidFill>
                  <a:schemeClr val="tx1"/>
                </a:solidFill>
                <a:latin typeface="Arial" pitchFamily="34" charset="0"/>
                <a:cs typeface="Arial" pitchFamily="34" charset="0"/>
              </a:rPr>
              <a:t> Achieve IFSP Vision and Mission through liaison with organizations that advocate for Military members and their families such as: Reserve &amp; National Guard Family Support Program offices, Assistant Secretariat Offices for Manpower and Reserve Affairs,  DoD Military Community &amp; Family Policy, DoD Wounded Warrior Care &amp; Transition Policy, Veterans Affairs, Department of Labor, Small Business Administration, Department of Education, National Military Family Association, National Fatherhood Initiative. </a:t>
            </a:r>
          </a:p>
          <a:p>
            <a:pPr marL="0" lvl="1"/>
            <a:r>
              <a:rPr lang="en-US" sz="1500" b="1" dirty="0" smtClean="0">
                <a:solidFill>
                  <a:schemeClr val="tx1"/>
                </a:solidFill>
                <a:latin typeface="Arial" pitchFamily="34" charset="0"/>
                <a:cs typeface="Arial" pitchFamily="34" charset="0"/>
              </a:rPr>
              <a:t>              </a:t>
            </a:r>
          </a:p>
          <a:p>
            <a:endParaRPr lang="en-US" sz="1500" dirty="0">
              <a:latin typeface="Arial" pitchFamily="34" charset="0"/>
              <a:cs typeface="Arial" pitchFamily="34" charset="0"/>
            </a:endParaRPr>
          </a:p>
        </p:txBody>
      </p:sp>
      <p:sp>
        <p:nvSpPr>
          <p:cNvPr id="16"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Individual &amp; Family Support Policy</a:t>
            </a:r>
          </a:p>
        </p:txBody>
      </p:sp>
      <p:sp>
        <p:nvSpPr>
          <p:cNvPr id="19"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9" name="Picture 2"/>
          <p:cNvPicPr>
            <a:picLocks noChangeAspect="1" noChangeArrowheads="1"/>
          </p:cNvPicPr>
          <p:nvPr/>
        </p:nvPicPr>
        <p:blipFill>
          <a:blip r:embed="rId4" cstate="print"/>
          <a:srcRect/>
          <a:stretch>
            <a:fillRect/>
          </a:stretch>
        </p:blipFill>
        <p:spPr bwMode="auto">
          <a:xfrm>
            <a:off x="0" y="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0"/>
            <a:ext cx="9143999" cy="1384995"/>
          </a:xfrm>
          <a:prstGeom prst="rect">
            <a:avLst/>
          </a:prstGeom>
          <a:noFill/>
          <a:ln w="9525">
            <a:noFill/>
            <a:miter lim="800000"/>
            <a:headEnd/>
            <a:tailEnd/>
          </a:ln>
        </p:spPr>
        <p:txBody>
          <a:bodyPr wrap="square">
            <a:spAutoFit/>
          </a:bodyPr>
          <a:lstStyle/>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Regional </a:t>
            </a:r>
            <a:r>
              <a:rPr lang="en-US" sz="3200" b="1" dirty="0">
                <a:solidFill>
                  <a:srgbClr val="000000"/>
                </a:solidFill>
                <a:effectLst>
                  <a:outerShdw blurRad="38100" dist="38100" dir="2700000" algn="tl">
                    <a:srgbClr val="000000">
                      <a:alpha val="43137"/>
                    </a:srgbClr>
                  </a:outerShdw>
                </a:effectLst>
                <a:latin typeface="Arial" charset="0"/>
                <a:cs typeface="Arial" charset="0"/>
              </a:rPr>
              <a:t>Integrated </a:t>
            </a: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Training</a:t>
            </a:r>
          </a:p>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Environment</a:t>
            </a:r>
          </a:p>
          <a:p>
            <a:pPr algn="ctr"/>
            <a:r>
              <a:rPr lang="en-US" sz="2000" dirty="0" smtClean="0">
                <a:solidFill>
                  <a:srgbClr val="000000"/>
                </a:solidFill>
                <a:effectLst>
                  <a:outerShdw blurRad="38100" dist="38100" dir="2700000" algn="tl">
                    <a:srgbClr val="000000">
                      <a:alpha val="43137"/>
                    </a:srgbClr>
                  </a:outerShdw>
                </a:effectLst>
                <a:latin typeface="Arial" charset="0"/>
                <a:cs typeface="Arial" charset="0"/>
              </a:rPr>
              <a:t>(</a:t>
            </a:r>
            <a:r>
              <a:rPr lang="en-US" sz="2000" dirty="0">
                <a:solidFill>
                  <a:srgbClr val="000000"/>
                </a:solidFill>
                <a:effectLst>
                  <a:outerShdw blurRad="38100" dist="38100" dir="2700000" algn="tl">
                    <a:srgbClr val="000000">
                      <a:alpha val="43137"/>
                    </a:srgbClr>
                  </a:outerShdw>
                </a:effectLst>
                <a:latin typeface="Arial" charset="0"/>
                <a:cs typeface="Arial" charset="0"/>
              </a:rPr>
              <a:t>RITE) </a:t>
            </a:r>
            <a:endParaRPr lang="en-US" sz="3200" b="1" dirty="0">
              <a:solidFill>
                <a:srgbClr val="000000"/>
              </a:solidFill>
              <a:effectLst>
                <a:outerShdw blurRad="38100" dist="38100" dir="2700000" algn="tl">
                  <a:srgbClr val="000000">
                    <a:alpha val="43137"/>
                  </a:srgbClr>
                </a:outerShdw>
              </a:effectLst>
              <a:latin typeface="Arial" charset="0"/>
              <a:cs typeface="Arial" charset="0"/>
            </a:endParaRPr>
          </a:p>
        </p:txBody>
      </p:sp>
      <p:sp>
        <p:nvSpPr>
          <p:cNvPr id="6148" name="Rectangle 5"/>
          <p:cNvSpPr>
            <a:spLocks noChangeArrowheads="1"/>
          </p:cNvSpPr>
          <p:nvPr/>
        </p:nvSpPr>
        <p:spPr bwMode="auto">
          <a:xfrm>
            <a:off x="0" y="1481138"/>
            <a:ext cx="4818063" cy="2528887"/>
          </a:xfrm>
          <a:prstGeom prst="rect">
            <a:avLst/>
          </a:prstGeom>
          <a:noFill/>
          <a:ln w="9525">
            <a:noFill/>
            <a:miter lim="800000"/>
            <a:headEnd/>
            <a:tailEnd/>
          </a:ln>
        </p:spPr>
        <p:txBody>
          <a:bodyPr/>
          <a:lstStyle/>
          <a:p>
            <a:pPr indent="6350"/>
            <a:r>
              <a:rPr lang="en-US" sz="1400" b="1" dirty="0">
                <a:solidFill>
                  <a:srgbClr val="000000"/>
                </a:solidFill>
                <a:latin typeface="Arial" charset="0"/>
                <a:cs typeface="Arial" charset="0"/>
              </a:rPr>
              <a:t>BLUF:   </a:t>
            </a:r>
            <a:r>
              <a:rPr lang="en-US" sz="1400" dirty="0">
                <a:solidFill>
                  <a:srgbClr val="000000"/>
                </a:solidFill>
                <a:latin typeface="Arial" charset="0"/>
                <a:cs typeface="Arial" charset="0"/>
              </a:rPr>
              <a:t>Sustain pre-trained, total force (</a:t>
            </a:r>
            <a:r>
              <a:rPr lang="en-US" sz="1400" dirty="0" smtClean="0">
                <a:solidFill>
                  <a:srgbClr val="000000"/>
                </a:solidFill>
                <a:latin typeface="Arial" charset="0"/>
                <a:cs typeface="Arial" charset="0"/>
              </a:rPr>
              <a:t>operational</a:t>
            </a:r>
            <a:br>
              <a:rPr lang="en-US" sz="1400" dirty="0" smtClean="0">
                <a:solidFill>
                  <a:srgbClr val="000000"/>
                </a:solidFill>
                <a:latin typeface="Arial" charset="0"/>
                <a:cs typeface="Arial" charset="0"/>
              </a:rPr>
            </a:br>
            <a:r>
              <a:rPr lang="en-US" sz="1400" dirty="0" smtClean="0">
                <a:solidFill>
                  <a:srgbClr val="000000"/>
                </a:solidFill>
                <a:latin typeface="Arial" charset="0"/>
                <a:cs typeface="Arial" charset="0"/>
              </a:rPr>
              <a:t>force</a:t>
            </a:r>
            <a:r>
              <a:rPr lang="en-US" sz="1400" dirty="0">
                <a:solidFill>
                  <a:srgbClr val="000000"/>
                </a:solidFill>
                <a:latin typeface="Arial" charset="0"/>
                <a:cs typeface="Arial" charset="0"/>
              </a:rPr>
              <a:t>) readiness while optimizing training resources using RITE.</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Synergizes Components’ Training Strategies (Rotational Readiness Models)</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Leverages Simulation, Shared Pools of Equipment, JLVC, Training Aides, etc.   </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Lynch Pin:  DoD-wide system enabling stakeholder visibility and scheduling capability of training </a:t>
            </a:r>
            <a:r>
              <a:rPr lang="en-US" sz="1400" dirty="0" smtClean="0">
                <a:solidFill>
                  <a:srgbClr val="000000"/>
                </a:solidFill>
                <a:latin typeface="Arial" charset="0"/>
                <a:cs typeface="Arial" charset="0"/>
              </a:rPr>
              <a:t/>
            </a:r>
            <a:br>
              <a:rPr lang="en-US" sz="1400" dirty="0" smtClean="0">
                <a:solidFill>
                  <a:srgbClr val="000000"/>
                </a:solidFill>
                <a:latin typeface="Arial" charset="0"/>
                <a:cs typeface="Arial" charset="0"/>
              </a:rPr>
            </a:br>
            <a:r>
              <a:rPr lang="en-US" sz="1400" dirty="0" smtClean="0">
                <a:solidFill>
                  <a:srgbClr val="000000"/>
                </a:solidFill>
                <a:latin typeface="Arial" charset="0"/>
                <a:cs typeface="Arial" charset="0"/>
              </a:rPr>
              <a:t>resources </a:t>
            </a:r>
            <a:endParaRPr lang="en-US" sz="1400" dirty="0">
              <a:solidFill>
                <a:srgbClr val="000000"/>
              </a:solidFill>
              <a:latin typeface="Arial" charset="0"/>
              <a:cs typeface="Arial" charset="0"/>
            </a:endParaRPr>
          </a:p>
        </p:txBody>
      </p:sp>
      <p:sp>
        <p:nvSpPr>
          <p:cNvPr id="6149" name="Line 7"/>
          <p:cNvSpPr>
            <a:spLocks noChangeShapeType="1"/>
          </p:cNvSpPr>
          <p:nvPr/>
        </p:nvSpPr>
        <p:spPr bwMode="auto">
          <a:xfrm>
            <a:off x="4738688" y="1539875"/>
            <a:ext cx="0" cy="2530475"/>
          </a:xfrm>
          <a:prstGeom prst="line">
            <a:avLst/>
          </a:prstGeom>
          <a:noFill/>
          <a:ln w="38100">
            <a:solidFill>
              <a:schemeClr val="tx1"/>
            </a:solidFill>
            <a:round/>
            <a:headEnd/>
            <a:tailEnd/>
          </a:ln>
        </p:spPr>
        <p:txBody>
          <a:bodyPr/>
          <a:lstStyle/>
          <a:p>
            <a:endParaRPr lang="en-US" sz="1400" dirty="0">
              <a:solidFill>
                <a:srgbClr val="000000"/>
              </a:solidFill>
            </a:endParaRPr>
          </a:p>
        </p:txBody>
      </p:sp>
      <p:sp>
        <p:nvSpPr>
          <p:cNvPr id="12297" name="Text Box 9"/>
          <p:cNvSpPr txBox="1">
            <a:spLocks noChangeArrowheads="1"/>
          </p:cNvSpPr>
          <p:nvPr/>
        </p:nvSpPr>
        <p:spPr bwMode="auto">
          <a:xfrm>
            <a:off x="0" y="4127500"/>
            <a:ext cx="9144000" cy="2508379"/>
          </a:xfrm>
          <a:prstGeom prst="rect">
            <a:avLst/>
          </a:prstGeom>
          <a:solidFill>
            <a:schemeClr val="bg1"/>
          </a:solidFill>
          <a:ln w="9525">
            <a:noFill/>
            <a:miter lim="800000"/>
            <a:headEnd/>
            <a:tailEnd/>
          </a:ln>
          <a:effectLst/>
        </p:spPr>
        <p:txBody>
          <a:bodyPr wrap="square">
            <a:spAutoFit/>
          </a:bodyPr>
          <a:lstStyle/>
          <a:p>
            <a:pPr>
              <a:defRPr/>
            </a:pPr>
            <a:r>
              <a:rPr lang="en-US" sz="1400" b="1" u="sng" dirty="0">
                <a:solidFill>
                  <a:srgbClr val="000000"/>
                </a:solidFill>
                <a:latin typeface="Arial" pitchFamily="34" charset="0"/>
                <a:cs typeface="Arial" pitchFamily="34" charset="0"/>
              </a:rPr>
              <a:t>What it Does</a:t>
            </a:r>
            <a:r>
              <a:rPr lang="en-US" sz="1400" b="1" dirty="0">
                <a:solidFill>
                  <a:srgbClr val="000000"/>
                </a:solidFill>
                <a:latin typeface="Arial" pitchFamily="34" charset="0"/>
                <a:cs typeface="Arial" pitchFamily="34" charset="0"/>
              </a:rPr>
              <a:t>:</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Links Services’ force generation training requirements to a consortium of regional / home station networks of facilities’ training resources</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Supports the Nation’s investment in pre-trained RC (Train-Mobilize-Deploy construct)</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Expands Services’ innovative, cost-effective training strategies (up to ‘Battalion level’)</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Fully leverages simulation, pooled, shared equipment, joint live, virtual, constructive (JLVC) federation, and training aides to support training demand</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DoD-wide system provides visibility and scheduling coordination of training resources </a:t>
            </a:r>
          </a:p>
          <a:p>
            <a:pPr marL="234950" indent="-234950">
              <a:defRPr/>
            </a:pPr>
            <a:endParaRPr lang="en-US" sz="300" dirty="0">
              <a:solidFill>
                <a:srgbClr val="000000"/>
              </a:solidFill>
              <a:latin typeface="Arial" pitchFamily="34" charset="0"/>
              <a:cs typeface="Arial" pitchFamily="34" charset="0"/>
            </a:endParaRPr>
          </a:p>
          <a:p>
            <a:pPr>
              <a:defRPr/>
            </a:pPr>
            <a:r>
              <a:rPr lang="en-US" sz="1400" b="1" u="sng" dirty="0">
                <a:solidFill>
                  <a:srgbClr val="000000"/>
                </a:solidFill>
                <a:latin typeface="Arial" pitchFamily="34" charset="0"/>
                <a:cs typeface="Arial" pitchFamily="34" charset="0"/>
              </a:rPr>
              <a:t>What it Does Not Do</a:t>
            </a:r>
            <a:r>
              <a:rPr lang="en-US" sz="1400" b="1" dirty="0">
                <a:solidFill>
                  <a:srgbClr val="000000"/>
                </a:solidFill>
                <a:latin typeface="Arial" pitchFamily="34" charset="0"/>
                <a:cs typeface="Arial" pitchFamily="34" charset="0"/>
              </a:rPr>
              <a:t>:  </a:t>
            </a:r>
          </a:p>
          <a:p>
            <a:pPr marL="179388" indent="-179388">
              <a:buFont typeface="Wingdings" pitchFamily="2" charset="2"/>
              <a:buChar char="Ø"/>
              <a:defRPr/>
            </a:pPr>
            <a:r>
              <a:rPr lang="en-US" sz="1400" dirty="0">
                <a:solidFill>
                  <a:srgbClr val="000000"/>
                </a:solidFill>
                <a:latin typeface="Arial" pitchFamily="34" charset="0"/>
                <a:cs typeface="Arial" pitchFamily="34" charset="0"/>
              </a:rPr>
              <a:t>Relinquish Services’ control of training resources </a:t>
            </a:r>
          </a:p>
          <a:p>
            <a:pPr marL="179388" indent="-179388">
              <a:buFont typeface="Wingdings" pitchFamily="2" charset="2"/>
              <a:buChar char="Ø"/>
              <a:defRPr/>
            </a:pPr>
            <a:r>
              <a:rPr lang="en-US" sz="1400" dirty="0">
                <a:solidFill>
                  <a:srgbClr val="000000"/>
                </a:solidFill>
                <a:latin typeface="Arial" pitchFamily="34" charset="0"/>
                <a:cs typeface="Arial" pitchFamily="34" charset="0"/>
              </a:rPr>
              <a:t>Prescribe training regimens </a:t>
            </a:r>
          </a:p>
        </p:txBody>
      </p:sp>
      <p:sp>
        <p:nvSpPr>
          <p:cNvPr id="6151" name="Line 14"/>
          <p:cNvSpPr>
            <a:spLocks noChangeShapeType="1"/>
          </p:cNvSpPr>
          <p:nvPr/>
        </p:nvSpPr>
        <p:spPr bwMode="auto">
          <a:xfrm>
            <a:off x="0" y="4094163"/>
            <a:ext cx="9144000" cy="0"/>
          </a:xfrm>
          <a:prstGeom prst="line">
            <a:avLst/>
          </a:prstGeom>
          <a:noFill/>
          <a:ln w="38100">
            <a:solidFill>
              <a:schemeClr val="tx1"/>
            </a:solidFill>
            <a:round/>
            <a:headEnd/>
            <a:tailEnd/>
          </a:ln>
        </p:spPr>
        <p:txBody>
          <a:bodyPr/>
          <a:lstStyle/>
          <a:p>
            <a:endParaRPr lang="en-US" sz="1400" dirty="0">
              <a:solidFill>
                <a:srgbClr val="000000"/>
              </a:solidFill>
            </a:endParaRPr>
          </a:p>
        </p:txBody>
      </p:sp>
      <p:sp>
        <p:nvSpPr>
          <p:cNvPr id="6152" name="Rectangle 5"/>
          <p:cNvSpPr>
            <a:spLocks noChangeArrowheads="1"/>
          </p:cNvSpPr>
          <p:nvPr/>
        </p:nvSpPr>
        <p:spPr bwMode="auto">
          <a:xfrm>
            <a:off x="4794250" y="1501774"/>
            <a:ext cx="4349750" cy="2536825"/>
          </a:xfrm>
          <a:prstGeom prst="rect">
            <a:avLst/>
          </a:prstGeom>
          <a:noFill/>
          <a:ln w="9525">
            <a:noFill/>
            <a:miter lim="800000"/>
            <a:headEnd/>
            <a:tailEnd/>
          </a:ln>
        </p:spPr>
        <p:txBody>
          <a:bodyPr/>
          <a:lstStyle/>
          <a:p>
            <a:pPr indent="6350">
              <a:lnSpc>
                <a:spcPct val="120000"/>
              </a:lnSpc>
            </a:pPr>
            <a:r>
              <a:rPr lang="en-US" sz="1400" b="1" dirty="0">
                <a:solidFill>
                  <a:srgbClr val="000000"/>
                </a:solidFill>
                <a:latin typeface="Arial" charset="0"/>
                <a:cs typeface="Arial" charset="0"/>
              </a:rPr>
              <a:t>Goal:   </a:t>
            </a:r>
            <a:r>
              <a:rPr lang="en-US" sz="1400" dirty="0">
                <a:solidFill>
                  <a:srgbClr val="000000"/>
                </a:solidFill>
                <a:latin typeface="Arial" charset="0"/>
                <a:cs typeface="Arial" charset="0"/>
              </a:rPr>
              <a:t>Sustain a cost effective and fully integrated total force that when called is accessible (RC), trained, ready and surge capable as determined by Readiness Rotational Models across the full spectrum of operations; including Home Land Defense, Consequence Management and Crisis Response. </a:t>
            </a:r>
          </a:p>
          <a:p>
            <a:pPr indent="6350">
              <a:lnSpc>
                <a:spcPct val="120000"/>
              </a:lnSpc>
            </a:pPr>
            <a:r>
              <a:rPr lang="en-US" sz="1400" dirty="0">
                <a:solidFill>
                  <a:srgbClr val="000000"/>
                </a:solidFill>
                <a:latin typeface="Arial" charset="0"/>
                <a:cs typeface="Arial" charset="0"/>
              </a:rPr>
              <a:t>   </a:t>
            </a:r>
          </a:p>
        </p:txBody>
      </p:sp>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9" name="Rectangle 8"/>
          <p:cNvSpPr/>
          <p:nvPr/>
        </p:nvSpPr>
        <p:spPr>
          <a:xfrm>
            <a:off x="0" y="1328056"/>
            <a:ext cx="9144000" cy="4616648"/>
          </a:xfrm>
          <a:prstGeom prst="rect">
            <a:avLst/>
          </a:prstGeom>
        </p:spPr>
        <p:txBody>
          <a:bodyPr wrap="square">
            <a:spAutoFit/>
          </a:bodyPr>
          <a:lstStyle/>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RC Role in Homeland Defense and Defense Support of Civil Authorities / Consequence Management and Crisis Response</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Chemical, Biological, Radiological, Nuclear (CBRN) Consequence Management ( CM) Enterprise </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Weapons of Mass Destruction-Civil Support Teams (WMD-CST)</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Chemical, Biological, Radiological, Nuclear and High-Yield Explosives (CBRNE) Enhanced Response Force (CERFP)</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Homeland Response Force (HRF)</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Defense  Consequence Management Response Force  (DCRF)</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Command and Control  CBRN Response Element (</a:t>
            </a:r>
            <a:r>
              <a:rPr lang="en-US" sz="1400" smtClean="0">
                <a:solidFill>
                  <a:schemeClr val="tx1"/>
                </a:solidFill>
                <a:latin typeface="Arial" pitchFamily="34" charset="0"/>
                <a:cs typeface="Arial" pitchFamily="34" charset="0"/>
              </a:rPr>
              <a:t>C2CRE)</a:t>
            </a:r>
            <a:endParaRPr lang="en-US" sz="1400" dirty="0" smtClean="0">
              <a:solidFill>
                <a:schemeClr val="tx1"/>
              </a:solidFill>
              <a:latin typeface="Arial" pitchFamily="34" charset="0"/>
              <a:cs typeface="Arial" pitchFamily="34" charset="0"/>
            </a:endParaRP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Crisis Management and Disaster Response Situational Awareness</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Southwest Border Support, Deep Water Horizon, Hurricanes, National Security Special Events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Council of Governors</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Unity of Effort</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T10/T32 Command Authority (Unity of Effort/Command)</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Dual-Status Commander</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Counterproliferation Review Committee (CPRC)</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DoDD 5105.ac “Joint Force Headquarters-State (JFHQ-State)”</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Counterdrug State Plans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Continuity of Operations (COOP) for Reserves Affairs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Emergency Preparedness Liaison Officer</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Commission on National Guard And Reserves Recommendations Re: HLD and DSCA </a:t>
            </a:r>
          </a:p>
        </p:txBody>
      </p:sp>
      <p:sp>
        <p:nvSpPr>
          <p:cNvPr id="11" name="Title 8"/>
          <p:cNvSpPr txBox="1">
            <a:spLocks/>
          </p:cNvSpPr>
          <p:nvPr/>
        </p:nvSpPr>
        <p:spPr>
          <a:xfrm>
            <a:off x="0" y="0"/>
            <a:ext cx="9144000" cy="8683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Reserve Component Support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of Civil</a:t>
            </a:r>
            <a:r>
              <a:rPr kumimoji="0" lang="en-US" sz="32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 Authorities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46</a:t>
            </a:fld>
            <a:endParaRPr lang="en-US" sz="1000" dirty="0">
              <a:solidFill>
                <a:srgbClr val="000000"/>
              </a:solidFill>
            </a:endParaRPr>
          </a:p>
        </p:txBody>
      </p:sp>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30"/>
          <p:cNvSpPr>
            <a:spLocks noChangeArrowheads="1"/>
          </p:cNvSpPr>
          <p:nvPr/>
        </p:nvSpPr>
        <p:spPr bwMode="auto">
          <a:xfrm>
            <a:off x="4603750" y="1616075"/>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4" name="Rectangle 13"/>
          <p:cNvSpPr/>
          <p:nvPr/>
        </p:nvSpPr>
        <p:spPr>
          <a:xfrm>
            <a:off x="292100" y="1407636"/>
            <a:ext cx="8661400" cy="3785652"/>
          </a:xfrm>
          <a:prstGeom prst="rect">
            <a:avLst/>
          </a:prstGeom>
        </p:spPr>
        <p:txBody>
          <a:bodyPr wrap="square">
            <a:spAutoFit/>
          </a:bodyPr>
          <a:lstStyle/>
          <a:p>
            <a:pPr>
              <a:buFont typeface="Wingdings" pitchFamily="2" charset="2"/>
              <a:buChar char="Ø"/>
            </a:pPr>
            <a:r>
              <a:rPr lang="en-US" sz="2000" dirty="0" smtClean="0">
                <a:solidFill>
                  <a:srgbClr val="000000"/>
                </a:solidFill>
                <a:latin typeface="Arial" pitchFamily="34" charset="0"/>
                <a:cs typeface="Arial" pitchFamily="34" charset="0"/>
              </a:rPr>
              <a:t> Professional Development/PME/JPME</a:t>
            </a:r>
          </a:p>
          <a:p>
            <a:pPr>
              <a:buFont typeface="Wingdings" pitchFamily="2" charset="2"/>
              <a:buChar char="Ø"/>
            </a:pPr>
            <a:r>
              <a:rPr lang="en-US" sz="2000" dirty="0" smtClean="0">
                <a:solidFill>
                  <a:srgbClr val="000000"/>
                </a:solidFill>
                <a:latin typeface="Arial" pitchFamily="34" charset="0"/>
                <a:cs typeface="Arial" pitchFamily="34" charset="0"/>
              </a:rPr>
              <a:t> Reserve Transition Programs</a:t>
            </a:r>
          </a:p>
          <a:p>
            <a:pPr>
              <a:buFont typeface="Wingdings" pitchFamily="2" charset="2"/>
              <a:buChar char="Ø"/>
            </a:pPr>
            <a:r>
              <a:rPr lang="en-US" sz="2000" dirty="0" smtClean="0">
                <a:solidFill>
                  <a:srgbClr val="000000"/>
                </a:solidFill>
                <a:latin typeface="Arial" pitchFamily="34" charset="0"/>
                <a:cs typeface="Arial" pitchFamily="34" charset="0"/>
              </a:rPr>
              <a:t> Retirement</a:t>
            </a:r>
          </a:p>
          <a:p>
            <a:pPr>
              <a:buFont typeface="Wingdings" pitchFamily="2" charset="2"/>
              <a:buChar char="Ø"/>
            </a:pPr>
            <a:r>
              <a:rPr lang="en-US" sz="2000" dirty="0" smtClean="0">
                <a:solidFill>
                  <a:srgbClr val="000000"/>
                </a:solidFill>
                <a:latin typeface="Arial" pitchFamily="34" charset="0"/>
                <a:cs typeface="Arial" pitchFamily="34" charset="0"/>
              </a:rPr>
              <a:t> Simultaneous Membership Program (concurrent employment) </a:t>
            </a:r>
          </a:p>
          <a:p>
            <a:pPr>
              <a:buFont typeface="Wingdings" pitchFamily="2" charset="2"/>
              <a:buChar char="Ø"/>
            </a:pPr>
            <a:r>
              <a:rPr lang="en-US" sz="2000" dirty="0" smtClean="0">
                <a:solidFill>
                  <a:srgbClr val="000000"/>
                </a:solidFill>
                <a:latin typeface="Arial" pitchFamily="34" charset="0"/>
                <a:cs typeface="Arial" pitchFamily="34" charset="0"/>
              </a:rPr>
              <a:t> Special &amp; Incentives Pays </a:t>
            </a:r>
          </a:p>
          <a:p>
            <a:pPr>
              <a:buFont typeface="Wingdings" pitchFamily="2" charset="2"/>
              <a:buChar char="Ø"/>
            </a:pPr>
            <a:r>
              <a:rPr lang="en-US" sz="2000" dirty="0" smtClean="0">
                <a:solidFill>
                  <a:srgbClr val="000000"/>
                </a:solidFill>
                <a:latin typeface="Arial" pitchFamily="34" charset="0"/>
                <a:cs typeface="Arial" pitchFamily="34" charset="0"/>
              </a:rPr>
              <a:t> Student Loan Repayment Program (up to $50K) </a:t>
            </a:r>
          </a:p>
          <a:p>
            <a:pPr>
              <a:buFont typeface="Wingdings" pitchFamily="2" charset="2"/>
              <a:buChar char="Ø"/>
            </a:pPr>
            <a:r>
              <a:rPr lang="en-US" sz="2000" dirty="0" smtClean="0">
                <a:solidFill>
                  <a:srgbClr val="000000"/>
                </a:solidFill>
                <a:latin typeface="Arial" pitchFamily="34" charset="0"/>
                <a:cs typeface="Arial" pitchFamily="34" charset="0"/>
              </a:rPr>
              <a:t> Tax Credit Thrift Savings USERRA (accountability) </a:t>
            </a:r>
          </a:p>
          <a:p>
            <a:pPr>
              <a:buFont typeface="Wingdings" pitchFamily="2" charset="2"/>
              <a:buChar char="Ø"/>
            </a:pPr>
            <a:r>
              <a:rPr lang="en-US" sz="2000" dirty="0" smtClean="0">
                <a:solidFill>
                  <a:srgbClr val="000000"/>
                </a:solidFill>
                <a:latin typeface="Arial" pitchFamily="34" charset="0"/>
                <a:cs typeface="Arial" pitchFamily="34" charset="0"/>
              </a:rPr>
              <a:t> Voluntary Education (little cost to the civilian force) </a:t>
            </a:r>
          </a:p>
          <a:p>
            <a:pPr>
              <a:buFont typeface="Wingdings" pitchFamily="2" charset="2"/>
              <a:buChar char="Ø"/>
            </a:pPr>
            <a:r>
              <a:rPr lang="en-US" sz="2000" dirty="0" smtClean="0">
                <a:solidFill>
                  <a:srgbClr val="000000"/>
                </a:solidFill>
                <a:latin typeface="Arial" pitchFamily="34" charset="0"/>
                <a:cs typeface="Arial" pitchFamily="34" charset="0"/>
              </a:rPr>
              <a:t> Accession/Retention Policy (Mission oriented) </a:t>
            </a:r>
          </a:p>
          <a:p>
            <a:pPr>
              <a:buFont typeface="Wingdings" pitchFamily="2" charset="2"/>
              <a:buChar char="Ø"/>
            </a:pPr>
            <a:r>
              <a:rPr lang="en-US" sz="2000" dirty="0" smtClean="0">
                <a:solidFill>
                  <a:srgbClr val="000000"/>
                </a:solidFill>
                <a:latin typeface="Arial" pitchFamily="34" charset="0"/>
                <a:cs typeface="Arial" pitchFamily="34" charset="0"/>
              </a:rPr>
              <a:t> Bonuses/Incentives (Service specific) </a:t>
            </a:r>
          </a:p>
          <a:p>
            <a:pPr>
              <a:buFont typeface="Wingdings" pitchFamily="2" charset="2"/>
              <a:buChar char="Ø"/>
            </a:pPr>
            <a:r>
              <a:rPr lang="en-US" sz="2000" dirty="0" smtClean="0">
                <a:solidFill>
                  <a:srgbClr val="000000"/>
                </a:solidFill>
                <a:latin typeface="Arial" pitchFamily="34" charset="0"/>
                <a:cs typeface="Arial" pitchFamily="34" charset="0"/>
              </a:rPr>
              <a:t> Compensation Education Assistance Programs (State Programs) </a:t>
            </a:r>
          </a:p>
          <a:p>
            <a:pPr>
              <a:buFont typeface="Wingdings" pitchFamily="2" charset="2"/>
              <a:buChar char="Ø"/>
            </a:pPr>
            <a:r>
              <a:rPr lang="en-US" sz="2000" dirty="0" smtClean="0">
                <a:solidFill>
                  <a:srgbClr val="000000"/>
                </a:solidFill>
                <a:latin typeface="Arial" pitchFamily="34" charset="0"/>
                <a:cs typeface="Arial" pitchFamily="34" charset="0"/>
              </a:rPr>
              <a:t> Insurance Programs (TRICARE)</a:t>
            </a:r>
            <a:endParaRPr lang="en-US" sz="2000" dirty="0">
              <a:solidFill>
                <a:srgbClr val="000000"/>
              </a:solidFill>
              <a:latin typeface="Arial" pitchFamily="34" charset="0"/>
              <a:cs typeface="Arial" pitchFamily="34" charset="0"/>
            </a:endParaRPr>
          </a:p>
        </p:txBody>
      </p:sp>
      <p:sp>
        <p:nvSpPr>
          <p:cNvPr id="15" name="Title 8"/>
          <p:cNvSpPr>
            <a:spLocks noGrp="1"/>
          </p:cNvSpPr>
          <p:nvPr>
            <p:ph type="title"/>
          </p:nvPr>
        </p:nvSpPr>
        <p:spPr>
          <a:xfrm>
            <a:off x="0" y="28575"/>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Reserve Benefits</a:t>
            </a:r>
          </a:p>
        </p:txBody>
      </p:sp>
      <p:sp>
        <p:nvSpPr>
          <p:cNvPr id="16" name="Slide Number Placeholder 11"/>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pPr>
                <a:defRPr/>
              </a:pPr>
              <a:t>47</a:t>
            </a:fld>
            <a:endParaRPr lang="en-US" sz="1000" dirty="0"/>
          </a:p>
        </p:txBody>
      </p:sp>
      <p:pic>
        <p:nvPicPr>
          <p:cNvPr id="17" name="Picture 2"/>
          <p:cNvPicPr>
            <a:picLocks noChangeAspect="1" noChangeArrowheads="1"/>
          </p:cNvPicPr>
          <p:nvPr/>
        </p:nvPicPr>
        <p:blipFill>
          <a:blip r:embed="rId3" cstate="print"/>
          <a:srcRect/>
          <a:stretch>
            <a:fillRect/>
          </a:stretch>
        </p:blipFill>
        <p:spPr bwMode="auto">
          <a:xfrm>
            <a:off x="0" y="28575"/>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10" name="TextBox 9"/>
          <p:cNvSpPr txBox="1"/>
          <p:nvPr/>
        </p:nvSpPr>
        <p:spPr>
          <a:xfrm>
            <a:off x="1066800" y="0"/>
            <a:ext cx="7010400" cy="1015663"/>
          </a:xfrm>
          <a:prstGeom prst="rect">
            <a:avLst/>
          </a:prstGeom>
          <a:noFill/>
        </p:spPr>
        <p:txBody>
          <a:bodyPr wrap="square" rtlCol="0">
            <a:spAutoFit/>
          </a:bodyPr>
          <a:lstStyle/>
          <a:p>
            <a:pPr fontAlgn="auto">
              <a:spcBef>
                <a:spcPts val="0"/>
              </a:spcBef>
              <a:spcAft>
                <a:spcPts val="0"/>
              </a:spcAft>
            </a:pPr>
            <a:r>
              <a:rPr lang="en-US" sz="32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THE DIFFERENCE BETWEEN THE</a:t>
            </a:r>
          </a:p>
          <a:p>
            <a:pPr fontAlgn="auto">
              <a:spcBef>
                <a:spcPts val="0"/>
              </a:spcBef>
              <a:spcAft>
                <a:spcPts val="0"/>
              </a:spcAft>
            </a:pP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u="sng"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NATIONAL GUARD</a:t>
            </a: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&amp;  </a:t>
            </a:r>
            <a:r>
              <a:rPr lang="en-US" sz="2800" b="1" u="sng"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RESERVES</a:t>
            </a: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US" sz="2800" b="1" dirty="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7" name="Straight Connector 16"/>
          <p:cNvCxnSpPr/>
          <p:nvPr/>
        </p:nvCxnSpPr>
        <p:spPr>
          <a:xfrm rot="5400000">
            <a:off x="2628900" y="14097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3600" y="18288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19200" y="2133600"/>
            <a:ext cx="17526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Governor</a:t>
            </a:r>
            <a:endParaRPr lang="en-US" sz="1800" dirty="0">
              <a:solidFill>
                <a:prstClr val="black"/>
              </a:solidFill>
            </a:endParaRPr>
          </a:p>
        </p:txBody>
      </p:sp>
      <p:sp>
        <p:nvSpPr>
          <p:cNvPr id="23" name="Rectangle 22"/>
          <p:cNvSpPr/>
          <p:nvPr/>
        </p:nvSpPr>
        <p:spPr>
          <a:xfrm>
            <a:off x="3124200" y="2133600"/>
            <a:ext cx="1676400" cy="381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POTUS</a:t>
            </a:r>
            <a:endParaRPr lang="en-US" sz="1800" dirty="0">
              <a:solidFill>
                <a:prstClr val="black"/>
              </a:solidFill>
            </a:endParaRPr>
          </a:p>
        </p:txBody>
      </p:sp>
      <p:sp>
        <p:nvSpPr>
          <p:cNvPr id="26" name="Rectangle 25"/>
          <p:cNvSpPr/>
          <p:nvPr/>
        </p:nvSpPr>
        <p:spPr>
          <a:xfrm>
            <a:off x="5562600" y="2133600"/>
            <a:ext cx="18288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POTUS</a:t>
            </a:r>
            <a:endParaRPr lang="en-US" sz="1800" dirty="0">
              <a:solidFill>
                <a:prstClr val="black"/>
              </a:solidFill>
            </a:endParaRPr>
          </a:p>
        </p:txBody>
      </p:sp>
      <p:cxnSp>
        <p:nvCxnSpPr>
          <p:cNvPr id="57" name="Straight Arrow Connector 56"/>
          <p:cNvCxnSpPr/>
          <p:nvPr/>
        </p:nvCxnSpPr>
        <p:spPr>
          <a:xfrm rot="5400000">
            <a:off x="5819775" y="1552575"/>
            <a:ext cx="11620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23" idx="0"/>
          </p:cNvCxnSpPr>
          <p:nvPr/>
        </p:nvCxnSpPr>
        <p:spPr>
          <a:xfrm rot="5400000">
            <a:off x="3810000" y="1981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2020094" y="2018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095500" y="18669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09600" y="2971800"/>
            <a:ext cx="16764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State Active Duty  - State $</a:t>
            </a:r>
            <a:endParaRPr lang="en-US" sz="1800" dirty="0">
              <a:solidFill>
                <a:prstClr val="black"/>
              </a:solidFill>
            </a:endParaRPr>
          </a:p>
        </p:txBody>
      </p:sp>
      <p:sp>
        <p:nvSpPr>
          <p:cNvPr id="77" name="Rectangle 76"/>
          <p:cNvSpPr/>
          <p:nvPr/>
        </p:nvSpPr>
        <p:spPr>
          <a:xfrm>
            <a:off x="2438400" y="2971800"/>
            <a:ext cx="11430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Title 32 Federal $</a:t>
            </a:r>
            <a:endParaRPr lang="en-US" sz="1800" dirty="0">
              <a:solidFill>
                <a:prstClr val="black"/>
              </a:solidFill>
            </a:endParaRPr>
          </a:p>
        </p:txBody>
      </p:sp>
      <p:sp>
        <p:nvSpPr>
          <p:cNvPr id="78" name="Rectangle 77"/>
          <p:cNvSpPr/>
          <p:nvPr/>
        </p:nvSpPr>
        <p:spPr>
          <a:xfrm>
            <a:off x="3733800" y="2971800"/>
            <a:ext cx="10668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Title 10 Federal $</a:t>
            </a:r>
            <a:endParaRPr lang="en-US" sz="1800" dirty="0">
              <a:solidFill>
                <a:prstClr val="black"/>
              </a:solidFill>
            </a:endParaRPr>
          </a:p>
        </p:txBody>
      </p:sp>
      <p:cxnSp>
        <p:nvCxnSpPr>
          <p:cNvPr id="84" name="Straight Arrow Connector 83"/>
          <p:cNvCxnSpPr/>
          <p:nvPr/>
        </p:nvCxnSpPr>
        <p:spPr>
          <a:xfrm rot="5400000">
            <a:off x="3886200" y="2743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hape 103"/>
          <p:cNvCxnSpPr>
            <a:endCxn id="76" idx="0"/>
          </p:cNvCxnSpPr>
          <p:nvPr/>
        </p:nvCxnSpPr>
        <p:spPr>
          <a:xfrm rot="10800000" flipV="1">
            <a:off x="1447800" y="2743200"/>
            <a:ext cx="762000" cy="228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hape 105"/>
          <p:cNvCxnSpPr>
            <a:endCxn id="77" idx="0"/>
          </p:cNvCxnSpPr>
          <p:nvPr/>
        </p:nvCxnSpPr>
        <p:spPr>
          <a:xfrm>
            <a:off x="2133600" y="2743200"/>
            <a:ext cx="876300" cy="228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flipH="1" flipV="1">
            <a:off x="2095500" y="26289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76" idx="2"/>
            <a:endCxn id="133" idx="0"/>
          </p:cNvCxnSpPr>
          <p:nvPr/>
        </p:nvCxnSpPr>
        <p:spPr>
          <a:xfrm rot="5400000">
            <a:off x="1314450" y="3562350"/>
            <a:ext cx="266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381000" y="3695700"/>
            <a:ext cx="2133600" cy="20574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fontAlgn="auto">
              <a:spcBef>
                <a:spcPts val="0"/>
              </a:spcBef>
              <a:spcAft>
                <a:spcPts val="0"/>
              </a:spcAft>
            </a:pPr>
            <a:r>
              <a:rPr lang="en-US" sz="1600" smtClean="0">
                <a:solidFill>
                  <a:prstClr val="black"/>
                </a:solidFill>
              </a:rPr>
              <a:t>Law Enforcement</a:t>
            </a:r>
            <a:endParaRPr lang="en-US" sz="1600" dirty="0" smtClean="0">
              <a:solidFill>
                <a:prstClr val="black"/>
              </a:solidFill>
            </a:endParaRPr>
          </a:p>
          <a:p>
            <a:pPr algn="ctr" fontAlgn="auto">
              <a:spcBef>
                <a:spcPts val="0"/>
              </a:spcBef>
              <a:spcAft>
                <a:spcPts val="0"/>
              </a:spcAft>
            </a:pPr>
            <a:r>
              <a:rPr lang="en-US" sz="1600" dirty="0" smtClean="0">
                <a:solidFill>
                  <a:prstClr val="black"/>
                </a:solidFill>
              </a:rPr>
              <a:t>State Missions</a:t>
            </a:r>
          </a:p>
          <a:p>
            <a:pPr algn="ctr" fontAlgn="auto">
              <a:spcBef>
                <a:spcPts val="0"/>
              </a:spcBef>
              <a:spcAft>
                <a:spcPts val="0"/>
              </a:spcAft>
            </a:pPr>
            <a:r>
              <a:rPr lang="en-US" sz="1600" dirty="0" smtClean="0">
                <a:solidFill>
                  <a:prstClr val="black"/>
                </a:solidFill>
              </a:rPr>
              <a:t>Man-Made Disasters</a:t>
            </a:r>
          </a:p>
          <a:p>
            <a:pPr algn="ctr" fontAlgn="auto">
              <a:spcBef>
                <a:spcPts val="0"/>
              </a:spcBef>
              <a:spcAft>
                <a:spcPts val="0"/>
              </a:spcAft>
            </a:pPr>
            <a:r>
              <a:rPr lang="en-US" sz="1600" dirty="0" smtClean="0">
                <a:solidFill>
                  <a:prstClr val="black"/>
                </a:solidFill>
              </a:rPr>
              <a:t>Hurricanes</a:t>
            </a:r>
          </a:p>
          <a:p>
            <a:pPr algn="ctr" fontAlgn="auto">
              <a:spcBef>
                <a:spcPts val="0"/>
              </a:spcBef>
              <a:spcAft>
                <a:spcPts val="0"/>
              </a:spcAft>
            </a:pPr>
            <a:r>
              <a:rPr lang="en-US" sz="1600" dirty="0" smtClean="0">
                <a:solidFill>
                  <a:prstClr val="black"/>
                </a:solidFill>
              </a:rPr>
              <a:t>Tornados</a:t>
            </a:r>
          </a:p>
          <a:p>
            <a:pPr algn="ctr" fontAlgn="auto">
              <a:spcBef>
                <a:spcPts val="0"/>
              </a:spcBef>
              <a:spcAft>
                <a:spcPts val="0"/>
              </a:spcAft>
            </a:pPr>
            <a:r>
              <a:rPr lang="en-US" sz="1600" dirty="0" smtClean="0">
                <a:solidFill>
                  <a:prstClr val="black"/>
                </a:solidFill>
              </a:rPr>
              <a:t>Floods</a:t>
            </a:r>
          </a:p>
          <a:p>
            <a:pPr algn="ctr" fontAlgn="auto">
              <a:spcBef>
                <a:spcPts val="0"/>
              </a:spcBef>
              <a:spcAft>
                <a:spcPts val="0"/>
              </a:spcAft>
            </a:pPr>
            <a:r>
              <a:rPr lang="en-US" sz="1600" dirty="0" smtClean="0">
                <a:solidFill>
                  <a:prstClr val="black"/>
                </a:solidFill>
              </a:rPr>
              <a:t>Blizzards</a:t>
            </a:r>
          </a:p>
        </p:txBody>
      </p:sp>
      <p:cxnSp>
        <p:nvCxnSpPr>
          <p:cNvPr id="135" name="Straight Arrow Connector 134"/>
          <p:cNvCxnSpPr/>
          <p:nvPr/>
        </p:nvCxnSpPr>
        <p:spPr>
          <a:xfrm rot="5400000">
            <a:off x="6172994" y="2742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5486400" y="2971800"/>
            <a:ext cx="19812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Always Title 10 Federal $</a:t>
            </a:r>
            <a:endParaRPr lang="en-US" sz="1800" dirty="0">
              <a:solidFill>
                <a:prstClr val="black"/>
              </a:solidFill>
            </a:endParaRPr>
          </a:p>
        </p:txBody>
      </p:sp>
      <p:sp>
        <p:nvSpPr>
          <p:cNvPr id="138" name="Rectangle 137"/>
          <p:cNvSpPr/>
          <p:nvPr/>
        </p:nvSpPr>
        <p:spPr>
          <a:xfrm>
            <a:off x="3657600" y="3886200"/>
            <a:ext cx="16002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Federal Service</a:t>
            </a:r>
            <a:endParaRPr lang="en-US" sz="1800" dirty="0">
              <a:solidFill>
                <a:prstClr val="black"/>
              </a:solidFill>
            </a:endParaRPr>
          </a:p>
        </p:txBody>
      </p:sp>
      <p:sp>
        <p:nvSpPr>
          <p:cNvPr id="139" name="Rectangle 138"/>
          <p:cNvSpPr/>
          <p:nvPr/>
        </p:nvSpPr>
        <p:spPr>
          <a:xfrm>
            <a:off x="5715000" y="3886200"/>
            <a:ext cx="1676400" cy="457200"/>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Federal Service</a:t>
            </a:r>
            <a:endParaRPr lang="en-US" sz="1800" dirty="0">
              <a:solidFill>
                <a:prstClr val="black"/>
              </a:solidFill>
            </a:endParaRPr>
          </a:p>
        </p:txBody>
      </p:sp>
      <p:cxnSp>
        <p:nvCxnSpPr>
          <p:cNvPr id="143" name="Straight Arrow Connector 142"/>
          <p:cNvCxnSpPr>
            <a:stCxn id="78" idx="2"/>
          </p:cNvCxnSpPr>
          <p:nvPr/>
        </p:nvCxnSpPr>
        <p:spPr>
          <a:xfrm rot="5400000">
            <a:off x="4038600" y="3657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6287294" y="36949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36" idx="2"/>
          </p:cNvCxnSpPr>
          <p:nvPr/>
        </p:nvCxnSpPr>
        <p:spPr>
          <a:xfrm rot="5400000" flipH="1" flipV="1">
            <a:off x="6438900" y="34671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343400" y="45720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flipH="1" flipV="1">
            <a:off x="4229100" y="44577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flipH="1" flipV="1">
            <a:off x="6362700" y="44577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52578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4953000" y="4876800"/>
            <a:ext cx="10668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CONUS</a:t>
            </a:r>
            <a:endParaRPr lang="en-US" sz="1800" dirty="0">
              <a:solidFill>
                <a:prstClr val="black"/>
              </a:solidFill>
            </a:endParaRPr>
          </a:p>
        </p:txBody>
      </p:sp>
      <p:cxnSp>
        <p:nvCxnSpPr>
          <p:cNvPr id="180" name="Straight Connector 179"/>
          <p:cNvCxnSpPr>
            <a:stCxn id="178" idx="2"/>
          </p:cNvCxnSpPr>
          <p:nvPr/>
        </p:nvCxnSpPr>
        <p:spPr>
          <a:xfrm rot="5400000">
            <a:off x="5295900" y="54483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4953000" y="5638800"/>
            <a:ext cx="11430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OCONUS</a:t>
            </a:r>
            <a:endParaRPr lang="en-US" sz="1800" dirty="0">
              <a:solidFill>
                <a:prstClr val="black"/>
              </a:solidFill>
            </a:endParaRPr>
          </a:p>
        </p:txBody>
      </p:sp>
      <p:sp>
        <p:nvSpPr>
          <p:cNvPr id="182" name="Rectangle 181"/>
          <p:cNvSpPr/>
          <p:nvPr/>
        </p:nvSpPr>
        <p:spPr>
          <a:xfrm>
            <a:off x="6858000" y="4800600"/>
            <a:ext cx="1447800" cy="6096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400" dirty="0" smtClean="0">
                <a:solidFill>
                  <a:prstClr val="black"/>
                </a:solidFill>
              </a:rPr>
              <a:t>Federal Disaster Declared by POTUS</a:t>
            </a:r>
            <a:endParaRPr lang="en-US" sz="1400" dirty="0">
              <a:solidFill>
                <a:prstClr val="black"/>
              </a:solidFill>
            </a:endParaRPr>
          </a:p>
        </p:txBody>
      </p:sp>
      <p:cxnSp>
        <p:nvCxnSpPr>
          <p:cNvPr id="187" name="Straight Arrow Connector 186"/>
          <p:cNvCxnSpPr>
            <a:stCxn id="182" idx="1"/>
          </p:cNvCxnSpPr>
          <p:nvPr/>
        </p:nvCxnSpPr>
        <p:spPr>
          <a:xfrm rot="10800000">
            <a:off x="6400800" y="5105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2095500" y="4762500"/>
            <a:ext cx="2667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3200400" y="6096000"/>
            <a:ext cx="1600200" cy="5334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Dual Hat Commander</a:t>
            </a:r>
            <a:endParaRPr lang="en-US" sz="1800" dirty="0">
              <a:solidFill>
                <a:prstClr val="black"/>
              </a:solidFill>
            </a:endParaRPr>
          </a:p>
        </p:txBody>
      </p:sp>
      <p:cxnSp>
        <p:nvCxnSpPr>
          <p:cNvPr id="194" name="Shape 193"/>
          <p:cNvCxnSpPr>
            <a:stCxn id="139" idx="3"/>
          </p:cNvCxnSpPr>
          <p:nvPr/>
        </p:nvCxnSpPr>
        <p:spPr>
          <a:xfrm>
            <a:off x="7391400" y="4114800"/>
            <a:ext cx="1143000" cy="20574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0800000">
            <a:off x="4800600" y="6172200"/>
            <a:ext cx="37338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19099" y="6076949"/>
            <a:ext cx="2143125" cy="561975"/>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Enforce the Law</a:t>
            </a:r>
          </a:p>
          <a:p>
            <a:pPr algn="ctr" fontAlgn="auto">
              <a:spcBef>
                <a:spcPts val="0"/>
              </a:spcBef>
              <a:spcAft>
                <a:spcPts val="0"/>
              </a:spcAft>
            </a:pPr>
            <a:r>
              <a:rPr lang="en-US" sz="1800" dirty="0" smtClean="0">
                <a:solidFill>
                  <a:prstClr val="black"/>
                </a:solidFill>
              </a:rPr>
              <a:t>Repel Invaders</a:t>
            </a:r>
            <a:endParaRPr lang="en-US" sz="1800" dirty="0">
              <a:solidFill>
                <a:prstClr val="black"/>
              </a:solidFill>
            </a:endParaRPr>
          </a:p>
        </p:txBody>
      </p:sp>
      <p:cxnSp>
        <p:nvCxnSpPr>
          <p:cNvPr id="59" name="Straight Connector 58"/>
          <p:cNvCxnSpPr/>
          <p:nvPr/>
        </p:nvCxnSpPr>
        <p:spPr>
          <a:xfrm rot="16200000" flipH="1">
            <a:off x="1447799" y="4886324"/>
            <a:ext cx="2924178" cy="9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53" idx="3"/>
          </p:cNvCxnSpPr>
          <p:nvPr/>
        </p:nvCxnSpPr>
        <p:spPr>
          <a:xfrm rot="10800000">
            <a:off x="2562225" y="6357938"/>
            <a:ext cx="361951"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4" name="Title 8"/>
          <p:cNvSpPr>
            <a:spLocks noGrp="1"/>
          </p:cNvSpPr>
          <p:nvPr>
            <p:ph type="title"/>
          </p:nvPr>
        </p:nvSpPr>
        <p:spPr>
          <a:xfrm>
            <a:off x="0" y="53975"/>
            <a:ext cx="9144000" cy="868363"/>
          </a:xfrm>
        </p:spPr>
        <p:txBody>
          <a:bodyPr>
            <a:normAutofit/>
          </a:bodyPr>
          <a:lstStyle/>
          <a:p>
            <a:pPr eaLnBrk="1" hangingPunct="1"/>
            <a:r>
              <a:rPr lang="en-US" sz="320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Reserve Component Funding</a:t>
            </a:r>
            <a:br>
              <a:rPr lang="en-US" sz="320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160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n-US" sz="1600" dirty="0" smtClean="0">
                <a:effectLst>
                  <a:outerShdw blurRad="38100" dist="38100" dir="2700000" algn="tl">
                    <a:srgbClr val="000000">
                      <a:alpha val="43137"/>
                    </a:srgbClr>
                  </a:outerShdw>
                </a:effectLst>
                <a:latin typeface="Arial" pitchFamily="34" charset="0"/>
                <a:cs typeface="Arial" pitchFamily="34" charset="0"/>
              </a:rPr>
              <a:t>PB13 Request)</a:t>
            </a:r>
            <a:endParaRPr lang="en-US" sz="1600" i="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lide Number Placeholder 13"/>
          <p:cNvSpPr>
            <a:spLocks noGrp="1"/>
          </p:cNvSpPr>
          <p:nvPr>
            <p:ph type="sldNum" sz="quarter" idx="10"/>
          </p:nvPr>
        </p:nvSpPr>
        <p:spPr>
          <a:xfrm>
            <a:off x="457200" y="6356350"/>
            <a:ext cx="2133600" cy="365125"/>
          </a:xfrm>
        </p:spPr>
        <p:txBody>
          <a:bodyPr anchor="b"/>
          <a:lstStyle/>
          <a:p>
            <a:pPr>
              <a:defRPr/>
            </a:pPr>
            <a:fld id="{C0EE4460-211C-4270-9918-C6774EED55EF}" type="slidenum">
              <a:rPr lang="en-US" sz="1000" smtClean="0">
                <a:solidFill>
                  <a:srgbClr val="000000"/>
                </a:solidFill>
              </a:rPr>
              <a:pPr>
                <a:defRPr/>
              </a:pPr>
              <a:t>49</a:t>
            </a:fld>
            <a:endParaRPr lang="en-US" sz="1000" dirty="0">
              <a:solidFill>
                <a:srgbClr val="000000"/>
              </a:solidFill>
            </a:endParaRPr>
          </a:p>
        </p:txBody>
      </p:sp>
      <p:pic>
        <p:nvPicPr>
          <p:cNvPr id="6"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graphicFrame>
        <p:nvGraphicFramePr>
          <p:cNvPr id="8" name="Chart 7"/>
          <p:cNvGraphicFramePr>
            <a:graphicFrameLocks/>
          </p:cNvGraphicFramePr>
          <p:nvPr>
            <p:extLst>
              <p:ext uri="{D42A27DB-BD31-4B8C-83A1-F6EECF244321}">
                <p14:modId xmlns:p14="http://schemas.microsoft.com/office/powerpoint/2010/main" val="4132926562"/>
              </p:ext>
            </p:extLst>
          </p:nvPr>
        </p:nvGraphicFramePr>
        <p:xfrm>
          <a:off x="0" y="1019174"/>
          <a:ext cx="4457700" cy="2743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472370055"/>
              </p:ext>
            </p:extLst>
          </p:nvPr>
        </p:nvGraphicFramePr>
        <p:xfrm>
          <a:off x="60326" y="3762375"/>
          <a:ext cx="4349749" cy="30956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2213534990"/>
              </p:ext>
            </p:extLst>
          </p:nvPr>
        </p:nvGraphicFramePr>
        <p:xfrm>
          <a:off x="4603750" y="1000126"/>
          <a:ext cx="4521200" cy="27622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extLst>
              <p:ext uri="{D42A27DB-BD31-4B8C-83A1-F6EECF244321}">
                <p14:modId xmlns:p14="http://schemas.microsoft.com/office/powerpoint/2010/main" val="2245810959"/>
              </p:ext>
            </p:extLst>
          </p:nvPr>
        </p:nvGraphicFramePr>
        <p:xfrm>
          <a:off x="4603750" y="3762375"/>
          <a:ext cx="4429125" cy="3095625"/>
        </p:xfrm>
        <a:graphic>
          <a:graphicData uri="http://schemas.openxmlformats.org/drawingml/2006/chart">
            <c:chart xmlns:c="http://schemas.openxmlformats.org/drawingml/2006/chart" xmlns:r="http://schemas.openxmlformats.org/officeDocument/2006/relationships" r:id="rId7"/>
          </a:graphicData>
        </a:graphic>
      </p:graphicFrame>
      <p:cxnSp>
        <p:nvCxnSpPr>
          <p:cNvPr id="12" name="Straight Connector 11"/>
          <p:cNvCxnSpPr/>
          <p:nvPr/>
        </p:nvCxnSpPr>
        <p:spPr>
          <a:xfrm flipH="1">
            <a:off x="4556125" y="1000125"/>
            <a:ext cx="19050" cy="585787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0" y="3762375"/>
            <a:ext cx="9124951"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af.mil/shared/media/photodb/photos/080820-F-5957S-987.jpg"/>
          <p:cNvPicPr>
            <a:picLocks noChangeArrowheads="1"/>
          </p:cNvPicPr>
          <p:nvPr/>
        </p:nvPicPr>
        <p:blipFill>
          <a:blip r:embed="rId3" cstate="print"/>
          <a:srcRect/>
          <a:stretch>
            <a:fillRect/>
          </a:stretch>
        </p:blipFill>
        <p:spPr bwMode="auto">
          <a:xfrm>
            <a:off x="1295400" y="5925312"/>
            <a:ext cx="1325880" cy="928114"/>
          </a:xfrm>
          <a:prstGeom prst="rect">
            <a:avLst/>
          </a:prstGeom>
          <a:noFill/>
          <a:ln>
            <a:solidFill>
              <a:schemeClr val="tx1"/>
            </a:solidFill>
          </a:ln>
        </p:spPr>
      </p:pic>
      <p:sp>
        <p:nvSpPr>
          <p:cNvPr id="4" name="TextBox 3"/>
          <p:cNvSpPr txBox="1"/>
          <p:nvPr/>
        </p:nvSpPr>
        <p:spPr>
          <a:xfrm>
            <a:off x="152400" y="1431776"/>
            <a:ext cx="8839200" cy="4098558"/>
          </a:xfrm>
          <a:prstGeom prst="rect">
            <a:avLst/>
          </a:prstGeom>
          <a:noFill/>
        </p:spPr>
        <p:txBody>
          <a:bodyPr wrap="square" rtlCol="0">
            <a:spAutoFit/>
          </a:bodyPr>
          <a:lstStyle/>
          <a:p>
            <a:pPr algn="ctr"/>
            <a: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t>Mission</a:t>
            </a:r>
            <a:b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b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dirty="0">
                <a:solidFill>
                  <a:prstClr val="black"/>
                </a:solidFill>
                <a:latin typeface="Arial" pitchFamily="34" charset="0"/>
                <a:ea typeface="Calibri"/>
                <a:cs typeface="Arial" pitchFamily="34" charset="0"/>
              </a:rPr>
              <a:t>Our mission is to serve as the principal advisor to the Secretary of Defense with responsibility for </a:t>
            </a:r>
          </a:p>
          <a:p>
            <a:pPr algn="ctr"/>
            <a:r>
              <a:rPr lang="en-US" sz="1400" dirty="0">
                <a:solidFill>
                  <a:prstClr val="black"/>
                </a:solidFill>
                <a:latin typeface="Arial" pitchFamily="34" charset="0"/>
                <a:ea typeface="Calibri"/>
                <a:cs typeface="Arial" pitchFamily="34" charset="0"/>
              </a:rPr>
              <a:t>policy,  oversight, and support of the seven Reserve Components as part of the Total Force.</a:t>
            </a: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t>Vision</a:t>
            </a:r>
            <a:b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br>
            <a:r>
              <a:rPr lang="en-US" sz="1400" dirty="0">
                <a:solidFill>
                  <a:prstClr val="black"/>
                </a:solidFill>
                <a:latin typeface="Arial" pitchFamily="34" charset="0"/>
                <a:ea typeface="Calibri"/>
                <a:cs typeface="Arial" pitchFamily="34" charset="0"/>
              </a:rPr>
              <a:t/>
            </a:r>
            <a:br>
              <a:rPr lang="en-US" sz="1400" dirty="0">
                <a:solidFill>
                  <a:prstClr val="black"/>
                </a:solidFill>
                <a:latin typeface="Arial" pitchFamily="34" charset="0"/>
                <a:ea typeface="Calibri"/>
                <a:cs typeface="Arial" pitchFamily="34" charset="0"/>
              </a:rPr>
            </a:br>
            <a:r>
              <a:rPr lang="en-US" sz="1400" dirty="0">
                <a:solidFill>
                  <a:prstClr val="black"/>
                </a:solidFill>
                <a:latin typeface="Arial" pitchFamily="34" charset="0"/>
                <a:ea typeface="Calibri"/>
                <a:cs typeface="Arial" pitchFamily="34" charset="0"/>
              </a:rPr>
              <a:t>Through policy and legislative development, ensure operational and strategic Reserve Components </a:t>
            </a:r>
          </a:p>
          <a:p>
            <a:pPr algn="ctr"/>
            <a:r>
              <a:rPr lang="en-US" sz="1400" dirty="0">
                <a:solidFill>
                  <a:prstClr val="black"/>
                </a:solidFill>
                <a:latin typeface="Arial" pitchFamily="34" charset="0"/>
                <a:ea typeface="Calibri"/>
                <a:cs typeface="Arial" pitchFamily="34" charset="0"/>
              </a:rPr>
              <a:t>that are seamlessly integrated with the Total Force supporting national security at home and abroad.   </a:t>
            </a:r>
            <a:br>
              <a:rPr lang="en-US" sz="1400" dirty="0">
                <a:solidFill>
                  <a:prstClr val="black"/>
                </a:solidFill>
                <a:latin typeface="Arial" pitchFamily="34" charset="0"/>
                <a:ea typeface="Calibri"/>
                <a:cs typeface="Arial" pitchFamily="34" charset="0"/>
              </a:rPr>
            </a:b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t>Focus Areas</a:t>
            </a:r>
            <a:b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br>
            <a:endPar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endParaRPr>
          </a:p>
          <a:p>
            <a:pPr marL="2628900" lvl="5" indent="-342900"/>
            <a:r>
              <a:rPr lang="en-US" sz="1400" dirty="0">
                <a:solidFill>
                  <a:prstClr val="black"/>
                </a:solidFill>
                <a:latin typeface="Arial" pitchFamily="34" charset="0"/>
                <a:ea typeface="Calibri"/>
                <a:cs typeface="Arial" pitchFamily="34" charset="0"/>
              </a:rPr>
              <a:t>Support National Security at Home and Abroad</a:t>
            </a:r>
          </a:p>
          <a:p>
            <a:pPr marL="2628900" lvl="5" indent="-342900"/>
            <a:r>
              <a:rPr lang="en-US" sz="1400" dirty="0">
                <a:solidFill>
                  <a:prstClr val="black"/>
                </a:solidFill>
                <a:latin typeface="Arial" pitchFamily="34" charset="0"/>
                <a:ea typeface="Calibri"/>
                <a:cs typeface="Arial" pitchFamily="34" charset="0"/>
              </a:rPr>
              <a:t>Support RC Members, Families, and DoD Outreach in Communities </a:t>
            </a:r>
          </a:p>
          <a:p>
            <a:pPr marL="2628900" lvl="5" indent="-342900"/>
            <a:r>
              <a:rPr lang="en-US" sz="1400" dirty="0">
                <a:solidFill>
                  <a:prstClr val="black"/>
                </a:solidFill>
                <a:latin typeface="Arial" pitchFamily="34" charset="0"/>
                <a:ea typeface="Calibri"/>
                <a:cs typeface="Arial" pitchFamily="34" charset="0"/>
              </a:rPr>
              <a:t>Engage in and Improve Existing Processes </a:t>
            </a:r>
          </a:p>
          <a:p>
            <a:pPr marL="2628900" lvl="5" indent="-342900"/>
            <a:r>
              <a:rPr lang="en-US" sz="1400" dirty="0">
                <a:solidFill>
                  <a:prstClr val="black"/>
                </a:solidFill>
                <a:latin typeface="Arial" pitchFamily="34" charset="0"/>
                <a:ea typeface="Calibri"/>
                <a:cs typeface="Arial" pitchFamily="34" charset="0"/>
              </a:rPr>
              <a:t>Support Total Force Policies </a:t>
            </a:r>
          </a:p>
          <a:p>
            <a:pPr marL="2628900" lvl="5" indent="-342900">
              <a:spcAft>
                <a:spcPts val="1000"/>
              </a:spcAft>
            </a:pPr>
            <a:r>
              <a:rPr lang="en-US" sz="1400" dirty="0">
                <a:solidFill>
                  <a:prstClr val="black"/>
                </a:solidFill>
                <a:latin typeface="Arial" pitchFamily="34" charset="0"/>
                <a:ea typeface="Calibri"/>
                <a:cs typeface="Arial" pitchFamily="34" charset="0"/>
              </a:rPr>
              <a:t>Leverage Strategic Communications</a:t>
            </a:r>
          </a:p>
          <a:p>
            <a:pPr algn="ctr"/>
            <a:endParaRPr lang="en-US" sz="1400" dirty="0">
              <a:solidFill>
                <a:prstClr val="black"/>
              </a:solidFill>
            </a:endParaRPr>
          </a:p>
        </p:txBody>
      </p:sp>
      <p:pic>
        <p:nvPicPr>
          <p:cNvPr id="5" name="Picture 2" descr="http://media.militaryphotos.net/photos/albums/striker/aad.sized.jpg">
            <a:hlinkClick r:id="rId4"/>
          </p:cNvPr>
          <p:cNvPicPr preferRelativeResize="0">
            <a:picLocks noChangeArrowheads="1"/>
          </p:cNvPicPr>
          <p:nvPr/>
        </p:nvPicPr>
        <p:blipFill>
          <a:blip r:embed="rId5" cstate="print"/>
          <a:srcRect/>
          <a:stretch>
            <a:fillRect/>
          </a:stretch>
        </p:blipFill>
        <p:spPr bwMode="auto">
          <a:xfrm>
            <a:off x="0" y="5925315"/>
            <a:ext cx="1325880" cy="928770"/>
          </a:xfrm>
          <a:prstGeom prst="rect">
            <a:avLst/>
          </a:prstGeom>
          <a:noFill/>
          <a:ln>
            <a:solidFill>
              <a:schemeClr val="tx1"/>
            </a:solidFill>
          </a:ln>
        </p:spPr>
      </p:pic>
      <p:sp>
        <p:nvSpPr>
          <p:cNvPr id="11" name="Title 1"/>
          <p:cNvSpPr txBox="1">
            <a:spLocks/>
          </p:cNvSpPr>
          <p:nvPr/>
        </p:nvSpPr>
        <p:spPr>
          <a:xfrm>
            <a:off x="838200" y="152400"/>
            <a:ext cx="7467600" cy="762000"/>
          </a:xfrm>
          <a:prstGeom prst="rect">
            <a:avLst/>
          </a:prstGeom>
        </p:spPr>
        <p:txBody>
          <a:bodyPr>
            <a:noAutofit/>
          </a:bodyPr>
          <a:lstStyle/>
          <a:p>
            <a:pPr algn="ctr"/>
            <a:r>
              <a:rPr lang="en-US" sz="3200" b="1" dirty="0">
                <a:solidFill>
                  <a:prstClr val="black"/>
                </a:solidFill>
                <a:effectLst>
                  <a:outerShdw blurRad="38100" dist="38100" dir="2700000" algn="tl">
                    <a:srgbClr val="000000">
                      <a:alpha val="43137"/>
                    </a:srgbClr>
                  </a:outerShdw>
                </a:effectLst>
                <a:latin typeface="Arial" pitchFamily="34" charset="0"/>
                <a:cs typeface="Arial" pitchFamily="34" charset="0"/>
              </a:rPr>
              <a:t>Assistant Secretary of Defense </a:t>
            </a:r>
          </a:p>
          <a:p>
            <a:pPr algn="ctr"/>
            <a:r>
              <a:rPr lang="en-US" sz="3200" b="1" dirty="0">
                <a:solidFill>
                  <a:prstClr val="black"/>
                </a:solidFill>
                <a:effectLst>
                  <a:outerShdw blurRad="38100" dist="38100" dir="2700000" algn="tl">
                    <a:srgbClr val="000000">
                      <a:alpha val="43137"/>
                    </a:srgbClr>
                  </a:outerShdw>
                </a:effectLst>
                <a:latin typeface="Arial" pitchFamily="34" charset="0"/>
                <a:cs typeface="Arial" pitchFamily="34" charset="0"/>
              </a:rPr>
              <a:t>for Reserve Affairs</a:t>
            </a:r>
          </a:p>
        </p:txBody>
      </p:sp>
      <p:pic>
        <p:nvPicPr>
          <p:cNvPr id="12" name="Picture 14" descr="http://farm3.static.flickr.com/2626/4198783001_55dfb575f7.jpg"/>
          <p:cNvPicPr>
            <a:picLocks noChangeArrowheads="1"/>
          </p:cNvPicPr>
          <p:nvPr/>
        </p:nvPicPr>
        <p:blipFill>
          <a:blip r:embed="rId6" cstate="print"/>
          <a:srcRect/>
          <a:stretch>
            <a:fillRect/>
          </a:stretch>
        </p:blipFill>
        <p:spPr bwMode="auto">
          <a:xfrm>
            <a:off x="2590800" y="5925313"/>
            <a:ext cx="1325880" cy="932687"/>
          </a:xfrm>
          <a:prstGeom prst="rect">
            <a:avLst/>
          </a:prstGeom>
          <a:noFill/>
          <a:ln>
            <a:solidFill>
              <a:schemeClr val="tx1"/>
            </a:solidFill>
          </a:ln>
        </p:spPr>
      </p:pic>
      <p:pic>
        <p:nvPicPr>
          <p:cNvPr id="18" name="Picture 2"/>
          <p:cNvPicPr>
            <a:picLocks noChangeAspect="1" noChangeArrowheads="1"/>
          </p:cNvPicPr>
          <p:nvPr/>
        </p:nvPicPr>
        <p:blipFill>
          <a:blip r:embed="rId7" cstate="print"/>
          <a:srcRect/>
          <a:stretch>
            <a:fillRect/>
          </a:stretch>
        </p:blipFill>
        <p:spPr bwMode="auto">
          <a:xfrm>
            <a:off x="76200" y="76200"/>
            <a:ext cx="914400" cy="914400"/>
          </a:xfrm>
          <a:prstGeom prst="rect">
            <a:avLst/>
          </a:prstGeom>
          <a:noFill/>
          <a:ln w="9525">
            <a:noFill/>
            <a:miter lim="800000"/>
            <a:headEnd/>
            <a:tailEnd/>
          </a:ln>
        </p:spPr>
      </p:pic>
      <p:pic>
        <p:nvPicPr>
          <p:cNvPr id="14" name="Picture 10" descr="http://www.ehdwalls.com/plog-content/images/1280x800/military/aviation_military_aircraft___combat_fighter_012530_.jpg"/>
          <p:cNvPicPr>
            <a:picLocks noChangeArrowheads="1"/>
          </p:cNvPicPr>
          <p:nvPr/>
        </p:nvPicPr>
        <p:blipFill>
          <a:blip r:embed="rId8" cstate="print"/>
          <a:srcRect/>
          <a:stretch>
            <a:fillRect/>
          </a:stretch>
        </p:blipFill>
        <p:spPr bwMode="auto">
          <a:xfrm>
            <a:off x="6477000" y="5925313"/>
            <a:ext cx="1325880" cy="932687"/>
          </a:xfrm>
          <a:prstGeom prst="rect">
            <a:avLst/>
          </a:prstGeom>
          <a:noFill/>
          <a:ln>
            <a:solidFill>
              <a:schemeClr val="tx1"/>
            </a:solidFill>
          </a:ln>
        </p:spPr>
      </p:pic>
      <p:pic>
        <p:nvPicPr>
          <p:cNvPr id="16" name="Picture 2" descr="http://farm2.static.flickr.com/1184/1260526465_2a68085126.jpg"/>
          <p:cNvPicPr>
            <a:picLocks noChangeArrowheads="1"/>
          </p:cNvPicPr>
          <p:nvPr/>
        </p:nvPicPr>
        <p:blipFill>
          <a:blip r:embed="rId9" cstate="print"/>
          <a:srcRect/>
          <a:stretch>
            <a:fillRect/>
          </a:stretch>
        </p:blipFill>
        <p:spPr bwMode="auto">
          <a:xfrm>
            <a:off x="3855720" y="5925313"/>
            <a:ext cx="1325880" cy="932687"/>
          </a:xfrm>
          <a:prstGeom prst="rect">
            <a:avLst/>
          </a:prstGeom>
          <a:noFill/>
          <a:ln>
            <a:solidFill>
              <a:schemeClr val="tx1"/>
            </a:solidFill>
          </a:ln>
        </p:spPr>
      </p:pic>
      <p:pic>
        <p:nvPicPr>
          <p:cNvPr id="5126" name="Picture 6" descr="Marines from the 1st Battalion, 4th Marine Division, return to the amphibious transport dock ship USS Dubuque (LPD 8) in an amphibious assault vehicle after training with Indonesian Marines during Marine Exercise 2010 on June 22, 2010.  Marine Exercise is designed to provide training to the Indonesian military and build relationships that help maintain regional stability.  "/>
          <p:cNvPicPr>
            <a:picLocks noChangeArrowheads="1"/>
          </p:cNvPicPr>
          <p:nvPr/>
        </p:nvPicPr>
        <p:blipFill>
          <a:blip r:embed="rId10" cstate="print"/>
          <a:srcRect/>
          <a:stretch>
            <a:fillRect/>
          </a:stretch>
        </p:blipFill>
        <p:spPr bwMode="auto">
          <a:xfrm>
            <a:off x="5181600" y="5925313"/>
            <a:ext cx="1325880" cy="932687"/>
          </a:xfrm>
          <a:prstGeom prst="rect">
            <a:avLst/>
          </a:prstGeom>
          <a:noFill/>
          <a:ln>
            <a:solidFill>
              <a:schemeClr val="tx1"/>
            </a:solidFill>
          </a:ln>
        </p:spPr>
      </p:pic>
      <p:pic>
        <p:nvPicPr>
          <p:cNvPr id="1028" name="Picture 4" descr="Boatswain's Mate">
            <a:hlinkClick r:id="rId11"/>
          </p:cNvPr>
          <p:cNvPicPr>
            <a:picLocks noChangeArrowheads="1"/>
          </p:cNvPicPr>
          <p:nvPr/>
        </p:nvPicPr>
        <p:blipFill>
          <a:blip r:embed="rId12" cstate="print"/>
          <a:srcRect/>
          <a:stretch>
            <a:fillRect/>
          </a:stretch>
        </p:blipFill>
        <p:spPr bwMode="auto">
          <a:xfrm>
            <a:off x="7818120" y="5925312"/>
            <a:ext cx="1325880" cy="932688"/>
          </a:xfrm>
          <a:prstGeom prst="rect">
            <a:avLst/>
          </a:prstGeom>
          <a:noFill/>
          <a:ln>
            <a:solidFill>
              <a:schemeClr val="tx1"/>
            </a:solidFill>
          </a:ln>
        </p:spPr>
      </p:pic>
      <p:pic>
        <p:nvPicPr>
          <p:cNvPr id="1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618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7920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58"/>
            <a:ext cx="8229600" cy="990600"/>
          </a:xfrm>
        </p:spPr>
        <p:txBody>
          <a:bodyPr>
            <a:noAutofit/>
          </a:bodyPr>
          <a:lstStyle/>
          <a:p>
            <a:r>
              <a:rPr lang="en-US" sz="2800" b="0" u="sng" dirty="0" smtClean="0">
                <a:solidFill>
                  <a:schemeClr val="tx1"/>
                </a:solidFill>
                <a:latin typeface="Arial" pitchFamily="34" charset="0"/>
                <a:cs typeface="Arial" pitchFamily="34" charset="0"/>
              </a:rPr>
              <a:t>Base Realignment and Closure (BRAC) /</a:t>
            </a:r>
            <a:br>
              <a:rPr lang="en-US" sz="2800" b="0" u="sng" dirty="0" smtClean="0">
                <a:solidFill>
                  <a:schemeClr val="tx1"/>
                </a:solidFill>
                <a:latin typeface="Arial" pitchFamily="34" charset="0"/>
                <a:cs typeface="Arial" pitchFamily="34" charset="0"/>
              </a:rPr>
            </a:br>
            <a:r>
              <a:rPr lang="en-US" sz="2800" b="0" u="sng" dirty="0" smtClean="0">
                <a:solidFill>
                  <a:schemeClr val="tx1"/>
                </a:solidFill>
                <a:latin typeface="Arial" pitchFamily="34" charset="0"/>
                <a:cs typeface="Arial" pitchFamily="34" charset="0"/>
              </a:rPr>
              <a:t>Small Base Closure</a:t>
            </a:r>
            <a:r>
              <a:rPr lang="en-US" sz="2800" b="0" dirty="0" smtClean="0">
                <a:solidFill>
                  <a:schemeClr val="tx1"/>
                </a:solidFill>
                <a:latin typeface="Arial" pitchFamily="34" charset="0"/>
                <a:cs typeface="Arial" pitchFamily="34" charset="0"/>
              </a:rPr>
              <a:t/>
            </a:r>
            <a:br>
              <a:rPr lang="en-US" sz="2800" b="0" dirty="0" smtClean="0">
                <a:solidFill>
                  <a:schemeClr val="tx1"/>
                </a:solidFill>
                <a:latin typeface="Arial" pitchFamily="34" charset="0"/>
                <a:cs typeface="Arial" pitchFamily="34" charset="0"/>
              </a:rPr>
            </a:br>
            <a:endParaRPr lang="en-US" sz="2800" b="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219200"/>
            <a:ext cx="8458200" cy="5257800"/>
          </a:xfrm>
        </p:spPr>
        <p:txBody>
          <a:bodyPr>
            <a:normAutofit/>
          </a:bodyPr>
          <a:lstStyle/>
          <a:p>
            <a:pPr lvl="1"/>
            <a:endParaRPr lang="en-US" sz="800" dirty="0" smtClean="0"/>
          </a:p>
          <a:p>
            <a:pPr lvl="1">
              <a:buNone/>
            </a:pPr>
            <a:endParaRPr lang="en-US" sz="800" dirty="0" smtClean="0"/>
          </a:p>
          <a:p>
            <a:pPr lvl="1">
              <a:buNone/>
            </a:pPr>
            <a:endParaRPr lang="en-US" sz="800" dirty="0" smtClean="0"/>
          </a:p>
          <a:p>
            <a:pPr lvl="1">
              <a:buFont typeface="Arial" pitchFamily="34" charset="0"/>
              <a:buChar char="•"/>
            </a:pPr>
            <a:endParaRPr lang="en-US" sz="1200" dirty="0" smtClean="0"/>
          </a:p>
          <a:p>
            <a:pPr lvl="1"/>
            <a:endParaRPr lang="en-US" sz="800" dirty="0" smtClean="0"/>
          </a:p>
          <a:p>
            <a:pPr lvl="1">
              <a:buNone/>
            </a:pPr>
            <a:endParaRPr lang="en-US" sz="800" dirty="0" smtClean="0"/>
          </a:p>
          <a:p>
            <a:pPr lvl="1">
              <a:buNone/>
            </a:pPr>
            <a:endParaRPr lang="en-US" sz="800" dirty="0" smtClean="0"/>
          </a:p>
          <a:p>
            <a:endParaRPr lang="en-US" sz="1200" dirty="0" smtClean="0"/>
          </a:p>
        </p:txBody>
      </p:sp>
      <p:pic>
        <p:nvPicPr>
          <p:cNvPr id="6" name="Picture 2"/>
          <p:cNvPicPr>
            <a:picLocks noChangeAspect="1" noChangeArrowheads="1"/>
          </p:cNvPicPr>
          <p:nvPr/>
        </p:nvPicPr>
        <p:blipFill>
          <a:blip r:embed="rId3" cstate="print"/>
          <a:srcRect/>
          <a:stretch>
            <a:fillRect/>
          </a:stretch>
        </p:blipFill>
        <p:spPr bwMode="auto">
          <a:xfrm>
            <a:off x="0" y="28575"/>
            <a:ext cx="914400" cy="914400"/>
          </a:xfrm>
          <a:prstGeom prst="rect">
            <a:avLst/>
          </a:prstGeom>
          <a:noFill/>
          <a:ln w="9525">
            <a:noFill/>
            <a:miter lim="800000"/>
            <a:headEnd/>
            <a:tailEnd/>
          </a:ln>
        </p:spPr>
      </p:pic>
      <p:sp>
        <p:nvSpPr>
          <p:cNvPr id="7" name="Content Placeholder 2"/>
          <p:cNvSpPr txBox="1">
            <a:spLocks/>
          </p:cNvSpPr>
          <p:nvPr/>
        </p:nvSpPr>
        <p:spPr>
          <a:xfrm>
            <a:off x="152400" y="1447800"/>
            <a:ext cx="8877300" cy="5181600"/>
          </a:xfrm>
          <a:prstGeom prst="rect">
            <a:avLst/>
          </a:prstGeom>
        </p:spPr>
        <p:txBody>
          <a:bodyPr vert="horz" lIns="91440" tIns="45720" rIns="91440" bIns="45720" rtlCol="0">
            <a:normAutofit fontScale="92500" lnSpcReduction="20000"/>
          </a:bodyPr>
          <a:lstStyle/>
          <a:p>
            <a:pPr marL="342900" indent="-342900">
              <a:buFont typeface="Arial" pitchFamily="34" charset="0"/>
              <a:buChar char="•"/>
              <a:defRPr/>
            </a:pPr>
            <a:r>
              <a:rPr lang="en-US" sz="1600" b="1" dirty="0">
                <a:solidFill>
                  <a:prstClr val="black"/>
                </a:solidFill>
                <a:cs typeface="Times New Roman" pitchFamily="18" charset="0"/>
              </a:rPr>
              <a:t>Issue:  </a:t>
            </a:r>
            <a:r>
              <a:rPr lang="en-US" sz="1600" dirty="0">
                <a:solidFill>
                  <a:prstClr val="black"/>
                </a:solidFill>
                <a:cs typeface="Times New Roman" pitchFamily="18" charset="0"/>
              </a:rPr>
              <a:t>USD(P&amp;R) and ASD(RA) participation as Secretary of Defense-approved senior group members  in future BRAC rounds / Small Base Closures.  Note: The USD(P&amp;R) and the ASD(RA) were not selected to participate in BRAC 2005, making it virtually impossible to have any significant input or influence over BRAC decisions being made by the Department regarding the Reserve components (RCs).</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Background:  </a:t>
            </a:r>
            <a:r>
              <a:rPr lang="en-US" sz="1600" dirty="0">
                <a:solidFill>
                  <a:prstClr val="black"/>
                </a:solidFill>
                <a:cs typeface="Times New Roman" pitchFamily="18" charset="0"/>
              </a:rPr>
              <a:t>As a result of DoD’s new defense strategy and funding priorities, a legislative proposal requesting congressional authorization for two more rounds of BRAC in FY 2013 and FY 2015 was included in the FY 2013 President’s Budget.  Although the HASC and SASC have denied DoD’s request, DUSD(I&amp;E) BRAC testimony indicates that DoD is prepared to use its existing Title 10 authority in Section 2687 to begin the closure and realignment process.  If used, this authority will also have an immediate impact on Reserve centers and RC installations having less than 300 civilian personnel.        </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Intent:  </a:t>
            </a:r>
            <a:r>
              <a:rPr lang="en-US" sz="1600" dirty="0">
                <a:solidFill>
                  <a:prstClr val="black"/>
                </a:solidFill>
                <a:cs typeface="Times New Roman" pitchFamily="18" charset="0"/>
              </a:rPr>
              <a:t>To ensure ASD(RA) is designated as a senior group member, which will also allow the Reserve Affairs organization to fully participate in any new BRAC or small base closure process; to provide OSD leadership sage counsel and timely advice on future RC BRAC recommendations; and to ensure the military value final selection criteria used makes a better distinction between Active and Reserve component facilities and installations.     </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Focus Area this initiative will support: </a:t>
            </a:r>
            <a:r>
              <a:rPr lang="en-US" sz="1600" dirty="0">
                <a:solidFill>
                  <a:prstClr val="black"/>
                </a:solidFill>
                <a:cs typeface="Times New Roman" pitchFamily="18" charset="0"/>
              </a:rPr>
              <a:t>Engage in and Improve Existing Processes </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Measurement metric:  </a:t>
            </a:r>
            <a:r>
              <a:rPr lang="en-US" sz="1600" dirty="0">
                <a:solidFill>
                  <a:prstClr val="black"/>
                </a:solidFill>
                <a:cs typeface="Times New Roman" pitchFamily="18" charset="0"/>
              </a:rPr>
              <a:t>Secretary of Defense/Deputy Secretary of Defense approval </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Estimated time of completion:  </a:t>
            </a:r>
            <a:r>
              <a:rPr lang="en-US" sz="1600" dirty="0">
                <a:solidFill>
                  <a:prstClr val="black"/>
                </a:solidFill>
                <a:cs typeface="Times New Roman" pitchFamily="18" charset="0"/>
              </a:rPr>
              <a:t>Unknown</a:t>
            </a:r>
            <a:br>
              <a:rPr lang="en-US" sz="1600" dirty="0">
                <a:solidFill>
                  <a:prstClr val="black"/>
                </a:solidFill>
                <a:cs typeface="Times New Roman" pitchFamily="18" charset="0"/>
              </a:rPr>
            </a:br>
            <a:endParaRPr lang="en-US" sz="1600" dirty="0">
              <a:solidFill>
                <a:prstClr val="black"/>
              </a:solidFill>
              <a:cs typeface="Times New Roman" pitchFamily="18" charset="0"/>
            </a:endParaRPr>
          </a:p>
          <a:p>
            <a:pPr marL="342900" indent="-342900">
              <a:buFont typeface="Arial" pitchFamily="34" charset="0"/>
              <a:buNone/>
              <a:defRPr/>
            </a:pPr>
            <a:endParaRPr lang="en-US" sz="1600" dirty="0">
              <a:solidFill>
                <a:prstClr val="black"/>
              </a:solidFill>
              <a:cs typeface="Times New Roman" pitchFamily="18" charset="0"/>
            </a:endParaRPr>
          </a:p>
          <a:p>
            <a:pPr marL="342900" indent="-342900">
              <a:buFont typeface="Arial" pitchFamily="34" charset="0"/>
              <a:buNone/>
              <a:defRPr/>
            </a:pPr>
            <a:r>
              <a:rPr lang="en-US" sz="1600" b="1" dirty="0">
                <a:solidFill>
                  <a:prstClr val="black"/>
                </a:solidFill>
                <a:cs typeface="Times New Roman" pitchFamily="18" charset="0"/>
              </a:rPr>
              <a:t>DASD:   </a:t>
            </a:r>
            <a:r>
              <a:rPr lang="en-US" sz="1600" dirty="0">
                <a:solidFill>
                  <a:prstClr val="black"/>
                </a:solidFill>
                <a:cs typeface="Times New Roman" pitchFamily="18" charset="0"/>
              </a:rPr>
              <a:t>Mr. Wightman			</a:t>
            </a:r>
            <a:r>
              <a:rPr lang="en-US" sz="1600" b="1" dirty="0">
                <a:solidFill>
                  <a:prstClr val="black"/>
                </a:solidFill>
                <a:cs typeface="Times New Roman" pitchFamily="18" charset="0"/>
              </a:rPr>
              <a:t>OPR (AO):  </a:t>
            </a:r>
            <a:r>
              <a:rPr lang="en-US" sz="1600" dirty="0">
                <a:solidFill>
                  <a:prstClr val="black"/>
                </a:solidFill>
                <a:cs typeface="Times New Roman" pitchFamily="18" charset="0"/>
              </a:rPr>
              <a:t>Mr. Jameson</a:t>
            </a:r>
            <a:endParaRPr lang="en-US" sz="1600" i="1" dirty="0">
              <a:solidFill>
                <a:prstClr val="black"/>
              </a:solidFill>
              <a:cs typeface="Times New Roman" pitchFamily="18" charset="0"/>
            </a:endParaRPr>
          </a:p>
          <a:p>
            <a:pPr marL="342900" indent="-342900">
              <a:buFont typeface="Wingdings" pitchFamily="2" charset="2"/>
              <a:buNone/>
              <a:defRPr/>
            </a:pPr>
            <a:endParaRPr lang="en-US" sz="1600" i="1" dirty="0">
              <a:solidFill>
                <a:prstClr val="black"/>
              </a:solidFill>
              <a:cs typeface="Times New Roman" pitchFamily="18" charset="0"/>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p:txBody>
      </p:sp>
      <p:sp>
        <p:nvSpPr>
          <p:cNvPr id="8" name="TextBox 7"/>
          <p:cNvSpPr txBox="1"/>
          <p:nvPr/>
        </p:nvSpPr>
        <p:spPr>
          <a:xfrm>
            <a:off x="2819400" y="914400"/>
            <a:ext cx="3200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prstClr val="black"/>
                </a:solidFill>
              </a:rPr>
              <a:t>Materiel and Facilities (M&amp;F) </a:t>
            </a:r>
            <a:endParaRPr lang="en-US" dirty="0">
              <a:solidFill>
                <a:prstClr val="black"/>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AFACA61-7FAD-4420-BBD4-AC6F978FFEBD}" type="slidenum">
              <a:rPr lang="en-US" smtClean="0">
                <a:solidFill>
                  <a:prstClr val="black">
                    <a:tint val="75000"/>
                  </a:prstClr>
                </a:solidFill>
              </a:rPr>
              <a:pPr/>
              <a:t>50</a:t>
            </a:fld>
            <a:endParaRPr lang="en-US">
              <a:solidFill>
                <a:prstClr val="black">
                  <a:tint val="75000"/>
                </a:prstClr>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034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Autofit/>
          </a:bodyPr>
          <a:lstStyle/>
          <a:p>
            <a:r>
              <a:rPr lang="en-US" b="0" u="sng" dirty="0" smtClean="0">
                <a:solidFill>
                  <a:schemeClr val="tx1"/>
                </a:solidFill>
                <a:latin typeface="Arial" pitchFamily="34" charset="0"/>
                <a:cs typeface="Arial" pitchFamily="34" charset="0"/>
              </a:rPr>
              <a:t>RC Equipment Transparency</a:t>
            </a:r>
            <a:endParaRPr lang="en-US" sz="2400" b="0" u="sng"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914400"/>
            <a:ext cx="8458200" cy="5562600"/>
          </a:xfrm>
        </p:spPr>
        <p:txBody>
          <a:bodyPr>
            <a:normAutofit/>
          </a:bodyPr>
          <a:lstStyle/>
          <a:p>
            <a:pPr lvl="1"/>
            <a:endParaRPr lang="en-US" sz="800" dirty="0" smtClean="0"/>
          </a:p>
          <a:p>
            <a:pPr lvl="1">
              <a:buNone/>
            </a:pPr>
            <a:endParaRPr lang="en-US" sz="800" dirty="0" smtClean="0"/>
          </a:p>
          <a:p>
            <a:pPr lvl="1">
              <a:buNone/>
            </a:pPr>
            <a:endParaRPr lang="en-US" sz="800" dirty="0" smtClean="0"/>
          </a:p>
          <a:p>
            <a:pPr lvl="1">
              <a:buFont typeface="Arial" pitchFamily="34" charset="0"/>
              <a:buChar char="•"/>
            </a:pPr>
            <a:endParaRPr lang="en-US" sz="1200" dirty="0" smtClean="0"/>
          </a:p>
          <a:p>
            <a:pPr lvl="1"/>
            <a:endParaRPr lang="en-US" sz="800" dirty="0" smtClean="0"/>
          </a:p>
          <a:p>
            <a:pPr lvl="1">
              <a:buNone/>
            </a:pPr>
            <a:endParaRPr lang="en-US" sz="800" dirty="0" smtClean="0"/>
          </a:p>
          <a:p>
            <a:pPr lvl="1">
              <a:buNone/>
            </a:pPr>
            <a:endParaRPr lang="en-US" sz="800" dirty="0" smtClean="0"/>
          </a:p>
          <a:p>
            <a:endParaRPr lang="en-US" sz="1200" dirty="0" smtClean="0"/>
          </a:p>
        </p:txBody>
      </p:sp>
      <p:pic>
        <p:nvPicPr>
          <p:cNvPr id="6" name="Picture 2"/>
          <p:cNvPicPr>
            <a:picLocks noChangeAspect="1" noChangeArrowheads="1"/>
          </p:cNvPicPr>
          <p:nvPr/>
        </p:nvPicPr>
        <p:blipFill>
          <a:blip r:embed="rId3" cstate="print"/>
          <a:srcRect/>
          <a:stretch>
            <a:fillRect/>
          </a:stretch>
        </p:blipFill>
        <p:spPr bwMode="auto">
          <a:xfrm>
            <a:off x="0" y="19050"/>
            <a:ext cx="914400" cy="914400"/>
          </a:xfrm>
          <a:prstGeom prst="rect">
            <a:avLst/>
          </a:prstGeom>
          <a:noFill/>
          <a:ln w="9525">
            <a:noFill/>
            <a:miter lim="800000"/>
            <a:headEnd/>
            <a:tailEnd/>
          </a:ln>
        </p:spPr>
      </p:pic>
      <p:sp>
        <p:nvSpPr>
          <p:cNvPr id="7" name="Content Placeholder 2"/>
          <p:cNvSpPr txBox="1">
            <a:spLocks/>
          </p:cNvSpPr>
          <p:nvPr/>
        </p:nvSpPr>
        <p:spPr>
          <a:xfrm>
            <a:off x="152400" y="1219200"/>
            <a:ext cx="8877300" cy="5410200"/>
          </a:xfrm>
          <a:prstGeom prst="rect">
            <a:avLst/>
          </a:prstGeom>
        </p:spPr>
        <p:txBody>
          <a:bodyPr vert="horz" lIns="91440" tIns="45720" rIns="91440" bIns="45720" rtlCol="0">
            <a:normAutofit fontScale="92500" lnSpcReduction="20000"/>
          </a:bodyPr>
          <a:lstStyle/>
          <a:p>
            <a:pPr marL="342900" indent="-342900">
              <a:buFont typeface="Arial" pitchFamily="34" charset="0"/>
              <a:buChar char="•"/>
              <a:defRPr/>
            </a:pPr>
            <a:r>
              <a:rPr lang="en-US" sz="1600" b="1" dirty="0">
                <a:solidFill>
                  <a:prstClr val="black"/>
                </a:solidFill>
                <a:cs typeface="Times New Roman" pitchFamily="18" charset="0"/>
              </a:rPr>
              <a:t>Issue: </a:t>
            </a:r>
            <a:r>
              <a:rPr lang="en-US" sz="1600" dirty="0">
                <a:solidFill>
                  <a:prstClr val="black"/>
                </a:solidFill>
                <a:cs typeface="Times New Roman" pitchFamily="18" charset="0"/>
              </a:rPr>
              <a:t>Unlike all other areas of the Defense budget, there is no Reserve appropriation for equipment procurement that mirrors the Active force.  The Reserve Components (RC) rely on the Active procurement account and the Congressional addition called National Guard and Reserve Equipment Appropriation. Transparency is the process DoD developed to determine and track how much of the Active procurement appropriation is intended for the RC and follow the money from purchase to an RC unit delivery.</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Background: </a:t>
            </a:r>
            <a:r>
              <a:rPr lang="en-US" sz="1600" dirty="0">
                <a:solidFill>
                  <a:srgbClr val="000000"/>
                </a:solidFill>
                <a:cs typeface="Arial" charset="0"/>
              </a:rPr>
              <a:t>The Equipment Transparency Report (ETR), originally referred to as the Equipment Delivery Report, was created as a result of the findings of the Commission on the National Guard and Reserve (CNGR).  The CNGR found that Guard &amp; Reserve equipment transparency and accountability was lacking.   As a result DEPSECDEF directed the ETR’s reporting requirements to the Services.  In support of the ETR, the Services are required to develop accurate projected equipment funding and item quantities in the P-1R, and track the actual deliveries to RC units for that projected funding.  This includes documenting accurate expenditures for previous fiscal years captured in the P-1R as well as inclusion of ALL equipment planned for or procured for the RC.</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Intent:  </a:t>
            </a:r>
            <a:r>
              <a:rPr lang="en-US" sz="1600" dirty="0">
                <a:solidFill>
                  <a:prstClr val="black"/>
                </a:solidFill>
                <a:cs typeface="Times New Roman" pitchFamily="18" charset="0"/>
              </a:rPr>
              <a:t>To achieve full transparency of RC equipment from appropriation through acquisition to delivery to an RC unit.  This effort will require significant effort to overcome OSD/Service resistance.  </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Focus Area this initiative will support: </a:t>
            </a:r>
            <a:r>
              <a:rPr lang="en-US" sz="1600" dirty="0">
                <a:solidFill>
                  <a:prstClr val="black"/>
                </a:solidFill>
                <a:cs typeface="Times New Roman" pitchFamily="18" charset="0"/>
              </a:rPr>
              <a:t>Support National Security Home and Abroad </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Measurement metric: </a:t>
            </a:r>
            <a:r>
              <a:rPr lang="en-US" sz="1600" dirty="0">
                <a:solidFill>
                  <a:prstClr val="black"/>
                </a:solidFill>
                <a:cs typeface="Times New Roman" pitchFamily="18" charset="0"/>
              </a:rPr>
              <a:t>Automated, fully transparent report providing OSD and Congressional leadership the tools they need to make informed decisions concerning RC equipment procurement.</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Estimated time of completion: </a:t>
            </a:r>
            <a:r>
              <a:rPr lang="en-US" sz="1600" dirty="0">
                <a:solidFill>
                  <a:prstClr val="black"/>
                </a:solidFill>
                <a:cs typeface="Times New Roman" pitchFamily="18" charset="0"/>
              </a:rPr>
              <a:t>Unknown</a:t>
            </a:r>
            <a:br>
              <a:rPr lang="en-US" sz="1600" dirty="0">
                <a:solidFill>
                  <a:prstClr val="black"/>
                </a:solidFill>
                <a:cs typeface="Times New Roman" pitchFamily="18" charset="0"/>
              </a:rPr>
            </a:br>
            <a:endParaRPr lang="en-US" sz="1600" dirty="0">
              <a:solidFill>
                <a:prstClr val="black"/>
              </a:solidFill>
              <a:cs typeface="Times New Roman" pitchFamily="18" charset="0"/>
            </a:endParaRPr>
          </a:p>
          <a:p>
            <a:pPr marL="342900" indent="-342900">
              <a:buFont typeface="Arial" pitchFamily="34" charset="0"/>
              <a:buNone/>
              <a:defRPr/>
            </a:pPr>
            <a:endParaRPr lang="en-US" sz="1600" dirty="0">
              <a:solidFill>
                <a:prstClr val="black"/>
              </a:solidFill>
              <a:cs typeface="Times New Roman" pitchFamily="18" charset="0"/>
            </a:endParaRPr>
          </a:p>
          <a:p>
            <a:pPr marL="342900" indent="-342900">
              <a:buFont typeface="Arial" pitchFamily="34" charset="0"/>
              <a:buNone/>
              <a:defRPr/>
            </a:pPr>
            <a:r>
              <a:rPr lang="en-US" sz="1600" b="1" dirty="0">
                <a:solidFill>
                  <a:prstClr val="black"/>
                </a:solidFill>
                <a:cs typeface="Times New Roman" pitchFamily="18" charset="0"/>
              </a:rPr>
              <a:t>DASD:   </a:t>
            </a:r>
            <a:r>
              <a:rPr lang="en-US" sz="1600" dirty="0">
                <a:solidFill>
                  <a:prstClr val="black"/>
                </a:solidFill>
                <a:cs typeface="Times New Roman" pitchFamily="18" charset="0"/>
              </a:rPr>
              <a:t>Mr. Wightman			</a:t>
            </a:r>
            <a:r>
              <a:rPr lang="en-US" sz="1600" b="1" dirty="0">
                <a:solidFill>
                  <a:prstClr val="black"/>
                </a:solidFill>
                <a:cs typeface="Times New Roman" pitchFamily="18" charset="0"/>
              </a:rPr>
              <a:t>OPR (AO):  </a:t>
            </a:r>
            <a:r>
              <a:rPr lang="en-US" sz="1600" dirty="0">
                <a:solidFill>
                  <a:prstClr val="black"/>
                </a:solidFill>
                <a:cs typeface="Times New Roman" pitchFamily="18" charset="0"/>
              </a:rPr>
              <a:t>CAPT Graham</a:t>
            </a:r>
            <a:endParaRPr lang="en-US" sz="1600" i="1" dirty="0">
              <a:solidFill>
                <a:prstClr val="black"/>
              </a:solidFill>
              <a:cs typeface="Times New Roman" pitchFamily="18" charset="0"/>
            </a:endParaRPr>
          </a:p>
          <a:p>
            <a:pPr marL="342900" indent="-342900">
              <a:buFont typeface="Wingdings" pitchFamily="2" charset="2"/>
              <a:buNone/>
              <a:defRPr/>
            </a:pPr>
            <a:endParaRPr lang="en-US" sz="1600" i="1" dirty="0">
              <a:solidFill>
                <a:prstClr val="black"/>
              </a:solidFill>
              <a:cs typeface="Times New Roman" pitchFamily="18" charset="0"/>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p:txBody>
      </p:sp>
      <p:sp>
        <p:nvSpPr>
          <p:cNvPr id="9" name="TextBox 8"/>
          <p:cNvSpPr txBox="1"/>
          <p:nvPr/>
        </p:nvSpPr>
        <p:spPr>
          <a:xfrm>
            <a:off x="2819400" y="634044"/>
            <a:ext cx="3200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Materiel and Facilities (M&amp;F) </a:t>
            </a:r>
            <a:endParaRPr lang="en-US" dirty="0">
              <a:solidFill>
                <a:prstClr val="black"/>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AFACA61-7FAD-4420-BBD4-AC6F978FFEBD}" type="slidenum">
              <a:rPr lang="en-US" smtClean="0">
                <a:solidFill>
                  <a:prstClr val="black">
                    <a:tint val="75000"/>
                  </a:prstClr>
                </a:solidFill>
              </a:rPr>
              <a:pPr/>
              <a:t>51</a:t>
            </a:fld>
            <a:endParaRPr lang="en-US">
              <a:solidFill>
                <a:prstClr val="black">
                  <a:tint val="75000"/>
                </a:prstClr>
              </a:solidFill>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581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5" name="Content Placeholder 3"/>
          <p:cNvGraphicFramePr>
            <a:graphicFrameLocks/>
          </p:cNvGraphicFramePr>
          <p:nvPr/>
        </p:nvGraphicFramePr>
        <p:xfrm>
          <a:off x="152400" y="123825"/>
          <a:ext cx="8763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3"/>
          <p:cNvSpPr>
            <a:spLocks noChangeArrowheads="1"/>
          </p:cNvSpPr>
          <p:nvPr/>
        </p:nvSpPr>
        <p:spPr bwMode="auto">
          <a:xfrm>
            <a:off x="910020" y="3850868"/>
            <a:ext cx="7343776" cy="2349820"/>
          </a:xfrm>
          <a:prstGeom prst="rect">
            <a:avLst/>
          </a:prstGeom>
          <a:solidFill>
            <a:schemeClr val="bg1"/>
          </a:solidFill>
          <a:ln w="9525" cmpd="thickThin">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34"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charset="0"/>
                <a:ea typeface="+mj-ea"/>
                <a:cs typeface="+mj-cs"/>
              </a:rPr>
              <a:t>Organization</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32" name="Text Box 49"/>
          <p:cNvSpPr txBox="1">
            <a:spLocks noChangeArrowheads="1"/>
          </p:cNvSpPr>
          <p:nvPr/>
        </p:nvSpPr>
        <p:spPr bwMode="auto">
          <a:xfrm>
            <a:off x="3348460" y="3919538"/>
            <a:ext cx="2425665" cy="276999"/>
          </a:xfrm>
          <a:prstGeom prst="rect">
            <a:avLst/>
          </a:prstGeom>
          <a:noFill/>
          <a:ln w="19050">
            <a:noFill/>
            <a:prstDash val="lgDash"/>
            <a:miter lim="800000"/>
            <a:headEnd/>
            <a:tailEnd/>
          </a:ln>
          <a:effectLst/>
        </p:spPr>
        <p:txBody>
          <a:bodyPr wrap="none">
            <a:spAutoFit/>
          </a:bodyPr>
          <a:lstStyle/>
          <a:p>
            <a:pPr algn="ctr"/>
            <a:r>
              <a:rPr lang="en-US" sz="1200" b="1" dirty="0">
                <a:solidFill>
                  <a:schemeClr val="tx1"/>
                </a:solidFill>
                <a:latin typeface="Arial" pitchFamily="34" charset="0"/>
              </a:rPr>
              <a:t>Principal Military </a:t>
            </a:r>
            <a:r>
              <a:rPr lang="en-US" sz="1200" b="1" dirty="0" smtClean="0">
                <a:solidFill>
                  <a:schemeClr val="tx1"/>
                </a:solidFill>
                <a:latin typeface="Arial" pitchFamily="34" charset="0"/>
              </a:rPr>
              <a:t>Stakeholders</a:t>
            </a:r>
            <a:endParaRPr lang="en-US" sz="1200" b="1" dirty="0">
              <a:solidFill>
                <a:schemeClr val="tx1"/>
              </a:solidFill>
              <a:latin typeface="Arial" pitchFamily="34" charset="0"/>
            </a:endParaRPr>
          </a:p>
        </p:txBody>
      </p:sp>
      <p:sp>
        <p:nvSpPr>
          <p:cNvPr id="36" name="Slide Number Placeholder 35"/>
          <p:cNvSpPr>
            <a:spLocks noGrp="1"/>
          </p:cNvSpPr>
          <p:nvPr>
            <p:ph type="sldNum" sz="quarter" idx="10"/>
          </p:nvPr>
        </p:nvSpPr>
        <p:spPr/>
        <p:txBody>
          <a:bodyPr anchor="b"/>
          <a:lstStyle/>
          <a:p>
            <a:pPr>
              <a:defRPr/>
            </a:pPr>
            <a:fld id="{C0EE4460-211C-4270-9918-C6774EED55EF}" type="slidenum">
              <a:rPr lang="en-US" sz="1000" smtClean="0"/>
              <a:pPr>
                <a:defRPr/>
              </a:pPr>
              <a:t>6</a:t>
            </a:fld>
            <a:endParaRPr lang="en-US" sz="1000" dirty="0"/>
          </a:p>
        </p:txBody>
      </p:sp>
      <p:grpSp>
        <p:nvGrpSpPr>
          <p:cNvPr id="54" name="Group 53"/>
          <p:cNvGrpSpPr/>
          <p:nvPr/>
        </p:nvGrpSpPr>
        <p:grpSpPr>
          <a:xfrm>
            <a:off x="3544889" y="4216375"/>
            <a:ext cx="2075688" cy="474204"/>
            <a:chOff x="3544889" y="4216375"/>
            <a:chExt cx="2075688" cy="474204"/>
          </a:xfrm>
        </p:grpSpPr>
        <p:sp>
          <p:nvSpPr>
            <p:cNvPr id="50" name="Text Box 71"/>
            <p:cNvSpPr txBox="1">
              <a:spLocks noChangeArrowheads="1"/>
            </p:cNvSpPr>
            <p:nvPr/>
          </p:nvSpPr>
          <p:spPr bwMode="auto">
            <a:xfrm>
              <a:off x="3544889" y="4475135"/>
              <a:ext cx="2075688" cy="215444"/>
            </a:xfrm>
            <a:prstGeom prst="rect">
              <a:avLst/>
            </a:prstGeom>
            <a:solidFill>
              <a:srgbClr val="9900CC"/>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National Guard Bureau</a:t>
              </a:r>
              <a:endParaRPr lang="en-US" sz="800" b="1" dirty="0">
                <a:solidFill>
                  <a:schemeClr val="bg1"/>
                </a:solidFill>
                <a:latin typeface="Arial" pitchFamily="34" charset="0"/>
              </a:endParaRPr>
            </a:p>
          </p:txBody>
        </p:sp>
        <p:sp>
          <p:nvSpPr>
            <p:cNvPr id="35" name="AutoShape 51"/>
            <p:cNvSpPr>
              <a:spLocks noChangeArrowheads="1"/>
            </p:cNvSpPr>
            <p:nvPr/>
          </p:nvSpPr>
          <p:spPr bwMode="auto">
            <a:xfrm>
              <a:off x="4184671" y="4216376"/>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37" name="AutoShape 51"/>
            <p:cNvSpPr>
              <a:spLocks noChangeArrowheads="1"/>
            </p:cNvSpPr>
            <p:nvPr/>
          </p:nvSpPr>
          <p:spPr bwMode="auto">
            <a:xfrm>
              <a:off x="4398978" y="4216377"/>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39" name="AutoShape 51"/>
            <p:cNvSpPr>
              <a:spLocks noChangeArrowheads="1"/>
            </p:cNvSpPr>
            <p:nvPr/>
          </p:nvSpPr>
          <p:spPr bwMode="auto">
            <a:xfrm>
              <a:off x="4618045" y="4216375"/>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40" name="AutoShape 51"/>
            <p:cNvSpPr>
              <a:spLocks noChangeArrowheads="1"/>
            </p:cNvSpPr>
            <p:nvPr/>
          </p:nvSpPr>
          <p:spPr bwMode="auto">
            <a:xfrm>
              <a:off x="4837114" y="4216376"/>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grpSp>
      <p:grpSp>
        <p:nvGrpSpPr>
          <p:cNvPr id="56" name="Group 55"/>
          <p:cNvGrpSpPr/>
          <p:nvPr/>
        </p:nvGrpSpPr>
        <p:grpSpPr>
          <a:xfrm>
            <a:off x="1411920" y="4729085"/>
            <a:ext cx="6338445" cy="769488"/>
            <a:chOff x="1411920" y="4729085"/>
            <a:chExt cx="6338445" cy="769488"/>
          </a:xfrm>
        </p:grpSpPr>
        <p:sp>
          <p:nvSpPr>
            <p:cNvPr id="20" name="Text Box 71"/>
            <p:cNvSpPr txBox="1">
              <a:spLocks noChangeArrowheads="1"/>
            </p:cNvSpPr>
            <p:nvPr/>
          </p:nvSpPr>
          <p:spPr bwMode="auto">
            <a:xfrm>
              <a:off x="1411920" y="4983311"/>
              <a:ext cx="2071938" cy="215164"/>
            </a:xfrm>
            <a:prstGeom prst="rect">
              <a:avLst/>
            </a:prstGeom>
            <a:solidFill>
              <a:srgbClr val="339933"/>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of Army Reserve</a:t>
              </a:r>
              <a:endParaRPr lang="en-US" sz="800" b="1" dirty="0">
                <a:solidFill>
                  <a:schemeClr val="bg1"/>
                </a:solidFill>
                <a:latin typeface="Arial" pitchFamily="34" charset="0"/>
              </a:endParaRPr>
            </a:p>
          </p:txBody>
        </p:sp>
        <p:sp>
          <p:nvSpPr>
            <p:cNvPr id="21" name="Text Box 72"/>
            <p:cNvSpPr txBox="1">
              <a:spLocks noChangeArrowheads="1"/>
            </p:cNvSpPr>
            <p:nvPr/>
          </p:nvSpPr>
          <p:spPr bwMode="auto">
            <a:xfrm>
              <a:off x="5674677" y="5283409"/>
              <a:ext cx="2075688" cy="215164"/>
            </a:xfrm>
            <a:prstGeom prst="rect">
              <a:avLst/>
            </a:prstGeom>
            <a:solidFill>
              <a:srgbClr val="3399FF"/>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Air National Guard</a:t>
              </a:r>
              <a:endParaRPr lang="en-US" sz="800" b="1" dirty="0">
                <a:solidFill>
                  <a:schemeClr val="bg1"/>
                </a:solidFill>
                <a:latin typeface="Arial" pitchFamily="34" charset="0"/>
              </a:endParaRPr>
            </a:p>
          </p:txBody>
        </p:sp>
        <p:sp>
          <p:nvSpPr>
            <p:cNvPr id="22" name="Text Box 73"/>
            <p:cNvSpPr txBox="1">
              <a:spLocks noChangeArrowheads="1"/>
            </p:cNvSpPr>
            <p:nvPr/>
          </p:nvSpPr>
          <p:spPr bwMode="auto">
            <a:xfrm>
              <a:off x="5674677" y="4983311"/>
              <a:ext cx="2075688" cy="215164"/>
            </a:xfrm>
            <a:prstGeom prst="rect">
              <a:avLst/>
            </a:prstGeom>
            <a:solidFill>
              <a:srgbClr val="3399FF"/>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of Air Force Reserve</a:t>
              </a:r>
              <a:endParaRPr lang="en-US" sz="800" b="1" dirty="0">
                <a:solidFill>
                  <a:schemeClr val="bg1"/>
                </a:solidFill>
                <a:latin typeface="Arial" pitchFamily="34" charset="0"/>
              </a:endParaRPr>
            </a:p>
          </p:txBody>
        </p:sp>
        <p:sp>
          <p:nvSpPr>
            <p:cNvPr id="23" name="Text Box 75"/>
            <p:cNvSpPr txBox="1">
              <a:spLocks noChangeArrowheads="1"/>
            </p:cNvSpPr>
            <p:nvPr/>
          </p:nvSpPr>
          <p:spPr bwMode="auto">
            <a:xfrm>
              <a:off x="1416164" y="5281521"/>
              <a:ext cx="2075688" cy="215164"/>
            </a:xfrm>
            <a:prstGeom prst="rect">
              <a:avLst/>
            </a:prstGeom>
            <a:solidFill>
              <a:schemeClr val="accent5">
                <a:lumMod val="5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Army National Guard</a:t>
              </a:r>
              <a:endParaRPr lang="en-US" sz="800" b="1" dirty="0">
                <a:solidFill>
                  <a:schemeClr val="bg1"/>
                </a:solidFill>
                <a:latin typeface="Arial" pitchFamily="34" charset="0"/>
              </a:endParaRPr>
            </a:p>
          </p:txBody>
        </p:sp>
        <p:sp>
          <p:nvSpPr>
            <p:cNvPr id="24" name="Text Box 74"/>
            <p:cNvSpPr txBox="1">
              <a:spLocks noChangeArrowheads="1"/>
            </p:cNvSpPr>
            <p:nvPr/>
          </p:nvSpPr>
          <p:spPr bwMode="auto">
            <a:xfrm>
              <a:off x="3543299" y="4983311"/>
              <a:ext cx="2070523" cy="215164"/>
            </a:xfrm>
            <a:prstGeom prst="rect">
              <a:avLst/>
            </a:prstGeom>
            <a:solidFill>
              <a:srgbClr val="3333CC"/>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pPr>
              <a:r>
                <a:rPr lang="en-US" sz="800" b="1" dirty="0">
                  <a:solidFill>
                    <a:schemeClr val="bg1"/>
                  </a:solidFill>
                  <a:latin typeface="Arial" pitchFamily="34" charset="0"/>
                </a:rPr>
                <a:t>Chief </a:t>
              </a:r>
              <a:r>
                <a:rPr lang="en-US" sz="800" b="1" dirty="0" smtClean="0">
                  <a:solidFill>
                    <a:schemeClr val="bg1"/>
                  </a:solidFill>
                  <a:latin typeface="Arial" pitchFamily="34" charset="0"/>
                </a:rPr>
                <a:t>of Navy Reserve</a:t>
              </a:r>
              <a:endParaRPr lang="en-US" sz="800" b="1" dirty="0">
                <a:solidFill>
                  <a:schemeClr val="bg1"/>
                </a:solidFill>
                <a:latin typeface="Arial" pitchFamily="34" charset="0"/>
              </a:endParaRPr>
            </a:p>
          </p:txBody>
        </p:sp>
        <p:sp>
          <p:nvSpPr>
            <p:cNvPr id="25" name="Text Box 70"/>
            <p:cNvSpPr txBox="1">
              <a:spLocks noChangeArrowheads="1"/>
            </p:cNvSpPr>
            <p:nvPr/>
          </p:nvSpPr>
          <p:spPr bwMode="auto">
            <a:xfrm>
              <a:off x="3546128" y="5283409"/>
              <a:ext cx="2075688" cy="215164"/>
            </a:xfrm>
            <a:prstGeom prst="rect">
              <a:avLst/>
            </a:prstGeom>
            <a:solidFill>
              <a:srgbClr val="CC330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Commander, Marine Forces Reserve</a:t>
              </a:r>
              <a:endParaRPr lang="en-US" sz="800" b="1" dirty="0">
                <a:solidFill>
                  <a:schemeClr val="bg1"/>
                </a:solidFill>
                <a:latin typeface="Arial" pitchFamily="34" charset="0"/>
              </a:endParaRPr>
            </a:p>
          </p:txBody>
        </p:sp>
        <p:grpSp>
          <p:nvGrpSpPr>
            <p:cNvPr id="55" name="Group 54"/>
            <p:cNvGrpSpPr/>
            <p:nvPr/>
          </p:nvGrpSpPr>
          <p:grpSpPr>
            <a:xfrm>
              <a:off x="4299318" y="4729085"/>
              <a:ext cx="629806" cy="211991"/>
              <a:chOff x="4299318" y="4729085"/>
              <a:chExt cx="629806" cy="211991"/>
            </a:xfrm>
          </p:grpSpPr>
          <p:sp>
            <p:nvSpPr>
              <p:cNvPr id="42" name="AutoShape 53"/>
              <p:cNvSpPr>
                <a:spLocks noChangeArrowheads="1"/>
              </p:cNvSpPr>
              <p:nvPr/>
            </p:nvSpPr>
            <p:spPr bwMode="auto">
              <a:xfrm>
                <a:off x="4299318" y="4729117"/>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43" name="AutoShape 53"/>
              <p:cNvSpPr>
                <a:spLocks noChangeArrowheads="1"/>
              </p:cNvSpPr>
              <p:nvPr/>
            </p:nvSpPr>
            <p:spPr bwMode="auto">
              <a:xfrm>
                <a:off x="4513637" y="4729101"/>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44" name="AutoShape 53"/>
              <p:cNvSpPr>
                <a:spLocks noChangeArrowheads="1"/>
              </p:cNvSpPr>
              <p:nvPr/>
            </p:nvSpPr>
            <p:spPr bwMode="auto">
              <a:xfrm>
                <a:off x="4727956" y="4729085"/>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grpSp>
      </p:grpSp>
      <p:grpSp>
        <p:nvGrpSpPr>
          <p:cNvPr id="57" name="Group 56"/>
          <p:cNvGrpSpPr/>
          <p:nvPr/>
        </p:nvGrpSpPr>
        <p:grpSpPr>
          <a:xfrm>
            <a:off x="3541714" y="5538726"/>
            <a:ext cx="2075688" cy="586267"/>
            <a:chOff x="3541714" y="5538726"/>
            <a:chExt cx="2075688" cy="586267"/>
          </a:xfrm>
        </p:grpSpPr>
        <p:sp>
          <p:nvSpPr>
            <p:cNvPr id="38" name="Text Box 72"/>
            <p:cNvSpPr txBox="1">
              <a:spLocks noChangeArrowheads="1"/>
            </p:cNvSpPr>
            <p:nvPr/>
          </p:nvSpPr>
          <p:spPr bwMode="auto">
            <a:xfrm>
              <a:off x="3541714" y="5786439"/>
              <a:ext cx="2075688" cy="338554"/>
            </a:xfrm>
            <a:prstGeom prst="rect">
              <a:avLst/>
            </a:prstGeom>
            <a:solidFill>
              <a:srgbClr val="0070C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of Reserve &amp; Leadership, USCG</a:t>
              </a:r>
              <a:endParaRPr lang="en-US" sz="800" b="1" dirty="0">
                <a:solidFill>
                  <a:schemeClr val="bg1"/>
                </a:solidFill>
                <a:latin typeface="Arial" pitchFamily="34" charset="0"/>
              </a:endParaRPr>
            </a:p>
          </p:txBody>
        </p:sp>
        <p:sp>
          <p:nvSpPr>
            <p:cNvPr id="53" name="AutoShape 53"/>
            <p:cNvSpPr>
              <a:spLocks noChangeArrowheads="1"/>
            </p:cNvSpPr>
            <p:nvPr/>
          </p:nvSpPr>
          <p:spPr bwMode="auto">
            <a:xfrm>
              <a:off x="4513637" y="5538726"/>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grpSp>
      <p:pic>
        <p:nvPicPr>
          <p:cNvPr id="60" name="Picture 2"/>
          <p:cNvPicPr>
            <a:picLocks noChangeAspect="1" noChangeArrowheads="1"/>
          </p:cNvPicPr>
          <p:nvPr/>
        </p:nvPicPr>
        <p:blipFill>
          <a:blip r:embed="rId8" cstate="print"/>
          <a:srcRect/>
          <a:stretch>
            <a:fillRect/>
          </a:stretch>
        </p:blipFill>
        <p:spPr bwMode="auto">
          <a:xfrm>
            <a:off x="0" y="47625"/>
            <a:ext cx="914400" cy="914400"/>
          </a:xfrm>
          <a:prstGeom prst="rect">
            <a:avLst/>
          </a:prstGeom>
          <a:noFill/>
          <a:ln w="9525">
            <a:noFill/>
            <a:miter lim="800000"/>
            <a:headEnd/>
            <a:tailEnd/>
          </a:ln>
        </p:spPr>
      </p:pic>
      <p:cxnSp>
        <p:nvCxnSpPr>
          <p:cNvPr id="31" name="Straight Connector 30"/>
          <p:cNvCxnSpPr/>
          <p:nvPr/>
        </p:nvCxnSpPr>
        <p:spPr bwMode="auto">
          <a:xfrm>
            <a:off x="2409825" y="2095500"/>
            <a:ext cx="161925"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bwMode="auto">
          <a:xfrm>
            <a:off x="2867025" y="2085975"/>
            <a:ext cx="1905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3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29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Manpower &amp; Personnel</a:t>
            </a:r>
          </a:p>
          <a:p>
            <a:pPr algn="ctr" eaLnBrk="0" hangingPunct="0">
              <a:defRPr/>
            </a:pPr>
            <a:r>
              <a:rPr lang="en-US" sz="2000" kern="0" dirty="0" smtClean="0">
                <a:solidFill>
                  <a:prstClr val="black"/>
                </a:solidFill>
                <a:effectLst>
                  <a:outerShdw blurRad="38100" dist="38100" dir="2700000" algn="tl">
                    <a:srgbClr val="000000">
                      <a:alpha val="43137"/>
                    </a:srgbClr>
                  </a:outerShdw>
                </a:effectLst>
                <a:latin typeface="Arial" charset="0"/>
              </a:rPr>
              <a:t>(M&amp;P)</a:t>
            </a:r>
          </a:p>
        </p:txBody>
      </p:sp>
      <p:sp>
        <p:nvSpPr>
          <p:cNvPr id="15"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16" name="Rectangle 15"/>
          <p:cNvSpPr/>
          <p:nvPr/>
        </p:nvSpPr>
        <p:spPr>
          <a:xfrm>
            <a:off x="0" y="1140480"/>
            <a:ext cx="9144000" cy="830997"/>
          </a:xfrm>
          <a:prstGeom prst="rect">
            <a:avLst/>
          </a:prstGeom>
        </p:spPr>
        <p:txBody>
          <a:bodyPr wrap="square">
            <a:spAutoFit/>
          </a:bodyPr>
          <a:lstStyle/>
          <a:p>
            <a:pPr defTabSz="963613" fontAlgn="auto">
              <a:spcBef>
                <a:spcPts val="0"/>
              </a:spcBef>
              <a:spcAft>
                <a:spcPts val="0"/>
              </a:spcAft>
            </a:pPr>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Manpower and Personnel Deputate is responsible for all Reserve component manpower, personnel, compensation, and medical matters, and is responsible for the following functions:  Personnel and Medical Policy and Procedure Development, Manpower Program Analysis, Reserve Component Personnel Program Management and Reserve component personnel related legislative change proposals.</a:t>
            </a:r>
          </a:p>
        </p:txBody>
      </p:sp>
      <p:sp>
        <p:nvSpPr>
          <p:cNvPr id="17" name="Rectangle 16"/>
          <p:cNvSpPr/>
          <p:nvPr/>
        </p:nvSpPr>
        <p:spPr>
          <a:xfrm>
            <a:off x="0" y="2047698"/>
            <a:ext cx="9143999" cy="4154984"/>
          </a:xfrm>
          <a:prstGeom prst="rect">
            <a:avLst/>
          </a:prstGeom>
        </p:spPr>
        <p:txBody>
          <a:bodyPr wrap="square">
            <a:spAutoFit/>
          </a:bodyPr>
          <a:lstStyle/>
          <a:p>
            <a:pPr marL="114300" indent="-114300" defTabSz="963613" fontAlgn="auto">
              <a:spcBef>
                <a:spcPts val="0"/>
              </a:spcBef>
              <a:spcAft>
                <a:spcPts val="0"/>
              </a:spcAft>
            </a:pPr>
            <a:r>
              <a:rPr lang="en-US" sz="1200" b="1" dirty="0" smtClean="0">
                <a:solidFill>
                  <a:srgbClr val="000000"/>
                </a:solidFill>
                <a:latin typeface="Arial" pitchFamily="34" charset="0"/>
                <a:cs typeface="Arial" pitchFamily="34" charset="0"/>
              </a:rPr>
              <a:t>Manpower, Legislation and Systems Directorate</a:t>
            </a:r>
          </a:p>
          <a:p>
            <a:pPr defTabSz="963613" fontAlgn="auto">
              <a:spcBef>
                <a:spcPts val="0"/>
              </a:spcBef>
              <a:spcAft>
                <a:spcPts val="0"/>
              </a:spcAft>
              <a:buFont typeface="Wingdings" pitchFamily="2" charset="2"/>
              <a:buChar char="Ø"/>
            </a:pPr>
            <a:r>
              <a:rPr lang="en-US" sz="1200" b="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Manpower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Manpower Accountability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Personnel and Pay Systems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Congressional Manpower Compliance</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Reserve Components Common Personnel Data System (</a:t>
            </a:r>
            <a:r>
              <a:rPr lang="en-US" sz="1200" dirty="0" smtClean="0">
                <a:solidFill>
                  <a:srgbClr val="000000"/>
                </a:solidFill>
                <a:latin typeface="Arial" pitchFamily="34" charset="0"/>
                <a:cs typeface="Arial" pitchFamily="34" charset="0"/>
              </a:rPr>
              <a:t>RCCPDS) Management</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Legislative Proposals</a:t>
            </a:r>
          </a:p>
          <a:p>
            <a:pPr defTabSz="963613" fontAlgn="auto">
              <a:spcBef>
                <a:spcPts val="0"/>
              </a:spcBef>
              <a:spcAft>
                <a:spcPts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114300" indent="-114300" defTabSz="963613" fontAlgn="auto">
              <a:spcBef>
                <a:spcPts val="0"/>
              </a:spcBef>
              <a:spcAft>
                <a:spcPts val="0"/>
              </a:spcAft>
            </a:pPr>
            <a:r>
              <a:rPr lang="en-US" sz="1200" b="1" dirty="0" smtClean="0">
                <a:solidFill>
                  <a:srgbClr val="000000"/>
                </a:solidFill>
                <a:latin typeface="Arial" pitchFamily="34" charset="0"/>
                <a:cs typeface="Arial" pitchFamily="34" charset="0"/>
              </a:rPr>
              <a:t>Military Personnel Directorate</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Personnel Policy </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Pay and Compensation</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Military Education  </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Recruiting and Retention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Attrition and Reenlistment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Congressional Reporting</a:t>
            </a:r>
          </a:p>
          <a:p>
            <a:pPr defTabSz="963613" fontAlgn="auto">
              <a:spcBef>
                <a:spcPts val="0"/>
              </a:spcBef>
              <a:spcAft>
                <a:spcPts val="0"/>
              </a:spcAft>
              <a:buFont typeface="Wingdings" pitchFamily="2" charset="2"/>
              <a:buChar char="Ø"/>
            </a:pPr>
            <a:endParaRPr lang="en-US" sz="1200" dirty="0" smtClean="0">
              <a:solidFill>
                <a:srgbClr val="000000"/>
              </a:solidFill>
              <a:latin typeface="Arial" pitchFamily="34" charset="0"/>
              <a:cs typeface="Arial" pitchFamily="34" charset="0"/>
            </a:endParaRPr>
          </a:p>
          <a:p>
            <a:pPr defTabSz="963613" fontAlgn="auto">
              <a:spcBef>
                <a:spcPts val="0"/>
              </a:spcBef>
              <a:spcAft>
                <a:spcPts val="0"/>
              </a:spcAft>
            </a:pPr>
            <a:r>
              <a:rPr lang="en-US" sz="1200" b="1" dirty="0" smtClean="0">
                <a:solidFill>
                  <a:srgbClr val="000000"/>
                </a:solidFill>
                <a:latin typeface="Arial" pitchFamily="34" charset="0"/>
                <a:cs typeface="Arial" pitchFamily="34" charset="0"/>
              </a:rPr>
              <a:t>Medical Policy Directorate</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Individual Medical Readiness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Individual Dental Readiness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Medical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Screening</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Integrated Disability Evaluation System</a:t>
            </a:r>
            <a:endParaRPr lang="en-US" sz="1200" dirty="0">
              <a:solidFill>
                <a:prstClr val="black"/>
              </a:solidFill>
              <a:latin typeface="Calibri"/>
            </a:endParaRPr>
          </a:p>
        </p:txBody>
      </p:sp>
      <p:pic>
        <p:nvPicPr>
          <p:cNvPr id="18" name="Picture 4" descr="http://t1.gstatic.com/images?q=tbn:ANd9GcTsU9YRtyevEduBSvbjHC2O30li_fxBmF8BnB_l67IfBXekAQ0qZvsYNWs">
            <a:hlinkClick r:id="rId3"/>
          </p:cNvPr>
          <p:cNvPicPr>
            <a:picLocks noChangeAspect="1" noChangeArrowheads="1"/>
          </p:cNvPicPr>
          <p:nvPr/>
        </p:nvPicPr>
        <p:blipFill>
          <a:blip r:embed="rId4" cstate="print"/>
          <a:srcRect/>
          <a:stretch>
            <a:fillRect/>
          </a:stretch>
        </p:blipFill>
        <p:spPr bwMode="auto">
          <a:xfrm>
            <a:off x="6354763" y="2354263"/>
            <a:ext cx="2459738" cy="1280160"/>
          </a:xfrm>
          <a:prstGeom prst="rect">
            <a:avLst/>
          </a:prstGeom>
          <a:noFill/>
          <a:ln>
            <a:solidFill>
              <a:schemeClr val="tx1"/>
            </a:solidFill>
          </a:ln>
        </p:spPr>
      </p:pic>
      <p:pic>
        <p:nvPicPr>
          <p:cNvPr id="19" name="Picture 6" descr="http://www.fototime.com/C5D316018B14B1A/orig.jpg"/>
          <p:cNvPicPr>
            <a:picLocks noChangeAspect="1" noChangeArrowheads="1"/>
          </p:cNvPicPr>
          <p:nvPr/>
        </p:nvPicPr>
        <p:blipFill>
          <a:blip r:embed="rId5" cstate="print"/>
          <a:srcRect/>
          <a:stretch>
            <a:fillRect/>
          </a:stretch>
        </p:blipFill>
        <p:spPr bwMode="auto">
          <a:xfrm>
            <a:off x="5476875" y="4216684"/>
            <a:ext cx="3333750" cy="2438116"/>
          </a:xfrm>
          <a:prstGeom prst="rect">
            <a:avLst/>
          </a:prstGeom>
          <a:noFill/>
          <a:ln>
            <a:solidFill>
              <a:schemeClr val="tx1"/>
            </a:solidFill>
          </a:ln>
        </p:spPr>
      </p:pic>
      <p:pic>
        <p:nvPicPr>
          <p:cNvPr id="20" name="Picture 2"/>
          <p:cNvPicPr>
            <a:picLocks noChangeAspect="1" noChangeArrowheads="1"/>
          </p:cNvPicPr>
          <p:nvPr/>
        </p:nvPicPr>
        <p:blipFill>
          <a:blip r:embed="rId6" cstate="print"/>
          <a:srcRect/>
          <a:stretch>
            <a:fillRect/>
          </a:stretch>
        </p:blipFill>
        <p:spPr bwMode="auto">
          <a:xfrm>
            <a:off x="0" y="38100"/>
            <a:ext cx="914400" cy="914400"/>
          </a:xfrm>
          <a:prstGeom prst="rect">
            <a:avLst/>
          </a:prstGeom>
          <a:noFill/>
          <a:ln w="9525">
            <a:noFill/>
            <a:miter lim="800000"/>
            <a:headEnd/>
            <a:tailEnd/>
          </a:ln>
        </p:spPr>
      </p:pic>
      <p:sp>
        <p:nvSpPr>
          <p:cNvPr id="22"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3875" y="38100"/>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30"/>
          <p:cNvSpPr>
            <a:spLocks noChangeArrowheads="1"/>
          </p:cNvSpPr>
          <p:nvPr/>
        </p:nvSpPr>
        <p:spPr bwMode="auto">
          <a:xfrm>
            <a:off x="4603750" y="164465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a:solidFill>
                <a:prstClr val="black"/>
              </a:solidFill>
              <a:latin typeface="Arial" charset="0"/>
            </a:endParaRPr>
          </a:p>
        </p:txBody>
      </p:sp>
      <p:sp>
        <p:nvSpPr>
          <p:cNvPr id="27" name="Text Box 3"/>
          <p:cNvSpPr txBox="1">
            <a:spLocks noChangeArrowheads="1"/>
          </p:cNvSpPr>
          <p:nvPr/>
        </p:nvSpPr>
        <p:spPr bwMode="auto">
          <a:xfrm>
            <a:off x="0" y="1619250"/>
            <a:ext cx="9144000" cy="4991088"/>
          </a:xfrm>
          <a:prstGeom prst="rect">
            <a:avLst/>
          </a:prstGeom>
          <a:noFill/>
          <a:ln>
            <a:noFill/>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lIns="96496" tIns="48249" rIns="96496" bIns="48249">
            <a:spAutoFit/>
          </a:bodyPr>
          <a:lstStyle/>
          <a:p>
            <a:pPr defTabSz="963613" fontAlgn="auto">
              <a:spcBef>
                <a:spcPts val="0"/>
              </a:spcBef>
              <a:spcAft>
                <a:spcPts val="0"/>
              </a:spcAft>
            </a:pPr>
            <a:r>
              <a:rPr lang="en-US" sz="1200" b="1" dirty="0" smtClean="0">
                <a:solidFill>
                  <a:prstClr val="black"/>
                </a:solidFill>
                <a:latin typeface="Arial" pitchFamily="34" charset="0"/>
                <a:cs typeface="Arial" pitchFamily="34" charset="0"/>
              </a:rPr>
              <a:t>Readiness Directorate</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Promote effective use of the Reserve Components (RC) as part of the operational force for planned and emerging missions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Promote RC positions in DoD strategic guidance documents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expertise, promote RC roles and represent P&amp;R in Intelligence and Cyber forums </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Develop concepts for future RC roles and missions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t>
            </a:r>
            <a:r>
              <a:rPr lang="en-US" sz="1200" smtClean="0">
                <a:solidFill>
                  <a:prstClr val="black"/>
                </a:solidFill>
                <a:latin typeface="Arial" pitchFamily="34" charset="0"/>
                <a:cs typeface="Arial" pitchFamily="34" charset="0"/>
              </a:rPr>
              <a:t>Promote sufficient readiness </a:t>
            </a:r>
            <a:r>
              <a:rPr lang="en-US" sz="1200" dirty="0" smtClean="0">
                <a:solidFill>
                  <a:prstClr val="black"/>
                </a:solidFill>
                <a:latin typeface="Arial" pitchFamily="34" charset="0"/>
                <a:cs typeface="Arial" pitchFamily="34" charset="0"/>
              </a:rPr>
              <a:t>and resourcing of RC </a:t>
            </a:r>
            <a:r>
              <a:rPr lang="en-US" sz="1200" smtClean="0">
                <a:solidFill>
                  <a:prstClr val="black"/>
                </a:solidFill>
                <a:latin typeface="Arial" pitchFamily="34" charset="0"/>
                <a:cs typeface="Arial" pitchFamily="34" charset="0"/>
              </a:rPr>
              <a:t>forces to </a:t>
            </a:r>
            <a:r>
              <a:rPr lang="en-US" sz="1200" dirty="0" smtClean="0">
                <a:solidFill>
                  <a:prstClr val="black"/>
                </a:solidFill>
                <a:latin typeface="Arial" pitchFamily="34" charset="0"/>
                <a:cs typeface="Arial" pitchFamily="34" charset="0"/>
              </a:rPr>
              <a:t>meet national requirements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advice and recommendations on force structure and force mix</a:t>
            </a:r>
          </a:p>
          <a:p>
            <a:pPr defTabSz="963613" fontAlgn="auto">
              <a:spcBef>
                <a:spcPts val="0"/>
              </a:spcBef>
              <a:spcAft>
                <a:spcPts val="0"/>
              </a:spcAft>
            </a:pPr>
            <a:endParaRPr lang="en-US" sz="300" dirty="0" smtClean="0">
              <a:solidFill>
                <a:prstClr val="black"/>
              </a:solidFill>
              <a:latin typeface="Arial" pitchFamily="34" charset="0"/>
              <a:cs typeface="Arial" pitchFamily="34" charset="0"/>
            </a:endParaRP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Training Directorate</a:t>
            </a:r>
            <a:endParaRPr lang="en-US" sz="1200" b="1" dirty="0">
              <a:solidFill>
                <a:prstClr val="black"/>
              </a:solidFill>
              <a:latin typeface="Arial" pitchFamily="34" charset="0"/>
              <a:cs typeface="Arial" pitchFamily="34" charset="0"/>
            </a:endParaRP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Review and evaluate DoD Training and Education programs for RC suitability</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Evaluate Force Generation training practices for RC effectiveness</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Manage the I</a:t>
            </a:r>
            <a:r>
              <a:rPr lang="en-US" sz="1200" dirty="0" smtClean="0">
                <a:solidFill>
                  <a:prstClr val="black"/>
                </a:solidFill>
                <a:latin typeface="Arial" pitchFamily="34" charset="0"/>
                <a:cs typeface="Arial" pitchFamily="34" charset="0"/>
              </a:rPr>
              <a:t>nnovative Readiness Training program</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Manage international programs: Reserve Officer Foreign Exchange Program; </a:t>
            </a:r>
          </a:p>
          <a:p>
            <a:pPr fontAlgn="auto">
              <a:spcBef>
                <a:spcPts val="0"/>
              </a:spcBef>
              <a:spcAft>
                <a:spcPts val="0"/>
              </a:spcAft>
            </a:pPr>
            <a:r>
              <a:rPr lang="en-US" sz="1200" dirty="0" smtClean="0">
                <a:solidFill>
                  <a:prstClr val="black"/>
                </a:solidFill>
                <a:latin typeface="Arial" pitchFamily="34" charset="0"/>
                <a:cs typeface="Arial" pitchFamily="34" charset="0"/>
              </a:rPr>
              <a:t>    NATO National Reserve Forces Committee; RC attendance at NATO School</a:t>
            </a: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Mobilization Directorate</a:t>
            </a:r>
            <a:endParaRPr lang="en-US" sz="1200" dirty="0" smtClean="0">
              <a:solidFill>
                <a:prstClr val="black"/>
              </a:solidFill>
              <a:latin typeface="Arial" pitchFamily="34" charset="0"/>
              <a:cs typeface="Arial" pitchFamily="34" charset="0"/>
            </a:endParaRPr>
          </a:p>
          <a:p>
            <a:pPr marL="0" lvl="7" defTabSz="963613">
              <a:buFont typeface="Wingdings" pitchFamily="2" charset="2"/>
              <a:buChar char="Ø"/>
            </a:pPr>
            <a:r>
              <a:rPr lang="en-US" sz="1200" dirty="0" smtClean="0">
                <a:solidFill>
                  <a:prstClr val="black"/>
                </a:solidFill>
                <a:latin typeface="Arial" pitchFamily="34" charset="0"/>
                <a:cs typeface="Arial" pitchFamily="34" charset="0"/>
              </a:rPr>
              <a:t> Manage RC access (mobilization) policy</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Analyze and report Reserve mobilization utilization and operational support </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senior leadership with mobilization decision support via the SECDEF Orders Book</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Monitor the global security environment to ensure documentation to access the RC is prepared</a:t>
            </a: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Defense Support to Civil Authorities (DSCA) Directorate</a:t>
            </a:r>
            <a:endParaRPr lang="en-US" sz="1200" dirty="0" smtClean="0">
              <a:solidFill>
                <a:prstClr val="black"/>
              </a:solidFill>
              <a:latin typeface="Arial" pitchFamily="34" charset="0"/>
              <a:cs typeface="Arial" pitchFamily="34" charset="0"/>
            </a:endParaRPr>
          </a:p>
          <a:p>
            <a:pPr marL="114300" indent="-114300"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RC DSCA and Homeland Defense utilization and policy advice to senior leadership and the interagency</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Advise the ASD(HD) on RC matters within the Council of Governors</a:t>
            </a:r>
            <a:endParaRPr lang="en-US" sz="1200" strike="sngStrike" dirty="0" smtClean="0">
              <a:solidFill>
                <a:prstClr val="black"/>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Support RC involvement in the Chemical, Biological, Radiological, Nuclear Consequence Management Enterprise </a:t>
            </a:r>
          </a:p>
          <a:p>
            <a:pPr defTabSz="963613" fontAlgn="auto">
              <a:spcBef>
                <a:spcPts val="0"/>
              </a:spcBef>
              <a:spcAft>
                <a:spcPts val="0"/>
              </a:spcAft>
            </a:pPr>
            <a:endParaRPr lang="en-US" sz="1200" dirty="0">
              <a:solidFill>
                <a:prstClr val="black"/>
              </a:solidFill>
              <a:latin typeface="Arial" pitchFamily="34" charset="0"/>
              <a:cs typeface="Arial" pitchFamily="34" charset="0"/>
            </a:endParaRPr>
          </a:p>
        </p:txBody>
      </p:sp>
      <p:sp>
        <p:nvSpPr>
          <p:cNvPr id="28" name="Rectangle 27"/>
          <p:cNvSpPr/>
          <p:nvPr/>
        </p:nvSpPr>
        <p:spPr>
          <a:xfrm>
            <a:off x="0" y="1066038"/>
            <a:ext cx="9144000" cy="830997"/>
          </a:xfrm>
          <a:prstGeom prst="rect">
            <a:avLst/>
          </a:prstGeom>
        </p:spPr>
        <p:txBody>
          <a:bodyPr wrap="square">
            <a:spAutoFit/>
          </a:bodyPr>
          <a:lstStyle/>
          <a:p>
            <a:pPr defTabSz="963613" fontAlgn="auto">
              <a:spcBef>
                <a:spcPts val="0"/>
              </a:spcBef>
              <a:spcAft>
                <a:spcPts val="0"/>
              </a:spcAft>
            </a:pPr>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Advise</a:t>
            </a:r>
            <a:r>
              <a:rPr lang="en-US" sz="1200" b="1" dirty="0" smtClean="0">
                <a:solidFill>
                  <a:srgbClr val="000000"/>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the Assistant Secretary of Defense for Reserve Affairs on policies, programs and legislative proposals pertaining to the readiness, training, </a:t>
            </a:r>
            <a:r>
              <a:rPr lang="en-US" sz="1200" dirty="0" smtClean="0">
                <a:solidFill>
                  <a:schemeClr val="tx1"/>
                </a:solidFill>
                <a:latin typeface="Arial" pitchFamily="34" charset="0"/>
                <a:cs typeface="Arial" pitchFamily="34" charset="0"/>
              </a:rPr>
              <a:t>and</a:t>
            </a:r>
            <a:r>
              <a:rPr lang="en-US" sz="1200" dirty="0" smtClean="0">
                <a:solidFill>
                  <a:prstClr val="black"/>
                </a:solidFill>
                <a:latin typeface="Arial" pitchFamily="34" charset="0"/>
                <a:cs typeface="Arial" pitchFamily="34" charset="0"/>
              </a:rPr>
              <a:t> mobilization of the Reserve Components for both domestic and expeditionary missions. </a:t>
            </a:r>
            <a:br>
              <a:rPr lang="en-US" sz="1200" dirty="0" smtClean="0">
                <a:solidFill>
                  <a:prstClr val="black"/>
                </a:solidFill>
                <a:latin typeface="Arial" pitchFamily="34" charset="0"/>
                <a:cs typeface="Arial" pitchFamily="34" charset="0"/>
              </a:rPr>
            </a:br>
            <a:r>
              <a:rPr lang="en-US" sz="1200" dirty="0" smtClean="0">
                <a:solidFill>
                  <a:prstClr val="black"/>
                </a:solidFill>
                <a:latin typeface="Calibri"/>
              </a:rPr>
              <a:t/>
            </a:r>
            <a:br>
              <a:rPr lang="en-US" sz="1200" dirty="0" smtClean="0">
                <a:solidFill>
                  <a:prstClr val="black"/>
                </a:solidFill>
                <a:latin typeface="Calibri"/>
              </a:rPr>
            </a:br>
            <a:endParaRPr lang="en-US" sz="1200" dirty="0" smtClean="0">
              <a:solidFill>
                <a:srgbClr val="000000"/>
              </a:solidFill>
              <a:latin typeface="Arial" pitchFamily="34" charset="0"/>
              <a:cs typeface="Arial" pitchFamily="34" charset="0"/>
            </a:endParaRPr>
          </a:p>
        </p:txBody>
      </p:sp>
      <p:sp>
        <p:nvSpPr>
          <p:cNvPr id="29" name="Rectangle 8"/>
          <p:cNvSpPr txBox="1">
            <a:spLocks noChangeArrowheads="1"/>
          </p:cNvSpPr>
          <p:nvPr/>
        </p:nvSpPr>
        <p:spPr bwMode="auto">
          <a:xfrm>
            <a:off x="0" y="5715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fontAlgn="auto" hangingPunct="0">
              <a:spcBef>
                <a:spcPts val="0"/>
              </a:spcBef>
              <a:spcAft>
                <a:spcPts val="0"/>
              </a:spcAft>
              <a:defRPr/>
            </a:pPr>
            <a:r>
              <a:rPr lang="en-US" sz="3200" b="1" dirty="0" smtClean="0">
                <a:solidFill>
                  <a:prstClr val="black"/>
                </a:solidFill>
                <a:effectLst>
                  <a:outerShdw blurRad="38100" dist="38100" dir="2700000" algn="tl">
                    <a:srgbClr val="000000">
                      <a:alpha val="43137"/>
                    </a:srgbClr>
                  </a:outerShdw>
                </a:effectLst>
                <a:latin typeface="Arial" charset="0"/>
              </a:rPr>
              <a:t>Readiness, Training, &amp; Mobilization</a:t>
            </a:r>
            <a:br>
              <a:rPr lang="en-US" sz="3200" b="1" dirty="0" smtClean="0">
                <a:solidFill>
                  <a:prstClr val="black"/>
                </a:solidFill>
                <a:effectLst>
                  <a:outerShdw blurRad="38100" dist="38100" dir="2700000" algn="tl">
                    <a:srgbClr val="000000">
                      <a:alpha val="43137"/>
                    </a:srgbClr>
                  </a:outerShdw>
                </a:effectLst>
                <a:latin typeface="Arial" charset="0"/>
              </a:rPr>
            </a:br>
            <a:r>
              <a:rPr lang="en-US" sz="2000" kern="0" dirty="0" smtClean="0">
                <a:solidFill>
                  <a:prstClr val="black"/>
                </a:solidFill>
                <a:effectLst>
                  <a:outerShdw blurRad="38100" dist="38100" dir="2700000" algn="tl">
                    <a:srgbClr val="000000">
                      <a:alpha val="43137"/>
                    </a:srgbClr>
                  </a:outerShdw>
                </a:effectLst>
                <a:latin typeface="Arial" charset="0"/>
              </a:rPr>
              <a:t>(RT&amp;M)</a:t>
            </a:r>
            <a:endParaRPr lang="en-US" sz="3200" b="1" kern="0" dirty="0" smtClean="0">
              <a:solidFill>
                <a:prstClr val="black"/>
              </a:solidFill>
              <a:effectLst>
                <a:outerShdw blurRad="38100" dist="38100" dir="2700000" algn="tl">
                  <a:srgbClr val="000000">
                    <a:alpha val="43137"/>
                  </a:srgbClr>
                </a:outerShdw>
              </a:effectLst>
              <a:latin typeface="Arial" charset="0"/>
            </a:endParaRPr>
          </a:p>
        </p:txBody>
      </p:sp>
      <p:pic>
        <p:nvPicPr>
          <p:cNvPr id="30" name="Picture 2" descr="http://www.ang.af.mil/shared/media/photodb/photos/071007-F-0986R-902.jpg"/>
          <p:cNvPicPr>
            <a:picLocks noChangeAspect="1" noChangeArrowheads="1"/>
          </p:cNvPicPr>
          <p:nvPr/>
        </p:nvPicPr>
        <p:blipFill>
          <a:blip r:embed="rId3" cstate="print"/>
          <a:srcRect/>
          <a:stretch>
            <a:fillRect/>
          </a:stretch>
        </p:blipFill>
        <p:spPr bwMode="auto">
          <a:xfrm>
            <a:off x="6460522" y="2161078"/>
            <a:ext cx="2073878" cy="1344122"/>
          </a:xfrm>
          <a:prstGeom prst="rect">
            <a:avLst/>
          </a:prstGeom>
          <a:noFill/>
          <a:ln>
            <a:solidFill>
              <a:schemeClr val="tx1"/>
            </a:solidFill>
          </a:ln>
        </p:spPr>
      </p:pic>
      <p:pic>
        <p:nvPicPr>
          <p:cNvPr id="31" name="Picture 4" descr="http://farm3.static.flickr.com/2678/4021393939_57a2c21c4d_z.jpg"/>
          <p:cNvPicPr>
            <a:picLocks noChangeArrowheads="1"/>
          </p:cNvPicPr>
          <p:nvPr/>
        </p:nvPicPr>
        <p:blipFill>
          <a:blip r:embed="rId4" cstate="print"/>
          <a:stretch>
            <a:fillRect/>
          </a:stretch>
        </p:blipFill>
        <p:spPr bwMode="auto">
          <a:xfrm>
            <a:off x="6468618" y="3733800"/>
            <a:ext cx="2075688" cy="1344168"/>
          </a:xfrm>
          <a:prstGeom prst="rect">
            <a:avLst/>
          </a:prstGeom>
          <a:noFill/>
          <a:ln>
            <a:solidFill>
              <a:schemeClr val="tx1"/>
            </a:solidFill>
          </a:ln>
        </p:spPr>
      </p:pic>
      <p:sp>
        <p:nvSpPr>
          <p:cNvPr id="32" name="Slide Number Placeholder 11"/>
          <p:cNvSpPr txBox="1">
            <a:spLocks/>
          </p:cNvSpPr>
          <p:nvPr/>
        </p:nvSpPr>
        <p:spPr bwMode="auto">
          <a:xfrm>
            <a:off x="7010400" y="655002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33" name="Picture 2"/>
          <p:cNvPicPr>
            <a:picLocks noChangeAspect="1" noChangeArrowheads="1"/>
          </p:cNvPicPr>
          <p:nvPr/>
        </p:nvPicPr>
        <p:blipFill>
          <a:blip r:embed="rId5" cstate="print"/>
          <a:srcRect/>
          <a:stretch>
            <a:fillRect/>
          </a:stretch>
        </p:blipFill>
        <p:spPr bwMode="auto">
          <a:xfrm>
            <a:off x="0" y="5715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4498"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88014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1900607"/>
            <a:ext cx="9144000" cy="4898755"/>
          </a:xfrm>
          <a:prstGeom prst="rect">
            <a:avLst/>
          </a:prstGeom>
          <a:noFill/>
          <a:ln w="12700">
            <a:noFill/>
            <a:miter lim="800000"/>
            <a:headEnd type="none" w="sm" len="sm"/>
            <a:tailEnd type="none" w="sm" len="sm"/>
          </a:ln>
        </p:spPr>
        <p:txBody>
          <a:bodyPr wrap="square" lIns="96496" tIns="48249" rIns="96496" bIns="48249">
            <a:spAutoFit/>
          </a:bodyPr>
          <a:lstStyle/>
          <a:p>
            <a:pPr defTabSz="963613"/>
            <a:r>
              <a:rPr lang="en-US" sz="1200" b="1" dirty="0" smtClean="0">
                <a:solidFill>
                  <a:srgbClr val="000000"/>
                </a:solidFill>
                <a:latin typeface="Arial" pitchFamily="34" charset="0"/>
                <a:cs typeface="Arial" pitchFamily="34" charset="0"/>
              </a:rPr>
              <a:t>Materiel Directorate</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developing Department of Defense (DoD) materiel policies which support</a:t>
            </a:r>
          </a:p>
          <a:p>
            <a:pPr defTabSz="963613"/>
            <a:r>
              <a:rPr lang="en-US" sz="1200" dirty="0" smtClean="0">
                <a:solidFill>
                  <a:srgbClr val="000000"/>
                </a:solidFill>
                <a:latin typeface="Arial" pitchFamily="34" charset="0"/>
                <a:cs typeface="Arial" pitchFamily="34" charset="0"/>
              </a:rPr>
              <a:t>    and promote Total Force readiness goals and objectives.</a:t>
            </a:r>
          </a:p>
          <a:p>
            <a:pPr defTabSz="963613">
              <a:buFont typeface="Wingdings" pitchFamily="2" charset="2"/>
              <a:buChar char="Ø"/>
            </a:pPr>
            <a:r>
              <a:rPr lang="en-US" sz="1200" dirty="0" smtClean="0">
                <a:solidFill>
                  <a:srgbClr val="000000"/>
                </a:solidFill>
                <a:latin typeface="Arial" pitchFamily="34" charset="0"/>
                <a:cs typeface="Arial" pitchFamily="34" charset="0"/>
              </a:rPr>
              <a:t> Focuses on materiel, maintenance, and logistical matters.</a:t>
            </a:r>
          </a:p>
          <a:p>
            <a:pPr defTabSz="963613">
              <a:buFont typeface="Wingdings" pitchFamily="2" charset="2"/>
              <a:buChar char="Ø"/>
            </a:pPr>
            <a:r>
              <a:rPr lang="en-US" sz="1200" dirty="0" smtClean="0">
                <a:solidFill>
                  <a:srgbClr val="000000"/>
                </a:solidFill>
                <a:latin typeface="Arial" pitchFamily="34" charset="0"/>
                <a:cs typeface="Arial" pitchFamily="34" charset="0"/>
              </a:rPr>
              <a:t> Analyzes, reviews and evaluates policies, plans, programs, and issues affecting the RCs.</a:t>
            </a:r>
          </a:p>
          <a:p>
            <a:pPr defTabSz="963613">
              <a:buFont typeface="Wingdings" pitchFamily="2" charset="2"/>
              <a:buChar char="Ø"/>
            </a:pPr>
            <a:r>
              <a:rPr lang="en-US" sz="1200" dirty="0" smtClean="0">
                <a:solidFill>
                  <a:srgbClr val="000000"/>
                </a:solidFill>
                <a:latin typeface="Arial" pitchFamily="34" charset="0"/>
                <a:cs typeface="Arial" pitchFamily="34" charset="0"/>
              </a:rPr>
              <a:t> Oversight and supervision of  an inventory of $172 billion of RC equipment.  Oversight includes</a:t>
            </a:r>
            <a:br>
              <a:rPr lang="en-US" sz="1200"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new procurement, distribution, maintenance, overhaul, and final disposition.</a:t>
            </a:r>
          </a:p>
          <a:p>
            <a:pPr defTabSz="963613">
              <a:buFont typeface="Wingdings" pitchFamily="2" charset="2"/>
              <a:buChar char="Ø"/>
            </a:pPr>
            <a:r>
              <a:rPr lang="en-US" sz="1200" dirty="0" smtClean="0">
                <a:solidFill>
                  <a:srgbClr val="000000"/>
                </a:solidFill>
                <a:latin typeface="Arial" pitchFamily="34" charset="0"/>
                <a:cs typeface="Arial" pitchFamily="34" charset="0"/>
              </a:rPr>
              <a:t> ~$7 billion/year in new procurement, and ~ $21 billion in procurement cycle at a given time.</a:t>
            </a:r>
          </a:p>
          <a:p>
            <a:pPr defTabSz="963613">
              <a:buFont typeface="Wingdings" pitchFamily="2" charset="2"/>
              <a:buChar char="Ø"/>
            </a:pPr>
            <a:r>
              <a:rPr lang="en-US" sz="1200" dirty="0" smtClean="0">
                <a:solidFill>
                  <a:srgbClr val="000000"/>
                </a:solidFill>
                <a:latin typeface="Arial" pitchFamily="34" charset="0"/>
                <a:cs typeface="Arial" pitchFamily="34" charset="0"/>
              </a:rPr>
              <a:t> Oversight of $2.5 billion of Depot Maintenance funding.</a:t>
            </a:r>
            <a:br>
              <a:rPr lang="en-US" sz="1200" dirty="0" smtClean="0">
                <a:solidFill>
                  <a:srgbClr val="000000"/>
                </a:solidFill>
                <a:latin typeface="Arial" pitchFamily="34" charset="0"/>
                <a:cs typeface="Arial" pitchFamily="34" charset="0"/>
              </a:rPr>
            </a:br>
            <a:endParaRPr lang="en-US" sz="1200" dirty="0" smtClean="0">
              <a:solidFill>
                <a:srgbClr val="000000"/>
              </a:solidFill>
              <a:latin typeface="Arial" pitchFamily="34" charset="0"/>
              <a:cs typeface="Arial" pitchFamily="34" charset="0"/>
            </a:endParaRPr>
          </a:p>
          <a:p>
            <a:pPr defTabSz="963613"/>
            <a:endParaRPr lang="en-US" sz="1200" dirty="0" smtClean="0">
              <a:solidFill>
                <a:srgbClr val="000000"/>
              </a:solidFill>
              <a:latin typeface="Arial" pitchFamily="34" charset="0"/>
              <a:cs typeface="Arial" pitchFamily="34" charset="0"/>
            </a:endParaRPr>
          </a:p>
          <a:p>
            <a:pPr defTabSz="963613"/>
            <a:r>
              <a:rPr lang="en-US" sz="1200" b="1" dirty="0" smtClean="0">
                <a:solidFill>
                  <a:srgbClr val="000000"/>
                </a:solidFill>
                <a:latin typeface="Arial" pitchFamily="34" charset="0"/>
                <a:cs typeface="Arial" pitchFamily="34" charset="0"/>
              </a:rPr>
              <a:t>Facilities Directorate</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developing DoD facility policies which support and promote joint construction</a:t>
            </a:r>
          </a:p>
          <a:p>
            <a:pPr defTabSz="963613"/>
            <a:r>
              <a:rPr lang="en-US" sz="1200" dirty="0" smtClean="0">
                <a:solidFill>
                  <a:srgbClr val="000000"/>
                </a:solidFill>
                <a:latin typeface="Arial" pitchFamily="34" charset="0"/>
                <a:cs typeface="Arial" pitchFamily="34" charset="0"/>
              </a:rPr>
              <a:t>    requirements per U.S. Code, Title 10   </a:t>
            </a:r>
          </a:p>
          <a:p>
            <a:pPr defTabSz="963613">
              <a:buFont typeface="Wingdings" pitchFamily="2" charset="2"/>
              <a:buChar char="Ø"/>
            </a:pPr>
            <a:r>
              <a:rPr lang="en-US" sz="1200" dirty="0" smtClean="0">
                <a:solidFill>
                  <a:srgbClr val="000000"/>
                </a:solidFill>
                <a:latin typeface="Arial" pitchFamily="34" charset="0"/>
                <a:cs typeface="Arial" pitchFamily="34" charset="0"/>
              </a:rPr>
              <a:t> Military Construction (MILCON).</a:t>
            </a:r>
          </a:p>
          <a:p>
            <a:pPr defTabSz="963613">
              <a:buFont typeface="Wingdings" pitchFamily="2" charset="2"/>
              <a:buChar char="Ø"/>
            </a:pPr>
            <a:r>
              <a:rPr lang="en-US" sz="1200" dirty="0" smtClean="0">
                <a:solidFill>
                  <a:srgbClr val="000000"/>
                </a:solidFill>
                <a:latin typeface="Arial" pitchFamily="34" charset="0"/>
                <a:cs typeface="Arial" pitchFamily="34" charset="0"/>
              </a:rPr>
              <a:t> Facility Sustainment, Restoration and Modernization (S/RM).</a:t>
            </a:r>
          </a:p>
          <a:p>
            <a:pPr defTabSz="963613">
              <a:buFont typeface="Wingdings" pitchFamily="2" charset="2"/>
              <a:buChar char="Ø"/>
            </a:pPr>
            <a:r>
              <a:rPr lang="en-US" sz="1200" dirty="0" smtClean="0">
                <a:solidFill>
                  <a:srgbClr val="000000"/>
                </a:solidFill>
                <a:latin typeface="Arial" pitchFamily="34" charset="0"/>
                <a:cs typeface="Arial" pitchFamily="34" charset="0"/>
              </a:rPr>
              <a:t> Sustainability, Energy, and Environment.</a:t>
            </a:r>
          </a:p>
          <a:p>
            <a:pPr defTabSz="963613">
              <a:buFont typeface="Wingdings" pitchFamily="2" charset="2"/>
              <a:buChar char="Ø"/>
            </a:pPr>
            <a:r>
              <a:rPr lang="en-US" sz="1200" dirty="0" smtClean="0">
                <a:solidFill>
                  <a:srgbClr val="000000"/>
                </a:solidFill>
                <a:latin typeface="Arial" pitchFamily="34" charset="0"/>
                <a:cs typeface="Arial" pitchFamily="34" charset="0"/>
              </a:rPr>
              <a:t> Policy and oversight responsibility for over $1.23 billion in RC MILCON, $1.34 billion in RC</a:t>
            </a:r>
          </a:p>
          <a:p>
            <a:pPr defTabSz="963613"/>
            <a:r>
              <a:rPr lang="en-US" sz="1200" dirty="0" smtClean="0">
                <a:solidFill>
                  <a:srgbClr val="000000"/>
                </a:solidFill>
                <a:latin typeface="Arial" pitchFamily="34" charset="0"/>
                <a:cs typeface="Arial" pitchFamily="34" charset="0"/>
              </a:rPr>
              <a:t>    Facility S/RM, $2.69 billion in RC Base Operating Support (BOS), and $229 million in RC</a:t>
            </a:r>
          </a:p>
          <a:p>
            <a:pPr defTabSz="963613"/>
            <a:r>
              <a:rPr lang="en-US" sz="1200" dirty="0" smtClean="0">
                <a:solidFill>
                  <a:srgbClr val="000000"/>
                </a:solidFill>
                <a:latin typeface="Arial" pitchFamily="34" charset="0"/>
                <a:cs typeface="Arial" pitchFamily="34" charset="0"/>
              </a:rPr>
              <a:t>    Environmental programs. </a:t>
            </a:r>
          </a:p>
          <a:p>
            <a:pPr defTabSz="963613">
              <a:buFont typeface="Wingdings" pitchFamily="2" charset="2"/>
              <a:buChar char="Ø"/>
            </a:pPr>
            <a:r>
              <a:rPr lang="en-US" sz="1200" dirty="0" smtClean="0">
                <a:solidFill>
                  <a:srgbClr val="000000"/>
                </a:solidFill>
                <a:latin typeface="Arial" pitchFamily="34" charset="0"/>
                <a:cs typeface="Arial" pitchFamily="34" charset="0"/>
              </a:rPr>
              <a:t> Policy and oversight responsibility for an $85 billion Reserve component facilities inventory, </a:t>
            </a:r>
          </a:p>
          <a:p>
            <a:pPr defTabSz="963613"/>
            <a:r>
              <a:rPr lang="en-US" sz="1200" dirty="0" smtClean="0">
                <a:solidFill>
                  <a:srgbClr val="000000"/>
                </a:solidFill>
                <a:latin typeface="Arial" pitchFamily="34" charset="0"/>
                <a:cs typeface="Arial" pitchFamily="34" charset="0"/>
              </a:rPr>
              <a:t>    which includes 43,475 buildings at 4,921 locations.</a:t>
            </a:r>
          </a:p>
          <a:p>
            <a:pPr defTabSz="963613">
              <a:buFont typeface="Wingdings" pitchFamily="2" charset="2"/>
              <a:buChar char="Ø"/>
            </a:pPr>
            <a:r>
              <a:rPr lang="en-US" sz="1200" dirty="0" smtClean="0">
                <a:solidFill>
                  <a:srgbClr val="000000"/>
                </a:solidFill>
                <a:latin typeface="Arial" pitchFamily="34" charset="0"/>
                <a:cs typeface="Arial" pitchFamily="34" charset="0"/>
              </a:rPr>
              <a:t> Participates as member of OSD Base Realignment and Closure (BRAC) working groups;</a:t>
            </a:r>
          </a:p>
          <a:p>
            <a:pPr defTabSz="963613"/>
            <a:r>
              <a:rPr lang="en-US" sz="1200" dirty="0" smtClean="0">
                <a:solidFill>
                  <a:srgbClr val="000000"/>
                </a:solidFill>
                <a:latin typeface="Arial" pitchFamily="34" charset="0"/>
                <a:cs typeface="Arial" pitchFamily="34" charset="0"/>
              </a:rPr>
              <a:t>    provides cradle-to-grave review and analysis of recommended RC facilities/installations</a:t>
            </a:r>
          </a:p>
          <a:p>
            <a:pPr defTabSz="963613"/>
            <a:endParaRPr lang="en-US" sz="1200" dirty="0" smtClean="0">
              <a:solidFill>
                <a:srgbClr val="000000"/>
              </a:solidFill>
              <a:latin typeface="Arial" pitchFamily="34" charset="0"/>
              <a:cs typeface="Arial" pitchFamily="34" charset="0"/>
            </a:endParaRPr>
          </a:p>
          <a:p>
            <a:pPr defTabSz="963613"/>
            <a:endParaRPr lang="en-US" sz="1200" b="1" dirty="0" smtClean="0">
              <a:solidFill>
                <a:srgbClr val="000000"/>
              </a:solidFill>
              <a:latin typeface="Arial" pitchFamily="34" charset="0"/>
              <a:cs typeface="Arial" pitchFamily="34" charset="0"/>
            </a:endParaRPr>
          </a:p>
        </p:txBody>
      </p:sp>
      <p:sp>
        <p:nvSpPr>
          <p:cNvPr id="10" name="Rectangle 9"/>
          <p:cNvSpPr/>
          <p:nvPr/>
        </p:nvSpPr>
        <p:spPr>
          <a:xfrm>
            <a:off x="0" y="1140480"/>
            <a:ext cx="9144000" cy="646331"/>
          </a:xfrm>
          <a:prstGeom prst="rect">
            <a:avLst/>
          </a:prstGeom>
        </p:spPr>
        <p:txBody>
          <a:bodyPr wrap="square">
            <a:spAutoFit/>
          </a:bodyPr>
          <a:lstStyle/>
          <a:p>
            <a:pPr defTabSz="963613"/>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Materiel &amp; Facilities Deputate serves as the advisor to the Assistant Secretary of Defense (Reserve Affairs), with specific responsibility for exercising policy guidance and overall supervision of Guard and Reserve materiel, maintenance, equipment support and sustainability, construction, and facilities. </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pic>
        <p:nvPicPr>
          <p:cNvPr id="1031" name="Picture 7"/>
          <p:cNvPicPr>
            <a:picLocks noChangeArrowheads="1"/>
          </p:cNvPicPr>
          <p:nvPr/>
        </p:nvPicPr>
        <p:blipFill>
          <a:blip r:embed="rId3" cstate="print"/>
          <a:srcRect/>
          <a:stretch>
            <a:fillRect/>
          </a:stretch>
        </p:blipFill>
        <p:spPr bwMode="auto">
          <a:xfrm>
            <a:off x="6699251" y="4340352"/>
            <a:ext cx="2002536" cy="1591056"/>
          </a:xfrm>
          <a:prstGeom prst="rect">
            <a:avLst/>
          </a:prstGeom>
          <a:noFill/>
          <a:ln w="9525">
            <a:solidFill>
              <a:schemeClr val="tx1"/>
            </a:solidFill>
            <a:miter lim="800000"/>
            <a:headEnd/>
            <a:tailEnd/>
          </a:ln>
        </p:spPr>
      </p:pic>
      <p:pic>
        <p:nvPicPr>
          <p:cNvPr id="225282" name="Picture 2" descr="http://usarmy.vo.llnwd.net/e2/-images/2010/03/03/65851/size0-army.mil-65851-2010-04-05-170447.jpg"/>
          <p:cNvPicPr>
            <a:picLocks noChangeAspect="1" noChangeArrowheads="1"/>
          </p:cNvPicPr>
          <p:nvPr/>
        </p:nvPicPr>
        <p:blipFill>
          <a:blip r:embed="rId4" cstate="print"/>
          <a:srcRect/>
          <a:stretch>
            <a:fillRect/>
          </a:stretch>
        </p:blipFill>
        <p:spPr bwMode="auto">
          <a:xfrm>
            <a:off x="6673851" y="1803677"/>
            <a:ext cx="2090915" cy="1591056"/>
          </a:xfrm>
          <a:prstGeom prst="rect">
            <a:avLst/>
          </a:prstGeom>
          <a:noFill/>
          <a:ln w="3175">
            <a:noFill/>
          </a:ln>
        </p:spPr>
      </p:pic>
      <p:sp>
        <p:nvSpPr>
          <p:cNvPr id="14"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US" sz="3200" b="1" dirty="0" smtClean="0">
                <a:solidFill>
                  <a:srgbClr val="000000"/>
                </a:solidFill>
                <a:effectLst>
                  <a:outerShdw blurRad="38100" dist="38100" dir="2700000" algn="tl">
                    <a:srgbClr val="000000">
                      <a:alpha val="43137"/>
                    </a:srgbClr>
                  </a:outerShdw>
                </a:effectLst>
                <a:latin typeface="Arial" charset="0"/>
              </a:rPr>
              <a:t>Materiel &amp; Facilities</a:t>
            </a:r>
          </a:p>
          <a:p>
            <a:pPr algn="ctr" eaLnBrk="0" hangingPunct="0"/>
            <a:r>
              <a:rPr lang="en-US" sz="2000" kern="0" dirty="0" smtClean="0">
                <a:solidFill>
                  <a:srgbClr val="000000"/>
                </a:solidFill>
                <a:effectLst>
                  <a:outerShdw blurRad="38100" dist="38100" dir="2700000" algn="tl">
                    <a:srgbClr val="000000">
                      <a:alpha val="43137"/>
                    </a:srgbClr>
                  </a:outerShdw>
                </a:effectLst>
                <a:latin typeface="Arial" charset="0"/>
              </a:rPr>
              <a:t>(M&amp;F)</a:t>
            </a:r>
          </a:p>
        </p:txBody>
      </p:sp>
      <p:sp>
        <p:nvSpPr>
          <p:cNvPr id="15" name="Slide Number Placeholder 1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9</a:t>
            </a:fld>
            <a:endParaRPr lang="en-US" sz="1000" dirty="0">
              <a:solidFill>
                <a:srgbClr val="000000"/>
              </a:solidFill>
            </a:endParaRPr>
          </a:p>
        </p:txBody>
      </p:sp>
      <p:pic>
        <p:nvPicPr>
          <p:cNvPr id="18" name="Picture 2"/>
          <p:cNvPicPr>
            <a:picLocks noChangeAspect="1" noChangeArrowheads="1"/>
          </p:cNvPicPr>
          <p:nvPr/>
        </p:nvPicPr>
        <p:blipFill>
          <a:blip r:embed="rId5" cstate="print"/>
          <a:srcRect/>
          <a:stretch>
            <a:fillRect/>
          </a:stretch>
        </p:blipFill>
        <p:spPr bwMode="auto">
          <a:xfrm>
            <a:off x="0" y="47625"/>
            <a:ext cx="914400" cy="914400"/>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087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7C7750ED869F4DB888E3B490FC2E6F" ma:contentTypeVersion="0" ma:contentTypeDescription="Create a new document." ma:contentTypeScope="" ma:versionID="47facc9b72071bbd06e77b6bc09087db">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D28F094-5A72-4AF1-897F-43C7FB5BC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01559BD-5FD0-47C5-BFAA-68472E2D07F3}">
  <ds:schemaRefs>
    <ds:schemaRef ds:uri="http://schemas.microsoft.com/sharepoint/v3/contenttype/forms"/>
  </ds:schemaRefs>
</ds:datastoreItem>
</file>

<file path=customXml/itemProps3.xml><?xml version="1.0" encoding="utf-8"?>
<ds:datastoreItem xmlns:ds="http://schemas.openxmlformats.org/officeDocument/2006/customXml" ds:itemID="{F6FB0703-FC79-47D2-AB98-0C08BA6E94A8}">
  <ds:schemaRefs>
    <ds:schemaRef ds:uri="http://schemas.openxmlformats.org/package/2006/metadata/core-properties"/>
    <ds:schemaRef ds:uri="http://schemas.microsoft.com/office/infopath/2007/PartnerControls"/>
    <ds:schemaRef ds:uri="http://purl.org/dc/dcmitype/"/>
    <ds:schemaRef ds:uri="http://purl.org/dc/elements/1.1/"/>
    <ds:schemaRef ds:uri="http://schemas.microsoft.com/office/2006/metadata/properties"/>
    <ds:schemaRef ds:uri="http://purl.org/dc/terms/"/>
    <ds:schemaRef ds:uri="http://www.w3.org/XML/1998/namespace"/>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emplate>Ocean</Template>
  <TotalTime>40740</TotalTime>
  <Words>7346</Words>
  <Application>Microsoft Office PowerPoint</Application>
  <PresentationFormat>On-screen Show (4:3)</PresentationFormat>
  <Paragraphs>1180</Paragraphs>
  <Slides>51</Slides>
  <Notes>51</Notes>
  <HiddenSlides>0</HiddenSlides>
  <MMClips>0</MMClips>
  <ScaleCrop>false</ScaleCrop>
  <HeadingPairs>
    <vt:vector size="8" baseType="variant">
      <vt:variant>
        <vt:lpstr>Theme</vt:lpstr>
      </vt:variant>
      <vt:variant>
        <vt:i4>18</vt:i4>
      </vt:variant>
      <vt:variant>
        <vt:lpstr>Links</vt:lpstr>
      </vt:variant>
      <vt:variant>
        <vt:i4>1</vt:i4>
      </vt:variant>
      <vt:variant>
        <vt:lpstr>Embedded OLE Servers</vt:lpstr>
      </vt:variant>
      <vt:variant>
        <vt:i4>1</vt:i4>
      </vt:variant>
      <vt:variant>
        <vt:lpstr>Slide Titles</vt:lpstr>
      </vt:variant>
      <vt:variant>
        <vt:i4>51</vt:i4>
      </vt:variant>
    </vt:vector>
  </HeadingPairs>
  <TitlesOfParts>
    <vt:vector size="71" baseType="lpstr">
      <vt:lpstr>USJFCOM</vt:lpstr>
      <vt:lpstr>Custom Design</vt:lpstr>
      <vt:lpstr>BLANK</vt:lpstr>
      <vt:lpstr>Office Theme</vt:lpstr>
      <vt:lpstr>1_BLANK</vt:lpstr>
      <vt:lpstr>2_BLANK</vt:lpstr>
      <vt:lpstr>1_USJFCOM</vt:lpstr>
      <vt:lpstr>3_USJFCOM</vt:lpstr>
      <vt:lpstr>4_USJFCOM</vt:lpstr>
      <vt:lpstr>2_USJFCOM</vt:lpstr>
      <vt:lpstr>3_BLANK</vt:lpstr>
      <vt:lpstr>4_BLANK</vt:lpstr>
      <vt:lpstr>1_Office Theme</vt:lpstr>
      <vt:lpstr>2_Office Theme</vt:lpstr>
      <vt:lpstr>3_Office Theme</vt:lpstr>
      <vt:lpstr>5_USJFCOM</vt:lpstr>
      <vt:lpstr>6_USJFCOM</vt:lpstr>
      <vt:lpstr>7_USJFCOM</vt:lpstr>
      <vt:lpstr>\\resource\dfs\RA_org\Manpower and Personnel Deputate\MANPOWER\End Strength\RC\Total Reserve Strength.xls!DOD Chart!R3C2:R25C7</vt:lpstr>
      <vt:lpstr>Clip</vt:lpstr>
      <vt:lpstr>PowerPoint Presentation</vt:lpstr>
      <vt:lpstr>Agenda</vt:lpstr>
      <vt:lpstr>Reserve Affairs Role</vt:lpstr>
      <vt:lpstr>Office of the  Assistant Secretary of Defense  for Reserve Affairs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 of Defense Reserve Component Strength</vt:lpstr>
      <vt:lpstr>PowerPoint Presentation</vt:lpstr>
      <vt:lpstr>PowerPoint Presentation</vt:lpstr>
      <vt:lpstr>PowerPoint Presentation</vt:lpstr>
      <vt:lpstr>PowerPoint Presentation</vt:lpstr>
      <vt:lpstr>PowerPoint Presentation</vt:lpstr>
      <vt:lpstr>PowerPoint Presentation</vt:lpstr>
      <vt:lpstr>21ST Century Reserve Force</vt:lpstr>
      <vt:lpstr>PowerPoint Presentation</vt:lpstr>
      <vt:lpstr>Youth Programs</vt:lpstr>
      <vt:lpstr>PowerPoint Presentation</vt:lpstr>
      <vt:lpstr>PowerPoint Presentation</vt:lpstr>
      <vt:lpstr>PowerPoint Presentation</vt:lpstr>
      <vt:lpstr>PowerPoint Presentation</vt:lpstr>
      <vt:lpstr>Budget Cycle</vt:lpstr>
      <vt:lpstr>PowerPoint Presentation</vt:lpstr>
      <vt:lpstr>BACK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Reserve Benefits</vt:lpstr>
      <vt:lpstr>PowerPoint Presentation</vt:lpstr>
      <vt:lpstr>Reserve Component Funding (PB13 Request)</vt:lpstr>
      <vt:lpstr>Base Realignment and Closure (BRAC) / Small Base Closure </vt:lpstr>
      <vt:lpstr>RC Equipment Transparency</vt:lpstr>
    </vt:vector>
  </TitlesOfParts>
  <Company>USJFCOM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OSD RA Command Brief</dc:title>
  <dc:creator>Mr. Matt Dubois</dc:creator>
  <cp:lastModifiedBy>Steve Turner</cp:lastModifiedBy>
  <cp:revision>2179</cp:revision>
  <cp:lastPrinted>2001-05-07T13:17:16Z</cp:lastPrinted>
  <dcterms:created xsi:type="dcterms:W3CDTF">2001-03-07T15:51:14Z</dcterms:created>
  <dcterms:modified xsi:type="dcterms:W3CDTF">2012-10-10T13:40:18Z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0x010100387C7750ED869F4DB888E3B490FC2E6F</vt:lpwstr>
  </property>
</Properties>
</file>