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66" r:id="rId3"/>
    <p:sldId id="267" r:id="rId4"/>
    <p:sldId id="268" r:id="rId5"/>
    <p:sldId id="258" r:id="rId6"/>
    <p:sldId id="259" r:id="rId7"/>
    <p:sldId id="260" r:id="rId8"/>
    <p:sldId id="261" r:id="rId9"/>
    <p:sldId id="262" r:id="rId10"/>
    <p:sldId id="263" r:id="rId11"/>
    <p:sldId id="264" r:id="rId12"/>
    <p:sldId id="26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0" d="100"/>
          <a:sy n="40" d="100"/>
        </p:scale>
        <p:origin x="-792" y="4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17011B-A046-4B86-A54C-9B70770A5C50}" type="datetimeFigureOut">
              <a:rPr lang="en-US" smtClean="0"/>
              <a:t>5/3/2012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62B897-FE0D-4F47-9BFE-1D5DA2E5FEDA}" type="slidenum">
              <a:rPr lang="en-US" smtClean="0"/>
              <a:t>‹#›</a:t>
            </a:fld>
            <a:endParaRPr lang="en-US"/>
          </a:p>
        </p:txBody>
      </p:sp>
    </p:spTree>
    <p:extLst>
      <p:ext uri="{BB962C8B-B14F-4D97-AF65-F5344CB8AC3E}">
        <p14:creationId xmlns:p14="http://schemas.microsoft.com/office/powerpoint/2010/main" val="2804746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29057" indent="-280406" eaLnBrk="0" hangingPunct="0">
              <a:defRPr>
                <a:solidFill>
                  <a:schemeClr val="tx1"/>
                </a:solidFill>
                <a:latin typeface="Arial" charset="0"/>
              </a:defRPr>
            </a:lvl2pPr>
            <a:lvl3pPr marL="1121626" indent="-224325" eaLnBrk="0" hangingPunct="0">
              <a:defRPr>
                <a:solidFill>
                  <a:schemeClr val="tx1"/>
                </a:solidFill>
                <a:latin typeface="Arial" charset="0"/>
              </a:defRPr>
            </a:lvl3pPr>
            <a:lvl4pPr marL="1570276" indent="-224325" eaLnBrk="0" hangingPunct="0">
              <a:defRPr>
                <a:solidFill>
                  <a:schemeClr val="tx1"/>
                </a:solidFill>
                <a:latin typeface="Arial" charset="0"/>
              </a:defRPr>
            </a:lvl4pPr>
            <a:lvl5pPr marL="2018927" indent="-224325" eaLnBrk="0" hangingPunct="0">
              <a:defRPr>
                <a:solidFill>
                  <a:schemeClr val="tx1"/>
                </a:solidFill>
                <a:latin typeface="Arial" charset="0"/>
              </a:defRPr>
            </a:lvl5pPr>
            <a:lvl6pPr marL="2467577" indent="-224325" eaLnBrk="0" fontAlgn="base" hangingPunct="0">
              <a:spcBef>
                <a:spcPct val="0"/>
              </a:spcBef>
              <a:spcAft>
                <a:spcPct val="0"/>
              </a:spcAft>
              <a:defRPr>
                <a:solidFill>
                  <a:schemeClr val="tx1"/>
                </a:solidFill>
                <a:latin typeface="Arial" charset="0"/>
              </a:defRPr>
            </a:lvl6pPr>
            <a:lvl7pPr marL="2916227" indent="-224325" eaLnBrk="0" fontAlgn="base" hangingPunct="0">
              <a:spcBef>
                <a:spcPct val="0"/>
              </a:spcBef>
              <a:spcAft>
                <a:spcPct val="0"/>
              </a:spcAft>
              <a:defRPr>
                <a:solidFill>
                  <a:schemeClr val="tx1"/>
                </a:solidFill>
                <a:latin typeface="Arial" charset="0"/>
              </a:defRPr>
            </a:lvl7pPr>
            <a:lvl8pPr marL="3364878" indent="-224325" eaLnBrk="0" fontAlgn="base" hangingPunct="0">
              <a:spcBef>
                <a:spcPct val="0"/>
              </a:spcBef>
              <a:spcAft>
                <a:spcPct val="0"/>
              </a:spcAft>
              <a:defRPr>
                <a:solidFill>
                  <a:schemeClr val="tx1"/>
                </a:solidFill>
                <a:latin typeface="Arial" charset="0"/>
              </a:defRPr>
            </a:lvl8pPr>
            <a:lvl9pPr marL="3813528" indent="-224325" eaLnBrk="0" fontAlgn="base" hangingPunct="0">
              <a:spcBef>
                <a:spcPct val="0"/>
              </a:spcBef>
              <a:spcAft>
                <a:spcPct val="0"/>
              </a:spcAft>
              <a:defRPr>
                <a:solidFill>
                  <a:schemeClr val="tx1"/>
                </a:solidFill>
                <a:latin typeface="Arial" charset="0"/>
              </a:defRPr>
            </a:lvl9pPr>
          </a:lstStyle>
          <a:p>
            <a:pPr eaLnBrk="1" hangingPunct="1"/>
            <a:fld id="{CB9C87B7-24C6-4E69-9F36-6A3665453ECA}" type="slidenum">
              <a:rPr lang="en-US" smtClean="0"/>
              <a:pPr eaLnBrk="1" hangingPunct="1"/>
              <a:t>8</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BF4B6A-3433-45FE-A29E-A0E923CFA1FF}" type="datetimeFigureOut">
              <a:rPr lang="en-US" smtClean="0"/>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F2BC-8222-4AD8-BFFF-904536BC28F5}" type="slidenum">
              <a:rPr lang="en-US" smtClean="0"/>
              <a:t>‹#›</a:t>
            </a:fld>
            <a:endParaRPr lang="en-US"/>
          </a:p>
        </p:txBody>
      </p:sp>
    </p:spTree>
    <p:extLst>
      <p:ext uri="{BB962C8B-B14F-4D97-AF65-F5344CB8AC3E}">
        <p14:creationId xmlns:p14="http://schemas.microsoft.com/office/powerpoint/2010/main" val="1671600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BF4B6A-3433-45FE-A29E-A0E923CFA1FF}" type="datetimeFigureOut">
              <a:rPr lang="en-US" smtClean="0"/>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F2BC-8222-4AD8-BFFF-904536BC28F5}" type="slidenum">
              <a:rPr lang="en-US" smtClean="0"/>
              <a:t>‹#›</a:t>
            </a:fld>
            <a:endParaRPr lang="en-US"/>
          </a:p>
        </p:txBody>
      </p:sp>
    </p:spTree>
    <p:extLst>
      <p:ext uri="{BB962C8B-B14F-4D97-AF65-F5344CB8AC3E}">
        <p14:creationId xmlns:p14="http://schemas.microsoft.com/office/powerpoint/2010/main" val="145245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BF4B6A-3433-45FE-A29E-A0E923CFA1FF}" type="datetimeFigureOut">
              <a:rPr lang="en-US" smtClean="0"/>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F2BC-8222-4AD8-BFFF-904536BC28F5}" type="slidenum">
              <a:rPr lang="en-US" smtClean="0"/>
              <a:t>‹#›</a:t>
            </a:fld>
            <a:endParaRPr lang="en-US"/>
          </a:p>
        </p:txBody>
      </p:sp>
    </p:spTree>
    <p:extLst>
      <p:ext uri="{BB962C8B-B14F-4D97-AF65-F5344CB8AC3E}">
        <p14:creationId xmlns:p14="http://schemas.microsoft.com/office/powerpoint/2010/main" val="3164173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BF4B6A-3433-45FE-A29E-A0E923CFA1FF}" type="datetimeFigureOut">
              <a:rPr lang="en-US" smtClean="0"/>
              <a:t>5/3/2012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2F2BC-8222-4AD8-BFFF-904536BC28F5}" type="slidenum">
              <a:rPr lang="en-US" smtClean="0"/>
              <a:t>‹#›</a:t>
            </a:fld>
            <a:endParaRPr lang="en-US"/>
          </a:p>
        </p:txBody>
      </p:sp>
    </p:spTree>
    <p:extLst>
      <p:ext uri="{BB962C8B-B14F-4D97-AF65-F5344CB8AC3E}">
        <p14:creationId xmlns:p14="http://schemas.microsoft.com/office/powerpoint/2010/main" val="2123333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BF4B6A-3433-45FE-A29E-A0E923CFA1FF}" type="datetimeFigureOut">
              <a:rPr lang="en-US" smtClean="0"/>
              <a:t>5/3/2012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2F2BC-8222-4AD8-BFFF-904536BC28F5}" type="slidenum">
              <a:rPr lang="en-US" smtClean="0"/>
              <a:t>‹#›</a:t>
            </a:fld>
            <a:endParaRPr lang="en-US"/>
          </a:p>
        </p:txBody>
      </p:sp>
    </p:spTree>
    <p:extLst>
      <p:ext uri="{BB962C8B-B14F-4D97-AF65-F5344CB8AC3E}">
        <p14:creationId xmlns:p14="http://schemas.microsoft.com/office/powerpoint/2010/main" val="268284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BF4B6A-3433-45FE-A29E-A0E923CFA1FF}" type="datetimeFigureOut">
              <a:rPr lang="en-US" smtClean="0"/>
              <a:t>5/3/2012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2F2BC-8222-4AD8-BFFF-904536BC28F5}" type="slidenum">
              <a:rPr lang="en-US" smtClean="0"/>
              <a:t>‹#›</a:t>
            </a:fld>
            <a:endParaRPr lang="en-US"/>
          </a:p>
        </p:txBody>
      </p:sp>
    </p:spTree>
    <p:extLst>
      <p:ext uri="{BB962C8B-B14F-4D97-AF65-F5344CB8AC3E}">
        <p14:creationId xmlns:p14="http://schemas.microsoft.com/office/powerpoint/2010/main" val="3502040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BF4B6A-3433-45FE-A29E-A0E923CFA1FF}" type="datetimeFigureOut">
              <a:rPr lang="en-US" smtClean="0"/>
              <a:t>5/3/2012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2F2BC-8222-4AD8-BFFF-904536BC28F5}" type="slidenum">
              <a:rPr lang="en-US" smtClean="0"/>
              <a:t>‹#›</a:t>
            </a:fld>
            <a:endParaRPr lang="en-US"/>
          </a:p>
        </p:txBody>
      </p:sp>
    </p:spTree>
    <p:extLst>
      <p:ext uri="{BB962C8B-B14F-4D97-AF65-F5344CB8AC3E}">
        <p14:creationId xmlns:p14="http://schemas.microsoft.com/office/powerpoint/2010/main" val="2112596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BF4B6A-3433-45FE-A29E-A0E923CFA1FF}" type="datetimeFigureOut">
              <a:rPr lang="en-US" smtClean="0"/>
              <a:t>5/3/2012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2F2BC-8222-4AD8-BFFF-904536BC28F5}" type="slidenum">
              <a:rPr lang="en-US" smtClean="0"/>
              <a:t>‹#›</a:t>
            </a:fld>
            <a:endParaRPr lang="en-US"/>
          </a:p>
        </p:txBody>
      </p:sp>
    </p:spTree>
    <p:extLst>
      <p:ext uri="{BB962C8B-B14F-4D97-AF65-F5344CB8AC3E}">
        <p14:creationId xmlns:p14="http://schemas.microsoft.com/office/powerpoint/2010/main" val="2164312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BF4B6A-3433-45FE-A29E-A0E923CFA1FF}" type="datetimeFigureOut">
              <a:rPr lang="en-US" smtClean="0"/>
              <a:t>5/3/2012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2F2BC-8222-4AD8-BFFF-904536BC28F5}" type="slidenum">
              <a:rPr lang="en-US" smtClean="0"/>
              <a:t>‹#›</a:t>
            </a:fld>
            <a:endParaRPr lang="en-US"/>
          </a:p>
        </p:txBody>
      </p:sp>
    </p:spTree>
    <p:extLst>
      <p:ext uri="{BB962C8B-B14F-4D97-AF65-F5344CB8AC3E}">
        <p14:creationId xmlns:p14="http://schemas.microsoft.com/office/powerpoint/2010/main" val="2783090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BF4B6A-3433-45FE-A29E-A0E923CFA1FF}" type="datetimeFigureOut">
              <a:rPr lang="en-US" smtClean="0"/>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F2BC-8222-4AD8-BFFF-904536BC28F5}" type="slidenum">
              <a:rPr lang="en-US" smtClean="0"/>
              <a:t>‹#›</a:t>
            </a:fld>
            <a:endParaRPr lang="en-US"/>
          </a:p>
        </p:txBody>
      </p:sp>
    </p:spTree>
    <p:extLst>
      <p:ext uri="{BB962C8B-B14F-4D97-AF65-F5344CB8AC3E}">
        <p14:creationId xmlns:p14="http://schemas.microsoft.com/office/powerpoint/2010/main" val="430012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BF4B6A-3433-45FE-A29E-A0E923CFA1FF}" type="datetimeFigureOut">
              <a:rPr lang="en-US" smtClean="0"/>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F2BC-8222-4AD8-BFFF-904536BC28F5}" type="slidenum">
              <a:rPr lang="en-US" smtClean="0"/>
              <a:t>‹#›</a:t>
            </a:fld>
            <a:endParaRPr lang="en-US"/>
          </a:p>
        </p:txBody>
      </p:sp>
    </p:spTree>
    <p:extLst>
      <p:ext uri="{BB962C8B-B14F-4D97-AF65-F5344CB8AC3E}">
        <p14:creationId xmlns:p14="http://schemas.microsoft.com/office/powerpoint/2010/main" val="3854063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BF4B6A-3433-45FE-A29E-A0E923CFA1FF}" type="datetimeFigureOut">
              <a:rPr lang="en-US" smtClean="0"/>
              <a:t>5/3/2012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32F2BC-8222-4AD8-BFFF-904536BC28F5}" type="slidenum">
              <a:rPr lang="en-US" smtClean="0"/>
              <a:t>‹#›</a:t>
            </a:fld>
            <a:endParaRPr lang="en-US"/>
          </a:p>
        </p:txBody>
      </p:sp>
    </p:spTree>
    <p:extLst>
      <p:ext uri="{BB962C8B-B14F-4D97-AF65-F5344CB8AC3E}">
        <p14:creationId xmlns:p14="http://schemas.microsoft.com/office/powerpoint/2010/main" val="927880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1417638" y="2382838"/>
            <a:ext cx="698023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a:t>New Scheduler for Non-local / </a:t>
            </a:r>
          </a:p>
          <a:p>
            <a:pPr algn="ctr" eaLnBrk="1" hangingPunct="1"/>
            <a:r>
              <a:rPr lang="en-US" sz="3200"/>
              <a:t>DLA Disposition Services J411 Scheduled Shipments</a:t>
            </a:r>
          </a:p>
        </p:txBody>
      </p:sp>
      <p:pic>
        <p:nvPicPr>
          <p:cNvPr id="19459" name="Picture 1" descr="C:\Users\s9d4283\AppData\Local\Microsoft\Windows\Temporary Internet Files\Content.Outlook\4RFUR31L\consent.JPG"/>
          <p:cNvPicPr>
            <a:picLocks noChangeAspect="1" noChangeArrowheads="1"/>
          </p:cNvPicPr>
          <p:nvPr/>
        </p:nvPicPr>
        <p:blipFill>
          <a:blip r:embed="rId2">
            <a:extLst>
              <a:ext uri="{28A0092B-C50C-407E-A947-70E740481C1C}">
                <a14:useLocalDpi xmlns:a14="http://schemas.microsoft.com/office/drawing/2010/main" val="0"/>
              </a:ext>
            </a:extLst>
          </a:blip>
          <a:srcRect l="10619" r="10052" b="84946"/>
          <a:stretch>
            <a:fillRect/>
          </a:stretch>
        </p:blipFill>
        <p:spPr bwMode="auto">
          <a:xfrm>
            <a:off x="0" y="0"/>
            <a:ext cx="6778625"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933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p:cNvPicPr>
            <a:picLocks noChangeAspect="1" noChangeArrowheads="1"/>
          </p:cNvPicPr>
          <p:nvPr/>
        </p:nvPicPr>
        <p:blipFill>
          <a:blip r:embed="rId2">
            <a:extLst>
              <a:ext uri="{28A0092B-C50C-407E-A947-70E740481C1C}">
                <a14:useLocalDpi xmlns:a14="http://schemas.microsoft.com/office/drawing/2010/main" val="0"/>
              </a:ext>
            </a:extLst>
          </a:blip>
          <a:srcRect r="56641" b="28032"/>
          <a:stretch>
            <a:fillRect/>
          </a:stretch>
        </p:blipFill>
        <p:spPr bwMode="auto">
          <a:xfrm>
            <a:off x="981075" y="1536700"/>
            <a:ext cx="7496175" cy="441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2209800" y="4005263"/>
            <a:ext cx="1489075" cy="203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172" name="TextBox 5"/>
          <p:cNvSpPr txBox="1">
            <a:spLocks noChangeArrowheads="1"/>
          </p:cNvSpPr>
          <p:nvPr/>
        </p:nvSpPr>
        <p:spPr bwMode="auto">
          <a:xfrm>
            <a:off x="295275" y="2895600"/>
            <a:ext cx="1371600" cy="369888"/>
          </a:xfrm>
          <a:prstGeom prst="rect">
            <a:avLst/>
          </a:prstGeom>
          <a:solidFill>
            <a:schemeClr val="bg1"/>
          </a:solidFill>
          <a:ln w="9525">
            <a:solidFill>
              <a:srgbClr val="FF00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Click Here</a:t>
            </a:r>
          </a:p>
        </p:txBody>
      </p:sp>
      <p:cxnSp>
        <p:nvCxnSpPr>
          <p:cNvPr id="8" name="Straight Arrow Connector 7"/>
          <p:cNvCxnSpPr>
            <a:stCxn id="7172" idx="2"/>
          </p:cNvCxnSpPr>
          <p:nvPr/>
        </p:nvCxnSpPr>
        <p:spPr>
          <a:xfrm>
            <a:off x="981075" y="3265488"/>
            <a:ext cx="1152525" cy="739775"/>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1349375" y="1603375"/>
            <a:ext cx="1490663" cy="238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175" name="TextBox 12"/>
          <p:cNvSpPr txBox="1">
            <a:spLocks noChangeArrowheads="1"/>
          </p:cNvSpPr>
          <p:nvPr/>
        </p:nvSpPr>
        <p:spPr bwMode="auto">
          <a:xfrm>
            <a:off x="4343400" y="1181100"/>
            <a:ext cx="4191000" cy="646113"/>
          </a:xfrm>
          <a:prstGeom prst="rect">
            <a:avLst/>
          </a:prstGeom>
          <a:solidFill>
            <a:schemeClr val="bg1"/>
          </a:solidFill>
          <a:ln w="22225">
            <a:solidFill>
              <a:srgbClr val="FF00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Go to:</a:t>
            </a:r>
          </a:p>
          <a:p>
            <a:pPr algn="ctr" eaLnBrk="1" hangingPunct="1"/>
            <a:r>
              <a:rPr lang="en-US"/>
              <a:t>http://www.dispositionservices.dla.mil</a:t>
            </a:r>
          </a:p>
        </p:txBody>
      </p:sp>
      <p:cxnSp>
        <p:nvCxnSpPr>
          <p:cNvPr id="14" name="Straight Arrow Connector 13"/>
          <p:cNvCxnSpPr>
            <a:stCxn id="7175" idx="1"/>
          </p:cNvCxnSpPr>
          <p:nvPr/>
        </p:nvCxnSpPr>
        <p:spPr>
          <a:xfrm flipH="1">
            <a:off x="2895600" y="1504950"/>
            <a:ext cx="1447800" cy="217488"/>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177" name="TextBox 21"/>
          <p:cNvSpPr txBox="1">
            <a:spLocks noChangeArrowheads="1"/>
          </p:cNvSpPr>
          <p:nvPr/>
        </p:nvSpPr>
        <p:spPr bwMode="auto">
          <a:xfrm>
            <a:off x="981074" y="228600"/>
            <a:ext cx="74961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dirty="0" smtClean="0"/>
              <a:t>Non- Local </a:t>
            </a:r>
            <a:r>
              <a:rPr lang="en-US" sz="2000" b="1" dirty="0"/>
              <a:t>Customer DLA Disposition Service </a:t>
            </a:r>
          </a:p>
          <a:p>
            <a:pPr algn="ctr" eaLnBrk="1" hangingPunct="1"/>
            <a:r>
              <a:rPr lang="en-US" sz="2000" b="1" dirty="0"/>
              <a:t>Scheduler Turn-in Procedures</a:t>
            </a:r>
          </a:p>
        </p:txBody>
      </p:sp>
    </p:spTree>
    <p:extLst>
      <p:ext uri="{BB962C8B-B14F-4D97-AF65-F5344CB8AC3E}">
        <p14:creationId xmlns:p14="http://schemas.microsoft.com/office/powerpoint/2010/main" val="4191965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descr="C:\Users\s9d4283\AppData\Local\Microsoft\Windows\Temporary Internet Files\Content.Outlook\4RFUR31L\conse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19200"/>
            <a:ext cx="7391400" cy="518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21"/>
          <p:cNvSpPr txBox="1">
            <a:spLocks noChangeArrowheads="1"/>
          </p:cNvSpPr>
          <p:nvPr/>
        </p:nvSpPr>
        <p:spPr bwMode="auto">
          <a:xfrm>
            <a:off x="838200" y="276225"/>
            <a:ext cx="7391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Consent to monitoring page</a:t>
            </a:r>
          </a:p>
        </p:txBody>
      </p:sp>
      <p:sp>
        <p:nvSpPr>
          <p:cNvPr id="4" name="Oval 3"/>
          <p:cNvSpPr/>
          <p:nvPr/>
        </p:nvSpPr>
        <p:spPr>
          <a:xfrm>
            <a:off x="3505200" y="5710238"/>
            <a:ext cx="1676400" cy="4905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197" name="TextBox 5"/>
          <p:cNvSpPr txBox="1">
            <a:spLocks noChangeArrowheads="1"/>
          </p:cNvSpPr>
          <p:nvPr/>
        </p:nvSpPr>
        <p:spPr bwMode="auto">
          <a:xfrm>
            <a:off x="1557338" y="4648200"/>
            <a:ext cx="1371600" cy="369888"/>
          </a:xfrm>
          <a:prstGeom prst="rect">
            <a:avLst/>
          </a:prstGeom>
          <a:solidFill>
            <a:schemeClr val="bg1"/>
          </a:solidFill>
          <a:ln w="9525">
            <a:solidFill>
              <a:srgbClr val="FF00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Click Here</a:t>
            </a:r>
          </a:p>
        </p:txBody>
      </p:sp>
      <p:cxnSp>
        <p:nvCxnSpPr>
          <p:cNvPr id="6" name="Straight Arrow Connector 5"/>
          <p:cNvCxnSpPr>
            <a:stCxn id="8197" idx="2"/>
          </p:cNvCxnSpPr>
          <p:nvPr/>
        </p:nvCxnSpPr>
        <p:spPr>
          <a:xfrm>
            <a:off x="2243138" y="5018088"/>
            <a:ext cx="1152525" cy="739775"/>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7887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descr="C:\Users\s9d4283\AppData\Local\Microsoft\Windows\Temporary Internet Files\Content.Outlook\4RFUR31L\schedule property turn-in.JPG"/>
          <p:cNvPicPr>
            <a:picLocks noChangeAspect="1" noChangeArrowheads="1"/>
          </p:cNvPicPr>
          <p:nvPr/>
        </p:nvPicPr>
        <p:blipFill>
          <a:blip r:embed="rId2">
            <a:extLst>
              <a:ext uri="{28A0092B-C50C-407E-A947-70E740481C1C}">
                <a14:useLocalDpi xmlns:a14="http://schemas.microsoft.com/office/drawing/2010/main" val="0"/>
              </a:ext>
            </a:extLst>
          </a:blip>
          <a:srcRect b="22836"/>
          <a:stretch>
            <a:fillRect/>
          </a:stretch>
        </p:blipFill>
        <p:spPr bwMode="auto">
          <a:xfrm>
            <a:off x="838200" y="1147763"/>
            <a:ext cx="731520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Box 21"/>
          <p:cNvSpPr txBox="1">
            <a:spLocks noChangeArrowheads="1"/>
          </p:cNvSpPr>
          <p:nvPr/>
        </p:nvSpPr>
        <p:spPr bwMode="auto">
          <a:xfrm>
            <a:off x="838200" y="276225"/>
            <a:ext cx="7315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Type of turn in page</a:t>
            </a:r>
          </a:p>
        </p:txBody>
      </p:sp>
      <p:sp>
        <p:nvSpPr>
          <p:cNvPr id="5" name="Oval 4"/>
          <p:cNvSpPr/>
          <p:nvPr/>
        </p:nvSpPr>
        <p:spPr>
          <a:xfrm>
            <a:off x="1947862" y="3819525"/>
            <a:ext cx="2471737" cy="4905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TextBox 5"/>
          <p:cNvSpPr txBox="1">
            <a:spLocks noChangeArrowheads="1"/>
          </p:cNvSpPr>
          <p:nvPr/>
        </p:nvSpPr>
        <p:spPr bwMode="auto">
          <a:xfrm>
            <a:off x="685800" y="2757487"/>
            <a:ext cx="1336530" cy="369888"/>
          </a:xfrm>
          <a:prstGeom prst="rect">
            <a:avLst/>
          </a:prstGeom>
          <a:solidFill>
            <a:schemeClr val="bg1"/>
          </a:solidFill>
          <a:ln w="9525">
            <a:solidFill>
              <a:srgbClr val="FF0000"/>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Click Here</a:t>
            </a:r>
          </a:p>
        </p:txBody>
      </p:sp>
      <p:cxnSp>
        <p:nvCxnSpPr>
          <p:cNvPr id="7" name="Straight Arrow Connector 6"/>
          <p:cNvCxnSpPr>
            <a:stCxn id="6" idx="2"/>
          </p:cNvCxnSpPr>
          <p:nvPr/>
        </p:nvCxnSpPr>
        <p:spPr>
          <a:xfrm>
            <a:off x="1354065" y="3127375"/>
            <a:ext cx="484260" cy="739775"/>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64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descr="C:\Users\s9d4283\AppData\Local\Microsoft\Windows\Temporary Internet Files\Content.Outlook\4RFUR31L\DDC Destin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0625"/>
            <a:ext cx="914400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Box 1"/>
          <p:cNvSpPr txBox="1">
            <a:spLocks noChangeArrowheads="1"/>
          </p:cNvSpPr>
          <p:nvPr/>
        </p:nvSpPr>
        <p:spPr bwMode="auto">
          <a:xfrm>
            <a:off x="1905000" y="5634038"/>
            <a:ext cx="51927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Arial" charset="0"/>
              <a:buChar char="•"/>
            </a:pPr>
            <a:r>
              <a:rPr lang="en-US"/>
              <a:t>Chose your closest site from the drop menu</a:t>
            </a:r>
          </a:p>
          <a:p>
            <a:pPr eaLnBrk="1" hangingPunct="1">
              <a:buFont typeface="Arial" charset="0"/>
              <a:buChar char="•"/>
            </a:pPr>
            <a:r>
              <a:rPr lang="en-US"/>
              <a:t>Select a requested pickup time </a:t>
            </a:r>
          </a:p>
          <a:p>
            <a:pPr eaLnBrk="1" hangingPunct="1">
              <a:buFont typeface="Arial" charset="0"/>
              <a:buChar char="•"/>
            </a:pPr>
            <a:r>
              <a:rPr lang="en-US"/>
              <a:t>Click Next</a:t>
            </a:r>
          </a:p>
        </p:txBody>
      </p:sp>
      <p:sp>
        <p:nvSpPr>
          <p:cNvPr id="20484" name="TextBox 1"/>
          <p:cNvSpPr txBox="1">
            <a:spLocks noChangeArrowheads="1"/>
          </p:cNvSpPr>
          <p:nvPr/>
        </p:nvSpPr>
        <p:spPr bwMode="auto">
          <a:xfrm>
            <a:off x="0" y="296863"/>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Destination Information</a:t>
            </a:r>
          </a:p>
        </p:txBody>
      </p:sp>
    </p:spTree>
    <p:extLst>
      <p:ext uri="{BB962C8B-B14F-4D97-AF65-F5344CB8AC3E}">
        <p14:creationId xmlns:p14="http://schemas.microsoft.com/office/powerpoint/2010/main" val="888520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descr="C:\Users\s9d4283\AppData\Local\Microsoft\Windows\Temporary Internet Files\Content.Outlook\4RFUR31L\Contact Inform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1075"/>
            <a:ext cx="9144000" cy="44989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1507" name="TextBox 9"/>
          <p:cNvSpPr txBox="1">
            <a:spLocks noChangeArrowheads="1"/>
          </p:cNvSpPr>
          <p:nvPr/>
        </p:nvSpPr>
        <p:spPr bwMode="auto">
          <a:xfrm>
            <a:off x="939800" y="5815013"/>
            <a:ext cx="6886575"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Arial" charset="0"/>
              <a:buChar char="•"/>
            </a:pPr>
            <a:r>
              <a:rPr lang="en-US"/>
              <a:t>A secondary POC is MANDATORY for all non-local shipments</a:t>
            </a:r>
          </a:p>
          <a:p>
            <a:pPr eaLnBrk="1" hangingPunct="1">
              <a:buFont typeface="Arial" charset="0"/>
              <a:buChar char="•"/>
            </a:pPr>
            <a:r>
              <a:rPr lang="en-US"/>
              <a:t>The Drop off location calendar is visible</a:t>
            </a:r>
          </a:p>
          <a:p>
            <a:pPr algn="ctr" eaLnBrk="1" hangingPunct="1">
              <a:buFont typeface="Arial" charset="0"/>
              <a:buChar char="•"/>
            </a:pPr>
            <a:endParaRPr lang="en-US"/>
          </a:p>
          <a:p>
            <a:pPr eaLnBrk="1" hangingPunct="1">
              <a:buFont typeface="Arial" charset="0"/>
              <a:buChar char="•"/>
            </a:pPr>
            <a:endParaRPr lang="en-US"/>
          </a:p>
        </p:txBody>
      </p:sp>
      <p:sp>
        <p:nvSpPr>
          <p:cNvPr id="21508" name="TextBox 1"/>
          <p:cNvSpPr txBox="1">
            <a:spLocks noChangeArrowheads="1"/>
          </p:cNvSpPr>
          <p:nvPr/>
        </p:nvSpPr>
        <p:spPr bwMode="auto">
          <a:xfrm>
            <a:off x="0" y="274638"/>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Contact information</a:t>
            </a:r>
          </a:p>
        </p:txBody>
      </p:sp>
      <p:sp>
        <p:nvSpPr>
          <p:cNvPr id="2" name="Rounded Rectangle 1"/>
          <p:cNvSpPr/>
          <p:nvPr/>
        </p:nvSpPr>
        <p:spPr>
          <a:xfrm>
            <a:off x="1406525" y="4229100"/>
            <a:ext cx="1862138" cy="228600"/>
          </a:xfrm>
          <a:prstGeom prst="roundRect">
            <a:avLst/>
          </a:prstGeom>
          <a:solidFill>
            <a:srgbClr val="EBF0F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613552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descr="C:\Users\s9d4283\AppData\Local\Microsoft\Windows\Temporary Internet Files\Content.Outlook\4RFUR31L\Special Handl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76338"/>
            <a:ext cx="914400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Box 1"/>
          <p:cNvSpPr txBox="1">
            <a:spLocks noChangeArrowheads="1"/>
          </p:cNvSpPr>
          <p:nvPr/>
        </p:nvSpPr>
        <p:spPr bwMode="auto">
          <a:xfrm>
            <a:off x="738188" y="5657850"/>
            <a:ext cx="788511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Arial" charset="0"/>
              <a:buChar char="•"/>
            </a:pPr>
            <a:r>
              <a:rPr lang="en-US" sz="1600"/>
              <a:t>Enter number of 1348’s for the shipment</a:t>
            </a:r>
          </a:p>
          <a:p>
            <a:pPr eaLnBrk="1" hangingPunct="1">
              <a:buFont typeface="Arial" charset="0"/>
              <a:buChar char="•"/>
            </a:pPr>
            <a:r>
              <a:rPr lang="en-US" sz="1600"/>
              <a:t>If a check box is checked guidance to the requirements for turn in is provided</a:t>
            </a:r>
          </a:p>
          <a:p>
            <a:pPr eaLnBrk="1" hangingPunct="1">
              <a:buFont typeface="Arial" charset="0"/>
              <a:buChar char="•"/>
            </a:pPr>
            <a:r>
              <a:rPr lang="en-US" sz="1600"/>
              <a:t>Property description and notes</a:t>
            </a:r>
          </a:p>
          <a:p>
            <a:pPr eaLnBrk="1" hangingPunct="1">
              <a:buFont typeface="Arial" charset="0"/>
              <a:buChar char="•"/>
            </a:pPr>
            <a:r>
              <a:rPr lang="en-US" sz="1600"/>
              <a:t>Provide any driving directions to pick up location</a:t>
            </a:r>
          </a:p>
        </p:txBody>
      </p:sp>
      <p:sp>
        <p:nvSpPr>
          <p:cNvPr id="22532" name="TextBox 1"/>
          <p:cNvSpPr txBox="1">
            <a:spLocks noChangeArrowheads="1"/>
          </p:cNvSpPr>
          <p:nvPr/>
        </p:nvSpPr>
        <p:spPr bwMode="auto">
          <a:xfrm>
            <a:off x="0" y="214313"/>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Special Handling</a:t>
            </a:r>
          </a:p>
        </p:txBody>
      </p:sp>
      <p:sp>
        <p:nvSpPr>
          <p:cNvPr id="22533" name="TextBox 1"/>
          <p:cNvSpPr txBox="1">
            <a:spLocks noChangeArrowheads="1"/>
          </p:cNvSpPr>
          <p:nvPr/>
        </p:nvSpPr>
        <p:spPr bwMode="auto">
          <a:xfrm>
            <a:off x="1460500" y="3952875"/>
            <a:ext cx="23082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 b="1"/>
              <a:t>Include request pickup dates</a:t>
            </a:r>
          </a:p>
        </p:txBody>
      </p:sp>
      <p:sp>
        <p:nvSpPr>
          <p:cNvPr id="5" name="Rectangle 4"/>
          <p:cNvSpPr/>
          <p:nvPr/>
        </p:nvSpPr>
        <p:spPr>
          <a:xfrm>
            <a:off x="1460500" y="3952875"/>
            <a:ext cx="2308225" cy="2778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4245683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s9d4283\AppData\Local\Microsoft\Windows\Temporary Internet Files\Content.Outlook\4RFUR31L\Assign Packages to Reque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85863"/>
            <a:ext cx="9144000" cy="32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Box 1"/>
          <p:cNvSpPr txBox="1">
            <a:spLocks noChangeArrowheads="1"/>
          </p:cNvSpPr>
          <p:nvPr/>
        </p:nvSpPr>
        <p:spPr bwMode="auto">
          <a:xfrm>
            <a:off x="892175" y="4435475"/>
            <a:ext cx="82518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Arial" charset="0"/>
              <a:buChar char="•"/>
            </a:pPr>
            <a:r>
              <a:rPr lang="en-US"/>
              <a:t>Select the Package Type from the dropdown menu.  Available types are:</a:t>
            </a:r>
          </a:p>
          <a:p>
            <a:pPr lvl="1" eaLnBrk="1" hangingPunct="1">
              <a:buFont typeface="Arial" charset="0"/>
              <a:buChar char="•"/>
            </a:pPr>
            <a:r>
              <a:rPr lang="en-US"/>
              <a:t>Pallets, Tri-walls, Rolling Stock, and Other</a:t>
            </a:r>
          </a:p>
          <a:p>
            <a:pPr eaLnBrk="1" hangingPunct="1">
              <a:buFont typeface="Arial" charset="0"/>
              <a:buChar char="•"/>
            </a:pPr>
            <a:r>
              <a:rPr lang="en-US"/>
              <a:t>Enter Length, Width and Height in inches, the weight in Lbs. Select if it’s Stackable and enter the Requested Quantity.</a:t>
            </a:r>
          </a:p>
          <a:p>
            <a:pPr eaLnBrk="1" hangingPunct="1">
              <a:buFont typeface="Arial" charset="0"/>
              <a:buChar char="•"/>
            </a:pPr>
            <a:r>
              <a:rPr lang="en-US"/>
              <a:t>Select Add Package to Enter more lines, click the Select box and click Remove Selected to remove, or click Copy Selected to duplicate a line.</a:t>
            </a:r>
          </a:p>
          <a:p>
            <a:pPr eaLnBrk="1" hangingPunct="1">
              <a:buFont typeface="Arial" charset="0"/>
              <a:buChar char="•"/>
            </a:pPr>
            <a:r>
              <a:rPr lang="en-US"/>
              <a:t>Click next to continue to the select DTID page.</a:t>
            </a:r>
          </a:p>
          <a:p>
            <a:pPr eaLnBrk="1" hangingPunct="1">
              <a:buFont typeface="Arial" charset="0"/>
              <a:buChar char="•"/>
            </a:pPr>
            <a:endParaRPr lang="en-US"/>
          </a:p>
        </p:txBody>
      </p:sp>
      <p:sp>
        <p:nvSpPr>
          <p:cNvPr id="23556" name="TextBox 1"/>
          <p:cNvSpPr txBox="1">
            <a:spLocks noChangeArrowheads="1"/>
          </p:cNvSpPr>
          <p:nvPr/>
        </p:nvSpPr>
        <p:spPr bwMode="auto">
          <a:xfrm>
            <a:off x="0" y="279400"/>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Assign Packages to Request</a:t>
            </a:r>
          </a:p>
        </p:txBody>
      </p:sp>
    </p:spTree>
    <p:extLst>
      <p:ext uri="{BB962C8B-B14F-4D97-AF65-F5344CB8AC3E}">
        <p14:creationId xmlns:p14="http://schemas.microsoft.com/office/powerpoint/2010/main" val="2571909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s9d4283\AppData\Local\Microsoft\Windows\Temporary Internet Files\Content.Outlook\4RFUR31L\Select DTI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3800"/>
            <a:ext cx="9144000" cy="44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Box 1"/>
          <p:cNvSpPr txBox="1">
            <a:spLocks noChangeArrowheads="1"/>
          </p:cNvSpPr>
          <p:nvPr/>
        </p:nvSpPr>
        <p:spPr bwMode="auto">
          <a:xfrm>
            <a:off x="903288" y="5641975"/>
            <a:ext cx="73374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Available DTIDs will show in the bottom box.  As you select the DTIDS they will move to the assigned Section.  If DTIDs are not available you can select to go out to DTIDs to create new DTIDS</a:t>
            </a:r>
          </a:p>
        </p:txBody>
      </p:sp>
      <p:sp>
        <p:nvSpPr>
          <p:cNvPr id="24580" name="TextBox 2"/>
          <p:cNvSpPr txBox="1">
            <a:spLocks noChangeArrowheads="1"/>
          </p:cNvSpPr>
          <p:nvPr/>
        </p:nvSpPr>
        <p:spPr bwMode="auto">
          <a:xfrm>
            <a:off x="0" y="211138"/>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Select DTIDs</a:t>
            </a:r>
          </a:p>
        </p:txBody>
      </p:sp>
    </p:spTree>
    <p:extLst>
      <p:ext uri="{BB962C8B-B14F-4D97-AF65-F5344CB8AC3E}">
        <p14:creationId xmlns:p14="http://schemas.microsoft.com/office/powerpoint/2010/main" val="978515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s9d4283\AppData\Local\Microsoft\Windows\Temporary Internet Files\Content.Outlook\4RFUR31L\Request Confirm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5325"/>
            <a:ext cx="9144000"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Box 1"/>
          <p:cNvSpPr txBox="1">
            <a:spLocks noChangeArrowheads="1"/>
          </p:cNvSpPr>
          <p:nvPr/>
        </p:nvSpPr>
        <p:spPr bwMode="auto">
          <a:xfrm>
            <a:off x="241300" y="6162675"/>
            <a:ext cx="8661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Review for accuracy and click on Submit to send the request to the local scheduler.</a:t>
            </a:r>
          </a:p>
          <a:p>
            <a:pPr eaLnBrk="1" hangingPunct="1"/>
            <a:endParaRPr lang="en-US"/>
          </a:p>
        </p:txBody>
      </p:sp>
      <p:sp>
        <p:nvSpPr>
          <p:cNvPr id="25604" name="TextBox 2"/>
          <p:cNvSpPr txBox="1">
            <a:spLocks noChangeArrowheads="1"/>
          </p:cNvSpPr>
          <p:nvPr/>
        </p:nvSpPr>
        <p:spPr bwMode="auto">
          <a:xfrm>
            <a:off x="0" y="158750"/>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Request confirmation</a:t>
            </a:r>
          </a:p>
        </p:txBody>
      </p:sp>
      <p:sp>
        <p:nvSpPr>
          <p:cNvPr id="2" name="Oval 1"/>
          <p:cNvSpPr/>
          <p:nvPr/>
        </p:nvSpPr>
        <p:spPr>
          <a:xfrm>
            <a:off x="1235075" y="5657850"/>
            <a:ext cx="273050" cy="1365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 name="Rectangle 2"/>
          <p:cNvSpPr/>
          <p:nvPr/>
        </p:nvSpPr>
        <p:spPr>
          <a:xfrm>
            <a:off x="685800" y="1736725"/>
            <a:ext cx="2868613" cy="1492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Rectangle 3"/>
          <p:cNvSpPr/>
          <p:nvPr/>
        </p:nvSpPr>
        <p:spPr>
          <a:xfrm>
            <a:off x="3840163" y="2079625"/>
            <a:ext cx="4514850" cy="13493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6" name="Straight Connector 5"/>
          <p:cNvCxnSpPr/>
          <p:nvPr/>
        </p:nvCxnSpPr>
        <p:spPr>
          <a:xfrm>
            <a:off x="3554413" y="1885950"/>
            <a:ext cx="285750" cy="1936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5609" name="TextBox 6"/>
          <p:cNvSpPr txBox="1">
            <a:spLocks noChangeArrowheads="1"/>
          </p:cNvSpPr>
          <p:nvPr/>
        </p:nvSpPr>
        <p:spPr bwMode="auto">
          <a:xfrm>
            <a:off x="3840163" y="2274888"/>
            <a:ext cx="45148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Please review your request and then click on the submit button at the bottom of the screen.</a:t>
            </a:r>
          </a:p>
        </p:txBody>
      </p:sp>
    </p:spTree>
    <p:extLst>
      <p:ext uri="{BB962C8B-B14F-4D97-AF65-F5344CB8AC3E}">
        <p14:creationId xmlns:p14="http://schemas.microsoft.com/office/powerpoint/2010/main" val="3860375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s9d4283\AppData\Local\Microsoft\Windows\Temporary Internet Files\Content.Outlook\4RFUR31L\Actual confirmation p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31838"/>
            <a:ext cx="9144000"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Box 1"/>
          <p:cNvSpPr txBox="1">
            <a:spLocks noChangeArrowheads="1"/>
          </p:cNvSpPr>
          <p:nvPr/>
        </p:nvSpPr>
        <p:spPr bwMode="auto">
          <a:xfrm>
            <a:off x="434975" y="6103938"/>
            <a:ext cx="82518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Request shown with confirmation number.  An e-mail will also be sent to Primary and secondary contacts on the request form.</a:t>
            </a:r>
          </a:p>
        </p:txBody>
      </p:sp>
      <p:sp>
        <p:nvSpPr>
          <p:cNvPr id="26628" name="TextBox 2"/>
          <p:cNvSpPr txBox="1">
            <a:spLocks noChangeArrowheads="1"/>
          </p:cNvSpPr>
          <p:nvPr/>
        </p:nvSpPr>
        <p:spPr bwMode="auto">
          <a:xfrm>
            <a:off x="0" y="201613"/>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Request Confirmation Continued</a:t>
            </a:r>
          </a:p>
        </p:txBody>
      </p:sp>
      <p:sp>
        <p:nvSpPr>
          <p:cNvPr id="2" name="Rectangle 1"/>
          <p:cNvSpPr/>
          <p:nvPr/>
        </p:nvSpPr>
        <p:spPr>
          <a:xfrm>
            <a:off x="650875" y="1760538"/>
            <a:ext cx="2252663" cy="1476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 name="Rectangle 2"/>
          <p:cNvSpPr/>
          <p:nvPr/>
        </p:nvSpPr>
        <p:spPr>
          <a:xfrm>
            <a:off x="3429000" y="2193925"/>
            <a:ext cx="3578225" cy="9588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5" name="Straight Connector 4"/>
          <p:cNvCxnSpPr/>
          <p:nvPr/>
        </p:nvCxnSpPr>
        <p:spPr>
          <a:xfrm>
            <a:off x="2903538" y="1908175"/>
            <a:ext cx="525462" cy="2857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6632" name="TextBox 7"/>
          <p:cNvSpPr txBox="1">
            <a:spLocks noChangeArrowheads="1"/>
          </p:cNvSpPr>
          <p:nvPr/>
        </p:nvSpPr>
        <p:spPr bwMode="auto">
          <a:xfrm>
            <a:off x="3429000" y="2228850"/>
            <a:ext cx="35782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Your request has been submitted.  You conformation number is 0000000078</a:t>
            </a:r>
          </a:p>
        </p:txBody>
      </p:sp>
    </p:spTree>
    <p:extLst>
      <p:ext uri="{BB962C8B-B14F-4D97-AF65-F5344CB8AC3E}">
        <p14:creationId xmlns:p14="http://schemas.microsoft.com/office/powerpoint/2010/main" val="123129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s9d4283\AppData\Local\Microsoft\Windows\Temporary Internet Files\Content.Outlook\4RFUR31L\email confirmation DD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13" y="1254125"/>
            <a:ext cx="8372475" cy="43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Box 1"/>
          <p:cNvSpPr txBox="1">
            <a:spLocks noChangeArrowheads="1"/>
          </p:cNvSpPr>
          <p:nvPr/>
        </p:nvSpPr>
        <p:spPr bwMode="auto">
          <a:xfrm>
            <a:off x="0" y="276225"/>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Automatic Confirmation E-mail</a:t>
            </a:r>
          </a:p>
        </p:txBody>
      </p:sp>
      <p:sp>
        <p:nvSpPr>
          <p:cNvPr id="2" name="Rectangle 1"/>
          <p:cNvSpPr/>
          <p:nvPr/>
        </p:nvSpPr>
        <p:spPr>
          <a:xfrm>
            <a:off x="227013" y="1782763"/>
            <a:ext cx="3795712" cy="7667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 name="Rectangle 2"/>
          <p:cNvSpPr/>
          <p:nvPr/>
        </p:nvSpPr>
        <p:spPr>
          <a:xfrm>
            <a:off x="4264025" y="2754313"/>
            <a:ext cx="3954463" cy="28495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5" name="Straight Connector 4"/>
          <p:cNvCxnSpPr/>
          <p:nvPr/>
        </p:nvCxnSpPr>
        <p:spPr>
          <a:xfrm>
            <a:off x="4022725" y="2549525"/>
            <a:ext cx="241300" cy="2047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7655" name="TextBox 5"/>
          <p:cNvSpPr txBox="1">
            <a:spLocks noChangeArrowheads="1"/>
          </p:cNvSpPr>
          <p:nvPr/>
        </p:nvSpPr>
        <p:spPr bwMode="auto">
          <a:xfrm>
            <a:off x="4264025" y="2754313"/>
            <a:ext cx="3954463" cy="257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100" b="1"/>
              <a:t>A Disposition Services employees will contact you if there are any issues with your property turn-in.</a:t>
            </a:r>
          </a:p>
          <a:p>
            <a:pPr eaLnBrk="1" hangingPunct="1"/>
            <a:r>
              <a:rPr lang="en-US" sz="1100" b="1"/>
              <a:t> </a:t>
            </a:r>
          </a:p>
          <a:p>
            <a:pPr eaLnBrk="1" hangingPunct="1"/>
            <a:r>
              <a:rPr lang="en-US" sz="1100" b="1"/>
              <a:t>Once your request has been reviewed and approved, you will receive a commercial bill of lading (CBL) at least 48 hours prior to scheduled arrival.</a:t>
            </a:r>
          </a:p>
          <a:p>
            <a:pPr eaLnBrk="1" hangingPunct="1"/>
            <a:r>
              <a:rPr lang="en-US" sz="1100" b="1"/>
              <a:t> </a:t>
            </a:r>
          </a:p>
          <a:p>
            <a:pPr eaLnBrk="1" hangingPunct="1"/>
            <a:r>
              <a:rPr lang="en-US" sz="1100" b="1"/>
              <a:t>Please note that the minimum requirement for a direct shipment is 24 pallets, 1400 cubic feet of property, or 25,000 lbs. of property.</a:t>
            </a:r>
          </a:p>
          <a:p>
            <a:pPr eaLnBrk="1" hangingPunct="1"/>
            <a:r>
              <a:rPr lang="en-US" sz="1100" b="1"/>
              <a:t> </a:t>
            </a:r>
          </a:p>
          <a:p>
            <a:pPr eaLnBrk="1" hangingPunct="1"/>
            <a:r>
              <a:rPr lang="en-US" sz="1100" b="1"/>
              <a:t>For further assistance, please call us at (800) 468-8289 or email us at DMRSTransporationIssues@dla.mil</a:t>
            </a:r>
            <a:r>
              <a:rPr lang="en-US" sz="1100"/>
              <a:t>.</a:t>
            </a:r>
          </a:p>
          <a:p>
            <a:pPr eaLnBrk="1" hangingPunct="1"/>
            <a:endParaRPr lang="en-US"/>
          </a:p>
        </p:txBody>
      </p:sp>
    </p:spTree>
    <p:extLst>
      <p:ext uri="{BB962C8B-B14F-4D97-AF65-F5344CB8AC3E}">
        <p14:creationId xmlns:p14="http://schemas.microsoft.com/office/powerpoint/2010/main" val="1739583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338</Words>
  <Application>Microsoft Office PowerPoint</Application>
  <PresentationFormat>On-screen Show (4:3)</PresentationFormat>
  <Paragraphs>47</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Defense Logistics Agency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Hayward, Wayne DLA CIV DISPOSITION SERVICES</dc:creator>
  <cp:lastModifiedBy>s9d4121</cp:lastModifiedBy>
  <cp:revision>2</cp:revision>
  <dcterms:created xsi:type="dcterms:W3CDTF">2012-05-03T17:37:40Z</dcterms:created>
  <dcterms:modified xsi:type="dcterms:W3CDTF">2012-05-03T18:46:18Z</dcterms:modified>
</cp:coreProperties>
</file>