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tiff" ContentType="image/tiff"/>
  <Override PartName="/ppt/charts/chart10.xml" ContentType="application/vnd.openxmlformats-officedocument.drawingml.chart+xml"/>
  <Override PartName="/ppt/drawings/drawing9.xml" ContentType="application/vnd.openxmlformats-officedocument.drawingml.chartshapes+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drawings/drawing8.xml" ContentType="application/vnd.openxmlformats-officedocument.drawingml.chartshap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rawings/drawing3.xml" ContentType="application/vnd.openxmlformats-officedocument.drawingml.chartshapes+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9" r:id="rId2"/>
    <p:sldId id="257" r:id="rId3"/>
    <p:sldId id="258" r:id="rId4"/>
    <p:sldId id="259" r:id="rId5"/>
    <p:sldId id="262" r:id="rId6"/>
    <p:sldId id="276" r:id="rId7"/>
    <p:sldId id="275" r:id="rId8"/>
    <p:sldId id="263" r:id="rId9"/>
    <p:sldId id="264" r:id="rId10"/>
    <p:sldId id="265" r:id="rId11"/>
    <p:sldId id="266" r:id="rId12"/>
    <p:sldId id="277" r:id="rId13"/>
    <p:sldId id="271" r:id="rId14"/>
    <p:sldId id="274" r:id="rId15"/>
    <p:sldId id="270" r:id="rId16"/>
  </p:sldIdLst>
  <p:sldSz cx="9144000" cy="6858000" type="screen4x3"/>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129E33"/>
    <a:srgbClr val="33CC33"/>
    <a:srgbClr val="000066"/>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62" d="100"/>
          <a:sy n="162" d="100"/>
        </p:scale>
        <p:origin x="-184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43.231.92.194\data\common\VDAY%20Charts\P2P%20Blueprint%20Charts\Long%20Term%20P2P%20Charts%20FY2013vFINAL%20VERSION.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143.231.92.194\data\common\VDAY%20Charts\P2P%20Blueprint%20Charts\Long%20Term%20P2P%20Charts%20FY2013vFINAL%20VERSIO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bu00netapp1\data\common\VDAY%20Charts\Choice%20of%202%20Future%20slides\Choice%20of%202%20futures%20data.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43.231.92.194\data\common\VDAY%20Charts\P2P%20Blueprint%20Charts\Health%20Care%20is%20the%20Long-Run%20Problem%20data.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43.231.92.194\data\common\VDAY%20Charts\who%20gets%20tax%20deductions.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143.231.92.194\data\common\VDAY%20Charts\All%20Conference%20Chart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143.231.92.194\data\common\VDAY%20Charts\Trouble%20Ahead%20Europe.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bu00netapp1\data\common\VDAY%20Charts\P2P%20Blueprint%20Charts\Long%20Term%20P2P%20Charts%20FY2013vFINAL%20VERSION.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bu00netapp1\data\common\VDAY%20Charts\P2P%20Blueprint%20Charts\Long%20Term%20P2P%20Charts%20FY2013vFINAL%20VER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5359908136482939E-2"/>
          <c:y val="2.7602051388313356E-2"/>
          <c:w val="0.89239008099780437"/>
          <c:h val="0.87902048967253965"/>
        </c:manualLayout>
      </c:layout>
      <c:areaChart>
        <c:grouping val="standard"/>
        <c:ser>
          <c:idx val="1"/>
          <c:order val="0"/>
          <c:tx>
            <c:strRef>
              <c:f>'Long Term Debt to GDP DATA'!$B$2</c:f>
              <c:strCache>
                <c:ptCount val="1"/>
                <c:pt idx="0">
                  <c:v>Historical</c:v>
                </c:pt>
              </c:strCache>
            </c:strRef>
          </c:tx>
          <c:spPr>
            <a:solidFill>
              <a:schemeClr val="bg1">
                <a:lumMod val="50000"/>
              </a:schemeClr>
            </a:solidFill>
            <a:scene3d>
              <a:camera prst="orthographicFront"/>
              <a:lightRig rig="threePt" dir="t"/>
            </a:scene3d>
            <a:sp3d>
              <a:bevelT w="165100" prst="coolSlant"/>
            </a:sp3d>
          </c:spPr>
          <c:cat>
            <c:numRef>
              <c:f>'Long Term Debt to GDP DATA'!$A$3:$A$143</c:f>
              <c:numCache>
                <c:formatCode>General</c:formatCode>
                <c:ptCount val="141"/>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pt idx="101">
                  <c:v>2041</c:v>
                </c:pt>
                <c:pt idx="102">
                  <c:v>2042</c:v>
                </c:pt>
                <c:pt idx="103">
                  <c:v>2043</c:v>
                </c:pt>
                <c:pt idx="104">
                  <c:v>2044</c:v>
                </c:pt>
                <c:pt idx="105">
                  <c:v>2045</c:v>
                </c:pt>
                <c:pt idx="106">
                  <c:v>2046</c:v>
                </c:pt>
                <c:pt idx="107">
                  <c:v>2047</c:v>
                </c:pt>
                <c:pt idx="108">
                  <c:v>2048</c:v>
                </c:pt>
                <c:pt idx="109">
                  <c:v>2049</c:v>
                </c:pt>
                <c:pt idx="110">
                  <c:v>2050</c:v>
                </c:pt>
                <c:pt idx="111">
                  <c:v>2051</c:v>
                </c:pt>
                <c:pt idx="112">
                  <c:v>2052</c:v>
                </c:pt>
                <c:pt idx="113">
                  <c:v>2053</c:v>
                </c:pt>
                <c:pt idx="114">
                  <c:v>2054</c:v>
                </c:pt>
                <c:pt idx="115">
                  <c:v>2055</c:v>
                </c:pt>
                <c:pt idx="116">
                  <c:v>2056</c:v>
                </c:pt>
                <c:pt idx="117">
                  <c:v>2057</c:v>
                </c:pt>
                <c:pt idx="118">
                  <c:v>2058</c:v>
                </c:pt>
                <c:pt idx="119">
                  <c:v>2059</c:v>
                </c:pt>
                <c:pt idx="120">
                  <c:v>2060</c:v>
                </c:pt>
                <c:pt idx="121">
                  <c:v>2061</c:v>
                </c:pt>
                <c:pt idx="122">
                  <c:v>2062</c:v>
                </c:pt>
                <c:pt idx="123">
                  <c:v>2063</c:v>
                </c:pt>
                <c:pt idx="124">
                  <c:v>2064</c:v>
                </c:pt>
                <c:pt idx="125">
                  <c:v>2065</c:v>
                </c:pt>
                <c:pt idx="126">
                  <c:v>2066</c:v>
                </c:pt>
                <c:pt idx="127">
                  <c:v>2067</c:v>
                </c:pt>
                <c:pt idx="128">
                  <c:v>2068</c:v>
                </c:pt>
                <c:pt idx="129">
                  <c:v>2069</c:v>
                </c:pt>
                <c:pt idx="130">
                  <c:v>2070</c:v>
                </c:pt>
                <c:pt idx="131">
                  <c:v>2071</c:v>
                </c:pt>
                <c:pt idx="132">
                  <c:v>2072</c:v>
                </c:pt>
                <c:pt idx="133">
                  <c:v>2073</c:v>
                </c:pt>
                <c:pt idx="134">
                  <c:v>2074</c:v>
                </c:pt>
                <c:pt idx="135">
                  <c:v>2075</c:v>
                </c:pt>
                <c:pt idx="136">
                  <c:v>2076</c:v>
                </c:pt>
                <c:pt idx="137">
                  <c:v>2077</c:v>
                </c:pt>
                <c:pt idx="138">
                  <c:v>2078</c:v>
                </c:pt>
                <c:pt idx="139">
                  <c:v>2079</c:v>
                </c:pt>
                <c:pt idx="140">
                  <c:v>2080</c:v>
                </c:pt>
              </c:numCache>
            </c:numRef>
          </c:cat>
          <c:val>
            <c:numRef>
              <c:f>'Long Term Debt to GDP DATA'!$B$3:$B$143</c:f>
              <c:numCache>
                <c:formatCode>0</c:formatCode>
                <c:ptCount val="141"/>
                <c:pt idx="0">
                  <c:v>44.2</c:v>
                </c:pt>
                <c:pt idx="1">
                  <c:v>42.3</c:v>
                </c:pt>
                <c:pt idx="2">
                  <c:v>47</c:v>
                </c:pt>
                <c:pt idx="3">
                  <c:v>70.899999999999991</c:v>
                </c:pt>
                <c:pt idx="4">
                  <c:v>88.3</c:v>
                </c:pt>
                <c:pt idx="5">
                  <c:v>106.2</c:v>
                </c:pt>
                <c:pt idx="6">
                  <c:v>108.60000000000001</c:v>
                </c:pt>
                <c:pt idx="7">
                  <c:v>96.2</c:v>
                </c:pt>
                <c:pt idx="8">
                  <c:v>84.3</c:v>
                </c:pt>
                <c:pt idx="9">
                  <c:v>79</c:v>
                </c:pt>
                <c:pt idx="10">
                  <c:v>80.2</c:v>
                </c:pt>
                <c:pt idx="11">
                  <c:v>66.900000000000006</c:v>
                </c:pt>
                <c:pt idx="12">
                  <c:v>61.6</c:v>
                </c:pt>
                <c:pt idx="13">
                  <c:v>58.600000000000009</c:v>
                </c:pt>
                <c:pt idx="14">
                  <c:v>59.5</c:v>
                </c:pt>
                <c:pt idx="15">
                  <c:v>57.20000000000001</c:v>
                </c:pt>
                <c:pt idx="16">
                  <c:v>52</c:v>
                </c:pt>
                <c:pt idx="17">
                  <c:v>48.6</c:v>
                </c:pt>
                <c:pt idx="18">
                  <c:v>49.2</c:v>
                </c:pt>
                <c:pt idx="19">
                  <c:v>47.9</c:v>
                </c:pt>
                <c:pt idx="20">
                  <c:v>45.6</c:v>
                </c:pt>
                <c:pt idx="21">
                  <c:v>45</c:v>
                </c:pt>
                <c:pt idx="22">
                  <c:v>43.7</c:v>
                </c:pt>
                <c:pt idx="23">
                  <c:v>42.4</c:v>
                </c:pt>
                <c:pt idx="24">
                  <c:v>40</c:v>
                </c:pt>
                <c:pt idx="25">
                  <c:v>37.9</c:v>
                </c:pt>
                <c:pt idx="26">
                  <c:v>34.9</c:v>
                </c:pt>
                <c:pt idx="27">
                  <c:v>32.9</c:v>
                </c:pt>
                <c:pt idx="28">
                  <c:v>33.4</c:v>
                </c:pt>
                <c:pt idx="29">
                  <c:v>29.299999999999986</c:v>
                </c:pt>
                <c:pt idx="30">
                  <c:v>28.000000000000004</c:v>
                </c:pt>
                <c:pt idx="31">
                  <c:v>28.1</c:v>
                </c:pt>
                <c:pt idx="32">
                  <c:v>27.400000000000002</c:v>
                </c:pt>
                <c:pt idx="33">
                  <c:v>26.1</c:v>
                </c:pt>
                <c:pt idx="34">
                  <c:v>23.9</c:v>
                </c:pt>
                <c:pt idx="35">
                  <c:v>25.3</c:v>
                </c:pt>
                <c:pt idx="36">
                  <c:v>27.1</c:v>
                </c:pt>
                <c:pt idx="37">
                  <c:v>27.800000000000004</c:v>
                </c:pt>
                <c:pt idx="38">
                  <c:v>27.400000000000002</c:v>
                </c:pt>
                <c:pt idx="39">
                  <c:v>25.6</c:v>
                </c:pt>
                <c:pt idx="40">
                  <c:v>26.1</c:v>
                </c:pt>
                <c:pt idx="41">
                  <c:v>25.8</c:v>
                </c:pt>
                <c:pt idx="42">
                  <c:v>28.599999999999987</c:v>
                </c:pt>
                <c:pt idx="43">
                  <c:v>33.1</c:v>
                </c:pt>
                <c:pt idx="44">
                  <c:v>34</c:v>
                </c:pt>
                <c:pt idx="45">
                  <c:v>36.4</c:v>
                </c:pt>
                <c:pt idx="46">
                  <c:v>39.4</c:v>
                </c:pt>
                <c:pt idx="47">
                  <c:v>40.70000000000001</c:v>
                </c:pt>
                <c:pt idx="48">
                  <c:v>41</c:v>
                </c:pt>
                <c:pt idx="49">
                  <c:v>40.6</c:v>
                </c:pt>
                <c:pt idx="50">
                  <c:v>42</c:v>
                </c:pt>
                <c:pt idx="51">
                  <c:v>45.300000000000004</c:v>
                </c:pt>
                <c:pt idx="52">
                  <c:v>48.1</c:v>
                </c:pt>
                <c:pt idx="53">
                  <c:v>49.4</c:v>
                </c:pt>
                <c:pt idx="54">
                  <c:v>49.3</c:v>
                </c:pt>
                <c:pt idx="55">
                  <c:v>49.2</c:v>
                </c:pt>
                <c:pt idx="56">
                  <c:v>48.5</c:v>
                </c:pt>
                <c:pt idx="57">
                  <c:v>46.1</c:v>
                </c:pt>
                <c:pt idx="58">
                  <c:v>43.1</c:v>
                </c:pt>
                <c:pt idx="59">
                  <c:v>39.800000000000004</c:v>
                </c:pt>
                <c:pt idx="60">
                  <c:v>35.100000000000009</c:v>
                </c:pt>
                <c:pt idx="61">
                  <c:v>33</c:v>
                </c:pt>
                <c:pt idx="62">
                  <c:v>34.1</c:v>
                </c:pt>
                <c:pt idx="63">
                  <c:v>36.20000000000001</c:v>
                </c:pt>
                <c:pt idx="64">
                  <c:v>37.4</c:v>
                </c:pt>
                <c:pt idx="65">
                  <c:v>37.5</c:v>
                </c:pt>
                <c:pt idx="66">
                  <c:v>37</c:v>
                </c:pt>
                <c:pt idx="67">
                  <c:v>37.9</c:v>
                </c:pt>
                <c:pt idx="68">
                  <c:v>44</c:v>
                </c:pt>
                <c:pt idx="69">
                  <c:v>57</c:v>
                </c:pt>
                <c:pt idx="70">
                  <c:v>62</c:v>
                </c:pt>
                <c:pt idx="71">
                  <c:v>67.7</c:v>
                </c:pt>
              </c:numCache>
            </c:numRef>
          </c:val>
        </c:ser>
        <c:ser>
          <c:idx val="2"/>
          <c:order val="1"/>
          <c:tx>
            <c:strRef>
              <c:f>'Long Term Debt to GDP DATA'!$C$2</c:f>
              <c:strCache>
                <c:ptCount val="1"/>
                <c:pt idx="0">
                  <c:v>Status Quo</c:v>
                </c:pt>
              </c:strCache>
            </c:strRef>
          </c:tx>
          <c:spPr>
            <a:solidFill>
              <a:srgbClr val="C00000"/>
            </a:solidFill>
            <a:scene3d>
              <a:camera prst="orthographicFront"/>
              <a:lightRig rig="threePt" dir="t"/>
            </a:scene3d>
            <a:sp3d>
              <a:bevelT w="165100" prst="coolSlant"/>
            </a:sp3d>
          </c:spPr>
          <c:cat>
            <c:numRef>
              <c:f>'Long Term Debt to GDP DATA'!$A$3:$A$143</c:f>
              <c:numCache>
                <c:formatCode>General</c:formatCode>
                <c:ptCount val="141"/>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pt idx="101">
                  <c:v>2041</c:v>
                </c:pt>
                <c:pt idx="102">
                  <c:v>2042</c:v>
                </c:pt>
                <c:pt idx="103">
                  <c:v>2043</c:v>
                </c:pt>
                <c:pt idx="104">
                  <c:v>2044</c:v>
                </c:pt>
                <c:pt idx="105">
                  <c:v>2045</c:v>
                </c:pt>
                <c:pt idx="106">
                  <c:v>2046</c:v>
                </c:pt>
                <c:pt idx="107">
                  <c:v>2047</c:v>
                </c:pt>
                <c:pt idx="108">
                  <c:v>2048</c:v>
                </c:pt>
                <c:pt idx="109">
                  <c:v>2049</c:v>
                </c:pt>
                <c:pt idx="110">
                  <c:v>2050</c:v>
                </c:pt>
                <c:pt idx="111">
                  <c:v>2051</c:v>
                </c:pt>
                <c:pt idx="112">
                  <c:v>2052</c:v>
                </c:pt>
                <c:pt idx="113">
                  <c:v>2053</c:v>
                </c:pt>
                <c:pt idx="114">
                  <c:v>2054</c:v>
                </c:pt>
                <c:pt idx="115">
                  <c:v>2055</c:v>
                </c:pt>
                <c:pt idx="116">
                  <c:v>2056</c:v>
                </c:pt>
                <c:pt idx="117">
                  <c:v>2057</c:v>
                </c:pt>
                <c:pt idx="118">
                  <c:v>2058</c:v>
                </c:pt>
                <c:pt idx="119">
                  <c:v>2059</c:v>
                </c:pt>
                <c:pt idx="120">
                  <c:v>2060</c:v>
                </c:pt>
                <c:pt idx="121">
                  <c:v>2061</c:v>
                </c:pt>
                <c:pt idx="122">
                  <c:v>2062</c:v>
                </c:pt>
                <c:pt idx="123">
                  <c:v>2063</c:v>
                </c:pt>
                <c:pt idx="124">
                  <c:v>2064</c:v>
                </c:pt>
                <c:pt idx="125">
                  <c:v>2065</c:v>
                </c:pt>
                <c:pt idx="126">
                  <c:v>2066</c:v>
                </c:pt>
                <c:pt idx="127">
                  <c:v>2067</c:v>
                </c:pt>
                <c:pt idx="128">
                  <c:v>2068</c:v>
                </c:pt>
                <c:pt idx="129">
                  <c:v>2069</c:v>
                </c:pt>
                <c:pt idx="130">
                  <c:v>2070</c:v>
                </c:pt>
                <c:pt idx="131">
                  <c:v>2071</c:v>
                </c:pt>
                <c:pt idx="132">
                  <c:v>2072</c:v>
                </c:pt>
                <c:pt idx="133">
                  <c:v>2073</c:v>
                </c:pt>
                <c:pt idx="134">
                  <c:v>2074</c:v>
                </c:pt>
                <c:pt idx="135">
                  <c:v>2075</c:v>
                </c:pt>
                <c:pt idx="136">
                  <c:v>2076</c:v>
                </c:pt>
                <c:pt idx="137">
                  <c:v>2077</c:v>
                </c:pt>
                <c:pt idx="138">
                  <c:v>2078</c:v>
                </c:pt>
                <c:pt idx="139">
                  <c:v>2079</c:v>
                </c:pt>
                <c:pt idx="140">
                  <c:v>2080</c:v>
                </c:pt>
              </c:numCache>
            </c:numRef>
          </c:cat>
          <c:val>
            <c:numRef>
              <c:f>'Long Term Debt to GDP DATA'!$C$3:$C$143</c:f>
              <c:numCache>
                <c:formatCode>General</c:formatCode>
                <c:ptCount val="141"/>
                <c:pt idx="70" formatCode="0">
                  <c:v>62</c:v>
                </c:pt>
                <c:pt idx="71" formatCode="0">
                  <c:v>69</c:v>
                </c:pt>
                <c:pt idx="72" formatCode="0">
                  <c:v>74</c:v>
                </c:pt>
                <c:pt idx="73" formatCode="0">
                  <c:v>77</c:v>
                </c:pt>
                <c:pt idx="74" formatCode="0">
                  <c:v>80</c:v>
                </c:pt>
                <c:pt idx="75" formatCode="0">
                  <c:v>82</c:v>
                </c:pt>
                <c:pt idx="76" formatCode="0">
                  <c:v>85</c:v>
                </c:pt>
                <c:pt idx="77" formatCode="0">
                  <c:v>87</c:v>
                </c:pt>
                <c:pt idx="78" formatCode="0">
                  <c:v>90</c:v>
                </c:pt>
                <c:pt idx="79" formatCode="0">
                  <c:v>94</c:v>
                </c:pt>
                <c:pt idx="80" formatCode="0">
                  <c:v>97</c:v>
                </c:pt>
                <c:pt idx="81" formatCode="0">
                  <c:v>101</c:v>
                </c:pt>
                <c:pt idx="82" formatCode="0">
                  <c:v>105</c:v>
                </c:pt>
                <c:pt idx="83" formatCode="0">
                  <c:v>109</c:v>
                </c:pt>
                <c:pt idx="84" formatCode="0">
                  <c:v>114</c:v>
                </c:pt>
                <c:pt idx="85" formatCode="0">
                  <c:v>119</c:v>
                </c:pt>
                <c:pt idx="86" formatCode="0">
                  <c:v>125</c:v>
                </c:pt>
                <c:pt idx="87" formatCode="0">
                  <c:v>131</c:v>
                </c:pt>
                <c:pt idx="88" formatCode="0">
                  <c:v>137</c:v>
                </c:pt>
                <c:pt idx="89" formatCode="0">
                  <c:v>143</c:v>
                </c:pt>
                <c:pt idx="90" formatCode="0">
                  <c:v>150</c:v>
                </c:pt>
                <c:pt idx="91" formatCode="0">
                  <c:v>157</c:v>
                </c:pt>
                <c:pt idx="92" formatCode="0">
                  <c:v>164</c:v>
                </c:pt>
                <c:pt idx="93" formatCode="0">
                  <c:v>172</c:v>
                </c:pt>
                <c:pt idx="94" formatCode="0">
                  <c:v>179</c:v>
                </c:pt>
                <c:pt idx="95" formatCode="0">
                  <c:v>187</c:v>
                </c:pt>
                <c:pt idx="96" formatCode="0">
                  <c:v>195</c:v>
                </c:pt>
                <c:pt idx="97" formatCode="0">
                  <c:v>204</c:v>
                </c:pt>
                <c:pt idx="98" formatCode="0">
                  <c:v>213</c:v>
                </c:pt>
                <c:pt idx="99" formatCode="0">
                  <c:v>223</c:v>
                </c:pt>
                <c:pt idx="100" formatCode="0">
                  <c:v>233</c:v>
                </c:pt>
                <c:pt idx="101" formatCode="0">
                  <c:v>243.00000000000003</c:v>
                </c:pt>
                <c:pt idx="102" formatCode="0">
                  <c:v>252.99999999999997</c:v>
                </c:pt>
                <c:pt idx="103" formatCode="0">
                  <c:v>264</c:v>
                </c:pt>
                <c:pt idx="104" formatCode="0">
                  <c:v>274</c:v>
                </c:pt>
                <c:pt idx="105" formatCode="0">
                  <c:v>285</c:v>
                </c:pt>
                <c:pt idx="106" formatCode="0">
                  <c:v>296</c:v>
                </c:pt>
                <c:pt idx="107" formatCode="0">
                  <c:v>308</c:v>
                </c:pt>
                <c:pt idx="108" formatCode="0">
                  <c:v>320</c:v>
                </c:pt>
                <c:pt idx="109" formatCode="0">
                  <c:v>332</c:v>
                </c:pt>
                <c:pt idx="110" formatCode="0">
                  <c:v>344</c:v>
                </c:pt>
                <c:pt idx="111" formatCode="0">
                  <c:v>357</c:v>
                </c:pt>
                <c:pt idx="112" formatCode="0">
                  <c:v>370</c:v>
                </c:pt>
                <c:pt idx="113" formatCode="0">
                  <c:v>383</c:v>
                </c:pt>
                <c:pt idx="114" formatCode="0">
                  <c:v>397</c:v>
                </c:pt>
                <c:pt idx="115" formatCode="0">
                  <c:v>409.99999999999949</c:v>
                </c:pt>
                <c:pt idx="116" formatCode="0">
                  <c:v>424</c:v>
                </c:pt>
                <c:pt idx="117" formatCode="0">
                  <c:v>438.99999999999949</c:v>
                </c:pt>
                <c:pt idx="118" formatCode="0">
                  <c:v>453</c:v>
                </c:pt>
                <c:pt idx="119" formatCode="0">
                  <c:v>468</c:v>
                </c:pt>
                <c:pt idx="120" formatCode="0">
                  <c:v>483</c:v>
                </c:pt>
                <c:pt idx="121" formatCode="0">
                  <c:v>499</c:v>
                </c:pt>
                <c:pt idx="122" formatCode="0">
                  <c:v>515</c:v>
                </c:pt>
                <c:pt idx="123" formatCode="0">
                  <c:v>530</c:v>
                </c:pt>
                <c:pt idx="124" formatCode="0">
                  <c:v>547</c:v>
                </c:pt>
                <c:pt idx="125" formatCode="0">
                  <c:v>563</c:v>
                </c:pt>
                <c:pt idx="126" formatCode="0">
                  <c:v>579</c:v>
                </c:pt>
                <c:pt idx="127" formatCode="0">
                  <c:v>596</c:v>
                </c:pt>
                <c:pt idx="128" formatCode="0">
                  <c:v>614</c:v>
                </c:pt>
                <c:pt idx="129" formatCode="0">
                  <c:v>632</c:v>
                </c:pt>
                <c:pt idx="130" formatCode="0">
                  <c:v>650</c:v>
                </c:pt>
                <c:pt idx="131" formatCode="0">
                  <c:v>669</c:v>
                </c:pt>
                <c:pt idx="132" formatCode="0">
                  <c:v>689</c:v>
                </c:pt>
                <c:pt idx="133" formatCode="0">
                  <c:v>709</c:v>
                </c:pt>
                <c:pt idx="134" formatCode="0">
                  <c:v>728</c:v>
                </c:pt>
                <c:pt idx="135" formatCode="0">
                  <c:v>748</c:v>
                </c:pt>
                <c:pt idx="136" formatCode="0">
                  <c:v>770</c:v>
                </c:pt>
                <c:pt idx="137" formatCode="0">
                  <c:v>790</c:v>
                </c:pt>
                <c:pt idx="138" formatCode="0">
                  <c:v>811</c:v>
                </c:pt>
                <c:pt idx="139" formatCode="0">
                  <c:v>832</c:v>
                </c:pt>
                <c:pt idx="140" formatCode="0">
                  <c:v>853.99999999999989</c:v>
                </c:pt>
              </c:numCache>
            </c:numRef>
          </c:val>
        </c:ser>
        <c:axId val="91419776"/>
        <c:axId val="91421312"/>
      </c:areaChart>
      <c:catAx>
        <c:axId val="91419776"/>
        <c:scaling>
          <c:orientation val="minMax"/>
        </c:scaling>
        <c:axPos val="b"/>
        <c:numFmt formatCode="General" sourceLinked="1"/>
        <c:tickLblPos val="nextTo"/>
        <c:txPr>
          <a:bodyPr/>
          <a:lstStyle/>
          <a:p>
            <a:pPr>
              <a:defRPr sz="1600" b="1"/>
            </a:pPr>
            <a:endParaRPr lang="en-US"/>
          </a:p>
        </c:txPr>
        <c:crossAx val="91421312"/>
        <c:crosses val="autoZero"/>
        <c:auto val="1"/>
        <c:lblAlgn val="ctr"/>
        <c:lblOffset val="100"/>
        <c:tickLblSkip val="10"/>
        <c:tickMarkSkip val="10"/>
      </c:catAx>
      <c:valAx>
        <c:axId val="91421312"/>
        <c:scaling>
          <c:orientation val="minMax"/>
        </c:scaling>
        <c:axPos val="l"/>
        <c:majorGridlines>
          <c:spPr>
            <a:ln>
              <a:solidFill>
                <a:prstClr val="white"/>
              </a:solidFill>
            </a:ln>
          </c:spPr>
        </c:majorGridlines>
        <c:numFmt formatCode="#\%" sourceLinked="0"/>
        <c:tickLblPos val="nextTo"/>
        <c:spPr>
          <a:ln>
            <a:noFill/>
          </a:ln>
        </c:spPr>
        <c:txPr>
          <a:bodyPr/>
          <a:lstStyle/>
          <a:p>
            <a:pPr>
              <a:defRPr sz="1600" b="1"/>
            </a:pPr>
            <a:endParaRPr lang="en-US"/>
          </a:p>
        </c:txPr>
        <c:crossAx val="91419776"/>
        <c:crosses val="autoZero"/>
        <c:crossBetween val="midCat"/>
      </c:valAx>
    </c:plotArea>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1428258967629046E-2"/>
          <c:y val="2.2404412286302085E-2"/>
          <c:w val="0.94033457720622149"/>
          <c:h val="0.85555348655742369"/>
        </c:manualLayout>
      </c:layout>
      <c:lineChart>
        <c:grouping val="standard"/>
        <c:ser>
          <c:idx val="0"/>
          <c:order val="0"/>
          <c:tx>
            <c:strRef>
              <c:f>'Long Term Spending'!$C$2</c:f>
              <c:strCache>
                <c:ptCount val="1"/>
                <c:pt idx="0">
                  <c:v>Historical</c:v>
                </c:pt>
              </c:strCache>
            </c:strRef>
          </c:tx>
          <c:spPr>
            <a:ln w="53975">
              <a:solidFill>
                <a:schemeClr val="bg1">
                  <a:lumMod val="50000"/>
                </a:schemeClr>
              </a:solidFill>
            </a:ln>
          </c:spPr>
          <c:marker>
            <c:symbol val="none"/>
          </c:marker>
          <c:cat>
            <c:numRef>
              <c:f>'Long Term Spending'!$B$3:$B$85</c:f>
              <c:numCache>
                <c:formatCode>0</c:formatCode>
                <c:ptCount val="83"/>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pt idx="56">
                  <c:v>2024</c:v>
                </c:pt>
                <c:pt idx="57">
                  <c:v>2025</c:v>
                </c:pt>
                <c:pt idx="58">
                  <c:v>2026</c:v>
                </c:pt>
                <c:pt idx="59">
                  <c:v>2027</c:v>
                </c:pt>
                <c:pt idx="60">
                  <c:v>2028</c:v>
                </c:pt>
                <c:pt idx="61">
                  <c:v>2029</c:v>
                </c:pt>
                <c:pt idx="62">
                  <c:v>2030</c:v>
                </c:pt>
                <c:pt idx="63">
                  <c:v>2031</c:v>
                </c:pt>
                <c:pt idx="64">
                  <c:v>2032</c:v>
                </c:pt>
                <c:pt idx="65">
                  <c:v>2033</c:v>
                </c:pt>
                <c:pt idx="66">
                  <c:v>2034</c:v>
                </c:pt>
                <c:pt idx="67">
                  <c:v>2035</c:v>
                </c:pt>
                <c:pt idx="68">
                  <c:v>2036</c:v>
                </c:pt>
                <c:pt idx="69">
                  <c:v>2037</c:v>
                </c:pt>
                <c:pt idx="70">
                  <c:v>2038</c:v>
                </c:pt>
                <c:pt idx="71">
                  <c:v>2039</c:v>
                </c:pt>
                <c:pt idx="72">
                  <c:v>2040</c:v>
                </c:pt>
                <c:pt idx="73">
                  <c:v>2041</c:v>
                </c:pt>
                <c:pt idx="74">
                  <c:v>2042</c:v>
                </c:pt>
                <c:pt idx="75">
                  <c:v>2043</c:v>
                </c:pt>
                <c:pt idx="76">
                  <c:v>2044</c:v>
                </c:pt>
                <c:pt idx="77">
                  <c:v>2045</c:v>
                </c:pt>
                <c:pt idx="78">
                  <c:v>2046</c:v>
                </c:pt>
                <c:pt idx="79">
                  <c:v>2047</c:v>
                </c:pt>
                <c:pt idx="80">
                  <c:v>2048</c:v>
                </c:pt>
                <c:pt idx="81">
                  <c:v>2049</c:v>
                </c:pt>
                <c:pt idx="82">
                  <c:v>2050</c:v>
                </c:pt>
              </c:numCache>
            </c:numRef>
          </c:cat>
          <c:val>
            <c:numRef>
              <c:f>'Long Term Spending'!$C$3:$C$85</c:f>
              <c:numCache>
                <c:formatCode>0</c:formatCode>
                <c:ptCount val="83"/>
                <c:pt idx="0">
                  <c:v>20.6</c:v>
                </c:pt>
                <c:pt idx="1">
                  <c:v>19.399999999999999</c:v>
                </c:pt>
                <c:pt idx="2">
                  <c:v>19.3</c:v>
                </c:pt>
                <c:pt idx="3">
                  <c:v>19.45991990926132</c:v>
                </c:pt>
                <c:pt idx="4">
                  <c:v>19.606561557094924</c:v>
                </c:pt>
                <c:pt idx="5">
                  <c:v>18.747315212207916</c:v>
                </c:pt>
                <c:pt idx="6">
                  <c:v>18.725642184295566</c:v>
                </c:pt>
                <c:pt idx="7">
                  <c:v>21.300261180278515</c:v>
                </c:pt>
                <c:pt idx="8">
                  <c:v>21.390713998043829</c:v>
                </c:pt>
                <c:pt idx="9">
                  <c:v>20.735121988295202</c:v>
                </c:pt>
                <c:pt idx="10">
                  <c:v>20.687997474576655</c:v>
                </c:pt>
                <c:pt idx="11">
                  <c:v>20.150238871009652</c:v>
                </c:pt>
                <c:pt idx="12">
                  <c:v>21.692475703653429</c:v>
                </c:pt>
                <c:pt idx="13">
                  <c:v>22.18649002289829</c:v>
                </c:pt>
                <c:pt idx="14">
                  <c:v>23.13295954214459</c:v>
                </c:pt>
                <c:pt idx="15">
                  <c:v>23.494172697416232</c:v>
                </c:pt>
                <c:pt idx="16">
                  <c:v>22.156745438229127</c:v>
                </c:pt>
                <c:pt idx="17">
                  <c:v>22.823818826423558</c:v>
                </c:pt>
                <c:pt idx="18">
                  <c:v>22.488748609187244</c:v>
                </c:pt>
                <c:pt idx="19">
                  <c:v>21.585264651502779</c:v>
                </c:pt>
                <c:pt idx="20">
                  <c:v>21.252403438189432</c:v>
                </c:pt>
                <c:pt idx="21">
                  <c:v>21.182601931678199</c:v>
                </c:pt>
                <c:pt idx="22">
                  <c:v>21.850290786387536</c:v>
                </c:pt>
                <c:pt idx="23">
                  <c:v>22.329172621080097</c:v>
                </c:pt>
                <c:pt idx="24">
                  <c:v>22.132705332003628</c:v>
                </c:pt>
                <c:pt idx="25">
                  <c:v>21.395584668926077</c:v>
                </c:pt>
                <c:pt idx="26">
                  <c:v>20.952376174470189</c:v>
                </c:pt>
                <c:pt idx="27">
                  <c:v>20.647482308389122</c:v>
                </c:pt>
                <c:pt idx="28">
                  <c:v>20.217844487487636</c:v>
                </c:pt>
                <c:pt idx="29">
                  <c:v>19.49804394353157</c:v>
                </c:pt>
                <c:pt idx="30">
                  <c:v>19.07483817719563</c:v>
                </c:pt>
                <c:pt idx="31">
                  <c:v>18.481307929130285</c:v>
                </c:pt>
                <c:pt idx="32">
                  <c:v>18.215651235369247</c:v>
                </c:pt>
                <c:pt idx="33">
                  <c:v>18.217919191030134</c:v>
                </c:pt>
                <c:pt idx="34">
                  <c:v>19.071724275288439</c:v>
                </c:pt>
                <c:pt idx="35">
                  <c:v>19.671614400112936</c:v>
                </c:pt>
                <c:pt idx="36">
                  <c:v>19.620996692524592</c:v>
                </c:pt>
                <c:pt idx="37">
                  <c:v>19.861936251074667</c:v>
                </c:pt>
                <c:pt idx="38">
                  <c:v>20.076068340523026</c:v>
                </c:pt>
                <c:pt idx="39">
                  <c:v>19.642351450670731</c:v>
                </c:pt>
                <c:pt idx="40">
                  <c:v>20.720600801717318</c:v>
                </c:pt>
                <c:pt idx="41">
                  <c:v>24.95244378002517</c:v>
                </c:pt>
                <c:pt idx="42">
                  <c:v>23.811584666319881</c:v>
                </c:pt>
                <c:pt idx="43">
                  <c:v>24.1</c:v>
                </c:pt>
              </c:numCache>
            </c:numRef>
          </c:val>
        </c:ser>
        <c:ser>
          <c:idx val="1"/>
          <c:order val="1"/>
          <c:tx>
            <c:strRef>
              <c:f>'Long Term Spending'!$D$2</c:f>
              <c:strCache>
                <c:ptCount val="1"/>
                <c:pt idx="0">
                  <c:v>Status Quo</c:v>
                </c:pt>
              </c:strCache>
            </c:strRef>
          </c:tx>
          <c:spPr>
            <a:ln w="53975">
              <a:solidFill>
                <a:srgbClr val="C00000"/>
              </a:solidFill>
            </a:ln>
          </c:spPr>
          <c:marker>
            <c:symbol val="none"/>
          </c:marker>
          <c:cat>
            <c:numRef>
              <c:f>'Long Term Spending'!$B$3:$B$85</c:f>
              <c:numCache>
                <c:formatCode>0</c:formatCode>
                <c:ptCount val="83"/>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pt idx="56">
                  <c:v>2024</c:v>
                </c:pt>
                <c:pt idx="57">
                  <c:v>2025</c:v>
                </c:pt>
                <c:pt idx="58">
                  <c:v>2026</c:v>
                </c:pt>
                <c:pt idx="59">
                  <c:v>2027</c:v>
                </c:pt>
                <c:pt idx="60">
                  <c:v>2028</c:v>
                </c:pt>
                <c:pt idx="61">
                  <c:v>2029</c:v>
                </c:pt>
                <c:pt idx="62">
                  <c:v>2030</c:v>
                </c:pt>
                <c:pt idx="63">
                  <c:v>2031</c:v>
                </c:pt>
                <c:pt idx="64">
                  <c:v>2032</c:v>
                </c:pt>
                <c:pt idx="65">
                  <c:v>2033</c:v>
                </c:pt>
                <c:pt idx="66">
                  <c:v>2034</c:v>
                </c:pt>
                <c:pt idx="67">
                  <c:v>2035</c:v>
                </c:pt>
                <c:pt idx="68">
                  <c:v>2036</c:v>
                </c:pt>
                <c:pt idx="69">
                  <c:v>2037</c:v>
                </c:pt>
                <c:pt idx="70">
                  <c:v>2038</c:v>
                </c:pt>
                <c:pt idx="71">
                  <c:v>2039</c:v>
                </c:pt>
                <c:pt idx="72">
                  <c:v>2040</c:v>
                </c:pt>
                <c:pt idx="73">
                  <c:v>2041</c:v>
                </c:pt>
                <c:pt idx="74">
                  <c:v>2042</c:v>
                </c:pt>
                <c:pt idx="75">
                  <c:v>2043</c:v>
                </c:pt>
                <c:pt idx="76">
                  <c:v>2044</c:v>
                </c:pt>
                <c:pt idx="77">
                  <c:v>2045</c:v>
                </c:pt>
                <c:pt idx="78">
                  <c:v>2046</c:v>
                </c:pt>
                <c:pt idx="79">
                  <c:v>2047</c:v>
                </c:pt>
                <c:pt idx="80">
                  <c:v>2048</c:v>
                </c:pt>
                <c:pt idx="81">
                  <c:v>2049</c:v>
                </c:pt>
                <c:pt idx="82">
                  <c:v>2050</c:v>
                </c:pt>
              </c:numCache>
            </c:numRef>
          </c:cat>
          <c:val>
            <c:numRef>
              <c:f>'Long Term Spending'!$D$3:$D$85</c:f>
              <c:numCache>
                <c:formatCode>General</c:formatCode>
                <c:ptCount val="83"/>
                <c:pt idx="42" formatCode="0">
                  <c:v>23.811584666319881</c:v>
                </c:pt>
                <c:pt idx="43" formatCode="0.0">
                  <c:v>24.1</c:v>
                </c:pt>
                <c:pt idx="44" formatCode="0.0">
                  <c:v>23.4</c:v>
                </c:pt>
                <c:pt idx="45" formatCode="0.0">
                  <c:v>23.2</c:v>
                </c:pt>
                <c:pt idx="46" formatCode="0.0">
                  <c:v>23.1</c:v>
                </c:pt>
                <c:pt idx="47" formatCode="0.0">
                  <c:v>23.4</c:v>
                </c:pt>
                <c:pt idx="48" formatCode="0.0">
                  <c:v>23.9</c:v>
                </c:pt>
                <c:pt idx="49" formatCode="0.0">
                  <c:v>24.2</c:v>
                </c:pt>
                <c:pt idx="50" formatCode="0.0">
                  <c:v>24.4</c:v>
                </c:pt>
                <c:pt idx="51" formatCode="0.0">
                  <c:v>25</c:v>
                </c:pt>
                <c:pt idx="52" formatCode="0.0">
                  <c:v>25.5</c:v>
                </c:pt>
                <c:pt idx="53" formatCode="0.0">
                  <c:v>25.9</c:v>
                </c:pt>
                <c:pt idx="54" formatCode="0.0">
                  <c:v>26.4</c:v>
                </c:pt>
                <c:pt idx="55" formatCode="0.0">
                  <c:v>27</c:v>
                </c:pt>
                <c:pt idx="56" formatCode="0.0">
                  <c:v>27.6</c:v>
                </c:pt>
                <c:pt idx="57" formatCode="0.0">
                  <c:v>28.3</c:v>
                </c:pt>
                <c:pt idx="58" formatCode="0.0">
                  <c:v>28.8</c:v>
                </c:pt>
                <c:pt idx="59" formatCode="0.0">
                  <c:v>29.4</c:v>
                </c:pt>
                <c:pt idx="60" formatCode="0.0">
                  <c:v>29.9</c:v>
                </c:pt>
                <c:pt idx="61" formatCode="0.0">
                  <c:v>30.5</c:v>
                </c:pt>
                <c:pt idx="62" formatCode="0.0">
                  <c:v>31.1</c:v>
                </c:pt>
                <c:pt idx="63" formatCode="0.0">
                  <c:v>31.7</c:v>
                </c:pt>
                <c:pt idx="64" formatCode="0.0">
                  <c:v>32.200000000000003</c:v>
                </c:pt>
                <c:pt idx="65" formatCode="0.0">
                  <c:v>32.800000000000004</c:v>
                </c:pt>
                <c:pt idx="66" formatCode="0.0">
                  <c:v>33.300000000000004</c:v>
                </c:pt>
                <c:pt idx="67" formatCode="0.0">
                  <c:v>33.9</c:v>
                </c:pt>
                <c:pt idx="68" formatCode="0.0">
                  <c:v>34.5</c:v>
                </c:pt>
                <c:pt idx="69" formatCode="0.0">
                  <c:v>35.1</c:v>
                </c:pt>
                <c:pt idx="70" formatCode="0.0">
                  <c:v>35.6</c:v>
                </c:pt>
                <c:pt idx="71" formatCode="0.0">
                  <c:v>36.200000000000003</c:v>
                </c:pt>
                <c:pt idx="72" formatCode="0.0">
                  <c:v>36.800000000000004</c:v>
                </c:pt>
                <c:pt idx="73" formatCode="0.0">
                  <c:v>37.4</c:v>
                </c:pt>
                <c:pt idx="74" formatCode="0.0">
                  <c:v>38</c:v>
                </c:pt>
                <c:pt idx="75" formatCode="0.0">
                  <c:v>38.5</c:v>
                </c:pt>
                <c:pt idx="76" formatCode="0.0">
                  <c:v>39</c:v>
                </c:pt>
                <c:pt idx="77" formatCode="0.0">
                  <c:v>39.6</c:v>
                </c:pt>
                <c:pt idx="78" formatCode="0.0">
                  <c:v>40.200000000000003</c:v>
                </c:pt>
                <c:pt idx="79" formatCode="0.0">
                  <c:v>40.700000000000003</c:v>
                </c:pt>
                <c:pt idx="80" formatCode="0.0">
                  <c:v>41.4</c:v>
                </c:pt>
                <c:pt idx="81" formatCode="0.0">
                  <c:v>42.1</c:v>
                </c:pt>
                <c:pt idx="82" formatCode="0.0">
                  <c:v>42.8</c:v>
                </c:pt>
              </c:numCache>
            </c:numRef>
          </c:val>
        </c:ser>
        <c:ser>
          <c:idx val="2"/>
          <c:order val="2"/>
          <c:tx>
            <c:strRef>
              <c:f>'Long Term Spending'!$E$2</c:f>
              <c:strCache>
                <c:ptCount val="1"/>
                <c:pt idx="0">
                  <c:v>Path to Properity (FY2012 Budget)</c:v>
                </c:pt>
              </c:strCache>
            </c:strRef>
          </c:tx>
          <c:spPr>
            <a:ln w="53975">
              <a:solidFill>
                <a:srgbClr val="008000"/>
              </a:solidFill>
            </a:ln>
          </c:spPr>
          <c:marker>
            <c:symbol val="none"/>
          </c:marker>
          <c:cat>
            <c:numRef>
              <c:f>'Long Term Spending'!$B$3:$B$85</c:f>
              <c:numCache>
                <c:formatCode>0</c:formatCode>
                <c:ptCount val="83"/>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pt idx="56">
                  <c:v>2024</c:v>
                </c:pt>
                <c:pt idx="57">
                  <c:v>2025</c:v>
                </c:pt>
                <c:pt idx="58">
                  <c:v>2026</c:v>
                </c:pt>
                <c:pt idx="59">
                  <c:v>2027</c:v>
                </c:pt>
                <c:pt idx="60">
                  <c:v>2028</c:v>
                </c:pt>
                <c:pt idx="61">
                  <c:v>2029</c:v>
                </c:pt>
                <c:pt idx="62">
                  <c:v>2030</c:v>
                </c:pt>
                <c:pt idx="63">
                  <c:v>2031</c:v>
                </c:pt>
                <c:pt idx="64">
                  <c:v>2032</c:v>
                </c:pt>
                <c:pt idx="65">
                  <c:v>2033</c:v>
                </c:pt>
                <c:pt idx="66">
                  <c:v>2034</c:v>
                </c:pt>
                <c:pt idx="67">
                  <c:v>2035</c:v>
                </c:pt>
                <c:pt idx="68">
                  <c:v>2036</c:v>
                </c:pt>
                <c:pt idx="69">
                  <c:v>2037</c:v>
                </c:pt>
                <c:pt idx="70">
                  <c:v>2038</c:v>
                </c:pt>
                <c:pt idx="71">
                  <c:v>2039</c:v>
                </c:pt>
                <c:pt idx="72">
                  <c:v>2040</c:v>
                </c:pt>
                <c:pt idx="73">
                  <c:v>2041</c:v>
                </c:pt>
                <c:pt idx="74">
                  <c:v>2042</c:v>
                </c:pt>
                <c:pt idx="75">
                  <c:v>2043</c:v>
                </c:pt>
                <c:pt idx="76">
                  <c:v>2044</c:v>
                </c:pt>
                <c:pt idx="77">
                  <c:v>2045</c:v>
                </c:pt>
                <c:pt idx="78">
                  <c:v>2046</c:v>
                </c:pt>
                <c:pt idx="79">
                  <c:v>2047</c:v>
                </c:pt>
                <c:pt idx="80">
                  <c:v>2048</c:v>
                </c:pt>
                <c:pt idx="81">
                  <c:v>2049</c:v>
                </c:pt>
                <c:pt idx="82">
                  <c:v>2050</c:v>
                </c:pt>
              </c:numCache>
            </c:numRef>
          </c:cat>
          <c:val>
            <c:numRef>
              <c:f>'Long Term Spending'!$E$3:$E$85</c:f>
              <c:numCache>
                <c:formatCode>General</c:formatCode>
                <c:ptCount val="83"/>
                <c:pt idx="42" formatCode="0">
                  <c:v>23.811584666319881</c:v>
                </c:pt>
                <c:pt idx="43" formatCode="0.0">
                  <c:v>24.06396641340773</c:v>
                </c:pt>
                <c:pt idx="44" formatCode="0.0">
                  <c:v>23.4</c:v>
                </c:pt>
                <c:pt idx="45" formatCode="0.0">
                  <c:v>22.2</c:v>
                </c:pt>
                <c:pt idx="46" formatCode="0.0">
                  <c:v>21</c:v>
                </c:pt>
                <c:pt idx="47" formatCode="0.0">
                  <c:v>20.100000000000001</c:v>
                </c:pt>
                <c:pt idx="48" formatCode="0.0">
                  <c:v>19.7</c:v>
                </c:pt>
                <c:pt idx="49" formatCode="0.0">
                  <c:v>19.399999999999999</c:v>
                </c:pt>
                <c:pt idx="50" formatCode="0.0">
                  <c:v>19.3</c:v>
                </c:pt>
                <c:pt idx="51" formatCode="0.0">
                  <c:v>19.399999999999999</c:v>
                </c:pt>
                <c:pt idx="52" formatCode="0.0">
                  <c:v>19.5</c:v>
                </c:pt>
                <c:pt idx="53" formatCode="0.0">
                  <c:v>19.5</c:v>
                </c:pt>
                <c:pt idx="54" formatCode="0.0">
                  <c:v>19.8</c:v>
                </c:pt>
                <c:pt idx="55" formatCode="0.00">
                  <c:v>20.25</c:v>
                </c:pt>
                <c:pt idx="56" formatCode="0.00">
                  <c:v>20</c:v>
                </c:pt>
                <c:pt idx="57" formatCode="0.00">
                  <c:v>20</c:v>
                </c:pt>
                <c:pt idx="58" formatCode="0.00">
                  <c:v>20.100000000000001</c:v>
                </c:pt>
                <c:pt idx="59" formatCode="0.00">
                  <c:v>20.149999999999999</c:v>
                </c:pt>
                <c:pt idx="60" formatCode="0.00">
                  <c:v>20.2</c:v>
                </c:pt>
                <c:pt idx="61" formatCode="0.00">
                  <c:v>20.2</c:v>
                </c:pt>
                <c:pt idx="62" formatCode="0.0">
                  <c:v>20.25</c:v>
                </c:pt>
                <c:pt idx="63" formatCode="0.00">
                  <c:v>20.2</c:v>
                </c:pt>
                <c:pt idx="64" formatCode="0.00">
                  <c:v>20.2</c:v>
                </c:pt>
                <c:pt idx="65" formatCode="0.00">
                  <c:v>20.100000000000001</c:v>
                </c:pt>
                <c:pt idx="66" formatCode="0.00">
                  <c:v>20</c:v>
                </c:pt>
                <c:pt idx="67" formatCode="0.00">
                  <c:v>19.899999999999999</c:v>
                </c:pt>
                <c:pt idx="68" formatCode="0.00">
                  <c:v>19.5</c:v>
                </c:pt>
                <c:pt idx="69" formatCode="0.00">
                  <c:v>19.3</c:v>
                </c:pt>
                <c:pt idx="70" formatCode="0.00">
                  <c:v>19</c:v>
                </c:pt>
                <c:pt idx="71" formatCode="0.00">
                  <c:v>18.899999999999999</c:v>
                </c:pt>
                <c:pt idx="72" formatCode="0.0">
                  <c:v>18.75</c:v>
                </c:pt>
                <c:pt idx="73" formatCode="0.00">
                  <c:v>17.600000000000001</c:v>
                </c:pt>
                <c:pt idx="74" formatCode="0.00">
                  <c:v>17.5</c:v>
                </c:pt>
                <c:pt idx="75" formatCode="0.00">
                  <c:v>17.2</c:v>
                </c:pt>
                <c:pt idx="76" formatCode="0.00">
                  <c:v>17.100000000000001</c:v>
                </c:pt>
                <c:pt idx="77" formatCode="0.00">
                  <c:v>17</c:v>
                </c:pt>
                <c:pt idx="78" formatCode="0.00">
                  <c:v>16.8</c:v>
                </c:pt>
                <c:pt idx="79" formatCode="0.00">
                  <c:v>16.600000000000001</c:v>
                </c:pt>
                <c:pt idx="80" formatCode="0.00">
                  <c:v>16.399999999999999</c:v>
                </c:pt>
                <c:pt idx="81" formatCode="0.00">
                  <c:v>16.2</c:v>
                </c:pt>
                <c:pt idx="82" formatCode="0.0">
                  <c:v>16</c:v>
                </c:pt>
              </c:numCache>
            </c:numRef>
          </c:val>
        </c:ser>
        <c:marker val="1"/>
        <c:axId val="93075328"/>
        <c:axId val="93076864"/>
      </c:lineChart>
      <c:catAx>
        <c:axId val="93075328"/>
        <c:scaling>
          <c:orientation val="minMax"/>
        </c:scaling>
        <c:axPos val="b"/>
        <c:numFmt formatCode="0" sourceLinked="1"/>
        <c:tickLblPos val="nextTo"/>
        <c:txPr>
          <a:bodyPr/>
          <a:lstStyle/>
          <a:p>
            <a:pPr>
              <a:defRPr sz="1600" b="1"/>
            </a:pPr>
            <a:endParaRPr lang="en-US"/>
          </a:p>
        </c:txPr>
        <c:crossAx val="93076864"/>
        <c:crosses val="autoZero"/>
        <c:auto val="1"/>
        <c:lblAlgn val="ctr"/>
        <c:lblOffset val="100"/>
        <c:tickLblSkip val="10"/>
        <c:tickMarkSkip val="10"/>
      </c:catAx>
      <c:valAx>
        <c:axId val="93076864"/>
        <c:scaling>
          <c:orientation val="minMax"/>
        </c:scaling>
        <c:axPos val="l"/>
        <c:majorGridlines>
          <c:spPr>
            <a:ln>
              <a:solidFill>
                <a:schemeClr val="bg1"/>
              </a:solidFill>
            </a:ln>
          </c:spPr>
        </c:majorGridlines>
        <c:numFmt formatCode="#\%" sourceLinked="0"/>
        <c:tickLblPos val="nextTo"/>
        <c:txPr>
          <a:bodyPr/>
          <a:lstStyle/>
          <a:p>
            <a:pPr>
              <a:defRPr sz="1600" b="1"/>
            </a:pPr>
            <a:endParaRPr lang="en-US"/>
          </a:p>
        </c:txPr>
        <c:crossAx val="93075328"/>
        <c:crosses val="autoZero"/>
        <c:crossBetween val="between"/>
        <c:majorUnit val="10"/>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7736164389707804E-2"/>
          <c:y val="3.6007838547208681E-2"/>
          <c:w val="0.88889976893913902"/>
          <c:h val="0.81472494147690999"/>
        </c:manualLayout>
      </c:layout>
      <c:areaChart>
        <c:grouping val="stacked"/>
        <c:ser>
          <c:idx val="2"/>
          <c:order val="1"/>
          <c:tx>
            <c:strRef>
              <c:f>'Entitlements to Overwhlem BUd'!$D$10</c:f>
              <c:strCache>
                <c:ptCount val="1"/>
                <c:pt idx="0">
                  <c:v>Social Security </c:v>
                </c:pt>
              </c:strCache>
            </c:strRef>
          </c:tx>
          <c:spPr>
            <a:solidFill>
              <a:srgbClr val="0000CC"/>
            </a:solidFill>
            <a:scene3d>
              <a:camera prst="orthographicFront"/>
              <a:lightRig rig="threePt" dir="t"/>
            </a:scene3d>
            <a:sp3d>
              <a:bevelT/>
            </a:sp3d>
          </c:spPr>
          <c:dLbls>
            <c:dLbl>
              <c:idx val="0"/>
              <c:layout>
                <c:manualLayout>
                  <c:x val="0.28774928774928787"/>
                  <c:y val="6.7567567567567571E-3"/>
                </c:manualLayout>
              </c:layout>
              <c:spPr/>
              <c:txPr>
                <a:bodyPr/>
                <a:lstStyle/>
                <a:p>
                  <a:pPr>
                    <a:defRPr sz="1800" b="1" i="0" u="none" strike="noStrike" cap="small" baseline="0">
                      <a:solidFill>
                        <a:schemeClr val="bg1"/>
                      </a:solidFill>
                      <a:latin typeface="Calibri"/>
                      <a:ea typeface="Calibri"/>
                      <a:cs typeface="Calibri"/>
                    </a:defRPr>
                  </a:pPr>
                  <a:endParaRPr lang="en-US"/>
                </a:p>
              </c:txPr>
              <c:showSerName val="1"/>
            </c:dLbl>
            <c:txPr>
              <a:bodyPr/>
              <a:lstStyle/>
              <a:p>
                <a:pPr>
                  <a:defRPr sz="1800" b="0" i="0" u="none" strike="noStrike" cap="small" baseline="0">
                    <a:solidFill>
                      <a:schemeClr val="bg1"/>
                    </a:solidFill>
                    <a:latin typeface="Calibri"/>
                    <a:ea typeface="Calibri"/>
                    <a:cs typeface="Calibri"/>
                  </a:defRPr>
                </a:pPr>
                <a:endParaRPr lang="en-US"/>
              </a:p>
            </c:txPr>
            <c:showSerName val="1"/>
          </c:dLbls>
          <c:cat>
            <c:numRef>
              <c:f>'Entitlements to Overwhlem BUd'!$A$16:$A$126</c:f>
              <c:numCache>
                <c:formatCode>0</c:formatCode>
                <c:ptCount val="11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pt idx="81">
                  <c:v>2051</c:v>
                </c:pt>
                <c:pt idx="82">
                  <c:v>2052</c:v>
                </c:pt>
                <c:pt idx="83">
                  <c:v>2053</c:v>
                </c:pt>
                <c:pt idx="84">
                  <c:v>2054</c:v>
                </c:pt>
                <c:pt idx="85">
                  <c:v>2055</c:v>
                </c:pt>
                <c:pt idx="86">
                  <c:v>2056</c:v>
                </c:pt>
                <c:pt idx="87">
                  <c:v>2057</c:v>
                </c:pt>
                <c:pt idx="88">
                  <c:v>2058</c:v>
                </c:pt>
                <c:pt idx="89">
                  <c:v>2059</c:v>
                </c:pt>
                <c:pt idx="90">
                  <c:v>2060</c:v>
                </c:pt>
                <c:pt idx="91">
                  <c:v>2061</c:v>
                </c:pt>
                <c:pt idx="92">
                  <c:v>2062</c:v>
                </c:pt>
                <c:pt idx="93">
                  <c:v>2063</c:v>
                </c:pt>
                <c:pt idx="94">
                  <c:v>2064</c:v>
                </c:pt>
                <c:pt idx="95">
                  <c:v>2065</c:v>
                </c:pt>
                <c:pt idx="96">
                  <c:v>2066</c:v>
                </c:pt>
                <c:pt idx="97">
                  <c:v>2067</c:v>
                </c:pt>
                <c:pt idx="98">
                  <c:v>2068</c:v>
                </c:pt>
                <c:pt idx="99">
                  <c:v>2069</c:v>
                </c:pt>
                <c:pt idx="100">
                  <c:v>2070</c:v>
                </c:pt>
                <c:pt idx="101">
                  <c:v>2071</c:v>
                </c:pt>
                <c:pt idx="102">
                  <c:v>2072</c:v>
                </c:pt>
                <c:pt idx="103">
                  <c:v>2073</c:v>
                </c:pt>
                <c:pt idx="104">
                  <c:v>2074</c:v>
                </c:pt>
                <c:pt idx="105">
                  <c:v>2075</c:v>
                </c:pt>
                <c:pt idx="106">
                  <c:v>2076</c:v>
                </c:pt>
                <c:pt idx="107">
                  <c:v>2077</c:v>
                </c:pt>
                <c:pt idx="108">
                  <c:v>2078</c:v>
                </c:pt>
                <c:pt idx="109">
                  <c:v>2079</c:v>
                </c:pt>
                <c:pt idx="110">
                  <c:v>2080</c:v>
                </c:pt>
              </c:numCache>
            </c:numRef>
          </c:cat>
          <c:val>
            <c:numRef>
              <c:f>'Entitlements to Overwhlem BUd'!$D$16:$D$126</c:f>
              <c:numCache>
                <c:formatCode>0.0%</c:formatCode>
                <c:ptCount val="111"/>
                <c:pt idx="0">
                  <c:v>3.1000000000000048E-2</c:v>
                </c:pt>
                <c:pt idx="1">
                  <c:v>3.4000000000000002E-2</c:v>
                </c:pt>
                <c:pt idx="2">
                  <c:v>3.4000000000000002E-2</c:v>
                </c:pt>
                <c:pt idx="3">
                  <c:v>3.7999999999999999E-2</c:v>
                </c:pt>
                <c:pt idx="4">
                  <c:v>4.0000000000000022E-2</c:v>
                </c:pt>
                <c:pt idx="5">
                  <c:v>4.2000000000000023E-2</c:v>
                </c:pt>
                <c:pt idx="6">
                  <c:v>4.2000000000000023E-2</c:v>
                </c:pt>
                <c:pt idx="7">
                  <c:v>4.2000000000000023E-2</c:v>
                </c:pt>
                <c:pt idx="8">
                  <c:v>4.1000000000000002E-2</c:v>
                </c:pt>
                <c:pt idx="9">
                  <c:v>4.1000000000000002E-2</c:v>
                </c:pt>
                <c:pt idx="10">
                  <c:v>4.4000000000000032E-2</c:v>
                </c:pt>
                <c:pt idx="11">
                  <c:v>4.5999999999999999E-2</c:v>
                </c:pt>
                <c:pt idx="12">
                  <c:v>4.9000000000000092E-2</c:v>
                </c:pt>
                <c:pt idx="13">
                  <c:v>4.8000000000000001E-2</c:v>
                </c:pt>
                <c:pt idx="14">
                  <c:v>4.5000000000000012E-2</c:v>
                </c:pt>
                <c:pt idx="15">
                  <c:v>4.5000000000000012E-2</c:v>
                </c:pt>
                <c:pt idx="16">
                  <c:v>4.5000000000000012E-2</c:v>
                </c:pt>
                <c:pt idx="17">
                  <c:v>4.4000000000000032E-2</c:v>
                </c:pt>
                <c:pt idx="18">
                  <c:v>4.3000000000000003E-2</c:v>
                </c:pt>
                <c:pt idx="19">
                  <c:v>4.3000000000000003E-2</c:v>
                </c:pt>
                <c:pt idx="20">
                  <c:v>4.3000000000000003E-2</c:v>
                </c:pt>
                <c:pt idx="21">
                  <c:v>4.5000000000000012E-2</c:v>
                </c:pt>
                <c:pt idx="22">
                  <c:v>4.5999999999999999E-2</c:v>
                </c:pt>
                <c:pt idx="23">
                  <c:v>4.5999999999999999E-2</c:v>
                </c:pt>
                <c:pt idx="24">
                  <c:v>4.5000000000000012E-2</c:v>
                </c:pt>
                <c:pt idx="25">
                  <c:v>4.5999999999999999E-2</c:v>
                </c:pt>
                <c:pt idx="26">
                  <c:v>4.5000000000000012E-2</c:v>
                </c:pt>
                <c:pt idx="27">
                  <c:v>4.4000000000000032E-2</c:v>
                </c:pt>
                <c:pt idx="28">
                  <c:v>4.3000000000000003E-2</c:v>
                </c:pt>
                <c:pt idx="29">
                  <c:v>4.2000000000000023E-2</c:v>
                </c:pt>
                <c:pt idx="30">
                  <c:v>4.2000000000000023E-2</c:v>
                </c:pt>
                <c:pt idx="31">
                  <c:v>4.3000000000000003E-2</c:v>
                </c:pt>
                <c:pt idx="32">
                  <c:v>4.4000000000000032E-2</c:v>
                </c:pt>
                <c:pt idx="33">
                  <c:v>4.3000000000000003E-2</c:v>
                </c:pt>
                <c:pt idx="34">
                  <c:v>4.3000000000000003E-2</c:v>
                </c:pt>
                <c:pt idx="35">
                  <c:v>4.2000000000000023E-2</c:v>
                </c:pt>
                <c:pt idx="36">
                  <c:v>4.2000000000000023E-2</c:v>
                </c:pt>
                <c:pt idx="37">
                  <c:v>4.3000000000000003E-2</c:v>
                </c:pt>
                <c:pt idx="38">
                  <c:v>4.3000000000000003E-2</c:v>
                </c:pt>
                <c:pt idx="39">
                  <c:v>4.8000000000000001E-2</c:v>
                </c:pt>
                <c:pt idx="40">
                  <c:v>4.8000000000000001E-2</c:v>
                </c:pt>
                <c:pt idx="41">
                  <c:v>4.8000000000000001E-2</c:v>
                </c:pt>
                <c:pt idx="42">
                  <c:v>4.8000000000000001E-2</c:v>
                </c:pt>
                <c:pt idx="43">
                  <c:v>4.8000000000000001E-2</c:v>
                </c:pt>
                <c:pt idx="44">
                  <c:v>4.8000000000000001E-2</c:v>
                </c:pt>
                <c:pt idx="45">
                  <c:v>4.9000000000000092E-2</c:v>
                </c:pt>
                <c:pt idx="46">
                  <c:v>4.9000000000000092E-2</c:v>
                </c:pt>
                <c:pt idx="47">
                  <c:v>0.05</c:v>
                </c:pt>
                <c:pt idx="48">
                  <c:v>5.1000000000000004E-2</c:v>
                </c:pt>
                <c:pt idx="49">
                  <c:v>5.2000000000000032E-2</c:v>
                </c:pt>
                <c:pt idx="50">
                  <c:v>5.3000000000000012E-2</c:v>
                </c:pt>
                <c:pt idx="51">
                  <c:v>5.4000000000000034E-2</c:v>
                </c:pt>
                <c:pt idx="52">
                  <c:v>5.4000000000000034E-2</c:v>
                </c:pt>
                <c:pt idx="53">
                  <c:v>5.5000000000000014E-2</c:v>
                </c:pt>
                <c:pt idx="54">
                  <c:v>5.5000000000000014E-2</c:v>
                </c:pt>
                <c:pt idx="55">
                  <c:v>5.5999999999999994E-2</c:v>
                </c:pt>
                <c:pt idx="56">
                  <c:v>5.7000000000000023E-2</c:v>
                </c:pt>
                <c:pt idx="57">
                  <c:v>5.7000000000000023E-2</c:v>
                </c:pt>
                <c:pt idx="58">
                  <c:v>5.8000000000000003E-2</c:v>
                </c:pt>
                <c:pt idx="59">
                  <c:v>5.8000000000000003E-2</c:v>
                </c:pt>
                <c:pt idx="60">
                  <c:v>5.9000000000000108E-2</c:v>
                </c:pt>
                <c:pt idx="61">
                  <c:v>6.0000000000000032E-2</c:v>
                </c:pt>
                <c:pt idx="62">
                  <c:v>6.0000000000000032E-2</c:v>
                </c:pt>
                <c:pt idx="63">
                  <c:v>6.0000000000000032E-2</c:v>
                </c:pt>
                <c:pt idx="64">
                  <c:v>6.0000000000000032E-2</c:v>
                </c:pt>
                <c:pt idx="65">
                  <c:v>6.0000000000000032E-2</c:v>
                </c:pt>
                <c:pt idx="66">
                  <c:v>6.0000000000000032E-2</c:v>
                </c:pt>
                <c:pt idx="67">
                  <c:v>6.0000000000000032E-2</c:v>
                </c:pt>
                <c:pt idx="68">
                  <c:v>6.0000000000000032E-2</c:v>
                </c:pt>
                <c:pt idx="69">
                  <c:v>6.0000000000000032E-2</c:v>
                </c:pt>
                <c:pt idx="70">
                  <c:v>5.9000000000000108E-2</c:v>
                </c:pt>
                <c:pt idx="71">
                  <c:v>5.9000000000000108E-2</c:v>
                </c:pt>
                <c:pt idx="72">
                  <c:v>5.9000000000000108E-2</c:v>
                </c:pt>
                <c:pt idx="73">
                  <c:v>5.8000000000000003E-2</c:v>
                </c:pt>
                <c:pt idx="74">
                  <c:v>5.8000000000000003E-2</c:v>
                </c:pt>
                <c:pt idx="75">
                  <c:v>5.8000000000000003E-2</c:v>
                </c:pt>
                <c:pt idx="76">
                  <c:v>5.8000000000000003E-2</c:v>
                </c:pt>
                <c:pt idx="77">
                  <c:v>5.8000000000000003E-2</c:v>
                </c:pt>
                <c:pt idx="78">
                  <c:v>5.7000000000000023E-2</c:v>
                </c:pt>
                <c:pt idx="79">
                  <c:v>5.7000000000000023E-2</c:v>
                </c:pt>
                <c:pt idx="80">
                  <c:v>5.7000000000000023E-2</c:v>
                </c:pt>
                <c:pt idx="81">
                  <c:v>5.7000000000000023E-2</c:v>
                </c:pt>
                <c:pt idx="82">
                  <c:v>5.7000000000000023E-2</c:v>
                </c:pt>
                <c:pt idx="83">
                  <c:v>5.7000000000000023E-2</c:v>
                </c:pt>
                <c:pt idx="84">
                  <c:v>5.8000000000000003E-2</c:v>
                </c:pt>
                <c:pt idx="85">
                  <c:v>5.8000000000000003E-2</c:v>
                </c:pt>
                <c:pt idx="86">
                  <c:v>5.8000000000000003E-2</c:v>
                </c:pt>
                <c:pt idx="87">
                  <c:v>5.8000000000000003E-2</c:v>
                </c:pt>
                <c:pt idx="88">
                  <c:v>5.8000000000000003E-2</c:v>
                </c:pt>
                <c:pt idx="89">
                  <c:v>5.8000000000000003E-2</c:v>
                </c:pt>
                <c:pt idx="90">
                  <c:v>5.8000000000000003E-2</c:v>
                </c:pt>
                <c:pt idx="91">
                  <c:v>5.8000000000000003E-2</c:v>
                </c:pt>
                <c:pt idx="92">
                  <c:v>5.9000000000000108E-2</c:v>
                </c:pt>
                <c:pt idx="93">
                  <c:v>5.9000000000000108E-2</c:v>
                </c:pt>
                <c:pt idx="94">
                  <c:v>5.9000000000000108E-2</c:v>
                </c:pt>
                <c:pt idx="95">
                  <c:v>5.9000000000000108E-2</c:v>
                </c:pt>
                <c:pt idx="96">
                  <c:v>5.9000000000000108E-2</c:v>
                </c:pt>
                <c:pt idx="97">
                  <c:v>5.9000000000000108E-2</c:v>
                </c:pt>
                <c:pt idx="98">
                  <c:v>5.9000000000000108E-2</c:v>
                </c:pt>
                <c:pt idx="99">
                  <c:v>5.9000000000000108E-2</c:v>
                </c:pt>
                <c:pt idx="100">
                  <c:v>6.0000000000000032E-2</c:v>
                </c:pt>
                <c:pt idx="101">
                  <c:v>6.0000000000000032E-2</c:v>
                </c:pt>
                <c:pt idx="102">
                  <c:v>6.0000000000000032E-2</c:v>
                </c:pt>
                <c:pt idx="103">
                  <c:v>6.0000000000000032E-2</c:v>
                </c:pt>
                <c:pt idx="104">
                  <c:v>6.0000000000000032E-2</c:v>
                </c:pt>
                <c:pt idx="105">
                  <c:v>6.0000000000000032E-2</c:v>
                </c:pt>
                <c:pt idx="106">
                  <c:v>6.0000000000000032E-2</c:v>
                </c:pt>
                <c:pt idx="107">
                  <c:v>6.1000000000000013E-2</c:v>
                </c:pt>
                <c:pt idx="108">
                  <c:v>6.1000000000000013E-2</c:v>
                </c:pt>
                <c:pt idx="109">
                  <c:v>6.1000000000000013E-2</c:v>
                </c:pt>
                <c:pt idx="110">
                  <c:v>6.1000000000000013E-2</c:v>
                </c:pt>
              </c:numCache>
            </c:numRef>
          </c:val>
        </c:ser>
        <c:ser>
          <c:idx val="0"/>
          <c:order val="2"/>
          <c:tx>
            <c:strRef>
              <c:f>'Entitlements to Overwhlem BUd'!$B$10</c:f>
              <c:strCache>
                <c:ptCount val="1"/>
                <c:pt idx="0">
                  <c:v>Medicaid &amp; Other Health</c:v>
                </c:pt>
              </c:strCache>
            </c:strRef>
          </c:tx>
          <c:spPr>
            <a:solidFill>
              <a:srgbClr val="129E33"/>
            </a:solidFill>
            <a:scene3d>
              <a:camera prst="orthographicFront"/>
              <a:lightRig rig="threePt" dir="t"/>
            </a:scene3d>
            <a:sp3d>
              <a:bevelT/>
            </a:sp3d>
          </c:spPr>
          <c:dLbls>
            <c:dLbl>
              <c:idx val="0"/>
              <c:layout>
                <c:manualLayout>
                  <c:x val="0.29487179487179488"/>
                  <c:y val="-2.9279279279279417E-2"/>
                </c:manualLayout>
              </c:layout>
              <c:showSerName val="1"/>
            </c:dLbl>
            <c:txPr>
              <a:bodyPr/>
              <a:lstStyle/>
              <a:p>
                <a:pPr>
                  <a:defRPr sz="1800" b="1" i="0" u="none" strike="noStrike" cap="small" baseline="0">
                    <a:solidFill>
                      <a:schemeClr val="bg1"/>
                    </a:solidFill>
                    <a:latin typeface="Calibri"/>
                    <a:ea typeface="Calibri"/>
                    <a:cs typeface="Calibri"/>
                  </a:defRPr>
                </a:pPr>
                <a:endParaRPr lang="en-US"/>
              </a:p>
            </c:txPr>
            <c:showSerName val="1"/>
          </c:dLbls>
          <c:cat>
            <c:numRef>
              <c:f>'Entitlements to Overwhlem BUd'!$A$16:$A$126</c:f>
              <c:numCache>
                <c:formatCode>0</c:formatCode>
                <c:ptCount val="11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pt idx="81">
                  <c:v>2051</c:v>
                </c:pt>
                <c:pt idx="82">
                  <c:v>2052</c:v>
                </c:pt>
                <c:pt idx="83">
                  <c:v>2053</c:v>
                </c:pt>
                <c:pt idx="84">
                  <c:v>2054</c:v>
                </c:pt>
                <c:pt idx="85">
                  <c:v>2055</c:v>
                </c:pt>
                <c:pt idx="86">
                  <c:v>2056</c:v>
                </c:pt>
                <c:pt idx="87">
                  <c:v>2057</c:v>
                </c:pt>
                <c:pt idx="88">
                  <c:v>2058</c:v>
                </c:pt>
                <c:pt idx="89">
                  <c:v>2059</c:v>
                </c:pt>
                <c:pt idx="90">
                  <c:v>2060</c:v>
                </c:pt>
                <c:pt idx="91">
                  <c:v>2061</c:v>
                </c:pt>
                <c:pt idx="92">
                  <c:v>2062</c:v>
                </c:pt>
                <c:pt idx="93">
                  <c:v>2063</c:v>
                </c:pt>
                <c:pt idx="94">
                  <c:v>2064</c:v>
                </c:pt>
                <c:pt idx="95">
                  <c:v>2065</c:v>
                </c:pt>
                <c:pt idx="96">
                  <c:v>2066</c:v>
                </c:pt>
                <c:pt idx="97">
                  <c:v>2067</c:v>
                </c:pt>
                <c:pt idx="98">
                  <c:v>2068</c:v>
                </c:pt>
                <c:pt idx="99">
                  <c:v>2069</c:v>
                </c:pt>
                <c:pt idx="100">
                  <c:v>2070</c:v>
                </c:pt>
                <c:pt idx="101">
                  <c:v>2071</c:v>
                </c:pt>
                <c:pt idx="102">
                  <c:v>2072</c:v>
                </c:pt>
                <c:pt idx="103">
                  <c:v>2073</c:v>
                </c:pt>
                <c:pt idx="104">
                  <c:v>2074</c:v>
                </c:pt>
                <c:pt idx="105">
                  <c:v>2075</c:v>
                </c:pt>
                <c:pt idx="106">
                  <c:v>2076</c:v>
                </c:pt>
                <c:pt idx="107">
                  <c:v>2077</c:v>
                </c:pt>
                <c:pt idx="108">
                  <c:v>2078</c:v>
                </c:pt>
                <c:pt idx="109">
                  <c:v>2079</c:v>
                </c:pt>
                <c:pt idx="110">
                  <c:v>2080</c:v>
                </c:pt>
              </c:numCache>
            </c:numRef>
          </c:cat>
          <c:val>
            <c:numRef>
              <c:f>'Entitlements to Overwhlem BUd'!$B$16:$B$126</c:f>
              <c:numCache>
                <c:formatCode>0.0%</c:formatCode>
                <c:ptCount val="111"/>
                <c:pt idx="0">
                  <c:v>3.0000000000000048E-3</c:v>
                </c:pt>
                <c:pt idx="1">
                  <c:v>4.0000000000000088E-3</c:v>
                </c:pt>
                <c:pt idx="2">
                  <c:v>4.0000000000000088E-3</c:v>
                </c:pt>
                <c:pt idx="3">
                  <c:v>4.0000000000000088E-3</c:v>
                </c:pt>
                <c:pt idx="4">
                  <c:v>4.0000000000000088E-3</c:v>
                </c:pt>
                <c:pt idx="5">
                  <c:v>5.0000000000000088E-3</c:v>
                </c:pt>
                <c:pt idx="6">
                  <c:v>5.0000000000000088E-3</c:v>
                </c:pt>
                <c:pt idx="7">
                  <c:v>5.0000000000000088E-3</c:v>
                </c:pt>
                <c:pt idx="8">
                  <c:v>5.0000000000000088E-3</c:v>
                </c:pt>
                <c:pt idx="9">
                  <c:v>5.0000000000000088E-3</c:v>
                </c:pt>
                <c:pt idx="10">
                  <c:v>5.0000000000000088E-3</c:v>
                </c:pt>
                <c:pt idx="11">
                  <c:v>5.0000000000000088E-3</c:v>
                </c:pt>
                <c:pt idx="12">
                  <c:v>6.0000000000000097E-3</c:v>
                </c:pt>
                <c:pt idx="13">
                  <c:v>5.0000000000000088E-3</c:v>
                </c:pt>
                <c:pt idx="14">
                  <c:v>5.0000000000000088E-3</c:v>
                </c:pt>
                <c:pt idx="15">
                  <c:v>6.0000000000000097E-3</c:v>
                </c:pt>
                <c:pt idx="16">
                  <c:v>6.0000000000000097E-3</c:v>
                </c:pt>
                <c:pt idx="17">
                  <c:v>6.0000000000000097E-3</c:v>
                </c:pt>
                <c:pt idx="18">
                  <c:v>6.0000000000000097E-3</c:v>
                </c:pt>
                <c:pt idx="19">
                  <c:v>7.0000000000000088E-3</c:v>
                </c:pt>
                <c:pt idx="20">
                  <c:v>8.0000000000000192E-3</c:v>
                </c:pt>
                <c:pt idx="21">
                  <c:v>9.0000000000000028E-3</c:v>
                </c:pt>
                <c:pt idx="22">
                  <c:v>1.1000000000000027E-2</c:v>
                </c:pt>
                <c:pt idx="23">
                  <c:v>1.2E-2</c:v>
                </c:pt>
                <c:pt idx="24">
                  <c:v>1.2E-2</c:v>
                </c:pt>
                <c:pt idx="25">
                  <c:v>1.2E-2</c:v>
                </c:pt>
                <c:pt idx="26">
                  <c:v>1.2E-2</c:v>
                </c:pt>
                <c:pt idx="27">
                  <c:v>1.2E-2</c:v>
                </c:pt>
                <c:pt idx="28">
                  <c:v>1.2E-2</c:v>
                </c:pt>
                <c:pt idx="29">
                  <c:v>1.2E-2</c:v>
                </c:pt>
                <c:pt idx="30">
                  <c:v>1.2E-2</c:v>
                </c:pt>
                <c:pt idx="31">
                  <c:v>1.3000000000000001E-2</c:v>
                </c:pt>
                <c:pt idx="32">
                  <c:v>1.3999999999999999E-2</c:v>
                </c:pt>
                <c:pt idx="33">
                  <c:v>1.4999999999999998E-2</c:v>
                </c:pt>
                <c:pt idx="34">
                  <c:v>1.4999999999999998E-2</c:v>
                </c:pt>
                <c:pt idx="35">
                  <c:v>1.4999999999999998E-2</c:v>
                </c:pt>
                <c:pt idx="36">
                  <c:v>1.3999999999999999E-2</c:v>
                </c:pt>
                <c:pt idx="37">
                  <c:v>1.3999999999999999E-2</c:v>
                </c:pt>
                <c:pt idx="38">
                  <c:v>1.4999999999999998E-2</c:v>
                </c:pt>
                <c:pt idx="39">
                  <c:v>1.9000000000000034E-2</c:v>
                </c:pt>
                <c:pt idx="40">
                  <c:v>1.9000000000000034E-2</c:v>
                </c:pt>
                <c:pt idx="41">
                  <c:v>1.8000000000000023E-2</c:v>
                </c:pt>
                <c:pt idx="42">
                  <c:v>1.7000000000000001E-2</c:v>
                </c:pt>
                <c:pt idx="43">
                  <c:v>1.8000000000000023E-2</c:v>
                </c:pt>
                <c:pt idx="44">
                  <c:v>1.8000000000000023E-2</c:v>
                </c:pt>
                <c:pt idx="45">
                  <c:v>1.8000000000000023E-2</c:v>
                </c:pt>
                <c:pt idx="46">
                  <c:v>1.9000000000000034E-2</c:v>
                </c:pt>
                <c:pt idx="47">
                  <c:v>1.9000000000000034E-2</c:v>
                </c:pt>
                <c:pt idx="48">
                  <c:v>2.0000000000000011E-2</c:v>
                </c:pt>
                <c:pt idx="49">
                  <c:v>2.1000000000000012E-2</c:v>
                </c:pt>
                <c:pt idx="50">
                  <c:v>2.1000000000000012E-2</c:v>
                </c:pt>
                <c:pt idx="51">
                  <c:v>2.1000000000000012E-2</c:v>
                </c:pt>
                <c:pt idx="52">
                  <c:v>2.2000000000000016E-2</c:v>
                </c:pt>
                <c:pt idx="53">
                  <c:v>2.2000000000000016E-2</c:v>
                </c:pt>
                <c:pt idx="54">
                  <c:v>2.3E-2</c:v>
                </c:pt>
                <c:pt idx="55">
                  <c:v>2.3E-2</c:v>
                </c:pt>
                <c:pt idx="56">
                  <c:v>2.4E-2</c:v>
                </c:pt>
                <c:pt idx="57">
                  <c:v>2.4E-2</c:v>
                </c:pt>
                <c:pt idx="58">
                  <c:v>2.5000000000000001E-2</c:v>
                </c:pt>
                <c:pt idx="59">
                  <c:v>2.5000000000000001E-2</c:v>
                </c:pt>
                <c:pt idx="60">
                  <c:v>2.5000000000000001E-2</c:v>
                </c:pt>
                <c:pt idx="61">
                  <c:v>2.6000000000000002E-2</c:v>
                </c:pt>
                <c:pt idx="62">
                  <c:v>2.6000000000000002E-2</c:v>
                </c:pt>
                <c:pt idx="63">
                  <c:v>2.7000000000000055E-2</c:v>
                </c:pt>
                <c:pt idx="64">
                  <c:v>2.7000000000000055E-2</c:v>
                </c:pt>
                <c:pt idx="65">
                  <c:v>2.8000000000000001E-2</c:v>
                </c:pt>
                <c:pt idx="66">
                  <c:v>2.8000000000000001E-2</c:v>
                </c:pt>
                <c:pt idx="67">
                  <c:v>2.8000000000000001E-2</c:v>
                </c:pt>
                <c:pt idx="68">
                  <c:v>2.8999999999999998E-2</c:v>
                </c:pt>
                <c:pt idx="69">
                  <c:v>2.8999999999999998E-2</c:v>
                </c:pt>
                <c:pt idx="70">
                  <c:v>2.8999999999999998E-2</c:v>
                </c:pt>
                <c:pt idx="71">
                  <c:v>3.0000000000000002E-2</c:v>
                </c:pt>
                <c:pt idx="72">
                  <c:v>3.0000000000000002E-2</c:v>
                </c:pt>
                <c:pt idx="73">
                  <c:v>3.1000000000000048E-2</c:v>
                </c:pt>
                <c:pt idx="74">
                  <c:v>3.1000000000000048E-2</c:v>
                </c:pt>
                <c:pt idx="75">
                  <c:v>3.1000000000000048E-2</c:v>
                </c:pt>
                <c:pt idx="76">
                  <c:v>3.1000000000000048E-2</c:v>
                </c:pt>
                <c:pt idx="77">
                  <c:v>3.2000000000000042E-2</c:v>
                </c:pt>
                <c:pt idx="78">
                  <c:v>3.2000000000000042E-2</c:v>
                </c:pt>
                <c:pt idx="79">
                  <c:v>3.2000000000000042E-2</c:v>
                </c:pt>
                <c:pt idx="80">
                  <c:v>3.2000000000000042E-2</c:v>
                </c:pt>
                <c:pt idx="81">
                  <c:v>3.3000000000000002E-2</c:v>
                </c:pt>
                <c:pt idx="82">
                  <c:v>3.3000000000000002E-2</c:v>
                </c:pt>
                <c:pt idx="83">
                  <c:v>3.3000000000000002E-2</c:v>
                </c:pt>
                <c:pt idx="84">
                  <c:v>3.3000000000000002E-2</c:v>
                </c:pt>
                <c:pt idx="85">
                  <c:v>3.3000000000000002E-2</c:v>
                </c:pt>
                <c:pt idx="86">
                  <c:v>3.3000000000000002E-2</c:v>
                </c:pt>
                <c:pt idx="87">
                  <c:v>3.4000000000000002E-2</c:v>
                </c:pt>
                <c:pt idx="88">
                  <c:v>3.4000000000000002E-2</c:v>
                </c:pt>
                <c:pt idx="89">
                  <c:v>3.4000000000000002E-2</c:v>
                </c:pt>
                <c:pt idx="90">
                  <c:v>3.4000000000000002E-2</c:v>
                </c:pt>
                <c:pt idx="91">
                  <c:v>3.4000000000000002E-2</c:v>
                </c:pt>
                <c:pt idx="92">
                  <c:v>3.4000000000000002E-2</c:v>
                </c:pt>
                <c:pt idx="93">
                  <c:v>3.4000000000000002E-2</c:v>
                </c:pt>
                <c:pt idx="94">
                  <c:v>3.500000000000001E-2</c:v>
                </c:pt>
                <c:pt idx="95">
                  <c:v>3.500000000000001E-2</c:v>
                </c:pt>
                <c:pt idx="96">
                  <c:v>3.500000000000001E-2</c:v>
                </c:pt>
                <c:pt idx="97">
                  <c:v>3.500000000000001E-2</c:v>
                </c:pt>
                <c:pt idx="98">
                  <c:v>3.500000000000001E-2</c:v>
                </c:pt>
                <c:pt idx="99">
                  <c:v>3.500000000000001E-2</c:v>
                </c:pt>
                <c:pt idx="100">
                  <c:v>3.6000000000000011E-2</c:v>
                </c:pt>
                <c:pt idx="101">
                  <c:v>3.6000000000000011E-2</c:v>
                </c:pt>
                <c:pt idx="102">
                  <c:v>3.6000000000000011E-2</c:v>
                </c:pt>
                <c:pt idx="103">
                  <c:v>3.6000000000000011E-2</c:v>
                </c:pt>
                <c:pt idx="104">
                  <c:v>3.6000000000000011E-2</c:v>
                </c:pt>
                <c:pt idx="105">
                  <c:v>3.6000000000000011E-2</c:v>
                </c:pt>
                <c:pt idx="106">
                  <c:v>3.7000000000000012E-2</c:v>
                </c:pt>
                <c:pt idx="107">
                  <c:v>3.7000000000000012E-2</c:v>
                </c:pt>
                <c:pt idx="108">
                  <c:v>3.7000000000000012E-2</c:v>
                </c:pt>
                <c:pt idx="109">
                  <c:v>3.7000000000000012E-2</c:v>
                </c:pt>
                <c:pt idx="110">
                  <c:v>3.7000000000000012E-2</c:v>
                </c:pt>
              </c:numCache>
            </c:numRef>
          </c:val>
        </c:ser>
        <c:ser>
          <c:idx val="1"/>
          <c:order val="3"/>
          <c:tx>
            <c:strRef>
              <c:f>'Entitlements to Overwhlem BUd'!$C$10</c:f>
              <c:strCache>
                <c:ptCount val="1"/>
                <c:pt idx="0">
                  <c:v>Medicare </c:v>
                </c:pt>
              </c:strCache>
            </c:strRef>
          </c:tx>
          <c:spPr>
            <a:solidFill>
              <a:srgbClr val="C00000"/>
            </a:solidFill>
            <a:ln>
              <a:solidFill>
                <a:schemeClr val="accent2"/>
              </a:solidFill>
            </a:ln>
            <a:scene3d>
              <a:camera prst="orthographicFront"/>
              <a:lightRig rig="threePt" dir="t"/>
            </a:scene3d>
            <a:sp3d>
              <a:bevelT/>
            </a:sp3d>
          </c:spPr>
          <c:dLbls>
            <c:dLbl>
              <c:idx val="0"/>
              <c:layout>
                <c:manualLayout>
                  <c:x val="0.31054131054131029"/>
                  <c:y val="-0.11261261261261261"/>
                </c:manualLayout>
              </c:layout>
              <c:showSerName val="1"/>
            </c:dLbl>
            <c:txPr>
              <a:bodyPr/>
              <a:lstStyle/>
              <a:p>
                <a:pPr>
                  <a:defRPr sz="1800" b="1" i="0" u="none" strike="noStrike" cap="small" baseline="0">
                    <a:solidFill>
                      <a:schemeClr val="bg1"/>
                    </a:solidFill>
                    <a:latin typeface="Calibri"/>
                    <a:ea typeface="Calibri"/>
                    <a:cs typeface="Calibri"/>
                  </a:defRPr>
                </a:pPr>
                <a:endParaRPr lang="en-US"/>
              </a:p>
            </c:txPr>
            <c:showSerName val="1"/>
          </c:dLbls>
          <c:cat>
            <c:numRef>
              <c:f>'Entitlements to Overwhlem BUd'!$A$16:$A$126</c:f>
              <c:numCache>
                <c:formatCode>0</c:formatCode>
                <c:ptCount val="11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pt idx="81">
                  <c:v>2051</c:v>
                </c:pt>
                <c:pt idx="82">
                  <c:v>2052</c:v>
                </c:pt>
                <c:pt idx="83">
                  <c:v>2053</c:v>
                </c:pt>
                <c:pt idx="84">
                  <c:v>2054</c:v>
                </c:pt>
                <c:pt idx="85">
                  <c:v>2055</c:v>
                </c:pt>
                <c:pt idx="86">
                  <c:v>2056</c:v>
                </c:pt>
                <c:pt idx="87">
                  <c:v>2057</c:v>
                </c:pt>
                <c:pt idx="88">
                  <c:v>2058</c:v>
                </c:pt>
                <c:pt idx="89">
                  <c:v>2059</c:v>
                </c:pt>
                <c:pt idx="90">
                  <c:v>2060</c:v>
                </c:pt>
                <c:pt idx="91">
                  <c:v>2061</c:v>
                </c:pt>
                <c:pt idx="92">
                  <c:v>2062</c:v>
                </c:pt>
                <c:pt idx="93">
                  <c:v>2063</c:v>
                </c:pt>
                <c:pt idx="94">
                  <c:v>2064</c:v>
                </c:pt>
                <c:pt idx="95">
                  <c:v>2065</c:v>
                </c:pt>
                <c:pt idx="96">
                  <c:v>2066</c:v>
                </c:pt>
                <c:pt idx="97">
                  <c:v>2067</c:v>
                </c:pt>
                <c:pt idx="98">
                  <c:v>2068</c:v>
                </c:pt>
                <c:pt idx="99">
                  <c:v>2069</c:v>
                </c:pt>
                <c:pt idx="100">
                  <c:v>2070</c:v>
                </c:pt>
                <c:pt idx="101">
                  <c:v>2071</c:v>
                </c:pt>
                <c:pt idx="102">
                  <c:v>2072</c:v>
                </c:pt>
                <c:pt idx="103">
                  <c:v>2073</c:v>
                </c:pt>
                <c:pt idx="104">
                  <c:v>2074</c:v>
                </c:pt>
                <c:pt idx="105">
                  <c:v>2075</c:v>
                </c:pt>
                <c:pt idx="106">
                  <c:v>2076</c:v>
                </c:pt>
                <c:pt idx="107">
                  <c:v>2077</c:v>
                </c:pt>
                <c:pt idx="108">
                  <c:v>2078</c:v>
                </c:pt>
                <c:pt idx="109">
                  <c:v>2079</c:v>
                </c:pt>
                <c:pt idx="110">
                  <c:v>2080</c:v>
                </c:pt>
              </c:numCache>
            </c:numRef>
          </c:cat>
          <c:val>
            <c:numRef>
              <c:f>'Entitlements to Overwhlem BUd'!$C$16:$C$126</c:f>
              <c:numCache>
                <c:formatCode>0.0%</c:formatCode>
                <c:ptCount val="111"/>
                <c:pt idx="0">
                  <c:v>6.0000000000000097E-3</c:v>
                </c:pt>
                <c:pt idx="1">
                  <c:v>6.0000000000000097E-3</c:v>
                </c:pt>
                <c:pt idx="2">
                  <c:v>6.0000000000000097E-3</c:v>
                </c:pt>
                <c:pt idx="3">
                  <c:v>6.0000000000000097E-3</c:v>
                </c:pt>
                <c:pt idx="4">
                  <c:v>7.0000000000000088E-3</c:v>
                </c:pt>
                <c:pt idx="5">
                  <c:v>8.0000000000000192E-3</c:v>
                </c:pt>
                <c:pt idx="6">
                  <c:v>9.0000000000000028E-3</c:v>
                </c:pt>
                <c:pt idx="7">
                  <c:v>1.0000000000000005E-2</c:v>
                </c:pt>
                <c:pt idx="8">
                  <c:v>1.0000000000000005E-2</c:v>
                </c:pt>
                <c:pt idx="9">
                  <c:v>1.1000000000000027E-2</c:v>
                </c:pt>
                <c:pt idx="10">
                  <c:v>1.2E-2</c:v>
                </c:pt>
                <c:pt idx="11">
                  <c:v>1.3000000000000001E-2</c:v>
                </c:pt>
                <c:pt idx="12">
                  <c:v>1.3999999999999999E-2</c:v>
                </c:pt>
                <c:pt idx="13">
                  <c:v>1.4999999999999998E-2</c:v>
                </c:pt>
                <c:pt idx="14">
                  <c:v>1.4999999999999998E-2</c:v>
                </c:pt>
                <c:pt idx="15">
                  <c:v>1.6000000000000021E-2</c:v>
                </c:pt>
                <c:pt idx="16">
                  <c:v>1.6000000000000021E-2</c:v>
                </c:pt>
                <c:pt idx="17">
                  <c:v>1.6000000000000021E-2</c:v>
                </c:pt>
                <c:pt idx="18">
                  <c:v>1.4999999999999998E-2</c:v>
                </c:pt>
                <c:pt idx="19">
                  <c:v>1.6000000000000021E-2</c:v>
                </c:pt>
                <c:pt idx="20">
                  <c:v>1.7000000000000001E-2</c:v>
                </c:pt>
                <c:pt idx="21">
                  <c:v>1.8000000000000023E-2</c:v>
                </c:pt>
                <c:pt idx="22">
                  <c:v>1.9000000000000034E-2</c:v>
                </c:pt>
                <c:pt idx="23">
                  <c:v>2.0000000000000011E-2</c:v>
                </c:pt>
                <c:pt idx="24">
                  <c:v>2.1000000000000012E-2</c:v>
                </c:pt>
                <c:pt idx="25">
                  <c:v>2.2000000000000016E-2</c:v>
                </c:pt>
                <c:pt idx="26">
                  <c:v>2.3E-2</c:v>
                </c:pt>
                <c:pt idx="27">
                  <c:v>2.3E-2</c:v>
                </c:pt>
                <c:pt idx="28">
                  <c:v>2.2000000000000016E-2</c:v>
                </c:pt>
                <c:pt idx="29">
                  <c:v>2.1000000000000012E-2</c:v>
                </c:pt>
                <c:pt idx="30">
                  <c:v>2.0000000000000011E-2</c:v>
                </c:pt>
                <c:pt idx="31">
                  <c:v>2.2000000000000016E-2</c:v>
                </c:pt>
                <c:pt idx="32">
                  <c:v>2.2000000000000016E-2</c:v>
                </c:pt>
                <c:pt idx="33">
                  <c:v>2.3E-2</c:v>
                </c:pt>
                <c:pt idx="34">
                  <c:v>2.3E-2</c:v>
                </c:pt>
                <c:pt idx="35">
                  <c:v>2.4E-2</c:v>
                </c:pt>
                <c:pt idx="36">
                  <c:v>2.6000000000000002E-2</c:v>
                </c:pt>
                <c:pt idx="37">
                  <c:v>2.7000000000000055E-2</c:v>
                </c:pt>
                <c:pt idx="38">
                  <c:v>2.8000000000000001E-2</c:v>
                </c:pt>
                <c:pt idx="39">
                  <c:v>3.1000000000000048E-2</c:v>
                </c:pt>
                <c:pt idx="40">
                  <c:v>3.1000000000000048E-2</c:v>
                </c:pt>
                <c:pt idx="41">
                  <c:v>3.2000000000000042E-2</c:v>
                </c:pt>
                <c:pt idx="42">
                  <c:v>3.2000000000000042E-2</c:v>
                </c:pt>
                <c:pt idx="43">
                  <c:v>3.3000000000000002E-2</c:v>
                </c:pt>
                <c:pt idx="44">
                  <c:v>3.4000000000000002E-2</c:v>
                </c:pt>
                <c:pt idx="45">
                  <c:v>3.4000000000000002E-2</c:v>
                </c:pt>
                <c:pt idx="46">
                  <c:v>3.500000000000001E-2</c:v>
                </c:pt>
                <c:pt idx="47">
                  <c:v>3.6000000000000011E-2</c:v>
                </c:pt>
                <c:pt idx="48">
                  <c:v>3.7000000000000012E-2</c:v>
                </c:pt>
                <c:pt idx="49">
                  <c:v>3.9000000000000014E-2</c:v>
                </c:pt>
                <c:pt idx="50">
                  <c:v>4.0000000000000022E-2</c:v>
                </c:pt>
                <c:pt idx="51">
                  <c:v>4.2000000000000023E-2</c:v>
                </c:pt>
                <c:pt idx="52">
                  <c:v>4.4000000000000032E-2</c:v>
                </c:pt>
                <c:pt idx="53">
                  <c:v>4.5999999999999999E-2</c:v>
                </c:pt>
                <c:pt idx="54">
                  <c:v>4.8000000000000001E-2</c:v>
                </c:pt>
                <c:pt idx="55">
                  <c:v>0.05</c:v>
                </c:pt>
                <c:pt idx="56">
                  <c:v>5.1000000000000004E-2</c:v>
                </c:pt>
                <c:pt idx="57">
                  <c:v>5.3000000000000012E-2</c:v>
                </c:pt>
                <c:pt idx="58">
                  <c:v>5.5000000000000014E-2</c:v>
                </c:pt>
                <c:pt idx="59">
                  <c:v>5.7000000000000023E-2</c:v>
                </c:pt>
                <c:pt idx="60">
                  <c:v>5.9000000000000108E-2</c:v>
                </c:pt>
                <c:pt idx="61">
                  <c:v>6.1000000000000013E-2</c:v>
                </c:pt>
                <c:pt idx="62">
                  <c:v>6.3E-2</c:v>
                </c:pt>
                <c:pt idx="63">
                  <c:v>6.5000000000000002E-2</c:v>
                </c:pt>
                <c:pt idx="64">
                  <c:v>6.7000000000000004E-2</c:v>
                </c:pt>
                <c:pt idx="65">
                  <c:v>6.9000000000000034E-2</c:v>
                </c:pt>
                <c:pt idx="66">
                  <c:v>7.0999999999999994E-2</c:v>
                </c:pt>
                <c:pt idx="67">
                  <c:v>7.2000000000000022E-2</c:v>
                </c:pt>
                <c:pt idx="68">
                  <c:v>7.4000000000000024E-2</c:v>
                </c:pt>
                <c:pt idx="69">
                  <c:v>7.5000000000000011E-2</c:v>
                </c:pt>
                <c:pt idx="70">
                  <c:v>7.6999999999999999E-2</c:v>
                </c:pt>
                <c:pt idx="71">
                  <c:v>7.8000000000000014E-2</c:v>
                </c:pt>
                <c:pt idx="72">
                  <c:v>8.0000000000000043E-2</c:v>
                </c:pt>
                <c:pt idx="73">
                  <c:v>8.1000000000000003E-2</c:v>
                </c:pt>
                <c:pt idx="74">
                  <c:v>8.2000000000000017E-2</c:v>
                </c:pt>
                <c:pt idx="75">
                  <c:v>8.4000000000000047E-2</c:v>
                </c:pt>
                <c:pt idx="76">
                  <c:v>8.5000000000000006E-2</c:v>
                </c:pt>
                <c:pt idx="77">
                  <c:v>8.6000000000000021E-2</c:v>
                </c:pt>
                <c:pt idx="78">
                  <c:v>8.7000000000000022E-2</c:v>
                </c:pt>
                <c:pt idx="79">
                  <c:v>8.9000000000000065E-2</c:v>
                </c:pt>
                <c:pt idx="80">
                  <c:v>9.0000000000000024E-2</c:v>
                </c:pt>
                <c:pt idx="81">
                  <c:v>9.1000000000000025E-2</c:v>
                </c:pt>
                <c:pt idx="82">
                  <c:v>9.2000000000000026E-2</c:v>
                </c:pt>
                <c:pt idx="83">
                  <c:v>9.4000000000000028E-2</c:v>
                </c:pt>
                <c:pt idx="84">
                  <c:v>9.5000000000000043E-2</c:v>
                </c:pt>
                <c:pt idx="85">
                  <c:v>9.6000000000000002E-2</c:v>
                </c:pt>
                <c:pt idx="86">
                  <c:v>9.8000000000000226E-2</c:v>
                </c:pt>
                <c:pt idx="87">
                  <c:v>9.9000000000000046E-2</c:v>
                </c:pt>
                <c:pt idx="88">
                  <c:v>0.1</c:v>
                </c:pt>
                <c:pt idx="89">
                  <c:v>0.10199999999999998</c:v>
                </c:pt>
                <c:pt idx="90">
                  <c:v>0.10300000000000002</c:v>
                </c:pt>
                <c:pt idx="91">
                  <c:v>0.10500000000000002</c:v>
                </c:pt>
                <c:pt idx="92">
                  <c:v>0.10600000000000002</c:v>
                </c:pt>
                <c:pt idx="93">
                  <c:v>0.10800000000000012</c:v>
                </c:pt>
                <c:pt idx="94">
                  <c:v>0.10900000000000012</c:v>
                </c:pt>
                <c:pt idx="95">
                  <c:v>0.111</c:v>
                </c:pt>
                <c:pt idx="96">
                  <c:v>0.113</c:v>
                </c:pt>
                <c:pt idx="97">
                  <c:v>0.114</c:v>
                </c:pt>
                <c:pt idx="98">
                  <c:v>0.11599999999999998</c:v>
                </c:pt>
                <c:pt idx="99">
                  <c:v>0.11699999999999998</c:v>
                </c:pt>
                <c:pt idx="100">
                  <c:v>0.11900000000000002</c:v>
                </c:pt>
                <c:pt idx="101">
                  <c:v>0.12100000000000002</c:v>
                </c:pt>
                <c:pt idx="102">
                  <c:v>0.12200000000000009</c:v>
                </c:pt>
                <c:pt idx="103">
                  <c:v>0.12400000000000012</c:v>
                </c:pt>
                <c:pt idx="104">
                  <c:v>0.126</c:v>
                </c:pt>
                <c:pt idx="105">
                  <c:v>0.127</c:v>
                </c:pt>
                <c:pt idx="106">
                  <c:v>0.129</c:v>
                </c:pt>
                <c:pt idx="107">
                  <c:v>0.13100000000000001</c:v>
                </c:pt>
                <c:pt idx="108">
                  <c:v>0.13200000000000001</c:v>
                </c:pt>
                <c:pt idx="109">
                  <c:v>0.13400000000000001</c:v>
                </c:pt>
                <c:pt idx="110">
                  <c:v>0.13500000000000001</c:v>
                </c:pt>
              </c:numCache>
            </c:numRef>
          </c:val>
        </c:ser>
        <c:axId val="92188672"/>
        <c:axId val="92190208"/>
      </c:areaChart>
      <c:lineChart>
        <c:grouping val="standard"/>
        <c:ser>
          <c:idx val="3"/>
          <c:order val="0"/>
          <c:tx>
            <c:strRef>
              <c:f>'Entitlements to Overwhlem BUd'!$E$10</c:f>
              <c:strCache>
                <c:ptCount val="1"/>
                <c:pt idx="0">
                  <c:v>Extended Baseline Scenario</c:v>
                </c:pt>
              </c:strCache>
            </c:strRef>
          </c:tx>
          <c:spPr>
            <a:ln w="38100">
              <a:solidFill>
                <a:schemeClr val="tx1"/>
              </a:solidFill>
            </a:ln>
          </c:spPr>
          <c:marker>
            <c:symbol val="none"/>
          </c:marker>
          <c:cat>
            <c:numRef>
              <c:f>'Entitlements to Overwhlem BUd'!$A$11:$A$129</c:f>
              <c:numCache>
                <c:formatCode>0</c:formatCode>
                <c:ptCount val="119"/>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pt idx="56">
                  <c:v>2021</c:v>
                </c:pt>
                <c:pt idx="57">
                  <c:v>2022</c:v>
                </c:pt>
                <c:pt idx="58">
                  <c:v>2023</c:v>
                </c:pt>
                <c:pt idx="59">
                  <c:v>2024</c:v>
                </c:pt>
                <c:pt idx="60">
                  <c:v>2025</c:v>
                </c:pt>
                <c:pt idx="61">
                  <c:v>2026</c:v>
                </c:pt>
                <c:pt idx="62">
                  <c:v>2027</c:v>
                </c:pt>
                <c:pt idx="63">
                  <c:v>2028</c:v>
                </c:pt>
                <c:pt idx="64">
                  <c:v>2029</c:v>
                </c:pt>
                <c:pt idx="65">
                  <c:v>2030</c:v>
                </c:pt>
                <c:pt idx="66">
                  <c:v>2031</c:v>
                </c:pt>
                <c:pt idx="67">
                  <c:v>2032</c:v>
                </c:pt>
                <c:pt idx="68">
                  <c:v>2033</c:v>
                </c:pt>
                <c:pt idx="69">
                  <c:v>2034</c:v>
                </c:pt>
                <c:pt idx="70">
                  <c:v>2035</c:v>
                </c:pt>
                <c:pt idx="71">
                  <c:v>2036</c:v>
                </c:pt>
                <c:pt idx="72">
                  <c:v>2037</c:v>
                </c:pt>
                <c:pt idx="73">
                  <c:v>2038</c:v>
                </c:pt>
                <c:pt idx="74">
                  <c:v>2039</c:v>
                </c:pt>
                <c:pt idx="75">
                  <c:v>2040</c:v>
                </c:pt>
                <c:pt idx="76">
                  <c:v>2041</c:v>
                </c:pt>
                <c:pt idx="77">
                  <c:v>2042</c:v>
                </c:pt>
                <c:pt idx="78">
                  <c:v>2043</c:v>
                </c:pt>
                <c:pt idx="79">
                  <c:v>2044</c:v>
                </c:pt>
                <c:pt idx="80">
                  <c:v>2045</c:v>
                </c:pt>
                <c:pt idx="81">
                  <c:v>2046</c:v>
                </c:pt>
                <c:pt idx="82">
                  <c:v>2047</c:v>
                </c:pt>
                <c:pt idx="83">
                  <c:v>2048</c:v>
                </c:pt>
                <c:pt idx="84">
                  <c:v>2049</c:v>
                </c:pt>
                <c:pt idx="85">
                  <c:v>2050</c:v>
                </c:pt>
                <c:pt idx="86">
                  <c:v>2051</c:v>
                </c:pt>
                <c:pt idx="87">
                  <c:v>2052</c:v>
                </c:pt>
                <c:pt idx="88">
                  <c:v>2053</c:v>
                </c:pt>
                <c:pt idx="89">
                  <c:v>2054</c:v>
                </c:pt>
                <c:pt idx="90">
                  <c:v>2055</c:v>
                </c:pt>
                <c:pt idx="91">
                  <c:v>2056</c:v>
                </c:pt>
                <c:pt idx="92">
                  <c:v>2057</c:v>
                </c:pt>
                <c:pt idx="93">
                  <c:v>2058</c:v>
                </c:pt>
                <c:pt idx="94">
                  <c:v>2059</c:v>
                </c:pt>
                <c:pt idx="95">
                  <c:v>2060</c:v>
                </c:pt>
                <c:pt idx="96">
                  <c:v>2061</c:v>
                </c:pt>
                <c:pt idx="97">
                  <c:v>2062</c:v>
                </c:pt>
                <c:pt idx="98">
                  <c:v>2063</c:v>
                </c:pt>
                <c:pt idx="99">
                  <c:v>2064</c:v>
                </c:pt>
                <c:pt idx="100">
                  <c:v>2065</c:v>
                </c:pt>
                <c:pt idx="101">
                  <c:v>2066</c:v>
                </c:pt>
                <c:pt idx="102">
                  <c:v>2067</c:v>
                </c:pt>
                <c:pt idx="103">
                  <c:v>2068</c:v>
                </c:pt>
                <c:pt idx="104">
                  <c:v>2069</c:v>
                </c:pt>
                <c:pt idx="105">
                  <c:v>2070</c:v>
                </c:pt>
                <c:pt idx="106">
                  <c:v>2071</c:v>
                </c:pt>
                <c:pt idx="107">
                  <c:v>2072</c:v>
                </c:pt>
                <c:pt idx="108">
                  <c:v>2073</c:v>
                </c:pt>
                <c:pt idx="109">
                  <c:v>2074</c:v>
                </c:pt>
                <c:pt idx="110">
                  <c:v>2075</c:v>
                </c:pt>
                <c:pt idx="111">
                  <c:v>2076</c:v>
                </c:pt>
                <c:pt idx="112">
                  <c:v>2077</c:v>
                </c:pt>
                <c:pt idx="113">
                  <c:v>2078</c:v>
                </c:pt>
                <c:pt idx="114">
                  <c:v>2079</c:v>
                </c:pt>
                <c:pt idx="115">
                  <c:v>2080</c:v>
                </c:pt>
                <c:pt idx="116">
                  <c:v>2081</c:v>
                </c:pt>
                <c:pt idx="117">
                  <c:v>2082</c:v>
                </c:pt>
                <c:pt idx="118">
                  <c:v>2083</c:v>
                </c:pt>
              </c:numCache>
            </c:numRef>
          </c:cat>
          <c:val>
            <c:numRef>
              <c:f>'Entitlements to Overwhlem BUd'!$E$16:$E$126</c:f>
              <c:numCache>
                <c:formatCode>0.0%</c:formatCode>
                <c:ptCount val="111"/>
                <c:pt idx="0">
                  <c:v>0.18300000000000027</c:v>
                </c:pt>
                <c:pt idx="1">
                  <c:v>0.17500000000000004</c:v>
                </c:pt>
                <c:pt idx="2">
                  <c:v>0.17700000000000021</c:v>
                </c:pt>
                <c:pt idx="3">
                  <c:v>0.17900000000000021</c:v>
                </c:pt>
                <c:pt idx="4">
                  <c:v>0.18100000000000024</c:v>
                </c:pt>
                <c:pt idx="5">
                  <c:v>0.17600000000000021</c:v>
                </c:pt>
                <c:pt idx="6">
                  <c:v>0.17900000000000021</c:v>
                </c:pt>
                <c:pt idx="7">
                  <c:v>0.18100000000000024</c:v>
                </c:pt>
                <c:pt idx="8">
                  <c:v>0.18100000000000024</c:v>
                </c:pt>
                <c:pt idx="9">
                  <c:v>0.18600000000000033</c:v>
                </c:pt>
                <c:pt idx="10">
                  <c:v>0.193</c:v>
                </c:pt>
                <c:pt idx="11">
                  <c:v>0.193</c:v>
                </c:pt>
                <c:pt idx="12">
                  <c:v>0.18900000000000031</c:v>
                </c:pt>
                <c:pt idx="13">
                  <c:v>0.17500000000000004</c:v>
                </c:pt>
                <c:pt idx="14">
                  <c:v>0.17400000000000004</c:v>
                </c:pt>
                <c:pt idx="15">
                  <c:v>0.17600000000000021</c:v>
                </c:pt>
                <c:pt idx="16">
                  <c:v>0.17700000000000021</c:v>
                </c:pt>
                <c:pt idx="17">
                  <c:v>0.18300000000000027</c:v>
                </c:pt>
                <c:pt idx="18">
                  <c:v>0.18200000000000024</c:v>
                </c:pt>
                <c:pt idx="19">
                  <c:v>0.18300000000000027</c:v>
                </c:pt>
                <c:pt idx="20">
                  <c:v>0.17900000000000021</c:v>
                </c:pt>
                <c:pt idx="21">
                  <c:v>0.17800000000000021</c:v>
                </c:pt>
                <c:pt idx="22">
                  <c:v>0.17500000000000004</c:v>
                </c:pt>
                <c:pt idx="23">
                  <c:v>0.17700000000000021</c:v>
                </c:pt>
                <c:pt idx="24">
                  <c:v>0.18100000000000024</c:v>
                </c:pt>
                <c:pt idx="25">
                  <c:v>0.18600000000000033</c:v>
                </c:pt>
                <c:pt idx="26">
                  <c:v>0.19</c:v>
                </c:pt>
                <c:pt idx="27">
                  <c:v>0.19500000000000001</c:v>
                </c:pt>
                <c:pt idx="28">
                  <c:v>0.2</c:v>
                </c:pt>
                <c:pt idx="29">
                  <c:v>0.20300000000000001</c:v>
                </c:pt>
                <c:pt idx="30">
                  <c:v>0.20600000000000004</c:v>
                </c:pt>
                <c:pt idx="31">
                  <c:v>0.193</c:v>
                </c:pt>
                <c:pt idx="32">
                  <c:v>0.17500000000000004</c:v>
                </c:pt>
                <c:pt idx="33">
                  <c:v>0.16500000000000001</c:v>
                </c:pt>
                <c:pt idx="34">
                  <c:v>0.16700000000000001</c:v>
                </c:pt>
                <c:pt idx="35">
                  <c:v>0.17900000000000021</c:v>
                </c:pt>
                <c:pt idx="36">
                  <c:v>0.18600000000000033</c:v>
                </c:pt>
                <c:pt idx="37">
                  <c:v>0.18500000000000028</c:v>
                </c:pt>
                <c:pt idx="38">
                  <c:v>0.17100000000000001</c:v>
                </c:pt>
                <c:pt idx="39">
                  <c:v>0.14800000000000021</c:v>
                </c:pt>
                <c:pt idx="40">
                  <c:v>0.14900000000000024</c:v>
                </c:pt>
                <c:pt idx="41">
                  <c:v>0.17800000000000021</c:v>
                </c:pt>
                <c:pt idx="42">
                  <c:v>0.18200000000000024</c:v>
                </c:pt>
                <c:pt idx="43">
                  <c:v>0.18200000000000024</c:v>
                </c:pt>
                <c:pt idx="44">
                  <c:v>0.18200000000000024</c:v>
                </c:pt>
                <c:pt idx="45">
                  <c:v>0.18200000000000024</c:v>
                </c:pt>
                <c:pt idx="46">
                  <c:v>0.18200000000000024</c:v>
                </c:pt>
                <c:pt idx="47">
                  <c:v>0.18200000000000024</c:v>
                </c:pt>
                <c:pt idx="48">
                  <c:v>0.18200000000000024</c:v>
                </c:pt>
                <c:pt idx="49">
                  <c:v>0.18200000000000024</c:v>
                </c:pt>
                <c:pt idx="50">
                  <c:v>0.18200000000000024</c:v>
                </c:pt>
                <c:pt idx="51">
                  <c:v>0.18200000000000024</c:v>
                </c:pt>
                <c:pt idx="52">
                  <c:v>0.18200000000000024</c:v>
                </c:pt>
                <c:pt idx="53">
                  <c:v>0.18200000000000024</c:v>
                </c:pt>
                <c:pt idx="54">
                  <c:v>0.18200000000000024</c:v>
                </c:pt>
                <c:pt idx="55">
                  <c:v>0.18200000000000024</c:v>
                </c:pt>
                <c:pt idx="56">
                  <c:v>0.18200000000000024</c:v>
                </c:pt>
                <c:pt idx="57">
                  <c:v>0.18200000000000024</c:v>
                </c:pt>
                <c:pt idx="58">
                  <c:v>0.18200000000000024</c:v>
                </c:pt>
                <c:pt idx="59">
                  <c:v>0.18200000000000024</c:v>
                </c:pt>
                <c:pt idx="60">
                  <c:v>0.18200000000000024</c:v>
                </c:pt>
                <c:pt idx="61">
                  <c:v>0.18200000000000024</c:v>
                </c:pt>
                <c:pt idx="62">
                  <c:v>0.18200000000000024</c:v>
                </c:pt>
                <c:pt idx="63">
                  <c:v>0.18200000000000024</c:v>
                </c:pt>
                <c:pt idx="64">
                  <c:v>0.18200000000000024</c:v>
                </c:pt>
                <c:pt idx="65">
                  <c:v>0.18200000000000024</c:v>
                </c:pt>
                <c:pt idx="66">
                  <c:v>0.18200000000000024</c:v>
                </c:pt>
                <c:pt idx="67">
                  <c:v>0.18200000000000024</c:v>
                </c:pt>
                <c:pt idx="68">
                  <c:v>0.18200000000000024</c:v>
                </c:pt>
                <c:pt idx="69">
                  <c:v>0.18200000000000024</c:v>
                </c:pt>
                <c:pt idx="70">
                  <c:v>0.18200000000000024</c:v>
                </c:pt>
                <c:pt idx="71">
                  <c:v>0.18200000000000024</c:v>
                </c:pt>
                <c:pt idx="72">
                  <c:v>0.18200000000000024</c:v>
                </c:pt>
                <c:pt idx="73">
                  <c:v>0.18200000000000024</c:v>
                </c:pt>
                <c:pt idx="74">
                  <c:v>0.18200000000000024</c:v>
                </c:pt>
                <c:pt idx="75">
                  <c:v>0.18200000000000024</c:v>
                </c:pt>
                <c:pt idx="76">
                  <c:v>0.18200000000000024</c:v>
                </c:pt>
                <c:pt idx="77">
                  <c:v>0.18200000000000024</c:v>
                </c:pt>
                <c:pt idx="78">
                  <c:v>0.18200000000000024</c:v>
                </c:pt>
                <c:pt idx="79">
                  <c:v>0.18200000000000024</c:v>
                </c:pt>
                <c:pt idx="80">
                  <c:v>0.18200000000000024</c:v>
                </c:pt>
                <c:pt idx="81">
                  <c:v>0.18200000000000024</c:v>
                </c:pt>
                <c:pt idx="82">
                  <c:v>0.18200000000000024</c:v>
                </c:pt>
                <c:pt idx="83">
                  <c:v>0.18200000000000024</c:v>
                </c:pt>
                <c:pt idx="84">
                  <c:v>0.18200000000000024</c:v>
                </c:pt>
                <c:pt idx="85">
                  <c:v>0.18200000000000024</c:v>
                </c:pt>
                <c:pt idx="86">
                  <c:v>0.18200000000000024</c:v>
                </c:pt>
                <c:pt idx="87">
                  <c:v>0.18200000000000024</c:v>
                </c:pt>
                <c:pt idx="88">
                  <c:v>0.18200000000000024</c:v>
                </c:pt>
                <c:pt idx="89">
                  <c:v>0.18200000000000024</c:v>
                </c:pt>
                <c:pt idx="90">
                  <c:v>0.18200000000000024</c:v>
                </c:pt>
                <c:pt idx="91">
                  <c:v>0.18200000000000024</c:v>
                </c:pt>
                <c:pt idx="92">
                  <c:v>0.18200000000000024</c:v>
                </c:pt>
                <c:pt idx="93">
                  <c:v>0.18200000000000024</c:v>
                </c:pt>
                <c:pt idx="94">
                  <c:v>0.18200000000000024</c:v>
                </c:pt>
                <c:pt idx="95">
                  <c:v>0.18200000000000024</c:v>
                </c:pt>
                <c:pt idx="96">
                  <c:v>0.18200000000000024</c:v>
                </c:pt>
                <c:pt idx="97">
                  <c:v>0.18200000000000024</c:v>
                </c:pt>
                <c:pt idx="98">
                  <c:v>0.18200000000000024</c:v>
                </c:pt>
                <c:pt idx="99">
                  <c:v>0.18200000000000024</c:v>
                </c:pt>
                <c:pt idx="100">
                  <c:v>0.18200000000000024</c:v>
                </c:pt>
                <c:pt idx="101">
                  <c:v>0.18200000000000024</c:v>
                </c:pt>
                <c:pt idx="102">
                  <c:v>0.18200000000000024</c:v>
                </c:pt>
                <c:pt idx="103">
                  <c:v>0.18200000000000024</c:v>
                </c:pt>
                <c:pt idx="104">
                  <c:v>0.18200000000000024</c:v>
                </c:pt>
                <c:pt idx="105">
                  <c:v>0.18200000000000024</c:v>
                </c:pt>
                <c:pt idx="106">
                  <c:v>0.18200000000000024</c:v>
                </c:pt>
                <c:pt idx="107">
                  <c:v>0.18200000000000024</c:v>
                </c:pt>
                <c:pt idx="108">
                  <c:v>0.18200000000000024</c:v>
                </c:pt>
                <c:pt idx="109">
                  <c:v>0.18200000000000024</c:v>
                </c:pt>
                <c:pt idx="110">
                  <c:v>0.18200000000000024</c:v>
                </c:pt>
              </c:numCache>
            </c:numRef>
          </c:val>
        </c:ser>
        <c:marker val="1"/>
        <c:axId val="92188672"/>
        <c:axId val="92190208"/>
      </c:lineChart>
      <c:catAx>
        <c:axId val="92188672"/>
        <c:scaling>
          <c:orientation val="minMax"/>
        </c:scaling>
        <c:axPos val="b"/>
        <c:numFmt formatCode="0" sourceLinked="1"/>
        <c:tickLblPos val="nextTo"/>
        <c:txPr>
          <a:bodyPr rot="-2700000" vert="horz"/>
          <a:lstStyle/>
          <a:p>
            <a:pPr>
              <a:defRPr sz="1800" b="1" i="0" u="none" strike="noStrike" baseline="0">
                <a:solidFill>
                  <a:srgbClr val="000000"/>
                </a:solidFill>
                <a:latin typeface="Calibri"/>
                <a:ea typeface="Calibri"/>
                <a:cs typeface="Calibri"/>
              </a:defRPr>
            </a:pPr>
            <a:endParaRPr lang="en-US"/>
          </a:p>
        </c:txPr>
        <c:crossAx val="92190208"/>
        <c:crosses val="autoZero"/>
        <c:auto val="1"/>
        <c:lblAlgn val="ctr"/>
        <c:lblOffset val="100"/>
        <c:tickLblSkip val="10"/>
        <c:tickMarkSkip val="10"/>
      </c:catAx>
      <c:valAx>
        <c:axId val="92190208"/>
        <c:scaling>
          <c:orientation val="minMax"/>
        </c:scaling>
        <c:axPos val="l"/>
        <c:majorGridlines>
          <c:spPr>
            <a:ln>
              <a:solidFill>
                <a:prstClr val="white"/>
              </a:solidFill>
            </a:ln>
          </c:spPr>
        </c:majorGridlines>
        <c:numFmt formatCode="0%" sourceLinked="0"/>
        <c:tickLblPos val="nextTo"/>
        <c:txPr>
          <a:bodyPr rot="0" vert="horz"/>
          <a:lstStyle/>
          <a:p>
            <a:pPr>
              <a:defRPr sz="1800" b="1" i="0" u="none" strike="noStrike" baseline="0">
                <a:solidFill>
                  <a:srgbClr val="000000"/>
                </a:solidFill>
                <a:latin typeface="Calibri"/>
                <a:ea typeface="Calibri"/>
                <a:cs typeface="Calibri"/>
              </a:defRPr>
            </a:pPr>
            <a:endParaRPr lang="en-US"/>
          </a:p>
        </c:txPr>
        <c:crossAx val="92188672"/>
        <c:crosses val="autoZero"/>
        <c:crossBetween val="between"/>
      </c:valAx>
    </c:plotArea>
    <c:plotVisOnly val="1"/>
    <c:dispBlanksAs val="zero"/>
  </c:chart>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7754702537182854E-2"/>
          <c:y val="2.5792207312114221E-2"/>
          <c:w val="0.91810651793525744"/>
          <c:h val="0.8646102541976789"/>
        </c:manualLayout>
      </c:layout>
      <c:barChart>
        <c:barDir val="col"/>
        <c:grouping val="clustered"/>
        <c:ser>
          <c:idx val="0"/>
          <c:order val="0"/>
          <c:tx>
            <c:strRef>
              <c:f>Sheet1!$B$1</c:f>
              <c:strCache>
                <c:ptCount val="1"/>
                <c:pt idx="0">
                  <c:v>Series 1</c:v>
                </c:pt>
              </c:strCache>
            </c:strRef>
          </c:tx>
          <c:spPr>
            <a:solidFill>
              <a:srgbClr val="C00000"/>
            </a:solidFill>
            <a:effectLst>
              <a:outerShdw blurRad="50800" sx="101000" sy="101000" algn="ctr" rotWithShape="0">
                <a:prstClr val="black">
                  <a:alpha val="40000"/>
                </a:prstClr>
              </a:outerShdw>
            </a:effectLst>
            <a:scene3d>
              <a:camera prst="orthographicFront"/>
              <a:lightRig rig="threePt" dir="t"/>
            </a:scene3d>
            <a:sp3d/>
          </c:spPr>
          <c:dLbls>
            <c:dLbl>
              <c:idx val="0"/>
              <c:layout>
                <c:manualLayout>
                  <c:x val="-1.3888888888888944E-3"/>
                  <c:y val="6.4393939393939628E-2"/>
                </c:manualLayout>
              </c:layout>
              <c:tx>
                <c:rich>
                  <a:bodyPr/>
                  <a:lstStyle/>
                  <a:p>
                    <a:r>
                      <a:rPr lang="en-US" sz="2000" b="1" dirty="0" smtClean="0">
                        <a:solidFill>
                          <a:schemeClr val="bg1"/>
                        </a:solidFill>
                      </a:rPr>
                      <a:t>$62.9T</a:t>
                    </a:r>
                    <a:endParaRPr lang="en-US" sz="2000" b="1" dirty="0">
                      <a:solidFill>
                        <a:schemeClr val="bg1"/>
                      </a:solidFill>
                    </a:endParaRPr>
                  </a:p>
                </c:rich>
              </c:tx>
              <c:showVal val="1"/>
            </c:dLbl>
            <c:dLbl>
              <c:idx val="1"/>
              <c:layout>
                <c:manualLayout>
                  <c:x val="0"/>
                  <c:y val="7.0422535211267623E-2"/>
                </c:manualLayout>
              </c:layout>
              <c:tx>
                <c:rich>
                  <a:bodyPr/>
                  <a:lstStyle/>
                  <a:p>
                    <a:r>
                      <a:rPr lang="en-US" sz="2000" b="1" dirty="0" smtClean="0">
                        <a:solidFill>
                          <a:schemeClr val="bg1"/>
                        </a:solidFill>
                      </a:rPr>
                      <a:t>$76.4T</a:t>
                    </a:r>
                    <a:endParaRPr lang="en-US" sz="2000" b="1" dirty="0">
                      <a:solidFill>
                        <a:schemeClr val="bg1"/>
                      </a:solidFill>
                    </a:endParaRPr>
                  </a:p>
                </c:rich>
              </c:tx>
              <c:showVal val="1"/>
            </c:dLbl>
            <c:dLbl>
              <c:idx val="2"/>
              <c:layout>
                <c:manualLayout>
                  <c:x val="0"/>
                  <c:y val="7.0422535211267581E-2"/>
                </c:manualLayout>
              </c:layout>
              <c:tx>
                <c:rich>
                  <a:bodyPr rot="0" anchor="b" anchorCtr="1"/>
                  <a:lstStyle/>
                  <a:p>
                    <a:pPr>
                      <a:defRPr sz="2000"/>
                    </a:pPr>
                    <a:r>
                      <a:rPr lang="en-US" sz="2000" b="1" dirty="0" smtClean="0">
                        <a:solidFill>
                          <a:schemeClr val="bg1"/>
                        </a:solidFill>
                      </a:rPr>
                      <a:t>$99.6T</a:t>
                    </a:r>
                    <a:endParaRPr lang="en-US" sz="2000" b="1" dirty="0">
                      <a:solidFill>
                        <a:schemeClr val="bg1"/>
                      </a:solidFill>
                    </a:endParaRPr>
                  </a:p>
                </c:rich>
              </c:tx>
              <c:spPr/>
              <c:showVal val="1"/>
            </c:dLbl>
            <c:txPr>
              <a:bodyPr rot="0" anchor="b" anchorCtr="1"/>
              <a:lstStyle/>
              <a:p>
                <a:pPr>
                  <a:defRPr/>
                </a:pPr>
                <a:endParaRPr lang="en-US"/>
              </a:p>
            </c:txPr>
            <c:showVal val="1"/>
          </c:dLbls>
          <c:cat>
            <c:numRef>
              <c:f>Sheet1!$A$2:$A$4</c:f>
              <c:numCache>
                <c:formatCode>General</c:formatCode>
                <c:ptCount val="3"/>
                <c:pt idx="0">
                  <c:v>2009</c:v>
                </c:pt>
                <c:pt idx="1">
                  <c:v>2010</c:v>
                </c:pt>
                <c:pt idx="2">
                  <c:v>2011</c:v>
                </c:pt>
              </c:numCache>
            </c:numRef>
          </c:cat>
          <c:val>
            <c:numRef>
              <c:f>Sheet1!$B$2:$B$4</c:f>
              <c:numCache>
                <c:formatCode>General</c:formatCode>
                <c:ptCount val="3"/>
                <c:pt idx="0">
                  <c:v>62.9</c:v>
                </c:pt>
                <c:pt idx="1">
                  <c:v>76.400000000000006</c:v>
                </c:pt>
                <c:pt idx="2">
                  <c:v>99.6</c:v>
                </c:pt>
              </c:numCache>
            </c:numRef>
          </c:val>
        </c:ser>
        <c:gapWidth val="167"/>
        <c:overlap val="-57"/>
        <c:axId val="96170368"/>
        <c:axId val="96171904"/>
      </c:barChart>
      <c:catAx>
        <c:axId val="96170368"/>
        <c:scaling>
          <c:orientation val="minMax"/>
        </c:scaling>
        <c:axPos val="b"/>
        <c:numFmt formatCode="General" sourceLinked="1"/>
        <c:tickLblPos val="nextTo"/>
        <c:txPr>
          <a:bodyPr/>
          <a:lstStyle/>
          <a:p>
            <a:pPr>
              <a:defRPr sz="1600" b="1">
                <a:latin typeface="+mn-lt"/>
              </a:defRPr>
            </a:pPr>
            <a:endParaRPr lang="en-US"/>
          </a:p>
        </c:txPr>
        <c:crossAx val="96171904"/>
        <c:crosses val="autoZero"/>
        <c:auto val="1"/>
        <c:lblAlgn val="ctr"/>
        <c:lblOffset val="100"/>
      </c:catAx>
      <c:valAx>
        <c:axId val="96171904"/>
        <c:scaling>
          <c:orientation val="minMax"/>
          <c:min val="50"/>
        </c:scaling>
        <c:axPos val="l"/>
        <c:majorGridlines>
          <c:spPr>
            <a:ln>
              <a:solidFill>
                <a:prstClr val="white"/>
              </a:solidFill>
            </a:ln>
          </c:spPr>
        </c:majorGridlines>
        <c:numFmt formatCode="&quot;$&quot;#,##0" sourceLinked="0"/>
        <c:tickLblPos val="nextTo"/>
        <c:spPr>
          <a:noFill/>
        </c:spPr>
        <c:txPr>
          <a:bodyPr/>
          <a:lstStyle/>
          <a:p>
            <a:pPr>
              <a:defRPr sz="1600" b="1">
                <a:latin typeface="+mn-lt"/>
              </a:defRPr>
            </a:pPr>
            <a:endParaRPr lang="en-US"/>
          </a:p>
        </c:txPr>
        <c:crossAx val="96170368"/>
        <c:crosses val="autoZero"/>
        <c:crossBetween val="between"/>
      </c:valAx>
      <c:spPr>
        <a:solidFill>
          <a:schemeClr val="bg1"/>
        </a:solidFill>
      </c:spPr>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9064988298505843E-2"/>
          <c:y val="2.2417621972392058E-2"/>
          <c:w val="0.88921396886063597"/>
          <c:h val="0.87046327823022218"/>
        </c:manualLayout>
      </c:layout>
      <c:lineChart>
        <c:grouping val="standard"/>
        <c:ser>
          <c:idx val="1"/>
          <c:order val="0"/>
          <c:tx>
            <c:strRef>
              <c:f>Sheet1!$A$2</c:f>
              <c:strCache>
                <c:ptCount val="1"/>
                <c:pt idx="0">
                  <c:v>Mandatory Healthcare Spending</c:v>
                </c:pt>
              </c:strCache>
            </c:strRef>
          </c:tx>
          <c:spPr>
            <a:ln w="38100">
              <a:solidFill>
                <a:srgbClr val="C00000"/>
              </a:solidFill>
            </a:ln>
          </c:spPr>
          <c:marker>
            <c:symbol val="none"/>
          </c:marker>
          <c:cat>
            <c:numRef>
              <c:f>Sheet1!$B$1:$AP$1</c:f>
              <c:numCache>
                <c:formatCode>General</c:formatCode>
                <c:ptCount val="4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numCache>
            </c:numRef>
          </c:cat>
          <c:val>
            <c:numRef>
              <c:f>Sheet1!$B$2:$AP$2</c:f>
              <c:numCache>
                <c:formatCode>0.0%</c:formatCode>
                <c:ptCount val="41"/>
                <c:pt idx="0">
                  <c:v>5.1222656508777706E-2</c:v>
                </c:pt>
                <c:pt idx="1">
                  <c:v>4.9088297261061134E-2</c:v>
                </c:pt>
                <c:pt idx="2">
                  <c:v>5.1553887034977125E-2</c:v>
                </c:pt>
                <c:pt idx="3">
                  <c:v>5.5266937669376806E-2</c:v>
                </c:pt>
                <c:pt idx="4">
                  <c:v>5.7208746966688727E-2</c:v>
                </c:pt>
                <c:pt idx="5">
                  <c:v>6.0032757718472024E-2</c:v>
                </c:pt>
                <c:pt idx="6">
                  <c:v>6.049026363091687E-2</c:v>
                </c:pt>
                <c:pt idx="7">
                  <c:v>6.0521815925147986E-2</c:v>
                </c:pt>
                <c:pt idx="8">
                  <c:v>6.2630884434500739E-2</c:v>
                </c:pt>
                <c:pt idx="9">
                  <c:v>6.4405495274763733E-2</c:v>
                </c:pt>
                <c:pt idx="10">
                  <c:v>6.635371380612691E-2</c:v>
                </c:pt>
                <c:pt idx="11">
                  <c:v>6.8822321810694809E-2</c:v>
                </c:pt>
                <c:pt idx="12">
                  <c:v>7.0597290375046987E-2</c:v>
                </c:pt>
                <c:pt idx="13">
                  <c:v>7.2545365186321098E-2</c:v>
                </c:pt>
                <c:pt idx="14">
                  <c:v>7.4581488936139889E-2</c:v>
                </c:pt>
                <c:pt idx="15">
                  <c:v>7.6535880456080396E-2</c:v>
                </c:pt>
                <c:pt idx="16">
                  <c:v>7.8577683932409784E-2</c:v>
                </c:pt>
                <c:pt idx="17">
                  <c:v>8.0875991599432623E-2</c:v>
                </c:pt>
                <c:pt idx="18">
                  <c:v>8.300699164354873E-2</c:v>
                </c:pt>
                <c:pt idx="19">
                  <c:v>8.5224518886509545E-2</c:v>
                </c:pt>
                <c:pt idx="20">
                  <c:v>8.7189416303591186E-2</c:v>
                </c:pt>
                <c:pt idx="21">
                  <c:v>8.9240310431623227E-2</c:v>
                </c:pt>
                <c:pt idx="22">
                  <c:v>9.129221746568715E-2</c:v>
                </c:pt>
                <c:pt idx="23">
                  <c:v>9.3260101917807842E-2</c:v>
                </c:pt>
                <c:pt idx="24">
                  <c:v>9.5313106602959483E-2</c:v>
                </c:pt>
                <c:pt idx="25">
                  <c:v>9.7112145678149894E-2</c:v>
                </c:pt>
                <c:pt idx="26">
                  <c:v>9.9080540651175691E-2</c:v>
                </c:pt>
                <c:pt idx="27">
                  <c:v>0.10079434252548433</c:v>
                </c:pt>
                <c:pt idx="28">
                  <c:v>0.10250749056188316</c:v>
                </c:pt>
                <c:pt idx="29">
                  <c:v>0.10422018618226109</c:v>
                </c:pt>
                <c:pt idx="30">
                  <c:v>0.10584597344102382</c:v>
                </c:pt>
                <c:pt idx="31">
                  <c:v>0.10747080781912798</c:v>
                </c:pt>
                <c:pt idx="32">
                  <c:v>0.1091786007098942</c:v>
                </c:pt>
                <c:pt idx="33">
                  <c:v>0.11079972517022629</c:v>
                </c:pt>
                <c:pt idx="34">
                  <c:v>0.11241874294756546</c:v>
                </c:pt>
                <c:pt idx="35">
                  <c:v>0.11403524577202163</c:v>
                </c:pt>
                <c:pt idx="36">
                  <c:v>0.11556442226119071</c:v>
                </c:pt>
                <c:pt idx="37">
                  <c:v>0.11709067830599749</c:v>
                </c:pt>
                <c:pt idx="38">
                  <c:v>0.11869857671606454</c:v>
                </c:pt>
                <c:pt idx="39">
                  <c:v>0.12030320478533237</c:v>
                </c:pt>
                <c:pt idx="40">
                  <c:v>0.12190389921046921</c:v>
                </c:pt>
              </c:numCache>
            </c:numRef>
          </c:val>
        </c:ser>
        <c:ser>
          <c:idx val="2"/>
          <c:order val="1"/>
          <c:tx>
            <c:strRef>
              <c:f>Sheet1!$A$3</c:f>
              <c:strCache>
                <c:ptCount val="1"/>
                <c:pt idx="0">
                  <c:v>Social Security</c:v>
                </c:pt>
              </c:strCache>
            </c:strRef>
          </c:tx>
          <c:spPr>
            <a:ln w="38100">
              <a:solidFill>
                <a:srgbClr val="006600"/>
              </a:solidFill>
            </a:ln>
          </c:spPr>
          <c:marker>
            <c:symbol val="none"/>
          </c:marker>
          <c:cat>
            <c:numRef>
              <c:f>Sheet1!$B$1:$AP$1</c:f>
              <c:numCache>
                <c:formatCode>General</c:formatCode>
                <c:ptCount val="4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numCache>
            </c:numRef>
          </c:cat>
          <c:val>
            <c:numRef>
              <c:f>Sheet1!$B$3:$AP$3</c:f>
              <c:numCache>
                <c:formatCode>0.0%</c:formatCode>
                <c:ptCount val="41"/>
                <c:pt idx="0">
                  <c:v>4.8068300761841674E-2</c:v>
                </c:pt>
                <c:pt idx="1">
                  <c:v>4.9075911383515324E-2</c:v>
                </c:pt>
                <c:pt idx="2">
                  <c:v>5.0168149796069608E-2</c:v>
                </c:pt>
                <c:pt idx="3">
                  <c:v>5.0270295746435732E-2</c:v>
                </c:pt>
                <c:pt idx="4">
                  <c:v>4.9456540922126847E-2</c:v>
                </c:pt>
                <c:pt idx="5">
                  <c:v>4.9475091575091584E-2</c:v>
                </c:pt>
                <c:pt idx="6">
                  <c:v>4.9999350908727813E-2</c:v>
                </c:pt>
                <c:pt idx="7">
                  <c:v>5.0761743364521723E-2</c:v>
                </c:pt>
                <c:pt idx="8">
                  <c:v>5.1642253778366287E-2</c:v>
                </c:pt>
                <c:pt idx="9">
                  <c:v>5.2619793489674486E-2</c:v>
                </c:pt>
                <c:pt idx="10">
                  <c:v>5.3549349559378845E-2</c:v>
                </c:pt>
                <c:pt idx="11">
                  <c:v>5.3999999999999999E-2</c:v>
                </c:pt>
                <c:pt idx="12">
                  <c:v>5.5000000000000014E-2</c:v>
                </c:pt>
                <c:pt idx="13">
                  <c:v>5.5999999999999994E-2</c:v>
                </c:pt>
                <c:pt idx="14">
                  <c:v>5.7000000000000023E-2</c:v>
                </c:pt>
                <c:pt idx="15">
                  <c:v>5.7000000000000023E-2</c:v>
                </c:pt>
                <c:pt idx="16">
                  <c:v>5.8000000000000003E-2</c:v>
                </c:pt>
                <c:pt idx="17">
                  <c:v>5.9000000000000108E-2</c:v>
                </c:pt>
                <c:pt idx="18">
                  <c:v>5.9000000000000108E-2</c:v>
                </c:pt>
                <c:pt idx="19">
                  <c:v>6.0000000000000032E-2</c:v>
                </c:pt>
                <c:pt idx="20">
                  <c:v>6.0000000000000032E-2</c:v>
                </c:pt>
                <c:pt idx="21">
                  <c:v>6.0000000000000032E-2</c:v>
                </c:pt>
                <c:pt idx="22">
                  <c:v>6.1000000000000013E-2</c:v>
                </c:pt>
                <c:pt idx="23">
                  <c:v>6.1000000000000013E-2</c:v>
                </c:pt>
                <c:pt idx="24">
                  <c:v>6.1000000000000013E-2</c:v>
                </c:pt>
                <c:pt idx="25">
                  <c:v>6.1000000000000013E-2</c:v>
                </c:pt>
                <c:pt idx="26">
                  <c:v>6.1000000000000013E-2</c:v>
                </c:pt>
                <c:pt idx="27">
                  <c:v>6.0999999999999992E-2</c:v>
                </c:pt>
                <c:pt idx="28">
                  <c:v>6.1000000000000013E-2</c:v>
                </c:pt>
                <c:pt idx="29">
                  <c:v>6.0000000000000032E-2</c:v>
                </c:pt>
                <c:pt idx="30">
                  <c:v>6.0000000000000032E-2</c:v>
                </c:pt>
                <c:pt idx="31">
                  <c:v>6.0000000000000032E-2</c:v>
                </c:pt>
                <c:pt idx="32">
                  <c:v>6.0000000000000032E-2</c:v>
                </c:pt>
                <c:pt idx="33">
                  <c:v>5.9000000000000115E-2</c:v>
                </c:pt>
                <c:pt idx="34">
                  <c:v>5.9000000000000108E-2</c:v>
                </c:pt>
                <c:pt idx="35">
                  <c:v>5.9000000000000108E-2</c:v>
                </c:pt>
                <c:pt idx="36">
                  <c:v>5.9000000000000115E-2</c:v>
                </c:pt>
                <c:pt idx="37">
                  <c:v>5.9000000000000108E-2</c:v>
                </c:pt>
                <c:pt idx="38">
                  <c:v>5.9000000000000108E-2</c:v>
                </c:pt>
                <c:pt idx="39">
                  <c:v>5.9000000000000101E-2</c:v>
                </c:pt>
                <c:pt idx="40">
                  <c:v>5.9000000000000108E-2</c:v>
                </c:pt>
              </c:numCache>
            </c:numRef>
          </c:val>
        </c:ser>
        <c:ser>
          <c:idx val="3"/>
          <c:order val="2"/>
          <c:tx>
            <c:strRef>
              <c:f>Sheet1!$A$4</c:f>
              <c:strCache>
                <c:ptCount val="1"/>
                <c:pt idx="0">
                  <c:v>Discretionary Spending</c:v>
                </c:pt>
              </c:strCache>
            </c:strRef>
          </c:tx>
          <c:spPr>
            <a:ln w="38100">
              <a:solidFill>
                <a:schemeClr val="accent6"/>
              </a:solidFill>
            </a:ln>
          </c:spPr>
          <c:marker>
            <c:symbol val="none"/>
          </c:marker>
          <c:cat>
            <c:numRef>
              <c:f>Sheet1!$B$1:$AP$1</c:f>
              <c:numCache>
                <c:formatCode>General</c:formatCode>
                <c:ptCount val="4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numCache>
            </c:numRef>
          </c:cat>
          <c:val>
            <c:numRef>
              <c:f>Sheet1!$B$4:$AP$4</c:f>
              <c:numCache>
                <c:formatCode>0.0%</c:formatCode>
                <c:ptCount val="41"/>
                <c:pt idx="0">
                  <c:v>8.9661278569062988E-2</c:v>
                </c:pt>
                <c:pt idx="1">
                  <c:v>8.2789950839558119E-2</c:v>
                </c:pt>
                <c:pt idx="2">
                  <c:v>7.705160054381413E-2</c:v>
                </c:pt>
                <c:pt idx="3">
                  <c:v>7.1587192176269548E-2</c:v>
                </c:pt>
                <c:pt idx="4">
                  <c:v>6.6125358482241325E-2</c:v>
                </c:pt>
                <c:pt idx="5">
                  <c:v>6.2957770800628116E-2</c:v>
                </c:pt>
                <c:pt idx="6">
                  <c:v>6.0592520471340242E-2</c:v>
                </c:pt>
                <c:pt idx="7">
                  <c:v>5.8643927821271827E-2</c:v>
                </c:pt>
                <c:pt idx="8">
                  <c:v>5.7445093831332041E-2</c:v>
                </c:pt>
                <c:pt idx="9">
                  <c:v>5.6247768638431887E-2</c:v>
                </c:pt>
                <c:pt idx="10">
                  <c:v>5.5054678976080573E-2</c:v>
                </c:pt>
                <c:pt idx="11">
                  <c:v>5.4575522115576813E-2</c:v>
                </c:pt>
                <c:pt idx="12">
                  <c:v>5.4409059777325561E-2</c:v>
                </c:pt>
                <c:pt idx="13">
                  <c:v>5.4334580360714278E-2</c:v>
                </c:pt>
                <c:pt idx="14">
                  <c:v>5.4277064890342522E-2</c:v>
                </c:pt>
                <c:pt idx="15">
                  <c:v>5.4226414964369023E-2</c:v>
                </c:pt>
                <c:pt idx="16">
                  <c:v>5.4177835245189487E-2</c:v>
                </c:pt>
                <c:pt idx="17">
                  <c:v>5.4131241117553429E-2</c:v>
                </c:pt>
                <c:pt idx="18">
                  <c:v>5.4086551424676936E-2</c:v>
                </c:pt>
                <c:pt idx="19">
                  <c:v>5.4043688326884623E-2</c:v>
                </c:pt>
                <c:pt idx="20">
                  <c:v>5.4002577166031358E-2</c:v>
                </c:pt>
                <c:pt idx="21">
                  <c:v>5.3963146335461815E-2</c:v>
                </c:pt>
                <c:pt idx="22">
                  <c:v>5.3925327155290102E-2</c:v>
                </c:pt>
                <c:pt idx="23">
                  <c:v>5.3889053752772025E-2</c:v>
                </c:pt>
                <c:pt idx="24">
                  <c:v>5.3854262947570522E-2</c:v>
                </c:pt>
                <c:pt idx="25">
                  <c:v>5.3820894141708826E-2</c:v>
                </c:pt>
                <c:pt idx="26">
                  <c:v>5.3788889214021904E-2</c:v>
                </c:pt>
                <c:pt idx="27">
                  <c:v>5.3758192418922872E-2</c:v>
                </c:pt>
                <c:pt idx="28">
                  <c:v>5.3728750289305453E-2</c:v>
                </c:pt>
                <c:pt idx="29">
                  <c:v>5.370051154341654E-2</c:v>
                </c:pt>
                <c:pt idx="30">
                  <c:v>5.3673426995533922E-2</c:v>
                </c:pt>
                <c:pt idx="31">
                  <c:v>5.3647449470296676E-2</c:v>
                </c:pt>
                <c:pt idx="32">
                  <c:v>5.3622533720534951E-2</c:v>
                </c:pt>
                <c:pt idx="33">
                  <c:v>5.3598636348459724E-2</c:v>
                </c:pt>
                <c:pt idx="34">
                  <c:v>5.3575715730073047E-2</c:v>
                </c:pt>
                <c:pt idx="35">
                  <c:v>5.3553731942668957E-2</c:v>
                </c:pt>
                <c:pt idx="36">
                  <c:v>5.3532646695295304E-2</c:v>
                </c:pt>
                <c:pt idx="37">
                  <c:v>5.3512423262061133E-2</c:v>
                </c:pt>
                <c:pt idx="38">
                  <c:v>5.3493026418166924E-2</c:v>
                </c:pt>
                <c:pt idx="39">
                  <c:v>5.3474422378550886E-2</c:v>
                </c:pt>
                <c:pt idx="40">
                  <c:v>5.3456578739043512E-2</c:v>
                </c:pt>
              </c:numCache>
            </c:numRef>
          </c:val>
        </c:ser>
        <c:ser>
          <c:idx val="4"/>
          <c:order val="3"/>
          <c:tx>
            <c:strRef>
              <c:f>Sheet1!$A$5</c:f>
              <c:strCache>
                <c:ptCount val="1"/>
                <c:pt idx="0">
                  <c:v>Other Mandatory</c:v>
                </c:pt>
              </c:strCache>
            </c:strRef>
          </c:tx>
          <c:spPr>
            <a:ln w="38100">
              <a:solidFill>
                <a:srgbClr val="0000CC"/>
              </a:solidFill>
            </a:ln>
          </c:spPr>
          <c:marker>
            <c:symbol val="none"/>
          </c:marker>
          <c:cat>
            <c:numRef>
              <c:f>Sheet1!$B$1:$AP$1</c:f>
              <c:numCache>
                <c:formatCode>General</c:formatCode>
                <c:ptCount val="4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numCache>
            </c:numRef>
          </c:cat>
          <c:val>
            <c:numRef>
              <c:f>Sheet1!$B$5:$AP$5</c:f>
              <c:numCache>
                <c:formatCode>0.0%</c:formatCode>
                <c:ptCount val="41"/>
                <c:pt idx="0">
                  <c:v>3.4704272938058951E-2</c:v>
                </c:pt>
                <c:pt idx="1">
                  <c:v>3.3852390985124263E-2</c:v>
                </c:pt>
                <c:pt idx="2">
                  <c:v>3.1033308614510084E-2</c:v>
                </c:pt>
                <c:pt idx="3">
                  <c:v>2.608872393071757E-2</c:v>
                </c:pt>
                <c:pt idx="4">
                  <c:v>2.3817560114714375E-2</c:v>
                </c:pt>
                <c:pt idx="5">
                  <c:v>2.3378388278388267E-2</c:v>
                </c:pt>
                <c:pt idx="6">
                  <c:v>2.1684142200918768E-2</c:v>
                </c:pt>
                <c:pt idx="7">
                  <c:v>2.0204745083062886E-2</c:v>
                </c:pt>
                <c:pt idx="8">
                  <c:v>2.0678781790785788E-2</c:v>
                </c:pt>
                <c:pt idx="9">
                  <c:v>2.0200516275813846E-2</c:v>
                </c:pt>
                <c:pt idx="10">
                  <c:v>1.9716323961393202E-2</c:v>
                </c:pt>
                <c:pt idx="11">
                  <c:v>1.9716323961393209E-2</c:v>
                </c:pt>
                <c:pt idx="12">
                  <c:v>1.9716323961393202E-2</c:v>
                </c:pt>
                <c:pt idx="13">
                  <c:v>1.9716323961393202E-2</c:v>
                </c:pt>
                <c:pt idx="14">
                  <c:v>1.9716323961393202E-2</c:v>
                </c:pt>
                <c:pt idx="15">
                  <c:v>1.9716323961393202E-2</c:v>
                </c:pt>
                <c:pt idx="16">
                  <c:v>1.9716323961393202E-2</c:v>
                </c:pt>
                <c:pt idx="17">
                  <c:v>1.9716323961393209E-2</c:v>
                </c:pt>
                <c:pt idx="18">
                  <c:v>1.9716323961393209E-2</c:v>
                </c:pt>
                <c:pt idx="19">
                  <c:v>1.9716323961393209E-2</c:v>
                </c:pt>
                <c:pt idx="20">
                  <c:v>1.9716323961393209E-2</c:v>
                </c:pt>
                <c:pt idx="21">
                  <c:v>1.9716323961393209E-2</c:v>
                </c:pt>
                <c:pt idx="22">
                  <c:v>1.9716323961393219E-2</c:v>
                </c:pt>
                <c:pt idx="23">
                  <c:v>1.9716323961393219E-2</c:v>
                </c:pt>
                <c:pt idx="24">
                  <c:v>1.9716323961393219E-2</c:v>
                </c:pt>
                <c:pt idx="25">
                  <c:v>1.9716323961393219E-2</c:v>
                </c:pt>
                <c:pt idx="26">
                  <c:v>1.9716323961393219E-2</c:v>
                </c:pt>
                <c:pt idx="27">
                  <c:v>1.9716323961393219E-2</c:v>
                </c:pt>
                <c:pt idx="28">
                  <c:v>1.9716323961393219E-2</c:v>
                </c:pt>
                <c:pt idx="29">
                  <c:v>1.9716323961393219E-2</c:v>
                </c:pt>
                <c:pt idx="30">
                  <c:v>1.9716323961393219E-2</c:v>
                </c:pt>
                <c:pt idx="31">
                  <c:v>1.9716323961393219E-2</c:v>
                </c:pt>
                <c:pt idx="32">
                  <c:v>1.9716323961393219E-2</c:v>
                </c:pt>
                <c:pt idx="33">
                  <c:v>1.9716323961393219E-2</c:v>
                </c:pt>
                <c:pt idx="34">
                  <c:v>1.9716323961393219E-2</c:v>
                </c:pt>
                <c:pt idx="35">
                  <c:v>1.9716323961393219E-2</c:v>
                </c:pt>
                <c:pt idx="36">
                  <c:v>1.9716323961393219E-2</c:v>
                </c:pt>
                <c:pt idx="37">
                  <c:v>1.9716323961393219E-2</c:v>
                </c:pt>
                <c:pt idx="38">
                  <c:v>1.9716323961393219E-2</c:v>
                </c:pt>
                <c:pt idx="39">
                  <c:v>1.9716323961393219E-2</c:v>
                </c:pt>
                <c:pt idx="40">
                  <c:v>1.9716323961393219E-2</c:v>
                </c:pt>
              </c:numCache>
            </c:numRef>
          </c:val>
        </c:ser>
        <c:marker val="1"/>
        <c:axId val="92227840"/>
        <c:axId val="92233728"/>
      </c:lineChart>
      <c:catAx>
        <c:axId val="92227840"/>
        <c:scaling>
          <c:orientation val="minMax"/>
        </c:scaling>
        <c:axPos val="b"/>
        <c:numFmt formatCode="General" sourceLinked="1"/>
        <c:tickLblPos val="nextTo"/>
        <c:txPr>
          <a:bodyPr anchor="t" anchorCtr="0"/>
          <a:lstStyle/>
          <a:p>
            <a:pPr>
              <a:defRPr sz="1600" b="1"/>
            </a:pPr>
            <a:endParaRPr lang="en-US"/>
          </a:p>
        </c:txPr>
        <c:crossAx val="92233728"/>
        <c:crosses val="autoZero"/>
        <c:auto val="1"/>
        <c:lblAlgn val="ctr"/>
        <c:lblOffset val="100"/>
        <c:tickLblSkip val="10"/>
        <c:tickMarkSkip val="10"/>
      </c:catAx>
      <c:valAx>
        <c:axId val="92233728"/>
        <c:scaling>
          <c:orientation val="minMax"/>
        </c:scaling>
        <c:axPos val="l"/>
        <c:majorGridlines>
          <c:spPr>
            <a:ln>
              <a:solidFill>
                <a:schemeClr val="bg1"/>
              </a:solidFill>
            </a:ln>
          </c:spPr>
        </c:majorGridlines>
        <c:numFmt formatCode="0%" sourceLinked="0"/>
        <c:tickLblPos val="nextTo"/>
        <c:txPr>
          <a:bodyPr/>
          <a:lstStyle/>
          <a:p>
            <a:pPr>
              <a:defRPr sz="1600" b="1"/>
            </a:pPr>
            <a:endParaRPr lang="en-US"/>
          </a:p>
        </c:txPr>
        <c:crossAx val="92227840"/>
        <c:crosses val="autoZero"/>
        <c:crossBetween val="between"/>
      </c:valAx>
    </c:plotArea>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094153568764206"/>
          <c:y val="3.7321229726992436E-2"/>
          <c:w val="0.84294512606697714"/>
          <c:h val="0.82570571590640474"/>
        </c:manualLayout>
      </c:layout>
      <c:barChart>
        <c:barDir val="col"/>
        <c:grouping val="clustered"/>
        <c:ser>
          <c:idx val="0"/>
          <c:order val="0"/>
          <c:spPr>
            <a:solidFill>
              <a:srgbClr val="C00000"/>
            </a:solidFill>
          </c:spPr>
          <c:cat>
            <c:strRef>
              <c:f>Sheet1!$A$3:$A$8</c:f>
              <c:strCache>
                <c:ptCount val="6"/>
                <c:pt idx="0">
                  <c:v>bottom 20%</c:v>
                </c:pt>
                <c:pt idx="1">
                  <c:v>second </c:v>
                </c:pt>
                <c:pt idx="2">
                  <c:v>middle </c:v>
                </c:pt>
                <c:pt idx="3">
                  <c:v>fourth </c:v>
                </c:pt>
                <c:pt idx="4">
                  <c:v>top 20%</c:v>
                </c:pt>
                <c:pt idx="5">
                  <c:v>top 1%</c:v>
                </c:pt>
              </c:strCache>
            </c:strRef>
          </c:cat>
          <c:val>
            <c:numRef>
              <c:f>Sheet1!$B$3:$B$8</c:f>
              <c:numCache>
                <c:formatCode>General</c:formatCode>
                <c:ptCount val="6"/>
                <c:pt idx="0">
                  <c:v>1067</c:v>
                </c:pt>
                <c:pt idx="1">
                  <c:v>2336</c:v>
                </c:pt>
                <c:pt idx="2">
                  <c:v>3779</c:v>
                </c:pt>
                <c:pt idx="3">
                  <c:v>7211</c:v>
                </c:pt>
                <c:pt idx="4">
                  <c:v>33528</c:v>
                </c:pt>
                <c:pt idx="5">
                  <c:v>273354</c:v>
                </c:pt>
              </c:numCache>
            </c:numRef>
          </c:val>
        </c:ser>
        <c:axId val="92236416"/>
        <c:axId val="92246400"/>
      </c:barChart>
      <c:catAx>
        <c:axId val="92236416"/>
        <c:scaling>
          <c:orientation val="minMax"/>
        </c:scaling>
        <c:axPos val="b"/>
        <c:tickLblPos val="nextTo"/>
        <c:txPr>
          <a:bodyPr/>
          <a:lstStyle/>
          <a:p>
            <a:pPr>
              <a:defRPr sz="1800" b="1" cap="small" baseline="0"/>
            </a:pPr>
            <a:endParaRPr lang="en-US"/>
          </a:p>
        </c:txPr>
        <c:crossAx val="92246400"/>
        <c:crosses val="autoZero"/>
        <c:auto val="1"/>
        <c:lblAlgn val="ctr"/>
        <c:lblOffset val="100"/>
      </c:catAx>
      <c:valAx>
        <c:axId val="92246400"/>
        <c:scaling>
          <c:orientation val="minMax"/>
        </c:scaling>
        <c:axPos val="l"/>
        <c:majorGridlines>
          <c:spPr>
            <a:ln>
              <a:solidFill>
                <a:prstClr val="white"/>
              </a:solidFill>
            </a:ln>
          </c:spPr>
        </c:majorGridlines>
        <c:numFmt formatCode="&quot;$&quot;#,##0" sourceLinked="0"/>
        <c:tickLblPos val="nextTo"/>
        <c:spPr>
          <a:ln>
            <a:solidFill>
              <a:schemeClr val="tx1"/>
            </a:solidFill>
          </a:ln>
        </c:spPr>
        <c:txPr>
          <a:bodyPr/>
          <a:lstStyle/>
          <a:p>
            <a:pPr>
              <a:defRPr sz="1800" b="1"/>
            </a:pPr>
            <a:endParaRPr lang="en-US"/>
          </a:p>
        </c:txPr>
        <c:crossAx val="92236416"/>
        <c:crosses val="autoZero"/>
        <c:crossBetween val="between"/>
      </c:valAx>
    </c:plotArea>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699342979854791E-2"/>
          <c:y val="0.13065588875858553"/>
          <c:w val="0.87360209567614677"/>
          <c:h val="0.77006474190725938"/>
        </c:manualLayout>
      </c:layout>
      <c:areaChart>
        <c:grouping val="standard"/>
        <c:ser>
          <c:idx val="0"/>
          <c:order val="0"/>
          <c:tx>
            <c:strRef>
              <c:f>'Spending-Driven Debt Crisis'!$B$1</c:f>
              <c:strCache>
                <c:ptCount val="1"/>
                <c:pt idx="0">
                  <c:v>Spending</c:v>
                </c:pt>
              </c:strCache>
            </c:strRef>
          </c:tx>
          <c:spPr>
            <a:solidFill>
              <a:srgbClr val="AD0000"/>
            </a:solidFill>
            <a:ln w="25400">
              <a:noFill/>
            </a:ln>
            <a:scene3d>
              <a:camera prst="orthographicFront"/>
              <a:lightRig rig="threePt" dir="t"/>
            </a:scene3d>
            <a:sp3d>
              <a:bevelT/>
            </a:sp3d>
          </c:spPr>
          <c:cat>
            <c:numRef>
              <c:f>'Spending-Driven Debt Crisis'!$A$2:$A$139</c:f>
              <c:numCache>
                <c:formatCode>General</c:formatCode>
                <c:ptCount val="138"/>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pt idx="64">
                  <c:v>2011</c:v>
                </c:pt>
                <c:pt idx="65">
                  <c:v>2012</c:v>
                </c:pt>
                <c:pt idx="66">
                  <c:v>2013</c:v>
                </c:pt>
                <c:pt idx="67">
                  <c:v>2014</c:v>
                </c:pt>
                <c:pt idx="68">
                  <c:v>2015</c:v>
                </c:pt>
                <c:pt idx="69">
                  <c:v>2016</c:v>
                </c:pt>
                <c:pt idx="70">
                  <c:v>2017</c:v>
                </c:pt>
                <c:pt idx="71">
                  <c:v>2018</c:v>
                </c:pt>
                <c:pt idx="72">
                  <c:v>2019</c:v>
                </c:pt>
                <c:pt idx="73">
                  <c:v>2020</c:v>
                </c:pt>
                <c:pt idx="74">
                  <c:v>2021</c:v>
                </c:pt>
                <c:pt idx="75">
                  <c:v>2022</c:v>
                </c:pt>
                <c:pt idx="76">
                  <c:v>2023</c:v>
                </c:pt>
                <c:pt idx="77">
                  <c:v>2024</c:v>
                </c:pt>
                <c:pt idx="78">
                  <c:v>2025</c:v>
                </c:pt>
                <c:pt idx="79">
                  <c:v>2026</c:v>
                </c:pt>
                <c:pt idx="80">
                  <c:v>2027</c:v>
                </c:pt>
                <c:pt idx="81">
                  <c:v>2028</c:v>
                </c:pt>
                <c:pt idx="82">
                  <c:v>2029</c:v>
                </c:pt>
                <c:pt idx="83">
                  <c:v>2030</c:v>
                </c:pt>
                <c:pt idx="84">
                  <c:v>2031</c:v>
                </c:pt>
                <c:pt idx="85">
                  <c:v>2032</c:v>
                </c:pt>
                <c:pt idx="86">
                  <c:v>2033</c:v>
                </c:pt>
                <c:pt idx="87">
                  <c:v>2034</c:v>
                </c:pt>
                <c:pt idx="88">
                  <c:v>2035</c:v>
                </c:pt>
                <c:pt idx="89">
                  <c:v>2036</c:v>
                </c:pt>
                <c:pt idx="90">
                  <c:v>2037</c:v>
                </c:pt>
                <c:pt idx="91">
                  <c:v>2038</c:v>
                </c:pt>
                <c:pt idx="92">
                  <c:v>2039</c:v>
                </c:pt>
                <c:pt idx="93">
                  <c:v>2040</c:v>
                </c:pt>
                <c:pt idx="94">
                  <c:v>2041</c:v>
                </c:pt>
                <c:pt idx="95">
                  <c:v>2042</c:v>
                </c:pt>
                <c:pt idx="96">
                  <c:v>2043</c:v>
                </c:pt>
                <c:pt idx="97">
                  <c:v>2044</c:v>
                </c:pt>
                <c:pt idx="98">
                  <c:v>2045</c:v>
                </c:pt>
                <c:pt idx="99">
                  <c:v>2046</c:v>
                </c:pt>
                <c:pt idx="100">
                  <c:v>2047</c:v>
                </c:pt>
                <c:pt idx="101">
                  <c:v>2048</c:v>
                </c:pt>
                <c:pt idx="102">
                  <c:v>2049</c:v>
                </c:pt>
                <c:pt idx="103">
                  <c:v>2050</c:v>
                </c:pt>
                <c:pt idx="104">
                  <c:v>2051</c:v>
                </c:pt>
                <c:pt idx="105">
                  <c:v>2052</c:v>
                </c:pt>
                <c:pt idx="106">
                  <c:v>2053</c:v>
                </c:pt>
                <c:pt idx="107">
                  <c:v>2054</c:v>
                </c:pt>
                <c:pt idx="108">
                  <c:v>2055</c:v>
                </c:pt>
                <c:pt idx="109">
                  <c:v>2056</c:v>
                </c:pt>
                <c:pt idx="110">
                  <c:v>2057</c:v>
                </c:pt>
                <c:pt idx="111">
                  <c:v>2058</c:v>
                </c:pt>
                <c:pt idx="112">
                  <c:v>2059</c:v>
                </c:pt>
                <c:pt idx="113">
                  <c:v>2060</c:v>
                </c:pt>
                <c:pt idx="114">
                  <c:v>2061</c:v>
                </c:pt>
                <c:pt idx="115">
                  <c:v>2062</c:v>
                </c:pt>
                <c:pt idx="116">
                  <c:v>2063</c:v>
                </c:pt>
                <c:pt idx="117">
                  <c:v>2064</c:v>
                </c:pt>
                <c:pt idx="118">
                  <c:v>2065</c:v>
                </c:pt>
                <c:pt idx="119">
                  <c:v>2066</c:v>
                </c:pt>
                <c:pt idx="120">
                  <c:v>2067</c:v>
                </c:pt>
                <c:pt idx="121">
                  <c:v>2068</c:v>
                </c:pt>
                <c:pt idx="122">
                  <c:v>2069</c:v>
                </c:pt>
                <c:pt idx="123">
                  <c:v>2070</c:v>
                </c:pt>
                <c:pt idx="124">
                  <c:v>2071</c:v>
                </c:pt>
                <c:pt idx="125">
                  <c:v>2072</c:v>
                </c:pt>
                <c:pt idx="126">
                  <c:v>2073</c:v>
                </c:pt>
                <c:pt idx="127">
                  <c:v>2074</c:v>
                </c:pt>
                <c:pt idx="128">
                  <c:v>2075</c:v>
                </c:pt>
                <c:pt idx="129">
                  <c:v>2076</c:v>
                </c:pt>
                <c:pt idx="130">
                  <c:v>2077</c:v>
                </c:pt>
                <c:pt idx="131">
                  <c:v>2078</c:v>
                </c:pt>
                <c:pt idx="132">
                  <c:v>2079</c:v>
                </c:pt>
                <c:pt idx="133">
                  <c:v>2080</c:v>
                </c:pt>
                <c:pt idx="134">
                  <c:v>2081</c:v>
                </c:pt>
                <c:pt idx="135">
                  <c:v>2082</c:v>
                </c:pt>
                <c:pt idx="136">
                  <c:v>2083</c:v>
                </c:pt>
                <c:pt idx="137">
                  <c:v>2084</c:v>
                </c:pt>
              </c:numCache>
            </c:numRef>
          </c:cat>
          <c:val>
            <c:numRef>
              <c:f>'Spending-Driven Debt Crisis'!$B$2:$B$139</c:f>
              <c:numCache>
                <c:formatCode>#,##0.0</c:formatCode>
                <c:ptCount val="138"/>
                <c:pt idx="0">
                  <c:v>14.8</c:v>
                </c:pt>
                <c:pt idx="1">
                  <c:v>11.6</c:v>
                </c:pt>
                <c:pt idx="2">
                  <c:v>14.3</c:v>
                </c:pt>
                <c:pt idx="3">
                  <c:v>15.6</c:v>
                </c:pt>
                <c:pt idx="4">
                  <c:v>14.2</c:v>
                </c:pt>
                <c:pt idx="5">
                  <c:v>19.399999999999999</c:v>
                </c:pt>
                <c:pt idx="6">
                  <c:v>20.399999999999999</c:v>
                </c:pt>
                <c:pt idx="7">
                  <c:v>18.8</c:v>
                </c:pt>
                <c:pt idx="8">
                  <c:v>17.3</c:v>
                </c:pt>
                <c:pt idx="9">
                  <c:v>16.5</c:v>
                </c:pt>
                <c:pt idx="10">
                  <c:v>17</c:v>
                </c:pt>
                <c:pt idx="11">
                  <c:v>17.899999999999999</c:v>
                </c:pt>
                <c:pt idx="12">
                  <c:v>18.8</c:v>
                </c:pt>
                <c:pt idx="13">
                  <c:v>17.8</c:v>
                </c:pt>
                <c:pt idx="14">
                  <c:v>18.399999999999999</c:v>
                </c:pt>
                <c:pt idx="15">
                  <c:v>18.8</c:v>
                </c:pt>
                <c:pt idx="16">
                  <c:v>18.600000000000001</c:v>
                </c:pt>
                <c:pt idx="17">
                  <c:v>18.5</c:v>
                </c:pt>
                <c:pt idx="18">
                  <c:v>17.2</c:v>
                </c:pt>
                <c:pt idx="19">
                  <c:v>17.8</c:v>
                </c:pt>
                <c:pt idx="20">
                  <c:v>19.399999999999999</c:v>
                </c:pt>
                <c:pt idx="21">
                  <c:v>20.5</c:v>
                </c:pt>
                <c:pt idx="22">
                  <c:v>19.399999999999999</c:v>
                </c:pt>
                <c:pt idx="23">
                  <c:v>19.3</c:v>
                </c:pt>
                <c:pt idx="24">
                  <c:v>19.5</c:v>
                </c:pt>
                <c:pt idx="25">
                  <c:v>19.600000000000001</c:v>
                </c:pt>
                <c:pt idx="26">
                  <c:v>18.7</c:v>
                </c:pt>
                <c:pt idx="27">
                  <c:v>18.7</c:v>
                </c:pt>
                <c:pt idx="28">
                  <c:v>21.3</c:v>
                </c:pt>
                <c:pt idx="29">
                  <c:v>21.4</c:v>
                </c:pt>
                <c:pt idx="30">
                  <c:v>20.7</c:v>
                </c:pt>
                <c:pt idx="31">
                  <c:v>20.7</c:v>
                </c:pt>
                <c:pt idx="32">
                  <c:v>20.100000000000001</c:v>
                </c:pt>
                <c:pt idx="33">
                  <c:v>21.7</c:v>
                </c:pt>
                <c:pt idx="34">
                  <c:v>22.2</c:v>
                </c:pt>
                <c:pt idx="35">
                  <c:v>23.1</c:v>
                </c:pt>
                <c:pt idx="36">
                  <c:v>23.5</c:v>
                </c:pt>
                <c:pt idx="37">
                  <c:v>22.2</c:v>
                </c:pt>
                <c:pt idx="38">
                  <c:v>22.8</c:v>
                </c:pt>
                <c:pt idx="39">
                  <c:v>22.5</c:v>
                </c:pt>
                <c:pt idx="40">
                  <c:v>21.6</c:v>
                </c:pt>
                <c:pt idx="41">
                  <c:v>21.3</c:v>
                </c:pt>
                <c:pt idx="42">
                  <c:v>21.2</c:v>
                </c:pt>
                <c:pt idx="43">
                  <c:v>21.9</c:v>
                </c:pt>
                <c:pt idx="44">
                  <c:v>22.3</c:v>
                </c:pt>
                <c:pt idx="45">
                  <c:v>22.1</c:v>
                </c:pt>
                <c:pt idx="46">
                  <c:v>21.4</c:v>
                </c:pt>
                <c:pt idx="47">
                  <c:v>21</c:v>
                </c:pt>
                <c:pt idx="48">
                  <c:v>20.6</c:v>
                </c:pt>
                <c:pt idx="49">
                  <c:v>20.2</c:v>
                </c:pt>
                <c:pt idx="50">
                  <c:v>19.5</c:v>
                </c:pt>
                <c:pt idx="51">
                  <c:v>19.100000000000001</c:v>
                </c:pt>
                <c:pt idx="52">
                  <c:v>18.5</c:v>
                </c:pt>
                <c:pt idx="53">
                  <c:v>18.2</c:v>
                </c:pt>
                <c:pt idx="54">
                  <c:v>18.2</c:v>
                </c:pt>
                <c:pt idx="55">
                  <c:v>19.100000000000001</c:v>
                </c:pt>
                <c:pt idx="56">
                  <c:v>19.7</c:v>
                </c:pt>
                <c:pt idx="57">
                  <c:v>19.600000000000001</c:v>
                </c:pt>
                <c:pt idx="58">
                  <c:v>19.899999999999999</c:v>
                </c:pt>
                <c:pt idx="59">
                  <c:v>20.100000000000001</c:v>
                </c:pt>
                <c:pt idx="60">
                  <c:v>19.600000000000001</c:v>
                </c:pt>
                <c:pt idx="61">
                  <c:v>20.7</c:v>
                </c:pt>
                <c:pt idx="62">
                  <c:v>25</c:v>
                </c:pt>
                <c:pt idx="63">
                  <c:v>23.8</c:v>
                </c:pt>
                <c:pt idx="64" formatCode="0.0">
                  <c:v>24.5</c:v>
                </c:pt>
                <c:pt idx="65" formatCode="0.0">
                  <c:v>22.9</c:v>
                </c:pt>
                <c:pt idx="66" formatCode="0.0">
                  <c:v>22.6</c:v>
                </c:pt>
                <c:pt idx="67" formatCode="0.0">
                  <c:v>22.8</c:v>
                </c:pt>
                <c:pt idx="68" formatCode="0.0">
                  <c:v>23.3</c:v>
                </c:pt>
                <c:pt idx="69" formatCode="0.0">
                  <c:v>23.9</c:v>
                </c:pt>
                <c:pt idx="70" formatCode="0.0">
                  <c:v>24.4</c:v>
                </c:pt>
                <c:pt idx="71" formatCode="0.0">
                  <c:v>24.9</c:v>
                </c:pt>
                <c:pt idx="72" formatCode="0.0">
                  <c:v>25.4</c:v>
                </c:pt>
                <c:pt idx="73" formatCode="0.0">
                  <c:v>25.9</c:v>
                </c:pt>
                <c:pt idx="74" formatCode="0.0">
                  <c:v>26.3</c:v>
                </c:pt>
                <c:pt idx="75" formatCode="0.0">
                  <c:v>26.8</c:v>
                </c:pt>
                <c:pt idx="76" formatCode="0.0">
                  <c:v>27.6</c:v>
                </c:pt>
                <c:pt idx="77" formatCode="0.0">
                  <c:v>28.4</c:v>
                </c:pt>
                <c:pt idx="78" formatCode="0.0">
                  <c:v>29.1</c:v>
                </c:pt>
                <c:pt idx="79" formatCode="0.0">
                  <c:v>29.7</c:v>
                </c:pt>
                <c:pt idx="80" formatCode="0.0">
                  <c:v>30.4</c:v>
                </c:pt>
                <c:pt idx="81" formatCode="0.0">
                  <c:v>31.1</c:v>
                </c:pt>
                <c:pt idx="82" formatCode="0.0">
                  <c:v>31.7</c:v>
                </c:pt>
                <c:pt idx="83" formatCode="0.0">
                  <c:v>32.200000000000003</c:v>
                </c:pt>
                <c:pt idx="84" formatCode="0.0">
                  <c:v>32.800000000000004</c:v>
                </c:pt>
                <c:pt idx="85" formatCode="0.0">
                  <c:v>33.4</c:v>
                </c:pt>
                <c:pt idx="86" formatCode="0.0">
                  <c:v>34</c:v>
                </c:pt>
                <c:pt idx="87" formatCode="0.0">
                  <c:v>34.6</c:v>
                </c:pt>
                <c:pt idx="88" formatCode="0.0">
                  <c:v>35.200000000000003</c:v>
                </c:pt>
                <c:pt idx="89" formatCode="0.0">
                  <c:v>35.800000000000004</c:v>
                </c:pt>
                <c:pt idx="90" formatCode="0.0">
                  <c:v>36.5</c:v>
                </c:pt>
                <c:pt idx="91" formatCode="0.0">
                  <c:v>37.200000000000003</c:v>
                </c:pt>
                <c:pt idx="92" formatCode="0.0">
                  <c:v>37.9</c:v>
                </c:pt>
                <c:pt idx="93" formatCode="0.0">
                  <c:v>38.5</c:v>
                </c:pt>
                <c:pt idx="94" formatCode="0.0">
                  <c:v>39.1</c:v>
                </c:pt>
                <c:pt idx="95" formatCode="0.0">
                  <c:v>39.800000000000004</c:v>
                </c:pt>
                <c:pt idx="96" formatCode="0.0">
                  <c:v>40.4</c:v>
                </c:pt>
                <c:pt idx="97" formatCode="0.0">
                  <c:v>41.1</c:v>
                </c:pt>
                <c:pt idx="98" formatCode="0.0">
                  <c:v>41.7</c:v>
                </c:pt>
                <c:pt idx="99" formatCode="0.0">
                  <c:v>42.3</c:v>
                </c:pt>
                <c:pt idx="100" formatCode="0.0">
                  <c:v>43</c:v>
                </c:pt>
                <c:pt idx="101" formatCode="0.0">
                  <c:v>43.7</c:v>
                </c:pt>
                <c:pt idx="102" formatCode="0.0">
                  <c:v>44.5</c:v>
                </c:pt>
                <c:pt idx="103" formatCode="0.0">
                  <c:v>45.3</c:v>
                </c:pt>
                <c:pt idx="104" formatCode="0.0">
                  <c:v>46.1</c:v>
                </c:pt>
                <c:pt idx="105" formatCode="0.0">
                  <c:v>46.9</c:v>
                </c:pt>
                <c:pt idx="106" formatCode="0.0">
                  <c:v>47.7</c:v>
                </c:pt>
                <c:pt idx="107" formatCode="0.0">
                  <c:v>48.5</c:v>
                </c:pt>
                <c:pt idx="108" formatCode="0.0">
                  <c:v>49.3</c:v>
                </c:pt>
                <c:pt idx="109" formatCode="0.0">
                  <c:v>50.1</c:v>
                </c:pt>
                <c:pt idx="110" formatCode="0.0">
                  <c:v>51</c:v>
                </c:pt>
                <c:pt idx="111" formatCode="0.0">
                  <c:v>51.9</c:v>
                </c:pt>
                <c:pt idx="112" formatCode="0.0">
                  <c:v>52.7</c:v>
                </c:pt>
                <c:pt idx="113" formatCode="0.0">
                  <c:v>53.7</c:v>
                </c:pt>
                <c:pt idx="114" formatCode="0.0">
                  <c:v>54.6</c:v>
                </c:pt>
                <c:pt idx="115" formatCode="0.0">
                  <c:v>55.5</c:v>
                </c:pt>
                <c:pt idx="116" formatCode="0.0">
                  <c:v>56.5</c:v>
                </c:pt>
                <c:pt idx="117" formatCode="0.0">
                  <c:v>57.5</c:v>
                </c:pt>
                <c:pt idx="118" formatCode="0.0">
                  <c:v>58.6</c:v>
                </c:pt>
                <c:pt idx="119" formatCode="0.0">
                  <c:v>59.5</c:v>
                </c:pt>
                <c:pt idx="120" formatCode="0.0">
                  <c:v>60.4</c:v>
                </c:pt>
                <c:pt idx="121" formatCode="0.0">
                  <c:v>61.4</c:v>
                </c:pt>
                <c:pt idx="122" formatCode="0.0">
                  <c:v>62.4</c:v>
                </c:pt>
                <c:pt idx="123" formatCode="0.0">
                  <c:v>63.4</c:v>
                </c:pt>
                <c:pt idx="124" formatCode="0.0">
                  <c:v>64.599999999999994</c:v>
                </c:pt>
                <c:pt idx="125" formatCode="0.0">
                  <c:v>65.8</c:v>
                </c:pt>
                <c:pt idx="126" formatCode="0.0">
                  <c:v>67</c:v>
                </c:pt>
                <c:pt idx="127" formatCode="0.0">
                  <c:v>68.5</c:v>
                </c:pt>
                <c:pt idx="128" formatCode="0.0">
                  <c:v>69.8</c:v>
                </c:pt>
                <c:pt idx="129" formatCode="0.0">
                  <c:v>70.8</c:v>
                </c:pt>
                <c:pt idx="130" formatCode="0.0">
                  <c:v>71.900000000000006</c:v>
                </c:pt>
                <c:pt idx="131" formatCode="0.0">
                  <c:v>73.099999999999994</c:v>
                </c:pt>
                <c:pt idx="132" formatCode="0.0">
                  <c:v>74.2</c:v>
                </c:pt>
                <c:pt idx="133" formatCode="0.0">
                  <c:v>75.400000000000006</c:v>
                </c:pt>
                <c:pt idx="134" formatCode="0.0">
                  <c:v>76.7</c:v>
                </c:pt>
                <c:pt idx="135" formatCode="0.0">
                  <c:v>78.099999999999994</c:v>
                </c:pt>
                <c:pt idx="136" formatCode="0.0">
                  <c:v>79.400000000000006</c:v>
                </c:pt>
                <c:pt idx="137" formatCode="0.0">
                  <c:v>80.8</c:v>
                </c:pt>
              </c:numCache>
            </c:numRef>
          </c:val>
        </c:ser>
        <c:ser>
          <c:idx val="1"/>
          <c:order val="1"/>
          <c:tx>
            <c:strRef>
              <c:f>'Spending-Driven Debt Crisis'!$C$1</c:f>
              <c:strCache>
                <c:ptCount val="1"/>
                <c:pt idx="0">
                  <c:v>Tax Revenue</c:v>
                </c:pt>
              </c:strCache>
            </c:strRef>
          </c:tx>
          <c:spPr>
            <a:solidFill>
              <a:srgbClr val="008000"/>
            </a:solidFill>
            <a:ln w="25400">
              <a:noFill/>
            </a:ln>
            <a:scene3d>
              <a:camera prst="orthographicFront"/>
              <a:lightRig rig="threePt" dir="t"/>
            </a:scene3d>
            <a:sp3d>
              <a:bevelT/>
            </a:sp3d>
          </c:spPr>
          <c:cat>
            <c:numRef>
              <c:f>'Spending-Driven Debt Crisis'!$A$2:$A$139</c:f>
              <c:numCache>
                <c:formatCode>General</c:formatCode>
                <c:ptCount val="138"/>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pt idx="64">
                  <c:v>2011</c:v>
                </c:pt>
                <c:pt idx="65">
                  <c:v>2012</c:v>
                </c:pt>
                <c:pt idx="66">
                  <c:v>2013</c:v>
                </c:pt>
                <c:pt idx="67">
                  <c:v>2014</c:v>
                </c:pt>
                <c:pt idx="68">
                  <c:v>2015</c:v>
                </c:pt>
                <c:pt idx="69">
                  <c:v>2016</c:v>
                </c:pt>
                <c:pt idx="70">
                  <c:v>2017</c:v>
                </c:pt>
                <c:pt idx="71">
                  <c:v>2018</c:v>
                </c:pt>
                <c:pt idx="72">
                  <c:v>2019</c:v>
                </c:pt>
                <c:pt idx="73">
                  <c:v>2020</c:v>
                </c:pt>
                <c:pt idx="74">
                  <c:v>2021</c:v>
                </c:pt>
                <c:pt idx="75">
                  <c:v>2022</c:v>
                </c:pt>
                <c:pt idx="76">
                  <c:v>2023</c:v>
                </c:pt>
                <c:pt idx="77">
                  <c:v>2024</c:v>
                </c:pt>
                <c:pt idx="78">
                  <c:v>2025</c:v>
                </c:pt>
                <c:pt idx="79">
                  <c:v>2026</c:v>
                </c:pt>
                <c:pt idx="80">
                  <c:v>2027</c:v>
                </c:pt>
                <c:pt idx="81">
                  <c:v>2028</c:v>
                </c:pt>
                <c:pt idx="82">
                  <c:v>2029</c:v>
                </c:pt>
                <c:pt idx="83">
                  <c:v>2030</c:v>
                </c:pt>
                <c:pt idx="84">
                  <c:v>2031</c:v>
                </c:pt>
                <c:pt idx="85">
                  <c:v>2032</c:v>
                </c:pt>
                <c:pt idx="86">
                  <c:v>2033</c:v>
                </c:pt>
                <c:pt idx="87">
                  <c:v>2034</c:v>
                </c:pt>
                <c:pt idx="88">
                  <c:v>2035</c:v>
                </c:pt>
                <c:pt idx="89">
                  <c:v>2036</c:v>
                </c:pt>
                <c:pt idx="90">
                  <c:v>2037</c:v>
                </c:pt>
                <c:pt idx="91">
                  <c:v>2038</c:v>
                </c:pt>
                <c:pt idx="92">
                  <c:v>2039</c:v>
                </c:pt>
                <c:pt idx="93">
                  <c:v>2040</c:v>
                </c:pt>
                <c:pt idx="94">
                  <c:v>2041</c:v>
                </c:pt>
                <c:pt idx="95">
                  <c:v>2042</c:v>
                </c:pt>
                <c:pt idx="96">
                  <c:v>2043</c:v>
                </c:pt>
                <c:pt idx="97">
                  <c:v>2044</c:v>
                </c:pt>
                <c:pt idx="98">
                  <c:v>2045</c:v>
                </c:pt>
                <c:pt idx="99">
                  <c:v>2046</c:v>
                </c:pt>
                <c:pt idx="100">
                  <c:v>2047</c:v>
                </c:pt>
                <c:pt idx="101">
                  <c:v>2048</c:v>
                </c:pt>
                <c:pt idx="102">
                  <c:v>2049</c:v>
                </c:pt>
                <c:pt idx="103">
                  <c:v>2050</c:v>
                </c:pt>
                <c:pt idx="104">
                  <c:v>2051</c:v>
                </c:pt>
                <c:pt idx="105">
                  <c:v>2052</c:v>
                </c:pt>
                <c:pt idx="106">
                  <c:v>2053</c:v>
                </c:pt>
                <c:pt idx="107">
                  <c:v>2054</c:v>
                </c:pt>
                <c:pt idx="108">
                  <c:v>2055</c:v>
                </c:pt>
                <c:pt idx="109">
                  <c:v>2056</c:v>
                </c:pt>
                <c:pt idx="110">
                  <c:v>2057</c:v>
                </c:pt>
                <c:pt idx="111">
                  <c:v>2058</c:v>
                </c:pt>
                <c:pt idx="112">
                  <c:v>2059</c:v>
                </c:pt>
                <c:pt idx="113">
                  <c:v>2060</c:v>
                </c:pt>
                <c:pt idx="114">
                  <c:v>2061</c:v>
                </c:pt>
                <c:pt idx="115">
                  <c:v>2062</c:v>
                </c:pt>
                <c:pt idx="116">
                  <c:v>2063</c:v>
                </c:pt>
                <c:pt idx="117">
                  <c:v>2064</c:v>
                </c:pt>
                <c:pt idx="118">
                  <c:v>2065</c:v>
                </c:pt>
                <c:pt idx="119">
                  <c:v>2066</c:v>
                </c:pt>
                <c:pt idx="120">
                  <c:v>2067</c:v>
                </c:pt>
                <c:pt idx="121">
                  <c:v>2068</c:v>
                </c:pt>
                <c:pt idx="122">
                  <c:v>2069</c:v>
                </c:pt>
                <c:pt idx="123">
                  <c:v>2070</c:v>
                </c:pt>
                <c:pt idx="124">
                  <c:v>2071</c:v>
                </c:pt>
                <c:pt idx="125">
                  <c:v>2072</c:v>
                </c:pt>
                <c:pt idx="126">
                  <c:v>2073</c:v>
                </c:pt>
                <c:pt idx="127">
                  <c:v>2074</c:v>
                </c:pt>
                <c:pt idx="128">
                  <c:v>2075</c:v>
                </c:pt>
                <c:pt idx="129">
                  <c:v>2076</c:v>
                </c:pt>
                <c:pt idx="130">
                  <c:v>2077</c:v>
                </c:pt>
                <c:pt idx="131">
                  <c:v>2078</c:v>
                </c:pt>
                <c:pt idx="132">
                  <c:v>2079</c:v>
                </c:pt>
                <c:pt idx="133">
                  <c:v>2080</c:v>
                </c:pt>
                <c:pt idx="134">
                  <c:v>2081</c:v>
                </c:pt>
                <c:pt idx="135">
                  <c:v>2082</c:v>
                </c:pt>
                <c:pt idx="136">
                  <c:v>2083</c:v>
                </c:pt>
                <c:pt idx="137">
                  <c:v>2084</c:v>
                </c:pt>
              </c:numCache>
            </c:numRef>
          </c:cat>
          <c:val>
            <c:numRef>
              <c:f>'Spending-Driven Debt Crisis'!$C$2:$C$139</c:f>
              <c:numCache>
                <c:formatCode>#,##0.0</c:formatCode>
                <c:ptCount val="138"/>
                <c:pt idx="0">
                  <c:v>16.5</c:v>
                </c:pt>
                <c:pt idx="1">
                  <c:v>16.2</c:v>
                </c:pt>
                <c:pt idx="2">
                  <c:v>14.5</c:v>
                </c:pt>
                <c:pt idx="3">
                  <c:v>14.4</c:v>
                </c:pt>
                <c:pt idx="4">
                  <c:v>16.100000000000001</c:v>
                </c:pt>
                <c:pt idx="5">
                  <c:v>19</c:v>
                </c:pt>
                <c:pt idx="6">
                  <c:v>18.7</c:v>
                </c:pt>
                <c:pt idx="7">
                  <c:v>18.5</c:v>
                </c:pt>
                <c:pt idx="8">
                  <c:v>16.5</c:v>
                </c:pt>
                <c:pt idx="9">
                  <c:v>17.5</c:v>
                </c:pt>
                <c:pt idx="10">
                  <c:v>17.7</c:v>
                </c:pt>
                <c:pt idx="11">
                  <c:v>17.3</c:v>
                </c:pt>
                <c:pt idx="12">
                  <c:v>16.2</c:v>
                </c:pt>
                <c:pt idx="13">
                  <c:v>17.8</c:v>
                </c:pt>
                <c:pt idx="14">
                  <c:v>17.8</c:v>
                </c:pt>
                <c:pt idx="15">
                  <c:v>17.600000000000001</c:v>
                </c:pt>
                <c:pt idx="16">
                  <c:v>17.8</c:v>
                </c:pt>
                <c:pt idx="17">
                  <c:v>17.600000000000001</c:v>
                </c:pt>
                <c:pt idx="18">
                  <c:v>17</c:v>
                </c:pt>
                <c:pt idx="19">
                  <c:v>17.3</c:v>
                </c:pt>
                <c:pt idx="20">
                  <c:v>18.399999999999999</c:v>
                </c:pt>
                <c:pt idx="21">
                  <c:v>17.600000000000001</c:v>
                </c:pt>
                <c:pt idx="22">
                  <c:v>19.7</c:v>
                </c:pt>
                <c:pt idx="23">
                  <c:v>19</c:v>
                </c:pt>
                <c:pt idx="24">
                  <c:v>17.3</c:v>
                </c:pt>
                <c:pt idx="25">
                  <c:v>17.600000000000001</c:v>
                </c:pt>
                <c:pt idx="26">
                  <c:v>17.600000000000001</c:v>
                </c:pt>
                <c:pt idx="27">
                  <c:v>18.3</c:v>
                </c:pt>
                <c:pt idx="28">
                  <c:v>17.899999999999999</c:v>
                </c:pt>
                <c:pt idx="29">
                  <c:v>17.100000000000001</c:v>
                </c:pt>
                <c:pt idx="30">
                  <c:v>18</c:v>
                </c:pt>
                <c:pt idx="31">
                  <c:v>18</c:v>
                </c:pt>
                <c:pt idx="32">
                  <c:v>18.5</c:v>
                </c:pt>
                <c:pt idx="33">
                  <c:v>19</c:v>
                </c:pt>
                <c:pt idx="34">
                  <c:v>19.600000000000001</c:v>
                </c:pt>
                <c:pt idx="35">
                  <c:v>19.2</c:v>
                </c:pt>
                <c:pt idx="36">
                  <c:v>17.5</c:v>
                </c:pt>
                <c:pt idx="37">
                  <c:v>17.3</c:v>
                </c:pt>
                <c:pt idx="38">
                  <c:v>17.7</c:v>
                </c:pt>
                <c:pt idx="39">
                  <c:v>17.5</c:v>
                </c:pt>
                <c:pt idx="40">
                  <c:v>18.399999999999999</c:v>
                </c:pt>
                <c:pt idx="41">
                  <c:v>18.2</c:v>
                </c:pt>
                <c:pt idx="42">
                  <c:v>18.399999999999999</c:v>
                </c:pt>
                <c:pt idx="43">
                  <c:v>18</c:v>
                </c:pt>
                <c:pt idx="44">
                  <c:v>17.8</c:v>
                </c:pt>
                <c:pt idx="45">
                  <c:v>17.5</c:v>
                </c:pt>
                <c:pt idx="46">
                  <c:v>17.5</c:v>
                </c:pt>
                <c:pt idx="47">
                  <c:v>18</c:v>
                </c:pt>
                <c:pt idx="48">
                  <c:v>18.399999999999999</c:v>
                </c:pt>
                <c:pt idx="49">
                  <c:v>18.8</c:v>
                </c:pt>
                <c:pt idx="50">
                  <c:v>19.2</c:v>
                </c:pt>
                <c:pt idx="51">
                  <c:v>19.899999999999999</c:v>
                </c:pt>
                <c:pt idx="52">
                  <c:v>19.8</c:v>
                </c:pt>
                <c:pt idx="53">
                  <c:v>20.6</c:v>
                </c:pt>
                <c:pt idx="54">
                  <c:v>19.5</c:v>
                </c:pt>
                <c:pt idx="55">
                  <c:v>17.600000000000001</c:v>
                </c:pt>
                <c:pt idx="56">
                  <c:v>16.2</c:v>
                </c:pt>
                <c:pt idx="57">
                  <c:v>16.100000000000001</c:v>
                </c:pt>
                <c:pt idx="58">
                  <c:v>17.3</c:v>
                </c:pt>
                <c:pt idx="59">
                  <c:v>18.2</c:v>
                </c:pt>
                <c:pt idx="60">
                  <c:v>18.5</c:v>
                </c:pt>
                <c:pt idx="61">
                  <c:v>17.5</c:v>
                </c:pt>
                <c:pt idx="62">
                  <c:v>14.9</c:v>
                </c:pt>
                <c:pt idx="63">
                  <c:v>14.9</c:v>
                </c:pt>
                <c:pt idx="64" formatCode="0.0">
                  <c:v>16.899999999999999</c:v>
                </c:pt>
                <c:pt idx="65" formatCode="0.0">
                  <c:v>17.600000000000001</c:v>
                </c:pt>
                <c:pt idx="66" formatCode="0.0">
                  <c:v>18.2</c:v>
                </c:pt>
                <c:pt idx="67" formatCode="0.0">
                  <c:v>18.7</c:v>
                </c:pt>
                <c:pt idx="68" formatCode="0.0">
                  <c:v>18.7</c:v>
                </c:pt>
                <c:pt idx="69" formatCode="0.0">
                  <c:v>18.899999999999999</c:v>
                </c:pt>
                <c:pt idx="70" formatCode="0.0">
                  <c:v>19</c:v>
                </c:pt>
                <c:pt idx="71" formatCode="0.0">
                  <c:v>19.100000000000001</c:v>
                </c:pt>
                <c:pt idx="72" formatCode="0.0">
                  <c:v>19.100000000000001</c:v>
                </c:pt>
                <c:pt idx="73" formatCode="0.0">
                  <c:v>19.3</c:v>
                </c:pt>
                <c:pt idx="74" formatCode="0.0">
                  <c:v>19.3</c:v>
                </c:pt>
                <c:pt idx="75" formatCode="0.0">
                  <c:v>19.3</c:v>
                </c:pt>
                <c:pt idx="76" formatCode="0.0">
                  <c:v>19.3</c:v>
                </c:pt>
                <c:pt idx="77" formatCode="0.0">
                  <c:v>19.3</c:v>
                </c:pt>
                <c:pt idx="78" formatCode="0.0">
                  <c:v>19.3</c:v>
                </c:pt>
                <c:pt idx="79" formatCode="0.0">
                  <c:v>19.3</c:v>
                </c:pt>
                <c:pt idx="80" formatCode="0.0">
                  <c:v>19.3</c:v>
                </c:pt>
                <c:pt idx="81" formatCode="0.0">
                  <c:v>19.3</c:v>
                </c:pt>
                <c:pt idx="82" formatCode="0.0">
                  <c:v>19.3</c:v>
                </c:pt>
                <c:pt idx="83" formatCode="0.0">
                  <c:v>19.3</c:v>
                </c:pt>
                <c:pt idx="84" formatCode="0.0">
                  <c:v>19.3</c:v>
                </c:pt>
                <c:pt idx="85" formatCode="0.0">
                  <c:v>19.3</c:v>
                </c:pt>
                <c:pt idx="86" formatCode="0.0">
                  <c:v>19.3</c:v>
                </c:pt>
                <c:pt idx="87" formatCode="0.0">
                  <c:v>19.3</c:v>
                </c:pt>
                <c:pt idx="88" formatCode="0.0">
                  <c:v>19.3</c:v>
                </c:pt>
                <c:pt idx="89" formatCode="0.0">
                  <c:v>19.3</c:v>
                </c:pt>
                <c:pt idx="90" formatCode="0.0">
                  <c:v>19.3</c:v>
                </c:pt>
                <c:pt idx="91" formatCode="0.0">
                  <c:v>19.3</c:v>
                </c:pt>
                <c:pt idx="92" formatCode="0.0">
                  <c:v>19.3</c:v>
                </c:pt>
                <c:pt idx="93" formatCode="0.0">
                  <c:v>19.3</c:v>
                </c:pt>
                <c:pt idx="94" formatCode="0.0">
                  <c:v>19.3</c:v>
                </c:pt>
                <c:pt idx="95" formatCode="0.0">
                  <c:v>19.3</c:v>
                </c:pt>
                <c:pt idx="96" formatCode="0.0">
                  <c:v>19.3</c:v>
                </c:pt>
                <c:pt idx="97" formatCode="0.0">
                  <c:v>19.3</c:v>
                </c:pt>
                <c:pt idx="98" formatCode="0.0">
                  <c:v>19.3</c:v>
                </c:pt>
                <c:pt idx="99" formatCode="0.0">
                  <c:v>19.3</c:v>
                </c:pt>
                <c:pt idx="100" formatCode="0.0">
                  <c:v>19.3</c:v>
                </c:pt>
                <c:pt idx="101" formatCode="0.0">
                  <c:v>19.3</c:v>
                </c:pt>
                <c:pt idx="102" formatCode="0.0">
                  <c:v>19.3</c:v>
                </c:pt>
                <c:pt idx="103" formatCode="0.0">
                  <c:v>19.3</c:v>
                </c:pt>
                <c:pt idx="104" formatCode="0.0">
                  <c:v>19.3</c:v>
                </c:pt>
                <c:pt idx="105" formatCode="0.0">
                  <c:v>19.3</c:v>
                </c:pt>
                <c:pt idx="106" formatCode="0.0">
                  <c:v>19.3</c:v>
                </c:pt>
                <c:pt idx="107" formatCode="0.0">
                  <c:v>19.3</c:v>
                </c:pt>
                <c:pt idx="108" formatCode="0.0">
                  <c:v>19.3</c:v>
                </c:pt>
                <c:pt idx="109" formatCode="0.0">
                  <c:v>19.3</c:v>
                </c:pt>
                <c:pt idx="110" formatCode="0.0">
                  <c:v>19.3</c:v>
                </c:pt>
                <c:pt idx="111" formatCode="0.0">
                  <c:v>19.3</c:v>
                </c:pt>
                <c:pt idx="112" formatCode="0.0">
                  <c:v>19.3</c:v>
                </c:pt>
                <c:pt idx="113" formatCode="0.0">
                  <c:v>19.3</c:v>
                </c:pt>
                <c:pt idx="114" formatCode="0.0">
                  <c:v>19.3</c:v>
                </c:pt>
                <c:pt idx="115" formatCode="0.0">
                  <c:v>19.3</c:v>
                </c:pt>
                <c:pt idx="116" formatCode="0.0">
                  <c:v>19.3</c:v>
                </c:pt>
                <c:pt idx="117" formatCode="0.0">
                  <c:v>19.3</c:v>
                </c:pt>
                <c:pt idx="118" formatCode="0.0">
                  <c:v>19.3</c:v>
                </c:pt>
                <c:pt idx="119" formatCode="0.0">
                  <c:v>19.3</c:v>
                </c:pt>
                <c:pt idx="120" formatCode="0.0">
                  <c:v>19.3</c:v>
                </c:pt>
                <c:pt idx="121" formatCode="0.0">
                  <c:v>19.3</c:v>
                </c:pt>
                <c:pt idx="122" formatCode="0.0">
                  <c:v>19.3</c:v>
                </c:pt>
                <c:pt idx="123" formatCode="0.0">
                  <c:v>19.3</c:v>
                </c:pt>
                <c:pt idx="124" formatCode="0.0">
                  <c:v>19.3</c:v>
                </c:pt>
                <c:pt idx="125" formatCode="0.0">
                  <c:v>19.3</c:v>
                </c:pt>
                <c:pt idx="126" formatCode="0.0">
                  <c:v>19.3</c:v>
                </c:pt>
                <c:pt idx="127" formatCode="0.0">
                  <c:v>19.3</c:v>
                </c:pt>
                <c:pt idx="128" formatCode="0.0">
                  <c:v>19.3</c:v>
                </c:pt>
                <c:pt idx="129" formatCode="0.0">
                  <c:v>19.3</c:v>
                </c:pt>
                <c:pt idx="130" formatCode="0.0">
                  <c:v>19.3</c:v>
                </c:pt>
                <c:pt idx="131" formatCode="0.0">
                  <c:v>19.3</c:v>
                </c:pt>
                <c:pt idx="132" formatCode="0.0">
                  <c:v>19.3</c:v>
                </c:pt>
                <c:pt idx="133" formatCode="0.0">
                  <c:v>19.3</c:v>
                </c:pt>
                <c:pt idx="134" formatCode="0.0">
                  <c:v>19.3</c:v>
                </c:pt>
                <c:pt idx="135" formatCode="0.0">
                  <c:v>19.3</c:v>
                </c:pt>
                <c:pt idx="136" formatCode="0.0">
                  <c:v>19.3</c:v>
                </c:pt>
                <c:pt idx="137" formatCode="0.0">
                  <c:v>19.3</c:v>
                </c:pt>
              </c:numCache>
            </c:numRef>
          </c:val>
        </c:ser>
        <c:axId val="92478464"/>
        <c:axId val="92484352"/>
      </c:areaChart>
      <c:catAx>
        <c:axId val="92478464"/>
        <c:scaling>
          <c:orientation val="minMax"/>
        </c:scaling>
        <c:axPos val="b"/>
        <c:numFmt formatCode="General" sourceLinked="1"/>
        <c:tickLblPos val="nextTo"/>
        <c:spPr>
          <a:ln w="3175">
            <a:solidFill>
              <a:srgbClr val="808080"/>
            </a:solidFill>
            <a:prstDash val="solid"/>
          </a:ln>
        </c:spPr>
        <c:txPr>
          <a:bodyPr/>
          <a:lstStyle/>
          <a:p>
            <a:pPr>
              <a:defRPr sz="1600" b="1"/>
            </a:pPr>
            <a:endParaRPr lang="en-US"/>
          </a:p>
        </c:txPr>
        <c:crossAx val="92484352"/>
        <c:crosses val="autoZero"/>
        <c:auto val="1"/>
        <c:lblAlgn val="ctr"/>
        <c:lblOffset val="100"/>
        <c:tickLblSkip val="10"/>
        <c:tickMarkSkip val="10"/>
      </c:catAx>
      <c:valAx>
        <c:axId val="92484352"/>
        <c:scaling>
          <c:orientation val="minMax"/>
          <c:max val="85"/>
          <c:min val="10"/>
        </c:scaling>
        <c:axPos val="l"/>
        <c:majorGridlines>
          <c:spPr>
            <a:ln w="3175">
              <a:solidFill>
                <a:srgbClr val="808080"/>
              </a:solidFill>
              <a:prstDash val="solid"/>
            </a:ln>
          </c:spPr>
        </c:majorGridlines>
        <c:numFmt formatCode="#\%" sourceLinked="0"/>
        <c:tickLblPos val="nextTo"/>
        <c:spPr>
          <a:ln w="3175">
            <a:solidFill>
              <a:srgbClr val="808080"/>
            </a:solidFill>
            <a:prstDash val="solid"/>
          </a:ln>
        </c:spPr>
        <c:txPr>
          <a:bodyPr/>
          <a:lstStyle/>
          <a:p>
            <a:pPr>
              <a:defRPr sz="1600" b="1"/>
            </a:pPr>
            <a:endParaRPr lang="en-US"/>
          </a:p>
        </c:txPr>
        <c:crossAx val="92478464"/>
        <c:crosses val="autoZero"/>
        <c:crossBetween val="midCat"/>
      </c:valAx>
      <c:spPr>
        <a:noFill/>
        <a:ln w="25400">
          <a:noFill/>
        </a:ln>
      </c:spPr>
    </c:plotArea>
    <c:legend>
      <c:legendPos val="r"/>
      <c:layout>
        <c:manualLayout>
          <c:xMode val="edge"/>
          <c:yMode val="edge"/>
          <c:x val="8.3596128608924236E-2"/>
          <c:y val="0.58807859434237353"/>
          <c:w val="0.35883960527661413"/>
          <c:h val="0.11536752387334598"/>
        </c:manualLayout>
      </c:layout>
      <c:spPr>
        <a:noFill/>
        <a:ln w="25400">
          <a:noFill/>
        </a:ln>
      </c:spPr>
      <c:txPr>
        <a:bodyPr/>
        <a:lstStyle/>
        <a:p>
          <a:pPr>
            <a:defRPr sz="1800" b="1" cap="small" baseline="0"/>
          </a:pPr>
          <a:endParaRPr lang="en-US"/>
        </a:p>
      </c:txPr>
    </c:legend>
    <c:plotVisOnly val="1"/>
    <c:dispBlanksAs val="zero"/>
  </c:chart>
  <c:spPr>
    <a:noFill/>
    <a:ln w="9525">
      <a:no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3363101091269246E-2"/>
          <c:y val="0.20412362700412687"/>
          <c:w val="0.89051346612486348"/>
          <c:h val="0.71892782152231005"/>
        </c:manualLayout>
      </c:layout>
      <c:barChart>
        <c:barDir val="col"/>
        <c:grouping val="clustered"/>
        <c:ser>
          <c:idx val="0"/>
          <c:order val="0"/>
          <c:spPr>
            <a:solidFill>
              <a:srgbClr val="000066"/>
            </a:solidFill>
            <a:effectLst>
              <a:outerShdw blurRad="50800" dist="38100" dir="5400000" algn="t" rotWithShape="0">
                <a:prstClr val="black">
                  <a:alpha val="40000"/>
                </a:prstClr>
              </a:outerShdw>
            </a:effectLst>
          </c:spPr>
          <c:dPt>
            <c:idx val="5"/>
            <c:spPr>
              <a:solidFill>
                <a:srgbClr val="C00000"/>
              </a:solidFill>
              <a:effectLst>
                <a:outerShdw blurRad="50800" dist="38100" dir="5400000" algn="t" rotWithShape="0">
                  <a:prstClr val="black">
                    <a:alpha val="40000"/>
                  </a:prstClr>
                </a:outerShdw>
              </a:effectLst>
            </c:spPr>
          </c:dPt>
          <c:dLbls>
            <c:numFmt formatCode="#\%" sourceLinked="0"/>
            <c:txPr>
              <a:bodyPr/>
              <a:lstStyle/>
              <a:p>
                <a:pPr>
                  <a:defRPr sz="1800" b="1" baseline="0">
                    <a:solidFill>
                      <a:schemeClr val="bg1"/>
                    </a:solidFill>
                  </a:defRPr>
                </a:pPr>
                <a:endParaRPr lang="en-US"/>
              </a:p>
            </c:txPr>
            <c:dLblPos val="inEnd"/>
            <c:showVal val="1"/>
          </c:dLbls>
          <c:cat>
            <c:strRef>
              <c:f>weoreptc!$A$11:$A$16</c:f>
              <c:strCache>
                <c:ptCount val="6"/>
                <c:pt idx="0">
                  <c:v>Spain</c:v>
                </c:pt>
                <c:pt idx="1">
                  <c:v>Portugal</c:v>
                </c:pt>
                <c:pt idx="2">
                  <c:v>Ireland</c:v>
                </c:pt>
                <c:pt idx="3">
                  <c:v>Italy</c:v>
                </c:pt>
                <c:pt idx="4">
                  <c:v>Greece</c:v>
                </c:pt>
                <c:pt idx="5">
                  <c:v>United States</c:v>
                </c:pt>
              </c:strCache>
            </c:strRef>
          </c:cat>
          <c:val>
            <c:numRef>
              <c:f>weoreptc!$B$11:$B$16</c:f>
              <c:numCache>
                <c:formatCode>General</c:formatCode>
                <c:ptCount val="6"/>
                <c:pt idx="0">
                  <c:v>63.922000000000011</c:v>
                </c:pt>
                <c:pt idx="1">
                  <c:v>90.554000000000002</c:v>
                </c:pt>
                <c:pt idx="2">
                  <c:v>114.07199999999999</c:v>
                </c:pt>
                <c:pt idx="3">
                  <c:v>120.25</c:v>
                </c:pt>
                <c:pt idx="4">
                  <c:v>152.315</c:v>
                </c:pt>
                <c:pt idx="5">
                  <c:v>99.519000000000005</c:v>
                </c:pt>
              </c:numCache>
            </c:numRef>
          </c:val>
        </c:ser>
        <c:gapWidth val="35"/>
        <c:axId val="92521600"/>
        <c:axId val="92523136"/>
      </c:barChart>
      <c:catAx>
        <c:axId val="92521600"/>
        <c:scaling>
          <c:orientation val="minMax"/>
        </c:scaling>
        <c:axPos val="b"/>
        <c:tickLblPos val="nextTo"/>
        <c:txPr>
          <a:bodyPr/>
          <a:lstStyle/>
          <a:p>
            <a:pPr>
              <a:defRPr sz="1800" b="1" cap="small" baseline="0"/>
            </a:pPr>
            <a:endParaRPr lang="en-US"/>
          </a:p>
        </c:txPr>
        <c:crossAx val="92523136"/>
        <c:crosses val="autoZero"/>
        <c:auto val="1"/>
        <c:lblAlgn val="ctr"/>
        <c:lblOffset val="100"/>
      </c:catAx>
      <c:valAx>
        <c:axId val="92523136"/>
        <c:scaling>
          <c:orientation val="minMax"/>
          <c:max val="180"/>
        </c:scaling>
        <c:axPos val="l"/>
        <c:majorGridlines>
          <c:spPr>
            <a:ln>
              <a:solidFill>
                <a:prstClr val="white"/>
              </a:solidFill>
            </a:ln>
          </c:spPr>
        </c:majorGridlines>
        <c:numFmt formatCode="#\%" sourceLinked="0"/>
        <c:tickLblPos val="nextTo"/>
        <c:txPr>
          <a:bodyPr/>
          <a:lstStyle/>
          <a:p>
            <a:pPr>
              <a:defRPr sz="1800" b="1"/>
            </a:pPr>
            <a:endParaRPr lang="en-US"/>
          </a:p>
        </c:txPr>
        <c:crossAx val="92521600"/>
        <c:crosses val="autoZero"/>
        <c:crossBetween val="between"/>
      </c:valAx>
    </c:plotArea>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4.2410731778827523E-2"/>
          <c:y val="2.2396791173057391E-2"/>
          <c:w val="0.94906339649118365"/>
          <c:h val="0.86157648389005059"/>
        </c:manualLayout>
      </c:layout>
      <c:lineChart>
        <c:grouping val="standard"/>
        <c:ser>
          <c:idx val="0"/>
          <c:order val="0"/>
          <c:tx>
            <c:strRef>
              <c:f>'Long Term Deficits'!$C$2</c:f>
              <c:strCache>
                <c:ptCount val="1"/>
                <c:pt idx="0">
                  <c:v>Historical</c:v>
                </c:pt>
              </c:strCache>
            </c:strRef>
          </c:tx>
          <c:spPr>
            <a:ln w="57150">
              <a:solidFill>
                <a:schemeClr val="bg1">
                  <a:lumMod val="50000"/>
                </a:schemeClr>
              </a:solidFill>
            </a:ln>
          </c:spPr>
          <c:marker>
            <c:symbol val="none"/>
          </c:marker>
          <c:cat>
            <c:numRef>
              <c:f>'Long Term Deficits'!$B$3:$B$93</c:f>
              <c:numCache>
                <c:formatCode>General</c:formatCode>
                <c:ptCount val="91"/>
                <c:pt idx="0">
                  <c:v>1960</c:v>
                </c:pt>
                <c:pt idx="1">
                  <c:v>1961</c:v>
                </c:pt>
                <c:pt idx="2">
                  <c:v>1962</c:v>
                </c:pt>
                <c:pt idx="3">
                  <c:v>1963</c:v>
                </c:pt>
                <c:pt idx="4">
                  <c:v>1964</c:v>
                </c:pt>
                <c:pt idx="5">
                  <c:v>1965</c:v>
                </c:pt>
                <c:pt idx="6">
                  <c:v>1666</c:v>
                </c:pt>
                <c:pt idx="7">
                  <c:v>1967</c:v>
                </c:pt>
                <c:pt idx="8" formatCode="0">
                  <c:v>1968</c:v>
                </c:pt>
                <c:pt idx="9" formatCode="0">
                  <c:v>1969</c:v>
                </c:pt>
                <c:pt idx="10" formatCode="0">
                  <c:v>1970</c:v>
                </c:pt>
                <c:pt idx="11" formatCode="0">
                  <c:v>1971</c:v>
                </c:pt>
                <c:pt idx="12" formatCode="0">
                  <c:v>1972</c:v>
                </c:pt>
                <c:pt idx="13" formatCode="0">
                  <c:v>1973</c:v>
                </c:pt>
                <c:pt idx="14" formatCode="0">
                  <c:v>1974</c:v>
                </c:pt>
                <c:pt idx="15" formatCode="0">
                  <c:v>1975</c:v>
                </c:pt>
                <c:pt idx="16" formatCode="0">
                  <c:v>1976</c:v>
                </c:pt>
                <c:pt idx="17" formatCode="0">
                  <c:v>1977</c:v>
                </c:pt>
                <c:pt idx="18" formatCode="0">
                  <c:v>1978</c:v>
                </c:pt>
                <c:pt idx="19" formatCode="0">
                  <c:v>1979</c:v>
                </c:pt>
                <c:pt idx="20" formatCode="0">
                  <c:v>1980</c:v>
                </c:pt>
                <c:pt idx="21" formatCode="0">
                  <c:v>1981</c:v>
                </c:pt>
                <c:pt idx="22" formatCode="0">
                  <c:v>1982</c:v>
                </c:pt>
                <c:pt idx="23" formatCode="0">
                  <c:v>1983</c:v>
                </c:pt>
                <c:pt idx="24" formatCode="0">
                  <c:v>1984</c:v>
                </c:pt>
                <c:pt idx="25" formatCode="0">
                  <c:v>1985</c:v>
                </c:pt>
                <c:pt idx="26" formatCode="0">
                  <c:v>1986</c:v>
                </c:pt>
                <c:pt idx="27" formatCode="0">
                  <c:v>1987</c:v>
                </c:pt>
                <c:pt idx="28" formatCode="0">
                  <c:v>1988</c:v>
                </c:pt>
                <c:pt idx="29" formatCode="0">
                  <c:v>1989</c:v>
                </c:pt>
                <c:pt idx="30" formatCode="0">
                  <c:v>1990</c:v>
                </c:pt>
                <c:pt idx="31" formatCode="0">
                  <c:v>1991</c:v>
                </c:pt>
                <c:pt idx="32" formatCode="0">
                  <c:v>1992</c:v>
                </c:pt>
                <c:pt idx="33" formatCode="0">
                  <c:v>1993</c:v>
                </c:pt>
                <c:pt idx="34" formatCode="0">
                  <c:v>1994</c:v>
                </c:pt>
                <c:pt idx="35" formatCode="0">
                  <c:v>1995</c:v>
                </c:pt>
                <c:pt idx="36" formatCode="0">
                  <c:v>1996</c:v>
                </c:pt>
                <c:pt idx="37" formatCode="0">
                  <c:v>1997</c:v>
                </c:pt>
                <c:pt idx="38" formatCode="0">
                  <c:v>1998</c:v>
                </c:pt>
                <c:pt idx="39" formatCode="0">
                  <c:v>1999</c:v>
                </c:pt>
                <c:pt idx="40" formatCode="0">
                  <c:v>2000</c:v>
                </c:pt>
                <c:pt idx="41" formatCode="0">
                  <c:v>2001</c:v>
                </c:pt>
                <c:pt idx="42" formatCode="0">
                  <c:v>2002</c:v>
                </c:pt>
                <c:pt idx="43" formatCode="0">
                  <c:v>2003</c:v>
                </c:pt>
                <c:pt idx="44" formatCode="0">
                  <c:v>2004</c:v>
                </c:pt>
                <c:pt idx="45" formatCode="0">
                  <c:v>2005</c:v>
                </c:pt>
                <c:pt idx="46" formatCode="0">
                  <c:v>2006</c:v>
                </c:pt>
                <c:pt idx="47" formatCode="0">
                  <c:v>2007</c:v>
                </c:pt>
                <c:pt idx="48" formatCode="0">
                  <c:v>2008</c:v>
                </c:pt>
                <c:pt idx="49" formatCode="0">
                  <c:v>2009</c:v>
                </c:pt>
                <c:pt idx="50" formatCode="0">
                  <c:v>2010</c:v>
                </c:pt>
                <c:pt idx="51" formatCode="0">
                  <c:v>2011</c:v>
                </c:pt>
                <c:pt idx="52" formatCode="0">
                  <c:v>2012</c:v>
                </c:pt>
                <c:pt idx="53" formatCode="0">
                  <c:v>2013</c:v>
                </c:pt>
                <c:pt idx="54" formatCode="0">
                  <c:v>2014</c:v>
                </c:pt>
                <c:pt idx="55" formatCode="0">
                  <c:v>2015</c:v>
                </c:pt>
                <c:pt idx="56" formatCode="0">
                  <c:v>2016</c:v>
                </c:pt>
                <c:pt idx="57" formatCode="0">
                  <c:v>2017</c:v>
                </c:pt>
                <c:pt idx="58" formatCode="0">
                  <c:v>2018</c:v>
                </c:pt>
                <c:pt idx="59" formatCode="0">
                  <c:v>2019</c:v>
                </c:pt>
                <c:pt idx="60" formatCode="0">
                  <c:v>2020</c:v>
                </c:pt>
                <c:pt idx="61" formatCode="0">
                  <c:v>2021</c:v>
                </c:pt>
                <c:pt idx="62" formatCode="0">
                  <c:v>2022</c:v>
                </c:pt>
                <c:pt idx="63" formatCode="0">
                  <c:v>2023</c:v>
                </c:pt>
                <c:pt idx="64" formatCode="0">
                  <c:v>2024</c:v>
                </c:pt>
                <c:pt idx="65" formatCode="0">
                  <c:v>2025</c:v>
                </c:pt>
                <c:pt idx="66" formatCode="0">
                  <c:v>2026</c:v>
                </c:pt>
                <c:pt idx="67" formatCode="0">
                  <c:v>2027</c:v>
                </c:pt>
                <c:pt idx="68" formatCode="0">
                  <c:v>2028</c:v>
                </c:pt>
                <c:pt idx="69" formatCode="0">
                  <c:v>2029</c:v>
                </c:pt>
                <c:pt idx="70" formatCode="0">
                  <c:v>2030</c:v>
                </c:pt>
                <c:pt idx="71" formatCode="0">
                  <c:v>2031</c:v>
                </c:pt>
                <c:pt idx="72" formatCode="0">
                  <c:v>2032</c:v>
                </c:pt>
                <c:pt idx="73" formatCode="0">
                  <c:v>2033</c:v>
                </c:pt>
                <c:pt idx="74" formatCode="0">
                  <c:v>2034</c:v>
                </c:pt>
                <c:pt idx="75" formatCode="0">
                  <c:v>2035</c:v>
                </c:pt>
                <c:pt idx="76" formatCode="0">
                  <c:v>2036</c:v>
                </c:pt>
                <c:pt idx="77" formatCode="0">
                  <c:v>2037</c:v>
                </c:pt>
                <c:pt idx="78" formatCode="0">
                  <c:v>2038</c:v>
                </c:pt>
                <c:pt idx="79" formatCode="0">
                  <c:v>2039</c:v>
                </c:pt>
                <c:pt idx="80" formatCode="0">
                  <c:v>2040</c:v>
                </c:pt>
                <c:pt idx="81" formatCode="0">
                  <c:v>2041</c:v>
                </c:pt>
                <c:pt idx="82" formatCode="0">
                  <c:v>2042</c:v>
                </c:pt>
                <c:pt idx="83" formatCode="0">
                  <c:v>2043</c:v>
                </c:pt>
                <c:pt idx="84" formatCode="0">
                  <c:v>2044</c:v>
                </c:pt>
                <c:pt idx="85" formatCode="0">
                  <c:v>2045</c:v>
                </c:pt>
                <c:pt idx="86" formatCode="0">
                  <c:v>2046</c:v>
                </c:pt>
                <c:pt idx="87" formatCode="0">
                  <c:v>2047</c:v>
                </c:pt>
                <c:pt idx="88" formatCode="0">
                  <c:v>2048</c:v>
                </c:pt>
                <c:pt idx="89" formatCode="0">
                  <c:v>2049</c:v>
                </c:pt>
                <c:pt idx="90" formatCode="0">
                  <c:v>2050</c:v>
                </c:pt>
              </c:numCache>
            </c:numRef>
          </c:cat>
          <c:val>
            <c:numRef>
              <c:f>'Long Term Deficits'!$C$3:$C$93</c:f>
              <c:numCache>
                <c:formatCode>General</c:formatCode>
                <c:ptCount val="91"/>
                <c:pt idx="0">
                  <c:v>0</c:v>
                </c:pt>
                <c:pt idx="1">
                  <c:v>-1</c:v>
                </c:pt>
                <c:pt idx="2">
                  <c:v>-1</c:v>
                </c:pt>
                <c:pt idx="3">
                  <c:v>-1</c:v>
                </c:pt>
                <c:pt idx="4">
                  <c:v>-1</c:v>
                </c:pt>
                <c:pt idx="5">
                  <c:v>0</c:v>
                </c:pt>
                <c:pt idx="6">
                  <c:v>-1</c:v>
                </c:pt>
                <c:pt idx="7">
                  <c:v>-1</c:v>
                </c:pt>
                <c:pt idx="8" formatCode="0">
                  <c:v>-3</c:v>
                </c:pt>
                <c:pt idx="9" formatCode="0">
                  <c:v>0</c:v>
                </c:pt>
                <c:pt idx="10" formatCode="0">
                  <c:v>0</c:v>
                </c:pt>
                <c:pt idx="11" formatCode="0">
                  <c:v>-2</c:v>
                </c:pt>
                <c:pt idx="12" formatCode="0">
                  <c:v>-2</c:v>
                </c:pt>
                <c:pt idx="13" formatCode="0">
                  <c:v>-1</c:v>
                </c:pt>
                <c:pt idx="14" formatCode="0">
                  <c:v>0</c:v>
                </c:pt>
                <c:pt idx="15" formatCode="0">
                  <c:v>-3</c:v>
                </c:pt>
                <c:pt idx="16" formatCode="0">
                  <c:v>-4</c:v>
                </c:pt>
                <c:pt idx="17" formatCode="0">
                  <c:v>-3</c:v>
                </c:pt>
                <c:pt idx="18" formatCode="0">
                  <c:v>-3</c:v>
                </c:pt>
                <c:pt idx="19" formatCode="0">
                  <c:v>-2</c:v>
                </c:pt>
                <c:pt idx="20" formatCode="0">
                  <c:v>-3</c:v>
                </c:pt>
                <c:pt idx="21" formatCode="0">
                  <c:v>-3</c:v>
                </c:pt>
                <c:pt idx="22" formatCode="0">
                  <c:v>-4</c:v>
                </c:pt>
                <c:pt idx="23" formatCode="0">
                  <c:v>-6</c:v>
                </c:pt>
                <c:pt idx="24" formatCode="0">
                  <c:v>-5</c:v>
                </c:pt>
                <c:pt idx="25" formatCode="0">
                  <c:v>-5</c:v>
                </c:pt>
                <c:pt idx="26" formatCode="0">
                  <c:v>-5</c:v>
                </c:pt>
                <c:pt idx="27" formatCode="0">
                  <c:v>-3</c:v>
                </c:pt>
                <c:pt idx="28" formatCode="0">
                  <c:v>-3</c:v>
                </c:pt>
                <c:pt idx="29" formatCode="0">
                  <c:v>-3</c:v>
                </c:pt>
                <c:pt idx="30" formatCode="0">
                  <c:v>-4</c:v>
                </c:pt>
                <c:pt idx="31" formatCode="0">
                  <c:v>-5</c:v>
                </c:pt>
                <c:pt idx="32" formatCode="0">
                  <c:v>-5</c:v>
                </c:pt>
                <c:pt idx="33" formatCode="0">
                  <c:v>-4</c:v>
                </c:pt>
                <c:pt idx="34" formatCode="0">
                  <c:v>-3</c:v>
                </c:pt>
                <c:pt idx="35" formatCode="0">
                  <c:v>-2</c:v>
                </c:pt>
                <c:pt idx="36" formatCode="0">
                  <c:v>-1</c:v>
                </c:pt>
                <c:pt idx="37" formatCode="0">
                  <c:v>0</c:v>
                </c:pt>
                <c:pt idx="38" formatCode="0">
                  <c:v>1</c:v>
                </c:pt>
                <c:pt idx="39" formatCode="0">
                  <c:v>1</c:v>
                </c:pt>
                <c:pt idx="40" formatCode="0">
                  <c:v>2</c:v>
                </c:pt>
                <c:pt idx="41" formatCode="0">
                  <c:v>1</c:v>
                </c:pt>
                <c:pt idx="42" formatCode="0">
                  <c:v>-2</c:v>
                </c:pt>
                <c:pt idx="43" formatCode="0">
                  <c:v>-3</c:v>
                </c:pt>
                <c:pt idx="44" formatCode="0">
                  <c:v>-4</c:v>
                </c:pt>
                <c:pt idx="45" formatCode="0">
                  <c:v>-3</c:v>
                </c:pt>
                <c:pt idx="46" formatCode="0">
                  <c:v>-2</c:v>
                </c:pt>
                <c:pt idx="47" formatCode="0">
                  <c:v>-1</c:v>
                </c:pt>
                <c:pt idx="48" formatCode="0">
                  <c:v>-3</c:v>
                </c:pt>
                <c:pt idx="49" formatCode="0">
                  <c:v>-10</c:v>
                </c:pt>
                <c:pt idx="50" formatCode="0">
                  <c:v>-9</c:v>
                </c:pt>
              </c:numCache>
            </c:numRef>
          </c:val>
        </c:ser>
        <c:ser>
          <c:idx val="1"/>
          <c:order val="1"/>
          <c:tx>
            <c:strRef>
              <c:f>'Long Term Deficits'!$D$2</c:f>
              <c:strCache>
                <c:ptCount val="1"/>
                <c:pt idx="0">
                  <c:v>Status Quo</c:v>
                </c:pt>
              </c:strCache>
            </c:strRef>
          </c:tx>
          <c:spPr>
            <a:ln w="53975">
              <a:solidFill>
                <a:srgbClr val="C00000"/>
              </a:solidFill>
            </a:ln>
          </c:spPr>
          <c:marker>
            <c:symbol val="none"/>
          </c:marker>
          <c:cat>
            <c:numRef>
              <c:f>'Long Term Deficits'!$B$3:$B$93</c:f>
              <c:numCache>
                <c:formatCode>General</c:formatCode>
                <c:ptCount val="91"/>
                <c:pt idx="0">
                  <c:v>1960</c:v>
                </c:pt>
                <c:pt idx="1">
                  <c:v>1961</c:v>
                </c:pt>
                <c:pt idx="2">
                  <c:v>1962</c:v>
                </c:pt>
                <c:pt idx="3">
                  <c:v>1963</c:v>
                </c:pt>
                <c:pt idx="4">
                  <c:v>1964</c:v>
                </c:pt>
                <c:pt idx="5">
                  <c:v>1965</c:v>
                </c:pt>
                <c:pt idx="6">
                  <c:v>1666</c:v>
                </c:pt>
                <c:pt idx="7">
                  <c:v>1967</c:v>
                </c:pt>
                <c:pt idx="8" formatCode="0">
                  <c:v>1968</c:v>
                </c:pt>
                <c:pt idx="9" formatCode="0">
                  <c:v>1969</c:v>
                </c:pt>
                <c:pt idx="10" formatCode="0">
                  <c:v>1970</c:v>
                </c:pt>
                <c:pt idx="11" formatCode="0">
                  <c:v>1971</c:v>
                </c:pt>
                <c:pt idx="12" formatCode="0">
                  <c:v>1972</c:v>
                </c:pt>
                <c:pt idx="13" formatCode="0">
                  <c:v>1973</c:v>
                </c:pt>
                <c:pt idx="14" formatCode="0">
                  <c:v>1974</c:v>
                </c:pt>
                <c:pt idx="15" formatCode="0">
                  <c:v>1975</c:v>
                </c:pt>
                <c:pt idx="16" formatCode="0">
                  <c:v>1976</c:v>
                </c:pt>
                <c:pt idx="17" formatCode="0">
                  <c:v>1977</c:v>
                </c:pt>
                <c:pt idx="18" formatCode="0">
                  <c:v>1978</c:v>
                </c:pt>
                <c:pt idx="19" formatCode="0">
                  <c:v>1979</c:v>
                </c:pt>
                <c:pt idx="20" formatCode="0">
                  <c:v>1980</c:v>
                </c:pt>
                <c:pt idx="21" formatCode="0">
                  <c:v>1981</c:v>
                </c:pt>
                <c:pt idx="22" formatCode="0">
                  <c:v>1982</c:v>
                </c:pt>
                <c:pt idx="23" formatCode="0">
                  <c:v>1983</c:v>
                </c:pt>
                <c:pt idx="24" formatCode="0">
                  <c:v>1984</c:v>
                </c:pt>
                <c:pt idx="25" formatCode="0">
                  <c:v>1985</c:v>
                </c:pt>
                <c:pt idx="26" formatCode="0">
                  <c:v>1986</c:v>
                </c:pt>
                <c:pt idx="27" formatCode="0">
                  <c:v>1987</c:v>
                </c:pt>
                <c:pt idx="28" formatCode="0">
                  <c:v>1988</c:v>
                </c:pt>
                <c:pt idx="29" formatCode="0">
                  <c:v>1989</c:v>
                </c:pt>
                <c:pt idx="30" formatCode="0">
                  <c:v>1990</c:v>
                </c:pt>
                <c:pt idx="31" formatCode="0">
                  <c:v>1991</c:v>
                </c:pt>
                <c:pt idx="32" formatCode="0">
                  <c:v>1992</c:v>
                </c:pt>
                <c:pt idx="33" formatCode="0">
                  <c:v>1993</c:v>
                </c:pt>
                <c:pt idx="34" formatCode="0">
                  <c:v>1994</c:v>
                </c:pt>
                <c:pt idx="35" formatCode="0">
                  <c:v>1995</c:v>
                </c:pt>
                <c:pt idx="36" formatCode="0">
                  <c:v>1996</c:v>
                </c:pt>
                <c:pt idx="37" formatCode="0">
                  <c:v>1997</c:v>
                </c:pt>
                <c:pt idx="38" formatCode="0">
                  <c:v>1998</c:v>
                </c:pt>
                <c:pt idx="39" formatCode="0">
                  <c:v>1999</c:v>
                </c:pt>
                <c:pt idx="40" formatCode="0">
                  <c:v>2000</c:v>
                </c:pt>
                <c:pt idx="41" formatCode="0">
                  <c:v>2001</c:v>
                </c:pt>
                <c:pt idx="42" formatCode="0">
                  <c:v>2002</c:v>
                </c:pt>
                <c:pt idx="43" formatCode="0">
                  <c:v>2003</c:v>
                </c:pt>
                <c:pt idx="44" formatCode="0">
                  <c:v>2004</c:v>
                </c:pt>
                <c:pt idx="45" formatCode="0">
                  <c:v>2005</c:v>
                </c:pt>
                <c:pt idx="46" formatCode="0">
                  <c:v>2006</c:v>
                </c:pt>
                <c:pt idx="47" formatCode="0">
                  <c:v>2007</c:v>
                </c:pt>
                <c:pt idx="48" formatCode="0">
                  <c:v>2008</c:v>
                </c:pt>
                <c:pt idx="49" formatCode="0">
                  <c:v>2009</c:v>
                </c:pt>
                <c:pt idx="50" formatCode="0">
                  <c:v>2010</c:v>
                </c:pt>
                <c:pt idx="51" formatCode="0">
                  <c:v>2011</c:v>
                </c:pt>
                <c:pt idx="52" formatCode="0">
                  <c:v>2012</c:v>
                </c:pt>
                <c:pt idx="53" formatCode="0">
                  <c:v>2013</c:v>
                </c:pt>
                <c:pt idx="54" formatCode="0">
                  <c:v>2014</c:v>
                </c:pt>
                <c:pt idx="55" formatCode="0">
                  <c:v>2015</c:v>
                </c:pt>
                <c:pt idx="56" formatCode="0">
                  <c:v>2016</c:v>
                </c:pt>
                <c:pt idx="57" formatCode="0">
                  <c:v>2017</c:v>
                </c:pt>
                <c:pt idx="58" formatCode="0">
                  <c:v>2018</c:v>
                </c:pt>
                <c:pt idx="59" formatCode="0">
                  <c:v>2019</c:v>
                </c:pt>
                <c:pt idx="60" formatCode="0">
                  <c:v>2020</c:v>
                </c:pt>
                <c:pt idx="61" formatCode="0">
                  <c:v>2021</c:v>
                </c:pt>
                <c:pt idx="62" formatCode="0">
                  <c:v>2022</c:v>
                </c:pt>
                <c:pt idx="63" formatCode="0">
                  <c:v>2023</c:v>
                </c:pt>
                <c:pt idx="64" formatCode="0">
                  <c:v>2024</c:v>
                </c:pt>
                <c:pt idx="65" formatCode="0">
                  <c:v>2025</c:v>
                </c:pt>
                <c:pt idx="66" formatCode="0">
                  <c:v>2026</c:v>
                </c:pt>
                <c:pt idx="67" formatCode="0">
                  <c:v>2027</c:v>
                </c:pt>
                <c:pt idx="68" formatCode="0">
                  <c:v>2028</c:v>
                </c:pt>
                <c:pt idx="69" formatCode="0">
                  <c:v>2029</c:v>
                </c:pt>
                <c:pt idx="70" formatCode="0">
                  <c:v>2030</c:v>
                </c:pt>
                <c:pt idx="71" formatCode="0">
                  <c:v>2031</c:v>
                </c:pt>
                <c:pt idx="72" formatCode="0">
                  <c:v>2032</c:v>
                </c:pt>
                <c:pt idx="73" formatCode="0">
                  <c:v>2033</c:v>
                </c:pt>
                <c:pt idx="74" formatCode="0">
                  <c:v>2034</c:v>
                </c:pt>
                <c:pt idx="75" formatCode="0">
                  <c:v>2035</c:v>
                </c:pt>
                <c:pt idx="76" formatCode="0">
                  <c:v>2036</c:v>
                </c:pt>
                <c:pt idx="77" formatCode="0">
                  <c:v>2037</c:v>
                </c:pt>
                <c:pt idx="78" formatCode="0">
                  <c:v>2038</c:v>
                </c:pt>
                <c:pt idx="79" formatCode="0">
                  <c:v>2039</c:v>
                </c:pt>
                <c:pt idx="80" formatCode="0">
                  <c:v>2040</c:v>
                </c:pt>
                <c:pt idx="81" formatCode="0">
                  <c:v>2041</c:v>
                </c:pt>
                <c:pt idx="82" formatCode="0">
                  <c:v>2042</c:v>
                </c:pt>
                <c:pt idx="83" formatCode="0">
                  <c:v>2043</c:v>
                </c:pt>
                <c:pt idx="84" formatCode="0">
                  <c:v>2044</c:v>
                </c:pt>
                <c:pt idx="85" formatCode="0">
                  <c:v>2045</c:v>
                </c:pt>
                <c:pt idx="86" formatCode="0">
                  <c:v>2046</c:v>
                </c:pt>
                <c:pt idx="87" formatCode="0">
                  <c:v>2047</c:v>
                </c:pt>
                <c:pt idx="88" formatCode="0">
                  <c:v>2048</c:v>
                </c:pt>
                <c:pt idx="89" formatCode="0">
                  <c:v>2049</c:v>
                </c:pt>
                <c:pt idx="90" formatCode="0">
                  <c:v>2050</c:v>
                </c:pt>
              </c:numCache>
            </c:numRef>
          </c:cat>
          <c:val>
            <c:numRef>
              <c:f>'Long Term Deficits'!$D$3:$D$93</c:f>
              <c:numCache>
                <c:formatCode>General</c:formatCode>
                <c:ptCount val="91"/>
                <c:pt idx="50" formatCode="0">
                  <c:v>-9</c:v>
                </c:pt>
                <c:pt idx="51" formatCode="0.0">
                  <c:v>-9.5</c:v>
                </c:pt>
                <c:pt idx="52" formatCode="0.0">
                  <c:v>-7.2</c:v>
                </c:pt>
                <c:pt idx="53" formatCode="0.0">
                  <c:v>-6.2</c:v>
                </c:pt>
                <c:pt idx="54" formatCode="0.0">
                  <c:v>-5.6</c:v>
                </c:pt>
                <c:pt idx="55" formatCode="0.0">
                  <c:v>-5.8</c:v>
                </c:pt>
                <c:pt idx="56" formatCode="0.0">
                  <c:v>-6.3</c:v>
                </c:pt>
                <c:pt idx="57" formatCode="0.0">
                  <c:v>-6.2</c:v>
                </c:pt>
                <c:pt idx="58" formatCode="0.0">
                  <c:v>-6.3</c:v>
                </c:pt>
                <c:pt idx="59" formatCode="0.0">
                  <c:v>-6.8</c:v>
                </c:pt>
                <c:pt idx="60" formatCode="0.0">
                  <c:v>-7.2</c:v>
                </c:pt>
                <c:pt idx="61" formatCode="0.0">
                  <c:v>-7.5</c:v>
                </c:pt>
                <c:pt idx="62" formatCode="0">
                  <c:v>-8</c:v>
                </c:pt>
                <c:pt idx="63" formatCode="0">
                  <c:v>-8.6</c:v>
                </c:pt>
                <c:pt idx="64" formatCode="0">
                  <c:v>-9.2000000000000011</c:v>
                </c:pt>
                <c:pt idx="65" formatCode="0">
                  <c:v>-9.9</c:v>
                </c:pt>
                <c:pt idx="66" formatCode="0">
                  <c:v>-10</c:v>
                </c:pt>
                <c:pt idx="67" formatCode="0">
                  <c:v>-11</c:v>
                </c:pt>
                <c:pt idx="68" formatCode="0">
                  <c:v>-12</c:v>
                </c:pt>
                <c:pt idx="69" formatCode="0">
                  <c:v>-12</c:v>
                </c:pt>
                <c:pt idx="70" formatCode="0">
                  <c:v>-13</c:v>
                </c:pt>
                <c:pt idx="71" formatCode="0">
                  <c:v>-13.3</c:v>
                </c:pt>
                <c:pt idx="72" formatCode="0">
                  <c:v>-14</c:v>
                </c:pt>
                <c:pt idx="73" formatCode="0">
                  <c:v>-14.4</c:v>
                </c:pt>
                <c:pt idx="74" formatCode="0">
                  <c:v>-15</c:v>
                </c:pt>
                <c:pt idx="75" formatCode="0">
                  <c:v>-16</c:v>
                </c:pt>
                <c:pt idx="76" formatCode="0">
                  <c:v>-16.100000000000001</c:v>
                </c:pt>
                <c:pt idx="77" formatCode="0">
                  <c:v>-17</c:v>
                </c:pt>
                <c:pt idx="78" formatCode="0">
                  <c:v>-17.2</c:v>
                </c:pt>
                <c:pt idx="79" formatCode="0">
                  <c:v>-17.8</c:v>
                </c:pt>
                <c:pt idx="80" formatCode="0">
                  <c:v>-18.399999999999999</c:v>
                </c:pt>
                <c:pt idx="81" formatCode="0">
                  <c:v>-19</c:v>
                </c:pt>
                <c:pt idx="82" formatCode="0">
                  <c:v>-19.600000000000001</c:v>
                </c:pt>
                <c:pt idx="83" formatCode="0">
                  <c:v>-20.100000000000001</c:v>
                </c:pt>
                <c:pt idx="84" formatCode="0">
                  <c:v>-20.6</c:v>
                </c:pt>
                <c:pt idx="85" formatCode="0">
                  <c:v>-21.2</c:v>
                </c:pt>
                <c:pt idx="86" formatCode="0">
                  <c:v>-21.8</c:v>
                </c:pt>
                <c:pt idx="87" formatCode="0">
                  <c:v>-22.3</c:v>
                </c:pt>
                <c:pt idx="88" formatCode="0">
                  <c:v>-23</c:v>
                </c:pt>
                <c:pt idx="89" formatCode="0">
                  <c:v>-23.7</c:v>
                </c:pt>
                <c:pt idx="90" formatCode="0">
                  <c:v>-24.4</c:v>
                </c:pt>
              </c:numCache>
            </c:numRef>
          </c:val>
        </c:ser>
        <c:ser>
          <c:idx val="2"/>
          <c:order val="2"/>
          <c:tx>
            <c:strRef>
              <c:f>'Long Term Deficits'!$E$2</c:f>
              <c:strCache>
                <c:ptCount val="1"/>
                <c:pt idx="0">
                  <c:v>Path to Properity (FY2012 Budget)</c:v>
                </c:pt>
              </c:strCache>
            </c:strRef>
          </c:tx>
          <c:spPr>
            <a:ln w="53975">
              <a:solidFill>
                <a:srgbClr val="008000"/>
              </a:solidFill>
            </a:ln>
          </c:spPr>
          <c:marker>
            <c:symbol val="none"/>
          </c:marker>
          <c:cat>
            <c:numRef>
              <c:f>'Long Term Deficits'!$B$3:$B$93</c:f>
              <c:numCache>
                <c:formatCode>General</c:formatCode>
                <c:ptCount val="91"/>
                <c:pt idx="0">
                  <c:v>1960</c:v>
                </c:pt>
                <c:pt idx="1">
                  <c:v>1961</c:v>
                </c:pt>
                <c:pt idx="2">
                  <c:v>1962</c:v>
                </c:pt>
                <c:pt idx="3">
                  <c:v>1963</c:v>
                </c:pt>
                <c:pt idx="4">
                  <c:v>1964</c:v>
                </c:pt>
                <c:pt idx="5">
                  <c:v>1965</c:v>
                </c:pt>
                <c:pt idx="6">
                  <c:v>1666</c:v>
                </c:pt>
                <c:pt idx="7">
                  <c:v>1967</c:v>
                </c:pt>
                <c:pt idx="8" formatCode="0">
                  <c:v>1968</c:v>
                </c:pt>
                <c:pt idx="9" formatCode="0">
                  <c:v>1969</c:v>
                </c:pt>
                <c:pt idx="10" formatCode="0">
                  <c:v>1970</c:v>
                </c:pt>
                <c:pt idx="11" formatCode="0">
                  <c:v>1971</c:v>
                </c:pt>
                <c:pt idx="12" formatCode="0">
                  <c:v>1972</c:v>
                </c:pt>
                <c:pt idx="13" formatCode="0">
                  <c:v>1973</c:v>
                </c:pt>
                <c:pt idx="14" formatCode="0">
                  <c:v>1974</c:v>
                </c:pt>
                <c:pt idx="15" formatCode="0">
                  <c:v>1975</c:v>
                </c:pt>
                <c:pt idx="16" formatCode="0">
                  <c:v>1976</c:v>
                </c:pt>
                <c:pt idx="17" formatCode="0">
                  <c:v>1977</c:v>
                </c:pt>
                <c:pt idx="18" formatCode="0">
                  <c:v>1978</c:v>
                </c:pt>
                <c:pt idx="19" formatCode="0">
                  <c:v>1979</c:v>
                </c:pt>
                <c:pt idx="20" formatCode="0">
                  <c:v>1980</c:v>
                </c:pt>
                <c:pt idx="21" formatCode="0">
                  <c:v>1981</c:v>
                </c:pt>
                <c:pt idx="22" formatCode="0">
                  <c:v>1982</c:v>
                </c:pt>
                <c:pt idx="23" formatCode="0">
                  <c:v>1983</c:v>
                </c:pt>
                <c:pt idx="24" formatCode="0">
                  <c:v>1984</c:v>
                </c:pt>
                <c:pt idx="25" formatCode="0">
                  <c:v>1985</c:v>
                </c:pt>
                <c:pt idx="26" formatCode="0">
                  <c:v>1986</c:v>
                </c:pt>
                <c:pt idx="27" formatCode="0">
                  <c:v>1987</c:v>
                </c:pt>
                <c:pt idx="28" formatCode="0">
                  <c:v>1988</c:v>
                </c:pt>
                <c:pt idx="29" formatCode="0">
                  <c:v>1989</c:v>
                </c:pt>
                <c:pt idx="30" formatCode="0">
                  <c:v>1990</c:v>
                </c:pt>
                <c:pt idx="31" formatCode="0">
                  <c:v>1991</c:v>
                </c:pt>
                <c:pt idx="32" formatCode="0">
                  <c:v>1992</c:v>
                </c:pt>
                <c:pt idx="33" formatCode="0">
                  <c:v>1993</c:v>
                </c:pt>
                <c:pt idx="34" formatCode="0">
                  <c:v>1994</c:v>
                </c:pt>
                <c:pt idx="35" formatCode="0">
                  <c:v>1995</c:v>
                </c:pt>
                <c:pt idx="36" formatCode="0">
                  <c:v>1996</c:v>
                </c:pt>
                <c:pt idx="37" formatCode="0">
                  <c:v>1997</c:v>
                </c:pt>
                <c:pt idx="38" formatCode="0">
                  <c:v>1998</c:v>
                </c:pt>
                <c:pt idx="39" formatCode="0">
                  <c:v>1999</c:v>
                </c:pt>
                <c:pt idx="40" formatCode="0">
                  <c:v>2000</c:v>
                </c:pt>
                <c:pt idx="41" formatCode="0">
                  <c:v>2001</c:v>
                </c:pt>
                <c:pt idx="42" formatCode="0">
                  <c:v>2002</c:v>
                </c:pt>
                <c:pt idx="43" formatCode="0">
                  <c:v>2003</c:v>
                </c:pt>
                <c:pt idx="44" formatCode="0">
                  <c:v>2004</c:v>
                </c:pt>
                <c:pt idx="45" formatCode="0">
                  <c:v>2005</c:v>
                </c:pt>
                <c:pt idx="46" formatCode="0">
                  <c:v>2006</c:v>
                </c:pt>
                <c:pt idx="47" formatCode="0">
                  <c:v>2007</c:v>
                </c:pt>
                <c:pt idx="48" formatCode="0">
                  <c:v>2008</c:v>
                </c:pt>
                <c:pt idx="49" formatCode="0">
                  <c:v>2009</c:v>
                </c:pt>
                <c:pt idx="50" formatCode="0">
                  <c:v>2010</c:v>
                </c:pt>
                <c:pt idx="51" formatCode="0">
                  <c:v>2011</c:v>
                </c:pt>
                <c:pt idx="52" formatCode="0">
                  <c:v>2012</c:v>
                </c:pt>
                <c:pt idx="53" formatCode="0">
                  <c:v>2013</c:v>
                </c:pt>
                <c:pt idx="54" formatCode="0">
                  <c:v>2014</c:v>
                </c:pt>
                <c:pt idx="55" formatCode="0">
                  <c:v>2015</c:v>
                </c:pt>
                <c:pt idx="56" formatCode="0">
                  <c:v>2016</c:v>
                </c:pt>
                <c:pt idx="57" formatCode="0">
                  <c:v>2017</c:v>
                </c:pt>
                <c:pt idx="58" formatCode="0">
                  <c:v>2018</c:v>
                </c:pt>
                <c:pt idx="59" formatCode="0">
                  <c:v>2019</c:v>
                </c:pt>
                <c:pt idx="60" formatCode="0">
                  <c:v>2020</c:v>
                </c:pt>
                <c:pt idx="61" formatCode="0">
                  <c:v>2021</c:v>
                </c:pt>
                <c:pt idx="62" formatCode="0">
                  <c:v>2022</c:v>
                </c:pt>
                <c:pt idx="63" formatCode="0">
                  <c:v>2023</c:v>
                </c:pt>
                <c:pt idx="64" formatCode="0">
                  <c:v>2024</c:v>
                </c:pt>
                <c:pt idx="65" formatCode="0">
                  <c:v>2025</c:v>
                </c:pt>
                <c:pt idx="66" formatCode="0">
                  <c:v>2026</c:v>
                </c:pt>
                <c:pt idx="67" formatCode="0">
                  <c:v>2027</c:v>
                </c:pt>
                <c:pt idx="68" formatCode="0">
                  <c:v>2028</c:v>
                </c:pt>
                <c:pt idx="69" formatCode="0">
                  <c:v>2029</c:v>
                </c:pt>
                <c:pt idx="70" formatCode="0">
                  <c:v>2030</c:v>
                </c:pt>
                <c:pt idx="71" formatCode="0">
                  <c:v>2031</c:v>
                </c:pt>
                <c:pt idx="72" formatCode="0">
                  <c:v>2032</c:v>
                </c:pt>
                <c:pt idx="73" formatCode="0">
                  <c:v>2033</c:v>
                </c:pt>
                <c:pt idx="74" formatCode="0">
                  <c:v>2034</c:v>
                </c:pt>
                <c:pt idx="75" formatCode="0">
                  <c:v>2035</c:v>
                </c:pt>
                <c:pt idx="76" formatCode="0">
                  <c:v>2036</c:v>
                </c:pt>
                <c:pt idx="77" formatCode="0">
                  <c:v>2037</c:v>
                </c:pt>
                <c:pt idx="78" formatCode="0">
                  <c:v>2038</c:v>
                </c:pt>
                <c:pt idx="79" formatCode="0">
                  <c:v>2039</c:v>
                </c:pt>
                <c:pt idx="80" formatCode="0">
                  <c:v>2040</c:v>
                </c:pt>
                <c:pt idx="81" formatCode="0">
                  <c:v>2041</c:v>
                </c:pt>
                <c:pt idx="82" formatCode="0">
                  <c:v>2042</c:v>
                </c:pt>
                <c:pt idx="83" formatCode="0">
                  <c:v>2043</c:v>
                </c:pt>
                <c:pt idx="84" formatCode="0">
                  <c:v>2044</c:v>
                </c:pt>
                <c:pt idx="85" formatCode="0">
                  <c:v>2045</c:v>
                </c:pt>
                <c:pt idx="86" formatCode="0">
                  <c:v>2046</c:v>
                </c:pt>
                <c:pt idx="87" formatCode="0">
                  <c:v>2047</c:v>
                </c:pt>
                <c:pt idx="88" formatCode="0">
                  <c:v>2048</c:v>
                </c:pt>
                <c:pt idx="89" formatCode="0">
                  <c:v>2049</c:v>
                </c:pt>
                <c:pt idx="90" formatCode="0">
                  <c:v>2050</c:v>
                </c:pt>
              </c:numCache>
            </c:numRef>
          </c:cat>
          <c:val>
            <c:numRef>
              <c:f>'Long Term Deficits'!$E$3:$E$93</c:f>
              <c:numCache>
                <c:formatCode>General</c:formatCode>
                <c:ptCount val="91"/>
                <c:pt idx="50" formatCode="0">
                  <c:v>-9</c:v>
                </c:pt>
                <c:pt idx="51" formatCode="0.0">
                  <c:v>-9.2000000000000011</c:v>
                </c:pt>
                <c:pt idx="52" formatCode="0.0">
                  <c:v>-7.6</c:v>
                </c:pt>
                <c:pt idx="53" formatCode="0.0">
                  <c:v>-5</c:v>
                </c:pt>
                <c:pt idx="54" formatCode="0.0">
                  <c:v>-3</c:v>
                </c:pt>
                <c:pt idx="55" formatCode="0.0">
                  <c:v>-1.7</c:v>
                </c:pt>
                <c:pt idx="56" formatCode="0.0">
                  <c:v>-1.3</c:v>
                </c:pt>
                <c:pt idx="57" formatCode="0.0">
                  <c:v>-0.9</c:v>
                </c:pt>
                <c:pt idx="58" formatCode="0.0">
                  <c:v>-0.8</c:v>
                </c:pt>
                <c:pt idx="59" formatCode="0.0">
                  <c:v>-1</c:v>
                </c:pt>
                <c:pt idx="60" formatCode="0.0">
                  <c:v>-1</c:v>
                </c:pt>
                <c:pt idx="61" formatCode="0.0">
                  <c:v>-0.9</c:v>
                </c:pt>
                <c:pt idx="62" formatCode="0.0">
                  <c:v>-1.2</c:v>
                </c:pt>
                <c:pt idx="63" formatCode="0.0000">
                  <c:v>-1.25</c:v>
                </c:pt>
                <c:pt idx="64" formatCode="0.0000">
                  <c:v>-1.25</c:v>
                </c:pt>
                <c:pt idx="65" formatCode="0.0000">
                  <c:v>-1.25</c:v>
                </c:pt>
                <c:pt idx="66" formatCode="0.0000">
                  <c:v>-1.25</c:v>
                </c:pt>
                <c:pt idx="67" formatCode="0.0000">
                  <c:v>-1.25</c:v>
                </c:pt>
                <c:pt idx="68" formatCode="0.0000">
                  <c:v>-1.25</c:v>
                </c:pt>
                <c:pt idx="69" formatCode="0.0000">
                  <c:v>-1.25</c:v>
                </c:pt>
                <c:pt idx="70" formatCode="0.0000">
                  <c:v>-1.25</c:v>
                </c:pt>
                <c:pt idx="71" formatCode="0.0000">
                  <c:v>-1</c:v>
                </c:pt>
                <c:pt idx="72" formatCode="0.0000">
                  <c:v>-0.9</c:v>
                </c:pt>
                <c:pt idx="73" formatCode="0.0000">
                  <c:v>-0.75000000000000078</c:v>
                </c:pt>
                <c:pt idx="74" formatCode="0.0000">
                  <c:v>-0.60000000000000064</c:v>
                </c:pt>
                <c:pt idx="75" formatCode="0.0000">
                  <c:v>-0.5</c:v>
                </c:pt>
                <c:pt idx="76" formatCode="0.0000">
                  <c:v>-0.47000000000000008</c:v>
                </c:pt>
                <c:pt idx="77" formatCode="0.0000">
                  <c:v>-0.33000000000000046</c:v>
                </c:pt>
                <c:pt idx="78" formatCode="0.0000">
                  <c:v>-0.25</c:v>
                </c:pt>
                <c:pt idx="79" formatCode="0.0000">
                  <c:v>0</c:v>
                </c:pt>
                <c:pt idx="80" formatCode="0.0000">
                  <c:v>0.25</c:v>
                </c:pt>
                <c:pt idx="81" formatCode="0.0000">
                  <c:v>0.5</c:v>
                </c:pt>
                <c:pt idx="82" formatCode="0.0000">
                  <c:v>0.75000000000000078</c:v>
                </c:pt>
                <c:pt idx="83" formatCode="0.0000">
                  <c:v>1</c:v>
                </c:pt>
                <c:pt idx="84" formatCode="0.0000">
                  <c:v>1.25</c:v>
                </c:pt>
                <c:pt idx="85" formatCode="0.0000">
                  <c:v>1.5</c:v>
                </c:pt>
                <c:pt idx="86" formatCode="0.0000">
                  <c:v>1.75</c:v>
                </c:pt>
                <c:pt idx="87" formatCode="0.0000">
                  <c:v>2.1</c:v>
                </c:pt>
                <c:pt idx="88" formatCode="0.0000">
                  <c:v>2.4</c:v>
                </c:pt>
                <c:pt idx="89" formatCode="0.0000">
                  <c:v>2.7</c:v>
                </c:pt>
                <c:pt idx="90" formatCode="0.0000">
                  <c:v>3</c:v>
                </c:pt>
              </c:numCache>
            </c:numRef>
          </c:val>
        </c:ser>
        <c:marker val="1"/>
        <c:axId val="92772224"/>
        <c:axId val="92773760"/>
      </c:lineChart>
      <c:catAx>
        <c:axId val="92772224"/>
        <c:scaling>
          <c:orientation val="minMax"/>
        </c:scaling>
        <c:axPos val="b"/>
        <c:numFmt formatCode="General" sourceLinked="1"/>
        <c:majorTickMark val="none"/>
        <c:tickLblPos val="low"/>
        <c:txPr>
          <a:bodyPr/>
          <a:lstStyle/>
          <a:p>
            <a:pPr>
              <a:defRPr sz="1600" b="1"/>
            </a:pPr>
            <a:endParaRPr lang="en-US"/>
          </a:p>
        </c:txPr>
        <c:crossAx val="92773760"/>
        <c:crosses val="autoZero"/>
        <c:auto val="1"/>
        <c:lblAlgn val="ctr"/>
        <c:lblOffset val="100"/>
        <c:tickLblSkip val="10"/>
        <c:tickMarkSkip val="10"/>
      </c:catAx>
      <c:valAx>
        <c:axId val="92773760"/>
        <c:scaling>
          <c:orientation val="minMax"/>
        </c:scaling>
        <c:axPos val="l"/>
        <c:majorGridlines/>
        <c:numFmt formatCode="#\%" sourceLinked="0"/>
        <c:tickLblPos val="nextTo"/>
        <c:txPr>
          <a:bodyPr/>
          <a:lstStyle/>
          <a:p>
            <a:pPr>
              <a:defRPr sz="1600" b="1"/>
            </a:pPr>
            <a:endParaRPr lang="en-US"/>
          </a:p>
        </c:txPr>
        <c:crossAx val="92772224"/>
        <c:crosses val="autoZero"/>
        <c:crossBetween val="between"/>
        <c:majorUnit val="10"/>
      </c:valAx>
    </c:plotArea>
    <c:plotVisOnly val="1"/>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5470034995625671E-2"/>
          <c:y val="3.8452295735760297E-2"/>
          <c:w val="0.88255774278215127"/>
          <c:h val="0.85075399665951001"/>
        </c:manualLayout>
      </c:layout>
      <c:areaChart>
        <c:grouping val="standard"/>
        <c:ser>
          <c:idx val="1"/>
          <c:order val="0"/>
          <c:tx>
            <c:strRef>
              <c:f>'Long Term Debt to GDP+Chart'!$B$2</c:f>
              <c:strCache>
                <c:ptCount val="1"/>
                <c:pt idx="0">
                  <c:v>Historical</c:v>
                </c:pt>
              </c:strCache>
            </c:strRef>
          </c:tx>
          <c:spPr>
            <a:solidFill>
              <a:schemeClr val="bg1">
                <a:lumMod val="50000"/>
              </a:schemeClr>
            </a:solidFill>
            <a:scene3d>
              <a:camera prst="orthographicFront"/>
              <a:lightRig rig="threePt" dir="t"/>
            </a:scene3d>
            <a:sp3d>
              <a:bevelT w="165100" prst="coolSlant"/>
            </a:sp3d>
          </c:spPr>
          <c:cat>
            <c:numRef>
              <c:f>'Long Term Debt to GDP+Chart'!$A$3:$A$143</c:f>
              <c:numCache>
                <c:formatCode>General</c:formatCode>
                <c:ptCount val="141"/>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pt idx="101">
                  <c:v>2041</c:v>
                </c:pt>
                <c:pt idx="102">
                  <c:v>2042</c:v>
                </c:pt>
                <c:pt idx="103">
                  <c:v>2043</c:v>
                </c:pt>
                <c:pt idx="104">
                  <c:v>2044</c:v>
                </c:pt>
                <c:pt idx="105">
                  <c:v>2045</c:v>
                </c:pt>
                <c:pt idx="106">
                  <c:v>2046</c:v>
                </c:pt>
                <c:pt idx="107">
                  <c:v>2047</c:v>
                </c:pt>
                <c:pt idx="108">
                  <c:v>2048</c:v>
                </c:pt>
                <c:pt idx="109">
                  <c:v>2049</c:v>
                </c:pt>
                <c:pt idx="110">
                  <c:v>2050</c:v>
                </c:pt>
                <c:pt idx="111">
                  <c:v>2051</c:v>
                </c:pt>
                <c:pt idx="112">
                  <c:v>2052</c:v>
                </c:pt>
                <c:pt idx="113">
                  <c:v>2053</c:v>
                </c:pt>
                <c:pt idx="114">
                  <c:v>2054</c:v>
                </c:pt>
                <c:pt idx="115">
                  <c:v>2055</c:v>
                </c:pt>
                <c:pt idx="116">
                  <c:v>2056</c:v>
                </c:pt>
                <c:pt idx="117">
                  <c:v>2057</c:v>
                </c:pt>
                <c:pt idx="118">
                  <c:v>2058</c:v>
                </c:pt>
                <c:pt idx="119">
                  <c:v>2059</c:v>
                </c:pt>
                <c:pt idx="120">
                  <c:v>2060</c:v>
                </c:pt>
                <c:pt idx="121">
                  <c:v>2061</c:v>
                </c:pt>
                <c:pt idx="122">
                  <c:v>2062</c:v>
                </c:pt>
                <c:pt idx="123">
                  <c:v>2063</c:v>
                </c:pt>
                <c:pt idx="124">
                  <c:v>2064</c:v>
                </c:pt>
                <c:pt idx="125">
                  <c:v>2065</c:v>
                </c:pt>
                <c:pt idx="126">
                  <c:v>2066</c:v>
                </c:pt>
                <c:pt idx="127">
                  <c:v>2067</c:v>
                </c:pt>
                <c:pt idx="128">
                  <c:v>2068</c:v>
                </c:pt>
                <c:pt idx="129">
                  <c:v>2069</c:v>
                </c:pt>
                <c:pt idx="130">
                  <c:v>2070</c:v>
                </c:pt>
                <c:pt idx="131">
                  <c:v>2071</c:v>
                </c:pt>
                <c:pt idx="132">
                  <c:v>2072</c:v>
                </c:pt>
                <c:pt idx="133">
                  <c:v>2073</c:v>
                </c:pt>
                <c:pt idx="134">
                  <c:v>2074</c:v>
                </c:pt>
                <c:pt idx="135">
                  <c:v>2075</c:v>
                </c:pt>
                <c:pt idx="136">
                  <c:v>2076</c:v>
                </c:pt>
                <c:pt idx="137">
                  <c:v>2077</c:v>
                </c:pt>
                <c:pt idx="138">
                  <c:v>2078</c:v>
                </c:pt>
                <c:pt idx="139">
                  <c:v>2079</c:v>
                </c:pt>
                <c:pt idx="140">
                  <c:v>2080</c:v>
                </c:pt>
              </c:numCache>
            </c:numRef>
          </c:cat>
          <c:val>
            <c:numRef>
              <c:f>'Long Term Debt to GDP+Chart'!$B$3:$B$143</c:f>
              <c:numCache>
                <c:formatCode>0</c:formatCode>
                <c:ptCount val="141"/>
                <c:pt idx="0">
                  <c:v>44.2</c:v>
                </c:pt>
                <c:pt idx="1">
                  <c:v>42.3</c:v>
                </c:pt>
                <c:pt idx="2">
                  <c:v>47</c:v>
                </c:pt>
                <c:pt idx="3">
                  <c:v>70.899999999999991</c:v>
                </c:pt>
                <c:pt idx="4">
                  <c:v>88.3</c:v>
                </c:pt>
                <c:pt idx="5">
                  <c:v>106.2</c:v>
                </c:pt>
                <c:pt idx="6">
                  <c:v>108.60000000000001</c:v>
                </c:pt>
                <c:pt idx="7">
                  <c:v>96.2</c:v>
                </c:pt>
                <c:pt idx="8">
                  <c:v>84.3</c:v>
                </c:pt>
                <c:pt idx="9">
                  <c:v>79</c:v>
                </c:pt>
                <c:pt idx="10">
                  <c:v>80.2</c:v>
                </c:pt>
                <c:pt idx="11">
                  <c:v>66.900000000000006</c:v>
                </c:pt>
                <c:pt idx="12">
                  <c:v>61.6</c:v>
                </c:pt>
                <c:pt idx="13">
                  <c:v>58.600000000000009</c:v>
                </c:pt>
                <c:pt idx="14">
                  <c:v>59.5</c:v>
                </c:pt>
                <c:pt idx="15">
                  <c:v>57.20000000000001</c:v>
                </c:pt>
                <c:pt idx="16">
                  <c:v>52</c:v>
                </c:pt>
                <c:pt idx="17">
                  <c:v>48.6</c:v>
                </c:pt>
                <c:pt idx="18">
                  <c:v>49.2</c:v>
                </c:pt>
                <c:pt idx="19">
                  <c:v>47.9</c:v>
                </c:pt>
                <c:pt idx="20">
                  <c:v>45.6</c:v>
                </c:pt>
                <c:pt idx="21">
                  <c:v>45</c:v>
                </c:pt>
                <c:pt idx="22">
                  <c:v>43.7</c:v>
                </c:pt>
                <c:pt idx="23">
                  <c:v>42.4</c:v>
                </c:pt>
                <c:pt idx="24">
                  <c:v>40</c:v>
                </c:pt>
                <c:pt idx="25">
                  <c:v>37.9</c:v>
                </c:pt>
                <c:pt idx="26">
                  <c:v>34.9</c:v>
                </c:pt>
                <c:pt idx="27">
                  <c:v>32.9</c:v>
                </c:pt>
                <c:pt idx="28">
                  <c:v>33.4</c:v>
                </c:pt>
                <c:pt idx="29">
                  <c:v>29.299999999999986</c:v>
                </c:pt>
                <c:pt idx="30">
                  <c:v>28.000000000000004</c:v>
                </c:pt>
                <c:pt idx="31">
                  <c:v>28.1</c:v>
                </c:pt>
                <c:pt idx="32">
                  <c:v>27.400000000000002</c:v>
                </c:pt>
                <c:pt idx="33">
                  <c:v>26.1</c:v>
                </c:pt>
                <c:pt idx="34">
                  <c:v>23.9</c:v>
                </c:pt>
                <c:pt idx="35">
                  <c:v>25.3</c:v>
                </c:pt>
                <c:pt idx="36">
                  <c:v>27.1</c:v>
                </c:pt>
                <c:pt idx="37">
                  <c:v>27.800000000000004</c:v>
                </c:pt>
                <c:pt idx="38">
                  <c:v>27.400000000000002</c:v>
                </c:pt>
                <c:pt idx="39">
                  <c:v>25.6</c:v>
                </c:pt>
                <c:pt idx="40">
                  <c:v>26.1</c:v>
                </c:pt>
                <c:pt idx="41">
                  <c:v>25.8</c:v>
                </c:pt>
                <c:pt idx="42">
                  <c:v>28.599999999999987</c:v>
                </c:pt>
                <c:pt idx="43">
                  <c:v>33.1</c:v>
                </c:pt>
                <c:pt idx="44">
                  <c:v>34</c:v>
                </c:pt>
                <c:pt idx="45">
                  <c:v>36.4</c:v>
                </c:pt>
                <c:pt idx="46">
                  <c:v>39.4</c:v>
                </c:pt>
                <c:pt idx="47">
                  <c:v>40.70000000000001</c:v>
                </c:pt>
                <c:pt idx="48">
                  <c:v>41</c:v>
                </c:pt>
                <c:pt idx="49">
                  <c:v>40.6</c:v>
                </c:pt>
                <c:pt idx="50">
                  <c:v>42</c:v>
                </c:pt>
                <c:pt idx="51">
                  <c:v>45.300000000000004</c:v>
                </c:pt>
                <c:pt idx="52">
                  <c:v>48.1</c:v>
                </c:pt>
                <c:pt idx="53">
                  <c:v>49.4</c:v>
                </c:pt>
                <c:pt idx="54">
                  <c:v>49.3</c:v>
                </c:pt>
                <c:pt idx="55">
                  <c:v>49.2</c:v>
                </c:pt>
                <c:pt idx="56">
                  <c:v>48.5</c:v>
                </c:pt>
                <c:pt idx="57">
                  <c:v>46.1</c:v>
                </c:pt>
                <c:pt idx="58">
                  <c:v>43.1</c:v>
                </c:pt>
                <c:pt idx="59">
                  <c:v>39.800000000000004</c:v>
                </c:pt>
                <c:pt idx="60">
                  <c:v>35.100000000000009</c:v>
                </c:pt>
                <c:pt idx="61">
                  <c:v>33</c:v>
                </c:pt>
                <c:pt idx="62">
                  <c:v>34.1</c:v>
                </c:pt>
                <c:pt idx="63">
                  <c:v>36.20000000000001</c:v>
                </c:pt>
                <c:pt idx="64">
                  <c:v>37.4</c:v>
                </c:pt>
                <c:pt idx="65">
                  <c:v>37.5</c:v>
                </c:pt>
                <c:pt idx="66">
                  <c:v>37</c:v>
                </c:pt>
                <c:pt idx="67">
                  <c:v>37.9</c:v>
                </c:pt>
                <c:pt idx="68">
                  <c:v>44</c:v>
                </c:pt>
                <c:pt idx="69">
                  <c:v>57</c:v>
                </c:pt>
                <c:pt idx="70">
                  <c:v>62</c:v>
                </c:pt>
                <c:pt idx="71">
                  <c:v>67.7</c:v>
                </c:pt>
                <c:pt idx="72">
                  <c:v>73.2</c:v>
                </c:pt>
              </c:numCache>
            </c:numRef>
          </c:val>
        </c:ser>
        <c:ser>
          <c:idx val="2"/>
          <c:order val="1"/>
          <c:tx>
            <c:strRef>
              <c:f>'Long Term Debt to GDP+Chart'!$C$2</c:f>
              <c:strCache>
                <c:ptCount val="1"/>
                <c:pt idx="0">
                  <c:v>Status Quo</c:v>
                </c:pt>
              </c:strCache>
            </c:strRef>
          </c:tx>
          <c:spPr>
            <a:solidFill>
              <a:srgbClr val="C00000"/>
            </a:solidFill>
            <a:scene3d>
              <a:camera prst="orthographicFront"/>
              <a:lightRig rig="threePt" dir="t"/>
            </a:scene3d>
            <a:sp3d>
              <a:bevelT/>
            </a:sp3d>
          </c:spPr>
          <c:cat>
            <c:numRef>
              <c:f>'Long Term Debt to GDP+Chart'!$A$3:$A$143</c:f>
              <c:numCache>
                <c:formatCode>General</c:formatCode>
                <c:ptCount val="141"/>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pt idx="101">
                  <c:v>2041</c:v>
                </c:pt>
                <c:pt idx="102">
                  <c:v>2042</c:v>
                </c:pt>
                <c:pt idx="103">
                  <c:v>2043</c:v>
                </c:pt>
                <c:pt idx="104">
                  <c:v>2044</c:v>
                </c:pt>
                <c:pt idx="105">
                  <c:v>2045</c:v>
                </c:pt>
                <c:pt idx="106">
                  <c:v>2046</c:v>
                </c:pt>
                <c:pt idx="107">
                  <c:v>2047</c:v>
                </c:pt>
                <c:pt idx="108">
                  <c:v>2048</c:v>
                </c:pt>
                <c:pt idx="109">
                  <c:v>2049</c:v>
                </c:pt>
                <c:pt idx="110">
                  <c:v>2050</c:v>
                </c:pt>
                <c:pt idx="111">
                  <c:v>2051</c:v>
                </c:pt>
                <c:pt idx="112">
                  <c:v>2052</c:v>
                </c:pt>
                <c:pt idx="113">
                  <c:v>2053</c:v>
                </c:pt>
                <c:pt idx="114">
                  <c:v>2054</c:v>
                </c:pt>
                <c:pt idx="115">
                  <c:v>2055</c:v>
                </c:pt>
                <c:pt idx="116">
                  <c:v>2056</c:v>
                </c:pt>
                <c:pt idx="117">
                  <c:v>2057</c:v>
                </c:pt>
                <c:pt idx="118">
                  <c:v>2058</c:v>
                </c:pt>
                <c:pt idx="119">
                  <c:v>2059</c:v>
                </c:pt>
                <c:pt idx="120">
                  <c:v>2060</c:v>
                </c:pt>
                <c:pt idx="121">
                  <c:v>2061</c:v>
                </c:pt>
                <c:pt idx="122">
                  <c:v>2062</c:v>
                </c:pt>
                <c:pt idx="123">
                  <c:v>2063</c:v>
                </c:pt>
                <c:pt idx="124">
                  <c:v>2064</c:v>
                </c:pt>
                <c:pt idx="125">
                  <c:v>2065</c:v>
                </c:pt>
                <c:pt idx="126">
                  <c:v>2066</c:v>
                </c:pt>
                <c:pt idx="127">
                  <c:v>2067</c:v>
                </c:pt>
                <c:pt idx="128">
                  <c:v>2068</c:v>
                </c:pt>
                <c:pt idx="129">
                  <c:v>2069</c:v>
                </c:pt>
                <c:pt idx="130">
                  <c:v>2070</c:v>
                </c:pt>
                <c:pt idx="131">
                  <c:v>2071</c:v>
                </c:pt>
                <c:pt idx="132">
                  <c:v>2072</c:v>
                </c:pt>
                <c:pt idx="133">
                  <c:v>2073</c:v>
                </c:pt>
                <c:pt idx="134">
                  <c:v>2074</c:v>
                </c:pt>
                <c:pt idx="135">
                  <c:v>2075</c:v>
                </c:pt>
                <c:pt idx="136">
                  <c:v>2076</c:v>
                </c:pt>
                <c:pt idx="137">
                  <c:v>2077</c:v>
                </c:pt>
                <c:pt idx="138">
                  <c:v>2078</c:v>
                </c:pt>
                <c:pt idx="139">
                  <c:v>2079</c:v>
                </c:pt>
                <c:pt idx="140">
                  <c:v>2080</c:v>
                </c:pt>
              </c:numCache>
            </c:numRef>
          </c:cat>
          <c:val>
            <c:numRef>
              <c:f>'Long Term Debt to GDP+Chart'!$C$3:$C$143</c:f>
              <c:numCache>
                <c:formatCode>General</c:formatCode>
                <c:ptCount val="141"/>
                <c:pt idx="72" formatCode="0">
                  <c:v>74</c:v>
                </c:pt>
                <c:pt idx="73" formatCode="0">
                  <c:v>77</c:v>
                </c:pt>
                <c:pt idx="74" formatCode="0">
                  <c:v>80</c:v>
                </c:pt>
                <c:pt idx="75" formatCode="0">
                  <c:v>82</c:v>
                </c:pt>
                <c:pt idx="76" formatCode="0">
                  <c:v>85</c:v>
                </c:pt>
                <c:pt idx="77" formatCode="0">
                  <c:v>87</c:v>
                </c:pt>
                <c:pt idx="78" formatCode="0">
                  <c:v>90</c:v>
                </c:pt>
                <c:pt idx="79" formatCode="0">
                  <c:v>94</c:v>
                </c:pt>
                <c:pt idx="80" formatCode="0">
                  <c:v>97</c:v>
                </c:pt>
                <c:pt idx="81" formatCode="0">
                  <c:v>101</c:v>
                </c:pt>
                <c:pt idx="82" formatCode="0">
                  <c:v>105</c:v>
                </c:pt>
                <c:pt idx="83" formatCode="0">
                  <c:v>109</c:v>
                </c:pt>
                <c:pt idx="84" formatCode="0">
                  <c:v>114</c:v>
                </c:pt>
                <c:pt idx="85" formatCode="0">
                  <c:v>119</c:v>
                </c:pt>
                <c:pt idx="86" formatCode="0">
                  <c:v>125</c:v>
                </c:pt>
                <c:pt idx="87" formatCode="0">
                  <c:v>131</c:v>
                </c:pt>
                <c:pt idx="88" formatCode="0">
                  <c:v>137</c:v>
                </c:pt>
                <c:pt idx="89" formatCode="0">
                  <c:v>143</c:v>
                </c:pt>
                <c:pt idx="90" formatCode="0">
                  <c:v>150</c:v>
                </c:pt>
                <c:pt idx="91" formatCode="0">
                  <c:v>157</c:v>
                </c:pt>
                <c:pt idx="92" formatCode="0">
                  <c:v>164</c:v>
                </c:pt>
                <c:pt idx="93" formatCode="0">
                  <c:v>172</c:v>
                </c:pt>
                <c:pt idx="94" formatCode="0">
                  <c:v>179</c:v>
                </c:pt>
                <c:pt idx="95" formatCode="0">
                  <c:v>187</c:v>
                </c:pt>
                <c:pt idx="96" formatCode="0">
                  <c:v>195</c:v>
                </c:pt>
                <c:pt idx="97" formatCode="0">
                  <c:v>204</c:v>
                </c:pt>
                <c:pt idx="98" formatCode="0">
                  <c:v>213</c:v>
                </c:pt>
                <c:pt idx="99" formatCode="0">
                  <c:v>223</c:v>
                </c:pt>
                <c:pt idx="100" formatCode="0">
                  <c:v>233</c:v>
                </c:pt>
                <c:pt idx="101" formatCode="0">
                  <c:v>243.00000000000003</c:v>
                </c:pt>
                <c:pt idx="102" formatCode="0">
                  <c:v>252.99999999999997</c:v>
                </c:pt>
                <c:pt idx="103" formatCode="0">
                  <c:v>264</c:v>
                </c:pt>
                <c:pt idx="104" formatCode="0">
                  <c:v>274</c:v>
                </c:pt>
                <c:pt idx="105" formatCode="0">
                  <c:v>285</c:v>
                </c:pt>
                <c:pt idx="106" formatCode="0">
                  <c:v>296</c:v>
                </c:pt>
                <c:pt idx="107" formatCode="0">
                  <c:v>308</c:v>
                </c:pt>
                <c:pt idx="108" formatCode="0">
                  <c:v>320</c:v>
                </c:pt>
                <c:pt idx="109" formatCode="0">
                  <c:v>332</c:v>
                </c:pt>
                <c:pt idx="110" formatCode="0">
                  <c:v>344</c:v>
                </c:pt>
                <c:pt idx="111" formatCode="0">
                  <c:v>357</c:v>
                </c:pt>
                <c:pt idx="112" formatCode="0">
                  <c:v>370</c:v>
                </c:pt>
                <c:pt idx="113" formatCode="0">
                  <c:v>383</c:v>
                </c:pt>
                <c:pt idx="114" formatCode="0">
                  <c:v>397</c:v>
                </c:pt>
                <c:pt idx="115" formatCode="0">
                  <c:v>409.99999999999955</c:v>
                </c:pt>
                <c:pt idx="116" formatCode="0">
                  <c:v>424</c:v>
                </c:pt>
                <c:pt idx="117" formatCode="0">
                  <c:v>438.99999999999955</c:v>
                </c:pt>
                <c:pt idx="118" formatCode="0">
                  <c:v>453</c:v>
                </c:pt>
                <c:pt idx="119" formatCode="0">
                  <c:v>468</c:v>
                </c:pt>
                <c:pt idx="120" formatCode="0">
                  <c:v>483</c:v>
                </c:pt>
                <c:pt idx="121" formatCode="0">
                  <c:v>499</c:v>
                </c:pt>
                <c:pt idx="122" formatCode="0">
                  <c:v>515</c:v>
                </c:pt>
                <c:pt idx="123" formatCode="0">
                  <c:v>530</c:v>
                </c:pt>
                <c:pt idx="124" formatCode="0">
                  <c:v>547</c:v>
                </c:pt>
                <c:pt idx="125" formatCode="0">
                  <c:v>563</c:v>
                </c:pt>
                <c:pt idx="126" formatCode="0">
                  <c:v>579</c:v>
                </c:pt>
                <c:pt idx="127" formatCode="0">
                  <c:v>596</c:v>
                </c:pt>
                <c:pt idx="128" formatCode="0">
                  <c:v>614</c:v>
                </c:pt>
                <c:pt idx="129" formatCode="0">
                  <c:v>632</c:v>
                </c:pt>
                <c:pt idx="130" formatCode="0">
                  <c:v>650</c:v>
                </c:pt>
                <c:pt idx="131" formatCode="0">
                  <c:v>669</c:v>
                </c:pt>
                <c:pt idx="132" formatCode="0">
                  <c:v>689</c:v>
                </c:pt>
                <c:pt idx="133" formatCode="0">
                  <c:v>709</c:v>
                </c:pt>
                <c:pt idx="134" formatCode="0">
                  <c:v>728</c:v>
                </c:pt>
                <c:pt idx="135" formatCode="0">
                  <c:v>748</c:v>
                </c:pt>
                <c:pt idx="136" formatCode="0">
                  <c:v>770</c:v>
                </c:pt>
                <c:pt idx="137" formatCode="0">
                  <c:v>790</c:v>
                </c:pt>
                <c:pt idx="138" formatCode="0">
                  <c:v>811</c:v>
                </c:pt>
                <c:pt idx="139" formatCode="0">
                  <c:v>832</c:v>
                </c:pt>
                <c:pt idx="140" formatCode="0">
                  <c:v>853.99999999999989</c:v>
                </c:pt>
              </c:numCache>
            </c:numRef>
          </c:val>
        </c:ser>
        <c:ser>
          <c:idx val="3"/>
          <c:order val="2"/>
          <c:tx>
            <c:strRef>
              <c:f>'Long Term Debt to GDP+Chart'!$D$2</c:f>
              <c:strCache>
                <c:ptCount val="1"/>
                <c:pt idx="0">
                  <c:v> Path to Prosperity (FY2013 Budget)</c:v>
                </c:pt>
              </c:strCache>
            </c:strRef>
          </c:tx>
          <c:spPr>
            <a:solidFill>
              <a:srgbClr val="006600"/>
            </a:solidFill>
            <a:scene3d>
              <a:camera prst="orthographicFront"/>
              <a:lightRig rig="threePt" dir="t"/>
            </a:scene3d>
            <a:sp3d>
              <a:bevelT w="165100" prst="coolSlant"/>
            </a:sp3d>
          </c:spPr>
          <c:cat>
            <c:numRef>
              <c:f>'Long Term Debt to GDP+Chart'!$A$3:$A$143</c:f>
              <c:numCache>
                <c:formatCode>General</c:formatCode>
                <c:ptCount val="141"/>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pt idx="101">
                  <c:v>2041</c:v>
                </c:pt>
                <c:pt idx="102">
                  <c:v>2042</c:v>
                </c:pt>
                <c:pt idx="103">
                  <c:v>2043</c:v>
                </c:pt>
                <c:pt idx="104">
                  <c:v>2044</c:v>
                </c:pt>
                <c:pt idx="105">
                  <c:v>2045</c:v>
                </c:pt>
                <c:pt idx="106">
                  <c:v>2046</c:v>
                </c:pt>
                <c:pt idx="107">
                  <c:v>2047</c:v>
                </c:pt>
                <c:pt idx="108">
                  <c:v>2048</c:v>
                </c:pt>
                <c:pt idx="109">
                  <c:v>2049</c:v>
                </c:pt>
                <c:pt idx="110">
                  <c:v>2050</c:v>
                </c:pt>
                <c:pt idx="111">
                  <c:v>2051</c:v>
                </c:pt>
                <c:pt idx="112">
                  <c:v>2052</c:v>
                </c:pt>
                <c:pt idx="113">
                  <c:v>2053</c:v>
                </c:pt>
                <c:pt idx="114">
                  <c:v>2054</c:v>
                </c:pt>
                <c:pt idx="115">
                  <c:v>2055</c:v>
                </c:pt>
                <c:pt idx="116">
                  <c:v>2056</c:v>
                </c:pt>
                <c:pt idx="117">
                  <c:v>2057</c:v>
                </c:pt>
                <c:pt idx="118">
                  <c:v>2058</c:v>
                </c:pt>
                <c:pt idx="119">
                  <c:v>2059</c:v>
                </c:pt>
                <c:pt idx="120">
                  <c:v>2060</c:v>
                </c:pt>
                <c:pt idx="121">
                  <c:v>2061</c:v>
                </c:pt>
                <c:pt idx="122">
                  <c:v>2062</c:v>
                </c:pt>
                <c:pt idx="123">
                  <c:v>2063</c:v>
                </c:pt>
                <c:pt idx="124">
                  <c:v>2064</c:v>
                </c:pt>
                <c:pt idx="125">
                  <c:v>2065</c:v>
                </c:pt>
                <c:pt idx="126">
                  <c:v>2066</c:v>
                </c:pt>
                <c:pt idx="127">
                  <c:v>2067</c:v>
                </c:pt>
                <c:pt idx="128">
                  <c:v>2068</c:v>
                </c:pt>
                <c:pt idx="129">
                  <c:v>2069</c:v>
                </c:pt>
                <c:pt idx="130">
                  <c:v>2070</c:v>
                </c:pt>
                <c:pt idx="131">
                  <c:v>2071</c:v>
                </c:pt>
                <c:pt idx="132">
                  <c:v>2072</c:v>
                </c:pt>
                <c:pt idx="133">
                  <c:v>2073</c:v>
                </c:pt>
                <c:pt idx="134">
                  <c:v>2074</c:v>
                </c:pt>
                <c:pt idx="135">
                  <c:v>2075</c:v>
                </c:pt>
                <c:pt idx="136">
                  <c:v>2076</c:v>
                </c:pt>
                <c:pt idx="137">
                  <c:v>2077</c:v>
                </c:pt>
                <c:pt idx="138">
                  <c:v>2078</c:v>
                </c:pt>
                <c:pt idx="139">
                  <c:v>2079</c:v>
                </c:pt>
                <c:pt idx="140">
                  <c:v>2080</c:v>
                </c:pt>
              </c:numCache>
            </c:numRef>
          </c:cat>
          <c:val>
            <c:numRef>
              <c:f>'Long Term Debt to GDP+Chart'!$D$3:$D$143</c:f>
              <c:numCache>
                <c:formatCode>General</c:formatCode>
                <c:ptCount val="141"/>
                <c:pt idx="72" formatCode="0.0">
                  <c:v>73.2</c:v>
                </c:pt>
                <c:pt idx="73" formatCode="0.0">
                  <c:v>77</c:v>
                </c:pt>
                <c:pt idx="74" formatCode="0.0">
                  <c:v>77.599999999999994</c:v>
                </c:pt>
                <c:pt idx="75" formatCode="0.0">
                  <c:v>75.3</c:v>
                </c:pt>
                <c:pt idx="76" formatCode="0.0">
                  <c:v>72.7</c:v>
                </c:pt>
                <c:pt idx="77" formatCode="0.0">
                  <c:v>70.400000000000006</c:v>
                </c:pt>
                <c:pt idx="78" formatCode="0.0">
                  <c:v>68.400000000000006</c:v>
                </c:pt>
                <c:pt idx="79" formatCode="0.0">
                  <c:v>66.7</c:v>
                </c:pt>
                <c:pt idx="80" formatCode="0.0">
                  <c:v>65.099999999999994</c:v>
                </c:pt>
                <c:pt idx="81" formatCode="0.0">
                  <c:v>63.5</c:v>
                </c:pt>
                <c:pt idx="82" formatCode="0">
                  <c:v>62.3</c:v>
                </c:pt>
                <c:pt idx="83" formatCode="0">
                  <c:v>61</c:v>
                </c:pt>
                <c:pt idx="84" formatCode="0">
                  <c:v>59</c:v>
                </c:pt>
                <c:pt idx="85" formatCode="0">
                  <c:v>57</c:v>
                </c:pt>
                <c:pt idx="86" formatCode="0">
                  <c:v>56</c:v>
                </c:pt>
                <c:pt idx="87" formatCode="0">
                  <c:v>55</c:v>
                </c:pt>
                <c:pt idx="88" formatCode="0">
                  <c:v>54</c:v>
                </c:pt>
                <c:pt idx="89" formatCode="0">
                  <c:v>53</c:v>
                </c:pt>
                <c:pt idx="90" formatCode="0">
                  <c:v>53</c:v>
                </c:pt>
                <c:pt idx="91" formatCode="0">
                  <c:v>50</c:v>
                </c:pt>
                <c:pt idx="92" formatCode="0">
                  <c:v>48</c:v>
                </c:pt>
                <c:pt idx="93" formatCode="0">
                  <c:v>46</c:v>
                </c:pt>
                <c:pt idx="94" formatCode="0">
                  <c:v>45</c:v>
                </c:pt>
                <c:pt idx="95" formatCode="0">
                  <c:v>44</c:v>
                </c:pt>
                <c:pt idx="96" formatCode="0">
                  <c:v>43</c:v>
                </c:pt>
                <c:pt idx="97" formatCode="0">
                  <c:v>42</c:v>
                </c:pt>
                <c:pt idx="98" formatCode="0">
                  <c:v>41</c:v>
                </c:pt>
                <c:pt idx="99" formatCode="0">
                  <c:v>39</c:v>
                </c:pt>
                <c:pt idx="100" formatCode="0">
                  <c:v>38</c:v>
                </c:pt>
                <c:pt idx="101" formatCode="0">
                  <c:v>35</c:v>
                </c:pt>
                <c:pt idx="102" formatCode="0">
                  <c:v>32</c:v>
                </c:pt>
                <c:pt idx="103" formatCode="0">
                  <c:v>29</c:v>
                </c:pt>
                <c:pt idx="104" formatCode="0">
                  <c:v>25</c:v>
                </c:pt>
                <c:pt idx="105" formatCode="0">
                  <c:v>21</c:v>
                </c:pt>
                <c:pt idx="106" formatCode="0">
                  <c:v>16</c:v>
                </c:pt>
                <c:pt idx="107" formatCode="0">
                  <c:v>14</c:v>
                </c:pt>
                <c:pt idx="108" formatCode="0">
                  <c:v>12</c:v>
                </c:pt>
                <c:pt idx="109" formatCode="0">
                  <c:v>11</c:v>
                </c:pt>
                <c:pt idx="110" formatCode="0">
                  <c:v>10</c:v>
                </c:pt>
              </c:numCache>
            </c:numRef>
          </c:val>
        </c:ser>
        <c:axId val="92885376"/>
        <c:axId val="92886912"/>
      </c:areaChart>
      <c:catAx>
        <c:axId val="92885376"/>
        <c:scaling>
          <c:orientation val="minMax"/>
        </c:scaling>
        <c:axPos val="b"/>
        <c:numFmt formatCode="General" sourceLinked="1"/>
        <c:tickLblPos val="nextTo"/>
        <c:txPr>
          <a:bodyPr/>
          <a:lstStyle/>
          <a:p>
            <a:pPr>
              <a:defRPr sz="1600" b="1"/>
            </a:pPr>
            <a:endParaRPr lang="en-US"/>
          </a:p>
        </c:txPr>
        <c:crossAx val="92886912"/>
        <c:crosses val="autoZero"/>
        <c:auto val="1"/>
        <c:lblAlgn val="ctr"/>
        <c:lblOffset val="100"/>
        <c:tickLblSkip val="10"/>
        <c:tickMarkSkip val="10"/>
      </c:catAx>
      <c:valAx>
        <c:axId val="92886912"/>
        <c:scaling>
          <c:orientation val="minMax"/>
        </c:scaling>
        <c:axPos val="l"/>
        <c:majorGridlines>
          <c:spPr>
            <a:ln>
              <a:solidFill>
                <a:schemeClr val="bg1"/>
              </a:solidFill>
            </a:ln>
          </c:spPr>
        </c:majorGridlines>
        <c:numFmt formatCode="#\%" sourceLinked="0"/>
        <c:tickLblPos val="nextTo"/>
        <c:spPr>
          <a:ln>
            <a:solidFill>
              <a:prstClr val="white"/>
            </a:solidFill>
          </a:ln>
        </c:spPr>
        <c:txPr>
          <a:bodyPr/>
          <a:lstStyle/>
          <a:p>
            <a:pPr>
              <a:defRPr sz="1600" b="1"/>
            </a:pPr>
            <a:endParaRPr lang="en-US"/>
          </a:p>
        </c:txPr>
        <c:crossAx val="92885376"/>
        <c:crosses val="autoZero"/>
        <c:crossBetween val="midCat"/>
      </c:valAx>
    </c:plotArea>
    <c:plotVisOnly val="1"/>
    <c:dispBlanksAs val="zero"/>
  </c:chart>
  <c:externalData r:id="rId1"/>
  <c:userShapes r:id="rId2"/>
</c:chartSpace>
</file>

<file path=ppt/drawings/_rels/drawing6.xml.rels><?xml version="1.0" encoding="UTF-8" standalone="yes"?>
<Relationships xmlns="http://schemas.openxmlformats.org/package/2006/relationships"><Relationship Id="rId1" Type="http://schemas.openxmlformats.org/officeDocument/2006/relationships/image" Target="../media/image3.tiff"/></Relationships>
</file>

<file path=ppt/drawings/drawing1.xml><?xml version="1.0" encoding="utf-8"?>
<c:userShapes xmlns:c="http://schemas.openxmlformats.org/drawingml/2006/chart">
  <cdr:relSizeAnchor xmlns:cdr="http://schemas.openxmlformats.org/drawingml/2006/chartDrawing">
    <cdr:from>
      <cdr:x>0.00135</cdr:x>
      <cdr:y>0.95543</cdr:y>
    </cdr:from>
    <cdr:to>
      <cdr:x>0.23518</cdr:x>
      <cdr:y>0.99629</cdr:y>
    </cdr:to>
    <cdr:sp macro="" textlink="">
      <cdr:nvSpPr>
        <cdr:cNvPr id="2" name="TextBox 1"/>
        <cdr:cNvSpPr txBox="1"/>
      </cdr:nvSpPr>
      <cdr:spPr>
        <a:xfrm xmlns:a="http://schemas.openxmlformats.org/drawingml/2006/main">
          <a:off x="11687" y="6013022"/>
          <a:ext cx="2027715" cy="2571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cap="small" baseline="0"/>
            <a:t>Source: OMB/CBO</a:t>
          </a:r>
        </a:p>
      </cdr:txBody>
    </cdr:sp>
  </cdr:relSizeAnchor>
  <cdr:relSizeAnchor xmlns:cdr="http://schemas.openxmlformats.org/drawingml/2006/chartDrawing">
    <cdr:from>
      <cdr:x>0.075</cdr:x>
      <cdr:y>0.60526</cdr:y>
    </cdr:from>
    <cdr:to>
      <cdr:x>0.14856</cdr:x>
      <cdr:y>0.78715</cdr:y>
    </cdr:to>
    <cdr:sp macro="" textlink="">
      <cdr:nvSpPr>
        <cdr:cNvPr id="3" name="Down Arrow Callout 2"/>
        <cdr:cNvSpPr/>
      </cdr:nvSpPr>
      <cdr:spPr>
        <a:xfrm xmlns:a="http://schemas.openxmlformats.org/drawingml/2006/main">
          <a:off x="685800" y="3505200"/>
          <a:ext cx="672663" cy="1053368"/>
        </a:xfrm>
        <a:prstGeom xmlns:a="http://schemas.openxmlformats.org/drawingml/2006/main" prst="downArrowCallout">
          <a:avLst>
            <a:gd name="adj1" fmla="val 9828"/>
            <a:gd name="adj2" fmla="val 12586"/>
            <a:gd name="adj3" fmla="val 25000"/>
            <a:gd name="adj4" fmla="val 64977"/>
          </a:avLst>
        </a:prstGeom>
        <a:solidFill xmlns:a="http://schemas.openxmlformats.org/drawingml/2006/main">
          <a:schemeClr val="bg1">
            <a:lumMod val="50000"/>
          </a:schemeClr>
        </a:solidFill>
        <a:ln xmlns:a="http://schemas.openxmlformats.org/drawingml/2006/main" w="25400" cap="flat" cmpd="sng" algn="ctr">
          <a:solidFill>
            <a:sysClr val="window" lastClr="FFFF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w="165100" prst="coolSlan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400" b="1" cap="small" baseline="0" dirty="0" smtClean="0"/>
            <a:t>World </a:t>
          </a:r>
        </a:p>
        <a:p xmlns:a="http://schemas.openxmlformats.org/drawingml/2006/main">
          <a:pPr algn="ctr"/>
          <a:r>
            <a:rPr lang="en-US" sz="1400" b="1" cap="small" dirty="0" smtClean="0"/>
            <a:t>War II</a:t>
          </a:r>
          <a:endParaRPr lang="en-US" sz="1400" b="1" cap="small" baseline="0" dirty="0"/>
        </a:p>
      </cdr:txBody>
    </cdr:sp>
  </cdr:relSizeAnchor>
  <cdr:relSizeAnchor xmlns:cdr="http://schemas.openxmlformats.org/drawingml/2006/chartDrawing">
    <cdr:from>
      <cdr:x>0.68333</cdr:x>
      <cdr:y>0.10526</cdr:y>
    </cdr:from>
    <cdr:to>
      <cdr:x>0.91579</cdr:x>
      <cdr:y>0.19737</cdr:y>
    </cdr:to>
    <cdr:sp macro="" textlink="">
      <cdr:nvSpPr>
        <cdr:cNvPr id="4" name="Rounded Rectangle 3"/>
        <cdr:cNvSpPr/>
      </cdr:nvSpPr>
      <cdr:spPr>
        <a:xfrm xmlns:a="http://schemas.openxmlformats.org/drawingml/2006/main">
          <a:off x="6248400" y="609600"/>
          <a:ext cx="2125584" cy="533400"/>
        </a:xfrm>
        <a:prstGeom xmlns:a="http://schemas.openxmlformats.org/drawingml/2006/main" prst="roundRect">
          <a:avLst/>
        </a:prstGeom>
        <a:solidFill xmlns:a="http://schemas.openxmlformats.org/drawingml/2006/main">
          <a:srgbClr val="C00000"/>
        </a:solidFill>
        <a:ln xmlns:a="http://schemas.openxmlformats.org/drawingml/2006/main" w="25400" cap="flat" cmpd="sng" algn="ctr">
          <a:solidFill>
            <a:sysClr val="window" lastClr="FFFF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2400" b="1" cap="small" baseline="0" dirty="0"/>
            <a:t>Current Path</a:t>
          </a:r>
        </a:p>
      </cdr:txBody>
    </cdr:sp>
  </cdr:relSizeAnchor>
  <cdr:relSizeAnchor xmlns:cdr="http://schemas.openxmlformats.org/drawingml/2006/chartDrawing">
    <cdr:from>
      <cdr:x>0.48333</cdr:x>
      <cdr:y>0.64474</cdr:y>
    </cdr:from>
    <cdr:to>
      <cdr:x>0.58333</cdr:x>
      <cdr:y>0.75</cdr:y>
    </cdr:to>
    <cdr:sp macro="" textlink="">
      <cdr:nvSpPr>
        <cdr:cNvPr id="5" name="Oval Callout 4"/>
        <cdr:cNvSpPr/>
      </cdr:nvSpPr>
      <cdr:spPr>
        <a:xfrm xmlns:a="http://schemas.openxmlformats.org/drawingml/2006/main">
          <a:off x="4419600" y="3733800"/>
          <a:ext cx="914370" cy="609624"/>
        </a:xfrm>
        <a:prstGeom xmlns:a="http://schemas.openxmlformats.org/drawingml/2006/main" prst="wedgeEllipseCallout">
          <a:avLst>
            <a:gd name="adj1" fmla="val 2260"/>
            <a:gd name="adj2" fmla="val 114535"/>
          </a:avLst>
        </a:prstGeom>
        <a:solidFill xmlns:a="http://schemas.openxmlformats.org/drawingml/2006/main">
          <a:schemeClr val="tx1"/>
        </a:solidFill>
        <a:ln xmlns:a="http://schemas.openxmlformats.org/drawingml/2006/main">
          <a:solidFill>
            <a:schemeClr val="bg1"/>
          </a:solidFill>
        </a:l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1600" b="1" dirty="0" smtClean="0"/>
            <a:t>2012</a:t>
          </a:r>
          <a:endParaRPr 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0.47863</cdr:x>
      <cdr:y>0.2027</cdr:y>
    </cdr:from>
    <cdr:to>
      <cdr:x>0.5812</cdr:x>
      <cdr:y>0.25676</cdr:y>
    </cdr:to>
    <cdr:sp macro="" textlink="">
      <cdr:nvSpPr>
        <cdr:cNvPr id="2" name="TextBox 1"/>
        <cdr:cNvSpPr txBox="1"/>
      </cdr:nvSpPr>
      <cdr:spPr>
        <a:xfrm xmlns:a="http://schemas.openxmlformats.org/drawingml/2006/main">
          <a:off x="4267200" y="1143000"/>
          <a:ext cx="914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cap="small" dirty="0" smtClean="0"/>
            <a:t>Revenue</a:t>
          </a:r>
          <a:endParaRPr lang="en-US" sz="1600" b="1" cap="small"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0.95561</cdr:y>
    </cdr:from>
    <cdr:to>
      <cdr:x>0.5578</cdr:x>
      <cdr:y>1</cdr:y>
    </cdr:to>
    <cdr:sp macro="" textlink="">
      <cdr:nvSpPr>
        <cdr:cNvPr id="2" name="TextBox 1"/>
        <cdr:cNvSpPr txBox="1"/>
      </cdr:nvSpPr>
      <cdr:spPr>
        <a:xfrm xmlns:a="http://schemas.openxmlformats.org/drawingml/2006/main">
          <a:off x="0" y="6010603"/>
          <a:ext cx="4833664" cy="2791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cap="small" dirty="0"/>
            <a:t>Source: </a:t>
          </a:r>
          <a:r>
            <a:rPr lang="en-US" sz="1400" b="1" cap="small" dirty="0" smtClean="0"/>
            <a:t>CBO</a:t>
          </a:r>
          <a:endParaRPr lang="en-US" sz="1400" b="1" cap="small" dirty="0"/>
        </a:p>
      </cdr:txBody>
    </cdr:sp>
  </cdr:relSizeAnchor>
  <cdr:relSizeAnchor xmlns:cdr="http://schemas.openxmlformats.org/drawingml/2006/chartDrawing">
    <cdr:from>
      <cdr:x>0.51667</cdr:x>
      <cdr:y>0.14474</cdr:y>
    </cdr:from>
    <cdr:to>
      <cdr:x>0.81561</cdr:x>
      <cdr:y>0.21773</cdr:y>
    </cdr:to>
    <cdr:sp macro="" textlink="">
      <cdr:nvSpPr>
        <cdr:cNvPr id="3" name="TextBox 1"/>
        <cdr:cNvSpPr txBox="1"/>
      </cdr:nvSpPr>
      <cdr:spPr>
        <a:xfrm xmlns:a="http://schemas.openxmlformats.org/drawingml/2006/main">
          <a:off x="4724400" y="838200"/>
          <a:ext cx="2733551" cy="4227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200" b="1" cap="small" dirty="0" smtClean="0">
              <a:solidFill>
                <a:srgbClr val="C00000"/>
              </a:solidFill>
            </a:rPr>
            <a:t>Health Care Spending</a:t>
          </a:r>
          <a:endParaRPr lang="en-US" sz="2200" b="1" cap="small" dirty="0">
            <a:solidFill>
              <a:srgbClr val="C00000"/>
            </a:solidFill>
          </a:endParaRPr>
        </a:p>
      </cdr:txBody>
    </cdr:sp>
  </cdr:relSizeAnchor>
  <cdr:relSizeAnchor xmlns:cdr="http://schemas.openxmlformats.org/drawingml/2006/chartDrawing">
    <cdr:from>
      <cdr:x>0.73333</cdr:x>
      <cdr:y>0.43421</cdr:y>
    </cdr:from>
    <cdr:to>
      <cdr:x>0.93087</cdr:x>
      <cdr:y>0.49722</cdr:y>
    </cdr:to>
    <cdr:sp macro="" textlink="">
      <cdr:nvSpPr>
        <cdr:cNvPr id="4" name="TextBox 1"/>
        <cdr:cNvSpPr txBox="1"/>
      </cdr:nvSpPr>
      <cdr:spPr>
        <a:xfrm xmlns:a="http://schemas.openxmlformats.org/drawingml/2006/main">
          <a:off x="6705600" y="2514600"/>
          <a:ext cx="1806260" cy="364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b="1" cap="small" dirty="0" smtClean="0">
              <a:solidFill>
                <a:srgbClr val="006600"/>
              </a:solidFill>
            </a:rPr>
            <a:t>Social Security</a:t>
          </a:r>
          <a:endParaRPr lang="en-US" sz="2000" b="1" cap="small" dirty="0">
            <a:solidFill>
              <a:srgbClr val="006600"/>
            </a:solidFill>
          </a:endParaRPr>
        </a:p>
      </cdr:txBody>
    </cdr:sp>
  </cdr:relSizeAnchor>
  <cdr:relSizeAnchor xmlns:cdr="http://schemas.openxmlformats.org/drawingml/2006/chartDrawing">
    <cdr:from>
      <cdr:x>0.65</cdr:x>
      <cdr:y>0.56579</cdr:y>
    </cdr:from>
    <cdr:to>
      <cdr:x>0.94167</cdr:x>
      <cdr:y>0.63488</cdr:y>
    </cdr:to>
    <cdr:sp macro="" textlink="">
      <cdr:nvSpPr>
        <cdr:cNvPr id="5" name="TextBox 6"/>
        <cdr:cNvSpPr txBox="1"/>
      </cdr:nvSpPr>
      <cdr:spPr>
        <a:xfrm xmlns:a="http://schemas.openxmlformats.org/drawingml/2006/main">
          <a:off x="5943600" y="3276600"/>
          <a:ext cx="2667000" cy="4001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000" b="1" cap="small" dirty="0" smtClean="0">
              <a:solidFill>
                <a:schemeClr val="accent6"/>
              </a:solidFill>
            </a:rPr>
            <a:t>Discretionary Spending</a:t>
          </a:r>
          <a:endParaRPr lang="en-US" sz="2000" b="1" cap="small" dirty="0">
            <a:solidFill>
              <a:schemeClr val="accent6"/>
            </a:solidFill>
          </a:endParaRPr>
        </a:p>
      </cdr:txBody>
    </cdr:sp>
  </cdr:relSizeAnchor>
  <cdr:relSizeAnchor xmlns:cdr="http://schemas.openxmlformats.org/drawingml/2006/chartDrawing">
    <cdr:from>
      <cdr:x>0.55</cdr:x>
      <cdr:y>0.68421</cdr:y>
    </cdr:from>
    <cdr:to>
      <cdr:x>0.925</cdr:x>
      <cdr:y>0.7533</cdr:y>
    </cdr:to>
    <cdr:sp macro="" textlink="">
      <cdr:nvSpPr>
        <cdr:cNvPr id="6" name="TextBox 7"/>
        <cdr:cNvSpPr txBox="1"/>
      </cdr:nvSpPr>
      <cdr:spPr>
        <a:xfrm xmlns:a="http://schemas.openxmlformats.org/drawingml/2006/main">
          <a:off x="5029200" y="3962400"/>
          <a:ext cx="34290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000" b="1" cap="small" dirty="0" smtClean="0">
              <a:solidFill>
                <a:srgbClr val="0000CC"/>
              </a:solidFill>
            </a:rPr>
            <a:t>Other Mandatory Programs</a:t>
          </a:r>
          <a:endParaRPr lang="en-US" sz="2000" b="1" cap="small" dirty="0">
            <a:solidFill>
              <a:srgbClr val="0000CC"/>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0.94562</cdr:y>
    </cdr:from>
    <cdr:to>
      <cdr:x>0.28922</cdr:x>
      <cdr:y>1</cdr:y>
    </cdr:to>
    <cdr:sp macro="" textlink="">
      <cdr:nvSpPr>
        <cdr:cNvPr id="2" name="TextBox 1"/>
        <cdr:cNvSpPr txBox="1"/>
      </cdr:nvSpPr>
      <cdr:spPr>
        <a:xfrm xmlns:a="http://schemas.openxmlformats.org/drawingml/2006/main">
          <a:off x="0" y="5144527"/>
          <a:ext cx="2644588" cy="2958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cap="small" dirty="0" smtClean="0"/>
            <a:t>Source: IRS/Tax Policy Center</a:t>
          </a:r>
          <a:endParaRPr lang="en-US" sz="1400" b="1" cap="small"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0.95512</cdr:y>
    </cdr:from>
    <cdr:to>
      <cdr:x>1</cdr:x>
      <cdr:y>1</cdr:y>
    </cdr:to>
    <cdr:sp macro="" textlink="">
      <cdr:nvSpPr>
        <cdr:cNvPr id="2" name="TextBox 6"/>
        <cdr:cNvSpPr txBox="1"/>
      </cdr:nvSpPr>
      <cdr:spPr>
        <a:xfrm xmlns:a="http://schemas.openxmlformats.org/drawingml/2006/main">
          <a:off x="0" y="6581005"/>
          <a:ext cx="91440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buNone/>
          </a:pPr>
          <a:r>
            <a:rPr lang="en-US" sz="1400" b="1" cap="small" dirty="0" smtClean="0"/>
            <a:t>Source: OMB/CBO</a:t>
          </a:r>
          <a:endParaRPr lang="en-US" sz="1400" b="1" cap="small" dirty="0"/>
        </a:p>
      </cdr:txBody>
    </cdr:sp>
  </cdr:relSizeAnchor>
  <cdr:relSizeAnchor xmlns:cdr="http://schemas.openxmlformats.org/drawingml/2006/chartDrawing">
    <cdr:from>
      <cdr:x>0</cdr:x>
      <cdr:y>0</cdr:y>
    </cdr:from>
    <cdr:to>
      <cdr:x>1</cdr:x>
      <cdr:y>0.15556</cdr:y>
    </cdr:to>
    <cdr:sp macro="" textlink="">
      <cdr:nvSpPr>
        <cdr:cNvPr id="3" name="Title 5"/>
        <cdr:cNvSpPr>
          <a:spLocks xmlns:a="http://schemas.openxmlformats.org/drawingml/2006/main" noGrp="1"/>
        </cdr:cNvSpPr>
      </cdr:nvSpPr>
      <cdr:spPr>
        <a:xfrm xmlns:a="http://schemas.openxmlformats.org/drawingml/2006/main">
          <a:off x="0" y="0"/>
          <a:ext cx="9144000" cy="1066800"/>
        </a:xfrm>
        <a:prstGeom xmlns:a="http://schemas.openxmlformats.org/drawingml/2006/main" prst="rect">
          <a:avLst/>
        </a:prstGeom>
        <a:noFill xmlns:a="http://schemas.openxmlformats.org/drawingml/2006/main"/>
        <a:effectLst xmlns:a="http://schemas.openxmlformats.org/drawingml/2006/main"/>
      </cdr:spPr>
      <cdr:txBody>
        <a:bodyPr xmlns:a="http://schemas.openxmlformats.org/drawingml/2006/main" vert="horz" lIns="91440" tIns="45720" rIns="91440" bIns="45720" rtlCol="0" anchor="ctr">
          <a:normAutofit fontScale="90000"/>
        </a:bodyPr>
        <a:lstStyle xmlns:a="http://schemas.openxmlformats.org/drawingml/2006/main">
          <a:lvl1pPr algn="ctr" defTabSz="914400" rtl="0" eaLnBrk="1" latinLnBrk="0" hangingPunct="1">
            <a:spcBef>
              <a:spcPct val="0"/>
            </a:spcBef>
            <a:buNone/>
            <a:defRPr sz="4400" kern="1200">
              <a:solidFill>
                <a:sysClr val="windowText" lastClr="000000"/>
              </a:solidFill>
              <a:latin typeface="Calibri"/>
            </a:defRPr>
          </a:lvl1pPr>
        </a:lstStyle>
        <a:p xmlns:a="http://schemas.openxmlformats.org/drawingml/2006/main">
          <a:pPr>
            <a:defRPr sz="1600" b="0" i="0" u="none" strike="noStrike" kern="1200" cap="small" baseline="0">
              <a:solidFill>
                <a:srgbClr val="000000"/>
              </a:solidFill>
              <a:latin typeface="Calibri"/>
              <a:ea typeface="Calibri"/>
              <a:cs typeface="Calibri"/>
            </a:defRPr>
          </a:pPr>
          <a:r>
            <a:rPr lang="en-US" sz="4000" b="1" cap="small" dirty="0" smtClean="0">
              <a:latin typeface="Calibri"/>
              <a:ea typeface="Calibri"/>
              <a:cs typeface="Calibri"/>
            </a:rPr>
            <a:t>We Are In A Spending-Driven Debt Crisis</a:t>
          </a:r>
          <a:r>
            <a:rPr lang="en-US" sz="6600" b="1" cap="small" dirty="0" smtClean="0">
              <a:latin typeface="Calibri"/>
              <a:ea typeface="Calibri"/>
              <a:cs typeface="Calibri"/>
            </a:rPr>
            <a:t/>
          </a:r>
          <a:br>
            <a:rPr lang="en-US" sz="6600" b="1" cap="small" dirty="0" smtClean="0">
              <a:latin typeface="Calibri"/>
              <a:ea typeface="Calibri"/>
              <a:cs typeface="Calibri"/>
            </a:rPr>
          </a:br>
          <a:r>
            <a:rPr lang="en-US" sz="2667" b="1" cap="small" dirty="0" smtClean="0">
              <a:latin typeface="Calibri"/>
              <a:ea typeface="Calibri"/>
              <a:cs typeface="Calibri"/>
            </a:rPr>
            <a:t> (</a:t>
          </a:r>
          <a:r>
            <a:rPr lang="en-US" sz="2667" b="1" cap="small" dirty="0" smtClean="0">
              <a:ea typeface="Calibri"/>
              <a:cs typeface="Calibri"/>
            </a:rPr>
            <a:t>a</a:t>
          </a:r>
          <a:r>
            <a:rPr lang="en-US" sz="2667" b="1" cap="small" dirty="0" smtClean="0">
              <a:latin typeface="Calibri"/>
              <a:ea typeface="Calibri"/>
              <a:cs typeface="Calibri"/>
            </a:rPr>
            <a:t>s </a:t>
          </a:r>
          <a:r>
            <a:rPr lang="en-US" sz="2667" b="1" cap="small" dirty="0" smtClean="0">
              <a:ea typeface="Calibri"/>
              <a:cs typeface="Calibri"/>
            </a:rPr>
            <a:t>a Share</a:t>
          </a:r>
          <a:r>
            <a:rPr lang="en-US" sz="2667" b="1" cap="small" dirty="0" smtClean="0">
              <a:latin typeface="Calibri"/>
              <a:ea typeface="Calibri"/>
              <a:cs typeface="Calibri"/>
            </a:rPr>
            <a:t> of Economy)</a:t>
          </a:r>
          <a:r>
            <a:rPr lang="en-US" cap="small" dirty="0" smtClean="0">
              <a:latin typeface="Calibri"/>
              <a:ea typeface="Calibri"/>
              <a:cs typeface="Calibri"/>
            </a:rPr>
            <a:t/>
          </a:r>
          <a:br>
            <a:rPr lang="en-US" cap="small" dirty="0" smtClean="0">
              <a:latin typeface="Calibri"/>
              <a:ea typeface="Calibri"/>
              <a:cs typeface="Calibri"/>
            </a:rPr>
          </a:br>
          <a:endParaRPr lang="en-US" dirty="0"/>
        </a:p>
      </cdr:txBody>
    </cdr:sp>
  </cdr:relSizeAnchor>
  <cdr:relSizeAnchor xmlns:cdr="http://schemas.openxmlformats.org/drawingml/2006/chartDrawing">
    <cdr:from>
      <cdr:x>0</cdr:x>
      <cdr:y>0</cdr:y>
    </cdr:from>
    <cdr:to>
      <cdr:x>0.14167</cdr:x>
      <cdr:y>0.04937</cdr:y>
    </cdr:to>
    <cdr:sp macro="" textlink="">
      <cdr:nvSpPr>
        <cdr:cNvPr id="4" name="TextBox 3"/>
        <cdr:cNvSpPr txBox="1"/>
      </cdr:nvSpPr>
      <cdr:spPr>
        <a:xfrm xmlns:a="http://schemas.openxmlformats.org/drawingml/2006/main">
          <a:off x="0" y="0"/>
          <a:ext cx="12954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600" b="1" cap="small" dirty="0" smtClean="0"/>
            <a:t>Figure </a:t>
          </a:r>
          <a:r>
            <a:rPr lang="en-US" sz="1600" b="1" cap="small" dirty="0" smtClean="0"/>
            <a:t>8</a:t>
          </a:r>
          <a:endParaRPr lang="en-US" sz="1600" b="1" cap="small" dirty="0"/>
        </a:p>
      </cdr:txBody>
    </cdr:sp>
  </cdr:relSizeAnchor>
</c:userShapes>
</file>

<file path=ppt/drawings/drawing6.xml><?xml version="1.0" encoding="utf-8"?>
<c:userShapes xmlns:c="http://schemas.openxmlformats.org/drawingml/2006/chart">
  <cdr:relSizeAnchor xmlns:cdr="http://schemas.openxmlformats.org/drawingml/2006/chartDrawing">
    <cdr:from>
      <cdr:x>0</cdr:x>
      <cdr:y>1.45815E-7</cdr:y>
    </cdr:from>
    <cdr:to>
      <cdr:x>1</cdr:x>
      <cdr:y>0.16667</cdr:y>
    </cdr:to>
    <cdr:sp macro="" textlink="">
      <cdr:nvSpPr>
        <cdr:cNvPr id="2" name="Title 1"/>
        <cdr:cNvSpPr>
          <a:spLocks xmlns:a="http://schemas.openxmlformats.org/drawingml/2006/main" noGrp="1"/>
        </cdr:cNvSpPr>
      </cdr:nvSpPr>
      <cdr:spPr>
        <a:xfrm xmlns:a="http://schemas.openxmlformats.org/drawingml/2006/main">
          <a:off x="0" y="1"/>
          <a:ext cx="9144000" cy="1143000"/>
        </a:xfrm>
        <a:prstGeom xmlns:a="http://schemas.openxmlformats.org/drawingml/2006/main" prst="rect">
          <a:avLst/>
        </a:prstGeom>
        <a:noFill xmlns:a="http://schemas.openxmlformats.org/drawingml/2006/main"/>
        <a:effectLst xmlns:a="http://schemas.openxmlformats.org/drawingml/2006/mai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4400" b="1" cap="small" dirty="0" smtClean="0">
              <a:solidFill>
                <a:schemeClr val="tx1"/>
              </a:solidFill>
            </a:rPr>
            <a:t>Trouble Ahead - Europe</a:t>
          </a:r>
        </a:p>
        <a:p xmlns:a="http://schemas.openxmlformats.org/drawingml/2006/main">
          <a:pPr algn="ctr"/>
          <a:r>
            <a:rPr lang="en-US" sz="2800" b="1" cap="small" dirty="0" smtClean="0">
              <a:solidFill>
                <a:schemeClr val="tx1"/>
              </a:solidFill>
            </a:rPr>
            <a:t>(Government Debt as</a:t>
          </a:r>
          <a:r>
            <a:rPr lang="en-US" sz="2800" b="1" cap="small" dirty="0" smtClean="0"/>
            <a:t> a Share of Economy </a:t>
          </a:r>
          <a:r>
            <a:rPr lang="en-US" sz="2800" b="1" cap="small" dirty="0" smtClean="0">
              <a:solidFill>
                <a:schemeClr val="tx1"/>
              </a:solidFill>
            </a:rPr>
            <a:t>- 2011)</a:t>
          </a:r>
          <a:endParaRPr lang="en-US" sz="2800" b="1" cap="small" dirty="0">
            <a:solidFill>
              <a:schemeClr val="tx1"/>
            </a:solidFill>
          </a:endParaRPr>
        </a:p>
      </cdr:txBody>
    </cdr:sp>
  </cdr:relSizeAnchor>
  <cdr:relSizeAnchor xmlns:cdr="http://schemas.openxmlformats.org/drawingml/2006/chartDrawing">
    <cdr:from>
      <cdr:x>0</cdr:x>
      <cdr:y>0.95538</cdr:y>
    </cdr:from>
    <cdr:to>
      <cdr:x>0.27987</cdr:x>
      <cdr:y>1</cdr:y>
    </cdr:to>
    <cdr:sp macro="" textlink="">
      <cdr:nvSpPr>
        <cdr:cNvPr id="3" name="TextBox 1"/>
        <cdr:cNvSpPr txBox="1"/>
      </cdr:nvSpPr>
      <cdr:spPr>
        <a:xfrm xmlns:a="http://schemas.openxmlformats.org/drawingml/2006/main">
          <a:off x="-685800" y="6551996"/>
          <a:ext cx="2559131" cy="3060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cap="small" baseline="0" dirty="0"/>
            <a:t>Source</a:t>
          </a:r>
          <a:r>
            <a:rPr lang="en-US" sz="1400" b="1" dirty="0"/>
            <a:t>: IMF</a:t>
          </a:r>
        </a:p>
      </cdr:txBody>
    </cdr:sp>
  </cdr:relSizeAnchor>
  <cdr:relSizeAnchor xmlns:cdr="http://schemas.openxmlformats.org/drawingml/2006/chartDrawing">
    <cdr:from>
      <cdr:x>0.11667</cdr:x>
      <cdr:y>0.53333</cdr:y>
    </cdr:from>
    <cdr:to>
      <cdr:x>0.21767</cdr:x>
      <cdr:y>0.66667</cdr:y>
    </cdr:to>
    <cdr:pic>
      <cdr:nvPicPr>
        <cdr:cNvPr id="4" name="Picture 3" descr="SpainFlag.tif"/>
        <cdr:cNvPicPr>
          <a:picLocks xmlns:a="http://schemas.openxmlformats.org/drawingml/2006/main"/>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1066800" y="3657600"/>
          <a:ext cx="923544" cy="914400"/>
        </a:xfrm>
        <a:prstGeom xmlns:a="http://schemas.openxmlformats.org/drawingml/2006/main" prst="rect">
          <a:avLst/>
        </a:prstGeom>
      </cdr:spPr>
    </cdr:pic>
  </cdr:relSizeAnchor>
  <cdr:relSizeAnchor xmlns:cdr="http://schemas.openxmlformats.org/drawingml/2006/chartDrawing">
    <cdr:from>
      <cdr:x>0</cdr:x>
      <cdr:y>0</cdr:y>
    </cdr:from>
    <cdr:to>
      <cdr:x>0.14167</cdr:x>
      <cdr:y>0.04937</cdr:y>
    </cdr:to>
    <cdr:sp macro="" textlink="">
      <cdr:nvSpPr>
        <cdr:cNvPr id="5" name="TextBox 3"/>
        <cdr:cNvSpPr txBox="1"/>
      </cdr:nvSpPr>
      <cdr:spPr>
        <a:xfrm xmlns:a="http://schemas.openxmlformats.org/drawingml/2006/main">
          <a:off x="0" y="0"/>
          <a:ext cx="12954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600" b="1" cap="small" dirty="0" smtClean="0"/>
            <a:t>Figure </a:t>
          </a:r>
          <a:r>
            <a:rPr lang="en-US" sz="1600" b="1" cap="small" dirty="0" smtClean="0"/>
            <a:t>9</a:t>
          </a:r>
          <a:endParaRPr lang="en-US" sz="1600" b="1" cap="small" dirty="0"/>
        </a:p>
      </cdr:txBody>
    </cdr:sp>
  </cdr:relSizeAnchor>
</c:userShapes>
</file>

<file path=ppt/drawings/drawing7.xml><?xml version="1.0" encoding="utf-8"?>
<c:userShapes xmlns:c="http://schemas.openxmlformats.org/drawingml/2006/chart">
  <cdr:relSizeAnchor xmlns:cdr="http://schemas.openxmlformats.org/drawingml/2006/chartDrawing">
    <cdr:from>
      <cdr:x>0.71667</cdr:x>
      <cdr:y>0.06494</cdr:y>
    </cdr:from>
    <cdr:to>
      <cdr:x>0.90746</cdr:x>
      <cdr:y>0.1948</cdr:y>
    </cdr:to>
    <cdr:sp macro="" textlink="">
      <cdr:nvSpPr>
        <cdr:cNvPr id="2" name="Rounded Rectangle 1"/>
        <cdr:cNvSpPr/>
      </cdr:nvSpPr>
      <cdr:spPr>
        <a:xfrm xmlns:a="http://schemas.openxmlformats.org/drawingml/2006/main">
          <a:off x="6553200" y="381000"/>
          <a:ext cx="1744583" cy="761971"/>
        </a:xfrm>
        <a:prstGeom xmlns:a="http://schemas.openxmlformats.org/drawingml/2006/main" prst="roundRect">
          <a:avLst/>
        </a:prstGeom>
        <a:solidFill xmlns:a="http://schemas.openxmlformats.org/drawingml/2006/main">
          <a:srgbClr val="006600"/>
        </a:solidFill>
        <a:ln xmlns:a="http://schemas.openxmlformats.org/drawingml/2006/main" w="25400" cap="flat" cmpd="sng" algn="ctr">
          <a:solidFill>
            <a:sysClr val="window" lastClr="FFFF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2000" b="1" cap="small" baseline="0" dirty="0" smtClean="0"/>
            <a:t>Path</a:t>
          </a:r>
          <a:r>
            <a:rPr lang="en-US" sz="2000" b="1" cap="small" dirty="0" smtClean="0"/>
            <a:t> to Prosperity</a:t>
          </a:r>
          <a:endParaRPr lang="en-US" sz="2000" b="1" cap="small" baseline="0" dirty="0"/>
        </a:p>
      </cdr:txBody>
    </cdr:sp>
  </cdr:relSizeAnchor>
  <cdr:relSizeAnchor xmlns:cdr="http://schemas.openxmlformats.org/drawingml/2006/chartDrawing">
    <cdr:from>
      <cdr:x>0.75833</cdr:x>
      <cdr:y>0.74026</cdr:y>
    </cdr:from>
    <cdr:to>
      <cdr:x>0.94912</cdr:x>
      <cdr:y>0.8052</cdr:y>
    </cdr:to>
    <cdr:sp macro="" textlink="">
      <cdr:nvSpPr>
        <cdr:cNvPr id="3" name="Rounded Rectangle 2"/>
        <cdr:cNvSpPr/>
      </cdr:nvSpPr>
      <cdr:spPr>
        <a:xfrm xmlns:a="http://schemas.openxmlformats.org/drawingml/2006/main">
          <a:off x="6934200" y="4343400"/>
          <a:ext cx="1744583" cy="381013"/>
        </a:xfrm>
        <a:prstGeom xmlns:a="http://schemas.openxmlformats.org/drawingml/2006/main" prst="roundRect">
          <a:avLst/>
        </a:prstGeom>
        <a:solidFill xmlns:a="http://schemas.openxmlformats.org/drawingml/2006/main">
          <a:srgbClr val="C00000"/>
        </a:solidFill>
        <a:ln xmlns:a="http://schemas.openxmlformats.org/drawingml/2006/main" w="25400" cap="flat" cmpd="sng" algn="ctr">
          <a:solidFill>
            <a:sysClr val="window" lastClr="FFFF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600" b="1" cap="small" baseline="0" dirty="0"/>
            <a:t>Current Path</a:t>
          </a:r>
        </a:p>
      </cdr:txBody>
    </cdr:sp>
  </cdr:relSizeAnchor>
  <cdr:relSizeAnchor xmlns:cdr="http://schemas.openxmlformats.org/drawingml/2006/chartDrawing">
    <cdr:from>
      <cdr:x>0.24167</cdr:x>
      <cdr:y>0.16883</cdr:y>
    </cdr:from>
    <cdr:to>
      <cdr:x>0.37501</cdr:x>
      <cdr:y>0.23377</cdr:y>
    </cdr:to>
    <cdr:sp macro="" textlink="">
      <cdr:nvSpPr>
        <cdr:cNvPr id="4" name="Rounded Rectangle 3"/>
        <cdr:cNvSpPr/>
      </cdr:nvSpPr>
      <cdr:spPr>
        <a:xfrm xmlns:a="http://schemas.openxmlformats.org/drawingml/2006/main">
          <a:off x="2209800" y="990600"/>
          <a:ext cx="1219260" cy="381014"/>
        </a:xfrm>
        <a:prstGeom xmlns:a="http://schemas.openxmlformats.org/drawingml/2006/main" prst="roundRect">
          <a:avLst/>
        </a:prstGeom>
        <a:solidFill xmlns:a="http://schemas.openxmlformats.org/drawingml/2006/main">
          <a:sysClr val="window" lastClr="FFFFFF">
            <a:lumMod val="50000"/>
          </a:sysClr>
        </a:solidFill>
        <a:ln xmlns:a="http://schemas.openxmlformats.org/drawingml/2006/main" w="25400" cap="flat" cmpd="sng" algn="ctr">
          <a:solidFill>
            <a:sysClr val="window" lastClr="FFFF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600" b="1" cap="small" baseline="0" dirty="0" smtClean="0"/>
            <a:t>Historical</a:t>
          </a:r>
          <a:endParaRPr lang="en-US" sz="1600" b="1" cap="small" baseline="0" dirty="0"/>
        </a:p>
      </cdr:txBody>
    </cdr:sp>
  </cdr:relSizeAnchor>
  <cdr:relSizeAnchor xmlns:cdr="http://schemas.openxmlformats.org/drawingml/2006/chartDrawing">
    <cdr:from>
      <cdr:x>0</cdr:x>
      <cdr:y>0.94805</cdr:y>
    </cdr:from>
    <cdr:to>
      <cdr:x>0.24511</cdr:x>
      <cdr:y>1</cdr:y>
    </cdr:to>
    <cdr:sp macro="" textlink="">
      <cdr:nvSpPr>
        <cdr:cNvPr id="5" name="TextBox 1"/>
        <cdr:cNvSpPr txBox="1"/>
      </cdr:nvSpPr>
      <cdr:spPr>
        <a:xfrm xmlns:a="http://schemas.openxmlformats.org/drawingml/2006/main">
          <a:off x="0" y="5562600"/>
          <a:ext cx="2241286" cy="3047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cap="small" dirty="0"/>
            <a:t>Source: OMB/CBO</a:t>
          </a:r>
        </a:p>
      </cdr:txBody>
    </cdr:sp>
  </cdr:relSizeAnchor>
</c:userShapes>
</file>

<file path=ppt/drawings/drawing8.xml><?xml version="1.0" encoding="utf-8"?>
<c:userShapes xmlns:c="http://schemas.openxmlformats.org/drawingml/2006/chart">
  <cdr:relSizeAnchor xmlns:cdr="http://schemas.openxmlformats.org/drawingml/2006/chartDrawing">
    <cdr:from>
      <cdr:x>0.73333</cdr:x>
      <cdr:y>0.14286</cdr:y>
    </cdr:from>
    <cdr:to>
      <cdr:x>0.90443</cdr:x>
      <cdr:y>0.22035</cdr:y>
    </cdr:to>
    <cdr:sp macro="" textlink="">
      <cdr:nvSpPr>
        <cdr:cNvPr id="3" name="Rounded Rectangle 2"/>
        <cdr:cNvSpPr/>
      </cdr:nvSpPr>
      <cdr:spPr>
        <a:xfrm xmlns:a="http://schemas.openxmlformats.org/drawingml/2006/main">
          <a:off x="6705600" y="838199"/>
          <a:ext cx="1564477" cy="454654"/>
        </a:xfrm>
        <a:prstGeom xmlns:a="http://schemas.openxmlformats.org/drawingml/2006/main" prst="roundRect">
          <a:avLst/>
        </a:prstGeom>
        <a:solidFill xmlns:a="http://schemas.openxmlformats.org/drawingml/2006/main">
          <a:srgbClr val="C00000"/>
        </a:solidFill>
        <a:ln xmlns:a="http://schemas.openxmlformats.org/drawingml/2006/main" w="25400" cap="flat" cmpd="sng" algn="ctr">
          <a:solidFill>
            <a:sysClr val="window" lastClr="FFFF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800" b="1" cap="small" baseline="0" dirty="0"/>
            <a:t>Current Path</a:t>
          </a:r>
        </a:p>
      </cdr:txBody>
    </cdr:sp>
  </cdr:relSizeAnchor>
  <cdr:relSizeAnchor xmlns:cdr="http://schemas.openxmlformats.org/drawingml/2006/chartDrawing">
    <cdr:from>
      <cdr:x>0</cdr:x>
      <cdr:y>0.94805</cdr:y>
    </cdr:from>
    <cdr:to>
      <cdr:x>0.24511</cdr:x>
      <cdr:y>1</cdr:y>
    </cdr:to>
    <cdr:sp macro="" textlink="">
      <cdr:nvSpPr>
        <cdr:cNvPr id="5" name="TextBox 1"/>
        <cdr:cNvSpPr txBox="1"/>
      </cdr:nvSpPr>
      <cdr:spPr>
        <a:xfrm xmlns:a="http://schemas.openxmlformats.org/drawingml/2006/main">
          <a:off x="0" y="5562599"/>
          <a:ext cx="2241286" cy="3048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cap="small" dirty="0"/>
            <a:t>Source: OMB/CBO</a:t>
          </a:r>
        </a:p>
      </cdr:txBody>
    </cdr:sp>
  </cdr:relSizeAnchor>
  <cdr:relSizeAnchor xmlns:cdr="http://schemas.openxmlformats.org/drawingml/2006/chartDrawing">
    <cdr:from>
      <cdr:x>0.44167</cdr:x>
      <cdr:y>0.53247</cdr:y>
    </cdr:from>
    <cdr:to>
      <cdr:x>0.61667</cdr:x>
      <cdr:y>0.74026</cdr:y>
    </cdr:to>
    <cdr:sp macro="" textlink="">
      <cdr:nvSpPr>
        <cdr:cNvPr id="8" name="Rounded Rectangular Callout 7"/>
        <cdr:cNvSpPr/>
      </cdr:nvSpPr>
      <cdr:spPr>
        <a:xfrm xmlns:a="http://schemas.openxmlformats.org/drawingml/2006/main">
          <a:off x="4038600" y="3124199"/>
          <a:ext cx="1600200" cy="1219200"/>
        </a:xfrm>
        <a:prstGeom xmlns:a="http://schemas.openxmlformats.org/drawingml/2006/main" prst="wedgeRoundRectCallout">
          <a:avLst>
            <a:gd name="adj1" fmla="val 22398"/>
            <a:gd name="adj2" fmla="val 85210"/>
            <a:gd name="adj3" fmla="val 16667"/>
          </a:avLst>
        </a:prstGeom>
        <a:solidFill xmlns:a="http://schemas.openxmlformats.org/drawingml/2006/main">
          <a:srgbClr val="006600"/>
        </a:solidFill>
        <a:ln xmlns:a="http://schemas.openxmlformats.org/drawingml/2006/main">
          <a:solidFill>
            <a:schemeClr val="bg1"/>
          </a:solidFill>
        </a:l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2400" b="1" cap="small" dirty="0" smtClean="0"/>
            <a:t>Path to </a:t>
          </a:r>
        </a:p>
        <a:p xmlns:a="http://schemas.openxmlformats.org/drawingml/2006/main">
          <a:pPr algn="ctr"/>
          <a:r>
            <a:rPr lang="en-US" sz="2400" b="1" cap="small" dirty="0" smtClean="0"/>
            <a:t>Prosperity </a:t>
          </a:r>
          <a:endParaRPr lang="en-US" sz="2400" b="1" cap="small" dirty="0"/>
        </a:p>
      </cdr:txBody>
    </cdr:sp>
  </cdr:relSizeAnchor>
</c:userShapes>
</file>

<file path=ppt/drawings/drawing9.xml><?xml version="1.0" encoding="utf-8"?>
<c:userShapes xmlns:c="http://schemas.openxmlformats.org/drawingml/2006/chart">
  <cdr:relSizeAnchor xmlns:cdr="http://schemas.openxmlformats.org/drawingml/2006/chartDrawing">
    <cdr:from>
      <cdr:x>0.20833</cdr:x>
      <cdr:y>0.55405</cdr:y>
    </cdr:from>
    <cdr:to>
      <cdr:x>0.34167</cdr:x>
      <cdr:y>0.62162</cdr:y>
    </cdr:to>
    <cdr:sp macro="" textlink="">
      <cdr:nvSpPr>
        <cdr:cNvPr id="2" name="Rounded Rectangle 1"/>
        <cdr:cNvSpPr/>
      </cdr:nvSpPr>
      <cdr:spPr>
        <a:xfrm xmlns:a="http://schemas.openxmlformats.org/drawingml/2006/main">
          <a:off x="1905000" y="3124200"/>
          <a:ext cx="1219200" cy="381000"/>
        </a:xfrm>
        <a:prstGeom xmlns:a="http://schemas.openxmlformats.org/drawingml/2006/main" prst="roundRect">
          <a:avLst/>
        </a:prstGeom>
        <a:solidFill xmlns:a="http://schemas.openxmlformats.org/drawingml/2006/main">
          <a:sysClr val="window" lastClr="FFFFFF">
            <a:lumMod val="50000"/>
          </a:sysClr>
        </a:solidFill>
        <a:ln xmlns:a="http://schemas.openxmlformats.org/drawingml/2006/main" w="25400" cap="flat" cmpd="sng" algn="ctr">
          <a:solidFill>
            <a:sysClr val="window" lastClr="FFFF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600" b="1" cap="small" baseline="0" dirty="0" smtClean="0"/>
            <a:t>Historical</a:t>
          </a:r>
          <a:endParaRPr lang="en-US" sz="1600" b="1" cap="small" baseline="0" dirty="0"/>
        </a:p>
      </cdr:txBody>
    </cdr:sp>
  </cdr:relSizeAnchor>
  <cdr:relSizeAnchor xmlns:cdr="http://schemas.openxmlformats.org/drawingml/2006/chartDrawing">
    <cdr:from>
      <cdr:x>0.78333</cdr:x>
      <cdr:y>0.06757</cdr:y>
    </cdr:from>
    <cdr:to>
      <cdr:x>0.97412</cdr:x>
      <cdr:y>0.13514</cdr:y>
    </cdr:to>
    <cdr:sp macro="" textlink="">
      <cdr:nvSpPr>
        <cdr:cNvPr id="3" name="Rounded Rectangle 2"/>
        <cdr:cNvSpPr/>
      </cdr:nvSpPr>
      <cdr:spPr>
        <a:xfrm xmlns:a="http://schemas.openxmlformats.org/drawingml/2006/main">
          <a:off x="7162800" y="381000"/>
          <a:ext cx="1744584" cy="381000"/>
        </a:xfrm>
        <a:prstGeom xmlns:a="http://schemas.openxmlformats.org/drawingml/2006/main" prst="roundRect">
          <a:avLst/>
        </a:prstGeom>
        <a:solidFill xmlns:a="http://schemas.openxmlformats.org/drawingml/2006/main">
          <a:srgbClr val="C00000"/>
        </a:solidFill>
        <a:ln xmlns:a="http://schemas.openxmlformats.org/drawingml/2006/main" w="25400" cap="flat" cmpd="sng" algn="ctr">
          <a:solidFill>
            <a:sysClr val="window" lastClr="FFFF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600" b="1" cap="small" baseline="0" dirty="0"/>
            <a:t>Current Path</a:t>
          </a:r>
        </a:p>
      </cdr:txBody>
    </cdr:sp>
  </cdr:relSizeAnchor>
  <cdr:relSizeAnchor xmlns:cdr="http://schemas.openxmlformats.org/drawingml/2006/chartDrawing">
    <cdr:from>
      <cdr:x>0.78333</cdr:x>
      <cdr:y>0.64865</cdr:y>
    </cdr:from>
    <cdr:to>
      <cdr:x>0.97412</cdr:x>
      <cdr:y>0.78378</cdr:y>
    </cdr:to>
    <cdr:sp macro="" textlink="">
      <cdr:nvSpPr>
        <cdr:cNvPr id="4" name="Rounded Rectangle 3"/>
        <cdr:cNvSpPr/>
      </cdr:nvSpPr>
      <cdr:spPr>
        <a:xfrm xmlns:a="http://schemas.openxmlformats.org/drawingml/2006/main">
          <a:off x="7162800" y="3657600"/>
          <a:ext cx="1744584" cy="762000"/>
        </a:xfrm>
        <a:prstGeom xmlns:a="http://schemas.openxmlformats.org/drawingml/2006/main" prst="roundRect">
          <a:avLst/>
        </a:prstGeom>
        <a:solidFill xmlns:a="http://schemas.openxmlformats.org/drawingml/2006/main">
          <a:srgbClr val="006600"/>
        </a:solidFill>
        <a:ln xmlns:a="http://schemas.openxmlformats.org/drawingml/2006/main" w="25400" cap="flat" cmpd="sng" algn="ctr">
          <a:solidFill>
            <a:sysClr val="window" lastClr="FFFF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2000" b="1" cap="small" baseline="0" dirty="0" smtClean="0"/>
            <a:t>Path</a:t>
          </a:r>
          <a:r>
            <a:rPr lang="en-US" sz="2000" b="1" cap="small" dirty="0" smtClean="0"/>
            <a:t> to Prosperity</a:t>
          </a:r>
          <a:endParaRPr lang="en-US" sz="2000" b="1" cap="small" baseline="0" dirty="0"/>
        </a:p>
      </cdr:txBody>
    </cdr:sp>
  </cdr:relSizeAnchor>
  <cdr:relSizeAnchor xmlns:cdr="http://schemas.openxmlformats.org/drawingml/2006/chartDrawing">
    <cdr:from>
      <cdr:x>0</cdr:x>
      <cdr:y>0.93996</cdr:y>
    </cdr:from>
    <cdr:to>
      <cdr:x>0.41667</cdr:x>
      <cdr:y>1</cdr:y>
    </cdr:to>
    <cdr:sp macro="" textlink="">
      <cdr:nvSpPr>
        <cdr:cNvPr id="5" name="TextBox 7"/>
        <cdr:cNvSpPr txBox="1"/>
      </cdr:nvSpPr>
      <cdr:spPr>
        <a:xfrm xmlns:a="http://schemas.openxmlformats.org/drawingml/2006/main">
          <a:off x="0" y="5300246"/>
          <a:ext cx="38100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cap="small" dirty="0" smtClean="0"/>
            <a:t>Source: OMB/CBO</a:t>
          </a:r>
          <a:endParaRPr lang="en-US" sz="1600" b="1" cap="small"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endParaRPr lang="en-US"/>
          </a:p>
        </p:txBody>
      </p:sp>
      <p:sp>
        <p:nvSpPr>
          <p:cNvPr id="3" name="Date Placeholder 2"/>
          <p:cNvSpPr>
            <a:spLocks noGrp="1"/>
          </p:cNvSpPr>
          <p:nvPr>
            <p:ph type="dt" idx="1"/>
          </p:nvPr>
        </p:nvSpPr>
        <p:spPr>
          <a:xfrm>
            <a:off x="4028487" y="0"/>
            <a:ext cx="3081867" cy="469900"/>
          </a:xfrm>
          <a:prstGeom prst="rect">
            <a:avLst/>
          </a:prstGeom>
        </p:spPr>
        <p:txBody>
          <a:bodyPr vert="horz" lIns="94339" tIns="47169" rIns="94339" bIns="47169" rtlCol="0"/>
          <a:lstStyle>
            <a:lvl1pPr algn="r">
              <a:defRPr sz="1200"/>
            </a:lvl1pPr>
          </a:lstStyle>
          <a:p>
            <a:fld id="{7E0903CA-601C-4C03-8BD5-1602AC018C12}" type="datetimeFigureOut">
              <a:rPr lang="en-US" smtClean="0"/>
              <a:pPr/>
              <a:t>3/20/2012</a:t>
            </a:fld>
            <a:endParaRPr lang="en-US"/>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39" tIns="47169" rIns="94339" bIns="47169" rtlCol="0" anchor="ctr"/>
          <a:lstStyle/>
          <a:p>
            <a:endParaRPr lang="en-US"/>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a:p>
        </p:txBody>
      </p:sp>
      <p:sp>
        <p:nvSpPr>
          <p:cNvPr id="7" name="Slide Number Placeholder 6"/>
          <p:cNvSpPr>
            <a:spLocks noGrp="1"/>
          </p:cNvSpPr>
          <p:nvPr>
            <p:ph type="sldNum" sz="quarter" idx="5"/>
          </p:nvPr>
        </p:nvSpPr>
        <p:spPr>
          <a:xfrm>
            <a:off x="4028487" y="8926469"/>
            <a:ext cx="3081867" cy="469900"/>
          </a:xfrm>
          <a:prstGeom prst="rect">
            <a:avLst/>
          </a:prstGeom>
        </p:spPr>
        <p:txBody>
          <a:bodyPr vert="horz" lIns="94339" tIns="47169" rIns="94339" bIns="47169" rtlCol="0" anchor="b"/>
          <a:lstStyle>
            <a:lvl1pPr algn="r">
              <a:defRPr sz="1200"/>
            </a:lvl1pPr>
          </a:lstStyle>
          <a:p>
            <a:fld id="{ECE0AB26-5847-43ED-BFC6-72A0D802BF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u="none" dirty="0" smtClean="0"/>
              <a:t>Note:</a:t>
            </a:r>
          </a:p>
          <a:p>
            <a:r>
              <a:rPr lang="en-US" u="none" dirty="0" smtClean="0"/>
              <a:t>U.S.</a:t>
            </a:r>
            <a:r>
              <a:rPr lang="en-US" u="none" baseline="0" dirty="0" smtClean="0"/>
              <a:t> </a:t>
            </a:r>
            <a:r>
              <a:rPr lang="en-US" u="none" dirty="0" smtClean="0"/>
              <a:t>Debt Held By Public:</a:t>
            </a:r>
            <a:r>
              <a:rPr lang="en-US" u="none" baseline="0" dirty="0" smtClean="0"/>
              <a:t> 67% (2011, CBO)</a:t>
            </a:r>
          </a:p>
          <a:p>
            <a:endParaRPr lang="en-US" u="sng" baseline="0" dirty="0" smtClean="0"/>
          </a:p>
          <a:p>
            <a:r>
              <a:rPr lang="en-US" b="1" u="none" baseline="0" dirty="0" smtClean="0"/>
              <a:t>TPs:</a:t>
            </a:r>
            <a:endParaRPr lang="en-US" b="1" u="none" dirty="0" smtClean="0"/>
          </a:p>
          <a:p>
            <a:r>
              <a:rPr lang="en-US" u="sng" dirty="0" smtClean="0"/>
              <a:t>Europe is paying the consequences for decades of empty promises</a:t>
            </a:r>
            <a:endParaRPr lang="en-US" dirty="0" smtClean="0"/>
          </a:p>
          <a:p>
            <a:r>
              <a:rPr lang="en-US" dirty="0" smtClean="0"/>
              <a:t> </a:t>
            </a:r>
          </a:p>
          <a:p>
            <a:pPr lvl="0">
              <a:buFontTx/>
              <a:buChar char="-"/>
            </a:pPr>
            <a:r>
              <a:rPr lang="en-US" dirty="0" smtClean="0"/>
              <a:t> Europe’s unsustainable social welfare state has reached a point of terminal decline.</a:t>
            </a:r>
          </a:p>
          <a:p>
            <a:pPr lvl="0">
              <a:buFontTx/>
              <a:buChar char="-"/>
            </a:pPr>
            <a:r>
              <a:rPr lang="en-US" dirty="0" smtClean="0"/>
              <a:t> European politicians spent decades making promises – to retirees, to government workers, to their citizens  – that they had no plan to pay for and therefore no intention of keeping. </a:t>
            </a:r>
          </a:p>
          <a:p>
            <a:pPr lvl="0">
              <a:buFontTx/>
              <a:buChar char="-"/>
            </a:pPr>
            <a:r>
              <a:rPr lang="en-US" dirty="0" smtClean="0"/>
              <a:t> After the recent financial crisis exposed just how indebted these countries were, investors demanded higher rates to lend to them and their borrowing costs rose dramatically – compounding their debt woes. </a:t>
            </a:r>
          </a:p>
          <a:p>
            <a:pPr lvl="0">
              <a:buFontTx/>
              <a:buChar char="-"/>
            </a:pPr>
            <a:r>
              <a:rPr lang="en-US" dirty="0" smtClean="0"/>
              <a:t> With confidence shaken, countries are losing the ability to kick the can down the road.</a:t>
            </a:r>
          </a:p>
          <a:p>
            <a:pPr lvl="0">
              <a:buFontTx/>
              <a:buChar char="-"/>
            </a:pPr>
            <a:r>
              <a:rPr lang="en-US" dirty="0" smtClean="0"/>
              <a:t> We are at the moment of reckoning: Greece </a:t>
            </a:r>
            <a:r>
              <a:rPr lang="en-US" i="1" dirty="0" smtClean="0"/>
              <a:t>will </a:t>
            </a:r>
            <a:r>
              <a:rPr lang="en-US" dirty="0" smtClean="0"/>
              <a:t>default – it is a matter of when, not if – and there is a real concern that Italy, Ireland, Portugal and Spain will follow. </a:t>
            </a:r>
          </a:p>
          <a:p>
            <a:pPr lvl="0">
              <a:buFontTx/>
              <a:buChar char="-"/>
            </a:pPr>
            <a:endParaRPr lang="en-US" u="sng" dirty="0" smtClean="0"/>
          </a:p>
          <a:p>
            <a:pPr lvl="0">
              <a:buFontTx/>
              <a:buNone/>
            </a:pPr>
            <a:r>
              <a:rPr lang="en-US" u="sng" dirty="0" smtClean="0"/>
              <a:t>The crisis is affecting the United States</a:t>
            </a:r>
            <a:endParaRPr lang="en-US" dirty="0" smtClean="0"/>
          </a:p>
          <a:p>
            <a:r>
              <a:rPr lang="en-US" dirty="0" smtClean="0"/>
              <a:t> </a:t>
            </a:r>
          </a:p>
          <a:p>
            <a:pPr lvl="0">
              <a:buFontTx/>
              <a:buChar char="-"/>
            </a:pPr>
            <a:r>
              <a:rPr lang="en-US" dirty="0" smtClean="0"/>
              <a:t> We just experienced a painful crisis – the result of too many houses purchased without the ability to finance them.  We’ve seen a similar pattern with governments: too many government benefits have been promised without a clue how they’d be financed. </a:t>
            </a:r>
          </a:p>
          <a:p>
            <a:pPr lvl="0">
              <a:buFontTx/>
              <a:buChar char="-"/>
            </a:pPr>
            <a:r>
              <a:rPr lang="en-US" dirty="0" smtClean="0"/>
              <a:t> Poor decisions were papered over with debt.  </a:t>
            </a:r>
          </a:p>
          <a:p>
            <a:pPr lvl="0">
              <a:buFontTx/>
              <a:buChar char="-"/>
            </a:pPr>
            <a:r>
              <a:rPr lang="en-US" dirty="0" smtClean="0"/>
              <a:t> In 2008, toxic </a:t>
            </a:r>
            <a:r>
              <a:rPr lang="en-US" b="1" i="1" dirty="0" smtClean="0"/>
              <a:t>mortgage</a:t>
            </a:r>
            <a:r>
              <a:rPr lang="en-US" dirty="0" smtClean="0"/>
              <a:t> debt spread through the banking system and caused a financial crisis. In Europe today, toxic </a:t>
            </a:r>
            <a:r>
              <a:rPr lang="en-US" b="1" i="1" dirty="0" smtClean="0"/>
              <a:t>government</a:t>
            </a:r>
            <a:r>
              <a:rPr lang="en-US" dirty="0" smtClean="0"/>
              <a:t> debt has spread throughout their banking system, and we’re at the doorstep of another financial crisis.   </a:t>
            </a:r>
          </a:p>
          <a:p>
            <a:pPr lvl="0">
              <a:buFontTx/>
              <a:buChar char="-"/>
            </a:pPr>
            <a:r>
              <a:rPr lang="en-US" dirty="0" smtClean="0"/>
              <a:t> This could create two problems for the U.S. economy:</a:t>
            </a:r>
          </a:p>
          <a:p>
            <a:pPr lvl="1">
              <a:buFontTx/>
              <a:buChar char="-"/>
            </a:pPr>
            <a:r>
              <a:rPr lang="en-US" dirty="0" smtClean="0"/>
              <a:t> If the banking crisis in Europe drags down the European economy, then U.S. companies that export goods and services to Europe will suffer. A slowdown in demand from Europe couldn’t come at a worse time for American manufacturers, since exports are one of the few bright spots in our economy today.</a:t>
            </a:r>
          </a:p>
          <a:p>
            <a:pPr lvl="1">
              <a:buFontTx/>
              <a:buChar char="-"/>
            </a:pPr>
            <a:r>
              <a:rPr lang="en-US" dirty="0" smtClean="0"/>
              <a:t> Financial institutions in the United States could also experience disruptions if the crisis grows large enough. </a:t>
            </a:r>
          </a:p>
          <a:p>
            <a:pPr lvl="0"/>
            <a:r>
              <a:rPr lang="en-US" dirty="0" smtClean="0"/>
              <a:t> </a:t>
            </a:r>
          </a:p>
          <a:p>
            <a:pPr lvl="0"/>
            <a:r>
              <a:rPr lang="en-US" u="sng" dirty="0" smtClean="0"/>
              <a:t>If we fail to learn from Europe’s mistakes, we’ll be next </a:t>
            </a:r>
            <a:endParaRPr lang="en-US" dirty="0" smtClean="0"/>
          </a:p>
          <a:p>
            <a:r>
              <a:rPr lang="en-US" dirty="0" smtClean="0"/>
              <a:t> </a:t>
            </a:r>
          </a:p>
          <a:p>
            <a:pPr lvl="0">
              <a:buFontTx/>
              <a:buChar char="-"/>
            </a:pPr>
            <a:r>
              <a:rPr lang="en-US" dirty="0" smtClean="0"/>
              <a:t> The bigger point is that we need to learn from Europe’s mistakes, instead of emulating them.</a:t>
            </a:r>
          </a:p>
          <a:p>
            <a:pPr lvl="0">
              <a:buFontTx/>
              <a:buChar char="-"/>
            </a:pPr>
            <a:r>
              <a:rPr lang="en-US" dirty="0" smtClean="0"/>
              <a:t> If we keep making empty promises, we will share Europe’s fate.</a:t>
            </a:r>
          </a:p>
          <a:p>
            <a:pPr lvl="0">
              <a:buFontTx/>
              <a:buChar char="-"/>
            </a:pPr>
            <a:r>
              <a:rPr lang="en-US" dirty="0" smtClean="0"/>
              <a:t> Right now, European countries such as Greece are experiencing painful fiscal austerity – sharp cuts for current beneficiaries and painful tax hikes that slow down their economy.  They waited until it was too late to act, and now find themselves with no good options: simply a menu of pain. </a:t>
            </a:r>
          </a:p>
          <a:p>
            <a:pPr lvl="0">
              <a:buFontTx/>
              <a:buChar char="-"/>
            </a:pPr>
            <a:r>
              <a:rPr lang="en-US" dirty="0" smtClean="0"/>
              <a:t> We must put an end to empty promises, and offer reforms that ensure real security and renewed prosperity.  The missing ingredient in these budget debates is </a:t>
            </a:r>
            <a:r>
              <a:rPr lang="en-US" i="1" dirty="0" smtClean="0"/>
              <a:t>economic growth</a:t>
            </a:r>
            <a:r>
              <a:rPr lang="en-US" dirty="0" smtClean="0"/>
              <a:t>.</a:t>
            </a:r>
          </a:p>
          <a:p>
            <a:pPr lvl="0">
              <a:buFontTx/>
              <a:buChar char="-"/>
            </a:pPr>
            <a:r>
              <a:rPr lang="en-US" dirty="0" smtClean="0"/>
              <a:t> We can avoid Europe’s fate by putting aside the failed policies of the past and replacing them with real reforms that get the debt under control and give investors and businesses the certainty they need to create jobs.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0050C9E-D281-4A40-AF0E-5CBD612E1DC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BB56B1-1718-4EDD-9B93-2A9C92CBE82E}"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D918-3312-4CA7-9527-BBCACEE491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B56B1-1718-4EDD-9B93-2A9C92CBE82E}"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D918-3312-4CA7-9527-BBCACEE491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B56B1-1718-4EDD-9B93-2A9C92CBE82E}"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D918-3312-4CA7-9527-BBCACEE491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B56B1-1718-4EDD-9B93-2A9C92CBE82E}"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D918-3312-4CA7-9527-BBCACEE491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B56B1-1718-4EDD-9B93-2A9C92CBE82E}"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D918-3312-4CA7-9527-BBCACEE491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BB56B1-1718-4EDD-9B93-2A9C92CBE82E}"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5D918-3312-4CA7-9527-BBCACEE491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BB56B1-1718-4EDD-9B93-2A9C92CBE82E}" type="datetimeFigureOut">
              <a:rPr lang="en-US" smtClean="0"/>
              <a:pPr/>
              <a:t>3/20/2012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D5D918-3312-4CA7-9527-BBCACEE491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BB56B1-1718-4EDD-9B93-2A9C92CBE82E}" type="datetimeFigureOut">
              <a:rPr lang="en-US" smtClean="0"/>
              <a:pPr/>
              <a:t>3/20/2012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5D918-3312-4CA7-9527-BBCACEE491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B56B1-1718-4EDD-9B93-2A9C92CBE82E}" type="datetimeFigureOut">
              <a:rPr lang="en-US" smtClean="0"/>
              <a:pPr/>
              <a:t>3/20/2012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5D918-3312-4CA7-9527-BBCACEE491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B56B1-1718-4EDD-9B93-2A9C92CBE82E}"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5D918-3312-4CA7-9527-BBCACEE491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B56B1-1718-4EDD-9B93-2A9C92CBE82E}"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5D918-3312-4CA7-9527-BBCACEE491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B56B1-1718-4EDD-9B93-2A9C92CBE82E}" type="datetimeFigureOut">
              <a:rPr lang="en-US" smtClean="0"/>
              <a:pPr/>
              <a:t>3/20/2012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5D918-3312-4CA7-9527-BBCACEE491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chart" Target="../charts/chart7.xml"/><Relationship Id="rId7"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cap="small" dirty="0" smtClean="0"/>
              <a:t>Crushing Burden of Debt</a:t>
            </a:r>
            <a:br>
              <a:rPr lang="en-US" b="1" cap="small" dirty="0" smtClean="0"/>
            </a:br>
            <a:r>
              <a:rPr lang="en-US" sz="2700" b="1" cap="small" dirty="0" smtClean="0"/>
              <a:t>(U.S. Debt Held By Public as a Share of Economy)</a:t>
            </a:r>
            <a:endParaRPr lang="en-US" sz="2700" b="1" cap="small" dirty="0"/>
          </a:p>
        </p:txBody>
      </p:sp>
      <p:graphicFrame>
        <p:nvGraphicFramePr>
          <p:cNvPr id="6" name="Chart 5"/>
          <p:cNvGraphicFramePr>
            <a:graphicFrameLocks noGrp="1"/>
          </p:cNvGraphicFramePr>
          <p:nvPr/>
        </p:nvGraphicFramePr>
        <p:xfrm>
          <a:off x="0" y="1066800"/>
          <a:ext cx="91440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0"/>
            <a:ext cx="1295400" cy="338554"/>
          </a:xfrm>
          <a:prstGeom prst="rect">
            <a:avLst/>
          </a:prstGeom>
          <a:noFill/>
        </p:spPr>
        <p:txBody>
          <a:bodyPr wrap="square" rtlCol="0">
            <a:spAutoFit/>
          </a:bodyPr>
          <a:lstStyle/>
          <a:p>
            <a:r>
              <a:rPr lang="en-US" sz="1600" b="1" cap="small" dirty="0" smtClean="0"/>
              <a:t>Figure </a:t>
            </a:r>
            <a:r>
              <a:rPr lang="en-US" sz="1600" b="1" cap="small" dirty="0" smtClean="0"/>
              <a:t>1</a:t>
            </a:r>
            <a:endParaRPr lang="en-US" sz="1600" b="1" cap="smal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Who Owns Our D#1D850E UPDATED JULY2011.tif"/>
          <p:cNvPicPr>
            <a:picLocks noChangeAspect="1"/>
          </p:cNvPicPr>
          <p:nvPr/>
        </p:nvPicPr>
        <p:blipFill>
          <a:blip r:embed="rId2" cstate="print"/>
          <a:stretch>
            <a:fillRect/>
          </a:stretch>
        </p:blipFill>
        <p:spPr>
          <a:xfrm>
            <a:off x="76200" y="609600"/>
            <a:ext cx="8915400" cy="6248400"/>
          </a:xfrm>
          <a:prstGeom prst="rect">
            <a:avLst/>
          </a:prstGeom>
        </p:spPr>
      </p:pic>
      <p:sp>
        <p:nvSpPr>
          <p:cNvPr id="3" name="Title 2"/>
          <p:cNvSpPr>
            <a:spLocks noGrp="1"/>
          </p:cNvSpPr>
          <p:nvPr>
            <p:ph type="title"/>
          </p:nvPr>
        </p:nvSpPr>
        <p:spPr>
          <a:xfrm>
            <a:off x="0" y="0"/>
            <a:ext cx="9220200" cy="1143000"/>
          </a:xfrm>
        </p:spPr>
        <p:txBody>
          <a:bodyPr>
            <a:normAutofit fontScale="90000"/>
          </a:bodyPr>
          <a:lstStyle/>
          <a:p>
            <a:r>
              <a:rPr lang="en-US" b="1" cap="small" dirty="0" smtClean="0"/>
              <a:t>Who Owns Our Debt?</a:t>
            </a:r>
            <a:br>
              <a:rPr lang="en-US" b="1" cap="small" dirty="0" smtClean="0"/>
            </a:br>
            <a:r>
              <a:rPr lang="en-US" sz="2700" b="1" cap="small" dirty="0" smtClean="0"/>
              <a:t>(Debt Held by Public, 1970 -2011)</a:t>
            </a:r>
            <a:endParaRPr lang="en-US" sz="2700" b="1" cap="small" dirty="0"/>
          </a:p>
        </p:txBody>
      </p:sp>
      <p:sp>
        <p:nvSpPr>
          <p:cNvPr id="4" name="TextBox 3"/>
          <p:cNvSpPr txBox="1"/>
          <p:nvPr/>
        </p:nvSpPr>
        <p:spPr>
          <a:xfrm>
            <a:off x="0" y="0"/>
            <a:ext cx="1295400" cy="338554"/>
          </a:xfrm>
          <a:prstGeom prst="rect">
            <a:avLst/>
          </a:prstGeom>
          <a:noFill/>
        </p:spPr>
        <p:txBody>
          <a:bodyPr wrap="square" rtlCol="0">
            <a:spAutoFit/>
          </a:bodyPr>
          <a:lstStyle/>
          <a:p>
            <a:r>
              <a:rPr lang="en-US" sz="1600" b="1" cap="small" dirty="0" smtClean="0"/>
              <a:t>Figure 10</a:t>
            </a:r>
            <a:endParaRPr lang="en-US" sz="1600" b="1" cap="smal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5.1NO WORDS.jpg"/>
          <p:cNvPicPr>
            <a:picLocks noChangeAspect="1"/>
          </p:cNvPicPr>
          <p:nvPr/>
        </p:nvPicPr>
        <p:blipFill>
          <a:blip r:embed="rId2" cstate="print"/>
          <a:stretch>
            <a:fillRect/>
          </a:stretch>
        </p:blipFill>
        <p:spPr>
          <a:xfrm>
            <a:off x="43264" y="1219201"/>
            <a:ext cx="9100736" cy="5333999"/>
          </a:xfrm>
          <a:prstGeom prst="rect">
            <a:avLst/>
          </a:prstGeom>
        </p:spPr>
      </p:pic>
      <p:sp>
        <p:nvSpPr>
          <p:cNvPr id="5" name="Title 4"/>
          <p:cNvSpPr>
            <a:spLocks noGrp="1"/>
          </p:cNvSpPr>
          <p:nvPr>
            <p:ph type="title"/>
          </p:nvPr>
        </p:nvSpPr>
        <p:spPr>
          <a:xfrm>
            <a:off x="838200" y="0"/>
            <a:ext cx="7467600" cy="1295400"/>
          </a:xfrm>
        </p:spPr>
        <p:txBody>
          <a:bodyPr>
            <a:normAutofit fontScale="90000"/>
          </a:bodyPr>
          <a:lstStyle/>
          <a:p>
            <a:r>
              <a:rPr lang="en-US" b="1" cap="small" dirty="0" smtClean="0"/>
              <a:t>Debt Held by Public </a:t>
            </a:r>
            <a:br>
              <a:rPr lang="en-US" b="1" cap="small" dirty="0" smtClean="0"/>
            </a:br>
            <a:r>
              <a:rPr lang="en-US" sz="2700" b="1" cap="small" dirty="0" smtClean="0"/>
              <a:t>(as a Share of Economy)</a:t>
            </a:r>
            <a:br>
              <a:rPr lang="en-US" sz="2700" b="1" cap="small" dirty="0" smtClean="0"/>
            </a:br>
            <a:r>
              <a:rPr lang="en-US" sz="2700" b="1" cap="small" dirty="0" smtClean="0"/>
              <a:t>Chart 5-1 in President’s FY2013 Budget </a:t>
            </a:r>
            <a:endParaRPr lang="en-US" sz="2700" b="1" cap="small" dirty="0"/>
          </a:p>
        </p:txBody>
      </p:sp>
      <p:sp>
        <p:nvSpPr>
          <p:cNvPr id="7" name="TextBox 1"/>
          <p:cNvSpPr txBox="1"/>
          <p:nvPr/>
        </p:nvSpPr>
        <p:spPr>
          <a:xfrm>
            <a:off x="0" y="6553201"/>
            <a:ext cx="2241286" cy="3047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cap="small" dirty="0"/>
              <a:t>Source: </a:t>
            </a:r>
            <a:r>
              <a:rPr lang="en-US" sz="1400" b="1" cap="small" dirty="0" smtClean="0"/>
              <a:t>OMB</a:t>
            </a:r>
            <a:endParaRPr lang="en-US" sz="1400" b="1" cap="small" dirty="0"/>
          </a:p>
        </p:txBody>
      </p:sp>
      <p:sp>
        <p:nvSpPr>
          <p:cNvPr id="6" name="TextBox 5"/>
          <p:cNvSpPr txBox="1"/>
          <p:nvPr/>
        </p:nvSpPr>
        <p:spPr>
          <a:xfrm>
            <a:off x="0" y="0"/>
            <a:ext cx="1295400" cy="338554"/>
          </a:xfrm>
          <a:prstGeom prst="rect">
            <a:avLst/>
          </a:prstGeom>
          <a:noFill/>
        </p:spPr>
        <p:txBody>
          <a:bodyPr wrap="square" rtlCol="0">
            <a:spAutoFit/>
          </a:bodyPr>
          <a:lstStyle/>
          <a:p>
            <a:r>
              <a:rPr lang="en-US" sz="1600" b="1" cap="small" dirty="0" smtClean="0"/>
              <a:t>Figure </a:t>
            </a:r>
            <a:r>
              <a:rPr lang="en-US" sz="1600" b="1" cap="small" dirty="0" smtClean="0"/>
              <a:t>11</a:t>
            </a:r>
            <a:endParaRPr lang="en-US" sz="1600" b="1" cap="smal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0 Year Spending.jpg"/>
          <p:cNvPicPr>
            <a:picLocks noChangeAspect="1"/>
          </p:cNvPicPr>
          <p:nvPr/>
        </p:nvPicPr>
        <p:blipFill>
          <a:blip r:embed="rId2" cstate="print"/>
          <a:stretch>
            <a:fillRect/>
          </a:stretch>
        </p:blipFill>
        <p:spPr>
          <a:xfrm>
            <a:off x="0" y="268"/>
            <a:ext cx="9144000" cy="6629132"/>
          </a:xfrm>
          <a:prstGeom prst="rect">
            <a:avLst/>
          </a:prstGeom>
        </p:spPr>
      </p:pic>
      <p:sp>
        <p:nvSpPr>
          <p:cNvPr id="2" name="Title 1"/>
          <p:cNvSpPr>
            <a:spLocks noGrp="1"/>
          </p:cNvSpPr>
          <p:nvPr>
            <p:ph type="title"/>
          </p:nvPr>
        </p:nvSpPr>
        <p:spPr>
          <a:xfrm>
            <a:off x="0" y="0"/>
            <a:ext cx="9144000" cy="1143000"/>
          </a:xfrm>
        </p:spPr>
        <p:txBody>
          <a:bodyPr>
            <a:normAutofit fontScale="90000"/>
          </a:bodyPr>
          <a:lstStyle/>
          <a:p>
            <a:r>
              <a:rPr lang="en-US" b="1" cap="small" dirty="0" smtClean="0"/>
              <a:t>Government Spending </a:t>
            </a:r>
            <a:br>
              <a:rPr lang="en-US" b="1" cap="small" dirty="0" smtClean="0"/>
            </a:br>
            <a:r>
              <a:rPr lang="en-US" sz="2700" b="1" cap="small" dirty="0" smtClean="0"/>
              <a:t>(as a Share of Economy)</a:t>
            </a:r>
            <a:endParaRPr lang="en-US" sz="2700" cap="small" dirty="0"/>
          </a:p>
        </p:txBody>
      </p:sp>
      <p:sp>
        <p:nvSpPr>
          <p:cNvPr id="8" name="TextBox 7"/>
          <p:cNvSpPr txBox="1"/>
          <p:nvPr/>
        </p:nvSpPr>
        <p:spPr>
          <a:xfrm>
            <a:off x="0" y="6519446"/>
            <a:ext cx="3810000" cy="338554"/>
          </a:xfrm>
          <a:prstGeom prst="rect">
            <a:avLst/>
          </a:prstGeom>
          <a:noFill/>
        </p:spPr>
        <p:txBody>
          <a:bodyPr wrap="square" rtlCol="0">
            <a:spAutoFit/>
          </a:bodyPr>
          <a:lstStyle/>
          <a:p>
            <a:r>
              <a:rPr lang="en-US" sz="1600" b="1" cap="small" dirty="0" smtClean="0"/>
              <a:t>Source: CBO/HBC</a:t>
            </a:r>
            <a:endParaRPr lang="en-US" sz="1600" b="1" cap="small" dirty="0"/>
          </a:p>
        </p:txBody>
      </p:sp>
      <p:sp>
        <p:nvSpPr>
          <p:cNvPr id="10" name="Rounded Rectangular Callout 9"/>
          <p:cNvSpPr/>
          <p:nvPr/>
        </p:nvSpPr>
        <p:spPr>
          <a:xfrm>
            <a:off x="1219200" y="2209800"/>
            <a:ext cx="1447800" cy="762000"/>
          </a:xfrm>
          <a:prstGeom prst="wedgeRoundRectCallout">
            <a:avLst>
              <a:gd name="adj1" fmla="val 21470"/>
              <a:gd name="adj2" fmla="val 103145"/>
              <a:gd name="adj3" fmla="val 16667"/>
            </a:avLst>
          </a:prstGeom>
          <a:solidFill>
            <a:srgbClr val="C0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smtClean="0"/>
              <a:t>President’s Budget</a:t>
            </a:r>
            <a:endParaRPr lang="en-US" b="1" cap="small" dirty="0"/>
          </a:p>
        </p:txBody>
      </p:sp>
      <p:sp>
        <p:nvSpPr>
          <p:cNvPr id="12" name="Rounded Rectangular Callout 11"/>
          <p:cNvSpPr/>
          <p:nvPr/>
        </p:nvSpPr>
        <p:spPr>
          <a:xfrm>
            <a:off x="6019800" y="5181600"/>
            <a:ext cx="1524000" cy="838200"/>
          </a:xfrm>
          <a:prstGeom prst="wedgeRoundRectCallout">
            <a:avLst>
              <a:gd name="adj1" fmla="val 20451"/>
              <a:gd name="adj2" fmla="val -98145"/>
              <a:gd name="adj3" fmla="val 16667"/>
            </a:avLst>
          </a:prstGeom>
          <a:solidFill>
            <a:srgbClr val="0066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smtClean="0"/>
              <a:t>Path to Prosperity</a:t>
            </a:r>
            <a:endParaRPr lang="en-US" b="1" cap="small" dirty="0"/>
          </a:p>
        </p:txBody>
      </p:sp>
      <p:sp>
        <p:nvSpPr>
          <p:cNvPr id="7" name="TextBox 6"/>
          <p:cNvSpPr txBox="1"/>
          <p:nvPr/>
        </p:nvSpPr>
        <p:spPr>
          <a:xfrm>
            <a:off x="5105400" y="3581400"/>
            <a:ext cx="3048000" cy="584775"/>
          </a:xfrm>
          <a:prstGeom prst="rect">
            <a:avLst/>
          </a:prstGeom>
          <a:noFill/>
        </p:spPr>
        <p:txBody>
          <a:bodyPr wrap="square" rtlCol="0">
            <a:spAutoFit/>
          </a:bodyPr>
          <a:lstStyle/>
          <a:p>
            <a:r>
              <a:rPr lang="en-US" sz="3200" b="1" cap="small" dirty="0" smtClean="0"/>
              <a:t>$5.3 </a:t>
            </a:r>
            <a:r>
              <a:rPr lang="en-US" sz="3200" b="1" cap="small" dirty="0" smtClean="0"/>
              <a:t>Trillion </a:t>
            </a:r>
            <a:endParaRPr lang="en-US" sz="3200" b="1" cap="small" dirty="0"/>
          </a:p>
        </p:txBody>
      </p:sp>
      <p:sp>
        <p:nvSpPr>
          <p:cNvPr id="11" name="TextBox 10"/>
          <p:cNvSpPr txBox="1"/>
          <p:nvPr/>
        </p:nvSpPr>
        <p:spPr>
          <a:xfrm>
            <a:off x="0" y="0"/>
            <a:ext cx="1295400" cy="338554"/>
          </a:xfrm>
          <a:prstGeom prst="rect">
            <a:avLst/>
          </a:prstGeom>
          <a:noFill/>
        </p:spPr>
        <p:txBody>
          <a:bodyPr wrap="square" rtlCol="0">
            <a:spAutoFit/>
          </a:bodyPr>
          <a:lstStyle/>
          <a:p>
            <a:r>
              <a:rPr lang="en-US" sz="1600" b="1" cap="small" dirty="0" smtClean="0"/>
              <a:t>Figure 12</a:t>
            </a:r>
            <a:endParaRPr lang="en-US" sz="1600" b="1" cap="smal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cap="small" dirty="0" smtClean="0"/>
              <a:t>Federal Deficit or Surplus </a:t>
            </a:r>
            <a:br>
              <a:rPr lang="en-US" b="1" cap="small" dirty="0" smtClean="0"/>
            </a:br>
            <a:r>
              <a:rPr lang="en-US" sz="2700" b="1" cap="small" dirty="0" smtClean="0"/>
              <a:t>(as a Share of Economy)</a:t>
            </a:r>
            <a:endParaRPr lang="en-US" sz="2700" cap="small" dirty="0"/>
          </a:p>
        </p:txBody>
      </p:sp>
      <p:graphicFrame>
        <p:nvGraphicFramePr>
          <p:cNvPr id="6" name="Chart 5"/>
          <p:cNvGraphicFramePr>
            <a:graphicFrameLocks noGrp="1"/>
          </p:cNvGraphicFramePr>
          <p:nvPr/>
        </p:nvGraphicFramePr>
        <p:xfrm>
          <a:off x="0" y="990600"/>
          <a:ext cx="9144000" cy="58673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0"/>
            <a:ext cx="1295400" cy="338554"/>
          </a:xfrm>
          <a:prstGeom prst="rect">
            <a:avLst/>
          </a:prstGeom>
          <a:noFill/>
        </p:spPr>
        <p:txBody>
          <a:bodyPr wrap="square" rtlCol="0">
            <a:spAutoFit/>
          </a:bodyPr>
          <a:lstStyle/>
          <a:p>
            <a:r>
              <a:rPr lang="en-US" sz="1600" b="1" cap="small" dirty="0" smtClean="0"/>
              <a:t>Figure </a:t>
            </a:r>
            <a:r>
              <a:rPr lang="en-US" sz="1600" b="1" cap="small" dirty="0" smtClean="0"/>
              <a:t>13</a:t>
            </a:r>
            <a:endParaRPr lang="en-US" sz="1600" b="1" cap="smal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effectLst/>
        </p:spPr>
        <p:txBody>
          <a:bodyPr>
            <a:normAutofit fontScale="90000"/>
          </a:bodyPr>
          <a:lstStyle/>
          <a:p>
            <a:r>
              <a:rPr lang="en-US" b="1" cap="small" dirty="0" smtClean="0"/>
              <a:t>A Choice of Two Futures</a:t>
            </a:r>
            <a:br>
              <a:rPr lang="en-US" b="1" cap="small" dirty="0" smtClean="0"/>
            </a:br>
            <a:r>
              <a:rPr lang="en-US" sz="2700" b="1" cap="small" dirty="0" smtClean="0"/>
              <a:t>(Debt as a Share of Economy)</a:t>
            </a:r>
            <a:endParaRPr lang="en-US" sz="2700" cap="small" dirty="0"/>
          </a:p>
        </p:txBody>
      </p:sp>
      <p:sp>
        <p:nvSpPr>
          <p:cNvPr id="7" name="TextBox 6"/>
          <p:cNvSpPr txBox="1"/>
          <p:nvPr/>
        </p:nvSpPr>
        <p:spPr>
          <a:xfrm>
            <a:off x="0" y="0"/>
            <a:ext cx="1295400" cy="338554"/>
          </a:xfrm>
          <a:prstGeom prst="rect">
            <a:avLst/>
          </a:prstGeom>
          <a:noFill/>
        </p:spPr>
        <p:txBody>
          <a:bodyPr wrap="square" rtlCol="0">
            <a:spAutoFit/>
          </a:bodyPr>
          <a:lstStyle/>
          <a:p>
            <a:endParaRPr lang="en-US" sz="1600" b="1" cap="small" dirty="0"/>
          </a:p>
        </p:txBody>
      </p:sp>
      <p:graphicFrame>
        <p:nvGraphicFramePr>
          <p:cNvPr id="8" name="Chart 7"/>
          <p:cNvGraphicFramePr>
            <a:graphicFrameLocks noGrp="1"/>
          </p:cNvGraphicFramePr>
          <p:nvPr/>
        </p:nvGraphicFramePr>
        <p:xfrm>
          <a:off x="0" y="990601"/>
          <a:ext cx="91440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0"/>
            <a:ext cx="1295400" cy="338554"/>
          </a:xfrm>
          <a:prstGeom prst="rect">
            <a:avLst/>
          </a:prstGeom>
          <a:noFill/>
        </p:spPr>
        <p:txBody>
          <a:bodyPr wrap="square" rtlCol="0">
            <a:spAutoFit/>
          </a:bodyPr>
          <a:lstStyle/>
          <a:p>
            <a:r>
              <a:rPr lang="en-US" sz="1600" b="1" cap="small" dirty="0" smtClean="0"/>
              <a:t>Figure </a:t>
            </a:r>
            <a:r>
              <a:rPr lang="en-US" sz="1600" b="1" cap="small" dirty="0" smtClean="0"/>
              <a:t>14</a:t>
            </a:r>
            <a:endParaRPr lang="en-US" sz="1600" b="1" cap="smal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cap="small" dirty="0" smtClean="0"/>
              <a:t>Total Government Spending </a:t>
            </a:r>
            <a:br>
              <a:rPr lang="en-US" b="1" cap="small" dirty="0" smtClean="0"/>
            </a:br>
            <a:r>
              <a:rPr lang="en-US" sz="2700" b="1" cap="small" dirty="0" smtClean="0"/>
              <a:t>(as a Share of Economy)</a:t>
            </a:r>
            <a:endParaRPr lang="en-US" sz="2700" cap="small" dirty="0"/>
          </a:p>
        </p:txBody>
      </p:sp>
      <p:graphicFrame>
        <p:nvGraphicFramePr>
          <p:cNvPr id="5" name="Chart 4"/>
          <p:cNvGraphicFramePr>
            <a:graphicFrameLocks noGrp="1"/>
          </p:cNvGraphicFramePr>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0"/>
            <a:ext cx="1295400" cy="338554"/>
          </a:xfrm>
          <a:prstGeom prst="rect">
            <a:avLst/>
          </a:prstGeom>
          <a:noFill/>
        </p:spPr>
        <p:txBody>
          <a:bodyPr wrap="square" rtlCol="0">
            <a:spAutoFit/>
          </a:bodyPr>
          <a:lstStyle/>
          <a:p>
            <a:r>
              <a:rPr lang="en-US" sz="1600" b="1" cap="small" dirty="0" smtClean="0"/>
              <a:t>Figure </a:t>
            </a:r>
            <a:r>
              <a:rPr lang="en-US" sz="1600" b="1" cap="small" dirty="0" smtClean="0"/>
              <a:t>15</a:t>
            </a:r>
            <a:endParaRPr lang="en-US" sz="1600" b="1" cap="smal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cap="small" dirty="0" smtClean="0">
                <a:cs typeface="Arial" pitchFamily="34" charset="0"/>
              </a:rPr>
              <a:t>What Drives Our Debt?</a:t>
            </a:r>
            <a:br>
              <a:rPr lang="en-US" b="1" cap="small" dirty="0" smtClean="0">
                <a:cs typeface="Arial" pitchFamily="34" charset="0"/>
              </a:rPr>
            </a:br>
            <a:r>
              <a:rPr lang="en-US" sz="2700" b="1" cap="small" dirty="0" smtClean="0">
                <a:cs typeface="Arial" pitchFamily="34" charset="0"/>
              </a:rPr>
              <a:t>(Government Spending as a Share of Economy)</a:t>
            </a:r>
            <a:endParaRPr lang="en-US" sz="2700" dirty="0"/>
          </a:p>
        </p:txBody>
      </p:sp>
      <p:graphicFrame>
        <p:nvGraphicFramePr>
          <p:cNvPr id="5" name="Chart 4"/>
          <p:cNvGraphicFramePr>
            <a:graphicFrameLocks/>
          </p:cNvGraphicFramePr>
          <p:nvPr/>
        </p:nvGraphicFramePr>
        <p:xfrm>
          <a:off x="76200" y="1143000"/>
          <a:ext cx="89154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581001"/>
            <a:ext cx="2286000" cy="276999"/>
          </a:xfrm>
          <a:prstGeom prst="rect">
            <a:avLst/>
          </a:prstGeom>
          <a:noFill/>
        </p:spPr>
        <p:txBody>
          <a:bodyPr wrap="square" rtlCol="0">
            <a:spAutoFit/>
          </a:bodyPr>
          <a:lstStyle/>
          <a:p>
            <a:r>
              <a:rPr lang="en-US" sz="1200" b="1" cap="small" dirty="0" smtClean="0"/>
              <a:t>Source: CBO</a:t>
            </a:r>
            <a:endParaRPr lang="en-US" sz="1200" b="1" cap="small" dirty="0"/>
          </a:p>
        </p:txBody>
      </p:sp>
      <p:sp>
        <p:nvSpPr>
          <p:cNvPr id="6" name="TextBox 5"/>
          <p:cNvSpPr txBox="1"/>
          <p:nvPr/>
        </p:nvSpPr>
        <p:spPr>
          <a:xfrm>
            <a:off x="0" y="0"/>
            <a:ext cx="1295400" cy="338554"/>
          </a:xfrm>
          <a:prstGeom prst="rect">
            <a:avLst/>
          </a:prstGeom>
          <a:noFill/>
        </p:spPr>
        <p:txBody>
          <a:bodyPr wrap="square" rtlCol="0">
            <a:spAutoFit/>
          </a:bodyPr>
          <a:lstStyle/>
          <a:p>
            <a:r>
              <a:rPr lang="en-US" sz="1600" b="1" cap="small" dirty="0" smtClean="0"/>
              <a:t>Figure </a:t>
            </a:r>
            <a:r>
              <a:rPr lang="en-US" sz="1600" b="1" cap="small" dirty="0" smtClean="0"/>
              <a:t>12</a:t>
            </a:r>
            <a:endParaRPr lang="en-US" sz="1600" b="1" cap="smal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0"/>
            <a:ext cx="9144000" cy="1143000"/>
          </a:xfrm>
        </p:spPr>
        <p:txBody>
          <a:bodyPr/>
          <a:lstStyle/>
          <a:p>
            <a:r>
              <a:rPr lang="en-US" sz="4000" b="1" cap="small" dirty="0" smtClean="0">
                <a:latin typeface="+mn-lt"/>
              </a:rPr>
              <a:t>The Cost of Waiting – The Fiscal Gap</a:t>
            </a:r>
            <a:br>
              <a:rPr lang="en-US" sz="4000" b="1" cap="small" dirty="0" smtClean="0">
                <a:latin typeface="+mn-lt"/>
              </a:rPr>
            </a:br>
            <a:r>
              <a:rPr lang="en-US" sz="2400" b="1" cap="small" dirty="0" smtClean="0">
                <a:latin typeface="+mn-lt"/>
              </a:rPr>
              <a:t>(Unfunded Promises in Trillions of Dollars)</a:t>
            </a:r>
          </a:p>
        </p:txBody>
      </p:sp>
      <p:graphicFrame>
        <p:nvGraphicFramePr>
          <p:cNvPr id="5" name="Content Placeholder 3"/>
          <p:cNvGraphicFramePr>
            <a:graphicFrameLocks noGrp="1"/>
          </p:cNvGraphicFramePr>
          <p:nvPr>
            <p:ph idx="1"/>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14339" name="TextBox 8"/>
          <p:cNvSpPr txBox="1">
            <a:spLocks noChangeArrowheads="1"/>
          </p:cNvSpPr>
          <p:nvPr/>
        </p:nvSpPr>
        <p:spPr bwMode="auto">
          <a:xfrm>
            <a:off x="0" y="6589713"/>
            <a:ext cx="9144000" cy="276999"/>
          </a:xfrm>
          <a:prstGeom prst="rect">
            <a:avLst/>
          </a:prstGeom>
          <a:noFill/>
          <a:ln w="9525">
            <a:noFill/>
            <a:miter lim="800000"/>
            <a:headEnd/>
            <a:tailEnd/>
          </a:ln>
        </p:spPr>
        <p:txBody>
          <a:bodyPr>
            <a:spAutoFit/>
          </a:bodyPr>
          <a:lstStyle/>
          <a:p>
            <a:r>
              <a:rPr lang="en-US" sz="1200" b="1" cap="small" dirty="0">
                <a:latin typeface="+mn-lt"/>
              </a:rPr>
              <a:t>Source: Government Accountability Office</a:t>
            </a:r>
          </a:p>
        </p:txBody>
      </p:sp>
      <p:sp>
        <p:nvSpPr>
          <p:cNvPr id="6" name="TextBox 5"/>
          <p:cNvSpPr txBox="1"/>
          <p:nvPr/>
        </p:nvSpPr>
        <p:spPr>
          <a:xfrm>
            <a:off x="0" y="0"/>
            <a:ext cx="1295400" cy="338554"/>
          </a:xfrm>
          <a:prstGeom prst="rect">
            <a:avLst/>
          </a:prstGeom>
          <a:noFill/>
        </p:spPr>
        <p:txBody>
          <a:bodyPr wrap="square" rtlCol="0">
            <a:spAutoFit/>
          </a:bodyPr>
          <a:lstStyle/>
          <a:p>
            <a:r>
              <a:rPr lang="en-US" sz="1600" b="1" cap="small" dirty="0" smtClean="0"/>
              <a:t>Figure </a:t>
            </a:r>
            <a:r>
              <a:rPr lang="en-US" sz="1600" b="1" cap="small" dirty="0" smtClean="0"/>
              <a:t>3</a:t>
            </a:r>
            <a:endParaRPr lang="en-US" sz="1600" b="1" cap="smal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sz="3200" b="1" cap="small" dirty="0" smtClean="0"/>
              <a:t>Health Care Costs are the Primary Driver of the Debt</a:t>
            </a:r>
            <a:br>
              <a:rPr lang="en-US" sz="3200" b="1" cap="small" dirty="0" smtClean="0"/>
            </a:br>
            <a:r>
              <a:rPr lang="en-US" sz="2400" b="1" cap="small" dirty="0" smtClean="0"/>
              <a:t>(Government Spending as a Share of Economy)</a:t>
            </a:r>
            <a:endParaRPr lang="en-US" sz="2400" cap="small" dirty="0"/>
          </a:p>
        </p:txBody>
      </p:sp>
      <p:graphicFrame>
        <p:nvGraphicFramePr>
          <p:cNvPr id="4" name="Chart 3"/>
          <p:cNvGraphicFramePr>
            <a:graphicFrameLocks noGrp="1"/>
          </p:cNvGraphicFramePr>
          <p:nvPr/>
        </p:nvGraphicFramePr>
        <p:xfrm>
          <a:off x="0" y="1066800"/>
          <a:ext cx="91440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0"/>
            <a:ext cx="1295400" cy="338554"/>
          </a:xfrm>
          <a:prstGeom prst="rect">
            <a:avLst/>
          </a:prstGeom>
          <a:noFill/>
        </p:spPr>
        <p:txBody>
          <a:bodyPr wrap="square" rtlCol="0">
            <a:spAutoFit/>
          </a:bodyPr>
          <a:lstStyle/>
          <a:p>
            <a:r>
              <a:rPr lang="en-US" sz="1600" b="1" cap="small" dirty="0" smtClean="0"/>
              <a:t>Figure </a:t>
            </a:r>
            <a:r>
              <a:rPr lang="en-US" sz="1600" b="1" cap="small" dirty="0" smtClean="0"/>
              <a:t>4</a:t>
            </a:r>
            <a:endParaRPr lang="en-US" sz="1600" b="1" cap="smal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0" y="0"/>
            <a:ext cx="9144000" cy="1143000"/>
          </a:xfrm>
          <a:noFill/>
          <a:effectLst/>
        </p:spPr>
        <p:txBody>
          <a:bodyPr>
            <a:normAutofit fontScale="90000"/>
          </a:bodyPr>
          <a:lstStyle/>
          <a:p>
            <a:r>
              <a:rPr lang="en-US" b="1" cap="small" dirty="0" smtClean="0"/>
              <a:t>Who Benefits From Tax Loopholes</a:t>
            </a:r>
            <a:r>
              <a:rPr lang="en-US" b="1" cap="small" dirty="0" smtClean="0">
                <a:solidFill>
                  <a:sysClr val="window" lastClr="FFFFFF"/>
                </a:solidFill>
                <a:effectLst>
                  <a:outerShdw blurRad="50800" dist="38100" dir="5400000" algn="t" rotWithShape="0">
                    <a:prstClr val="black">
                      <a:alpha val="40000"/>
                    </a:prstClr>
                  </a:outerShdw>
                </a:effectLst>
              </a:rPr>
              <a:t/>
            </a:r>
            <a:br>
              <a:rPr lang="en-US" b="1" cap="small" dirty="0" smtClean="0">
                <a:solidFill>
                  <a:sysClr val="window" lastClr="FFFFFF"/>
                </a:solidFill>
                <a:effectLst>
                  <a:outerShdw blurRad="50800" dist="38100" dir="5400000" algn="t" rotWithShape="0">
                    <a:prstClr val="black">
                      <a:alpha val="40000"/>
                    </a:prstClr>
                  </a:outerShdw>
                </a:effectLst>
              </a:rPr>
            </a:br>
            <a:r>
              <a:rPr lang="en-US" sz="2700" b="1" cap="small" dirty="0" smtClean="0"/>
              <a:t>Average per Person Benefit By Category of Earners</a:t>
            </a:r>
            <a:endParaRPr lang="en-US" sz="2700" b="1" cap="small" dirty="0"/>
          </a:p>
        </p:txBody>
      </p:sp>
      <p:sp>
        <p:nvSpPr>
          <p:cNvPr id="7" name="TextBox 6"/>
          <p:cNvSpPr txBox="1"/>
          <p:nvPr/>
        </p:nvSpPr>
        <p:spPr>
          <a:xfrm>
            <a:off x="0" y="0"/>
            <a:ext cx="914400" cy="307777"/>
          </a:xfrm>
          <a:prstGeom prst="rect">
            <a:avLst/>
          </a:prstGeom>
          <a:noFill/>
        </p:spPr>
        <p:txBody>
          <a:bodyPr wrap="square" rtlCol="0">
            <a:spAutoFit/>
          </a:bodyPr>
          <a:lstStyle/>
          <a:p>
            <a:r>
              <a:rPr lang="en-US" sz="1400" b="1" cap="small" dirty="0" smtClean="0">
                <a:solidFill>
                  <a:schemeClr val="bg1"/>
                </a:solidFill>
              </a:rPr>
              <a:t>Chart 8</a:t>
            </a:r>
            <a:endParaRPr lang="en-US" sz="1400" b="1" cap="small" dirty="0">
              <a:solidFill>
                <a:schemeClr val="bg1"/>
              </a:solidFill>
            </a:endParaRPr>
          </a:p>
        </p:txBody>
      </p:sp>
      <p:sp>
        <p:nvSpPr>
          <p:cNvPr id="5" name="TextBox 4"/>
          <p:cNvSpPr txBox="1"/>
          <p:nvPr/>
        </p:nvSpPr>
        <p:spPr>
          <a:xfrm>
            <a:off x="0" y="0"/>
            <a:ext cx="1295400" cy="338554"/>
          </a:xfrm>
          <a:prstGeom prst="rect">
            <a:avLst/>
          </a:prstGeom>
          <a:noFill/>
        </p:spPr>
        <p:txBody>
          <a:bodyPr wrap="square" rtlCol="0">
            <a:spAutoFit/>
          </a:bodyPr>
          <a:lstStyle/>
          <a:p>
            <a:r>
              <a:rPr lang="en-US" sz="1600" b="1" cap="small" dirty="0" smtClean="0"/>
              <a:t>Figure </a:t>
            </a:r>
            <a:r>
              <a:rPr lang="en-US" sz="1600" b="1" cap="small" dirty="0" smtClean="0"/>
              <a:t>6</a:t>
            </a:r>
            <a:endParaRPr lang="en-US" sz="1600" b="1" cap="smal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Tax Revenues Do Not Correlate with Taxes copy.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7-Tax Revenues are Highly Correlated with GDP copy.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GreeceFlag.tif"/>
          <p:cNvPicPr>
            <a:picLocks/>
          </p:cNvPicPr>
          <p:nvPr/>
        </p:nvPicPr>
        <p:blipFill>
          <a:blip r:embed="rId4" cstate="print"/>
          <a:stretch>
            <a:fillRect/>
          </a:stretch>
        </p:blipFill>
        <p:spPr>
          <a:xfrm>
            <a:off x="6553200" y="1219200"/>
            <a:ext cx="923544" cy="905256"/>
          </a:xfrm>
          <a:prstGeom prst="rect">
            <a:avLst/>
          </a:prstGeom>
        </p:spPr>
      </p:pic>
      <p:pic>
        <p:nvPicPr>
          <p:cNvPr id="6" name="Picture 5" descr="US FLAG.tif"/>
          <p:cNvPicPr>
            <a:picLocks/>
          </p:cNvPicPr>
          <p:nvPr/>
        </p:nvPicPr>
        <p:blipFill>
          <a:blip r:embed="rId5" cstate="print"/>
          <a:stretch>
            <a:fillRect/>
          </a:stretch>
        </p:blipFill>
        <p:spPr>
          <a:xfrm>
            <a:off x="7848600" y="2667000"/>
            <a:ext cx="923544" cy="905256"/>
          </a:xfrm>
          <a:prstGeom prst="rect">
            <a:avLst/>
          </a:prstGeom>
        </p:spPr>
      </p:pic>
      <p:pic>
        <p:nvPicPr>
          <p:cNvPr id="7" name="Picture 6" descr="ItalyFlag.tif"/>
          <p:cNvPicPr>
            <a:picLocks/>
          </p:cNvPicPr>
          <p:nvPr/>
        </p:nvPicPr>
        <p:blipFill>
          <a:blip r:embed="rId6" cstate="print"/>
          <a:stretch>
            <a:fillRect/>
          </a:stretch>
        </p:blipFill>
        <p:spPr>
          <a:xfrm>
            <a:off x="5105400" y="2133600"/>
            <a:ext cx="1066800" cy="914400"/>
          </a:xfrm>
          <a:prstGeom prst="rect">
            <a:avLst/>
          </a:prstGeom>
        </p:spPr>
      </p:pic>
      <p:pic>
        <p:nvPicPr>
          <p:cNvPr id="8" name="Picture 7" descr="IrelandFlag.tif"/>
          <p:cNvPicPr>
            <a:picLocks/>
          </p:cNvPicPr>
          <p:nvPr/>
        </p:nvPicPr>
        <p:blipFill>
          <a:blip r:embed="rId7" cstate="print"/>
          <a:stretch>
            <a:fillRect/>
          </a:stretch>
        </p:blipFill>
        <p:spPr>
          <a:xfrm>
            <a:off x="3733800" y="2286000"/>
            <a:ext cx="999744" cy="905256"/>
          </a:xfrm>
          <a:prstGeom prst="rect">
            <a:avLst/>
          </a:prstGeom>
        </p:spPr>
      </p:pic>
      <p:pic>
        <p:nvPicPr>
          <p:cNvPr id="9" name="Picture 8" descr="PortugalFlag.tif"/>
          <p:cNvPicPr>
            <a:picLocks/>
          </p:cNvPicPr>
          <p:nvPr/>
        </p:nvPicPr>
        <p:blipFill>
          <a:blip r:embed="rId8" cstate="print"/>
          <a:stretch>
            <a:fillRect/>
          </a:stretch>
        </p:blipFill>
        <p:spPr>
          <a:xfrm>
            <a:off x="2438400" y="2895600"/>
            <a:ext cx="923544" cy="9052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229</Words>
  <Application>Microsoft Office PowerPoint</Application>
  <PresentationFormat>On-screen Show (4:3)</PresentationFormat>
  <Paragraphs>98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Crushing Burden of Debt (U.S. Debt Held By Public as a Share of Economy)</vt:lpstr>
      <vt:lpstr>What Drives Our Debt? (Government Spending as a Share of Economy)</vt:lpstr>
      <vt:lpstr>The Cost of Waiting – The Fiscal Gap (Unfunded Promises in Trillions of Dollars)</vt:lpstr>
      <vt:lpstr>Health Care Costs are the Primary Driver of the Debt (Government Spending as a Share of Economy)</vt:lpstr>
      <vt:lpstr>Who Benefits From Tax Loopholes Average per Person Benefit By Category of Earners</vt:lpstr>
      <vt:lpstr>Slide 6</vt:lpstr>
      <vt:lpstr>Slide 7</vt:lpstr>
      <vt:lpstr>Slide 8</vt:lpstr>
      <vt:lpstr>Slide 9</vt:lpstr>
      <vt:lpstr>Who Owns Our Debt? (Debt Held by Public, 1970 -2011)</vt:lpstr>
      <vt:lpstr>Debt Held by Public  (as a Share of Economy) Chart 5-1 in President’s FY2013 Budget </vt:lpstr>
      <vt:lpstr>Government Spending  (as a Share of Economy)</vt:lpstr>
      <vt:lpstr>Federal Deficit or Surplus  (as a Share of Economy)</vt:lpstr>
      <vt:lpstr>A Choice of Two Futures (Debt as a Share of Economy)</vt:lpstr>
      <vt:lpstr>Total Government Spending  (as a Share of Economy)</vt:lpstr>
    </vt:vector>
  </TitlesOfParts>
  <Company>U. S. House of Representatives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vday1</dc:creator>
  <cp:lastModifiedBy>vday1</cp:lastModifiedBy>
  <cp:revision>50</cp:revision>
  <dcterms:created xsi:type="dcterms:W3CDTF">2012-03-17T01:48:34Z</dcterms:created>
  <dcterms:modified xsi:type="dcterms:W3CDTF">2012-03-20T20:51:03Z</dcterms:modified>
</cp:coreProperties>
</file>