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23"/>
  </p:notesMasterIdLst>
  <p:handoutMasterIdLst>
    <p:handoutMasterId r:id="rId24"/>
  </p:handoutMasterIdLst>
  <p:sldIdLst>
    <p:sldId id="783" r:id="rId2"/>
    <p:sldId id="807" r:id="rId3"/>
    <p:sldId id="787" r:id="rId4"/>
    <p:sldId id="788" r:id="rId5"/>
    <p:sldId id="789" r:id="rId6"/>
    <p:sldId id="796" r:id="rId7"/>
    <p:sldId id="791" r:id="rId8"/>
    <p:sldId id="798" r:id="rId9"/>
    <p:sldId id="801" r:id="rId10"/>
    <p:sldId id="802" r:id="rId11"/>
    <p:sldId id="803" r:id="rId12"/>
    <p:sldId id="816" r:id="rId13"/>
    <p:sldId id="817" r:id="rId14"/>
    <p:sldId id="815" r:id="rId15"/>
    <p:sldId id="818" r:id="rId16"/>
    <p:sldId id="814" r:id="rId17"/>
    <p:sldId id="819" r:id="rId18"/>
    <p:sldId id="820" r:id="rId19"/>
    <p:sldId id="793" r:id="rId20"/>
    <p:sldId id="805" r:id="rId21"/>
    <p:sldId id="806" r:id="rId22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339966"/>
    <a:srgbClr val="00CC99"/>
    <a:srgbClr val="33CC33"/>
    <a:srgbClr val="FFCC99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42" autoAdjust="0"/>
    <p:restoredTop sz="84474" autoAdjust="0"/>
  </p:normalViewPr>
  <p:slideViewPr>
    <p:cSldViewPr snapToGrid="0">
      <p:cViewPr>
        <p:scale>
          <a:sx n="75" d="100"/>
          <a:sy n="75" d="100"/>
        </p:scale>
        <p:origin x="-56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30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6997518610421847"/>
          <c:y val="7.582938388625593E-2"/>
          <c:w val="0.81885856079404451"/>
          <c:h val="0.58530805687203769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32353">
              <a:solidFill>
                <a:srgbClr val="FF0000"/>
              </a:solidFill>
              <a:prstDash val="solid"/>
            </a:ln>
          </c:spPr>
          <c:marker>
            <c:symbol val="diamond"/>
            <c:size val="11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Sheet1!$B$1:$K$1</c:f>
              <c:strCache>
                <c:ptCount val="10"/>
                <c:pt idx="0">
                  <c:v>1996-97</c:v>
                </c:pt>
                <c:pt idx="1">
                  <c:v>1997-98</c:v>
                </c:pt>
                <c:pt idx="2">
                  <c:v>1998-99</c:v>
                </c:pt>
                <c:pt idx="3">
                  <c:v>1999-00</c:v>
                </c:pt>
                <c:pt idx="4">
                  <c:v>2001-02</c:v>
                </c:pt>
                <c:pt idx="5">
                  <c:v>2002-03</c:v>
                </c:pt>
                <c:pt idx="6">
                  <c:v>2003-04</c:v>
                </c:pt>
                <c:pt idx="7">
                  <c:v>2004-05</c:v>
                </c:pt>
                <c:pt idx="8">
                  <c:v>2005-06</c:v>
                </c:pt>
                <c:pt idx="9">
                  <c:v>2009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6</c:v>
                </c:pt>
                <c:pt idx="1">
                  <c:v>129</c:v>
                </c:pt>
                <c:pt idx="2">
                  <c:v>400</c:v>
                </c:pt>
                <c:pt idx="3">
                  <c:v>728</c:v>
                </c:pt>
                <c:pt idx="4">
                  <c:v>1051</c:v>
                </c:pt>
                <c:pt idx="5">
                  <c:v>1241</c:v>
                </c:pt>
                <c:pt idx="6">
                  <c:v>1500</c:v>
                </c:pt>
                <c:pt idx="7">
                  <c:v>1800</c:v>
                </c:pt>
                <c:pt idx="8">
                  <c:v>2010</c:v>
                </c:pt>
                <c:pt idx="9">
                  <c:v>2500</c:v>
                </c:pt>
              </c:numCache>
            </c:numRef>
          </c:val>
        </c:ser>
        <c:marker val="1"/>
        <c:axId val="173848448"/>
        <c:axId val="178596864"/>
      </c:lineChart>
      <c:catAx>
        <c:axId val="1738484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52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School Year</a:t>
                </a:r>
              </a:p>
            </c:rich>
          </c:tx>
          <c:layout>
            <c:manualLayout>
              <c:xMode val="edge"/>
              <c:yMode val="edge"/>
              <c:x val="0.48759305210918114"/>
              <c:y val="0.87203791469194314"/>
            </c:manualLayout>
          </c:layout>
          <c:spPr>
            <a:noFill/>
            <a:ln w="21568">
              <a:noFill/>
            </a:ln>
          </c:spPr>
        </c:title>
        <c:numFmt formatCode="General" sourceLinked="1"/>
        <c:tickLblPos val="nextTo"/>
        <c:spPr>
          <a:ln w="26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8596864"/>
        <c:crosses val="autoZero"/>
        <c:auto val="1"/>
        <c:lblAlgn val="ctr"/>
        <c:lblOffset val="100"/>
        <c:tickLblSkip val="1"/>
        <c:tickMarkSkip val="1"/>
      </c:catAx>
      <c:valAx>
        <c:axId val="178596864"/>
        <c:scaling>
          <c:orientation val="minMax"/>
        </c:scaling>
        <c:axPos val="l"/>
        <c:majorGridlines>
          <c:spPr>
            <a:ln w="2696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28" b="1" i="0" u="none" strike="noStrike" baseline="0">
                    <a:solidFill>
                      <a:srgbClr val="FF99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No. Elem Schools in Texas</a:t>
                </a:r>
              </a:p>
            </c:rich>
          </c:tx>
          <c:layout>
            <c:manualLayout>
              <c:xMode val="edge"/>
              <c:yMode val="edge"/>
              <c:x val="1.364764267990074E-2"/>
              <c:y val="5.2132701421801098E-2"/>
            </c:manualLayout>
          </c:layout>
          <c:spPr>
            <a:noFill/>
            <a:ln w="21568">
              <a:noFill/>
            </a:ln>
          </c:spPr>
        </c:title>
        <c:numFmt formatCode="General" sourceLinked="1"/>
        <c:tickLblPos val="nextTo"/>
        <c:spPr>
          <a:ln w="26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848448"/>
        <c:crosses val="autoZero"/>
        <c:crossBetween val="between"/>
      </c:valAx>
      <c:spPr>
        <a:noFill/>
        <a:ln w="10784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52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r>
              <a:rPr lang="en-US"/>
              <a:t>State of Obesity in Texas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r>
              <a:rPr lang="en-US"/>
              <a:t>12-11-06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r>
              <a:rPr lang="en-US"/>
              <a:t>Hoelscher, SPAN </a:t>
            </a: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31B0037-303F-4A79-9415-7349307505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r>
              <a:rPr lang="en-US"/>
              <a:t>State of Obesity in Texas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r>
              <a:rPr lang="en-US"/>
              <a:t>12-11-06</a:t>
            </a:r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r>
              <a:rPr lang="en-US"/>
              <a:t>Hoelscher, SPAN 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7A524CE6-7D7A-4405-A5B2-8B520728C2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State of Obesity in Texas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12-11-06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Hoelscher, SPAN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A524CE6-7D7A-4405-A5B2-8B520728C2E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7AA9AD-5045-48D4-9C30-B501C5978DA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Product Scan Data</a:t>
            </a:r>
          </a:p>
          <a:p>
            <a:r>
              <a:rPr lang="en-US" smtClean="0"/>
              <a:t>For total market</a:t>
            </a:r>
          </a:p>
          <a:p>
            <a:pPr>
              <a:buFontTx/>
              <a:buChar char="•"/>
            </a:pPr>
            <a:r>
              <a:rPr lang="en-US" smtClean="0"/>
              <a:t>1994: 3886 new food products</a:t>
            </a:r>
          </a:p>
          <a:p>
            <a:pPr>
              <a:buFontTx/>
              <a:buChar char="•"/>
            </a:pPr>
            <a:r>
              <a:rPr lang="en-US" smtClean="0"/>
              <a:t>2004: 4538</a:t>
            </a:r>
          </a:p>
          <a:p>
            <a:pPr>
              <a:buFontTx/>
              <a:buChar char="•"/>
            </a:pPr>
            <a:r>
              <a:rPr lang="en-US" smtClean="0"/>
              <a:t>Total ~43,845 products over 10 years</a:t>
            </a:r>
          </a:p>
          <a:p>
            <a:r>
              <a:rPr lang="en-US" smtClean="0"/>
              <a:t>For C &amp;Y</a:t>
            </a:r>
          </a:p>
          <a:p>
            <a:pPr>
              <a:buFontTx/>
              <a:buChar char="•"/>
            </a:pPr>
            <a:r>
              <a:rPr lang="en-US" smtClean="0"/>
              <a:t>1994:  54 new food products targeted</a:t>
            </a:r>
          </a:p>
          <a:p>
            <a:pPr>
              <a:buFontTx/>
              <a:buChar char="•"/>
            </a:pPr>
            <a:r>
              <a:rPr lang="en-US" smtClean="0"/>
              <a:t>2004: 513 new products in 2003 (slight decline to 473 in 2004)</a:t>
            </a:r>
          </a:p>
          <a:p>
            <a:pPr>
              <a:buFontTx/>
              <a:buChar char="•"/>
            </a:pPr>
            <a:r>
              <a:rPr lang="en-US" smtClean="0"/>
              <a:t>Steep increase [total ~4,000 new products x 10 years]</a:t>
            </a:r>
          </a:p>
          <a:p>
            <a:pPr>
              <a:buFontTx/>
              <a:buChar char="•"/>
            </a:pPr>
            <a:r>
              <a:rPr lang="en-US" smtClean="0"/>
              <a:t>Similar pattern observed for new beverage products.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02D218-D9E1-4ABD-8177-DB5D575B90C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State of Obesity in Texas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12-11-06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Hoelscher, SPAN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8644A-BB74-497F-97A2-82BA3399B9FE}" type="slidenum">
              <a:rPr lang="en-US"/>
              <a:pPr/>
              <a:t>3</a:t>
            </a:fld>
            <a:endParaRPr lang="en-US"/>
          </a:p>
        </p:txBody>
      </p:sp>
      <p:sp>
        <p:nvSpPr>
          <p:cNvPr id="90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90563"/>
            <a:ext cx="4598987" cy="3449637"/>
          </a:xfrm>
          <a:ln/>
        </p:spPr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State of Obesity in Texas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12-11-06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Hoelscher, SPAN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0AAEB-0770-433A-A51D-0076A9250492}" type="slidenum">
              <a:rPr lang="en-US"/>
              <a:pPr/>
              <a:t>4</a:t>
            </a:fld>
            <a:endParaRPr lang="en-US"/>
          </a:p>
        </p:txBody>
      </p:sp>
      <p:sp>
        <p:nvSpPr>
          <p:cNvPr id="90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5" tIns="45718" rIns="91435" bIns="457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State of Obesity in Texas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12-11-06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Hoelscher, SPAN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A524CE6-7D7A-4405-A5B2-8B520728C2E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State of Obesity in Texas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12-11-06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Hoelscher, SPAN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4B7F8-0866-44F3-AA88-9F1D65415A7E}" type="slidenum">
              <a:rPr lang="en-US"/>
              <a:pPr/>
              <a:t>12</a:t>
            </a:fld>
            <a:endParaRPr lang="en-US"/>
          </a:p>
        </p:txBody>
      </p:sp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Steps CATCH Project</a:t>
            </a:r>
          </a:p>
        </p:txBody>
      </p:sp>
      <p:sp>
        <p:nvSpPr>
          <p:cNvPr id="4096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4-04-08</a:t>
            </a:r>
          </a:p>
        </p:txBody>
      </p:sp>
      <p:sp>
        <p:nvSpPr>
          <p:cNvPr id="4096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Hoelscher</a:t>
            </a:r>
          </a:p>
        </p:txBody>
      </p:sp>
      <p:sp>
        <p:nvSpPr>
          <p:cNvPr id="4096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85A62C-7134-4F85-80E5-9532B1FC2A3D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Tracking logs could enhance curriculum</a:t>
            </a:r>
          </a:p>
          <a:p>
            <a:r>
              <a:rPr lang="en-US" dirty="0" smtClean="0"/>
              <a:t>Narrative: “several promising strategies and approaches can be seen from the MK model, including X, X and X. [read list]”. Our study suggests that a community-school partnership can enhance PA levels of children.  That said, we recognize that the effect sizes of this study were generally low, which suggests that enhancements can be made to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Steps CATCH Project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4-04-08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Hoelscher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F4AF59-AAE5-4696-A537-118AF9394AE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3F7956-020B-4884-88DA-EC971529D33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D5A9E09-1E8D-43D5-8523-3681495F68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3E62-9EA9-4E48-A5C9-98C8C8715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57EA-A07C-461E-B260-49CA1435A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23B9EF5-59E6-48A9-B235-EBE0B6EFB8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772C-093F-4462-A0FB-DB232DBEE6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B97A841-9F67-44C2-AAAA-2C5F6CBF1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FDE3-0CD8-4E3B-8F8C-A899D690D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CE99-F1E0-4317-9C62-7FFA158B40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C834-55E8-4685-9AB3-5490942DC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69AC-0508-4F48-BCC3-92E3D54CA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987A-4D68-4233-A2B9-D5941DFC9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CA7D85-BD88-4B45-8C99-E468F879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B09AA50-68EA-4131-83F3-84614A9AF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tchinfo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h.uth.tmc.edu/research/centers/del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98550" y="5337175"/>
            <a:ext cx="7820025" cy="1587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accent2"/>
                </a:solidFill>
              </a:rPr>
              <a:t>Shreela Sharma, PhD, RD, LD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accent2"/>
                </a:solidFill>
              </a:rPr>
              <a:t>Assistant Professor,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accent2"/>
                </a:solidFill>
              </a:rPr>
              <a:t>The University of Texas School of Public Health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accent2"/>
                </a:solidFill>
              </a:rPr>
              <a:t>Michael &amp; Susan Dell Center for Healthy Living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4625" y="442913"/>
            <a:ext cx="8794750" cy="12192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Childhood Obesity in Texas: A ‘Massive’ Public Health Issue</a:t>
            </a:r>
            <a:b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(and what we can do to help)</a:t>
            </a:r>
            <a:endParaRPr lang="en-US" sz="32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388" name="Picture 4" descr="student_pyram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9525" y="1738313"/>
            <a:ext cx="4021138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sph 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5219700"/>
            <a:ext cx="965200" cy="1254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6390" name="Picture 6" descr="b98c16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925" y="1873250"/>
            <a:ext cx="2189163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j02893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7963" y="1778000"/>
            <a:ext cx="2232025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 descr="http://i5.photobucket.com/albums/y185/mrell32/Image000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4288" y="1727200"/>
            <a:ext cx="4224337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Travis County Dell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CATCH 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community program 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97100"/>
            <a:ext cx="7772400" cy="38989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8.3% decrease in obesity prevalence 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spring 2007 to spring 2008, compared to a 1.3% decrease in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elementary school students 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enrolled in the CATCH </a:t>
            </a:r>
            <a:r>
              <a:rPr lang="en-US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BasicPlus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program.</a:t>
            </a:r>
          </a:p>
          <a:p>
            <a:endParaRPr lang="en-US" b="1" dirty="0"/>
          </a:p>
          <a:p>
            <a:pPr>
              <a:buNone/>
            </a:pPr>
            <a:r>
              <a:rPr lang="en-US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Hoelscher DM et al., </a:t>
            </a:r>
            <a:r>
              <a:rPr lang="en-US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Obesity 2010. 18 </a:t>
            </a:r>
            <a:r>
              <a:rPr lang="en-US" sz="1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</a:t>
            </a:r>
            <a:r>
              <a:rPr lang="en-US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S36-44.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CATCH Early Childhood for preschoolers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55700"/>
            <a:ext cx="7772400" cy="5105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CATCH UP – CATCH in Underserved Populations</a:t>
            </a:r>
          </a:p>
          <a:p>
            <a:pPr lvl="1"/>
            <a:r>
              <a:rPr lang="en-US" dirty="0" smtClean="0"/>
              <a:t>Nutrition and garden-based classroom curriculum</a:t>
            </a:r>
          </a:p>
          <a:p>
            <a:pPr lvl="1"/>
            <a:r>
              <a:rPr lang="en-US" dirty="0" smtClean="0"/>
              <a:t>Age and developmentally appropriate physical activities</a:t>
            </a:r>
          </a:p>
          <a:p>
            <a:pPr lvl="1"/>
            <a:r>
              <a:rPr lang="en-US" dirty="0" smtClean="0"/>
              <a:t>Family component</a:t>
            </a:r>
          </a:p>
          <a:p>
            <a:r>
              <a:rPr lang="en-US" dirty="0" smtClean="0"/>
              <a:t>Implemented in Harris County Department of Education Head Start centers (1200+ children enrolled)</a:t>
            </a:r>
          </a:p>
          <a:p>
            <a:r>
              <a:rPr lang="en-US" dirty="0" smtClean="0"/>
              <a:t>Predominantly low-income Hispanic and AA families with &gt;35% of the children overweight or obese; &lt;5% of time at preschool spent in MVPA; low intake of vegetables and high prevalence of sedentary behaviors.</a:t>
            </a:r>
          </a:p>
          <a:p>
            <a:r>
              <a:rPr lang="en-US" dirty="0" smtClean="0"/>
              <a:t>Pilot evaluation of CEC showed:</a:t>
            </a:r>
          </a:p>
          <a:p>
            <a:pPr lvl="1"/>
            <a:r>
              <a:rPr lang="en-US" dirty="0" smtClean="0"/>
              <a:t>Significant  increases in vegetable intake (p=0.002)</a:t>
            </a:r>
          </a:p>
          <a:p>
            <a:pPr lvl="1"/>
            <a:r>
              <a:rPr lang="en-US" dirty="0" smtClean="0"/>
              <a:t>Increase in mean minutes of physical activity and MVPA (p&lt;0.05)</a:t>
            </a:r>
            <a:endParaRPr lang="en-US" dirty="0"/>
          </a:p>
          <a:p>
            <a:pPr lvl="1">
              <a:buNone/>
            </a:pPr>
            <a:endParaRPr lang="en-US" sz="1500" i="1" dirty="0" smtClean="0"/>
          </a:p>
          <a:p>
            <a:pPr lvl="1">
              <a:buNone/>
            </a:pPr>
            <a:endParaRPr lang="en-US" sz="1500" i="1" dirty="0" smtClean="0"/>
          </a:p>
          <a:p>
            <a:pPr lvl="1">
              <a:buNone/>
            </a:pPr>
            <a:r>
              <a:rPr lang="en-US" sz="1500" i="1" dirty="0" smtClean="0"/>
              <a:t>Sharma et al., American Journal of Health Education, 2011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Text Box 2"/>
          <p:cNvSpPr txBox="1">
            <a:spLocks noChangeArrowheads="1"/>
          </p:cNvSpPr>
          <p:nvPr/>
        </p:nvSpPr>
        <p:spPr bwMode="auto">
          <a:xfrm>
            <a:off x="2514600" y="6096000"/>
            <a:ext cx="441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sz="1200" u="sng">
              <a:latin typeface="Arial Black" pitchFamily="34" charset="0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2409825" y="2936875"/>
          <a:ext cx="6499225" cy="3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12388" name="Rectangle 4"/>
          <p:cNvSpPr>
            <a:spLocks noChangeArrowheads="1"/>
          </p:cNvSpPr>
          <p:nvPr/>
        </p:nvSpPr>
        <p:spPr bwMode="auto">
          <a:xfrm>
            <a:off x="3498850" y="1454150"/>
            <a:ext cx="52016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 dirty="0" smtClean="0"/>
              <a:t>&gt;2,500 </a:t>
            </a:r>
            <a:r>
              <a:rPr lang="en-US" b="1" dirty="0"/>
              <a:t>Texas elementary schools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Thousands nation and worldwide</a:t>
            </a:r>
          </a:p>
        </p:txBody>
      </p:sp>
      <p:sp>
        <p:nvSpPr>
          <p:cNvPr id="912389" name="Text Box 5"/>
          <p:cNvSpPr txBox="1">
            <a:spLocks noChangeArrowheads="1"/>
          </p:cNvSpPr>
          <p:nvPr/>
        </p:nvSpPr>
        <p:spPr bwMode="auto">
          <a:xfrm>
            <a:off x="349250" y="1577975"/>
            <a:ext cx="255905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/>
              <a:t>Other</a:t>
            </a:r>
          </a:p>
          <a:p>
            <a:r>
              <a:rPr lang="en-US" sz="2000" b="1" dirty="0"/>
              <a:t>Adopters:</a:t>
            </a:r>
          </a:p>
          <a:p>
            <a:pPr marL="292100" lvl="1"/>
            <a:r>
              <a:rPr lang="en-US" sz="2000" b="1" dirty="0"/>
              <a:t>Dept of Def</a:t>
            </a:r>
          </a:p>
          <a:p>
            <a:pPr marL="292100" lvl="1"/>
            <a:r>
              <a:rPr lang="en-US" sz="2000" b="1" dirty="0"/>
              <a:t>Florida</a:t>
            </a:r>
          </a:p>
          <a:p>
            <a:pPr marL="292100" lvl="1"/>
            <a:r>
              <a:rPr lang="en-US" sz="2000" b="1" dirty="0"/>
              <a:t>California</a:t>
            </a:r>
          </a:p>
          <a:p>
            <a:pPr marL="292100" lvl="1"/>
            <a:r>
              <a:rPr lang="en-US" sz="2000" b="1" dirty="0"/>
              <a:t>Illinois</a:t>
            </a:r>
          </a:p>
          <a:p>
            <a:pPr marL="292100" lvl="1"/>
            <a:r>
              <a:rPr lang="en-US" sz="2000" b="1" dirty="0"/>
              <a:t>New York</a:t>
            </a:r>
          </a:p>
          <a:p>
            <a:pPr marL="292100" lvl="1"/>
            <a:r>
              <a:rPr lang="en-US" sz="2000" b="1" dirty="0"/>
              <a:t>New Mexico</a:t>
            </a:r>
          </a:p>
          <a:p>
            <a:pPr marL="292100" lvl="1"/>
            <a:r>
              <a:rPr lang="en-US" sz="2000" b="1" dirty="0"/>
              <a:t>Maine</a:t>
            </a:r>
          </a:p>
          <a:p>
            <a:pPr marL="292100" lvl="1"/>
            <a:r>
              <a:rPr lang="en-US" sz="2000" b="1" dirty="0"/>
              <a:t>Delaware</a:t>
            </a:r>
          </a:p>
          <a:p>
            <a:pPr marL="292100" lvl="1"/>
            <a:r>
              <a:rPr lang="en-US" sz="2000" b="1" dirty="0"/>
              <a:t>Kansas</a:t>
            </a:r>
          </a:p>
          <a:p>
            <a:pPr marL="292100" lvl="1"/>
            <a:r>
              <a:rPr lang="en-US" sz="2000" b="1" dirty="0"/>
              <a:t>Nat’l Parks &amp; </a:t>
            </a:r>
            <a:r>
              <a:rPr lang="en-US" sz="2000" b="1" dirty="0" err="1"/>
              <a:t>Rec</a:t>
            </a:r>
            <a:endParaRPr lang="en-US" sz="2000" b="1" dirty="0"/>
          </a:p>
        </p:txBody>
      </p:sp>
      <p:sp>
        <p:nvSpPr>
          <p:cNvPr id="912390" name="Rectangle 6"/>
          <p:cNvSpPr>
            <a:spLocks noChangeArrowheads="1"/>
          </p:cNvSpPr>
          <p:nvPr/>
        </p:nvSpPr>
        <p:spPr bwMode="auto">
          <a:xfrm>
            <a:off x="4302125" y="3159125"/>
            <a:ext cx="4081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950,800 children; 33% of Texas students</a:t>
            </a:r>
          </a:p>
        </p:txBody>
      </p:sp>
      <p:sp>
        <p:nvSpPr>
          <p:cNvPr id="912391" name="Text Box 7"/>
          <p:cNvSpPr txBox="1">
            <a:spLocks noChangeArrowheads="1"/>
          </p:cNvSpPr>
          <p:nvPr/>
        </p:nvSpPr>
        <p:spPr bwMode="auto">
          <a:xfrm>
            <a:off x="876300" y="485775"/>
            <a:ext cx="8012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Dissemination of CATCH in Texas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Why CATCH?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Evidence-based</a:t>
            </a:r>
          </a:p>
          <a:p>
            <a:r>
              <a:rPr lang="en-US" dirty="0" smtClean="0"/>
              <a:t>Proved track record of success</a:t>
            </a:r>
          </a:p>
          <a:p>
            <a:r>
              <a:rPr lang="en-US" dirty="0" smtClean="0"/>
              <a:t>Cost-effective</a:t>
            </a:r>
          </a:p>
          <a:p>
            <a:r>
              <a:rPr lang="en-US" dirty="0" smtClean="0"/>
              <a:t>Teacher-led</a:t>
            </a:r>
          </a:p>
          <a:p>
            <a:r>
              <a:rPr lang="en-US" dirty="0" smtClean="0"/>
              <a:t>Available for purchase through </a:t>
            </a:r>
            <a:r>
              <a:rPr lang="en-US" dirty="0" err="1" smtClean="0"/>
              <a:t>Flaghouse</a:t>
            </a:r>
            <a:r>
              <a:rPr lang="en-US" dirty="0" smtClean="0"/>
              <a:t> Inc. across U.S. and Canada (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www.catchinfo.org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6374" y="0"/>
            <a:ext cx="8670925" cy="1433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Promoting physical activity through social reinforcement and goal setting:  the effects of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Marathon Kids®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on low-income elementary school students in Texas </a:t>
            </a:r>
            <a:endParaRPr lang="en-US" b="1" kern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1525588"/>
            <a:ext cx="8788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eaLnBrk="0" hangingPunct="0">
              <a:buFont typeface="Arial" pitchFamily="34" charset="0"/>
              <a:buChar char="•"/>
            </a:pPr>
            <a:r>
              <a:rPr lang="en-US" sz="2200" dirty="0"/>
              <a:t>Nonprofit organization established in 1996 in Austin, Texas. </a:t>
            </a:r>
          </a:p>
          <a:p>
            <a:pPr lvl="1" eaLnBrk="0" hangingPunct="0"/>
            <a:endParaRPr lang="en-US" sz="2200" dirty="0"/>
          </a:p>
          <a:p>
            <a:pPr lvl="1" eaLnBrk="0" hangingPunct="0">
              <a:buFont typeface="Arial" pitchFamily="34" charset="0"/>
              <a:buChar char="•"/>
            </a:pPr>
            <a:r>
              <a:rPr lang="en-US" sz="2200" dirty="0"/>
              <a:t>Austin, Dallas, Houston, Harlingen, Los Angeles, Baltimore, &amp; Chicago:~150,000 </a:t>
            </a:r>
          </a:p>
          <a:p>
            <a:pPr lvl="1" eaLnBrk="0" hangingPunct="0"/>
            <a:endParaRPr lang="en-US" sz="2200" dirty="0"/>
          </a:p>
          <a:p>
            <a:pPr lvl="1" eaLnBrk="0" hangingPunct="0"/>
            <a:endParaRPr lang="en-US" sz="22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171450" y="3676650"/>
            <a:ext cx="81534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/>
            <a:r>
              <a:rPr lang="en-US" sz="2200" i="1" u="sng" dirty="0"/>
              <a:t>Goals: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200" dirty="0"/>
              <a:t>To engage children (and families) in running/walking 26.2 miles over six month period.  </a:t>
            </a:r>
          </a:p>
          <a:p>
            <a:pPr lvl="1" eaLnBrk="0" hangingPunct="0"/>
            <a:endParaRPr lang="en-US" sz="2200" dirty="0"/>
          </a:p>
          <a:p>
            <a:pPr lvl="1" eaLnBrk="0" hangingPunct="0">
              <a:buFont typeface="Arial" pitchFamily="34" charset="0"/>
              <a:buChar char="•"/>
            </a:pPr>
            <a:r>
              <a:rPr lang="en-US" sz="2200" dirty="0"/>
              <a:t>To promote children’s consumption of 5 </a:t>
            </a:r>
            <a:r>
              <a:rPr lang="en-US" sz="2200" dirty="0" smtClean="0"/>
              <a:t>fruit &amp; </a:t>
            </a:r>
          </a:p>
          <a:p>
            <a:pPr lvl="1" eaLnBrk="0" hangingPunct="0"/>
            <a:r>
              <a:rPr lang="en-US" sz="2200" dirty="0" smtClean="0"/>
              <a:t>vegetables </a:t>
            </a:r>
            <a:r>
              <a:rPr lang="en-US" sz="2200" dirty="0"/>
              <a:t>a day/26 days per month.</a:t>
            </a:r>
          </a:p>
          <a:p>
            <a:pPr eaLnBrk="0" hangingPunct="0"/>
            <a:endParaRPr lang="en-US" sz="2200" dirty="0"/>
          </a:p>
        </p:txBody>
      </p:sp>
      <p:pic>
        <p:nvPicPr>
          <p:cNvPr id="15365" name="Picture 9" descr="http://www.marathonkids.org/galleries/HoustonKickOff2007/Houston_Kick_Off_2007_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3151188"/>
            <a:ext cx="2163762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Evaluation Results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383 intervention vs. 128 controls (primarily low-income, minority)</a:t>
            </a:r>
          </a:p>
          <a:p>
            <a:r>
              <a:rPr lang="en-US" dirty="0" smtClean="0"/>
              <a:t>Significant increases in: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Running time (p=0.007)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Fruit (p=0.01) and vegetable (p=0.03) intake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Athletic identity, physical activity self-efficacy and outcome expectations (p&lt;0.001)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978400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Springer et al., Journal of Physical Activity and Health, in press</a:t>
            </a:r>
            <a:endParaRPr lang="en-US" sz="1200" b="1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Promising Practices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466725" y="1744663"/>
            <a:ext cx="8328025" cy="4525962"/>
          </a:xfrm>
        </p:spPr>
        <p:txBody>
          <a:bodyPr/>
          <a:lstStyle/>
          <a:p>
            <a:r>
              <a:rPr lang="en-US" sz="2800" smtClean="0"/>
              <a:t>Simple model (Low-cost, high volunteer factor, easy to implement at school)</a:t>
            </a:r>
          </a:p>
          <a:p>
            <a:pPr>
              <a:buFont typeface="Wingdings 2" pitchFamily="18" charset="2"/>
              <a:buNone/>
            </a:pPr>
            <a:endParaRPr lang="en-US" sz="1800" smtClean="0"/>
          </a:p>
          <a:p>
            <a:r>
              <a:rPr lang="en-US" sz="2800" smtClean="0"/>
              <a:t>Structured time for run/walk during school day</a:t>
            </a:r>
          </a:p>
          <a:p>
            <a:pPr>
              <a:buFont typeface="Wingdings 2" pitchFamily="18" charset="2"/>
              <a:buNone/>
            </a:pPr>
            <a:endParaRPr lang="en-US" sz="1800" smtClean="0"/>
          </a:p>
          <a:p>
            <a:r>
              <a:rPr lang="en-US" sz="2800" smtClean="0"/>
              <a:t>Social reinforcement: parents, teachers, public role models, public events, rewards</a:t>
            </a:r>
            <a:endParaRPr lang="en-US" sz="1800" smtClean="0"/>
          </a:p>
          <a:p>
            <a:pPr>
              <a:buFont typeface="Wingdings 2" pitchFamily="18" charset="2"/>
              <a:buNone/>
            </a:pPr>
            <a:endParaRPr lang="en-US" sz="2800" smtClean="0"/>
          </a:p>
          <a:p>
            <a:pPr>
              <a:buFont typeface="Wingdings 2" pitchFamily="18" charset="2"/>
              <a:buNone/>
            </a:pPr>
            <a:r>
              <a:rPr lang="en-US" sz="2800" smtClean="0"/>
              <a:t>Next Steps: </a:t>
            </a:r>
            <a:r>
              <a:rPr lang="en-US" sz="2800" i="1" smtClean="0"/>
              <a:t>How do we refine the model for greater impact?</a:t>
            </a:r>
          </a:p>
          <a:p>
            <a:pPr>
              <a:buFont typeface="Wingdings 2" pitchFamily="18" charset="2"/>
              <a:buNone/>
            </a:pPr>
            <a:endParaRPr lang="en-US" sz="2800" smtClean="0"/>
          </a:p>
          <a:p>
            <a:pPr>
              <a:buFont typeface="Wingdings 2" pitchFamily="18" charset="2"/>
              <a:buNone/>
            </a:pPr>
            <a:endParaRPr lang="en-US" sz="1800" smtClean="0"/>
          </a:p>
          <a:p>
            <a:pPr>
              <a:buFont typeface="Wingdings 2" pitchFamily="18" charset="2"/>
              <a:buNone/>
            </a:pPr>
            <a:endParaRPr lang="en-US" sz="2800" smtClean="0"/>
          </a:p>
          <a:p>
            <a:pPr>
              <a:buFont typeface="Wingdings 2" pitchFamily="18" charset="2"/>
              <a:buNone/>
            </a:pPr>
            <a:endParaRPr lang="en-US" sz="2800" smtClean="0"/>
          </a:p>
          <a:p>
            <a:pPr>
              <a:buFont typeface="Wingdings 2" pitchFamily="18" charset="2"/>
              <a:buNone/>
            </a:pPr>
            <a:endParaRPr lang="en-US" sz="2800" smtClean="0"/>
          </a:p>
          <a:p>
            <a:pPr>
              <a:buFont typeface="Wingdings 2" pitchFamily="18" charset="2"/>
              <a:buNone/>
            </a:pPr>
            <a:endParaRPr lang="en-US" sz="2800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31748" name="Picture 15" descr="http://www.marathonkids.org/galleries/LAFM08_Gallery_For_Web/LAFM0811.jpg"/>
          <p:cNvPicPr>
            <a:picLocks noChangeAspect="1" noChangeArrowheads="1"/>
          </p:cNvPicPr>
          <p:nvPr/>
        </p:nvPicPr>
        <p:blipFill>
          <a:blip r:embed="rId3" cstate="print"/>
          <a:srcRect l="10904" t="25806"/>
          <a:stretch>
            <a:fillRect/>
          </a:stretch>
        </p:blipFill>
        <p:spPr bwMode="auto">
          <a:xfrm>
            <a:off x="5621338" y="200025"/>
            <a:ext cx="3281362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98438"/>
            <a:ext cx="7772400" cy="1143000"/>
          </a:xfrm>
        </p:spPr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Sprouting Healthy Communities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Sprouting Healthy Communities (SHC) is a comprehensive community-based project, developed by the Sustainable Food Center (SFC), a non-profit organization based in Austin, Texas.</a:t>
            </a:r>
          </a:p>
          <a:p>
            <a:r>
              <a:rPr lang="en-US" dirty="0" smtClean="0"/>
              <a:t>SHC targets community members of low-income communities through multiple interventions including a school-based program, community cooking classes, community gardens, and local farmers’ markets.</a:t>
            </a:r>
          </a:p>
          <a:p>
            <a:r>
              <a:rPr lang="en-US" dirty="0" smtClean="0"/>
              <a:t>Currently they are measuring the impact of the middle school program and the farmers’ markets on fruit and vegetable intake of program participants. </a:t>
            </a:r>
          </a:p>
          <a:p>
            <a:pPr>
              <a:buNone/>
            </a:pPr>
            <a:r>
              <a:rPr lang="en-US" sz="1600" i="1" dirty="0" smtClean="0"/>
              <a:t>Evans A, Jennings R, Smiley A, Medina J, Sharma S, Rutledge R, Stigler M, Hoelscher D. Placement of farm stands in low-income communities increases fruit and vegetable consumption among community residents. Under review.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5715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1267" name="Picture 2" descr="SFC logo2008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5334000"/>
            <a:ext cx="11382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 l="10643" t="62572" r="12248" b="17307"/>
          <a:stretch>
            <a:fillRect/>
          </a:stretch>
        </p:blipFill>
        <p:spPr bwMode="auto">
          <a:xfrm>
            <a:off x="304800" y="5334000"/>
            <a:ext cx="65532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924800" cy="3962400"/>
          </a:xfrm>
          <a:solidFill>
            <a:srgbClr val="993300"/>
          </a:solidFill>
        </p:spPr>
        <p:txBody>
          <a:bodyPr/>
          <a:lstStyle/>
          <a:p>
            <a:pPr marL="863600" indent="-863600" eaLnBrk="1" hangingPunct="1">
              <a:buFont typeface="Wingdings 2" pitchFamily="18" charset="2"/>
              <a:buNone/>
            </a:pPr>
            <a:r>
              <a:rPr lang="en-US" smtClean="0">
                <a:latin typeface="Constantia" pitchFamily="18" charset="0"/>
              </a:rPr>
              <a:t>SFC projects</a:t>
            </a:r>
          </a:p>
          <a:p>
            <a:pPr marL="1092200" lvl="1" eaLnBrk="1" hangingPunct="1">
              <a:buFont typeface="Wingdings 2" pitchFamily="18" charset="2"/>
              <a:buNone/>
            </a:pPr>
            <a:endParaRPr lang="en-US" sz="2600" smtClean="0">
              <a:latin typeface="Constantia" pitchFamily="18" charset="0"/>
            </a:endParaRPr>
          </a:p>
          <a:p>
            <a:pPr marL="1092200" lvl="1" eaLnBrk="1" hangingPunct="1">
              <a:buFont typeface="Wingdings 2" pitchFamily="18" charset="2"/>
              <a:buNone/>
            </a:pPr>
            <a:endParaRPr lang="en-US" sz="2600" smtClean="0">
              <a:latin typeface="Constantia" pitchFamily="18" charset="0"/>
            </a:endParaRPr>
          </a:p>
          <a:p>
            <a:pPr marL="1092200" lvl="1" eaLnBrk="1" hangingPunct="1">
              <a:buFont typeface="Wingdings 2" pitchFamily="18" charset="2"/>
              <a:buNone/>
            </a:pPr>
            <a:endParaRPr lang="en-US" sz="2600" smtClean="0">
              <a:latin typeface="Constantia" pitchFamily="18" charset="0"/>
            </a:endParaRPr>
          </a:p>
          <a:p>
            <a:pPr marL="1092200" lvl="1" eaLnBrk="1" hangingPunct="1">
              <a:buFont typeface="Wingdings 2" pitchFamily="18" charset="2"/>
              <a:buNone/>
            </a:pPr>
            <a:endParaRPr lang="en-US" sz="2600" smtClean="0">
              <a:latin typeface="Constantia" pitchFamily="18" charset="0"/>
            </a:endParaRPr>
          </a:p>
          <a:p>
            <a:pPr marL="1092200" lvl="1" eaLnBrk="1" hangingPunct="1">
              <a:buFont typeface="Wingdings 2" pitchFamily="18" charset="2"/>
              <a:buNone/>
            </a:pPr>
            <a:endParaRPr lang="en-US" sz="2600" smtClean="0">
              <a:latin typeface="Constantia" pitchFamily="18" charset="0"/>
            </a:endParaRPr>
          </a:p>
          <a:p>
            <a:pPr marL="1092200" lvl="1" eaLnBrk="1" hangingPunct="1">
              <a:buFont typeface="Wingdings 2" pitchFamily="18" charset="2"/>
              <a:buNone/>
            </a:pPr>
            <a:endParaRPr lang="en-US" sz="2600" smtClean="0">
              <a:latin typeface="Constantia" pitchFamily="18" charset="0"/>
            </a:endParaRPr>
          </a:p>
          <a:p>
            <a:pPr marL="1092200" lvl="1" eaLnBrk="1" hangingPunct="1">
              <a:buFont typeface="Wingdings 2" pitchFamily="18" charset="2"/>
              <a:buNone/>
            </a:pPr>
            <a:endParaRPr lang="en-US" sz="2600" smtClean="0">
              <a:latin typeface="Constantia" pitchFamily="18" charset="0"/>
            </a:endParaRP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762000" y="3581400"/>
            <a:ext cx="4724400" cy="1181100"/>
          </a:xfrm>
          <a:prstGeom prst="rect">
            <a:avLst/>
          </a:prstGeom>
          <a:solidFill>
            <a:srgbClr val="FFA82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nstantia" pitchFamily="18" charset="0"/>
              </a:rPr>
              <a:t>Local foods in the school cafeteria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nstantia" pitchFamily="18" charset="0"/>
              </a:rPr>
              <a:t>In-class lessons in core curriculum classes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nstantia" pitchFamily="18" charset="0"/>
              </a:rPr>
              <a:t>After-school program, including gardening and cooking activities and field trips</a:t>
            </a: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3733800" y="1066800"/>
            <a:ext cx="4724400" cy="557213"/>
          </a:xfrm>
          <a:prstGeom prst="rect">
            <a:avLst/>
          </a:prstGeom>
          <a:solidFill>
            <a:srgbClr val="FFA82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i="1">
                <a:latin typeface="Constantia" pitchFamily="18" charset="0"/>
              </a:rPr>
              <a:t>Sprouting Healthy Kids</a:t>
            </a:r>
            <a:endParaRPr lang="en-US" sz="1800">
              <a:latin typeface="Constantia" pitchFamily="18" charset="0"/>
            </a:endParaRPr>
          </a:p>
          <a:p>
            <a:r>
              <a:rPr lang="en-US" sz="1200">
                <a:latin typeface="Constantia" pitchFamily="18" charset="0"/>
              </a:rPr>
              <a:t>farm-to-school and food systems education project</a:t>
            </a:r>
            <a:endParaRPr lang="en-US" sz="1200">
              <a:latin typeface="Trebuchet MS" pitchFamily="34" charset="0"/>
            </a:endParaRPr>
          </a:p>
        </p:txBody>
      </p:sp>
      <p:pic>
        <p:nvPicPr>
          <p:cNvPr id="11272" name="Picture 16" descr="Dobie SHK After-school Garden Building 0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920875"/>
            <a:ext cx="20113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7" descr="DSC001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9288" y="1828800"/>
            <a:ext cx="24241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8" descr="farm direct photos 007"/>
          <p:cNvPicPr>
            <a:picLocks noChangeAspect="1" noChangeArrowheads="1"/>
          </p:cNvPicPr>
          <p:nvPr/>
        </p:nvPicPr>
        <p:blipFill>
          <a:blip r:embed="rId6" cstate="print">
            <a:lum bright="12000" contrast="24000"/>
          </a:blip>
          <a:srcRect/>
          <a:stretch>
            <a:fillRect/>
          </a:stretch>
        </p:blipFill>
        <p:spPr bwMode="auto">
          <a:xfrm>
            <a:off x="1066800" y="19050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460375"/>
            <a:ext cx="9144000" cy="1360488"/>
          </a:xfrm>
        </p:spPr>
        <p:txBody>
          <a:bodyPr/>
          <a:lstStyle/>
          <a:p>
            <a:pPr algn="l"/>
            <a:r>
              <a:rPr 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 Ecological Model Depicting </a:t>
            </a:r>
            <a:br>
              <a:rPr 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Multiple Influences</a:t>
            </a:r>
            <a:br>
              <a:rPr 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on What Children </a:t>
            </a:r>
            <a:br>
              <a:rPr 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&amp; Adolescents Eat</a:t>
            </a:r>
          </a:p>
        </p:txBody>
      </p:sp>
      <p:sp>
        <p:nvSpPr>
          <p:cNvPr id="928771" name="Text Box 3"/>
          <p:cNvSpPr txBox="1">
            <a:spLocks noChangeArrowheads="1"/>
          </p:cNvSpPr>
          <p:nvPr/>
        </p:nvSpPr>
        <p:spPr bwMode="auto">
          <a:xfrm>
            <a:off x="444500" y="5678488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/>
              <a:t>Source:  Kolbe, L &amp;  Story M. Preventing childhood obesity. National Academies Press; 2005. p.84</a:t>
            </a:r>
          </a:p>
        </p:txBody>
      </p:sp>
      <p:pic>
        <p:nvPicPr>
          <p:cNvPr id="928772" name="Picture 4" descr="ecology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1463" y="447675"/>
            <a:ext cx="7156450" cy="6224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Michael &amp; Susan Dell Center for Healthy Living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82600" y="1595438"/>
            <a:ext cx="8407400" cy="41830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cs typeface="Arial" charset="0"/>
              </a:rPr>
              <a:t>Mission</a:t>
            </a:r>
            <a:r>
              <a:rPr lang="en-US" dirty="0" smtClean="0">
                <a:cs typeface="Arial" charset="0"/>
              </a:rPr>
              <a:t>: Healthy Children in a Healthy World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cs typeface="Arial" charset="0"/>
              </a:rPr>
              <a:t>Established in 2006 at the University of Texas School of Public Health with funding from MSDF.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cs typeface="Arial" charset="0"/>
              </a:rPr>
              <a:t>Director: Dr. Deanna Hoelscher; Co-director: Dr. Steve Kelder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cs typeface="Arial" charset="0"/>
              </a:rPr>
              <a:t>19 faculty members located in Austin, Houston and Brownsville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One of our goals: </a:t>
            </a:r>
            <a:r>
              <a:rPr lang="en-US" dirty="0" smtClean="0">
                <a:solidFill>
                  <a:srgbClr val="C00000"/>
                </a:solidFill>
              </a:rPr>
              <a:t>prevention and control of childhood obesity </a:t>
            </a:r>
            <a:r>
              <a:rPr lang="en-US" dirty="0" smtClean="0"/>
              <a:t>through healthy eating and physical activity, promotion of healthy living behaviors in youth, policy and environmental change</a:t>
            </a:r>
            <a:endParaRPr lang="en-US" dirty="0" smtClean="0">
              <a:cs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cs typeface="Arial" charset="0"/>
                <a:hlinkClick r:id="rId3"/>
              </a:rPr>
              <a:t>http://www.sph.uth.tmc.edu/research/centers/dell/</a:t>
            </a:r>
            <a:r>
              <a:rPr lang="en-US" dirty="0" smtClean="0">
                <a:cs typeface="Arial" charset="0"/>
              </a:rPr>
              <a:t> 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037263" y="6032500"/>
            <a:ext cx="27289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Source: Brownell, 1994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Can We Do?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295400"/>
            <a:ext cx="7772400" cy="4953000"/>
          </a:xfrm>
        </p:spPr>
        <p:txBody>
          <a:bodyPr/>
          <a:lstStyle/>
          <a:p>
            <a:r>
              <a:rPr lang="en-US" sz="2400" dirty="0" smtClean="0">
                <a:cs typeface="Arial" charset="0"/>
              </a:rPr>
              <a:t>Strengthen work on evidence-based Coordinated School Health Programs (SB 19, 42, 530, 283, 892)</a:t>
            </a:r>
          </a:p>
          <a:p>
            <a:pPr lvl="1"/>
            <a:r>
              <a:rPr lang="en-US" sz="2000" dirty="0" smtClean="0">
                <a:cs typeface="Arial" charset="0"/>
              </a:rPr>
              <a:t>Increase accountability</a:t>
            </a:r>
          </a:p>
          <a:p>
            <a:pPr lvl="1"/>
            <a:r>
              <a:rPr lang="en-US" sz="2000" dirty="0" smtClean="0">
                <a:cs typeface="Arial" charset="0"/>
              </a:rPr>
              <a:t>Provide resources (personnel, funding) and structure (e.g., require community members to serve on school committees)</a:t>
            </a:r>
          </a:p>
          <a:p>
            <a:pPr lvl="1"/>
            <a:r>
              <a:rPr lang="en-US" sz="2000" dirty="0" smtClean="0">
                <a:cs typeface="Arial" charset="0"/>
              </a:rPr>
              <a:t>Require healthy eating and physical activity courses in high schools </a:t>
            </a:r>
          </a:p>
          <a:p>
            <a:r>
              <a:rPr lang="en-US" sz="2400" dirty="0" smtClean="0">
                <a:cs typeface="Arial" charset="0"/>
              </a:rPr>
              <a:t>Support evidence-based community strategies</a:t>
            </a:r>
          </a:p>
          <a:p>
            <a:pPr lvl="1"/>
            <a:r>
              <a:rPr lang="en-US" sz="2000" dirty="0" smtClean="0">
                <a:cs typeface="Arial" charset="0"/>
              </a:rPr>
              <a:t>Increase and improve availability of healthy foods in public places</a:t>
            </a:r>
          </a:p>
          <a:p>
            <a:pPr lvl="1"/>
            <a:r>
              <a:rPr lang="en-US" sz="2000" dirty="0" smtClean="0">
                <a:cs typeface="Arial" charset="0"/>
              </a:rPr>
              <a:t>Create safe communities that support physical activity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4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4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Can We Do?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371600"/>
            <a:ext cx="7772400" cy="4953000"/>
          </a:xfrm>
        </p:spPr>
        <p:txBody>
          <a:bodyPr/>
          <a:lstStyle/>
          <a:p>
            <a:r>
              <a:rPr lang="en-US" sz="2800" smtClean="0">
                <a:cs typeface="Arial" charset="0"/>
              </a:rPr>
              <a:t>Provide opportunities for increased access to PA and healthful eating</a:t>
            </a:r>
          </a:p>
          <a:p>
            <a:pPr lvl="1"/>
            <a:r>
              <a:rPr lang="en-US" sz="2400" smtClean="0">
                <a:cs typeface="Arial" charset="0"/>
              </a:rPr>
              <a:t>Increase allocation of funds for Safe Routes to School</a:t>
            </a:r>
          </a:p>
          <a:p>
            <a:pPr lvl="1"/>
            <a:r>
              <a:rPr lang="en-US" sz="2400" smtClean="0">
                <a:cs typeface="Arial" charset="0"/>
              </a:rPr>
              <a:t>Provide guidelines for early childhood nutrition and physical activity (SB 395)</a:t>
            </a:r>
          </a:p>
          <a:p>
            <a:pPr lvl="1"/>
            <a:r>
              <a:rPr lang="en-US" sz="2400" smtClean="0">
                <a:cs typeface="Arial" charset="0"/>
              </a:rPr>
              <a:t>Support expansion of farm to school programs and WIC/SNAP into farmers’ markets</a:t>
            </a:r>
          </a:p>
          <a:p>
            <a:pPr lvl="1"/>
            <a:r>
              <a:rPr lang="en-US" sz="2400" smtClean="0">
                <a:cs typeface="Arial" charset="0"/>
              </a:rPr>
              <a:t>Support recess in schools</a:t>
            </a:r>
          </a:p>
          <a:p>
            <a:r>
              <a:rPr lang="en-US" sz="2800" smtClean="0">
                <a:cs typeface="Arial" charset="0"/>
              </a:rPr>
              <a:t>Monitor BMI &amp; nutrition/activity trends</a:t>
            </a:r>
            <a:endParaRPr lang="en-US" smtClean="0">
              <a:cs typeface="Arial" charset="0"/>
            </a:endParaRPr>
          </a:p>
          <a:p>
            <a:pPr lvl="1"/>
            <a:r>
              <a:rPr lang="en-US" sz="2400" smtClean="0">
                <a:cs typeface="Arial" charset="0"/>
              </a:rPr>
              <a:t>SPAN and Fitnessgram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4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4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ChangeArrowheads="1"/>
          </p:cNvSpPr>
          <p:nvPr/>
        </p:nvSpPr>
        <p:spPr bwMode="auto">
          <a:xfrm>
            <a:off x="1303338" y="1143000"/>
            <a:ext cx="7656512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457200" indent="-457200">
              <a:lnSpc>
                <a:spcPct val="125000"/>
              </a:lnSpc>
              <a:spcBef>
                <a:spcPct val="75000"/>
              </a:spcBef>
              <a:buClr>
                <a:srgbClr val="FAFD00"/>
              </a:buClr>
              <a:buFont typeface="Wingdings" pitchFamily="2" charset="2"/>
              <a:buChar char="Ÿ"/>
            </a:pP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2533650" y="457200"/>
            <a:ext cx="63246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Coordinated Approach to Child Health (CATCH)</a:t>
            </a:r>
          </a:p>
        </p:txBody>
      </p:sp>
      <p:pic>
        <p:nvPicPr>
          <p:cNvPr id="905230" name="Picture 14" descr="The image “file:///C:/Documents%20and%20Settings/jerri/Local%20Settings/Temporary%20Internet%20Files/OLK83/Mvc-005s.jpg” cannot be displayed, because it contains errors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972050"/>
            <a:ext cx="2514600" cy="1885950"/>
          </a:xfrm>
          <a:noFill/>
          <a:ln/>
        </p:spPr>
      </p:pic>
      <p:sp>
        <p:nvSpPr>
          <p:cNvPr id="905220" name="Text Box 4"/>
          <p:cNvSpPr txBox="1">
            <a:spLocks noChangeArrowheads="1"/>
          </p:cNvSpPr>
          <p:nvPr/>
        </p:nvSpPr>
        <p:spPr bwMode="auto">
          <a:xfrm>
            <a:off x="3906838" y="5791200"/>
            <a:ext cx="3179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latin typeface="Arial Narrow" pitchFamily="34" charset="0"/>
              </a:rPr>
              <a:t>A Good Place to Start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71800" y="2438400"/>
            <a:ext cx="5726113" cy="2743200"/>
            <a:chOff x="581" y="1440"/>
            <a:chExt cx="4795" cy="2343"/>
          </a:xfrm>
        </p:grpSpPr>
        <p:sp>
          <p:nvSpPr>
            <p:cNvPr id="905222" name="AutoShape 6"/>
            <p:cNvSpPr>
              <a:spLocks noChangeArrowheads="1"/>
            </p:cNvSpPr>
            <p:nvPr/>
          </p:nvSpPr>
          <p:spPr bwMode="auto">
            <a:xfrm>
              <a:off x="2261" y="1728"/>
              <a:ext cx="1440" cy="1536"/>
            </a:xfrm>
            <a:custGeom>
              <a:avLst/>
              <a:gdLst>
                <a:gd name="G0" fmla="+- 6480 0 0"/>
                <a:gd name="G1" fmla="+- 8640 0 0"/>
                <a:gd name="G2" fmla="+- 4320 0 0"/>
                <a:gd name="G3" fmla="+- 21600 0 6480"/>
                <a:gd name="G4" fmla="+- 21600 0 8640"/>
                <a:gd name="G5" fmla="+- 21600 0 4320"/>
                <a:gd name="G6" fmla="+- 6480 0 10800"/>
                <a:gd name="G7" fmla="+- 8640 0 10800"/>
                <a:gd name="G8" fmla="*/ G7 4320 G6"/>
                <a:gd name="G9" fmla="+- 21600 0 G8"/>
                <a:gd name="T0" fmla="*/ G8 w 21600"/>
                <a:gd name="T1" fmla="*/ G1 h 21600"/>
                <a:gd name="T2" fmla="*/ G9 w 21600"/>
                <a:gd name="T3" fmla="*/ G4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05223" name="Text Box 7"/>
            <p:cNvSpPr txBox="1">
              <a:spLocks noChangeArrowheads="1"/>
            </p:cNvSpPr>
            <p:nvPr/>
          </p:nvSpPr>
          <p:spPr bwMode="auto">
            <a:xfrm>
              <a:off x="581" y="1440"/>
              <a:ext cx="1727" cy="710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Classroom Curriculum</a:t>
              </a:r>
            </a:p>
          </p:txBody>
        </p:sp>
        <p:sp>
          <p:nvSpPr>
            <p:cNvPr id="905224" name="Text Box 8"/>
            <p:cNvSpPr txBox="1">
              <a:spLocks noChangeArrowheads="1"/>
            </p:cNvSpPr>
            <p:nvPr/>
          </p:nvSpPr>
          <p:spPr bwMode="auto">
            <a:xfrm>
              <a:off x="3607" y="1440"/>
              <a:ext cx="1726" cy="710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Physical Education</a:t>
              </a:r>
            </a:p>
          </p:txBody>
        </p:sp>
        <p:sp>
          <p:nvSpPr>
            <p:cNvPr id="905225" name="Text Box 9"/>
            <p:cNvSpPr txBox="1">
              <a:spLocks noChangeArrowheads="1"/>
            </p:cNvSpPr>
            <p:nvPr/>
          </p:nvSpPr>
          <p:spPr bwMode="auto">
            <a:xfrm>
              <a:off x="632" y="3070"/>
              <a:ext cx="1724" cy="710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School Food Service</a:t>
              </a:r>
            </a:p>
          </p:txBody>
        </p:sp>
        <p:sp>
          <p:nvSpPr>
            <p:cNvPr id="905226" name="Text Box 10"/>
            <p:cNvSpPr txBox="1">
              <a:spLocks noChangeArrowheads="1"/>
            </p:cNvSpPr>
            <p:nvPr/>
          </p:nvSpPr>
          <p:spPr bwMode="auto">
            <a:xfrm>
              <a:off x="3649" y="3073"/>
              <a:ext cx="1727" cy="710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Family</a:t>
              </a:r>
            </a:p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905227" name="Picture 11" descr="p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400" y="-50800"/>
            <a:ext cx="2540000" cy="1866900"/>
          </a:xfrm>
          <a:prstGeom prst="rect">
            <a:avLst/>
          </a:prstGeom>
          <a:noFill/>
        </p:spPr>
      </p:pic>
      <p:pic>
        <p:nvPicPr>
          <p:cNvPr id="905228" name="Picture 12" descr="pe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400" y="3670300"/>
            <a:ext cx="2540000" cy="1663700"/>
          </a:xfrm>
          <a:prstGeom prst="rect">
            <a:avLst/>
          </a:prstGeom>
          <a:noFill/>
        </p:spPr>
      </p:pic>
      <p:pic>
        <p:nvPicPr>
          <p:cNvPr id="905229" name="Picture 13" descr="p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22450"/>
            <a:ext cx="2540000" cy="1854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  <a:noFill/>
          <a:ln/>
        </p:spPr>
        <p:txBody>
          <a:bodyPr/>
          <a:lstStyle/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Research Phases of CATCH	</a:t>
            </a:r>
          </a:p>
        </p:txBody>
      </p:sp>
      <p:sp>
        <p:nvSpPr>
          <p:cNvPr id="90726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838200" y="1447800"/>
            <a:ext cx="8458200" cy="4114800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sz="2800" b="1" dirty="0">
                <a:solidFill>
                  <a:schemeClr val="accent1"/>
                </a:solidFill>
              </a:rPr>
              <a:t>Pilot</a:t>
            </a:r>
            <a:r>
              <a:rPr lang="en-US" sz="2800" b="1" dirty="0"/>
              <a:t>	              1987-91		8 schools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sz="2800" b="1" dirty="0">
                <a:solidFill>
                  <a:schemeClr val="accent1"/>
                </a:solidFill>
              </a:rPr>
              <a:t>Trial</a:t>
            </a:r>
            <a:r>
              <a:rPr lang="en-US" sz="2800" b="1" dirty="0"/>
              <a:t>	              1991-94		96 schools	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sz="2800" b="1" dirty="0">
                <a:solidFill>
                  <a:schemeClr val="accent1"/>
                </a:solidFill>
              </a:rPr>
              <a:t>Tracking</a:t>
            </a:r>
            <a:r>
              <a:rPr lang="en-US" sz="2800" b="1" dirty="0"/>
              <a:t>	              </a:t>
            </a:r>
            <a:r>
              <a:rPr lang="en-US" sz="2800" b="1" dirty="0" smtClean="0"/>
              <a:t>1994-97</a:t>
            </a:r>
            <a:r>
              <a:rPr lang="en-US" sz="2800" b="1" dirty="0"/>
              <a:t>		51 schools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sz="2800" b="1" dirty="0">
                <a:solidFill>
                  <a:schemeClr val="accent1"/>
                </a:solidFill>
              </a:rPr>
              <a:t>Maintenance</a:t>
            </a:r>
            <a:r>
              <a:rPr lang="en-US" sz="2800" b="1" dirty="0"/>
              <a:t>	  </a:t>
            </a:r>
            <a:r>
              <a:rPr lang="en-US" sz="2800" b="1" dirty="0" smtClean="0"/>
              <a:t>1998-99</a:t>
            </a:r>
            <a:r>
              <a:rPr lang="en-US" sz="2800" b="1" dirty="0"/>
              <a:t>		88 schools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sz="2800" b="1" dirty="0">
                <a:solidFill>
                  <a:schemeClr val="accent1"/>
                </a:solidFill>
              </a:rPr>
              <a:t>Dissemination  </a:t>
            </a:r>
            <a:r>
              <a:rPr lang="en-US" sz="2800" b="1" dirty="0"/>
              <a:t>   1998-2006 	</a:t>
            </a:r>
            <a:r>
              <a:rPr lang="en-US" sz="2800" b="1" dirty="0" smtClean="0"/>
              <a:t>	1900 </a:t>
            </a:r>
            <a:r>
              <a:rPr lang="en-US" sz="2800" b="1" dirty="0"/>
              <a:t>+ schools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sz="2800" b="1" dirty="0">
                <a:solidFill>
                  <a:schemeClr val="accent1"/>
                </a:solidFill>
              </a:rPr>
              <a:t>Catch Kids Club</a:t>
            </a:r>
            <a:r>
              <a:rPr lang="en-US" sz="2800" b="1" dirty="0"/>
              <a:t>  1999-2001	</a:t>
            </a:r>
            <a:r>
              <a:rPr lang="en-US" sz="2800" b="1" dirty="0" smtClean="0"/>
              <a:t>	16 </a:t>
            </a:r>
            <a:r>
              <a:rPr lang="en-US" sz="2800" b="1" dirty="0"/>
              <a:t>schools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sz="2800" b="1" dirty="0" err="1">
                <a:solidFill>
                  <a:schemeClr val="accent1"/>
                </a:solidFill>
              </a:rPr>
              <a:t>Homocysteine</a:t>
            </a:r>
            <a:r>
              <a:rPr lang="en-US" sz="2800" b="1" dirty="0"/>
              <a:t>     2000-2001      </a:t>
            </a:r>
            <a:r>
              <a:rPr lang="en-US" sz="2800" b="1" dirty="0" smtClean="0"/>
              <a:t>	25 </a:t>
            </a:r>
            <a:r>
              <a:rPr lang="en-US" sz="2800" b="1" dirty="0"/>
              <a:t>schools</a:t>
            </a:r>
          </a:p>
          <a:p>
            <a:pPr>
              <a:lnSpc>
                <a:spcPct val="90000"/>
              </a:lnSpc>
              <a:spcBef>
                <a:spcPct val="60000"/>
              </a:spcBef>
              <a:buFont typeface="Monotype Sorts" pitchFamily="2" charset="2"/>
              <a:buNone/>
            </a:pP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5600"/>
            <a:ext cx="7772400" cy="952500"/>
          </a:xfrm>
        </p:spPr>
        <p:txBody>
          <a:bodyPr/>
          <a:lstStyle/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Research Phases of CATCH</a:t>
            </a:r>
          </a:p>
        </p:txBody>
      </p:sp>
      <p:sp>
        <p:nvSpPr>
          <p:cNvPr id="909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1088" y="1460500"/>
            <a:ext cx="6616700" cy="28829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EXPORT</a:t>
            </a:r>
            <a:r>
              <a:rPr lang="en-US" sz="2400" b="1" dirty="0"/>
              <a:t> 	     	2003-2007	LRGV</a:t>
            </a:r>
            <a:endParaRPr lang="en-US" sz="2400" b="1" dirty="0">
              <a:solidFill>
                <a:srgbClr val="EF3213"/>
              </a:solidFill>
            </a:endParaRPr>
          </a:p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Pass &amp; CATCH</a:t>
            </a:r>
            <a:r>
              <a:rPr lang="en-US" sz="2400" b="1" dirty="0"/>
              <a:t>	</a:t>
            </a:r>
            <a:r>
              <a:rPr lang="en-US" sz="2400" b="1" dirty="0" smtClean="0"/>
              <a:t>	2004-2007</a:t>
            </a:r>
            <a:r>
              <a:rPr lang="en-US" sz="2400" b="1" dirty="0"/>
              <a:t>	8 schools</a:t>
            </a:r>
          </a:p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RWJ Policy	</a:t>
            </a:r>
            <a:r>
              <a:rPr lang="en-US" sz="2400" b="1" dirty="0" smtClean="0">
                <a:solidFill>
                  <a:schemeClr val="accent1"/>
                </a:solidFill>
              </a:rPr>
              <a:t>	</a:t>
            </a:r>
            <a:r>
              <a:rPr lang="en-US" sz="2400" b="1" dirty="0" smtClean="0"/>
              <a:t>2005-2008</a:t>
            </a:r>
            <a:r>
              <a:rPr lang="en-US" sz="2400" b="1" dirty="0"/>
              <a:t>	150 schools	</a:t>
            </a:r>
          </a:p>
          <a:p>
            <a:pPr>
              <a:spcBef>
                <a:spcPct val="15000"/>
              </a:spcBef>
              <a:spcAft>
                <a:spcPct val="100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Harris County	</a:t>
            </a:r>
            <a:r>
              <a:rPr lang="en-US" sz="2400" b="1" dirty="0" smtClean="0">
                <a:solidFill>
                  <a:schemeClr val="accent1"/>
                </a:solidFill>
              </a:rPr>
              <a:t>	</a:t>
            </a:r>
            <a:r>
              <a:rPr lang="en-US" sz="2400" b="1" dirty="0" smtClean="0"/>
              <a:t>2005-2007</a:t>
            </a:r>
            <a:r>
              <a:rPr lang="en-US" sz="2400" b="1" dirty="0"/>
              <a:t>	430 schools</a:t>
            </a:r>
          </a:p>
          <a:p>
            <a:pPr>
              <a:spcBef>
                <a:spcPct val="15000"/>
              </a:spcBef>
            </a:pPr>
            <a:r>
              <a:rPr lang="en-US" sz="2400" b="1" dirty="0">
                <a:solidFill>
                  <a:schemeClr val="accent1"/>
                </a:solidFill>
              </a:rPr>
              <a:t>CDC SIP </a:t>
            </a:r>
            <a:r>
              <a:rPr lang="en-US" sz="1800" b="1" dirty="0">
                <a:solidFill>
                  <a:schemeClr val="accent1"/>
                </a:solidFill>
              </a:rPr>
              <a:t>11,12,18</a:t>
            </a:r>
            <a:r>
              <a:rPr lang="en-US" sz="2400" b="1" dirty="0">
                <a:solidFill>
                  <a:schemeClr val="accent1"/>
                </a:solidFill>
              </a:rPr>
              <a:t>  	</a:t>
            </a:r>
            <a:r>
              <a:rPr lang="en-US" sz="2400" b="1" dirty="0"/>
              <a:t>2005-2008	32 schools</a:t>
            </a:r>
          </a:p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Dell CATCH</a:t>
            </a:r>
            <a:r>
              <a:rPr lang="en-US" sz="2400" b="1" dirty="0"/>
              <a:t>	</a:t>
            </a:r>
            <a:r>
              <a:rPr lang="en-US" sz="2400" b="1" dirty="0" smtClean="0"/>
              <a:t>	2006-2010 </a:t>
            </a:r>
            <a:r>
              <a:rPr lang="en-US" sz="2400" b="1" dirty="0"/>
              <a:t>	97 </a:t>
            </a:r>
            <a:r>
              <a:rPr lang="en-US" sz="2400" b="1" dirty="0" smtClean="0"/>
              <a:t>schools</a:t>
            </a:r>
          </a:p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CATCH UP</a:t>
            </a:r>
            <a:r>
              <a:rPr lang="en-US" sz="2400" b="1" dirty="0" smtClean="0"/>
              <a:t>		2008-2011	16 Head Start 						centers</a:t>
            </a:r>
            <a:endParaRPr lang="en-US" sz="2400" b="1" dirty="0"/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z="2400" b="1" dirty="0"/>
          </a:p>
        </p:txBody>
      </p:sp>
      <p:pic>
        <p:nvPicPr>
          <p:cNvPr id="909316" name="Picture 4" descr="texas_qu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40075" y="4492625"/>
            <a:ext cx="2239963" cy="1949450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863600" y="4495800"/>
            <a:ext cx="195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CATCH is a TEA approved program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53100" y="4457700"/>
            <a:ext cx="2552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Proven to increase healthy eating behaviors and physical activity in children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But….does CATCH have any effect on childhood obesity?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81062"/>
          </a:xfrm>
        </p:spPr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El Paso CATCH replication.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The Michael &amp; Susan Dell Center for Healthy Living’s SPAN study found a significant </a:t>
            </a:r>
            <a:r>
              <a:rPr lang="en-US" sz="2800" b="1" dirty="0">
                <a:solidFill>
                  <a:srgbClr val="FF0000"/>
                </a:solidFill>
              </a:rPr>
              <a:t>decrease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in the obesity rates for children in the El Paso region from 2000-2002 to 2004-2005, from </a:t>
            </a:r>
            <a:r>
              <a:rPr lang="en-US" sz="2800" b="1" dirty="0">
                <a:solidFill>
                  <a:srgbClr val="FF0000"/>
                </a:solidFill>
              </a:rPr>
              <a:t>25.8% to 18.8</a:t>
            </a:r>
            <a:r>
              <a:rPr lang="en-US" sz="2800" b="1" dirty="0" smtClean="0">
                <a:solidFill>
                  <a:srgbClr val="FF0000"/>
                </a:solidFill>
              </a:rPr>
              <a:t>%. </a:t>
            </a:r>
            <a:r>
              <a:rPr lang="en-US" sz="2800" dirty="0" smtClean="0"/>
              <a:t>CATCH initiative was ongoing in schools for 8 years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Hoelscher et al., </a:t>
            </a:r>
            <a:r>
              <a:rPr lang="en-US" sz="1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Obesity 2009. </a:t>
            </a:r>
          </a:p>
          <a:p>
            <a:pPr>
              <a:buNone/>
            </a:pP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581025" y="2308225"/>
            <a:ext cx="2627313" cy="88423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en-US"/>
              <a:t>22 Harris County Districts Invited</a:t>
            </a:r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322263" y="609600"/>
            <a:ext cx="8458200" cy="114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Steps to a Healthier Houston/Harris County Consortium: Dissemination of CATCH in Harris County Public Elementary Schools (2007-2008)</a:t>
            </a: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950913" y="3970338"/>
            <a:ext cx="2009775" cy="112395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en-US"/>
              <a:t>20 Districts Agreed to Participate </a:t>
            </a:r>
          </a:p>
        </p:txBody>
      </p:sp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3802063" y="3773488"/>
            <a:ext cx="1858962" cy="1552575"/>
          </a:xfrm>
          <a:prstGeom prst="rect">
            <a:avLst/>
          </a:prstGeom>
          <a:solidFill>
            <a:srgbClr val="00B0F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en-US"/>
              <a:t>39 Trainings Conducted</a:t>
            </a:r>
          </a:p>
          <a:p>
            <a:r>
              <a:rPr lang="en-US" i="1"/>
              <a:t>March ‘06- Nov. ‘07</a:t>
            </a:r>
          </a:p>
        </p:txBody>
      </p:sp>
      <p:sp>
        <p:nvSpPr>
          <p:cNvPr id="31750" name="Rectangle 9"/>
          <p:cNvSpPr>
            <a:spLocks noChangeArrowheads="1"/>
          </p:cNvSpPr>
          <p:nvPr/>
        </p:nvSpPr>
        <p:spPr bwMode="auto">
          <a:xfrm>
            <a:off x="6429375" y="2692400"/>
            <a:ext cx="2178050" cy="2836863"/>
          </a:xfrm>
          <a:prstGeom prst="rect">
            <a:avLst/>
          </a:prstGeom>
          <a:solidFill>
            <a:srgbClr val="00B05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 19 Districts</a:t>
            </a:r>
          </a:p>
          <a:p>
            <a:pPr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 488 schools</a:t>
            </a:r>
          </a:p>
          <a:p>
            <a:pPr>
              <a:defRPr/>
            </a:pPr>
            <a:endParaRPr lang="en-US" dirty="0"/>
          </a:p>
          <a:p>
            <a:pPr marL="182880" indent="-182880">
              <a:buFont typeface="Arial" charset="0"/>
              <a:buChar char="•"/>
              <a:defRPr/>
            </a:pPr>
            <a:r>
              <a:rPr lang="en-US" dirty="0"/>
              <a:t>2,119 school staff trained in CATCH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31751" name="Down Arrow 11"/>
          <p:cNvSpPr>
            <a:spLocks noChangeArrowheads="1"/>
          </p:cNvSpPr>
          <p:nvPr/>
        </p:nvSpPr>
        <p:spPr bwMode="auto">
          <a:xfrm>
            <a:off x="1770063" y="3279775"/>
            <a:ext cx="247650" cy="581025"/>
          </a:xfrm>
          <a:prstGeom prst="downArrow">
            <a:avLst>
              <a:gd name="adj1" fmla="val 50000"/>
              <a:gd name="adj2" fmla="val 49856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Right Arrow 13"/>
          <p:cNvSpPr>
            <a:spLocks noChangeArrowheads="1"/>
          </p:cNvSpPr>
          <p:nvPr/>
        </p:nvSpPr>
        <p:spPr bwMode="auto">
          <a:xfrm>
            <a:off x="3208338" y="3990975"/>
            <a:ext cx="492125" cy="363538"/>
          </a:xfrm>
          <a:prstGeom prst="rightArrow">
            <a:avLst>
              <a:gd name="adj1" fmla="val 50000"/>
              <a:gd name="adj2" fmla="val 49768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Right Arrow 15"/>
          <p:cNvSpPr>
            <a:spLocks noChangeArrowheads="1"/>
          </p:cNvSpPr>
          <p:nvPr/>
        </p:nvSpPr>
        <p:spPr bwMode="auto">
          <a:xfrm>
            <a:off x="5827713" y="3970338"/>
            <a:ext cx="493712" cy="406400"/>
          </a:xfrm>
          <a:prstGeom prst="rightArrow">
            <a:avLst>
              <a:gd name="adj1" fmla="val 50000"/>
              <a:gd name="adj2" fmla="val 50022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08100" y="5727700"/>
            <a:ext cx="646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Potential reach of &gt;335,000 students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Evaluation Results (n=39 schools)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endParaRPr lang="en-US" sz="3000" b="1" dirty="0" smtClean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30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No </a:t>
            </a:r>
            <a:r>
              <a:rPr lang="en-US" sz="30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increases </a:t>
            </a:r>
            <a:r>
              <a:rPr lang="en-US" sz="3000" dirty="0">
                <a:latin typeface="+mn-lt"/>
                <a:ea typeface="+mn-ea"/>
                <a:cs typeface="+mn-cs"/>
              </a:rPr>
              <a:t>in prevalence of obesity 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study period.</a:t>
            </a:r>
          </a:p>
          <a:p>
            <a:pPr lvl="0"/>
            <a:r>
              <a:rPr lang="en-US" sz="30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Increased </a:t>
            </a:r>
            <a:r>
              <a:rPr lang="en-US" sz="30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physical activity </a:t>
            </a:r>
            <a:r>
              <a:rPr lang="en-US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(total minutes, number of PE classes, outdoor time)</a:t>
            </a:r>
          </a:p>
          <a:p>
            <a:pPr lvl="0"/>
            <a:r>
              <a:rPr lang="en-US" sz="3000" b="1" dirty="0" smtClean="0">
                <a:solidFill>
                  <a:srgbClr val="C00000"/>
                </a:solidFill>
              </a:rPr>
              <a:t>Improvements in dietary habits</a:t>
            </a:r>
          </a:p>
          <a:p>
            <a:pPr lvl="0"/>
            <a:endParaRPr lang="en-US" sz="3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3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3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12516</TotalTime>
  <Words>1271</Words>
  <Application>Microsoft Office PowerPoint</Application>
  <PresentationFormat>On-screen Show (4:3)</PresentationFormat>
  <Paragraphs>210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Equity</vt:lpstr>
      <vt:lpstr>Childhood Obesity in Texas: A ‘Massive’ Public Health Issue (and what we can do to help)</vt:lpstr>
      <vt:lpstr>Michael &amp; Susan Dell Center for Healthy Living</vt:lpstr>
      <vt:lpstr>Coordinated Approach to Child Health (CATCH)</vt:lpstr>
      <vt:lpstr>Research Phases of CATCH </vt:lpstr>
      <vt:lpstr>Research Phases of CATCH</vt:lpstr>
      <vt:lpstr>But….does CATCH have any effect on childhood obesity?</vt:lpstr>
      <vt:lpstr>El Paso CATCH replication.</vt:lpstr>
      <vt:lpstr>Steps to a Healthier Houston/Harris County Consortium: Dissemination of CATCH in Harris County Public Elementary Schools (2007-2008)</vt:lpstr>
      <vt:lpstr>Evaluation Results (n=39 schools)</vt:lpstr>
      <vt:lpstr>Travis County Dell CATCH community program </vt:lpstr>
      <vt:lpstr>CATCH Early Childhood for preschoolers</vt:lpstr>
      <vt:lpstr>Slide 12</vt:lpstr>
      <vt:lpstr>Why CATCH?</vt:lpstr>
      <vt:lpstr>Slide 14</vt:lpstr>
      <vt:lpstr>Evaluation Results</vt:lpstr>
      <vt:lpstr>Promising Practices</vt:lpstr>
      <vt:lpstr>Sprouting Healthy Communities</vt:lpstr>
      <vt:lpstr>Slide 18</vt:lpstr>
      <vt:lpstr>An Ecological Model Depicting  the Multiple Influences on What Children  &amp; Adolescents Eat</vt:lpstr>
      <vt:lpstr>What Can We Do?</vt:lpstr>
      <vt:lpstr>What Can We Do?</vt:lpstr>
    </vt:vector>
  </TitlesOfParts>
  <Company>UTSPH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Fight the Fat</dc:title>
  <dc:creator>R. Sue McPherson</dc:creator>
  <cp:lastModifiedBy>K1MPS02</cp:lastModifiedBy>
  <cp:revision>183</cp:revision>
  <cp:lastPrinted>1998-03-24T21:32:00Z</cp:lastPrinted>
  <dcterms:created xsi:type="dcterms:W3CDTF">1998-03-12T18:06:18Z</dcterms:created>
  <dcterms:modified xsi:type="dcterms:W3CDTF">2011-09-20T15:45:41Z</dcterms:modified>
</cp:coreProperties>
</file>