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7" r:id="rId2"/>
    <p:sldId id="267" r:id="rId3"/>
    <p:sldId id="274" r:id="rId4"/>
    <p:sldId id="269" r:id="rId5"/>
    <p:sldId id="270" r:id="rId6"/>
    <p:sldId id="271" r:id="rId7"/>
    <p:sldId id="272" r:id="rId8"/>
    <p:sldId id="273" r:id="rId9"/>
    <p:sldId id="266" r:id="rId10"/>
    <p:sldId id="275"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382" autoAdjust="0"/>
  </p:normalViewPr>
  <p:slideViewPr>
    <p:cSldViewPr>
      <p:cViewPr varScale="1">
        <p:scale>
          <a:sx n="75" d="100"/>
          <a:sy n="75" d="100"/>
        </p:scale>
        <p:origin x="-8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D0DDE-F7C9-41C0-A08A-8671F9D0F06C}" type="doc">
      <dgm:prSet loTypeId="urn:microsoft.com/office/officeart/2005/8/layout/radial3" loCatId="relationship" qsTypeId="urn:microsoft.com/office/officeart/2005/8/quickstyle/3d1" qsCatId="3D" csTypeId="urn:microsoft.com/office/officeart/2005/8/colors/accent1_2" csCatId="accent1" phldr="1"/>
      <dgm:spPr/>
      <dgm:t>
        <a:bodyPr/>
        <a:lstStyle/>
        <a:p>
          <a:endParaRPr lang="en-US"/>
        </a:p>
      </dgm:t>
    </dgm:pt>
    <dgm:pt modelId="{7F1DE84C-4B5E-4520-829A-360197260FD9}" type="pres">
      <dgm:prSet presAssocID="{1BBD0DDE-F7C9-41C0-A08A-8671F9D0F06C}" presName="composite" presStyleCnt="0">
        <dgm:presLayoutVars>
          <dgm:chMax val="1"/>
          <dgm:dir/>
          <dgm:resizeHandles val="exact"/>
        </dgm:presLayoutVars>
      </dgm:prSet>
      <dgm:spPr/>
      <dgm:t>
        <a:bodyPr/>
        <a:lstStyle/>
        <a:p>
          <a:endParaRPr lang="en-US"/>
        </a:p>
      </dgm:t>
    </dgm:pt>
    <dgm:pt modelId="{DA71C227-4E01-4C24-A178-14BC00D47C6B}" type="pres">
      <dgm:prSet presAssocID="{1BBD0DDE-F7C9-41C0-A08A-8671F9D0F06C}" presName="radial" presStyleCnt="0">
        <dgm:presLayoutVars>
          <dgm:animLvl val="ctr"/>
        </dgm:presLayoutVars>
      </dgm:prSet>
      <dgm:spPr/>
    </dgm:pt>
  </dgm:ptLst>
  <dgm:cxnLst>
    <dgm:cxn modelId="{399FE5D5-9AEA-43BC-9A84-9B90B58C0375}" type="presOf" srcId="{1BBD0DDE-F7C9-41C0-A08A-8671F9D0F06C}" destId="{7F1DE84C-4B5E-4520-829A-360197260FD9}" srcOrd="0" destOrd="0" presId="urn:microsoft.com/office/officeart/2005/8/layout/radial3"/>
    <dgm:cxn modelId="{02B09501-E43C-45C9-8745-15B85ECF2F8B}" type="presParOf" srcId="{7F1DE84C-4B5E-4520-829A-360197260FD9}" destId="{DA71C227-4E01-4C24-A178-14BC00D47C6B}" srcOrd="0"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915E8-67D6-47B7-A96C-A3389E6591F9}" type="datetimeFigureOut">
              <a:rPr lang="en-US" smtClean="0"/>
              <a:pPr/>
              <a:t>9/19/2011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C1FEA8-24E5-4F07-8EBB-85B49BECB7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Demographics</a:t>
            </a:r>
          </a:p>
          <a:p>
            <a:pPr>
              <a:buFontTx/>
              <a:buChar char="-"/>
            </a:pPr>
            <a:r>
              <a:rPr lang="en-US" baseline="0" dirty="0" smtClean="0"/>
              <a:t> Obesity statistics</a:t>
            </a:r>
            <a:endParaRPr lang="en-US" dirty="0"/>
          </a:p>
        </p:txBody>
      </p:sp>
      <p:sp>
        <p:nvSpPr>
          <p:cNvPr id="4" name="Slide Number Placeholder 3"/>
          <p:cNvSpPr>
            <a:spLocks noGrp="1"/>
          </p:cNvSpPr>
          <p:nvPr>
            <p:ph type="sldNum" sz="quarter" idx="10"/>
          </p:nvPr>
        </p:nvSpPr>
        <p:spPr/>
        <p:txBody>
          <a:bodyPr/>
          <a:lstStyle/>
          <a:p>
            <a:fld id="{75C1FEA8-24E5-4F07-8EBB-85B49BECB7BE}"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HKHC partners:  non-profits,</a:t>
            </a:r>
            <a:r>
              <a:rPr lang="en-US" baseline="0" dirty="0" smtClean="0"/>
              <a:t> quasi-governmental agencies (COG, Extension), state and local government agencies, medical providers, educational institutions (Cobre, Silver, WNMU) and funders RWJF and facilitators Grant County Health Council and Active Living by Design.  </a:t>
            </a:r>
          </a:p>
        </p:txBody>
      </p:sp>
      <p:sp>
        <p:nvSpPr>
          <p:cNvPr id="4" name="Slide Number Placeholder 3"/>
          <p:cNvSpPr>
            <a:spLocks noGrp="1"/>
          </p:cNvSpPr>
          <p:nvPr>
            <p:ph type="sldNum" sz="quarter" idx="10"/>
          </p:nvPr>
        </p:nvSpPr>
        <p:spPr/>
        <p:txBody>
          <a:bodyPr/>
          <a:lstStyle/>
          <a:p>
            <a:fld id="{75C1FEA8-24E5-4F07-8EBB-85B49BECB7BE}"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HKHC</a:t>
            </a:r>
            <a:r>
              <a:rPr lang="en-US" baseline="0" dirty="0" smtClean="0"/>
              <a:t> was instrumental in forming the Grant County FPC in 2010.  Council accomplishments include enabling all farmers’ markets to accept EBT, facilitating the sale of local food to our senior centers, and advocating for food policy bills in the NM legislature.  </a:t>
            </a:r>
          </a:p>
        </p:txBody>
      </p:sp>
      <p:sp>
        <p:nvSpPr>
          <p:cNvPr id="4" name="Slide Number Placeholder 3"/>
          <p:cNvSpPr>
            <a:spLocks noGrp="1"/>
          </p:cNvSpPr>
          <p:nvPr>
            <p:ph type="sldNum" sz="quarter" idx="10"/>
          </p:nvPr>
        </p:nvSpPr>
        <p:spPr/>
        <p:txBody>
          <a:bodyPr/>
          <a:lstStyle/>
          <a:p>
            <a:fld id="{75C1FEA8-24E5-4F07-8EBB-85B49BECB7BE}"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Grocery store initiative:  Initiated by the family support division at HMS- a federally qualified health care center, in partnership with the co-owners of our local grocery store chain (Food Basket) in Summer 2011.  Key components included a “guide to heart healthy items” in each aisle of the grocery store- free to customers, displays and end caps of heart healthy items that rotate each month, and free cooking demonstrations featuring local, culturally appropriate ingredients.    </a:t>
            </a:r>
          </a:p>
        </p:txBody>
      </p:sp>
      <p:sp>
        <p:nvSpPr>
          <p:cNvPr id="4" name="Slide Number Placeholder 3"/>
          <p:cNvSpPr>
            <a:spLocks noGrp="1"/>
          </p:cNvSpPr>
          <p:nvPr>
            <p:ph type="sldNum" sz="quarter" idx="10"/>
          </p:nvPr>
        </p:nvSpPr>
        <p:spPr/>
        <p:txBody>
          <a:bodyPr/>
          <a:lstStyle/>
          <a:p>
            <a:fld id="{75C1FEA8-24E5-4F07-8EBB-85B49BECB7B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1" u="sng" baseline="0" dirty="0" smtClean="0"/>
              <a:t>Farm to School pilot program</a:t>
            </a:r>
            <a:r>
              <a:rPr lang="en-US" baseline="0" dirty="0" smtClean="0"/>
              <a:t>:  HKHC facilitated a partnership between two school districts in Grant County, local farmers, and our local food cooperative to pilot a Farm to School project the week of Sept. 19.  The schools used funding from the Department of Defense Fresh Fruit and Vegetable program to purchase local produce for over 1,800 kid’s snacks at 6 different Elementary Schools.  If successful, the schools have expressed interest in making this a permanent component of their meal program, particularly during the Summer lunch program.  It’s through projects like this that we hope to increase local agriculture supply and demand to strengthen our local economy, provide healthier food for kids, and address policy and infrastructure barriers that prohibit this vision from becoming a reality.  We would like to be a model for rural Farm to School pilot programs across New Mexico and the country.     </a:t>
            </a:r>
          </a:p>
        </p:txBody>
      </p:sp>
      <p:sp>
        <p:nvSpPr>
          <p:cNvPr id="4" name="Slide Number Placeholder 3"/>
          <p:cNvSpPr>
            <a:spLocks noGrp="1"/>
          </p:cNvSpPr>
          <p:nvPr>
            <p:ph type="sldNum" sz="quarter" idx="10"/>
          </p:nvPr>
        </p:nvSpPr>
        <p:spPr/>
        <p:txBody>
          <a:bodyPr/>
          <a:lstStyle/>
          <a:p>
            <a:fld id="{75C1FEA8-24E5-4F07-8EBB-85B49BECB7B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1" u="sng" baseline="0" dirty="0" smtClean="0"/>
              <a:t>Silver City Land Use and Zoning Code:  </a:t>
            </a:r>
            <a:r>
              <a:rPr lang="en-US" baseline="0" dirty="0" smtClean="0"/>
              <a:t>HKHC successfully advocated for changes to the Silver City Land Use and Zoning Code, which now includes provisions for complete streets, trails, farmers’ markets and community gardens.  For example, community gardens are now an allowed use in any zone and developers can dedicate land for parks or community gardens when building subdivisions (which we don’t have a lot of, but it’s nice to have as an option anyway!).  After the Town Council adopted this language, the Town hired a new planner who is currently developing a Pedestrian and Bicycle Plan to guide the implementation of their new complete streets policy.  [EXPLAIN PICTURE]  </a:t>
            </a:r>
          </a:p>
        </p:txBody>
      </p:sp>
      <p:sp>
        <p:nvSpPr>
          <p:cNvPr id="4" name="Slide Number Placeholder 3"/>
          <p:cNvSpPr>
            <a:spLocks noGrp="1"/>
          </p:cNvSpPr>
          <p:nvPr>
            <p:ph type="sldNum" sz="quarter" idx="10"/>
          </p:nvPr>
        </p:nvSpPr>
        <p:spPr/>
        <p:txBody>
          <a:bodyPr/>
          <a:lstStyle/>
          <a:p>
            <a:fld id="{75C1FEA8-24E5-4F07-8EBB-85B49BECB7B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Multi-use trail planning:  Assessment results showed that lack of connectivity and road safety was a major issue for low-income communities in the County.  So HKHC developed a plan for an off-road multi-use trail system that would provide over 10 miles of paths for recreational and daily transportation use.  Three local governments endorsed the plan, and the largest of the three was awarded $50,000 in community development block grant funding to update their comprehensive plan and conduct a trail feasibility study. [EXPLAIN PICTURE]</a:t>
            </a:r>
          </a:p>
        </p:txBody>
      </p:sp>
      <p:sp>
        <p:nvSpPr>
          <p:cNvPr id="4" name="Slide Number Placeholder 3"/>
          <p:cNvSpPr>
            <a:spLocks noGrp="1"/>
          </p:cNvSpPr>
          <p:nvPr>
            <p:ph type="sldNum" sz="quarter" idx="10"/>
          </p:nvPr>
        </p:nvSpPr>
        <p:spPr/>
        <p:txBody>
          <a:bodyPr/>
          <a:lstStyle/>
          <a:p>
            <a:fld id="{75C1FEA8-24E5-4F07-8EBB-85B49BECB7B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FEA8-24E5-4F07-8EBB-85B49BECB7B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Goals</a:t>
            </a:r>
            <a:r>
              <a:rPr lang="en-US" baseline="0" dirty="0" smtClean="0"/>
              <a:t> for healthy eating:</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Expand grocery store initiative to include family-friendly check out lanes and more produce options at small vendors (convenience</a:t>
            </a:r>
            <a:r>
              <a:rPr lang="en-US" baseline="0" dirty="0" smtClean="0"/>
              <a:t> stores)</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Farm to school project in Summer 2012 and develop school gardens</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dirty="0" smtClean="0"/>
              <a:t>Address key policy</a:t>
            </a:r>
            <a:r>
              <a:rPr lang="en-US" baseline="0" dirty="0" smtClean="0"/>
              <a:t> areas with the FPC, including incorporating protections for farmland and encouraging economic development through County planning and policies</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Goals for active living:</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Finish TOSC </a:t>
            </a:r>
            <a:r>
              <a:rPr lang="en-US" baseline="0" dirty="0" err="1" smtClean="0"/>
              <a:t>ped</a:t>
            </a:r>
            <a:r>
              <a:rPr lang="en-US" baseline="0" dirty="0" smtClean="0"/>
              <a:t>-bike plan to implement complete streets policy</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Conduct multi-use trail feasibility study for Bayard-Hurley-Santa Clara</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After school activities and joint use agreements for increased physical activity opportunities</a:t>
            </a:r>
          </a:p>
          <a:p>
            <a:pPr marL="228600" marR="0" lvl="1" indent="-22860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baseline="0" dirty="0" smtClean="0"/>
              <a:t>Goals for partnership:</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Expand partnership, particularly with parents</a:t>
            </a:r>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r>
              <a:rPr lang="en-US" baseline="0" dirty="0" smtClean="0"/>
              <a:t>Build capacity and skill sets through HKHC leadership </a:t>
            </a:r>
            <a:r>
              <a:rPr lang="en-US" baseline="0" smtClean="0"/>
              <a:t>and advocacy program</a:t>
            </a:r>
            <a:endParaRPr lang="en-US" baseline="0" dirty="0" smtClean="0"/>
          </a:p>
          <a:p>
            <a:pPr marL="228600" marR="0" lvl="1" indent="-228600" algn="l" defTabSz="914400" rtl="0" eaLnBrk="1" fontAlgn="auto" latinLnBrk="0" hangingPunct="1">
              <a:lnSpc>
                <a:spcPct val="100000"/>
              </a:lnSpc>
              <a:spcBef>
                <a:spcPts val="0"/>
              </a:spcBef>
              <a:spcAft>
                <a:spcPts val="0"/>
              </a:spcAft>
              <a:buClrTx/>
              <a:buSzTx/>
              <a:buFontTx/>
              <a:buAutoNum type="arabicParenR"/>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5C1FEA8-24E5-4F07-8EBB-85B49BECB7B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5384BF-EECE-415B-B927-54CA8EB396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6558CFC-D55F-4387-95A5-CCE7B5885CB3}" type="datetimeFigureOut">
              <a:rPr lang="en-US" smtClean="0"/>
              <a:pPr/>
              <a:t>9/19/2011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85384BF-EECE-415B-B927-54CA8EB396ED}"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6558CFC-D55F-4387-95A5-CCE7B5885CB3}" type="datetimeFigureOut">
              <a:rPr lang="en-US" smtClean="0"/>
              <a:pPr/>
              <a:t>9/19/2011</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85384BF-EECE-415B-B927-54CA8EB396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rantcountyhkhc.com/"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sauer@grmc.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18" Type="http://schemas.openxmlformats.org/officeDocument/2006/relationships/image" Target="../media/image15.gif"/><Relationship Id="rId26" Type="http://schemas.openxmlformats.org/officeDocument/2006/relationships/image" Target="../media/image23.jpeg"/><Relationship Id="rId3" Type="http://schemas.openxmlformats.org/officeDocument/2006/relationships/diagramData" Target="../diagrams/data1.xml"/><Relationship Id="rId21" Type="http://schemas.openxmlformats.org/officeDocument/2006/relationships/image" Target="../media/image18.jpeg"/><Relationship Id="rId7" Type="http://schemas.microsoft.com/office/2007/relationships/diagramDrawing" Target="../diagrams/drawing1.xml"/><Relationship Id="rId12" Type="http://schemas.openxmlformats.org/officeDocument/2006/relationships/image" Target="../media/image10.png"/><Relationship Id="rId17" Type="http://schemas.openxmlformats.org/officeDocument/2006/relationships/image" Target="../media/image14.jpeg"/><Relationship Id="rId25" Type="http://schemas.openxmlformats.org/officeDocument/2006/relationships/image" Target="../media/image22.gif"/><Relationship Id="rId2" Type="http://schemas.openxmlformats.org/officeDocument/2006/relationships/notesSlide" Target="../notesSlides/notesSlide2.xml"/><Relationship Id="rId16" Type="http://schemas.openxmlformats.org/officeDocument/2006/relationships/image" Target="../media/image13.jpeg"/><Relationship Id="rId20"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gif"/><Relationship Id="rId24" Type="http://schemas.openxmlformats.org/officeDocument/2006/relationships/image" Target="../media/image21.png"/><Relationship Id="rId5" Type="http://schemas.openxmlformats.org/officeDocument/2006/relationships/diagramQuickStyle" Target="../diagrams/quickStyle1.xml"/><Relationship Id="rId15" Type="http://schemas.openxmlformats.org/officeDocument/2006/relationships/image" Target="../media/image12.jpeg"/><Relationship Id="rId23" Type="http://schemas.openxmlformats.org/officeDocument/2006/relationships/image" Target="../media/image20.jpeg"/><Relationship Id="rId10" Type="http://schemas.openxmlformats.org/officeDocument/2006/relationships/image" Target="../media/image8.gif"/><Relationship Id="rId19"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image" Target="../media/image7.jpeg"/><Relationship Id="rId14" Type="http://schemas.openxmlformats.org/officeDocument/2006/relationships/image" Target="../media/image3.jpeg"/><Relationship Id="rId22" Type="http://schemas.openxmlformats.org/officeDocument/2006/relationships/image" Target="../media/image19.jpeg"/><Relationship Id="rId27"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SCN3819.JPG"/>
          <p:cNvPicPr>
            <a:picLocks noChangeAspect="1"/>
          </p:cNvPicPr>
          <p:nvPr/>
        </p:nvPicPr>
        <p:blipFill>
          <a:blip r:embed="rId2" cstate="print"/>
          <a:stretch>
            <a:fillRect/>
          </a:stretch>
        </p:blipFill>
        <p:spPr>
          <a:xfrm>
            <a:off x="280416" y="210312"/>
            <a:ext cx="8583168" cy="6437376"/>
          </a:xfrm>
          <a:prstGeom prst="rect">
            <a:avLst/>
          </a:prstGeom>
        </p:spPr>
      </p:pic>
      <p:sp>
        <p:nvSpPr>
          <p:cNvPr id="2" name="Title 1"/>
          <p:cNvSpPr>
            <a:spLocks noGrp="1"/>
          </p:cNvSpPr>
          <p:nvPr>
            <p:ph type="title"/>
          </p:nvPr>
        </p:nvSpPr>
        <p:spPr>
          <a:xfrm>
            <a:off x="502920" y="5577840"/>
            <a:ext cx="5364480" cy="899160"/>
          </a:xfrm>
        </p:spPr>
        <p:txBody>
          <a:bodyPr>
            <a:normAutofit/>
          </a:bodyPr>
          <a:lstStyle/>
          <a:p>
            <a:r>
              <a:rPr lang="en-US" sz="2000" dirty="0" smtClean="0"/>
              <a:t>Andrea Sauer, Project Coordinator</a:t>
            </a:r>
            <a:br>
              <a:rPr lang="en-US" sz="2000" dirty="0" smtClean="0"/>
            </a:br>
            <a:r>
              <a:rPr lang="en-US" sz="2000" dirty="0" smtClean="0">
                <a:hlinkClick r:id="rId3"/>
              </a:rPr>
              <a:t>www.GrantCountyHKHC.com</a:t>
            </a:r>
            <a:r>
              <a:rPr lang="en-US" sz="2000" dirty="0" smtClean="0"/>
              <a:t>	</a:t>
            </a:r>
            <a:endParaRPr lang="en-US" sz="2000" dirty="0"/>
          </a:p>
        </p:txBody>
      </p:sp>
      <p:sp>
        <p:nvSpPr>
          <p:cNvPr id="4" name="Title 1"/>
          <p:cNvSpPr txBox="1">
            <a:spLocks/>
          </p:cNvSpPr>
          <p:nvPr/>
        </p:nvSpPr>
        <p:spPr>
          <a:xfrm>
            <a:off x="304800" y="228600"/>
            <a:ext cx="8534400" cy="1051560"/>
          </a:xfrm>
          <a:prstGeom prst="rect">
            <a:avLst/>
          </a:prstGeom>
        </p:spPr>
        <p:txBody>
          <a:bodyPr vert="horz" anchor="b">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Healthy Kids, Healthy Communities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Grant County, New Mexico</a:t>
            </a:r>
            <a:endParaRPr kumimoji="0" lang="en-US" sz="36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pic>
        <p:nvPicPr>
          <p:cNvPr id="5" name="Picture 4" descr="HKHC-FullColor-English.jpg"/>
          <p:cNvPicPr>
            <a:picLocks noChangeAspect="1"/>
          </p:cNvPicPr>
          <p:nvPr/>
        </p:nvPicPr>
        <p:blipFill>
          <a:blip r:embed="rId4" cstate="print"/>
          <a:stretch>
            <a:fillRect/>
          </a:stretch>
        </p:blipFill>
        <p:spPr>
          <a:xfrm>
            <a:off x="7467600" y="4660739"/>
            <a:ext cx="1221476" cy="17400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pPr algn="ctr"/>
            <a:r>
              <a:rPr lang="en-US" dirty="0" smtClean="0"/>
              <a:t>Plans for the future…</a:t>
            </a:r>
            <a:endParaRPr lang="en-US" dirty="0"/>
          </a:p>
        </p:txBody>
      </p:sp>
      <p:sp>
        <p:nvSpPr>
          <p:cNvPr id="3" name="Content Placeholder 2"/>
          <p:cNvSpPr>
            <a:spLocks noGrp="1"/>
          </p:cNvSpPr>
          <p:nvPr>
            <p:ph idx="1"/>
          </p:nvPr>
        </p:nvSpPr>
        <p:spPr>
          <a:xfrm>
            <a:off x="502920" y="1676400"/>
            <a:ext cx="8183880" cy="4191000"/>
          </a:xfrm>
        </p:spPr>
        <p:txBody>
          <a:bodyPr>
            <a:normAutofit fontScale="92500" lnSpcReduction="20000"/>
          </a:bodyPr>
          <a:lstStyle/>
          <a:p>
            <a:r>
              <a:rPr lang="en-US" sz="3200" dirty="0" smtClean="0"/>
              <a:t>Goals for healthy eating:</a:t>
            </a:r>
          </a:p>
          <a:p>
            <a:pPr lvl="1"/>
            <a:r>
              <a:rPr lang="en-US" dirty="0" smtClean="0"/>
              <a:t>Family-friendly check out lanes and more produce options at convenience stores</a:t>
            </a:r>
          </a:p>
          <a:p>
            <a:pPr lvl="1"/>
            <a:r>
              <a:rPr lang="en-US" dirty="0" smtClean="0"/>
              <a:t>Farm to School project; school gardens</a:t>
            </a:r>
          </a:p>
          <a:p>
            <a:pPr lvl="1"/>
            <a:r>
              <a:rPr lang="en-US" dirty="0" smtClean="0"/>
              <a:t>Food Policy Council</a:t>
            </a:r>
          </a:p>
          <a:p>
            <a:r>
              <a:rPr lang="en-US" sz="3200" dirty="0" smtClean="0"/>
              <a:t>Goals for active living:</a:t>
            </a:r>
          </a:p>
          <a:p>
            <a:pPr lvl="1"/>
            <a:r>
              <a:rPr lang="en-US" dirty="0" smtClean="0"/>
              <a:t>Pedestrian and bicycle plan</a:t>
            </a:r>
          </a:p>
          <a:p>
            <a:pPr lvl="1"/>
            <a:r>
              <a:rPr lang="en-US" dirty="0" smtClean="0"/>
              <a:t>Multi-use trail feasibility study</a:t>
            </a:r>
          </a:p>
          <a:p>
            <a:pPr lvl="1"/>
            <a:r>
              <a:rPr lang="en-US" dirty="0" smtClean="0"/>
              <a:t>After school activities and joint use agreements</a:t>
            </a:r>
          </a:p>
          <a:p>
            <a:r>
              <a:rPr lang="en-US" sz="3200" dirty="0" smtClean="0"/>
              <a:t>Goals for partnership:</a:t>
            </a:r>
          </a:p>
          <a:p>
            <a:pPr lvl="1"/>
            <a:r>
              <a:rPr lang="en-US" dirty="0" smtClean="0"/>
              <a:t>Diversify!</a:t>
            </a:r>
          </a:p>
          <a:p>
            <a:pPr lvl="1"/>
            <a:r>
              <a:rPr lang="en-US" dirty="0" smtClean="0"/>
              <a:t>Capacity building through HKHC leadership program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8183880" cy="2514600"/>
          </a:xfrm>
        </p:spPr>
        <p:txBody>
          <a:bodyPr>
            <a:normAutofit fontScale="90000"/>
          </a:bodyPr>
          <a:lstStyle/>
          <a:p>
            <a:pPr algn="ctr"/>
            <a:r>
              <a:rPr lang="en-US" sz="4900" dirty="0" smtClean="0"/>
              <a:t>Thank you!</a:t>
            </a:r>
            <a:r>
              <a:rPr lang="en-US" dirty="0" smtClean="0"/>
              <a:t/>
            </a:r>
            <a:br>
              <a:rPr lang="en-US" dirty="0" smtClean="0"/>
            </a:br>
            <a:r>
              <a:rPr lang="en-US" dirty="0" smtClean="0"/>
              <a:t>---</a:t>
            </a:r>
            <a:br>
              <a:rPr lang="en-US" dirty="0" smtClean="0"/>
            </a:br>
            <a:r>
              <a:rPr lang="en-US" dirty="0" smtClean="0"/>
              <a:t>Andrea Sauer</a:t>
            </a:r>
            <a:br>
              <a:rPr lang="en-US" dirty="0" smtClean="0"/>
            </a:br>
            <a:r>
              <a:rPr lang="en-US" dirty="0" smtClean="0"/>
              <a:t>HKHC Project Coordinator</a:t>
            </a:r>
            <a:br>
              <a:rPr lang="en-US" dirty="0" smtClean="0"/>
            </a:br>
            <a:r>
              <a:rPr lang="en-US" dirty="0" smtClean="0">
                <a:hlinkClick r:id="rId2"/>
              </a:rPr>
              <a:t>asauer@grmc.org</a:t>
            </a:r>
            <a:r>
              <a:rPr lang="en-US" dirty="0" smtClean="0"/>
              <a:t/>
            </a:r>
            <a:br>
              <a:rPr lang="en-US" dirty="0" smtClean="0"/>
            </a:br>
            <a:r>
              <a:rPr lang="en-US" dirty="0" smtClean="0"/>
              <a:t>(575) 388-1198 x 14</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14096" r="13910"/>
          <a:stretch>
            <a:fillRect/>
          </a:stretch>
        </p:blipFill>
        <p:spPr bwMode="auto">
          <a:xfrm>
            <a:off x="152400" y="0"/>
            <a:ext cx="8763000" cy="6843252"/>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7162800" y="152400"/>
            <a:ext cx="1828800" cy="1828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dirty="0" smtClean="0"/>
              <a:t>Who We Are</a:t>
            </a:r>
            <a:endParaRPr lang="en-US" dirty="0"/>
          </a:p>
        </p:txBody>
      </p:sp>
      <p:graphicFrame>
        <p:nvGraphicFramePr>
          <p:cNvPr id="4" name="Content Placeholder 3"/>
          <p:cNvGraphicFramePr>
            <a:graphicFrameLocks noGrp="1"/>
          </p:cNvGraphicFramePr>
          <p:nvPr>
            <p:ph idx="1"/>
          </p:nvPr>
        </p:nvGraphicFramePr>
        <p:xfrm>
          <a:off x="503238" y="1676400"/>
          <a:ext cx="8183562" cy="3041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doh_logo_color.jpg"/>
          <p:cNvPicPr>
            <a:picLocks noChangeAspect="1"/>
          </p:cNvPicPr>
          <p:nvPr/>
        </p:nvPicPr>
        <p:blipFill>
          <a:blip r:embed="rId8" cstate="print"/>
          <a:stretch>
            <a:fillRect/>
          </a:stretch>
        </p:blipFill>
        <p:spPr>
          <a:xfrm>
            <a:off x="4114800" y="4953000"/>
            <a:ext cx="1244807" cy="774547"/>
          </a:xfrm>
          <a:prstGeom prst="rect">
            <a:avLst/>
          </a:prstGeom>
        </p:spPr>
      </p:pic>
      <p:pic>
        <p:nvPicPr>
          <p:cNvPr id="6" name="Picture 5" descr="GCCHC_Butterfly Logo_FinalBLACK.jpg"/>
          <p:cNvPicPr>
            <a:picLocks noChangeAspect="1"/>
          </p:cNvPicPr>
          <p:nvPr/>
        </p:nvPicPr>
        <p:blipFill>
          <a:blip r:embed="rId9" cstate="print"/>
          <a:stretch>
            <a:fillRect/>
          </a:stretch>
        </p:blipFill>
        <p:spPr>
          <a:xfrm>
            <a:off x="609600" y="2590800"/>
            <a:ext cx="1187986" cy="1447800"/>
          </a:xfrm>
          <a:prstGeom prst="rect">
            <a:avLst/>
          </a:prstGeom>
        </p:spPr>
      </p:pic>
      <p:pic>
        <p:nvPicPr>
          <p:cNvPr id="7" name="Picture 6" descr="grmc_logo.gif"/>
          <p:cNvPicPr>
            <a:picLocks noChangeAspect="1"/>
          </p:cNvPicPr>
          <p:nvPr/>
        </p:nvPicPr>
        <p:blipFill>
          <a:blip r:embed="rId10" cstate="print"/>
          <a:stretch>
            <a:fillRect/>
          </a:stretch>
        </p:blipFill>
        <p:spPr>
          <a:xfrm>
            <a:off x="1905000" y="5257800"/>
            <a:ext cx="2031150" cy="433312"/>
          </a:xfrm>
          <a:prstGeom prst="rect">
            <a:avLst/>
          </a:prstGeom>
        </p:spPr>
      </p:pic>
      <p:pic>
        <p:nvPicPr>
          <p:cNvPr id="8" name="Picture 7" descr="HMS.gif"/>
          <p:cNvPicPr>
            <a:picLocks noChangeAspect="1"/>
          </p:cNvPicPr>
          <p:nvPr/>
        </p:nvPicPr>
        <p:blipFill>
          <a:blip r:embed="rId11" cstate="print"/>
          <a:stretch>
            <a:fillRect/>
          </a:stretch>
        </p:blipFill>
        <p:spPr>
          <a:xfrm>
            <a:off x="6629400" y="4114800"/>
            <a:ext cx="1525921" cy="677554"/>
          </a:xfrm>
          <a:prstGeom prst="rect">
            <a:avLst/>
          </a:prstGeom>
        </p:spPr>
      </p:pic>
      <p:pic>
        <p:nvPicPr>
          <p:cNvPr id="9" name="Picture 8" descr="SWNM Green Chamber_Logo.png"/>
          <p:cNvPicPr>
            <a:picLocks noChangeAspect="1"/>
          </p:cNvPicPr>
          <p:nvPr/>
        </p:nvPicPr>
        <p:blipFill>
          <a:blip r:embed="rId12" cstate="print"/>
          <a:stretch>
            <a:fillRect/>
          </a:stretch>
        </p:blipFill>
        <p:spPr>
          <a:xfrm>
            <a:off x="6781800" y="1600200"/>
            <a:ext cx="1752600" cy="389002"/>
          </a:xfrm>
          <a:prstGeom prst="rect">
            <a:avLst/>
          </a:prstGeom>
        </p:spPr>
      </p:pic>
      <p:pic>
        <p:nvPicPr>
          <p:cNvPr id="10" name="Picture 9" descr="TVC Logo.bmp"/>
          <p:cNvPicPr>
            <a:picLocks noChangeAspect="1"/>
          </p:cNvPicPr>
          <p:nvPr/>
        </p:nvPicPr>
        <p:blipFill>
          <a:blip r:embed="rId13" cstate="print"/>
          <a:srcRect/>
          <a:stretch>
            <a:fillRect/>
          </a:stretch>
        </p:blipFill>
        <p:spPr>
          <a:xfrm>
            <a:off x="7010400" y="2819400"/>
            <a:ext cx="1125682" cy="1076739"/>
          </a:xfrm>
          <a:prstGeom prst="rect">
            <a:avLst/>
          </a:prstGeom>
        </p:spPr>
      </p:pic>
      <p:pic>
        <p:nvPicPr>
          <p:cNvPr id="11" name="Picture 10" descr="HKHC-FullColor-English.jpg"/>
          <p:cNvPicPr>
            <a:picLocks noChangeAspect="1"/>
          </p:cNvPicPr>
          <p:nvPr/>
        </p:nvPicPr>
        <p:blipFill>
          <a:blip r:embed="rId14" cstate="print"/>
          <a:stretch>
            <a:fillRect/>
          </a:stretch>
        </p:blipFill>
        <p:spPr>
          <a:xfrm>
            <a:off x="685800" y="4191000"/>
            <a:ext cx="1069076" cy="1522959"/>
          </a:xfrm>
          <a:prstGeom prst="rect">
            <a:avLst/>
          </a:prstGeom>
        </p:spPr>
      </p:pic>
      <p:pic>
        <p:nvPicPr>
          <p:cNvPr id="12" name="Picture 11" descr="Cobre School District logo.jpg"/>
          <p:cNvPicPr>
            <a:picLocks noChangeAspect="1"/>
          </p:cNvPicPr>
          <p:nvPr/>
        </p:nvPicPr>
        <p:blipFill>
          <a:blip r:embed="rId15" cstate="print"/>
          <a:srcRect/>
          <a:stretch>
            <a:fillRect/>
          </a:stretch>
        </p:blipFill>
        <p:spPr>
          <a:xfrm>
            <a:off x="5334000" y="3962400"/>
            <a:ext cx="811161" cy="838200"/>
          </a:xfrm>
          <a:prstGeom prst="rect">
            <a:avLst/>
          </a:prstGeom>
        </p:spPr>
      </p:pic>
      <p:pic>
        <p:nvPicPr>
          <p:cNvPr id="13" name="Picture 12" descr="Silver High School logo.jpg"/>
          <p:cNvPicPr>
            <a:picLocks noChangeAspect="1"/>
          </p:cNvPicPr>
          <p:nvPr/>
        </p:nvPicPr>
        <p:blipFill>
          <a:blip r:embed="rId16" cstate="print"/>
          <a:stretch>
            <a:fillRect/>
          </a:stretch>
        </p:blipFill>
        <p:spPr>
          <a:xfrm>
            <a:off x="4191000" y="3810000"/>
            <a:ext cx="935567" cy="990600"/>
          </a:xfrm>
          <a:prstGeom prst="rect">
            <a:avLst/>
          </a:prstGeom>
        </p:spPr>
      </p:pic>
      <p:pic>
        <p:nvPicPr>
          <p:cNvPr id="14" name="Picture 13" descr="SWNMCOG logo.jpg"/>
          <p:cNvPicPr>
            <a:picLocks noChangeAspect="1"/>
          </p:cNvPicPr>
          <p:nvPr/>
        </p:nvPicPr>
        <p:blipFill>
          <a:blip r:embed="rId17" cstate="print"/>
          <a:stretch>
            <a:fillRect/>
          </a:stretch>
        </p:blipFill>
        <p:spPr>
          <a:xfrm>
            <a:off x="2895600" y="4038600"/>
            <a:ext cx="1138200" cy="972213"/>
          </a:xfrm>
          <a:prstGeom prst="rect">
            <a:avLst/>
          </a:prstGeom>
        </p:spPr>
      </p:pic>
      <p:pic>
        <p:nvPicPr>
          <p:cNvPr id="15" name="Picture 14" descr="WNMU logo.gif"/>
          <p:cNvPicPr>
            <a:picLocks noChangeAspect="1"/>
          </p:cNvPicPr>
          <p:nvPr/>
        </p:nvPicPr>
        <p:blipFill>
          <a:blip r:embed="rId18" cstate="print"/>
          <a:stretch>
            <a:fillRect/>
          </a:stretch>
        </p:blipFill>
        <p:spPr>
          <a:xfrm>
            <a:off x="2057400" y="4114800"/>
            <a:ext cx="698500" cy="914400"/>
          </a:xfrm>
          <a:prstGeom prst="rect">
            <a:avLst/>
          </a:prstGeom>
        </p:spPr>
      </p:pic>
      <p:pic>
        <p:nvPicPr>
          <p:cNvPr id="16" name="Picture 15" descr="The Wellness Coalition logo.png"/>
          <p:cNvPicPr>
            <a:picLocks noChangeAspect="1"/>
          </p:cNvPicPr>
          <p:nvPr/>
        </p:nvPicPr>
        <p:blipFill>
          <a:blip r:embed="rId19" cstate="print"/>
          <a:srcRect/>
          <a:stretch>
            <a:fillRect/>
          </a:stretch>
        </p:blipFill>
        <p:spPr>
          <a:xfrm>
            <a:off x="5638800" y="2667000"/>
            <a:ext cx="1081443" cy="1059675"/>
          </a:xfrm>
          <a:prstGeom prst="rect">
            <a:avLst/>
          </a:prstGeom>
        </p:spPr>
      </p:pic>
      <p:pic>
        <p:nvPicPr>
          <p:cNvPr id="17" name="Picture 16" descr="City of Bayard logo.jpg"/>
          <p:cNvPicPr>
            <a:picLocks noChangeAspect="1"/>
          </p:cNvPicPr>
          <p:nvPr/>
        </p:nvPicPr>
        <p:blipFill>
          <a:blip r:embed="rId20" cstate="print"/>
          <a:srcRect/>
          <a:stretch>
            <a:fillRect/>
          </a:stretch>
        </p:blipFill>
        <p:spPr>
          <a:xfrm>
            <a:off x="3200400" y="2971800"/>
            <a:ext cx="1005840" cy="718457"/>
          </a:xfrm>
          <a:prstGeom prst="rect">
            <a:avLst/>
          </a:prstGeom>
        </p:spPr>
      </p:pic>
      <p:pic>
        <p:nvPicPr>
          <p:cNvPr id="18" name="Picture 17" descr="Grant County logo.jpg"/>
          <p:cNvPicPr>
            <a:picLocks noChangeAspect="1"/>
          </p:cNvPicPr>
          <p:nvPr/>
        </p:nvPicPr>
        <p:blipFill>
          <a:blip r:embed="rId21" cstate="print"/>
          <a:stretch>
            <a:fillRect/>
          </a:stretch>
        </p:blipFill>
        <p:spPr>
          <a:xfrm>
            <a:off x="1905000" y="3276600"/>
            <a:ext cx="1143000" cy="627408"/>
          </a:xfrm>
          <a:prstGeom prst="rect">
            <a:avLst/>
          </a:prstGeom>
        </p:spPr>
      </p:pic>
      <p:pic>
        <p:nvPicPr>
          <p:cNvPr id="19" name="Picture 18" descr="Town of Silver City logo.jpg"/>
          <p:cNvPicPr>
            <a:picLocks noChangeAspect="1"/>
          </p:cNvPicPr>
          <p:nvPr/>
        </p:nvPicPr>
        <p:blipFill>
          <a:blip r:embed="rId22" cstate="print"/>
          <a:srcRect/>
          <a:stretch>
            <a:fillRect/>
          </a:stretch>
        </p:blipFill>
        <p:spPr>
          <a:xfrm>
            <a:off x="1905000" y="1981200"/>
            <a:ext cx="914400" cy="914400"/>
          </a:xfrm>
          <a:prstGeom prst="rect">
            <a:avLst/>
          </a:prstGeom>
        </p:spPr>
      </p:pic>
      <p:pic>
        <p:nvPicPr>
          <p:cNvPr id="20" name="Picture 19" descr="Hurley sign.jpg"/>
          <p:cNvPicPr>
            <a:picLocks noChangeAspect="1"/>
          </p:cNvPicPr>
          <p:nvPr/>
        </p:nvPicPr>
        <p:blipFill>
          <a:blip r:embed="rId23" cstate="print"/>
          <a:srcRect/>
          <a:stretch>
            <a:fillRect/>
          </a:stretch>
        </p:blipFill>
        <p:spPr>
          <a:xfrm>
            <a:off x="4343400" y="2895600"/>
            <a:ext cx="1066800" cy="551793"/>
          </a:xfrm>
          <a:prstGeom prst="rect">
            <a:avLst/>
          </a:prstGeom>
        </p:spPr>
      </p:pic>
      <p:pic>
        <p:nvPicPr>
          <p:cNvPr id="21" name="Picture 20" descr="NM Healthier Weight Council logo.png"/>
          <p:cNvPicPr>
            <a:picLocks noChangeAspect="1"/>
          </p:cNvPicPr>
          <p:nvPr/>
        </p:nvPicPr>
        <p:blipFill>
          <a:blip r:embed="rId24" cstate="print"/>
          <a:stretch>
            <a:fillRect/>
          </a:stretch>
        </p:blipFill>
        <p:spPr>
          <a:xfrm>
            <a:off x="2819400" y="1752600"/>
            <a:ext cx="1905000" cy="619125"/>
          </a:xfrm>
          <a:prstGeom prst="rect">
            <a:avLst/>
          </a:prstGeom>
        </p:spPr>
      </p:pic>
      <p:pic>
        <p:nvPicPr>
          <p:cNvPr id="22" name="Picture 21" descr="NMSU logo.gif"/>
          <p:cNvPicPr>
            <a:picLocks noChangeAspect="1"/>
          </p:cNvPicPr>
          <p:nvPr/>
        </p:nvPicPr>
        <p:blipFill>
          <a:blip r:embed="rId25" cstate="print"/>
          <a:stretch>
            <a:fillRect/>
          </a:stretch>
        </p:blipFill>
        <p:spPr>
          <a:xfrm>
            <a:off x="914400" y="1828800"/>
            <a:ext cx="561975" cy="628650"/>
          </a:xfrm>
          <a:prstGeom prst="rect">
            <a:avLst/>
          </a:prstGeom>
        </p:spPr>
      </p:pic>
      <p:pic>
        <p:nvPicPr>
          <p:cNvPr id="23" name="Picture 22" descr="RWJF logo.jpg"/>
          <p:cNvPicPr>
            <a:picLocks noChangeAspect="1"/>
          </p:cNvPicPr>
          <p:nvPr/>
        </p:nvPicPr>
        <p:blipFill>
          <a:blip r:embed="rId26" cstate="print"/>
          <a:stretch>
            <a:fillRect/>
          </a:stretch>
        </p:blipFill>
        <p:spPr>
          <a:xfrm>
            <a:off x="5791200" y="4901184"/>
            <a:ext cx="2590800" cy="880872"/>
          </a:xfrm>
          <a:prstGeom prst="rect">
            <a:avLst/>
          </a:prstGeom>
        </p:spPr>
      </p:pic>
      <p:pic>
        <p:nvPicPr>
          <p:cNvPr id="24" name="Picture 23" descr="Active Living by Design logo.png"/>
          <p:cNvPicPr>
            <a:picLocks noChangeAspect="1"/>
          </p:cNvPicPr>
          <p:nvPr/>
        </p:nvPicPr>
        <p:blipFill>
          <a:blip r:embed="rId27" cstate="print"/>
          <a:stretch>
            <a:fillRect/>
          </a:stretch>
        </p:blipFill>
        <p:spPr>
          <a:xfrm>
            <a:off x="4953000" y="2057400"/>
            <a:ext cx="1676400" cy="297838"/>
          </a:xfrm>
          <a:prstGeom prst="rect">
            <a:avLst/>
          </a:prstGeom>
        </p:spPr>
      </p:pic>
      <p:sp>
        <p:nvSpPr>
          <p:cNvPr id="25" name="Rectangle 24"/>
          <p:cNvSpPr/>
          <p:nvPr/>
        </p:nvSpPr>
        <p:spPr>
          <a:xfrm>
            <a:off x="6781800" y="2057400"/>
            <a:ext cx="1778215"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Walkability accessibility advocacy group and bicycle advocacy group</a:t>
            </a:r>
            <a:endParaRPr lang="en-US" sz="9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6" name="Rectangle 25"/>
          <p:cNvSpPr/>
          <p:nvPr/>
        </p:nvSpPr>
        <p:spPr>
          <a:xfrm>
            <a:off x="3276600" y="2514600"/>
            <a:ext cx="1725151" cy="246221"/>
          </a:xfrm>
          <a:prstGeom prst="rect">
            <a:avLst/>
          </a:prstGeom>
          <a:noFill/>
        </p:spPr>
        <p:txBody>
          <a:bodyPr wrap="none" lIns="91440" tIns="45720" rIns="91440" bIns="45720">
            <a:spAutoFit/>
          </a:bodyPr>
          <a:lstStyle/>
          <a:p>
            <a:pPr algn="ctr"/>
            <a:r>
              <a:rPr lang="en-US" sz="1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Village of Santa Clara</a:t>
            </a:r>
            <a:endParaRPr lang="en-US" sz="1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fontScale="90000"/>
          </a:bodyPr>
          <a:lstStyle/>
          <a:p>
            <a:pPr algn="ctr"/>
            <a:r>
              <a:rPr lang="en-US" dirty="0" smtClean="0"/>
              <a:t>Grant County Food Policy Council</a:t>
            </a:r>
            <a:endParaRPr lang="en-US" dirty="0"/>
          </a:p>
        </p:txBody>
      </p:sp>
      <p:pic>
        <p:nvPicPr>
          <p:cNvPr id="4" name="Content Placeholder 3" descr="Food Policy Council_8.10.2011 001.jpg"/>
          <p:cNvPicPr>
            <a:picLocks noGrp="1" noChangeAspect="1"/>
          </p:cNvPicPr>
          <p:nvPr>
            <p:ph idx="1"/>
          </p:nvPr>
        </p:nvPicPr>
        <p:blipFill>
          <a:blip r:embed="rId3" cstate="print"/>
          <a:stretch>
            <a:fillRect/>
          </a:stretch>
        </p:blipFill>
        <p:spPr>
          <a:xfrm>
            <a:off x="4267200" y="1905000"/>
            <a:ext cx="4267200" cy="3200400"/>
          </a:xfrm>
          <a:effectLst>
            <a:softEdge rad="127000"/>
          </a:effectLst>
        </p:spPr>
      </p:pic>
      <p:sp>
        <p:nvSpPr>
          <p:cNvPr id="5" name="Content Placeholder 2"/>
          <p:cNvSpPr txBox="1">
            <a:spLocks/>
          </p:cNvSpPr>
          <p:nvPr/>
        </p:nvSpPr>
        <p:spPr>
          <a:xfrm>
            <a:off x="502920" y="1676400"/>
            <a:ext cx="3611880" cy="4267200"/>
          </a:xfrm>
          <a:prstGeom prst="rect">
            <a:avLst/>
          </a:prstGeom>
        </p:spPr>
        <p:txBody>
          <a:bodyPr vert="horz" lIns="182880" tIns="91440">
            <a:normAutofit/>
          </a:bodyPr>
          <a:lstStyle/>
          <a:p>
            <a:pPr marL="265176" indent="-265176">
              <a:spcBef>
                <a:spcPts val="250"/>
              </a:spcBef>
              <a:buClr>
                <a:schemeClr val="accent1"/>
              </a:buClr>
              <a:buSzPct val="80000"/>
              <a:buFont typeface="Wingdings 2"/>
              <a:buChar char=""/>
            </a:pPr>
            <a:r>
              <a:rPr lang="en-US" sz="2800" dirty="0" smtClean="0"/>
              <a:t>13-member County advisory board</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Government and non-government representatives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Focus on key policies and projects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dirty="0" smtClean="0"/>
              <a:t>Grocery Store Initiative</a:t>
            </a:r>
            <a:endParaRPr lang="en-US" dirty="0"/>
          </a:p>
        </p:txBody>
      </p:sp>
      <p:sp>
        <p:nvSpPr>
          <p:cNvPr id="4" name="Content Placeholder 2"/>
          <p:cNvSpPr txBox="1">
            <a:spLocks/>
          </p:cNvSpPr>
          <p:nvPr/>
        </p:nvSpPr>
        <p:spPr>
          <a:xfrm>
            <a:off x="502920" y="1676400"/>
            <a:ext cx="3611880" cy="4267200"/>
          </a:xfrm>
          <a:prstGeom prst="rect">
            <a:avLst/>
          </a:prstGeom>
        </p:spPr>
        <p:txBody>
          <a:bodyPr vert="horz" lIns="182880" tIns="91440">
            <a:normAutofit/>
          </a:bodyPr>
          <a:lstStyle/>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Hidalgo Medical Services-FQHCC</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Summer 2011</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Healthy displays</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Shopping guide</a:t>
            </a:r>
          </a:p>
          <a:p>
            <a:pPr marL="265176" marR="0" lvl="0" indent="-265176" algn="l" defTabSz="914400" rtl="0" eaLnBrk="1" fontAlgn="auto" latinLnBrk="0" hangingPunct="1">
              <a:lnSpc>
                <a:spcPct val="100000"/>
              </a:lnSpc>
              <a:spcBef>
                <a:spcPts val="250"/>
              </a:spcBef>
              <a:spcAft>
                <a:spcPts val="0"/>
              </a:spcAft>
              <a:buClr>
                <a:schemeClr val="accent1"/>
              </a:buClr>
              <a:buSzPct val="80000"/>
              <a:buFont typeface="Wingdings 2"/>
              <a:buChar char=""/>
              <a:tabLst/>
              <a:defRPr/>
            </a:pPr>
            <a:r>
              <a:rPr lang="en-US" sz="2800" dirty="0" smtClean="0"/>
              <a:t>Free cooking demonstrations and giveaways</a:t>
            </a:r>
          </a:p>
        </p:txBody>
      </p:sp>
      <p:pic>
        <p:nvPicPr>
          <p:cNvPr id="5" name="Picture 4" descr="Local Food - Dora Simpson.JPG"/>
          <p:cNvPicPr>
            <a:picLocks noChangeAspect="1"/>
          </p:cNvPicPr>
          <p:nvPr/>
        </p:nvPicPr>
        <p:blipFill>
          <a:blip r:embed="rId3" cstate="print"/>
          <a:stretch>
            <a:fillRect/>
          </a:stretch>
        </p:blipFill>
        <p:spPr>
          <a:xfrm>
            <a:off x="4876800" y="1752600"/>
            <a:ext cx="3028950" cy="4038600"/>
          </a:xfrm>
          <a:prstGeom prst="rect">
            <a:avLst/>
          </a:prstGeom>
          <a:effectLst>
            <a:softEdge rad="1270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dirty="0" smtClean="0"/>
              <a:t>Farm to School Pilot Project</a:t>
            </a:r>
            <a:endParaRPr lang="en-US" dirty="0"/>
          </a:p>
        </p:txBody>
      </p:sp>
      <p:sp>
        <p:nvSpPr>
          <p:cNvPr id="3" name="Content Placeholder 2"/>
          <p:cNvSpPr>
            <a:spLocks noGrp="1"/>
          </p:cNvSpPr>
          <p:nvPr>
            <p:ph idx="1"/>
          </p:nvPr>
        </p:nvSpPr>
        <p:spPr>
          <a:xfrm>
            <a:off x="502920" y="1676400"/>
            <a:ext cx="3611880" cy="4267200"/>
          </a:xfrm>
        </p:spPr>
        <p:txBody>
          <a:bodyPr>
            <a:normAutofit/>
          </a:bodyPr>
          <a:lstStyle/>
          <a:p>
            <a:r>
              <a:rPr lang="en-US" dirty="0" err="1" smtClean="0"/>
              <a:t>DoD</a:t>
            </a:r>
            <a:r>
              <a:rPr lang="en-US" dirty="0" smtClean="0"/>
              <a:t> Fresh Fruit and Vegetable program funds</a:t>
            </a:r>
          </a:p>
          <a:p>
            <a:r>
              <a:rPr lang="en-US" dirty="0" smtClean="0"/>
              <a:t>Sept. 19-23</a:t>
            </a:r>
          </a:p>
          <a:p>
            <a:r>
              <a:rPr lang="en-US" dirty="0" smtClean="0"/>
              <a:t>1,800 kids @ 6 Elementary schools</a:t>
            </a:r>
          </a:p>
          <a:p>
            <a:r>
              <a:rPr lang="en-US" dirty="0" smtClean="0"/>
              <a:t>More in 2012?</a:t>
            </a:r>
            <a:endParaRPr lang="en-US" dirty="0"/>
          </a:p>
        </p:txBody>
      </p:sp>
      <p:pic>
        <p:nvPicPr>
          <p:cNvPr id="6" name="Picture 5" descr="Farm to School project 2011 004.jpg"/>
          <p:cNvPicPr>
            <a:picLocks noChangeAspect="1"/>
          </p:cNvPicPr>
          <p:nvPr/>
        </p:nvPicPr>
        <p:blipFill>
          <a:blip r:embed="rId3" cstate="print"/>
          <a:srcRect/>
          <a:stretch>
            <a:fillRect/>
          </a:stretch>
        </p:blipFill>
        <p:spPr>
          <a:xfrm>
            <a:off x="4267200" y="1981200"/>
            <a:ext cx="4114800" cy="3245606"/>
          </a:xfrm>
          <a:prstGeom prst="rect">
            <a:avLst/>
          </a:prstGeom>
          <a:effectLst>
            <a:softEdge rad="1270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sz="3100" dirty="0" smtClean="0"/>
              <a:t>Silver City Land Use &amp; Zoning Code</a:t>
            </a:r>
            <a:endParaRPr lang="en-US" sz="3100" dirty="0"/>
          </a:p>
        </p:txBody>
      </p:sp>
      <p:sp>
        <p:nvSpPr>
          <p:cNvPr id="4" name="Content Placeholder 2"/>
          <p:cNvSpPr>
            <a:spLocks noGrp="1"/>
          </p:cNvSpPr>
          <p:nvPr>
            <p:ph idx="1"/>
          </p:nvPr>
        </p:nvSpPr>
        <p:spPr>
          <a:xfrm>
            <a:off x="502920" y="1676400"/>
            <a:ext cx="3611880" cy="4267200"/>
          </a:xfrm>
        </p:spPr>
        <p:txBody>
          <a:bodyPr>
            <a:normAutofit/>
          </a:bodyPr>
          <a:lstStyle/>
          <a:p>
            <a:r>
              <a:rPr lang="en-US" dirty="0" smtClean="0"/>
              <a:t>Language adopted to enhance/protect</a:t>
            </a:r>
          </a:p>
          <a:p>
            <a:pPr lvl="1"/>
            <a:r>
              <a:rPr lang="en-US" dirty="0" smtClean="0"/>
              <a:t>Complete streets</a:t>
            </a:r>
          </a:p>
          <a:p>
            <a:pPr lvl="1"/>
            <a:r>
              <a:rPr lang="en-US" dirty="0" smtClean="0"/>
              <a:t>Trails</a:t>
            </a:r>
          </a:p>
          <a:p>
            <a:pPr lvl="1"/>
            <a:r>
              <a:rPr lang="en-US" dirty="0" smtClean="0"/>
              <a:t>Community gardens</a:t>
            </a:r>
          </a:p>
          <a:p>
            <a:pPr lvl="1"/>
            <a:r>
              <a:rPr lang="en-US" dirty="0" smtClean="0"/>
              <a:t>Farmers’ markets</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4191000" y="1524000"/>
            <a:ext cx="4419600" cy="4267200"/>
          </a:xfrm>
          <a:prstGeom prst="rect">
            <a:avLst/>
          </a:prstGeom>
          <a:noFill/>
          <a:ln w="9525">
            <a:noFill/>
            <a:miter lim="800000"/>
            <a:headEnd/>
            <a:tailEnd/>
          </a:ln>
          <a:effectLst>
            <a:softEdge rad="127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normAutofit/>
          </a:bodyPr>
          <a:lstStyle/>
          <a:p>
            <a:pPr algn="ctr"/>
            <a:r>
              <a:rPr lang="en-US" dirty="0" smtClean="0"/>
              <a:t>Multi-use Trail Planning</a:t>
            </a:r>
            <a:endParaRPr lang="en-US" dirty="0"/>
          </a:p>
        </p:txBody>
      </p:sp>
      <p:sp>
        <p:nvSpPr>
          <p:cNvPr id="4" name="Content Placeholder 2"/>
          <p:cNvSpPr>
            <a:spLocks noGrp="1"/>
          </p:cNvSpPr>
          <p:nvPr>
            <p:ph idx="1"/>
          </p:nvPr>
        </p:nvSpPr>
        <p:spPr>
          <a:xfrm>
            <a:off x="502920" y="1676400"/>
            <a:ext cx="3611880" cy="4267200"/>
          </a:xfrm>
        </p:spPr>
        <p:txBody>
          <a:bodyPr>
            <a:normAutofit/>
          </a:bodyPr>
          <a:lstStyle/>
          <a:p>
            <a:r>
              <a:rPr lang="en-US" dirty="0" smtClean="0"/>
              <a:t>10+ miles of paved, off-road trail for pedestrians and bicyclists</a:t>
            </a:r>
          </a:p>
          <a:p>
            <a:r>
              <a:rPr lang="en-US" dirty="0" smtClean="0"/>
              <a:t>Connects 3 towns</a:t>
            </a:r>
          </a:p>
          <a:p>
            <a:r>
              <a:rPr lang="en-US" dirty="0" smtClean="0"/>
              <a:t>$50,000 CDBG</a:t>
            </a:r>
            <a:endParaRPr lang="en-US" dirty="0"/>
          </a:p>
        </p:txBody>
      </p:sp>
      <p:pic>
        <p:nvPicPr>
          <p:cNvPr id="5" name="Picture 4" descr="MDTrail Mockup.jpg"/>
          <p:cNvPicPr>
            <a:picLocks noChangeAspect="1"/>
          </p:cNvPicPr>
          <p:nvPr/>
        </p:nvPicPr>
        <p:blipFill>
          <a:blip r:embed="rId3" cstate="print"/>
          <a:stretch>
            <a:fillRect/>
          </a:stretch>
        </p:blipFill>
        <p:spPr>
          <a:xfrm>
            <a:off x="3962400" y="1828800"/>
            <a:ext cx="4571999" cy="3427595"/>
          </a:xfrm>
          <a:prstGeom prst="rect">
            <a:avLst/>
          </a:prstGeom>
          <a:effectLst>
            <a:softEdge rad="1270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183880" cy="1051560"/>
          </a:xfrm>
        </p:spPr>
        <p:txBody>
          <a:bodyPr/>
          <a:lstStyle/>
          <a:p>
            <a:pPr algn="ctr"/>
            <a:r>
              <a:rPr lang="en-US" dirty="0" smtClean="0"/>
              <a:t>Challenges</a:t>
            </a:r>
            <a:endParaRPr lang="en-US" dirty="0"/>
          </a:p>
        </p:txBody>
      </p:sp>
      <p:sp>
        <p:nvSpPr>
          <p:cNvPr id="3" name="Content Placeholder 2"/>
          <p:cNvSpPr>
            <a:spLocks noGrp="1"/>
          </p:cNvSpPr>
          <p:nvPr>
            <p:ph idx="1"/>
          </p:nvPr>
        </p:nvSpPr>
        <p:spPr>
          <a:xfrm>
            <a:off x="502920" y="1676400"/>
            <a:ext cx="8183880" cy="3041904"/>
          </a:xfrm>
        </p:spPr>
        <p:txBody>
          <a:bodyPr>
            <a:normAutofit/>
          </a:bodyPr>
          <a:lstStyle/>
          <a:p>
            <a:r>
              <a:rPr lang="en-US" sz="3200" dirty="0" smtClean="0"/>
              <a:t>Lack of senior leadership</a:t>
            </a:r>
          </a:p>
          <a:p>
            <a:r>
              <a:rPr lang="en-US" sz="3200" dirty="0" smtClean="0"/>
              <a:t>Partnership diversity</a:t>
            </a:r>
          </a:p>
          <a:p>
            <a:r>
              <a:rPr lang="en-US" sz="3200" dirty="0" smtClean="0"/>
              <a:t>Resources</a:t>
            </a:r>
          </a:p>
          <a:p>
            <a:r>
              <a:rPr lang="en-US" sz="3200" dirty="0" smtClean="0"/>
              <a:t>Shift in cultural paradigm</a:t>
            </a:r>
          </a:p>
        </p:txBody>
      </p:sp>
      <p:pic>
        <p:nvPicPr>
          <p:cNvPr id="4" name="Picture 3" descr="GrantCounty4.JPG"/>
          <p:cNvPicPr>
            <a:picLocks noChangeAspect="1"/>
          </p:cNvPicPr>
          <p:nvPr/>
        </p:nvPicPr>
        <p:blipFill>
          <a:blip r:embed="rId3" cstate="print"/>
          <a:stretch>
            <a:fillRect/>
          </a:stretch>
        </p:blipFill>
        <p:spPr>
          <a:xfrm>
            <a:off x="1295400" y="3962400"/>
            <a:ext cx="2946400" cy="2209800"/>
          </a:xfrm>
          <a:prstGeom prst="rect">
            <a:avLst/>
          </a:prstGeom>
          <a:effectLst>
            <a:softEdge rad="127000"/>
          </a:effectLst>
        </p:spPr>
      </p:pic>
      <p:pic>
        <p:nvPicPr>
          <p:cNvPr id="5" name="Picture 4" descr="GrantCounty1.JPG"/>
          <p:cNvPicPr>
            <a:picLocks noChangeAspect="1"/>
          </p:cNvPicPr>
          <p:nvPr/>
        </p:nvPicPr>
        <p:blipFill>
          <a:blip r:embed="rId4" cstate="print"/>
          <a:stretch>
            <a:fillRect/>
          </a:stretch>
        </p:blipFill>
        <p:spPr>
          <a:xfrm>
            <a:off x="4648200" y="3962400"/>
            <a:ext cx="2946400" cy="2209800"/>
          </a:xfrm>
          <a:prstGeom prst="rect">
            <a:avLst/>
          </a:prstGeom>
          <a:effectLst>
            <a:softEdge rad="1270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lnDef>
      <a:spPr>
        <a:ln w="254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433</TotalTime>
  <Words>882</Words>
  <Application>Microsoft Office PowerPoint</Application>
  <PresentationFormat>On-screen Show (4:3)</PresentationFormat>
  <Paragraphs>79</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Aspect</vt:lpstr>
      <vt:lpstr>Andrea Sauer, Project Coordinator www.GrantCountyHKHC.com </vt:lpstr>
      <vt:lpstr>Slide 2</vt:lpstr>
      <vt:lpstr>Who We Are</vt:lpstr>
      <vt:lpstr>Grant County Food Policy Council</vt:lpstr>
      <vt:lpstr>Grocery Store Initiative</vt:lpstr>
      <vt:lpstr>Farm to School Pilot Project</vt:lpstr>
      <vt:lpstr>Silver City Land Use &amp; Zoning Code</vt:lpstr>
      <vt:lpstr>Multi-use Trail Planning</vt:lpstr>
      <vt:lpstr>Challenges</vt:lpstr>
      <vt:lpstr>Plans for the future…</vt:lpstr>
      <vt:lpstr>Thank you! --- Andrea Sauer HKHC Project Coordinator asauer@grmc.org (575) 388-1198 x 14 </vt:lpstr>
    </vt:vector>
  </TitlesOfParts>
  <Company>Gila Regional Medical Center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Grant County  Food Policy Council</dc:title>
  <dc:creator>Andrea Sauer</dc:creator>
  <cp:lastModifiedBy>K1MPS02</cp:lastModifiedBy>
  <cp:revision>54</cp:revision>
  <dcterms:created xsi:type="dcterms:W3CDTF">2011-06-02T22:16:39Z</dcterms:created>
  <dcterms:modified xsi:type="dcterms:W3CDTF">2011-09-19T09:28:59Z</dcterms:modified>
</cp:coreProperties>
</file>