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722" r:id="rId2"/>
    <p:sldMasterId id="2147483740" r:id="rId3"/>
    <p:sldMasterId id="2147483752" r:id="rId4"/>
    <p:sldMasterId id="2147483777" r:id="rId5"/>
  </p:sldMasterIdLst>
  <p:notesMasterIdLst>
    <p:notesMasterId r:id="rId29"/>
  </p:notesMasterIdLst>
  <p:handoutMasterIdLst>
    <p:handoutMasterId r:id="rId30"/>
  </p:handoutMasterIdLst>
  <p:sldIdLst>
    <p:sldId id="262" r:id="rId6"/>
    <p:sldId id="535" r:id="rId7"/>
    <p:sldId id="499" r:id="rId8"/>
    <p:sldId id="538" r:id="rId9"/>
    <p:sldId id="500" r:id="rId10"/>
    <p:sldId id="505" r:id="rId11"/>
    <p:sldId id="339" r:id="rId12"/>
    <p:sldId id="506" r:id="rId13"/>
    <p:sldId id="521" r:id="rId14"/>
    <p:sldId id="533" r:id="rId15"/>
    <p:sldId id="539" r:id="rId16"/>
    <p:sldId id="497" r:id="rId17"/>
    <p:sldId id="508" r:id="rId18"/>
    <p:sldId id="510" r:id="rId19"/>
    <p:sldId id="511" r:id="rId20"/>
    <p:sldId id="512" r:id="rId21"/>
    <p:sldId id="513" r:id="rId22"/>
    <p:sldId id="514" r:id="rId23"/>
    <p:sldId id="540" r:id="rId24"/>
    <p:sldId id="534" r:id="rId25"/>
    <p:sldId id="541" r:id="rId26"/>
    <p:sldId id="542" r:id="rId27"/>
    <p:sldId id="467" r:id="rId2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F8DA5"/>
    <a:srgbClr val="266584"/>
    <a:srgbClr val="E3E5E5"/>
    <a:srgbClr val="D4D6D6"/>
    <a:srgbClr val="3366CC"/>
    <a:srgbClr val="3333FF"/>
    <a:srgbClr val="707FC8"/>
    <a:srgbClr val="7092C8"/>
    <a:srgbClr val="0069AA"/>
    <a:srgbClr val="71707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75126" autoAdjust="0"/>
  </p:normalViewPr>
  <p:slideViewPr>
    <p:cSldViewPr>
      <p:cViewPr>
        <p:scale>
          <a:sx n="66" d="100"/>
          <a:sy n="66" d="100"/>
        </p:scale>
        <p:origin x="-1788" y="-156"/>
      </p:cViewPr>
      <p:guideLst>
        <p:guide orient="horz" pos="2160"/>
        <p:guide pos="2880"/>
      </p:guideLst>
    </p:cSldViewPr>
  </p:slideViewPr>
  <p:outlineViewPr>
    <p:cViewPr>
      <p:scale>
        <a:sx n="33" d="100"/>
        <a:sy n="33" d="100"/>
      </p:scale>
      <p:origin x="0" y="462"/>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1380"/>
    </p:cViewPr>
  </p:sorterViewPr>
  <p:notesViewPr>
    <p:cSldViewPr>
      <p:cViewPr varScale="1">
        <p:scale>
          <a:sx n="57" d="100"/>
          <a:sy n="57" d="100"/>
        </p:scale>
        <p:origin x="-2520"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16.xml"/><Relationship Id="rId1" Type="http://schemas.openxmlformats.org/officeDocument/2006/relationships/slide" Target="slides/slide15.xml"/><Relationship Id="rId4"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file:///\\pew.pewtrusts.org\pct\users\Washington%20Dc\smalequecho\Pew\Graphics%20for%20book%20chapter%20Mar2012.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lgn="ctr">
              <a:defRPr>
                <a:solidFill>
                  <a:schemeClr val="lt1"/>
                </a:solidFill>
                <a:latin typeface="+mn-lt"/>
                <a:ea typeface="+mn-ea"/>
                <a:cs typeface="+mn-cs"/>
              </a:defRPr>
            </a:pPr>
            <a:r>
              <a:rPr lang="en-US" sz="3200" dirty="0" smtClean="0">
                <a:solidFill>
                  <a:schemeClr val="lt1"/>
                </a:solidFill>
                <a:effectLst>
                  <a:outerShdw blurRad="38100" dist="38100" dir="2700000" algn="tl">
                    <a:srgbClr val="000000">
                      <a:alpha val="43137"/>
                    </a:srgbClr>
                  </a:outerShdw>
                </a:effectLst>
                <a:latin typeface="+mn-lt"/>
                <a:ea typeface="+mn-ea"/>
                <a:cs typeface="+mn-cs"/>
              </a:rPr>
              <a:t> </a:t>
            </a:r>
            <a:r>
              <a:rPr lang="en-US" sz="3600" dirty="0" smtClean="0">
                <a:solidFill>
                  <a:schemeClr val="lt1"/>
                </a:solidFill>
                <a:effectLst>
                  <a:outerShdw blurRad="38100" dist="38100" dir="2700000" algn="tl">
                    <a:srgbClr val="000000">
                      <a:alpha val="43137"/>
                    </a:srgbClr>
                  </a:outerShdw>
                </a:effectLst>
                <a:latin typeface="+mn-lt"/>
                <a:ea typeface="+mn-ea"/>
                <a:cs typeface="+mn-cs"/>
              </a:rPr>
              <a:t>HIAs </a:t>
            </a:r>
            <a:r>
              <a:rPr lang="en-US" sz="3600" dirty="0">
                <a:solidFill>
                  <a:schemeClr val="lt1"/>
                </a:solidFill>
                <a:effectLst>
                  <a:outerShdw blurRad="38100" dist="38100" dir="2700000" algn="tl">
                    <a:srgbClr val="000000">
                      <a:alpha val="43137"/>
                    </a:srgbClr>
                  </a:outerShdw>
                </a:effectLst>
                <a:latin typeface="+mn-lt"/>
                <a:ea typeface="+mn-ea"/>
                <a:cs typeface="+mn-cs"/>
              </a:rPr>
              <a:t>by </a:t>
            </a:r>
            <a:r>
              <a:rPr lang="en-US" sz="3600" dirty="0" smtClean="0">
                <a:solidFill>
                  <a:schemeClr val="lt1"/>
                </a:solidFill>
                <a:effectLst>
                  <a:outerShdw blurRad="38100" dist="38100" dir="2700000" algn="tl">
                    <a:srgbClr val="000000">
                      <a:alpha val="43137"/>
                    </a:srgbClr>
                  </a:outerShdw>
                </a:effectLst>
                <a:latin typeface="+mn-lt"/>
                <a:ea typeface="+mn-ea"/>
                <a:cs typeface="+mn-cs"/>
              </a:rPr>
              <a:t>Sector       </a:t>
            </a:r>
            <a:endParaRPr lang="en-US" sz="3200" dirty="0">
              <a:solidFill>
                <a:schemeClr val="accent5">
                  <a:lumMod val="75000"/>
                </a:schemeClr>
              </a:solidFill>
              <a:effectLst>
                <a:outerShdw blurRad="38100" dist="38100" dir="2700000" algn="tl">
                  <a:srgbClr val="000000">
                    <a:alpha val="43137"/>
                  </a:srgbClr>
                </a:outerShdw>
              </a:effectLst>
            </a:endParaRPr>
          </a:p>
        </c:rich>
      </c:tx>
      <c:layout>
        <c:manualLayout>
          <c:xMode val="edge"/>
          <c:yMode val="edge"/>
          <c:x val="0.65108562691131522"/>
          <c:y val="2.4273070127670961E-2"/>
        </c:manualLayout>
      </c:layout>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c:spPr>
    </c:title>
    <c:plotArea>
      <c:layout>
        <c:manualLayout>
          <c:layoutTarget val="inner"/>
          <c:xMode val="edge"/>
          <c:yMode val="edge"/>
          <c:x val="0.2972800622144457"/>
          <c:y val="2.3325201730548827E-2"/>
          <c:w val="0.52735345581802251"/>
          <c:h val="0.95889162151789609"/>
        </c:manualLayout>
      </c:layout>
      <c:pieChart>
        <c:varyColors val="1"/>
        <c:ser>
          <c:idx val="0"/>
          <c:order val="0"/>
          <c:dLbls>
            <c:dLbl>
              <c:idx val="3"/>
              <c:layout>
                <c:manualLayout>
                  <c:x val="8.0892749644826525E-2"/>
                  <c:y val="0.12209975435461912"/>
                </c:manualLayout>
              </c:layout>
              <c:showCatName val="1"/>
              <c:showPercent val="1"/>
            </c:dLbl>
            <c:dLbl>
              <c:idx val="4"/>
              <c:layout>
                <c:manualLayout>
                  <c:x val="-5.0950961978376584E-2"/>
                  <c:y val="5.6964308552769155E-2"/>
                </c:manualLayout>
              </c:layout>
              <c:showCatName val="1"/>
              <c:showPercent val="1"/>
            </c:dLbl>
            <c:dLbl>
              <c:idx val="5"/>
              <c:layout>
                <c:manualLayout>
                  <c:x val="-7.4829998314430907E-2"/>
                  <c:y val="0.13152484095484901"/>
                </c:manualLayout>
              </c:layout>
              <c:showCatName val="1"/>
              <c:showPercent val="1"/>
            </c:dLbl>
            <c:dLbl>
              <c:idx val="6"/>
              <c:layout>
                <c:manualLayout>
                  <c:x val="-0.10652832960100171"/>
                  <c:y val="0.12673632485649991"/>
                </c:manualLayout>
              </c:layout>
              <c:showCatName val="1"/>
              <c:showPercent val="1"/>
            </c:dLbl>
            <c:dLbl>
              <c:idx val="8"/>
              <c:layout>
                <c:manualLayout>
                  <c:x val="-9.9403368730284922E-2"/>
                  <c:y val="-0.1155167193512274"/>
                </c:manualLayout>
              </c:layout>
              <c:showCatName val="1"/>
              <c:showPercent val="1"/>
            </c:dLbl>
            <c:txPr>
              <a:bodyPr/>
              <a:lstStyle/>
              <a:p>
                <a:pPr>
                  <a:defRPr sz="2000"/>
                </a:pPr>
                <a:endParaRPr lang="en-US"/>
              </a:p>
            </c:txPr>
            <c:showCatName val="1"/>
            <c:showPercent val="1"/>
            <c:showLeaderLines val="1"/>
          </c:dLbls>
          <c:cat>
            <c:strRef>
              <c:f>'Data for graphics'!$A$24:$A$34</c:f>
              <c:strCache>
                <c:ptCount val="11"/>
                <c:pt idx="0">
                  <c:v>Housing</c:v>
                </c:pt>
                <c:pt idx="1">
                  <c:v>Built environment</c:v>
                </c:pt>
                <c:pt idx="2">
                  <c:v>Transportation</c:v>
                </c:pt>
                <c:pt idx="3">
                  <c:v>Gambling</c:v>
                </c:pt>
                <c:pt idx="4">
                  <c:v>Climate Change</c:v>
                </c:pt>
                <c:pt idx="5">
                  <c:v>Natural Resources and Energy</c:v>
                </c:pt>
                <c:pt idx="6">
                  <c:v>Economic Policy</c:v>
                </c:pt>
                <c:pt idx="7">
                  <c:v>Physical Activity</c:v>
                </c:pt>
                <c:pt idx="8">
                  <c:v>Labor and Employment</c:v>
                </c:pt>
                <c:pt idx="9">
                  <c:v>Education</c:v>
                </c:pt>
                <c:pt idx="10">
                  <c:v>Agriculture and Food</c:v>
                </c:pt>
              </c:strCache>
            </c:strRef>
          </c:cat>
          <c:val>
            <c:numRef>
              <c:f>'Data for graphics'!$B$24:$B$34</c:f>
              <c:numCache>
                <c:formatCode>General</c:formatCode>
                <c:ptCount val="11"/>
                <c:pt idx="0">
                  <c:v>14</c:v>
                </c:pt>
                <c:pt idx="1">
                  <c:v>56</c:v>
                </c:pt>
                <c:pt idx="2">
                  <c:v>30</c:v>
                </c:pt>
                <c:pt idx="3">
                  <c:v>2</c:v>
                </c:pt>
                <c:pt idx="4">
                  <c:v>2</c:v>
                </c:pt>
                <c:pt idx="5">
                  <c:v>20</c:v>
                </c:pt>
                <c:pt idx="6">
                  <c:v>1</c:v>
                </c:pt>
                <c:pt idx="7">
                  <c:v>1</c:v>
                </c:pt>
                <c:pt idx="8">
                  <c:v>8</c:v>
                </c:pt>
                <c:pt idx="9">
                  <c:v>7</c:v>
                </c:pt>
                <c:pt idx="10">
                  <c:v>11</c:v>
                </c:pt>
              </c:numCache>
            </c:numRef>
          </c:val>
        </c:ser>
        <c:dLbls>
          <c:showCatName val="1"/>
          <c:showPercent val="1"/>
        </c:dLbls>
        <c:firstSliceAng val="0"/>
      </c:pieChart>
    </c:plotArea>
    <c:plotVisOnly val="1"/>
    <c:dispBlanksAs val="zero"/>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charset="0"/>
                <a:ea typeface="ＭＳ Ｐゴシック" pitchFamily="1" charset="-128"/>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smtClean="0">
                <a:latin typeface="Arial" charset="0"/>
                <a:ea typeface="ＭＳ Ｐゴシック" pitchFamily="1" charset="-128"/>
                <a:cs typeface="+mn-cs"/>
              </a:defRPr>
            </a:lvl1pPr>
          </a:lstStyle>
          <a:p>
            <a:pPr>
              <a:defRPr/>
            </a:pPr>
            <a:fld id="{011055F2-B98B-4A4B-9352-19EE85756FB2}" type="datetimeFigureOut">
              <a:rPr lang="en-US"/>
              <a:pPr>
                <a:defRPr/>
              </a:pPr>
              <a:t>9/7/2012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charset="0"/>
                <a:ea typeface="ＭＳ Ｐゴシック" pitchFamily="1" charset="-128"/>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0" hangingPunct="0">
              <a:defRPr sz="1200" smtClean="0">
                <a:latin typeface="Arial" charset="0"/>
                <a:ea typeface="ＭＳ Ｐゴシック" pitchFamily="1" charset="-128"/>
                <a:cs typeface="+mn-cs"/>
              </a:defRPr>
            </a:lvl1pPr>
          </a:lstStyle>
          <a:p>
            <a:pPr>
              <a:defRPr/>
            </a:pPr>
            <a:fld id="{9E13A534-853C-40DC-ACFA-AE1F8944208E}" type="slidenum">
              <a:rPr lang="en-US"/>
              <a:pPr>
                <a:defRPr/>
              </a:pPr>
              <a:t>‹#›</a:t>
            </a:fld>
            <a:endParaRPr lang="en-US" dirty="0"/>
          </a:p>
        </p:txBody>
      </p:sp>
    </p:spTree>
    <p:extLst>
      <p:ext uri="{BB962C8B-B14F-4D97-AF65-F5344CB8AC3E}">
        <p14:creationId xmlns="" xmlns:p14="http://schemas.microsoft.com/office/powerpoint/2010/main" val="1284702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1" charset="-128"/>
                <a:cs typeface="+mn-cs"/>
              </a:defRPr>
            </a:lvl1pPr>
          </a:lstStyle>
          <a:p>
            <a:pPr>
              <a:defRPr/>
            </a:pPr>
            <a:endParaRPr lang="en-US" dirty="0"/>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1" charset="-128"/>
                <a:cs typeface="+mn-cs"/>
              </a:defRPr>
            </a:lvl1pPr>
          </a:lstStyle>
          <a:p>
            <a:pPr>
              <a:defRPr/>
            </a:pPr>
            <a:endParaRPr lang="en-US" dirty="0"/>
          </a:p>
        </p:txBody>
      </p:sp>
      <p:sp>
        <p:nvSpPr>
          <p:cNvPr id="358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1" charset="-128"/>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pitchFamily="1" charset="-128"/>
                <a:cs typeface="+mn-cs"/>
              </a:defRPr>
            </a:lvl1pPr>
          </a:lstStyle>
          <a:p>
            <a:pPr>
              <a:defRPr/>
            </a:pPr>
            <a:fld id="{27F2E8E4-9CC3-4FAA-96A7-8E508BC0DE04}" type="slidenum">
              <a:rPr lang="en-US"/>
              <a:pPr>
                <a:defRPr/>
              </a:pPr>
              <a:t>‹#›</a:t>
            </a:fld>
            <a:endParaRPr lang="en-US" dirty="0"/>
          </a:p>
        </p:txBody>
      </p:sp>
    </p:spTree>
    <p:extLst>
      <p:ext uri="{BB962C8B-B14F-4D97-AF65-F5344CB8AC3E}">
        <p14:creationId xmlns="" xmlns:p14="http://schemas.microsoft.com/office/powerpoint/2010/main" val="4728667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5635CB8B-0795-4BE0-9F94-610BFDF140D5}" type="slidenum">
              <a:rPr lang="en-US" smtClean="0">
                <a:latin typeface="Arial" pitchFamily="34" charset="0"/>
                <a:ea typeface="ＭＳ Ｐゴシック"/>
                <a:cs typeface="ＭＳ Ｐゴシック"/>
              </a:rPr>
              <a:pPr/>
              <a:t>1</a:t>
            </a:fld>
            <a:endParaRPr lang="en-US" dirty="0" smtClean="0">
              <a:latin typeface="Arial" pitchFamily="34" charset="0"/>
              <a:ea typeface="ＭＳ Ｐゴシック"/>
              <a:cs typeface="ＭＳ Ｐゴシック"/>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baseline="0" dirty="0" smtClean="0">
              <a:latin typeface="Arial" pitchFamily="34" charset="0"/>
              <a:ea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Arial" charset="0"/>
              <a:ea typeface="ＭＳ Ｐゴシック" pitchFamily="1" charset="-128"/>
              <a:cs typeface="ＭＳ Ｐゴシック"/>
            </a:endParaRPr>
          </a:p>
        </p:txBody>
      </p:sp>
      <p:sp>
        <p:nvSpPr>
          <p:cNvPr id="4" name="Slide Number Placeholder 3"/>
          <p:cNvSpPr>
            <a:spLocks noGrp="1"/>
          </p:cNvSpPr>
          <p:nvPr>
            <p:ph type="sldNum" sz="quarter" idx="10"/>
          </p:nvPr>
        </p:nvSpPr>
        <p:spPr/>
        <p:txBody>
          <a:bodyPr/>
          <a:lstStyle/>
          <a:p>
            <a:fld id="{10D676C2-3870-40BC-B7C1-CEF2EF2072BB}"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Arial" charset="0"/>
              <a:ea typeface="ＭＳ Ｐゴシック" pitchFamily="1" charset="-128"/>
              <a:cs typeface="ＭＳ Ｐゴシック"/>
            </a:endParaRPr>
          </a:p>
        </p:txBody>
      </p:sp>
      <p:sp>
        <p:nvSpPr>
          <p:cNvPr id="4" name="Slide Number Placeholder 3"/>
          <p:cNvSpPr>
            <a:spLocks noGrp="1"/>
          </p:cNvSpPr>
          <p:nvPr>
            <p:ph type="sldNum" sz="quarter" idx="10"/>
          </p:nvPr>
        </p:nvSpPr>
        <p:spPr/>
        <p:txBody>
          <a:bodyPr/>
          <a:lstStyle/>
          <a:p>
            <a:fld id="{10D676C2-3870-40BC-B7C1-CEF2EF2072BB}"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ＭＳ Ｐゴシック" pitchFamily="1" charset="-128"/>
                <a:cs typeface="ＭＳ Ｐゴシック"/>
              </a:rPr>
              <a:t>There are many benefits of HIA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Arial" charset="0"/>
              <a:ea typeface="ＭＳ Ｐゴシック" pitchFamily="1" charset="-128"/>
              <a:cs typeface="ＭＳ Ｐゴシック"/>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ＭＳ Ｐゴシック" pitchFamily="1" charset="-128"/>
                <a:cs typeface="ＭＳ Ｐゴシック"/>
              </a:rPr>
              <a:t>It involves a </a:t>
            </a:r>
            <a:r>
              <a:rPr lang="en-US" sz="1200" b="1" kern="1200" dirty="0" smtClean="0">
                <a:solidFill>
                  <a:schemeClr val="tx1"/>
                </a:solidFill>
                <a:latin typeface="Arial" charset="0"/>
                <a:ea typeface="ＭＳ Ｐゴシック" pitchFamily="1" charset="-128"/>
                <a:cs typeface="ＭＳ Ｐゴシック"/>
              </a:rPr>
              <a:t>broad range of impacted</a:t>
            </a:r>
            <a:r>
              <a:rPr lang="en-US" sz="1200" b="1" kern="1200" baseline="0" dirty="0" smtClean="0">
                <a:solidFill>
                  <a:schemeClr val="tx1"/>
                </a:solidFill>
                <a:latin typeface="Arial" charset="0"/>
                <a:ea typeface="ＭＳ Ｐゴシック" pitchFamily="1" charset="-128"/>
                <a:cs typeface="ＭＳ Ｐゴシック"/>
              </a:rPr>
              <a:t> people </a:t>
            </a:r>
            <a:r>
              <a:rPr lang="en-US" sz="1200" kern="1200" baseline="0" dirty="0" smtClean="0">
                <a:solidFill>
                  <a:schemeClr val="tx1"/>
                </a:solidFill>
                <a:latin typeface="Arial" charset="0"/>
                <a:ea typeface="ＭＳ Ｐゴシック" pitchFamily="1" charset="-128"/>
                <a:cs typeface="ＭＳ Ｐゴシック"/>
              </a:rPr>
              <a:t>and can be used as a tool for </a:t>
            </a:r>
            <a:r>
              <a:rPr lang="en-US" sz="1200" b="1" kern="1200" baseline="0" dirty="0" smtClean="0">
                <a:solidFill>
                  <a:schemeClr val="tx1"/>
                </a:solidFill>
                <a:latin typeface="Arial" charset="0"/>
                <a:ea typeface="ＭＳ Ｐゴシック" pitchFamily="1" charset="-128"/>
                <a:cs typeface="ＭＳ Ｐゴシック"/>
              </a:rPr>
              <a:t>community capacity building</a:t>
            </a:r>
            <a:r>
              <a:rPr lang="en-US" sz="1200" kern="1200" baseline="0" dirty="0" smtClean="0">
                <a:solidFill>
                  <a:schemeClr val="tx1"/>
                </a:solidFill>
                <a:latin typeface="Arial" charset="0"/>
                <a:ea typeface="ＭＳ Ｐゴシック" pitchFamily="1" charset="-128"/>
                <a:cs typeface="ＭＳ Ｐゴシック"/>
              </a:rPr>
              <a:t>. It gives communities </a:t>
            </a:r>
            <a:r>
              <a:rPr lang="en-US" sz="1200" b="1" kern="1200" baseline="0" dirty="0" smtClean="0">
                <a:solidFill>
                  <a:schemeClr val="tx1"/>
                </a:solidFill>
                <a:latin typeface="Arial" charset="0"/>
                <a:ea typeface="ＭＳ Ｐゴシック" pitchFamily="1" charset="-128"/>
                <a:cs typeface="ＭＳ Ｐゴシック"/>
              </a:rPr>
              <a:t>a structured way to engage </a:t>
            </a:r>
            <a:r>
              <a:rPr lang="en-US" sz="1200" kern="1200" baseline="0" dirty="0" smtClean="0">
                <a:solidFill>
                  <a:schemeClr val="tx1"/>
                </a:solidFill>
                <a:latin typeface="Arial" charset="0"/>
                <a:ea typeface="ＭＳ Ｐゴシック" pitchFamily="1" charset="-128"/>
                <a:cs typeface="ＭＳ Ｐゴシック"/>
              </a:rPr>
              <a:t>with decisions makers </a:t>
            </a:r>
            <a:r>
              <a:rPr lang="en-US" sz="1200" b="1" kern="1200" baseline="0" dirty="0" smtClean="0">
                <a:solidFill>
                  <a:schemeClr val="tx1"/>
                </a:solidFill>
                <a:latin typeface="Arial" charset="0"/>
                <a:ea typeface="ＭＳ Ｐゴシック" pitchFamily="1" charset="-128"/>
                <a:cs typeface="ＭＳ Ｐゴシック"/>
              </a:rPr>
              <a:t>where their voice hasn’t previously been at the table</a:t>
            </a:r>
            <a:r>
              <a:rPr lang="en-US" sz="1200" kern="1200" baseline="0" dirty="0" smtClean="0">
                <a:solidFill>
                  <a:schemeClr val="tx1"/>
                </a:solidFill>
                <a:latin typeface="Arial" charset="0"/>
                <a:ea typeface="ＭＳ Ｐゴシック" pitchFamily="1" charset="-128"/>
                <a:cs typeface="ＭＳ Ｐゴシック"/>
              </a:rPr>
              <a:t>.</a:t>
            </a:r>
            <a:endParaRPr lang="en-US" sz="1200" kern="1200" dirty="0" smtClean="0">
              <a:solidFill>
                <a:schemeClr val="tx1"/>
              </a:solidFill>
              <a:latin typeface="Arial" charset="0"/>
              <a:ea typeface="ＭＳ Ｐゴシック" pitchFamily="1" charset="-128"/>
              <a:cs typeface="ＭＳ Ｐゴシック"/>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Arial" charset="0"/>
              <a:ea typeface="ＭＳ Ｐゴシック" pitchFamily="1" charset="-128"/>
              <a:cs typeface="ＭＳ Ｐゴシック"/>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pitchFamily="1" charset="-128"/>
                <a:cs typeface="ＭＳ Ｐゴシック"/>
              </a:rPr>
              <a:t>It’s an effective tool for meaningful </a:t>
            </a:r>
            <a:r>
              <a:rPr lang="en-US" sz="1200" b="1" kern="1200" dirty="0" smtClean="0">
                <a:solidFill>
                  <a:schemeClr val="tx1"/>
                </a:solidFill>
                <a:effectLst/>
                <a:latin typeface="Arial" charset="0"/>
                <a:ea typeface="ＭＳ Ｐゴシック" pitchFamily="1" charset="-128"/>
                <a:cs typeface="ＭＳ Ｐゴシック"/>
              </a:rPr>
              <a:t>cross-sector collaboration</a:t>
            </a:r>
            <a:r>
              <a:rPr lang="en-US" sz="1200" kern="1200" dirty="0" smtClean="0">
                <a:solidFill>
                  <a:schemeClr val="tx1"/>
                </a:solidFill>
                <a:effectLst/>
                <a:latin typeface="Arial" charset="0"/>
                <a:ea typeface="ＭＳ Ｐゴシック" pitchFamily="1" charset="-128"/>
                <a:cs typeface="ＭＳ Ｐゴシック"/>
              </a:rPr>
              <a:t>. The relationships and the trust that is built through the process increases</a:t>
            </a:r>
            <a:r>
              <a:rPr lang="en-US" sz="1200" kern="1200" baseline="0" dirty="0" smtClean="0">
                <a:solidFill>
                  <a:schemeClr val="tx1"/>
                </a:solidFill>
                <a:effectLst/>
                <a:latin typeface="Arial" charset="0"/>
                <a:ea typeface="ＭＳ Ｐゴシック" pitchFamily="1" charset="-128"/>
                <a:cs typeface="ＭＳ Ｐゴシック"/>
              </a:rPr>
              <a:t> the likelihood of routine consideration of health.</a:t>
            </a:r>
            <a:endParaRPr lang="en-US" sz="1200" kern="1200" dirty="0" smtClean="0">
              <a:solidFill>
                <a:schemeClr val="tx1"/>
              </a:solidFill>
              <a:latin typeface="Arial" charset="0"/>
              <a:ea typeface="ＭＳ Ｐゴシック" pitchFamily="1" charset="-128"/>
              <a:cs typeface="ＭＳ Ｐゴシック"/>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Arial" charset="0"/>
              <a:ea typeface="ＭＳ Ｐゴシック" pitchFamily="1" charset="-128"/>
              <a:cs typeface="ＭＳ Ｐゴシック"/>
            </a:endParaRPr>
          </a:p>
          <a:p>
            <a:r>
              <a:rPr lang="en-US" sz="1200" kern="1200" dirty="0" smtClean="0">
                <a:solidFill>
                  <a:schemeClr val="tx1"/>
                </a:solidFill>
                <a:effectLst/>
                <a:latin typeface="Arial" charset="0"/>
                <a:ea typeface="ＭＳ Ｐゴシック" pitchFamily="1" charset="-128"/>
                <a:cs typeface="ＭＳ Ｐゴシック"/>
              </a:rPr>
              <a:t>There</a:t>
            </a:r>
            <a:r>
              <a:rPr lang="en-US" sz="1200" kern="1200" baseline="0" dirty="0" smtClean="0">
                <a:solidFill>
                  <a:schemeClr val="tx1"/>
                </a:solidFill>
                <a:effectLst/>
                <a:latin typeface="Arial" charset="0"/>
                <a:ea typeface="ＭＳ Ｐゴシック" pitchFamily="1" charset="-128"/>
                <a:cs typeface="ＭＳ Ｐゴシック"/>
              </a:rPr>
              <a:t> is a </a:t>
            </a:r>
            <a:r>
              <a:rPr lang="en-US" sz="1200" b="1" kern="1200" baseline="0" dirty="0" smtClean="0">
                <a:solidFill>
                  <a:schemeClr val="tx1"/>
                </a:solidFill>
                <a:effectLst/>
                <a:latin typeface="Arial" charset="0"/>
                <a:ea typeface="ＭＳ Ｐゴシック" pitchFamily="1" charset="-128"/>
                <a:cs typeface="ＭＳ Ｐゴシック"/>
              </a:rPr>
              <a:t>strong business case for HIA </a:t>
            </a:r>
            <a:r>
              <a:rPr lang="en-US" sz="1200" kern="1200" baseline="0" dirty="0" smtClean="0">
                <a:solidFill>
                  <a:schemeClr val="tx1"/>
                </a:solidFill>
                <a:effectLst/>
                <a:latin typeface="Arial" charset="0"/>
                <a:ea typeface="ＭＳ Ｐゴシック" pitchFamily="1" charset="-128"/>
                <a:cs typeface="ＭＳ Ｐゴシック"/>
              </a:rPr>
              <a:t>-- b</a:t>
            </a:r>
            <a:r>
              <a:rPr lang="en-US" sz="1200" kern="1200" dirty="0" smtClean="0">
                <a:solidFill>
                  <a:schemeClr val="tx1"/>
                </a:solidFill>
                <a:effectLst/>
                <a:latin typeface="Arial" charset="0"/>
                <a:ea typeface="ＭＳ Ｐゴシック" pitchFamily="1" charset="-128"/>
                <a:cs typeface="ＭＳ Ｐゴシック"/>
              </a:rPr>
              <a:t>usiness and industry have actually been early adopters . . .</a:t>
            </a:r>
          </a:p>
          <a:p>
            <a:pPr lvl="0"/>
            <a:r>
              <a:rPr lang="en-US" sz="1200" kern="1200" dirty="0" smtClean="0">
                <a:solidFill>
                  <a:schemeClr val="tx1"/>
                </a:solidFill>
                <a:effectLst/>
                <a:latin typeface="Arial" charset="0"/>
                <a:ea typeface="ＭＳ Ｐゴシック" pitchFamily="1" charset="-128"/>
                <a:cs typeface="ＭＳ Ｐゴシック"/>
              </a:rPr>
              <a:t>The </a:t>
            </a:r>
            <a:r>
              <a:rPr lang="en-US" sz="1200" b="1" kern="1200" dirty="0" smtClean="0">
                <a:solidFill>
                  <a:schemeClr val="tx1"/>
                </a:solidFill>
                <a:effectLst/>
                <a:latin typeface="Arial" charset="0"/>
                <a:ea typeface="ＭＳ Ｐゴシック" pitchFamily="1" charset="-128"/>
                <a:cs typeface="ＭＳ Ｐゴシック"/>
              </a:rPr>
              <a:t>World Bank and IFC </a:t>
            </a:r>
            <a:r>
              <a:rPr lang="en-US" sz="1200" kern="1200" dirty="0" smtClean="0">
                <a:solidFill>
                  <a:schemeClr val="tx1"/>
                </a:solidFill>
                <a:effectLst/>
                <a:latin typeface="Arial" charset="0"/>
                <a:ea typeface="ＭＳ Ｐゴシック" pitchFamily="1" charset="-128"/>
                <a:cs typeface="ＭＳ Ｐゴシック"/>
              </a:rPr>
              <a:t>have made HIA a part of their standards for evaluating loan requests for large development projects</a:t>
            </a:r>
            <a:r>
              <a:rPr lang="en-US" sz="1200" b="1" kern="1200" dirty="0" smtClean="0">
                <a:solidFill>
                  <a:schemeClr val="tx1"/>
                </a:solidFill>
                <a:effectLst/>
                <a:latin typeface="Arial" charset="0"/>
                <a:ea typeface="ＭＳ Ｐゴシック" pitchFamily="1" charset="-128"/>
                <a:cs typeface="ＭＳ Ｐゴシック"/>
              </a:rPr>
              <a:t>.</a:t>
            </a:r>
            <a:r>
              <a:rPr lang="en-US" sz="1200" kern="1200" dirty="0" smtClean="0">
                <a:solidFill>
                  <a:schemeClr val="tx1"/>
                </a:solidFill>
                <a:effectLst/>
                <a:latin typeface="Arial" charset="0"/>
                <a:ea typeface="ＭＳ Ｐゴシック" pitchFamily="1" charset="-128"/>
                <a:cs typeface="ＭＳ Ｐゴシック"/>
              </a:rPr>
              <a:t> </a:t>
            </a:r>
          </a:p>
          <a:p>
            <a:pPr lvl="0"/>
            <a:r>
              <a:rPr lang="en-US" sz="1200" kern="1200" dirty="0" smtClean="0">
                <a:solidFill>
                  <a:schemeClr val="tx1"/>
                </a:solidFill>
                <a:effectLst/>
                <a:latin typeface="Arial" charset="0"/>
                <a:ea typeface="ＭＳ Ｐゴシック" pitchFamily="1" charset="-128"/>
                <a:cs typeface="ＭＳ Ｐゴシック"/>
              </a:rPr>
              <a:t>And, </a:t>
            </a:r>
            <a:r>
              <a:rPr lang="en-US" sz="1200" b="1" kern="1200" dirty="0" smtClean="0">
                <a:solidFill>
                  <a:schemeClr val="tx1"/>
                </a:solidFill>
                <a:effectLst/>
                <a:latin typeface="Arial" charset="0"/>
                <a:ea typeface="ＭＳ Ｐゴシック" pitchFamily="1" charset="-128"/>
                <a:cs typeface="ＭＳ Ｐゴシック"/>
              </a:rPr>
              <a:t>large multinational companies</a:t>
            </a:r>
            <a:r>
              <a:rPr lang="en-US" sz="1200" kern="1200" dirty="0" smtClean="0">
                <a:solidFill>
                  <a:schemeClr val="tx1"/>
                </a:solidFill>
                <a:effectLst/>
                <a:latin typeface="Arial" charset="0"/>
                <a:ea typeface="ＭＳ Ｐゴシック" pitchFamily="1" charset="-128"/>
                <a:cs typeface="ＭＳ Ｐゴシック"/>
              </a:rPr>
              <a:t> like Shell and Chevron are increasingly implementing their own standards for HIA in planning new projects.</a:t>
            </a:r>
          </a:p>
          <a:p>
            <a:r>
              <a:rPr lang="en-US" sz="1200" kern="1200" dirty="0" smtClean="0">
                <a:solidFill>
                  <a:schemeClr val="tx1"/>
                </a:solidFill>
                <a:effectLst/>
                <a:latin typeface="Arial" charset="0"/>
                <a:ea typeface="ＭＳ Ｐゴシック" pitchFamily="1" charset="-128"/>
                <a:cs typeface="ＭＳ Ｐゴシック"/>
              </a:rPr>
              <a:t> </a:t>
            </a:r>
          </a:p>
          <a:p>
            <a:r>
              <a:rPr lang="en-US" sz="1200" kern="1200" dirty="0" smtClean="0">
                <a:solidFill>
                  <a:schemeClr val="tx1"/>
                </a:solidFill>
                <a:effectLst/>
                <a:latin typeface="Arial" charset="0"/>
                <a:ea typeface="ＭＳ Ｐゴシック" pitchFamily="1" charset="-128"/>
                <a:cs typeface="ＭＳ Ｐゴシック"/>
              </a:rPr>
              <a:t>From industry’s perspective, it helps them be </a:t>
            </a:r>
            <a:r>
              <a:rPr lang="en-US" sz="1200" b="1" kern="1200" dirty="0" smtClean="0">
                <a:solidFill>
                  <a:schemeClr val="tx1"/>
                </a:solidFill>
                <a:effectLst/>
                <a:latin typeface="Arial" charset="0"/>
                <a:ea typeface="ＭＳ Ｐゴシック" pitchFamily="1" charset="-128"/>
                <a:cs typeface="ＭＳ Ｐゴシック"/>
              </a:rPr>
              <a:t>more socially responsible corporate citizens</a:t>
            </a:r>
            <a:r>
              <a:rPr lang="en-US" sz="1200" b="1" kern="1200" baseline="0" dirty="0" smtClean="0">
                <a:solidFill>
                  <a:schemeClr val="tx1"/>
                </a:solidFill>
                <a:effectLst/>
                <a:latin typeface="Arial" charset="0"/>
                <a:ea typeface="ＭＳ Ｐゴシック" pitchFamily="1" charset="-128"/>
                <a:cs typeface="ＭＳ Ｐゴシック"/>
              </a:rPr>
              <a:t> </a:t>
            </a:r>
            <a:r>
              <a:rPr lang="en-US" sz="1200" kern="1200" baseline="0" dirty="0" smtClean="0">
                <a:solidFill>
                  <a:schemeClr val="tx1"/>
                </a:solidFill>
                <a:effectLst/>
                <a:latin typeface="Arial" charset="0"/>
                <a:ea typeface="ＭＳ Ｐゴシック" pitchFamily="1" charset="-128"/>
                <a:cs typeface="ＭＳ Ｐゴシック"/>
              </a:rPr>
              <a:t>by</a:t>
            </a:r>
            <a:r>
              <a:rPr lang="en-US" sz="1200" kern="1200" dirty="0" smtClean="0">
                <a:solidFill>
                  <a:schemeClr val="tx1"/>
                </a:solidFill>
                <a:effectLst/>
                <a:latin typeface="Arial" charset="0"/>
                <a:ea typeface="ＭＳ Ｐゴシック" pitchFamily="1" charset="-128"/>
                <a:cs typeface="ＭＳ Ｐゴシック"/>
              </a:rPr>
              <a:t> proactively addressing community concerns</a:t>
            </a:r>
            <a:r>
              <a:rPr lang="en-US" sz="1200" kern="1200" baseline="0" dirty="0" smtClean="0">
                <a:solidFill>
                  <a:schemeClr val="tx1"/>
                </a:solidFill>
                <a:effectLst/>
                <a:latin typeface="Arial" charset="0"/>
                <a:ea typeface="ＭＳ Ｐゴシック" pitchFamily="1" charset="-128"/>
                <a:cs typeface="ＭＳ Ｐゴシック"/>
              </a:rPr>
              <a:t> when something can still be done about it without exorbitant cost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charset="0"/>
              <a:ea typeface="ＭＳ Ｐゴシック" pitchFamily="1" charset="-128"/>
              <a:cs typeface="ＭＳ Ｐゴシック"/>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Arial" charset="0"/>
                <a:ea typeface="ＭＳ Ｐゴシック" pitchFamily="1" charset="-128"/>
                <a:cs typeface="ＭＳ Ｐゴシック"/>
              </a:rPr>
              <a:t>It can </a:t>
            </a:r>
            <a:r>
              <a:rPr lang="en-US" sz="1200" b="1" kern="1200" baseline="0" dirty="0" smtClean="0">
                <a:solidFill>
                  <a:schemeClr val="tx1"/>
                </a:solidFill>
                <a:effectLst/>
                <a:latin typeface="Arial" charset="0"/>
                <a:ea typeface="ＭＳ Ｐゴシック" pitchFamily="1" charset="-128"/>
                <a:cs typeface="ＭＳ Ｐゴシック"/>
              </a:rPr>
              <a:t>actually help speed approval</a:t>
            </a:r>
            <a:r>
              <a:rPr lang="en-US" sz="1200" kern="1200" baseline="0" dirty="0" smtClean="0">
                <a:solidFill>
                  <a:schemeClr val="tx1"/>
                </a:solidFill>
                <a:effectLst/>
                <a:latin typeface="Arial" charset="0"/>
                <a:ea typeface="ＭＳ Ｐゴシック" pitchFamily="1" charset="-128"/>
                <a:cs typeface="ＭＳ Ｐゴシック"/>
              </a:rPr>
              <a:t> and </a:t>
            </a:r>
            <a:r>
              <a:rPr lang="en-US" sz="1200" b="1" kern="1200" baseline="0" dirty="0" smtClean="0">
                <a:solidFill>
                  <a:schemeClr val="tx1"/>
                </a:solidFill>
                <a:effectLst/>
                <a:latin typeface="Arial" charset="0"/>
                <a:ea typeface="ＭＳ Ｐゴシック" pitchFamily="1" charset="-128"/>
                <a:cs typeface="ＭＳ Ｐゴシック"/>
              </a:rPr>
              <a:t>lower business costs </a:t>
            </a:r>
            <a:r>
              <a:rPr lang="en-US" sz="1200" kern="1200" baseline="0" dirty="0" smtClean="0">
                <a:solidFill>
                  <a:schemeClr val="tx1"/>
                </a:solidFill>
                <a:effectLst/>
                <a:latin typeface="Arial" charset="0"/>
                <a:ea typeface="ＭＳ Ｐゴシック" pitchFamily="1" charset="-128"/>
                <a:cs typeface="ＭＳ Ｐゴシック"/>
              </a:rPr>
              <a:t>– we’ve even seen examples of HIA helping to avoid litigation</a:t>
            </a:r>
            <a:r>
              <a:rPr lang="en-US" sz="1200" kern="1200" dirty="0" smtClean="0">
                <a:solidFill>
                  <a:schemeClr val="tx1"/>
                </a:solidFill>
                <a:effectLst/>
                <a:latin typeface="Arial" charset="0"/>
                <a:ea typeface="ＭＳ Ｐゴシック" pitchFamily="1" charset="-128"/>
                <a:cs typeface="ＭＳ Ｐゴシック"/>
              </a:rPr>
              <a:t>.</a:t>
            </a:r>
          </a:p>
          <a:p>
            <a:pPr lvl="0"/>
            <a:r>
              <a:rPr lang="en-US" sz="1200" kern="1200" dirty="0" smtClean="0">
                <a:solidFill>
                  <a:schemeClr val="tx1"/>
                </a:solidFill>
                <a:effectLst/>
                <a:latin typeface="Arial" charset="0"/>
                <a:ea typeface="ＭＳ Ｐゴシック" pitchFamily="1" charset="-128"/>
                <a:cs typeface="ＭＳ Ｐゴシック"/>
              </a:rPr>
              <a:t> </a:t>
            </a:r>
          </a:p>
          <a:p>
            <a:pPr lvl="0"/>
            <a:r>
              <a:rPr lang="en-US" sz="1200" kern="1200" dirty="0" smtClean="0">
                <a:solidFill>
                  <a:schemeClr val="tx1"/>
                </a:solidFill>
                <a:effectLst/>
                <a:latin typeface="Arial" charset="0"/>
                <a:ea typeface="ＭＳ Ｐゴシック" pitchFamily="1" charset="-128"/>
                <a:cs typeface="ＭＳ Ｐゴシック"/>
              </a:rPr>
              <a:t>And it helps them know their </a:t>
            </a:r>
            <a:r>
              <a:rPr lang="en-US" sz="1200" b="1" kern="1200" dirty="0" smtClean="0">
                <a:solidFill>
                  <a:schemeClr val="tx1"/>
                </a:solidFill>
                <a:effectLst/>
                <a:latin typeface="Arial" charset="0"/>
                <a:ea typeface="ＭＳ Ｐゴシック" pitchFamily="1" charset="-128"/>
                <a:cs typeface="ＭＳ Ｐゴシック"/>
              </a:rPr>
              <a:t>health return on investment</a:t>
            </a:r>
            <a:r>
              <a:rPr lang="en-US" sz="1200" b="1" kern="1200" baseline="0" dirty="0" smtClean="0">
                <a:solidFill>
                  <a:schemeClr val="tx1"/>
                </a:solidFill>
                <a:effectLst/>
                <a:latin typeface="Arial" charset="0"/>
                <a:ea typeface="ＭＳ Ｐゴシック" pitchFamily="1" charset="-128"/>
                <a:cs typeface="ＭＳ Ｐゴシック"/>
              </a:rPr>
              <a:t> </a:t>
            </a:r>
            <a:r>
              <a:rPr lang="en-US" sz="1200" kern="1200" baseline="0" dirty="0" smtClean="0">
                <a:solidFill>
                  <a:schemeClr val="tx1"/>
                </a:solidFill>
                <a:effectLst/>
                <a:latin typeface="Arial" charset="0"/>
                <a:ea typeface="ＭＳ Ｐゴシック" pitchFamily="1" charset="-128"/>
                <a:cs typeface="ＭＳ Ｐゴシック"/>
              </a:rPr>
              <a:t>used as a </a:t>
            </a:r>
            <a:r>
              <a:rPr lang="en-US" sz="1200" b="1" kern="1200" baseline="0" dirty="0" smtClean="0">
                <a:solidFill>
                  <a:schemeClr val="tx1"/>
                </a:solidFill>
                <a:effectLst/>
                <a:latin typeface="Arial" charset="0"/>
                <a:ea typeface="ＭＳ Ｐゴシック" pitchFamily="1" charset="-128"/>
                <a:cs typeface="ＭＳ Ｐゴシック"/>
              </a:rPr>
              <a:t>form of </a:t>
            </a:r>
            <a:r>
              <a:rPr lang="en-US" sz="1200" b="1" kern="1200" dirty="0" smtClean="0">
                <a:solidFill>
                  <a:schemeClr val="tx1"/>
                </a:solidFill>
                <a:effectLst/>
                <a:latin typeface="Arial" charset="0"/>
                <a:ea typeface="ＭＳ Ｐゴシック" pitchFamily="1" charset="-128"/>
                <a:cs typeface="ＭＳ Ｐゴシック"/>
              </a:rPr>
              <a:t>risk management</a:t>
            </a:r>
            <a:r>
              <a:rPr lang="en-US" sz="1200" kern="1200" dirty="0" smtClean="0">
                <a:solidFill>
                  <a:schemeClr val="tx1"/>
                </a:solidFill>
                <a:effectLst/>
                <a:latin typeface="Arial" charset="0"/>
                <a:ea typeface="ＭＳ Ｐゴシック" pitchFamily="1" charset="-128"/>
                <a:cs typeface="ＭＳ Ｐゴシック"/>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Arial" charset="0"/>
              <a:ea typeface="ＭＳ Ｐゴシック" pitchFamily="1" charset="-128"/>
              <a:cs typeface="ＭＳ Ｐゴシック"/>
            </a:endParaRPr>
          </a:p>
        </p:txBody>
      </p:sp>
      <p:sp>
        <p:nvSpPr>
          <p:cNvPr id="4" name="Slide Number Placeholder 3"/>
          <p:cNvSpPr>
            <a:spLocks noGrp="1"/>
          </p:cNvSpPr>
          <p:nvPr>
            <p:ph type="sldNum" sz="quarter" idx="10"/>
          </p:nvPr>
        </p:nvSpPr>
        <p:spPr/>
        <p:txBody>
          <a:bodyPr/>
          <a:lstStyle/>
          <a:p>
            <a:fld id="{10D676C2-3870-40BC-B7C1-CEF2EF2072BB}"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r>
              <a:rPr lang="en-US" sz="1200" b="0" kern="1200" dirty="0" smtClean="0">
                <a:solidFill>
                  <a:schemeClr val="tx1"/>
                </a:solidFill>
                <a:latin typeface="Arial" charset="0"/>
                <a:ea typeface="ＭＳ Ｐゴシック" pitchFamily="1" charset="-128"/>
                <a:cs typeface="ＭＳ Ｐゴシック"/>
              </a:rPr>
              <a:t>There is a diversity of entities that do HIA . . . </a:t>
            </a:r>
          </a:p>
          <a:p>
            <a:endParaRPr lang="en-US" sz="1200" b="0" kern="1200" dirty="0" smtClean="0">
              <a:solidFill>
                <a:schemeClr val="tx1"/>
              </a:solidFill>
              <a:latin typeface="Arial" charset="0"/>
              <a:ea typeface="ＭＳ Ｐゴシック" pitchFamily="1" charset="-128"/>
              <a:cs typeface="ＭＳ Ｐゴシック"/>
            </a:endParaRPr>
          </a:p>
          <a:p>
            <a:r>
              <a:rPr lang="en-US" sz="1200" b="0" kern="1200" dirty="0" smtClean="0">
                <a:solidFill>
                  <a:schemeClr val="tx1"/>
                </a:solidFill>
                <a:latin typeface="Arial" charset="0"/>
                <a:ea typeface="ＭＳ Ｐゴシック" pitchFamily="1" charset="-128"/>
                <a:cs typeface="ＭＳ Ｐゴシック"/>
              </a:rPr>
              <a:t>Often times HIA arises from community concerns and is conducted by non profit organizations. HIA</a:t>
            </a:r>
            <a:r>
              <a:rPr lang="en-US" sz="1200" b="0" kern="1200" baseline="0" dirty="0" smtClean="0">
                <a:solidFill>
                  <a:schemeClr val="tx1"/>
                </a:solidFill>
                <a:latin typeface="Arial" charset="0"/>
                <a:ea typeface="ＭＳ Ｐゴシック" pitchFamily="1" charset="-128"/>
                <a:cs typeface="ＭＳ Ｐゴシック"/>
              </a:rPr>
              <a:t> is also carried out by</a:t>
            </a:r>
            <a:r>
              <a:rPr lang="en-US" sz="1200" b="0" kern="1200" dirty="0" smtClean="0">
                <a:solidFill>
                  <a:schemeClr val="tx1"/>
                </a:solidFill>
                <a:latin typeface="Arial" charset="0"/>
                <a:ea typeface="ＭＳ Ｐゴシック" pitchFamily="1" charset="-128"/>
                <a:cs typeface="ＭＳ Ｐゴシック"/>
              </a:rPr>
              <a:t> local and state government agencies, companies, or universities. </a:t>
            </a:r>
          </a:p>
          <a:p>
            <a:endParaRPr lang="en-US" sz="1200" b="0" kern="1200" dirty="0" smtClean="0">
              <a:solidFill>
                <a:schemeClr val="tx1"/>
              </a:solidFill>
              <a:latin typeface="Arial" charset="0"/>
              <a:ea typeface="ＭＳ Ｐゴシック" pitchFamily="1" charset="-128"/>
              <a:cs typeface="ＭＳ Ｐゴシック"/>
            </a:endParaRPr>
          </a:p>
        </p:txBody>
      </p:sp>
      <p:sp>
        <p:nvSpPr>
          <p:cNvPr id="44036" name="Slide Number Placeholder 3"/>
          <p:cNvSpPr>
            <a:spLocks noGrp="1"/>
          </p:cNvSpPr>
          <p:nvPr>
            <p:ph type="sldNum" sz="quarter" idx="5"/>
          </p:nvPr>
        </p:nvSpPr>
        <p:spPr>
          <a:noFill/>
        </p:spPr>
        <p:txBody>
          <a:bodyPr/>
          <a:lstStyle/>
          <a:p>
            <a:fld id="{2C0B92EA-4177-4CD2-A77D-3494415EDE21}" type="slidenum">
              <a:rPr lang="en-US" smtClean="0">
                <a:latin typeface="Arial" pitchFamily="34" charset="0"/>
                <a:ea typeface="ＭＳ Ｐゴシック"/>
                <a:cs typeface="Arial" pitchFamily="34" charset="0"/>
              </a:rPr>
              <a:pPr/>
              <a:t>13</a:t>
            </a:fld>
            <a:endParaRPr lang="en-US" dirty="0" smtClean="0">
              <a:latin typeface="Arial" pitchFamily="34" charset="0"/>
              <a:ea typeface="ＭＳ Ｐゴシック"/>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while there is diversity</a:t>
            </a:r>
            <a:r>
              <a:rPr lang="en-US" baseline="0" dirty="0" smtClean="0"/>
              <a:t> in the types of practitioners, there is also diversity in the topics and sectors to which HIA is applied.</a:t>
            </a:r>
            <a:endParaRPr lang="en-US" dirty="0"/>
          </a:p>
        </p:txBody>
      </p:sp>
      <p:sp>
        <p:nvSpPr>
          <p:cNvPr id="4" name="Slide Number Placeholder 3"/>
          <p:cNvSpPr>
            <a:spLocks noGrp="1"/>
          </p:cNvSpPr>
          <p:nvPr>
            <p:ph type="sldNum" sz="quarter" idx="10"/>
          </p:nvPr>
        </p:nvSpPr>
        <p:spPr/>
        <p:txBody>
          <a:bodyPr/>
          <a:lstStyle/>
          <a:p>
            <a:pPr>
              <a:defRPr/>
            </a:pPr>
            <a:fld id="{27F2E8E4-9CC3-4FAA-96A7-8E508BC0DE04}" type="slidenum">
              <a:rPr lang="en-US" smtClean="0"/>
              <a:pPr>
                <a:defRPr/>
              </a:pPr>
              <a:t>14</a:t>
            </a:fld>
            <a:endParaRPr lang="en-US" dirty="0"/>
          </a:p>
        </p:txBody>
      </p:sp>
    </p:spTree>
    <p:extLst>
      <p:ext uri="{BB962C8B-B14F-4D97-AF65-F5344CB8AC3E}">
        <p14:creationId xmlns="" xmlns:p14="http://schemas.microsoft.com/office/powerpoint/2010/main" val="824347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also is increasing geographic diversity over the past several years .  . .  In 2007, there were 27 known completed HIAs in 8 states across the US</a:t>
            </a:r>
            <a:endParaRPr lang="en-US" dirty="0"/>
          </a:p>
        </p:txBody>
      </p:sp>
      <p:sp>
        <p:nvSpPr>
          <p:cNvPr id="4" name="Slide Number Placeholder 3"/>
          <p:cNvSpPr>
            <a:spLocks noGrp="1"/>
          </p:cNvSpPr>
          <p:nvPr>
            <p:ph type="sldNum" sz="quarter" idx="10"/>
          </p:nvPr>
        </p:nvSpPr>
        <p:spPr/>
        <p:txBody>
          <a:bodyPr/>
          <a:lstStyle/>
          <a:p>
            <a:fld id="{91C5EFFD-D51A-44DA-8DC4-9187C46DE5EA}"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2009, 54 completed in</a:t>
            </a:r>
            <a:r>
              <a:rPr lang="en-US" baseline="0" dirty="0" smtClean="0"/>
              <a:t> nearly twice as many states.</a:t>
            </a:r>
            <a:endParaRPr lang="en-US" dirty="0"/>
          </a:p>
        </p:txBody>
      </p:sp>
      <p:sp>
        <p:nvSpPr>
          <p:cNvPr id="4" name="Slide Number Placeholder 3"/>
          <p:cNvSpPr>
            <a:spLocks noGrp="1"/>
          </p:cNvSpPr>
          <p:nvPr>
            <p:ph type="sldNum" sz="quarter" idx="10"/>
          </p:nvPr>
        </p:nvSpPr>
        <p:spPr/>
        <p:txBody>
          <a:bodyPr/>
          <a:lstStyle/>
          <a:p>
            <a:fld id="{91C5EFFD-D51A-44DA-8DC4-9187C46DE5EA}"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2012, that number jumps to 91</a:t>
            </a:r>
            <a:endParaRPr lang="en-US" dirty="0"/>
          </a:p>
        </p:txBody>
      </p:sp>
      <p:sp>
        <p:nvSpPr>
          <p:cNvPr id="4" name="Slide Number Placeholder 3"/>
          <p:cNvSpPr>
            <a:spLocks noGrp="1"/>
          </p:cNvSpPr>
          <p:nvPr>
            <p:ph type="sldNum" sz="quarter" idx="10"/>
          </p:nvPr>
        </p:nvSpPr>
        <p:spPr/>
        <p:txBody>
          <a:bodyPr/>
          <a:lstStyle/>
          <a:p>
            <a:fld id="{91C5EFFD-D51A-44DA-8DC4-9187C46DE5EA}"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when you add the in-progress HIAs, we practically have an epidemic on our hands.</a:t>
            </a:r>
            <a:endParaRPr lang="en-US" dirty="0"/>
          </a:p>
        </p:txBody>
      </p:sp>
      <p:sp>
        <p:nvSpPr>
          <p:cNvPr id="4" name="Slide Number Placeholder 3"/>
          <p:cNvSpPr>
            <a:spLocks noGrp="1"/>
          </p:cNvSpPr>
          <p:nvPr>
            <p:ph type="sldNum" sz="quarter" idx="10"/>
          </p:nvPr>
        </p:nvSpPr>
        <p:spPr/>
        <p:txBody>
          <a:bodyPr/>
          <a:lstStyle/>
          <a:p>
            <a:fld id="{91C5EFFD-D51A-44DA-8DC4-9187C46DE5EA}" type="slidenum">
              <a:rPr lang="en-US" smtClean="0">
                <a:solidFill>
                  <a:prstClr val="black"/>
                </a:solidFill>
              </a:rPr>
              <a:pPr/>
              <a:t>18</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88A2A725-9F59-4BC3-8586-BEF8901F706E}" type="slidenum">
              <a:rPr lang="en-US" smtClean="0">
                <a:latin typeface="Arial" pitchFamily="34" charset="0"/>
                <a:ea typeface="ＭＳ Ｐゴシック"/>
                <a:cs typeface="ＭＳ Ｐゴシック"/>
              </a:rPr>
              <a:pPr/>
              <a:t>19</a:t>
            </a:fld>
            <a:endParaRPr lang="en-US" dirty="0" smtClean="0">
              <a:latin typeface="Arial" pitchFamily="34" charset="0"/>
              <a:ea typeface="ＭＳ Ｐゴシック"/>
              <a:cs typeface="ＭＳ Ｐゴシック"/>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lvl="0"/>
            <a:endParaRPr lang="en-US" sz="1200" b="1" kern="1200" dirty="0" smtClean="0">
              <a:solidFill>
                <a:schemeClr val="tx1"/>
              </a:solidFill>
              <a:effectLst/>
              <a:latin typeface="Arial" charset="0"/>
              <a:ea typeface="ＭＳ Ｐゴシック" pitchFamily="1" charset="-128"/>
              <a:cs typeface="ＭＳ Ｐゴシック"/>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pitchFamily="1" charset="-128"/>
                <a:cs typeface="ＭＳ Ｐゴシック"/>
              </a:rPr>
              <a:t>We have found that </a:t>
            </a:r>
            <a:r>
              <a:rPr lang="en-US" sz="1200" b="1" kern="1200" dirty="0" smtClean="0">
                <a:solidFill>
                  <a:schemeClr val="tx1"/>
                </a:solidFill>
                <a:effectLst/>
                <a:latin typeface="Arial" charset="0"/>
                <a:ea typeface="ＭＳ Ｐゴシック" pitchFamily="1" charset="-128"/>
                <a:cs typeface="ＭＳ Ｐゴシック"/>
              </a:rPr>
              <a:t>the best way to learn HIA is just to do one </a:t>
            </a:r>
            <a:r>
              <a:rPr lang="en-US" sz="1200" kern="1200" dirty="0" smtClean="0">
                <a:solidFill>
                  <a:schemeClr val="tx1"/>
                </a:solidFill>
                <a:effectLst/>
                <a:latin typeface="Arial" charset="0"/>
                <a:ea typeface="ＭＳ Ｐゴシック" pitchFamily="1" charset="-128"/>
                <a:cs typeface="ＭＳ Ｐゴシック"/>
              </a:rPr>
              <a:t>– the relationships and trust that are built and the shared understanding gained from doing an HIA builds strong bridges with other disciplines and naturally leads to health-informed decision-making.</a:t>
            </a:r>
          </a:p>
          <a:p>
            <a:pPr lvl="0"/>
            <a:endParaRPr lang="en-US" sz="1200" b="1" kern="1200" dirty="0" smtClean="0">
              <a:solidFill>
                <a:schemeClr val="tx1"/>
              </a:solidFill>
              <a:effectLst/>
              <a:latin typeface="Arial" charset="0"/>
              <a:ea typeface="ＭＳ Ｐゴシック" pitchFamily="1" charset="-128"/>
              <a:cs typeface="ＭＳ Ｐゴシック"/>
            </a:endParaRPr>
          </a:p>
          <a:p>
            <a:pPr lvl="0"/>
            <a:endParaRPr lang="en-US" sz="1200" b="1" kern="1200" dirty="0" smtClean="0">
              <a:solidFill>
                <a:schemeClr val="tx1"/>
              </a:solidFill>
              <a:effectLst/>
              <a:latin typeface="Arial" charset="0"/>
              <a:ea typeface="ＭＳ Ｐゴシック" pitchFamily="1" charset="-128"/>
              <a:cs typeface="ＭＳ Ｐゴシック"/>
            </a:endParaRPr>
          </a:p>
          <a:p>
            <a:pPr lvl="0"/>
            <a:r>
              <a:rPr lang="en-US" sz="1200" b="1" kern="1200" dirty="0" smtClean="0">
                <a:solidFill>
                  <a:schemeClr val="tx1"/>
                </a:solidFill>
                <a:effectLst/>
                <a:latin typeface="Arial" charset="0"/>
                <a:ea typeface="ＭＳ Ｐゴシック" pitchFamily="1" charset="-128"/>
                <a:cs typeface="ＭＳ Ｐゴシック"/>
              </a:rPr>
              <a:t>HIAs do not have to be expensive</a:t>
            </a:r>
            <a:r>
              <a:rPr lang="en-US" sz="1200" kern="1200" dirty="0" smtClean="0">
                <a:solidFill>
                  <a:schemeClr val="tx1"/>
                </a:solidFill>
                <a:effectLst/>
                <a:latin typeface="Arial" charset="0"/>
                <a:ea typeface="ＭＳ Ｐゴシック" pitchFamily="1" charset="-128"/>
                <a:cs typeface="ＭＳ Ｐゴシック"/>
              </a:rPr>
              <a:t>. A survey of the comprehensive HIAs that we are aware of typically ranged from as</a:t>
            </a:r>
            <a:r>
              <a:rPr lang="en-US" sz="1200" kern="1200" baseline="0" dirty="0" smtClean="0">
                <a:solidFill>
                  <a:schemeClr val="tx1"/>
                </a:solidFill>
                <a:effectLst/>
                <a:latin typeface="Arial" charset="0"/>
                <a:ea typeface="ＭＳ Ｐゴシック" pitchFamily="1" charset="-128"/>
                <a:cs typeface="ＭＳ Ｐゴシック"/>
              </a:rPr>
              <a:t> little as a few thousand dollars</a:t>
            </a:r>
            <a:r>
              <a:rPr lang="en-US" sz="1200" kern="1200" dirty="0" smtClean="0">
                <a:solidFill>
                  <a:schemeClr val="tx1"/>
                </a:solidFill>
                <a:effectLst/>
                <a:latin typeface="Arial" charset="0"/>
                <a:ea typeface="ＭＳ Ｐゴシック" pitchFamily="1" charset="-128"/>
                <a:cs typeface="ＭＳ Ｐゴシック"/>
              </a:rPr>
              <a:t> to $150,000. The primary expense in HIA is staff time. </a:t>
            </a:r>
          </a:p>
          <a:p>
            <a:pPr lvl="0"/>
            <a:endParaRPr lang="en-US" sz="1200" kern="1200" dirty="0" smtClean="0">
              <a:solidFill>
                <a:schemeClr val="tx1"/>
              </a:solidFill>
              <a:effectLst/>
              <a:latin typeface="Arial" charset="0"/>
              <a:ea typeface="ＭＳ Ｐゴシック" pitchFamily="1" charset="-128"/>
              <a:cs typeface="ＭＳ Ｐゴシック"/>
            </a:endParaRPr>
          </a:p>
          <a:p>
            <a:pPr lvl="0"/>
            <a:r>
              <a:rPr lang="en-US" sz="1200" kern="1200" dirty="0" smtClean="0">
                <a:solidFill>
                  <a:schemeClr val="tx1"/>
                </a:solidFill>
                <a:effectLst/>
                <a:latin typeface="Arial" charset="0"/>
                <a:ea typeface="ＭＳ Ｐゴシック" pitchFamily="1" charset="-128"/>
                <a:cs typeface="ＭＳ Ｐゴシック"/>
              </a:rPr>
              <a:t>That’s why, </a:t>
            </a:r>
            <a:r>
              <a:rPr lang="en-US" sz="1200" b="1" kern="1200" dirty="0" smtClean="0">
                <a:solidFill>
                  <a:schemeClr val="tx1"/>
                </a:solidFill>
                <a:effectLst/>
                <a:latin typeface="Arial" charset="0"/>
                <a:ea typeface="ＭＳ Ｐゴシック" pitchFamily="1" charset="-128"/>
                <a:cs typeface="ＭＳ Ｐゴシック"/>
              </a:rPr>
              <a:t>it requires a champion on the ground</a:t>
            </a:r>
            <a:r>
              <a:rPr lang="en-US" sz="1200" kern="1200" dirty="0" smtClean="0">
                <a:solidFill>
                  <a:schemeClr val="tx1"/>
                </a:solidFill>
                <a:effectLst/>
                <a:latin typeface="Arial" charset="0"/>
                <a:ea typeface="ＭＳ Ｐゴシック" pitchFamily="1" charset="-128"/>
                <a:cs typeface="ＭＳ Ｐゴシック"/>
              </a:rPr>
              <a:t> who is committed to the cause </a:t>
            </a:r>
            <a:r>
              <a:rPr lang="en-US" sz="1200" b="1" kern="1200" dirty="0" smtClean="0">
                <a:solidFill>
                  <a:schemeClr val="tx1"/>
                </a:solidFill>
                <a:effectLst/>
                <a:latin typeface="Arial" charset="0"/>
                <a:ea typeface="ＭＳ Ｐゴシック" pitchFamily="1" charset="-128"/>
                <a:cs typeface="ＭＳ Ｐゴシック"/>
              </a:rPr>
              <a:t>and supportive leadership</a:t>
            </a:r>
            <a:r>
              <a:rPr lang="en-US" sz="1200" kern="1200" dirty="0" smtClean="0">
                <a:solidFill>
                  <a:schemeClr val="tx1"/>
                </a:solidFill>
                <a:effectLst/>
                <a:latin typeface="Arial" charset="0"/>
                <a:ea typeface="ＭＳ Ｐゴシック" pitchFamily="1" charset="-128"/>
                <a:cs typeface="ＭＳ Ｐゴシック"/>
              </a:rPr>
              <a:t> who is willing to give them the leeway to explore the opportunity for HIA.</a:t>
            </a:r>
          </a:p>
          <a:p>
            <a:pPr eaLnBrk="1" hangingPunct="1"/>
            <a:endParaRPr lang="en-US" baseline="0" dirty="0" smtClean="0">
              <a:latin typeface="Arial" pitchFamily="34" charset="0"/>
              <a:ea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C1431756-E250-48F8-A871-0E6B12360990}" type="slidenum">
              <a:rPr lang="en-US" smtClean="0"/>
              <a:pPr/>
              <a:t>2</a:t>
            </a:fld>
            <a:endParaRPr 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lvl="0"/>
            <a:r>
              <a:rPr lang="en-US" sz="1200" kern="1200" dirty="0" smtClean="0">
                <a:solidFill>
                  <a:schemeClr val="tx1"/>
                </a:solidFill>
                <a:latin typeface="Arial" charset="0"/>
                <a:ea typeface="ＭＳ Ｐゴシック" pitchFamily="1" charset="-128"/>
                <a:cs typeface="ＭＳ Ｐゴシック"/>
              </a:rPr>
              <a:t>First I’d like to start out by giving a little context for HIA. </a:t>
            </a:r>
            <a:r>
              <a:rPr lang="en-US" sz="1200" kern="1200" baseline="0" dirty="0" smtClean="0">
                <a:solidFill>
                  <a:schemeClr val="tx1"/>
                </a:solidFill>
                <a:latin typeface="Arial" charset="0"/>
                <a:ea typeface="ＭＳ Ｐゴシック" pitchFamily="1" charset="-128"/>
                <a:cs typeface="ＭＳ Ｐゴシック"/>
              </a:rPr>
              <a:t>  </a:t>
            </a:r>
            <a:r>
              <a:rPr lang="en-US" sz="1200" kern="1200" dirty="0" smtClean="0">
                <a:solidFill>
                  <a:schemeClr val="tx1"/>
                </a:solidFill>
                <a:latin typeface="Arial" charset="0"/>
                <a:ea typeface="ＭＳ Ｐゴシック" pitchFamily="1" charset="-128"/>
                <a:cs typeface="ＭＳ Ｐゴシック"/>
              </a:rPr>
              <a:t>This model used by the County Health Rankings is but one way to break down the broad range of social, economic, and environmental factors that drive health and health disparities</a:t>
            </a:r>
          </a:p>
          <a:p>
            <a:pPr lvl="0"/>
            <a:endParaRPr lang="en-US" sz="1200" kern="1200" dirty="0" smtClean="0">
              <a:solidFill>
                <a:schemeClr val="tx1"/>
              </a:solidFill>
              <a:latin typeface="Arial" charset="0"/>
              <a:ea typeface="ＭＳ Ｐゴシック" pitchFamily="1" charset="-128"/>
              <a:cs typeface="ＭＳ Ｐゴシック"/>
            </a:endParaRPr>
          </a:p>
          <a:p>
            <a:pPr lvl="0"/>
            <a:r>
              <a:rPr lang="en-US" sz="1200" kern="1200" dirty="0" smtClean="0">
                <a:solidFill>
                  <a:schemeClr val="tx1"/>
                </a:solidFill>
                <a:latin typeface="Arial" charset="0"/>
                <a:ea typeface="ＭＳ Ｐゴシック" pitchFamily="1" charset="-128"/>
                <a:cs typeface="ＭＳ Ｐゴシック"/>
              </a:rPr>
              <a:t>Here it shows that access to healthcare and quality of care only makes up 20% of the factors that contribute an individual’s health. The real drivers of health are your environment, social and economic factors and health behaviors.</a:t>
            </a:r>
          </a:p>
          <a:p>
            <a:endParaRPr lang="en-US" baseline="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US" sz="1200" kern="1200" dirty="0" smtClean="0">
                <a:solidFill>
                  <a:schemeClr val="tx1"/>
                </a:solidFill>
                <a:effectLst/>
                <a:latin typeface="Arial" charset="0"/>
                <a:ea typeface="ＭＳ Ｐゴシック" pitchFamily="1" charset="-128"/>
                <a:cs typeface="ＭＳ Ｐゴシック"/>
              </a:rPr>
              <a:t>Important to note that plenty of people have taken up HIA without official training. </a:t>
            </a:r>
          </a:p>
          <a:p>
            <a:pPr lvl="0"/>
            <a:r>
              <a:rPr lang="en-US" sz="1200" kern="1200" dirty="0" smtClean="0">
                <a:solidFill>
                  <a:schemeClr val="tx1"/>
                </a:solidFill>
                <a:effectLst/>
                <a:latin typeface="Arial" charset="0"/>
                <a:ea typeface="ＭＳ Ｐゴシック" pitchFamily="1" charset="-128"/>
                <a:cs typeface="ＭＳ Ｐゴシック"/>
              </a:rPr>
              <a:t>HIA </a:t>
            </a:r>
            <a:r>
              <a:rPr lang="en-US" sz="1200" kern="1200" dirty="0" smtClean="0">
                <a:solidFill>
                  <a:schemeClr val="tx1"/>
                </a:solidFill>
                <a:effectLst/>
                <a:latin typeface="Arial" charset="0"/>
                <a:ea typeface="ＭＳ Ｐゴシック" pitchFamily="1" charset="-128"/>
                <a:cs typeface="ＭＳ Ｐゴシック"/>
              </a:rPr>
              <a:t>is </a:t>
            </a:r>
            <a:r>
              <a:rPr lang="en-US" sz="1200" kern="1200" dirty="0" smtClean="0">
                <a:solidFill>
                  <a:schemeClr val="tx1"/>
                </a:solidFill>
                <a:effectLst/>
                <a:latin typeface="Arial" charset="0"/>
                <a:ea typeface="ＭＳ Ｐゴシック" pitchFamily="1" charset="-128"/>
                <a:cs typeface="ＭＳ Ｐゴシック"/>
              </a:rPr>
              <a:t>a common sense approach that can be picked up by researching, reading and learning from the ample resources that are out there. </a:t>
            </a:r>
          </a:p>
          <a:p>
            <a:pPr lvl="0"/>
            <a:r>
              <a:rPr lang="en-US" sz="1200" kern="1200" dirty="0" smtClean="0">
                <a:solidFill>
                  <a:schemeClr val="tx1"/>
                </a:solidFill>
                <a:effectLst/>
                <a:latin typeface="Arial" charset="0"/>
                <a:ea typeface="ＭＳ Ｐゴシック" pitchFamily="1" charset="-128"/>
                <a:cs typeface="ＭＳ Ｐゴシック"/>
              </a:rPr>
              <a:t>It’s really just about sitting down w sister agencies (planning &amp; transp) and structuring PH input in a way that is relevant for decision makers in other agencies. </a:t>
            </a:r>
            <a:endParaRPr lang="en-US" sz="1200" kern="1200" dirty="0">
              <a:solidFill>
                <a:schemeClr val="tx1"/>
              </a:solidFill>
              <a:effectLst/>
              <a:latin typeface="Arial" charset="0"/>
              <a:ea typeface="ＭＳ Ｐゴシック" pitchFamily="1" charset="-128"/>
              <a:cs typeface="ＭＳ Ｐゴシック"/>
            </a:endParaRPr>
          </a:p>
        </p:txBody>
      </p:sp>
      <p:sp>
        <p:nvSpPr>
          <p:cNvPr id="4" name="Slide Number Placeholder 3"/>
          <p:cNvSpPr>
            <a:spLocks noGrp="1"/>
          </p:cNvSpPr>
          <p:nvPr>
            <p:ph type="sldNum" sz="quarter" idx="10"/>
          </p:nvPr>
        </p:nvSpPr>
        <p:spPr/>
        <p:txBody>
          <a:bodyPr/>
          <a:lstStyle/>
          <a:p>
            <a:fld id="{10D676C2-3870-40BC-B7C1-CEF2EF2072BB}"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US" sz="1200" kern="1200" dirty="0" smtClean="0">
                <a:solidFill>
                  <a:schemeClr val="tx1"/>
                </a:solidFill>
                <a:effectLst/>
                <a:latin typeface="Arial" charset="0"/>
                <a:ea typeface="ＭＳ Ｐゴシック" pitchFamily="1" charset="-128"/>
                <a:cs typeface="ＭＳ Ｐゴシック"/>
              </a:rPr>
              <a:t>Important to note that plenty of people have taken up HIA without official training. </a:t>
            </a:r>
          </a:p>
          <a:p>
            <a:pPr lvl="0"/>
            <a:r>
              <a:rPr lang="en-US" sz="1200" kern="1200" dirty="0" smtClean="0">
                <a:solidFill>
                  <a:schemeClr val="tx1"/>
                </a:solidFill>
                <a:effectLst/>
                <a:latin typeface="Arial" charset="0"/>
                <a:ea typeface="ＭＳ Ｐゴシック" pitchFamily="1" charset="-128"/>
                <a:cs typeface="ＭＳ Ｐゴシック"/>
              </a:rPr>
              <a:t>HIA is </a:t>
            </a:r>
            <a:r>
              <a:rPr lang="en-US" sz="1200" kern="1200" dirty="0" smtClean="0">
                <a:solidFill>
                  <a:schemeClr val="tx1"/>
                </a:solidFill>
                <a:effectLst/>
                <a:latin typeface="Arial" charset="0"/>
                <a:ea typeface="ＭＳ Ｐゴシック" pitchFamily="1" charset="-128"/>
                <a:cs typeface="ＭＳ Ｐゴシック"/>
              </a:rPr>
              <a:t>a </a:t>
            </a:r>
            <a:r>
              <a:rPr lang="en-US" sz="1200" kern="1200" dirty="0" smtClean="0">
                <a:solidFill>
                  <a:schemeClr val="tx1"/>
                </a:solidFill>
                <a:effectLst/>
                <a:latin typeface="Arial" charset="0"/>
                <a:ea typeface="ＭＳ Ｐゴシック" pitchFamily="1" charset="-128"/>
                <a:cs typeface="ＭＳ Ｐゴシック"/>
              </a:rPr>
              <a:t>common sense approach that can be picked up by researching, reading and learning from the ample resources that are out there. </a:t>
            </a:r>
          </a:p>
          <a:p>
            <a:pPr lvl="0"/>
            <a:r>
              <a:rPr lang="en-US" sz="1200" kern="1200" dirty="0" smtClean="0">
                <a:solidFill>
                  <a:schemeClr val="tx1"/>
                </a:solidFill>
                <a:effectLst/>
                <a:latin typeface="Arial" charset="0"/>
                <a:ea typeface="ＭＳ Ｐゴシック" pitchFamily="1" charset="-128"/>
                <a:cs typeface="ＭＳ Ｐゴシック"/>
              </a:rPr>
              <a:t>It’s really just about sitting down w sister agencies (planning &amp; transp) and structuring PH input in a way that is relevant for decision makers in other agencies. </a:t>
            </a:r>
            <a:endParaRPr lang="en-US" sz="1200" kern="1200" dirty="0">
              <a:solidFill>
                <a:schemeClr val="tx1"/>
              </a:solidFill>
              <a:effectLst/>
              <a:latin typeface="Arial" charset="0"/>
              <a:ea typeface="ＭＳ Ｐゴシック" pitchFamily="1" charset="-128"/>
              <a:cs typeface="ＭＳ Ｐゴシック"/>
            </a:endParaRPr>
          </a:p>
        </p:txBody>
      </p:sp>
      <p:sp>
        <p:nvSpPr>
          <p:cNvPr id="4" name="Slide Number Placeholder 3"/>
          <p:cNvSpPr>
            <a:spLocks noGrp="1"/>
          </p:cNvSpPr>
          <p:nvPr>
            <p:ph type="sldNum" sz="quarter" idx="10"/>
          </p:nvPr>
        </p:nvSpPr>
        <p:spPr/>
        <p:txBody>
          <a:bodyPr/>
          <a:lstStyle/>
          <a:p>
            <a:fld id="{10D676C2-3870-40BC-B7C1-CEF2EF2072BB}"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D676C2-3870-40BC-B7C1-CEF2EF2072BB}"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50DA2EF4-8D19-4001-AC66-EAE8694A3B05}" type="slidenum">
              <a:rPr lang="en-US" smtClean="0"/>
              <a:pPr/>
              <a:t>23</a:t>
            </a:fld>
            <a:endParaRPr lang="en-US"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lvl="0"/>
            <a:r>
              <a:rPr lang="en-US" dirty="0" smtClean="0">
                <a:cs typeface="+mn-cs"/>
              </a:rPr>
              <a:t>The</a:t>
            </a:r>
            <a:r>
              <a:rPr lang="en-US" baseline="0" dirty="0" smtClean="0">
                <a:cs typeface="+mn-cs"/>
              </a:rPr>
              <a:t> problem is that s</a:t>
            </a:r>
            <a:r>
              <a:rPr lang="en-US" dirty="0" smtClean="0">
                <a:cs typeface="+mn-cs"/>
              </a:rPr>
              <a:t>o </a:t>
            </a:r>
            <a:r>
              <a:rPr lang="en-US" dirty="0">
                <a:cs typeface="+mn-cs"/>
              </a:rPr>
              <a:t>many </a:t>
            </a:r>
            <a:r>
              <a:rPr lang="en-US" dirty="0" smtClean="0">
                <a:cs typeface="+mn-cs"/>
              </a:rPr>
              <a:t>daily </a:t>
            </a:r>
            <a:r>
              <a:rPr lang="en-US" dirty="0">
                <a:cs typeface="+mn-cs"/>
              </a:rPr>
              <a:t>policy decisions are made outside of the health sector but have significant health implications that go un recognized because health is just not on the radar screens of decision makers.</a:t>
            </a:r>
          </a:p>
          <a:p>
            <a:pPr eaLnBrk="1" hangingPunct="1">
              <a:spcBef>
                <a:spcPct val="0"/>
              </a:spcBef>
            </a:pPr>
            <a:endParaRPr lang="en-US" b="1" dirty="0" smtClean="0">
              <a:latin typeface="Arial" pitchFamily="34" charset="0"/>
              <a:ea typeface="ＭＳ Ｐゴシック"/>
            </a:endParaRPr>
          </a:p>
        </p:txBody>
      </p:sp>
      <p:sp>
        <p:nvSpPr>
          <p:cNvPr id="41988" name="Slide Number Placeholder 3"/>
          <p:cNvSpPr>
            <a:spLocks noGrp="1"/>
          </p:cNvSpPr>
          <p:nvPr>
            <p:ph type="sldNum" sz="quarter" idx="5"/>
          </p:nvPr>
        </p:nvSpPr>
        <p:spPr>
          <a:noFill/>
        </p:spPr>
        <p:txBody>
          <a:bodyPr/>
          <a:lstStyle/>
          <a:p>
            <a:fld id="{4AAA2628-2D88-4DA4-BFD9-A122FCAEE6E3}" type="slidenum">
              <a:rPr lang="en-US" smtClean="0">
                <a:solidFill>
                  <a:prstClr val="black"/>
                </a:solidFill>
                <a:latin typeface="Arial" pitchFamily="34" charset="0"/>
                <a:ea typeface="ＭＳ Ｐゴシック"/>
                <a:cs typeface="ＭＳ Ｐゴシック"/>
              </a:rPr>
              <a:pPr/>
              <a:t>3</a:t>
            </a:fld>
            <a:endParaRPr lang="en-US" dirty="0" smtClean="0">
              <a:solidFill>
                <a:prstClr val="black"/>
              </a:solidFill>
              <a:latin typeface="Arial" pitchFamily="34" charset="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Decisions made</a:t>
            </a:r>
            <a:r>
              <a:rPr lang="en-US" baseline="0" dirty="0" smtClean="0"/>
              <a:t> outside the health sector have positive benefits too. . . </a:t>
            </a:r>
          </a:p>
          <a:p>
            <a:endParaRPr lang="en-US" baseline="0" dirty="0" smtClean="0"/>
          </a:p>
          <a:p>
            <a:r>
              <a:rPr lang="en-US" baseline="0" dirty="0" smtClean="0"/>
              <a:t>. . .  And these very circumstances, the unintended benefits and consequences of our daily decisions is what the tool of HIA is meant to address. </a:t>
            </a:r>
            <a:endParaRPr lang="en-US" dirty="0"/>
          </a:p>
        </p:txBody>
      </p:sp>
      <p:sp>
        <p:nvSpPr>
          <p:cNvPr id="4" name="Slide Number Placeholder 3"/>
          <p:cNvSpPr>
            <a:spLocks noGrp="1"/>
          </p:cNvSpPr>
          <p:nvPr>
            <p:ph type="sldNum" sz="quarter" idx="10"/>
          </p:nvPr>
        </p:nvSpPr>
        <p:spPr/>
        <p:txBody>
          <a:bodyPr/>
          <a:lstStyle/>
          <a:p>
            <a:pPr>
              <a:defRPr/>
            </a:pPr>
            <a:fld id="{27F2E8E4-9CC3-4FAA-96A7-8E508BC0DE04}" type="slidenum">
              <a:rPr lang="en-US" smtClean="0"/>
              <a:pPr>
                <a:defRPr/>
              </a:pPr>
              <a:t>4</a:t>
            </a:fld>
            <a:endParaRPr lang="en-US" dirty="0"/>
          </a:p>
        </p:txBody>
      </p:sp>
    </p:spTree>
    <p:extLst>
      <p:ext uri="{BB962C8B-B14F-4D97-AF65-F5344CB8AC3E}">
        <p14:creationId xmlns="" xmlns:p14="http://schemas.microsoft.com/office/powerpoint/2010/main" val="3530384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spcBef>
                <a:spcPct val="0"/>
              </a:spcBef>
            </a:pPr>
            <a:r>
              <a:rPr lang="en-US" b="1" dirty="0" smtClean="0">
                <a:latin typeface="Arial" pitchFamily="34" charset="0"/>
                <a:ea typeface="ＭＳ Ｐゴシック"/>
              </a:rPr>
              <a:t>That’s where HIA comes in. HIA</a:t>
            </a:r>
            <a:r>
              <a:rPr lang="en-US" b="1" baseline="0" dirty="0" smtClean="0">
                <a:latin typeface="Arial" pitchFamily="34" charset="0"/>
                <a:ea typeface="ＭＳ Ｐゴシック"/>
              </a:rPr>
              <a:t> is . . . </a:t>
            </a:r>
            <a:endParaRPr lang="en-US" b="1" dirty="0" smtClean="0">
              <a:latin typeface="Arial" pitchFamily="34" charset="0"/>
              <a:ea typeface="ＭＳ Ｐゴシック"/>
            </a:endParaRPr>
          </a:p>
        </p:txBody>
      </p:sp>
      <p:sp>
        <p:nvSpPr>
          <p:cNvPr id="41988" name="Slide Number Placeholder 3"/>
          <p:cNvSpPr>
            <a:spLocks noGrp="1"/>
          </p:cNvSpPr>
          <p:nvPr>
            <p:ph type="sldNum" sz="quarter" idx="5"/>
          </p:nvPr>
        </p:nvSpPr>
        <p:spPr>
          <a:noFill/>
        </p:spPr>
        <p:txBody>
          <a:bodyPr/>
          <a:lstStyle/>
          <a:p>
            <a:fld id="{4AAA2628-2D88-4DA4-BFD9-A122FCAEE6E3}" type="slidenum">
              <a:rPr lang="en-US" smtClean="0">
                <a:solidFill>
                  <a:prstClr val="black"/>
                </a:solidFill>
              </a:rPr>
              <a:pPr/>
              <a:t>5</a:t>
            </a:fld>
            <a:endParaRPr lang="en-US" dirty="0"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Arial" charset="0"/>
                <a:ea typeface="ＭＳ Ｐゴシック" pitchFamily="1" charset="-128"/>
                <a:cs typeface="ＭＳ Ｐゴシック"/>
              </a:rPr>
              <a:t>Another way to look at it is how might</a:t>
            </a:r>
            <a:r>
              <a:rPr lang="en-US" sz="1200" kern="1200" baseline="0" dirty="0" smtClean="0">
                <a:solidFill>
                  <a:schemeClr val="tx1"/>
                </a:solidFill>
                <a:latin typeface="Arial" charset="0"/>
                <a:ea typeface="ＭＳ Ｐゴシック" pitchFamily="1" charset="-128"/>
                <a:cs typeface="ＭＳ Ｐゴシック"/>
              </a:rPr>
              <a:t> </a:t>
            </a:r>
            <a:r>
              <a:rPr lang="en-US" sz="1200" kern="1200" dirty="0" smtClean="0">
                <a:solidFill>
                  <a:schemeClr val="tx1"/>
                </a:solidFill>
                <a:latin typeface="Arial" charset="0"/>
                <a:ea typeface="ＭＳ Ｐゴシック" pitchFamily="1" charset="-128"/>
                <a:cs typeface="ＭＳ Ｐゴシック"/>
              </a:rPr>
              <a:t>a proposed project, plan or policy affect these determinants and lead to predicted health outcomes?</a:t>
            </a:r>
          </a:p>
          <a:p>
            <a:pPr lvl="0"/>
            <a:endParaRPr lang="en-US" sz="1200" kern="1200" dirty="0" smtClean="0">
              <a:solidFill>
                <a:schemeClr val="tx1"/>
              </a:solidFill>
              <a:latin typeface="Arial" charset="0"/>
              <a:ea typeface="ＭＳ Ｐゴシック" pitchFamily="1" charset="-128"/>
              <a:cs typeface="ＭＳ Ｐゴシック"/>
            </a:endParaRPr>
          </a:p>
        </p:txBody>
      </p:sp>
      <p:sp>
        <p:nvSpPr>
          <p:cNvPr id="4" name="Slide Number Placeholder 3"/>
          <p:cNvSpPr>
            <a:spLocks noGrp="1"/>
          </p:cNvSpPr>
          <p:nvPr>
            <p:ph type="sldNum" sz="quarter" idx="10"/>
          </p:nvPr>
        </p:nvSpPr>
        <p:spPr/>
        <p:txBody>
          <a:bodyPr/>
          <a:lstStyle/>
          <a:p>
            <a:pPr>
              <a:defRPr/>
            </a:pPr>
            <a:fld id="{27F2E8E4-9CC3-4FAA-96A7-8E508BC0DE04}"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r>
              <a:rPr lang="en-US" sz="900" kern="1200" dirty="0" smtClean="0">
                <a:solidFill>
                  <a:schemeClr val="tx1"/>
                </a:solidFill>
                <a:latin typeface="Arial" charset="0"/>
                <a:ea typeface="ＭＳ Ｐゴシック" pitchFamily="1" charset="-128"/>
                <a:cs typeface="ＭＳ Ｐゴシック"/>
              </a:rPr>
              <a:t>There are six steps to the HIA process . . . I won’t go into too many details.</a:t>
            </a:r>
          </a:p>
          <a:p>
            <a:endParaRPr lang="en-US" sz="900" b="1" kern="1200" dirty="0" smtClean="0">
              <a:solidFill>
                <a:schemeClr val="tx1"/>
              </a:solidFill>
              <a:latin typeface="Arial" charset="0"/>
              <a:ea typeface="ＭＳ Ｐゴシック" pitchFamily="1" charset="-128"/>
              <a:cs typeface="ＭＳ Ｐゴシック"/>
            </a:endParaRPr>
          </a:p>
          <a:p>
            <a:r>
              <a:rPr lang="en-US" sz="900" b="1" kern="1200" dirty="0" smtClean="0">
                <a:solidFill>
                  <a:schemeClr val="tx1"/>
                </a:solidFill>
                <a:latin typeface="Arial" charset="0"/>
                <a:ea typeface="ＭＳ Ｐゴシック" pitchFamily="1" charset="-128"/>
                <a:cs typeface="ＭＳ Ｐゴシック"/>
              </a:rPr>
              <a:t>Screening</a:t>
            </a:r>
            <a:r>
              <a:rPr lang="en-US" sz="900" kern="1200" dirty="0" smtClean="0">
                <a:solidFill>
                  <a:schemeClr val="tx1"/>
                </a:solidFill>
                <a:latin typeface="Arial" charset="0"/>
                <a:ea typeface="ＭＳ Ｐゴシック" pitchFamily="1" charset="-128"/>
                <a:cs typeface="ＭＳ Ｐゴシック"/>
              </a:rPr>
              <a:t>—establishes the need for and value of conducting an HIA. Is it feasible? Can you do an HIA within the timeframe of the decision? </a:t>
            </a:r>
            <a:r>
              <a:rPr lang="en-US" sz="900" kern="1200" baseline="0" dirty="0" smtClean="0">
                <a:solidFill>
                  <a:schemeClr val="tx1"/>
                </a:solidFill>
                <a:latin typeface="Arial" charset="0"/>
                <a:ea typeface="ＭＳ Ｐゴシック" pitchFamily="1" charset="-128"/>
                <a:cs typeface="ＭＳ Ｐゴシック"/>
              </a:rPr>
              <a:t>These are many f</a:t>
            </a:r>
            <a:r>
              <a:rPr lang="en-US" sz="900" kern="1200" dirty="0" smtClean="0">
                <a:solidFill>
                  <a:schemeClr val="tx1"/>
                </a:solidFill>
                <a:latin typeface="Arial" charset="0"/>
                <a:ea typeface="ＭＳ Ｐゴシック" pitchFamily="1" charset="-128"/>
                <a:cs typeface="ＭＳ Ｐゴシック"/>
              </a:rPr>
              <a:t>actors to consider when determining whether to conduct an HIA</a:t>
            </a:r>
          </a:p>
          <a:p>
            <a:endParaRPr lang="en-US" sz="900" b="1" kern="1200" dirty="0" smtClean="0">
              <a:solidFill>
                <a:schemeClr val="tx1"/>
              </a:solidFill>
              <a:latin typeface="Arial" charset="0"/>
              <a:ea typeface="ＭＳ Ｐゴシック" pitchFamily="1" charset="-128"/>
              <a:cs typeface="ＭＳ Ｐゴシック"/>
            </a:endParaRPr>
          </a:p>
          <a:p>
            <a:r>
              <a:rPr lang="en-US" sz="900" b="1" kern="1200" dirty="0" smtClean="0">
                <a:solidFill>
                  <a:schemeClr val="tx1"/>
                </a:solidFill>
                <a:latin typeface="Arial" charset="0"/>
                <a:ea typeface="ＭＳ Ｐゴシック" pitchFamily="1" charset="-128"/>
                <a:cs typeface="ＭＳ Ｐゴシック"/>
              </a:rPr>
              <a:t>Scoping</a:t>
            </a:r>
            <a:r>
              <a:rPr lang="en-US" sz="900" kern="1200" dirty="0" smtClean="0">
                <a:solidFill>
                  <a:schemeClr val="tx1"/>
                </a:solidFill>
                <a:latin typeface="Arial" charset="0"/>
                <a:ea typeface="ＭＳ Ｐゴシック" pitchFamily="1" charset="-128"/>
                <a:cs typeface="ＭＳ Ｐゴシック"/>
              </a:rPr>
              <a:t>—helps you identify the affected populations and narrows the scope of health effects that you will evaluate to </a:t>
            </a:r>
            <a:r>
              <a:rPr lang="en-US" sz="900" kern="1200" baseline="0" dirty="0" smtClean="0">
                <a:solidFill>
                  <a:schemeClr val="tx1"/>
                </a:solidFill>
                <a:latin typeface="Arial" charset="0"/>
                <a:ea typeface="ＭＳ Ｐゴシック" pitchFamily="1" charset="-128"/>
                <a:cs typeface="ＭＳ Ｐゴシック"/>
              </a:rPr>
              <a:t>those of greatest potential importance</a:t>
            </a:r>
            <a:r>
              <a:rPr lang="en-US" sz="900" kern="1200" dirty="0" smtClean="0">
                <a:solidFill>
                  <a:schemeClr val="tx1"/>
                </a:solidFill>
                <a:latin typeface="Arial" charset="0"/>
                <a:ea typeface="ＭＳ Ｐゴシック" pitchFamily="1" charset="-128"/>
                <a:cs typeface="ＭＳ Ｐゴシック"/>
              </a:rPr>
              <a:t>. During this stage you also develop you list</a:t>
            </a:r>
            <a:r>
              <a:rPr lang="en-US" sz="900" kern="1200" baseline="0" dirty="0" smtClean="0">
                <a:solidFill>
                  <a:schemeClr val="tx1"/>
                </a:solidFill>
                <a:latin typeface="Arial" charset="0"/>
                <a:ea typeface="ＭＳ Ｐゴシック" pitchFamily="1" charset="-128"/>
                <a:cs typeface="ＭＳ Ｐゴシック"/>
              </a:rPr>
              <a:t> of </a:t>
            </a:r>
            <a:r>
              <a:rPr lang="en-US" sz="900" kern="1200" dirty="0" smtClean="0">
                <a:solidFill>
                  <a:schemeClr val="tx1"/>
                </a:solidFill>
                <a:latin typeface="Arial" charset="0"/>
                <a:ea typeface="ＭＳ Ｐゴシック" pitchFamily="1" charset="-128"/>
                <a:cs typeface="ＭＳ Ｐゴシック"/>
              </a:rPr>
              <a:t>research questions and identify the data and methods that</a:t>
            </a:r>
            <a:r>
              <a:rPr lang="en-US" sz="900" kern="1200" baseline="0" dirty="0" smtClean="0">
                <a:solidFill>
                  <a:schemeClr val="tx1"/>
                </a:solidFill>
                <a:latin typeface="Arial" charset="0"/>
                <a:ea typeface="ＭＳ Ｐゴシック" pitchFamily="1" charset="-128"/>
                <a:cs typeface="ＭＳ Ｐゴシック"/>
              </a:rPr>
              <a:t> will </a:t>
            </a:r>
            <a:r>
              <a:rPr lang="en-US" sz="900" kern="1200" dirty="0" smtClean="0">
                <a:solidFill>
                  <a:schemeClr val="tx1"/>
                </a:solidFill>
                <a:latin typeface="Arial" charset="0"/>
                <a:ea typeface="ＭＳ Ｐゴシック" pitchFamily="1" charset="-128"/>
                <a:cs typeface="ＭＳ Ｐゴシック"/>
              </a:rPr>
              <a:t>help you answer those questions.  </a:t>
            </a:r>
          </a:p>
          <a:p>
            <a:endParaRPr lang="en-US" sz="900" kern="1200" dirty="0" smtClean="0">
              <a:solidFill>
                <a:schemeClr val="tx1"/>
              </a:solidFill>
              <a:latin typeface="Arial" charset="0"/>
              <a:ea typeface="ＭＳ Ｐゴシック" pitchFamily="1" charset="-128"/>
              <a:cs typeface="ＭＳ Ｐゴシック"/>
            </a:endParaRPr>
          </a:p>
          <a:p>
            <a:r>
              <a:rPr lang="en-US" sz="900" b="1" kern="1200" dirty="0" smtClean="0">
                <a:solidFill>
                  <a:schemeClr val="tx1"/>
                </a:solidFill>
                <a:latin typeface="Arial" charset="0"/>
                <a:ea typeface="ＭＳ Ｐゴシック" pitchFamily="1" charset="-128"/>
                <a:cs typeface="ＭＳ Ｐゴシック"/>
              </a:rPr>
              <a:t>Assessment</a:t>
            </a:r>
            <a:r>
              <a:rPr lang="en-US" sz="900" kern="1200" dirty="0" smtClean="0">
                <a:solidFill>
                  <a:schemeClr val="tx1"/>
                </a:solidFill>
                <a:latin typeface="Arial" charset="0"/>
                <a:ea typeface="ＭＳ Ｐゴシック" pitchFamily="1" charset="-128"/>
                <a:cs typeface="ＭＳ Ｐゴシック"/>
              </a:rPr>
              <a:t>—describes the baseline health conditions of the affected populations and characterizes</a:t>
            </a:r>
            <a:r>
              <a:rPr lang="en-US" sz="900" kern="1200" baseline="0" dirty="0" smtClean="0">
                <a:solidFill>
                  <a:schemeClr val="tx1"/>
                </a:solidFill>
                <a:latin typeface="Arial" charset="0"/>
                <a:ea typeface="ＭＳ Ｐゴシック" pitchFamily="1" charset="-128"/>
                <a:cs typeface="ＭＳ Ｐゴシック"/>
              </a:rPr>
              <a:t> </a:t>
            </a:r>
            <a:r>
              <a:rPr lang="en-US" sz="900" kern="1200" dirty="0" smtClean="0">
                <a:solidFill>
                  <a:schemeClr val="tx1"/>
                </a:solidFill>
                <a:latin typeface="Arial" charset="0"/>
                <a:ea typeface="ＭＳ Ｐゴシック" pitchFamily="1" charset="-128"/>
                <a:cs typeface="ＭＳ Ｐゴシック"/>
              </a:rPr>
              <a:t>the expected health effects of the proposal, as well as alternatives under consideration. This is the stage where </a:t>
            </a:r>
            <a:r>
              <a:rPr lang="en-US" sz="900" kern="1200" baseline="0" dirty="0" smtClean="0">
                <a:solidFill>
                  <a:schemeClr val="tx1"/>
                </a:solidFill>
                <a:latin typeface="Arial" charset="0"/>
                <a:ea typeface="ＭＳ Ｐゴシック" pitchFamily="1" charset="-128"/>
                <a:cs typeface="ＭＳ Ｐゴシック"/>
              </a:rPr>
              <a:t>the data and indicators from the risk assessment field come into play. HIA helps translates that data into information that can be used by decision makers to inform healthier polices.  </a:t>
            </a:r>
          </a:p>
          <a:p>
            <a:endParaRPr lang="en-US" sz="900" kern="1200" baseline="0" dirty="0" smtClean="0">
              <a:solidFill>
                <a:schemeClr val="tx1"/>
              </a:solidFill>
              <a:latin typeface="Arial" charset="0"/>
              <a:ea typeface="ＭＳ Ｐゴシック" pitchFamily="1" charset="-128"/>
              <a:cs typeface="ＭＳ Ｐゴシック"/>
            </a:endParaRPr>
          </a:p>
          <a:p>
            <a:r>
              <a:rPr lang="en-US" sz="900" b="1" kern="1200" dirty="0" smtClean="0">
                <a:solidFill>
                  <a:schemeClr val="tx1"/>
                </a:solidFill>
                <a:latin typeface="Arial" charset="0"/>
                <a:ea typeface="ＭＳ Ｐゴシック" pitchFamily="1" charset="-128"/>
                <a:cs typeface="ＭＳ Ｐゴシック"/>
              </a:rPr>
              <a:t>Recommendations</a:t>
            </a:r>
            <a:r>
              <a:rPr lang="en-US" sz="900" kern="1200" dirty="0" smtClean="0">
                <a:solidFill>
                  <a:schemeClr val="tx1"/>
                </a:solidFill>
                <a:latin typeface="Arial" charset="0"/>
                <a:ea typeface="ＭＳ Ｐゴシック" pitchFamily="1" charset="-128"/>
                <a:cs typeface="ＭＳ Ｐゴシック"/>
              </a:rPr>
              <a:t>—is where you propose</a:t>
            </a:r>
            <a:r>
              <a:rPr lang="en-US" sz="900" kern="1200" baseline="0" dirty="0" smtClean="0">
                <a:solidFill>
                  <a:schemeClr val="tx1"/>
                </a:solidFill>
                <a:latin typeface="Arial" charset="0"/>
                <a:ea typeface="ＭＳ Ｐゴシック" pitchFamily="1" charset="-128"/>
                <a:cs typeface="ＭＳ Ｐゴシック"/>
              </a:rPr>
              <a:t> alternatives that</a:t>
            </a:r>
            <a:r>
              <a:rPr lang="en-US" sz="900" kern="1200" dirty="0" smtClean="0">
                <a:solidFill>
                  <a:schemeClr val="tx1"/>
                </a:solidFill>
                <a:latin typeface="Arial" charset="0"/>
                <a:ea typeface="ＭＳ Ｐゴシック" pitchFamily="1" charset="-128"/>
                <a:cs typeface="ＭＳ Ｐゴシック"/>
              </a:rPr>
              <a:t> mitigate any anticipated negative consequences and maximize the</a:t>
            </a:r>
            <a:r>
              <a:rPr lang="en-US" sz="900" kern="1200" baseline="0" dirty="0" smtClean="0">
                <a:solidFill>
                  <a:schemeClr val="tx1"/>
                </a:solidFill>
                <a:latin typeface="Arial" charset="0"/>
                <a:ea typeface="ＭＳ Ｐゴシック" pitchFamily="1" charset="-128"/>
                <a:cs typeface="ＭＳ Ｐゴシック"/>
              </a:rPr>
              <a:t> </a:t>
            </a:r>
            <a:r>
              <a:rPr lang="en-US" sz="900" kern="1200" dirty="0" smtClean="0">
                <a:solidFill>
                  <a:schemeClr val="tx1"/>
                </a:solidFill>
                <a:latin typeface="Arial" charset="0"/>
                <a:ea typeface="ＭＳ Ｐゴシック" pitchFamily="1" charset="-128"/>
                <a:cs typeface="ＭＳ Ｐゴシック"/>
              </a:rPr>
              <a:t>benefits. It is important to ensure that your recommendations are practical and match the political realities of the situation.</a:t>
            </a:r>
            <a:r>
              <a:rPr lang="en-US" sz="900" kern="1200" baseline="0" dirty="0" smtClean="0">
                <a:solidFill>
                  <a:schemeClr val="tx1"/>
                </a:solidFill>
                <a:latin typeface="Arial" charset="0"/>
                <a:ea typeface="ＭＳ Ｐゴシック" pitchFamily="1" charset="-128"/>
                <a:cs typeface="ＭＳ Ｐゴシック"/>
              </a:rPr>
              <a:t> </a:t>
            </a:r>
            <a:endParaRPr lang="en-US" sz="900" kern="1200" dirty="0" smtClean="0">
              <a:solidFill>
                <a:schemeClr val="tx1"/>
              </a:solidFill>
              <a:latin typeface="Arial" charset="0"/>
              <a:ea typeface="ＭＳ Ｐゴシック" pitchFamily="1" charset="-128"/>
              <a:cs typeface="ＭＳ Ｐゴシック"/>
            </a:endParaRPr>
          </a:p>
          <a:p>
            <a:endParaRPr lang="en-US" sz="900" b="1" kern="1200" dirty="0" smtClean="0">
              <a:solidFill>
                <a:schemeClr val="tx1"/>
              </a:solidFill>
              <a:latin typeface="Arial" charset="0"/>
              <a:ea typeface="ＭＳ Ｐゴシック" pitchFamily="1" charset="-128"/>
              <a:cs typeface="ＭＳ Ｐゴシック"/>
            </a:endParaRPr>
          </a:p>
          <a:p>
            <a:r>
              <a:rPr lang="en-US" sz="900" b="1" kern="1200" dirty="0" smtClean="0">
                <a:solidFill>
                  <a:schemeClr val="tx1"/>
                </a:solidFill>
                <a:latin typeface="Arial" charset="0"/>
                <a:ea typeface="ＭＳ Ｐゴシック" pitchFamily="1" charset="-128"/>
                <a:cs typeface="ＭＳ Ｐゴシック"/>
              </a:rPr>
              <a:t>Reporting</a:t>
            </a:r>
            <a:r>
              <a:rPr lang="en-US" sz="900" kern="1200" dirty="0" smtClean="0">
                <a:solidFill>
                  <a:schemeClr val="tx1"/>
                </a:solidFill>
                <a:latin typeface="Arial" charset="0"/>
                <a:ea typeface="ＭＳ Ｐゴシック" pitchFamily="1" charset="-128"/>
                <a:cs typeface="ＭＳ Ｐゴシック"/>
              </a:rPr>
              <a:t>—is the actual formal HIA report and your</a:t>
            </a:r>
            <a:r>
              <a:rPr lang="en-US" sz="900" kern="1200" baseline="0" dirty="0" smtClean="0">
                <a:solidFill>
                  <a:schemeClr val="tx1"/>
                </a:solidFill>
                <a:latin typeface="Arial" charset="0"/>
                <a:ea typeface="ＭＳ Ｐゴシック" pitchFamily="1" charset="-128"/>
                <a:cs typeface="ＭＳ Ｐゴシック"/>
              </a:rPr>
              <a:t> plan for communicating findings to the decision maker and the public. </a:t>
            </a:r>
            <a:endParaRPr lang="en-US" sz="900" kern="1200" dirty="0" smtClean="0">
              <a:solidFill>
                <a:schemeClr val="tx1"/>
              </a:solidFill>
              <a:latin typeface="Arial" charset="0"/>
              <a:ea typeface="ＭＳ Ｐゴシック" pitchFamily="1" charset="-128"/>
              <a:cs typeface="ＭＳ Ｐゴシック"/>
            </a:endParaRPr>
          </a:p>
          <a:p>
            <a:endParaRPr lang="en-US" sz="900" kern="1200" dirty="0" smtClean="0">
              <a:solidFill>
                <a:schemeClr val="tx1"/>
              </a:solidFill>
              <a:latin typeface="Arial" charset="0"/>
              <a:ea typeface="ＭＳ Ｐゴシック" pitchFamily="1" charset="-128"/>
              <a:cs typeface="ＭＳ Ｐゴシック"/>
            </a:endParaRPr>
          </a:p>
          <a:p>
            <a:r>
              <a:rPr lang="en-US" sz="900" b="1" kern="1200" dirty="0" smtClean="0">
                <a:solidFill>
                  <a:schemeClr val="tx1"/>
                </a:solidFill>
                <a:latin typeface="Arial" charset="0"/>
                <a:ea typeface="ＭＳ Ｐゴシック" pitchFamily="1" charset="-128"/>
                <a:cs typeface="ＭＳ Ｐゴシック"/>
              </a:rPr>
              <a:t>Monitoring and evaluation</a:t>
            </a:r>
            <a:r>
              <a:rPr lang="en-US" sz="900" kern="1200" dirty="0" smtClean="0">
                <a:solidFill>
                  <a:schemeClr val="tx1"/>
                </a:solidFill>
                <a:latin typeface="Arial" charset="0"/>
                <a:ea typeface="ＭＳ Ｐゴシック" pitchFamily="1" charset="-128"/>
                <a:cs typeface="ＭＳ Ｐゴシック"/>
              </a:rPr>
              <a:t>—Monitoring</a:t>
            </a:r>
            <a:r>
              <a:rPr lang="en-US" sz="900" kern="1200" baseline="0" dirty="0" smtClean="0">
                <a:solidFill>
                  <a:schemeClr val="tx1"/>
                </a:solidFill>
                <a:latin typeface="Arial" charset="0"/>
                <a:ea typeface="ＭＳ Ｐゴシック" pitchFamily="1" charset="-128"/>
                <a:cs typeface="ＭＳ Ｐゴシック"/>
              </a:rPr>
              <a:t> tracks the results of the HIA (whether or not the recommendations were adopted) as well as  </a:t>
            </a:r>
            <a:r>
              <a:rPr lang="en-US" sz="900" kern="1200" dirty="0" smtClean="0">
                <a:solidFill>
                  <a:schemeClr val="tx1"/>
                </a:solidFill>
                <a:latin typeface="Arial" charset="0"/>
                <a:ea typeface="ＭＳ Ｐゴシック" pitchFamily="1" charset="-128"/>
                <a:cs typeface="ＭＳ Ｐゴシック"/>
              </a:rPr>
              <a:t>monitors for predicted health outcomes. Evaluation</a:t>
            </a:r>
            <a:r>
              <a:rPr lang="en-US" sz="900" kern="1200" baseline="0" dirty="0" smtClean="0">
                <a:solidFill>
                  <a:schemeClr val="tx1"/>
                </a:solidFill>
                <a:latin typeface="Arial" charset="0"/>
                <a:ea typeface="ＭＳ Ｐゴシック" pitchFamily="1" charset="-128"/>
                <a:cs typeface="ＭＳ Ｐゴシック"/>
              </a:rPr>
              <a:t> looks at the process of </a:t>
            </a:r>
            <a:r>
              <a:rPr lang="en-US" sz="900" kern="1200" dirty="0" smtClean="0">
                <a:solidFill>
                  <a:schemeClr val="tx1"/>
                </a:solidFill>
                <a:latin typeface="Arial" charset="0"/>
                <a:ea typeface="ＭＳ Ｐゴシック" pitchFamily="1" charset="-128"/>
                <a:cs typeface="ＭＳ Ｐゴシック"/>
              </a:rPr>
              <a:t>the HIA.</a:t>
            </a:r>
          </a:p>
        </p:txBody>
      </p:sp>
      <p:sp>
        <p:nvSpPr>
          <p:cNvPr id="44036" name="Slide Number Placeholder 3"/>
          <p:cNvSpPr>
            <a:spLocks noGrp="1"/>
          </p:cNvSpPr>
          <p:nvPr>
            <p:ph type="sldNum" sz="quarter" idx="5"/>
          </p:nvPr>
        </p:nvSpPr>
        <p:spPr>
          <a:noFill/>
        </p:spPr>
        <p:txBody>
          <a:bodyPr/>
          <a:lstStyle/>
          <a:p>
            <a:fld id="{2C0B92EA-4177-4CD2-A77D-3494415EDE21}" type="slidenum">
              <a:rPr lang="en-US" smtClean="0">
                <a:latin typeface="Arial" pitchFamily="34" charset="0"/>
                <a:ea typeface="ＭＳ Ｐゴシック"/>
                <a:cs typeface="Arial" pitchFamily="34" charset="0"/>
              </a:rPr>
              <a:pPr/>
              <a:t>7</a:t>
            </a:fld>
            <a:endParaRPr lang="en-US" dirty="0" smtClean="0">
              <a:latin typeface="Arial" pitchFamily="34" charset="0"/>
              <a:ea typeface="ＭＳ Ｐゴシック"/>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Arial" charset="0"/>
                <a:ea typeface="ＭＳ Ｐゴシック" pitchFamily="1" charset="-128"/>
                <a:cs typeface="ＭＳ Ｐゴシック"/>
              </a:rPr>
              <a:t>What HIA is Not . . . What HIA is</a:t>
            </a:r>
            <a:endParaRPr lang="en-US" sz="1200" kern="1200" dirty="0" smtClean="0">
              <a:solidFill>
                <a:schemeClr val="tx1"/>
              </a:solidFill>
              <a:effectLst/>
              <a:latin typeface="Arial" charset="0"/>
              <a:ea typeface="ＭＳ Ｐゴシック" pitchFamily="1" charset="-128"/>
              <a:cs typeface="ＭＳ Ｐゴシック"/>
            </a:endParaRPr>
          </a:p>
          <a:p>
            <a:r>
              <a:rPr lang="en-US" sz="1200" kern="1200" dirty="0" smtClean="0">
                <a:solidFill>
                  <a:schemeClr val="tx1"/>
                </a:solidFill>
                <a:effectLst/>
                <a:latin typeface="Arial" charset="0"/>
                <a:ea typeface="ＭＳ Ｐゴシック" pitchFamily="1" charset="-128"/>
                <a:cs typeface="ＭＳ Ｐゴシック"/>
              </a:rPr>
              <a:t>Sometimes there is confusion over what HIA really is and at what stage of the decision making process it is applied. The way that I typically describe is that. . . </a:t>
            </a:r>
          </a:p>
          <a:p>
            <a:r>
              <a:rPr lang="en-US" sz="1200" kern="1200" dirty="0" smtClean="0">
                <a:solidFill>
                  <a:schemeClr val="tx1"/>
                </a:solidFill>
                <a:effectLst/>
                <a:latin typeface="Arial" charset="0"/>
                <a:ea typeface="ＭＳ Ｐゴシック" pitchFamily="1" charset="-128"/>
                <a:cs typeface="ＭＳ Ｐゴシック"/>
              </a:rPr>
              <a:t> </a:t>
            </a:r>
          </a:p>
          <a:p>
            <a:pPr lvl="0"/>
            <a:r>
              <a:rPr lang="en-US" sz="1200" kern="1200" dirty="0" smtClean="0">
                <a:solidFill>
                  <a:schemeClr val="tx1"/>
                </a:solidFill>
                <a:effectLst/>
                <a:latin typeface="Arial" charset="0"/>
                <a:ea typeface="ＭＳ Ｐゴシック" pitchFamily="1" charset="-128"/>
                <a:cs typeface="ＭＳ Ｐゴシック"/>
              </a:rPr>
              <a:t>HIA is not used to make the case for why a policy, program or project should be proposed</a:t>
            </a:r>
          </a:p>
          <a:p>
            <a:pPr lvl="0"/>
            <a:endParaRPr lang="en-US" sz="1200" kern="1200" dirty="0" smtClean="0">
              <a:solidFill>
                <a:schemeClr val="tx1"/>
              </a:solidFill>
              <a:effectLst/>
              <a:latin typeface="Arial" charset="0"/>
              <a:ea typeface="ＭＳ Ｐゴシック" pitchFamily="1" charset="-128"/>
              <a:cs typeface="ＭＳ Ｐゴシック"/>
            </a:endParaRPr>
          </a:p>
          <a:p>
            <a:pPr lvl="0"/>
            <a:r>
              <a:rPr lang="en-US" sz="1200" kern="1200" dirty="0" smtClean="0">
                <a:solidFill>
                  <a:schemeClr val="tx1"/>
                </a:solidFill>
                <a:effectLst/>
                <a:latin typeface="Arial" charset="0"/>
                <a:ea typeface="ＭＳ Ｐゴシック" pitchFamily="1" charset="-128"/>
                <a:cs typeface="ＭＳ Ｐゴシック"/>
              </a:rPr>
              <a:t>And it is not an assessment that is done to understand the impacts of a program or policy once it has been implemented</a:t>
            </a:r>
          </a:p>
          <a:p>
            <a:pPr lvl="0"/>
            <a:endParaRPr lang="en-US" sz="1200" kern="1200" dirty="0" smtClean="0">
              <a:solidFill>
                <a:schemeClr val="tx1"/>
              </a:solidFill>
              <a:effectLst/>
              <a:latin typeface="Arial" charset="0"/>
              <a:ea typeface="ＭＳ Ｐゴシック" pitchFamily="1" charset="-128"/>
              <a:cs typeface="ＭＳ Ｐゴシック"/>
            </a:endParaRPr>
          </a:p>
          <a:p>
            <a:pPr lvl="0"/>
            <a:r>
              <a:rPr lang="en-US" sz="1200" kern="1200" dirty="0" smtClean="0">
                <a:solidFill>
                  <a:schemeClr val="tx1"/>
                </a:solidFill>
                <a:effectLst/>
                <a:latin typeface="Arial" charset="0"/>
                <a:ea typeface="ＭＳ Ｐゴシック" pitchFamily="1" charset="-128"/>
                <a:cs typeface="ＭＳ Ｐゴシック"/>
              </a:rPr>
              <a:t>The sweet spot of HIA is meant to inform a proposed policy, program or project that is currently under active consideration by a decision-making body and predict potential health outcomes of that proposed policy or project.</a:t>
            </a:r>
          </a:p>
          <a:p>
            <a:pPr lvl="0"/>
            <a:endParaRPr lang="en-US" sz="1200" kern="1200" dirty="0" smtClean="0">
              <a:solidFill>
                <a:schemeClr val="tx1"/>
              </a:solidFill>
              <a:effectLst/>
              <a:latin typeface="Arial" charset="0"/>
              <a:ea typeface="ＭＳ Ｐゴシック" pitchFamily="1" charset="-128"/>
              <a:cs typeface="ＭＳ Ｐゴシック"/>
            </a:endParaRPr>
          </a:p>
          <a:p>
            <a:pPr lvl="0"/>
            <a:r>
              <a:rPr lang="en-US" sz="1200" kern="1200" dirty="0" smtClean="0">
                <a:solidFill>
                  <a:schemeClr val="tx1"/>
                </a:solidFill>
                <a:effectLst/>
                <a:latin typeface="Arial" charset="0"/>
                <a:ea typeface="ＭＳ Ｐゴシック" pitchFamily="1" charset="-128"/>
                <a:cs typeface="ＭＳ Ｐゴシック"/>
              </a:rPr>
              <a:t>People also ask how it relates to the many kinds of community assessments that are out there, such as MAPP, CHIP and CHA. </a:t>
            </a:r>
          </a:p>
          <a:p>
            <a:pPr lvl="0"/>
            <a:endParaRPr lang="en-US" sz="1200" kern="1200" dirty="0" smtClean="0">
              <a:solidFill>
                <a:schemeClr val="tx1"/>
              </a:solidFill>
              <a:effectLst/>
              <a:latin typeface="Arial" charset="0"/>
              <a:ea typeface="ＭＳ Ｐゴシック" pitchFamily="1" charset="-128"/>
              <a:cs typeface="ＭＳ Ｐゴシック"/>
            </a:endParaRPr>
          </a:p>
          <a:p>
            <a:pPr lvl="0"/>
            <a:r>
              <a:rPr lang="en-US" sz="1200" kern="1200" dirty="0" smtClean="0">
                <a:solidFill>
                  <a:schemeClr val="tx1"/>
                </a:solidFill>
                <a:effectLst/>
                <a:latin typeface="Arial" charset="0"/>
                <a:ea typeface="ＭＳ Ｐゴシック" pitchFamily="1" charset="-128"/>
                <a:cs typeface="ＭＳ Ｐゴシック"/>
              </a:rPr>
              <a:t>HIA is very different from these kinds of community assessments meant to gather a baseline data for existing conditions in a community. </a:t>
            </a:r>
          </a:p>
          <a:p>
            <a:pPr lvl="0"/>
            <a:endParaRPr lang="en-US" sz="1200" kern="1200" dirty="0" smtClean="0">
              <a:solidFill>
                <a:schemeClr val="tx1"/>
              </a:solidFill>
              <a:effectLst/>
              <a:latin typeface="Arial" charset="0"/>
              <a:ea typeface="ＭＳ Ｐゴシック" pitchFamily="1" charset="-128"/>
              <a:cs typeface="ＭＳ Ｐゴシック"/>
            </a:endParaRPr>
          </a:p>
          <a:p>
            <a:pPr lvl="0"/>
            <a:r>
              <a:rPr lang="en-US" sz="1200" kern="1200" dirty="0" smtClean="0">
                <a:solidFill>
                  <a:schemeClr val="tx1"/>
                </a:solidFill>
                <a:effectLst/>
                <a:latin typeface="Arial" charset="0"/>
                <a:ea typeface="ＭＳ Ｐゴシック" pitchFamily="1" charset="-128"/>
                <a:cs typeface="ＭＳ Ｐゴシック"/>
              </a:rPr>
              <a:t>HIA is the framework that translates that data into information and uses it to inform the decision making process.</a:t>
            </a:r>
          </a:p>
          <a:p>
            <a:pPr lvl="0"/>
            <a:endParaRPr lang="en-US" sz="1200" kern="1200" dirty="0" smtClean="0">
              <a:solidFill>
                <a:schemeClr val="tx1"/>
              </a:solidFill>
              <a:effectLst/>
              <a:latin typeface="Arial" charset="0"/>
              <a:ea typeface="ＭＳ Ｐゴシック" pitchFamily="1" charset="-128"/>
              <a:cs typeface="ＭＳ Ｐゴシック"/>
            </a:endParaRPr>
          </a:p>
          <a:p>
            <a:pPr lvl="0"/>
            <a:r>
              <a:rPr lang="en-US" sz="1200" kern="1200" dirty="0" smtClean="0">
                <a:solidFill>
                  <a:schemeClr val="tx1"/>
                </a:solidFill>
                <a:effectLst/>
                <a:latin typeface="Arial" charset="0"/>
                <a:ea typeface="ＭＳ Ｐゴシック" pitchFamily="1" charset="-128"/>
                <a:cs typeface="ＭＳ Ｐゴシック"/>
              </a:rPr>
              <a:t>These community assessments are tools that could be used during the assessment stage of HIA.</a:t>
            </a:r>
          </a:p>
          <a:p>
            <a:pPr lvl="0"/>
            <a:endParaRPr lang="en-US" dirty="0" smtClean="0">
              <a:cs typeface="+mn-cs"/>
            </a:endParaRPr>
          </a:p>
        </p:txBody>
      </p:sp>
      <p:sp>
        <p:nvSpPr>
          <p:cNvPr id="4" name="Slide Number Placeholder 3"/>
          <p:cNvSpPr>
            <a:spLocks noGrp="1"/>
          </p:cNvSpPr>
          <p:nvPr>
            <p:ph type="sldNum" sz="quarter" idx="10"/>
          </p:nvPr>
        </p:nvSpPr>
        <p:spPr/>
        <p:txBody>
          <a:bodyPr/>
          <a:lstStyle/>
          <a:p>
            <a:pPr>
              <a:defRPr/>
            </a:pPr>
            <a:fld id="{27F2E8E4-9CC3-4FAA-96A7-8E508BC0DE04}"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charset="0"/>
                <a:ea typeface="ＭＳ Ｐゴシック" pitchFamily="1" charset="-128"/>
              </a:rPr>
              <a:t>In San Francisco, they did an HIA of a proposed senior housing facility located next to two busy freeways and looked at a variety of impacts . . . air quality noise, safety, retail access.  </a:t>
            </a:r>
          </a:p>
          <a:p>
            <a:r>
              <a:rPr lang="en-US" dirty="0" smtClean="0">
                <a:latin typeface="Arial" charset="0"/>
                <a:ea typeface="ＭＳ Ｐゴシック" pitchFamily="1" charset="-128"/>
              </a:rPr>
              <a:t> </a:t>
            </a:r>
          </a:p>
          <a:p>
            <a:r>
              <a:rPr lang="en-US" dirty="0" smtClean="0">
                <a:latin typeface="Arial" charset="0"/>
                <a:ea typeface="ＭＳ Ｐゴシック" pitchFamily="1" charset="-128"/>
              </a:rPr>
              <a:t>They ended up making several actionable recommendations such as noise-insulating windows, moving the building entrance to the non-freeway side to cut down on pedestrian injuries, etc.</a:t>
            </a:r>
          </a:p>
          <a:p>
            <a:r>
              <a:rPr lang="en-US" dirty="0" smtClean="0">
                <a:latin typeface="Arial" charset="0"/>
                <a:ea typeface="ＭＳ Ｐゴシック" pitchFamily="1" charset="-128"/>
              </a:rPr>
              <a:t> </a:t>
            </a:r>
          </a:p>
          <a:p>
            <a:r>
              <a:rPr lang="en-US" dirty="0" smtClean="0">
                <a:latin typeface="Arial" charset="0"/>
                <a:ea typeface="ＭＳ Ｐゴシック" pitchFamily="1" charset="-128"/>
              </a:rPr>
              <a:t>But one of the key findings here is that even though the building’s air-filtration system met all permitting requirements, the air-intake vent the way it was written into the plans would have pulled exhaust from the freeway and pumped it into the building, leading to harmful indoor air quality for residents who are already at high-risk for respiratory illness </a:t>
            </a:r>
          </a:p>
          <a:p>
            <a:r>
              <a:rPr lang="en-US" dirty="0" smtClean="0">
                <a:latin typeface="Arial" charset="0"/>
                <a:ea typeface="ＭＳ Ｐゴシック" pitchFamily="1" charset="-128"/>
              </a:rPr>
              <a:t> </a:t>
            </a:r>
          </a:p>
          <a:p>
            <a:r>
              <a:rPr lang="en-US" dirty="0" smtClean="0">
                <a:latin typeface="Arial" charset="0"/>
                <a:ea typeface="ＭＳ Ｐゴシック" pitchFamily="1" charset="-128"/>
              </a:rPr>
              <a:t>A relatively easy fix—that actually was implemented—involved relocating the intake vent to the other side of the building and upgrading the building’s air-filtration system. </a:t>
            </a:r>
          </a:p>
          <a:p>
            <a:r>
              <a:rPr lang="en-US" dirty="0" smtClean="0">
                <a:latin typeface="Arial" charset="0"/>
                <a:ea typeface="ＭＳ Ｐゴシック" pitchFamily="1" charset="-128"/>
              </a:rPr>
              <a:t> </a:t>
            </a:r>
          </a:p>
          <a:p>
            <a:r>
              <a:rPr lang="en-US" dirty="0" smtClean="0">
                <a:latin typeface="Arial" charset="0"/>
                <a:ea typeface="ＭＳ Ｐゴシック" pitchFamily="1" charset="-128"/>
              </a:rPr>
              <a:t>This is a good example of why it is still useful to do HIAs even though air quality regulations are already in effect. Those regulations don’t always take into account the potentially harmful effects that surrounding air quality can have on people.</a:t>
            </a:r>
          </a:p>
        </p:txBody>
      </p:sp>
      <p:sp>
        <p:nvSpPr>
          <p:cNvPr id="4" name="Slide Number Placeholder 3"/>
          <p:cNvSpPr>
            <a:spLocks noGrp="1"/>
          </p:cNvSpPr>
          <p:nvPr>
            <p:ph type="sldNum" sz="quarter" idx="10"/>
          </p:nvPr>
        </p:nvSpPr>
        <p:spPr/>
        <p:txBody>
          <a:bodyPr/>
          <a:lstStyle/>
          <a:p>
            <a:pPr>
              <a:defRPr/>
            </a:pPr>
            <a:fld id="{27F2E8E4-9CC3-4FAA-96A7-8E508BC0DE04}"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HealthImpactPP-Bkgd1"/>
          <p:cNvPicPr>
            <a:picLocks noChangeAspect="1" noChangeArrowheads="1"/>
          </p:cNvPicPr>
          <p:nvPr userDrawn="1"/>
        </p:nvPicPr>
        <p:blipFill>
          <a:blip r:embed="rId2" cstate="print"/>
          <a:srcRect/>
          <a:stretch>
            <a:fillRect/>
          </a:stretch>
        </p:blipFill>
        <p:spPr bwMode="auto">
          <a:xfrm>
            <a:off x="-19050" y="-14288"/>
            <a:ext cx="9182100" cy="6886576"/>
          </a:xfrm>
          <a:prstGeom prst="rect">
            <a:avLst/>
          </a:prstGeom>
          <a:noFill/>
          <a:ln w="9525">
            <a:noFill/>
            <a:miter lim="800000"/>
            <a:headEnd/>
            <a:tailEnd/>
          </a:ln>
        </p:spPr>
      </p:pic>
      <p:sp>
        <p:nvSpPr>
          <p:cNvPr id="16388" name="Rectangle 4"/>
          <p:cNvSpPr>
            <a:spLocks noGrp="1" noChangeArrowheads="1"/>
          </p:cNvSpPr>
          <p:nvPr>
            <p:ph type="ctrTitle"/>
          </p:nvPr>
        </p:nvSpPr>
        <p:spPr>
          <a:xfrm>
            <a:off x="685800" y="2286000"/>
            <a:ext cx="8001000" cy="1066800"/>
          </a:xfrm>
        </p:spPr>
        <p:txBody>
          <a:bodyPr/>
          <a:lstStyle>
            <a:lvl1pPr>
              <a:defRPr sz="4000"/>
            </a:lvl1pPr>
          </a:lstStyle>
          <a:p>
            <a:r>
              <a:rPr lang="en-US"/>
              <a:t>Click to edit Master title style</a:t>
            </a:r>
          </a:p>
        </p:txBody>
      </p:sp>
      <p:sp>
        <p:nvSpPr>
          <p:cNvPr id="16389" name="Rectangle 5"/>
          <p:cNvSpPr>
            <a:spLocks noGrp="1" noChangeArrowheads="1"/>
          </p:cNvSpPr>
          <p:nvPr>
            <p:ph type="subTitle" idx="1"/>
          </p:nvPr>
        </p:nvSpPr>
        <p:spPr>
          <a:xfrm>
            <a:off x="685800" y="3886200"/>
            <a:ext cx="8001000" cy="990600"/>
          </a:xfrm>
        </p:spPr>
        <p:txBody>
          <a:bodyPr/>
          <a:lstStyle>
            <a:lvl1pPr marL="0" indent="0" algn="r">
              <a:defRPr/>
            </a:lvl1pPr>
          </a:lstStyle>
          <a:p>
            <a:r>
              <a:rPr lang="en-US"/>
              <a:t>Click to edit Master subtitle style</a:t>
            </a:r>
          </a:p>
        </p:txBody>
      </p:sp>
      <p:sp>
        <p:nvSpPr>
          <p:cNvPr id="5" name="Rectangle 4"/>
          <p:cNvSpPr>
            <a:spLocks noGrp="1" noChangeArrowheads="1"/>
          </p:cNvSpPr>
          <p:nvPr>
            <p:ph type="sldNum" sz="quarter" idx="10"/>
          </p:nvPr>
        </p:nvSpPr>
        <p:spPr/>
        <p:txBody>
          <a:bodyPr/>
          <a:lstStyle>
            <a:lvl1pPr>
              <a:defRPr/>
            </a:lvl1pPr>
          </a:lstStyle>
          <a:p>
            <a:pPr>
              <a:defRPr/>
            </a:pPr>
            <a:fld id="{20D62E61-1583-4F24-B2C5-009B42FA40B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16151FB-83C9-4BF5-BC60-3C5BA8A6748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533400"/>
            <a:ext cx="1981200" cy="47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533400"/>
            <a:ext cx="5791200" cy="47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A7CB918-1B6D-40B6-B021-3D0944340544}"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924800" cy="6096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762000" y="2057400"/>
            <a:ext cx="7848600" cy="3200400"/>
          </a:xfrm>
        </p:spPr>
        <p:txBody>
          <a:bodyPr/>
          <a:lstStyle/>
          <a:p>
            <a:pPr lvl="0"/>
            <a:endParaRPr lang="en-US" noProof="0" dirty="0"/>
          </a:p>
        </p:txBody>
      </p:sp>
      <p:sp>
        <p:nvSpPr>
          <p:cNvPr id="4" name="Rectangle 6"/>
          <p:cNvSpPr>
            <a:spLocks noGrp="1" noChangeArrowheads="1"/>
          </p:cNvSpPr>
          <p:nvPr>
            <p:ph type="sldNum" sz="quarter" idx="10"/>
          </p:nvPr>
        </p:nvSpPr>
        <p:spPr>
          <a:ln/>
        </p:spPr>
        <p:txBody>
          <a:bodyPr/>
          <a:lstStyle>
            <a:lvl1pPr>
              <a:defRPr/>
            </a:lvl1pPr>
          </a:lstStyle>
          <a:p>
            <a:pPr>
              <a:defRPr/>
            </a:pPr>
            <a:fld id="{C428B2C2-F80D-4AF7-8063-4BF67A06B0DF}"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AB9D6097-887C-2D43-B91E-0942D5048173}" type="slidenum">
              <a:rPr lang="en-US">
                <a:solidFill>
                  <a:srgbClr val="EAEBDE"/>
                </a:solidFill>
              </a:rPr>
              <a:pPr>
                <a:defRPr/>
              </a:pPr>
              <a:t>‹#›</a:t>
            </a:fld>
            <a:endParaRPr lang="en-US" dirty="0">
              <a:solidFill>
                <a:srgbClr val="EAEBDE"/>
              </a:solidFill>
            </a:endParaRPr>
          </a:p>
        </p:txBody>
      </p:sp>
    </p:spTree>
    <p:extLst>
      <p:ext uri="{BB962C8B-B14F-4D97-AF65-F5344CB8AC3E}">
        <p14:creationId xmlns="" xmlns:p14="http://schemas.microsoft.com/office/powerpoint/2010/main" val="1532585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42F4E01E-9CCD-DB4E-8E79-44323CB1583A}" type="slidenum">
              <a:rPr lang="en-US">
                <a:solidFill>
                  <a:srgbClr val="EAEBDE"/>
                </a:solidFill>
              </a:rPr>
              <a:pPr>
                <a:defRPr/>
              </a:pPr>
              <a:t>‹#›</a:t>
            </a:fld>
            <a:endParaRPr lang="en-US" dirty="0">
              <a:solidFill>
                <a:srgbClr val="EAEBDE"/>
              </a:solidFill>
            </a:endParaRPr>
          </a:p>
        </p:txBody>
      </p:sp>
    </p:spTree>
    <p:extLst>
      <p:ext uri="{BB962C8B-B14F-4D97-AF65-F5344CB8AC3E}">
        <p14:creationId xmlns="" xmlns:p14="http://schemas.microsoft.com/office/powerpoint/2010/main" val="182298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pPr>
              <a:defRPr/>
            </a:pPr>
            <a:fld id="{E91756AB-FB3E-5342-A146-4B87D8CF0C97}" type="slidenum">
              <a:rPr lang="en-US">
                <a:solidFill>
                  <a:srgbClr val="EAEBDE"/>
                </a:solidFill>
              </a:rPr>
              <a:pPr>
                <a:defRPr/>
              </a:pPr>
              <a:t>‹#›</a:t>
            </a:fld>
            <a:endParaRPr lang="en-US" dirty="0">
              <a:solidFill>
                <a:srgbClr val="EAEBDE"/>
              </a:solidFill>
            </a:endParaRPr>
          </a:p>
        </p:txBody>
      </p:sp>
    </p:spTree>
    <p:extLst>
      <p:ext uri="{BB962C8B-B14F-4D97-AF65-F5344CB8AC3E}">
        <p14:creationId xmlns="" xmlns:p14="http://schemas.microsoft.com/office/powerpoint/2010/main" val="269207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14400"/>
            <a:ext cx="3810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10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sldNum" sz="quarter" idx="10"/>
          </p:nvPr>
        </p:nvSpPr>
        <p:spPr>
          <a:ln/>
        </p:spPr>
        <p:txBody>
          <a:bodyPr/>
          <a:lstStyle>
            <a:lvl1pPr>
              <a:defRPr/>
            </a:lvl1pPr>
          </a:lstStyle>
          <a:p>
            <a:pPr>
              <a:defRPr/>
            </a:pPr>
            <a:fld id="{0A420012-614B-B04D-996C-C29A1994FC81}" type="slidenum">
              <a:rPr lang="en-US">
                <a:solidFill>
                  <a:srgbClr val="EAEBDE"/>
                </a:solidFill>
              </a:rPr>
              <a:pPr>
                <a:defRPr/>
              </a:pPr>
              <a:t>‹#›</a:t>
            </a:fld>
            <a:endParaRPr lang="en-US" dirty="0">
              <a:solidFill>
                <a:srgbClr val="EAEBDE"/>
              </a:solidFill>
            </a:endParaRPr>
          </a:p>
        </p:txBody>
      </p:sp>
    </p:spTree>
    <p:extLst>
      <p:ext uri="{BB962C8B-B14F-4D97-AF65-F5344CB8AC3E}">
        <p14:creationId xmlns="" xmlns:p14="http://schemas.microsoft.com/office/powerpoint/2010/main" val="1371623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sldNum" sz="quarter" idx="10"/>
          </p:nvPr>
        </p:nvSpPr>
        <p:spPr>
          <a:ln/>
        </p:spPr>
        <p:txBody>
          <a:bodyPr/>
          <a:lstStyle>
            <a:lvl1pPr>
              <a:defRPr/>
            </a:lvl1pPr>
          </a:lstStyle>
          <a:p>
            <a:pPr>
              <a:defRPr/>
            </a:pPr>
            <a:fld id="{A7567FAA-D1C9-174D-9478-81B8C1F63C99}" type="slidenum">
              <a:rPr lang="en-US">
                <a:solidFill>
                  <a:srgbClr val="EAEBDE"/>
                </a:solidFill>
              </a:rPr>
              <a:pPr>
                <a:defRPr/>
              </a:pPr>
              <a:t>‹#›</a:t>
            </a:fld>
            <a:endParaRPr lang="en-US" dirty="0">
              <a:solidFill>
                <a:srgbClr val="EAEBDE"/>
              </a:solidFill>
            </a:endParaRPr>
          </a:p>
        </p:txBody>
      </p:sp>
    </p:spTree>
    <p:extLst>
      <p:ext uri="{BB962C8B-B14F-4D97-AF65-F5344CB8AC3E}">
        <p14:creationId xmlns="" xmlns:p14="http://schemas.microsoft.com/office/powerpoint/2010/main" val="3046243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sldNum" sz="quarter" idx="10"/>
          </p:nvPr>
        </p:nvSpPr>
        <p:spPr>
          <a:ln/>
        </p:spPr>
        <p:txBody>
          <a:bodyPr/>
          <a:lstStyle>
            <a:lvl1pPr>
              <a:defRPr/>
            </a:lvl1pPr>
          </a:lstStyle>
          <a:p>
            <a:pPr>
              <a:defRPr/>
            </a:pPr>
            <a:fld id="{C8C877EB-AAE4-174B-8C43-86C2094C300F}" type="slidenum">
              <a:rPr lang="en-US">
                <a:solidFill>
                  <a:srgbClr val="EAEBDE"/>
                </a:solidFill>
              </a:rPr>
              <a:pPr>
                <a:defRPr/>
              </a:pPr>
              <a:t>‹#›</a:t>
            </a:fld>
            <a:endParaRPr lang="en-US" dirty="0">
              <a:solidFill>
                <a:srgbClr val="EAEBDE"/>
              </a:solidFill>
            </a:endParaRPr>
          </a:p>
        </p:txBody>
      </p:sp>
    </p:spTree>
    <p:extLst>
      <p:ext uri="{BB962C8B-B14F-4D97-AF65-F5344CB8AC3E}">
        <p14:creationId xmlns="" xmlns:p14="http://schemas.microsoft.com/office/powerpoint/2010/main" val="3182778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fld id="{220C4F25-F92D-9344-AE87-63C800DAB44A}" type="slidenum">
              <a:rPr lang="en-US">
                <a:solidFill>
                  <a:srgbClr val="EAEBDE"/>
                </a:solidFill>
              </a:rPr>
              <a:pPr>
                <a:defRPr/>
              </a:pPr>
              <a:t>‹#›</a:t>
            </a:fld>
            <a:endParaRPr lang="en-US" dirty="0">
              <a:solidFill>
                <a:srgbClr val="EAEBDE"/>
              </a:solidFill>
            </a:endParaRPr>
          </a:p>
        </p:txBody>
      </p:sp>
    </p:spTree>
    <p:extLst>
      <p:ext uri="{BB962C8B-B14F-4D97-AF65-F5344CB8AC3E}">
        <p14:creationId xmlns="" xmlns:p14="http://schemas.microsoft.com/office/powerpoint/2010/main" val="3214825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dirty="0" smtClean="0"/>
            </a:lvl1pPr>
          </a:lstStyle>
          <a:p>
            <a:pPr>
              <a:defRPr/>
            </a:pPr>
            <a:endParaRPr lang="en-US" dirty="0"/>
          </a:p>
          <a:p>
            <a:pPr>
              <a:defRPr/>
            </a:pP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475637DF-5AFA-8545-A118-C86CB1CC23BA}" type="slidenum">
              <a:rPr lang="en-US">
                <a:solidFill>
                  <a:srgbClr val="EAEBDE"/>
                </a:solidFill>
              </a:rPr>
              <a:pPr>
                <a:defRPr/>
              </a:pPr>
              <a:t>‹#›</a:t>
            </a:fld>
            <a:endParaRPr lang="en-US" dirty="0">
              <a:solidFill>
                <a:srgbClr val="EAEBDE"/>
              </a:solidFill>
            </a:endParaRPr>
          </a:p>
        </p:txBody>
      </p:sp>
    </p:spTree>
    <p:extLst>
      <p:ext uri="{BB962C8B-B14F-4D97-AF65-F5344CB8AC3E}">
        <p14:creationId xmlns="" xmlns:p14="http://schemas.microsoft.com/office/powerpoint/2010/main" val="6641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CD3EB983-623E-D445-97F8-2DA4795886B6}" type="slidenum">
              <a:rPr lang="en-US">
                <a:solidFill>
                  <a:srgbClr val="EAEBDE"/>
                </a:solidFill>
              </a:rPr>
              <a:pPr>
                <a:defRPr/>
              </a:pPr>
              <a:t>‹#›</a:t>
            </a:fld>
            <a:endParaRPr lang="en-US" dirty="0">
              <a:solidFill>
                <a:srgbClr val="EAEBDE"/>
              </a:solidFill>
            </a:endParaRPr>
          </a:p>
        </p:txBody>
      </p:sp>
    </p:spTree>
    <p:extLst>
      <p:ext uri="{BB962C8B-B14F-4D97-AF65-F5344CB8AC3E}">
        <p14:creationId xmlns="" xmlns:p14="http://schemas.microsoft.com/office/powerpoint/2010/main" val="3383343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21DD227D-954E-7140-90FA-3B867E40BA1E}" type="slidenum">
              <a:rPr lang="en-US">
                <a:solidFill>
                  <a:srgbClr val="EAEBDE"/>
                </a:solidFill>
              </a:rPr>
              <a:pPr>
                <a:defRPr/>
              </a:pPr>
              <a:t>‹#›</a:t>
            </a:fld>
            <a:endParaRPr lang="en-US" dirty="0">
              <a:solidFill>
                <a:srgbClr val="EAEBDE"/>
              </a:solidFill>
            </a:endParaRPr>
          </a:p>
        </p:txBody>
      </p:sp>
    </p:spTree>
    <p:extLst>
      <p:ext uri="{BB962C8B-B14F-4D97-AF65-F5344CB8AC3E}">
        <p14:creationId xmlns="" xmlns:p14="http://schemas.microsoft.com/office/powerpoint/2010/main" val="63351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152400"/>
            <a:ext cx="20955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152400"/>
            <a:ext cx="61341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37CCE68A-4BFE-4D4E-B4B5-592A1CEC71BC}" type="slidenum">
              <a:rPr lang="en-US">
                <a:solidFill>
                  <a:srgbClr val="EAEBDE"/>
                </a:solidFill>
              </a:rPr>
              <a:pPr>
                <a:defRPr/>
              </a:pPr>
              <a:t>‹#›</a:t>
            </a:fld>
            <a:endParaRPr lang="en-US" dirty="0">
              <a:solidFill>
                <a:srgbClr val="EAEBDE"/>
              </a:solidFill>
            </a:endParaRPr>
          </a:p>
        </p:txBody>
      </p:sp>
    </p:spTree>
    <p:extLst>
      <p:ext uri="{BB962C8B-B14F-4D97-AF65-F5344CB8AC3E}">
        <p14:creationId xmlns="" xmlns:p14="http://schemas.microsoft.com/office/powerpoint/2010/main" val="4083277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73152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914400"/>
            <a:ext cx="38100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100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sldNum" sz="quarter" idx="10"/>
          </p:nvPr>
        </p:nvSpPr>
        <p:spPr>
          <a:ln/>
        </p:spPr>
        <p:txBody>
          <a:bodyPr/>
          <a:lstStyle>
            <a:lvl1pPr>
              <a:defRPr/>
            </a:lvl1pPr>
          </a:lstStyle>
          <a:p>
            <a:pPr>
              <a:defRPr/>
            </a:pPr>
            <a:fld id="{8C0D81EE-4511-7440-ADE7-79391C6E78D5}" type="slidenum">
              <a:rPr lang="en-US">
                <a:solidFill>
                  <a:srgbClr val="EAEBDE"/>
                </a:solidFill>
              </a:rPr>
              <a:pPr>
                <a:defRPr/>
              </a:pPr>
              <a:t>‹#›</a:t>
            </a:fld>
            <a:endParaRPr lang="en-US" dirty="0">
              <a:solidFill>
                <a:srgbClr val="EAEBDE"/>
              </a:solidFill>
            </a:endParaRPr>
          </a:p>
        </p:txBody>
      </p:sp>
    </p:spTree>
    <p:extLst>
      <p:ext uri="{BB962C8B-B14F-4D97-AF65-F5344CB8AC3E}">
        <p14:creationId xmlns="" xmlns:p14="http://schemas.microsoft.com/office/powerpoint/2010/main" val="35480789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73152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914400"/>
            <a:ext cx="38100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914400"/>
            <a:ext cx="38100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543300"/>
            <a:ext cx="38100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0"/>
          <p:cNvSpPr>
            <a:spLocks noGrp="1" noChangeArrowheads="1"/>
          </p:cNvSpPr>
          <p:nvPr>
            <p:ph type="sldNum" sz="quarter" idx="10"/>
          </p:nvPr>
        </p:nvSpPr>
        <p:spPr>
          <a:ln/>
        </p:spPr>
        <p:txBody>
          <a:bodyPr/>
          <a:lstStyle>
            <a:lvl1pPr>
              <a:defRPr/>
            </a:lvl1pPr>
          </a:lstStyle>
          <a:p>
            <a:pPr>
              <a:defRPr/>
            </a:pPr>
            <a:fld id="{556A4BB7-E09E-1B4E-B29B-6A0D11026ECC}" type="slidenum">
              <a:rPr lang="en-US">
                <a:solidFill>
                  <a:srgbClr val="EAEBDE"/>
                </a:solidFill>
              </a:rPr>
              <a:pPr>
                <a:defRPr/>
              </a:pPr>
              <a:t>‹#›</a:t>
            </a:fld>
            <a:endParaRPr lang="en-US" dirty="0">
              <a:solidFill>
                <a:srgbClr val="EAEBDE"/>
              </a:solidFill>
            </a:endParaRPr>
          </a:p>
        </p:txBody>
      </p:sp>
    </p:spTree>
    <p:extLst>
      <p:ext uri="{BB962C8B-B14F-4D97-AF65-F5344CB8AC3E}">
        <p14:creationId xmlns="" xmlns:p14="http://schemas.microsoft.com/office/powerpoint/2010/main" val="3444810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7315200" cy="609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914400"/>
            <a:ext cx="7772400" cy="5105400"/>
          </a:xfrm>
        </p:spPr>
        <p:txBody>
          <a:bodyPr/>
          <a:lstStyle/>
          <a:p>
            <a:pPr lvl="0"/>
            <a:endParaRPr lang="en-US" noProof="0" dirty="0" smtClean="0"/>
          </a:p>
        </p:txBody>
      </p:sp>
      <p:sp>
        <p:nvSpPr>
          <p:cNvPr id="4" name="Rectangle 10"/>
          <p:cNvSpPr>
            <a:spLocks noGrp="1" noChangeArrowheads="1"/>
          </p:cNvSpPr>
          <p:nvPr>
            <p:ph type="sldNum" sz="quarter" idx="10"/>
          </p:nvPr>
        </p:nvSpPr>
        <p:spPr>
          <a:ln/>
        </p:spPr>
        <p:txBody>
          <a:bodyPr/>
          <a:lstStyle>
            <a:lvl1pPr>
              <a:defRPr/>
            </a:lvl1pPr>
          </a:lstStyle>
          <a:p>
            <a:pPr>
              <a:defRPr/>
            </a:pPr>
            <a:fld id="{70DECBD9-507C-F84A-BDA2-6145F24DA784}" type="slidenum">
              <a:rPr lang="en-US">
                <a:solidFill>
                  <a:srgbClr val="EAEBDE"/>
                </a:solidFill>
              </a:rPr>
              <a:pPr>
                <a:defRPr/>
              </a:pPr>
              <a:t>‹#›</a:t>
            </a:fld>
            <a:endParaRPr lang="en-US" dirty="0">
              <a:solidFill>
                <a:srgbClr val="EAEBDE"/>
              </a:solidFill>
            </a:endParaRPr>
          </a:p>
        </p:txBody>
      </p:sp>
    </p:spTree>
    <p:extLst>
      <p:ext uri="{BB962C8B-B14F-4D97-AF65-F5344CB8AC3E}">
        <p14:creationId xmlns="" xmlns:p14="http://schemas.microsoft.com/office/powerpoint/2010/main" val="30100055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7315200"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914400"/>
            <a:ext cx="7772400" cy="5105400"/>
          </a:xfrm>
        </p:spPr>
        <p:txBody>
          <a:bodyPr/>
          <a:lstStyle/>
          <a:p>
            <a:pPr lvl="0"/>
            <a:endParaRPr lang="en-US" noProof="0" dirty="0" smtClean="0"/>
          </a:p>
        </p:txBody>
      </p:sp>
      <p:sp>
        <p:nvSpPr>
          <p:cNvPr id="4" name="Rectangle 10"/>
          <p:cNvSpPr>
            <a:spLocks noGrp="1" noChangeArrowheads="1"/>
          </p:cNvSpPr>
          <p:nvPr>
            <p:ph type="sldNum" sz="quarter" idx="10"/>
          </p:nvPr>
        </p:nvSpPr>
        <p:spPr>
          <a:ln/>
        </p:spPr>
        <p:txBody>
          <a:bodyPr/>
          <a:lstStyle>
            <a:lvl1pPr>
              <a:defRPr/>
            </a:lvl1pPr>
          </a:lstStyle>
          <a:p>
            <a:pPr>
              <a:defRPr/>
            </a:pPr>
            <a:fld id="{D72BCDFE-7A3D-5740-93DF-B6C010D3C03E}" type="slidenum">
              <a:rPr lang="en-US">
                <a:solidFill>
                  <a:srgbClr val="EAEBDE"/>
                </a:solidFill>
              </a:rPr>
              <a:pPr>
                <a:defRPr/>
              </a:pPr>
              <a:t>‹#›</a:t>
            </a:fld>
            <a:endParaRPr lang="en-US" dirty="0">
              <a:solidFill>
                <a:srgbClr val="EAEBDE"/>
              </a:solidFill>
            </a:endParaRPr>
          </a:p>
        </p:txBody>
      </p:sp>
    </p:spTree>
    <p:extLst>
      <p:ext uri="{BB962C8B-B14F-4D97-AF65-F5344CB8AC3E}">
        <p14:creationId xmlns="" xmlns:p14="http://schemas.microsoft.com/office/powerpoint/2010/main" val="8847389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7315200"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14400"/>
            <a:ext cx="38100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914400"/>
            <a:ext cx="38100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543300"/>
            <a:ext cx="38100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0"/>
          <p:cNvSpPr>
            <a:spLocks noGrp="1" noChangeArrowheads="1"/>
          </p:cNvSpPr>
          <p:nvPr>
            <p:ph type="sldNum" sz="quarter" idx="10"/>
          </p:nvPr>
        </p:nvSpPr>
        <p:spPr>
          <a:ln/>
        </p:spPr>
        <p:txBody>
          <a:bodyPr/>
          <a:lstStyle>
            <a:lvl1pPr>
              <a:defRPr/>
            </a:lvl1pPr>
          </a:lstStyle>
          <a:p>
            <a:pPr>
              <a:defRPr/>
            </a:pPr>
            <a:fld id="{AF6197BB-5B98-0C44-968C-86EE1D28912F}" type="slidenum">
              <a:rPr lang="en-US">
                <a:solidFill>
                  <a:srgbClr val="EAEBDE"/>
                </a:solidFill>
              </a:rPr>
              <a:pPr>
                <a:defRPr/>
              </a:pPr>
              <a:t>‹#›</a:t>
            </a:fld>
            <a:endParaRPr lang="en-US" dirty="0">
              <a:solidFill>
                <a:srgbClr val="EAEBDE"/>
              </a:solidFill>
            </a:endParaRPr>
          </a:p>
        </p:txBody>
      </p:sp>
    </p:spTree>
    <p:extLst>
      <p:ext uri="{BB962C8B-B14F-4D97-AF65-F5344CB8AC3E}">
        <p14:creationId xmlns="" xmlns:p14="http://schemas.microsoft.com/office/powerpoint/2010/main" val="2844889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 y="152400"/>
            <a:ext cx="83820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0"/>
          <p:cNvSpPr>
            <a:spLocks noGrp="1" noChangeArrowheads="1"/>
          </p:cNvSpPr>
          <p:nvPr>
            <p:ph type="sldNum" sz="quarter" idx="10"/>
          </p:nvPr>
        </p:nvSpPr>
        <p:spPr>
          <a:ln/>
        </p:spPr>
        <p:txBody>
          <a:bodyPr/>
          <a:lstStyle>
            <a:lvl1pPr>
              <a:defRPr/>
            </a:lvl1pPr>
          </a:lstStyle>
          <a:p>
            <a:pPr>
              <a:defRPr/>
            </a:pPr>
            <a:fld id="{EA92BD5C-005E-2943-A432-D628849A578D}" type="slidenum">
              <a:rPr lang="en-US">
                <a:solidFill>
                  <a:srgbClr val="EAEBDE"/>
                </a:solidFill>
              </a:rPr>
              <a:pPr>
                <a:defRPr/>
              </a:pPr>
              <a:t>‹#›</a:t>
            </a:fld>
            <a:endParaRPr lang="en-US" dirty="0">
              <a:solidFill>
                <a:srgbClr val="EAEBDE"/>
              </a:solidFill>
            </a:endParaRPr>
          </a:p>
        </p:txBody>
      </p:sp>
    </p:spTree>
    <p:extLst>
      <p:ext uri="{BB962C8B-B14F-4D97-AF65-F5344CB8AC3E}">
        <p14:creationId xmlns="" xmlns:p14="http://schemas.microsoft.com/office/powerpoint/2010/main" val="464333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84F942B8-526D-47EF-A633-5CEA7608BFB5}"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3EC916-33DF-4901-9FBB-4419F6579051}" type="datetimeFigureOut">
              <a:rPr lang="en-US" smtClean="0">
                <a:solidFill>
                  <a:prstClr val="black">
                    <a:tint val="75000"/>
                  </a:prstClr>
                </a:solidFill>
              </a:rPr>
              <a:pPr/>
              <a:t>9/7/2012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B8E802-AC08-4BD8-889A-8C556DB5D547}" type="slidenum">
              <a:rPr lang="en-US" smtClean="0">
                <a:solidFill>
                  <a:prstClr val="black">
                    <a:tint val="75000"/>
                  </a:prstClr>
                </a:solidFill>
              </a:rPr>
              <a:pPr/>
              <a:t>‹#›</a:t>
            </a:fld>
            <a:endParaRPr lang="en-US" dirty="0">
              <a:solidFill>
                <a:prstClr val="black">
                  <a:tint val="75000"/>
                </a:prstClr>
              </a:solidFill>
            </a:endParaRPr>
          </a:p>
        </p:txBody>
      </p:sp>
      <p:pic>
        <p:nvPicPr>
          <p:cNvPr id="7" name="Picture 8" descr="HealthImpactPP-Bkgd1"/>
          <p:cNvPicPr>
            <a:picLocks noChangeAspect="1" noChangeArrowheads="1"/>
          </p:cNvPicPr>
          <p:nvPr userDrawn="1"/>
        </p:nvPicPr>
        <p:blipFill>
          <a:blip r:embed="rId2" cstate="print"/>
          <a:srcRect/>
          <a:stretch>
            <a:fillRect/>
          </a:stretch>
        </p:blipFill>
        <p:spPr bwMode="auto">
          <a:xfrm>
            <a:off x="-19050" y="-14288"/>
            <a:ext cx="9182100" cy="6886576"/>
          </a:xfrm>
          <a:prstGeom prst="rect">
            <a:avLst/>
          </a:prstGeom>
          <a:noFill/>
        </p:spPr>
      </p:pic>
    </p:spTree>
    <p:extLst>
      <p:ext uri="{BB962C8B-B14F-4D97-AF65-F5344CB8AC3E}">
        <p14:creationId xmlns="" xmlns:p14="http://schemas.microsoft.com/office/powerpoint/2010/main" val="2557791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3EC916-33DF-4901-9FBB-4419F6579051}" type="datetimeFigureOut">
              <a:rPr lang="en-US" smtClean="0">
                <a:solidFill>
                  <a:prstClr val="black">
                    <a:tint val="75000"/>
                  </a:prstClr>
                </a:solidFill>
              </a:rPr>
              <a:pPr/>
              <a:t>9/7/2012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endParaRPr lang="en-US" dirty="0" smtClean="0">
              <a:solidFill>
                <a:prstClr val="black">
                  <a:tint val="75000"/>
                </a:prstClr>
              </a:solidFill>
            </a:endParaRPr>
          </a:p>
          <a:p>
            <a:endParaRPr lang="en-US" dirty="0">
              <a:solidFill>
                <a:prstClr val="black">
                  <a:tint val="75000"/>
                </a:prstClr>
              </a:solidFill>
            </a:endParaRPr>
          </a:p>
        </p:txBody>
      </p:sp>
    </p:spTree>
    <p:extLst>
      <p:ext uri="{BB962C8B-B14F-4D97-AF65-F5344CB8AC3E}">
        <p14:creationId xmlns="" xmlns:p14="http://schemas.microsoft.com/office/powerpoint/2010/main" val="9038933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3EC916-33DF-4901-9FBB-4419F6579051}" type="datetimeFigureOut">
              <a:rPr lang="en-US" smtClean="0">
                <a:solidFill>
                  <a:prstClr val="black">
                    <a:tint val="75000"/>
                  </a:prstClr>
                </a:solidFill>
              </a:rPr>
              <a:pPr/>
              <a:t>9/7/2012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F70051-0671-4DE3-97B1-BFD3EF091C8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7414632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3EC916-33DF-4901-9FBB-4419F6579051}" type="datetimeFigureOut">
              <a:rPr lang="en-US" smtClean="0">
                <a:solidFill>
                  <a:prstClr val="black">
                    <a:tint val="75000"/>
                  </a:prstClr>
                </a:solidFill>
              </a:rPr>
              <a:pPr/>
              <a:t>9/7/2012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8A43554-2E65-413D-865E-FD5CF7C414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5414973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3EC916-33DF-4901-9FBB-4419F6579051}" type="datetimeFigureOut">
              <a:rPr lang="en-US" smtClean="0">
                <a:solidFill>
                  <a:prstClr val="black">
                    <a:tint val="75000"/>
                  </a:prstClr>
                </a:solidFill>
              </a:rPr>
              <a:pPr/>
              <a:t>9/7/2012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21E53F5-17FA-403C-8CC9-3604DBFAB2E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6160827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3EC916-33DF-4901-9FBB-4419F6579051}" type="datetimeFigureOut">
              <a:rPr lang="en-US" smtClean="0">
                <a:solidFill>
                  <a:prstClr val="black">
                    <a:tint val="75000"/>
                  </a:prstClr>
                </a:solidFill>
              </a:rPr>
              <a:pPr/>
              <a:t>9/7/2012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9492C16-F43F-401D-B6F1-7F168338C1D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2497518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3EC916-33DF-4901-9FBB-4419F6579051}" type="datetimeFigureOut">
              <a:rPr lang="en-US" smtClean="0">
                <a:solidFill>
                  <a:prstClr val="black">
                    <a:tint val="75000"/>
                  </a:prstClr>
                </a:solidFill>
              </a:rPr>
              <a:pPr/>
              <a:t>9/7/2012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73CF842-7794-489B-8F9C-E1DFE1FB662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40738540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EC916-33DF-4901-9FBB-4419F6579051}" type="datetimeFigureOut">
              <a:rPr lang="en-US" smtClean="0">
                <a:solidFill>
                  <a:prstClr val="black">
                    <a:tint val="75000"/>
                  </a:prstClr>
                </a:solidFill>
              </a:rPr>
              <a:pPr/>
              <a:t>9/7/2012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3432AE1-2EA7-4BF9-8F81-B880F7BC8E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5033546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EC916-33DF-4901-9FBB-4419F6579051}" type="datetimeFigureOut">
              <a:rPr lang="en-US" smtClean="0">
                <a:solidFill>
                  <a:prstClr val="black">
                    <a:tint val="75000"/>
                  </a:prstClr>
                </a:solidFill>
              </a:rPr>
              <a:pPr/>
              <a:t>9/7/2012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DABB3DA-C39D-442B-9A43-DB998611C1F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6242907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3EC916-33DF-4901-9FBB-4419F6579051}" type="datetimeFigureOut">
              <a:rPr lang="en-US" smtClean="0">
                <a:solidFill>
                  <a:prstClr val="black">
                    <a:tint val="75000"/>
                  </a:prstClr>
                </a:solidFill>
              </a:rPr>
              <a:pPr/>
              <a:t>9/7/2012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125D0B7-47D0-4740-A331-57FA32DBD08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955673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057400"/>
            <a:ext cx="3848100" cy="320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2057400"/>
            <a:ext cx="3848100" cy="320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4B0E06D2-925C-48D1-8DF6-80A0E8A9A23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3EC916-33DF-4901-9FBB-4419F6579051}" type="datetimeFigureOut">
              <a:rPr lang="en-US" smtClean="0">
                <a:solidFill>
                  <a:prstClr val="black">
                    <a:tint val="75000"/>
                  </a:prstClr>
                </a:solidFill>
              </a:rPr>
              <a:pPr/>
              <a:t>9/7/2012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D812C8D-99A8-4EF2-A84B-45815226B0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7384305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9B8E802-AC08-4BD8-889A-8C556DB5D547}" type="slidenum">
              <a:rPr lang="en-US" smtClean="0">
                <a:solidFill>
                  <a:prstClr val="white">
                    <a:tint val="75000"/>
                  </a:prstClr>
                </a:solidFill>
              </a:rPr>
              <a:pPr/>
              <a:t>‹#›</a:t>
            </a:fld>
            <a:endParaRPr lang="en-US" dirty="0">
              <a:solidFill>
                <a:prstClr val="white">
                  <a:tint val="75000"/>
                </a:prstClr>
              </a:solidFill>
            </a:endParaRPr>
          </a:p>
        </p:txBody>
      </p:sp>
      <p:pic>
        <p:nvPicPr>
          <p:cNvPr id="7" name="Picture 8" descr="HealthImpactPP-Bkgd1"/>
          <p:cNvPicPr>
            <a:picLocks noChangeAspect="1" noChangeArrowheads="1"/>
          </p:cNvPicPr>
          <p:nvPr userDrawn="1"/>
        </p:nvPicPr>
        <p:blipFill>
          <a:blip r:embed="rId2" cstate="print"/>
          <a:srcRect/>
          <a:stretch>
            <a:fillRect/>
          </a:stretch>
        </p:blipFill>
        <p:spPr bwMode="auto">
          <a:xfrm>
            <a:off x="-19050" y="-14288"/>
            <a:ext cx="9182100" cy="6886576"/>
          </a:xfrm>
          <a:prstGeom prst="rect">
            <a:avLst/>
          </a:prstGeom>
          <a:noFill/>
        </p:spPr>
      </p:pic>
    </p:spTree>
    <p:extLst>
      <p:ext uri="{BB962C8B-B14F-4D97-AF65-F5344CB8AC3E}">
        <p14:creationId xmlns="" xmlns:p14="http://schemas.microsoft.com/office/powerpoint/2010/main" val="29115242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endParaRPr lang="en-US" dirty="0" smtClean="0">
              <a:solidFill>
                <a:prstClr val="white">
                  <a:tint val="75000"/>
                </a:prstClr>
              </a:solidFill>
            </a:endParaRPr>
          </a:p>
          <a:p>
            <a:endParaRPr lang="en-US" dirty="0">
              <a:solidFill>
                <a:prstClr val="white">
                  <a:tint val="75000"/>
                </a:prstClr>
              </a:solidFill>
            </a:endParaRPr>
          </a:p>
        </p:txBody>
      </p:sp>
    </p:spTree>
    <p:extLst>
      <p:ext uri="{BB962C8B-B14F-4D97-AF65-F5344CB8AC3E}">
        <p14:creationId xmlns="" xmlns:p14="http://schemas.microsoft.com/office/powerpoint/2010/main" val="26272657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3BF70051-0671-4DE3-97B1-BFD3EF091C8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 xmlns:p14="http://schemas.microsoft.com/office/powerpoint/2010/main" val="27153691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8A43554-2E65-413D-865E-FD5CF7C414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 xmlns:p14="http://schemas.microsoft.com/office/powerpoint/2010/main" val="31464362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821E53F5-17FA-403C-8CC9-3604DBFAB2E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 xmlns:p14="http://schemas.microsoft.com/office/powerpoint/2010/main" val="35865566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49492C16-F43F-401D-B6F1-7F168338C1D9}"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 xmlns:p14="http://schemas.microsoft.com/office/powerpoint/2010/main" val="24140277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F73CF842-7794-489B-8F9C-E1DFE1FB6629}"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 xmlns:p14="http://schemas.microsoft.com/office/powerpoint/2010/main" val="21256612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3432AE1-2EA7-4BF9-8F81-B880F7BC8EB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 xmlns:p14="http://schemas.microsoft.com/office/powerpoint/2010/main" val="10662436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BDABB3DA-C39D-442B-9A43-DB998611C1F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 xmlns:p14="http://schemas.microsoft.com/office/powerpoint/2010/main" val="2123414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3EE1B006-F0D1-4013-A9F2-A9C94BAD2B6C}"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3125D0B7-47D0-4740-A331-57FA32DBD084}"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 xmlns:p14="http://schemas.microsoft.com/office/powerpoint/2010/main" val="2120182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DD812C8D-99A8-4EF2-A84B-45815226B0C9}"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 xmlns:p14="http://schemas.microsoft.com/office/powerpoint/2010/main" val="17585915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6392" name="Picture 8" descr="HealthImpactPP-Bkgd1"/>
          <p:cNvPicPr>
            <a:picLocks noChangeAspect="1" noChangeArrowheads="1"/>
          </p:cNvPicPr>
          <p:nvPr userDrawn="1"/>
        </p:nvPicPr>
        <p:blipFill>
          <a:blip r:embed="rId2" cstate="print"/>
          <a:srcRect/>
          <a:stretch>
            <a:fillRect/>
          </a:stretch>
        </p:blipFill>
        <p:spPr bwMode="auto">
          <a:xfrm>
            <a:off x="-19050" y="-14288"/>
            <a:ext cx="9182100" cy="6886576"/>
          </a:xfrm>
          <a:prstGeom prst="rect">
            <a:avLst/>
          </a:prstGeom>
          <a:noFill/>
        </p:spPr>
      </p:pic>
      <p:sp>
        <p:nvSpPr>
          <p:cNvPr id="16388" name="Rectangle 4"/>
          <p:cNvSpPr>
            <a:spLocks noGrp="1" noChangeArrowheads="1"/>
          </p:cNvSpPr>
          <p:nvPr>
            <p:ph type="ctrTitle"/>
          </p:nvPr>
        </p:nvSpPr>
        <p:spPr>
          <a:xfrm>
            <a:off x="685800" y="2286000"/>
            <a:ext cx="8001000" cy="1066800"/>
          </a:xfrm>
        </p:spPr>
        <p:txBody>
          <a:bodyPr/>
          <a:lstStyle>
            <a:lvl1pPr>
              <a:defRPr sz="4000"/>
            </a:lvl1pPr>
          </a:lstStyle>
          <a:p>
            <a:r>
              <a:rPr lang="en-US"/>
              <a:t>Click to edit Master title style</a:t>
            </a:r>
          </a:p>
        </p:txBody>
      </p:sp>
      <p:sp>
        <p:nvSpPr>
          <p:cNvPr id="16389" name="Rectangle 5"/>
          <p:cNvSpPr>
            <a:spLocks noGrp="1" noChangeArrowheads="1"/>
          </p:cNvSpPr>
          <p:nvPr>
            <p:ph type="subTitle" idx="1"/>
          </p:nvPr>
        </p:nvSpPr>
        <p:spPr>
          <a:xfrm>
            <a:off x="685800" y="3886200"/>
            <a:ext cx="8001000" cy="990600"/>
          </a:xfrm>
        </p:spPr>
        <p:txBody>
          <a:bodyPr/>
          <a:lstStyle>
            <a:lvl1pPr marL="0" indent="0" algn="r">
              <a:defRPr/>
            </a:lvl1pPr>
          </a:lstStyle>
          <a:p>
            <a:r>
              <a:rPr lang="en-US"/>
              <a:t>Click to edit Master subtitle style</a:t>
            </a:r>
          </a:p>
        </p:txBody>
      </p:sp>
      <p:sp>
        <p:nvSpPr>
          <p:cNvPr id="16390" name="Rectangle 6"/>
          <p:cNvSpPr>
            <a:spLocks noGrp="1" noChangeArrowheads="1"/>
          </p:cNvSpPr>
          <p:nvPr>
            <p:ph type="sldNum" sz="quarter" idx="4"/>
          </p:nvPr>
        </p:nvSpPr>
        <p:spPr/>
        <p:txBody>
          <a:bodyPr/>
          <a:lstStyle>
            <a:lvl1pPr>
              <a:defRPr/>
            </a:lvl1pPr>
          </a:lstStyle>
          <a:p>
            <a:fld id="{29B8E802-AC08-4BD8-889A-8C556DB5D547}" type="slidenum">
              <a:rPr lang="en-US">
                <a:solidFill>
                  <a:srgbClr val="000000"/>
                </a:solidFill>
              </a:rPr>
              <a:pPr/>
              <a:t>‹#›</a:t>
            </a:fld>
            <a:endParaRPr lang="en-US" dirty="0">
              <a:solidFill>
                <a:srgbClr val="000000"/>
              </a:solidFill>
            </a:endParaRPr>
          </a:p>
        </p:txBody>
      </p:sp>
    </p:spTree>
    <p:extLst>
      <p:ext uri="{BB962C8B-B14F-4D97-AF65-F5344CB8AC3E}">
        <p14:creationId xmlns="" xmlns:p14="http://schemas.microsoft.com/office/powerpoint/2010/main" val="307687757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endParaRPr lang="en-US" dirty="0" smtClean="0">
              <a:solidFill>
                <a:srgbClr val="000000"/>
              </a:solidFill>
            </a:endParaRPr>
          </a:p>
          <a:p>
            <a:endParaRPr lang="en-US" dirty="0">
              <a:solidFill>
                <a:srgbClr val="000000"/>
              </a:solidFill>
            </a:endParaRPr>
          </a:p>
        </p:txBody>
      </p:sp>
    </p:spTree>
    <p:extLst>
      <p:ext uri="{BB962C8B-B14F-4D97-AF65-F5344CB8AC3E}">
        <p14:creationId xmlns="" xmlns:p14="http://schemas.microsoft.com/office/powerpoint/2010/main" val="7729723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3BF70051-0671-4DE3-97B1-BFD3EF091C82}" type="slidenum">
              <a:rPr lang="en-US">
                <a:solidFill>
                  <a:srgbClr val="000000"/>
                </a:solidFill>
              </a:rPr>
              <a:pPr/>
              <a:t>‹#›</a:t>
            </a:fld>
            <a:endParaRPr lang="en-US" dirty="0">
              <a:solidFill>
                <a:srgbClr val="000000"/>
              </a:solidFill>
            </a:endParaRPr>
          </a:p>
        </p:txBody>
      </p:sp>
    </p:spTree>
    <p:extLst>
      <p:ext uri="{BB962C8B-B14F-4D97-AF65-F5344CB8AC3E}">
        <p14:creationId xmlns="" xmlns:p14="http://schemas.microsoft.com/office/powerpoint/2010/main" val="16706237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057400"/>
            <a:ext cx="3848100" cy="320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2057400"/>
            <a:ext cx="3848100" cy="320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68A43554-2E65-413D-865E-FD5CF7C414DD}" type="slidenum">
              <a:rPr lang="en-US">
                <a:solidFill>
                  <a:srgbClr val="000000"/>
                </a:solidFill>
              </a:rPr>
              <a:pPr/>
              <a:t>‹#›</a:t>
            </a:fld>
            <a:endParaRPr lang="en-US" dirty="0">
              <a:solidFill>
                <a:srgbClr val="000000"/>
              </a:solidFill>
            </a:endParaRPr>
          </a:p>
        </p:txBody>
      </p:sp>
    </p:spTree>
    <p:extLst>
      <p:ext uri="{BB962C8B-B14F-4D97-AF65-F5344CB8AC3E}">
        <p14:creationId xmlns="" xmlns:p14="http://schemas.microsoft.com/office/powerpoint/2010/main" val="34777357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821E53F5-17FA-403C-8CC9-3604DBFAB2E8}" type="slidenum">
              <a:rPr lang="en-US">
                <a:solidFill>
                  <a:srgbClr val="000000"/>
                </a:solidFill>
              </a:rPr>
              <a:pPr/>
              <a:t>‹#›</a:t>
            </a:fld>
            <a:endParaRPr lang="en-US" dirty="0">
              <a:solidFill>
                <a:srgbClr val="000000"/>
              </a:solidFill>
            </a:endParaRPr>
          </a:p>
        </p:txBody>
      </p:sp>
    </p:spTree>
    <p:extLst>
      <p:ext uri="{BB962C8B-B14F-4D97-AF65-F5344CB8AC3E}">
        <p14:creationId xmlns="" xmlns:p14="http://schemas.microsoft.com/office/powerpoint/2010/main" val="12856109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49492C16-F43F-401D-B6F1-7F168338C1D9}" type="slidenum">
              <a:rPr lang="en-US">
                <a:solidFill>
                  <a:srgbClr val="000000"/>
                </a:solidFill>
              </a:rPr>
              <a:pPr/>
              <a:t>‹#›</a:t>
            </a:fld>
            <a:endParaRPr lang="en-US" dirty="0">
              <a:solidFill>
                <a:srgbClr val="000000"/>
              </a:solidFill>
            </a:endParaRPr>
          </a:p>
        </p:txBody>
      </p:sp>
    </p:spTree>
    <p:extLst>
      <p:ext uri="{BB962C8B-B14F-4D97-AF65-F5344CB8AC3E}">
        <p14:creationId xmlns="" xmlns:p14="http://schemas.microsoft.com/office/powerpoint/2010/main" val="34580735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73CF842-7794-489B-8F9C-E1DFE1FB6629}" type="slidenum">
              <a:rPr lang="en-US">
                <a:solidFill>
                  <a:srgbClr val="000000"/>
                </a:solidFill>
              </a:rPr>
              <a:pPr/>
              <a:t>‹#›</a:t>
            </a:fld>
            <a:endParaRPr lang="en-US" dirty="0">
              <a:solidFill>
                <a:srgbClr val="000000"/>
              </a:solidFill>
            </a:endParaRPr>
          </a:p>
        </p:txBody>
      </p:sp>
    </p:spTree>
    <p:extLst>
      <p:ext uri="{BB962C8B-B14F-4D97-AF65-F5344CB8AC3E}">
        <p14:creationId xmlns="" xmlns:p14="http://schemas.microsoft.com/office/powerpoint/2010/main" val="25745579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3432AE1-2EA7-4BF9-8F81-B880F7BC8EBD}" type="slidenum">
              <a:rPr lang="en-US">
                <a:solidFill>
                  <a:srgbClr val="000000"/>
                </a:solidFill>
              </a:rPr>
              <a:pPr/>
              <a:t>‹#›</a:t>
            </a:fld>
            <a:endParaRPr lang="en-US" dirty="0">
              <a:solidFill>
                <a:srgbClr val="000000"/>
              </a:solidFill>
            </a:endParaRPr>
          </a:p>
        </p:txBody>
      </p:sp>
    </p:spTree>
    <p:extLst>
      <p:ext uri="{BB962C8B-B14F-4D97-AF65-F5344CB8AC3E}">
        <p14:creationId xmlns="" xmlns:p14="http://schemas.microsoft.com/office/powerpoint/2010/main" val="2252530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1C4BEB63-195B-40DA-904B-05282EB4127F}"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DABB3DA-C39D-442B-9A43-DB998611C1FD}" type="slidenum">
              <a:rPr lang="en-US">
                <a:solidFill>
                  <a:srgbClr val="000000"/>
                </a:solidFill>
              </a:rPr>
              <a:pPr/>
              <a:t>‹#›</a:t>
            </a:fld>
            <a:endParaRPr lang="en-US" dirty="0">
              <a:solidFill>
                <a:srgbClr val="000000"/>
              </a:solidFill>
            </a:endParaRPr>
          </a:p>
        </p:txBody>
      </p:sp>
    </p:spTree>
    <p:extLst>
      <p:ext uri="{BB962C8B-B14F-4D97-AF65-F5344CB8AC3E}">
        <p14:creationId xmlns="" xmlns:p14="http://schemas.microsoft.com/office/powerpoint/2010/main" val="20369937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125D0B7-47D0-4740-A331-57FA32DBD084}" type="slidenum">
              <a:rPr lang="en-US">
                <a:solidFill>
                  <a:srgbClr val="000000"/>
                </a:solidFill>
              </a:rPr>
              <a:pPr/>
              <a:t>‹#›</a:t>
            </a:fld>
            <a:endParaRPr lang="en-US" dirty="0">
              <a:solidFill>
                <a:srgbClr val="000000"/>
              </a:solidFill>
            </a:endParaRPr>
          </a:p>
        </p:txBody>
      </p:sp>
    </p:spTree>
    <p:extLst>
      <p:ext uri="{BB962C8B-B14F-4D97-AF65-F5344CB8AC3E}">
        <p14:creationId xmlns="" xmlns:p14="http://schemas.microsoft.com/office/powerpoint/2010/main" val="1734508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533400"/>
            <a:ext cx="1981200" cy="47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533400"/>
            <a:ext cx="5791200" cy="47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D812C8D-99A8-4EF2-A84B-45815226B0C9}" type="slidenum">
              <a:rPr lang="en-US">
                <a:solidFill>
                  <a:srgbClr val="000000"/>
                </a:solidFill>
              </a:rPr>
              <a:pPr/>
              <a:t>‹#›</a:t>
            </a:fld>
            <a:endParaRPr lang="en-US" dirty="0">
              <a:solidFill>
                <a:srgbClr val="000000"/>
              </a:solidFill>
            </a:endParaRPr>
          </a:p>
        </p:txBody>
      </p:sp>
    </p:spTree>
    <p:extLst>
      <p:ext uri="{BB962C8B-B14F-4D97-AF65-F5344CB8AC3E}">
        <p14:creationId xmlns="" xmlns:p14="http://schemas.microsoft.com/office/powerpoint/2010/main" val="1419162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924800" cy="6096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762000" y="2057400"/>
            <a:ext cx="7848600" cy="3200400"/>
          </a:xfrm>
        </p:spPr>
        <p:txBody>
          <a:bodyPr/>
          <a:lstStyle/>
          <a:p>
            <a:endParaRPr lang="en-US" dirty="0"/>
          </a:p>
        </p:txBody>
      </p:sp>
      <p:sp>
        <p:nvSpPr>
          <p:cNvPr id="4" name="Slide Number Placeholder 3"/>
          <p:cNvSpPr>
            <a:spLocks noGrp="1"/>
          </p:cNvSpPr>
          <p:nvPr>
            <p:ph type="sldNum" sz="quarter" idx="10"/>
          </p:nvPr>
        </p:nvSpPr>
        <p:spPr>
          <a:xfrm>
            <a:off x="762000" y="6172200"/>
            <a:ext cx="1828800" cy="304800"/>
          </a:xfrm>
        </p:spPr>
        <p:txBody>
          <a:bodyPr/>
          <a:lstStyle>
            <a:lvl1pPr>
              <a:defRPr/>
            </a:lvl1pPr>
          </a:lstStyle>
          <a:p>
            <a:fld id="{2525EB5F-2BA6-4528-878C-5449940EBCD7}" type="slidenum">
              <a:rPr lang="en-US">
                <a:solidFill>
                  <a:srgbClr val="000000"/>
                </a:solidFill>
              </a:rPr>
              <a:pPr/>
              <a:t>‹#›</a:t>
            </a:fld>
            <a:endParaRPr lang="en-US" dirty="0">
              <a:solidFill>
                <a:srgbClr val="000000"/>
              </a:solidFill>
            </a:endParaRPr>
          </a:p>
        </p:txBody>
      </p:sp>
    </p:spTree>
    <p:extLst>
      <p:ext uri="{BB962C8B-B14F-4D97-AF65-F5344CB8AC3E}">
        <p14:creationId xmlns="" xmlns:p14="http://schemas.microsoft.com/office/powerpoint/2010/main" val="11341490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592975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5741253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7580916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6592872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6500179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873742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99DA1AD-5461-472C-9C82-DD01C3F5D62C}"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6964728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4724370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811234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A3222C-F92F-40E5-8BB2-3A4D3669CAB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EE269DA-F322-402B-BA9B-FB33E1D64CB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3.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image" Target="../media/image1.jpeg"/><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descr="HealthImpactPP-Bkgd2"/>
          <p:cNvPicPr>
            <a:picLocks noChangeAspect="1" noChangeArrowheads="1"/>
          </p:cNvPicPr>
          <p:nvPr/>
        </p:nvPicPr>
        <p:blipFill>
          <a:blip r:embed="rId14" cstate="print"/>
          <a:srcRect/>
          <a:stretch>
            <a:fillRect/>
          </a:stretch>
        </p:blipFill>
        <p:spPr bwMode="auto">
          <a:xfrm>
            <a:off x="-19050" y="-14288"/>
            <a:ext cx="9182100" cy="6886576"/>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762000" y="6172200"/>
            <a:ext cx="1828800" cy="30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eaLnBrk="0" hangingPunct="0">
              <a:defRPr sz="1400">
                <a:latin typeface="Arial" charset="0"/>
                <a:ea typeface="ＭＳ Ｐゴシック" pitchFamily="1" charset="-128"/>
                <a:cs typeface="+mn-cs"/>
              </a:defRPr>
            </a:lvl1pPr>
          </a:lstStyle>
          <a:p>
            <a:pPr>
              <a:defRPr/>
            </a:pPr>
            <a:fld id="{F7E3C6B1-A2A6-4963-A71F-67E9AFEB9B8D}" type="slidenum">
              <a:rPr lang="en-US"/>
              <a:pPr>
                <a:defRPr/>
              </a:pPr>
              <a:t>‹#›</a:t>
            </a:fld>
            <a:endParaRPr lang="en-US" dirty="0"/>
          </a:p>
        </p:txBody>
      </p:sp>
      <p:sp>
        <p:nvSpPr>
          <p:cNvPr id="1028" name="Rectangle 14"/>
          <p:cNvSpPr>
            <a:spLocks noGrp="1" noChangeArrowheads="1"/>
          </p:cNvSpPr>
          <p:nvPr>
            <p:ph type="title"/>
          </p:nvPr>
        </p:nvSpPr>
        <p:spPr bwMode="auto">
          <a:xfrm>
            <a:off x="762000" y="533400"/>
            <a:ext cx="7924800" cy="609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9" name="Rectangle 15"/>
          <p:cNvSpPr>
            <a:spLocks noGrp="1" noChangeArrowheads="1"/>
          </p:cNvSpPr>
          <p:nvPr>
            <p:ph type="body" idx="1"/>
          </p:nvPr>
        </p:nvSpPr>
        <p:spPr bwMode="auto">
          <a:xfrm>
            <a:off x="762000" y="2057400"/>
            <a:ext cx="7848600" cy="3200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r" rtl="0" eaLnBrk="0" fontAlgn="base" hangingPunct="0">
        <a:spcBef>
          <a:spcPct val="0"/>
        </a:spcBef>
        <a:spcAft>
          <a:spcPct val="0"/>
        </a:spcAft>
        <a:defRPr sz="3200">
          <a:solidFill>
            <a:srgbClr val="717074"/>
          </a:solidFill>
          <a:latin typeface="+mj-lt"/>
          <a:ea typeface="+mj-ea"/>
          <a:cs typeface="ＭＳ Ｐゴシック"/>
        </a:defRPr>
      </a:lvl1pPr>
      <a:lvl2pPr algn="r" rtl="0" eaLnBrk="0" fontAlgn="base" hangingPunct="0">
        <a:spcBef>
          <a:spcPct val="0"/>
        </a:spcBef>
        <a:spcAft>
          <a:spcPct val="0"/>
        </a:spcAft>
        <a:defRPr sz="3200">
          <a:solidFill>
            <a:srgbClr val="717074"/>
          </a:solidFill>
          <a:latin typeface="Arial" charset="0"/>
          <a:ea typeface="ＭＳ Ｐゴシック" pitchFamily="1" charset="-128"/>
          <a:cs typeface="ＭＳ Ｐゴシック"/>
        </a:defRPr>
      </a:lvl2pPr>
      <a:lvl3pPr algn="r" rtl="0" eaLnBrk="0" fontAlgn="base" hangingPunct="0">
        <a:spcBef>
          <a:spcPct val="0"/>
        </a:spcBef>
        <a:spcAft>
          <a:spcPct val="0"/>
        </a:spcAft>
        <a:defRPr sz="3200">
          <a:solidFill>
            <a:srgbClr val="717074"/>
          </a:solidFill>
          <a:latin typeface="Arial" charset="0"/>
          <a:ea typeface="ＭＳ Ｐゴシック" pitchFamily="1" charset="-128"/>
          <a:cs typeface="ＭＳ Ｐゴシック"/>
        </a:defRPr>
      </a:lvl3pPr>
      <a:lvl4pPr algn="r" rtl="0" eaLnBrk="0" fontAlgn="base" hangingPunct="0">
        <a:spcBef>
          <a:spcPct val="0"/>
        </a:spcBef>
        <a:spcAft>
          <a:spcPct val="0"/>
        </a:spcAft>
        <a:defRPr sz="3200">
          <a:solidFill>
            <a:srgbClr val="717074"/>
          </a:solidFill>
          <a:latin typeface="Arial" charset="0"/>
          <a:ea typeface="ＭＳ Ｐゴシック" pitchFamily="1" charset="-128"/>
          <a:cs typeface="ＭＳ Ｐゴシック"/>
        </a:defRPr>
      </a:lvl4pPr>
      <a:lvl5pPr algn="r" rtl="0" eaLnBrk="0" fontAlgn="base" hangingPunct="0">
        <a:spcBef>
          <a:spcPct val="0"/>
        </a:spcBef>
        <a:spcAft>
          <a:spcPct val="0"/>
        </a:spcAft>
        <a:defRPr sz="3200">
          <a:solidFill>
            <a:srgbClr val="717074"/>
          </a:solidFill>
          <a:latin typeface="Arial" charset="0"/>
          <a:ea typeface="ＭＳ Ｐゴシック" pitchFamily="1" charset="-128"/>
          <a:cs typeface="ＭＳ Ｐゴシック"/>
        </a:defRPr>
      </a:lvl5pPr>
      <a:lvl6pPr marL="457200" algn="r" rtl="0" fontAlgn="base">
        <a:spcBef>
          <a:spcPct val="0"/>
        </a:spcBef>
        <a:spcAft>
          <a:spcPct val="0"/>
        </a:spcAft>
        <a:defRPr sz="3200">
          <a:solidFill>
            <a:srgbClr val="717074"/>
          </a:solidFill>
          <a:latin typeface="Arial" charset="0"/>
          <a:ea typeface="ＭＳ Ｐゴシック" pitchFamily="1" charset="-128"/>
        </a:defRPr>
      </a:lvl6pPr>
      <a:lvl7pPr marL="914400" algn="r" rtl="0" fontAlgn="base">
        <a:spcBef>
          <a:spcPct val="0"/>
        </a:spcBef>
        <a:spcAft>
          <a:spcPct val="0"/>
        </a:spcAft>
        <a:defRPr sz="3200">
          <a:solidFill>
            <a:srgbClr val="717074"/>
          </a:solidFill>
          <a:latin typeface="Arial" charset="0"/>
          <a:ea typeface="ＭＳ Ｐゴシック" pitchFamily="1" charset="-128"/>
        </a:defRPr>
      </a:lvl7pPr>
      <a:lvl8pPr marL="1371600" algn="r" rtl="0" fontAlgn="base">
        <a:spcBef>
          <a:spcPct val="0"/>
        </a:spcBef>
        <a:spcAft>
          <a:spcPct val="0"/>
        </a:spcAft>
        <a:defRPr sz="3200">
          <a:solidFill>
            <a:srgbClr val="717074"/>
          </a:solidFill>
          <a:latin typeface="Arial" charset="0"/>
          <a:ea typeface="ＭＳ Ｐゴシック" pitchFamily="1" charset="-128"/>
        </a:defRPr>
      </a:lvl8pPr>
      <a:lvl9pPr marL="1828800" algn="r" rtl="0" fontAlgn="base">
        <a:spcBef>
          <a:spcPct val="0"/>
        </a:spcBef>
        <a:spcAft>
          <a:spcPct val="0"/>
        </a:spcAft>
        <a:defRPr sz="3200">
          <a:solidFill>
            <a:srgbClr val="717074"/>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defRPr sz="1600">
          <a:solidFill>
            <a:schemeClr val="tx1"/>
          </a:solidFill>
          <a:latin typeface="+mn-lt"/>
          <a:ea typeface="+mn-ea"/>
          <a:cs typeface="ＭＳ Ｐゴシック"/>
        </a:defRPr>
      </a:lvl1pPr>
      <a:lvl2pPr marL="742950" indent="-285750" algn="l" rtl="0" eaLnBrk="0" fontAlgn="base" hangingPunct="0">
        <a:spcBef>
          <a:spcPct val="20000"/>
        </a:spcBef>
        <a:spcAft>
          <a:spcPct val="0"/>
        </a:spcAft>
        <a:defRPr sz="1600">
          <a:solidFill>
            <a:schemeClr val="tx1"/>
          </a:solidFill>
          <a:latin typeface="+mn-lt"/>
          <a:ea typeface="+mn-ea"/>
          <a:cs typeface="ＭＳ Ｐゴシック"/>
        </a:defRPr>
      </a:lvl2pPr>
      <a:lvl3pPr marL="1143000" indent="-228600" algn="l" rtl="0" eaLnBrk="0" fontAlgn="base" hangingPunct="0">
        <a:spcBef>
          <a:spcPct val="20000"/>
        </a:spcBef>
        <a:spcAft>
          <a:spcPct val="0"/>
        </a:spcAft>
        <a:defRPr sz="1600">
          <a:solidFill>
            <a:schemeClr val="tx1"/>
          </a:solidFill>
          <a:latin typeface="+mn-lt"/>
          <a:ea typeface="+mn-ea"/>
          <a:cs typeface="ＭＳ Ｐゴシック"/>
        </a:defRPr>
      </a:lvl3pPr>
      <a:lvl4pPr marL="1600200" indent="-228600" algn="l" rtl="0" eaLnBrk="0" fontAlgn="base" hangingPunct="0">
        <a:spcBef>
          <a:spcPct val="20000"/>
        </a:spcBef>
        <a:spcAft>
          <a:spcPct val="0"/>
        </a:spcAft>
        <a:defRPr sz="1600">
          <a:solidFill>
            <a:schemeClr val="tx1"/>
          </a:solidFill>
          <a:latin typeface="+mn-lt"/>
          <a:ea typeface="+mn-ea"/>
          <a:cs typeface="ＭＳ Ｐゴシック"/>
        </a:defRPr>
      </a:lvl4pPr>
      <a:lvl5pPr marL="2057400" indent="-228600" algn="l" rtl="0" eaLnBrk="0" fontAlgn="base" hangingPunct="0">
        <a:spcBef>
          <a:spcPct val="20000"/>
        </a:spcBef>
        <a:spcAft>
          <a:spcPct val="0"/>
        </a:spcAft>
        <a:defRPr sz="1600">
          <a:solidFill>
            <a:schemeClr val="tx1"/>
          </a:solidFill>
          <a:latin typeface="+mn-lt"/>
          <a:ea typeface="+mn-ea"/>
          <a:cs typeface="ＭＳ Ｐゴシック"/>
        </a:defRPr>
      </a:lvl5pPr>
      <a:lvl6pPr marL="2514600" indent="-228600" algn="l" rtl="0" fontAlgn="base">
        <a:spcBef>
          <a:spcPct val="20000"/>
        </a:spcBef>
        <a:spcAft>
          <a:spcPct val="0"/>
        </a:spcAft>
        <a:defRPr sz="1600">
          <a:solidFill>
            <a:schemeClr val="tx1"/>
          </a:solidFill>
          <a:latin typeface="+mn-lt"/>
          <a:ea typeface="+mn-ea"/>
        </a:defRPr>
      </a:lvl6pPr>
      <a:lvl7pPr marL="2971800" indent="-228600" algn="l" rtl="0" fontAlgn="base">
        <a:spcBef>
          <a:spcPct val="20000"/>
        </a:spcBef>
        <a:spcAft>
          <a:spcPct val="0"/>
        </a:spcAft>
        <a:defRPr sz="1600">
          <a:solidFill>
            <a:schemeClr val="tx1"/>
          </a:solidFill>
          <a:latin typeface="+mn-lt"/>
          <a:ea typeface="+mn-ea"/>
        </a:defRPr>
      </a:lvl7pPr>
      <a:lvl8pPr marL="3429000" indent="-228600" algn="l" rtl="0" fontAlgn="base">
        <a:spcBef>
          <a:spcPct val="20000"/>
        </a:spcBef>
        <a:spcAft>
          <a:spcPct val="0"/>
        </a:spcAft>
        <a:defRPr sz="1600">
          <a:solidFill>
            <a:schemeClr val="tx1"/>
          </a:solidFill>
          <a:latin typeface="+mn-lt"/>
          <a:ea typeface="+mn-ea"/>
        </a:defRPr>
      </a:lvl8pPr>
      <a:lvl9pPr marL="3886200" indent="-228600" algn="l" rtl="0" fontAlgn="base">
        <a:spcBef>
          <a:spcPct val="20000"/>
        </a:spcBef>
        <a:spcAft>
          <a:spcPct val="0"/>
        </a:spcAft>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037" name="Rectangle 13"/>
          <p:cNvSpPr>
            <a:spLocks noChangeArrowheads="1"/>
          </p:cNvSpPr>
          <p:nvPr userDrawn="1"/>
        </p:nvSpPr>
        <p:spPr bwMode="auto">
          <a:xfrm>
            <a:off x="1752600" y="6629400"/>
            <a:ext cx="7391400" cy="228600"/>
          </a:xfrm>
          <a:prstGeom prst="rect">
            <a:avLst/>
          </a:prstGeom>
          <a:solidFill>
            <a:srgbClr val="63AC1D"/>
          </a:solidFill>
          <a:ln w="9525">
            <a:noFill/>
            <a:miter lim="800000"/>
            <a:headEnd/>
            <a:tailEnd/>
          </a:ln>
        </p:spPr>
        <p:txBody>
          <a:bodyPr wrap="none" anchor="ctr"/>
          <a:lstStyle/>
          <a:p>
            <a:pPr>
              <a:defRPr/>
            </a:pPr>
            <a:endParaRPr lang="en-US" dirty="0">
              <a:solidFill>
                <a:prstClr val="black"/>
              </a:solidFill>
            </a:endParaRPr>
          </a:p>
        </p:txBody>
      </p:sp>
      <p:sp>
        <p:nvSpPr>
          <p:cNvPr id="1035" name="Rectangle 11"/>
          <p:cNvSpPr>
            <a:spLocks noChangeArrowheads="1"/>
          </p:cNvSpPr>
          <p:nvPr userDrawn="1"/>
        </p:nvSpPr>
        <p:spPr bwMode="auto">
          <a:xfrm>
            <a:off x="0" y="0"/>
            <a:ext cx="7391400" cy="642938"/>
          </a:xfrm>
          <a:prstGeom prst="rect">
            <a:avLst/>
          </a:prstGeom>
          <a:solidFill>
            <a:srgbClr val="63AC1D"/>
          </a:solidFill>
          <a:ln w="9525">
            <a:noFill/>
            <a:miter lim="800000"/>
            <a:headEnd/>
            <a:tailEnd/>
          </a:ln>
        </p:spPr>
        <p:txBody>
          <a:bodyPr wrap="none" anchor="ctr"/>
          <a:lstStyle/>
          <a:p>
            <a:pPr>
              <a:defRPr/>
            </a:pPr>
            <a:endParaRPr lang="en-US" dirty="0">
              <a:solidFill>
                <a:prstClr val="black"/>
              </a:solidFill>
            </a:endParaRPr>
          </a:p>
        </p:txBody>
      </p:sp>
      <p:sp>
        <p:nvSpPr>
          <p:cNvPr id="18436" name="Rectangle 2"/>
          <p:cNvSpPr>
            <a:spLocks noGrp="1" noChangeArrowheads="1"/>
          </p:cNvSpPr>
          <p:nvPr>
            <p:ph type="title"/>
          </p:nvPr>
        </p:nvSpPr>
        <p:spPr bwMode="auto">
          <a:xfrm>
            <a:off x="211138" y="0"/>
            <a:ext cx="6705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7" name="Rectangle 3"/>
          <p:cNvSpPr>
            <a:spLocks noGrp="1" noChangeArrowheads="1"/>
          </p:cNvSpPr>
          <p:nvPr>
            <p:ph type="body" idx="1"/>
          </p:nvPr>
        </p:nvSpPr>
        <p:spPr bwMode="auto">
          <a:xfrm>
            <a:off x="685800" y="914400"/>
            <a:ext cx="77724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8438" name="Picture 8" descr="hip logo copy2.eps"/>
          <p:cNvPicPr>
            <a:picLocks noChangeAspect="1"/>
          </p:cNvPicPr>
          <p:nvPr userDrawn="1"/>
        </p:nvPicPr>
        <p:blipFill>
          <a:blip r:embed="rId19" cstate="print"/>
          <a:srcRect/>
          <a:stretch>
            <a:fillRect/>
          </a:stretch>
        </p:blipFill>
        <p:spPr bwMode="auto">
          <a:xfrm>
            <a:off x="7620000" y="46038"/>
            <a:ext cx="1262063" cy="581025"/>
          </a:xfrm>
          <a:prstGeom prst="rect">
            <a:avLst/>
          </a:prstGeom>
          <a:noFill/>
          <a:ln w="9525">
            <a:noFill/>
            <a:miter lim="800000"/>
            <a:headEnd/>
            <a:tailEnd/>
          </a:ln>
        </p:spPr>
      </p:pic>
      <p:sp>
        <p:nvSpPr>
          <p:cNvPr id="1034" name="Rectangle 10"/>
          <p:cNvSpPr>
            <a:spLocks noGrp="1" noChangeArrowheads="1"/>
          </p:cNvSpPr>
          <p:nvPr>
            <p:ph type="sldNum" sz="quarter" idx="4"/>
          </p:nvPr>
        </p:nvSpPr>
        <p:spPr bwMode="auto">
          <a:xfrm>
            <a:off x="7024688" y="6600825"/>
            <a:ext cx="1905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chemeClr val="bg2"/>
                </a:solidFill>
                <a:latin typeface="Arial" pitchFamily="34" charset="0"/>
                <a:ea typeface="ＭＳ Ｐゴシック"/>
                <a:cs typeface="ＭＳ Ｐゴシック"/>
              </a:defRPr>
            </a:lvl1pPr>
          </a:lstStyle>
          <a:p>
            <a:pPr>
              <a:defRPr/>
            </a:pPr>
            <a:fld id="{2C336F5C-12C7-594B-A9D9-F35286219B1C}" type="slidenum">
              <a:rPr lang="en-US">
                <a:solidFill>
                  <a:srgbClr val="EAEBDE"/>
                </a:solidFill>
              </a:rPr>
              <a:pPr>
                <a:defRPr/>
              </a:pPr>
              <a:t>‹#›</a:t>
            </a:fld>
            <a:endParaRPr lang="en-US" dirty="0">
              <a:solidFill>
                <a:srgbClr val="EAEBDE"/>
              </a:solidFill>
            </a:endParaRPr>
          </a:p>
        </p:txBody>
      </p:sp>
      <p:pic>
        <p:nvPicPr>
          <p:cNvPr id="8" name="Picture 17" descr="HealthImpactPP-Bkgd2"/>
          <p:cNvPicPr>
            <a:picLocks noChangeAspect="1" noChangeArrowheads="1"/>
          </p:cNvPicPr>
          <p:nvPr userDrawn="1"/>
        </p:nvPicPr>
        <p:blipFill>
          <a:blip r:embed="rId20" cstate="print"/>
          <a:srcRect/>
          <a:stretch>
            <a:fillRect/>
          </a:stretch>
        </p:blipFill>
        <p:spPr bwMode="auto">
          <a:xfrm>
            <a:off x="-19050" y="-14288"/>
            <a:ext cx="9182100" cy="6886576"/>
          </a:xfrm>
          <a:prstGeom prst="rect">
            <a:avLst/>
          </a:prstGeom>
          <a:noFill/>
        </p:spPr>
      </p:pic>
    </p:spTree>
    <p:extLst>
      <p:ext uri="{BB962C8B-B14F-4D97-AF65-F5344CB8AC3E}">
        <p14:creationId xmlns="" xmlns:p14="http://schemas.microsoft.com/office/powerpoint/2010/main" val="401979617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Lst>
  <p:hf hdr="0" ftr="0" dt="0"/>
  <p:txStyles>
    <p:titleStyle>
      <a:lvl1pPr algn="l" rtl="0" eaLnBrk="0" fontAlgn="base" hangingPunct="0">
        <a:spcBef>
          <a:spcPct val="0"/>
        </a:spcBef>
        <a:spcAft>
          <a:spcPct val="0"/>
        </a:spcAft>
        <a:defRPr sz="2800">
          <a:solidFill>
            <a:schemeClr val="bg2"/>
          </a:solidFill>
          <a:latin typeface="+mj-lt"/>
          <a:ea typeface="+mj-ea"/>
          <a:cs typeface="+mj-cs"/>
        </a:defRPr>
      </a:lvl1pPr>
      <a:lvl2pPr algn="l" rtl="0" eaLnBrk="0" fontAlgn="base" hangingPunct="0">
        <a:spcBef>
          <a:spcPct val="0"/>
        </a:spcBef>
        <a:spcAft>
          <a:spcPct val="0"/>
        </a:spcAft>
        <a:defRPr sz="2800">
          <a:solidFill>
            <a:schemeClr val="bg2"/>
          </a:solidFill>
          <a:latin typeface="Arial" pitchFamily="-112" charset="0"/>
          <a:ea typeface="ＭＳ Ｐゴシック" pitchFamily="-112" charset="-128"/>
          <a:cs typeface="ＭＳ Ｐゴシック" pitchFamily="-112" charset="-128"/>
        </a:defRPr>
      </a:lvl2pPr>
      <a:lvl3pPr algn="l" rtl="0" eaLnBrk="0" fontAlgn="base" hangingPunct="0">
        <a:spcBef>
          <a:spcPct val="0"/>
        </a:spcBef>
        <a:spcAft>
          <a:spcPct val="0"/>
        </a:spcAft>
        <a:defRPr sz="2800">
          <a:solidFill>
            <a:schemeClr val="bg2"/>
          </a:solidFill>
          <a:latin typeface="Arial" pitchFamily="-112" charset="0"/>
          <a:ea typeface="ＭＳ Ｐゴシック" pitchFamily="-112" charset="-128"/>
          <a:cs typeface="ＭＳ Ｐゴシック" pitchFamily="-112" charset="-128"/>
        </a:defRPr>
      </a:lvl3pPr>
      <a:lvl4pPr algn="l" rtl="0" eaLnBrk="0" fontAlgn="base" hangingPunct="0">
        <a:spcBef>
          <a:spcPct val="0"/>
        </a:spcBef>
        <a:spcAft>
          <a:spcPct val="0"/>
        </a:spcAft>
        <a:defRPr sz="2800">
          <a:solidFill>
            <a:schemeClr val="bg2"/>
          </a:solidFill>
          <a:latin typeface="Arial" pitchFamily="-112" charset="0"/>
          <a:ea typeface="ＭＳ Ｐゴシック" pitchFamily="-112" charset="-128"/>
          <a:cs typeface="ＭＳ Ｐゴシック" pitchFamily="-112" charset="-128"/>
        </a:defRPr>
      </a:lvl4pPr>
      <a:lvl5pPr algn="l" rtl="0" eaLnBrk="0" fontAlgn="base" hangingPunct="0">
        <a:spcBef>
          <a:spcPct val="0"/>
        </a:spcBef>
        <a:spcAft>
          <a:spcPct val="0"/>
        </a:spcAft>
        <a:defRPr sz="2800">
          <a:solidFill>
            <a:schemeClr val="bg2"/>
          </a:solidFill>
          <a:latin typeface="Arial" pitchFamily="-112" charset="0"/>
          <a:ea typeface="ＭＳ Ｐゴシック" pitchFamily="-112" charset="-128"/>
          <a:cs typeface="ＭＳ Ｐゴシック" pitchFamily="-112" charset="-128"/>
        </a:defRPr>
      </a:lvl5pPr>
      <a:lvl6pPr marL="457200" algn="l"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6pPr>
      <a:lvl7pPr marL="914400" algn="l"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7pPr>
      <a:lvl8pPr marL="1371600" algn="l"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8pPr>
      <a:lvl9pPr marL="1828800" algn="l"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hangingPunct="0"/>
            <a:fld id="{243EC916-33DF-4901-9FBB-4419F6579051}" type="datetimeFigureOut">
              <a:rPr lang="en-US" smtClean="0">
                <a:solidFill>
                  <a:prstClr val="black">
                    <a:tint val="75000"/>
                  </a:prstClr>
                </a:solidFill>
                <a:latin typeface="Arial" charset="0"/>
                <a:ea typeface="ＭＳ Ｐゴシック" pitchFamily="1" charset="-128"/>
                <a:cs typeface="+mn-cs"/>
              </a:rPr>
              <a:pPr eaLnBrk="0" hangingPunct="0"/>
              <a:t>9/7/2012</a:t>
            </a:fld>
            <a:endParaRPr lang="en-US" dirty="0">
              <a:solidFill>
                <a:prstClr val="black">
                  <a:tint val="75000"/>
                </a:prstClr>
              </a:solidFill>
              <a:latin typeface="Arial" charset="0"/>
              <a:ea typeface="ＭＳ Ｐゴシック" pitchFamily="1" charset="-128"/>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hangingPunct="0"/>
            <a:endParaRPr lang="en-US" dirty="0">
              <a:solidFill>
                <a:prstClr val="black">
                  <a:tint val="75000"/>
                </a:prstClr>
              </a:solidFill>
              <a:latin typeface="Arial" charset="0"/>
              <a:ea typeface="ＭＳ Ｐゴシック" pitchFamily="1" charset="-128"/>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hangingPunct="0"/>
            <a:fld id="{C5AF0E44-5B64-4A66-872E-7A91F60A2463}" type="slidenum">
              <a:rPr lang="en-US" smtClean="0">
                <a:solidFill>
                  <a:prstClr val="black">
                    <a:tint val="75000"/>
                  </a:prstClr>
                </a:solidFill>
                <a:latin typeface="Arial" charset="0"/>
                <a:ea typeface="ＭＳ Ｐゴシック" pitchFamily="1" charset="-128"/>
                <a:cs typeface="+mn-cs"/>
              </a:rPr>
              <a:pPr eaLnBrk="0" hangingPunct="0"/>
              <a:t>‹#›</a:t>
            </a:fld>
            <a:endParaRPr lang="en-US" dirty="0">
              <a:solidFill>
                <a:prstClr val="black">
                  <a:tint val="75000"/>
                </a:prstClr>
              </a:solidFill>
              <a:latin typeface="Arial" charset="0"/>
              <a:ea typeface="ＭＳ Ｐゴシック" pitchFamily="1" charset="-128"/>
              <a:cs typeface="+mn-cs"/>
            </a:endParaRPr>
          </a:p>
        </p:txBody>
      </p:sp>
    </p:spTree>
    <p:extLst>
      <p:ext uri="{BB962C8B-B14F-4D97-AF65-F5344CB8AC3E}">
        <p14:creationId xmlns="" xmlns:p14="http://schemas.microsoft.com/office/powerpoint/2010/main" val="2712188325"/>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hangingPunct="0"/>
            <a:endParaRPr lang="en-US" dirty="0">
              <a:solidFill>
                <a:prstClr val="white">
                  <a:tint val="75000"/>
                </a:prstClr>
              </a:solidFill>
              <a:latin typeface="Arial" charset="0"/>
              <a:ea typeface="ＭＳ Ｐゴシック" pitchFamily="1" charset="-128"/>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hangingPunct="0"/>
            <a:endParaRPr lang="en-US" dirty="0">
              <a:solidFill>
                <a:prstClr val="white">
                  <a:tint val="75000"/>
                </a:prstClr>
              </a:solidFill>
              <a:latin typeface="Arial" charset="0"/>
              <a:ea typeface="ＭＳ Ｐゴシック" pitchFamily="1" charset="-128"/>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hangingPunct="0"/>
            <a:fld id="{C5AF0E44-5B64-4A66-872E-7A91F60A2463}" type="slidenum">
              <a:rPr lang="en-US" smtClean="0">
                <a:solidFill>
                  <a:prstClr val="white">
                    <a:tint val="75000"/>
                  </a:prstClr>
                </a:solidFill>
                <a:latin typeface="Arial" charset="0"/>
                <a:ea typeface="ＭＳ Ｐゴシック" pitchFamily="1" charset="-128"/>
                <a:cs typeface="+mn-cs"/>
              </a:rPr>
              <a:pPr eaLnBrk="0" hangingPunct="0"/>
              <a:t>‹#›</a:t>
            </a:fld>
            <a:endParaRPr lang="en-US" dirty="0">
              <a:solidFill>
                <a:prstClr val="white">
                  <a:tint val="75000"/>
                </a:prstClr>
              </a:solidFill>
              <a:latin typeface="Arial" charset="0"/>
              <a:ea typeface="ＭＳ Ｐゴシック" pitchFamily="1" charset="-128"/>
              <a:cs typeface="+mn-cs"/>
            </a:endParaRPr>
          </a:p>
        </p:txBody>
      </p:sp>
    </p:spTree>
    <p:extLst>
      <p:ext uri="{BB962C8B-B14F-4D97-AF65-F5344CB8AC3E}">
        <p14:creationId xmlns="" xmlns:p14="http://schemas.microsoft.com/office/powerpoint/2010/main" val="1408158468"/>
      </p:ext>
    </p:extLst>
  </p:cSld>
  <p:clrMap bg1="dk1" tx1="lt1" bg2="dk2"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1" name="Picture 17" descr="HealthImpactPP-Bkgd2"/>
          <p:cNvPicPr>
            <a:picLocks noChangeAspect="1" noChangeArrowheads="1"/>
          </p:cNvPicPr>
          <p:nvPr/>
        </p:nvPicPr>
        <p:blipFill>
          <a:blip r:embed="rId23" cstate="print"/>
          <a:srcRect/>
          <a:stretch>
            <a:fillRect/>
          </a:stretch>
        </p:blipFill>
        <p:spPr bwMode="auto">
          <a:xfrm>
            <a:off x="-19050" y="-14288"/>
            <a:ext cx="9182100" cy="6886576"/>
          </a:xfrm>
          <a:prstGeom prst="rect">
            <a:avLst/>
          </a:prstGeom>
          <a:noFill/>
        </p:spPr>
      </p:pic>
      <p:sp>
        <p:nvSpPr>
          <p:cNvPr id="1030" name="Rectangle 6"/>
          <p:cNvSpPr>
            <a:spLocks noGrp="1" noChangeArrowheads="1"/>
          </p:cNvSpPr>
          <p:nvPr>
            <p:ph type="sldNum" sz="quarter" idx="4"/>
          </p:nvPr>
        </p:nvSpPr>
        <p:spPr bwMode="auto">
          <a:xfrm>
            <a:off x="762000" y="6172200"/>
            <a:ext cx="1828800" cy="30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1400"/>
            </a:lvl1pPr>
          </a:lstStyle>
          <a:p>
            <a:pPr eaLnBrk="0" hangingPunct="0"/>
            <a:fld id="{C5AF0E44-5B64-4A66-872E-7A91F60A2463}" type="slidenum">
              <a:rPr lang="en-US">
                <a:solidFill>
                  <a:srgbClr val="000000"/>
                </a:solidFill>
                <a:latin typeface="Arial"/>
                <a:cs typeface="+mn-cs"/>
              </a:rPr>
              <a:pPr eaLnBrk="0" hangingPunct="0"/>
              <a:t>‹#›</a:t>
            </a:fld>
            <a:endParaRPr lang="en-US" dirty="0">
              <a:solidFill>
                <a:srgbClr val="000000"/>
              </a:solidFill>
              <a:latin typeface="Arial"/>
              <a:cs typeface="+mn-cs"/>
            </a:endParaRPr>
          </a:p>
        </p:txBody>
      </p:sp>
      <p:sp>
        <p:nvSpPr>
          <p:cNvPr id="1038" name="Rectangle 14"/>
          <p:cNvSpPr>
            <a:spLocks noGrp="1" noChangeArrowheads="1"/>
          </p:cNvSpPr>
          <p:nvPr>
            <p:ph type="title"/>
          </p:nvPr>
        </p:nvSpPr>
        <p:spPr bwMode="auto">
          <a:xfrm>
            <a:off x="762000" y="533400"/>
            <a:ext cx="7924800" cy="609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9" name="Rectangle 15"/>
          <p:cNvSpPr>
            <a:spLocks noGrp="1" noChangeArrowheads="1"/>
          </p:cNvSpPr>
          <p:nvPr>
            <p:ph type="body" idx="1"/>
          </p:nvPr>
        </p:nvSpPr>
        <p:spPr bwMode="auto">
          <a:xfrm>
            <a:off x="762000" y="2057400"/>
            <a:ext cx="7848600" cy="3200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 xmlns:p14="http://schemas.microsoft.com/office/powerpoint/2010/main" val="624670044"/>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 id="2147483796" r:id="rId19"/>
    <p:sldLayoutId id="2147483797" r:id="rId20"/>
    <p:sldLayoutId id="2147483798" r:id="rId21"/>
  </p:sldLayoutIdLst>
  <p:hf hdr="0" ftr="0" dt="0"/>
  <p:txStyles>
    <p:titleStyle>
      <a:lvl1pPr algn="r" rtl="0" fontAlgn="base">
        <a:spcBef>
          <a:spcPct val="0"/>
        </a:spcBef>
        <a:spcAft>
          <a:spcPct val="0"/>
        </a:spcAft>
        <a:defRPr sz="3200">
          <a:solidFill>
            <a:srgbClr val="717074"/>
          </a:solidFill>
          <a:latin typeface="+mj-lt"/>
          <a:ea typeface="+mj-ea"/>
          <a:cs typeface="+mj-cs"/>
        </a:defRPr>
      </a:lvl1pPr>
      <a:lvl2pPr algn="r" rtl="0" fontAlgn="base">
        <a:spcBef>
          <a:spcPct val="0"/>
        </a:spcBef>
        <a:spcAft>
          <a:spcPct val="0"/>
        </a:spcAft>
        <a:defRPr sz="3200">
          <a:solidFill>
            <a:srgbClr val="717074"/>
          </a:solidFill>
          <a:latin typeface="Arial" charset="0"/>
          <a:ea typeface="ＭＳ Ｐゴシック" pitchFamily="1" charset="-128"/>
        </a:defRPr>
      </a:lvl2pPr>
      <a:lvl3pPr algn="r" rtl="0" fontAlgn="base">
        <a:spcBef>
          <a:spcPct val="0"/>
        </a:spcBef>
        <a:spcAft>
          <a:spcPct val="0"/>
        </a:spcAft>
        <a:defRPr sz="3200">
          <a:solidFill>
            <a:srgbClr val="717074"/>
          </a:solidFill>
          <a:latin typeface="Arial" charset="0"/>
          <a:ea typeface="ＭＳ Ｐゴシック" pitchFamily="1" charset="-128"/>
        </a:defRPr>
      </a:lvl3pPr>
      <a:lvl4pPr algn="r" rtl="0" fontAlgn="base">
        <a:spcBef>
          <a:spcPct val="0"/>
        </a:spcBef>
        <a:spcAft>
          <a:spcPct val="0"/>
        </a:spcAft>
        <a:defRPr sz="3200">
          <a:solidFill>
            <a:srgbClr val="717074"/>
          </a:solidFill>
          <a:latin typeface="Arial" charset="0"/>
          <a:ea typeface="ＭＳ Ｐゴシック" pitchFamily="1" charset="-128"/>
        </a:defRPr>
      </a:lvl4pPr>
      <a:lvl5pPr algn="r" rtl="0" fontAlgn="base">
        <a:spcBef>
          <a:spcPct val="0"/>
        </a:spcBef>
        <a:spcAft>
          <a:spcPct val="0"/>
        </a:spcAft>
        <a:defRPr sz="3200">
          <a:solidFill>
            <a:srgbClr val="717074"/>
          </a:solidFill>
          <a:latin typeface="Arial" charset="0"/>
          <a:ea typeface="ＭＳ Ｐゴシック" pitchFamily="1" charset="-128"/>
        </a:defRPr>
      </a:lvl5pPr>
      <a:lvl6pPr marL="457200" algn="r" rtl="0" fontAlgn="base">
        <a:spcBef>
          <a:spcPct val="0"/>
        </a:spcBef>
        <a:spcAft>
          <a:spcPct val="0"/>
        </a:spcAft>
        <a:defRPr sz="3200">
          <a:solidFill>
            <a:srgbClr val="717074"/>
          </a:solidFill>
          <a:latin typeface="Arial" charset="0"/>
          <a:ea typeface="ＭＳ Ｐゴシック" pitchFamily="1" charset="-128"/>
        </a:defRPr>
      </a:lvl6pPr>
      <a:lvl7pPr marL="914400" algn="r" rtl="0" fontAlgn="base">
        <a:spcBef>
          <a:spcPct val="0"/>
        </a:spcBef>
        <a:spcAft>
          <a:spcPct val="0"/>
        </a:spcAft>
        <a:defRPr sz="3200">
          <a:solidFill>
            <a:srgbClr val="717074"/>
          </a:solidFill>
          <a:latin typeface="Arial" charset="0"/>
          <a:ea typeface="ＭＳ Ｐゴシック" pitchFamily="1" charset="-128"/>
        </a:defRPr>
      </a:lvl7pPr>
      <a:lvl8pPr marL="1371600" algn="r" rtl="0" fontAlgn="base">
        <a:spcBef>
          <a:spcPct val="0"/>
        </a:spcBef>
        <a:spcAft>
          <a:spcPct val="0"/>
        </a:spcAft>
        <a:defRPr sz="3200">
          <a:solidFill>
            <a:srgbClr val="717074"/>
          </a:solidFill>
          <a:latin typeface="Arial" charset="0"/>
          <a:ea typeface="ＭＳ Ｐゴシック" pitchFamily="1" charset="-128"/>
        </a:defRPr>
      </a:lvl8pPr>
      <a:lvl9pPr marL="1828800" algn="r" rtl="0" fontAlgn="base">
        <a:spcBef>
          <a:spcPct val="0"/>
        </a:spcBef>
        <a:spcAft>
          <a:spcPct val="0"/>
        </a:spcAft>
        <a:defRPr sz="3200">
          <a:solidFill>
            <a:srgbClr val="717074"/>
          </a:solidFill>
          <a:latin typeface="Arial" charset="0"/>
          <a:ea typeface="ＭＳ Ｐゴシック" pitchFamily="1" charset="-128"/>
        </a:defRPr>
      </a:lvl9pPr>
    </p:titleStyle>
    <p:bodyStyle>
      <a:lvl1pPr marL="342900" indent="-342900" algn="l" rtl="0" fontAlgn="base">
        <a:spcBef>
          <a:spcPct val="20000"/>
        </a:spcBef>
        <a:spcAft>
          <a:spcPct val="0"/>
        </a:spcAft>
        <a:defRPr sz="1600">
          <a:solidFill>
            <a:schemeClr val="tx1"/>
          </a:solidFill>
          <a:latin typeface="+mn-lt"/>
          <a:ea typeface="+mn-ea"/>
          <a:cs typeface="+mn-cs"/>
        </a:defRPr>
      </a:lvl1pPr>
      <a:lvl2pPr marL="742950" indent="-285750" algn="l" rtl="0" fontAlgn="base">
        <a:spcBef>
          <a:spcPct val="20000"/>
        </a:spcBef>
        <a:spcAft>
          <a:spcPct val="0"/>
        </a:spcAft>
        <a:defRPr sz="1600">
          <a:solidFill>
            <a:schemeClr val="tx1"/>
          </a:solidFill>
          <a:latin typeface="+mn-lt"/>
          <a:ea typeface="+mn-ea"/>
        </a:defRPr>
      </a:lvl2pPr>
      <a:lvl3pPr marL="1143000" indent="-228600" algn="l" rtl="0" fontAlgn="base">
        <a:spcBef>
          <a:spcPct val="20000"/>
        </a:spcBef>
        <a:spcAft>
          <a:spcPct val="0"/>
        </a:spcAft>
        <a:defRPr sz="1600">
          <a:solidFill>
            <a:schemeClr val="tx1"/>
          </a:solidFill>
          <a:latin typeface="+mn-lt"/>
          <a:ea typeface="+mn-ea"/>
        </a:defRPr>
      </a:lvl3pPr>
      <a:lvl4pPr marL="1600200" indent="-228600" algn="l" rtl="0" fontAlgn="base">
        <a:spcBef>
          <a:spcPct val="20000"/>
        </a:spcBef>
        <a:spcAft>
          <a:spcPct val="0"/>
        </a:spcAft>
        <a:defRPr sz="1600">
          <a:solidFill>
            <a:schemeClr val="tx1"/>
          </a:solidFill>
          <a:latin typeface="+mn-lt"/>
          <a:ea typeface="+mn-ea"/>
        </a:defRPr>
      </a:lvl4pPr>
      <a:lvl5pPr marL="2057400" indent="-228600" algn="l" rtl="0" fontAlgn="base">
        <a:spcBef>
          <a:spcPct val="20000"/>
        </a:spcBef>
        <a:spcAft>
          <a:spcPct val="0"/>
        </a:spcAft>
        <a:defRPr sz="1600">
          <a:solidFill>
            <a:schemeClr val="tx1"/>
          </a:solidFill>
          <a:latin typeface="+mn-lt"/>
          <a:ea typeface="+mn-ea"/>
        </a:defRPr>
      </a:lvl5pPr>
      <a:lvl6pPr marL="2514600" indent="-228600" algn="l" rtl="0" fontAlgn="base">
        <a:spcBef>
          <a:spcPct val="20000"/>
        </a:spcBef>
        <a:spcAft>
          <a:spcPct val="0"/>
        </a:spcAft>
        <a:defRPr sz="1600">
          <a:solidFill>
            <a:schemeClr val="tx1"/>
          </a:solidFill>
          <a:latin typeface="+mn-lt"/>
          <a:ea typeface="+mn-ea"/>
        </a:defRPr>
      </a:lvl6pPr>
      <a:lvl7pPr marL="2971800" indent="-228600" algn="l" rtl="0" fontAlgn="base">
        <a:spcBef>
          <a:spcPct val="20000"/>
        </a:spcBef>
        <a:spcAft>
          <a:spcPct val="0"/>
        </a:spcAft>
        <a:defRPr sz="1600">
          <a:solidFill>
            <a:schemeClr val="tx1"/>
          </a:solidFill>
          <a:latin typeface="+mn-lt"/>
          <a:ea typeface="+mn-ea"/>
        </a:defRPr>
      </a:lvl7pPr>
      <a:lvl8pPr marL="3429000" indent="-228600" algn="l" rtl="0" fontAlgn="base">
        <a:spcBef>
          <a:spcPct val="20000"/>
        </a:spcBef>
        <a:spcAft>
          <a:spcPct val="0"/>
        </a:spcAft>
        <a:defRPr sz="1600">
          <a:solidFill>
            <a:schemeClr val="tx1"/>
          </a:solidFill>
          <a:latin typeface="+mn-lt"/>
          <a:ea typeface="+mn-ea"/>
        </a:defRPr>
      </a:lvl8pPr>
      <a:lvl9pPr marL="3886200" indent="-228600" algn="l" rtl="0" fontAlgn="base">
        <a:spcBef>
          <a:spcPct val="20000"/>
        </a:spcBef>
        <a:spcAft>
          <a:spcPct val="0"/>
        </a:spcAft>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healthimpactproject.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countyhealthrankings.org/about-project/background"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8" Type="http://schemas.openxmlformats.org/officeDocument/2006/relationships/hyperlink" Target="http://www.phconnect.org/" TargetMode="External"/><Relationship Id="rId3" Type="http://schemas.openxmlformats.org/officeDocument/2006/relationships/hyperlink" Target="http://www.healthimpactproject.org/hia/us" TargetMode="External"/><Relationship Id="rId7" Type="http://schemas.openxmlformats.org/officeDocument/2006/relationships/hyperlink" Target="http://professional.captus.com/Planning/hia/default.aspx" TargetMode="External"/><Relationship Id="rId2" Type="http://schemas.openxmlformats.org/officeDocument/2006/relationships/notesSlide" Target="../notesSlides/notesSlide22.xml"/><Relationship Id="rId1" Type="http://schemas.openxmlformats.org/officeDocument/2006/relationships/slideLayout" Target="../slideLayouts/slideLayout53.xml"/><Relationship Id="rId6" Type="http://schemas.openxmlformats.org/officeDocument/2006/relationships/hyperlink" Target="http://www.hiaguide.org/" TargetMode="External"/><Relationship Id="rId5" Type="http://schemas.openxmlformats.org/officeDocument/2006/relationships/hyperlink" Target="http://www.humanimpact.org/" TargetMode="External"/><Relationship Id="rId4" Type="http://schemas.openxmlformats.org/officeDocument/2006/relationships/hyperlink" Target="http://nnphi.org/CMSuploads/PHI_HIATrainingMaterials_NNPHIWebsite.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hyperlink" Target="mailto:kvonasek@pewtrusts.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6" name="Rectangle 4"/>
          <p:cNvSpPr>
            <a:spLocks noGrp="1" noChangeArrowheads="1"/>
          </p:cNvSpPr>
          <p:nvPr>
            <p:ph type="ctrTitle"/>
          </p:nvPr>
        </p:nvSpPr>
        <p:spPr>
          <a:xfrm>
            <a:off x="228600" y="1600200"/>
            <a:ext cx="8229600" cy="3962400"/>
          </a:xfrm>
        </p:spPr>
        <p:txBody>
          <a:bodyPr/>
          <a:lstStyle/>
          <a:p>
            <a:pPr algn="l" eaLnBrk="1" hangingPunct="1">
              <a:defRPr/>
            </a:pPr>
            <a:r>
              <a:rPr lang="en-US" sz="2800" b="1" dirty="0" smtClean="0">
                <a:solidFill>
                  <a:schemeClr val="accent1">
                    <a:lumMod val="50000"/>
                  </a:schemeClr>
                </a:solidFill>
                <a:cs typeface="+mj-cs"/>
              </a:rPr>
              <a:t>Health Impact Assessment: </a:t>
            </a:r>
            <a:br>
              <a:rPr lang="en-US" sz="2800" b="1" dirty="0" smtClean="0">
                <a:solidFill>
                  <a:schemeClr val="accent1">
                    <a:lumMod val="50000"/>
                  </a:schemeClr>
                </a:solidFill>
                <a:cs typeface="+mj-cs"/>
              </a:rPr>
            </a:br>
            <a:r>
              <a:rPr lang="en-US" sz="2400" b="1" dirty="0">
                <a:solidFill>
                  <a:schemeClr val="accent1">
                    <a:lumMod val="50000"/>
                  </a:schemeClr>
                </a:solidFill>
                <a:cs typeface="+mj-cs"/>
              </a:rPr>
              <a:t>A Collaborative Approach to Good Policy Solutions</a:t>
            </a:r>
            <a:r>
              <a:rPr lang="en-US" sz="2400" b="1" dirty="0" smtClean="0">
                <a:solidFill>
                  <a:schemeClr val="accent1">
                    <a:lumMod val="50000"/>
                  </a:schemeClr>
                </a:solidFill>
                <a:cs typeface="+mj-cs"/>
              </a:rPr>
              <a:t/>
            </a:r>
            <a:br>
              <a:rPr lang="en-US" sz="2400" b="1" dirty="0" smtClean="0">
                <a:solidFill>
                  <a:schemeClr val="accent1">
                    <a:lumMod val="50000"/>
                  </a:schemeClr>
                </a:solidFill>
                <a:cs typeface="+mj-cs"/>
              </a:rPr>
            </a:br>
            <a:r>
              <a:rPr lang="en-US" sz="2000" b="1" dirty="0" smtClean="0">
                <a:solidFill>
                  <a:schemeClr val="accent1">
                    <a:lumMod val="50000"/>
                  </a:schemeClr>
                </a:solidFill>
                <a:cs typeface="+mj-cs"/>
              </a:rPr>
              <a:t/>
            </a:r>
            <a:br>
              <a:rPr lang="en-US" sz="2000" b="1" dirty="0" smtClean="0">
                <a:solidFill>
                  <a:schemeClr val="accent1">
                    <a:lumMod val="50000"/>
                  </a:schemeClr>
                </a:solidFill>
                <a:cs typeface="+mj-cs"/>
              </a:rPr>
            </a:br>
            <a:r>
              <a:rPr lang="en-US" sz="2800" b="1" dirty="0" smtClean="0">
                <a:solidFill>
                  <a:schemeClr val="accent1">
                    <a:lumMod val="50000"/>
                  </a:schemeClr>
                </a:solidFill>
                <a:cs typeface="+mj-cs"/>
              </a:rPr>
              <a:t/>
            </a:r>
            <a:br>
              <a:rPr lang="en-US" sz="2800" b="1" dirty="0" smtClean="0">
                <a:solidFill>
                  <a:schemeClr val="accent1">
                    <a:lumMod val="50000"/>
                  </a:schemeClr>
                </a:solidFill>
                <a:cs typeface="+mj-cs"/>
              </a:rPr>
            </a:br>
            <a:r>
              <a:rPr lang="en-US" sz="2800" b="1" dirty="0" smtClean="0">
                <a:solidFill>
                  <a:schemeClr val="accent1">
                    <a:lumMod val="50000"/>
                  </a:schemeClr>
                </a:solidFill>
                <a:cs typeface="+mj-cs"/>
              </a:rPr>
              <a:t/>
            </a:r>
            <a:br>
              <a:rPr lang="en-US" sz="2800" b="1" dirty="0" smtClean="0">
                <a:solidFill>
                  <a:schemeClr val="accent1">
                    <a:lumMod val="50000"/>
                  </a:schemeClr>
                </a:solidFill>
                <a:cs typeface="+mj-cs"/>
              </a:rPr>
            </a:br>
            <a:r>
              <a:rPr lang="en-US" sz="2800" b="1" dirty="0" smtClean="0">
                <a:solidFill>
                  <a:schemeClr val="accent1">
                    <a:lumMod val="50000"/>
                  </a:schemeClr>
                </a:solidFill>
                <a:cs typeface="+mj-cs"/>
              </a:rPr>
              <a:t/>
            </a:r>
            <a:br>
              <a:rPr lang="en-US" sz="2800" b="1" dirty="0" smtClean="0">
                <a:solidFill>
                  <a:schemeClr val="accent1">
                    <a:lumMod val="50000"/>
                  </a:schemeClr>
                </a:solidFill>
                <a:cs typeface="+mj-cs"/>
              </a:rPr>
            </a:br>
            <a:r>
              <a:rPr lang="en-US" sz="2400" dirty="0" smtClean="0">
                <a:solidFill>
                  <a:schemeClr val="accent1">
                    <a:lumMod val="50000"/>
                  </a:schemeClr>
                </a:solidFill>
                <a:cs typeface="+mj-cs"/>
              </a:rPr>
              <a:t>Kara Vonasek, M.P.H.</a:t>
            </a:r>
            <a:br>
              <a:rPr lang="en-US" sz="2400" dirty="0" smtClean="0">
                <a:solidFill>
                  <a:schemeClr val="accent1">
                    <a:lumMod val="50000"/>
                  </a:schemeClr>
                </a:solidFill>
                <a:cs typeface="+mj-cs"/>
              </a:rPr>
            </a:br>
            <a:r>
              <a:rPr lang="en-US" sz="2400" dirty="0" smtClean="0">
                <a:solidFill>
                  <a:schemeClr val="accent1">
                    <a:lumMod val="50000"/>
                  </a:schemeClr>
                </a:solidFill>
                <a:cs typeface="+mj-cs"/>
              </a:rPr>
              <a:t>Project Manager</a:t>
            </a:r>
            <a:br>
              <a:rPr lang="en-US" sz="2400" dirty="0" smtClean="0">
                <a:solidFill>
                  <a:schemeClr val="accent1">
                    <a:lumMod val="50000"/>
                  </a:schemeClr>
                </a:solidFill>
                <a:cs typeface="+mj-cs"/>
              </a:rPr>
            </a:br>
            <a:r>
              <a:rPr lang="en-US" sz="2400" dirty="0" smtClean="0">
                <a:solidFill>
                  <a:schemeClr val="accent1">
                    <a:lumMod val="50000"/>
                  </a:schemeClr>
                </a:solidFill>
                <a:cs typeface="+mj-cs"/>
              </a:rPr>
              <a:t>Health Impact Project</a:t>
            </a:r>
            <a:br>
              <a:rPr lang="en-US" sz="2400" dirty="0" smtClean="0">
                <a:solidFill>
                  <a:schemeClr val="accent1">
                    <a:lumMod val="50000"/>
                  </a:schemeClr>
                </a:solidFill>
                <a:cs typeface="+mj-cs"/>
              </a:rPr>
            </a:br>
            <a:r>
              <a:rPr lang="en-US" sz="2400" dirty="0" smtClean="0">
                <a:solidFill>
                  <a:schemeClr val="accent1">
                    <a:lumMod val="50000"/>
                  </a:schemeClr>
                </a:solidFill>
                <a:cs typeface="+mj-cs"/>
                <a:hlinkClick r:id="rId3"/>
              </a:rPr>
              <a:t>www.healthimpactproject.org</a:t>
            </a:r>
            <a:r>
              <a:rPr lang="en-US" sz="2400" dirty="0" smtClean="0">
                <a:solidFill>
                  <a:schemeClr val="accent1">
                    <a:lumMod val="50000"/>
                  </a:schemeClr>
                </a:solidFill>
                <a:cs typeface="+mj-cs"/>
              </a:rPr>
              <a:t/>
            </a:r>
            <a:br>
              <a:rPr lang="en-US" sz="2400" dirty="0" smtClean="0">
                <a:solidFill>
                  <a:schemeClr val="accent1">
                    <a:lumMod val="50000"/>
                  </a:schemeClr>
                </a:solidFill>
                <a:cs typeface="+mj-cs"/>
              </a:rPr>
            </a:br>
            <a:r>
              <a:rPr lang="en-US" sz="2400" dirty="0" smtClean="0">
                <a:solidFill>
                  <a:schemeClr val="accent1">
                    <a:lumMod val="50000"/>
                  </a:schemeClr>
                </a:solidFill>
                <a:cs typeface="+mj-cs"/>
              </a:rPr>
              <a:t/>
            </a:r>
            <a:br>
              <a:rPr lang="en-US" sz="2400" dirty="0" smtClean="0">
                <a:solidFill>
                  <a:schemeClr val="accent1">
                    <a:lumMod val="50000"/>
                  </a:schemeClr>
                </a:solidFill>
                <a:cs typeface="+mj-cs"/>
              </a:rPr>
            </a:br>
            <a:r>
              <a:rPr lang="en-US" sz="2400" dirty="0" smtClean="0">
                <a:solidFill>
                  <a:schemeClr val="accent1">
                    <a:lumMod val="50000"/>
                  </a:schemeClr>
                </a:solidFill>
                <a:cs typeface="+mj-cs"/>
              </a:rPr>
              <a:t/>
            </a:r>
            <a:br>
              <a:rPr lang="en-US" sz="2400" dirty="0" smtClean="0">
                <a:solidFill>
                  <a:schemeClr val="accent1">
                    <a:lumMod val="50000"/>
                  </a:schemeClr>
                </a:solidFill>
                <a:cs typeface="+mj-cs"/>
              </a:rPr>
            </a:br>
            <a:r>
              <a:rPr lang="en-US" sz="2400" dirty="0" smtClean="0">
                <a:solidFill>
                  <a:schemeClr val="accent1">
                    <a:lumMod val="50000"/>
                  </a:schemeClr>
                </a:solidFill>
                <a:cs typeface="+mj-cs"/>
              </a:rPr>
              <a:t/>
            </a:r>
            <a:br>
              <a:rPr lang="en-US" sz="2400" dirty="0" smtClean="0">
                <a:solidFill>
                  <a:schemeClr val="accent1">
                    <a:lumMod val="50000"/>
                  </a:schemeClr>
                </a:solidFill>
                <a:cs typeface="+mj-cs"/>
              </a:rPr>
            </a:br>
            <a:r>
              <a:rPr lang="en-US" sz="2800" b="1" dirty="0" smtClean="0">
                <a:solidFill>
                  <a:schemeClr val="accent1">
                    <a:lumMod val="50000"/>
                  </a:schemeClr>
                </a:solidFill>
                <a:cs typeface="+mj-cs"/>
              </a:rPr>
              <a:t/>
            </a:r>
            <a:br>
              <a:rPr lang="en-US" sz="2800" b="1" dirty="0" smtClean="0">
                <a:solidFill>
                  <a:schemeClr val="accent1">
                    <a:lumMod val="50000"/>
                  </a:schemeClr>
                </a:solidFill>
                <a:cs typeface="+mj-cs"/>
              </a:rPr>
            </a:br>
            <a:endParaRPr lang="en-US" sz="1800" dirty="0">
              <a:solidFill>
                <a:schemeClr val="accent1">
                  <a:lumMod val="50000"/>
                </a:schemeClr>
              </a:solidFill>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7924800" cy="609600"/>
          </a:xfrm>
        </p:spPr>
        <p:txBody>
          <a:bodyPr/>
          <a:lstStyle/>
          <a:p>
            <a:r>
              <a:rPr lang="en-US" b="1" dirty="0" smtClean="0">
                <a:solidFill>
                  <a:schemeClr val="accent1">
                    <a:lumMod val="50000"/>
                  </a:schemeClr>
                </a:solidFill>
              </a:rPr>
              <a:t>Texas Examples of HIA</a:t>
            </a:r>
            <a:endParaRPr lang="en-US" dirty="0"/>
          </a:p>
        </p:txBody>
      </p:sp>
      <p:sp>
        <p:nvSpPr>
          <p:cNvPr id="3" name="Content Placeholder 2"/>
          <p:cNvSpPr>
            <a:spLocks noGrp="1"/>
          </p:cNvSpPr>
          <p:nvPr>
            <p:ph idx="1"/>
          </p:nvPr>
        </p:nvSpPr>
        <p:spPr>
          <a:xfrm>
            <a:off x="47625" y="1552575"/>
            <a:ext cx="8991600" cy="4495800"/>
          </a:xfrm>
        </p:spPr>
        <p:txBody>
          <a:bodyPr/>
          <a:lstStyle/>
          <a:p>
            <a:pPr marL="457200" indent="-457200">
              <a:spcBef>
                <a:spcPts val="0"/>
              </a:spcBef>
              <a:spcAft>
                <a:spcPts val="600"/>
              </a:spcAft>
              <a:buFont typeface="+mj-lt"/>
              <a:buAutoNum type="arabicPeriod"/>
            </a:pPr>
            <a:r>
              <a:rPr lang="en-US" sz="2400" dirty="0"/>
              <a:t>Transit Oriented Development – Houston (Texas Southern University)</a:t>
            </a:r>
          </a:p>
          <a:p>
            <a:pPr marL="1371600" lvl="1" indent="-457200" eaLnBrk="1" hangingPunct="1">
              <a:spcBef>
                <a:spcPts val="0"/>
              </a:spcBef>
              <a:spcAft>
                <a:spcPts val="600"/>
              </a:spcAft>
              <a:buSzPct val="140000"/>
              <a:buFont typeface="Arial" pitchFamily="34" charset="0"/>
              <a:buChar char="•"/>
            </a:pPr>
            <a:r>
              <a:rPr lang="en-US" sz="2000" dirty="0"/>
              <a:t>In-progress HIA of possible development patterns that could occur in </a:t>
            </a:r>
            <a:r>
              <a:rPr lang="en-US" sz="2000" dirty="0" smtClean="0"/>
              <a:t>neighborhoods </a:t>
            </a:r>
            <a:r>
              <a:rPr lang="en-US" sz="2000" dirty="0"/>
              <a:t>near </a:t>
            </a:r>
            <a:r>
              <a:rPr lang="en-US" sz="2000" dirty="0" smtClean="0"/>
              <a:t>planned </a:t>
            </a:r>
            <a:r>
              <a:rPr lang="en-US" sz="2000" dirty="0"/>
              <a:t>light-rail expansion</a:t>
            </a:r>
          </a:p>
          <a:p>
            <a:pPr marL="1371600" lvl="1" indent="-457200" eaLnBrk="1" hangingPunct="1">
              <a:spcBef>
                <a:spcPts val="0"/>
              </a:spcBef>
              <a:spcAft>
                <a:spcPts val="1800"/>
              </a:spcAft>
              <a:buSzPct val="140000"/>
              <a:buFont typeface="Arial" pitchFamily="34" charset="0"/>
              <a:buChar char="•"/>
            </a:pPr>
            <a:r>
              <a:rPr lang="en-US" sz="2000" dirty="0"/>
              <a:t>Will examine potential outcomes such as access to public transportation and services, mixed-use land development and affordable housing</a:t>
            </a:r>
          </a:p>
          <a:p>
            <a:pPr marL="457200" indent="-457200">
              <a:spcBef>
                <a:spcPts val="0"/>
              </a:spcBef>
              <a:spcAft>
                <a:spcPts val="0"/>
              </a:spcAft>
              <a:buFont typeface="+mj-lt"/>
              <a:buAutoNum type="arabicPeriod"/>
            </a:pPr>
            <a:r>
              <a:rPr lang="fr-FR" sz="2400" dirty="0" smtClean="0"/>
              <a:t>Habitat </a:t>
            </a:r>
            <a:r>
              <a:rPr lang="fr-FR" sz="2400" dirty="0"/>
              <a:t>Conservation </a:t>
            </a:r>
            <a:r>
              <a:rPr lang="fr-FR" sz="2400" dirty="0" smtClean="0"/>
              <a:t>Plan – </a:t>
            </a:r>
            <a:r>
              <a:rPr lang="fr-FR" sz="2400" dirty="0"/>
              <a:t>San Antonio </a:t>
            </a:r>
            <a:r>
              <a:rPr lang="fr-FR" sz="2400" dirty="0" smtClean="0"/>
              <a:t>(Health </a:t>
            </a:r>
            <a:r>
              <a:rPr lang="fr-FR" sz="2400" dirty="0" err="1" smtClean="0"/>
              <a:t>Department</a:t>
            </a:r>
            <a:r>
              <a:rPr lang="fr-FR" sz="2400" dirty="0" smtClean="0"/>
              <a:t>)</a:t>
            </a:r>
            <a:endParaRPr lang="en-US" sz="2400" dirty="0" smtClean="0"/>
          </a:p>
          <a:p>
            <a:pPr marL="1371600" lvl="1" indent="-457200" eaLnBrk="1" hangingPunct="1">
              <a:spcBef>
                <a:spcPts val="0"/>
              </a:spcBef>
              <a:spcAft>
                <a:spcPts val="600"/>
              </a:spcAft>
              <a:buSzPct val="140000"/>
              <a:buFont typeface="Arial" pitchFamily="34" charset="0"/>
              <a:buChar char="•"/>
            </a:pPr>
            <a:r>
              <a:rPr lang="en-US" sz="2000" dirty="0" smtClean="0"/>
              <a:t>In-progress HIA </a:t>
            </a:r>
            <a:r>
              <a:rPr lang="en-US" sz="2000" dirty="0"/>
              <a:t>to examine the health impacts of the Southern Edwards Plateau Habitat Conservation Plan, </a:t>
            </a:r>
            <a:r>
              <a:rPr lang="en-US" sz="2000" dirty="0" smtClean="0"/>
              <a:t>as part of </a:t>
            </a:r>
            <a:r>
              <a:rPr lang="en-US" sz="2000" dirty="0"/>
              <a:t>local implementation efforts </a:t>
            </a:r>
            <a:r>
              <a:rPr lang="en-US" sz="2000" dirty="0" smtClean="0"/>
              <a:t>of the </a:t>
            </a:r>
            <a:r>
              <a:rPr lang="en-US" sz="2000" dirty="0"/>
              <a:t>federal Endangered Species Act</a:t>
            </a:r>
            <a:endParaRPr lang="en-US" sz="2000" dirty="0" smtClean="0"/>
          </a:p>
          <a:p>
            <a:pPr marL="1371600" lvl="1" indent="-457200" eaLnBrk="1" hangingPunct="1">
              <a:spcBef>
                <a:spcPts val="0"/>
              </a:spcBef>
              <a:spcAft>
                <a:spcPts val="1200"/>
              </a:spcAft>
              <a:buSzPct val="140000"/>
              <a:buFont typeface="Arial" pitchFamily="34" charset="0"/>
              <a:buChar char="•"/>
            </a:pPr>
            <a:r>
              <a:rPr lang="en-US" sz="2000" dirty="0" smtClean="0"/>
              <a:t>Will </a:t>
            </a:r>
            <a:r>
              <a:rPr lang="en-US" sz="2000" dirty="0"/>
              <a:t>examine issues such as air quality, park space and conservation of endangered </a:t>
            </a:r>
            <a:r>
              <a:rPr lang="en-US" sz="2000" dirty="0" smtClean="0"/>
              <a:t>species</a:t>
            </a:r>
          </a:p>
        </p:txBody>
      </p:sp>
    </p:spTree>
    <p:extLst>
      <p:ext uri="{BB962C8B-B14F-4D97-AF65-F5344CB8AC3E}">
        <p14:creationId xmlns="" xmlns:p14="http://schemas.microsoft.com/office/powerpoint/2010/main" val="3083353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7924800" cy="609600"/>
          </a:xfrm>
        </p:spPr>
        <p:txBody>
          <a:bodyPr/>
          <a:lstStyle/>
          <a:p>
            <a:r>
              <a:rPr lang="en-US" b="1" dirty="0" smtClean="0">
                <a:solidFill>
                  <a:schemeClr val="accent1">
                    <a:lumMod val="50000"/>
                  </a:schemeClr>
                </a:solidFill>
              </a:rPr>
              <a:t>Texas Examples of HIA (Continued)</a:t>
            </a:r>
            <a:endParaRPr lang="en-US" dirty="0"/>
          </a:p>
        </p:txBody>
      </p:sp>
      <p:sp>
        <p:nvSpPr>
          <p:cNvPr id="3" name="Content Placeholder 2"/>
          <p:cNvSpPr>
            <a:spLocks noGrp="1"/>
          </p:cNvSpPr>
          <p:nvPr>
            <p:ph idx="1"/>
          </p:nvPr>
        </p:nvSpPr>
        <p:spPr>
          <a:xfrm>
            <a:off x="47625" y="1600200"/>
            <a:ext cx="8991600" cy="4495800"/>
          </a:xfrm>
        </p:spPr>
        <p:txBody>
          <a:bodyPr/>
          <a:lstStyle/>
          <a:p>
            <a:pPr marL="457200" indent="-457200">
              <a:spcBef>
                <a:spcPts val="0"/>
              </a:spcBef>
              <a:spcAft>
                <a:spcPts val="1200"/>
              </a:spcAft>
              <a:buFont typeface="+mj-lt"/>
              <a:buAutoNum type="arabicPeriod" startAt="3"/>
            </a:pPr>
            <a:r>
              <a:rPr lang="en-US" sz="2400" dirty="0" smtClean="0"/>
              <a:t>Public Housing Redevelopment </a:t>
            </a:r>
            <a:r>
              <a:rPr lang="en-US" sz="2400" dirty="0"/>
              <a:t>– </a:t>
            </a:r>
            <a:r>
              <a:rPr lang="en-US" sz="2400" dirty="0" smtClean="0"/>
              <a:t>Galveston (GA Health </a:t>
            </a:r>
            <a:r>
              <a:rPr lang="en-US" sz="2400" dirty="0"/>
              <a:t>Policy Center &amp; University of Texas Medical </a:t>
            </a:r>
            <a:r>
              <a:rPr lang="en-US" sz="2400" dirty="0" smtClean="0"/>
              <a:t>Branch)</a:t>
            </a:r>
            <a:endParaRPr lang="en-US" sz="2400" dirty="0"/>
          </a:p>
          <a:p>
            <a:pPr marL="1371600" lvl="1" indent="-457200" eaLnBrk="1" hangingPunct="1">
              <a:spcBef>
                <a:spcPts val="0"/>
              </a:spcBef>
              <a:spcAft>
                <a:spcPts val="600"/>
              </a:spcAft>
              <a:buSzPct val="140000"/>
              <a:buFont typeface="Arial" pitchFamily="34" charset="0"/>
              <a:buChar char="•"/>
            </a:pPr>
            <a:r>
              <a:rPr lang="en-US" sz="2000" dirty="0"/>
              <a:t>In-progress HIA of the Galveston Housing Authority </a:t>
            </a:r>
            <a:r>
              <a:rPr lang="en-US" sz="2000" dirty="0" smtClean="0"/>
              <a:t>Board’s decision </a:t>
            </a:r>
            <a:r>
              <a:rPr lang="en-US" sz="2000" dirty="0"/>
              <a:t>on the </a:t>
            </a:r>
            <a:r>
              <a:rPr lang="en-US" sz="2000" dirty="0" smtClean="0"/>
              <a:t>location </a:t>
            </a:r>
            <a:r>
              <a:rPr lang="en-US" sz="2000" dirty="0"/>
              <a:t>and upgrading of </a:t>
            </a:r>
            <a:r>
              <a:rPr lang="en-US" sz="2000" dirty="0" smtClean="0"/>
              <a:t>public housing units destroyed in Hurricane Ike</a:t>
            </a:r>
            <a:endParaRPr lang="en-US" sz="2000" dirty="0"/>
          </a:p>
          <a:p>
            <a:pPr marL="1371600" lvl="1" indent="-457200" eaLnBrk="1" hangingPunct="1">
              <a:spcBef>
                <a:spcPts val="0"/>
              </a:spcBef>
              <a:spcAft>
                <a:spcPts val="1800"/>
              </a:spcAft>
              <a:buSzPct val="140000"/>
              <a:buFont typeface="Arial" pitchFamily="34" charset="0"/>
              <a:buChar char="•"/>
            </a:pPr>
            <a:r>
              <a:rPr lang="en-US" sz="2000" dirty="0"/>
              <a:t>Will examine potential outcomes such as injury and </a:t>
            </a:r>
            <a:r>
              <a:rPr lang="en-US" sz="2000" dirty="0" smtClean="0"/>
              <a:t>asthma rates, exposure </a:t>
            </a:r>
            <a:r>
              <a:rPr lang="en-US" sz="2000" dirty="0"/>
              <a:t>to toxins </a:t>
            </a:r>
            <a:r>
              <a:rPr lang="en-US" sz="2000" dirty="0" smtClean="0"/>
              <a:t>and </a:t>
            </a:r>
            <a:r>
              <a:rPr lang="en-US" sz="2000" dirty="0"/>
              <a:t>air </a:t>
            </a:r>
            <a:r>
              <a:rPr lang="en-US" sz="2000" dirty="0" smtClean="0"/>
              <a:t>pollution</a:t>
            </a:r>
            <a:r>
              <a:rPr lang="en-US" sz="2000" dirty="0"/>
              <a:t>, access to green space, </a:t>
            </a:r>
            <a:r>
              <a:rPr lang="en-US" sz="2000" dirty="0" smtClean="0"/>
              <a:t>goods </a:t>
            </a:r>
            <a:r>
              <a:rPr lang="en-US" sz="2000" dirty="0"/>
              <a:t>and </a:t>
            </a:r>
            <a:r>
              <a:rPr lang="en-US" sz="2000" dirty="0" smtClean="0"/>
              <a:t>services, health care facilities</a:t>
            </a:r>
          </a:p>
          <a:p>
            <a:pPr marL="457200" indent="-457200">
              <a:spcBef>
                <a:spcPts val="0"/>
              </a:spcBef>
              <a:spcAft>
                <a:spcPts val="1200"/>
              </a:spcAft>
              <a:buFont typeface="+mj-lt"/>
              <a:buAutoNum type="arabicPeriod" startAt="4"/>
            </a:pPr>
            <a:r>
              <a:rPr lang="en-US" sz="2400" dirty="0"/>
              <a:t>School Siting Policies – Austin (University of Texas)</a:t>
            </a:r>
          </a:p>
          <a:p>
            <a:pPr marL="1371600" lvl="1" indent="-457200" eaLnBrk="1" hangingPunct="1">
              <a:spcBef>
                <a:spcPts val="0"/>
              </a:spcBef>
              <a:spcAft>
                <a:spcPts val="1200"/>
              </a:spcAft>
              <a:buSzPct val="140000"/>
              <a:buFont typeface="Arial" pitchFamily="34" charset="0"/>
              <a:buChar char="•"/>
            </a:pPr>
            <a:r>
              <a:rPr lang="en-US" sz="2000" dirty="0"/>
              <a:t>In-progress HIA that will address the health implications of choices regarding where to site and build schools</a:t>
            </a:r>
          </a:p>
          <a:p>
            <a:pPr marL="514350" indent="0" eaLnBrk="1" hangingPunct="1">
              <a:spcBef>
                <a:spcPts val="0"/>
              </a:spcBef>
              <a:spcAft>
                <a:spcPts val="600"/>
              </a:spcAft>
              <a:buSzPct val="140000"/>
            </a:pPr>
            <a:endParaRPr lang="en-US" sz="2000" dirty="0" smtClean="0"/>
          </a:p>
        </p:txBody>
      </p:sp>
    </p:spTree>
    <p:extLst>
      <p:ext uri="{BB962C8B-B14F-4D97-AF65-F5344CB8AC3E}">
        <p14:creationId xmlns="" xmlns:p14="http://schemas.microsoft.com/office/powerpoint/2010/main" val="3404321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7924800" cy="609600"/>
          </a:xfrm>
        </p:spPr>
        <p:txBody>
          <a:bodyPr/>
          <a:lstStyle/>
          <a:p>
            <a:r>
              <a:rPr lang="en-US" b="1" dirty="0" smtClean="0">
                <a:solidFill>
                  <a:schemeClr val="accent1">
                    <a:lumMod val="50000"/>
                  </a:schemeClr>
                </a:solidFill>
              </a:rPr>
              <a:t>The Benefits of HIA</a:t>
            </a:r>
            <a:endParaRPr lang="en-US" dirty="0"/>
          </a:p>
        </p:txBody>
      </p:sp>
      <p:sp>
        <p:nvSpPr>
          <p:cNvPr id="3" name="Content Placeholder 2"/>
          <p:cNvSpPr>
            <a:spLocks noGrp="1"/>
          </p:cNvSpPr>
          <p:nvPr>
            <p:ph idx="1"/>
          </p:nvPr>
        </p:nvSpPr>
        <p:spPr>
          <a:xfrm>
            <a:off x="65316" y="1400628"/>
            <a:ext cx="8839200" cy="4495800"/>
          </a:xfrm>
        </p:spPr>
        <p:txBody>
          <a:bodyPr/>
          <a:lstStyle/>
          <a:p>
            <a:pPr marL="457200" indent="-457200">
              <a:spcBef>
                <a:spcPts val="0"/>
              </a:spcBef>
              <a:spcAft>
                <a:spcPts val="0"/>
              </a:spcAft>
              <a:buFont typeface="+mj-lt"/>
              <a:buAutoNum type="arabicPeriod"/>
            </a:pPr>
            <a:r>
              <a:rPr lang="en-US" sz="2400" dirty="0"/>
              <a:t>Involves a </a:t>
            </a:r>
            <a:r>
              <a:rPr lang="en-US" sz="2400" b="1" dirty="0"/>
              <a:t>broad-range of impacted </a:t>
            </a:r>
            <a:r>
              <a:rPr lang="en-US" sz="2400" b="1" dirty="0" smtClean="0"/>
              <a:t>people</a:t>
            </a:r>
          </a:p>
          <a:p>
            <a:pPr marL="1371600" lvl="1" indent="-457200" eaLnBrk="1" hangingPunct="1">
              <a:spcBef>
                <a:spcPts val="0"/>
              </a:spcBef>
              <a:spcAft>
                <a:spcPts val="1200"/>
              </a:spcAft>
              <a:buSzPct val="140000"/>
              <a:buFont typeface="Arial" pitchFamily="34" charset="0"/>
              <a:buChar char="•"/>
            </a:pPr>
            <a:r>
              <a:rPr lang="en-US" sz="2000" dirty="0"/>
              <a:t>Community capacity building/empowerment</a:t>
            </a:r>
          </a:p>
          <a:p>
            <a:pPr marL="457200" indent="-457200">
              <a:spcBef>
                <a:spcPts val="0"/>
              </a:spcBef>
              <a:spcAft>
                <a:spcPts val="0"/>
              </a:spcAft>
              <a:buFont typeface="+mj-lt"/>
              <a:buAutoNum type="arabicPeriod"/>
            </a:pPr>
            <a:r>
              <a:rPr lang="en-US" sz="2400" dirty="0"/>
              <a:t>It’s an effective tool for </a:t>
            </a:r>
            <a:r>
              <a:rPr lang="en-US" sz="2400" b="1" dirty="0"/>
              <a:t>meaningful cross-sector </a:t>
            </a:r>
            <a:r>
              <a:rPr lang="en-US" sz="2400" b="1" dirty="0" smtClean="0"/>
              <a:t>collaboration</a:t>
            </a:r>
          </a:p>
          <a:p>
            <a:pPr marL="1371600" lvl="1" indent="-457200" eaLnBrk="1" hangingPunct="1">
              <a:spcBef>
                <a:spcPts val="0"/>
              </a:spcBef>
              <a:spcAft>
                <a:spcPts val="600"/>
              </a:spcAft>
              <a:buSzPct val="140000"/>
              <a:buFont typeface="Arial" pitchFamily="34" charset="0"/>
              <a:buChar char="•"/>
            </a:pPr>
            <a:r>
              <a:rPr lang="en-US" sz="2000" dirty="0"/>
              <a:t>Relationships/trust is built among </a:t>
            </a:r>
            <a:r>
              <a:rPr lang="en-US" sz="2000" dirty="0" smtClean="0"/>
              <a:t>partners through HIA process</a:t>
            </a:r>
            <a:endParaRPr lang="en-US" sz="2000" dirty="0"/>
          </a:p>
          <a:p>
            <a:pPr marL="1371600" lvl="1" indent="-457200" eaLnBrk="1" hangingPunct="1">
              <a:spcBef>
                <a:spcPts val="0"/>
              </a:spcBef>
              <a:spcAft>
                <a:spcPts val="1200"/>
              </a:spcAft>
              <a:buSzPct val="140000"/>
              <a:buFont typeface="Arial" pitchFamily="34" charset="0"/>
              <a:buChar char="•"/>
            </a:pPr>
            <a:r>
              <a:rPr lang="en-US" sz="2000" dirty="0" smtClean="0"/>
              <a:t>Increases </a:t>
            </a:r>
            <a:r>
              <a:rPr lang="en-US" sz="2000" dirty="0"/>
              <a:t>likelihood of </a:t>
            </a:r>
            <a:r>
              <a:rPr lang="en-US" sz="2000" dirty="0" smtClean="0"/>
              <a:t>routine </a:t>
            </a:r>
            <a:r>
              <a:rPr lang="en-US" sz="2000" dirty="0"/>
              <a:t>consideration of health </a:t>
            </a:r>
          </a:p>
          <a:p>
            <a:pPr marL="457200" indent="-457200">
              <a:spcBef>
                <a:spcPts val="0"/>
              </a:spcBef>
              <a:spcAft>
                <a:spcPts val="0"/>
              </a:spcAft>
              <a:buFont typeface="+mj-lt"/>
              <a:buAutoNum type="arabicPeriod"/>
            </a:pPr>
            <a:r>
              <a:rPr lang="en-US" sz="2400" dirty="0" smtClean="0"/>
              <a:t>There is a </a:t>
            </a:r>
            <a:r>
              <a:rPr lang="en-US" sz="2400" b="1" dirty="0" smtClean="0"/>
              <a:t>strong business case </a:t>
            </a:r>
            <a:r>
              <a:rPr lang="en-US" sz="2400" dirty="0" smtClean="0"/>
              <a:t>for HIA</a:t>
            </a:r>
          </a:p>
          <a:p>
            <a:pPr marL="1371600" lvl="1" indent="-457200" eaLnBrk="1" hangingPunct="1">
              <a:spcBef>
                <a:spcPts val="0"/>
              </a:spcBef>
              <a:spcAft>
                <a:spcPts val="600"/>
              </a:spcAft>
              <a:buSzPct val="140000"/>
              <a:buFont typeface="Arial" pitchFamily="34" charset="0"/>
              <a:buChar char="•"/>
            </a:pPr>
            <a:r>
              <a:rPr lang="en-US" sz="2000" dirty="0"/>
              <a:t>Corporate social responsibility – address community concerns early in the planning process</a:t>
            </a:r>
          </a:p>
          <a:p>
            <a:pPr marL="1371600" lvl="1" indent="-457200" eaLnBrk="1" hangingPunct="1">
              <a:spcBef>
                <a:spcPts val="0"/>
              </a:spcBef>
              <a:spcAft>
                <a:spcPts val="600"/>
              </a:spcAft>
              <a:buSzPct val="140000"/>
              <a:buFont typeface="Arial" pitchFamily="34" charset="0"/>
              <a:buChar char="•"/>
            </a:pPr>
            <a:r>
              <a:rPr lang="en-US" sz="2000" dirty="0"/>
              <a:t>Lower business costs – can actually help speed approval of a project/decision</a:t>
            </a:r>
          </a:p>
          <a:p>
            <a:pPr marL="1371600" lvl="1" indent="-457200" eaLnBrk="1" hangingPunct="1">
              <a:spcBef>
                <a:spcPts val="0"/>
              </a:spcBef>
              <a:spcAft>
                <a:spcPts val="0"/>
              </a:spcAft>
              <a:buSzPct val="140000"/>
              <a:buFont typeface="Arial" pitchFamily="34" charset="0"/>
              <a:buChar char="•"/>
            </a:pPr>
            <a:r>
              <a:rPr lang="en-US" sz="2000" dirty="0" smtClean="0"/>
              <a:t>Know your “Health ROI” – HIA as a form of risk management</a:t>
            </a:r>
          </a:p>
          <a:p>
            <a:pPr marL="1371600" lvl="1" indent="-457200" eaLnBrk="1" hangingPunct="1">
              <a:spcBef>
                <a:spcPts val="0"/>
              </a:spcBef>
              <a:spcAft>
                <a:spcPts val="0"/>
              </a:spcAft>
              <a:buSzPct val="140000"/>
              <a:buFont typeface="Arial" pitchFamily="34" charset="0"/>
              <a:buChar char="•"/>
            </a:pPr>
            <a:endParaRPr lang="en-US" sz="2000" dirty="0" smtClean="0"/>
          </a:p>
        </p:txBody>
      </p:sp>
      <p:sp>
        <p:nvSpPr>
          <p:cNvPr id="4" name="Slide Number Placeholder 3"/>
          <p:cNvSpPr>
            <a:spLocks noGrp="1"/>
          </p:cNvSpPr>
          <p:nvPr>
            <p:ph type="sldNum" sz="quarter" idx="10"/>
          </p:nvPr>
        </p:nvSpPr>
        <p:spPr/>
        <p:txBody>
          <a:bodyPr/>
          <a:lstStyle/>
          <a:p>
            <a:endParaRPr lang="en-US" dirty="0" smtClean="0"/>
          </a:p>
          <a:p>
            <a:endParaRPr lang="en-US" dirty="0"/>
          </a:p>
        </p:txBody>
      </p:sp>
    </p:spTree>
    <p:extLst>
      <p:ext uri="{BB962C8B-B14F-4D97-AF65-F5344CB8AC3E}">
        <p14:creationId xmlns="" xmlns:p14="http://schemas.microsoft.com/office/powerpoint/2010/main" val="3215249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533400"/>
            <a:ext cx="7924800" cy="609600"/>
          </a:xfrm>
        </p:spPr>
        <p:txBody>
          <a:bodyPr/>
          <a:lstStyle/>
          <a:p>
            <a:pPr eaLnBrk="1" hangingPunct="1">
              <a:defRPr/>
            </a:pPr>
            <a:r>
              <a:rPr lang="en-US" b="1" dirty="0" smtClean="0">
                <a:solidFill>
                  <a:schemeClr val="accent1">
                    <a:lumMod val="50000"/>
                  </a:schemeClr>
                </a:solidFill>
                <a:cs typeface="+mj-cs"/>
              </a:rPr>
              <a:t>Who Does HIA?</a:t>
            </a:r>
            <a:r>
              <a:rPr lang="en-US" b="1" dirty="0" smtClean="0">
                <a:effectLst>
                  <a:outerShdw blurRad="38100" dist="38100" dir="2700000" algn="tl">
                    <a:srgbClr val="000000">
                      <a:alpha val="43137"/>
                    </a:srgbClr>
                  </a:outerShdw>
                </a:effectLst>
                <a:cs typeface="+mj-cs"/>
              </a:rPr>
              <a:t/>
            </a:r>
            <a:br>
              <a:rPr lang="en-US" b="1" dirty="0" smtClean="0">
                <a:effectLst>
                  <a:outerShdw blurRad="38100" dist="38100" dir="2700000" algn="tl">
                    <a:srgbClr val="000000">
                      <a:alpha val="43137"/>
                    </a:srgbClr>
                  </a:outerShdw>
                </a:effectLst>
                <a:cs typeface="+mj-cs"/>
              </a:rPr>
            </a:br>
            <a:endParaRPr lang="en-US" b="1" dirty="0" smtClean="0">
              <a:solidFill>
                <a:srgbClr val="FF0000"/>
              </a:solidFill>
              <a:effectLst>
                <a:outerShdw blurRad="38100" dist="38100" dir="2700000" algn="tl">
                  <a:srgbClr val="000000">
                    <a:alpha val="43137"/>
                  </a:srgbClr>
                </a:outerShdw>
              </a:effectLst>
              <a:cs typeface="+mj-cs"/>
            </a:endParaRPr>
          </a:p>
        </p:txBody>
      </p:sp>
      <p:sp>
        <p:nvSpPr>
          <p:cNvPr id="17411" name="Content Placeholder 2"/>
          <p:cNvSpPr>
            <a:spLocks noGrp="1"/>
          </p:cNvSpPr>
          <p:nvPr>
            <p:ph idx="1"/>
          </p:nvPr>
        </p:nvSpPr>
        <p:spPr>
          <a:xfrm>
            <a:off x="304800" y="1727196"/>
            <a:ext cx="8534400" cy="4572000"/>
          </a:xfrm>
        </p:spPr>
        <p:txBody>
          <a:bodyPr/>
          <a:lstStyle/>
          <a:p>
            <a:pPr marL="347663" indent="-347663">
              <a:spcBef>
                <a:spcPct val="0"/>
              </a:spcBef>
              <a:spcAft>
                <a:spcPts val="1200"/>
              </a:spcAft>
              <a:buFont typeface="Arial" pitchFamily="34" charset="0"/>
              <a:buChar char="•"/>
              <a:defRPr/>
            </a:pPr>
            <a:r>
              <a:rPr lang="en-US" sz="2200" kern="1200" dirty="0" smtClean="0">
                <a:latin typeface="Arial" charset="0"/>
                <a:ea typeface="ＭＳ Ｐゴシック" pitchFamily="1" charset="-128"/>
                <a:cs typeface="+mn-cs"/>
              </a:rPr>
              <a:t>Non-profit organizations</a:t>
            </a:r>
          </a:p>
          <a:p>
            <a:pPr marL="347663" indent="-347663">
              <a:spcBef>
                <a:spcPct val="0"/>
              </a:spcBef>
              <a:spcAft>
                <a:spcPts val="1200"/>
              </a:spcAft>
              <a:buFont typeface="Arial" pitchFamily="34" charset="0"/>
              <a:buChar char="•"/>
              <a:defRPr/>
            </a:pPr>
            <a:r>
              <a:rPr lang="en-US" sz="2200" kern="1200" dirty="0" smtClean="0">
                <a:latin typeface="Arial" charset="0"/>
                <a:ea typeface="ＭＳ Ｐゴシック" pitchFamily="1" charset="-128"/>
                <a:cs typeface="+mn-cs"/>
              </a:rPr>
              <a:t>Community groups affected by a decision</a:t>
            </a:r>
          </a:p>
          <a:p>
            <a:pPr marL="347663" indent="-347663">
              <a:spcBef>
                <a:spcPct val="0"/>
              </a:spcBef>
              <a:spcAft>
                <a:spcPts val="1200"/>
              </a:spcAft>
              <a:buFont typeface="Arial" pitchFamily="34" charset="0"/>
              <a:buChar char="•"/>
              <a:defRPr/>
            </a:pPr>
            <a:r>
              <a:rPr lang="en-US" sz="2200" kern="1200" dirty="0" smtClean="0">
                <a:latin typeface="Arial" charset="0"/>
                <a:ea typeface="ＭＳ Ｐゴシック" pitchFamily="1" charset="-128"/>
                <a:cs typeface="+mn-cs"/>
              </a:rPr>
              <a:t>Local and State government agencies</a:t>
            </a:r>
          </a:p>
          <a:p>
            <a:pPr marL="747713" lvl="1" indent="-347663">
              <a:spcBef>
                <a:spcPct val="0"/>
              </a:spcBef>
              <a:spcAft>
                <a:spcPts val="1200"/>
              </a:spcAft>
              <a:buFont typeface="Wingdings" pitchFamily="2" charset="2"/>
              <a:buChar char="Ø"/>
              <a:defRPr/>
            </a:pPr>
            <a:r>
              <a:rPr lang="en-US" sz="2200" kern="1200" dirty="0" smtClean="0">
                <a:latin typeface="Arial" charset="0"/>
                <a:ea typeface="ＭＳ Ｐゴシック" pitchFamily="1" charset="-128"/>
                <a:cs typeface="+mn-cs"/>
              </a:rPr>
              <a:t>Public Health, Environmental Health, Planning Departments, Transportation Departments</a:t>
            </a:r>
          </a:p>
          <a:p>
            <a:pPr marL="347663" indent="-347663">
              <a:spcBef>
                <a:spcPct val="0"/>
              </a:spcBef>
              <a:spcAft>
                <a:spcPts val="1200"/>
              </a:spcAft>
              <a:buFont typeface="Arial" pitchFamily="34" charset="0"/>
              <a:buChar char="•"/>
              <a:defRPr/>
            </a:pPr>
            <a:r>
              <a:rPr lang="en-US" sz="2200" kern="1200" dirty="0" smtClean="0">
                <a:latin typeface="Arial" charset="0"/>
                <a:ea typeface="ＭＳ Ｐゴシック" pitchFamily="1" charset="-128"/>
                <a:cs typeface="+mn-cs"/>
              </a:rPr>
              <a:t>Universities &amp; research institutions</a:t>
            </a:r>
          </a:p>
          <a:p>
            <a:pPr marL="347663" indent="-347663">
              <a:spcBef>
                <a:spcPct val="0"/>
              </a:spcBef>
              <a:spcAft>
                <a:spcPts val="1200"/>
              </a:spcAft>
              <a:buFont typeface="Arial" pitchFamily="34" charset="0"/>
              <a:buChar char="•"/>
              <a:defRPr/>
            </a:pPr>
            <a:r>
              <a:rPr lang="en-US" sz="2200" kern="1200" dirty="0" smtClean="0">
                <a:latin typeface="Arial" charset="0"/>
                <a:ea typeface="ＭＳ Ｐゴシック" pitchFamily="1" charset="-128"/>
                <a:cs typeface="+mn-cs"/>
              </a:rPr>
              <a:t>Industry/business community</a:t>
            </a:r>
          </a:p>
          <a:p>
            <a:pPr marL="465138" indent="-465138" eaLnBrk="1" hangingPunct="1">
              <a:spcBef>
                <a:spcPct val="0"/>
              </a:spcBef>
              <a:spcAft>
                <a:spcPts val="1200"/>
              </a:spcAft>
              <a:buFont typeface="Arial" pitchFamily="34" charset="0"/>
              <a:buChar char="•"/>
            </a:pPr>
            <a:endParaRPr lang="en-US" sz="2000" dirty="0" smtClean="0"/>
          </a:p>
        </p:txBody>
      </p:sp>
    </p:spTree>
    <p:extLst>
      <p:ext uri="{BB962C8B-B14F-4D97-AF65-F5344CB8AC3E}">
        <p14:creationId xmlns="" xmlns:p14="http://schemas.microsoft.com/office/powerpoint/2010/main" val="5505285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304800"/>
          <a:ext cx="8305800" cy="62785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11819478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19490" name="Picture 2"/>
          <p:cNvPicPr preferRelativeResize="0">
            <a:picLocks noChangeAspect="1" noChangeArrowheads="1"/>
          </p:cNvPicPr>
          <p:nvPr/>
        </p:nvPicPr>
        <p:blipFill>
          <a:blip r:embed="rId3"/>
          <a:srcRect/>
          <a:stretch>
            <a:fillRect/>
          </a:stretch>
        </p:blipFill>
        <p:spPr bwMode="auto">
          <a:xfrm>
            <a:off x="528638" y="6232525"/>
            <a:ext cx="19050" cy="9525"/>
          </a:xfrm>
          <a:prstGeom prst="rect">
            <a:avLst/>
          </a:prstGeom>
          <a:noFill/>
          <a:ln w="9525">
            <a:noFill/>
            <a:miter lim="800000"/>
            <a:headEnd/>
            <a:tailEnd/>
          </a:ln>
        </p:spPr>
      </p:pic>
      <p:sp>
        <p:nvSpPr>
          <p:cNvPr id="319491" name="Freeform 3"/>
          <p:cNvSpPr>
            <a:spLocks/>
          </p:cNvSpPr>
          <p:nvPr/>
        </p:nvSpPr>
        <p:spPr bwMode="auto">
          <a:xfrm>
            <a:off x="1138238" y="554038"/>
            <a:ext cx="1030287" cy="803275"/>
          </a:xfrm>
          <a:custGeom>
            <a:avLst/>
            <a:gdLst/>
            <a:ahLst/>
            <a:cxnLst>
              <a:cxn ang="0">
                <a:pos x="2" y="49"/>
              </a:cxn>
              <a:cxn ang="0">
                <a:pos x="0" y="48"/>
              </a:cxn>
              <a:cxn ang="0">
                <a:pos x="1" y="45"/>
              </a:cxn>
              <a:cxn ang="0">
                <a:pos x="1" y="43"/>
              </a:cxn>
              <a:cxn ang="0">
                <a:pos x="2" y="42"/>
              </a:cxn>
              <a:cxn ang="0">
                <a:pos x="2" y="44"/>
              </a:cxn>
              <a:cxn ang="0">
                <a:pos x="2" y="45"/>
              </a:cxn>
              <a:cxn ang="0">
                <a:pos x="4" y="44"/>
              </a:cxn>
              <a:cxn ang="0">
                <a:pos x="4" y="42"/>
              </a:cxn>
              <a:cxn ang="0">
                <a:pos x="4" y="40"/>
              </a:cxn>
              <a:cxn ang="0">
                <a:pos x="3" y="36"/>
              </a:cxn>
              <a:cxn ang="0">
                <a:pos x="5" y="36"/>
              </a:cxn>
              <a:cxn ang="0">
                <a:pos x="7" y="36"/>
              </a:cxn>
              <a:cxn ang="0">
                <a:pos x="5" y="34"/>
              </a:cxn>
              <a:cxn ang="0">
                <a:pos x="3" y="34"/>
              </a:cxn>
              <a:cxn ang="0">
                <a:pos x="3" y="31"/>
              </a:cxn>
              <a:cxn ang="0">
                <a:pos x="4" y="26"/>
              </a:cxn>
              <a:cxn ang="0">
                <a:pos x="4" y="20"/>
              </a:cxn>
              <a:cxn ang="0">
                <a:pos x="2" y="13"/>
              </a:cxn>
              <a:cxn ang="0">
                <a:pos x="3" y="7"/>
              </a:cxn>
              <a:cxn ang="0">
                <a:pos x="14" y="11"/>
              </a:cxn>
              <a:cxn ang="0">
                <a:pos x="24" y="15"/>
              </a:cxn>
              <a:cxn ang="0">
                <a:pos x="28" y="17"/>
              </a:cxn>
              <a:cxn ang="0">
                <a:pos x="30" y="19"/>
              </a:cxn>
              <a:cxn ang="0">
                <a:pos x="30" y="25"/>
              </a:cxn>
              <a:cxn ang="0">
                <a:pos x="27" y="28"/>
              </a:cxn>
              <a:cxn ang="0">
                <a:pos x="28" y="31"/>
              </a:cxn>
              <a:cxn ang="0">
                <a:pos x="27" y="33"/>
              </a:cxn>
              <a:cxn ang="0">
                <a:pos x="28" y="34"/>
              </a:cxn>
              <a:cxn ang="0">
                <a:pos x="31" y="29"/>
              </a:cxn>
              <a:cxn ang="0">
                <a:pos x="33" y="26"/>
              </a:cxn>
              <a:cxn ang="0">
                <a:pos x="36" y="22"/>
              </a:cxn>
              <a:cxn ang="0">
                <a:pos x="32" y="12"/>
              </a:cxn>
              <a:cxn ang="0">
                <a:pos x="33" y="11"/>
              </a:cxn>
              <a:cxn ang="0">
                <a:pos x="35" y="9"/>
              </a:cxn>
              <a:cxn ang="0">
                <a:pos x="34" y="5"/>
              </a:cxn>
              <a:cxn ang="0">
                <a:pos x="33" y="0"/>
              </a:cxn>
              <a:cxn ang="0">
                <a:pos x="76" y="11"/>
              </a:cxn>
              <a:cxn ang="0">
                <a:pos x="110" y="19"/>
              </a:cxn>
              <a:cxn ang="0">
                <a:pos x="98" y="71"/>
              </a:cxn>
              <a:cxn ang="0">
                <a:pos x="97" y="73"/>
              </a:cxn>
              <a:cxn ang="0">
                <a:pos x="98" y="74"/>
              </a:cxn>
              <a:cxn ang="0">
                <a:pos x="98" y="76"/>
              </a:cxn>
              <a:cxn ang="0">
                <a:pos x="98" y="77"/>
              </a:cxn>
              <a:cxn ang="0">
                <a:pos x="98" y="80"/>
              </a:cxn>
              <a:cxn ang="0">
                <a:pos x="67" y="74"/>
              </a:cxn>
              <a:cxn ang="0">
                <a:pos x="64" y="74"/>
              </a:cxn>
              <a:cxn ang="0">
                <a:pos x="61" y="73"/>
              </a:cxn>
              <a:cxn ang="0">
                <a:pos x="58" y="74"/>
              </a:cxn>
              <a:cxn ang="0">
                <a:pos x="54" y="73"/>
              </a:cxn>
              <a:cxn ang="0">
                <a:pos x="50" y="74"/>
              </a:cxn>
              <a:cxn ang="0">
                <a:pos x="46" y="73"/>
              </a:cxn>
              <a:cxn ang="0">
                <a:pos x="37" y="73"/>
              </a:cxn>
              <a:cxn ang="0">
                <a:pos x="30" y="70"/>
              </a:cxn>
              <a:cxn ang="0">
                <a:pos x="24" y="70"/>
              </a:cxn>
              <a:cxn ang="0">
                <a:pos x="15" y="67"/>
              </a:cxn>
              <a:cxn ang="0">
                <a:pos x="14" y="60"/>
              </a:cxn>
              <a:cxn ang="0">
                <a:pos x="14" y="56"/>
              </a:cxn>
              <a:cxn ang="0">
                <a:pos x="9" y="54"/>
              </a:cxn>
              <a:cxn ang="0">
                <a:pos x="7" y="52"/>
              </a:cxn>
            </a:cxnLst>
            <a:rect l="0" t="0" r="r" b="b"/>
            <a:pathLst>
              <a:path w="110" h="80">
                <a:moveTo>
                  <a:pt x="4" y="51"/>
                </a:moveTo>
                <a:lnTo>
                  <a:pt x="2" y="49"/>
                </a:lnTo>
                <a:lnTo>
                  <a:pt x="1" y="49"/>
                </a:lnTo>
                <a:lnTo>
                  <a:pt x="0" y="48"/>
                </a:lnTo>
                <a:lnTo>
                  <a:pt x="0" y="48"/>
                </a:lnTo>
                <a:lnTo>
                  <a:pt x="1" y="45"/>
                </a:lnTo>
                <a:lnTo>
                  <a:pt x="1" y="44"/>
                </a:lnTo>
                <a:lnTo>
                  <a:pt x="1" y="43"/>
                </a:lnTo>
                <a:lnTo>
                  <a:pt x="1" y="42"/>
                </a:lnTo>
                <a:lnTo>
                  <a:pt x="2" y="42"/>
                </a:lnTo>
                <a:lnTo>
                  <a:pt x="2" y="42"/>
                </a:lnTo>
                <a:lnTo>
                  <a:pt x="2" y="44"/>
                </a:lnTo>
                <a:lnTo>
                  <a:pt x="2" y="44"/>
                </a:lnTo>
                <a:lnTo>
                  <a:pt x="2" y="45"/>
                </a:lnTo>
                <a:lnTo>
                  <a:pt x="2" y="46"/>
                </a:lnTo>
                <a:lnTo>
                  <a:pt x="4" y="44"/>
                </a:lnTo>
                <a:lnTo>
                  <a:pt x="4" y="43"/>
                </a:lnTo>
                <a:lnTo>
                  <a:pt x="4" y="42"/>
                </a:lnTo>
                <a:lnTo>
                  <a:pt x="5" y="41"/>
                </a:lnTo>
                <a:lnTo>
                  <a:pt x="4" y="40"/>
                </a:lnTo>
                <a:lnTo>
                  <a:pt x="3" y="40"/>
                </a:lnTo>
                <a:lnTo>
                  <a:pt x="3" y="36"/>
                </a:lnTo>
                <a:lnTo>
                  <a:pt x="3" y="36"/>
                </a:lnTo>
                <a:lnTo>
                  <a:pt x="5" y="36"/>
                </a:lnTo>
                <a:lnTo>
                  <a:pt x="5" y="36"/>
                </a:lnTo>
                <a:lnTo>
                  <a:pt x="7" y="36"/>
                </a:lnTo>
                <a:lnTo>
                  <a:pt x="5" y="34"/>
                </a:lnTo>
                <a:lnTo>
                  <a:pt x="5" y="34"/>
                </a:lnTo>
                <a:lnTo>
                  <a:pt x="5" y="34"/>
                </a:lnTo>
                <a:lnTo>
                  <a:pt x="3" y="34"/>
                </a:lnTo>
                <a:lnTo>
                  <a:pt x="3" y="32"/>
                </a:lnTo>
                <a:lnTo>
                  <a:pt x="3" y="31"/>
                </a:lnTo>
                <a:lnTo>
                  <a:pt x="4" y="28"/>
                </a:lnTo>
                <a:lnTo>
                  <a:pt x="4" y="26"/>
                </a:lnTo>
                <a:lnTo>
                  <a:pt x="4" y="25"/>
                </a:lnTo>
                <a:lnTo>
                  <a:pt x="4" y="20"/>
                </a:lnTo>
                <a:lnTo>
                  <a:pt x="4" y="19"/>
                </a:lnTo>
                <a:lnTo>
                  <a:pt x="2" y="13"/>
                </a:lnTo>
                <a:lnTo>
                  <a:pt x="3" y="9"/>
                </a:lnTo>
                <a:lnTo>
                  <a:pt x="3" y="7"/>
                </a:lnTo>
                <a:lnTo>
                  <a:pt x="4" y="4"/>
                </a:lnTo>
                <a:lnTo>
                  <a:pt x="14" y="11"/>
                </a:lnTo>
                <a:lnTo>
                  <a:pt x="19" y="14"/>
                </a:lnTo>
                <a:lnTo>
                  <a:pt x="24" y="15"/>
                </a:lnTo>
                <a:lnTo>
                  <a:pt x="26" y="17"/>
                </a:lnTo>
                <a:lnTo>
                  <a:pt x="28" y="17"/>
                </a:lnTo>
                <a:lnTo>
                  <a:pt x="29" y="17"/>
                </a:lnTo>
                <a:lnTo>
                  <a:pt x="30" y="19"/>
                </a:lnTo>
                <a:lnTo>
                  <a:pt x="30" y="24"/>
                </a:lnTo>
                <a:lnTo>
                  <a:pt x="30" y="25"/>
                </a:lnTo>
                <a:lnTo>
                  <a:pt x="28" y="26"/>
                </a:lnTo>
                <a:lnTo>
                  <a:pt x="27" y="28"/>
                </a:lnTo>
                <a:lnTo>
                  <a:pt x="27" y="30"/>
                </a:lnTo>
                <a:lnTo>
                  <a:pt x="28" y="31"/>
                </a:lnTo>
                <a:lnTo>
                  <a:pt x="28" y="32"/>
                </a:lnTo>
                <a:lnTo>
                  <a:pt x="27" y="33"/>
                </a:lnTo>
                <a:lnTo>
                  <a:pt x="27" y="34"/>
                </a:lnTo>
                <a:lnTo>
                  <a:pt x="28" y="34"/>
                </a:lnTo>
                <a:lnTo>
                  <a:pt x="30" y="33"/>
                </a:lnTo>
                <a:lnTo>
                  <a:pt x="31" y="29"/>
                </a:lnTo>
                <a:lnTo>
                  <a:pt x="32" y="28"/>
                </a:lnTo>
                <a:lnTo>
                  <a:pt x="33" y="26"/>
                </a:lnTo>
                <a:lnTo>
                  <a:pt x="36" y="23"/>
                </a:lnTo>
                <a:lnTo>
                  <a:pt x="36" y="22"/>
                </a:lnTo>
                <a:lnTo>
                  <a:pt x="35" y="18"/>
                </a:lnTo>
                <a:lnTo>
                  <a:pt x="32" y="12"/>
                </a:lnTo>
                <a:lnTo>
                  <a:pt x="32" y="11"/>
                </a:lnTo>
                <a:lnTo>
                  <a:pt x="33" y="11"/>
                </a:lnTo>
                <a:lnTo>
                  <a:pt x="34" y="11"/>
                </a:lnTo>
                <a:lnTo>
                  <a:pt x="35" y="9"/>
                </a:lnTo>
                <a:lnTo>
                  <a:pt x="35" y="6"/>
                </a:lnTo>
                <a:lnTo>
                  <a:pt x="34" y="5"/>
                </a:lnTo>
                <a:lnTo>
                  <a:pt x="33" y="4"/>
                </a:lnTo>
                <a:lnTo>
                  <a:pt x="33" y="0"/>
                </a:lnTo>
                <a:lnTo>
                  <a:pt x="55" y="6"/>
                </a:lnTo>
                <a:lnTo>
                  <a:pt x="76" y="11"/>
                </a:lnTo>
                <a:lnTo>
                  <a:pt x="110" y="19"/>
                </a:lnTo>
                <a:lnTo>
                  <a:pt x="110" y="19"/>
                </a:lnTo>
                <a:lnTo>
                  <a:pt x="98" y="71"/>
                </a:lnTo>
                <a:lnTo>
                  <a:pt x="98" y="71"/>
                </a:lnTo>
                <a:lnTo>
                  <a:pt x="98" y="72"/>
                </a:lnTo>
                <a:lnTo>
                  <a:pt x="97" y="73"/>
                </a:lnTo>
                <a:lnTo>
                  <a:pt x="98" y="74"/>
                </a:lnTo>
                <a:lnTo>
                  <a:pt x="98" y="74"/>
                </a:lnTo>
                <a:lnTo>
                  <a:pt x="99" y="75"/>
                </a:lnTo>
                <a:lnTo>
                  <a:pt x="98" y="76"/>
                </a:lnTo>
                <a:lnTo>
                  <a:pt x="98" y="76"/>
                </a:lnTo>
                <a:lnTo>
                  <a:pt x="98" y="77"/>
                </a:lnTo>
                <a:lnTo>
                  <a:pt x="98" y="79"/>
                </a:lnTo>
                <a:lnTo>
                  <a:pt x="98" y="80"/>
                </a:lnTo>
                <a:lnTo>
                  <a:pt x="69" y="73"/>
                </a:lnTo>
                <a:lnTo>
                  <a:pt x="67" y="74"/>
                </a:lnTo>
                <a:lnTo>
                  <a:pt x="65" y="74"/>
                </a:lnTo>
                <a:lnTo>
                  <a:pt x="64" y="74"/>
                </a:lnTo>
                <a:lnTo>
                  <a:pt x="62" y="74"/>
                </a:lnTo>
                <a:lnTo>
                  <a:pt x="61" y="73"/>
                </a:lnTo>
                <a:lnTo>
                  <a:pt x="59" y="73"/>
                </a:lnTo>
                <a:lnTo>
                  <a:pt x="58" y="74"/>
                </a:lnTo>
                <a:lnTo>
                  <a:pt x="56" y="73"/>
                </a:lnTo>
                <a:lnTo>
                  <a:pt x="54" y="73"/>
                </a:lnTo>
                <a:lnTo>
                  <a:pt x="52" y="74"/>
                </a:lnTo>
                <a:lnTo>
                  <a:pt x="50" y="74"/>
                </a:lnTo>
                <a:lnTo>
                  <a:pt x="47" y="74"/>
                </a:lnTo>
                <a:lnTo>
                  <a:pt x="46" y="73"/>
                </a:lnTo>
                <a:lnTo>
                  <a:pt x="43" y="72"/>
                </a:lnTo>
                <a:lnTo>
                  <a:pt x="37" y="73"/>
                </a:lnTo>
                <a:lnTo>
                  <a:pt x="35" y="71"/>
                </a:lnTo>
                <a:lnTo>
                  <a:pt x="30" y="70"/>
                </a:lnTo>
                <a:lnTo>
                  <a:pt x="27" y="69"/>
                </a:lnTo>
                <a:lnTo>
                  <a:pt x="24" y="70"/>
                </a:lnTo>
                <a:lnTo>
                  <a:pt x="19" y="69"/>
                </a:lnTo>
                <a:lnTo>
                  <a:pt x="15" y="67"/>
                </a:lnTo>
                <a:lnTo>
                  <a:pt x="14" y="66"/>
                </a:lnTo>
                <a:lnTo>
                  <a:pt x="14" y="60"/>
                </a:lnTo>
                <a:lnTo>
                  <a:pt x="15" y="59"/>
                </a:lnTo>
                <a:lnTo>
                  <a:pt x="14" y="56"/>
                </a:lnTo>
                <a:lnTo>
                  <a:pt x="11" y="54"/>
                </a:lnTo>
                <a:lnTo>
                  <a:pt x="9" y="54"/>
                </a:lnTo>
                <a:lnTo>
                  <a:pt x="8" y="53"/>
                </a:lnTo>
                <a:lnTo>
                  <a:pt x="7" y="52"/>
                </a:lnTo>
                <a:lnTo>
                  <a:pt x="4" y="51"/>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492" name="Freeform 4"/>
          <p:cNvSpPr>
            <a:spLocks/>
          </p:cNvSpPr>
          <p:nvPr/>
        </p:nvSpPr>
        <p:spPr bwMode="auto">
          <a:xfrm>
            <a:off x="866775" y="1057275"/>
            <a:ext cx="1236663" cy="1114425"/>
          </a:xfrm>
          <a:custGeom>
            <a:avLst/>
            <a:gdLst/>
            <a:ahLst/>
            <a:cxnLst>
              <a:cxn ang="0">
                <a:pos x="1" y="82"/>
              </a:cxn>
              <a:cxn ang="0">
                <a:pos x="0" y="76"/>
              </a:cxn>
              <a:cxn ang="0">
                <a:pos x="2" y="71"/>
              </a:cxn>
              <a:cxn ang="0">
                <a:pos x="2" y="63"/>
              </a:cxn>
              <a:cxn ang="0">
                <a:pos x="4" y="61"/>
              </a:cxn>
              <a:cxn ang="0">
                <a:pos x="6" y="58"/>
              </a:cxn>
              <a:cxn ang="0">
                <a:pos x="7" y="55"/>
              </a:cxn>
              <a:cxn ang="0">
                <a:pos x="13" y="46"/>
              </a:cxn>
              <a:cxn ang="0">
                <a:pos x="20" y="28"/>
              </a:cxn>
              <a:cxn ang="0">
                <a:pos x="25" y="16"/>
              </a:cxn>
              <a:cxn ang="0">
                <a:pos x="29" y="4"/>
              </a:cxn>
              <a:cxn ang="0">
                <a:pos x="30" y="1"/>
              </a:cxn>
              <a:cxn ang="0">
                <a:pos x="33" y="1"/>
              </a:cxn>
              <a:cxn ang="0">
                <a:pos x="36" y="2"/>
              </a:cxn>
              <a:cxn ang="0">
                <a:pos x="38" y="4"/>
              </a:cxn>
              <a:cxn ang="0">
                <a:pos x="43" y="6"/>
              </a:cxn>
              <a:cxn ang="0">
                <a:pos x="43" y="10"/>
              </a:cxn>
              <a:cxn ang="0">
                <a:pos x="44" y="17"/>
              </a:cxn>
              <a:cxn ang="0">
                <a:pos x="53" y="20"/>
              </a:cxn>
              <a:cxn ang="0">
                <a:pos x="59" y="20"/>
              </a:cxn>
              <a:cxn ang="0">
                <a:pos x="66" y="23"/>
              </a:cxn>
              <a:cxn ang="0">
                <a:pos x="75" y="23"/>
              </a:cxn>
              <a:cxn ang="0">
                <a:pos x="79" y="24"/>
              </a:cxn>
              <a:cxn ang="0">
                <a:pos x="83" y="23"/>
              </a:cxn>
              <a:cxn ang="0">
                <a:pos x="87" y="24"/>
              </a:cxn>
              <a:cxn ang="0">
                <a:pos x="90" y="23"/>
              </a:cxn>
              <a:cxn ang="0">
                <a:pos x="93" y="24"/>
              </a:cxn>
              <a:cxn ang="0">
                <a:pos x="96" y="24"/>
              </a:cxn>
              <a:cxn ang="0">
                <a:pos x="127" y="30"/>
              </a:cxn>
              <a:cxn ang="0">
                <a:pos x="128" y="34"/>
              </a:cxn>
              <a:cxn ang="0">
                <a:pos x="131" y="35"/>
              </a:cxn>
              <a:cxn ang="0">
                <a:pos x="125" y="49"/>
              </a:cxn>
              <a:cxn ang="0">
                <a:pos x="123" y="52"/>
              </a:cxn>
              <a:cxn ang="0">
                <a:pos x="120" y="55"/>
              </a:cxn>
              <a:cxn ang="0">
                <a:pos x="115" y="63"/>
              </a:cxn>
              <a:cxn ang="0">
                <a:pos x="118" y="65"/>
              </a:cxn>
              <a:cxn ang="0">
                <a:pos x="118" y="68"/>
              </a:cxn>
              <a:cxn ang="0">
                <a:pos x="118" y="69"/>
              </a:cxn>
              <a:cxn ang="0">
                <a:pos x="116" y="74"/>
              </a:cxn>
              <a:cxn ang="0">
                <a:pos x="63" y="100"/>
              </a:cxn>
            </a:cxnLst>
            <a:rect l="0" t="0" r="r" b="b"/>
            <a:pathLst>
              <a:path w="132" h="111">
                <a:moveTo>
                  <a:pt x="2" y="83"/>
                </a:moveTo>
                <a:lnTo>
                  <a:pt x="1" y="82"/>
                </a:lnTo>
                <a:lnTo>
                  <a:pt x="0" y="78"/>
                </a:lnTo>
                <a:lnTo>
                  <a:pt x="0" y="76"/>
                </a:lnTo>
                <a:lnTo>
                  <a:pt x="0" y="74"/>
                </a:lnTo>
                <a:lnTo>
                  <a:pt x="2" y="71"/>
                </a:lnTo>
                <a:lnTo>
                  <a:pt x="1" y="65"/>
                </a:lnTo>
                <a:lnTo>
                  <a:pt x="2" y="63"/>
                </a:lnTo>
                <a:lnTo>
                  <a:pt x="3" y="62"/>
                </a:lnTo>
                <a:lnTo>
                  <a:pt x="4" y="61"/>
                </a:lnTo>
                <a:lnTo>
                  <a:pt x="5" y="59"/>
                </a:lnTo>
                <a:lnTo>
                  <a:pt x="6" y="58"/>
                </a:lnTo>
                <a:lnTo>
                  <a:pt x="6" y="55"/>
                </a:lnTo>
                <a:lnTo>
                  <a:pt x="7" y="55"/>
                </a:lnTo>
                <a:lnTo>
                  <a:pt x="11" y="51"/>
                </a:lnTo>
                <a:lnTo>
                  <a:pt x="13" y="46"/>
                </a:lnTo>
                <a:lnTo>
                  <a:pt x="16" y="40"/>
                </a:lnTo>
                <a:lnTo>
                  <a:pt x="20" y="28"/>
                </a:lnTo>
                <a:lnTo>
                  <a:pt x="23" y="24"/>
                </a:lnTo>
                <a:lnTo>
                  <a:pt x="25" y="16"/>
                </a:lnTo>
                <a:lnTo>
                  <a:pt x="28" y="7"/>
                </a:lnTo>
                <a:lnTo>
                  <a:pt x="29" y="4"/>
                </a:lnTo>
                <a:lnTo>
                  <a:pt x="30" y="2"/>
                </a:lnTo>
                <a:lnTo>
                  <a:pt x="30" y="1"/>
                </a:lnTo>
                <a:lnTo>
                  <a:pt x="31" y="0"/>
                </a:lnTo>
                <a:lnTo>
                  <a:pt x="33" y="1"/>
                </a:lnTo>
                <a:lnTo>
                  <a:pt x="34" y="1"/>
                </a:lnTo>
                <a:lnTo>
                  <a:pt x="36" y="2"/>
                </a:lnTo>
                <a:lnTo>
                  <a:pt x="37" y="3"/>
                </a:lnTo>
                <a:lnTo>
                  <a:pt x="38" y="4"/>
                </a:lnTo>
                <a:lnTo>
                  <a:pt x="40" y="4"/>
                </a:lnTo>
                <a:lnTo>
                  <a:pt x="43" y="6"/>
                </a:lnTo>
                <a:lnTo>
                  <a:pt x="44" y="9"/>
                </a:lnTo>
                <a:lnTo>
                  <a:pt x="43" y="10"/>
                </a:lnTo>
                <a:lnTo>
                  <a:pt x="43" y="16"/>
                </a:lnTo>
                <a:lnTo>
                  <a:pt x="44" y="17"/>
                </a:lnTo>
                <a:lnTo>
                  <a:pt x="48" y="19"/>
                </a:lnTo>
                <a:lnTo>
                  <a:pt x="53" y="20"/>
                </a:lnTo>
                <a:lnTo>
                  <a:pt x="56" y="19"/>
                </a:lnTo>
                <a:lnTo>
                  <a:pt x="59" y="20"/>
                </a:lnTo>
                <a:lnTo>
                  <a:pt x="64" y="21"/>
                </a:lnTo>
                <a:lnTo>
                  <a:pt x="66" y="23"/>
                </a:lnTo>
                <a:lnTo>
                  <a:pt x="72" y="22"/>
                </a:lnTo>
                <a:lnTo>
                  <a:pt x="75" y="23"/>
                </a:lnTo>
                <a:lnTo>
                  <a:pt x="76" y="24"/>
                </a:lnTo>
                <a:lnTo>
                  <a:pt x="79" y="24"/>
                </a:lnTo>
                <a:lnTo>
                  <a:pt x="81" y="24"/>
                </a:lnTo>
                <a:lnTo>
                  <a:pt x="83" y="23"/>
                </a:lnTo>
                <a:lnTo>
                  <a:pt x="85" y="23"/>
                </a:lnTo>
                <a:lnTo>
                  <a:pt x="87" y="24"/>
                </a:lnTo>
                <a:lnTo>
                  <a:pt x="88" y="23"/>
                </a:lnTo>
                <a:lnTo>
                  <a:pt x="90" y="23"/>
                </a:lnTo>
                <a:lnTo>
                  <a:pt x="91" y="24"/>
                </a:lnTo>
                <a:lnTo>
                  <a:pt x="93" y="24"/>
                </a:lnTo>
                <a:lnTo>
                  <a:pt x="94" y="24"/>
                </a:lnTo>
                <a:lnTo>
                  <a:pt x="96" y="24"/>
                </a:lnTo>
                <a:lnTo>
                  <a:pt x="98" y="23"/>
                </a:lnTo>
                <a:lnTo>
                  <a:pt x="127" y="30"/>
                </a:lnTo>
                <a:lnTo>
                  <a:pt x="127" y="32"/>
                </a:lnTo>
                <a:lnTo>
                  <a:pt x="128" y="34"/>
                </a:lnTo>
                <a:lnTo>
                  <a:pt x="130" y="34"/>
                </a:lnTo>
                <a:lnTo>
                  <a:pt x="131" y="35"/>
                </a:lnTo>
                <a:lnTo>
                  <a:pt x="132" y="38"/>
                </a:lnTo>
                <a:lnTo>
                  <a:pt x="125" y="49"/>
                </a:lnTo>
                <a:lnTo>
                  <a:pt x="124" y="50"/>
                </a:lnTo>
                <a:lnTo>
                  <a:pt x="123" y="52"/>
                </a:lnTo>
                <a:lnTo>
                  <a:pt x="122" y="54"/>
                </a:lnTo>
                <a:lnTo>
                  <a:pt x="120" y="55"/>
                </a:lnTo>
                <a:lnTo>
                  <a:pt x="116" y="60"/>
                </a:lnTo>
                <a:lnTo>
                  <a:pt x="115" y="63"/>
                </a:lnTo>
                <a:lnTo>
                  <a:pt x="116" y="64"/>
                </a:lnTo>
                <a:lnTo>
                  <a:pt x="118" y="65"/>
                </a:lnTo>
                <a:lnTo>
                  <a:pt x="119" y="67"/>
                </a:lnTo>
                <a:lnTo>
                  <a:pt x="118" y="68"/>
                </a:lnTo>
                <a:lnTo>
                  <a:pt x="118" y="69"/>
                </a:lnTo>
                <a:lnTo>
                  <a:pt x="118" y="69"/>
                </a:lnTo>
                <a:lnTo>
                  <a:pt x="118" y="71"/>
                </a:lnTo>
                <a:lnTo>
                  <a:pt x="116" y="74"/>
                </a:lnTo>
                <a:lnTo>
                  <a:pt x="107" y="111"/>
                </a:lnTo>
                <a:lnTo>
                  <a:pt x="63" y="100"/>
                </a:lnTo>
                <a:lnTo>
                  <a:pt x="2" y="83"/>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493" name="Freeform 5"/>
          <p:cNvSpPr>
            <a:spLocks/>
          </p:cNvSpPr>
          <p:nvPr/>
        </p:nvSpPr>
        <p:spPr bwMode="auto">
          <a:xfrm>
            <a:off x="763588" y="1890713"/>
            <a:ext cx="1227137" cy="2260600"/>
          </a:xfrm>
          <a:custGeom>
            <a:avLst/>
            <a:gdLst/>
            <a:ahLst/>
            <a:cxnLst>
              <a:cxn ang="0">
                <a:pos x="74" y="219"/>
              </a:cxn>
              <a:cxn ang="0">
                <a:pos x="74" y="216"/>
              </a:cxn>
              <a:cxn ang="0">
                <a:pos x="73" y="214"/>
              </a:cxn>
              <a:cxn ang="0">
                <a:pos x="69" y="199"/>
              </a:cxn>
              <a:cxn ang="0">
                <a:pos x="62" y="191"/>
              </a:cxn>
              <a:cxn ang="0">
                <a:pos x="59" y="187"/>
              </a:cxn>
              <a:cxn ang="0">
                <a:pos x="57" y="183"/>
              </a:cxn>
              <a:cxn ang="0">
                <a:pos x="47" y="179"/>
              </a:cxn>
              <a:cxn ang="0">
                <a:pos x="40" y="172"/>
              </a:cxn>
              <a:cxn ang="0">
                <a:pos x="27" y="167"/>
              </a:cxn>
              <a:cxn ang="0">
                <a:pos x="27" y="162"/>
              </a:cxn>
              <a:cxn ang="0">
                <a:pos x="28" y="155"/>
              </a:cxn>
              <a:cxn ang="0">
                <a:pos x="25" y="149"/>
              </a:cxn>
              <a:cxn ang="0">
                <a:pos x="27" y="146"/>
              </a:cxn>
              <a:cxn ang="0">
                <a:pos x="19" y="133"/>
              </a:cxn>
              <a:cxn ang="0">
                <a:pos x="14" y="124"/>
              </a:cxn>
              <a:cxn ang="0">
                <a:pos x="17" y="118"/>
              </a:cxn>
              <a:cxn ang="0">
                <a:pos x="18" y="111"/>
              </a:cxn>
              <a:cxn ang="0">
                <a:pos x="11" y="105"/>
              </a:cxn>
              <a:cxn ang="0">
                <a:pos x="12" y="96"/>
              </a:cxn>
              <a:cxn ang="0">
                <a:pos x="14" y="92"/>
              </a:cxn>
              <a:cxn ang="0">
                <a:pos x="15" y="96"/>
              </a:cxn>
              <a:cxn ang="0">
                <a:pos x="18" y="96"/>
              </a:cxn>
              <a:cxn ang="0">
                <a:pos x="17" y="87"/>
              </a:cxn>
              <a:cxn ang="0">
                <a:pos x="14" y="89"/>
              </a:cxn>
              <a:cxn ang="0">
                <a:pos x="9" y="86"/>
              </a:cxn>
              <a:cxn ang="0">
                <a:pos x="8" y="75"/>
              </a:cxn>
              <a:cxn ang="0">
                <a:pos x="1" y="63"/>
              </a:cxn>
              <a:cxn ang="0">
                <a:pos x="2" y="57"/>
              </a:cxn>
              <a:cxn ang="0">
                <a:pos x="5" y="49"/>
              </a:cxn>
              <a:cxn ang="0">
                <a:pos x="2" y="39"/>
              </a:cxn>
              <a:cxn ang="0">
                <a:pos x="0" y="35"/>
              </a:cxn>
              <a:cxn ang="0">
                <a:pos x="0" y="30"/>
              </a:cxn>
              <a:cxn ang="0">
                <a:pos x="8" y="19"/>
              </a:cxn>
              <a:cxn ang="0">
                <a:pos x="11" y="12"/>
              </a:cxn>
              <a:cxn ang="0">
                <a:pos x="12" y="2"/>
              </a:cxn>
              <a:cxn ang="0">
                <a:pos x="58" y="79"/>
              </a:cxn>
              <a:cxn ang="0">
                <a:pos x="126" y="182"/>
              </a:cxn>
              <a:cxn ang="0">
                <a:pos x="127" y="188"/>
              </a:cxn>
              <a:cxn ang="0">
                <a:pos x="130" y="192"/>
              </a:cxn>
              <a:cxn ang="0">
                <a:pos x="131" y="196"/>
              </a:cxn>
              <a:cxn ang="0">
                <a:pos x="126" y="198"/>
              </a:cxn>
              <a:cxn ang="0">
                <a:pos x="119" y="210"/>
              </a:cxn>
              <a:cxn ang="0">
                <a:pos x="118" y="213"/>
              </a:cxn>
              <a:cxn ang="0">
                <a:pos x="117" y="218"/>
              </a:cxn>
              <a:cxn ang="0">
                <a:pos x="119" y="222"/>
              </a:cxn>
              <a:cxn ang="0">
                <a:pos x="117" y="224"/>
              </a:cxn>
            </a:cxnLst>
            <a:rect l="0" t="0" r="r" b="b"/>
            <a:pathLst>
              <a:path w="131" h="225">
                <a:moveTo>
                  <a:pt x="114" y="224"/>
                </a:moveTo>
                <a:lnTo>
                  <a:pt x="74" y="220"/>
                </a:lnTo>
                <a:lnTo>
                  <a:pt x="74" y="219"/>
                </a:lnTo>
                <a:lnTo>
                  <a:pt x="74" y="217"/>
                </a:lnTo>
                <a:lnTo>
                  <a:pt x="74" y="217"/>
                </a:lnTo>
                <a:lnTo>
                  <a:pt x="74" y="216"/>
                </a:lnTo>
                <a:lnTo>
                  <a:pt x="74" y="216"/>
                </a:lnTo>
                <a:lnTo>
                  <a:pt x="73" y="215"/>
                </a:lnTo>
                <a:lnTo>
                  <a:pt x="73" y="214"/>
                </a:lnTo>
                <a:lnTo>
                  <a:pt x="73" y="213"/>
                </a:lnTo>
                <a:lnTo>
                  <a:pt x="73" y="206"/>
                </a:lnTo>
                <a:lnTo>
                  <a:pt x="69" y="199"/>
                </a:lnTo>
                <a:lnTo>
                  <a:pt x="67" y="197"/>
                </a:lnTo>
                <a:lnTo>
                  <a:pt x="66" y="194"/>
                </a:lnTo>
                <a:lnTo>
                  <a:pt x="62" y="191"/>
                </a:lnTo>
                <a:lnTo>
                  <a:pt x="59" y="191"/>
                </a:lnTo>
                <a:lnTo>
                  <a:pt x="58" y="189"/>
                </a:lnTo>
                <a:lnTo>
                  <a:pt x="59" y="187"/>
                </a:lnTo>
                <a:lnTo>
                  <a:pt x="58" y="186"/>
                </a:lnTo>
                <a:lnTo>
                  <a:pt x="58" y="185"/>
                </a:lnTo>
                <a:lnTo>
                  <a:pt x="57" y="183"/>
                </a:lnTo>
                <a:lnTo>
                  <a:pt x="53" y="183"/>
                </a:lnTo>
                <a:lnTo>
                  <a:pt x="50" y="182"/>
                </a:lnTo>
                <a:lnTo>
                  <a:pt x="47" y="179"/>
                </a:lnTo>
                <a:lnTo>
                  <a:pt x="46" y="175"/>
                </a:lnTo>
                <a:lnTo>
                  <a:pt x="43" y="173"/>
                </a:lnTo>
                <a:lnTo>
                  <a:pt x="40" y="172"/>
                </a:lnTo>
                <a:lnTo>
                  <a:pt x="33" y="169"/>
                </a:lnTo>
                <a:lnTo>
                  <a:pt x="30" y="169"/>
                </a:lnTo>
                <a:lnTo>
                  <a:pt x="27" y="167"/>
                </a:lnTo>
                <a:lnTo>
                  <a:pt x="25" y="165"/>
                </a:lnTo>
                <a:lnTo>
                  <a:pt x="26" y="163"/>
                </a:lnTo>
                <a:lnTo>
                  <a:pt x="27" y="162"/>
                </a:lnTo>
                <a:lnTo>
                  <a:pt x="27" y="158"/>
                </a:lnTo>
                <a:lnTo>
                  <a:pt x="28" y="156"/>
                </a:lnTo>
                <a:lnTo>
                  <a:pt x="28" y="155"/>
                </a:lnTo>
                <a:lnTo>
                  <a:pt x="28" y="152"/>
                </a:lnTo>
                <a:lnTo>
                  <a:pt x="26" y="151"/>
                </a:lnTo>
                <a:lnTo>
                  <a:pt x="25" y="149"/>
                </a:lnTo>
                <a:lnTo>
                  <a:pt x="26" y="148"/>
                </a:lnTo>
                <a:lnTo>
                  <a:pt x="26" y="148"/>
                </a:lnTo>
                <a:lnTo>
                  <a:pt x="27" y="146"/>
                </a:lnTo>
                <a:lnTo>
                  <a:pt x="25" y="145"/>
                </a:lnTo>
                <a:lnTo>
                  <a:pt x="20" y="136"/>
                </a:lnTo>
                <a:lnTo>
                  <a:pt x="19" y="133"/>
                </a:lnTo>
                <a:lnTo>
                  <a:pt x="18" y="131"/>
                </a:lnTo>
                <a:lnTo>
                  <a:pt x="18" y="129"/>
                </a:lnTo>
                <a:lnTo>
                  <a:pt x="14" y="124"/>
                </a:lnTo>
                <a:lnTo>
                  <a:pt x="15" y="119"/>
                </a:lnTo>
                <a:lnTo>
                  <a:pt x="16" y="118"/>
                </a:lnTo>
                <a:lnTo>
                  <a:pt x="17" y="118"/>
                </a:lnTo>
                <a:lnTo>
                  <a:pt x="18" y="116"/>
                </a:lnTo>
                <a:lnTo>
                  <a:pt x="19" y="112"/>
                </a:lnTo>
                <a:lnTo>
                  <a:pt x="18" y="111"/>
                </a:lnTo>
                <a:lnTo>
                  <a:pt x="15" y="110"/>
                </a:lnTo>
                <a:lnTo>
                  <a:pt x="12" y="108"/>
                </a:lnTo>
                <a:lnTo>
                  <a:pt x="11" y="105"/>
                </a:lnTo>
                <a:lnTo>
                  <a:pt x="12" y="98"/>
                </a:lnTo>
                <a:lnTo>
                  <a:pt x="12" y="97"/>
                </a:lnTo>
                <a:lnTo>
                  <a:pt x="12" y="96"/>
                </a:lnTo>
                <a:lnTo>
                  <a:pt x="13" y="95"/>
                </a:lnTo>
                <a:lnTo>
                  <a:pt x="13" y="92"/>
                </a:lnTo>
                <a:lnTo>
                  <a:pt x="14" y="92"/>
                </a:lnTo>
                <a:lnTo>
                  <a:pt x="14" y="93"/>
                </a:lnTo>
                <a:lnTo>
                  <a:pt x="14" y="95"/>
                </a:lnTo>
                <a:lnTo>
                  <a:pt x="15" y="96"/>
                </a:lnTo>
                <a:lnTo>
                  <a:pt x="17" y="98"/>
                </a:lnTo>
                <a:lnTo>
                  <a:pt x="18" y="97"/>
                </a:lnTo>
                <a:lnTo>
                  <a:pt x="18" y="96"/>
                </a:lnTo>
                <a:lnTo>
                  <a:pt x="17" y="92"/>
                </a:lnTo>
                <a:lnTo>
                  <a:pt x="16" y="90"/>
                </a:lnTo>
                <a:lnTo>
                  <a:pt x="17" y="87"/>
                </a:lnTo>
                <a:lnTo>
                  <a:pt x="16" y="87"/>
                </a:lnTo>
                <a:lnTo>
                  <a:pt x="14" y="88"/>
                </a:lnTo>
                <a:lnTo>
                  <a:pt x="14" y="89"/>
                </a:lnTo>
                <a:lnTo>
                  <a:pt x="14" y="91"/>
                </a:lnTo>
                <a:lnTo>
                  <a:pt x="11" y="90"/>
                </a:lnTo>
                <a:lnTo>
                  <a:pt x="9" y="86"/>
                </a:lnTo>
                <a:lnTo>
                  <a:pt x="7" y="85"/>
                </a:lnTo>
                <a:lnTo>
                  <a:pt x="8" y="83"/>
                </a:lnTo>
                <a:lnTo>
                  <a:pt x="8" y="75"/>
                </a:lnTo>
                <a:lnTo>
                  <a:pt x="5" y="72"/>
                </a:lnTo>
                <a:lnTo>
                  <a:pt x="3" y="69"/>
                </a:lnTo>
                <a:lnTo>
                  <a:pt x="1" y="63"/>
                </a:lnTo>
                <a:lnTo>
                  <a:pt x="2" y="61"/>
                </a:lnTo>
                <a:lnTo>
                  <a:pt x="2" y="59"/>
                </a:lnTo>
                <a:lnTo>
                  <a:pt x="2" y="57"/>
                </a:lnTo>
                <a:lnTo>
                  <a:pt x="3" y="53"/>
                </a:lnTo>
                <a:lnTo>
                  <a:pt x="4" y="51"/>
                </a:lnTo>
                <a:lnTo>
                  <a:pt x="5" y="49"/>
                </a:lnTo>
                <a:lnTo>
                  <a:pt x="4" y="45"/>
                </a:lnTo>
                <a:lnTo>
                  <a:pt x="2" y="41"/>
                </a:lnTo>
                <a:lnTo>
                  <a:pt x="2" y="39"/>
                </a:lnTo>
                <a:lnTo>
                  <a:pt x="2" y="38"/>
                </a:lnTo>
                <a:lnTo>
                  <a:pt x="1" y="37"/>
                </a:lnTo>
                <a:lnTo>
                  <a:pt x="0" y="35"/>
                </a:lnTo>
                <a:lnTo>
                  <a:pt x="0" y="33"/>
                </a:lnTo>
                <a:lnTo>
                  <a:pt x="0" y="32"/>
                </a:lnTo>
                <a:lnTo>
                  <a:pt x="0" y="30"/>
                </a:lnTo>
                <a:lnTo>
                  <a:pt x="2" y="26"/>
                </a:lnTo>
                <a:lnTo>
                  <a:pt x="8" y="20"/>
                </a:lnTo>
                <a:lnTo>
                  <a:pt x="8" y="19"/>
                </a:lnTo>
                <a:lnTo>
                  <a:pt x="8" y="16"/>
                </a:lnTo>
                <a:lnTo>
                  <a:pt x="10" y="15"/>
                </a:lnTo>
                <a:lnTo>
                  <a:pt x="11" y="12"/>
                </a:lnTo>
                <a:lnTo>
                  <a:pt x="12" y="7"/>
                </a:lnTo>
                <a:lnTo>
                  <a:pt x="10" y="4"/>
                </a:lnTo>
                <a:lnTo>
                  <a:pt x="12" y="2"/>
                </a:lnTo>
                <a:lnTo>
                  <a:pt x="13" y="0"/>
                </a:lnTo>
                <a:lnTo>
                  <a:pt x="74" y="17"/>
                </a:lnTo>
                <a:lnTo>
                  <a:pt x="58" y="79"/>
                </a:lnTo>
                <a:lnTo>
                  <a:pt x="126" y="178"/>
                </a:lnTo>
                <a:lnTo>
                  <a:pt x="126" y="181"/>
                </a:lnTo>
                <a:lnTo>
                  <a:pt x="126" y="182"/>
                </a:lnTo>
                <a:lnTo>
                  <a:pt x="126" y="183"/>
                </a:lnTo>
                <a:lnTo>
                  <a:pt x="127" y="186"/>
                </a:lnTo>
                <a:lnTo>
                  <a:pt x="127" y="188"/>
                </a:lnTo>
                <a:lnTo>
                  <a:pt x="128" y="189"/>
                </a:lnTo>
                <a:lnTo>
                  <a:pt x="129" y="192"/>
                </a:lnTo>
                <a:lnTo>
                  <a:pt x="130" y="192"/>
                </a:lnTo>
                <a:lnTo>
                  <a:pt x="131" y="193"/>
                </a:lnTo>
                <a:lnTo>
                  <a:pt x="131" y="196"/>
                </a:lnTo>
                <a:lnTo>
                  <a:pt x="131" y="196"/>
                </a:lnTo>
                <a:lnTo>
                  <a:pt x="130" y="196"/>
                </a:lnTo>
                <a:lnTo>
                  <a:pt x="128" y="197"/>
                </a:lnTo>
                <a:lnTo>
                  <a:pt x="126" y="198"/>
                </a:lnTo>
                <a:lnTo>
                  <a:pt x="124" y="201"/>
                </a:lnTo>
                <a:lnTo>
                  <a:pt x="123" y="206"/>
                </a:lnTo>
                <a:lnTo>
                  <a:pt x="119" y="210"/>
                </a:lnTo>
                <a:lnTo>
                  <a:pt x="118" y="210"/>
                </a:lnTo>
                <a:lnTo>
                  <a:pt x="117" y="212"/>
                </a:lnTo>
                <a:lnTo>
                  <a:pt x="118" y="213"/>
                </a:lnTo>
                <a:lnTo>
                  <a:pt x="118" y="214"/>
                </a:lnTo>
                <a:lnTo>
                  <a:pt x="117" y="217"/>
                </a:lnTo>
                <a:lnTo>
                  <a:pt x="117" y="218"/>
                </a:lnTo>
                <a:lnTo>
                  <a:pt x="120" y="220"/>
                </a:lnTo>
                <a:lnTo>
                  <a:pt x="120" y="221"/>
                </a:lnTo>
                <a:lnTo>
                  <a:pt x="119" y="222"/>
                </a:lnTo>
                <a:lnTo>
                  <a:pt x="119" y="223"/>
                </a:lnTo>
                <a:lnTo>
                  <a:pt x="118" y="225"/>
                </a:lnTo>
                <a:lnTo>
                  <a:pt x="117" y="224"/>
                </a:lnTo>
                <a:lnTo>
                  <a:pt x="114" y="224"/>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494" name="Freeform 6"/>
          <p:cNvSpPr>
            <a:spLocks/>
          </p:cNvSpPr>
          <p:nvPr/>
        </p:nvSpPr>
        <p:spPr bwMode="auto">
          <a:xfrm>
            <a:off x="1878013" y="744538"/>
            <a:ext cx="919162" cy="1598612"/>
          </a:xfrm>
          <a:custGeom>
            <a:avLst/>
            <a:gdLst/>
            <a:ahLst/>
            <a:cxnLst>
              <a:cxn ang="0">
                <a:pos x="8" y="105"/>
              </a:cxn>
              <a:cxn ang="0">
                <a:pos x="10" y="100"/>
              </a:cxn>
              <a:cxn ang="0">
                <a:pos x="11" y="99"/>
              </a:cxn>
              <a:cxn ang="0">
                <a:pos x="10" y="96"/>
              </a:cxn>
              <a:cxn ang="0">
                <a:pos x="7" y="94"/>
              </a:cxn>
              <a:cxn ang="0">
                <a:pos x="12" y="86"/>
              </a:cxn>
              <a:cxn ang="0">
                <a:pos x="15" y="83"/>
              </a:cxn>
              <a:cxn ang="0">
                <a:pos x="17" y="80"/>
              </a:cxn>
              <a:cxn ang="0">
                <a:pos x="24" y="67"/>
              </a:cxn>
              <a:cxn ang="0">
                <a:pos x="21" y="65"/>
              </a:cxn>
              <a:cxn ang="0">
                <a:pos x="19" y="61"/>
              </a:cxn>
              <a:cxn ang="0">
                <a:pos x="19" y="57"/>
              </a:cxn>
              <a:cxn ang="0">
                <a:pos x="19" y="55"/>
              </a:cxn>
              <a:cxn ang="0">
                <a:pos x="19" y="52"/>
              </a:cxn>
              <a:cxn ang="0">
                <a:pos x="31" y="0"/>
              </a:cxn>
              <a:cxn ang="0">
                <a:pos x="40" y="23"/>
              </a:cxn>
              <a:cxn ang="0">
                <a:pos x="43" y="32"/>
              </a:cxn>
              <a:cxn ang="0">
                <a:pos x="42" y="35"/>
              </a:cxn>
              <a:cxn ang="0">
                <a:pos x="44" y="39"/>
              </a:cxn>
              <a:cxn ang="0">
                <a:pos x="50" y="47"/>
              </a:cxn>
              <a:cxn ang="0">
                <a:pos x="52" y="53"/>
              </a:cxn>
              <a:cxn ang="0">
                <a:pos x="54" y="54"/>
              </a:cxn>
              <a:cxn ang="0">
                <a:pos x="59" y="56"/>
              </a:cxn>
              <a:cxn ang="0">
                <a:pos x="56" y="64"/>
              </a:cxn>
              <a:cxn ang="0">
                <a:pos x="54" y="68"/>
              </a:cxn>
              <a:cxn ang="0">
                <a:pos x="54" y="70"/>
              </a:cxn>
              <a:cxn ang="0">
                <a:pos x="52" y="74"/>
              </a:cxn>
              <a:cxn ang="0">
                <a:pos x="51" y="76"/>
              </a:cxn>
              <a:cxn ang="0">
                <a:pos x="55" y="79"/>
              </a:cxn>
              <a:cxn ang="0">
                <a:pos x="60" y="75"/>
              </a:cxn>
              <a:cxn ang="0">
                <a:pos x="61" y="77"/>
              </a:cxn>
              <a:cxn ang="0">
                <a:pos x="63" y="78"/>
              </a:cxn>
              <a:cxn ang="0">
                <a:pos x="62" y="85"/>
              </a:cxn>
              <a:cxn ang="0">
                <a:pos x="65" y="90"/>
              </a:cxn>
              <a:cxn ang="0">
                <a:pos x="64" y="93"/>
              </a:cxn>
              <a:cxn ang="0">
                <a:pos x="67" y="96"/>
              </a:cxn>
              <a:cxn ang="0">
                <a:pos x="69" y="99"/>
              </a:cxn>
              <a:cxn ang="0">
                <a:pos x="68" y="102"/>
              </a:cxn>
              <a:cxn ang="0">
                <a:pos x="71" y="106"/>
              </a:cxn>
              <a:cxn ang="0">
                <a:pos x="73" y="103"/>
              </a:cxn>
              <a:cxn ang="0">
                <a:pos x="78" y="105"/>
              </a:cxn>
              <a:cxn ang="0">
                <a:pos x="80" y="103"/>
              </a:cxn>
              <a:cxn ang="0">
                <a:pos x="85" y="104"/>
              </a:cxn>
              <a:cxn ang="0">
                <a:pos x="88" y="105"/>
              </a:cxn>
              <a:cxn ang="0">
                <a:pos x="92" y="103"/>
              </a:cxn>
              <a:cxn ang="0">
                <a:pos x="95" y="104"/>
              </a:cxn>
              <a:cxn ang="0">
                <a:pos x="98" y="108"/>
              </a:cxn>
              <a:cxn ang="0">
                <a:pos x="90" y="159"/>
              </a:cxn>
              <a:cxn ang="0">
                <a:pos x="0" y="142"/>
              </a:cxn>
            </a:cxnLst>
            <a:rect l="0" t="0" r="r" b="b"/>
            <a:pathLst>
              <a:path w="98" h="159">
                <a:moveTo>
                  <a:pt x="0" y="142"/>
                </a:moveTo>
                <a:lnTo>
                  <a:pt x="8" y="105"/>
                </a:lnTo>
                <a:lnTo>
                  <a:pt x="10" y="102"/>
                </a:lnTo>
                <a:lnTo>
                  <a:pt x="10" y="100"/>
                </a:lnTo>
                <a:lnTo>
                  <a:pt x="10" y="100"/>
                </a:lnTo>
                <a:lnTo>
                  <a:pt x="11" y="99"/>
                </a:lnTo>
                <a:lnTo>
                  <a:pt x="11" y="98"/>
                </a:lnTo>
                <a:lnTo>
                  <a:pt x="10" y="96"/>
                </a:lnTo>
                <a:lnTo>
                  <a:pt x="8" y="95"/>
                </a:lnTo>
                <a:lnTo>
                  <a:pt x="7" y="94"/>
                </a:lnTo>
                <a:lnTo>
                  <a:pt x="8" y="91"/>
                </a:lnTo>
                <a:lnTo>
                  <a:pt x="12" y="86"/>
                </a:lnTo>
                <a:lnTo>
                  <a:pt x="14" y="85"/>
                </a:lnTo>
                <a:lnTo>
                  <a:pt x="15" y="83"/>
                </a:lnTo>
                <a:lnTo>
                  <a:pt x="16" y="81"/>
                </a:lnTo>
                <a:lnTo>
                  <a:pt x="17" y="80"/>
                </a:lnTo>
                <a:lnTo>
                  <a:pt x="24" y="69"/>
                </a:lnTo>
                <a:lnTo>
                  <a:pt x="24" y="67"/>
                </a:lnTo>
                <a:lnTo>
                  <a:pt x="22" y="65"/>
                </a:lnTo>
                <a:lnTo>
                  <a:pt x="21" y="65"/>
                </a:lnTo>
                <a:lnTo>
                  <a:pt x="19" y="63"/>
                </a:lnTo>
                <a:lnTo>
                  <a:pt x="19" y="61"/>
                </a:lnTo>
                <a:lnTo>
                  <a:pt x="19" y="58"/>
                </a:lnTo>
                <a:lnTo>
                  <a:pt x="19" y="57"/>
                </a:lnTo>
                <a:lnTo>
                  <a:pt x="20" y="56"/>
                </a:lnTo>
                <a:lnTo>
                  <a:pt x="19" y="55"/>
                </a:lnTo>
                <a:lnTo>
                  <a:pt x="19" y="53"/>
                </a:lnTo>
                <a:lnTo>
                  <a:pt x="19" y="52"/>
                </a:lnTo>
                <a:lnTo>
                  <a:pt x="31" y="0"/>
                </a:lnTo>
                <a:lnTo>
                  <a:pt x="31" y="0"/>
                </a:lnTo>
                <a:lnTo>
                  <a:pt x="44" y="3"/>
                </a:lnTo>
                <a:lnTo>
                  <a:pt x="40" y="23"/>
                </a:lnTo>
                <a:lnTo>
                  <a:pt x="43" y="29"/>
                </a:lnTo>
                <a:lnTo>
                  <a:pt x="43" y="32"/>
                </a:lnTo>
                <a:lnTo>
                  <a:pt x="43" y="34"/>
                </a:lnTo>
                <a:lnTo>
                  <a:pt x="42" y="35"/>
                </a:lnTo>
                <a:lnTo>
                  <a:pt x="43" y="36"/>
                </a:lnTo>
                <a:lnTo>
                  <a:pt x="44" y="39"/>
                </a:lnTo>
                <a:lnTo>
                  <a:pt x="48" y="42"/>
                </a:lnTo>
                <a:lnTo>
                  <a:pt x="50" y="47"/>
                </a:lnTo>
                <a:lnTo>
                  <a:pt x="51" y="50"/>
                </a:lnTo>
                <a:lnTo>
                  <a:pt x="52" y="53"/>
                </a:lnTo>
                <a:lnTo>
                  <a:pt x="54" y="53"/>
                </a:lnTo>
                <a:lnTo>
                  <a:pt x="54" y="54"/>
                </a:lnTo>
                <a:lnTo>
                  <a:pt x="58" y="55"/>
                </a:lnTo>
                <a:lnTo>
                  <a:pt x="59" y="56"/>
                </a:lnTo>
                <a:lnTo>
                  <a:pt x="55" y="63"/>
                </a:lnTo>
                <a:lnTo>
                  <a:pt x="56" y="64"/>
                </a:lnTo>
                <a:lnTo>
                  <a:pt x="54" y="65"/>
                </a:lnTo>
                <a:lnTo>
                  <a:pt x="54" y="68"/>
                </a:lnTo>
                <a:lnTo>
                  <a:pt x="54" y="68"/>
                </a:lnTo>
                <a:lnTo>
                  <a:pt x="54" y="70"/>
                </a:lnTo>
                <a:lnTo>
                  <a:pt x="52" y="72"/>
                </a:lnTo>
                <a:lnTo>
                  <a:pt x="52" y="74"/>
                </a:lnTo>
                <a:lnTo>
                  <a:pt x="52" y="75"/>
                </a:lnTo>
                <a:lnTo>
                  <a:pt x="51" y="76"/>
                </a:lnTo>
                <a:lnTo>
                  <a:pt x="54" y="79"/>
                </a:lnTo>
                <a:lnTo>
                  <a:pt x="55" y="79"/>
                </a:lnTo>
                <a:lnTo>
                  <a:pt x="59" y="75"/>
                </a:lnTo>
                <a:lnTo>
                  <a:pt x="60" y="75"/>
                </a:lnTo>
                <a:lnTo>
                  <a:pt x="61" y="75"/>
                </a:lnTo>
                <a:lnTo>
                  <a:pt x="61" y="77"/>
                </a:lnTo>
                <a:lnTo>
                  <a:pt x="62" y="77"/>
                </a:lnTo>
                <a:lnTo>
                  <a:pt x="63" y="78"/>
                </a:lnTo>
                <a:lnTo>
                  <a:pt x="62" y="81"/>
                </a:lnTo>
                <a:lnTo>
                  <a:pt x="62" y="85"/>
                </a:lnTo>
                <a:lnTo>
                  <a:pt x="63" y="88"/>
                </a:lnTo>
                <a:lnTo>
                  <a:pt x="65" y="90"/>
                </a:lnTo>
                <a:lnTo>
                  <a:pt x="65" y="91"/>
                </a:lnTo>
                <a:lnTo>
                  <a:pt x="64" y="93"/>
                </a:lnTo>
                <a:lnTo>
                  <a:pt x="65" y="96"/>
                </a:lnTo>
                <a:lnTo>
                  <a:pt x="67" y="96"/>
                </a:lnTo>
                <a:lnTo>
                  <a:pt x="69" y="98"/>
                </a:lnTo>
                <a:lnTo>
                  <a:pt x="69" y="99"/>
                </a:lnTo>
                <a:lnTo>
                  <a:pt x="68" y="102"/>
                </a:lnTo>
                <a:lnTo>
                  <a:pt x="68" y="102"/>
                </a:lnTo>
                <a:lnTo>
                  <a:pt x="69" y="105"/>
                </a:lnTo>
                <a:lnTo>
                  <a:pt x="71" y="106"/>
                </a:lnTo>
                <a:lnTo>
                  <a:pt x="72" y="104"/>
                </a:lnTo>
                <a:lnTo>
                  <a:pt x="73" y="103"/>
                </a:lnTo>
                <a:lnTo>
                  <a:pt x="77" y="104"/>
                </a:lnTo>
                <a:lnTo>
                  <a:pt x="78" y="105"/>
                </a:lnTo>
                <a:lnTo>
                  <a:pt x="79" y="103"/>
                </a:lnTo>
                <a:lnTo>
                  <a:pt x="80" y="103"/>
                </a:lnTo>
                <a:lnTo>
                  <a:pt x="81" y="104"/>
                </a:lnTo>
                <a:lnTo>
                  <a:pt x="85" y="104"/>
                </a:lnTo>
                <a:lnTo>
                  <a:pt x="87" y="105"/>
                </a:lnTo>
                <a:lnTo>
                  <a:pt x="88" y="105"/>
                </a:lnTo>
                <a:lnTo>
                  <a:pt x="92" y="105"/>
                </a:lnTo>
                <a:lnTo>
                  <a:pt x="92" y="103"/>
                </a:lnTo>
                <a:lnTo>
                  <a:pt x="93" y="102"/>
                </a:lnTo>
                <a:lnTo>
                  <a:pt x="95" y="104"/>
                </a:lnTo>
                <a:lnTo>
                  <a:pt x="96" y="106"/>
                </a:lnTo>
                <a:lnTo>
                  <a:pt x="98" y="108"/>
                </a:lnTo>
                <a:lnTo>
                  <a:pt x="90" y="159"/>
                </a:lnTo>
                <a:lnTo>
                  <a:pt x="90" y="159"/>
                </a:lnTo>
                <a:lnTo>
                  <a:pt x="44" y="151"/>
                </a:lnTo>
                <a:lnTo>
                  <a:pt x="0" y="142"/>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495" name="Freeform 7"/>
          <p:cNvSpPr>
            <a:spLocks/>
          </p:cNvSpPr>
          <p:nvPr/>
        </p:nvSpPr>
        <p:spPr bwMode="auto">
          <a:xfrm>
            <a:off x="2252663" y="774700"/>
            <a:ext cx="1574800" cy="1076325"/>
          </a:xfrm>
          <a:custGeom>
            <a:avLst/>
            <a:gdLst/>
            <a:ahLst/>
            <a:cxnLst>
              <a:cxn ang="0">
                <a:pos x="59" y="94"/>
              </a:cxn>
              <a:cxn ang="0">
                <a:pos x="56" y="103"/>
              </a:cxn>
              <a:cxn ang="0">
                <a:pos x="53" y="99"/>
              </a:cxn>
              <a:cxn ang="0">
                <a:pos x="52" y="102"/>
              </a:cxn>
              <a:cxn ang="0">
                <a:pos x="47" y="102"/>
              </a:cxn>
              <a:cxn ang="0">
                <a:pos x="41" y="101"/>
              </a:cxn>
              <a:cxn ang="0">
                <a:pos x="39" y="100"/>
              </a:cxn>
              <a:cxn ang="0">
                <a:pos x="37" y="101"/>
              </a:cxn>
              <a:cxn ang="0">
                <a:pos x="32" y="101"/>
              </a:cxn>
              <a:cxn ang="0">
                <a:pos x="29" y="102"/>
              </a:cxn>
              <a:cxn ang="0">
                <a:pos x="28" y="99"/>
              </a:cxn>
              <a:cxn ang="0">
                <a:pos x="28" y="95"/>
              </a:cxn>
              <a:cxn ang="0">
                <a:pos x="25" y="93"/>
              </a:cxn>
              <a:cxn ang="0">
                <a:pos x="25" y="88"/>
              </a:cxn>
              <a:cxn ang="0">
                <a:pos x="23" y="85"/>
              </a:cxn>
              <a:cxn ang="0">
                <a:pos x="22" y="78"/>
              </a:cxn>
              <a:cxn ang="0">
                <a:pos x="22" y="74"/>
              </a:cxn>
              <a:cxn ang="0">
                <a:pos x="21" y="73"/>
              </a:cxn>
              <a:cxn ang="0">
                <a:pos x="19" y="73"/>
              </a:cxn>
              <a:cxn ang="0">
                <a:pos x="14" y="76"/>
              </a:cxn>
              <a:cxn ang="0">
                <a:pos x="12" y="72"/>
              </a:cxn>
              <a:cxn ang="0">
                <a:pos x="12" y="69"/>
              </a:cxn>
              <a:cxn ang="0">
                <a:pos x="14" y="65"/>
              </a:cxn>
              <a:cxn ang="0">
                <a:pos x="14" y="62"/>
              </a:cxn>
              <a:cxn ang="0">
                <a:pos x="15" y="60"/>
              </a:cxn>
              <a:cxn ang="0">
                <a:pos x="17" y="52"/>
              </a:cxn>
              <a:cxn ang="0">
                <a:pos x="14" y="50"/>
              </a:cxn>
              <a:cxn ang="0">
                <a:pos x="11" y="47"/>
              </a:cxn>
              <a:cxn ang="0">
                <a:pos x="8" y="39"/>
              </a:cxn>
              <a:cxn ang="0">
                <a:pos x="3" y="33"/>
              </a:cxn>
              <a:cxn ang="0">
                <a:pos x="2" y="31"/>
              </a:cxn>
              <a:cxn ang="0">
                <a:pos x="2" y="26"/>
              </a:cxn>
              <a:cxn ang="0">
                <a:pos x="4" y="0"/>
              </a:cxn>
              <a:cxn ang="0">
                <a:pos x="60" y="10"/>
              </a:cxn>
              <a:cxn ang="0">
                <a:pos x="168" y="24"/>
              </a:cxn>
              <a:cxn ang="0">
                <a:pos x="161" y="107"/>
              </a:cxn>
            </a:cxnLst>
            <a:rect l="0" t="0" r="r" b="b"/>
            <a:pathLst>
              <a:path w="168" h="107">
                <a:moveTo>
                  <a:pt x="161" y="107"/>
                </a:moveTo>
                <a:lnTo>
                  <a:pt x="59" y="94"/>
                </a:lnTo>
                <a:lnTo>
                  <a:pt x="58" y="105"/>
                </a:lnTo>
                <a:lnTo>
                  <a:pt x="56" y="103"/>
                </a:lnTo>
                <a:lnTo>
                  <a:pt x="55" y="101"/>
                </a:lnTo>
                <a:lnTo>
                  <a:pt x="53" y="99"/>
                </a:lnTo>
                <a:lnTo>
                  <a:pt x="52" y="100"/>
                </a:lnTo>
                <a:lnTo>
                  <a:pt x="52" y="102"/>
                </a:lnTo>
                <a:lnTo>
                  <a:pt x="48" y="102"/>
                </a:lnTo>
                <a:lnTo>
                  <a:pt x="47" y="102"/>
                </a:lnTo>
                <a:lnTo>
                  <a:pt x="45" y="101"/>
                </a:lnTo>
                <a:lnTo>
                  <a:pt x="41" y="101"/>
                </a:lnTo>
                <a:lnTo>
                  <a:pt x="40" y="100"/>
                </a:lnTo>
                <a:lnTo>
                  <a:pt x="39" y="100"/>
                </a:lnTo>
                <a:lnTo>
                  <a:pt x="38" y="102"/>
                </a:lnTo>
                <a:lnTo>
                  <a:pt x="37" y="101"/>
                </a:lnTo>
                <a:lnTo>
                  <a:pt x="33" y="100"/>
                </a:lnTo>
                <a:lnTo>
                  <a:pt x="32" y="101"/>
                </a:lnTo>
                <a:lnTo>
                  <a:pt x="31" y="103"/>
                </a:lnTo>
                <a:lnTo>
                  <a:pt x="29" y="102"/>
                </a:lnTo>
                <a:lnTo>
                  <a:pt x="28" y="99"/>
                </a:lnTo>
                <a:lnTo>
                  <a:pt x="28" y="99"/>
                </a:lnTo>
                <a:lnTo>
                  <a:pt x="29" y="96"/>
                </a:lnTo>
                <a:lnTo>
                  <a:pt x="28" y="95"/>
                </a:lnTo>
                <a:lnTo>
                  <a:pt x="27" y="93"/>
                </a:lnTo>
                <a:lnTo>
                  <a:pt x="25" y="93"/>
                </a:lnTo>
                <a:lnTo>
                  <a:pt x="24" y="90"/>
                </a:lnTo>
                <a:lnTo>
                  <a:pt x="25" y="88"/>
                </a:lnTo>
                <a:lnTo>
                  <a:pt x="25" y="87"/>
                </a:lnTo>
                <a:lnTo>
                  <a:pt x="23" y="85"/>
                </a:lnTo>
                <a:lnTo>
                  <a:pt x="22" y="82"/>
                </a:lnTo>
                <a:lnTo>
                  <a:pt x="22" y="78"/>
                </a:lnTo>
                <a:lnTo>
                  <a:pt x="22" y="75"/>
                </a:lnTo>
                <a:lnTo>
                  <a:pt x="22" y="74"/>
                </a:lnTo>
                <a:lnTo>
                  <a:pt x="21" y="74"/>
                </a:lnTo>
                <a:lnTo>
                  <a:pt x="21" y="73"/>
                </a:lnTo>
                <a:lnTo>
                  <a:pt x="20" y="72"/>
                </a:lnTo>
                <a:lnTo>
                  <a:pt x="19" y="73"/>
                </a:lnTo>
                <a:lnTo>
                  <a:pt x="15" y="76"/>
                </a:lnTo>
                <a:lnTo>
                  <a:pt x="14" y="76"/>
                </a:lnTo>
                <a:lnTo>
                  <a:pt x="11" y="73"/>
                </a:lnTo>
                <a:lnTo>
                  <a:pt x="12" y="72"/>
                </a:lnTo>
                <a:lnTo>
                  <a:pt x="12" y="71"/>
                </a:lnTo>
                <a:lnTo>
                  <a:pt x="12" y="69"/>
                </a:lnTo>
                <a:lnTo>
                  <a:pt x="14" y="67"/>
                </a:lnTo>
                <a:lnTo>
                  <a:pt x="14" y="65"/>
                </a:lnTo>
                <a:lnTo>
                  <a:pt x="14" y="65"/>
                </a:lnTo>
                <a:lnTo>
                  <a:pt x="14" y="62"/>
                </a:lnTo>
                <a:lnTo>
                  <a:pt x="15" y="61"/>
                </a:lnTo>
                <a:lnTo>
                  <a:pt x="15" y="60"/>
                </a:lnTo>
                <a:lnTo>
                  <a:pt x="19" y="53"/>
                </a:lnTo>
                <a:lnTo>
                  <a:pt x="17" y="52"/>
                </a:lnTo>
                <a:lnTo>
                  <a:pt x="14" y="51"/>
                </a:lnTo>
                <a:lnTo>
                  <a:pt x="14" y="50"/>
                </a:lnTo>
                <a:lnTo>
                  <a:pt x="12" y="50"/>
                </a:lnTo>
                <a:lnTo>
                  <a:pt x="11" y="47"/>
                </a:lnTo>
                <a:lnTo>
                  <a:pt x="10" y="44"/>
                </a:lnTo>
                <a:lnTo>
                  <a:pt x="8" y="39"/>
                </a:lnTo>
                <a:lnTo>
                  <a:pt x="4" y="36"/>
                </a:lnTo>
                <a:lnTo>
                  <a:pt x="3" y="33"/>
                </a:lnTo>
                <a:lnTo>
                  <a:pt x="2" y="32"/>
                </a:lnTo>
                <a:lnTo>
                  <a:pt x="2" y="31"/>
                </a:lnTo>
                <a:lnTo>
                  <a:pt x="3" y="29"/>
                </a:lnTo>
                <a:lnTo>
                  <a:pt x="2" y="26"/>
                </a:lnTo>
                <a:lnTo>
                  <a:pt x="0" y="20"/>
                </a:lnTo>
                <a:lnTo>
                  <a:pt x="4" y="0"/>
                </a:lnTo>
                <a:lnTo>
                  <a:pt x="19" y="3"/>
                </a:lnTo>
                <a:lnTo>
                  <a:pt x="60" y="10"/>
                </a:lnTo>
                <a:lnTo>
                  <a:pt x="103" y="17"/>
                </a:lnTo>
                <a:lnTo>
                  <a:pt x="168" y="24"/>
                </a:lnTo>
                <a:lnTo>
                  <a:pt x="163" y="87"/>
                </a:lnTo>
                <a:lnTo>
                  <a:pt x="161" y="107"/>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496" name="Freeform 8"/>
          <p:cNvSpPr>
            <a:spLocks/>
          </p:cNvSpPr>
          <p:nvPr/>
        </p:nvSpPr>
        <p:spPr bwMode="auto">
          <a:xfrm>
            <a:off x="2693988" y="1719263"/>
            <a:ext cx="1068387" cy="955675"/>
          </a:xfrm>
          <a:custGeom>
            <a:avLst/>
            <a:gdLst/>
            <a:ahLst/>
            <a:cxnLst>
              <a:cxn ang="0">
                <a:pos x="107" y="95"/>
              </a:cxn>
              <a:cxn ang="0">
                <a:pos x="111" y="54"/>
              </a:cxn>
              <a:cxn ang="0">
                <a:pos x="114" y="13"/>
              </a:cxn>
              <a:cxn ang="0">
                <a:pos x="12" y="0"/>
              </a:cxn>
              <a:cxn ang="0">
                <a:pos x="11" y="11"/>
              </a:cxn>
              <a:cxn ang="0">
                <a:pos x="3" y="62"/>
              </a:cxn>
              <a:cxn ang="0">
                <a:pos x="3" y="62"/>
              </a:cxn>
              <a:cxn ang="0">
                <a:pos x="0" y="82"/>
              </a:cxn>
              <a:cxn ang="0">
                <a:pos x="30" y="87"/>
              </a:cxn>
              <a:cxn ang="0">
                <a:pos x="107" y="95"/>
              </a:cxn>
              <a:cxn ang="0">
                <a:pos x="107" y="95"/>
              </a:cxn>
            </a:cxnLst>
            <a:rect l="0" t="0" r="r" b="b"/>
            <a:pathLst>
              <a:path w="114" h="95">
                <a:moveTo>
                  <a:pt x="107" y="95"/>
                </a:moveTo>
                <a:lnTo>
                  <a:pt x="111" y="54"/>
                </a:lnTo>
                <a:lnTo>
                  <a:pt x="114" y="13"/>
                </a:lnTo>
                <a:lnTo>
                  <a:pt x="12" y="0"/>
                </a:lnTo>
                <a:lnTo>
                  <a:pt x="11" y="11"/>
                </a:lnTo>
                <a:lnTo>
                  <a:pt x="3" y="62"/>
                </a:lnTo>
                <a:lnTo>
                  <a:pt x="3" y="62"/>
                </a:lnTo>
                <a:lnTo>
                  <a:pt x="0" y="82"/>
                </a:lnTo>
                <a:lnTo>
                  <a:pt x="30" y="87"/>
                </a:lnTo>
                <a:lnTo>
                  <a:pt x="107" y="95"/>
                </a:lnTo>
                <a:lnTo>
                  <a:pt x="107" y="95"/>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497" name="Freeform 9"/>
          <p:cNvSpPr>
            <a:spLocks/>
          </p:cNvSpPr>
          <p:nvPr/>
        </p:nvSpPr>
        <p:spPr bwMode="auto">
          <a:xfrm>
            <a:off x="1306513" y="2062163"/>
            <a:ext cx="984250" cy="1617662"/>
          </a:xfrm>
          <a:custGeom>
            <a:avLst/>
            <a:gdLst/>
            <a:ahLst/>
            <a:cxnLst>
              <a:cxn ang="0">
                <a:pos x="16" y="0"/>
              </a:cxn>
              <a:cxn ang="0">
                <a:pos x="0" y="61"/>
              </a:cxn>
              <a:cxn ang="0">
                <a:pos x="68" y="161"/>
              </a:cxn>
              <a:cxn ang="0">
                <a:pos x="68" y="160"/>
              </a:cxn>
              <a:cxn ang="0">
                <a:pos x="69" y="159"/>
              </a:cxn>
              <a:cxn ang="0">
                <a:pos x="70" y="154"/>
              </a:cxn>
              <a:cxn ang="0">
                <a:pos x="69" y="153"/>
              </a:cxn>
              <a:cxn ang="0">
                <a:pos x="71" y="143"/>
              </a:cxn>
              <a:cxn ang="0">
                <a:pos x="70" y="139"/>
              </a:cxn>
              <a:cxn ang="0">
                <a:pos x="71" y="138"/>
              </a:cxn>
              <a:cxn ang="0">
                <a:pos x="73" y="138"/>
              </a:cxn>
              <a:cxn ang="0">
                <a:pos x="76" y="139"/>
              </a:cxn>
              <a:cxn ang="0">
                <a:pos x="77" y="140"/>
              </a:cxn>
              <a:cxn ang="0">
                <a:pos x="77" y="141"/>
              </a:cxn>
              <a:cxn ang="0">
                <a:pos x="79" y="142"/>
              </a:cxn>
              <a:cxn ang="0">
                <a:pos x="80" y="142"/>
              </a:cxn>
              <a:cxn ang="0">
                <a:pos x="83" y="133"/>
              </a:cxn>
              <a:cxn ang="0">
                <a:pos x="86" y="122"/>
              </a:cxn>
              <a:cxn ang="0">
                <a:pos x="105" y="20"/>
              </a:cxn>
              <a:cxn ang="0">
                <a:pos x="60" y="11"/>
              </a:cxn>
              <a:cxn ang="0">
                <a:pos x="16" y="0"/>
              </a:cxn>
            </a:cxnLst>
            <a:rect l="0" t="0" r="r" b="b"/>
            <a:pathLst>
              <a:path w="105" h="161">
                <a:moveTo>
                  <a:pt x="16" y="0"/>
                </a:moveTo>
                <a:lnTo>
                  <a:pt x="0" y="61"/>
                </a:lnTo>
                <a:lnTo>
                  <a:pt x="68" y="161"/>
                </a:lnTo>
                <a:lnTo>
                  <a:pt x="68" y="160"/>
                </a:lnTo>
                <a:lnTo>
                  <a:pt x="69" y="159"/>
                </a:lnTo>
                <a:lnTo>
                  <a:pt x="70" y="154"/>
                </a:lnTo>
                <a:lnTo>
                  <a:pt x="69" y="153"/>
                </a:lnTo>
                <a:lnTo>
                  <a:pt x="71" y="143"/>
                </a:lnTo>
                <a:lnTo>
                  <a:pt x="70" y="139"/>
                </a:lnTo>
                <a:lnTo>
                  <a:pt x="71" y="138"/>
                </a:lnTo>
                <a:lnTo>
                  <a:pt x="73" y="138"/>
                </a:lnTo>
                <a:lnTo>
                  <a:pt x="76" y="139"/>
                </a:lnTo>
                <a:lnTo>
                  <a:pt x="77" y="140"/>
                </a:lnTo>
                <a:lnTo>
                  <a:pt x="77" y="141"/>
                </a:lnTo>
                <a:lnTo>
                  <a:pt x="79" y="142"/>
                </a:lnTo>
                <a:lnTo>
                  <a:pt x="80" y="142"/>
                </a:lnTo>
                <a:lnTo>
                  <a:pt x="83" y="133"/>
                </a:lnTo>
                <a:lnTo>
                  <a:pt x="86" y="122"/>
                </a:lnTo>
                <a:lnTo>
                  <a:pt x="105" y="20"/>
                </a:lnTo>
                <a:lnTo>
                  <a:pt x="60" y="11"/>
                </a:lnTo>
                <a:lnTo>
                  <a:pt x="16" y="0"/>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498" name="Freeform 10"/>
          <p:cNvSpPr>
            <a:spLocks/>
          </p:cNvSpPr>
          <p:nvPr/>
        </p:nvSpPr>
        <p:spPr bwMode="auto">
          <a:xfrm>
            <a:off x="1822450" y="3297238"/>
            <a:ext cx="1049338" cy="1296987"/>
          </a:xfrm>
          <a:custGeom>
            <a:avLst/>
            <a:gdLst/>
            <a:ahLst/>
            <a:cxnLst>
              <a:cxn ang="0">
                <a:pos x="95" y="129"/>
              </a:cxn>
              <a:cxn ang="0">
                <a:pos x="112" y="12"/>
              </a:cxn>
              <a:cxn ang="0">
                <a:pos x="30" y="0"/>
              </a:cxn>
              <a:cxn ang="0">
                <a:pos x="28" y="10"/>
              </a:cxn>
              <a:cxn ang="0">
                <a:pos x="25" y="19"/>
              </a:cxn>
              <a:cxn ang="0">
                <a:pos x="24" y="19"/>
              </a:cxn>
              <a:cxn ang="0">
                <a:pos x="22" y="18"/>
              </a:cxn>
              <a:cxn ang="0">
                <a:pos x="22" y="17"/>
              </a:cxn>
              <a:cxn ang="0">
                <a:pos x="21" y="16"/>
              </a:cxn>
              <a:cxn ang="0">
                <a:pos x="18" y="15"/>
              </a:cxn>
              <a:cxn ang="0">
                <a:pos x="16" y="15"/>
              </a:cxn>
              <a:cxn ang="0">
                <a:pos x="15" y="16"/>
              </a:cxn>
              <a:cxn ang="0">
                <a:pos x="16" y="20"/>
              </a:cxn>
              <a:cxn ang="0">
                <a:pos x="14" y="30"/>
              </a:cxn>
              <a:cxn ang="0">
                <a:pos x="15" y="32"/>
              </a:cxn>
              <a:cxn ang="0">
                <a:pos x="14" y="36"/>
              </a:cxn>
              <a:cxn ang="0">
                <a:pos x="13" y="37"/>
              </a:cxn>
              <a:cxn ang="0">
                <a:pos x="13" y="38"/>
              </a:cxn>
              <a:cxn ang="0">
                <a:pos x="13" y="41"/>
              </a:cxn>
              <a:cxn ang="0">
                <a:pos x="13" y="42"/>
              </a:cxn>
              <a:cxn ang="0">
                <a:pos x="13" y="43"/>
              </a:cxn>
              <a:cxn ang="0">
                <a:pos x="14" y="46"/>
              </a:cxn>
              <a:cxn ang="0">
                <a:pos x="14" y="48"/>
              </a:cxn>
              <a:cxn ang="0">
                <a:pos x="15" y="49"/>
              </a:cxn>
              <a:cxn ang="0">
                <a:pos x="16" y="52"/>
              </a:cxn>
              <a:cxn ang="0">
                <a:pos x="17" y="52"/>
              </a:cxn>
              <a:cxn ang="0">
                <a:pos x="18" y="54"/>
              </a:cxn>
              <a:cxn ang="0">
                <a:pos x="18" y="56"/>
              </a:cxn>
              <a:cxn ang="0">
                <a:pos x="18" y="56"/>
              </a:cxn>
              <a:cxn ang="0">
                <a:pos x="17" y="56"/>
              </a:cxn>
              <a:cxn ang="0">
                <a:pos x="15" y="57"/>
              </a:cxn>
              <a:cxn ang="0">
                <a:pos x="13" y="58"/>
              </a:cxn>
              <a:cxn ang="0">
                <a:pos x="11" y="61"/>
              </a:cxn>
              <a:cxn ang="0">
                <a:pos x="10" y="66"/>
              </a:cxn>
              <a:cxn ang="0">
                <a:pos x="6" y="70"/>
              </a:cxn>
              <a:cxn ang="0">
                <a:pos x="5" y="70"/>
              </a:cxn>
              <a:cxn ang="0">
                <a:pos x="4" y="72"/>
              </a:cxn>
              <a:cxn ang="0">
                <a:pos x="5" y="73"/>
              </a:cxn>
              <a:cxn ang="0">
                <a:pos x="5" y="74"/>
              </a:cxn>
              <a:cxn ang="0">
                <a:pos x="4" y="77"/>
              </a:cxn>
              <a:cxn ang="0">
                <a:pos x="4" y="78"/>
              </a:cxn>
              <a:cxn ang="0">
                <a:pos x="7" y="80"/>
              </a:cxn>
              <a:cxn ang="0">
                <a:pos x="7" y="81"/>
              </a:cxn>
              <a:cxn ang="0">
                <a:pos x="6" y="82"/>
              </a:cxn>
              <a:cxn ang="0">
                <a:pos x="6" y="83"/>
              </a:cxn>
              <a:cxn ang="0">
                <a:pos x="5" y="85"/>
              </a:cxn>
              <a:cxn ang="0">
                <a:pos x="4" y="85"/>
              </a:cxn>
              <a:cxn ang="0">
                <a:pos x="1" y="84"/>
              </a:cxn>
              <a:cxn ang="0">
                <a:pos x="0" y="89"/>
              </a:cxn>
              <a:cxn ang="0">
                <a:pos x="60" y="124"/>
              </a:cxn>
              <a:cxn ang="0">
                <a:pos x="95" y="129"/>
              </a:cxn>
              <a:cxn ang="0">
                <a:pos x="95" y="129"/>
              </a:cxn>
            </a:cxnLst>
            <a:rect l="0" t="0" r="r" b="b"/>
            <a:pathLst>
              <a:path w="112" h="129">
                <a:moveTo>
                  <a:pt x="95" y="129"/>
                </a:moveTo>
                <a:lnTo>
                  <a:pt x="112" y="12"/>
                </a:lnTo>
                <a:lnTo>
                  <a:pt x="30" y="0"/>
                </a:lnTo>
                <a:lnTo>
                  <a:pt x="28" y="10"/>
                </a:lnTo>
                <a:lnTo>
                  <a:pt x="25" y="19"/>
                </a:lnTo>
                <a:lnTo>
                  <a:pt x="24" y="19"/>
                </a:lnTo>
                <a:lnTo>
                  <a:pt x="22" y="18"/>
                </a:lnTo>
                <a:lnTo>
                  <a:pt x="22" y="17"/>
                </a:lnTo>
                <a:lnTo>
                  <a:pt x="21" y="16"/>
                </a:lnTo>
                <a:lnTo>
                  <a:pt x="18" y="15"/>
                </a:lnTo>
                <a:lnTo>
                  <a:pt x="16" y="15"/>
                </a:lnTo>
                <a:lnTo>
                  <a:pt x="15" y="16"/>
                </a:lnTo>
                <a:lnTo>
                  <a:pt x="16" y="20"/>
                </a:lnTo>
                <a:lnTo>
                  <a:pt x="14" y="30"/>
                </a:lnTo>
                <a:lnTo>
                  <a:pt x="15" y="32"/>
                </a:lnTo>
                <a:lnTo>
                  <a:pt x="14" y="36"/>
                </a:lnTo>
                <a:lnTo>
                  <a:pt x="13" y="37"/>
                </a:lnTo>
                <a:lnTo>
                  <a:pt x="13" y="38"/>
                </a:lnTo>
                <a:lnTo>
                  <a:pt x="13" y="41"/>
                </a:lnTo>
                <a:lnTo>
                  <a:pt x="13" y="42"/>
                </a:lnTo>
                <a:lnTo>
                  <a:pt x="13" y="43"/>
                </a:lnTo>
                <a:lnTo>
                  <a:pt x="14" y="46"/>
                </a:lnTo>
                <a:lnTo>
                  <a:pt x="14" y="48"/>
                </a:lnTo>
                <a:lnTo>
                  <a:pt x="15" y="49"/>
                </a:lnTo>
                <a:lnTo>
                  <a:pt x="16" y="52"/>
                </a:lnTo>
                <a:lnTo>
                  <a:pt x="17" y="52"/>
                </a:lnTo>
                <a:lnTo>
                  <a:pt x="18" y="54"/>
                </a:lnTo>
                <a:lnTo>
                  <a:pt x="18" y="56"/>
                </a:lnTo>
                <a:lnTo>
                  <a:pt x="18" y="56"/>
                </a:lnTo>
                <a:lnTo>
                  <a:pt x="17" y="56"/>
                </a:lnTo>
                <a:lnTo>
                  <a:pt x="15" y="57"/>
                </a:lnTo>
                <a:lnTo>
                  <a:pt x="13" y="58"/>
                </a:lnTo>
                <a:lnTo>
                  <a:pt x="11" y="61"/>
                </a:lnTo>
                <a:lnTo>
                  <a:pt x="10" y="66"/>
                </a:lnTo>
                <a:lnTo>
                  <a:pt x="6" y="70"/>
                </a:lnTo>
                <a:lnTo>
                  <a:pt x="5" y="70"/>
                </a:lnTo>
                <a:lnTo>
                  <a:pt x="4" y="72"/>
                </a:lnTo>
                <a:lnTo>
                  <a:pt x="5" y="73"/>
                </a:lnTo>
                <a:lnTo>
                  <a:pt x="5" y="74"/>
                </a:lnTo>
                <a:lnTo>
                  <a:pt x="4" y="77"/>
                </a:lnTo>
                <a:lnTo>
                  <a:pt x="4" y="78"/>
                </a:lnTo>
                <a:lnTo>
                  <a:pt x="7" y="80"/>
                </a:lnTo>
                <a:lnTo>
                  <a:pt x="7" y="81"/>
                </a:lnTo>
                <a:lnTo>
                  <a:pt x="6" y="82"/>
                </a:lnTo>
                <a:lnTo>
                  <a:pt x="6" y="83"/>
                </a:lnTo>
                <a:lnTo>
                  <a:pt x="5" y="85"/>
                </a:lnTo>
                <a:lnTo>
                  <a:pt x="4" y="85"/>
                </a:lnTo>
                <a:lnTo>
                  <a:pt x="1" y="84"/>
                </a:lnTo>
                <a:lnTo>
                  <a:pt x="0" y="89"/>
                </a:lnTo>
                <a:lnTo>
                  <a:pt x="60" y="124"/>
                </a:lnTo>
                <a:lnTo>
                  <a:pt x="95" y="129"/>
                </a:lnTo>
                <a:lnTo>
                  <a:pt x="95" y="129"/>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499" name="Freeform 11"/>
          <p:cNvSpPr>
            <a:spLocks/>
          </p:cNvSpPr>
          <p:nvPr/>
        </p:nvSpPr>
        <p:spPr bwMode="auto">
          <a:xfrm>
            <a:off x="2871788" y="2593975"/>
            <a:ext cx="1116012" cy="944563"/>
          </a:xfrm>
          <a:custGeom>
            <a:avLst/>
            <a:gdLst/>
            <a:ahLst/>
            <a:cxnLst>
              <a:cxn ang="0">
                <a:pos x="0" y="82"/>
              </a:cxn>
              <a:cxn ang="0">
                <a:pos x="11" y="0"/>
              </a:cxn>
              <a:cxn ang="0">
                <a:pos x="89" y="8"/>
              </a:cxn>
              <a:cxn ang="0">
                <a:pos x="119" y="11"/>
              </a:cxn>
              <a:cxn ang="0">
                <a:pos x="118" y="32"/>
              </a:cxn>
              <a:cxn ang="0">
                <a:pos x="115" y="94"/>
              </a:cxn>
              <a:cxn ang="0">
                <a:pos x="99" y="93"/>
              </a:cxn>
              <a:cxn ang="0">
                <a:pos x="0" y="82"/>
              </a:cxn>
            </a:cxnLst>
            <a:rect l="0" t="0" r="r" b="b"/>
            <a:pathLst>
              <a:path w="119" h="94">
                <a:moveTo>
                  <a:pt x="0" y="82"/>
                </a:moveTo>
                <a:lnTo>
                  <a:pt x="11" y="0"/>
                </a:lnTo>
                <a:lnTo>
                  <a:pt x="89" y="8"/>
                </a:lnTo>
                <a:lnTo>
                  <a:pt x="119" y="11"/>
                </a:lnTo>
                <a:lnTo>
                  <a:pt x="118" y="32"/>
                </a:lnTo>
                <a:lnTo>
                  <a:pt x="115" y="94"/>
                </a:lnTo>
                <a:lnTo>
                  <a:pt x="99" y="93"/>
                </a:lnTo>
                <a:lnTo>
                  <a:pt x="0" y="82"/>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00" name="Freeform 12"/>
          <p:cNvSpPr>
            <a:spLocks/>
          </p:cNvSpPr>
          <p:nvPr/>
        </p:nvSpPr>
        <p:spPr bwMode="auto">
          <a:xfrm>
            <a:off x="2722563" y="3417888"/>
            <a:ext cx="1077912" cy="1196975"/>
          </a:xfrm>
          <a:custGeom>
            <a:avLst/>
            <a:gdLst/>
            <a:ahLst/>
            <a:cxnLst>
              <a:cxn ang="0">
                <a:pos x="16" y="0"/>
              </a:cxn>
              <a:cxn ang="0">
                <a:pos x="0" y="117"/>
              </a:cxn>
              <a:cxn ang="0">
                <a:pos x="0" y="117"/>
              </a:cxn>
              <a:cxn ang="0">
                <a:pos x="15" y="119"/>
              </a:cxn>
              <a:cxn ang="0">
                <a:pos x="16" y="110"/>
              </a:cxn>
              <a:cxn ang="0">
                <a:pos x="44" y="113"/>
              </a:cxn>
              <a:cxn ang="0">
                <a:pos x="44" y="113"/>
              </a:cxn>
              <a:cxn ang="0">
                <a:pos x="43" y="111"/>
              </a:cxn>
              <a:cxn ang="0">
                <a:pos x="44" y="110"/>
              </a:cxn>
              <a:cxn ang="0">
                <a:pos x="44" y="110"/>
              </a:cxn>
              <a:cxn ang="0">
                <a:pos x="43" y="109"/>
              </a:cxn>
              <a:cxn ang="0">
                <a:pos x="44" y="109"/>
              </a:cxn>
              <a:cxn ang="0">
                <a:pos x="106" y="115"/>
              </a:cxn>
              <a:cxn ang="0">
                <a:pos x="113" y="21"/>
              </a:cxn>
              <a:cxn ang="0">
                <a:pos x="114" y="21"/>
              </a:cxn>
              <a:cxn ang="0">
                <a:pos x="115" y="11"/>
              </a:cxn>
              <a:cxn ang="0">
                <a:pos x="16" y="0"/>
              </a:cxn>
            </a:cxnLst>
            <a:rect l="0" t="0" r="r" b="b"/>
            <a:pathLst>
              <a:path w="115" h="119">
                <a:moveTo>
                  <a:pt x="16" y="0"/>
                </a:moveTo>
                <a:lnTo>
                  <a:pt x="0" y="117"/>
                </a:lnTo>
                <a:lnTo>
                  <a:pt x="0" y="117"/>
                </a:lnTo>
                <a:lnTo>
                  <a:pt x="15" y="119"/>
                </a:lnTo>
                <a:lnTo>
                  <a:pt x="16" y="110"/>
                </a:lnTo>
                <a:lnTo>
                  <a:pt x="44" y="113"/>
                </a:lnTo>
                <a:lnTo>
                  <a:pt x="44" y="113"/>
                </a:lnTo>
                <a:lnTo>
                  <a:pt x="43" y="111"/>
                </a:lnTo>
                <a:lnTo>
                  <a:pt x="44" y="110"/>
                </a:lnTo>
                <a:lnTo>
                  <a:pt x="44" y="110"/>
                </a:lnTo>
                <a:lnTo>
                  <a:pt x="43" y="109"/>
                </a:lnTo>
                <a:lnTo>
                  <a:pt x="44" y="109"/>
                </a:lnTo>
                <a:lnTo>
                  <a:pt x="106" y="115"/>
                </a:lnTo>
                <a:lnTo>
                  <a:pt x="113" y="21"/>
                </a:lnTo>
                <a:lnTo>
                  <a:pt x="114" y="21"/>
                </a:lnTo>
                <a:lnTo>
                  <a:pt x="115" y="11"/>
                </a:lnTo>
                <a:lnTo>
                  <a:pt x="16" y="0"/>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01" name="Freeform 13"/>
          <p:cNvSpPr>
            <a:spLocks/>
          </p:cNvSpPr>
          <p:nvPr/>
        </p:nvSpPr>
        <p:spPr bwMode="auto">
          <a:xfrm>
            <a:off x="3781425" y="1016000"/>
            <a:ext cx="1011238" cy="684213"/>
          </a:xfrm>
          <a:custGeom>
            <a:avLst/>
            <a:gdLst/>
            <a:ahLst/>
            <a:cxnLst>
              <a:cxn ang="0">
                <a:pos x="0" y="63"/>
              </a:cxn>
              <a:cxn ang="0">
                <a:pos x="5" y="0"/>
              </a:cxn>
              <a:cxn ang="0">
                <a:pos x="53" y="3"/>
              </a:cxn>
              <a:cxn ang="0">
                <a:pos x="99" y="5"/>
              </a:cxn>
              <a:cxn ang="0">
                <a:pos x="100" y="6"/>
              </a:cxn>
              <a:cxn ang="0">
                <a:pos x="101" y="11"/>
              </a:cxn>
              <a:cxn ang="0">
                <a:pos x="101" y="12"/>
              </a:cxn>
              <a:cxn ang="0">
                <a:pos x="100" y="16"/>
              </a:cxn>
              <a:cxn ang="0">
                <a:pos x="100" y="22"/>
              </a:cxn>
              <a:cxn ang="0">
                <a:pos x="102" y="29"/>
              </a:cxn>
              <a:cxn ang="0">
                <a:pos x="103" y="30"/>
              </a:cxn>
              <a:cxn ang="0">
                <a:pos x="105" y="36"/>
              </a:cxn>
              <a:cxn ang="0">
                <a:pos x="105" y="47"/>
              </a:cxn>
              <a:cxn ang="0">
                <a:pos x="105" y="49"/>
              </a:cxn>
              <a:cxn ang="0">
                <a:pos x="105" y="53"/>
              </a:cxn>
              <a:cxn ang="0">
                <a:pos x="106" y="54"/>
              </a:cxn>
              <a:cxn ang="0">
                <a:pos x="108" y="62"/>
              </a:cxn>
              <a:cxn ang="0">
                <a:pos x="108" y="64"/>
              </a:cxn>
              <a:cxn ang="0">
                <a:pos x="108" y="68"/>
              </a:cxn>
              <a:cxn ang="0">
                <a:pos x="0" y="63"/>
              </a:cxn>
            </a:cxnLst>
            <a:rect l="0" t="0" r="r" b="b"/>
            <a:pathLst>
              <a:path w="108" h="68">
                <a:moveTo>
                  <a:pt x="0" y="63"/>
                </a:moveTo>
                <a:lnTo>
                  <a:pt x="5" y="0"/>
                </a:lnTo>
                <a:lnTo>
                  <a:pt x="53" y="3"/>
                </a:lnTo>
                <a:lnTo>
                  <a:pt x="99" y="5"/>
                </a:lnTo>
                <a:lnTo>
                  <a:pt x="100" y="6"/>
                </a:lnTo>
                <a:lnTo>
                  <a:pt x="101" y="11"/>
                </a:lnTo>
                <a:lnTo>
                  <a:pt x="101" y="12"/>
                </a:lnTo>
                <a:lnTo>
                  <a:pt x="100" y="16"/>
                </a:lnTo>
                <a:lnTo>
                  <a:pt x="100" y="22"/>
                </a:lnTo>
                <a:lnTo>
                  <a:pt x="102" y="29"/>
                </a:lnTo>
                <a:lnTo>
                  <a:pt x="103" y="30"/>
                </a:lnTo>
                <a:lnTo>
                  <a:pt x="105" y="36"/>
                </a:lnTo>
                <a:lnTo>
                  <a:pt x="105" y="47"/>
                </a:lnTo>
                <a:lnTo>
                  <a:pt x="105" y="49"/>
                </a:lnTo>
                <a:lnTo>
                  <a:pt x="105" y="53"/>
                </a:lnTo>
                <a:lnTo>
                  <a:pt x="106" y="54"/>
                </a:lnTo>
                <a:lnTo>
                  <a:pt x="108" y="62"/>
                </a:lnTo>
                <a:lnTo>
                  <a:pt x="108" y="64"/>
                </a:lnTo>
                <a:lnTo>
                  <a:pt x="108" y="68"/>
                </a:lnTo>
                <a:lnTo>
                  <a:pt x="0" y="63"/>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02" name="Freeform 14"/>
          <p:cNvSpPr>
            <a:spLocks/>
          </p:cNvSpPr>
          <p:nvPr/>
        </p:nvSpPr>
        <p:spPr bwMode="auto">
          <a:xfrm>
            <a:off x="3733800" y="1649413"/>
            <a:ext cx="1077913" cy="773112"/>
          </a:xfrm>
          <a:custGeom>
            <a:avLst/>
            <a:gdLst/>
            <a:ahLst/>
            <a:cxnLst>
              <a:cxn ang="0">
                <a:pos x="0" y="61"/>
              </a:cxn>
              <a:cxn ang="0">
                <a:pos x="3" y="20"/>
              </a:cxn>
              <a:cxn ang="0">
                <a:pos x="5" y="0"/>
              </a:cxn>
              <a:cxn ang="0">
                <a:pos x="113" y="5"/>
              </a:cxn>
              <a:cxn ang="0">
                <a:pos x="113" y="6"/>
              </a:cxn>
              <a:cxn ang="0">
                <a:pos x="112" y="8"/>
              </a:cxn>
              <a:cxn ang="0">
                <a:pos x="109" y="11"/>
              </a:cxn>
              <a:cxn ang="0">
                <a:pos x="110" y="13"/>
              </a:cxn>
              <a:cxn ang="0">
                <a:pos x="115" y="18"/>
              </a:cxn>
              <a:cxn ang="0">
                <a:pos x="115" y="56"/>
              </a:cxn>
              <a:cxn ang="0">
                <a:pos x="114" y="56"/>
              </a:cxn>
              <a:cxn ang="0">
                <a:pos x="113" y="56"/>
              </a:cxn>
              <a:cxn ang="0">
                <a:pos x="113" y="57"/>
              </a:cxn>
              <a:cxn ang="0">
                <a:pos x="114" y="58"/>
              </a:cxn>
              <a:cxn ang="0">
                <a:pos x="113" y="60"/>
              </a:cxn>
              <a:cxn ang="0">
                <a:pos x="114" y="61"/>
              </a:cxn>
              <a:cxn ang="0">
                <a:pos x="115" y="64"/>
              </a:cxn>
              <a:cxn ang="0">
                <a:pos x="114" y="65"/>
              </a:cxn>
              <a:cxn ang="0">
                <a:pos x="114" y="67"/>
              </a:cxn>
              <a:cxn ang="0">
                <a:pos x="113" y="71"/>
              </a:cxn>
              <a:cxn ang="0">
                <a:pos x="114" y="75"/>
              </a:cxn>
              <a:cxn ang="0">
                <a:pos x="114" y="77"/>
              </a:cxn>
              <a:cxn ang="0">
                <a:pos x="114" y="77"/>
              </a:cxn>
              <a:cxn ang="0">
                <a:pos x="111" y="75"/>
              </a:cxn>
              <a:cxn ang="0">
                <a:pos x="104" y="71"/>
              </a:cxn>
              <a:cxn ang="0">
                <a:pos x="103" y="70"/>
              </a:cxn>
              <a:cxn ang="0">
                <a:pos x="100" y="70"/>
              </a:cxn>
              <a:cxn ang="0">
                <a:pos x="98" y="72"/>
              </a:cxn>
              <a:cxn ang="0">
                <a:pos x="96" y="72"/>
              </a:cxn>
              <a:cxn ang="0">
                <a:pos x="94" y="72"/>
              </a:cxn>
              <a:cxn ang="0">
                <a:pos x="92" y="69"/>
              </a:cxn>
              <a:cxn ang="0">
                <a:pos x="91" y="68"/>
              </a:cxn>
              <a:cxn ang="0">
                <a:pos x="89" y="69"/>
              </a:cxn>
              <a:cxn ang="0">
                <a:pos x="86" y="69"/>
              </a:cxn>
              <a:cxn ang="0">
                <a:pos x="84" y="65"/>
              </a:cxn>
              <a:cxn ang="0">
                <a:pos x="0" y="61"/>
              </a:cxn>
            </a:cxnLst>
            <a:rect l="0" t="0" r="r" b="b"/>
            <a:pathLst>
              <a:path w="115" h="77">
                <a:moveTo>
                  <a:pt x="0" y="61"/>
                </a:moveTo>
                <a:lnTo>
                  <a:pt x="3" y="20"/>
                </a:lnTo>
                <a:lnTo>
                  <a:pt x="5" y="0"/>
                </a:lnTo>
                <a:lnTo>
                  <a:pt x="113" y="5"/>
                </a:lnTo>
                <a:lnTo>
                  <a:pt x="113" y="6"/>
                </a:lnTo>
                <a:lnTo>
                  <a:pt x="112" y="8"/>
                </a:lnTo>
                <a:lnTo>
                  <a:pt x="109" y="11"/>
                </a:lnTo>
                <a:lnTo>
                  <a:pt x="110" y="13"/>
                </a:lnTo>
                <a:lnTo>
                  <a:pt x="115" y="18"/>
                </a:lnTo>
                <a:lnTo>
                  <a:pt x="115" y="56"/>
                </a:lnTo>
                <a:lnTo>
                  <a:pt x="114" y="56"/>
                </a:lnTo>
                <a:lnTo>
                  <a:pt x="113" y="56"/>
                </a:lnTo>
                <a:lnTo>
                  <a:pt x="113" y="57"/>
                </a:lnTo>
                <a:lnTo>
                  <a:pt x="114" y="58"/>
                </a:lnTo>
                <a:lnTo>
                  <a:pt x="113" y="60"/>
                </a:lnTo>
                <a:lnTo>
                  <a:pt x="114" y="61"/>
                </a:lnTo>
                <a:lnTo>
                  <a:pt x="115" y="64"/>
                </a:lnTo>
                <a:lnTo>
                  <a:pt x="114" y="65"/>
                </a:lnTo>
                <a:lnTo>
                  <a:pt x="114" y="67"/>
                </a:lnTo>
                <a:lnTo>
                  <a:pt x="113" y="71"/>
                </a:lnTo>
                <a:lnTo>
                  <a:pt x="114" y="75"/>
                </a:lnTo>
                <a:lnTo>
                  <a:pt x="114" y="77"/>
                </a:lnTo>
                <a:lnTo>
                  <a:pt x="114" y="77"/>
                </a:lnTo>
                <a:lnTo>
                  <a:pt x="111" y="75"/>
                </a:lnTo>
                <a:lnTo>
                  <a:pt x="104" y="71"/>
                </a:lnTo>
                <a:lnTo>
                  <a:pt x="103" y="70"/>
                </a:lnTo>
                <a:lnTo>
                  <a:pt x="100" y="70"/>
                </a:lnTo>
                <a:lnTo>
                  <a:pt x="98" y="72"/>
                </a:lnTo>
                <a:lnTo>
                  <a:pt x="96" y="72"/>
                </a:lnTo>
                <a:lnTo>
                  <a:pt x="94" y="72"/>
                </a:lnTo>
                <a:lnTo>
                  <a:pt x="92" y="69"/>
                </a:lnTo>
                <a:lnTo>
                  <a:pt x="91" y="68"/>
                </a:lnTo>
                <a:lnTo>
                  <a:pt x="89" y="69"/>
                </a:lnTo>
                <a:lnTo>
                  <a:pt x="86" y="69"/>
                </a:lnTo>
                <a:lnTo>
                  <a:pt x="84" y="65"/>
                </a:lnTo>
                <a:lnTo>
                  <a:pt x="0" y="61"/>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03" name="Freeform 15"/>
          <p:cNvSpPr>
            <a:spLocks/>
          </p:cNvSpPr>
          <p:nvPr/>
        </p:nvSpPr>
        <p:spPr bwMode="auto">
          <a:xfrm>
            <a:off x="3697288" y="2262188"/>
            <a:ext cx="1273175" cy="673100"/>
          </a:xfrm>
          <a:custGeom>
            <a:avLst/>
            <a:gdLst/>
            <a:ahLst/>
            <a:cxnLst>
              <a:cxn ang="0">
                <a:pos x="0" y="41"/>
              </a:cxn>
              <a:cxn ang="0">
                <a:pos x="4" y="0"/>
              </a:cxn>
              <a:cxn ang="0">
                <a:pos x="87" y="4"/>
              </a:cxn>
              <a:cxn ang="0">
                <a:pos x="90" y="7"/>
              </a:cxn>
              <a:cxn ang="0">
                <a:pos x="93" y="7"/>
              </a:cxn>
              <a:cxn ang="0">
                <a:pos x="95" y="7"/>
              </a:cxn>
              <a:cxn ang="0">
                <a:pos x="96" y="8"/>
              </a:cxn>
              <a:cxn ang="0">
                <a:pos x="98" y="11"/>
              </a:cxn>
              <a:cxn ang="0">
                <a:pos x="100" y="11"/>
              </a:cxn>
              <a:cxn ang="0">
                <a:pos x="102" y="11"/>
              </a:cxn>
              <a:cxn ang="0">
                <a:pos x="104" y="9"/>
              </a:cxn>
              <a:cxn ang="0">
                <a:pos x="107" y="9"/>
              </a:cxn>
              <a:cxn ang="0">
                <a:pos x="108" y="10"/>
              </a:cxn>
              <a:cxn ang="0">
                <a:pos x="115" y="14"/>
              </a:cxn>
              <a:cxn ang="0">
                <a:pos x="118" y="16"/>
              </a:cxn>
              <a:cxn ang="0">
                <a:pos x="118" y="18"/>
              </a:cxn>
              <a:cxn ang="0">
                <a:pos x="121" y="20"/>
              </a:cxn>
              <a:cxn ang="0">
                <a:pos x="121" y="21"/>
              </a:cxn>
              <a:cxn ang="0">
                <a:pos x="120" y="24"/>
              </a:cxn>
              <a:cxn ang="0">
                <a:pos x="121" y="26"/>
              </a:cxn>
              <a:cxn ang="0">
                <a:pos x="122" y="29"/>
              </a:cxn>
              <a:cxn ang="0">
                <a:pos x="124" y="31"/>
              </a:cxn>
              <a:cxn ang="0">
                <a:pos x="123" y="32"/>
              </a:cxn>
              <a:cxn ang="0">
                <a:pos x="124" y="34"/>
              </a:cxn>
              <a:cxn ang="0">
                <a:pos x="126" y="36"/>
              </a:cxn>
              <a:cxn ang="0">
                <a:pos x="127" y="37"/>
              </a:cxn>
              <a:cxn ang="0">
                <a:pos x="126" y="39"/>
              </a:cxn>
              <a:cxn ang="0">
                <a:pos x="126" y="42"/>
              </a:cxn>
              <a:cxn ang="0">
                <a:pos x="128" y="43"/>
              </a:cxn>
              <a:cxn ang="0">
                <a:pos x="128" y="45"/>
              </a:cxn>
              <a:cxn ang="0">
                <a:pos x="127" y="47"/>
              </a:cxn>
              <a:cxn ang="0">
                <a:pos x="128" y="48"/>
              </a:cxn>
              <a:cxn ang="0">
                <a:pos x="129" y="50"/>
              </a:cxn>
              <a:cxn ang="0">
                <a:pos x="128" y="52"/>
              </a:cxn>
              <a:cxn ang="0">
                <a:pos x="129" y="54"/>
              </a:cxn>
              <a:cxn ang="0">
                <a:pos x="130" y="55"/>
              </a:cxn>
              <a:cxn ang="0">
                <a:pos x="131" y="56"/>
              </a:cxn>
              <a:cxn ang="0">
                <a:pos x="132" y="58"/>
              </a:cxn>
              <a:cxn ang="0">
                <a:pos x="133" y="61"/>
              </a:cxn>
              <a:cxn ang="0">
                <a:pos x="135" y="64"/>
              </a:cxn>
              <a:cxn ang="0">
                <a:pos x="136" y="64"/>
              </a:cxn>
              <a:cxn ang="0">
                <a:pos x="135" y="67"/>
              </a:cxn>
              <a:cxn ang="0">
                <a:pos x="136" y="67"/>
              </a:cxn>
              <a:cxn ang="0">
                <a:pos x="30" y="65"/>
              </a:cxn>
              <a:cxn ang="0">
                <a:pos x="31" y="44"/>
              </a:cxn>
              <a:cxn ang="0">
                <a:pos x="0" y="41"/>
              </a:cxn>
              <a:cxn ang="0">
                <a:pos x="0" y="41"/>
              </a:cxn>
            </a:cxnLst>
            <a:rect l="0" t="0" r="r" b="b"/>
            <a:pathLst>
              <a:path w="136" h="67">
                <a:moveTo>
                  <a:pt x="0" y="41"/>
                </a:moveTo>
                <a:lnTo>
                  <a:pt x="4" y="0"/>
                </a:lnTo>
                <a:lnTo>
                  <a:pt x="87" y="4"/>
                </a:lnTo>
                <a:lnTo>
                  <a:pt x="90" y="7"/>
                </a:lnTo>
                <a:lnTo>
                  <a:pt x="93" y="7"/>
                </a:lnTo>
                <a:lnTo>
                  <a:pt x="95" y="7"/>
                </a:lnTo>
                <a:lnTo>
                  <a:pt x="96" y="8"/>
                </a:lnTo>
                <a:lnTo>
                  <a:pt x="98" y="11"/>
                </a:lnTo>
                <a:lnTo>
                  <a:pt x="100" y="11"/>
                </a:lnTo>
                <a:lnTo>
                  <a:pt x="102" y="11"/>
                </a:lnTo>
                <a:lnTo>
                  <a:pt x="104" y="9"/>
                </a:lnTo>
                <a:lnTo>
                  <a:pt x="107" y="9"/>
                </a:lnTo>
                <a:lnTo>
                  <a:pt x="108" y="10"/>
                </a:lnTo>
                <a:lnTo>
                  <a:pt x="115" y="14"/>
                </a:lnTo>
                <a:lnTo>
                  <a:pt x="118" y="16"/>
                </a:lnTo>
                <a:lnTo>
                  <a:pt x="118" y="18"/>
                </a:lnTo>
                <a:lnTo>
                  <a:pt x="121" y="20"/>
                </a:lnTo>
                <a:lnTo>
                  <a:pt x="121" y="21"/>
                </a:lnTo>
                <a:lnTo>
                  <a:pt x="120" y="24"/>
                </a:lnTo>
                <a:lnTo>
                  <a:pt x="121" y="26"/>
                </a:lnTo>
                <a:lnTo>
                  <a:pt x="122" y="29"/>
                </a:lnTo>
                <a:lnTo>
                  <a:pt x="124" y="31"/>
                </a:lnTo>
                <a:lnTo>
                  <a:pt x="123" y="32"/>
                </a:lnTo>
                <a:lnTo>
                  <a:pt x="124" y="34"/>
                </a:lnTo>
                <a:lnTo>
                  <a:pt x="126" y="36"/>
                </a:lnTo>
                <a:lnTo>
                  <a:pt x="127" y="37"/>
                </a:lnTo>
                <a:lnTo>
                  <a:pt x="126" y="39"/>
                </a:lnTo>
                <a:lnTo>
                  <a:pt x="126" y="42"/>
                </a:lnTo>
                <a:lnTo>
                  <a:pt x="128" y="43"/>
                </a:lnTo>
                <a:lnTo>
                  <a:pt x="128" y="45"/>
                </a:lnTo>
                <a:lnTo>
                  <a:pt x="127" y="47"/>
                </a:lnTo>
                <a:lnTo>
                  <a:pt x="128" y="48"/>
                </a:lnTo>
                <a:lnTo>
                  <a:pt x="129" y="50"/>
                </a:lnTo>
                <a:lnTo>
                  <a:pt x="128" y="52"/>
                </a:lnTo>
                <a:lnTo>
                  <a:pt x="129" y="54"/>
                </a:lnTo>
                <a:lnTo>
                  <a:pt x="130" y="55"/>
                </a:lnTo>
                <a:lnTo>
                  <a:pt x="131" y="56"/>
                </a:lnTo>
                <a:lnTo>
                  <a:pt x="132" y="58"/>
                </a:lnTo>
                <a:lnTo>
                  <a:pt x="133" y="61"/>
                </a:lnTo>
                <a:lnTo>
                  <a:pt x="135" y="64"/>
                </a:lnTo>
                <a:lnTo>
                  <a:pt x="136" y="64"/>
                </a:lnTo>
                <a:lnTo>
                  <a:pt x="135" y="67"/>
                </a:lnTo>
                <a:lnTo>
                  <a:pt x="136" y="67"/>
                </a:lnTo>
                <a:lnTo>
                  <a:pt x="30" y="65"/>
                </a:lnTo>
                <a:lnTo>
                  <a:pt x="31" y="44"/>
                </a:lnTo>
                <a:lnTo>
                  <a:pt x="0" y="41"/>
                </a:lnTo>
                <a:lnTo>
                  <a:pt x="0" y="41"/>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04" name="Freeform 16"/>
          <p:cNvSpPr>
            <a:spLocks/>
          </p:cNvSpPr>
          <p:nvPr/>
        </p:nvSpPr>
        <p:spPr bwMode="auto">
          <a:xfrm>
            <a:off x="3949700" y="2916238"/>
            <a:ext cx="1133475" cy="652462"/>
          </a:xfrm>
          <a:custGeom>
            <a:avLst/>
            <a:gdLst/>
            <a:ahLst/>
            <a:cxnLst>
              <a:cxn ang="0">
                <a:pos x="3" y="0"/>
              </a:cxn>
              <a:cxn ang="0">
                <a:pos x="109" y="2"/>
              </a:cxn>
              <a:cxn ang="0">
                <a:pos x="116" y="7"/>
              </a:cxn>
              <a:cxn ang="0">
                <a:pos x="114" y="10"/>
              </a:cxn>
              <a:cxn ang="0">
                <a:pos x="113" y="12"/>
              </a:cxn>
              <a:cxn ang="0">
                <a:pos x="114" y="14"/>
              </a:cxn>
              <a:cxn ang="0">
                <a:pos x="116" y="14"/>
              </a:cxn>
              <a:cxn ang="0">
                <a:pos x="117" y="18"/>
              </a:cxn>
              <a:cxn ang="0">
                <a:pos x="119" y="19"/>
              </a:cxn>
              <a:cxn ang="0">
                <a:pos x="120" y="20"/>
              </a:cxn>
              <a:cxn ang="0">
                <a:pos x="121" y="20"/>
              </a:cxn>
              <a:cxn ang="0">
                <a:pos x="121" y="65"/>
              </a:cxn>
              <a:cxn ang="0">
                <a:pos x="0" y="62"/>
              </a:cxn>
              <a:cxn ang="0">
                <a:pos x="3" y="0"/>
              </a:cxn>
            </a:cxnLst>
            <a:rect l="0" t="0" r="r" b="b"/>
            <a:pathLst>
              <a:path w="121" h="65">
                <a:moveTo>
                  <a:pt x="3" y="0"/>
                </a:moveTo>
                <a:lnTo>
                  <a:pt x="109" y="2"/>
                </a:lnTo>
                <a:lnTo>
                  <a:pt x="116" y="7"/>
                </a:lnTo>
                <a:lnTo>
                  <a:pt x="114" y="10"/>
                </a:lnTo>
                <a:lnTo>
                  <a:pt x="113" y="12"/>
                </a:lnTo>
                <a:lnTo>
                  <a:pt x="114" y="14"/>
                </a:lnTo>
                <a:lnTo>
                  <a:pt x="116" y="14"/>
                </a:lnTo>
                <a:lnTo>
                  <a:pt x="117" y="18"/>
                </a:lnTo>
                <a:lnTo>
                  <a:pt x="119" y="19"/>
                </a:lnTo>
                <a:lnTo>
                  <a:pt x="120" y="20"/>
                </a:lnTo>
                <a:lnTo>
                  <a:pt x="121" y="20"/>
                </a:lnTo>
                <a:lnTo>
                  <a:pt x="121" y="65"/>
                </a:lnTo>
                <a:lnTo>
                  <a:pt x="0" y="62"/>
                </a:lnTo>
                <a:lnTo>
                  <a:pt x="3" y="0"/>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05" name="Freeform 17"/>
          <p:cNvSpPr>
            <a:spLocks/>
          </p:cNvSpPr>
          <p:nvPr/>
        </p:nvSpPr>
        <p:spPr bwMode="auto">
          <a:xfrm>
            <a:off x="3790950" y="3529013"/>
            <a:ext cx="1320800" cy="733425"/>
          </a:xfrm>
          <a:custGeom>
            <a:avLst/>
            <a:gdLst/>
            <a:ahLst/>
            <a:cxnLst>
              <a:cxn ang="0">
                <a:pos x="17" y="1"/>
              </a:cxn>
              <a:cxn ang="0">
                <a:pos x="0" y="10"/>
              </a:cxn>
              <a:cxn ang="0">
                <a:pos x="48" y="53"/>
              </a:cxn>
              <a:cxn ang="0">
                <a:pos x="51" y="54"/>
              </a:cxn>
              <a:cxn ang="0">
                <a:pos x="54" y="58"/>
              </a:cxn>
              <a:cxn ang="0">
                <a:pos x="59" y="57"/>
              </a:cxn>
              <a:cxn ang="0">
                <a:pos x="61" y="59"/>
              </a:cxn>
              <a:cxn ang="0">
                <a:pos x="62" y="61"/>
              </a:cxn>
              <a:cxn ang="0">
                <a:pos x="67" y="62"/>
              </a:cxn>
              <a:cxn ang="0">
                <a:pos x="70" y="63"/>
              </a:cxn>
              <a:cxn ang="0">
                <a:pos x="71" y="62"/>
              </a:cxn>
              <a:cxn ang="0">
                <a:pos x="74" y="65"/>
              </a:cxn>
              <a:cxn ang="0">
                <a:pos x="80" y="64"/>
              </a:cxn>
              <a:cxn ang="0">
                <a:pos x="82" y="66"/>
              </a:cxn>
              <a:cxn ang="0">
                <a:pos x="82" y="69"/>
              </a:cxn>
              <a:cxn ang="0">
                <a:pos x="86" y="67"/>
              </a:cxn>
              <a:cxn ang="0">
                <a:pos x="92" y="70"/>
              </a:cxn>
              <a:cxn ang="0">
                <a:pos x="94" y="69"/>
              </a:cxn>
              <a:cxn ang="0">
                <a:pos x="96" y="70"/>
              </a:cxn>
              <a:cxn ang="0">
                <a:pos x="96" y="72"/>
              </a:cxn>
              <a:cxn ang="0">
                <a:pos x="97" y="71"/>
              </a:cxn>
              <a:cxn ang="0">
                <a:pos x="100" y="68"/>
              </a:cxn>
              <a:cxn ang="0">
                <a:pos x="101" y="69"/>
              </a:cxn>
              <a:cxn ang="0">
                <a:pos x="103" y="70"/>
              </a:cxn>
              <a:cxn ang="0">
                <a:pos x="105" y="69"/>
              </a:cxn>
              <a:cxn ang="0">
                <a:pos x="106" y="70"/>
              </a:cxn>
              <a:cxn ang="0">
                <a:pos x="110" y="73"/>
              </a:cxn>
              <a:cxn ang="0">
                <a:pos x="114" y="70"/>
              </a:cxn>
              <a:cxn ang="0">
                <a:pos x="120" y="68"/>
              </a:cxn>
              <a:cxn ang="0">
                <a:pos x="123" y="68"/>
              </a:cxn>
              <a:cxn ang="0">
                <a:pos x="129" y="68"/>
              </a:cxn>
              <a:cxn ang="0">
                <a:pos x="138" y="72"/>
              </a:cxn>
              <a:cxn ang="0">
                <a:pos x="140" y="73"/>
              </a:cxn>
              <a:cxn ang="0">
                <a:pos x="141" y="37"/>
              </a:cxn>
              <a:cxn ang="0">
                <a:pos x="138" y="4"/>
              </a:cxn>
            </a:cxnLst>
            <a:rect l="0" t="0" r="r" b="b"/>
            <a:pathLst>
              <a:path w="141" h="73">
                <a:moveTo>
                  <a:pt x="138" y="4"/>
                </a:moveTo>
                <a:lnTo>
                  <a:pt x="17" y="1"/>
                </a:lnTo>
                <a:lnTo>
                  <a:pt x="1" y="0"/>
                </a:lnTo>
                <a:lnTo>
                  <a:pt x="0" y="10"/>
                </a:lnTo>
                <a:lnTo>
                  <a:pt x="49" y="13"/>
                </a:lnTo>
                <a:lnTo>
                  <a:pt x="48" y="53"/>
                </a:lnTo>
                <a:lnTo>
                  <a:pt x="50" y="54"/>
                </a:lnTo>
                <a:lnTo>
                  <a:pt x="51" y="54"/>
                </a:lnTo>
                <a:lnTo>
                  <a:pt x="53" y="58"/>
                </a:lnTo>
                <a:lnTo>
                  <a:pt x="54" y="58"/>
                </a:lnTo>
                <a:lnTo>
                  <a:pt x="58" y="58"/>
                </a:lnTo>
                <a:lnTo>
                  <a:pt x="59" y="57"/>
                </a:lnTo>
                <a:lnTo>
                  <a:pt x="61" y="58"/>
                </a:lnTo>
                <a:lnTo>
                  <a:pt x="61" y="59"/>
                </a:lnTo>
                <a:lnTo>
                  <a:pt x="61" y="60"/>
                </a:lnTo>
                <a:lnTo>
                  <a:pt x="62" y="61"/>
                </a:lnTo>
                <a:lnTo>
                  <a:pt x="63" y="61"/>
                </a:lnTo>
                <a:lnTo>
                  <a:pt x="67" y="62"/>
                </a:lnTo>
                <a:lnTo>
                  <a:pt x="69" y="63"/>
                </a:lnTo>
                <a:lnTo>
                  <a:pt x="70" y="63"/>
                </a:lnTo>
                <a:lnTo>
                  <a:pt x="70" y="63"/>
                </a:lnTo>
                <a:lnTo>
                  <a:pt x="71" y="62"/>
                </a:lnTo>
                <a:lnTo>
                  <a:pt x="72" y="64"/>
                </a:lnTo>
                <a:lnTo>
                  <a:pt x="74" y="65"/>
                </a:lnTo>
                <a:lnTo>
                  <a:pt x="75" y="63"/>
                </a:lnTo>
                <a:lnTo>
                  <a:pt x="80" y="64"/>
                </a:lnTo>
                <a:lnTo>
                  <a:pt x="80" y="65"/>
                </a:lnTo>
                <a:lnTo>
                  <a:pt x="82" y="66"/>
                </a:lnTo>
                <a:lnTo>
                  <a:pt x="82" y="67"/>
                </a:lnTo>
                <a:lnTo>
                  <a:pt x="82" y="69"/>
                </a:lnTo>
                <a:lnTo>
                  <a:pt x="86" y="70"/>
                </a:lnTo>
                <a:lnTo>
                  <a:pt x="86" y="67"/>
                </a:lnTo>
                <a:lnTo>
                  <a:pt x="88" y="67"/>
                </a:lnTo>
                <a:lnTo>
                  <a:pt x="92" y="70"/>
                </a:lnTo>
                <a:lnTo>
                  <a:pt x="92" y="70"/>
                </a:lnTo>
                <a:lnTo>
                  <a:pt x="94" y="69"/>
                </a:lnTo>
                <a:lnTo>
                  <a:pt x="96" y="69"/>
                </a:lnTo>
                <a:lnTo>
                  <a:pt x="96" y="70"/>
                </a:lnTo>
                <a:lnTo>
                  <a:pt x="95" y="71"/>
                </a:lnTo>
                <a:lnTo>
                  <a:pt x="96" y="72"/>
                </a:lnTo>
                <a:lnTo>
                  <a:pt x="97" y="72"/>
                </a:lnTo>
                <a:lnTo>
                  <a:pt x="97" y="71"/>
                </a:lnTo>
                <a:lnTo>
                  <a:pt x="98" y="69"/>
                </a:lnTo>
                <a:lnTo>
                  <a:pt x="100" y="68"/>
                </a:lnTo>
                <a:lnTo>
                  <a:pt x="100" y="68"/>
                </a:lnTo>
                <a:lnTo>
                  <a:pt x="101" y="69"/>
                </a:lnTo>
                <a:lnTo>
                  <a:pt x="103" y="70"/>
                </a:lnTo>
                <a:lnTo>
                  <a:pt x="103" y="70"/>
                </a:lnTo>
                <a:lnTo>
                  <a:pt x="104" y="69"/>
                </a:lnTo>
                <a:lnTo>
                  <a:pt x="105" y="69"/>
                </a:lnTo>
                <a:lnTo>
                  <a:pt x="106" y="70"/>
                </a:lnTo>
                <a:lnTo>
                  <a:pt x="106" y="70"/>
                </a:lnTo>
                <a:lnTo>
                  <a:pt x="107" y="71"/>
                </a:lnTo>
                <a:lnTo>
                  <a:pt x="110" y="73"/>
                </a:lnTo>
                <a:lnTo>
                  <a:pt x="113" y="70"/>
                </a:lnTo>
                <a:lnTo>
                  <a:pt x="114" y="70"/>
                </a:lnTo>
                <a:lnTo>
                  <a:pt x="117" y="70"/>
                </a:lnTo>
                <a:lnTo>
                  <a:pt x="120" y="68"/>
                </a:lnTo>
                <a:lnTo>
                  <a:pt x="122" y="68"/>
                </a:lnTo>
                <a:lnTo>
                  <a:pt x="123" y="68"/>
                </a:lnTo>
                <a:lnTo>
                  <a:pt x="127" y="69"/>
                </a:lnTo>
                <a:lnTo>
                  <a:pt x="129" y="68"/>
                </a:lnTo>
                <a:lnTo>
                  <a:pt x="130" y="68"/>
                </a:lnTo>
                <a:lnTo>
                  <a:pt x="138" y="72"/>
                </a:lnTo>
                <a:lnTo>
                  <a:pt x="139" y="72"/>
                </a:lnTo>
                <a:lnTo>
                  <a:pt x="140" y="73"/>
                </a:lnTo>
                <a:lnTo>
                  <a:pt x="141" y="73"/>
                </a:lnTo>
                <a:lnTo>
                  <a:pt x="141" y="37"/>
                </a:lnTo>
                <a:lnTo>
                  <a:pt x="138" y="14"/>
                </a:lnTo>
                <a:lnTo>
                  <a:pt x="138" y="4"/>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06" name="Freeform 18"/>
          <p:cNvSpPr>
            <a:spLocks/>
          </p:cNvSpPr>
          <p:nvPr/>
        </p:nvSpPr>
        <p:spPr bwMode="auto">
          <a:xfrm>
            <a:off x="3125788" y="3629025"/>
            <a:ext cx="2154237" cy="2262188"/>
          </a:xfrm>
          <a:custGeom>
            <a:avLst/>
            <a:gdLst/>
            <a:ahLst/>
            <a:cxnLst>
              <a:cxn ang="0">
                <a:pos x="209" y="62"/>
              </a:cxn>
              <a:cxn ang="0">
                <a:pos x="194" y="58"/>
              </a:cxn>
              <a:cxn ang="0">
                <a:pos x="185" y="60"/>
              </a:cxn>
              <a:cxn ang="0">
                <a:pos x="177" y="60"/>
              </a:cxn>
              <a:cxn ang="0">
                <a:pos x="175" y="60"/>
              </a:cxn>
              <a:cxn ang="0">
                <a:pos x="171" y="58"/>
              </a:cxn>
              <a:cxn ang="0">
                <a:pos x="167" y="62"/>
              </a:cxn>
              <a:cxn ang="0">
                <a:pos x="165" y="59"/>
              </a:cxn>
              <a:cxn ang="0">
                <a:pos x="157" y="57"/>
              </a:cxn>
              <a:cxn ang="0">
                <a:pos x="153" y="56"/>
              </a:cxn>
              <a:cxn ang="0">
                <a:pos x="145" y="55"/>
              </a:cxn>
              <a:cxn ang="0">
                <a:pos x="141" y="53"/>
              </a:cxn>
              <a:cxn ang="0">
                <a:pos x="133" y="51"/>
              </a:cxn>
              <a:cxn ang="0">
                <a:pos x="130" y="47"/>
              </a:cxn>
              <a:cxn ang="0">
                <a:pos x="122" y="44"/>
              </a:cxn>
              <a:cxn ang="0">
                <a:pos x="71" y="0"/>
              </a:cxn>
              <a:cxn ang="0">
                <a:pos x="0" y="88"/>
              </a:cxn>
              <a:cxn ang="0">
                <a:pos x="1" y="92"/>
              </a:cxn>
              <a:cxn ang="0">
                <a:pos x="7" y="99"/>
              </a:cxn>
              <a:cxn ang="0">
                <a:pos x="28" y="121"/>
              </a:cxn>
              <a:cxn ang="0">
                <a:pos x="31" y="128"/>
              </a:cxn>
              <a:cxn ang="0">
                <a:pos x="46" y="150"/>
              </a:cxn>
              <a:cxn ang="0">
                <a:pos x="60" y="153"/>
              </a:cxn>
              <a:cxn ang="0">
                <a:pos x="68" y="140"/>
              </a:cxn>
              <a:cxn ang="0">
                <a:pos x="73" y="138"/>
              </a:cxn>
              <a:cxn ang="0">
                <a:pos x="82" y="141"/>
              </a:cxn>
              <a:cxn ang="0">
                <a:pos x="91" y="146"/>
              </a:cxn>
              <a:cxn ang="0">
                <a:pos x="94" y="148"/>
              </a:cxn>
              <a:cxn ang="0">
                <a:pos x="102" y="158"/>
              </a:cxn>
              <a:cxn ang="0">
                <a:pos x="115" y="182"/>
              </a:cxn>
              <a:cxn ang="0">
                <a:pos x="122" y="190"/>
              </a:cxn>
              <a:cxn ang="0">
                <a:pos x="124" y="202"/>
              </a:cxn>
              <a:cxn ang="0">
                <a:pos x="135" y="215"/>
              </a:cxn>
              <a:cxn ang="0">
                <a:pos x="154" y="221"/>
              </a:cxn>
              <a:cxn ang="0">
                <a:pos x="164" y="223"/>
              </a:cxn>
              <a:cxn ang="0">
                <a:pos x="163" y="220"/>
              </a:cxn>
              <a:cxn ang="0">
                <a:pos x="160" y="198"/>
              </a:cxn>
              <a:cxn ang="0">
                <a:pos x="158" y="195"/>
              </a:cxn>
              <a:cxn ang="0">
                <a:pos x="163" y="187"/>
              </a:cxn>
              <a:cxn ang="0">
                <a:pos x="164" y="184"/>
              </a:cxn>
              <a:cxn ang="0">
                <a:pos x="167" y="177"/>
              </a:cxn>
              <a:cxn ang="0">
                <a:pos x="170" y="177"/>
              </a:cxn>
              <a:cxn ang="0">
                <a:pos x="172" y="174"/>
              </a:cxn>
              <a:cxn ang="0">
                <a:pos x="174" y="174"/>
              </a:cxn>
              <a:cxn ang="0">
                <a:pos x="179" y="171"/>
              </a:cxn>
              <a:cxn ang="0">
                <a:pos x="181" y="167"/>
              </a:cxn>
              <a:cxn ang="0">
                <a:pos x="183" y="168"/>
              </a:cxn>
              <a:cxn ang="0">
                <a:pos x="201" y="159"/>
              </a:cxn>
              <a:cxn ang="0">
                <a:pos x="205" y="148"/>
              </a:cxn>
              <a:cxn ang="0">
                <a:pos x="209" y="147"/>
              </a:cxn>
              <a:cxn ang="0">
                <a:pos x="221" y="145"/>
              </a:cxn>
              <a:cxn ang="0">
                <a:pos x="224" y="144"/>
              </a:cxn>
              <a:cxn ang="0">
                <a:pos x="226" y="139"/>
              </a:cxn>
              <a:cxn ang="0">
                <a:pos x="227" y="130"/>
              </a:cxn>
              <a:cxn ang="0">
                <a:pos x="229" y="123"/>
              </a:cxn>
              <a:cxn ang="0">
                <a:pos x="228" y="112"/>
              </a:cxn>
              <a:cxn ang="0">
                <a:pos x="226" y="107"/>
              </a:cxn>
              <a:cxn ang="0">
                <a:pos x="224" y="101"/>
              </a:cxn>
              <a:cxn ang="0">
                <a:pos x="220" y="65"/>
              </a:cxn>
              <a:cxn ang="0">
                <a:pos x="212" y="63"/>
              </a:cxn>
            </a:cxnLst>
            <a:rect l="0" t="0" r="r" b="b"/>
            <a:pathLst>
              <a:path w="230" h="225">
                <a:moveTo>
                  <a:pt x="212" y="63"/>
                </a:moveTo>
                <a:lnTo>
                  <a:pt x="211" y="63"/>
                </a:lnTo>
                <a:lnTo>
                  <a:pt x="210" y="62"/>
                </a:lnTo>
                <a:lnTo>
                  <a:pt x="209" y="62"/>
                </a:lnTo>
                <a:lnTo>
                  <a:pt x="201" y="58"/>
                </a:lnTo>
                <a:lnTo>
                  <a:pt x="200" y="58"/>
                </a:lnTo>
                <a:lnTo>
                  <a:pt x="198" y="59"/>
                </a:lnTo>
                <a:lnTo>
                  <a:pt x="194" y="58"/>
                </a:lnTo>
                <a:lnTo>
                  <a:pt x="193" y="58"/>
                </a:lnTo>
                <a:lnTo>
                  <a:pt x="192" y="58"/>
                </a:lnTo>
                <a:lnTo>
                  <a:pt x="188" y="60"/>
                </a:lnTo>
                <a:lnTo>
                  <a:pt x="185" y="60"/>
                </a:lnTo>
                <a:lnTo>
                  <a:pt x="184" y="60"/>
                </a:lnTo>
                <a:lnTo>
                  <a:pt x="181" y="63"/>
                </a:lnTo>
                <a:lnTo>
                  <a:pt x="178" y="61"/>
                </a:lnTo>
                <a:lnTo>
                  <a:pt x="177" y="60"/>
                </a:lnTo>
                <a:lnTo>
                  <a:pt x="177" y="60"/>
                </a:lnTo>
                <a:lnTo>
                  <a:pt x="176" y="59"/>
                </a:lnTo>
                <a:lnTo>
                  <a:pt x="175" y="59"/>
                </a:lnTo>
                <a:lnTo>
                  <a:pt x="175" y="60"/>
                </a:lnTo>
                <a:lnTo>
                  <a:pt x="174" y="60"/>
                </a:lnTo>
                <a:lnTo>
                  <a:pt x="172" y="59"/>
                </a:lnTo>
                <a:lnTo>
                  <a:pt x="171" y="58"/>
                </a:lnTo>
                <a:lnTo>
                  <a:pt x="171" y="58"/>
                </a:lnTo>
                <a:lnTo>
                  <a:pt x="169" y="59"/>
                </a:lnTo>
                <a:lnTo>
                  <a:pt x="168" y="61"/>
                </a:lnTo>
                <a:lnTo>
                  <a:pt x="168" y="62"/>
                </a:lnTo>
                <a:lnTo>
                  <a:pt x="167" y="62"/>
                </a:lnTo>
                <a:lnTo>
                  <a:pt x="166" y="61"/>
                </a:lnTo>
                <a:lnTo>
                  <a:pt x="167" y="60"/>
                </a:lnTo>
                <a:lnTo>
                  <a:pt x="167" y="59"/>
                </a:lnTo>
                <a:lnTo>
                  <a:pt x="165" y="59"/>
                </a:lnTo>
                <a:lnTo>
                  <a:pt x="163" y="60"/>
                </a:lnTo>
                <a:lnTo>
                  <a:pt x="163" y="60"/>
                </a:lnTo>
                <a:lnTo>
                  <a:pt x="159" y="57"/>
                </a:lnTo>
                <a:lnTo>
                  <a:pt x="157" y="57"/>
                </a:lnTo>
                <a:lnTo>
                  <a:pt x="157" y="60"/>
                </a:lnTo>
                <a:lnTo>
                  <a:pt x="153" y="59"/>
                </a:lnTo>
                <a:lnTo>
                  <a:pt x="153" y="57"/>
                </a:lnTo>
                <a:lnTo>
                  <a:pt x="153" y="56"/>
                </a:lnTo>
                <a:lnTo>
                  <a:pt x="151" y="55"/>
                </a:lnTo>
                <a:lnTo>
                  <a:pt x="151" y="54"/>
                </a:lnTo>
                <a:lnTo>
                  <a:pt x="146" y="53"/>
                </a:lnTo>
                <a:lnTo>
                  <a:pt x="145" y="55"/>
                </a:lnTo>
                <a:lnTo>
                  <a:pt x="143" y="54"/>
                </a:lnTo>
                <a:lnTo>
                  <a:pt x="143" y="52"/>
                </a:lnTo>
                <a:lnTo>
                  <a:pt x="141" y="53"/>
                </a:lnTo>
                <a:lnTo>
                  <a:pt x="141" y="53"/>
                </a:lnTo>
                <a:lnTo>
                  <a:pt x="140" y="53"/>
                </a:lnTo>
                <a:lnTo>
                  <a:pt x="138" y="52"/>
                </a:lnTo>
                <a:lnTo>
                  <a:pt x="134" y="51"/>
                </a:lnTo>
                <a:lnTo>
                  <a:pt x="133" y="51"/>
                </a:lnTo>
                <a:lnTo>
                  <a:pt x="132" y="50"/>
                </a:lnTo>
                <a:lnTo>
                  <a:pt x="132" y="49"/>
                </a:lnTo>
                <a:lnTo>
                  <a:pt x="132" y="48"/>
                </a:lnTo>
                <a:lnTo>
                  <a:pt x="130" y="47"/>
                </a:lnTo>
                <a:lnTo>
                  <a:pt x="129" y="48"/>
                </a:lnTo>
                <a:lnTo>
                  <a:pt x="125" y="48"/>
                </a:lnTo>
                <a:lnTo>
                  <a:pt x="124" y="48"/>
                </a:lnTo>
                <a:lnTo>
                  <a:pt x="122" y="44"/>
                </a:lnTo>
                <a:lnTo>
                  <a:pt x="121" y="44"/>
                </a:lnTo>
                <a:lnTo>
                  <a:pt x="119" y="43"/>
                </a:lnTo>
                <a:lnTo>
                  <a:pt x="120" y="3"/>
                </a:lnTo>
                <a:lnTo>
                  <a:pt x="71" y="0"/>
                </a:lnTo>
                <a:lnTo>
                  <a:pt x="70" y="0"/>
                </a:lnTo>
                <a:lnTo>
                  <a:pt x="63" y="94"/>
                </a:lnTo>
                <a:lnTo>
                  <a:pt x="1" y="88"/>
                </a:lnTo>
                <a:lnTo>
                  <a:pt x="0" y="88"/>
                </a:lnTo>
                <a:lnTo>
                  <a:pt x="1" y="89"/>
                </a:lnTo>
                <a:lnTo>
                  <a:pt x="1" y="89"/>
                </a:lnTo>
                <a:lnTo>
                  <a:pt x="0" y="90"/>
                </a:lnTo>
                <a:lnTo>
                  <a:pt x="1" y="92"/>
                </a:lnTo>
                <a:lnTo>
                  <a:pt x="1" y="92"/>
                </a:lnTo>
                <a:lnTo>
                  <a:pt x="4" y="95"/>
                </a:lnTo>
                <a:lnTo>
                  <a:pt x="5" y="97"/>
                </a:lnTo>
                <a:lnTo>
                  <a:pt x="7" y="99"/>
                </a:lnTo>
                <a:lnTo>
                  <a:pt x="10" y="102"/>
                </a:lnTo>
                <a:lnTo>
                  <a:pt x="19" y="113"/>
                </a:lnTo>
                <a:lnTo>
                  <a:pt x="27" y="120"/>
                </a:lnTo>
                <a:lnTo>
                  <a:pt x="28" y="121"/>
                </a:lnTo>
                <a:lnTo>
                  <a:pt x="29" y="122"/>
                </a:lnTo>
                <a:lnTo>
                  <a:pt x="29" y="124"/>
                </a:lnTo>
                <a:lnTo>
                  <a:pt x="29" y="125"/>
                </a:lnTo>
                <a:lnTo>
                  <a:pt x="31" y="128"/>
                </a:lnTo>
                <a:lnTo>
                  <a:pt x="31" y="134"/>
                </a:lnTo>
                <a:lnTo>
                  <a:pt x="31" y="137"/>
                </a:lnTo>
                <a:lnTo>
                  <a:pt x="34" y="141"/>
                </a:lnTo>
                <a:lnTo>
                  <a:pt x="46" y="150"/>
                </a:lnTo>
                <a:lnTo>
                  <a:pt x="54" y="155"/>
                </a:lnTo>
                <a:lnTo>
                  <a:pt x="57" y="156"/>
                </a:lnTo>
                <a:lnTo>
                  <a:pt x="58" y="155"/>
                </a:lnTo>
                <a:lnTo>
                  <a:pt x="60" y="153"/>
                </a:lnTo>
                <a:lnTo>
                  <a:pt x="62" y="151"/>
                </a:lnTo>
                <a:lnTo>
                  <a:pt x="65" y="143"/>
                </a:lnTo>
                <a:lnTo>
                  <a:pt x="67" y="141"/>
                </a:lnTo>
                <a:lnTo>
                  <a:pt x="68" y="140"/>
                </a:lnTo>
                <a:lnTo>
                  <a:pt x="71" y="141"/>
                </a:lnTo>
                <a:lnTo>
                  <a:pt x="72" y="141"/>
                </a:lnTo>
                <a:lnTo>
                  <a:pt x="72" y="139"/>
                </a:lnTo>
                <a:lnTo>
                  <a:pt x="73" y="138"/>
                </a:lnTo>
                <a:lnTo>
                  <a:pt x="75" y="139"/>
                </a:lnTo>
                <a:lnTo>
                  <a:pt x="76" y="140"/>
                </a:lnTo>
                <a:lnTo>
                  <a:pt x="81" y="141"/>
                </a:lnTo>
                <a:lnTo>
                  <a:pt x="82" y="141"/>
                </a:lnTo>
                <a:lnTo>
                  <a:pt x="85" y="142"/>
                </a:lnTo>
                <a:lnTo>
                  <a:pt x="87" y="141"/>
                </a:lnTo>
                <a:lnTo>
                  <a:pt x="90" y="144"/>
                </a:lnTo>
                <a:lnTo>
                  <a:pt x="91" y="146"/>
                </a:lnTo>
                <a:lnTo>
                  <a:pt x="92" y="146"/>
                </a:lnTo>
                <a:lnTo>
                  <a:pt x="92" y="147"/>
                </a:lnTo>
                <a:lnTo>
                  <a:pt x="93" y="147"/>
                </a:lnTo>
                <a:lnTo>
                  <a:pt x="94" y="148"/>
                </a:lnTo>
                <a:lnTo>
                  <a:pt x="97" y="151"/>
                </a:lnTo>
                <a:lnTo>
                  <a:pt x="100" y="154"/>
                </a:lnTo>
                <a:lnTo>
                  <a:pt x="102" y="157"/>
                </a:lnTo>
                <a:lnTo>
                  <a:pt x="102" y="158"/>
                </a:lnTo>
                <a:lnTo>
                  <a:pt x="107" y="171"/>
                </a:lnTo>
                <a:lnTo>
                  <a:pt x="108" y="173"/>
                </a:lnTo>
                <a:lnTo>
                  <a:pt x="114" y="180"/>
                </a:lnTo>
                <a:lnTo>
                  <a:pt x="115" y="182"/>
                </a:lnTo>
                <a:lnTo>
                  <a:pt x="119" y="186"/>
                </a:lnTo>
                <a:lnTo>
                  <a:pt x="120" y="187"/>
                </a:lnTo>
                <a:lnTo>
                  <a:pt x="121" y="189"/>
                </a:lnTo>
                <a:lnTo>
                  <a:pt x="122" y="190"/>
                </a:lnTo>
                <a:lnTo>
                  <a:pt x="121" y="194"/>
                </a:lnTo>
                <a:lnTo>
                  <a:pt x="123" y="196"/>
                </a:lnTo>
                <a:lnTo>
                  <a:pt x="123" y="201"/>
                </a:lnTo>
                <a:lnTo>
                  <a:pt x="124" y="202"/>
                </a:lnTo>
                <a:lnTo>
                  <a:pt x="129" y="210"/>
                </a:lnTo>
                <a:lnTo>
                  <a:pt x="129" y="213"/>
                </a:lnTo>
                <a:lnTo>
                  <a:pt x="132" y="213"/>
                </a:lnTo>
                <a:lnTo>
                  <a:pt x="135" y="215"/>
                </a:lnTo>
                <a:lnTo>
                  <a:pt x="139" y="216"/>
                </a:lnTo>
                <a:lnTo>
                  <a:pt x="145" y="220"/>
                </a:lnTo>
                <a:lnTo>
                  <a:pt x="153" y="221"/>
                </a:lnTo>
                <a:lnTo>
                  <a:pt x="154" y="221"/>
                </a:lnTo>
                <a:lnTo>
                  <a:pt x="159" y="224"/>
                </a:lnTo>
                <a:lnTo>
                  <a:pt x="161" y="225"/>
                </a:lnTo>
                <a:lnTo>
                  <a:pt x="163" y="222"/>
                </a:lnTo>
                <a:lnTo>
                  <a:pt x="164" y="223"/>
                </a:lnTo>
                <a:lnTo>
                  <a:pt x="165" y="222"/>
                </a:lnTo>
                <a:lnTo>
                  <a:pt x="165" y="221"/>
                </a:lnTo>
                <a:lnTo>
                  <a:pt x="163" y="220"/>
                </a:lnTo>
                <a:lnTo>
                  <a:pt x="163" y="220"/>
                </a:lnTo>
                <a:lnTo>
                  <a:pt x="162" y="217"/>
                </a:lnTo>
                <a:lnTo>
                  <a:pt x="159" y="208"/>
                </a:lnTo>
                <a:lnTo>
                  <a:pt x="158" y="204"/>
                </a:lnTo>
                <a:lnTo>
                  <a:pt x="160" y="198"/>
                </a:lnTo>
                <a:lnTo>
                  <a:pt x="160" y="196"/>
                </a:lnTo>
                <a:lnTo>
                  <a:pt x="159" y="196"/>
                </a:lnTo>
                <a:lnTo>
                  <a:pt x="159" y="196"/>
                </a:lnTo>
                <a:lnTo>
                  <a:pt x="158" y="195"/>
                </a:lnTo>
                <a:lnTo>
                  <a:pt x="158" y="195"/>
                </a:lnTo>
                <a:lnTo>
                  <a:pt x="159" y="194"/>
                </a:lnTo>
                <a:lnTo>
                  <a:pt x="161" y="193"/>
                </a:lnTo>
                <a:lnTo>
                  <a:pt x="163" y="187"/>
                </a:lnTo>
                <a:lnTo>
                  <a:pt x="162" y="187"/>
                </a:lnTo>
                <a:lnTo>
                  <a:pt x="161" y="184"/>
                </a:lnTo>
                <a:lnTo>
                  <a:pt x="162" y="183"/>
                </a:lnTo>
                <a:lnTo>
                  <a:pt x="164" y="184"/>
                </a:lnTo>
                <a:lnTo>
                  <a:pt x="167" y="182"/>
                </a:lnTo>
                <a:lnTo>
                  <a:pt x="168" y="179"/>
                </a:lnTo>
                <a:lnTo>
                  <a:pt x="166" y="178"/>
                </a:lnTo>
                <a:lnTo>
                  <a:pt x="167" y="177"/>
                </a:lnTo>
                <a:lnTo>
                  <a:pt x="168" y="177"/>
                </a:lnTo>
                <a:lnTo>
                  <a:pt x="168" y="177"/>
                </a:lnTo>
                <a:lnTo>
                  <a:pt x="169" y="177"/>
                </a:lnTo>
                <a:lnTo>
                  <a:pt x="170" y="177"/>
                </a:lnTo>
                <a:lnTo>
                  <a:pt x="171" y="177"/>
                </a:lnTo>
                <a:lnTo>
                  <a:pt x="172" y="177"/>
                </a:lnTo>
                <a:lnTo>
                  <a:pt x="172" y="176"/>
                </a:lnTo>
                <a:lnTo>
                  <a:pt x="172" y="174"/>
                </a:lnTo>
                <a:lnTo>
                  <a:pt x="172" y="173"/>
                </a:lnTo>
                <a:lnTo>
                  <a:pt x="173" y="173"/>
                </a:lnTo>
                <a:lnTo>
                  <a:pt x="174" y="173"/>
                </a:lnTo>
                <a:lnTo>
                  <a:pt x="174" y="174"/>
                </a:lnTo>
                <a:lnTo>
                  <a:pt x="179" y="172"/>
                </a:lnTo>
                <a:lnTo>
                  <a:pt x="179" y="172"/>
                </a:lnTo>
                <a:lnTo>
                  <a:pt x="179" y="171"/>
                </a:lnTo>
                <a:lnTo>
                  <a:pt x="179" y="171"/>
                </a:lnTo>
                <a:lnTo>
                  <a:pt x="177" y="170"/>
                </a:lnTo>
                <a:lnTo>
                  <a:pt x="177" y="169"/>
                </a:lnTo>
                <a:lnTo>
                  <a:pt x="181" y="167"/>
                </a:lnTo>
                <a:lnTo>
                  <a:pt x="181" y="167"/>
                </a:lnTo>
                <a:lnTo>
                  <a:pt x="183" y="166"/>
                </a:lnTo>
                <a:lnTo>
                  <a:pt x="183" y="167"/>
                </a:lnTo>
                <a:lnTo>
                  <a:pt x="182" y="167"/>
                </a:lnTo>
                <a:lnTo>
                  <a:pt x="183" y="168"/>
                </a:lnTo>
                <a:lnTo>
                  <a:pt x="184" y="168"/>
                </a:lnTo>
                <a:lnTo>
                  <a:pt x="184" y="168"/>
                </a:lnTo>
                <a:lnTo>
                  <a:pt x="191" y="166"/>
                </a:lnTo>
                <a:lnTo>
                  <a:pt x="201" y="159"/>
                </a:lnTo>
                <a:lnTo>
                  <a:pt x="202" y="156"/>
                </a:lnTo>
                <a:lnTo>
                  <a:pt x="207" y="152"/>
                </a:lnTo>
                <a:lnTo>
                  <a:pt x="207" y="151"/>
                </a:lnTo>
                <a:lnTo>
                  <a:pt x="205" y="148"/>
                </a:lnTo>
                <a:lnTo>
                  <a:pt x="205" y="146"/>
                </a:lnTo>
                <a:lnTo>
                  <a:pt x="208" y="145"/>
                </a:lnTo>
                <a:lnTo>
                  <a:pt x="209" y="145"/>
                </a:lnTo>
                <a:lnTo>
                  <a:pt x="209" y="147"/>
                </a:lnTo>
                <a:lnTo>
                  <a:pt x="209" y="148"/>
                </a:lnTo>
                <a:lnTo>
                  <a:pt x="213" y="148"/>
                </a:lnTo>
                <a:lnTo>
                  <a:pt x="213" y="149"/>
                </a:lnTo>
                <a:lnTo>
                  <a:pt x="221" y="145"/>
                </a:lnTo>
                <a:lnTo>
                  <a:pt x="225" y="145"/>
                </a:lnTo>
                <a:lnTo>
                  <a:pt x="225" y="145"/>
                </a:lnTo>
                <a:lnTo>
                  <a:pt x="225" y="144"/>
                </a:lnTo>
                <a:lnTo>
                  <a:pt x="224" y="144"/>
                </a:lnTo>
                <a:lnTo>
                  <a:pt x="224" y="142"/>
                </a:lnTo>
                <a:lnTo>
                  <a:pt x="225" y="142"/>
                </a:lnTo>
                <a:lnTo>
                  <a:pt x="225" y="141"/>
                </a:lnTo>
                <a:lnTo>
                  <a:pt x="226" y="139"/>
                </a:lnTo>
                <a:lnTo>
                  <a:pt x="228" y="134"/>
                </a:lnTo>
                <a:lnTo>
                  <a:pt x="227" y="133"/>
                </a:lnTo>
                <a:lnTo>
                  <a:pt x="227" y="131"/>
                </a:lnTo>
                <a:lnTo>
                  <a:pt x="227" y="130"/>
                </a:lnTo>
                <a:lnTo>
                  <a:pt x="227" y="129"/>
                </a:lnTo>
                <a:lnTo>
                  <a:pt x="227" y="126"/>
                </a:lnTo>
                <a:lnTo>
                  <a:pt x="229" y="125"/>
                </a:lnTo>
                <a:lnTo>
                  <a:pt x="229" y="123"/>
                </a:lnTo>
                <a:lnTo>
                  <a:pt x="230" y="120"/>
                </a:lnTo>
                <a:lnTo>
                  <a:pt x="230" y="117"/>
                </a:lnTo>
                <a:lnTo>
                  <a:pt x="229" y="114"/>
                </a:lnTo>
                <a:lnTo>
                  <a:pt x="228" y="112"/>
                </a:lnTo>
                <a:lnTo>
                  <a:pt x="228" y="111"/>
                </a:lnTo>
                <a:lnTo>
                  <a:pt x="228" y="110"/>
                </a:lnTo>
                <a:lnTo>
                  <a:pt x="227" y="109"/>
                </a:lnTo>
                <a:lnTo>
                  <a:pt x="226" y="107"/>
                </a:lnTo>
                <a:lnTo>
                  <a:pt x="225" y="106"/>
                </a:lnTo>
                <a:lnTo>
                  <a:pt x="225" y="106"/>
                </a:lnTo>
                <a:lnTo>
                  <a:pt x="225" y="104"/>
                </a:lnTo>
                <a:lnTo>
                  <a:pt x="224" y="101"/>
                </a:lnTo>
                <a:lnTo>
                  <a:pt x="221" y="98"/>
                </a:lnTo>
                <a:lnTo>
                  <a:pt x="221" y="97"/>
                </a:lnTo>
                <a:lnTo>
                  <a:pt x="220" y="76"/>
                </a:lnTo>
                <a:lnTo>
                  <a:pt x="220" y="65"/>
                </a:lnTo>
                <a:lnTo>
                  <a:pt x="217" y="64"/>
                </a:lnTo>
                <a:lnTo>
                  <a:pt x="215" y="66"/>
                </a:lnTo>
                <a:lnTo>
                  <a:pt x="215" y="65"/>
                </a:lnTo>
                <a:lnTo>
                  <a:pt x="212" y="63"/>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07" name="Freeform 19"/>
          <p:cNvSpPr>
            <a:spLocks/>
          </p:cNvSpPr>
          <p:nvPr/>
        </p:nvSpPr>
        <p:spPr bwMode="auto">
          <a:xfrm>
            <a:off x="4708525" y="985838"/>
            <a:ext cx="1022350" cy="1227137"/>
          </a:xfrm>
          <a:custGeom>
            <a:avLst/>
            <a:gdLst/>
            <a:ahLst/>
            <a:cxnLst>
              <a:cxn ang="0">
                <a:pos x="11" y="84"/>
              </a:cxn>
              <a:cxn ang="0">
                <a:pos x="5" y="77"/>
              </a:cxn>
              <a:cxn ang="0">
                <a:pos x="9" y="72"/>
              </a:cxn>
              <a:cxn ang="0">
                <a:pos x="9" y="67"/>
              </a:cxn>
              <a:cxn ang="0">
                <a:pos x="7" y="57"/>
              </a:cxn>
              <a:cxn ang="0">
                <a:pos x="6" y="52"/>
              </a:cxn>
              <a:cxn ang="0">
                <a:pos x="6" y="39"/>
              </a:cxn>
              <a:cxn ang="0">
                <a:pos x="3" y="32"/>
              </a:cxn>
              <a:cxn ang="0">
                <a:pos x="1" y="19"/>
              </a:cxn>
              <a:cxn ang="0">
                <a:pos x="2" y="14"/>
              </a:cxn>
              <a:cxn ang="0">
                <a:pos x="0" y="8"/>
              </a:cxn>
              <a:cxn ang="0">
                <a:pos x="29" y="3"/>
              </a:cxn>
              <a:cxn ang="0">
                <a:pos x="31" y="0"/>
              </a:cxn>
              <a:cxn ang="0">
                <a:pos x="34" y="6"/>
              </a:cxn>
              <a:cxn ang="0">
                <a:pos x="35" y="12"/>
              </a:cxn>
              <a:cxn ang="0">
                <a:pos x="39" y="13"/>
              </a:cxn>
              <a:cxn ang="0">
                <a:pos x="42" y="15"/>
              </a:cxn>
              <a:cxn ang="0">
                <a:pos x="47" y="15"/>
              </a:cxn>
              <a:cxn ang="0">
                <a:pos x="48" y="17"/>
              </a:cxn>
              <a:cxn ang="0">
                <a:pos x="53" y="15"/>
              </a:cxn>
              <a:cxn ang="0">
                <a:pos x="63" y="16"/>
              </a:cxn>
              <a:cxn ang="0">
                <a:pos x="64" y="17"/>
              </a:cxn>
              <a:cxn ang="0">
                <a:pos x="65" y="18"/>
              </a:cxn>
              <a:cxn ang="0">
                <a:pos x="67" y="21"/>
              </a:cxn>
              <a:cxn ang="0">
                <a:pos x="70" y="20"/>
              </a:cxn>
              <a:cxn ang="0">
                <a:pos x="72" y="20"/>
              </a:cxn>
              <a:cxn ang="0">
                <a:pos x="76" y="23"/>
              </a:cxn>
              <a:cxn ang="0">
                <a:pos x="79" y="25"/>
              </a:cxn>
              <a:cxn ang="0">
                <a:pos x="83" y="25"/>
              </a:cxn>
              <a:cxn ang="0">
                <a:pos x="89" y="22"/>
              </a:cxn>
              <a:cxn ang="0">
                <a:pos x="99" y="23"/>
              </a:cxn>
              <a:cxn ang="0">
                <a:pos x="101" y="24"/>
              </a:cxn>
              <a:cxn ang="0">
                <a:pos x="105" y="25"/>
              </a:cxn>
              <a:cxn ang="0">
                <a:pos x="106" y="27"/>
              </a:cxn>
              <a:cxn ang="0">
                <a:pos x="99" y="30"/>
              </a:cxn>
              <a:cxn ang="0">
                <a:pos x="95" y="33"/>
              </a:cxn>
              <a:cxn ang="0">
                <a:pos x="89" y="36"/>
              </a:cxn>
              <a:cxn ang="0">
                <a:pos x="72" y="53"/>
              </a:cxn>
              <a:cxn ang="0">
                <a:pos x="70" y="55"/>
              </a:cxn>
              <a:cxn ang="0">
                <a:pos x="70" y="67"/>
              </a:cxn>
              <a:cxn ang="0">
                <a:pos x="64" y="71"/>
              </a:cxn>
              <a:cxn ang="0">
                <a:pos x="63" y="74"/>
              </a:cxn>
              <a:cxn ang="0">
                <a:pos x="65" y="78"/>
              </a:cxn>
              <a:cxn ang="0">
                <a:pos x="65" y="83"/>
              </a:cxn>
              <a:cxn ang="0">
                <a:pos x="65" y="88"/>
              </a:cxn>
              <a:cxn ang="0">
                <a:pos x="65" y="95"/>
              </a:cxn>
              <a:cxn ang="0">
                <a:pos x="67" y="97"/>
              </a:cxn>
              <a:cxn ang="0">
                <a:pos x="72" y="98"/>
              </a:cxn>
              <a:cxn ang="0">
                <a:pos x="73" y="100"/>
              </a:cxn>
              <a:cxn ang="0">
                <a:pos x="79" y="105"/>
              </a:cxn>
              <a:cxn ang="0">
                <a:pos x="88" y="112"/>
              </a:cxn>
              <a:cxn ang="0">
                <a:pos x="88" y="115"/>
              </a:cxn>
              <a:cxn ang="0">
                <a:pos x="11" y="122"/>
              </a:cxn>
            </a:cxnLst>
            <a:rect l="0" t="0" r="r" b="b"/>
            <a:pathLst>
              <a:path w="109" h="122">
                <a:moveTo>
                  <a:pt x="11" y="122"/>
                </a:moveTo>
                <a:lnTo>
                  <a:pt x="11" y="84"/>
                </a:lnTo>
                <a:lnTo>
                  <a:pt x="6" y="79"/>
                </a:lnTo>
                <a:lnTo>
                  <a:pt x="5" y="77"/>
                </a:lnTo>
                <a:lnTo>
                  <a:pt x="8" y="74"/>
                </a:lnTo>
                <a:lnTo>
                  <a:pt x="9" y="72"/>
                </a:lnTo>
                <a:lnTo>
                  <a:pt x="9" y="71"/>
                </a:lnTo>
                <a:lnTo>
                  <a:pt x="9" y="67"/>
                </a:lnTo>
                <a:lnTo>
                  <a:pt x="9" y="65"/>
                </a:lnTo>
                <a:lnTo>
                  <a:pt x="7" y="57"/>
                </a:lnTo>
                <a:lnTo>
                  <a:pt x="6" y="56"/>
                </a:lnTo>
                <a:lnTo>
                  <a:pt x="6" y="52"/>
                </a:lnTo>
                <a:lnTo>
                  <a:pt x="6" y="50"/>
                </a:lnTo>
                <a:lnTo>
                  <a:pt x="6" y="39"/>
                </a:lnTo>
                <a:lnTo>
                  <a:pt x="4" y="33"/>
                </a:lnTo>
                <a:lnTo>
                  <a:pt x="3" y="32"/>
                </a:lnTo>
                <a:lnTo>
                  <a:pt x="1" y="25"/>
                </a:lnTo>
                <a:lnTo>
                  <a:pt x="1" y="19"/>
                </a:lnTo>
                <a:lnTo>
                  <a:pt x="2" y="15"/>
                </a:lnTo>
                <a:lnTo>
                  <a:pt x="2" y="14"/>
                </a:lnTo>
                <a:lnTo>
                  <a:pt x="1" y="9"/>
                </a:lnTo>
                <a:lnTo>
                  <a:pt x="0" y="8"/>
                </a:lnTo>
                <a:lnTo>
                  <a:pt x="28" y="8"/>
                </a:lnTo>
                <a:lnTo>
                  <a:pt x="29" y="3"/>
                </a:lnTo>
                <a:lnTo>
                  <a:pt x="29" y="0"/>
                </a:lnTo>
                <a:lnTo>
                  <a:pt x="31" y="0"/>
                </a:lnTo>
                <a:lnTo>
                  <a:pt x="34" y="1"/>
                </a:lnTo>
                <a:lnTo>
                  <a:pt x="34" y="6"/>
                </a:lnTo>
                <a:lnTo>
                  <a:pt x="35" y="9"/>
                </a:lnTo>
                <a:lnTo>
                  <a:pt x="35" y="12"/>
                </a:lnTo>
                <a:lnTo>
                  <a:pt x="38" y="14"/>
                </a:lnTo>
                <a:lnTo>
                  <a:pt x="39" y="13"/>
                </a:lnTo>
                <a:lnTo>
                  <a:pt x="41" y="14"/>
                </a:lnTo>
                <a:lnTo>
                  <a:pt x="42" y="15"/>
                </a:lnTo>
                <a:lnTo>
                  <a:pt x="45" y="15"/>
                </a:lnTo>
                <a:lnTo>
                  <a:pt x="47" y="15"/>
                </a:lnTo>
                <a:lnTo>
                  <a:pt x="48" y="16"/>
                </a:lnTo>
                <a:lnTo>
                  <a:pt x="48" y="17"/>
                </a:lnTo>
                <a:lnTo>
                  <a:pt x="52" y="17"/>
                </a:lnTo>
                <a:lnTo>
                  <a:pt x="53" y="15"/>
                </a:lnTo>
                <a:lnTo>
                  <a:pt x="59" y="15"/>
                </a:lnTo>
                <a:lnTo>
                  <a:pt x="63" y="16"/>
                </a:lnTo>
                <a:lnTo>
                  <a:pt x="64" y="16"/>
                </a:lnTo>
                <a:lnTo>
                  <a:pt x="64" y="17"/>
                </a:lnTo>
                <a:lnTo>
                  <a:pt x="65" y="18"/>
                </a:lnTo>
                <a:lnTo>
                  <a:pt x="65" y="18"/>
                </a:lnTo>
                <a:lnTo>
                  <a:pt x="66" y="19"/>
                </a:lnTo>
                <a:lnTo>
                  <a:pt x="67" y="21"/>
                </a:lnTo>
                <a:lnTo>
                  <a:pt x="68" y="22"/>
                </a:lnTo>
                <a:lnTo>
                  <a:pt x="70" y="20"/>
                </a:lnTo>
                <a:lnTo>
                  <a:pt x="71" y="20"/>
                </a:lnTo>
                <a:lnTo>
                  <a:pt x="72" y="20"/>
                </a:lnTo>
                <a:lnTo>
                  <a:pt x="73" y="22"/>
                </a:lnTo>
                <a:lnTo>
                  <a:pt x="76" y="23"/>
                </a:lnTo>
                <a:lnTo>
                  <a:pt x="77" y="24"/>
                </a:lnTo>
                <a:lnTo>
                  <a:pt x="79" y="25"/>
                </a:lnTo>
                <a:lnTo>
                  <a:pt x="81" y="25"/>
                </a:lnTo>
                <a:lnTo>
                  <a:pt x="83" y="25"/>
                </a:lnTo>
                <a:lnTo>
                  <a:pt x="88" y="21"/>
                </a:lnTo>
                <a:lnTo>
                  <a:pt x="89" y="22"/>
                </a:lnTo>
                <a:lnTo>
                  <a:pt x="91" y="23"/>
                </a:lnTo>
                <a:lnTo>
                  <a:pt x="99" y="23"/>
                </a:lnTo>
                <a:lnTo>
                  <a:pt x="100" y="23"/>
                </a:lnTo>
                <a:lnTo>
                  <a:pt x="101" y="24"/>
                </a:lnTo>
                <a:lnTo>
                  <a:pt x="103" y="26"/>
                </a:lnTo>
                <a:lnTo>
                  <a:pt x="105" y="25"/>
                </a:lnTo>
                <a:lnTo>
                  <a:pt x="109" y="25"/>
                </a:lnTo>
                <a:lnTo>
                  <a:pt x="106" y="27"/>
                </a:lnTo>
                <a:lnTo>
                  <a:pt x="102" y="29"/>
                </a:lnTo>
                <a:lnTo>
                  <a:pt x="99" y="30"/>
                </a:lnTo>
                <a:lnTo>
                  <a:pt x="97" y="31"/>
                </a:lnTo>
                <a:lnTo>
                  <a:pt x="95" y="33"/>
                </a:lnTo>
                <a:lnTo>
                  <a:pt x="91" y="35"/>
                </a:lnTo>
                <a:lnTo>
                  <a:pt x="89" y="36"/>
                </a:lnTo>
                <a:lnTo>
                  <a:pt x="82" y="44"/>
                </a:lnTo>
                <a:lnTo>
                  <a:pt x="72" y="53"/>
                </a:lnTo>
                <a:lnTo>
                  <a:pt x="71" y="54"/>
                </a:lnTo>
                <a:lnTo>
                  <a:pt x="70" y="55"/>
                </a:lnTo>
                <a:lnTo>
                  <a:pt x="71" y="66"/>
                </a:lnTo>
                <a:lnTo>
                  <a:pt x="70" y="67"/>
                </a:lnTo>
                <a:lnTo>
                  <a:pt x="68" y="68"/>
                </a:lnTo>
                <a:lnTo>
                  <a:pt x="64" y="71"/>
                </a:lnTo>
                <a:lnTo>
                  <a:pt x="64" y="73"/>
                </a:lnTo>
                <a:lnTo>
                  <a:pt x="63" y="74"/>
                </a:lnTo>
                <a:lnTo>
                  <a:pt x="62" y="77"/>
                </a:lnTo>
                <a:lnTo>
                  <a:pt x="65" y="78"/>
                </a:lnTo>
                <a:lnTo>
                  <a:pt x="66" y="81"/>
                </a:lnTo>
                <a:lnTo>
                  <a:pt x="65" y="83"/>
                </a:lnTo>
                <a:lnTo>
                  <a:pt x="65" y="85"/>
                </a:lnTo>
                <a:lnTo>
                  <a:pt x="65" y="88"/>
                </a:lnTo>
                <a:lnTo>
                  <a:pt x="65" y="94"/>
                </a:lnTo>
                <a:lnTo>
                  <a:pt x="65" y="95"/>
                </a:lnTo>
                <a:lnTo>
                  <a:pt x="67" y="96"/>
                </a:lnTo>
                <a:lnTo>
                  <a:pt x="67" y="97"/>
                </a:lnTo>
                <a:lnTo>
                  <a:pt x="71" y="98"/>
                </a:lnTo>
                <a:lnTo>
                  <a:pt x="72" y="98"/>
                </a:lnTo>
                <a:lnTo>
                  <a:pt x="72" y="100"/>
                </a:lnTo>
                <a:lnTo>
                  <a:pt x="73" y="100"/>
                </a:lnTo>
                <a:lnTo>
                  <a:pt x="77" y="102"/>
                </a:lnTo>
                <a:lnTo>
                  <a:pt x="79" y="105"/>
                </a:lnTo>
                <a:lnTo>
                  <a:pt x="83" y="108"/>
                </a:lnTo>
                <a:lnTo>
                  <a:pt x="88" y="112"/>
                </a:lnTo>
                <a:lnTo>
                  <a:pt x="88" y="113"/>
                </a:lnTo>
                <a:lnTo>
                  <a:pt x="88" y="115"/>
                </a:lnTo>
                <a:lnTo>
                  <a:pt x="89" y="119"/>
                </a:lnTo>
                <a:lnTo>
                  <a:pt x="11" y="122"/>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08" name="Freeform 20"/>
          <p:cNvSpPr>
            <a:spLocks/>
          </p:cNvSpPr>
          <p:nvPr/>
        </p:nvSpPr>
        <p:spPr bwMode="auto">
          <a:xfrm>
            <a:off x="4792663" y="2182813"/>
            <a:ext cx="919162" cy="652462"/>
          </a:xfrm>
          <a:custGeom>
            <a:avLst/>
            <a:gdLst/>
            <a:ahLst/>
            <a:cxnLst>
              <a:cxn ang="0">
                <a:pos x="80" y="0"/>
              </a:cxn>
              <a:cxn ang="0">
                <a:pos x="82" y="4"/>
              </a:cxn>
              <a:cxn ang="0">
                <a:pos x="81" y="7"/>
              </a:cxn>
              <a:cxn ang="0">
                <a:pos x="83" y="16"/>
              </a:cxn>
              <a:cxn ang="0">
                <a:pos x="89" y="19"/>
              </a:cxn>
              <a:cxn ang="0">
                <a:pos x="91" y="22"/>
              </a:cxn>
              <a:cxn ang="0">
                <a:pos x="94" y="26"/>
              </a:cxn>
              <a:cxn ang="0">
                <a:pos x="98" y="31"/>
              </a:cxn>
              <a:cxn ang="0">
                <a:pos x="97" y="35"/>
              </a:cxn>
              <a:cxn ang="0">
                <a:pos x="96" y="38"/>
              </a:cxn>
              <a:cxn ang="0">
                <a:pos x="91" y="42"/>
              </a:cxn>
              <a:cxn ang="0">
                <a:pos x="87" y="43"/>
              </a:cxn>
              <a:cxn ang="0">
                <a:pos x="84" y="46"/>
              </a:cxn>
              <a:cxn ang="0">
                <a:pos x="86" y="49"/>
              </a:cxn>
              <a:cxn ang="0">
                <a:pos x="86" y="54"/>
              </a:cxn>
              <a:cxn ang="0">
                <a:pos x="82" y="60"/>
              </a:cxn>
              <a:cxn ang="0">
                <a:pos x="81" y="64"/>
              </a:cxn>
              <a:cxn ang="0">
                <a:pos x="75" y="61"/>
              </a:cxn>
              <a:cxn ang="0">
                <a:pos x="12" y="62"/>
              </a:cxn>
              <a:cxn ang="0">
                <a:pos x="12" y="58"/>
              </a:cxn>
              <a:cxn ang="0">
                <a:pos x="10" y="55"/>
              </a:cxn>
              <a:cxn ang="0">
                <a:pos x="11" y="51"/>
              </a:cxn>
              <a:cxn ang="0">
                <a:pos x="9" y="47"/>
              </a:cxn>
              <a:cxn ang="0">
                <a:pos x="9" y="44"/>
              </a:cxn>
              <a:cxn ang="0">
                <a:pos x="6" y="40"/>
              </a:cxn>
              <a:cxn ang="0">
                <a:pos x="5" y="37"/>
              </a:cxn>
              <a:cxn ang="0">
                <a:pos x="3" y="32"/>
              </a:cxn>
              <a:cxn ang="0">
                <a:pos x="4" y="28"/>
              </a:cxn>
              <a:cxn ang="0">
                <a:pos x="1" y="24"/>
              </a:cxn>
              <a:cxn ang="0">
                <a:pos x="1" y="22"/>
              </a:cxn>
              <a:cxn ang="0">
                <a:pos x="1" y="14"/>
              </a:cxn>
              <a:cxn ang="0">
                <a:pos x="2" y="11"/>
              </a:cxn>
              <a:cxn ang="0">
                <a:pos x="0" y="7"/>
              </a:cxn>
              <a:cxn ang="0">
                <a:pos x="0" y="4"/>
              </a:cxn>
              <a:cxn ang="0">
                <a:pos x="1" y="3"/>
              </a:cxn>
            </a:cxnLst>
            <a:rect l="0" t="0" r="r" b="b"/>
            <a:pathLst>
              <a:path w="98" h="65">
                <a:moveTo>
                  <a:pt x="2" y="3"/>
                </a:moveTo>
                <a:lnTo>
                  <a:pt x="80" y="0"/>
                </a:lnTo>
                <a:lnTo>
                  <a:pt x="81" y="3"/>
                </a:lnTo>
                <a:lnTo>
                  <a:pt x="82" y="4"/>
                </a:lnTo>
                <a:lnTo>
                  <a:pt x="82" y="6"/>
                </a:lnTo>
                <a:lnTo>
                  <a:pt x="81" y="7"/>
                </a:lnTo>
                <a:lnTo>
                  <a:pt x="82" y="10"/>
                </a:lnTo>
                <a:lnTo>
                  <a:pt x="83" y="16"/>
                </a:lnTo>
                <a:lnTo>
                  <a:pt x="88" y="17"/>
                </a:lnTo>
                <a:lnTo>
                  <a:pt x="89" y="19"/>
                </a:lnTo>
                <a:lnTo>
                  <a:pt x="90" y="21"/>
                </a:lnTo>
                <a:lnTo>
                  <a:pt x="91" y="22"/>
                </a:lnTo>
                <a:lnTo>
                  <a:pt x="94" y="24"/>
                </a:lnTo>
                <a:lnTo>
                  <a:pt x="94" y="26"/>
                </a:lnTo>
                <a:lnTo>
                  <a:pt x="97" y="28"/>
                </a:lnTo>
                <a:lnTo>
                  <a:pt x="98" y="31"/>
                </a:lnTo>
                <a:lnTo>
                  <a:pt x="98" y="33"/>
                </a:lnTo>
                <a:lnTo>
                  <a:pt x="97" y="35"/>
                </a:lnTo>
                <a:lnTo>
                  <a:pt x="96" y="36"/>
                </a:lnTo>
                <a:lnTo>
                  <a:pt x="96" y="38"/>
                </a:lnTo>
                <a:lnTo>
                  <a:pt x="93" y="41"/>
                </a:lnTo>
                <a:lnTo>
                  <a:pt x="91" y="42"/>
                </a:lnTo>
                <a:lnTo>
                  <a:pt x="90" y="42"/>
                </a:lnTo>
                <a:lnTo>
                  <a:pt x="87" y="43"/>
                </a:lnTo>
                <a:lnTo>
                  <a:pt x="85" y="44"/>
                </a:lnTo>
                <a:lnTo>
                  <a:pt x="84" y="46"/>
                </a:lnTo>
                <a:lnTo>
                  <a:pt x="84" y="48"/>
                </a:lnTo>
                <a:lnTo>
                  <a:pt x="86" y="49"/>
                </a:lnTo>
                <a:lnTo>
                  <a:pt x="87" y="51"/>
                </a:lnTo>
                <a:lnTo>
                  <a:pt x="86" y="54"/>
                </a:lnTo>
                <a:lnTo>
                  <a:pt x="84" y="59"/>
                </a:lnTo>
                <a:lnTo>
                  <a:pt x="82" y="60"/>
                </a:lnTo>
                <a:lnTo>
                  <a:pt x="81" y="62"/>
                </a:lnTo>
                <a:lnTo>
                  <a:pt x="81" y="64"/>
                </a:lnTo>
                <a:lnTo>
                  <a:pt x="80" y="65"/>
                </a:lnTo>
                <a:lnTo>
                  <a:pt x="75" y="61"/>
                </a:lnTo>
                <a:lnTo>
                  <a:pt x="12" y="63"/>
                </a:lnTo>
                <a:lnTo>
                  <a:pt x="12" y="62"/>
                </a:lnTo>
                <a:lnTo>
                  <a:pt x="11" y="60"/>
                </a:lnTo>
                <a:lnTo>
                  <a:pt x="12" y="58"/>
                </a:lnTo>
                <a:lnTo>
                  <a:pt x="11" y="56"/>
                </a:lnTo>
                <a:lnTo>
                  <a:pt x="10" y="55"/>
                </a:lnTo>
                <a:lnTo>
                  <a:pt x="11" y="53"/>
                </a:lnTo>
                <a:lnTo>
                  <a:pt x="11" y="51"/>
                </a:lnTo>
                <a:lnTo>
                  <a:pt x="9" y="50"/>
                </a:lnTo>
                <a:lnTo>
                  <a:pt x="9" y="47"/>
                </a:lnTo>
                <a:lnTo>
                  <a:pt x="10" y="45"/>
                </a:lnTo>
                <a:lnTo>
                  <a:pt x="9" y="44"/>
                </a:lnTo>
                <a:lnTo>
                  <a:pt x="7" y="42"/>
                </a:lnTo>
                <a:lnTo>
                  <a:pt x="6" y="40"/>
                </a:lnTo>
                <a:lnTo>
                  <a:pt x="7" y="39"/>
                </a:lnTo>
                <a:lnTo>
                  <a:pt x="5" y="37"/>
                </a:lnTo>
                <a:lnTo>
                  <a:pt x="4" y="34"/>
                </a:lnTo>
                <a:lnTo>
                  <a:pt x="3" y="32"/>
                </a:lnTo>
                <a:lnTo>
                  <a:pt x="4" y="29"/>
                </a:lnTo>
                <a:lnTo>
                  <a:pt x="4" y="28"/>
                </a:lnTo>
                <a:lnTo>
                  <a:pt x="1" y="26"/>
                </a:lnTo>
                <a:lnTo>
                  <a:pt x="1" y="24"/>
                </a:lnTo>
                <a:lnTo>
                  <a:pt x="1" y="24"/>
                </a:lnTo>
                <a:lnTo>
                  <a:pt x="1" y="22"/>
                </a:lnTo>
                <a:lnTo>
                  <a:pt x="0" y="18"/>
                </a:lnTo>
                <a:lnTo>
                  <a:pt x="1" y="14"/>
                </a:lnTo>
                <a:lnTo>
                  <a:pt x="1" y="12"/>
                </a:lnTo>
                <a:lnTo>
                  <a:pt x="2" y="11"/>
                </a:lnTo>
                <a:lnTo>
                  <a:pt x="1" y="8"/>
                </a:lnTo>
                <a:lnTo>
                  <a:pt x="0" y="7"/>
                </a:lnTo>
                <a:lnTo>
                  <a:pt x="1" y="5"/>
                </a:lnTo>
                <a:lnTo>
                  <a:pt x="0" y="4"/>
                </a:lnTo>
                <a:lnTo>
                  <a:pt x="0" y="3"/>
                </a:lnTo>
                <a:lnTo>
                  <a:pt x="1" y="3"/>
                </a:lnTo>
                <a:lnTo>
                  <a:pt x="2" y="3"/>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09" name="Freeform 21"/>
          <p:cNvSpPr>
            <a:spLocks/>
          </p:cNvSpPr>
          <p:nvPr/>
        </p:nvSpPr>
        <p:spPr bwMode="auto">
          <a:xfrm>
            <a:off x="4914900" y="2795588"/>
            <a:ext cx="1030288" cy="954087"/>
          </a:xfrm>
          <a:custGeom>
            <a:avLst/>
            <a:gdLst/>
            <a:ahLst/>
            <a:cxnLst>
              <a:cxn ang="0">
                <a:pos x="92" y="84"/>
              </a:cxn>
              <a:cxn ang="0">
                <a:pos x="93" y="86"/>
              </a:cxn>
              <a:cxn ang="0">
                <a:pos x="94" y="89"/>
              </a:cxn>
              <a:cxn ang="0">
                <a:pos x="89" y="94"/>
              </a:cxn>
              <a:cxn ang="0">
                <a:pos x="100" y="94"/>
              </a:cxn>
              <a:cxn ang="0">
                <a:pos x="101" y="90"/>
              </a:cxn>
              <a:cxn ang="0">
                <a:pos x="103" y="84"/>
              </a:cxn>
              <a:cxn ang="0">
                <a:pos x="106" y="81"/>
              </a:cxn>
              <a:cxn ang="0">
                <a:pos x="108" y="81"/>
              </a:cxn>
              <a:cxn ang="0">
                <a:pos x="109" y="74"/>
              </a:cxn>
              <a:cxn ang="0">
                <a:pos x="108" y="73"/>
              </a:cxn>
              <a:cxn ang="0">
                <a:pos x="107" y="72"/>
              </a:cxn>
              <a:cxn ang="0">
                <a:pos x="106" y="73"/>
              </a:cxn>
              <a:cxn ang="0">
                <a:pos x="102" y="67"/>
              </a:cxn>
              <a:cxn ang="0">
                <a:pos x="103" y="65"/>
              </a:cxn>
              <a:cxn ang="0">
                <a:pos x="102" y="62"/>
              </a:cxn>
              <a:cxn ang="0">
                <a:pos x="96" y="55"/>
              </a:cxn>
              <a:cxn ang="0">
                <a:pos x="89" y="51"/>
              </a:cxn>
              <a:cxn ang="0">
                <a:pos x="86" y="46"/>
              </a:cxn>
              <a:cxn ang="0">
                <a:pos x="89" y="42"/>
              </a:cxn>
              <a:cxn ang="0">
                <a:pos x="89" y="36"/>
              </a:cxn>
              <a:cxn ang="0">
                <a:pos x="85" y="33"/>
              </a:cxn>
              <a:cxn ang="0">
                <a:pos x="82" y="35"/>
              </a:cxn>
              <a:cxn ang="0">
                <a:pos x="79" y="27"/>
              </a:cxn>
              <a:cxn ang="0">
                <a:pos x="73" y="22"/>
              </a:cxn>
              <a:cxn ang="0">
                <a:pos x="68" y="15"/>
              </a:cxn>
              <a:cxn ang="0">
                <a:pos x="66" y="7"/>
              </a:cxn>
              <a:cxn ang="0">
                <a:pos x="67" y="4"/>
              </a:cxn>
              <a:cxn ang="0">
                <a:pos x="0" y="2"/>
              </a:cxn>
              <a:cxn ang="0">
                <a:pos x="2" y="5"/>
              </a:cxn>
              <a:cxn ang="0">
                <a:pos x="5" y="11"/>
              </a:cxn>
              <a:cxn ang="0">
                <a:pos x="5" y="14"/>
              </a:cxn>
              <a:cxn ang="0">
                <a:pos x="13" y="19"/>
              </a:cxn>
              <a:cxn ang="0">
                <a:pos x="10" y="24"/>
              </a:cxn>
              <a:cxn ang="0">
                <a:pos x="13" y="26"/>
              </a:cxn>
              <a:cxn ang="0">
                <a:pos x="16" y="31"/>
              </a:cxn>
              <a:cxn ang="0">
                <a:pos x="18" y="32"/>
              </a:cxn>
              <a:cxn ang="0">
                <a:pos x="18" y="87"/>
              </a:cxn>
            </a:cxnLst>
            <a:rect l="0" t="0" r="r" b="b"/>
            <a:pathLst>
              <a:path w="110" h="95">
                <a:moveTo>
                  <a:pt x="18" y="87"/>
                </a:moveTo>
                <a:lnTo>
                  <a:pt x="92" y="84"/>
                </a:lnTo>
                <a:lnTo>
                  <a:pt x="92" y="85"/>
                </a:lnTo>
                <a:lnTo>
                  <a:pt x="93" y="86"/>
                </a:lnTo>
                <a:lnTo>
                  <a:pt x="94" y="88"/>
                </a:lnTo>
                <a:lnTo>
                  <a:pt x="94" y="89"/>
                </a:lnTo>
                <a:lnTo>
                  <a:pt x="91" y="91"/>
                </a:lnTo>
                <a:lnTo>
                  <a:pt x="89" y="94"/>
                </a:lnTo>
                <a:lnTo>
                  <a:pt x="89" y="95"/>
                </a:lnTo>
                <a:lnTo>
                  <a:pt x="100" y="94"/>
                </a:lnTo>
                <a:lnTo>
                  <a:pt x="101" y="91"/>
                </a:lnTo>
                <a:lnTo>
                  <a:pt x="101" y="90"/>
                </a:lnTo>
                <a:lnTo>
                  <a:pt x="102" y="86"/>
                </a:lnTo>
                <a:lnTo>
                  <a:pt x="103" y="84"/>
                </a:lnTo>
                <a:lnTo>
                  <a:pt x="104" y="82"/>
                </a:lnTo>
                <a:lnTo>
                  <a:pt x="106" y="81"/>
                </a:lnTo>
                <a:lnTo>
                  <a:pt x="107" y="81"/>
                </a:lnTo>
                <a:lnTo>
                  <a:pt x="108" y="81"/>
                </a:lnTo>
                <a:lnTo>
                  <a:pt x="110" y="76"/>
                </a:lnTo>
                <a:lnTo>
                  <a:pt x="109" y="74"/>
                </a:lnTo>
                <a:lnTo>
                  <a:pt x="108" y="73"/>
                </a:lnTo>
                <a:lnTo>
                  <a:pt x="108" y="73"/>
                </a:lnTo>
                <a:lnTo>
                  <a:pt x="107" y="72"/>
                </a:lnTo>
                <a:lnTo>
                  <a:pt x="107" y="72"/>
                </a:lnTo>
                <a:lnTo>
                  <a:pt x="106" y="72"/>
                </a:lnTo>
                <a:lnTo>
                  <a:pt x="106" y="73"/>
                </a:lnTo>
                <a:lnTo>
                  <a:pt x="105" y="73"/>
                </a:lnTo>
                <a:lnTo>
                  <a:pt x="102" y="67"/>
                </a:lnTo>
                <a:lnTo>
                  <a:pt x="102" y="67"/>
                </a:lnTo>
                <a:lnTo>
                  <a:pt x="103" y="65"/>
                </a:lnTo>
                <a:lnTo>
                  <a:pt x="103" y="64"/>
                </a:lnTo>
                <a:lnTo>
                  <a:pt x="102" y="62"/>
                </a:lnTo>
                <a:lnTo>
                  <a:pt x="101" y="59"/>
                </a:lnTo>
                <a:lnTo>
                  <a:pt x="96" y="55"/>
                </a:lnTo>
                <a:lnTo>
                  <a:pt x="94" y="54"/>
                </a:lnTo>
                <a:lnTo>
                  <a:pt x="89" y="51"/>
                </a:lnTo>
                <a:lnTo>
                  <a:pt x="87" y="49"/>
                </a:lnTo>
                <a:lnTo>
                  <a:pt x="86" y="46"/>
                </a:lnTo>
                <a:lnTo>
                  <a:pt x="86" y="45"/>
                </a:lnTo>
                <a:lnTo>
                  <a:pt x="89" y="42"/>
                </a:lnTo>
                <a:lnTo>
                  <a:pt x="88" y="39"/>
                </a:lnTo>
                <a:lnTo>
                  <a:pt x="89" y="36"/>
                </a:lnTo>
                <a:lnTo>
                  <a:pt x="89" y="35"/>
                </a:lnTo>
                <a:lnTo>
                  <a:pt x="85" y="33"/>
                </a:lnTo>
                <a:lnTo>
                  <a:pt x="84" y="34"/>
                </a:lnTo>
                <a:lnTo>
                  <a:pt x="82" y="35"/>
                </a:lnTo>
                <a:lnTo>
                  <a:pt x="81" y="34"/>
                </a:lnTo>
                <a:lnTo>
                  <a:pt x="79" y="27"/>
                </a:lnTo>
                <a:lnTo>
                  <a:pt x="77" y="26"/>
                </a:lnTo>
                <a:lnTo>
                  <a:pt x="73" y="22"/>
                </a:lnTo>
                <a:lnTo>
                  <a:pt x="68" y="16"/>
                </a:lnTo>
                <a:lnTo>
                  <a:pt x="68" y="15"/>
                </a:lnTo>
                <a:lnTo>
                  <a:pt x="66" y="11"/>
                </a:lnTo>
                <a:lnTo>
                  <a:pt x="66" y="7"/>
                </a:lnTo>
                <a:lnTo>
                  <a:pt x="67" y="5"/>
                </a:lnTo>
                <a:lnTo>
                  <a:pt x="67" y="4"/>
                </a:lnTo>
                <a:lnTo>
                  <a:pt x="62" y="0"/>
                </a:lnTo>
                <a:lnTo>
                  <a:pt x="0" y="2"/>
                </a:lnTo>
                <a:lnTo>
                  <a:pt x="1" y="3"/>
                </a:lnTo>
                <a:lnTo>
                  <a:pt x="2" y="5"/>
                </a:lnTo>
                <a:lnTo>
                  <a:pt x="3" y="8"/>
                </a:lnTo>
                <a:lnTo>
                  <a:pt x="5" y="11"/>
                </a:lnTo>
                <a:lnTo>
                  <a:pt x="6" y="11"/>
                </a:lnTo>
                <a:lnTo>
                  <a:pt x="5" y="14"/>
                </a:lnTo>
                <a:lnTo>
                  <a:pt x="6" y="14"/>
                </a:lnTo>
                <a:lnTo>
                  <a:pt x="13" y="19"/>
                </a:lnTo>
                <a:lnTo>
                  <a:pt x="11" y="22"/>
                </a:lnTo>
                <a:lnTo>
                  <a:pt x="10" y="24"/>
                </a:lnTo>
                <a:lnTo>
                  <a:pt x="11" y="26"/>
                </a:lnTo>
                <a:lnTo>
                  <a:pt x="13" y="26"/>
                </a:lnTo>
                <a:lnTo>
                  <a:pt x="14" y="30"/>
                </a:lnTo>
                <a:lnTo>
                  <a:pt x="16" y="31"/>
                </a:lnTo>
                <a:lnTo>
                  <a:pt x="17" y="32"/>
                </a:lnTo>
                <a:lnTo>
                  <a:pt x="18" y="32"/>
                </a:lnTo>
                <a:lnTo>
                  <a:pt x="18" y="77"/>
                </a:lnTo>
                <a:lnTo>
                  <a:pt x="18" y="87"/>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10" name="Freeform 22"/>
          <p:cNvSpPr>
            <a:spLocks/>
          </p:cNvSpPr>
          <p:nvPr/>
        </p:nvSpPr>
        <p:spPr bwMode="auto">
          <a:xfrm>
            <a:off x="5186363" y="4383088"/>
            <a:ext cx="871537" cy="814387"/>
          </a:xfrm>
          <a:custGeom>
            <a:avLst/>
            <a:gdLst/>
            <a:ahLst/>
            <a:cxnLst>
              <a:cxn ang="0">
                <a:pos x="50" y="1"/>
              </a:cxn>
              <a:cxn ang="0">
                <a:pos x="53" y="12"/>
              </a:cxn>
              <a:cxn ang="0">
                <a:pos x="53" y="16"/>
              </a:cxn>
              <a:cxn ang="0">
                <a:pos x="48" y="26"/>
              </a:cxn>
              <a:cxn ang="0">
                <a:pos x="77" y="40"/>
              </a:cxn>
              <a:cxn ang="0">
                <a:pos x="77" y="49"/>
              </a:cxn>
              <a:cxn ang="0">
                <a:pos x="76" y="55"/>
              </a:cxn>
              <a:cxn ang="0">
                <a:pos x="70" y="53"/>
              </a:cxn>
              <a:cxn ang="0">
                <a:pos x="68" y="59"/>
              </a:cxn>
              <a:cxn ang="0">
                <a:pos x="75" y="58"/>
              </a:cxn>
              <a:cxn ang="0">
                <a:pos x="80" y="58"/>
              </a:cxn>
              <a:cxn ang="0">
                <a:pos x="78" y="60"/>
              </a:cxn>
              <a:cxn ang="0">
                <a:pos x="81" y="62"/>
              </a:cxn>
              <a:cxn ang="0">
                <a:pos x="86" y="58"/>
              </a:cxn>
              <a:cxn ang="0">
                <a:pos x="89" y="58"/>
              </a:cxn>
              <a:cxn ang="0">
                <a:pos x="89" y="62"/>
              </a:cxn>
              <a:cxn ang="0">
                <a:pos x="82" y="68"/>
              </a:cxn>
              <a:cxn ang="0">
                <a:pos x="86" y="73"/>
              </a:cxn>
              <a:cxn ang="0">
                <a:pos x="93" y="78"/>
              </a:cxn>
              <a:cxn ang="0">
                <a:pos x="86" y="77"/>
              </a:cxn>
              <a:cxn ang="0">
                <a:pos x="77" y="72"/>
              </a:cxn>
              <a:cxn ang="0">
                <a:pos x="74" y="76"/>
              </a:cxn>
              <a:cxn ang="0">
                <a:pos x="72" y="79"/>
              </a:cxn>
              <a:cxn ang="0">
                <a:pos x="69" y="76"/>
              </a:cxn>
              <a:cxn ang="0">
                <a:pos x="65" y="76"/>
              </a:cxn>
              <a:cxn ang="0">
                <a:pos x="59" y="78"/>
              </a:cxn>
              <a:cxn ang="0">
                <a:pos x="50" y="72"/>
              </a:cxn>
              <a:cxn ang="0">
                <a:pos x="46" y="69"/>
              </a:cxn>
              <a:cxn ang="0">
                <a:pos x="45" y="68"/>
              </a:cxn>
              <a:cxn ang="0">
                <a:pos x="42" y="67"/>
              </a:cxn>
              <a:cxn ang="0">
                <a:pos x="40" y="66"/>
              </a:cxn>
              <a:cxn ang="0">
                <a:pos x="37" y="71"/>
              </a:cxn>
              <a:cxn ang="0">
                <a:pos x="17" y="67"/>
              </a:cxn>
              <a:cxn ang="0">
                <a:pos x="4" y="67"/>
              </a:cxn>
              <a:cxn ang="0">
                <a:pos x="6" y="64"/>
              </a:cxn>
              <a:cxn ang="0">
                <a:pos x="7" y="56"/>
              </a:cxn>
              <a:cxn ang="0">
                <a:pos x="7" y="51"/>
              </a:cxn>
              <a:cxn ang="0">
                <a:pos x="10" y="45"/>
              </a:cxn>
              <a:cxn ang="0">
                <a:pos x="8" y="37"/>
              </a:cxn>
              <a:cxn ang="0">
                <a:pos x="7" y="34"/>
              </a:cxn>
              <a:cxn ang="0">
                <a:pos x="5" y="31"/>
              </a:cxn>
              <a:cxn ang="0">
                <a:pos x="1" y="23"/>
              </a:cxn>
            </a:cxnLst>
            <a:rect l="0" t="0" r="r" b="b"/>
            <a:pathLst>
              <a:path w="93" h="81">
                <a:moveTo>
                  <a:pt x="0" y="1"/>
                </a:moveTo>
                <a:lnTo>
                  <a:pt x="50" y="0"/>
                </a:lnTo>
                <a:lnTo>
                  <a:pt x="50" y="1"/>
                </a:lnTo>
                <a:lnTo>
                  <a:pt x="52" y="6"/>
                </a:lnTo>
                <a:lnTo>
                  <a:pt x="53" y="9"/>
                </a:lnTo>
                <a:lnTo>
                  <a:pt x="53" y="12"/>
                </a:lnTo>
                <a:lnTo>
                  <a:pt x="55" y="13"/>
                </a:lnTo>
                <a:lnTo>
                  <a:pt x="55" y="15"/>
                </a:lnTo>
                <a:lnTo>
                  <a:pt x="53" y="16"/>
                </a:lnTo>
                <a:lnTo>
                  <a:pt x="52" y="17"/>
                </a:lnTo>
                <a:lnTo>
                  <a:pt x="51" y="21"/>
                </a:lnTo>
                <a:lnTo>
                  <a:pt x="48" y="26"/>
                </a:lnTo>
                <a:lnTo>
                  <a:pt x="45" y="35"/>
                </a:lnTo>
                <a:lnTo>
                  <a:pt x="45" y="41"/>
                </a:lnTo>
                <a:lnTo>
                  <a:pt x="77" y="40"/>
                </a:lnTo>
                <a:lnTo>
                  <a:pt x="78" y="41"/>
                </a:lnTo>
                <a:lnTo>
                  <a:pt x="77" y="44"/>
                </a:lnTo>
                <a:lnTo>
                  <a:pt x="77" y="49"/>
                </a:lnTo>
                <a:lnTo>
                  <a:pt x="80" y="52"/>
                </a:lnTo>
                <a:lnTo>
                  <a:pt x="81" y="56"/>
                </a:lnTo>
                <a:lnTo>
                  <a:pt x="76" y="55"/>
                </a:lnTo>
                <a:lnTo>
                  <a:pt x="72" y="53"/>
                </a:lnTo>
                <a:lnTo>
                  <a:pt x="71" y="53"/>
                </a:lnTo>
                <a:lnTo>
                  <a:pt x="70" y="53"/>
                </a:lnTo>
                <a:lnTo>
                  <a:pt x="67" y="56"/>
                </a:lnTo>
                <a:lnTo>
                  <a:pt x="67" y="58"/>
                </a:lnTo>
                <a:lnTo>
                  <a:pt x="68" y="59"/>
                </a:lnTo>
                <a:lnTo>
                  <a:pt x="70" y="60"/>
                </a:lnTo>
                <a:lnTo>
                  <a:pt x="73" y="60"/>
                </a:lnTo>
                <a:lnTo>
                  <a:pt x="75" y="58"/>
                </a:lnTo>
                <a:lnTo>
                  <a:pt x="76" y="58"/>
                </a:lnTo>
                <a:lnTo>
                  <a:pt x="79" y="58"/>
                </a:lnTo>
                <a:lnTo>
                  <a:pt x="80" y="58"/>
                </a:lnTo>
                <a:lnTo>
                  <a:pt x="80" y="58"/>
                </a:lnTo>
                <a:lnTo>
                  <a:pt x="79" y="59"/>
                </a:lnTo>
                <a:lnTo>
                  <a:pt x="78" y="60"/>
                </a:lnTo>
                <a:lnTo>
                  <a:pt x="78" y="61"/>
                </a:lnTo>
                <a:lnTo>
                  <a:pt x="79" y="62"/>
                </a:lnTo>
                <a:lnTo>
                  <a:pt x="81" y="62"/>
                </a:lnTo>
                <a:lnTo>
                  <a:pt x="81" y="62"/>
                </a:lnTo>
                <a:lnTo>
                  <a:pt x="83" y="59"/>
                </a:lnTo>
                <a:lnTo>
                  <a:pt x="86" y="58"/>
                </a:lnTo>
                <a:lnTo>
                  <a:pt x="88" y="57"/>
                </a:lnTo>
                <a:lnTo>
                  <a:pt x="89" y="57"/>
                </a:lnTo>
                <a:lnTo>
                  <a:pt x="89" y="58"/>
                </a:lnTo>
                <a:lnTo>
                  <a:pt x="89" y="60"/>
                </a:lnTo>
                <a:lnTo>
                  <a:pt x="89" y="60"/>
                </a:lnTo>
                <a:lnTo>
                  <a:pt x="89" y="62"/>
                </a:lnTo>
                <a:lnTo>
                  <a:pt x="87" y="62"/>
                </a:lnTo>
                <a:lnTo>
                  <a:pt x="85" y="66"/>
                </a:lnTo>
                <a:lnTo>
                  <a:pt x="82" y="68"/>
                </a:lnTo>
                <a:lnTo>
                  <a:pt x="82" y="70"/>
                </a:lnTo>
                <a:lnTo>
                  <a:pt x="83" y="71"/>
                </a:lnTo>
                <a:lnTo>
                  <a:pt x="86" y="73"/>
                </a:lnTo>
                <a:lnTo>
                  <a:pt x="93" y="76"/>
                </a:lnTo>
                <a:lnTo>
                  <a:pt x="93" y="77"/>
                </a:lnTo>
                <a:lnTo>
                  <a:pt x="93" y="78"/>
                </a:lnTo>
                <a:lnTo>
                  <a:pt x="92" y="79"/>
                </a:lnTo>
                <a:lnTo>
                  <a:pt x="87" y="81"/>
                </a:lnTo>
                <a:lnTo>
                  <a:pt x="86" y="77"/>
                </a:lnTo>
                <a:lnTo>
                  <a:pt x="84" y="76"/>
                </a:lnTo>
                <a:lnTo>
                  <a:pt x="78" y="74"/>
                </a:lnTo>
                <a:lnTo>
                  <a:pt x="77" y="72"/>
                </a:lnTo>
                <a:lnTo>
                  <a:pt x="77" y="71"/>
                </a:lnTo>
                <a:lnTo>
                  <a:pt x="75" y="72"/>
                </a:lnTo>
                <a:lnTo>
                  <a:pt x="74" y="76"/>
                </a:lnTo>
                <a:lnTo>
                  <a:pt x="75" y="76"/>
                </a:lnTo>
                <a:lnTo>
                  <a:pt x="75" y="77"/>
                </a:lnTo>
                <a:lnTo>
                  <a:pt x="72" y="79"/>
                </a:lnTo>
                <a:lnTo>
                  <a:pt x="71" y="79"/>
                </a:lnTo>
                <a:lnTo>
                  <a:pt x="70" y="77"/>
                </a:lnTo>
                <a:lnTo>
                  <a:pt x="69" y="76"/>
                </a:lnTo>
                <a:lnTo>
                  <a:pt x="67" y="77"/>
                </a:lnTo>
                <a:lnTo>
                  <a:pt x="66" y="76"/>
                </a:lnTo>
                <a:lnTo>
                  <a:pt x="65" y="76"/>
                </a:lnTo>
                <a:lnTo>
                  <a:pt x="63" y="79"/>
                </a:lnTo>
                <a:lnTo>
                  <a:pt x="60" y="79"/>
                </a:lnTo>
                <a:lnTo>
                  <a:pt x="59" y="78"/>
                </a:lnTo>
                <a:lnTo>
                  <a:pt x="56" y="78"/>
                </a:lnTo>
                <a:lnTo>
                  <a:pt x="52" y="72"/>
                </a:lnTo>
                <a:lnTo>
                  <a:pt x="50" y="72"/>
                </a:lnTo>
                <a:lnTo>
                  <a:pt x="47" y="71"/>
                </a:lnTo>
                <a:lnTo>
                  <a:pt x="46" y="69"/>
                </a:lnTo>
                <a:lnTo>
                  <a:pt x="46" y="69"/>
                </a:lnTo>
                <a:lnTo>
                  <a:pt x="45" y="69"/>
                </a:lnTo>
                <a:lnTo>
                  <a:pt x="45" y="69"/>
                </a:lnTo>
                <a:lnTo>
                  <a:pt x="45" y="68"/>
                </a:lnTo>
                <a:lnTo>
                  <a:pt x="44" y="67"/>
                </a:lnTo>
                <a:lnTo>
                  <a:pt x="43" y="68"/>
                </a:lnTo>
                <a:lnTo>
                  <a:pt x="42" y="67"/>
                </a:lnTo>
                <a:lnTo>
                  <a:pt x="41" y="67"/>
                </a:lnTo>
                <a:lnTo>
                  <a:pt x="41" y="66"/>
                </a:lnTo>
                <a:lnTo>
                  <a:pt x="40" y="66"/>
                </a:lnTo>
                <a:lnTo>
                  <a:pt x="36" y="69"/>
                </a:lnTo>
                <a:lnTo>
                  <a:pt x="38" y="71"/>
                </a:lnTo>
                <a:lnTo>
                  <a:pt x="37" y="71"/>
                </a:lnTo>
                <a:lnTo>
                  <a:pt x="32" y="71"/>
                </a:lnTo>
                <a:lnTo>
                  <a:pt x="23" y="70"/>
                </a:lnTo>
                <a:lnTo>
                  <a:pt x="17" y="67"/>
                </a:lnTo>
                <a:lnTo>
                  <a:pt x="5" y="69"/>
                </a:lnTo>
                <a:lnTo>
                  <a:pt x="4" y="69"/>
                </a:lnTo>
                <a:lnTo>
                  <a:pt x="4" y="67"/>
                </a:lnTo>
                <a:lnTo>
                  <a:pt x="4" y="67"/>
                </a:lnTo>
                <a:lnTo>
                  <a:pt x="5" y="66"/>
                </a:lnTo>
                <a:lnTo>
                  <a:pt x="6" y="64"/>
                </a:lnTo>
                <a:lnTo>
                  <a:pt x="8" y="59"/>
                </a:lnTo>
                <a:lnTo>
                  <a:pt x="7" y="58"/>
                </a:lnTo>
                <a:lnTo>
                  <a:pt x="7" y="56"/>
                </a:lnTo>
                <a:lnTo>
                  <a:pt x="7" y="55"/>
                </a:lnTo>
                <a:lnTo>
                  <a:pt x="7" y="54"/>
                </a:lnTo>
                <a:lnTo>
                  <a:pt x="7" y="51"/>
                </a:lnTo>
                <a:lnTo>
                  <a:pt x="9" y="50"/>
                </a:lnTo>
                <a:lnTo>
                  <a:pt x="9" y="48"/>
                </a:lnTo>
                <a:lnTo>
                  <a:pt x="10" y="45"/>
                </a:lnTo>
                <a:lnTo>
                  <a:pt x="10" y="42"/>
                </a:lnTo>
                <a:lnTo>
                  <a:pt x="9" y="39"/>
                </a:lnTo>
                <a:lnTo>
                  <a:pt x="8" y="37"/>
                </a:lnTo>
                <a:lnTo>
                  <a:pt x="7" y="36"/>
                </a:lnTo>
                <a:lnTo>
                  <a:pt x="8" y="35"/>
                </a:lnTo>
                <a:lnTo>
                  <a:pt x="7" y="34"/>
                </a:lnTo>
                <a:lnTo>
                  <a:pt x="6" y="32"/>
                </a:lnTo>
                <a:lnTo>
                  <a:pt x="5" y="31"/>
                </a:lnTo>
                <a:lnTo>
                  <a:pt x="5" y="31"/>
                </a:lnTo>
                <a:lnTo>
                  <a:pt x="5" y="29"/>
                </a:lnTo>
                <a:lnTo>
                  <a:pt x="4" y="26"/>
                </a:lnTo>
                <a:lnTo>
                  <a:pt x="1" y="23"/>
                </a:lnTo>
                <a:lnTo>
                  <a:pt x="1" y="22"/>
                </a:lnTo>
                <a:lnTo>
                  <a:pt x="0" y="1"/>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11" name="Freeform 23"/>
          <p:cNvSpPr>
            <a:spLocks/>
          </p:cNvSpPr>
          <p:nvPr/>
        </p:nvSpPr>
        <p:spPr bwMode="auto">
          <a:xfrm>
            <a:off x="5289550" y="1458913"/>
            <a:ext cx="815975" cy="935037"/>
          </a:xfrm>
          <a:custGeom>
            <a:avLst/>
            <a:gdLst/>
            <a:ahLst/>
            <a:cxnLst>
              <a:cxn ang="0">
                <a:pos x="37" y="91"/>
              </a:cxn>
              <a:cxn ang="0">
                <a:pos x="30" y="88"/>
              </a:cxn>
              <a:cxn ang="0">
                <a:pos x="28" y="79"/>
              </a:cxn>
              <a:cxn ang="0">
                <a:pos x="29" y="76"/>
              </a:cxn>
              <a:cxn ang="0">
                <a:pos x="27" y="72"/>
              </a:cxn>
              <a:cxn ang="0">
                <a:pos x="26" y="66"/>
              </a:cxn>
              <a:cxn ang="0">
                <a:pos x="21" y="61"/>
              </a:cxn>
              <a:cxn ang="0">
                <a:pos x="15" y="55"/>
              </a:cxn>
              <a:cxn ang="0">
                <a:pos x="10" y="53"/>
              </a:cxn>
              <a:cxn ang="0">
                <a:pos x="9" y="51"/>
              </a:cxn>
              <a:cxn ang="0">
                <a:pos x="5" y="49"/>
              </a:cxn>
              <a:cxn ang="0">
                <a:pos x="3" y="47"/>
              </a:cxn>
              <a:cxn ang="0">
                <a:pos x="3" y="38"/>
              </a:cxn>
              <a:cxn ang="0">
                <a:pos x="4" y="34"/>
              </a:cxn>
              <a:cxn ang="0">
                <a:pos x="0" y="30"/>
              </a:cxn>
              <a:cxn ang="0">
                <a:pos x="2" y="26"/>
              </a:cxn>
              <a:cxn ang="0">
                <a:pos x="6" y="21"/>
              </a:cxn>
              <a:cxn ang="0">
                <a:pos x="9" y="19"/>
              </a:cxn>
              <a:cxn ang="0">
                <a:pos x="9" y="7"/>
              </a:cxn>
              <a:cxn ang="0">
                <a:pos x="12" y="7"/>
              </a:cxn>
              <a:cxn ang="0">
                <a:pos x="16" y="7"/>
              </a:cxn>
              <a:cxn ang="0">
                <a:pos x="28" y="1"/>
              </a:cxn>
              <a:cxn ang="0">
                <a:pos x="29" y="1"/>
              </a:cxn>
              <a:cxn ang="0">
                <a:pos x="29" y="4"/>
              </a:cxn>
              <a:cxn ang="0">
                <a:pos x="28" y="8"/>
              </a:cxn>
              <a:cxn ang="0">
                <a:pos x="32" y="6"/>
              </a:cxn>
              <a:cxn ang="0">
                <a:pos x="35" y="8"/>
              </a:cxn>
              <a:cxn ang="0">
                <a:pos x="38" y="9"/>
              </a:cxn>
              <a:cxn ang="0">
                <a:pos x="40" y="12"/>
              </a:cxn>
              <a:cxn ang="0">
                <a:pos x="54" y="16"/>
              </a:cxn>
              <a:cxn ang="0">
                <a:pos x="59" y="18"/>
              </a:cxn>
              <a:cxn ang="0">
                <a:pos x="62" y="19"/>
              </a:cxn>
              <a:cxn ang="0">
                <a:pos x="63" y="18"/>
              </a:cxn>
              <a:cxn ang="0">
                <a:pos x="69" y="19"/>
              </a:cxn>
              <a:cxn ang="0">
                <a:pos x="69" y="21"/>
              </a:cxn>
              <a:cxn ang="0">
                <a:pos x="71" y="22"/>
              </a:cxn>
              <a:cxn ang="0">
                <a:pos x="74" y="25"/>
              </a:cxn>
              <a:cxn ang="0">
                <a:pos x="74" y="31"/>
              </a:cxn>
              <a:cxn ang="0">
                <a:pos x="77" y="30"/>
              </a:cxn>
              <a:cxn ang="0">
                <a:pos x="76" y="33"/>
              </a:cxn>
              <a:cxn ang="0">
                <a:pos x="79" y="36"/>
              </a:cxn>
              <a:cxn ang="0">
                <a:pos x="75" y="40"/>
              </a:cxn>
              <a:cxn ang="0">
                <a:pos x="73" y="46"/>
              </a:cxn>
              <a:cxn ang="0">
                <a:pos x="73" y="48"/>
              </a:cxn>
              <a:cxn ang="0">
                <a:pos x="78" y="42"/>
              </a:cxn>
              <a:cxn ang="0">
                <a:pos x="82" y="40"/>
              </a:cxn>
              <a:cxn ang="0">
                <a:pos x="83" y="37"/>
              </a:cxn>
              <a:cxn ang="0">
                <a:pos x="84" y="35"/>
              </a:cxn>
              <a:cxn ang="0">
                <a:pos x="85" y="33"/>
              </a:cxn>
              <a:cxn ang="0">
                <a:pos x="86" y="31"/>
              </a:cxn>
              <a:cxn ang="0">
                <a:pos x="87" y="32"/>
              </a:cxn>
              <a:cxn ang="0">
                <a:pos x="85" y="40"/>
              </a:cxn>
              <a:cxn ang="0">
                <a:pos x="83" y="43"/>
              </a:cxn>
              <a:cxn ang="0">
                <a:pos x="81" y="48"/>
              </a:cxn>
              <a:cxn ang="0">
                <a:pos x="81" y="54"/>
              </a:cxn>
              <a:cxn ang="0">
                <a:pos x="79" y="58"/>
              </a:cxn>
              <a:cxn ang="0">
                <a:pos x="79" y="65"/>
              </a:cxn>
              <a:cxn ang="0">
                <a:pos x="77" y="72"/>
              </a:cxn>
              <a:cxn ang="0">
                <a:pos x="80" y="85"/>
              </a:cxn>
              <a:cxn ang="0">
                <a:pos x="80" y="87"/>
              </a:cxn>
              <a:cxn ang="0">
                <a:pos x="80" y="90"/>
              </a:cxn>
            </a:cxnLst>
            <a:rect l="0" t="0" r="r" b="b"/>
            <a:pathLst>
              <a:path w="87" h="93">
                <a:moveTo>
                  <a:pt x="37" y="93"/>
                </a:moveTo>
                <a:lnTo>
                  <a:pt x="37" y="91"/>
                </a:lnTo>
                <a:lnTo>
                  <a:pt x="35" y="89"/>
                </a:lnTo>
                <a:lnTo>
                  <a:pt x="30" y="88"/>
                </a:lnTo>
                <a:lnTo>
                  <a:pt x="29" y="82"/>
                </a:lnTo>
                <a:lnTo>
                  <a:pt x="28" y="79"/>
                </a:lnTo>
                <a:lnTo>
                  <a:pt x="29" y="78"/>
                </a:lnTo>
                <a:lnTo>
                  <a:pt x="29" y="76"/>
                </a:lnTo>
                <a:lnTo>
                  <a:pt x="28" y="75"/>
                </a:lnTo>
                <a:lnTo>
                  <a:pt x="27" y="72"/>
                </a:lnTo>
                <a:lnTo>
                  <a:pt x="26" y="68"/>
                </a:lnTo>
                <a:lnTo>
                  <a:pt x="26" y="66"/>
                </a:lnTo>
                <a:lnTo>
                  <a:pt x="26" y="65"/>
                </a:lnTo>
                <a:lnTo>
                  <a:pt x="21" y="61"/>
                </a:lnTo>
                <a:lnTo>
                  <a:pt x="17" y="58"/>
                </a:lnTo>
                <a:lnTo>
                  <a:pt x="15" y="55"/>
                </a:lnTo>
                <a:lnTo>
                  <a:pt x="11" y="53"/>
                </a:lnTo>
                <a:lnTo>
                  <a:pt x="10" y="53"/>
                </a:lnTo>
                <a:lnTo>
                  <a:pt x="10" y="51"/>
                </a:lnTo>
                <a:lnTo>
                  <a:pt x="9" y="51"/>
                </a:lnTo>
                <a:lnTo>
                  <a:pt x="5" y="50"/>
                </a:lnTo>
                <a:lnTo>
                  <a:pt x="5" y="49"/>
                </a:lnTo>
                <a:lnTo>
                  <a:pt x="3" y="48"/>
                </a:lnTo>
                <a:lnTo>
                  <a:pt x="3" y="47"/>
                </a:lnTo>
                <a:lnTo>
                  <a:pt x="3" y="41"/>
                </a:lnTo>
                <a:lnTo>
                  <a:pt x="3" y="38"/>
                </a:lnTo>
                <a:lnTo>
                  <a:pt x="3" y="36"/>
                </a:lnTo>
                <a:lnTo>
                  <a:pt x="4" y="34"/>
                </a:lnTo>
                <a:lnTo>
                  <a:pt x="3" y="31"/>
                </a:lnTo>
                <a:lnTo>
                  <a:pt x="0" y="30"/>
                </a:lnTo>
                <a:lnTo>
                  <a:pt x="1" y="27"/>
                </a:lnTo>
                <a:lnTo>
                  <a:pt x="2" y="26"/>
                </a:lnTo>
                <a:lnTo>
                  <a:pt x="2" y="24"/>
                </a:lnTo>
                <a:lnTo>
                  <a:pt x="6" y="21"/>
                </a:lnTo>
                <a:lnTo>
                  <a:pt x="8" y="21"/>
                </a:lnTo>
                <a:lnTo>
                  <a:pt x="9" y="19"/>
                </a:lnTo>
                <a:lnTo>
                  <a:pt x="8" y="8"/>
                </a:lnTo>
                <a:lnTo>
                  <a:pt x="9" y="7"/>
                </a:lnTo>
                <a:lnTo>
                  <a:pt x="10" y="6"/>
                </a:lnTo>
                <a:lnTo>
                  <a:pt x="12" y="7"/>
                </a:lnTo>
                <a:lnTo>
                  <a:pt x="14" y="7"/>
                </a:lnTo>
                <a:lnTo>
                  <a:pt x="16" y="7"/>
                </a:lnTo>
                <a:lnTo>
                  <a:pt x="20" y="4"/>
                </a:lnTo>
                <a:lnTo>
                  <a:pt x="28" y="1"/>
                </a:lnTo>
                <a:lnTo>
                  <a:pt x="29" y="0"/>
                </a:lnTo>
                <a:lnTo>
                  <a:pt x="29" y="1"/>
                </a:lnTo>
                <a:lnTo>
                  <a:pt x="29" y="3"/>
                </a:lnTo>
                <a:lnTo>
                  <a:pt x="29" y="4"/>
                </a:lnTo>
                <a:lnTo>
                  <a:pt x="29" y="5"/>
                </a:lnTo>
                <a:lnTo>
                  <a:pt x="28" y="8"/>
                </a:lnTo>
                <a:lnTo>
                  <a:pt x="31" y="6"/>
                </a:lnTo>
                <a:lnTo>
                  <a:pt x="32" y="6"/>
                </a:lnTo>
                <a:lnTo>
                  <a:pt x="34" y="8"/>
                </a:lnTo>
                <a:lnTo>
                  <a:pt x="35" y="8"/>
                </a:lnTo>
                <a:lnTo>
                  <a:pt x="36" y="9"/>
                </a:lnTo>
                <a:lnTo>
                  <a:pt x="38" y="9"/>
                </a:lnTo>
                <a:lnTo>
                  <a:pt x="39" y="10"/>
                </a:lnTo>
                <a:lnTo>
                  <a:pt x="40" y="12"/>
                </a:lnTo>
                <a:lnTo>
                  <a:pt x="41" y="13"/>
                </a:lnTo>
                <a:lnTo>
                  <a:pt x="54" y="16"/>
                </a:lnTo>
                <a:lnTo>
                  <a:pt x="56" y="16"/>
                </a:lnTo>
                <a:lnTo>
                  <a:pt x="59" y="18"/>
                </a:lnTo>
                <a:lnTo>
                  <a:pt x="61" y="18"/>
                </a:lnTo>
                <a:lnTo>
                  <a:pt x="62" y="19"/>
                </a:lnTo>
                <a:lnTo>
                  <a:pt x="62" y="18"/>
                </a:lnTo>
                <a:lnTo>
                  <a:pt x="63" y="18"/>
                </a:lnTo>
                <a:lnTo>
                  <a:pt x="67" y="19"/>
                </a:lnTo>
                <a:lnTo>
                  <a:pt x="69" y="19"/>
                </a:lnTo>
                <a:lnTo>
                  <a:pt x="70" y="20"/>
                </a:lnTo>
                <a:lnTo>
                  <a:pt x="69" y="21"/>
                </a:lnTo>
                <a:lnTo>
                  <a:pt x="69" y="21"/>
                </a:lnTo>
                <a:lnTo>
                  <a:pt x="71" y="22"/>
                </a:lnTo>
                <a:lnTo>
                  <a:pt x="74" y="23"/>
                </a:lnTo>
                <a:lnTo>
                  <a:pt x="74" y="25"/>
                </a:lnTo>
                <a:lnTo>
                  <a:pt x="74" y="30"/>
                </a:lnTo>
                <a:lnTo>
                  <a:pt x="74" y="31"/>
                </a:lnTo>
                <a:lnTo>
                  <a:pt x="77" y="30"/>
                </a:lnTo>
                <a:lnTo>
                  <a:pt x="77" y="30"/>
                </a:lnTo>
                <a:lnTo>
                  <a:pt x="77" y="32"/>
                </a:lnTo>
                <a:lnTo>
                  <a:pt x="76" y="33"/>
                </a:lnTo>
                <a:lnTo>
                  <a:pt x="77" y="35"/>
                </a:lnTo>
                <a:lnTo>
                  <a:pt x="79" y="36"/>
                </a:lnTo>
                <a:lnTo>
                  <a:pt x="78" y="36"/>
                </a:lnTo>
                <a:lnTo>
                  <a:pt x="75" y="40"/>
                </a:lnTo>
                <a:lnTo>
                  <a:pt x="74" y="44"/>
                </a:lnTo>
                <a:lnTo>
                  <a:pt x="73" y="46"/>
                </a:lnTo>
                <a:lnTo>
                  <a:pt x="72" y="47"/>
                </a:lnTo>
                <a:lnTo>
                  <a:pt x="73" y="48"/>
                </a:lnTo>
                <a:lnTo>
                  <a:pt x="75" y="47"/>
                </a:lnTo>
                <a:lnTo>
                  <a:pt x="78" y="42"/>
                </a:lnTo>
                <a:lnTo>
                  <a:pt x="80" y="40"/>
                </a:lnTo>
                <a:lnTo>
                  <a:pt x="82" y="40"/>
                </a:lnTo>
                <a:lnTo>
                  <a:pt x="82" y="38"/>
                </a:lnTo>
                <a:lnTo>
                  <a:pt x="83" y="37"/>
                </a:lnTo>
                <a:lnTo>
                  <a:pt x="84" y="36"/>
                </a:lnTo>
                <a:lnTo>
                  <a:pt x="84" y="35"/>
                </a:lnTo>
                <a:lnTo>
                  <a:pt x="84" y="33"/>
                </a:lnTo>
                <a:lnTo>
                  <a:pt x="85" y="33"/>
                </a:lnTo>
                <a:lnTo>
                  <a:pt x="85" y="32"/>
                </a:lnTo>
                <a:lnTo>
                  <a:pt x="86" y="31"/>
                </a:lnTo>
                <a:lnTo>
                  <a:pt x="86" y="31"/>
                </a:lnTo>
                <a:lnTo>
                  <a:pt x="87" y="32"/>
                </a:lnTo>
                <a:lnTo>
                  <a:pt x="87" y="34"/>
                </a:lnTo>
                <a:lnTo>
                  <a:pt x="85" y="40"/>
                </a:lnTo>
                <a:lnTo>
                  <a:pt x="84" y="41"/>
                </a:lnTo>
                <a:lnTo>
                  <a:pt x="83" y="43"/>
                </a:lnTo>
                <a:lnTo>
                  <a:pt x="83" y="44"/>
                </a:lnTo>
                <a:lnTo>
                  <a:pt x="81" y="48"/>
                </a:lnTo>
                <a:lnTo>
                  <a:pt x="81" y="52"/>
                </a:lnTo>
                <a:lnTo>
                  <a:pt x="81" y="54"/>
                </a:lnTo>
                <a:lnTo>
                  <a:pt x="79" y="57"/>
                </a:lnTo>
                <a:lnTo>
                  <a:pt x="79" y="58"/>
                </a:lnTo>
                <a:lnTo>
                  <a:pt x="79" y="61"/>
                </a:lnTo>
                <a:lnTo>
                  <a:pt x="79" y="65"/>
                </a:lnTo>
                <a:lnTo>
                  <a:pt x="79" y="67"/>
                </a:lnTo>
                <a:lnTo>
                  <a:pt x="77" y="72"/>
                </a:lnTo>
                <a:lnTo>
                  <a:pt x="78" y="80"/>
                </a:lnTo>
                <a:lnTo>
                  <a:pt x="80" y="85"/>
                </a:lnTo>
                <a:lnTo>
                  <a:pt x="80" y="86"/>
                </a:lnTo>
                <a:lnTo>
                  <a:pt x="80" y="87"/>
                </a:lnTo>
                <a:lnTo>
                  <a:pt x="80" y="88"/>
                </a:lnTo>
                <a:lnTo>
                  <a:pt x="80" y="90"/>
                </a:lnTo>
                <a:lnTo>
                  <a:pt x="37" y="93"/>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12" name="Freeform 24"/>
          <p:cNvSpPr>
            <a:spLocks/>
          </p:cNvSpPr>
          <p:nvPr/>
        </p:nvSpPr>
        <p:spPr bwMode="auto">
          <a:xfrm>
            <a:off x="5534025" y="2363788"/>
            <a:ext cx="608013" cy="1165225"/>
          </a:xfrm>
          <a:custGeom>
            <a:avLst/>
            <a:gdLst/>
            <a:ahLst/>
            <a:cxnLst>
              <a:cxn ang="0">
                <a:pos x="11" y="3"/>
              </a:cxn>
              <a:cxn ang="0">
                <a:pos x="15" y="6"/>
              </a:cxn>
              <a:cxn ang="0">
                <a:pos x="18" y="10"/>
              </a:cxn>
              <a:cxn ang="0">
                <a:pos x="19" y="15"/>
              </a:cxn>
              <a:cxn ang="0">
                <a:pos x="17" y="18"/>
              </a:cxn>
              <a:cxn ang="0">
                <a:pos x="14" y="23"/>
              </a:cxn>
              <a:cxn ang="0">
                <a:pos x="11" y="24"/>
              </a:cxn>
              <a:cxn ang="0">
                <a:pos x="6" y="26"/>
              </a:cxn>
              <a:cxn ang="0">
                <a:pos x="5" y="30"/>
              </a:cxn>
              <a:cxn ang="0">
                <a:pos x="8" y="33"/>
              </a:cxn>
              <a:cxn ang="0">
                <a:pos x="5" y="41"/>
              </a:cxn>
              <a:cxn ang="0">
                <a:pos x="2" y="44"/>
              </a:cxn>
              <a:cxn ang="0">
                <a:pos x="1" y="47"/>
              </a:cxn>
              <a:cxn ang="0">
                <a:pos x="0" y="50"/>
              </a:cxn>
              <a:cxn ang="0">
                <a:pos x="2" y="58"/>
              </a:cxn>
              <a:cxn ang="0">
                <a:pos x="7" y="65"/>
              </a:cxn>
              <a:cxn ang="0">
                <a:pos x="13" y="70"/>
              </a:cxn>
              <a:cxn ang="0">
                <a:pos x="16" y="78"/>
              </a:cxn>
              <a:cxn ang="0">
                <a:pos x="19" y="76"/>
              </a:cxn>
              <a:cxn ang="0">
                <a:pos x="23" y="79"/>
              </a:cxn>
              <a:cxn ang="0">
                <a:pos x="23" y="85"/>
              </a:cxn>
              <a:cxn ang="0">
                <a:pos x="20" y="89"/>
              </a:cxn>
              <a:cxn ang="0">
                <a:pos x="23" y="94"/>
              </a:cxn>
              <a:cxn ang="0">
                <a:pos x="30" y="98"/>
              </a:cxn>
              <a:cxn ang="0">
                <a:pos x="36" y="106"/>
              </a:cxn>
              <a:cxn ang="0">
                <a:pos x="37" y="108"/>
              </a:cxn>
              <a:cxn ang="0">
                <a:pos x="36" y="110"/>
              </a:cxn>
              <a:cxn ang="0">
                <a:pos x="40" y="116"/>
              </a:cxn>
              <a:cxn ang="0">
                <a:pos x="41" y="115"/>
              </a:cxn>
              <a:cxn ang="0">
                <a:pos x="42" y="112"/>
              </a:cxn>
              <a:cxn ang="0">
                <a:pos x="47" y="111"/>
              </a:cxn>
              <a:cxn ang="0">
                <a:pos x="51" y="114"/>
              </a:cxn>
              <a:cxn ang="0">
                <a:pos x="52" y="108"/>
              </a:cxn>
              <a:cxn ang="0">
                <a:pos x="54" y="106"/>
              </a:cxn>
              <a:cxn ang="0">
                <a:pos x="59" y="104"/>
              </a:cxn>
              <a:cxn ang="0">
                <a:pos x="57" y="101"/>
              </a:cxn>
              <a:cxn ang="0">
                <a:pos x="58" y="99"/>
              </a:cxn>
              <a:cxn ang="0">
                <a:pos x="58" y="97"/>
              </a:cxn>
              <a:cxn ang="0">
                <a:pos x="58" y="96"/>
              </a:cxn>
              <a:cxn ang="0">
                <a:pos x="59" y="89"/>
              </a:cxn>
              <a:cxn ang="0">
                <a:pos x="63" y="83"/>
              </a:cxn>
              <a:cxn ang="0">
                <a:pos x="65" y="78"/>
              </a:cxn>
              <a:cxn ang="0">
                <a:pos x="63" y="70"/>
              </a:cxn>
              <a:cxn ang="0">
                <a:pos x="63" y="65"/>
              </a:cxn>
              <a:cxn ang="0">
                <a:pos x="60" y="15"/>
              </a:cxn>
              <a:cxn ang="0">
                <a:pos x="58" y="14"/>
              </a:cxn>
              <a:cxn ang="0">
                <a:pos x="57" y="8"/>
              </a:cxn>
              <a:cxn ang="0">
                <a:pos x="54" y="4"/>
              </a:cxn>
            </a:cxnLst>
            <a:rect l="0" t="0" r="r" b="b"/>
            <a:pathLst>
              <a:path w="65" h="116">
                <a:moveTo>
                  <a:pt x="54" y="0"/>
                </a:moveTo>
                <a:lnTo>
                  <a:pt x="11" y="3"/>
                </a:lnTo>
                <a:lnTo>
                  <a:pt x="12" y="4"/>
                </a:lnTo>
                <a:lnTo>
                  <a:pt x="15" y="6"/>
                </a:lnTo>
                <a:lnTo>
                  <a:pt x="15" y="8"/>
                </a:lnTo>
                <a:lnTo>
                  <a:pt x="18" y="10"/>
                </a:lnTo>
                <a:lnTo>
                  <a:pt x="19" y="13"/>
                </a:lnTo>
                <a:lnTo>
                  <a:pt x="19" y="15"/>
                </a:lnTo>
                <a:lnTo>
                  <a:pt x="18" y="17"/>
                </a:lnTo>
                <a:lnTo>
                  <a:pt x="17" y="18"/>
                </a:lnTo>
                <a:lnTo>
                  <a:pt x="17" y="20"/>
                </a:lnTo>
                <a:lnTo>
                  <a:pt x="14" y="23"/>
                </a:lnTo>
                <a:lnTo>
                  <a:pt x="12" y="24"/>
                </a:lnTo>
                <a:lnTo>
                  <a:pt x="11" y="24"/>
                </a:lnTo>
                <a:lnTo>
                  <a:pt x="8" y="25"/>
                </a:lnTo>
                <a:lnTo>
                  <a:pt x="6" y="26"/>
                </a:lnTo>
                <a:lnTo>
                  <a:pt x="5" y="28"/>
                </a:lnTo>
                <a:lnTo>
                  <a:pt x="5" y="30"/>
                </a:lnTo>
                <a:lnTo>
                  <a:pt x="7" y="31"/>
                </a:lnTo>
                <a:lnTo>
                  <a:pt x="8" y="33"/>
                </a:lnTo>
                <a:lnTo>
                  <a:pt x="7" y="36"/>
                </a:lnTo>
                <a:lnTo>
                  <a:pt x="5" y="41"/>
                </a:lnTo>
                <a:lnTo>
                  <a:pt x="3" y="42"/>
                </a:lnTo>
                <a:lnTo>
                  <a:pt x="2" y="44"/>
                </a:lnTo>
                <a:lnTo>
                  <a:pt x="2" y="46"/>
                </a:lnTo>
                <a:lnTo>
                  <a:pt x="1" y="47"/>
                </a:lnTo>
                <a:lnTo>
                  <a:pt x="1" y="48"/>
                </a:lnTo>
                <a:lnTo>
                  <a:pt x="0" y="50"/>
                </a:lnTo>
                <a:lnTo>
                  <a:pt x="0" y="54"/>
                </a:lnTo>
                <a:lnTo>
                  <a:pt x="2" y="58"/>
                </a:lnTo>
                <a:lnTo>
                  <a:pt x="2" y="59"/>
                </a:lnTo>
                <a:lnTo>
                  <a:pt x="7" y="65"/>
                </a:lnTo>
                <a:lnTo>
                  <a:pt x="11" y="69"/>
                </a:lnTo>
                <a:lnTo>
                  <a:pt x="13" y="70"/>
                </a:lnTo>
                <a:lnTo>
                  <a:pt x="15" y="77"/>
                </a:lnTo>
                <a:lnTo>
                  <a:pt x="16" y="78"/>
                </a:lnTo>
                <a:lnTo>
                  <a:pt x="18" y="77"/>
                </a:lnTo>
                <a:lnTo>
                  <a:pt x="19" y="76"/>
                </a:lnTo>
                <a:lnTo>
                  <a:pt x="23" y="78"/>
                </a:lnTo>
                <a:lnTo>
                  <a:pt x="23" y="79"/>
                </a:lnTo>
                <a:lnTo>
                  <a:pt x="22" y="82"/>
                </a:lnTo>
                <a:lnTo>
                  <a:pt x="23" y="85"/>
                </a:lnTo>
                <a:lnTo>
                  <a:pt x="20" y="88"/>
                </a:lnTo>
                <a:lnTo>
                  <a:pt x="20" y="89"/>
                </a:lnTo>
                <a:lnTo>
                  <a:pt x="21" y="92"/>
                </a:lnTo>
                <a:lnTo>
                  <a:pt x="23" y="94"/>
                </a:lnTo>
                <a:lnTo>
                  <a:pt x="28" y="97"/>
                </a:lnTo>
                <a:lnTo>
                  <a:pt x="30" y="98"/>
                </a:lnTo>
                <a:lnTo>
                  <a:pt x="35" y="102"/>
                </a:lnTo>
                <a:lnTo>
                  <a:pt x="36" y="106"/>
                </a:lnTo>
                <a:lnTo>
                  <a:pt x="37" y="108"/>
                </a:lnTo>
                <a:lnTo>
                  <a:pt x="37" y="108"/>
                </a:lnTo>
                <a:lnTo>
                  <a:pt x="36" y="110"/>
                </a:lnTo>
                <a:lnTo>
                  <a:pt x="36" y="110"/>
                </a:lnTo>
                <a:lnTo>
                  <a:pt x="39" y="116"/>
                </a:lnTo>
                <a:lnTo>
                  <a:pt x="40" y="116"/>
                </a:lnTo>
                <a:lnTo>
                  <a:pt x="40" y="115"/>
                </a:lnTo>
                <a:lnTo>
                  <a:pt x="41" y="115"/>
                </a:lnTo>
                <a:lnTo>
                  <a:pt x="41" y="115"/>
                </a:lnTo>
                <a:lnTo>
                  <a:pt x="42" y="112"/>
                </a:lnTo>
                <a:lnTo>
                  <a:pt x="44" y="111"/>
                </a:lnTo>
                <a:lnTo>
                  <a:pt x="47" y="111"/>
                </a:lnTo>
                <a:lnTo>
                  <a:pt x="49" y="112"/>
                </a:lnTo>
                <a:lnTo>
                  <a:pt x="51" y="114"/>
                </a:lnTo>
                <a:lnTo>
                  <a:pt x="53" y="113"/>
                </a:lnTo>
                <a:lnTo>
                  <a:pt x="52" y="108"/>
                </a:lnTo>
                <a:lnTo>
                  <a:pt x="52" y="106"/>
                </a:lnTo>
                <a:lnTo>
                  <a:pt x="54" y="106"/>
                </a:lnTo>
                <a:lnTo>
                  <a:pt x="59" y="104"/>
                </a:lnTo>
                <a:lnTo>
                  <a:pt x="59" y="104"/>
                </a:lnTo>
                <a:lnTo>
                  <a:pt x="57" y="102"/>
                </a:lnTo>
                <a:lnTo>
                  <a:pt x="57" y="101"/>
                </a:lnTo>
                <a:lnTo>
                  <a:pt x="58" y="100"/>
                </a:lnTo>
                <a:lnTo>
                  <a:pt x="58" y="99"/>
                </a:lnTo>
                <a:lnTo>
                  <a:pt x="59" y="98"/>
                </a:lnTo>
                <a:lnTo>
                  <a:pt x="58" y="97"/>
                </a:lnTo>
                <a:lnTo>
                  <a:pt x="58" y="97"/>
                </a:lnTo>
                <a:lnTo>
                  <a:pt x="58" y="96"/>
                </a:lnTo>
                <a:lnTo>
                  <a:pt x="59" y="92"/>
                </a:lnTo>
                <a:lnTo>
                  <a:pt x="59" y="89"/>
                </a:lnTo>
                <a:lnTo>
                  <a:pt x="62" y="87"/>
                </a:lnTo>
                <a:lnTo>
                  <a:pt x="63" y="83"/>
                </a:lnTo>
                <a:lnTo>
                  <a:pt x="63" y="82"/>
                </a:lnTo>
                <a:lnTo>
                  <a:pt x="65" y="78"/>
                </a:lnTo>
                <a:lnTo>
                  <a:pt x="65" y="73"/>
                </a:lnTo>
                <a:lnTo>
                  <a:pt x="63" y="70"/>
                </a:lnTo>
                <a:lnTo>
                  <a:pt x="64" y="67"/>
                </a:lnTo>
                <a:lnTo>
                  <a:pt x="63" y="65"/>
                </a:lnTo>
                <a:lnTo>
                  <a:pt x="64" y="65"/>
                </a:lnTo>
                <a:lnTo>
                  <a:pt x="60" y="15"/>
                </a:lnTo>
                <a:lnTo>
                  <a:pt x="59" y="15"/>
                </a:lnTo>
                <a:lnTo>
                  <a:pt x="58" y="14"/>
                </a:lnTo>
                <a:lnTo>
                  <a:pt x="57" y="9"/>
                </a:lnTo>
                <a:lnTo>
                  <a:pt x="57" y="8"/>
                </a:lnTo>
                <a:lnTo>
                  <a:pt x="55" y="6"/>
                </a:lnTo>
                <a:lnTo>
                  <a:pt x="54" y="4"/>
                </a:lnTo>
                <a:lnTo>
                  <a:pt x="54" y="0"/>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grpSp>
        <p:nvGrpSpPr>
          <p:cNvPr id="2" name="Group 25"/>
          <p:cNvGrpSpPr>
            <a:grpSpLocks/>
          </p:cNvGrpSpPr>
          <p:nvPr/>
        </p:nvGrpSpPr>
        <p:grpSpPr bwMode="auto">
          <a:xfrm>
            <a:off x="5618163" y="1327150"/>
            <a:ext cx="1162050" cy="1176338"/>
            <a:chOff x="3163" y="1122"/>
            <a:chExt cx="620" cy="585"/>
          </a:xfrm>
          <a:solidFill>
            <a:srgbClr val="0069AA"/>
          </a:solidFill>
        </p:grpSpPr>
        <p:sp>
          <p:nvSpPr>
            <p:cNvPr id="319514" name="Freeform 26"/>
            <p:cNvSpPr>
              <a:spLocks/>
            </p:cNvSpPr>
            <p:nvPr/>
          </p:nvSpPr>
          <p:spPr bwMode="auto">
            <a:xfrm>
              <a:off x="3468" y="1272"/>
              <a:ext cx="315" cy="435"/>
            </a:xfrm>
            <a:custGeom>
              <a:avLst/>
              <a:gdLst/>
              <a:ahLst/>
              <a:cxnLst>
                <a:cxn ang="0">
                  <a:pos x="31" y="83"/>
                </a:cxn>
                <a:cxn ang="0">
                  <a:pos x="52" y="81"/>
                </a:cxn>
                <a:cxn ang="0">
                  <a:pos x="54" y="76"/>
                </a:cxn>
                <a:cxn ang="0">
                  <a:pos x="55" y="71"/>
                </a:cxn>
                <a:cxn ang="0">
                  <a:pos x="59" y="66"/>
                </a:cxn>
                <a:cxn ang="0">
                  <a:pos x="59" y="63"/>
                </a:cxn>
                <a:cxn ang="0">
                  <a:pos x="61" y="60"/>
                </a:cxn>
                <a:cxn ang="0">
                  <a:pos x="62" y="62"/>
                </a:cxn>
                <a:cxn ang="0">
                  <a:pos x="63" y="61"/>
                </a:cxn>
                <a:cxn ang="0">
                  <a:pos x="63" y="57"/>
                </a:cxn>
                <a:cxn ang="0">
                  <a:pos x="62" y="51"/>
                </a:cxn>
                <a:cxn ang="0">
                  <a:pos x="57" y="34"/>
                </a:cxn>
                <a:cxn ang="0">
                  <a:pos x="51" y="34"/>
                </a:cxn>
                <a:cxn ang="0">
                  <a:pos x="43" y="44"/>
                </a:cxn>
                <a:cxn ang="0">
                  <a:pos x="42" y="43"/>
                </a:cxn>
                <a:cxn ang="0">
                  <a:pos x="39" y="42"/>
                </a:cxn>
                <a:cxn ang="0">
                  <a:pos x="39" y="37"/>
                </a:cxn>
                <a:cxn ang="0">
                  <a:pos x="43" y="34"/>
                </a:cxn>
                <a:cxn ang="0">
                  <a:pos x="44" y="31"/>
                </a:cxn>
                <a:cxn ang="0">
                  <a:pos x="45" y="29"/>
                </a:cxn>
                <a:cxn ang="0">
                  <a:pos x="47" y="21"/>
                </a:cxn>
                <a:cxn ang="0">
                  <a:pos x="45" y="17"/>
                </a:cxn>
                <a:cxn ang="0">
                  <a:pos x="43" y="14"/>
                </a:cxn>
                <a:cxn ang="0">
                  <a:pos x="45" y="12"/>
                </a:cxn>
                <a:cxn ang="0">
                  <a:pos x="43" y="8"/>
                </a:cxn>
                <a:cxn ang="0">
                  <a:pos x="36" y="5"/>
                </a:cxn>
                <a:cxn ang="0">
                  <a:pos x="31" y="3"/>
                </a:cxn>
                <a:cxn ang="0">
                  <a:pos x="25" y="1"/>
                </a:cxn>
                <a:cxn ang="0">
                  <a:pos x="22" y="1"/>
                </a:cxn>
                <a:cxn ang="0">
                  <a:pos x="18" y="4"/>
                </a:cxn>
                <a:cxn ang="0">
                  <a:pos x="19" y="7"/>
                </a:cxn>
                <a:cxn ang="0">
                  <a:pos x="19" y="9"/>
                </a:cxn>
                <a:cxn ang="0">
                  <a:pos x="18" y="9"/>
                </a:cxn>
                <a:cxn ang="0">
                  <a:pos x="15" y="12"/>
                </a:cxn>
                <a:cxn ang="0">
                  <a:pos x="15" y="16"/>
                </a:cxn>
                <a:cxn ang="0">
                  <a:pos x="14" y="21"/>
                </a:cxn>
                <a:cxn ang="0">
                  <a:pos x="11" y="20"/>
                </a:cxn>
                <a:cxn ang="0">
                  <a:pos x="12" y="16"/>
                </a:cxn>
                <a:cxn ang="0">
                  <a:pos x="12" y="14"/>
                </a:cxn>
                <a:cxn ang="0">
                  <a:pos x="10" y="16"/>
                </a:cxn>
                <a:cxn ang="0">
                  <a:pos x="9" y="19"/>
                </a:cxn>
                <a:cxn ang="0">
                  <a:pos x="6" y="21"/>
                </a:cxn>
                <a:cxn ang="0">
                  <a:pos x="5" y="23"/>
                </a:cxn>
                <a:cxn ang="0">
                  <a:pos x="3" y="29"/>
                </a:cxn>
                <a:cxn ang="0">
                  <a:pos x="3" y="34"/>
                </a:cxn>
                <a:cxn ang="0">
                  <a:pos x="0" y="39"/>
                </a:cxn>
                <a:cxn ang="0">
                  <a:pos x="2" y="45"/>
                </a:cxn>
                <a:cxn ang="0">
                  <a:pos x="2" y="50"/>
                </a:cxn>
                <a:cxn ang="0">
                  <a:pos x="7" y="61"/>
                </a:cxn>
                <a:cxn ang="0">
                  <a:pos x="8" y="66"/>
                </a:cxn>
                <a:cxn ang="0">
                  <a:pos x="8" y="68"/>
                </a:cxn>
                <a:cxn ang="0">
                  <a:pos x="6" y="75"/>
                </a:cxn>
                <a:cxn ang="0">
                  <a:pos x="2" y="84"/>
                </a:cxn>
                <a:cxn ang="0">
                  <a:pos x="0" y="87"/>
                </a:cxn>
              </a:cxnLst>
              <a:rect l="0" t="0" r="r" b="b"/>
              <a:pathLst>
                <a:path w="63" h="87">
                  <a:moveTo>
                    <a:pt x="0" y="87"/>
                  </a:moveTo>
                  <a:lnTo>
                    <a:pt x="31" y="83"/>
                  </a:lnTo>
                  <a:lnTo>
                    <a:pt x="31" y="84"/>
                  </a:lnTo>
                  <a:lnTo>
                    <a:pt x="52" y="81"/>
                  </a:lnTo>
                  <a:lnTo>
                    <a:pt x="52" y="80"/>
                  </a:lnTo>
                  <a:lnTo>
                    <a:pt x="54" y="76"/>
                  </a:lnTo>
                  <a:lnTo>
                    <a:pt x="55" y="74"/>
                  </a:lnTo>
                  <a:lnTo>
                    <a:pt x="55" y="71"/>
                  </a:lnTo>
                  <a:lnTo>
                    <a:pt x="56" y="68"/>
                  </a:lnTo>
                  <a:lnTo>
                    <a:pt x="59" y="66"/>
                  </a:lnTo>
                  <a:lnTo>
                    <a:pt x="59" y="64"/>
                  </a:lnTo>
                  <a:lnTo>
                    <a:pt x="59" y="63"/>
                  </a:lnTo>
                  <a:lnTo>
                    <a:pt x="59" y="62"/>
                  </a:lnTo>
                  <a:lnTo>
                    <a:pt x="61" y="60"/>
                  </a:lnTo>
                  <a:lnTo>
                    <a:pt x="61" y="62"/>
                  </a:lnTo>
                  <a:lnTo>
                    <a:pt x="62" y="62"/>
                  </a:lnTo>
                  <a:lnTo>
                    <a:pt x="63" y="61"/>
                  </a:lnTo>
                  <a:lnTo>
                    <a:pt x="63" y="61"/>
                  </a:lnTo>
                  <a:lnTo>
                    <a:pt x="63" y="59"/>
                  </a:lnTo>
                  <a:lnTo>
                    <a:pt x="63" y="57"/>
                  </a:lnTo>
                  <a:lnTo>
                    <a:pt x="63" y="53"/>
                  </a:lnTo>
                  <a:lnTo>
                    <a:pt x="62" y="51"/>
                  </a:lnTo>
                  <a:lnTo>
                    <a:pt x="62" y="46"/>
                  </a:lnTo>
                  <a:lnTo>
                    <a:pt x="57" y="34"/>
                  </a:lnTo>
                  <a:lnTo>
                    <a:pt x="53" y="32"/>
                  </a:lnTo>
                  <a:lnTo>
                    <a:pt x="51" y="34"/>
                  </a:lnTo>
                  <a:lnTo>
                    <a:pt x="49" y="36"/>
                  </a:lnTo>
                  <a:lnTo>
                    <a:pt x="43" y="44"/>
                  </a:lnTo>
                  <a:lnTo>
                    <a:pt x="43" y="44"/>
                  </a:lnTo>
                  <a:lnTo>
                    <a:pt x="42" y="43"/>
                  </a:lnTo>
                  <a:lnTo>
                    <a:pt x="40" y="42"/>
                  </a:lnTo>
                  <a:lnTo>
                    <a:pt x="39" y="42"/>
                  </a:lnTo>
                  <a:lnTo>
                    <a:pt x="39" y="40"/>
                  </a:lnTo>
                  <a:lnTo>
                    <a:pt x="39" y="37"/>
                  </a:lnTo>
                  <a:lnTo>
                    <a:pt x="40" y="35"/>
                  </a:lnTo>
                  <a:lnTo>
                    <a:pt x="43" y="34"/>
                  </a:lnTo>
                  <a:lnTo>
                    <a:pt x="44" y="32"/>
                  </a:lnTo>
                  <a:lnTo>
                    <a:pt x="44" y="31"/>
                  </a:lnTo>
                  <a:lnTo>
                    <a:pt x="44" y="30"/>
                  </a:lnTo>
                  <a:lnTo>
                    <a:pt x="45" y="29"/>
                  </a:lnTo>
                  <a:lnTo>
                    <a:pt x="47" y="26"/>
                  </a:lnTo>
                  <a:lnTo>
                    <a:pt x="47" y="21"/>
                  </a:lnTo>
                  <a:lnTo>
                    <a:pt x="46" y="19"/>
                  </a:lnTo>
                  <a:lnTo>
                    <a:pt x="45" y="17"/>
                  </a:lnTo>
                  <a:lnTo>
                    <a:pt x="43" y="15"/>
                  </a:lnTo>
                  <a:lnTo>
                    <a:pt x="43" y="14"/>
                  </a:lnTo>
                  <a:lnTo>
                    <a:pt x="43" y="13"/>
                  </a:lnTo>
                  <a:lnTo>
                    <a:pt x="45" y="12"/>
                  </a:lnTo>
                  <a:lnTo>
                    <a:pt x="45" y="12"/>
                  </a:lnTo>
                  <a:lnTo>
                    <a:pt x="43" y="8"/>
                  </a:lnTo>
                  <a:lnTo>
                    <a:pt x="41" y="7"/>
                  </a:lnTo>
                  <a:lnTo>
                    <a:pt x="36" y="5"/>
                  </a:lnTo>
                  <a:lnTo>
                    <a:pt x="32" y="4"/>
                  </a:lnTo>
                  <a:lnTo>
                    <a:pt x="31" y="3"/>
                  </a:lnTo>
                  <a:lnTo>
                    <a:pt x="28" y="2"/>
                  </a:lnTo>
                  <a:lnTo>
                    <a:pt x="25" y="1"/>
                  </a:lnTo>
                  <a:lnTo>
                    <a:pt x="23" y="0"/>
                  </a:lnTo>
                  <a:lnTo>
                    <a:pt x="22" y="1"/>
                  </a:lnTo>
                  <a:lnTo>
                    <a:pt x="20" y="1"/>
                  </a:lnTo>
                  <a:lnTo>
                    <a:pt x="18" y="4"/>
                  </a:lnTo>
                  <a:lnTo>
                    <a:pt x="18" y="7"/>
                  </a:lnTo>
                  <a:lnTo>
                    <a:pt x="19" y="7"/>
                  </a:lnTo>
                  <a:lnTo>
                    <a:pt x="19" y="8"/>
                  </a:lnTo>
                  <a:lnTo>
                    <a:pt x="19" y="9"/>
                  </a:lnTo>
                  <a:lnTo>
                    <a:pt x="19" y="9"/>
                  </a:lnTo>
                  <a:lnTo>
                    <a:pt x="18" y="9"/>
                  </a:lnTo>
                  <a:lnTo>
                    <a:pt x="17" y="10"/>
                  </a:lnTo>
                  <a:lnTo>
                    <a:pt x="15" y="12"/>
                  </a:lnTo>
                  <a:lnTo>
                    <a:pt x="15" y="14"/>
                  </a:lnTo>
                  <a:lnTo>
                    <a:pt x="15" y="16"/>
                  </a:lnTo>
                  <a:lnTo>
                    <a:pt x="15" y="18"/>
                  </a:lnTo>
                  <a:lnTo>
                    <a:pt x="14" y="21"/>
                  </a:lnTo>
                  <a:lnTo>
                    <a:pt x="12" y="21"/>
                  </a:lnTo>
                  <a:lnTo>
                    <a:pt x="11" y="20"/>
                  </a:lnTo>
                  <a:lnTo>
                    <a:pt x="12" y="18"/>
                  </a:lnTo>
                  <a:lnTo>
                    <a:pt x="12" y="16"/>
                  </a:lnTo>
                  <a:lnTo>
                    <a:pt x="12" y="15"/>
                  </a:lnTo>
                  <a:lnTo>
                    <a:pt x="12" y="14"/>
                  </a:lnTo>
                  <a:lnTo>
                    <a:pt x="11" y="14"/>
                  </a:lnTo>
                  <a:lnTo>
                    <a:pt x="10" y="16"/>
                  </a:lnTo>
                  <a:lnTo>
                    <a:pt x="10" y="18"/>
                  </a:lnTo>
                  <a:lnTo>
                    <a:pt x="9" y="19"/>
                  </a:lnTo>
                  <a:lnTo>
                    <a:pt x="8" y="19"/>
                  </a:lnTo>
                  <a:lnTo>
                    <a:pt x="6" y="21"/>
                  </a:lnTo>
                  <a:lnTo>
                    <a:pt x="5" y="22"/>
                  </a:lnTo>
                  <a:lnTo>
                    <a:pt x="5" y="23"/>
                  </a:lnTo>
                  <a:lnTo>
                    <a:pt x="3" y="25"/>
                  </a:lnTo>
                  <a:lnTo>
                    <a:pt x="3" y="29"/>
                  </a:lnTo>
                  <a:lnTo>
                    <a:pt x="3" y="32"/>
                  </a:lnTo>
                  <a:lnTo>
                    <a:pt x="3" y="34"/>
                  </a:lnTo>
                  <a:lnTo>
                    <a:pt x="2" y="37"/>
                  </a:lnTo>
                  <a:lnTo>
                    <a:pt x="0" y="39"/>
                  </a:lnTo>
                  <a:lnTo>
                    <a:pt x="0" y="40"/>
                  </a:lnTo>
                  <a:lnTo>
                    <a:pt x="2" y="45"/>
                  </a:lnTo>
                  <a:lnTo>
                    <a:pt x="1" y="48"/>
                  </a:lnTo>
                  <a:lnTo>
                    <a:pt x="2" y="50"/>
                  </a:lnTo>
                  <a:lnTo>
                    <a:pt x="5" y="56"/>
                  </a:lnTo>
                  <a:lnTo>
                    <a:pt x="7" y="61"/>
                  </a:lnTo>
                  <a:lnTo>
                    <a:pt x="7" y="66"/>
                  </a:lnTo>
                  <a:lnTo>
                    <a:pt x="8" y="66"/>
                  </a:lnTo>
                  <a:lnTo>
                    <a:pt x="8" y="67"/>
                  </a:lnTo>
                  <a:lnTo>
                    <a:pt x="8" y="68"/>
                  </a:lnTo>
                  <a:lnTo>
                    <a:pt x="7" y="72"/>
                  </a:lnTo>
                  <a:lnTo>
                    <a:pt x="6" y="75"/>
                  </a:lnTo>
                  <a:lnTo>
                    <a:pt x="5" y="78"/>
                  </a:lnTo>
                  <a:lnTo>
                    <a:pt x="2" y="84"/>
                  </a:lnTo>
                  <a:lnTo>
                    <a:pt x="0" y="86"/>
                  </a:lnTo>
                  <a:lnTo>
                    <a:pt x="0" y="87"/>
                  </a:lnTo>
                </a:path>
              </a:pathLst>
            </a:custGeom>
            <a:grp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15" name="Freeform 27"/>
            <p:cNvSpPr>
              <a:spLocks/>
            </p:cNvSpPr>
            <p:nvPr/>
          </p:nvSpPr>
          <p:spPr bwMode="auto">
            <a:xfrm>
              <a:off x="3163" y="1122"/>
              <a:ext cx="500" cy="245"/>
            </a:xfrm>
            <a:custGeom>
              <a:avLst/>
              <a:gdLst/>
              <a:ahLst/>
              <a:cxnLst>
                <a:cxn ang="0">
                  <a:pos x="5" y="19"/>
                </a:cxn>
                <a:cxn ang="0">
                  <a:pos x="10" y="15"/>
                </a:cxn>
                <a:cxn ang="0">
                  <a:pos x="24" y="7"/>
                </a:cxn>
                <a:cxn ang="0">
                  <a:pos x="32" y="1"/>
                </a:cxn>
                <a:cxn ang="0">
                  <a:pos x="37" y="1"/>
                </a:cxn>
                <a:cxn ang="0">
                  <a:pos x="33" y="4"/>
                </a:cxn>
                <a:cxn ang="0">
                  <a:pos x="28" y="10"/>
                </a:cxn>
                <a:cxn ang="0">
                  <a:pos x="28" y="14"/>
                </a:cxn>
                <a:cxn ang="0">
                  <a:pos x="34" y="11"/>
                </a:cxn>
                <a:cxn ang="0">
                  <a:pos x="48" y="18"/>
                </a:cxn>
                <a:cxn ang="0">
                  <a:pos x="52" y="19"/>
                </a:cxn>
                <a:cxn ang="0">
                  <a:pos x="54" y="20"/>
                </a:cxn>
                <a:cxn ang="0">
                  <a:pos x="59" y="16"/>
                </a:cxn>
                <a:cxn ang="0">
                  <a:pos x="77" y="10"/>
                </a:cxn>
                <a:cxn ang="0">
                  <a:pos x="77" y="14"/>
                </a:cxn>
                <a:cxn ang="0">
                  <a:pos x="80" y="16"/>
                </a:cxn>
                <a:cxn ang="0">
                  <a:pos x="87" y="16"/>
                </a:cxn>
                <a:cxn ang="0">
                  <a:pos x="92" y="21"/>
                </a:cxn>
                <a:cxn ang="0">
                  <a:pos x="100" y="22"/>
                </a:cxn>
                <a:cxn ang="0">
                  <a:pos x="99" y="25"/>
                </a:cxn>
                <a:cxn ang="0">
                  <a:pos x="96" y="25"/>
                </a:cxn>
                <a:cxn ang="0">
                  <a:pos x="91" y="25"/>
                </a:cxn>
                <a:cxn ang="0">
                  <a:pos x="84" y="25"/>
                </a:cxn>
                <a:cxn ang="0">
                  <a:pos x="84" y="28"/>
                </a:cxn>
                <a:cxn ang="0">
                  <a:pos x="75" y="26"/>
                </a:cxn>
                <a:cxn ang="0">
                  <a:pos x="69" y="28"/>
                </a:cxn>
                <a:cxn ang="0">
                  <a:pos x="66" y="29"/>
                </a:cxn>
                <a:cxn ang="0">
                  <a:pos x="61" y="30"/>
                </a:cxn>
                <a:cxn ang="0">
                  <a:pos x="56" y="37"/>
                </a:cxn>
                <a:cxn ang="0">
                  <a:pos x="57" y="33"/>
                </a:cxn>
                <a:cxn ang="0">
                  <a:pos x="53" y="34"/>
                </a:cxn>
                <a:cxn ang="0">
                  <a:pos x="51" y="32"/>
                </a:cxn>
                <a:cxn ang="0">
                  <a:pos x="48" y="38"/>
                </a:cxn>
                <a:cxn ang="0">
                  <a:pos x="44" y="46"/>
                </a:cxn>
                <a:cxn ang="0">
                  <a:pos x="42" y="48"/>
                </a:cxn>
                <a:cxn ang="0">
                  <a:pos x="42" y="43"/>
                </a:cxn>
                <a:cxn ang="0">
                  <a:pos x="39" y="43"/>
                </a:cxn>
                <a:cxn ang="0">
                  <a:pos x="36" y="35"/>
                </a:cxn>
                <a:cxn ang="0">
                  <a:pos x="35" y="33"/>
                </a:cxn>
                <a:cxn ang="0">
                  <a:pos x="28" y="31"/>
                </a:cxn>
                <a:cxn ang="0">
                  <a:pos x="26" y="31"/>
                </a:cxn>
                <a:cxn ang="0">
                  <a:pos x="19" y="29"/>
                </a:cxn>
                <a:cxn ang="0">
                  <a:pos x="4" y="23"/>
                </a:cxn>
                <a:cxn ang="0">
                  <a:pos x="0" y="21"/>
                </a:cxn>
              </a:cxnLst>
              <a:rect l="0" t="0" r="r" b="b"/>
              <a:pathLst>
                <a:path w="100" h="49">
                  <a:moveTo>
                    <a:pt x="0" y="21"/>
                  </a:moveTo>
                  <a:lnTo>
                    <a:pt x="3" y="20"/>
                  </a:lnTo>
                  <a:lnTo>
                    <a:pt x="5" y="19"/>
                  </a:lnTo>
                  <a:lnTo>
                    <a:pt x="8" y="17"/>
                  </a:lnTo>
                  <a:lnTo>
                    <a:pt x="8" y="15"/>
                  </a:lnTo>
                  <a:lnTo>
                    <a:pt x="10" y="15"/>
                  </a:lnTo>
                  <a:lnTo>
                    <a:pt x="15" y="13"/>
                  </a:lnTo>
                  <a:lnTo>
                    <a:pt x="19" y="11"/>
                  </a:lnTo>
                  <a:lnTo>
                    <a:pt x="24" y="7"/>
                  </a:lnTo>
                  <a:lnTo>
                    <a:pt x="25" y="6"/>
                  </a:lnTo>
                  <a:lnTo>
                    <a:pt x="29" y="2"/>
                  </a:lnTo>
                  <a:lnTo>
                    <a:pt x="32" y="1"/>
                  </a:lnTo>
                  <a:lnTo>
                    <a:pt x="36" y="0"/>
                  </a:lnTo>
                  <a:lnTo>
                    <a:pt x="37" y="0"/>
                  </a:lnTo>
                  <a:lnTo>
                    <a:pt x="37" y="1"/>
                  </a:lnTo>
                  <a:lnTo>
                    <a:pt x="35" y="2"/>
                  </a:lnTo>
                  <a:lnTo>
                    <a:pt x="34" y="2"/>
                  </a:lnTo>
                  <a:lnTo>
                    <a:pt x="33" y="4"/>
                  </a:lnTo>
                  <a:lnTo>
                    <a:pt x="30" y="8"/>
                  </a:lnTo>
                  <a:lnTo>
                    <a:pt x="29" y="9"/>
                  </a:lnTo>
                  <a:lnTo>
                    <a:pt x="28" y="10"/>
                  </a:lnTo>
                  <a:lnTo>
                    <a:pt x="27" y="13"/>
                  </a:lnTo>
                  <a:lnTo>
                    <a:pt x="28" y="15"/>
                  </a:lnTo>
                  <a:lnTo>
                    <a:pt x="28" y="14"/>
                  </a:lnTo>
                  <a:lnTo>
                    <a:pt x="31" y="12"/>
                  </a:lnTo>
                  <a:lnTo>
                    <a:pt x="33" y="12"/>
                  </a:lnTo>
                  <a:lnTo>
                    <a:pt x="34" y="11"/>
                  </a:lnTo>
                  <a:lnTo>
                    <a:pt x="40" y="14"/>
                  </a:lnTo>
                  <a:lnTo>
                    <a:pt x="44" y="19"/>
                  </a:lnTo>
                  <a:lnTo>
                    <a:pt x="48" y="18"/>
                  </a:lnTo>
                  <a:lnTo>
                    <a:pt x="50" y="19"/>
                  </a:lnTo>
                  <a:lnTo>
                    <a:pt x="51" y="19"/>
                  </a:lnTo>
                  <a:lnTo>
                    <a:pt x="52" y="19"/>
                  </a:lnTo>
                  <a:lnTo>
                    <a:pt x="52" y="19"/>
                  </a:lnTo>
                  <a:lnTo>
                    <a:pt x="54" y="20"/>
                  </a:lnTo>
                  <a:lnTo>
                    <a:pt x="54" y="20"/>
                  </a:lnTo>
                  <a:lnTo>
                    <a:pt x="55" y="20"/>
                  </a:lnTo>
                  <a:lnTo>
                    <a:pt x="55" y="18"/>
                  </a:lnTo>
                  <a:lnTo>
                    <a:pt x="59" y="16"/>
                  </a:lnTo>
                  <a:lnTo>
                    <a:pt x="72" y="12"/>
                  </a:lnTo>
                  <a:lnTo>
                    <a:pt x="76" y="10"/>
                  </a:lnTo>
                  <a:lnTo>
                    <a:pt x="77" y="10"/>
                  </a:lnTo>
                  <a:lnTo>
                    <a:pt x="78" y="11"/>
                  </a:lnTo>
                  <a:lnTo>
                    <a:pt x="77" y="12"/>
                  </a:lnTo>
                  <a:lnTo>
                    <a:pt x="77" y="14"/>
                  </a:lnTo>
                  <a:lnTo>
                    <a:pt x="78" y="17"/>
                  </a:lnTo>
                  <a:lnTo>
                    <a:pt x="80" y="17"/>
                  </a:lnTo>
                  <a:lnTo>
                    <a:pt x="80" y="16"/>
                  </a:lnTo>
                  <a:lnTo>
                    <a:pt x="82" y="17"/>
                  </a:lnTo>
                  <a:lnTo>
                    <a:pt x="83" y="16"/>
                  </a:lnTo>
                  <a:lnTo>
                    <a:pt x="87" y="16"/>
                  </a:lnTo>
                  <a:lnTo>
                    <a:pt x="89" y="17"/>
                  </a:lnTo>
                  <a:lnTo>
                    <a:pt x="91" y="20"/>
                  </a:lnTo>
                  <a:lnTo>
                    <a:pt x="92" y="21"/>
                  </a:lnTo>
                  <a:lnTo>
                    <a:pt x="95" y="23"/>
                  </a:lnTo>
                  <a:lnTo>
                    <a:pt x="99" y="22"/>
                  </a:lnTo>
                  <a:lnTo>
                    <a:pt x="100" y="22"/>
                  </a:lnTo>
                  <a:lnTo>
                    <a:pt x="100" y="23"/>
                  </a:lnTo>
                  <a:lnTo>
                    <a:pt x="100" y="24"/>
                  </a:lnTo>
                  <a:lnTo>
                    <a:pt x="99" y="25"/>
                  </a:lnTo>
                  <a:lnTo>
                    <a:pt x="97" y="26"/>
                  </a:lnTo>
                  <a:lnTo>
                    <a:pt x="96" y="25"/>
                  </a:lnTo>
                  <a:lnTo>
                    <a:pt x="96" y="25"/>
                  </a:lnTo>
                  <a:lnTo>
                    <a:pt x="95" y="25"/>
                  </a:lnTo>
                  <a:lnTo>
                    <a:pt x="93" y="26"/>
                  </a:lnTo>
                  <a:lnTo>
                    <a:pt x="91" y="25"/>
                  </a:lnTo>
                  <a:lnTo>
                    <a:pt x="90" y="25"/>
                  </a:lnTo>
                  <a:lnTo>
                    <a:pt x="87" y="26"/>
                  </a:lnTo>
                  <a:lnTo>
                    <a:pt x="84" y="25"/>
                  </a:lnTo>
                  <a:lnTo>
                    <a:pt x="84" y="26"/>
                  </a:lnTo>
                  <a:lnTo>
                    <a:pt x="84" y="28"/>
                  </a:lnTo>
                  <a:lnTo>
                    <a:pt x="84" y="28"/>
                  </a:lnTo>
                  <a:lnTo>
                    <a:pt x="83" y="28"/>
                  </a:lnTo>
                  <a:lnTo>
                    <a:pt x="80" y="26"/>
                  </a:lnTo>
                  <a:lnTo>
                    <a:pt x="75" y="26"/>
                  </a:lnTo>
                  <a:lnTo>
                    <a:pt x="74" y="26"/>
                  </a:lnTo>
                  <a:lnTo>
                    <a:pt x="73" y="25"/>
                  </a:lnTo>
                  <a:lnTo>
                    <a:pt x="69" y="28"/>
                  </a:lnTo>
                  <a:lnTo>
                    <a:pt x="68" y="28"/>
                  </a:lnTo>
                  <a:lnTo>
                    <a:pt x="67" y="29"/>
                  </a:lnTo>
                  <a:lnTo>
                    <a:pt x="66" y="29"/>
                  </a:lnTo>
                  <a:lnTo>
                    <a:pt x="65" y="30"/>
                  </a:lnTo>
                  <a:lnTo>
                    <a:pt x="63" y="29"/>
                  </a:lnTo>
                  <a:lnTo>
                    <a:pt x="61" y="30"/>
                  </a:lnTo>
                  <a:lnTo>
                    <a:pt x="61" y="32"/>
                  </a:lnTo>
                  <a:lnTo>
                    <a:pt x="60" y="33"/>
                  </a:lnTo>
                  <a:lnTo>
                    <a:pt x="56" y="37"/>
                  </a:lnTo>
                  <a:lnTo>
                    <a:pt x="55" y="36"/>
                  </a:lnTo>
                  <a:lnTo>
                    <a:pt x="55" y="36"/>
                  </a:lnTo>
                  <a:lnTo>
                    <a:pt x="57" y="33"/>
                  </a:lnTo>
                  <a:lnTo>
                    <a:pt x="56" y="32"/>
                  </a:lnTo>
                  <a:lnTo>
                    <a:pt x="54" y="32"/>
                  </a:lnTo>
                  <a:lnTo>
                    <a:pt x="53" y="34"/>
                  </a:lnTo>
                  <a:lnTo>
                    <a:pt x="52" y="35"/>
                  </a:lnTo>
                  <a:lnTo>
                    <a:pt x="51" y="34"/>
                  </a:lnTo>
                  <a:lnTo>
                    <a:pt x="51" y="32"/>
                  </a:lnTo>
                  <a:lnTo>
                    <a:pt x="50" y="32"/>
                  </a:lnTo>
                  <a:lnTo>
                    <a:pt x="50" y="35"/>
                  </a:lnTo>
                  <a:lnTo>
                    <a:pt x="48" y="38"/>
                  </a:lnTo>
                  <a:lnTo>
                    <a:pt x="47" y="41"/>
                  </a:lnTo>
                  <a:lnTo>
                    <a:pt x="46" y="43"/>
                  </a:lnTo>
                  <a:lnTo>
                    <a:pt x="44" y="46"/>
                  </a:lnTo>
                  <a:lnTo>
                    <a:pt x="44" y="48"/>
                  </a:lnTo>
                  <a:lnTo>
                    <a:pt x="44" y="49"/>
                  </a:lnTo>
                  <a:lnTo>
                    <a:pt x="42" y="48"/>
                  </a:lnTo>
                  <a:lnTo>
                    <a:pt x="41" y="46"/>
                  </a:lnTo>
                  <a:lnTo>
                    <a:pt x="42" y="45"/>
                  </a:lnTo>
                  <a:lnTo>
                    <a:pt x="42" y="43"/>
                  </a:lnTo>
                  <a:lnTo>
                    <a:pt x="42" y="43"/>
                  </a:lnTo>
                  <a:lnTo>
                    <a:pt x="39" y="44"/>
                  </a:lnTo>
                  <a:lnTo>
                    <a:pt x="39" y="43"/>
                  </a:lnTo>
                  <a:lnTo>
                    <a:pt x="39" y="38"/>
                  </a:lnTo>
                  <a:lnTo>
                    <a:pt x="39" y="36"/>
                  </a:lnTo>
                  <a:lnTo>
                    <a:pt x="36" y="35"/>
                  </a:lnTo>
                  <a:lnTo>
                    <a:pt x="34" y="34"/>
                  </a:lnTo>
                  <a:lnTo>
                    <a:pt x="34" y="34"/>
                  </a:lnTo>
                  <a:lnTo>
                    <a:pt x="35" y="33"/>
                  </a:lnTo>
                  <a:lnTo>
                    <a:pt x="34" y="32"/>
                  </a:lnTo>
                  <a:lnTo>
                    <a:pt x="32" y="32"/>
                  </a:lnTo>
                  <a:lnTo>
                    <a:pt x="28" y="31"/>
                  </a:lnTo>
                  <a:lnTo>
                    <a:pt x="27" y="31"/>
                  </a:lnTo>
                  <a:lnTo>
                    <a:pt x="27" y="32"/>
                  </a:lnTo>
                  <a:lnTo>
                    <a:pt x="26" y="31"/>
                  </a:lnTo>
                  <a:lnTo>
                    <a:pt x="24" y="31"/>
                  </a:lnTo>
                  <a:lnTo>
                    <a:pt x="21" y="29"/>
                  </a:lnTo>
                  <a:lnTo>
                    <a:pt x="19" y="29"/>
                  </a:lnTo>
                  <a:lnTo>
                    <a:pt x="6" y="26"/>
                  </a:lnTo>
                  <a:lnTo>
                    <a:pt x="5" y="25"/>
                  </a:lnTo>
                  <a:lnTo>
                    <a:pt x="4" y="23"/>
                  </a:lnTo>
                  <a:lnTo>
                    <a:pt x="3" y="22"/>
                  </a:lnTo>
                  <a:lnTo>
                    <a:pt x="1" y="22"/>
                  </a:lnTo>
                  <a:lnTo>
                    <a:pt x="0" y="21"/>
                  </a:lnTo>
                </a:path>
              </a:pathLst>
            </a:custGeom>
            <a:grp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grpSp>
      <p:sp>
        <p:nvSpPr>
          <p:cNvPr id="319516" name="Freeform 28"/>
          <p:cNvSpPr>
            <a:spLocks/>
          </p:cNvSpPr>
          <p:nvPr/>
        </p:nvSpPr>
        <p:spPr bwMode="auto">
          <a:xfrm>
            <a:off x="6076950" y="2463800"/>
            <a:ext cx="468313" cy="884238"/>
          </a:xfrm>
          <a:custGeom>
            <a:avLst/>
            <a:gdLst/>
            <a:ahLst/>
            <a:cxnLst>
              <a:cxn ang="0">
                <a:pos x="2" y="5"/>
              </a:cxn>
              <a:cxn ang="0">
                <a:pos x="6" y="55"/>
              </a:cxn>
              <a:cxn ang="0">
                <a:pos x="5" y="55"/>
              </a:cxn>
              <a:cxn ang="0">
                <a:pos x="6" y="57"/>
              </a:cxn>
              <a:cxn ang="0">
                <a:pos x="5" y="60"/>
              </a:cxn>
              <a:cxn ang="0">
                <a:pos x="7" y="63"/>
              </a:cxn>
              <a:cxn ang="0">
                <a:pos x="7" y="68"/>
              </a:cxn>
              <a:cxn ang="0">
                <a:pos x="5" y="72"/>
              </a:cxn>
              <a:cxn ang="0">
                <a:pos x="5" y="73"/>
              </a:cxn>
              <a:cxn ang="0">
                <a:pos x="4" y="77"/>
              </a:cxn>
              <a:cxn ang="0">
                <a:pos x="1" y="79"/>
              </a:cxn>
              <a:cxn ang="0">
                <a:pos x="1" y="82"/>
              </a:cxn>
              <a:cxn ang="0">
                <a:pos x="0" y="86"/>
              </a:cxn>
              <a:cxn ang="0">
                <a:pos x="0" y="87"/>
              </a:cxn>
              <a:cxn ang="0">
                <a:pos x="0" y="87"/>
              </a:cxn>
              <a:cxn ang="0">
                <a:pos x="1" y="87"/>
              </a:cxn>
              <a:cxn ang="0">
                <a:pos x="2" y="88"/>
              </a:cxn>
              <a:cxn ang="0">
                <a:pos x="3" y="87"/>
              </a:cxn>
              <a:cxn ang="0">
                <a:pos x="3" y="87"/>
              </a:cxn>
              <a:cxn ang="0">
                <a:pos x="3" y="85"/>
              </a:cxn>
              <a:cxn ang="0">
                <a:pos x="6" y="85"/>
              </a:cxn>
              <a:cxn ang="0">
                <a:pos x="10" y="84"/>
              </a:cxn>
              <a:cxn ang="0">
                <a:pos x="15" y="86"/>
              </a:cxn>
              <a:cxn ang="0">
                <a:pos x="16" y="87"/>
              </a:cxn>
              <a:cxn ang="0">
                <a:pos x="17" y="86"/>
              </a:cxn>
              <a:cxn ang="0">
                <a:pos x="18" y="83"/>
              </a:cxn>
              <a:cxn ang="0">
                <a:pos x="20" y="82"/>
              </a:cxn>
              <a:cxn ang="0">
                <a:pos x="21" y="84"/>
              </a:cxn>
              <a:cxn ang="0">
                <a:pos x="23" y="85"/>
              </a:cxn>
              <a:cxn ang="0">
                <a:pos x="24" y="84"/>
              </a:cxn>
              <a:cxn ang="0">
                <a:pos x="26" y="79"/>
              </a:cxn>
              <a:cxn ang="0">
                <a:pos x="27" y="78"/>
              </a:cxn>
              <a:cxn ang="0">
                <a:pos x="28" y="78"/>
              </a:cxn>
              <a:cxn ang="0">
                <a:pos x="30" y="80"/>
              </a:cxn>
              <a:cxn ang="0">
                <a:pos x="34" y="80"/>
              </a:cxn>
              <a:cxn ang="0">
                <a:pos x="35" y="76"/>
              </a:cxn>
              <a:cxn ang="0">
                <a:pos x="41" y="68"/>
              </a:cxn>
              <a:cxn ang="0">
                <a:pos x="41" y="65"/>
              </a:cxn>
              <a:cxn ang="0">
                <a:pos x="43" y="64"/>
              </a:cxn>
              <a:cxn ang="0">
                <a:pos x="45" y="64"/>
              </a:cxn>
              <a:cxn ang="0">
                <a:pos x="47" y="63"/>
              </a:cxn>
              <a:cxn ang="0">
                <a:pos x="49" y="62"/>
              </a:cxn>
              <a:cxn ang="0">
                <a:pos x="50" y="61"/>
              </a:cxn>
              <a:cxn ang="0">
                <a:pos x="49" y="57"/>
              </a:cxn>
              <a:cxn ang="0">
                <a:pos x="49" y="56"/>
              </a:cxn>
              <a:cxn ang="0">
                <a:pos x="50" y="55"/>
              </a:cxn>
              <a:cxn ang="0">
                <a:pos x="43" y="1"/>
              </a:cxn>
              <a:cxn ang="0">
                <a:pos x="43" y="0"/>
              </a:cxn>
              <a:cxn ang="0">
                <a:pos x="12" y="4"/>
              </a:cxn>
              <a:cxn ang="0">
                <a:pos x="11" y="5"/>
              </a:cxn>
              <a:cxn ang="0">
                <a:pos x="8" y="6"/>
              </a:cxn>
              <a:cxn ang="0">
                <a:pos x="7" y="6"/>
              </a:cxn>
              <a:cxn ang="0">
                <a:pos x="4" y="7"/>
              </a:cxn>
              <a:cxn ang="0">
                <a:pos x="2" y="5"/>
              </a:cxn>
            </a:cxnLst>
            <a:rect l="0" t="0" r="r" b="b"/>
            <a:pathLst>
              <a:path w="50" h="88">
                <a:moveTo>
                  <a:pt x="2" y="5"/>
                </a:moveTo>
                <a:lnTo>
                  <a:pt x="6" y="55"/>
                </a:lnTo>
                <a:lnTo>
                  <a:pt x="5" y="55"/>
                </a:lnTo>
                <a:lnTo>
                  <a:pt x="6" y="57"/>
                </a:lnTo>
                <a:lnTo>
                  <a:pt x="5" y="60"/>
                </a:lnTo>
                <a:lnTo>
                  <a:pt x="7" y="63"/>
                </a:lnTo>
                <a:lnTo>
                  <a:pt x="7" y="68"/>
                </a:lnTo>
                <a:lnTo>
                  <a:pt x="5" y="72"/>
                </a:lnTo>
                <a:lnTo>
                  <a:pt x="5" y="73"/>
                </a:lnTo>
                <a:lnTo>
                  <a:pt x="4" y="77"/>
                </a:lnTo>
                <a:lnTo>
                  <a:pt x="1" y="79"/>
                </a:lnTo>
                <a:lnTo>
                  <a:pt x="1" y="82"/>
                </a:lnTo>
                <a:lnTo>
                  <a:pt x="0" y="86"/>
                </a:lnTo>
                <a:lnTo>
                  <a:pt x="0" y="87"/>
                </a:lnTo>
                <a:lnTo>
                  <a:pt x="0" y="87"/>
                </a:lnTo>
                <a:lnTo>
                  <a:pt x="1" y="87"/>
                </a:lnTo>
                <a:lnTo>
                  <a:pt x="2" y="88"/>
                </a:lnTo>
                <a:lnTo>
                  <a:pt x="3" y="87"/>
                </a:lnTo>
                <a:lnTo>
                  <a:pt x="3" y="87"/>
                </a:lnTo>
                <a:lnTo>
                  <a:pt x="3" y="85"/>
                </a:lnTo>
                <a:lnTo>
                  <a:pt x="6" y="85"/>
                </a:lnTo>
                <a:lnTo>
                  <a:pt x="10" y="84"/>
                </a:lnTo>
                <a:lnTo>
                  <a:pt x="15" y="86"/>
                </a:lnTo>
                <a:lnTo>
                  <a:pt x="16" y="87"/>
                </a:lnTo>
                <a:lnTo>
                  <a:pt x="17" y="86"/>
                </a:lnTo>
                <a:lnTo>
                  <a:pt x="18" y="83"/>
                </a:lnTo>
                <a:lnTo>
                  <a:pt x="20" y="82"/>
                </a:lnTo>
                <a:lnTo>
                  <a:pt x="21" y="84"/>
                </a:lnTo>
                <a:lnTo>
                  <a:pt x="23" y="85"/>
                </a:lnTo>
                <a:lnTo>
                  <a:pt x="24" y="84"/>
                </a:lnTo>
                <a:lnTo>
                  <a:pt x="26" y="79"/>
                </a:lnTo>
                <a:lnTo>
                  <a:pt x="27" y="78"/>
                </a:lnTo>
                <a:lnTo>
                  <a:pt x="28" y="78"/>
                </a:lnTo>
                <a:lnTo>
                  <a:pt x="30" y="80"/>
                </a:lnTo>
                <a:lnTo>
                  <a:pt x="34" y="80"/>
                </a:lnTo>
                <a:lnTo>
                  <a:pt x="35" y="76"/>
                </a:lnTo>
                <a:lnTo>
                  <a:pt x="41" y="68"/>
                </a:lnTo>
                <a:lnTo>
                  <a:pt x="41" y="65"/>
                </a:lnTo>
                <a:lnTo>
                  <a:pt x="43" y="64"/>
                </a:lnTo>
                <a:lnTo>
                  <a:pt x="45" y="64"/>
                </a:lnTo>
                <a:lnTo>
                  <a:pt x="47" y="63"/>
                </a:lnTo>
                <a:lnTo>
                  <a:pt x="49" y="62"/>
                </a:lnTo>
                <a:lnTo>
                  <a:pt x="50" y="61"/>
                </a:lnTo>
                <a:lnTo>
                  <a:pt x="49" y="57"/>
                </a:lnTo>
                <a:lnTo>
                  <a:pt x="49" y="56"/>
                </a:lnTo>
                <a:lnTo>
                  <a:pt x="50" y="55"/>
                </a:lnTo>
                <a:lnTo>
                  <a:pt x="43" y="1"/>
                </a:lnTo>
                <a:lnTo>
                  <a:pt x="43" y="0"/>
                </a:lnTo>
                <a:lnTo>
                  <a:pt x="12" y="4"/>
                </a:lnTo>
                <a:lnTo>
                  <a:pt x="11" y="5"/>
                </a:lnTo>
                <a:lnTo>
                  <a:pt x="8" y="6"/>
                </a:lnTo>
                <a:lnTo>
                  <a:pt x="7" y="6"/>
                </a:lnTo>
                <a:lnTo>
                  <a:pt x="4" y="7"/>
                </a:lnTo>
                <a:lnTo>
                  <a:pt x="2" y="5"/>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17" name="Freeform 29"/>
          <p:cNvSpPr>
            <a:spLocks/>
          </p:cNvSpPr>
          <p:nvPr/>
        </p:nvSpPr>
        <p:spPr bwMode="auto">
          <a:xfrm>
            <a:off x="5880100" y="3016250"/>
            <a:ext cx="1133475" cy="622300"/>
          </a:xfrm>
          <a:custGeom>
            <a:avLst/>
            <a:gdLst/>
            <a:ahLst/>
            <a:cxnLst>
              <a:cxn ang="0">
                <a:pos x="24" y="60"/>
              </a:cxn>
              <a:cxn ang="0">
                <a:pos x="24" y="56"/>
              </a:cxn>
              <a:cxn ang="0">
                <a:pos x="27" y="57"/>
              </a:cxn>
              <a:cxn ang="0">
                <a:pos x="97" y="49"/>
              </a:cxn>
              <a:cxn ang="0">
                <a:pos x="104" y="46"/>
              </a:cxn>
              <a:cxn ang="0">
                <a:pos x="108" y="42"/>
              </a:cxn>
              <a:cxn ang="0">
                <a:pos x="108" y="40"/>
              </a:cxn>
              <a:cxn ang="0">
                <a:pos x="110" y="37"/>
              </a:cxn>
              <a:cxn ang="0">
                <a:pos x="120" y="28"/>
              </a:cxn>
              <a:cxn ang="0">
                <a:pos x="120" y="27"/>
              </a:cxn>
              <a:cxn ang="0">
                <a:pos x="118" y="26"/>
              </a:cxn>
              <a:cxn ang="0">
                <a:pos x="116" y="24"/>
              </a:cxn>
              <a:cxn ang="0">
                <a:pos x="115" y="24"/>
              </a:cxn>
              <a:cxn ang="0">
                <a:pos x="109" y="16"/>
              </a:cxn>
              <a:cxn ang="0">
                <a:pos x="109" y="14"/>
              </a:cxn>
              <a:cxn ang="0">
                <a:pos x="109" y="10"/>
              </a:cxn>
              <a:cxn ang="0">
                <a:pos x="106" y="8"/>
              </a:cxn>
              <a:cxn ang="0">
                <a:pos x="103" y="5"/>
              </a:cxn>
              <a:cxn ang="0">
                <a:pos x="100" y="5"/>
              </a:cxn>
              <a:cxn ang="0">
                <a:pos x="98" y="6"/>
              </a:cxn>
              <a:cxn ang="0">
                <a:pos x="95" y="7"/>
              </a:cxn>
              <a:cxn ang="0">
                <a:pos x="91" y="6"/>
              </a:cxn>
              <a:cxn ang="0">
                <a:pos x="87" y="6"/>
              </a:cxn>
              <a:cxn ang="0">
                <a:pos x="81" y="5"/>
              </a:cxn>
              <a:cxn ang="0">
                <a:pos x="76" y="0"/>
              </a:cxn>
              <a:cxn ang="0">
                <a:pos x="74" y="1"/>
              </a:cxn>
              <a:cxn ang="0">
                <a:pos x="71" y="0"/>
              </a:cxn>
              <a:cxn ang="0">
                <a:pos x="70" y="2"/>
              </a:cxn>
              <a:cxn ang="0">
                <a:pos x="70" y="7"/>
              </a:cxn>
              <a:cxn ang="0">
                <a:pos x="66" y="9"/>
              </a:cxn>
              <a:cxn ang="0">
                <a:pos x="62" y="10"/>
              </a:cxn>
              <a:cxn ang="0">
                <a:pos x="56" y="21"/>
              </a:cxn>
              <a:cxn ang="0">
                <a:pos x="51" y="25"/>
              </a:cxn>
              <a:cxn ang="0">
                <a:pos x="48" y="23"/>
              </a:cxn>
              <a:cxn ang="0">
                <a:pos x="45" y="28"/>
              </a:cxn>
              <a:cxn ang="0">
                <a:pos x="42" y="29"/>
              </a:cxn>
              <a:cxn ang="0">
                <a:pos x="39" y="28"/>
              </a:cxn>
              <a:cxn ang="0">
                <a:pos x="37" y="32"/>
              </a:cxn>
              <a:cxn ang="0">
                <a:pos x="31" y="29"/>
              </a:cxn>
              <a:cxn ang="0">
                <a:pos x="24" y="30"/>
              </a:cxn>
              <a:cxn ang="0">
                <a:pos x="24" y="32"/>
              </a:cxn>
              <a:cxn ang="0">
                <a:pos x="22" y="32"/>
              </a:cxn>
              <a:cxn ang="0">
                <a:pos x="22" y="33"/>
              </a:cxn>
              <a:cxn ang="0">
                <a:pos x="21" y="35"/>
              </a:cxn>
              <a:cxn ang="0">
                <a:pos x="20" y="37"/>
              </a:cxn>
              <a:cxn ang="0">
                <a:pos x="22" y="39"/>
              </a:cxn>
              <a:cxn ang="0">
                <a:pos x="15" y="41"/>
              </a:cxn>
              <a:cxn ang="0">
                <a:pos x="16" y="48"/>
              </a:cxn>
              <a:cxn ang="0">
                <a:pos x="12" y="47"/>
              </a:cxn>
              <a:cxn ang="0">
                <a:pos x="7" y="46"/>
              </a:cxn>
              <a:cxn ang="0">
                <a:pos x="4" y="50"/>
              </a:cxn>
              <a:cxn ang="0">
                <a:pos x="5" y="51"/>
              </a:cxn>
              <a:cxn ang="0">
                <a:pos x="7" y="54"/>
              </a:cxn>
              <a:cxn ang="0">
                <a:pos x="4" y="59"/>
              </a:cxn>
              <a:cxn ang="0">
                <a:pos x="1" y="60"/>
              </a:cxn>
            </a:cxnLst>
            <a:rect l="0" t="0" r="r" b="b"/>
            <a:pathLst>
              <a:path w="121" h="62">
                <a:moveTo>
                  <a:pt x="0" y="62"/>
                </a:moveTo>
                <a:lnTo>
                  <a:pt x="24" y="60"/>
                </a:lnTo>
                <a:lnTo>
                  <a:pt x="24" y="58"/>
                </a:lnTo>
                <a:lnTo>
                  <a:pt x="24" y="56"/>
                </a:lnTo>
                <a:lnTo>
                  <a:pt x="26" y="56"/>
                </a:lnTo>
                <a:lnTo>
                  <a:pt x="27" y="57"/>
                </a:lnTo>
                <a:lnTo>
                  <a:pt x="95" y="51"/>
                </a:lnTo>
                <a:lnTo>
                  <a:pt x="97" y="49"/>
                </a:lnTo>
                <a:lnTo>
                  <a:pt x="98" y="48"/>
                </a:lnTo>
                <a:lnTo>
                  <a:pt x="104" y="46"/>
                </a:lnTo>
                <a:lnTo>
                  <a:pt x="104" y="44"/>
                </a:lnTo>
                <a:lnTo>
                  <a:pt x="108" y="42"/>
                </a:lnTo>
                <a:lnTo>
                  <a:pt x="108" y="40"/>
                </a:lnTo>
                <a:lnTo>
                  <a:pt x="108" y="40"/>
                </a:lnTo>
                <a:lnTo>
                  <a:pt x="110" y="39"/>
                </a:lnTo>
                <a:lnTo>
                  <a:pt x="110" y="37"/>
                </a:lnTo>
                <a:lnTo>
                  <a:pt x="112" y="35"/>
                </a:lnTo>
                <a:lnTo>
                  <a:pt x="120" y="28"/>
                </a:lnTo>
                <a:lnTo>
                  <a:pt x="121" y="27"/>
                </a:lnTo>
                <a:lnTo>
                  <a:pt x="120" y="27"/>
                </a:lnTo>
                <a:lnTo>
                  <a:pt x="118" y="26"/>
                </a:lnTo>
                <a:lnTo>
                  <a:pt x="118" y="26"/>
                </a:lnTo>
                <a:lnTo>
                  <a:pt x="117" y="25"/>
                </a:lnTo>
                <a:lnTo>
                  <a:pt x="116" y="24"/>
                </a:lnTo>
                <a:lnTo>
                  <a:pt x="115" y="24"/>
                </a:lnTo>
                <a:lnTo>
                  <a:pt x="115" y="24"/>
                </a:lnTo>
                <a:lnTo>
                  <a:pt x="112" y="21"/>
                </a:lnTo>
                <a:lnTo>
                  <a:pt x="109" y="16"/>
                </a:lnTo>
                <a:lnTo>
                  <a:pt x="109" y="15"/>
                </a:lnTo>
                <a:lnTo>
                  <a:pt x="109" y="14"/>
                </a:lnTo>
                <a:lnTo>
                  <a:pt x="109" y="12"/>
                </a:lnTo>
                <a:lnTo>
                  <a:pt x="109" y="10"/>
                </a:lnTo>
                <a:lnTo>
                  <a:pt x="108" y="9"/>
                </a:lnTo>
                <a:lnTo>
                  <a:pt x="106" y="8"/>
                </a:lnTo>
                <a:lnTo>
                  <a:pt x="104" y="7"/>
                </a:lnTo>
                <a:lnTo>
                  <a:pt x="103" y="5"/>
                </a:lnTo>
                <a:lnTo>
                  <a:pt x="102" y="4"/>
                </a:lnTo>
                <a:lnTo>
                  <a:pt x="100" y="5"/>
                </a:lnTo>
                <a:lnTo>
                  <a:pt x="99" y="6"/>
                </a:lnTo>
                <a:lnTo>
                  <a:pt x="98" y="6"/>
                </a:lnTo>
                <a:lnTo>
                  <a:pt x="98" y="7"/>
                </a:lnTo>
                <a:lnTo>
                  <a:pt x="95" y="7"/>
                </a:lnTo>
                <a:lnTo>
                  <a:pt x="92" y="6"/>
                </a:lnTo>
                <a:lnTo>
                  <a:pt x="91" y="6"/>
                </a:lnTo>
                <a:lnTo>
                  <a:pt x="90" y="8"/>
                </a:lnTo>
                <a:lnTo>
                  <a:pt x="87" y="6"/>
                </a:lnTo>
                <a:lnTo>
                  <a:pt x="83" y="6"/>
                </a:lnTo>
                <a:lnTo>
                  <a:pt x="81" y="5"/>
                </a:lnTo>
                <a:lnTo>
                  <a:pt x="80" y="2"/>
                </a:lnTo>
                <a:lnTo>
                  <a:pt x="76" y="0"/>
                </a:lnTo>
                <a:lnTo>
                  <a:pt x="75" y="1"/>
                </a:lnTo>
                <a:lnTo>
                  <a:pt x="74" y="1"/>
                </a:lnTo>
                <a:lnTo>
                  <a:pt x="72" y="0"/>
                </a:lnTo>
                <a:lnTo>
                  <a:pt x="71" y="0"/>
                </a:lnTo>
                <a:lnTo>
                  <a:pt x="70" y="1"/>
                </a:lnTo>
                <a:lnTo>
                  <a:pt x="70" y="2"/>
                </a:lnTo>
                <a:lnTo>
                  <a:pt x="71" y="6"/>
                </a:lnTo>
                <a:lnTo>
                  <a:pt x="70" y="7"/>
                </a:lnTo>
                <a:lnTo>
                  <a:pt x="69" y="8"/>
                </a:lnTo>
                <a:lnTo>
                  <a:pt x="66" y="9"/>
                </a:lnTo>
                <a:lnTo>
                  <a:pt x="64" y="9"/>
                </a:lnTo>
                <a:lnTo>
                  <a:pt x="62" y="10"/>
                </a:lnTo>
                <a:lnTo>
                  <a:pt x="62" y="13"/>
                </a:lnTo>
                <a:lnTo>
                  <a:pt x="56" y="21"/>
                </a:lnTo>
                <a:lnTo>
                  <a:pt x="55" y="25"/>
                </a:lnTo>
                <a:lnTo>
                  <a:pt x="51" y="25"/>
                </a:lnTo>
                <a:lnTo>
                  <a:pt x="49" y="23"/>
                </a:lnTo>
                <a:lnTo>
                  <a:pt x="48" y="23"/>
                </a:lnTo>
                <a:lnTo>
                  <a:pt x="47" y="24"/>
                </a:lnTo>
                <a:lnTo>
                  <a:pt x="45" y="28"/>
                </a:lnTo>
                <a:lnTo>
                  <a:pt x="44" y="30"/>
                </a:lnTo>
                <a:lnTo>
                  <a:pt x="42" y="29"/>
                </a:lnTo>
                <a:lnTo>
                  <a:pt x="41" y="27"/>
                </a:lnTo>
                <a:lnTo>
                  <a:pt x="39" y="28"/>
                </a:lnTo>
                <a:lnTo>
                  <a:pt x="38" y="31"/>
                </a:lnTo>
                <a:lnTo>
                  <a:pt x="37" y="32"/>
                </a:lnTo>
                <a:lnTo>
                  <a:pt x="36" y="31"/>
                </a:lnTo>
                <a:lnTo>
                  <a:pt x="31" y="29"/>
                </a:lnTo>
                <a:lnTo>
                  <a:pt x="27" y="30"/>
                </a:lnTo>
                <a:lnTo>
                  <a:pt x="24" y="30"/>
                </a:lnTo>
                <a:lnTo>
                  <a:pt x="24" y="32"/>
                </a:lnTo>
                <a:lnTo>
                  <a:pt x="24" y="32"/>
                </a:lnTo>
                <a:lnTo>
                  <a:pt x="23" y="33"/>
                </a:lnTo>
                <a:lnTo>
                  <a:pt x="22" y="32"/>
                </a:lnTo>
                <a:lnTo>
                  <a:pt x="21" y="32"/>
                </a:lnTo>
                <a:lnTo>
                  <a:pt x="22" y="33"/>
                </a:lnTo>
                <a:lnTo>
                  <a:pt x="21" y="34"/>
                </a:lnTo>
                <a:lnTo>
                  <a:pt x="21" y="35"/>
                </a:lnTo>
                <a:lnTo>
                  <a:pt x="20" y="36"/>
                </a:lnTo>
                <a:lnTo>
                  <a:pt x="20" y="37"/>
                </a:lnTo>
                <a:lnTo>
                  <a:pt x="22" y="39"/>
                </a:lnTo>
                <a:lnTo>
                  <a:pt x="22" y="39"/>
                </a:lnTo>
                <a:lnTo>
                  <a:pt x="17" y="40"/>
                </a:lnTo>
                <a:lnTo>
                  <a:pt x="15" y="41"/>
                </a:lnTo>
                <a:lnTo>
                  <a:pt x="15" y="43"/>
                </a:lnTo>
                <a:lnTo>
                  <a:pt x="16" y="48"/>
                </a:lnTo>
                <a:lnTo>
                  <a:pt x="14" y="49"/>
                </a:lnTo>
                <a:lnTo>
                  <a:pt x="12" y="47"/>
                </a:lnTo>
                <a:lnTo>
                  <a:pt x="10" y="46"/>
                </a:lnTo>
                <a:lnTo>
                  <a:pt x="7" y="46"/>
                </a:lnTo>
                <a:lnTo>
                  <a:pt x="5" y="47"/>
                </a:lnTo>
                <a:lnTo>
                  <a:pt x="4" y="50"/>
                </a:lnTo>
                <a:lnTo>
                  <a:pt x="5" y="51"/>
                </a:lnTo>
                <a:lnTo>
                  <a:pt x="5" y="51"/>
                </a:lnTo>
                <a:lnTo>
                  <a:pt x="6" y="52"/>
                </a:lnTo>
                <a:lnTo>
                  <a:pt x="7" y="54"/>
                </a:lnTo>
                <a:lnTo>
                  <a:pt x="5" y="59"/>
                </a:lnTo>
                <a:lnTo>
                  <a:pt x="4" y="59"/>
                </a:lnTo>
                <a:lnTo>
                  <a:pt x="3" y="59"/>
                </a:lnTo>
                <a:lnTo>
                  <a:pt x="1" y="60"/>
                </a:lnTo>
                <a:lnTo>
                  <a:pt x="0" y="62"/>
                </a:lnTo>
              </a:path>
            </a:pathLst>
          </a:custGeom>
          <a:solidFill>
            <a:srgbClr val="FFBF3F"/>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18" name="Freeform 30"/>
          <p:cNvSpPr>
            <a:spLocks/>
          </p:cNvSpPr>
          <p:nvPr/>
        </p:nvSpPr>
        <p:spPr bwMode="auto">
          <a:xfrm>
            <a:off x="5608638" y="3930650"/>
            <a:ext cx="533400" cy="1014413"/>
          </a:xfrm>
          <a:custGeom>
            <a:avLst/>
            <a:gdLst/>
            <a:ahLst/>
            <a:cxnLst>
              <a:cxn ang="0">
                <a:pos x="53" y="0"/>
              </a:cxn>
              <a:cxn ang="0">
                <a:pos x="18" y="2"/>
              </a:cxn>
              <a:cxn ang="0">
                <a:pos x="18" y="4"/>
              </a:cxn>
              <a:cxn ang="0">
                <a:pos x="15" y="6"/>
              </a:cxn>
              <a:cxn ang="0">
                <a:pos x="14" y="10"/>
              </a:cxn>
              <a:cxn ang="0">
                <a:pos x="14" y="13"/>
              </a:cxn>
              <a:cxn ang="0">
                <a:pos x="13" y="15"/>
              </a:cxn>
              <a:cxn ang="0">
                <a:pos x="10" y="17"/>
              </a:cxn>
              <a:cxn ang="0">
                <a:pos x="8" y="20"/>
              </a:cxn>
              <a:cxn ang="0">
                <a:pos x="8" y="21"/>
              </a:cxn>
              <a:cxn ang="0">
                <a:pos x="8" y="23"/>
              </a:cxn>
              <a:cxn ang="0">
                <a:pos x="6" y="25"/>
              </a:cxn>
              <a:cxn ang="0">
                <a:pos x="6" y="27"/>
              </a:cxn>
              <a:cxn ang="0">
                <a:pos x="5" y="30"/>
              </a:cxn>
              <a:cxn ang="0">
                <a:pos x="3" y="33"/>
              </a:cxn>
              <a:cxn ang="0">
                <a:pos x="4" y="36"/>
              </a:cxn>
              <a:cxn ang="0">
                <a:pos x="5" y="38"/>
              </a:cxn>
              <a:cxn ang="0">
                <a:pos x="6" y="40"/>
              </a:cxn>
              <a:cxn ang="0">
                <a:pos x="6" y="40"/>
              </a:cxn>
              <a:cxn ang="0">
                <a:pos x="6" y="41"/>
              </a:cxn>
              <a:cxn ang="0">
                <a:pos x="5" y="42"/>
              </a:cxn>
              <a:cxn ang="0">
                <a:pos x="5" y="44"/>
              </a:cxn>
              <a:cxn ang="0">
                <a:pos x="5" y="45"/>
              </a:cxn>
              <a:cxn ang="0">
                <a:pos x="5" y="47"/>
              </a:cxn>
              <a:cxn ang="0">
                <a:pos x="7" y="51"/>
              </a:cxn>
              <a:cxn ang="0">
                <a:pos x="8" y="54"/>
              </a:cxn>
              <a:cxn ang="0">
                <a:pos x="8" y="57"/>
              </a:cxn>
              <a:cxn ang="0">
                <a:pos x="10" y="58"/>
              </a:cxn>
              <a:cxn ang="0">
                <a:pos x="10" y="60"/>
              </a:cxn>
              <a:cxn ang="0">
                <a:pos x="8" y="61"/>
              </a:cxn>
              <a:cxn ang="0">
                <a:pos x="7" y="62"/>
              </a:cxn>
              <a:cxn ang="0">
                <a:pos x="6" y="66"/>
              </a:cxn>
              <a:cxn ang="0">
                <a:pos x="3" y="71"/>
              </a:cxn>
              <a:cxn ang="0">
                <a:pos x="0" y="80"/>
              </a:cxn>
              <a:cxn ang="0">
                <a:pos x="0" y="86"/>
              </a:cxn>
              <a:cxn ang="0">
                <a:pos x="32" y="85"/>
              </a:cxn>
              <a:cxn ang="0">
                <a:pos x="33" y="86"/>
              </a:cxn>
              <a:cxn ang="0">
                <a:pos x="32" y="89"/>
              </a:cxn>
              <a:cxn ang="0">
                <a:pos x="32" y="94"/>
              </a:cxn>
              <a:cxn ang="0">
                <a:pos x="35" y="97"/>
              </a:cxn>
              <a:cxn ang="0">
                <a:pos x="36" y="101"/>
              </a:cxn>
              <a:cxn ang="0">
                <a:pos x="38" y="101"/>
              </a:cxn>
              <a:cxn ang="0">
                <a:pos x="42" y="98"/>
              </a:cxn>
              <a:cxn ang="0">
                <a:pos x="50" y="96"/>
              </a:cxn>
              <a:cxn ang="0">
                <a:pos x="52" y="96"/>
              </a:cxn>
              <a:cxn ang="0">
                <a:pos x="55" y="95"/>
              </a:cxn>
              <a:cxn ang="0">
                <a:pos x="55" y="96"/>
              </a:cxn>
              <a:cxn ang="0">
                <a:pos x="57" y="97"/>
              </a:cxn>
              <a:cxn ang="0">
                <a:pos x="57" y="96"/>
              </a:cxn>
              <a:cxn ang="0">
                <a:pos x="54" y="66"/>
              </a:cxn>
              <a:cxn ang="0">
                <a:pos x="53" y="63"/>
              </a:cxn>
              <a:cxn ang="0">
                <a:pos x="55" y="2"/>
              </a:cxn>
              <a:cxn ang="0">
                <a:pos x="53" y="0"/>
              </a:cxn>
            </a:cxnLst>
            <a:rect l="0" t="0" r="r" b="b"/>
            <a:pathLst>
              <a:path w="57" h="101">
                <a:moveTo>
                  <a:pt x="53" y="0"/>
                </a:moveTo>
                <a:lnTo>
                  <a:pt x="18" y="2"/>
                </a:lnTo>
                <a:lnTo>
                  <a:pt x="18" y="4"/>
                </a:lnTo>
                <a:lnTo>
                  <a:pt x="15" y="6"/>
                </a:lnTo>
                <a:lnTo>
                  <a:pt x="14" y="10"/>
                </a:lnTo>
                <a:lnTo>
                  <a:pt x="14" y="13"/>
                </a:lnTo>
                <a:lnTo>
                  <a:pt x="13" y="15"/>
                </a:lnTo>
                <a:lnTo>
                  <a:pt x="10" y="17"/>
                </a:lnTo>
                <a:lnTo>
                  <a:pt x="8" y="20"/>
                </a:lnTo>
                <a:lnTo>
                  <a:pt x="8" y="21"/>
                </a:lnTo>
                <a:lnTo>
                  <a:pt x="8" y="23"/>
                </a:lnTo>
                <a:lnTo>
                  <a:pt x="6" y="25"/>
                </a:lnTo>
                <a:lnTo>
                  <a:pt x="6" y="27"/>
                </a:lnTo>
                <a:lnTo>
                  <a:pt x="5" y="30"/>
                </a:lnTo>
                <a:lnTo>
                  <a:pt x="3" y="33"/>
                </a:lnTo>
                <a:lnTo>
                  <a:pt x="4" y="36"/>
                </a:lnTo>
                <a:lnTo>
                  <a:pt x="5" y="38"/>
                </a:lnTo>
                <a:lnTo>
                  <a:pt x="6" y="40"/>
                </a:lnTo>
                <a:lnTo>
                  <a:pt x="6" y="40"/>
                </a:lnTo>
                <a:lnTo>
                  <a:pt x="6" y="41"/>
                </a:lnTo>
                <a:lnTo>
                  <a:pt x="5" y="42"/>
                </a:lnTo>
                <a:lnTo>
                  <a:pt x="5" y="44"/>
                </a:lnTo>
                <a:lnTo>
                  <a:pt x="5" y="45"/>
                </a:lnTo>
                <a:lnTo>
                  <a:pt x="5" y="47"/>
                </a:lnTo>
                <a:lnTo>
                  <a:pt x="7" y="51"/>
                </a:lnTo>
                <a:lnTo>
                  <a:pt x="8" y="54"/>
                </a:lnTo>
                <a:lnTo>
                  <a:pt x="8" y="57"/>
                </a:lnTo>
                <a:lnTo>
                  <a:pt x="10" y="58"/>
                </a:lnTo>
                <a:lnTo>
                  <a:pt x="10" y="60"/>
                </a:lnTo>
                <a:lnTo>
                  <a:pt x="8" y="61"/>
                </a:lnTo>
                <a:lnTo>
                  <a:pt x="7" y="62"/>
                </a:lnTo>
                <a:lnTo>
                  <a:pt x="6" y="66"/>
                </a:lnTo>
                <a:lnTo>
                  <a:pt x="3" y="71"/>
                </a:lnTo>
                <a:lnTo>
                  <a:pt x="0" y="80"/>
                </a:lnTo>
                <a:lnTo>
                  <a:pt x="0" y="86"/>
                </a:lnTo>
                <a:lnTo>
                  <a:pt x="32" y="85"/>
                </a:lnTo>
                <a:lnTo>
                  <a:pt x="33" y="86"/>
                </a:lnTo>
                <a:lnTo>
                  <a:pt x="32" y="89"/>
                </a:lnTo>
                <a:lnTo>
                  <a:pt x="32" y="94"/>
                </a:lnTo>
                <a:lnTo>
                  <a:pt x="35" y="97"/>
                </a:lnTo>
                <a:lnTo>
                  <a:pt x="36" y="101"/>
                </a:lnTo>
                <a:lnTo>
                  <a:pt x="38" y="101"/>
                </a:lnTo>
                <a:lnTo>
                  <a:pt x="42" y="98"/>
                </a:lnTo>
                <a:lnTo>
                  <a:pt x="50" y="96"/>
                </a:lnTo>
                <a:lnTo>
                  <a:pt x="52" y="96"/>
                </a:lnTo>
                <a:lnTo>
                  <a:pt x="55" y="95"/>
                </a:lnTo>
                <a:lnTo>
                  <a:pt x="55" y="96"/>
                </a:lnTo>
                <a:lnTo>
                  <a:pt x="57" y="97"/>
                </a:lnTo>
                <a:lnTo>
                  <a:pt x="57" y="96"/>
                </a:lnTo>
                <a:lnTo>
                  <a:pt x="54" y="66"/>
                </a:lnTo>
                <a:lnTo>
                  <a:pt x="53" y="63"/>
                </a:lnTo>
                <a:lnTo>
                  <a:pt x="55" y="2"/>
                </a:lnTo>
                <a:lnTo>
                  <a:pt x="53" y="0"/>
                </a:lnTo>
              </a:path>
            </a:pathLst>
          </a:custGeom>
          <a:solidFill>
            <a:srgbClr val="FFBF3F"/>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19" name="Freeform 31"/>
          <p:cNvSpPr>
            <a:spLocks/>
          </p:cNvSpPr>
          <p:nvPr/>
        </p:nvSpPr>
        <p:spPr bwMode="auto">
          <a:xfrm>
            <a:off x="6105525" y="3890963"/>
            <a:ext cx="590550" cy="1014412"/>
          </a:xfrm>
          <a:custGeom>
            <a:avLst/>
            <a:gdLst/>
            <a:ahLst/>
            <a:cxnLst>
              <a:cxn ang="0">
                <a:pos x="0" y="4"/>
              </a:cxn>
              <a:cxn ang="0">
                <a:pos x="2" y="6"/>
              </a:cxn>
              <a:cxn ang="0">
                <a:pos x="1" y="67"/>
              </a:cxn>
              <a:cxn ang="0">
                <a:pos x="1" y="70"/>
              </a:cxn>
              <a:cxn ang="0">
                <a:pos x="4" y="100"/>
              </a:cxn>
              <a:cxn ang="0">
                <a:pos x="5" y="100"/>
              </a:cxn>
              <a:cxn ang="0">
                <a:pos x="6" y="99"/>
              </a:cxn>
              <a:cxn ang="0">
                <a:pos x="9" y="100"/>
              </a:cxn>
              <a:cxn ang="0">
                <a:pos x="10" y="99"/>
              </a:cxn>
              <a:cxn ang="0">
                <a:pos x="10" y="94"/>
              </a:cxn>
              <a:cxn ang="0">
                <a:pos x="11" y="91"/>
              </a:cxn>
              <a:cxn ang="0">
                <a:pos x="13" y="94"/>
              </a:cxn>
              <a:cxn ang="0">
                <a:pos x="13" y="96"/>
              </a:cxn>
              <a:cxn ang="0">
                <a:pos x="14" y="98"/>
              </a:cxn>
              <a:cxn ang="0">
                <a:pos x="16" y="101"/>
              </a:cxn>
              <a:cxn ang="0">
                <a:pos x="17" y="101"/>
              </a:cxn>
              <a:cxn ang="0">
                <a:pos x="19" y="101"/>
              </a:cxn>
              <a:cxn ang="0">
                <a:pos x="21" y="99"/>
              </a:cxn>
              <a:cxn ang="0">
                <a:pos x="21" y="98"/>
              </a:cxn>
              <a:cxn ang="0">
                <a:pos x="22" y="97"/>
              </a:cxn>
              <a:cxn ang="0">
                <a:pos x="22" y="97"/>
              </a:cxn>
              <a:cxn ang="0">
                <a:pos x="22" y="97"/>
              </a:cxn>
              <a:cxn ang="0">
                <a:pos x="21" y="96"/>
              </a:cxn>
              <a:cxn ang="0">
                <a:pos x="21" y="96"/>
              </a:cxn>
              <a:cxn ang="0">
                <a:pos x="22" y="94"/>
              </a:cxn>
              <a:cxn ang="0">
                <a:pos x="22" y="93"/>
              </a:cxn>
              <a:cxn ang="0">
                <a:pos x="20" y="92"/>
              </a:cxn>
              <a:cxn ang="0">
                <a:pos x="20" y="92"/>
              </a:cxn>
              <a:cxn ang="0">
                <a:pos x="19" y="91"/>
              </a:cxn>
              <a:cxn ang="0">
                <a:pos x="18" y="89"/>
              </a:cxn>
              <a:cxn ang="0">
                <a:pos x="17" y="88"/>
              </a:cxn>
              <a:cxn ang="0">
                <a:pos x="18" y="87"/>
              </a:cxn>
              <a:cxn ang="0">
                <a:pos x="18" y="87"/>
              </a:cxn>
              <a:cxn ang="0">
                <a:pos x="18" y="86"/>
              </a:cxn>
              <a:cxn ang="0">
                <a:pos x="63" y="81"/>
              </a:cxn>
              <a:cxn ang="0">
                <a:pos x="63" y="80"/>
              </a:cxn>
              <a:cxn ang="0">
                <a:pos x="61" y="77"/>
              </a:cxn>
              <a:cxn ang="0">
                <a:pos x="61" y="71"/>
              </a:cxn>
              <a:cxn ang="0">
                <a:pos x="59" y="67"/>
              </a:cxn>
              <a:cxn ang="0">
                <a:pos x="59" y="63"/>
              </a:cxn>
              <a:cxn ang="0">
                <a:pos x="60" y="61"/>
              </a:cxn>
              <a:cxn ang="0">
                <a:pos x="60" y="58"/>
              </a:cxn>
              <a:cxn ang="0">
                <a:pos x="62" y="56"/>
              </a:cxn>
              <a:cxn ang="0">
                <a:pos x="62" y="55"/>
              </a:cxn>
              <a:cxn ang="0">
                <a:pos x="60" y="53"/>
              </a:cxn>
              <a:cxn ang="0">
                <a:pos x="61" y="51"/>
              </a:cxn>
              <a:cxn ang="0">
                <a:pos x="60" y="50"/>
              </a:cxn>
              <a:cxn ang="0">
                <a:pos x="58" y="49"/>
              </a:cxn>
              <a:cxn ang="0">
                <a:pos x="58" y="48"/>
              </a:cxn>
              <a:cxn ang="0">
                <a:pos x="57" y="45"/>
              </a:cxn>
              <a:cxn ang="0">
                <a:pos x="56" y="44"/>
              </a:cxn>
              <a:cxn ang="0">
                <a:pos x="44" y="0"/>
              </a:cxn>
              <a:cxn ang="0">
                <a:pos x="0" y="4"/>
              </a:cxn>
            </a:cxnLst>
            <a:rect l="0" t="0" r="r" b="b"/>
            <a:pathLst>
              <a:path w="63" h="101">
                <a:moveTo>
                  <a:pt x="0" y="4"/>
                </a:moveTo>
                <a:lnTo>
                  <a:pt x="2" y="6"/>
                </a:lnTo>
                <a:lnTo>
                  <a:pt x="1" y="67"/>
                </a:lnTo>
                <a:lnTo>
                  <a:pt x="1" y="70"/>
                </a:lnTo>
                <a:lnTo>
                  <a:pt x="4" y="100"/>
                </a:lnTo>
                <a:lnTo>
                  <a:pt x="5" y="100"/>
                </a:lnTo>
                <a:lnTo>
                  <a:pt x="6" y="99"/>
                </a:lnTo>
                <a:lnTo>
                  <a:pt x="9" y="100"/>
                </a:lnTo>
                <a:lnTo>
                  <a:pt x="10" y="99"/>
                </a:lnTo>
                <a:lnTo>
                  <a:pt x="10" y="94"/>
                </a:lnTo>
                <a:lnTo>
                  <a:pt x="11" y="91"/>
                </a:lnTo>
                <a:lnTo>
                  <a:pt x="13" y="94"/>
                </a:lnTo>
                <a:lnTo>
                  <a:pt x="13" y="96"/>
                </a:lnTo>
                <a:lnTo>
                  <a:pt x="14" y="98"/>
                </a:lnTo>
                <a:lnTo>
                  <a:pt x="16" y="101"/>
                </a:lnTo>
                <a:lnTo>
                  <a:pt x="17" y="101"/>
                </a:lnTo>
                <a:lnTo>
                  <a:pt x="19" y="101"/>
                </a:lnTo>
                <a:lnTo>
                  <a:pt x="21" y="99"/>
                </a:lnTo>
                <a:lnTo>
                  <a:pt x="21" y="98"/>
                </a:lnTo>
                <a:lnTo>
                  <a:pt x="22" y="97"/>
                </a:lnTo>
                <a:lnTo>
                  <a:pt x="22" y="97"/>
                </a:lnTo>
                <a:lnTo>
                  <a:pt x="22" y="97"/>
                </a:lnTo>
                <a:lnTo>
                  <a:pt x="21" y="96"/>
                </a:lnTo>
                <a:lnTo>
                  <a:pt x="21" y="96"/>
                </a:lnTo>
                <a:lnTo>
                  <a:pt x="22" y="94"/>
                </a:lnTo>
                <a:lnTo>
                  <a:pt x="22" y="93"/>
                </a:lnTo>
                <a:lnTo>
                  <a:pt x="20" y="92"/>
                </a:lnTo>
                <a:lnTo>
                  <a:pt x="20" y="92"/>
                </a:lnTo>
                <a:lnTo>
                  <a:pt x="19" y="91"/>
                </a:lnTo>
                <a:lnTo>
                  <a:pt x="18" y="89"/>
                </a:lnTo>
                <a:lnTo>
                  <a:pt x="17" y="88"/>
                </a:lnTo>
                <a:lnTo>
                  <a:pt x="18" y="87"/>
                </a:lnTo>
                <a:lnTo>
                  <a:pt x="18" y="87"/>
                </a:lnTo>
                <a:lnTo>
                  <a:pt x="18" y="86"/>
                </a:lnTo>
                <a:lnTo>
                  <a:pt x="63" y="81"/>
                </a:lnTo>
                <a:lnTo>
                  <a:pt x="63" y="80"/>
                </a:lnTo>
                <a:lnTo>
                  <a:pt x="61" y="77"/>
                </a:lnTo>
                <a:lnTo>
                  <a:pt x="61" y="71"/>
                </a:lnTo>
                <a:lnTo>
                  <a:pt x="59" y="67"/>
                </a:lnTo>
                <a:lnTo>
                  <a:pt x="59" y="63"/>
                </a:lnTo>
                <a:lnTo>
                  <a:pt x="60" y="61"/>
                </a:lnTo>
                <a:lnTo>
                  <a:pt x="60" y="58"/>
                </a:lnTo>
                <a:lnTo>
                  <a:pt x="62" y="56"/>
                </a:lnTo>
                <a:lnTo>
                  <a:pt x="62" y="55"/>
                </a:lnTo>
                <a:lnTo>
                  <a:pt x="60" y="53"/>
                </a:lnTo>
                <a:lnTo>
                  <a:pt x="61" y="51"/>
                </a:lnTo>
                <a:lnTo>
                  <a:pt x="60" y="50"/>
                </a:lnTo>
                <a:lnTo>
                  <a:pt x="58" y="49"/>
                </a:lnTo>
                <a:lnTo>
                  <a:pt x="58" y="48"/>
                </a:lnTo>
                <a:lnTo>
                  <a:pt x="57" y="45"/>
                </a:lnTo>
                <a:lnTo>
                  <a:pt x="56" y="44"/>
                </a:lnTo>
                <a:lnTo>
                  <a:pt x="44" y="0"/>
                </a:lnTo>
                <a:lnTo>
                  <a:pt x="0" y="4"/>
                </a:lnTo>
              </a:path>
            </a:pathLst>
          </a:custGeom>
          <a:solidFill>
            <a:srgbClr val="FFBF3F"/>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20" name="Freeform 32"/>
          <p:cNvSpPr>
            <a:spLocks/>
          </p:cNvSpPr>
          <p:nvPr/>
        </p:nvSpPr>
        <p:spPr bwMode="auto">
          <a:xfrm>
            <a:off x="6480175" y="2333625"/>
            <a:ext cx="646113" cy="782638"/>
          </a:xfrm>
          <a:custGeom>
            <a:avLst/>
            <a:gdLst/>
            <a:ahLst/>
            <a:cxnLst>
              <a:cxn ang="0">
                <a:pos x="7" y="68"/>
              </a:cxn>
              <a:cxn ang="0">
                <a:pos x="10" y="69"/>
              </a:cxn>
              <a:cxn ang="0">
                <a:pos x="12" y="68"/>
              </a:cxn>
              <a:cxn ang="0">
                <a:pos x="17" y="73"/>
              </a:cxn>
              <a:cxn ang="0">
                <a:pos x="23" y="74"/>
              </a:cxn>
              <a:cxn ang="0">
                <a:pos x="27" y="75"/>
              </a:cxn>
              <a:cxn ang="0">
                <a:pos x="31" y="75"/>
              </a:cxn>
              <a:cxn ang="0">
                <a:pos x="34" y="75"/>
              </a:cxn>
              <a:cxn ang="0">
                <a:pos x="36" y="73"/>
              </a:cxn>
              <a:cxn ang="0">
                <a:pos x="39" y="73"/>
              </a:cxn>
              <a:cxn ang="0">
                <a:pos x="42" y="76"/>
              </a:cxn>
              <a:cxn ang="0">
                <a:pos x="44" y="78"/>
              </a:cxn>
              <a:cxn ang="0">
                <a:pos x="48" y="75"/>
              </a:cxn>
              <a:cxn ang="0">
                <a:pos x="49" y="72"/>
              </a:cxn>
              <a:cxn ang="0">
                <a:pos x="51" y="64"/>
              </a:cxn>
              <a:cxn ang="0">
                <a:pos x="53" y="67"/>
              </a:cxn>
              <a:cxn ang="0">
                <a:pos x="55" y="62"/>
              </a:cxn>
              <a:cxn ang="0">
                <a:pos x="58" y="57"/>
              </a:cxn>
              <a:cxn ang="0">
                <a:pos x="59" y="55"/>
              </a:cxn>
              <a:cxn ang="0">
                <a:pos x="62" y="55"/>
              </a:cxn>
              <a:cxn ang="0">
                <a:pos x="65" y="50"/>
              </a:cxn>
              <a:cxn ang="0">
                <a:pos x="68" y="48"/>
              </a:cxn>
              <a:cxn ang="0">
                <a:pos x="68" y="45"/>
              </a:cxn>
              <a:cxn ang="0">
                <a:pos x="68" y="41"/>
              </a:cxn>
              <a:cxn ang="0">
                <a:pos x="66" y="33"/>
              </a:cxn>
              <a:cxn ang="0">
                <a:pos x="68" y="28"/>
              </a:cxn>
              <a:cxn ang="0">
                <a:pos x="69" y="28"/>
              </a:cxn>
              <a:cxn ang="0">
                <a:pos x="57" y="4"/>
              </a:cxn>
              <a:cxn ang="0">
                <a:pos x="52" y="8"/>
              </a:cxn>
              <a:cxn ang="0">
                <a:pos x="46" y="13"/>
              </a:cxn>
              <a:cxn ang="0">
                <a:pos x="42" y="13"/>
              </a:cxn>
              <a:cxn ang="0">
                <a:pos x="37" y="17"/>
              </a:cxn>
              <a:cxn ang="0">
                <a:pos x="33" y="15"/>
              </a:cxn>
              <a:cxn ang="0">
                <a:pos x="31" y="16"/>
              </a:cxn>
              <a:cxn ang="0">
                <a:pos x="31" y="14"/>
              </a:cxn>
              <a:cxn ang="0">
                <a:pos x="24" y="12"/>
              </a:cxn>
              <a:cxn ang="0">
                <a:pos x="21" y="12"/>
              </a:cxn>
              <a:cxn ang="0">
                <a:pos x="0" y="14"/>
              </a:cxn>
            </a:cxnLst>
            <a:rect l="0" t="0" r="r" b="b"/>
            <a:pathLst>
              <a:path w="69" h="78">
                <a:moveTo>
                  <a:pt x="0" y="14"/>
                </a:moveTo>
                <a:lnTo>
                  <a:pt x="7" y="68"/>
                </a:lnTo>
                <a:lnTo>
                  <a:pt x="8" y="68"/>
                </a:lnTo>
                <a:lnTo>
                  <a:pt x="10" y="69"/>
                </a:lnTo>
                <a:lnTo>
                  <a:pt x="11" y="69"/>
                </a:lnTo>
                <a:lnTo>
                  <a:pt x="12" y="68"/>
                </a:lnTo>
                <a:lnTo>
                  <a:pt x="16" y="70"/>
                </a:lnTo>
                <a:lnTo>
                  <a:pt x="17" y="73"/>
                </a:lnTo>
                <a:lnTo>
                  <a:pt x="19" y="74"/>
                </a:lnTo>
                <a:lnTo>
                  <a:pt x="23" y="74"/>
                </a:lnTo>
                <a:lnTo>
                  <a:pt x="26" y="76"/>
                </a:lnTo>
                <a:lnTo>
                  <a:pt x="27" y="75"/>
                </a:lnTo>
                <a:lnTo>
                  <a:pt x="28" y="74"/>
                </a:lnTo>
                <a:lnTo>
                  <a:pt x="31" y="75"/>
                </a:lnTo>
                <a:lnTo>
                  <a:pt x="34" y="75"/>
                </a:lnTo>
                <a:lnTo>
                  <a:pt x="34" y="75"/>
                </a:lnTo>
                <a:lnTo>
                  <a:pt x="35" y="74"/>
                </a:lnTo>
                <a:lnTo>
                  <a:pt x="36" y="73"/>
                </a:lnTo>
                <a:lnTo>
                  <a:pt x="38" y="72"/>
                </a:lnTo>
                <a:lnTo>
                  <a:pt x="39" y="73"/>
                </a:lnTo>
                <a:lnTo>
                  <a:pt x="40" y="75"/>
                </a:lnTo>
                <a:lnTo>
                  <a:pt x="42" y="76"/>
                </a:lnTo>
                <a:lnTo>
                  <a:pt x="44" y="77"/>
                </a:lnTo>
                <a:lnTo>
                  <a:pt x="44" y="78"/>
                </a:lnTo>
                <a:lnTo>
                  <a:pt x="46" y="77"/>
                </a:lnTo>
                <a:lnTo>
                  <a:pt x="48" y="75"/>
                </a:lnTo>
                <a:lnTo>
                  <a:pt x="49" y="74"/>
                </a:lnTo>
                <a:lnTo>
                  <a:pt x="49" y="72"/>
                </a:lnTo>
                <a:lnTo>
                  <a:pt x="49" y="69"/>
                </a:lnTo>
                <a:lnTo>
                  <a:pt x="51" y="64"/>
                </a:lnTo>
                <a:lnTo>
                  <a:pt x="52" y="64"/>
                </a:lnTo>
                <a:lnTo>
                  <a:pt x="53" y="67"/>
                </a:lnTo>
                <a:lnTo>
                  <a:pt x="55" y="64"/>
                </a:lnTo>
                <a:lnTo>
                  <a:pt x="55" y="62"/>
                </a:lnTo>
                <a:lnTo>
                  <a:pt x="56" y="59"/>
                </a:lnTo>
                <a:lnTo>
                  <a:pt x="58" y="57"/>
                </a:lnTo>
                <a:lnTo>
                  <a:pt x="58" y="56"/>
                </a:lnTo>
                <a:lnTo>
                  <a:pt x="59" y="55"/>
                </a:lnTo>
                <a:lnTo>
                  <a:pt x="61" y="55"/>
                </a:lnTo>
                <a:lnTo>
                  <a:pt x="62" y="55"/>
                </a:lnTo>
                <a:lnTo>
                  <a:pt x="62" y="54"/>
                </a:lnTo>
                <a:lnTo>
                  <a:pt x="65" y="50"/>
                </a:lnTo>
                <a:lnTo>
                  <a:pt x="66" y="50"/>
                </a:lnTo>
                <a:lnTo>
                  <a:pt x="68" y="48"/>
                </a:lnTo>
                <a:lnTo>
                  <a:pt x="68" y="46"/>
                </a:lnTo>
                <a:lnTo>
                  <a:pt x="68" y="45"/>
                </a:lnTo>
                <a:lnTo>
                  <a:pt x="68" y="43"/>
                </a:lnTo>
                <a:lnTo>
                  <a:pt x="68" y="41"/>
                </a:lnTo>
                <a:lnTo>
                  <a:pt x="69" y="34"/>
                </a:lnTo>
                <a:lnTo>
                  <a:pt x="66" y="33"/>
                </a:lnTo>
                <a:lnTo>
                  <a:pt x="69" y="31"/>
                </a:lnTo>
                <a:lnTo>
                  <a:pt x="68" y="28"/>
                </a:lnTo>
                <a:lnTo>
                  <a:pt x="69" y="27"/>
                </a:lnTo>
                <a:lnTo>
                  <a:pt x="69" y="28"/>
                </a:lnTo>
                <a:lnTo>
                  <a:pt x="65" y="0"/>
                </a:lnTo>
                <a:lnTo>
                  <a:pt x="57" y="4"/>
                </a:lnTo>
                <a:lnTo>
                  <a:pt x="53" y="7"/>
                </a:lnTo>
                <a:lnTo>
                  <a:pt x="52" y="8"/>
                </a:lnTo>
                <a:lnTo>
                  <a:pt x="48" y="12"/>
                </a:lnTo>
                <a:lnTo>
                  <a:pt x="46" y="13"/>
                </a:lnTo>
                <a:lnTo>
                  <a:pt x="45" y="13"/>
                </a:lnTo>
                <a:lnTo>
                  <a:pt x="42" y="13"/>
                </a:lnTo>
                <a:lnTo>
                  <a:pt x="41" y="14"/>
                </a:lnTo>
                <a:lnTo>
                  <a:pt x="37" y="17"/>
                </a:lnTo>
                <a:lnTo>
                  <a:pt x="36" y="16"/>
                </a:lnTo>
                <a:lnTo>
                  <a:pt x="33" y="15"/>
                </a:lnTo>
                <a:lnTo>
                  <a:pt x="32" y="16"/>
                </a:lnTo>
                <a:lnTo>
                  <a:pt x="31" y="16"/>
                </a:lnTo>
                <a:lnTo>
                  <a:pt x="32" y="14"/>
                </a:lnTo>
                <a:lnTo>
                  <a:pt x="31" y="14"/>
                </a:lnTo>
                <a:lnTo>
                  <a:pt x="29" y="14"/>
                </a:lnTo>
                <a:lnTo>
                  <a:pt x="24" y="12"/>
                </a:lnTo>
                <a:lnTo>
                  <a:pt x="23" y="12"/>
                </a:lnTo>
                <a:lnTo>
                  <a:pt x="21" y="12"/>
                </a:lnTo>
                <a:lnTo>
                  <a:pt x="21" y="11"/>
                </a:lnTo>
                <a:lnTo>
                  <a:pt x="0" y="14"/>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21" name="Freeform 33"/>
          <p:cNvSpPr>
            <a:spLocks/>
          </p:cNvSpPr>
          <p:nvPr/>
        </p:nvSpPr>
        <p:spPr bwMode="auto">
          <a:xfrm>
            <a:off x="7183438" y="1498600"/>
            <a:ext cx="1162050" cy="954088"/>
          </a:xfrm>
          <a:custGeom>
            <a:avLst/>
            <a:gdLst/>
            <a:ahLst/>
            <a:cxnLst>
              <a:cxn ang="0">
                <a:pos x="95" y="85"/>
              </a:cxn>
              <a:cxn ang="0">
                <a:pos x="93" y="88"/>
              </a:cxn>
              <a:cxn ang="0">
                <a:pos x="91" y="91"/>
              </a:cxn>
              <a:cxn ang="0">
                <a:pos x="91" y="95"/>
              </a:cxn>
              <a:cxn ang="0">
                <a:pos x="94" y="92"/>
              </a:cxn>
              <a:cxn ang="0">
                <a:pos x="99" y="91"/>
              </a:cxn>
              <a:cxn ang="0">
                <a:pos x="106" y="88"/>
              </a:cxn>
              <a:cxn ang="0">
                <a:pos x="117" y="80"/>
              </a:cxn>
              <a:cxn ang="0">
                <a:pos x="121" y="78"/>
              </a:cxn>
              <a:cxn ang="0">
                <a:pos x="124" y="74"/>
              </a:cxn>
              <a:cxn ang="0">
                <a:pos x="122" y="75"/>
              </a:cxn>
              <a:cxn ang="0">
                <a:pos x="117" y="77"/>
              </a:cxn>
              <a:cxn ang="0">
                <a:pos x="115" y="79"/>
              </a:cxn>
              <a:cxn ang="0">
                <a:pos x="118" y="74"/>
              </a:cxn>
              <a:cxn ang="0">
                <a:pos x="115" y="76"/>
              </a:cxn>
              <a:cxn ang="0">
                <a:pos x="105" y="82"/>
              </a:cxn>
              <a:cxn ang="0">
                <a:pos x="97" y="87"/>
              </a:cxn>
              <a:cxn ang="0">
                <a:pos x="96" y="83"/>
              </a:cxn>
              <a:cxn ang="0">
                <a:pos x="99" y="77"/>
              </a:cxn>
              <a:cxn ang="0">
                <a:pos x="96" y="60"/>
              </a:cxn>
              <a:cxn ang="0">
                <a:pos x="94" y="42"/>
              </a:cxn>
              <a:cxn ang="0">
                <a:pos x="92" y="30"/>
              </a:cxn>
              <a:cxn ang="0">
                <a:pos x="89" y="28"/>
              </a:cxn>
              <a:cxn ang="0">
                <a:pos x="89" y="25"/>
              </a:cxn>
              <a:cxn ang="0">
                <a:pos x="87" y="15"/>
              </a:cxn>
              <a:cxn ang="0">
                <a:pos x="84" y="4"/>
              </a:cxn>
              <a:cxn ang="0">
                <a:pos x="82" y="0"/>
              </a:cxn>
              <a:cxn ang="0">
                <a:pos x="62" y="4"/>
              </a:cxn>
              <a:cxn ang="0">
                <a:pos x="51" y="17"/>
              </a:cxn>
              <a:cxn ang="0">
                <a:pos x="50" y="21"/>
              </a:cxn>
              <a:cxn ang="0">
                <a:pos x="43" y="28"/>
              </a:cxn>
              <a:cxn ang="0">
                <a:pos x="46" y="30"/>
              </a:cxn>
              <a:cxn ang="0">
                <a:pos x="46" y="33"/>
              </a:cxn>
              <a:cxn ang="0">
                <a:pos x="47" y="39"/>
              </a:cxn>
              <a:cxn ang="0">
                <a:pos x="36" y="47"/>
              </a:cxn>
              <a:cxn ang="0">
                <a:pos x="23" y="47"/>
              </a:cxn>
              <a:cxn ang="0">
                <a:pos x="10" y="50"/>
              </a:cxn>
              <a:cxn ang="0">
                <a:pos x="8" y="56"/>
              </a:cxn>
              <a:cxn ang="0">
                <a:pos x="11" y="63"/>
              </a:cxn>
              <a:cxn ang="0">
                <a:pos x="2" y="73"/>
              </a:cxn>
              <a:cxn ang="0">
                <a:pos x="67" y="67"/>
              </a:cxn>
              <a:cxn ang="0">
                <a:pos x="70" y="69"/>
              </a:cxn>
              <a:cxn ang="0">
                <a:pos x="72" y="70"/>
              </a:cxn>
              <a:cxn ang="0">
                <a:pos x="75" y="76"/>
              </a:cxn>
              <a:cxn ang="0">
                <a:pos x="80" y="78"/>
              </a:cxn>
            </a:cxnLst>
            <a:rect l="0" t="0" r="r" b="b"/>
            <a:pathLst>
              <a:path w="124" h="95">
                <a:moveTo>
                  <a:pt x="80" y="78"/>
                </a:moveTo>
                <a:lnTo>
                  <a:pt x="94" y="83"/>
                </a:lnTo>
                <a:lnTo>
                  <a:pt x="95" y="85"/>
                </a:lnTo>
                <a:lnTo>
                  <a:pt x="94" y="86"/>
                </a:lnTo>
                <a:lnTo>
                  <a:pt x="93" y="87"/>
                </a:lnTo>
                <a:lnTo>
                  <a:pt x="93" y="88"/>
                </a:lnTo>
                <a:lnTo>
                  <a:pt x="93" y="90"/>
                </a:lnTo>
                <a:lnTo>
                  <a:pt x="92" y="90"/>
                </a:lnTo>
                <a:lnTo>
                  <a:pt x="91" y="91"/>
                </a:lnTo>
                <a:lnTo>
                  <a:pt x="90" y="94"/>
                </a:lnTo>
                <a:lnTo>
                  <a:pt x="90" y="94"/>
                </a:lnTo>
                <a:lnTo>
                  <a:pt x="91" y="95"/>
                </a:lnTo>
                <a:lnTo>
                  <a:pt x="91" y="94"/>
                </a:lnTo>
                <a:lnTo>
                  <a:pt x="92" y="94"/>
                </a:lnTo>
                <a:lnTo>
                  <a:pt x="94" y="92"/>
                </a:lnTo>
                <a:lnTo>
                  <a:pt x="95" y="92"/>
                </a:lnTo>
                <a:lnTo>
                  <a:pt x="98" y="92"/>
                </a:lnTo>
                <a:lnTo>
                  <a:pt x="99" y="91"/>
                </a:lnTo>
                <a:lnTo>
                  <a:pt x="102" y="90"/>
                </a:lnTo>
                <a:lnTo>
                  <a:pt x="104" y="89"/>
                </a:lnTo>
                <a:lnTo>
                  <a:pt x="106" y="88"/>
                </a:lnTo>
                <a:lnTo>
                  <a:pt x="107" y="87"/>
                </a:lnTo>
                <a:lnTo>
                  <a:pt x="115" y="82"/>
                </a:lnTo>
                <a:lnTo>
                  <a:pt x="117" y="80"/>
                </a:lnTo>
                <a:lnTo>
                  <a:pt x="118" y="79"/>
                </a:lnTo>
                <a:lnTo>
                  <a:pt x="119" y="79"/>
                </a:lnTo>
                <a:lnTo>
                  <a:pt x="121" y="78"/>
                </a:lnTo>
                <a:lnTo>
                  <a:pt x="122" y="77"/>
                </a:lnTo>
                <a:lnTo>
                  <a:pt x="123" y="76"/>
                </a:lnTo>
                <a:lnTo>
                  <a:pt x="124" y="74"/>
                </a:lnTo>
                <a:lnTo>
                  <a:pt x="124" y="74"/>
                </a:lnTo>
                <a:lnTo>
                  <a:pt x="124" y="73"/>
                </a:lnTo>
                <a:lnTo>
                  <a:pt x="122" y="75"/>
                </a:lnTo>
                <a:lnTo>
                  <a:pt x="120" y="75"/>
                </a:lnTo>
                <a:lnTo>
                  <a:pt x="118" y="76"/>
                </a:lnTo>
                <a:lnTo>
                  <a:pt x="117" y="77"/>
                </a:lnTo>
                <a:lnTo>
                  <a:pt x="117" y="78"/>
                </a:lnTo>
                <a:lnTo>
                  <a:pt x="115" y="79"/>
                </a:lnTo>
                <a:lnTo>
                  <a:pt x="115" y="79"/>
                </a:lnTo>
                <a:lnTo>
                  <a:pt x="115" y="77"/>
                </a:lnTo>
                <a:lnTo>
                  <a:pt x="116" y="76"/>
                </a:lnTo>
                <a:lnTo>
                  <a:pt x="118" y="74"/>
                </a:lnTo>
                <a:lnTo>
                  <a:pt x="117" y="73"/>
                </a:lnTo>
                <a:lnTo>
                  <a:pt x="116" y="74"/>
                </a:lnTo>
                <a:lnTo>
                  <a:pt x="115" y="76"/>
                </a:lnTo>
                <a:lnTo>
                  <a:pt x="114" y="77"/>
                </a:lnTo>
                <a:lnTo>
                  <a:pt x="110" y="79"/>
                </a:lnTo>
                <a:lnTo>
                  <a:pt x="105" y="82"/>
                </a:lnTo>
                <a:lnTo>
                  <a:pt x="100" y="84"/>
                </a:lnTo>
                <a:lnTo>
                  <a:pt x="99" y="85"/>
                </a:lnTo>
                <a:lnTo>
                  <a:pt x="97" y="87"/>
                </a:lnTo>
                <a:lnTo>
                  <a:pt x="96" y="86"/>
                </a:lnTo>
                <a:lnTo>
                  <a:pt x="96" y="85"/>
                </a:lnTo>
                <a:lnTo>
                  <a:pt x="96" y="83"/>
                </a:lnTo>
                <a:lnTo>
                  <a:pt x="98" y="82"/>
                </a:lnTo>
                <a:lnTo>
                  <a:pt x="96" y="80"/>
                </a:lnTo>
                <a:lnTo>
                  <a:pt x="99" y="77"/>
                </a:lnTo>
                <a:lnTo>
                  <a:pt x="99" y="76"/>
                </a:lnTo>
                <a:lnTo>
                  <a:pt x="98" y="75"/>
                </a:lnTo>
                <a:lnTo>
                  <a:pt x="96" y="60"/>
                </a:lnTo>
                <a:lnTo>
                  <a:pt x="95" y="59"/>
                </a:lnTo>
                <a:lnTo>
                  <a:pt x="95" y="45"/>
                </a:lnTo>
                <a:lnTo>
                  <a:pt x="94" y="42"/>
                </a:lnTo>
                <a:lnTo>
                  <a:pt x="93" y="38"/>
                </a:lnTo>
                <a:lnTo>
                  <a:pt x="93" y="35"/>
                </a:lnTo>
                <a:lnTo>
                  <a:pt x="92" y="30"/>
                </a:lnTo>
                <a:lnTo>
                  <a:pt x="90" y="28"/>
                </a:lnTo>
                <a:lnTo>
                  <a:pt x="89" y="28"/>
                </a:lnTo>
                <a:lnTo>
                  <a:pt x="89" y="28"/>
                </a:lnTo>
                <a:lnTo>
                  <a:pt x="89" y="29"/>
                </a:lnTo>
                <a:lnTo>
                  <a:pt x="88" y="28"/>
                </a:lnTo>
                <a:lnTo>
                  <a:pt x="89" y="25"/>
                </a:lnTo>
                <a:lnTo>
                  <a:pt x="86" y="19"/>
                </a:lnTo>
                <a:lnTo>
                  <a:pt x="86" y="17"/>
                </a:lnTo>
                <a:lnTo>
                  <a:pt x="87" y="15"/>
                </a:lnTo>
                <a:lnTo>
                  <a:pt x="86" y="10"/>
                </a:lnTo>
                <a:lnTo>
                  <a:pt x="84" y="4"/>
                </a:lnTo>
                <a:lnTo>
                  <a:pt x="84" y="4"/>
                </a:lnTo>
                <a:lnTo>
                  <a:pt x="83" y="3"/>
                </a:lnTo>
                <a:lnTo>
                  <a:pt x="83" y="2"/>
                </a:lnTo>
                <a:lnTo>
                  <a:pt x="82" y="0"/>
                </a:lnTo>
                <a:lnTo>
                  <a:pt x="63" y="5"/>
                </a:lnTo>
                <a:lnTo>
                  <a:pt x="62" y="4"/>
                </a:lnTo>
                <a:lnTo>
                  <a:pt x="62" y="4"/>
                </a:lnTo>
                <a:lnTo>
                  <a:pt x="60" y="5"/>
                </a:lnTo>
                <a:lnTo>
                  <a:pt x="55" y="10"/>
                </a:lnTo>
                <a:lnTo>
                  <a:pt x="51" y="17"/>
                </a:lnTo>
                <a:lnTo>
                  <a:pt x="50" y="18"/>
                </a:lnTo>
                <a:lnTo>
                  <a:pt x="50" y="19"/>
                </a:lnTo>
                <a:lnTo>
                  <a:pt x="50" y="21"/>
                </a:lnTo>
                <a:lnTo>
                  <a:pt x="49" y="22"/>
                </a:lnTo>
                <a:lnTo>
                  <a:pt x="44" y="27"/>
                </a:lnTo>
                <a:lnTo>
                  <a:pt x="43" y="28"/>
                </a:lnTo>
                <a:lnTo>
                  <a:pt x="44" y="30"/>
                </a:lnTo>
                <a:lnTo>
                  <a:pt x="44" y="30"/>
                </a:lnTo>
                <a:lnTo>
                  <a:pt x="46" y="30"/>
                </a:lnTo>
                <a:lnTo>
                  <a:pt x="47" y="31"/>
                </a:lnTo>
                <a:lnTo>
                  <a:pt x="47" y="32"/>
                </a:lnTo>
                <a:lnTo>
                  <a:pt x="46" y="33"/>
                </a:lnTo>
                <a:lnTo>
                  <a:pt x="46" y="34"/>
                </a:lnTo>
                <a:lnTo>
                  <a:pt x="47" y="36"/>
                </a:lnTo>
                <a:lnTo>
                  <a:pt x="47" y="39"/>
                </a:lnTo>
                <a:lnTo>
                  <a:pt x="44" y="41"/>
                </a:lnTo>
                <a:lnTo>
                  <a:pt x="40" y="45"/>
                </a:lnTo>
                <a:lnTo>
                  <a:pt x="36" y="47"/>
                </a:lnTo>
                <a:lnTo>
                  <a:pt x="28" y="49"/>
                </a:lnTo>
                <a:lnTo>
                  <a:pt x="26" y="48"/>
                </a:lnTo>
                <a:lnTo>
                  <a:pt x="23" y="47"/>
                </a:lnTo>
                <a:lnTo>
                  <a:pt x="19" y="48"/>
                </a:lnTo>
                <a:lnTo>
                  <a:pt x="15" y="49"/>
                </a:lnTo>
                <a:lnTo>
                  <a:pt x="10" y="50"/>
                </a:lnTo>
                <a:lnTo>
                  <a:pt x="8" y="52"/>
                </a:lnTo>
                <a:lnTo>
                  <a:pt x="8" y="54"/>
                </a:lnTo>
                <a:lnTo>
                  <a:pt x="8" y="56"/>
                </a:lnTo>
                <a:lnTo>
                  <a:pt x="11" y="60"/>
                </a:lnTo>
                <a:lnTo>
                  <a:pt x="11" y="61"/>
                </a:lnTo>
                <a:lnTo>
                  <a:pt x="11" y="63"/>
                </a:lnTo>
                <a:lnTo>
                  <a:pt x="10" y="64"/>
                </a:lnTo>
                <a:lnTo>
                  <a:pt x="9" y="67"/>
                </a:lnTo>
                <a:lnTo>
                  <a:pt x="2" y="73"/>
                </a:lnTo>
                <a:lnTo>
                  <a:pt x="0" y="75"/>
                </a:lnTo>
                <a:lnTo>
                  <a:pt x="1" y="80"/>
                </a:lnTo>
                <a:lnTo>
                  <a:pt x="67" y="67"/>
                </a:lnTo>
                <a:lnTo>
                  <a:pt x="69" y="68"/>
                </a:lnTo>
                <a:lnTo>
                  <a:pt x="69" y="69"/>
                </a:lnTo>
                <a:lnTo>
                  <a:pt x="70" y="69"/>
                </a:lnTo>
                <a:lnTo>
                  <a:pt x="70" y="69"/>
                </a:lnTo>
                <a:lnTo>
                  <a:pt x="71" y="70"/>
                </a:lnTo>
                <a:lnTo>
                  <a:pt x="72" y="70"/>
                </a:lnTo>
                <a:lnTo>
                  <a:pt x="74" y="74"/>
                </a:lnTo>
                <a:lnTo>
                  <a:pt x="74" y="75"/>
                </a:lnTo>
                <a:lnTo>
                  <a:pt x="75" y="76"/>
                </a:lnTo>
                <a:lnTo>
                  <a:pt x="75" y="77"/>
                </a:lnTo>
                <a:lnTo>
                  <a:pt x="79" y="77"/>
                </a:lnTo>
                <a:lnTo>
                  <a:pt x="80" y="78"/>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22" name="Freeform 34"/>
          <p:cNvSpPr>
            <a:spLocks/>
          </p:cNvSpPr>
          <p:nvPr/>
        </p:nvSpPr>
        <p:spPr bwMode="auto">
          <a:xfrm>
            <a:off x="7089775" y="2171700"/>
            <a:ext cx="898525" cy="623888"/>
          </a:xfrm>
          <a:custGeom>
            <a:avLst/>
            <a:gdLst/>
            <a:ahLst/>
            <a:cxnLst>
              <a:cxn ang="0">
                <a:pos x="24" y="59"/>
              </a:cxn>
              <a:cxn ang="0">
                <a:pos x="67" y="51"/>
              </a:cxn>
              <a:cxn ang="0">
                <a:pos x="81" y="48"/>
              </a:cxn>
              <a:cxn ang="0">
                <a:pos x="81" y="48"/>
              </a:cxn>
              <a:cxn ang="0">
                <a:pos x="81" y="48"/>
              </a:cxn>
              <a:cxn ang="0">
                <a:pos x="82" y="46"/>
              </a:cxn>
              <a:cxn ang="0">
                <a:pos x="83" y="45"/>
              </a:cxn>
              <a:cxn ang="0">
                <a:pos x="85" y="45"/>
              </a:cxn>
              <a:cxn ang="0">
                <a:pos x="86" y="45"/>
              </a:cxn>
              <a:cxn ang="0">
                <a:pos x="90" y="42"/>
              </a:cxn>
              <a:cxn ang="0">
                <a:pos x="91" y="40"/>
              </a:cxn>
              <a:cxn ang="0">
                <a:pos x="93" y="37"/>
              </a:cxn>
              <a:cxn ang="0">
                <a:pos x="96" y="36"/>
              </a:cxn>
              <a:cxn ang="0">
                <a:pos x="96" y="35"/>
              </a:cxn>
              <a:cxn ang="0">
                <a:pos x="94" y="34"/>
              </a:cxn>
              <a:cxn ang="0">
                <a:pos x="93" y="33"/>
              </a:cxn>
              <a:cxn ang="0">
                <a:pos x="92" y="32"/>
              </a:cxn>
              <a:cxn ang="0">
                <a:pos x="91" y="32"/>
              </a:cxn>
              <a:cxn ang="0">
                <a:pos x="89" y="31"/>
              </a:cxn>
              <a:cxn ang="0">
                <a:pos x="89" y="29"/>
              </a:cxn>
              <a:cxn ang="0">
                <a:pos x="87" y="28"/>
              </a:cxn>
              <a:cxn ang="0">
                <a:pos x="86" y="28"/>
              </a:cxn>
              <a:cxn ang="0">
                <a:pos x="86" y="24"/>
              </a:cxn>
              <a:cxn ang="0">
                <a:pos x="87" y="24"/>
              </a:cxn>
              <a:cxn ang="0">
                <a:pos x="87" y="22"/>
              </a:cxn>
              <a:cxn ang="0">
                <a:pos x="85" y="20"/>
              </a:cxn>
              <a:cxn ang="0">
                <a:pos x="85" y="20"/>
              </a:cxn>
              <a:cxn ang="0">
                <a:pos x="86" y="19"/>
              </a:cxn>
              <a:cxn ang="0">
                <a:pos x="88" y="17"/>
              </a:cxn>
              <a:cxn ang="0">
                <a:pos x="89" y="14"/>
              </a:cxn>
              <a:cxn ang="0">
                <a:pos x="89" y="13"/>
              </a:cxn>
              <a:cxn ang="0">
                <a:pos x="89" y="11"/>
              </a:cxn>
              <a:cxn ang="0">
                <a:pos x="90" y="11"/>
              </a:cxn>
              <a:cxn ang="0">
                <a:pos x="89" y="10"/>
              </a:cxn>
              <a:cxn ang="0">
                <a:pos x="85" y="10"/>
              </a:cxn>
              <a:cxn ang="0">
                <a:pos x="85" y="9"/>
              </a:cxn>
              <a:cxn ang="0">
                <a:pos x="84" y="8"/>
              </a:cxn>
              <a:cxn ang="0">
                <a:pos x="84" y="7"/>
              </a:cxn>
              <a:cxn ang="0">
                <a:pos x="82" y="3"/>
              </a:cxn>
              <a:cxn ang="0">
                <a:pos x="81" y="3"/>
              </a:cxn>
              <a:cxn ang="0">
                <a:pos x="80" y="2"/>
              </a:cxn>
              <a:cxn ang="0">
                <a:pos x="80" y="2"/>
              </a:cxn>
              <a:cxn ang="0">
                <a:pos x="79" y="2"/>
              </a:cxn>
              <a:cxn ang="0">
                <a:pos x="79" y="1"/>
              </a:cxn>
              <a:cxn ang="0">
                <a:pos x="77" y="0"/>
              </a:cxn>
              <a:cxn ang="0">
                <a:pos x="11" y="13"/>
              </a:cxn>
              <a:cxn ang="0">
                <a:pos x="10" y="8"/>
              </a:cxn>
              <a:cxn ang="0">
                <a:pos x="6" y="11"/>
              </a:cxn>
              <a:cxn ang="0">
                <a:pos x="6" y="12"/>
              </a:cxn>
              <a:cxn ang="0">
                <a:pos x="5" y="11"/>
              </a:cxn>
              <a:cxn ang="0">
                <a:pos x="5" y="11"/>
              </a:cxn>
              <a:cxn ang="0">
                <a:pos x="4" y="13"/>
              </a:cxn>
              <a:cxn ang="0">
                <a:pos x="1" y="16"/>
              </a:cxn>
              <a:cxn ang="0">
                <a:pos x="0" y="16"/>
              </a:cxn>
              <a:cxn ang="0">
                <a:pos x="4" y="44"/>
              </a:cxn>
              <a:cxn ang="0">
                <a:pos x="8" y="62"/>
              </a:cxn>
              <a:cxn ang="0">
                <a:pos x="24" y="59"/>
              </a:cxn>
            </a:cxnLst>
            <a:rect l="0" t="0" r="r" b="b"/>
            <a:pathLst>
              <a:path w="96" h="62">
                <a:moveTo>
                  <a:pt x="24" y="59"/>
                </a:moveTo>
                <a:lnTo>
                  <a:pt x="67" y="51"/>
                </a:lnTo>
                <a:lnTo>
                  <a:pt x="81" y="48"/>
                </a:lnTo>
                <a:lnTo>
                  <a:pt x="81" y="48"/>
                </a:lnTo>
                <a:lnTo>
                  <a:pt x="81" y="48"/>
                </a:lnTo>
                <a:lnTo>
                  <a:pt x="82" y="46"/>
                </a:lnTo>
                <a:lnTo>
                  <a:pt x="83" y="45"/>
                </a:lnTo>
                <a:lnTo>
                  <a:pt x="85" y="45"/>
                </a:lnTo>
                <a:lnTo>
                  <a:pt x="86" y="45"/>
                </a:lnTo>
                <a:lnTo>
                  <a:pt x="90" y="42"/>
                </a:lnTo>
                <a:lnTo>
                  <a:pt x="91" y="40"/>
                </a:lnTo>
                <a:lnTo>
                  <a:pt x="93" y="37"/>
                </a:lnTo>
                <a:lnTo>
                  <a:pt x="96" y="36"/>
                </a:lnTo>
                <a:lnTo>
                  <a:pt x="96" y="35"/>
                </a:lnTo>
                <a:lnTo>
                  <a:pt x="94" y="34"/>
                </a:lnTo>
                <a:lnTo>
                  <a:pt x="93" y="33"/>
                </a:lnTo>
                <a:lnTo>
                  <a:pt x="92" y="32"/>
                </a:lnTo>
                <a:lnTo>
                  <a:pt x="91" y="32"/>
                </a:lnTo>
                <a:lnTo>
                  <a:pt x="89" y="31"/>
                </a:lnTo>
                <a:lnTo>
                  <a:pt x="89" y="29"/>
                </a:lnTo>
                <a:lnTo>
                  <a:pt x="87" y="28"/>
                </a:lnTo>
                <a:lnTo>
                  <a:pt x="86" y="28"/>
                </a:lnTo>
                <a:lnTo>
                  <a:pt x="86" y="24"/>
                </a:lnTo>
                <a:lnTo>
                  <a:pt x="87" y="24"/>
                </a:lnTo>
                <a:lnTo>
                  <a:pt x="87" y="22"/>
                </a:lnTo>
                <a:lnTo>
                  <a:pt x="85" y="20"/>
                </a:lnTo>
                <a:lnTo>
                  <a:pt x="85" y="20"/>
                </a:lnTo>
                <a:lnTo>
                  <a:pt x="86" y="19"/>
                </a:lnTo>
                <a:lnTo>
                  <a:pt x="88" y="17"/>
                </a:lnTo>
                <a:lnTo>
                  <a:pt x="89" y="14"/>
                </a:lnTo>
                <a:lnTo>
                  <a:pt x="89" y="13"/>
                </a:lnTo>
                <a:lnTo>
                  <a:pt x="89" y="11"/>
                </a:lnTo>
                <a:lnTo>
                  <a:pt x="90" y="11"/>
                </a:lnTo>
                <a:lnTo>
                  <a:pt x="89" y="10"/>
                </a:lnTo>
                <a:lnTo>
                  <a:pt x="85" y="10"/>
                </a:lnTo>
                <a:lnTo>
                  <a:pt x="85" y="9"/>
                </a:lnTo>
                <a:lnTo>
                  <a:pt x="84" y="8"/>
                </a:lnTo>
                <a:lnTo>
                  <a:pt x="84" y="7"/>
                </a:lnTo>
                <a:lnTo>
                  <a:pt x="82" y="3"/>
                </a:lnTo>
                <a:lnTo>
                  <a:pt x="81" y="3"/>
                </a:lnTo>
                <a:lnTo>
                  <a:pt x="80" y="2"/>
                </a:lnTo>
                <a:lnTo>
                  <a:pt x="80" y="2"/>
                </a:lnTo>
                <a:lnTo>
                  <a:pt x="79" y="2"/>
                </a:lnTo>
                <a:lnTo>
                  <a:pt x="79" y="1"/>
                </a:lnTo>
                <a:lnTo>
                  <a:pt x="77" y="0"/>
                </a:lnTo>
                <a:lnTo>
                  <a:pt x="11" y="13"/>
                </a:lnTo>
                <a:lnTo>
                  <a:pt x="10" y="8"/>
                </a:lnTo>
                <a:lnTo>
                  <a:pt x="6" y="11"/>
                </a:lnTo>
                <a:lnTo>
                  <a:pt x="6" y="12"/>
                </a:lnTo>
                <a:lnTo>
                  <a:pt x="5" y="11"/>
                </a:lnTo>
                <a:lnTo>
                  <a:pt x="5" y="11"/>
                </a:lnTo>
                <a:lnTo>
                  <a:pt x="4" y="13"/>
                </a:lnTo>
                <a:lnTo>
                  <a:pt x="1" y="16"/>
                </a:lnTo>
                <a:lnTo>
                  <a:pt x="0" y="16"/>
                </a:lnTo>
                <a:lnTo>
                  <a:pt x="4" y="44"/>
                </a:lnTo>
                <a:lnTo>
                  <a:pt x="8" y="62"/>
                </a:lnTo>
                <a:lnTo>
                  <a:pt x="24" y="59"/>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23" name="Freeform 35"/>
          <p:cNvSpPr>
            <a:spLocks/>
          </p:cNvSpPr>
          <p:nvPr/>
        </p:nvSpPr>
        <p:spPr bwMode="auto">
          <a:xfrm>
            <a:off x="6789738" y="2795588"/>
            <a:ext cx="1171575" cy="712787"/>
          </a:xfrm>
          <a:custGeom>
            <a:avLst/>
            <a:gdLst/>
            <a:ahLst/>
            <a:cxnLst>
              <a:cxn ang="0">
                <a:pos x="39" y="67"/>
              </a:cxn>
              <a:cxn ang="0">
                <a:pos x="32" y="68"/>
              </a:cxn>
              <a:cxn ang="0">
                <a:pos x="27" y="68"/>
              </a:cxn>
              <a:cxn ang="0">
                <a:pos x="7" y="68"/>
              </a:cxn>
              <a:cxn ang="0">
                <a:pos x="11" y="62"/>
              </a:cxn>
              <a:cxn ang="0">
                <a:pos x="13" y="59"/>
              </a:cxn>
              <a:cxn ang="0">
                <a:pos x="24" y="49"/>
              </a:cxn>
              <a:cxn ang="0">
                <a:pos x="26" y="53"/>
              </a:cxn>
              <a:cxn ang="0">
                <a:pos x="33" y="53"/>
              </a:cxn>
              <a:cxn ang="0">
                <a:pos x="36" y="52"/>
              </a:cxn>
              <a:cxn ang="0">
                <a:pos x="42" y="51"/>
              </a:cxn>
              <a:cxn ang="0">
                <a:pos x="44" y="49"/>
              </a:cxn>
              <a:cxn ang="0">
                <a:pos x="51" y="43"/>
              </a:cxn>
              <a:cxn ang="0">
                <a:pos x="54" y="34"/>
              </a:cxn>
              <a:cxn ang="0">
                <a:pos x="60" y="22"/>
              </a:cxn>
              <a:cxn ang="0">
                <a:pos x="63" y="23"/>
              </a:cxn>
              <a:cxn ang="0">
                <a:pos x="67" y="14"/>
              </a:cxn>
              <a:cxn ang="0">
                <a:pos x="72" y="11"/>
              </a:cxn>
              <a:cxn ang="0">
                <a:pos x="75" y="6"/>
              </a:cxn>
              <a:cxn ang="0">
                <a:pos x="75" y="1"/>
              </a:cxn>
              <a:cxn ang="0">
                <a:pos x="83" y="4"/>
              </a:cxn>
              <a:cxn ang="0">
                <a:pos x="85" y="0"/>
              </a:cxn>
              <a:cxn ang="0">
                <a:pos x="89" y="1"/>
              </a:cxn>
              <a:cxn ang="0">
                <a:pos x="93" y="5"/>
              </a:cxn>
              <a:cxn ang="0">
                <a:pos x="98" y="9"/>
              </a:cxn>
              <a:cxn ang="0">
                <a:pos x="95" y="17"/>
              </a:cxn>
              <a:cxn ang="0">
                <a:pos x="99" y="18"/>
              </a:cxn>
              <a:cxn ang="0">
                <a:pos x="103" y="21"/>
              </a:cxn>
              <a:cxn ang="0">
                <a:pos x="106" y="21"/>
              </a:cxn>
              <a:cxn ang="0">
                <a:pos x="113" y="24"/>
              </a:cxn>
              <a:cxn ang="0">
                <a:pos x="113" y="27"/>
              </a:cxn>
              <a:cxn ang="0">
                <a:pos x="112" y="31"/>
              </a:cxn>
              <a:cxn ang="0">
                <a:pos x="116" y="35"/>
              </a:cxn>
              <a:cxn ang="0">
                <a:pos x="113" y="36"/>
              </a:cxn>
              <a:cxn ang="0">
                <a:pos x="114" y="37"/>
              </a:cxn>
              <a:cxn ang="0">
                <a:pos x="112" y="38"/>
              </a:cxn>
              <a:cxn ang="0">
                <a:pos x="115" y="40"/>
              </a:cxn>
              <a:cxn ang="0">
                <a:pos x="115" y="44"/>
              </a:cxn>
              <a:cxn ang="0">
                <a:pos x="112" y="44"/>
              </a:cxn>
              <a:cxn ang="0">
                <a:pos x="117" y="45"/>
              </a:cxn>
              <a:cxn ang="0">
                <a:pos x="123" y="44"/>
              </a:cxn>
              <a:cxn ang="0">
                <a:pos x="124" y="51"/>
              </a:cxn>
            </a:cxnLst>
            <a:rect l="0" t="0" r="r" b="b"/>
            <a:pathLst>
              <a:path w="125" h="71">
                <a:moveTo>
                  <a:pt x="123" y="52"/>
                </a:moveTo>
                <a:lnTo>
                  <a:pt x="82" y="60"/>
                </a:lnTo>
                <a:lnTo>
                  <a:pt x="39" y="67"/>
                </a:lnTo>
                <a:lnTo>
                  <a:pt x="38" y="67"/>
                </a:lnTo>
                <a:lnTo>
                  <a:pt x="36" y="67"/>
                </a:lnTo>
                <a:lnTo>
                  <a:pt x="32" y="68"/>
                </a:lnTo>
                <a:lnTo>
                  <a:pt x="32" y="67"/>
                </a:lnTo>
                <a:lnTo>
                  <a:pt x="27" y="68"/>
                </a:lnTo>
                <a:lnTo>
                  <a:pt x="27" y="68"/>
                </a:lnTo>
                <a:lnTo>
                  <a:pt x="0" y="71"/>
                </a:lnTo>
                <a:lnTo>
                  <a:pt x="1" y="70"/>
                </a:lnTo>
                <a:lnTo>
                  <a:pt x="7" y="68"/>
                </a:lnTo>
                <a:lnTo>
                  <a:pt x="7" y="66"/>
                </a:lnTo>
                <a:lnTo>
                  <a:pt x="11" y="64"/>
                </a:lnTo>
                <a:lnTo>
                  <a:pt x="11" y="62"/>
                </a:lnTo>
                <a:lnTo>
                  <a:pt x="11" y="62"/>
                </a:lnTo>
                <a:lnTo>
                  <a:pt x="13" y="61"/>
                </a:lnTo>
                <a:lnTo>
                  <a:pt x="13" y="59"/>
                </a:lnTo>
                <a:lnTo>
                  <a:pt x="15" y="57"/>
                </a:lnTo>
                <a:lnTo>
                  <a:pt x="23" y="50"/>
                </a:lnTo>
                <a:lnTo>
                  <a:pt x="24" y="49"/>
                </a:lnTo>
                <a:lnTo>
                  <a:pt x="24" y="49"/>
                </a:lnTo>
                <a:lnTo>
                  <a:pt x="24" y="51"/>
                </a:lnTo>
                <a:lnTo>
                  <a:pt x="26" y="53"/>
                </a:lnTo>
                <a:lnTo>
                  <a:pt x="30" y="54"/>
                </a:lnTo>
                <a:lnTo>
                  <a:pt x="31" y="54"/>
                </a:lnTo>
                <a:lnTo>
                  <a:pt x="33" y="53"/>
                </a:lnTo>
                <a:lnTo>
                  <a:pt x="34" y="52"/>
                </a:lnTo>
                <a:lnTo>
                  <a:pt x="35" y="51"/>
                </a:lnTo>
                <a:lnTo>
                  <a:pt x="36" y="52"/>
                </a:lnTo>
                <a:lnTo>
                  <a:pt x="37" y="53"/>
                </a:lnTo>
                <a:lnTo>
                  <a:pt x="38" y="52"/>
                </a:lnTo>
                <a:lnTo>
                  <a:pt x="42" y="51"/>
                </a:lnTo>
                <a:lnTo>
                  <a:pt x="43" y="48"/>
                </a:lnTo>
                <a:lnTo>
                  <a:pt x="43" y="48"/>
                </a:lnTo>
                <a:lnTo>
                  <a:pt x="44" y="49"/>
                </a:lnTo>
                <a:lnTo>
                  <a:pt x="48" y="46"/>
                </a:lnTo>
                <a:lnTo>
                  <a:pt x="49" y="47"/>
                </a:lnTo>
                <a:lnTo>
                  <a:pt x="51" y="43"/>
                </a:lnTo>
                <a:lnTo>
                  <a:pt x="51" y="42"/>
                </a:lnTo>
                <a:lnTo>
                  <a:pt x="51" y="39"/>
                </a:lnTo>
                <a:lnTo>
                  <a:pt x="54" y="34"/>
                </a:lnTo>
                <a:lnTo>
                  <a:pt x="57" y="21"/>
                </a:lnTo>
                <a:lnTo>
                  <a:pt x="58" y="21"/>
                </a:lnTo>
                <a:lnTo>
                  <a:pt x="60" y="22"/>
                </a:lnTo>
                <a:lnTo>
                  <a:pt x="60" y="23"/>
                </a:lnTo>
                <a:lnTo>
                  <a:pt x="61" y="24"/>
                </a:lnTo>
                <a:lnTo>
                  <a:pt x="63" y="23"/>
                </a:lnTo>
                <a:lnTo>
                  <a:pt x="65" y="21"/>
                </a:lnTo>
                <a:lnTo>
                  <a:pt x="66" y="16"/>
                </a:lnTo>
                <a:lnTo>
                  <a:pt x="67" y="14"/>
                </a:lnTo>
                <a:lnTo>
                  <a:pt x="69" y="15"/>
                </a:lnTo>
                <a:lnTo>
                  <a:pt x="71" y="12"/>
                </a:lnTo>
                <a:lnTo>
                  <a:pt x="72" y="11"/>
                </a:lnTo>
                <a:lnTo>
                  <a:pt x="73" y="10"/>
                </a:lnTo>
                <a:lnTo>
                  <a:pt x="74" y="7"/>
                </a:lnTo>
                <a:lnTo>
                  <a:pt x="75" y="6"/>
                </a:lnTo>
                <a:lnTo>
                  <a:pt x="75" y="5"/>
                </a:lnTo>
                <a:lnTo>
                  <a:pt x="74" y="5"/>
                </a:lnTo>
                <a:lnTo>
                  <a:pt x="75" y="1"/>
                </a:lnTo>
                <a:lnTo>
                  <a:pt x="75" y="0"/>
                </a:lnTo>
                <a:lnTo>
                  <a:pt x="76" y="0"/>
                </a:lnTo>
                <a:lnTo>
                  <a:pt x="83" y="4"/>
                </a:lnTo>
                <a:lnTo>
                  <a:pt x="84" y="5"/>
                </a:lnTo>
                <a:lnTo>
                  <a:pt x="84" y="5"/>
                </a:lnTo>
                <a:lnTo>
                  <a:pt x="85" y="0"/>
                </a:lnTo>
                <a:lnTo>
                  <a:pt x="86" y="0"/>
                </a:lnTo>
                <a:lnTo>
                  <a:pt x="88" y="1"/>
                </a:lnTo>
                <a:lnTo>
                  <a:pt x="89" y="1"/>
                </a:lnTo>
                <a:lnTo>
                  <a:pt x="89" y="3"/>
                </a:lnTo>
                <a:lnTo>
                  <a:pt x="90" y="5"/>
                </a:lnTo>
                <a:lnTo>
                  <a:pt x="93" y="5"/>
                </a:lnTo>
                <a:lnTo>
                  <a:pt x="95" y="6"/>
                </a:lnTo>
                <a:lnTo>
                  <a:pt x="97" y="7"/>
                </a:lnTo>
                <a:lnTo>
                  <a:pt x="98" y="9"/>
                </a:lnTo>
                <a:lnTo>
                  <a:pt x="98" y="10"/>
                </a:lnTo>
                <a:lnTo>
                  <a:pt x="96" y="14"/>
                </a:lnTo>
                <a:lnTo>
                  <a:pt x="95" y="17"/>
                </a:lnTo>
                <a:lnTo>
                  <a:pt x="95" y="19"/>
                </a:lnTo>
                <a:lnTo>
                  <a:pt x="97" y="19"/>
                </a:lnTo>
                <a:lnTo>
                  <a:pt x="99" y="18"/>
                </a:lnTo>
                <a:lnTo>
                  <a:pt x="101" y="20"/>
                </a:lnTo>
                <a:lnTo>
                  <a:pt x="102" y="20"/>
                </a:lnTo>
                <a:lnTo>
                  <a:pt x="103" y="21"/>
                </a:lnTo>
                <a:lnTo>
                  <a:pt x="104" y="22"/>
                </a:lnTo>
                <a:lnTo>
                  <a:pt x="105" y="22"/>
                </a:lnTo>
                <a:lnTo>
                  <a:pt x="106" y="21"/>
                </a:lnTo>
                <a:lnTo>
                  <a:pt x="107" y="21"/>
                </a:lnTo>
                <a:lnTo>
                  <a:pt x="110" y="23"/>
                </a:lnTo>
                <a:lnTo>
                  <a:pt x="113" y="24"/>
                </a:lnTo>
                <a:lnTo>
                  <a:pt x="114" y="26"/>
                </a:lnTo>
                <a:lnTo>
                  <a:pt x="114" y="26"/>
                </a:lnTo>
                <a:lnTo>
                  <a:pt x="113" y="27"/>
                </a:lnTo>
                <a:lnTo>
                  <a:pt x="114" y="30"/>
                </a:lnTo>
                <a:lnTo>
                  <a:pt x="113" y="30"/>
                </a:lnTo>
                <a:lnTo>
                  <a:pt x="112" y="31"/>
                </a:lnTo>
                <a:lnTo>
                  <a:pt x="112" y="31"/>
                </a:lnTo>
                <a:lnTo>
                  <a:pt x="115" y="33"/>
                </a:lnTo>
                <a:lnTo>
                  <a:pt x="116" y="35"/>
                </a:lnTo>
                <a:lnTo>
                  <a:pt x="116" y="35"/>
                </a:lnTo>
                <a:lnTo>
                  <a:pt x="116" y="36"/>
                </a:lnTo>
                <a:lnTo>
                  <a:pt x="113" y="36"/>
                </a:lnTo>
                <a:lnTo>
                  <a:pt x="113" y="37"/>
                </a:lnTo>
                <a:lnTo>
                  <a:pt x="114" y="37"/>
                </a:lnTo>
                <a:lnTo>
                  <a:pt x="114" y="37"/>
                </a:lnTo>
                <a:lnTo>
                  <a:pt x="114" y="38"/>
                </a:lnTo>
                <a:lnTo>
                  <a:pt x="113" y="39"/>
                </a:lnTo>
                <a:lnTo>
                  <a:pt x="112" y="38"/>
                </a:lnTo>
                <a:lnTo>
                  <a:pt x="112" y="39"/>
                </a:lnTo>
                <a:lnTo>
                  <a:pt x="113" y="40"/>
                </a:lnTo>
                <a:lnTo>
                  <a:pt x="115" y="40"/>
                </a:lnTo>
                <a:lnTo>
                  <a:pt x="117" y="41"/>
                </a:lnTo>
                <a:lnTo>
                  <a:pt x="117" y="42"/>
                </a:lnTo>
                <a:lnTo>
                  <a:pt x="115" y="44"/>
                </a:lnTo>
                <a:lnTo>
                  <a:pt x="114" y="44"/>
                </a:lnTo>
                <a:lnTo>
                  <a:pt x="112" y="43"/>
                </a:lnTo>
                <a:lnTo>
                  <a:pt x="112" y="44"/>
                </a:lnTo>
                <a:lnTo>
                  <a:pt x="113" y="45"/>
                </a:lnTo>
                <a:lnTo>
                  <a:pt x="115" y="46"/>
                </a:lnTo>
                <a:lnTo>
                  <a:pt x="117" y="45"/>
                </a:lnTo>
                <a:lnTo>
                  <a:pt x="119" y="44"/>
                </a:lnTo>
                <a:lnTo>
                  <a:pt x="120" y="44"/>
                </a:lnTo>
                <a:lnTo>
                  <a:pt x="123" y="44"/>
                </a:lnTo>
                <a:lnTo>
                  <a:pt x="123" y="44"/>
                </a:lnTo>
                <a:lnTo>
                  <a:pt x="125" y="50"/>
                </a:lnTo>
                <a:lnTo>
                  <a:pt x="124" y="51"/>
                </a:lnTo>
                <a:lnTo>
                  <a:pt x="123" y="51"/>
                </a:lnTo>
                <a:lnTo>
                  <a:pt x="123" y="52"/>
                </a:lnTo>
              </a:path>
            </a:pathLst>
          </a:custGeom>
          <a:solidFill>
            <a:srgbClr val="FFBF3F"/>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24" name="Freeform 36"/>
          <p:cNvSpPr>
            <a:spLocks/>
          </p:cNvSpPr>
          <p:nvPr/>
        </p:nvSpPr>
        <p:spPr bwMode="auto">
          <a:xfrm>
            <a:off x="6667500" y="3317875"/>
            <a:ext cx="1358900" cy="622300"/>
          </a:xfrm>
          <a:custGeom>
            <a:avLst/>
            <a:gdLst/>
            <a:ahLst/>
            <a:cxnLst>
              <a:cxn ang="0">
                <a:pos x="2" y="50"/>
              </a:cxn>
              <a:cxn ang="0">
                <a:pos x="4" y="48"/>
              </a:cxn>
              <a:cxn ang="0">
                <a:pos x="6" y="44"/>
              </a:cxn>
              <a:cxn ang="0">
                <a:pos x="17" y="38"/>
              </a:cxn>
              <a:cxn ang="0">
                <a:pos x="22" y="33"/>
              </a:cxn>
              <a:cxn ang="0">
                <a:pos x="24" y="32"/>
              </a:cxn>
              <a:cxn ang="0">
                <a:pos x="26" y="31"/>
              </a:cxn>
              <a:cxn ang="0">
                <a:pos x="28" y="30"/>
              </a:cxn>
              <a:cxn ang="0">
                <a:pos x="34" y="28"/>
              </a:cxn>
              <a:cxn ang="0">
                <a:pos x="40" y="20"/>
              </a:cxn>
              <a:cxn ang="0">
                <a:pos x="40" y="16"/>
              </a:cxn>
              <a:cxn ang="0">
                <a:pos x="44" y="16"/>
              </a:cxn>
              <a:cxn ang="0">
                <a:pos x="52" y="15"/>
              </a:cxn>
              <a:cxn ang="0">
                <a:pos x="137" y="1"/>
              </a:cxn>
              <a:cxn ang="0">
                <a:pos x="139" y="2"/>
              </a:cxn>
              <a:cxn ang="0">
                <a:pos x="141" y="6"/>
              </a:cxn>
              <a:cxn ang="0">
                <a:pos x="141" y="7"/>
              </a:cxn>
              <a:cxn ang="0">
                <a:pos x="138" y="6"/>
              </a:cxn>
              <a:cxn ang="0">
                <a:pos x="137" y="7"/>
              </a:cxn>
              <a:cxn ang="0">
                <a:pos x="132" y="10"/>
              </a:cxn>
              <a:cxn ang="0">
                <a:pos x="128" y="14"/>
              </a:cxn>
              <a:cxn ang="0">
                <a:pos x="129" y="14"/>
              </a:cxn>
              <a:cxn ang="0">
                <a:pos x="136" y="11"/>
              </a:cxn>
              <a:cxn ang="0">
                <a:pos x="138" y="13"/>
              </a:cxn>
              <a:cxn ang="0">
                <a:pos x="140" y="14"/>
              </a:cxn>
              <a:cxn ang="0">
                <a:pos x="143" y="11"/>
              </a:cxn>
              <a:cxn ang="0">
                <a:pos x="145" y="17"/>
              </a:cxn>
              <a:cxn ang="0">
                <a:pos x="142" y="21"/>
              </a:cxn>
              <a:cxn ang="0">
                <a:pos x="139" y="24"/>
              </a:cxn>
              <a:cxn ang="0">
                <a:pos x="134" y="24"/>
              </a:cxn>
              <a:cxn ang="0">
                <a:pos x="133" y="23"/>
              </a:cxn>
              <a:cxn ang="0">
                <a:pos x="132" y="22"/>
              </a:cxn>
              <a:cxn ang="0">
                <a:pos x="131" y="25"/>
              </a:cxn>
              <a:cxn ang="0">
                <a:pos x="133" y="26"/>
              </a:cxn>
              <a:cxn ang="0">
                <a:pos x="134" y="30"/>
              </a:cxn>
              <a:cxn ang="0">
                <a:pos x="128" y="33"/>
              </a:cxn>
              <a:cxn ang="0">
                <a:pos x="128" y="35"/>
              </a:cxn>
              <a:cxn ang="0">
                <a:pos x="136" y="32"/>
              </a:cxn>
              <a:cxn ang="0">
                <a:pos x="139" y="33"/>
              </a:cxn>
              <a:cxn ang="0">
                <a:pos x="132" y="39"/>
              </a:cxn>
              <a:cxn ang="0">
                <a:pos x="125" y="44"/>
              </a:cxn>
              <a:cxn ang="0">
                <a:pos x="124" y="45"/>
              </a:cxn>
              <a:cxn ang="0">
                <a:pos x="117" y="54"/>
              </a:cxn>
              <a:cxn ang="0">
                <a:pos x="113" y="61"/>
              </a:cxn>
              <a:cxn ang="0">
                <a:pos x="84" y="47"/>
              </a:cxn>
              <a:cxn ang="0">
                <a:pos x="61" y="44"/>
              </a:cxn>
              <a:cxn ang="0">
                <a:pos x="59" y="44"/>
              </a:cxn>
              <a:cxn ang="0">
                <a:pos x="37" y="46"/>
              </a:cxn>
              <a:cxn ang="0">
                <a:pos x="32" y="49"/>
              </a:cxn>
              <a:cxn ang="0">
                <a:pos x="0" y="55"/>
              </a:cxn>
            </a:cxnLst>
            <a:rect l="0" t="0" r="r" b="b"/>
            <a:pathLst>
              <a:path w="145" h="62">
                <a:moveTo>
                  <a:pt x="0" y="55"/>
                </a:moveTo>
                <a:lnTo>
                  <a:pt x="1" y="50"/>
                </a:lnTo>
                <a:lnTo>
                  <a:pt x="2" y="50"/>
                </a:lnTo>
                <a:lnTo>
                  <a:pt x="3" y="50"/>
                </a:lnTo>
                <a:lnTo>
                  <a:pt x="4" y="49"/>
                </a:lnTo>
                <a:lnTo>
                  <a:pt x="4" y="48"/>
                </a:lnTo>
                <a:lnTo>
                  <a:pt x="4" y="47"/>
                </a:lnTo>
                <a:lnTo>
                  <a:pt x="5" y="46"/>
                </a:lnTo>
                <a:lnTo>
                  <a:pt x="6" y="44"/>
                </a:lnTo>
                <a:lnTo>
                  <a:pt x="9" y="43"/>
                </a:lnTo>
                <a:lnTo>
                  <a:pt x="13" y="42"/>
                </a:lnTo>
                <a:lnTo>
                  <a:pt x="17" y="38"/>
                </a:lnTo>
                <a:lnTo>
                  <a:pt x="19" y="38"/>
                </a:lnTo>
                <a:lnTo>
                  <a:pt x="21" y="35"/>
                </a:lnTo>
                <a:lnTo>
                  <a:pt x="22" y="33"/>
                </a:lnTo>
                <a:lnTo>
                  <a:pt x="22" y="33"/>
                </a:lnTo>
                <a:lnTo>
                  <a:pt x="23" y="33"/>
                </a:lnTo>
                <a:lnTo>
                  <a:pt x="24" y="32"/>
                </a:lnTo>
                <a:lnTo>
                  <a:pt x="24" y="32"/>
                </a:lnTo>
                <a:lnTo>
                  <a:pt x="25" y="30"/>
                </a:lnTo>
                <a:lnTo>
                  <a:pt x="26" y="31"/>
                </a:lnTo>
                <a:lnTo>
                  <a:pt x="27" y="31"/>
                </a:lnTo>
                <a:lnTo>
                  <a:pt x="28" y="31"/>
                </a:lnTo>
                <a:lnTo>
                  <a:pt x="28" y="30"/>
                </a:lnTo>
                <a:lnTo>
                  <a:pt x="30" y="28"/>
                </a:lnTo>
                <a:lnTo>
                  <a:pt x="32" y="28"/>
                </a:lnTo>
                <a:lnTo>
                  <a:pt x="34" y="28"/>
                </a:lnTo>
                <a:lnTo>
                  <a:pt x="37" y="23"/>
                </a:lnTo>
                <a:lnTo>
                  <a:pt x="40" y="22"/>
                </a:lnTo>
                <a:lnTo>
                  <a:pt x="40" y="20"/>
                </a:lnTo>
                <a:lnTo>
                  <a:pt x="40" y="19"/>
                </a:lnTo>
                <a:lnTo>
                  <a:pt x="40" y="17"/>
                </a:lnTo>
                <a:lnTo>
                  <a:pt x="40" y="16"/>
                </a:lnTo>
                <a:lnTo>
                  <a:pt x="40" y="16"/>
                </a:lnTo>
                <a:lnTo>
                  <a:pt x="45" y="15"/>
                </a:lnTo>
                <a:lnTo>
                  <a:pt x="44" y="16"/>
                </a:lnTo>
                <a:lnTo>
                  <a:pt x="49" y="15"/>
                </a:lnTo>
                <a:lnTo>
                  <a:pt x="51" y="15"/>
                </a:lnTo>
                <a:lnTo>
                  <a:pt x="52" y="15"/>
                </a:lnTo>
                <a:lnTo>
                  <a:pt x="95" y="8"/>
                </a:lnTo>
                <a:lnTo>
                  <a:pt x="136" y="0"/>
                </a:lnTo>
                <a:lnTo>
                  <a:pt x="137" y="1"/>
                </a:lnTo>
                <a:lnTo>
                  <a:pt x="137" y="1"/>
                </a:lnTo>
                <a:lnTo>
                  <a:pt x="138" y="2"/>
                </a:lnTo>
                <a:lnTo>
                  <a:pt x="139" y="2"/>
                </a:lnTo>
                <a:lnTo>
                  <a:pt x="140" y="3"/>
                </a:lnTo>
                <a:lnTo>
                  <a:pt x="140" y="4"/>
                </a:lnTo>
                <a:lnTo>
                  <a:pt x="141" y="6"/>
                </a:lnTo>
                <a:lnTo>
                  <a:pt x="141" y="7"/>
                </a:lnTo>
                <a:lnTo>
                  <a:pt x="141" y="7"/>
                </a:lnTo>
                <a:lnTo>
                  <a:pt x="141" y="7"/>
                </a:lnTo>
                <a:lnTo>
                  <a:pt x="140" y="6"/>
                </a:lnTo>
                <a:lnTo>
                  <a:pt x="139" y="6"/>
                </a:lnTo>
                <a:lnTo>
                  <a:pt x="138" y="6"/>
                </a:lnTo>
                <a:lnTo>
                  <a:pt x="137" y="6"/>
                </a:lnTo>
                <a:lnTo>
                  <a:pt x="137" y="6"/>
                </a:lnTo>
                <a:lnTo>
                  <a:pt x="137" y="7"/>
                </a:lnTo>
                <a:lnTo>
                  <a:pt x="137" y="8"/>
                </a:lnTo>
                <a:lnTo>
                  <a:pt x="133" y="9"/>
                </a:lnTo>
                <a:lnTo>
                  <a:pt x="132" y="10"/>
                </a:lnTo>
                <a:lnTo>
                  <a:pt x="131" y="12"/>
                </a:lnTo>
                <a:lnTo>
                  <a:pt x="128" y="12"/>
                </a:lnTo>
                <a:lnTo>
                  <a:pt x="128" y="14"/>
                </a:lnTo>
                <a:lnTo>
                  <a:pt x="128" y="14"/>
                </a:lnTo>
                <a:lnTo>
                  <a:pt x="128" y="14"/>
                </a:lnTo>
                <a:lnTo>
                  <a:pt x="129" y="14"/>
                </a:lnTo>
                <a:lnTo>
                  <a:pt x="132" y="13"/>
                </a:lnTo>
                <a:lnTo>
                  <a:pt x="134" y="12"/>
                </a:lnTo>
                <a:lnTo>
                  <a:pt x="136" y="11"/>
                </a:lnTo>
                <a:lnTo>
                  <a:pt x="138" y="11"/>
                </a:lnTo>
                <a:lnTo>
                  <a:pt x="139" y="12"/>
                </a:lnTo>
                <a:lnTo>
                  <a:pt x="138" y="13"/>
                </a:lnTo>
                <a:lnTo>
                  <a:pt x="139" y="14"/>
                </a:lnTo>
                <a:lnTo>
                  <a:pt x="139" y="14"/>
                </a:lnTo>
                <a:lnTo>
                  <a:pt x="140" y="14"/>
                </a:lnTo>
                <a:lnTo>
                  <a:pt x="141" y="13"/>
                </a:lnTo>
                <a:lnTo>
                  <a:pt x="142" y="11"/>
                </a:lnTo>
                <a:lnTo>
                  <a:pt x="143" y="11"/>
                </a:lnTo>
                <a:lnTo>
                  <a:pt x="144" y="13"/>
                </a:lnTo>
                <a:lnTo>
                  <a:pt x="145" y="16"/>
                </a:lnTo>
                <a:lnTo>
                  <a:pt x="145" y="17"/>
                </a:lnTo>
                <a:lnTo>
                  <a:pt x="145" y="18"/>
                </a:lnTo>
                <a:lnTo>
                  <a:pt x="143" y="20"/>
                </a:lnTo>
                <a:lnTo>
                  <a:pt x="142" y="21"/>
                </a:lnTo>
                <a:lnTo>
                  <a:pt x="142" y="22"/>
                </a:lnTo>
                <a:lnTo>
                  <a:pt x="140" y="23"/>
                </a:lnTo>
                <a:lnTo>
                  <a:pt x="139" y="24"/>
                </a:lnTo>
                <a:lnTo>
                  <a:pt x="138" y="24"/>
                </a:lnTo>
                <a:lnTo>
                  <a:pt x="135" y="24"/>
                </a:lnTo>
                <a:lnTo>
                  <a:pt x="134" y="24"/>
                </a:lnTo>
                <a:lnTo>
                  <a:pt x="134" y="24"/>
                </a:lnTo>
                <a:lnTo>
                  <a:pt x="134" y="24"/>
                </a:lnTo>
                <a:lnTo>
                  <a:pt x="133" y="23"/>
                </a:lnTo>
                <a:lnTo>
                  <a:pt x="133" y="22"/>
                </a:lnTo>
                <a:lnTo>
                  <a:pt x="133" y="22"/>
                </a:lnTo>
                <a:lnTo>
                  <a:pt x="132" y="22"/>
                </a:lnTo>
                <a:lnTo>
                  <a:pt x="131" y="22"/>
                </a:lnTo>
                <a:lnTo>
                  <a:pt x="132" y="25"/>
                </a:lnTo>
                <a:lnTo>
                  <a:pt x="131" y="25"/>
                </a:lnTo>
                <a:lnTo>
                  <a:pt x="131" y="25"/>
                </a:lnTo>
                <a:lnTo>
                  <a:pt x="132" y="26"/>
                </a:lnTo>
                <a:lnTo>
                  <a:pt x="133" y="26"/>
                </a:lnTo>
                <a:lnTo>
                  <a:pt x="134" y="28"/>
                </a:lnTo>
                <a:lnTo>
                  <a:pt x="133" y="29"/>
                </a:lnTo>
                <a:lnTo>
                  <a:pt x="134" y="30"/>
                </a:lnTo>
                <a:lnTo>
                  <a:pt x="131" y="34"/>
                </a:lnTo>
                <a:lnTo>
                  <a:pt x="130" y="34"/>
                </a:lnTo>
                <a:lnTo>
                  <a:pt x="128" y="33"/>
                </a:lnTo>
                <a:lnTo>
                  <a:pt x="127" y="33"/>
                </a:lnTo>
                <a:lnTo>
                  <a:pt x="126" y="34"/>
                </a:lnTo>
                <a:lnTo>
                  <a:pt x="128" y="35"/>
                </a:lnTo>
                <a:lnTo>
                  <a:pt x="131" y="35"/>
                </a:lnTo>
                <a:lnTo>
                  <a:pt x="133" y="34"/>
                </a:lnTo>
                <a:lnTo>
                  <a:pt x="136" y="32"/>
                </a:lnTo>
                <a:lnTo>
                  <a:pt x="137" y="31"/>
                </a:lnTo>
                <a:lnTo>
                  <a:pt x="137" y="32"/>
                </a:lnTo>
                <a:lnTo>
                  <a:pt x="139" y="33"/>
                </a:lnTo>
                <a:lnTo>
                  <a:pt x="137" y="35"/>
                </a:lnTo>
                <a:lnTo>
                  <a:pt x="135" y="38"/>
                </a:lnTo>
                <a:lnTo>
                  <a:pt x="132" y="39"/>
                </a:lnTo>
                <a:lnTo>
                  <a:pt x="131" y="39"/>
                </a:lnTo>
                <a:lnTo>
                  <a:pt x="128" y="40"/>
                </a:lnTo>
                <a:lnTo>
                  <a:pt x="125" y="44"/>
                </a:lnTo>
                <a:lnTo>
                  <a:pt x="123" y="45"/>
                </a:lnTo>
                <a:lnTo>
                  <a:pt x="123" y="45"/>
                </a:lnTo>
                <a:lnTo>
                  <a:pt x="124" y="45"/>
                </a:lnTo>
                <a:lnTo>
                  <a:pt x="120" y="47"/>
                </a:lnTo>
                <a:lnTo>
                  <a:pt x="119" y="50"/>
                </a:lnTo>
                <a:lnTo>
                  <a:pt x="117" y="54"/>
                </a:lnTo>
                <a:lnTo>
                  <a:pt x="116" y="59"/>
                </a:lnTo>
                <a:lnTo>
                  <a:pt x="115" y="60"/>
                </a:lnTo>
                <a:lnTo>
                  <a:pt x="113" y="61"/>
                </a:lnTo>
                <a:lnTo>
                  <a:pt x="107" y="62"/>
                </a:lnTo>
                <a:lnTo>
                  <a:pt x="106" y="62"/>
                </a:lnTo>
                <a:lnTo>
                  <a:pt x="84" y="47"/>
                </a:lnTo>
                <a:lnTo>
                  <a:pt x="65" y="50"/>
                </a:lnTo>
                <a:lnTo>
                  <a:pt x="65" y="47"/>
                </a:lnTo>
                <a:lnTo>
                  <a:pt x="61" y="44"/>
                </a:lnTo>
                <a:lnTo>
                  <a:pt x="60" y="45"/>
                </a:lnTo>
                <a:lnTo>
                  <a:pt x="59" y="44"/>
                </a:lnTo>
                <a:lnTo>
                  <a:pt x="59" y="44"/>
                </a:lnTo>
                <a:lnTo>
                  <a:pt x="59" y="43"/>
                </a:lnTo>
                <a:lnTo>
                  <a:pt x="37" y="46"/>
                </a:lnTo>
                <a:lnTo>
                  <a:pt x="37" y="46"/>
                </a:lnTo>
                <a:lnTo>
                  <a:pt x="36" y="46"/>
                </a:lnTo>
                <a:lnTo>
                  <a:pt x="32" y="48"/>
                </a:lnTo>
                <a:lnTo>
                  <a:pt x="32" y="49"/>
                </a:lnTo>
                <a:lnTo>
                  <a:pt x="30" y="49"/>
                </a:lnTo>
                <a:lnTo>
                  <a:pt x="25" y="52"/>
                </a:lnTo>
                <a:lnTo>
                  <a:pt x="0" y="55"/>
                </a:lnTo>
              </a:path>
            </a:pathLst>
          </a:custGeom>
          <a:solidFill>
            <a:srgbClr val="FFBF3F"/>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25" name="Freeform 37"/>
          <p:cNvSpPr>
            <a:spLocks/>
          </p:cNvSpPr>
          <p:nvPr/>
        </p:nvSpPr>
        <p:spPr bwMode="auto">
          <a:xfrm>
            <a:off x="6873875" y="3749675"/>
            <a:ext cx="787400" cy="642938"/>
          </a:xfrm>
          <a:custGeom>
            <a:avLst/>
            <a:gdLst/>
            <a:ahLst/>
            <a:cxnLst>
              <a:cxn ang="0">
                <a:pos x="49" y="64"/>
              </a:cxn>
              <a:cxn ang="0">
                <a:pos x="46" y="63"/>
              </a:cxn>
              <a:cxn ang="0">
                <a:pos x="45" y="58"/>
              </a:cxn>
              <a:cxn ang="0">
                <a:pos x="40" y="54"/>
              </a:cxn>
              <a:cxn ang="0">
                <a:pos x="37" y="48"/>
              </a:cxn>
              <a:cxn ang="0">
                <a:pos x="35" y="45"/>
              </a:cxn>
              <a:cxn ang="0">
                <a:pos x="30" y="41"/>
              </a:cxn>
              <a:cxn ang="0">
                <a:pos x="28" y="39"/>
              </a:cxn>
              <a:cxn ang="0">
                <a:pos x="26" y="36"/>
              </a:cxn>
              <a:cxn ang="0">
                <a:pos x="18" y="30"/>
              </a:cxn>
              <a:cxn ang="0">
                <a:pos x="15" y="28"/>
              </a:cxn>
              <a:cxn ang="0">
                <a:pos x="11" y="22"/>
              </a:cxn>
              <a:cxn ang="0">
                <a:pos x="9" y="20"/>
              </a:cxn>
              <a:cxn ang="0">
                <a:pos x="1" y="17"/>
              </a:cxn>
              <a:cxn ang="0">
                <a:pos x="1" y="12"/>
              </a:cxn>
              <a:cxn ang="0">
                <a:pos x="3" y="10"/>
              </a:cxn>
              <a:cxn ang="0">
                <a:pos x="3" y="9"/>
              </a:cxn>
              <a:cxn ang="0">
                <a:pos x="10" y="6"/>
              </a:cxn>
              <a:cxn ang="0">
                <a:pos x="14" y="3"/>
              </a:cxn>
              <a:cxn ang="0">
                <a:pos x="15" y="3"/>
              </a:cxn>
              <a:cxn ang="0">
                <a:pos x="37" y="1"/>
              </a:cxn>
              <a:cxn ang="0">
                <a:pos x="38" y="2"/>
              </a:cxn>
              <a:cxn ang="0">
                <a:pos x="43" y="4"/>
              </a:cxn>
              <a:cxn ang="0">
                <a:pos x="62" y="4"/>
              </a:cxn>
              <a:cxn ang="0">
                <a:pos x="83" y="20"/>
              </a:cxn>
              <a:cxn ang="0">
                <a:pos x="80" y="23"/>
              </a:cxn>
              <a:cxn ang="0">
                <a:pos x="76" y="29"/>
              </a:cxn>
              <a:cxn ang="0">
                <a:pos x="76" y="34"/>
              </a:cxn>
              <a:cxn ang="0">
                <a:pos x="75" y="36"/>
              </a:cxn>
              <a:cxn ang="0">
                <a:pos x="73" y="37"/>
              </a:cxn>
              <a:cxn ang="0">
                <a:pos x="71" y="39"/>
              </a:cxn>
              <a:cxn ang="0">
                <a:pos x="69" y="43"/>
              </a:cxn>
              <a:cxn ang="0">
                <a:pos x="65" y="47"/>
              </a:cxn>
              <a:cxn ang="0">
                <a:pos x="61" y="50"/>
              </a:cxn>
              <a:cxn ang="0">
                <a:pos x="59" y="52"/>
              </a:cxn>
              <a:cxn ang="0">
                <a:pos x="56" y="53"/>
              </a:cxn>
              <a:cxn ang="0">
                <a:pos x="56" y="54"/>
              </a:cxn>
              <a:cxn ang="0">
                <a:pos x="55" y="56"/>
              </a:cxn>
              <a:cxn ang="0">
                <a:pos x="52" y="58"/>
              </a:cxn>
              <a:cxn ang="0">
                <a:pos x="52" y="58"/>
              </a:cxn>
              <a:cxn ang="0">
                <a:pos x="53" y="59"/>
              </a:cxn>
              <a:cxn ang="0">
                <a:pos x="53" y="60"/>
              </a:cxn>
              <a:cxn ang="0">
                <a:pos x="51" y="62"/>
              </a:cxn>
              <a:cxn ang="0">
                <a:pos x="50" y="64"/>
              </a:cxn>
            </a:cxnLst>
            <a:rect l="0" t="0" r="r" b="b"/>
            <a:pathLst>
              <a:path w="84" h="64">
                <a:moveTo>
                  <a:pt x="50" y="64"/>
                </a:moveTo>
                <a:lnTo>
                  <a:pt x="49" y="64"/>
                </a:lnTo>
                <a:lnTo>
                  <a:pt x="47" y="64"/>
                </a:lnTo>
                <a:lnTo>
                  <a:pt x="46" y="63"/>
                </a:lnTo>
                <a:lnTo>
                  <a:pt x="46" y="62"/>
                </a:lnTo>
                <a:lnTo>
                  <a:pt x="45" y="58"/>
                </a:lnTo>
                <a:lnTo>
                  <a:pt x="43" y="55"/>
                </a:lnTo>
                <a:lnTo>
                  <a:pt x="40" y="54"/>
                </a:lnTo>
                <a:lnTo>
                  <a:pt x="39" y="49"/>
                </a:lnTo>
                <a:lnTo>
                  <a:pt x="37" y="48"/>
                </a:lnTo>
                <a:lnTo>
                  <a:pt x="36" y="45"/>
                </a:lnTo>
                <a:lnTo>
                  <a:pt x="35" y="45"/>
                </a:lnTo>
                <a:lnTo>
                  <a:pt x="32" y="44"/>
                </a:lnTo>
                <a:lnTo>
                  <a:pt x="30" y="41"/>
                </a:lnTo>
                <a:lnTo>
                  <a:pt x="28" y="40"/>
                </a:lnTo>
                <a:lnTo>
                  <a:pt x="28" y="39"/>
                </a:lnTo>
                <a:lnTo>
                  <a:pt x="27" y="37"/>
                </a:lnTo>
                <a:lnTo>
                  <a:pt x="26" y="36"/>
                </a:lnTo>
                <a:lnTo>
                  <a:pt x="24" y="35"/>
                </a:lnTo>
                <a:lnTo>
                  <a:pt x="18" y="30"/>
                </a:lnTo>
                <a:lnTo>
                  <a:pt x="16" y="29"/>
                </a:lnTo>
                <a:lnTo>
                  <a:pt x="15" y="28"/>
                </a:lnTo>
                <a:lnTo>
                  <a:pt x="13" y="26"/>
                </a:lnTo>
                <a:lnTo>
                  <a:pt x="11" y="22"/>
                </a:lnTo>
                <a:lnTo>
                  <a:pt x="10" y="21"/>
                </a:lnTo>
                <a:lnTo>
                  <a:pt x="9" y="20"/>
                </a:lnTo>
                <a:lnTo>
                  <a:pt x="6" y="19"/>
                </a:lnTo>
                <a:lnTo>
                  <a:pt x="1" y="17"/>
                </a:lnTo>
                <a:lnTo>
                  <a:pt x="0" y="15"/>
                </a:lnTo>
                <a:lnTo>
                  <a:pt x="1" y="12"/>
                </a:lnTo>
                <a:lnTo>
                  <a:pt x="3" y="11"/>
                </a:lnTo>
                <a:lnTo>
                  <a:pt x="3" y="10"/>
                </a:lnTo>
                <a:lnTo>
                  <a:pt x="3" y="9"/>
                </a:lnTo>
                <a:lnTo>
                  <a:pt x="3" y="9"/>
                </a:lnTo>
                <a:lnTo>
                  <a:pt x="8" y="6"/>
                </a:lnTo>
                <a:lnTo>
                  <a:pt x="10" y="6"/>
                </a:lnTo>
                <a:lnTo>
                  <a:pt x="10" y="5"/>
                </a:lnTo>
                <a:lnTo>
                  <a:pt x="14" y="3"/>
                </a:lnTo>
                <a:lnTo>
                  <a:pt x="15" y="3"/>
                </a:lnTo>
                <a:lnTo>
                  <a:pt x="15" y="3"/>
                </a:lnTo>
                <a:lnTo>
                  <a:pt x="37" y="0"/>
                </a:lnTo>
                <a:lnTo>
                  <a:pt x="37" y="1"/>
                </a:lnTo>
                <a:lnTo>
                  <a:pt x="37" y="2"/>
                </a:lnTo>
                <a:lnTo>
                  <a:pt x="38" y="2"/>
                </a:lnTo>
                <a:lnTo>
                  <a:pt x="39" y="1"/>
                </a:lnTo>
                <a:lnTo>
                  <a:pt x="43" y="4"/>
                </a:lnTo>
                <a:lnTo>
                  <a:pt x="43" y="7"/>
                </a:lnTo>
                <a:lnTo>
                  <a:pt x="62" y="4"/>
                </a:lnTo>
                <a:lnTo>
                  <a:pt x="84" y="19"/>
                </a:lnTo>
                <a:lnTo>
                  <a:pt x="83" y="20"/>
                </a:lnTo>
                <a:lnTo>
                  <a:pt x="81" y="21"/>
                </a:lnTo>
                <a:lnTo>
                  <a:pt x="80" y="23"/>
                </a:lnTo>
                <a:lnTo>
                  <a:pt x="77" y="27"/>
                </a:lnTo>
                <a:lnTo>
                  <a:pt x="76" y="29"/>
                </a:lnTo>
                <a:lnTo>
                  <a:pt x="75" y="32"/>
                </a:lnTo>
                <a:lnTo>
                  <a:pt x="76" y="34"/>
                </a:lnTo>
                <a:lnTo>
                  <a:pt x="75" y="35"/>
                </a:lnTo>
                <a:lnTo>
                  <a:pt x="75" y="36"/>
                </a:lnTo>
                <a:lnTo>
                  <a:pt x="74" y="37"/>
                </a:lnTo>
                <a:lnTo>
                  <a:pt x="73" y="37"/>
                </a:lnTo>
                <a:lnTo>
                  <a:pt x="72" y="38"/>
                </a:lnTo>
                <a:lnTo>
                  <a:pt x="71" y="39"/>
                </a:lnTo>
                <a:lnTo>
                  <a:pt x="70" y="41"/>
                </a:lnTo>
                <a:lnTo>
                  <a:pt x="69" y="43"/>
                </a:lnTo>
                <a:lnTo>
                  <a:pt x="66" y="45"/>
                </a:lnTo>
                <a:lnTo>
                  <a:pt x="65" y="47"/>
                </a:lnTo>
                <a:lnTo>
                  <a:pt x="63" y="48"/>
                </a:lnTo>
                <a:lnTo>
                  <a:pt x="61" y="50"/>
                </a:lnTo>
                <a:lnTo>
                  <a:pt x="60" y="51"/>
                </a:lnTo>
                <a:lnTo>
                  <a:pt x="59" y="52"/>
                </a:lnTo>
                <a:lnTo>
                  <a:pt x="58" y="53"/>
                </a:lnTo>
                <a:lnTo>
                  <a:pt x="56" y="53"/>
                </a:lnTo>
                <a:lnTo>
                  <a:pt x="56" y="54"/>
                </a:lnTo>
                <a:lnTo>
                  <a:pt x="56" y="54"/>
                </a:lnTo>
                <a:lnTo>
                  <a:pt x="56" y="55"/>
                </a:lnTo>
                <a:lnTo>
                  <a:pt x="55" y="56"/>
                </a:lnTo>
                <a:lnTo>
                  <a:pt x="54" y="58"/>
                </a:lnTo>
                <a:lnTo>
                  <a:pt x="52" y="58"/>
                </a:lnTo>
                <a:lnTo>
                  <a:pt x="52" y="58"/>
                </a:lnTo>
                <a:lnTo>
                  <a:pt x="52" y="58"/>
                </a:lnTo>
                <a:lnTo>
                  <a:pt x="52" y="59"/>
                </a:lnTo>
                <a:lnTo>
                  <a:pt x="53" y="59"/>
                </a:lnTo>
                <a:lnTo>
                  <a:pt x="53" y="59"/>
                </a:lnTo>
                <a:lnTo>
                  <a:pt x="53" y="60"/>
                </a:lnTo>
                <a:lnTo>
                  <a:pt x="52" y="61"/>
                </a:lnTo>
                <a:lnTo>
                  <a:pt x="51" y="62"/>
                </a:lnTo>
                <a:lnTo>
                  <a:pt x="50" y="63"/>
                </a:lnTo>
                <a:lnTo>
                  <a:pt x="50" y="64"/>
                </a:lnTo>
              </a:path>
            </a:pathLst>
          </a:custGeom>
          <a:solidFill>
            <a:srgbClr val="FFBF3F"/>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26" name="Freeform 38"/>
          <p:cNvSpPr>
            <a:spLocks/>
          </p:cNvSpPr>
          <p:nvPr/>
        </p:nvSpPr>
        <p:spPr bwMode="auto">
          <a:xfrm>
            <a:off x="6515100" y="3798888"/>
            <a:ext cx="833438" cy="925512"/>
          </a:xfrm>
          <a:custGeom>
            <a:avLst/>
            <a:gdLst/>
            <a:ahLst/>
            <a:cxnLst>
              <a:cxn ang="0">
                <a:pos x="12" y="49"/>
              </a:cxn>
              <a:cxn ang="0">
                <a:pos x="14" y="53"/>
              </a:cxn>
              <a:cxn ang="0">
                <a:pos x="16" y="55"/>
              </a:cxn>
              <a:cxn ang="0">
                <a:pos x="16" y="58"/>
              </a:cxn>
              <a:cxn ang="0">
                <a:pos x="18" y="61"/>
              </a:cxn>
              <a:cxn ang="0">
                <a:pos x="16" y="66"/>
              </a:cxn>
              <a:cxn ang="0">
                <a:pos x="15" y="72"/>
              </a:cxn>
              <a:cxn ang="0">
                <a:pos x="17" y="82"/>
              </a:cxn>
              <a:cxn ang="0">
                <a:pos x="19" y="86"/>
              </a:cxn>
              <a:cxn ang="0">
                <a:pos x="21" y="89"/>
              </a:cxn>
              <a:cxn ang="0">
                <a:pos x="22" y="92"/>
              </a:cxn>
              <a:cxn ang="0">
                <a:pos x="70" y="91"/>
              </a:cxn>
              <a:cxn ang="0">
                <a:pos x="73" y="92"/>
              </a:cxn>
              <a:cxn ang="0">
                <a:pos x="72" y="86"/>
              </a:cxn>
              <a:cxn ang="0">
                <a:pos x="73" y="83"/>
              </a:cxn>
              <a:cxn ang="0">
                <a:pos x="78" y="84"/>
              </a:cxn>
              <a:cxn ang="0">
                <a:pos x="82" y="84"/>
              </a:cxn>
              <a:cxn ang="0">
                <a:pos x="81" y="78"/>
              </a:cxn>
              <a:cxn ang="0">
                <a:pos x="82" y="74"/>
              </a:cxn>
              <a:cxn ang="0">
                <a:pos x="85" y="64"/>
              </a:cxn>
              <a:cxn ang="0">
                <a:pos x="87" y="58"/>
              </a:cxn>
              <a:cxn ang="0">
                <a:pos x="89" y="56"/>
              </a:cxn>
              <a:cxn ang="0">
                <a:pos x="88" y="55"/>
              </a:cxn>
              <a:cxn ang="0">
                <a:pos x="88" y="55"/>
              </a:cxn>
              <a:cxn ang="0">
                <a:pos x="84" y="54"/>
              </a:cxn>
              <a:cxn ang="0">
                <a:pos x="83" y="49"/>
              </a:cxn>
              <a:cxn ang="0">
                <a:pos x="78" y="45"/>
              </a:cxn>
              <a:cxn ang="0">
                <a:pos x="75" y="39"/>
              </a:cxn>
              <a:cxn ang="0">
                <a:pos x="73" y="36"/>
              </a:cxn>
              <a:cxn ang="0">
                <a:pos x="68" y="32"/>
              </a:cxn>
              <a:cxn ang="0">
                <a:pos x="66" y="30"/>
              </a:cxn>
              <a:cxn ang="0">
                <a:pos x="65" y="27"/>
              </a:cxn>
              <a:cxn ang="0">
                <a:pos x="56" y="21"/>
              </a:cxn>
              <a:cxn ang="0">
                <a:pos x="53" y="19"/>
              </a:cxn>
              <a:cxn ang="0">
                <a:pos x="49" y="13"/>
              </a:cxn>
              <a:cxn ang="0">
                <a:pos x="47" y="11"/>
              </a:cxn>
              <a:cxn ang="0">
                <a:pos x="39" y="8"/>
              </a:cxn>
              <a:cxn ang="0">
                <a:pos x="39" y="3"/>
              </a:cxn>
              <a:cxn ang="0">
                <a:pos x="41" y="1"/>
              </a:cxn>
              <a:cxn ang="0">
                <a:pos x="41" y="0"/>
              </a:cxn>
              <a:cxn ang="0">
                <a:pos x="0" y="5"/>
              </a:cxn>
            </a:cxnLst>
            <a:rect l="0" t="0" r="r" b="b"/>
            <a:pathLst>
              <a:path w="89" h="92">
                <a:moveTo>
                  <a:pt x="0" y="5"/>
                </a:moveTo>
                <a:lnTo>
                  <a:pt x="12" y="49"/>
                </a:lnTo>
                <a:lnTo>
                  <a:pt x="13" y="50"/>
                </a:lnTo>
                <a:lnTo>
                  <a:pt x="14" y="53"/>
                </a:lnTo>
                <a:lnTo>
                  <a:pt x="14" y="54"/>
                </a:lnTo>
                <a:lnTo>
                  <a:pt x="16" y="55"/>
                </a:lnTo>
                <a:lnTo>
                  <a:pt x="17" y="57"/>
                </a:lnTo>
                <a:lnTo>
                  <a:pt x="16" y="58"/>
                </a:lnTo>
                <a:lnTo>
                  <a:pt x="18" y="60"/>
                </a:lnTo>
                <a:lnTo>
                  <a:pt x="18" y="61"/>
                </a:lnTo>
                <a:lnTo>
                  <a:pt x="16" y="63"/>
                </a:lnTo>
                <a:lnTo>
                  <a:pt x="16" y="66"/>
                </a:lnTo>
                <a:lnTo>
                  <a:pt x="15" y="68"/>
                </a:lnTo>
                <a:lnTo>
                  <a:pt x="15" y="72"/>
                </a:lnTo>
                <a:lnTo>
                  <a:pt x="17" y="76"/>
                </a:lnTo>
                <a:lnTo>
                  <a:pt x="17" y="82"/>
                </a:lnTo>
                <a:lnTo>
                  <a:pt x="19" y="85"/>
                </a:lnTo>
                <a:lnTo>
                  <a:pt x="19" y="86"/>
                </a:lnTo>
                <a:lnTo>
                  <a:pt x="20" y="87"/>
                </a:lnTo>
                <a:lnTo>
                  <a:pt x="21" y="89"/>
                </a:lnTo>
                <a:lnTo>
                  <a:pt x="21" y="90"/>
                </a:lnTo>
                <a:lnTo>
                  <a:pt x="22" y="92"/>
                </a:lnTo>
                <a:lnTo>
                  <a:pt x="69" y="89"/>
                </a:lnTo>
                <a:lnTo>
                  <a:pt x="70" y="91"/>
                </a:lnTo>
                <a:lnTo>
                  <a:pt x="71" y="92"/>
                </a:lnTo>
                <a:lnTo>
                  <a:pt x="73" y="92"/>
                </a:lnTo>
                <a:lnTo>
                  <a:pt x="74" y="90"/>
                </a:lnTo>
                <a:lnTo>
                  <a:pt x="72" y="86"/>
                </a:lnTo>
                <a:lnTo>
                  <a:pt x="73" y="84"/>
                </a:lnTo>
                <a:lnTo>
                  <a:pt x="73" y="83"/>
                </a:lnTo>
                <a:lnTo>
                  <a:pt x="74" y="82"/>
                </a:lnTo>
                <a:lnTo>
                  <a:pt x="78" y="84"/>
                </a:lnTo>
                <a:lnTo>
                  <a:pt x="81" y="84"/>
                </a:lnTo>
                <a:lnTo>
                  <a:pt x="82" y="84"/>
                </a:lnTo>
                <a:lnTo>
                  <a:pt x="82" y="80"/>
                </a:lnTo>
                <a:lnTo>
                  <a:pt x="81" y="78"/>
                </a:lnTo>
                <a:lnTo>
                  <a:pt x="81" y="76"/>
                </a:lnTo>
                <a:lnTo>
                  <a:pt x="82" y="74"/>
                </a:lnTo>
                <a:lnTo>
                  <a:pt x="84" y="67"/>
                </a:lnTo>
                <a:lnTo>
                  <a:pt x="85" y="64"/>
                </a:lnTo>
                <a:lnTo>
                  <a:pt x="86" y="61"/>
                </a:lnTo>
                <a:lnTo>
                  <a:pt x="87" y="58"/>
                </a:lnTo>
                <a:lnTo>
                  <a:pt x="89" y="57"/>
                </a:lnTo>
                <a:lnTo>
                  <a:pt x="89" y="56"/>
                </a:lnTo>
                <a:lnTo>
                  <a:pt x="89" y="56"/>
                </a:lnTo>
                <a:lnTo>
                  <a:pt x="88" y="55"/>
                </a:lnTo>
                <a:lnTo>
                  <a:pt x="88" y="55"/>
                </a:lnTo>
                <a:lnTo>
                  <a:pt x="88" y="55"/>
                </a:lnTo>
                <a:lnTo>
                  <a:pt x="85" y="55"/>
                </a:lnTo>
                <a:lnTo>
                  <a:pt x="84" y="54"/>
                </a:lnTo>
                <a:lnTo>
                  <a:pt x="84" y="53"/>
                </a:lnTo>
                <a:lnTo>
                  <a:pt x="83" y="49"/>
                </a:lnTo>
                <a:lnTo>
                  <a:pt x="81" y="46"/>
                </a:lnTo>
                <a:lnTo>
                  <a:pt x="78" y="45"/>
                </a:lnTo>
                <a:lnTo>
                  <a:pt x="77" y="40"/>
                </a:lnTo>
                <a:lnTo>
                  <a:pt x="75" y="39"/>
                </a:lnTo>
                <a:lnTo>
                  <a:pt x="74" y="36"/>
                </a:lnTo>
                <a:lnTo>
                  <a:pt x="73" y="36"/>
                </a:lnTo>
                <a:lnTo>
                  <a:pt x="70" y="35"/>
                </a:lnTo>
                <a:lnTo>
                  <a:pt x="68" y="32"/>
                </a:lnTo>
                <a:lnTo>
                  <a:pt x="66" y="31"/>
                </a:lnTo>
                <a:lnTo>
                  <a:pt x="66" y="30"/>
                </a:lnTo>
                <a:lnTo>
                  <a:pt x="65" y="28"/>
                </a:lnTo>
                <a:lnTo>
                  <a:pt x="65" y="27"/>
                </a:lnTo>
                <a:lnTo>
                  <a:pt x="62" y="26"/>
                </a:lnTo>
                <a:lnTo>
                  <a:pt x="56" y="21"/>
                </a:lnTo>
                <a:lnTo>
                  <a:pt x="54" y="20"/>
                </a:lnTo>
                <a:lnTo>
                  <a:pt x="53" y="19"/>
                </a:lnTo>
                <a:lnTo>
                  <a:pt x="51" y="17"/>
                </a:lnTo>
                <a:lnTo>
                  <a:pt x="49" y="13"/>
                </a:lnTo>
                <a:lnTo>
                  <a:pt x="48" y="12"/>
                </a:lnTo>
                <a:lnTo>
                  <a:pt x="47" y="11"/>
                </a:lnTo>
                <a:lnTo>
                  <a:pt x="44" y="10"/>
                </a:lnTo>
                <a:lnTo>
                  <a:pt x="39" y="8"/>
                </a:lnTo>
                <a:lnTo>
                  <a:pt x="38" y="7"/>
                </a:lnTo>
                <a:lnTo>
                  <a:pt x="39" y="3"/>
                </a:lnTo>
                <a:lnTo>
                  <a:pt x="41" y="2"/>
                </a:lnTo>
                <a:lnTo>
                  <a:pt x="41" y="1"/>
                </a:lnTo>
                <a:lnTo>
                  <a:pt x="42" y="0"/>
                </a:lnTo>
                <a:lnTo>
                  <a:pt x="41" y="0"/>
                </a:lnTo>
                <a:lnTo>
                  <a:pt x="16" y="3"/>
                </a:lnTo>
                <a:lnTo>
                  <a:pt x="0" y="5"/>
                </a:lnTo>
              </a:path>
            </a:pathLst>
          </a:custGeom>
          <a:solidFill>
            <a:srgbClr val="669900"/>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27" name="Freeform 39"/>
          <p:cNvSpPr>
            <a:spLocks/>
          </p:cNvSpPr>
          <p:nvPr/>
        </p:nvSpPr>
        <p:spPr bwMode="auto">
          <a:xfrm>
            <a:off x="6264275" y="4629150"/>
            <a:ext cx="1406525" cy="1136650"/>
          </a:xfrm>
          <a:custGeom>
            <a:avLst/>
            <a:gdLst/>
            <a:ahLst/>
            <a:cxnLst>
              <a:cxn ang="0">
                <a:pos x="1" y="10"/>
              </a:cxn>
              <a:cxn ang="0">
                <a:pos x="1" y="12"/>
              </a:cxn>
              <a:cxn ang="0">
                <a:pos x="3" y="15"/>
              </a:cxn>
              <a:cxn ang="0">
                <a:pos x="4" y="18"/>
              </a:cxn>
              <a:cxn ang="0">
                <a:pos x="5" y="20"/>
              </a:cxn>
              <a:cxn ang="0">
                <a:pos x="4" y="23"/>
              </a:cxn>
              <a:cxn ang="0">
                <a:pos x="9" y="22"/>
              </a:cxn>
              <a:cxn ang="0">
                <a:pos x="11" y="19"/>
              </a:cxn>
              <a:cxn ang="0">
                <a:pos x="13" y="18"/>
              </a:cxn>
              <a:cxn ang="0">
                <a:pos x="11" y="21"/>
              </a:cxn>
              <a:cxn ang="0">
                <a:pos x="23" y="17"/>
              </a:cxn>
              <a:cxn ang="0">
                <a:pos x="23" y="19"/>
              </a:cxn>
              <a:cxn ang="0">
                <a:pos x="31" y="21"/>
              </a:cxn>
              <a:cxn ang="0">
                <a:pos x="35" y="22"/>
              </a:cxn>
              <a:cxn ang="0">
                <a:pos x="39" y="23"/>
              </a:cxn>
              <a:cxn ang="0">
                <a:pos x="39" y="24"/>
              </a:cxn>
              <a:cxn ang="0">
                <a:pos x="44" y="30"/>
              </a:cxn>
              <a:cxn ang="0">
                <a:pos x="43" y="31"/>
              </a:cxn>
              <a:cxn ang="0">
                <a:pos x="42" y="32"/>
              </a:cxn>
              <a:cxn ang="0">
                <a:pos x="50" y="30"/>
              </a:cxn>
              <a:cxn ang="0">
                <a:pos x="61" y="25"/>
              </a:cxn>
              <a:cxn ang="0">
                <a:pos x="61" y="21"/>
              </a:cxn>
              <a:cxn ang="0">
                <a:pos x="75" y="26"/>
              </a:cxn>
              <a:cxn ang="0">
                <a:pos x="84" y="34"/>
              </a:cxn>
              <a:cxn ang="0">
                <a:pos x="90" y="37"/>
              </a:cxn>
              <a:cxn ang="0">
                <a:pos x="94" y="43"/>
              </a:cxn>
              <a:cxn ang="0">
                <a:pos x="93" y="58"/>
              </a:cxn>
              <a:cxn ang="0">
                <a:pos x="97" y="66"/>
              </a:cxn>
              <a:cxn ang="0">
                <a:pos x="96" y="61"/>
              </a:cxn>
              <a:cxn ang="0">
                <a:pos x="100" y="63"/>
              </a:cxn>
              <a:cxn ang="0">
                <a:pos x="101" y="61"/>
              </a:cxn>
              <a:cxn ang="0">
                <a:pos x="101" y="64"/>
              </a:cxn>
              <a:cxn ang="0">
                <a:pos x="98" y="70"/>
              </a:cxn>
              <a:cxn ang="0">
                <a:pos x="101" y="74"/>
              </a:cxn>
              <a:cxn ang="0">
                <a:pos x="109" y="83"/>
              </a:cxn>
              <a:cxn ang="0">
                <a:pos x="111" y="84"/>
              </a:cxn>
              <a:cxn ang="0">
                <a:pos x="115" y="90"/>
              </a:cxn>
              <a:cxn ang="0">
                <a:pos x="121" y="100"/>
              </a:cxn>
              <a:cxn ang="0">
                <a:pos x="132" y="107"/>
              </a:cxn>
              <a:cxn ang="0">
                <a:pos x="136" y="110"/>
              </a:cxn>
              <a:cxn ang="0">
                <a:pos x="134" y="111"/>
              </a:cxn>
              <a:cxn ang="0">
                <a:pos x="133" y="112"/>
              </a:cxn>
              <a:cxn ang="0">
                <a:pos x="137" y="113"/>
              </a:cxn>
              <a:cxn ang="0">
                <a:pos x="148" y="107"/>
              </a:cxn>
              <a:cxn ang="0">
                <a:pos x="147" y="100"/>
              </a:cxn>
              <a:cxn ang="0">
                <a:pos x="149" y="90"/>
              </a:cxn>
              <a:cxn ang="0">
                <a:pos x="147" y="74"/>
              </a:cxn>
              <a:cxn ang="0">
                <a:pos x="138" y="59"/>
              </a:cxn>
              <a:cxn ang="0">
                <a:pos x="134" y="52"/>
              </a:cxn>
              <a:cxn ang="0">
                <a:pos x="134" y="46"/>
              </a:cxn>
              <a:cxn ang="0">
                <a:pos x="126" y="35"/>
              </a:cxn>
              <a:cxn ang="0">
                <a:pos x="120" y="29"/>
              </a:cxn>
              <a:cxn ang="0">
                <a:pos x="112" y="10"/>
              </a:cxn>
              <a:cxn ang="0">
                <a:pos x="110" y="8"/>
              </a:cxn>
              <a:cxn ang="0">
                <a:pos x="108" y="2"/>
              </a:cxn>
              <a:cxn ang="0">
                <a:pos x="100" y="1"/>
              </a:cxn>
              <a:cxn ang="0">
                <a:pos x="101" y="8"/>
              </a:cxn>
              <a:cxn ang="0">
                <a:pos x="97" y="9"/>
              </a:cxn>
              <a:cxn ang="0">
                <a:pos x="48" y="8"/>
              </a:cxn>
              <a:cxn ang="0">
                <a:pos x="46" y="4"/>
              </a:cxn>
            </a:cxnLst>
            <a:rect l="0" t="0" r="r" b="b"/>
            <a:pathLst>
              <a:path w="150" h="113">
                <a:moveTo>
                  <a:pt x="46" y="4"/>
                </a:moveTo>
                <a:lnTo>
                  <a:pt x="1" y="9"/>
                </a:lnTo>
                <a:lnTo>
                  <a:pt x="1" y="10"/>
                </a:lnTo>
                <a:lnTo>
                  <a:pt x="1" y="10"/>
                </a:lnTo>
                <a:lnTo>
                  <a:pt x="0" y="11"/>
                </a:lnTo>
                <a:lnTo>
                  <a:pt x="1" y="12"/>
                </a:lnTo>
                <a:lnTo>
                  <a:pt x="2" y="14"/>
                </a:lnTo>
                <a:lnTo>
                  <a:pt x="3" y="15"/>
                </a:lnTo>
                <a:lnTo>
                  <a:pt x="3" y="15"/>
                </a:lnTo>
                <a:lnTo>
                  <a:pt x="5" y="16"/>
                </a:lnTo>
                <a:lnTo>
                  <a:pt x="5" y="17"/>
                </a:lnTo>
                <a:lnTo>
                  <a:pt x="4" y="18"/>
                </a:lnTo>
                <a:lnTo>
                  <a:pt x="4" y="19"/>
                </a:lnTo>
                <a:lnTo>
                  <a:pt x="5" y="20"/>
                </a:lnTo>
                <a:lnTo>
                  <a:pt x="5" y="20"/>
                </a:lnTo>
                <a:lnTo>
                  <a:pt x="5" y="20"/>
                </a:lnTo>
                <a:lnTo>
                  <a:pt x="4" y="21"/>
                </a:lnTo>
                <a:lnTo>
                  <a:pt x="4" y="23"/>
                </a:lnTo>
                <a:lnTo>
                  <a:pt x="5" y="23"/>
                </a:lnTo>
                <a:lnTo>
                  <a:pt x="8" y="22"/>
                </a:lnTo>
                <a:lnTo>
                  <a:pt x="9" y="22"/>
                </a:lnTo>
                <a:lnTo>
                  <a:pt x="9" y="19"/>
                </a:lnTo>
                <a:lnTo>
                  <a:pt x="10" y="18"/>
                </a:lnTo>
                <a:lnTo>
                  <a:pt x="11" y="19"/>
                </a:lnTo>
                <a:lnTo>
                  <a:pt x="12" y="19"/>
                </a:lnTo>
                <a:lnTo>
                  <a:pt x="12" y="18"/>
                </a:lnTo>
                <a:lnTo>
                  <a:pt x="13" y="18"/>
                </a:lnTo>
                <a:lnTo>
                  <a:pt x="13" y="19"/>
                </a:lnTo>
                <a:lnTo>
                  <a:pt x="11" y="21"/>
                </a:lnTo>
                <a:lnTo>
                  <a:pt x="11" y="21"/>
                </a:lnTo>
                <a:lnTo>
                  <a:pt x="13" y="20"/>
                </a:lnTo>
                <a:lnTo>
                  <a:pt x="15" y="20"/>
                </a:lnTo>
                <a:lnTo>
                  <a:pt x="23" y="17"/>
                </a:lnTo>
                <a:lnTo>
                  <a:pt x="25" y="17"/>
                </a:lnTo>
                <a:lnTo>
                  <a:pt x="25" y="18"/>
                </a:lnTo>
                <a:lnTo>
                  <a:pt x="23" y="19"/>
                </a:lnTo>
                <a:lnTo>
                  <a:pt x="24" y="20"/>
                </a:lnTo>
                <a:lnTo>
                  <a:pt x="27" y="20"/>
                </a:lnTo>
                <a:lnTo>
                  <a:pt x="31" y="21"/>
                </a:lnTo>
                <a:lnTo>
                  <a:pt x="34" y="23"/>
                </a:lnTo>
                <a:lnTo>
                  <a:pt x="35" y="23"/>
                </a:lnTo>
                <a:lnTo>
                  <a:pt x="35" y="22"/>
                </a:lnTo>
                <a:lnTo>
                  <a:pt x="36" y="22"/>
                </a:lnTo>
                <a:lnTo>
                  <a:pt x="37" y="22"/>
                </a:lnTo>
                <a:lnTo>
                  <a:pt x="39" y="23"/>
                </a:lnTo>
                <a:lnTo>
                  <a:pt x="39" y="23"/>
                </a:lnTo>
                <a:lnTo>
                  <a:pt x="39" y="24"/>
                </a:lnTo>
                <a:lnTo>
                  <a:pt x="39" y="24"/>
                </a:lnTo>
                <a:lnTo>
                  <a:pt x="39" y="25"/>
                </a:lnTo>
                <a:lnTo>
                  <a:pt x="44" y="28"/>
                </a:lnTo>
                <a:lnTo>
                  <a:pt x="44" y="30"/>
                </a:lnTo>
                <a:lnTo>
                  <a:pt x="44" y="31"/>
                </a:lnTo>
                <a:lnTo>
                  <a:pt x="43" y="31"/>
                </a:lnTo>
                <a:lnTo>
                  <a:pt x="43" y="31"/>
                </a:lnTo>
                <a:lnTo>
                  <a:pt x="42" y="30"/>
                </a:lnTo>
                <a:lnTo>
                  <a:pt x="42" y="31"/>
                </a:lnTo>
                <a:lnTo>
                  <a:pt x="42" y="32"/>
                </a:lnTo>
                <a:lnTo>
                  <a:pt x="43" y="32"/>
                </a:lnTo>
                <a:lnTo>
                  <a:pt x="50" y="30"/>
                </a:lnTo>
                <a:lnTo>
                  <a:pt x="50" y="30"/>
                </a:lnTo>
                <a:lnTo>
                  <a:pt x="52" y="29"/>
                </a:lnTo>
                <a:lnTo>
                  <a:pt x="57" y="25"/>
                </a:lnTo>
                <a:lnTo>
                  <a:pt x="61" y="25"/>
                </a:lnTo>
                <a:lnTo>
                  <a:pt x="61" y="24"/>
                </a:lnTo>
                <a:lnTo>
                  <a:pt x="60" y="23"/>
                </a:lnTo>
                <a:lnTo>
                  <a:pt x="61" y="21"/>
                </a:lnTo>
                <a:lnTo>
                  <a:pt x="67" y="21"/>
                </a:lnTo>
                <a:lnTo>
                  <a:pt x="75" y="25"/>
                </a:lnTo>
                <a:lnTo>
                  <a:pt x="75" y="26"/>
                </a:lnTo>
                <a:lnTo>
                  <a:pt x="77" y="28"/>
                </a:lnTo>
                <a:lnTo>
                  <a:pt x="79" y="30"/>
                </a:lnTo>
                <a:lnTo>
                  <a:pt x="84" y="34"/>
                </a:lnTo>
                <a:lnTo>
                  <a:pt x="85" y="35"/>
                </a:lnTo>
                <a:lnTo>
                  <a:pt x="86" y="37"/>
                </a:lnTo>
                <a:lnTo>
                  <a:pt x="90" y="37"/>
                </a:lnTo>
                <a:lnTo>
                  <a:pt x="93" y="41"/>
                </a:lnTo>
                <a:lnTo>
                  <a:pt x="94" y="42"/>
                </a:lnTo>
                <a:lnTo>
                  <a:pt x="94" y="43"/>
                </a:lnTo>
                <a:lnTo>
                  <a:pt x="95" y="48"/>
                </a:lnTo>
                <a:lnTo>
                  <a:pt x="95" y="53"/>
                </a:lnTo>
                <a:lnTo>
                  <a:pt x="93" y="58"/>
                </a:lnTo>
                <a:lnTo>
                  <a:pt x="93" y="63"/>
                </a:lnTo>
                <a:lnTo>
                  <a:pt x="94" y="64"/>
                </a:lnTo>
                <a:lnTo>
                  <a:pt x="97" y="66"/>
                </a:lnTo>
                <a:lnTo>
                  <a:pt x="98" y="64"/>
                </a:lnTo>
                <a:lnTo>
                  <a:pt x="97" y="64"/>
                </a:lnTo>
                <a:lnTo>
                  <a:pt x="96" y="61"/>
                </a:lnTo>
                <a:lnTo>
                  <a:pt x="97" y="60"/>
                </a:lnTo>
                <a:lnTo>
                  <a:pt x="98" y="60"/>
                </a:lnTo>
                <a:lnTo>
                  <a:pt x="100" y="63"/>
                </a:lnTo>
                <a:lnTo>
                  <a:pt x="100" y="63"/>
                </a:lnTo>
                <a:lnTo>
                  <a:pt x="101" y="61"/>
                </a:lnTo>
                <a:lnTo>
                  <a:pt x="101" y="61"/>
                </a:lnTo>
                <a:lnTo>
                  <a:pt x="102" y="62"/>
                </a:lnTo>
                <a:lnTo>
                  <a:pt x="102" y="63"/>
                </a:lnTo>
                <a:lnTo>
                  <a:pt x="101" y="64"/>
                </a:lnTo>
                <a:lnTo>
                  <a:pt x="100" y="66"/>
                </a:lnTo>
                <a:lnTo>
                  <a:pt x="99" y="69"/>
                </a:lnTo>
                <a:lnTo>
                  <a:pt x="98" y="70"/>
                </a:lnTo>
                <a:lnTo>
                  <a:pt x="98" y="71"/>
                </a:lnTo>
                <a:lnTo>
                  <a:pt x="99" y="72"/>
                </a:lnTo>
                <a:lnTo>
                  <a:pt x="101" y="74"/>
                </a:lnTo>
                <a:lnTo>
                  <a:pt x="104" y="80"/>
                </a:lnTo>
                <a:lnTo>
                  <a:pt x="108" y="83"/>
                </a:lnTo>
                <a:lnTo>
                  <a:pt x="109" y="83"/>
                </a:lnTo>
                <a:lnTo>
                  <a:pt x="109" y="81"/>
                </a:lnTo>
                <a:lnTo>
                  <a:pt x="110" y="81"/>
                </a:lnTo>
                <a:lnTo>
                  <a:pt x="111" y="84"/>
                </a:lnTo>
                <a:lnTo>
                  <a:pt x="111" y="85"/>
                </a:lnTo>
                <a:lnTo>
                  <a:pt x="113" y="89"/>
                </a:lnTo>
                <a:lnTo>
                  <a:pt x="115" y="90"/>
                </a:lnTo>
                <a:lnTo>
                  <a:pt x="116" y="90"/>
                </a:lnTo>
                <a:lnTo>
                  <a:pt x="120" y="99"/>
                </a:lnTo>
                <a:lnTo>
                  <a:pt x="121" y="100"/>
                </a:lnTo>
                <a:lnTo>
                  <a:pt x="125" y="100"/>
                </a:lnTo>
                <a:lnTo>
                  <a:pt x="127" y="101"/>
                </a:lnTo>
                <a:lnTo>
                  <a:pt x="132" y="107"/>
                </a:lnTo>
                <a:lnTo>
                  <a:pt x="134" y="109"/>
                </a:lnTo>
                <a:lnTo>
                  <a:pt x="135" y="109"/>
                </a:lnTo>
                <a:lnTo>
                  <a:pt x="136" y="110"/>
                </a:lnTo>
                <a:lnTo>
                  <a:pt x="136" y="111"/>
                </a:lnTo>
                <a:lnTo>
                  <a:pt x="135" y="111"/>
                </a:lnTo>
                <a:lnTo>
                  <a:pt x="134" y="111"/>
                </a:lnTo>
                <a:lnTo>
                  <a:pt x="134" y="111"/>
                </a:lnTo>
                <a:lnTo>
                  <a:pt x="133" y="111"/>
                </a:lnTo>
                <a:lnTo>
                  <a:pt x="133" y="112"/>
                </a:lnTo>
                <a:lnTo>
                  <a:pt x="134" y="113"/>
                </a:lnTo>
                <a:lnTo>
                  <a:pt x="136" y="113"/>
                </a:lnTo>
                <a:lnTo>
                  <a:pt x="137" y="113"/>
                </a:lnTo>
                <a:lnTo>
                  <a:pt x="139" y="112"/>
                </a:lnTo>
                <a:lnTo>
                  <a:pt x="147" y="110"/>
                </a:lnTo>
                <a:lnTo>
                  <a:pt x="148" y="107"/>
                </a:lnTo>
                <a:lnTo>
                  <a:pt x="148" y="106"/>
                </a:lnTo>
                <a:lnTo>
                  <a:pt x="147" y="102"/>
                </a:lnTo>
                <a:lnTo>
                  <a:pt x="147" y="100"/>
                </a:lnTo>
                <a:lnTo>
                  <a:pt x="149" y="97"/>
                </a:lnTo>
                <a:lnTo>
                  <a:pt x="150" y="97"/>
                </a:lnTo>
                <a:lnTo>
                  <a:pt x="149" y="90"/>
                </a:lnTo>
                <a:lnTo>
                  <a:pt x="149" y="86"/>
                </a:lnTo>
                <a:lnTo>
                  <a:pt x="149" y="80"/>
                </a:lnTo>
                <a:lnTo>
                  <a:pt x="147" y="74"/>
                </a:lnTo>
                <a:lnTo>
                  <a:pt x="146" y="72"/>
                </a:lnTo>
                <a:lnTo>
                  <a:pt x="141" y="66"/>
                </a:lnTo>
                <a:lnTo>
                  <a:pt x="138" y="59"/>
                </a:lnTo>
                <a:lnTo>
                  <a:pt x="134" y="53"/>
                </a:lnTo>
                <a:lnTo>
                  <a:pt x="134" y="53"/>
                </a:lnTo>
                <a:lnTo>
                  <a:pt x="134" y="52"/>
                </a:lnTo>
                <a:lnTo>
                  <a:pt x="133" y="49"/>
                </a:lnTo>
                <a:lnTo>
                  <a:pt x="133" y="47"/>
                </a:lnTo>
                <a:lnTo>
                  <a:pt x="134" y="46"/>
                </a:lnTo>
                <a:lnTo>
                  <a:pt x="134" y="45"/>
                </a:lnTo>
                <a:lnTo>
                  <a:pt x="129" y="38"/>
                </a:lnTo>
                <a:lnTo>
                  <a:pt x="126" y="35"/>
                </a:lnTo>
                <a:lnTo>
                  <a:pt x="124" y="34"/>
                </a:lnTo>
                <a:lnTo>
                  <a:pt x="124" y="33"/>
                </a:lnTo>
                <a:lnTo>
                  <a:pt x="120" y="29"/>
                </a:lnTo>
                <a:lnTo>
                  <a:pt x="116" y="21"/>
                </a:lnTo>
                <a:lnTo>
                  <a:pt x="115" y="16"/>
                </a:lnTo>
                <a:lnTo>
                  <a:pt x="112" y="10"/>
                </a:lnTo>
                <a:lnTo>
                  <a:pt x="112" y="9"/>
                </a:lnTo>
                <a:lnTo>
                  <a:pt x="111" y="8"/>
                </a:lnTo>
                <a:lnTo>
                  <a:pt x="110" y="8"/>
                </a:lnTo>
                <a:lnTo>
                  <a:pt x="110" y="3"/>
                </a:lnTo>
                <a:lnTo>
                  <a:pt x="109" y="1"/>
                </a:lnTo>
                <a:lnTo>
                  <a:pt x="108" y="2"/>
                </a:lnTo>
                <a:lnTo>
                  <a:pt x="105" y="2"/>
                </a:lnTo>
                <a:lnTo>
                  <a:pt x="102" y="0"/>
                </a:lnTo>
                <a:lnTo>
                  <a:pt x="100" y="1"/>
                </a:lnTo>
                <a:lnTo>
                  <a:pt x="100" y="2"/>
                </a:lnTo>
                <a:lnTo>
                  <a:pt x="99" y="3"/>
                </a:lnTo>
                <a:lnTo>
                  <a:pt x="101" y="8"/>
                </a:lnTo>
                <a:lnTo>
                  <a:pt x="100" y="10"/>
                </a:lnTo>
                <a:lnTo>
                  <a:pt x="98" y="10"/>
                </a:lnTo>
                <a:lnTo>
                  <a:pt x="97" y="9"/>
                </a:lnTo>
                <a:lnTo>
                  <a:pt x="96" y="7"/>
                </a:lnTo>
                <a:lnTo>
                  <a:pt x="49" y="10"/>
                </a:lnTo>
                <a:lnTo>
                  <a:pt x="48" y="8"/>
                </a:lnTo>
                <a:lnTo>
                  <a:pt x="48" y="7"/>
                </a:lnTo>
                <a:lnTo>
                  <a:pt x="47" y="5"/>
                </a:lnTo>
                <a:lnTo>
                  <a:pt x="46" y="4"/>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28" name="Freeform 40"/>
          <p:cNvSpPr>
            <a:spLocks/>
          </p:cNvSpPr>
          <p:nvPr/>
        </p:nvSpPr>
        <p:spPr bwMode="auto">
          <a:xfrm>
            <a:off x="7313613" y="2654300"/>
            <a:ext cx="703262" cy="361950"/>
          </a:xfrm>
          <a:custGeom>
            <a:avLst/>
            <a:gdLst/>
            <a:ahLst/>
            <a:cxnLst>
              <a:cxn ang="0">
                <a:pos x="43" y="3"/>
              </a:cxn>
              <a:cxn ang="0">
                <a:pos x="2" y="22"/>
              </a:cxn>
              <a:cxn ang="0">
                <a:pos x="4" y="20"/>
              </a:cxn>
              <a:cxn ang="0">
                <a:pos x="8" y="16"/>
              </a:cxn>
              <a:cxn ang="0">
                <a:pos x="11" y="13"/>
              </a:cxn>
              <a:cxn ang="0">
                <a:pos x="13" y="12"/>
              </a:cxn>
              <a:cxn ang="0">
                <a:pos x="17" y="12"/>
              </a:cxn>
              <a:cxn ang="0">
                <a:pos x="22" y="9"/>
              </a:cxn>
              <a:cxn ang="0">
                <a:pos x="25" y="9"/>
              </a:cxn>
              <a:cxn ang="0">
                <a:pos x="27" y="11"/>
              </a:cxn>
              <a:cxn ang="0">
                <a:pos x="29" y="15"/>
              </a:cxn>
              <a:cxn ang="0">
                <a:pos x="32" y="15"/>
              </a:cxn>
              <a:cxn ang="0">
                <a:pos x="33" y="17"/>
              </a:cxn>
              <a:cxn ang="0">
                <a:pos x="37" y="19"/>
              </a:cxn>
              <a:cxn ang="0">
                <a:pos x="41" y="21"/>
              </a:cxn>
              <a:cxn ang="0">
                <a:pos x="42" y="24"/>
              </a:cxn>
              <a:cxn ang="0">
                <a:pos x="39" y="31"/>
              </a:cxn>
              <a:cxn ang="0">
                <a:pos x="41" y="33"/>
              </a:cxn>
              <a:cxn ang="0">
                <a:pos x="45" y="34"/>
              </a:cxn>
              <a:cxn ang="0">
                <a:pos x="46" y="34"/>
              </a:cxn>
              <a:cxn ang="0">
                <a:pos x="51" y="34"/>
              </a:cxn>
              <a:cxn ang="0">
                <a:pos x="56" y="35"/>
              </a:cxn>
              <a:cxn ang="0">
                <a:pos x="56" y="35"/>
              </a:cxn>
              <a:cxn ang="0">
                <a:pos x="54" y="31"/>
              </a:cxn>
              <a:cxn ang="0">
                <a:pos x="53" y="31"/>
              </a:cxn>
              <a:cxn ang="0">
                <a:pos x="53" y="30"/>
              </a:cxn>
              <a:cxn ang="0">
                <a:pos x="52" y="28"/>
              </a:cxn>
              <a:cxn ang="0">
                <a:pos x="50" y="23"/>
              </a:cxn>
              <a:cxn ang="0">
                <a:pos x="49" y="19"/>
              </a:cxn>
              <a:cxn ang="0">
                <a:pos x="49" y="15"/>
              </a:cxn>
              <a:cxn ang="0">
                <a:pos x="49" y="13"/>
              </a:cxn>
              <a:cxn ang="0">
                <a:pos x="49" y="11"/>
              </a:cxn>
              <a:cxn ang="0">
                <a:pos x="53" y="8"/>
              </a:cxn>
              <a:cxn ang="0">
                <a:pos x="54" y="5"/>
              </a:cxn>
              <a:cxn ang="0">
                <a:pos x="57" y="6"/>
              </a:cxn>
              <a:cxn ang="0">
                <a:pos x="54" y="10"/>
              </a:cxn>
              <a:cxn ang="0">
                <a:pos x="52" y="13"/>
              </a:cxn>
              <a:cxn ang="0">
                <a:pos x="55" y="15"/>
              </a:cxn>
              <a:cxn ang="0">
                <a:pos x="55" y="19"/>
              </a:cxn>
              <a:cxn ang="0">
                <a:pos x="53" y="22"/>
              </a:cxn>
              <a:cxn ang="0">
                <a:pos x="56" y="23"/>
              </a:cxn>
              <a:cxn ang="0">
                <a:pos x="56" y="26"/>
              </a:cxn>
              <a:cxn ang="0">
                <a:pos x="56" y="29"/>
              </a:cxn>
              <a:cxn ang="0">
                <a:pos x="60" y="31"/>
              </a:cxn>
              <a:cxn ang="0">
                <a:pos x="62" y="30"/>
              </a:cxn>
              <a:cxn ang="0">
                <a:pos x="62" y="32"/>
              </a:cxn>
              <a:cxn ang="0">
                <a:pos x="64" y="35"/>
              </a:cxn>
              <a:cxn ang="0">
                <a:pos x="66" y="36"/>
              </a:cxn>
              <a:cxn ang="0">
                <a:pos x="68" y="35"/>
              </a:cxn>
              <a:cxn ang="0">
                <a:pos x="73" y="32"/>
              </a:cxn>
              <a:cxn ang="0">
                <a:pos x="75" y="24"/>
              </a:cxn>
              <a:cxn ang="0">
                <a:pos x="64" y="25"/>
              </a:cxn>
            </a:cxnLst>
            <a:rect l="0" t="0" r="r" b="b"/>
            <a:pathLst>
              <a:path w="75" h="36">
                <a:moveTo>
                  <a:pt x="57" y="0"/>
                </a:moveTo>
                <a:lnTo>
                  <a:pt x="43" y="3"/>
                </a:lnTo>
                <a:lnTo>
                  <a:pt x="0" y="11"/>
                </a:lnTo>
                <a:lnTo>
                  <a:pt x="2" y="22"/>
                </a:lnTo>
                <a:lnTo>
                  <a:pt x="3" y="20"/>
                </a:lnTo>
                <a:lnTo>
                  <a:pt x="4" y="20"/>
                </a:lnTo>
                <a:lnTo>
                  <a:pt x="7" y="16"/>
                </a:lnTo>
                <a:lnTo>
                  <a:pt x="8" y="16"/>
                </a:lnTo>
                <a:lnTo>
                  <a:pt x="10" y="14"/>
                </a:lnTo>
                <a:lnTo>
                  <a:pt x="11" y="13"/>
                </a:lnTo>
                <a:lnTo>
                  <a:pt x="12" y="11"/>
                </a:lnTo>
                <a:lnTo>
                  <a:pt x="13" y="12"/>
                </a:lnTo>
                <a:lnTo>
                  <a:pt x="15" y="13"/>
                </a:lnTo>
                <a:lnTo>
                  <a:pt x="17" y="12"/>
                </a:lnTo>
                <a:lnTo>
                  <a:pt x="17" y="11"/>
                </a:lnTo>
                <a:lnTo>
                  <a:pt x="22" y="9"/>
                </a:lnTo>
                <a:lnTo>
                  <a:pt x="23" y="9"/>
                </a:lnTo>
                <a:lnTo>
                  <a:pt x="25" y="9"/>
                </a:lnTo>
                <a:lnTo>
                  <a:pt x="26" y="9"/>
                </a:lnTo>
                <a:lnTo>
                  <a:pt x="27" y="11"/>
                </a:lnTo>
                <a:lnTo>
                  <a:pt x="27" y="11"/>
                </a:lnTo>
                <a:lnTo>
                  <a:pt x="29" y="15"/>
                </a:lnTo>
                <a:lnTo>
                  <a:pt x="30" y="14"/>
                </a:lnTo>
                <a:lnTo>
                  <a:pt x="32" y="15"/>
                </a:lnTo>
                <a:lnTo>
                  <a:pt x="33" y="15"/>
                </a:lnTo>
                <a:lnTo>
                  <a:pt x="33" y="17"/>
                </a:lnTo>
                <a:lnTo>
                  <a:pt x="34" y="19"/>
                </a:lnTo>
                <a:lnTo>
                  <a:pt x="37" y="19"/>
                </a:lnTo>
                <a:lnTo>
                  <a:pt x="39" y="20"/>
                </a:lnTo>
                <a:lnTo>
                  <a:pt x="41" y="21"/>
                </a:lnTo>
                <a:lnTo>
                  <a:pt x="42" y="23"/>
                </a:lnTo>
                <a:lnTo>
                  <a:pt x="42" y="24"/>
                </a:lnTo>
                <a:lnTo>
                  <a:pt x="40" y="28"/>
                </a:lnTo>
                <a:lnTo>
                  <a:pt x="39" y="31"/>
                </a:lnTo>
                <a:lnTo>
                  <a:pt x="39" y="33"/>
                </a:lnTo>
                <a:lnTo>
                  <a:pt x="41" y="33"/>
                </a:lnTo>
                <a:lnTo>
                  <a:pt x="43" y="32"/>
                </a:lnTo>
                <a:lnTo>
                  <a:pt x="45" y="34"/>
                </a:lnTo>
                <a:lnTo>
                  <a:pt x="46" y="34"/>
                </a:lnTo>
                <a:lnTo>
                  <a:pt x="46" y="34"/>
                </a:lnTo>
                <a:lnTo>
                  <a:pt x="48" y="33"/>
                </a:lnTo>
                <a:lnTo>
                  <a:pt x="51" y="34"/>
                </a:lnTo>
                <a:lnTo>
                  <a:pt x="54" y="35"/>
                </a:lnTo>
                <a:lnTo>
                  <a:pt x="56" y="35"/>
                </a:lnTo>
                <a:lnTo>
                  <a:pt x="56" y="35"/>
                </a:lnTo>
                <a:lnTo>
                  <a:pt x="56" y="35"/>
                </a:lnTo>
                <a:lnTo>
                  <a:pt x="56" y="34"/>
                </a:lnTo>
                <a:lnTo>
                  <a:pt x="54" y="31"/>
                </a:lnTo>
                <a:lnTo>
                  <a:pt x="53" y="31"/>
                </a:lnTo>
                <a:lnTo>
                  <a:pt x="53" y="31"/>
                </a:lnTo>
                <a:lnTo>
                  <a:pt x="53" y="30"/>
                </a:lnTo>
                <a:lnTo>
                  <a:pt x="53" y="30"/>
                </a:lnTo>
                <a:lnTo>
                  <a:pt x="54" y="29"/>
                </a:lnTo>
                <a:lnTo>
                  <a:pt x="52" y="28"/>
                </a:lnTo>
                <a:lnTo>
                  <a:pt x="51" y="26"/>
                </a:lnTo>
                <a:lnTo>
                  <a:pt x="50" y="23"/>
                </a:lnTo>
                <a:lnTo>
                  <a:pt x="49" y="22"/>
                </a:lnTo>
                <a:lnTo>
                  <a:pt x="49" y="19"/>
                </a:lnTo>
                <a:lnTo>
                  <a:pt x="50" y="16"/>
                </a:lnTo>
                <a:lnTo>
                  <a:pt x="49" y="15"/>
                </a:lnTo>
                <a:lnTo>
                  <a:pt x="49" y="14"/>
                </a:lnTo>
                <a:lnTo>
                  <a:pt x="49" y="13"/>
                </a:lnTo>
                <a:lnTo>
                  <a:pt x="49" y="12"/>
                </a:lnTo>
                <a:lnTo>
                  <a:pt x="49" y="11"/>
                </a:lnTo>
                <a:lnTo>
                  <a:pt x="50" y="10"/>
                </a:lnTo>
                <a:lnTo>
                  <a:pt x="53" y="8"/>
                </a:lnTo>
                <a:lnTo>
                  <a:pt x="53" y="7"/>
                </a:lnTo>
                <a:lnTo>
                  <a:pt x="54" y="5"/>
                </a:lnTo>
                <a:lnTo>
                  <a:pt x="56" y="5"/>
                </a:lnTo>
                <a:lnTo>
                  <a:pt x="57" y="6"/>
                </a:lnTo>
                <a:lnTo>
                  <a:pt x="55" y="8"/>
                </a:lnTo>
                <a:lnTo>
                  <a:pt x="54" y="10"/>
                </a:lnTo>
                <a:lnTo>
                  <a:pt x="53" y="11"/>
                </a:lnTo>
                <a:lnTo>
                  <a:pt x="52" y="13"/>
                </a:lnTo>
                <a:lnTo>
                  <a:pt x="53" y="15"/>
                </a:lnTo>
                <a:lnTo>
                  <a:pt x="55" y="15"/>
                </a:lnTo>
                <a:lnTo>
                  <a:pt x="55" y="19"/>
                </a:lnTo>
                <a:lnTo>
                  <a:pt x="55" y="19"/>
                </a:lnTo>
                <a:lnTo>
                  <a:pt x="53" y="21"/>
                </a:lnTo>
                <a:lnTo>
                  <a:pt x="53" y="22"/>
                </a:lnTo>
                <a:lnTo>
                  <a:pt x="55" y="22"/>
                </a:lnTo>
                <a:lnTo>
                  <a:pt x="56" y="23"/>
                </a:lnTo>
                <a:lnTo>
                  <a:pt x="55" y="25"/>
                </a:lnTo>
                <a:lnTo>
                  <a:pt x="56" y="26"/>
                </a:lnTo>
                <a:lnTo>
                  <a:pt x="56" y="27"/>
                </a:lnTo>
                <a:lnTo>
                  <a:pt x="56" y="29"/>
                </a:lnTo>
                <a:lnTo>
                  <a:pt x="59" y="31"/>
                </a:lnTo>
                <a:lnTo>
                  <a:pt x="60" y="31"/>
                </a:lnTo>
                <a:lnTo>
                  <a:pt x="61" y="30"/>
                </a:lnTo>
                <a:lnTo>
                  <a:pt x="62" y="30"/>
                </a:lnTo>
                <a:lnTo>
                  <a:pt x="63" y="30"/>
                </a:lnTo>
                <a:lnTo>
                  <a:pt x="62" y="32"/>
                </a:lnTo>
                <a:lnTo>
                  <a:pt x="64" y="34"/>
                </a:lnTo>
                <a:lnTo>
                  <a:pt x="64" y="35"/>
                </a:lnTo>
                <a:lnTo>
                  <a:pt x="64" y="36"/>
                </a:lnTo>
                <a:lnTo>
                  <a:pt x="66" y="36"/>
                </a:lnTo>
                <a:lnTo>
                  <a:pt x="67" y="36"/>
                </a:lnTo>
                <a:lnTo>
                  <a:pt x="68" y="35"/>
                </a:lnTo>
                <a:lnTo>
                  <a:pt x="73" y="33"/>
                </a:lnTo>
                <a:lnTo>
                  <a:pt x="73" y="32"/>
                </a:lnTo>
                <a:lnTo>
                  <a:pt x="74" y="31"/>
                </a:lnTo>
                <a:lnTo>
                  <a:pt x="75" y="24"/>
                </a:lnTo>
                <a:lnTo>
                  <a:pt x="75" y="23"/>
                </a:lnTo>
                <a:lnTo>
                  <a:pt x="64" y="25"/>
                </a:lnTo>
                <a:lnTo>
                  <a:pt x="57" y="0"/>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29" name="Freeform 41"/>
          <p:cNvSpPr>
            <a:spLocks/>
          </p:cNvSpPr>
          <p:nvPr/>
        </p:nvSpPr>
        <p:spPr bwMode="auto">
          <a:xfrm>
            <a:off x="7848600" y="2624138"/>
            <a:ext cx="168275" cy="280987"/>
          </a:xfrm>
          <a:custGeom>
            <a:avLst/>
            <a:gdLst/>
            <a:ahLst/>
            <a:cxnLst>
              <a:cxn ang="0">
                <a:pos x="18" y="26"/>
              </a:cxn>
              <a:cxn ang="0">
                <a:pos x="18" y="24"/>
              </a:cxn>
              <a:cxn ang="0">
                <a:pos x="16" y="21"/>
              </a:cxn>
              <a:cxn ang="0">
                <a:pos x="14" y="19"/>
              </a:cxn>
              <a:cxn ang="0">
                <a:pos x="12" y="17"/>
              </a:cxn>
              <a:cxn ang="0">
                <a:pos x="10" y="16"/>
              </a:cxn>
              <a:cxn ang="0">
                <a:pos x="10" y="15"/>
              </a:cxn>
              <a:cxn ang="0">
                <a:pos x="8" y="11"/>
              </a:cxn>
              <a:cxn ang="0">
                <a:pos x="7" y="9"/>
              </a:cxn>
              <a:cxn ang="0">
                <a:pos x="5" y="7"/>
              </a:cxn>
              <a:cxn ang="0">
                <a:pos x="4" y="6"/>
              </a:cxn>
              <a:cxn ang="0">
                <a:pos x="4" y="5"/>
              </a:cxn>
              <a:cxn ang="0">
                <a:pos x="4" y="4"/>
              </a:cxn>
              <a:cxn ang="0">
                <a:pos x="4" y="4"/>
              </a:cxn>
              <a:cxn ang="0">
                <a:pos x="5" y="0"/>
              </a:cxn>
              <a:cxn ang="0">
                <a:pos x="4" y="0"/>
              </a:cxn>
              <a:cxn ang="0">
                <a:pos x="2" y="0"/>
              </a:cxn>
              <a:cxn ang="0">
                <a:pos x="1" y="1"/>
              </a:cxn>
              <a:cxn ang="0">
                <a:pos x="0" y="3"/>
              </a:cxn>
              <a:cxn ang="0">
                <a:pos x="0" y="3"/>
              </a:cxn>
              <a:cxn ang="0">
                <a:pos x="0" y="3"/>
              </a:cxn>
              <a:cxn ang="0">
                <a:pos x="7" y="28"/>
              </a:cxn>
              <a:cxn ang="0">
                <a:pos x="18" y="26"/>
              </a:cxn>
            </a:cxnLst>
            <a:rect l="0" t="0" r="r" b="b"/>
            <a:pathLst>
              <a:path w="18" h="28">
                <a:moveTo>
                  <a:pt x="18" y="26"/>
                </a:moveTo>
                <a:lnTo>
                  <a:pt x="18" y="24"/>
                </a:lnTo>
                <a:lnTo>
                  <a:pt x="16" y="21"/>
                </a:lnTo>
                <a:lnTo>
                  <a:pt x="14" y="19"/>
                </a:lnTo>
                <a:lnTo>
                  <a:pt x="12" y="17"/>
                </a:lnTo>
                <a:lnTo>
                  <a:pt x="10" y="16"/>
                </a:lnTo>
                <a:lnTo>
                  <a:pt x="10" y="15"/>
                </a:lnTo>
                <a:lnTo>
                  <a:pt x="8" y="11"/>
                </a:lnTo>
                <a:lnTo>
                  <a:pt x="7" y="9"/>
                </a:lnTo>
                <a:lnTo>
                  <a:pt x="5" y="7"/>
                </a:lnTo>
                <a:lnTo>
                  <a:pt x="4" y="6"/>
                </a:lnTo>
                <a:lnTo>
                  <a:pt x="4" y="5"/>
                </a:lnTo>
                <a:lnTo>
                  <a:pt x="4" y="4"/>
                </a:lnTo>
                <a:lnTo>
                  <a:pt x="4" y="4"/>
                </a:lnTo>
                <a:lnTo>
                  <a:pt x="5" y="0"/>
                </a:lnTo>
                <a:lnTo>
                  <a:pt x="4" y="0"/>
                </a:lnTo>
                <a:lnTo>
                  <a:pt x="2" y="0"/>
                </a:lnTo>
                <a:lnTo>
                  <a:pt x="1" y="1"/>
                </a:lnTo>
                <a:lnTo>
                  <a:pt x="0" y="3"/>
                </a:lnTo>
                <a:lnTo>
                  <a:pt x="0" y="3"/>
                </a:lnTo>
                <a:lnTo>
                  <a:pt x="0" y="3"/>
                </a:lnTo>
                <a:lnTo>
                  <a:pt x="7" y="28"/>
                </a:lnTo>
                <a:lnTo>
                  <a:pt x="18" y="26"/>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30" name="Freeform 42"/>
          <p:cNvSpPr>
            <a:spLocks/>
          </p:cNvSpPr>
          <p:nvPr/>
        </p:nvSpPr>
        <p:spPr bwMode="auto">
          <a:xfrm>
            <a:off x="7885113" y="2282825"/>
            <a:ext cx="215900" cy="501650"/>
          </a:xfrm>
          <a:custGeom>
            <a:avLst/>
            <a:gdLst/>
            <a:ahLst/>
            <a:cxnLst>
              <a:cxn ang="0">
                <a:pos x="0" y="38"/>
              </a:cxn>
              <a:cxn ang="0">
                <a:pos x="1" y="38"/>
              </a:cxn>
              <a:cxn ang="0">
                <a:pos x="3" y="41"/>
              </a:cxn>
              <a:cxn ang="0">
                <a:pos x="8" y="45"/>
              </a:cxn>
              <a:cxn ang="0">
                <a:pos x="12" y="45"/>
              </a:cxn>
              <a:cxn ang="0">
                <a:pos x="13" y="48"/>
              </a:cxn>
              <a:cxn ang="0">
                <a:pos x="14" y="50"/>
              </a:cxn>
              <a:cxn ang="0">
                <a:pos x="16" y="47"/>
              </a:cxn>
              <a:cxn ang="0">
                <a:pos x="17" y="42"/>
              </a:cxn>
              <a:cxn ang="0">
                <a:pos x="21" y="36"/>
              </a:cxn>
              <a:cxn ang="0">
                <a:pos x="23" y="31"/>
              </a:cxn>
              <a:cxn ang="0">
                <a:pos x="22" y="23"/>
              </a:cxn>
              <a:cxn ang="0">
                <a:pos x="20" y="16"/>
              </a:cxn>
              <a:cxn ang="0">
                <a:pos x="17" y="17"/>
              </a:cxn>
              <a:cxn ang="0">
                <a:pos x="16" y="16"/>
              </a:cxn>
              <a:cxn ang="0">
                <a:pos x="15" y="16"/>
              </a:cxn>
              <a:cxn ang="0">
                <a:pos x="16" y="13"/>
              </a:cxn>
              <a:cxn ang="0">
                <a:pos x="18" y="12"/>
              </a:cxn>
              <a:cxn ang="0">
                <a:pos x="18" y="9"/>
              </a:cxn>
              <a:cxn ang="0">
                <a:pos x="20" y="7"/>
              </a:cxn>
              <a:cxn ang="0">
                <a:pos x="5" y="0"/>
              </a:cxn>
              <a:cxn ang="0">
                <a:pos x="4" y="2"/>
              </a:cxn>
              <a:cxn ang="0">
                <a:pos x="3" y="6"/>
              </a:cxn>
              <a:cxn ang="0">
                <a:pos x="0" y="9"/>
              </a:cxn>
              <a:cxn ang="0">
                <a:pos x="2" y="11"/>
              </a:cxn>
              <a:cxn ang="0">
                <a:pos x="1" y="13"/>
              </a:cxn>
              <a:cxn ang="0">
                <a:pos x="2" y="17"/>
              </a:cxn>
              <a:cxn ang="0">
                <a:pos x="4" y="20"/>
              </a:cxn>
              <a:cxn ang="0">
                <a:pos x="7" y="21"/>
              </a:cxn>
              <a:cxn ang="0">
                <a:pos x="9" y="23"/>
              </a:cxn>
              <a:cxn ang="0">
                <a:pos x="11" y="25"/>
              </a:cxn>
              <a:cxn ang="0">
                <a:pos x="6" y="29"/>
              </a:cxn>
              <a:cxn ang="0">
                <a:pos x="1" y="34"/>
              </a:cxn>
            </a:cxnLst>
            <a:rect l="0" t="0" r="r" b="b"/>
            <a:pathLst>
              <a:path w="23" h="50">
                <a:moveTo>
                  <a:pt x="1" y="34"/>
                </a:moveTo>
                <a:lnTo>
                  <a:pt x="0" y="38"/>
                </a:lnTo>
                <a:lnTo>
                  <a:pt x="0" y="38"/>
                </a:lnTo>
                <a:lnTo>
                  <a:pt x="1" y="38"/>
                </a:lnTo>
                <a:lnTo>
                  <a:pt x="2" y="40"/>
                </a:lnTo>
                <a:lnTo>
                  <a:pt x="3" y="41"/>
                </a:lnTo>
                <a:lnTo>
                  <a:pt x="4" y="43"/>
                </a:lnTo>
                <a:lnTo>
                  <a:pt x="8" y="45"/>
                </a:lnTo>
                <a:lnTo>
                  <a:pt x="9" y="45"/>
                </a:lnTo>
                <a:lnTo>
                  <a:pt x="12" y="45"/>
                </a:lnTo>
                <a:lnTo>
                  <a:pt x="13" y="46"/>
                </a:lnTo>
                <a:lnTo>
                  <a:pt x="13" y="48"/>
                </a:lnTo>
                <a:lnTo>
                  <a:pt x="13" y="50"/>
                </a:lnTo>
                <a:lnTo>
                  <a:pt x="14" y="50"/>
                </a:lnTo>
                <a:lnTo>
                  <a:pt x="15" y="49"/>
                </a:lnTo>
                <a:lnTo>
                  <a:pt x="16" y="47"/>
                </a:lnTo>
                <a:lnTo>
                  <a:pt x="16" y="45"/>
                </a:lnTo>
                <a:lnTo>
                  <a:pt x="17" y="42"/>
                </a:lnTo>
                <a:lnTo>
                  <a:pt x="18" y="39"/>
                </a:lnTo>
                <a:lnTo>
                  <a:pt x="21" y="36"/>
                </a:lnTo>
                <a:lnTo>
                  <a:pt x="22" y="34"/>
                </a:lnTo>
                <a:lnTo>
                  <a:pt x="23" y="31"/>
                </a:lnTo>
                <a:lnTo>
                  <a:pt x="23" y="30"/>
                </a:lnTo>
                <a:lnTo>
                  <a:pt x="22" y="23"/>
                </a:lnTo>
                <a:lnTo>
                  <a:pt x="21" y="17"/>
                </a:lnTo>
                <a:lnTo>
                  <a:pt x="20" y="16"/>
                </a:lnTo>
                <a:lnTo>
                  <a:pt x="18" y="16"/>
                </a:lnTo>
                <a:lnTo>
                  <a:pt x="17" y="17"/>
                </a:lnTo>
                <a:lnTo>
                  <a:pt x="17" y="17"/>
                </a:lnTo>
                <a:lnTo>
                  <a:pt x="16" y="16"/>
                </a:lnTo>
                <a:lnTo>
                  <a:pt x="16" y="17"/>
                </a:lnTo>
                <a:lnTo>
                  <a:pt x="15" y="16"/>
                </a:lnTo>
                <a:lnTo>
                  <a:pt x="15" y="16"/>
                </a:lnTo>
                <a:lnTo>
                  <a:pt x="16" y="13"/>
                </a:lnTo>
                <a:lnTo>
                  <a:pt x="17" y="12"/>
                </a:lnTo>
                <a:lnTo>
                  <a:pt x="18" y="12"/>
                </a:lnTo>
                <a:lnTo>
                  <a:pt x="18" y="10"/>
                </a:lnTo>
                <a:lnTo>
                  <a:pt x="18" y="9"/>
                </a:lnTo>
                <a:lnTo>
                  <a:pt x="19" y="8"/>
                </a:lnTo>
                <a:lnTo>
                  <a:pt x="20" y="7"/>
                </a:lnTo>
                <a:lnTo>
                  <a:pt x="19" y="5"/>
                </a:lnTo>
                <a:lnTo>
                  <a:pt x="5" y="0"/>
                </a:lnTo>
                <a:lnTo>
                  <a:pt x="4" y="0"/>
                </a:lnTo>
                <a:lnTo>
                  <a:pt x="4" y="2"/>
                </a:lnTo>
                <a:lnTo>
                  <a:pt x="4" y="3"/>
                </a:lnTo>
                <a:lnTo>
                  <a:pt x="3" y="6"/>
                </a:lnTo>
                <a:lnTo>
                  <a:pt x="1" y="8"/>
                </a:lnTo>
                <a:lnTo>
                  <a:pt x="0" y="9"/>
                </a:lnTo>
                <a:lnTo>
                  <a:pt x="0" y="9"/>
                </a:lnTo>
                <a:lnTo>
                  <a:pt x="2" y="11"/>
                </a:lnTo>
                <a:lnTo>
                  <a:pt x="2" y="13"/>
                </a:lnTo>
                <a:lnTo>
                  <a:pt x="1" y="13"/>
                </a:lnTo>
                <a:lnTo>
                  <a:pt x="1" y="17"/>
                </a:lnTo>
                <a:lnTo>
                  <a:pt x="2" y="17"/>
                </a:lnTo>
                <a:lnTo>
                  <a:pt x="4" y="18"/>
                </a:lnTo>
                <a:lnTo>
                  <a:pt x="4" y="20"/>
                </a:lnTo>
                <a:lnTo>
                  <a:pt x="6" y="21"/>
                </a:lnTo>
                <a:lnTo>
                  <a:pt x="7" y="21"/>
                </a:lnTo>
                <a:lnTo>
                  <a:pt x="8" y="22"/>
                </a:lnTo>
                <a:lnTo>
                  <a:pt x="9" y="23"/>
                </a:lnTo>
                <a:lnTo>
                  <a:pt x="11" y="24"/>
                </a:lnTo>
                <a:lnTo>
                  <a:pt x="11" y="25"/>
                </a:lnTo>
                <a:lnTo>
                  <a:pt x="8" y="26"/>
                </a:lnTo>
                <a:lnTo>
                  <a:pt x="6" y="29"/>
                </a:lnTo>
                <a:lnTo>
                  <a:pt x="5" y="31"/>
                </a:lnTo>
                <a:lnTo>
                  <a:pt x="1" y="34"/>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31" name="Freeform 43"/>
          <p:cNvSpPr>
            <a:spLocks/>
          </p:cNvSpPr>
          <p:nvPr/>
        </p:nvSpPr>
        <p:spPr bwMode="auto">
          <a:xfrm>
            <a:off x="8081963" y="2041525"/>
            <a:ext cx="263525" cy="280988"/>
          </a:xfrm>
          <a:custGeom>
            <a:avLst/>
            <a:gdLst/>
            <a:ahLst/>
            <a:cxnLst>
              <a:cxn ang="0">
                <a:pos x="0" y="6"/>
              </a:cxn>
              <a:cxn ang="0">
                <a:pos x="9" y="3"/>
              </a:cxn>
              <a:cxn ang="0">
                <a:pos x="10" y="4"/>
              </a:cxn>
              <a:cxn ang="0">
                <a:pos x="10" y="4"/>
              </a:cxn>
              <a:cxn ang="0">
                <a:pos x="11" y="3"/>
              </a:cxn>
              <a:cxn ang="0">
                <a:pos x="25" y="0"/>
              </a:cxn>
              <a:cxn ang="0">
                <a:pos x="28" y="11"/>
              </a:cxn>
              <a:cxn ang="0">
                <a:pos x="27" y="12"/>
              </a:cxn>
              <a:cxn ang="0">
                <a:pos x="27" y="13"/>
              </a:cxn>
              <a:cxn ang="0">
                <a:pos x="27" y="14"/>
              </a:cxn>
              <a:cxn ang="0">
                <a:pos x="27" y="14"/>
              </a:cxn>
              <a:cxn ang="0">
                <a:pos x="26" y="14"/>
              </a:cxn>
              <a:cxn ang="0">
                <a:pos x="21" y="16"/>
              </a:cxn>
              <a:cxn ang="0">
                <a:pos x="20" y="16"/>
              </a:cxn>
              <a:cxn ang="0">
                <a:pos x="19" y="17"/>
              </a:cxn>
              <a:cxn ang="0">
                <a:pos x="19" y="18"/>
              </a:cxn>
              <a:cxn ang="0">
                <a:pos x="19" y="18"/>
              </a:cxn>
              <a:cxn ang="0">
                <a:pos x="16" y="18"/>
              </a:cxn>
              <a:cxn ang="0">
                <a:pos x="12" y="20"/>
              </a:cxn>
              <a:cxn ang="0">
                <a:pos x="12" y="20"/>
              </a:cxn>
              <a:cxn ang="0">
                <a:pos x="9" y="22"/>
              </a:cxn>
              <a:cxn ang="0">
                <a:pos x="4" y="26"/>
              </a:cxn>
              <a:cxn ang="0">
                <a:pos x="2" y="28"/>
              </a:cxn>
              <a:cxn ang="0">
                <a:pos x="0" y="26"/>
              </a:cxn>
              <a:cxn ang="0">
                <a:pos x="3" y="23"/>
              </a:cxn>
              <a:cxn ang="0">
                <a:pos x="3" y="22"/>
              </a:cxn>
              <a:cxn ang="0">
                <a:pos x="2" y="21"/>
              </a:cxn>
              <a:cxn ang="0">
                <a:pos x="0" y="6"/>
              </a:cxn>
            </a:cxnLst>
            <a:rect l="0" t="0" r="r" b="b"/>
            <a:pathLst>
              <a:path w="28" h="28">
                <a:moveTo>
                  <a:pt x="0" y="6"/>
                </a:moveTo>
                <a:lnTo>
                  <a:pt x="9" y="3"/>
                </a:lnTo>
                <a:lnTo>
                  <a:pt x="10" y="4"/>
                </a:lnTo>
                <a:lnTo>
                  <a:pt x="10" y="4"/>
                </a:lnTo>
                <a:lnTo>
                  <a:pt x="11" y="3"/>
                </a:lnTo>
                <a:lnTo>
                  <a:pt x="25" y="0"/>
                </a:lnTo>
                <a:lnTo>
                  <a:pt x="28" y="11"/>
                </a:lnTo>
                <a:lnTo>
                  <a:pt x="27" y="12"/>
                </a:lnTo>
                <a:lnTo>
                  <a:pt x="27" y="13"/>
                </a:lnTo>
                <a:lnTo>
                  <a:pt x="27" y="14"/>
                </a:lnTo>
                <a:lnTo>
                  <a:pt x="27" y="14"/>
                </a:lnTo>
                <a:lnTo>
                  <a:pt x="26" y="14"/>
                </a:lnTo>
                <a:lnTo>
                  <a:pt x="21" y="16"/>
                </a:lnTo>
                <a:lnTo>
                  <a:pt x="20" y="16"/>
                </a:lnTo>
                <a:lnTo>
                  <a:pt x="19" y="17"/>
                </a:lnTo>
                <a:lnTo>
                  <a:pt x="19" y="18"/>
                </a:lnTo>
                <a:lnTo>
                  <a:pt x="19" y="18"/>
                </a:lnTo>
                <a:lnTo>
                  <a:pt x="16" y="18"/>
                </a:lnTo>
                <a:lnTo>
                  <a:pt x="12" y="20"/>
                </a:lnTo>
                <a:lnTo>
                  <a:pt x="12" y="20"/>
                </a:lnTo>
                <a:lnTo>
                  <a:pt x="9" y="22"/>
                </a:lnTo>
                <a:lnTo>
                  <a:pt x="4" y="26"/>
                </a:lnTo>
                <a:lnTo>
                  <a:pt x="2" y="28"/>
                </a:lnTo>
                <a:lnTo>
                  <a:pt x="0" y="26"/>
                </a:lnTo>
                <a:lnTo>
                  <a:pt x="3" y="23"/>
                </a:lnTo>
                <a:lnTo>
                  <a:pt x="3" y="22"/>
                </a:lnTo>
                <a:lnTo>
                  <a:pt x="2" y="21"/>
                </a:lnTo>
                <a:lnTo>
                  <a:pt x="0" y="6"/>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32" name="Freeform 44"/>
          <p:cNvSpPr>
            <a:spLocks/>
          </p:cNvSpPr>
          <p:nvPr/>
        </p:nvSpPr>
        <p:spPr bwMode="auto">
          <a:xfrm>
            <a:off x="8074025" y="1830388"/>
            <a:ext cx="514350" cy="280987"/>
          </a:xfrm>
          <a:custGeom>
            <a:avLst/>
            <a:gdLst/>
            <a:ahLst/>
            <a:cxnLst>
              <a:cxn ang="0">
                <a:pos x="11" y="9"/>
              </a:cxn>
              <a:cxn ang="0">
                <a:pos x="29" y="5"/>
              </a:cxn>
              <a:cxn ang="0">
                <a:pos x="30" y="5"/>
              </a:cxn>
              <a:cxn ang="0">
                <a:pos x="30" y="3"/>
              </a:cxn>
              <a:cxn ang="0">
                <a:pos x="33" y="0"/>
              </a:cxn>
              <a:cxn ang="0">
                <a:pos x="35" y="1"/>
              </a:cxn>
              <a:cxn ang="0">
                <a:pos x="38" y="5"/>
              </a:cxn>
              <a:cxn ang="0">
                <a:pos x="38" y="6"/>
              </a:cxn>
              <a:cxn ang="0">
                <a:pos x="36" y="9"/>
              </a:cxn>
              <a:cxn ang="0">
                <a:pos x="36" y="12"/>
              </a:cxn>
              <a:cxn ang="0">
                <a:pos x="40" y="13"/>
              </a:cxn>
              <a:cxn ang="0">
                <a:pos x="44" y="19"/>
              </a:cxn>
              <a:cxn ang="0">
                <a:pos x="49" y="21"/>
              </a:cxn>
              <a:cxn ang="0">
                <a:pos x="53" y="17"/>
              </a:cxn>
              <a:cxn ang="0">
                <a:pos x="50" y="15"/>
              </a:cxn>
              <a:cxn ang="0">
                <a:pos x="49" y="13"/>
              </a:cxn>
              <a:cxn ang="0">
                <a:pos x="51" y="14"/>
              </a:cxn>
              <a:cxn ang="0">
                <a:pos x="55" y="21"/>
              </a:cxn>
              <a:cxn ang="0">
                <a:pos x="53" y="21"/>
              </a:cxn>
              <a:cxn ang="0">
                <a:pos x="49" y="24"/>
              </a:cxn>
              <a:cxn ang="0">
                <a:pos x="45" y="26"/>
              </a:cxn>
              <a:cxn ang="0">
                <a:pos x="45" y="25"/>
              </a:cxn>
              <a:cxn ang="0">
                <a:pos x="44" y="23"/>
              </a:cxn>
              <a:cxn ang="0">
                <a:pos x="41" y="28"/>
              </a:cxn>
              <a:cxn ang="0">
                <a:pos x="39" y="27"/>
              </a:cxn>
              <a:cxn ang="0">
                <a:pos x="38" y="26"/>
              </a:cxn>
              <a:cxn ang="0">
                <a:pos x="37" y="25"/>
              </a:cxn>
              <a:cxn ang="0">
                <a:pos x="34" y="24"/>
              </a:cxn>
              <a:cxn ang="0">
                <a:pos x="32" y="21"/>
              </a:cxn>
              <a:cxn ang="0">
                <a:pos x="26" y="21"/>
              </a:cxn>
              <a:cxn ang="0">
                <a:pos x="11" y="25"/>
              </a:cxn>
              <a:cxn ang="0">
                <a:pos x="10" y="24"/>
              </a:cxn>
              <a:cxn ang="0">
                <a:pos x="0" y="26"/>
              </a:cxn>
            </a:cxnLst>
            <a:rect l="0" t="0" r="r" b="b"/>
            <a:pathLst>
              <a:path w="55" h="28">
                <a:moveTo>
                  <a:pt x="0" y="12"/>
                </a:moveTo>
                <a:lnTo>
                  <a:pt x="11" y="9"/>
                </a:lnTo>
                <a:lnTo>
                  <a:pt x="29" y="6"/>
                </a:lnTo>
                <a:lnTo>
                  <a:pt x="29" y="5"/>
                </a:lnTo>
                <a:lnTo>
                  <a:pt x="30" y="4"/>
                </a:lnTo>
                <a:lnTo>
                  <a:pt x="30" y="5"/>
                </a:lnTo>
                <a:lnTo>
                  <a:pt x="31" y="4"/>
                </a:lnTo>
                <a:lnTo>
                  <a:pt x="30" y="3"/>
                </a:lnTo>
                <a:lnTo>
                  <a:pt x="32" y="3"/>
                </a:lnTo>
                <a:lnTo>
                  <a:pt x="33" y="0"/>
                </a:lnTo>
                <a:lnTo>
                  <a:pt x="34" y="0"/>
                </a:lnTo>
                <a:lnTo>
                  <a:pt x="35" y="1"/>
                </a:lnTo>
                <a:lnTo>
                  <a:pt x="36" y="3"/>
                </a:lnTo>
                <a:lnTo>
                  <a:pt x="38" y="5"/>
                </a:lnTo>
                <a:lnTo>
                  <a:pt x="38" y="6"/>
                </a:lnTo>
                <a:lnTo>
                  <a:pt x="38" y="6"/>
                </a:lnTo>
                <a:lnTo>
                  <a:pt x="37" y="7"/>
                </a:lnTo>
                <a:lnTo>
                  <a:pt x="36" y="9"/>
                </a:lnTo>
                <a:lnTo>
                  <a:pt x="35" y="11"/>
                </a:lnTo>
                <a:lnTo>
                  <a:pt x="36" y="12"/>
                </a:lnTo>
                <a:lnTo>
                  <a:pt x="38" y="12"/>
                </a:lnTo>
                <a:lnTo>
                  <a:pt x="40" y="13"/>
                </a:lnTo>
                <a:lnTo>
                  <a:pt x="43" y="16"/>
                </a:lnTo>
                <a:lnTo>
                  <a:pt x="44" y="19"/>
                </a:lnTo>
                <a:lnTo>
                  <a:pt x="45" y="20"/>
                </a:lnTo>
                <a:lnTo>
                  <a:pt x="49" y="21"/>
                </a:lnTo>
                <a:lnTo>
                  <a:pt x="51" y="20"/>
                </a:lnTo>
                <a:lnTo>
                  <a:pt x="53" y="17"/>
                </a:lnTo>
                <a:lnTo>
                  <a:pt x="52" y="17"/>
                </a:lnTo>
                <a:lnTo>
                  <a:pt x="50" y="15"/>
                </a:lnTo>
                <a:lnTo>
                  <a:pt x="49" y="14"/>
                </a:lnTo>
                <a:lnTo>
                  <a:pt x="49" y="13"/>
                </a:lnTo>
                <a:lnTo>
                  <a:pt x="50" y="14"/>
                </a:lnTo>
                <a:lnTo>
                  <a:pt x="51" y="14"/>
                </a:lnTo>
                <a:lnTo>
                  <a:pt x="53" y="17"/>
                </a:lnTo>
                <a:lnTo>
                  <a:pt x="55" y="21"/>
                </a:lnTo>
                <a:lnTo>
                  <a:pt x="55" y="22"/>
                </a:lnTo>
                <a:lnTo>
                  <a:pt x="53" y="21"/>
                </a:lnTo>
                <a:lnTo>
                  <a:pt x="51" y="23"/>
                </a:lnTo>
                <a:lnTo>
                  <a:pt x="49" y="24"/>
                </a:lnTo>
                <a:lnTo>
                  <a:pt x="46" y="26"/>
                </a:lnTo>
                <a:lnTo>
                  <a:pt x="45" y="26"/>
                </a:lnTo>
                <a:lnTo>
                  <a:pt x="45" y="26"/>
                </a:lnTo>
                <a:lnTo>
                  <a:pt x="45" y="25"/>
                </a:lnTo>
                <a:lnTo>
                  <a:pt x="44" y="23"/>
                </a:lnTo>
                <a:lnTo>
                  <a:pt x="44" y="23"/>
                </a:lnTo>
                <a:lnTo>
                  <a:pt x="42" y="25"/>
                </a:lnTo>
                <a:lnTo>
                  <a:pt x="41" y="28"/>
                </a:lnTo>
                <a:lnTo>
                  <a:pt x="40" y="28"/>
                </a:lnTo>
                <a:lnTo>
                  <a:pt x="39" y="27"/>
                </a:lnTo>
                <a:lnTo>
                  <a:pt x="39" y="27"/>
                </a:lnTo>
                <a:lnTo>
                  <a:pt x="38" y="26"/>
                </a:lnTo>
                <a:lnTo>
                  <a:pt x="38" y="26"/>
                </a:lnTo>
                <a:lnTo>
                  <a:pt x="37" y="25"/>
                </a:lnTo>
                <a:lnTo>
                  <a:pt x="37" y="25"/>
                </a:lnTo>
                <a:lnTo>
                  <a:pt x="34" y="24"/>
                </a:lnTo>
                <a:lnTo>
                  <a:pt x="33" y="22"/>
                </a:lnTo>
                <a:lnTo>
                  <a:pt x="32" y="21"/>
                </a:lnTo>
                <a:lnTo>
                  <a:pt x="31" y="20"/>
                </a:lnTo>
                <a:lnTo>
                  <a:pt x="26" y="21"/>
                </a:lnTo>
                <a:lnTo>
                  <a:pt x="12" y="25"/>
                </a:lnTo>
                <a:lnTo>
                  <a:pt x="11" y="25"/>
                </a:lnTo>
                <a:lnTo>
                  <a:pt x="11" y="25"/>
                </a:lnTo>
                <a:lnTo>
                  <a:pt x="10" y="24"/>
                </a:lnTo>
                <a:lnTo>
                  <a:pt x="1" y="27"/>
                </a:lnTo>
                <a:lnTo>
                  <a:pt x="0" y="26"/>
                </a:lnTo>
                <a:lnTo>
                  <a:pt x="0" y="12"/>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33" name="Freeform 45"/>
          <p:cNvSpPr>
            <a:spLocks/>
          </p:cNvSpPr>
          <p:nvPr/>
        </p:nvSpPr>
        <p:spPr bwMode="auto">
          <a:xfrm>
            <a:off x="8307388" y="2032000"/>
            <a:ext cx="141287" cy="150813"/>
          </a:xfrm>
          <a:custGeom>
            <a:avLst/>
            <a:gdLst/>
            <a:ahLst/>
            <a:cxnLst>
              <a:cxn ang="0">
                <a:pos x="0" y="1"/>
              </a:cxn>
              <a:cxn ang="0">
                <a:pos x="4" y="12"/>
              </a:cxn>
              <a:cxn ang="0">
                <a:pos x="3" y="13"/>
              </a:cxn>
              <a:cxn ang="0">
                <a:pos x="3" y="14"/>
              </a:cxn>
              <a:cxn ang="0">
                <a:pos x="3" y="15"/>
              </a:cxn>
              <a:cxn ang="0">
                <a:pos x="3" y="15"/>
              </a:cxn>
              <a:cxn ang="0">
                <a:pos x="4" y="15"/>
              </a:cxn>
              <a:cxn ang="0">
                <a:pos x="7" y="13"/>
              </a:cxn>
              <a:cxn ang="0">
                <a:pos x="9" y="12"/>
              </a:cxn>
              <a:cxn ang="0">
                <a:pos x="9" y="11"/>
              </a:cxn>
              <a:cxn ang="0">
                <a:pos x="8" y="10"/>
              </a:cxn>
              <a:cxn ang="0">
                <a:pos x="8" y="8"/>
              </a:cxn>
              <a:cxn ang="0">
                <a:pos x="10" y="6"/>
              </a:cxn>
              <a:cxn ang="0">
                <a:pos x="10" y="7"/>
              </a:cxn>
              <a:cxn ang="0">
                <a:pos x="10" y="8"/>
              </a:cxn>
              <a:cxn ang="0">
                <a:pos x="10" y="11"/>
              </a:cxn>
              <a:cxn ang="0">
                <a:pos x="11" y="11"/>
              </a:cxn>
              <a:cxn ang="0">
                <a:pos x="12" y="11"/>
              </a:cxn>
              <a:cxn ang="0">
                <a:pos x="12" y="10"/>
              </a:cxn>
              <a:cxn ang="0">
                <a:pos x="12" y="10"/>
              </a:cxn>
              <a:cxn ang="0">
                <a:pos x="13" y="9"/>
              </a:cxn>
              <a:cxn ang="0">
                <a:pos x="15" y="8"/>
              </a:cxn>
              <a:cxn ang="0">
                <a:pos x="15" y="8"/>
              </a:cxn>
              <a:cxn ang="0">
                <a:pos x="14" y="7"/>
              </a:cxn>
              <a:cxn ang="0">
                <a:pos x="14" y="6"/>
              </a:cxn>
              <a:cxn ang="0">
                <a:pos x="13" y="6"/>
              </a:cxn>
              <a:cxn ang="0">
                <a:pos x="13" y="6"/>
              </a:cxn>
              <a:cxn ang="0">
                <a:pos x="12" y="5"/>
              </a:cxn>
              <a:cxn ang="0">
                <a:pos x="12" y="4"/>
              </a:cxn>
              <a:cxn ang="0">
                <a:pos x="9" y="4"/>
              </a:cxn>
              <a:cxn ang="0">
                <a:pos x="8" y="2"/>
              </a:cxn>
              <a:cxn ang="0">
                <a:pos x="7" y="1"/>
              </a:cxn>
              <a:cxn ang="0">
                <a:pos x="6" y="0"/>
              </a:cxn>
              <a:cxn ang="0">
                <a:pos x="0" y="1"/>
              </a:cxn>
            </a:cxnLst>
            <a:rect l="0" t="0" r="r" b="b"/>
            <a:pathLst>
              <a:path w="15" h="15">
                <a:moveTo>
                  <a:pt x="0" y="1"/>
                </a:moveTo>
                <a:lnTo>
                  <a:pt x="4" y="12"/>
                </a:lnTo>
                <a:lnTo>
                  <a:pt x="3" y="13"/>
                </a:lnTo>
                <a:lnTo>
                  <a:pt x="3" y="14"/>
                </a:lnTo>
                <a:lnTo>
                  <a:pt x="3" y="15"/>
                </a:lnTo>
                <a:lnTo>
                  <a:pt x="3" y="15"/>
                </a:lnTo>
                <a:lnTo>
                  <a:pt x="4" y="15"/>
                </a:lnTo>
                <a:lnTo>
                  <a:pt x="7" y="13"/>
                </a:lnTo>
                <a:lnTo>
                  <a:pt x="9" y="12"/>
                </a:lnTo>
                <a:lnTo>
                  <a:pt x="9" y="11"/>
                </a:lnTo>
                <a:lnTo>
                  <a:pt x="8" y="10"/>
                </a:lnTo>
                <a:lnTo>
                  <a:pt x="8" y="8"/>
                </a:lnTo>
                <a:lnTo>
                  <a:pt x="10" y="6"/>
                </a:lnTo>
                <a:lnTo>
                  <a:pt x="10" y="7"/>
                </a:lnTo>
                <a:lnTo>
                  <a:pt x="10" y="8"/>
                </a:lnTo>
                <a:lnTo>
                  <a:pt x="10" y="11"/>
                </a:lnTo>
                <a:lnTo>
                  <a:pt x="11" y="11"/>
                </a:lnTo>
                <a:lnTo>
                  <a:pt x="12" y="11"/>
                </a:lnTo>
                <a:lnTo>
                  <a:pt x="12" y="10"/>
                </a:lnTo>
                <a:lnTo>
                  <a:pt x="12" y="10"/>
                </a:lnTo>
                <a:lnTo>
                  <a:pt x="13" y="9"/>
                </a:lnTo>
                <a:lnTo>
                  <a:pt x="15" y="8"/>
                </a:lnTo>
                <a:lnTo>
                  <a:pt x="15" y="8"/>
                </a:lnTo>
                <a:lnTo>
                  <a:pt x="14" y="7"/>
                </a:lnTo>
                <a:lnTo>
                  <a:pt x="14" y="6"/>
                </a:lnTo>
                <a:lnTo>
                  <a:pt x="13" y="6"/>
                </a:lnTo>
                <a:lnTo>
                  <a:pt x="13" y="6"/>
                </a:lnTo>
                <a:lnTo>
                  <a:pt x="12" y="5"/>
                </a:lnTo>
                <a:lnTo>
                  <a:pt x="12" y="4"/>
                </a:lnTo>
                <a:lnTo>
                  <a:pt x="9" y="4"/>
                </a:lnTo>
                <a:lnTo>
                  <a:pt x="8" y="2"/>
                </a:lnTo>
                <a:lnTo>
                  <a:pt x="7" y="1"/>
                </a:lnTo>
                <a:lnTo>
                  <a:pt x="6" y="0"/>
                </a:lnTo>
                <a:lnTo>
                  <a:pt x="0" y="1"/>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34" name="Freeform 46"/>
          <p:cNvSpPr>
            <a:spLocks/>
          </p:cNvSpPr>
          <p:nvPr/>
        </p:nvSpPr>
        <p:spPr bwMode="auto">
          <a:xfrm>
            <a:off x="7951788" y="1428750"/>
            <a:ext cx="271462" cy="522288"/>
          </a:xfrm>
          <a:custGeom>
            <a:avLst/>
            <a:gdLst/>
            <a:ahLst/>
            <a:cxnLst>
              <a:cxn ang="0">
                <a:pos x="0" y="7"/>
              </a:cxn>
              <a:cxn ang="0">
                <a:pos x="1" y="9"/>
              </a:cxn>
              <a:cxn ang="0">
                <a:pos x="1" y="10"/>
              </a:cxn>
              <a:cxn ang="0">
                <a:pos x="2" y="11"/>
              </a:cxn>
              <a:cxn ang="0">
                <a:pos x="2" y="11"/>
              </a:cxn>
              <a:cxn ang="0">
                <a:pos x="4" y="17"/>
              </a:cxn>
              <a:cxn ang="0">
                <a:pos x="5" y="22"/>
              </a:cxn>
              <a:cxn ang="0">
                <a:pos x="4" y="24"/>
              </a:cxn>
              <a:cxn ang="0">
                <a:pos x="4" y="26"/>
              </a:cxn>
              <a:cxn ang="0">
                <a:pos x="7" y="32"/>
              </a:cxn>
              <a:cxn ang="0">
                <a:pos x="6" y="35"/>
              </a:cxn>
              <a:cxn ang="0">
                <a:pos x="7" y="35"/>
              </a:cxn>
              <a:cxn ang="0">
                <a:pos x="7" y="35"/>
              </a:cxn>
              <a:cxn ang="0">
                <a:pos x="7" y="35"/>
              </a:cxn>
              <a:cxn ang="0">
                <a:pos x="8" y="35"/>
              </a:cxn>
              <a:cxn ang="0">
                <a:pos x="10" y="37"/>
              </a:cxn>
              <a:cxn ang="0">
                <a:pos x="10" y="42"/>
              </a:cxn>
              <a:cxn ang="0">
                <a:pos x="10" y="45"/>
              </a:cxn>
              <a:cxn ang="0">
                <a:pos x="12" y="48"/>
              </a:cxn>
              <a:cxn ang="0">
                <a:pos x="13" y="52"/>
              </a:cxn>
              <a:cxn ang="0">
                <a:pos x="24" y="49"/>
              </a:cxn>
              <a:cxn ang="0">
                <a:pos x="24" y="48"/>
              </a:cxn>
              <a:cxn ang="0">
                <a:pos x="23" y="47"/>
              </a:cxn>
              <a:cxn ang="0">
                <a:pos x="23" y="45"/>
              </a:cxn>
              <a:cxn ang="0">
                <a:pos x="23" y="44"/>
              </a:cxn>
              <a:cxn ang="0">
                <a:pos x="23" y="42"/>
              </a:cxn>
              <a:cxn ang="0">
                <a:pos x="22" y="34"/>
              </a:cxn>
              <a:cxn ang="0">
                <a:pos x="22" y="31"/>
              </a:cxn>
              <a:cxn ang="0">
                <a:pos x="23" y="26"/>
              </a:cxn>
              <a:cxn ang="0">
                <a:pos x="24" y="23"/>
              </a:cxn>
              <a:cxn ang="0">
                <a:pos x="24" y="21"/>
              </a:cxn>
              <a:cxn ang="0">
                <a:pos x="23" y="19"/>
              </a:cxn>
              <a:cxn ang="0">
                <a:pos x="23" y="17"/>
              </a:cxn>
              <a:cxn ang="0">
                <a:pos x="24" y="16"/>
              </a:cxn>
              <a:cxn ang="0">
                <a:pos x="27" y="13"/>
              </a:cxn>
              <a:cxn ang="0">
                <a:pos x="29" y="9"/>
              </a:cxn>
              <a:cxn ang="0">
                <a:pos x="27" y="6"/>
              </a:cxn>
              <a:cxn ang="0">
                <a:pos x="27" y="5"/>
              </a:cxn>
              <a:cxn ang="0">
                <a:pos x="27" y="4"/>
              </a:cxn>
              <a:cxn ang="0">
                <a:pos x="27" y="3"/>
              </a:cxn>
              <a:cxn ang="0">
                <a:pos x="26" y="0"/>
              </a:cxn>
              <a:cxn ang="0">
                <a:pos x="0" y="7"/>
              </a:cxn>
            </a:cxnLst>
            <a:rect l="0" t="0" r="r" b="b"/>
            <a:pathLst>
              <a:path w="29" h="52">
                <a:moveTo>
                  <a:pt x="0" y="7"/>
                </a:moveTo>
                <a:lnTo>
                  <a:pt x="1" y="9"/>
                </a:lnTo>
                <a:lnTo>
                  <a:pt x="1" y="10"/>
                </a:lnTo>
                <a:lnTo>
                  <a:pt x="2" y="11"/>
                </a:lnTo>
                <a:lnTo>
                  <a:pt x="2" y="11"/>
                </a:lnTo>
                <a:lnTo>
                  <a:pt x="4" y="17"/>
                </a:lnTo>
                <a:lnTo>
                  <a:pt x="5" y="22"/>
                </a:lnTo>
                <a:lnTo>
                  <a:pt x="4" y="24"/>
                </a:lnTo>
                <a:lnTo>
                  <a:pt x="4" y="26"/>
                </a:lnTo>
                <a:lnTo>
                  <a:pt x="7" y="32"/>
                </a:lnTo>
                <a:lnTo>
                  <a:pt x="6" y="35"/>
                </a:lnTo>
                <a:lnTo>
                  <a:pt x="7" y="35"/>
                </a:lnTo>
                <a:lnTo>
                  <a:pt x="7" y="35"/>
                </a:lnTo>
                <a:lnTo>
                  <a:pt x="7" y="35"/>
                </a:lnTo>
                <a:lnTo>
                  <a:pt x="8" y="35"/>
                </a:lnTo>
                <a:lnTo>
                  <a:pt x="10" y="37"/>
                </a:lnTo>
                <a:lnTo>
                  <a:pt x="10" y="42"/>
                </a:lnTo>
                <a:lnTo>
                  <a:pt x="10" y="45"/>
                </a:lnTo>
                <a:lnTo>
                  <a:pt x="12" y="48"/>
                </a:lnTo>
                <a:lnTo>
                  <a:pt x="13" y="52"/>
                </a:lnTo>
                <a:lnTo>
                  <a:pt x="24" y="49"/>
                </a:lnTo>
                <a:lnTo>
                  <a:pt x="24" y="48"/>
                </a:lnTo>
                <a:lnTo>
                  <a:pt x="23" y="47"/>
                </a:lnTo>
                <a:lnTo>
                  <a:pt x="23" y="45"/>
                </a:lnTo>
                <a:lnTo>
                  <a:pt x="23" y="44"/>
                </a:lnTo>
                <a:lnTo>
                  <a:pt x="23" y="42"/>
                </a:lnTo>
                <a:lnTo>
                  <a:pt x="22" y="34"/>
                </a:lnTo>
                <a:lnTo>
                  <a:pt x="22" y="31"/>
                </a:lnTo>
                <a:lnTo>
                  <a:pt x="23" y="26"/>
                </a:lnTo>
                <a:lnTo>
                  <a:pt x="24" y="23"/>
                </a:lnTo>
                <a:lnTo>
                  <a:pt x="24" y="21"/>
                </a:lnTo>
                <a:lnTo>
                  <a:pt x="23" y="19"/>
                </a:lnTo>
                <a:lnTo>
                  <a:pt x="23" y="17"/>
                </a:lnTo>
                <a:lnTo>
                  <a:pt x="24" y="16"/>
                </a:lnTo>
                <a:lnTo>
                  <a:pt x="27" y="13"/>
                </a:lnTo>
                <a:lnTo>
                  <a:pt x="29" y="9"/>
                </a:lnTo>
                <a:lnTo>
                  <a:pt x="27" y="6"/>
                </a:lnTo>
                <a:lnTo>
                  <a:pt x="27" y="5"/>
                </a:lnTo>
                <a:lnTo>
                  <a:pt x="27" y="4"/>
                </a:lnTo>
                <a:lnTo>
                  <a:pt x="27" y="3"/>
                </a:lnTo>
                <a:lnTo>
                  <a:pt x="26" y="0"/>
                </a:lnTo>
                <a:lnTo>
                  <a:pt x="0" y="7"/>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35" name="Freeform 47"/>
          <p:cNvSpPr>
            <a:spLocks/>
          </p:cNvSpPr>
          <p:nvPr/>
        </p:nvSpPr>
        <p:spPr bwMode="auto">
          <a:xfrm>
            <a:off x="8158163" y="1347788"/>
            <a:ext cx="242887" cy="573087"/>
          </a:xfrm>
          <a:custGeom>
            <a:avLst/>
            <a:gdLst/>
            <a:ahLst/>
            <a:cxnLst>
              <a:cxn ang="0">
                <a:pos x="26" y="49"/>
              </a:cxn>
              <a:cxn ang="0">
                <a:pos x="25" y="48"/>
              </a:cxn>
              <a:cxn ang="0">
                <a:pos x="24" y="48"/>
              </a:cxn>
              <a:cxn ang="0">
                <a:pos x="23" y="51"/>
              </a:cxn>
              <a:cxn ang="0">
                <a:pos x="21" y="51"/>
              </a:cxn>
              <a:cxn ang="0">
                <a:pos x="22" y="52"/>
              </a:cxn>
              <a:cxn ang="0">
                <a:pos x="21" y="53"/>
              </a:cxn>
              <a:cxn ang="0">
                <a:pos x="21" y="52"/>
              </a:cxn>
              <a:cxn ang="0">
                <a:pos x="20" y="53"/>
              </a:cxn>
              <a:cxn ang="0">
                <a:pos x="20" y="53"/>
              </a:cxn>
              <a:cxn ang="0">
                <a:pos x="2" y="57"/>
              </a:cxn>
              <a:cxn ang="0">
                <a:pos x="2" y="56"/>
              </a:cxn>
              <a:cxn ang="0">
                <a:pos x="1" y="55"/>
              </a:cxn>
              <a:cxn ang="0">
                <a:pos x="1" y="53"/>
              </a:cxn>
              <a:cxn ang="0">
                <a:pos x="2" y="52"/>
              </a:cxn>
              <a:cxn ang="0">
                <a:pos x="1" y="50"/>
              </a:cxn>
              <a:cxn ang="0">
                <a:pos x="0" y="42"/>
              </a:cxn>
              <a:cxn ang="0">
                <a:pos x="0" y="39"/>
              </a:cxn>
              <a:cxn ang="0">
                <a:pos x="1" y="35"/>
              </a:cxn>
              <a:cxn ang="0">
                <a:pos x="2" y="31"/>
              </a:cxn>
              <a:cxn ang="0">
                <a:pos x="2" y="29"/>
              </a:cxn>
              <a:cxn ang="0">
                <a:pos x="1" y="27"/>
              </a:cxn>
              <a:cxn ang="0">
                <a:pos x="1" y="25"/>
              </a:cxn>
              <a:cxn ang="0">
                <a:pos x="2" y="24"/>
              </a:cxn>
              <a:cxn ang="0">
                <a:pos x="5" y="21"/>
              </a:cxn>
              <a:cxn ang="0">
                <a:pos x="7" y="17"/>
              </a:cxn>
              <a:cxn ang="0">
                <a:pos x="5" y="14"/>
              </a:cxn>
              <a:cxn ang="0">
                <a:pos x="5" y="13"/>
              </a:cxn>
              <a:cxn ang="0">
                <a:pos x="5" y="12"/>
              </a:cxn>
              <a:cxn ang="0">
                <a:pos x="5" y="11"/>
              </a:cxn>
              <a:cxn ang="0">
                <a:pos x="4" y="8"/>
              </a:cxn>
              <a:cxn ang="0">
                <a:pos x="5" y="4"/>
              </a:cxn>
              <a:cxn ang="0">
                <a:pos x="4" y="3"/>
              </a:cxn>
              <a:cxn ang="0">
                <a:pos x="5" y="3"/>
              </a:cxn>
              <a:cxn ang="0">
                <a:pos x="6" y="3"/>
              </a:cxn>
              <a:cxn ang="0">
                <a:pos x="6" y="1"/>
              </a:cxn>
              <a:cxn ang="0">
                <a:pos x="7" y="2"/>
              </a:cxn>
              <a:cxn ang="0">
                <a:pos x="8" y="1"/>
              </a:cxn>
              <a:cxn ang="0">
                <a:pos x="9" y="0"/>
              </a:cxn>
              <a:cxn ang="0">
                <a:pos x="21" y="35"/>
              </a:cxn>
              <a:cxn ang="0">
                <a:pos x="21" y="36"/>
              </a:cxn>
              <a:cxn ang="0">
                <a:pos x="21" y="38"/>
              </a:cxn>
              <a:cxn ang="0">
                <a:pos x="21" y="38"/>
              </a:cxn>
              <a:cxn ang="0">
                <a:pos x="24" y="40"/>
              </a:cxn>
              <a:cxn ang="0">
                <a:pos x="24" y="41"/>
              </a:cxn>
              <a:cxn ang="0">
                <a:pos x="25" y="42"/>
              </a:cxn>
              <a:cxn ang="0">
                <a:pos x="25" y="43"/>
              </a:cxn>
              <a:cxn ang="0">
                <a:pos x="26" y="46"/>
              </a:cxn>
              <a:cxn ang="0">
                <a:pos x="26" y="46"/>
              </a:cxn>
              <a:cxn ang="0">
                <a:pos x="26" y="48"/>
              </a:cxn>
              <a:cxn ang="0">
                <a:pos x="26" y="49"/>
              </a:cxn>
            </a:cxnLst>
            <a:rect l="0" t="0" r="r" b="b"/>
            <a:pathLst>
              <a:path w="26" h="57">
                <a:moveTo>
                  <a:pt x="26" y="49"/>
                </a:moveTo>
                <a:lnTo>
                  <a:pt x="25" y="48"/>
                </a:lnTo>
                <a:lnTo>
                  <a:pt x="24" y="48"/>
                </a:lnTo>
                <a:lnTo>
                  <a:pt x="23" y="51"/>
                </a:lnTo>
                <a:lnTo>
                  <a:pt x="21" y="51"/>
                </a:lnTo>
                <a:lnTo>
                  <a:pt x="22" y="52"/>
                </a:lnTo>
                <a:lnTo>
                  <a:pt x="21" y="53"/>
                </a:lnTo>
                <a:lnTo>
                  <a:pt x="21" y="52"/>
                </a:lnTo>
                <a:lnTo>
                  <a:pt x="20" y="53"/>
                </a:lnTo>
                <a:lnTo>
                  <a:pt x="20" y="53"/>
                </a:lnTo>
                <a:lnTo>
                  <a:pt x="2" y="57"/>
                </a:lnTo>
                <a:lnTo>
                  <a:pt x="2" y="56"/>
                </a:lnTo>
                <a:lnTo>
                  <a:pt x="1" y="55"/>
                </a:lnTo>
                <a:lnTo>
                  <a:pt x="1" y="53"/>
                </a:lnTo>
                <a:lnTo>
                  <a:pt x="2" y="52"/>
                </a:lnTo>
                <a:lnTo>
                  <a:pt x="1" y="50"/>
                </a:lnTo>
                <a:lnTo>
                  <a:pt x="0" y="42"/>
                </a:lnTo>
                <a:lnTo>
                  <a:pt x="0" y="39"/>
                </a:lnTo>
                <a:lnTo>
                  <a:pt x="1" y="35"/>
                </a:lnTo>
                <a:lnTo>
                  <a:pt x="2" y="31"/>
                </a:lnTo>
                <a:lnTo>
                  <a:pt x="2" y="29"/>
                </a:lnTo>
                <a:lnTo>
                  <a:pt x="1" y="27"/>
                </a:lnTo>
                <a:lnTo>
                  <a:pt x="1" y="25"/>
                </a:lnTo>
                <a:lnTo>
                  <a:pt x="2" y="24"/>
                </a:lnTo>
                <a:lnTo>
                  <a:pt x="5" y="21"/>
                </a:lnTo>
                <a:lnTo>
                  <a:pt x="7" y="17"/>
                </a:lnTo>
                <a:lnTo>
                  <a:pt x="5" y="14"/>
                </a:lnTo>
                <a:lnTo>
                  <a:pt x="5" y="13"/>
                </a:lnTo>
                <a:lnTo>
                  <a:pt x="5" y="12"/>
                </a:lnTo>
                <a:lnTo>
                  <a:pt x="5" y="11"/>
                </a:lnTo>
                <a:lnTo>
                  <a:pt x="4" y="8"/>
                </a:lnTo>
                <a:lnTo>
                  <a:pt x="5" y="4"/>
                </a:lnTo>
                <a:lnTo>
                  <a:pt x="4" y="3"/>
                </a:lnTo>
                <a:lnTo>
                  <a:pt x="5" y="3"/>
                </a:lnTo>
                <a:lnTo>
                  <a:pt x="6" y="3"/>
                </a:lnTo>
                <a:lnTo>
                  <a:pt x="6" y="1"/>
                </a:lnTo>
                <a:lnTo>
                  <a:pt x="7" y="2"/>
                </a:lnTo>
                <a:lnTo>
                  <a:pt x="8" y="1"/>
                </a:lnTo>
                <a:lnTo>
                  <a:pt x="9" y="0"/>
                </a:lnTo>
                <a:lnTo>
                  <a:pt x="21" y="35"/>
                </a:lnTo>
                <a:lnTo>
                  <a:pt x="21" y="36"/>
                </a:lnTo>
                <a:lnTo>
                  <a:pt x="21" y="38"/>
                </a:lnTo>
                <a:lnTo>
                  <a:pt x="21" y="38"/>
                </a:lnTo>
                <a:lnTo>
                  <a:pt x="24" y="40"/>
                </a:lnTo>
                <a:lnTo>
                  <a:pt x="24" y="41"/>
                </a:lnTo>
                <a:lnTo>
                  <a:pt x="25" y="42"/>
                </a:lnTo>
                <a:lnTo>
                  <a:pt x="25" y="43"/>
                </a:lnTo>
                <a:lnTo>
                  <a:pt x="26" y="46"/>
                </a:lnTo>
                <a:lnTo>
                  <a:pt x="26" y="46"/>
                </a:lnTo>
                <a:lnTo>
                  <a:pt x="26" y="48"/>
                </a:lnTo>
                <a:lnTo>
                  <a:pt x="26" y="49"/>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36" name="Freeform 48"/>
          <p:cNvSpPr>
            <a:spLocks/>
          </p:cNvSpPr>
          <p:nvPr/>
        </p:nvSpPr>
        <p:spPr bwMode="auto">
          <a:xfrm>
            <a:off x="8242300" y="825500"/>
            <a:ext cx="561975" cy="984250"/>
          </a:xfrm>
          <a:custGeom>
            <a:avLst/>
            <a:gdLst/>
            <a:ahLst/>
            <a:cxnLst>
              <a:cxn ang="0">
                <a:pos x="12" y="87"/>
              </a:cxn>
              <a:cxn ang="0">
                <a:pos x="12" y="90"/>
              </a:cxn>
              <a:cxn ang="0">
                <a:pos x="15" y="92"/>
              </a:cxn>
              <a:cxn ang="0">
                <a:pos x="16" y="94"/>
              </a:cxn>
              <a:cxn ang="0">
                <a:pos x="17" y="98"/>
              </a:cxn>
              <a:cxn ang="0">
                <a:pos x="18" y="95"/>
              </a:cxn>
              <a:cxn ang="0">
                <a:pos x="20" y="89"/>
              </a:cxn>
              <a:cxn ang="0">
                <a:pos x="22" y="84"/>
              </a:cxn>
              <a:cxn ang="0">
                <a:pos x="21" y="83"/>
              </a:cxn>
              <a:cxn ang="0">
                <a:pos x="25" y="77"/>
              </a:cxn>
              <a:cxn ang="0">
                <a:pos x="26" y="79"/>
              </a:cxn>
              <a:cxn ang="0">
                <a:pos x="27" y="79"/>
              </a:cxn>
              <a:cxn ang="0">
                <a:pos x="27" y="76"/>
              </a:cxn>
              <a:cxn ang="0">
                <a:pos x="31" y="75"/>
              </a:cxn>
              <a:cxn ang="0">
                <a:pos x="32" y="72"/>
              </a:cxn>
              <a:cxn ang="0">
                <a:pos x="34" y="72"/>
              </a:cxn>
              <a:cxn ang="0">
                <a:pos x="36" y="69"/>
              </a:cxn>
              <a:cxn ang="0">
                <a:pos x="37" y="65"/>
              </a:cxn>
              <a:cxn ang="0">
                <a:pos x="38" y="63"/>
              </a:cxn>
              <a:cxn ang="0">
                <a:pos x="41" y="63"/>
              </a:cxn>
              <a:cxn ang="0">
                <a:pos x="43" y="60"/>
              </a:cxn>
              <a:cxn ang="0">
                <a:pos x="45" y="58"/>
              </a:cxn>
              <a:cxn ang="0">
                <a:pos x="48" y="59"/>
              </a:cxn>
              <a:cxn ang="0">
                <a:pos x="53" y="54"/>
              </a:cxn>
              <a:cxn ang="0">
                <a:pos x="57" y="50"/>
              </a:cxn>
              <a:cxn ang="0">
                <a:pos x="58" y="50"/>
              </a:cxn>
              <a:cxn ang="0">
                <a:pos x="60" y="47"/>
              </a:cxn>
              <a:cxn ang="0">
                <a:pos x="59" y="45"/>
              </a:cxn>
              <a:cxn ang="0">
                <a:pos x="58" y="45"/>
              </a:cxn>
              <a:cxn ang="0">
                <a:pos x="59" y="44"/>
              </a:cxn>
              <a:cxn ang="0">
                <a:pos x="57" y="40"/>
              </a:cxn>
              <a:cxn ang="0">
                <a:pos x="55" y="39"/>
              </a:cxn>
              <a:cxn ang="0">
                <a:pos x="53" y="40"/>
              </a:cxn>
              <a:cxn ang="0">
                <a:pos x="50" y="34"/>
              </a:cxn>
              <a:cxn ang="0">
                <a:pos x="51" y="33"/>
              </a:cxn>
              <a:cxn ang="0">
                <a:pos x="49" y="32"/>
              </a:cxn>
              <a:cxn ang="0">
                <a:pos x="46" y="32"/>
              </a:cxn>
              <a:cxn ang="0">
                <a:pos x="44" y="31"/>
              </a:cxn>
              <a:cxn ang="0">
                <a:pos x="43" y="27"/>
              </a:cxn>
              <a:cxn ang="0">
                <a:pos x="30" y="1"/>
              </a:cxn>
              <a:cxn ang="0">
                <a:pos x="26" y="1"/>
              </a:cxn>
              <a:cxn ang="0">
                <a:pos x="25" y="3"/>
              </a:cxn>
              <a:cxn ang="0">
                <a:pos x="22" y="4"/>
              </a:cxn>
              <a:cxn ang="0">
                <a:pos x="18" y="7"/>
              </a:cxn>
              <a:cxn ang="0">
                <a:pos x="17" y="3"/>
              </a:cxn>
              <a:cxn ang="0">
                <a:pos x="15" y="2"/>
              </a:cxn>
              <a:cxn ang="0">
                <a:pos x="8" y="21"/>
              </a:cxn>
              <a:cxn ang="0">
                <a:pos x="9" y="24"/>
              </a:cxn>
              <a:cxn ang="0">
                <a:pos x="8" y="28"/>
              </a:cxn>
              <a:cxn ang="0">
                <a:pos x="6" y="30"/>
              </a:cxn>
              <a:cxn ang="0">
                <a:pos x="7" y="40"/>
              </a:cxn>
              <a:cxn ang="0">
                <a:pos x="5" y="45"/>
              </a:cxn>
              <a:cxn ang="0">
                <a:pos x="5" y="49"/>
              </a:cxn>
              <a:cxn ang="0">
                <a:pos x="4" y="49"/>
              </a:cxn>
              <a:cxn ang="0">
                <a:pos x="4" y="52"/>
              </a:cxn>
              <a:cxn ang="0">
                <a:pos x="2" y="51"/>
              </a:cxn>
            </a:cxnLst>
            <a:rect l="0" t="0" r="r" b="b"/>
            <a:pathLst>
              <a:path w="60" h="98">
                <a:moveTo>
                  <a:pt x="0" y="52"/>
                </a:moveTo>
                <a:lnTo>
                  <a:pt x="12" y="87"/>
                </a:lnTo>
                <a:lnTo>
                  <a:pt x="12" y="88"/>
                </a:lnTo>
                <a:lnTo>
                  <a:pt x="12" y="90"/>
                </a:lnTo>
                <a:lnTo>
                  <a:pt x="12" y="90"/>
                </a:lnTo>
                <a:lnTo>
                  <a:pt x="15" y="92"/>
                </a:lnTo>
                <a:lnTo>
                  <a:pt x="15" y="93"/>
                </a:lnTo>
                <a:lnTo>
                  <a:pt x="16" y="94"/>
                </a:lnTo>
                <a:lnTo>
                  <a:pt x="16" y="95"/>
                </a:lnTo>
                <a:lnTo>
                  <a:pt x="17" y="98"/>
                </a:lnTo>
                <a:lnTo>
                  <a:pt x="18" y="97"/>
                </a:lnTo>
                <a:lnTo>
                  <a:pt x="18" y="95"/>
                </a:lnTo>
                <a:lnTo>
                  <a:pt x="18" y="92"/>
                </a:lnTo>
                <a:lnTo>
                  <a:pt x="20" y="89"/>
                </a:lnTo>
                <a:lnTo>
                  <a:pt x="21" y="85"/>
                </a:lnTo>
                <a:lnTo>
                  <a:pt x="22" y="84"/>
                </a:lnTo>
                <a:lnTo>
                  <a:pt x="22" y="83"/>
                </a:lnTo>
                <a:lnTo>
                  <a:pt x="21" y="83"/>
                </a:lnTo>
                <a:lnTo>
                  <a:pt x="21" y="81"/>
                </a:lnTo>
                <a:lnTo>
                  <a:pt x="25" y="77"/>
                </a:lnTo>
                <a:lnTo>
                  <a:pt x="25" y="77"/>
                </a:lnTo>
                <a:lnTo>
                  <a:pt x="26" y="79"/>
                </a:lnTo>
                <a:lnTo>
                  <a:pt x="26" y="80"/>
                </a:lnTo>
                <a:lnTo>
                  <a:pt x="27" y="79"/>
                </a:lnTo>
                <a:lnTo>
                  <a:pt x="27" y="77"/>
                </a:lnTo>
                <a:lnTo>
                  <a:pt x="27" y="76"/>
                </a:lnTo>
                <a:lnTo>
                  <a:pt x="30" y="76"/>
                </a:lnTo>
                <a:lnTo>
                  <a:pt x="31" y="75"/>
                </a:lnTo>
                <a:lnTo>
                  <a:pt x="31" y="73"/>
                </a:lnTo>
                <a:lnTo>
                  <a:pt x="32" y="72"/>
                </a:lnTo>
                <a:lnTo>
                  <a:pt x="33" y="73"/>
                </a:lnTo>
                <a:lnTo>
                  <a:pt x="34" y="72"/>
                </a:lnTo>
                <a:lnTo>
                  <a:pt x="35" y="71"/>
                </a:lnTo>
                <a:lnTo>
                  <a:pt x="36" y="69"/>
                </a:lnTo>
                <a:lnTo>
                  <a:pt x="35" y="67"/>
                </a:lnTo>
                <a:lnTo>
                  <a:pt x="37" y="65"/>
                </a:lnTo>
                <a:lnTo>
                  <a:pt x="37" y="63"/>
                </a:lnTo>
                <a:lnTo>
                  <a:pt x="38" y="63"/>
                </a:lnTo>
                <a:lnTo>
                  <a:pt x="40" y="64"/>
                </a:lnTo>
                <a:lnTo>
                  <a:pt x="41" y="63"/>
                </a:lnTo>
                <a:lnTo>
                  <a:pt x="42" y="62"/>
                </a:lnTo>
                <a:lnTo>
                  <a:pt x="43" y="60"/>
                </a:lnTo>
                <a:lnTo>
                  <a:pt x="43" y="60"/>
                </a:lnTo>
                <a:lnTo>
                  <a:pt x="45" y="58"/>
                </a:lnTo>
                <a:lnTo>
                  <a:pt x="47" y="58"/>
                </a:lnTo>
                <a:lnTo>
                  <a:pt x="48" y="59"/>
                </a:lnTo>
                <a:lnTo>
                  <a:pt x="51" y="55"/>
                </a:lnTo>
                <a:lnTo>
                  <a:pt x="53" y="54"/>
                </a:lnTo>
                <a:lnTo>
                  <a:pt x="56" y="52"/>
                </a:lnTo>
                <a:lnTo>
                  <a:pt x="57" y="50"/>
                </a:lnTo>
                <a:lnTo>
                  <a:pt x="57" y="50"/>
                </a:lnTo>
                <a:lnTo>
                  <a:pt x="58" y="50"/>
                </a:lnTo>
                <a:lnTo>
                  <a:pt x="59" y="49"/>
                </a:lnTo>
                <a:lnTo>
                  <a:pt x="60" y="47"/>
                </a:lnTo>
                <a:lnTo>
                  <a:pt x="60" y="46"/>
                </a:lnTo>
                <a:lnTo>
                  <a:pt x="59" y="45"/>
                </a:lnTo>
                <a:lnTo>
                  <a:pt x="58" y="46"/>
                </a:lnTo>
                <a:lnTo>
                  <a:pt x="58" y="45"/>
                </a:lnTo>
                <a:lnTo>
                  <a:pt x="58" y="44"/>
                </a:lnTo>
                <a:lnTo>
                  <a:pt x="59" y="44"/>
                </a:lnTo>
                <a:lnTo>
                  <a:pt x="58" y="42"/>
                </a:lnTo>
                <a:lnTo>
                  <a:pt x="57" y="40"/>
                </a:lnTo>
                <a:lnTo>
                  <a:pt x="56" y="39"/>
                </a:lnTo>
                <a:lnTo>
                  <a:pt x="55" y="39"/>
                </a:lnTo>
                <a:lnTo>
                  <a:pt x="54" y="40"/>
                </a:lnTo>
                <a:lnTo>
                  <a:pt x="53" y="40"/>
                </a:lnTo>
                <a:lnTo>
                  <a:pt x="51" y="39"/>
                </a:lnTo>
                <a:lnTo>
                  <a:pt x="50" y="34"/>
                </a:lnTo>
                <a:lnTo>
                  <a:pt x="51" y="34"/>
                </a:lnTo>
                <a:lnTo>
                  <a:pt x="51" y="33"/>
                </a:lnTo>
                <a:lnTo>
                  <a:pt x="50" y="32"/>
                </a:lnTo>
                <a:lnTo>
                  <a:pt x="49" y="32"/>
                </a:lnTo>
                <a:lnTo>
                  <a:pt x="48" y="33"/>
                </a:lnTo>
                <a:lnTo>
                  <a:pt x="46" y="32"/>
                </a:lnTo>
                <a:lnTo>
                  <a:pt x="45" y="32"/>
                </a:lnTo>
                <a:lnTo>
                  <a:pt x="44" y="31"/>
                </a:lnTo>
                <a:lnTo>
                  <a:pt x="43" y="28"/>
                </a:lnTo>
                <a:lnTo>
                  <a:pt x="43" y="27"/>
                </a:lnTo>
                <a:lnTo>
                  <a:pt x="36" y="5"/>
                </a:lnTo>
                <a:lnTo>
                  <a:pt x="30" y="1"/>
                </a:lnTo>
                <a:lnTo>
                  <a:pt x="28" y="0"/>
                </a:lnTo>
                <a:lnTo>
                  <a:pt x="26" y="1"/>
                </a:lnTo>
                <a:lnTo>
                  <a:pt x="26" y="2"/>
                </a:lnTo>
                <a:lnTo>
                  <a:pt x="25" y="3"/>
                </a:lnTo>
                <a:lnTo>
                  <a:pt x="25" y="3"/>
                </a:lnTo>
                <a:lnTo>
                  <a:pt x="22" y="4"/>
                </a:lnTo>
                <a:lnTo>
                  <a:pt x="19" y="7"/>
                </a:lnTo>
                <a:lnTo>
                  <a:pt x="18" y="7"/>
                </a:lnTo>
                <a:lnTo>
                  <a:pt x="17" y="5"/>
                </a:lnTo>
                <a:lnTo>
                  <a:pt x="17" y="3"/>
                </a:lnTo>
                <a:lnTo>
                  <a:pt x="16" y="2"/>
                </a:lnTo>
                <a:lnTo>
                  <a:pt x="15" y="2"/>
                </a:lnTo>
                <a:lnTo>
                  <a:pt x="13" y="3"/>
                </a:lnTo>
                <a:lnTo>
                  <a:pt x="8" y="21"/>
                </a:lnTo>
                <a:lnTo>
                  <a:pt x="7" y="23"/>
                </a:lnTo>
                <a:lnTo>
                  <a:pt x="9" y="24"/>
                </a:lnTo>
                <a:lnTo>
                  <a:pt x="9" y="26"/>
                </a:lnTo>
                <a:lnTo>
                  <a:pt x="8" y="28"/>
                </a:lnTo>
                <a:lnTo>
                  <a:pt x="7" y="28"/>
                </a:lnTo>
                <a:lnTo>
                  <a:pt x="6" y="30"/>
                </a:lnTo>
                <a:lnTo>
                  <a:pt x="8" y="37"/>
                </a:lnTo>
                <a:lnTo>
                  <a:pt x="7" y="40"/>
                </a:lnTo>
                <a:lnTo>
                  <a:pt x="7" y="41"/>
                </a:lnTo>
                <a:lnTo>
                  <a:pt x="5" y="45"/>
                </a:lnTo>
                <a:lnTo>
                  <a:pt x="4" y="46"/>
                </a:lnTo>
                <a:lnTo>
                  <a:pt x="5" y="49"/>
                </a:lnTo>
                <a:lnTo>
                  <a:pt x="5" y="49"/>
                </a:lnTo>
                <a:lnTo>
                  <a:pt x="4" y="49"/>
                </a:lnTo>
                <a:lnTo>
                  <a:pt x="4" y="51"/>
                </a:lnTo>
                <a:lnTo>
                  <a:pt x="4" y="52"/>
                </a:lnTo>
                <a:lnTo>
                  <a:pt x="3" y="52"/>
                </a:lnTo>
                <a:lnTo>
                  <a:pt x="2" y="51"/>
                </a:lnTo>
                <a:lnTo>
                  <a:pt x="0" y="52"/>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37" name="Freeform 49"/>
          <p:cNvSpPr>
            <a:spLocks/>
          </p:cNvSpPr>
          <p:nvPr/>
        </p:nvSpPr>
        <p:spPr bwMode="auto">
          <a:xfrm>
            <a:off x="6902450" y="2603500"/>
            <a:ext cx="684213" cy="735013"/>
          </a:xfrm>
          <a:custGeom>
            <a:avLst/>
            <a:gdLst/>
            <a:ahLst/>
            <a:cxnLst>
              <a:cxn ang="0">
                <a:pos x="24" y="0"/>
              </a:cxn>
              <a:cxn ang="0">
                <a:pos x="24" y="3"/>
              </a:cxn>
              <a:cxn ang="0">
                <a:pos x="24" y="7"/>
              </a:cxn>
              <a:cxn ang="0">
                <a:pos x="23" y="16"/>
              </a:cxn>
              <a:cxn ang="0">
                <a:pos x="23" y="19"/>
              </a:cxn>
              <a:cxn ang="0">
                <a:pos x="21" y="23"/>
              </a:cxn>
              <a:cxn ang="0">
                <a:pos x="18" y="27"/>
              </a:cxn>
              <a:cxn ang="0">
                <a:pos x="16" y="28"/>
              </a:cxn>
              <a:cxn ang="0">
                <a:pos x="13" y="29"/>
              </a:cxn>
              <a:cxn ang="0">
                <a:pos x="11" y="31"/>
              </a:cxn>
              <a:cxn ang="0">
                <a:pos x="10" y="37"/>
              </a:cxn>
              <a:cxn ang="0">
                <a:pos x="7" y="37"/>
              </a:cxn>
              <a:cxn ang="0">
                <a:pos x="4" y="42"/>
              </a:cxn>
              <a:cxn ang="0">
                <a:pos x="4" y="47"/>
              </a:cxn>
              <a:cxn ang="0">
                <a:pos x="2" y="50"/>
              </a:cxn>
              <a:cxn ang="0">
                <a:pos x="0" y="53"/>
              </a:cxn>
              <a:cxn ang="0">
                <a:pos x="0" y="56"/>
              </a:cxn>
              <a:cxn ang="0">
                <a:pos x="4" y="62"/>
              </a:cxn>
              <a:cxn ang="0">
                <a:pos x="6" y="65"/>
              </a:cxn>
              <a:cxn ang="0">
                <a:pos x="8" y="66"/>
              </a:cxn>
              <a:cxn ang="0">
                <a:pos x="9" y="67"/>
              </a:cxn>
              <a:cxn ang="0">
                <a:pos x="12" y="68"/>
              </a:cxn>
              <a:cxn ang="0">
                <a:pos x="12" y="70"/>
              </a:cxn>
              <a:cxn ang="0">
                <a:pos x="18" y="73"/>
              </a:cxn>
              <a:cxn ang="0">
                <a:pos x="21" y="72"/>
              </a:cxn>
              <a:cxn ang="0">
                <a:pos x="23" y="70"/>
              </a:cxn>
              <a:cxn ang="0">
                <a:pos x="25" y="72"/>
              </a:cxn>
              <a:cxn ang="0">
                <a:pos x="30" y="70"/>
              </a:cxn>
              <a:cxn ang="0">
                <a:pos x="31" y="67"/>
              </a:cxn>
              <a:cxn ang="0">
                <a:pos x="36" y="65"/>
              </a:cxn>
              <a:cxn ang="0">
                <a:pos x="40" y="62"/>
              </a:cxn>
              <a:cxn ang="0">
                <a:pos x="39" y="58"/>
              </a:cxn>
              <a:cxn ang="0">
                <a:pos x="45" y="40"/>
              </a:cxn>
              <a:cxn ang="0">
                <a:pos x="48" y="41"/>
              </a:cxn>
              <a:cxn ang="0">
                <a:pos x="49" y="43"/>
              </a:cxn>
              <a:cxn ang="0">
                <a:pos x="53" y="40"/>
              </a:cxn>
              <a:cxn ang="0">
                <a:pos x="55" y="33"/>
              </a:cxn>
              <a:cxn ang="0">
                <a:pos x="59" y="31"/>
              </a:cxn>
              <a:cxn ang="0">
                <a:pos x="61" y="29"/>
              </a:cxn>
              <a:cxn ang="0">
                <a:pos x="63" y="25"/>
              </a:cxn>
              <a:cxn ang="0">
                <a:pos x="62" y="24"/>
              </a:cxn>
              <a:cxn ang="0">
                <a:pos x="63" y="19"/>
              </a:cxn>
              <a:cxn ang="0">
                <a:pos x="71" y="23"/>
              </a:cxn>
              <a:cxn ang="0">
                <a:pos x="73" y="24"/>
              </a:cxn>
              <a:cxn ang="0">
                <a:pos x="71" y="16"/>
              </a:cxn>
              <a:cxn ang="0">
                <a:pos x="70" y="14"/>
              </a:cxn>
              <a:cxn ang="0">
                <a:pos x="67" y="14"/>
              </a:cxn>
              <a:cxn ang="0">
                <a:pos x="61" y="15"/>
              </a:cxn>
              <a:cxn ang="0">
                <a:pos x="59" y="17"/>
              </a:cxn>
              <a:cxn ang="0">
                <a:pos x="56" y="16"/>
              </a:cxn>
              <a:cxn ang="0">
                <a:pos x="54" y="19"/>
              </a:cxn>
              <a:cxn ang="0">
                <a:pos x="51" y="21"/>
              </a:cxn>
              <a:cxn ang="0">
                <a:pos x="47" y="25"/>
              </a:cxn>
              <a:cxn ang="0">
                <a:pos x="44" y="16"/>
              </a:cxn>
              <a:cxn ang="0">
                <a:pos x="24" y="1"/>
              </a:cxn>
            </a:cxnLst>
            <a:rect l="0" t="0" r="r" b="b"/>
            <a:pathLst>
              <a:path w="73" h="73">
                <a:moveTo>
                  <a:pt x="24" y="1"/>
                </a:moveTo>
                <a:lnTo>
                  <a:pt x="24" y="0"/>
                </a:lnTo>
                <a:lnTo>
                  <a:pt x="23" y="1"/>
                </a:lnTo>
                <a:lnTo>
                  <a:pt x="24" y="3"/>
                </a:lnTo>
                <a:lnTo>
                  <a:pt x="21" y="5"/>
                </a:lnTo>
                <a:lnTo>
                  <a:pt x="24" y="7"/>
                </a:lnTo>
                <a:lnTo>
                  <a:pt x="23" y="14"/>
                </a:lnTo>
                <a:lnTo>
                  <a:pt x="23" y="16"/>
                </a:lnTo>
                <a:lnTo>
                  <a:pt x="23" y="18"/>
                </a:lnTo>
                <a:lnTo>
                  <a:pt x="23" y="19"/>
                </a:lnTo>
                <a:lnTo>
                  <a:pt x="23" y="21"/>
                </a:lnTo>
                <a:lnTo>
                  <a:pt x="21" y="23"/>
                </a:lnTo>
                <a:lnTo>
                  <a:pt x="20" y="23"/>
                </a:lnTo>
                <a:lnTo>
                  <a:pt x="18" y="27"/>
                </a:lnTo>
                <a:lnTo>
                  <a:pt x="17" y="28"/>
                </a:lnTo>
                <a:lnTo>
                  <a:pt x="16" y="28"/>
                </a:lnTo>
                <a:lnTo>
                  <a:pt x="14" y="28"/>
                </a:lnTo>
                <a:lnTo>
                  <a:pt x="13" y="29"/>
                </a:lnTo>
                <a:lnTo>
                  <a:pt x="13" y="30"/>
                </a:lnTo>
                <a:lnTo>
                  <a:pt x="11" y="31"/>
                </a:lnTo>
                <a:lnTo>
                  <a:pt x="10" y="35"/>
                </a:lnTo>
                <a:lnTo>
                  <a:pt x="10" y="37"/>
                </a:lnTo>
                <a:lnTo>
                  <a:pt x="8" y="40"/>
                </a:lnTo>
                <a:lnTo>
                  <a:pt x="7" y="37"/>
                </a:lnTo>
                <a:lnTo>
                  <a:pt x="6" y="37"/>
                </a:lnTo>
                <a:lnTo>
                  <a:pt x="4" y="42"/>
                </a:lnTo>
                <a:lnTo>
                  <a:pt x="4" y="45"/>
                </a:lnTo>
                <a:lnTo>
                  <a:pt x="4" y="47"/>
                </a:lnTo>
                <a:lnTo>
                  <a:pt x="3" y="48"/>
                </a:lnTo>
                <a:lnTo>
                  <a:pt x="2" y="50"/>
                </a:lnTo>
                <a:lnTo>
                  <a:pt x="0" y="51"/>
                </a:lnTo>
                <a:lnTo>
                  <a:pt x="0" y="53"/>
                </a:lnTo>
                <a:lnTo>
                  <a:pt x="0" y="55"/>
                </a:lnTo>
                <a:lnTo>
                  <a:pt x="0" y="56"/>
                </a:lnTo>
                <a:lnTo>
                  <a:pt x="0" y="57"/>
                </a:lnTo>
                <a:lnTo>
                  <a:pt x="4" y="62"/>
                </a:lnTo>
                <a:lnTo>
                  <a:pt x="6" y="65"/>
                </a:lnTo>
                <a:lnTo>
                  <a:pt x="6" y="65"/>
                </a:lnTo>
                <a:lnTo>
                  <a:pt x="7" y="65"/>
                </a:lnTo>
                <a:lnTo>
                  <a:pt x="8" y="66"/>
                </a:lnTo>
                <a:lnTo>
                  <a:pt x="9" y="67"/>
                </a:lnTo>
                <a:lnTo>
                  <a:pt x="9" y="67"/>
                </a:lnTo>
                <a:lnTo>
                  <a:pt x="11" y="68"/>
                </a:lnTo>
                <a:lnTo>
                  <a:pt x="12" y="68"/>
                </a:lnTo>
                <a:lnTo>
                  <a:pt x="12" y="68"/>
                </a:lnTo>
                <a:lnTo>
                  <a:pt x="12" y="70"/>
                </a:lnTo>
                <a:lnTo>
                  <a:pt x="14" y="72"/>
                </a:lnTo>
                <a:lnTo>
                  <a:pt x="18" y="73"/>
                </a:lnTo>
                <a:lnTo>
                  <a:pt x="19" y="73"/>
                </a:lnTo>
                <a:lnTo>
                  <a:pt x="21" y="72"/>
                </a:lnTo>
                <a:lnTo>
                  <a:pt x="22" y="71"/>
                </a:lnTo>
                <a:lnTo>
                  <a:pt x="23" y="70"/>
                </a:lnTo>
                <a:lnTo>
                  <a:pt x="24" y="71"/>
                </a:lnTo>
                <a:lnTo>
                  <a:pt x="25" y="72"/>
                </a:lnTo>
                <a:lnTo>
                  <a:pt x="26" y="71"/>
                </a:lnTo>
                <a:lnTo>
                  <a:pt x="30" y="70"/>
                </a:lnTo>
                <a:lnTo>
                  <a:pt x="31" y="67"/>
                </a:lnTo>
                <a:lnTo>
                  <a:pt x="31" y="67"/>
                </a:lnTo>
                <a:lnTo>
                  <a:pt x="32" y="68"/>
                </a:lnTo>
                <a:lnTo>
                  <a:pt x="36" y="65"/>
                </a:lnTo>
                <a:lnTo>
                  <a:pt x="37" y="66"/>
                </a:lnTo>
                <a:lnTo>
                  <a:pt x="40" y="62"/>
                </a:lnTo>
                <a:lnTo>
                  <a:pt x="39" y="61"/>
                </a:lnTo>
                <a:lnTo>
                  <a:pt x="39" y="58"/>
                </a:lnTo>
                <a:lnTo>
                  <a:pt x="42" y="53"/>
                </a:lnTo>
                <a:lnTo>
                  <a:pt x="45" y="40"/>
                </a:lnTo>
                <a:lnTo>
                  <a:pt x="46" y="40"/>
                </a:lnTo>
                <a:lnTo>
                  <a:pt x="48" y="41"/>
                </a:lnTo>
                <a:lnTo>
                  <a:pt x="48" y="42"/>
                </a:lnTo>
                <a:lnTo>
                  <a:pt x="49" y="43"/>
                </a:lnTo>
                <a:lnTo>
                  <a:pt x="51" y="42"/>
                </a:lnTo>
                <a:lnTo>
                  <a:pt x="53" y="40"/>
                </a:lnTo>
                <a:lnTo>
                  <a:pt x="54" y="35"/>
                </a:lnTo>
                <a:lnTo>
                  <a:pt x="55" y="33"/>
                </a:lnTo>
                <a:lnTo>
                  <a:pt x="57" y="34"/>
                </a:lnTo>
                <a:lnTo>
                  <a:pt x="59" y="31"/>
                </a:lnTo>
                <a:lnTo>
                  <a:pt x="60" y="30"/>
                </a:lnTo>
                <a:lnTo>
                  <a:pt x="61" y="29"/>
                </a:lnTo>
                <a:lnTo>
                  <a:pt x="62" y="26"/>
                </a:lnTo>
                <a:lnTo>
                  <a:pt x="63" y="25"/>
                </a:lnTo>
                <a:lnTo>
                  <a:pt x="63" y="24"/>
                </a:lnTo>
                <a:lnTo>
                  <a:pt x="62" y="24"/>
                </a:lnTo>
                <a:lnTo>
                  <a:pt x="63" y="20"/>
                </a:lnTo>
                <a:lnTo>
                  <a:pt x="63" y="19"/>
                </a:lnTo>
                <a:lnTo>
                  <a:pt x="64" y="19"/>
                </a:lnTo>
                <a:lnTo>
                  <a:pt x="71" y="23"/>
                </a:lnTo>
                <a:lnTo>
                  <a:pt x="72" y="24"/>
                </a:lnTo>
                <a:lnTo>
                  <a:pt x="73" y="24"/>
                </a:lnTo>
                <a:lnTo>
                  <a:pt x="73" y="20"/>
                </a:lnTo>
                <a:lnTo>
                  <a:pt x="71" y="16"/>
                </a:lnTo>
                <a:lnTo>
                  <a:pt x="71" y="16"/>
                </a:lnTo>
                <a:lnTo>
                  <a:pt x="70" y="14"/>
                </a:lnTo>
                <a:lnTo>
                  <a:pt x="69" y="14"/>
                </a:lnTo>
                <a:lnTo>
                  <a:pt x="67" y="14"/>
                </a:lnTo>
                <a:lnTo>
                  <a:pt x="66" y="14"/>
                </a:lnTo>
                <a:lnTo>
                  <a:pt x="61" y="15"/>
                </a:lnTo>
                <a:lnTo>
                  <a:pt x="61" y="17"/>
                </a:lnTo>
                <a:lnTo>
                  <a:pt x="59" y="17"/>
                </a:lnTo>
                <a:lnTo>
                  <a:pt x="57" y="17"/>
                </a:lnTo>
                <a:lnTo>
                  <a:pt x="56" y="16"/>
                </a:lnTo>
                <a:lnTo>
                  <a:pt x="55" y="18"/>
                </a:lnTo>
                <a:lnTo>
                  <a:pt x="54" y="19"/>
                </a:lnTo>
                <a:lnTo>
                  <a:pt x="52" y="20"/>
                </a:lnTo>
                <a:lnTo>
                  <a:pt x="51" y="21"/>
                </a:lnTo>
                <a:lnTo>
                  <a:pt x="48" y="25"/>
                </a:lnTo>
                <a:lnTo>
                  <a:pt x="47" y="25"/>
                </a:lnTo>
                <a:lnTo>
                  <a:pt x="46" y="26"/>
                </a:lnTo>
                <a:lnTo>
                  <a:pt x="44" y="16"/>
                </a:lnTo>
                <a:lnTo>
                  <a:pt x="28" y="19"/>
                </a:lnTo>
                <a:lnTo>
                  <a:pt x="24" y="1"/>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38" name="Freeform 50"/>
          <p:cNvSpPr>
            <a:spLocks/>
          </p:cNvSpPr>
          <p:nvPr/>
        </p:nvSpPr>
        <p:spPr bwMode="auto">
          <a:xfrm>
            <a:off x="5083175" y="3638550"/>
            <a:ext cx="768350" cy="754063"/>
          </a:xfrm>
          <a:custGeom>
            <a:avLst/>
            <a:gdLst/>
            <a:ahLst/>
            <a:cxnLst>
              <a:cxn ang="0">
                <a:pos x="0" y="3"/>
              </a:cxn>
              <a:cxn ang="0">
                <a:pos x="74" y="0"/>
              </a:cxn>
              <a:cxn ang="0">
                <a:pos x="74" y="1"/>
              </a:cxn>
              <a:cxn ang="0">
                <a:pos x="75" y="2"/>
              </a:cxn>
              <a:cxn ang="0">
                <a:pos x="76" y="4"/>
              </a:cxn>
              <a:cxn ang="0">
                <a:pos x="76" y="5"/>
              </a:cxn>
              <a:cxn ang="0">
                <a:pos x="73" y="7"/>
              </a:cxn>
              <a:cxn ang="0">
                <a:pos x="72" y="10"/>
              </a:cxn>
              <a:cxn ang="0">
                <a:pos x="71" y="11"/>
              </a:cxn>
              <a:cxn ang="0">
                <a:pos x="82" y="10"/>
              </a:cxn>
              <a:cxn ang="0">
                <a:pos x="82" y="11"/>
              </a:cxn>
              <a:cxn ang="0">
                <a:pos x="82" y="12"/>
              </a:cxn>
              <a:cxn ang="0">
                <a:pos x="81" y="14"/>
              </a:cxn>
              <a:cxn ang="0">
                <a:pos x="79" y="16"/>
              </a:cxn>
              <a:cxn ang="0">
                <a:pos x="79" y="20"/>
              </a:cxn>
              <a:cxn ang="0">
                <a:pos x="77" y="23"/>
              </a:cxn>
              <a:cxn ang="0">
                <a:pos x="77" y="26"/>
              </a:cxn>
              <a:cxn ang="0">
                <a:pos x="77" y="30"/>
              </a:cxn>
              <a:cxn ang="0">
                <a:pos x="76" y="30"/>
              </a:cxn>
              <a:cxn ang="0">
                <a:pos x="74" y="31"/>
              </a:cxn>
              <a:cxn ang="0">
                <a:pos x="74" y="33"/>
              </a:cxn>
              <a:cxn ang="0">
                <a:pos x="71" y="35"/>
              </a:cxn>
              <a:cxn ang="0">
                <a:pos x="70" y="39"/>
              </a:cxn>
              <a:cxn ang="0">
                <a:pos x="70" y="42"/>
              </a:cxn>
              <a:cxn ang="0">
                <a:pos x="70" y="44"/>
              </a:cxn>
              <a:cxn ang="0">
                <a:pos x="67" y="46"/>
              </a:cxn>
              <a:cxn ang="0">
                <a:pos x="65" y="49"/>
              </a:cxn>
              <a:cxn ang="0">
                <a:pos x="64" y="50"/>
              </a:cxn>
              <a:cxn ang="0">
                <a:pos x="64" y="52"/>
              </a:cxn>
              <a:cxn ang="0">
                <a:pos x="62" y="54"/>
              </a:cxn>
              <a:cxn ang="0">
                <a:pos x="62" y="56"/>
              </a:cxn>
              <a:cxn ang="0">
                <a:pos x="61" y="59"/>
              </a:cxn>
              <a:cxn ang="0">
                <a:pos x="59" y="62"/>
              </a:cxn>
              <a:cxn ang="0">
                <a:pos x="60" y="65"/>
              </a:cxn>
              <a:cxn ang="0">
                <a:pos x="62" y="67"/>
              </a:cxn>
              <a:cxn ang="0">
                <a:pos x="62" y="69"/>
              </a:cxn>
              <a:cxn ang="0">
                <a:pos x="62" y="69"/>
              </a:cxn>
              <a:cxn ang="0">
                <a:pos x="62" y="70"/>
              </a:cxn>
              <a:cxn ang="0">
                <a:pos x="61" y="71"/>
              </a:cxn>
              <a:cxn ang="0">
                <a:pos x="61" y="73"/>
              </a:cxn>
              <a:cxn ang="0">
                <a:pos x="61" y="74"/>
              </a:cxn>
              <a:cxn ang="0">
                <a:pos x="11" y="75"/>
              </a:cxn>
              <a:cxn ang="0">
                <a:pos x="11" y="64"/>
              </a:cxn>
              <a:cxn ang="0">
                <a:pos x="9" y="63"/>
              </a:cxn>
              <a:cxn ang="0">
                <a:pos x="6" y="65"/>
              </a:cxn>
              <a:cxn ang="0">
                <a:pos x="6" y="64"/>
              </a:cxn>
              <a:cxn ang="0">
                <a:pos x="3" y="62"/>
              </a:cxn>
              <a:cxn ang="0">
                <a:pos x="4" y="26"/>
              </a:cxn>
              <a:cxn ang="0">
                <a:pos x="0" y="3"/>
              </a:cxn>
            </a:cxnLst>
            <a:rect l="0" t="0" r="r" b="b"/>
            <a:pathLst>
              <a:path w="82" h="75">
                <a:moveTo>
                  <a:pt x="0" y="3"/>
                </a:moveTo>
                <a:lnTo>
                  <a:pt x="74" y="0"/>
                </a:lnTo>
                <a:lnTo>
                  <a:pt x="74" y="1"/>
                </a:lnTo>
                <a:lnTo>
                  <a:pt x="75" y="2"/>
                </a:lnTo>
                <a:lnTo>
                  <a:pt x="76" y="4"/>
                </a:lnTo>
                <a:lnTo>
                  <a:pt x="76" y="5"/>
                </a:lnTo>
                <a:lnTo>
                  <a:pt x="73" y="7"/>
                </a:lnTo>
                <a:lnTo>
                  <a:pt x="72" y="10"/>
                </a:lnTo>
                <a:lnTo>
                  <a:pt x="71" y="11"/>
                </a:lnTo>
                <a:lnTo>
                  <a:pt x="82" y="10"/>
                </a:lnTo>
                <a:lnTo>
                  <a:pt x="82" y="11"/>
                </a:lnTo>
                <a:lnTo>
                  <a:pt x="82" y="12"/>
                </a:lnTo>
                <a:lnTo>
                  <a:pt x="81" y="14"/>
                </a:lnTo>
                <a:lnTo>
                  <a:pt x="79" y="16"/>
                </a:lnTo>
                <a:lnTo>
                  <a:pt x="79" y="20"/>
                </a:lnTo>
                <a:lnTo>
                  <a:pt x="77" y="23"/>
                </a:lnTo>
                <a:lnTo>
                  <a:pt x="77" y="26"/>
                </a:lnTo>
                <a:lnTo>
                  <a:pt x="77" y="30"/>
                </a:lnTo>
                <a:lnTo>
                  <a:pt x="76" y="30"/>
                </a:lnTo>
                <a:lnTo>
                  <a:pt x="74" y="31"/>
                </a:lnTo>
                <a:lnTo>
                  <a:pt x="74" y="33"/>
                </a:lnTo>
                <a:lnTo>
                  <a:pt x="71" y="35"/>
                </a:lnTo>
                <a:lnTo>
                  <a:pt x="70" y="39"/>
                </a:lnTo>
                <a:lnTo>
                  <a:pt x="70" y="42"/>
                </a:lnTo>
                <a:lnTo>
                  <a:pt x="70" y="44"/>
                </a:lnTo>
                <a:lnTo>
                  <a:pt x="67" y="46"/>
                </a:lnTo>
                <a:lnTo>
                  <a:pt x="65" y="49"/>
                </a:lnTo>
                <a:lnTo>
                  <a:pt x="64" y="50"/>
                </a:lnTo>
                <a:lnTo>
                  <a:pt x="64" y="52"/>
                </a:lnTo>
                <a:lnTo>
                  <a:pt x="62" y="54"/>
                </a:lnTo>
                <a:lnTo>
                  <a:pt x="62" y="56"/>
                </a:lnTo>
                <a:lnTo>
                  <a:pt x="61" y="59"/>
                </a:lnTo>
                <a:lnTo>
                  <a:pt x="59" y="62"/>
                </a:lnTo>
                <a:lnTo>
                  <a:pt x="60" y="65"/>
                </a:lnTo>
                <a:lnTo>
                  <a:pt x="62" y="67"/>
                </a:lnTo>
                <a:lnTo>
                  <a:pt x="62" y="69"/>
                </a:lnTo>
                <a:lnTo>
                  <a:pt x="62" y="69"/>
                </a:lnTo>
                <a:lnTo>
                  <a:pt x="62" y="70"/>
                </a:lnTo>
                <a:lnTo>
                  <a:pt x="61" y="71"/>
                </a:lnTo>
                <a:lnTo>
                  <a:pt x="61" y="73"/>
                </a:lnTo>
                <a:lnTo>
                  <a:pt x="61" y="74"/>
                </a:lnTo>
                <a:lnTo>
                  <a:pt x="11" y="75"/>
                </a:lnTo>
                <a:lnTo>
                  <a:pt x="11" y="64"/>
                </a:lnTo>
                <a:lnTo>
                  <a:pt x="9" y="63"/>
                </a:lnTo>
                <a:lnTo>
                  <a:pt x="6" y="65"/>
                </a:lnTo>
                <a:lnTo>
                  <a:pt x="6" y="64"/>
                </a:lnTo>
                <a:lnTo>
                  <a:pt x="3" y="62"/>
                </a:lnTo>
                <a:lnTo>
                  <a:pt x="4" y="26"/>
                </a:lnTo>
                <a:lnTo>
                  <a:pt x="0" y="3"/>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39" name="Freeform 51"/>
          <p:cNvSpPr>
            <a:spLocks/>
          </p:cNvSpPr>
          <p:nvPr/>
        </p:nvSpPr>
        <p:spPr bwMode="auto">
          <a:xfrm>
            <a:off x="2112963" y="2262188"/>
            <a:ext cx="862012" cy="1155700"/>
          </a:xfrm>
          <a:custGeom>
            <a:avLst/>
            <a:gdLst/>
            <a:ahLst/>
            <a:cxnLst>
              <a:cxn ang="0">
                <a:pos x="81" y="115"/>
              </a:cxn>
              <a:cxn ang="0">
                <a:pos x="92" y="33"/>
              </a:cxn>
              <a:cxn ang="0">
                <a:pos x="62" y="28"/>
              </a:cxn>
              <a:cxn ang="0">
                <a:pos x="65" y="8"/>
              </a:cxn>
              <a:cxn ang="0">
                <a:pos x="19" y="0"/>
              </a:cxn>
              <a:cxn ang="0">
                <a:pos x="0" y="102"/>
              </a:cxn>
              <a:cxn ang="0">
                <a:pos x="81" y="115"/>
              </a:cxn>
            </a:cxnLst>
            <a:rect l="0" t="0" r="r" b="b"/>
            <a:pathLst>
              <a:path w="92" h="115">
                <a:moveTo>
                  <a:pt x="81" y="115"/>
                </a:moveTo>
                <a:lnTo>
                  <a:pt x="92" y="33"/>
                </a:lnTo>
                <a:lnTo>
                  <a:pt x="62" y="28"/>
                </a:lnTo>
                <a:lnTo>
                  <a:pt x="65" y="8"/>
                </a:lnTo>
                <a:lnTo>
                  <a:pt x="19" y="0"/>
                </a:lnTo>
                <a:lnTo>
                  <a:pt x="0" y="102"/>
                </a:lnTo>
                <a:lnTo>
                  <a:pt x="81" y="115"/>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40" name="Freeform 52"/>
          <p:cNvSpPr>
            <a:spLocks/>
          </p:cNvSpPr>
          <p:nvPr/>
        </p:nvSpPr>
        <p:spPr bwMode="auto">
          <a:xfrm>
            <a:off x="2413000" y="2322513"/>
            <a:ext cx="122238" cy="211137"/>
          </a:xfrm>
          <a:custGeom>
            <a:avLst/>
            <a:gdLst/>
            <a:ahLst/>
            <a:cxnLst>
              <a:cxn ang="0">
                <a:pos x="2" y="1"/>
              </a:cxn>
              <a:cxn ang="0">
                <a:pos x="1" y="2"/>
              </a:cxn>
              <a:cxn ang="0">
                <a:pos x="0" y="3"/>
              </a:cxn>
              <a:cxn ang="0">
                <a:pos x="0" y="5"/>
              </a:cxn>
              <a:cxn ang="0">
                <a:pos x="0" y="6"/>
              </a:cxn>
              <a:cxn ang="0">
                <a:pos x="0" y="7"/>
              </a:cxn>
              <a:cxn ang="0">
                <a:pos x="0" y="8"/>
              </a:cxn>
              <a:cxn ang="0">
                <a:pos x="1" y="7"/>
              </a:cxn>
              <a:cxn ang="0">
                <a:pos x="1" y="8"/>
              </a:cxn>
              <a:cxn ang="0">
                <a:pos x="1" y="10"/>
              </a:cxn>
              <a:cxn ang="0">
                <a:pos x="1" y="12"/>
              </a:cxn>
              <a:cxn ang="0">
                <a:pos x="1" y="12"/>
              </a:cxn>
              <a:cxn ang="0">
                <a:pos x="1" y="12"/>
              </a:cxn>
              <a:cxn ang="0">
                <a:pos x="1" y="13"/>
              </a:cxn>
              <a:cxn ang="0">
                <a:pos x="0" y="15"/>
              </a:cxn>
              <a:cxn ang="0">
                <a:pos x="0" y="17"/>
              </a:cxn>
              <a:cxn ang="0">
                <a:pos x="1" y="18"/>
              </a:cxn>
              <a:cxn ang="0">
                <a:pos x="1" y="17"/>
              </a:cxn>
              <a:cxn ang="0">
                <a:pos x="1" y="17"/>
              </a:cxn>
              <a:cxn ang="0">
                <a:pos x="2" y="16"/>
              </a:cxn>
              <a:cxn ang="0">
                <a:pos x="2" y="17"/>
              </a:cxn>
              <a:cxn ang="0">
                <a:pos x="2" y="18"/>
              </a:cxn>
              <a:cxn ang="0">
                <a:pos x="2" y="20"/>
              </a:cxn>
              <a:cxn ang="0">
                <a:pos x="3" y="20"/>
              </a:cxn>
              <a:cxn ang="0">
                <a:pos x="5" y="21"/>
              </a:cxn>
              <a:cxn ang="0">
                <a:pos x="7" y="20"/>
              </a:cxn>
              <a:cxn ang="0">
                <a:pos x="9" y="19"/>
              </a:cxn>
              <a:cxn ang="0">
                <a:pos x="10" y="19"/>
              </a:cxn>
              <a:cxn ang="0">
                <a:pos x="11" y="19"/>
              </a:cxn>
              <a:cxn ang="0">
                <a:pos x="11" y="17"/>
              </a:cxn>
              <a:cxn ang="0">
                <a:pos x="11" y="16"/>
              </a:cxn>
              <a:cxn ang="0">
                <a:pos x="10" y="15"/>
              </a:cxn>
              <a:cxn ang="0">
                <a:pos x="9" y="14"/>
              </a:cxn>
              <a:cxn ang="0">
                <a:pos x="9" y="12"/>
              </a:cxn>
              <a:cxn ang="0">
                <a:pos x="9" y="12"/>
              </a:cxn>
              <a:cxn ang="0">
                <a:pos x="10" y="10"/>
              </a:cxn>
              <a:cxn ang="0">
                <a:pos x="12" y="10"/>
              </a:cxn>
              <a:cxn ang="0">
                <a:pos x="13" y="8"/>
              </a:cxn>
              <a:cxn ang="0">
                <a:pos x="13" y="7"/>
              </a:cxn>
              <a:cxn ang="0">
                <a:pos x="12" y="7"/>
              </a:cxn>
              <a:cxn ang="0">
                <a:pos x="11" y="6"/>
              </a:cxn>
              <a:cxn ang="0">
                <a:pos x="9" y="6"/>
              </a:cxn>
              <a:cxn ang="0">
                <a:pos x="8" y="6"/>
              </a:cxn>
              <a:cxn ang="0">
                <a:pos x="7" y="8"/>
              </a:cxn>
              <a:cxn ang="0">
                <a:pos x="6" y="8"/>
              </a:cxn>
              <a:cxn ang="0">
                <a:pos x="6" y="7"/>
              </a:cxn>
              <a:cxn ang="0">
                <a:pos x="6" y="5"/>
              </a:cxn>
              <a:cxn ang="0">
                <a:pos x="6" y="5"/>
              </a:cxn>
              <a:cxn ang="0">
                <a:pos x="5" y="4"/>
              </a:cxn>
              <a:cxn ang="0">
                <a:pos x="5" y="3"/>
              </a:cxn>
              <a:cxn ang="0">
                <a:pos x="5" y="2"/>
              </a:cxn>
              <a:cxn ang="0">
                <a:pos x="5" y="0"/>
              </a:cxn>
              <a:cxn ang="0">
                <a:pos x="2" y="0"/>
              </a:cxn>
            </a:cxnLst>
            <a:rect l="0" t="0" r="r" b="b"/>
            <a:pathLst>
              <a:path w="13" h="21">
                <a:moveTo>
                  <a:pt x="2" y="0"/>
                </a:moveTo>
                <a:lnTo>
                  <a:pt x="2" y="1"/>
                </a:lnTo>
                <a:lnTo>
                  <a:pt x="2" y="1"/>
                </a:lnTo>
                <a:lnTo>
                  <a:pt x="2" y="2"/>
                </a:lnTo>
                <a:lnTo>
                  <a:pt x="1" y="2"/>
                </a:lnTo>
                <a:lnTo>
                  <a:pt x="1" y="2"/>
                </a:lnTo>
                <a:lnTo>
                  <a:pt x="1" y="3"/>
                </a:lnTo>
                <a:lnTo>
                  <a:pt x="1" y="3"/>
                </a:lnTo>
                <a:lnTo>
                  <a:pt x="0" y="3"/>
                </a:lnTo>
                <a:lnTo>
                  <a:pt x="0" y="4"/>
                </a:lnTo>
                <a:lnTo>
                  <a:pt x="0" y="4"/>
                </a:lnTo>
                <a:lnTo>
                  <a:pt x="0" y="5"/>
                </a:lnTo>
                <a:lnTo>
                  <a:pt x="0" y="5"/>
                </a:lnTo>
                <a:lnTo>
                  <a:pt x="0" y="6"/>
                </a:lnTo>
                <a:lnTo>
                  <a:pt x="0" y="6"/>
                </a:lnTo>
                <a:lnTo>
                  <a:pt x="0" y="6"/>
                </a:lnTo>
                <a:lnTo>
                  <a:pt x="0" y="6"/>
                </a:lnTo>
                <a:lnTo>
                  <a:pt x="0" y="7"/>
                </a:lnTo>
                <a:lnTo>
                  <a:pt x="0" y="7"/>
                </a:lnTo>
                <a:lnTo>
                  <a:pt x="0" y="7"/>
                </a:lnTo>
                <a:lnTo>
                  <a:pt x="0" y="8"/>
                </a:lnTo>
                <a:lnTo>
                  <a:pt x="1" y="7"/>
                </a:lnTo>
                <a:lnTo>
                  <a:pt x="1" y="7"/>
                </a:lnTo>
                <a:lnTo>
                  <a:pt x="1" y="7"/>
                </a:lnTo>
                <a:lnTo>
                  <a:pt x="1" y="8"/>
                </a:lnTo>
                <a:lnTo>
                  <a:pt x="1" y="8"/>
                </a:lnTo>
                <a:lnTo>
                  <a:pt x="1" y="8"/>
                </a:lnTo>
                <a:lnTo>
                  <a:pt x="1" y="9"/>
                </a:lnTo>
                <a:lnTo>
                  <a:pt x="1" y="9"/>
                </a:lnTo>
                <a:lnTo>
                  <a:pt x="1" y="10"/>
                </a:lnTo>
                <a:lnTo>
                  <a:pt x="1" y="11"/>
                </a:lnTo>
                <a:lnTo>
                  <a:pt x="1" y="11"/>
                </a:lnTo>
                <a:lnTo>
                  <a:pt x="1" y="12"/>
                </a:lnTo>
                <a:lnTo>
                  <a:pt x="1" y="12"/>
                </a:lnTo>
                <a:lnTo>
                  <a:pt x="1" y="12"/>
                </a:lnTo>
                <a:lnTo>
                  <a:pt x="1" y="12"/>
                </a:lnTo>
                <a:lnTo>
                  <a:pt x="1" y="12"/>
                </a:lnTo>
                <a:lnTo>
                  <a:pt x="1" y="12"/>
                </a:lnTo>
                <a:lnTo>
                  <a:pt x="1" y="12"/>
                </a:lnTo>
                <a:lnTo>
                  <a:pt x="1" y="12"/>
                </a:lnTo>
                <a:lnTo>
                  <a:pt x="1" y="12"/>
                </a:lnTo>
                <a:lnTo>
                  <a:pt x="1" y="13"/>
                </a:lnTo>
                <a:lnTo>
                  <a:pt x="1" y="14"/>
                </a:lnTo>
                <a:lnTo>
                  <a:pt x="0" y="14"/>
                </a:lnTo>
                <a:lnTo>
                  <a:pt x="0" y="15"/>
                </a:lnTo>
                <a:lnTo>
                  <a:pt x="0" y="16"/>
                </a:lnTo>
                <a:lnTo>
                  <a:pt x="0" y="16"/>
                </a:lnTo>
                <a:lnTo>
                  <a:pt x="0" y="17"/>
                </a:lnTo>
                <a:lnTo>
                  <a:pt x="0" y="18"/>
                </a:lnTo>
                <a:lnTo>
                  <a:pt x="0" y="18"/>
                </a:lnTo>
                <a:lnTo>
                  <a:pt x="1" y="18"/>
                </a:lnTo>
                <a:lnTo>
                  <a:pt x="1" y="18"/>
                </a:lnTo>
                <a:lnTo>
                  <a:pt x="1" y="17"/>
                </a:lnTo>
                <a:lnTo>
                  <a:pt x="1" y="17"/>
                </a:lnTo>
                <a:lnTo>
                  <a:pt x="1" y="17"/>
                </a:lnTo>
                <a:lnTo>
                  <a:pt x="1" y="17"/>
                </a:lnTo>
                <a:lnTo>
                  <a:pt x="1" y="17"/>
                </a:lnTo>
                <a:lnTo>
                  <a:pt x="1" y="16"/>
                </a:lnTo>
                <a:lnTo>
                  <a:pt x="2" y="16"/>
                </a:lnTo>
                <a:lnTo>
                  <a:pt x="2" y="16"/>
                </a:lnTo>
                <a:lnTo>
                  <a:pt x="2" y="15"/>
                </a:lnTo>
                <a:lnTo>
                  <a:pt x="2" y="16"/>
                </a:lnTo>
                <a:lnTo>
                  <a:pt x="2" y="17"/>
                </a:lnTo>
                <a:lnTo>
                  <a:pt x="2" y="17"/>
                </a:lnTo>
                <a:lnTo>
                  <a:pt x="2" y="18"/>
                </a:lnTo>
                <a:lnTo>
                  <a:pt x="2" y="18"/>
                </a:lnTo>
                <a:lnTo>
                  <a:pt x="3" y="19"/>
                </a:lnTo>
                <a:lnTo>
                  <a:pt x="2" y="20"/>
                </a:lnTo>
                <a:lnTo>
                  <a:pt x="2" y="20"/>
                </a:lnTo>
                <a:lnTo>
                  <a:pt x="2" y="20"/>
                </a:lnTo>
                <a:lnTo>
                  <a:pt x="3" y="20"/>
                </a:lnTo>
                <a:lnTo>
                  <a:pt x="3" y="20"/>
                </a:lnTo>
                <a:lnTo>
                  <a:pt x="3" y="20"/>
                </a:lnTo>
                <a:lnTo>
                  <a:pt x="4" y="21"/>
                </a:lnTo>
                <a:lnTo>
                  <a:pt x="5" y="21"/>
                </a:lnTo>
                <a:lnTo>
                  <a:pt x="5" y="21"/>
                </a:lnTo>
                <a:lnTo>
                  <a:pt x="6" y="20"/>
                </a:lnTo>
                <a:lnTo>
                  <a:pt x="7" y="20"/>
                </a:lnTo>
                <a:lnTo>
                  <a:pt x="7" y="20"/>
                </a:lnTo>
                <a:lnTo>
                  <a:pt x="8" y="20"/>
                </a:lnTo>
                <a:lnTo>
                  <a:pt x="9" y="19"/>
                </a:lnTo>
                <a:lnTo>
                  <a:pt x="10" y="19"/>
                </a:lnTo>
                <a:lnTo>
                  <a:pt x="10" y="19"/>
                </a:lnTo>
                <a:lnTo>
                  <a:pt x="10" y="19"/>
                </a:lnTo>
                <a:lnTo>
                  <a:pt x="11" y="19"/>
                </a:lnTo>
                <a:lnTo>
                  <a:pt x="11" y="19"/>
                </a:lnTo>
                <a:lnTo>
                  <a:pt x="11" y="19"/>
                </a:lnTo>
                <a:lnTo>
                  <a:pt x="11" y="18"/>
                </a:lnTo>
                <a:lnTo>
                  <a:pt x="11" y="18"/>
                </a:lnTo>
                <a:lnTo>
                  <a:pt x="11" y="17"/>
                </a:lnTo>
                <a:lnTo>
                  <a:pt x="11" y="17"/>
                </a:lnTo>
                <a:lnTo>
                  <a:pt x="11" y="16"/>
                </a:lnTo>
                <a:lnTo>
                  <a:pt x="11" y="16"/>
                </a:lnTo>
                <a:lnTo>
                  <a:pt x="10" y="16"/>
                </a:lnTo>
                <a:lnTo>
                  <a:pt x="10" y="15"/>
                </a:lnTo>
                <a:lnTo>
                  <a:pt x="10" y="15"/>
                </a:lnTo>
                <a:lnTo>
                  <a:pt x="9" y="15"/>
                </a:lnTo>
                <a:lnTo>
                  <a:pt x="9" y="14"/>
                </a:lnTo>
                <a:lnTo>
                  <a:pt x="9" y="14"/>
                </a:lnTo>
                <a:lnTo>
                  <a:pt x="8" y="13"/>
                </a:lnTo>
                <a:lnTo>
                  <a:pt x="8" y="13"/>
                </a:lnTo>
                <a:lnTo>
                  <a:pt x="9" y="12"/>
                </a:lnTo>
                <a:lnTo>
                  <a:pt x="9" y="12"/>
                </a:lnTo>
                <a:lnTo>
                  <a:pt x="9" y="12"/>
                </a:lnTo>
                <a:lnTo>
                  <a:pt x="9" y="12"/>
                </a:lnTo>
                <a:lnTo>
                  <a:pt x="9" y="11"/>
                </a:lnTo>
                <a:lnTo>
                  <a:pt x="10" y="11"/>
                </a:lnTo>
                <a:lnTo>
                  <a:pt x="10" y="10"/>
                </a:lnTo>
                <a:lnTo>
                  <a:pt x="11" y="10"/>
                </a:lnTo>
                <a:lnTo>
                  <a:pt x="11" y="10"/>
                </a:lnTo>
                <a:lnTo>
                  <a:pt x="12" y="10"/>
                </a:lnTo>
                <a:lnTo>
                  <a:pt x="12" y="9"/>
                </a:lnTo>
                <a:lnTo>
                  <a:pt x="13" y="9"/>
                </a:lnTo>
                <a:lnTo>
                  <a:pt x="13" y="8"/>
                </a:lnTo>
                <a:lnTo>
                  <a:pt x="13" y="8"/>
                </a:lnTo>
                <a:lnTo>
                  <a:pt x="13" y="8"/>
                </a:lnTo>
                <a:lnTo>
                  <a:pt x="13" y="7"/>
                </a:lnTo>
                <a:lnTo>
                  <a:pt x="13" y="7"/>
                </a:lnTo>
                <a:lnTo>
                  <a:pt x="12" y="7"/>
                </a:lnTo>
                <a:lnTo>
                  <a:pt x="12" y="7"/>
                </a:lnTo>
                <a:lnTo>
                  <a:pt x="11" y="6"/>
                </a:lnTo>
                <a:lnTo>
                  <a:pt x="11" y="6"/>
                </a:lnTo>
                <a:lnTo>
                  <a:pt x="11" y="6"/>
                </a:lnTo>
                <a:lnTo>
                  <a:pt x="10" y="6"/>
                </a:lnTo>
                <a:lnTo>
                  <a:pt x="10" y="6"/>
                </a:lnTo>
                <a:lnTo>
                  <a:pt x="9" y="6"/>
                </a:lnTo>
                <a:lnTo>
                  <a:pt x="9" y="6"/>
                </a:lnTo>
                <a:lnTo>
                  <a:pt x="9" y="6"/>
                </a:lnTo>
                <a:lnTo>
                  <a:pt x="8" y="6"/>
                </a:lnTo>
                <a:lnTo>
                  <a:pt x="8" y="7"/>
                </a:lnTo>
                <a:lnTo>
                  <a:pt x="7" y="8"/>
                </a:lnTo>
                <a:lnTo>
                  <a:pt x="7" y="8"/>
                </a:lnTo>
                <a:lnTo>
                  <a:pt x="6" y="8"/>
                </a:lnTo>
                <a:lnTo>
                  <a:pt x="6" y="8"/>
                </a:lnTo>
                <a:lnTo>
                  <a:pt x="6" y="8"/>
                </a:lnTo>
                <a:lnTo>
                  <a:pt x="6" y="8"/>
                </a:lnTo>
                <a:lnTo>
                  <a:pt x="6" y="8"/>
                </a:lnTo>
                <a:lnTo>
                  <a:pt x="6" y="7"/>
                </a:lnTo>
                <a:lnTo>
                  <a:pt x="6" y="6"/>
                </a:lnTo>
                <a:lnTo>
                  <a:pt x="6" y="5"/>
                </a:lnTo>
                <a:lnTo>
                  <a:pt x="6" y="5"/>
                </a:lnTo>
                <a:lnTo>
                  <a:pt x="6" y="5"/>
                </a:lnTo>
                <a:lnTo>
                  <a:pt x="6" y="5"/>
                </a:lnTo>
                <a:lnTo>
                  <a:pt x="6" y="5"/>
                </a:lnTo>
                <a:lnTo>
                  <a:pt x="5" y="5"/>
                </a:lnTo>
                <a:lnTo>
                  <a:pt x="5" y="4"/>
                </a:lnTo>
                <a:lnTo>
                  <a:pt x="5" y="4"/>
                </a:lnTo>
                <a:lnTo>
                  <a:pt x="5" y="3"/>
                </a:lnTo>
                <a:lnTo>
                  <a:pt x="5" y="3"/>
                </a:lnTo>
                <a:lnTo>
                  <a:pt x="5" y="3"/>
                </a:lnTo>
                <a:lnTo>
                  <a:pt x="5" y="3"/>
                </a:lnTo>
                <a:lnTo>
                  <a:pt x="5" y="2"/>
                </a:lnTo>
                <a:lnTo>
                  <a:pt x="5" y="2"/>
                </a:lnTo>
                <a:lnTo>
                  <a:pt x="5" y="1"/>
                </a:lnTo>
                <a:lnTo>
                  <a:pt x="5" y="0"/>
                </a:lnTo>
                <a:lnTo>
                  <a:pt x="5" y="0"/>
                </a:lnTo>
                <a:lnTo>
                  <a:pt x="4" y="0"/>
                </a:lnTo>
                <a:lnTo>
                  <a:pt x="3" y="0"/>
                </a:lnTo>
                <a:lnTo>
                  <a:pt x="2" y="0"/>
                </a:lnTo>
              </a:path>
            </a:pathLst>
          </a:custGeom>
          <a:solidFill>
            <a:schemeClr val="bg1"/>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41" name="Freeform 53"/>
          <p:cNvSpPr>
            <a:spLocks/>
          </p:cNvSpPr>
          <p:nvPr/>
        </p:nvSpPr>
        <p:spPr bwMode="auto">
          <a:xfrm>
            <a:off x="682625" y="5870575"/>
            <a:ext cx="104775" cy="69850"/>
          </a:xfrm>
          <a:custGeom>
            <a:avLst/>
            <a:gdLst/>
            <a:ahLst/>
            <a:cxnLst>
              <a:cxn ang="0">
                <a:pos x="555" y="296"/>
              </a:cxn>
              <a:cxn ang="0">
                <a:pos x="534" y="268"/>
              </a:cxn>
              <a:cxn ang="0">
                <a:pos x="517" y="233"/>
              </a:cxn>
              <a:cxn ang="0">
                <a:pos x="497" y="195"/>
              </a:cxn>
              <a:cxn ang="0">
                <a:pos x="487" y="164"/>
              </a:cxn>
              <a:cxn ang="0">
                <a:pos x="467" y="128"/>
              </a:cxn>
              <a:cxn ang="0">
                <a:pos x="445" y="93"/>
              </a:cxn>
              <a:cxn ang="0">
                <a:pos x="423" y="69"/>
              </a:cxn>
              <a:cxn ang="0">
                <a:pos x="390" y="47"/>
              </a:cxn>
              <a:cxn ang="0">
                <a:pos x="358" y="40"/>
              </a:cxn>
              <a:cxn ang="0">
                <a:pos x="322" y="43"/>
              </a:cxn>
              <a:cxn ang="0">
                <a:pos x="299" y="61"/>
              </a:cxn>
              <a:cxn ang="0">
                <a:pos x="281" y="87"/>
              </a:cxn>
              <a:cxn ang="0">
                <a:pos x="265" y="53"/>
              </a:cxn>
              <a:cxn ang="0">
                <a:pos x="248" y="26"/>
              </a:cxn>
              <a:cxn ang="0">
                <a:pos x="214" y="13"/>
              </a:cxn>
              <a:cxn ang="0">
                <a:pos x="182" y="0"/>
              </a:cxn>
              <a:cxn ang="0">
                <a:pos x="163" y="3"/>
              </a:cxn>
              <a:cxn ang="0">
                <a:pos x="141" y="10"/>
              </a:cxn>
              <a:cxn ang="0">
                <a:pos x="124" y="18"/>
              </a:cxn>
              <a:cxn ang="0">
                <a:pos x="100" y="28"/>
              </a:cxn>
              <a:cxn ang="0">
                <a:pos x="78" y="30"/>
              </a:cxn>
              <a:cxn ang="0">
                <a:pos x="58" y="19"/>
              </a:cxn>
              <a:cxn ang="0">
                <a:pos x="40" y="10"/>
              </a:cxn>
              <a:cxn ang="0">
                <a:pos x="10" y="16"/>
              </a:cxn>
              <a:cxn ang="0">
                <a:pos x="12" y="21"/>
              </a:cxn>
              <a:cxn ang="0">
                <a:pos x="5" y="27"/>
              </a:cxn>
              <a:cxn ang="0">
                <a:pos x="10" y="33"/>
              </a:cxn>
              <a:cxn ang="0">
                <a:pos x="13" y="44"/>
              </a:cxn>
              <a:cxn ang="0">
                <a:pos x="17" y="46"/>
              </a:cxn>
              <a:cxn ang="0">
                <a:pos x="8" y="46"/>
              </a:cxn>
              <a:cxn ang="0">
                <a:pos x="0" y="46"/>
              </a:cxn>
              <a:cxn ang="0">
                <a:pos x="11" y="65"/>
              </a:cxn>
              <a:cxn ang="0">
                <a:pos x="23" y="85"/>
              </a:cxn>
              <a:cxn ang="0">
                <a:pos x="40" y="102"/>
              </a:cxn>
              <a:cxn ang="0">
                <a:pos x="58" y="112"/>
              </a:cxn>
              <a:cxn ang="0">
                <a:pos x="85" y="126"/>
              </a:cxn>
              <a:cxn ang="0">
                <a:pos x="122" y="141"/>
              </a:cxn>
              <a:cxn ang="0">
                <a:pos x="142" y="151"/>
              </a:cxn>
              <a:cxn ang="0">
                <a:pos x="173" y="167"/>
              </a:cxn>
              <a:cxn ang="0">
                <a:pos x="196" y="184"/>
              </a:cxn>
              <a:cxn ang="0">
                <a:pos x="220" y="196"/>
              </a:cxn>
              <a:cxn ang="0">
                <a:pos x="242" y="213"/>
              </a:cxn>
              <a:cxn ang="0">
                <a:pos x="270" y="227"/>
              </a:cxn>
              <a:cxn ang="0">
                <a:pos x="307" y="242"/>
              </a:cxn>
              <a:cxn ang="0">
                <a:pos x="338" y="249"/>
              </a:cxn>
              <a:cxn ang="0">
                <a:pos x="370" y="262"/>
              </a:cxn>
              <a:cxn ang="0">
                <a:pos x="398" y="276"/>
              </a:cxn>
              <a:cxn ang="0">
                <a:pos x="418" y="287"/>
              </a:cxn>
              <a:cxn ang="0">
                <a:pos x="440" y="306"/>
              </a:cxn>
              <a:cxn ang="0">
                <a:pos x="452" y="317"/>
              </a:cxn>
              <a:cxn ang="0">
                <a:pos x="475" y="330"/>
              </a:cxn>
              <a:cxn ang="0">
                <a:pos x="492" y="339"/>
              </a:cxn>
              <a:cxn ang="0">
                <a:pos x="512" y="353"/>
              </a:cxn>
              <a:cxn ang="0">
                <a:pos x="534" y="343"/>
              </a:cxn>
              <a:cxn ang="0">
                <a:pos x="554" y="331"/>
              </a:cxn>
              <a:cxn ang="0">
                <a:pos x="554" y="322"/>
              </a:cxn>
              <a:cxn ang="0">
                <a:pos x="559" y="312"/>
              </a:cxn>
              <a:cxn ang="0">
                <a:pos x="566" y="298"/>
              </a:cxn>
              <a:cxn ang="0">
                <a:pos x="558" y="280"/>
              </a:cxn>
              <a:cxn ang="0">
                <a:pos x="560" y="286"/>
              </a:cxn>
              <a:cxn ang="0">
                <a:pos x="553" y="291"/>
              </a:cxn>
              <a:cxn ang="0">
                <a:pos x="555" y="296"/>
              </a:cxn>
            </a:cxnLst>
            <a:rect l="0" t="0" r="r" b="b"/>
            <a:pathLst>
              <a:path w="566" h="353">
                <a:moveTo>
                  <a:pt x="555" y="296"/>
                </a:moveTo>
                <a:lnTo>
                  <a:pt x="534" y="268"/>
                </a:lnTo>
                <a:lnTo>
                  <a:pt x="517" y="233"/>
                </a:lnTo>
                <a:lnTo>
                  <a:pt x="497" y="195"/>
                </a:lnTo>
                <a:lnTo>
                  <a:pt x="487" y="164"/>
                </a:lnTo>
                <a:lnTo>
                  <a:pt x="467" y="128"/>
                </a:lnTo>
                <a:lnTo>
                  <a:pt x="445" y="93"/>
                </a:lnTo>
                <a:lnTo>
                  <a:pt x="423" y="69"/>
                </a:lnTo>
                <a:lnTo>
                  <a:pt x="390" y="47"/>
                </a:lnTo>
                <a:lnTo>
                  <a:pt x="358" y="40"/>
                </a:lnTo>
                <a:lnTo>
                  <a:pt x="322" y="43"/>
                </a:lnTo>
                <a:lnTo>
                  <a:pt x="299" y="61"/>
                </a:lnTo>
                <a:lnTo>
                  <a:pt x="281" y="87"/>
                </a:lnTo>
                <a:lnTo>
                  <a:pt x="265" y="53"/>
                </a:lnTo>
                <a:lnTo>
                  <a:pt x="248" y="26"/>
                </a:lnTo>
                <a:lnTo>
                  <a:pt x="214" y="13"/>
                </a:lnTo>
                <a:lnTo>
                  <a:pt x="182" y="0"/>
                </a:lnTo>
                <a:lnTo>
                  <a:pt x="163" y="3"/>
                </a:lnTo>
                <a:lnTo>
                  <a:pt x="141" y="10"/>
                </a:lnTo>
                <a:lnTo>
                  <a:pt x="124" y="18"/>
                </a:lnTo>
                <a:lnTo>
                  <a:pt x="100" y="28"/>
                </a:lnTo>
                <a:lnTo>
                  <a:pt x="78" y="30"/>
                </a:lnTo>
                <a:lnTo>
                  <a:pt x="58" y="19"/>
                </a:lnTo>
                <a:lnTo>
                  <a:pt x="40" y="10"/>
                </a:lnTo>
                <a:lnTo>
                  <a:pt x="10" y="16"/>
                </a:lnTo>
                <a:lnTo>
                  <a:pt x="12" y="21"/>
                </a:lnTo>
                <a:lnTo>
                  <a:pt x="5" y="27"/>
                </a:lnTo>
                <a:lnTo>
                  <a:pt x="10" y="33"/>
                </a:lnTo>
                <a:lnTo>
                  <a:pt x="13" y="44"/>
                </a:lnTo>
                <a:lnTo>
                  <a:pt x="17" y="46"/>
                </a:lnTo>
                <a:lnTo>
                  <a:pt x="8" y="46"/>
                </a:lnTo>
                <a:lnTo>
                  <a:pt x="0" y="46"/>
                </a:lnTo>
                <a:lnTo>
                  <a:pt x="11" y="65"/>
                </a:lnTo>
                <a:lnTo>
                  <a:pt x="23" y="85"/>
                </a:lnTo>
                <a:lnTo>
                  <a:pt x="40" y="102"/>
                </a:lnTo>
                <a:lnTo>
                  <a:pt x="58" y="112"/>
                </a:lnTo>
                <a:lnTo>
                  <a:pt x="85" y="126"/>
                </a:lnTo>
                <a:lnTo>
                  <a:pt x="122" y="141"/>
                </a:lnTo>
                <a:lnTo>
                  <a:pt x="142" y="151"/>
                </a:lnTo>
                <a:lnTo>
                  <a:pt x="173" y="167"/>
                </a:lnTo>
                <a:lnTo>
                  <a:pt x="196" y="184"/>
                </a:lnTo>
                <a:lnTo>
                  <a:pt x="220" y="196"/>
                </a:lnTo>
                <a:lnTo>
                  <a:pt x="242" y="213"/>
                </a:lnTo>
                <a:lnTo>
                  <a:pt x="270" y="227"/>
                </a:lnTo>
                <a:lnTo>
                  <a:pt x="307" y="242"/>
                </a:lnTo>
                <a:lnTo>
                  <a:pt x="338" y="249"/>
                </a:lnTo>
                <a:lnTo>
                  <a:pt x="370" y="262"/>
                </a:lnTo>
                <a:lnTo>
                  <a:pt x="398" y="276"/>
                </a:lnTo>
                <a:lnTo>
                  <a:pt x="418" y="287"/>
                </a:lnTo>
                <a:lnTo>
                  <a:pt x="440" y="306"/>
                </a:lnTo>
                <a:lnTo>
                  <a:pt x="452" y="317"/>
                </a:lnTo>
                <a:lnTo>
                  <a:pt x="475" y="330"/>
                </a:lnTo>
                <a:lnTo>
                  <a:pt x="492" y="339"/>
                </a:lnTo>
                <a:lnTo>
                  <a:pt x="512" y="353"/>
                </a:lnTo>
                <a:lnTo>
                  <a:pt x="534" y="343"/>
                </a:lnTo>
                <a:lnTo>
                  <a:pt x="554" y="331"/>
                </a:lnTo>
                <a:lnTo>
                  <a:pt x="554" y="322"/>
                </a:lnTo>
                <a:lnTo>
                  <a:pt x="559" y="312"/>
                </a:lnTo>
                <a:lnTo>
                  <a:pt x="566" y="298"/>
                </a:lnTo>
                <a:lnTo>
                  <a:pt x="558" y="280"/>
                </a:lnTo>
                <a:lnTo>
                  <a:pt x="560" y="286"/>
                </a:lnTo>
                <a:lnTo>
                  <a:pt x="553" y="291"/>
                </a:lnTo>
                <a:lnTo>
                  <a:pt x="555" y="296"/>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42" name="Freeform 54"/>
          <p:cNvSpPr>
            <a:spLocks/>
          </p:cNvSpPr>
          <p:nvPr/>
        </p:nvSpPr>
        <p:spPr bwMode="auto">
          <a:xfrm>
            <a:off x="601663" y="5803900"/>
            <a:ext cx="101600" cy="58738"/>
          </a:xfrm>
          <a:custGeom>
            <a:avLst/>
            <a:gdLst/>
            <a:ahLst/>
            <a:cxnLst>
              <a:cxn ang="0">
                <a:pos x="412" y="279"/>
              </a:cxn>
              <a:cxn ang="0">
                <a:pos x="453" y="278"/>
              </a:cxn>
              <a:cxn ang="0">
                <a:pos x="504" y="283"/>
              </a:cxn>
              <a:cxn ang="0">
                <a:pos x="529" y="265"/>
              </a:cxn>
              <a:cxn ang="0">
                <a:pos x="544" y="239"/>
              </a:cxn>
              <a:cxn ang="0">
                <a:pos x="538" y="209"/>
              </a:cxn>
              <a:cxn ang="0">
                <a:pos x="523" y="178"/>
              </a:cxn>
              <a:cxn ang="0">
                <a:pos x="504" y="156"/>
              </a:cxn>
              <a:cxn ang="0">
                <a:pos x="478" y="146"/>
              </a:cxn>
              <a:cxn ang="0">
                <a:pos x="438" y="130"/>
              </a:cxn>
              <a:cxn ang="0">
                <a:pos x="407" y="123"/>
              </a:cxn>
              <a:cxn ang="0">
                <a:pos x="377" y="120"/>
              </a:cxn>
              <a:cxn ang="0">
                <a:pos x="346" y="113"/>
              </a:cxn>
              <a:cxn ang="0">
                <a:pos x="329" y="112"/>
              </a:cxn>
              <a:cxn ang="0">
                <a:pos x="316" y="119"/>
              </a:cxn>
              <a:cxn ang="0">
                <a:pos x="293" y="120"/>
              </a:cxn>
              <a:cxn ang="0">
                <a:pos x="271" y="130"/>
              </a:cxn>
              <a:cxn ang="0">
                <a:pos x="257" y="132"/>
              </a:cxn>
              <a:cxn ang="0">
                <a:pos x="243" y="125"/>
              </a:cxn>
              <a:cxn ang="0">
                <a:pos x="226" y="125"/>
              </a:cxn>
              <a:cxn ang="0">
                <a:pos x="205" y="113"/>
              </a:cxn>
              <a:cxn ang="0">
                <a:pos x="194" y="99"/>
              </a:cxn>
              <a:cxn ang="0">
                <a:pos x="185" y="85"/>
              </a:cxn>
              <a:cxn ang="0">
                <a:pos x="169" y="73"/>
              </a:cxn>
              <a:cxn ang="0">
                <a:pos x="157" y="62"/>
              </a:cxn>
              <a:cxn ang="0">
                <a:pos x="140" y="53"/>
              </a:cxn>
              <a:cxn ang="0">
                <a:pos x="117" y="37"/>
              </a:cxn>
              <a:cxn ang="0">
                <a:pos x="87" y="35"/>
              </a:cxn>
              <a:cxn ang="0">
                <a:pos x="60" y="21"/>
              </a:cxn>
              <a:cxn ang="0">
                <a:pos x="47" y="18"/>
              </a:cxn>
              <a:cxn ang="0">
                <a:pos x="32" y="6"/>
              </a:cxn>
              <a:cxn ang="0">
                <a:pos x="13" y="0"/>
              </a:cxn>
              <a:cxn ang="0">
                <a:pos x="2" y="12"/>
              </a:cxn>
              <a:cxn ang="0">
                <a:pos x="0" y="33"/>
              </a:cxn>
              <a:cxn ang="0">
                <a:pos x="12" y="53"/>
              </a:cxn>
              <a:cxn ang="0">
                <a:pos x="29" y="70"/>
              </a:cxn>
              <a:cxn ang="0">
                <a:pos x="48" y="85"/>
              </a:cxn>
              <a:cxn ang="0">
                <a:pos x="77" y="96"/>
              </a:cxn>
              <a:cxn ang="0">
                <a:pos x="109" y="103"/>
              </a:cxn>
              <a:cxn ang="0">
                <a:pos x="136" y="117"/>
              </a:cxn>
              <a:cxn ang="0">
                <a:pos x="164" y="132"/>
              </a:cxn>
              <a:cxn ang="0">
                <a:pos x="199" y="159"/>
              </a:cxn>
              <a:cxn ang="0">
                <a:pos x="230" y="184"/>
              </a:cxn>
              <a:cxn ang="0">
                <a:pos x="264" y="211"/>
              </a:cxn>
              <a:cxn ang="0">
                <a:pos x="304" y="235"/>
              </a:cxn>
              <a:cxn ang="0">
                <a:pos x="333" y="246"/>
              </a:cxn>
              <a:cxn ang="0">
                <a:pos x="364" y="254"/>
              </a:cxn>
              <a:cxn ang="0">
                <a:pos x="393" y="274"/>
              </a:cxn>
              <a:cxn ang="0">
                <a:pos x="420" y="291"/>
              </a:cxn>
              <a:cxn ang="0">
                <a:pos x="418" y="287"/>
              </a:cxn>
              <a:cxn ang="0">
                <a:pos x="412" y="279"/>
              </a:cxn>
            </a:cxnLst>
            <a:rect l="0" t="0" r="r" b="b"/>
            <a:pathLst>
              <a:path w="544" h="291">
                <a:moveTo>
                  <a:pt x="412" y="279"/>
                </a:moveTo>
                <a:lnTo>
                  <a:pt x="453" y="278"/>
                </a:lnTo>
                <a:lnTo>
                  <a:pt x="504" y="283"/>
                </a:lnTo>
                <a:lnTo>
                  <a:pt x="529" y="265"/>
                </a:lnTo>
                <a:lnTo>
                  <a:pt x="544" y="239"/>
                </a:lnTo>
                <a:lnTo>
                  <a:pt x="538" y="209"/>
                </a:lnTo>
                <a:lnTo>
                  <a:pt x="523" y="178"/>
                </a:lnTo>
                <a:lnTo>
                  <a:pt x="504" y="156"/>
                </a:lnTo>
                <a:lnTo>
                  <a:pt x="478" y="146"/>
                </a:lnTo>
                <a:lnTo>
                  <a:pt x="438" y="130"/>
                </a:lnTo>
                <a:lnTo>
                  <a:pt x="407" y="123"/>
                </a:lnTo>
                <a:lnTo>
                  <a:pt x="377" y="120"/>
                </a:lnTo>
                <a:lnTo>
                  <a:pt x="346" y="113"/>
                </a:lnTo>
                <a:lnTo>
                  <a:pt x="329" y="112"/>
                </a:lnTo>
                <a:lnTo>
                  <a:pt x="316" y="119"/>
                </a:lnTo>
                <a:lnTo>
                  <a:pt x="293" y="120"/>
                </a:lnTo>
                <a:lnTo>
                  <a:pt x="271" y="130"/>
                </a:lnTo>
                <a:lnTo>
                  <a:pt x="257" y="132"/>
                </a:lnTo>
                <a:lnTo>
                  <a:pt x="243" y="125"/>
                </a:lnTo>
                <a:lnTo>
                  <a:pt x="226" y="125"/>
                </a:lnTo>
                <a:lnTo>
                  <a:pt x="205" y="113"/>
                </a:lnTo>
                <a:lnTo>
                  <a:pt x="194" y="99"/>
                </a:lnTo>
                <a:lnTo>
                  <a:pt x="185" y="85"/>
                </a:lnTo>
                <a:lnTo>
                  <a:pt x="169" y="73"/>
                </a:lnTo>
                <a:lnTo>
                  <a:pt x="157" y="62"/>
                </a:lnTo>
                <a:lnTo>
                  <a:pt x="140" y="53"/>
                </a:lnTo>
                <a:lnTo>
                  <a:pt x="117" y="37"/>
                </a:lnTo>
                <a:lnTo>
                  <a:pt x="87" y="35"/>
                </a:lnTo>
                <a:lnTo>
                  <a:pt x="60" y="21"/>
                </a:lnTo>
                <a:lnTo>
                  <a:pt x="47" y="18"/>
                </a:lnTo>
                <a:lnTo>
                  <a:pt x="32" y="6"/>
                </a:lnTo>
                <a:lnTo>
                  <a:pt x="13" y="0"/>
                </a:lnTo>
                <a:lnTo>
                  <a:pt x="2" y="12"/>
                </a:lnTo>
                <a:lnTo>
                  <a:pt x="0" y="33"/>
                </a:lnTo>
                <a:lnTo>
                  <a:pt x="12" y="53"/>
                </a:lnTo>
                <a:lnTo>
                  <a:pt x="29" y="70"/>
                </a:lnTo>
                <a:lnTo>
                  <a:pt x="48" y="85"/>
                </a:lnTo>
                <a:lnTo>
                  <a:pt x="77" y="96"/>
                </a:lnTo>
                <a:lnTo>
                  <a:pt x="109" y="103"/>
                </a:lnTo>
                <a:lnTo>
                  <a:pt x="136" y="117"/>
                </a:lnTo>
                <a:lnTo>
                  <a:pt x="164" y="132"/>
                </a:lnTo>
                <a:lnTo>
                  <a:pt x="199" y="159"/>
                </a:lnTo>
                <a:lnTo>
                  <a:pt x="230" y="184"/>
                </a:lnTo>
                <a:lnTo>
                  <a:pt x="264" y="211"/>
                </a:lnTo>
                <a:lnTo>
                  <a:pt x="304" y="235"/>
                </a:lnTo>
                <a:lnTo>
                  <a:pt x="333" y="246"/>
                </a:lnTo>
                <a:lnTo>
                  <a:pt x="364" y="254"/>
                </a:lnTo>
                <a:lnTo>
                  <a:pt x="393" y="274"/>
                </a:lnTo>
                <a:lnTo>
                  <a:pt x="420" y="291"/>
                </a:lnTo>
                <a:lnTo>
                  <a:pt x="418" y="287"/>
                </a:lnTo>
                <a:lnTo>
                  <a:pt x="412" y="279"/>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43" name="Freeform 55"/>
          <p:cNvSpPr>
            <a:spLocks/>
          </p:cNvSpPr>
          <p:nvPr/>
        </p:nvSpPr>
        <p:spPr bwMode="auto">
          <a:xfrm>
            <a:off x="566738" y="5776913"/>
            <a:ext cx="19050" cy="20637"/>
          </a:xfrm>
          <a:custGeom>
            <a:avLst/>
            <a:gdLst/>
            <a:ahLst/>
            <a:cxnLst>
              <a:cxn ang="0">
                <a:pos x="78" y="64"/>
              </a:cxn>
              <a:cxn ang="0">
                <a:pos x="58" y="41"/>
              </a:cxn>
              <a:cxn ang="0">
                <a:pos x="46" y="17"/>
              </a:cxn>
              <a:cxn ang="0">
                <a:pos x="23" y="0"/>
              </a:cxn>
              <a:cxn ang="0">
                <a:pos x="0" y="2"/>
              </a:cxn>
              <a:cxn ang="0">
                <a:pos x="11" y="29"/>
              </a:cxn>
              <a:cxn ang="0">
                <a:pos x="30" y="62"/>
              </a:cxn>
              <a:cxn ang="0">
                <a:pos x="54" y="83"/>
              </a:cxn>
              <a:cxn ang="0">
                <a:pos x="84" y="94"/>
              </a:cxn>
              <a:cxn ang="0">
                <a:pos x="91" y="89"/>
              </a:cxn>
              <a:cxn ang="0">
                <a:pos x="95" y="82"/>
              </a:cxn>
              <a:cxn ang="0">
                <a:pos x="87" y="69"/>
              </a:cxn>
              <a:cxn ang="0">
                <a:pos x="95" y="64"/>
              </a:cxn>
              <a:cxn ang="0">
                <a:pos x="86" y="64"/>
              </a:cxn>
              <a:cxn ang="0">
                <a:pos x="79" y="69"/>
              </a:cxn>
              <a:cxn ang="0">
                <a:pos x="78" y="64"/>
              </a:cxn>
            </a:cxnLst>
            <a:rect l="0" t="0" r="r" b="b"/>
            <a:pathLst>
              <a:path w="95" h="94">
                <a:moveTo>
                  <a:pt x="78" y="64"/>
                </a:moveTo>
                <a:lnTo>
                  <a:pt x="58" y="41"/>
                </a:lnTo>
                <a:lnTo>
                  <a:pt x="46" y="17"/>
                </a:lnTo>
                <a:lnTo>
                  <a:pt x="23" y="0"/>
                </a:lnTo>
                <a:lnTo>
                  <a:pt x="0" y="2"/>
                </a:lnTo>
                <a:lnTo>
                  <a:pt x="11" y="29"/>
                </a:lnTo>
                <a:lnTo>
                  <a:pt x="30" y="62"/>
                </a:lnTo>
                <a:lnTo>
                  <a:pt x="54" y="83"/>
                </a:lnTo>
                <a:lnTo>
                  <a:pt x="84" y="94"/>
                </a:lnTo>
                <a:lnTo>
                  <a:pt x="91" y="89"/>
                </a:lnTo>
                <a:lnTo>
                  <a:pt x="95" y="82"/>
                </a:lnTo>
                <a:lnTo>
                  <a:pt x="87" y="69"/>
                </a:lnTo>
                <a:lnTo>
                  <a:pt x="95" y="64"/>
                </a:lnTo>
                <a:lnTo>
                  <a:pt x="86" y="64"/>
                </a:lnTo>
                <a:lnTo>
                  <a:pt x="79" y="69"/>
                </a:lnTo>
                <a:lnTo>
                  <a:pt x="78" y="64"/>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44" name="Freeform 56"/>
          <p:cNvSpPr>
            <a:spLocks/>
          </p:cNvSpPr>
          <p:nvPr/>
        </p:nvSpPr>
        <p:spPr bwMode="auto">
          <a:xfrm>
            <a:off x="538163" y="5764213"/>
            <a:ext cx="12700" cy="11112"/>
          </a:xfrm>
          <a:custGeom>
            <a:avLst/>
            <a:gdLst/>
            <a:ahLst/>
            <a:cxnLst>
              <a:cxn ang="0">
                <a:pos x="65" y="44"/>
              </a:cxn>
              <a:cxn ang="0">
                <a:pos x="65" y="27"/>
              </a:cxn>
              <a:cxn ang="0">
                <a:pos x="59" y="15"/>
              </a:cxn>
              <a:cxn ang="0">
                <a:pos x="38" y="4"/>
              </a:cxn>
              <a:cxn ang="0">
                <a:pos x="22" y="0"/>
              </a:cxn>
              <a:cxn ang="0">
                <a:pos x="14" y="0"/>
              </a:cxn>
              <a:cxn ang="0">
                <a:pos x="8" y="1"/>
              </a:cxn>
              <a:cxn ang="0">
                <a:pos x="0" y="9"/>
              </a:cxn>
              <a:cxn ang="0">
                <a:pos x="5" y="17"/>
              </a:cxn>
              <a:cxn ang="0">
                <a:pos x="17" y="36"/>
              </a:cxn>
              <a:cxn ang="0">
                <a:pos x="35" y="50"/>
              </a:cxn>
              <a:cxn ang="0">
                <a:pos x="55" y="57"/>
              </a:cxn>
              <a:cxn ang="0">
                <a:pos x="65" y="44"/>
              </a:cxn>
            </a:cxnLst>
            <a:rect l="0" t="0" r="r" b="b"/>
            <a:pathLst>
              <a:path w="65" h="57">
                <a:moveTo>
                  <a:pt x="65" y="44"/>
                </a:moveTo>
                <a:lnTo>
                  <a:pt x="65" y="27"/>
                </a:lnTo>
                <a:lnTo>
                  <a:pt x="59" y="15"/>
                </a:lnTo>
                <a:lnTo>
                  <a:pt x="38" y="4"/>
                </a:lnTo>
                <a:lnTo>
                  <a:pt x="22" y="0"/>
                </a:lnTo>
                <a:lnTo>
                  <a:pt x="14" y="0"/>
                </a:lnTo>
                <a:lnTo>
                  <a:pt x="8" y="1"/>
                </a:lnTo>
                <a:lnTo>
                  <a:pt x="0" y="9"/>
                </a:lnTo>
                <a:lnTo>
                  <a:pt x="5" y="17"/>
                </a:lnTo>
                <a:lnTo>
                  <a:pt x="17" y="36"/>
                </a:lnTo>
                <a:lnTo>
                  <a:pt x="35" y="50"/>
                </a:lnTo>
                <a:lnTo>
                  <a:pt x="55" y="57"/>
                </a:lnTo>
                <a:lnTo>
                  <a:pt x="65" y="44"/>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45" name="Freeform 57"/>
          <p:cNvSpPr>
            <a:spLocks/>
          </p:cNvSpPr>
          <p:nvPr/>
        </p:nvSpPr>
        <p:spPr bwMode="auto">
          <a:xfrm>
            <a:off x="519113" y="5751513"/>
            <a:ext cx="4762" cy="4762"/>
          </a:xfrm>
          <a:custGeom>
            <a:avLst/>
            <a:gdLst/>
            <a:ahLst/>
            <a:cxnLst>
              <a:cxn ang="0">
                <a:pos x="16" y="16"/>
              </a:cxn>
              <a:cxn ang="0">
                <a:pos x="21" y="15"/>
              </a:cxn>
              <a:cxn ang="0">
                <a:pos x="19" y="10"/>
              </a:cxn>
              <a:cxn ang="0">
                <a:pos x="15" y="2"/>
              </a:cxn>
              <a:cxn ang="0">
                <a:pos x="7" y="8"/>
              </a:cxn>
              <a:cxn ang="0">
                <a:pos x="5" y="2"/>
              </a:cxn>
              <a:cxn ang="0">
                <a:pos x="2" y="0"/>
              </a:cxn>
              <a:cxn ang="0">
                <a:pos x="0" y="13"/>
              </a:cxn>
              <a:cxn ang="0">
                <a:pos x="2" y="18"/>
              </a:cxn>
              <a:cxn ang="0">
                <a:pos x="3" y="23"/>
              </a:cxn>
              <a:cxn ang="0">
                <a:pos x="14" y="19"/>
              </a:cxn>
              <a:cxn ang="0">
                <a:pos x="16" y="16"/>
              </a:cxn>
            </a:cxnLst>
            <a:rect l="0" t="0" r="r" b="b"/>
            <a:pathLst>
              <a:path w="21" h="23">
                <a:moveTo>
                  <a:pt x="16" y="16"/>
                </a:moveTo>
                <a:lnTo>
                  <a:pt x="21" y="15"/>
                </a:lnTo>
                <a:lnTo>
                  <a:pt x="19" y="10"/>
                </a:lnTo>
                <a:lnTo>
                  <a:pt x="15" y="2"/>
                </a:lnTo>
                <a:lnTo>
                  <a:pt x="7" y="8"/>
                </a:lnTo>
                <a:lnTo>
                  <a:pt x="5" y="2"/>
                </a:lnTo>
                <a:lnTo>
                  <a:pt x="2" y="0"/>
                </a:lnTo>
                <a:lnTo>
                  <a:pt x="0" y="13"/>
                </a:lnTo>
                <a:lnTo>
                  <a:pt x="2" y="18"/>
                </a:lnTo>
                <a:lnTo>
                  <a:pt x="3" y="23"/>
                </a:lnTo>
                <a:lnTo>
                  <a:pt x="14" y="19"/>
                </a:lnTo>
                <a:lnTo>
                  <a:pt x="16" y="16"/>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46" name="Freeform 58"/>
          <p:cNvSpPr>
            <a:spLocks/>
          </p:cNvSpPr>
          <p:nvPr/>
        </p:nvSpPr>
        <p:spPr bwMode="auto">
          <a:xfrm>
            <a:off x="504825" y="5738813"/>
            <a:ext cx="4763" cy="11112"/>
          </a:xfrm>
          <a:custGeom>
            <a:avLst/>
            <a:gdLst/>
            <a:ahLst/>
            <a:cxnLst>
              <a:cxn ang="0">
                <a:pos x="30" y="24"/>
              </a:cxn>
              <a:cxn ang="0">
                <a:pos x="28" y="19"/>
              </a:cxn>
              <a:cxn ang="0">
                <a:pos x="27" y="13"/>
              </a:cxn>
              <a:cxn ang="0">
                <a:pos x="24" y="8"/>
              </a:cxn>
              <a:cxn ang="0">
                <a:pos x="20" y="0"/>
              </a:cxn>
              <a:cxn ang="0">
                <a:pos x="13" y="6"/>
              </a:cxn>
              <a:cxn ang="0">
                <a:pos x="7" y="8"/>
              </a:cxn>
              <a:cxn ang="0">
                <a:pos x="0" y="12"/>
              </a:cxn>
              <a:cxn ang="0">
                <a:pos x="7" y="25"/>
              </a:cxn>
              <a:cxn ang="0">
                <a:pos x="8" y="31"/>
              </a:cxn>
              <a:cxn ang="0">
                <a:pos x="14" y="37"/>
              </a:cxn>
              <a:cxn ang="0">
                <a:pos x="19" y="45"/>
              </a:cxn>
              <a:cxn ang="0">
                <a:pos x="24" y="42"/>
              </a:cxn>
              <a:cxn ang="0">
                <a:pos x="27" y="31"/>
              </a:cxn>
              <a:cxn ang="0">
                <a:pos x="31" y="28"/>
              </a:cxn>
              <a:cxn ang="0">
                <a:pos x="30" y="24"/>
              </a:cxn>
            </a:cxnLst>
            <a:rect l="0" t="0" r="r" b="b"/>
            <a:pathLst>
              <a:path w="31" h="45">
                <a:moveTo>
                  <a:pt x="30" y="24"/>
                </a:moveTo>
                <a:lnTo>
                  <a:pt x="28" y="19"/>
                </a:lnTo>
                <a:lnTo>
                  <a:pt x="27" y="13"/>
                </a:lnTo>
                <a:lnTo>
                  <a:pt x="24" y="8"/>
                </a:lnTo>
                <a:lnTo>
                  <a:pt x="20" y="0"/>
                </a:lnTo>
                <a:lnTo>
                  <a:pt x="13" y="6"/>
                </a:lnTo>
                <a:lnTo>
                  <a:pt x="7" y="8"/>
                </a:lnTo>
                <a:lnTo>
                  <a:pt x="0" y="12"/>
                </a:lnTo>
                <a:lnTo>
                  <a:pt x="7" y="25"/>
                </a:lnTo>
                <a:lnTo>
                  <a:pt x="8" y="31"/>
                </a:lnTo>
                <a:lnTo>
                  <a:pt x="14" y="37"/>
                </a:lnTo>
                <a:lnTo>
                  <a:pt x="19" y="45"/>
                </a:lnTo>
                <a:lnTo>
                  <a:pt x="24" y="42"/>
                </a:lnTo>
                <a:lnTo>
                  <a:pt x="27" y="31"/>
                </a:lnTo>
                <a:lnTo>
                  <a:pt x="31" y="28"/>
                </a:lnTo>
                <a:lnTo>
                  <a:pt x="30" y="24"/>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47" name="Freeform 59"/>
          <p:cNvSpPr>
            <a:spLocks/>
          </p:cNvSpPr>
          <p:nvPr/>
        </p:nvSpPr>
        <p:spPr bwMode="auto">
          <a:xfrm>
            <a:off x="484188" y="5711825"/>
            <a:ext cx="11112" cy="22225"/>
          </a:xfrm>
          <a:custGeom>
            <a:avLst/>
            <a:gdLst/>
            <a:ahLst/>
            <a:cxnLst>
              <a:cxn ang="0">
                <a:pos x="50" y="38"/>
              </a:cxn>
              <a:cxn ang="0">
                <a:pos x="43" y="25"/>
              </a:cxn>
              <a:cxn ang="0">
                <a:pos x="33" y="20"/>
              </a:cxn>
              <a:cxn ang="0">
                <a:pos x="24" y="11"/>
              </a:cxn>
              <a:cxn ang="0">
                <a:pos x="16" y="1"/>
              </a:cxn>
              <a:cxn ang="0">
                <a:pos x="11" y="0"/>
              </a:cxn>
              <a:cxn ang="0">
                <a:pos x="5" y="6"/>
              </a:cxn>
              <a:cxn ang="0">
                <a:pos x="0" y="7"/>
              </a:cxn>
              <a:cxn ang="0">
                <a:pos x="11" y="35"/>
              </a:cxn>
              <a:cxn ang="0">
                <a:pos x="24" y="59"/>
              </a:cxn>
              <a:cxn ang="0">
                <a:pos x="42" y="86"/>
              </a:cxn>
              <a:cxn ang="0">
                <a:pos x="55" y="111"/>
              </a:cxn>
              <a:cxn ang="0">
                <a:pos x="61" y="109"/>
              </a:cxn>
              <a:cxn ang="0">
                <a:pos x="67" y="104"/>
              </a:cxn>
              <a:cxn ang="0">
                <a:pos x="59" y="86"/>
              </a:cxn>
              <a:cxn ang="0">
                <a:pos x="60" y="69"/>
              </a:cxn>
              <a:cxn ang="0">
                <a:pos x="57" y="50"/>
              </a:cxn>
              <a:cxn ang="0">
                <a:pos x="50" y="38"/>
              </a:cxn>
            </a:cxnLst>
            <a:rect l="0" t="0" r="r" b="b"/>
            <a:pathLst>
              <a:path w="67" h="111">
                <a:moveTo>
                  <a:pt x="50" y="38"/>
                </a:moveTo>
                <a:lnTo>
                  <a:pt x="43" y="25"/>
                </a:lnTo>
                <a:lnTo>
                  <a:pt x="33" y="20"/>
                </a:lnTo>
                <a:lnTo>
                  <a:pt x="24" y="11"/>
                </a:lnTo>
                <a:lnTo>
                  <a:pt x="16" y="1"/>
                </a:lnTo>
                <a:lnTo>
                  <a:pt x="11" y="0"/>
                </a:lnTo>
                <a:lnTo>
                  <a:pt x="5" y="6"/>
                </a:lnTo>
                <a:lnTo>
                  <a:pt x="0" y="7"/>
                </a:lnTo>
                <a:lnTo>
                  <a:pt x="11" y="35"/>
                </a:lnTo>
                <a:lnTo>
                  <a:pt x="24" y="59"/>
                </a:lnTo>
                <a:lnTo>
                  <a:pt x="42" y="86"/>
                </a:lnTo>
                <a:lnTo>
                  <a:pt x="55" y="111"/>
                </a:lnTo>
                <a:lnTo>
                  <a:pt x="61" y="109"/>
                </a:lnTo>
                <a:lnTo>
                  <a:pt x="67" y="104"/>
                </a:lnTo>
                <a:lnTo>
                  <a:pt x="59" y="86"/>
                </a:lnTo>
                <a:lnTo>
                  <a:pt x="60" y="69"/>
                </a:lnTo>
                <a:lnTo>
                  <a:pt x="57" y="50"/>
                </a:lnTo>
                <a:lnTo>
                  <a:pt x="50" y="38"/>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48" name="Freeform 60"/>
          <p:cNvSpPr>
            <a:spLocks/>
          </p:cNvSpPr>
          <p:nvPr/>
        </p:nvSpPr>
        <p:spPr bwMode="auto">
          <a:xfrm>
            <a:off x="457200" y="5684838"/>
            <a:ext cx="38100" cy="22225"/>
          </a:xfrm>
          <a:custGeom>
            <a:avLst/>
            <a:gdLst/>
            <a:ahLst/>
            <a:cxnLst>
              <a:cxn ang="0">
                <a:pos x="153" y="27"/>
              </a:cxn>
              <a:cxn ang="0">
                <a:pos x="188" y="45"/>
              </a:cxn>
              <a:cxn ang="0">
                <a:pos x="203" y="67"/>
              </a:cxn>
              <a:cxn ang="0">
                <a:pos x="201" y="87"/>
              </a:cxn>
              <a:cxn ang="0">
                <a:pos x="171" y="111"/>
              </a:cxn>
              <a:cxn ang="0">
                <a:pos x="164" y="108"/>
              </a:cxn>
              <a:cxn ang="0">
                <a:pos x="151" y="100"/>
              </a:cxn>
              <a:cxn ang="0">
                <a:pos x="146" y="89"/>
              </a:cxn>
              <a:cxn ang="0">
                <a:pos x="140" y="78"/>
              </a:cxn>
              <a:cxn ang="0">
                <a:pos x="138" y="89"/>
              </a:cxn>
              <a:cxn ang="0">
                <a:pos x="141" y="100"/>
              </a:cxn>
              <a:cxn ang="0">
                <a:pos x="138" y="108"/>
              </a:cxn>
              <a:cxn ang="0">
                <a:pos x="146" y="116"/>
              </a:cxn>
              <a:cxn ang="0">
                <a:pos x="131" y="112"/>
              </a:cxn>
              <a:cxn ang="0">
                <a:pos x="117" y="106"/>
              </a:cxn>
              <a:cxn ang="0">
                <a:pos x="105" y="95"/>
              </a:cxn>
              <a:cxn ang="0">
                <a:pos x="89" y="82"/>
              </a:cxn>
              <a:cxn ang="0">
                <a:pos x="84" y="74"/>
              </a:cxn>
              <a:cxn ang="0">
                <a:pos x="74" y="69"/>
              </a:cxn>
              <a:cxn ang="0">
                <a:pos x="55" y="72"/>
              </a:cxn>
              <a:cxn ang="0">
                <a:pos x="50" y="66"/>
              </a:cxn>
              <a:cxn ang="0">
                <a:pos x="36" y="50"/>
              </a:cxn>
              <a:cxn ang="0">
                <a:pos x="19" y="40"/>
              </a:cxn>
              <a:cxn ang="0">
                <a:pos x="12" y="20"/>
              </a:cxn>
              <a:cxn ang="0">
                <a:pos x="0" y="0"/>
              </a:cxn>
              <a:cxn ang="0">
                <a:pos x="30" y="2"/>
              </a:cxn>
              <a:cxn ang="0">
                <a:pos x="62" y="10"/>
              </a:cxn>
              <a:cxn ang="0">
                <a:pos x="91" y="21"/>
              </a:cxn>
              <a:cxn ang="0">
                <a:pos x="122" y="28"/>
              </a:cxn>
              <a:cxn ang="0">
                <a:pos x="129" y="33"/>
              </a:cxn>
              <a:cxn ang="0">
                <a:pos x="141" y="42"/>
              </a:cxn>
              <a:cxn ang="0">
                <a:pos x="156" y="38"/>
              </a:cxn>
              <a:cxn ang="0">
                <a:pos x="153" y="27"/>
              </a:cxn>
            </a:cxnLst>
            <a:rect l="0" t="0" r="r" b="b"/>
            <a:pathLst>
              <a:path w="203" h="116">
                <a:moveTo>
                  <a:pt x="153" y="27"/>
                </a:moveTo>
                <a:lnTo>
                  <a:pt x="188" y="45"/>
                </a:lnTo>
                <a:lnTo>
                  <a:pt x="203" y="67"/>
                </a:lnTo>
                <a:lnTo>
                  <a:pt x="201" y="87"/>
                </a:lnTo>
                <a:lnTo>
                  <a:pt x="171" y="111"/>
                </a:lnTo>
                <a:lnTo>
                  <a:pt x="164" y="108"/>
                </a:lnTo>
                <a:lnTo>
                  <a:pt x="151" y="100"/>
                </a:lnTo>
                <a:lnTo>
                  <a:pt x="146" y="89"/>
                </a:lnTo>
                <a:lnTo>
                  <a:pt x="140" y="78"/>
                </a:lnTo>
                <a:lnTo>
                  <a:pt x="138" y="89"/>
                </a:lnTo>
                <a:lnTo>
                  <a:pt x="141" y="100"/>
                </a:lnTo>
                <a:lnTo>
                  <a:pt x="138" y="108"/>
                </a:lnTo>
                <a:lnTo>
                  <a:pt x="146" y="116"/>
                </a:lnTo>
                <a:lnTo>
                  <a:pt x="131" y="112"/>
                </a:lnTo>
                <a:lnTo>
                  <a:pt x="117" y="106"/>
                </a:lnTo>
                <a:lnTo>
                  <a:pt x="105" y="95"/>
                </a:lnTo>
                <a:lnTo>
                  <a:pt x="89" y="82"/>
                </a:lnTo>
                <a:lnTo>
                  <a:pt x="84" y="74"/>
                </a:lnTo>
                <a:lnTo>
                  <a:pt x="74" y="69"/>
                </a:lnTo>
                <a:lnTo>
                  <a:pt x="55" y="72"/>
                </a:lnTo>
                <a:lnTo>
                  <a:pt x="50" y="66"/>
                </a:lnTo>
                <a:lnTo>
                  <a:pt x="36" y="50"/>
                </a:lnTo>
                <a:lnTo>
                  <a:pt x="19" y="40"/>
                </a:lnTo>
                <a:lnTo>
                  <a:pt x="12" y="20"/>
                </a:lnTo>
                <a:lnTo>
                  <a:pt x="0" y="0"/>
                </a:lnTo>
                <a:lnTo>
                  <a:pt x="30" y="2"/>
                </a:lnTo>
                <a:lnTo>
                  <a:pt x="62" y="10"/>
                </a:lnTo>
                <a:lnTo>
                  <a:pt x="91" y="21"/>
                </a:lnTo>
                <a:lnTo>
                  <a:pt x="122" y="28"/>
                </a:lnTo>
                <a:lnTo>
                  <a:pt x="129" y="33"/>
                </a:lnTo>
                <a:lnTo>
                  <a:pt x="141" y="42"/>
                </a:lnTo>
                <a:lnTo>
                  <a:pt x="156" y="38"/>
                </a:lnTo>
                <a:lnTo>
                  <a:pt x="153" y="27"/>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49" name="Freeform 61"/>
          <p:cNvSpPr>
            <a:spLocks/>
          </p:cNvSpPr>
          <p:nvPr/>
        </p:nvSpPr>
        <p:spPr bwMode="auto">
          <a:xfrm>
            <a:off x="427038" y="5637213"/>
            <a:ext cx="28575" cy="36512"/>
          </a:xfrm>
          <a:custGeom>
            <a:avLst/>
            <a:gdLst/>
            <a:ahLst/>
            <a:cxnLst>
              <a:cxn ang="0">
                <a:pos x="123" y="119"/>
              </a:cxn>
              <a:cxn ang="0">
                <a:pos x="128" y="103"/>
              </a:cxn>
              <a:cxn ang="0">
                <a:pos x="139" y="92"/>
              </a:cxn>
              <a:cxn ang="0">
                <a:pos x="144" y="81"/>
              </a:cxn>
              <a:cxn ang="0">
                <a:pos x="155" y="69"/>
              </a:cxn>
              <a:cxn ang="0">
                <a:pos x="155" y="52"/>
              </a:cxn>
              <a:cxn ang="0">
                <a:pos x="155" y="34"/>
              </a:cxn>
              <a:cxn ang="0">
                <a:pos x="137" y="16"/>
              </a:cxn>
              <a:cxn ang="0">
                <a:pos x="129" y="8"/>
              </a:cxn>
              <a:cxn ang="0">
                <a:pos x="116" y="0"/>
              </a:cxn>
              <a:cxn ang="0">
                <a:pos x="103" y="7"/>
              </a:cxn>
              <a:cxn ang="0">
                <a:pos x="96" y="12"/>
              </a:cxn>
              <a:cxn ang="0">
                <a:pos x="84" y="19"/>
              </a:cxn>
              <a:cxn ang="0">
                <a:pos x="84" y="45"/>
              </a:cxn>
              <a:cxn ang="0">
                <a:pos x="85" y="77"/>
              </a:cxn>
              <a:cxn ang="0">
                <a:pos x="84" y="94"/>
              </a:cxn>
              <a:cxn ang="0">
                <a:pos x="64" y="106"/>
              </a:cxn>
              <a:cxn ang="0">
                <a:pos x="50" y="98"/>
              </a:cxn>
              <a:cxn ang="0">
                <a:pos x="38" y="92"/>
              </a:cxn>
              <a:cxn ang="0">
                <a:pos x="27" y="86"/>
              </a:cxn>
              <a:cxn ang="0">
                <a:pos x="15" y="84"/>
              </a:cxn>
              <a:cxn ang="0">
                <a:pos x="4" y="96"/>
              </a:cxn>
              <a:cxn ang="0">
                <a:pos x="5" y="118"/>
              </a:cxn>
              <a:cxn ang="0">
                <a:pos x="0" y="129"/>
              </a:cxn>
              <a:cxn ang="0">
                <a:pos x="15" y="141"/>
              </a:cxn>
              <a:cxn ang="0">
                <a:pos x="24" y="151"/>
              </a:cxn>
              <a:cxn ang="0">
                <a:pos x="34" y="156"/>
              </a:cxn>
              <a:cxn ang="0">
                <a:pos x="48" y="162"/>
              </a:cxn>
              <a:cxn ang="0">
                <a:pos x="58" y="168"/>
              </a:cxn>
              <a:cxn ang="0">
                <a:pos x="85" y="177"/>
              </a:cxn>
              <a:cxn ang="0">
                <a:pos x="104" y="166"/>
              </a:cxn>
              <a:cxn ang="0">
                <a:pos x="120" y="143"/>
              </a:cxn>
              <a:cxn ang="0">
                <a:pos x="123" y="119"/>
              </a:cxn>
            </a:cxnLst>
            <a:rect l="0" t="0" r="r" b="b"/>
            <a:pathLst>
              <a:path w="155" h="177">
                <a:moveTo>
                  <a:pt x="123" y="119"/>
                </a:moveTo>
                <a:lnTo>
                  <a:pt x="128" y="103"/>
                </a:lnTo>
                <a:lnTo>
                  <a:pt x="139" y="92"/>
                </a:lnTo>
                <a:lnTo>
                  <a:pt x="144" y="81"/>
                </a:lnTo>
                <a:lnTo>
                  <a:pt x="155" y="69"/>
                </a:lnTo>
                <a:lnTo>
                  <a:pt x="155" y="52"/>
                </a:lnTo>
                <a:lnTo>
                  <a:pt x="155" y="34"/>
                </a:lnTo>
                <a:lnTo>
                  <a:pt x="137" y="16"/>
                </a:lnTo>
                <a:lnTo>
                  <a:pt x="129" y="8"/>
                </a:lnTo>
                <a:lnTo>
                  <a:pt x="116" y="0"/>
                </a:lnTo>
                <a:lnTo>
                  <a:pt x="103" y="7"/>
                </a:lnTo>
                <a:lnTo>
                  <a:pt x="96" y="12"/>
                </a:lnTo>
                <a:lnTo>
                  <a:pt x="84" y="19"/>
                </a:lnTo>
                <a:lnTo>
                  <a:pt x="84" y="45"/>
                </a:lnTo>
                <a:lnTo>
                  <a:pt x="85" y="77"/>
                </a:lnTo>
                <a:lnTo>
                  <a:pt x="84" y="94"/>
                </a:lnTo>
                <a:lnTo>
                  <a:pt x="64" y="106"/>
                </a:lnTo>
                <a:lnTo>
                  <a:pt x="50" y="98"/>
                </a:lnTo>
                <a:lnTo>
                  <a:pt x="38" y="92"/>
                </a:lnTo>
                <a:lnTo>
                  <a:pt x="27" y="86"/>
                </a:lnTo>
                <a:lnTo>
                  <a:pt x="15" y="84"/>
                </a:lnTo>
                <a:lnTo>
                  <a:pt x="4" y="96"/>
                </a:lnTo>
                <a:lnTo>
                  <a:pt x="5" y="118"/>
                </a:lnTo>
                <a:lnTo>
                  <a:pt x="0" y="129"/>
                </a:lnTo>
                <a:lnTo>
                  <a:pt x="15" y="141"/>
                </a:lnTo>
                <a:lnTo>
                  <a:pt x="24" y="151"/>
                </a:lnTo>
                <a:lnTo>
                  <a:pt x="34" y="156"/>
                </a:lnTo>
                <a:lnTo>
                  <a:pt x="48" y="162"/>
                </a:lnTo>
                <a:lnTo>
                  <a:pt x="58" y="168"/>
                </a:lnTo>
                <a:lnTo>
                  <a:pt x="85" y="177"/>
                </a:lnTo>
                <a:lnTo>
                  <a:pt x="104" y="166"/>
                </a:lnTo>
                <a:lnTo>
                  <a:pt x="120" y="143"/>
                </a:lnTo>
                <a:lnTo>
                  <a:pt x="123" y="119"/>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50" name="Freeform 62"/>
          <p:cNvSpPr>
            <a:spLocks/>
          </p:cNvSpPr>
          <p:nvPr/>
        </p:nvSpPr>
        <p:spPr bwMode="auto">
          <a:xfrm>
            <a:off x="398463" y="5605463"/>
            <a:ext cx="41275" cy="31750"/>
          </a:xfrm>
          <a:custGeom>
            <a:avLst/>
            <a:gdLst/>
            <a:ahLst/>
            <a:cxnLst>
              <a:cxn ang="0">
                <a:pos x="153" y="103"/>
              </a:cxn>
              <a:cxn ang="0">
                <a:pos x="164" y="96"/>
              </a:cxn>
              <a:cxn ang="0">
                <a:pos x="170" y="86"/>
              </a:cxn>
              <a:cxn ang="0">
                <a:pos x="186" y="72"/>
              </a:cxn>
              <a:cxn ang="0">
                <a:pos x="199" y="65"/>
              </a:cxn>
              <a:cxn ang="0">
                <a:pos x="213" y="81"/>
              </a:cxn>
              <a:cxn ang="0">
                <a:pos x="222" y="95"/>
              </a:cxn>
              <a:cxn ang="0">
                <a:pos x="220" y="107"/>
              </a:cxn>
              <a:cxn ang="0">
                <a:pos x="212" y="116"/>
              </a:cxn>
              <a:cxn ang="0">
                <a:pos x="199" y="140"/>
              </a:cxn>
              <a:cxn ang="0">
                <a:pos x="182" y="158"/>
              </a:cxn>
              <a:cxn ang="0">
                <a:pos x="163" y="166"/>
              </a:cxn>
              <a:cxn ang="0">
                <a:pos x="149" y="159"/>
              </a:cxn>
              <a:cxn ang="0">
                <a:pos x="128" y="143"/>
              </a:cxn>
              <a:cxn ang="0">
                <a:pos x="109" y="129"/>
              </a:cxn>
              <a:cxn ang="0">
                <a:pos x="89" y="114"/>
              </a:cxn>
              <a:cxn ang="0">
                <a:pos x="72" y="96"/>
              </a:cxn>
              <a:cxn ang="0">
                <a:pos x="54" y="73"/>
              </a:cxn>
              <a:cxn ang="0">
                <a:pos x="35" y="59"/>
              </a:cxn>
              <a:cxn ang="0">
                <a:pos x="17" y="33"/>
              </a:cxn>
              <a:cxn ang="0">
                <a:pos x="0" y="15"/>
              </a:cxn>
              <a:cxn ang="0">
                <a:pos x="22" y="0"/>
              </a:cxn>
              <a:cxn ang="0">
                <a:pos x="38" y="3"/>
              </a:cxn>
              <a:cxn ang="0">
                <a:pos x="58" y="14"/>
              </a:cxn>
              <a:cxn ang="0">
                <a:pos x="77" y="37"/>
              </a:cxn>
              <a:cxn ang="0">
                <a:pos x="98" y="57"/>
              </a:cxn>
              <a:cxn ang="0">
                <a:pos x="111" y="81"/>
              </a:cxn>
              <a:cxn ang="0">
                <a:pos x="135" y="94"/>
              </a:cxn>
              <a:cxn ang="0">
                <a:pos x="153" y="103"/>
              </a:cxn>
            </a:cxnLst>
            <a:rect l="0" t="0" r="r" b="b"/>
            <a:pathLst>
              <a:path w="222" h="166">
                <a:moveTo>
                  <a:pt x="153" y="103"/>
                </a:moveTo>
                <a:lnTo>
                  <a:pt x="164" y="96"/>
                </a:lnTo>
                <a:lnTo>
                  <a:pt x="170" y="86"/>
                </a:lnTo>
                <a:lnTo>
                  <a:pt x="186" y="72"/>
                </a:lnTo>
                <a:lnTo>
                  <a:pt x="199" y="65"/>
                </a:lnTo>
                <a:lnTo>
                  <a:pt x="213" y="81"/>
                </a:lnTo>
                <a:lnTo>
                  <a:pt x="222" y="95"/>
                </a:lnTo>
                <a:lnTo>
                  <a:pt x="220" y="107"/>
                </a:lnTo>
                <a:lnTo>
                  <a:pt x="212" y="116"/>
                </a:lnTo>
                <a:lnTo>
                  <a:pt x="199" y="140"/>
                </a:lnTo>
                <a:lnTo>
                  <a:pt x="182" y="158"/>
                </a:lnTo>
                <a:lnTo>
                  <a:pt x="163" y="166"/>
                </a:lnTo>
                <a:lnTo>
                  <a:pt x="149" y="159"/>
                </a:lnTo>
                <a:lnTo>
                  <a:pt x="128" y="143"/>
                </a:lnTo>
                <a:lnTo>
                  <a:pt x="109" y="129"/>
                </a:lnTo>
                <a:lnTo>
                  <a:pt x="89" y="114"/>
                </a:lnTo>
                <a:lnTo>
                  <a:pt x="72" y="96"/>
                </a:lnTo>
                <a:lnTo>
                  <a:pt x="54" y="73"/>
                </a:lnTo>
                <a:lnTo>
                  <a:pt x="35" y="59"/>
                </a:lnTo>
                <a:lnTo>
                  <a:pt x="17" y="33"/>
                </a:lnTo>
                <a:lnTo>
                  <a:pt x="0" y="15"/>
                </a:lnTo>
                <a:lnTo>
                  <a:pt x="22" y="0"/>
                </a:lnTo>
                <a:lnTo>
                  <a:pt x="38" y="3"/>
                </a:lnTo>
                <a:lnTo>
                  <a:pt x="58" y="14"/>
                </a:lnTo>
                <a:lnTo>
                  <a:pt x="77" y="37"/>
                </a:lnTo>
                <a:lnTo>
                  <a:pt x="98" y="57"/>
                </a:lnTo>
                <a:lnTo>
                  <a:pt x="111" y="81"/>
                </a:lnTo>
                <a:lnTo>
                  <a:pt x="135" y="94"/>
                </a:lnTo>
                <a:lnTo>
                  <a:pt x="153" y="103"/>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51" name="Freeform 63"/>
          <p:cNvSpPr>
            <a:spLocks/>
          </p:cNvSpPr>
          <p:nvPr/>
        </p:nvSpPr>
        <p:spPr bwMode="auto">
          <a:xfrm>
            <a:off x="382588" y="5562600"/>
            <a:ext cx="38100" cy="31750"/>
          </a:xfrm>
          <a:custGeom>
            <a:avLst/>
            <a:gdLst/>
            <a:ahLst/>
            <a:cxnLst>
              <a:cxn ang="0">
                <a:pos x="141" y="85"/>
              </a:cxn>
              <a:cxn ang="0">
                <a:pos x="166" y="68"/>
              </a:cxn>
              <a:cxn ang="0">
                <a:pos x="176" y="42"/>
              </a:cxn>
              <a:cxn ang="0">
                <a:pos x="171" y="26"/>
              </a:cxn>
              <a:cxn ang="0">
                <a:pos x="164" y="6"/>
              </a:cxn>
              <a:cxn ang="0">
                <a:pos x="152" y="4"/>
              </a:cxn>
              <a:cxn ang="0">
                <a:pos x="145" y="0"/>
              </a:cxn>
              <a:cxn ang="0">
                <a:pos x="135" y="4"/>
              </a:cxn>
              <a:cxn ang="0">
                <a:pos x="124" y="7"/>
              </a:cxn>
              <a:cxn ang="0">
                <a:pos x="117" y="29"/>
              </a:cxn>
              <a:cxn ang="0">
                <a:pos x="115" y="50"/>
              </a:cxn>
              <a:cxn ang="0">
                <a:pos x="99" y="64"/>
              </a:cxn>
              <a:cxn ang="0">
                <a:pos x="85" y="73"/>
              </a:cxn>
              <a:cxn ang="0">
                <a:pos x="73" y="64"/>
              </a:cxn>
              <a:cxn ang="0">
                <a:pos x="61" y="53"/>
              </a:cxn>
              <a:cxn ang="0">
                <a:pos x="50" y="48"/>
              </a:cxn>
              <a:cxn ang="0">
                <a:pos x="36" y="32"/>
              </a:cxn>
              <a:cxn ang="0">
                <a:pos x="30" y="36"/>
              </a:cxn>
              <a:cxn ang="0">
                <a:pos x="26" y="43"/>
              </a:cxn>
              <a:cxn ang="0">
                <a:pos x="22" y="58"/>
              </a:cxn>
              <a:cxn ang="0">
                <a:pos x="20" y="71"/>
              </a:cxn>
              <a:cxn ang="0">
                <a:pos x="18" y="83"/>
              </a:cxn>
              <a:cxn ang="0">
                <a:pos x="13" y="85"/>
              </a:cxn>
              <a:cxn ang="0">
                <a:pos x="13" y="94"/>
              </a:cxn>
              <a:cxn ang="0">
                <a:pos x="13" y="111"/>
              </a:cxn>
              <a:cxn ang="0">
                <a:pos x="16" y="122"/>
              </a:cxn>
              <a:cxn ang="0">
                <a:pos x="31" y="125"/>
              </a:cxn>
              <a:cxn ang="0">
                <a:pos x="25" y="130"/>
              </a:cxn>
              <a:cxn ang="0">
                <a:pos x="17" y="136"/>
              </a:cxn>
              <a:cxn ang="0">
                <a:pos x="6" y="139"/>
              </a:cxn>
              <a:cxn ang="0">
                <a:pos x="0" y="136"/>
              </a:cxn>
              <a:cxn ang="0">
                <a:pos x="3" y="145"/>
              </a:cxn>
              <a:cxn ang="0">
                <a:pos x="14" y="151"/>
              </a:cxn>
              <a:cxn ang="0">
                <a:pos x="18" y="158"/>
              </a:cxn>
              <a:cxn ang="0">
                <a:pos x="26" y="162"/>
              </a:cxn>
              <a:cxn ang="0">
                <a:pos x="56" y="155"/>
              </a:cxn>
              <a:cxn ang="0">
                <a:pos x="76" y="140"/>
              </a:cxn>
              <a:cxn ang="0">
                <a:pos x="105" y="120"/>
              </a:cxn>
              <a:cxn ang="0">
                <a:pos x="124" y="108"/>
              </a:cxn>
              <a:cxn ang="0">
                <a:pos x="140" y="111"/>
              </a:cxn>
              <a:cxn ang="0">
                <a:pos x="153" y="110"/>
              </a:cxn>
              <a:cxn ang="0">
                <a:pos x="175" y="121"/>
              </a:cxn>
              <a:cxn ang="0">
                <a:pos x="189" y="111"/>
              </a:cxn>
              <a:cxn ang="0">
                <a:pos x="195" y="106"/>
              </a:cxn>
              <a:cxn ang="0">
                <a:pos x="192" y="95"/>
              </a:cxn>
              <a:cxn ang="0">
                <a:pos x="182" y="81"/>
              </a:cxn>
              <a:cxn ang="0">
                <a:pos x="166" y="68"/>
              </a:cxn>
              <a:cxn ang="0">
                <a:pos x="155" y="76"/>
              </a:cxn>
              <a:cxn ang="0">
                <a:pos x="152" y="79"/>
              </a:cxn>
              <a:cxn ang="0">
                <a:pos x="141" y="85"/>
              </a:cxn>
            </a:cxnLst>
            <a:rect l="0" t="0" r="r" b="b"/>
            <a:pathLst>
              <a:path w="195" h="162">
                <a:moveTo>
                  <a:pt x="141" y="85"/>
                </a:moveTo>
                <a:lnTo>
                  <a:pt x="166" y="68"/>
                </a:lnTo>
                <a:lnTo>
                  <a:pt x="176" y="42"/>
                </a:lnTo>
                <a:lnTo>
                  <a:pt x="171" y="26"/>
                </a:lnTo>
                <a:lnTo>
                  <a:pt x="164" y="6"/>
                </a:lnTo>
                <a:lnTo>
                  <a:pt x="152" y="4"/>
                </a:lnTo>
                <a:lnTo>
                  <a:pt x="145" y="0"/>
                </a:lnTo>
                <a:lnTo>
                  <a:pt x="135" y="4"/>
                </a:lnTo>
                <a:lnTo>
                  <a:pt x="124" y="7"/>
                </a:lnTo>
                <a:lnTo>
                  <a:pt x="117" y="29"/>
                </a:lnTo>
                <a:lnTo>
                  <a:pt x="115" y="50"/>
                </a:lnTo>
                <a:lnTo>
                  <a:pt x="99" y="64"/>
                </a:lnTo>
                <a:lnTo>
                  <a:pt x="85" y="73"/>
                </a:lnTo>
                <a:lnTo>
                  <a:pt x="73" y="64"/>
                </a:lnTo>
                <a:lnTo>
                  <a:pt x="61" y="53"/>
                </a:lnTo>
                <a:lnTo>
                  <a:pt x="50" y="48"/>
                </a:lnTo>
                <a:lnTo>
                  <a:pt x="36" y="32"/>
                </a:lnTo>
                <a:lnTo>
                  <a:pt x="30" y="36"/>
                </a:lnTo>
                <a:lnTo>
                  <a:pt x="26" y="43"/>
                </a:lnTo>
                <a:lnTo>
                  <a:pt x="22" y="58"/>
                </a:lnTo>
                <a:lnTo>
                  <a:pt x="20" y="71"/>
                </a:lnTo>
                <a:lnTo>
                  <a:pt x="18" y="83"/>
                </a:lnTo>
                <a:lnTo>
                  <a:pt x="13" y="85"/>
                </a:lnTo>
                <a:lnTo>
                  <a:pt x="13" y="94"/>
                </a:lnTo>
                <a:lnTo>
                  <a:pt x="13" y="111"/>
                </a:lnTo>
                <a:lnTo>
                  <a:pt x="16" y="122"/>
                </a:lnTo>
                <a:lnTo>
                  <a:pt x="31" y="125"/>
                </a:lnTo>
                <a:lnTo>
                  <a:pt x="25" y="130"/>
                </a:lnTo>
                <a:lnTo>
                  <a:pt x="17" y="136"/>
                </a:lnTo>
                <a:lnTo>
                  <a:pt x="6" y="139"/>
                </a:lnTo>
                <a:lnTo>
                  <a:pt x="0" y="136"/>
                </a:lnTo>
                <a:lnTo>
                  <a:pt x="3" y="145"/>
                </a:lnTo>
                <a:lnTo>
                  <a:pt x="14" y="151"/>
                </a:lnTo>
                <a:lnTo>
                  <a:pt x="18" y="158"/>
                </a:lnTo>
                <a:lnTo>
                  <a:pt x="26" y="162"/>
                </a:lnTo>
                <a:lnTo>
                  <a:pt x="56" y="155"/>
                </a:lnTo>
                <a:lnTo>
                  <a:pt x="76" y="140"/>
                </a:lnTo>
                <a:lnTo>
                  <a:pt x="105" y="120"/>
                </a:lnTo>
                <a:lnTo>
                  <a:pt x="124" y="108"/>
                </a:lnTo>
                <a:lnTo>
                  <a:pt x="140" y="111"/>
                </a:lnTo>
                <a:lnTo>
                  <a:pt x="153" y="110"/>
                </a:lnTo>
                <a:lnTo>
                  <a:pt x="175" y="121"/>
                </a:lnTo>
                <a:lnTo>
                  <a:pt x="189" y="111"/>
                </a:lnTo>
                <a:lnTo>
                  <a:pt x="195" y="106"/>
                </a:lnTo>
                <a:lnTo>
                  <a:pt x="192" y="95"/>
                </a:lnTo>
                <a:lnTo>
                  <a:pt x="182" y="81"/>
                </a:lnTo>
                <a:lnTo>
                  <a:pt x="166" y="68"/>
                </a:lnTo>
                <a:lnTo>
                  <a:pt x="155" y="76"/>
                </a:lnTo>
                <a:lnTo>
                  <a:pt x="152" y="79"/>
                </a:lnTo>
                <a:lnTo>
                  <a:pt x="141" y="85"/>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52" name="Freeform 64"/>
          <p:cNvSpPr>
            <a:spLocks/>
          </p:cNvSpPr>
          <p:nvPr/>
        </p:nvSpPr>
        <p:spPr bwMode="auto">
          <a:xfrm>
            <a:off x="388938" y="5553075"/>
            <a:ext cx="4762" cy="3175"/>
          </a:xfrm>
          <a:custGeom>
            <a:avLst/>
            <a:gdLst/>
            <a:ahLst/>
            <a:cxnLst>
              <a:cxn ang="0">
                <a:pos x="26" y="13"/>
              </a:cxn>
              <a:cxn ang="0">
                <a:pos x="20" y="6"/>
              </a:cxn>
              <a:cxn ang="0">
                <a:pos x="19" y="0"/>
              </a:cxn>
              <a:cxn ang="0">
                <a:pos x="11" y="0"/>
              </a:cxn>
              <a:cxn ang="0">
                <a:pos x="3" y="6"/>
              </a:cxn>
              <a:cxn ang="0">
                <a:pos x="7" y="8"/>
              </a:cxn>
              <a:cxn ang="0">
                <a:pos x="0" y="13"/>
              </a:cxn>
              <a:cxn ang="0">
                <a:pos x="1" y="17"/>
              </a:cxn>
              <a:cxn ang="0">
                <a:pos x="14" y="20"/>
              </a:cxn>
              <a:cxn ang="0">
                <a:pos x="18" y="19"/>
              </a:cxn>
              <a:cxn ang="0">
                <a:pos x="26" y="13"/>
              </a:cxn>
            </a:cxnLst>
            <a:rect l="0" t="0" r="r" b="b"/>
            <a:pathLst>
              <a:path w="26" h="20">
                <a:moveTo>
                  <a:pt x="26" y="13"/>
                </a:moveTo>
                <a:lnTo>
                  <a:pt x="20" y="6"/>
                </a:lnTo>
                <a:lnTo>
                  <a:pt x="19" y="0"/>
                </a:lnTo>
                <a:lnTo>
                  <a:pt x="11" y="0"/>
                </a:lnTo>
                <a:lnTo>
                  <a:pt x="3" y="6"/>
                </a:lnTo>
                <a:lnTo>
                  <a:pt x="7" y="8"/>
                </a:lnTo>
                <a:lnTo>
                  <a:pt x="0" y="13"/>
                </a:lnTo>
                <a:lnTo>
                  <a:pt x="1" y="17"/>
                </a:lnTo>
                <a:lnTo>
                  <a:pt x="14" y="20"/>
                </a:lnTo>
                <a:lnTo>
                  <a:pt x="18" y="19"/>
                </a:lnTo>
                <a:lnTo>
                  <a:pt x="26" y="13"/>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53" name="Freeform 65"/>
          <p:cNvSpPr>
            <a:spLocks/>
          </p:cNvSpPr>
          <p:nvPr/>
        </p:nvSpPr>
        <p:spPr bwMode="auto">
          <a:xfrm>
            <a:off x="379413" y="5526088"/>
            <a:ext cx="12700" cy="11112"/>
          </a:xfrm>
          <a:custGeom>
            <a:avLst/>
            <a:gdLst/>
            <a:ahLst/>
            <a:cxnLst>
              <a:cxn ang="0">
                <a:pos x="65" y="45"/>
              </a:cxn>
              <a:cxn ang="0">
                <a:pos x="65" y="28"/>
              </a:cxn>
              <a:cxn ang="0">
                <a:pos x="53" y="17"/>
              </a:cxn>
              <a:cxn ang="0">
                <a:pos x="37" y="4"/>
              </a:cxn>
              <a:cxn ang="0">
                <a:pos x="17" y="2"/>
              </a:cxn>
              <a:cxn ang="0">
                <a:pos x="5" y="0"/>
              </a:cxn>
              <a:cxn ang="0">
                <a:pos x="0" y="2"/>
              </a:cxn>
              <a:cxn ang="0">
                <a:pos x="0" y="11"/>
              </a:cxn>
              <a:cxn ang="0">
                <a:pos x="4" y="18"/>
              </a:cxn>
              <a:cxn ang="0">
                <a:pos x="12" y="35"/>
              </a:cxn>
              <a:cxn ang="0">
                <a:pos x="35" y="51"/>
              </a:cxn>
              <a:cxn ang="0">
                <a:pos x="54" y="57"/>
              </a:cxn>
              <a:cxn ang="0">
                <a:pos x="65" y="45"/>
              </a:cxn>
            </a:cxnLst>
            <a:rect l="0" t="0" r="r" b="b"/>
            <a:pathLst>
              <a:path w="65" h="57">
                <a:moveTo>
                  <a:pt x="65" y="45"/>
                </a:moveTo>
                <a:lnTo>
                  <a:pt x="65" y="28"/>
                </a:lnTo>
                <a:lnTo>
                  <a:pt x="53" y="17"/>
                </a:lnTo>
                <a:lnTo>
                  <a:pt x="37" y="4"/>
                </a:lnTo>
                <a:lnTo>
                  <a:pt x="17" y="2"/>
                </a:lnTo>
                <a:lnTo>
                  <a:pt x="5" y="0"/>
                </a:lnTo>
                <a:lnTo>
                  <a:pt x="0" y="2"/>
                </a:lnTo>
                <a:lnTo>
                  <a:pt x="0" y="11"/>
                </a:lnTo>
                <a:lnTo>
                  <a:pt x="4" y="18"/>
                </a:lnTo>
                <a:lnTo>
                  <a:pt x="12" y="35"/>
                </a:lnTo>
                <a:lnTo>
                  <a:pt x="35" y="51"/>
                </a:lnTo>
                <a:lnTo>
                  <a:pt x="54" y="57"/>
                </a:lnTo>
                <a:lnTo>
                  <a:pt x="65" y="45"/>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54" name="Freeform 66"/>
          <p:cNvSpPr>
            <a:spLocks/>
          </p:cNvSpPr>
          <p:nvPr/>
        </p:nvSpPr>
        <p:spPr bwMode="auto">
          <a:xfrm>
            <a:off x="352425" y="5481638"/>
            <a:ext cx="22225" cy="60325"/>
          </a:xfrm>
          <a:custGeom>
            <a:avLst/>
            <a:gdLst/>
            <a:ahLst/>
            <a:cxnLst>
              <a:cxn ang="0">
                <a:pos x="2" y="286"/>
              </a:cxn>
              <a:cxn ang="0">
                <a:pos x="8" y="290"/>
              </a:cxn>
              <a:cxn ang="0">
                <a:pos x="12" y="301"/>
              </a:cxn>
              <a:cxn ang="0">
                <a:pos x="19" y="295"/>
              </a:cxn>
              <a:cxn ang="0">
                <a:pos x="35" y="247"/>
              </a:cxn>
              <a:cxn ang="0">
                <a:pos x="59" y="193"/>
              </a:cxn>
              <a:cxn ang="0">
                <a:pos x="77" y="141"/>
              </a:cxn>
              <a:cxn ang="0">
                <a:pos x="103" y="101"/>
              </a:cxn>
              <a:cxn ang="0">
                <a:pos x="92" y="122"/>
              </a:cxn>
              <a:cxn ang="0">
                <a:pos x="93" y="118"/>
              </a:cxn>
              <a:cxn ang="0">
                <a:pos x="108" y="100"/>
              </a:cxn>
              <a:cxn ang="0">
                <a:pos x="121" y="67"/>
              </a:cxn>
              <a:cxn ang="0">
                <a:pos x="121" y="32"/>
              </a:cxn>
              <a:cxn ang="0">
                <a:pos x="122" y="5"/>
              </a:cxn>
              <a:cxn ang="0">
                <a:pos x="103" y="0"/>
              </a:cxn>
              <a:cxn ang="0">
                <a:pos x="70" y="14"/>
              </a:cxn>
              <a:cxn ang="0">
                <a:pos x="65" y="29"/>
              </a:cxn>
              <a:cxn ang="0">
                <a:pos x="60" y="65"/>
              </a:cxn>
              <a:cxn ang="0">
                <a:pos x="53" y="93"/>
              </a:cxn>
              <a:cxn ang="0">
                <a:pos x="47" y="116"/>
              </a:cxn>
              <a:cxn ang="0">
                <a:pos x="32" y="144"/>
              </a:cxn>
              <a:cxn ang="0">
                <a:pos x="23" y="161"/>
              </a:cxn>
              <a:cxn ang="0">
                <a:pos x="8" y="180"/>
              </a:cxn>
              <a:cxn ang="0">
                <a:pos x="0" y="206"/>
              </a:cxn>
              <a:cxn ang="0">
                <a:pos x="3" y="234"/>
              </a:cxn>
              <a:cxn ang="0">
                <a:pos x="1" y="263"/>
              </a:cxn>
              <a:cxn ang="0">
                <a:pos x="3" y="282"/>
              </a:cxn>
              <a:cxn ang="0">
                <a:pos x="2" y="286"/>
              </a:cxn>
            </a:cxnLst>
            <a:rect l="0" t="0" r="r" b="b"/>
            <a:pathLst>
              <a:path w="122" h="301">
                <a:moveTo>
                  <a:pt x="2" y="286"/>
                </a:moveTo>
                <a:lnTo>
                  <a:pt x="8" y="290"/>
                </a:lnTo>
                <a:lnTo>
                  <a:pt x="12" y="301"/>
                </a:lnTo>
                <a:lnTo>
                  <a:pt x="19" y="295"/>
                </a:lnTo>
                <a:lnTo>
                  <a:pt x="35" y="247"/>
                </a:lnTo>
                <a:lnTo>
                  <a:pt x="59" y="193"/>
                </a:lnTo>
                <a:lnTo>
                  <a:pt x="77" y="141"/>
                </a:lnTo>
                <a:lnTo>
                  <a:pt x="103" y="101"/>
                </a:lnTo>
                <a:lnTo>
                  <a:pt x="92" y="122"/>
                </a:lnTo>
                <a:lnTo>
                  <a:pt x="93" y="118"/>
                </a:lnTo>
                <a:lnTo>
                  <a:pt x="108" y="100"/>
                </a:lnTo>
                <a:lnTo>
                  <a:pt x="121" y="67"/>
                </a:lnTo>
                <a:lnTo>
                  <a:pt x="121" y="32"/>
                </a:lnTo>
                <a:lnTo>
                  <a:pt x="122" y="5"/>
                </a:lnTo>
                <a:lnTo>
                  <a:pt x="103" y="0"/>
                </a:lnTo>
                <a:lnTo>
                  <a:pt x="70" y="14"/>
                </a:lnTo>
                <a:lnTo>
                  <a:pt x="65" y="29"/>
                </a:lnTo>
                <a:lnTo>
                  <a:pt x="60" y="65"/>
                </a:lnTo>
                <a:lnTo>
                  <a:pt x="53" y="93"/>
                </a:lnTo>
                <a:lnTo>
                  <a:pt x="47" y="116"/>
                </a:lnTo>
                <a:lnTo>
                  <a:pt x="32" y="144"/>
                </a:lnTo>
                <a:lnTo>
                  <a:pt x="23" y="161"/>
                </a:lnTo>
                <a:lnTo>
                  <a:pt x="8" y="180"/>
                </a:lnTo>
                <a:lnTo>
                  <a:pt x="0" y="206"/>
                </a:lnTo>
                <a:lnTo>
                  <a:pt x="3" y="234"/>
                </a:lnTo>
                <a:lnTo>
                  <a:pt x="1" y="263"/>
                </a:lnTo>
                <a:lnTo>
                  <a:pt x="3" y="282"/>
                </a:lnTo>
                <a:lnTo>
                  <a:pt x="2" y="286"/>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55" name="Freeform 67"/>
          <p:cNvSpPr>
            <a:spLocks/>
          </p:cNvSpPr>
          <p:nvPr/>
        </p:nvSpPr>
        <p:spPr bwMode="auto">
          <a:xfrm>
            <a:off x="357188" y="5464175"/>
            <a:ext cx="4762" cy="3175"/>
          </a:xfrm>
          <a:custGeom>
            <a:avLst/>
            <a:gdLst/>
            <a:ahLst/>
            <a:cxnLst>
              <a:cxn ang="0">
                <a:pos x="19" y="11"/>
              </a:cxn>
              <a:cxn ang="0">
                <a:pos x="24" y="10"/>
              </a:cxn>
              <a:cxn ang="0">
                <a:pos x="23" y="5"/>
              </a:cxn>
              <a:cxn ang="0">
                <a:pos x="12" y="0"/>
              </a:cxn>
              <a:cxn ang="0">
                <a:pos x="6" y="4"/>
              </a:cxn>
              <a:cxn ang="0">
                <a:pos x="0" y="6"/>
              </a:cxn>
              <a:cxn ang="0">
                <a:pos x="1" y="11"/>
              </a:cxn>
              <a:cxn ang="0">
                <a:pos x="7" y="19"/>
              </a:cxn>
              <a:cxn ang="0">
                <a:pos x="15" y="19"/>
              </a:cxn>
              <a:cxn ang="0">
                <a:pos x="21" y="17"/>
              </a:cxn>
              <a:cxn ang="0">
                <a:pos x="19" y="11"/>
              </a:cxn>
            </a:cxnLst>
            <a:rect l="0" t="0" r="r" b="b"/>
            <a:pathLst>
              <a:path w="24" h="19">
                <a:moveTo>
                  <a:pt x="19" y="11"/>
                </a:moveTo>
                <a:lnTo>
                  <a:pt x="24" y="10"/>
                </a:lnTo>
                <a:lnTo>
                  <a:pt x="23" y="5"/>
                </a:lnTo>
                <a:lnTo>
                  <a:pt x="12" y="0"/>
                </a:lnTo>
                <a:lnTo>
                  <a:pt x="6" y="4"/>
                </a:lnTo>
                <a:lnTo>
                  <a:pt x="0" y="6"/>
                </a:lnTo>
                <a:lnTo>
                  <a:pt x="1" y="11"/>
                </a:lnTo>
                <a:lnTo>
                  <a:pt x="7" y="19"/>
                </a:lnTo>
                <a:lnTo>
                  <a:pt x="15" y="19"/>
                </a:lnTo>
                <a:lnTo>
                  <a:pt x="21" y="17"/>
                </a:lnTo>
                <a:lnTo>
                  <a:pt x="19" y="11"/>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56" name="Freeform 68"/>
          <p:cNvSpPr>
            <a:spLocks/>
          </p:cNvSpPr>
          <p:nvPr/>
        </p:nvSpPr>
        <p:spPr bwMode="auto">
          <a:xfrm>
            <a:off x="339725" y="5424488"/>
            <a:ext cx="39688" cy="15875"/>
          </a:xfrm>
          <a:custGeom>
            <a:avLst/>
            <a:gdLst/>
            <a:ahLst/>
            <a:cxnLst>
              <a:cxn ang="0">
                <a:pos x="84" y="20"/>
              </a:cxn>
              <a:cxn ang="0">
                <a:pos x="116" y="28"/>
              </a:cxn>
              <a:cxn ang="0">
                <a:pos x="148" y="32"/>
              </a:cxn>
              <a:cxn ang="0">
                <a:pos x="176" y="46"/>
              </a:cxn>
              <a:cxn ang="0">
                <a:pos x="205" y="57"/>
              </a:cxn>
              <a:cxn ang="0">
                <a:pos x="177" y="77"/>
              </a:cxn>
              <a:cxn ang="0">
                <a:pos x="149" y="72"/>
              </a:cxn>
              <a:cxn ang="0">
                <a:pos x="115" y="62"/>
              </a:cxn>
              <a:cxn ang="0">
                <a:pos x="85" y="60"/>
              </a:cxn>
              <a:cxn ang="0">
                <a:pos x="79" y="62"/>
              </a:cxn>
              <a:cxn ang="0">
                <a:pos x="69" y="74"/>
              </a:cxn>
              <a:cxn ang="0">
                <a:pos x="69" y="83"/>
              </a:cxn>
              <a:cxn ang="0">
                <a:pos x="63" y="84"/>
              </a:cxn>
              <a:cxn ang="0">
                <a:pos x="45" y="78"/>
              </a:cxn>
              <a:cxn ang="0">
                <a:pos x="28" y="70"/>
              </a:cxn>
              <a:cxn ang="0">
                <a:pos x="12" y="57"/>
              </a:cxn>
              <a:cxn ang="0">
                <a:pos x="0" y="46"/>
              </a:cxn>
              <a:cxn ang="0">
                <a:pos x="2" y="34"/>
              </a:cxn>
              <a:cxn ang="0">
                <a:pos x="0" y="20"/>
              </a:cxn>
              <a:cxn ang="0">
                <a:pos x="5" y="10"/>
              </a:cxn>
              <a:cxn ang="0">
                <a:pos x="20" y="0"/>
              </a:cxn>
              <a:cxn ang="0">
                <a:pos x="32" y="11"/>
              </a:cxn>
              <a:cxn ang="0">
                <a:pos x="53" y="13"/>
              </a:cxn>
              <a:cxn ang="0">
                <a:pos x="72" y="10"/>
              </a:cxn>
              <a:cxn ang="0">
                <a:pos x="91" y="15"/>
              </a:cxn>
              <a:cxn ang="0">
                <a:pos x="84" y="20"/>
              </a:cxn>
            </a:cxnLst>
            <a:rect l="0" t="0" r="r" b="b"/>
            <a:pathLst>
              <a:path w="205" h="84">
                <a:moveTo>
                  <a:pt x="84" y="20"/>
                </a:moveTo>
                <a:lnTo>
                  <a:pt x="116" y="28"/>
                </a:lnTo>
                <a:lnTo>
                  <a:pt x="148" y="32"/>
                </a:lnTo>
                <a:lnTo>
                  <a:pt x="176" y="46"/>
                </a:lnTo>
                <a:lnTo>
                  <a:pt x="205" y="57"/>
                </a:lnTo>
                <a:lnTo>
                  <a:pt x="177" y="77"/>
                </a:lnTo>
                <a:lnTo>
                  <a:pt x="149" y="72"/>
                </a:lnTo>
                <a:lnTo>
                  <a:pt x="115" y="62"/>
                </a:lnTo>
                <a:lnTo>
                  <a:pt x="85" y="60"/>
                </a:lnTo>
                <a:lnTo>
                  <a:pt x="79" y="62"/>
                </a:lnTo>
                <a:lnTo>
                  <a:pt x="69" y="74"/>
                </a:lnTo>
                <a:lnTo>
                  <a:pt x="69" y="83"/>
                </a:lnTo>
                <a:lnTo>
                  <a:pt x="63" y="84"/>
                </a:lnTo>
                <a:lnTo>
                  <a:pt x="45" y="78"/>
                </a:lnTo>
                <a:lnTo>
                  <a:pt x="28" y="70"/>
                </a:lnTo>
                <a:lnTo>
                  <a:pt x="12" y="57"/>
                </a:lnTo>
                <a:lnTo>
                  <a:pt x="0" y="46"/>
                </a:lnTo>
                <a:lnTo>
                  <a:pt x="2" y="34"/>
                </a:lnTo>
                <a:lnTo>
                  <a:pt x="0" y="20"/>
                </a:lnTo>
                <a:lnTo>
                  <a:pt x="5" y="10"/>
                </a:lnTo>
                <a:lnTo>
                  <a:pt x="20" y="0"/>
                </a:lnTo>
                <a:lnTo>
                  <a:pt x="32" y="11"/>
                </a:lnTo>
                <a:lnTo>
                  <a:pt x="53" y="13"/>
                </a:lnTo>
                <a:lnTo>
                  <a:pt x="72" y="10"/>
                </a:lnTo>
                <a:lnTo>
                  <a:pt x="91" y="15"/>
                </a:lnTo>
                <a:lnTo>
                  <a:pt x="84" y="20"/>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57" name="Freeform 69"/>
          <p:cNvSpPr>
            <a:spLocks/>
          </p:cNvSpPr>
          <p:nvPr/>
        </p:nvSpPr>
        <p:spPr bwMode="auto">
          <a:xfrm>
            <a:off x="374650" y="5329238"/>
            <a:ext cx="4763" cy="4762"/>
          </a:xfrm>
          <a:custGeom>
            <a:avLst/>
            <a:gdLst/>
            <a:ahLst/>
            <a:cxnLst>
              <a:cxn ang="0">
                <a:pos x="20" y="18"/>
              </a:cxn>
              <a:cxn ang="0">
                <a:pos x="23" y="10"/>
              </a:cxn>
              <a:cxn ang="0">
                <a:pos x="21" y="5"/>
              </a:cxn>
              <a:cxn ang="0">
                <a:pos x="16" y="7"/>
              </a:cxn>
              <a:cxn ang="0">
                <a:pos x="11" y="0"/>
              </a:cxn>
              <a:cxn ang="0">
                <a:pos x="3" y="5"/>
              </a:cxn>
              <a:cxn ang="0">
                <a:pos x="0" y="13"/>
              </a:cxn>
              <a:cxn ang="0">
                <a:pos x="6" y="19"/>
              </a:cxn>
              <a:cxn ang="0">
                <a:pos x="3" y="22"/>
              </a:cxn>
              <a:cxn ang="0">
                <a:pos x="14" y="19"/>
              </a:cxn>
              <a:cxn ang="0">
                <a:pos x="20" y="18"/>
              </a:cxn>
            </a:cxnLst>
            <a:rect l="0" t="0" r="r" b="b"/>
            <a:pathLst>
              <a:path w="23" h="22">
                <a:moveTo>
                  <a:pt x="20" y="18"/>
                </a:moveTo>
                <a:lnTo>
                  <a:pt x="23" y="10"/>
                </a:lnTo>
                <a:lnTo>
                  <a:pt x="21" y="5"/>
                </a:lnTo>
                <a:lnTo>
                  <a:pt x="16" y="7"/>
                </a:lnTo>
                <a:lnTo>
                  <a:pt x="11" y="0"/>
                </a:lnTo>
                <a:lnTo>
                  <a:pt x="3" y="5"/>
                </a:lnTo>
                <a:lnTo>
                  <a:pt x="0" y="13"/>
                </a:lnTo>
                <a:lnTo>
                  <a:pt x="6" y="19"/>
                </a:lnTo>
                <a:lnTo>
                  <a:pt x="3" y="22"/>
                </a:lnTo>
                <a:lnTo>
                  <a:pt x="14" y="19"/>
                </a:lnTo>
                <a:lnTo>
                  <a:pt x="20" y="18"/>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58" name="Freeform 70"/>
          <p:cNvSpPr>
            <a:spLocks noEditPoints="1"/>
          </p:cNvSpPr>
          <p:nvPr/>
        </p:nvSpPr>
        <p:spPr bwMode="auto">
          <a:xfrm>
            <a:off x="628650" y="4598988"/>
            <a:ext cx="2744788" cy="2173287"/>
          </a:xfrm>
          <a:custGeom>
            <a:avLst/>
            <a:gdLst/>
            <a:ahLst/>
            <a:cxnLst>
              <a:cxn ang="0">
                <a:pos x="10339" y="7519"/>
              </a:cxn>
              <a:cxn ang="0">
                <a:pos x="11318" y="8195"/>
              </a:cxn>
              <a:cxn ang="0">
                <a:pos x="11993" y="7838"/>
              </a:cxn>
              <a:cxn ang="0">
                <a:pos x="14267" y="9720"/>
              </a:cxn>
              <a:cxn ang="0">
                <a:pos x="14316" y="10781"/>
              </a:cxn>
              <a:cxn ang="0">
                <a:pos x="13250" y="10131"/>
              </a:cxn>
              <a:cxn ang="0">
                <a:pos x="12763" y="10276"/>
              </a:cxn>
              <a:cxn ang="0">
                <a:pos x="11896" y="8772"/>
              </a:cxn>
              <a:cxn ang="0">
                <a:pos x="11665" y="8888"/>
              </a:cxn>
              <a:cxn ang="0">
                <a:pos x="9999" y="7791"/>
              </a:cxn>
              <a:cxn ang="0">
                <a:pos x="8772" y="7126"/>
              </a:cxn>
              <a:cxn ang="0">
                <a:pos x="8007" y="6808"/>
              </a:cxn>
              <a:cxn ang="0">
                <a:pos x="6389" y="7133"/>
              </a:cxn>
              <a:cxn ang="0">
                <a:pos x="6646" y="6480"/>
              </a:cxn>
              <a:cxn ang="0">
                <a:pos x="5570" y="6690"/>
              </a:cxn>
              <a:cxn ang="0">
                <a:pos x="5098" y="7251"/>
              </a:cxn>
              <a:cxn ang="0">
                <a:pos x="3092" y="7270"/>
              </a:cxn>
              <a:cxn ang="0">
                <a:pos x="2108" y="6736"/>
              </a:cxn>
              <a:cxn ang="0">
                <a:pos x="3777" y="6584"/>
              </a:cxn>
              <a:cxn ang="0">
                <a:pos x="3949" y="5955"/>
              </a:cxn>
              <a:cxn ang="0">
                <a:pos x="3452" y="5541"/>
              </a:cxn>
              <a:cxn ang="0">
                <a:pos x="2899" y="5097"/>
              </a:cxn>
              <a:cxn ang="0">
                <a:pos x="3316" y="4506"/>
              </a:cxn>
              <a:cxn ang="0">
                <a:pos x="2919" y="3641"/>
              </a:cxn>
              <a:cxn ang="0">
                <a:pos x="3194" y="3310"/>
              </a:cxn>
              <a:cxn ang="0">
                <a:pos x="3880" y="2888"/>
              </a:cxn>
              <a:cxn ang="0">
                <a:pos x="4433" y="3019"/>
              </a:cxn>
              <a:cxn ang="0">
                <a:pos x="5203" y="3196"/>
              </a:cxn>
              <a:cxn ang="0">
                <a:pos x="5816" y="2686"/>
              </a:cxn>
              <a:cxn ang="0">
                <a:pos x="5073" y="2283"/>
              </a:cxn>
              <a:cxn ang="0">
                <a:pos x="4560" y="1766"/>
              </a:cxn>
              <a:cxn ang="0">
                <a:pos x="4863" y="1207"/>
              </a:cxn>
              <a:cxn ang="0">
                <a:pos x="5436" y="1303"/>
              </a:cxn>
              <a:cxn ang="0">
                <a:pos x="5863" y="1581"/>
              </a:cxn>
              <a:cxn ang="0">
                <a:pos x="6245" y="2029"/>
              </a:cxn>
              <a:cxn ang="0">
                <a:pos x="6175" y="1269"/>
              </a:cxn>
              <a:cxn ang="0">
                <a:pos x="6523" y="184"/>
              </a:cxn>
              <a:cxn ang="0">
                <a:pos x="7785" y="74"/>
              </a:cxn>
              <a:cxn ang="0">
                <a:pos x="8955" y="132"/>
              </a:cxn>
              <a:cxn ang="0">
                <a:pos x="9372" y="1006"/>
              </a:cxn>
              <a:cxn ang="0">
                <a:pos x="10214" y="1536"/>
              </a:cxn>
              <a:cxn ang="0">
                <a:pos x="10913" y="1843"/>
              </a:cxn>
              <a:cxn ang="0">
                <a:pos x="1584" y="6284"/>
              </a:cxn>
              <a:cxn ang="0">
                <a:pos x="153" y="5773"/>
              </a:cxn>
              <a:cxn ang="0">
                <a:pos x="256" y="6069"/>
              </a:cxn>
              <a:cxn ang="0">
                <a:pos x="870" y="6402"/>
              </a:cxn>
              <a:cxn ang="0">
                <a:pos x="1877" y="6851"/>
              </a:cxn>
              <a:cxn ang="0">
                <a:pos x="5550" y="7304"/>
              </a:cxn>
              <a:cxn ang="0">
                <a:pos x="4795" y="7544"/>
              </a:cxn>
              <a:cxn ang="0">
                <a:pos x="5097" y="7876"/>
              </a:cxn>
              <a:cxn ang="0">
                <a:pos x="5922" y="7505"/>
              </a:cxn>
              <a:cxn ang="0">
                <a:pos x="2181" y="3096"/>
              </a:cxn>
              <a:cxn ang="0">
                <a:pos x="2416" y="3682"/>
              </a:cxn>
              <a:cxn ang="0">
                <a:pos x="2291" y="3157"/>
              </a:cxn>
              <a:cxn ang="0">
                <a:pos x="3178" y="1521"/>
              </a:cxn>
              <a:cxn ang="0">
                <a:pos x="3584" y="1838"/>
              </a:cxn>
              <a:cxn ang="0">
                <a:pos x="3293" y="1175"/>
              </a:cxn>
            </a:cxnLst>
            <a:rect l="0" t="0" r="r" b="b"/>
            <a:pathLst>
              <a:path w="14649" h="10810">
                <a:moveTo>
                  <a:pt x="10913" y="1843"/>
                </a:moveTo>
                <a:lnTo>
                  <a:pt x="10022" y="7347"/>
                </a:lnTo>
                <a:lnTo>
                  <a:pt x="10190" y="7439"/>
                </a:lnTo>
                <a:lnTo>
                  <a:pt x="10339" y="7519"/>
                </a:lnTo>
                <a:lnTo>
                  <a:pt x="10736" y="7495"/>
                </a:lnTo>
                <a:lnTo>
                  <a:pt x="10840" y="7791"/>
                </a:lnTo>
                <a:lnTo>
                  <a:pt x="11194" y="7982"/>
                </a:lnTo>
                <a:lnTo>
                  <a:pt x="11318" y="8195"/>
                </a:lnTo>
                <a:lnTo>
                  <a:pt x="11393" y="8235"/>
                </a:lnTo>
                <a:lnTo>
                  <a:pt x="11505" y="8295"/>
                </a:lnTo>
                <a:lnTo>
                  <a:pt x="11702" y="8065"/>
                </a:lnTo>
                <a:lnTo>
                  <a:pt x="11993" y="7838"/>
                </a:lnTo>
                <a:lnTo>
                  <a:pt x="12268" y="8084"/>
                </a:lnTo>
                <a:lnTo>
                  <a:pt x="12480" y="8271"/>
                </a:lnTo>
                <a:lnTo>
                  <a:pt x="13678" y="9474"/>
                </a:lnTo>
                <a:lnTo>
                  <a:pt x="14267" y="9720"/>
                </a:lnTo>
                <a:lnTo>
                  <a:pt x="14508" y="9851"/>
                </a:lnTo>
                <a:lnTo>
                  <a:pt x="14649" y="10168"/>
                </a:lnTo>
                <a:lnTo>
                  <a:pt x="14578" y="10610"/>
                </a:lnTo>
                <a:lnTo>
                  <a:pt x="14316" y="10781"/>
                </a:lnTo>
                <a:lnTo>
                  <a:pt x="13748" y="10810"/>
                </a:lnTo>
                <a:lnTo>
                  <a:pt x="13562" y="10709"/>
                </a:lnTo>
                <a:lnTo>
                  <a:pt x="13362" y="10504"/>
                </a:lnTo>
                <a:lnTo>
                  <a:pt x="13250" y="10131"/>
                </a:lnTo>
                <a:lnTo>
                  <a:pt x="13064" y="10030"/>
                </a:lnTo>
                <a:lnTo>
                  <a:pt x="13020" y="10247"/>
                </a:lnTo>
                <a:lnTo>
                  <a:pt x="12933" y="10272"/>
                </a:lnTo>
                <a:lnTo>
                  <a:pt x="12763" y="10276"/>
                </a:lnTo>
                <a:lnTo>
                  <a:pt x="11976" y="9200"/>
                </a:lnTo>
                <a:lnTo>
                  <a:pt x="11795" y="8957"/>
                </a:lnTo>
                <a:lnTo>
                  <a:pt x="11835" y="8883"/>
                </a:lnTo>
                <a:lnTo>
                  <a:pt x="11896" y="8772"/>
                </a:lnTo>
                <a:lnTo>
                  <a:pt x="11966" y="8642"/>
                </a:lnTo>
                <a:lnTo>
                  <a:pt x="11836" y="8571"/>
                </a:lnTo>
                <a:lnTo>
                  <a:pt x="11820" y="8779"/>
                </a:lnTo>
                <a:lnTo>
                  <a:pt x="11665" y="8888"/>
                </a:lnTo>
                <a:lnTo>
                  <a:pt x="10906" y="8379"/>
                </a:lnTo>
                <a:lnTo>
                  <a:pt x="10450" y="7892"/>
                </a:lnTo>
                <a:lnTo>
                  <a:pt x="10333" y="7972"/>
                </a:lnTo>
                <a:lnTo>
                  <a:pt x="9999" y="7791"/>
                </a:lnTo>
                <a:lnTo>
                  <a:pt x="9475" y="7604"/>
                </a:lnTo>
                <a:lnTo>
                  <a:pt x="9061" y="7524"/>
                </a:lnTo>
                <a:lnTo>
                  <a:pt x="8878" y="7376"/>
                </a:lnTo>
                <a:lnTo>
                  <a:pt x="8772" y="7126"/>
                </a:lnTo>
                <a:lnTo>
                  <a:pt x="8450" y="7144"/>
                </a:lnTo>
                <a:lnTo>
                  <a:pt x="8360" y="6999"/>
                </a:lnTo>
                <a:lnTo>
                  <a:pt x="8234" y="6787"/>
                </a:lnTo>
                <a:lnTo>
                  <a:pt x="8007" y="6808"/>
                </a:lnTo>
                <a:lnTo>
                  <a:pt x="7650" y="7023"/>
                </a:lnTo>
                <a:lnTo>
                  <a:pt x="7515" y="7095"/>
                </a:lnTo>
                <a:lnTo>
                  <a:pt x="6917" y="7179"/>
                </a:lnTo>
                <a:lnTo>
                  <a:pt x="6389" y="7133"/>
                </a:lnTo>
                <a:lnTo>
                  <a:pt x="6259" y="7063"/>
                </a:lnTo>
                <a:lnTo>
                  <a:pt x="6444" y="6851"/>
                </a:lnTo>
                <a:lnTo>
                  <a:pt x="6385" y="6650"/>
                </a:lnTo>
                <a:lnTo>
                  <a:pt x="6646" y="6480"/>
                </a:lnTo>
                <a:lnTo>
                  <a:pt x="6661" y="6318"/>
                </a:lnTo>
                <a:lnTo>
                  <a:pt x="6400" y="6490"/>
                </a:lnTo>
                <a:lnTo>
                  <a:pt x="5656" y="6664"/>
                </a:lnTo>
                <a:lnTo>
                  <a:pt x="5570" y="6690"/>
                </a:lnTo>
                <a:lnTo>
                  <a:pt x="5601" y="6946"/>
                </a:lnTo>
                <a:lnTo>
                  <a:pt x="5711" y="7007"/>
                </a:lnTo>
                <a:lnTo>
                  <a:pt x="5424" y="7092"/>
                </a:lnTo>
                <a:lnTo>
                  <a:pt x="5098" y="7251"/>
                </a:lnTo>
                <a:lnTo>
                  <a:pt x="4580" y="7187"/>
                </a:lnTo>
                <a:lnTo>
                  <a:pt x="3981" y="7271"/>
                </a:lnTo>
                <a:lnTo>
                  <a:pt x="3249" y="7114"/>
                </a:lnTo>
                <a:lnTo>
                  <a:pt x="3092" y="7270"/>
                </a:lnTo>
                <a:lnTo>
                  <a:pt x="2650" y="7199"/>
                </a:lnTo>
                <a:lnTo>
                  <a:pt x="2278" y="6997"/>
                </a:lnTo>
                <a:lnTo>
                  <a:pt x="2067" y="6810"/>
                </a:lnTo>
                <a:lnTo>
                  <a:pt x="2108" y="6736"/>
                </a:lnTo>
                <a:lnTo>
                  <a:pt x="2289" y="6666"/>
                </a:lnTo>
                <a:lnTo>
                  <a:pt x="3053" y="6767"/>
                </a:lnTo>
                <a:lnTo>
                  <a:pt x="3611" y="6758"/>
                </a:lnTo>
                <a:lnTo>
                  <a:pt x="3777" y="6584"/>
                </a:lnTo>
                <a:lnTo>
                  <a:pt x="4098" y="6300"/>
                </a:lnTo>
                <a:lnTo>
                  <a:pt x="4299" y="6241"/>
                </a:lnTo>
                <a:lnTo>
                  <a:pt x="4039" y="6100"/>
                </a:lnTo>
                <a:lnTo>
                  <a:pt x="3949" y="5955"/>
                </a:lnTo>
                <a:lnTo>
                  <a:pt x="3893" y="5925"/>
                </a:lnTo>
                <a:lnTo>
                  <a:pt x="3692" y="5984"/>
                </a:lnTo>
                <a:lnTo>
                  <a:pt x="3637" y="5954"/>
                </a:lnTo>
                <a:lnTo>
                  <a:pt x="3452" y="5541"/>
                </a:lnTo>
                <a:lnTo>
                  <a:pt x="3445" y="5466"/>
                </a:lnTo>
                <a:lnTo>
                  <a:pt x="3025" y="5310"/>
                </a:lnTo>
                <a:lnTo>
                  <a:pt x="2839" y="5209"/>
                </a:lnTo>
                <a:lnTo>
                  <a:pt x="2899" y="5097"/>
                </a:lnTo>
                <a:lnTo>
                  <a:pt x="3185" y="4747"/>
                </a:lnTo>
                <a:lnTo>
                  <a:pt x="3272" y="4721"/>
                </a:lnTo>
                <a:lnTo>
                  <a:pt x="3371" y="4536"/>
                </a:lnTo>
                <a:lnTo>
                  <a:pt x="3316" y="4506"/>
                </a:lnTo>
                <a:lnTo>
                  <a:pt x="2926" y="4294"/>
                </a:lnTo>
                <a:lnTo>
                  <a:pt x="2838" y="4102"/>
                </a:lnTo>
                <a:lnTo>
                  <a:pt x="2978" y="3842"/>
                </a:lnTo>
                <a:lnTo>
                  <a:pt x="2919" y="3641"/>
                </a:lnTo>
                <a:lnTo>
                  <a:pt x="2949" y="3585"/>
                </a:lnTo>
                <a:lnTo>
                  <a:pt x="3135" y="3686"/>
                </a:lnTo>
                <a:lnTo>
                  <a:pt x="3165" y="3630"/>
                </a:lnTo>
                <a:lnTo>
                  <a:pt x="3194" y="3310"/>
                </a:lnTo>
                <a:lnTo>
                  <a:pt x="3126" y="3128"/>
                </a:lnTo>
                <a:lnTo>
                  <a:pt x="3322" y="2898"/>
                </a:lnTo>
                <a:lnTo>
                  <a:pt x="3775" y="2903"/>
                </a:lnTo>
                <a:lnTo>
                  <a:pt x="3880" y="2888"/>
                </a:lnTo>
                <a:lnTo>
                  <a:pt x="4092" y="2762"/>
                </a:lnTo>
                <a:lnTo>
                  <a:pt x="4349" y="2732"/>
                </a:lnTo>
                <a:lnTo>
                  <a:pt x="4404" y="2763"/>
                </a:lnTo>
                <a:lnTo>
                  <a:pt x="4433" y="3019"/>
                </a:lnTo>
                <a:lnTo>
                  <a:pt x="4619" y="3120"/>
                </a:lnTo>
                <a:lnTo>
                  <a:pt x="4906" y="3035"/>
                </a:lnTo>
                <a:lnTo>
                  <a:pt x="4962" y="3065"/>
                </a:lnTo>
                <a:lnTo>
                  <a:pt x="5203" y="3196"/>
                </a:lnTo>
                <a:lnTo>
                  <a:pt x="5308" y="3180"/>
                </a:lnTo>
                <a:lnTo>
                  <a:pt x="5375" y="2881"/>
                </a:lnTo>
                <a:lnTo>
                  <a:pt x="5475" y="2695"/>
                </a:lnTo>
                <a:lnTo>
                  <a:pt x="5816" y="2686"/>
                </a:lnTo>
                <a:lnTo>
                  <a:pt x="5686" y="2616"/>
                </a:lnTo>
                <a:lnTo>
                  <a:pt x="5233" y="2564"/>
                </a:lnTo>
                <a:lnTo>
                  <a:pt x="5103" y="2493"/>
                </a:lnTo>
                <a:lnTo>
                  <a:pt x="5073" y="2283"/>
                </a:lnTo>
                <a:lnTo>
                  <a:pt x="4886" y="2182"/>
                </a:lnTo>
                <a:lnTo>
                  <a:pt x="4701" y="2083"/>
                </a:lnTo>
                <a:lnTo>
                  <a:pt x="4632" y="1900"/>
                </a:lnTo>
                <a:lnTo>
                  <a:pt x="4560" y="1766"/>
                </a:lnTo>
                <a:lnTo>
                  <a:pt x="4631" y="1636"/>
                </a:lnTo>
                <a:lnTo>
                  <a:pt x="4874" y="1454"/>
                </a:lnTo>
                <a:lnTo>
                  <a:pt x="4904" y="1398"/>
                </a:lnTo>
                <a:lnTo>
                  <a:pt x="4863" y="1207"/>
                </a:lnTo>
                <a:lnTo>
                  <a:pt x="4893" y="1152"/>
                </a:lnTo>
                <a:lnTo>
                  <a:pt x="5189" y="1048"/>
                </a:lnTo>
                <a:lnTo>
                  <a:pt x="5301" y="1108"/>
                </a:lnTo>
                <a:lnTo>
                  <a:pt x="5436" y="1303"/>
                </a:lnTo>
                <a:lnTo>
                  <a:pt x="5617" y="1280"/>
                </a:lnTo>
                <a:lnTo>
                  <a:pt x="5728" y="1340"/>
                </a:lnTo>
                <a:lnTo>
                  <a:pt x="5858" y="1411"/>
                </a:lnTo>
                <a:lnTo>
                  <a:pt x="5863" y="1581"/>
                </a:lnTo>
                <a:lnTo>
                  <a:pt x="5822" y="1655"/>
                </a:lnTo>
                <a:lnTo>
                  <a:pt x="5932" y="2028"/>
                </a:lnTo>
                <a:lnTo>
                  <a:pt x="6044" y="2089"/>
                </a:lnTo>
                <a:lnTo>
                  <a:pt x="6245" y="2029"/>
                </a:lnTo>
                <a:lnTo>
                  <a:pt x="6461" y="2074"/>
                </a:lnTo>
                <a:lnTo>
                  <a:pt x="6249" y="1887"/>
                </a:lnTo>
                <a:lnTo>
                  <a:pt x="6477" y="1601"/>
                </a:lnTo>
                <a:lnTo>
                  <a:pt x="6175" y="1269"/>
                </a:lnTo>
                <a:lnTo>
                  <a:pt x="6306" y="1028"/>
                </a:lnTo>
                <a:lnTo>
                  <a:pt x="6291" y="611"/>
                </a:lnTo>
                <a:lnTo>
                  <a:pt x="6262" y="356"/>
                </a:lnTo>
                <a:lnTo>
                  <a:pt x="6523" y="184"/>
                </a:lnTo>
                <a:lnTo>
                  <a:pt x="6764" y="315"/>
                </a:lnTo>
                <a:lnTo>
                  <a:pt x="7054" y="401"/>
                </a:lnTo>
                <a:lnTo>
                  <a:pt x="7507" y="141"/>
                </a:lnTo>
                <a:lnTo>
                  <a:pt x="7785" y="74"/>
                </a:lnTo>
                <a:lnTo>
                  <a:pt x="8115" y="85"/>
                </a:lnTo>
                <a:lnTo>
                  <a:pt x="8402" y="0"/>
                </a:lnTo>
                <a:lnTo>
                  <a:pt x="8473" y="134"/>
                </a:lnTo>
                <a:lnTo>
                  <a:pt x="8955" y="132"/>
                </a:lnTo>
                <a:lnTo>
                  <a:pt x="8918" y="377"/>
                </a:lnTo>
                <a:lnTo>
                  <a:pt x="9326" y="645"/>
                </a:lnTo>
                <a:lnTo>
                  <a:pt x="9346" y="920"/>
                </a:lnTo>
                <a:lnTo>
                  <a:pt x="9372" y="1006"/>
                </a:lnTo>
                <a:lnTo>
                  <a:pt x="9687" y="1178"/>
                </a:lnTo>
                <a:lnTo>
                  <a:pt x="9943" y="1461"/>
                </a:lnTo>
                <a:lnTo>
                  <a:pt x="10129" y="1562"/>
                </a:lnTo>
                <a:lnTo>
                  <a:pt x="10214" y="1536"/>
                </a:lnTo>
                <a:lnTo>
                  <a:pt x="10460" y="1525"/>
                </a:lnTo>
                <a:lnTo>
                  <a:pt x="10590" y="1595"/>
                </a:lnTo>
                <a:lnTo>
                  <a:pt x="10858" y="1812"/>
                </a:lnTo>
                <a:lnTo>
                  <a:pt x="10913" y="1843"/>
                </a:lnTo>
                <a:close/>
                <a:moveTo>
                  <a:pt x="2034" y="6697"/>
                </a:moveTo>
                <a:lnTo>
                  <a:pt x="1937" y="6475"/>
                </a:lnTo>
                <a:lnTo>
                  <a:pt x="1703" y="6373"/>
                </a:lnTo>
                <a:lnTo>
                  <a:pt x="1584" y="6284"/>
                </a:lnTo>
                <a:lnTo>
                  <a:pt x="1396" y="6230"/>
                </a:lnTo>
                <a:lnTo>
                  <a:pt x="1055" y="6238"/>
                </a:lnTo>
                <a:lnTo>
                  <a:pt x="719" y="6104"/>
                </a:lnTo>
                <a:lnTo>
                  <a:pt x="153" y="5773"/>
                </a:lnTo>
                <a:lnTo>
                  <a:pt x="20" y="5796"/>
                </a:lnTo>
                <a:lnTo>
                  <a:pt x="0" y="5834"/>
                </a:lnTo>
                <a:lnTo>
                  <a:pt x="52" y="5959"/>
                </a:lnTo>
                <a:lnTo>
                  <a:pt x="256" y="6069"/>
                </a:lnTo>
                <a:lnTo>
                  <a:pt x="468" y="6256"/>
                </a:lnTo>
                <a:lnTo>
                  <a:pt x="580" y="6317"/>
                </a:lnTo>
                <a:lnTo>
                  <a:pt x="815" y="6372"/>
                </a:lnTo>
                <a:lnTo>
                  <a:pt x="870" y="6402"/>
                </a:lnTo>
                <a:lnTo>
                  <a:pt x="1297" y="6634"/>
                </a:lnTo>
                <a:lnTo>
                  <a:pt x="1532" y="6689"/>
                </a:lnTo>
                <a:lnTo>
                  <a:pt x="1617" y="6710"/>
                </a:lnTo>
                <a:lnTo>
                  <a:pt x="1877" y="6851"/>
                </a:lnTo>
                <a:lnTo>
                  <a:pt x="1963" y="6826"/>
                </a:lnTo>
                <a:lnTo>
                  <a:pt x="2034" y="6697"/>
                </a:lnTo>
                <a:close/>
                <a:moveTo>
                  <a:pt x="5797" y="7294"/>
                </a:moveTo>
                <a:lnTo>
                  <a:pt x="5550" y="7304"/>
                </a:lnTo>
                <a:lnTo>
                  <a:pt x="5354" y="7534"/>
                </a:lnTo>
                <a:lnTo>
                  <a:pt x="5097" y="7563"/>
                </a:lnTo>
                <a:lnTo>
                  <a:pt x="4911" y="7462"/>
                </a:lnTo>
                <a:lnTo>
                  <a:pt x="4795" y="7544"/>
                </a:lnTo>
                <a:lnTo>
                  <a:pt x="4724" y="7674"/>
                </a:lnTo>
                <a:lnTo>
                  <a:pt x="4735" y="7921"/>
                </a:lnTo>
                <a:lnTo>
                  <a:pt x="4952" y="7965"/>
                </a:lnTo>
                <a:lnTo>
                  <a:pt x="5097" y="7876"/>
                </a:lnTo>
                <a:lnTo>
                  <a:pt x="5538" y="7947"/>
                </a:lnTo>
                <a:lnTo>
                  <a:pt x="5751" y="7821"/>
                </a:lnTo>
                <a:lnTo>
                  <a:pt x="5766" y="7661"/>
                </a:lnTo>
                <a:lnTo>
                  <a:pt x="5922" y="7505"/>
                </a:lnTo>
                <a:lnTo>
                  <a:pt x="5983" y="7394"/>
                </a:lnTo>
                <a:lnTo>
                  <a:pt x="5927" y="7363"/>
                </a:lnTo>
                <a:lnTo>
                  <a:pt x="5797" y="7294"/>
                </a:lnTo>
                <a:close/>
                <a:moveTo>
                  <a:pt x="2181" y="3096"/>
                </a:moveTo>
                <a:lnTo>
                  <a:pt x="2064" y="3178"/>
                </a:lnTo>
                <a:lnTo>
                  <a:pt x="2120" y="3473"/>
                </a:lnTo>
                <a:lnTo>
                  <a:pt x="2305" y="3621"/>
                </a:lnTo>
                <a:lnTo>
                  <a:pt x="2416" y="3682"/>
                </a:lnTo>
                <a:lnTo>
                  <a:pt x="2637" y="3584"/>
                </a:lnTo>
                <a:lnTo>
                  <a:pt x="2578" y="3384"/>
                </a:lnTo>
                <a:lnTo>
                  <a:pt x="2336" y="3253"/>
                </a:lnTo>
                <a:lnTo>
                  <a:pt x="2291" y="3157"/>
                </a:lnTo>
                <a:lnTo>
                  <a:pt x="2181" y="3096"/>
                </a:lnTo>
                <a:close/>
                <a:moveTo>
                  <a:pt x="3293" y="1175"/>
                </a:moveTo>
                <a:lnTo>
                  <a:pt x="3249" y="1391"/>
                </a:lnTo>
                <a:lnTo>
                  <a:pt x="3178" y="1521"/>
                </a:lnTo>
                <a:lnTo>
                  <a:pt x="3212" y="1636"/>
                </a:lnTo>
                <a:lnTo>
                  <a:pt x="3398" y="1737"/>
                </a:lnTo>
                <a:lnTo>
                  <a:pt x="3383" y="1897"/>
                </a:lnTo>
                <a:lnTo>
                  <a:pt x="3584" y="1838"/>
                </a:lnTo>
                <a:lnTo>
                  <a:pt x="3535" y="1617"/>
                </a:lnTo>
                <a:lnTo>
                  <a:pt x="3424" y="1245"/>
                </a:lnTo>
                <a:lnTo>
                  <a:pt x="3349" y="1205"/>
                </a:lnTo>
                <a:lnTo>
                  <a:pt x="3293" y="1175"/>
                </a:lnTo>
                <a:close/>
              </a:path>
            </a:pathLst>
          </a:custGeom>
          <a:solidFill>
            <a:schemeClr val="accent3"/>
          </a:solidFill>
          <a:ln w="28575" cmpd="sng">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grpSp>
        <p:nvGrpSpPr>
          <p:cNvPr id="3" name="Group 71"/>
          <p:cNvGrpSpPr>
            <a:grpSpLocks/>
          </p:cNvGrpSpPr>
          <p:nvPr/>
        </p:nvGrpSpPr>
        <p:grpSpPr bwMode="auto">
          <a:xfrm>
            <a:off x="3098800" y="5659438"/>
            <a:ext cx="1416050" cy="892175"/>
            <a:chOff x="1661" y="3362"/>
            <a:chExt cx="756" cy="444"/>
          </a:xfrm>
          <a:solidFill>
            <a:srgbClr val="0069AA"/>
          </a:solidFill>
        </p:grpSpPr>
        <p:sp>
          <p:nvSpPr>
            <p:cNvPr id="319560" name="Freeform 72"/>
            <p:cNvSpPr>
              <a:spLocks/>
            </p:cNvSpPr>
            <p:nvPr/>
          </p:nvSpPr>
          <p:spPr bwMode="auto">
            <a:xfrm>
              <a:off x="2261" y="3609"/>
              <a:ext cx="156" cy="197"/>
            </a:xfrm>
            <a:custGeom>
              <a:avLst/>
              <a:gdLst/>
              <a:ahLst/>
              <a:cxnLst>
                <a:cxn ang="0">
                  <a:pos x="434" y="237"/>
                </a:cxn>
                <a:cxn ang="0">
                  <a:pos x="552" y="631"/>
                </a:cxn>
                <a:cxn ang="0">
                  <a:pos x="552" y="1024"/>
                </a:cxn>
                <a:cxn ang="0">
                  <a:pos x="158" y="1261"/>
                </a:cxn>
                <a:cxn ang="0">
                  <a:pos x="0" y="1537"/>
                </a:cxn>
                <a:cxn ang="0">
                  <a:pos x="0" y="1930"/>
                </a:cxn>
                <a:cxn ang="0">
                  <a:pos x="276" y="2088"/>
                </a:cxn>
                <a:cxn ang="0">
                  <a:pos x="276" y="2482"/>
                </a:cxn>
                <a:cxn ang="0">
                  <a:pos x="158" y="3388"/>
                </a:cxn>
                <a:cxn ang="0">
                  <a:pos x="158" y="3546"/>
                </a:cxn>
                <a:cxn ang="0">
                  <a:pos x="828" y="3939"/>
                </a:cxn>
                <a:cxn ang="0">
                  <a:pos x="1222" y="4333"/>
                </a:cxn>
                <a:cxn ang="0">
                  <a:pos x="1458" y="3781"/>
                </a:cxn>
                <a:cxn ang="0">
                  <a:pos x="1971" y="3269"/>
                </a:cxn>
                <a:cxn ang="0">
                  <a:pos x="3035" y="2600"/>
                </a:cxn>
                <a:cxn ang="0">
                  <a:pos x="3429" y="2324"/>
                </a:cxn>
                <a:cxn ang="0">
                  <a:pos x="3429" y="2207"/>
                </a:cxn>
                <a:cxn ang="0">
                  <a:pos x="3154" y="1694"/>
                </a:cxn>
                <a:cxn ang="0">
                  <a:pos x="2917" y="1418"/>
                </a:cxn>
                <a:cxn ang="0">
                  <a:pos x="2917" y="1143"/>
                </a:cxn>
                <a:cxn ang="0">
                  <a:pos x="2286" y="631"/>
                </a:cxn>
                <a:cxn ang="0">
                  <a:pos x="1616" y="237"/>
                </a:cxn>
                <a:cxn ang="0">
                  <a:pos x="670" y="0"/>
                </a:cxn>
                <a:cxn ang="0">
                  <a:pos x="434" y="237"/>
                </a:cxn>
              </a:cxnLst>
              <a:rect l="0" t="0" r="r" b="b"/>
              <a:pathLst>
                <a:path w="3429" h="4333">
                  <a:moveTo>
                    <a:pt x="434" y="237"/>
                  </a:moveTo>
                  <a:lnTo>
                    <a:pt x="552" y="631"/>
                  </a:lnTo>
                  <a:lnTo>
                    <a:pt x="552" y="1024"/>
                  </a:lnTo>
                  <a:lnTo>
                    <a:pt x="158" y="1261"/>
                  </a:lnTo>
                  <a:lnTo>
                    <a:pt x="0" y="1537"/>
                  </a:lnTo>
                  <a:lnTo>
                    <a:pt x="0" y="1930"/>
                  </a:lnTo>
                  <a:lnTo>
                    <a:pt x="276" y="2088"/>
                  </a:lnTo>
                  <a:lnTo>
                    <a:pt x="276" y="2482"/>
                  </a:lnTo>
                  <a:lnTo>
                    <a:pt x="158" y="3388"/>
                  </a:lnTo>
                  <a:lnTo>
                    <a:pt x="158" y="3546"/>
                  </a:lnTo>
                  <a:lnTo>
                    <a:pt x="828" y="3939"/>
                  </a:lnTo>
                  <a:lnTo>
                    <a:pt x="1222" y="4333"/>
                  </a:lnTo>
                  <a:lnTo>
                    <a:pt x="1458" y="3781"/>
                  </a:lnTo>
                  <a:lnTo>
                    <a:pt x="1971" y="3269"/>
                  </a:lnTo>
                  <a:lnTo>
                    <a:pt x="3035" y="2600"/>
                  </a:lnTo>
                  <a:lnTo>
                    <a:pt x="3429" y="2324"/>
                  </a:lnTo>
                  <a:lnTo>
                    <a:pt x="3429" y="2207"/>
                  </a:lnTo>
                  <a:lnTo>
                    <a:pt x="3154" y="1694"/>
                  </a:lnTo>
                  <a:lnTo>
                    <a:pt x="2917" y="1418"/>
                  </a:lnTo>
                  <a:lnTo>
                    <a:pt x="2917" y="1143"/>
                  </a:lnTo>
                  <a:lnTo>
                    <a:pt x="2286" y="631"/>
                  </a:lnTo>
                  <a:lnTo>
                    <a:pt x="1616" y="237"/>
                  </a:lnTo>
                  <a:lnTo>
                    <a:pt x="670" y="0"/>
                  </a:lnTo>
                  <a:lnTo>
                    <a:pt x="434" y="237"/>
                  </a:lnTo>
                  <a:close/>
                </a:path>
              </a:pathLst>
            </a:custGeom>
            <a:grpFill/>
            <a:ln w="28575" cmpd="sng">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61" name="Freeform 73"/>
            <p:cNvSpPr>
              <a:spLocks/>
            </p:cNvSpPr>
            <p:nvPr/>
          </p:nvSpPr>
          <p:spPr bwMode="auto">
            <a:xfrm>
              <a:off x="2172" y="3505"/>
              <a:ext cx="89" cy="61"/>
            </a:xfrm>
            <a:custGeom>
              <a:avLst/>
              <a:gdLst/>
              <a:ahLst/>
              <a:cxnLst>
                <a:cxn ang="0">
                  <a:pos x="0" y="393"/>
                </a:cxn>
                <a:cxn ang="0">
                  <a:pos x="512" y="551"/>
                </a:cxn>
                <a:cxn ang="0">
                  <a:pos x="669" y="788"/>
                </a:cxn>
                <a:cxn ang="0">
                  <a:pos x="946" y="1182"/>
                </a:cxn>
                <a:cxn ang="0">
                  <a:pos x="1182" y="1339"/>
                </a:cxn>
                <a:cxn ang="0">
                  <a:pos x="1734" y="1063"/>
                </a:cxn>
                <a:cxn ang="0">
                  <a:pos x="1852" y="945"/>
                </a:cxn>
                <a:cxn ang="0">
                  <a:pos x="1970" y="670"/>
                </a:cxn>
                <a:cxn ang="0">
                  <a:pos x="1458" y="276"/>
                </a:cxn>
                <a:cxn ang="0">
                  <a:pos x="1063" y="118"/>
                </a:cxn>
                <a:cxn ang="0">
                  <a:pos x="669" y="118"/>
                </a:cxn>
                <a:cxn ang="0">
                  <a:pos x="394" y="0"/>
                </a:cxn>
                <a:cxn ang="0">
                  <a:pos x="275" y="0"/>
                </a:cxn>
                <a:cxn ang="0">
                  <a:pos x="157" y="118"/>
                </a:cxn>
                <a:cxn ang="0">
                  <a:pos x="0" y="393"/>
                </a:cxn>
              </a:cxnLst>
              <a:rect l="0" t="0" r="r" b="b"/>
              <a:pathLst>
                <a:path w="1970" h="1339">
                  <a:moveTo>
                    <a:pt x="0" y="393"/>
                  </a:moveTo>
                  <a:lnTo>
                    <a:pt x="512" y="551"/>
                  </a:lnTo>
                  <a:lnTo>
                    <a:pt x="669" y="788"/>
                  </a:lnTo>
                  <a:lnTo>
                    <a:pt x="946" y="1182"/>
                  </a:lnTo>
                  <a:lnTo>
                    <a:pt x="1182" y="1339"/>
                  </a:lnTo>
                  <a:lnTo>
                    <a:pt x="1734" y="1063"/>
                  </a:lnTo>
                  <a:lnTo>
                    <a:pt x="1852" y="945"/>
                  </a:lnTo>
                  <a:lnTo>
                    <a:pt x="1970" y="670"/>
                  </a:lnTo>
                  <a:lnTo>
                    <a:pt x="1458" y="276"/>
                  </a:lnTo>
                  <a:lnTo>
                    <a:pt x="1063" y="118"/>
                  </a:lnTo>
                  <a:lnTo>
                    <a:pt x="669" y="118"/>
                  </a:lnTo>
                  <a:lnTo>
                    <a:pt x="394" y="0"/>
                  </a:lnTo>
                  <a:lnTo>
                    <a:pt x="275" y="0"/>
                  </a:lnTo>
                  <a:lnTo>
                    <a:pt x="157" y="118"/>
                  </a:lnTo>
                  <a:lnTo>
                    <a:pt x="0" y="393"/>
                  </a:lnTo>
                  <a:close/>
                </a:path>
              </a:pathLst>
            </a:custGeom>
            <a:grpFill/>
            <a:ln w="28575" cmpd="sng">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62" name="Freeform 74"/>
            <p:cNvSpPr>
              <a:spLocks/>
            </p:cNvSpPr>
            <p:nvPr/>
          </p:nvSpPr>
          <p:spPr bwMode="auto">
            <a:xfrm>
              <a:off x="2172" y="3566"/>
              <a:ext cx="30" cy="23"/>
            </a:xfrm>
            <a:custGeom>
              <a:avLst/>
              <a:gdLst/>
              <a:ahLst/>
              <a:cxnLst>
                <a:cxn ang="0">
                  <a:pos x="512" y="0"/>
                </a:cxn>
                <a:cxn ang="0">
                  <a:pos x="275" y="0"/>
                </a:cxn>
                <a:cxn ang="0">
                  <a:pos x="157" y="118"/>
                </a:cxn>
                <a:cxn ang="0">
                  <a:pos x="0" y="237"/>
                </a:cxn>
                <a:cxn ang="0">
                  <a:pos x="0" y="512"/>
                </a:cxn>
                <a:cxn ang="0">
                  <a:pos x="275" y="395"/>
                </a:cxn>
                <a:cxn ang="0">
                  <a:pos x="512" y="395"/>
                </a:cxn>
                <a:cxn ang="0">
                  <a:pos x="669" y="395"/>
                </a:cxn>
                <a:cxn ang="0">
                  <a:pos x="669" y="237"/>
                </a:cxn>
                <a:cxn ang="0">
                  <a:pos x="512" y="0"/>
                </a:cxn>
              </a:cxnLst>
              <a:rect l="0" t="0" r="r" b="b"/>
              <a:pathLst>
                <a:path w="669" h="512">
                  <a:moveTo>
                    <a:pt x="512" y="0"/>
                  </a:moveTo>
                  <a:lnTo>
                    <a:pt x="275" y="0"/>
                  </a:lnTo>
                  <a:lnTo>
                    <a:pt x="157" y="118"/>
                  </a:lnTo>
                  <a:lnTo>
                    <a:pt x="0" y="237"/>
                  </a:lnTo>
                  <a:lnTo>
                    <a:pt x="0" y="512"/>
                  </a:lnTo>
                  <a:lnTo>
                    <a:pt x="275" y="395"/>
                  </a:lnTo>
                  <a:lnTo>
                    <a:pt x="512" y="395"/>
                  </a:lnTo>
                  <a:lnTo>
                    <a:pt x="669" y="395"/>
                  </a:lnTo>
                  <a:lnTo>
                    <a:pt x="669" y="237"/>
                  </a:lnTo>
                  <a:lnTo>
                    <a:pt x="512" y="0"/>
                  </a:lnTo>
                  <a:close/>
                </a:path>
              </a:pathLst>
            </a:custGeom>
            <a:grpFill/>
            <a:ln w="28575" cmpd="sng">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63" name="Freeform 75"/>
            <p:cNvSpPr>
              <a:spLocks/>
            </p:cNvSpPr>
            <p:nvPr/>
          </p:nvSpPr>
          <p:spPr bwMode="auto">
            <a:xfrm>
              <a:off x="2123" y="3518"/>
              <a:ext cx="36" cy="36"/>
            </a:xfrm>
            <a:custGeom>
              <a:avLst/>
              <a:gdLst/>
              <a:ahLst/>
              <a:cxnLst>
                <a:cxn ang="0">
                  <a:pos x="0" y="117"/>
                </a:cxn>
                <a:cxn ang="0">
                  <a:pos x="0" y="275"/>
                </a:cxn>
                <a:cxn ang="0">
                  <a:pos x="158" y="394"/>
                </a:cxn>
                <a:cxn ang="0">
                  <a:pos x="276" y="669"/>
                </a:cxn>
                <a:cxn ang="0">
                  <a:pos x="513" y="787"/>
                </a:cxn>
                <a:cxn ang="0">
                  <a:pos x="788" y="787"/>
                </a:cxn>
                <a:cxn ang="0">
                  <a:pos x="788" y="512"/>
                </a:cxn>
                <a:cxn ang="0">
                  <a:pos x="788" y="394"/>
                </a:cxn>
                <a:cxn ang="0">
                  <a:pos x="671" y="117"/>
                </a:cxn>
                <a:cxn ang="0">
                  <a:pos x="276" y="0"/>
                </a:cxn>
                <a:cxn ang="0">
                  <a:pos x="0" y="117"/>
                </a:cxn>
              </a:cxnLst>
              <a:rect l="0" t="0" r="r" b="b"/>
              <a:pathLst>
                <a:path w="788" h="787">
                  <a:moveTo>
                    <a:pt x="0" y="117"/>
                  </a:moveTo>
                  <a:lnTo>
                    <a:pt x="0" y="275"/>
                  </a:lnTo>
                  <a:lnTo>
                    <a:pt x="158" y="394"/>
                  </a:lnTo>
                  <a:lnTo>
                    <a:pt x="276" y="669"/>
                  </a:lnTo>
                  <a:lnTo>
                    <a:pt x="513" y="787"/>
                  </a:lnTo>
                  <a:lnTo>
                    <a:pt x="788" y="787"/>
                  </a:lnTo>
                  <a:lnTo>
                    <a:pt x="788" y="512"/>
                  </a:lnTo>
                  <a:lnTo>
                    <a:pt x="788" y="394"/>
                  </a:lnTo>
                  <a:lnTo>
                    <a:pt x="671" y="117"/>
                  </a:lnTo>
                  <a:lnTo>
                    <a:pt x="276" y="0"/>
                  </a:lnTo>
                  <a:lnTo>
                    <a:pt x="0" y="117"/>
                  </a:lnTo>
                  <a:close/>
                </a:path>
              </a:pathLst>
            </a:custGeom>
            <a:grpFill/>
            <a:ln w="28575" cmpd="sng">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64" name="Freeform 76"/>
            <p:cNvSpPr>
              <a:spLocks/>
            </p:cNvSpPr>
            <p:nvPr/>
          </p:nvSpPr>
          <p:spPr bwMode="auto">
            <a:xfrm>
              <a:off x="2077" y="3482"/>
              <a:ext cx="95" cy="36"/>
            </a:xfrm>
            <a:custGeom>
              <a:avLst/>
              <a:gdLst/>
              <a:ahLst/>
              <a:cxnLst>
                <a:cxn ang="0">
                  <a:pos x="394" y="118"/>
                </a:cxn>
                <a:cxn ang="0">
                  <a:pos x="119" y="276"/>
                </a:cxn>
                <a:cxn ang="0">
                  <a:pos x="0" y="512"/>
                </a:cxn>
                <a:cxn ang="0">
                  <a:pos x="0" y="788"/>
                </a:cxn>
                <a:cxn ang="0">
                  <a:pos x="237" y="512"/>
                </a:cxn>
                <a:cxn ang="0">
                  <a:pos x="789" y="512"/>
                </a:cxn>
                <a:cxn ang="0">
                  <a:pos x="1301" y="393"/>
                </a:cxn>
                <a:cxn ang="0">
                  <a:pos x="1696" y="393"/>
                </a:cxn>
                <a:cxn ang="0">
                  <a:pos x="1971" y="276"/>
                </a:cxn>
                <a:cxn ang="0">
                  <a:pos x="2090" y="118"/>
                </a:cxn>
                <a:cxn ang="0">
                  <a:pos x="1971" y="0"/>
                </a:cxn>
                <a:cxn ang="0">
                  <a:pos x="1301" y="0"/>
                </a:cxn>
                <a:cxn ang="0">
                  <a:pos x="946" y="118"/>
                </a:cxn>
                <a:cxn ang="0">
                  <a:pos x="671" y="118"/>
                </a:cxn>
                <a:cxn ang="0">
                  <a:pos x="394" y="118"/>
                </a:cxn>
              </a:cxnLst>
              <a:rect l="0" t="0" r="r" b="b"/>
              <a:pathLst>
                <a:path w="2090" h="788">
                  <a:moveTo>
                    <a:pt x="394" y="118"/>
                  </a:moveTo>
                  <a:lnTo>
                    <a:pt x="119" y="276"/>
                  </a:lnTo>
                  <a:lnTo>
                    <a:pt x="0" y="512"/>
                  </a:lnTo>
                  <a:lnTo>
                    <a:pt x="0" y="788"/>
                  </a:lnTo>
                  <a:lnTo>
                    <a:pt x="237" y="512"/>
                  </a:lnTo>
                  <a:lnTo>
                    <a:pt x="789" y="512"/>
                  </a:lnTo>
                  <a:lnTo>
                    <a:pt x="1301" y="393"/>
                  </a:lnTo>
                  <a:lnTo>
                    <a:pt x="1696" y="393"/>
                  </a:lnTo>
                  <a:lnTo>
                    <a:pt x="1971" y="276"/>
                  </a:lnTo>
                  <a:lnTo>
                    <a:pt x="2090" y="118"/>
                  </a:lnTo>
                  <a:lnTo>
                    <a:pt x="1971" y="0"/>
                  </a:lnTo>
                  <a:lnTo>
                    <a:pt x="1301" y="0"/>
                  </a:lnTo>
                  <a:lnTo>
                    <a:pt x="946" y="118"/>
                  </a:lnTo>
                  <a:lnTo>
                    <a:pt x="671" y="118"/>
                  </a:lnTo>
                  <a:lnTo>
                    <a:pt x="394" y="118"/>
                  </a:lnTo>
                  <a:close/>
                </a:path>
              </a:pathLst>
            </a:custGeom>
            <a:grpFill/>
            <a:ln w="28575" cmpd="sng">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65" name="Freeform 77"/>
            <p:cNvSpPr>
              <a:spLocks/>
            </p:cNvSpPr>
            <p:nvPr/>
          </p:nvSpPr>
          <p:spPr bwMode="auto">
            <a:xfrm>
              <a:off x="1962" y="3421"/>
              <a:ext cx="79" cy="61"/>
            </a:xfrm>
            <a:custGeom>
              <a:avLst/>
              <a:gdLst/>
              <a:ahLst/>
              <a:cxnLst>
                <a:cxn ang="0">
                  <a:pos x="669" y="0"/>
                </a:cxn>
                <a:cxn ang="0">
                  <a:pos x="669" y="118"/>
                </a:cxn>
                <a:cxn ang="0">
                  <a:pos x="275" y="393"/>
                </a:cxn>
                <a:cxn ang="0">
                  <a:pos x="0" y="512"/>
                </a:cxn>
                <a:cxn ang="0">
                  <a:pos x="157" y="512"/>
                </a:cxn>
                <a:cxn ang="0">
                  <a:pos x="275" y="1063"/>
                </a:cxn>
                <a:cxn ang="0">
                  <a:pos x="551" y="1339"/>
                </a:cxn>
                <a:cxn ang="0">
                  <a:pos x="669" y="1339"/>
                </a:cxn>
                <a:cxn ang="0">
                  <a:pos x="906" y="1182"/>
                </a:cxn>
                <a:cxn ang="0">
                  <a:pos x="1063" y="1182"/>
                </a:cxn>
                <a:cxn ang="0">
                  <a:pos x="1340" y="1339"/>
                </a:cxn>
                <a:cxn ang="0">
                  <a:pos x="1458" y="1182"/>
                </a:cxn>
                <a:cxn ang="0">
                  <a:pos x="1575" y="1182"/>
                </a:cxn>
                <a:cxn ang="0">
                  <a:pos x="1734" y="1063"/>
                </a:cxn>
                <a:cxn ang="0">
                  <a:pos x="1575" y="788"/>
                </a:cxn>
                <a:cxn ang="0">
                  <a:pos x="1340" y="512"/>
                </a:cxn>
                <a:cxn ang="0">
                  <a:pos x="1063" y="118"/>
                </a:cxn>
                <a:cxn ang="0">
                  <a:pos x="906" y="0"/>
                </a:cxn>
                <a:cxn ang="0">
                  <a:pos x="669" y="0"/>
                </a:cxn>
              </a:cxnLst>
              <a:rect l="0" t="0" r="r" b="b"/>
              <a:pathLst>
                <a:path w="1734" h="1339">
                  <a:moveTo>
                    <a:pt x="669" y="0"/>
                  </a:moveTo>
                  <a:lnTo>
                    <a:pt x="669" y="118"/>
                  </a:lnTo>
                  <a:lnTo>
                    <a:pt x="275" y="393"/>
                  </a:lnTo>
                  <a:lnTo>
                    <a:pt x="0" y="512"/>
                  </a:lnTo>
                  <a:lnTo>
                    <a:pt x="157" y="512"/>
                  </a:lnTo>
                  <a:lnTo>
                    <a:pt x="275" y="1063"/>
                  </a:lnTo>
                  <a:lnTo>
                    <a:pt x="551" y="1339"/>
                  </a:lnTo>
                  <a:lnTo>
                    <a:pt x="669" y="1339"/>
                  </a:lnTo>
                  <a:lnTo>
                    <a:pt x="906" y="1182"/>
                  </a:lnTo>
                  <a:lnTo>
                    <a:pt x="1063" y="1182"/>
                  </a:lnTo>
                  <a:lnTo>
                    <a:pt x="1340" y="1339"/>
                  </a:lnTo>
                  <a:lnTo>
                    <a:pt x="1458" y="1182"/>
                  </a:lnTo>
                  <a:lnTo>
                    <a:pt x="1575" y="1182"/>
                  </a:lnTo>
                  <a:lnTo>
                    <a:pt x="1734" y="1063"/>
                  </a:lnTo>
                  <a:lnTo>
                    <a:pt x="1575" y="788"/>
                  </a:lnTo>
                  <a:lnTo>
                    <a:pt x="1340" y="512"/>
                  </a:lnTo>
                  <a:lnTo>
                    <a:pt x="1063" y="118"/>
                  </a:lnTo>
                  <a:lnTo>
                    <a:pt x="906" y="0"/>
                  </a:lnTo>
                  <a:lnTo>
                    <a:pt x="669" y="0"/>
                  </a:lnTo>
                  <a:close/>
                </a:path>
              </a:pathLst>
            </a:custGeom>
            <a:grpFill/>
            <a:ln w="28575" cmpd="sng">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66" name="Freeform 78"/>
            <p:cNvSpPr>
              <a:spLocks/>
            </p:cNvSpPr>
            <p:nvPr/>
          </p:nvSpPr>
          <p:spPr bwMode="auto">
            <a:xfrm>
              <a:off x="1772" y="3362"/>
              <a:ext cx="72" cy="54"/>
            </a:xfrm>
            <a:custGeom>
              <a:avLst/>
              <a:gdLst/>
              <a:ahLst/>
              <a:cxnLst>
                <a:cxn ang="0">
                  <a:pos x="0" y="512"/>
                </a:cxn>
                <a:cxn ang="0">
                  <a:pos x="0" y="787"/>
                </a:cxn>
                <a:cxn ang="0">
                  <a:pos x="118" y="787"/>
                </a:cxn>
                <a:cxn ang="0">
                  <a:pos x="394" y="787"/>
                </a:cxn>
                <a:cxn ang="0">
                  <a:pos x="473" y="1181"/>
                </a:cxn>
                <a:cxn ang="0">
                  <a:pos x="906" y="1181"/>
                </a:cxn>
                <a:cxn ang="0">
                  <a:pos x="1182" y="1064"/>
                </a:cxn>
                <a:cxn ang="0">
                  <a:pos x="1300" y="906"/>
                </a:cxn>
                <a:cxn ang="0">
                  <a:pos x="1419" y="512"/>
                </a:cxn>
                <a:cxn ang="0">
                  <a:pos x="1576" y="237"/>
                </a:cxn>
                <a:cxn ang="0">
                  <a:pos x="1300" y="0"/>
                </a:cxn>
                <a:cxn ang="0">
                  <a:pos x="906" y="0"/>
                </a:cxn>
                <a:cxn ang="0">
                  <a:pos x="118" y="237"/>
                </a:cxn>
                <a:cxn ang="0">
                  <a:pos x="0" y="512"/>
                </a:cxn>
              </a:cxnLst>
              <a:rect l="0" t="0" r="r" b="b"/>
              <a:pathLst>
                <a:path w="1576" h="1181">
                  <a:moveTo>
                    <a:pt x="0" y="512"/>
                  </a:moveTo>
                  <a:lnTo>
                    <a:pt x="0" y="787"/>
                  </a:lnTo>
                  <a:lnTo>
                    <a:pt x="118" y="787"/>
                  </a:lnTo>
                  <a:lnTo>
                    <a:pt x="394" y="787"/>
                  </a:lnTo>
                  <a:lnTo>
                    <a:pt x="473" y="1181"/>
                  </a:lnTo>
                  <a:lnTo>
                    <a:pt x="906" y="1181"/>
                  </a:lnTo>
                  <a:lnTo>
                    <a:pt x="1182" y="1064"/>
                  </a:lnTo>
                  <a:lnTo>
                    <a:pt x="1300" y="906"/>
                  </a:lnTo>
                  <a:lnTo>
                    <a:pt x="1419" y="512"/>
                  </a:lnTo>
                  <a:lnTo>
                    <a:pt x="1576" y="237"/>
                  </a:lnTo>
                  <a:lnTo>
                    <a:pt x="1300" y="0"/>
                  </a:lnTo>
                  <a:lnTo>
                    <a:pt x="906" y="0"/>
                  </a:lnTo>
                  <a:lnTo>
                    <a:pt x="118" y="237"/>
                  </a:lnTo>
                  <a:lnTo>
                    <a:pt x="0" y="512"/>
                  </a:lnTo>
                  <a:close/>
                </a:path>
              </a:pathLst>
            </a:custGeom>
            <a:grpFill/>
            <a:ln w="28575" cmpd="sng">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67" name="Freeform 79"/>
            <p:cNvSpPr>
              <a:spLocks/>
            </p:cNvSpPr>
            <p:nvPr/>
          </p:nvSpPr>
          <p:spPr bwMode="auto">
            <a:xfrm>
              <a:off x="1709" y="3403"/>
              <a:ext cx="38" cy="36"/>
            </a:xfrm>
            <a:custGeom>
              <a:avLst/>
              <a:gdLst/>
              <a:ahLst/>
              <a:cxnLst>
                <a:cxn ang="0">
                  <a:pos x="315" y="275"/>
                </a:cxn>
                <a:cxn ang="0">
                  <a:pos x="0" y="512"/>
                </a:cxn>
                <a:cxn ang="0">
                  <a:pos x="157" y="630"/>
                </a:cxn>
                <a:cxn ang="0">
                  <a:pos x="434" y="787"/>
                </a:cxn>
                <a:cxn ang="0">
                  <a:pos x="552" y="394"/>
                </a:cxn>
                <a:cxn ang="0">
                  <a:pos x="670" y="275"/>
                </a:cxn>
                <a:cxn ang="0">
                  <a:pos x="828" y="0"/>
                </a:cxn>
                <a:cxn ang="0">
                  <a:pos x="670" y="0"/>
                </a:cxn>
                <a:cxn ang="0">
                  <a:pos x="552" y="0"/>
                </a:cxn>
                <a:cxn ang="0">
                  <a:pos x="315" y="275"/>
                </a:cxn>
              </a:cxnLst>
              <a:rect l="0" t="0" r="r" b="b"/>
              <a:pathLst>
                <a:path w="828" h="787">
                  <a:moveTo>
                    <a:pt x="315" y="275"/>
                  </a:moveTo>
                  <a:lnTo>
                    <a:pt x="0" y="512"/>
                  </a:lnTo>
                  <a:lnTo>
                    <a:pt x="157" y="630"/>
                  </a:lnTo>
                  <a:lnTo>
                    <a:pt x="434" y="787"/>
                  </a:lnTo>
                  <a:lnTo>
                    <a:pt x="552" y="394"/>
                  </a:lnTo>
                  <a:lnTo>
                    <a:pt x="670" y="275"/>
                  </a:lnTo>
                  <a:lnTo>
                    <a:pt x="828" y="0"/>
                  </a:lnTo>
                  <a:lnTo>
                    <a:pt x="670" y="0"/>
                  </a:lnTo>
                  <a:lnTo>
                    <a:pt x="552" y="0"/>
                  </a:lnTo>
                  <a:lnTo>
                    <a:pt x="315" y="275"/>
                  </a:lnTo>
                  <a:close/>
                </a:path>
              </a:pathLst>
            </a:custGeom>
            <a:grpFill/>
            <a:ln w="28575" cmpd="sng">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68" name="Freeform 80"/>
            <p:cNvSpPr>
              <a:spLocks/>
            </p:cNvSpPr>
            <p:nvPr/>
          </p:nvSpPr>
          <p:spPr bwMode="auto">
            <a:xfrm>
              <a:off x="1661" y="3444"/>
              <a:ext cx="20" cy="18"/>
            </a:xfrm>
            <a:custGeom>
              <a:avLst/>
              <a:gdLst/>
              <a:ahLst/>
              <a:cxnLst>
                <a:cxn ang="0">
                  <a:pos x="158" y="0"/>
                </a:cxn>
                <a:cxn ang="0">
                  <a:pos x="0" y="276"/>
                </a:cxn>
                <a:cxn ang="0">
                  <a:pos x="158" y="393"/>
                </a:cxn>
                <a:cxn ang="0">
                  <a:pos x="433" y="276"/>
                </a:cxn>
                <a:cxn ang="0">
                  <a:pos x="433" y="158"/>
                </a:cxn>
                <a:cxn ang="0">
                  <a:pos x="433" y="0"/>
                </a:cxn>
                <a:cxn ang="0">
                  <a:pos x="158" y="0"/>
                </a:cxn>
              </a:cxnLst>
              <a:rect l="0" t="0" r="r" b="b"/>
              <a:pathLst>
                <a:path w="433" h="393">
                  <a:moveTo>
                    <a:pt x="158" y="0"/>
                  </a:moveTo>
                  <a:lnTo>
                    <a:pt x="0" y="276"/>
                  </a:lnTo>
                  <a:lnTo>
                    <a:pt x="158" y="393"/>
                  </a:lnTo>
                  <a:lnTo>
                    <a:pt x="433" y="276"/>
                  </a:lnTo>
                  <a:lnTo>
                    <a:pt x="433" y="158"/>
                  </a:lnTo>
                  <a:lnTo>
                    <a:pt x="433" y="0"/>
                  </a:lnTo>
                  <a:lnTo>
                    <a:pt x="158" y="0"/>
                  </a:lnTo>
                  <a:close/>
                </a:path>
              </a:pathLst>
            </a:custGeom>
            <a:grpFill/>
            <a:ln w="28575" cmpd="sng">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grpSp>
      <p:sp>
        <p:nvSpPr>
          <p:cNvPr id="319569" name="Text Box 81"/>
          <p:cNvSpPr txBox="1">
            <a:spLocks noChangeArrowheads="1"/>
          </p:cNvSpPr>
          <p:nvPr/>
        </p:nvSpPr>
        <p:spPr bwMode="auto">
          <a:xfrm>
            <a:off x="1905000" y="5257800"/>
            <a:ext cx="457200" cy="244475"/>
          </a:xfrm>
          <a:prstGeom prst="rect">
            <a:avLst/>
          </a:prstGeom>
          <a:noFill/>
          <a:ln w="38100">
            <a:noFill/>
            <a:miter lim="800000"/>
            <a:headEnd/>
            <a:tailEnd/>
          </a:ln>
          <a:effectLst/>
        </p:spPr>
        <p:txBody>
          <a:bodyPr lIns="0" tIns="0" rIns="0" bIns="0">
            <a:spAutoFit/>
          </a:bodyPr>
          <a:lstStyle/>
          <a:p>
            <a:pPr algn="ctr" eaLnBrk="0" hangingPunct="0">
              <a:spcBef>
                <a:spcPct val="50000"/>
              </a:spcBef>
            </a:pPr>
            <a:r>
              <a:rPr lang="en-US" sz="1600" dirty="0">
                <a:solidFill>
                  <a:prstClr val="white"/>
                </a:solidFill>
                <a:latin typeface="FrizQuadrata BT" pitchFamily="34" charset="0"/>
                <a:ea typeface="ＭＳ Ｐゴシック" pitchFamily="1" charset="-128"/>
                <a:cs typeface="+mn-cs"/>
              </a:rPr>
              <a:t>AK </a:t>
            </a:r>
            <a:r>
              <a:rPr lang="en-US" sz="1600" dirty="0" smtClean="0">
                <a:solidFill>
                  <a:prstClr val="white"/>
                </a:solidFill>
                <a:latin typeface="FrizQuadrata BT" pitchFamily="34" charset="0"/>
                <a:ea typeface="ＭＳ Ｐゴシック" pitchFamily="1" charset="-128"/>
                <a:cs typeface="+mn-cs"/>
              </a:rPr>
              <a:t>3</a:t>
            </a:r>
            <a:endParaRPr lang="en-US" sz="1600" dirty="0">
              <a:solidFill>
                <a:prstClr val="white"/>
              </a:solidFill>
              <a:latin typeface="FrizQuadrata BT" pitchFamily="34" charset="0"/>
              <a:ea typeface="ＭＳ Ｐゴシック" pitchFamily="1" charset="-128"/>
              <a:cs typeface="+mn-cs"/>
            </a:endParaRPr>
          </a:p>
        </p:txBody>
      </p:sp>
      <p:sp>
        <p:nvSpPr>
          <p:cNvPr id="319570" name="Text Box 82"/>
          <p:cNvSpPr txBox="1">
            <a:spLocks noChangeArrowheads="1"/>
          </p:cNvSpPr>
          <p:nvPr/>
        </p:nvSpPr>
        <p:spPr bwMode="auto">
          <a:xfrm>
            <a:off x="1066800" y="3048000"/>
            <a:ext cx="449263" cy="492443"/>
          </a:xfrm>
          <a:prstGeom prst="rect">
            <a:avLst/>
          </a:prstGeom>
          <a:noFill/>
          <a:ln w="38100">
            <a:noFill/>
            <a:miter lim="800000"/>
            <a:headEnd/>
            <a:tailEnd/>
          </a:ln>
          <a:effectLst/>
        </p:spPr>
        <p:txBody>
          <a:bodyPr wrap="square" lIns="0" tIns="0" rIns="0" bIns="0">
            <a:spAutoFit/>
          </a:bodyPr>
          <a:lstStyle/>
          <a:p>
            <a:pPr algn="ctr" eaLnBrk="0" hangingPunct="0">
              <a:spcBef>
                <a:spcPct val="50000"/>
              </a:spcBef>
            </a:pPr>
            <a:r>
              <a:rPr lang="en-US" sz="1600" dirty="0">
                <a:solidFill>
                  <a:prstClr val="white"/>
                </a:solidFill>
                <a:latin typeface="FrizQuadrata BT" pitchFamily="34" charset="0"/>
                <a:ea typeface="ＭＳ Ｐゴシック" pitchFamily="1" charset="-128"/>
                <a:cs typeface="+mn-cs"/>
              </a:rPr>
              <a:t>CA </a:t>
            </a:r>
            <a:r>
              <a:rPr lang="en-US" sz="1600" dirty="0" smtClean="0">
                <a:solidFill>
                  <a:prstClr val="white"/>
                </a:solidFill>
                <a:latin typeface="FrizQuadrata BT" pitchFamily="34" charset="0"/>
                <a:ea typeface="ＭＳ Ｐゴシック" pitchFamily="1" charset="-128"/>
                <a:cs typeface="+mn-cs"/>
              </a:rPr>
              <a:t>15</a:t>
            </a:r>
            <a:endParaRPr lang="en-US" sz="1600" dirty="0">
              <a:solidFill>
                <a:prstClr val="white"/>
              </a:solidFill>
              <a:latin typeface="FrizQuadrata BT" pitchFamily="34" charset="0"/>
              <a:ea typeface="ＭＳ Ｐゴシック" pitchFamily="1" charset="-128"/>
              <a:cs typeface="+mn-cs"/>
            </a:endParaRPr>
          </a:p>
        </p:txBody>
      </p:sp>
      <p:sp>
        <p:nvSpPr>
          <p:cNvPr id="319571" name="Text Box 83"/>
          <p:cNvSpPr txBox="1">
            <a:spLocks noChangeArrowheads="1"/>
          </p:cNvSpPr>
          <p:nvPr/>
        </p:nvSpPr>
        <p:spPr bwMode="auto">
          <a:xfrm>
            <a:off x="3124200" y="2895600"/>
            <a:ext cx="600075" cy="244475"/>
          </a:xfrm>
          <a:prstGeom prst="rect">
            <a:avLst/>
          </a:prstGeom>
          <a:noFill/>
          <a:ln w="38100">
            <a:noFill/>
            <a:miter lim="800000"/>
            <a:headEnd/>
            <a:tailEnd/>
          </a:ln>
          <a:effectLst/>
        </p:spPr>
        <p:txBody>
          <a:bodyPr lIns="0" tIns="0" rIns="0" bIns="0">
            <a:spAutoFit/>
          </a:bodyPr>
          <a:lstStyle/>
          <a:p>
            <a:pPr algn="ctr" eaLnBrk="0" hangingPunct="0">
              <a:spcBef>
                <a:spcPct val="50000"/>
              </a:spcBef>
            </a:pPr>
            <a:r>
              <a:rPr lang="en-US" sz="1600" dirty="0">
                <a:solidFill>
                  <a:prstClr val="white"/>
                </a:solidFill>
                <a:latin typeface="FrizQuadrata BT" pitchFamily="34" charset="0"/>
                <a:ea typeface="ＭＳ Ｐゴシック" pitchFamily="1" charset="-128"/>
                <a:cs typeface="+mn-cs"/>
              </a:rPr>
              <a:t>CO </a:t>
            </a:r>
            <a:r>
              <a:rPr lang="en-US" sz="1600" dirty="0" smtClean="0">
                <a:solidFill>
                  <a:prstClr val="white"/>
                </a:solidFill>
                <a:latin typeface="FrizQuadrata BT" pitchFamily="34" charset="0"/>
                <a:ea typeface="ＭＳ Ｐゴシック" pitchFamily="1" charset="-128"/>
                <a:cs typeface="+mn-cs"/>
              </a:rPr>
              <a:t>1</a:t>
            </a:r>
            <a:endParaRPr lang="en-US" sz="1600" dirty="0">
              <a:solidFill>
                <a:prstClr val="white"/>
              </a:solidFill>
              <a:latin typeface="FrizQuadrata BT" pitchFamily="34" charset="0"/>
              <a:ea typeface="ＭＳ Ｐゴシック" pitchFamily="1" charset="-128"/>
              <a:cs typeface="+mn-cs"/>
            </a:endParaRPr>
          </a:p>
        </p:txBody>
      </p:sp>
      <p:sp>
        <p:nvSpPr>
          <p:cNvPr id="319572" name="Text Box 84"/>
          <p:cNvSpPr txBox="1">
            <a:spLocks noChangeArrowheads="1"/>
          </p:cNvSpPr>
          <p:nvPr/>
        </p:nvSpPr>
        <p:spPr bwMode="auto">
          <a:xfrm>
            <a:off x="7088188" y="4967288"/>
            <a:ext cx="487362" cy="581025"/>
          </a:xfrm>
          <a:prstGeom prst="rect">
            <a:avLst/>
          </a:prstGeom>
          <a:noFill/>
          <a:ln w="38100">
            <a:noFill/>
            <a:miter lim="800000"/>
            <a:headEnd/>
            <a:tailEnd/>
          </a:ln>
          <a:effectLst/>
        </p:spPr>
        <p:txBody>
          <a:bodyPr>
            <a:spAutoFit/>
          </a:bodyPr>
          <a:lstStyle/>
          <a:p>
            <a:pPr algn="ctr" eaLnBrk="0" hangingPunct="0">
              <a:spcBef>
                <a:spcPct val="50000"/>
              </a:spcBef>
            </a:pPr>
            <a:r>
              <a:rPr lang="en-US" sz="1600" dirty="0">
                <a:solidFill>
                  <a:prstClr val="white"/>
                </a:solidFill>
                <a:latin typeface="FrizQuadrata BT" pitchFamily="34" charset="0"/>
                <a:ea typeface="ＭＳ Ｐゴシック" pitchFamily="1" charset="-128"/>
                <a:cs typeface="+mn-cs"/>
              </a:rPr>
              <a:t>FL 1</a:t>
            </a:r>
          </a:p>
        </p:txBody>
      </p:sp>
      <p:sp>
        <p:nvSpPr>
          <p:cNvPr id="319573" name="Text Box 85"/>
          <p:cNvSpPr txBox="1">
            <a:spLocks noChangeArrowheads="1"/>
          </p:cNvSpPr>
          <p:nvPr/>
        </p:nvSpPr>
        <p:spPr bwMode="auto">
          <a:xfrm>
            <a:off x="8418513" y="2192338"/>
            <a:ext cx="708025" cy="266700"/>
          </a:xfrm>
          <a:prstGeom prst="rect">
            <a:avLst/>
          </a:prstGeom>
          <a:solidFill>
            <a:schemeClr val="accent3"/>
          </a:solidFill>
          <a:ln w="22225">
            <a:solidFill>
              <a:schemeClr val="bg1"/>
            </a:solidFill>
            <a:miter lim="800000"/>
            <a:headEnd/>
            <a:tailEnd/>
          </a:ln>
          <a:effectLst/>
        </p:spPr>
        <p:txBody>
          <a:bodyPr lIns="0" tIns="0" rIns="0" bIns="0">
            <a:spAutoFit/>
          </a:bodyPr>
          <a:lstStyle/>
          <a:p>
            <a:pPr algn="ctr" eaLnBrk="0" hangingPunct="0">
              <a:spcBef>
                <a:spcPct val="50000"/>
              </a:spcBef>
            </a:pPr>
            <a:r>
              <a:rPr lang="en-US" sz="1600" dirty="0">
                <a:solidFill>
                  <a:prstClr val="white"/>
                </a:solidFill>
                <a:latin typeface="FrizQuadrata BT" pitchFamily="34" charset="0"/>
                <a:ea typeface="ＭＳ Ｐゴシック" pitchFamily="1" charset="-128"/>
                <a:cs typeface="+mn-cs"/>
              </a:rPr>
              <a:t>MA 2</a:t>
            </a:r>
          </a:p>
        </p:txBody>
      </p:sp>
      <p:sp>
        <p:nvSpPr>
          <p:cNvPr id="319574" name="Text Box 86"/>
          <p:cNvSpPr txBox="1">
            <a:spLocks noChangeArrowheads="1"/>
          </p:cNvSpPr>
          <p:nvPr/>
        </p:nvSpPr>
        <p:spPr bwMode="auto">
          <a:xfrm>
            <a:off x="8401050" y="2741613"/>
            <a:ext cx="685800" cy="266700"/>
          </a:xfrm>
          <a:prstGeom prst="rect">
            <a:avLst/>
          </a:prstGeom>
          <a:solidFill>
            <a:schemeClr val="accent3"/>
          </a:solidFill>
          <a:ln w="22225">
            <a:solidFill>
              <a:schemeClr val="bg1"/>
            </a:solidFill>
            <a:miter lim="800000"/>
            <a:headEnd/>
            <a:tailEnd/>
          </a:ln>
          <a:effectLst/>
        </p:spPr>
        <p:txBody>
          <a:bodyPr lIns="0" tIns="0" rIns="0" bIns="0">
            <a:spAutoFit/>
          </a:bodyPr>
          <a:lstStyle/>
          <a:p>
            <a:pPr algn="ctr" eaLnBrk="0" hangingPunct="0">
              <a:spcBef>
                <a:spcPct val="50000"/>
              </a:spcBef>
            </a:pPr>
            <a:r>
              <a:rPr lang="en-US" sz="1600" dirty="0">
                <a:solidFill>
                  <a:prstClr val="white"/>
                </a:solidFill>
                <a:latin typeface="FrizQuadrata BT" pitchFamily="34" charset="0"/>
                <a:ea typeface="ＭＳ Ｐゴシック" pitchFamily="1" charset="-128"/>
                <a:cs typeface="+mn-cs"/>
              </a:rPr>
              <a:t>NJ 1</a:t>
            </a:r>
          </a:p>
        </p:txBody>
      </p:sp>
      <p:sp>
        <p:nvSpPr>
          <p:cNvPr id="319575" name="Line 87"/>
          <p:cNvSpPr>
            <a:spLocks noChangeShapeType="1"/>
          </p:cNvSpPr>
          <p:nvPr/>
        </p:nvSpPr>
        <p:spPr bwMode="auto">
          <a:xfrm flipH="1" flipV="1">
            <a:off x="8037513" y="2592388"/>
            <a:ext cx="681037" cy="144462"/>
          </a:xfrm>
          <a:prstGeom prst="line">
            <a:avLst/>
          </a:prstGeom>
          <a:noFill/>
          <a:ln w="25400">
            <a:solidFill>
              <a:schemeClr val="bg1"/>
            </a:solidFill>
            <a:round/>
            <a:headEnd/>
            <a:tailEnd/>
          </a:ln>
          <a:effectLst/>
        </p:spPr>
        <p:txBody>
          <a:bodyPr wrap="none" anchor="ctr"/>
          <a:lstStyle/>
          <a:p>
            <a:pPr eaLnBrk="0" hangingPunct="0"/>
            <a:endParaRPr lang="en-US" dirty="0">
              <a:solidFill>
                <a:prstClr val="white"/>
              </a:solidFill>
              <a:latin typeface="Arial" charset="0"/>
              <a:ea typeface="ＭＳ Ｐゴシック" pitchFamily="1" charset="-128"/>
              <a:cs typeface="+mn-cs"/>
            </a:endParaRPr>
          </a:p>
        </p:txBody>
      </p:sp>
      <p:sp>
        <p:nvSpPr>
          <p:cNvPr id="319576" name="Line 88"/>
          <p:cNvSpPr>
            <a:spLocks noChangeShapeType="1"/>
          </p:cNvSpPr>
          <p:nvPr/>
        </p:nvSpPr>
        <p:spPr bwMode="auto">
          <a:xfrm flipH="1" flipV="1">
            <a:off x="8280400" y="1976438"/>
            <a:ext cx="454025" cy="214312"/>
          </a:xfrm>
          <a:prstGeom prst="line">
            <a:avLst/>
          </a:prstGeom>
          <a:noFill/>
          <a:ln w="25400">
            <a:solidFill>
              <a:schemeClr val="bg1"/>
            </a:solidFill>
            <a:round/>
            <a:headEnd/>
            <a:tailEnd/>
          </a:ln>
          <a:effectLst/>
        </p:spPr>
        <p:txBody>
          <a:bodyPr wrap="none" anchor="ctr"/>
          <a:lstStyle/>
          <a:p>
            <a:pPr eaLnBrk="0" hangingPunct="0"/>
            <a:endParaRPr lang="en-US" dirty="0">
              <a:solidFill>
                <a:prstClr val="white"/>
              </a:solidFill>
              <a:latin typeface="Arial" charset="0"/>
              <a:ea typeface="ＭＳ Ｐゴシック" pitchFamily="1" charset="-128"/>
              <a:cs typeface="+mn-cs"/>
            </a:endParaRPr>
          </a:p>
        </p:txBody>
      </p:sp>
      <p:sp>
        <p:nvSpPr>
          <p:cNvPr id="319577" name="Text Box 89"/>
          <p:cNvSpPr txBox="1">
            <a:spLocks noChangeArrowheads="1"/>
          </p:cNvSpPr>
          <p:nvPr/>
        </p:nvSpPr>
        <p:spPr bwMode="auto">
          <a:xfrm>
            <a:off x="1357313" y="0"/>
            <a:ext cx="7597775" cy="954107"/>
          </a:xfrm>
          <a:prstGeom prst="rect">
            <a:avLst/>
          </a:prstGeom>
          <a:noFill/>
          <a:ln w="38100">
            <a:noFill/>
            <a:miter lim="800000"/>
            <a:headEnd/>
            <a:tailEnd/>
          </a:ln>
          <a:effectLst/>
        </p:spPr>
        <p:txBody>
          <a:bodyPr>
            <a:spAutoFit/>
          </a:bodyPr>
          <a:lstStyle/>
          <a:p>
            <a:pPr algn="ctr" eaLnBrk="0" hangingPunct="0"/>
            <a:r>
              <a:rPr lang="en-US" sz="2800" b="1" dirty="0">
                <a:solidFill>
                  <a:srgbClr val="4F81BD">
                    <a:lumMod val="50000"/>
                  </a:srgbClr>
                </a:solidFill>
                <a:latin typeface="Arial" charset="0"/>
                <a:ea typeface="ＭＳ Ｐゴシック" pitchFamily="1" charset="-128"/>
                <a:cs typeface="Arial" charset="0"/>
              </a:rPr>
              <a:t>Completed </a:t>
            </a:r>
            <a:r>
              <a:rPr lang="en-US" sz="2800" b="1" dirty="0" smtClean="0">
                <a:solidFill>
                  <a:srgbClr val="4F81BD">
                    <a:lumMod val="50000"/>
                  </a:srgbClr>
                </a:solidFill>
                <a:latin typeface="Arial" charset="0"/>
                <a:ea typeface="ＭＳ Ｐゴシック" pitchFamily="1" charset="-128"/>
                <a:cs typeface="Arial" charset="0"/>
              </a:rPr>
              <a:t>HIAs 2007</a:t>
            </a:r>
          </a:p>
          <a:p>
            <a:pPr algn="ctr" eaLnBrk="0" hangingPunct="0"/>
            <a:r>
              <a:rPr lang="en-US" sz="2800" b="1" dirty="0" smtClean="0">
                <a:solidFill>
                  <a:srgbClr val="4F81BD">
                    <a:lumMod val="50000"/>
                  </a:srgbClr>
                </a:solidFill>
                <a:latin typeface="Arial" charset="0"/>
                <a:ea typeface="ＭＳ Ｐゴシック" pitchFamily="1" charset="-128"/>
                <a:cs typeface="Arial" charset="0"/>
              </a:rPr>
              <a:t>  </a:t>
            </a:r>
            <a:r>
              <a:rPr lang="en-US" sz="2800" b="1" dirty="0">
                <a:solidFill>
                  <a:srgbClr val="4F81BD">
                    <a:lumMod val="50000"/>
                  </a:srgbClr>
                </a:solidFill>
                <a:latin typeface="Arial" charset="0"/>
                <a:ea typeface="ＭＳ Ｐゴシック" pitchFamily="1" charset="-128"/>
                <a:cs typeface="Arial" charset="0"/>
              </a:rPr>
              <a:t>(N = </a:t>
            </a:r>
            <a:r>
              <a:rPr lang="en-US" sz="2800" b="1" dirty="0" smtClean="0">
                <a:solidFill>
                  <a:srgbClr val="4F81BD">
                    <a:lumMod val="50000"/>
                  </a:srgbClr>
                </a:solidFill>
                <a:latin typeface="Arial" charset="0"/>
                <a:ea typeface="ＭＳ Ｐゴシック" pitchFamily="1" charset="-128"/>
                <a:cs typeface="Arial" charset="0"/>
              </a:rPr>
              <a:t>27)</a:t>
            </a:r>
            <a:endParaRPr lang="en-US" sz="2800" b="1" dirty="0">
              <a:solidFill>
                <a:srgbClr val="4F81BD">
                  <a:lumMod val="50000"/>
                </a:srgbClr>
              </a:solidFill>
              <a:latin typeface="Arial" charset="0"/>
              <a:ea typeface="ＭＳ Ｐゴシック" pitchFamily="1" charset="-128"/>
              <a:cs typeface="Arial" charset="0"/>
            </a:endParaRPr>
          </a:p>
        </p:txBody>
      </p:sp>
      <p:sp>
        <p:nvSpPr>
          <p:cNvPr id="319578" name="Text Box 90"/>
          <p:cNvSpPr txBox="1">
            <a:spLocks noChangeArrowheads="1"/>
          </p:cNvSpPr>
          <p:nvPr/>
        </p:nvSpPr>
        <p:spPr bwMode="auto">
          <a:xfrm>
            <a:off x="4843463" y="1243013"/>
            <a:ext cx="523875" cy="244475"/>
          </a:xfrm>
          <a:prstGeom prst="rect">
            <a:avLst/>
          </a:prstGeom>
          <a:noFill/>
          <a:ln w="38100">
            <a:noFill/>
            <a:miter lim="800000"/>
            <a:headEnd/>
            <a:tailEnd/>
          </a:ln>
          <a:effectLst/>
        </p:spPr>
        <p:txBody>
          <a:bodyPr lIns="0" tIns="0" rIns="0" bIns="0">
            <a:spAutoFit/>
          </a:bodyPr>
          <a:lstStyle/>
          <a:p>
            <a:pPr algn="ctr" eaLnBrk="0" hangingPunct="0">
              <a:spcBef>
                <a:spcPct val="50000"/>
              </a:spcBef>
            </a:pPr>
            <a:r>
              <a:rPr lang="en-US" sz="1600" dirty="0">
                <a:solidFill>
                  <a:prstClr val="white"/>
                </a:solidFill>
                <a:latin typeface="FrizQuadrata BT" pitchFamily="34" charset="0"/>
                <a:ea typeface="ＭＳ Ｐゴシック" pitchFamily="1" charset="-128"/>
                <a:cs typeface="+mn-cs"/>
              </a:rPr>
              <a:t>MN </a:t>
            </a:r>
            <a:r>
              <a:rPr lang="en-US" sz="1600" dirty="0" smtClean="0">
                <a:solidFill>
                  <a:prstClr val="white"/>
                </a:solidFill>
                <a:latin typeface="FrizQuadrata BT" pitchFamily="34" charset="0"/>
                <a:ea typeface="ＭＳ Ｐゴシック" pitchFamily="1" charset="-128"/>
                <a:cs typeface="+mn-cs"/>
              </a:rPr>
              <a:t>1</a:t>
            </a:r>
            <a:endParaRPr lang="en-US" sz="1600" dirty="0">
              <a:solidFill>
                <a:prstClr val="white"/>
              </a:solidFill>
              <a:latin typeface="FrizQuadrata BT" pitchFamily="34" charset="0"/>
              <a:ea typeface="ＭＳ Ｐゴシック" pitchFamily="1" charset="-128"/>
              <a:cs typeface="+mn-cs"/>
            </a:endParaRPr>
          </a:p>
        </p:txBody>
      </p:sp>
      <p:sp>
        <p:nvSpPr>
          <p:cNvPr id="319579" name="Freeform 91"/>
          <p:cNvSpPr>
            <a:spLocks/>
          </p:cNvSpPr>
          <p:nvPr/>
        </p:nvSpPr>
        <p:spPr bwMode="auto">
          <a:xfrm>
            <a:off x="5880100" y="3016250"/>
            <a:ext cx="1133475" cy="622300"/>
          </a:xfrm>
          <a:custGeom>
            <a:avLst/>
            <a:gdLst/>
            <a:ahLst/>
            <a:cxnLst>
              <a:cxn ang="0">
                <a:pos x="24" y="60"/>
              </a:cxn>
              <a:cxn ang="0">
                <a:pos x="24" y="56"/>
              </a:cxn>
              <a:cxn ang="0">
                <a:pos x="27" y="57"/>
              </a:cxn>
              <a:cxn ang="0">
                <a:pos x="97" y="49"/>
              </a:cxn>
              <a:cxn ang="0">
                <a:pos x="104" y="46"/>
              </a:cxn>
              <a:cxn ang="0">
                <a:pos x="108" y="42"/>
              </a:cxn>
              <a:cxn ang="0">
                <a:pos x="108" y="40"/>
              </a:cxn>
              <a:cxn ang="0">
                <a:pos x="110" y="37"/>
              </a:cxn>
              <a:cxn ang="0">
                <a:pos x="120" y="28"/>
              </a:cxn>
              <a:cxn ang="0">
                <a:pos x="120" y="27"/>
              </a:cxn>
              <a:cxn ang="0">
                <a:pos x="118" y="26"/>
              </a:cxn>
              <a:cxn ang="0">
                <a:pos x="116" y="24"/>
              </a:cxn>
              <a:cxn ang="0">
                <a:pos x="115" y="24"/>
              </a:cxn>
              <a:cxn ang="0">
                <a:pos x="109" y="16"/>
              </a:cxn>
              <a:cxn ang="0">
                <a:pos x="109" y="14"/>
              </a:cxn>
              <a:cxn ang="0">
                <a:pos x="109" y="10"/>
              </a:cxn>
              <a:cxn ang="0">
                <a:pos x="106" y="8"/>
              </a:cxn>
              <a:cxn ang="0">
                <a:pos x="103" y="5"/>
              </a:cxn>
              <a:cxn ang="0">
                <a:pos x="100" y="5"/>
              </a:cxn>
              <a:cxn ang="0">
                <a:pos x="98" y="6"/>
              </a:cxn>
              <a:cxn ang="0">
                <a:pos x="95" y="7"/>
              </a:cxn>
              <a:cxn ang="0">
                <a:pos x="91" y="6"/>
              </a:cxn>
              <a:cxn ang="0">
                <a:pos x="87" y="6"/>
              </a:cxn>
              <a:cxn ang="0">
                <a:pos x="81" y="5"/>
              </a:cxn>
              <a:cxn ang="0">
                <a:pos x="76" y="0"/>
              </a:cxn>
              <a:cxn ang="0">
                <a:pos x="74" y="1"/>
              </a:cxn>
              <a:cxn ang="0">
                <a:pos x="71" y="0"/>
              </a:cxn>
              <a:cxn ang="0">
                <a:pos x="70" y="2"/>
              </a:cxn>
              <a:cxn ang="0">
                <a:pos x="70" y="7"/>
              </a:cxn>
              <a:cxn ang="0">
                <a:pos x="66" y="9"/>
              </a:cxn>
              <a:cxn ang="0">
                <a:pos x="62" y="10"/>
              </a:cxn>
              <a:cxn ang="0">
                <a:pos x="56" y="21"/>
              </a:cxn>
              <a:cxn ang="0">
                <a:pos x="51" y="25"/>
              </a:cxn>
              <a:cxn ang="0">
                <a:pos x="48" y="23"/>
              </a:cxn>
              <a:cxn ang="0">
                <a:pos x="45" y="28"/>
              </a:cxn>
              <a:cxn ang="0">
                <a:pos x="42" y="29"/>
              </a:cxn>
              <a:cxn ang="0">
                <a:pos x="39" y="28"/>
              </a:cxn>
              <a:cxn ang="0">
                <a:pos x="37" y="32"/>
              </a:cxn>
              <a:cxn ang="0">
                <a:pos x="31" y="29"/>
              </a:cxn>
              <a:cxn ang="0">
                <a:pos x="24" y="30"/>
              </a:cxn>
              <a:cxn ang="0">
                <a:pos x="24" y="32"/>
              </a:cxn>
              <a:cxn ang="0">
                <a:pos x="22" y="32"/>
              </a:cxn>
              <a:cxn ang="0">
                <a:pos x="22" y="33"/>
              </a:cxn>
              <a:cxn ang="0">
                <a:pos x="21" y="35"/>
              </a:cxn>
              <a:cxn ang="0">
                <a:pos x="20" y="37"/>
              </a:cxn>
              <a:cxn ang="0">
                <a:pos x="22" y="39"/>
              </a:cxn>
              <a:cxn ang="0">
                <a:pos x="15" y="41"/>
              </a:cxn>
              <a:cxn ang="0">
                <a:pos x="16" y="48"/>
              </a:cxn>
              <a:cxn ang="0">
                <a:pos x="12" y="47"/>
              </a:cxn>
              <a:cxn ang="0">
                <a:pos x="7" y="46"/>
              </a:cxn>
              <a:cxn ang="0">
                <a:pos x="4" y="50"/>
              </a:cxn>
              <a:cxn ang="0">
                <a:pos x="5" y="51"/>
              </a:cxn>
              <a:cxn ang="0">
                <a:pos x="7" y="54"/>
              </a:cxn>
              <a:cxn ang="0">
                <a:pos x="4" y="59"/>
              </a:cxn>
              <a:cxn ang="0">
                <a:pos x="1" y="60"/>
              </a:cxn>
            </a:cxnLst>
            <a:rect l="0" t="0" r="r" b="b"/>
            <a:pathLst>
              <a:path w="121" h="62">
                <a:moveTo>
                  <a:pt x="0" y="62"/>
                </a:moveTo>
                <a:lnTo>
                  <a:pt x="24" y="60"/>
                </a:lnTo>
                <a:lnTo>
                  <a:pt x="24" y="58"/>
                </a:lnTo>
                <a:lnTo>
                  <a:pt x="24" y="56"/>
                </a:lnTo>
                <a:lnTo>
                  <a:pt x="26" y="56"/>
                </a:lnTo>
                <a:lnTo>
                  <a:pt x="27" y="57"/>
                </a:lnTo>
                <a:lnTo>
                  <a:pt x="95" y="51"/>
                </a:lnTo>
                <a:lnTo>
                  <a:pt x="97" y="49"/>
                </a:lnTo>
                <a:lnTo>
                  <a:pt x="98" y="48"/>
                </a:lnTo>
                <a:lnTo>
                  <a:pt x="104" y="46"/>
                </a:lnTo>
                <a:lnTo>
                  <a:pt x="104" y="44"/>
                </a:lnTo>
                <a:lnTo>
                  <a:pt x="108" y="42"/>
                </a:lnTo>
                <a:lnTo>
                  <a:pt x="108" y="40"/>
                </a:lnTo>
                <a:lnTo>
                  <a:pt x="108" y="40"/>
                </a:lnTo>
                <a:lnTo>
                  <a:pt x="110" y="39"/>
                </a:lnTo>
                <a:lnTo>
                  <a:pt x="110" y="37"/>
                </a:lnTo>
                <a:lnTo>
                  <a:pt x="112" y="35"/>
                </a:lnTo>
                <a:lnTo>
                  <a:pt x="120" y="28"/>
                </a:lnTo>
                <a:lnTo>
                  <a:pt x="121" y="27"/>
                </a:lnTo>
                <a:lnTo>
                  <a:pt x="120" y="27"/>
                </a:lnTo>
                <a:lnTo>
                  <a:pt x="118" y="26"/>
                </a:lnTo>
                <a:lnTo>
                  <a:pt x="118" y="26"/>
                </a:lnTo>
                <a:lnTo>
                  <a:pt x="117" y="25"/>
                </a:lnTo>
                <a:lnTo>
                  <a:pt x="116" y="24"/>
                </a:lnTo>
                <a:lnTo>
                  <a:pt x="115" y="24"/>
                </a:lnTo>
                <a:lnTo>
                  <a:pt x="115" y="24"/>
                </a:lnTo>
                <a:lnTo>
                  <a:pt x="112" y="21"/>
                </a:lnTo>
                <a:lnTo>
                  <a:pt x="109" y="16"/>
                </a:lnTo>
                <a:lnTo>
                  <a:pt x="109" y="15"/>
                </a:lnTo>
                <a:lnTo>
                  <a:pt x="109" y="14"/>
                </a:lnTo>
                <a:lnTo>
                  <a:pt x="109" y="12"/>
                </a:lnTo>
                <a:lnTo>
                  <a:pt x="109" y="10"/>
                </a:lnTo>
                <a:lnTo>
                  <a:pt x="108" y="9"/>
                </a:lnTo>
                <a:lnTo>
                  <a:pt x="106" y="8"/>
                </a:lnTo>
                <a:lnTo>
                  <a:pt x="104" y="7"/>
                </a:lnTo>
                <a:lnTo>
                  <a:pt x="103" y="5"/>
                </a:lnTo>
                <a:lnTo>
                  <a:pt x="102" y="4"/>
                </a:lnTo>
                <a:lnTo>
                  <a:pt x="100" y="5"/>
                </a:lnTo>
                <a:lnTo>
                  <a:pt x="99" y="6"/>
                </a:lnTo>
                <a:lnTo>
                  <a:pt x="98" y="6"/>
                </a:lnTo>
                <a:lnTo>
                  <a:pt x="98" y="7"/>
                </a:lnTo>
                <a:lnTo>
                  <a:pt x="95" y="7"/>
                </a:lnTo>
                <a:lnTo>
                  <a:pt x="92" y="6"/>
                </a:lnTo>
                <a:lnTo>
                  <a:pt x="91" y="6"/>
                </a:lnTo>
                <a:lnTo>
                  <a:pt x="90" y="8"/>
                </a:lnTo>
                <a:lnTo>
                  <a:pt x="87" y="6"/>
                </a:lnTo>
                <a:lnTo>
                  <a:pt x="83" y="6"/>
                </a:lnTo>
                <a:lnTo>
                  <a:pt x="81" y="5"/>
                </a:lnTo>
                <a:lnTo>
                  <a:pt x="80" y="2"/>
                </a:lnTo>
                <a:lnTo>
                  <a:pt x="76" y="0"/>
                </a:lnTo>
                <a:lnTo>
                  <a:pt x="75" y="1"/>
                </a:lnTo>
                <a:lnTo>
                  <a:pt x="74" y="1"/>
                </a:lnTo>
                <a:lnTo>
                  <a:pt x="72" y="0"/>
                </a:lnTo>
                <a:lnTo>
                  <a:pt x="71" y="0"/>
                </a:lnTo>
                <a:lnTo>
                  <a:pt x="70" y="1"/>
                </a:lnTo>
                <a:lnTo>
                  <a:pt x="70" y="2"/>
                </a:lnTo>
                <a:lnTo>
                  <a:pt x="71" y="6"/>
                </a:lnTo>
                <a:lnTo>
                  <a:pt x="70" y="7"/>
                </a:lnTo>
                <a:lnTo>
                  <a:pt x="69" y="8"/>
                </a:lnTo>
                <a:lnTo>
                  <a:pt x="66" y="9"/>
                </a:lnTo>
                <a:lnTo>
                  <a:pt x="64" y="9"/>
                </a:lnTo>
                <a:lnTo>
                  <a:pt x="62" y="10"/>
                </a:lnTo>
                <a:lnTo>
                  <a:pt x="62" y="13"/>
                </a:lnTo>
                <a:lnTo>
                  <a:pt x="56" y="21"/>
                </a:lnTo>
                <a:lnTo>
                  <a:pt x="55" y="25"/>
                </a:lnTo>
                <a:lnTo>
                  <a:pt x="51" y="25"/>
                </a:lnTo>
                <a:lnTo>
                  <a:pt x="49" y="23"/>
                </a:lnTo>
                <a:lnTo>
                  <a:pt x="48" y="23"/>
                </a:lnTo>
                <a:lnTo>
                  <a:pt x="47" y="24"/>
                </a:lnTo>
                <a:lnTo>
                  <a:pt x="45" y="28"/>
                </a:lnTo>
                <a:lnTo>
                  <a:pt x="44" y="30"/>
                </a:lnTo>
                <a:lnTo>
                  <a:pt x="42" y="29"/>
                </a:lnTo>
                <a:lnTo>
                  <a:pt x="41" y="27"/>
                </a:lnTo>
                <a:lnTo>
                  <a:pt x="39" y="28"/>
                </a:lnTo>
                <a:lnTo>
                  <a:pt x="38" y="31"/>
                </a:lnTo>
                <a:lnTo>
                  <a:pt x="37" y="32"/>
                </a:lnTo>
                <a:lnTo>
                  <a:pt x="36" y="31"/>
                </a:lnTo>
                <a:lnTo>
                  <a:pt x="31" y="29"/>
                </a:lnTo>
                <a:lnTo>
                  <a:pt x="27" y="30"/>
                </a:lnTo>
                <a:lnTo>
                  <a:pt x="24" y="30"/>
                </a:lnTo>
                <a:lnTo>
                  <a:pt x="24" y="32"/>
                </a:lnTo>
                <a:lnTo>
                  <a:pt x="24" y="32"/>
                </a:lnTo>
                <a:lnTo>
                  <a:pt x="23" y="33"/>
                </a:lnTo>
                <a:lnTo>
                  <a:pt x="22" y="32"/>
                </a:lnTo>
                <a:lnTo>
                  <a:pt x="21" y="32"/>
                </a:lnTo>
                <a:lnTo>
                  <a:pt x="22" y="33"/>
                </a:lnTo>
                <a:lnTo>
                  <a:pt x="21" y="34"/>
                </a:lnTo>
                <a:lnTo>
                  <a:pt x="21" y="35"/>
                </a:lnTo>
                <a:lnTo>
                  <a:pt x="20" y="36"/>
                </a:lnTo>
                <a:lnTo>
                  <a:pt x="20" y="37"/>
                </a:lnTo>
                <a:lnTo>
                  <a:pt x="22" y="39"/>
                </a:lnTo>
                <a:lnTo>
                  <a:pt x="22" y="39"/>
                </a:lnTo>
                <a:lnTo>
                  <a:pt x="17" y="40"/>
                </a:lnTo>
                <a:lnTo>
                  <a:pt x="15" y="41"/>
                </a:lnTo>
                <a:lnTo>
                  <a:pt x="15" y="43"/>
                </a:lnTo>
                <a:lnTo>
                  <a:pt x="16" y="48"/>
                </a:lnTo>
                <a:lnTo>
                  <a:pt x="14" y="49"/>
                </a:lnTo>
                <a:lnTo>
                  <a:pt x="12" y="47"/>
                </a:lnTo>
                <a:lnTo>
                  <a:pt x="10" y="46"/>
                </a:lnTo>
                <a:lnTo>
                  <a:pt x="7" y="46"/>
                </a:lnTo>
                <a:lnTo>
                  <a:pt x="5" y="47"/>
                </a:lnTo>
                <a:lnTo>
                  <a:pt x="4" y="50"/>
                </a:lnTo>
                <a:lnTo>
                  <a:pt x="5" y="51"/>
                </a:lnTo>
                <a:lnTo>
                  <a:pt x="5" y="51"/>
                </a:lnTo>
                <a:lnTo>
                  <a:pt x="6" y="52"/>
                </a:lnTo>
                <a:lnTo>
                  <a:pt x="7" y="54"/>
                </a:lnTo>
                <a:lnTo>
                  <a:pt x="5" y="59"/>
                </a:lnTo>
                <a:lnTo>
                  <a:pt x="4" y="59"/>
                </a:lnTo>
                <a:lnTo>
                  <a:pt x="3" y="59"/>
                </a:lnTo>
                <a:lnTo>
                  <a:pt x="1" y="60"/>
                </a:lnTo>
                <a:lnTo>
                  <a:pt x="0" y="62"/>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80" name="Freeform 92"/>
          <p:cNvSpPr>
            <a:spLocks/>
          </p:cNvSpPr>
          <p:nvPr/>
        </p:nvSpPr>
        <p:spPr bwMode="auto">
          <a:xfrm>
            <a:off x="5776913" y="3478213"/>
            <a:ext cx="1265237" cy="482600"/>
          </a:xfrm>
          <a:custGeom>
            <a:avLst/>
            <a:gdLst/>
            <a:ahLst/>
            <a:cxnLst>
              <a:cxn ang="0">
                <a:pos x="135" y="0"/>
              </a:cxn>
              <a:cxn ang="0">
                <a:pos x="108" y="3"/>
              </a:cxn>
              <a:cxn ang="0">
                <a:pos x="107" y="5"/>
              </a:cxn>
              <a:cxn ang="0">
                <a:pos x="38" y="11"/>
              </a:cxn>
              <a:cxn ang="0">
                <a:pos x="37" y="10"/>
              </a:cxn>
              <a:cxn ang="0">
                <a:pos x="35" y="10"/>
              </a:cxn>
              <a:cxn ang="0">
                <a:pos x="35" y="12"/>
              </a:cxn>
              <a:cxn ang="0">
                <a:pos x="35" y="13"/>
              </a:cxn>
              <a:cxn ang="0">
                <a:pos x="11" y="16"/>
              </a:cxn>
              <a:cxn ang="0">
                <a:pos x="10" y="18"/>
              </a:cxn>
              <a:cxn ang="0">
                <a:pos x="9" y="22"/>
              </a:cxn>
              <a:cxn ang="0">
                <a:pos x="9" y="23"/>
              </a:cxn>
              <a:cxn ang="0">
                <a:pos x="8" y="26"/>
              </a:cxn>
              <a:cxn ang="0">
                <a:pos x="8" y="27"/>
              </a:cxn>
              <a:cxn ang="0">
                <a:pos x="8" y="28"/>
              </a:cxn>
              <a:cxn ang="0">
                <a:pos x="7" y="30"/>
              </a:cxn>
              <a:cxn ang="0">
                <a:pos x="5" y="32"/>
              </a:cxn>
              <a:cxn ang="0">
                <a:pos x="5" y="36"/>
              </a:cxn>
              <a:cxn ang="0">
                <a:pos x="2" y="39"/>
              </a:cxn>
              <a:cxn ang="0">
                <a:pos x="3" y="42"/>
              </a:cxn>
              <a:cxn ang="0">
                <a:pos x="3" y="46"/>
              </a:cxn>
              <a:cxn ang="0">
                <a:pos x="2" y="46"/>
              </a:cxn>
              <a:cxn ang="0">
                <a:pos x="0" y="48"/>
              </a:cxn>
              <a:cxn ang="0">
                <a:pos x="35" y="45"/>
              </a:cxn>
              <a:cxn ang="0">
                <a:pos x="79" y="41"/>
              </a:cxn>
              <a:cxn ang="0">
                <a:pos x="95" y="39"/>
              </a:cxn>
              <a:cxn ang="0">
                <a:pos x="96" y="34"/>
              </a:cxn>
              <a:cxn ang="0">
                <a:pos x="97" y="34"/>
              </a:cxn>
              <a:cxn ang="0">
                <a:pos x="98" y="34"/>
              </a:cxn>
              <a:cxn ang="0">
                <a:pos x="99" y="33"/>
              </a:cxn>
              <a:cxn ang="0">
                <a:pos x="99" y="32"/>
              </a:cxn>
              <a:cxn ang="0">
                <a:pos x="99" y="31"/>
              </a:cxn>
              <a:cxn ang="0">
                <a:pos x="100" y="30"/>
              </a:cxn>
              <a:cxn ang="0">
                <a:pos x="101" y="28"/>
              </a:cxn>
              <a:cxn ang="0">
                <a:pos x="104" y="27"/>
              </a:cxn>
              <a:cxn ang="0">
                <a:pos x="108" y="26"/>
              </a:cxn>
              <a:cxn ang="0">
                <a:pos x="112" y="22"/>
              </a:cxn>
              <a:cxn ang="0">
                <a:pos x="114" y="22"/>
              </a:cxn>
              <a:cxn ang="0">
                <a:pos x="116" y="19"/>
              </a:cxn>
              <a:cxn ang="0">
                <a:pos x="117" y="17"/>
              </a:cxn>
              <a:cxn ang="0">
                <a:pos x="117" y="17"/>
              </a:cxn>
              <a:cxn ang="0">
                <a:pos x="118" y="17"/>
              </a:cxn>
              <a:cxn ang="0">
                <a:pos x="119" y="16"/>
              </a:cxn>
              <a:cxn ang="0">
                <a:pos x="119" y="16"/>
              </a:cxn>
              <a:cxn ang="0">
                <a:pos x="120" y="14"/>
              </a:cxn>
              <a:cxn ang="0">
                <a:pos x="121" y="15"/>
              </a:cxn>
              <a:cxn ang="0">
                <a:pos x="122" y="16"/>
              </a:cxn>
              <a:cxn ang="0">
                <a:pos x="123" y="15"/>
              </a:cxn>
              <a:cxn ang="0">
                <a:pos x="124" y="14"/>
              </a:cxn>
              <a:cxn ang="0">
                <a:pos x="125" y="12"/>
              </a:cxn>
              <a:cxn ang="0">
                <a:pos x="127" y="12"/>
              </a:cxn>
              <a:cxn ang="0">
                <a:pos x="129" y="12"/>
              </a:cxn>
              <a:cxn ang="0">
                <a:pos x="132" y="7"/>
              </a:cxn>
              <a:cxn ang="0">
                <a:pos x="135" y="6"/>
              </a:cxn>
              <a:cxn ang="0">
                <a:pos x="135" y="4"/>
              </a:cxn>
              <a:cxn ang="0">
                <a:pos x="135" y="3"/>
              </a:cxn>
              <a:cxn ang="0">
                <a:pos x="135" y="1"/>
              </a:cxn>
              <a:cxn ang="0">
                <a:pos x="135" y="0"/>
              </a:cxn>
            </a:cxnLst>
            <a:rect l="0" t="0" r="r" b="b"/>
            <a:pathLst>
              <a:path w="135" h="48">
                <a:moveTo>
                  <a:pt x="135" y="0"/>
                </a:moveTo>
                <a:lnTo>
                  <a:pt x="108" y="3"/>
                </a:lnTo>
                <a:lnTo>
                  <a:pt x="107" y="5"/>
                </a:lnTo>
                <a:lnTo>
                  <a:pt x="38" y="11"/>
                </a:lnTo>
                <a:lnTo>
                  <a:pt x="37" y="10"/>
                </a:lnTo>
                <a:lnTo>
                  <a:pt x="35" y="10"/>
                </a:lnTo>
                <a:lnTo>
                  <a:pt x="35" y="12"/>
                </a:lnTo>
                <a:lnTo>
                  <a:pt x="35" y="13"/>
                </a:lnTo>
                <a:lnTo>
                  <a:pt x="11" y="16"/>
                </a:lnTo>
                <a:lnTo>
                  <a:pt x="10" y="18"/>
                </a:lnTo>
                <a:lnTo>
                  <a:pt x="9" y="22"/>
                </a:lnTo>
                <a:lnTo>
                  <a:pt x="9" y="23"/>
                </a:lnTo>
                <a:lnTo>
                  <a:pt x="8" y="26"/>
                </a:lnTo>
                <a:lnTo>
                  <a:pt x="8" y="27"/>
                </a:lnTo>
                <a:lnTo>
                  <a:pt x="8" y="28"/>
                </a:lnTo>
                <a:lnTo>
                  <a:pt x="7" y="30"/>
                </a:lnTo>
                <a:lnTo>
                  <a:pt x="5" y="32"/>
                </a:lnTo>
                <a:lnTo>
                  <a:pt x="5" y="36"/>
                </a:lnTo>
                <a:lnTo>
                  <a:pt x="2" y="39"/>
                </a:lnTo>
                <a:lnTo>
                  <a:pt x="3" y="42"/>
                </a:lnTo>
                <a:lnTo>
                  <a:pt x="3" y="46"/>
                </a:lnTo>
                <a:lnTo>
                  <a:pt x="2" y="46"/>
                </a:lnTo>
                <a:lnTo>
                  <a:pt x="0" y="48"/>
                </a:lnTo>
                <a:lnTo>
                  <a:pt x="35" y="45"/>
                </a:lnTo>
                <a:lnTo>
                  <a:pt x="79" y="41"/>
                </a:lnTo>
                <a:lnTo>
                  <a:pt x="95" y="39"/>
                </a:lnTo>
                <a:lnTo>
                  <a:pt x="96" y="34"/>
                </a:lnTo>
                <a:lnTo>
                  <a:pt x="97" y="34"/>
                </a:lnTo>
                <a:lnTo>
                  <a:pt x="98" y="34"/>
                </a:lnTo>
                <a:lnTo>
                  <a:pt x="99" y="33"/>
                </a:lnTo>
                <a:lnTo>
                  <a:pt x="99" y="32"/>
                </a:lnTo>
                <a:lnTo>
                  <a:pt x="99" y="31"/>
                </a:lnTo>
                <a:lnTo>
                  <a:pt x="100" y="30"/>
                </a:lnTo>
                <a:lnTo>
                  <a:pt x="101" y="28"/>
                </a:lnTo>
                <a:lnTo>
                  <a:pt x="104" y="27"/>
                </a:lnTo>
                <a:lnTo>
                  <a:pt x="108" y="26"/>
                </a:lnTo>
                <a:lnTo>
                  <a:pt x="112" y="22"/>
                </a:lnTo>
                <a:lnTo>
                  <a:pt x="114" y="22"/>
                </a:lnTo>
                <a:lnTo>
                  <a:pt x="116" y="19"/>
                </a:lnTo>
                <a:lnTo>
                  <a:pt x="117" y="17"/>
                </a:lnTo>
                <a:lnTo>
                  <a:pt x="117" y="17"/>
                </a:lnTo>
                <a:lnTo>
                  <a:pt x="118" y="17"/>
                </a:lnTo>
                <a:lnTo>
                  <a:pt x="119" y="16"/>
                </a:lnTo>
                <a:lnTo>
                  <a:pt x="119" y="16"/>
                </a:lnTo>
                <a:lnTo>
                  <a:pt x="120" y="14"/>
                </a:lnTo>
                <a:lnTo>
                  <a:pt x="121" y="15"/>
                </a:lnTo>
                <a:lnTo>
                  <a:pt x="122" y="16"/>
                </a:lnTo>
                <a:lnTo>
                  <a:pt x="123" y="15"/>
                </a:lnTo>
                <a:lnTo>
                  <a:pt x="124" y="14"/>
                </a:lnTo>
                <a:lnTo>
                  <a:pt x="125" y="12"/>
                </a:lnTo>
                <a:lnTo>
                  <a:pt x="127" y="12"/>
                </a:lnTo>
                <a:lnTo>
                  <a:pt x="129" y="12"/>
                </a:lnTo>
                <a:lnTo>
                  <a:pt x="132" y="7"/>
                </a:lnTo>
                <a:lnTo>
                  <a:pt x="135" y="6"/>
                </a:lnTo>
                <a:lnTo>
                  <a:pt x="135" y="4"/>
                </a:lnTo>
                <a:lnTo>
                  <a:pt x="135" y="3"/>
                </a:lnTo>
                <a:lnTo>
                  <a:pt x="135" y="1"/>
                </a:lnTo>
                <a:lnTo>
                  <a:pt x="135" y="0"/>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81" name="Freeform 93"/>
          <p:cNvSpPr>
            <a:spLocks/>
          </p:cNvSpPr>
          <p:nvPr/>
        </p:nvSpPr>
        <p:spPr bwMode="auto">
          <a:xfrm>
            <a:off x="5608638" y="3930650"/>
            <a:ext cx="533400" cy="1014413"/>
          </a:xfrm>
          <a:custGeom>
            <a:avLst/>
            <a:gdLst/>
            <a:ahLst/>
            <a:cxnLst>
              <a:cxn ang="0">
                <a:pos x="53" y="0"/>
              </a:cxn>
              <a:cxn ang="0">
                <a:pos x="18" y="2"/>
              </a:cxn>
              <a:cxn ang="0">
                <a:pos x="18" y="4"/>
              </a:cxn>
              <a:cxn ang="0">
                <a:pos x="15" y="6"/>
              </a:cxn>
              <a:cxn ang="0">
                <a:pos x="14" y="10"/>
              </a:cxn>
              <a:cxn ang="0">
                <a:pos x="14" y="13"/>
              </a:cxn>
              <a:cxn ang="0">
                <a:pos x="13" y="15"/>
              </a:cxn>
              <a:cxn ang="0">
                <a:pos x="10" y="17"/>
              </a:cxn>
              <a:cxn ang="0">
                <a:pos x="8" y="20"/>
              </a:cxn>
              <a:cxn ang="0">
                <a:pos x="8" y="21"/>
              </a:cxn>
              <a:cxn ang="0">
                <a:pos x="8" y="23"/>
              </a:cxn>
              <a:cxn ang="0">
                <a:pos x="6" y="25"/>
              </a:cxn>
              <a:cxn ang="0">
                <a:pos x="6" y="27"/>
              </a:cxn>
              <a:cxn ang="0">
                <a:pos x="5" y="30"/>
              </a:cxn>
              <a:cxn ang="0">
                <a:pos x="3" y="33"/>
              </a:cxn>
              <a:cxn ang="0">
                <a:pos x="4" y="36"/>
              </a:cxn>
              <a:cxn ang="0">
                <a:pos x="5" y="38"/>
              </a:cxn>
              <a:cxn ang="0">
                <a:pos x="6" y="40"/>
              </a:cxn>
              <a:cxn ang="0">
                <a:pos x="6" y="40"/>
              </a:cxn>
              <a:cxn ang="0">
                <a:pos x="6" y="41"/>
              </a:cxn>
              <a:cxn ang="0">
                <a:pos x="5" y="42"/>
              </a:cxn>
              <a:cxn ang="0">
                <a:pos x="5" y="44"/>
              </a:cxn>
              <a:cxn ang="0">
                <a:pos x="5" y="45"/>
              </a:cxn>
              <a:cxn ang="0">
                <a:pos x="5" y="47"/>
              </a:cxn>
              <a:cxn ang="0">
                <a:pos x="7" y="51"/>
              </a:cxn>
              <a:cxn ang="0">
                <a:pos x="8" y="54"/>
              </a:cxn>
              <a:cxn ang="0">
                <a:pos x="8" y="57"/>
              </a:cxn>
              <a:cxn ang="0">
                <a:pos x="10" y="58"/>
              </a:cxn>
              <a:cxn ang="0">
                <a:pos x="10" y="60"/>
              </a:cxn>
              <a:cxn ang="0">
                <a:pos x="8" y="61"/>
              </a:cxn>
              <a:cxn ang="0">
                <a:pos x="7" y="62"/>
              </a:cxn>
              <a:cxn ang="0">
                <a:pos x="6" y="66"/>
              </a:cxn>
              <a:cxn ang="0">
                <a:pos x="3" y="71"/>
              </a:cxn>
              <a:cxn ang="0">
                <a:pos x="0" y="80"/>
              </a:cxn>
              <a:cxn ang="0">
                <a:pos x="0" y="86"/>
              </a:cxn>
              <a:cxn ang="0">
                <a:pos x="32" y="85"/>
              </a:cxn>
              <a:cxn ang="0">
                <a:pos x="33" y="86"/>
              </a:cxn>
              <a:cxn ang="0">
                <a:pos x="32" y="89"/>
              </a:cxn>
              <a:cxn ang="0">
                <a:pos x="32" y="94"/>
              </a:cxn>
              <a:cxn ang="0">
                <a:pos x="35" y="97"/>
              </a:cxn>
              <a:cxn ang="0">
                <a:pos x="36" y="101"/>
              </a:cxn>
              <a:cxn ang="0">
                <a:pos x="38" y="101"/>
              </a:cxn>
              <a:cxn ang="0">
                <a:pos x="42" y="98"/>
              </a:cxn>
              <a:cxn ang="0">
                <a:pos x="50" y="96"/>
              </a:cxn>
              <a:cxn ang="0">
                <a:pos x="52" y="96"/>
              </a:cxn>
              <a:cxn ang="0">
                <a:pos x="55" y="95"/>
              </a:cxn>
              <a:cxn ang="0">
                <a:pos x="55" y="96"/>
              </a:cxn>
              <a:cxn ang="0">
                <a:pos x="57" y="97"/>
              </a:cxn>
              <a:cxn ang="0">
                <a:pos x="57" y="96"/>
              </a:cxn>
              <a:cxn ang="0">
                <a:pos x="54" y="66"/>
              </a:cxn>
              <a:cxn ang="0">
                <a:pos x="53" y="63"/>
              </a:cxn>
              <a:cxn ang="0">
                <a:pos x="55" y="2"/>
              </a:cxn>
              <a:cxn ang="0">
                <a:pos x="53" y="0"/>
              </a:cxn>
            </a:cxnLst>
            <a:rect l="0" t="0" r="r" b="b"/>
            <a:pathLst>
              <a:path w="57" h="101">
                <a:moveTo>
                  <a:pt x="53" y="0"/>
                </a:moveTo>
                <a:lnTo>
                  <a:pt x="18" y="2"/>
                </a:lnTo>
                <a:lnTo>
                  <a:pt x="18" y="4"/>
                </a:lnTo>
                <a:lnTo>
                  <a:pt x="15" y="6"/>
                </a:lnTo>
                <a:lnTo>
                  <a:pt x="14" y="10"/>
                </a:lnTo>
                <a:lnTo>
                  <a:pt x="14" y="13"/>
                </a:lnTo>
                <a:lnTo>
                  <a:pt x="13" y="15"/>
                </a:lnTo>
                <a:lnTo>
                  <a:pt x="10" y="17"/>
                </a:lnTo>
                <a:lnTo>
                  <a:pt x="8" y="20"/>
                </a:lnTo>
                <a:lnTo>
                  <a:pt x="8" y="21"/>
                </a:lnTo>
                <a:lnTo>
                  <a:pt x="8" y="23"/>
                </a:lnTo>
                <a:lnTo>
                  <a:pt x="6" y="25"/>
                </a:lnTo>
                <a:lnTo>
                  <a:pt x="6" y="27"/>
                </a:lnTo>
                <a:lnTo>
                  <a:pt x="5" y="30"/>
                </a:lnTo>
                <a:lnTo>
                  <a:pt x="3" y="33"/>
                </a:lnTo>
                <a:lnTo>
                  <a:pt x="4" y="36"/>
                </a:lnTo>
                <a:lnTo>
                  <a:pt x="5" y="38"/>
                </a:lnTo>
                <a:lnTo>
                  <a:pt x="6" y="40"/>
                </a:lnTo>
                <a:lnTo>
                  <a:pt x="6" y="40"/>
                </a:lnTo>
                <a:lnTo>
                  <a:pt x="6" y="41"/>
                </a:lnTo>
                <a:lnTo>
                  <a:pt x="5" y="42"/>
                </a:lnTo>
                <a:lnTo>
                  <a:pt x="5" y="44"/>
                </a:lnTo>
                <a:lnTo>
                  <a:pt x="5" y="45"/>
                </a:lnTo>
                <a:lnTo>
                  <a:pt x="5" y="47"/>
                </a:lnTo>
                <a:lnTo>
                  <a:pt x="7" y="51"/>
                </a:lnTo>
                <a:lnTo>
                  <a:pt x="8" y="54"/>
                </a:lnTo>
                <a:lnTo>
                  <a:pt x="8" y="57"/>
                </a:lnTo>
                <a:lnTo>
                  <a:pt x="10" y="58"/>
                </a:lnTo>
                <a:lnTo>
                  <a:pt x="10" y="60"/>
                </a:lnTo>
                <a:lnTo>
                  <a:pt x="8" y="61"/>
                </a:lnTo>
                <a:lnTo>
                  <a:pt x="7" y="62"/>
                </a:lnTo>
                <a:lnTo>
                  <a:pt x="6" y="66"/>
                </a:lnTo>
                <a:lnTo>
                  <a:pt x="3" y="71"/>
                </a:lnTo>
                <a:lnTo>
                  <a:pt x="0" y="80"/>
                </a:lnTo>
                <a:lnTo>
                  <a:pt x="0" y="86"/>
                </a:lnTo>
                <a:lnTo>
                  <a:pt x="32" y="85"/>
                </a:lnTo>
                <a:lnTo>
                  <a:pt x="33" y="86"/>
                </a:lnTo>
                <a:lnTo>
                  <a:pt x="32" y="89"/>
                </a:lnTo>
                <a:lnTo>
                  <a:pt x="32" y="94"/>
                </a:lnTo>
                <a:lnTo>
                  <a:pt x="35" y="97"/>
                </a:lnTo>
                <a:lnTo>
                  <a:pt x="36" y="101"/>
                </a:lnTo>
                <a:lnTo>
                  <a:pt x="38" y="101"/>
                </a:lnTo>
                <a:lnTo>
                  <a:pt x="42" y="98"/>
                </a:lnTo>
                <a:lnTo>
                  <a:pt x="50" y="96"/>
                </a:lnTo>
                <a:lnTo>
                  <a:pt x="52" y="96"/>
                </a:lnTo>
                <a:lnTo>
                  <a:pt x="55" y="95"/>
                </a:lnTo>
                <a:lnTo>
                  <a:pt x="55" y="96"/>
                </a:lnTo>
                <a:lnTo>
                  <a:pt x="57" y="97"/>
                </a:lnTo>
                <a:lnTo>
                  <a:pt x="57" y="96"/>
                </a:lnTo>
                <a:lnTo>
                  <a:pt x="54" y="66"/>
                </a:lnTo>
                <a:lnTo>
                  <a:pt x="53" y="63"/>
                </a:lnTo>
                <a:lnTo>
                  <a:pt x="55" y="2"/>
                </a:lnTo>
                <a:lnTo>
                  <a:pt x="53" y="0"/>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82" name="Freeform 94"/>
          <p:cNvSpPr>
            <a:spLocks/>
          </p:cNvSpPr>
          <p:nvPr/>
        </p:nvSpPr>
        <p:spPr bwMode="auto">
          <a:xfrm>
            <a:off x="6105525" y="3890963"/>
            <a:ext cx="590550" cy="1014412"/>
          </a:xfrm>
          <a:custGeom>
            <a:avLst/>
            <a:gdLst/>
            <a:ahLst/>
            <a:cxnLst>
              <a:cxn ang="0">
                <a:pos x="0" y="4"/>
              </a:cxn>
              <a:cxn ang="0">
                <a:pos x="2" y="6"/>
              </a:cxn>
              <a:cxn ang="0">
                <a:pos x="1" y="67"/>
              </a:cxn>
              <a:cxn ang="0">
                <a:pos x="1" y="70"/>
              </a:cxn>
              <a:cxn ang="0">
                <a:pos x="4" y="100"/>
              </a:cxn>
              <a:cxn ang="0">
                <a:pos x="5" y="100"/>
              </a:cxn>
              <a:cxn ang="0">
                <a:pos x="6" y="99"/>
              </a:cxn>
              <a:cxn ang="0">
                <a:pos x="9" y="100"/>
              </a:cxn>
              <a:cxn ang="0">
                <a:pos x="10" y="99"/>
              </a:cxn>
              <a:cxn ang="0">
                <a:pos x="10" y="94"/>
              </a:cxn>
              <a:cxn ang="0">
                <a:pos x="11" y="91"/>
              </a:cxn>
              <a:cxn ang="0">
                <a:pos x="13" y="94"/>
              </a:cxn>
              <a:cxn ang="0">
                <a:pos x="13" y="96"/>
              </a:cxn>
              <a:cxn ang="0">
                <a:pos x="14" y="98"/>
              </a:cxn>
              <a:cxn ang="0">
                <a:pos x="16" y="101"/>
              </a:cxn>
              <a:cxn ang="0">
                <a:pos x="17" y="101"/>
              </a:cxn>
              <a:cxn ang="0">
                <a:pos x="19" y="101"/>
              </a:cxn>
              <a:cxn ang="0">
                <a:pos x="21" y="99"/>
              </a:cxn>
              <a:cxn ang="0">
                <a:pos x="21" y="98"/>
              </a:cxn>
              <a:cxn ang="0">
                <a:pos x="22" y="97"/>
              </a:cxn>
              <a:cxn ang="0">
                <a:pos x="22" y="97"/>
              </a:cxn>
              <a:cxn ang="0">
                <a:pos x="22" y="97"/>
              </a:cxn>
              <a:cxn ang="0">
                <a:pos x="21" y="96"/>
              </a:cxn>
              <a:cxn ang="0">
                <a:pos x="21" y="96"/>
              </a:cxn>
              <a:cxn ang="0">
                <a:pos x="22" y="94"/>
              </a:cxn>
              <a:cxn ang="0">
                <a:pos x="22" y="93"/>
              </a:cxn>
              <a:cxn ang="0">
                <a:pos x="20" y="92"/>
              </a:cxn>
              <a:cxn ang="0">
                <a:pos x="20" y="92"/>
              </a:cxn>
              <a:cxn ang="0">
                <a:pos x="19" y="91"/>
              </a:cxn>
              <a:cxn ang="0">
                <a:pos x="18" y="89"/>
              </a:cxn>
              <a:cxn ang="0">
                <a:pos x="17" y="88"/>
              </a:cxn>
              <a:cxn ang="0">
                <a:pos x="18" y="87"/>
              </a:cxn>
              <a:cxn ang="0">
                <a:pos x="18" y="87"/>
              </a:cxn>
              <a:cxn ang="0">
                <a:pos x="18" y="86"/>
              </a:cxn>
              <a:cxn ang="0">
                <a:pos x="63" y="81"/>
              </a:cxn>
              <a:cxn ang="0">
                <a:pos x="63" y="80"/>
              </a:cxn>
              <a:cxn ang="0">
                <a:pos x="61" y="77"/>
              </a:cxn>
              <a:cxn ang="0">
                <a:pos x="61" y="71"/>
              </a:cxn>
              <a:cxn ang="0">
                <a:pos x="59" y="67"/>
              </a:cxn>
              <a:cxn ang="0">
                <a:pos x="59" y="63"/>
              </a:cxn>
              <a:cxn ang="0">
                <a:pos x="60" y="61"/>
              </a:cxn>
              <a:cxn ang="0">
                <a:pos x="60" y="58"/>
              </a:cxn>
              <a:cxn ang="0">
                <a:pos x="62" y="56"/>
              </a:cxn>
              <a:cxn ang="0">
                <a:pos x="62" y="55"/>
              </a:cxn>
              <a:cxn ang="0">
                <a:pos x="60" y="53"/>
              </a:cxn>
              <a:cxn ang="0">
                <a:pos x="61" y="51"/>
              </a:cxn>
              <a:cxn ang="0">
                <a:pos x="60" y="50"/>
              </a:cxn>
              <a:cxn ang="0">
                <a:pos x="58" y="49"/>
              </a:cxn>
              <a:cxn ang="0">
                <a:pos x="58" y="48"/>
              </a:cxn>
              <a:cxn ang="0">
                <a:pos x="57" y="45"/>
              </a:cxn>
              <a:cxn ang="0">
                <a:pos x="56" y="44"/>
              </a:cxn>
              <a:cxn ang="0">
                <a:pos x="44" y="0"/>
              </a:cxn>
              <a:cxn ang="0">
                <a:pos x="0" y="4"/>
              </a:cxn>
            </a:cxnLst>
            <a:rect l="0" t="0" r="r" b="b"/>
            <a:pathLst>
              <a:path w="63" h="101">
                <a:moveTo>
                  <a:pt x="0" y="4"/>
                </a:moveTo>
                <a:lnTo>
                  <a:pt x="2" y="6"/>
                </a:lnTo>
                <a:lnTo>
                  <a:pt x="1" y="67"/>
                </a:lnTo>
                <a:lnTo>
                  <a:pt x="1" y="70"/>
                </a:lnTo>
                <a:lnTo>
                  <a:pt x="4" y="100"/>
                </a:lnTo>
                <a:lnTo>
                  <a:pt x="5" y="100"/>
                </a:lnTo>
                <a:lnTo>
                  <a:pt x="6" y="99"/>
                </a:lnTo>
                <a:lnTo>
                  <a:pt x="9" y="100"/>
                </a:lnTo>
                <a:lnTo>
                  <a:pt x="10" y="99"/>
                </a:lnTo>
                <a:lnTo>
                  <a:pt x="10" y="94"/>
                </a:lnTo>
                <a:lnTo>
                  <a:pt x="11" y="91"/>
                </a:lnTo>
                <a:lnTo>
                  <a:pt x="13" y="94"/>
                </a:lnTo>
                <a:lnTo>
                  <a:pt x="13" y="96"/>
                </a:lnTo>
                <a:lnTo>
                  <a:pt x="14" y="98"/>
                </a:lnTo>
                <a:lnTo>
                  <a:pt x="16" y="101"/>
                </a:lnTo>
                <a:lnTo>
                  <a:pt x="17" y="101"/>
                </a:lnTo>
                <a:lnTo>
                  <a:pt x="19" y="101"/>
                </a:lnTo>
                <a:lnTo>
                  <a:pt x="21" y="99"/>
                </a:lnTo>
                <a:lnTo>
                  <a:pt x="21" y="98"/>
                </a:lnTo>
                <a:lnTo>
                  <a:pt x="22" y="97"/>
                </a:lnTo>
                <a:lnTo>
                  <a:pt x="22" y="97"/>
                </a:lnTo>
                <a:lnTo>
                  <a:pt x="22" y="97"/>
                </a:lnTo>
                <a:lnTo>
                  <a:pt x="21" y="96"/>
                </a:lnTo>
                <a:lnTo>
                  <a:pt x="21" y="96"/>
                </a:lnTo>
                <a:lnTo>
                  <a:pt x="22" y="94"/>
                </a:lnTo>
                <a:lnTo>
                  <a:pt x="22" y="93"/>
                </a:lnTo>
                <a:lnTo>
                  <a:pt x="20" y="92"/>
                </a:lnTo>
                <a:lnTo>
                  <a:pt x="20" y="92"/>
                </a:lnTo>
                <a:lnTo>
                  <a:pt x="19" y="91"/>
                </a:lnTo>
                <a:lnTo>
                  <a:pt x="18" y="89"/>
                </a:lnTo>
                <a:lnTo>
                  <a:pt x="17" y="88"/>
                </a:lnTo>
                <a:lnTo>
                  <a:pt x="18" y="87"/>
                </a:lnTo>
                <a:lnTo>
                  <a:pt x="18" y="87"/>
                </a:lnTo>
                <a:lnTo>
                  <a:pt x="18" y="86"/>
                </a:lnTo>
                <a:lnTo>
                  <a:pt x="63" y="81"/>
                </a:lnTo>
                <a:lnTo>
                  <a:pt x="63" y="80"/>
                </a:lnTo>
                <a:lnTo>
                  <a:pt x="61" y="77"/>
                </a:lnTo>
                <a:lnTo>
                  <a:pt x="61" y="71"/>
                </a:lnTo>
                <a:lnTo>
                  <a:pt x="59" y="67"/>
                </a:lnTo>
                <a:lnTo>
                  <a:pt x="59" y="63"/>
                </a:lnTo>
                <a:lnTo>
                  <a:pt x="60" y="61"/>
                </a:lnTo>
                <a:lnTo>
                  <a:pt x="60" y="58"/>
                </a:lnTo>
                <a:lnTo>
                  <a:pt x="62" y="56"/>
                </a:lnTo>
                <a:lnTo>
                  <a:pt x="62" y="55"/>
                </a:lnTo>
                <a:lnTo>
                  <a:pt x="60" y="53"/>
                </a:lnTo>
                <a:lnTo>
                  <a:pt x="61" y="51"/>
                </a:lnTo>
                <a:lnTo>
                  <a:pt x="60" y="50"/>
                </a:lnTo>
                <a:lnTo>
                  <a:pt x="58" y="49"/>
                </a:lnTo>
                <a:lnTo>
                  <a:pt x="58" y="48"/>
                </a:lnTo>
                <a:lnTo>
                  <a:pt x="57" y="45"/>
                </a:lnTo>
                <a:lnTo>
                  <a:pt x="56" y="44"/>
                </a:lnTo>
                <a:lnTo>
                  <a:pt x="44" y="0"/>
                </a:lnTo>
                <a:lnTo>
                  <a:pt x="0" y="4"/>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83" name="Freeform 95"/>
          <p:cNvSpPr>
            <a:spLocks/>
          </p:cNvSpPr>
          <p:nvPr/>
        </p:nvSpPr>
        <p:spPr bwMode="auto">
          <a:xfrm>
            <a:off x="6789738" y="2795588"/>
            <a:ext cx="1171575" cy="712787"/>
          </a:xfrm>
          <a:custGeom>
            <a:avLst/>
            <a:gdLst/>
            <a:ahLst/>
            <a:cxnLst>
              <a:cxn ang="0">
                <a:pos x="39" y="67"/>
              </a:cxn>
              <a:cxn ang="0">
                <a:pos x="32" y="68"/>
              </a:cxn>
              <a:cxn ang="0">
                <a:pos x="27" y="68"/>
              </a:cxn>
              <a:cxn ang="0">
                <a:pos x="7" y="68"/>
              </a:cxn>
              <a:cxn ang="0">
                <a:pos x="11" y="62"/>
              </a:cxn>
              <a:cxn ang="0">
                <a:pos x="13" y="59"/>
              </a:cxn>
              <a:cxn ang="0">
                <a:pos x="24" y="49"/>
              </a:cxn>
              <a:cxn ang="0">
                <a:pos x="26" y="53"/>
              </a:cxn>
              <a:cxn ang="0">
                <a:pos x="33" y="53"/>
              </a:cxn>
              <a:cxn ang="0">
                <a:pos x="36" y="52"/>
              </a:cxn>
              <a:cxn ang="0">
                <a:pos x="42" y="51"/>
              </a:cxn>
              <a:cxn ang="0">
                <a:pos x="44" y="49"/>
              </a:cxn>
              <a:cxn ang="0">
                <a:pos x="51" y="43"/>
              </a:cxn>
              <a:cxn ang="0">
                <a:pos x="54" y="34"/>
              </a:cxn>
              <a:cxn ang="0">
                <a:pos x="60" y="22"/>
              </a:cxn>
              <a:cxn ang="0">
                <a:pos x="63" y="23"/>
              </a:cxn>
              <a:cxn ang="0">
                <a:pos x="67" y="14"/>
              </a:cxn>
              <a:cxn ang="0">
                <a:pos x="72" y="11"/>
              </a:cxn>
              <a:cxn ang="0">
                <a:pos x="75" y="6"/>
              </a:cxn>
              <a:cxn ang="0">
                <a:pos x="75" y="1"/>
              </a:cxn>
              <a:cxn ang="0">
                <a:pos x="83" y="4"/>
              </a:cxn>
              <a:cxn ang="0">
                <a:pos x="85" y="0"/>
              </a:cxn>
              <a:cxn ang="0">
                <a:pos x="89" y="1"/>
              </a:cxn>
              <a:cxn ang="0">
                <a:pos x="93" y="5"/>
              </a:cxn>
              <a:cxn ang="0">
                <a:pos x="98" y="9"/>
              </a:cxn>
              <a:cxn ang="0">
                <a:pos x="95" y="17"/>
              </a:cxn>
              <a:cxn ang="0">
                <a:pos x="99" y="18"/>
              </a:cxn>
              <a:cxn ang="0">
                <a:pos x="103" y="21"/>
              </a:cxn>
              <a:cxn ang="0">
                <a:pos x="106" y="21"/>
              </a:cxn>
              <a:cxn ang="0">
                <a:pos x="113" y="24"/>
              </a:cxn>
              <a:cxn ang="0">
                <a:pos x="113" y="27"/>
              </a:cxn>
              <a:cxn ang="0">
                <a:pos x="112" y="31"/>
              </a:cxn>
              <a:cxn ang="0">
                <a:pos x="116" y="35"/>
              </a:cxn>
              <a:cxn ang="0">
                <a:pos x="113" y="36"/>
              </a:cxn>
              <a:cxn ang="0">
                <a:pos x="114" y="37"/>
              </a:cxn>
              <a:cxn ang="0">
                <a:pos x="112" y="38"/>
              </a:cxn>
              <a:cxn ang="0">
                <a:pos x="115" y="40"/>
              </a:cxn>
              <a:cxn ang="0">
                <a:pos x="115" y="44"/>
              </a:cxn>
              <a:cxn ang="0">
                <a:pos x="112" y="44"/>
              </a:cxn>
              <a:cxn ang="0">
                <a:pos x="117" y="45"/>
              </a:cxn>
              <a:cxn ang="0">
                <a:pos x="123" y="44"/>
              </a:cxn>
              <a:cxn ang="0">
                <a:pos x="124" y="51"/>
              </a:cxn>
            </a:cxnLst>
            <a:rect l="0" t="0" r="r" b="b"/>
            <a:pathLst>
              <a:path w="125" h="71">
                <a:moveTo>
                  <a:pt x="123" y="52"/>
                </a:moveTo>
                <a:lnTo>
                  <a:pt x="82" y="60"/>
                </a:lnTo>
                <a:lnTo>
                  <a:pt x="39" y="67"/>
                </a:lnTo>
                <a:lnTo>
                  <a:pt x="38" y="67"/>
                </a:lnTo>
                <a:lnTo>
                  <a:pt x="36" y="67"/>
                </a:lnTo>
                <a:lnTo>
                  <a:pt x="32" y="68"/>
                </a:lnTo>
                <a:lnTo>
                  <a:pt x="32" y="67"/>
                </a:lnTo>
                <a:lnTo>
                  <a:pt x="27" y="68"/>
                </a:lnTo>
                <a:lnTo>
                  <a:pt x="27" y="68"/>
                </a:lnTo>
                <a:lnTo>
                  <a:pt x="0" y="71"/>
                </a:lnTo>
                <a:lnTo>
                  <a:pt x="1" y="70"/>
                </a:lnTo>
                <a:lnTo>
                  <a:pt x="7" y="68"/>
                </a:lnTo>
                <a:lnTo>
                  <a:pt x="7" y="66"/>
                </a:lnTo>
                <a:lnTo>
                  <a:pt x="11" y="64"/>
                </a:lnTo>
                <a:lnTo>
                  <a:pt x="11" y="62"/>
                </a:lnTo>
                <a:lnTo>
                  <a:pt x="11" y="62"/>
                </a:lnTo>
                <a:lnTo>
                  <a:pt x="13" y="61"/>
                </a:lnTo>
                <a:lnTo>
                  <a:pt x="13" y="59"/>
                </a:lnTo>
                <a:lnTo>
                  <a:pt x="15" y="57"/>
                </a:lnTo>
                <a:lnTo>
                  <a:pt x="23" y="50"/>
                </a:lnTo>
                <a:lnTo>
                  <a:pt x="24" y="49"/>
                </a:lnTo>
                <a:lnTo>
                  <a:pt x="24" y="49"/>
                </a:lnTo>
                <a:lnTo>
                  <a:pt x="24" y="51"/>
                </a:lnTo>
                <a:lnTo>
                  <a:pt x="26" y="53"/>
                </a:lnTo>
                <a:lnTo>
                  <a:pt x="30" y="54"/>
                </a:lnTo>
                <a:lnTo>
                  <a:pt x="31" y="54"/>
                </a:lnTo>
                <a:lnTo>
                  <a:pt x="33" y="53"/>
                </a:lnTo>
                <a:lnTo>
                  <a:pt x="34" y="52"/>
                </a:lnTo>
                <a:lnTo>
                  <a:pt x="35" y="51"/>
                </a:lnTo>
                <a:lnTo>
                  <a:pt x="36" y="52"/>
                </a:lnTo>
                <a:lnTo>
                  <a:pt x="37" y="53"/>
                </a:lnTo>
                <a:lnTo>
                  <a:pt x="38" y="52"/>
                </a:lnTo>
                <a:lnTo>
                  <a:pt x="42" y="51"/>
                </a:lnTo>
                <a:lnTo>
                  <a:pt x="43" y="48"/>
                </a:lnTo>
                <a:lnTo>
                  <a:pt x="43" y="48"/>
                </a:lnTo>
                <a:lnTo>
                  <a:pt x="44" y="49"/>
                </a:lnTo>
                <a:lnTo>
                  <a:pt x="48" y="46"/>
                </a:lnTo>
                <a:lnTo>
                  <a:pt x="49" y="47"/>
                </a:lnTo>
                <a:lnTo>
                  <a:pt x="51" y="43"/>
                </a:lnTo>
                <a:lnTo>
                  <a:pt x="51" y="42"/>
                </a:lnTo>
                <a:lnTo>
                  <a:pt x="51" y="39"/>
                </a:lnTo>
                <a:lnTo>
                  <a:pt x="54" y="34"/>
                </a:lnTo>
                <a:lnTo>
                  <a:pt x="57" y="21"/>
                </a:lnTo>
                <a:lnTo>
                  <a:pt x="58" y="21"/>
                </a:lnTo>
                <a:lnTo>
                  <a:pt x="60" y="22"/>
                </a:lnTo>
                <a:lnTo>
                  <a:pt x="60" y="23"/>
                </a:lnTo>
                <a:lnTo>
                  <a:pt x="61" y="24"/>
                </a:lnTo>
                <a:lnTo>
                  <a:pt x="63" y="23"/>
                </a:lnTo>
                <a:lnTo>
                  <a:pt x="65" y="21"/>
                </a:lnTo>
                <a:lnTo>
                  <a:pt x="66" y="16"/>
                </a:lnTo>
                <a:lnTo>
                  <a:pt x="67" y="14"/>
                </a:lnTo>
                <a:lnTo>
                  <a:pt x="69" y="15"/>
                </a:lnTo>
                <a:lnTo>
                  <a:pt x="71" y="12"/>
                </a:lnTo>
                <a:lnTo>
                  <a:pt x="72" y="11"/>
                </a:lnTo>
                <a:lnTo>
                  <a:pt x="73" y="10"/>
                </a:lnTo>
                <a:lnTo>
                  <a:pt x="74" y="7"/>
                </a:lnTo>
                <a:lnTo>
                  <a:pt x="75" y="6"/>
                </a:lnTo>
                <a:lnTo>
                  <a:pt x="75" y="5"/>
                </a:lnTo>
                <a:lnTo>
                  <a:pt x="74" y="5"/>
                </a:lnTo>
                <a:lnTo>
                  <a:pt x="75" y="1"/>
                </a:lnTo>
                <a:lnTo>
                  <a:pt x="75" y="0"/>
                </a:lnTo>
                <a:lnTo>
                  <a:pt x="76" y="0"/>
                </a:lnTo>
                <a:lnTo>
                  <a:pt x="83" y="4"/>
                </a:lnTo>
                <a:lnTo>
                  <a:pt x="84" y="5"/>
                </a:lnTo>
                <a:lnTo>
                  <a:pt x="84" y="5"/>
                </a:lnTo>
                <a:lnTo>
                  <a:pt x="85" y="0"/>
                </a:lnTo>
                <a:lnTo>
                  <a:pt x="86" y="0"/>
                </a:lnTo>
                <a:lnTo>
                  <a:pt x="88" y="1"/>
                </a:lnTo>
                <a:lnTo>
                  <a:pt x="89" y="1"/>
                </a:lnTo>
                <a:lnTo>
                  <a:pt x="89" y="3"/>
                </a:lnTo>
                <a:lnTo>
                  <a:pt x="90" y="5"/>
                </a:lnTo>
                <a:lnTo>
                  <a:pt x="93" y="5"/>
                </a:lnTo>
                <a:lnTo>
                  <a:pt x="95" y="6"/>
                </a:lnTo>
                <a:lnTo>
                  <a:pt x="97" y="7"/>
                </a:lnTo>
                <a:lnTo>
                  <a:pt x="98" y="9"/>
                </a:lnTo>
                <a:lnTo>
                  <a:pt x="98" y="10"/>
                </a:lnTo>
                <a:lnTo>
                  <a:pt x="96" y="14"/>
                </a:lnTo>
                <a:lnTo>
                  <a:pt x="95" y="17"/>
                </a:lnTo>
                <a:lnTo>
                  <a:pt x="95" y="19"/>
                </a:lnTo>
                <a:lnTo>
                  <a:pt x="97" y="19"/>
                </a:lnTo>
                <a:lnTo>
                  <a:pt x="99" y="18"/>
                </a:lnTo>
                <a:lnTo>
                  <a:pt x="101" y="20"/>
                </a:lnTo>
                <a:lnTo>
                  <a:pt x="102" y="20"/>
                </a:lnTo>
                <a:lnTo>
                  <a:pt x="103" y="21"/>
                </a:lnTo>
                <a:lnTo>
                  <a:pt x="104" y="22"/>
                </a:lnTo>
                <a:lnTo>
                  <a:pt x="105" y="22"/>
                </a:lnTo>
                <a:lnTo>
                  <a:pt x="106" y="21"/>
                </a:lnTo>
                <a:lnTo>
                  <a:pt x="107" y="21"/>
                </a:lnTo>
                <a:lnTo>
                  <a:pt x="110" y="23"/>
                </a:lnTo>
                <a:lnTo>
                  <a:pt x="113" y="24"/>
                </a:lnTo>
                <a:lnTo>
                  <a:pt x="114" y="26"/>
                </a:lnTo>
                <a:lnTo>
                  <a:pt x="114" y="26"/>
                </a:lnTo>
                <a:lnTo>
                  <a:pt x="113" y="27"/>
                </a:lnTo>
                <a:lnTo>
                  <a:pt x="114" y="30"/>
                </a:lnTo>
                <a:lnTo>
                  <a:pt x="113" y="30"/>
                </a:lnTo>
                <a:lnTo>
                  <a:pt x="112" y="31"/>
                </a:lnTo>
                <a:lnTo>
                  <a:pt x="112" y="31"/>
                </a:lnTo>
                <a:lnTo>
                  <a:pt x="115" y="33"/>
                </a:lnTo>
                <a:lnTo>
                  <a:pt x="116" y="35"/>
                </a:lnTo>
                <a:lnTo>
                  <a:pt x="116" y="35"/>
                </a:lnTo>
                <a:lnTo>
                  <a:pt x="116" y="36"/>
                </a:lnTo>
                <a:lnTo>
                  <a:pt x="113" y="36"/>
                </a:lnTo>
                <a:lnTo>
                  <a:pt x="113" y="37"/>
                </a:lnTo>
                <a:lnTo>
                  <a:pt x="114" y="37"/>
                </a:lnTo>
                <a:lnTo>
                  <a:pt x="114" y="37"/>
                </a:lnTo>
                <a:lnTo>
                  <a:pt x="114" y="38"/>
                </a:lnTo>
                <a:lnTo>
                  <a:pt x="113" y="39"/>
                </a:lnTo>
                <a:lnTo>
                  <a:pt x="112" y="38"/>
                </a:lnTo>
                <a:lnTo>
                  <a:pt x="112" y="39"/>
                </a:lnTo>
                <a:lnTo>
                  <a:pt x="113" y="40"/>
                </a:lnTo>
                <a:lnTo>
                  <a:pt x="115" y="40"/>
                </a:lnTo>
                <a:lnTo>
                  <a:pt x="117" y="41"/>
                </a:lnTo>
                <a:lnTo>
                  <a:pt x="117" y="42"/>
                </a:lnTo>
                <a:lnTo>
                  <a:pt x="115" y="44"/>
                </a:lnTo>
                <a:lnTo>
                  <a:pt x="114" y="44"/>
                </a:lnTo>
                <a:lnTo>
                  <a:pt x="112" y="43"/>
                </a:lnTo>
                <a:lnTo>
                  <a:pt x="112" y="44"/>
                </a:lnTo>
                <a:lnTo>
                  <a:pt x="113" y="45"/>
                </a:lnTo>
                <a:lnTo>
                  <a:pt x="115" y="46"/>
                </a:lnTo>
                <a:lnTo>
                  <a:pt x="117" y="45"/>
                </a:lnTo>
                <a:lnTo>
                  <a:pt x="119" y="44"/>
                </a:lnTo>
                <a:lnTo>
                  <a:pt x="120" y="44"/>
                </a:lnTo>
                <a:lnTo>
                  <a:pt x="123" y="44"/>
                </a:lnTo>
                <a:lnTo>
                  <a:pt x="123" y="44"/>
                </a:lnTo>
                <a:lnTo>
                  <a:pt x="125" y="50"/>
                </a:lnTo>
                <a:lnTo>
                  <a:pt x="124" y="51"/>
                </a:lnTo>
                <a:lnTo>
                  <a:pt x="123" y="51"/>
                </a:lnTo>
                <a:lnTo>
                  <a:pt x="123" y="52"/>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84" name="Freeform 96"/>
          <p:cNvSpPr>
            <a:spLocks/>
          </p:cNvSpPr>
          <p:nvPr/>
        </p:nvSpPr>
        <p:spPr bwMode="auto">
          <a:xfrm>
            <a:off x="6667500" y="3317875"/>
            <a:ext cx="1358900" cy="622300"/>
          </a:xfrm>
          <a:custGeom>
            <a:avLst/>
            <a:gdLst/>
            <a:ahLst/>
            <a:cxnLst>
              <a:cxn ang="0">
                <a:pos x="2" y="50"/>
              </a:cxn>
              <a:cxn ang="0">
                <a:pos x="4" y="48"/>
              </a:cxn>
              <a:cxn ang="0">
                <a:pos x="6" y="44"/>
              </a:cxn>
              <a:cxn ang="0">
                <a:pos x="17" y="38"/>
              </a:cxn>
              <a:cxn ang="0">
                <a:pos x="22" y="33"/>
              </a:cxn>
              <a:cxn ang="0">
                <a:pos x="24" y="32"/>
              </a:cxn>
              <a:cxn ang="0">
                <a:pos x="26" y="31"/>
              </a:cxn>
              <a:cxn ang="0">
                <a:pos x="28" y="30"/>
              </a:cxn>
              <a:cxn ang="0">
                <a:pos x="34" y="28"/>
              </a:cxn>
              <a:cxn ang="0">
                <a:pos x="40" y="20"/>
              </a:cxn>
              <a:cxn ang="0">
                <a:pos x="40" y="16"/>
              </a:cxn>
              <a:cxn ang="0">
                <a:pos x="44" y="16"/>
              </a:cxn>
              <a:cxn ang="0">
                <a:pos x="52" y="15"/>
              </a:cxn>
              <a:cxn ang="0">
                <a:pos x="137" y="1"/>
              </a:cxn>
              <a:cxn ang="0">
                <a:pos x="139" y="2"/>
              </a:cxn>
              <a:cxn ang="0">
                <a:pos x="141" y="6"/>
              </a:cxn>
              <a:cxn ang="0">
                <a:pos x="141" y="7"/>
              </a:cxn>
              <a:cxn ang="0">
                <a:pos x="138" y="6"/>
              </a:cxn>
              <a:cxn ang="0">
                <a:pos x="137" y="7"/>
              </a:cxn>
              <a:cxn ang="0">
                <a:pos x="132" y="10"/>
              </a:cxn>
              <a:cxn ang="0">
                <a:pos x="128" y="14"/>
              </a:cxn>
              <a:cxn ang="0">
                <a:pos x="129" y="14"/>
              </a:cxn>
              <a:cxn ang="0">
                <a:pos x="136" y="11"/>
              </a:cxn>
              <a:cxn ang="0">
                <a:pos x="138" y="13"/>
              </a:cxn>
              <a:cxn ang="0">
                <a:pos x="140" y="14"/>
              </a:cxn>
              <a:cxn ang="0">
                <a:pos x="143" y="11"/>
              </a:cxn>
              <a:cxn ang="0">
                <a:pos x="145" y="17"/>
              </a:cxn>
              <a:cxn ang="0">
                <a:pos x="142" y="21"/>
              </a:cxn>
              <a:cxn ang="0">
                <a:pos x="139" y="24"/>
              </a:cxn>
              <a:cxn ang="0">
                <a:pos x="134" y="24"/>
              </a:cxn>
              <a:cxn ang="0">
                <a:pos x="133" y="23"/>
              </a:cxn>
              <a:cxn ang="0">
                <a:pos x="132" y="22"/>
              </a:cxn>
              <a:cxn ang="0">
                <a:pos x="131" y="25"/>
              </a:cxn>
              <a:cxn ang="0">
                <a:pos x="133" y="26"/>
              </a:cxn>
              <a:cxn ang="0">
                <a:pos x="134" y="30"/>
              </a:cxn>
              <a:cxn ang="0">
                <a:pos x="128" y="33"/>
              </a:cxn>
              <a:cxn ang="0">
                <a:pos x="128" y="35"/>
              </a:cxn>
              <a:cxn ang="0">
                <a:pos x="136" y="32"/>
              </a:cxn>
              <a:cxn ang="0">
                <a:pos x="139" y="33"/>
              </a:cxn>
              <a:cxn ang="0">
                <a:pos x="132" y="39"/>
              </a:cxn>
              <a:cxn ang="0">
                <a:pos x="125" y="44"/>
              </a:cxn>
              <a:cxn ang="0">
                <a:pos x="124" y="45"/>
              </a:cxn>
              <a:cxn ang="0">
                <a:pos x="117" y="54"/>
              </a:cxn>
              <a:cxn ang="0">
                <a:pos x="113" y="61"/>
              </a:cxn>
              <a:cxn ang="0">
                <a:pos x="84" y="47"/>
              </a:cxn>
              <a:cxn ang="0">
                <a:pos x="61" y="44"/>
              </a:cxn>
              <a:cxn ang="0">
                <a:pos x="59" y="44"/>
              </a:cxn>
              <a:cxn ang="0">
                <a:pos x="37" y="46"/>
              </a:cxn>
              <a:cxn ang="0">
                <a:pos x="32" y="49"/>
              </a:cxn>
              <a:cxn ang="0">
                <a:pos x="0" y="55"/>
              </a:cxn>
            </a:cxnLst>
            <a:rect l="0" t="0" r="r" b="b"/>
            <a:pathLst>
              <a:path w="145" h="62">
                <a:moveTo>
                  <a:pt x="0" y="55"/>
                </a:moveTo>
                <a:lnTo>
                  <a:pt x="1" y="50"/>
                </a:lnTo>
                <a:lnTo>
                  <a:pt x="2" y="50"/>
                </a:lnTo>
                <a:lnTo>
                  <a:pt x="3" y="50"/>
                </a:lnTo>
                <a:lnTo>
                  <a:pt x="4" y="49"/>
                </a:lnTo>
                <a:lnTo>
                  <a:pt x="4" y="48"/>
                </a:lnTo>
                <a:lnTo>
                  <a:pt x="4" y="47"/>
                </a:lnTo>
                <a:lnTo>
                  <a:pt x="5" y="46"/>
                </a:lnTo>
                <a:lnTo>
                  <a:pt x="6" y="44"/>
                </a:lnTo>
                <a:lnTo>
                  <a:pt x="9" y="43"/>
                </a:lnTo>
                <a:lnTo>
                  <a:pt x="13" y="42"/>
                </a:lnTo>
                <a:lnTo>
                  <a:pt x="17" y="38"/>
                </a:lnTo>
                <a:lnTo>
                  <a:pt x="19" y="38"/>
                </a:lnTo>
                <a:lnTo>
                  <a:pt x="21" y="35"/>
                </a:lnTo>
                <a:lnTo>
                  <a:pt x="22" y="33"/>
                </a:lnTo>
                <a:lnTo>
                  <a:pt x="22" y="33"/>
                </a:lnTo>
                <a:lnTo>
                  <a:pt x="23" y="33"/>
                </a:lnTo>
                <a:lnTo>
                  <a:pt x="24" y="32"/>
                </a:lnTo>
                <a:lnTo>
                  <a:pt x="24" y="32"/>
                </a:lnTo>
                <a:lnTo>
                  <a:pt x="25" y="30"/>
                </a:lnTo>
                <a:lnTo>
                  <a:pt x="26" y="31"/>
                </a:lnTo>
                <a:lnTo>
                  <a:pt x="27" y="31"/>
                </a:lnTo>
                <a:lnTo>
                  <a:pt x="28" y="31"/>
                </a:lnTo>
                <a:lnTo>
                  <a:pt x="28" y="30"/>
                </a:lnTo>
                <a:lnTo>
                  <a:pt x="30" y="28"/>
                </a:lnTo>
                <a:lnTo>
                  <a:pt x="32" y="28"/>
                </a:lnTo>
                <a:lnTo>
                  <a:pt x="34" y="28"/>
                </a:lnTo>
                <a:lnTo>
                  <a:pt x="37" y="23"/>
                </a:lnTo>
                <a:lnTo>
                  <a:pt x="40" y="22"/>
                </a:lnTo>
                <a:lnTo>
                  <a:pt x="40" y="20"/>
                </a:lnTo>
                <a:lnTo>
                  <a:pt x="40" y="19"/>
                </a:lnTo>
                <a:lnTo>
                  <a:pt x="40" y="17"/>
                </a:lnTo>
                <a:lnTo>
                  <a:pt x="40" y="16"/>
                </a:lnTo>
                <a:lnTo>
                  <a:pt x="40" y="16"/>
                </a:lnTo>
                <a:lnTo>
                  <a:pt x="45" y="15"/>
                </a:lnTo>
                <a:lnTo>
                  <a:pt x="44" y="16"/>
                </a:lnTo>
                <a:lnTo>
                  <a:pt x="49" y="15"/>
                </a:lnTo>
                <a:lnTo>
                  <a:pt x="51" y="15"/>
                </a:lnTo>
                <a:lnTo>
                  <a:pt x="52" y="15"/>
                </a:lnTo>
                <a:lnTo>
                  <a:pt x="95" y="8"/>
                </a:lnTo>
                <a:lnTo>
                  <a:pt x="136" y="0"/>
                </a:lnTo>
                <a:lnTo>
                  <a:pt x="137" y="1"/>
                </a:lnTo>
                <a:lnTo>
                  <a:pt x="137" y="1"/>
                </a:lnTo>
                <a:lnTo>
                  <a:pt x="138" y="2"/>
                </a:lnTo>
                <a:lnTo>
                  <a:pt x="139" y="2"/>
                </a:lnTo>
                <a:lnTo>
                  <a:pt x="140" y="3"/>
                </a:lnTo>
                <a:lnTo>
                  <a:pt x="140" y="4"/>
                </a:lnTo>
                <a:lnTo>
                  <a:pt x="141" y="6"/>
                </a:lnTo>
                <a:lnTo>
                  <a:pt x="141" y="7"/>
                </a:lnTo>
                <a:lnTo>
                  <a:pt x="141" y="7"/>
                </a:lnTo>
                <a:lnTo>
                  <a:pt x="141" y="7"/>
                </a:lnTo>
                <a:lnTo>
                  <a:pt x="140" y="6"/>
                </a:lnTo>
                <a:lnTo>
                  <a:pt x="139" y="6"/>
                </a:lnTo>
                <a:lnTo>
                  <a:pt x="138" y="6"/>
                </a:lnTo>
                <a:lnTo>
                  <a:pt x="137" y="6"/>
                </a:lnTo>
                <a:lnTo>
                  <a:pt x="137" y="6"/>
                </a:lnTo>
                <a:lnTo>
                  <a:pt x="137" y="7"/>
                </a:lnTo>
                <a:lnTo>
                  <a:pt x="137" y="8"/>
                </a:lnTo>
                <a:lnTo>
                  <a:pt x="133" y="9"/>
                </a:lnTo>
                <a:lnTo>
                  <a:pt x="132" y="10"/>
                </a:lnTo>
                <a:lnTo>
                  <a:pt x="131" y="12"/>
                </a:lnTo>
                <a:lnTo>
                  <a:pt x="128" y="12"/>
                </a:lnTo>
                <a:lnTo>
                  <a:pt x="128" y="14"/>
                </a:lnTo>
                <a:lnTo>
                  <a:pt x="128" y="14"/>
                </a:lnTo>
                <a:lnTo>
                  <a:pt x="128" y="14"/>
                </a:lnTo>
                <a:lnTo>
                  <a:pt x="129" y="14"/>
                </a:lnTo>
                <a:lnTo>
                  <a:pt x="132" y="13"/>
                </a:lnTo>
                <a:lnTo>
                  <a:pt x="134" y="12"/>
                </a:lnTo>
                <a:lnTo>
                  <a:pt x="136" y="11"/>
                </a:lnTo>
                <a:lnTo>
                  <a:pt x="138" y="11"/>
                </a:lnTo>
                <a:lnTo>
                  <a:pt x="139" y="12"/>
                </a:lnTo>
                <a:lnTo>
                  <a:pt x="138" y="13"/>
                </a:lnTo>
                <a:lnTo>
                  <a:pt x="139" y="14"/>
                </a:lnTo>
                <a:lnTo>
                  <a:pt x="139" y="14"/>
                </a:lnTo>
                <a:lnTo>
                  <a:pt x="140" y="14"/>
                </a:lnTo>
                <a:lnTo>
                  <a:pt x="141" y="13"/>
                </a:lnTo>
                <a:lnTo>
                  <a:pt x="142" y="11"/>
                </a:lnTo>
                <a:lnTo>
                  <a:pt x="143" y="11"/>
                </a:lnTo>
                <a:lnTo>
                  <a:pt x="144" y="13"/>
                </a:lnTo>
                <a:lnTo>
                  <a:pt x="145" y="16"/>
                </a:lnTo>
                <a:lnTo>
                  <a:pt x="145" y="17"/>
                </a:lnTo>
                <a:lnTo>
                  <a:pt x="145" y="18"/>
                </a:lnTo>
                <a:lnTo>
                  <a:pt x="143" y="20"/>
                </a:lnTo>
                <a:lnTo>
                  <a:pt x="142" y="21"/>
                </a:lnTo>
                <a:lnTo>
                  <a:pt x="142" y="22"/>
                </a:lnTo>
                <a:lnTo>
                  <a:pt x="140" y="23"/>
                </a:lnTo>
                <a:lnTo>
                  <a:pt x="139" y="24"/>
                </a:lnTo>
                <a:lnTo>
                  <a:pt x="138" y="24"/>
                </a:lnTo>
                <a:lnTo>
                  <a:pt x="135" y="24"/>
                </a:lnTo>
                <a:lnTo>
                  <a:pt x="134" y="24"/>
                </a:lnTo>
                <a:lnTo>
                  <a:pt x="134" y="24"/>
                </a:lnTo>
                <a:lnTo>
                  <a:pt x="134" y="24"/>
                </a:lnTo>
                <a:lnTo>
                  <a:pt x="133" y="23"/>
                </a:lnTo>
                <a:lnTo>
                  <a:pt x="133" y="22"/>
                </a:lnTo>
                <a:lnTo>
                  <a:pt x="133" y="22"/>
                </a:lnTo>
                <a:lnTo>
                  <a:pt x="132" y="22"/>
                </a:lnTo>
                <a:lnTo>
                  <a:pt x="131" y="22"/>
                </a:lnTo>
                <a:lnTo>
                  <a:pt x="132" y="25"/>
                </a:lnTo>
                <a:lnTo>
                  <a:pt x="131" y="25"/>
                </a:lnTo>
                <a:lnTo>
                  <a:pt x="131" y="25"/>
                </a:lnTo>
                <a:lnTo>
                  <a:pt x="132" y="26"/>
                </a:lnTo>
                <a:lnTo>
                  <a:pt x="133" y="26"/>
                </a:lnTo>
                <a:lnTo>
                  <a:pt x="134" y="28"/>
                </a:lnTo>
                <a:lnTo>
                  <a:pt x="133" y="29"/>
                </a:lnTo>
                <a:lnTo>
                  <a:pt x="134" y="30"/>
                </a:lnTo>
                <a:lnTo>
                  <a:pt x="131" y="34"/>
                </a:lnTo>
                <a:lnTo>
                  <a:pt x="130" y="34"/>
                </a:lnTo>
                <a:lnTo>
                  <a:pt x="128" y="33"/>
                </a:lnTo>
                <a:lnTo>
                  <a:pt x="127" y="33"/>
                </a:lnTo>
                <a:lnTo>
                  <a:pt x="126" y="34"/>
                </a:lnTo>
                <a:lnTo>
                  <a:pt x="128" y="35"/>
                </a:lnTo>
                <a:lnTo>
                  <a:pt x="131" y="35"/>
                </a:lnTo>
                <a:lnTo>
                  <a:pt x="133" y="34"/>
                </a:lnTo>
                <a:lnTo>
                  <a:pt x="136" y="32"/>
                </a:lnTo>
                <a:lnTo>
                  <a:pt x="137" y="31"/>
                </a:lnTo>
                <a:lnTo>
                  <a:pt x="137" y="32"/>
                </a:lnTo>
                <a:lnTo>
                  <a:pt x="139" y="33"/>
                </a:lnTo>
                <a:lnTo>
                  <a:pt x="137" y="35"/>
                </a:lnTo>
                <a:lnTo>
                  <a:pt x="135" y="38"/>
                </a:lnTo>
                <a:lnTo>
                  <a:pt x="132" y="39"/>
                </a:lnTo>
                <a:lnTo>
                  <a:pt x="131" y="39"/>
                </a:lnTo>
                <a:lnTo>
                  <a:pt x="128" y="40"/>
                </a:lnTo>
                <a:lnTo>
                  <a:pt x="125" y="44"/>
                </a:lnTo>
                <a:lnTo>
                  <a:pt x="123" y="45"/>
                </a:lnTo>
                <a:lnTo>
                  <a:pt x="123" y="45"/>
                </a:lnTo>
                <a:lnTo>
                  <a:pt x="124" y="45"/>
                </a:lnTo>
                <a:lnTo>
                  <a:pt x="120" y="47"/>
                </a:lnTo>
                <a:lnTo>
                  <a:pt x="119" y="50"/>
                </a:lnTo>
                <a:lnTo>
                  <a:pt x="117" y="54"/>
                </a:lnTo>
                <a:lnTo>
                  <a:pt x="116" y="59"/>
                </a:lnTo>
                <a:lnTo>
                  <a:pt x="115" y="60"/>
                </a:lnTo>
                <a:lnTo>
                  <a:pt x="113" y="61"/>
                </a:lnTo>
                <a:lnTo>
                  <a:pt x="107" y="62"/>
                </a:lnTo>
                <a:lnTo>
                  <a:pt x="106" y="62"/>
                </a:lnTo>
                <a:lnTo>
                  <a:pt x="84" y="47"/>
                </a:lnTo>
                <a:lnTo>
                  <a:pt x="65" y="50"/>
                </a:lnTo>
                <a:lnTo>
                  <a:pt x="65" y="47"/>
                </a:lnTo>
                <a:lnTo>
                  <a:pt x="61" y="44"/>
                </a:lnTo>
                <a:lnTo>
                  <a:pt x="60" y="45"/>
                </a:lnTo>
                <a:lnTo>
                  <a:pt x="59" y="44"/>
                </a:lnTo>
                <a:lnTo>
                  <a:pt x="59" y="44"/>
                </a:lnTo>
                <a:lnTo>
                  <a:pt x="59" y="43"/>
                </a:lnTo>
                <a:lnTo>
                  <a:pt x="37" y="46"/>
                </a:lnTo>
                <a:lnTo>
                  <a:pt x="37" y="46"/>
                </a:lnTo>
                <a:lnTo>
                  <a:pt x="36" y="46"/>
                </a:lnTo>
                <a:lnTo>
                  <a:pt x="32" y="48"/>
                </a:lnTo>
                <a:lnTo>
                  <a:pt x="32" y="49"/>
                </a:lnTo>
                <a:lnTo>
                  <a:pt x="30" y="49"/>
                </a:lnTo>
                <a:lnTo>
                  <a:pt x="25" y="52"/>
                </a:lnTo>
                <a:lnTo>
                  <a:pt x="0" y="55"/>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85" name="Freeform 97"/>
          <p:cNvSpPr>
            <a:spLocks/>
          </p:cNvSpPr>
          <p:nvPr/>
        </p:nvSpPr>
        <p:spPr bwMode="auto">
          <a:xfrm>
            <a:off x="6873875" y="3749675"/>
            <a:ext cx="787400" cy="642938"/>
          </a:xfrm>
          <a:custGeom>
            <a:avLst/>
            <a:gdLst/>
            <a:ahLst/>
            <a:cxnLst>
              <a:cxn ang="0">
                <a:pos x="49" y="64"/>
              </a:cxn>
              <a:cxn ang="0">
                <a:pos x="46" y="63"/>
              </a:cxn>
              <a:cxn ang="0">
                <a:pos x="45" y="58"/>
              </a:cxn>
              <a:cxn ang="0">
                <a:pos x="40" y="54"/>
              </a:cxn>
              <a:cxn ang="0">
                <a:pos x="37" y="48"/>
              </a:cxn>
              <a:cxn ang="0">
                <a:pos x="35" y="45"/>
              </a:cxn>
              <a:cxn ang="0">
                <a:pos x="30" y="41"/>
              </a:cxn>
              <a:cxn ang="0">
                <a:pos x="28" y="39"/>
              </a:cxn>
              <a:cxn ang="0">
                <a:pos x="26" y="36"/>
              </a:cxn>
              <a:cxn ang="0">
                <a:pos x="18" y="30"/>
              </a:cxn>
              <a:cxn ang="0">
                <a:pos x="15" y="28"/>
              </a:cxn>
              <a:cxn ang="0">
                <a:pos x="11" y="22"/>
              </a:cxn>
              <a:cxn ang="0">
                <a:pos x="9" y="20"/>
              </a:cxn>
              <a:cxn ang="0">
                <a:pos x="1" y="17"/>
              </a:cxn>
              <a:cxn ang="0">
                <a:pos x="1" y="12"/>
              </a:cxn>
              <a:cxn ang="0">
                <a:pos x="3" y="10"/>
              </a:cxn>
              <a:cxn ang="0">
                <a:pos x="3" y="9"/>
              </a:cxn>
              <a:cxn ang="0">
                <a:pos x="10" y="6"/>
              </a:cxn>
              <a:cxn ang="0">
                <a:pos x="14" y="3"/>
              </a:cxn>
              <a:cxn ang="0">
                <a:pos x="15" y="3"/>
              </a:cxn>
              <a:cxn ang="0">
                <a:pos x="37" y="1"/>
              </a:cxn>
              <a:cxn ang="0">
                <a:pos x="38" y="2"/>
              </a:cxn>
              <a:cxn ang="0">
                <a:pos x="43" y="4"/>
              </a:cxn>
              <a:cxn ang="0">
                <a:pos x="62" y="4"/>
              </a:cxn>
              <a:cxn ang="0">
                <a:pos x="83" y="20"/>
              </a:cxn>
              <a:cxn ang="0">
                <a:pos x="80" y="23"/>
              </a:cxn>
              <a:cxn ang="0">
                <a:pos x="76" y="29"/>
              </a:cxn>
              <a:cxn ang="0">
                <a:pos x="76" y="34"/>
              </a:cxn>
              <a:cxn ang="0">
                <a:pos x="75" y="36"/>
              </a:cxn>
              <a:cxn ang="0">
                <a:pos x="73" y="37"/>
              </a:cxn>
              <a:cxn ang="0">
                <a:pos x="71" y="39"/>
              </a:cxn>
              <a:cxn ang="0">
                <a:pos x="69" y="43"/>
              </a:cxn>
              <a:cxn ang="0">
                <a:pos x="65" y="47"/>
              </a:cxn>
              <a:cxn ang="0">
                <a:pos x="61" y="50"/>
              </a:cxn>
              <a:cxn ang="0">
                <a:pos x="59" y="52"/>
              </a:cxn>
              <a:cxn ang="0">
                <a:pos x="56" y="53"/>
              </a:cxn>
              <a:cxn ang="0">
                <a:pos x="56" y="54"/>
              </a:cxn>
              <a:cxn ang="0">
                <a:pos x="55" y="56"/>
              </a:cxn>
              <a:cxn ang="0">
                <a:pos x="52" y="58"/>
              </a:cxn>
              <a:cxn ang="0">
                <a:pos x="52" y="58"/>
              </a:cxn>
              <a:cxn ang="0">
                <a:pos x="53" y="59"/>
              </a:cxn>
              <a:cxn ang="0">
                <a:pos x="53" y="60"/>
              </a:cxn>
              <a:cxn ang="0">
                <a:pos x="51" y="62"/>
              </a:cxn>
              <a:cxn ang="0">
                <a:pos x="50" y="64"/>
              </a:cxn>
            </a:cxnLst>
            <a:rect l="0" t="0" r="r" b="b"/>
            <a:pathLst>
              <a:path w="84" h="64">
                <a:moveTo>
                  <a:pt x="50" y="64"/>
                </a:moveTo>
                <a:lnTo>
                  <a:pt x="49" y="64"/>
                </a:lnTo>
                <a:lnTo>
                  <a:pt x="47" y="64"/>
                </a:lnTo>
                <a:lnTo>
                  <a:pt x="46" y="63"/>
                </a:lnTo>
                <a:lnTo>
                  <a:pt x="46" y="62"/>
                </a:lnTo>
                <a:lnTo>
                  <a:pt x="45" y="58"/>
                </a:lnTo>
                <a:lnTo>
                  <a:pt x="43" y="55"/>
                </a:lnTo>
                <a:lnTo>
                  <a:pt x="40" y="54"/>
                </a:lnTo>
                <a:lnTo>
                  <a:pt x="39" y="49"/>
                </a:lnTo>
                <a:lnTo>
                  <a:pt x="37" y="48"/>
                </a:lnTo>
                <a:lnTo>
                  <a:pt x="36" y="45"/>
                </a:lnTo>
                <a:lnTo>
                  <a:pt x="35" y="45"/>
                </a:lnTo>
                <a:lnTo>
                  <a:pt x="32" y="44"/>
                </a:lnTo>
                <a:lnTo>
                  <a:pt x="30" y="41"/>
                </a:lnTo>
                <a:lnTo>
                  <a:pt x="28" y="40"/>
                </a:lnTo>
                <a:lnTo>
                  <a:pt x="28" y="39"/>
                </a:lnTo>
                <a:lnTo>
                  <a:pt x="27" y="37"/>
                </a:lnTo>
                <a:lnTo>
                  <a:pt x="26" y="36"/>
                </a:lnTo>
                <a:lnTo>
                  <a:pt x="24" y="35"/>
                </a:lnTo>
                <a:lnTo>
                  <a:pt x="18" y="30"/>
                </a:lnTo>
                <a:lnTo>
                  <a:pt x="16" y="29"/>
                </a:lnTo>
                <a:lnTo>
                  <a:pt x="15" y="28"/>
                </a:lnTo>
                <a:lnTo>
                  <a:pt x="13" y="26"/>
                </a:lnTo>
                <a:lnTo>
                  <a:pt x="11" y="22"/>
                </a:lnTo>
                <a:lnTo>
                  <a:pt x="10" y="21"/>
                </a:lnTo>
                <a:lnTo>
                  <a:pt x="9" y="20"/>
                </a:lnTo>
                <a:lnTo>
                  <a:pt x="6" y="19"/>
                </a:lnTo>
                <a:lnTo>
                  <a:pt x="1" y="17"/>
                </a:lnTo>
                <a:lnTo>
                  <a:pt x="0" y="15"/>
                </a:lnTo>
                <a:lnTo>
                  <a:pt x="1" y="12"/>
                </a:lnTo>
                <a:lnTo>
                  <a:pt x="3" y="11"/>
                </a:lnTo>
                <a:lnTo>
                  <a:pt x="3" y="10"/>
                </a:lnTo>
                <a:lnTo>
                  <a:pt x="3" y="9"/>
                </a:lnTo>
                <a:lnTo>
                  <a:pt x="3" y="9"/>
                </a:lnTo>
                <a:lnTo>
                  <a:pt x="8" y="6"/>
                </a:lnTo>
                <a:lnTo>
                  <a:pt x="10" y="6"/>
                </a:lnTo>
                <a:lnTo>
                  <a:pt x="10" y="5"/>
                </a:lnTo>
                <a:lnTo>
                  <a:pt x="14" y="3"/>
                </a:lnTo>
                <a:lnTo>
                  <a:pt x="15" y="3"/>
                </a:lnTo>
                <a:lnTo>
                  <a:pt x="15" y="3"/>
                </a:lnTo>
                <a:lnTo>
                  <a:pt x="37" y="0"/>
                </a:lnTo>
                <a:lnTo>
                  <a:pt x="37" y="1"/>
                </a:lnTo>
                <a:lnTo>
                  <a:pt x="37" y="2"/>
                </a:lnTo>
                <a:lnTo>
                  <a:pt x="38" y="2"/>
                </a:lnTo>
                <a:lnTo>
                  <a:pt x="39" y="1"/>
                </a:lnTo>
                <a:lnTo>
                  <a:pt x="43" y="4"/>
                </a:lnTo>
                <a:lnTo>
                  <a:pt x="43" y="7"/>
                </a:lnTo>
                <a:lnTo>
                  <a:pt x="62" y="4"/>
                </a:lnTo>
                <a:lnTo>
                  <a:pt x="84" y="19"/>
                </a:lnTo>
                <a:lnTo>
                  <a:pt x="83" y="20"/>
                </a:lnTo>
                <a:lnTo>
                  <a:pt x="81" y="21"/>
                </a:lnTo>
                <a:lnTo>
                  <a:pt x="80" y="23"/>
                </a:lnTo>
                <a:lnTo>
                  <a:pt x="77" y="27"/>
                </a:lnTo>
                <a:lnTo>
                  <a:pt x="76" y="29"/>
                </a:lnTo>
                <a:lnTo>
                  <a:pt x="75" y="32"/>
                </a:lnTo>
                <a:lnTo>
                  <a:pt x="76" y="34"/>
                </a:lnTo>
                <a:lnTo>
                  <a:pt x="75" y="35"/>
                </a:lnTo>
                <a:lnTo>
                  <a:pt x="75" y="36"/>
                </a:lnTo>
                <a:lnTo>
                  <a:pt x="74" y="37"/>
                </a:lnTo>
                <a:lnTo>
                  <a:pt x="73" y="37"/>
                </a:lnTo>
                <a:lnTo>
                  <a:pt x="72" y="38"/>
                </a:lnTo>
                <a:lnTo>
                  <a:pt x="71" y="39"/>
                </a:lnTo>
                <a:lnTo>
                  <a:pt x="70" y="41"/>
                </a:lnTo>
                <a:lnTo>
                  <a:pt x="69" y="43"/>
                </a:lnTo>
                <a:lnTo>
                  <a:pt x="66" y="45"/>
                </a:lnTo>
                <a:lnTo>
                  <a:pt x="65" y="47"/>
                </a:lnTo>
                <a:lnTo>
                  <a:pt x="63" y="48"/>
                </a:lnTo>
                <a:lnTo>
                  <a:pt x="61" y="50"/>
                </a:lnTo>
                <a:lnTo>
                  <a:pt x="60" y="51"/>
                </a:lnTo>
                <a:lnTo>
                  <a:pt x="59" y="52"/>
                </a:lnTo>
                <a:lnTo>
                  <a:pt x="58" y="53"/>
                </a:lnTo>
                <a:lnTo>
                  <a:pt x="56" y="53"/>
                </a:lnTo>
                <a:lnTo>
                  <a:pt x="56" y="54"/>
                </a:lnTo>
                <a:lnTo>
                  <a:pt x="56" y="54"/>
                </a:lnTo>
                <a:lnTo>
                  <a:pt x="56" y="55"/>
                </a:lnTo>
                <a:lnTo>
                  <a:pt x="55" y="56"/>
                </a:lnTo>
                <a:lnTo>
                  <a:pt x="54" y="58"/>
                </a:lnTo>
                <a:lnTo>
                  <a:pt x="52" y="58"/>
                </a:lnTo>
                <a:lnTo>
                  <a:pt x="52" y="58"/>
                </a:lnTo>
                <a:lnTo>
                  <a:pt x="52" y="58"/>
                </a:lnTo>
                <a:lnTo>
                  <a:pt x="52" y="59"/>
                </a:lnTo>
                <a:lnTo>
                  <a:pt x="53" y="59"/>
                </a:lnTo>
                <a:lnTo>
                  <a:pt x="53" y="59"/>
                </a:lnTo>
                <a:lnTo>
                  <a:pt x="53" y="60"/>
                </a:lnTo>
                <a:lnTo>
                  <a:pt x="52" y="61"/>
                </a:lnTo>
                <a:lnTo>
                  <a:pt x="51" y="62"/>
                </a:lnTo>
                <a:lnTo>
                  <a:pt x="50" y="63"/>
                </a:lnTo>
                <a:lnTo>
                  <a:pt x="50" y="64"/>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86" name="Freeform 98"/>
          <p:cNvSpPr>
            <a:spLocks/>
          </p:cNvSpPr>
          <p:nvPr/>
        </p:nvSpPr>
        <p:spPr bwMode="auto">
          <a:xfrm>
            <a:off x="6518275" y="3840163"/>
            <a:ext cx="833438" cy="925512"/>
          </a:xfrm>
          <a:custGeom>
            <a:avLst/>
            <a:gdLst/>
            <a:ahLst/>
            <a:cxnLst>
              <a:cxn ang="0">
                <a:pos x="12" y="49"/>
              </a:cxn>
              <a:cxn ang="0">
                <a:pos x="14" y="53"/>
              </a:cxn>
              <a:cxn ang="0">
                <a:pos x="16" y="55"/>
              </a:cxn>
              <a:cxn ang="0">
                <a:pos x="16" y="58"/>
              </a:cxn>
              <a:cxn ang="0">
                <a:pos x="18" y="61"/>
              </a:cxn>
              <a:cxn ang="0">
                <a:pos x="16" y="66"/>
              </a:cxn>
              <a:cxn ang="0">
                <a:pos x="15" y="72"/>
              </a:cxn>
              <a:cxn ang="0">
                <a:pos x="17" y="82"/>
              </a:cxn>
              <a:cxn ang="0">
                <a:pos x="19" y="86"/>
              </a:cxn>
              <a:cxn ang="0">
                <a:pos x="21" y="89"/>
              </a:cxn>
              <a:cxn ang="0">
                <a:pos x="22" y="92"/>
              </a:cxn>
              <a:cxn ang="0">
                <a:pos x="70" y="91"/>
              </a:cxn>
              <a:cxn ang="0">
                <a:pos x="73" y="92"/>
              </a:cxn>
              <a:cxn ang="0">
                <a:pos x="72" y="86"/>
              </a:cxn>
              <a:cxn ang="0">
                <a:pos x="73" y="83"/>
              </a:cxn>
              <a:cxn ang="0">
                <a:pos x="78" y="84"/>
              </a:cxn>
              <a:cxn ang="0">
                <a:pos x="82" y="84"/>
              </a:cxn>
              <a:cxn ang="0">
                <a:pos x="81" y="78"/>
              </a:cxn>
              <a:cxn ang="0">
                <a:pos x="82" y="74"/>
              </a:cxn>
              <a:cxn ang="0">
                <a:pos x="85" y="64"/>
              </a:cxn>
              <a:cxn ang="0">
                <a:pos x="87" y="58"/>
              </a:cxn>
              <a:cxn ang="0">
                <a:pos x="89" y="56"/>
              </a:cxn>
              <a:cxn ang="0">
                <a:pos x="88" y="55"/>
              </a:cxn>
              <a:cxn ang="0">
                <a:pos x="88" y="55"/>
              </a:cxn>
              <a:cxn ang="0">
                <a:pos x="84" y="54"/>
              </a:cxn>
              <a:cxn ang="0">
                <a:pos x="83" y="49"/>
              </a:cxn>
              <a:cxn ang="0">
                <a:pos x="78" y="45"/>
              </a:cxn>
              <a:cxn ang="0">
                <a:pos x="75" y="39"/>
              </a:cxn>
              <a:cxn ang="0">
                <a:pos x="73" y="36"/>
              </a:cxn>
              <a:cxn ang="0">
                <a:pos x="68" y="32"/>
              </a:cxn>
              <a:cxn ang="0">
                <a:pos x="66" y="30"/>
              </a:cxn>
              <a:cxn ang="0">
                <a:pos x="65" y="27"/>
              </a:cxn>
              <a:cxn ang="0">
                <a:pos x="56" y="21"/>
              </a:cxn>
              <a:cxn ang="0">
                <a:pos x="53" y="19"/>
              </a:cxn>
              <a:cxn ang="0">
                <a:pos x="49" y="13"/>
              </a:cxn>
              <a:cxn ang="0">
                <a:pos x="47" y="11"/>
              </a:cxn>
              <a:cxn ang="0">
                <a:pos x="39" y="8"/>
              </a:cxn>
              <a:cxn ang="0">
                <a:pos x="39" y="3"/>
              </a:cxn>
              <a:cxn ang="0">
                <a:pos x="41" y="1"/>
              </a:cxn>
              <a:cxn ang="0">
                <a:pos x="41" y="0"/>
              </a:cxn>
              <a:cxn ang="0">
                <a:pos x="0" y="5"/>
              </a:cxn>
            </a:cxnLst>
            <a:rect l="0" t="0" r="r" b="b"/>
            <a:pathLst>
              <a:path w="89" h="92">
                <a:moveTo>
                  <a:pt x="0" y="5"/>
                </a:moveTo>
                <a:lnTo>
                  <a:pt x="12" y="49"/>
                </a:lnTo>
                <a:lnTo>
                  <a:pt x="13" y="50"/>
                </a:lnTo>
                <a:lnTo>
                  <a:pt x="14" y="53"/>
                </a:lnTo>
                <a:lnTo>
                  <a:pt x="14" y="54"/>
                </a:lnTo>
                <a:lnTo>
                  <a:pt x="16" y="55"/>
                </a:lnTo>
                <a:lnTo>
                  <a:pt x="17" y="57"/>
                </a:lnTo>
                <a:lnTo>
                  <a:pt x="16" y="58"/>
                </a:lnTo>
                <a:lnTo>
                  <a:pt x="18" y="60"/>
                </a:lnTo>
                <a:lnTo>
                  <a:pt x="18" y="61"/>
                </a:lnTo>
                <a:lnTo>
                  <a:pt x="16" y="63"/>
                </a:lnTo>
                <a:lnTo>
                  <a:pt x="16" y="66"/>
                </a:lnTo>
                <a:lnTo>
                  <a:pt x="15" y="68"/>
                </a:lnTo>
                <a:lnTo>
                  <a:pt x="15" y="72"/>
                </a:lnTo>
                <a:lnTo>
                  <a:pt x="17" y="76"/>
                </a:lnTo>
                <a:lnTo>
                  <a:pt x="17" y="82"/>
                </a:lnTo>
                <a:lnTo>
                  <a:pt x="19" y="85"/>
                </a:lnTo>
                <a:lnTo>
                  <a:pt x="19" y="86"/>
                </a:lnTo>
                <a:lnTo>
                  <a:pt x="20" y="87"/>
                </a:lnTo>
                <a:lnTo>
                  <a:pt x="21" y="89"/>
                </a:lnTo>
                <a:lnTo>
                  <a:pt x="21" y="90"/>
                </a:lnTo>
                <a:lnTo>
                  <a:pt x="22" y="92"/>
                </a:lnTo>
                <a:lnTo>
                  <a:pt x="69" y="89"/>
                </a:lnTo>
                <a:lnTo>
                  <a:pt x="70" y="91"/>
                </a:lnTo>
                <a:lnTo>
                  <a:pt x="71" y="92"/>
                </a:lnTo>
                <a:lnTo>
                  <a:pt x="73" y="92"/>
                </a:lnTo>
                <a:lnTo>
                  <a:pt x="74" y="90"/>
                </a:lnTo>
                <a:lnTo>
                  <a:pt x="72" y="86"/>
                </a:lnTo>
                <a:lnTo>
                  <a:pt x="73" y="84"/>
                </a:lnTo>
                <a:lnTo>
                  <a:pt x="73" y="83"/>
                </a:lnTo>
                <a:lnTo>
                  <a:pt x="74" y="82"/>
                </a:lnTo>
                <a:lnTo>
                  <a:pt x="78" y="84"/>
                </a:lnTo>
                <a:lnTo>
                  <a:pt x="81" y="84"/>
                </a:lnTo>
                <a:lnTo>
                  <a:pt x="82" y="84"/>
                </a:lnTo>
                <a:lnTo>
                  <a:pt x="82" y="80"/>
                </a:lnTo>
                <a:lnTo>
                  <a:pt x="81" y="78"/>
                </a:lnTo>
                <a:lnTo>
                  <a:pt x="81" y="76"/>
                </a:lnTo>
                <a:lnTo>
                  <a:pt x="82" y="74"/>
                </a:lnTo>
                <a:lnTo>
                  <a:pt x="84" y="67"/>
                </a:lnTo>
                <a:lnTo>
                  <a:pt x="85" y="64"/>
                </a:lnTo>
                <a:lnTo>
                  <a:pt x="86" y="61"/>
                </a:lnTo>
                <a:lnTo>
                  <a:pt x="87" y="58"/>
                </a:lnTo>
                <a:lnTo>
                  <a:pt x="89" y="57"/>
                </a:lnTo>
                <a:lnTo>
                  <a:pt x="89" y="56"/>
                </a:lnTo>
                <a:lnTo>
                  <a:pt x="89" y="56"/>
                </a:lnTo>
                <a:lnTo>
                  <a:pt x="88" y="55"/>
                </a:lnTo>
                <a:lnTo>
                  <a:pt x="88" y="55"/>
                </a:lnTo>
                <a:lnTo>
                  <a:pt x="88" y="55"/>
                </a:lnTo>
                <a:lnTo>
                  <a:pt x="85" y="55"/>
                </a:lnTo>
                <a:lnTo>
                  <a:pt x="84" y="54"/>
                </a:lnTo>
                <a:lnTo>
                  <a:pt x="84" y="53"/>
                </a:lnTo>
                <a:lnTo>
                  <a:pt x="83" y="49"/>
                </a:lnTo>
                <a:lnTo>
                  <a:pt x="81" y="46"/>
                </a:lnTo>
                <a:lnTo>
                  <a:pt x="78" y="45"/>
                </a:lnTo>
                <a:lnTo>
                  <a:pt x="77" y="40"/>
                </a:lnTo>
                <a:lnTo>
                  <a:pt x="75" y="39"/>
                </a:lnTo>
                <a:lnTo>
                  <a:pt x="74" y="36"/>
                </a:lnTo>
                <a:lnTo>
                  <a:pt x="73" y="36"/>
                </a:lnTo>
                <a:lnTo>
                  <a:pt x="70" y="35"/>
                </a:lnTo>
                <a:lnTo>
                  <a:pt x="68" y="32"/>
                </a:lnTo>
                <a:lnTo>
                  <a:pt x="66" y="31"/>
                </a:lnTo>
                <a:lnTo>
                  <a:pt x="66" y="30"/>
                </a:lnTo>
                <a:lnTo>
                  <a:pt x="65" y="28"/>
                </a:lnTo>
                <a:lnTo>
                  <a:pt x="65" y="27"/>
                </a:lnTo>
                <a:lnTo>
                  <a:pt x="62" y="26"/>
                </a:lnTo>
                <a:lnTo>
                  <a:pt x="56" y="21"/>
                </a:lnTo>
                <a:lnTo>
                  <a:pt x="54" y="20"/>
                </a:lnTo>
                <a:lnTo>
                  <a:pt x="53" y="19"/>
                </a:lnTo>
                <a:lnTo>
                  <a:pt x="51" y="17"/>
                </a:lnTo>
                <a:lnTo>
                  <a:pt x="49" y="13"/>
                </a:lnTo>
                <a:lnTo>
                  <a:pt x="48" y="12"/>
                </a:lnTo>
                <a:lnTo>
                  <a:pt x="47" y="11"/>
                </a:lnTo>
                <a:lnTo>
                  <a:pt x="44" y="10"/>
                </a:lnTo>
                <a:lnTo>
                  <a:pt x="39" y="8"/>
                </a:lnTo>
                <a:lnTo>
                  <a:pt x="38" y="7"/>
                </a:lnTo>
                <a:lnTo>
                  <a:pt x="39" y="3"/>
                </a:lnTo>
                <a:lnTo>
                  <a:pt x="41" y="2"/>
                </a:lnTo>
                <a:lnTo>
                  <a:pt x="41" y="1"/>
                </a:lnTo>
                <a:lnTo>
                  <a:pt x="42" y="0"/>
                </a:lnTo>
                <a:lnTo>
                  <a:pt x="41" y="0"/>
                </a:lnTo>
                <a:lnTo>
                  <a:pt x="16" y="3"/>
                </a:lnTo>
                <a:lnTo>
                  <a:pt x="0" y="5"/>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87" name="Text Box 99"/>
          <p:cNvSpPr txBox="1">
            <a:spLocks noChangeArrowheads="1"/>
          </p:cNvSpPr>
          <p:nvPr/>
        </p:nvSpPr>
        <p:spPr bwMode="auto">
          <a:xfrm>
            <a:off x="6700838" y="4314825"/>
            <a:ext cx="508000" cy="244475"/>
          </a:xfrm>
          <a:prstGeom prst="rect">
            <a:avLst/>
          </a:prstGeom>
          <a:noFill/>
          <a:ln w="38100">
            <a:noFill/>
            <a:miter lim="800000"/>
            <a:headEnd/>
            <a:tailEnd/>
          </a:ln>
          <a:effectLst/>
        </p:spPr>
        <p:txBody>
          <a:bodyPr lIns="0" tIns="0" rIns="0" bIns="0">
            <a:spAutoFit/>
          </a:bodyPr>
          <a:lstStyle/>
          <a:p>
            <a:pPr algn="ctr" eaLnBrk="0" hangingPunct="0">
              <a:spcBef>
                <a:spcPct val="50000"/>
              </a:spcBef>
            </a:pPr>
            <a:r>
              <a:rPr lang="en-US" sz="1600" dirty="0">
                <a:solidFill>
                  <a:prstClr val="white"/>
                </a:solidFill>
                <a:latin typeface="FrizQuadrata BT" pitchFamily="34" charset="0"/>
                <a:ea typeface="ＭＳ Ｐゴシック" pitchFamily="1" charset="-128"/>
                <a:cs typeface="+mn-cs"/>
              </a:rPr>
              <a:t>GA </a:t>
            </a:r>
            <a:r>
              <a:rPr lang="en-US" sz="1600" dirty="0" smtClean="0">
                <a:solidFill>
                  <a:prstClr val="white"/>
                </a:solidFill>
                <a:latin typeface="FrizQuadrata BT" pitchFamily="34" charset="0"/>
                <a:ea typeface="ＭＳ Ｐゴシック" pitchFamily="1" charset="-128"/>
                <a:cs typeface="+mn-cs"/>
              </a:rPr>
              <a:t>3</a:t>
            </a:r>
            <a:endParaRPr lang="en-US" sz="1600" dirty="0">
              <a:solidFill>
                <a:prstClr val="white"/>
              </a:solidFill>
              <a:latin typeface="FrizQuadrata BT" pitchFamily="34" charset="0"/>
              <a:ea typeface="ＭＳ Ｐゴシック" pitchFamily="1" charset="-128"/>
              <a:cs typeface="+mn-cs"/>
            </a:endParaRPr>
          </a:p>
        </p:txBody>
      </p:sp>
      <p:sp>
        <p:nvSpPr>
          <p:cNvPr id="108" name="Slide Number Placeholder 107"/>
          <p:cNvSpPr>
            <a:spLocks noGrp="1"/>
          </p:cNvSpPr>
          <p:nvPr>
            <p:ph type="sldNum" sz="quarter" idx="12"/>
          </p:nvPr>
        </p:nvSpPr>
        <p:spPr>
          <a:xfrm>
            <a:off x="228600" y="6248400"/>
            <a:ext cx="2133600" cy="365125"/>
          </a:xfrm>
        </p:spPr>
        <p:txBody>
          <a:bodyPr/>
          <a:lstStyle/>
          <a:p>
            <a:endParaRPr lang="en-US" dirty="0">
              <a:solidFill>
                <a:prstClr val="white">
                  <a:tint val="75000"/>
                </a:prstClr>
              </a:solidFill>
            </a:endParaRPr>
          </a:p>
        </p:txBody>
      </p:sp>
      <p:sp>
        <p:nvSpPr>
          <p:cNvPr id="101" name="TextBox 100"/>
          <p:cNvSpPr txBox="1"/>
          <p:nvPr/>
        </p:nvSpPr>
        <p:spPr>
          <a:xfrm>
            <a:off x="4876800" y="5892225"/>
            <a:ext cx="4267200" cy="584775"/>
          </a:xfrm>
          <a:prstGeom prst="rect">
            <a:avLst/>
          </a:prstGeom>
          <a:noFill/>
        </p:spPr>
        <p:txBody>
          <a:bodyPr wrap="square" rtlCol="0">
            <a:spAutoFit/>
          </a:bodyPr>
          <a:lstStyle/>
          <a:p>
            <a:pPr eaLnBrk="0" hangingPunct="0"/>
            <a:r>
              <a:rPr lang="en-US" sz="1600" i="1" dirty="0" smtClean="0">
                <a:solidFill>
                  <a:prstClr val="white"/>
                </a:solidFill>
                <a:latin typeface="Arial" charset="0"/>
                <a:ea typeface="ＭＳ Ｐゴシック" pitchFamily="1" charset="-128"/>
                <a:cs typeface="+mn-cs"/>
              </a:rPr>
              <a:t>Map Courtesy of A. Dannenberg, A. Wendel, CDC NCEH</a:t>
            </a:r>
            <a:endParaRPr lang="en-US" sz="1600" i="1" dirty="0">
              <a:solidFill>
                <a:prstClr val="white"/>
              </a:solidFill>
              <a:latin typeface="Arial" charset="0"/>
              <a:ea typeface="ＭＳ Ｐゴシック" pitchFamily="1" charset="-128"/>
              <a:cs typeface="+mn-cs"/>
            </a:endParaRPr>
          </a:p>
        </p:txBody>
      </p:sp>
    </p:spTree>
    <p:extLst>
      <p:ext uri="{BB962C8B-B14F-4D97-AF65-F5344CB8AC3E}">
        <p14:creationId xmlns="" xmlns:p14="http://schemas.microsoft.com/office/powerpoint/2010/main" val="2954803453"/>
      </p:ext>
    </p:extLst>
  </p:cSld>
  <p:clrMapOvr>
    <a:masterClrMapping/>
  </p:clrMapOvr>
  <p:transition advTm="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319490" name="Picture 2"/>
          <p:cNvPicPr preferRelativeResize="0">
            <a:picLocks noChangeAspect="1" noChangeArrowheads="1"/>
          </p:cNvPicPr>
          <p:nvPr/>
        </p:nvPicPr>
        <p:blipFill>
          <a:blip r:embed="rId3"/>
          <a:srcRect/>
          <a:stretch>
            <a:fillRect/>
          </a:stretch>
        </p:blipFill>
        <p:spPr bwMode="auto">
          <a:xfrm>
            <a:off x="528638" y="6232525"/>
            <a:ext cx="19050" cy="9525"/>
          </a:xfrm>
          <a:prstGeom prst="rect">
            <a:avLst/>
          </a:prstGeom>
          <a:noFill/>
          <a:ln w="9525">
            <a:noFill/>
            <a:miter lim="800000"/>
            <a:headEnd/>
            <a:tailEnd/>
          </a:ln>
        </p:spPr>
      </p:pic>
      <p:sp>
        <p:nvSpPr>
          <p:cNvPr id="319491" name="Freeform 3"/>
          <p:cNvSpPr>
            <a:spLocks/>
          </p:cNvSpPr>
          <p:nvPr/>
        </p:nvSpPr>
        <p:spPr bwMode="auto">
          <a:xfrm>
            <a:off x="1138238" y="554038"/>
            <a:ext cx="1030287" cy="803275"/>
          </a:xfrm>
          <a:custGeom>
            <a:avLst/>
            <a:gdLst/>
            <a:ahLst/>
            <a:cxnLst>
              <a:cxn ang="0">
                <a:pos x="2" y="49"/>
              </a:cxn>
              <a:cxn ang="0">
                <a:pos x="0" y="48"/>
              </a:cxn>
              <a:cxn ang="0">
                <a:pos x="1" y="45"/>
              </a:cxn>
              <a:cxn ang="0">
                <a:pos x="1" y="43"/>
              </a:cxn>
              <a:cxn ang="0">
                <a:pos x="2" y="42"/>
              </a:cxn>
              <a:cxn ang="0">
                <a:pos x="2" y="44"/>
              </a:cxn>
              <a:cxn ang="0">
                <a:pos x="2" y="45"/>
              </a:cxn>
              <a:cxn ang="0">
                <a:pos x="4" y="44"/>
              </a:cxn>
              <a:cxn ang="0">
                <a:pos x="4" y="42"/>
              </a:cxn>
              <a:cxn ang="0">
                <a:pos x="4" y="40"/>
              </a:cxn>
              <a:cxn ang="0">
                <a:pos x="3" y="36"/>
              </a:cxn>
              <a:cxn ang="0">
                <a:pos x="5" y="36"/>
              </a:cxn>
              <a:cxn ang="0">
                <a:pos x="7" y="36"/>
              </a:cxn>
              <a:cxn ang="0">
                <a:pos x="5" y="34"/>
              </a:cxn>
              <a:cxn ang="0">
                <a:pos x="3" y="34"/>
              </a:cxn>
              <a:cxn ang="0">
                <a:pos x="3" y="31"/>
              </a:cxn>
              <a:cxn ang="0">
                <a:pos x="4" y="26"/>
              </a:cxn>
              <a:cxn ang="0">
                <a:pos x="4" y="20"/>
              </a:cxn>
              <a:cxn ang="0">
                <a:pos x="2" y="13"/>
              </a:cxn>
              <a:cxn ang="0">
                <a:pos x="3" y="7"/>
              </a:cxn>
              <a:cxn ang="0">
                <a:pos x="14" y="11"/>
              </a:cxn>
              <a:cxn ang="0">
                <a:pos x="24" y="15"/>
              </a:cxn>
              <a:cxn ang="0">
                <a:pos x="28" y="17"/>
              </a:cxn>
              <a:cxn ang="0">
                <a:pos x="30" y="19"/>
              </a:cxn>
              <a:cxn ang="0">
                <a:pos x="30" y="25"/>
              </a:cxn>
              <a:cxn ang="0">
                <a:pos x="27" y="28"/>
              </a:cxn>
              <a:cxn ang="0">
                <a:pos x="28" y="31"/>
              </a:cxn>
              <a:cxn ang="0">
                <a:pos x="27" y="33"/>
              </a:cxn>
              <a:cxn ang="0">
                <a:pos x="28" y="34"/>
              </a:cxn>
              <a:cxn ang="0">
                <a:pos x="31" y="29"/>
              </a:cxn>
              <a:cxn ang="0">
                <a:pos x="33" y="26"/>
              </a:cxn>
              <a:cxn ang="0">
                <a:pos x="36" y="22"/>
              </a:cxn>
              <a:cxn ang="0">
                <a:pos x="32" y="12"/>
              </a:cxn>
              <a:cxn ang="0">
                <a:pos x="33" y="11"/>
              </a:cxn>
              <a:cxn ang="0">
                <a:pos x="35" y="9"/>
              </a:cxn>
              <a:cxn ang="0">
                <a:pos x="34" y="5"/>
              </a:cxn>
              <a:cxn ang="0">
                <a:pos x="33" y="0"/>
              </a:cxn>
              <a:cxn ang="0">
                <a:pos x="76" y="11"/>
              </a:cxn>
              <a:cxn ang="0">
                <a:pos x="110" y="19"/>
              </a:cxn>
              <a:cxn ang="0">
                <a:pos x="98" y="71"/>
              </a:cxn>
              <a:cxn ang="0">
                <a:pos x="97" y="73"/>
              </a:cxn>
              <a:cxn ang="0">
                <a:pos x="98" y="74"/>
              </a:cxn>
              <a:cxn ang="0">
                <a:pos x="98" y="76"/>
              </a:cxn>
              <a:cxn ang="0">
                <a:pos x="98" y="77"/>
              </a:cxn>
              <a:cxn ang="0">
                <a:pos x="98" y="80"/>
              </a:cxn>
              <a:cxn ang="0">
                <a:pos x="67" y="74"/>
              </a:cxn>
              <a:cxn ang="0">
                <a:pos x="64" y="74"/>
              </a:cxn>
              <a:cxn ang="0">
                <a:pos x="61" y="73"/>
              </a:cxn>
              <a:cxn ang="0">
                <a:pos x="58" y="74"/>
              </a:cxn>
              <a:cxn ang="0">
                <a:pos x="54" y="73"/>
              </a:cxn>
              <a:cxn ang="0">
                <a:pos x="50" y="74"/>
              </a:cxn>
              <a:cxn ang="0">
                <a:pos x="46" y="73"/>
              </a:cxn>
              <a:cxn ang="0">
                <a:pos x="37" y="73"/>
              </a:cxn>
              <a:cxn ang="0">
                <a:pos x="30" y="70"/>
              </a:cxn>
              <a:cxn ang="0">
                <a:pos x="24" y="70"/>
              </a:cxn>
              <a:cxn ang="0">
                <a:pos x="15" y="67"/>
              </a:cxn>
              <a:cxn ang="0">
                <a:pos x="14" y="60"/>
              </a:cxn>
              <a:cxn ang="0">
                <a:pos x="14" y="56"/>
              </a:cxn>
              <a:cxn ang="0">
                <a:pos x="9" y="54"/>
              </a:cxn>
              <a:cxn ang="0">
                <a:pos x="7" y="52"/>
              </a:cxn>
            </a:cxnLst>
            <a:rect l="0" t="0" r="r" b="b"/>
            <a:pathLst>
              <a:path w="110" h="80">
                <a:moveTo>
                  <a:pt x="4" y="51"/>
                </a:moveTo>
                <a:lnTo>
                  <a:pt x="2" y="49"/>
                </a:lnTo>
                <a:lnTo>
                  <a:pt x="1" y="49"/>
                </a:lnTo>
                <a:lnTo>
                  <a:pt x="0" y="48"/>
                </a:lnTo>
                <a:lnTo>
                  <a:pt x="0" y="48"/>
                </a:lnTo>
                <a:lnTo>
                  <a:pt x="1" y="45"/>
                </a:lnTo>
                <a:lnTo>
                  <a:pt x="1" y="44"/>
                </a:lnTo>
                <a:lnTo>
                  <a:pt x="1" y="43"/>
                </a:lnTo>
                <a:lnTo>
                  <a:pt x="1" y="42"/>
                </a:lnTo>
                <a:lnTo>
                  <a:pt x="2" y="42"/>
                </a:lnTo>
                <a:lnTo>
                  <a:pt x="2" y="42"/>
                </a:lnTo>
                <a:lnTo>
                  <a:pt x="2" y="44"/>
                </a:lnTo>
                <a:lnTo>
                  <a:pt x="2" y="44"/>
                </a:lnTo>
                <a:lnTo>
                  <a:pt x="2" y="45"/>
                </a:lnTo>
                <a:lnTo>
                  <a:pt x="2" y="46"/>
                </a:lnTo>
                <a:lnTo>
                  <a:pt x="4" y="44"/>
                </a:lnTo>
                <a:lnTo>
                  <a:pt x="4" y="43"/>
                </a:lnTo>
                <a:lnTo>
                  <a:pt x="4" y="42"/>
                </a:lnTo>
                <a:lnTo>
                  <a:pt x="5" y="41"/>
                </a:lnTo>
                <a:lnTo>
                  <a:pt x="4" y="40"/>
                </a:lnTo>
                <a:lnTo>
                  <a:pt x="3" y="40"/>
                </a:lnTo>
                <a:lnTo>
                  <a:pt x="3" y="36"/>
                </a:lnTo>
                <a:lnTo>
                  <a:pt x="3" y="36"/>
                </a:lnTo>
                <a:lnTo>
                  <a:pt x="5" y="36"/>
                </a:lnTo>
                <a:lnTo>
                  <a:pt x="5" y="36"/>
                </a:lnTo>
                <a:lnTo>
                  <a:pt x="7" y="36"/>
                </a:lnTo>
                <a:lnTo>
                  <a:pt x="5" y="34"/>
                </a:lnTo>
                <a:lnTo>
                  <a:pt x="5" y="34"/>
                </a:lnTo>
                <a:lnTo>
                  <a:pt x="5" y="34"/>
                </a:lnTo>
                <a:lnTo>
                  <a:pt x="3" y="34"/>
                </a:lnTo>
                <a:lnTo>
                  <a:pt x="3" y="32"/>
                </a:lnTo>
                <a:lnTo>
                  <a:pt x="3" y="31"/>
                </a:lnTo>
                <a:lnTo>
                  <a:pt x="4" y="28"/>
                </a:lnTo>
                <a:lnTo>
                  <a:pt x="4" y="26"/>
                </a:lnTo>
                <a:lnTo>
                  <a:pt x="4" y="25"/>
                </a:lnTo>
                <a:lnTo>
                  <a:pt x="4" y="20"/>
                </a:lnTo>
                <a:lnTo>
                  <a:pt x="4" y="19"/>
                </a:lnTo>
                <a:lnTo>
                  <a:pt x="2" y="13"/>
                </a:lnTo>
                <a:lnTo>
                  <a:pt x="3" y="9"/>
                </a:lnTo>
                <a:lnTo>
                  <a:pt x="3" y="7"/>
                </a:lnTo>
                <a:lnTo>
                  <a:pt x="4" y="4"/>
                </a:lnTo>
                <a:lnTo>
                  <a:pt x="14" y="11"/>
                </a:lnTo>
                <a:lnTo>
                  <a:pt x="19" y="14"/>
                </a:lnTo>
                <a:lnTo>
                  <a:pt x="24" y="15"/>
                </a:lnTo>
                <a:lnTo>
                  <a:pt x="26" y="17"/>
                </a:lnTo>
                <a:lnTo>
                  <a:pt x="28" y="17"/>
                </a:lnTo>
                <a:lnTo>
                  <a:pt x="29" y="17"/>
                </a:lnTo>
                <a:lnTo>
                  <a:pt x="30" y="19"/>
                </a:lnTo>
                <a:lnTo>
                  <a:pt x="30" y="24"/>
                </a:lnTo>
                <a:lnTo>
                  <a:pt x="30" y="25"/>
                </a:lnTo>
                <a:lnTo>
                  <a:pt x="28" y="26"/>
                </a:lnTo>
                <a:lnTo>
                  <a:pt x="27" y="28"/>
                </a:lnTo>
                <a:lnTo>
                  <a:pt x="27" y="30"/>
                </a:lnTo>
                <a:lnTo>
                  <a:pt x="28" y="31"/>
                </a:lnTo>
                <a:lnTo>
                  <a:pt x="28" y="32"/>
                </a:lnTo>
                <a:lnTo>
                  <a:pt x="27" y="33"/>
                </a:lnTo>
                <a:lnTo>
                  <a:pt x="27" y="34"/>
                </a:lnTo>
                <a:lnTo>
                  <a:pt x="28" y="34"/>
                </a:lnTo>
                <a:lnTo>
                  <a:pt x="30" y="33"/>
                </a:lnTo>
                <a:lnTo>
                  <a:pt x="31" y="29"/>
                </a:lnTo>
                <a:lnTo>
                  <a:pt x="32" y="28"/>
                </a:lnTo>
                <a:lnTo>
                  <a:pt x="33" y="26"/>
                </a:lnTo>
                <a:lnTo>
                  <a:pt x="36" y="23"/>
                </a:lnTo>
                <a:lnTo>
                  <a:pt x="36" y="22"/>
                </a:lnTo>
                <a:lnTo>
                  <a:pt x="35" y="18"/>
                </a:lnTo>
                <a:lnTo>
                  <a:pt x="32" y="12"/>
                </a:lnTo>
                <a:lnTo>
                  <a:pt x="32" y="11"/>
                </a:lnTo>
                <a:lnTo>
                  <a:pt x="33" y="11"/>
                </a:lnTo>
                <a:lnTo>
                  <a:pt x="34" y="11"/>
                </a:lnTo>
                <a:lnTo>
                  <a:pt x="35" y="9"/>
                </a:lnTo>
                <a:lnTo>
                  <a:pt x="35" y="6"/>
                </a:lnTo>
                <a:lnTo>
                  <a:pt x="34" y="5"/>
                </a:lnTo>
                <a:lnTo>
                  <a:pt x="33" y="4"/>
                </a:lnTo>
                <a:lnTo>
                  <a:pt x="33" y="0"/>
                </a:lnTo>
                <a:lnTo>
                  <a:pt x="55" y="6"/>
                </a:lnTo>
                <a:lnTo>
                  <a:pt x="76" y="11"/>
                </a:lnTo>
                <a:lnTo>
                  <a:pt x="110" y="19"/>
                </a:lnTo>
                <a:lnTo>
                  <a:pt x="110" y="19"/>
                </a:lnTo>
                <a:lnTo>
                  <a:pt x="98" y="71"/>
                </a:lnTo>
                <a:lnTo>
                  <a:pt x="98" y="71"/>
                </a:lnTo>
                <a:lnTo>
                  <a:pt x="98" y="72"/>
                </a:lnTo>
                <a:lnTo>
                  <a:pt x="97" y="73"/>
                </a:lnTo>
                <a:lnTo>
                  <a:pt x="98" y="74"/>
                </a:lnTo>
                <a:lnTo>
                  <a:pt x="98" y="74"/>
                </a:lnTo>
                <a:lnTo>
                  <a:pt x="99" y="75"/>
                </a:lnTo>
                <a:lnTo>
                  <a:pt x="98" y="76"/>
                </a:lnTo>
                <a:lnTo>
                  <a:pt x="98" y="76"/>
                </a:lnTo>
                <a:lnTo>
                  <a:pt x="98" y="77"/>
                </a:lnTo>
                <a:lnTo>
                  <a:pt x="98" y="79"/>
                </a:lnTo>
                <a:lnTo>
                  <a:pt x="98" y="80"/>
                </a:lnTo>
                <a:lnTo>
                  <a:pt x="69" y="73"/>
                </a:lnTo>
                <a:lnTo>
                  <a:pt x="67" y="74"/>
                </a:lnTo>
                <a:lnTo>
                  <a:pt x="65" y="74"/>
                </a:lnTo>
                <a:lnTo>
                  <a:pt x="64" y="74"/>
                </a:lnTo>
                <a:lnTo>
                  <a:pt x="62" y="74"/>
                </a:lnTo>
                <a:lnTo>
                  <a:pt x="61" y="73"/>
                </a:lnTo>
                <a:lnTo>
                  <a:pt x="59" y="73"/>
                </a:lnTo>
                <a:lnTo>
                  <a:pt x="58" y="74"/>
                </a:lnTo>
                <a:lnTo>
                  <a:pt x="56" y="73"/>
                </a:lnTo>
                <a:lnTo>
                  <a:pt x="54" y="73"/>
                </a:lnTo>
                <a:lnTo>
                  <a:pt x="52" y="74"/>
                </a:lnTo>
                <a:lnTo>
                  <a:pt x="50" y="74"/>
                </a:lnTo>
                <a:lnTo>
                  <a:pt x="47" y="74"/>
                </a:lnTo>
                <a:lnTo>
                  <a:pt x="46" y="73"/>
                </a:lnTo>
                <a:lnTo>
                  <a:pt x="43" y="72"/>
                </a:lnTo>
                <a:lnTo>
                  <a:pt x="37" y="73"/>
                </a:lnTo>
                <a:lnTo>
                  <a:pt x="35" y="71"/>
                </a:lnTo>
                <a:lnTo>
                  <a:pt x="30" y="70"/>
                </a:lnTo>
                <a:lnTo>
                  <a:pt x="27" y="69"/>
                </a:lnTo>
                <a:lnTo>
                  <a:pt x="24" y="70"/>
                </a:lnTo>
                <a:lnTo>
                  <a:pt x="19" y="69"/>
                </a:lnTo>
                <a:lnTo>
                  <a:pt x="15" y="67"/>
                </a:lnTo>
                <a:lnTo>
                  <a:pt x="14" y="66"/>
                </a:lnTo>
                <a:lnTo>
                  <a:pt x="14" y="60"/>
                </a:lnTo>
                <a:lnTo>
                  <a:pt x="15" y="59"/>
                </a:lnTo>
                <a:lnTo>
                  <a:pt x="14" y="56"/>
                </a:lnTo>
                <a:lnTo>
                  <a:pt x="11" y="54"/>
                </a:lnTo>
                <a:lnTo>
                  <a:pt x="9" y="54"/>
                </a:lnTo>
                <a:lnTo>
                  <a:pt x="8" y="53"/>
                </a:lnTo>
                <a:lnTo>
                  <a:pt x="7" y="52"/>
                </a:lnTo>
                <a:lnTo>
                  <a:pt x="4" y="51"/>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492" name="Freeform 4"/>
          <p:cNvSpPr>
            <a:spLocks/>
          </p:cNvSpPr>
          <p:nvPr/>
        </p:nvSpPr>
        <p:spPr bwMode="auto">
          <a:xfrm>
            <a:off x="866775" y="1057275"/>
            <a:ext cx="1236663" cy="1114425"/>
          </a:xfrm>
          <a:custGeom>
            <a:avLst/>
            <a:gdLst/>
            <a:ahLst/>
            <a:cxnLst>
              <a:cxn ang="0">
                <a:pos x="1" y="82"/>
              </a:cxn>
              <a:cxn ang="0">
                <a:pos x="0" y="76"/>
              </a:cxn>
              <a:cxn ang="0">
                <a:pos x="2" y="71"/>
              </a:cxn>
              <a:cxn ang="0">
                <a:pos x="2" y="63"/>
              </a:cxn>
              <a:cxn ang="0">
                <a:pos x="4" y="61"/>
              </a:cxn>
              <a:cxn ang="0">
                <a:pos x="6" y="58"/>
              </a:cxn>
              <a:cxn ang="0">
                <a:pos x="7" y="55"/>
              </a:cxn>
              <a:cxn ang="0">
                <a:pos x="13" y="46"/>
              </a:cxn>
              <a:cxn ang="0">
                <a:pos x="20" y="28"/>
              </a:cxn>
              <a:cxn ang="0">
                <a:pos x="25" y="16"/>
              </a:cxn>
              <a:cxn ang="0">
                <a:pos x="29" y="4"/>
              </a:cxn>
              <a:cxn ang="0">
                <a:pos x="30" y="1"/>
              </a:cxn>
              <a:cxn ang="0">
                <a:pos x="33" y="1"/>
              </a:cxn>
              <a:cxn ang="0">
                <a:pos x="36" y="2"/>
              </a:cxn>
              <a:cxn ang="0">
                <a:pos x="38" y="4"/>
              </a:cxn>
              <a:cxn ang="0">
                <a:pos x="43" y="6"/>
              </a:cxn>
              <a:cxn ang="0">
                <a:pos x="43" y="10"/>
              </a:cxn>
              <a:cxn ang="0">
                <a:pos x="44" y="17"/>
              </a:cxn>
              <a:cxn ang="0">
                <a:pos x="53" y="20"/>
              </a:cxn>
              <a:cxn ang="0">
                <a:pos x="59" y="20"/>
              </a:cxn>
              <a:cxn ang="0">
                <a:pos x="66" y="23"/>
              </a:cxn>
              <a:cxn ang="0">
                <a:pos x="75" y="23"/>
              </a:cxn>
              <a:cxn ang="0">
                <a:pos x="79" y="24"/>
              </a:cxn>
              <a:cxn ang="0">
                <a:pos x="83" y="23"/>
              </a:cxn>
              <a:cxn ang="0">
                <a:pos x="87" y="24"/>
              </a:cxn>
              <a:cxn ang="0">
                <a:pos x="90" y="23"/>
              </a:cxn>
              <a:cxn ang="0">
                <a:pos x="93" y="24"/>
              </a:cxn>
              <a:cxn ang="0">
                <a:pos x="96" y="24"/>
              </a:cxn>
              <a:cxn ang="0">
                <a:pos x="127" y="30"/>
              </a:cxn>
              <a:cxn ang="0">
                <a:pos x="128" y="34"/>
              </a:cxn>
              <a:cxn ang="0">
                <a:pos x="131" y="35"/>
              </a:cxn>
              <a:cxn ang="0">
                <a:pos x="125" y="49"/>
              </a:cxn>
              <a:cxn ang="0">
                <a:pos x="123" y="52"/>
              </a:cxn>
              <a:cxn ang="0">
                <a:pos x="120" y="55"/>
              </a:cxn>
              <a:cxn ang="0">
                <a:pos x="115" y="63"/>
              </a:cxn>
              <a:cxn ang="0">
                <a:pos x="118" y="65"/>
              </a:cxn>
              <a:cxn ang="0">
                <a:pos x="118" y="68"/>
              </a:cxn>
              <a:cxn ang="0">
                <a:pos x="118" y="69"/>
              </a:cxn>
              <a:cxn ang="0">
                <a:pos x="116" y="74"/>
              </a:cxn>
              <a:cxn ang="0">
                <a:pos x="63" y="100"/>
              </a:cxn>
            </a:cxnLst>
            <a:rect l="0" t="0" r="r" b="b"/>
            <a:pathLst>
              <a:path w="132" h="111">
                <a:moveTo>
                  <a:pt x="2" y="83"/>
                </a:moveTo>
                <a:lnTo>
                  <a:pt x="1" y="82"/>
                </a:lnTo>
                <a:lnTo>
                  <a:pt x="0" y="78"/>
                </a:lnTo>
                <a:lnTo>
                  <a:pt x="0" y="76"/>
                </a:lnTo>
                <a:lnTo>
                  <a:pt x="0" y="74"/>
                </a:lnTo>
                <a:lnTo>
                  <a:pt x="2" y="71"/>
                </a:lnTo>
                <a:lnTo>
                  <a:pt x="1" y="65"/>
                </a:lnTo>
                <a:lnTo>
                  <a:pt x="2" y="63"/>
                </a:lnTo>
                <a:lnTo>
                  <a:pt x="3" y="62"/>
                </a:lnTo>
                <a:lnTo>
                  <a:pt x="4" y="61"/>
                </a:lnTo>
                <a:lnTo>
                  <a:pt x="5" y="59"/>
                </a:lnTo>
                <a:lnTo>
                  <a:pt x="6" y="58"/>
                </a:lnTo>
                <a:lnTo>
                  <a:pt x="6" y="55"/>
                </a:lnTo>
                <a:lnTo>
                  <a:pt x="7" y="55"/>
                </a:lnTo>
                <a:lnTo>
                  <a:pt x="11" y="51"/>
                </a:lnTo>
                <a:lnTo>
                  <a:pt x="13" y="46"/>
                </a:lnTo>
                <a:lnTo>
                  <a:pt x="16" y="40"/>
                </a:lnTo>
                <a:lnTo>
                  <a:pt x="20" y="28"/>
                </a:lnTo>
                <a:lnTo>
                  <a:pt x="23" y="24"/>
                </a:lnTo>
                <a:lnTo>
                  <a:pt x="25" y="16"/>
                </a:lnTo>
                <a:lnTo>
                  <a:pt x="28" y="7"/>
                </a:lnTo>
                <a:lnTo>
                  <a:pt x="29" y="4"/>
                </a:lnTo>
                <a:lnTo>
                  <a:pt x="30" y="2"/>
                </a:lnTo>
                <a:lnTo>
                  <a:pt x="30" y="1"/>
                </a:lnTo>
                <a:lnTo>
                  <a:pt x="31" y="0"/>
                </a:lnTo>
                <a:lnTo>
                  <a:pt x="33" y="1"/>
                </a:lnTo>
                <a:lnTo>
                  <a:pt x="34" y="1"/>
                </a:lnTo>
                <a:lnTo>
                  <a:pt x="36" y="2"/>
                </a:lnTo>
                <a:lnTo>
                  <a:pt x="37" y="3"/>
                </a:lnTo>
                <a:lnTo>
                  <a:pt x="38" y="4"/>
                </a:lnTo>
                <a:lnTo>
                  <a:pt x="40" y="4"/>
                </a:lnTo>
                <a:lnTo>
                  <a:pt x="43" y="6"/>
                </a:lnTo>
                <a:lnTo>
                  <a:pt x="44" y="9"/>
                </a:lnTo>
                <a:lnTo>
                  <a:pt x="43" y="10"/>
                </a:lnTo>
                <a:lnTo>
                  <a:pt x="43" y="16"/>
                </a:lnTo>
                <a:lnTo>
                  <a:pt x="44" y="17"/>
                </a:lnTo>
                <a:lnTo>
                  <a:pt x="48" y="19"/>
                </a:lnTo>
                <a:lnTo>
                  <a:pt x="53" y="20"/>
                </a:lnTo>
                <a:lnTo>
                  <a:pt x="56" y="19"/>
                </a:lnTo>
                <a:lnTo>
                  <a:pt x="59" y="20"/>
                </a:lnTo>
                <a:lnTo>
                  <a:pt x="64" y="21"/>
                </a:lnTo>
                <a:lnTo>
                  <a:pt x="66" y="23"/>
                </a:lnTo>
                <a:lnTo>
                  <a:pt x="72" y="22"/>
                </a:lnTo>
                <a:lnTo>
                  <a:pt x="75" y="23"/>
                </a:lnTo>
                <a:lnTo>
                  <a:pt x="76" y="24"/>
                </a:lnTo>
                <a:lnTo>
                  <a:pt x="79" y="24"/>
                </a:lnTo>
                <a:lnTo>
                  <a:pt x="81" y="24"/>
                </a:lnTo>
                <a:lnTo>
                  <a:pt x="83" y="23"/>
                </a:lnTo>
                <a:lnTo>
                  <a:pt x="85" y="23"/>
                </a:lnTo>
                <a:lnTo>
                  <a:pt x="87" y="24"/>
                </a:lnTo>
                <a:lnTo>
                  <a:pt x="88" y="23"/>
                </a:lnTo>
                <a:lnTo>
                  <a:pt x="90" y="23"/>
                </a:lnTo>
                <a:lnTo>
                  <a:pt x="91" y="24"/>
                </a:lnTo>
                <a:lnTo>
                  <a:pt x="93" y="24"/>
                </a:lnTo>
                <a:lnTo>
                  <a:pt x="94" y="24"/>
                </a:lnTo>
                <a:lnTo>
                  <a:pt x="96" y="24"/>
                </a:lnTo>
                <a:lnTo>
                  <a:pt x="98" y="23"/>
                </a:lnTo>
                <a:lnTo>
                  <a:pt x="127" y="30"/>
                </a:lnTo>
                <a:lnTo>
                  <a:pt x="127" y="32"/>
                </a:lnTo>
                <a:lnTo>
                  <a:pt x="128" y="34"/>
                </a:lnTo>
                <a:lnTo>
                  <a:pt x="130" y="34"/>
                </a:lnTo>
                <a:lnTo>
                  <a:pt x="131" y="35"/>
                </a:lnTo>
                <a:lnTo>
                  <a:pt x="132" y="38"/>
                </a:lnTo>
                <a:lnTo>
                  <a:pt x="125" y="49"/>
                </a:lnTo>
                <a:lnTo>
                  <a:pt x="124" y="50"/>
                </a:lnTo>
                <a:lnTo>
                  <a:pt x="123" y="52"/>
                </a:lnTo>
                <a:lnTo>
                  <a:pt x="122" y="54"/>
                </a:lnTo>
                <a:lnTo>
                  <a:pt x="120" y="55"/>
                </a:lnTo>
                <a:lnTo>
                  <a:pt x="116" y="60"/>
                </a:lnTo>
                <a:lnTo>
                  <a:pt x="115" y="63"/>
                </a:lnTo>
                <a:lnTo>
                  <a:pt x="116" y="64"/>
                </a:lnTo>
                <a:lnTo>
                  <a:pt x="118" y="65"/>
                </a:lnTo>
                <a:lnTo>
                  <a:pt x="119" y="67"/>
                </a:lnTo>
                <a:lnTo>
                  <a:pt x="118" y="68"/>
                </a:lnTo>
                <a:lnTo>
                  <a:pt x="118" y="69"/>
                </a:lnTo>
                <a:lnTo>
                  <a:pt x="118" y="69"/>
                </a:lnTo>
                <a:lnTo>
                  <a:pt x="118" y="71"/>
                </a:lnTo>
                <a:lnTo>
                  <a:pt x="116" y="74"/>
                </a:lnTo>
                <a:lnTo>
                  <a:pt x="107" y="111"/>
                </a:lnTo>
                <a:lnTo>
                  <a:pt x="63" y="100"/>
                </a:lnTo>
                <a:lnTo>
                  <a:pt x="2" y="83"/>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493" name="Freeform 5"/>
          <p:cNvSpPr>
            <a:spLocks/>
          </p:cNvSpPr>
          <p:nvPr/>
        </p:nvSpPr>
        <p:spPr bwMode="auto">
          <a:xfrm>
            <a:off x="763588" y="1890713"/>
            <a:ext cx="1227137" cy="2260600"/>
          </a:xfrm>
          <a:custGeom>
            <a:avLst/>
            <a:gdLst/>
            <a:ahLst/>
            <a:cxnLst>
              <a:cxn ang="0">
                <a:pos x="74" y="219"/>
              </a:cxn>
              <a:cxn ang="0">
                <a:pos x="74" y="216"/>
              </a:cxn>
              <a:cxn ang="0">
                <a:pos x="73" y="214"/>
              </a:cxn>
              <a:cxn ang="0">
                <a:pos x="69" y="199"/>
              </a:cxn>
              <a:cxn ang="0">
                <a:pos x="62" y="191"/>
              </a:cxn>
              <a:cxn ang="0">
                <a:pos x="59" y="187"/>
              </a:cxn>
              <a:cxn ang="0">
                <a:pos x="57" y="183"/>
              </a:cxn>
              <a:cxn ang="0">
                <a:pos x="47" y="179"/>
              </a:cxn>
              <a:cxn ang="0">
                <a:pos x="40" y="172"/>
              </a:cxn>
              <a:cxn ang="0">
                <a:pos x="27" y="167"/>
              </a:cxn>
              <a:cxn ang="0">
                <a:pos x="27" y="162"/>
              </a:cxn>
              <a:cxn ang="0">
                <a:pos x="28" y="155"/>
              </a:cxn>
              <a:cxn ang="0">
                <a:pos x="25" y="149"/>
              </a:cxn>
              <a:cxn ang="0">
                <a:pos x="27" y="146"/>
              </a:cxn>
              <a:cxn ang="0">
                <a:pos x="19" y="133"/>
              </a:cxn>
              <a:cxn ang="0">
                <a:pos x="14" y="124"/>
              </a:cxn>
              <a:cxn ang="0">
                <a:pos x="17" y="118"/>
              </a:cxn>
              <a:cxn ang="0">
                <a:pos x="18" y="111"/>
              </a:cxn>
              <a:cxn ang="0">
                <a:pos x="11" y="105"/>
              </a:cxn>
              <a:cxn ang="0">
                <a:pos x="12" y="96"/>
              </a:cxn>
              <a:cxn ang="0">
                <a:pos x="14" y="92"/>
              </a:cxn>
              <a:cxn ang="0">
                <a:pos x="15" y="96"/>
              </a:cxn>
              <a:cxn ang="0">
                <a:pos x="18" y="96"/>
              </a:cxn>
              <a:cxn ang="0">
                <a:pos x="17" y="87"/>
              </a:cxn>
              <a:cxn ang="0">
                <a:pos x="14" y="89"/>
              </a:cxn>
              <a:cxn ang="0">
                <a:pos x="9" y="86"/>
              </a:cxn>
              <a:cxn ang="0">
                <a:pos x="8" y="75"/>
              </a:cxn>
              <a:cxn ang="0">
                <a:pos x="1" y="63"/>
              </a:cxn>
              <a:cxn ang="0">
                <a:pos x="2" y="57"/>
              </a:cxn>
              <a:cxn ang="0">
                <a:pos x="5" y="49"/>
              </a:cxn>
              <a:cxn ang="0">
                <a:pos x="2" y="39"/>
              </a:cxn>
              <a:cxn ang="0">
                <a:pos x="0" y="35"/>
              </a:cxn>
              <a:cxn ang="0">
                <a:pos x="0" y="30"/>
              </a:cxn>
              <a:cxn ang="0">
                <a:pos x="8" y="19"/>
              </a:cxn>
              <a:cxn ang="0">
                <a:pos x="11" y="12"/>
              </a:cxn>
              <a:cxn ang="0">
                <a:pos x="12" y="2"/>
              </a:cxn>
              <a:cxn ang="0">
                <a:pos x="58" y="79"/>
              </a:cxn>
              <a:cxn ang="0">
                <a:pos x="126" y="182"/>
              </a:cxn>
              <a:cxn ang="0">
                <a:pos x="127" y="188"/>
              </a:cxn>
              <a:cxn ang="0">
                <a:pos x="130" y="192"/>
              </a:cxn>
              <a:cxn ang="0">
                <a:pos x="131" y="196"/>
              </a:cxn>
              <a:cxn ang="0">
                <a:pos x="126" y="198"/>
              </a:cxn>
              <a:cxn ang="0">
                <a:pos x="119" y="210"/>
              </a:cxn>
              <a:cxn ang="0">
                <a:pos x="118" y="213"/>
              </a:cxn>
              <a:cxn ang="0">
                <a:pos x="117" y="218"/>
              </a:cxn>
              <a:cxn ang="0">
                <a:pos x="119" y="222"/>
              </a:cxn>
              <a:cxn ang="0">
                <a:pos x="117" y="224"/>
              </a:cxn>
            </a:cxnLst>
            <a:rect l="0" t="0" r="r" b="b"/>
            <a:pathLst>
              <a:path w="131" h="225">
                <a:moveTo>
                  <a:pt x="114" y="224"/>
                </a:moveTo>
                <a:lnTo>
                  <a:pt x="74" y="220"/>
                </a:lnTo>
                <a:lnTo>
                  <a:pt x="74" y="219"/>
                </a:lnTo>
                <a:lnTo>
                  <a:pt x="74" y="217"/>
                </a:lnTo>
                <a:lnTo>
                  <a:pt x="74" y="217"/>
                </a:lnTo>
                <a:lnTo>
                  <a:pt x="74" y="216"/>
                </a:lnTo>
                <a:lnTo>
                  <a:pt x="74" y="216"/>
                </a:lnTo>
                <a:lnTo>
                  <a:pt x="73" y="215"/>
                </a:lnTo>
                <a:lnTo>
                  <a:pt x="73" y="214"/>
                </a:lnTo>
                <a:lnTo>
                  <a:pt x="73" y="213"/>
                </a:lnTo>
                <a:lnTo>
                  <a:pt x="73" y="206"/>
                </a:lnTo>
                <a:lnTo>
                  <a:pt x="69" y="199"/>
                </a:lnTo>
                <a:lnTo>
                  <a:pt x="67" y="197"/>
                </a:lnTo>
                <a:lnTo>
                  <a:pt x="66" y="194"/>
                </a:lnTo>
                <a:lnTo>
                  <a:pt x="62" y="191"/>
                </a:lnTo>
                <a:lnTo>
                  <a:pt x="59" y="191"/>
                </a:lnTo>
                <a:lnTo>
                  <a:pt x="58" y="189"/>
                </a:lnTo>
                <a:lnTo>
                  <a:pt x="59" y="187"/>
                </a:lnTo>
                <a:lnTo>
                  <a:pt x="58" y="186"/>
                </a:lnTo>
                <a:lnTo>
                  <a:pt x="58" y="185"/>
                </a:lnTo>
                <a:lnTo>
                  <a:pt x="57" y="183"/>
                </a:lnTo>
                <a:lnTo>
                  <a:pt x="53" y="183"/>
                </a:lnTo>
                <a:lnTo>
                  <a:pt x="50" y="182"/>
                </a:lnTo>
                <a:lnTo>
                  <a:pt x="47" y="179"/>
                </a:lnTo>
                <a:lnTo>
                  <a:pt x="46" y="175"/>
                </a:lnTo>
                <a:lnTo>
                  <a:pt x="43" y="173"/>
                </a:lnTo>
                <a:lnTo>
                  <a:pt x="40" y="172"/>
                </a:lnTo>
                <a:lnTo>
                  <a:pt x="33" y="169"/>
                </a:lnTo>
                <a:lnTo>
                  <a:pt x="30" y="169"/>
                </a:lnTo>
                <a:lnTo>
                  <a:pt x="27" y="167"/>
                </a:lnTo>
                <a:lnTo>
                  <a:pt x="25" y="165"/>
                </a:lnTo>
                <a:lnTo>
                  <a:pt x="26" y="163"/>
                </a:lnTo>
                <a:lnTo>
                  <a:pt x="27" y="162"/>
                </a:lnTo>
                <a:lnTo>
                  <a:pt x="27" y="158"/>
                </a:lnTo>
                <a:lnTo>
                  <a:pt x="28" y="156"/>
                </a:lnTo>
                <a:lnTo>
                  <a:pt x="28" y="155"/>
                </a:lnTo>
                <a:lnTo>
                  <a:pt x="28" y="152"/>
                </a:lnTo>
                <a:lnTo>
                  <a:pt x="26" y="151"/>
                </a:lnTo>
                <a:lnTo>
                  <a:pt x="25" y="149"/>
                </a:lnTo>
                <a:lnTo>
                  <a:pt x="26" y="148"/>
                </a:lnTo>
                <a:lnTo>
                  <a:pt x="26" y="148"/>
                </a:lnTo>
                <a:lnTo>
                  <a:pt x="27" y="146"/>
                </a:lnTo>
                <a:lnTo>
                  <a:pt x="25" y="145"/>
                </a:lnTo>
                <a:lnTo>
                  <a:pt x="20" y="136"/>
                </a:lnTo>
                <a:lnTo>
                  <a:pt x="19" y="133"/>
                </a:lnTo>
                <a:lnTo>
                  <a:pt x="18" y="131"/>
                </a:lnTo>
                <a:lnTo>
                  <a:pt x="18" y="129"/>
                </a:lnTo>
                <a:lnTo>
                  <a:pt x="14" y="124"/>
                </a:lnTo>
                <a:lnTo>
                  <a:pt x="15" y="119"/>
                </a:lnTo>
                <a:lnTo>
                  <a:pt x="16" y="118"/>
                </a:lnTo>
                <a:lnTo>
                  <a:pt x="17" y="118"/>
                </a:lnTo>
                <a:lnTo>
                  <a:pt x="18" y="116"/>
                </a:lnTo>
                <a:lnTo>
                  <a:pt x="19" y="112"/>
                </a:lnTo>
                <a:lnTo>
                  <a:pt x="18" y="111"/>
                </a:lnTo>
                <a:lnTo>
                  <a:pt x="15" y="110"/>
                </a:lnTo>
                <a:lnTo>
                  <a:pt x="12" y="108"/>
                </a:lnTo>
                <a:lnTo>
                  <a:pt x="11" y="105"/>
                </a:lnTo>
                <a:lnTo>
                  <a:pt x="12" y="98"/>
                </a:lnTo>
                <a:lnTo>
                  <a:pt x="12" y="97"/>
                </a:lnTo>
                <a:lnTo>
                  <a:pt x="12" y="96"/>
                </a:lnTo>
                <a:lnTo>
                  <a:pt x="13" y="95"/>
                </a:lnTo>
                <a:lnTo>
                  <a:pt x="13" y="92"/>
                </a:lnTo>
                <a:lnTo>
                  <a:pt x="14" y="92"/>
                </a:lnTo>
                <a:lnTo>
                  <a:pt x="14" y="93"/>
                </a:lnTo>
                <a:lnTo>
                  <a:pt x="14" y="95"/>
                </a:lnTo>
                <a:lnTo>
                  <a:pt x="15" y="96"/>
                </a:lnTo>
                <a:lnTo>
                  <a:pt x="17" y="98"/>
                </a:lnTo>
                <a:lnTo>
                  <a:pt x="18" y="97"/>
                </a:lnTo>
                <a:lnTo>
                  <a:pt x="18" y="96"/>
                </a:lnTo>
                <a:lnTo>
                  <a:pt x="17" y="92"/>
                </a:lnTo>
                <a:lnTo>
                  <a:pt x="16" y="90"/>
                </a:lnTo>
                <a:lnTo>
                  <a:pt x="17" y="87"/>
                </a:lnTo>
                <a:lnTo>
                  <a:pt x="16" y="87"/>
                </a:lnTo>
                <a:lnTo>
                  <a:pt x="14" y="88"/>
                </a:lnTo>
                <a:lnTo>
                  <a:pt x="14" y="89"/>
                </a:lnTo>
                <a:lnTo>
                  <a:pt x="14" y="91"/>
                </a:lnTo>
                <a:lnTo>
                  <a:pt x="11" y="90"/>
                </a:lnTo>
                <a:lnTo>
                  <a:pt x="9" y="86"/>
                </a:lnTo>
                <a:lnTo>
                  <a:pt x="7" y="85"/>
                </a:lnTo>
                <a:lnTo>
                  <a:pt x="8" y="83"/>
                </a:lnTo>
                <a:lnTo>
                  <a:pt x="8" y="75"/>
                </a:lnTo>
                <a:lnTo>
                  <a:pt x="5" y="72"/>
                </a:lnTo>
                <a:lnTo>
                  <a:pt x="3" y="69"/>
                </a:lnTo>
                <a:lnTo>
                  <a:pt x="1" y="63"/>
                </a:lnTo>
                <a:lnTo>
                  <a:pt x="2" y="61"/>
                </a:lnTo>
                <a:lnTo>
                  <a:pt x="2" y="59"/>
                </a:lnTo>
                <a:lnTo>
                  <a:pt x="2" y="57"/>
                </a:lnTo>
                <a:lnTo>
                  <a:pt x="3" y="53"/>
                </a:lnTo>
                <a:lnTo>
                  <a:pt x="4" y="51"/>
                </a:lnTo>
                <a:lnTo>
                  <a:pt x="5" y="49"/>
                </a:lnTo>
                <a:lnTo>
                  <a:pt x="4" y="45"/>
                </a:lnTo>
                <a:lnTo>
                  <a:pt x="2" y="41"/>
                </a:lnTo>
                <a:lnTo>
                  <a:pt x="2" y="39"/>
                </a:lnTo>
                <a:lnTo>
                  <a:pt x="2" y="38"/>
                </a:lnTo>
                <a:lnTo>
                  <a:pt x="1" y="37"/>
                </a:lnTo>
                <a:lnTo>
                  <a:pt x="0" y="35"/>
                </a:lnTo>
                <a:lnTo>
                  <a:pt x="0" y="33"/>
                </a:lnTo>
                <a:lnTo>
                  <a:pt x="0" y="32"/>
                </a:lnTo>
                <a:lnTo>
                  <a:pt x="0" y="30"/>
                </a:lnTo>
                <a:lnTo>
                  <a:pt x="2" y="26"/>
                </a:lnTo>
                <a:lnTo>
                  <a:pt x="8" y="20"/>
                </a:lnTo>
                <a:lnTo>
                  <a:pt x="8" y="19"/>
                </a:lnTo>
                <a:lnTo>
                  <a:pt x="8" y="16"/>
                </a:lnTo>
                <a:lnTo>
                  <a:pt x="10" y="15"/>
                </a:lnTo>
                <a:lnTo>
                  <a:pt x="11" y="12"/>
                </a:lnTo>
                <a:lnTo>
                  <a:pt x="12" y="7"/>
                </a:lnTo>
                <a:lnTo>
                  <a:pt x="10" y="4"/>
                </a:lnTo>
                <a:lnTo>
                  <a:pt x="12" y="2"/>
                </a:lnTo>
                <a:lnTo>
                  <a:pt x="13" y="0"/>
                </a:lnTo>
                <a:lnTo>
                  <a:pt x="74" y="17"/>
                </a:lnTo>
                <a:lnTo>
                  <a:pt x="58" y="79"/>
                </a:lnTo>
                <a:lnTo>
                  <a:pt x="126" y="178"/>
                </a:lnTo>
                <a:lnTo>
                  <a:pt x="126" y="181"/>
                </a:lnTo>
                <a:lnTo>
                  <a:pt x="126" y="182"/>
                </a:lnTo>
                <a:lnTo>
                  <a:pt x="126" y="183"/>
                </a:lnTo>
                <a:lnTo>
                  <a:pt x="127" y="186"/>
                </a:lnTo>
                <a:lnTo>
                  <a:pt x="127" y="188"/>
                </a:lnTo>
                <a:lnTo>
                  <a:pt x="128" y="189"/>
                </a:lnTo>
                <a:lnTo>
                  <a:pt x="129" y="192"/>
                </a:lnTo>
                <a:lnTo>
                  <a:pt x="130" y="192"/>
                </a:lnTo>
                <a:lnTo>
                  <a:pt x="131" y="193"/>
                </a:lnTo>
                <a:lnTo>
                  <a:pt x="131" y="196"/>
                </a:lnTo>
                <a:lnTo>
                  <a:pt x="131" y="196"/>
                </a:lnTo>
                <a:lnTo>
                  <a:pt x="130" y="196"/>
                </a:lnTo>
                <a:lnTo>
                  <a:pt x="128" y="197"/>
                </a:lnTo>
                <a:lnTo>
                  <a:pt x="126" y="198"/>
                </a:lnTo>
                <a:lnTo>
                  <a:pt x="124" y="201"/>
                </a:lnTo>
                <a:lnTo>
                  <a:pt x="123" y="206"/>
                </a:lnTo>
                <a:lnTo>
                  <a:pt x="119" y="210"/>
                </a:lnTo>
                <a:lnTo>
                  <a:pt x="118" y="210"/>
                </a:lnTo>
                <a:lnTo>
                  <a:pt x="117" y="212"/>
                </a:lnTo>
                <a:lnTo>
                  <a:pt x="118" y="213"/>
                </a:lnTo>
                <a:lnTo>
                  <a:pt x="118" y="214"/>
                </a:lnTo>
                <a:lnTo>
                  <a:pt x="117" y="217"/>
                </a:lnTo>
                <a:lnTo>
                  <a:pt x="117" y="218"/>
                </a:lnTo>
                <a:lnTo>
                  <a:pt x="120" y="220"/>
                </a:lnTo>
                <a:lnTo>
                  <a:pt x="120" y="221"/>
                </a:lnTo>
                <a:lnTo>
                  <a:pt x="119" y="222"/>
                </a:lnTo>
                <a:lnTo>
                  <a:pt x="119" y="223"/>
                </a:lnTo>
                <a:lnTo>
                  <a:pt x="118" y="225"/>
                </a:lnTo>
                <a:lnTo>
                  <a:pt x="117" y="224"/>
                </a:lnTo>
                <a:lnTo>
                  <a:pt x="114" y="224"/>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494" name="Freeform 6"/>
          <p:cNvSpPr>
            <a:spLocks/>
          </p:cNvSpPr>
          <p:nvPr/>
        </p:nvSpPr>
        <p:spPr bwMode="auto">
          <a:xfrm>
            <a:off x="1878013" y="744538"/>
            <a:ext cx="919162" cy="1598612"/>
          </a:xfrm>
          <a:custGeom>
            <a:avLst/>
            <a:gdLst/>
            <a:ahLst/>
            <a:cxnLst>
              <a:cxn ang="0">
                <a:pos x="8" y="105"/>
              </a:cxn>
              <a:cxn ang="0">
                <a:pos x="10" y="100"/>
              </a:cxn>
              <a:cxn ang="0">
                <a:pos x="11" y="99"/>
              </a:cxn>
              <a:cxn ang="0">
                <a:pos x="10" y="96"/>
              </a:cxn>
              <a:cxn ang="0">
                <a:pos x="7" y="94"/>
              </a:cxn>
              <a:cxn ang="0">
                <a:pos x="12" y="86"/>
              </a:cxn>
              <a:cxn ang="0">
                <a:pos x="15" y="83"/>
              </a:cxn>
              <a:cxn ang="0">
                <a:pos x="17" y="80"/>
              </a:cxn>
              <a:cxn ang="0">
                <a:pos x="24" y="67"/>
              </a:cxn>
              <a:cxn ang="0">
                <a:pos x="21" y="65"/>
              </a:cxn>
              <a:cxn ang="0">
                <a:pos x="19" y="61"/>
              </a:cxn>
              <a:cxn ang="0">
                <a:pos x="19" y="57"/>
              </a:cxn>
              <a:cxn ang="0">
                <a:pos x="19" y="55"/>
              </a:cxn>
              <a:cxn ang="0">
                <a:pos x="19" y="52"/>
              </a:cxn>
              <a:cxn ang="0">
                <a:pos x="31" y="0"/>
              </a:cxn>
              <a:cxn ang="0">
                <a:pos x="40" y="23"/>
              </a:cxn>
              <a:cxn ang="0">
                <a:pos x="43" y="32"/>
              </a:cxn>
              <a:cxn ang="0">
                <a:pos x="42" y="35"/>
              </a:cxn>
              <a:cxn ang="0">
                <a:pos x="44" y="39"/>
              </a:cxn>
              <a:cxn ang="0">
                <a:pos x="50" y="47"/>
              </a:cxn>
              <a:cxn ang="0">
                <a:pos x="52" y="53"/>
              </a:cxn>
              <a:cxn ang="0">
                <a:pos x="54" y="54"/>
              </a:cxn>
              <a:cxn ang="0">
                <a:pos x="59" y="56"/>
              </a:cxn>
              <a:cxn ang="0">
                <a:pos x="56" y="64"/>
              </a:cxn>
              <a:cxn ang="0">
                <a:pos x="54" y="68"/>
              </a:cxn>
              <a:cxn ang="0">
                <a:pos x="54" y="70"/>
              </a:cxn>
              <a:cxn ang="0">
                <a:pos x="52" y="74"/>
              </a:cxn>
              <a:cxn ang="0">
                <a:pos x="51" y="76"/>
              </a:cxn>
              <a:cxn ang="0">
                <a:pos x="55" y="79"/>
              </a:cxn>
              <a:cxn ang="0">
                <a:pos x="60" y="75"/>
              </a:cxn>
              <a:cxn ang="0">
                <a:pos x="61" y="77"/>
              </a:cxn>
              <a:cxn ang="0">
                <a:pos x="63" y="78"/>
              </a:cxn>
              <a:cxn ang="0">
                <a:pos x="62" y="85"/>
              </a:cxn>
              <a:cxn ang="0">
                <a:pos x="65" y="90"/>
              </a:cxn>
              <a:cxn ang="0">
                <a:pos x="64" y="93"/>
              </a:cxn>
              <a:cxn ang="0">
                <a:pos x="67" y="96"/>
              </a:cxn>
              <a:cxn ang="0">
                <a:pos x="69" y="99"/>
              </a:cxn>
              <a:cxn ang="0">
                <a:pos x="68" y="102"/>
              </a:cxn>
              <a:cxn ang="0">
                <a:pos x="71" y="106"/>
              </a:cxn>
              <a:cxn ang="0">
                <a:pos x="73" y="103"/>
              </a:cxn>
              <a:cxn ang="0">
                <a:pos x="78" y="105"/>
              </a:cxn>
              <a:cxn ang="0">
                <a:pos x="80" y="103"/>
              </a:cxn>
              <a:cxn ang="0">
                <a:pos x="85" y="104"/>
              </a:cxn>
              <a:cxn ang="0">
                <a:pos x="88" y="105"/>
              </a:cxn>
              <a:cxn ang="0">
                <a:pos x="92" y="103"/>
              </a:cxn>
              <a:cxn ang="0">
                <a:pos x="95" y="104"/>
              </a:cxn>
              <a:cxn ang="0">
                <a:pos x="98" y="108"/>
              </a:cxn>
              <a:cxn ang="0">
                <a:pos x="90" y="159"/>
              </a:cxn>
              <a:cxn ang="0">
                <a:pos x="0" y="142"/>
              </a:cxn>
            </a:cxnLst>
            <a:rect l="0" t="0" r="r" b="b"/>
            <a:pathLst>
              <a:path w="98" h="159">
                <a:moveTo>
                  <a:pt x="0" y="142"/>
                </a:moveTo>
                <a:lnTo>
                  <a:pt x="8" y="105"/>
                </a:lnTo>
                <a:lnTo>
                  <a:pt x="10" y="102"/>
                </a:lnTo>
                <a:lnTo>
                  <a:pt x="10" y="100"/>
                </a:lnTo>
                <a:lnTo>
                  <a:pt x="10" y="100"/>
                </a:lnTo>
                <a:lnTo>
                  <a:pt x="11" y="99"/>
                </a:lnTo>
                <a:lnTo>
                  <a:pt x="11" y="98"/>
                </a:lnTo>
                <a:lnTo>
                  <a:pt x="10" y="96"/>
                </a:lnTo>
                <a:lnTo>
                  <a:pt x="8" y="95"/>
                </a:lnTo>
                <a:lnTo>
                  <a:pt x="7" y="94"/>
                </a:lnTo>
                <a:lnTo>
                  <a:pt x="8" y="91"/>
                </a:lnTo>
                <a:lnTo>
                  <a:pt x="12" y="86"/>
                </a:lnTo>
                <a:lnTo>
                  <a:pt x="14" y="85"/>
                </a:lnTo>
                <a:lnTo>
                  <a:pt x="15" y="83"/>
                </a:lnTo>
                <a:lnTo>
                  <a:pt x="16" y="81"/>
                </a:lnTo>
                <a:lnTo>
                  <a:pt x="17" y="80"/>
                </a:lnTo>
                <a:lnTo>
                  <a:pt x="24" y="69"/>
                </a:lnTo>
                <a:lnTo>
                  <a:pt x="24" y="67"/>
                </a:lnTo>
                <a:lnTo>
                  <a:pt x="22" y="65"/>
                </a:lnTo>
                <a:lnTo>
                  <a:pt x="21" y="65"/>
                </a:lnTo>
                <a:lnTo>
                  <a:pt x="19" y="63"/>
                </a:lnTo>
                <a:lnTo>
                  <a:pt x="19" y="61"/>
                </a:lnTo>
                <a:lnTo>
                  <a:pt x="19" y="58"/>
                </a:lnTo>
                <a:lnTo>
                  <a:pt x="19" y="57"/>
                </a:lnTo>
                <a:lnTo>
                  <a:pt x="20" y="56"/>
                </a:lnTo>
                <a:lnTo>
                  <a:pt x="19" y="55"/>
                </a:lnTo>
                <a:lnTo>
                  <a:pt x="19" y="53"/>
                </a:lnTo>
                <a:lnTo>
                  <a:pt x="19" y="52"/>
                </a:lnTo>
                <a:lnTo>
                  <a:pt x="31" y="0"/>
                </a:lnTo>
                <a:lnTo>
                  <a:pt x="31" y="0"/>
                </a:lnTo>
                <a:lnTo>
                  <a:pt x="44" y="3"/>
                </a:lnTo>
                <a:lnTo>
                  <a:pt x="40" y="23"/>
                </a:lnTo>
                <a:lnTo>
                  <a:pt x="43" y="29"/>
                </a:lnTo>
                <a:lnTo>
                  <a:pt x="43" y="32"/>
                </a:lnTo>
                <a:lnTo>
                  <a:pt x="43" y="34"/>
                </a:lnTo>
                <a:lnTo>
                  <a:pt x="42" y="35"/>
                </a:lnTo>
                <a:lnTo>
                  <a:pt x="43" y="36"/>
                </a:lnTo>
                <a:lnTo>
                  <a:pt x="44" y="39"/>
                </a:lnTo>
                <a:lnTo>
                  <a:pt x="48" y="42"/>
                </a:lnTo>
                <a:lnTo>
                  <a:pt x="50" y="47"/>
                </a:lnTo>
                <a:lnTo>
                  <a:pt x="51" y="50"/>
                </a:lnTo>
                <a:lnTo>
                  <a:pt x="52" y="53"/>
                </a:lnTo>
                <a:lnTo>
                  <a:pt x="54" y="53"/>
                </a:lnTo>
                <a:lnTo>
                  <a:pt x="54" y="54"/>
                </a:lnTo>
                <a:lnTo>
                  <a:pt x="58" y="55"/>
                </a:lnTo>
                <a:lnTo>
                  <a:pt x="59" y="56"/>
                </a:lnTo>
                <a:lnTo>
                  <a:pt x="55" y="63"/>
                </a:lnTo>
                <a:lnTo>
                  <a:pt x="56" y="64"/>
                </a:lnTo>
                <a:lnTo>
                  <a:pt x="54" y="65"/>
                </a:lnTo>
                <a:lnTo>
                  <a:pt x="54" y="68"/>
                </a:lnTo>
                <a:lnTo>
                  <a:pt x="54" y="68"/>
                </a:lnTo>
                <a:lnTo>
                  <a:pt x="54" y="70"/>
                </a:lnTo>
                <a:lnTo>
                  <a:pt x="52" y="72"/>
                </a:lnTo>
                <a:lnTo>
                  <a:pt x="52" y="74"/>
                </a:lnTo>
                <a:lnTo>
                  <a:pt x="52" y="75"/>
                </a:lnTo>
                <a:lnTo>
                  <a:pt x="51" y="76"/>
                </a:lnTo>
                <a:lnTo>
                  <a:pt x="54" y="79"/>
                </a:lnTo>
                <a:lnTo>
                  <a:pt x="55" y="79"/>
                </a:lnTo>
                <a:lnTo>
                  <a:pt x="59" y="75"/>
                </a:lnTo>
                <a:lnTo>
                  <a:pt x="60" y="75"/>
                </a:lnTo>
                <a:lnTo>
                  <a:pt x="61" y="75"/>
                </a:lnTo>
                <a:lnTo>
                  <a:pt x="61" y="77"/>
                </a:lnTo>
                <a:lnTo>
                  <a:pt x="62" y="77"/>
                </a:lnTo>
                <a:lnTo>
                  <a:pt x="63" y="78"/>
                </a:lnTo>
                <a:lnTo>
                  <a:pt x="62" y="81"/>
                </a:lnTo>
                <a:lnTo>
                  <a:pt x="62" y="85"/>
                </a:lnTo>
                <a:lnTo>
                  <a:pt x="63" y="88"/>
                </a:lnTo>
                <a:lnTo>
                  <a:pt x="65" y="90"/>
                </a:lnTo>
                <a:lnTo>
                  <a:pt x="65" y="91"/>
                </a:lnTo>
                <a:lnTo>
                  <a:pt x="64" y="93"/>
                </a:lnTo>
                <a:lnTo>
                  <a:pt x="65" y="96"/>
                </a:lnTo>
                <a:lnTo>
                  <a:pt x="67" y="96"/>
                </a:lnTo>
                <a:lnTo>
                  <a:pt x="69" y="98"/>
                </a:lnTo>
                <a:lnTo>
                  <a:pt x="69" y="99"/>
                </a:lnTo>
                <a:lnTo>
                  <a:pt x="68" y="102"/>
                </a:lnTo>
                <a:lnTo>
                  <a:pt x="68" y="102"/>
                </a:lnTo>
                <a:lnTo>
                  <a:pt x="69" y="105"/>
                </a:lnTo>
                <a:lnTo>
                  <a:pt x="71" y="106"/>
                </a:lnTo>
                <a:lnTo>
                  <a:pt x="72" y="104"/>
                </a:lnTo>
                <a:lnTo>
                  <a:pt x="73" y="103"/>
                </a:lnTo>
                <a:lnTo>
                  <a:pt x="77" y="104"/>
                </a:lnTo>
                <a:lnTo>
                  <a:pt x="78" y="105"/>
                </a:lnTo>
                <a:lnTo>
                  <a:pt x="79" y="103"/>
                </a:lnTo>
                <a:lnTo>
                  <a:pt x="80" y="103"/>
                </a:lnTo>
                <a:lnTo>
                  <a:pt x="81" y="104"/>
                </a:lnTo>
                <a:lnTo>
                  <a:pt x="85" y="104"/>
                </a:lnTo>
                <a:lnTo>
                  <a:pt x="87" y="105"/>
                </a:lnTo>
                <a:lnTo>
                  <a:pt x="88" y="105"/>
                </a:lnTo>
                <a:lnTo>
                  <a:pt x="92" y="105"/>
                </a:lnTo>
                <a:lnTo>
                  <a:pt x="92" y="103"/>
                </a:lnTo>
                <a:lnTo>
                  <a:pt x="93" y="102"/>
                </a:lnTo>
                <a:lnTo>
                  <a:pt x="95" y="104"/>
                </a:lnTo>
                <a:lnTo>
                  <a:pt x="96" y="106"/>
                </a:lnTo>
                <a:lnTo>
                  <a:pt x="98" y="108"/>
                </a:lnTo>
                <a:lnTo>
                  <a:pt x="90" y="159"/>
                </a:lnTo>
                <a:lnTo>
                  <a:pt x="90" y="159"/>
                </a:lnTo>
                <a:lnTo>
                  <a:pt x="44" y="151"/>
                </a:lnTo>
                <a:lnTo>
                  <a:pt x="0" y="142"/>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495" name="Freeform 7"/>
          <p:cNvSpPr>
            <a:spLocks/>
          </p:cNvSpPr>
          <p:nvPr/>
        </p:nvSpPr>
        <p:spPr bwMode="auto">
          <a:xfrm>
            <a:off x="2252663" y="774700"/>
            <a:ext cx="1574800" cy="1076325"/>
          </a:xfrm>
          <a:custGeom>
            <a:avLst/>
            <a:gdLst/>
            <a:ahLst/>
            <a:cxnLst>
              <a:cxn ang="0">
                <a:pos x="59" y="94"/>
              </a:cxn>
              <a:cxn ang="0">
                <a:pos x="56" y="103"/>
              </a:cxn>
              <a:cxn ang="0">
                <a:pos x="53" y="99"/>
              </a:cxn>
              <a:cxn ang="0">
                <a:pos x="52" y="102"/>
              </a:cxn>
              <a:cxn ang="0">
                <a:pos x="47" y="102"/>
              </a:cxn>
              <a:cxn ang="0">
                <a:pos x="41" y="101"/>
              </a:cxn>
              <a:cxn ang="0">
                <a:pos x="39" y="100"/>
              </a:cxn>
              <a:cxn ang="0">
                <a:pos x="37" y="101"/>
              </a:cxn>
              <a:cxn ang="0">
                <a:pos x="32" y="101"/>
              </a:cxn>
              <a:cxn ang="0">
                <a:pos x="29" y="102"/>
              </a:cxn>
              <a:cxn ang="0">
                <a:pos x="28" y="99"/>
              </a:cxn>
              <a:cxn ang="0">
                <a:pos x="28" y="95"/>
              </a:cxn>
              <a:cxn ang="0">
                <a:pos x="25" y="93"/>
              </a:cxn>
              <a:cxn ang="0">
                <a:pos x="25" y="88"/>
              </a:cxn>
              <a:cxn ang="0">
                <a:pos x="23" y="85"/>
              </a:cxn>
              <a:cxn ang="0">
                <a:pos x="22" y="78"/>
              </a:cxn>
              <a:cxn ang="0">
                <a:pos x="22" y="74"/>
              </a:cxn>
              <a:cxn ang="0">
                <a:pos x="21" y="73"/>
              </a:cxn>
              <a:cxn ang="0">
                <a:pos x="19" y="73"/>
              </a:cxn>
              <a:cxn ang="0">
                <a:pos x="14" y="76"/>
              </a:cxn>
              <a:cxn ang="0">
                <a:pos x="12" y="72"/>
              </a:cxn>
              <a:cxn ang="0">
                <a:pos x="12" y="69"/>
              </a:cxn>
              <a:cxn ang="0">
                <a:pos x="14" y="65"/>
              </a:cxn>
              <a:cxn ang="0">
                <a:pos x="14" y="62"/>
              </a:cxn>
              <a:cxn ang="0">
                <a:pos x="15" y="60"/>
              </a:cxn>
              <a:cxn ang="0">
                <a:pos x="17" y="52"/>
              </a:cxn>
              <a:cxn ang="0">
                <a:pos x="14" y="50"/>
              </a:cxn>
              <a:cxn ang="0">
                <a:pos x="11" y="47"/>
              </a:cxn>
              <a:cxn ang="0">
                <a:pos x="8" y="39"/>
              </a:cxn>
              <a:cxn ang="0">
                <a:pos x="3" y="33"/>
              </a:cxn>
              <a:cxn ang="0">
                <a:pos x="2" y="31"/>
              </a:cxn>
              <a:cxn ang="0">
                <a:pos x="2" y="26"/>
              </a:cxn>
              <a:cxn ang="0">
                <a:pos x="4" y="0"/>
              </a:cxn>
              <a:cxn ang="0">
                <a:pos x="60" y="10"/>
              </a:cxn>
              <a:cxn ang="0">
                <a:pos x="168" y="24"/>
              </a:cxn>
              <a:cxn ang="0">
                <a:pos x="161" y="107"/>
              </a:cxn>
            </a:cxnLst>
            <a:rect l="0" t="0" r="r" b="b"/>
            <a:pathLst>
              <a:path w="168" h="107">
                <a:moveTo>
                  <a:pt x="161" y="107"/>
                </a:moveTo>
                <a:lnTo>
                  <a:pt x="59" y="94"/>
                </a:lnTo>
                <a:lnTo>
                  <a:pt x="58" y="105"/>
                </a:lnTo>
                <a:lnTo>
                  <a:pt x="56" y="103"/>
                </a:lnTo>
                <a:lnTo>
                  <a:pt x="55" y="101"/>
                </a:lnTo>
                <a:lnTo>
                  <a:pt x="53" y="99"/>
                </a:lnTo>
                <a:lnTo>
                  <a:pt x="52" y="100"/>
                </a:lnTo>
                <a:lnTo>
                  <a:pt x="52" y="102"/>
                </a:lnTo>
                <a:lnTo>
                  <a:pt x="48" y="102"/>
                </a:lnTo>
                <a:lnTo>
                  <a:pt x="47" y="102"/>
                </a:lnTo>
                <a:lnTo>
                  <a:pt x="45" y="101"/>
                </a:lnTo>
                <a:lnTo>
                  <a:pt x="41" y="101"/>
                </a:lnTo>
                <a:lnTo>
                  <a:pt x="40" y="100"/>
                </a:lnTo>
                <a:lnTo>
                  <a:pt x="39" y="100"/>
                </a:lnTo>
                <a:lnTo>
                  <a:pt x="38" y="102"/>
                </a:lnTo>
                <a:lnTo>
                  <a:pt x="37" y="101"/>
                </a:lnTo>
                <a:lnTo>
                  <a:pt x="33" y="100"/>
                </a:lnTo>
                <a:lnTo>
                  <a:pt x="32" y="101"/>
                </a:lnTo>
                <a:lnTo>
                  <a:pt x="31" y="103"/>
                </a:lnTo>
                <a:lnTo>
                  <a:pt x="29" y="102"/>
                </a:lnTo>
                <a:lnTo>
                  <a:pt x="28" y="99"/>
                </a:lnTo>
                <a:lnTo>
                  <a:pt x="28" y="99"/>
                </a:lnTo>
                <a:lnTo>
                  <a:pt x="29" y="96"/>
                </a:lnTo>
                <a:lnTo>
                  <a:pt x="28" y="95"/>
                </a:lnTo>
                <a:lnTo>
                  <a:pt x="27" y="93"/>
                </a:lnTo>
                <a:lnTo>
                  <a:pt x="25" y="93"/>
                </a:lnTo>
                <a:lnTo>
                  <a:pt x="24" y="90"/>
                </a:lnTo>
                <a:lnTo>
                  <a:pt x="25" y="88"/>
                </a:lnTo>
                <a:lnTo>
                  <a:pt x="25" y="87"/>
                </a:lnTo>
                <a:lnTo>
                  <a:pt x="23" y="85"/>
                </a:lnTo>
                <a:lnTo>
                  <a:pt x="22" y="82"/>
                </a:lnTo>
                <a:lnTo>
                  <a:pt x="22" y="78"/>
                </a:lnTo>
                <a:lnTo>
                  <a:pt x="22" y="75"/>
                </a:lnTo>
                <a:lnTo>
                  <a:pt x="22" y="74"/>
                </a:lnTo>
                <a:lnTo>
                  <a:pt x="21" y="74"/>
                </a:lnTo>
                <a:lnTo>
                  <a:pt x="21" y="73"/>
                </a:lnTo>
                <a:lnTo>
                  <a:pt x="20" y="72"/>
                </a:lnTo>
                <a:lnTo>
                  <a:pt x="19" y="73"/>
                </a:lnTo>
                <a:lnTo>
                  <a:pt x="15" y="76"/>
                </a:lnTo>
                <a:lnTo>
                  <a:pt x="14" y="76"/>
                </a:lnTo>
                <a:lnTo>
                  <a:pt x="11" y="73"/>
                </a:lnTo>
                <a:lnTo>
                  <a:pt x="12" y="72"/>
                </a:lnTo>
                <a:lnTo>
                  <a:pt x="12" y="71"/>
                </a:lnTo>
                <a:lnTo>
                  <a:pt x="12" y="69"/>
                </a:lnTo>
                <a:lnTo>
                  <a:pt x="14" y="67"/>
                </a:lnTo>
                <a:lnTo>
                  <a:pt x="14" y="65"/>
                </a:lnTo>
                <a:lnTo>
                  <a:pt x="14" y="65"/>
                </a:lnTo>
                <a:lnTo>
                  <a:pt x="14" y="62"/>
                </a:lnTo>
                <a:lnTo>
                  <a:pt x="15" y="61"/>
                </a:lnTo>
                <a:lnTo>
                  <a:pt x="15" y="60"/>
                </a:lnTo>
                <a:lnTo>
                  <a:pt x="19" y="53"/>
                </a:lnTo>
                <a:lnTo>
                  <a:pt x="17" y="52"/>
                </a:lnTo>
                <a:lnTo>
                  <a:pt x="14" y="51"/>
                </a:lnTo>
                <a:lnTo>
                  <a:pt x="14" y="50"/>
                </a:lnTo>
                <a:lnTo>
                  <a:pt x="12" y="50"/>
                </a:lnTo>
                <a:lnTo>
                  <a:pt x="11" y="47"/>
                </a:lnTo>
                <a:lnTo>
                  <a:pt x="10" y="44"/>
                </a:lnTo>
                <a:lnTo>
                  <a:pt x="8" y="39"/>
                </a:lnTo>
                <a:lnTo>
                  <a:pt x="4" y="36"/>
                </a:lnTo>
                <a:lnTo>
                  <a:pt x="3" y="33"/>
                </a:lnTo>
                <a:lnTo>
                  <a:pt x="2" y="32"/>
                </a:lnTo>
                <a:lnTo>
                  <a:pt x="2" y="31"/>
                </a:lnTo>
                <a:lnTo>
                  <a:pt x="3" y="29"/>
                </a:lnTo>
                <a:lnTo>
                  <a:pt x="2" y="26"/>
                </a:lnTo>
                <a:lnTo>
                  <a:pt x="0" y="20"/>
                </a:lnTo>
                <a:lnTo>
                  <a:pt x="4" y="0"/>
                </a:lnTo>
                <a:lnTo>
                  <a:pt x="19" y="3"/>
                </a:lnTo>
                <a:lnTo>
                  <a:pt x="60" y="10"/>
                </a:lnTo>
                <a:lnTo>
                  <a:pt x="103" y="17"/>
                </a:lnTo>
                <a:lnTo>
                  <a:pt x="168" y="24"/>
                </a:lnTo>
                <a:lnTo>
                  <a:pt x="163" y="87"/>
                </a:lnTo>
                <a:lnTo>
                  <a:pt x="161" y="107"/>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496" name="Freeform 8"/>
          <p:cNvSpPr>
            <a:spLocks/>
          </p:cNvSpPr>
          <p:nvPr/>
        </p:nvSpPr>
        <p:spPr bwMode="auto">
          <a:xfrm>
            <a:off x="2693988" y="1719263"/>
            <a:ext cx="1068387" cy="955675"/>
          </a:xfrm>
          <a:custGeom>
            <a:avLst/>
            <a:gdLst/>
            <a:ahLst/>
            <a:cxnLst>
              <a:cxn ang="0">
                <a:pos x="107" y="95"/>
              </a:cxn>
              <a:cxn ang="0">
                <a:pos x="111" y="54"/>
              </a:cxn>
              <a:cxn ang="0">
                <a:pos x="114" y="13"/>
              </a:cxn>
              <a:cxn ang="0">
                <a:pos x="12" y="0"/>
              </a:cxn>
              <a:cxn ang="0">
                <a:pos x="11" y="11"/>
              </a:cxn>
              <a:cxn ang="0">
                <a:pos x="3" y="62"/>
              </a:cxn>
              <a:cxn ang="0">
                <a:pos x="3" y="62"/>
              </a:cxn>
              <a:cxn ang="0">
                <a:pos x="0" y="82"/>
              </a:cxn>
              <a:cxn ang="0">
                <a:pos x="30" y="87"/>
              </a:cxn>
              <a:cxn ang="0">
                <a:pos x="107" y="95"/>
              </a:cxn>
              <a:cxn ang="0">
                <a:pos x="107" y="95"/>
              </a:cxn>
            </a:cxnLst>
            <a:rect l="0" t="0" r="r" b="b"/>
            <a:pathLst>
              <a:path w="114" h="95">
                <a:moveTo>
                  <a:pt x="107" y="95"/>
                </a:moveTo>
                <a:lnTo>
                  <a:pt x="111" y="54"/>
                </a:lnTo>
                <a:lnTo>
                  <a:pt x="114" y="13"/>
                </a:lnTo>
                <a:lnTo>
                  <a:pt x="12" y="0"/>
                </a:lnTo>
                <a:lnTo>
                  <a:pt x="11" y="11"/>
                </a:lnTo>
                <a:lnTo>
                  <a:pt x="3" y="62"/>
                </a:lnTo>
                <a:lnTo>
                  <a:pt x="3" y="62"/>
                </a:lnTo>
                <a:lnTo>
                  <a:pt x="0" y="82"/>
                </a:lnTo>
                <a:lnTo>
                  <a:pt x="30" y="87"/>
                </a:lnTo>
                <a:lnTo>
                  <a:pt x="107" y="95"/>
                </a:lnTo>
                <a:lnTo>
                  <a:pt x="107" y="95"/>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497" name="Freeform 9"/>
          <p:cNvSpPr>
            <a:spLocks/>
          </p:cNvSpPr>
          <p:nvPr/>
        </p:nvSpPr>
        <p:spPr bwMode="auto">
          <a:xfrm>
            <a:off x="1306513" y="2062163"/>
            <a:ext cx="984250" cy="1617662"/>
          </a:xfrm>
          <a:custGeom>
            <a:avLst/>
            <a:gdLst/>
            <a:ahLst/>
            <a:cxnLst>
              <a:cxn ang="0">
                <a:pos x="16" y="0"/>
              </a:cxn>
              <a:cxn ang="0">
                <a:pos x="0" y="61"/>
              </a:cxn>
              <a:cxn ang="0">
                <a:pos x="68" y="161"/>
              </a:cxn>
              <a:cxn ang="0">
                <a:pos x="68" y="160"/>
              </a:cxn>
              <a:cxn ang="0">
                <a:pos x="69" y="159"/>
              </a:cxn>
              <a:cxn ang="0">
                <a:pos x="70" y="154"/>
              </a:cxn>
              <a:cxn ang="0">
                <a:pos x="69" y="153"/>
              </a:cxn>
              <a:cxn ang="0">
                <a:pos x="71" y="143"/>
              </a:cxn>
              <a:cxn ang="0">
                <a:pos x="70" y="139"/>
              </a:cxn>
              <a:cxn ang="0">
                <a:pos x="71" y="138"/>
              </a:cxn>
              <a:cxn ang="0">
                <a:pos x="73" y="138"/>
              </a:cxn>
              <a:cxn ang="0">
                <a:pos x="76" y="139"/>
              </a:cxn>
              <a:cxn ang="0">
                <a:pos x="77" y="140"/>
              </a:cxn>
              <a:cxn ang="0">
                <a:pos x="77" y="141"/>
              </a:cxn>
              <a:cxn ang="0">
                <a:pos x="79" y="142"/>
              </a:cxn>
              <a:cxn ang="0">
                <a:pos x="80" y="142"/>
              </a:cxn>
              <a:cxn ang="0">
                <a:pos x="83" y="133"/>
              </a:cxn>
              <a:cxn ang="0">
                <a:pos x="86" y="122"/>
              </a:cxn>
              <a:cxn ang="0">
                <a:pos x="105" y="20"/>
              </a:cxn>
              <a:cxn ang="0">
                <a:pos x="60" y="11"/>
              </a:cxn>
              <a:cxn ang="0">
                <a:pos x="16" y="0"/>
              </a:cxn>
            </a:cxnLst>
            <a:rect l="0" t="0" r="r" b="b"/>
            <a:pathLst>
              <a:path w="105" h="161">
                <a:moveTo>
                  <a:pt x="16" y="0"/>
                </a:moveTo>
                <a:lnTo>
                  <a:pt x="0" y="61"/>
                </a:lnTo>
                <a:lnTo>
                  <a:pt x="68" y="161"/>
                </a:lnTo>
                <a:lnTo>
                  <a:pt x="68" y="160"/>
                </a:lnTo>
                <a:lnTo>
                  <a:pt x="69" y="159"/>
                </a:lnTo>
                <a:lnTo>
                  <a:pt x="70" y="154"/>
                </a:lnTo>
                <a:lnTo>
                  <a:pt x="69" y="153"/>
                </a:lnTo>
                <a:lnTo>
                  <a:pt x="71" y="143"/>
                </a:lnTo>
                <a:lnTo>
                  <a:pt x="70" y="139"/>
                </a:lnTo>
                <a:lnTo>
                  <a:pt x="71" y="138"/>
                </a:lnTo>
                <a:lnTo>
                  <a:pt x="73" y="138"/>
                </a:lnTo>
                <a:lnTo>
                  <a:pt x="76" y="139"/>
                </a:lnTo>
                <a:lnTo>
                  <a:pt x="77" y="140"/>
                </a:lnTo>
                <a:lnTo>
                  <a:pt x="77" y="141"/>
                </a:lnTo>
                <a:lnTo>
                  <a:pt x="79" y="142"/>
                </a:lnTo>
                <a:lnTo>
                  <a:pt x="80" y="142"/>
                </a:lnTo>
                <a:lnTo>
                  <a:pt x="83" y="133"/>
                </a:lnTo>
                <a:lnTo>
                  <a:pt x="86" y="122"/>
                </a:lnTo>
                <a:lnTo>
                  <a:pt x="105" y="20"/>
                </a:lnTo>
                <a:lnTo>
                  <a:pt x="60" y="11"/>
                </a:lnTo>
                <a:lnTo>
                  <a:pt x="16" y="0"/>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498" name="Freeform 10"/>
          <p:cNvSpPr>
            <a:spLocks/>
          </p:cNvSpPr>
          <p:nvPr/>
        </p:nvSpPr>
        <p:spPr bwMode="auto">
          <a:xfrm>
            <a:off x="1822450" y="3297238"/>
            <a:ext cx="1049338" cy="1296987"/>
          </a:xfrm>
          <a:custGeom>
            <a:avLst/>
            <a:gdLst/>
            <a:ahLst/>
            <a:cxnLst>
              <a:cxn ang="0">
                <a:pos x="95" y="129"/>
              </a:cxn>
              <a:cxn ang="0">
                <a:pos x="112" y="12"/>
              </a:cxn>
              <a:cxn ang="0">
                <a:pos x="30" y="0"/>
              </a:cxn>
              <a:cxn ang="0">
                <a:pos x="28" y="10"/>
              </a:cxn>
              <a:cxn ang="0">
                <a:pos x="25" y="19"/>
              </a:cxn>
              <a:cxn ang="0">
                <a:pos x="24" y="19"/>
              </a:cxn>
              <a:cxn ang="0">
                <a:pos x="22" y="18"/>
              </a:cxn>
              <a:cxn ang="0">
                <a:pos x="22" y="17"/>
              </a:cxn>
              <a:cxn ang="0">
                <a:pos x="21" y="16"/>
              </a:cxn>
              <a:cxn ang="0">
                <a:pos x="18" y="15"/>
              </a:cxn>
              <a:cxn ang="0">
                <a:pos x="16" y="15"/>
              </a:cxn>
              <a:cxn ang="0">
                <a:pos x="15" y="16"/>
              </a:cxn>
              <a:cxn ang="0">
                <a:pos x="16" y="20"/>
              </a:cxn>
              <a:cxn ang="0">
                <a:pos x="14" y="30"/>
              </a:cxn>
              <a:cxn ang="0">
                <a:pos x="15" y="32"/>
              </a:cxn>
              <a:cxn ang="0">
                <a:pos x="14" y="36"/>
              </a:cxn>
              <a:cxn ang="0">
                <a:pos x="13" y="37"/>
              </a:cxn>
              <a:cxn ang="0">
                <a:pos x="13" y="38"/>
              </a:cxn>
              <a:cxn ang="0">
                <a:pos x="13" y="41"/>
              </a:cxn>
              <a:cxn ang="0">
                <a:pos x="13" y="42"/>
              </a:cxn>
              <a:cxn ang="0">
                <a:pos x="13" y="43"/>
              </a:cxn>
              <a:cxn ang="0">
                <a:pos x="14" y="46"/>
              </a:cxn>
              <a:cxn ang="0">
                <a:pos x="14" y="48"/>
              </a:cxn>
              <a:cxn ang="0">
                <a:pos x="15" y="49"/>
              </a:cxn>
              <a:cxn ang="0">
                <a:pos x="16" y="52"/>
              </a:cxn>
              <a:cxn ang="0">
                <a:pos x="17" y="52"/>
              </a:cxn>
              <a:cxn ang="0">
                <a:pos x="18" y="54"/>
              </a:cxn>
              <a:cxn ang="0">
                <a:pos x="18" y="56"/>
              </a:cxn>
              <a:cxn ang="0">
                <a:pos x="18" y="56"/>
              </a:cxn>
              <a:cxn ang="0">
                <a:pos x="17" y="56"/>
              </a:cxn>
              <a:cxn ang="0">
                <a:pos x="15" y="57"/>
              </a:cxn>
              <a:cxn ang="0">
                <a:pos x="13" y="58"/>
              </a:cxn>
              <a:cxn ang="0">
                <a:pos x="11" y="61"/>
              </a:cxn>
              <a:cxn ang="0">
                <a:pos x="10" y="66"/>
              </a:cxn>
              <a:cxn ang="0">
                <a:pos x="6" y="70"/>
              </a:cxn>
              <a:cxn ang="0">
                <a:pos x="5" y="70"/>
              </a:cxn>
              <a:cxn ang="0">
                <a:pos x="4" y="72"/>
              </a:cxn>
              <a:cxn ang="0">
                <a:pos x="5" y="73"/>
              </a:cxn>
              <a:cxn ang="0">
                <a:pos x="5" y="74"/>
              </a:cxn>
              <a:cxn ang="0">
                <a:pos x="4" y="77"/>
              </a:cxn>
              <a:cxn ang="0">
                <a:pos x="4" y="78"/>
              </a:cxn>
              <a:cxn ang="0">
                <a:pos x="7" y="80"/>
              </a:cxn>
              <a:cxn ang="0">
                <a:pos x="7" y="81"/>
              </a:cxn>
              <a:cxn ang="0">
                <a:pos x="6" y="82"/>
              </a:cxn>
              <a:cxn ang="0">
                <a:pos x="6" y="83"/>
              </a:cxn>
              <a:cxn ang="0">
                <a:pos x="5" y="85"/>
              </a:cxn>
              <a:cxn ang="0">
                <a:pos x="4" y="85"/>
              </a:cxn>
              <a:cxn ang="0">
                <a:pos x="1" y="84"/>
              </a:cxn>
              <a:cxn ang="0">
                <a:pos x="0" y="89"/>
              </a:cxn>
              <a:cxn ang="0">
                <a:pos x="60" y="124"/>
              </a:cxn>
              <a:cxn ang="0">
                <a:pos x="95" y="129"/>
              </a:cxn>
              <a:cxn ang="0">
                <a:pos x="95" y="129"/>
              </a:cxn>
            </a:cxnLst>
            <a:rect l="0" t="0" r="r" b="b"/>
            <a:pathLst>
              <a:path w="112" h="129">
                <a:moveTo>
                  <a:pt x="95" y="129"/>
                </a:moveTo>
                <a:lnTo>
                  <a:pt x="112" y="12"/>
                </a:lnTo>
                <a:lnTo>
                  <a:pt x="30" y="0"/>
                </a:lnTo>
                <a:lnTo>
                  <a:pt x="28" y="10"/>
                </a:lnTo>
                <a:lnTo>
                  <a:pt x="25" y="19"/>
                </a:lnTo>
                <a:lnTo>
                  <a:pt x="24" y="19"/>
                </a:lnTo>
                <a:lnTo>
                  <a:pt x="22" y="18"/>
                </a:lnTo>
                <a:lnTo>
                  <a:pt x="22" y="17"/>
                </a:lnTo>
                <a:lnTo>
                  <a:pt x="21" y="16"/>
                </a:lnTo>
                <a:lnTo>
                  <a:pt x="18" y="15"/>
                </a:lnTo>
                <a:lnTo>
                  <a:pt x="16" y="15"/>
                </a:lnTo>
                <a:lnTo>
                  <a:pt x="15" y="16"/>
                </a:lnTo>
                <a:lnTo>
                  <a:pt x="16" y="20"/>
                </a:lnTo>
                <a:lnTo>
                  <a:pt x="14" y="30"/>
                </a:lnTo>
                <a:lnTo>
                  <a:pt x="15" y="32"/>
                </a:lnTo>
                <a:lnTo>
                  <a:pt x="14" y="36"/>
                </a:lnTo>
                <a:lnTo>
                  <a:pt x="13" y="37"/>
                </a:lnTo>
                <a:lnTo>
                  <a:pt x="13" y="38"/>
                </a:lnTo>
                <a:lnTo>
                  <a:pt x="13" y="41"/>
                </a:lnTo>
                <a:lnTo>
                  <a:pt x="13" y="42"/>
                </a:lnTo>
                <a:lnTo>
                  <a:pt x="13" y="43"/>
                </a:lnTo>
                <a:lnTo>
                  <a:pt x="14" y="46"/>
                </a:lnTo>
                <a:lnTo>
                  <a:pt x="14" y="48"/>
                </a:lnTo>
                <a:lnTo>
                  <a:pt x="15" y="49"/>
                </a:lnTo>
                <a:lnTo>
                  <a:pt x="16" y="52"/>
                </a:lnTo>
                <a:lnTo>
                  <a:pt x="17" y="52"/>
                </a:lnTo>
                <a:lnTo>
                  <a:pt x="18" y="54"/>
                </a:lnTo>
                <a:lnTo>
                  <a:pt x="18" y="56"/>
                </a:lnTo>
                <a:lnTo>
                  <a:pt x="18" y="56"/>
                </a:lnTo>
                <a:lnTo>
                  <a:pt x="17" y="56"/>
                </a:lnTo>
                <a:lnTo>
                  <a:pt x="15" y="57"/>
                </a:lnTo>
                <a:lnTo>
                  <a:pt x="13" y="58"/>
                </a:lnTo>
                <a:lnTo>
                  <a:pt x="11" y="61"/>
                </a:lnTo>
                <a:lnTo>
                  <a:pt x="10" y="66"/>
                </a:lnTo>
                <a:lnTo>
                  <a:pt x="6" y="70"/>
                </a:lnTo>
                <a:lnTo>
                  <a:pt x="5" y="70"/>
                </a:lnTo>
                <a:lnTo>
                  <a:pt x="4" y="72"/>
                </a:lnTo>
                <a:lnTo>
                  <a:pt x="5" y="73"/>
                </a:lnTo>
                <a:lnTo>
                  <a:pt x="5" y="74"/>
                </a:lnTo>
                <a:lnTo>
                  <a:pt x="4" y="77"/>
                </a:lnTo>
                <a:lnTo>
                  <a:pt x="4" y="78"/>
                </a:lnTo>
                <a:lnTo>
                  <a:pt x="7" y="80"/>
                </a:lnTo>
                <a:lnTo>
                  <a:pt x="7" y="81"/>
                </a:lnTo>
                <a:lnTo>
                  <a:pt x="6" y="82"/>
                </a:lnTo>
                <a:lnTo>
                  <a:pt x="6" y="83"/>
                </a:lnTo>
                <a:lnTo>
                  <a:pt x="5" y="85"/>
                </a:lnTo>
                <a:lnTo>
                  <a:pt x="4" y="85"/>
                </a:lnTo>
                <a:lnTo>
                  <a:pt x="1" y="84"/>
                </a:lnTo>
                <a:lnTo>
                  <a:pt x="0" y="89"/>
                </a:lnTo>
                <a:lnTo>
                  <a:pt x="60" y="124"/>
                </a:lnTo>
                <a:lnTo>
                  <a:pt x="95" y="129"/>
                </a:lnTo>
                <a:lnTo>
                  <a:pt x="95" y="129"/>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499" name="Freeform 11"/>
          <p:cNvSpPr>
            <a:spLocks/>
          </p:cNvSpPr>
          <p:nvPr/>
        </p:nvSpPr>
        <p:spPr bwMode="auto">
          <a:xfrm>
            <a:off x="2871788" y="2593975"/>
            <a:ext cx="1116012" cy="944563"/>
          </a:xfrm>
          <a:custGeom>
            <a:avLst/>
            <a:gdLst/>
            <a:ahLst/>
            <a:cxnLst>
              <a:cxn ang="0">
                <a:pos x="0" y="82"/>
              </a:cxn>
              <a:cxn ang="0">
                <a:pos x="11" y="0"/>
              </a:cxn>
              <a:cxn ang="0">
                <a:pos x="89" y="8"/>
              </a:cxn>
              <a:cxn ang="0">
                <a:pos x="119" y="11"/>
              </a:cxn>
              <a:cxn ang="0">
                <a:pos x="118" y="32"/>
              </a:cxn>
              <a:cxn ang="0">
                <a:pos x="115" y="94"/>
              </a:cxn>
              <a:cxn ang="0">
                <a:pos x="99" y="93"/>
              </a:cxn>
              <a:cxn ang="0">
                <a:pos x="0" y="82"/>
              </a:cxn>
            </a:cxnLst>
            <a:rect l="0" t="0" r="r" b="b"/>
            <a:pathLst>
              <a:path w="119" h="94">
                <a:moveTo>
                  <a:pt x="0" y="82"/>
                </a:moveTo>
                <a:lnTo>
                  <a:pt x="11" y="0"/>
                </a:lnTo>
                <a:lnTo>
                  <a:pt x="89" y="8"/>
                </a:lnTo>
                <a:lnTo>
                  <a:pt x="119" y="11"/>
                </a:lnTo>
                <a:lnTo>
                  <a:pt x="118" y="32"/>
                </a:lnTo>
                <a:lnTo>
                  <a:pt x="115" y="94"/>
                </a:lnTo>
                <a:lnTo>
                  <a:pt x="99" y="93"/>
                </a:lnTo>
                <a:lnTo>
                  <a:pt x="0" y="82"/>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00" name="Freeform 12"/>
          <p:cNvSpPr>
            <a:spLocks/>
          </p:cNvSpPr>
          <p:nvPr/>
        </p:nvSpPr>
        <p:spPr bwMode="auto">
          <a:xfrm>
            <a:off x="2722563" y="3417888"/>
            <a:ext cx="1077912" cy="1196975"/>
          </a:xfrm>
          <a:custGeom>
            <a:avLst/>
            <a:gdLst/>
            <a:ahLst/>
            <a:cxnLst>
              <a:cxn ang="0">
                <a:pos x="16" y="0"/>
              </a:cxn>
              <a:cxn ang="0">
                <a:pos x="0" y="117"/>
              </a:cxn>
              <a:cxn ang="0">
                <a:pos x="0" y="117"/>
              </a:cxn>
              <a:cxn ang="0">
                <a:pos x="15" y="119"/>
              </a:cxn>
              <a:cxn ang="0">
                <a:pos x="16" y="110"/>
              </a:cxn>
              <a:cxn ang="0">
                <a:pos x="44" y="113"/>
              </a:cxn>
              <a:cxn ang="0">
                <a:pos x="44" y="113"/>
              </a:cxn>
              <a:cxn ang="0">
                <a:pos x="43" y="111"/>
              </a:cxn>
              <a:cxn ang="0">
                <a:pos x="44" y="110"/>
              </a:cxn>
              <a:cxn ang="0">
                <a:pos x="44" y="110"/>
              </a:cxn>
              <a:cxn ang="0">
                <a:pos x="43" y="109"/>
              </a:cxn>
              <a:cxn ang="0">
                <a:pos x="44" y="109"/>
              </a:cxn>
              <a:cxn ang="0">
                <a:pos x="106" y="115"/>
              </a:cxn>
              <a:cxn ang="0">
                <a:pos x="113" y="21"/>
              </a:cxn>
              <a:cxn ang="0">
                <a:pos x="114" y="21"/>
              </a:cxn>
              <a:cxn ang="0">
                <a:pos x="115" y="11"/>
              </a:cxn>
              <a:cxn ang="0">
                <a:pos x="16" y="0"/>
              </a:cxn>
            </a:cxnLst>
            <a:rect l="0" t="0" r="r" b="b"/>
            <a:pathLst>
              <a:path w="115" h="119">
                <a:moveTo>
                  <a:pt x="16" y="0"/>
                </a:moveTo>
                <a:lnTo>
                  <a:pt x="0" y="117"/>
                </a:lnTo>
                <a:lnTo>
                  <a:pt x="0" y="117"/>
                </a:lnTo>
                <a:lnTo>
                  <a:pt x="15" y="119"/>
                </a:lnTo>
                <a:lnTo>
                  <a:pt x="16" y="110"/>
                </a:lnTo>
                <a:lnTo>
                  <a:pt x="44" y="113"/>
                </a:lnTo>
                <a:lnTo>
                  <a:pt x="44" y="113"/>
                </a:lnTo>
                <a:lnTo>
                  <a:pt x="43" y="111"/>
                </a:lnTo>
                <a:lnTo>
                  <a:pt x="44" y="110"/>
                </a:lnTo>
                <a:lnTo>
                  <a:pt x="44" y="110"/>
                </a:lnTo>
                <a:lnTo>
                  <a:pt x="43" y="109"/>
                </a:lnTo>
                <a:lnTo>
                  <a:pt x="44" y="109"/>
                </a:lnTo>
                <a:lnTo>
                  <a:pt x="106" y="115"/>
                </a:lnTo>
                <a:lnTo>
                  <a:pt x="113" y="21"/>
                </a:lnTo>
                <a:lnTo>
                  <a:pt x="114" y="21"/>
                </a:lnTo>
                <a:lnTo>
                  <a:pt x="115" y="11"/>
                </a:lnTo>
                <a:lnTo>
                  <a:pt x="16" y="0"/>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01" name="Freeform 13"/>
          <p:cNvSpPr>
            <a:spLocks/>
          </p:cNvSpPr>
          <p:nvPr/>
        </p:nvSpPr>
        <p:spPr bwMode="auto">
          <a:xfrm>
            <a:off x="3781425" y="1016000"/>
            <a:ext cx="1011238" cy="684213"/>
          </a:xfrm>
          <a:custGeom>
            <a:avLst/>
            <a:gdLst/>
            <a:ahLst/>
            <a:cxnLst>
              <a:cxn ang="0">
                <a:pos x="0" y="63"/>
              </a:cxn>
              <a:cxn ang="0">
                <a:pos x="5" y="0"/>
              </a:cxn>
              <a:cxn ang="0">
                <a:pos x="53" y="3"/>
              </a:cxn>
              <a:cxn ang="0">
                <a:pos x="99" y="5"/>
              </a:cxn>
              <a:cxn ang="0">
                <a:pos x="100" y="6"/>
              </a:cxn>
              <a:cxn ang="0">
                <a:pos x="101" y="11"/>
              </a:cxn>
              <a:cxn ang="0">
                <a:pos x="101" y="12"/>
              </a:cxn>
              <a:cxn ang="0">
                <a:pos x="100" y="16"/>
              </a:cxn>
              <a:cxn ang="0">
                <a:pos x="100" y="22"/>
              </a:cxn>
              <a:cxn ang="0">
                <a:pos x="102" y="29"/>
              </a:cxn>
              <a:cxn ang="0">
                <a:pos x="103" y="30"/>
              </a:cxn>
              <a:cxn ang="0">
                <a:pos x="105" y="36"/>
              </a:cxn>
              <a:cxn ang="0">
                <a:pos x="105" y="47"/>
              </a:cxn>
              <a:cxn ang="0">
                <a:pos x="105" y="49"/>
              </a:cxn>
              <a:cxn ang="0">
                <a:pos x="105" y="53"/>
              </a:cxn>
              <a:cxn ang="0">
                <a:pos x="106" y="54"/>
              </a:cxn>
              <a:cxn ang="0">
                <a:pos x="108" y="62"/>
              </a:cxn>
              <a:cxn ang="0">
                <a:pos x="108" y="64"/>
              </a:cxn>
              <a:cxn ang="0">
                <a:pos x="108" y="68"/>
              </a:cxn>
              <a:cxn ang="0">
                <a:pos x="0" y="63"/>
              </a:cxn>
            </a:cxnLst>
            <a:rect l="0" t="0" r="r" b="b"/>
            <a:pathLst>
              <a:path w="108" h="68">
                <a:moveTo>
                  <a:pt x="0" y="63"/>
                </a:moveTo>
                <a:lnTo>
                  <a:pt x="5" y="0"/>
                </a:lnTo>
                <a:lnTo>
                  <a:pt x="53" y="3"/>
                </a:lnTo>
                <a:lnTo>
                  <a:pt x="99" y="5"/>
                </a:lnTo>
                <a:lnTo>
                  <a:pt x="100" y="6"/>
                </a:lnTo>
                <a:lnTo>
                  <a:pt x="101" y="11"/>
                </a:lnTo>
                <a:lnTo>
                  <a:pt x="101" y="12"/>
                </a:lnTo>
                <a:lnTo>
                  <a:pt x="100" y="16"/>
                </a:lnTo>
                <a:lnTo>
                  <a:pt x="100" y="22"/>
                </a:lnTo>
                <a:lnTo>
                  <a:pt x="102" y="29"/>
                </a:lnTo>
                <a:lnTo>
                  <a:pt x="103" y="30"/>
                </a:lnTo>
                <a:lnTo>
                  <a:pt x="105" y="36"/>
                </a:lnTo>
                <a:lnTo>
                  <a:pt x="105" y="47"/>
                </a:lnTo>
                <a:lnTo>
                  <a:pt x="105" y="49"/>
                </a:lnTo>
                <a:lnTo>
                  <a:pt x="105" y="53"/>
                </a:lnTo>
                <a:lnTo>
                  <a:pt x="106" y="54"/>
                </a:lnTo>
                <a:lnTo>
                  <a:pt x="108" y="62"/>
                </a:lnTo>
                <a:lnTo>
                  <a:pt x="108" y="64"/>
                </a:lnTo>
                <a:lnTo>
                  <a:pt x="108" y="68"/>
                </a:lnTo>
                <a:lnTo>
                  <a:pt x="0" y="63"/>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02" name="Freeform 14"/>
          <p:cNvSpPr>
            <a:spLocks/>
          </p:cNvSpPr>
          <p:nvPr/>
        </p:nvSpPr>
        <p:spPr bwMode="auto">
          <a:xfrm>
            <a:off x="3733800" y="1649413"/>
            <a:ext cx="1077913" cy="773112"/>
          </a:xfrm>
          <a:custGeom>
            <a:avLst/>
            <a:gdLst/>
            <a:ahLst/>
            <a:cxnLst>
              <a:cxn ang="0">
                <a:pos x="0" y="61"/>
              </a:cxn>
              <a:cxn ang="0">
                <a:pos x="3" y="20"/>
              </a:cxn>
              <a:cxn ang="0">
                <a:pos x="5" y="0"/>
              </a:cxn>
              <a:cxn ang="0">
                <a:pos x="113" y="5"/>
              </a:cxn>
              <a:cxn ang="0">
                <a:pos x="113" y="6"/>
              </a:cxn>
              <a:cxn ang="0">
                <a:pos x="112" y="8"/>
              </a:cxn>
              <a:cxn ang="0">
                <a:pos x="109" y="11"/>
              </a:cxn>
              <a:cxn ang="0">
                <a:pos x="110" y="13"/>
              </a:cxn>
              <a:cxn ang="0">
                <a:pos x="115" y="18"/>
              </a:cxn>
              <a:cxn ang="0">
                <a:pos x="115" y="56"/>
              </a:cxn>
              <a:cxn ang="0">
                <a:pos x="114" y="56"/>
              </a:cxn>
              <a:cxn ang="0">
                <a:pos x="113" y="56"/>
              </a:cxn>
              <a:cxn ang="0">
                <a:pos x="113" y="57"/>
              </a:cxn>
              <a:cxn ang="0">
                <a:pos x="114" y="58"/>
              </a:cxn>
              <a:cxn ang="0">
                <a:pos x="113" y="60"/>
              </a:cxn>
              <a:cxn ang="0">
                <a:pos x="114" y="61"/>
              </a:cxn>
              <a:cxn ang="0">
                <a:pos x="115" y="64"/>
              </a:cxn>
              <a:cxn ang="0">
                <a:pos x="114" y="65"/>
              </a:cxn>
              <a:cxn ang="0">
                <a:pos x="114" y="67"/>
              </a:cxn>
              <a:cxn ang="0">
                <a:pos x="113" y="71"/>
              </a:cxn>
              <a:cxn ang="0">
                <a:pos x="114" y="75"/>
              </a:cxn>
              <a:cxn ang="0">
                <a:pos x="114" y="77"/>
              </a:cxn>
              <a:cxn ang="0">
                <a:pos x="114" y="77"/>
              </a:cxn>
              <a:cxn ang="0">
                <a:pos x="111" y="75"/>
              </a:cxn>
              <a:cxn ang="0">
                <a:pos x="104" y="71"/>
              </a:cxn>
              <a:cxn ang="0">
                <a:pos x="103" y="70"/>
              </a:cxn>
              <a:cxn ang="0">
                <a:pos x="100" y="70"/>
              </a:cxn>
              <a:cxn ang="0">
                <a:pos x="98" y="72"/>
              </a:cxn>
              <a:cxn ang="0">
                <a:pos x="96" y="72"/>
              </a:cxn>
              <a:cxn ang="0">
                <a:pos x="94" y="72"/>
              </a:cxn>
              <a:cxn ang="0">
                <a:pos x="92" y="69"/>
              </a:cxn>
              <a:cxn ang="0">
                <a:pos x="91" y="68"/>
              </a:cxn>
              <a:cxn ang="0">
                <a:pos x="89" y="69"/>
              </a:cxn>
              <a:cxn ang="0">
                <a:pos x="86" y="69"/>
              </a:cxn>
              <a:cxn ang="0">
                <a:pos x="84" y="65"/>
              </a:cxn>
              <a:cxn ang="0">
                <a:pos x="0" y="61"/>
              </a:cxn>
            </a:cxnLst>
            <a:rect l="0" t="0" r="r" b="b"/>
            <a:pathLst>
              <a:path w="115" h="77">
                <a:moveTo>
                  <a:pt x="0" y="61"/>
                </a:moveTo>
                <a:lnTo>
                  <a:pt x="3" y="20"/>
                </a:lnTo>
                <a:lnTo>
                  <a:pt x="5" y="0"/>
                </a:lnTo>
                <a:lnTo>
                  <a:pt x="113" y="5"/>
                </a:lnTo>
                <a:lnTo>
                  <a:pt x="113" y="6"/>
                </a:lnTo>
                <a:lnTo>
                  <a:pt x="112" y="8"/>
                </a:lnTo>
                <a:lnTo>
                  <a:pt x="109" y="11"/>
                </a:lnTo>
                <a:lnTo>
                  <a:pt x="110" y="13"/>
                </a:lnTo>
                <a:lnTo>
                  <a:pt x="115" y="18"/>
                </a:lnTo>
                <a:lnTo>
                  <a:pt x="115" y="56"/>
                </a:lnTo>
                <a:lnTo>
                  <a:pt x="114" y="56"/>
                </a:lnTo>
                <a:lnTo>
                  <a:pt x="113" y="56"/>
                </a:lnTo>
                <a:lnTo>
                  <a:pt x="113" y="57"/>
                </a:lnTo>
                <a:lnTo>
                  <a:pt x="114" y="58"/>
                </a:lnTo>
                <a:lnTo>
                  <a:pt x="113" y="60"/>
                </a:lnTo>
                <a:lnTo>
                  <a:pt x="114" y="61"/>
                </a:lnTo>
                <a:lnTo>
                  <a:pt x="115" y="64"/>
                </a:lnTo>
                <a:lnTo>
                  <a:pt x="114" y="65"/>
                </a:lnTo>
                <a:lnTo>
                  <a:pt x="114" y="67"/>
                </a:lnTo>
                <a:lnTo>
                  <a:pt x="113" y="71"/>
                </a:lnTo>
                <a:lnTo>
                  <a:pt x="114" y="75"/>
                </a:lnTo>
                <a:lnTo>
                  <a:pt x="114" y="77"/>
                </a:lnTo>
                <a:lnTo>
                  <a:pt x="114" y="77"/>
                </a:lnTo>
                <a:lnTo>
                  <a:pt x="111" y="75"/>
                </a:lnTo>
                <a:lnTo>
                  <a:pt x="104" y="71"/>
                </a:lnTo>
                <a:lnTo>
                  <a:pt x="103" y="70"/>
                </a:lnTo>
                <a:lnTo>
                  <a:pt x="100" y="70"/>
                </a:lnTo>
                <a:lnTo>
                  <a:pt x="98" y="72"/>
                </a:lnTo>
                <a:lnTo>
                  <a:pt x="96" y="72"/>
                </a:lnTo>
                <a:lnTo>
                  <a:pt x="94" y="72"/>
                </a:lnTo>
                <a:lnTo>
                  <a:pt x="92" y="69"/>
                </a:lnTo>
                <a:lnTo>
                  <a:pt x="91" y="68"/>
                </a:lnTo>
                <a:lnTo>
                  <a:pt x="89" y="69"/>
                </a:lnTo>
                <a:lnTo>
                  <a:pt x="86" y="69"/>
                </a:lnTo>
                <a:lnTo>
                  <a:pt x="84" y="65"/>
                </a:lnTo>
                <a:lnTo>
                  <a:pt x="0" y="61"/>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03" name="Freeform 15"/>
          <p:cNvSpPr>
            <a:spLocks/>
          </p:cNvSpPr>
          <p:nvPr/>
        </p:nvSpPr>
        <p:spPr bwMode="auto">
          <a:xfrm>
            <a:off x="3697288" y="2262188"/>
            <a:ext cx="1273175" cy="673100"/>
          </a:xfrm>
          <a:custGeom>
            <a:avLst/>
            <a:gdLst/>
            <a:ahLst/>
            <a:cxnLst>
              <a:cxn ang="0">
                <a:pos x="0" y="41"/>
              </a:cxn>
              <a:cxn ang="0">
                <a:pos x="4" y="0"/>
              </a:cxn>
              <a:cxn ang="0">
                <a:pos x="87" y="4"/>
              </a:cxn>
              <a:cxn ang="0">
                <a:pos x="90" y="7"/>
              </a:cxn>
              <a:cxn ang="0">
                <a:pos x="93" y="7"/>
              </a:cxn>
              <a:cxn ang="0">
                <a:pos x="95" y="7"/>
              </a:cxn>
              <a:cxn ang="0">
                <a:pos x="96" y="8"/>
              </a:cxn>
              <a:cxn ang="0">
                <a:pos x="98" y="11"/>
              </a:cxn>
              <a:cxn ang="0">
                <a:pos x="100" y="11"/>
              </a:cxn>
              <a:cxn ang="0">
                <a:pos x="102" y="11"/>
              </a:cxn>
              <a:cxn ang="0">
                <a:pos x="104" y="9"/>
              </a:cxn>
              <a:cxn ang="0">
                <a:pos x="107" y="9"/>
              </a:cxn>
              <a:cxn ang="0">
                <a:pos x="108" y="10"/>
              </a:cxn>
              <a:cxn ang="0">
                <a:pos x="115" y="14"/>
              </a:cxn>
              <a:cxn ang="0">
                <a:pos x="118" y="16"/>
              </a:cxn>
              <a:cxn ang="0">
                <a:pos x="118" y="18"/>
              </a:cxn>
              <a:cxn ang="0">
                <a:pos x="121" y="20"/>
              </a:cxn>
              <a:cxn ang="0">
                <a:pos x="121" y="21"/>
              </a:cxn>
              <a:cxn ang="0">
                <a:pos x="120" y="24"/>
              </a:cxn>
              <a:cxn ang="0">
                <a:pos x="121" y="26"/>
              </a:cxn>
              <a:cxn ang="0">
                <a:pos x="122" y="29"/>
              </a:cxn>
              <a:cxn ang="0">
                <a:pos x="124" y="31"/>
              </a:cxn>
              <a:cxn ang="0">
                <a:pos x="123" y="32"/>
              </a:cxn>
              <a:cxn ang="0">
                <a:pos x="124" y="34"/>
              </a:cxn>
              <a:cxn ang="0">
                <a:pos x="126" y="36"/>
              </a:cxn>
              <a:cxn ang="0">
                <a:pos x="127" y="37"/>
              </a:cxn>
              <a:cxn ang="0">
                <a:pos x="126" y="39"/>
              </a:cxn>
              <a:cxn ang="0">
                <a:pos x="126" y="42"/>
              </a:cxn>
              <a:cxn ang="0">
                <a:pos x="128" y="43"/>
              </a:cxn>
              <a:cxn ang="0">
                <a:pos x="128" y="45"/>
              </a:cxn>
              <a:cxn ang="0">
                <a:pos x="127" y="47"/>
              </a:cxn>
              <a:cxn ang="0">
                <a:pos x="128" y="48"/>
              </a:cxn>
              <a:cxn ang="0">
                <a:pos x="129" y="50"/>
              </a:cxn>
              <a:cxn ang="0">
                <a:pos x="128" y="52"/>
              </a:cxn>
              <a:cxn ang="0">
                <a:pos x="129" y="54"/>
              </a:cxn>
              <a:cxn ang="0">
                <a:pos x="130" y="55"/>
              </a:cxn>
              <a:cxn ang="0">
                <a:pos x="131" y="56"/>
              </a:cxn>
              <a:cxn ang="0">
                <a:pos x="132" y="58"/>
              </a:cxn>
              <a:cxn ang="0">
                <a:pos x="133" y="61"/>
              </a:cxn>
              <a:cxn ang="0">
                <a:pos x="135" y="64"/>
              </a:cxn>
              <a:cxn ang="0">
                <a:pos x="136" y="64"/>
              </a:cxn>
              <a:cxn ang="0">
                <a:pos x="135" y="67"/>
              </a:cxn>
              <a:cxn ang="0">
                <a:pos x="136" y="67"/>
              </a:cxn>
              <a:cxn ang="0">
                <a:pos x="30" y="65"/>
              </a:cxn>
              <a:cxn ang="0">
                <a:pos x="31" y="44"/>
              </a:cxn>
              <a:cxn ang="0">
                <a:pos x="0" y="41"/>
              </a:cxn>
              <a:cxn ang="0">
                <a:pos x="0" y="41"/>
              </a:cxn>
            </a:cxnLst>
            <a:rect l="0" t="0" r="r" b="b"/>
            <a:pathLst>
              <a:path w="136" h="67">
                <a:moveTo>
                  <a:pt x="0" y="41"/>
                </a:moveTo>
                <a:lnTo>
                  <a:pt x="4" y="0"/>
                </a:lnTo>
                <a:lnTo>
                  <a:pt x="87" y="4"/>
                </a:lnTo>
                <a:lnTo>
                  <a:pt x="90" y="7"/>
                </a:lnTo>
                <a:lnTo>
                  <a:pt x="93" y="7"/>
                </a:lnTo>
                <a:lnTo>
                  <a:pt x="95" y="7"/>
                </a:lnTo>
                <a:lnTo>
                  <a:pt x="96" y="8"/>
                </a:lnTo>
                <a:lnTo>
                  <a:pt x="98" y="11"/>
                </a:lnTo>
                <a:lnTo>
                  <a:pt x="100" y="11"/>
                </a:lnTo>
                <a:lnTo>
                  <a:pt x="102" y="11"/>
                </a:lnTo>
                <a:lnTo>
                  <a:pt x="104" y="9"/>
                </a:lnTo>
                <a:lnTo>
                  <a:pt x="107" y="9"/>
                </a:lnTo>
                <a:lnTo>
                  <a:pt x="108" y="10"/>
                </a:lnTo>
                <a:lnTo>
                  <a:pt x="115" y="14"/>
                </a:lnTo>
                <a:lnTo>
                  <a:pt x="118" y="16"/>
                </a:lnTo>
                <a:lnTo>
                  <a:pt x="118" y="18"/>
                </a:lnTo>
                <a:lnTo>
                  <a:pt x="121" y="20"/>
                </a:lnTo>
                <a:lnTo>
                  <a:pt x="121" y="21"/>
                </a:lnTo>
                <a:lnTo>
                  <a:pt x="120" y="24"/>
                </a:lnTo>
                <a:lnTo>
                  <a:pt x="121" y="26"/>
                </a:lnTo>
                <a:lnTo>
                  <a:pt x="122" y="29"/>
                </a:lnTo>
                <a:lnTo>
                  <a:pt x="124" y="31"/>
                </a:lnTo>
                <a:lnTo>
                  <a:pt x="123" y="32"/>
                </a:lnTo>
                <a:lnTo>
                  <a:pt x="124" y="34"/>
                </a:lnTo>
                <a:lnTo>
                  <a:pt x="126" y="36"/>
                </a:lnTo>
                <a:lnTo>
                  <a:pt x="127" y="37"/>
                </a:lnTo>
                <a:lnTo>
                  <a:pt x="126" y="39"/>
                </a:lnTo>
                <a:lnTo>
                  <a:pt x="126" y="42"/>
                </a:lnTo>
                <a:lnTo>
                  <a:pt x="128" y="43"/>
                </a:lnTo>
                <a:lnTo>
                  <a:pt x="128" y="45"/>
                </a:lnTo>
                <a:lnTo>
                  <a:pt x="127" y="47"/>
                </a:lnTo>
                <a:lnTo>
                  <a:pt x="128" y="48"/>
                </a:lnTo>
                <a:lnTo>
                  <a:pt x="129" y="50"/>
                </a:lnTo>
                <a:lnTo>
                  <a:pt x="128" y="52"/>
                </a:lnTo>
                <a:lnTo>
                  <a:pt x="129" y="54"/>
                </a:lnTo>
                <a:lnTo>
                  <a:pt x="130" y="55"/>
                </a:lnTo>
                <a:lnTo>
                  <a:pt x="131" y="56"/>
                </a:lnTo>
                <a:lnTo>
                  <a:pt x="132" y="58"/>
                </a:lnTo>
                <a:lnTo>
                  <a:pt x="133" y="61"/>
                </a:lnTo>
                <a:lnTo>
                  <a:pt x="135" y="64"/>
                </a:lnTo>
                <a:lnTo>
                  <a:pt x="136" y="64"/>
                </a:lnTo>
                <a:lnTo>
                  <a:pt x="135" y="67"/>
                </a:lnTo>
                <a:lnTo>
                  <a:pt x="136" y="67"/>
                </a:lnTo>
                <a:lnTo>
                  <a:pt x="30" y="65"/>
                </a:lnTo>
                <a:lnTo>
                  <a:pt x="31" y="44"/>
                </a:lnTo>
                <a:lnTo>
                  <a:pt x="0" y="41"/>
                </a:lnTo>
                <a:lnTo>
                  <a:pt x="0" y="41"/>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04" name="Freeform 16"/>
          <p:cNvSpPr>
            <a:spLocks/>
          </p:cNvSpPr>
          <p:nvPr/>
        </p:nvSpPr>
        <p:spPr bwMode="auto">
          <a:xfrm>
            <a:off x="3949700" y="2916238"/>
            <a:ext cx="1133475" cy="652462"/>
          </a:xfrm>
          <a:custGeom>
            <a:avLst/>
            <a:gdLst/>
            <a:ahLst/>
            <a:cxnLst>
              <a:cxn ang="0">
                <a:pos x="3" y="0"/>
              </a:cxn>
              <a:cxn ang="0">
                <a:pos x="109" y="2"/>
              </a:cxn>
              <a:cxn ang="0">
                <a:pos x="116" y="7"/>
              </a:cxn>
              <a:cxn ang="0">
                <a:pos x="114" y="10"/>
              </a:cxn>
              <a:cxn ang="0">
                <a:pos x="113" y="12"/>
              </a:cxn>
              <a:cxn ang="0">
                <a:pos x="114" y="14"/>
              </a:cxn>
              <a:cxn ang="0">
                <a:pos x="116" y="14"/>
              </a:cxn>
              <a:cxn ang="0">
                <a:pos x="117" y="18"/>
              </a:cxn>
              <a:cxn ang="0">
                <a:pos x="119" y="19"/>
              </a:cxn>
              <a:cxn ang="0">
                <a:pos x="120" y="20"/>
              </a:cxn>
              <a:cxn ang="0">
                <a:pos x="121" y="20"/>
              </a:cxn>
              <a:cxn ang="0">
                <a:pos x="121" y="65"/>
              </a:cxn>
              <a:cxn ang="0">
                <a:pos x="0" y="62"/>
              </a:cxn>
              <a:cxn ang="0">
                <a:pos x="3" y="0"/>
              </a:cxn>
            </a:cxnLst>
            <a:rect l="0" t="0" r="r" b="b"/>
            <a:pathLst>
              <a:path w="121" h="65">
                <a:moveTo>
                  <a:pt x="3" y="0"/>
                </a:moveTo>
                <a:lnTo>
                  <a:pt x="109" y="2"/>
                </a:lnTo>
                <a:lnTo>
                  <a:pt x="116" y="7"/>
                </a:lnTo>
                <a:lnTo>
                  <a:pt x="114" y="10"/>
                </a:lnTo>
                <a:lnTo>
                  <a:pt x="113" y="12"/>
                </a:lnTo>
                <a:lnTo>
                  <a:pt x="114" y="14"/>
                </a:lnTo>
                <a:lnTo>
                  <a:pt x="116" y="14"/>
                </a:lnTo>
                <a:lnTo>
                  <a:pt x="117" y="18"/>
                </a:lnTo>
                <a:lnTo>
                  <a:pt x="119" y="19"/>
                </a:lnTo>
                <a:lnTo>
                  <a:pt x="120" y="20"/>
                </a:lnTo>
                <a:lnTo>
                  <a:pt x="121" y="20"/>
                </a:lnTo>
                <a:lnTo>
                  <a:pt x="121" y="65"/>
                </a:lnTo>
                <a:lnTo>
                  <a:pt x="0" y="62"/>
                </a:lnTo>
                <a:lnTo>
                  <a:pt x="3" y="0"/>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05" name="Freeform 17"/>
          <p:cNvSpPr>
            <a:spLocks/>
          </p:cNvSpPr>
          <p:nvPr/>
        </p:nvSpPr>
        <p:spPr bwMode="auto">
          <a:xfrm>
            <a:off x="3790950" y="3529013"/>
            <a:ext cx="1320800" cy="733425"/>
          </a:xfrm>
          <a:custGeom>
            <a:avLst/>
            <a:gdLst/>
            <a:ahLst/>
            <a:cxnLst>
              <a:cxn ang="0">
                <a:pos x="17" y="1"/>
              </a:cxn>
              <a:cxn ang="0">
                <a:pos x="0" y="10"/>
              </a:cxn>
              <a:cxn ang="0">
                <a:pos x="48" y="53"/>
              </a:cxn>
              <a:cxn ang="0">
                <a:pos x="51" y="54"/>
              </a:cxn>
              <a:cxn ang="0">
                <a:pos x="54" y="58"/>
              </a:cxn>
              <a:cxn ang="0">
                <a:pos x="59" y="57"/>
              </a:cxn>
              <a:cxn ang="0">
                <a:pos x="61" y="59"/>
              </a:cxn>
              <a:cxn ang="0">
                <a:pos x="62" y="61"/>
              </a:cxn>
              <a:cxn ang="0">
                <a:pos x="67" y="62"/>
              </a:cxn>
              <a:cxn ang="0">
                <a:pos x="70" y="63"/>
              </a:cxn>
              <a:cxn ang="0">
                <a:pos x="71" y="62"/>
              </a:cxn>
              <a:cxn ang="0">
                <a:pos x="74" y="65"/>
              </a:cxn>
              <a:cxn ang="0">
                <a:pos x="80" y="64"/>
              </a:cxn>
              <a:cxn ang="0">
                <a:pos x="82" y="66"/>
              </a:cxn>
              <a:cxn ang="0">
                <a:pos x="82" y="69"/>
              </a:cxn>
              <a:cxn ang="0">
                <a:pos x="86" y="67"/>
              </a:cxn>
              <a:cxn ang="0">
                <a:pos x="92" y="70"/>
              </a:cxn>
              <a:cxn ang="0">
                <a:pos x="94" y="69"/>
              </a:cxn>
              <a:cxn ang="0">
                <a:pos x="96" y="70"/>
              </a:cxn>
              <a:cxn ang="0">
                <a:pos x="96" y="72"/>
              </a:cxn>
              <a:cxn ang="0">
                <a:pos x="97" y="71"/>
              </a:cxn>
              <a:cxn ang="0">
                <a:pos x="100" y="68"/>
              </a:cxn>
              <a:cxn ang="0">
                <a:pos x="101" y="69"/>
              </a:cxn>
              <a:cxn ang="0">
                <a:pos x="103" y="70"/>
              </a:cxn>
              <a:cxn ang="0">
                <a:pos x="105" y="69"/>
              </a:cxn>
              <a:cxn ang="0">
                <a:pos x="106" y="70"/>
              </a:cxn>
              <a:cxn ang="0">
                <a:pos x="110" y="73"/>
              </a:cxn>
              <a:cxn ang="0">
                <a:pos x="114" y="70"/>
              </a:cxn>
              <a:cxn ang="0">
                <a:pos x="120" y="68"/>
              </a:cxn>
              <a:cxn ang="0">
                <a:pos x="123" y="68"/>
              </a:cxn>
              <a:cxn ang="0">
                <a:pos x="129" y="68"/>
              </a:cxn>
              <a:cxn ang="0">
                <a:pos x="138" y="72"/>
              </a:cxn>
              <a:cxn ang="0">
                <a:pos x="140" y="73"/>
              </a:cxn>
              <a:cxn ang="0">
                <a:pos x="141" y="37"/>
              </a:cxn>
              <a:cxn ang="0">
                <a:pos x="138" y="4"/>
              </a:cxn>
            </a:cxnLst>
            <a:rect l="0" t="0" r="r" b="b"/>
            <a:pathLst>
              <a:path w="141" h="73">
                <a:moveTo>
                  <a:pt x="138" y="4"/>
                </a:moveTo>
                <a:lnTo>
                  <a:pt x="17" y="1"/>
                </a:lnTo>
                <a:lnTo>
                  <a:pt x="1" y="0"/>
                </a:lnTo>
                <a:lnTo>
                  <a:pt x="0" y="10"/>
                </a:lnTo>
                <a:lnTo>
                  <a:pt x="49" y="13"/>
                </a:lnTo>
                <a:lnTo>
                  <a:pt x="48" y="53"/>
                </a:lnTo>
                <a:lnTo>
                  <a:pt x="50" y="54"/>
                </a:lnTo>
                <a:lnTo>
                  <a:pt x="51" y="54"/>
                </a:lnTo>
                <a:lnTo>
                  <a:pt x="53" y="58"/>
                </a:lnTo>
                <a:lnTo>
                  <a:pt x="54" y="58"/>
                </a:lnTo>
                <a:lnTo>
                  <a:pt x="58" y="58"/>
                </a:lnTo>
                <a:lnTo>
                  <a:pt x="59" y="57"/>
                </a:lnTo>
                <a:lnTo>
                  <a:pt x="61" y="58"/>
                </a:lnTo>
                <a:lnTo>
                  <a:pt x="61" y="59"/>
                </a:lnTo>
                <a:lnTo>
                  <a:pt x="61" y="60"/>
                </a:lnTo>
                <a:lnTo>
                  <a:pt x="62" y="61"/>
                </a:lnTo>
                <a:lnTo>
                  <a:pt x="63" y="61"/>
                </a:lnTo>
                <a:lnTo>
                  <a:pt x="67" y="62"/>
                </a:lnTo>
                <a:lnTo>
                  <a:pt x="69" y="63"/>
                </a:lnTo>
                <a:lnTo>
                  <a:pt x="70" y="63"/>
                </a:lnTo>
                <a:lnTo>
                  <a:pt x="70" y="63"/>
                </a:lnTo>
                <a:lnTo>
                  <a:pt x="71" y="62"/>
                </a:lnTo>
                <a:lnTo>
                  <a:pt x="72" y="64"/>
                </a:lnTo>
                <a:lnTo>
                  <a:pt x="74" y="65"/>
                </a:lnTo>
                <a:lnTo>
                  <a:pt x="75" y="63"/>
                </a:lnTo>
                <a:lnTo>
                  <a:pt x="80" y="64"/>
                </a:lnTo>
                <a:lnTo>
                  <a:pt x="80" y="65"/>
                </a:lnTo>
                <a:lnTo>
                  <a:pt x="82" y="66"/>
                </a:lnTo>
                <a:lnTo>
                  <a:pt x="82" y="67"/>
                </a:lnTo>
                <a:lnTo>
                  <a:pt x="82" y="69"/>
                </a:lnTo>
                <a:lnTo>
                  <a:pt x="86" y="70"/>
                </a:lnTo>
                <a:lnTo>
                  <a:pt x="86" y="67"/>
                </a:lnTo>
                <a:lnTo>
                  <a:pt x="88" y="67"/>
                </a:lnTo>
                <a:lnTo>
                  <a:pt x="92" y="70"/>
                </a:lnTo>
                <a:lnTo>
                  <a:pt x="92" y="70"/>
                </a:lnTo>
                <a:lnTo>
                  <a:pt x="94" y="69"/>
                </a:lnTo>
                <a:lnTo>
                  <a:pt x="96" y="69"/>
                </a:lnTo>
                <a:lnTo>
                  <a:pt x="96" y="70"/>
                </a:lnTo>
                <a:lnTo>
                  <a:pt x="95" y="71"/>
                </a:lnTo>
                <a:lnTo>
                  <a:pt x="96" y="72"/>
                </a:lnTo>
                <a:lnTo>
                  <a:pt x="97" y="72"/>
                </a:lnTo>
                <a:lnTo>
                  <a:pt x="97" y="71"/>
                </a:lnTo>
                <a:lnTo>
                  <a:pt x="98" y="69"/>
                </a:lnTo>
                <a:lnTo>
                  <a:pt x="100" y="68"/>
                </a:lnTo>
                <a:lnTo>
                  <a:pt x="100" y="68"/>
                </a:lnTo>
                <a:lnTo>
                  <a:pt x="101" y="69"/>
                </a:lnTo>
                <a:lnTo>
                  <a:pt x="103" y="70"/>
                </a:lnTo>
                <a:lnTo>
                  <a:pt x="103" y="70"/>
                </a:lnTo>
                <a:lnTo>
                  <a:pt x="104" y="69"/>
                </a:lnTo>
                <a:lnTo>
                  <a:pt x="105" y="69"/>
                </a:lnTo>
                <a:lnTo>
                  <a:pt x="106" y="70"/>
                </a:lnTo>
                <a:lnTo>
                  <a:pt x="106" y="70"/>
                </a:lnTo>
                <a:lnTo>
                  <a:pt x="107" y="71"/>
                </a:lnTo>
                <a:lnTo>
                  <a:pt x="110" y="73"/>
                </a:lnTo>
                <a:lnTo>
                  <a:pt x="113" y="70"/>
                </a:lnTo>
                <a:lnTo>
                  <a:pt x="114" y="70"/>
                </a:lnTo>
                <a:lnTo>
                  <a:pt x="117" y="70"/>
                </a:lnTo>
                <a:lnTo>
                  <a:pt x="120" y="68"/>
                </a:lnTo>
                <a:lnTo>
                  <a:pt x="122" y="68"/>
                </a:lnTo>
                <a:lnTo>
                  <a:pt x="123" y="68"/>
                </a:lnTo>
                <a:lnTo>
                  <a:pt x="127" y="69"/>
                </a:lnTo>
                <a:lnTo>
                  <a:pt x="129" y="68"/>
                </a:lnTo>
                <a:lnTo>
                  <a:pt x="130" y="68"/>
                </a:lnTo>
                <a:lnTo>
                  <a:pt x="138" y="72"/>
                </a:lnTo>
                <a:lnTo>
                  <a:pt x="139" y="72"/>
                </a:lnTo>
                <a:lnTo>
                  <a:pt x="140" y="73"/>
                </a:lnTo>
                <a:lnTo>
                  <a:pt x="141" y="73"/>
                </a:lnTo>
                <a:lnTo>
                  <a:pt x="141" y="37"/>
                </a:lnTo>
                <a:lnTo>
                  <a:pt x="138" y="14"/>
                </a:lnTo>
                <a:lnTo>
                  <a:pt x="138" y="4"/>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06" name="Freeform 18"/>
          <p:cNvSpPr>
            <a:spLocks/>
          </p:cNvSpPr>
          <p:nvPr/>
        </p:nvSpPr>
        <p:spPr bwMode="auto">
          <a:xfrm>
            <a:off x="3125788" y="3629025"/>
            <a:ext cx="2154237" cy="2262188"/>
          </a:xfrm>
          <a:custGeom>
            <a:avLst/>
            <a:gdLst/>
            <a:ahLst/>
            <a:cxnLst>
              <a:cxn ang="0">
                <a:pos x="209" y="62"/>
              </a:cxn>
              <a:cxn ang="0">
                <a:pos x="194" y="58"/>
              </a:cxn>
              <a:cxn ang="0">
                <a:pos x="185" y="60"/>
              </a:cxn>
              <a:cxn ang="0">
                <a:pos x="177" y="60"/>
              </a:cxn>
              <a:cxn ang="0">
                <a:pos x="175" y="60"/>
              </a:cxn>
              <a:cxn ang="0">
                <a:pos x="171" y="58"/>
              </a:cxn>
              <a:cxn ang="0">
                <a:pos x="167" y="62"/>
              </a:cxn>
              <a:cxn ang="0">
                <a:pos x="165" y="59"/>
              </a:cxn>
              <a:cxn ang="0">
                <a:pos x="157" y="57"/>
              </a:cxn>
              <a:cxn ang="0">
                <a:pos x="153" y="56"/>
              </a:cxn>
              <a:cxn ang="0">
                <a:pos x="145" y="55"/>
              </a:cxn>
              <a:cxn ang="0">
                <a:pos x="141" y="53"/>
              </a:cxn>
              <a:cxn ang="0">
                <a:pos x="133" y="51"/>
              </a:cxn>
              <a:cxn ang="0">
                <a:pos x="130" y="47"/>
              </a:cxn>
              <a:cxn ang="0">
                <a:pos x="122" y="44"/>
              </a:cxn>
              <a:cxn ang="0">
                <a:pos x="71" y="0"/>
              </a:cxn>
              <a:cxn ang="0">
                <a:pos x="0" y="88"/>
              </a:cxn>
              <a:cxn ang="0">
                <a:pos x="1" y="92"/>
              </a:cxn>
              <a:cxn ang="0">
                <a:pos x="7" y="99"/>
              </a:cxn>
              <a:cxn ang="0">
                <a:pos x="28" y="121"/>
              </a:cxn>
              <a:cxn ang="0">
                <a:pos x="31" y="128"/>
              </a:cxn>
              <a:cxn ang="0">
                <a:pos x="46" y="150"/>
              </a:cxn>
              <a:cxn ang="0">
                <a:pos x="60" y="153"/>
              </a:cxn>
              <a:cxn ang="0">
                <a:pos x="68" y="140"/>
              </a:cxn>
              <a:cxn ang="0">
                <a:pos x="73" y="138"/>
              </a:cxn>
              <a:cxn ang="0">
                <a:pos x="82" y="141"/>
              </a:cxn>
              <a:cxn ang="0">
                <a:pos x="91" y="146"/>
              </a:cxn>
              <a:cxn ang="0">
                <a:pos x="94" y="148"/>
              </a:cxn>
              <a:cxn ang="0">
                <a:pos x="102" y="158"/>
              </a:cxn>
              <a:cxn ang="0">
                <a:pos x="115" y="182"/>
              </a:cxn>
              <a:cxn ang="0">
                <a:pos x="122" y="190"/>
              </a:cxn>
              <a:cxn ang="0">
                <a:pos x="124" y="202"/>
              </a:cxn>
              <a:cxn ang="0">
                <a:pos x="135" y="215"/>
              </a:cxn>
              <a:cxn ang="0">
                <a:pos x="154" y="221"/>
              </a:cxn>
              <a:cxn ang="0">
                <a:pos x="164" y="223"/>
              </a:cxn>
              <a:cxn ang="0">
                <a:pos x="163" y="220"/>
              </a:cxn>
              <a:cxn ang="0">
                <a:pos x="160" y="198"/>
              </a:cxn>
              <a:cxn ang="0">
                <a:pos x="158" y="195"/>
              </a:cxn>
              <a:cxn ang="0">
                <a:pos x="163" y="187"/>
              </a:cxn>
              <a:cxn ang="0">
                <a:pos x="164" y="184"/>
              </a:cxn>
              <a:cxn ang="0">
                <a:pos x="167" y="177"/>
              </a:cxn>
              <a:cxn ang="0">
                <a:pos x="170" y="177"/>
              </a:cxn>
              <a:cxn ang="0">
                <a:pos x="172" y="174"/>
              </a:cxn>
              <a:cxn ang="0">
                <a:pos x="174" y="174"/>
              </a:cxn>
              <a:cxn ang="0">
                <a:pos x="179" y="171"/>
              </a:cxn>
              <a:cxn ang="0">
                <a:pos x="181" y="167"/>
              </a:cxn>
              <a:cxn ang="0">
                <a:pos x="183" y="168"/>
              </a:cxn>
              <a:cxn ang="0">
                <a:pos x="201" y="159"/>
              </a:cxn>
              <a:cxn ang="0">
                <a:pos x="205" y="148"/>
              </a:cxn>
              <a:cxn ang="0">
                <a:pos x="209" y="147"/>
              </a:cxn>
              <a:cxn ang="0">
                <a:pos x="221" y="145"/>
              </a:cxn>
              <a:cxn ang="0">
                <a:pos x="224" y="144"/>
              </a:cxn>
              <a:cxn ang="0">
                <a:pos x="226" y="139"/>
              </a:cxn>
              <a:cxn ang="0">
                <a:pos x="227" y="130"/>
              </a:cxn>
              <a:cxn ang="0">
                <a:pos x="229" y="123"/>
              </a:cxn>
              <a:cxn ang="0">
                <a:pos x="228" y="112"/>
              </a:cxn>
              <a:cxn ang="0">
                <a:pos x="226" y="107"/>
              </a:cxn>
              <a:cxn ang="0">
                <a:pos x="224" y="101"/>
              </a:cxn>
              <a:cxn ang="0">
                <a:pos x="220" y="65"/>
              </a:cxn>
              <a:cxn ang="0">
                <a:pos x="212" y="63"/>
              </a:cxn>
            </a:cxnLst>
            <a:rect l="0" t="0" r="r" b="b"/>
            <a:pathLst>
              <a:path w="230" h="225">
                <a:moveTo>
                  <a:pt x="212" y="63"/>
                </a:moveTo>
                <a:lnTo>
                  <a:pt x="211" y="63"/>
                </a:lnTo>
                <a:lnTo>
                  <a:pt x="210" y="62"/>
                </a:lnTo>
                <a:lnTo>
                  <a:pt x="209" y="62"/>
                </a:lnTo>
                <a:lnTo>
                  <a:pt x="201" y="58"/>
                </a:lnTo>
                <a:lnTo>
                  <a:pt x="200" y="58"/>
                </a:lnTo>
                <a:lnTo>
                  <a:pt x="198" y="59"/>
                </a:lnTo>
                <a:lnTo>
                  <a:pt x="194" y="58"/>
                </a:lnTo>
                <a:lnTo>
                  <a:pt x="193" y="58"/>
                </a:lnTo>
                <a:lnTo>
                  <a:pt x="192" y="58"/>
                </a:lnTo>
                <a:lnTo>
                  <a:pt x="188" y="60"/>
                </a:lnTo>
                <a:lnTo>
                  <a:pt x="185" y="60"/>
                </a:lnTo>
                <a:lnTo>
                  <a:pt x="184" y="60"/>
                </a:lnTo>
                <a:lnTo>
                  <a:pt x="181" y="63"/>
                </a:lnTo>
                <a:lnTo>
                  <a:pt x="178" y="61"/>
                </a:lnTo>
                <a:lnTo>
                  <a:pt x="177" y="60"/>
                </a:lnTo>
                <a:lnTo>
                  <a:pt x="177" y="60"/>
                </a:lnTo>
                <a:lnTo>
                  <a:pt x="176" y="59"/>
                </a:lnTo>
                <a:lnTo>
                  <a:pt x="175" y="59"/>
                </a:lnTo>
                <a:lnTo>
                  <a:pt x="175" y="60"/>
                </a:lnTo>
                <a:lnTo>
                  <a:pt x="174" y="60"/>
                </a:lnTo>
                <a:lnTo>
                  <a:pt x="172" y="59"/>
                </a:lnTo>
                <a:lnTo>
                  <a:pt x="171" y="58"/>
                </a:lnTo>
                <a:lnTo>
                  <a:pt x="171" y="58"/>
                </a:lnTo>
                <a:lnTo>
                  <a:pt x="169" y="59"/>
                </a:lnTo>
                <a:lnTo>
                  <a:pt x="168" y="61"/>
                </a:lnTo>
                <a:lnTo>
                  <a:pt x="168" y="62"/>
                </a:lnTo>
                <a:lnTo>
                  <a:pt x="167" y="62"/>
                </a:lnTo>
                <a:lnTo>
                  <a:pt x="166" y="61"/>
                </a:lnTo>
                <a:lnTo>
                  <a:pt x="167" y="60"/>
                </a:lnTo>
                <a:lnTo>
                  <a:pt x="167" y="59"/>
                </a:lnTo>
                <a:lnTo>
                  <a:pt x="165" y="59"/>
                </a:lnTo>
                <a:lnTo>
                  <a:pt x="163" y="60"/>
                </a:lnTo>
                <a:lnTo>
                  <a:pt x="163" y="60"/>
                </a:lnTo>
                <a:lnTo>
                  <a:pt x="159" y="57"/>
                </a:lnTo>
                <a:lnTo>
                  <a:pt x="157" y="57"/>
                </a:lnTo>
                <a:lnTo>
                  <a:pt x="157" y="60"/>
                </a:lnTo>
                <a:lnTo>
                  <a:pt x="153" y="59"/>
                </a:lnTo>
                <a:lnTo>
                  <a:pt x="153" y="57"/>
                </a:lnTo>
                <a:lnTo>
                  <a:pt x="153" y="56"/>
                </a:lnTo>
                <a:lnTo>
                  <a:pt x="151" y="55"/>
                </a:lnTo>
                <a:lnTo>
                  <a:pt x="151" y="54"/>
                </a:lnTo>
                <a:lnTo>
                  <a:pt x="146" y="53"/>
                </a:lnTo>
                <a:lnTo>
                  <a:pt x="145" y="55"/>
                </a:lnTo>
                <a:lnTo>
                  <a:pt x="143" y="54"/>
                </a:lnTo>
                <a:lnTo>
                  <a:pt x="143" y="52"/>
                </a:lnTo>
                <a:lnTo>
                  <a:pt x="141" y="53"/>
                </a:lnTo>
                <a:lnTo>
                  <a:pt x="141" y="53"/>
                </a:lnTo>
                <a:lnTo>
                  <a:pt x="140" y="53"/>
                </a:lnTo>
                <a:lnTo>
                  <a:pt x="138" y="52"/>
                </a:lnTo>
                <a:lnTo>
                  <a:pt x="134" y="51"/>
                </a:lnTo>
                <a:lnTo>
                  <a:pt x="133" y="51"/>
                </a:lnTo>
                <a:lnTo>
                  <a:pt x="132" y="50"/>
                </a:lnTo>
                <a:lnTo>
                  <a:pt x="132" y="49"/>
                </a:lnTo>
                <a:lnTo>
                  <a:pt x="132" y="48"/>
                </a:lnTo>
                <a:lnTo>
                  <a:pt x="130" y="47"/>
                </a:lnTo>
                <a:lnTo>
                  <a:pt x="129" y="48"/>
                </a:lnTo>
                <a:lnTo>
                  <a:pt x="125" y="48"/>
                </a:lnTo>
                <a:lnTo>
                  <a:pt x="124" y="48"/>
                </a:lnTo>
                <a:lnTo>
                  <a:pt x="122" y="44"/>
                </a:lnTo>
                <a:lnTo>
                  <a:pt x="121" y="44"/>
                </a:lnTo>
                <a:lnTo>
                  <a:pt x="119" y="43"/>
                </a:lnTo>
                <a:lnTo>
                  <a:pt x="120" y="3"/>
                </a:lnTo>
                <a:lnTo>
                  <a:pt x="71" y="0"/>
                </a:lnTo>
                <a:lnTo>
                  <a:pt x="70" y="0"/>
                </a:lnTo>
                <a:lnTo>
                  <a:pt x="63" y="94"/>
                </a:lnTo>
                <a:lnTo>
                  <a:pt x="1" y="88"/>
                </a:lnTo>
                <a:lnTo>
                  <a:pt x="0" y="88"/>
                </a:lnTo>
                <a:lnTo>
                  <a:pt x="1" y="89"/>
                </a:lnTo>
                <a:lnTo>
                  <a:pt x="1" y="89"/>
                </a:lnTo>
                <a:lnTo>
                  <a:pt x="0" y="90"/>
                </a:lnTo>
                <a:lnTo>
                  <a:pt x="1" y="92"/>
                </a:lnTo>
                <a:lnTo>
                  <a:pt x="1" y="92"/>
                </a:lnTo>
                <a:lnTo>
                  <a:pt x="4" y="95"/>
                </a:lnTo>
                <a:lnTo>
                  <a:pt x="5" y="97"/>
                </a:lnTo>
                <a:lnTo>
                  <a:pt x="7" y="99"/>
                </a:lnTo>
                <a:lnTo>
                  <a:pt x="10" y="102"/>
                </a:lnTo>
                <a:lnTo>
                  <a:pt x="19" y="113"/>
                </a:lnTo>
                <a:lnTo>
                  <a:pt x="27" y="120"/>
                </a:lnTo>
                <a:lnTo>
                  <a:pt x="28" y="121"/>
                </a:lnTo>
                <a:lnTo>
                  <a:pt x="29" y="122"/>
                </a:lnTo>
                <a:lnTo>
                  <a:pt x="29" y="124"/>
                </a:lnTo>
                <a:lnTo>
                  <a:pt x="29" y="125"/>
                </a:lnTo>
                <a:lnTo>
                  <a:pt x="31" y="128"/>
                </a:lnTo>
                <a:lnTo>
                  <a:pt x="31" y="134"/>
                </a:lnTo>
                <a:lnTo>
                  <a:pt x="31" y="137"/>
                </a:lnTo>
                <a:lnTo>
                  <a:pt x="34" y="141"/>
                </a:lnTo>
                <a:lnTo>
                  <a:pt x="46" y="150"/>
                </a:lnTo>
                <a:lnTo>
                  <a:pt x="54" y="155"/>
                </a:lnTo>
                <a:lnTo>
                  <a:pt x="57" y="156"/>
                </a:lnTo>
                <a:lnTo>
                  <a:pt x="58" y="155"/>
                </a:lnTo>
                <a:lnTo>
                  <a:pt x="60" y="153"/>
                </a:lnTo>
                <a:lnTo>
                  <a:pt x="62" y="151"/>
                </a:lnTo>
                <a:lnTo>
                  <a:pt x="65" y="143"/>
                </a:lnTo>
                <a:lnTo>
                  <a:pt x="67" y="141"/>
                </a:lnTo>
                <a:lnTo>
                  <a:pt x="68" y="140"/>
                </a:lnTo>
                <a:lnTo>
                  <a:pt x="71" y="141"/>
                </a:lnTo>
                <a:lnTo>
                  <a:pt x="72" y="141"/>
                </a:lnTo>
                <a:lnTo>
                  <a:pt x="72" y="139"/>
                </a:lnTo>
                <a:lnTo>
                  <a:pt x="73" y="138"/>
                </a:lnTo>
                <a:lnTo>
                  <a:pt x="75" y="139"/>
                </a:lnTo>
                <a:lnTo>
                  <a:pt x="76" y="140"/>
                </a:lnTo>
                <a:lnTo>
                  <a:pt x="81" y="141"/>
                </a:lnTo>
                <a:lnTo>
                  <a:pt x="82" y="141"/>
                </a:lnTo>
                <a:lnTo>
                  <a:pt x="85" y="142"/>
                </a:lnTo>
                <a:lnTo>
                  <a:pt x="87" y="141"/>
                </a:lnTo>
                <a:lnTo>
                  <a:pt x="90" y="144"/>
                </a:lnTo>
                <a:lnTo>
                  <a:pt x="91" y="146"/>
                </a:lnTo>
                <a:lnTo>
                  <a:pt x="92" y="146"/>
                </a:lnTo>
                <a:lnTo>
                  <a:pt x="92" y="147"/>
                </a:lnTo>
                <a:lnTo>
                  <a:pt x="93" y="147"/>
                </a:lnTo>
                <a:lnTo>
                  <a:pt x="94" y="148"/>
                </a:lnTo>
                <a:lnTo>
                  <a:pt x="97" y="151"/>
                </a:lnTo>
                <a:lnTo>
                  <a:pt x="100" y="154"/>
                </a:lnTo>
                <a:lnTo>
                  <a:pt x="102" y="157"/>
                </a:lnTo>
                <a:lnTo>
                  <a:pt x="102" y="158"/>
                </a:lnTo>
                <a:lnTo>
                  <a:pt x="107" y="171"/>
                </a:lnTo>
                <a:lnTo>
                  <a:pt x="108" y="173"/>
                </a:lnTo>
                <a:lnTo>
                  <a:pt x="114" y="180"/>
                </a:lnTo>
                <a:lnTo>
                  <a:pt x="115" y="182"/>
                </a:lnTo>
                <a:lnTo>
                  <a:pt x="119" y="186"/>
                </a:lnTo>
                <a:lnTo>
                  <a:pt x="120" y="187"/>
                </a:lnTo>
                <a:lnTo>
                  <a:pt x="121" y="189"/>
                </a:lnTo>
                <a:lnTo>
                  <a:pt x="122" y="190"/>
                </a:lnTo>
                <a:lnTo>
                  <a:pt x="121" y="194"/>
                </a:lnTo>
                <a:lnTo>
                  <a:pt x="123" y="196"/>
                </a:lnTo>
                <a:lnTo>
                  <a:pt x="123" y="201"/>
                </a:lnTo>
                <a:lnTo>
                  <a:pt x="124" y="202"/>
                </a:lnTo>
                <a:lnTo>
                  <a:pt x="129" y="210"/>
                </a:lnTo>
                <a:lnTo>
                  <a:pt x="129" y="213"/>
                </a:lnTo>
                <a:lnTo>
                  <a:pt x="132" y="213"/>
                </a:lnTo>
                <a:lnTo>
                  <a:pt x="135" y="215"/>
                </a:lnTo>
                <a:lnTo>
                  <a:pt x="139" y="216"/>
                </a:lnTo>
                <a:lnTo>
                  <a:pt x="145" y="220"/>
                </a:lnTo>
                <a:lnTo>
                  <a:pt x="153" y="221"/>
                </a:lnTo>
                <a:lnTo>
                  <a:pt x="154" y="221"/>
                </a:lnTo>
                <a:lnTo>
                  <a:pt x="159" y="224"/>
                </a:lnTo>
                <a:lnTo>
                  <a:pt x="161" y="225"/>
                </a:lnTo>
                <a:lnTo>
                  <a:pt x="163" y="222"/>
                </a:lnTo>
                <a:lnTo>
                  <a:pt x="164" y="223"/>
                </a:lnTo>
                <a:lnTo>
                  <a:pt x="165" y="222"/>
                </a:lnTo>
                <a:lnTo>
                  <a:pt x="165" y="221"/>
                </a:lnTo>
                <a:lnTo>
                  <a:pt x="163" y="220"/>
                </a:lnTo>
                <a:lnTo>
                  <a:pt x="163" y="220"/>
                </a:lnTo>
                <a:lnTo>
                  <a:pt x="162" y="217"/>
                </a:lnTo>
                <a:lnTo>
                  <a:pt x="159" y="208"/>
                </a:lnTo>
                <a:lnTo>
                  <a:pt x="158" y="204"/>
                </a:lnTo>
                <a:lnTo>
                  <a:pt x="160" y="198"/>
                </a:lnTo>
                <a:lnTo>
                  <a:pt x="160" y="196"/>
                </a:lnTo>
                <a:lnTo>
                  <a:pt x="159" y="196"/>
                </a:lnTo>
                <a:lnTo>
                  <a:pt x="159" y="196"/>
                </a:lnTo>
                <a:lnTo>
                  <a:pt x="158" y="195"/>
                </a:lnTo>
                <a:lnTo>
                  <a:pt x="158" y="195"/>
                </a:lnTo>
                <a:lnTo>
                  <a:pt x="159" y="194"/>
                </a:lnTo>
                <a:lnTo>
                  <a:pt x="161" y="193"/>
                </a:lnTo>
                <a:lnTo>
                  <a:pt x="163" y="187"/>
                </a:lnTo>
                <a:lnTo>
                  <a:pt x="162" y="187"/>
                </a:lnTo>
                <a:lnTo>
                  <a:pt x="161" y="184"/>
                </a:lnTo>
                <a:lnTo>
                  <a:pt x="162" y="183"/>
                </a:lnTo>
                <a:lnTo>
                  <a:pt x="164" y="184"/>
                </a:lnTo>
                <a:lnTo>
                  <a:pt x="167" y="182"/>
                </a:lnTo>
                <a:lnTo>
                  <a:pt x="168" y="179"/>
                </a:lnTo>
                <a:lnTo>
                  <a:pt x="166" y="178"/>
                </a:lnTo>
                <a:lnTo>
                  <a:pt x="167" y="177"/>
                </a:lnTo>
                <a:lnTo>
                  <a:pt x="168" y="177"/>
                </a:lnTo>
                <a:lnTo>
                  <a:pt x="168" y="177"/>
                </a:lnTo>
                <a:lnTo>
                  <a:pt x="169" y="177"/>
                </a:lnTo>
                <a:lnTo>
                  <a:pt x="170" y="177"/>
                </a:lnTo>
                <a:lnTo>
                  <a:pt x="171" y="177"/>
                </a:lnTo>
                <a:lnTo>
                  <a:pt x="172" y="177"/>
                </a:lnTo>
                <a:lnTo>
                  <a:pt x="172" y="176"/>
                </a:lnTo>
                <a:lnTo>
                  <a:pt x="172" y="174"/>
                </a:lnTo>
                <a:lnTo>
                  <a:pt x="172" y="173"/>
                </a:lnTo>
                <a:lnTo>
                  <a:pt x="173" y="173"/>
                </a:lnTo>
                <a:lnTo>
                  <a:pt x="174" y="173"/>
                </a:lnTo>
                <a:lnTo>
                  <a:pt x="174" y="174"/>
                </a:lnTo>
                <a:lnTo>
                  <a:pt x="179" y="172"/>
                </a:lnTo>
                <a:lnTo>
                  <a:pt x="179" y="172"/>
                </a:lnTo>
                <a:lnTo>
                  <a:pt x="179" y="171"/>
                </a:lnTo>
                <a:lnTo>
                  <a:pt x="179" y="171"/>
                </a:lnTo>
                <a:lnTo>
                  <a:pt x="177" y="170"/>
                </a:lnTo>
                <a:lnTo>
                  <a:pt x="177" y="169"/>
                </a:lnTo>
                <a:lnTo>
                  <a:pt x="181" y="167"/>
                </a:lnTo>
                <a:lnTo>
                  <a:pt x="181" y="167"/>
                </a:lnTo>
                <a:lnTo>
                  <a:pt x="183" y="166"/>
                </a:lnTo>
                <a:lnTo>
                  <a:pt x="183" y="167"/>
                </a:lnTo>
                <a:lnTo>
                  <a:pt x="182" y="167"/>
                </a:lnTo>
                <a:lnTo>
                  <a:pt x="183" y="168"/>
                </a:lnTo>
                <a:lnTo>
                  <a:pt x="184" y="168"/>
                </a:lnTo>
                <a:lnTo>
                  <a:pt x="184" y="168"/>
                </a:lnTo>
                <a:lnTo>
                  <a:pt x="191" y="166"/>
                </a:lnTo>
                <a:lnTo>
                  <a:pt x="201" y="159"/>
                </a:lnTo>
                <a:lnTo>
                  <a:pt x="202" y="156"/>
                </a:lnTo>
                <a:lnTo>
                  <a:pt x="207" y="152"/>
                </a:lnTo>
                <a:lnTo>
                  <a:pt x="207" y="151"/>
                </a:lnTo>
                <a:lnTo>
                  <a:pt x="205" y="148"/>
                </a:lnTo>
                <a:lnTo>
                  <a:pt x="205" y="146"/>
                </a:lnTo>
                <a:lnTo>
                  <a:pt x="208" y="145"/>
                </a:lnTo>
                <a:lnTo>
                  <a:pt x="209" y="145"/>
                </a:lnTo>
                <a:lnTo>
                  <a:pt x="209" y="147"/>
                </a:lnTo>
                <a:lnTo>
                  <a:pt x="209" y="148"/>
                </a:lnTo>
                <a:lnTo>
                  <a:pt x="213" y="148"/>
                </a:lnTo>
                <a:lnTo>
                  <a:pt x="213" y="149"/>
                </a:lnTo>
                <a:lnTo>
                  <a:pt x="221" y="145"/>
                </a:lnTo>
                <a:lnTo>
                  <a:pt x="225" y="145"/>
                </a:lnTo>
                <a:lnTo>
                  <a:pt x="225" y="145"/>
                </a:lnTo>
                <a:lnTo>
                  <a:pt x="225" y="144"/>
                </a:lnTo>
                <a:lnTo>
                  <a:pt x="224" y="144"/>
                </a:lnTo>
                <a:lnTo>
                  <a:pt x="224" y="142"/>
                </a:lnTo>
                <a:lnTo>
                  <a:pt x="225" y="142"/>
                </a:lnTo>
                <a:lnTo>
                  <a:pt x="225" y="141"/>
                </a:lnTo>
                <a:lnTo>
                  <a:pt x="226" y="139"/>
                </a:lnTo>
                <a:lnTo>
                  <a:pt x="228" y="134"/>
                </a:lnTo>
                <a:lnTo>
                  <a:pt x="227" y="133"/>
                </a:lnTo>
                <a:lnTo>
                  <a:pt x="227" y="131"/>
                </a:lnTo>
                <a:lnTo>
                  <a:pt x="227" y="130"/>
                </a:lnTo>
                <a:lnTo>
                  <a:pt x="227" y="129"/>
                </a:lnTo>
                <a:lnTo>
                  <a:pt x="227" y="126"/>
                </a:lnTo>
                <a:lnTo>
                  <a:pt x="229" y="125"/>
                </a:lnTo>
                <a:lnTo>
                  <a:pt x="229" y="123"/>
                </a:lnTo>
                <a:lnTo>
                  <a:pt x="230" y="120"/>
                </a:lnTo>
                <a:lnTo>
                  <a:pt x="230" y="117"/>
                </a:lnTo>
                <a:lnTo>
                  <a:pt x="229" y="114"/>
                </a:lnTo>
                <a:lnTo>
                  <a:pt x="228" y="112"/>
                </a:lnTo>
                <a:lnTo>
                  <a:pt x="228" y="111"/>
                </a:lnTo>
                <a:lnTo>
                  <a:pt x="228" y="110"/>
                </a:lnTo>
                <a:lnTo>
                  <a:pt x="227" y="109"/>
                </a:lnTo>
                <a:lnTo>
                  <a:pt x="226" y="107"/>
                </a:lnTo>
                <a:lnTo>
                  <a:pt x="225" y="106"/>
                </a:lnTo>
                <a:lnTo>
                  <a:pt x="225" y="106"/>
                </a:lnTo>
                <a:lnTo>
                  <a:pt x="225" y="104"/>
                </a:lnTo>
                <a:lnTo>
                  <a:pt x="224" y="101"/>
                </a:lnTo>
                <a:lnTo>
                  <a:pt x="221" y="98"/>
                </a:lnTo>
                <a:lnTo>
                  <a:pt x="221" y="97"/>
                </a:lnTo>
                <a:lnTo>
                  <a:pt x="220" y="76"/>
                </a:lnTo>
                <a:lnTo>
                  <a:pt x="220" y="65"/>
                </a:lnTo>
                <a:lnTo>
                  <a:pt x="217" y="64"/>
                </a:lnTo>
                <a:lnTo>
                  <a:pt x="215" y="66"/>
                </a:lnTo>
                <a:lnTo>
                  <a:pt x="215" y="65"/>
                </a:lnTo>
                <a:lnTo>
                  <a:pt x="212" y="63"/>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07" name="Freeform 19"/>
          <p:cNvSpPr>
            <a:spLocks/>
          </p:cNvSpPr>
          <p:nvPr/>
        </p:nvSpPr>
        <p:spPr bwMode="auto">
          <a:xfrm>
            <a:off x="4708525" y="985838"/>
            <a:ext cx="1022350" cy="1227137"/>
          </a:xfrm>
          <a:custGeom>
            <a:avLst/>
            <a:gdLst/>
            <a:ahLst/>
            <a:cxnLst>
              <a:cxn ang="0">
                <a:pos x="11" y="84"/>
              </a:cxn>
              <a:cxn ang="0">
                <a:pos x="5" y="77"/>
              </a:cxn>
              <a:cxn ang="0">
                <a:pos x="9" y="72"/>
              </a:cxn>
              <a:cxn ang="0">
                <a:pos x="9" y="67"/>
              </a:cxn>
              <a:cxn ang="0">
                <a:pos x="7" y="57"/>
              </a:cxn>
              <a:cxn ang="0">
                <a:pos x="6" y="52"/>
              </a:cxn>
              <a:cxn ang="0">
                <a:pos x="6" y="39"/>
              </a:cxn>
              <a:cxn ang="0">
                <a:pos x="3" y="32"/>
              </a:cxn>
              <a:cxn ang="0">
                <a:pos x="1" y="19"/>
              </a:cxn>
              <a:cxn ang="0">
                <a:pos x="2" y="14"/>
              </a:cxn>
              <a:cxn ang="0">
                <a:pos x="0" y="8"/>
              </a:cxn>
              <a:cxn ang="0">
                <a:pos x="29" y="3"/>
              </a:cxn>
              <a:cxn ang="0">
                <a:pos x="31" y="0"/>
              </a:cxn>
              <a:cxn ang="0">
                <a:pos x="34" y="6"/>
              </a:cxn>
              <a:cxn ang="0">
                <a:pos x="35" y="12"/>
              </a:cxn>
              <a:cxn ang="0">
                <a:pos x="39" y="13"/>
              </a:cxn>
              <a:cxn ang="0">
                <a:pos x="42" y="15"/>
              </a:cxn>
              <a:cxn ang="0">
                <a:pos x="47" y="15"/>
              </a:cxn>
              <a:cxn ang="0">
                <a:pos x="48" y="17"/>
              </a:cxn>
              <a:cxn ang="0">
                <a:pos x="53" y="15"/>
              </a:cxn>
              <a:cxn ang="0">
                <a:pos x="63" y="16"/>
              </a:cxn>
              <a:cxn ang="0">
                <a:pos x="64" y="17"/>
              </a:cxn>
              <a:cxn ang="0">
                <a:pos x="65" y="18"/>
              </a:cxn>
              <a:cxn ang="0">
                <a:pos x="67" y="21"/>
              </a:cxn>
              <a:cxn ang="0">
                <a:pos x="70" y="20"/>
              </a:cxn>
              <a:cxn ang="0">
                <a:pos x="72" y="20"/>
              </a:cxn>
              <a:cxn ang="0">
                <a:pos x="76" y="23"/>
              </a:cxn>
              <a:cxn ang="0">
                <a:pos x="79" y="25"/>
              </a:cxn>
              <a:cxn ang="0">
                <a:pos x="83" y="25"/>
              </a:cxn>
              <a:cxn ang="0">
                <a:pos x="89" y="22"/>
              </a:cxn>
              <a:cxn ang="0">
                <a:pos x="99" y="23"/>
              </a:cxn>
              <a:cxn ang="0">
                <a:pos x="101" y="24"/>
              </a:cxn>
              <a:cxn ang="0">
                <a:pos x="105" y="25"/>
              </a:cxn>
              <a:cxn ang="0">
                <a:pos x="106" y="27"/>
              </a:cxn>
              <a:cxn ang="0">
                <a:pos x="99" y="30"/>
              </a:cxn>
              <a:cxn ang="0">
                <a:pos x="95" y="33"/>
              </a:cxn>
              <a:cxn ang="0">
                <a:pos x="89" y="36"/>
              </a:cxn>
              <a:cxn ang="0">
                <a:pos x="72" y="53"/>
              </a:cxn>
              <a:cxn ang="0">
                <a:pos x="70" y="55"/>
              </a:cxn>
              <a:cxn ang="0">
                <a:pos x="70" y="67"/>
              </a:cxn>
              <a:cxn ang="0">
                <a:pos x="64" y="71"/>
              </a:cxn>
              <a:cxn ang="0">
                <a:pos x="63" y="74"/>
              </a:cxn>
              <a:cxn ang="0">
                <a:pos x="65" y="78"/>
              </a:cxn>
              <a:cxn ang="0">
                <a:pos x="65" y="83"/>
              </a:cxn>
              <a:cxn ang="0">
                <a:pos x="65" y="88"/>
              </a:cxn>
              <a:cxn ang="0">
                <a:pos x="65" y="95"/>
              </a:cxn>
              <a:cxn ang="0">
                <a:pos x="67" y="97"/>
              </a:cxn>
              <a:cxn ang="0">
                <a:pos x="72" y="98"/>
              </a:cxn>
              <a:cxn ang="0">
                <a:pos x="73" y="100"/>
              </a:cxn>
              <a:cxn ang="0">
                <a:pos x="79" y="105"/>
              </a:cxn>
              <a:cxn ang="0">
                <a:pos x="88" y="112"/>
              </a:cxn>
              <a:cxn ang="0">
                <a:pos x="88" y="115"/>
              </a:cxn>
              <a:cxn ang="0">
                <a:pos x="11" y="122"/>
              </a:cxn>
            </a:cxnLst>
            <a:rect l="0" t="0" r="r" b="b"/>
            <a:pathLst>
              <a:path w="109" h="122">
                <a:moveTo>
                  <a:pt x="11" y="122"/>
                </a:moveTo>
                <a:lnTo>
                  <a:pt x="11" y="84"/>
                </a:lnTo>
                <a:lnTo>
                  <a:pt x="6" y="79"/>
                </a:lnTo>
                <a:lnTo>
                  <a:pt x="5" y="77"/>
                </a:lnTo>
                <a:lnTo>
                  <a:pt x="8" y="74"/>
                </a:lnTo>
                <a:lnTo>
                  <a:pt x="9" y="72"/>
                </a:lnTo>
                <a:lnTo>
                  <a:pt x="9" y="71"/>
                </a:lnTo>
                <a:lnTo>
                  <a:pt x="9" y="67"/>
                </a:lnTo>
                <a:lnTo>
                  <a:pt x="9" y="65"/>
                </a:lnTo>
                <a:lnTo>
                  <a:pt x="7" y="57"/>
                </a:lnTo>
                <a:lnTo>
                  <a:pt x="6" y="56"/>
                </a:lnTo>
                <a:lnTo>
                  <a:pt x="6" y="52"/>
                </a:lnTo>
                <a:lnTo>
                  <a:pt x="6" y="50"/>
                </a:lnTo>
                <a:lnTo>
                  <a:pt x="6" y="39"/>
                </a:lnTo>
                <a:lnTo>
                  <a:pt x="4" y="33"/>
                </a:lnTo>
                <a:lnTo>
                  <a:pt x="3" y="32"/>
                </a:lnTo>
                <a:lnTo>
                  <a:pt x="1" y="25"/>
                </a:lnTo>
                <a:lnTo>
                  <a:pt x="1" y="19"/>
                </a:lnTo>
                <a:lnTo>
                  <a:pt x="2" y="15"/>
                </a:lnTo>
                <a:lnTo>
                  <a:pt x="2" y="14"/>
                </a:lnTo>
                <a:lnTo>
                  <a:pt x="1" y="9"/>
                </a:lnTo>
                <a:lnTo>
                  <a:pt x="0" y="8"/>
                </a:lnTo>
                <a:lnTo>
                  <a:pt x="28" y="8"/>
                </a:lnTo>
                <a:lnTo>
                  <a:pt x="29" y="3"/>
                </a:lnTo>
                <a:lnTo>
                  <a:pt x="29" y="0"/>
                </a:lnTo>
                <a:lnTo>
                  <a:pt x="31" y="0"/>
                </a:lnTo>
                <a:lnTo>
                  <a:pt x="34" y="1"/>
                </a:lnTo>
                <a:lnTo>
                  <a:pt x="34" y="6"/>
                </a:lnTo>
                <a:lnTo>
                  <a:pt x="35" y="9"/>
                </a:lnTo>
                <a:lnTo>
                  <a:pt x="35" y="12"/>
                </a:lnTo>
                <a:lnTo>
                  <a:pt x="38" y="14"/>
                </a:lnTo>
                <a:lnTo>
                  <a:pt x="39" y="13"/>
                </a:lnTo>
                <a:lnTo>
                  <a:pt x="41" y="14"/>
                </a:lnTo>
                <a:lnTo>
                  <a:pt x="42" y="15"/>
                </a:lnTo>
                <a:lnTo>
                  <a:pt x="45" y="15"/>
                </a:lnTo>
                <a:lnTo>
                  <a:pt x="47" y="15"/>
                </a:lnTo>
                <a:lnTo>
                  <a:pt x="48" y="16"/>
                </a:lnTo>
                <a:lnTo>
                  <a:pt x="48" y="17"/>
                </a:lnTo>
                <a:lnTo>
                  <a:pt x="52" y="17"/>
                </a:lnTo>
                <a:lnTo>
                  <a:pt x="53" y="15"/>
                </a:lnTo>
                <a:lnTo>
                  <a:pt x="59" y="15"/>
                </a:lnTo>
                <a:lnTo>
                  <a:pt x="63" y="16"/>
                </a:lnTo>
                <a:lnTo>
                  <a:pt x="64" y="16"/>
                </a:lnTo>
                <a:lnTo>
                  <a:pt x="64" y="17"/>
                </a:lnTo>
                <a:lnTo>
                  <a:pt x="65" y="18"/>
                </a:lnTo>
                <a:lnTo>
                  <a:pt x="65" y="18"/>
                </a:lnTo>
                <a:lnTo>
                  <a:pt x="66" y="19"/>
                </a:lnTo>
                <a:lnTo>
                  <a:pt x="67" y="21"/>
                </a:lnTo>
                <a:lnTo>
                  <a:pt x="68" y="22"/>
                </a:lnTo>
                <a:lnTo>
                  <a:pt x="70" y="20"/>
                </a:lnTo>
                <a:lnTo>
                  <a:pt x="71" y="20"/>
                </a:lnTo>
                <a:lnTo>
                  <a:pt x="72" y="20"/>
                </a:lnTo>
                <a:lnTo>
                  <a:pt x="73" y="22"/>
                </a:lnTo>
                <a:lnTo>
                  <a:pt x="76" y="23"/>
                </a:lnTo>
                <a:lnTo>
                  <a:pt x="77" y="24"/>
                </a:lnTo>
                <a:lnTo>
                  <a:pt x="79" y="25"/>
                </a:lnTo>
                <a:lnTo>
                  <a:pt x="81" y="25"/>
                </a:lnTo>
                <a:lnTo>
                  <a:pt x="83" y="25"/>
                </a:lnTo>
                <a:lnTo>
                  <a:pt x="88" y="21"/>
                </a:lnTo>
                <a:lnTo>
                  <a:pt x="89" y="22"/>
                </a:lnTo>
                <a:lnTo>
                  <a:pt x="91" y="23"/>
                </a:lnTo>
                <a:lnTo>
                  <a:pt x="99" y="23"/>
                </a:lnTo>
                <a:lnTo>
                  <a:pt x="100" y="23"/>
                </a:lnTo>
                <a:lnTo>
                  <a:pt x="101" y="24"/>
                </a:lnTo>
                <a:lnTo>
                  <a:pt x="103" y="26"/>
                </a:lnTo>
                <a:lnTo>
                  <a:pt x="105" y="25"/>
                </a:lnTo>
                <a:lnTo>
                  <a:pt x="109" y="25"/>
                </a:lnTo>
                <a:lnTo>
                  <a:pt x="106" y="27"/>
                </a:lnTo>
                <a:lnTo>
                  <a:pt x="102" y="29"/>
                </a:lnTo>
                <a:lnTo>
                  <a:pt x="99" y="30"/>
                </a:lnTo>
                <a:lnTo>
                  <a:pt x="97" y="31"/>
                </a:lnTo>
                <a:lnTo>
                  <a:pt x="95" y="33"/>
                </a:lnTo>
                <a:lnTo>
                  <a:pt x="91" y="35"/>
                </a:lnTo>
                <a:lnTo>
                  <a:pt x="89" y="36"/>
                </a:lnTo>
                <a:lnTo>
                  <a:pt x="82" y="44"/>
                </a:lnTo>
                <a:lnTo>
                  <a:pt x="72" y="53"/>
                </a:lnTo>
                <a:lnTo>
                  <a:pt x="71" y="54"/>
                </a:lnTo>
                <a:lnTo>
                  <a:pt x="70" y="55"/>
                </a:lnTo>
                <a:lnTo>
                  <a:pt x="71" y="66"/>
                </a:lnTo>
                <a:lnTo>
                  <a:pt x="70" y="67"/>
                </a:lnTo>
                <a:lnTo>
                  <a:pt x="68" y="68"/>
                </a:lnTo>
                <a:lnTo>
                  <a:pt x="64" y="71"/>
                </a:lnTo>
                <a:lnTo>
                  <a:pt x="64" y="73"/>
                </a:lnTo>
                <a:lnTo>
                  <a:pt x="63" y="74"/>
                </a:lnTo>
                <a:lnTo>
                  <a:pt x="62" y="77"/>
                </a:lnTo>
                <a:lnTo>
                  <a:pt x="65" y="78"/>
                </a:lnTo>
                <a:lnTo>
                  <a:pt x="66" y="81"/>
                </a:lnTo>
                <a:lnTo>
                  <a:pt x="65" y="83"/>
                </a:lnTo>
                <a:lnTo>
                  <a:pt x="65" y="85"/>
                </a:lnTo>
                <a:lnTo>
                  <a:pt x="65" y="88"/>
                </a:lnTo>
                <a:lnTo>
                  <a:pt x="65" y="94"/>
                </a:lnTo>
                <a:lnTo>
                  <a:pt x="65" y="95"/>
                </a:lnTo>
                <a:lnTo>
                  <a:pt x="67" y="96"/>
                </a:lnTo>
                <a:lnTo>
                  <a:pt x="67" y="97"/>
                </a:lnTo>
                <a:lnTo>
                  <a:pt x="71" y="98"/>
                </a:lnTo>
                <a:lnTo>
                  <a:pt x="72" y="98"/>
                </a:lnTo>
                <a:lnTo>
                  <a:pt x="72" y="100"/>
                </a:lnTo>
                <a:lnTo>
                  <a:pt x="73" y="100"/>
                </a:lnTo>
                <a:lnTo>
                  <a:pt x="77" y="102"/>
                </a:lnTo>
                <a:lnTo>
                  <a:pt x="79" y="105"/>
                </a:lnTo>
                <a:lnTo>
                  <a:pt x="83" y="108"/>
                </a:lnTo>
                <a:lnTo>
                  <a:pt x="88" y="112"/>
                </a:lnTo>
                <a:lnTo>
                  <a:pt x="88" y="113"/>
                </a:lnTo>
                <a:lnTo>
                  <a:pt x="88" y="115"/>
                </a:lnTo>
                <a:lnTo>
                  <a:pt x="89" y="119"/>
                </a:lnTo>
                <a:lnTo>
                  <a:pt x="11" y="122"/>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08" name="Freeform 20"/>
          <p:cNvSpPr>
            <a:spLocks/>
          </p:cNvSpPr>
          <p:nvPr/>
        </p:nvSpPr>
        <p:spPr bwMode="auto">
          <a:xfrm>
            <a:off x="4792663" y="2182813"/>
            <a:ext cx="919162" cy="652462"/>
          </a:xfrm>
          <a:custGeom>
            <a:avLst/>
            <a:gdLst/>
            <a:ahLst/>
            <a:cxnLst>
              <a:cxn ang="0">
                <a:pos x="80" y="0"/>
              </a:cxn>
              <a:cxn ang="0">
                <a:pos x="82" y="4"/>
              </a:cxn>
              <a:cxn ang="0">
                <a:pos x="81" y="7"/>
              </a:cxn>
              <a:cxn ang="0">
                <a:pos x="83" y="16"/>
              </a:cxn>
              <a:cxn ang="0">
                <a:pos x="89" y="19"/>
              </a:cxn>
              <a:cxn ang="0">
                <a:pos x="91" y="22"/>
              </a:cxn>
              <a:cxn ang="0">
                <a:pos x="94" y="26"/>
              </a:cxn>
              <a:cxn ang="0">
                <a:pos x="98" y="31"/>
              </a:cxn>
              <a:cxn ang="0">
                <a:pos x="97" y="35"/>
              </a:cxn>
              <a:cxn ang="0">
                <a:pos x="96" y="38"/>
              </a:cxn>
              <a:cxn ang="0">
                <a:pos x="91" y="42"/>
              </a:cxn>
              <a:cxn ang="0">
                <a:pos x="87" y="43"/>
              </a:cxn>
              <a:cxn ang="0">
                <a:pos x="84" y="46"/>
              </a:cxn>
              <a:cxn ang="0">
                <a:pos x="86" y="49"/>
              </a:cxn>
              <a:cxn ang="0">
                <a:pos x="86" y="54"/>
              </a:cxn>
              <a:cxn ang="0">
                <a:pos x="82" y="60"/>
              </a:cxn>
              <a:cxn ang="0">
                <a:pos x="81" y="64"/>
              </a:cxn>
              <a:cxn ang="0">
                <a:pos x="75" y="61"/>
              </a:cxn>
              <a:cxn ang="0">
                <a:pos x="12" y="62"/>
              </a:cxn>
              <a:cxn ang="0">
                <a:pos x="12" y="58"/>
              </a:cxn>
              <a:cxn ang="0">
                <a:pos x="10" y="55"/>
              </a:cxn>
              <a:cxn ang="0">
                <a:pos x="11" y="51"/>
              </a:cxn>
              <a:cxn ang="0">
                <a:pos x="9" y="47"/>
              </a:cxn>
              <a:cxn ang="0">
                <a:pos x="9" y="44"/>
              </a:cxn>
              <a:cxn ang="0">
                <a:pos x="6" y="40"/>
              </a:cxn>
              <a:cxn ang="0">
                <a:pos x="5" y="37"/>
              </a:cxn>
              <a:cxn ang="0">
                <a:pos x="3" y="32"/>
              </a:cxn>
              <a:cxn ang="0">
                <a:pos x="4" y="28"/>
              </a:cxn>
              <a:cxn ang="0">
                <a:pos x="1" y="24"/>
              </a:cxn>
              <a:cxn ang="0">
                <a:pos x="1" y="22"/>
              </a:cxn>
              <a:cxn ang="0">
                <a:pos x="1" y="14"/>
              </a:cxn>
              <a:cxn ang="0">
                <a:pos x="2" y="11"/>
              </a:cxn>
              <a:cxn ang="0">
                <a:pos x="0" y="7"/>
              </a:cxn>
              <a:cxn ang="0">
                <a:pos x="0" y="4"/>
              </a:cxn>
              <a:cxn ang="0">
                <a:pos x="1" y="3"/>
              </a:cxn>
            </a:cxnLst>
            <a:rect l="0" t="0" r="r" b="b"/>
            <a:pathLst>
              <a:path w="98" h="65">
                <a:moveTo>
                  <a:pt x="2" y="3"/>
                </a:moveTo>
                <a:lnTo>
                  <a:pt x="80" y="0"/>
                </a:lnTo>
                <a:lnTo>
                  <a:pt x="81" y="3"/>
                </a:lnTo>
                <a:lnTo>
                  <a:pt x="82" y="4"/>
                </a:lnTo>
                <a:lnTo>
                  <a:pt x="82" y="6"/>
                </a:lnTo>
                <a:lnTo>
                  <a:pt x="81" y="7"/>
                </a:lnTo>
                <a:lnTo>
                  <a:pt x="82" y="10"/>
                </a:lnTo>
                <a:lnTo>
                  <a:pt x="83" y="16"/>
                </a:lnTo>
                <a:lnTo>
                  <a:pt x="88" y="17"/>
                </a:lnTo>
                <a:lnTo>
                  <a:pt x="89" y="19"/>
                </a:lnTo>
                <a:lnTo>
                  <a:pt x="90" y="21"/>
                </a:lnTo>
                <a:lnTo>
                  <a:pt x="91" y="22"/>
                </a:lnTo>
                <a:lnTo>
                  <a:pt x="94" y="24"/>
                </a:lnTo>
                <a:lnTo>
                  <a:pt x="94" y="26"/>
                </a:lnTo>
                <a:lnTo>
                  <a:pt x="97" y="28"/>
                </a:lnTo>
                <a:lnTo>
                  <a:pt x="98" y="31"/>
                </a:lnTo>
                <a:lnTo>
                  <a:pt x="98" y="33"/>
                </a:lnTo>
                <a:lnTo>
                  <a:pt x="97" y="35"/>
                </a:lnTo>
                <a:lnTo>
                  <a:pt x="96" y="36"/>
                </a:lnTo>
                <a:lnTo>
                  <a:pt x="96" y="38"/>
                </a:lnTo>
                <a:lnTo>
                  <a:pt x="93" y="41"/>
                </a:lnTo>
                <a:lnTo>
                  <a:pt x="91" y="42"/>
                </a:lnTo>
                <a:lnTo>
                  <a:pt x="90" y="42"/>
                </a:lnTo>
                <a:lnTo>
                  <a:pt x="87" y="43"/>
                </a:lnTo>
                <a:lnTo>
                  <a:pt x="85" y="44"/>
                </a:lnTo>
                <a:lnTo>
                  <a:pt x="84" y="46"/>
                </a:lnTo>
                <a:lnTo>
                  <a:pt x="84" y="48"/>
                </a:lnTo>
                <a:lnTo>
                  <a:pt x="86" y="49"/>
                </a:lnTo>
                <a:lnTo>
                  <a:pt x="87" y="51"/>
                </a:lnTo>
                <a:lnTo>
                  <a:pt x="86" y="54"/>
                </a:lnTo>
                <a:lnTo>
                  <a:pt x="84" y="59"/>
                </a:lnTo>
                <a:lnTo>
                  <a:pt x="82" y="60"/>
                </a:lnTo>
                <a:lnTo>
                  <a:pt x="81" y="62"/>
                </a:lnTo>
                <a:lnTo>
                  <a:pt x="81" y="64"/>
                </a:lnTo>
                <a:lnTo>
                  <a:pt x="80" y="65"/>
                </a:lnTo>
                <a:lnTo>
                  <a:pt x="75" y="61"/>
                </a:lnTo>
                <a:lnTo>
                  <a:pt x="12" y="63"/>
                </a:lnTo>
                <a:lnTo>
                  <a:pt x="12" y="62"/>
                </a:lnTo>
                <a:lnTo>
                  <a:pt x="11" y="60"/>
                </a:lnTo>
                <a:lnTo>
                  <a:pt x="12" y="58"/>
                </a:lnTo>
                <a:lnTo>
                  <a:pt x="11" y="56"/>
                </a:lnTo>
                <a:lnTo>
                  <a:pt x="10" y="55"/>
                </a:lnTo>
                <a:lnTo>
                  <a:pt x="11" y="53"/>
                </a:lnTo>
                <a:lnTo>
                  <a:pt x="11" y="51"/>
                </a:lnTo>
                <a:lnTo>
                  <a:pt x="9" y="50"/>
                </a:lnTo>
                <a:lnTo>
                  <a:pt x="9" y="47"/>
                </a:lnTo>
                <a:lnTo>
                  <a:pt x="10" y="45"/>
                </a:lnTo>
                <a:lnTo>
                  <a:pt x="9" y="44"/>
                </a:lnTo>
                <a:lnTo>
                  <a:pt x="7" y="42"/>
                </a:lnTo>
                <a:lnTo>
                  <a:pt x="6" y="40"/>
                </a:lnTo>
                <a:lnTo>
                  <a:pt x="7" y="39"/>
                </a:lnTo>
                <a:lnTo>
                  <a:pt x="5" y="37"/>
                </a:lnTo>
                <a:lnTo>
                  <a:pt x="4" y="34"/>
                </a:lnTo>
                <a:lnTo>
                  <a:pt x="3" y="32"/>
                </a:lnTo>
                <a:lnTo>
                  <a:pt x="4" y="29"/>
                </a:lnTo>
                <a:lnTo>
                  <a:pt x="4" y="28"/>
                </a:lnTo>
                <a:lnTo>
                  <a:pt x="1" y="26"/>
                </a:lnTo>
                <a:lnTo>
                  <a:pt x="1" y="24"/>
                </a:lnTo>
                <a:lnTo>
                  <a:pt x="1" y="24"/>
                </a:lnTo>
                <a:lnTo>
                  <a:pt x="1" y="22"/>
                </a:lnTo>
                <a:lnTo>
                  <a:pt x="0" y="18"/>
                </a:lnTo>
                <a:lnTo>
                  <a:pt x="1" y="14"/>
                </a:lnTo>
                <a:lnTo>
                  <a:pt x="1" y="12"/>
                </a:lnTo>
                <a:lnTo>
                  <a:pt x="2" y="11"/>
                </a:lnTo>
                <a:lnTo>
                  <a:pt x="1" y="8"/>
                </a:lnTo>
                <a:lnTo>
                  <a:pt x="0" y="7"/>
                </a:lnTo>
                <a:lnTo>
                  <a:pt x="1" y="5"/>
                </a:lnTo>
                <a:lnTo>
                  <a:pt x="0" y="4"/>
                </a:lnTo>
                <a:lnTo>
                  <a:pt x="0" y="3"/>
                </a:lnTo>
                <a:lnTo>
                  <a:pt x="1" y="3"/>
                </a:lnTo>
                <a:lnTo>
                  <a:pt x="2" y="3"/>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09" name="Freeform 21"/>
          <p:cNvSpPr>
            <a:spLocks/>
          </p:cNvSpPr>
          <p:nvPr/>
        </p:nvSpPr>
        <p:spPr bwMode="auto">
          <a:xfrm>
            <a:off x="4914900" y="2795588"/>
            <a:ext cx="1030288" cy="954087"/>
          </a:xfrm>
          <a:custGeom>
            <a:avLst/>
            <a:gdLst/>
            <a:ahLst/>
            <a:cxnLst>
              <a:cxn ang="0">
                <a:pos x="92" y="84"/>
              </a:cxn>
              <a:cxn ang="0">
                <a:pos x="93" y="86"/>
              </a:cxn>
              <a:cxn ang="0">
                <a:pos x="94" y="89"/>
              </a:cxn>
              <a:cxn ang="0">
                <a:pos x="89" y="94"/>
              </a:cxn>
              <a:cxn ang="0">
                <a:pos x="100" y="94"/>
              </a:cxn>
              <a:cxn ang="0">
                <a:pos x="101" y="90"/>
              </a:cxn>
              <a:cxn ang="0">
                <a:pos x="103" y="84"/>
              </a:cxn>
              <a:cxn ang="0">
                <a:pos x="106" y="81"/>
              </a:cxn>
              <a:cxn ang="0">
                <a:pos x="108" y="81"/>
              </a:cxn>
              <a:cxn ang="0">
                <a:pos x="109" y="74"/>
              </a:cxn>
              <a:cxn ang="0">
                <a:pos x="108" y="73"/>
              </a:cxn>
              <a:cxn ang="0">
                <a:pos x="107" y="72"/>
              </a:cxn>
              <a:cxn ang="0">
                <a:pos x="106" y="73"/>
              </a:cxn>
              <a:cxn ang="0">
                <a:pos x="102" y="67"/>
              </a:cxn>
              <a:cxn ang="0">
                <a:pos x="103" y="65"/>
              </a:cxn>
              <a:cxn ang="0">
                <a:pos x="102" y="62"/>
              </a:cxn>
              <a:cxn ang="0">
                <a:pos x="96" y="55"/>
              </a:cxn>
              <a:cxn ang="0">
                <a:pos x="89" y="51"/>
              </a:cxn>
              <a:cxn ang="0">
                <a:pos x="86" y="46"/>
              </a:cxn>
              <a:cxn ang="0">
                <a:pos x="89" y="42"/>
              </a:cxn>
              <a:cxn ang="0">
                <a:pos x="89" y="36"/>
              </a:cxn>
              <a:cxn ang="0">
                <a:pos x="85" y="33"/>
              </a:cxn>
              <a:cxn ang="0">
                <a:pos x="82" y="35"/>
              </a:cxn>
              <a:cxn ang="0">
                <a:pos x="79" y="27"/>
              </a:cxn>
              <a:cxn ang="0">
                <a:pos x="73" y="22"/>
              </a:cxn>
              <a:cxn ang="0">
                <a:pos x="68" y="15"/>
              </a:cxn>
              <a:cxn ang="0">
                <a:pos x="66" y="7"/>
              </a:cxn>
              <a:cxn ang="0">
                <a:pos x="67" y="4"/>
              </a:cxn>
              <a:cxn ang="0">
                <a:pos x="0" y="2"/>
              </a:cxn>
              <a:cxn ang="0">
                <a:pos x="2" y="5"/>
              </a:cxn>
              <a:cxn ang="0">
                <a:pos x="5" y="11"/>
              </a:cxn>
              <a:cxn ang="0">
                <a:pos x="5" y="14"/>
              </a:cxn>
              <a:cxn ang="0">
                <a:pos x="13" y="19"/>
              </a:cxn>
              <a:cxn ang="0">
                <a:pos x="10" y="24"/>
              </a:cxn>
              <a:cxn ang="0">
                <a:pos x="13" y="26"/>
              </a:cxn>
              <a:cxn ang="0">
                <a:pos x="16" y="31"/>
              </a:cxn>
              <a:cxn ang="0">
                <a:pos x="18" y="32"/>
              </a:cxn>
              <a:cxn ang="0">
                <a:pos x="18" y="87"/>
              </a:cxn>
            </a:cxnLst>
            <a:rect l="0" t="0" r="r" b="b"/>
            <a:pathLst>
              <a:path w="110" h="95">
                <a:moveTo>
                  <a:pt x="18" y="87"/>
                </a:moveTo>
                <a:lnTo>
                  <a:pt x="92" y="84"/>
                </a:lnTo>
                <a:lnTo>
                  <a:pt x="92" y="85"/>
                </a:lnTo>
                <a:lnTo>
                  <a:pt x="93" y="86"/>
                </a:lnTo>
                <a:lnTo>
                  <a:pt x="94" y="88"/>
                </a:lnTo>
                <a:lnTo>
                  <a:pt x="94" y="89"/>
                </a:lnTo>
                <a:lnTo>
                  <a:pt x="91" y="91"/>
                </a:lnTo>
                <a:lnTo>
                  <a:pt x="89" y="94"/>
                </a:lnTo>
                <a:lnTo>
                  <a:pt x="89" y="95"/>
                </a:lnTo>
                <a:lnTo>
                  <a:pt x="100" y="94"/>
                </a:lnTo>
                <a:lnTo>
                  <a:pt x="101" y="91"/>
                </a:lnTo>
                <a:lnTo>
                  <a:pt x="101" y="90"/>
                </a:lnTo>
                <a:lnTo>
                  <a:pt x="102" y="86"/>
                </a:lnTo>
                <a:lnTo>
                  <a:pt x="103" y="84"/>
                </a:lnTo>
                <a:lnTo>
                  <a:pt x="104" y="82"/>
                </a:lnTo>
                <a:lnTo>
                  <a:pt x="106" y="81"/>
                </a:lnTo>
                <a:lnTo>
                  <a:pt x="107" y="81"/>
                </a:lnTo>
                <a:lnTo>
                  <a:pt x="108" y="81"/>
                </a:lnTo>
                <a:lnTo>
                  <a:pt x="110" y="76"/>
                </a:lnTo>
                <a:lnTo>
                  <a:pt x="109" y="74"/>
                </a:lnTo>
                <a:lnTo>
                  <a:pt x="108" y="73"/>
                </a:lnTo>
                <a:lnTo>
                  <a:pt x="108" y="73"/>
                </a:lnTo>
                <a:lnTo>
                  <a:pt x="107" y="72"/>
                </a:lnTo>
                <a:lnTo>
                  <a:pt x="107" y="72"/>
                </a:lnTo>
                <a:lnTo>
                  <a:pt x="106" y="72"/>
                </a:lnTo>
                <a:lnTo>
                  <a:pt x="106" y="73"/>
                </a:lnTo>
                <a:lnTo>
                  <a:pt x="105" y="73"/>
                </a:lnTo>
                <a:lnTo>
                  <a:pt x="102" y="67"/>
                </a:lnTo>
                <a:lnTo>
                  <a:pt x="102" y="67"/>
                </a:lnTo>
                <a:lnTo>
                  <a:pt x="103" y="65"/>
                </a:lnTo>
                <a:lnTo>
                  <a:pt x="103" y="64"/>
                </a:lnTo>
                <a:lnTo>
                  <a:pt x="102" y="62"/>
                </a:lnTo>
                <a:lnTo>
                  <a:pt x="101" y="59"/>
                </a:lnTo>
                <a:lnTo>
                  <a:pt x="96" y="55"/>
                </a:lnTo>
                <a:lnTo>
                  <a:pt x="94" y="54"/>
                </a:lnTo>
                <a:lnTo>
                  <a:pt x="89" y="51"/>
                </a:lnTo>
                <a:lnTo>
                  <a:pt x="87" y="49"/>
                </a:lnTo>
                <a:lnTo>
                  <a:pt x="86" y="46"/>
                </a:lnTo>
                <a:lnTo>
                  <a:pt x="86" y="45"/>
                </a:lnTo>
                <a:lnTo>
                  <a:pt x="89" y="42"/>
                </a:lnTo>
                <a:lnTo>
                  <a:pt x="88" y="39"/>
                </a:lnTo>
                <a:lnTo>
                  <a:pt x="89" y="36"/>
                </a:lnTo>
                <a:lnTo>
                  <a:pt x="89" y="35"/>
                </a:lnTo>
                <a:lnTo>
                  <a:pt x="85" y="33"/>
                </a:lnTo>
                <a:lnTo>
                  <a:pt x="84" y="34"/>
                </a:lnTo>
                <a:lnTo>
                  <a:pt x="82" y="35"/>
                </a:lnTo>
                <a:lnTo>
                  <a:pt x="81" y="34"/>
                </a:lnTo>
                <a:lnTo>
                  <a:pt x="79" y="27"/>
                </a:lnTo>
                <a:lnTo>
                  <a:pt x="77" y="26"/>
                </a:lnTo>
                <a:lnTo>
                  <a:pt x="73" y="22"/>
                </a:lnTo>
                <a:lnTo>
                  <a:pt x="68" y="16"/>
                </a:lnTo>
                <a:lnTo>
                  <a:pt x="68" y="15"/>
                </a:lnTo>
                <a:lnTo>
                  <a:pt x="66" y="11"/>
                </a:lnTo>
                <a:lnTo>
                  <a:pt x="66" y="7"/>
                </a:lnTo>
                <a:lnTo>
                  <a:pt x="67" y="5"/>
                </a:lnTo>
                <a:lnTo>
                  <a:pt x="67" y="4"/>
                </a:lnTo>
                <a:lnTo>
                  <a:pt x="62" y="0"/>
                </a:lnTo>
                <a:lnTo>
                  <a:pt x="0" y="2"/>
                </a:lnTo>
                <a:lnTo>
                  <a:pt x="1" y="3"/>
                </a:lnTo>
                <a:lnTo>
                  <a:pt x="2" y="5"/>
                </a:lnTo>
                <a:lnTo>
                  <a:pt x="3" y="8"/>
                </a:lnTo>
                <a:lnTo>
                  <a:pt x="5" y="11"/>
                </a:lnTo>
                <a:lnTo>
                  <a:pt x="6" y="11"/>
                </a:lnTo>
                <a:lnTo>
                  <a:pt x="5" y="14"/>
                </a:lnTo>
                <a:lnTo>
                  <a:pt x="6" y="14"/>
                </a:lnTo>
                <a:lnTo>
                  <a:pt x="13" y="19"/>
                </a:lnTo>
                <a:lnTo>
                  <a:pt x="11" y="22"/>
                </a:lnTo>
                <a:lnTo>
                  <a:pt x="10" y="24"/>
                </a:lnTo>
                <a:lnTo>
                  <a:pt x="11" y="26"/>
                </a:lnTo>
                <a:lnTo>
                  <a:pt x="13" y="26"/>
                </a:lnTo>
                <a:lnTo>
                  <a:pt x="14" y="30"/>
                </a:lnTo>
                <a:lnTo>
                  <a:pt x="16" y="31"/>
                </a:lnTo>
                <a:lnTo>
                  <a:pt x="17" y="32"/>
                </a:lnTo>
                <a:lnTo>
                  <a:pt x="18" y="32"/>
                </a:lnTo>
                <a:lnTo>
                  <a:pt x="18" y="77"/>
                </a:lnTo>
                <a:lnTo>
                  <a:pt x="18" y="87"/>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10" name="Freeform 22"/>
          <p:cNvSpPr>
            <a:spLocks/>
          </p:cNvSpPr>
          <p:nvPr/>
        </p:nvSpPr>
        <p:spPr bwMode="auto">
          <a:xfrm>
            <a:off x="5186363" y="4383088"/>
            <a:ext cx="871537" cy="814387"/>
          </a:xfrm>
          <a:custGeom>
            <a:avLst/>
            <a:gdLst/>
            <a:ahLst/>
            <a:cxnLst>
              <a:cxn ang="0">
                <a:pos x="50" y="1"/>
              </a:cxn>
              <a:cxn ang="0">
                <a:pos x="53" y="12"/>
              </a:cxn>
              <a:cxn ang="0">
                <a:pos x="53" y="16"/>
              </a:cxn>
              <a:cxn ang="0">
                <a:pos x="48" y="26"/>
              </a:cxn>
              <a:cxn ang="0">
                <a:pos x="77" y="40"/>
              </a:cxn>
              <a:cxn ang="0">
                <a:pos x="77" y="49"/>
              </a:cxn>
              <a:cxn ang="0">
                <a:pos x="76" y="55"/>
              </a:cxn>
              <a:cxn ang="0">
                <a:pos x="70" y="53"/>
              </a:cxn>
              <a:cxn ang="0">
                <a:pos x="68" y="59"/>
              </a:cxn>
              <a:cxn ang="0">
                <a:pos x="75" y="58"/>
              </a:cxn>
              <a:cxn ang="0">
                <a:pos x="80" y="58"/>
              </a:cxn>
              <a:cxn ang="0">
                <a:pos x="78" y="60"/>
              </a:cxn>
              <a:cxn ang="0">
                <a:pos x="81" y="62"/>
              </a:cxn>
              <a:cxn ang="0">
                <a:pos x="86" y="58"/>
              </a:cxn>
              <a:cxn ang="0">
                <a:pos x="89" y="58"/>
              </a:cxn>
              <a:cxn ang="0">
                <a:pos x="89" y="62"/>
              </a:cxn>
              <a:cxn ang="0">
                <a:pos x="82" y="68"/>
              </a:cxn>
              <a:cxn ang="0">
                <a:pos x="86" y="73"/>
              </a:cxn>
              <a:cxn ang="0">
                <a:pos x="93" y="78"/>
              </a:cxn>
              <a:cxn ang="0">
                <a:pos x="86" y="77"/>
              </a:cxn>
              <a:cxn ang="0">
                <a:pos x="77" y="72"/>
              </a:cxn>
              <a:cxn ang="0">
                <a:pos x="74" y="76"/>
              </a:cxn>
              <a:cxn ang="0">
                <a:pos x="72" y="79"/>
              </a:cxn>
              <a:cxn ang="0">
                <a:pos x="69" y="76"/>
              </a:cxn>
              <a:cxn ang="0">
                <a:pos x="65" y="76"/>
              </a:cxn>
              <a:cxn ang="0">
                <a:pos x="59" y="78"/>
              </a:cxn>
              <a:cxn ang="0">
                <a:pos x="50" y="72"/>
              </a:cxn>
              <a:cxn ang="0">
                <a:pos x="46" y="69"/>
              </a:cxn>
              <a:cxn ang="0">
                <a:pos x="45" y="68"/>
              </a:cxn>
              <a:cxn ang="0">
                <a:pos x="42" y="67"/>
              </a:cxn>
              <a:cxn ang="0">
                <a:pos x="40" y="66"/>
              </a:cxn>
              <a:cxn ang="0">
                <a:pos x="37" y="71"/>
              </a:cxn>
              <a:cxn ang="0">
                <a:pos x="17" y="67"/>
              </a:cxn>
              <a:cxn ang="0">
                <a:pos x="4" y="67"/>
              </a:cxn>
              <a:cxn ang="0">
                <a:pos x="6" y="64"/>
              </a:cxn>
              <a:cxn ang="0">
                <a:pos x="7" y="56"/>
              </a:cxn>
              <a:cxn ang="0">
                <a:pos x="7" y="51"/>
              </a:cxn>
              <a:cxn ang="0">
                <a:pos x="10" y="45"/>
              </a:cxn>
              <a:cxn ang="0">
                <a:pos x="8" y="37"/>
              </a:cxn>
              <a:cxn ang="0">
                <a:pos x="7" y="34"/>
              </a:cxn>
              <a:cxn ang="0">
                <a:pos x="5" y="31"/>
              </a:cxn>
              <a:cxn ang="0">
                <a:pos x="1" y="23"/>
              </a:cxn>
            </a:cxnLst>
            <a:rect l="0" t="0" r="r" b="b"/>
            <a:pathLst>
              <a:path w="93" h="81">
                <a:moveTo>
                  <a:pt x="0" y="1"/>
                </a:moveTo>
                <a:lnTo>
                  <a:pt x="50" y="0"/>
                </a:lnTo>
                <a:lnTo>
                  <a:pt x="50" y="1"/>
                </a:lnTo>
                <a:lnTo>
                  <a:pt x="52" y="6"/>
                </a:lnTo>
                <a:lnTo>
                  <a:pt x="53" y="9"/>
                </a:lnTo>
                <a:lnTo>
                  <a:pt x="53" y="12"/>
                </a:lnTo>
                <a:lnTo>
                  <a:pt x="55" y="13"/>
                </a:lnTo>
                <a:lnTo>
                  <a:pt x="55" y="15"/>
                </a:lnTo>
                <a:lnTo>
                  <a:pt x="53" y="16"/>
                </a:lnTo>
                <a:lnTo>
                  <a:pt x="52" y="17"/>
                </a:lnTo>
                <a:lnTo>
                  <a:pt x="51" y="21"/>
                </a:lnTo>
                <a:lnTo>
                  <a:pt x="48" y="26"/>
                </a:lnTo>
                <a:lnTo>
                  <a:pt x="45" y="35"/>
                </a:lnTo>
                <a:lnTo>
                  <a:pt x="45" y="41"/>
                </a:lnTo>
                <a:lnTo>
                  <a:pt x="77" y="40"/>
                </a:lnTo>
                <a:lnTo>
                  <a:pt x="78" y="41"/>
                </a:lnTo>
                <a:lnTo>
                  <a:pt x="77" y="44"/>
                </a:lnTo>
                <a:lnTo>
                  <a:pt x="77" y="49"/>
                </a:lnTo>
                <a:lnTo>
                  <a:pt x="80" y="52"/>
                </a:lnTo>
                <a:lnTo>
                  <a:pt x="81" y="56"/>
                </a:lnTo>
                <a:lnTo>
                  <a:pt x="76" y="55"/>
                </a:lnTo>
                <a:lnTo>
                  <a:pt x="72" y="53"/>
                </a:lnTo>
                <a:lnTo>
                  <a:pt x="71" y="53"/>
                </a:lnTo>
                <a:lnTo>
                  <a:pt x="70" y="53"/>
                </a:lnTo>
                <a:lnTo>
                  <a:pt x="67" y="56"/>
                </a:lnTo>
                <a:lnTo>
                  <a:pt x="67" y="58"/>
                </a:lnTo>
                <a:lnTo>
                  <a:pt x="68" y="59"/>
                </a:lnTo>
                <a:lnTo>
                  <a:pt x="70" y="60"/>
                </a:lnTo>
                <a:lnTo>
                  <a:pt x="73" y="60"/>
                </a:lnTo>
                <a:lnTo>
                  <a:pt x="75" y="58"/>
                </a:lnTo>
                <a:lnTo>
                  <a:pt x="76" y="58"/>
                </a:lnTo>
                <a:lnTo>
                  <a:pt x="79" y="58"/>
                </a:lnTo>
                <a:lnTo>
                  <a:pt x="80" y="58"/>
                </a:lnTo>
                <a:lnTo>
                  <a:pt x="80" y="58"/>
                </a:lnTo>
                <a:lnTo>
                  <a:pt x="79" y="59"/>
                </a:lnTo>
                <a:lnTo>
                  <a:pt x="78" y="60"/>
                </a:lnTo>
                <a:lnTo>
                  <a:pt x="78" y="61"/>
                </a:lnTo>
                <a:lnTo>
                  <a:pt x="79" y="62"/>
                </a:lnTo>
                <a:lnTo>
                  <a:pt x="81" y="62"/>
                </a:lnTo>
                <a:lnTo>
                  <a:pt x="81" y="62"/>
                </a:lnTo>
                <a:lnTo>
                  <a:pt x="83" y="59"/>
                </a:lnTo>
                <a:lnTo>
                  <a:pt x="86" y="58"/>
                </a:lnTo>
                <a:lnTo>
                  <a:pt x="88" y="57"/>
                </a:lnTo>
                <a:lnTo>
                  <a:pt x="89" y="57"/>
                </a:lnTo>
                <a:lnTo>
                  <a:pt x="89" y="58"/>
                </a:lnTo>
                <a:lnTo>
                  <a:pt x="89" y="60"/>
                </a:lnTo>
                <a:lnTo>
                  <a:pt x="89" y="60"/>
                </a:lnTo>
                <a:lnTo>
                  <a:pt x="89" y="62"/>
                </a:lnTo>
                <a:lnTo>
                  <a:pt x="87" y="62"/>
                </a:lnTo>
                <a:lnTo>
                  <a:pt x="85" y="66"/>
                </a:lnTo>
                <a:lnTo>
                  <a:pt x="82" y="68"/>
                </a:lnTo>
                <a:lnTo>
                  <a:pt x="82" y="70"/>
                </a:lnTo>
                <a:lnTo>
                  <a:pt x="83" y="71"/>
                </a:lnTo>
                <a:lnTo>
                  <a:pt x="86" y="73"/>
                </a:lnTo>
                <a:lnTo>
                  <a:pt x="93" y="76"/>
                </a:lnTo>
                <a:lnTo>
                  <a:pt x="93" y="77"/>
                </a:lnTo>
                <a:lnTo>
                  <a:pt x="93" y="78"/>
                </a:lnTo>
                <a:lnTo>
                  <a:pt x="92" y="79"/>
                </a:lnTo>
                <a:lnTo>
                  <a:pt x="87" y="81"/>
                </a:lnTo>
                <a:lnTo>
                  <a:pt x="86" y="77"/>
                </a:lnTo>
                <a:lnTo>
                  <a:pt x="84" y="76"/>
                </a:lnTo>
                <a:lnTo>
                  <a:pt x="78" y="74"/>
                </a:lnTo>
                <a:lnTo>
                  <a:pt x="77" y="72"/>
                </a:lnTo>
                <a:lnTo>
                  <a:pt x="77" y="71"/>
                </a:lnTo>
                <a:lnTo>
                  <a:pt x="75" y="72"/>
                </a:lnTo>
                <a:lnTo>
                  <a:pt x="74" y="76"/>
                </a:lnTo>
                <a:lnTo>
                  <a:pt x="75" y="76"/>
                </a:lnTo>
                <a:lnTo>
                  <a:pt x="75" y="77"/>
                </a:lnTo>
                <a:lnTo>
                  <a:pt x="72" y="79"/>
                </a:lnTo>
                <a:lnTo>
                  <a:pt x="71" y="79"/>
                </a:lnTo>
                <a:lnTo>
                  <a:pt x="70" y="77"/>
                </a:lnTo>
                <a:lnTo>
                  <a:pt x="69" y="76"/>
                </a:lnTo>
                <a:lnTo>
                  <a:pt x="67" y="77"/>
                </a:lnTo>
                <a:lnTo>
                  <a:pt x="66" y="76"/>
                </a:lnTo>
                <a:lnTo>
                  <a:pt x="65" y="76"/>
                </a:lnTo>
                <a:lnTo>
                  <a:pt x="63" y="79"/>
                </a:lnTo>
                <a:lnTo>
                  <a:pt x="60" y="79"/>
                </a:lnTo>
                <a:lnTo>
                  <a:pt x="59" y="78"/>
                </a:lnTo>
                <a:lnTo>
                  <a:pt x="56" y="78"/>
                </a:lnTo>
                <a:lnTo>
                  <a:pt x="52" y="72"/>
                </a:lnTo>
                <a:lnTo>
                  <a:pt x="50" y="72"/>
                </a:lnTo>
                <a:lnTo>
                  <a:pt x="47" y="71"/>
                </a:lnTo>
                <a:lnTo>
                  <a:pt x="46" y="69"/>
                </a:lnTo>
                <a:lnTo>
                  <a:pt x="46" y="69"/>
                </a:lnTo>
                <a:lnTo>
                  <a:pt x="45" y="69"/>
                </a:lnTo>
                <a:lnTo>
                  <a:pt x="45" y="69"/>
                </a:lnTo>
                <a:lnTo>
                  <a:pt x="45" y="68"/>
                </a:lnTo>
                <a:lnTo>
                  <a:pt x="44" y="67"/>
                </a:lnTo>
                <a:lnTo>
                  <a:pt x="43" y="68"/>
                </a:lnTo>
                <a:lnTo>
                  <a:pt x="42" y="67"/>
                </a:lnTo>
                <a:lnTo>
                  <a:pt x="41" y="67"/>
                </a:lnTo>
                <a:lnTo>
                  <a:pt x="41" y="66"/>
                </a:lnTo>
                <a:lnTo>
                  <a:pt x="40" y="66"/>
                </a:lnTo>
                <a:lnTo>
                  <a:pt x="36" y="69"/>
                </a:lnTo>
                <a:lnTo>
                  <a:pt x="38" y="71"/>
                </a:lnTo>
                <a:lnTo>
                  <a:pt x="37" y="71"/>
                </a:lnTo>
                <a:lnTo>
                  <a:pt x="32" y="71"/>
                </a:lnTo>
                <a:lnTo>
                  <a:pt x="23" y="70"/>
                </a:lnTo>
                <a:lnTo>
                  <a:pt x="17" y="67"/>
                </a:lnTo>
                <a:lnTo>
                  <a:pt x="5" y="69"/>
                </a:lnTo>
                <a:lnTo>
                  <a:pt x="4" y="69"/>
                </a:lnTo>
                <a:lnTo>
                  <a:pt x="4" y="67"/>
                </a:lnTo>
                <a:lnTo>
                  <a:pt x="4" y="67"/>
                </a:lnTo>
                <a:lnTo>
                  <a:pt x="5" y="66"/>
                </a:lnTo>
                <a:lnTo>
                  <a:pt x="6" y="64"/>
                </a:lnTo>
                <a:lnTo>
                  <a:pt x="8" y="59"/>
                </a:lnTo>
                <a:lnTo>
                  <a:pt x="7" y="58"/>
                </a:lnTo>
                <a:lnTo>
                  <a:pt x="7" y="56"/>
                </a:lnTo>
                <a:lnTo>
                  <a:pt x="7" y="55"/>
                </a:lnTo>
                <a:lnTo>
                  <a:pt x="7" y="54"/>
                </a:lnTo>
                <a:lnTo>
                  <a:pt x="7" y="51"/>
                </a:lnTo>
                <a:lnTo>
                  <a:pt x="9" y="50"/>
                </a:lnTo>
                <a:lnTo>
                  <a:pt x="9" y="48"/>
                </a:lnTo>
                <a:lnTo>
                  <a:pt x="10" y="45"/>
                </a:lnTo>
                <a:lnTo>
                  <a:pt x="10" y="42"/>
                </a:lnTo>
                <a:lnTo>
                  <a:pt x="9" y="39"/>
                </a:lnTo>
                <a:lnTo>
                  <a:pt x="8" y="37"/>
                </a:lnTo>
                <a:lnTo>
                  <a:pt x="7" y="36"/>
                </a:lnTo>
                <a:lnTo>
                  <a:pt x="8" y="35"/>
                </a:lnTo>
                <a:lnTo>
                  <a:pt x="7" y="34"/>
                </a:lnTo>
                <a:lnTo>
                  <a:pt x="6" y="32"/>
                </a:lnTo>
                <a:lnTo>
                  <a:pt x="5" y="31"/>
                </a:lnTo>
                <a:lnTo>
                  <a:pt x="5" y="31"/>
                </a:lnTo>
                <a:lnTo>
                  <a:pt x="5" y="29"/>
                </a:lnTo>
                <a:lnTo>
                  <a:pt x="4" y="26"/>
                </a:lnTo>
                <a:lnTo>
                  <a:pt x="1" y="23"/>
                </a:lnTo>
                <a:lnTo>
                  <a:pt x="1" y="22"/>
                </a:lnTo>
                <a:lnTo>
                  <a:pt x="0" y="1"/>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11" name="Freeform 23"/>
          <p:cNvSpPr>
            <a:spLocks/>
          </p:cNvSpPr>
          <p:nvPr/>
        </p:nvSpPr>
        <p:spPr bwMode="auto">
          <a:xfrm>
            <a:off x="5289550" y="1458913"/>
            <a:ext cx="815975" cy="935037"/>
          </a:xfrm>
          <a:custGeom>
            <a:avLst/>
            <a:gdLst/>
            <a:ahLst/>
            <a:cxnLst>
              <a:cxn ang="0">
                <a:pos x="37" y="91"/>
              </a:cxn>
              <a:cxn ang="0">
                <a:pos x="30" y="88"/>
              </a:cxn>
              <a:cxn ang="0">
                <a:pos x="28" y="79"/>
              </a:cxn>
              <a:cxn ang="0">
                <a:pos x="29" y="76"/>
              </a:cxn>
              <a:cxn ang="0">
                <a:pos x="27" y="72"/>
              </a:cxn>
              <a:cxn ang="0">
                <a:pos x="26" y="66"/>
              </a:cxn>
              <a:cxn ang="0">
                <a:pos x="21" y="61"/>
              </a:cxn>
              <a:cxn ang="0">
                <a:pos x="15" y="55"/>
              </a:cxn>
              <a:cxn ang="0">
                <a:pos x="10" y="53"/>
              </a:cxn>
              <a:cxn ang="0">
                <a:pos x="9" y="51"/>
              </a:cxn>
              <a:cxn ang="0">
                <a:pos x="5" y="49"/>
              </a:cxn>
              <a:cxn ang="0">
                <a:pos x="3" y="47"/>
              </a:cxn>
              <a:cxn ang="0">
                <a:pos x="3" y="38"/>
              </a:cxn>
              <a:cxn ang="0">
                <a:pos x="4" y="34"/>
              </a:cxn>
              <a:cxn ang="0">
                <a:pos x="0" y="30"/>
              </a:cxn>
              <a:cxn ang="0">
                <a:pos x="2" y="26"/>
              </a:cxn>
              <a:cxn ang="0">
                <a:pos x="6" y="21"/>
              </a:cxn>
              <a:cxn ang="0">
                <a:pos x="9" y="19"/>
              </a:cxn>
              <a:cxn ang="0">
                <a:pos x="9" y="7"/>
              </a:cxn>
              <a:cxn ang="0">
                <a:pos x="12" y="7"/>
              </a:cxn>
              <a:cxn ang="0">
                <a:pos x="16" y="7"/>
              </a:cxn>
              <a:cxn ang="0">
                <a:pos x="28" y="1"/>
              </a:cxn>
              <a:cxn ang="0">
                <a:pos x="29" y="1"/>
              </a:cxn>
              <a:cxn ang="0">
                <a:pos x="29" y="4"/>
              </a:cxn>
              <a:cxn ang="0">
                <a:pos x="28" y="8"/>
              </a:cxn>
              <a:cxn ang="0">
                <a:pos x="32" y="6"/>
              </a:cxn>
              <a:cxn ang="0">
                <a:pos x="35" y="8"/>
              </a:cxn>
              <a:cxn ang="0">
                <a:pos x="38" y="9"/>
              </a:cxn>
              <a:cxn ang="0">
                <a:pos x="40" y="12"/>
              </a:cxn>
              <a:cxn ang="0">
                <a:pos x="54" y="16"/>
              </a:cxn>
              <a:cxn ang="0">
                <a:pos x="59" y="18"/>
              </a:cxn>
              <a:cxn ang="0">
                <a:pos x="62" y="19"/>
              </a:cxn>
              <a:cxn ang="0">
                <a:pos x="63" y="18"/>
              </a:cxn>
              <a:cxn ang="0">
                <a:pos x="69" y="19"/>
              </a:cxn>
              <a:cxn ang="0">
                <a:pos x="69" y="21"/>
              </a:cxn>
              <a:cxn ang="0">
                <a:pos x="71" y="22"/>
              </a:cxn>
              <a:cxn ang="0">
                <a:pos x="74" y="25"/>
              </a:cxn>
              <a:cxn ang="0">
                <a:pos x="74" y="31"/>
              </a:cxn>
              <a:cxn ang="0">
                <a:pos x="77" y="30"/>
              </a:cxn>
              <a:cxn ang="0">
                <a:pos x="76" y="33"/>
              </a:cxn>
              <a:cxn ang="0">
                <a:pos x="79" y="36"/>
              </a:cxn>
              <a:cxn ang="0">
                <a:pos x="75" y="40"/>
              </a:cxn>
              <a:cxn ang="0">
                <a:pos x="73" y="46"/>
              </a:cxn>
              <a:cxn ang="0">
                <a:pos x="73" y="48"/>
              </a:cxn>
              <a:cxn ang="0">
                <a:pos x="78" y="42"/>
              </a:cxn>
              <a:cxn ang="0">
                <a:pos x="82" y="40"/>
              </a:cxn>
              <a:cxn ang="0">
                <a:pos x="83" y="37"/>
              </a:cxn>
              <a:cxn ang="0">
                <a:pos x="84" y="35"/>
              </a:cxn>
              <a:cxn ang="0">
                <a:pos x="85" y="33"/>
              </a:cxn>
              <a:cxn ang="0">
                <a:pos x="86" y="31"/>
              </a:cxn>
              <a:cxn ang="0">
                <a:pos x="87" y="32"/>
              </a:cxn>
              <a:cxn ang="0">
                <a:pos x="85" y="40"/>
              </a:cxn>
              <a:cxn ang="0">
                <a:pos x="83" y="43"/>
              </a:cxn>
              <a:cxn ang="0">
                <a:pos x="81" y="48"/>
              </a:cxn>
              <a:cxn ang="0">
                <a:pos x="81" y="54"/>
              </a:cxn>
              <a:cxn ang="0">
                <a:pos x="79" y="58"/>
              </a:cxn>
              <a:cxn ang="0">
                <a:pos x="79" y="65"/>
              </a:cxn>
              <a:cxn ang="0">
                <a:pos x="77" y="72"/>
              </a:cxn>
              <a:cxn ang="0">
                <a:pos x="80" y="85"/>
              </a:cxn>
              <a:cxn ang="0">
                <a:pos x="80" y="87"/>
              </a:cxn>
              <a:cxn ang="0">
                <a:pos x="80" y="90"/>
              </a:cxn>
            </a:cxnLst>
            <a:rect l="0" t="0" r="r" b="b"/>
            <a:pathLst>
              <a:path w="87" h="93">
                <a:moveTo>
                  <a:pt x="37" y="93"/>
                </a:moveTo>
                <a:lnTo>
                  <a:pt x="37" y="91"/>
                </a:lnTo>
                <a:lnTo>
                  <a:pt x="35" y="89"/>
                </a:lnTo>
                <a:lnTo>
                  <a:pt x="30" y="88"/>
                </a:lnTo>
                <a:lnTo>
                  <a:pt x="29" y="82"/>
                </a:lnTo>
                <a:lnTo>
                  <a:pt x="28" y="79"/>
                </a:lnTo>
                <a:lnTo>
                  <a:pt x="29" y="78"/>
                </a:lnTo>
                <a:lnTo>
                  <a:pt x="29" y="76"/>
                </a:lnTo>
                <a:lnTo>
                  <a:pt x="28" y="75"/>
                </a:lnTo>
                <a:lnTo>
                  <a:pt x="27" y="72"/>
                </a:lnTo>
                <a:lnTo>
                  <a:pt x="26" y="68"/>
                </a:lnTo>
                <a:lnTo>
                  <a:pt x="26" y="66"/>
                </a:lnTo>
                <a:lnTo>
                  <a:pt x="26" y="65"/>
                </a:lnTo>
                <a:lnTo>
                  <a:pt x="21" y="61"/>
                </a:lnTo>
                <a:lnTo>
                  <a:pt x="17" y="58"/>
                </a:lnTo>
                <a:lnTo>
                  <a:pt x="15" y="55"/>
                </a:lnTo>
                <a:lnTo>
                  <a:pt x="11" y="53"/>
                </a:lnTo>
                <a:lnTo>
                  <a:pt x="10" y="53"/>
                </a:lnTo>
                <a:lnTo>
                  <a:pt x="10" y="51"/>
                </a:lnTo>
                <a:lnTo>
                  <a:pt x="9" y="51"/>
                </a:lnTo>
                <a:lnTo>
                  <a:pt x="5" y="50"/>
                </a:lnTo>
                <a:lnTo>
                  <a:pt x="5" y="49"/>
                </a:lnTo>
                <a:lnTo>
                  <a:pt x="3" y="48"/>
                </a:lnTo>
                <a:lnTo>
                  <a:pt x="3" y="47"/>
                </a:lnTo>
                <a:lnTo>
                  <a:pt x="3" y="41"/>
                </a:lnTo>
                <a:lnTo>
                  <a:pt x="3" y="38"/>
                </a:lnTo>
                <a:lnTo>
                  <a:pt x="3" y="36"/>
                </a:lnTo>
                <a:lnTo>
                  <a:pt x="4" y="34"/>
                </a:lnTo>
                <a:lnTo>
                  <a:pt x="3" y="31"/>
                </a:lnTo>
                <a:lnTo>
                  <a:pt x="0" y="30"/>
                </a:lnTo>
                <a:lnTo>
                  <a:pt x="1" y="27"/>
                </a:lnTo>
                <a:lnTo>
                  <a:pt x="2" y="26"/>
                </a:lnTo>
                <a:lnTo>
                  <a:pt x="2" y="24"/>
                </a:lnTo>
                <a:lnTo>
                  <a:pt x="6" y="21"/>
                </a:lnTo>
                <a:lnTo>
                  <a:pt x="8" y="21"/>
                </a:lnTo>
                <a:lnTo>
                  <a:pt x="9" y="19"/>
                </a:lnTo>
                <a:lnTo>
                  <a:pt x="8" y="8"/>
                </a:lnTo>
                <a:lnTo>
                  <a:pt x="9" y="7"/>
                </a:lnTo>
                <a:lnTo>
                  <a:pt x="10" y="6"/>
                </a:lnTo>
                <a:lnTo>
                  <a:pt x="12" y="7"/>
                </a:lnTo>
                <a:lnTo>
                  <a:pt x="14" y="7"/>
                </a:lnTo>
                <a:lnTo>
                  <a:pt x="16" y="7"/>
                </a:lnTo>
                <a:lnTo>
                  <a:pt x="20" y="4"/>
                </a:lnTo>
                <a:lnTo>
                  <a:pt x="28" y="1"/>
                </a:lnTo>
                <a:lnTo>
                  <a:pt x="29" y="0"/>
                </a:lnTo>
                <a:lnTo>
                  <a:pt x="29" y="1"/>
                </a:lnTo>
                <a:lnTo>
                  <a:pt x="29" y="3"/>
                </a:lnTo>
                <a:lnTo>
                  <a:pt x="29" y="4"/>
                </a:lnTo>
                <a:lnTo>
                  <a:pt x="29" y="5"/>
                </a:lnTo>
                <a:lnTo>
                  <a:pt x="28" y="8"/>
                </a:lnTo>
                <a:lnTo>
                  <a:pt x="31" y="6"/>
                </a:lnTo>
                <a:lnTo>
                  <a:pt x="32" y="6"/>
                </a:lnTo>
                <a:lnTo>
                  <a:pt x="34" y="8"/>
                </a:lnTo>
                <a:lnTo>
                  <a:pt x="35" y="8"/>
                </a:lnTo>
                <a:lnTo>
                  <a:pt x="36" y="9"/>
                </a:lnTo>
                <a:lnTo>
                  <a:pt x="38" y="9"/>
                </a:lnTo>
                <a:lnTo>
                  <a:pt x="39" y="10"/>
                </a:lnTo>
                <a:lnTo>
                  <a:pt x="40" y="12"/>
                </a:lnTo>
                <a:lnTo>
                  <a:pt x="41" y="13"/>
                </a:lnTo>
                <a:lnTo>
                  <a:pt x="54" y="16"/>
                </a:lnTo>
                <a:lnTo>
                  <a:pt x="56" y="16"/>
                </a:lnTo>
                <a:lnTo>
                  <a:pt x="59" y="18"/>
                </a:lnTo>
                <a:lnTo>
                  <a:pt x="61" y="18"/>
                </a:lnTo>
                <a:lnTo>
                  <a:pt x="62" y="19"/>
                </a:lnTo>
                <a:lnTo>
                  <a:pt x="62" y="18"/>
                </a:lnTo>
                <a:lnTo>
                  <a:pt x="63" y="18"/>
                </a:lnTo>
                <a:lnTo>
                  <a:pt x="67" y="19"/>
                </a:lnTo>
                <a:lnTo>
                  <a:pt x="69" y="19"/>
                </a:lnTo>
                <a:lnTo>
                  <a:pt x="70" y="20"/>
                </a:lnTo>
                <a:lnTo>
                  <a:pt x="69" y="21"/>
                </a:lnTo>
                <a:lnTo>
                  <a:pt x="69" y="21"/>
                </a:lnTo>
                <a:lnTo>
                  <a:pt x="71" y="22"/>
                </a:lnTo>
                <a:lnTo>
                  <a:pt x="74" y="23"/>
                </a:lnTo>
                <a:lnTo>
                  <a:pt x="74" y="25"/>
                </a:lnTo>
                <a:lnTo>
                  <a:pt x="74" y="30"/>
                </a:lnTo>
                <a:lnTo>
                  <a:pt x="74" y="31"/>
                </a:lnTo>
                <a:lnTo>
                  <a:pt x="77" y="30"/>
                </a:lnTo>
                <a:lnTo>
                  <a:pt x="77" y="30"/>
                </a:lnTo>
                <a:lnTo>
                  <a:pt x="77" y="32"/>
                </a:lnTo>
                <a:lnTo>
                  <a:pt x="76" y="33"/>
                </a:lnTo>
                <a:lnTo>
                  <a:pt x="77" y="35"/>
                </a:lnTo>
                <a:lnTo>
                  <a:pt x="79" y="36"/>
                </a:lnTo>
                <a:lnTo>
                  <a:pt x="78" y="36"/>
                </a:lnTo>
                <a:lnTo>
                  <a:pt x="75" y="40"/>
                </a:lnTo>
                <a:lnTo>
                  <a:pt x="74" y="44"/>
                </a:lnTo>
                <a:lnTo>
                  <a:pt x="73" y="46"/>
                </a:lnTo>
                <a:lnTo>
                  <a:pt x="72" y="47"/>
                </a:lnTo>
                <a:lnTo>
                  <a:pt x="73" y="48"/>
                </a:lnTo>
                <a:lnTo>
                  <a:pt x="75" y="47"/>
                </a:lnTo>
                <a:lnTo>
                  <a:pt x="78" y="42"/>
                </a:lnTo>
                <a:lnTo>
                  <a:pt x="80" y="40"/>
                </a:lnTo>
                <a:lnTo>
                  <a:pt x="82" y="40"/>
                </a:lnTo>
                <a:lnTo>
                  <a:pt x="82" y="38"/>
                </a:lnTo>
                <a:lnTo>
                  <a:pt x="83" y="37"/>
                </a:lnTo>
                <a:lnTo>
                  <a:pt x="84" y="36"/>
                </a:lnTo>
                <a:lnTo>
                  <a:pt x="84" y="35"/>
                </a:lnTo>
                <a:lnTo>
                  <a:pt x="84" y="33"/>
                </a:lnTo>
                <a:lnTo>
                  <a:pt x="85" y="33"/>
                </a:lnTo>
                <a:lnTo>
                  <a:pt x="85" y="32"/>
                </a:lnTo>
                <a:lnTo>
                  <a:pt x="86" y="31"/>
                </a:lnTo>
                <a:lnTo>
                  <a:pt x="86" y="31"/>
                </a:lnTo>
                <a:lnTo>
                  <a:pt x="87" y="32"/>
                </a:lnTo>
                <a:lnTo>
                  <a:pt x="87" y="34"/>
                </a:lnTo>
                <a:lnTo>
                  <a:pt x="85" y="40"/>
                </a:lnTo>
                <a:lnTo>
                  <a:pt x="84" y="41"/>
                </a:lnTo>
                <a:lnTo>
                  <a:pt x="83" y="43"/>
                </a:lnTo>
                <a:lnTo>
                  <a:pt x="83" y="44"/>
                </a:lnTo>
                <a:lnTo>
                  <a:pt x="81" y="48"/>
                </a:lnTo>
                <a:lnTo>
                  <a:pt x="81" y="52"/>
                </a:lnTo>
                <a:lnTo>
                  <a:pt x="81" y="54"/>
                </a:lnTo>
                <a:lnTo>
                  <a:pt x="79" y="57"/>
                </a:lnTo>
                <a:lnTo>
                  <a:pt x="79" y="58"/>
                </a:lnTo>
                <a:lnTo>
                  <a:pt x="79" y="61"/>
                </a:lnTo>
                <a:lnTo>
                  <a:pt x="79" y="65"/>
                </a:lnTo>
                <a:lnTo>
                  <a:pt x="79" y="67"/>
                </a:lnTo>
                <a:lnTo>
                  <a:pt x="77" y="72"/>
                </a:lnTo>
                <a:lnTo>
                  <a:pt x="78" y="80"/>
                </a:lnTo>
                <a:lnTo>
                  <a:pt x="80" y="85"/>
                </a:lnTo>
                <a:lnTo>
                  <a:pt x="80" y="86"/>
                </a:lnTo>
                <a:lnTo>
                  <a:pt x="80" y="87"/>
                </a:lnTo>
                <a:lnTo>
                  <a:pt x="80" y="88"/>
                </a:lnTo>
                <a:lnTo>
                  <a:pt x="80" y="90"/>
                </a:lnTo>
                <a:lnTo>
                  <a:pt x="37" y="93"/>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12" name="Freeform 24"/>
          <p:cNvSpPr>
            <a:spLocks/>
          </p:cNvSpPr>
          <p:nvPr/>
        </p:nvSpPr>
        <p:spPr bwMode="auto">
          <a:xfrm>
            <a:off x="5534025" y="2363788"/>
            <a:ext cx="608013" cy="1165225"/>
          </a:xfrm>
          <a:custGeom>
            <a:avLst/>
            <a:gdLst/>
            <a:ahLst/>
            <a:cxnLst>
              <a:cxn ang="0">
                <a:pos x="11" y="3"/>
              </a:cxn>
              <a:cxn ang="0">
                <a:pos x="15" y="6"/>
              </a:cxn>
              <a:cxn ang="0">
                <a:pos x="18" y="10"/>
              </a:cxn>
              <a:cxn ang="0">
                <a:pos x="19" y="15"/>
              </a:cxn>
              <a:cxn ang="0">
                <a:pos x="17" y="18"/>
              </a:cxn>
              <a:cxn ang="0">
                <a:pos x="14" y="23"/>
              </a:cxn>
              <a:cxn ang="0">
                <a:pos x="11" y="24"/>
              </a:cxn>
              <a:cxn ang="0">
                <a:pos x="6" y="26"/>
              </a:cxn>
              <a:cxn ang="0">
                <a:pos x="5" y="30"/>
              </a:cxn>
              <a:cxn ang="0">
                <a:pos x="8" y="33"/>
              </a:cxn>
              <a:cxn ang="0">
                <a:pos x="5" y="41"/>
              </a:cxn>
              <a:cxn ang="0">
                <a:pos x="2" y="44"/>
              </a:cxn>
              <a:cxn ang="0">
                <a:pos x="1" y="47"/>
              </a:cxn>
              <a:cxn ang="0">
                <a:pos x="0" y="50"/>
              </a:cxn>
              <a:cxn ang="0">
                <a:pos x="2" y="58"/>
              </a:cxn>
              <a:cxn ang="0">
                <a:pos x="7" y="65"/>
              </a:cxn>
              <a:cxn ang="0">
                <a:pos x="13" y="70"/>
              </a:cxn>
              <a:cxn ang="0">
                <a:pos x="16" y="78"/>
              </a:cxn>
              <a:cxn ang="0">
                <a:pos x="19" y="76"/>
              </a:cxn>
              <a:cxn ang="0">
                <a:pos x="23" y="79"/>
              </a:cxn>
              <a:cxn ang="0">
                <a:pos x="23" y="85"/>
              </a:cxn>
              <a:cxn ang="0">
                <a:pos x="20" y="89"/>
              </a:cxn>
              <a:cxn ang="0">
                <a:pos x="23" y="94"/>
              </a:cxn>
              <a:cxn ang="0">
                <a:pos x="30" y="98"/>
              </a:cxn>
              <a:cxn ang="0">
                <a:pos x="36" y="106"/>
              </a:cxn>
              <a:cxn ang="0">
                <a:pos x="37" y="108"/>
              </a:cxn>
              <a:cxn ang="0">
                <a:pos x="36" y="110"/>
              </a:cxn>
              <a:cxn ang="0">
                <a:pos x="40" y="116"/>
              </a:cxn>
              <a:cxn ang="0">
                <a:pos x="41" y="115"/>
              </a:cxn>
              <a:cxn ang="0">
                <a:pos x="42" y="112"/>
              </a:cxn>
              <a:cxn ang="0">
                <a:pos x="47" y="111"/>
              </a:cxn>
              <a:cxn ang="0">
                <a:pos x="51" y="114"/>
              </a:cxn>
              <a:cxn ang="0">
                <a:pos x="52" y="108"/>
              </a:cxn>
              <a:cxn ang="0">
                <a:pos x="54" y="106"/>
              </a:cxn>
              <a:cxn ang="0">
                <a:pos x="59" y="104"/>
              </a:cxn>
              <a:cxn ang="0">
                <a:pos x="57" y="101"/>
              </a:cxn>
              <a:cxn ang="0">
                <a:pos x="58" y="99"/>
              </a:cxn>
              <a:cxn ang="0">
                <a:pos x="58" y="97"/>
              </a:cxn>
              <a:cxn ang="0">
                <a:pos x="58" y="96"/>
              </a:cxn>
              <a:cxn ang="0">
                <a:pos x="59" y="89"/>
              </a:cxn>
              <a:cxn ang="0">
                <a:pos x="63" y="83"/>
              </a:cxn>
              <a:cxn ang="0">
                <a:pos x="65" y="78"/>
              </a:cxn>
              <a:cxn ang="0">
                <a:pos x="63" y="70"/>
              </a:cxn>
              <a:cxn ang="0">
                <a:pos x="63" y="65"/>
              </a:cxn>
              <a:cxn ang="0">
                <a:pos x="60" y="15"/>
              </a:cxn>
              <a:cxn ang="0">
                <a:pos x="58" y="14"/>
              </a:cxn>
              <a:cxn ang="0">
                <a:pos x="57" y="8"/>
              </a:cxn>
              <a:cxn ang="0">
                <a:pos x="54" y="4"/>
              </a:cxn>
            </a:cxnLst>
            <a:rect l="0" t="0" r="r" b="b"/>
            <a:pathLst>
              <a:path w="65" h="116">
                <a:moveTo>
                  <a:pt x="54" y="0"/>
                </a:moveTo>
                <a:lnTo>
                  <a:pt x="11" y="3"/>
                </a:lnTo>
                <a:lnTo>
                  <a:pt x="12" y="4"/>
                </a:lnTo>
                <a:lnTo>
                  <a:pt x="15" y="6"/>
                </a:lnTo>
                <a:lnTo>
                  <a:pt x="15" y="8"/>
                </a:lnTo>
                <a:lnTo>
                  <a:pt x="18" y="10"/>
                </a:lnTo>
                <a:lnTo>
                  <a:pt x="19" y="13"/>
                </a:lnTo>
                <a:lnTo>
                  <a:pt x="19" y="15"/>
                </a:lnTo>
                <a:lnTo>
                  <a:pt x="18" y="17"/>
                </a:lnTo>
                <a:lnTo>
                  <a:pt x="17" y="18"/>
                </a:lnTo>
                <a:lnTo>
                  <a:pt x="17" y="20"/>
                </a:lnTo>
                <a:lnTo>
                  <a:pt x="14" y="23"/>
                </a:lnTo>
                <a:lnTo>
                  <a:pt x="12" y="24"/>
                </a:lnTo>
                <a:lnTo>
                  <a:pt x="11" y="24"/>
                </a:lnTo>
                <a:lnTo>
                  <a:pt x="8" y="25"/>
                </a:lnTo>
                <a:lnTo>
                  <a:pt x="6" y="26"/>
                </a:lnTo>
                <a:lnTo>
                  <a:pt x="5" y="28"/>
                </a:lnTo>
                <a:lnTo>
                  <a:pt x="5" y="30"/>
                </a:lnTo>
                <a:lnTo>
                  <a:pt x="7" y="31"/>
                </a:lnTo>
                <a:lnTo>
                  <a:pt x="8" y="33"/>
                </a:lnTo>
                <a:lnTo>
                  <a:pt x="7" y="36"/>
                </a:lnTo>
                <a:lnTo>
                  <a:pt x="5" y="41"/>
                </a:lnTo>
                <a:lnTo>
                  <a:pt x="3" y="42"/>
                </a:lnTo>
                <a:lnTo>
                  <a:pt x="2" y="44"/>
                </a:lnTo>
                <a:lnTo>
                  <a:pt x="2" y="46"/>
                </a:lnTo>
                <a:lnTo>
                  <a:pt x="1" y="47"/>
                </a:lnTo>
                <a:lnTo>
                  <a:pt x="1" y="48"/>
                </a:lnTo>
                <a:lnTo>
                  <a:pt x="0" y="50"/>
                </a:lnTo>
                <a:lnTo>
                  <a:pt x="0" y="54"/>
                </a:lnTo>
                <a:lnTo>
                  <a:pt x="2" y="58"/>
                </a:lnTo>
                <a:lnTo>
                  <a:pt x="2" y="59"/>
                </a:lnTo>
                <a:lnTo>
                  <a:pt x="7" y="65"/>
                </a:lnTo>
                <a:lnTo>
                  <a:pt x="11" y="69"/>
                </a:lnTo>
                <a:lnTo>
                  <a:pt x="13" y="70"/>
                </a:lnTo>
                <a:lnTo>
                  <a:pt x="15" y="77"/>
                </a:lnTo>
                <a:lnTo>
                  <a:pt x="16" y="78"/>
                </a:lnTo>
                <a:lnTo>
                  <a:pt x="18" y="77"/>
                </a:lnTo>
                <a:lnTo>
                  <a:pt x="19" y="76"/>
                </a:lnTo>
                <a:lnTo>
                  <a:pt x="23" y="78"/>
                </a:lnTo>
                <a:lnTo>
                  <a:pt x="23" y="79"/>
                </a:lnTo>
                <a:lnTo>
                  <a:pt x="22" y="82"/>
                </a:lnTo>
                <a:lnTo>
                  <a:pt x="23" y="85"/>
                </a:lnTo>
                <a:lnTo>
                  <a:pt x="20" y="88"/>
                </a:lnTo>
                <a:lnTo>
                  <a:pt x="20" y="89"/>
                </a:lnTo>
                <a:lnTo>
                  <a:pt x="21" y="92"/>
                </a:lnTo>
                <a:lnTo>
                  <a:pt x="23" y="94"/>
                </a:lnTo>
                <a:lnTo>
                  <a:pt x="28" y="97"/>
                </a:lnTo>
                <a:lnTo>
                  <a:pt x="30" y="98"/>
                </a:lnTo>
                <a:lnTo>
                  <a:pt x="35" y="102"/>
                </a:lnTo>
                <a:lnTo>
                  <a:pt x="36" y="106"/>
                </a:lnTo>
                <a:lnTo>
                  <a:pt x="37" y="108"/>
                </a:lnTo>
                <a:lnTo>
                  <a:pt x="37" y="108"/>
                </a:lnTo>
                <a:lnTo>
                  <a:pt x="36" y="110"/>
                </a:lnTo>
                <a:lnTo>
                  <a:pt x="36" y="110"/>
                </a:lnTo>
                <a:lnTo>
                  <a:pt x="39" y="116"/>
                </a:lnTo>
                <a:lnTo>
                  <a:pt x="40" y="116"/>
                </a:lnTo>
                <a:lnTo>
                  <a:pt x="40" y="115"/>
                </a:lnTo>
                <a:lnTo>
                  <a:pt x="41" y="115"/>
                </a:lnTo>
                <a:lnTo>
                  <a:pt x="41" y="115"/>
                </a:lnTo>
                <a:lnTo>
                  <a:pt x="42" y="112"/>
                </a:lnTo>
                <a:lnTo>
                  <a:pt x="44" y="111"/>
                </a:lnTo>
                <a:lnTo>
                  <a:pt x="47" y="111"/>
                </a:lnTo>
                <a:lnTo>
                  <a:pt x="49" y="112"/>
                </a:lnTo>
                <a:lnTo>
                  <a:pt x="51" y="114"/>
                </a:lnTo>
                <a:lnTo>
                  <a:pt x="53" y="113"/>
                </a:lnTo>
                <a:lnTo>
                  <a:pt x="52" y="108"/>
                </a:lnTo>
                <a:lnTo>
                  <a:pt x="52" y="106"/>
                </a:lnTo>
                <a:lnTo>
                  <a:pt x="54" y="106"/>
                </a:lnTo>
                <a:lnTo>
                  <a:pt x="59" y="104"/>
                </a:lnTo>
                <a:lnTo>
                  <a:pt x="59" y="104"/>
                </a:lnTo>
                <a:lnTo>
                  <a:pt x="57" y="102"/>
                </a:lnTo>
                <a:lnTo>
                  <a:pt x="57" y="101"/>
                </a:lnTo>
                <a:lnTo>
                  <a:pt x="58" y="100"/>
                </a:lnTo>
                <a:lnTo>
                  <a:pt x="58" y="99"/>
                </a:lnTo>
                <a:lnTo>
                  <a:pt x="59" y="98"/>
                </a:lnTo>
                <a:lnTo>
                  <a:pt x="58" y="97"/>
                </a:lnTo>
                <a:lnTo>
                  <a:pt x="58" y="97"/>
                </a:lnTo>
                <a:lnTo>
                  <a:pt x="58" y="96"/>
                </a:lnTo>
                <a:lnTo>
                  <a:pt x="59" y="92"/>
                </a:lnTo>
                <a:lnTo>
                  <a:pt x="59" y="89"/>
                </a:lnTo>
                <a:lnTo>
                  <a:pt x="62" y="87"/>
                </a:lnTo>
                <a:lnTo>
                  <a:pt x="63" y="83"/>
                </a:lnTo>
                <a:lnTo>
                  <a:pt x="63" y="82"/>
                </a:lnTo>
                <a:lnTo>
                  <a:pt x="65" y="78"/>
                </a:lnTo>
                <a:lnTo>
                  <a:pt x="65" y="73"/>
                </a:lnTo>
                <a:lnTo>
                  <a:pt x="63" y="70"/>
                </a:lnTo>
                <a:lnTo>
                  <a:pt x="64" y="67"/>
                </a:lnTo>
                <a:lnTo>
                  <a:pt x="63" y="65"/>
                </a:lnTo>
                <a:lnTo>
                  <a:pt x="64" y="65"/>
                </a:lnTo>
                <a:lnTo>
                  <a:pt x="60" y="15"/>
                </a:lnTo>
                <a:lnTo>
                  <a:pt x="59" y="15"/>
                </a:lnTo>
                <a:lnTo>
                  <a:pt x="58" y="14"/>
                </a:lnTo>
                <a:lnTo>
                  <a:pt x="57" y="9"/>
                </a:lnTo>
                <a:lnTo>
                  <a:pt x="57" y="8"/>
                </a:lnTo>
                <a:lnTo>
                  <a:pt x="55" y="6"/>
                </a:lnTo>
                <a:lnTo>
                  <a:pt x="54" y="4"/>
                </a:lnTo>
                <a:lnTo>
                  <a:pt x="54" y="0"/>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grpSp>
        <p:nvGrpSpPr>
          <p:cNvPr id="2" name="Group 25"/>
          <p:cNvGrpSpPr>
            <a:grpSpLocks/>
          </p:cNvGrpSpPr>
          <p:nvPr/>
        </p:nvGrpSpPr>
        <p:grpSpPr bwMode="auto">
          <a:xfrm>
            <a:off x="5618163" y="1327150"/>
            <a:ext cx="1162050" cy="1176338"/>
            <a:chOff x="3163" y="1122"/>
            <a:chExt cx="620" cy="585"/>
          </a:xfrm>
          <a:solidFill>
            <a:schemeClr val="accent3"/>
          </a:solidFill>
        </p:grpSpPr>
        <p:sp>
          <p:nvSpPr>
            <p:cNvPr id="319514" name="Freeform 26"/>
            <p:cNvSpPr>
              <a:spLocks/>
            </p:cNvSpPr>
            <p:nvPr/>
          </p:nvSpPr>
          <p:spPr bwMode="auto">
            <a:xfrm>
              <a:off x="3468" y="1272"/>
              <a:ext cx="315" cy="435"/>
            </a:xfrm>
            <a:custGeom>
              <a:avLst/>
              <a:gdLst/>
              <a:ahLst/>
              <a:cxnLst>
                <a:cxn ang="0">
                  <a:pos x="31" y="83"/>
                </a:cxn>
                <a:cxn ang="0">
                  <a:pos x="52" y="81"/>
                </a:cxn>
                <a:cxn ang="0">
                  <a:pos x="54" y="76"/>
                </a:cxn>
                <a:cxn ang="0">
                  <a:pos x="55" y="71"/>
                </a:cxn>
                <a:cxn ang="0">
                  <a:pos x="59" y="66"/>
                </a:cxn>
                <a:cxn ang="0">
                  <a:pos x="59" y="63"/>
                </a:cxn>
                <a:cxn ang="0">
                  <a:pos x="61" y="60"/>
                </a:cxn>
                <a:cxn ang="0">
                  <a:pos x="62" y="62"/>
                </a:cxn>
                <a:cxn ang="0">
                  <a:pos x="63" y="61"/>
                </a:cxn>
                <a:cxn ang="0">
                  <a:pos x="63" y="57"/>
                </a:cxn>
                <a:cxn ang="0">
                  <a:pos x="62" y="51"/>
                </a:cxn>
                <a:cxn ang="0">
                  <a:pos x="57" y="34"/>
                </a:cxn>
                <a:cxn ang="0">
                  <a:pos x="51" y="34"/>
                </a:cxn>
                <a:cxn ang="0">
                  <a:pos x="43" y="44"/>
                </a:cxn>
                <a:cxn ang="0">
                  <a:pos x="42" y="43"/>
                </a:cxn>
                <a:cxn ang="0">
                  <a:pos x="39" y="42"/>
                </a:cxn>
                <a:cxn ang="0">
                  <a:pos x="39" y="37"/>
                </a:cxn>
                <a:cxn ang="0">
                  <a:pos x="43" y="34"/>
                </a:cxn>
                <a:cxn ang="0">
                  <a:pos x="44" y="31"/>
                </a:cxn>
                <a:cxn ang="0">
                  <a:pos x="45" y="29"/>
                </a:cxn>
                <a:cxn ang="0">
                  <a:pos x="47" y="21"/>
                </a:cxn>
                <a:cxn ang="0">
                  <a:pos x="45" y="17"/>
                </a:cxn>
                <a:cxn ang="0">
                  <a:pos x="43" y="14"/>
                </a:cxn>
                <a:cxn ang="0">
                  <a:pos x="45" y="12"/>
                </a:cxn>
                <a:cxn ang="0">
                  <a:pos x="43" y="8"/>
                </a:cxn>
                <a:cxn ang="0">
                  <a:pos x="36" y="5"/>
                </a:cxn>
                <a:cxn ang="0">
                  <a:pos x="31" y="3"/>
                </a:cxn>
                <a:cxn ang="0">
                  <a:pos x="25" y="1"/>
                </a:cxn>
                <a:cxn ang="0">
                  <a:pos x="22" y="1"/>
                </a:cxn>
                <a:cxn ang="0">
                  <a:pos x="18" y="4"/>
                </a:cxn>
                <a:cxn ang="0">
                  <a:pos x="19" y="7"/>
                </a:cxn>
                <a:cxn ang="0">
                  <a:pos x="19" y="9"/>
                </a:cxn>
                <a:cxn ang="0">
                  <a:pos x="18" y="9"/>
                </a:cxn>
                <a:cxn ang="0">
                  <a:pos x="15" y="12"/>
                </a:cxn>
                <a:cxn ang="0">
                  <a:pos x="15" y="16"/>
                </a:cxn>
                <a:cxn ang="0">
                  <a:pos x="14" y="21"/>
                </a:cxn>
                <a:cxn ang="0">
                  <a:pos x="11" y="20"/>
                </a:cxn>
                <a:cxn ang="0">
                  <a:pos x="12" y="16"/>
                </a:cxn>
                <a:cxn ang="0">
                  <a:pos x="12" y="14"/>
                </a:cxn>
                <a:cxn ang="0">
                  <a:pos x="10" y="16"/>
                </a:cxn>
                <a:cxn ang="0">
                  <a:pos x="9" y="19"/>
                </a:cxn>
                <a:cxn ang="0">
                  <a:pos x="6" y="21"/>
                </a:cxn>
                <a:cxn ang="0">
                  <a:pos x="5" y="23"/>
                </a:cxn>
                <a:cxn ang="0">
                  <a:pos x="3" y="29"/>
                </a:cxn>
                <a:cxn ang="0">
                  <a:pos x="3" y="34"/>
                </a:cxn>
                <a:cxn ang="0">
                  <a:pos x="0" y="39"/>
                </a:cxn>
                <a:cxn ang="0">
                  <a:pos x="2" y="45"/>
                </a:cxn>
                <a:cxn ang="0">
                  <a:pos x="2" y="50"/>
                </a:cxn>
                <a:cxn ang="0">
                  <a:pos x="7" y="61"/>
                </a:cxn>
                <a:cxn ang="0">
                  <a:pos x="8" y="66"/>
                </a:cxn>
                <a:cxn ang="0">
                  <a:pos x="8" y="68"/>
                </a:cxn>
                <a:cxn ang="0">
                  <a:pos x="6" y="75"/>
                </a:cxn>
                <a:cxn ang="0">
                  <a:pos x="2" y="84"/>
                </a:cxn>
                <a:cxn ang="0">
                  <a:pos x="0" y="87"/>
                </a:cxn>
              </a:cxnLst>
              <a:rect l="0" t="0" r="r" b="b"/>
              <a:pathLst>
                <a:path w="63" h="87">
                  <a:moveTo>
                    <a:pt x="0" y="87"/>
                  </a:moveTo>
                  <a:lnTo>
                    <a:pt x="31" y="83"/>
                  </a:lnTo>
                  <a:lnTo>
                    <a:pt x="31" y="84"/>
                  </a:lnTo>
                  <a:lnTo>
                    <a:pt x="52" y="81"/>
                  </a:lnTo>
                  <a:lnTo>
                    <a:pt x="52" y="80"/>
                  </a:lnTo>
                  <a:lnTo>
                    <a:pt x="54" y="76"/>
                  </a:lnTo>
                  <a:lnTo>
                    <a:pt x="55" y="74"/>
                  </a:lnTo>
                  <a:lnTo>
                    <a:pt x="55" y="71"/>
                  </a:lnTo>
                  <a:lnTo>
                    <a:pt x="56" y="68"/>
                  </a:lnTo>
                  <a:lnTo>
                    <a:pt x="59" y="66"/>
                  </a:lnTo>
                  <a:lnTo>
                    <a:pt x="59" y="64"/>
                  </a:lnTo>
                  <a:lnTo>
                    <a:pt x="59" y="63"/>
                  </a:lnTo>
                  <a:lnTo>
                    <a:pt x="59" y="62"/>
                  </a:lnTo>
                  <a:lnTo>
                    <a:pt x="61" y="60"/>
                  </a:lnTo>
                  <a:lnTo>
                    <a:pt x="61" y="62"/>
                  </a:lnTo>
                  <a:lnTo>
                    <a:pt x="62" y="62"/>
                  </a:lnTo>
                  <a:lnTo>
                    <a:pt x="63" y="61"/>
                  </a:lnTo>
                  <a:lnTo>
                    <a:pt x="63" y="61"/>
                  </a:lnTo>
                  <a:lnTo>
                    <a:pt x="63" y="59"/>
                  </a:lnTo>
                  <a:lnTo>
                    <a:pt x="63" y="57"/>
                  </a:lnTo>
                  <a:lnTo>
                    <a:pt x="63" y="53"/>
                  </a:lnTo>
                  <a:lnTo>
                    <a:pt x="62" y="51"/>
                  </a:lnTo>
                  <a:lnTo>
                    <a:pt x="62" y="46"/>
                  </a:lnTo>
                  <a:lnTo>
                    <a:pt x="57" y="34"/>
                  </a:lnTo>
                  <a:lnTo>
                    <a:pt x="53" y="32"/>
                  </a:lnTo>
                  <a:lnTo>
                    <a:pt x="51" y="34"/>
                  </a:lnTo>
                  <a:lnTo>
                    <a:pt x="49" y="36"/>
                  </a:lnTo>
                  <a:lnTo>
                    <a:pt x="43" y="44"/>
                  </a:lnTo>
                  <a:lnTo>
                    <a:pt x="43" y="44"/>
                  </a:lnTo>
                  <a:lnTo>
                    <a:pt x="42" y="43"/>
                  </a:lnTo>
                  <a:lnTo>
                    <a:pt x="40" y="42"/>
                  </a:lnTo>
                  <a:lnTo>
                    <a:pt x="39" y="42"/>
                  </a:lnTo>
                  <a:lnTo>
                    <a:pt x="39" y="40"/>
                  </a:lnTo>
                  <a:lnTo>
                    <a:pt x="39" y="37"/>
                  </a:lnTo>
                  <a:lnTo>
                    <a:pt x="40" y="35"/>
                  </a:lnTo>
                  <a:lnTo>
                    <a:pt x="43" y="34"/>
                  </a:lnTo>
                  <a:lnTo>
                    <a:pt x="44" y="32"/>
                  </a:lnTo>
                  <a:lnTo>
                    <a:pt x="44" y="31"/>
                  </a:lnTo>
                  <a:lnTo>
                    <a:pt x="44" y="30"/>
                  </a:lnTo>
                  <a:lnTo>
                    <a:pt x="45" y="29"/>
                  </a:lnTo>
                  <a:lnTo>
                    <a:pt x="47" y="26"/>
                  </a:lnTo>
                  <a:lnTo>
                    <a:pt x="47" y="21"/>
                  </a:lnTo>
                  <a:lnTo>
                    <a:pt x="46" y="19"/>
                  </a:lnTo>
                  <a:lnTo>
                    <a:pt x="45" y="17"/>
                  </a:lnTo>
                  <a:lnTo>
                    <a:pt x="43" y="15"/>
                  </a:lnTo>
                  <a:lnTo>
                    <a:pt x="43" y="14"/>
                  </a:lnTo>
                  <a:lnTo>
                    <a:pt x="43" y="13"/>
                  </a:lnTo>
                  <a:lnTo>
                    <a:pt x="45" y="12"/>
                  </a:lnTo>
                  <a:lnTo>
                    <a:pt x="45" y="12"/>
                  </a:lnTo>
                  <a:lnTo>
                    <a:pt x="43" y="8"/>
                  </a:lnTo>
                  <a:lnTo>
                    <a:pt x="41" y="7"/>
                  </a:lnTo>
                  <a:lnTo>
                    <a:pt x="36" y="5"/>
                  </a:lnTo>
                  <a:lnTo>
                    <a:pt x="32" y="4"/>
                  </a:lnTo>
                  <a:lnTo>
                    <a:pt x="31" y="3"/>
                  </a:lnTo>
                  <a:lnTo>
                    <a:pt x="28" y="2"/>
                  </a:lnTo>
                  <a:lnTo>
                    <a:pt x="25" y="1"/>
                  </a:lnTo>
                  <a:lnTo>
                    <a:pt x="23" y="0"/>
                  </a:lnTo>
                  <a:lnTo>
                    <a:pt x="22" y="1"/>
                  </a:lnTo>
                  <a:lnTo>
                    <a:pt x="20" y="1"/>
                  </a:lnTo>
                  <a:lnTo>
                    <a:pt x="18" y="4"/>
                  </a:lnTo>
                  <a:lnTo>
                    <a:pt x="18" y="7"/>
                  </a:lnTo>
                  <a:lnTo>
                    <a:pt x="19" y="7"/>
                  </a:lnTo>
                  <a:lnTo>
                    <a:pt x="19" y="8"/>
                  </a:lnTo>
                  <a:lnTo>
                    <a:pt x="19" y="9"/>
                  </a:lnTo>
                  <a:lnTo>
                    <a:pt x="19" y="9"/>
                  </a:lnTo>
                  <a:lnTo>
                    <a:pt x="18" y="9"/>
                  </a:lnTo>
                  <a:lnTo>
                    <a:pt x="17" y="10"/>
                  </a:lnTo>
                  <a:lnTo>
                    <a:pt x="15" y="12"/>
                  </a:lnTo>
                  <a:lnTo>
                    <a:pt x="15" y="14"/>
                  </a:lnTo>
                  <a:lnTo>
                    <a:pt x="15" y="16"/>
                  </a:lnTo>
                  <a:lnTo>
                    <a:pt x="15" y="18"/>
                  </a:lnTo>
                  <a:lnTo>
                    <a:pt x="14" y="21"/>
                  </a:lnTo>
                  <a:lnTo>
                    <a:pt x="12" y="21"/>
                  </a:lnTo>
                  <a:lnTo>
                    <a:pt x="11" y="20"/>
                  </a:lnTo>
                  <a:lnTo>
                    <a:pt x="12" y="18"/>
                  </a:lnTo>
                  <a:lnTo>
                    <a:pt x="12" y="16"/>
                  </a:lnTo>
                  <a:lnTo>
                    <a:pt x="12" y="15"/>
                  </a:lnTo>
                  <a:lnTo>
                    <a:pt x="12" y="14"/>
                  </a:lnTo>
                  <a:lnTo>
                    <a:pt x="11" y="14"/>
                  </a:lnTo>
                  <a:lnTo>
                    <a:pt x="10" y="16"/>
                  </a:lnTo>
                  <a:lnTo>
                    <a:pt x="10" y="18"/>
                  </a:lnTo>
                  <a:lnTo>
                    <a:pt x="9" y="19"/>
                  </a:lnTo>
                  <a:lnTo>
                    <a:pt x="8" y="19"/>
                  </a:lnTo>
                  <a:lnTo>
                    <a:pt x="6" y="21"/>
                  </a:lnTo>
                  <a:lnTo>
                    <a:pt x="5" y="22"/>
                  </a:lnTo>
                  <a:lnTo>
                    <a:pt x="5" y="23"/>
                  </a:lnTo>
                  <a:lnTo>
                    <a:pt x="3" y="25"/>
                  </a:lnTo>
                  <a:lnTo>
                    <a:pt x="3" y="29"/>
                  </a:lnTo>
                  <a:lnTo>
                    <a:pt x="3" y="32"/>
                  </a:lnTo>
                  <a:lnTo>
                    <a:pt x="3" y="34"/>
                  </a:lnTo>
                  <a:lnTo>
                    <a:pt x="2" y="37"/>
                  </a:lnTo>
                  <a:lnTo>
                    <a:pt x="0" y="39"/>
                  </a:lnTo>
                  <a:lnTo>
                    <a:pt x="0" y="40"/>
                  </a:lnTo>
                  <a:lnTo>
                    <a:pt x="2" y="45"/>
                  </a:lnTo>
                  <a:lnTo>
                    <a:pt x="1" y="48"/>
                  </a:lnTo>
                  <a:lnTo>
                    <a:pt x="2" y="50"/>
                  </a:lnTo>
                  <a:lnTo>
                    <a:pt x="5" y="56"/>
                  </a:lnTo>
                  <a:lnTo>
                    <a:pt x="7" y="61"/>
                  </a:lnTo>
                  <a:lnTo>
                    <a:pt x="7" y="66"/>
                  </a:lnTo>
                  <a:lnTo>
                    <a:pt x="8" y="66"/>
                  </a:lnTo>
                  <a:lnTo>
                    <a:pt x="8" y="67"/>
                  </a:lnTo>
                  <a:lnTo>
                    <a:pt x="8" y="68"/>
                  </a:lnTo>
                  <a:lnTo>
                    <a:pt x="7" y="72"/>
                  </a:lnTo>
                  <a:lnTo>
                    <a:pt x="6" y="75"/>
                  </a:lnTo>
                  <a:lnTo>
                    <a:pt x="5" y="78"/>
                  </a:lnTo>
                  <a:lnTo>
                    <a:pt x="2" y="84"/>
                  </a:lnTo>
                  <a:lnTo>
                    <a:pt x="0" y="86"/>
                  </a:lnTo>
                  <a:lnTo>
                    <a:pt x="0" y="87"/>
                  </a:lnTo>
                </a:path>
              </a:pathLst>
            </a:custGeom>
            <a:grp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15" name="Freeform 27"/>
            <p:cNvSpPr>
              <a:spLocks/>
            </p:cNvSpPr>
            <p:nvPr/>
          </p:nvSpPr>
          <p:spPr bwMode="auto">
            <a:xfrm>
              <a:off x="3163" y="1122"/>
              <a:ext cx="500" cy="245"/>
            </a:xfrm>
            <a:custGeom>
              <a:avLst/>
              <a:gdLst/>
              <a:ahLst/>
              <a:cxnLst>
                <a:cxn ang="0">
                  <a:pos x="5" y="19"/>
                </a:cxn>
                <a:cxn ang="0">
                  <a:pos x="10" y="15"/>
                </a:cxn>
                <a:cxn ang="0">
                  <a:pos x="24" y="7"/>
                </a:cxn>
                <a:cxn ang="0">
                  <a:pos x="32" y="1"/>
                </a:cxn>
                <a:cxn ang="0">
                  <a:pos x="37" y="1"/>
                </a:cxn>
                <a:cxn ang="0">
                  <a:pos x="33" y="4"/>
                </a:cxn>
                <a:cxn ang="0">
                  <a:pos x="28" y="10"/>
                </a:cxn>
                <a:cxn ang="0">
                  <a:pos x="28" y="14"/>
                </a:cxn>
                <a:cxn ang="0">
                  <a:pos x="34" y="11"/>
                </a:cxn>
                <a:cxn ang="0">
                  <a:pos x="48" y="18"/>
                </a:cxn>
                <a:cxn ang="0">
                  <a:pos x="52" y="19"/>
                </a:cxn>
                <a:cxn ang="0">
                  <a:pos x="54" y="20"/>
                </a:cxn>
                <a:cxn ang="0">
                  <a:pos x="59" y="16"/>
                </a:cxn>
                <a:cxn ang="0">
                  <a:pos x="77" y="10"/>
                </a:cxn>
                <a:cxn ang="0">
                  <a:pos x="77" y="14"/>
                </a:cxn>
                <a:cxn ang="0">
                  <a:pos x="80" y="16"/>
                </a:cxn>
                <a:cxn ang="0">
                  <a:pos x="87" y="16"/>
                </a:cxn>
                <a:cxn ang="0">
                  <a:pos x="92" y="21"/>
                </a:cxn>
                <a:cxn ang="0">
                  <a:pos x="100" y="22"/>
                </a:cxn>
                <a:cxn ang="0">
                  <a:pos x="99" y="25"/>
                </a:cxn>
                <a:cxn ang="0">
                  <a:pos x="96" y="25"/>
                </a:cxn>
                <a:cxn ang="0">
                  <a:pos x="91" y="25"/>
                </a:cxn>
                <a:cxn ang="0">
                  <a:pos x="84" y="25"/>
                </a:cxn>
                <a:cxn ang="0">
                  <a:pos x="84" y="28"/>
                </a:cxn>
                <a:cxn ang="0">
                  <a:pos x="75" y="26"/>
                </a:cxn>
                <a:cxn ang="0">
                  <a:pos x="69" y="28"/>
                </a:cxn>
                <a:cxn ang="0">
                  <a:pos x="66" y="29"/>
                </a:cxn>
                <a:cxn ang="0">
                  <a:pos x="61" y="30"/>
                </a:cxn>
                <a:cxn ang="0">
                  <a:pos x="56" y="37"/>
                </a:cxn>
                <a:cxn ang="0">
                  <a:pos x="57" y="33"/>
                </a:cxn>
                <a:cxn ang="0">
                  <a:pos x="53" y="34"/>
                </a:cxn>
                <a:cxn ang="0">
                  <a:pos x="51" y="32"/>
                </a:cxn>
                <a:cxn ang="0">
                  <a:pos x="48" y="38"/>
                </a:cxn>
                <a:cxn ang="0">
                  <a:pos x="44" y="46"/>
                </a:cxn>
                <a:cxn ang="0">
                  <a:pos x="42" y="48"/>
                </a:cxn>
                <a:cxn ang="0">
                  <a:pos x="42" y="43"/>
                </a:cxn>
                <a:cxn ang="0">
                  <a:pos x="39" y="43"/>
                </a:cxn>
                <a:cxn ang="0">
                  <a:pos x="36" y="35"/>
                </a:cxn>
                <a:cxn ang="0">
                  <a:pos x="35" y="33"/>
                </a:cxn>
                <a:cxn ang="0">
                  <a:pos x="28" y="31"/>
                </a:cxn>
                <a:cxn ang="0">
                  <a:pos x="26" y="31"/>
                </a:cxn>
                <a:cxn ang="0">
                  <a:pos x="19" y="29"/>
                </a:cxn>
                <a:cxn ang="0">
                  <a:pos x="4" y="23"/>
                </a:cxn>
                <a:cxn ang="0">
                  <a:pos x="0" y="21"/>
                </a:cxn>
              </a:cxnLst>
              <a:rect l="0" t="0" r="r" b="b"/>
              <a:pathLst>
                <a:path w="100" h="49">
                  <a:moveTo>
                    <a:pt x="0" y="21"/>
                  </a:moveTo>
                  <a:lnTo>
                    <a:pt x="3" y="20"/>
                  </a:lnTo>
                  <a:lnTo>
                    <a:pt x="5" y="19"/>
                  </a:lnTo>
                  <a:lnTo>
                    <a:pt x="8" y="17"/>
                  </a:lnTo>
                  <a:lnTo>
                    <a:pt x="8" y="15"/>
                  </a:lnTo>
                  <a:lnTo>
                    <a:pt x="10" y="15"/>
                  </a:lnTo>
                  <a:lnTo>
                    <a:pt x="15" y="13"/>
                  </a:lnTo>
                  <a:lnTo>
                    <a:pt x="19" y="11"/>
                  </a:lnTo>
                  <a:lnTo>
                    <a:pt x="24" y="7"/>
                  </a:lnTo>
                  <a:lnTo>
                    <a:pt x="25" y="6"/>
                  </a:lnTo>
                  <a:lnTo>
                    <a:pt x="29" y="2"/>
                  </a:lnTo>
                  <a:lnTo>
                    <a:pt x="32" y="1"/>
                  </a:lnTo>
                  <a:lnTo>
                    <a:pt x="36" y="0"/>
                  </a:lnTo>
                  <a:lnTo>
                    <a:pt x="37" y="0"/>
                  </a:lnTo>
                  <a:lnTo>
                    <a:pt x="37" y="1"/>
                  </a:lnTo>
                  <a:lnTo>
                    <a:pt x="35" y="2"/>
                  </a:lnTo>
                  <a:lnTo>
                    <a:pt x="34" y="2"/>
                  </a:lnTo>
                  <a:lnTo>
                    <a:pt x="33" y="4"/>
                  </a:lnTo>
                  <a:lnTo>
                    <a:pt x="30" y="8"/>
                  </a:lnTo>
                  <a:lnTo>
                    <a:pt x="29" y="9"/>
                  </a:lnTo>
                  <a:lnTo>
                    <a:pt x="28" y="10"/>
                  </a:lnTo>
                  <a:lnTo>
                    <a:pt x="27" y="13"/>
                  </a:lnTo>
                  <a:lnTo>
                    <a:pt x="28" y="15"/>
                  </a:lnTo>
                  <a:lnTo>
                    <a:pt x="28" y="14"/>
                  </a:lnTo>
                  <a:lnTo>
                    <a:pt x="31" y="12"/>
                  </a:lnTo>
                  <a:lnTo>
                    <a:pt x="33" y="12"/>
                  </a:lnTo>
                  <a:lnTo>
                    <a:pt x="34" y="11"/>
                  </a:lnTo>
                  <a:lnTo>
                    <a:pt x="40" y="14"/>
                  </a:lnTo>
                  <a:lnTo>
                    <a:pt x="44" y="19"/>
                  </a:lnTo>
                  <a:lnTo>
                    <a:pt x="48" y="18"/>
                  </a:lnTo>
                  <a:lnTo>
                    <a:pt x="50" y="19"/>
                  </a:lnTo>
                  <a:lnTo>
                    <a:pt x="51" y="19"/>
                  </a:lnTo>
                  <a:lnTo>
                    <a:pt x="52" y="19"/>
                  </a:lnTo>
                  <a:lnTo>
                    <a:pt x="52" y="19"/>
                  </a:lnTo>
                  <a:lnTo>
                    <a:pt x="54" y="20"/>
                  </a:lnTo>
                  <a:lnTo>
                    <a:pt x="54" y="20"/>
                  </a:lnTo>
                  <a:lnTo>
                    <a:pt x="55" y="20"/>
                  </a:lnTo>
                  <a:lnTo>
                    <a:pt x="55" y="18"/>
                  </a:lnTo>
                  <a:lnTo>
                    <a:pt x="59" y="16"/>
                  </a:lnTo>
                  <a:lnTo>
                    <a:pt x="72" y="12"/>
                  </a:lnTo>
                  <a:lnTo>
                    <a:pt x="76" y="10"/>
                  </a:lnTo>
                  <a:lnTo>
                    <a:pt x="77" y="10"/>
                  </a:lnTo>
                  <a:lnTo>
                    <a:pt x="78" y="11"/>
                  </a:lnTo>
                  <a:lnTo>
                    <a:pt x="77" y="12"/>
                  </a:lnTo>
                  <a:lnTo>
                    <a:pt x="77" y="14"/>
                  </a:lnTo>
                  <a:lnTo>
                    <a:pt x="78" y="17"/>
                  </a:lnTo>
                  <a:lnTo>
                    <a:pt x="80" y="17"/>
                  </a:lnTo>
                  <a:lnTo>
                    <a:pt x="80" y="16"/>
                  </a:lnTo>
                  <a:lnTo>
                    <a:pt x="82" y="17"/>
                  </a:lnTo>
                  <a:lnTo>
                    <a:pt x="83" y="16"/>
                  </a:lnTo>
                  <a:lnTo>
                    <a:pt x="87" y="16"/>
                  </a:lnTo>
                  <a:lnTo>
                    <a:pt x="89" y="17"/>
                  </a:lnTo>
                  <a:lnTo>
                    <a:pt x="91" y="20"/>
                  </a:lnTo>
                  <a:lnTo>
                    <a:pt x="92" y="21"/>
                  </a:lnTo>
                  <a:lnTo>
                    <a:pt x="95" y="23"/>
                  </a:lnTo>
                  <a:lnTo>
                    <a:pt x="99" y="22"/>
                  </a:lnTo>
                  <a:lnTo>
                    <a:pt x="100" y="22"/>
                  </a:lnTo>
                  <a:lnTo>
                    <a:pt x="100" y="23"/>
                  </a:lnTo>
                  <a:lnTo>
                    <a:pt x="100" y="24"/>
                  </a:lnTo>
                  <a:lnTo>
                    <a:pt x="99" y="25"/>
                  </a:lnTo>
                  <a:lnTo>
                    <a:pt x="97" y="26"/>
                  </a:lnTo>
                  <a:lnTo>
                    <a:pt x="96" y="25"/>
                  </a:lnTo>
                  <a:lnTo>
                    <a:pt x="96" y="25"/>
                  </a:lnTo>
                  <a:lnTo>
                    <a:pt x="95" y="25"/>
                  </a:lnTo>
                  <a:lnTo>
                    <a:pt x="93" y="26"/>
                  </a:lnTo>
                  <a:lnTo>
                    <a:pt x="91" y="25"/>
                  </a:lnTo>
                  <a:lnTo>
                    <a:pt x="90" y="25"/>
                  </a:lnTo>
                  <a:lnTo>
                    <a:pt x="87" y="26"/>
                  </a:lnTo>
                  <a:lnTo>
                    <a:pt x="84" y="25"/>
                  </a:lnTo>
                  <a:lnTo>
                    <a:pt x="84" y="26"/>
                  </a:lnTo>
                  <a:lnTo>
                    <a:pt x="84" y="28"/>
                  </a:lnTo>
                  <a:lnTo>
                    <a:pt x="84" y="28"/>
                  </a:lnTo>
                  <a:lnTo>
                    <a:pt x="83" y="28"/>
                  </a:lnTo>
                  <a:lnTo>
                    <a:pt x="80" y="26"/>
                  </a:lnTo>
                  <a:lnTo>
                    <a:pt x="75" y="26"/>
                  </a:lnTo>
                  <a:lnTo>
                    <a:pt x="74" y="26"/>
                  </a:lnTo>
                  <a:lnTo>
                    <a:pt x="73" y="25"/>
                  </a:lnTo>
                  <a:lnTo>
                    <a:pt x="69" y="28"/>
                  </a:lnTo>
                  <a:lnTo>
                    <a:pt x="68" y="28"/>
                  </a:lnTo>
                  <a:lnTo>
                    <a:pt x="67" y="29"/>
                  </a:lnTo>
                  <a:lnTo>
                    <a:pt x="66" y="29"/>
                  </a:lnTo>
                  <a:lnTo>
                    <a:pt x="65" y="30"/>
                  </a:lnTo>
                  <a:lnTo>
                    <a:pt x="63" y="29"/>
                  </a:lnTo>
                  <a:lnTo>
                    <a:pt x="61" y="30"/>
                  </a:lnTo>
                  <a:lnTo>
                    <a:pt x="61" y="32"/>
                  </a:lnTo>
                  <a:lnTo>
                    <a:pt x="60" y="33"/>
                  </a:lnTo>
                  <a:lnTo>
                    <a:pt x="56" y="37"/>
                  </a:lnTo>
                  <a:lnTo>
                    <a:pt x="55" y="36"/>
                  </a:lnTo>
                  <a:lnTo>
                    <a:pt x="55" y="36"/>
                  </a:lnTo>
                  <a:lnTo>
                    <a:pt x="57" y="33"/>
                  </a:lnTo>
                  <a:lnTo>
                    <a:pt x="56" y="32"/>
                  </a:lnTo>
                  <a:lnTo>
                    <a:pt x="54" y="32"/>
                  </a:lnTo>
                  <a:lnTo>
                    <a:pt x="53" y="34"/>
                  </a:lnTo>
                  <a:lnTo>
                    <a:pt x="52" y="35"/>
                  </a:lnTo>
                  <a:lnTo>
                    <a:pt x="51" y="34"/>
                  </a:lnTo>
                  <a:lnTo>
                    <a:pt x="51" y="32"/>
                  </a:lnTo>
                  <a:lnTo>
                    <a:pt x="50" y="32"/>
                  </a:lnTo>
                  <a:lnTo>
                    <a:pt x="50" y="35"/>
                  </a:lnTo>
                  <a:lnTo>
                    <a:pt x="48" y="38"/>
                  </a:lnTo>
                  <a:lnTo>
                    <a:pt x="47" y="41"/>
                  </a:lnTo>
                  <a:lnTo>
                    <a:pt x="46" y="43"/>
                  </a:lnTo>
                  <a:lnTo>
                    <a:pt x="44" y="46"/>
                  </a:lnTo>
                  <a:lnTo>
                    <a:pt x="44" y="48"/>
                  </a:lnTo>
                  <a:lnTo>
                    <a:pt x="44" y="49"/>
                  </a:lnTo>
                  <a:lnTo>
                    <a:pt x="42" y="48"/>
                  </a:lnTo>
                  <a:lnTo>
                    <a:pt x="41" y="46"/>
                  </a:lnTo>
                  <a:lnTo>
                    <a:pt x="42" y="45"/>
                  </a:lnTo>
                  <a:lnTo>
                    <a:pt x="42" y="43"/>
                  </a:lnTo>
                  <a:lnTo>
                    <a:pt x="42" y="43"/>
                  </a:lnTo>
                  <a:lnTo>
                    <a:pt x="39" y="44"/>
                  </a:lnTo>
                  <a:lnTo>
                    <a:pt x="39" y="43"/>
                  </a:lnTo>
                  <a:lnTo>
                    <a:pt x="39" y="38"/>
                  </a:lnTo>
                  <a:lnTo>
                    <a:pt x="39" y="36"/>
                  </a:lnTo>
                  <a:lnTo>
                    <a:pt x="36" y="35"/>
                  </a:lnTo>
                  <a:lnTo>
                    <a:pt x="34" y="34"/>
                  </a:lnTo>
                  <a:lnTo>
                    <a:pt x="34" y="34"/>
                  </a:lnTo>
                  <a:lnTo>
                    <a:pt x="35" y="33"/>
                  </a:lnTo>
                  <a:lnTo>
                    <a:pt x="34" y="32"/>
                  </a:lnTo>
                  <a:lnTo>
                    <a:pt x="32" y="32"/>
                  </a:lnTo>
                  <a:lnTo>
                    <a:pt x="28" y="31"/>
                  </a:lnTo>
                  <a:lnTo>
                    <a:pt x="27" y="31"/>
                  </a:lnTo>
                  <a:lnTo>
                    <a:pt x="27" y="32"/>
                  </a:lnTo>
                  <a:lnTo>
                    <a:pt x="26" y="31"/>
                  </a:lnTo>
                  <a:lnTo>
                    <a:pt x="24" y="31"/>
                  </a:lnTo>
                  <a:lnTo>
                    <a:pt x="21" y="29"/>
                  </a:lnTo>
                  <a:lnTo>
                    <a:pt x="19" y="29"/>
                  </a:lnTo>
                  <a:lnTo>
                    <a:pt x="6" y="26"/>
                  </a:lnTo>
                  <a:lnTo>
                    <a:pt x="5" y="25"/>
                  </a:lnTo>
                  <a:lnTo>
                    <a:pt x="4" y="23"/>
                  </a:lnTo>
                  <a:lnTo>
                    <a:pt x="3" y="22"/>
                  </a:lnTo>
                  <a:lnTo>
                    <a:pt x="1" y="22"/>
                  </a:lnTo>
                  <a:lnTo>
                    <a:pt x="0" y="21"/>
                  </a:lnTo>
                </a:path>
              </a:pathLst>
            </a:custGeom>
            <a:grp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grpSp>
      <p:sp>
        <p:nvSpPr>
          <p:cNvPr id="319516" name="Freeform 28"/>
          <p:cNvSpPr>
            <a:spLocks/>
          </p:cNvSpPr>
          <p:nvPr/>
        </p:nvSpPr>
        <p:spPr bwMode="auto">
          <a:xfrm>
            <a:off x="6076950" y="2463800"/>
            <a:ext cx="468313" cy="884238"/>
          </a:xfrm>
          <a:custGeom>
            <a:avLst/>
            <a:gdLst/>
            <a:ahLst/>
            <a:cxnLst>
              <a:cxn ang="0">
                <a:pos x="2" y="5"/>
              </a:cxn>
              <a:cxn ang="0">
                <a:pos x="6" y="55"/>
              </a:cxn>
              <a:cxn ang="0">
                <a:pos x="5" y="55"/>
              </a:cxn>
              <a:cxn ang="0">
                <a:pos x="6" y="57"/>
              </a:cxn>
              <a:cxn ang="0">
                <a:pos x="5" y="60"/>
              </a:cxn>
              <a:cxn ang="0">
                <a:pos x="7" y="63"/>
              </a:cxn>
              <a:cxn ang="0">
                <a:pos x="7" y="68"/>
              </a:cxn>
              <a:cxn ang="0">
                <a:pos x="5" y="72"/>
              </a:cxn>
              <a:cxn ang="0">
                <a:pos x="5" y="73"/>
              </a:cxn>
              <a:cxn ang="0">
                <a:pos x="4" y="77"/>
              </a:cxn>
              <a:cxn ang="0">
                <a:pos x="1" y="79"/>
              </a:cxn>
              <a:cxn ang="0">
                <a:pos x="1" y="82"/>
              </a:cxn>
              <a:cxn ang="0">
                <a:pos x="0" y="86"/>
              </a:cxn>
              <a:cxn ang="0">
                <a:pos x="0" y="87"/>
              </a:cxn>
              <a:cxn ang="0">
                <a:pos x="0" y="87"/>
              </a:cxn>
              <a:cxn ang="0">
                <a:pos x="1" y="87"/>
              </a:cxn>
              <a:cxn ang="0">
                <a:pos x="2" y="88"/>
              </a:cxn>
              <a:cxn ang="0">
                <a:pos x="3" y="87"/>
              </a:cxn>
              <a:cxn ang="0">
                <a:pos x="3" y="87"/>
              </a:cxn>
              <a:cxn ang="0">
                <a:pos x="3" y="85"/>
              </a:cxn>
              <a:cxn ang="0">
                <a:pos x="6" y="85"/>
              </a:cxn>
              <a:cxn ang="0">
                <a:pos x="10" y="84"/>
              </a:cxn>
              <a:cxn ang="0">
                <a:pos x="15" y="86"/>
              </a:cxn>
              <a:cxn ang="0">
                <a:pos x="16" y="87"/>
              </a:cxn>
              <a:cxn ang="0">
                <a:pos x="17" y="86"/>
              </a:cxn>
              <a:cxn ang="0">
                <a:pos x="18" y="83"/>
              </a:cxn>
              <a:cxn ang="0">
                <a:pos x="20" y="82"/>
              </a:cxn>
              <a:cxn ang="0">
                <a:pos x="21" y="84"/>
              </a:cxn>
              <a:cxn ang="0">
                <a:pos x="23" y="85"/>
              </a:cxn>
              <a:cxn ang="0">
                <a:pos x="24" y="84"/>
              </a:cxn>
              <a:cxn ang="0">
                <a:pos x="26" y="79"/>
              </a:cxn>
              <a:cxn ang="0">
                <a:pos x="27" y="78"/>
              </a:cxn>
              <a:cxn ang="0">
                <a:pos x="28" y="78"/>
              </a:cxn>
              <a:cxn ang="0">
                <a:pos x="30" y="80"/>
              </a:cxn>
              <a:cxn ang="0">
                <a:pos x="34" y="80"/>
              </a:cxn>
              <a:cxn ang="0">
                <a:pos x="35" y="76"/>
              </a:cxn>
              <a:cxn ang="0">
                <a:pos x="41" y="68"/>
              </a:cxn>
              <a:cxn ang="0">
                <a:pos x="41" y="65"/>
              </a:cxn>
              <a:cxn ang="0">
                <a:pos x="43" y="64"/>
              </a:cxn>
              <a:cxn ang="0">
                <a:pos x="45" y="64"/>
              </a:cxn>
              <a:cxn ang="0">
                <a:pos x="47" y="63"/>
              </a:cxn>
              <a:cxn ang="0">
                <a:pos x="49" y="62"/>
              </a:cxn>
              <a:cxn ang="0">
                <a:pos x="50" y="61"/>
              </a:cxn>
              <a:cxn ang="0">
                <a:pos x="49" y="57"/>
              </a:cxn>
              <a:cxn ang="0">
                <a:pos x="49" y="56"/>
              </a:cxn>
              <a:cxn ang="0">
                <a:pos x="50" y="55"/>
              </a:cxn>
              <a:cxn ang="0">
                <a:pos x="43" y="1"/>
              </a:cxn>
              <a:cxn ang="0">
                <a:pos x="43" y="0"/>
              </a:cxn>
              <a:cxn ang="0">
                <a:pos x="12" y="4"/>
              </a:cxn>
              <a:cxn ang="0">
                <a:pos x="11" y="5"/>
              </a:cxn>
              <a:cxn ang="0">
                <a:pos x="8" y="6"/>
              </a:cxn>
              <a:cxn ang="0">
                <a:pos x="7" y="6"/>
              </a:cxn>
              <a:cxn ang="0">
                <a:pos x="4" y="7"/>
              </a:cxn>
              <a:cxn ang="0">
                <a:pos x="2" y="5"/>
              </a:cxn>
            </a:cxnLst>
            <a:rect l="0" t="0" r="r" b="b"/>
            <a:pathLst>
              <a:path w="50" h="88">
                <a:moveTo>
                  <a:pt x="2" y="5"/>
                </a:moveTo>
                <a:lnTo>
                  <a:pt x="6" y="55"/>
                </a:lnTo>
                <a:lnTo>
                  <a:pt x="5" y="55"/>
                </a:lnTo>
                <a:lnTo>
                  <a:pt x="6" y="57"/>
                </a:lnTo>
                <a:lnTo>
                  <a:pt x="5" y="60"/>
                </a:lnTo>
                <a:lnTo>
                  <a:pt x="7" y="63"/>
                </a:lnTo>
                <a:lnTo>
                  <a:pt x="7" y="68"/>
                </a:lnTo>
                <a:lnTo>
                  <a:pt x="5" y="72"/>
                </a:lnTo>
                <a:lnTo>
                  <a:pt x="5" y="73"/>
                </a:lnTo>
                <a:lnTo>
                  <a:pt x="4" y="77"/>
                </a:lnTo>
                <a:lnTo>
                  <a:pt x="1" y="79"/>
                </a:lnTo>
                <a:lnTo>
                  <a:pt x="1" y="82"/>
                </a:lnTo>
                <a:lnTo>
                  <a:pt x="0" y="86"/>
                </a:lnTo>
                <a:lnTo>
                  <a:pt x="0" y="87"/>
                </a:lnTo>
                <a:lnTo>
                  <a:pt x="0" y="87"/>
                </a:lnTo>
                <a:lnTo>
                  <a:pt x="1" y="87"/>
                </a:lnTo>
                <a:lnTo>
                  <a:pt x="2" y="88"/>
                </a:lnTo>
                <a:lnTo>
                  <a:pt x="3" y="87"/>
                </a:lnTo>
                <a:lnTo>
                  <a:pt x="3" y="87"/>
                </a:lnTo>
                <a:lnTo>
                  <a:pt x="3" y="85"/>
                </a:lnTo>
                <a:lnTo>
                  <a:pt x="6" y="85"/>
                </a:lnTo>
                <a:lnTo>
                  <a:pt x="10" y="84"/>
                </a:lnTo>
                <a:lnTo>
                  <a:pt x="15" y="86"/>
                </a:lnTo>
                <a:lnTo>
                  <a:pt x="16" y="87"/>
                </a:lnTo>
                <a:lnTo>
                  <a:pt x="17" y="86"/>
                </a:lnTo>
                <a:lnTo>
                  <a:pt x="18" y="83"/>
                </a:lnTo>
                <a:lnTo>
                  <a:pt x="20" y="82"/>
                </a:lnTo>
                <a:lnTo>
                  <a:pt x="21" y="84"/>
                </a:lnTo>
                <a:lnTo>
                  <a:pt x="23" y="85"/>
                </a:lnTo>
                <a:lnTo>
                  <a:pt x="24" y="84"/>
                </a:lnTo>
                <a:lnTo>
                  <a:pt x="26" y="79"/>
                </a:lnTo>
                <a:lnTo>
                  <a:pt x="27" y="78"/>
                </a:lnTo>
                <a:lnTo>
                  <a:pt x="28" y="78"/>
                </a:lnTo>
                <a:lnTo>
                  <a:pt x="30" y="80"/>
                </a:lnTo>
                <a:lnTo>
                  <a:pt x="34" y="80"/>
                </a:lnTo>
                <a:lnTo>
                  <a:pt x="35" y="76"/>
                </a:lnTo>
                <a:lnTo>
                  <a:pt x="41" y="68"/>
                </a:lnTo>
                <a:lnTo>
                  <a:pt x="41" y="65"/>
                </a:lnTo>
                <a:lnTo>
                  <a:pt x="43" y="64"/>
                </a:lnTo>
                <a:lnTo>
                  <a:pt x="45" y="64"/>
                </a:lnTo>
                <a:lnTo>
                  <a:pt x="47" y="63"/>
                </a:lnTo>
                <a:lnTo>
                  <a:pt x="49" y="62"/>
                </a:lnTo>
                <a:lnTo>
                  <a:pt x="50" y="61"/>
                </a:lnTo>
                <a:lnTo>
                  <a:pt x="49" y="57"/>
                </a:lnTo>
                <a:lnTo>
                  <a:pt x="49" y="56"/>
                </a:lnTo>
                <a:lnTo>
                  <a:pt x="50" y="55"/>
                </a:lnTo>
                <a:lnTo>
                  <a:pt x="43" y="1"/>
                </a:lnTo>
                <a:lnTo>
                  <a:pt x="43" y="0"/>
                </a:lnTo>
                <a:lnTo>
                  <a:pt x="12" y="4"/>
                </a:lnTo>
                <a:lnTo>
                  <a:pt x="11" y="5"/>
                </a:lnTo>
                <a:lnTo>
                  <a:pt x="8" y="6"/>
                </a:lnTo>
                <a:lnTo>
                  <a:pt x="7" y="6"/>
                </a:lnTo>
                <a:lnTo>
                  <a:pt x="4" y="7"/>
                </a:lnTo>
                <a:lnTo>
                  <a:pt x="2" y="5"/>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17" name="Freeform 29"/>
          <p:cNvSpPr>
            <a:spLocks/>
          </p:cNvSpPr>
          <p:nvPr/>
        </p:nvSpPr>
        <p:spPr bwMode="auto">
          <a:xfrm>
            <a:off x="5880100" y="3016250"/>
            <a:ext cx="1133475" cy="622300"/>
          </a:xfrm>
          <a:custGeom>
            <a:avLst/>
            <a:gdLst/>
            <a:ahLst/>
            <a:cxnLst>
              <a:cxn ang="0">
                <a:pos x="24" y="60"/>
              </a:cxn>
              <a:cxn ang="0">
                <a:pos x="24" y="56"/>
              </a:cxn>
              <a:cxn ang="0">
                <a:pos x="27" y="57"/>
              </a:cxn>
              <a:cxn ang="0">
                <a:pos x="97" y="49"/>
              </a:cxn>
              <a:cxn ang="0">
                <a:pos x="104" y="46"/>
              </a:cxn>
              <a:cxn ang="0">
                <a:pos x="108" y="42"/>
              </a:cxn>
              <a:cxn ang="0">
                <a:pos x="108" y="40"/>
              </a:cxn>
              <a:cxn ang="0">
                <a:pos x="110" y="37"/>
              </a:cxn>
              <a:cxn ang="0">
                <a:pos x="120" y="28"/>
              </a:cxn>
              <a:cxn ang="0">
                <a:pos x="120" y="27"/>
              </a:cxn>
              <a:cxn ang="0">
                <a:pos x="118" y="26"/>
              </a:cxn>
              <a:cxn ang="0">
                <a:pos x="116" y="24"/>
              </a:cxn>
              <a:cxn ang="0">
                <a:pos x="115" y="24"/>
              </a:cxn>
              <a:cxn ang="0">
                <a:pos x="109" y="16"/>
              </a:cxn>
              <a:cxn ang="0">
                <a:pos x="109" y="14"/>
              </a:cxn>
              <a:cxn ang="0">
                <a:pos x="109" y="10"/>
              </a:cxn>
              <a:cxn ang="0">
                <a:pos x="106" y="8"/>
              </a:cxn>
              <a:cxn ang="0">
                <a:pos x="103" y="5"/>
              </a:cxn>
              <a:cxn ang="0">
                <a:pos x="100" y="5"/>
              </a:cxn>
              <a:cxn ang="0">
                <a:pos x="98" y="6"/>
              </a:cxn>
              <a:cxn ang="0">
                <a:pos x="95" y="7"/>
              </a:cxn>
              <a:cxn ang="0">
                <a:pos x="91" y="6"/>
              </a:cxn>
              <a:cxn ang="0">
                <a:pos x="87" y="6"/>
              </a:cxn>
              <a:cxn ang="0">
                <a:pos x="81" y="5"/>
              </a:cxn>
              <a:cxn ang="0">
                <a:pos x="76" y="0"/>
              </a:cxn>
              <a:cxn ang="0">
                <a:pos x="74" y="1"/>
              </a:cxn>
              <a:cxn ang="0">
                <a:pos x="71" y="0"/>
              </a:cxn>
              <a:cxn ang="0">
                <a:pos x="70" y="2"/>
              </a:cxn>
              <a:cxn ang="0">
                <a:pos x="70" y="7"/>
              </a:cxn>
              <a:cxn ang="0">
                <a:pos x="66" y="9"/>
              </a:cxn>
              <a:cxn ang="0">
                <a:pos x="62" y="10"/>
              </a:cxn>
              <a:cxn ang="0">
                <a:pos x="56" y="21"/>
              </a:cxn>
              <a:cxn ang="0">
                <a:pos x="51" y="25"/>
              </a:cxn>
              <a:cxn ang="0">
                <a:pos x="48" y="23"/>
              </a:cxn>
              <a:cxn ang="0">
                <a:pos x="45" y="28"/>
              </a:cxn>
              <a:cxn ang="0">
                <a:pos x="42" y="29"/>
              </a:cxn>
              <a:cxn ang="0">
                <a:pos x="39" y="28"/>
              </a:cxn>
              <a:cxn ang="0">
                <a:pos x="37" y="32"/>
              </a:cxn>
              <a:cxn ang="0">
                <a:pos x="31" y="29"/>
              </a:cxn>
              <a:cxn ang="0">
                <a:pos x="24" y="30"/>
              </a:cxn>
              <a:cxn ang="0">
                <a:pos x="24" y="32"/>
              </a:cxn>
              <a:cxn ang="0">
                <a:pos x="22" y="32"/>
              </a:cxn>
              <a:cxn ang="0">
                <a:pos x="22" y="33"/>
              </a:cxn>
              <a:cxn ang="0">
                <a:pos x="21" y="35"/>
              </a:cxn>
              <a:cxn ang="0">
                <a:pos x="20" y="37"/>
              </a:cxn>
              <a:cxn ang="0">
                <a:pos x="22" y="39"/>
              </a:cxn>
              <a:cxn ang="0">
                <a:pos x="15" y="41"/>
              </a:cxn>
              <a:cxn ang="0">
                <a:pos x="16" y="48"/>
              </a:cxn>
              <a:cxn ang="0">
                <a:pos x="12" y="47"/>
              </a:cxn>
              <a:cxn ang="0">
                <a:pos x="7" y="46"/>
              </a:cxn>
              <a:cxn ang="0">
                <a:pos x="4" y="50"/>
              </a:cxn>
              <a:cxn ang="0">
                <a:pos x="5" y="51"/>
              </a:cxn>
              <a:cxn ang="0">
                <a:pos x="7" y="54"/>
              </a:cxn>
              <a:cxn ang="0">
                <a:pos x="4" y="59"/>
              </a:cxn>
              <a:cxn ang="0">
                <a:pos x="1" y="60"/>
              </a:cxn>
            </a:cxnLst>
            <a:rect l="0" t="0" r="r" b="b"/>
            <a:pathLst>
              <a:path w="121" h="62">
                <a:moveTo>
                  <a:pt x="0" y="62"/>
                </a:moveTo>
                <a:lnTo>
                  <a:pt x="24" y="60"/>
                </a:lnTo>
                <a:lnTo>
                  <a:pt x="24" y="58"/>
                </a:lnTo>
                <a:lnTo>
                  <a:pt x="24" y="56"/>
                </a:lnTo>
                <a:lnTo>
                  <a:pt x="26" y="56"/>
                </a:lnTo>
                <a:lnTo>
                  <a:pt x="27" y="57"/>
                </a:lnTo>
                <a:lnTo>
                  <a:pt x="95" y="51"/>
                </a:lnTo>
                <a:lnTo>
                  <a:pt x="97" y="49"/>
                </a:lnTo>
                <a:lnTo>
                  <a:pt x="98" y="48"/>
                </a:lnTo>
                <a:lnTo>
                  <a:pt x="104" y="46"/>
                </a:lnTo>
                <a:lnTo>
                  <a:pt x="104" y="44"/>
                </a:lnTo>
                <a:lnTo>
                  <a:pt x="108" y="42"/>
                </a:lnTo>
                <a:lnTo>
                  <a:pt x="108" y="40"/>
                </a:lnTo>
                <a:lnTo>
                  <a:pt x="108" y="40"/>
                </a:lnTo>
                <a:lnTo>
                  <a:pt x="110" y="39"/>
                </a:lnTo>
                <a:lnTo>
                  <a:pt x="110" y="37"/>
                </a:lnTo>
                <a:lnTo>
                  <a:pt x="112" y="35"/>
                </a:lnTo>
                <a:lnTo>
                  <a:pt x="120" y="28"/>
                </a:lnTo>
                <a:lnTo>
                  <a:pt x="121" y="27"/>
                </a:lnTo>
                <a:lnTo>
                  <a:pt x="120" y="27"/>
                </a:lnTo>
                <a:lnTo>
                  <a:pt x="118" y="26"/>
                </a:lnTo>
                <a:lnTo>
                  <a:pt x="118" y="26"/>
                </a:lnTo>
                <a:lnTo>
                  <a:pt x="117" y="25"/>
                </a:lnTo>
                <a:lnTo>
                  <a:pt x="116" y="24"/>
                </a:lnTo>
                <a:lnTo>
                  <a:pt x="115" y="24"/>
                </a:lnTo>
                <a:lnTo>
                  <a:pt x="115" y="24"/>
                </a:lnTo>
                <a:lnTo>
                  <a:pt x="112" y="21"/>
                </a:lnTo>
                <a:lnTo>
                  <a:pt x="109" y="16"/>
                </a:lnTo>
                <a:lnTo>
                  <a:pt x="109" y="15"/>
                </a:lnTo>
                <a:lnTo>
                  <a:pt x="109" y="14"/>
                </a:lnTo>
                <a:lnTo>
                  <a:pt x="109" y="12"/>
                </a:lnTo>
                <a:lnTo>
                  <a:pt x="109" y="10"/>
                </a:lnTo>
                <a:lnTo>
                  <a:pt x="108" y="9"/>
                </a:lnTo>
                <a:lnTo>
                  <a:pt x="106" y="8"/>
                </a:lnTo>
                <a:lnTo>
                  <a:pt x="104" y="7"/>
                </a:lnTo>
                <a:lnTo>
                  <a:pt x="103" y="5"/>
                </a:lnTo>
                <a:lnTo>
                  <a:pt x="102" y="4"/>
                </a:lnTo>
                <a:lnTo>
                  <a:pt x="100" y="5"/>
                </a:lnTo>
                <a:lnTo>
                  <a:pt x="99" y="6"/>
                </a:lnTo>
                <a:lnTo>
                  <a:pt x="98" y="6"/>
                </a:lnTo>
                <a:lnTo>
                  <a:pt x="98" y="7"/>
                </a:lnTo>
                <a:lnTo>
                  <a:pt x="95" y="7"/>
                </a:lnTo>
                <a:lnTo>
                  <a:pt x="92" y="6"/>
                </a:lnTo>
                <a:lnTo>
                  <a:pt x="91" y="6"/>
                </a:lnTo>
                <a:lnTo>
                  <a:pt x="90" y="8"/>
                </a:lnTo>
                <a:lnTo>
                  <a:pt x="87" y="6"/>
                </a:lnTo>
                <a:lnTo>
                  <a:pt x="83" y="6"/>
                </a:lnTo>
                <a:lnTo>
                  <a:pt x="81" y="5"/>
                </a:lnTo>
                <a:lnTo>
                  <a:pt x="80" y="2"/>
                </a:lnTo>
                <a:lnTo>
                  <a:pt x="76" y="0"/>
                </a:lnTo>
                <a:lnTo>
                  <a:pt x="75" y="1"/>
                </a:lnTo>
                <a:lnTo>
                  <a:pt x="74" y="1"/>
                </a:lnTo>
                <a:lnTo>
                  <a:pt x="72" y="0"/>
                </a:lnTo>
                <a:lnTo>
                  <a:pt x="71" y="0"/>
                </a:lnTo>
                <a:lnTo>
                  <a:pt x="70" y="1"/>
                </a:lnTo>
                <a:lnTo>
                  <a:pt x="70" y="2"/>
                </a:lnTo>
                <a:lnTo>
                  <a:pt x="71" y="6"/>
                </a:lnTo>
                <a:lnTo>
                  <a:pt x="70" y="7"/>
                </a:lnTo>
                <a:lnTo>
                  <a:pt x="69" y="8"/>
                </a:lnTo>
                <a:lnTo>
                  <a:pt x="66" y="9"/>
                </a:lnTo>
                <a:lnTo>
                  <a:pt x="64" y="9"/>
                </a:lnTo>
                <a:lnTo>
                  <a:pt x="62" y="10"/>
                </a:lnTo>
                <a:lnTo>
                  <a:pt x="62" y="13"/>
                </a:lnTo>
                <a:lnTo>
                  <a:pt x="56" y="21"/>
                </a:lnTo>
                <a:lnTo>
                  <a:pt x="55" y="25"/>
                </a:lnTo>
                <a:lnTo>
                  <a:pt x="51" y="25"/>
                </a:lnTo>
                <a:lnTo>
                  <a:pt x="49" y="23"/>
                </a:lnTo>
                <a:lnTo>
                  <a:pt x="48" y="23"/>
                </a:lnTo>
                <a:lnTo>
                  <a:pt x="47" y="24"/>
                </a:lnTo>
                <a:lnTo>
                  <a:pt x="45" y="28"/>
                </a:lnTo>
                <a:lnTo>
                  <a:pt x="44" y="30"/>
                </a:lnTo>
                <a:lnTo>
                  <a:pt x="42" y="29"/>
                </a:lnTo>
                <a:lnTo>
                  <a:pt x="41" y="27"/>
                </a:lnTo>
                <a:lnTo>
                  <a:pt x="39" y="28"/>
                </a:lnTo>
                <a:lnTo>
                  <a:pt x="38" y="31"/>
                </a:lnTo>
                <a:lnTo>
                  <a:pt x="37" y="32"/>
                </a:lnTo>
                <a:lnTo>
                  <a:pt x="36" y="31"/>
                </a:lnTo>
                <a:lnTo>
                  <a:pt x="31" y="29"/>
                </a:lnTo>
                <a:lnTo>
                  <a:pt x="27" y="30"/>
                </a:lnTo>
                <a:lnTo>
                  <a:pt x="24" y="30"/>
                </a:lnTo>
                <a:lnTo>
                  <a:pt x="24" y="32"/>
                </a:lnTo>
                <a:lnTo>
                  <a:pt x="24" y="32"/>
                </a:lnTo>
                <a:lnTo>
                  <a:pt x="23" y="33"/>
                </a:lnTo>
                <a:lnTo>
                  <a:pt x="22" y="32"/>
                </a:lnTo>
                <a:lnTo>
                  <a:pt x="21" y="32"/>
                </a:lnTo>
                <a:lnTo>
                  <a:pt x="22" y="33"/>
                </a:lnTo>
                <a:lnTo>
                  <a:pt x="21" y="34"/>
                </a:lnTo>
                <a:lnTo>
                  <a:pt x="21" y="35"/>
                </a:lnTo>
                <a:lnTo>
                  <a:pt x="20" y="36"/>
                </a:lnTo>
                <a:lnTo>
                  <a:pt x="20" y="37"/>
                </a:lnTo>
                <a:lnTo>
                  <a:pt x="22" y="39"/>
                </a:lnTo>
                <a:lnTo>
                  <a:pt x="22" y="39"/>
                </a:lnTo>
                <a:lnTo>
                  <a:pt x="17" y="40"/>
                </a:lnTo>
                <a:lnTo>
                  <a:pt x="15" y="41"/>
                </a:lnTo>
                <a:lnTo>
                  <a:pt x="15" y="43"/>
                </a:lnTo>
                <a:lnTo>
                  <a:pt x="16" y="48"/>
                </a:lnTo>
                <a:lnTo>
                  <a:pt x="14" y="49"/>
                </a:lnTo>
                <a:lnTo>
                  <a:pt x="12" y="47"/>
                </a:lnTo>
                <a:lnTo>
                  <a:pt x="10" y="46"/>
                </a:lnTo>
                <a:lnTo>
                  <a:pt x="7" y="46"/>
                </a:lnTo>
                <a:lnTo>
                  <a:pt x="5" y="47"/>
                </a:lnTo>
                <a:lnTo>
                  <a:pt x="4" y="50"/>
                </a:lnTo>
                <a:lnTo>
                  <a:pt x="5" y="51"/>
                </a:lnTo>
                <a:lnTo>
                  <a:pt x="5" y="51"/>
                </a:lnTo>
                <a:lnTo>
                  <a:pt x="6" y="52"/>
                </a:lnTo>
                <a:lnTo>
                  <a:pt x="7" y="54"/>
                </a:lnTo>
                <a:lnTo>
                  <a:pt x="5" y="59"/>
                </a:lnTo>
                <a:lnTo>
                  <a:pt x="4" y="59"/>
                </a:lnTo>
                <a:lnTo>
                  <a:pt x="3" y="59"/>
                </a:lnTo>
                <a:lnTo>
                  <a:pt x="1" y="60"/>
                </a:lnTo>
                <a:lnTo>
                  <a:pt x="0" y="62"/>
                </a:lnTo>
              </a:path>
            </a:pathLst>
          </a:custGeom>
          <a:solidFill>
            <a:srgbClr val="FFBF3F"/>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18" name="Freeform 30"/>
          <p:cNvSpPr>
            <a:spLocks/>
          </p:cNvSpPr>
          <p:nvPr/>
        </p:nvSpPr>
        <p:spPr bwMode="auto">
          <a:xfrm>
            <a:off x="5608638" y="3930650"/>
            <a:ext cx="533400" cy="1014413"/>
          </a:xfrm>
          <a:custGeom>
            <a:avLst/>
            <a:gdLst/>
            <a:ahLst/>
            <a:cxnLst>
              <a:cxn ang="0">
                <a:pos x="53" y="0"/>
              </a:cxn>
              <a:cxn ang="0">
                <a:pos x="18" y="2"/>
              </a:cxn>
              <a:cxn ang="0">
                <a:pos x="18" y="4"/>
              </a:cxn>
              <a:cxn ang="0">
                <a:pos x="15" y="6"/>
              </a:cxn>
              <a:cxn ang="0">
                <a:pos x="14" y="10"/>
              </a:cxn>
              <a:cxn ang="0">
                <a:pos x="14" y="13"/>
              </a:cxn>
              <a:cxn ang="0">
                <a:pos x="13" y="15"/>
              </a:cxn>
              <a:cxn ang="0">
                <a:pos x="10" y="17"/>
              </a:cxn>
              <a:cxn ang="0">
                <a:pos x="8" y="20"/>
              </a:cxn>
              <a:cxn ang="0">
                <a:pos x="8" y="21"/>
              </a:cxn>
              <a:cxn ang="0">
                <a:pos x="8" y="23"/>
              </a:cxn>
              <a:cxn ang="0">
                <a:pos x="6" y="25"/>
              </a:cxn>
              <a:cxn ang="0">
                <a:pos x="6" y="27"/>
              </a:cxn>
              <a:cxn ang="0">
                <a:pos x="5" y="30"/>
              </a:cxn>
              <a:cxn ang="0">
                <a:pos x="3" y="33"/>
              </a:cxn>
              <a:cxn ang="0">
                <a:pos x="4" y="36"/>
              </a:cxn>
              <a:cxn ang="0">
                <a:pos x="5" y="38"/>
              </a:cxn>
              <a:cxn ang="0">
                <a:pos x="6" y="40"/>
              </a:cxn>
              <a:cxn ang="0">
                <a:pos x="6" y="40"/>
              </a:cxn>
              <a:cxn ang="0">
                <a:pos x="6" y="41"/>
              </a:cxn>
              <a:cxn ang="0">
                <a:pos x="5" y="42"/>
              </a:cxn>
              <a:cxn ang="0">
                <a:pos x="5" y="44"/>
              </a:cxn>
              <a:cxn ang="0">
                <a:pos x="5" y="45"/>
              </a:cxn>
              <a:cxn ang="0">
                <a:pos x="5" y="47"/>
              </a:cxn>
              <a:cxn ang="0">
                <a:pos x="7" y="51"/>
              </a:cxn>
              <a:cxn ang="0">
                <a:pos x="8" y="54"/>
              </a:cxn>
              <a:cxn ang="0">
                <a:pos x="8" y="57"/>
              </a:cxn>
              <a:cxn ang="0">
                <a:pos x="10" y="58"/>
              </a:cxn>
              <a:cxn ang="0">
                <a:pos x="10" y="60"/>
              </a:cxn>
              <a:cxn ang="0">
                <a:pos x="8" y="61"/>
              </a:cxn>
              <a:cxn ang="0">
                <a:pos x="7" y="62"/>
              </a:cxn>
              <a:cxn ang="0">
                <a:pos x="6" y="66"/>
              </a:cxn>
              <a:cxn ang="0">
                <a:pos x="3" y="71"/>
              </a:cxn>
              <a:cxn ang="0">
                <a:pos x="0" y="80"/>
              </a:cxn>
              <a:cxn ang="0">
                <a:pos x="0" y="86"/>
              </a:cxn>
              <a:cxn ang="0">
                <a:pos x="32" y="85"/>
              </a:cxn>
              <a:cxn ang="0">
                <a:pos x="33" y="86"/>
              </a:cxn>
              <a:cxn ang="0">
                <a:pos x="32" y="89"/>
              </a:cxn>
              <a:cxn ang="0">
                <a:pos x="32" y="94"/>
              </a:cxn>
              <a:cxn ang="0">
                <a:pos x="35" y="97"/>
              </a:cxn>
              <a:cxn ang="0">
                <a:pos x="36" y="101"/>
              </a:cxn>
              <a:cxn ang="0">
                <a:pos x="38" y="101"/>
              </a:cxn>
              <a:cxn ang="0">
                <a:pos x="42" y="98"/>
              </a:cxn>
              <a:cxn ang="0">
                <a:pos x="50" y="96"/>
              </a:cxn>
              <a:cxn ang="0">
                <a:pos x="52" y="96"/>
              </a:cxn>
              <a:cxn ang="0">
                <a:pos x="55" y="95"/>
              </a:cxn>
              <a:cxn ang="0">
                <a:pos x="55" y="96"/>
              </a:cxn>
              <a:cxn ang="0">
                <a:pos x="57" y="97"/>
              </a:cxn>
              <a:cxn ang="0">
                <a:pos x="57" y="96"/>
              </a:cxn>
              <a:cxn ang="0">
                <a:pos x="54" y="66"/>
              </a:cxn>
              <a:cxn ang="0">
                <a:pos x="53" y="63"/>
              </a:cxn>
              <a:cxn ang="0">
                <a:pos x="55" y="2"/>
              </a:cxn>
              <a:cxn ang="0">
                <a:pos x="53" y="0"/>
              </a:cxn>
            </a:cxnLst>
            <a:rect l="0" t="0" r="r" b="b"/>
            <a:pathLst>
              <a:path w="57" h="101">
                <a:moveTo>
                  <a:pt x="53" y="0"/>
                </a:moveTo>
                <a:lnTo>
                  <a:pt x="18" y="2"/>
                </a:lnTo>
                <a:lnTo>
                  <a:pt x="18" y="4"/>
                </a:lnTo>
                <a:lnTo>
                  <a:pt x="15" y="6"/>
                </a:lnTo>
                <a:lnTo>
                  <a:pt x="14" y="10"/>
                </a:lnTo>
                <a:lnTo>
                  <a:pt x="14" y="13"/>
                </a:lnTo>
                <a:lnTo>
                  <a:pt x="13" y="15"/>
                </a:lnTo>
                <a:lnTo>
                  <a:pt x="10" y="17"/>
                </a:lnTo>
                <a:lnTo>
                  <a:pt x="8" y="20"/>
                </a:lnTo>
                <a:lnTo>
                  <a:pt x="8" y="21"/>
                </a:lnTo>
                <a:lnTo>
                  <a:pt x="8" y="23"/>
                </a:lnTo>
                <a:lnTo>
                  <a:pt x="6" y="25"/>
                </a:lnTo>
                <a:lnTo>
                  <a:pt x="6" y="27"/>
                </a:lnTo>
                <a:lnTo>
                  <a:pt x="5" y="30"/>
                </a:lnTo>
                <a:lnTo>
                  <a:pt x="3" y="33"/>
                </a:lnTo>
                <a:lnTo>
                  <a:pt x="4" y="36"/>
                </a:lnTo>
                <a:lnTo>
                  <a:pt x="5" y="38"/>
                </a:lnTo>
                <a:lnTo>
                  <a:pt x="6" y="40"/>
                </a:lnTo>
                <a:lnTo>
                  <a:pt x="6" y="40"/>
                </a:lnTo>
                <a:lnTo>
                  <a:pt x="6" y="41"/>
                </a:lnTo>
                <a:lnTo>
                  <a:pt x="5" y="42"/>
                </a:lnTo>
                <a:lnTo>
                  <a:pt x="5" y="44"/>
                </a:lnTo>
                <a:lnTo>
                  <a:pt x="5" y="45"/>
                </a:lnTo>
                <a:lnTo>
                  <a:pt x="5" y="47"/>
                </a:lnTo>
                <a:lnTo>
                  <a:pt x="7" y="51"/>
                </a:lnTo>
                <a:lnTo>
                  <a:pt x="8" y="54"/>
                </a:lnTo>
                <a:lnTo>
                  <a:pt x="8" y="57"/>
                </a:lnTo>
                <a:lnTo>
                  <a:pt x="10" y="58"/>
                </a:lnTo>
                <a:lnTo>
                  <a:pt x="10" y="60"/>
                </a:lnTo>
                <a:lnTo>
                  <a:pt x="8" y="61"/>
                </a:lnTo>
                <a:lnTo>
                  <a:pt x="7" y="62"/>
                </a:lnTo>
                <a:lnTo>
                  <a:pt x="6" y="66"/>
                </a:lnTo>
                <a:lnTo>
                  <a:pt x="3" y="71"/>
                </a:lnTo>
                <a:lnTo>
                  <a:pt x="0" y="80"/>
                </a:lnTo>
                <a:lnTo>
                  <a:pt x="0" y="86"/>
                </a:lnTo>
                <a:lnTo>
                  <a:pt x="32" y="85"/>
                </a:lnTo>
                <a:lnTo>
                  <a:pt x="33" y="86"/>
                </a:lnTo>
                <a:lnTo>
                  <a:pt x="32" y="89"/>
                </a:lnTo>
                <a:lnTo>
                  <a:pt x="32" y="94"/>
                </a:lnTo>
                <a:lnTo>
                  <a:pt x="35" y="97"/>
                </a:lnTo>
                <a:lnTo>
                  <a:pt x="36" y="101"/>
                </a:lnTo>
                <a:lnTo>
                  <a:pt x="38" y="101"/>
                </a:lnTo>
                <a:lnTo>
                  <a:pt x="42" y="98"/>
                </a:lnTo>
                <a:lnTo>
                  <a:pt x="50" y="96"/>
                </a:lnTo>
                <a:lnTo>
                  <a:pt x="52" y="96"/>
                </a:lnTo>
                <a:lnTo>
                  <a:pt x="55" y="95"/>
                </a:lnTo>
                <a:lnTo>
                  <a:pt x="55" y="96"/>
                </a:lnTo>
                <a:lnTo>
                  <a:pt x="57" y="97"/>
                </a:lnTo>
                <a:lnTo>
                  <a:pt x="57" y="96"/>
                </a:lnTo>
                <a:lnTo>
                  <a:pt x="54" y="66"/>
                </a:lnTo>
                <a:lnTo>
                  <a:pt x="53" y="63"/>
                </a:lnTo>
                <a:lnTo>
                  <a:pt x="55" y="2"/>
                </a:lnTo>
                <a:lnTo>
                  <a:pt x="53" y="0"/>
                </a:lnTo>
              </a:path>
            </a:pathLst>
          </a:custGeom>
          <a:solidFill>
            <a:srgbClr val="FFBF3F"/>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19" name="Freeform 31"/>
          <p:cNvSpPr>
            <a:spLocks/>
          </p:cNvSpPr>
          <p:nvPr/>
        </p:nvSpPr>
        <p:spPr bwMode="auto">
          <a:xfrm>
            <a:off x="6105525" y="3890963"/>
            <a:ext cx="590550" cy="1014412"/>
          </a:xfrm>
          <a:custGeom>
            <a:avLst/>
            <a:gdLst/>
            <a:ahLst/>
            <a:cxnLst>
              <a:cxn ang="0">
                <a:pos x="0" y="4"/>
              </a:cxn>
              <a:cxn ang="0">
                <a:pos x="2" y="6"/>
              </a:cxn>
              <a:cxn ang="0">
                <a:pos x="1" y="67"/>
              </a:cxn>
              <a:cxn ang="0">
                <a:pos x="1" y="70"/>
              </a:cxn>
              <a:cxn ang="0">
                <a:pos x="4" y="100"/>
              </a:cxn>
              <a:cxn ang="0">
                <a:pos x="5" y="100"/>
              </a:cxn>
              <a:cxn ang="0">
                <a:pos x="6" y="99"/>
              </a:cxn>
              <a:cxn ang="0">
                <a:pos x="9" y="100"/>
              </a:cxn>
              <a:cxn ang="0">
                <a:pos x="10" y="99"/>
              </a:cxn>
              <a:cxn ang="0">
                <a:pos x="10" y="94"/>
              </a:cxn>
              <a:cxn ang="0">
                <a:pos x="11" y="91"/>
              </a:cxn>
              <a:cxn ang="0">
                <a:pos x="13" y="94"/>
              </a:cxn>
              <a:cxn ang="0">
                <a:pos x="13" y="96"/>
              </a:cxn>
              <a:cxn ang="0">
                <a:pos x="14" y="98"/>
              </a:cxn>
              <a:cxn ang="0">
                <a:pos x="16" y="101"/>
              </a:cxn>
              <a:cxn ang="0">
                <a:pos x="17" y="101"/>
              </a:cxn>
              <a:cxn ang="0">
                <a:pos x="19" y="101"/>
              </a:cxn>
              <a:cxn ang="0">
                <a:pos x="21" y="99"/>
              </a:cxn>
              <a:cxn ang="0">
                <a:pos x="21" y="98"/>
              </a:cxn>
              <a:cxn ang="0">
                <a:pos x="22" y="97"/>
              </a:cxn>
              <a:cxn ang="0">
                <a:pos x="22" y="97"/>
              </a:cxn>
              <a:cxn ang="0">
                <a:pos x="22" y="97"/>
              </a:cxn>
              <a:cxn ang="0">
                <a:pos x="21" y="96"/>
              </a:cxn>
              <a:cxn ang="0">
                <a:pos x="21" y="96"/>
              </a:cxn>
              <a:cxn ang="0">
                <a:pos x="22" y="94"/>
              </a:cxn>
              <a:cxn ang="0">
                <a:pos x="22" y="93"/>
              </a:cxn>
              <a:cxn ang="0">
                <a:pos x="20" y="92"/>
              </a:cxn>
              <a:cxn ang="0">
                <a:pos x="20" y="92"/>
              </a:cxn>
              <a:cxn ang="0">
                <a:pos x="19" y="91"/>
              </a:cxn>
              <a:cxn ang="0">
                <a:pos x="18" y="89"/>
              </a:cxn>
              <a:cxn ang="0">
                <a:pos x="17" y="88"/>
              </a:cxn>
              <a:cxn ang="0">
                <a:pos x="18" y="87"/>
              </a:cxn>
              <a:cxn ang="0">
                <a:pos x="18" y="87"/>
              </a:cxn>
              <a:cxn ang="0">
                <a:pos x="18" y="86"/>
              </a:cxn>
              <a:cxn ang="0">
                <a:pos x="63" y="81"/>
              </a:cxn>
              <a:cxn ang="0">
                <a:pos x="63" y="80"/>
              </a:cxn>
              <a:cxn ang="0">
                <a:pos x="61" y="77"/>
              </a:cxn>
              <a:cxn ang="0">
                <a:pos x="61" y="71"/>
              </a:cxn>
              <a:cxn ang="0">
                <a:pos x="59" y="67"/>
              </a:cxn>
              <a:cxn ang="0">
                <a:pos x="59" y="63"/>
              </a:cxn>
              <a:cxn ang="0">
                <a:pos x="60" y="61"/>
              </a:cxn>
              <a:cxn ang="0">
                <a:pos x="60" y="58"/>
              </a:cxn>
              <a:cxn ang="0">
                <a:pos x="62" y="56"/>
              </a:cxn>
              <a:cxn ang="0">
                <a:pos x="62" y="55"/>
              </a:cxn>
              <a:cxn ang="0">
                <a:pos x="60" y="53"/>
              </a:cxn>
              <a:cxn ang="0">
                <a:pos x="61" y="51"/>
              </a:cxn>
              <a:cxn ang="0">
                <a:pos x="60" y="50"/>
              </a:cxn>
              <a:cxn ang="0">
                <a:pos x="58" y="49"/>
              </a:cxn>
              <a:cxn ang="0">
                <a:pos x="58" y="48"/>
              </a:cxn>
              <a:cxn ang="0">
                <a:pos x="57" y="45"/>
              </a:cxn>
              <a:cxn ang="0">
                <a:pos x="56" y="44"/>
              </a:cxn>
              <a:cxn ang="0">
                <a:pos x="44" y="0"/>
              </a:cxn>
              <a:cxn ang="0">
                <a:pos x="0" y="4"/>
              </a:cxn>
            </a:cxnLst>
            <a:rect l="0" t="0" r="r" b="b"/>
            <a:pathLst>
              <a:path w="63" h="101">
                <a:moveTo>
                  <a:pt x="0" y="4"/>
                </a:moveTo>
                <a:lnTo>
                  <a:pt x="2" y="6"/>
                </a:lnTo>
                <a:lnTo>
                  <a:pt x="1" y="67"/>
                </a:lnTo>
                <a:lnTo>
                  <a:pt x="1" y="70"/>
                </a:lnTo>
                <a:lnTo>
                  <a:pt x="4" y="100"/>
                </a:lnTo>
                <a:lnTo>
                  <a:pt x="5" y="100"/>
                </a:lnTo>
                <a:lnTo>
                  <a:pt x="6" y="99"/>
                </a:lnTo>
                <a:lnTo>
                  <a:pt x="9" y="100"/>
                </a:lnTo>
                <a:lnTo>
                  <a:pt x="10" y="99"/>
                </a:lnTo>
                <a:lnTo>
                  <a:pt x="10" y="94"/>
                </a:lnTo>
                <a:lnTo>
                  <a:pt x="11" y="91"/>
                </a:lnTo>
                <a:lnTo>
                  <a:pt x="13" y="94"/>
                </a:lnTo>
                <a:lnTo>
                  <a:pt x="13" y="96"/>
                </a:lnTo>
                <a:lnTo>
                  <a:pt x="14" y="98"/>
                </a:lnTo>
                <a:lnTo>
                  <a:pt x="16" y="101"/>
                </a:lnTo>
                <a:lnTo>
                  <a:pt x="17" y="101"/>
                </a:lnTo>
                <a:lnTo>
                  <a:pt x="19" y="101"/>
                </a:lnTo>
                <a:lnTo>
                  <a:pt x="21" y="99"/>
                </a:lnTo>
                <a:lnTo>
                  <a:pt x="21" y="98"/>
                </a:lnTo>
                <a:lnTo>
                  <a:pt x="22" y="97"/>
                </a:lnTo>
                <a:lnTo>
                  <a:pt x="22" y="97"/>
                </a:lnTo>
                <a:lnTo>
                  <a:pt x="22" y="97"/>
                </a:lnTo>
                <a:lnTo>
                  <a:pt x="21" y="96"/>
                </a:lnTo>
                <a:lnTo>
                  <a:pt x="21" y="96"/>
                </a:lnTo>
                <a:lnTo>
                  <a:pt x="22" y="94"/>
                </a:lnTo>
                <a:lnTo>
                  <a:pt x="22" y="93"/>
                </a:lnTo>
                <a:lnTo>
                  <a:pt x="20" y="92"/>
                </a:lnTo>
                <a:lnTo>
                  <a:pt x="20" y="92"/>
                </a:lnTo>
                <a:lnTo>
                  <a:pt x="19" y="91"/>
                </a:lnTo>
                <a:lnTo>
                  <a:pt x="18" y="89"/>
                </a:lnTo>
                <a:lnTo>
                  <a:pt x="17" y="88"/>
                </a:lnTo>
                <a:lnTo>
                  <a:pt x="18" y="87"/>
                </a:lnTo>
                <a:lnTo>
                  <a:pt x="18" y="87"/>
                </a:lnTo>
                <a:lnTo>
                  <a:pt x="18" y="86"/>
                </a:lnTo>
                <a:lnTo>
                  <a:pt x="63" y="81"/>
                </a:lnTo>
                <a:lnTo>
                  <a:pt x="63" y="80"/>
                </a:lnTo>
                <a:lnTo>
                  <a:pt x="61" y="77"/>
                </a:lnTo>
                <a:lnTo>
                  <a:pt x="61" y="71"/>
                </a:lnTo>
                <a:lnTo>
                  <a:pt x="59" y="67"/>
                </a:lnTo>
                <a:lnTo>
                  <a:pt x="59" y="63"/>
                </a:lnTo>
                <a:lnTo>
                  <a:pt x="60" y="61"/>
                </a:lnTo>
                <a:lnTo>
                  <a:pt x="60" y="58"/>
                </a:lnTo>
                <a:lnTo>
                  <a:pt x="62" y="56"/>
                </a:lnTo>
                <a:lnTo>
                  <a:pt x="62" y="55"/>
                </a:lnTo>
                <a:lnTo>
                  <a:pt x="60" y="53"/>
                </a:lnTo>
                <a:lnTo>
                  <a:pt x="61" y="51"/>
                </a:lnTo>
                <a:lnTo>
                  <a:pt x="60" y="50"/>
                </a:lnTo>
                <a:lnTo>
                  <a:pt x="58" y="49"/>
                </a:lnTo>
                <a:lnTo>
                  <a:pt x="58" y="48"/>
                </a:lnTo>
                <a:lnTo>
                  <a:pt x="57" y="45"/>
                </a:lnTo>
                <a:lnTo>
                  <a:pt x="56" y="44"/>
                </a:lnTo>
                <a:lnTo>
                  <a:pt x="44" y="0"/>
                </a:lnTo>
                <a:lnTo>
                  <a:pt x="0" y="4"/>
                </a:lnTo>
              </a:path>
            </a:pathLst>
          </a:custGeom>
          <a:solidFill>
            <a:srgbClr val="FFBF3F"/>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20" name="Freeform 32"/>
          <p:cNvSpPr>
            <a:spLocks/>
          </p:cNvSpPr>
          <p:nvPr/>
        </p:nvSpPr>
        <p:spPr bwMode="auto">
          <a:xfrm>
            <a:off x="6480175" y="2333625"/>
            <a:ext cx="646113" cy="782638"/>
          </a:xfrm>
          <a:custGeom>
            <a:avLst/>
            <a:gdLst/>
            <a:ahLst/>
            <a:cxnLst>
              <a:cxn ang="0">
                <a:pos x="7" y="68"/>
              </a:cxn>
              <a:cxn ang="0">
                <a:pos x="10" y="69"/>
              </a:cxn>
              <a:cxn ang="0">
                <a:pos x="12" y="68"/>
              </a:cxn>
              <a:cxn ang="0">
                <a:pos x="17" y="73"/>
              </a:cxn>
              <a:cxn ang="0">
                <a:pos x="23" y="74"/>
              </a:cxn>
              <a:cxn ang="0">
                <a:pos x="27" y="75"/>
              </a:cxn>
              <a:cxn ang="0">
                <a:pos x="31" y="75"/>
              </a:cxn>
              <a:cxn ang="0">
                <a:pos x="34" y="75"/>
              </a:cxn>
              <a:cxn ang="0">
                <a:pos x="36" y="73"/>
              </a:cxn>
              <a:cxn ang="0">
                <a:pos x="39" y="73"/>
              </a:cxn>
              <a:cxn ang="0">
                <a:pos x="42" y="76"/>
              </a:cxn>
              <a:cxn ang="0">
                <a:pos x="44" y="78"/>
              </a:cxn>
              <a:cxn ang="0">
                <a:pos x="48" y="75"/>
              </a:cxn>
              <a:cxn ang="0">
                <a:pos x="49" y="72"/>
              </a:cxn>
              <a:cxn ang="0">
                <a:pos x="51" y="64"/>
              </a:cxn>
              <a:cxn ang="0">
                <a:pos x="53" y="67"/>
              </a:cxn>
              <a:cxn ang="0">
                <a:pos x="55" y="62"/>
              </a:cxn>
              <a:cxn ang="0">
                <a:pos x="58" y="57"/>
              </a:cxn>
              <a:cxn ang="0">
                <a:pos x="59" y="55"/>
              </a:cxn>
              <a:cxn ang="0">
                <a:pos x="62" y="55"/>
              </a:cxn>
              <a:cxn ang="0">
                <a:pos x="65" y="50"/>
              </a:cxn>
              <a:cxn ang="0">
                <a:pos x="68" y="48"/>
              </a:cxn>
              <a:cxn ang="0">
                <a:pos x="68" y="45"/>
              </a:cxn>
              <a:cxn ang="0">
                <a:pos x="68" y="41"/>
              </a:cxn>
              <a:cxn ang="0">
                <a:pos x="66" y="33"/>
              </a:cxn>
              <a:cxn ang="0">
                <a:pos x="68" y="28"/>
              </a:cxn>
              <a:cxn ang="0">
                <a:pos x="69" y="28"/>
              </a:cxn>
              <a:cxn ang="0">
                <a:pos x="57" y="4"/>
              </a:cxn>
              <a:cxn ang="0">
                <a:pos x="52" y="8"/>
              </a:cxn>
              <a:cxn ang="0">
                <a:pos x="46" y="13"/>
              </a:cxn>
              <a:cxn ang="0">
                <a:pos x="42" y="13"/>
              </a:cxn>
              <a:cxn ang="0">
                <a:pos x="37" y="17"/>
              </a:cxn>
              <a:cxn ang="0">
                <a:pos x="33" y="15"/>
              </a:cxn>
              <a:cxn ang="0">
                <a:pos x="31" y="16"/>
              </a:cxn>
              <a:cxn ang="0">
                <a:pos x="31" y="14"/>
              </a:cxn>
              <a:cxn ang="0">
                <a:pos x="24" y="12"/>
              </a:cxn>
              <a:cxn ang="0">
                <a:pos x="21" y="12"/>
              </a:cxn>
              <a:cxn ang="0">
                <a:pos x="0" y="14"/>
              </a:cxn>
            </a:cxnLst>
            <a:rect l="0" t="0" r="r" b="b"/>
            <a:pathLst>
              <a:path w="69" h="78">
                <a:moveTo>
                  <a:pt x="0" y="14"/>
                </a:moveTo>
                <a:lnTo>
                  <a:pt x="7" y="68"/>
                </a:lnTo>
                <a:lnTo>
                  <a:pt x="8" y="68"/>
                </a:lnTo>
                <a:lnTo>
                  <a:pt x="10" y="69"/>
                </a:lnTo>
                <a:lnTo>
                  <a:pt x="11" y="69"/>
                </a:lnTo>
                <a:lnTo>
                  <a:pt x="12" y="68"/>
                </a:lnTo>
                <a:lnTo>
                  <a:pt x="16" y="70"/>
                </a:lnTo>
                <a:lnTo>
                  <a:pt x="17" y="73"/>
                </a:lnTo>
                <a:lnTo>
                  <a:pt x="19" y="74"/>
                </a:lnTo>
                <a:lnTo>
                  <a:pt x="23" y="74"/>
                </a:lnTo>
                <a:lnTo>
                  <a:pt x="26" y="76"/>
                </a:lnTo>
                <a:lnTo>
                  <a:pt x="27" y="75"/>
                </a:lnTo>
                <a:lnTo>
                  <a:pt x="28" y="74"/>
                </a:lnTo>
                <a:lnTo>
                  <a:pt x="31" y="75"/>
                </a:lnTo>
                <a:lnTo>
                  <a:pt x="34" y="75"/>
                </a:lnTo>
                <a:lnTo>
                  <a:pt x="34" y="75"/>
                </a:lnTo>
                <a:lnTo>
                  <a:pt x="35" y="74"/>
                </a:lnTo>
                <a:lnTo>
                  <a:pt x="36" y="73"/>
                </a:lnTo>
                <a:lnTo>
                  <a:pt x="38" y="72"/>
                </a:lnTo>
                <a:lnTo>
                  <a:pt x="39" y="73"/>
                </a:lnTo>
                <a:lnTo>
                  <a:pt x="40" y="75"/>
                </a:lnTo>
                <a:lnTo>
                  <a:pt x="42" y="76"/>
                </a:lnTo>
                <a:lnTo>
                  <a:pt x="44" y="77"/>
                </a:lnTo>
                <a:lnTo>
                  <a:pt x="44" y="78"/>
                </a:lnTo>
                <a:lnTo>
                  <a:pt x="46" y="77"/>
                </a:lnTo>
                <a:lnTo>
                  <a:pt x="48" y="75"/>
                </a:lnTo>
                <a:lnTo>
                  <a:pt x="49" y="74"/>
                </a:lnTo>
                <a:lnTo>
                  <a:pt x="49" y="72"/>
                </a:lnTo>
                <a:lnTo>
                  <a:pt x="49" y="69"/>
                </a:lnTo>
                <a:lnTo>
                  <a:pt x="51" y="64"/>
                </a:lnTo>
                <a:lnTo>
                  <a:pt x="52" y="64"/>
                </a:lnTo>
                <a:lnTo>
                  <a:pt x="53" y="67"/>
                </a:lnTo>
                <a:lnTo>
                  <a:pt x="55" y="64"/>
                </a:lnTo>
                <a:lnTo>
                  <a:pt x="55" y="62"/>
                </a:lnTo>
                <a:lnTo>
                  <a:pt x="56" y="59"/>
                </a:lnTo>
                <a:lnTo>
                  <a:pt x="58" y="57"/>
                </a:lnTo>
                <a:lnTo>
                  <a:pt x="58" y="56"/>
                </a:lnTo>
                <a:lnTo>
                  <a:pt x="59" y="55"/>
                </a:lnTo>
                <a:lnTo>
                  <a:pt x="61" y="55"/>
                </a:lnTo>
                <a:lnTo>
                  <a:pt x="62" y="55"/>
                </a:lnTo>
                <a:lnTo>
                  <a:pt x="62" y="54"/>
                </a:lnTo>
                <a:lnTo>
                  <a:pt x="65" y="50"/>
                </a:lnTo>
                <a:lnTo>
                  <a:pt x="66" y="50"/>
                </a:lnTo>
                <a:lnTo>
                  <a:pt x="68" y="48"/>
                </a:lnTo>
                <a:lnTo>
                  <a:pt x="68" y="46"/>
                </a:lnTo>
                <a:lnTo>
                  <a:pt x="68" y="45"/>
                </a:lnTo>
                <a:lnTo>
                  <a:pt x="68" y="43"/>
                </a:lnTo>
                <a:lnTo>
                  <a:pt x="68" y="41"/>
                </a:lnTo>
                <a:lnTo>
                  <a:pt x="69" y="34"/>
                </a:lnTo>
                <a:lnTo>
                  <a:pt x="66" y="33"/>
                </a:lnTo>
                <a:lnTo>
                  <a:pt x="69" y="31"/>
                </a:lnTo>
                <a:lnTo>
                  <a:pt x="68" y="28"/>
                </a:lnTo>
                <a:lnTo>
                  <a:pt x="69" y="27"/>
                </a:lnTo>
                <a:lnTo>
                  <a:pt x="69" y="28"/>
                </a:lnTo>
                <a:lnTo>
                  <a:pt x="65" y="0"/>
                </a:lnTo>
                <a:lnTo>
                  <a:pt x="57" y="4"/>
                </a:lnTo>
                <a:lnTo>
                  <a:pt x="53" y="7"/>
                </a:lnTo>
                <a:lnTo>
                  <a:pt x="52" y="8"/>
                </a:lnTo>
                <a:lnTo>
                  <a:pt x="48" y="12"/>
                </a:lnTo>
                <a:lnTo>
                  <a:pt x="46" y="13"/>
                </a:lnTo>
                <a:lnTo>
                  <a:pt x="45" y="13"/>
                </a:lnTo>
                <a:lnTo>
                  <a:pt x="42" y="13"/>
                </a:lnTo>
                <a:lnTo>
                  <a:pt x="41" y="14"/>
                </a:lnTo>
                <a:lnTo>
                  <a:pt x="37" y="17"/>
                </a:lnTo>
                <a:lnTo>
                  <a:pt x="36" y="16"/>
                </a:lnTo>
                <a:lnTo>
                  <a:pt x="33" y="15"/>
                </a:lnTo>
                <a:lnTo>
                  <a:pt x="32" y="16"/>
                </a:lnTo>
                <a:lnTo>
                  <a:pt x="31" y="16"/>
                </a:lnTo>
                <a:lnTo>
                  <a:pt x="32" y="14"/>
                </a:lnTo>
                <a:lnTo>
                  <a:pt x="31" y="14"/>
                </a:lnTo>
                <a:lnTo>
                  <a:pt x="29" y="14"/>
                </a:lnTo>
                <a:lnTo>
                  <a:pt x="24" y="12"/>
                </a:lnTo>
                <a:lnTo>
                  <a:pt x="23" y="12"/>
                </a:lnTo>
                <a:lnTo>
                  <a:pt x="21" y="12"/>
                </a:lnTo>
                <a:lnTo>
                  <a:pt x="21" y="11"/>
                </a:lnTo>
                <a:lnTo>
                  <a:pt x="0" y="14"/>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21" name="Freeform 33"/>
          <p:cNvSpPr>
            <a:spLocks/>
          </p:cNvSpPr>
          <p:nvPr/>
        </p:nvSpPr>
        <p:spPr bwMode="auto">
          <a:xfrm>
            <a:off x="7183438" y="1498600"/>
            <a:ext cx="1162050" cy="954088"/>
          </a:xfrm>
          <a:custGeom>
            <a:avLst/>
            <a:gdLst/>
            <a:ahLst/>
            <a:cxnLst>
              <a:cxn ang="0">
                <a:pos x="95" y="85"/>
              </a:cxn>
              <a:cxn ang="0">
                <a:pos x="93" y="88"/>
              </a:cxn>
              <a:cxn ang="0">
                <a:pos x="91" y="91"/>
              </a:cxn>
              <a:cxn ang="0">
                <a:pos x="91" y="95"/>
              </a:cxn>
              <a:cxn ang="0">
                <a:pos x="94" y="92"/>
              </a:cxn>
              <a:cxn ang="0">
                <a:pos x="99" y="91"/>
              </a:cxn>
              <a:cxn ang="0">
                <a:pos x="106" y="88"/>
              </a:cxn>
              <a:cxn ang="0">
                <a:pos x="117" y="80"/>
              </a:cxn>
              <a:cxn ang="0">
                <a:pos x="121" y="78"/>
              </a:cxn>
              <a:cxn ang="0">
                <a:pos x="124" y="74"/>
              </a:cxn>
              <a:cxn ang="0">
                <a:pos x="122" y="75"/>
              </a:cxn>
              <a:cxn ang="0">
                <a:pos x="117" y="77"/>
              </a:cxn>
              <a:cxn ang="0">
                <a:pos x="115" y="79"/>
              </a:cxn>
              <a:cxn ang="0">
                <a:pos x="118" y="74"/>
              </a:cxn>
              <a:cxn ang="0">
                <a:pos x="115" y="76"/>
              </a:cxn>
              <a:cxn ang="0">
                <a:pos x="105" y="82"/>
              </a:cxn>
              <a:cxn ang="0">
                <a:pos x="97" y="87"/>
              </a:cxn>
              <a:cxn ang="0">
                <a:pos x="96" y="83"/>
              </a:cxn>
              <a:cxn ang="0">
                <a:pos x="99" y="77"/>
              </a:cxn>
              <a:cxn ang="0">
                <a:pos x="96" y="60"/>
              </a:cxn>
              <a:cxn ang="0">
                <a:pos x="94" y="42"/>
              </a:cxn>
              <a:cxn ang="0">
                <a:pos x="92" y="30"/>
              </a:cxn>
              <a:cxn ang="0">
                <a:pos x="89" y="28"/>
              </a:cxn>
              <a:cxn ang="0">
                <a:pos x="89" y="25"/>
              </a:cxn>
              <a:cxn ang="0">
                <a:pos x="87" y="15"/>
              </a:cxn>
              <a:cxn ang="0">
                <a:pos x="84" y="4"/>
              </a:cxn>
              <a:cxn ang="0">
                <a:pos x="82" y="0"/>
              </a:cxn>
              <a:cxn ang="0">
                <a:pos x="62" y="4"/>
              </a:cxn>
              <a:cxn ang="0">
                <a:pos x="51" y="17"/>
              </a:cxn>
              <a:cxn ang="0">
                <a:pos x="50" y="21"/>
              </a:cxn>
              <a:cxn ang="0">
                <a:pos x="43" y="28"/>
              </a:cxn>
              <a:cxn ang="0">
                <a:pos x="46" y="30"/>
              </a:cxn>
              <a:cxn ang="0">
                <a:pos x="46" y="33"/>
              </a:cxn>
              <a:cxn ang="0">
                <a:pos x="47" y="39"/>
              </a:cxn>
              <a:cxn ang="0">
                <a:pos x="36" y="47"/>
              </a:cxn>
              <a:cxn ang="0">
                <a:pos x="23" y="47"/>
              </a:cxn>
              <a:cxn ang="0">
                <a:pos x="10" y="50"/>
              </a:cxn>
              <a:cxn ang="0">
                <a:pos x="8" y="56"/>
              </a:cxn>
              <a:cxn ang="0">
                <a:pos x="11" y="63"/>
              </a:cxn>
              <a:cxn ang="0">
                <a:pos x="2" y="73"/>
              </a:cxn>
              <a:cxn ang="0">
                <a:pos x="67" y="67"/>
              </a:cxn>
              <a:cxn ang="0">
                <a:pos x="70" y="69"/>
              </a:cxn>
              <a:cxn ang="0">
                <a:pos x="72" y="70"/>
              </a:cxn>
              <a:cxn ang="0">
                <a:pos x="75" y="76"/>
              </a:cxn>
              <a:cxn ang="0">
                <a:pos x="80" y="78"/>
              </a:cxn>
            </a:cxnLst>
            <a:rect l="0" t="0" r="r" b="b"/>
            <a:pathLst>
              <a:path w="124" h="95">
                <a:moveTo>
                  <a:pt x="80" y="78"/>
                </a:moveTo>
                <a:lnTo>
                  <a:pt x="94" y="83"/>
                </a:lnTo>
                <a:lnTo>
                  <a:pt x="95" y="85"/>
                </a:lnTo>
                <a:lnTo>
                  <a:pt x="94" y="86"/>
                </a:lnTo>
                <a:lnTo>
                  <a:pt x="93" y="87"/>
                </a:lnTo>
                <a:lnTo>
                  <a:pt x="93" y="88"/>
                </a:lnTo>
                <a:lnTo>
                  <a:pt x="93" y="90"/>
                </a:lnTo>
                <a:lnTo>
                  <a:pt x="92" y="90"/>
                </a:lnTo>
                <a:lnTo>
                  <a:pt x="91" y="91"/>
                </a:lnTo>
                <a:lnTo>
                  <a:pt x="90" y="94"/>
                </a:lnTo>
                <a:lnTo>
                  <a:pt x="90" y="94"/>
                </a:lnTo>
                <a:lnTo>
                  <a:pt x="91" y="95"/>
                </a:lnTo>
                <a:lnTo>
                  <a:pt x="91" y="94"/>
                </a:lnTo>
                <a:lnTo>
                  <a:pt x="92" y="94"/>
                </a:lnTo>
                <a:lnTo>
                  <a:pt x="94" y="92"/>
                </a:lnTo>
                <a:lnTo>
                  <a:pt x="95" y="92"/>
                </a:lnTo>
                <a:lnTo>
                  <a:pt x="98" y="92"/>
                </a:lnTo>
                <a:lnTo>
                  <a:pt x="99" y="91"/>
                </a:lnTo>
                <a:lnTo>
                  <a:pt x="102" y="90"/>
                </a:lnTo>
                <a:lnTo>
                  <a:pt x="104" y="89"/>
                </a:lnTo>
                <a:lnTo>
                  <a:pt x="106" y="88"/>
                </a:lnTo>
                <a:lnTo>
                  <a:pt x="107" y="87"/>
                </a:lnTo>
                <a:lnTo>
                  <a:pt x="115" y="82"/>
                </a:lnTo>
                <a:lnTo>
                  <a:pt x="117" y="80"/>
                </a:lnTo>
                <a:lnTo>
                  <a:pt x="118" y="79"/>
                </a:lnTo>
                <a:lnTo>
                  <a:pt x="119" y="79"/>
                </a:lnTo>
                <a:lnTo>
                  <a:pt x="121" y="78"/>
                </a:lnTo>
                <a:lnTo>
                  <a:pt x="122" y="77"/>
                </a:lnTo>
                <a:lnTo>
                  <a:pt x="123" y="76"/>
                </a:lnTo>
                <a:lnTo>
                  <a:pt x="124" y="74"/>
                </a:lnTo>
                <a:lnTo>
                  <a:pt x="124" y="74"/>
                </a:lnTo>
                <a:lnTo>
                  <a:pt x="124" y="73"/>
                </a:lnTo>
                <a:lnTo>
                  <a:pt x="122" y="75"/>
                </a:lnTo>
                <a:lnTo>
                  <a:pt x="120" y="75"/>
                </a:lnTo>
                <a:lnTo>
                  <a:pt x="118" y="76"/>
                </a:lnTo>
                <a:lnTo>
                  <a:pt x="117" y="77"/>
                </a:lnTo>
                <a:lnTo>
                  <a:pt x="117" y="78"/>
                </a:lnTo>
                <a:lnTo>
                  <a:pt x="115" y="79"/>
                </a:lnTo>
                <a:lnTo>
                  <a:pt x="115" y="79"/>
                </a:lnTo>
                <a:lnTo>
                  <a:pt x="115" y="77"/>
                </a:lnTo>
                <a:lnTo>
                  <a:pt x="116" y="76"/>
                </a:lnTo>
                <a:lnTo>
                  <a:pt x="118" y="74"/>
                </a:lnTo>
                <a:lnTo>
                  <a:pt x="117" y="73"/>
                </a:lnTo>
                <a:lnTo>
                  <a:pt x="116" y="74"/>
                </a:lnTo>
                <a:lnTo>
                  <a:pt x="115" y="76"/>
                </a:lnTo>
                <a:lnTo>
                  <a:pt x="114" y="77"/>
                </a:lnTo>
                <a:lnTo>
                  <a:pt x="110" y="79"/>
                </a:lnTo>
                <a:lnTo>
                  <a:pt x="105" y="82"/>
                </a:lnTo>
                <a:lnTo>
                  <a:pt x="100" y="84"/>
                </a:lnTo>
                <a:lnTo>
                  <a:pt x="99" y="85"/>
                </a:lnTo>
                <a:lnTo>
                  <a:pt x="97" y="87"/>
                </a:lnTo>
                <a:lnTo>
                  <a:pt x="96" y="86"/>
                </a:lnTo>
                <a:lnTo>
                  <a:pt x="96" y="85"/>
                </a:lnTo>
                <a:lnTo>
                  <a:pt x="96" y="83"/>
                </a:lnTo>
                <a:lnTo>
                  <a:pt x="98" y="82"/>
                </a:lnTo>
                <a:lnTo>
                  <a:pt x="96" y="80"/>
                </a:lnTo>
                <a:lnTo>
                  <a:pt x="99" y="77"/>
                </a:lnTo>
                <a:lnTo>
                  <a:pt x="99" y="76"/>
                </a:lnTo>
                <a:lnTo>
                  <a:pt x="98" y="75"/>
                </a:lnTo>
                <a:lnTo>
                  <a:pt x="96" y="60"/>
                </a:lnTo>
                <a:lnTo>
                  <a:pt x="95" y="59"/>
                </a:lnTo>
                <a:lnTo>
                  <a:pt x="95" y="45"/>
                </a:lnTo>
                <a:lnTo>
                  <a:pt x="94" y="42"/>
                </a:lnTo>
                <a:lnTo>
                  <a:pt x="93" y="38"/>
                </a:lnTo>
                <a:lnTo>
                  <a:pt x="93" y="35"/>
                </a:lnTo>
                <a:lnTo>
                  <a:pt x="92" y="30"/>
                </a:lnTo>
                <a:lnTo>
                  <a:pt x="90" y="28"/>
                </a:lnTo>
                <a:lnTo>
                  <a:pt x="89" y="28"/>
                </a:lnTo>
                <a:lnTo>
                  <a:pt x="89" y="28"/>
                </a:lnTo>
                <a:lnTo>
                  <a:pt x="89" y="29"/>
                </a:lnTo>
                <a:lnTo>
                  <a:pt x="88" y="28"/>
                </a:lnTo>
                <a:lnTo>
                  <a:pt x="89" y="25"/>
                </a:lnTo>
                <a:lnTo>
                  <a:pt x="86" y="19"/>
                </a:lnTo>
                <a:lnTo>
                  <a:pt x="86" y="17"/>
                </a:lnTo>
                <a:lnTo>
                  <a:pt x="87" y="15"/>
                </a:lnTo>
                <a:lnTo>
                  <a:pt x="86" y="10"/>
                </a:lnTo>
                <a:lnTo>
                  <a:pt x="84" y="4"/>
                </a:lnTo>
                <a:lnTo>
                  <a:pt x="84" y="4"/>
                </a:lnTo>
                <a:lnTo>
                  <a:pt x="83" y="3"/>
                </a:lnTo>
                <a:lnTo>
                  <a:pt x="83" y="2"/>
                </a:lnTo>
                <a:lnTo>
                  <a:pt x="82" y="0"/>
                </a:lnTo>
                <a:lnTo>
                  <a:pt x="63" y="5"/>
                </a:lnTo>
                <a:lnTo>
                  <a:pt x="62" y="4"/>
                </a:lnTo>
                <a:lnTo>
                  <a:pt x="62" y="4"/>
                </a:lnTo>
                <a:lnTo>
                  <a:pt x="60" y="5"/>
                </a:lnTo>
                <a:lnTo>
                  <a:pt x="55" y="10"/>
                </a:lnTo>
                <a:lnTo>
                  <a:pt x="51" y="17"/>
                </a:lnTo>
                <a:lnTo>
                  <a:pt x="50" y="18"/>
                </a:lnTo>
                <a:lnTo>
                  <a:pt x="50" y="19"/>
                </a:lnTo>
                <a:lnTo>
                  <a:pt x="50" y="21"/>
                </a:lnTo>
                <a:lnTo>
                  <a:pt x="49" y="22"/>
                </a:lnTo>
                <a:lnTo>
                  <a:pt x="44" y="27"/>
                </a:lnTo>
                <a:lnTo>
                  <a:pt x="43" y="28"/>
                </a:lnTo>
                <a:lnTo>
                  <a:pt x="44" y="30"/>
                </a:lnTo>
                <a:lnTo>
                  <a:pt x="44" y="30"/>
                </a:lnTo>
                <a:lnTo>
                  <a:pt x="46" y="30"/>
                </a:lnTo>
                <a:lnTo>
                  <a:pt x="47" y="31"/>
                </a:lnTo>
                <a:lnTo>
                  <a:pt x="47" y="32"/>
                </a:lnTo>
                <a:lnTo>
                  <a:pt x="46" y="33"/>
                </a:lnTo>
                <a:lnTo>
                  <a:pt x="46" y="34"/>
                </a:lnTo>
                <a:lnTo>
                  <a:pt x="47" y="36"/>
                </a:lnTo>
                <a:lnTo>
                  <a:pt x="47" y="39"/>
                </a:lnTo>
                <a:lnTo>
                  <a:pt x="44" y="41"/>
                </a:lnTo>
                <a:lnTo>
                  <a:pt x="40" y="45"/>
                </a:lnTo>
                <a:lnTo>
                  <a:pt x="36" y="47"/>
                </a:lnTo>
                <a:lnTo>
                  <a:pt x="28" y="49"/>
                </a:lnTo>
                <a:lnTo>
                  <a:pt x="26" y="48"/>
                </a:lnTo>
                <a:lnTo>
                  <a:pt x="23" y="47"/>
                </a:lnTo>
                <a:lnTo>
                  <a:pt x="19" y="48"/>
                </a:lnTo>
                <a:lnTo>
                  <a:pt x="15" y="49"/>
                </a:lnTo>
                <a:lnTo>
                  <a:pt x="10" y="50"/>
                </a:lnTo>
                <a:lnTo>
                  <a:pt x="8" y="52"/>
                </a:lnTo>
                <a:lnTo>
                  <a:pt x="8" y="54"/>
                </a:lnTo>
                <a:lnTo>
                  <a:pt x="8" y="56"/>
                </a:lnTo>
                <a:lnTo>
                  <a:pt x="11" y="60"/>
                </a:lnTo>
                <a:lnTo>
                  <a:pt x="11" y="61"/>
                </a:lnTo>
                <a:lnTo>
                  <a:pt x="11" y="63"/>
                </a:lnTo>
                <a:lnTo>
                  <a:pt x="10" y="64"/>
                </a:lnTo>
                <a:lnTo>
                  <a:pt x="9" y="67"/>
                </a:lnTo>
                <a:lnTo>
                  <a:pt x="2" y="73"/>
                </a:lnTo>
                <a:lnTo>
                  <a:pt x="0" y="75"/>
                </a:lnTo>
                <a:lnTo>
                  <a:pt x="1" y="80"/>
                </a:lnTo>
                <a:lnTo>
                  <a:pt x="67" y="67"/>
                </a:lnTo>
                <a:lnTo>
                  <a:pt x="69" y="68"/>
                </a:lnTo>
                <a:lnTo>
                  <a:pt x="69" y="69"/>
                </a:lnTo>
                <a:lnTo>
                  <a:pt x="70" y="69"/>
                </a:lnTo>
                <a:lnTo>
                  <a:pt x="70" y="69"/>
                </a:lnTo>
                <a:lnTo>
                  <a:pt x="71" y="70"/>
                </a:lnTo>
                <a:lnTo>
                  <a:pt x="72" y="70"/>
                </a:lnTo>
                <a:lnTo>
                  <a:pt x="74" y="74"/>
                </a:lnTo>
                <a:lnTo>
                  <a:pt x="74" y="75"/>
                </a:lnTo>
                <a:lnTo>
                  <a:pt x="75" y="76"/>
                </a:lnTo>
                <a:lnTo>
                  <a:pt x="75" y="77"/>
                </a:lnTo>
                <a:lnTo>
                  <a:pt x="79" y="77"/>
                </a:lnTo>
                <a:lnTo>
                  <a:pt x="80" y="78"/>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22" name="Freeform 34"/>
          <p:cNvSpPr>
            <a:spLocks/>
          </p:cNvSpPr>
          <p:nvPr/>
        </p:nvSpPr>
        <p:spPr bwMode="auto">
          <a:xfrm>
            <a:off x="7089775" y="2171700"/>
            <a:ext cx="898525" cy="623888"/>
          </a:xfrm>
          <a:custGeom>
            <a:avLst/>
            <a:gdLst/>
            <a:ahLst/>
            <a:cxnLst>
              <a:cxn ang="0">
                <a:pos x="24" y="59"/>
              </a:cxn>
              <a:cxn ang="0">
                <a:pos x="67" y="51"/>
              </a:cxn>
              <a:cxn ang="0">
                <a:pos x="81" y="48"/>
              </a:cxn>
              <a:cxn ang="0">
                <a:pos x="81" y="48"/>
              </a:cxn>
              <a:cxn ang="0">
                <a:pos x="81" y="48"/>
              </a:cxn>
              <a:cxn ang="0">
                <a:pos x="82" y="46"/>
              </a:cxn>
              <a:cxn ang="0">
                <a:pos x="83" y="45"/>
              </a:cxn>
              <a:cxn ang="0">
                <a:pos x="85" y="45"/>
              </a:cxn>
              <a:cxn ang="0">
                <a:pos x="86" y="45"/>
              </a:cxn>
              <a:cxn ang="0">
                <a:pos x="90" y="42"/>
              </a:cxn>
              <a:cxn ang="0">
                <a:pos x="91" y="40"/>
              </a:cxn>
              <a:cxn ang="0">
                <a:pos x="93" y="37"/>
              </a:cxn>
              <a:cxn ang="0">
                <a:pos x="96" y="36"/>
              </a:cxn>
              <a:cxn ang="0">
                <a:pos x="96" y="35"/>
              </a:cxn>
              <a:cxn ang="0">
                <a:pos x="94" y="34"/>
              </a:cxn>
              <a:cxn ang="0">
                <a:pos x="93" y="33"/>
              </a:cxn>
              <a:cxn ang="0">
                <a:pos x="92" y="32"/>
              </a:cxn>
              <a:cxn ang="0">
                <a:pos x="91" y="32"/>
              </a:cxn>
              <a:cxn ang="0">
                <a:pos x="89" y="31"/>
              </a:cxn>
              <a:cxn ang="0">
                <a:pos x="89" y="29"/>
              </a:cxn>
              <a:cxn ang="0">
                <a:pos x="87" y="28"/>
              </a:cxn>
              <a:cxn ang="0">
                <a:pos x="86" y="28"/>
              </a:cxn>
              <a:cxn ang="0">
                <a:pos x="86" y="24"/>
              </a:cxn>
              <a:cxn ang="0">
                <a:pos x="87" y="24"/>
              </a:cxn>
              <a:cxn ang="0">
                <a:pos x="87" y="22"/>
              </a:cxn>
              <a:cxn ang="0">
                <a:pos x="85" y="20"/>
              </a:cxn>
              <a:cxn ang="0">
                <a:pos x="85" y="20"/>
              </a:cxn>
              <a:cxn ang="0">
                <a:pos x="86" y="19"/>
              </a:cxn>
              <a:cxn ang="0">
                <a:pos x="88" y="17"/>
              </a:cxn>
              <a:cxn ang="0">
                <a:pos x="89" y="14"/>
              </a:cxn>
              <a:cxn ang="0">
                <a:pos x="89" y="13"/>
              </a:cxn>
              <a:cxn ang="0">
                <a:pos x="89" y="11"/>
              </a:cxn>
              <a:cxn ang="0">
                <a:pos x="90" y="11"/>
              </a:cxn>
              <a:cxn ang="0">
                <a:pos x="89" y="10"/>
              </a:cxn>
              <a:cxn ang="0">
                <a:pos x="85" y="10"/>
              </a:cxn>
              <a:cxn ang="0">
                <a:pos x="85" y="9"/>
              </a:cxn>
              <a:cxn ang="0">
                <a:pos x="84" y="8"/>
              </a:cxn>
              <a:cxn ang="0">
                <a:pos x="84" y="7"/>
              </a:cxn>
              <a:cxn ang="0">
                <a:pos x="82" y="3"/>
              </a:cxn>
              <a:cxn ang="0">
                <a:pos x="81" y="3"/>
              </a:cxn>
              <a:cxn ang="0">
                <a:pos x="80" y="2"/>
              </a:cxn>
              <a:cxn ang="0">
                <a:pos x="80" y="2"/>
              </a:cxn>
              <a:cxn ang="0">
                <a:pos x="79" y="2"/>
              </a:cxn>
              <a:cxn ang="0">
                <a:pos x="79" y="1"/>
              </a:cxn>
              <a:cxn ang="0">
                <a:pos x="77" y="0"/>
              </a:cxn>
              <a:cxn ang="0">
                <a:pos x="11" y="13"/>
              </a:cxn>
              <a:cxn ang="0">
                <a:pos x="10" y="8"/>
              </a:cxn>
              <a:cxn ang="0">
                <a:pos x="6" y="11"/>
              </a:cxn>
              <a:cxn ang="0">
                <a:pos x="6" y="12"/>
              </a:cxn>
              <a:cxn ang="0">
                <a:pos x="5" y="11"/>
              </a:cxn>
              <a:cxn ang="0">
                <a:pos x="5" y="11"/>
              </a:cxn>
              <a:cxn ang="0">
                <a:pos x="4" y="13"/>
              </a:cxn>
              <a:cxn ang="0">
                <a:pos x="1" y="16"/>
              </a:cxn>
              <a:cxn ang="0">
                <a:pos x="0" y="16"/>
              </a:cxn>
              <a:cxn ang="0">
                <a:pos x="4" y="44"/>
              </a:cxn>
              <a:cxn ang="0">
                <a:pos x="8" y="62"/>
              </a:cxn>
              <a:cxn ang="0">
                <a:pos x="24" y="59"/>
              </a:cxn>
            </a:cxnLst>
            <a:rect l="0" t="0" r="r" b="b"/>
            <a:pathLst>
              <a:path w="96" h="62">
                <a:moveTo>
                  <a:pt x="24" y="59"/>
                </a:moveTo>
                <a:lnTo>
                  <a:pt x="67" y="51"/>
                </a:lnTo>
                <a:lnTo>
                  <a:pt x="81" y="48"/>
                </a:lnTo>
                <a:lnTo>
                  <a:pt x="81" y="48"/>
                </a:lnTo>
                <a:lnTo>
                  <a:pt x="81" y="48"/>
                </a:lnTo>
                <a:lnTo>
                  <a:pt x="82" y="46"/>
                </a:lnTo>
                <a:lnTo>
                  <a:pt x="83" y="45"/>
                </a:lnTo>
                <a:lnTo>
                  <a:pt x="85" y="45"/>
                </a:lnTo>
                <a:lnTo>
                  <a:pt x="86" y="45"/>
                </a:lnTo>
                <a:lnTo>
                  <a:pt x="90" y="42"/>
                </a:lnTo>
                <a:lnTo>
                  <a:pt x="91" y="40"/>
                </a:lnTo>
                <a:lnTo>
                  <a:pt x="93" y="37"/>
                </a:lnTo>
                <a:lnTo>
                  <a:pt x="96" y="36"/>
                </a:lnTo>
                <a:lnTo>
                  <a:pt x="96" y="35"/>
                </a:lnTo>
                <a:lnTo>
                  <a:pt x="94" y="34"/>
                </a:lnTo>
                <a:lnTo>
                  <a:pt x="93" y="33"/>
                </a:lnTo>
                <a:lnTo>
                  <a:pt x="92" y="32"/>
                </a:lnTo>
                <a:lnTo>
                  <a:pt x="91" y="32"/>
                </a:lnTo>
                <a:lnTo>
                  <a:pt x="89" y="31"/>
                </a:lnTo>
                <a:lnTo>
                  <a:pt x="89" y="29"/>
                </a:lnTo>
                <a:lnTo>
                  <a:pt x="87" y="28"/>
                </a:lnTo>
                <a:lnTo>
                  <a:pt x="86" y="28"/>
                </a:lnTo>
                <a:lnTo>
                  <a:pt x="86" y="24"/>
                </a:lnTo>
                <a:lnTo>
                  <a:pt x="87" y="24"/>
                </a:lnTo>
                <a:lnTo>
                  <a:pt x="87" y="22"/>
                </a:lnTo>
                <a:lnTo>
                  <a:pt x="85" y="20"/>
                </a:lnTo>
                <a:lnTo>
                  <a:pt x="85" y="20"/>
                </a:lnTo>
                <a:lnTo>
                  <a:pt x="86" y="19"/>
                </a:lnTo>
                <a:lnTo>
                  <a:pt x="88" y="17"/>
                </a:lnTo>
                <a:lnTo>
                  <a:pt x="89" y="14"/>
                </a:lnTo>
                <a:lnTo>
                  <a:pt x="89" y="13"/>
                </a:lnTo>
                <a:lnTo>
                  <a:pt x="89" y="11"/>
                </a:lnTo>
                <a:lnTo>
                  <a:pt x="90" y="11"/>
                </a:lnTo>
                <a:lnTo>
                  <a:pt x="89" y="10"/>
                </a:lnTo>
                <a:lnTo>
                  <a:pt x="85" y="10"/>
                </a:lnTo>
                <a:lnTo>
                  <a:pt x="85" y="9"/>
                </a:lnTo>
                <a:lnTo>
                  <a:pt x="84" y="8"/>
                </a:lnTo>
                <a:lnTo>
                  <a:pt x="84" y="7"/>
                </a:lnTo>
                <a:lnTo>
                  <a:pt x="82" y="3"/>
                </a:lnTo>
                <a:lnTo>
                  <a:pt x="81" y="3"/>
                </a:lnTo>
                <a:lnTo>
                  <a:pt x="80" y="2"/>
                </a:lnTo>
                <a:lnTo>
                  <a:pt x="80" y="2"/>
                </a:lnTo>
                <a:lnTo>
                  <a:pt x="79" y="2"/>
                </a:lnTo>
                <a:lnTo>
                  <a:pt x="79" y="1"/>
                </a:lnTo>
                <a:lnTo>
                  <a:pt x="77" y="0"/>
                </a:lnTo>
                <a:lnTo>
                  <a:pt x="11" y="13"/>
                </a:lnTo>
                <a:lnTo>
                  <a:pt x="10" y="8"/>
                </a:lnTo>
                <a:lnTo>
                  <a:pt x="6" y="11"/>
                </a:lnTo>
                <a:lnTo>
                  <a:pt x="6" y="12"/>
                </a:lnTo>
                <a:lnTo>
                  <a:pt x="5" y="11"/>
                </a:lnTo>
                <a:lnTo>
                  <a:pt x="5" y="11"/>
                </a:lnTo>
                <a:lnTo>
                  <a:pt x="4" y="13"/>
                </a:lnTo>
                <a:lnTo>
                  <a:pt x="1" y="16"/>
                </a:lnTo>
                <a:lnTo>
                  <a:pt x="0" y="16"/>
                </a:lnTo>
                <a:lnTo>
                  <a:pt x="4" y="44"/>
                </a:lnTo>
                <a:lnTo>
                  <a:pt x="8" y="62"/>
                </a:lnTo>
                <a:lnTo>
                  <a:pt x="24" y="59"/>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23" name="Freeform 35"/>
          <p:cNvSpPr>
            <a:spLocks/>
          </p:cNvSpPr>
          <p:nvPr/>
        </p:nvSpPr>
        <p:spPr bwMode="auto">
          <a:xfrm>
            <a:off x="6789738" y="2795588"/>
            <a:ext cx="1171575" cy="712787"/>
          </a:xfrm>
          <a:custGeom>
            <a:avLst/>
            <a:gdLst/>
            <a:ahLst/>
            <a:cxnLst>
              <a:cxn ang="0">
                <a:pos x="39" y="67"/>
              </a:cxn>
              <a:cxn ang="0">
                <a:pos x="32" y="68"/>
              </a:cxn>
              <a:cxn ang="0">
                <a:pos x="27" y="68"/>
              </a:cxn>
              <a:cxn ang="0">
                <a:pos x="7" y="68"/>
              </a:cxn>
              <a:cxn ang="0">
                <a:pos x="11" y="62"/>
              </a:cxn>
              <a:cxn ang="0">
                <a:pos x="13" y="59"/>
              </a:cxn>
              <a:cxn ang="0">
                <a:pos x="24" y="49"/>
              </a:cxn>
              <a:cxn ang="0">
                <a:pos x="26" y="53"/>
              </a:cxn>
              <a:cxn ang="0">
                <a:pos x="33" y="53"/>
              </a:cxn>
              <a:cxn ang="0">
                <a:pos x="36" y="52"/>
              </a:cxn>
              <a:cxn ang="0">
                <a:pos x="42" y="51"/>
              </a:cxn>
              <a:cxn ang="0">
                <a:pos x="44" y="49"/>
              </a:cxn>
              <a:cxn ang="0">
                <a:pos x="51" y="43"/>
              </a:cxn>
              <a:cxn ang="0">
                <a:pos x="54" y="34"/>
              </a:cxn>
              <a:cxn ang="0">
                <a:pos x="60" y="22"/>
              </a:cxn>
              <a:cxn ang="0">
                <a:pos x="63" y="23"/>
              </a:cxn>
              <a:cxn ang="0">
                <a:pos x="67" y="14"/>
              </a:cxn>
              <a:cxn ang="0">
                <a:pos x="72" y="11"/>
              </a:cxn>
              <a:cxn ang="0">
                <a:pos x="75" y="6"/>
              </a:cxn>
              <a:cxn ang="0">
                <a:pos x="75" y="1"/>
              </a:cxn>
              <a:cxn ang="0">
                <a:pos x="83" y="4"/>
              </a:cxn>
              <a:cxn ang="0">
                <a:pos x="85" y="0"/>
              </a:cxn>
              <a:cxn ang="0">
                <a:pos x="89" y="1"/>
              </a:cxn>
              <a:cxn ang="0">
                <a:pos x="93" y="5"/>
              </a:cxn>
              <a:cxn ang="0">
                <a:pos x="98" y="9"/>
              </a:cxn>
              <a:cxn ang="0">
                <a:pos x="95" y="17"/>
              </a:cxn>
              <a:cxn ang="0">
                <a:pos x="99" y="18"/>
              </a:cxn>
              <a:cxn ang="0">
                <a:pos x="103" y="21"/>
              </a:cxn>
              <a:cxn ang="0">
                <a:pos x="106" y="21"/>
              </a:cxn>
              <a:cxn ang="0">
                <a:pos x="113" y="24"/>
              </a:cxn>
              <a:cxn ang="0">
                <a:pos x="113" y="27"/>
              </a:cxn>
              <a:cxn ang="0">
                <a:pos x="112" y="31"/>
              </a:cxn>
              <a:cxn ang="0">
                <a:pos x="116" y="35"/>
              </a:cxn>
              <a:cxn ang="0">
                <a:pos x="113" y="36"/>
              </a:cxn>
              <a:cxn ang="0">
                <a:pos x="114" y="37"/>
              </a:cxn>
              <a:cxn ang="0">
                <a:pos x="112" y="38"/>
              </a:cxn>
              <a:cxn ang="0">
                <a:pos x="115" y="40"/>
              </a:cxn>
              <a:cxn ang="0">
                <a:pos x="115" y="44"/>
              </a:cxn>
              <a:cxn ang="0">
                <a:pos x="112" y="44"/>
              </a:cxn>
              <a:cxn ang="0">
                <a:pos x="117" y="45"/>
              </a:cxn>
              <a:cxn ang="0">
                <a:pos x="123" y="44"/>
              </a:cxn>
              <a:cxn ang="0">
                <a:pos x="124" y="51"/>
              </a:cxn>
            </a:cxnLst>
            <a:rect l="0" t="0" r="r" b="b"/>
            <a:pathLst>
              <a:path w="125" h="71">
                <a:moveTo>
                  <a:pt x="123" y="52"/>
                </a:moveTo>
                <a:lnTo>
                  <a:pt x="82" y="60"/>
                </a:lnTo>
                <a:lnTo>
                  <a:pt x="39" y="67"/>
                </a:lnTo>
                <a:lnTo>
                  <a:pt x="38" y="67"/>
                </a:lnTo>
                <a:lnTo>
                  <a:pt x="36" y="67"/>
                </a:lnTo>
                <a:lnTo>
                  <a:pt x="32" y="68"/>
                </a:lnTo>
                <a:lnTo>
                  <a:pt x="32" y="67"/>
                </a:lnTo>
                <a:lnTo>
                  <a:pt x="27" y="68"/>
                </a:lnTo>
                <a:lnTo>
                  <a:pt x="27" y="68"/>
                </a:lnTo>
                <a:lnTo>
                  <a:pt x="0" y="71"/>
                </a:lnTo>
                <a:lnTo>
                  <a:pt x="1" y="70"/>
                </a:lnTo>
                <a:lnTo>
                  <a:pt x="7" y="68"/>
                </a:lnTo>
                <a:lnTo>
                  <a:pt x="7" y="66"/>
                </a:lnTo>
                <a:lnTo>
                  <a:pt x="11" y="64"/>
                </a:lnTo>
                <a:lnTo>
                  <a:pt x="11" y="62"/>
                </a:lnTo>
                <a:lnTo>
                  <a:pt x="11" y="62"/>
                </a:lnTo>
                <a:lnTo>
                  <a:pt x="13" y="61"/>
                </a:lnTo>
                <a:lnTo>
                  <a:pt x="13" y="59"/>
                </a:lnTo>
                <a:lnTo>
                  <a:pt x="15" y="57"/>
                </a:lnTo>
                <a:lnTo>
                  <a:pt x="23" y="50"/>
                </a:lnTo>
                <a:lnTo>
                  <a:pt x="24" y="49"/>
                </a:lnTo>
                <a:lnTo>
                  <a:pt x="24" y="49"/>
                </a:lnTo>
                <a:lnTo>
                  <a:pt x="24" y="51"/>
                </a:lnTo>
                <a:lnTo>
                  <a:pt x="26" y="53"/>
                </a:lnTo>
                <a:lnTo>
                  <a:pt x="30" y="54"/>
                </a:lnTo>
                <a:lnTo>
                  <a:pt x="31" y="54"/>
                </a:lnTo>
                <a:lnTo>
                  <a:pt x="33" y="53"/>
                </a:lnTo>
                <a:lnTo>
                  <a:pt x="34" y="52"/>
                </a:lnTo>
                <a:lnTo>
                  <a:pt x="35" y="51"/>
                </a:lnTo>
                <a:lnTo>
                  <a:pt x="36" y="52"/>
                </a:lnTo>
                <a:lnTo>
                  <a:pt x="37" y="53"/>
                </a:lnTo>
                <a:lnTo>
                  <a:pt x="38" y="52"/>
                </a:lnTo>
                <a:lnTo>
                  <a:pt x="42" y="51"/>
                </a:lnTo>
                <a:lnTo>
                  <a:pt x="43" y="48"/>
                </a:lnTo>
                <a:lnTo>
                  <a:pt x="43" y="48"/>
                </a:lnTo>
                <a:lnTo>
                  <a:pt x="44" y="49"/>
                </a:lnTo>
                <a:lnTo>
                  <a:pt x="48" y="46"/>
                </a:lnTo>
                <a:lnTo>
                  <a:pt x="49" y="47"/>
                </a:lnTo>
                <a:lnTo>
                  <a:pt x="51" y="43"/>
                </a:lnTo>
                <a:lnTo>
                  <a:pt x="51" y="42"/>
                </a:lnTo>
                <a:lnTo>
                  <a:pt x="51" y="39"/>
                </a:lnTo>
                <a:lnTo>
                  <a:pt x="54" y="34"/>
                </a:lnTo>
                <a:lnTo>
                  <a:pt x="57" y="21"/>
                </a:lnTo>
                <a:lnTo>
                  <a:pt x="58" y="21"/>
                </a:lnTo>
                <a:lnTo>
                  <a:pt x="60" y="22"/>
                </a:lnTo>
                <a:lnTo>
                  <a:pt x="60" y="23"/>
                </a:lnTo>
                <a:lnTo>
                  <a:pt x="61" y="24"/>
                </a:lnTo>
                <a:lnTo>
                  <a:pt x="63" y="23"/>
                </a:lnTo>
                <a:lnTo>
                  <a:pt x="65" y="21"/>
                </a:lnTo>
                <a:lnTo>
                  <a:pt x="66" y="16"/>
                </a:lnTo>
                <a:lnTo>
                  <a:pt x="67" y="14"/>
                </a:lnTo>
                <a:lnTo>
                  <a:pt x="69" y="15"/>
                </a:lnTo>
                <a:lnTo>
                  <a:pt x="71" y="12"/>
                </a:lnTo>
                <a:lnTo>
                  <a:pt x="72" y="11"/>
                </a:lnTo>
                <a:lnTo>
                  <a:pt x="73" y="10"/>
                </a:lnTo>
                <a:lnTo>
                  <a:pt x="74" y="7"/>
                </a:lnTo>
                <a:lnTo>
                  <a:pt x="75" y="6"/>
                </a:lnTo>
                <a:lnTo>
                  <a:pt x="75" y="5"/>
                </a:lnTo>
                <a:lnTo>
                  <a:pt x="74" y="5"/>
                </a:lnTo>
                <a:lnTo>
                  <a:pt x="75" y="1"/>
                </a:lnTo>
                <a:lnTo>
                  <a:pt x="75" y="0"/>
                </a:lnTo>
                <a:lnTo>
                  <a:pt x="76" y="0"/>
                </a:lnTo>
                <a:lnTo>
                  <a:pt x="83" y="4"/>
                </a:lnTo>
                <a:lnTo>
                  <a:pt x="84" y="5"/>
                </a:lnTo>
                <a:lnTo>
                  <a:pt x="84" y="5"/>
                </a:lnTo>
                <a:lnTo>
                  <a:pt x="85" y="0"/>
                </a:lnTo>
                <a:lnTo>
                  <a:pt x="86" y="0"/>
                </a:lnTo>
                <a:lnTo>
                  <a:pt x="88" y="1"/>
                </a:lnTo>
                <a:lnTo>
                  <a:pt x="89" y="1"/>
                </a:lnTo>
                <a:lnTo>
                  <a:pt x="89" y="3"/>
                </a:lnTo>
                <a:lnTo>
                  <a:pt x="90" y="5"/>
                </a:lnTo>
                <a:lnTo>
                  <a:pt x="93" y="5"/>
                </a:lnTo>
                <a:lnTo>
                  <a:pt x="95" y="6"/>
                </a:lnTo>
                <a:lnTo>
                  <a:pt x="97" y="7"/>
                </a:lnTo>
                <a:lnTo>
                  <a:pt x="98" y="9"/>
                </a:lnTo>
                <a:lnTo>
                  <a:pt x="98" y="10"/>
                </a:lnTo>
                <a:lnTo>
                  <a:pt x="96" y="14"/>
                </a:lnTo>
                <a:lnTo>
                  <a:pt x="95" y="17"/>
                </a:lnTo>
                <a:lnTo>
                  <a:pt x="95" y="19"/>
                </a:lnTo>
                <a:lnTo>
                  <a:pt x="97" y="19"/>
                </a:lnTo>
                <a:lnTo>
                  <a:pt x="99" y="18"/>
                </a:lnTo>
                <a:lnTo>
                  <a:pt x="101" y="20"/>
                </a:lnTo>
                <a:lnTo>
                  <a:pt x="102" y="20"/>
                </a:lnTo>
                <a:lnTo>
                  <a:pt x="103" y="21"/>
                </a:lnTo>
                <a:lnTo>
                  <a:pt x="104" y="22"/>
                </a:lnTo>
                <a:lnTo>
                  <a:pt x="105" y="22"/>
                </a:lnTo>
                <a:lnTo>
                  <a:pt x="106" y="21"/>
                </a:lnTo>
                <a:lnTo>
                  <a:pt x="107" y="21"/>
                </a:lnTo>
                <a:lnTo>
                  <a:pt x="110" y="23"/>
                </a:lnTo>
                <a:lnTo>
                  <a:pt x="113" y="24"/>
                </a:lnTo>
                <a:lnTo>
                  <a:pt x="114" y="26"/>
                </a:lnTo>
                <a:lnTo>
                  <a:pt x="114" y="26"/>
                </a:lnTo>
                <a:lnTo>
                  <a:pt x="113" y="27"/>
                </a:lnTo>
                <a:lnTo>
                  <a:pt x="114" y="30"/>
                </a:lnTo>
                <a:lnTo>
                  <a:pt x="113" y="30"/>
                </a:lnTo>
                <a:lnTo>
                  <a:pt x="112" y="31"/>
                </a:lnTo>
                <a:lnTo>
                  <a:pt x="112" y="31"/>
                </a:lnTo>
                <a:lnTo>
                  <a:pt x="115" y="33"/>
                </a:lnTo>
                <a:lnTo>
                  <a:pt x="116" y="35"/>
                </a:lnTo>
                <a:lnTo>
                  <a:pt x="116" y="35"/>
                </a:lnTo>
                <a:lnTo>
                  <a:pt x="116" y="36"/>
                </a:lnTo>
                <a:lnTo>
                  <a:pt x="113" y="36"/>
                </a:lnTo>
                <a:lnTo>
                  <a:pt x="113" y="37"/>
                </a:lnTo>
                <a:lnTo>
                  <a:pt x="114" y="37"/>
                </a:lnTo>
                <a:lnTo>
                  <a:pt x="114" y="37"/>
                </a:lnTo>
                <a:lnTo>
                  <a:pt x="114" y="38"/>
                </a:lnTo>
                <a:lnTo>
                  <a:pt x="113" y="39"/>
                </a:lnTo>
                <a:lnTo>
                  <a:pt x="112" y="38"/>
                </a:lnTo>
                <a:lnTo>
                  <a:pt x="112" y="39"/>
                </a:lnTo>
                <a:lnTo>
                  <a:pt x="113" y="40"/>
                </a:lnTo>
                <a:lnTo>
                  <a:pt x="115" y="40"/>
                </a:lnTo>
                <a:lnTo>
                  <a:pt x="117" y="41"/>
                </a:lnTo>
                <a:lnTo>
                  <a:pt x="117" y="42"/>
                </a:lnTo>
                <a:lnTo>
                  <a:pt x="115" y="44"/>
                </a:lnTo>
                <a:lnTo>
                  <a:pt x="114" y="44"/>
                </a:lnTo>
                <a:lnTo>
                  <a:pt x="112" y="43"/>
                </a:lnTo>
                <a:lnTo>
                  <a:pt x="112" y="44"/>
                </a:lnTo>
                <a:lnTo>
                  <a:pt x="113" y="45"/>
                </a:lnTo>
                <a:lnTo>
                  <a:pt x="115" y="46"/>
                </a:lnTo>
                <a:lnTo>
                  <a:pt x="117" y="45"/>
                </a:lnTo>
                <a:lnTo>
                  <a:pt x="119" y="44"/>
                </a:lnTo>
                <a:lnTo>
                  <a:pt x="120" y="44"/>
                </a:lnTo>
                <a:lnTo>
                  <a:pt x="123" y="44"/>
                </a:lnTo>
                <a:lnTo>
                  <a:pt x="123" y="44"/>
                </a:lnTo>
                <a:lnTo>
                  <a:pt x="125" y="50"/>
                </a:lnTo>
                <a:lnTo>
                  <a:pt x="124" y="51"/>
                </a:lnTo>
                <a:lnTo>
                  <a:pt x="123" y="51"/>
                </a:lnTo>
                <a:lnTo>
                  <a:pt x="123" y="52"/>
                </a:lnTo>
              </a:path>
            </a:pathLst>
          </a:custGeom>
          <a:solidFill>
            <a:srgbClr val="FFBF3F"/>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24" name="Freeform 36"/>
          <p:cNvSpPr>
            <a:spLocks/>
          </p:cNvSpPr>
          <p:nvPr/>
        </p:nvSpPr>
        <p:spPr bwMode="auto">
          <a:xfrm>
            <a:off x="6667500" y="3317875"/>
            <a:ext cx="1358900" cy="622300"/>
          </a:xfrm>
          <a:custGeom>
            <a:avLst/>
            <a:gdLst/>
            <a:ahLst/>
            <a:cxnLst>
              <a:cxn ang="0">
                <a:pos x="2" y="50"/>
              </a:cxn>
              <a:cxn ang="0">
                <a:pos x="4" y="48"/>
              </a:cxn>
              <a:cxn ang="0">
                <a:pos x="6" y="44"/>
              </a:cxn>
              <a:cxn ang="0">
                <a:pos x="17" y="38"/>
              </a:cxn>
              <a:cxn ang="0">
                <a:pos x="22" y="33"/>
              </a:cxn>
              <a:cxn ang="0">
                <a:pos x="24" y="32"/>
              </a:cxn>
              <a:cxn ang="0">
                <a:pos x="26" y="31"/>
              </a:cxn>
              <a:cxn ang="0">
                <a:pos x="28" y="30"/>
              </a:cxn>
              <a:cxn ang="0">
                <a:pos x="34" y="28"/>
              </a:cxn>
              <a:cxn ang="0">
                <a:pos x="40" y="20"/>
              </a:cxn>
              <a:cxn ang="0">
                <a:pos x="40" y="16"/>
              </a:cxn>
              <a:cxn ang="0">
                <a:pos x="44" y="16"/>
              </a:cxn>
              <a:cxn ang="0">
                <a:pos x="52" y="15"/>
              </a:cxn>
              <a:cxn ang="0">
                <a:pos x="137" y="1"/>
              </a:cxn>
              <a:cxn ang="0">
                <a:pos x="139" y="2"/>
              </a:cxn>
              <a:cxn ang="0">
                <a:pos x="141" y="6"/>
              </a:cxn>
              <a:cxn ang="0">
                <a:pos x="141" y="7"/>
              </a:cxn>
              <a:cxn ang="0">
                <a:pos x="138" y="6"/>
              </a:cxn>
              <a:cxn ang="0">
                <a:pos x="137" y="7"/>
              </a:cxn>
              <a:cxn ang="0">
                <a:pos x="132" y="10"/>
              </a:cxn>
              <a:cxn ang="0">
                <a:pos x="128" y="14"/>
              </a:cxn>
              <a:cxn ang="0">
                <a:pos x="129" y="14"/>
              </a:cxn>
              <a:cxn ang="0">
                <a:pos x="136" y="11"/>
              </a:cxn>
              <a:cxn ang="0">
                <a:pos x="138" y="13"/>
              </a:cxn>
              <a:cxn ang="0">
                <a:pos x="140" y="14"/>
              </a:cxn>
              <a:cxn ang="0">
                <a:pos x="143" y="11"/>
              </a:cxn>
              <a:cxn ang="0">
                <a:pos x="145" y="17"/>
              </a:cxn>
              <a:cxn ang="0">
                <a:pos x="142" y="21"/>
              </a:cxn>
              <a:cxn ang="0">
                <a:pos x="139" y="24"/>
              </a:cxn>
              <a:cxn ang="0">
                <a:pos x="134" y="24"/>
              </a:cxn>
              <a:cxn ang="0">
                <a:pos x="133" y="23"/>
              </a:cxn>
              <a:cxn ang="0">
                <a:pos x="132" y="22"/>
              </a:cxn>
              <a:cxn ang="0">
                <a:pos x="131" y="25"/>
              </a:cxn>
              <a:cxn ang="0">
                <a:pos x="133" y="26"/>
              </a:cxn>
              <a:cxn ang="0">
                <a:pos x="134" y="30"/>
              </a:cxn>
              <a:cxn ang="0">
                <a:pos x="128" y="33"/>
              </a:cxn>
              <a:cxn ang="0">
                <a:pos x="128" y="35"/>
              </a:cxn>
              <a:cxn ang="0">
                <a:pos x="136" y="32"/>
              </a:cxn>
              <a:cxn ang="0">
                <a:pos x="139" y="33"/>
              </a:cxn>
              <a:cxn ang="0">
                <a:pos x="132" y="39"/>
              </a:cxn>
              <a:cxn ang="0">
                <a:pos x="125" y="44"/>
              </a:cxn>
              <a:cxn ang="0">
                <a:pos x="124" y="45"/>
              </a:cxn>
              <a:cxn ang="0">
                <a:pos x="117" y="54"/>
              </a:cxn>
              <a:cxn ang="0">
                <a:pos x="113" y="61"/>
              </a:cxn>
              <a:cxn ang="0">
                <a:pos x="84" y="47"/>
              </a:cxn>
              <a:cxn ang="0">
                <a:pos x="61" y="44"/>
              </a:cxn>
              <a:cxn ang="0">
                <a:pos x="59" y="44"/>
              </a:cxn>
              <a:cxn ang="0">
                <a:pos x="37" y="46"/>
              </a:cxn>
              <a:cxn ang="0">
                <a:pos x="32" y="49"/>
              </a:cxn>
              <a:cxn ang="0">
                <a:pos x="0" y="55"/>
              </a:cxn>
            </a:cxnLst>
            <a:rect l="0" t="0" r="r" b="b"/>
            <a:pathLst>
              <a:path w="145" h="62">
                <a:moveTo>
                  <a:pt x="0" y="55"/>
                </a:moveTo>
                <a:lnTo>
                  <a:pt x="1" y="50"/>
                </a:lnTo>
                <a:lnTo>
                  <a:pt x="2" y="50"/>
                </a:lnTo>
                <a:lnTo>
                  <a:pt x="3" y="50"/>
                </a:lnTo>
                <a:lnTo>
                  <a:pt x="4" y="49"/>
                </a:lnTo>
                <a:lnTo>
                  <a:pt x="4" y="48"/>
                </a:lnTo>
                <a:lnTo>
                  <a:pt x="4" y="47"/>
                </a:lnTo>
                <a:lnTo>
                  <a:pt x="5" y="46"/>
                </a:lnTo>
                <a:lnTo>
                  <a:pt x="6" y="44"/>
                </a:lnTo>
                <a:lnTo>
                  <a:pt x="9" y="43"/>
                </a:lnTo>
                <a:lnTo>
                  <a:pt x="13" y="42"/>
                </a:lnTo>
                <a:lnTo>
                  <a:pt x="17" y="38"/>
                </a:lnTo>
                <a:lnTo>
                  <a:pt x="19" y="38"/>
                </a:lnTo>
                <a:lnTo>
                  <a:pt x="21" y="35"/>
                </a:lnTo>
                <a:lnTo>
                  <a:pt x="22" y="33"/>
                </a:lnTo>
                <a:lnTo>
                  <a:pt x="22" y="33"/>
                </a:lnTo>
                <a:lnTo>
                  <a:pt x="23" y="33"/>
                </a:lnTo>
                <a:lnTo>
                  <a:pt x="24" y="32"/>
                </a:lnTo>
                <a:lnTo>
                  <a:pt x="24" y="32"/>
                </a:lnTo>
                <a:lnTo>
                  <a:pt x="25" y="30"/>
                </a:lnTo>
                <a:lnTo>
                  <a:pt x="26" y="31"/>
                </a:lnTo>
                <a:lnTo>
                  <a:pt x="27" y="31"/>
                </a:lnTo>
                <a:lnTo>
                  <a:pt x="28" y="31"/>
                </a:lnTo>
                <a:lnTo>
                  <a:pt x="28" y="30"/>
                </a:lnTo>
                <a:lnTo>
                  <a:pt x="30" y="28"/>
                </a:lnTo>
                <a:lnTo>
                  <a:pt x="32" y="28"/>
                </a:lnTo>
                <a:lnTo>
                  <a:pt x="34" y="28"/>
                </a:lnTo>
                <a:lnTo>
                  <a:pt x="37" y="23"/>
                </a:lnTo>
                <a:lnTo>
                  <a:pt x="40" y="22"/>
                </a:lnTo>
                <a:lnTo>
                  <a:pt x="40" y="20"/>
                </a:lnTo>
                <a:lnTo>
                  <a:pt x="40" y="19"/>
                </a:lnTo>
                <a:lnTo>
                  <a:pt x="40" y="17"/>
                </a:lnTo>
                <a:lnTo>
                  <a:pt x="40" y="16"/>
                </a:lnTo>
                <a:lnTo>
                  <a:pt x="40" y="16"/>
                </a:lnTo>
                <a:lnTo>
                  <a:pt x="45" y="15"/>
                </a:lnTo>
                <a:lnTo>
                  <a:pt x="44" y="16"/>
                </a:lnTo>
                <a:lnTo>
                  <a:pt x="49" y="15"/>
                </a:lnTo>
                <a:lnTo>
                  <a:pt x="51" y="15"/>
                </a:lnTo>
                <a:lnTo>
                  <a:pt x="52" y="15"/>
                </a:lnTo>
                <a:lnTo>
                  <a:pt x="95" y="8"/>
                </a:lnTo>
                <a:lnTo>
                  <a:pt x="136" y="0"/>
                </a:lnTo>
                <a:lnTo>
                  <a:pt x="137" y="1"/>
                </a:lnTo>
                <a:lnTo>
                  <a:pt x="137" y="1"/>
                </a:lnTo>
                <a:lnTo>
                  <a:pt x="138" y="2"/>
                </a:lnTo>
                <a:lnTo>
                  <a:pt x="139" y="2"/>
                </a:lnTo>
                <a:lnTo>
                  <a:pt x="140" y="3"/>
                </a:lnTo>
                <a:lnTo>
                  <a:pt x="140" y="4"/>
                </a:lnTo>
                <a:lnTo>
                  <a:pt x="141" y="6"/>
                </a:lnTo>
                <a:lnTo>
                  <a:pt x="141" y="7"/>
                </a:lnTo>
                <a:lnTo>
                  <a:pt x="141" y="7"/>
                </a:lnTo>
                <a:lnTo>
                  <a:pt x="141" y="7"/>
                </a:lnTo>
                <a:lnTo>
                  <a:pt x="140" y="6"/>
                </a:lnTo>
                <a:lnTo>
                  <a:pt x="139" y="6"/>
                </a:lnTo>
                <a:lnTo>
                  <a:pt x="138" y="6"/>
                </a:lnTo>
                <a:lnTo>
                  <a:pt x="137" y="6"/>
                </a:lnTo>
                <a:lnTo>
                  <a:pt x="137" y="6"/>
                </a:lnTo>
                <a:lnTo>
                  <a:pt x="137" y="7"/>
                </a:lnTo>
                <a:lnTo>
                  <a:pt x="137" y="8"/>
                </a:lnTo>
                <a:lnTo>
                  <a:pt x="133" y="9"/>
                </a:lnTo>
                <a:lnTo>
                  <a:pt x="132" y="10"/>
                </a:lnTo>
                <a:lnTo>
                  <a:pt x="131" y="12"/>
                </a:lnTo>
                <a:lnTo>
                  <a:pt x="128" y="12"/>
                </a:lnTo>
                <a:lnTo>
                  <a:pt x="128" y="14"/>
                </a:lnTo>
                <a:lnTo>
                  <a:pt x="128" y="14"/>
                </a:lnTo>
                <a:lnTo>
                  <a:pt x="128" y="14"/>
                </a:lnTo>
                <a:lnTo>
                  <a:pt x="129" y="14"/>
                </a:lnTo>
                <a:lnTo>
                  <a:pt x="132" y="13"/>
                </a:lnTo>
                <a:lnTo>
                  <a:pt x="134" y="12"/>
                </a:lnTo>
                <a:lnTo>
                  <a:pt x="136" y="11"/>
                </a:lnTo>
                <a:lnTo>
                  <a:pt x="138" y="11"/>
                </a:lnTo>
                <a:lnTo>
                  <a:pt x="139" y="12"/>
                </a:lnTo>
                <a:lnTo>
                  <a:pt x="138" y="13"/>
                </a:lnTo>
                <a:lnTo>
                  <a:pt x="139" y="14"/>
                </a:lnTo>
                <a:lnTo>
                  <a:pt x="139" y="14"/>
                </a:lnTo>
                <a:lnTo>
                  <a:pt x="140" y="14"/>
                </a:lnTo>
                <a:lnTo>
                  <a:pt x="141" y="13"/>
                </a:lnTo>
                <a:lnTo>
                  <a:pt x="142" y="11"/>
                </a:lnTo>
                <a:lnTo>
                  <a:pt x="143" y="11"/>
                </a:lnTo>
                <a:lnTo>
                  <a:pt x="144" y="13"/>
                </a:lnTo>
                <a:lnTo>
                  <a:pt x="145" y="16"/>
                </a:lnTo>
                <a:lnTo>
                  <a:pt x="145" y="17"/>
                </a:lnTo>
                <a:lnTo>
                  <a:pt x="145" y="18"/>
                </a:lnTo>
                <a:lnTo>
                  <a:pt x="143" y="20"/>
                </a:lnTo>
                <a:lnTo>
                  <a:pt x="142" y="21"/>
                </a:lnTo>
                <a:lnTo>
                  <a:pt x="142" y="22"/>
                </a:lnTo>
                <a:lnTo>
                  <a:pt x="140" y="23"/>
                </a:lnTo>
                <a:lnTo>
                  <a:pt x="139" y="24"/>
                </a:lnTo>
                <a:lnTo>
                  <a:pt x="138" y="24"/>
                </a:lnTo>
                <a:lnTo>
                  <a:pt x="135" y="24"/>
                </a:lnTo>
                <a:lnTo>
                  <a:pt x="134" y="24"/>
                </a:lnTo>
                <a:lnTo>
                  <a:pt x="134" y="24"/>
                </a:lnTo>
                <a:lnTo>
                  <a:pt x="134" y="24"/>
                </a:lnTo>
                <a:lnTo>
                  <a:pt x="133" y="23"/>
                </a:lnTo>
                <a:lnTo>
                  <a:pt x="133" y="22"/>
                </a:lnTo>
                <a:lnTo>
                  <a:pt x="133" y="22"/>
                </a:lnTo>
                <a:lnTo>
                  <a:pt x="132" y="22"/>
                </a:lnTo>
                <a:lnTo>
                  <a:pt x="131" y="22"/>
                </a:lnTo>
                <a:lnTo>
                  <a:pt x="132" y="25"/>
                </a:lnTo>
                <a:lnTo>
                  <a:pt x="131" y="25"/>
                </a:lnTo>
                <a:lnTo>
                  <a:pt x="131" y="25"/>
                </a:lnTo>
                <a:lnTo>
                  <a:pt x="132" y="26"/>
                </a:lnTo>
                <a:lnTo>
                  <a:pt x="133" y="26"/>
                </a:lnTo>
                <a:lnTo>
                  <a:pt x="134" y="28"/>
                </a:lnTo>
                <a:lnTo>
                  <a:pt x="133" y="29"/>
                </a:lnTo>
                <a:lnTo>
                  <a:pt x="134" y="30"/>
                </a:lnTo>
                <a:lnTo>
                  <a:pt x="131" y="34"/>
                </a:lnTo>
                <a:lnTo>
                  <a:pt x="130" y="34"/>
                </a:lnTo>
                <a:lnTo>
                  <a:pt x="128" y="33"/>
                </a:lnTo>
                <a:lnTo>
                  <a:pt x="127" y="33"/>
                </a:lnTo>
                <a:lnTo>
                  <a:pt x="126" y="34"/>
                </a:lnTo>
                <a:lnTo>
                  <a:pt x="128" y="35"/>
                </a:lnTo>
                <a:lnTo>
                  <a:pt x="131" y="35"/>
                </a:lnTo>
                <a:lnTo>
                  <a:pt x="133" y="34"/>
                </a:lnTo>
                <a:lnTo>
                  <a:pt x="136" y="32"/>
                </a:lnTo>
                <a:lnTo>
                  <a:pt x="137" y="31"/>
                </a:lnTo>
                <a:lnTo>
                  <a:pt x="137" y="32"/>
                </a:lnTo>
                <a:lnTo>
                  <a:pt x="139" y="33"/>
                </a:lnTo>
                <a:lnTo>
                  <a:pt x="137" y="35"/>
                </a:lnTo>
                <a:lnTo>
                  <a:pt x="135" y="38"/>
                </a:lnTo>
                <a:lnTo>
                  <a:pt x="132" y="39"/>
                </a:lnTo>
                <a:lnTo>
                  <a:pt x="131" y="39"/>
                </a:lnTo>
                <a:lnTo>
                  <a:pt x="128" y="40"/>
                </a:lnTo>
                <a:lnTo>
                  <a:pt x="125" y="44"/>
                </a:lnTo>
                <a:lnTo>
                  <a:pt x="123" y="45"/>
                </a:lnTo>
                <a:lnTo>
                  <a:pt x="123" y="45"/>
                </a:lnTo>
                <a:lnTo>
                  <a:pt x="124" y="45"/>
                </a:lnTo>
                <a:lnTo>
                  <a:pt x="120" y="47"/>
                </a:lnTo>
                <a:lnTo>
                  <a:pt x="119" y="50"/>
                </a:lnTo>
                <a:lnTo>
                  <a:pt x="117" y="54"/>
                </a:lnTo>
                <a:lnTo>
                  <a:pt x="116" y="59"/>
                </a:lnTo>
                <a:lnTo>
                  <a:pt x="115" y="60"/>
                </a:lnTo>
                <a:lnTo>
                  <a:pt x="113" y="61"/>
                </a:lnTo>
                <a:lnTo>
                  <a:pt x="107" y="62"/>
                </a:lnTo>
                <a:lnTo>
                  <a:pt x="106" y="62"/>
                </a:lnTo>
                <a:lnTo>
                  <a:pt x="84" y="47"/>
                </a:lnTo>
                <a:lnTo>
                  <a:pt x="65" y="50"/>
                </a:lnTo>
                <a:lnTo>
                  <a:pt x="65" y="47"/>
                </a:lnTo>
                <a:lnTo>
                  <a:pt x="61" y="44"/>
                </a:lnTo>
                <a:lnTo>
                  <a:pt x="60" y="45"/>
                </a:lnTo>
                <a:lnTo>
                  <a:pt x="59" y="44"/>
                </a:lnTo>
                <a:lnTo>
                  <a:pt x="59" y="44"/>
                </a:lnTo>
                <a:lnTo>
                  <a:pt x="59" y="43"/>
                </a:lnTo>
                <a:lnTo>
                  <a:pt x="37" y="46"/>
                </a:lnTo>
                <a:lnTo>
                  <a:pt x="37" y="46"/>
                </a:lnTo>
                <a:lnTo>
                  <a:pt x="36" y="46"/>
                </a:lnTo>
                <a:lnTo>
                  <a:pt x="32" y="48"/>
                </a:lnTo>
                <a:lnTo>
                  <a:pt x="32" y="49"/>
                </a:lnTo>
                <a:lnTo>
                  <a:pt x="30" y="49"/>
                </a:lnTo>
                <a:lnTo>
                  <a:pt x="25" y="52"/>
                </a:lnTo>
                <a:lnTo>
                  <a:pt x="0" y="55"/>
                </a:lnTo>
              </a:path>
            </a:pathLst>
          </a:custGeom>
          <a:solidFill>
            <a:srgbClr val="FFBF3F"/>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25" name="Freeform 37"/>
          <p:cNvSpPr>
            <a:spLocks/>
          </p:cNvSpPr>
          <p:nvPr/>
        </p:nvSpPr>
        <p:spPr bwMode="auto">
          <a:xfrm>
            <a:off x="6873875" y="3749675"/>
            <a:ext cx="787400" cy="642938"/>
          </a:xfrm>
          <a:custGeom>
            <a:avLst/>
            <a:gdLst/>
            <a:ahLst/>
            <a:cxnLst>
              <a:cxn ang="0">
                <a:pos x="49" y="64"/>
              </a:cxn>
              <a:cxn ang="0">
                <a:pos x="46" y="63"/>
              </a:cxn>
              <a:cxn ang="0">
                <a:pos x="45" y="58"/>
              </a:cxn>
              <a:cxn ang="0">
                <a:pos x="40" y="54"/>
              </a:cxn>
              <a:cxn ang="0">
                <a:pos x="37" y="48"/>
              </a:cxn>
              <a:cxn ang="0">
                <a:pos x="35" y="45"/>
              </a:cxn>
              <a:cxn ang="0">
                <a:pos x="30" y="41"/>
              </a:cxn>
              <a:cxn ang="0">
                <a:pos x="28" y="39"/>
              </a:cxn>
              <a:cxn ang="0">
                <a:pos x="26" y="36"/>
              </a:cxn>
              <a:cxn ang="0">
                <a:pos x="18" y="30"/>
              </a:cxn>
              <a:cxn ang="0">
                <a:pos x="15" y="28"/>
              </a:cxn>
              <a:cxn ang="0">
                <a:pos x="11" y="22"/>
              </a:cxn>
              <a:cxn ang="0">
                <a:pos x="9" y="20"/>
              </a:cxn>
              <a:cxn ang="0">
                <a:pos x="1" y="17"/>
              </a:cxn>
              <a:cxn ang="0">
                <a:pos x="1" y="12"/>
              </a:cxn>
              <a:cxn ang="0">
                <a:pos x="3" y="10"/>
              </a:cxn>
              <a:cxn ang="0">
                <a:pos x="3" y="9"/>
              </a:cxn>
              <a:cxn ang="0">
                <a:pos x="10" y="6"/>
              </a:cxn>
              <a:cxn ang="0">
                <a:pos x="14" y="3"/>
              </a:cxn>
              <a:cxn ang="0">
                <a:pos x="15" y="3"/>
              </a:cxn>
              <a:cxn ang="0">
                <a:pos x="37" y="1"/>
              </a:cxn>
              <a:cxn ang="0">
                <a:pos x="38" y="2"/>
              </a:cxn>
              <a:cxn ang="0">
                <a:pos x="43" y="4"/>
              </a:cxn>
              <a:cxn ang="0">
                <a:pos x="62" y="4"/>
              </a:cxn>
              <a:cxn ang="0">
                <a:pos x="83" y="20"/>
              </a:cxn>
              <a:cxn ang="0">
                <a:pos x="80" y="23"/>
              </a:cxn>
              <a:cxn ang="0">
                <a:pos x="76" y="29"/>
              </a:cxn>
              <a:cxn ang="0">
                <a:pos x="76" y="34"/>
              </a:cxn>
              <a:cxn ang="0">
                <a:pos x="75" y="36"/>
              </a:cxn>
              <a:cxn ang="0">
                <a:pos x="73" y="37"/>
              </a:cxn>
              <a:cxn ang="0">
                <a:pos x="71" y="39"/>
              </a:cxn>
              <a:cxn ang="0">
                <a:pos x="69" y="43"/>
              </a:cxn>
              <a:cxn ang="0">
                <a:pos x="65" y="47"/>
              </a:cxn>
              <a:cxn ang="0">
                <a:pos x="61" y="50"/>
              </a:cxn>
              <a:cxn ang="0">
                <a:pos x="59" y="52"/>
              </a:cxn>
              <a:cxn ang="0">
                <a:pos x="56" y="53"/>
              </a:cxn>
              <a:cxn ang="0">
                <a:pos x="56" y="54"/>
              </a:cxn>
              <a:cxn ang="0">
                <a:pos x="55" y="56"/>
              </a:cxn>
              <a:cxn ang="0">
                <a:pos x="52" y="58"/>
              </a:cxn>
              <a:cxn ang="0">
                <a:pos x="52" y="58"/>
              </a:cxn>
              <a:cxn ang="0">
                <a:pos x="53" y="59"/>
              </a:cxn>
              <a:cxn ang="0">
                <a:pos x="53" y="60"/>
              </a:cxn>
              <a:cxn ang="0">
                <a:pos x="51" y="62"/>
              </a:cxn>
              <a:cxn ang="0">
                <a:pos x="50" y="64"/>
              </a:cxn>
            </a:cxnLst>
            <a:rect l="0" t="0" r="r" b="b"/>
            <a:pathLst>
              <a:path w="84" h="64">
                <a:moveTo>
                  <a:pt x="50" y="64"/>
                </a:moveTo>
                <a:lnTo>
                  <a:pt x="49" y="64"/>
                </a:lnTo>
                <a:lnTo>
                  <a:pt x="47" y="64"/>
                </a:lnTo>
                <a:lnTo>
                  <a:pt x="46" y="63"/>
                </a:lnTo>
                <a:lnTo>
                  <a:pt x="46" y="62"/>
                </a:lnTo>
                <a:lnTo>
                  <a:pt x="45" y="58"/>
                </a:lnTo>
                <a:lnTo>
                  <a:pt x="43" y="55"/>
                </a:lnTo>
                <a:lnTo>
                  <a:pt x="40" y="54"/>
                </a:lnTo>
                <a:lnTo>
                  <a:pt x="39" y="49"/>
                </a:lnTo>
                <a:lnTo>
                  <a:pt x="37" y="48"/>
                </a:lnTo>
                <a:lnTo>
                  <a:pt x="36" y="45"/>
                </a:lnTo>
                <a:lnTo>
                  <a:pt x="35" y="45"/>
                </a:lnTo>
                <a:lnTo>
                  <a:pt x="32" y="44"/>
                </a:lnTo>
                <a:lnTo>
                  <a:pt x="30" y="41"/>
                </a:lnTo>
                <a:lnTo>
                  <a:pt x="28" y="40"/>
                </a:lnTo>
                <a:lnTo>
                  <a:pt x="28" y="39"/>
                </a:lnTo>
                <a:lnTo>
                  <a:pt x="27" y="37"/>
                </a:lnTo>
                <a:lnTo>
                  <a:pt x="26" y="36"/>
                </a:lnTo>
                <a:lnTo>
                  <a:pt x="24" y="35"/>
                </a:lnTo>
                <a:lnTo>
                  <a:pt x="18" y="30"/>
                </a:lnTo>
                <a:lnTo>
                  <a:pt x="16" y="29"/>
                </a:lnTo>
                <a:lnTo>
                  <a:pt x="15" y="28"/>
                </a:lnTo>
                <a:lnTo>
                  <a:pt x="13" y="26"/>
                </a:lnTo>
                <a:lnTo>
                  <a:pt x="11" y="22"/>
                </a:lnTo>
                <a:lnTo>
                  <a:pt x="10" y="21"/>
                </a:lnTo>
                <a:lnTo>
                  <a:pt x="9" y="20"/>
                </a:lnTo>
                <a:lnTo>
                  <a:pt x="6" y="19"/>
                </a:lnTo>
                <a:lnTo>
                  <a:pt x="1" y="17"/>
                </a:lnTo>
                <a:lnTo>
                  <a:pt x="0" y="15"/>
                </a:lnTo>
                <a:lnTo>
                  <a:pt x="1" y="12"/>
                </a:lnTo>
                <a:lnTo>
                  <a:pt x="3" y="11"/>
                </a:lnTo>
                <a:lnTo>
                  <a:pt x="3" y="10"/>
                </a:lnTo>
                <a:lnTo>
                  <a:pt x="3" y="9"/>
                </a:lnTo>
                <a:lnTo>
                  <a:pt x="3" y="9"/>
                </a:lnTo>
                <a:lnTo>
                  <a:pt x="8" y="6"/>
                </a:lnTo>
                <a:lnTo>
                  <a:pt x="10" y="6"/>
                </a:lnTo>
                <a:lnTo>
                  <a:pt x="10" y="5"/>
                </a:lnTo>
                <a:lnTo>
                  <a:pt x="14" y="3"/>
                </a:lnTo>
                <a:lnTo>
                  <a:pt x="15" y="3"/>
                </a:lnTo>
                <a:lnTo>
                  <a:pt x="15" y="3"/>
                </a:lnTo>
                <a:lnTo>
                  <a:pt x="37" y="0"/>
                </a:lnTo>
                <a:lnTo>
                  <a:pt x="37" y="1"/>
                </a:lnTo>
                <a:lnTo>
                  <a:pt x="37" y="2"/>
                </a:lnTo>
                <a:lnTo>
                  <a:pt x="38" y="2"/>
                </a:lnTo>
                <a:lnTo>
                  <a:pt x="39" y="1"/>
                </a:lnTo>
                <a:lnTo>
                  <a:pt x="43" y="4"/>
                </a:lnTo>
                <a:lnTo>
                  <a:pt x="43" y="7"/>
                </a:lnTo>
                <a:lnTo>
                  <a:pt x="62" y="4"/>
                </a:lnTo>
                <a:lnTo>
                  <a:pt x="84" y="19"/>
                </a:lnTo>
                <a:lnTo>
                  <a:pt x="83" y="20"/>
                </a:lnTo>
                <a:lnTo>
                  <a:pt x="81" y="21"/>
                </a:lnTo>
                <a:lnTo>
                  <a:pt x="80" y="23"/>
                </a:lnTo>
                <a:lnTo>
                  <a:pt x="77" y="27"/>
                </a:lnTo>
                <a:lnTo>
                  <a:pt x="76" y="29"/>
                </a:lnTo>
                <a:lnTo>
                  <a:pt x="75" y="32"/>
                </a:lnTo>
                <a:lnTo>
                  <a:pt x="76" y="34"/>
                </a:lnTo>
                <a:lnTo>
                  <a:pt x="75" y="35"/>
                </a:lnTo>
                <a:lnTo>
                  <a:pt x="75" y="36"/>
                </a:lnTo>
                <a:lnTo>
                  <a:pt x="74" y="37"/>
                </a:lnTo>
                <a:lnTo>
                  <a:pt x="73" y="37"/>
                </a:lnTo>
                <a:lnTo>
                  <a:pt x="72" y="38"/>
                </a:lnTo>
                <a:lnTo>
                  <a:pt x="71" y="39"/>
                </a:lnTo>
                <a:lnTo>
                  <a:pt x="70" y="41"/>
                </a:lnTo>
                <a:lnTo>
                  <a:pt x="69" y="43"/>
                </a:lnTo>
                <a:lnTo>
                  <a:pt x="66" y="45"/>
                </a:lnTo>
                <a:lnTo>
                  <a:pt x="65" y="47"/>
                </a:lnTo>
                <a:lnTo>
                  <a:pt x="63" y="48"/>
                </a:lnTo>
                <a:lnTo>
                  <a:pt x="61" y="50"/>
                </a:lnTo>
                <a:lnTo>
                  <a:pt x="60" y="51"/>
                </a:lnTo>
                <a:lnTo>
                  <a:pt x="59" y="52"/>
                </a:lnTo>
                <a:lnTo>
                  <a:pt x="58" y="53"/>
                </a:lnTo>
                <a:lnTo>
                  <a:pt x="56" y="53"/>
                </a:lnTo>
                <a:lnTo>
                  <a:pt x="56" y="54"/>
                </a:lnTo>
                <a:lnTo>
                  <a:pt x="56" y="54"/>
                </a:lnTo>
                <a:lnTo>
                  <a:pt x="56" y="55"/>
                </a:lnTo>
                <a:lnTo>
                  <a:pt x="55" y="56"/>
                </a:lnTo>
                <a:lnTo>
                  <a:pt x="54" y="58"/>
                </a:lnTo>
                <a:lnTo>
                  <a:pt x="52" y="58"/>
                </a:lnTo>
                <a:lnTo>
                  <a:pt x="52" y="58"/>
                </a:lnTo>
                <a:lnTo>
                  <a:pt x="52" y="58"/>
                </a:lnTo>
                <a:lnTo>
                  <a:pt x="52" y="59"/>
                </a:lnTo>
                <a:lnTo>
                  <a:pt x="53" y="59"/>
                </a:lnTo>
                <a:lnTo>
                  <a:pt x="53" y="59"/>
                </a:lnTo>
                <a:lnTo>
                  <a:pt x="53" y="60"/>
                </a:lnTo>
                <a:lnTo>
                  <a:pt x="52" y="61"/>
                </a:lnTo>
                <a:lnTo>
                  <a:pt x="51" y="62"/>
                </a:lnTo>
                <a:lnTo>
                  <a:pt x="50" y="63"/>
                </a:lnTo>
                <a:lnTo>
                  <a:pt x="50" y="64"/>
                </a:lnTo>
              </a:path>
            </a:pathLst>
          </a:custGeom>
          <a:solidFill>
            <a:srgbClr val="FFBF3F"/>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26" name="Freeform 38"/>
          <p:cNvSpPr>
            <a:spLocks/>
          </p:cNvSpPr>
          <p:nvPr/>
        </p:nvSpPr>
        <p:spPr bwMode="auto">
          <a:xfrm>
            <a:off x="6515100" y="3798888"/>
            <a:ext cx="833438" cy="925512"/>
          </a:xfrm>
          <a:custGeom>
            <a:avLst/>
            <a:gdLst/>
            <a:ahLst/>
            <a:cxnLst>
              <a:cxn ang="0">
                <a:pos x="12" y="49"/>
              </a:cxn>
              <a:cxn ang="0">
                <a:pos x="14" y="53"/>
              </a:cxn>
              <a:cxn ang="0">
                <a:pos x="16" y="55"/>
              </a:cxn>
              <a:cxn ang="0">
                <a:pos x="16" y="58"/>
              </a:cxn>
              <a:cxn ang="0">
                <a:pos x="18" y="61"/>
              </a:cxn>
              <a:cxn ang="0">
                <a:pos x="16" y="66"/>
              </a:cxn>
              <a:cxn ang="0">
                <a:pos x="15" y="72"/>
              </a:cxn>
              <a:cxn ang="0">
                <a:pos x="17" y="82"/>
              </a:cxn>
              <a:cxn ang="0">
                <a:pos x="19" y="86"/>
              </a:cxn>
              <a:cxn ang="0">
                <a:pos x="21" y="89"/>
              </a:cxn>
              <a:cxn ang="0">
                <a:pos x="22" y="92"/>
              </a:cxn>
              <a:cxn ang="0">
                <a:pos x="70" y="91"/>
              </a:cxn>
              <a:cxn ang="0">
                <a:pos x="73" y="92"/>
              </a:cxn>
              <a:cxn ang="0">
                <a:pos x="72" y="86"/>
              </a:cxn>
              <a:cxn ang="0">
                <a:pos x="73" y="83"/>
              </a:cxn>
              <a:cxn ang="0">
                <a:pos x="78" y="84"/>
              </a:cxn>
              <a:cxn ang="0">
                <a:pos x="82" y="84"/>
              </a:cxn>
              <a:cxn ang="0">
                <a:pos x="81" y="78"/>
              </a:cxn>
              <a:cxn ang="0">
                <a:pos x="82" y="74"/>
              </a:cxn>
              <a:cxn ang="0">
                <a:pos x="85" y="64"/>
              </a:cxn>
              <a:cxn ang="0">
                <a:pos x="87" y="58"/>
              </a:cxn>
              <a:cxn ang="0">
                <a:pos x="89" y="56"/>
              </a:cxn>
              <a:cxn ang="0">
                <a:pos x="88" y="55"/>
              </a:cxn>
              <a:cxn ang="0">
                <a:pos x="88" y="55"/>
              </a:cxn>
              <a:cxn ang="0">
                <a:pos x="84" y="54"/>
              </a:cxn>
              <a:cxn ang="0">
                <a:pos x="83" y="49"/>
              </a:cxn>
              <a:cxn ang="0">
                <a:pos x="78" y="45"/>
              </a:cxn>
              <a:cxn ang="0">
                <a:pos x="75" y="39"/>
              </a:cxn>
              <a:cxn ang="0">
                <a:pos x="73" y="36"/>
              </a:cxn>
              <a:cxn ang="0">
                <a:pos x="68" y="32"/>
              </a:cxn>
              <a:cxn ang="0">
                <a:pos x="66" y="30"/>
              </a:cxn>
              <a:cxn ang="0">
                <a:pos x="65" y="27"/>
              </a:cxn>
              <a:cxn ang="0">
                <a:pos x="56" y="21"/>
              </a:cxn>
              <a:cxn ang="0">
                <a:pos x="53" y="19"/>
              </a:cxn>
              <a:cxn ang="0">
                <a:pos x="49" y="13"/>
              </a:cxn>
              <a:cxn ang="0">
                <a:pos x="47" y="11"/>
              </a:cxn>
              <a:cxn ang="0">
                <a:pos x="39" y="8"/>
              </a:cxn>
              <a:cxn ang="0">
                <a:pos x="39" y="3"/>
              </a:cxn>
              <a:cxn ang="0">
                <a:pos x="41" y="1"/>
              </a:cxn>
              <a:cxn ang="0">
                <a:pos x="41" y="0"/>
              </a:cxn>
              <a:cxn ang="0">
                <a:pos x="0" y="5"/>
              </a:cxn>
            </a:cxnLst>
            <a:rect l="0" t="0" r="r" b="b"/>
            <a:pathLst>
              <a:path w="89" h="92">
                <a:moveTo>
                  <a:pt x="0" y="5"/>
                </a:moveTo>
                <a:lnTo>
                  <a:pt x="12" y="49"/>
                </a:lnTo>
                <a:lnTo>
                  <a:pt x="13" y="50"/>
                </a:lnTo>
                <a:lnTo>
                  <a:pt x="14" y="53"/>
                </a:lnTo>
                <a:lnTo>
                  <a:pt x="14" y="54"/>
                </a:lnTo>
                <a:lnTo>
                  <a:pt x="16" y="55"/>
                </a:lnTo>
                <a:lnTo>
                  <a:pt x="17" y="57"/>
                </a:lnTo>
                <a:lnTo>
                  <a:pt x="16" y="58"/>
                </a:lnTo>
                <a:lnTo>
                  <a:pt x="18" y="60"/>
                </a:lnTo>
                <a:lnTo>
                  <a:pt x="18" y="61"/>
                </a:lnTo>
                <a:lnTo>
                  <a:pt x="16" y="63"/>
                </a:lnTo>
                <a:lnTo>
                  <a:pt x="16" y="66"/>
                </a:lnTo>
                <a:lnTo>
                  <a:pt x="15" y="68"/>
                </a:lnTo>
                <a:lnTo>
                  <a:pt x="15" y="72"/>
                </a:lnTo>
                <a:lnTo>
                  <a:pt x="17" y="76"/>
                </a:lnTo>
                <a:lnTo>
                  <a:pt x="17" y="82"/>
                </a:lnTo>
                <a:lnTo>
                  <a:pt x="19" y="85"/>
                </a:lnTo>
                <a:lnTo>
                  <a:pt x="19" y="86"/>
                </a:lnTo>
                <a:lnTo>
                  <a:pt x="20" y="87"/>
                </a:lnTo>
                <a:lnTo>
                  <a:pt x="21" y="89"/>
                </a:lnTo>
                <a:lnTo>
                  <a:pt x="21" y="90"/>
                </a:lnTo>
                <a:lnTo>
                  <a:pt x="22" y="92"/>
                </a:lnTo>
                <a:lnTo>
                  <a:pt x="69" y="89"/>
                </a:lnTo>
                <a:lnTo>
                  <a:pt x="70" y="91"/>
                </a:lnTo>
                <a:lnTo>
                  <a:pt x="71" y="92"/>
                </a:lnTo>
                <a:lnTo>
                  <a:pt x="73" y="92"/>
                </a:lnTo>
                <a:lnTo>
                  <a:pt x="74" y="90"/>
                </a:lnTo>
                <a:lnTo>
                  <a:pt x="72" y="86"/>
                </a:lnTo>
                <a:lnTo>
                  <a:pt x="73" y="84"/>
                </a:lnTo>
                <a:lnTo>
                  <a:pt x="73" y="83"/>
                </a:lnTo>
                <a:lnTo>
                  <a:pt x="74" y="82"/>
                </a:lnTo>
                <a:lnTo>
                  <a:pt x="78" y="84"/>
                </a:lnTo>
                <a:lnTo>
                  <a:pt x="81" y="84"/>
                </a:lnTo>
                <a:lnTo>
                  <a:pt x="82" y="84"/>
                </a:lnTo>
                <a:lnTo>
                  <a:pt x="82" y="80"/>
                </a:lnTo>
                <a:lnTo>
                  <a:pt x="81" y="78"/>
                </a:lnTo>
                <a:lnTo>
                  <a:pt x="81" y="76"/>
                </a:lnTo>
                <a:lnTo>
                  <a:pt x="82" y="74"/>
                </a:lnTo>
                <a:lnTo>
                  <a:pt x="84" y="67"/>
                </a:lnTo>
                <a:lnTo>
                  <a:pt x="85" y="64"/>
                </a:lnTo>
                <a:lnTo>
                  <a:pt x="86" y="61"/>
                </a:lnTo>
                <a:lnTo>
                  <a:pt x="87" y="58"/>
                </a:lnTo>
                <a:lnTo>
                  <a:pt x="89" y="57"/>
                </a:lnTo>
                <a:lnTo>
                  <a:pt x="89" y="56"/>
                </a:lnTo>
                <a:lnTo>
                  <a:pt x="89" y="56"/>
                </a:lnTo>
                <a:lnTo>
                  <a:pt x="88" y="55"/>
                </a:lnTo>
                <a:lnTo>
                  <a:pt x="88" y="55"/>
                </a:lnTo>
                <a:lnTo>
                  <a:pt x="88" y="55"/>
                </a:lnTo>
                <a:lnTo>
                  <a:pt x="85" y="55"/>
                </a:lnTo>
                <a:lnTo>
                  <a:pt x="84" y="54"/>
                </a:lnTo>
                <a:lnTo>
                  <a:pt x="84" y="53"/>
                </a:lnTo>
                <a:lnTo>
                  <a:pt x="83" y="49"/>
                </a:lnTo>
                <a:lnTo>
                  <a:pt x="81" y="46"/>
                </a:lnTo>
                <a:lnTo>
                  <a:pt x="78" y="45"/>
                </a:lnTo>
                <a:lnTo>
                  <a:pt x="77" y="40"/>
                </a:lnTo>
                <a:lnTo>
                  <a:pt x="75" y="39"/>
                </a:lnTo>
                <a:lnTo>
                  <a:pt x="74" y="36"/>
                </a:lnTo>
                <a:lnTo>
                  <a:pt x="73" y="36"/>
                </a:lnTo>
                <a:lnTo>
                  <a:pt x="70" y="35"/>
                </a:lnTo>
                <a:lnTo>
                  <a:pt x="68" y="32"/>
                </a:lnTo>
                <a:lnTo>
                  <a:pt x="66" y="31"/>
                </a:lnTo>
                <a:lnTo>
                  <a:pt x="66" y="30"/>
                </a:lnTo>
                <a:lnTo>
                  <a:pt x="65" y="28"/>
                </a:lnTo>
                <a:lnTo>
                  <a:pt x="65" y="27"/>
                </a:lnTo>
                <a:lnTo>
                  <a:pt x="62" y="26"/>
                </a:lnTo>
                <a:lnTo>
                  <a:pt x="56" y="21"/>
                </a:lnTo>
                <a:lnTo>
                  <a:pt x="54" y="20"/>
                </a:lnTo>
                <a:lnTo>
                  <a:pt x="53" y="19"/>
                </a:lnTo>
                <a:lnTo>
                  <a:pt x="51" y="17"/>
                </a:lnTo>
                <a:lnTo>
                  <a:pt x="49" y="13"/>
                </a:lnTo>
                <a:lnTo>
                  <a:pt x="48" y="12"/>
                </a:lnTo>
                <a:lnTo>
                  <a:pt x="47" y="11"/>
                </a:lnTo>
                <a:lnTo>
                  <a:pt x="44" y="10"/>
                </a:lnTo>
                <a:lnTo>
                  <a:pt x="39" y="8"/>
                </a:lnTo>
                <a:lnTo>
                  <a:pt x="38" y="7"/>
                </a:lnTo>
                <a:lnTo>
                  <a:pt x="39" y="3"/>
                </a:lnTo>
                <a:lnTo>
                  <a:pt x="41" y="2"/>
                </a:lnTo>
                <a:lnTo>
                  <a:pt x="41" y="1"/>
                </a:lnTo>
                <a:lnTo>
                  <a:pt x="42" y="0"/>
                </a:lnTo>
                <a:lnTo>
                  <a:pt x="41" y="0"/>
                </a:lnTo>
                <a:lnTo>
                  <a:pt x="16" y="3"/>
                </a:lnTo>
                <a:lnTo>
                  <a:pt x="0" y="5"/>
                </a:lnTo>
              </a:path>
            </a:pathLst>
          </a:custGeom>
          <a:solidFill>
            <a:srgbClr val="669900"/>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27" name="Freeform 39"/>
          <p:cNvSpPr>
            <a:spLocks/>
          </p:cNvSpPr>
          <p:nvPr/>
        </p:nvSpPr>
        <p:spPr bwMode="auto">
          <a:xfrm>
            <a:off x="6264275" y="4629150"/>
            <a:ext cx="1406525" cy="1136650"/>
          </a:xfrm>
          <a:custGeom>
            <a:avLst/>
            <a:gdLst/>
            <a:ahLst/>
            <a:cxnLst>
              <a:cxn ang="0">
                <a:pos x="1" y="10"/>
              </a:cxn>
              <a:cxn ang="0">
                <a:pos x="1" y="12"/>
              </a:cxn>
              <a:cxn ang="0">
                <a:pos x="3" y="15"/>
              </a:cxn>
              <a:cxn ang="0">
                <a:pos x="4" y="18"/>
              </a:cxn>
              <a:cxn ang="0">
                <a:pos x="5" y="20"/>
              </a:cxn>
              <a:cxn ang="0">
                <a:pos x="4" y="23"/>
              </a:cxn>
              <a:cxn ang="0">
                <a:pos x="9" y="22"/>
              </a:cxn>
              <a:cxn ang="0">
                <a:pos x="11" y="19"/>
              </a:cxn>
              <a:cxn ang="0">
                <a:pos x="13" y="18"/>
              </a:cxn>
              <a:cxn ang="0">
                <a:pos x="11" y="21"/>
              </a:cxn>
              <a:cxn ang="0">
                <a:pos x="23" y="17"/>
              </a:cxn>
              <a:cxn ang="0">
                <a:pos x="23" y="19"/>
              </a:cxn>
              <a:cxn ang="0">
                <a:pos x="31" y="21"/>
              </a:cxn>
              <a:cxn ang="0">
                <a:pos x="35" y="22"/>
              </a:cxn>
              <a:cxn ang="0">
                <a:pos x="39" y="23"/>
              </a:cxn>
              <a:cxn ang="0">
                <a:pos x="39" y="24"/>
              </a:cxn>
              <a:cxn ang="0">
                <a:pos x="44" y="30"/>
              </a:cxn>
              <a:cxn ang="0">
                <a:pos x="43" y="31"/>
              </a:cxn>
              <a:cxn ang="0">
                <a:pos x="42" y="32"/>
              </a:cxn>
              <a:cxn ang="0">
                <a:pos x="50" y="30"/>
              </a:cxn>
              <a:cxn ang="0">
                <a:pos x="61" y="25"/>
              </a:cxn>
              <a:cxn ang="0">
                <a:pos x="61" y="21"/>
              </a:cxn>
              <a:cxn ang="0">
                <a:pos x="75" y="26"/>
              </a:cxn>
              <a:cxn ang="0">
                <a:pos x="84" y="34"/>
              </a:cxn>
              <a:cxn ang="0">
                <a:pos x="90" y="37"/>
              </a:cxn>
              <a:cxn ang="0">
                <a:pos x="94" y="43"/>
              </a:cxn>
              <a:cxn ang="0">
                <a:pos x="93" y="58"/>
              </a:cxn>
              <a:cxn ang="0">
                <a:pos x="97" y="66"/>
              </a:cxn>
              <a:cxn ang="0">
                <a:pos x="96" y="61"/>
              </a:cxn>
              <a:cxn ang="0">
                <a:pos x="100" y="63"/>
              </a:cxn>
              <a:cxn ang="0">
                <a:pos x="101" y="61"/>
              </a:cxn>
              <a:cxn ang="0">
                <a:pos x="101" y="64"/>
              </a:cxn>
              <a:cxn ang="0">
                <a:pos x="98" y="70"/>
              </a:cxn>
              <a:cxn ang="0">
                <a:pos x="101" y="74"/>
              </a:cxn>
              <a:cxn ang="0">
                <a:pos x="109" y="83"/>
              </a:cxn>
              <a:cxn ang="0">
                <a:pos x="111" y="84"/>
              </a:cxn>
              <a:cxn ang="0">
                <a:pos x="115" y="90"/>
              </a:cxn>
              <a:cxn ang="0">
                <a:pos x="121" y="100"/>
              </a:cxn>
              <a:cxn ang="0">
                <a:pos x="132" y="107"/>
              </a:cxn>
              <a:cxn ang="0">
                <a:pos x="136" y="110"/>
              </a:cxn>
              <a:cxn ang="0">
                <a:pos x="134" y="111"/>
              </a:cxn>
              <a:cxn ang="0">
                <a:pos x="133" y="112"/>
              </a:cxn>
              <a:cxn ang="0">
                <a:pos x="137" y="113"/>
              </a:cxn>
              <a:cxn ang="0">
                <a:pos x="148" y="107"/>
              </a:cxn>
              <a:cxn ang="0">
                <a:pos x="147" y="100"/>
              </a:cxn>
              <a:cxn ang="0">
                <a:pos x="149" y="90"/>
              </a:cxn>
              <a:cxn ang="0">
                <a:pos x="147" y="74"/>
              </a:cxn>
              <a:cxn ang="0">
                <a:pos x="138" y="59"/>
              </a:cxn>
              <a:cxn ang="0">
                <a:pos x="134" y="52"/>
              </a:cxn>
              <a:cxn ang="0">
                <a:pos x="134" y="46"/>
              </a:cxn>
              <a:cxn ang="0">
                <a:pos x="126" y="35"/>
              </a:cxn>
              <a:cxn ang="0">
                <a:pos x="120" y="29"/>
              </a:cxn>
              <a:cxn ang="0">
                <a:pos x="112" y="10"/>
              </a:cxn>
              <a:cxn ang="0">
                <a:pos x="110" y="8"/>
              </a:cxn>
              <a:cxn ang="0">
                <a:pos x="108" y="2"/>
              </a:cxn>
              <a:cxn ang="0">
                <a:pos x="100" y="1"/>
              </a:cxn>
              <a:cxn ang="0">
                <a:pos x="101" y="8"/>
              </a:cxn>
              <a:cxn ang="0">
                <a:pos x="97" y="9"/>
              </a:cxn>
              <a:cxn ang="0">
                <a:pos x="48" y="8"/>
              </a:cxn>
              <a:cxn ang="0">
                <a:pos x="46" y="4"/>
              </a:cxn>
            </a:cxnLst>
            <a:rect l="0" t="0" r="r" b="b"/>
            <a:pathLst>
              <a:path w="150" h="113">
                <a:moveTo>
                  <a:pt x="46" y="4"/>
                </a:moveTo>
                <a:lnTo>
                  <a:pt x="1" y="9"/>
                </a:lnTo>
                <a:lnTo>
                  <a:pt x="1" y="10"/>
                </a:lnTo>
                <a:lnTo>
                  <a:pt x="1" y="10"/>
                </a:lnTo>
                <a:lnTo>
                  <a:pt x="0" y="11"/>
                </a:lnTo>
                <a:lnTo>
                  <a:pt x="1" y="12"/>
                </a:lnTo>
                <a:lnTo>
                  <a:pt x="2" y="14"/>
                </a:lnTo>
                <a:lnTo>
                  <a:pt x="3" y="15"/>
                </a:lnTo>
                <a:lnTo>
                  <a:pt x="3" y="15"/>
                </a:lnTo>
                <a:lnTo>
                  <a:pt x="5" y="16"/>
                </a:lnTo>
                <a:lnTo>
                  <a:pt x="5" y="17"/>
                </a:lnTo>
                <a:lnTo>
                  <a:pt x="4" y="18"/>
                </a:lnTo>
                <a:lnTo>
                  <a:pt x="4" y="19"/>
                </a:lnTo>
                <a:lnTo>
                  <a:pt x="5" y="20"/>
                </a:lnTo>
                <a:lnTo>
                  <a:pt x="5" y="20"/>
                </a:lnTo>
                <a:lnTo>
                  <a:pt x="5" y="20"/>
                </a:lnTo>
                <a:lnTo>
                  <a:pt x="4" y="21"/>
                </a:lnTo>
                <a:lnTo>
                  <a:pt x="4" y="23"/>
                </a:lnTo>
                <a:lnTo>
                  <a:pt x="5" y="23"/>
                </a:lnTo>
                <a:lnTo>
                  <a:pt x="8" y="22"/>
                </a:lnTo>
                <a:lnTo>
                  <a:pt x="9" y="22"/>
                </a:lnTo>
                <a:lnTo>
                  <a:pt x="9" y="19"/>
                </a:lnTo>
                <a:lnTo>
                  <a:pt x="10" y="18"/>
                </a:lnTo>
                <a:lnTo>
                  <a:pt x="11" y="19"/>
                </a:lnTo>
                <a:lnTo>
                  <a:pt x="12" y="19"/>
                </a:lnTo>
                <a:lnTo>
                  <a:pt x="12" y="18"/>
                </a:lnTo>
                <a:lnTo>
                  <a:pt x="13" y="18"/>
                </a:lnTo>
                <a:lnTo>
                  <a:pt x="13" y="19"/>
                </a:lnTo>
                <a:lnTo>
                  <a:pt x="11" y="21"/>
                </a:lnTo>
                <a:lnTo>
                  <a:pt x="11" y="21"/>
                </a:lnTo>
                <a:lnTo>
                  <a:pt x="13" y="20"/>
                </a:lnTo>
                <a:lnTo>
                  <a:pt x="15" y="20"/>
                </a:lnTo>
                <a:lnTo>
                  <a:pt x="23" y="17"/>
                </a:lnTo>
                <a:lnTo>
                  <a:pt x="25" y="17"/>
                </a:lnTo>
                <a:lnTo>
                  <a:pt x="25" y="18"/>
                </a:lnTo>
                <a:lnTo>
                  <a:pt x="23" y="19"/>
                </a:lnTo>
                <a:lnTo>
                  <a:pt x="24" y="20"/>
                </a:lnTo>
                <a:lnTo>
                  <a:pt x="27" y="20"/>
                </a:lnTo>
                <a:lnTo>
                  <a:pt x="31" y="21"/>
                </a:lnTo>
                <a:lnTo>
                  <a:pt x="34" y="23"/>
                </a:lnTo>
                <a:lnTo>
                  <a:pt x="35" y="23"/>
                </a:lnTo>
                <a:lnTo>
                  <a:pt x="35" y="22"/>
                </a:lnTo>
                <a:lnTo>
                  <a:pt x="36" y="22"/>
                </a:lnTo>
                <a:lnTo>
                  <a:pt x="37" y="22"/>
                </a:lnTo>
                <a:lnTo>
                  <a:pt x="39" y="23"/>
                </a:lnTo>
                <a:lnTo>
                  <a:pt x="39" y="23"/>
                </a:lnTo>
                <a:lnTo>
                  <a:pt x="39" y="24"/>
                </a:lnTo>
                <a:lnTo>
                  <a:pt x="39" y="24"/>
                </a:lnTo>
                <a:lnTo>
                  <a:pt x="39" y="25"/>
                </a:lnTo>
                <a:lnTo>
                  <a:pt x="44" y="28"/>
                </a:lnTo>
                <a:lnTo>
                  <a:pt x="44" y="30"/>
                </a:lnTo>
                <a:lnTo>
                  <a:pt x="44" y="31"/>
                </a:lnTo>
                <a:lnTo>
                  <a:pt x="43" y="31"/>
                </a:lnTo>
                <a:lnTo>
                  <a:pt x="43" y="31"/>
                </a:lnTo>
                <a:lnTo>
                  <a:pt x="42" y="30"/>
                </a:lnTo>
                <a:lnTo>
                  <a:pt x="42" y="31"/>
                </a:lnTo>
                <a:lnTo>
                  <a:pt x="42" y="32"/>
                </a:lnTo>
                <a:lnTo>
                  <a:pt x="43" y="32"/>
                </a:lnTo>
                <a:lnTo>
                  <a:pt x="50" y="30"/>
                </a:lnTo>
                <a:lnTo>
                  <a:pt x="50" y="30"/>
                </a:lnTo>
                <a:lnTo>
                  <a:pt x="52" y="29"/>
                </a:lnTo>
                <a:lnTo>
                  <a:pt x="57" y="25"/>
                </a:lnTo>
                <a:lnTo>
                  <a:pt x="61" y="25"/>
                </a:lnTo>
                <a:lnTo>
                  <a:pt x="61" y="24"/>
                </a:lnTo>
                <a:lnTo>
                  <a:pt x="60" y="23"/>
                </a:lnTo>
                <a:lnTo>
                  <a:pt x="61" y="21"/>
                </a:lnTo>
                <a:lnTo>
                  <a:pt x="67" y="21"/>
                </a:lnTo>
                <a:lnTo>
                  <a:pt x="75" y="25"/>
                </a:lnTo>
                <a:lnTo>
                  <a:pt x="75" y="26"/>
                </a:lnTo>
                <a:lnTo>
                  <a:pt x="77" y="28"/>
                </a:lnTo>
                <a:lnTo>
                  <a:pt x="79" y="30"/>
                </a:lnTo>
                <a:lnTo>
                  <a:pt x="84" y="34"/>
                </a:lnTo>
                <a:lnTo>
                  <a:pt x="85" y="35"/>
                </a:lnTo>
                <a:lnTo>
                  <a:pt x="86" y="37"/>
                </a:lnTo>
                <a:lnTo>
                  <a:pt x="90" y="37"/>
                </a:lnTo>
                <a:lnTo>
                  <a:pt x="93" y="41"/>
                </a:lnTo>
                <a:lnTo>
                  <a:pt x="94" y="42"/>
                </a:lnTo>
                <a:lnTo>
                  <a:pt x="94" y="43"/>
                </a:lnTo>
                <a:lnTo>
                  <a:pt x="95" y="48"/>
                </a:lnTo>
                <a:lnTo>
                  <a:pt x="95" y="53"/>
                </a:lnTo>
                <a:lnTo>
                  <a:pt x="93" y="58"/>
                </a:lnTo>
                <a:lnTo>
                  <a:pt x="93" y="63"/>
                </a:lnTo>
                <a:lnTo>
                  <a:pt x="94" y="64"/>
                </a:lnTo>
                <a:lnTo>
                  <a:pt x="97" y="66"/>
                </a:lnTo>
                <a:lnTo>
                  <a:pt x="98" y="64"/>
                </a:lnTo>
                <a:lnTo>
                  <a:pt x="97" y="64"/>
                </a:lnTo>
                <a:lnTo>
                  <a:pt x="96" y="61"/>
                </a:lnTo>
                <a:lnTo>
                  <a:pt x="97" y="60"/>
                </a:lnTo>
                <a:lnTo>
                  <a:pt x="98" y="60"/>
                </a:lnTo>
                <a:lnTo>
                  <a:pt x="100" y="63"/>
                </a:lnTo>
                <a:lnTo>
                  <a:pt x="100" y="63"/>
                </a:lnTo>
                <a:lnTo>
                  <a:pt x="101" y="61"/>
                </a:lnTo>
                <a:lnTo>
                  <a:pt x="101" y="61"/>
                </a:lnTo>
                <a:lnTo>
                  <a:pt x="102" y="62"/>
                </a:lnTo>
                <a:lnTo>
                  <a:pt x="102" y="63"/>
                </a:lnTo>
                <a:lnTo>
                  <a:pt x="101" y="64"/>
                </a:lnTo>
                <a:lnTo>
                  <a:pt x="100" y="66"/>
                </a:lnTo>
                <a:lnTo>
                  <a:pt x="99" y="69"/>
                </a:lnTo>
                <a:lnTo>
                  <a:pt x="98" y="70"/>
                </a:lnTo>
                <a:lnTo>
                  <a:pt x="98" y="71"/>
                </a:lnTo>
                <a:lnTo>
                  <a:pt x="99" y="72"/>
                </a:lnTo>
                <a:lnTo>
                  <a:pt x="101" y="74"/>
                </a:lnTo>
                <a:lnTo>
                  <a:pt x="104" y="80"/>
                </a:lnTo>
                <a:lnTo>
                  <a:pt x="108" y="83"/>
                </a:lnTo>
                <a:lnTo>
                  <a:pt x="109" y="83"/>
                </a:lnTo>
                <a:lnTo>
                  <a:pt x="109" y="81"/>
                </a:lnTo>
                <a:lnTo>
                  <a:pt x="110" y="81"/>
                </a:lnTo>
                <a:lnTo>
                  <a:pt x="111" y="84"/>
                </a:lnTo>
                <a:lnTo>
                  <a:pt x="111" y="85"/>
                </a:lnTo>
                <a:lnTo>
                  <a:pt x="113" y="89"/>
                </a:lnTo>
                <a:lnTo>
                  <a:pt x="115" y="90"/>
                </a:lnTo>
                <a:lnTo>
                  <a:pt x="116" y="90"/>
                </a:lnTo>
                <a:lnTo>
                  <a:pt x="120" y="99"/>
                </a:lnTo>
                <a:lnTo>
                  <a:pt x="121" y="100"/>
                </a:lnTo>
                <a:lnTo>
                  <a:pt x="125" y="100"/>
                </a:lnTo>
                <a:lnTo>
                  <a:pt x="127" y="101"/>
                </a:lnTo>
                <a:lnTo>
                  <a:pt x="132" y="107"/>
                </a:lnTo>
                <a:lnTo>
                  <a:pt x="134" y="109"/>
                </a:lnTo>
                <a:lnTo>
                  <a:pt x="135" y="109"/>
                </a:lnTo>
                <a:lnTo>
                  <a:pt x="136" y="110"/>
                </a:lnTo>
                <a:lnTo>
                  <a:pt x="136" y="111"/>
                </a:lnTo>
                <a:lnTo>
                  <a:pt x="135" y="111"/>
                </a:lnTo>
                <a:lnTo>
                  <a:pt x="134" y="111"/>
                </a:lnTo>
                <a:lnTo>
                  <a:pt x="134" y="111"/>
                </a:lnTo>
                <a:lnTo>
                  <a:pt x="133" y="111"/>
                </a:lnTo>
                <a:lnTo>
                  <a:pt x="133" y="112"/>
                </a:lnTo>
                <a:lnTo>
                  <a:pt x="134" y="113"/>
                </a:lnTo>
                <a:lnTo>
                  <a:pt x="136" y="113"/>
                </a:lnTo>
                <a:lnTo>
                  <a:pt x="137" y="113"/>
                </a:lnTo>
                <a:lnTo>
                  <a:pt x="139" y="112"/>
                </a:lnTo>
                <a:lnTo>
                  <a:pt x="147" y="110"/>
                </a:lnTo>
                <a:lnTo>
                  <a:pt x="148" y="107"/>
                </a:lnTo>
                <a:lnTo>
                  <a:pt x="148" y="106"/>
                </a:lnTo>
                <a:lnTo>
                  <a:pt x="147" y="102"/>
                </a:lnTo>
                <a:lnTo>
                  <a:pt x="147" y="100"/>
                </a:lnTo>
                <a:lnTo>
                  <a:pt x="149" y="97"/>
                </a:lnTo>
                <a:lnTo>
                  <a:pt x="150" y="97"/>
                </a:lnTo>
                <a:lnTo>
                  <a:pt x="149" y="90"/>
                </a:lnTo>
                <a:lnTo>
                  <a:pt x="149" y="86"/>
                </a:lnTo>
                <a:lnTo>
                  <a:pt x="149" y="80"/>
                </a:lnTo>
                <a:lnTo>
                  <a:pt x="147" y="74"/>
                </a:lnTo>
                <a:lnTo>
                  <a:pt x="146" y="72"/>
                </a:lnTo>
                <a:lnTo>
                  <a:pt x="141" y="66"/>
                </a:lnTo>
                <a:lnTo>
                  <a:pt x="138" y="59"/>
                </a:lnTo>
                <a:lnTo>
                  <a:pt x="134" y="53"/>
                </a:lnTo>
                <a:lnTo>
                  <a:pt x="134" y="53"/>
                </a:lnTo>
                <a:lnTo>
                  <a:pt x="134" y="52"/>
                </a:lnTo>
                <a:lnTo>
                  <a:pt x="133" y="49"/>
                </a:lnTo>
                <a:lnTo>
                  <a:pt x="133" y="47"/>
                </a:lnTo>
                <a:lnTo>
                  <a:pt x="134" y="46"/>
                </a:lnTo>
                <a:lnTo>
                  <a:pt x="134" y="45"/>
                </a:lnTo>
                <a:lnTo>
                  <a:pt x="129" y="38"/>
                </a:lnTo>
                <a:lnTo>
                  <a:pt x="126" y="35"/>
                </a:lnTo>
                <a:lnTo>
                  <a:pt x="124" y="34"/>
                </a:lnTo>
                <a:lnTo>
                  <a:pt x="124" y="33"/>
                </a:lnTo>
                <a:lnTo>
                  <a:pt x="120" y="29"/>
                </a:lnTo>
                <a:lnTo>
                  <a:pt x="116" y="21"/>
                </a:lnTo>
                <a:lnTo>
                  <a:pt x="115" y="16"/>
                </a:lnTo>
                <a:lnTo>
                  <a:pt x="112" y="10"/>
                </a:lnTo>
                <a:lnTo>
                  <a:pt x="112" y="9"/>
                </a:lnTo>
                <a:lnTo>
                  <a:pt x="111" y="8"/>
                </a:lnTo>
                <a:lnTo>
                  <a:pt x="110" y="8"/>
                </a:lnTo>
                <a:lnTo>
                  <a:pt x="110" y="3"/>
                </a:lnTo>
                <a:lnTo>
                  <a:pt x="109" y="1"/>
                </a:lnTo>
                <a:lnTo>
                  <a:pt x="108" y="2"/>
                </a:lnTo>
                <a:lnTo>
                  <a:pt x="105" y="2"/>
                </a:lnTo>
                <a:lnTo>
                  <a:pt x="102" y="0"/>
                </a:lnTo>
                <a:lnTo>
                  <a:pt x="100" y="1"/>
                </a:lnTo>
                <a:lnTo>
                  <a:pt x="100" y="2"/>
                </a:lnTo>
                <a:lnTo>
                  <a:pt x="99" y="3"/>
                </a:lnTo>
                <a:lnTo>
                  <a:pt x="101" y="8"/>
                </a:lnTo>
                <a:lnTo>
                  <a:pt x="100" y="10"/>
                </a:lnTo>
                <a:lnTo>
                  <a:pt x="98" y="10"/>
                </a:lnTo>
                <a:lnTo>
                  <a:pt x="97" y="9"/>
                </a:lnTo>
                <a:lnTo>
                  <a:pt x="96" y="7"/>
                </a:lnTo>
                <a:lnTo>
                  <a:pt x="49" y="10"/>
                </a:lnTo>
                <a:lnTo>
                  <a:pt x="48" y="8"/>
                </a:lnTo>
                <a:lnTo>
                  <a:pt x="48" y="7"/>
                </a:lnTo>
                <a:lnTo>
                  <a:pt x="47" y="5"/>
                </a:lnTo>
                <a:lnTo>
                  <a:pt x="46" y="4"/>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28" name="Freeform 40"/>
          <p:cNvSpPr>
            <a:spLocks/>
          </p:cNvSpPr>
          <p:nvPr/>
        </p:nvSpPr>
        <p:spPr bwMode="auto">
          <a:xfrm>
            <a:off x="7313613" y="2654300"/>
            <a:ext cx="703262" cy="361950"/>
          </a:xfrm>
          <a:custGeom>
            <a:avLst/>
            <a:gdLst/>
            <a:ahLst/>
            <a:cxnLst>
              <a:cxn ang="0">
                <a:pos x="43" y="3"/>
              </a:cxn>
              <a:cxn ang="0">
                <a:pos x="2" y="22"/>
              </a:cxn>
              <a:cxn ang="0">
                <a:pos x="4" y="20"/>
              </a:cxn>
              <a:cxn ang="0">
                <a:pos x="8" y="16"/>
              </a:cxn>
              <a:cxn ang="0">
                <a:pos x="11" y="13"/>
              </a:cxn>
              <a:cxn ang="0">
                <a:pos x="13" y="12"/>
              </a:cxn>
              <a:cxn ang="0">
                <a:pos x="17" y="12"/>
              </a:cxn>
              <a:cxn ang="0">
                <a:pos x="22" y="9"/>
              </a:cxn>
              <a:cxn ang="0">
                <a:pos x="25" y="9"/>
              </a:cxn>
              <a:cxn ang="0">
                <a:pos x="27" y="11"/>
              </a:cxn>
              <a:cxn ang="0">
                <a:pos x="29" y="15"/>
              </a:cxn>
              <a:cxn ang="0">
                <a:pos x="32" y="15"/>
              </a:cxn>
              <a:cxn ang="0">
                <a:pos x="33" y="17"/>
              </a:cxn>
              <a:cxn ang="0">
                <a:pos x="37" y="19"/>
              </a:cxn>
              <a:cxn ang="0">
                <a:pos x="41" y="21"/>
              </a:cxn>
              <a:cxn ang="0">
                <a:pos x="42" y="24"/>
              </a:cxn>
              <a:cxn ang="0">
                <a:pos x="39" y="31"/>
              </a:cxn>
              <a:cxn ang="0">
                <a:pos x="41" y="33"/>
              </a:cxn>
              <a:cxn ang="0">
                <a:pos x="45" y="34"/>
              </a:cxn>
              <a:cxn ang="0">
                <a:pos x="46" y="34"/>
              </a:cxn>
              <a:cxn ang="0">
                <a:pos x="51" y="34"/>
              </a:cxn>
              <a:cxn ang="0">
                <a:pos x="56" y="35"/>
              </a:cxn>
              <a:cxn ang="0">
                <a:pos x="56" y="35"/>
              </a:cxn>
              <a:cxn ang="0">
                <a:pos x="54" y="31"/>
              </a:cxn>
              <a:cxn ang="0">
                <a:pos x="53" y="31"/>
              </a:cxn>
              <a:cxn ang="0">
                <a:pos x="53" y="30"/>
              </a:cxn>
              <a:cxn ang="0">
                <a:pos x="52" y="28"/>
              </a:cxn>
              <a:cxn ang="0">
                <a:pos x="50" y="23"/>
              </a:cxn>
              <a:cxn ang="0">
                <a:pos x="49" y="19"/>
              </a:cxn>
              <a:cxn ang="0">
                <a:pos x="49" y="15"/>
              </a:cxn>
              <a:cxn ang="0">
                <a:pos x="49" y="13"/>
              </a:cxn>
              <a:cxn ang="0">
                <a:pos x="49" y="11"/>
              </a:cxn>
              <a:cxn ang="0">
                <a:pos x="53" y="8"/>
              </a:cxn>
              <a:cxn ang="0">
                <a:pos x="54" y="5"/>
              </a:cxn>
              <a:cxn ang="0">
                <a:pos x="57" y="6"/>
              </a:cxn>
              <a:cxn ang="0">
                <a:pos x="54" y="10"/>
              </a:cxn>
              <a:cxn ang="0">
                <a:pos x="52" y="13"/>
              </a:cxn>
              <a:cxn ang="0">
                <a:pos x="55" y="15"/>
              </a:cxn>
              <a:cxn ang="0">
                <a:pos x="55" y="19"/>
              </a:cxn>
              <a:cxn ang="0">
                <a:pos x="53" y="22"/>
              </a:cxn>
              <a:cxn ang="0">
                <a:pos x="56" y="23"/>
              </a:cxn>
              <a:cxn ang="0">
                <a:pos x="56" y="26"/>
              </a:cxn>
              <a:cxn ang="0">
                <a:pos x="56" y="29"/>
              </a:cxn>
              <a:cxn ang="0">
                <a:pos x="60" y="31"/>
              </a:cxn>
              <a:cxn ang="0">
                <a:pos x="62" y="30"/>
              </a:cxn>
              <a:cxn ang="0">
                <a:pos x="62" y="32"/>
              </a:cxn>
              <a:cxn ang="0">
                <a:pos x="64" y="35"/>
              </a:cxn>
              <a:cxn ang="0">
                <a:pos x="66" y="36"/>
              </a:cxn>
              <a:cxn ang="0">
                <a:pos x="68" y="35"/>
              </a:cxn>
              <a:cxn ang="0">
                <a:pos x="73" y="32"/>
              </a:cxn>
              <a:cxn ang="0">
                <a:pos x="75" y="24"/>
              </a:cxn>
              <a:cxn ang="0">
                <a:pos x="64" y="25"/>
              </a:cxn>
            </a:cxnLst>
            <a:rect l="0" t="0" r="r" b="b"/>
            <a:pathLst>
              <a:path w="75" h="36">
                <a:moveTo>
                  <a:pt x="57" y="0"/>
                </a:moveTo>
                <a:lnTo>
                  <a:pt x="43" y="3"/>
                </a:lnTo>
                <a:lnTo>
                  <a:pt x="0" y="11"/>
                </a:lnTo>
                <a:lnTo>
                  <a:pt x="2" y="22"/>
                </a:lnTo>
                <a:lnTo>
                  <a:pt x="3" y="20"/>
                </a:lnTo>
                <a:lnTo>
                  <a:pt x="4" y="20"/>
                </a:lnTo>
                <a:lnTo>
                  <a:pt x="7" y="16"/>
                </a:lnTo>
                <a:lnTo>
                  <a:pt x="8" y="16"/>
                </a:lnTo>
                <a:lnTo>
                  <a:pt x="10" y="14"/>
                </a:lnTo>
                <a:lnTo>
                  <a:pt x="11" y="13"/>
                </a:lnTo>
                <a:lnTo>
                  <a:pt x="12" y="11"/>
                </a:lnTo>
                <a:lnTo>
                  <a:pt x="13" y="12"/>
                </a:lnTo>
                <a:lnTo>
                  <a:pt x="15" y="13"/>
                </a:lnTo>
                <a:lnTo>
                  <a:pt x="17" y="12"/>
                </a:lnTo>
                <a:lnTo>
                  <a:pt x="17" y="11"/>
                </a:lnTo>
                <a:lnTo>
                  <a:pt x="22" y="9"/>
                </a:lnTo>
                <a:lnTo>
                  <a:pt x="23" y="9"/>
                </a:lnTo>
                <a:lnTo>
                  <a:pt x="25" y="9"/>
                </a:lnTo>
                <a:lnTo>
                  <a:pt x="26" y="9"/>
                </a:lnTo>
                <a:lnTo>
                  <a:pt x="27" y="11"/>
                </a:lnTo>
                <a:lnTo>
                  <a:pt x="27" y="11"/>
                </a:lnTo>
                <a:lnTo>
                  <a:pt x="29" y="15"/>
                </a:lnTo>
                <a:lnTo>
                  <a:pt x="30" y="14"/>
                </a:lnTo>
                <a:lnTo>
                  <a:pt x="32" y="15"/>
                </a:lnTo>
                <a:lnTo>
                  <a:pt x="33" y="15"/>
                </a:lnTo>
                <a:lnTo>
                  <a:pt x="33" y="17"/>
                </a:lnTo>
                <a:lnTo>
                  <a:pt x="34" y="19"/>
                </a:lnTo>
                <a:lnTo>
                  <a:pt x="37" y="19"/>
                </a:lnTo>
                <a:lnTo>
                  <a:pt x="39" y="20"/>
                </a:lnTo>
                <a:lnTo>
                  <a:pt x="41" y="21"/>
                </a:lnTo>
                <a:lnTo>
                  <a:pt x="42" y="23"/>
                </a:lnTo>
                <a:lnTo>
                  <a:pt x="42" y="24"/>
                </a:lnTo>
                <a:lnTo>
                  <a:pt x="40" y="28"/>
                </a:lnTo>
                <a:lnTo>
                  <a:pt x="39" y="31"/>
                </a:lnTo>
                <a:lnTo>
                  <a:pt x="39" y="33"/>
                </a:lnTo>
                <a:lnTo>
                  <a:pt x="41" y="33"/>
                </a:lnTo>
                <a:lnTo>
                  <a:pt x="43" y="32"/>
                </a:lnTo>
                <a:lnTo>
                  <a:pt x="45" y="34"/>
                </a:lnTo>
                <a:lnTo>
                  <a:pt x="46" y="34"/>
                </a:lnTo>
                <a:lnTo>
                  <a:pt x="46" y="34"/>
                </a:lnTo>
                <a:lnTo>
                  <a:pt x="48" y="33"/>
                </a:lnTo>
                <a:lnTo>
                  <a:pt x="51" y="34"/>
                </a:lnTo>
                <a:lnTo>
                  <a:pt x="54" y="35"/>
                </a:lnTo>
                <a:lnTo>
                  <a:pt x="56" y="35"/>
                </a:lnTo>
                <a:lnTo>
                  <a:pt x="56" y="35"/>
                </a:lnTo>
                <a:lnTo>
                  <a:pt x="56" y="35"/>
                </a:lnTo>
                <a:lnTo>
                  <a:pt x="56" y="34"/>
                </a:lnTo>
                <a:lnTo>
                  <a:pt x="54" y="31"/>
                </a:lnTo>
                <a:lnTo>
                  <a:pt x="53" y="31"/>
                </a:lnTo>
                <a:lnTo>
                  <a:pt x="53" y="31"/>
                </a:lnTo>
                <a:lnTo>
                  <a:pt x="53" y="30"/>
                </a:lnTo>
                <a:lnTo>
                  <a:pt x="53" y="30"/>
                </a:lnTo>
                <a:lnTo>
                  <a:pt x="54" y="29"/>
                </a:lnTo>
                <a:lnTo>
                  <a:pt x="52" y="28"/>
                </a:lnTo>
                <a:lnTo>
                  <a:pt x="51" y="26"/>
                </a:lnTo>
                <a:lnTo>
                  <a:pt x="50" y="23"/>
                </a:lnTo>
                <a:lnTo>
                  <a:pt x="49" y="22"/>
                </a:lnTo>
                <a:lnTo>
                  <a:pt x="49" y="19"/>
                </a:lnTo>
                <a:lnTo>
                  <a:pt x="50" y="16"/>
                </a:lnTo>
                <a:lnTo>
                  <a:pt x="49" y="15"/>
                </a:lnTo>
                <a:lnTo>
                  <a:pt x="49" y="14"/>
                </a:lnTo>
                <a:lnTo>
                  <a:pt x="49" y="13"/>
                </a:lnTo>
                <a:lnTo>
                  <a:pt x="49" y="12"/>
                </a:lnTo>
                <a:lnTo>
                  <a:pt x="49" y="11"/>
                </a:lnTo>
                <a:lnTo>
                  <a:pt x="50" y="10"/>
                </a:lnTo>
                <a:lnTo>
                  <a:pt x="53" y="8"/>
                </a:lnTo>
                <a:lnTo>
                  <a:pt x="53" y="7"/>
                </a:lnTo>
                <a:lnTo>
                  <a:pt x="54" y="5"/>
                </a:lnTo>
                <a:lnTo>
                  <a:pt x="56" y="5"/>
                </a:lnTo>
                <a:lnTo>
                  <a:pt x="57" y="6"/>
                </a:lnTo>
                <a:lnTo>
                  <a:pt x="55" y="8"/>
                </a:lnTo>
                <a:lnTo>
                  <a:pt x="54" y="10"/>
                </a:lnTo>
                <a:lnTo>
                  <a:pt x="53" y="11"/>
                </a:lnTo>
                <a:lnTo>
                  <a:pt x="52" y="13"/>
                </a:lnTo>
                <a:lnTo>
                  <a:pt x="53" y="15"/>
                </a:lnTo>
                <a:lnTo>
                  <a:pt x="55" y="15"/>
                </a:lnTo>
                <a:lnTo>
                  <a:pt x="55" y="19"/>
                </a:lnTo>
                <a:lnTo>
                  <a:pt x="55" y="19"/>
                </a:lnTo>
                <a:lnTo>
                  <a:pt x="53" y="21"/>
                </a:lnTo>
                <a:lnTo>
                  <a:pt x="53" y="22"/>
                </a:lnTo>
                <a:lnTo>
                  <a:pt x="55" y="22"/>
                </a:lnTo>
                <a:lnTo>
                  <a:pt x="56" y="23"/>
                </a:lnTo>
                <a:lnTo>
                  <a:pt x="55" y="25"/>
                </a:lnTo>
                <a:lnTo>
                  <a:pt x="56" y="26"/>
                </a:lnTo>
                <a:lnTo>
                  <a:pt x="56" y="27"/>
                </a:lnTo>
                <a:lnTo>
                  <a:pt x="56" y="29"/>
                </a:lnTo>
                <a:lnTo>
                  <a:pt x="59" y="31"/>
                </a:lnTo>
                <a:lnTo>
                  <a:pt x="60" y="31"/>
                </a:lnTo>
                <a:lnTo>
                  <a:pt x="61" y="30"/>
                </a:lnTo>
                <a:lnTo>
                  <a:pt x="62" y="30"/>
                </a:lnTo>
                <a:lnTo>
                  <a:pt x="63" y="30"/>
                </a:lnTo>
                <a:lnTo>
                  <a:pt x="62" y="32"/>
                </a:lnTo>
                <a:lnTo>
                  <a:pt x="64" y="34"/>
                </a:lnTo>
                <a:lnTo>
                  <a:pt x="64" y="35"/>
                </a:lnTo>
                <a:lnTo>
                  <a:pt x="64" y="36"/>
                </a:lnTo>
                <a:lnTo>
                  <a:pt x="66" y="36"/>
                </a:lnTo>
                <a:lnTo>
                  <a:pt x="67" y="36"/>
                </a:lnTo>
                <a:lnTo>
                  <a:pt x="68" y="35"/>
                </a:lnTo>
                <a:lnTo>
                  <a:pt x="73" y="33"/>
                </a:lnTo>
                <a:lnTo>
                  <a:pt x="73" y="32"/>
                </a:lnTo>
                <a:lnTo>
                  <a:pt x="74" y="31"/>
                </a:lnTo>
                <a:lnTo>
                  <a:pt x="75" y="24"/>
                </a:lnTo>
                <a:lnTo>
                  <a:pt x="75" y="23"/>
                </a:lnTo>
                <a:lnTo>
                  <a:pt x="64" y="25"/>
                </a:lnTo>
                <a:lnTo>
                  <a:pt x="57" y="0"/>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29" name="Freeform 41"/>
          <p:cNvSpPr>
            <a:spLocks/>
          </p:cNvSpPr>
          <p:nvPr/>
        </p:nvSpPr>
        <p:spPr bwMode="auto">
          <a:xfrm>
            <a:off x="7848600" y="2624138"/>
            <a:ext cx="168275" cy="280987"/>
          </a:xfrm>
          <a:custGeom>
            <a:avLst/>
            <a:gdLst/>
            <a:ahLst/>
            <a:cxnLst>
              <a:cxn ang="0">
                <a:pos x="18" y="26"/>
              </a:cxn>
              <a:cxn ang="0">
                <a:pos x="18" y="24"/>
              </a:cxn>
              <a:cxn ang="0">
                <a:pos x="16" y="21"/>
              </a:cxn>
              <a:cxn ang="0">
                <a:pos x="14" y="19"/>
              </a:cxn>
              <a:cxn ang="0">
                <a:pos x="12" y="17"/>
              </a:cxn>
              <a:cxn ang="0">
                <a:pos x="10" y="16"/>
              </a:cxn>
              <a:cxn ang="0">
                <a:pos x="10" y="15"/>
              </a:cxn>
              <a:cxn ang="0">
                <a:pos x="8" y="11"/>
              </a:cxn>
              <a:cxn ang="0">
                <a:pos x="7" y="9"/>
              </a:cxn>
              <a:cxn ang="0">
                <a:pos x="5" y="7"/>
              </a:cxn>
              <a:cxn ang="0">
                <a:pos x="4" y="6"/>
              </a:cxn>
              <a:cxn ang="0">
                <a:pos x="4" y="5"/>
              </a:cxn>
              <a:cxn ang="0">
                <a:pos x="4" y="4"/>
              </a:cxn>
              <a:cxn ang="0">
                <a:pos x="4" y="4"/>
              </a:cxn>
              <a:cxn ang="0">
                <a:pos x="5" y="0"/>
              </a:cxn>
              <a:cxn ang="0">
                <a:pos x="4" y="0"/>
              </a:cxn>
              <a:cxn ang="0">
                <a:pos x="2" y="0"/>
              </a:cxn>
              <a:cxn ang="0">
                <a:pos x="1" y="1"/>
              </a:cxn>
              <a:cxn ang="0">
                <a:pos x="0" y="3"/>
              </a:cxn>
              <a:cxn ang="0">
                <a:pos x="0" y="3"/>
              </a:cxn>
              <a:cxn ang="0">
                <a:pos x="0" y="3"/>
              </a:cxn>
              <a:cxn ang="0">
                <a:pos x="7" y="28"/>
              </a:cxn>
              <a:cxn ang="0">
                <a:pos x="18" y="26"/>
              </a:cxn>
            </a:cxnLst>
            <a:rect l="0" t="0" r="r" b="b"/>
            <a:pathLst>
              <a:path w="18" h="28">
                <a:moveTo>
                  <a:pt x="18" y="26"/>
                </a:moveTo>
                <a:lnTo>
                  <a:pt x="18" y="24"/>
                </a:lnTo>
                <a:lnTo>
                  <a:pt x="16" y="21"/>
                </a:lnTo>
                <a:lnTo>
                  <a:pt x="14" y="19"/>
                </a:lnTo>
                <a:lnTo>
                  <a:pt x="12" y="17"/>
                </a:lnTo>
                <a:lnTo>
                  <a:pt x="10" y="16"/>
                </a:lnTo>
                <a:lnTo>
                  <a:pt x="10" y="15"/>
                </a:lnTo>
                <a:lnTo>
                  <a:pt x="8" y="11"/>
                </a:lnTo>
                <a:lnTo>
                  <a:pt x="7" y="9"/>
                </a:lnTo>
                <a:lnTo>
                  <a:pt x="5" y="7"/>
                </a:lnTo>
                <a:lnTo>
                  <a:pt x="4" y="6"/>
                </a:lnTo>
                <a:lnTo>
                  <a:pt x="4" y="5"/>
                </a:lnTo>
                <a:lnTo>
                  <a:pt x="4" y="4"/>
                </a:lnTo>
                <a:lnTo>
                  <a:pt x="4" y="4"/>
                </a:lnTo>
                <a:lnTo>
                  <a:pt x="5" y="0"/>
                </a:lnTo>
                <a:lnTo>
                  <a:pt x="4" y="0"/>
                </a:lnTo>
                <a:lnTo>
                  <a:pt x="2" y="0"/>
                </a:lnTo>
                <a:lnTo>
                  <a:pt x="1" y="1"/>
                </a:lnTo>
                <a:lnTo>
                  <a:pt x="0" y="3"/>
                </a:lnTo>
                <a:lnTo>
                  <a:pt x="0" y="3"/>
                </a:lnTo>
                <a:lnTo>
                  <a:pt x="0" y="3"/>
                </a:lnTo>
                <a:lnTo>
                  <a:pt x="7" y="28"/>
                </a:lnTo>
                <a:lnTo>
                  <a:pt x="18" y="26"/>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30" name="Freeform 42"/>
          <p:cNvSpPr>
            <a:spLocks/>
          </p:cNvSpPr>
          <p:nvPr/>
        </p:nvSpPr>
        <p:spPr bwMode="auto">
          <a:xfrm>
            <a:off x="7885113" y="2282825"/>
            <a:ext cx="215900" cy="501650"/>
          </a:xfrm>
          <a:custGeom>
            <a:avLst/>
            <a:gdLst/>
            <a:ahLst/>
            <a:cxnLst>
              <a:cxn ang="0">
                <a:pos x="0" y="38"/>
              </a:cxn>
              <a:cxn ang="0">
                <a:pos x="1" y="38"/>
              </a:cxn>
              <a:cxn ang="0">
                <a:pos x="3" y="41"/>
              </a:cxn>
              <a:cxn ang="0">
                <a:pos x="8" y="45"/>
              </a:cxn>
              <a:cxn ang="0">
                <a:pos x="12" y="45"/>
              </a:cxn>
              <a:cxn ang="0">
                <a:pos x="13" y="48"/>
              </a:cxn>
              <a:cxn ang="0">
                <a:pos x="14" y="50"/>
              </a:cxn>
              <a:cxn ang="0">
                <a:pos x="16" y="47"/>
              </a:cxn>
              <a:cxn ang="0">
                <a:pos x="17" y="42"/>
              </a:cxn>
              <a:cxn ang="0">
                <a:pos x="21" y="36"/>
              </a:cxn>
              <a:cxn ang="0">
                <a:pos x="23" y="31"/>
              </a:cxn>
              <a:cxn ang="0">
                <a:pos x="22" y="23"/>
              </a:cxn>
              <a:cxn ang="0">
                <a:pos x="20" y="16"/>
              </a:cxn>
              <a:cxn ang="0">
                <a:pos x="17" y="17"/>
              </a:cxn>
              <a:cxn ang="0">
                <a:pos x="16" y="16"/>
              </a:cxn>
              <a:cxn ang="0">
                <a:pos x="15" y="16"/>
              </a:cxn>
              <a:cxn ang="0">
                <a:pos x="16" y="13"/>
              </a:cxn>
              <a:cxn ang="0">
                <a:pos x="18" y="12"/>
              </a:cxn>
              <a:cxn ang="0">
                <a:pos x="18" y="9"/>
              </a:cxn>
              <a:cxn ang="0">
                <a:pos x="20" y="7"/>
              </a:cxn>
              <a:cxn ang="0">
                <a:pos x="5" y="0"/>
              </a:cxn>
              <a:cxn ang="0">
                <a:pos x="4" y="2"/>
              </a:cxn>
              <a:cxn ang="0">
                <a:pos x="3" y="6"/>
              </a:cxn>
              <a:cxn ang="0">
                <a:pos x="0" y="9"/>
              </a:cxn>
              <a:cxn ang="0">
                <a:pos x="2" y="11"/>
              </a:cxn>
              <a:cxn ang="0">
                <a:pos x="1" y="13"/>
              </a:cxn>
              <a:cxn ang="0">
                <a:pos x="2" y="17"/>
              </a:cxn>
              <a:cxn ang="0">
                <a:pos x="4" y="20"/>
              </a:cxn>
              <a:cxn ang="0">
                <a:pos x="7" y="21"/>
              </a:cxn>
              <a:cxn ang="0">
                <a:pos x="9" y="23"/>
              </a:cxn>
              <a:cxn ang="0">
                <a:pos x="11" y="25"/>
              </a:cxn>
              <a:cxn ang="0">
                <a:pos x="6" y="29"/>
              </a:cxn>
              <a:cxn ang="0">
                <a:pos x="1" y="34"/>
              </a:cxn>
            </a:cxnLst>
            <a:rect l="0" t="0" r="r" b="b"/>
            <a:pathLst>
              <a:path w="23" h="50">
                <a:moveTo>
                  <a:pt x="1" y="34"/>
                </a:moveTo>
                <a:lnTo>
                  <a:pt x="0" y="38"/>
                </a:lnTo>
                <a:lnTo>
                  <a:pt x="0" y="38"/>
                </a:lnTo>
                <a:lnTo>
                  <a:pt x="1" y="38"/>
                </a:lnTo>
                <a:lnTo>
                  <a:pt x="2" y="40"/>
                </a:lnTo>
                <a:lnTo>
                  <a:pt x="3" y="41"/>
                </a:lnTo>
                <a:lnTo>
                  <a:pt x="4" y="43"/>
                </a:lnTo>
                <a:lnTo>
                  <a:pt x="8" y="45"/>
                </a:lnTo>
                <a:lnTo>
                  <a:pt x="9" y="45"/>
                </a:lnTo>
                <a:lnTo>
                  <a:pt x="12" y="45"/>
                </a:lnTo>
                <a:lnTo>
                  <a:pt x="13" y="46"/>
                </a:lnTo>
                <a:lnTo>
                  <a:pt x="13" y="48"/>
                </a:lnTo>
                <a:lnTo>
                  <a:pt x="13" y="50"/>
                </a:lnTo>
                <a:lnTo>
                  <a:pt x="14" y="50"/>
                </a:lnTo>
                <a:lnTo>
                  <a:pt x="15" y="49"/>
                </a:lnTo>
                <a:lnTo>
                  <a:pt x="16" y="47"/>
                </a:lnTo>
                <a:lnTo>
                  <a:pt x="16" y="45"/>
                </a:lnTo>
                <a:lnTo>
                  <a:pt x="17" y="42"/>
                </a:lnTo>
                <a:lnTo>
                  <a:pt x="18" y="39"/>
                </a:lnTo>
                <a:lnTo>
                  <a:pt x="21" y="36"/>
                </a:lnTo>
                <a:lnTo>
                  <a:pt x="22" y="34"/>
                </a:lnTo>
                <a:lnTo>
                  <a:pt x="23" y="31"/>
                </a:lnTo>
                <a:lnTo>
                  <a:pt x="23" y="30"/>
                </a:lnTo>
                <a:lnTo>
                  <a:pt x="22" y="23"/>
                </a:lnTo>
                <a:lnTo>
                  <a:pt x="21" y="17"/>
                </a:lnTo>
                <a:lnTo>
                  <a:pt x="20" y="16"/>
                </a:lnTo>
                <a:lnTo>
                  <a:pt x="18" y="16"/>
                </a:lnTo>
                <a:lnTo>
                  <a:pt x="17" y="17"/>
                </a:lnTo>
                <a:lnTo>
                  <a:pt x="17" y="17"/>
                </a:lnTo>
                <a:lnTo>
                  <a:pt x="16" y="16"/>
                </a:lnTo>
                <a:lnTo>
                  <a:pt x="16" y="17"/>
                </a:lnTo>
                <a:lnTo>
                  <a:pt x="15" y="16"/>
                </a:lnTo>
                <a:lnTo>
                  <a:pt x="15" y="16"/>
                </a:lnTo>
                <a:lnTo>
                  <a:pt x="16" y="13"/>
                </a:lnTo>
                <a:lnTo>
                  <a:pt x="17" y="12"/>
                </a:lnTo>
                <a:lnTo>
                  <a:pt x="18" y="12"/>
                </a:lnTo>
                <a:lnTo>
                  <a:pt x="18" y="10"/>
                </a:lnTo>
                <a:lnTo>
                  <a:pt x="18" y="9"/>
                </a:lnTo>
                <a:lnTo>
                  <a:pt x="19" y="8"/>
                </a:lnTo>
                <a:lnTo>
                  <a:pt x="20" y="7"/>
                </a:lnTo>
                <a:lnTo>
                  <a:pt x="19" y="5"/>
                </a:lnTo>
                <a:lnTo>
                  <a:pt x="5" y="0"/>
                </a:lnTo>
                <a:lnTo>
                  <a:pt x="4" y="0"/>
                </a:lnTo>
                <a:lnTo>
                  <a:pt x="4" y="2"/>
                </a:lnTo>
                <a:lnTo>
                  <a:pt x="4" y="3"/>
                </a:lnTo>
                <a:lnTo>
                  <a:pt x="3" y="6"/>
                </a:lnTo>
                <a:lnTo>
                  <a:pt x="1" y="8"/>
                </a:lnTo>
                <a:lnTo>
                  <a:pt x="0" y="9"/>
                </a:lnTo>
                <a:lnTo>
                  <a:pt x="0" y="9"/>
                </a:lnTo>
                <a:lnTo>
                  <a:pt x="2" y="11"/>
                </a:lnTo>
                <a:lnTo>
                  <a:pt x="2" y="13"/>
                </a:lnTo>
                <a:lnTo>
                  <a:pt x="1" y="13"/>
                </a:lnTo>
                <a:lnTo>
                  <a:pt x="1" y="17"/>
                </a:lnTo>
                <a:lnTo>
                  <a:pt x="2" y="17"/>
                </a:lnTo>
                <a:lnTo>
                  <a:pt x="4" y="18"/>
                </a:lnTo>
                <a:lnTo>
                  <a:pt x="4" y="20"/>
                </a:lnTo>
                <a:lnTo>
                  <a:pt x="6" y="21"/>
                </a:lnTo>
                <a:lnTo>
                  <a:pt x="7" y="21"/>
                </a:lnTo>
                <a:lnTo>
                  <a:pt x="8" y="22"/>
                </a:lnTo>
                <a:lnTo>
                  <a:pt x="9" y="23"/>
                </a:lnTo>
                <a:lnTo>
                  <a:pt x="11" y="24"/>
                </a:lnTo>
                <a:lnTo>
                  <a:pt x="11" y="25"/>
                </a:lnTo>
                <a:lnTo>
                  <a:pt x="8" y="26"/>
                </a:lnTo>
                <a:lnTo>
                  <a:pt x="6" y="29"/>
                </a:lnTo>
                <a:lnTo>
                  <a:pt x="5" y="31"/>
                </a:lnTo>
                <a:lnTo>
                  <a:pt x="1" y="34"/>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31" name="Freeform 43"/>
          <p:cNvSpPr>
            <a:spLocks/>
          </p:cNvSpPr>
          <p:nvPr/>
        </p:nvSpPr>
        <p:spPr bwMode="auto">
          <a:xfrm>
            <a:off x="8081963" y="2041525"/>
            <a:ext cx="263525" cy="280988"/>
          </a:xfrm>
          <a:custGeom>
            <a:avLst/>
            <a:gdLst/>
            <a:ahLst/>
            <a:cxnLst>
              <a:cxn ang="0">
                <a:pos x="0" y="6"/>
              </a:cxn>
              <a:cxn ang="0">
                <a:pos x="9" y="3"/>
              </a:cxn>
              <a:cxn ang="0">
                <a:pos x="10" y="4"/>
              </a:cxn>
              <a:cxn ang="0">
                <a:pos x="10" y="4"/>
              </a:cxn>
              <a:cxn ang="0">
                <a:pos x="11" y="3"/>
              </a:cxn>
              <a:cxn ang="0">
                <a:pos x="25" y="0"/>
              </a:cxn>
              <a:cxn ang="0">
                <a:pos x="28" y="11"/>
              </a:cxn>
              <a:cxn ang="0">
                <a:pos x="27" y="12"/>
              </a:cxn>
              <a:cxn ang="0">
                <a:pos x="27" y="13"/>
              </a:cxn>
              <a:cxn ang="0">
                <a:pos x="27" y="14"/>
              </a:cxn>
              <a:cxn ang="0">
                <a:pos x="27" y="14"/>
              </a:cxn>
              <a:cxn ang="0">
                <a:pos x="26" y="14"/>
              </a:cxn>
              <a:cxn ang="0">
                <a:pos x="21" y="16"/>
              </a:cxn>
              <a:cxn ang="0">
                <a:pos x="20" y="16"/>
              </a:cxn>
              <a:cxn ang="0">
                <a:pos x="19" y="17"/>
              </a:cxn>
              <a:cxn ang="0">
                <a:pos x="19" y="18"/>
              </a:cxn>
              <a:cxn ang="0">
                <a:pos x="19" y="18"/>
              </a:cxn>
              <a:cxn ang="0">
                <a:pos x="16" y="18"/>
              </a:cxn>
              <a:cxn ang="0">
                <a:pos x="12" y="20"/>
              </a:cxn>
              <a:cxn ang="0">
                <a:pos x="12" y="20"/>
              </a:cxn>
              <a:cxn ang="0">
                <a:pos x="9" y="22"/>
              </a:cxn>
              <a:cxn ang="0">
                <a:pos x="4" y="26"/>
              </a:cxn>
              <a:cxn ang="0">
                <a:pos x="2" y="28"/>
              </a:cxn>
              <a:cxn ang="0">
                <a:pos x="0" y="26"/>
              </a:cxn>
              <a:cxn ang="0">
                <a:pos x="3" y="23"/>
              </a:cxn>
              <a:cxn ang="0">
                <a:pos x="3" y="22"/>
              </a:cxn>
              <a:cxn ang="0">
                <a:pos x="2" y="21"/>
              </a:cxn>
              <a:cxn ang="0">
                <a:pos x="0" y="6"/>
              </a:cxn>
            </a:cxnLst>
            <a:rect l="0" t="0" r="r" b="b"/>
            <a:pathLst>
              <a:path w="28" h="28">
                <a:moveTo>
                  <a:pt x="0" y="6"/>
                </a:moveTo>
                <a:lnTo>
                  <a:pt x="9" y="3"/>
                </a:lnTo>
                <a:lnTo>
                  <a:pt x="10" y="4"/>
                </a:lnTo>
                <a:lnTo>
                  <a:pt x="10" y="4"/>
                </a:lnTo>
                <a:lnTo>
                  <a:pt x="11" y="3"/>
                </a:lnTo>
                <a:lnTo>
                  <a:pt x="25" y="0"/>
                </a:lnTo>
                <a:lnTo>
                  <a:pt x="28" y="11"/>
                </a:lnTo>
                <a:lnTo>
                  <a:pt x="27" y="12"/>
                </a:lnTo>
                <a:lnTo>
                  <a:pt x="27" y="13"/>
                </a:lnTo>
                <a:lnTo>
                  <a:pt x="27" y="14"/>
                </a:lnTo>
                <a:lnTo>
                  <a:pt x="27" y="14"/>
                </a:lnTo>
                <a:lnTo>
                  <a:pt x="26" y="14"/>
                </a:lnTo>
                <a:lnTo>
                  <a:pt x="21" y="16"/>
                </a:lnTo>
                <a:lnTo>
                  <a:pt x="20" y="16"/>
                </a:lnTo>
                <a:lnTo>
                  <a:pt x="19" y="17"/>
                </a:lnTo>
                <a:lnTo>
                  <a:pt x="19" y="18"/>
                </a:lnTo>
                <a:lnTo>
                  <a:pt x="19" y="18"/>
                </a:lnTo>
                <a:lnTo>
                  <a:pt x="16" y="18"/>
                </a:lnTo>
                <a:lnTo>
                  <a:pt x="12" y="20"/>
                </a:lnTo>
                <a:lnTo>
                  <a:pt x="12" y="20"/>
                </a:lnTo>
                <a:lnTo>
                  <a:pt x="9" y="22"/>
                </a:lnTo>
                <a:lnTo>
                  <a:pt x="4" y="26"/>
                </a:lnTo>
                <a:lnTo>
                  <a:pt x="2" y="28"/>
                </a:lnTo>
                <a:lnTo>
                  <a:pt x="0" y="26"/>
                </a:lnTo>
                <a:lnTo>
                  <a:pt x="3" y="23"/>
                </a:lnTo>
                <a:lnTo>
                  <a:pt x="3" y="22"/>
                </a:lnTo>
                <a:lnTo>
                  <a:pt x="2" y="21"/>
                </a:lnTo>
                <a:lnTo>
                  <a:pt x="0" y="6"/>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32" name="Freeform 44"/>
          <p:cNvSpPr>
            <a:spLocks/>
          </p:cNvSpPr>
          <p:nvPr/>
        </p:nvSpPr>
        <p:spPr bwMode="auto">
          <a:xfrm>
            <a:off x="8074025" y="1830388"/>
            <a:ext cx="514350" cy="280987"/>
          </a:xfrm>
          <a:custGeom>
            <a:avLst/>
            <a:gdLst/>
            <a:ahLst/>
            <a:cxnLst>
              <a:cxn ang="0">
                <a:pos x="11" y="9"/>
              </a:cxn>
              <a:cxn ang="0">
                <a:pos x="29" y="5"/>
              </a:cxn>
              <a:cxn ang="0">
                <a:pos x="30" y="5"/>
              </a:cxn>
              <a:cxn ang="0">
                <a:pos x="30" y="3"/>
              </a:cxn>
              <a:cxn ang="0">
                <a:pos x="33" y="0"/>
              </a:cxn>
              <a:cxn ang="0">
                <a:pos x="35" y="1"/>
              </a:cxn>
              <a:cxn ang="0">
                <a:pos x="38" y="5"/>
              </a:cxn>
              <a:cxn ang="0">
                <a:pos x="38" y="6"/>
              </a:cxn>
              <a:cxn ang="0">
                <a:pos x="36" y="9"/>
              </a:cxn>
              <a:cxn ang="0">
                <a:pos x="36" y="12"/>
              </a:cxn>
              <a:cxn ang="0">
                <a:pos x="40" y="13"/>
              </a:cxn>
              <a:cxn ang="0">
                <a:pos x="44" y="19"/>
              </a:cxn>
              <a:cxn ang="0">
                <a:pos x="49" y="21"/>
              </a:cxn>
              <a:cxn ang="0">
                <a:pos x="53" y="17"/>
              </a:cxn>
              <a:cxn ang="0">
                <a:pos x="50" y="15"/>
              </a:cxn>
              <a:cxn ang="0">
                <a:pos x="49" y="13"/>
              </a:cxn>
              <a:cxn ang="0">
                <a:pos x="51" y="14"/>
              </a:cxn>
              <a:cxn ang="0">
                <a:pos x="55" y="21"/>
              </a:cxn>
              <a:cxn ang="0">
                <a:pos x="53" y="21"/>
              </a:cxn>
              <a:cxn ang="0">
                <a:pos x="49" y="24"/>
              </a:cxn>
              <a:cxn ang="0">
                <a:pos x="45" y="26"/>
              </a:cxn>
              <a:cxn ang="0">
                <a:pos x="45" y="25"/>
              </a:cxn>
              <a:cxn ang="0">
                <a:pos x="44" y="23"/>
              </a:cxn>
              <a:cxn ang="0">
                <a:pos x="41" y="28"/>
              </a:cxn>
              <a:cxn ang="0">
                <a:pos x="39" y="27"/>
              </a:cxn>
              <a:cxn ang="0">
                <a:pos x="38" y="26"/>
              </a:cxn>
              <a:cxn ang="0">
                <a:pos x="37" y="25"/>
              </a:cxn>
              <a:cxn ang="0">
                <a:pos x="34" y="24"/>
              </a:cxn>
              <a:cxn ang="0">
                <a:pos x="32" y="21"/>
              </a:cxn>
              <a:cxn ang="0">
                <a:pos x="26" y="21"/>
              </a:cxn>
              <a:cxn ang="0">
                <a:pos x="11" y="25"/>
              </a:cxn>
              <a:cxn ang="0">
                <a:pos x="10" y="24"/>
              </a:cxn>
              <a:cxn ang="0">
                <a:pos x="0" y="26"/>
              </a:cxn>
            </a:cxnLst>
            <a:rect l="0" t="0" r="r" b="b"/>
            <a:pathLst>
              <a:path w="55" h="28">
                <a:moveTo>
                  <a:pt x="0" y="12"/>
                </a:moveTo>
                <a:lnTo>
                  <a:pt x="11" y="9"/>
                </a:lnTo>
                <a:lnTo>
                  <a:pt x="29" y="6"/>
                </a:lnTo>
                <a:lnTo>
                  <a:pt x="29" y="5"/>
                </a:lnTo>
                <a:lnTo>
                  <a:pt x="30" y="4"/>
                </a:lnTo>
                <a:lnTo>
                  <a:pt x="30" y="5"/>
                </a:lnTo>
                <a:lnTo>
                  <a:pt x="31" y="4"/>
                </a:lnTo>
                <a:lnTo>
                  <a:pt x="30" y="3"/>
                </a:lnTo>
                <a:lnTo>
                  <a:pt x="32" y="3"/>
                </a:lnTo>
                <a:lnTo>
                  <a:pt x="33" y="0"/>
                </a:lnTo>
                <a:lnTo>
                  <a:pt x="34" y="0"/>
                </a:lnTo>
                <a:lnTo>
                  <a:pt x="35" y="1"/>
                </a:lnTo>
                <a:lnTo>
                  <a:pt x="36" y="3"/>
                </a:lnTo>
                <a:lnTo>
                  <a:pt x="38" y="5"/>
                </a:lnTo>
                <a:lnTo>
                  <a:pt x="38" y="6"/>
                </a:lnTo>
                <a:lnTo>
                  <a:pt x="38" y="6"/>
                </a:lnTo>
                <a:lnTo>
                  <a:pt x="37" y="7"/>
                </a:lnTo>
                <a:lnTo>
                  <a:pt x="36" y="9"/>
                </a:lnTo>
                <a:lnTo>
                  <a:pt x="35" y="11"/>
                </a:lnTo>
                <a:lnTo>
                  <a:pt x="36" y="12"/>
                </a:lnTo>
                <a:lnTo>
                  <a:pt x="38" y="12"/>
                </a:lnTo>
                <a:lnTo>
                  <a:pt x="40" y="13"/>
                </a:lnTo>
                <a:lnTo>
                  <a:pt x="43" y="16"/>
                </a:lnTo>
                <a:lnTo>
                  <a:pt x="44" y="19"/>
                </a:lnTo>
                <a:lnTo>
                  <a:pt x="45" y="20"/>
                </a:lnTo>
                <a:lnTo>
                  <a:pt x="49" y="21"/>
                </a:lnTo>
                <a:lnTo>
                  <a:pt x="51" y="20"/>
                </a:lnTo>
                <a:lnTo>
                  <a:pt x="53" y="17"/>
                </a:lnTo>
                <a:lnTo>
                  <a:pt x="52" y="17"/>
                </a:lnTo>
                <a:lnTo>
                  <a:pt x="50" y="15"/>
                </a:lnTo>
                <a:lnTo>
                  <a:pt x="49" y="14"/>
                </a:lnTo>
                <a:lnTo>
                  <a:pt x="49" y="13"/>
                </a:lnTo>
                <a:lnTo>
                  <a:pt x="50" y="14"/>
                </a:lnTo>
                <a:lnTo>
                  <a:pt x="51" y="14"/>
                </a:lnTo>
                <a:lnTo>
                  <a:pt x="53" y="17"/>
                </a:lnTo>
                <a:lnTo>
                  <a:pt x="55" y="21"/>
                </a:lnTo>
                <a:lnTo>
                  <a:pt x="55" y="22"/>
                </a:lnTo>
                <a:lnTo>
                  <a:pt x="53" y="21"/>
                </a:lnTo>
                <a:lnTo>
                  <a:pt x="51" y="23"/>
                </a:lnTo>
                <a:lnTo>
                  <a:pt x="49" y="24"/>
                </a:lnTo>
                <a:lnTo>
                  <a:pt x="46" y="26"/>
                </a:lnTo>
                <a:lnTo>
                  <a:pt x="45" y="26"/>
                </a:lnTo>
                <a:lnTo>
                  <a:pt x="45" y="26"/>
                </a:lnTo>
                <a:lnTo>
                  <a:pt x="45" y="25"/>
                </a:lnTo>
                <a:lnTo>
                  <a:pt x="44" y="23"/>
                </a:lnTo>
                <a:lnTo>
                  <a:pt x="44" y="23"/>
                </a:lnTo>
                <a:lnTo>
                  <a:pt x="42" y="25"/>
                </a:lnTo>
                <a:lnTo>
                  <a:pt x="41" y="28"/>
                </a:lnTo>
                <a:lnTo>
                  <a:pt x="40" y="28"/>
                </a:lnTo>
                <a:lnTo>
                  <a:pt x="39" y="27"/>
                </a:lnTo>
                <a:lnTo>
                  <a:pt x="39" y="27"/>
                </a:lnTo>
                <a:lnTo>
                  <a:pt x="38" y="26"/>
                </a:lnTo>
                <a:lnTo>
                  <a:pt x="38" y="26"/>
                </a:lnTo>
                <a:lnTo>
                  <a:pt x="37" y="25"/>
                </a:lnTo>
                <a:lnTo>
                  <a:pt x="37" y="25"/>
                </a:lnTo>
                <a:lnTo>
                  <a:pt x="34" y="24"/>
                </a:lnTo>
                <a:lnTo>
                  <a:pt x="33" y="22"/>
                </a:lnTo>
                <a:lnTo>
                  <a:pt x="32" y="21"/>
                </a:lnTo>
                <a:lnTo>
                  <a:pt x="31" y="20"/>
                </a:lnTo>
                <a:lnTo>
                  <a:pt x="26" y="21"/>
                </a:lnTo>
                <a:lnTo>
                  <a:pt x="12" y="25"/>
                </a:lnTo>
                <a:lnTo>
                  <a:pt x="11" y="25"/>
                </a:lnTo>
                <a:lnTo>
                  <a:pt x="11" y="25"/>
                </a:lnTo>
                <a:lnTo>
                  <a:pt x="10" y="24"/>
                </a:lnTo>
                <a:lnTo>
                  <a:pt x="1" y="27"/>
                </a:lnTo>
                <a:lnTo>
                  <a:pt x="0" y="26"/>
                </a:lnTo>
                <a:lnTo>
                  <a:pt x="0" y="12"/>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33" name="Freeform 45"/>
          <p:cNvSpPr>
            <a:spLocks/>
          </p:cNvSpPr>
          <p:nvPr/>
        </p:nvSpPr>
        <p:spPr bwMode="auto">
          <a:xfrm>
            <a:off x="8307388" y="2032000"/>
            <a:ext cx="141287" cy="150813"/>
          </a:xfrm>
          <a:custGeom>
            <a:avLst/>
            <a:gdLst/>
            <a:ahLst/>
            <a:cxnLst>
              <a:cxn ang="0">
                <a:pos x="0" y="1"/>
              </a:cxn>
              <a:cxn ang="0">
                <a:pos x="4" y="12"/>
              </a:cxn>
              <a:cxn ang="0">
                <a:pos x="3" y="13"/>
              </a:cxn>
              <a:cxn ang="0">
                <a:pos x="3" y="14"/>
              </a:cxn>
              <a:cxn ang="0">
                <a:pos x="3" y="15"/>
              </a:cxn>
              <a:cxn ang="0">
                <a:pos x="3" y="15"/>
              </a:cxn>
              <a:cxn ang="0">
                <a:pos x="4" y="15"/>
              </a:cxn>
              <a:cxn ang="0">
                <a:pos x="7" y="13"/>
              </a:cxn>
              <a:cxn ang="0">
                <a:pos x="9" y="12"/>
              </a:cxn>
              <a:cxn ang="0">
                <a:pos x="9" y="11"/>
              </a:cxn>
              <a:cxn ang="0">
                <a:pos x="8" y="10"/>
              </a:cxn>
              <a:cxn ang="0">
                <a:pos x="8" y="8"/>
              </a:cxn>
              <a:cxn ang="0">
                <a:pos x="10" y="6"/>
              </a:cxn>
              <a:cxn ang="0">
                <a:pos x="10" y="7"/>
              </a:cxn>
              <a:cxn ang="0">
                <a:pos x="10" y="8"/>
              </a:cxn>
              <a:cxn ang="0">
                <a:pos x="10" y="11"/>
              </a:cxn>
              <a:cxn ang="0">
                <a:pos x="11" y="11"/>
              </a:cxn>
              <a:cxn ang="0">
                <a:pos x="12" y="11"/>
              </a:cxn>
              <a:cxn ang="0">
                <a:pos x="12" y="10"/>
              </a:cxn>
              <a:cxn ang="0">
                <a:pos x="12" y="10"/>
              </a:cxn>
              <a:cxn ang="0">
                <a:pos x="13" y="9"/>
              </a:cxn>
              <a:cxn ang="0">
                <a:pos x="15" y="8"/>
              </a:cxn>
              <a:cxn ang="0">
                <a:pos x="15" y="8"/>
              </a:cxn>
              <a:cxn ang="0">
                <a:pos x="14" y="7"/>
              </a:cxn>
              <a:cxn ang="0">
                <a:pos x="14" y="6"/>
              </a:cxn>
              <a:cxn ang="0">
                <a:pos x="13" y="6"/>
              </a:cxn>
              <a:cxn ang="0">
                <a:pos x="13" y="6"/>
              </a:cxn>
              <a:cxn ang="0">
                <a:pos x="12" y="5"/>
              </a:cxn>
              <a:cxn ang="0">
                <a:pos x="12" y="4"/>
              </a:cxn>
              <a:cxn ang="0">
                <a:pos x="9" y="4"/>
              </a:cxn>
              <a:cxn ang="0">
                <a:pos x="8" y="2"/>
              </a:cxn>
              <a:cxn ang="0">
                <a:pos x="7" y="1"/>
              </a:cxn>
              <a:cxn ang="0">
                <a:pos x="6" y="0"/>
              </a:cxn>
              <a:cxn ang="0">
                <a:pos x="0" y="1"/>
              </a:cxn>
            </a:cxnLst>
            <a:rect l="0" t="0" r="r" b="b"/>
            <a:pathLst>
              <a:path w="15" h="15">
                <a:moveTo>
                  <a:pt x="0" y="1"/>
                </a:moveTo>
                <a:lnTo>
                  <a:pt x="4" y="12"/>
                </a:lnTo>
                <a:lnTo>
                  <a:pt x="3" y="13"/>
                </a:lnTo>
                <a:lnTo>
                  <a:pt x="3" y="14"/>
                </a:lnTo>
                <a:lnTo>
                  <a:pt x="3" y="15"/>
                </a:lnTo>
                <a:lnTo>
                  <a:pt x="3" y="15"/>
                </a:lnTo>
                <a:lnTo>
                  <a:pt x="4" y="15"/>
                </a:lnTo>
                <a:lnTo>
                  <a:pt x="7" y="13"/>
                </a:lnTo>
                <a:lnTo>
                  <a:pt x="9" y="12"/>
                </a:lnTo>
                <a:lnTo>
                  <a:pt x="9" y="11"/>
                </a:lnTo>
                <a:lnTo>
                  <a:pt x="8" y="10"/>
                </a:lnTo>
                <a:lnTo>
                  <a:pt x="8" y="8"/>
                </a:lnTo>
                <a:lnTo>
                  <a:pt x="10" y="6"/>
                </a:lnTo>
                <a:lnTo>
                  <a:pt x="10" y="7"/>
                </a:lnTo>
                <a:lnTo>
                  <a:pt x="10" y="8"/>
                </a:lnTo>
                <a:lnTo>
                  <a:pt x="10" y="11"/>
                </a:lnTo>
                <a:lnTo>
                  <a:pt x="11" y="11"/>
                </a:lnTo>
                <a:lnTo>
                  <a:pt x="12" y="11"/>
                </a:lnTo>
                <a:lnTo>
                  <a:pt x="12" y="10"/>
                </a:lnTo>
                <a:lnTo>
                  <a:pt x="12" y="10"/>
                </a:lnTo>
                <a:lnTo>
                  <a:pt x="13" y="9"/>
                </a:lnTo>
                <a:lnTo>
                  <a:pt x="15" y="8"/>
                </a:lnTo>
                <a:lnTo>
                  <a:pt x="15" y="8"/>
                </a:lnTo>
                <a:lnTo>
                  <a:pt x="14" y="7"/>
                </a:lnTo>
                <a:lnTo>
                  <a:pt x="14" y="6"/>
                </a:lnTo>
                <a:lnTo>
                  <a:pt x="13" y="6"/>
                </a:lnTo>
                <a:lnTo>
                  <a:pt x="13" y="6"/>
                </a:lnTo>
                <a:lnTo>
                  <a:pt x="12" y="5"/>
                </a:lnTo>
                <a:lnTo>
                  <a:pt x="12" y="4"/>
                </a:lnTo>
                <a:lnTo>
                  <a:pt x="9" y="4"/>
                </a:lnTo>
                <a:lnTo>
                  <a:pt x="8" y="2"/>
                </a:lnTo>
                <a:lnTo>
                  <a:pt x="7" y="1"/>
                </a:lnTo>
                <a:lnTo>
                  <a:pt x="6" y="0"/>
                </a:lnTo>
                <a:lnTo>
                  <a:pt x="0" y="1"/>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34" name="Freeform 46"/>
          <p:cNvSpPr>
            <a:spLocks/>
          </p:cNvSpPr>
          <p:nvPr/>
        </p:nvSpPr>
        <p:spPr bwMode="auto">
          <a:xfrm>
            <a:off x="7951788" y="1428750"/>
            <a:ext cx="271462" cy="522288"/>
          </a:xfrm>
          <a:custGeom>
            <a:avLst/>
            <a:gdLst/>
            <a:ahLst/>
            <a:cxnLst>
              <a:cxn ang="0">
                <a:pos x="0" y="7"/>
              </a:cxn>
              <a:cxn ang="0">
                <a:pos x="1" y="9"/>
              </a:cxn>
              <a:cxn ang="0">
                <a:pos x="1" y="10"/>
              </a:cxn>
              <a:cxn ang="0">
                <a:pos x="2" y="11"/>
              </a:cxn>
              <a:cxn ang="0">
                <a:pos x="2" y="11"/>
              </a:cxn>
              <a:cxn ang="0">
                <a:pos x="4" y="17"/>
              </a:cxn>
              <a:cxn ang="0">
                <a:pos x="5" y="22"/>
              </a:cxn>
              <a:cxn ang="0">
                <a:pos x="4" y="24"/>
              </a:cxn>
              <a:cxn ang="0">
                <a:pos x="4" y="26"/>
              </a:cxn>
              <a:cxn ang="0">
                <a:pos x="7" y="32"/>
              </a:cxn>
              <a:cxn ang="0">
                <a:pos x="6" y="35"/>
              </a:cxn>
              <a:cxn ang="0">
                <a:pos x="7" y="35"/>
              </a:cxn>
              <a:cxn ang="0">
                <a:pos x="7" y="35"/>
              </a:cxn>
              <a:cxn ang="0">
                <a:pos x="7" y="35"/>
              </a:cxn>
              <a:cxn ang="0">
                <a:pos x="8" y="35"/>
              </a:cxn>
              <a:cxn ang="0">
                <a:pos x="10" y="37"/>
              </a:cxn>
              <a:cxn ang="0">
                <a:pos x="10" y="42"/>
              </a:cxn>
              <a:cxn ang="0">
                <a:pos x="10" y="45"/>
              </a:cxn>
              <a:cxn ang="0">
                <a:pos x="12" y="48"/>
              </a:cxn>
              <a:cxn ang="0">
                <a:pos x="13" y="52"/>
              </a:cxn>
              <a:cxn ang="0">
                <a:pos x="24" y="49"/>
              </a:cxn>
              <a:cxn ang="0">
                <a:pos x="24" y="48"/>
              </a:cxn>
              <a:cxn ang="0">
                <a:pos x="23" y="47"/>
              </a:cxn>
              <a:cxn ang="0">
                <a:pos x="23" y="45"/>
              </a:cxn>
              <a:cxn ang="0">
                <a:pos x="23" y="44"/>
              </a:cxn>
              <a:cxn ang="0">
                <a:pos x="23" y="42"/>
              </a:cxn>
              <a:cxn ang="0">
                <a:pos x="22" y="34"/>
              </a:cxn>
              <a:cxn ang="0">
                <a:pos x="22" y="31"/>
              </a:cxn>
              <a:cxn ang="0">
                <a:pos x="23" y="26"/>
              </a:cxn>
              <a:cxn ang="0">
                <a:pos x="24" y="23"/>
              </a:cxn>
              <a:cxn ang="0">
                <a:pos x="24" y="21"/>
              </a:cxn>
              <a:cxn ang="0">
                <a:pos x="23" y="19"/>
              </a:cxn>
              <a:cxn ang="0">
                <a:pos x="23" y="17"/>
              </a:cxn>
              <a:cxn ang="0">
                <a:pos x="24" y="16"/>
              </a:cxn>
              <a:cxn ang="0">
                <a:pos x="27" y="13"/>
              </a:cxn>
              <a:cxn ang="0">
                <a:pos x="29" y="9"/>
              </a:cxn>
              <a:cxn ang="0">
                <a:pos x="27" y="6"/>
              </a:cxn>
              <a:cxn ang="0">
                <a:pos x="27" y="5"/>
              </a:cxn>
              <a:cxn ang="0">
                <a:pos x="27" y="4"/>
              </a:cxn>
              <a:cxn ang="0">
                <a:pos x="27" y="3"/>
              </a:cxn>
              <a:cxn ang="0">
                <a:pos x="26" y="0"/>
              </a:cxn>
              <a:cxn ang="0">
                <a:pos x="0" y="7"/>
              </a:cxn>
            </a:cxnLst>
            <a:rect l="0" t="0" r="r" b="b"/>
            <a:pathLst>
              <a:path w="29" h="52">
                <a:moveTo>
                  <a:pt x="0" y="7"/>
                </a:moveTo>
                <a:lnTo>
                  <a:pt x="1" y="9"/>
                </a:lnTo>
                <a:lnTo>
                  <a:pt x="1" y="10"/>
                </a:lnTo>
                <a:lnTo>
                  <a:pt x="2" y="11"/>
                </a:lnTo>
                <a:lnTo>
                  <a:pt x="2" y="11"/>
                </a:lnTo>
                <a:lnTo>
                  <a:pt x="4" y="17"/>
                </a:lnTo>
                <a:lnTo>
                  <a:pt x="5" y="22"/>
                </a:lnTo>
                <a:lnTo>
                  <a:pt x="4" y="24"/>
                </a:lnTo>
                <a:lnTo>
                  <a:pt x="4" y="26"/>
                </a:lnTo>
                <a:lnTo>
                  <a:pt x="7" y="32"/>
                </a:lnTo>
                <a:lnTo>
                  <a:pt x="6" y="35"/>
                </a:lnTo>
                <a:lnTo>
                  <a:pt x="7" y="35"/>
                </a:lnTo>
                <a:lnTo>
                  <a:pt x="7" y="35"/>
                </a:lnTo>
                <a:lnTo>
                  <a:pt x="7" y="35"/>
                </a:lnTo>
                <a:lnTo>
                  <a:pt x="8" y="35"/>
                </a:lnTo>
                <a:lnTo>
                  <a:pt x="10" y="37"/>
                </a:lnTo>
                <a:lnTo>
                  <a:pt x="10" y="42"/>
                </a:lnTo>
                <a:lnTo>
                  <a:pt x="10" y="45"/>
                </a:lnTo>
                <a:lnTo>
                  <a:pt x="12" y="48"/>
                </a:lnTo>
                <a:lnTo>
                  <a:pt x="13" y="52"/>
                </a:lnTo>
                <a:lnTo>
                  <a:pt x="24" y="49"/>
                </a:lnTo>
                <a:lnTo>
                  <a:pt x="24" y="48"/>
                </a:lnTo>
                <a:lnTo>
                  <a:pt x="23" y="47"/>
                </a:lnTo>
                <a:lnTo>
                  <a:pt x="23" y="45"/>
                </a:lnTo>
                <a:lnTo>
                  <a:pt x="23" y="44"/>
                </a:lnTo>
                <a:lnTo>
                  <a:pt x="23" y="42"/>
                </a:lnTo>
                <a:lnTo>
                  <a:pt x="22" y="34"/>
                </a:lnTo>
                <a:lnTo>
                  <a:pt x="22" y="31"/>
                </a:lnTo>
                <a:lnTo>
                  <a:pt x="23" y="26"/>
                </a:lnTo>
                <a:lnTo>
                  <a:pt x="24" y="23"/>
                </a:lnTo>
                <a:lnTo>
                  <a:pt x="24" y="21"/>
                </a:lnTo>
                <a:lnTo>
                  <a:pt x="23" y="19"/>
                </a:lnTo>
                <a:lnTo>
                  <a:pt x="23" y="17"/>
                </a:lnTo>
                <a:lnTo>
                  <a:pt x="24" y="16"/>
                </a:lnTo>
                <a:lnTo>
                  <a:pt x="27" y="13"/>
                </a:lnTo>
                <a:lnTo>
                  <a:pt x="29" y="9"/>
                </a:lnTo>
                <a:lnTo>
                  <a:pt x="27" y="6"/>
                </a:lnTo>
                <a:lnTo>
                  <a:pt x="27" y="5"/>
                </a:lnTo>
                <a:lnTo>
                  <a:pt x="27" y="4"/>
                </a:lnTo>
                <a:lnTo>
                  <a:pt x="27" y="3"/>
                </a:lnTo>
                <a:lnTo>
                  <a:pt x="26" y="0"/>
                </a:lnTo>
                <a:lnTo>
                  <a:pt x="0" y="7"/>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35" name="Freeform 47"/>
          <p:cNvSpPr>
            <a:spLocks/>
          </p:cNvSpPr>
          <p:nvPr/>
        </p:nvSpPr>
        <p:spPr bwMode="auto">
          <a:xfrm>
            <a:off x="8158163" y="1347788"/>
            <a:ext cx="242887" cy="573087"/>
          </a:xfrm>
          <a:custGeom>
            <a:avLst/>
            <a:gdLst/>
            <a:ahLst/>
            <a:cxnLst>
              <a:cxn ang="0">
                <a:pos x="26" y="49"/>
              </a:cxn>
              <a:cxn ang="0">
                <a:pos x="25" y="48"/>
              </a:cxn>
              <a:cxn ang="0">
                <a:pos x="24" y="48"/>
              </a:cxn>
              <a:cxn ang="0">
                <a:pos x="23" y="51"/>
              </a:cxn>
              <a:cxn ang="0">
                <a:pos x="21" y="51"/>
              </a:cxn>
              <a:cxn ang="0">
                <a:pos x="22" y="52"/>
              </a:cxn>
              <a:cxn ang="0">
                <a:pos x="21" y="53"/>
              </a:cxn>
              <a:cxn ang="0">
                <a:pos x="21" y="52"/>
              </a:cxn>
              <a:cxn ang="0">
                <a:pos x="20" y="53"/>
              </a:cxn>
              <a:cxn ang="0">
                <a:pos x="20" y="53"/>
              </a:cxn>
              <a:cxn ang="0">
                <a:pos x="2" y="57"/>
              </a:cxn>
              <a:cxn ang="0">
                <a:pos x="2" y="56"/>
              </a:cxn>
              <a:cxn ang="0">
                <a:pos x="1" y="55"/>
              </a:cxn>
              <a:cxn ang="0">
                <a:pos x="1" y="53"/>
              </a:cxn>
              <a:cxn ang="0">
                <a:pos x="2" y="52"/>
              </a:cxn>
              <a:cxn ang="0">
                <a:pos x="1" y="50"/>
              </a:cxn>
              <a:cxn ang="0">
                <a:pos x="0" y="42"/>
              </a:cxn>
              <a:cxn ang="0">
                <a:pos x="0" y="39"/>
              </a:cxn>
              <a:cxn ang="0">
                <a:pos x="1" y="35"/>
              </a:cxn>
              <a:cxn ang="0">
                <a:pos x="2" y="31"/>
              </a:cxn>
              <a:cxn ang="0">
                <a:pos x="2" y="29"/>
              </a:cxn>
              <a:cxn ang="0">
                <a:pos x="1" y="27"/>
              </a:cxn>
              <a:cxn ang="0">
                <a:pos x="1" y="25"/>
              </a:cxn>
              <a:cxn ang="0">
                <a:pos x="2" y="24"/>
              </a:cxn>
              <a:cxn ang="0">
                <a:pos x="5" y="21"/>
              </a:cxn>
              <a:cxn ang="0">
                <a:pos x="7" y="17"/>
              </a:cxn>
              <a:cxn ang="0">
                <a:pos x="5" y="14"/>
              </a:cxn>
              <a:cxn ang="0">
                <a:pos x="5" y="13"/>
              </a:cxn>
              <a:cxn ang="0">
                <a:pos x="5" y="12"/>
              </a:cxn>
              <a:cxn ang="0">
                <a:pos x="5" y="11"/>
              </a:cxn>
              <a:cxn ang="0">
                <a:pos x="4" y="8"/>
              </a:cxn>
              <a:cxn ang="0">
                <a:pos x="5" y="4"/>
              </a:cxn>
              <a:cxn ang="0">
                <a:pos x="4" y="3"/>
              </a:cxn>
              <a:cxn ang="0">
                <a:pos x="5" y="3"/>
              </a:cxn>
              <a:cxn ang="0">
                <a:pos x="6" y="3"/>
              </a:cxn>
              <a:cxn ang="0">
                <a:pos x="6" y="1"/>
              </a:cxn>
              <a:cxn ang="0">
                <a:pos x="7" y="2"/>
              </a:cxn>
              <a:cxn ang="0">
                <a:pos x="8" y="1"/>
              </a:cxn>
              <a:cxn ang="0">
                <a:pos x="9" y="0"/>
              </a:cxn>
              <a:cxn ang="0">
                <a:pos x="21" y="35"/>
              </a:cxn>
              <a:cxn ang="0">
                <a:pos x="21" y="36"/>
              </a:cxn>
              <a:cxn ang="0">
                <a:pos x="21" y="38"/>
              </a:cxn>
              <a:cxn ang="0">
                <a:pos x="21" y="38"/>
              </a:cxn>
              <a:cxn ang="0">
                <a:pos x="24" y="40"/>
              </a:cxn>
              <a:cxn ang="0">
                <a:pos x="24" y="41"/>
              </a:cxn>
              <a:cxn ang="0">
                <a:pos x="25" y="42"/>
              </a:cxn>
              <a:cxn ang="0">
                <a:pos x="25" y="43"/>
              </a:cxn>
              <a:cxn ang="0">
                <a:pos x="26" y="46"/>
              </a:cxn>
              <a:cxn ang="0">
                <a:pos x="26" y="46"/>
              </a:cxn>
              <a:cxn ang="0">
                <a:pos x="26" y="48"/>
              </a:cxn>
              <a:cxn ang="0">
                <a:pos x="26" y="49"/>
              </a:cxn>
            </a:cxnLst>
            <a:rect l="0" t="0" r="r" b="b"/>
            <a:pathLst>
              <a:path w="26" h="57">
                <a:moveTo>
                  <a:pt x="26" y="49"/>
                </a:moveTo>
                <a:lnTo>
                  <a:pt x="25" y="48"/>
                </a:lnTo>
                <a:lnTo>
                  <a:pt x="24" y="48"/>
                </a:lnTo>
                <a:lnTo>
                  <a:pt x="23" y="51"/>
                </a:lnTo>
                <a:lnTo>
                  <a:pt x="21" y="51"/>
                </a:lnTo>
                <a:lnTo>
                  <a:pt x="22" y="52"/>
                </a:lnTo>
                <a:lnTo>
                  <a:pt x="21" y="53"/>
                </a:lnTo>
                <a:lnTo>
                  <a:pt x="21" y="52"/>
                </a:lnTo>
                <a:lnTo>
                  <a:pt x="20" y="53"/>
                </a:lnTo>
                <a:lnTo>
                  <a:pt x="20" y="53"/>
                </a:lnTo>
                <a:lnTo>
                  <a:pt x="2" y="57"/>
                </a:lnTo>
                <a:lnTo>
                  <a:pt x="2" y="56"/>
                </a:lnTo>
                <a:lnTo>
                  <a:pt x="1" y="55"/>
                </a:lnTo>
                <a:lnTo>
                  <a:pt x="1" y="53"/>
                </a:lnTo>
                <a:lnTo>
                  <a:pt x="2" y="52"/>
                </a:lnTo>
                <a:lnTo>
                  <a:pt x="1" y="50"/>
                </a:lnTo>
                <a:lnTo>
                  <a:pt x="0" y="42"/>
                </a:lnTo>
                <a:lnTo>
                  <a:pt x="0" y="39"/>
                </a:lnTo>
                <a:lnTo>
                  <a:pt x="1" y="35"/>
                </a:lnTo>
                <a:lnTo>
                  <a:pt x="2" y="31"/>
                </a:lnTo>
                <a:lnTo>
                  <a:pt x="2" y="29"/>
                </a:lnTo>
                <a:lnTo>
                  <a:pt x="1" y="27"/>
                </a:lnTo>
                <a:lnTo>
                  <a:pt x="1" y="25"/>
                </a:lnTo>
                <a:lnTo>
                  <a:pt x="2" y="24"/>
                </a:lnTo>
                <a:lnTo>
                  <a:pt x="5" y="21"/>
                </a:lnTo>
                <a:lnTo>
                  <a:pt x="7" y="17"/>
                </a:lnTo>
                <a:lnTo>
                  <a:pt x="5" y="14"/>
                </a:lnTo>
                <a:lnTo>
                  <a:pt x="5" y="13"/>
                </a:lnTo>
                <a:lnTo>
                  <a:pt x="5" y="12"/>
                </a:lnTo>
                <a:lnTo>
                  <a:pt x="5" y="11"/>
                </a:lnTo>
                <a:lnTo>
                  <a:pt x="4" y="8"/>
                </a:lnTo>
                <a:lnTo>
                  <a:pt x="5" y="4"/>
                </a:lnTo>
                <a:lnTo>
                  <a:pt x="4" y="3"/>
                </a:lnTo>
                <a:lnTo>
                  <a:pt x="5" y="3"/>
                </a:lnTo>
                <a:lnTo>
                  <a:pt x="6" y="3"/>
                </a:lnTo>
                <a:lnTo>
                  <a:pt x="6" y="1"/>
                </a:lnTo>
                <a:lnTo>
                  <a:pt x="7" y="2"/>
                </a:lnTo>
                <a:lnTo>
                  <a:pt x="8" y="1"/>
                </a:lnTo>
                <a:lnTo>
                  <a:pt x="9" y="0"/>
                </a:lnTo>
                <a:lnTo>
                  <a:pt x="21" y="35"/>
                </a:lnTo>
                <a:lnTo>
                  <a:pt x="21" y="36"/>
                </a:lnTo>
                <a:lnTo>
                  <a:pt x="21" y="38"/>
                </a:lnTo>
                <a:lnTo>
                  <a:pt x="21" y="38"/>
                </a:lnTo>
                <a:lnTo>
                  <a:pt x="24" y="40"/>
                </a:lnTo>
                <a:lnTo>
                  <a:pt x="24" y="41"/>
                </a:lnTo>
                <a:lnTo>
                  <a:pt x="25" y="42"/>
                </a:lnTo>
                <a:lnTo>
                  <a:pt x="25" y="43"/>
                </a:lnTo>
                <a:lnTo>
                  <a:pt x="26" y="46"/>
                </a:lnTo>
                <a:lnTo>
                  <a:pt x="26" y="46"/>
                </a:lnTo>
                <a:lnTo>
                  <a:pt x="26" y="48"/>
                </a:lnTo>
                <a:lnTo>
                  <a:pt x="26" y="49"/>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36" name="Freeform 48"/>
          <p:cNvSpPr>
            <a:spLocks/>
          </p:cNvSpPr>
          <p:nvPr/>
        </p:nvSpPr>
        <p:spPr bwMode="auto">
          <a:xfrm>
            <a:off x="8242300" y="825500"/>
            <a:ext cx="561975" cy="984250"/>
          </a:xfrm>
          <a:custGeom>
            <a:avLst/>
            <a:gdLst/>
            <a:ahLst/>
            <a:cxnLst>
              <a:cxn ang="0">
                <a:pos x="12" y="87"/>
              </a:cxn>
              <a:cxn ang="0">
                <a:pos x="12" y="90"/>
              </a:cxn>
              <a:cxn ang="0">
                <a:pos x="15" y="92"/>
              </a:cxn>
              <a:cxn ang="0">
                <a:pos x="16" y="94"/>
              </a:cxn>
              <a:cxn ang="0">
                <a:pos x="17" y="98"/>
              </a:cxn>
              <a:cxn ang="0">
                <a:pos x="18" y="95"/>
              </a:cxn>
              <a:cxn ang="0">
                <a:pos x="20" y="89"/>
              </a:cxn>
              <a:cxn ang="0">
                <a:pos x="22" y="84"/>
              </a:cxn>
              <a:cxn ang="0">
                <a:pos x="21" y="83"/>
              </a:cxn>
              <a:cxn ang="0">
                <a:pos x="25" y="77"/>
              </a:cxn>
              <a:cxn ang="0">
                <a:pos x="26" y="79"/>
              </a:cxn>
              <a:cxn ang="0">
                <a:pos x="27" y="79"/>
              </a:cxn>
              <a:cxn ang="0">
                <a:pos x="27" y="76"/>
              </a:cxn>
              <a:cxn ang="0">
                <a:pos x="31" y="75"/>
              </a:cxn>
              <a:cxn ang="0">
                <a:pos x="32" y="72"/>
              </a:cxn>
              <a:cxn ang="0">
                <a:pos x="34" y="72"/>
              </a:cxn>
              <a:cxn ang="0">
                <a:pos x="36" y="69"/>
              </a:cxn>
              <a:cxn ang="0">
                <a:pos x="37" y="65"/>
              </a:cxn>
              <a:cxn ang="0">
                <a:pos x="38" y="63"/>
              </a:cxn>
              <a:cxn ang="0">
                <a:pos x="41" y="63"/>
              </a:cxn>
              <a:cxn ang="0">
                <a:pos x="43" y="60"/>
              </a:cxn>
              <a:cxn ang="0">
                <a:pos x="45" y="58"/>
              </a:cxn>
              <a:cxn ang="0">
                <a:pos x="48" y="59"/>
              </a:cxn>
              <a:cxn ang="0">
                <a:pos x="53" y="54"/>
              </a:cxn>
              <a:cxn ang="0">
                <a:pos x="57" y="50"/>
              </a:cxn>
              <a:cxn ang="0">
                <a:pos x="58" y="50"/>
              </a:cxn>
              <a:cxn ang="0">
                <a:pos x="60" y="47"/>
              </a:cxn>
              <a:cxn ang="0">
                <a:pos x="59" y="45"/>
              </a:cxn>
              <a:cxn ang="0">
                <a:pos x="58" y="45"/>
              </a:cxn>
              <a:cxn ang="0">
                <a:pos x="59" y="44"/>
              </a:cxn>
              <a:cxn ang="0">
                <a:pos x="57" y="40"/>
              </a:cxn>
              <a:cxn ang="0">
                <a:pos x="55" y="39"/>
              </a:cxn>
              <a:cxn ang="0">
                <a:pos x="53" y="40"/>
              </a:cxn>
              <a:cxn ang="0">
                <a:pos x="50" y="34"/>
              </a:cxn>
              <a:cxn ang="0">
                <a:pos x="51" y="33"/>
              </a:cxn>
              <a:cxn ang="0">
                <a:pos x="49" y="32"/>
              </a:cxn>
              <a:cxn ang="0">
                <a:pos x="46" y="32"/>
              </a:cxn>
              <a:cxn ang="0">
                <a:pos x="44" y="31"/>
              </a:cxn>
              <a:cxn ang="0">
                <a:pos x="43" y="27"/>
              </a:cxn>
              <a:cxn ang="0">
                <a:pos x="30" y="1"/>
              </a:cxn>
              <a:cxn ang="0">
                <a:pos x="26" y="1"/>
              </a:cxn>
              <a:cxn ang="0">
                <a:pos x="25" y="3"/>
              </a:cxn>
              <a:cxn ang="0">
                <a:pos x="22" y="4"/>
              </a:cxn>
              <a:cxn ang="0">
                <a:pos x="18" y="7"/>
              </a:cxn>
              <a:cxn ang="0">
                <a:pos x="17" y="3"/>
              </a:cxn>
              <a:cxn ang="0">
                <a:pos x="15" y="2"/>
              </a:cxn>
              <a:cxn ang="0">
                <a:pos x="8" y="21"/>
              </a:cxn>
              <a:cxn ang="0">
                <a:pos x="9" y="24"/>
              </a:cxn>
              <a:cxn ang="0">
                <a:pos x="8" y="28"/>
              </a:cxn>
              <a:cxn ang="0">
                <a:pos x="6" y="30"/>
              </a:cxn>
              <a:cxn ang="0">
                <a:pos x="7" y="40"/>
              </a:cxn>
              <a:cxn ang="0">
                <a:pos x="5" y="45"/>
              </a:cxn>
              <a:cxn ang="0">
                <a:pos x="5" y="49"/>
              </a:cxn>
              <a:cxn ang="0">
                <a:pos x="4" y="49"/>
              </a:cxn>
              <a:cxn ang="0">
                <a:pos x="4" y="52"/>
              </a:cxn>
              <a:cxn ang="0">
                <a:pos x="2" y="51"/>
              </a:cxn>
            </a:cxnLst>
            <a:rect l="0" t="0" r="r" b="b"/>
            <a:pathLst>
              <a:path w="60" h="98">
                <a:moveTo>
                  <a:pt x="0" y="52"/>
                </a:moveTo>
                <a:lnTo>
                  <a:pt x="12" y="87"/>
                </a:lnTo>
                <a:lnTo>
                  <a:pt x="12" y="88"/>
                </a:lnTo>
                <a:lnTo>
                  <a:pt x="12" y="90"/>
                </a:lnTo>
                <a:lnTo>
                  <a:pt x="12" y="90"/>
                </a:lnTo>
                <a:lnTo>
                  <a:pt x="15" y="92"/>
                </a:lnTo>
                <a:lnTo>
                  <a:pt x="15" y="93"/>
                </a:lnTo>
                <a:lnTo>
                  <a:pt x="16" y="94"/>
                </a:lnTo>
                <a:lnTo>
                  <a:pt x="16" y="95"/>
                </a:lnTo>
                <a:lnTo>
                  <a:pt x="17" y="98"/>
                </a:lnTo>
                <a:lnTo>
                  <a:pt x="18" y="97"/>
                </a:lnTo>
                <a:lnTo>
                  <a:pt x="18" y="95"/>
                </a:lnTo>
                <a:lnTo>
                  <a:pt x="18" y="92"/>
                </a:lnTo>
                <a:lnTo>
                  <a:pt x="20" y="89"/>
                </a:lnTo>
                <a:lnTo>
                  <a:pt x="21" y="85"/>
                </a:lnTo>
                <a:lnTo>
                  <a:pt x="22" y="84"/>
                </a:lnTo>
                <a:lnTo>
                  <a:pt x="22" y="83"/>
                </a:lnTo>
                <a:lnTo>
                  <a:pt x="21" y="83"/>
                </a:lnTo>
                <a:lnTo>
                  <a:pt x="21" y="81"/>
                </a:lnTo>
                <a:lnTo>
                  <a:pt x="25" y="77"/>
                </a:lnTo>
                <a:lnTo>
                  <a:pt x="25" y="77"/>
                </a:lnTo>
                <a:lnTo>
                  <a:pt x="26" y="79"/>
                </a:lnTo>
                <a:lnTo>
                  <a:pt x="26" y="80"/>
                </a:lnTo>
                <a:lnTo>
                  <a:pt x="27" y="79"/>
                </a:lnTo>
                <a:lnTo>
                  <a:pt x="27" y="77"/>
                </a:lnTo>
                <a:lnTo>
                  <a:pt x="27" y="76"/>
                </a:lnTo>
                <a:lnTo>
                  <a:pt x="30" y="76"/>
                </a:lnTo>
                <a:lnTo>
                  <a:pt x="31" y="75"/>
                </a:lnTo>
                <a:lnTo>
                  <a:pt x="31" y="73"/>
                </a:lnTo>
                <a:lnTo>
                  <a:pt x="32" y="72"/>
                </a:lnTo>
                <a:lnTo>
                  <a:pt x="33" y="73"/>
                </a:lnTo>
                <a:lnTo>
                  <a:pt x="34" y="72"/>
                </a:lnTo>
                <a:lnTo>
                  <a:pt x="35" y="71"/>
                </a:lnTo>
                <a:lnTo>
                  <a:pt x="36" y="69"/>
                </a:lnTo>
                <a:lnTo>
                  <a:pt x="35" y="67"/>
                </a:lnTo>
                <a:lnTo>
                  <a:pt x="37" y="65"/>
                </a:lnTo>
                <a:lnTo>
                  <a:pt x="37" y="63"/>
                </a:lnTo>
                <a:lnTo>
                  <a:pt x="38" y="63"/>
                </a:lnTo>
                <a:lnTo>
                  <a:pt x="40" y="64"/>
                </a:lnTo>
                <a:lnTo>
                  <a:pt x="41" y="63"/>
                </a:lnTo>
                <a:lnTo>
                  <a:pt x="42" y="62"/>
                </a:lnTo>
                <a:lnTo>
                  <a:pt x="43" y="60"/>
                </a:lnTo>
                <a:lnTo>
                  <a:pt x="43" y="60"/>
                </a:lnTo>
                <a:lnTo>
                  <a:pt x="45" y="58"/>
                </a:lnTo>
                <a:lnTo>
                  <a:pt x="47" y="58"/>
                </a:lnTo>
                <a:lnTo>
                  <a:pt x="48" y="59"/>
                </a:lnTo>
                <a:lnTo>
                  <a:pt x="51" y="55"/>
                </a:lnTo>
                <a:lnTo>
                  <a:pt x="53" y="54"/>
                </a:lnTo>
                <a:lnTo>
                  <a:pt x="56" y="52"/>
                </a:lnTo>
                <a:lnTo>
                  <a:pt x="57" y="50"/>
                </a:lnTo>
                <a:lnTo>
                  <a:pt x="57" y="50"/>
                </a:lnTo>
                <a:lnTo>
                  <a:pt x="58" y="50"/>
                </a:lnTo>
                <a:lnTo>
                  <a:pt x="59" y="49"/>
                </a:lnTo>
                <a:lnTo>
                  <a:pt x="60" y="47"/>
                </a:lnTo>
                <a:lnTo>
                  <a:pt x="60" y="46"/>
                </a:lnTo>
                <a:lnTo>
                  <a:pt x="59" y="45"/>
                </a:lnTo>
                <a:lnTo>
                  <a:pt x="58" y="46"/>
                </a:lnTo>
                <a:lnTo>
                  <a:pt x="58" y="45"/>
                </a:lnTo>
                <a:lnTo>
                  <a:pt x="58" y="44"/>
                </a:lnTo>
                <a:lnTo>
                  <a:pt x="59" y="44"/>
                </a:lnTo>
                <a:lnTo>
                  <a:pt x="58" y="42"/>
                </a:lnTo>
                <a:lnTo>
                  <a:pt x="57" y="40"/>
                </a:lnTo>
                <a:lnTo>
                  <a:pt x="56" y="39"/>
                </a:lnTo>
                <a:lnTo>
                  <a:pt x="55" y="39"/>
                </a:lnTo>
                <a:lnTo>
                  <a:pt x="54" y="40"/>
                </a:lnTo>
                <a:lnTo>
                  <a:pt x="53" y="40"/>
                </a:lnTo>
                <a:lnTo>
                  <a:pt x="51" y="39"/>
                </a:lnTo>
                <a:lnTo>
                  <a:pt x="50" y="34"/>
                </a:lnTo>
                <a:lnTo>
                  <a:pt x="51" y="34"/>
                </a:lnTo>
                <a:lnTo>
                  <a:pt x="51" y="33"/>
                </a:lnTo>
                <a:lnTo>
                  <a:pt x="50" y="32"/>
                </a:lnTo>
                <a:lnTo>
                  <a:pt x="49" y="32"/>
                </a:lnTo>
                <a:lnTo>
                  <a:pt x="48" y="33"/>
                </a:lnTo>
                <a:lnTo>
                  <a:pt x="46" y="32"/>
                </a:lnTo>
                <a:lnTo>
                  <a:pt x="45" y="32"/>
                </a:lnTo>
                <a:lnTo>
                  <a:pt x="44" y="31"/>
                </a:lnTo>
                <a:lnTo>
                  <a:pt x="43" y="28"/>
                </a:lnTo>
                <a:lnTo>
                  <a:pt x="43" y="27"/>
                </a:lnTo>
                <a:lnTo>
                  <a:pt x="36" y="5"/>
                </a:lnTo>
                <a:lnTo>
                  <a:pt x="30" y="1"/>
                </a:lnTo>
                <a:lnTo>
                  <a:pt x="28" y="0"/>
                </a:lnTo>
                <a:lnTo>
                  <a:pt x="26" y="1"/>
                </a:lnTo>
                <a:lnTo>
                  <a:pt x="26" y="2"/>
                </a:lnTo>
                <a:lnTo>
                  <a:pt x="25" y="3"/>
                </a:lnTo>
                <a:lnTo>
                  <a:pt x="25" y="3"/>
                </a:lnTo>
                <a:lnTo>
                  <a:pt x="22" y="4"/>
                </a:lnTo>
                <a:lnTo>
                  <a:pt x="19" y="7"/>
                </a:lnTo>
                <a:lnTo>
                  <a:pt x="18" y="7"/>
                </a:lnTo>
                <a:lnTo>
                  <a:pt x="17" y="5"/>
                </a:lnTo>
                <a:lnTo>
                  <a:pt x="17" y="3"/>
                </a:lnTo>
                <a:lnTo>
                  <a:pt x="16" y="2"/>
                </a:lnTo>
                <a:lnTo>
                  <a:pt x="15" y="2"/>
                </a:lnTo>
                <a:lnTo>
                  <a:pt x="13" y="3"/>
                </a:lnTo>
                <a:lnTo>
                  <a:pt x="8" y="21"/>
                </a:lnTo>
                <a:lnTo>
                  <a:pt x="7" y="23"/>
                </a:lnTo>
                <a:lnTo>
                  <a:pt x="9" y="24"/>
                </a:lnTo>
                <a:lnTo>
                  <a:pt x="9" y="26"/>
                </a:lnTo>
                <a:lnTo>
                  <a:pt x="8" y="28"/>
                </a:lnTo>
                <a:lnTo>
                  <a:pt x="7" y="28"/>
                </a:lnTo>
                <a:lnTo>
                  <a:pt x="6" y="30"/>
                </a:lnTo>
                <a:lnTo>
                  <a:pt x="8" y="37"/>
                </a:lnTo>
                <a:lnTo>
                  <a:pt x="7" y="40"/>
                </a:lnTo>
                <a:lnTo>
                  <a:pt x="7" y="41"/>
                </a:lnTo>
                <a:lnTo>
                  <a:pt x="5" y="45"/>
                </a:lnTo>
                <a:lnTo>
                  <a:pt x="4" y="46"/>
                </a:lnTo>
                <a:lnTo>
                  <a:pt x="5" y="49"/>
                </a:lnTo>
                <a:lnTo>
                  <a:pt x="5" y="49"/>
                </a:lnTo>
                <a:lnTo>
                  <a:pt x="4" y="49"/>
                </a:lnTo>
                <a:lnTo>
                  <a:pt x="4" y="51"/>
                </a:lnTo>
                <a:lnTo>
                  <a:pt x="4" y="52"/>
                </a:lnTo>
                <a:lnTo>
                  <a:pt x="3" y="52"/>
                </a:lnTo>
                <a:lnTo>
                  <a:pt x="2" y="51"/>
                </a:lnTo>
                <a:lnTo>
                  <a:pt x="0" y="52"/>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37" name="Freeform 49"/>
          <p:cNvSpPr>
            <a:spLocks/>
          </p:cNvSpPr>
          <p:nvPr/>
        </p:nvSpPr>
        <p:spPr bwMode="auto">
          <a:xfrm>
            <a:off x="6902450" y="2603500"/>
            <a:ext cx="684213" cy="735013"/>
          </a:xfrm>
          <a:custGeom>
            <a:avLst/>
            <a:gdLst/>
            <a:ahLst/>
            <a:cxnLst>
              <a:cxn ang="0">
                <a:pos x="24" y="0"/>
              </a:cxn>
              <a:cxn ang="0">
                <a:pos x="24" y="3"/>
              </a:cxn>
              <a:cxn ang="0">
                <a:pos x="24" y="7"/>
              </a:cxn>
              <a:cxn ang="0">
                <a:pos x="23" y="16"/>
              </a:cxn>
              <a:cxn ang="0">
                <a:pos x="23" y="19"/>
              </a:cxn>
              <a:cxn ang="0">
                <a:pos x="21" y="23"/>
              </a:cxn>
              <a:cxn ang="0">
                <a:pos x="18" y="27"/>
              </a:cxn>
              <a:cxn ang="0">
                <a:pos x="16" y="28"/>
              </a:cxn>
              <a:cxn ang="0">
                <a:pos x="13" y="29"/>
              </a:cxn>
              <a:cxn ang="0">
                <a:pos x="11" y="31"/>
              </a:cxn>
              <a:cxn ang="0">
                <a:pos x="10" y="37"/>
              </a:cxn>
              <a:cxn ang="0">
                <a:pos x="7" y="37"/>
              </a:cxn>
              <a:cxn ang="0">
                <a:pos x="4" y="42"/>
              </a:cxn>
              <a:cxn ang="0">
                <a:pos x="4" y="47"/>
              </a:cxn>
              <a:cxn ang="0">
                <a:pos x="2" y="50"/>
              </a:cxn>
              <a:cxn ang="0">
                <a:pos x="0" y="53"/>
              </a:cxn>
              <a:cxn ang="0">
                <a:pos x="0" y="56"/>
              </a:cxn>
              <a:cxn ang="0">
                <a:pos x="4" y="62"/>
              </a:cxn>
              <a:cxn ang="0">
                <a:pos x="6" y="65"/>
              </a:cxn>
              <a:cxn ang="0">
                <a:pos x="8" y="66"/>
              </a:cxn>
              <a:cxn ang="0">
                <a:pos x="9" y="67"/>
              </a:cxn>
              <a:cxn ang="0">
                <a:pos x="12" y="68"/>
              </a:cxn>
              <a:cxn ang="0">
                <a:pos x="12" y="70"/>
              </a:cxn>
              <a:cxn ang="0">
                <a:pos x="18" y="73"/>
              </a:cxn>
              <a:cxn ang="0">
                <a:pos x="21" y="72"/>
              </a:cxn>
              <a:cxn ang="0">
                <a:pos x="23" y="70"/>
              </a:cxn>
              <a:cxn ang="0">
                <a:pos x="25" y="72"/>
              </a:cxn>
              <a:cxn ang="0">
                <a:pos x="30" y="70"/>
              </a:cxn>
              <a:cxn ang="0">
                <a:pos x="31" y="67"/>
              </a:cxn>
              <a:cxn ang="0">
                <a:pos x="36" y="65"/>
              </a:cxn>
              <a:cxn ang="0">
                <a:pos x="40" y="62"/>
              </a:cxn>
              <a:cxn ang="0">
                <a:pos x="39" y="58"/>
              </a:cxn>
              <a:cxn ang="0">
                <a:pos x="45" y="40"/>
              </a:cxn>
              <a:cxn ang="0">
                <a:pos x="48" y="41"/>
              </a:cxn>
              <a:cxn ang="0">
                <a:pos x="49" y="43"/>
              </a:cxn>
              <a:cxn ang="0">
                <a:pos x="53" y="40"/>
              </a:cxn>
              <a:cxn ang="0">
                <a:pos x="55" y="33"/>
              </a:cxn>
              <a:cxn ang="0">
                <a:pos x="59" y="31"/>
              </a:cxn>
              <a:cxn ang="0">
                <a:pos x="61" y="29"/>
              </a:cxn>
              <a:cxn ang="0">
                <a:pos x="63" y="25"/>
              </a:cxn>
              <a:cxn ang="0">
                <a:pos x="62" y="24"/>
              </a:cxn>
              <a:cxn ang="0">
                <a:pos x="63" y="19"/>
              </a:cxn>
              <a:cxn ang="0">
                <a:pos x="71" y="23"/>
              </a:cxn>
              <a:cxn ang="0">
                <a:pos x="73" y="24"/>
              </a:cxn>
              <a:cxn ang="0">
                <a:pos x="71" y="16"/>
              </a:cxn>
              <a:cxn ang="0">
                <a:pos x="70" y="14"/>
              </a:cxn>
              <a:cxn ang="0">
                <a:pos x="67" y="14"/>
              </a:cxn>
              <a:cxn ang="0">
                <a:pos x="61" y="15"/>
              </a:cxn>
              <a:cxn ang="0">
                <a:pos x="59" y="17"/>
              </a:cxn>
              <a:cxn ang="0">
                <a:pos x="56" y="16"/>
              </a:cxn>
              <a:cxn ang="0">
                <a:pos x="54" y="19"/>
              </a:cxn>
              <a:cxn ang="0">
                <a:pos x="51" y="21"/>
              </a:cxn>
              <a:cxn ang="0">
                <a:pos x="47" y="25"/>
              </a:cxn>
              <a:cxn ang="0">
                <a:pos x="44" y="16"/>
              </a:cxn>
              <a:cxn ang="0">
                <a:pos x="24" y="1"/>
              </a:cxn>
            </a:cxnLst>
            <a:rect l="0" t="0" r="r" b="b"/>
            <a:pathLst>
              <a:path w="73" h="73">
                <a:moveTo>
                  <a:pt x="24" y="1"/>
                </a:moveTo>
                <a:lnTo>
                  <a:pt x="24" y="0"/>
                </a:lnTo>
                <a:lnTo>
                  <a:pt x="23" y="1"/>
                </a:lnTo>
                <a:lnTo>
                  <a:pt x="24" y="3"/>
                </a:lnTo>
                <a:lnTo>
                  <a:pt x="21" y="5"/>
                </a:lnTo>
                <a:lnTo>
                  <a:pt x="24" y="7"/>
                </a:lnTo>
                <a:lnTo>
                  <a:pt x="23" y="14"/>
                </a:lnTo>
                <a:lnTo>
                  <a:pt x="23" y="16"/>
                </a:lnTo>
                <a:lnTo>
                  <a:pt x="23" y="18"/>
                </a:lnTo>
                <a:lnTo>
                  <a:pt x="23" y="19"/>
                </a:lnTo>
                <a:lnTo>
                  <a:pt x="23" y="21"/>
                </a:lnTo>
                <a:lnTo>
                  <a:pt x="21" y="23"/>
                </a:lnTo>
                <a:lnTo>
                  <a:pt x="20" y="23"/>
                </a:lnTo>
                <a:lnTo>
                  <a:pt x="18" y="27"/>
                </a:lnTo>
                <a:lnTo>
                  <a:pt x="17" y="28"/>
                </a:lnTo>
                <a:lnTo>
                  <a:pt x="16" y="28"/>
                </a:lnTo>
                <a:lnTo>
                  <a:pt x="14" y="28"/>
                </a:lnTo>
                <a:lnTo>
                  <a:pt x="13" y="29"/>
                </a:lnTo>
                <a:lnTo>
                  <a:pt x="13" y="30"/>
                </a:lnTo>
                <a:lnTo>
                  <a:pt x="11" y="31"/>
                </a:lnTo>
                <a:lnTo>
                  <a:pt x="10" y="35"/>
                </a:lnTo>
                <a:lnTo>
                  <a:pt x="10" y="37"/>
                </a:lnTo>
                <a:lnTo>
                  <a:pt x="8" y="40"/>
                </a:lnTo>
                <a:lnTo>
                  <a:pt x="7" y="37"/>
                </a:lnTo>
                <a:lnTo>
                  <a:pt x="6" y="37"/>
                </a:lnTo>
                <a:lnTo>
                  <a:pt x="4" y="42"/>
                </a:lnTo>
                <a:lnTo>
                  <a:pt x="4" y="45"/>
                </a:lnTo>
                <a:lnTo>
                  <a:pt x="4" y="47"/>
                </a:lnTo>
                <a:lnTo>
                  <a:pt x="3" y="48"/>
                </a:lnTo>
                <a:lnTo>
                  <a:pt x="2" y="50"/>
                </a:lnTo>
                <a:lnTo>
                  <a:pt x="0" y="51"/>
                </a:lnTo>
                <a:lnTo>
                  <a:pt x="0" y="53"/>
                </a:lnTo>
                <a:lnTo>
                  <a:pt x="0" y="55"/>
                </a:lnTo>
                <a:lnTo>
                  <a:pt x="0" y="56"/>
                </a:lnTo>
                <a:lnTo>
                  <a:pt x="0" y="57"/>
                </a:lnTo>
                <a:lnTo>
                  <a:pt x="4" y="62"/>
                </a:lnTo>
                <a:lnTo>
                  <a:pt x="6" y="65"/>
                </a:lnTo>
                <a:lnTo>
                  <a:pt x="6" y="65"/>
                </a:lnTo>
                <a:lnTo>
                  <a:pt x="7" y="65"/>
                </a:lnTo>
                <a:lnTo>
                  <a:pt x="8" y="66"/>
                </a:lnTo>
                <a:lnTo>
                  <a:pt x="9" y="67"/>
                </a:lnTo>
                <a:lnTo>
                  <a:pt x="9" y="67"/>
                </a:lnTo>
                <a:lnTo>
                  <a:pt x="11" y="68"/>
                </a:lnTo>
                <a:lnTo>
                  <a:pt x="12" y="68"/>
                </a:lnTo>
                <a:lnTo>
                  <a:pt x="12" y="68"/>
                </a:lnTo>
                <a:lnTo>
                  <a:pt x="12" y="70"/>
                </a:lnTo>
                <a:lnTo>
                  <a:pt x="14" y="72"/>
                </a:lnTo>
                <a:lnTo>
                  <a:pt x="18" y="73"/>
                </a:lnTo>
                <a:lnTo>
                  <a:pt x="19" y="73"/>
                </a:lnTo>
                <a:lnTo>
                  <a:pt x="21" y="72"/>
                </a:lnTo>
                <a:lnTo>
                  <a:pt x="22" y="71"/>
                </a:lnTo>
                <a:lnTo>
                  <a:pt x="23" y="70"/>
                </a:lnTo>
                <a:lnTo>
                  <a:pt x="24" y="71"/>
                </a:lnTo>
                <a:lnTo>
                  <a:pt x="25" y="72"/>
                </a:lnTo>
                <a:lnTo>
                  <a:pt x="26" y="71"/>
                </a:lnTo>
                <a:lnTo>
                  <a:pt x="30" y="70"/>
                </a:lnTo>
                <a:lnTo>
                  <a:pt x="31" y="67"/>
                </a:lnTo>
                <a:lnTo>
                  <a:pt x="31" y="67"/>
                </a:lnTo>
                <a:lnTo>
                  <a:pt x="32" y="68"/>
                </a:lnTo>
                <a:lnTo>
                  <a:pt x="36" y="65"/>
                </a:lnTo>
                <a:lnTo>
                  <a:pt x="37" y="66"/>
                </a:lnTo>
                <a:lnTo>
                  <a:pt x="40" y="62"/>
                </a:lnTo>
                <a:lnTo>
                  <a:pt x="39" y="61"/>
                </a:lnTo>
                <a:lnTo>
                  <a:pt x="39" y="58"/>
                </a:lnTo>
                <a:lnTo>
                  <a:pt x="42" y="53"/>
                </a:lnTo>
                <a:lnTo>
                  <a:pt x="45" y="40"/>
                </a:lnTo>
                <a:lnTo>
                  <a:pt x="46" y="40"/>
                </a:lnTo>
                <a:lnTo>
                  <a:pt x="48" y="41"/>
                </a:lnTo>
                <a:lnTo>
                  <a:pt x="48" y="42"/>
                </a:lnTo>
                <a:lnTo>
                  <a:pt x="49" y="43"/>
                </a:lnTo>
                <a:lnTo>
                  <a:pt x="51" y="42"/>
                </a:lnTo>
                <a:lnTo>
                  <a:pt x="53" y="40"/>
                </a:lnTo>
                <a:lnTo>
                  <a:pt x="54" y="35"/>
                </a:lnTo>
                <a:lnTo>
                  <a:pt x="55" y="33"/>
                </a:lnTo>
                <a:lnTo>
                  <a:pt x="57" y="34"/>
                </a:lnTo>
                <a:lnTo>
                  <a:pt x="59" y="31"/>
                </a:lnTo>
                <a:lnTo>
                  <a:pt x="60" y="30"/>
                </a:lnTo>
                <a:lnTo>
                  <a:pt x="61" y="29"/>
                </a:lnTo>
                <a:lnTo>
                  <a:pt x="62" y="26"/>
                </a:lnTo>
                <a:lnTo>
                  <a:pt x="63" y="25"/>
                </a:lnTo>
                <a:lnTo>
                  <a:pt x="63" y="24"/>
                </a:lnTo>
                <a:lnTo>
                  <a:pt x="62" y="24"/>
                </a:lnTo>
                <a:lnTo>
                  <a:pt x="63" y="20"/>
                </a:lnTo>
                <a:lnTo>
                  <a:pt x="63" y="19"/>
                </a:lnTo>
                <a:lnTo>
                  <a:pt x="64" y="19"/>
                </a:lnTo>
                <a:lnTo>
                  <a:pt x="71" y="23"/>
                </a:lnTo>
                <a:lnTo>
                  <a:pt x="72" y="24"/>
                </a:lnTo>
                <a:lnTo>
                  <a:pt x="73" y="24"/>
                </a:lnTo>
                <a:lnTo>
                  <a:pt x="73" y="20"/>
                </a:lnTo>
                <a:lnTo>
                  <a:pt x="71" y="16"/>
                </a:lnTo>
                <a:lnTo>
                  <a:pt x="71" y="16"/>
                </a:lnTo>
                <a:lnTo>
                  <a:pt x="70" y="14"/>
                </a:lnTo>
                <a:lnTo>
                  <a:pt x="69" y="14"/>
                </a:lnTo>
                <a:lnTo>
                  <a:pt x="67" y="14"/>
                </a:lnTo>
                <a:lnTo>
                  <a:pt x="66" y="14"/>
                </a:lnTo>
                <a:lnTo>
                  <a:pt x="61" y="15"/>
                </a:lnTo>
                <a:lnTo>
                  <a:pt x="61" y="17"/>
                </a:lnTo>
                <a:lnTo>
                  <a:pt x="59" y="17"/>
                </a:lnTo>
                <a:lnTo>
                  <a:pt x="57" y="17"/>
                </a:lnTo>
                <a:lnTo>
                  <a:pt x="56" y="16"/>
                </a:lnTo>
                <a:lnTo>
                  <a:pt x="55" y="18"/>
                </a:lnTo>
                <a:lnTo>
                  <a:pt x="54" y="19"/>
                </a:lnTo>
                <a:lnTo>
                  <a:pt x="52" y="20"/>
                </a:lnTo>
                <a:lnTo>
                  <a:pt x="51" y="21"/>
                </a:lnTo>
                <a:lnTo>
                  <a:pt x="48" y="25"/>
                </a:lnTo>
                <a:lnTo>
                  <a:pt x="47" y="25"/>
                </a:lnTo>
                <a:lnTo>
                  <a:pt x="46" y="26"/>
                </a:lnTo>
                <a:lnTo>
                  <a:pt x="44" y="16"/>
                </a:lnTo>
                <a:lnTo>
                  <a:pt x="28" y="19"/>
                </a:lnTo>
                <a:lnTo>
                  <a:pt x="24" y="1"/>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38" name="Freeform 50"/>
          <p:cNvSpPr>
            <a:spLocks/>
          </p:cNvSpPr>
          <p:nvPr/>
        </p:nvSpPr>
        <p:spPr bwMode="auto">
          <a:xfrm>
            <a:off x="5083175" y="3638550"/>
            <a:ext cx="768350" cy="754063"/>
          </a:xfrm>
          <a:custGeom>
            <a:avLst/>
            <a:gdLst/>
            <a:ahLst/>
            <a:cxnLst>
              <a:cxn ang="0">
                <a:pos x="0" y="3"/>
              </a:cxn>
              <a:cxn ang="0">
                <a:pos x="74" y="0"/>
              </a:cxn>
              <a:cxn ang="0">
                <a:pos x="74" y="1"/>
              </a:cxn>
              <a:cxn ang="0">
                <a:pos x="75" y="2"/>
              </a:cxn>
              <a:cxn ang="0">
                <a:pos x="76" y="4"/>
              </a:cxn>
              <a:cxn ang="0">
                <a:pos x="76" y="5"/>
              </a:cxn>
              <a:cxn ang="0">
                <a:pos x="73" y="7"/>
              </a:cxn>
              <a:cxn ang="0">
                <a:pos x="72" y="10"/>
              </a:cxn>
              <a:cxn ang="0">
                <a:pos x="71" y="11"/>
              </a:cxn>
              <a:cxn ang="0">
                <a:pos x="82" y="10"/>
              </a:cxn>
              <a:cxn ang="0">
                <a:pos x="82" y="11"/>
              </a:cxn>
              <a:cxn ang="0">
                <a:pos x="82" y="12"/>
              </a:cxn>
              <a:cxn ang="0">
                <a:pos x="81" y="14"/>
              </a:cxn>
              <a:cxn ang="0">
                <a:pos x="79" y="16"/>
              </a:cxn>
              <a:cxn ang="0">
                <a:pos x="79" y="20"/>
              </a:cxn>
              <a:cxn ang="0">
                <a:pos x="77" y="23"/>
              </a:cxn>
              <a:cxn ang="0">
                <a:pos x="77" y="26"/>
              </a:cxn>
              <a:cxn ang="0">
                <a:pos x="77" y="30"/>
              </a:cxn>
              <a:cxn ang="0">
                <a:pos x="76" y="30"/>
              </a:cxn>
              <a:cxn ang="0">
                <a:pos x="74" y="31"/>
              </a:cxn>
              <a:cxn ang="0">
                <a:pos x="74" y="33"/>
              </a:cxn>
              <a:cxn ang="0">
                <a:pos x="71" y="35"/>
              </a:cxn>
              <a:cxn ang="0">
                <a:pos x="70" y="39"/>
              </a:cxn>
              <a:cxn ang="0">
                <a:pos x="70" y="42"/>
              </a:cxn>
              <a:cxn ang="0">
                <a:pos x="70" y="44"/>
              </a:cxn>
              <a:cxn ang="0">
                <a:pos x="67" y="46"/>
              </a:cxn>
              <a:cxn ang="0">
                <a:pos x="65" y="49"/>
              </a:cxn>
              <a:cxn ang="0">
                <a:pos x="64" y="50"/>
              </a:cxn>
              <a:cxn ang="0">
                <a:pos x="64" y="52"/>
              </a:cxn>
              <a:cxn ang="0">
                <a:pos x="62" y="54"/>
              </a:cxn>
              <a:cxn ang="0">
                <a:pos x="62" y="56"/>
              </a:cxn>
              <a:cxn ang="0">
                <a:pos x="61" y="59"/>
              </a:cxn>
              <a:cxn ang="0">
                <a:pos x="59" y="62"/>
              </a:cxn>
              <a:cxn ang="0">
                <a:pos x="60" y="65"/>
              </a:cxn>
              <a:cxn ang="0">
                <a:pos x="62" y="67"/>
              </a:cxn>
              <a:cxn ang="0">
                <a:pos x="62" y="69"/>
              </a:cxn>
              <a:cxn ang="0">
                <a:pos x="62" y="69"/>
              </a:cxn>
              <a:cxn ang="0">
                <a:pos x="62" y="70"/>
              </a:cxn>
              <a:cxn ang="0">
                <a:pos x="61" y="71"/>
              </a:cxn>
              <a:cxn ang="0">
                <a:pos x="61" y="73"/>
              </a:cxn>
              <a:cxn ang="0">
                <a:pos x="61" y="74"/>
              </a:cxn>
              <a:cxn ang="0">
                <a:pos x="11" y="75"/>
              </a:cxn>
              <a:cxn ang="0">
                <a:pos x="11" y="64"/>
              </a:cxn>
              <a:cxn ang="0">
                <a:pos x="9" y="63"/>
              </a:cxn>
              <a:cxn ang="0">
                <a:pos x="6" y="65"/>
              </a:cxn>
              <a:cxn ang="0">
                <a:pos x="6" y="64"/>
              </a:cxn>
              <a:cxn ang="0">
                <a:pos x="3" y="62"/>
              </a:cxn>
              <a:cxn ang="0">
                <a:pos x="4" y="26"/>
              </a:cxn>
              <a:cxn ang="0">
                <a:pos x="0" y="3"/>
              </a:cxn>
            </a:cxnLst>
            <a:rect l="0" t="0" r="r" b="b"/>
            <a:pathLst>
              <a:path w="82" h="75">
                <a:moveTo>
                  <a:pt x="0" y="3"/>
                </a:moveTo>
                <a:lnTo>
                  <a:pt x="74" y="0"/>
                </a:lnTo>
                <a:lnTo>
                  <a:pt x="74" y="1"/>
                </a:lnTo>
                <a:lnTo>
                  <a:pt x="75" y="2"/>
                </a:lnTo>
                <a:lnTo>
                  <a:pt x="76" y="4"/>
                </a:lnTo>
                <a:lnTo>
                  <a:pt x="76" y="5"/>
                </a:lnTo>
                <a:lnTo>
                  <a:pt x="73" y="7"/>
                </a:lnTo>
                <a:lnTo>
                  <a:pt x="72" y="10"/>
                </a:lnTo>
                <a:lnTo>
                  <a:pt x="71" y="11"/>
                </a:lnTo>
                <a:lnTo>
                  <a:pt x="82" y="10"/>
                </a:lnTo>
                <a:lnTo>
                  <a:pt x="82" y="11"/>
                </a:lnTo>
                <a:lnTo>
                  <a:pt x="82" y="12"/>
                </a:lnTo>
                <a:lnTo>
                  <a:pt x="81" y="14"/>
                </a:lnTo>
                <a:lnTo>
                  <a:pt x="79" y="16"/>
                </a:lnTo>
                <a:lnTo>
                  <a:pt x="79" y="20"/>
                </a:lnTo>
                <a:lnTo>
                  <a:pt x="77" y="23"/>
                </a:lnTo>
                <a:lnTo>
                  <a:pt x="77" y="26"/>
                </a:lnTo>
                <a:lnTo>
                  <a:pt x="77" y="30"/>
                </a:lnTo>
                <a:lnTo>
                  <a:pt x="76" y="30"/>
                </a:lnTo>
                <a:lnTo>
                  <a:pt x="74" y="31"/>
                </a:lnTo>
                <a:lnTo>
                  <a:pt x="74" y="33"/>
                </a:lnTo>
                <a:lnTo>
                  <a:pt x="71" y="35"/>
                </a:lnTo>
                <a:lnTo>
                  <a:pt x="70" y="39"/>
                </a:lnTo>
                <a:lnTo>
                  <a:pt x="70" y="42"/>
                </a:lnTo>
                <a:lnTo>
                  <a:pt x="70" y="44"/>
                </a:lnTo>
                <a:lnTo>
                  <a:pt x="67" y="46"/>
                </a:lnTo>
                <a:lnTo>
                  <a:pt x="65" y="49"/>
                </a:lnTo>
                <a:lnTo>
                  <a:pt x="64" y="50"/>
                </a:lnTo>
                <a:lnTo>
                  <a:pt x="64" y="52"/>
                </a:lnTo>
                <a:lnTo>
                  <a:pt x="62" y="54"/>
                </a:lnTo>
                <a:lnTo>
                  <a:pt x="62" y="56"/>
                </a:lnTo>
                <a:lnTo>
                  <a:pt x="61" y="59"/>
                </a:lnTo>
                <a:lnTo>
                  <a:pt x="59" y="62"/>
                </a:lnTo>
                <a:lnTo>
                  <a:pt x="60" y="65"/>
                </a:lnTo>
                <a:lnTo>
                  <a:pt x="62" y="67"/>
                </a:lnTo>
                <a:lnTo>
                  <a:pt x="62" y="69"/>
                </a:lnTo>
                <a:lnTo>
                  <a:pt x="62" y="69"/>
                </a:lnTo>
                <a:lnTo>
                  <a:pt x="62" y="70"/>
                </a:lnTo>
                <a:lnTo>
                  <a:pt x="61" y="71"/>
                </a:lnTo>
                <a:lnTo>
                  <a:pt x="61" y="73"/>
                </a:lnTo>
                <a:lnTo>
                  <a:pt x="61" y="74"/>
                </a:lnTo>
                <a:lnTo>
                  <a:pt x="11" y="75"/>
                </a:lnTo>
                <a:lnTo>
                  <a:pt x="11" y="64"/>
                </a:lnTo>
                <a:lnTo>
                  <a:pt x="9" y="63"/>
                </a:lnTo>
                <a:lnTo>
                  <a:pt x="6" y="65"/>
                </a:lnTo>
                <a:lnTo>
                  <a:pt x="6" y="64"/>
                </a:lnTo>
                <a:lnTo>
                  <a:pt x="3" y="62"/>
                </a:lnTo>
                <a:lnTo>
                  <a:pt x="4" y="26"/>
                </a:lnTo>
                <a:lnTo>
                  <a:pt x="0" y="3"/>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39" name="Freeform 51"/>
          <p:cNvSpPr>
            <a:spLocks/>
          </p:cNvSpPr>
          <p:nvPr/>
        </p:nvSpPr>
        <p:spPr bwMode="auto">
          <a:xfrm>
            <a:off x="2112963" y="2262188"/>
            <a:ext cx="862012" cy="1155700"/>
          </a:xfrm>
          <a:custGeom>
            <a:avLst/>
            <a:gdLst/>
            <a:ahLst/>
            <a:cxnLst>
              <a:cxn ang="0">
                <a:pos x="81" y="115"/>
              </a:cxn>
              <a:cxn ang="0">
                <a:pos x="92" y="33"/>
              </a:cxn>
              <a:cxn ang="0">
                <a:pos x="62" y="28"/>
              </a:cxn>
              <a:cxn ang="0">
                <a:pos x="65" y="8"/>
              </a:cxn>
              <a:cxn ang="0">
                <a:pos x="19" y="0"/>
              </a:cxn>
              <a:cxn ang="0">
                <a:pos x="0" y="102"/>
              </a:cxn>
              <a:cxn ang="0">
                <a:pos x="81" y="115"/>
              </a:cxn>
            </a:cxnLst>
            <a:rect l="0" t="0" r="r" b="b"/>
            <a:pathLst>
              <a:path w="92" h="115">
                <a:moveTo>
                  <a:pt x="81" y="115"/>
                </a:moveTo>
                <a:lnTo>
                  <a:pt x="92" y="33"/>
                </a:lnTo>
                <a:lnTo>
                  <a:pt x="62" y="28"/>
                </a:lnTo>
                <a:lnTo>
                  <a:pt x="65" y="8"/>
                </a:lnTo>
                <a:lnTo>
                  <a:pt x="19" y="0"/>
                </a:lnTo>
                <a:lnTo>
                  <a:pt x="0" y="102"/>
                </a:lnTo>
                <a:lnTo>
                  <a:pt x="81" y="115"/>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40" name="Freeform 52"/>
          <p:cNvSpPr>
            <a:spLocks/>
          </p:cNvSpPr>
          <p:nvPr/>
        </p:nvSpPr>
        <p:spPr bwMode="auto">
          <a:xfrm>
            <a:off x="2413000" y="2322513"/>
            <a:ext cx="122238" cy="211137"/>
          </a:xfrm>
          <a:custGeom>
            <a:avLst/>
            <a:gdLst/>
            <a:ahLst/>
            <a:cxnLst>
              <a:cxn ang="0">
                <a:pos x="2" y="1"/>
              </a:cxn>
              <a:cxn ang="0">
                <a:pos x="1" y="2"/>
              </a:cxn>
              <a:cxn ang="0">
                <a:pos x="0" y="3"/>
              </a:cxn>
              <a:cxn ang="0">
                <a:pos x="0" y="5"/>
              </a:cxn>
              <a:cxn ang="0">
                <a:pos x="0" y="6"/>
              </a:cxn>
              <a:cxn ang="0">
                <a:pos x="0" y="7"/>
              </a:cxn>
              <a:cxn ang="0">
                <a:pos x="0" y="8"/>
              </a:cxn>
              <a:cxn ang="0">
                <a:pos x="1" y="7"/>
              </a:cxn>
              <a:cxn ang="0">
                <a:pos x="1" y="8"/>
              </a:cxn>
              <a:cxn ang="0">
                <a:pos x="1" y="10"/>
              </a:cxn>
              <a:cxn ang="0">
                <a:pos x="1" y="12"/>
              </a:cxn>
              <a:cxn ang="0">
                <a:pos x="1" y="12"/>
              </a:cxn>
              <a:cxn ang="0">
                <a:pos x="1" y="12"/>
              </a:cxn>
              <a:cxn ang="0">
                <a:pos x="1" y="13"/>
              </a:cxn>
              <a:cxn ang="0">
                <a:pos x="0" y="15"/>
              </a:cxn>
              <a:cxn ang="0">
                <a:pos x="0" y="17"/>
              </a:cxn>
              <a:cxn ang="0">
                <a:pos x="1" y="18"/>
              </a:cxn>
              <a:cxn ang="0">
                <a:pos x="1" y="17"/>
              </a:cxn>
              <a:cxn ang="0">
                <a:pos x="1" y="17"/>
              </a:cxn>
              <a:cxn ang="0">
                <a:pos x="2" y="16"/>
              </a:cxn>
              <a:cxn ang="0">
                <a:pos x="2" y="17"/>
              </a:cxn>
              <a:cxn ang="0">
                <a:pos x="2" y="18"/>
              </a:cxn>
              <a:cxn ang="0">
                <a:pos x="2" y="20"/>
              </a:cxn>
              <a:cxn ang="0">
                <a:pos x="3" y="20"/>
              </a:cxn>
              <a:cxn ang="0">
                <a:pos x="5" y="21"/>
              </a:cxn>
              <a:cxn ang="0">
                <a:pos x="7" y="20"/>
              </a:cxn>
              <a:cxn ang="0">
                <a:pos x="9" y="19"/>
              </a:cxn>
              <a:cxn ang="0">
                <a:pos x="10" y="19"/>
              </a:cxn>
              <a:cxn ang="0">
                <a:pos x="11" y="19"/>
              </a:cxn>
              <a:cxn ang="0">
                <a:pos x="11" y="17"/>
              </a:cxn>
              <a:cxn ang="0">
                <a:pos x="11" y="16"/>
              </a:cxn>
              <a:cxn ang="0">
                <a:pos x="10" y="15"/>
              </a:cxn>
              <a:cxn ang="0">
                <a:pos x="9" y="14"/>
              </a:cxn>
              <a:cxn ang="0">
                <a:pos x="9" y="12"/>
              </a:cxn>
              <a:cxn ang="0">
                <a:pos x="9" y="12"/>
              </a:cxn>
              <a:cxn ang="0">
                <a:pos x="10" y="10"/>
              </a:cxn>
              <a:cxn ang="0">
                <a:pos x="12" y="10"/>
              </a:cxn>
              <a:cxn ang="0">
                <a:pos x="13" y="8"/>
              </a:cxn>
              <a:cxn ang="0">
                <a:pos x="13" y="7"/>
              </a:cxn>
              <a:cxn ang="0">
                <a:pos x="12" y="7"/>
              </a:cxn>
              <a:cxn ang="0">
                <a:pos x="11" y="6"/>
              </a:cxn>
              <a:cxn ang="0">
                <a:pos x="9" y="6"/>
              </a:cxn>
              <a:cxn ang="0">
                <a:pos x="8" y="6"/>
              </a:cxn>
              <a:cxn ang="0">
                <a:pos x="7" y="8"/>
              </a:cxn>
              <a:cxn ang="0">
                <a:pos x="6" y="8"/>
              </a:cxn>
              <a:cxn ang="0">
                <a:pos x="6" y="7"/>
              </a:cxn>
              <a:cxn ang="0">
                <a:pos x="6" y="5"/>
              </a:cxn>
              <a:cxn ang="0">
                <a:pos x="6" y="5"/>
              </a:cxn>
              <a:cxn ang="0">
                <a:pos x="5" y="4"/>
              </a:cxn>
              <a:cxn ang="0">
                <a:pos x="5" y="3"/>
              </a:cxn>
              <a:cxn ang="0">
                <a:pos x="5" y="2"/>
              </a:cxn>
              <a:cxn ang="0">
                <a:pos x="5" y="0"/>
              </a:cxn>
              <a:cxn ang="0">
                <a:pos x="2" y="0"/>
              </a:cxn>
            </a:cxnLst>
            <a:rect l="0" t="0" r="r" b="b"/>
            <a:pathLst>
              <a:path w="13" h="21">
                <a:moveTo>
                  <a:pt x="2" y="0"/>
                </a:moveTo>
                <a:lnTo>
                  <a:pt x="2" y="1"/>
                </a:lnTo>
                <a:lnTo>
                  <a:pt x="2" y="1"/>
                </a:lnTo>
                <a:lnTo>
                  <a:pt x="2" y="2"/>
                </a:lnTo>
                <a:lnTo>
                  <a:pt x="1" y="2"/>
                </a:lnTo>
                <a:lnTo>
                  <a:pt x="1" y="2"/>
                </a:lnTo>
                <a:lnTo>
                  <a:pt x="1" y="3"/>
                </a:lnTo>
                <a:lnTo>
                  <a:pt x="1" y="3"/>
                </a:lnTo>
                <a:lnTo>
                  <a:pt x="0" y="3"/>
                </a:lnTo>
                <a:lnTo>
                  <a:pt x="0" y="4"/>
                </a:lnTo>
                <a:lnTo>
                  <a:pt x="0" y="4"/>
                </a:lnTo>
                <a:lnTo>
                  <a:pt x="0" y="5"/>
                </a:lnTo>
                <a:lnTo>
                  <a:pt x="0" y="5"/>
                </a:lnTo>
                <a:lnTo>
                  <a:pt x="0" y="6"/>
                </a:lnTo>
                <a:lnTo>
                  <a:pt x="0" y="6"/>
                </a:lnTo>
                <a:lnTo>
                  <a:pt x="0" y="6"/>
                </a:lnTo>
                <a:lnTo>
                  <a:pt x="0" y="6"/>
                </a:lnTo>
                <a:lnTo>
                  <a:pt x="0" y="7"/>
                </a:lnTo>
                <a:lnTo>
                  <a:pt x="0" y="7"/>
                </a:lnTo>
                <a:lnTo>
                  <a:pt x="0" y="7"/>
                </a:lnTo>
                <a:lnTo>
                  <a:pt x="0" y="8"/>
                </a:lnTo>
                <a:lnTo>
                  <a:pt x="1" y="7"/>
                </a:lnTo>
                <a:lnTo>
                  <a:pt x="1" y="7"/>
                </a:lnTo>
                <a:lnTo>
                  <a:pt x="1" y="7"/>
                </a:lnTo>
                <a:lnTo>
                  <a:pt x="1" y="8"/>
                </a:lnTo>
                <a:lnTo>
                  <a:pt x="1" y="8"/>
                </a:lnTo>
                <a:lnTo>
                  <a:pt x="1" y="8"/>
                </a:lnTo>
                <a:lnTo>
                  <a:pt x="1" y="9"/>
                </a:lnTo>
                <a:lnTo>
                  <a:pt x="1" y="9"/>
                </a:lnTo>
                <a:lnTo>
                  <a:pt x="1" y="10"/>
                </a:lnTo>
                <a:lnTo>
                  <a:pt x="1" y="11"/>
                </a:lnTo>
                <a:lnTo>
                  <a:pt x="1" y="11"/>
                </a:lnTo>
                <a:lnTo>
                  <a:pt x="1" y="12"/>
                </a:lnTo>
                <a:lnTo>
                  <a:pt x="1" y="12"/>
                </a:lnTo>
                <a:lnTo>
                  <a:pt x="1" y="12"/>
                </a:lnTo>
                <a:lnTo>
                  <a:pt x="1" y="12"/>
                </a:lnTo>
                <a:lnTo>
                  <a:pt x="1" y="12"/>
                </a:lnTo>
                <a:lnTo>
                  <a:pt x="1" y="12"/>
                </a:lnTo>
                <a:lnTo>
                  <a:pt x="1" y="12"/>
                </a:lnTo>
                <a:lnTo>
                  <a:pt x="1" y="12"/>
                </a:lnTo>
                <a:lnTo>
                  <a:pt x="1" y="12"/>
                </a:lnTo>
                <a:lnTo>
                  <a:pt x="1" y="13"/>
                </a:lnTo>
                <a:lnTo>
                  <a:pt x="1" y="14"/>
                </a:lnTo>
                <a:lnTo>
                  <a:pt x="0" y="14"/>
                </a:lnTo>
                <a:lnTo>
                  <a:pt x="0" y="15"/>
                </a:lnTo>
                <a:lnTo>
                  <a:pt x="0" y="16"/>
                </a:lnTo>
                <a:lnTo>
                  <a:pt x="0" y="16"/>
                </a:lnTo>
                <a:lnTo>
                  <a:pt x="0" y="17"/>
                </a:lnTo>
                <a:lnTo>
                  <a:pt x="0" y="18"/>
                </a:lnTo>
                <a:lnTo>
                  <a:pt x="0" y="18"/>
                </a:lnTo>
                <a:lnTo>
                  <a:pt x="1" y="18"/>
                </a:lnTo>
                <a:lnTo>
                  <a:pt x="1" y="18"/>
                </a:lnTo>
                <a:lnTo>
                  <a:pt x="1" y="17"/>
                </a:lnTo>
                <a:lnTo>
                  <a:pt x="1" y="17"/>
                </a:lnTo>
                <a:lnTo>
                  <a:pt x="1" y="17"/>
                </a:lnTo>
                <a:lnTo>
                  <a:pt x="1" y="17"/>
                </a:lnTo>
                <a:lnTo>
                  <a:pt x="1" y="17"/>
                </a:lnTo>
                <a:lnTo>
                  <a:pt x="1" y="16"/>
                </a:lnTo>
                <a:lnTo>
                  <a:pt x="2" y="16"/>
                </a:lnTo>
                <a:lnTo>
                  <a:pt x="2" y="16"/>
                </a:lnTo>
                <a:lnTo>
                  <a:pt x="2" y="15"/>
                </a:lnTo>
                <a:lnTo>
                  <a:pt x="2" y="16"/>
                </a:lnTo>
                <a:lnTo>
                  <a:pt x="2" y="17"/>
                </a:lnTo>
                <a:lnTo>
                  <a:pt x="2" y="17"/>
                </a:lnTo>
                <a:lnTo>
                  <a:pt x="2" y="18"/>
                </a:lnTo>
                <a:lnTo>
                  <a:pt x="2" y="18"/>
                </a:lnTo>
                <a:lnTo>
                  <a:pt x="3" y="19"/>
                </a:lnTo>
                <a:lnTo>
                  <a:pt x="2" y="20"/>
                </a:lnTo>
                <a:lnTo>
                  <a:pt x="2" y="20"/>
                </a:lnTo>
                <a:lnTo>
                  <a:pt x="2" y="20"/>
                </a:lnTo>
                <a:lnTo>
                  <a:pt x="3" y="20"/>
                </a:lnTo>
                <a:lnTo>
                  <a:pt x="3" y="20"/>
                </a:lnTo>
                <a:lnTo>
                  <a:pt x="3" y="20"/>
                </a:lnTo>
                <a:lnTo>
                  <a:pt x="4" y="21"/>
                </a:lnTo>
                <a:lnTo>
                  <a:pt x="5" y="21"/>
                </a:lnTo>
                <a:lnTo>
                  <a:pt x="5" y="21"/>
                </a:lnTo>
                <a:lnTo>
                  <a:pt x="6" y="20"/>
                </a:lnTo>
                <a:lnTo>
                  <a:pt x="7" y="20"/>
                </a:lnTo>
                <a:lnTo>
                  <a:pt x="7" y="20"/>
                </a:lnTo>
                <a:lnTo>
                  <a:pt x="8" y="20"/>
                </a:lnTo>
                <a:lnTo>
                  <a:pt x="9" y="19"/>
                </a:lnTo>
                <a:lnTo>
                  <a:pt x="10" y="19"/>
                </a:lnTo>
                <a:lnTo>
                  <a:pt x="10" y="19"/>
                </a:lnTo>
                <a:lnTo>
                  <a:pt x="10" y="19"/>
                </a:lnTo>
                <a:lnTo>
                  <a:pt x="11" y="19"/>
                </a:lnTo>
                <a:lnTo>
                  <a:pt x="11" y="19"/>
                </a:lnTo>
                <a:lnTo>
                  <a:pt x="11" y="19"/>
                </a:lnTo>
                <a:lnTo>
                  <a:pt x="11" y="18"/>
                </a:lnTo>
                <a:lnTo>
                  <a:pt x="11" y="18"/>
                </a:lnTo>
                <a:lnTo>
                  <a:pt x="11" y="17"/>
                </a:lnTo>
                <a:lnTo>
                  <a:pt x="11" y="17"/>
                </a:lnTo>
                <a:lnTo>
                  <a:pt x="11" y="16"/>
                </a:lnTo>
                <a:lnTo>
                  <a:pt x="11" y="16"/>
                </a:lnTo>
                <a:lnTo>
                  <a:pt x="10" y="16"/>
                </a:lnTo>
                <a:lnTo>
                  <a:pt x="10" y="15"/>
                </a:lnTo>
                <a:lnTo>
                  <a:pt x="10" y="15"/>
                </a:lnTo>
                <a:lnTo>
                  <a:pt x="9" y="15"/>
                </a:lnTo>
                <a:lnTo>
                  <a:pt x="9" y="14"/>
                </a:lnTo>
                <a:lnTo>
                  <a:pt x="9" y="14"/>
                </a:lnTo>
                <a:lnTo>
                  <a:pt x="8" y="13"/>
                </a:lnTo>
                <a:lnTo>
                  <a:pt x="8" y="13"/>
                </a:lnTo>
                <a:lnTo>
                  <a:pt x="9" y="12"/>
                </a:lnTo>
                <a:lnTo>
                  <a:pt x="9" y="12"/>
                </a:lnTo>
                <a:lnTo>
                  <a:pt x="9" y="12"/>
                </a:lnTo>
                <a:lnTo>
                  <a:pt x="9" y="12"/>
                </a:lnTo>
                <a:lnTo>
                  <a:pt x="9" y="11"/>
                </a:lnTo>
                <a:lnTo>
                  <a:pt x="10" y="11"/>
                </a:lnTo>
                <a:lnTo>
                  <a:pt x="10" y="10"/>
                </a:lnTo>
                <a:lnTo>
                  <a:pt x="11" y="10"/>
                </a:lnTo>
                <a:lnTo>
                  <a:pt x="11" y="10"/>
                </a:lnTo>
                <a:lnTo>
                  <a:pt x="12" y="10"/>
                </a:lnTo>
                <a:lnTo>
                  <a:pt x="12" y="9"/>
                </a:lnTo>
                <a:lnTo>
                  <a:pt x="13" y="9"/>
                </a:lnTo>
                <a:lnTo>
                  <a:pt x="13" y="8"/>
                </a:lnTo>
                <a:lnTo>
                  <a:pt x="13" y="8"/>
                </a:lnTo>
                <a:lnTo>
                  <a:pt x="13" y="8"/>
                </a:lnTo>
                <a:lnTo>
                  <a:pt x="13" y="7"/>
                </a:lnTo>
                <a:lnTo>
                  <a:pt x="13" y="7"/>
                </a:lnTo>
                <a:lnTo>
                  <a:pt x="12" y="7"/>
                </a:lnTo>
                <a:lnTo>
                  <a:pt x="12" y="7"/>
                </a:lnTo>
                <a:lnTo>
                  <a:pt x="11" y="6"/>
                </a:lnTo>
                <a:lnTo>
                  <a:pt x="11" y="6"/>
                </a:lnTo>
                <a:lnTo>
                  <a:pt x="11" y="6"/>
                </a:lnTo>
                <a:lnTo>
                  <a:pt x="10" y="6"/>
                </a:lnTo>
                <a:lnTo>
                  <a:pt x="10" y="6"/>
                </a:lnTo>
                <a:lnTo>
                  <a:pt x="9" y="6"/>
                </a:lnTo>
                <a:lnTo>
                  <a:pt x="9" y="6"/>
                </a:lnTo>
                <a:lnTo>
                  <a:pt x="9" y="6"/>
                </a:lnTo>
                <a:lnTo>
                  <a:pt x="8" y="6"/>
                </a:lnTo>
                <a:lnTo>
                  <a:pt x="8" y="7"/>
                </a:lnTo>
                <a:lnTo>
                  <a:pt x="7" y="8"/>
                </a:lnTo>
                <a:lnTo>
                  <a:pt x="7" y="8"/>
                </a:lnTo>
                <a:lnTo>
                  <a:pt x="6" y="8"/>
                </a:lnTo>
                <a:lnTo>
                  <a:pt x="6" y="8"/>
                </a:lnTo>
                <a:lnTo>
                  <a:pt x="6" y="8"/>
                </a:lnTo>
                <a:lnTo>
                  <a:pt x="6" y="8"/>
                </a:lnTo>
                <a:lnTo>
                  <a:pt x="6" y="8"/>
                </a:lnTo>
                <a:lnTo>
                  <a:pt x="6" y="7"/>
                </a:lnTo>
                <a:lnTo>
                  <a:pt x="6" y="6"/>
                </a:lnTo>
                <a:lnTo>
                  <a:pt x="6" y="5"/>
                </a:lnTo>
                <a:lnTo>
                  <a:pt x="6" y="5"/>
                </a:lnTo>
                <a:lnTo>
                  <a:pt x="6" y="5"/>
                </a:lnTo>
                <a:lnTo>
                  <a:pt x="6" y="5"/>
                </a:lnTo>
                <a:lnTo>
                  <a:pt x="6" y="5"/>
                </a:lnTo>
                <a:lnTo>
                  <a:pt x="5" y="5"/>
                </a:lnTo>
                <a:lnTo>
                  <a:pt x="5" y="4"/>
                </a:lnTo>
                <a:lnTo>
                  <a:pt x="5" y="4"/>
                </a:lnTo>
                <a:lnTo>
                  <a:pt x="5" y="3"/>
                </a:lnTo>
                <a:lnTo>
                  <a:pt x="5" y="3"/>
                </a:lnTo>
                <a:lnTo>
                  <a:pt x="5" y="3"/>
                </a:lnTo>
                <a:lnTo>
                  <a:pt x="5" y="3"/>
                </a:lnTo>
                <a:lnTo>
                  <a:pt x="5" y="2"/>
                </a:lnTo>
                <a:lnTo>
                  <a:pt x="5" y="2"/>
                </a:lnTo>
                <a:lnTo>
                  <a:pt x="5" y="1"/>
                </a:lnTo>
                <a:lnTo>
                  <a:pt x="5" y="0"/>
                </a:lnTo>
                <a:lnTo>
                  <a:pt x="5" y="0"/>
                </a:lnTo>
                <a:lnTo>
                  <a:pt x="4" y="0"/>
                </a:lnTo>
                <a:lnTo>
                  <a:pt x="3" y="0"/>
                </a:lnTo>
                <a:lnTo>
                  <a:pt x="2" y="0"/>
                </a:lnTo>
              </a:path>
            </a:pathLst>
          </a:custGeom>
          <a:solidFill>
            <a:schemeClr val="bg1"/>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41" name="Freeform 53"/>
          <p:cNvSpPr>
            <a:spLocks/>
          </p:cNvSpPr>
          <p:nvPr/>
        </p:nvSpPr>
        <p:spPr bwMode="auto">
          <a:xfrm>
            <a:off x="682625" y="5870575"/>
            <a:ext cx="104775" cy="69850"/>
          </a:xfrm>
          <a:custGeom>
            <a:avLst/>
            <a:gdLst/>
            <a:ahLst/>
            <a:cxnLst>
              <a:cxn ang="0">
                <a:pos x="555" y="296"/>
              </a:cxn>
              <a:cxn ang="0">
                <a:pos x="534" y="268"/>
              </a:cxn>
              <a:cxn ang="0">
                <a:pos x="517" y="233"/>
              </a:cxn>
              <a:cxn ang="0">
                <a:pos x="497" y="195"/>
              </a:cxn>
              <a:cxn ang="0">
                <a:pos x="487" y="164"/>
              </a:cxn>
              <a:cxn ang="0">
                <a:pos x="467" y="128"/>
              </a:cxn>
              <a:cxn ang="0">
                <a:pos x="445" y="93"/>
              </a:cxn>
              <a:cxn ang="0">
                <a:pos x="423" y="69"/>
              </a:cxn>
              <a:cxn ang="0">
                <a:pos x="390" y="47"/>
              </a:cxn>
              <a:cxn ang="0">
                <a:pos x="358" y="40"/>
              </a:cxn>
              <a:cxn ang="0">
                <a:pos x="322" y="43"/>
              </a:cxn>
              <a:cxn ang="0">
                <a:pos x="299" y="61"/>
              </a:cxn>
              <a:cxn ang="0">
                <a:pos x="281" y="87"/>
              </a:cxn>
              <a:cxn ang="0">
                <a:pos x="265" y="53"/>
              </a:cxn>
              <a:cxn ang="0">
                <a:pos x="248" y="26"/>
              </a:cxn>
              <a:cxn ang="0">
                <a:pos x="214" y="13"/>
              </a:cxn>
              <a:cxn ang="0">
                <a:pos x="182" y="0"/>
              </a:cxn>
              <a:cxn ang="0">
                <a:pos x="163" y="3"/>
              </a:cxn>
              <a:cxn ang="0">
                <a:pos x="141" y="10"/>
              </a:cxn>
              <a:cxn ang="0">
                <a:pos x="124" y="18"/>
              </a:cxn>
              <a:cxn ang="0">
                <a:pos x="100" y="28"/>
              </a:cxn>
              <a:cxn ang="0">
                <a:pos x="78" y="30"/>
              </a:cxn>
              <a:cxn ang="0">
                <a:pos x="58" y="19"/>
              </a:cxn>
              <a:cxn ang="0">
                <a:pos x="40" y="10"/>
              </a:cxn>
              <a:cxn ang="0">
                <a:pos x="10" y="16"/>
              </a:cxn>
              <a:cxn ang="0">
                <a:pos x="12" y="21"/>
              </a:cxn>
              <a:cxn ang="0">
                <a:pos x="5" y="27"/>
              </a:cxn>
              <a:cxn ang="0">
                <a:pos x="10" y="33"/>
              </a:cxn>
              <a:cxn ang="0">
                <a:pos x="13" y="44"/>
              </a:cxn>
              <a:cxn ang="0">
                <a:pos x="17" y="46"/>
              </a:cxn>
              <a:cxn ang="0">
                <a:pos x="8" y="46"/>
              </a:cxn>
              <a:cxn ang="0">
                <a:pos x="0" y="46"/>
              </a:cxn>
              <a:cxn ang="0">
                <a:pos x="11" y="65"/>
              </a:cxn>
              <a:cxn ang="0">
                <a:pos x="23" y="85"/>
              </a:cxn>
              <a:cxn ang="0">
                <a:pos x="40" y="102"/>
              </a:cxn>
              <a:cxn ang="0">
                <a:pos x="58" y="112"/>
              </a:cxn>
              <a:cxn ang="0">
                <a:pos x="85" y="126"/>
              </a:cxn>
              <a:cxn ang="0">
                <a:pos x="122" y="141"/>
              </a:cxn>
              <a:cxn ang="0">
                <a:pos x="142" y="151"/>
              </a:cxn>
              <a:cxn ang="0">
                <a:pos x="173" y="167"/>
              </a:cxn>
              <a:cxn ang="0">
                <a:pos x="196" y="184"/>
              </a:cxn>
              <a:cxn ang="0">
                <a:pos x="220" y="196"/>
              </a:cxn>
              <a:cxn ang="0">
                <a:pos x="242" y="213"/>
              </a:cxn>
              <a:cxn ang="0">
                <a:pos x="270" y="227"/>
              </a:cxn>
              <a:cxn ang="0">
                <a:pos x="307" y="242"/>
              </a:cxn>
              <a:cxn ang="0">
                <a:pos x="338" y="249"/>
              </a:cxn>
              <a:cxn ang="0">
                <a:pos x="370" y="262"/>
              </a:cxn>
              <a:cxn ang="0">
                <a:pos x="398" y="276"/>
              </a:cxn>
              <a:cxn ang="0">
                <a:pos x="418" y="287"/>
              </a:cxn>
              <a:cxn ang="0">
                <a:pos x="440" y="306"/>
              </a:cxn>
              <a:cxn ang="0">
                <a:pos x="452" y="317"/>
              </a:cxn>
              <a:cxn ang="0">
                <a:pos x="475" y="330"/>
              </a:cxn>
              <a:cxn ang="0">
                <a:pos x="492" y="339"/>
              </a:cxn>
              <a:cxn ang="0">
                <a:pos x="512" y="353"/>
              </a:cxn>
              <a:cxn ang="0">
                <a:pos x="534" y="343"/>
              </a:cxn>
              <a:cxn ang="0">
                <a:pos x="554" y="331"/>
              </a:cxn>
              <a:cxn ang="0">
                <a:pos x="554" y="322"/>
              </a:cxn>
              <a:cxn ang="0">
                <a:pos x="559" y="312"/>
              </a:cxn>
              <a:cxn ang="0">
                <a:pos x="566" y="298"/>
              </a:cxn>
              <a:cxn ang="0">
                <a:pos x="558" y="280"/>
              </a:cxn>
              <a:cxn ang="0">
                <a:pos x="560" y="286"/>
              </a:cxn>
              <a:cxn ang="0">
                <a:pos x="553" y="291"/>
              </a:cxn>
              <a:cxn ang="0">
                <a:pos x="555" y="296"/>
              </a:cxn>
            </a:cxnLst>
            <a:rect l="0" t="0" r="r" b="b"/>
            <a:pathLst>
              <a:path w="566" h="353">
                <a:moveTo>
                  <a:pt x="555" y="296"/>
                </a:moveTo>
                <a:lnTo>
                  <a:pt x="534" y="268"/>
                </a:lnTo>
                <a:lnTo>
                  <a:pt x="517" y="233"/>
                </a:lnTo>
                <a:lnTo>
                  <a:pt x="497" y="195"/>
                </a:lnTo>
                <a:lnTo>
                  <a:pt x="487" y="164"/>
                </a:lnTo>
                <a:lnTo>
                  <a:pt x="467" y="128"/>
                </a:lnTo>
                <a:lnTo>
                  <a:pt x="445" y="93"/>
                </a:lnTo>
                <a:lnTo>
                  <a:pt x="423" y="69"/>
                </a:lnTo>
                <a:lnTo>
                  <a:pt x="390" y="47"/>
                </a:lnTo>
                <a:lnTo>
                  <a:pt x="358" y="40"/>
                </a:lnTo>
                <a:lnTo>
                  <a:pt x="322" y="43"/>
                </a:lnTo>
                <a:lnTo>
                  <a:pt x="299" y="61"/>
                </a:lnTo>
                <a:lnTo>
                  <a:pt x="281" y="87"/>
                </a:lnTo>
                <a:lnTo>
                  <a:pt x="265" y="53"/>
                </a:lnTo>
                <a:lnTo>
                  <a:pt x="248" y="26"/>
                </a:lnTo>
                <a:lnTo>
                  <a:pt x="214" y="13"/>
                </a:lnTo>
                <a:lnTo>
                  <a:pt x="182" y="0"/>
                </a:lnTo>
                <a:lnTo>
                  <a:pt x="163" y="3"/>
                </a:lnTo>
                <a:lnTo>
                  <a:pt x="141" y="10"/>
                </a:lnTo>
                <a:lnTo>
                  <a:pt x="124" y="18"/>
                </a:lnTo>
                <a:lnTo>
                  <a:pt x="100" y="28"/>
                </a:lnTo>
                <a:lnTo>
                  <a:pt x="78" y="30"/>
                </a:lnTo>
                <a:lnTo>
                  <a:pt x="58" y="19"/>
                </a:lnTo>
                <a:lnTo>
                  <a:pt x="40" y="10"/>
                </a:lnTo>
                <a:lnTo>
                  <a:pt x="10" y="16"/>
                </a:lnTo>
                <a:lnTo>
                  <a:pt x="12" y="21"/>
                </a:lnTo>
                <a:lnTo>
                  <a:pt x="5" y="27"/>
                </a:lnTo>
                <a:lnTo>
                  <a:pt x="10" y="33"/>
                </a:lnTo>
                <a:lnTo>
                  <a:pt x="13" y="44"/>
                </a:lnTo>
                <a:lnTo>
                  <a:pt x="17" y="46"/>
                </a:lnTo>
                <a:lnTo>
                  <a:pt x="8" y="46"/>
                </a:lnTo>
                <a:lnTo>
                  <a:pt x="0" y="46"/>
                </a:lnTo>
                <a:lnTo>
                  <a:pt x="11" y="65"/>
                </a:lnTo>
                <a:lnTo>
                  <a:pt x="23" y="85"/>
                </a:lnTo>
                <a:lnTo>
                  <a:pt x="40" y="102"/>
                </a:lnTo>
                <a:lnTo>
                  <a:pt x="58" y="112"/>
                </a:lnTo>
                <a:lnTo>
                  <a:pt x="85" y="126"/>
                </a:lnTo>
                <a:lnTo>
                  <a:pt x="122" y="141"/>
                </a:lnTo>
                <a:lnTo>
                  <a:pt x="142" y="151"/>
                </a:lnTo>
                <a:lnTo>
                  <a:pt x="173" y="167"/>
                </a:lnTo>
                <a:lnTo>
                  <a:pt x="196" y="184"/>
                </a:lnTo>
                <a:lnTo>
                  <a:pt x="220" y="196"/>
                </a:lnTo>
                <a:lnTo>
                  <a:pt x="242" y="213"/>
                </a:lnTo>
                <a:lnTo>
                  <a:pt x="270" y="227"/>
                </a:lnTo>
                <a:lnTo>
                  <a:pt x="307" y="242"/>
                </a:lnTo>
                <a:lnTo>
                  <a:pt x="338" y="249"/>
                </a:lnTo>
                <a:lnTo>
                  <a:pt x="370" y="262"/>
                </a:lnTo>
                <a:lnTo>
                  <a:pt x="398" y="276"/>
                </a:lnTo>
                <a:lnTo>
                  <a:pt x="418" y="287"/>
                </a:lnTo>
                <a:lnTo>
                  <a:pt x="440" y="306"/>
                </a:lnTo>
                <a:lnTo>
                  <a:pt x="452" y="317"/>
                </a:lnTo>
                <a:lnTo>
                  <a:pt x="475" y="330"/>
                </a:lnTo>
                <a:lnTo>
                  <a:pt x="492" y="339"/>
                </a:lnTo>
                <a:lnTo>
                  <a:pt x="512" y="353"/>
                </a:lnTo>
                <a:lnTo>
                  <a:pt x="534" y="343"/>
                </a:lnTo>
                <a:lnTo>
                  <a:pt x="554" y="331"/>
                </a:lnTo>
                <a:lnTo>
                  <a:pt x="554" y="322"/>
                </a:lnTo>
                <a:lnTo>
                  <a:pt x="559" y="312"/>
                </a:lnTo>
                <a:lnTo>
                  <a:pt x="566" y="298"/>
                </a:lnTo>
                <a:lnTo>
                  <a:pt x="558" y="280"/>
                </a:lnTo>
                <a:lnTo>
                  <a:pt x="560" y="286"/>
                </a:lnTo>
                <a:lnTo>
                  <a:pt x="553" y="291"/>
                </a:lnTo>
                <a:lnTo>
                  <a:pt x="555" y="296"/>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42" name="Freeform 54"/>
          <p:cNvSpPr>
            <a:spLocks/>
          </p:cNvSpPr>
          <p:nvPr/>
        </p:nvSpPr>
        <p:spPr bwMode="auto">
          <a:xfrm>
            <a:off x="601663" y="5803900"/>
            <a:ext cx="101600" cy="58738"/>
          </a:xfrm>
          <a:custGeom>
            <a:avLst/>
            <a:gdLst/>
            <a:ahLst/>
            <a:cxnLst>
              <a:cxn ang="0">
                <a:pos x="412" y="279"/>
              </a:cxn>
              <a:cxn ang="0">
                <a:pos x="453" y="278"/>
              </a:cxn>
              <a:cxn ang="0">
                <a:pos x="504" y="283"/>
              </a:cxn>
              <a:cxn ang="0">
                <a:pos x="529" y="265"/>
              </a:cxn>
              <a:cxn ang="0">
                <a:pos x="544" y="239"/>
              </a:cxn>
              <a:cxn ang="0">
                <a:pos x="538" y="209"/>
              </a:cxn>
              <a:cxn ang="0">
                <a:pos x="523" y="178"/>
              </a:cxn>
              <a:cxn ang="0">
                <a:pos x="504" y="156"/>
              </a:cxn>
              <a:cxn ang="0">
                <a:pos x="478" y="146"/>
              </a:cxn>
              <a:cxn ang="0">
                <a:pos x="438" y="130"/>
              </a:cxn>
              <a:cxn ang="0">
                <a:pos x="407" y="123"/>
              </a:cxn>
              <a:cxn ang="0">
                <a:pos x="377" y="120"/>
              </a:cxn>
              <a:cxn ang="0">
                <a:pos x="346" y="113"/>
              </a:cxn>
              <a:cxn ang="0">
                <a:pos x="329" y="112"/>
              </a:cxn>
              <a:cxn ang="0">
                <a:pos x="316" y="119"/>
              </a:cxn>
              <a:cxn ang="0">
                <a:pos x="293" y="120"/>
              </a:cxn>
              <a:cxn ang="0">
                <a:pos x="271" y="130"/>
              </a:cxn>
              <a:cxn ang="0">
                <a:pos x="257" y="132"/>
              </a:cxn>
              <a:cxn ang="0">
                <a:pos x="243" y="125"/>
              </a:cxn>
              <a:cxn ang="0">
                <a:pos x="226" y="125"/>
              </a:cxn>
              <a:cxn ang="0">
                <a:pos x="205" y="113"/>
              </a:cxn>
              <a:cxn ang="0">
                <a:pos x="194" y="99"/>
              </a:cxn>
              <a:cxn ang="0">
                <a:pos x="185" y="85"/>
              </a:cxn>
              <a:cxn ang="0">
                <a:pos x="169" y="73"/>
              </a:cxn>
              <a:cxn ang="0">
                <a:pos x="157" y="62"/>
              </a:cxn>
              <a:cxn ang="0">
                <a:pos x="140" y="53"/>
              </a:cxn>
              <a:cxn ang="0">
                <a:pos x="117" y="37"/>
              </a:cxn>
              <a:cxn ang="0">
                <a:pos x="87" y="35"/>
              </a:cxn>
              <a:cxn ang="0">
                <a:pos x="60" y="21"/>
              </a:cxn>
              <a:cxn ang="0">
                <a:pos x="47" y="18"/>
              </a:cxn>
              <a:cxn ang="0">
                <a:pos x="32" y="6"/>
              </a:cxn>
              <a:cxn ang="0">
                <a:pos x="13" y="0"/>
              </a:cxn>
              <a:cxn ang="0">
                <a:pos x="2" y="12"/>
              </a:cxn>
              <a:cxn ang="0">
                <a:pos x="0" y="33"/>
              </a:cxn>
              <a:cxn ang="0">
                <a:pos x="12" y="53"/>
              </a:cxn>
              <a:cxn ang="0">
                <a:pos x="29" y="70"/>
              </a:cxn>
              <a:cxn ang="0">
                <a:pos x="48" y="85"/>
              </a:cxn>
              <a:cxn ang="0">
                <a:pos x="77" y="96"/>
              </a:cxn>
              <a:cxn ang="0">
                <a:pos x="109" y="103"/>
              </a:cxn>
              <a:cxn ang="0">
                <a:pos x="136" y="117"/>
              </a:cxn>
              <a:cxn ang="0">
                <a:pos x="164" y="132"/>
              </a:cxn>
              <a:cxn ang="0">
                <a:pos x="199" y="159"/>
              </a:cxn>
              <a:cxn ang="0">
                <a:pos x="230" y="184"/>
              </a:cxn>
              <a:cxn ang="0">
                <a:pos x="264" y="211"/>
              </a:cxn>
              <a:cxn ang="0">
                <a:pos x="304" y="235"/>
              </a:cxn>
              <a:cxn ang="0">
                <a:pos x="333" y="246"/>
              </a:cxn>
              <a:cxn ang="0">
                <a:pos x="364" y="254"/>
              </a:cxn>
              <a:cxn ang="0">
                <a:pos x="393" y="274"/>
              </a:cxn>
              <a:cxn ang="0">
                <a:pos x="420" y="291"/>
              </a:cxn>
              <a:cxn ang="0">
                <a:pos x="418" y="287"/>
              </a:cxn>
              <a:cxn ang="0">
                <a:pos x="412" y="279"/>
              </a:cxn>
            </a:cxnLst>
            <a:rect l="0" t="0" r="r" b="b"/>
            <a:pathLst>
              <a:path w="544" h="291">
                <a:moveTo>
                  <a:pt x="412" y="279"/>
                </a:moveTo>
                <a:lnTo>
                  <a:pt x="453" y="278"/>
                </a:lnTo>
                <a:lnTo>
                  <a:pt x="504" y="283"/>
                </a:lnTo>
                <a:lnTo>
                  <a:pt x="529" y="265"/>
                </a:lnTo>
                <a:lnTo>
                  <a:pt x="544" y="239"/>
                </a:lnTo>
                <a:lnTo>
                  <a:pt x="538" y="209"/>
                </a:lnTo>
                <a:lnTo>
                  <a:pt x="523" y="178"/>
                </a:lnTo>
                <a:lnTo>
                  <a:pt x="504" y="156"/>
                </a:lnTo>
                <a:lnTo>
                  <a:pt x="478" y="146"/>
                </a:lnTo>
                <a:lnTo>
                  <a:pt x="438" y="130"/>
                </a:lnTo>
                <a:lnTo>
                  <a:pt x="407" y="123"/>
                </a:lnTo>
                <a:lnTo>
                  <a:pt x="377" y="120"/>
                </a:lnTo>
                <a:lnTo>
                  <a:pt x="346" y="113"/>
                </a:lnTo>
                <a:lnTo>
                  <a:pt x="329" y="112"/>
                </a:lnTo>
                <a:lnTo>
                  <a:pt x="316" y="119"/>
                </a:lnTo>
                <a:lnTo>
                  <a:pt x="293" y="120"/>
                </a:lnTo>
                <a:lnTo>
                  <a:pt x="271" y="130"/>
                </a:lnTo>
                <a:lnTo>
                  <a:pt x="257" y="132"/>
                </a:lnTo>
                <a:lnTo>
                  <a:pt x="243" y="125"/>
                </a:lnTo>
                <a:lnTo>
                  <a:pt x="226" y="125"/>
                </a:lnTo>
                <a:lnTo>
                  <a:pt x="205" y="113"/>
                </a:lnTo>
                <a:lnTo>
                  <a:pt x="194" y="99"/>
                </a:lnTo>
                <a:lnTo>
                  <a:pt x="185" y="85"/>
                </a:lnTo>
                <a:lnTo>
                  <a:pt x="169" y="73"/>
                </a:lnTo>
                <a:lnTo>
                  <a:pt x="157" y="62"/>
                </a:lnTo>
                <a:lnTo>
                  <a:pt x="140" y="53"/>
                </a:lnTo>
                <a:lnTo>
                  <a:pt x="117" y="37"/>
                </a:lnTo>
                <a:lnTo>
                  <a:pt x="87" y="35"/>
                </a:lnTo>
                <a:lnTo>
                  <a:pt x="60" y="21"/>
                </a:lnTo>
                <a:lnTo>
                  <a:pt x="47" y="18"/>
                </a:lnTo>
                <a:lnTo>
                  <a:pt x="32" y="6"/>
                </a:lnTo>
                <a:lnTo>
                  <a:pt x="13" y="0"/>
                </a:lnTo>
                <a:lnTo>
                  <a:pt x="2" y="12"/>
                </a:lnTo>
                <a:lnTo>
                  <a:pt x="0" y="33"/>
                </a:lnTo>
                <a:lnTo>
                  <a:pt x="12" y="53"/>
                </a:lnTo>
                <a:lnTo>
                  <a:pt x="29" y="70"/>
                </a:lnTo>
                <a:lnTo>
                  <a:pt x="48" y="85"/>
                </a:lnTo>
                <a:lnTo>
                  <a:pt x="77" y="96"/>
                </a:lnTo>
                <a:lnTo>
                  <a:pt x="109" y="103"/>
                </a:lnTo>
                <a:lnTo>
                  <a:pt x="136" y="117"/>
                </a:lnTo>
                <a:lnTo>
                  <a:pt x="164" y="132"/>
                </a:lnTo>
                <a:lnTo>
                  <a:pt x="199" y="159"/>
                </a:lnTo>
                <a:lnTo>
                  <a:pt x="230" y="184"/>
                </a:lnTo>
                <a:lnTo>
                  <a:pt x="264" y="211"/>
                </a:lnTo>
                <a:lnTo>
                  <a:pt x="304" y="235"/>
                </a:lnTo>
                <a:lnTo>
                  <a:pt x="333" y="246"/>
                </a:lnTo>
                <a:lnTo>
                  <a:pt x="364" y="254"/>
                </a:lnTo>
                <a:lnTo>
                  <a:pt x="393" y="274"/>
                </a:lnTo>
                <a:lnTo>
                  <a:pt x="420" y="291"/>
                </a:lnTo>
                <a:lnTo>
                  <a:pt x="418" y="287"/>
                </a:lnTo>
                <a:lnTo>
                  <a:pt x="412" y="279"/>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43" name="Freeform 55"/>
          <p:cNvSpPr>
            <a:spLocks/>
          </p:cNvSpPr>
          <p:nvPr/>
        </p:nvSpPr>
        <p:spPr bwMode="auto">
          <a:xfrm>
            <a:off x="566738" y="5776913"/>
            <a:ext cx="19050" cy="20637"/>
          </a:xfrm>
          <a:custGeom>
            <a:avLst/>
            <a:gdLst/>
            <a:ahLst/>
            <a:cxnLst>
              <a:cxn ang="0">
                <a:pos x="78" y="64"/>
              </a:cxn>
              <a:cxn ang="0">
                <a:pos x="58" y="41"/>
              </a:cxn>
              <a:cxn ang="0">
                <a:pos x="46" y="17"/>
              </a:cxn>
              <a:cxn ang="0">
                <a:pos x="23" y="0"/>
              </a:cxn>
              <a:cxn ang="0">
                <a:pos x="0" y="2"/>
              </a:cxn>
              <a:cxn ang="0">
                <a:pos x="11" y="29"/>
              </a:cxn>
              <a:cxn ang="0">
                <a:pos x="30" y="62"/>
              </a:cxn>
              <a:cxn ang="0">
                <a:pos x="54" y="83"/>
              </a:cxn>
              <a:cxn ang="0">
                <a:pos x="84" y="94"/>
              </a:cxn>
              <a:cxn ang="0">
                <a:pos x="91" y="89"/>
              </a:cxn>
              <a:cxn ang="0">
                <a:pos x="95" y="82"/>
              </a:cxn>
              <a:cxn ang="0">
                <a:pos x="87" y="69"/>
              </a:cxn>
              <a:cxn ang="0">
                <a:pos x="95" y="64"/>
              </a:cxn>
              <a:cxn ang="0">
                <a:pos x="86" y="64"/>
              </a:cxn>
              <a:cxn ang="0">
                <a:pos x="79" y="69"/>
              </a:cxn>
              <a:cxn ang="0">
                <a:pos x="78" y="64"/>
              </a:cxn>
            </a:cxnLst>
            <a:rect l="0" t="0" r="r" b="b"/>
            <a:pathLst>
              <a:path w="95" h="94">
                <a:moveTo>
                  <a:pt x="78" y="64"/>
                </a:moveTo>
                <a:lnTo>
                  <a:pt x="58" y="41"/>
                </a:lnTo>
                <a:lnTo>
                  <a:pt x="46" y="17"/>
                </a:lnTo>
                <a:lnTo>
                  <a:pt x="23" y="0"/>
                </a:lnTo>
                <a:lnTo>
                  <a:pt x="0" y="2"/>
                </a:lnTo>
                <a:lnTo>
                  <a:pt x="11" y="29"/>
                </a:lnTo>
                <a:lnTo>
                  <a:pt x="30" y="62"/>
                </a:lnTo>
                <a:lnTo>
                  <a:pt x="54" y="83"/>
                </a:lnTo>
                <a:lnTo>
                  <a:pt x="84" y="94"/>
                </a:lnTo>
                <a:lnTo>
                  <a:pt x="91" y="89"/>
                </a:lnTo>
                <a:lnTo>
                  <a:pt x="95" y="82"/>
                </a:lnTo>
                <a:lnTo>
                  <a:pt x="87" y="69"/>
                </a:lnTo>
                <a:lnTo>
                  <a:pt x="95" y="64"/>
                </a:lnTo>
                <a:lnTo>
                  <a:pt x="86" y="64"/>
                </a:lnTo>
                <a:lnTo>
                  <a:pt x="79" y="69"/>
                </a:lnTo>
                <a:lnTo>
                  <a:pt x="78" y="64"/>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44" name="Freeform 56"/>
          <p:cNvSpPr>
            <a:spLocks/>
          </p:cNvSpPr>
          <p:nvPr/>
        </p:nvSpPr>
        <p:spPr bwMode="auto">
          <a:xfrm>
            <a:off x="538163" y="5764213"/>
            <a:ext cx="12700" cy="11112"/>
          </a:xfrm>
          <a:custGeom>
            <a:avLst/>
            <a:gdLst/>
            <a:ahLst/>
            <a:cxnLst>
              <a:cxn ang="0">
                <a:pos x="65" y="44"/>
              </a:cxn>
              <a:cxn ang="0">
                <a:pos x="65" y="27"/>
              </a:cxn>
              <a:cxn ang="0">
                <a:pos x="59" y="15"/>
              </a:cxn>
              <a:cxn ang="0">
                <a:pos x="38" y="4"/>
              </a:cxn>
              <a:cxn ang="0">
                <a:pos x="22" y="0"/>
              </a:cxn>
              <a:cxn ang="0">
                <a:pos x="14" y="0"/>
              </a:cxn>
              <a:cxn ang="0">
                <a:pos x="8" y="1"/>
              </a:cxn>
              <a:cxn ang="0">
                <a:pos x="0" y="9"/>
              </a:cxn>
              <a:cxn ang="0">
                <a:pos x="5" y="17"/>
              </a:cxn>
              <a:cxn ang="0">
                <a:pos x="17" y="36"/>
              </a:cxn>
              <a:cxn ang="0">
                <a:pos x="35" y="50"/>
              </a:cxn>
              <a:cxn ang="0">
                <a:pos x="55" y="57"/>
              </a:cxn>
              <a:cxn ang="0">
                <a:pos x="65" y="44"/>
              </a:cxn>
            </a:cxnLst>
            <a:rect l="0" t="0" r="r" b="b"/>
            <a:pathLst>
              <a:path w="65" h="57">
                <a:moveTo>
                  <a:pt x="65" y="44"/>
                </a:moveTo>
                <a:lnTo>
                  <a:pt x="65" y="27"/>
                </a:lnTo>
                <a:lnTo>
                  <a:pt x="59" y="15"/>
                </a:lnTo>
                <a:lnTo>
                  <a:pt x="38" y="4"/>
                </a:lnTo>
                <a:lnTo>
                  <a:pt x="22" y="0"/>
                </a:lnTo>
                <a:lnTo>
                  <a:pt x="14" y="0"/>
                </a:lnTo>
                <a:lnTo>
                  <a:pt x="8" y="1"/>
                </a:lnTo>
                <a:lnTo>
                  <a:pt x="0" y="9"/>
                </a:lnTo>
                <a:lnTo>
                  <a:pt x="5" y="17"/>
                </a:lnTo>
                <a:lnTo>
                  <a:pt x="17" y="36"/>
                </a:lnTo>
                <a:lnTo>
                  <a:pt x="35" y="50"/>
                </a:lnTo>
                <a:lnTo>
                  <a:pt x="55" y="57"/>
                </a:lnTo>
                <a:lnTo>
                  <a:pt x="65" y="44"/>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45" name="Freeform 57"/>
          <p:cNvSpPr>
            <a:spLocks/>
          </p:cNvSpPr>
          <p:nvPr/>
        </p:nvSpPr>
        <p:spPr bwMode="auto">
          <a:xfrm>
            <a:off x="519113" y="5751513"/>
            <a:ext cx="4762" cy="4762"/>
          </a:xfrm>
          <a:custGeom>
            <a:avLst/>
            <a:gdLst/>
            <a:ahLst/>
            <a:cxnLst>
              <a:cxn ang="0">
                <a:pos x="16" y="16"/>
              </a:cxn>
              <a:cxn ang="0">
                <a:pos x="21" y="15"/>
              </a:cxn>
              <a:cxn ang="0">
                <a:pos x="19" y="10"/>
              </a:cxn>
              <a:cxn ang="0">
                <a:pos x="15" y="2"/>
              </a:cxn>
              <a:cxn ang="0">
                <a:pos x="7" y="8"/>
              </a:cxn>
              <a:cxn ang="0">
                <a:pos x="5" y="2"/>
              </a:cxn>
              <a:cxn ang="0">
                <a:pos x="2" y="0"/>
              </a:cxn>
              <a:cxn ang="0">
                <a:pos x="0" y="13"/>
              </a:cxn>
              <a:cxn ang="0">
                <a:pos x="2" y="18"/>
              </a:cxn>
              <a:cxn ang="0">
                <a:pos x="3" y="23"/>
              </a:cxn>
              <a:cxn ang="0">
                <a:pos x="14" y="19"/>
              </a:cxn>
              <a:cxn ang="0">
                <a:pos x="16" y="16"/>
              </a:cxn>
            </a:cxnLst>
            <a:rect l="0" t="0" r="r" b="b"/>
            <a:pathLst>
              <a:path w="21" h="23">
                <a:moveTo>
                  <a:pt x="16" y="16"/>
                </a:moveTo>
                <a:lnTo>
                  <a:pt x="21" y="15"/>
                </a:lnTo>
                <a:lnTo>
                  <a:pt x="19" y="10"/>
                </a:lnTo>
                <a:lnTo>
                  <a:pt x="15" y="2"/>
                </a:lnTo>
                <a:lnTo>
                  <a:pt x="7" y="8"/>
                </a:lnTo>
                <a:lnTo>
                  <a:pt x="5" y="2"/>
                </a:lnTo>
                <a:lnTo>
                  <a:pt x="2" y="0"/>
                </a:lnTo>
                <a:lnTo>
                  <a:pt x="0" y="13"/>
                </a:lnTo>
                <a:lnTo>
                  <a:pt x="2" y="18"/>
                </a:lnTo>
                <a:lnTo>
                  <a:pt x="3" y="23"/>
                </a:lnTo>
                <a:lnTo>
                  <a:pt x="14" y="19"/>
                </a:lnTo>
                <a:lnTo>
                  <a:pt x="16" y="16"/>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46" name="Freeform 58"/>
          <p:cNvSpPr>
            <a:spLocks/>
          </p:cNvSpPr>
          <p:nvPr/>
        </p:nvSpPr>
        <p:spPr bwMode="auto">
          <a:xfrm>
            <a:off x="504825" y="5738813"/>
            <a:ext cx="4763" cy="11112"/>
          </a:xfrm>
          <a:custGeom>
            <a:avLst/>
            <a:gdLst/>
            <a:ahLst/>
            <a:cxnLst>
              <a:cxn ang="0">
                <a:pos x="30" y="24"/>
              </a:cxn>
              <a:cxn ang="0">
                <a:pos x="28" y="19"/>
              </a:cxn>
              <a:cxn ang="0">
                <a:pos x="27" y="13"/>
              </a:cxn>
              <a:cxn ang="0">
                <a:pos x="24" y="8"/>
              </a:cxn>
              <a:cxn ang="0">
                <a:pos x="20" y="0"/>
              </a:cxn>
              <a:cxn ang="0">
                <a:pos x="13" y="6"/>
              </a:cxn>
              <a:cxn ang="0">
                <a:pos x="7" y="8"/>
              </a:cxn>
              <a:cxn ang="0">
                <a:pos x="0" y="12"/>
              </a:cxn>
              <a:cxn ang="0">
                <a:pos x="7" y="25"/>
              </a:cxn>
              <a:cxn ang="0">
                <a:pos x="8" y="31"/>
              </a:cxn>
              <a:cxn ang="0">
                <a:pos x="14" y="37"/>
              </a:cxn>
              <a:cxn ang="0">
                <a:pos x="19" y="45"/>
              </a:cxn>
              <a:cxn ang="0">
                <a:pos x="24" y="42"/>
              </a:cxn>
              <a:cxn ang="0">
                <a:pos x="27" y="31"/>
              </a:cxn>
              <a:cxn ang="0">
                <a:pos x="31" y="28"/>
              </a:cxn>
              <a:cxn ang="0">
                <a:pos x="30" y="24"/>
              </a:cxn>
            </a:cxnLst>
            <a:rect l="0" t="0" r="r" b="b"/>
            <a:pathLst>
              <a:path w="31" h="45">
                <a:moveTo>
                  <a:pt x="30" y="24"/>
                </a:moveTo>
                <a:lnTo>
                  <a:pt x="28" y="19"/>
                </a:lnTo>
                <a:lnTo>
                  <a:pt x="27" y="13"/>
                </a:lnTo>
                <a:lnTo>
                  <a:pt x="24" y="8"/>
                </a:lnTo>
                <a:lnTo>
                  <a:pt x="20" y="0"/>
                </a:lnTo>
                <a:lnTo>
                  <a:pt x="13" y="6"/>
                </a:lnTo>
                <a:lnTo>
                  <a:pt x="7" y="8"/>
                </a:lnTo>
                <a:lnTo>
                  <a:pt x="0" y="12"/>
                </a:lnTo>
                <a:lnTo>
                  <a:pt x="7" y="25"/>
                </a:lnTo>
                <a:lnTo>
                  <a:pt x="8" y="31"/>
                </a:lnTo>
                <a:lnTo>
                  <a:pt x="14" y="37"/>
                </a:lnTo>
                <a:lnTo>
                  <a:pt x="19" y="45"/>
                </a:lnTo>
                <a:lnTo>
                  <a:pt x="24" y="42"/>
                </a:lnTo>
                <a:lnTo>
                  <a:pt x="27" y="31"/>
                </a:lnTo>
                <a:lnTo>
                  <a:pt x="31" y="28"/>
                </a:lnTo>
                <a:lnTo>
                  <a:pt x="30" y="24"/>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47" name="Freeform 59"/>
          <p:cNvSpPr>
            <a:spLocks/>
          </p:cNvSpPr>
          <p:nvPr/>
        </p:nvSpPr>
        <p:spPr bwMode="auto">
          <a:xfrm>
            <a:off x="484188" y="5711825"/>
            <a:ext cx="11112" cy="22225"/>
          </a:xfrm>
          <a:custGeom>
            <a:avLst/>
            <a:gdLst/>
            <a:ahLst/>
            <a:cxnLst>
              <a:cxn ang="0">
                <a:pos x="50" y="38"/>
              </a:cxn>
              <a:cxn ang="0">
                <a:pos x="43" y="25"/>
              </a:cxn>
              <a:cxn ang="0">
                <a:pos x="33" y="20"/>
              </a:cxn>
              <a:cxn ang="0">
                <a:pos x="24" y="11"/>
              </a:cxn>
              <a:cxn ang="0">
                <a:pos x="16" y="1"/>
              </a:cxn>
              <a:cxn ang="0">
                <a:pos x="11" y="0"/>
              </a:cxn>
              <a:cxn ang="0">
                <a:pos x="5" y="6"/>
              </a:cxn>
              <a:cxn ang="0">
                <a:pos x="0" y="7"/>
              </a:cxn>
              <a:cxn ang="0">
                <a:pos x="11" y="35"/>
              </a:cxn>
              <a:cxn ang="0">
                <a:pos x="24" y="59"/>
              </a:cxn>
              <a:cxn ang="0">
                <a:pos x="42" y="86"/>
              </a:cxn>
              <a:cxn ang="0">
                <a:pos x="55" y="111"/>
              </a:cxn>
              <a:cxn ang="0">
                <a:pos x="61" y="109"/>
              </a:cxn>
              <a:cxn ang="0">
                <a:pos x="67" y="104"/>
              </a:cxn>
              <a:cxn ang="0">
                <a:pos x="59" y="86"/>
              </a:cxn>
              <a:cxn ang="0">
                <a:pos x="60" y="69"/>
              </a:cxn>
              <a:cxn ang="0">
                <a:pos x="57" y="50"/>
              </a:cxn>
              <a:cxn ang="0">
                <a:pos x="50" y="38"/>
              </a:cxn>
            </a:cxnLst>
            <a:rect l="0" t="0" r="r" b="b"/>
            <a:pathLst>
              <a:path w="67" h="111">
                <a:moveTo>
                  <a:pt x="50" y="38"/>
                </a:moveTo>
                <a:lnTo>
                  <a:pt x="43" y="25"/>
                </a:lnTo>
                <a:lnTo>
                  <a:pt x="33" y="20"/>
                </a:lnTo>
                <a:lnTo>
                  <a:pt x="24" y="11"/>
                </a:lnTo>
                <a:lnTo>
                  <a:pt x="16" y="1"/>
                </a:lnTo>
                <a:lnTo>
                  <a:pt x="11" y="0"/>
                </a:lnTo>
                <a:lnTo>
                  <a:pt x="5" y="6"/>
                </a:lnTo>
                <a:lnTo>
                  <a:pt x="0" y="7"/>
                </a:lnTo>
                <a:lnTo>
                  <a:pt x="11" y="35"/>
                </a:lnTo>
                <a:lnTo>
                  <a:pt x="24" y="59"/>
                </a:lnTo>
                <a:lnTo>
                  <a:pt x="42" y="86"/>
                </a:lnTo>
                <a:lnTo>
                  <a:pt x="55" y="111"/>
                </a:lnTo>
                <a:lnTo>
                  <a:pt x="61" y="109"/>
                </a:lnTo>
                <a:lnTo>
                  <a:pt x="67" y="104"/>
                </a:lnTo>
                <a:lnTo>
                  <a:pt x="59" y="86"/>
                </a:lnTo>
                <a:lnTo>
                  <a:pt x="60" y="69"/>
                </a:lnTo>
                <a:lnTo>
                  <a:pt x="57" y="50"/>
                </a:lnTo>
                <a:lnTo>
                  <a:pt x="50" y="38"/>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48" name="Freeform 60"/>
          <p:cNvSpPr>
            <a:spLocks/>
          </p:cNvSpPr>
          <p:nvPr/>
        </p:nvSpPr>
        <p:spPr bwMode="auto">
          <a:xfrm>
            <a:off x="457200" y="5684838"/>
            <a:ext cx="38100" cy="22225"/>
          </a:xfrm>
          <a:custGeom>
            <a:avLst/>
            <a:gdLst/>
            <a:ahLst/>
            <a:cxnLst>
              <a:cxn ang="0">
                <a:pos x="153" y="27"/>
              </a:cxn>
              <a:cxn ang="0">
                <a:pos x="188" y="45"/>
              </a:cxn>
              <a:cxn ang="0">
                <a:pos x="203" y="67"/>
              </a:cxn>
              <a:cxn ang="0">
                <a:pos x="201" y="87"/>
              </a:cxn>
              <a:cxn ang="0">
                <a:pos x="171" y="111"/>
              </a:cxn>
              <a:cxn ang="0">
                <a:pos x="164" y="108"/>
              </a:cxn>
              <a:cxn ang="0">
                <a:pos x="151" y="100"/>
              </a:cxn>
              <a:cxn ang="0">
                <a:pos x="146" y="89"/>
              </a:cxn>
              <a:cxn ang="0">
                <a:pos x="140" y="78"/>
              </a:cxn>
              <a:cxn ang="0">
                <a:pos x="138" y="89"/>
              </a:cxn>
              <a:cxn ang="0">
                <a:pos x="141" y="100"/>
              </a:cxn>
              <a:cxn ang="0">
                <a:pos x="138" y="108"/>
              </a:cxn>
              <a:cxn ang="0">
                <a:pos x="146" y="116"/>
              </a:cxn>
              <a:cxn ang="0">
                <a:pos x="131" y="112"/>
              </a:cxn>
              <a:cxn ang="0">
                <a:pos x="117" y="106"/>
              </a:cxn>
              <a:cxn ang="0">
                <a:pos x="105" y="95"/>
              </a:cxn>
              <a:cxn ang="0">
                <a:pos x="89" y="82"/>
              </a:cxn>
              <a:cxn ang="0">
                <a:pos x="84" y="74"/>
              </a:cxn>
              <a:cxn ang="0">
                <a:pos x="74" y="69"/>
              </a:cxn>
              <a:cxn ang="0">
                <a:pos x="55" y="72"/>
              </a:cxn>
              <a:cxn ang="0">
                <a:pos x="50" y="66"/>
              </a:cxn>
              <a:cxn ang="0">
                <a:pos x="36" y="50"/>
              </a:cxn>
              <a:cxn ang="0">
                <a:pos x="19" y="40"/>
              </a:cxn>
              <a:cxn ang="0">
                <a:pos x="12" y="20"/>
              </a:cxn>
              <a:cxn ang="0">
                <a:pos x="0" y="0"/>
              </a:cxn>
              <a:cxn ang="0">
                <a:pos x="30" y="2"/>
              </a:cxn>
              <a:cxn ang="0">
                <a:pos x="62" y="10"/>
              </a:cxn>
              <a:cxn ang="0">
                <a:pos x="91" y="21"/>
              </a:cxn>
              <a:cxn ang="0">
                <a:pos x="122" y="28"/>
              </a:cxn>
              <a:cxn ang="0">
                <a:pos x="129" y="33"/>
              </a:cxn>
              <a:cxn ang="0">
                <a:pos x="141" y="42"/>
              </a:cxn>
              <a:cxn ang="0">
                <a:pos x="156" y="38"/>
              </a:cxn>
              <a:cxn ang="0">
                <a:pos x="153" y="27"/>
              </a:cxn>
            </a:cxnLst>
            <a:rect l="0" t="0" r="r" b="b"/>
            <a:pathLst>
              <a:path w="203" h="116">
                <a:moveTo>
                  <a:pt x="153" y="27"/>
                </a:moveTo>
                <a:lnTo>
                  <a:pt x="188" y="45"/>
                </a:lnTo>
                <a:lnTo>
                  <a:pt x="203" y="67"/>
                </a:lnTo>
                <a:lnTo>
                  <a:pt x="201" y="87"/>
                </a:lnTo>
                <a:lnTo>
                  <a:pt x="171" y="111"/>
                </a:lnTo>
                <a:lnTo>
                  <a:pt x="164" y="108"/>
                </a:lnTo>
                <a:lnTo>
                  <a:pt x="151" y="100"/>
                </a:lnTo>
                <a:lnTo>
                  <a:pt x="146" y="89"/>
                </a:lnTo>
                <a:lnTo>
                  <a:pt x="140" y="78"/>
                </a:lnTo>
                <a:lnTo>
                  <a:pt x="138" y="89"/>
                </a:lnTo>
                <a:lnTo>
                  <a:pt x="141" y="100"/>
                </a:lnTo>
                <a:lnTo>
                  <a:pt x="138" y="108"/>
                </a:lnTo>
                <a:lnTo>
                  <a:pt x="146" y="116"/>
                </a:lnTo>
                <a:lnTo>
                  <a:pt x="131" y="112"/>
                </a:lnTo>
                <a:lnTo>
                  <a:pt x="117" y="106"/>
                </a:lnTo>
                <a:lnTo>
                  <a:pt x="105" y="95"/>
                </a:lnTo>
                <a:lnTo>
                  <a:pt x="89" y="82"/>
                </a:lnTo>
                <a:lnTo>
                  <a:pt x="84" y="74"/>
                </a:lnTo>
                <a:lnTo>
                  <a:pt x="74" y="69"/>
                </a:lnTo>
                <a:lnTo>
                  <a:pt x="55" y="72"/>
                </a:lnTo>
                <a:lnTo>
                  <a:pt x="50" y="66"/>
                </a:lnTo>
                <a:lnTo>
                  <a:pt x="36" y="50"/>
                </a:lnTo>
                <a:lnTo>
                  <a:pt x="19" y="40"/>
                </a:lnTo>
                <a:lnTo>
                  <a:pt x="12" y="20"/>
                </a:lnTo>
                <a:lnTo>
                  <a:pt x="0" y="0"/>
                </a:lnTo>
                <a:lnTo>
                  <a:pt x="30" y="2"/>
                </a:lnTo>
                <a:lnTo>
                  <a:pt x="62" y="10"/>
                </a:lnTo>
                <a:lnTo>
                  <a:pt x="91" y="21"/>
                </a:lnTo>
                <a:lnTo>
                  <a:pt x="122" y="28"/>
                </a:lnTo>
                <a:lnTo>
                  <a:pt x="129" y="33"/>
                </a:lnTo>
                <a:lnTo>
                  <a:pt x="141" y="42"/>
                </a:lnTo>
                <a:lnTo>
                  <a:pt x="156" y="38"/>
                </a:lnTo>
                <a:lnTo>
                  <a:pt x="153" y="27"/>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49" name="Freeform 61"/>
          <p:cNvSpPr>
            <a:spLocks/>
          </p:cNvSpPr>
          <p:nvPr/>
        </p:nvSpPr>
        <p:spPr bwMode="auto">
          <a:xfrm>
            <a:off x="427038" y="5637213"/>
            <a:ext cx="28575" cy="36512"/>
          </a:xfrm>
          <a:custGeom>
            <a:avLst/>
            <a:gdLst/>
            <a:ahLst/>
            <a:cxnLst>
              <a:cxn ang="0">
                <a:pos x="123" y="119"/>
              </a:cxn>
              <a:cxn ang="0">
                <a:pos x="128" y="103"/>
              </a:cxn>
              <a:cxn ang="0">
                <a:pos x="139" y="92"/>
              </a:cxn>
              <a:cxn ang="0">
                <a:pos x="144" y="81"/>
              </a:cxn>
              <a:cxn ang="0">
                <a:pos x="155" y="69"/>
              </a:cxn>
              <a:cxn ang="0">
                <a:pos x="155" y="52"/>
              </a:cxn>
              <a:cxn ang="0">
                <a:pos x="155" y="34"/>
              </a:cxn>
              <a:cxn ang="0">
                <a:pos x="137" y="16"/>
              </a:cxn>
              <a:cxn ang="0">
                <a:pos x="129" y="8"/>
              </a:cxn>
              <a:cxn ang="0">
                <a:pos x="116" y="0"/>
              </a:cxn>
              <a:cxn ang="0">
                <a:pos x="103" y="7"/>
              </a:cxn>
              <a:cxn ang="0">
                <a:pos x="96" y="12"/>
              </a:cxn>
              <a:cxn ang="0">
                <a:pos x="84" y="19"/>
              </a:cxn>
              <a:cxn ang="0">
                <a:pos x="84" y="45"/>
              </a:cxn>
              <a:cxn ang="0">
                <a:pos x="85" y="77"/>
              </a:cxn>
              <a:cxn ang="0">
                <a:pos x="84" y="94"/>
              </a:cxn>
              <a:cxn ang="0">
                <a:pos x="64" y="106"/>
              </a:cxn>
              <a:cxn ang="0">
                <a:pos x="50" y="98"/>
              </a:cxn>
              <a:cxn ang="0">
                <a:pos x="38" y="92"/>
              </a:cxn>
              <a:cxn ang="0">
                <a:pos x="27" y="86"/>
              </a:cxn>
              <a:cxn ang="0">
                <a:pos x="15" y="84"/>
              </a:cxn>
              <a:cxn ang="0">
                <a:pos x="4" y="96"/>
              </a:cxn>
              <a:cxn ang="0">
                <a:pos x="5" y="118"/>
              </a:cxn>
              <a:cxn ang="0">
                <a:pos x="0" y="129"/>
              </a:cxn>
              <a:cxn ang="0">
                <a:pos x="15" y="141"/>
              </a:cxn>
              <a:cxn ang="0">
                <a:pos x="24" y="151"/>
              </a:cxn>
              <a:cxn ang="0">
                <a:pos x="34" y="156"/>
              </a:cxn>
              <a:cxn ang="0">
                <a:pos x="48" y="162"/>
              </a:cxn>
              <a:cxn ang="0">
                <a:pos x="58" y="168"/>
              </a:cxn>
              <a:cxn ang="0">
                <a:pos x="85" y="177"/>
              </a:cxn>
              <a:cxn ang="0">
                <a:pos x="104" y="166"/>
              </a:cxn>
              <a:cxn ang="0">
                <a:pos x="120" y="143"/>
              </a:cxn>
              <a:cxn ang="0">
                <a:pos x="123" y="119"/>
              </a:cxn>
            </a:cxnLst>
            <a:rect l="0" t="0" r="r" b="b"/>
            <a:pathLst>
              <a:path w="155" h="177">
                <a:moveTo>
                  <a:pt x="123" y="119"/>
                </a:moveTo>
                <a:lnTo>
                  <a:pt x="128" y="103"/>
                </a:lnTo>
                <a:lnTo>
                  <a:pt x="139" y="92"/>
                </a:lnTo>
                <a:lnTo>
                  <a:pt x="144" y="81"/>
                </a:lnTo>
                <a:lnTo>
                  <a:pt x="155" y="69"/>
                </a:lnTo>
                <a:lnTo>
                  <a:pt x="155" y="52"/>
                </a:lnTo>
                <a:lnTo>
                  <a:pt x="155" y="34"/>
                </a:lnTo>
                <a:lnTo>
                  <a:pt x="137" y="16"/>
                </a:lnTo>
                <a:lnTo>
                  <a:pt x="129" y="8"/>
                </a:lnTo>
                <a:lnTo>
                  <a:pt x="116" y="0"/>
                </a:lnTo>
                <a:lnTo>
                  <a:pt x="103" y="7"/>
                </a:lnTo>
                <a:lnTo>
                  <a:pt x="96" y="12"/>
                </a:lnTo>
                <a:lnTo>
                  <a:pt x="84" y="19"/>
                </a:lnTo>
                <a:lnTo>
                  <a:pt x="84" y="45"/>
                </a:lnTo>
                <a:lnTo>
                  <a:pt x="85" y="77"/>
                </a:lnTo>
                <a:lnTo>
                  <a:pt x="84" y="94"/>
                </a:lnTo>
                <a:lnTo>
                  <a:pt x="64" y="106"/>
                </a:lnTo>
                <a:lnTo>
                  <a:pt x="50" y="98"/>
                </a:lnTo>
                <a:lnTo>
                  <a:pt x="38" y="92"/>
                </a:lnTo>
                <a:lnTo>
                  <a:pt x="27" y="86"/>
                </a:lnTo>
                <a:lnTo>
                  <a:pt x="15" y="84"/>
                </a:lnTo>
                <a:lnTo>
                  <a:pt x="4" y="96"/>
                </a:lnTo>
                <a:lnTo>
                  <a:pt x="5" y="118"/>
                </a:lnTo>
                <a:lnTo>
                  <a:pt x="0" y="129"/>
                </a:lnTo>
                <a:lnTo>
                  <a:pt x="15" y="141"/>
                </a:lnTo>
                <a:lnTo>
                  <a:pt x="24" y="151"/>
                </a:lnTo>
                <a:lnTo>
                  <a:pt x="34" y="156"/>
                </a:lnTo>
                <a:lnTo>
                  <a:pt x="48" y="162"/>
                </a:lnTo>
                <a:lnTo>
                  <a:pt x="58" y="168"/>
                </a:lnTo>
                <a:lnTo>
                  <a:pt x="85" y="177"/>
                </a:lnTo>
                <a:lnTo>
                  <a:pt x="104" y="166"/>
                </a:lnTo>
                <a:lnTo>
                  <a:pt x="120" y="143"/>
                </a:lnTo>
                <a:lnTo>
                  <a:pt x="123" y="119"/>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50" name="Freeform 62"/>
          <p:cNvSpPr>
            <a:spLocks/>
          </p:cNvSpPr>
          <p:nvPr/>
        </p:nvSpPr>
        <p:spPr bwMode="auto">
          <a:xfrm>
            <a:off x="398463" y="5605463"/>
            <a:ext cx="41275" cy="31750"/>
          </a:xfrm>
          <a:custGeom>
            <a:avLst/>
            <a:gdLst/>
            <a:ahLst/>
            <a:cxnLst>
              <a:cxn ang="0">
                <a:pos x="153" y="103"/>
              </a:cxn>
              <a:cxn ang="0">
                <a:pos x="164" y="96"/>
              </a:cxn>
              <a:cxn ang="0">
                <a:pos x="170" y="86"/>
              </a:cxn>
              <a:cxn ang="0">
                <a:pos x="186" y="72"/>
              </a:cxn>
              <a:cxn ang="0">
                <a:pos x="199" y="65"/>
              </a:cxn>
              <a:cxn ang="0">
                <a:pos x="213" y="81"/>
              </a:cxn>
              <a:cxn ang="0">
                <a:pos x="222" y="95"/>
              </a:cxn>
              <a:cxn ang="0">
                <a:pos x="220" y="107"/>
              </a:cxn>
              <a:cxn ang="0">
                <a:pos x="212" y="116"/>
              </a:cxn>
              <a:cxn ang="0">
                <a:pos x="199" y="140"/>
              </a:cxn>
              <a:cxn ang="0">
                <a:pos x="182" y="158"/>
              </a:cxn>
              <a:cxn ang="0">
                <a:pos x="163" y="166"/>
              </a:cxn>
              <a:cxn ang="0">
                <a:pos x="149" y="159"/>
              </a:cxn>
              <a:cxn ang="0">
                <a:pos x="128" y="143"/>
              </a:cxn>
              <a:cxn ang="0">
                <a:pos x="109" y="129"/>
              </a:cxn>
              <a:cxn ang="0">
                <a:pos x="89" y="114"/>
              </a:cxn>
              <a:cxn ang="0">
                <a:pos x="72" y="96"/>
              </a:cxn>
              <a:cxn ang="0">
                <a:pos x="54" y="73"/>
              </a:cxn>
              <a:cxn ang="0">
                <a:pos x="35" y="59"/>
              </a:cxn>
              <a:cxn ang="0">
                <a:pos x="17" y="33"/>
              </a:cxn>
              <a:cxn ang="0">
                <a:pos x="0" y="15"/>
              </a:cxn>
              <a:cxn ang="0">
                <a:pos x="22" y="0"/>
              </a:cxn>
              <a:cxn ang="0">
                <a:pos x="38" y="3"/>
              </a:cxn>
              <a:cxn ang="0">
                <a:pos x="58" y="14"/>
              </a:cxn>
              <a:cxn ang="0">
                <a:pos x="77" y="37"/>
              </a:cxn>
              <a:cxn ang="0">
                <a:pos x="98" y="57"/>
              </a:cxn>
              <a:cxn ang="0">
                <a:pos x="111" y="81"/>
              </a:cxn>
              <a:cxn ang="0">
                <a:pos x="135" y="94"/>
              </a:cxn>
              <a:cxn ang="0">
                <a:pos x="153" y="103"/>
              </a:cxn>
            </a:cxnLst>
            <a:rect l="0" t="0" r="r" b="b"/>
            <a:pathLst>
              <a:path w="222" h="166">
                <a:moveTo>
                  <a:pt x="153" y="103"/>
                </a:moveTo>
                <a:lnTo>
                  <a:pt x="164" y="96"/>
                </a:lnTo>
                <a:lnTo>
                  <a:pt x="170" y="86"/>
                </a:lnTo>
                <a:lnTo>
                  <a:pt x="186" y="72"/>
                </a:lnTo>
                <a:lnTo>
                  <a:pt x="199" y="65"/>
                </a:lnTo>
                <a:lnTo>
                  <a:pt x="213" y="81"/>
                </a:lnTo>
                <a:lnTo>
                  <a:pt x="222" y="95"/>
                </a:lnTo>
                <a:lnTo>
                  <a:pt x="220" y="107"/>
                </a:lnTo>
                <a:lnTo>
                  <a:pt x="212" y="116"/>
                </a:lnTo>
                <a:lnTo>
                  <a:pt x="199" y="140"/>
                </a:lnTo>
                <a:lnTo>
                  <a:pt x="182" y="158"/>
                </a:lnTo>
                <a:lnTo>
                  <a:pt x="163" y="166"/>
                </a:lnTo>
                <a:lnTo>
                  <a:pt x="149" y="159"/>
                </a:lnTo>
                <a:lnTo>
                  <a:pt x="128" y="143"/>
                </a:lnTo>
                <a:lnTo>
                  <a:pt x="109" y="129"/>
                </a:lnTo>
                <a:lnTo>
                  <a:pt x="89" y="114"/>
                </a:lnTo>
                <a:lnTo>
                  <a:pt x="72" y="96"/>
                </a:lnTo>
                <a:lnTo>
                  <a:pt x="54" y="73"/>
                </a:lnTo>
                <a:lnTo>
                  <a:pt x="35" y="59"/>
                </a:lnTo>
                <a:lnTo>
                  <a:pt x="17" y="33"/>
                </a:lnTo>
                <a:lnTo>
                  <a:pt x="0" y="15"/>
                </a:lnTo>
                <a:lnTo>
                  <a:pt x="22" y="0"/>
                </a:lnTo>
                <a:lnTo>
                  <a:pt x="38" y="3"/>
                </a:lnTo>
                <a:lnTo>
                  <a:pt x="58" y="14"/>
                </a:lnTo>
                <a:lnTo>
                  <a:pt x="77" y="37"/>
                </a:lnTo>
                <a:lnTo>
                  <a:pt x="98" y="57"/>
                </a:lnTo>
                <a:lnTo>
                  <a:pt x="111" y="81"/>
                </a:lnTo>
                <a:lnTo>
                  <a:pt x="135" y="94"/>
                </a:lnTo>
                <a:lnTo>
                  <a:pt x="153" y="103"/>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51" name="Freeform 63"/>
          <p:cNvSpPr>
            <a:spLocks/>
          </p:cNvSpPr>
          <p:nvPr/>
        </p:nvSpPr>
        <p:spPr bwMode="auto">
          <a:xfrm>
            <a:off x="382588" y="5562600"/>
            <a:ext cx="38100" cy="31750"/>
          </a:xfrm>
          <a:custGeom>
            <a:avLst/>
            <a:gdLst/>
            <a:ahLst/>
            <a:cxnLst>
              <a:cxn ang="0">
                <a:pos x="141" y="85"/>
              </a:cxn>
              <a:cxn ang="0">
                <a:pos x="166" y="68"/>
              </a:cxn>
              <a:cxn ang="0">
                <a:pos x="176" y="42"/>
              </a:cxn>
              <a:cxn ang="0">
                <a:pos x="171" y="26"/>
              </a:cxn>
              <a:cxn ang="0">
                <a:pos x="164" y="6"/>
              </a:cxn>
              <a:cxn ang="0">
                <a:pos x="152" y="4"/>
              </a:cxn>
              <a:cxn ang="0">
                <a:pos x="145" y="0"/>
              </a:cxn>
              <a:cxn ang="0">
                <a:pos x="135" y="4"/>
              </a:cxn>
              <a:cxn ang="0">
                <a:pos x="124" y="7"/>
              </a:cxn>
              <a:cxn ang="0">
                <a:pos x="117" y="29"/>
              </a:cxn>
              <a:cxn ang="0">
                <a:pos x="115" y="50"/>
              </a:cxn>
              <a:cxn ang="0">
                <a:pos x="99" y="64"/>
              </a:cxn>
              <a:cxn ang="0">
                <a:pos x="85" y="73"/>
              </a:cxn>
              <a:cxn ang="0">
                <a:pos x="73" y="64"/>
              </a:cxn>
              <a:cxn ang="0">
                <a:pos x="61" y="53"/>
              </a:cxn>
              <a:cxn ang="0">
                <a:pos x="50" y="48"/>
              </a:cxn>
              <a:cxn ang="0">
                <a:pos x="36" y="32"/>
              </a:cxn>
              <a:cxn ang="0">
                <a:pos x="30" y="36"/>
              </a:cxn>
              <a:cxn ang="0">
                <a:pos x="26" y="43"/>
              </a:cxn>
              <a:cxn ang="0">
                <a:pos x="22" y="58"/>
              </a:cxn>
              <a:cxn ang="0">
                <a:pos x="20" y="71"/>
              </a:cxn>
              <a:cxn ang="0">
                <a:pos x="18" y="83"/>
              </a:cxn>
              <a:cxn ang="0">
                <a:pos x="13" y="85"/>
              </a:cxn>
              <a:cxn ang="0">
                <a:pos x="13" y="94"/>
              </a:cxn>
              <a:cxn ang="0">
                <a:pos x="13" y="111"/>
              </a:cxn>
              <a:cxn ang="0">
                <a:pos x="16" y="122"/>
              </a:cxn>
              <a:cxn ang="0">
                <a:pos x="31" y="125"/>
              </a:cxn>
              <a:cxn ang="0">
                <a:pos x="25" y="130"/>
              </a:cxn>
              <a:cxn ang="0">
                <a:pos x="17" y="136"/>
              </a:cxn>
              <a:cxn ang="0">
                <a:pos x="6" y="139"/>
              </a:cxn>
              <a:cxn ang="0">
                <a:pos x="0" y="136"/>
              </a:cxn>
              <a:cxn ang="0">
                <a:pos x="3" y="145"/>
              </a:cxn>
              <a:cxn ang="0">
                <a:pos x="14" y="151"/>
              </a:cxn>
              <a:cxn ang="0">
                <a:pos x="18" y="158"/>
              </a:cxn>
              <a:cxn ang="0">
                <a:pos x="26" y="162"/>
              </a:cxn>
              <a:cxn ang="0">
                <a:pos x="56" y="155"/>
              </a:cxn>
              <a:cxn ang="0">
                <a:pos x="76" y="140"/>
              </a:cxn>
              <a:cxn ang="0">
                <a:pos x="105" y="120"/>
              </a:cxn>
              <a:cxn ang="0">
                <a:pos x="124" y="108"/>
              </a:cxn>
              <a:cxn ang="0">
                <a:pos x="140" y="111"/>
              </a:cxn>
              <a:cxn ang="0">
                <a:pos x="153" y="110"/>
              </a:cxn>
              <a:cxn ang="0">
                <a:pos x="175" y="121"/>
              </a:cxn>
              <a:cxn ang="0">
                <a:pos x="189" y="111"/>
              </a:cxn>
              <a:cxn ang="0">
                <a:pos x="195" y="106"/>
              </a:cxn>
              <a:cxn ang="0">
                <a:pos x="192" y="95"/>
              </a:cxn>
              <a:cxn ang="0">
                <a:pos x="182" y="81"/>
              </a:cxn>
              <a:cxn ang="0">
                <a:pos x="166" y="68"/>
              </a:cxn>
              <a:cxn ang="0">
                <a:pos x="155" y="76"/>
              </a:cxn>
              <a:cxn ang="0">
                <a:pos x="152" y="79"/>
              </a:cxn>
              <a:cxn ang="0">
                <a:pos x="141" y="85"/>
              </a:cxn>
            </a:cxnLst>
            <a:rect l="0" t="0" r="r" b="b"/>
            <a:pathLst>
              <a:path w="195" h="162">
                <a:moveTo>
                  <a:pt x="141" y="85"/>
                </a:moveTo>
                <a:lnTo>
                  <a:pt x="166" y="68"/>
                </a:lnTo>
                <a:lnTo>
                  <a:pt x="176" y="42"/>
                </a:lnTo>
                <a:lnTo>
                  <a:pt x="171" y="26"/>
                </a:lnTo>
                <a:lnTo>
                  <a:pt x="164" y="6"/>
                </a:lnTo>
                <a:lnTo>
                  <a:pt x="152" y="4"/>
                </a:lnTo>
                <a:lnTo>
                  <a:pt x="145" y="0"/>
                </a:lnTo>
                <a:lnTo>
                  <a:pt x="135" y="4"/>
                </a:lnTo>
                <a:lnTo>
                  <a:pt x="124" y="7"/>
                </a:lnTo>
                <a:lnTo>
                  <a:pt x="117" y="29"/>
                </a:lnTo>
                <a:lnTo>
                  <a:pt x="115" y="50"/>
                </a:lnTo>
                <a:lnTo>
                  <a:pt x="99" y="64"/>
                </a:lnTo>
                <a:lnTo>
                  <a:pt x="85" y="73"/>
                </a:lnTo>
                <a:lnTo>
                  <a:pt x="73" y="64"/>
                </a:lnTo>
                <a:lnTo>
                  <a:pt x="61" y="53"/>
                </a:lnTo>
                <a:lnTo>
                  <a:pt x="50" y="48"/>
                </a:lnTo>
                <a:lnTo>
                  <a:pt x="36" y="32"/>
                </a:lnTo>
                <a:lnTo>
                  <a:pt x="30" y="36"/>
                </a:lnTo>
                <a:lnTo>
                  <a:pt x="26" y="43"/>
                </a:lnTo>
                <a:lnTo>
                  <a:pt x="22" y="58"/>
                </a:lnTo>
                <a:lnTo>
                  <a:pt x="20" y="71"/>
                </a:lnTo>
                <a:lnTo>
                  <a:pt x="18" y="83"/>
                </a:lnTo>
                <a:lnTo>
                  <a:pt x="13" y="85"/>
                </a:lnTo>
                <a:lnTo>
                  <a:pt x="13" y="94"/>
                </a:lnTo>
                <a:lnTo>
                  <a:pt x="13" y="111"/>
                </a:lnTo>
                <a:lnTo>
                  <a:pt x="16" y="122"/>
                </a:lnTo>
                <a:lnTo>
                  <a:pt x="31" y="125"/>
                </a:lnTo>
                <a:lnTo>
                  <a:pt x="25" y="130"/>
                </a:lnTo>
                <a:lnTo>
                  <a:pt x="17" y="136"/>
                </a:lnTo>
                <a:lnTo>
                  <a:pt x="6" y="139"/>
                </a:lnTo>
                <a:lnTo>
                  <a:pt x="0" y="136"/>
                </a:lnTo>
                <a:lnTo>
                  <a:pt x="3" y="145"/>
                </a:lnTo>
                <a:lnTo>
                  <a:pt x="14" y="151"/>
                </a:lnTo>
                <a:lnTo>
                  <a:pt x="18" y="158"/>
                </a:lnTo>
                <a:lnTo>
                  <a:pt x="26" y="162"/>
                </a:lnTo>
                <a:lnTo>
                  <a:pt x="56" y="155"/>
                </a:lnTo>
                <a:lnTo>
                  <a:pt x="76" y="140"/>
                </a:lnTo>
                <a:lnTo>
                  <a:pt x="105" y="120"/>
                </a:lnTo>
                <a:lnTo>
                  <a:pt x="124" y="108"/>
                </a:lnTo>
                <a:lnTo>
                  <a:pt x="140" y="111"/>
                </a:lnTo>
                <a:lnTo>
                  <a:pt x="153" y="110"/>
                </a:lnTo>
                <a:lnTo>
                  <a:pt x="175" y="121"/>
                </a:lnTo>
                <a:lnTo>
                  <a:pt x="189" y="111"/>
                </a:lnTo>
                <a:lnTo>
                  <a:pt x="195" y="106"/>
                </a:lnTo>
                <a:lnTo>
                  <a:pt x="192" y="95"/>
                </a:lnTo>
                <a:lnTo>
                  <a:pt x="182" y="81"/>
                </a:lnTo>
                <a:lnTo>
                  <a:pt x="166" y="68"/>
                </a:lnTo>
                <a:lnTo>
                  <a:pt x="155" y="76"/>
                </a:lnTo>
                <a:lnTo>
                  <a:pt x="152" y="79"/>
                </a:lnTo>
                <a:lnTo>
                  <a:pt x="141" y="85"/>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52" name="Freeform 64"/>
          <p:cNvSpPr>
            <a:spLocks/>
          </p:cNvSpPr>
          <p:nvPr/>
        </p:nvSpPr>
        <p:spPr bwMode="auto">
          <a:xfrm>
            <a:off x="388938" y="5553075"/>
            <a:ext cx="4762" cy="3175"/>
          </a:xfrm>
          <a:custGeom>
            <a:avLst/>
            <a:gdLst/>
            <a:ahLst/>
            <a:cxnLst>
              <a:cxn ang="0">
                <a:pos x="26" y="13"/>
              </a:cxn>
              <a:cxn ang="0">
                <a:pos x="20" y="6"/>
              </a:cxn>
              <a:cxn ang="0">
                <a:pos x="19" y="0"/>
              </a:cxn>
              <a:cxn ang="0">
                <a:pos x="11" y="0"/>
              </a:cxn>
              <a:cxn ang="0">
                <a:pos x="3" y="6"/>
              </a:cxn>
              <a:cxn ang="0">
                <a:pos x="7" y="8"/>
              </a:cxn>
              <a:cxn ang="0">
                <a:pos x="0" y="13"/>
              </a:cxn>
              <a:cxn ang="0">
                <a:pos x="1" y="17"/>
              </a:cxn>
              <a:cxn ang="0">
                <a:pos x="14" y="20"/>
              </a:cxn>
              <a:cxn ang="0">
                <a:pos x="18" y="19"/>
              </a:cxn>
              <a:cxn ang="0">
                <a:pos x="26" y="13"/>
              </a:cxn>
            </a:cxnLst>
            <a:rect l="0" t="0" r="r" b="b"/>
            <a:pathLst>
              <a:path w="26" h="20">
                <a:moveTo>
                  <a:pt x="26" y="13"/>
                </a:moveTo>
                <a:lnTo>
                  <a:pt x="20" y="6"/>
                </a:lnTo>
                <a:lnTo>
                  <a:pt x="19" y="0"/>
                </a:lnTo>
                <a:lnTo>
                  <a:pt x="11" y="0"/>
                </a:lnTo>
                <a:lnTo>
                  <a:pt x="3" y="6"/>
                </a:lnTo>
                <a:lnTo>
                  <a:pt x="7" y="8"/>
                </a:lnTo>
                <a:lnTo>
                  <a:pt x="0" y="13"/>
                </a:lnTo>
                <a:lnTo>
                  <a:pt x="1" y="17"/>
                </a:lnTo>
                <a:lnTo>
                  <a:pt x="14" y="20"/>
                </a:lnTo>
                <a:lnTo>
                  <a:pt x="18" y="19"/>
                </a:lnTo>
                <a:lnTo>
                  <a:pt x="26" y="13"/>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53" name="Freeform 65"/>
          <p:cNvSpPr>
            <a:spLocks/>
          </p:cNvSpPr>
          <p:nvPr/>
        </p:nvSpPr>
        <p:spPr bwMode="auto">
          <a:xfrm>
            <a:off x="379413" y="5526088"/>
            <a:ext cx="12700" cy="11112"/>
          </a:xfrm>
          <a:custGeom>
            <a:avLst/>
            <a:gdLst/>
            <a:ahLst/>
            <a:cxnLst>
              <a:cxn ang="0">
                <a:pos x="65" y="45"/>
              </a:cxn>
              <a:cxn ang="0">
                <a:pos x="65" y="28"/>
              </a:cxn>
              <a:cxn ang="0">
                <a:pos x="53" y="17"/>
              </a:cxn>
              <a:cxn ang="0">
                <a:pos x="37" y="4"/>
              </a:cxn>
              <a:cxn ang="0">
                <a:pos x="17" y="2"/>
              </a:cxn>
              <a:cxn ang="0">
                <a:pos x="5" y="0"/>
              </a:cxn>
              <a:cxn ang="0">
                <a:pos x="0" y="2"/>
              </a:cxn>
              <a:cxn ang="0">
                <a:pos x="0" y="11"/>
              </a:cxn>
              <a:cxn ang="0">
                <a:pos x="4" y="18"/>
              </a:cxn>
              <a:cxn ang="0">
                <a:pos x="12" y="35"/>
              </a:cxn>
              <a:cxn ang="0">
                <a:pos x="35" y="51"/>
              </a:cxn>
              <a:cxn ang="0">
                <a:pos x="54" y="57"/>
              </a:cxn>
              <a:cxn ang="0">
                <a:pos x="65" y="45"/>
              </a:cxn>
            </a:cxnLst>
            <a:rect l="0" t="0" r="r" b="b"/>
            <a:pathLst>
              <a:path w="65" h="57">
                <a:moveTo>
                  <a:pt x="65" y="45"/>
                </a:moveTo>
                <a:lnTo>
                  <a:pt x="65" y="28"/>
                </a:lnTo>
                <a:lnTo>
                  <a:pt x="53" y="17"/>
                </a:lnTo>
                <a:lnTo>
                  <a:pt x="37" y="4"/>
                </a:lnTo>
                <a:lnTo>
                  <a:pt x="17" y="2"/>
                </a:lnTo>
                <a:lnTo>
                  <a:pt x="5" y="0"/>
                </a:lnTo>
                <a:lnTo>
                  <a:pt x="0" y="2"/>
                </a:lnTo>
                <a:lnTo>
                  <a:pt x="0" y="11"/>
                </a:lnTo>
                <a:lnTo>
                  <a:pt x="4" y="18"/>
                </a:lnTo>
                <a:lnTo>
                  <a:pt x="12" y="35"/>
                </a:lnTo>
                <a:lnTo>
                  <a:pt x="35" y="51"/>
                </a:lnTo>
                <a:lnTo>
                  <a:pt x="54" y="57"/>
                </a:lnTo>
                <a:lnTo>
                  <a:pt x="65" y="45"/>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54" name="Freeform 66"/>
          <p:cNvSpPr>
            <a:spLocks/>
          </p:cNvSpPr>
          <p:nvPr/>
        </p:nvSpPr>
        <p:spPr bwMode="auto">
          <a:xfrm>
            <a:off x="352425" y="5481638"/>
            <a:ext cx="22225" cy="60325"/>
          </a:xfrm>
          <a:custGeom>
            <a:avLst/>
            <a:gdLst/>
            <a:ahLst/>
            <a:cxnLst>
              <a:cxn ang="0">
                <a:pos x="2" y="286"/>
              </a:cxn>
              <a:cxn ang="0">
                <a:pos x="8" y="290"/>
              </a:cxn>
              <a:cxn ang="0">
                <a:pos x="12" y="301"/>
              </a:cxn>
              <a:cxn ang="0">
                <a:pos x="19" y="295"/>
              </a:cxn>
              <a:cxn ang="0">
                <a:pos x="35" y="247"/>
              </a:cxn>
              <a:cxn ang="0">
                <a:pos x="59" y="193"/>
              </a:cxn>
              <a:cxn ang="0">
                <a:pos x="77" y="141"/>
              </a:cxn>
              <a:cxn ang="0">
                <a:pos x="103" y="101"/>
              </a:cxn>
              <a:cxn ang="0">
                <a:pos x="92" y="122"/>
              </a:cxn>
              <a:cxn ang="0">
                <a:pos x="93" y="118"/>
              </a:cxn>
              <a:cxn ang="0">
                <a:pos x="108" y="100"/>
              </a:cxn>
              <a:cxn ang="0">
                <a:pos x="121" y="67"/>
              </a:cxn>
              <a:cxn ang="0">
                <a:pos x="121" y="32"/>
              </a:cxn>
              <a:cxn ang="0">
                <a:pos x="122" y="5"/>
              </a:cxn>
              <a:cxn ang="0">
                <a:pos x="103" y="0"/>
              </a:cxn>
              <a:cxn ang="0">
                <a:pos x="70" y="14"/>
              </a:cxn>
              <a:cxn ang="0">
                <a:pos x="65" y="29"/>
              </a:cxn>
              <a:cxn ang="0">
                <a:pos x="60" y="65"/>
              </a:cxn>
              <a:cxn ang="0">
                <a:pos x="53" y="93"/>
              </a:cxn>
              <a:cxn ang="0">
                <a:pos x="47" y="116"/>
              </a:cxn>
              <a:cxn ang="0">
                <a:pos x="32" y="144"/>
              </a:cxn>
              <a:cxn ang="0">
                <a:pos x="23" y="161"/>
              </a:cxn>
              <a:cxn ang="0">
                <a:pos x="8" y="180"/>
              </a:cxn>
              <a:cxn ang="0">
                <a:pos x="0" y="206"/>
              </a:cxn>
              <a:cxn ang="0">
                <a:pos x="3" y="234"/>
              </a:cxn>
              <a:cxn ang="0">
                <a:pos x="1" y="263"/>
              </a:cxn>
              <a:cxn ang="0">
                <a:pos x="3" y="282"/>
              </a:cxn>
              <a:cxn ang="0">
                <a:pos x="2" y="286"/>
              </a:cxn>
            </a:cxnLst>
            <a:rect l="0" t="0" r="r" b="b"/>
            <a:pathLst>
              <a:path w="122" h="301">
                <a:moveTo>
                  <a:pt x="2" y="286"/>
                </a:moveTo>
                <a:lnTo>
                  <a:pt x="8" y="290"/>
                </a:lnTo>
                <a:lnTo>
                  <a:pt x="12" y="301"/>
                </a:lnTo>
                <a:lnTo>
                  <a:pt x="19" y="295"/>
                </a:lnTo>
                <a:lnTo>
                  <a:pt x="35" y="247"/>
                </a:lnTo>
                <a:lnTo>
                  <a:pt x="59" y="193"/>
                </a:lnTo>
                <a:lnTo>
                  <a:pt x="77" y="141"/>
                </a:lnTo>
                <a:lnTo>
                  <a:pt x="103" y="101"/>
                </a:lnTo>
                <a:lnTo>
                  <a:pt x="92" y="122"/>
                </a:lnTo>
                <a:lnTo>
                  <a:pt x="93" y="118"/>
                </a:lnTo>
                <a:lnTo>
                  <a:pt x="108" y="100"/>
                </a:lnTo>
                <a:lnTo>
                  <a:pt x="121" y="67"/>
                </a:lnTo>
                <a:lnTo>
                  <a:pt x="121" y="32"/>
                </a:lnTo>
                <a:lnTo>
                  <a:pt x="122" y="5"/>
                </a:lnTo>
                <a:lnTo>
                  <a:pt x="103" y="0"/>
                </a:lnTo>
                <a:lnTo>
                  <a:pt x="70" y="14"/>
                </a:lnTo>
                <a:lnTo>
                  <a:pt x="65" y="29"/>
                </a:lnTo>
                <a:lnTo>
                  <a:pt x="60" y="65"/>
                </a:lnTo>
                <a:lnTo>
                  <a:pt x="53" y="93"/>
                </a:lnTo>
                <a:lnTo>
                  <a:pt x="47" y="116"/>
                </a:lnTo>
                <a:lnTo>
                  <a:pt x="32" y="144"/>
                </a:lnTo>
                <a:lnTo>
                  <a:pt x="23" y="161"/>
                </a:lnTo>
                <a:lnTo>
                  <a:pt x="8" y="180"/>
                </a:lnTo>
                <a:lnTo>
                  <a:pt x="0" y="206"/>
                </a:lnTo>
                <a:lnTo>
                  <a:pt x="3" y="234"/>
                </a:lnTo>
                <a:lnTo>
                  <a:pt x="1" y="263"/>
                </a:lnTo>
                <a:lnTo>
                  <a:pt x="3" y="282"/>
                </a:lnTo>
                <a:lnTo>
                  <a:pt x="2" y="286"/>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55" name="Freeform 67"/>
          <p:cNvSpPr>
            <a:spLocks/>
          </p:cNvSpPr>
          <p:nvPr/>
        </p:nvSpPr>
        <p:spPr bwMode="auto">
          <a:xfrm>
            <a:off x="357188" y="5464175"/>
            <a:ext cx="4762" cy="3175"/>
          </a:xfrm>
          <a:custGeom>
            <a:avLst/>
            <a:gdLst/>
            <a:ahLst/>
            <a:cxnLst>
              <a:cxn ang="0">
                <a:pos x="19" y="11"/>
              </a:cxn>
              <a:cxn ang="0">
                <a:pos x="24" y="10"/>
              </a:cxn>
              <a:cxn ang="0">
                <a:pos x="23" y="5"/>
              </a:cxn>
              <a:cxn ang="0">
                <a:pos x="12" y="0"/>
              </a:cxn>
              <a:cxn ang="0">
                <a:pos x="6" y="4"/>
              </a:cxn>
              <a:cxn ang="0">
                <a:pos x="0" y="6"/>
              </a:cxn>
              <a:cxn ang="0">
                <a:pos x="1" y="11"/>
              </a:cxn>
              <a:cxn ang="0">
                <a:pos x="7" y="19"/>
              </a:cxn>
              <a:cxn ang="0">
                <a:pos x="15" y="19"/>
              </a:cxn>
              <a:cxn ang="0">
                <a:pos x="21" y="17"/>
              </a:cxn>
              <a:cxn ang="0">
                <a:pos x="19" y="11"/>
              </a:cxn>
            </a:cxnLst>
            <a:rect l="0" t="0" r="r" b="b"/>
            <a:pathLst>
              <a:path w="24" h="19">
                <a:moveTo>
                  <a:pt x="19" y="11"/>
                </a:moveTo>
                <a:lnTo>
                  <a:pt x="24" y="10"/>
                </a:lnTo>
                <a:lnTo>
                  <a:pt x="23" y="5"/>
                </a:lnTo>
                <a:lnTo>
                  <a:pt x="12" y="0"/>
                </a:lnTo>
                <a:lnTo>
                  <a:pt x="6" y="4"/>
                </a:lnTo>
                <a:lnTo>
                  <a:pt x="0" y="6"/>
                </a:lnTo>
                <a:lnTo>
                  <a:pt x="1" y="11"/>
                </a:lnTo>
                <a:lnTo>
                  <a:pt x="7" y="19"/>
                </a:lnTo>
                <a:lnTo>
                  <a:pt x="15" y="19"/>
                </a:lnTo>
                <a:lnTo>
                  <a:pt x="21" y="17"/>
                </a:lnTo>
                <a:lnTo>
                  <a:pt x="19" y="11"/>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56" name="Freeform 68"/>
          <p:cNvSpPr>
            <a:spLocks/>
          </p:cNvSpPr>
          <p:nvPr/>
        </p:nvSpPr>
        <p:spPr bwMode="auto">
          <a:xfrm>
            <a:off x="339725" y="5424488"/>
            <a:ext cx="39688" cy="15875"/>
          </a:xfrm>
          <a:custGeom>
            <a:avLst/>
            <a:gdLst/>
            <a:ahLst/>
            <a:cxnLst>
              <a:cxn ang="0">
                <a:pos x="84" y="20"/>
              </a:cxn>
              <a:cxn ang="0">
                <a:pos x="116" y="28"/>
              </a:cxn>
              <a:cxn ang="0">
                <a:pos x="148" y="32"/>
              </a:cxn>
              <a:cxn ang="0">
                <a:pos x="176" y="46"/>
              </a:cxn>
              <a:cxn ang="0">
                <a:pos x="205" y="57"/>
              </a:cxn>
              <a:cxn ang="0">
                <a:pos x="177" y="77"/>
              </a:cxn>
              <a:cxn ang="0">
                <a:pos x="149" y="72"/>
              </a:cxn>
              <a:cxn ang="0">
                <a:pos x="115" y="62"/>
              </a:cxn>
              <a:cxn ang="0">
                <a:pos x="85" y="60"/>
              </a:cxn>
              <a:cxn ang="0">
                <a:pos x="79" y="62"/>
              </a:cxn>
              <a:cxn ang="0">
                <a:pos x="69" y="74"/>
              </a:cxn>
              <a:cxn ang="0">
                <a:pos x="69" y="83"/>
              </a:cxn>
              <a:cxn ang="0">
                <a:pos x="63" y="84"/>
              </a:cxn>
              <a:cxn ang="0">
                <a:pos x="45" y="78"/>
              </a:cxn>
              <a:cxn ang="0">
                <a:pos x="28" y="70"/>
              </a:cxn>
              <a:cxn ang="0">
                <a:pos x="12" y="57"/>
              </a:cxn>
              <a:cxn ang="0">
                <a:pos x="0" y="46"/>
              </a:cxn>
              <a:cxn ang="0">
                <a:pos x="2" y="34"/>
              </a:cxn>
              <a:cxn ang="0">
                <a:pos x="0" y="20"/>
              </a:cxn>
              <a:cxn ang="0">
                <a:pos x="5" y="10"/>
              </a:cxn>
              <a:cxn ang="0">
                <a:pos x="20" y="0"/>
              </a:cxn>
              <a:cxn ang="0">
                <a:pos x="32" y="11"/>
              </a:cxn>
              <a:cxn ang="0">
                <a:pos x="53" y="13"/>
              </a:cxn>
              <a:cxn ang="0">
                <a:pos x="72" y="10"/>
              </a:cxn>
              <a:cxn ang="0">
                <a:pos x="91" y="15"/>
              </a:cxn>
              <a:cxn ang="0">
                <a:pos x="84" y="20"/>
              </a:cxn>
            </a:cxnLst>
            <a:rect l="0" t="0" r="r" b="b"/>
            <a:pathLst>
              <a:path w="205" h="84">
                <a:moveTo>
                  <a:pt x="84" y="20"/>
                </a:moveTo>
                <a:lnTo>
                  <a:pt x="116" y="28"/>
                </a:lnTo>
                <a:lnTo>
                  <a:pt x="148" y="32"/>
                </a:lnTo>
                <a:lnTo>
                  <a:pt x="176" y="46"/>
                </a:lnTo>
                <a:lnTo>
                  <a:pt x="205" y="57"/>
                </a:lnTo>
                <a:lnTo>
                  <a:pt x="177" y="77"/>
                </a:lnTo>
                <a:lnTo>
                  <a:pt x="149" y="72"/>
                </a:lnTo>
                <a:lnTo>
                  <a:pt x="115" y="62"/>
                </a:lnTo>
                <a:lnTo>
                  <a:pt x="85" y="60"/>
                </a:lnTo>
                <a:lnTo>
                  <a:pt x="79" y="62"/>
                </a:lnTo>
                <a:lnTo>
                  <a:pt x="69" y="74"/>
                </a:lnTo>
                <a:lnTo>
                  <a:pt x="69" y="83"/>
                </a:lnTo>
                <a:lnTo>
                  <a:pt x="63" y="84"/>
                </a:lnTo>
                <a:lnTo>
                  <a:pt x="45" y="78"/>
                </a:lnTo>
                <a:lnTo>
                  <a:pt x="28" y="70"/>
                </a:lnTo>
                <a:lnTo>
                  <a:pt x="12" y="57"/>
                </a:lnTo>
                <a:lnTo>
                  <a:pt x="0" y="46"/>
                </a:lnTo>
                <a:lnTo>
                  <a:pt x="2" y="34"/>
                </a:lnTo>
                <a:lnTo>
                  <a:pt x="0" y="20"/>
                </a:lnTo>
                <a:lnTo>
                  <a:pt x="5" y="10"/>
                </a:lnTo>
                <a:lnTo>
                  <a:pt x="20" y="0"/>
                </a:lnTo>
                <a:lnTo>
                  <a:pt x="32" y="11"/>
                </a:lnTo>
                <a:lnTo>
                  <a:pt x="53" y="13"/>
                </a:lnTo>
                <a:lnTo>
                  <a:pt x="72" y="10"/>
                </a:lnTo>
                <a:lnTo>
                  <a:pt x="91" y="15"/>
                </a:lnTo>
                <a:lnTo>
                  <a:pt x="84" y="20"/>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57" name="Freeform 69"/>
          <p:cNvSpPr>
            <a:spLocks/>
          </p:cNvSpPr>
          <p:nvPr/>
        </p:nvSpPr>
        <p:spPr bwMode="auto">
          <a:xfrm>
            <a:off x="374650" y="5329238"/>
            <a:ext cx="4763" cy="4762"/>
          </a:xfrm>
          <a:custGeom>
            <a:avLst/>
            <a:gdLst/>
            <a:ahLst/>
            <a:cxnLst>
              <a:cxn ang="0">
                <a:pos x="20" y="18"/>
              </a:cxn>
              <a:cxn ang="0">
                <a:pos x="23" y="10"/>
              </a:cxn>
              <a:cxn ang="0">
                <a:pos x="21" y="5"/>
              </a:cxn>
              <a:cxn ang="0">
                <a:pos x="16" y="7"/>
              </a:cxn>
              <a:cxn ang="0">
                <a:pos x="11" y="0"/>
              </a:cxn>
              <a:cxn ang="0">
                <a:pos x="3" y="5"/>
              </a:cxn>
              <a:cxn ang="0">
                <a:pos x="0" y="13"/>
              </a:cxn>
              <a:cxn ang="0">
                <a:pos x="6" y="19"/>
              </a:cxn>
              <a:cxn ang="0">
                <a:pos x="3" y="22"/>
              </a:cxn>
              <a:cxn ang="0">
                <a:pos x="14" y="19"/>
              </a:cxn>
              <a:cxn ang="0">
                <a:pos x="20" y="18"/>
              </a:cxn>
            </a:cxnLst>
            <a:rect l="0" t="0" r="r" b="b"/>
            <a:pathLst>
              <a:path w="23" h="22">
                <a:moveTo>
                  <a:pt x="20" y="18"/>
                </a:moveTo>
                <a:lnTo>
                  <a:pt x="23" y="10"/>
                </a:lnTo>
                <a:lnTo>
                  <a:pt x="21" y="5"/>
                </a:lnTo>
                <a:lnTo>
                  <a:pt x="16" y="7"/>
                </a:lnTo>
                <a:lnTo>
                  <a:pt x="11" y="0"/>
                </a:lnTo>
                <a:lnTo>
                  <a:pt x="3" y="5"/>
                </a:lnTo>
                <a:lnTo>
                  <a:pt x="0" y="13"/>
                </a:lnTo>
                <a:lnTo>
                  <a:pt x="6" y="19"/>
                </a:lnTo>
                <a:lnTo>
                  <a:pt x="3" y="22"/>
                </a:lnTo>
                <a:lnTo>
                  <a:pt x="14" y="19"/>
                </a:lnTo>
                <a:lnTo>
                  <a:pt x="20" y="18"/>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58" name="Freeform 70"/>
          <p:cNvSpPr>
            <a:spLocks noEditPoints="1"/>
          </p:cNvSpPr>
          <p:nvPr/>
        </p:nvSpPr>
        <p:spPr bwMode="auto">
          <a:xfrm>
            <a:off x="628650" y="4598988"/>
            <a:ext cx="2744788" cy="2173287"/>
          </a:xfrm>
          <a:custGeom>
            <a:avLst/>
            <a:gdLst/>
            <a:ahLst/>
            <a:cxnLst>
              <a:cxn ang="0">
                <a:pos x="10339" y="7519"/>
              </a:cxn>
              <a:cxn ang="0">
                <a:pos x="11318" y="8195"/>
              </a:cxn>
              <a:cxn ang="0">
                <a:pos x="11993" y="7838"/>
              </a:cxn>
              <a:cxn ang="0">
                <a:pos x="14267" y="9720"/>
              </a:cxn>
              <a:cxn ang="0">
                <a:pos x="14316" y="10781"/>
              </a:cxn>
              <a:cxn ang="0">
                <a:pos x="13250" y="10131"/>
              </a:cxn>
              <a:cxn ang="0">
                <a:pos x="12763" y="10276"/>
              </a:cxn>
              <a:cxn ang="0">
                <a:pos x="11896" y="8772"/>
              </a:cxn>
              <a:cxn ang="0">
                <a:pos x="11665" y="8888"/>
              </a:cxn>
              <a:cxn ang="0">
                <a:pos x="9999" y="7791"/>
              </a:cxn>
              <a:cxn ang="0">
                <a:pos x="8772" y="7126"/>
              </a:cxn>
              <a:cxn ang="0">
                <a:pos x="8007" y="6808"/>
              </a:cxn>
              <a:cxn ang="0">
                <a:pos x="6389" y="7133"/>
              </a:cxn>
              <a:cxn ang="0">
                <a:pos x="6646" y="6480"/>
              </a:cxn>
              <a:cxn ang="0">
                <a:pos x="5570" y="6690"/>
              </a:cxn>
              <a:cxn ang="0">
                <a:pos x="5098" y="7251"/>
              </a:cxn>
              <a:cxn ang="0">
                <a:pos x="3092" y="7270"/>
              </a:cxn>
              <a:cxn ang="0">
                <a:pos x="2108" y="6736"/>
              </a:cxn>
              <a:cxn ang="0">
                <a:pos x="3777" y="6584"/>
              </a:cxn>
              <a:cxn ang="0">
                <a:pos x="3949" y="5955"/>
              </a:cxn>
              <a:cxn ang="0">
                <a:pos x="3452" y="5541"/>
              </a:cxn>
              <a:cxn ang="0">
                <a:pos x="2899" y="5097"/>
              </a:cxn>
              <a:cxn ang="0">
                <a:pos x="3316" y="4506"/>
              </a:cxn>
              <a:cxn ang="0">
                <a:pos x="2919" y="3641"/>
              </a:cxn>
              <a:cxn ang="0">
                <a:pos x="3194" y="3310"/>
              </a:cxn>
              <a:cxn ang="0">
                <a:pos x="3880" y="2888"/>
              </a:cxn>
              <a:cxn ang="0">
                <a:pos x="4433" y="3019"/>
              </a:cxn>
              <a:cxn ang="0">
                <a:pos x="5203" y="3196"/>
              </a:cxn>
              <a:cxn ang="0">
                <a:pos x="5816" y="2686"/>
              </a:cxn>
              <a:cxn ang="0">
                <a:pos x="5073" y="2283"/>
              </a:cxn>
              <a:cxn ang="0">
                <a:pos x="4560" y="1766"/>
              </a:cxn>
              <a:cxn ang="0">
                <a:pos x="4863" y="1207"/>
              </a:cxn>
              <a:cxn ang="0">
                <a:pos x="5436" y="1303"/>
              </a:cxn>
              <a:cxn ang="0">
                <a:pos x="5863" y="1581"/>
              </a:cxn>
              <a:cxn ang="0">
                <a:pos x="6245" y="2029"/>
              </a:cxn>
              <a:cxn ang="0">
                <a:pos x="6175" y="1269"/>
              </a:cxn>
              <a:cxn ang="0">
                <a:pos x="6523" y="184"/>
              </a:cxn>
              <a:cxn ang="0">
                <a:pos x="7785" y="74"/>
              </a:cxn>
              <a:cxn ang="0">
                <a:pos x="8955" y="132"/>
              </a:cxn>
              <a:cxn ang="0">
                <a:pos x="9372" y="1006"/>
              </a:cxn>
              <a:cxn ang="0">
                <a:pos x="10214" y="1536"/>
              </a:cxn>
              <a:cxn ang="0">
                <a:pos x="10913" y="1843"/>
              </a:cxn>
              <a:cxn ang="0">
                <a:pos x="1584" y="6284"/>
              </a:cxn>
              <a:cxn ang="0">
                <a:pos x="153" y="5773"/>
              </a:cxn>
              <a:cxn ang="0">
                <a:pos x="256" y="6069"/>
              </a:cxn>
              <a:cxn ang="0">
                <a:pos x="870" y="6402"/>
              </a:cxn>
              <a:cxn ang="0">
                <a:pos x="1877" y="6851"/>
              </a:cxn>
              <a:cxn ang="0">
                <a:pos x="5550" y="7304"/>
              </a:cxn>
              <a:cxn ang="0">
                <a:pos x="4795" y="7544"/>
              </a:cxn>
              <a:cxn ang="0">
                <a:pos x="5097" y="7876"/>
              </a:cxn>
              <a:cxn ang="0">
                <a:pos x="5922" y="7505"/>
              </a:cxn>
              <a:cxn ang="0">
                <a:pos x="2181" y="3096"/>
              </a:cxn>
              <a:cxn ang="0">
                <a:pos x="2416" y="3682"/>
              </a:cxn>
              <a:cxn ang="0">
                <a:pos x="2291" y="3157"/>
              </a:cxn>
              <a:cxn ang="0">
                <a:pos x="3178" y="1521"/>
              </a:cxn>
              <a:cxn ang="0">
                <a:pos x="3584" y="1838"/>
              </a:cxn>
              <a:cxn ang="0">
                <a:pos x="3293" y="1175"/>
              </a:cxn>
            </a:cxnLst>
            <a:rect l="0" t="0" r="r" b="b"/>
            <a:pathLst>
              <a:path w="14649" h="10810">
                <a:moveTo>
                  <a:pt x="10913" y="1843"/>
                </a:moveTo>
                <a:lnTo>
                  <a:pt x="10022" y="7347"/>
                </a:lnTo>
                <a:lnTo>
                  <a:pt x="10190" y="7439"/>
                </a:lnTo>
                <a:lnTo>
                  <a:pt x="10339" y="7519"/>
                </a:lnTo>
                <a:lnTo>
                  <a:pt x="10736" y="7495"/>
                </a:lnTo>
                <a:lnTo>
                  <a:pt x="10840" y="7791"/>
                </a:lnTo>
                <a:lnTo>
                  <a:pt x="11194" y="7982"/>
                </a:lnTo>
                <a:lnTo>
                  <a:pt x="11318" y="8195"/>
                </a:lnTo>
                <a:lnTo>
                  <a:pt x="11393" y="8235"/>
                </a:lnTo>
                <a:lnTo>
                  <a:pt x="11505" y="8295"/>
                </a:lnTo>
                <a:lnTo>
                  <a:pt x="11702" y="8065"/>
                </a:lnTo>
                <a:lnTo>
                  <a:pt x="11993" y="7838"/>
                </a:lnTo>
                <a:lnTo>
                  <a:pt x="12268" y="8084"/>
                </a:lnTo>
                <a:lnTo>
                  <a:pt x="12480" y="8271"/>
                </a:lnTo>
                <a:lnTo>
                  <a:pt x="13678" y="9474"/>
                </a:lnTo>
                <a:lnTo>
                  <a:pt x="14267" y="9720"/>
                </a:lnTo>
                <a:lnTo>
                  <a:pt x="14508" y="9851"/>
                </a:lnTo>
                <a:lnTo>
                  <a:pt x="14649" y="10168"/>
                </a:lnTo>
                <a:lnTo>
                  <a:pt x="14578" y="10610"/>
                </a:lnTo>
                <a:lnTo>
                  <a:pt x="14316" y="10781"/>
                </a:lnTo>
                <a:lnTo>
                  <a:pt x="13748" y="10810"/>
                </a:lnTo>
                <a:lnTo>
                  <a:pt x="13562" y="10709"/>
                </a:lnTo>
                <a:lnTo>
                  <a:pt x="13362" y="10504"/>
                </a:lnTo>
                <a:lnTo>
                  <a:pt x="13250" y="10131"/>
                </a:lnTo>
                <a:lnTo>
                  <a:pt x="13064" y="10030"/>
                </a:lnTo>
                <a:lnTo>
                  <a:pt x="13020" y="10247"/>
                </a:lnTo>
                <a:lnTo>
                  <a:pt x="12933" y="10272"/>
                </a:lnTo>
                <a:lnTo>
                  <a:pt x="12763" y="10276"/>
                </a:lnTo>
                <a:lnTo>
                  <a:pt x="11976" y="9200"/>
                </a:lnTo>
                <a:lnTo>
                  <a:pt x="11795" y="8957"/>
                </a:lnTo>
                <a:lnTo>
                  <a:pt x="11835" y="8883"/>
                </a:lnTo>
                <a:lnTo>
                  <a:pt x="11896" y="8772"/>
                </a:lnTo>
                <a:lnTo>
                  <a:pt x="11966" y="8642"/>
                </a:lnTo>
                <a:lnTo>
                  <a:pt x="11836" y="8571"/>
                </a:lnTo>
                <a:lnTo>
                  <a:pt x="11820" y="8779"/>
                </a:lnTo>
                <a:lnTo>
                  <a:pt x="11665" y="8888"/>
                </a:lnTo>
                <a:lnTo>
                  <a:pt x="10906" y="8379"/>
                </a:lnTo>
                <a:lnTo>
                  <a:pt x="10450" y="7892"/>
                </a:lnTo>
                <a:lnTo>
                  <a:pt x="10333" y="7972"/>
                </a:lnTo>
                <a:lnTo>
                  <a:pt x="9999" y="7791"/>
                </a:lnTo>
                <a:lnTo>
                  <a:pt x="9475" y="7604"/>
                </a:lnTo>
                <a:lnTo>
                  <a:pt x="9061" y="7524"/>
                </a:lnTo>
                <a:lnTo>
                  <a:pt x="8878" y="7376"/>
                </a:lnTo>
                <a:lnTo>
                  <a:pt x="8772" y="7126"/>
                </a:lnTo>
                <a:lnTo>
                  <a:pt x="8450" y="7144"/>
                </a:lnTo>
                <a:lnTo>
                  <a:pt x="8360" y="6999"/>
                </a:lnTo>
                <a:lnTo>
                  <a:pt x="8234" y="6787"/>
                </a:lnTo>
                <a:lnTo>
                  <a:pt x="8007" y="6808"/>
                </a:lnTo>
                <a:lnTo>
                  <a:pt x="7650" y="7023"/>
                </a:lnTo>
                <a:lnTo>
                  <a:pt x="7515" y="7095"/>
                </a:lnTo>
                <a:lnTo>
                  <a:pt x="6917" y="7179"/>
                </a:lnTo>
                <a:lnTo>
                  <a:pt x="6389" y="7133"/>
                </a:lnTo>
                <a:lnTo>
                  <a:pt x="6259" y="7063"/>
                </a:lnTo>
                <a:lnTo>
                  <a:pt x="6444" y="6851"/>
                </a:lnTo>
                <a:lnTo>
                  <a:pt x="6385" y="6650"/>
                </a:lnTo>
                <a:lnTo>
                  <a:pt x="6646" y="6480"/>
                </a:lnTo>
                <a:lnTo>
                  <a:pt x="6661" y="6318"/>
                </a:lnTo>
                <a:lnTo>
                  <a:pt x="6400" y="6490"/>
                </a:lnTo>
                <a:lnTo>
                  <a:pt x="5656" y="6664"/>
                </a:lnTo>
                <a:lnTo>
                  <a:pt x="5570" y="6690"/>
                </a:lnTo>
                <a:lnTo>
                  <a:pt x="5601" y="6946"/>
                </a:lnTo>
                <a:lnTo>
                  <a:pt x="5711" y="7007"/>
                </a:lnTo>
                <a:lnTo>
                  <a:pt x="5424" y="7092"/>
                </a:lnTo>
                <a:lnTo>
                  <a:pt x="5098" y="7251"/>
                </a:lnTo>
                <a:lnTo>
                  <a:pt x="4580" y="7187"/>
                </a:lnTo>
                <a:lnTo>
                  <a:pt x="3981" y="7271"/>
                </a:lnTo>
                <a:lnTo>
                  <a:pt x="3249" y="7114"/>
                </a:lnTo>
                <a:lnTo>
                  <a:pt x="3092" y="7270"/>
                </a:lnTo>
                <a:lnTo>
                  <a:pt x="2650" y="7199"/>
                </a:lnTo>
                <a:lnTo>
                  <a:pt x="2278" y="6997"/>
                </a:lnTo>
                <a:lnTo>
                  <a:pt x="2067" y="6810"/>
                </a:lnTo>
                <a:lnTo>
                  <a:pt x="2108" y="6736"/>
                </a:lnTo>
                <a:lnTo>
                  <a:pt x="2289" y="6666"/>
                </a:lnTo>
                <a:lnTo>
                  <a:pt x="3053" y="6767"/>
                </a:lnTo>
                <a:lnTo>
                  <a:pt x="3611" y="6758"/>
                </a:lnTo>
                <a:lnTo>
                  <a:pt x="3777" y="6584"/>
                </a:lnTo>
                <a:lnTo>
                  <a:pt x="4098" y="6300"/>
                </a:lnTo>
                <a:lnTo>
                  <a:pt x="4299" y="6241"/>
                </a:lnTo>
                <a:lnTo>
                  <a:pt x="4039" y="6100"/>
                </a:lnTo>
                <a:lnTo>
                  <a:pt x="3949" y="5955"/>
                </a:lnTo>
                <a:lnTo>
                  <a:pt x="3893" y="5925"/>
                </a:lnTo>
                <a:lnTo>
                  <a:pt x="3692" y="5984"/>
                </a:lnTo>
                <a:lnTo>
                  <a:pt x="3637" y="5954"/>
                </a:lnTo>
                <a:lnTo>
                  <a:pt x="3452" y="5541"/>
                </a:lnTo>
                <a:lnTo>
                  <a:pt x="3445" y="5466"/>
                </a:lnTo>
                <a:lnTo>
                  <a:pt x="3025" y="5310"/>
                </a:lnTo>
                <a:lnTo>
                  <a:pt x="2839" y="5209"/>
                </a:lnTo>
                <a:lnTo>
                  <a:pt x="2899" y="5097"/>
                </a:lnTo>
                <a:lnTo>
                  <a:pt x="3185" y="4747"/>
                </a:lnTo>
                <a:lnTo>
                  <a:pt x="3272" y="4721"/>
                </a:lnTo>
                <a:lnTo>
                  <a:pt x="3371" y="4536"/>
                </a:lnTo>
                <a:lnTo>
                  <a:pt x="3316" y="4506"/>
                </a:lnTo>
                <a:lnTo>
                  <a:pt x="2926" y="4294"/>
                </a:lnTo>
                <a:lnTo>
                  <a:pt x="2838" y="4102"/>
                </a:lnTo>
                <a:lnTo>
                  <a:pt x="2978" y="3842"/>
                </a:lnTo>
                <a:lnTo>
                  <a:pt x="2919" y="3641"/>
                </a:lnTo>
                <a:lnTo>
                  <a:pt x="2949" y="3585"/>
                </a:lnTo>
                <a:lnTo>
                  <a:pt x="3135" y="3686"/>
                </a:lnTo>
                <a:lnTo>
                  <a:pt x="3165" y="3630"/>
                </a:lnTo>
                <a:lnTo>
                  <a:pt x="3194" y="3310"/>
                </a:lnTo>
                <a:lnTo>
                  <a:pt x="3126" y="3128"/>
                </a:lnTo>
                <a:lnTo>
                  <a:pt x="3322" y="2898"/>
                </a:lnTo>
                <a:lnTo>
                  <a:pt x="3775" y="2903"/>
                </a:lnTo>
                <a:lnTo>
                  <a:pt x="3880" y="2888"/>
                </a:lnTo>
                <a:lnTo>
                  <a:pt x="4092" y="2762"/>
                </a:lnTo>
                <a:lnTo>
                  <a:pt x="4349" y="2732"/>
                </a:lnTo>
                <a:lnTo>
                  <a:pt x="4404" y="2763"/>
                </a:lnTo>
                <a:lnTo>
                  <a:pt x="4433" y="3019"/>
                </a:lnTo>
                <a:lnTo>
                  <a:pt x="4619" y="3120"/>
                </a:lnTo>
                <a:lnTo>
                  <a:pt x="4906" y="3035"/>
                </a:lnTo>
                <a:lnTo>
                  <a:pt x="4962" y="3065"/>
                </a:lnTo>
                <a:lnTo>
                  <a:pt x="5203" y="3196"/>
                </a:lnTo>
                <a:lnTo>
                  <a:pt x="5308" y="3180"/>
                </a:lnTo>
                <a:lnTo>
                  <a:pt x="5375" y="2881"/>
                </a:lnTo>
                <a:lnTo>
                  <a:pt x="5475" y="2695"/>
                </a:lnTo>
                <a:lnTo>
                  <a:pt x="5816" y="2686"/>
                </a:lnTo>
                <a:lnTo>
                  <a:pt x="5686" y="2616"/>
                </a:lnTo>
                <a:lnTo>
                  <a:pt x="5233" y="2564"/>
                </a:lnTo>
                <a:lnTo>
                  <a:pt x="5103" y="2493"/>
                </a:lnTo>
                <a:lnTo>
                  <a:pt x="5073" y="2283"/>
                </a:lnTo>
                <a:lnTo>
                  <a:pt x="4886" y="2182"/>
                </a:lnTo>
                <a:lnTo>
                  <a:pt x="4701" y="2083"/>
                </a:lnTo>
                <a:lnTo>
                  <a:pt x="4632" y="1900"/>
                </a:lnTo>
                <a:lnTo>
                  <a:pt x="4560" y="1766"/>
                </a:lnTo>
                <a:lnTo>
                  <a:pt x="4631" y="1636"/>
                </a:lnTo>
                <a:lnTo>
                  <a:pt x="4874" y="1454"/>
                </a:lnTo>
                <a:lnTo>
                  <a:pt x="4904" y="1398"/>
                </a:lnTo>
                <a:lnTo>
                  <a:pt x="4863" y="1207"/>
                </a:lnTo>
                <a:lnTo>
                  <a:pt x="4893" y="1152"/>
                </a:lnTo>
                <a:lnTo>
                  <a:pt x="5189" y="1048"/>
                </a:lnTo>
                <a:lnTo>
                  <a:pt x="5301" y="1108"/>
                </a:lnTo>
                <a:lnTo>
                  <a:pt x="5436" y="1303"/>
                </a:lnTo>
                <a:lnTo>
                  <a:pt x="5617" y="1280"/>
                </a:lnTo>
                <a:lnTo>
                  <a:pt x="5728" y="1340"/>
                </a:lnTo>
                <a:lnTo>
                  <a:pt x="5858" y="1411"/>
                </a:lnTo>
                <a:lnTo>
                  <a:pt x="5863" y="1581"/>
                </a:lnTo>
                <a:lnTo>
                  <a:pt x="5822" y="1655"/>
                </a:lnTo>
                <a:lnTo>
                  <a:pt x="5932" y="2028"/>
                </a:lnTo>
                <a:lnTo>
                  <a:pt x="6044" y="2089"/>
                </a:lnTo>
                <a:lnTo>
                  <a:pt x="6245" y="2029"/>
                </a:lnTo>
                <a:lnTo>
                  <a:pt x="6461" y="2074"/>
                </a:lnTo>
                <a:lnTo>
                  <a:pt x="6249" y="1887"/>
                </a:lnTo>
                <a:lnTo>
                  <a:pt x="6477" y="1601"/>
                </a:lnTo>
                <a:lnTo>
                  <a:pt x="6175" y="1269"/>
                </a:lnTo>
                <a:lnTo>
                  <a:pt x="6306" y="1028"/>
                </a:lnTo>
                <a:lnTo>
                  <a:pt x="6291" y="611"/>
                </a:lnTo>
                <a:lnTo>
                  <a:pt x="6262" y="356"/>
                </a:lnTo>
                <a:lnTo>
                  <a:pt x="6523" y="184"/>
                </a:lnTo>
                <a:lnTo>
                  <a:pt x="6764" y="315"/>
                </a:lnTo>
                <a:lnTo>
                  <a:pt x="7054" y="401"/>
                </a:lnTo>
                <a:lnTo>
                  <a:pt x="7507" y="141"/>
                </a:lnTo>
                <a:lnTo>
                  <a:pt x="7785" y="74"/>
                </a:lnTo>
                <a:lnTo>
                  <a:pt x="8115" y="85"/>
                </a:lnTo>
                <a:lnTo>
                  <a:pt x="8402" y="0"/>
                </a:lnTo>
                <a:lnTo>
                  <a:pt x="8473" y="134"/>
                </a:lnTo>
                <a:lnTo>
                  <a:pt x="8955" y="132"/>
                </a:lnTo>
                <a:lnTo>
                  <a:pt x="8918" y="377"/>
                </a:lnTo>
                <a:lnTo>
                  <a:pt x="9326" y="645"/>
                </a:lnTo>
                <a:lnTo>
                  <a:pt x="9346" y="920"/>
                </a:lnTo>
                <a:lnTo>
                  <a:pt x="9372" y="1006"/>
                </a:lnTo>
                <a:lnTo>
                  <a:pt x="9687" y="1178"/>
                </a:lnTo>
                <a:lnTo>
                  <a:pt x="9943" y="1461"/>
                </a:lnTo>
                <a:lnTo>
                  <a:pt x="10129" y="1562"/>
                </a:lnTo>
                <a:lnTo>
                  <a:pt x="10214" y="1536"/>
                </a:lnTo>
                <a:lnTo>
                  <a:pt x="10460" y="1525"/>
                </a:lnTo>
                <a:lnTo>
                  <a:pt x="10590" y="1595"/>
                </a:lnTo>
                <a:lnTo>
                  <a:pt x="10858" y="1812"/>
                </a:lnTo>
                <a:lnTo>
                  <a:pt x="10913" y="1843"/>
                </a:lnTo>
                <a:close/>
                <a:moveTo>
                  <a:pt x="2034" y="6697"/>
                </a:moveTo>
                <a:lnTo>
                  <a:pt x="1937" y="6475"/>
                </a:lnTo>
                <a:lnTo>
                  <a:pt x="1703" y="6373"/>
                </a:lnTo>
                <a:lnTo>
                  <a:pt x="1584" y="6284"/>
                </a:lnTo>
                <a:lnTo>
                  <a:pt x="1396" y="6230"/>
                </a:lnTo>
                <a:lnTo>
                  <a:pt x="1055" y="6238"/>
                </a:lnTo>
                <a:lnTo>
                  <a:pt x="719" y="6104"/>
                </a:lnTo>
                <a:lnTo>
                  <a:pt x="153" y="5773"/>
                </a:lnTo>
                <a:lnTo>
                  <a:pt x="20" y="5796"/>
                </a:lnTo>
                <a:lnTo>
                  <a:pt x="0" y="5834"/>
                </a:lnTo>
                <a:lnTo>
                  <a:pt x="52" y="5959"/>
                </a:lnTo>
                <a:lnTo>
                  <a:pt x="256" y="6069"/>
                </a:lnTo>
                <a:lnTo>
                  <a:pt x="468" y="6256"/>
                </a:lnTo>
                <a:lnTo>
                  <a:pt x="580" y="6317"/>
                </a:lnTo>
                <a:lnTo>
                  <a:pt x="815" y="6372"/>
                </a:lnTo>
                <a:lnTo>
                  <a:pt x="870" y="6402"/>
                </a:lnTo>
                <a:lnTo>
                  <a:pt x="1297" y="6634"/>
                </a:lnTo>
                <a:lnTo>
                  <a:pt x="1532" y="6689"/>
                </a:lnTo>
                <a:lnTo>
                  <a:pt x="1617" y="6710"/>
                </a:lnTo>
                <a:lnTo>
                  <a:pt x="1877" y="6851"/>
                </a:lnTo>
                <a:lnTo>
                  <a:pt x="1963" y="6826"/>
                </a:lnTo>
                <a:lnTo>
                  <a:pt x="2034" y="6697"/>
                </a:lnTo>
                <a:close/>
                <a:moveTo>
                  <a:pt x="5797" y="7294"/>
                </a:moveTo>
                <a:lnTo>
                  <a:pt x="5550" y="7304"/>
                </a:lnTo>
                <a:lnTo>
                  <a:pt x="5354" y="7534"/>
                </a:lnTo>
                <a:lnTo>
                  <a:pt x="5097" y="7563"/>
                </a:lnTo>
                <a:lnTo>
                  <a:pt x="4911" y="7462"/>
                </a:lnTo>
                <a:lnTo>
                  <a:pt x="4795" y="7544"/>
                </a:lnTo>
                <a:lnTo>
                  <a:pt x="4724" y="7674"/>
                </a:lnTo>
                <a:lnTo>
                  <a:pt x="4735" y="7921"/>
                </a:lnTo>
                <a:lnTo>
                  <a:pt x="4952" y="7965"/>
                </a:lnTo>
                <a:lnTo>
                  <a:pt x="5097" y="7876"/>
                </a:lnTo>
                <a:lnTo>
                  <a:pt x="5538" y="7947"/>
                </a:lnTo>
                <a:lnTo>
                  <a:pt x="5751" y="7821"/>
                </a:lnTo>
                <a:lnTo>
                  <a:pt x="5766" y="7661"/>
                </a:lnTo>
                <a:lnTo>
                  <a:pt x="5922" y="7505"/>
                </a:lnTo>
                <a:lnTo>
                  <a:pt x="5983" y="7394"/>
                </a:lnTo>
                <a:lnTo>
                  <a:pt x="5927" y="7363"/>
                </a:lnTo>
                <a:lnTo>
                  <a:pt x="5797" y="7294"/>
                </a:lnTo>
                <a:close/>
                <a:moveTo>
                  <a:pt x="2181" y="3096"/>
                </a:moveTo>
                <a:lnTo>
                  <a:pt x="2064" y="3178"/>
                </a:lnTo>
                <a:lnTo>
                  <a:pt x="2120" y="3473"/>
                </a:lnTo>
                <a:lnTo>
                  <a:pt x="2305" y="3621"/>
                </a:lnTo>
                <a:lnTo>
                  <a:pt x="2416" y="3682"/>
                </a:lnTo>
                <a:lnTo>
                  <a:pt x="2637" y="3584"/>
                </a:lnTo>
                <a:lnTo>
                  <a:pt x="2578" y="3384"/>
                </a:lnTo>
                <a:lnTo>
                  <a:pt x="2336" y="3253"/>
                </a:lnTo>
                <a:lnTo>
                  <a:pt x="2291" y="3157"/>
                </a:lnTo>
                <a:lnTo>
                  <a:pt x="2181" y="3096"/>
                </a:lnTo>
                <a:close/>
                <a:moveTo>
                  <a:pt x="3293" y="1175"/>
                </a:moveTo>
                <a:lnTo>
                  <a:pt x="3249" y="1391"/>
                </a:lnTo>
                <a:lnTo>
                  <a:pt x="3178" y="1521"/>
                </a:lnTo>
                <a:lnTo>
                  <a:pt x="3212" y="1636"/>
                </a:lnTo>
                <a:lnTo>
                  <a:pt x="3398" y="1737"/>
                </a:lnTo>
                <a:lnTo>
                  <a:pt x="3383" y="1897"/>
                </a:lnTo>
                <a:lnTo>
                  <a:pt x="3584" y="1838"/>
                </a:lnTo>
                <a:lnTo>
                  <a:pt x="3535" y="1617"/>
                </a:lnTo>
                <a:lnTo>
                  <a:pt x="3424" y="1245"/>
                </a:lnTo>
                <a:lnTo>
                  <a:pt x="3349" y="1205"/>
                </a:lnTo>
                <a:lnTo>
                  <a:pt x="3293" y="1175"/>
                </a:lnTo>
                <a:close/>
              </a:path>
            </a:pathLst>
          </a:custGeom>
          <a:solidFill>
            <a:schemeClr val="accent3"/>
          </a:solidFill>
          <a:ln w="28575" cmpd="sng">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grpSp>
        <p:nvGrpSpPr>
          <p:cNvPr id="3" name="Group 71"/>
          <p:cNvGrpSpPr>
            <a:grpSpLocks/>
          </p:cNvGrpSpPr>
          <p:nvPr/>
        </p:nvGrpSpPr>
        <p:grpSpPr bwMode="auto">
          <a:xfrm>
            <a:off x="3098800" y="5659438"/>
            <a:ext cx="1416050" cy="892175"/>
            <a:chOff x="1661" y="3362"/>
            <a:chExt cx="756" cy="444"/>
          </a:xfrm>
          <a:solidFill>
            <a:srgbClr val="0069AA"/>
          </a:solidFill>
        </p:grpSpPr>
        <p:sp>
          <p:nvSpPr>
            <p:cNvPr id="319560" name="Freeform 72"/>
            <p:cNvSpPr>
              <a:spLocks/>
            </p:cNvSpPr>
            <p:nvPr/>
          </p:nvSpPr>
          <p:spPr bwMode="auto">
            <a:xfrm>
              <a:off x="2261" y="3609"/>
              <a:ext cx="156" cy="197"/>
            </a:xfrm>
            <a:custGeom>
              <a:avLst/>
              <a:gdLst/>
              <a:ahLst/>
              <a:cxnLst>
                <a:cxn ang="0">
                  <a:pos x="434" y="237"/>
                </a:cxn>
                <a:cxn ang="0">
                  <a:pos x="552" y="631"/>
                </a:cxn>
                <a:cxn ang="0">
                  <a:pos x="552" y="1024"/>
                </a:cxn>
                <a:cxn ang="0">
                  <a:pos x="158" y="1261"/>
                </a:cxn>
                <a:cxn ang="0">
                  <a:pos x="0" y="1537"/>
                </a:cxn>
                <a:cxn ang="0">
                  <a:pos x="0" y="1930"/>
                </a:cxn>
                <a:cxn ang="0">
                  <a:pos x="276" y="2088"/>
                </a:cxn>
                <a:cxn ang="0">
                  <a:pos x="276" y="2482"/>
                </a:cxn>
                <a:cxn ang="0">
                  <a:pos x="158" y="3388"/>
                </a:cxn>
                <a:cxn ang="0">
                  <a:pos x="158" y="3546"/>
                </a:cxn>
                <a:cxn ang="0">
                  <a:pos x="828" y="3939"/>
                </a:cxn>
                <a:cxn ang="0">
                  <a:pos x="1222" y="4333"/>
                </a:cxn>
                <a:cxn ang="0">
                  <a:pos x="1458" y="3781"/>
                </a:cxn>
                <a:cxn ang="0">
                  <a:pos x="1971" y="3269"/>
                </a:cxn>
                <a:cxn ang="0">
                  <a:pos x="3035" y="2600"/>
                </a:cxn>
                <a:cxn ang="0">
                  <a:pos x="3429" y="2324"/>
                </a:cxn>
                <a:cxn ang="0">
                  <a:pos x="3429" y="2207"/>
                </a:cxn>
                <a:cxn ang="0">
                  <a:pos x="3154" y="1694"/>
                </a:cxn>
                <a:cxn ang="0">
                  <a:pos x="2917" y="1418"/>
                </a:cxn>
                <a:cxn ang="0">
                  <a:pos x="2917" y="1143"/>
                </a:cxn>
                <a:cxn ang="0">
                  <a:pos x="2286" y="631"/>
                </a:cxn>
                <a:cxn ang="0">
                  <a:pos x="1616" y="237"/>
                </a:cxn>
                <a:cxn ang="0">
                  <a:pos x="670" y="0"/>
                </a:cxn>
                <a:cxn ang="0">
                  <a:pos x="434" y="237"/>
                </a:cxn>
              </a:cxnLst>
              <a:rect l="0" t="0" r="r" b="b"/>
              <a:pathLst>
                <a:path w="3429" h="4333">
                  <a:moveTo>
                    <a:pt x="434" y="237"/>
                  </a:moveTo>
                  <a:lnTo>
                    <a:pt x="552" y="631"/>
                  </a:lnTo>
                  <a:lnTo>
                    <a:pt x="552" y="1024"/>
                  </a:lnTo>
                  <a:lnTo>
                    <a:pt x="158" y="1261"/>
                  </a:lnTo>
                  <a:lnTo>
                    <a:pt x="0" y="1537"/>
                  </a:lnTo>
                  <a:lnTo>
                    <a:pt x="0" y="1930"/>
                  </a:lnTo>
                  <a:lnTo>
                    <a:pt x="276" y="2088"/>
                  </a:lnTo>
                  <a:lnTo>
                    <a:pt x="276" y="2482"/>
                  </a:lnTo>
                  <a:lnTo>
                    <a:pt x="158" y="3388"/>
                  </a:lnTo>
                  <a:lnTo>
                    <a:pt x="158" y="3546"/>
                  </a:lnTo>
                  <a:lnTo>
                    <a:pt x="828" y="3939"/>
                  </a:lnTo>
                  <a:lnTo>
                    <a:pt x="1222" y="4333"/>
                  </a:lnTo>
                  <a:lnTo>
                    <a:pt x="1458" y="3781"/>
                  </a:lnTo>
                  <a:lnTo>
                    <a:pt x="1971" y="3269"/>
                  </a:lnTo>
                  <a:lnTo>
                    <a:pt x="3035" y="2600"/>
                  </a:lnTo>
                  <a:lnTo>
                    <a:pt x="3429" y="2324"/>
                  </a:lnTo>
                  <a:lnTo>
                    <a:pt x="3429" y="2207"/>
                  </a:lnTo>
                  <a:lnTo>
                    <a:pt x="3154" y="1694"/>
                  </a:lnTo>
                  <a:lnTo>
                    <a:pt x="2917" y="1418"/>
                  </a:lnTo>
                  <a:lnTo>
                    <a:pt x="2917" y="1143"/>
                  </a:lnTo>
                  <a:lnTo>
                    <a:pt x="2286" y="631"/>
                  </a:lnTo>
                  <a:lnTo>
                    <a:pt x="1616" y="237"/>
                  </a:lnTo>
                  <a:lnTo>
                    <a:pt x="670" y="0"/>
                  </a:lnTo>
                  <a:lnTo>
                    <a:pt x="434" y="237"/>
                  </a:lnTo>
                  <a:close/>
                </a:path>
              </a:pathLst>
            </a:custGeom>
            <a:grpFill/>
            <a:ln w="28575" cmpd="sng">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61" name="Freeform 73"/>
            <p:cNvSpPr>
              <a:spLocks/>
            </p:cNvSpPr>
            <p:nvPr/>
          </p:nvSpPr>
          <p:spPr bwMode="auto">
            <a:xfrm>
              <a:off x="2172" y="3505"/>
              <a:ext cx="89" cy="61"/>
            </a:xfrm>
            <a:custGeom>
              <a:avLst/>
              <a:gdLst/>
              <a:ahLst/>
              <a:cxnLst>
                <a:cxn ang="0">
                  <a:pos x="0" y="393"/>
                </a:cxn>
                <a:cxn ang="0">
                  <a:pos x="512" y="551"/>
                </a:cxn>
                <a:cxn ang="0">
                  <a:pos x="669" y="788"/>
                </a:cxn>
                <a:cxn ang="0">
                  <a:pos x="946" y="1182"/>
                </a:cxn>
                <a:cxn ang="0">
                  <a:pos x="1182" y="1339"/>
                </a:cxn>
                <a:cxn ang="0">
                  <a:pos x="1734" y="1063"/>
                </a:cxn>
                <a:cxn ang="0">
                  <a:pos x="1852" y="945"/>
                </a:cxn>
                <a:cxn ang="0">
                  <a:pos x="1970" y="670"/>
                </a:cxn>
                <a:cxn ang="0">
                  <a:pos x="1458" y="276"/>
                </a:cxn>
                <a:cxn ang="0">
                  <a:pos x="1063" y="118"/>
                </a:cxn>
                <a:cxn ang="0">
                  <a:pos x="669" y="118"/>
                </a:cxn>
                <a:cxn ang="0">
                  <a:pos x="394" y="0"/>
                </a:cxn>
                <a:cxn ang="0">
                  <a:pos x="275" y="0"/>
                </a:cxn>
                <a:cxn ang="0">
                  <a:pos x="157" y="118"/>
                </a:cxn>
                <a:cxn ang="0">
                  <a:pos x="0" y="393"/>
                </a:cxn>
              </a:cxnLst>
              <a:rect l="0" t="0" r="r" b="b"/>
              <a:pathLst>
                <a:path w="1970" h="1339">
                  <a:moveTo>
                    <a:pt x="0" y="393"/>
                  </a:moveTo>
                  <a:lnTo>
                    <a:pt x="512" y="551"/>
                  </a:lnTo>
                  <a:lnTo>
                    <a:pt x="669" y="788"/>
                  </a:lnTo>
                  <a:lnTo>
                    <a:pt x="946" y="1182"/>
                  </a:lnTo>
                  <a:lnTo>
                    <a:pt x="1182" y="1339"/>
                  </a:lnTo>
                  <a:lnTo>
                    <a:pt x="1734" y="1063"/>
                  </a:lnTo>
                  <a:lnTo>
                    <a:pt x="1852" y="945"/>
                  </a:lnTo>
                  <a:lnTo>
                    <a:pt x="1970" y="670"/>
                  </a:lnTo>
                  <a:lnTo>
                    <a:pt x="1458" y="276"/>
                  </a:lnTo>
                  <a:lnTo>
                    <a:pt x="1063" y="118"/>
                  </a:lnTo>
                  <a:lnTo>
                    <a:pt x="669" y="118"/>
                  </a:lnTo>
                  <a:lnTo>
                    <a:pt x="394" y="0"/>
                  </a:lnTo>
                  <a:lnTo>
                    <a:pt x="275" y="0"/>
                  </a:lnTo>
                  <a:lnTo>
                    <a:pt x="157" y="118"/>
                  </a:lnTo>
                  <a:lnTo>
                    <a:pt x="0" y="393"/>
                  </a:lnTo>
                  <a:close/>
                </a:path>
              </a:pathLst>
            </a:custGeom>
            <a:grpFill/>
            <a:ln w="28575" cmpd="sng">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62" name="Freeform 74"/>
            <p:cNvSpPr>
              <a:spLocks/>
            </p:cNvSpPr>
            <p:nvPr/>
          </p:nvSpPr>
          <p:spPr bwMode="auto">
            <a:xfrm>
              <a:off x="2172" y="3566"/>
              <a:ext cx="30" cy="23"/>
            </a:xfrm>
            <a:custGeom>
              <a:avLst/>
              <a:gdLst/>
              <a:ahLst/>
              <a:cxnLst>
                <a:cxn ang="0">
                  <a:pos x="512" y="0"/>
                </a:cxn>
                <a:cxn ang="0">
                  <a:pos x="275" y="0"/>
                </a:cxn>
                <a:cxn ang="0">
                  <a:pos x="157" y="118"/>
                </a:cxn>
                <a:cxn ang="0">
                  <a:pos x="0" y="237"/>
                </a:cxn>
                <a:cxn ang="0">
                  <a:pos x="0" y="512"/>
                </a:cxn>
                <a:cxn ang="0">
                  <a:pos x="275" y="395"/>
                </a:cxn>
                <a:cxn ang="0">
                  <a:pos x="512" y="395"/>
                </a:cxn>
                <a:cxn ang="0">
                  <a:pos x="669" y="395"/>
                </a:cxn>
                <a:cxn ang="0">
                  <a:pos x="669" y="237"/>
                </a:cxn>
                <a:cxn ang="0">
                  <a:pos x="512" y="0"/>
                </a:cxn>
              </a:cxnLst>
              <a:rect l="0" t="0" r="r" b="b"/>
              <a:pathLst>
                <a:path w="669" h="512">
                  <a:moveTo>
                    <a:pt x="512" y="0"/>
                  </a:moveTo>
                  <a:lnTo>
                    <a:pt x="275" y="0"/>
                  </a:lnTo>
                  <a:lnTo>
                    <a:pt x="157" y="118"/>
                  </a:lnTo>
                  <a:lnTo>
                    <a:pt x="0" y="237"/>
                  </a:lnTo>
                  <a:lnTo>
                    <a:pt x="0" y="512"/>
                  </a:lnTo>
                  <a:lnTo>
                    <a:pt x="275" y="395"/>
                  </a:lnTo>
                  <a:lnTo>
                    <a:pt x="512" y="395"/>
                  </a:lnTo>
                  <a:lnTo>
                    <a:pt x="669" y="395"/>
                  </a:lnTo>
                  <a:lnTo>
                    <a:pt x="669" y="237"/>
                  </a:lnTo>
                  <a:lnTo>
                    <a:pt x="512" y="0"/>
                  </a:lnTo>
                  <a:close/>
                </a:path>
              </a:pathLst>
            </a:custGeom>
            <a:grpFill/>
            <a:ln w="28575" cmpd="sng">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63" name="Freeform 75"/>
            <p:cNvSpPr>
              <a:spLocks/>
            </p:cNvSpPr>
            <p:nvPr/>
          </p:nvSpPr>
          <p:spPr bwMode="auto">
            <a:xfrm>
              <a:off x="2123" y="3518"/>
              <a:ext cx="36" cy="36"/>
            </a:xfrm>
            <a:custGeom>
              <a:avLst/>
              <a:gdLst/>
              <a:ahLst/>
              <a:cxnLst>
                <a:cxn ang="0">
                  <a:pos x="0" y="117"/>
                </a:cxn>
                <a:cxn ang="0">
                  <a:pos x="0" y="275"/>
                </a:cxn>
                <a:cxn ang="0">
                  <a:pos x="158" y="394"/>
                </a:cxn>
                <a:cxn ang="0">
                  <a:pos x="276" y="669"/>
                </a:cxn>
                <a:cxn ang="0">
                  <a:pos x="513" y="787"/>
                </a:cxn>
                <a:cxn ang="0">
                  <a:pos x="788" y="787"/>
                </a:cxn>
                <a:cxn ang="0">
                  <a:pos x="788" y="512"/>
                </a:cxn>
                <a:cxn ang="0">
                  <a:pos x="788" y="394"/>
                </a:cxn>
                <a:cxn ang="0">
                  <a:pos x="671" y="117"/>
                </a:cxn>
                <a:cxn ang="0">
                  <a:pos x="276" y="0"/>
                </a:cxn>
                <a:cxn ang="0">
                  <a:pos x="0" y="117"/>
                </a:cxn>
              </a:cxnLst>
              <a:rect l="0" t="0" r="r" b="b"/>
              <a:pathLst>
                <a:path w="788" h="787">
                  <a:moveTo>
                    <a:pt x="0" y="117"/>
                  </a:moveTo>
                  <a:lnTo>
                    <a:pt x="0" y="275"/>
                  </a:lnTo>
                  <a:lnTo>
                    <a:pt x="158" y="394"/>
                  </a:lnTo>
                  <a:lnTo>
                    <a:pt x="276" y="669"/>
                  </a:lnTo>
                  <a:lnTo>
                    <a:pt x="513" y="787"/>
                  </a:lnTo>
                  <a:lnTo>
                    <a:pt x="788" y="787"/>
                  </a:lnTo>
                  <a:lnTo>
                    <a:pt x="788" y="512"/>
                  </a:lnTo>
                  <a:lnTo>
                    <a:pt x="788" y="394"/>
                  </a:lnTo>
                  <a:lnTo>
                    <a:pt x="671" y="117"/>
                  </a:lnTo>
                  <a:lnTo>
                    <a:pt x="276" y="0"/>
                  </a:lnTo>
                  <a:lnTo>
                    <a:pt x="0" y="117"/>
                  </a:lnTo>
                  <a:close/>
                </a:path>
              </a:pathLst>
            </a:custGeom>
            <a:grpFill/>
            <a:ln w="28575" cmpd="sng">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64" name="Freeform 76"/>
            <p:cNvSpPr>
              <a:spLocks/>
            </p:cNvSpPr>
            <p:nvPr/>
          </p:nvSpPr>
          <p:spPr bwMode="auto">
            <a:xfrm>
              <a:off x="2077" y="3482"/>
              <a:ext cx="95" cy="36"/>
            </a:xfrm>
            <a:custGeom>
              <a:avLst/>
              <a:gdLst/>
              <a:ahLst/>
              <a:cxnLst>
                <a:cxn ang="0">
                  <a:pos x="394" y="118"/>
                </a:cxn>
                <a:cxn ang="0">
                  <a:pos x="119" y="276"/>
                </a:cxn>
                <a:cxn ang="0">
                  <a:pos x="0" y="512"/>
                </a:cxn>
                <a:cxn ang="0">
                  <a:pos x="0" y="788"/>
                </a:cxn>
                <a:cxn ang="0">
                  <a:pos x="237" y="512"/>
                </a:cxn>
                <a:cxn ang="0">
                  <a:pos x="789" y="512"/>
                </a:cxn>
                <a:cxn ang="0">
                  <a:pos x="1301" y="393"/>
                </a:cxn>
                <a:cxn ang="0">
                  <a:pos x="1696" y="393"/>
                </a:cxn>
                <a:cxn ang="0">
                  <a:pos x="1971" y="276"/>
                </a:cxn>
                <a:cxn ang="0">
                  <a:pos x="2090" y="118"/>
                </a:cxn>
                <a:cxn ang="0">
                  <a:pos x="1971" y="0"/>
                </a:cxn>
                <a:cxn ang="0">
                  <a:pos x="1301" y="0"/>
                </a:cxn>
                <a:cxn ang="0">
                  <a:pos x="946" y="118"/>
                </a:cxn>
                <a:cxn ang="0">
                  <a:pos x="671" y="118"/>
                </a:cxn>
                <a:cxn ang="0">
                  <a:pos x="394" y="118"/>
                </a:cxn>
              </a:cxnLst>
              <a:rect l="0" t="0" r="r" b="b"/>
              <a:pathLst>
                <a:path w="2090" h="788">
                  <a:moveTo>
                    <a:pt x="394" y="118"/>
                  </a:moveTo>
                  <a:lnTo>
                    <a:pt x="119" y="276"/>
                  </a:lnTo>
                  <a:lnTo>
                    <a:pt x="0" y="512"/>
                  </a:lnTo>
                  <a:lnTo>
                    <a:pt x="0" y="788"/>
                  </a:lnTo>
                  <a:lnTo>
                    <a:pt x="237" y="512"/>
                  </a:lnTo>
                  <a:lnTo>
                    <a:pt x="789" y="512"/>
                  </a:lnTo>
                  <a:lnTo>
                    <a:pt x="1301" y="393"/>
                  </a:lnTo>
                  <a:lnTo>
                    <a:pt x="1696" y="393"/>
                  </a:lnTo>
                  <a:lnTo>
                    <a:pt x="1971" y="276"/>
                  </a:lnTo>
                  <a:lnTo>
                    <a:pt x="2090" y="118"/>
                  </a:lnTo>
                  <a:lnTo>
                    <a:pt x="1971" y="0"/>
                  </a:lnTo>
                  <a:lnTo>
                    <a:pt x="1301" y="0"/>
                  </a:lnTo>
                  <a:lnTo>
                    <a:pt x="946" y="118"/>
                  </a:lnTo>
                  <a:lnTo>
                    <a:pt x="671" y="118"/>
                  </a:lnTo>
                  <a:lnTo>
                    <a:pt x="394" y="118"/>
                  </a:lnTo>
                  <a:close/>
                </a:path>
              </a:pathLst>
            </a:custGeom>
            <a:grpFill/>
            <a:ln w="28575" cmpd="sng">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65" name="Freeform 77"/>
            <p:cNvSpPr>
              <a:spLocks/>
            </p:cNvSpPr>
            <p:nvPr/>
          </p:nvSpPr>
          <p:spPr bwMode="auto">
            <a:xfrm>
              <a:off x="1962" y="3421"/>
              <a:ext cx="79" cy="61"/>
            </a:xfrm>
            <a:custGeom>
              <a:avLst/>
              <a:gdLst/>
              <a:ahLst/>
              <a:cxnLst>
                <a:cxn ang="0">
                  <a:pos x="669" y="0"/>
                </a:cxn>
                <a:cxn ang="0">
                  <a:pos x="669" y="118"/>
                </a:cxn>
                <a:cxn ang="0">
                  <a:pos x="275" y="393"/>
                </a:cxn>
                <a:cxn ang="0">
                  <a:pos x="0" y="512"/>
                </a:cxn>
                <a:cxn ang="0">
                  <a:pos x="157" y="512"/>
                </a:cxn>
                <a:cxn ang="0">
                  <a:pos x="275" y="1063"/>
                </a:cxn>
                <a:cxn ang="0">
                  <a:pos x="551" y="1339"/>
                </a:cxn>
                <a:cxn ang="0">
                  <a:pos x="669" y="1339"/>
                </a:cxn>
                <a:cxn ang="0">
                  <a:pos x="906" y="1182"/>
                </a:cxn>
                <a:cxn ang="0">
                  <a:pos x="1063" y="1182"/>
                </a:cxn>
                <a:cxn ang="0">
                  <a:pos x="1340" y="1339"/>
                </a:cxn>
                <a:cxn ang="0">
                  <a:pos x="1458" y="1182"/>
                </a:cxn>
                <a:cxn ang="0">
                  <a:pos x="1575" y="1182"/>
                </a:cxn>
                <a:cxn ang="0">
                  <a:pos x="1734" y="1063"/>
                </a:cxn>
                <a:cxn ang="0">
                  <a:pos x="1575" y="788"/>
                </a:cxn>
                <a:cxn ang="0">
                  <a:pos x="1340" y="512"/>
                </a:cxn>
                <a:cxn ang="0">
                  <a:pos x="1063" y="118"/>
                </a:cxn>
                <a:cxn ang="0">
                  <a:pos x="906" y="0"/>
                </a:cxn>
                <a:cxn ang="0">
                  <a:pos x="669" y="0"/>
                </a:cxn>
              </a:cxnLst>
              <a:rect l="0" t="0" r="r" b="b"/>
              <a:pathLst>
                <a:path w="1734" h="1339">
                  <a:moveTo>
                    <a:pt x="669" y="0"/>
                  </a:moveTo>
                  <a:lnTo>
                    <a:pt x="669" y="118"/>
                  </a:lnTo>
                  <a:lnTo>
                    <a:pt x="275" y="393"/>
                  </a:lnTo>
                  <a:lnTo>
                    <a:pt x="0" y="512"/>
                  </a:lnTo>
                  <a:lnTo>
                    <a:pt x="157" y="512"/>
                  </a:lnTo>
                  <a:lnTo>
                    <a:pt x="275" y="1063"/>
                  </a:lnTo>
                  <a:lnTo>
                    <a:pt x="551" y="1339"/>
                  </a:lnTo>
                  <a:lnTo>
                    <a:pt x="669" y="1339"/>
                  </a:lnTo>
                  <a:lnTo>
                    <a:pt x="906" y="1182"/>
                  </a:lnTo>
                  <a:lnTo>
                    <a:pt x="1063" y="1182"/>
                  </a:lnTo>
                  <a:lnTo>
                    <a:pt x="1340" y="1339"/>
                  </a:lnTo>
                  <a:lnTo>
                    <a:pt x="1458" y="1182"/>
                  </a:lnTo>
                  <a:lnTo>
                    <a:pt x="1575" y="1182"/>
                  </a:lnTo>
                  <a:lnTo>
                    <a:pt x="1734" y="1063"/>
                  </a:lnTo>
                  <a:lnTo>
                    <a:pt x="1575" y="788"/>
                  </a:lnTo>
                  <a:lnTo>
                    <a:pt x="1340" y="512"/>
                  </a:lnTo>
                  <a:lnTo>
                    <a:pt x="1063" y="118"/>
                  </a:lnTo>
                  <a:lnTo>
                    <a:pt x="906" y="0"/>
                  </a:lnTo>
                  <a:lnTo>
                    <a:pt x="669" y="0"/>
                  </a:lnTo>
                  <a:close/>
                </a:path>
              </a:pathLst>
            </a:custGeom>
            <a:grpFill/>
            <a:ln w="28575" cmpd="sng">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66" name="Freeform 78"/>
            <p:cNvSpPr>
              <a:spLocks/>
            </p:cNvSpPr>
            <p:nvPr/>
          </p:nvSpPr>
          <p:spPr bwMode="auto">
            <a:xfrm>
              <a:off x="1772" y="3362"/>
              <a:ext cx="72" cy="54"/>
            </a:xfrm>
            <a:custGeom>
              <a:avLst/>
              <a:gdLst/>
              <a:ahLst/>
              <a:cxnLst>
                <a:cxn ang="0">
                  <a:pos x="0" y="512"/>
                </a:cxn>
                <a:cxn ang="0">
                  <a:pos x="0" y="787"/>
                </a:cxn>
                <a:cxn ang="0">
                  <a:pos x="118" y="787"/>
                </a:cxn>
                <a:cxn ang="0">
                  <a:pos x="394" y="787"/>
                </a:cxn>
                <a:cxn ang="0">
                  <a:pos x="473" y="1181"/>
                </a:cxn>
                <a:cxn ang="0">
                  <a:pos x="906" y="1181"/>
                </a:cxn>
                <a:cxn ang="0">
                  <a:pos x="1182" y="1064"/>
                </a:cxn>
                <a:cxn ang="0">
                  <a:pos x="1300" y="906"/>
                </a:cxn>
                <a:cxn ang="0">
                  <a:pos x="1419" y="512"/>
                </a:cxn>
                <a:cxn ang="0">
                  <a:pos x="1576" y="237"/>
                </a:cxn>
                <a:cxn ang="0">
                  <a:pos x="1300" y="0"/>
                </a:cxn>
                <a:cxn ang="0">
                  <a:pos x="906" y="0"/>
                </a:cxn>
                <a:cxn ang="0">
                  <a:pos x="118" y="237"/>
                </a:cxn>
                <a:cxn ang="0">
                  <a:pos x="0" y="512"/>
                </a:cxn>
              </a:cxnLst>
              <a:rect l="0" t="0" r="r" b="b"/>
              <a:pathLst>
                <a:path w="1576" h="1181">
                  <a:moveTo>
                    <a:pt x="0" y="512"/>
                  </a:moveTo>
                  <a:lnTo>
                    <a:pt x="0" y="787"/>
                  </a:lnTo>
                  <a:lnTo>
                    <a:pt x="118" y="787"/>
                  </a:lnTo>
                  <a:lnTo>
                    <a:pt x="394" y="787"/>
                  </a:lnTo>
                  <a:lnTo>
                    <a:pt x="473" y="1181"/>
                  </a:lnTo>
                  <a:lnTo>
                    <a:pt x="906" y="1181"/>
                  </a:lnTo>
                  <a:lnTo>
                    <a:pt x="1182" y="1064"/>
                  </a:lnTo>
                  <a:lnTo>
                    <a:pt x="1300" y="906"/>
                  </a:lnTo>
                  <a:lnTo>
                    <a:pt x="1419" y="512"/>
                  </a:lnTo>
                  <a:lnTo>
                    <a:pt x="1576" y="237"/>
                  </a:lnTo>
                  <a:lnTo>
                    <a:pt x="1300" y="0"/>
                  </a:lnTo>
                  <a:lnTo>
                    <a:pt x="906" y="0"/>
                  </a:lnTo>
                  <a:lnTo>
                    <a:pt x="118" y="237"/>
                  </a:lnTo>
                  <a:lnTo>
                    <a:pt x="0" y="512"/>
                  </a:lnTo>
                  <a:close/>
                </a:path>
              </a:pathLst>
            </a:custGeom>
            <a:grpFill/>
            <a:ln w="28575" cmpd="sng">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67" name="Freeform 79"/>
            <p:cNvSpPr>
              <a:spLocks/>
            </p:cNvSpPr>
            <p:nvPr/>
          </p:nvSpPr>
          <p:spPr bwMode="auto">
            <a:xfrm>
              <a:off x="1709" y="3403"/>
              <a:ext cx="38" cy="36"/>
            </a:xfrm>
            <a:custGeom>
              <a:avLst/>
              <a:gdLst/>
              <a:ahLst/>
              <a:cxnLst>
                <a:cxn ang="0">
                  <a:pos x="315" y="275"/>
                </a:cxn>
                <a:cxn ang="0">
                  <a:pos x="0" y="512"/>
                </a:cxn>
                <a:cxn ang="0">
                  <a:pos x="157" y="630"/>
                </a:cxn>
                <a:cxn ang="0">
                  <a:pos x="434" y="787"/>
                </a:cxn>
                <a:cxn ang="0">
                  <a:pos x="552" y="394"/>
                </a:cxn>
                <a:cxn ang="0">
                  <a:pos x="670" y="275"/>
                </a:cxn>
                <a:cxn ang="0">
                  <a:pos x="828" y="0"/>
                </a:cxn>
                <a:cxn ang="0">
                  <a:pos x="670" y="0"/>
                </a:cxn>
                <a:cxn ang="0">
                  <a:pos x="552" y="0"/>
                </a:cxn>
                <a:cxn ang="0">
                  <a:pos x="315" y="275"/>
                </a:cxn>
              </a:cxnLst>
              <a:rect l="0" t="0" r="r" b="b"/>
              <a:pathLst>
                <a:path w="828" h="787">
                  <a:moveTo>
                    <a:pt x="315" y="275"/>
                  </a:moveTo>
                  <a:lnTo>
                    <a:pt x="0" y="512"/>
                  </a:lnTo>
                  <a:lnTo>
                    <a:pt x="157" y="630"/>
                  </a:lnTo>
                  <a:lnTo>
                    <a:pt x="434" y="787"/>
                  </a:lnTo>
                  <a:lnTo>
                    <a:pt x="552" y="394"/>
                  </a:lnTo>
                  <a:lnTo>
                    <a:pt x="670" y="275"/>
                  </a:lnTo>
                  <a:lnTo>
                    <a:pt x="828" y="0"/>
                  </a:lnTo>
                  <a:lnTo>
                    <a:pt x="670" y="0"/>
                  </a:lnTo>
                  <a:lnTo>
                    <a:pt x="552" y="0"/>
                  </a:lnTo>
                  <a:lnTo>
                    <a:pt x="315" y="275"/>
                  </a:lnTo>
                  <a:close/>
                </a:path>
              </a:pathLst>
            </a:custGeom>
            <a:grpFill/>
            <a:ln w="28575" cmpd="sng">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68" name="Freeform 80"/>
            <p:cNvSpPr>
              <a:spLocks/>
            </p:cNvSpPr>
            <p:nvPr/>
          </p:nvSpPr>
          <p:spPr bwMode="auto">
            <a:xfrm>
              <a:off x="1661" y="3444"/>
              <a:ext cx="20" cy="18"/>
            </a:xfrm>
            <a:custGeom>
              <a:avLst/>
              <a:gdLst/>
              <a:ahLst/>
              <a:cxnLst>
                <a:cxn ang="0">
                  <a:pos x="158" y="0"/>
                </a:cxn>
                <a:cxn ang="0">
                  <a:pos x="0" y="276"/>
                </a:cxn>
                <a:cxn ang="0">
                  <a:pos x="158" y="393"/>
                </a:cxn>
                <a:cxn ang="0">
                  <a:pos x="433" y="276"/>
                </a:cxn>
                <a:cxn ang="0">
                  <a:pos x="433" y="158"/>
                </a:cxn>
                <a:cxn ang="0">
                  <a:pos x="433" y="0"/>
                </a:cxn>
                <a:cxn ang="0">
                  <a:pos x="158" y="0"/>
                </a:cxn>
              </a:cxnLst>
              <a:rect l="0" t="0" r="r" b="b"/>
              <a:pathLst>
                <a:path w="433" h="393">
                  <a:moveTo>
                    <a:pt x="158" y="0"/>
                  </a:moveTo>
                  <a:lnTo>
                    <a:pt x="0" y="276"/>
                  </a:lnTo>
                  <a:lnTo>
                    <a:pt x="158" y="393"/>
                  </a:lnTo>
                  <a:lnTo>
                    <a:pt x="433" y="276"/>
                  </a:lnTo>
                  <a:lnTo>
                    <a:pt x="433" y="158"/>
                  </a:lnTo>
                  <a:lnTo>
                    <a:pt x="433" y="0"/>
                  </a:lnTo>
                  <a:lnTo>
                    <a:pt x="158" y="0"/>
                  </a:lnTo>
                  <a:close/>
                </a:path>
              </a:pathLst>
            </a:custGeom>
            <a:grpFill/>
            <a:ln w="28575" cmpd="sng">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grpSp>
      <p:sp>
        <p:nvSpPr>
          <p:cNvPr id="319569" name="Text Box 81"/>
          <p:cNvSpPr txBox="1">
            <a:spLocks noChangeArrowheads="1"/>
          </p:cNvSpPr>
          <p:nvPr/>
        </p:nvSpPr>
        <p:spPr bwMode="auto">
          <a:xfrm>
            <a:off x="1905000" y="5257800"/>
            <a:ext cx="457200" cy="244475"/>
          </a:xfrm>
          <a:prstGeom prst="rect">
            <a:avLst/>
          </a:prstGeom>
          <a:noFill/>
          <a:ln w="38100">
            <a:noFill/>
            <a:miter lim="800000"/>
            <a:headEnd/>
            <a:tailEnd/>
          </a:ln>
          <a:effectLst/>
        </p:spPr>
        <p:txBody>
          <a:bodyPr lIns="0" tIns="0" rIns="0" bIns="0">
            <a:spAutoFit/>
          </a:bodyPr>
          <a:lstStyle/>
          <a:p>
            <a:pPr algn="ctr" eaLnBrk="0" hangingPunct="0">
              <a:spcBef>
                <a:spcPct val="50000"/>
              </a:spcBef>
            </a:pPr>
            <a:r>
              <a:rPr lang="en-US" sz="1600" dirty="0">
                <a:solidFill>
                  <a:prstClr val="white"/>
                </a:solidFill>
                <a:latin typeface="FrizQuadrata BT" pitchFamily="34" charset="0"/>
                <a:ea typeface="ＭＳ Ｐゴシック" pitchFamily="1" charset="-128"/>
                <a:cs typeface="+mn-cs"/>
              </a:rPr>
              <a:t>AK </a:t>
            </a:r>
            <a:r>
              <a:rPr lang="en-US" sz="1600" dirty="0" smtClean="0">
                <a:solidFill>
                  <a:prstClr val="white"/>
                </a:solidFill>
                <a:latin typeface="FrizQuadrata BT" pitchFamily="34" charset="0"/>
                <a:ea typeface="ＭＳ Ｐゴシック" pitchFamily="1" charset="-128"/>
                <a:cs typeface="+mn-cs"/>
              </a:rPr>
              <a:t>3</a:t>
            </a:r>
            <a:endParaRPr lang="en-US" sz="1600" dirty="0">
              <a:solidFill>
                <a:prstClr val="white"/>
              </a:solidFill>
              <a:latin typeface="FrizQuadrata BT" pitchFamily="34" charset="0"/>
              <a:ea typeface="ＭＳ Ｐゴシック" pitchFamily="1" charset="-128"/>
              <a:cs typeface="+mn-cs"/>
            </a:endParaRPr>
          </a:p>
        </p:txBody>
      </p:sp>
      <p:sp>
        <p:nvSpPr>
          <p:cNvPr id="319570" name="Text Box 82"/>
          <p:cNvSpPr txBox="1">
            <a:spLocks noChangeArrowheads="1"/>
          </p:cNvSpPr>
          <p:nvPr/>
        </p:nvSpPr>
        <p:spPr bwMode="auto">
          <a:xfrm>
            <a:off x="1066800" y="3048000"/>
            <a:ext cx="449263" cy="492443"/>
          </a:xfrm>
          <a:prstGeom prst="rect">
            <a:avLst/>
          </a:prstGeom>
          <a:noFill/>
          <a:ln w="38100">
            <a:noFill/>
            <a:miter lim="800000"/>
            <a:headEnd/>
            <a:tailEnd/>
          </a:ln>
          <a:effectLst/>
        </p:spPr>
        <p:txBody>
          <a:bodyPr wrap="square" lIns="0" tIns="0" rIns="0" bIns="0">
            <a:spAutoFit/>
          </a:bodyPr>
          <a:lstStyle/>
          <a:p>
            <a:pPr algn="ctr" eaLnBrk="0" hangingPunct="0">
              <a:spcBef>
                <a:spcPct val="50000"/>
              </a:spcBef>
            </a:pPr>
            <a:r>
              <a:rPr lang="en-US" sz="1600" dirty="0">
                <a:solidFill>
                  <a:prstClr val="white"/>
                </a:solidFill>
                <a:latin typeface="FrizQuadrata BT" pitchFamily="34" charset="0"/>
                <a:ea typeface="ＭＳ Ｐゴシック" pitchFamily="1" charset="-128"/>
                <a:cs typeface="+mn-cs"/>
              </a:rPr>
              <a:t>CA </a:t>
            </a:r>
            <a:r>
              <a:rPr lang="en-US" sz="1600" dirty="0" smtClean="0">
                <a:solidFill>
                  <a:prstClr val="white"/>
                </a:solidFill>
                <a:latin typeface="FrizQuadrata BT" pitchFamily="34" charset="0"/>
                <a:ea typeface="ＭＳ Ｐゴシック" pitchFamily="1" charset="-128"/>
                <a:cs typeface="+mn-cs"/>
              </a:rPr>
              <a:t>25</a:t>
            </a:r>
            <a:endParaRPr lang="en-US" sz="1600" dirty="0">
              <a:solidFill>
                <a:prstClr val="white"/>
              </a:solidFill>
              <a:latin typeface="FrizQuadrata BT" pitchFamily="34" charset="0"/>
              <a:ea typeface="ＭＳ Ｐゴシック" pitchFamily="1" charset="-128"/>
              <a:cs typeface="+mn-cs"/>
            </a:endParaRPr>
          </a:p>
        </p:txBody>
      </p:sp>
      <p:sp>
        <p:nvSpPr>
          <p:cNvPr id="319571" name="Text Box 83"/>
          <p:cNvSpPr txBox="1">
            <a:spLocks noChangeArrowheads="1"/>
          </p:cNvSpPr>
          <p:nvPr/>
        </p:nvSpPr>
        <p:spPr bwMode="auto">
          <a:xfrm>
            <a:off x="3124200" y="2895600"/>
            <a:ext cx="600075" cy="244475"/>
          </a:xfrm>
          <a:prstGeom prst="rect">
            <a:avLst/>
          </a:prstGeom>
          <a:noFill/>
          <a:ln w="38100">
            <a:noFill/>
            <a:miter lim="800000"/>
            <a:headEnd/>
            <a:tailEnd/>
          </a:ln>
          <a:effectLst/>
        </p:spPr>
        <p:txBody>
          <a:bodyPr lIns="0" tIns="0" rIns="0" bIns="0">
            <a:spAutoFit/>
          </a:bodyPr>
          <a:lstStyle/>
          <a:p>
            <a:pPr algn="ctr" eaLnBrk="0" hangingPunct="0">
              <a:spcBef>
                <a:spcPct val="50000"/>
              </a:spcBef>
            </a:pPr>
            <a:r>
              <a:rPr lang="en-US" sz="1600" dirty="0">
                <a:solidFill>
                  <a:prstClr val="white"/>
                </a:solidFill>
                <a:latin typeface="FrizQuadrata BT" pitchFamily="34" charset="0"/>
                <a:ea typeface="ＭＳ Ｐゴシック" pitchFamily="1" charset="-128"/>
                <a:cs typeface="+mn-cs"/>
              </a:rPr>
              <a:t>CO </a:t>
            </a:r>
            <a:r>
              <a:rPr lang="en-US" sz="1600" dirty="0" smtClean="0">
                <a:solidFill>
                  <a:prstClr val="white"/>
                </a:solidFill>
                <a:latin typeface="FrizQuadrata BT" pitchFamily="34" charset="0"/>
                <a:ea typeface="ＭＳ Ｐゴシック" pitchFamily="1" charset="-128"/>
                <a:cs typeface="+mn-cs"/>
              </a:rPr>
              <a:t>2</a:t>
            </a:r>
            <a:endParaRPr lang="en-US" sz="1600" dirty="0">
              <a:solidFill>
                <a:prstClr val="white"/>
              </a:solidFill>
              <a:latin typeface="FrizQuadrata BT" pitchFamily="34" charset="0"/>
              <a:ea typeface="ＭＳ Ｐゴシック" pitchFamily="1" charset="-128"/>
              <a:cs typeface="+mn-cs"/>
            </a:endParaRPr>
          </a:p>
        </p:txBody>
      </p:sp>
      <p:sp>
        <p:nvSpPr>
          <p:cNvPr id="319572" name="Text Box 84"/>
          <p:cNvSpPr txBox="1">
            <a:spLocks noChangeArrowheads="1"/>
          </p:cNvSpPr>
          <p:nvPr/>
        </p:nvSpPr>
        <p:spPr bwMode="auto">
          <a:xfrm>
            <a:off x="7088188" y="4967288"/>
            <a:ext cx="487362" cy="581025"/>
          </a:xfrm>
          <a:prstGeom prst="rect">
            <a:avLst/>
          </a:prstGeom>
          <a:noFill/>
          <a:ln w="38100">
            <a:noFill/>
            <a:miter lim="800000"/>
            <a:headEnd/>
            <a:tailEnd/>
          </a:ln>
          <a:effectLst/>
        </p:spPr>
        <p:txBody>
          <a:bodyPr>
            <a:spAutoFit/>
          </a:bodyPr>
          <a:lstStyle/>
          <a:p>
            <a:pPr algn="ctr" eaLnBrk="0" hangingPunct="0">
              <a:spcBef>
                <a:spcPct val="50000"/>
              </a:spcBef>
            </a:pPr>
            <a:r>
              <a:rPr lang="en-US" sz="1600" dirty="0">
                <a:solidFill>
                  <a:prstClr val="white"/>
                </a:solidFill>
                <a:latin typeface="FrizQuadrata BT" pitchFamily="34" charset="0"/>
                <a:ea typeface="ＭＳ Ｐゴシック" pitchFamily="1" charset="-128"/>
                <a:cs typeface="+mn-cs"/>
              </a:rPr>
              <a:t>FL 1</a:t>
            </a:r>
          </a:p>
        </p:txBody>
      </p:sp>
      <p:sp>
        <p:nvSpPr>
          <p:cNvPr id="319573" name="Text Box 85"/>
          <p:cNvSpPr txBox="1">
            <a:spLocks noChangeArrowheads="1"/>
          </p:cNvSpPr>
          <p:nvPr/>
        </p:nvSpPr>
        <p:spPr bwMode="auto">
          <a:xfrm>
            <a:off x="8418513" y="2192338"/>
            <a:ext cx="708025" cy="266700"/>
          </a:xfrm>
          <a:prstGeom prst="rect">
            <a:avLst/>
          </a:prstGeom>
          <a:solidFill>
            <a:schemeClr val="accent3"/>
          </a:solidFill>
          <a:ln w="22225">
            <a:solidFill>
              <a:schemeClr val="bg1"/>
            </a:solidFill>
            <a:miter lim="800000"/>
            <a:headEnd/>
            <a:tailEnd/>
          </a:ln>
          <a:effectLst/>
        </p:spPr>
        <p:txBody>
          <a:bodyPr lIns="0" tIns="0" rIns="0" bIns="0">
            <a:spAutoFit/>
          </a:bodyPr>
          <a:lstStyle/>
          <a:p>
            <a:pPr algn="ctr" eaLnBrk="0" hangingPunct="0">
              <a:spcBef>
                <a:spcPct val="50000"/>
              </a:spcBef>
            </a:pPr>
            <a:r>
              <a:rPr lang="en-US" sz="1600" dirty="0">
                <a:solidFill>
                  <a:prstClr val="white"/>
                </a:solidFill>
                <a:latin typeface="FrizQuadrata BT" pitchFamily="34" charset="0"/>
                <a:ea typeface="ＭＳ Ｐゴシック" pitchFamily="1" charset="-128"/>
                <a:cs typeface="+mn-cs"/>
              </a:rPr>
              <a:t>MA 2</a:t>
            </a:r>
          </a:p>
        </p:txBody>
      </p:sp>
      <p:sp>
        <p:nvSpPr>
          <p:cNvPr id="319574" name="Text Box 86"/>
          <p:cNvSpPr txBox="1">
            <a:spLocks noChangeArrowheads="1"/>
          </p:cNvSpPr>
          <p:nvPr/>
        </p:nvSpPr>
        <p:spPr bwMode="auto">
          <a:xfrm>
            <a:off x="8401050" y="2741613"/>
            <a:ext cx="685800" cy="266700"/>
          </a:xfrm>
          <a:prstGeom prst="rect">
            <a:avLst/>
          </a:prstGeom>
          <a:solidFill>
            <a:schemeClr val="accent3"/>
          </a:solidFill>
          <a:ln w="22225">
            <a:solidFill>
              <a:schemeClr val="bg1"/>
            </a:solidFill>
            <a:miter lim="800000"/>
            <a:headEnd/>
            <a:tailEnd/>
          </a:ln>
          <a:effectLst/>
        </p:spPr>
        <p:txBody>
          <a:bodyPr lIns="0" tIns="0" rIns="0" bIns="0">
            <a:spAutoFit/>
          </a:bodyPr>
          <a:lstStyle/>
          <a:p>
            <a:pPr algn="ctr" eaLnBrk="0" hangingPunct="0">
              <a:spcBef>
                <a:spcPct val="50000"/>
              </a:spcBef>
            </a:pPr>
            <a:r>
              <a:rPr lang="en-US" sz="1600" dirty="0">
                <a:solidFill>
                  <a:prstClr val="white"/>
                </a:solidFill>
                <a:latin typeface="FrizQuadrata BT" pitchFamily="34" charset="0"/>
                <a:ea typeface="ＭＳ Ｐゴシック" pitchFamily="1" charset="-128"/>
                <a:cs typeface="+mn-cs"/>
              </a:rPr>
              <a:t>NJ 1</a:t>
            </a:r>
          </a:p>
        </p:txBody>
      </p:sp>
      <p:sp>
        <p:nvSpPr>
          <p:cNvPr id="319575" name="Line 87"/>
          <p:cNvSpPr>
            <a:spLocks noChangeShapeType="1"/>
          </p:cNvSpPr>
          <p:nvPr/>
        </p:nvSpPr>
        <p:spPr bwMode="auto">
          <a:xfrm flipH="1" flipV="1">
            <a:off x="8037513" y="2592388"/>
            <a:ext cx="681037" cy="144462"/>
          </a:xfrm>
          <a:prstGeom prst="line">
            <a:avLst/>
          </a:prstGeom>
          <a:noFill/>
          <a:ln w="25400">
            <a:solidFill>
              <a:schemeClr val="bg1"/>
            </a:solidFill>
            <a:round/>
            <a:headEnd/>
            <a:tailEnd/>
          </a:ln>
          <a:effectLst/>
        </p:spPr>
        <p:txBody>
          <a:bodyPr wrap="none" anchor="ctr"/>
          <a:lstStyle/>
          <a:p>
            <a:pPr eaLnBrk="0" hangingPunct="0"/>
            <a:endParaRPr lang="en-US" dirty="0">
              <a:solidFill>
                <a:prstClr val="white"/>
              </a:solidFill>
              <a:latin typeface="Arial" charset="0"/>
              <a:ea typeface="ＭＳ Ｐゴシック" pitchFamily="1" charset="-128"/>
              <a:cs typeface="+mn-cs"/>
            </a:endParaRPr>
          </a:p>
        </p:txBody>
      </p:sp>
      <p:sp>
        <p:nvSpPr>
          <p:cNvPr id="319576" name="Line 88"/>
          <p:cNvSpPr>
            <a:spLocks noChangeShapeType="1"/>
          </p:cNvSpPr>
          <p:nvPr/>
        </p:nvSpPr>
        <p:spPr bwMode="auto">
          <a:xfrm flipH="1" flipV="1">
            <a:off x="8280400" y="1976438"/>
            <a:ext cx="454025" cy="214312"/>
          </a:xfrm>
          <a:prstGeom prst="line">
            <a:avLst/>
          </a:prstGeom>
          <a:noFill/>
          <a:ln w="25400">
            <a:solidFill>
              <a:schemeClr val="bg1"/>
            </a:solidFill>
            <a:round/>
            <a:headEnd/>
            <a:tailEnd/>
          </a:ln>
          <a:effectLst/>
        </p:spPr>
        <p:txBody>
          <a:bodyPr wrap="none" anchor="ctr"/>
          <a:lstStyle/>
          <a:p>
            <a:pPr eaLnBrk="0" hangingPunct="0"/>
            <a:endParaRPr lang="en-US" dirty="0">
              <a:solidFill>
                <a:prstClr val="white"/>
              </a:solidFill>
              <a:latin typeface="Arial" charset="0"/>
              <a:ea typeface="ＭＳ Ｐゴシック" pitchFamily="1" charset="-128"/>
              <a:cs typeface="+mn-cs"/>
            </a:endParaRPr>
          </a:p>
        </p:txBody>
      </p:sp>
      <p:sp>
        <p:nvSpPr>
          <p:cNvPr id="319577" name="Text Box 89"/>
          <p:cNvSpPr txBox="1">
            <a:spLocks noChangeArrowheads="1"/>
          </p:cNvSpPr>
          <p:nvPr/>
        </p:nvSpPr>
        <p:spPr bwMode="auto">
          <a:xfrm>
            <a:off x="1357313" y="0"/>
            <a:ext cx="7597775" cy="892552"/>
          </a:xfrm>
          <a:prstGeom prst="rect">
            <a:avLst/>
          </a:prstGeom>
          <a:noFill/>
          <a:ln w="38100">
            <a:noFill/>
            <a:miter lim="800000"/>
            <a:headEnd/>
            <a:tailEnd/>
          </a:ln>
          <a:effectLst/>
        </p:spPr>
        <p:txBody>
          <a:bodyPr>
            <a:spAutoFit/>
          </a:bodyPr>
          <a:lstStyle/>
          <a:p>
            <a:pPr algn="ctr" eaLnBrk="0" hangingPunct="0"/>
            <a:r>
              <a:rPr lang="en-US" sz="2800" b="1" dirty="0" smtClean="0">
                <a:solidFill>
                  <a:srgbClr val="4F81BD">
                    <a:lumMod val="50000"/>
                  </a:srgbClr>
                </a:solidFill>
                <a:latin typeface="Arial" charset="0"/>
                <a:ea typeface="ＭＳ Ｐゴシック" pitchFamily="1" charset="-128"/>
                <a:cs typeface="Arial" charset="0"/>
              </a:rPr>
              <a:t>Completed HIAs 2009</a:t>
            </a:r>
            <a:r>
              <a:rPr lang="en-US" b="1" dirty="0" smtClean="0">
                <a:solidFill>
                  <a:srgbClr val="4F81BD">
                    <a:lumMod val="50000"/>
                  </a:srgbClr>
                </a:solidFill>
                <a:latin typeface="Arial" charset="0"/>
                <a:ea typeface="ＭＳ Ｐゴシック" pitchFamily="1" charset="-128"/>
                <a:cs typeface="Arial" charset="0"/>
              </a:rPr>
              <a:t> </a:t>
            </a:r>
            <a:r>
              <a:rPr lang="en-US" sz="2800" b="1" dirty="0" smtClean="0">
                <a:solidFill>
                  <a:srgbClr val="4F81BD">
                    <a:lumMod val="50000"/>
                  </a:srgbClr>
                </a:solidFill>
                <a:latin typeface="Arial" charset="0"/>
                <a:ea typeface="ＭＳ Ｐゴシック" pitchFamily="1" charset="-128"/>
                <a:cs typeface="Arial" charset="0"/>
              </a:rPr>
              <a:t>(N = 54)</a:t>
            </a:r>
            <a:endParaRPr lang="en-US" b="1" dirty="0" smtClean="0">
              <a:solidFill>
                <a:srgbClr val="4F81BD">
                  <a:lumMod val="50000"/>
                </a:srgbClr>
              </a:solidFill>
              <a:latin typeface="Arial" charset="0"/>
              <a:ea typeface="ＭＳ Ｐゴシック" pitchFamily="1" charset="-128"/>
              <a:cs typeface="Arial" charset="0"/>
            </a:endParaRPr>
          </a:p>
          <a:p>
            <a:pPr algn="ctr" eaLnBrk="0" hangingPunct="0"/>
            <a:r>
              <a:rPr lang="en-US" b="1" dirty="0" smtClean="0">
                <a:solidFill>
                  <a:srgbClr val="4F81BD">
                    <a:lumMod val="50000"/>
                  </a:srgbClr>
                </a:solidFill>
                <a:latin typeface="Arial" charset="0"/>
                <a:ea typeface="ＭＳ Ｐゴシック" pitchFamily="1" charset="-128"/>
                <a:cs typeface="Arial" charset="0"/>
              </a:rPr>
              <a:t>Health Impact Project Founded</a:t>
            </a:r>
            <a:endParaRPr lang="en-US" b="1" dirty="0">
              <a:solidFill>
                <a:srgbClr val="4F81BD">
                  <a:lumMod val="50000"/>
                </a:srgbClr>
              </a:solidFill>
              <a:latin typeface="Arial" charset="0"/>
              <a:ea typeface="ＭＳ Ｐゴシック" pitchFamily="1" charset="-128"/>
              <a:cs typeface="Arial" charset="0"/>
            </a:endParaRPr>
          </a:p>
        </p:txBody>
      </p:sp>
      <p:sp>
        <p:nvSpPr>
          <p:cNvPr id="319578" name="Text Box 90"/>
          <p:cNvSpPr txBox="1">
            <a:spLocks noChangeArrowheads="1"/>
          </p:cNvSpPr>
          <p:nvPr/>
        </p:nvSpPr>
        <p:spPr bwMode="auto">
          <a:xfrm>
            <a:off x="4843463" y="1243013"/>
            <a:ext cx="523875" cy="244475"/>
          </a:xfrm>
          <a:prstGeom prst="rect">
            <a:avLst/>
          </a:prstGeom>
          <a:noFill/>
          <a:ln w="38100">
            <a:noFill/>
            <a:miter lim="800000"/>
            <a:headEnd/>
            <a:tailEnd/>
          </a:ln>
          <a:effectLst/>
        </p:spPr>
        <p:txBody>
          <a:bodyPr lIns="0" tIns="0" rIns="0" bIns="0">
            <a:spAutoFit/>
          </a:bodyPr>
          <a:lstStyle/>
          <a:p>
            <a:pPr algn="ctr" eaLnBrk="0" hangingPunct="0">
              <a:spcBef>
                <a:spcPct val="50000"/>
              </a:spcBef>
            </a:pPr>
            <a:r>
              <a:rPr lang="en-US" sz="1600" dirty="0">
                <a:solidFill>
                  <a:prstClr val="white"/>
                </a:solidFill>
                <a:latin typeface="FrizQuadrata BT" pitchFamily="34" charset="0"/>
                <a:ea typeface="ＭＳ Ｐゴシック" pitchFamily="1" charset="-128"/>
                <a:cs typeface="+mn-cs"/>
              </a:rPr>
              <a:t>MN </a:t>
            </a:r>
            <a:r>
              <a:rPr lang="en-US" sz="1600" dirty="0" smtClean="0">
                <a:solidFill>
                  <a:prstClr val="white"/>
                </a:solidFill>
                <a:latin typeface="FrizQuadrata BT" pitchFamily="34" charset="0"/>
                <a:ea typeface="ＭＳ Ｐゴシック" pitchFamily="1" charset="-128"/>
                <a:cs typeface="+mn-cs"/>
              </a:rPr>
              <a:t>5</a:t>
            </a:r>
            <a:endParaRPr lang="en-US" sz="1600" dirty="0">
              <a:solidFill>
                <a:prstClr val="white"/>
              </a:solidFill>
              <a:latin typeface="FrizQuadrata BT" pitchFamily="34" charset="0"/>
              <a:ea typeface="ＭＳ Ｐゴシック" pitchFamily="1" charset="-128"/>
              <a:cs typeface="+mn-cs"/>
            </a:endParaRPr>
          </a:p>
        </p:txBody>
      </p:sp>
      <p:sp>
        <p:nvSpPr>
          <p:cNvPr id="319579" name="Freeform 91"/>
          <p:cNvSpPr>
            <a:spLocks/>
          </p:cNvSpPr>
          <p:nvPr/>
        </p:nvSpPr>
        <p:spPr bwMode="auto">
          <a:xfrm>
            <a:off x="5880100" y="3016250"/>
            <a:ext cx="1133475" cy="622300"/>
          </a:xfrm>
          <a:custGeom>
            <a:avLst/>
            <a:gdLst/>
            <a:ahLst/>
            <a:cxnLst>
              <a:cxn ang="0">
                <a:pos x="24" y="60"/>
              </a:cxn>
              <a:cxn ang="0">
                <a:pos x="24" y="56"/>
              </a:cxn>
              <a:cxn ang="0">
                <a:pos x="27" y="57"/>
              </a:cxn>
              <a:cxn ang="0">
                <a:pos x="97" y="49"/>
              </a:cxn>
              <a:cxn ang="0">
                <a:pos x="104" y="46"/>
              </a:cxn>
              <a:cxn ang="0">
                <a:pos x="108" y="42"/>
              </a:cxn>
              <a:cxn ang="0">
                <a:pos x="108" y="40"/>
              </a:cxn>
              <a:cxn ang="0">
                <a:pos x="110" y="37"/>
              </a:cxn>
              <a:cxn ang="0">
                <a:pos x="120" y="28"/>
              </a:cxn>
              <a:cxn ang="0">
                <a:pos x="120" y="27"/>
              </a:cxn>
              <a:cxn ang="0">
                <a:pos x="118" y="26"/>
              </a:cxn>
              <a:cxn ang="0">
                <a:pos x="116" y="24"/>
              </a:cxn>
              <a:cxn ang="0">
                <a:pos x="115" y="24"/>
              </a:cxn>
              <a:cxn ang="0">
                <a:pos x="109" y="16"/>
              </a:cxn>
              <a:cxn ang="0">
                <a:pos x="109" y="14"/>
              </a:cxn>
              <a:cxn ang="0">
                <a:pos x="109" y="10"/>
              </a:cxn>
              <a:cxn ang="0">
                <a:pos x="106" y="8"/>
              </a:cxn>
              <a:cxn ang="0">
                <a:pos x="103" y="5"/>
              </a:cxn>
              <a:cxn ang="0">
                <a:pos x="100" y="5"/>
              </a:cxn>
              <a:cxn ang="0">
                <a:pos x="98" y="6"/>
              </a:cxn>
              <a:cxn ang="0">
                <a:pos x="95" y="7"/>
              </a:cxn>
              <a:cxn ang="0">
                <a:pos x="91" y="6"/>
              </a:cxn>
              <a:cxn ang="0">
                <a:pos x="87" y="6"/>
              </a:cxn>
              <a:cxn ang="0">
                <a:pos x="81" y="5"/>
              </a:cxn>
              <a:cxn ang="0">
                <a:pos x="76" y="0"/>
              </a:cxn>
              <a:cxn ang="0">
                <a:pos x="74" y="1"/>
              </a:cxn>
              <a:cxn ang="0">
                <a:pos x="71" y="0"/>
              </a:cxn>
              <a:cxn ang="0">
                <a:pos x="70" y="2"/>
              </a:cxn>
              <a:cxn ang="0">
                <a:pos x="70" y="7"/>
              </a:cxn>
              <a:cxn ang="0">
                <a:pos x="66" y="9"/>
              </a:cxn>
              <a:cxn ang="0">
                <a:pos x="62" y="10"/>
              </a:cxn>
              <a:cxn ang="0">
                <a:pos x="56" y="21"/>
              </a:cxn>
              <a:cxn ang="0">
                <a:pos x="51" y="25"/>
              </a:cxn>
              <a:cxn ang="0">
                <a:pos x="48" y="23"/>
              </a:cxn>
              <a:cxn ang="0">
                <a:pos x="45" y="28"/>
              </a:cxn>
              <a:cxn ang="0">
                <a:pos x="42" y="29"/>
              </a:cxn>
              <a:cxn ang="0">
                <a:pos x="39" y="28"/>
              </a:cxn>
              <a:cxn ang="0">
                <a:pos x="37" y="32"/>
              </a:cxn>
              <a:cxn ang="0">
                <a:pos x="31" y="29"/>
              </a:cxn>
              <a:cxn ang="0">
                <a:pos x="24" y="30"/>
              </a:cxn>
              <a:cxn ang="0">
                <a:pos x="24" y="32"/>
              </a:cxn>
              <a:cxn ang="0">
                <a:pos x="22" y="32"/>
              </a:cxn>
              <a:cxn ang="0">
                <a:pos x="22" y="33"/>
              </a:cxn>
              <a:cxn ang="0">
                <a:pos x="21" y="35"/>
              </a:cxn>
              <a:cxn ang="0">
                <a:pos x="20" y="37"/>
              </a:cxn>
              <a:cxn ang="0">
                <a:pos x="22" y="39"/>
              </a:cxn>
              <a:cxn ang="0">
                <a:pos x="15" y="41"/>
              </a:cxn>
              <a:cxn ang="0">
                <a:pos x="16" y="48"/>
              </a:cxn>
              <a:cxn ang="0">
                <a:pos x="12" y="47"/>
              </a:cxn>
              <a:cxn ang="0">
                <a:pos x="7" y="46"/>
              </a:cxn>
              <a:cxn ang="0">
                <a:pos x="4" y="50"/>
              </a:cxn>
              <a:cxn ang="0">
                <a:pos x="5" y="51"/>
              </a:cxn>
              <a:cxn ang="0">
                <a:pos x="7" y="54"/>
              </a:cxn>
              <a:cxn ang="0">
                <a:pos x="4" y="59"/>
              </a:cxn>
              <a:cxn ang="0">
                <a:pos x="1" y="60"/>
              </a:cxn>
            </a:cxnLst>
            <a:rect l="0" t="0" r="r" b="b"/>
            <a:pathLst>
              <a:path w="121" h="62">
                <a:moveTo>
                  <a:pt x="0" y="62"/>
                </a:moveTo>
                <a:lnTo>
                  <a:pt x="24" y="60"/>
                </a:lnTo>
                <a:lnTo>
                  <a:pt x="24" y="58"/>
                </a:lnTo>
                <a:lnTo>
                  <a:pt x="24" y="56"/>
                </a:lnTo>
                <a:lnTo>
                  <a:pt x="26" y="56"/>
                </a:lnTo>
                <a:lnTo>
                  <a:pt x="27" y="57"/>
                </a:lnTo>
                <a:lnTo>
                  <a:pt x="95" y="51"/>
                </a:lnTo>
                <a:lnTo>
                  <a:pt x="97" y="49"/>
                </a:lnTo>
                <a:lnTo>
                  <a:pt x="98" y="48"/>
                </a:lnTo>
                <a:lnTo>
                  <a:pt x="104" y="46"/>
                </a:lnTo>
                <a:lnTo>
                  <a:pt x="104" y="44"/>
                </a:lnTo>
                <a:lnTo>
                  <a:pt x="108" y="42"/>
                </a:lnTo>
                <a:lnTo>
                  <a:pt x="108" y="40"/>
                </a:lnTo>
                <a:lnTo>
                  <a:pt x="108" y="40"/>
                </a:lnTo>
                <a:lnTo>
                  <a:pt x="110" y="39"/>
                </a:lnTo>
                <a:lnTo>
                  <a:pt x="110" y="37"/>
                </a:lnTo>
                <a:lnTo>
                  <a:pt x="112" y="35"/>
                </a:lnTo>
                <a:lnTo>
                  <a:pt x="120" y="28"/>
                </a:lnTo>
                <a:lnTo>
                  <a:pt x="121" y="27"/>
                </a:lnTo>
                <a:lnTo>
                  <a:pt x="120" y="27"/>
                </a:lnTo>
                <a:lnTo>
                  <a:pt x="118" y="26"/>
                </a:lnTo>
                <a:lnTo>
                  <a:pt x="118" y="26"/>
                </a:lnTo>
                <a:lnTo>
                  <a:pt x="117" y="25"/>
                </a:lnTo>
                <a:lnTo>
                  <a:pt x="116" y="24"/>
                </a:lnTo>
                <a:lnTo>
                  <a:pt x="115" y="24"/>
                </a:lnTo>
                <a:lnTo>
                  <a:pt x="115" y="24"/>
                </a:lnTo>
                <a:lnTo>
                  <a:pt x="112" y="21"/>
                </a:lnTo>
                <a:lnTo>
                  <a:pt x="109" y="16"/>
                </a:lnTo>
                <a:lnTo>
                  <a:pt x="109" y="15"/>
                </a:lnTo>
                <a:lnTo>
                  <a:pt x="109" y="14"/>
                </a:lnTo>
                <a:lnTo>
                  <a:pt x="109" y="12"/>
                </a:lnTo>
                <a:lnTo>
                  <a:pt x="109" y="10"/>
                </a:lnTo>
                <a:lnTo>
                  <a:pt x="108" y="9"/>
                </a:lnTo>
                <a:lnTo>
                  <a:pt x="106" y="8"/>
                </a:lnTo>
                <a:lnTo>
                  <a:pt x="104" y="7"/>
                </a:lnTo>
                <a:lnTo>
                  <a:pt x="103" y="5"/>
                </a:lnTo>
                <a:lnTo>
                  <a:pt x="102" y="4"/>
                </a:lnTo>
                <a:lnTo>
                  <a:pt x="100" y="5"/>
                </a:lnTo>
                <a:lnTo>
                  <a:pt x="99" y="6"/>
                </a:lnTo>
                <a:lnTo>
                  <a:pt x="98" y="6"/>
                </a:lnTo>
                <a:lnTo>
                  <a:pt x="98" y="7"/>
                </a:lnTo>
                <a:lnTo>
                  <a:pt x="95" y="7"/>
                </a:lnTo>
                <a:lnTo>
                  <a:pt x="92" y="6"/>
                </a:lnTo>
                <a:lnTo>
                  <a:pt x="91" y="6"/>
                </a:lnTo>
                <a:lnTo>
                  <a:pt x="90" y="8"/>
                </a:lnTo>
                <a:lnTo>
                  <a:pt x="87" y="6"/>
                </a:lnTo>
                <a:lnTo>
                  <a:pt x="83" y="6"/>
                </a:lnTo>
                <a:lnTo>
                  <a:pt x="81" y="5"/>
                </a:lnTo>
                <a:lnTo>
                  <a:pt x="80" y="2"/>
                </a:lnTo>
                <a:lnTo>
                  <a:pt x="76" y="0"/>
                </a:lnTo>
                <a:lnTo>
                  <a:pt x="75" y="1"/>
                </a:lnTo>
                <a:lnTo>
                  <a:pt x="74" y="1"/>
                </a:lnTo>
                <a:lnTo>
                  <a:pt x="72" y="0"/>
                </a:lnTo>
                <a:lnTo>
                  <a:pt x="71" y="0"/>
                </a:lnTo>
                <a:lnTo>
                  <a:pt x="70" y="1"/>
                </a:lnTo>
                <a:lnTo>
                  <a:pt x="70" y="2"/>
                </a:lnTo>
                <a:lnTo>
                  <a:pt x="71" y="6"/>
                </a:lnTo>
                <a:lnTo>
                  <a:pt x="70" y="7"/>
                </a:lnTo>
                <a:lnTo>
                  <a:pt x="69" y="8"/>
                </a:lnTo>
                <a:lnTo>
                  <a:pt x="66" y="9"/>
                </a:lnTo>
                <a:lnTo>
                  <a:pt x="64" y="9"/>
                </a:lnTo>
                <a:lnTo>
                  <a:pt x="62" y="10"/>
                </a:lnTo>
                <a:lnTo>
                  <a:pt x="62" y="13"/>
                </a:lnTo>
                <a:lnTo>
                  <a:pt x="56" y="21"/>
                </a:lnTo>
                <a:lnTo>
                  <a:pt x="55" y="25"/>
                </a:lnTo>
                <a:lnTo>
                  <a:pt x="51" y="25"/>
                </a:lnTo>
                <a:lnTo>
                  <a:pt x="49" y="23"/>
                </a:lnTo>
                <a:lnTo>
                  <a:pt x="48" y="23"/>
                </a:lnTo>
                <a:lnTo>
                  <a:pt x="47" y="24"/>
                </a:lnTo>
                <a:lnTo>
                  <a:pt x="45" y="28"/>
                </a:lnTo>
                <a:lnTo>
                  <a:pt x="44" y="30"/>
                </a:lnTo>
                <a:lnTo>
                  <a:pt x="42" y="29"/>
                </a:lnTo>
                <a:lnTo>
                  <a:pt x="41" y="27"/>
                </a:lnTo>
                <a:lnTo>
                  <a:pt x="39" y="28"/>
                </a:lnTo>
                <a:lnTo>
                  <a:pt x="38" y="31"/>
                </a:lnTo>
                <a:lnTo>
                  <a:pt x="37" y="32"/>
                </a:lnTo>
                <a:lnTo>
                  <a:pt x="36" y="31"/>
                </a:lnTo>
                <a:lnTo>
                  <a:pt x="31" y="29"/>
                </a:lnTo>
                <a:lnTo>
                  <a:pt x="27" y="30"/>
                </a:lnTo>
                <a:lnTo>
                  <a:pt x="24" y="30"/>
                </a:lnTo>
                <a:lnTo>
                  <a:pt x="24" y="32"/>
                </a:lnTo>
                <a:lnTo>
                  <a:pt x="24" y="32"/>
                </a:lnTo>
                <a:lnTo>
                  <a:pt x="23" y="33"/>
                </a:lnTo>
                <a:lnTo>
                  <a:pt x="22" y="32"/>
                </a:lnTo>
                <a:lnTo>
                  <a:pt x="21" y="32"/>
                </a:lnTo>
                <a:lnTo>
                  <a:pt x="22" y="33"/>
                </a:lnTo>
                <a:lnTo>
                  <a:pt x="21" y="34"/>
                </a:lnTo>
                <a:lnTo>
                  <a:pt x="21" y="35"/>
                </a:lnTo>
                <a:lnTo>
                  <a:pt x="20" y="36"/>
                </a:lnTo>
                <a:lnTo>
                  <a:pt x="20" y="37"/>
                </a:lnTo>
                <a:lnTo>
                  <a:pt x="22" y="39"/>
                </a:lnTo>
                <a:lnTo>
                  <a:pt x="22" y="39"/>
                </a:lnTo>
                <a:lnTo>
                  <a:pt x="17" y="40"/>
                </a:lnTo>
                <a:lnTo>
                  <a:pt x="15" y="41"/>
                </a:lnTo>
                <a:lnTo>
                  <a:pt x="15" y="43"/>
                </a:lnTo>
                <a:lnTo>
                  <a:pt x="16" y="48"/>
                </a:lnTo>
                <a:lnTo>
                  <a:pt x="14" y="49"/>
                </a:lnTo>
                <a:lnTo>
                  <a:pt x="12" y="47"/>
                </a:lnTo>
                <a:lnTo>
                  <a:pt x="10" y="46"/>
                </a:lnTo>
                <a:lnTo>
                  <a:pt x="7" y="46"/>
                </a:lnTo>
                <a:lnTo>
                  <a:pt x="5" y="47"/>
                </a:lnTo>
                <a:lnTo>
                  <a:pt x="4" y="50"/>
                </a:lnTo>
                <a:lnTo>
                  <a:pt x="5" y="51"/>
                </a:lnTo>
                <a:lnTo>
                  <a:pt x="5" y="51"/>
                </a:lnTo>
                <a:lnTo>
                  <a:pt x="6" y="52"/>
                </a:lnTo>
                <a:lnTo>
                  <a:pt x="7" y="54"/>
                </a:lnTo>
                <a:lnTo>
                  <a:pt x="5" y="59"/>
                </a:lnTo>
                <a:lnTo>
                  <a:pt x="4" y="59"/>
                </a:lnTo>
                <a:lnTo>
                  <a:pt x="3" y="59"/>
                </a:lnTo>
                <a:lnTo>
                  <a:pt x="1" y="60"/>
                </a:lnTo>
                <a:lnTo>
                  <a:pt x="0" y="62"/>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80" name="Freeform 92"/>
          <p:cNvSpPr>
            <a:spLocks/>
          </p:cNvSpPr>
          <p:nvPr/>
        </p:nvSpPr>
        <p:spPr bwMode="auto">
          <a:xfrm>
            <a:off x="5776913" y="3478213"/>
            <a:ext cx="1265237" cy="482600"/>
          </a:xfrm>
          <a:custGeom>
            <a:avLst/>
            <a:gdLst/>
            <a:ahLst/>
            <a:cxnLst>
              <a:cxn ang="0">
                <a:pos x="135" y="0"/>
              </a:cxn>
              <a:cxn ang="0">
                <a:pos x="108" y="3"/>
              </a:cxn>
              <a:cxn ang="0">
                <a:pos x="107" y="5"/>
              </a:cxn>
              <a:cxn ang="0">
                <a:pos x="38" y="11"/>
              </a:cxn>
              <a:cxn ang="0">
                <a:pos x="37" y="10"/>
              </a:cxn>
              <a:cxn ang="0">
                <a:pos x="35" y="10"/>
              </a:cxn>
              <a:cxn ang="0">
                <a:pos x="35" y="12"/>
              </a:cxn>
              <a:cxn ang="0">
                <a:pos x="35" y="13"/>
              </a:cxn>
              <a:cxn ang="0">
                <a:pos x="11" y="16"/>
              </a:cxn>
              <a:cxn ang="0">
                <a:pos x="10" y="18"/>
              </a:cxn>
              <a:cxn ang="0">
                <a:pos x="9" y="22"/>
              </a:cxn>
              <a:cxn ang="0">
                <a:pos x="9" y="23"/>
              </a:cxn>
              <a:cxn ang="0">
                <a:pos x="8" y="26"/>
              </a:cxn>
              <a:cxn ang="0">
                <a:pos x="8" y="27"/>
              </a:cxn>
              <a:cxn ang="0">
                <a:pos x="8" y="28"/>
              </a:cxn>
              <a:cxn ang="0">
                <a:pos x="7" y="30"/>
              </a:cxn>
              <a:cxn ang="0">
                <a:pos x="5" y="32"/>
              </a:cxn>
              <a:cxn ang="0">
                <a:pos x="5" y="36"/>
              </a:cxn>
              <a:cxn ang="0">
                <a:pos x="2" y="39"/>
              </a:cxn>
              <a:cxn ang="0">
                <a:pos x="3" y="42"/>
              </a:cxn>
              <a:cxn ang="0">
                <a:pos x="3" y="46"/>
              </a:cxn>
              <a:cxn ang="0">
                <a:pos x="2" y="46"/>
              </a:cxn>
              <a:cxn ang="0">
                <a:pos x="0" y="48"/>
              </a:cxn>
              <a:cxn ang="0">
                <a:pos x="35" y="45"/>
              </a:cxn>
              <a:cxn ang="0">
                <a:pos x="79" y="41"/>
              </a:cxn>
              <a:cxn ang="0">
                <a:pos x="95" y="39"/>
              </a:cxn>
              <a:cxn ang="0">
                <a:pos x="96" y="34"/>
              </a:cxn>
              <a:cxn ang="0">
                <a:pos x="97" y="34"/>
              </a:cxn>
              <a:cxn ang="0">
                <a:pos x="98" y="34"/>
              </a:cxn>
              <a:cxn ang="0">
                <a:pos x="99" y="33"/>
              </a:cxn>
              <a:cxn ang="0">
                <a:pos x="99" y="32"/>
              </a:cxn>
              <a:cxn ang="0">
                <a:pos x="99" y="31"/>
              </a:cxn>
              <a:cxn ang="0">
                <a:pos x="100" y="30"/>
              </a:cxn>
              <a:cxn ang="0">
                <a:pos x="101" y="28"/>
              </a:cxn>
              <a:cxn ang="0">
                <a:pos x="104" y="27"/>
              </a:cxn>
              <a:cxn ang="0">
                <a:pos x="108" y="26"/>
              </a:cxn>
              <a:cxn ang="0">
                <a:pos x="112" y="22"/>
              </a:cxn>
              <a:cxn ang="0">
                <a:pos x="114" y="22"/>
              </a:cxn>
              <a:cxn ang="0">
                <a:pos x="116" y="19"/>
              </a:cxn>
              <a:cxn ang="0">
                <a:pos x="117" y="17"/>
              </a:cxn>
              <a:cxn ang="0">
                <a:pos x="117" y="17"/>
              </a:cxn>
              <a:cxn ang="0">
                <a:pos x="118" y="17"/>
              </a:cxn>
              <a:cxn ang="0">
                <a:pos x="119" y="16"/>
              </a:cxn>
              <a:cxn ang="0">
                <a:pos x="119" y="16"/>
              </a:cxn>
              <a:cxn ang="0">
                <a:pos x="120" y="14"/>
              </a:cxn>
              <a:cxn ang="0">
                <a:pos x="121" y="15"/>
              </a:cxn>
              <a:cxn ang="0">
                <a:pos x="122" y="16"/>
              </a:cxn>
              <a:cxn ang="0">
                <a:pos x="123" y="15"/>
              </a:cxn>
              <a:cxn ang="0">
                <a:pos x="124" y="14"/>
              </a:cxn>
              <a:cxn ang="0">
                <a:pos x="125" y="12"/>
              </a:cxn>
              <a:cxn ang="0">
                <a:pos x="127" y="12"/>
              </a:cxn>
              <a:cxn ang="0">
                <a:pos x="129" y="12"/>
              </a:cxn>
              <a:cxn ang="0">
                <a:pos x="132" y="7"/>
              </a:cxn>
              <a:cxn ang="0">
                <a:pos x="135" y="6"/>
              </a:cxn>
              <a:cxn ang="0">
                <a:pos x="135" y="4"/>
              </a:cxn>
              <a:cxn ang="0">
                <a:pos x="135" y="3"/>
              </a:cxn>
              <a:cxn ang="0">
                <a:pos x="135" y="1"/>
              </a:cxn>
              <a:cxn ang="0">
                <a:pos x="135" y="0"/>
              </a:cxn>
            </a:cxnLst>
            <a:rect l="0" t="0" r="r" b="b"/>
            <a:pathLst>
              <a:path w="135" h="48">
                <a:moveTo>
                  <a:pt x="135" y="0"/>
                </a:moveTo>
                <a:lnTo>
                  <a:pt x="108" y="3"/>
                </a:lnTo>
                <a:lnTo>
                  <a:pt x="107" y="5"/>
                </a:lnTo>
                <a:lnTo>
                  <a:pt x="38" y="11"/>
                </a:lnTo>
                <a:lnTo>
                  <a:pt x="37" y="10"/>
                </a:lnTo>
                <a:lnTo>
                  <a:pt x="35" y="10"/>
                </a:lnTo>
                <a:lnTo>
                  <a:pt x="35" y="12"/>
                </a:lnTo>
                <a:lnTo>
                  <a:pt x="35" y="13"/>
                </a:lnTo>
                <a:lnTo>
                  <a:pt x="11" y="16"/>
                </a:lnTo>
                <a:lnTo>
                  <a:pt x="10" y="18"/>
                </a:lnTo>
                <a:lnTo>
                  <a:pt x="9" y="22"/>
                </a:lnTo>
                <a:lnTo>
                  <a:pt x="9" y="23"/>
                </a:lnTo>
                <a:lnTo>
                  <a:pt x="8" y="26"/>
                </a:lnTo>
                <a:lnTo>
                  <a:pt x="8" y="27"/>
                </a:lnTo>
                <a:lnTo>
                  <a:pt x="8" y="28"/>
                </a:lnTo>
                <a:lnTo>
                  <a:pt x="7" y="30"/>
                </a:lnTo>
                <a:lnTo>
                  <a:pt x="5" y="32"/>
                </a:lnTo>
                <a:lnTo>
                  <a:pt x="5" y="36"/>
                </a:lnTo>
                <a:lnTo>
                  <a:pt x="2" y="39"/>
                </a:lnTo>
                <a:lnTo>
                  <a:pt x="3" y="42"/>
                </a:lnTo>
                <a:lnTo>
                  <a:pt x="3" y="46"/>
                </a:lnTo>
                <a:lnTo>
                  <a:pt x="2" y="46"/>
                </a:lnTo>
                <a:lnTo>
                  <a:pt x="0" y="48"/>
                </a:lnTo>
                <a:lnTo>
                  <a:pt x="35" y="45"/>
                </a:lnTo>
                <a:lnTo>
                  <a:pt x="79" y="41"/>
                </a:lnTo>
                <a:lnTo>
                  <a:pt x="95" y="39"/>
                </a:lnTo>
                <a:lnTo>
                  <a:pt x="96" y="34"/>
                </a:lnTo>
                <a:lnTo>
                  <a:pt x="97" y="34"/>
                </a:lnTo>
                <a:lnTo>
                  <a:pt x="98" y="34"/>
                </a:lnTo>
                <a:lnTo>
                  <a:pt x="99" y="33"/>
                </a:lnTo>
                <a:lnTo>
                  <a:pt x="99" y="32"/>
                </a:lnTo>
                <a:lnTo>
                  <a:pt x="99" y="31"/>
                </a:lnTo>
                <a:lnTo>
                  <a:pt x="100" y="30"/>
                </a:lnTo>
                <a:lnTo>
                  <a:pt x="101" y="28"/>
                </a:lnTo>
                <a:lnTo>
                  <a:pt x="104" y="27"/>
                </a:lnTo>
                <a:lnTo>
                  <a:pt x="108" y="26"/>
                </a:lnTo>
                <a:lnTo>
                  <a:pt x="112" y="22"/>
                </a:lnTo>
                <a:lnTo>
                  <a:pt x="114" y="22"/>
                </a:lnTo>
                <a:lnTo>
                  <a:pt x="116" y="19"/>
                </a:lnTo>
                <a:lnTo>
                  <a:pt x="117" y="17"/>
                </a:lnTo>
                <a:lnTo>
                  <a:pt x="117" y="17"/>
                </a:lnTo>
                <a:lnTo>
                  <a:pt x="118" y="17"/>
                </a:lnTo>
                <a:lnTo>
                  <a:pt x="119" y="16"/>
                </a:lnTo>
                <a:lnTo>
                  <a:pt x="119" y="16"/>
                </a:lnTo>
                <a:lnTo>
                  <a:pt x="120" y="14"/>
                </a:lnTo>
                <a:lnTo>
                  <a:pt x="121" y="15"/>
                </a:lnTo>
                <a:lnTo>
                  <a:pt x="122" y="16"/>
                </a:lnTo>
                <a:lnTo>
                  <a:pt x="123" y="15"/>
                </a:lnTo>
                <a:lnTo>
                  <a:pt x="124" y="14"/>
                </a:lnTo>
                <a:lnTo>
                  <a:pt x="125" y="12"/>
                </a:lnTo>
                <a:lnTo>
                  <a:pt x="127" y="12"/>
                </a:lnTo>
                <a:lnTo>
                  <a:pt x="129" y="12"/>
                </a:lnTo>
                <a:lnTo>
                  <a:pt x="132" y="7"/>
                </a:lnTo>
                <a:lnTo>
                  <a:pt x="135" y="6"/>
                </a:lnTo>
                <a:lnTo>
                  <a:pt x="135" y="4"/>
                </a:lnTo>
                <a:lnTo>
                  <a:pt x="135" y="3"/>
                </a:lnTo>
                <a:lnTo>
                  <a:pt x="135" y="1"/>
                </a:lnTo>
                <a:lnTo>
                  <a:pt x="135" y="0"/>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81" name="Freeform 93"/>
          <p:cNvSpPr>
            <a:spLocks/>
          </p:cNvSpPr>
          <p:nvPr/>
        </p:nvSpPr>
        <p:spPr bwMode="auto">
          <a:xfrm>
            <a:off x="5608638" y="3930650"/>
            <a:ext cx="533400" cy="1014413"/>
          </a:xfrm>
          <a:custGeom>
            <a:avLst/>
            <a:gdLst/>
            <a:ahLst/>
            <a:cxnLst>
              <a:cxn ang="0">
                <a:pos x="53" y="0"/>
              </a:cxn>
              <a:cxn ang="0">
                <a:pos x="18" y="2"/>
              </a:cxn>
              <a:cxn ang="0">
                <a:pos x="18" y="4"/>
              </a:cxn>
              <a:cxn ang="0">
                <a:pos x="15" y="6"/>
              </a:cxn>
              <a:cxn ang="0">
                <a:pos x="14" y="10"/>
              </a:cxn>
              <a:cxn ang="0">
                <a:pos x="14" y="13"/>
              </a:cxn>
              <a:cxn ang="0">
                <a:pos x="13" y="15"/>
              </a:cxn>
              <a:cxn ang="0">
                <a:pos x="10" y="17"/>
              </a:cxn>
              <a:cxn ang="0">
                <a:pos x="8" y="20"/>
              </a:cxn>
              <a:cxn ang="0">
                <a:pos x="8" y="21"/>
              </a:cxn>
              <a:cxn ang="0">
                <a:pos x="8" y="23"/>
              </a:cxn>
              <a:cxn ang="0">
                <a:pos x="6" y="25"/>
              </a:cxn>
              <a:cxn ang="0">
                <a:pos x="6" y="27"/>
              </a:cxn>
              <a:cxn ang="0">
                <a:pos x="5" y="30"/>
              </a:cxn>
              <a:cxn ang="0">
                <a:pos x="3" y="33"/>
              </a:cxn>
              <a:cxn ang="0">
                <a:pos x="4" y="36"/>
              </a:cxn>
              <a:cxn ang="0">
                <a:pos x="5" y="38"/>
              </a:cxn>
              <a:cxn ang="0">
                <a:pos x="6" y="40"/>
              </a:cxn>
              <a:cxn ang="0">
                <a:pos x="6" y="40"/>
              </a:cxn>
              <a:cxn ang="0">
                <a:pos x="6" y="41"/>
              </a:cxn>
              <a:cxn ang="0">
                <a:pos x="5" y="42"/>
              </a:cxn>
              <a:cxn ang="0">
                <a:pos x="5" y="44"/>
              </a:cxn>
              <a:cxn ang="0">
                <a:pos x="5" y="45"/>
              </a:cxn>
              <a:cxn ang="0">
                <a:pos x="5" y="47"/>
              </a:cxn>
              <a:cxn ang="0">
                <a:pos x="7" y="51"/>
              </a:cxn>
              <a:cxn ang="0">
                <a:pos x="8" y="54"/>
              </a:cxn>
              <a:cxn ang="0">
                <a:pos x="8" y="57"/>
              </a:cxn>
              <a:cxn ang="0">
                <a:pos x="10" y="58"/>
              </a:cxn>
              <a:cxn ang="0">
                <a:pos x="10" y="60"/>
              </a:cxn>
              <a:cxn ang="0">
                <a:pos x="8" y="61"/>
              </a:cxn>
              <a:cxn ang="0">
                <a:pos x="7" y="62"/>
              </a:cxn>
              <a:cxn ang="0">
                <a:pos x="6" y="66"/>
              </a:cxn>
              <a:cxn ang="0">
                <a:pos x="3" y="71"/>
              </a:cxn>
              <a:cxn ang="0">
                <a:pos x="0" y="80"/>
              </a:cxn>
              <a:cxn ang="0">
                <a:pos x="0" y="86"/>
              </a:cxn>
              <a:cxn ang="0">
                <a:pos x="32" y="85"/>
              </a:cxn>
              <a:cxn ang="0">
                <a:pos x="33" y="86"/>
              </a:cxn>
              <a:cxn ang="0">
                <a:pos x="32" y="89"/>
              </a:cxn>
              <a:cxn ang="0">
                <a:pos x="32" y="94"/>
              </a:cxn>
              <a:cxn ang="0">
                <a:pos x="35" y="97"/>
              </a:cxn>
              <a:cxn ang="0">
                <a:pos x="36" y="101"/>
              </a:cxn>
              <a:cxn ang="0">
                <a:pos x="38" y="101"/>
              </a:cxn>
              <a:cxn ang="0">
                <a:pos x="42" y="98"/>
              </a:cxn>
              <a:cxn ang="0">
                <a:pos x="50" y="96"/>
              </a:cxn>
              <a:cxn ang="0">
                <a:pos x="52" y="96"/>
              </a:cxn>
              <a:cxn ang="0">
                <a:pos x="55" y="95"/>
              </a:cxn>
              <a:cxn ang="0">
                <a:pos x="55" y="96"/>
              </a:cxn>
              <a:cxn ang="0">
                <a:pos x="57" y="97"/>
              </a:cxn>
              <a:cxn ang="0">
                <a:pos x="57" y="96"/>
              </a:cxn>
              <a:cxn ang="0">
                <a:pos x="54" y="66"/>
              </a:cxn>
              <a:cxn ang="0">
                <a:pos x="53" y="63"/>
              </a:cxn>
              <a:cxn ang="0">
                <a:pos x="55" y="2"/>
              </a:cxn>
              <a:cxn ang="0">
                <a:pos x="53" y="0"/>
              </a:cxn>
            </a:cxnLst>
            <a:rect l="0" t="0" r="r" b="b"/>
            <a:pathLst>
              <a:path w="57" h="101">
                <a:moveTo>
                  <a:pt x="53" y="0"/>
                </a:moveTo>
                <a:lnTo>
                  <a:pt x="18" y="2"/>
                </a:lnTo>
                <a:lnTo>
                  <a:pt x="18" y="4"/>
                </a:lnTo>
                <a:lnTo>
                  <a:pt x="15" y="6"/>
                </a:lnTo>
                <a:lnTo>
                  <a:pt x="14" y="10"/>
                </a:lnTo>
                <a:lnTo>
                  <a:pt x="14" y="13"/>
                </a:lnTo>
                <a:lnTo>
                  <a:pt x="13" y="15"/>
                </a:lnTo>
                <a:lnTo>
                  <a:pt x="10" y="17"/>
                </a:lnTo>
                <a:lnTo>
                  <a:pt x="8" y="20"/>
                </a:lnTo>
                <a:lnTo>
                  <a:pt x="8" y="21"/>
                </a:lnTo>
                <a:lnTo>
                  <a:pt x="8" y="23"/>
                </a:lnTo>
                <a:lnTo>
                  <a:pt x="6" y="25"/>
                </a:lnTo>
                <a:lnTo>
                  <a:pt x="6" y="27"/>
                </a:lnTo>
                <a:lnTo>
                  <a:pt x="5" y="30"/>
                </a:lnTo>
                <a:lnTo>
                  <a:pt x="3" y="33"/>
                </a:lnTo>
                <a:lnTo>
                  <a:pt x="4" y="36"/>
                </a:lnTo>
                <a:lnTo>
                  <a:pt x="5" y="38"/>
                </a:lnTo>
                <a:lnTo>
                  <a:pt x="6" y="40"/>
                </a:lnTo>
                <a:lnTo>
                  <a:pt x="6" y="40"/>
                </a:lnTo>
                <a:lnTo>
                  <a:pt x="6" y="41"/>
                </a:lnTo>
                <a:lnTo>
                  <a:pt x="5" y="42"/>
                </a:lnTo>
                <a:lnTo>
                  <a:pt x="5" y="44"/>
                </a:lnTo>
                <a:lnTo>
                  <a:pt x="5" y="45"/>
                </a:lnTo>
                <a:lnTo>
                  <a:pt x="5" y="47"/>
                </a:lnTo>
                <a:lnTo>
                  <a:pt x="7" y="51"/>
                </a:lnTo>
                <a:lnTo>
                  <a:pt x="8" y="54"/>
                </a:lnTo>
                <a:lnTo>
                  <a:pt x="8" y="57"/>
                </a:lnTo>
                <a:lnTo>
                  <a:pt x="10" y="58"/>
                </a:lnTo>
                <a:lnTo>
                  <a:pt x="10" y="60"/>
                </a:lnTo>
                <a:lnTo>
                  <a:pt x="8" y="61"/>
                </a:lnTo>
                <a:lnTo>
                  <a:pt x="7" y="62"/>
                </a:lnTo>
                <a:lnTo>
                  <a:pt x="6" y="66"/>
                </a:lnTo>
                <a:lnTo>
                  <a:pt x="3" y="71"/>
                </a:lnTo>
                <a:lnTo>
                  <a:pt x="0" y="80"/>
                </a:lnTo>
                <a:lnTo>
                  <a:pt x="0" y="86"/>
                </a:lnTo>
                <a:lnTo>
                  <a:pt x="32" y="85"/>
                </a:lnTo>
                <a:lnTo>
                  <a:pt x="33" y="86"/>
                </a:lnTo>
                <a:lnTo>
                  <a:pt x="32" y="89"/>
                </a:lnTo>
                <a:lnTo>
                  <a:pt x="32" y="94"/>
                </a:lnTo>
                <a:lnTo>
                  <a:pt x="35" y="97"/>
                </a:lnTo>
                <a:lnTo>
                  <a:pt x="36" y="101"/>
                </a:lnTo>
                <a:lnTo>
                  <a:pt x="38" y="101"/>
                </a:lnTo>
                <a:lnTo>
                  <a:pt x="42" y="98"/>
                </a:lnTo>
                <a:lnTo>
                  <a:pt x="50" y="96"/>
                </a:lnTo>
                <a:lnTo>
                  <a:pt x="52" y="96"/>
                </a:lnTo>
                <a:lnTo>
                  <a:pt x="55" y="95"/>
                </a:lnTo>
                <a:lnTo>
                  <a:pt x="55" y="96"/>
                </a:lnTo>
                <a:lnTo>
                  <a:pt x="57" y="97"/>
                </a:lnTo>
                <a:lnTo>
                  <a:pt x="57" y="96"/>
                </a:lnTo>
                <a:lnTo>
                  <a:pt x="54" y="66"/>
                </a:lnTo>
                <a:lnTo>
                  <a:pt x="53" y="63"/>
                </a:lnTo>
                <a:lnTo>
                  <a:pt x="55" y="2"/>
                </a:lnTo>
                <a:lnTo>
                  <a:pt x="53" y="0"/>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82" name="Freeform 94"/>
          <p:cNvSpPr>
            <a:spLocks/>
          </p:cNvSpPr>
          <p:nvPr/>
        </p:nvSpPr>
        <p:spPr bwMode="auto">
          <a:xfrm>
            <a:off x="6105525" y="3890963"/>
            <a:ext cx="590550" cy="1014412"/>
          </a:xfrm>
          <a:custGeom>
            <a:avLst/>
            <a:gdLst/>
            <a:ahLst/>
            <a:cxnLst>
              <a:cxn ang="0">
                <a:pos x="0" y="4"/>
              </a:cxn>
              <a:cxn ang="0">
                <a:pos x="2" y="6"/>
              </a:cxn>
              <a:cxn ang="0">
                <a:pos x="1" y="67"/>
              </a:cxn>
              <a:cxn ang="0">
                <a:pos x="1" y="70"/>
              </a:cxn>
              <a:cxn ang="0">
                <a:pos x="4" y="100"/>
              </a:cxn>
              <a:cxn ang="0">
                <a:pos x="5" y="100"/>
              </a:cxn>
              <a:cxn ang="0">
                <a:pos x="6" y="99"/>
              </a:cxn>
              <a:cxn ang="0">
                <a:pos x="9" y="100"/>
              </a:cxn>
              <a:cxn ang="0">
                <a:pos x="10" y="99"/>
              </a:cxn>
              <a:cxn ang="0">
                <a:pos x="10" y="94"/>
              </a:cxn>
              <a:cxn ang="0">
                <a:pos x="11" y="91"/>
              </a:cxn>
              <a:cxn ang="0">
                <a:pos x="13" y="94"/>
              </a:cxn>
              <a:cxn ang="0">
                <a:pos x="13" y="96"/>
              </a:cxn>
              <a:cxn ang="0">
                <a:pos x="14" y="98"/>
              </a:cxn>
              <a:cxn ang="0">
                <a:pos x="16" y="101"/>
              </a:cxn>
              <a:cxn ang="0">
                <a:pos x="17" y="101"/>
              </a:cxn>
              <a:cxn ang="0">
                <a:pos x="19" y="101"/>
              </a:cxn>
              <a:cxn ang="0">
                <a:pos x="21" y="99"/>
              </a:cxn>
              <a:cxn ang="0">
                <a:pos x="21" y="98"/>
              </a:cxn>
              <a:cxn ang="0">
                <a:pos x="22" y="97"/>
              </a:cxn>
              <a:cxn ang="0">
                <a:pos x="22" y="97"/>
              </a:cxn>
              <a:cxn ang="0">
                <a:pos x="22" y="97"/>
              </a:cxn>
              <a:cxn ang="0">
                <a:pos x="21" y="96"/>
              </a:cxn>
              <a:cxn ang="0">
                <a:pos x="21" y="96"/>
              </a:cxn>
              <a:cxn ang="0">
                <a:pos x="22" y="94"/>
              </a:cxn>
              <a:cxn ang="0">
                <a:pos x="22" y="93"/>
              </a:cxn>
              <a:cxn ang="0">
                <a:pos x="20" y="92"/>
              </a:cxn>
              <a:cxn ang="0">
                <a:pos x="20" y="92"/>
              </a:cxn>
              <a:cxn ang="0">
                <a:pos x="19" y="91"/>
              </a:cxn>
              <a:cxn ang="0">
                <a:pos x="18" y="89"/>
              </a:cxn>
              <a:cxn ang="0">
                <a:pos x="17" y="88"/>
              </a:cxn>
              <a:cxn ang="0">
                <a:pos x="18" y="87"/>
              </a:cxn>
              <a:cxn ang="0">
                <a:pos x="18" y="87"/>
              </a:cxn>
              <a:cxn ang="0">
                <a:pos x="18" y="86"/>
              </a:cxn>
              <a:cxn ang="0">
                <a:pos x="63" y="81"/>
              </a:cxn>
              <a:cxn ang="0">
                <a:pos x="63" y="80"/>
              </a:cxn>
              <a:cxn ang="0">
                <a:pos x="61" y="77"/>
              </a:cxn>
              <a:cxn ang="0">
                <a:pos x="61" y="71"/>
              </a:cxn>
              <a:cxn ang="0">
                <a:pos x="59" y="67"/>
              </a:cxn>
              <a:cxn ang="0">
                <a:pos x="59" y="63"/>
              </a:cxn>
              <a:cxn ang="0">
                <a:pos x="60" y="61"/>
              </a:cxn>
              <a:cxn ang="0">
                <a:pos x="60" y="58"/>
              </a:cxn>
              <a:cxn ang="0">
                <a:pos x="62" y="56"/>
              </a:cxn>
              <a:cxn ang="0">
                <a:pos x="62" y="55"/>
              </a:cxn>
              <a:cxn ang="0">
                <a:pos x="60" y="53"/>
              </a:cxn>
              <a:cxn ang="0">
                <a:pos x="61" y="51"/>
              </a:cxn>
              <a:cxn ang="0">
                <a:pos x="60" y="50"/>
              </a:cxn>
              <a:cxn ang="0">
                <a:pos x="58" y="49"/>
              </a:cxn>
              <a:cxn ang="0">
                <a:pos x="58" y="48"/>
              </a:cxn>
              <a:cxn ang="0">
                <a:pos x="57" y="45"/>
              </a:cxn>
              <a:cxn ang="0">
                <a:pos x="56" y="44"/>
              </a:cxn>
              <a:cxn ang="0">
                <a:pos x="44" y="0"/>
              </a:cxn>
              <a:cxn ang="0">
                <a:pos x="0" y="4"/>
              </a:cxn>
            </a:cxnLst>
            <a:rect l="0" t="0" r="r" b="b"/>
            <a:pathLst>
              <a:path w="63" h="101">
                <a:moveTo>
                  <a:pt x="0" y="4"/>
                </a:moveTo>
                <a:lnTo>
                  <a:pt x="2" y="6"/>
                </a:lnTo>
                <a:lnTo>
                  <a:pt x="1" y="67"/>
                </a:lnTo>
                <a:lnTo>
                  <a:pt x="1" y="70"/>
                </a:lnTo>
                <a:lnTo>
                  <a:pt x="4" y="100"/>
                </a:lnTo>
                <a:lnTo>
                  <a:pt x="5" y="100"/>
                </a:lnTo>
                <a:lnTo>
                  <a:pt x="6" y="99"/>
                </a:lnTo>
                <a:lnTo>
                  <a:pt x="9" y="100"/>
                </a:lnTo>
                <a:lnTo>
                  <a:pt x="10" y="99"/>
                </a:lnTo>
                <a:lnTo>
                  <a:pt x="10" y="94"/>
                </a:lnTo>
                <a:lnTo>
                  <a:pt x="11" y="91"/>
                </a:lnTo>
                <a:lnTo>
                  <a:pt x="13" y="94"/>
                </a:lnTo>
                <a:lnTo>
                  <a:pt x="13" y="96"/>
                </a:lnTo>
                <a:lnTo>
                  <a:pt x="14" y="98"/>
                </a:lnTo>
                <a:lnTo>
                  <a:pt x="16" y="101"/>
                </a:lnTo>
                <a:lnTo>
                  <a:pt x="17" y="101"/>
                </a:lnTo>
                <a:lnTo>
                  <a:pt x="19" y="101"/>
                </a:lnTo>
                <a:lnTo>
                  <a:pt x="21" y="99"/>
                </a:lnTo>
                <a:lnTo>
                  <a:pt x="21" y="98"/>
                </a:lnTo>
                <a:lnTo>
                  <a:pt x="22" y="97"/>
                </a:lnTo>
                <a:lnTo>
                  <a:pt x="22" y="97"/>
                </a:lnTo>
                <a:lnTo>
                  <a:pt x="22" y="97"/>
                </a:lnTo>
                <a:lnTo>
                  <a:pt x="21" y="96"/>
                </a:lnTo>
                <a:lnTo>
                  <a:pt x="21" y="96"/>
                </a:lnTo>
                <a:lnTo>
                  <a:pt x="22" y="94"/>
                </a:lnTo>
                <a:lnTo>
                  <a:pt x="22" y="93"/>
                </a:lnTo>
                <a:lnTo>
                  <a:pt x="20" y="92"/>
                </a:lnTo>
                <a:lnTo>
                  <a:pt x="20" y="92"/>
                </a:lnTo>
                <a:lnTo>
                  <a:pt x="19" y="91"/>
                </a:lnTo>
                <a:lnTo>
                  <a:pt x="18" y="89"/>
                </a:lnTo>
                <a:lnTo>
                  <a:pt x="17" y="88"/>
                </a:lnTo>
                <a:lnTo>
                  <a:pt x="18" y="87"/>
                </a:lnTo>
                <a:lnTo>
                  <a:pt x="18" y="87"/>
                </a:lnTo>
                <a:lnTo>
                  <a:pt x="18" y="86"/>
                </a:lnTo>
                <a:lnTo>
                  <a:pt x="63" y="81"/>
                </a:lnTo>
                <a:lnTo>
                  <a:pt x="63" y="80"/>
                </a:lnTo>
                <a:lnTo>
                  <a:pt x="61" y="77"/>
                </a:lnTo>
                <a:lnTo>
                  <a:pt x="61" y="71"/>
                </a:lnTo>
                <a:lnTo>
                  <a:pt x="59" y="67"/>
                </a:lnTo>
                <a:lnTo>
                  <a:pt x="59" y="63"/>
                </a:lnTo>
                <a:lnTo>
                  <a:pt x="60" y="61"/>
                </a:lnTo>
                <a:lnTo>
                  <a:pt x="60" y="58"/>
                </a:lnTo>
                <a:lnTo>
                  <a:pt x="62" y="56"/>
                </a:lnTo>
                <a:lnTo>
                  <a:pt x="62" y="55"/>
                </a:lnTo>
                <a:lnTo>
                  <a:pt x="60" y="53"/>
                </a:lnTo>
                <a:lnTo>
                  <a:pt x="61" y="51"/>
                </a:lnTo>
                <a:lnTo>
                  <a:pt x="60" y="50"/>
                </a:lnTo>
                <a:lnTo>
                  <a:pt x="58" y="49"/>
                </a:lnTo>
                <a:lnTo>
                  <a:pt x="58" y="48"/>
                </a:lnTo>
                <a:lnTo>
                  <a:pt x="57" y="45"/>
                </a:lnTo>
                <a:lnTo>
                  <a:pt x="56" y="44"/>
                </a:lnTo>
                <a:lnTo>
                  <a:pt x="44" y="0"/>
                </a:lnTo>
                <a:lnTo>
                  <a:pt x="0" y="4"/>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83" name="Freeform 95"/>
          <p:cNvSpPr>
            <a:spLocks/>
          </p:cNvSpPr>
          <p:nvPr/>
        </p:nvSpPr>
        <p:spPr bwMode="auto">
          <a:xfrm>
            <a:off x="6789738" y="2795588"/>
            <a:ext cx="1171575" cy="712787"/>
          </a:xfrm>
          <a:custGeom>
            <a:avLst/>
            <a:gdLst/>
            <a:ahLst/>
            <a:cxnLst>
              <a:cxn ang="0">
                <a:pos x="39" y="67"/>
              </a:cxn>
              <a:cxn ang="0">
                <a:pos x="32" y="68"/>
              </a:cxn>
              <a:cxn ang="0">
                <a:pos x="27" y="68"/>
              </a:cxn>
              <a:cxn ang="0">
                <a:pos x="7" y="68"/>
              </a:cxn>
              <a:cxn ang="0">
                <a:pos x="11" y="62"/>
              </a:cxn>
              <a:cxn ang="0">
                <a:pos x="13" y="59"/>
              </a:cxn>
              <a:cxn ang="0">
                <a:pos x="24" y="49"/>
              </a:cxn>
              <a:cxn ang="0">
                <a:pos x="26" y="53"/>
              </a:cxn>
              <a:cxn ang="0">
                <a:pos x="33" y="53"/>
              </a:cxn>
              <a:cxn ang="0">
                <a:pos x="36" y="52"/>
              </a:cxn>
              <a:cxn ang="0">
                <a:pos x="42" y="51"/>
              </a:cxn>
              <a:cxn ang="0">
                <a:pos x="44" y="49"/>
              </a:cxn>
              <a:cxn ang="0">
                <a:pos x="51" y="43"/>
              </a:cxn>
              <a:cxn ang="0">
                <a:pos x="54" y="34"/>
              </a:cxn>
              <a:cxn ang="0">
                <a:pos x="60" y="22"/>
              </a:cxn>
              <a:cxn ang="0">
                <a:pos x="63" y="23"/>
              </a:cxn>
              <a:cxn ang="0">
                <a:pos x="67" y="14"/>
              </a:cxn>
              <a:cxn ang="0">
                <a:pos x="72" y="11"/>
              </a:cxn>
              <a:cxn ang="0">
                <a:pos x="75" y="6"/>
              </a:cxn>
              <a:cxn ang="0">
                <a:pos x="75" y="1"/>
              </a:cxn>
              <a:cxn ang="0">
                <a:pos x="83" y="4"/>
              </a:cxn>
              <a:cxn ang="0">
                <a:pos x="85" y="0"/>
              </a:cxn>
              <a:cxn ang="0">
                <a:pos x="89" y="1"/>
              </a:cxn>
              <a:cxn ang="0">
                <a:pos x="93" y="5"/>
              </a:cxn>
              <a:cxn ang="0">
                <a:pos x="98" y="9"/>
              </a:cxn>
              <a:cxn ang="0">
                <a:pos x="95" y="17"/>
              </a:cxn>
              <a:cxn ang="0">
                <a:pos x="99" y="18"/>
              </a:cxn>
              <a:cxn ang="0">
                <a:pos x="103" y="21"/>
              </a:cxn>
              <a:cxn ang="0">
                <a:pos x="106" y="21"/>
              </a:cxn>
              <a:cxn ang="0">
                <a:pos x="113" y="24"/>
              </a:cxn>
              <a:cxn ang="0">
                <a:pos x="113" y="27"/>
              </a:cxn>
              <a:cxn ang="0">
                <a:pos x="112" y="31"/>
              </a:cxn>
              <a:cxn ang="0">
                <a:pos x="116" y="35"/>
              </a:cxn>
              <a:cxn ang="0">
                <a:pos x="113" y="36"/>
              </a:cxn>
              <a:cxn ang="0">
                <a:pos x="114" y="37"/>
              </a:cxn>
              <a:cxn ang="0">
                <a:pos x="112" y="38"/>
              </a:cxn>
              <a:cxn ang="0">
                <a:pos x="115" y="40"/>
              </a:cxn>
              <a:cxn ang="0">
                <a:pos x="115" y="44"/>
              </a:cxn>
              <a:cxn ang="0">
                <a:pos x="112" y="44"/>
              </a:cxn>
              <a:cxn ang="0">
                <a:pos x="117" y="45"/>
              </a:cxn>
              <a:cxn ang="0">
                <a:pos x="123" y="44"/>
              </a:cxn>
              <a:cxn ang="0">
                <a:pos x="124" y="51"/>
              </a:cxn>
            </a:cxnLst>
            <a:rect l="0" t="0" r="r" b="b"/>
            <a:pathLst>
              <a:path w="125" h="71">
                <a:moveTo>
                  <a:pt x="123" y="52"/>
                </a:moveTo>
                <a:lnTo>
                  <a:pt x="82" y="60"/>
                </a:lnTo>
                <a:lnTo>
                  <a:pt x="39" y="67"/>
                </a:lnTo>
                <a:lnTo>
                  <a:pt x="38" y="67"/>
                </a:lnTo>
                <a:lnTo>
                  <a:pt x="36" y="67"/>
                </a:lnTo>
                <a:lnTo>
                  <a:pt x="32" y="68"/>
                </a:lnTo>
                <a:lnTo>
                  <a:pt x="32" y="67"/>
                </a:lnTo>
                <a:lnTo>
                  <a:pt x="27" y="68"/>
                </a:lnTo>
                <a:lnTo>
                  <a:pt x="27" y="68"/>
                </a:lnTo>
                <a:lnTo>
                  <a:pt x="0" y="71"/>
                </a:lnTo>
                <a:lnTo>
                  <a:pt x="1" y="70"/>
                </a:lnTo>
                <a:lnTo>
                  <a:pt x="7" y="68"/>
                </a:lnTo>
                <a:lnTo>
                  <a:pt x="7" y="66"/>
                </a:lnTo>
                <a:lnTo>
                  <a:pt x="11" y="64"/>
                </a:lnTo>
                <a:lnTo>
                  <a:pt x="11" y="62"/>
                </a:lnTo>
                <a:lnTo>
                  <a:pt x="11" y="62"/>
                </a:lnTo>
                <a:lnTo>
                  <a:pt x="13" y="61"/>
                </a:lnTo>
                <a:lnTo>
                  <a:pt x="13" y="59"/>
                </a:lnTo>
                <a:lnTo>
                  <a:pt x="15" y="57"/>
                </a:lnTo>
                <a:lnTo>
                  <a:pt x="23" y="50"/>
                </a:lnTo>
                <a:lnTo>
                  <a:pt x="24" y="49"/>
                </a:lnTo>
                <a:lnTo>
                  <a:pt x="24" y="49"/>
                </a:lnTo>
                <a:lnTo>
                  <a:pt x="24" y="51"/>
                </a:lnTo>
                <a:lnTo>
                  <a:pt x="26" y="53"/>
                </a:lnTo>
                <a:lnTo>
                  <a:pt x="30" y="54"/>
                </a:lnTo>
                <a:lnTo>
                  <a:pt x="31" y="54"/>
                </a:lnTo>
                <a:lnTo>
                  <a:pt x="33" y="53"/>
                </a:lnTo>
                <a:lnTo>
                  <a:pt x="34" y="52"/>
                </a:lnTo>
                <a:lnTo>
                  <a:pt x="35" y="51"/>
                </a:lnTo>
                <a:lnTo>
                  <a:pt x="36" y="52"/>
                </a:lnTo>
                <a:lnTo>
                  <a:pt x="37" y="53"/>
                </a:lnTo>
                <a:lnTo>
                  <a:pt x="38" y="52"/>
                </a:lnTo>
                <a:lnTo>
                  <a:pt x="42" y="51"/>
                </a:lnTo>
                <a:lnTo>
                  <a:pt x="43" y="48"/>
                </a:lnTo>
                <a:lnTo>
                  <a:pt x="43" y="48"/>
                </a:lnTo>
                <a:lnTo>
                  <a:pt x="44" y="49"/>
                </a:lnTo>
                <a:lnTo>
                  <a:pt x="48" y="46"/>
                </a:lnTo>
                <a:lnTo>
                  <a:pt x="49" y="47"/>
                </a:lnTo>
                <a:lnTo>
                  <a:pt x="51" y="43"/>
                </a:lnTo>
                <a:lnTo>
                  <a:pt x="51" y="42"/>
                </a:lnTo>
                <a:lnTo>
                  <a:pt x="51" y="39"/>
                </a:lnTo>
                <a:lnTo>
                  <a:pt x="54" y="34"/>
                </a:lnTo>
                <a:lnTo>
                  <a:pt x="57" y="21"/>
                </a:lnTo>
                <a:lnTo>
                  <a:pt x="58" y="21"/>
                </a:lnTo>
                <a:lnTo>
                  <a:pt x="60" y="22"/>
                </a:lnTo>
                <a:lnTo>
                  <a:pt x="60" y="23"/>
                </a:lnTo>
                <a:lnTo>
                  <a:pt x="61" y="24"/>
                </a:lnTo>
                <a:lnTo>
                  <a:pt x="63" y="23"/>
                </a:lnTo>
                <a:lnTo>
                  <a:pt x="65" y="21"/>
                </a:lnTo>
                <a:lnTo>
                  <a:pt x="66" y="16"/>
                </a:lnTo>
                <a:lnTo>
                  <a:pt x="67" y="14"/>
                </a:lnTo>
                <a:lnTo>
                  <a:pt x="69" y="15"/>
                </a:lnTo>
                <a:lnTo>
                  <a:pt x="71" y="12"/>
                </a:lnTo>
                <a:lnTo>
                  <a:pt x="72" y="11"/>
                </a:lnTo>
                <a:lnTo>
                  <a:pt x="73" y="10"/>
                </a:lnTo>
                <a:lnTo>
                  <a:pt x="74" y="7"/>
                </a:lnTo>
                <a:lnTo>
                  <a:pt x="75" y="6"/>
                </a:lnTo>
                <a:lnTo>
                  <a:pt x="75" y="5"/>
                </a:lnTo>
                <a:lnTo>
                  <a:pt x="74" y="5"/>
                </a:lnTo>
                <a:lnTo>
                  <a:pt x="75" y="1"/>
                </a:lnTo>
                <a:lnTo>
                  <a:pt x="75" y="0"/>
                </a:lnTo>
                <a:lnTo>
                  <a:pt x="76" y="0"/>
                </a:lnTo>
                <a:lnTo>
                  <a:pt x="83" y="4"/>
                </a:lnTo>
                <a:lnTo>
                  <a:pt x="84" y="5"/>
                </a:lnTo>
                <a:lnTo>
                  <a:pt x="84" y="5"/>
                </a:lnTo>
                <a:lnTo>
                  <a:pt x="85" y="0"/>
                </a:lnTo>
                <a:lnTo>
                  <a:pt x="86" y="0"/>
                </a:lnTo>
                <a:lnTo>
                  <a:pt x="88" y="1"/>
                </a:lnTo>
                <a:lnTo>
                  <a:pt x="89" y="1"/>
                </a:lnTo>
                <a:lnTo>
                  <a:pt x="89" y="3"/>
                </a:lnTo>
                <a:lnTo>
                  <a:pt x="90" y="5"/>
                </a:lnTo>
                <a:lnTo>
                  <a:pt x="93" y="5"/>
                </a:lnTo>
                <a:lnTo>
                  <a:pt x="95" y="6"/>
                </a:lnTo>
                <a:lnTo>
                  <a:pt x="97" y="7"/>
                </a:lnTo>
                <a:lnTo>
                  <a:pt x="98" y="9"/>
                </a:lnTo>
                <a:lnTo>
                  <a:pt x="98" y="10"/>
                </a:lnTo>
                <a:lnTo>
                  <a:pt x="96" y="14"/>
                </a:lnTo>
                <a:lnTo>
                  <a:pt x="95" y="17"/>
                </a:lnTo>
                <a:lnTo>
                  <a:pt x="95" y="19"/>
                </a:lnTo>
                <a:lnTo>
                  <a:pt x="97" y="19"/>
                </a:lnTo>
                <a:lnTo>
                  <a:pt x="99" y="18"/>
                </a:lnTo>
                <a:lnTo>
                  <a:pt x="101" y="20"/>
                </a:lnTo>
                <a:lnTo>
                  <a:pt x="102" y="20"/>
                </a:lnTo>
                <a:lnTo>
                  <a:pt x="103" y="21"/>
                </a:lnTo>
                <a:lnTo>
                  <a:pt x="104" y="22"/>
                </a:lnTo>
                <a:lnTo>
                  <a:pt x="105" y="22"/>
                </a:lnTo>
                <a:lnTo>
                  <a:pt x="106" y="21"/>
                </a:lnTo>
                <a:lnTo>
                  <a:pt x="107" y="21"/>
                </a:lnTo>
                <a:lnTo>
                  <a:pt x="110" y="23"/>
                </a:lnTo>
                <a:lnTo>
                  <a:pt x="113" y="24"/>
                </a:lnTo>
                <a:lnTo>
                  <a:pt x="114" y="26"/>
                </a:lnTo>
                <a:lnTo>
                  <a:pt x="114" y="26"/>
                </a:lnTo>
                <a:lnTo>
                  <a:pt x="113" y="27"/>
                </a:lnTo>
                <a:lnTo>
                  <a:pt x="114" y="30"/>
                </a:lnTo>
                <a:lnTo>
                  <a:pt x="113" y="30"/>
                </a:lnTo>
                <a:lnTo>
                  <a:pt x="112" y="31"/>
                </a:lnTo>
                <a:lnTo>
                  <a:pt x="112" y="31"/>
                </a:lnTo>
                <a:lnTo>
                  <a:pt x="115" y="33"/>
                </a:lnTo>
                <a:lnTo>
                  <a:pt x="116" y="35"/>
                </a:lnTo>
                <a:lnTo>
                  <a:pt x="116" y="35"/>
                </a:lnTo>
                <a:lnTo>
                  <a:pt x="116" y="36"/>
                </a:lnTo>
                <a:lnTo>
                  <a:pt x="113" y="36"/>
                </a:lnTo>
                <a:lnTo>
                  <a:pt x="113" y="37"/>
                </a:lnTo>
                <a:lnTo>
                  <a:pt x="114" y="37"/>
                </a:lnTo>
                <a:lnTo>
                  <a:pt x="114" y="37"/>
                </a:lnTo>
                <a:lnTo>
                  <a:pt x="114" y="38"/>
                </a:lnTo>
                <a:lnTo>
                  <a:pt x="113" y="39"/>
                </a:lnTo>
                <a:lnTo>
                  <a:pt x="112" y="38"/>
                </a:lnTo>
                <a:lnTo>
                  <a:pt x="112" y="39"/>
                </a:lnTo>
                <a:lnTo>
                  <a:pt x="113" y="40"/>
                </a:lnTo>
                <a:lnTo>
                  <a:pt x="115" y="40"/>
                </a:lnTo>
                <a:lnTo>
                  <a:pt x="117" y="41"/>
                </a:lnTo>
                <a:lnTo>
                  <a:pt x="117" y="42"/>
                </a:lnTo>
                <a:lnTo>
                  <a:pt x="115" y="44"/>
                </a:lnTo>
                <a:lnTo>
                  <a:pt x="114" y="44"/>
                </a:lnTo>
                <a:lnTo>
                  <a:pt x="112" y="43"/>
                </a:lnTo>
                <a:lnTo>
                  <a:pt x="112" y="44"/>
                </a:lnTo>
                <a:lnTo>
                  <a:pt x="113" y="45"/>
                </a:lnTo>
                <a:lnTo>
                  <a:pt x="115" y="46"/>
                </a:lnTo>
                <a:lnTo>
                  <a:pt x="117" y="45"/>
                </a:lnTo>
                <a:lnTo>
                  <a:pt x="119" y="44"/>
                </a:lnTo>
                <a:lnTo>
                  <a:pt x="120" y="44"/>
                </a:lnTo>
                <a:lnTo>
                  <a:pt x="123" y="44"/>
                </a:lnTo>
                <a:lnTo>
                  <a:pt x="123" y="44"/>
                </a:lnTo>
                <a:lnTo>
                  <a:pt x="125" y="50"/>
                </a:lnTo>
                <a:lnTo>
                  <a:pt x="124" y="51"/>
                </a:lnTo>
                <a:lnTo>
                  <a:pt x="123" y="51"/>
                </a:lnTo>
                <a:lnTo>
                  <a:pt x="123" y="52"/>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84" name="Freeform 96"/>
          <p:cNvSpPr>
            <a:spLocks/>
          </p:cNvSpPr>
          <p:nvPr/>
        </p:nvSpPr>
        <p:spPr bwMode="auto">
          <a:xfrm>
            <a:off x="6667500" y="3317875"/>
            <a:ext cx="1358900" cy="622300"/>
          </a:xfrm>
          <a:custGeom>
            <a:avLst/>
            <a:gdLst/>
            <a:ahLst/>
            <a:cxnLst>
              <a:cxn ang="0">
                <a:pos x="2" y="50"/>
              </a:cxn>
              <a:cxn ang="0">
                <a:pos x="4" y="48"/>
              </a:cxn>
              <a:cxn ang="0">
                <a:pos x="6" y="44"/>
              </a:cxn>
              <a:cxn ang="0">
                <a:pos x="17" y="38"/>
              </a:cxn>
              <a:cxn ang="0">
                <a:pos x="22" y="33"/>
              </a:cxn>
              <a:cxn ang="0">
                <a:pos x="24" y="32"/>
              </a:cxn>
              <a:cxn ang="0">
                <a:pos x="26" y="31"/>
              </a:cxn>
              <a:cxn ang="0">
                <a:pos x="28" y="30"/>
              </a:cxn>
              <a:cxn ang="0">
                <a:pos x="34" y="28"/>
              </a:cxn>
              <a:cxn ang="0">
                <a:pos x="40" y="20"/>
              </a:cxn>
              <a:cxn ang="0">
                <a:pos x="40" y="16"/>
              </a:cxn>
              <a:cxn ang="0">
                <a:pos x="44" y="16"/>
              </a:cxn>
              <a:cxn ang="0">
                <a:pos x="52" y="15"/>
              </a:cxn>
              <a:cxn ang="0">
                <a:pos x="137" y="1"/>
              </a:cxn>
              <a:cxn ang="0">
                <a:pos x="139" y="2"/>
              </a:cxn>
              <a:cxn ang="0">
                <a:pos x="141" y="6"/>
              </a:cxn>
              <a:cxn ang="0">
                <a:pos x="141" y="7"/>
              </a:cxn>
              <a:cxn ang="0">
                <a:pos x="138" y="6"/>
              </a:cxn>
              <a:cxn ang="0">
                <a:pos x="137" y="7"/>
              </a:cxn>
              <a:cxn ang="0">
                <a:pos x="132" y="10"/>
              </a:cxn>
              <a:cxn ang="0">
                <a:pos x="128" y="14"/>
              </a:cxn>
              <a:cxn ang="0">
                <a:pos x="129" y="14"/>
              </a:cxn>
              <a:cxn ang="0">
                <a:pos x="136" y="11"/>
              </a:cxn>
              <a:cxn ang="0">
                <a:pos x="138" y="13"/>
              </a:cxn>
              <a:cxn ang="0">
                <a:pos x="140" y="14"/>
              </a:cxn>
              <a:cxn ang="0">
                <a:pos x="143" y="11"/>
              </a:cxn>
              <a:cxn ang="0">
                <a:pos x="145" y="17"/>
              </a:cxn>
              <a:cxn ang="0">
                <a:pos x="142" y="21"/>
              </a:cxn>
              <a:cxn ang="0">
                <a:pos x="139" y="24"/>
              </a:cxn>
              <a:cxn ang="0">
                <a:pos x="134" y="24"/>
              </a:cxn>
              <a:cxn ang="0">
                <a:pos x="133" y="23"/>
              </a:cxn>
              <a:cxn ang="0">
                <a:pos x="132" y="22"/>
              </a:cxn>
              <a:cxn ang="0">
                <a:pos x="131" y="25"/>
              </a:cxn>
              <a:cxn ang="0">
                <a:pos x="133" y="26"/>
              </a:cxn>
              <a:cxn ang="0">
                <a:pos x="134" y="30"/>
              </a:cxn>
              <a:cxn ang="0">
                <a:pos x="128" y="33"/>
              </a:cxn>
              <a:cxn ang="0">
                <a:pos x="128" y="35"/>
              </a:cxn>
              <a:cxn ang="0">
                <a:pos x="136" y="32"/>
              </a:cxn>
              <a:cxn ang="0">
                <a:pos x="139" y="33"/>
              </a:cxn>
              <a:cxn ang="0">
                <a:pos x="132" y="39"/>
              </a:cxn>
              <a:cxn ang="0">
                <a:pos x="125" y="44"/>
              </a:cxn>
              <a:cxn ang="0">
                <a:pos x="124" y="45"/>
              </a:cxn>
              <a:cxn ang="0">
                <a:pos x="117" y="54"/>
              </a:cxn>
              <a:cxn ang="0">
                <a:pos x="113" y="61"/>
              </a:cxn>
              <a:cxn ang="0">
                <a:pos x="84" y="47"/>
              </a:cxn>
              <a:cxn ang="0">
                <a:pos x="61" y="44"/>
              </a:cxn>
              <a:cxn ang="0">
                <a:pos x="59" y="44"/>
              </a:cxn>
              <a:cxn ang="0">
                <a:pos x="37" y="46"/>
              </a:cxn>
              <a:cxn ang="0">
                <a:pos x="32" y="49"/>
              </a:cxn>
              <a:cxn ang="0">
                <a:pos x="0" y="55"/>
              </a:cxn>
            </a:cxnLst>
            <a:rect l="0" t="0" r="r" b="b"/>
            <a:pathLst>
              <a:path w="145" h="62">
                <a:moveTo>
                  <a:pt x="0" y="55"/>
                </a:moveTo>
                <a:lnTo>
                  <a:pt x="1" y="50"/>
                </a:lnTo>
                <a:lnTo>
                  <a:pt x="2" y="50"/>
                </a:lnTo>
                <a:lnTo>
                  <a:pt x="3" y="50"/>
                </a:lnTo>
                <a:lnTo>
                  <a:pt x="4" y="49"/>
                </a:lnTo>
                <a:lnTo>
                  <a:pt x="4" y="48"/>
                </a:lnTo>
                <a:lnTo>
                  <a:pt x="4" y="47"/>
                </a:lnTo>
                <a:lnTo>
                  <a:pt x="5" y="46"/>
                </a:lnTo>
                <a:lnTo>
                  <a:pt x="6" y="44"/>
                </a:lnTo>
                <a:lnTo>
                  <a:pt x="9" y="43"/>
                </a:lnTo>
                <a:lnTo>
                  <a:pt x="13" y="42"/>
                </a:lnTo>
                <a:lnTo>
                  <a:pt x="17" y="38"/>
                </a:lnTo>
                <a:lnTo>
                  <a:pt x="19" y="38"/>
                </a:lnTo>
                <a:lnTo>
                  <a:pt x="21" y="35"/>
                </a:lnTo>
                <a:lnTo>
                  <a:pt x="22" y="33"/>
                </a:lnTo>
                <a:lnTo>
                  <a:pt x="22" y="33"/>
                </a:lnTo>
                <a:lnTo>
                  <a:pt x="23" y="33"/>
                </a:lnTo>
                <a:lnTo>
                  <a:pt x="24" y="32"/>
                </a:lnTo>
                <a:lnTo>
                  <a:pt x="24" y="32"/>
                </a:lnTo>
                <a:lnTo>
                  <a:pt x="25" y="30"/>
                </a:lnTo>
                <a:lnTo>
                  <a:pt x="26" y="31"/>
                </a:lnTo>
                <a:lnTo>
                  <a:pt x="27" y="31"/>
                </a:lnTo>
                <a:lnTo>
                  <a:pt x="28" y="31"/>
                </a:lnTo>
                <a:lnTo>
                  <a:pt x="28" y="30"/>
                </a:lnTo>
                <a:lnTo>
                  <a:pt x="30" y="28"/>
                </a:lnTo>
                <a:lnTo>
                  <a:pt x="32" y="28"/>
                </a:lnTo>
                <a:lnTo>
                  <a:pt x="34" y="28"/>
                </a:lnTo>
                <a:lnTo>
                  <a:pt x="37" y="23"/>
                </a:lnTo>
                <a:lnTo>
                  <a:pt x="40" y="22"/>
                </a:lnTo>
                <a:lnTo>
                  <a:pt x="40" y="20"/>
                </a:lnTo>
                <a:lnTo>
                  <a:pt x="40" y="19"/>
                </a:lnTo>
                <a:lnTo>
                  <a:pt x="40" y="17"/>
                </a:lnTo>
                <a:lnTo>
                  <a:pt x="40" y="16"/>
                </a:lnTo>
                <a:lnTo>
                  <a:pt x="40" y="16"/>
                </a:lnTo>
                <a:lnTo>
                  <a:pt x="45" y="15"/>
                </a:lnTo>
                <a:lnTo>
                  <a:pt x="44" y="16"/>
                </a:lnTo>
                <a:lnTo>
                  <a:pt x="49" y="15"/>
                </a:lnTo>
                <a:lnTo>
                  <a:pt x="51" y="15"/>
                </a:lnTo>
                <a:lnTo>
                  <a:pt x="52" y="15"/>
                </a:lnTo>
                <a:lnTo>
                  <a:pt x="95" y="8"/>
                </a:lnTo>
                <a:lnTo>
                  <a:pt x="136" y="0"/>
                </a:lnTo>
                <a:lnTo>
                  <a:pt x="137" y="1"/>
                </a:lnTo>
                <a:lnTo>
                  <a:pt x="137" y="1"/>
                </a:lnTo>
                <a:lnTo>
                  <a:pt x="138" y="2"/>
                </a:lnTo>
                <a:lnTo>
                  <a:pt x="139" y="2"/>
                </a:lnTo>
                <a:lnTo>
                  <a:pt x="140" y="3"/>
                </a:lnTo>
                <a:lnTo>
                  <a:pt x="140" y="4"/>
                </a:lnTo>
                <a:lnTo>
                  <a:pt x="141" y="6"/>
                </a:lnTo>
                <a:lnTo>
                  <a:pt x="141" y="7"/>
                </a:lnTo>
                <a:lnTo>
                  <a:pt x="141" y="7"/>
                </a:lnTo>
                <a:lnTo>
                  <a:pt x="141" y="7"/>
                </a:lnTo>
                <a:lnTo>
                  <a:pt x="140" y="6"/>
                </a:lnTo>
                <a:lnTo>
                  <a:pt x="139" y="6"/>
                </a:lnTo>
                <a:lnTo>
                  <a:pt x="138" y="6"/>
                </a:lnTo>
                <a:lnTo>
                  <a:pt x="137" y="6"/>
                </a:lnTo>
                <a:lnTo>
                  <a:pt x="137" y="6"/>
                </a:lnTo>
                <a:lnTo>
                  <a:pt x="137" y="7"/>
                </a:lnTo>
                <a:lnTo>
                  <a:pt x="137" y="8"/>
                </a:lnTo>
                <a:lnTo>
                  <a:pt x="133" y="9"/>
                </a:lnTo>
                <a:lnTo>
                  <a:pt x="132" y="10"/>
                </a:lnTo>
                <a:lnTo>
                  <a:pt x="131" y="12"/>
                </a:lnTo>
                <a:lnTo>
                  <a:pt x="128" y="12"/>
                </a:lnTo>
                <a:lnTo>
                  <a:pt x="128" y="14"/>
                </a:lnTo>
                <a:lnTo>
                  <a:pt x="128" y="14"/>
                </a:lnTo>
                <a:lnTo>
                  <a:pt x="128" y="14"/>
                </a:lnTo>
                <a:lnTo>
                  <a:pt x="129" y="14"/>
                </a:lnTo>
                <a:lnTo>
                  <a:pt x="132" y="13"/>
                </a:lnTo>
                <a:lnTo>
                  <a:pt x="134" y="12"/>
                </a:lnTo>
                <a:lnTo>
                  <a:pt x="136" y="11"/>
                </a:lnTo>
                <a:lnTo>
                  <a:pt x="138" y="11"/>
                </a:lnTo>
                <a:lnTo>
                  <a:pt x="139" y="12"/>
                </a:lnTo>
                <a:lnTo>
                  <a:pt x="138" y="13"/>
                </a:lnTo>
                <a:lnTo>
                  <a:pt x="139" y="14"/>
                </a:lnTo>
                <a:lnTo>
                  <a:pt x="139" y="14"/>
                </a:lnTo>
                <a:lnTo>
                  <a:pt x="140" y="14"/>
                </a:lnTo>
                <a:lnTo>
                  <a:pt x="141" y="13"/>
                </a:lnTo>
                <a:lnTo>
                  <a:pt x="142" y="11"/>
                </a:lnTo>
                <a:lnTo>
                  <a:pt x="143" y="11"/>
                </a:lnTo>
                <a:lnTo>
                  <a:pt x="144" y="13"/>
                </a:lnTo>
                <a:lnTo>
                  <a:pt x="145" y="16"/>
                </a:lnTo>
                <a:lnTo>
                  <a:pt x="145" y="17"/>
                </a:lnTo>
                <a:lnTo>
                  <a:pt x="145" y="18"/>
                </a:lnTo>
                <a:lnTo>
                  <a:pt x="143" y="20"/>
                </a:lnTo>
                <a:lnTo>
                  <a:pt x="142" y="21"/>
                </a:lnTo>
                <a:lnTo>
                  <a:pt x="142" y="22"/>
                </a:lnTo>
                <a:lnTo>
                  <a:pt x="140" y="23"/>
                </a:lnTo>
                <a:lnTo>
                  <a:pt x="139" y="24"/>
                </a:lnTo>
                <a:lnTo>
                  <a:pt x="138" y="24"/>
                </a:lnTo>
                <a:lnTo>
                  <a:pt x="135" y="24"/>
                </a:lnTo>
                <a:lnTo>
                  <a:pt x="134" y="24"/>
                </a:lnTo>
                <a:lnTo>
                  <a:pt x="134" y="24"/>
                </a:lnTo>
                <a:lnTo>
                  <a:pt x="134" y="24"/>
                </a:lnTo>
                <a:lnTo>
                  <a:pt x="133" y="23"/>
                </a:lnTo>
                <a:lnTo>
                  <a:pt x="133" y="22"/>
                </a:lnTo>
                <a:lnTo>
                  <a:pt x="133" y="22"/>
                </a:lnTo>
                <a:lnTo>
                  <a:pt x="132" y="22"/>
                </a:lnTo>
                <a:lnTo>
                  <a:pt x="131" y="22"/>
                </a:lnTo>
                <a:lnTo>
                  <a:pt x="132" y="25"/>
                </a:lnTo>
                <a:lnTo>
                  <a:pt x="131" y="25"/>
                </a:lnTo>
                <a:lnTo>
                  <a:pt x="131" y="25"/>
                </a:lnTo>
                <a:lnTo>
                  <a:pt x="132" y="26"/>
                </a:lnTo>
                <a:lnTo>
                  <a:pt x="133" y="26"/>
                </a:lnTo>
                <a:lnTo>
                  <a:pt x="134" y="28"/>
                </a:lnTo>
                <a:lnTo>
                  <a:pt x="133" y="29"/>
                </a:lnTo>
                <a:lnTo>
                  <a:pt x="134" y="30"/>
                </a:lnTo>
                <a:lnTo>
                  <a:pt x="131" y="34"/>
                </a:lnTo>
                <a:lnTo>
                  <a:pt x="130" y="34"/>
                </a:lnTo>
                <a:lnTo>
                  <a:pt x="128" y="33"/>
                </a:lnTo>
                <a:lnTo>
                  <a:pt x="127" y="33"/>
                </a:lnTo>
                <a:lnTo>
                  <a:pt x="126" y="34"/>
                </a:lnTo>
                <a:lnTo>
                  <a:pt x="128" y="35"/>
                </a:lnTo>
                <a:lnTo>
                  <a:pt x="131" y="35"/>
                </a:lnTo>
                <a:lnTo>
                  <a:pt x="133" y="34"/>
                </a:lnTo>
                <a:lnTo>
                  <a:pt x="136" y="32"/>
                </a:lnTo>
                <a:lnTo>
                  <a:pt x="137" y="31"/>
                </a:lnTo>
                <a:lnTo>
                  <a:pt x="137" y="32"/>
                </a:lnTo>
                <a:lnTo>
                  <a:pt x="139" y="33"/>
                </a:lnTo>
                <a:lnTo>
                  <a:pt x="137" y="35"/>
                </a:lnTo>
                <a:lnTo>
                  <a:pt x="135" y="38"/>
                </a:lnTo>
                <a:lnTo>
                  <a:pt x="132" y="39"/>
                </a:lnTo>
                <a:lnTo>
                  <a:pt x="131" y="39"/>
                </a:lnTo>
                <a:lnTo>
                  <a:pt x="128" y="40"/>
                </a:lnTo>
                <a:lnTo>
                  <a:pt x="125" y="44"/>
                </a:lnTo>
                <a:lnTo>
                  <a:pt x="123" y="45"/>
                </a:lnTo>
                <a:lnTo>
                  <a:pt x="123" y="45"/>
                </a:lnTo>
                <a:lnTo>
                  <a:pt x="124" y="45"/>
                </a:lnTo>
                <a:lnTo>
                  <a:pt x="120" y="47"/>
                </a:lnTo>
                <a:lnTo>
                  <a:pt x="119" y="50"/>
                </a:lnTo>
                <a:lnTo>
                  <a:pt x="117" y="54"/>
                </a:lnTo>
                <a:lnTo>
                  <a:pt x="116" y="59"/>
                </a:lnTo>
                <a:lnTo>
                  <a:pt x="115" y="60"/>
                </a:lnTo>
                <a:lnTo>
                  <a:pt x="113" y="61"/>
                </a:lnTo>
                <a:lnTo>
                  <a:pt x="107" y="62"/>
                </a:lnTo>
                <a:lnTo>
                  <a:pt x="106" y="62"/>
                </a:lnTo>
                <a:lnTo>
                  <a:pt x="84" y="47"/>
                </a:lnTo>
                <a:lnTo>
                  <a:pt x="65" y="50"/>
                </a:lnTo>
                <a:lnTo>
                  <a:pt x="65" y="47"/>
                </a:lnTo>
                <a:lnTo>
                  <a:pt x="61" y="44"/>
                </a:lnTo>
                <a:lnTo>
                  <a:pt x="60" y="45"/>
                </a:lnTo>
                <a:lnTo>
                  <a:pt x="59" y="44"/>
                </a:lnTo>
                <a:lnTo>
                  <a:pt x="59" y="44"/>
                </a:lnTo>
                <a:lnTo>
                  <a:pt x="59" y="43"/>
                </a:lnTo>
                <a:lnTo>
                  <a:pt x="37" y="46"/>
                </a:lnTo>
                <a:lnTo>
                  <a:pt x="37" y="46"/>
                </a:lnTo>
                <a:lnTo>
                  <a:pt x="36" y="46"/>
                </a:lnTo>
                <a:lnTo>
                  <a:pt x="32" y="48"/>
                </a:lnTo>
                <a:lnTo>
                  <a:pt x="32" y="49"/>
                </a:lnTo>
                <a:lnTo>
                  <a:pt x="30" y="49"/>
                </a:lnTo>
                <a:lnTo>
                  <a:pt x="25" y="52"/>
                </a:lnTo>
                <a:lnTo>
                  <a:pt x="0" y="55"/>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85" name="Freeform 97"/>
          <p:cNvSpPr>
            <a:spLocks/>
          </p:cNvSpPr>
          <p:nvPr/>
        </p:nvSpPr>
        <p:spPr bwMode="auto">
          <a:xfrm>
            <a:off x="6873875" y="3749675"/>
            <a:ext cx="787400" cy="642938"/>
          </a:xfrm>
          <a:custGeom>
            <a:avLst/>
            <a:gdLst/>
            <a:ahLst/>
            <a:cxnLst>
              <a:cxn ang="0">
                <a:pos x="49" y="64"/>
              </a:cxn>
              <a:cxn ang="0">
                <a:pos x="46" y="63"/>
              </a:cxn>
              <a:cxn ang="0">
                <a:pos x="45" y="58"/>
              </a:cxn>
              <a:cxn ang="0">
                <a:pos x="40" y="54"/>
              </a:cxn>
              <a:cxn ang="0">
                <a:pos x="37" y="48"/>
              </a:cxn>
              <a:cxn ang="0">
                <a:pos x="35" y="45"/>
              </a:cxn>
              <a:cxn ang="0">
                <a:pos x="30" y="41"/>
              </a:cxn>
              <a:cxn ang="0">
                <a:pos x="28" y="39"/>
              </a:cxn>
              <a:cxn ang="0">
                <a:pos x="26" y="36"/>
              </a:cxn>
              <a:cxn ang="0">
                <a:pos x="18" y="30"/>
              </a:cxn>
              <a:cxn ang="0">
                <a:pos x="15" y="28"/>
              </a:cxn>
              <a:cxn ang="0">
                <a:pos x="11" y="22"/>
              </a:cxn>
              <a:cxn ang="0">
                <a:pos x="9" y="20"/>
              </a:cxn>
              <a:cxn ang="0">
                <a:pos x="1" y="17"/>
              </a:cxn>
              <a:cxn ang="0">
                <a:pos x="1" y="12"/>
              </a:cxn>
              <a:cxn ang="0">
                <a:pos x="3" y="10"/>
              </a:cxn>
              <a:cxn ang="0">
                <a:pos x="3" y="9"/>
              </a:cxn>
              <a:cxn ang="0">
                <a:pos x="10" y="6"/>
              </a:cxn>
              <a:cxn ang="0">
                <a:pos x="14" y="3"/>
              </a:cxn>
              <a:cxn ang="0">
                <a:pos x="15" y="3"/>
              </a:cxn>
              <a:cxn ang="0">
                <a:pos x="37" y="1"/>
              </a:cxn>
              <a:cxn ang="0">
                <a:pos x="38" y="2"/>
              </a:cxn>
              <a:cxn ang="0">
                <a:pos x="43" y="4"/>
              </a:cxn>
              <a:cxn ang="0">
                <a:pos x="62" y="4"/>
              </a:cxn>
              <a:cxn ang="0">
                <a:pos x="83" y="20"/>
              </a:cxn>
              <a:cxn ang="0">
                <a:pos x="80" y="23"/>
              </a:cxn>
              <a:cxn ang="0">
                <a:pos x="76" y="29"/>
              </a:cxn>
              <a:cxn ang="0">
                <a:pos x="76" y="34"/>
              </a:cxn>
              <a:cxn ang="0">
                <a:pos x="75" y="36"/>
              </a:cxn>
              <a:cxn ang="0">
                <a:pos x="73" y="37"/>
              </a:cxn>
              <a:cxn ang="0">
                <a:pos x="71" y="39"/>
              </a:cxn>
              <a:cxn ang="0">
                <a:pos x="69" y="43"/>
              </a:cxn>
              <a:cxn ang="0">
                <a:pos x="65" y="47"/>
              </a:cxn>
              <a:cxn ang="0">
                <a:pos x="61" y="50"/>
              </a:cxn>
              <a:cxn ang="0">
                <a:pos x="59" y="52"/>
              </a:cxn>
              <a:cxn ang="0">
                <a:pos x="56" y="53"/>
              </a:cxn>
              <a:cxn ang="0">
                <a:pos x="56" y="54"/>
              </a:cxn>
              <a:cxn ang="0">
                <a:pos x="55" y="56"/>
              </a:cxn>
              <a:cxn ang="0">
                <a:pos x="52" y="58"/>
              </a:cxn>
              <a:cxn ang="0">
                <a:pos x="52" y="58"/>
              </a:cxn>
              <a:cxn ang="0">
                <a:pos x="53" y="59"/>
              </a:cxn>
              <a:cxn ang="0">
                <a:pos x="53" y="60"/>
              </a:cxn>
              <a:cxn ang="0">
                <a:pos x="51" y="62"/>
              </a:cxn>
              <a:cxn ang="0">
                <a:pos x="50" y="64"/>
              </a:cxn>
            </a:cxnLst>
            <a:rect l="0" t="0" r="r" b="b"/>
            <a:pathLst>
              <a:path w="84" h="64">
                <a:moveTo>
                  <a:pt x="50" y="64"/>
                </a:moveTo>
                <a:lnTo>
                  <a:pt x="49" y="64"/>
                </a:lnTo>
                <a:lnTo>
                  <a:pt x="47" y="64"/>
                </a:lnTo>
                <a:lnTo>
                  <a:pt x="46" y="63"/>
                </a:lnTo>
                <a:lnTo>
                  <a:pt x="46" y="62"/>
                </a:lnTo>
                <a:lnTo>
                  <a:pt x="45" y="58"/>
                </a:lnTo>
                <a:lnTo>
                  <a:pt x="43" y="55"/>
                </a:lnTo>
                <a:lnTo>
                  <a:pt x="40" y="54"/>
                </a:lnTo>
                <a:lnTo>
                  <a:pt x="39" y="49"/>
                </a:lnTo>
                <a:lnTo>
                  <a:pt x="37" y="48"/>
                </a:lnTo>
                <a:lnTo>
                  <a:pt x="36" y="45"/>
                </a:lnTo>
                <a:lnTo>
                  <a:pt x="35" y="45"/>
                </a:lnTo>
                <a:lnTo>
                  <a:pt x="32" y="44"/>
                </a:lnTo>
                <a:lnTo>
                  <a:pt x="30" y="41"/>
                </a:lnTo>
                <a:lnTo>
                  <a:pt x="28" y="40"/>
                </a:lnTo>
                <a:lnTo>
                  <a:pt x="28" y="39"/>
                </a:lnTo>
                <a:lnTo>
                  <a:pt x="27" y="37"/>
                </a:lnTo>
                <a:lnTo>
                  <a:pt x="26" y="36"/>
                </a:lnTo>
                <a:lnTo>
                  <a:pt x="24" y="35"/>
                </a:lnTo>
                <a:lnTo>
                  <a:pt x="18" y="30"/>
                </a:lnTo>
                <a:lnTo>
                  <a:pt x="16" y="29"/>
                </a:lnTo>
                <a:lnTo>
                  <a:pt x="15" y="28"/>
                </a:lnTo>
                <a:lnTo>
                  <a:pt x="13" y="26"/>
                </a:lnTo>
                <a:lnTo>
                  <a:pt x="11" y="22"/>
                </a:lnTo>
                <a:lnTo>
                  <a:pt x="10" y="21"/>
                </a:lnTo>
                <a:lnTo>
                  <a:pt x="9" y="20"/>
                </a:lnTo>
                <a:lnTo>
                  <a:pt x="6" y="19"/>
                </a:lnTo>
                <a:lnTo>
                  <a:pt x="1" y="17"/>
                </a:lnTo>
                <a:lnTo>
                  <a:pt x="0" y="15"/>
                </a:lnTo>
                <a:lnTo>
                  <a:pt x="1" y="12"/>
                </a:lnTo>
                <a:lnTo>
                  <a:pt x="3" y="11"/>
                </a:lnTo>
                <a:lnTo>
                  <a:pt x="3" y="10"/>
                </a:lnTo>
                <a:lnTo>
                  <a:pt x="3" y="9"/>
                </a:lnTo>
                <a:lnTo>
                  <a:pt x="3" y="9"/>
                </a:lnTo>
                <a:lnTo>
                  <a:pt x="8" y="6"/>
                </a:lnTo>
                <a:lnTo>
                  <a:pt x="10" y="6"/>
                </a:lnTo>
                <a:lnTo>
                  <a:pt x="10" y="5"/>
                </a:lnTo>
                <a:lnTo>
                  <a:pt x="14" y="3"/>
                </a:lnTo>
                <a:lnTo>
                  <a:pt x="15" y="3"/>
                </a:lnTo>
                <a:lnTo>
                  <a:pt x="15" y="3"/>
                </a:lnTo>
                <a:lnTo>
                  <a:pt x="37" y="0"/>
                </a:lnTo>
                <a:lnTo>
                  <a:pt x="37" y="1"/>
                </a:lnTo>
                <a:lnTo>
                  <a:pt x="37" y="2"/>
                </a:lnTo>
                <a:lnTo>
                  <a:pt x="38" y="2"/>
                </a:lnTo>
                <a:lnTo>
                  <a:pt x="39" y="1"/>
                </a:lnTo>
                <a:lnTo>
                  <a:pt x="43" y="4"/>
                </a:lnTo>
                <a:lnTo>
                  <a:pt x="43" y="7"/>
                </a:lnTo>
                <a:lnTo>
                  <a:pt x="62" y="4"/>
                </a:lnTo>
                <a:lnTo>
                  <a:pt x="84" y="19"/>
                </a:lnTo>
                <a:lnTo>
                  <a:pt x="83" y="20"/>
                </a:lnTo>
                <a:lnTo>
                  <a:pt x="81" y="21"/>
                </a:lnTo>
                <a:lnTo>
                  <a:pt x="80" y="23"/>
                </a:lnTo>
                <a:lnTo>
                  <a:pt x="77" y="27"/>
                </a:lnTo>
                <a:lnTo>
                  <a:pt x="76" y="29"/>
                </a:lnTo>
                <a:lnTo>
                  <a:pt x="75" y="32"/>
                </a:lnTo>
                <a:lnTo>
                  <a:pt x="76" y="34"/>
                </a:lnTo>
                <a:lnTo>
                  <a:pt x="75" y="35"/>
                </a:lnTo>
                <a:lnTo>
                  <a:pt x="75" y="36"/>
                </a:lnTo>
                <a:lnTo>
                  <a:pt x="74" y="37"/>
                </a:lnTo>
                <a:lnTo>
                  <a:pt x="73" y="37"/>
                </a:lnTo>
                <a:lnTo>
                  <a:pt x="72" y="38"/>
                </a:lnTo>
                <a:lnTo>
                  <a:pt x="71" y="39"/>
                </a:lnTo>
                <a:lnTo>
                  <a:pt x="70" y="41"/>
                </a:lnTo>
                <a:lnTo>
                  <a:pt x="69" y="43"/>
                </a:lnTo>
                <a:lnTo>
                  <a:pt x="66" y="45"/>
                </a:lnTo>
                <a:lnTo>
                  <a:pt x="65" y="47"/>
                </a:lnTo>
                <a:lnTo>
                  <a:pt x="63" y="48"/>
                </a:lnTo>
                <a:lnTo>
                  <a:pt x="61" y="50"/>
                </a:lnTo>
                <a:lnTo>
                  <a:pt x="60" y="51"/>
                </a:lnTo>
                <a:lnTo>
                  <a:pt x="59" y="52"/>
                </a:lnTo>
                <a:lnTo>
                  <a:pt x="58" y="53"/>
                </a:lnTo>
                <a:lnTo>
                  <a:pt x="56" y="53"/>
                </a:lnTo>
                <a:lnTo>
                  <a:pt x="56" y="54"/>
                </a:lnTo>
                <a:lnTo>
                  <a:pt x="56" y="54"/>
                </a:lnTo>
                <a:lnTo>
                  <a:pt x="56" y="55"/>
                </a:lnTo>
                <a:lnTo>
                  <a:pt x="55" y="56"/>
                </a:lnTo>
                <a:lnTo>
                  <a:pt x="54" y="58"/>
                </a:lnTo>
                <a:lnTo>
                  <a:pt x="52" y="58"/>
                </a:lnTo>
                <a:lnTo>
                  <a:pt x="52" y="58"/>
                </a:lnTo>
                <a:lnTo>
                  <a:pt x="52" y="58"/>
                </a:lnTo>
                <a:lnTo>
                  <a:pt x="52" y="59"/>
                </a:lnTo>
                <a:lnTo>
                  <a:pt x="53" y="59"/>
                </a:lnTo>
                <a:lnTo>
                  <a:pt x="53" y="59"/>
                </a:lnTo>
                <a:lnTo>
                  <a:pt x="53" y="60"/>
                </a:lnTo>
                <a:lnTo>
                  <a:pt x="52" y="61"/>
                </a:lnTo>
                <a:lnTo>
                  <a:pt x="51" y="62"/>
                </a:lnTo>
                <a:lnTo>
                  <a:pt x="50" y="63"/>
                </a:lnTo>
                <a:lnTo>
                  <a:pt x="50" y="64"/>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86" name="Freeform 98"/>
          <p:cNvSpPr>
            <a:spLocks/>
          </p:cNvSpPr>
          <p:nvPr/>
        </p:nvSpPr>
        <p:spPr bwMode="auto">
          <a:xfrm>
            <a:off x="6518275" y="3840163"/>
            <a:ext cx="833438" cy="925512"/>
          </a:xfrm>
          <a:custGeom>
            <a:avLst/>
            <a:gdLst/>
            <a:ahLst/>
            <a:cxnLst>
              <a:cxn ang="0">
                <a:pos x="12" y="49"/>
              </a:cxn>
              <a:cxn ang="0">
                <a:pos x="14" y="53"/>
              </a:cxn>
              <a:cxn ang="0">
                <a:pos x="16" y="55"/>
              </a:cxn>
              <a:cxn ang="0">
                <a:pos x="16" y="58"/>
              </a:cxn>
              <a:cxn ang="0">
                <a:pos x="18" y="61"/>
              </a:cxn>
              <a:cxn ang="0">
                <a:pos x="16" y="66"/>
              </a:cxn>
              <a:cxn ang="0">
                <a:pos x="15" y="72"/>
              </a:cxn>
              <a:cxn ang="0">
                <a:pos x="17" y="82"/>
              </a:cxn>
              <a:cxn ang="0">
                <a:pos x="19" y="86"/>
              </a:cxn>
              <a:cxn ang="0">
                <a:pos x="21" y="89"/>
              </a:cxn>
              <a:cxn ang="0">
                <a:pos x="22" y="92"/>
              </a:cxn>
              <a:cxn ang="0">
                <a:pos x="70" y="91"/>
              </a:cxn>
              <a:cxn ang="0">
                <a:pos x="73" y="92"/>
              </a:cxn>
              <a:cxn ang="0">
                <a:pos x="72" y="86"/>
              </a:cxn>
              <a:cxn ang="0">
                <a:pos x="73" y="83"/>
              </a:cxn>
              <a:cxn ang="0">
                <a:pos x="78" y="84"/>
              </a:cxn>
              <a:cxn ang="0">
                <a:pos x="82" y="84"/>
              </a:cxn>
              <a:cxn ang="0">
                <a:pos x="81" y="78"/>
              </a:cxn>
              <a:cxn ang="0">
                <a:pos x="82" y="74"/>
              </a:cxn>
              <a:cxn ang="0">
                <a:pos x="85" y="64"/>
              </a:cxn>
              <a:cxn ang="0">
                <a:pos x="87" y="58"/>
              </a:cxn>
              <a:cxn ang="0">
                <a:pos x="89" y="56"/>
              </a:cxn>
              <a:cxn ang="0">
                <a:pos x="88" y="55"/>
              </a:cxn>
              <a:cxn ang="0">
                <a:pos x="88" y="55"/>
              </a:cxn>
              <a:cxn ang="0">
                <a:pos x="84" y="54"/>
              </a:cxn>
              <a:cxn ang="0">
                <a:pos x="83" y="49"/>
              </a:cxn>
              <a:cxn ang="0">
                <a:pos x="78" y="45"/>
              </a:cxn>
              <a:cxn ang="0">
                <a:pos x="75" y="39"/>
              </a:cxn>
              <a:cxn ang="0">
                <a:pos x="73" y="36"/>
              </a:cxn>
              <a:cxn ang="0">
                <a:pos x="68" y="32"/>
              </a:cxn>
              <a:cxn ang="0">
                <a:pos x="66" y="30"/>
              </a:cxn>
              <a:cxn ang="0">
                <a:pos x="65" y="27"/>
              </a:cxn>
              <a:cxn ang="0">
                <a:pos x="56" y="21"/>
              </a:cxn>
              <a:cxn ang="0">
                <a:pos x="53" y="19"/>
              </a:cxn>
              <a:cxn ang="0">
                <a:pos x="49" y="13"/>
              </a:cxn>
              <a:cxn ang="0">
                <a:pos x="47" y="11"/>
              </a:cxn>
              <a:cxn ang="0">
                <a:pos x="39" y="8"/>
              </a:cxn>
              <a:cxn ang="0">
                <a:pos x="39" y="3"/>
              </a:cxn>
              <a:cxn ang="0">
                <a:pos x="41" y="1"/>
              </a:cxn>
              <a:cxn ang="0">
                <a:pos x="41" y="0"/>
              </a:cxn>
              <a:cxn ang="0">
                <a:pos x="0" y="5"/>
              </a:cxn>
            </a:cxnLst>
            <a:rect l="0" t="0" r="r" b="b"/>
            <a:pathLst>
              <a:path w="89" h="92">
                <a:moveTo>
                  <a:pt x="0" y="5"/>
                </a:moveTo>
                <a:lnTo>
                  <a:pt x="12" y="49"/>
                </a:lnTo>
                <a:lnTo>
                  <a:pt x="13" y="50"/>
                </a:lnTo>
                <a:lnTo>
                  <a:pt x="14" y="53"/>
                </a:lnTo>
                <a:lnTo>
                  <a:pt x="14" y="54"/>
                </a:lnTo>
                <a:lnTo>
                  <a:pt x="16" y="55"/>
                </a:lnTo>
                <a:lnTo>
                  <a:pt x="17" y="57"/>
                </a:lnTo>
                <a:lnTo>
                  <a:pt x="16" y="58"/>
                </a:lnTo>
                <a:lnTo>
                  <a:pt x="18" y="60"/>
                </a:lnTo>
                <a:lnTo>
                  <a:pt x="18" y="61"/>
                </a:lnTo>
                <a:lnTo>
                  <a:pt x="16" y="63"/>
                </a:lnTo>
                <a:lnTo>
                  <a:pt x="16" y="66"/>
                </a:lnTo>
                <a:lnTo>
                  <a:pt x="15" y="68"/>
                </a:lnTo>
                <a:lnTo>
                  <a:pt x="15" y="72"/>
                </a:lnTo>
                <a:lnTo>
                  <a:pt x="17" y="76"/>
                </a:lnTo>
                <a:lnTo>
                  <a:pt x="17" y="82"/>
                </a:lnTo>
                <a:lnTo>
                  <a:pt x="19" y="85"/>
                </a:lnTo>
                <a:lnTo>
                  <a:pt x="19" y="86"/>
                </a:lnTo>
                <a:lnTo>
                  <a:pt x="20" y="87"/>
                </a:lnTo>
                <a:lnTo>
                  <a:pt x="21" y="89"/>
                </a:lnTo>
                <a:lnTo>
                  <a:pt x="21" y="90"/>
                </a:lnTo>
                <a:lnTo>
                  <a:pt x="22" y="92"/>
                </a:lnTo>
                <a:lnTo>
                  <a:pt x="69" y="89"/>
                </a:lnTo>
                <a:lnTo>
                  <a:pt x="70" y="91"/>
                </a:lnTo>
                <a:lnTo>
                  <a:pt x="71" y="92"/>
                </a:lnTo>
                <a:lnTo>
                  <a:pt x="73" y="92"/>
                </a:lnTo>
                <a:lnTo>
                  <a:pt x="74" y="90"/>
                </a:lnTo>
                <a:lnTo>
                  <a:pt x="72" y="86"/>
                </a:lnTo>
                <a:lnTo>
                  <a:pt x="73" y="84"/>
                </a:lnTo>
                <a:lnTo>
                  <a:pt x="73" y="83"/>
                </a:lnTo>
                <a:lnTo>
                  <a:pt x="74" y="82"/>
                </a:lnTo>
                <a:lnTo>
                  <a:pt x="78" y="84"/>
                </a:lnTo>
                <a:lnTo>
                  <a:pt x="81" y="84"/>
                </a:lnTo>
                <a:lnTo>
                  <a:pt x="82" y="84"/>
                </a:lnTo>
                <a:lnTo>
                  <a:pt x="82" y="80"/>
                </a:lnTo>
                <a:lnTo>
                  <a:pt x="81" y="78"/>
                </a:lnTo>
                <a:lnTo>
                  <a:pt x="81" y="76"/>
                </a:lnTo>
                <a:lnTo>
                  <a:pt x="82" y="74"/>
                </a:lnTo>
                <a:lnTo>
                  <a:pt x="84" y="67"/>
                </a:lnTo>
                <a:lnTo>
                  <a:pt x="85" y="64"/>
                </a:lnTo>
                <a:lnTo>
                  <a:pt x="86" y="61"/>
                </a:lnTo>
                <a:lnTo>
                  <a:pt x="87" y="58"/>
                </a:lnTo>
                <a:lnTo>
                  <a:pt x="89" y="57"/>
                </a:lnTo>
                <a:lnTo>
                  <a:pt x="89" y="56"/>
                </a:lnTo>
                <a:lnTo>
                  <a:pt x="89" y="56"/>
                </a:lnTo>
                <a:lnTo>
                  <a:pt x="88" y="55"/>
                </a:lnTo>
                <a:lnTo>
                  <a:pt x="88" y="55"/>
                </a:lnTo>
                <a:lnTo>
                  <a:pt x="88" y="55"/>
                </a:lnTo>
                <a:lnTo>
                  <a:pt x="85" y="55"/>
                </a:lnTo>
                <a:lnTo>
                  <a:pt x="84" y="54"/>
                </a:lnTo>
                <a:lnTo>
                  <a:pt x="84" y="53"/>
                </a:lnTo>
                <a:lnTo>
                  <a:pt x="83" y="49"/>
                </a:lnTo>
                <a:lnTo>
                  <a:pt x="81" y="46"/>
                </a:lnTo>
                <a:lnTo>
                  <a:pt x="78" y="45"/>
                </a:lnTo>
                <a:lnTo>
                  <a:pt x="77" y="40"/>
                </a:lnTo>
                <a:lnTo>
                  <a:pt x="75" y="39"/>
                </a:lnTo>
                <a:lnTo>
                  <a:pt x="74" y="36"/>
                </a:lnTo>
                <a:lnTo>
                  <a:pt x="73" y="36"/>
                </a:lnTo>
                <a:lnTo>
                  <a:pt x="70" y="35"/>
                </a:lnTo>
                <a:lnTo>
                  <a:pt x="68" y="32"/>
                </a:lnTo>
                <a:lnTo>
                  <a:pt x="66" y="31"/>
                </a:lnTo>
                <a:lnTo>
                  <a:pt x="66" y="30"/>
                </a:lnTo>
                <a:lnTo>
                  <a:pt x="65" y="28"/>
                </a:lnTo>
                <a:lnTo>
                  <a:pt x="65" y="27"/>
                </a:lnTo>
                <a:lnTo>
                  <a:pt x="62" y="26"/>
                </a:lnTo>
                <a:lnTo>
                  <a:pt x="56" y="21"/>
                </a:lnTo>
                <a:lnTo>
                  <a:pt x="54" y="20"/>
                </a:lnTo>
                <a:lnTo>
                  <a:pt x="53" y="19"/>
                </a:lnTo>
                <a:lnTo>
                  <a:pt x="51" y="17"/>
                </a:lnTo>
                <a:lnTo>
                  <a:pt x="49" y="13"/>
                </a:lnTo>
                <a:lnTo>
                  <a:pt x="48" y="12"/>
                </a:lnTo>
                <a:lnTo>
                  <a:pt x="47" y="11"/>
                </a:lnTo>
                <a:lnTo>
                  <a:pt x="44" y="10"/>
                </a:lnTo>
                <a:lnTo>
                  <a:pt x="39" y="8"/>
                </a:lnTo>
                <a:lnTo>
                  <a:pt x="38" y="7"/>
                </a:lnTo>
                <a:lnTo>
                  <a:pt x="39" y="3"/>
                </a:lnTo>
                <a:lnTo>
                  <a:pt x="41" y="2"/>
                </a:lnTo>
                <a:lnTo>
                  <a:pt x="41" y="1"/>
                </a:lnTo>
                <a:lnTo>
                  <a:pt x="42" y="0"/>
                </a:lnTo>
                <a:lnTo>
                  <a:pt x="41" y="0"/>
                </a:lnTo>
                <a:lnTo>
                  <a:pt x="16" y="3"/>
                </a:lnTo>
                <a:lnTo>
                  <a:pt x="0" y="5"/>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87" name="Text Box 99"/>
          <p:cNvSpPr txBox="1">
            <a:spLocks noChangeArrowheads="1"/>
          </p:cNvSpPr>
          <p:nvPr/>
        </p:nvSpPr>
        <p:spPr bwMode="auto">
          <a:xfrm>
            <a:off x="6700838" y="4314825"/>
            <a:ext cx="508000" cy="244475"/>
          </a:xfrm>
          <a:prstGeom prst="rect">
            <a:avLst/>
          </a:prstGeom>
          <a:noFill/>
          <a:ln w="38100">
            <a:noFill/>
            <a:miter lim="800000"/>
            <a:headEnd/>
            <a:tailEnd/>
          </a:ln>
          <a:effectLst/>
        </p:spPr>
        <p:txBody>
          <a:bodyPr lIns="0" tIns="0" rIns="0" bIns="0">
            <a:spAutoFit/>
          </a:bodyPr>
          <a:lstStyle/>
          <a:p>
            <a:pPr algn="ctr" eaLnBrk="0" hangingPunct="0">
              <a:spcBef>
                <a:spcPct val="50000"/>
              </a:spcBef>
            </a:pPr>
            <a:r>
              <a:rPr lang="en-US" sz="1600" dirty="0">
                <a:solidFill>
                  <a:prstClr val="white"/>
                </a:solidFill>
                <a:latin typeface="FrizQuadrata BT" pitchFamily="34" charset="0"/>
                <a:ea typeface="ＭＳ Ｐゴシック" pitchFamily="1" charset="-128"/>
                <a:cs typeface="+mn-cs"/>
              </a:rPr>
              <a:t>GA </a:t>
            </a:r>
            <a:r>
              <a:rPr lang="en-US" sz="1600" dirty="0" smtClean="0">
                <a:solidFill>
                  <a:prstClr val="white"/>
                </a:solidFill>
                <a:latin typeface="FrizQuadrata BT" pitchFamily="34" charset="0"/>
                <a:ea typeface="ＭＳ Ｐゴシック" pitchFamily="1" charset="-128"/>
                <a:cs typeface="+mn-cs"/>
              </a:rPr>
              <a:t>4</a:t>
            </a:r>
            <a:endParaRPr lang="en-US" sz="1600" dirty="0">
              <a:solidFill>
                <a:prstClr val="white"/>
              </a:solidFill>
              <a:latin typeface="FrizQuadrata BT" pitchFamily="34" charset="0"/>
              <a:ea typeface="ＭＳ Ｐゴシック" pitchFamily="1" charset="-128"/>
              <a:cs typeface="+mn-cs"/>
            </a:endParaRPr>
          </a:p>
        </p:txBody>
      </p:sp>
      <p:sp>
        <p:nvSpPr>
          <p:cNvPr id="319588" name="Text Box 100"/>
          <p:cNvSpPr txBox="1">
            <a:spLocks noChangeArrowheads="1"/>
          </p:cNvSpPr>
          <p:nvPr/>
        </p:nvSpPr>
        <p:spPr bwMode="auto">
          <a:xfrm>
            <a:off x="1371600" y="838200"/>
            <a:ext cx="762000" cy="336550"/>
          </a:xfrm>
          <a:prstGeom prst="rect">
            <a:avLst/>
          </a:prstGeom>
          <a:noFill/>
          <a:ln w="9525">
            <a:noFill/>
            <a:miter lim="800000"/>
            <a:headEnd/>
            <a:tailEnd/>
          </a:ln>
          <a:effectLst/>
        </p:spPr>
        <p:txBody>
          <a:bodyPr>
            <a:spAutoFit/>
          </a:bodyPr>
          <a:lstStyle/>
          <a:p>
            <a:pPr eaLnBrk="0" hangingPunct="0"/>
            <a:r>
              <a:rPr lang="en-US" sz="1600" dirty="0">
                <a:solidFill>
                  <a:prstClr val="white"/>
                </a:solidFill>
                <a:latin typeface="Arial" charset="0"/>
                <a:ea typeface="ＭＳ Ｐゴシック" pitchFamily="1" charset="-128"/>
                <a:cs typeface="+mn-cs"/>
              </a:rPr>
              <a:t>WA </a:t>
            </a:r>
            <a:r>
              <a:rPr lang="en-US" sz="1600" dirty="0" smtClean="0">
                <a:solidFill>
                  <a:prstClr val="white"/>
                </a:solidFill>
                <a:latin typeface="Arial" charset="0"/>
                <a:ea typeface="ＭＳ Ｐゴシック" pitchFamily="1" charset="-128"/>
                <a:cs typeface="+mn-cs"/>
              </a:rPr>
              <a:t>4</a:t>
            </a:r>
            <a:endParaRPr lang="en-US" sz="1600" dirty="0">
              <a:solidFill>
                <a:prstClr val="white"/>
              </a:solidFill>
              <a:latin typeface="Arial" charset="0"/>
              <a:ea typeface="ＭＳ Ｐゴシック" pitchFamily="1" charset="-128"/>
              <a:cs typeface="+mn-cs"/>
            </a:endParaRPr>
          </a:p>
        </p:txBody>
      </p:sp>
      <p:sp>
        <p:nvSpPr>
          <p:cNvPr id="319589" name="Text Box 101"/>
          <p:cNvSpPr txBox="1">
            <a:spLocks noChangeArrowheads="1"/>
          </p:cNvSpPr>
          <p:nvPr/>
        </p:nvSpPr>
        <p:spPr bwMode="auto">
          <a:xfrm>
            <a:off x="1143000" y="1447800"/>
            <a:ext cx="762000" cy="336550"/>
          </a:xfrm>
          <a:prstGeom prst="rect">
            <a:avLst/>
          </a:prstGeom>
          <a:noFill/>
          <a:ln w="9525">
            <a:noFill/>
            <a:miter lim="800000"/>
            <a:headEnd/>
            <a:tailEnd/>
          </a:ln>
          <a:effectLst/>
        </p:spPr>
        <p:txBody>
          <a:bodyPr>
            <a:spAutoFit/>
          </a:bodyPr>
          <a:lstStyle/>
          <a:p>
            <a:pPr eaLnBrk="0" hangingPunct="0"/>
            <a:r>
              <a:rPr lang="en-US" sz="1600" dirty="0">
                <a:solidFill>
                  <a:prstClr val="white"/>
                </a:solidFill>
                <a:latin typeface="Arial" charset="0"/>
                <a:ea typeface="ＭＳ Ｐゴシック" pitchFamily="1" charset="-128"/>
                <a:cs typeface="+mn-cs"/>
              </a:rPr>
              <a:t>OR </a:t>
            </a:r>
            <a:r>
              <a:rPr lang="en-US" sz="1600" dirty="0" smtClean="0">
                <a:solidFill>
                  <a:prstClr val="white"/>
                </a:solidFill>
                <a:latin typeface="Arial" charset="0"/>
                <a:ea typeface="ＭＳ Ｐゴシック" pitchFamily="1" charset="-128"/>
                <a:cs typeface="+mn-cs"/>
              </a:rPr>
              <a:t>2</a:t>
            </a:r>
            <a:endParaRPr lang="en-US" sz="1600" dirty="0">
              <a:solidFill>
                <a:prstClr val="white"/>
              </a:solidFill>
              <a:latin typeface="Arial" charset="0"/>
              <a:ea typeface="ＭＳ Ｐゴシック" pitchFamily="1" charset="-128"/>
              <a:cs typeface="+mn-cs"/>
            </a:endParaRPr>
          </a:p>
        </p:txBody>
      </p:sp>
      <p:sp>
        <p:nvSpPr>
          <p:cNvPr id="319590" name="Text Box 102"/>
          <p:cNvSpPr txBox="1">
            <a:spLocks noChangeArrowheads="1"/>
          </p:cNvSpPr>
          <p:nvPr/>
        </p:nvSpPr>
        <p:spPr bwMode="auto">
          <a:xfrm>
            <a:off x="6477000" y="2514600"/>
            <a:ext cx="762000" cy="336550"/>
          </a:xfrm>
          <a:prstGeom prst="rect">
            <a:avLst/>
          </a:prstGeom>
          <a:noFill/>
          <a:ln w="9525">
            <a:noFill/>
            <a:miter lim="800000"/>
            <a:headEnd/>
            <a:tailEnd/>
          </a:ln>
          <a:effectLst/>
        </p:spPr>
        <p:txBody>
          <a:bodyPr>
            <a:spAutoFit/>
          </a:bodyPr>
          <a:lstStyle/>
          <a:p>
            <a:pPr eaLnBrk="0" hangingPunct="0"/>
            <a:r>
              <a:rPr lang="en-US" sz="1600" dirty="0">
                <a:solidFill>
                  <a:prstClr val="white"/>
                </a:solidFill>
                <a:latin typeface="Arial" charset="0"/>
                <a:ea typeface="ＭＳ Ｐゴシック" pitchFamily="1" charset="-128"/>
                <a:cs typeface="+mn-cs"/>
              </a:rPr>
              <a:t>OH 1</a:t>
            </a:r>
          </a:p>
        </p:txBody>
      </p:sp>
      <p:sp>
        <p:nvSpPr>
          <p:cNvPr id="319591" name="Text Box 103"/>
          <p:cNvSpPr txBox="1">
            <a:spLocks noChangeArrowheads="1"/>
          </p:cNvSpPr>
          <p:nvPr/>
        </p:nvSpPr>
        <p:spPr bwMode="auto">
          <a:xfrm>
            <a:off x="7239000" y="2270125"/>
            <a:ext cx="760413" cy="336550"/>
          </a:xfrm>
          <a:prstGeom prst="rect">
            <a:avLst/>
          </a:prstGeom>
          <a:noFill/>
          <a:ln w="9525">
            <a:noFill/>
            <a:miter lim="800000"/>
            <a:headEnd/>
            <a:tailEnd/>
          </a:ln>
          <a:effectLst/>
        </p:spPr>
        <p:txBody>
          <a:bodyPr>
            <a:spAutoFit/>
          </a:bodyPr>
          <a:lstStyle/>
          <a:p>
            <a:pPr eaLnBrk="0" hangingPunct="0"/>
            <a:r>
              <a:rPr lang="en-US" sz="1600" dirty="0">
                <a:solidFill>
                  <a:prstClr val="white"/>
                </a:solidFill>
                <a:latin typeface="Arial" charset="0"/>
                <a:ea typeface="ＭＳ Ｐゴシック" pitchFamily="1" charset="-128"/>
                <a:cs typeface="+mn-cs"/>
              </a:rPr>
              <a:t>PA 1</a:t>
            </a:r>
          </a:p>
        </p:txBody>
      </p:sp>
      <p:sp>
        <p:nvSpPr>
          <p:cNvPr id="319592" name="Text Box 104"/>
          <p:cNvSpPr txBox="1">
            <a:spLocks noChangeArrowheads="1"/>
          </p:cNvSpPr>
          <p:nvPr/>
        </p:nvSpPr>
        <p:spPr bwMode="auto">
          <a:xfrm>
            <a:off x="7924800" y="3048000"/>
            <a:ext cx="669925" cy="336550"/>
          </a:xfrm>
          <a:prstGeom prst="rect">
            <a:avLst/>
          </a:prstGeom>
          <a:solidFill>
            <a:schemeClr val="accent3"/>
          </a:solidFill>
          <a:ln w="28575">
            <a:solidFill>
              <a:schemeClr val="accent3"/>
            </a:solidFill>
            <a:miter lim="800000"/>
            <a:headEnd/>
            <a:tailEnd/>
          </a:ln>
          <a:effectLst/>
        </p:spPr>
        <p:txBody>
          <a:bodyPr wrap="none">
            <a:spAutoFit/>
          </a:bodyPr>
          <a:lstStyle/>
          <a:p>
            <a:pPr eaLnBrk="0" hangingPunct="0"/>
            <a:r>
              <a:rPr lang="en-US" sz="1600" dirty="0">
                <a:solidFill>
                  <a:prstClr val="white"/>
                </a:solidFill>
                <a:latin typeface="FrizQuadrata BT" pitchFamily="34" charset="0"/>
                <a:ea typeface="ＭＳ Ｐゴシック" pitchFamily="1" charset="-128"/>
                <a:cs typeface="+mn-cs"/>
              </a:rPr>
              <a:t>MD 1</a:t>
            </a:r>
          </a:p>
        </p:txBody>
      </p:sp>
      <p:sp>
        <p:nvSpPr>
          <p:cNvPr id="105" name="Text Box 90"/>
          <p:cNvSpPr txBox="1">
            <a:spLocks noChangeArrowheads="1"/>
          </p:cNvSpPr>
          <p:nvPr/>
        </p:nvSpPr>
        <p:spPr bwMode="auto">
          <a:xfrm>
            <a:off x="2819400" y="1219200"/>
            <a:ext cx="523875" cy="246221"/>
          </a:xfrm>
          <a:prstGeom prst="rect">
            <a:avLst/>
          </a:prstGeom>
          <a:noFill/>
          <a:ln w="38100">
            <a:noFill/>
            <a:miter lim="800000"/>
            <a:headEnd/>
            <a:tailEnd/>
          </a:ln>
          <a:effectLst/>
        </p:spPr>
        <p:txBody>
          <a:bodyPr wrap="square" lIns="0" tIns="0" rIns="0" bIns="0">
            <a:spAutoFit/>
          </a:bodyPr>
          <a:lstStyle/>
          <a:p>
            <a:pPr algn="ctr" eaLnBrk="0" hangingPunct="0">
              <a:spcBef>
                <a:spcPct val="50000"/>
              </a:spcBef>
            </a:pPr>
            <a:r>
              <a:rPr lang="en-US" sz="1600" dirty="0" smtClean="0">
                <a:solidFill>
                  <a:prstClr val="white"/>
                </a:solidFill>
                <a:latin typeface="FrizQuadrata BT" pitchFamily="34" charset="0"/>
                <a:ea typeface="ＭＳ Ｐゴシック" pitchFamily="1" charset="-128"/>
                <a:cs typeface="+mn-cs"/>
              </a:rPr>
              <a:t>MT 1</a:t>
            </a:r>
            <a:endParaRPr lang="en-US" sz="1600" dirty="0">
              <a:solidFill>
                <a:prstClr val="white"/>
              </a:solidFill>
              <a:latin typeface="FrizQuadrata BT" pitchFamily="34" charset="0"/>
              <a:ea typeface="ＭＳ Ｐゴシック" pitchFamily="1" charset="-128"/>
              <a:cs typeface="+mn-cs"/>
            </a:endParaRPr>
          </a:p>
        </p:txBody>
      </p:sp>
      <p:sp>
        <p:nvSpPr>
          <p:cNvPr id="106" name="Text Box 90"/>
          <p:cNvSpPr txBox="1">
            <a:spLocks noChangeArrowheads="1"/>
          </p:cNvSpPr>
          <p:nvPr/>
        </p:nvSpPr>
        <p:spPr bwMode="auto">
          <a:xfrm>
            <a:off x="6248400" y="2133600"/>
            <a:ext cx="447675" cy="246221"/>
          </a:xfrm>
          <a:prstGeom prst="rect">
            <a:avLst/>
          </a:prstGeom>
          <a:noFill/>
          <a:ln w="38100">
            <a:noFill/>
            <a:miter lim="800000"/>
            <a:headEnd/>
            <a:tailEnd/>
          </a:ln>
          <a:effectLst/>
        </p:spPr>
        <p:txBody>
          <a:bodyPr wrap="square" lIns="0" tIns="0" rIns="0" bIns="0">
            <a:spAutoFit/>
          </a:bodyPr>
          <a:lstStyle/>
          <a:p>
            <a:pPr algn="ctr" eaLnBrk="0" hangingPunct="0">
              <a:spcBef>
                <a:spcPct val="50000"/>
              </a:spcBef>
            </a:pPr>
            <a:r>
              <a:rPr lang="en-US" sz="1600" dirty="0" smtClean="0">
                <a:solidFill>
                  <a:prstClr val="white"/>
                </a:solidFill>
                <a:latin typeface="FrizQuadrata BT" pitchFamily="34" charset="0"/>
                <a:ea typeface="ＭＳ Ｐゴシック" pitchFamily="1" charset="-128"/>
                <a:cs typeface="+mn-cs"/>
              </a:rPr>
              <a:t>MI 1</a:t>
            </a:r>
            <a:endParaRPr lang="en-US" sz="1600" dirty="0">
              <a:solidFill>
                <a:prstClr val="white"/>
              </a:solidFill>
              <a:latin typeface="FrizQuadrata BT" pitchFamily="34" charset="0"/>
              <a:ea typeface="ＭＳ Ｐゴシック" pitchFamily="1" charset="-128"/>
              <a:cs typeface="+mn-cs"/>
            </a:endParaRPr>
          </a:p>
        </p:txBody>
      </p:sp>
      <p:sp>
        <p:nvSpPr>
          <p:cNvPr id="108" name="Slide Number Placeholder 107"/>
          <p:cNvSpPr>
            <a:spLocks noGrp="1"/>
          </p:cNvSpPr>
          <p:nvPr>
            <p:ph type="sldNum" sz="quarter" idx="12"/>
          </p:nvPr>
        </p:nvSpPr>
        <p:spPr>
          <a:xfrm>
            <a:off x="228600" y="6248400"/>
            <a:ext cx="2133600" cy="365125"/>
          </a:xfrm>
        </p:spPr>
        <p:txBody>
          <a:bodyPr/>
          <a:lstStyle/>
          <a:p>
            <a:endParaRPr lang="en-US" dirty="0">
              <a:solidFill>
                <a:prstClr val="white">
                  <a:tint val="75000"/>
                </a:prstClr>
              </a:solidFill>
            </a:endParaRPr>
          </a:p>
        </p:txBody>
      </p:sp>
    </p:spTree>
    <p:extLst>
      <p:ext uri="{BB962C8B-B14F-4D97-AF65-F5344CB8AC3E}">
        <p14:creationId xmlns="" xmlns:p14="http://schemas.microsoft.com/office/powerpoint/2010/main" val="3561421918"/>
      </p:ext>
    </p:extLst>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cxnSp>
        <p:nvCxnSpPr>
          <p:cNvPr id="120" name="Straight Connector 119"/>
          <p:cNvCxnSpPr/>
          <p:nvPr/>
        </p:nvCxnSpPr>
        <p:spPr>
          <a:xfrm>
            <a:off x="7772400" y="2819400"/>
            <a:ext cx="533400" cy="685800"/>
          </a:xfrm>
          <a:prstGeom prst="line">
            <a:avLst/>
          </a:prstGeom>
        </p:spPr>
        <p:style>
          <a:lnRef idx="1">
            <a:schemeClr val="accent1"/>
          </a:lnRef>
          <a:fillRef idx="0">
            <a:schemeClr val="accent1"/>
          </a:fillRef>
          <a:effectRef idx="0">
            <a:schemeClr val="accent1"/>
          </a:effectRef>
          <a:fontRef idx="minor">
            <a:schemeClr val="tx1"/>
          </a:fontRef>
        </p:style>
      </p:cxnSp>
      <p:pic>
        <p:nvPicPr>
          <p:cNvPr id="319490" name="Picture 2"/>
          <p:cNvPicPr preferRelativeResize="0">
            <a:picLocks noChangeAspect="1" noChangeArrowheads="1"/>
          </p:cNvPicPr>
          <p:nvPr/>
        </p:nvPicPr>
        <p:blipFill>
          <a:blip r:embed="rId3"/>
          <a:srcRect/>
          <a:stretch>
            <a:fillRect/>
          </a:stretch>
        </p:blipFill>
        <p:spPr bwMode="auto">
          <a:xfrm>
            <a:off x="528638" y="6232525"/>
            <a:ext cx="19050" cy="9525"/>
          </a:xfrm>
          <a:prstGeom prst="rect">
            <a:avLst/>
          </a:prstGeom>
          <a:noFill/>
          <a:ln w="9525">
            <a:noFill/>
            <a:miter lim="800000"/>
            <a:headEnd/>
            <a:tailEnd/>
          </a:ln>
        </p:spPr>
      </p:pic>
      <p:sp>
        <p:nvSpPr>
          <p:cNvPr id="319491" name="Freeform 3"/>
          <p:cNvSpPr>
            <a:spLocks/>
          </p:cNvSpPr>
          <p:nvPr/>
        </p:nvSpPr>
        <p:spPr bwMode="auto">
          <a:xfrm>
            <a:off x="1138238" y="554038"/>
            <a:ext cx="1030287" cy="803275"/>
          </a:xfrm>
          <a:custGeom>
            <a:avLst/>
            <a:gdLst/>
            <a:ahLst/>
            <a:cxnLst>
              <a:cxn ang="0">
                <a:pos x="2" y="49"/>
              </a:cxn>
              <a:cxn ang="0">
                <a:pos x="0" y="48"/>
              </a:cxn>
              <a:cxn ang="0">
                <a:pos x="1" y="45"/>
              </a:cxn>
              <a:cxn ang="0">
                <a:pos x="1" y="43"/>
              </a:cxn>
              <a:cxn ang="0">
                <a:pos x="2" y="42"/>
              </a:cxn>
              <a:cxn ang="0">
                <a:pos x="2" y="44"/>
              </a:cxn>
              <a:cxn ang="0">
                <a:pos x="2" y="45"/>
              </a:cxn>
              <a:cxn ang="0">
                <a:pos x="4" y="44"/>
              </a:cxn>
              <a:cxn ang="0">
                <a:pos x="4" y="42"/>
              </a:cxn>
              <a:cxn ang="0">
                <a:pos x="4" y="40"/>
              </a:cxn>
              <a:cxn ang="0">
                <a:pos x="3" y="36"/>
              </a:cxn>
              <a:cxn ang="0">
                <a:pos x="5" y="36"/>
              </a:cxn>
              <a:cxn ang="0">
                <a:pos x="7" y="36"/>
              </a:cxn>
              <a:cxn ang="0">
                <a:pos x="5" y="34"/>
              </a:cxn>
              <a:cxn ang="0">
                <a:pos x="3" y="34"/>
              </a:cxn>
              <a:cxn ang="0">
                <a:pos x="3" y="31"/>
              </a:cxn>
              <a:cxn ang="0">
                <a:pos x="4" y="26"/>
              </a:cxn>
              <a:cxn ang="0">
                <a:pos x="4" y="20"/>
              </a:cxn>
              <a:cxn ang="0">
                <a:pos x="2" y="13"/>
              </a:cxn>
              <a:cxn ang="0">
                <a:pos x="3" y="7"/>
              </a:cxn>
              <a:cxn ang="0">
                <a:pos x="14" y="11"/>
              </a:cxn>
              <a:cxn ang="0">
                <a:pos x="24" y="15"/>
              </a:cxn>
              <a:cxn ang="0">
                <a:pos x="28" y="17"/>
              </a:cxn>
              <a:cxn ang="0">
                <a:pos x="30" y="19"/>
              </a:cxn>
              <a:cxn ang="0">
                <a:pos x="30" y="25"/>
              </a:cxn>
              <a:cxn ang="0">
                <a:pos x="27" y="28"/>
              </a:cxn>
              <a:cxn ang="0">
                <a:pos x="28" y="31"/>
              </a:cxn>
              <a:cxn ang="0">
                <a:pos x="27" y="33"/>
              </a:cxn>
              <a:cxn ang="0">
                <a:pos x="28" y="34"/>
              </a:cxn>
              <a:cxn ang="0">
                <a:pos x="31" y="29"/>
              </a:cxn>
              <a:cxn ang="0">
                <a:pos x="33" y="26"/>
              </a:cxn>
              <a:cxn ang="0">
                <a:pos x="36" y="22"/>
              </a:cxn>
              <a:cxn ang="0">
                <a:pos x="32" y="12"/>
              </a:cxn>
              <a:cxn ang="0">
                <a:pos x="33" y="11"/>
              </a:cxn>
              <a:cxn ang="0">
                <a:pos x="35" y="9"/>
              </a:cxn>
              <a:cxn ang="0">
                <a:pos x="34" y="5"/>
              </a:cxn>
              <a:cxn ang="0">
                <a:pos x="33" y="0"/>
              </a:cxn>
              <a:cxn ang="0">
                <a:pos x="76" y="11"/>
              </a:cxn>
              <a:cxn ang="0">
                <a:pos x="110" y="19"/>
              </a:cxn>
              <a:cxn ang="0">
                <a:pos x="98" y="71"/>
              </a:cxn>
              <a:cxn ang="0">
                <a:pos x="97" y="73"/>
              </a:cxn>
              <a:cxn ang="0">
                <a:pos x="98" y="74"/>
              </a:cxn>
              <a:cxn ang="0">
                <a:pos x="98" y="76"/>
              </a:cxn>
              <a:cxn ang="0">
                <a:pos x="98" y="77"/>
              </a:cxn>
              <a:cxn ang="0">
                <a:pos x="98" y="80"/>
              </a:cxn>
              <a:cxn ang="0">
                <a:pos x="67" y="74"/>
              </a:cxn>
              <a:cxn ang="0">
                <a:pos x="64" y="74"/>
              </a:cxn>
              <a:cxn ang="0">
                <a:pos x="61" y="73"/>
              </a:cxn>
              <a:cxn ang="0">
                <a:pos x="58" y="74"/>
              </a:cxn>
              <a:cxn ang="0">
                <a:pos x="54" y="73"/>
              </a:cxn>
              <a:cxn ang="0">
                <a:pos x="50" y="74"/>
              </a:cxn>
              <a:cxn ang="0">
                <a:pos x="46" y="73"/>
              </a:cxn>
              <a:cxn ang="0">
                <a:pos x="37" y="73"/>
              </a:cxn>
              <a:cxn ang="0">
                <a:pos x="30" y="70"/>
              </a:cxn>
              <a:cxn ang="0">
                <a:pos x="24" y="70"/>
              </a:cxn>
              <a:cxn ang="0">
                <a:pos x="15" y="67"/>
              </a:cxn>
              <a:cxn ang="0">
                <a:pos x="14" y="60"/>
              </a:cxn>
              <a:cxn ang="0">
                <a:pos x="14" y="56"/>
              </a:cxn>
              <a:cxn ang="0">
                <a:pos x="9" y="54"/>
              </a:cxn>
              <a:cxn ang="0">
                <a:pos x="7" y="52"/>
              </a:cxn>
            </a:cxnLst>
            <a:rect l="0" t="0" r="r" b="b"/>
            <a:pathLst>
              <a:path w="110" h="80">
                <a:moveTo>
                  <a:pt x="4" y="51"/>
                </a:moveTo>
                <a:lnTo>
                  <a:pt x="2" y="49"/>
                </a:lnTo>
                <a:lnTo>
                  <a:pt x="1" y="49"/>
                </a:lnTo>
                <a:lnTo>
                  <a:pt x="0" y="48"/>
                </a:lnTo>
                <a:lnTo>
                  <a:pt x="0" y="48"/>
                </a:lnTo>
                <a:lnTo>
                  <a:pt x="1" y="45"/>
                </a:lnTo>
                <a:lnTo>
                  <a:pt x="1" y="44"/>
                </a:lnTo>
                <a:lnTo>
                  <a:pt x="1" y="43"/>
                </a:lnTo>
                <a:lnTo>
                  <a:pt x="1" y="42"/>
                </a:lnTo>
                <a:lnTo>
                  <a:pt x="2" y="42"/>
                </a:lnTo>
                <a:lnTo>
                  <a:pt x="2" y="42"/>
                </a:lnTo>
                <a:lnTo>
                  <a:pt x="2" y="44"/>
                </a:lnTo>
                <a:lnTo>
                  <a:pt x="2" y="44"/>
                </a:lnTo>
                <a:lnTo>
                  <a:pt x="2" y="45"/>
                </a:lnTo>
                <a:lnTo>
                  <a:pt x="2" y="46"/>
                </a:lnTo>
                <a:lnTo>
                  <a:pt x="4" y="44"/>
                </a:lnTo>
                <a:lnTo>
                  <a:pt x="4" y="43"/>
                </a:lnTo>
                <a:lnTo>
                  <a:pt x="4" y="42"/>
                </a:lnTo>
                <a:lnTo>
                  <a:pt x="5" y="41"/>
                </a:lnTo>
                <a:lnTo>
                  <a:pt x="4" y="40"/>
                </a:lnTo>
                <a:lnTo>
                  <a:pt x="3" y="40"/>
                </a:lnTo>
                <a:lnTo>
                  <a:pt x="3" y="36"/>
                </a:lnTo>
                <a:lnTo>
                  <a:pt x="3" y="36"/>
                </a:lnTo>
                <a:lnTo>
                  <a:pt x="5" y="36"/>
                </a:lnTo>
                <a:lnTo>
                  <a:pt x="5" y="36"/>
                </a:lnTo>
                <a:lnTo>
                  <a:pt x="7" y="36"/>
                </a:lnTo>
                <a:lnTo>
                  <a:pt x="5" y="34"/>
                </a:lnTo>
                <a:lnTo>
                  <a:pt x="5" y="34"/>
                </a:lnTo>
                <a:lnTo>
                  <a:pt x="5" y="34"/>
                </a:lnTo>
                <a:lnTo>
                  <a:pt x="3" y="34"/>
                </a:lnTo>
                <a:lnTo>
                  <a:pt x="3" y="32"/>
                </a:lnTo>
                <a:lnTo>
                  <a:pt x="3" y="31"/>
                </a:lnTo>
                <a:lnTo>
                  <a:pt x="4" y="28"/>
                </a:lnTo>
                <a:lnTo>
                  <a:pt x="4" y="26"/>
                </a:lnTo>
                <a:lnTo>
                  <a:pt x="4" y="25"/>
                </a:lnTo>
                <a:lnTo>
                  <a:pt x="4" y="20"/>
                </a:lnTo>
                <a:lnTo>
                  <a:pt x="4" y="19"/>
                </a:lnTo>
                <a:lnTo>
                  <a:pt x="2" y="13"/>
                </a:lnTo>
                <a:lnTo>
                  <a:pt x="3" y="9"/>
                </a:lnTo>
                <a:lnTo>
                  <a:pt x="3" y="7"/>
                </a:lnTo>
                <a:lnTo>
                  <a:pt x="4" y="4"/>
                </a:lnTo>
                <a:lnTo>
                  <a:pt x="14" y="11"/>
                </a:lnTo>
                <a:lnTo>
                  <a:pt x="19" y="14"/>
                </a:lnTo>
                <a:lnTo>
                  <a:pt x="24" y="15"/>
                </a:lnTo>
                <a:lnTo>
                  <a:pt x="26" y="17"/>
                </a:lnTo>
                <a:lnTo>
                  <a:pt x="28" y="17"/>
                </a:lnTo>
                <a:lnTo>
                  <a:pt x="29" y="17"/>
                </a:lnTo>
                <a:lnTo>
                  <a:pt x="30" y="19"/>
                </a:lnTo>
                <a:lnTo>
                  <a:pt x="30" y="24"/>
                </a:lnTo>
                <a:lnTo>
                  <a:pt x="30" y="25"/>
                </a:lnTo>
                <a:lnTo>
                  <a:pt x="28" y="26"/>
                </a:lnTo>
                <a:lnTo>
                  <a:pt x="27" y="28"/>
                </a:lnTo>
                <a:lnTo>
                  <a:pt x="27" y="30"/>
                </a:lnTo>
                <a:lnTo>
                  <a:pt x="28" y="31"/>
                </a:lnTo>
                <a:lnTo>
                  <a:pt x="28" y="32"/>
                </a:lnTo>
                <a:lnTo>
                  <a:pt x="27" y="33"/>
                </a:lnTo>
                <a:lnTo>
                  <a:pt x="27" y="34"/>
                </a:lnTo>
                <a:lnTo>
                  <a:pt x="28" y="34"/>
                </a:lnTo>
                <a:lnTo>
                  <a:pt x="30" y="33"/>
                </a:lnTo>
                <a:lnTo>
                  <a:pt x="31" y="29"/>
                </a:lnTo>
                <a:lnTo>
                  <a:pt x="32" y="28"/>
                </a:lnTo>
                <a:lnTo>
                  <a:pt x="33" y="26"/>
                </a:lnTo>
                <a:lnTo>
                  <a:pt x="36" y="23"/>
                </a:lnTo>
                <a:lnTo>
                  <a:pt x="36" y="22"/>
                </a:lnTo>
                <a:lnTo>
                  <a:pt x="35" y="18"/>
                </a:lnTo>
                <a:lnTo>
                  <a:pt x="32" y="12"/>
                </a:lnTo>
                <a:lnTo>
                  <a:pt x="32" y="11"/>
                </a:lnTo>
                <a:lnTo>
                  <a:pt x="33" y="11"/>
                </a:lnTo>
                <a:lnTo>
                  <a:pt x="34" y="11"/>
                </a:lnTo>
                <a:lnTo>
                  <a:pt x="35" y="9"/>
                </a:lnTo>
                <a:lnTo>
                  <a:pt x="35" y="6"/>
                </a:lnTo>
                <a:lnTo>
                  <a:pt x="34" y="5"/>
                </a:lnTo>
                <a:lnTo>
                  <a:pt x="33" y="4"/>
                </a:lnTo>
                <a:lnTo>
                  <a:pt x="33" y="0"/>
                </a:lnTo>
                <a:lnTo>
                  <a:pt x="55" y="6"/>
                </a:lnTo>
                <a:lnTo>
                  <a:pt x="76" y="11"/>
                </a:lnTo>
                <a:lnTo>
                  <a:pt x="110" y="19"/>
                </a:lnTo>
                <a:lnTo>
                  <a:pt x="110" y="19"/>
                </a:lnTo>
                <a:lnTo>
                  <a:pt x="98" y="71"/>
                </a:lnTo>
                <a:lnTo>
                  <a:pt x="98" y="71"/>
                </a:lnTo>
                <a:lnTo>
                  <a:pt x="98" y="72"/>
                </a:lnTo>
                <a:lnTo>
                  <a:pt x="97" y="73"/>
                </a:lnTo>
                <a:lnTo>
                  <a:pt x="98" y="74"/>
                </a:lnTo>
                <a:lnTo>
                  <a:pt x="98" y="74"/>
                </a:lnTo>
                <a:lnTo>
                  <a:pt x="99" y="75"/>
                </a:lnTo>
                <a:lnTo>
                  <a:pt x="98" y="76"/>
                </a:lnTo>
                <a:lnTo>
                  <a:pt x="98" y="76"/>
                </a:lnTo>
                <a:lnTo>
                  <a:pt x="98" y="77"/>
                </a:lnTo>
                <a:lnTo>
                  <a:pt x="98" y="79"/>
                </a:lnTo>
                <a:lnTo>
                  <a:pt x="98" y="80"/>
                </a:lnTo>
                <a:lnTo>
                  <a:pt x="69" y="73"/>
                </a:lnTo>
                <a:lnTo>
                  <a:pt x="67" y="74"/>
                </a:lnTo>
                <a:lnTo>
                  <a:pt x="65" y="74"/>
                </a:lnTo>
                <a:lnTo>
                  <a:pt x="64" y="74"/>
                </a:lnTo>
                <a:lnTo>
                  <a:pt x="62" y="74"/>
                </a:lnTo>
                <a:lnTo>
                  <a:pt x="61" y="73"/>
                </a:lnTo>
                <a:lnTo>
                  <a:pt x="59" y="73"/>
                </a:lnTo>
                <a:lnTo>
                  <a:pt x="58" y="74"/>
                </a:lnTo>
                <a:lnTo>
                  <a:pt x="56" y="73"/>
                </a:lnTo>
                <a:lnTo>
                  <a:pt x="54" y="73"/>
                </a:lnTo>
                <a:lnTo>
                  <a:pt x="52" y="74"/>
                </a:lnTo>
                <a:lnTo>
                  <a:pt x="50" y="74"/>
                </a:lnTo>
                <a:lnTo>
                  <a:pt x="47" y="74"/>
                </a:lnTo>
                <a:lnTo>
                  <a:pt x="46" y="73"/>
                </a:lnTo>
                <a:lnTo>
                  <a:pt x="43" y="72"/>
                </a:lnTo>
                <a:lnTo>
                  <a:pt x="37" y="73"/>
                </a:lnTo>
                <a:lnTo>
                  <a:pt x="35" y="71"/>
                </a:lnTo>
                <a:lnTo>
                  <a:pt x="30" y="70"/>
                </a:lnTo>
                <a:lnTo>
                  <a:pt x="27" y="69"/>
                </a:lnTo>
                <a:lnTo>
                  <a:pt x="24" y="70"/>
                </a:lnTo>
                <a:lnTo>
                  <a:pt x="19" y="69"/>
                </a:lnTo>
                <a:lnTo>
                  <a:pt x="15" y="67"/>
                </a:lnTo>
                <a:lnTo>
                  <a:pt x="14" y="66"/>
                </a:lnTo>
                <a:lnTo>
                  <a:pt x="14" y="60"/>
                </a:lnTo>
                <a:lnTo>
                  <a:pt x="15" y="59"/>
                </a:lnTo>
                <a:lnTo>
                  <a:pt x="14" y="56"/>
                </a:lnTo>
                <a:lnTo>
                  <a:pt x="11" y="54"/>
                </a:lnTo>
                <a:lnTo>
                  <a:pt x="9" y="54"/>
                </a:lnTo>
                <a:lnTo>
                  <a:pt x="8" y="53"/>
                </a:lnTo>
                <a:lnTo>
                  <a:pt x="7" y="52"/>
                </a:lnTo>
                <a:lnTo>
                  <a:pt x="4" y="51"/>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492" name="Freeform 4"/>
          <p:cNvSpPr>
            <a:spLocks/>
          </p:cNvSpPr>
          <p:nvPr/>
        </p:nvSpPr>
        <p:spPr bwMode="auto">
          <a:xfrm>
            <a:off x="866775" y="1057275"/>
            <a:ext cx="1236663" cy="1114425"/>
          </a:xfrm>
          <a:custGeom>
            <a:avLst/>
            <a:gdLst/>
            <a:ahLst/>
            <a:cxnLst>
              <a:cxn ang="0">
                <a:pos x="1" y="82"/>
              </a:cxn>
              <a:cxn ang="0">
                <a:pos x="0" y="76"/>
              </a:cxn>
              <a:cxn ang="0">
                <a:pos x="2" y="71"/>
              </a:cxn>
              <a:cxn ang="0">
                <a:pos x="2" y="63"/>
              </a:cxn>
              <a:cxn ang="0">
                <a:pos x="4" y="61"/>
              </a:cxn>
              <a:cxn ang="0">
                <a:pos x="6" y="58"/>
              </a:cxn>
              <a:cxn ang="0">
                <a:pos x="7" y="55"/>
              </a:cxn>
              <a:cxn ang="0">
                <a:pos x="13" y="46"/>
              </a:cxn>
              <a:cxn ang="0">
                <a:pos x="20" y="28"/>
              </a:cxn>
              <a:cxn ang="0">
                <a:pos x="25" y="16"/>
              </a:cxn>
              <a:cxn ang="0">
                <a:pos x="29" y="4"/>
              </a:cxn>
              <a:cxn ang="0">
                <a:pos x="30" y="1"/>
              </a:cxn>
              <a:cxn ang="0">
                <a:pos x="33" y="1"/>
              </a:cxn>
              <a:cxn ang="0">
                <a:pos x="36" y="2"/>
              </a:cxn>
              <a:cxn ang="0">
                <a:pos x="38" y="4"/>
              </a:cxn>
              <a:cxn ang="0">
                <a:pos x="43" y="6"/>
              </a:cxn>
              <a:cxn ang="0">
                <a:pos x="43" y="10"/>
              </a:cxn>
              <a:cxn ang="0">
                <a:pos x="44" y="17"/>
              </a:cxn>
              <a:cxn ang="0">
                <a:pos x="53" y="20"/>
              </a:cxn>
              <a:cxn ang="0">
                <a:pos x="59" y="20"/>
              </a:cxn>
              <a:cxn ang="0">
                <a:pos x="66" y="23"/>
              </a:cxn>
              <a:cxn ang="0">
                <a:pos x="75" y="23"/>
              </a:cxn>
              <a:cxn ang="0">
                <a:pos x="79" y="24"/>
              </a:cxn>
              <a:cxn ang="0">
                <a:pos x="83" y="23"/>
              </a:cxn>
              <a:cxn ang="0">
                <a:pos x="87" y="24"/>
              </a:cxn>
              <a:cxn ang="0">
                <a:pos x="90" y="23"/>
              </a:cxn>
              <a:cxn ang="0">
                <a:pos x="93" y="24"/>
              </a:cxn>
              <a:cxn ang="0">
                <a:pos x="96" y="24"/>
              </a:cxn>
              <a:cxn ang="0">
                <a:pos x="127" y="30"/>
              </a:cxn>
              <a:cxn ang="0">
                <a:pos x="128" y="34"/>
              </a:cxn>
              <a:cxn ang="0">
                <a:pos x="131" y="35"/>
              </a:cxn>
              <a:cxn ang="0">
                <a:pos x="125" y="49"/>
              </a:cxn>
              <a:cxn ang="0">
                <a:pos x="123" y="52"/>
              </a:cxn>
              <a:cxn ang="0">
                <a:pos x="120" y="55"/>
              </a:cxn>
              <a:cxn ang="0">
                <a:pos x="115" y="63"/>
              </a:cxn>
              <a:cxn ang="0">
                <a:pos x="118" y="65"/>
              </a:cxn>
              <a:cxn ang="0">
                <a:pos x="118" y="68"/>
              </a:cxn>
              <a:cxn ang="0">
                <a:pos x="118" y="69"/>
              </a:cxn>
              <a:cxn ang="0">
                <a:pos x="116" y="74"/>
              </a:cxn>
              <a:cxn ang="0">
                <a:pos x="63" y="100"/>
              </a:cxn>
            </a:cxnLst>
            <a:rect l="0" t="0" r="r" b="b"/>
            <a:pathLst>
              <a:path w="132" h="111">
                <a:moveTo>
                  <a:pt x="2" y="83"/>
                </a:moveTo>
                <a:lnTo>
                  <a:pt x="1" y="82"/>
                </a:lnTo>
                <a:lnTo>
                  <a:pt x="0" y="78"/>
                </a:lnTo>
                <a:lnTo>
                  <a:pt x="0" y="76"/>
                </a:lnTo>
                <a:lnTo>
                  <a:pt x="0" y="74"/>
                </a:lnTo>
                <a:lnTo>
                  <a:pt x="2" y="71"/>
                </a:lnTo>
                <a:lnTo>
                  <a:pt x="1" y="65"/>
                </a:lnTo>
                <a:lnTo>
                  <a:pt x="2" y="63"/>
                </a:lnTo>
                <a:lnTo>
                  <a:pt x="3" y="62"/>
                </a:lnTo>
                <a:lnTo>
                  <a:pt x="4" y="61"/>
                </a:lnTo>
                <a:lnTo>
                  <a:pt x="5" y="59"/>
                </a:lnTo>
                <a:lnTo>
                  <a:pt x="6" y="58"/>
                </a:lnTo>
                <a:lnTo>
                  <a:pt x="6" y="55"/>
                </a:lnTo>
                <a:lnTo>
                  <a:pt x="7" y="55"/>
                </a:lnTo>
                <a:lnTo>
                  <a:pt x="11" y="51"/>
                </a:lnTo>
                <a:lnTo>
                  <a:pt x="13" y="46"/>
                </a:lnTo>
                <a:lnTo>
                  <a:pt x="16" y="40"/>
                </a:lnTo>
                <a:lnTo>
                  <a:pt x="20" y="28"/>
                </a:lnTo>
                <a:lnTo>
                  <a:pt x="23" y="24"/>
                </a:lnTo>
                <a:lnTo>
                  <a:pt x="25" y="16"/>
                </a:lnTo>
                <a:lnTo>
                  <a:pt x="28" y="7"/>
                </a:lnTo>
                <a:lnTo>
                  <a:pt x="29" y="4"/>
                </a:lnTo>
                <a:lnTo>
                  <a:pt x="30" y="2"/>
                </a:lnTo>
                <a:lnTo>
                  <a:pt x="30" y="1"/>
                </a:lnTo>
                <a:lnTo>
                  <a:pt x="31" y="0"/>
                </a:lnTo>
                <a:lnTo>
                  <a:pt x="33" y="1"/>
                </a:lnTo>
                <a:lnTo>
                  <a:pt x="34" y="1"/>
                </a:lnTo>
                <a:lnTo>
                  <a:pt x="36" y="2"/>
                </a:lnTo>
                <a:lnTo>
                  <a:pt x="37" y="3"/>
                </a:lnTo>
                <a:lnTo>
                  <a:pt x="38" y="4"/>
                </a:lnTo>
                <a:lnTo>
                  <a:pt x="40" y="4"/>
                </a:lnTo>
                <a:lnTo>
                  <a:pt x="43" y="6"/>
                </a:lnTo>
                <a:lnTo>
                  <a:pt x="44" y="9"/>
                </a:lnTo>
                <a:lnTo>
                  <a:pt x="43" y="10"/>
                </a:lnTo>
                <a:lnTo>
                  <a:pt x="43" y="16"/>
                </a:lnTo>
                <a:lnTo>
                  <a:pt x="44" y="17"/>
                </a:lnTo>
                <a:lnTo>
                  <a:pt x="48" y="19"/>
                </a:lnTo>
                <a:lnTo>
                  <a:pt x="53" y="20"/>
                </a:lnTo>
                <a:lnTo>
                  <a:pt x="56" y="19"/>
                </a:lnTo>
                <a:lnTo>
                  <a:pt x="59" y="20"/>
                </a:lnTo>
                <a:lnTo>
                  <a:pt x="64" y="21"/>
                </a:lnTo>
                <a:lnTo>
                  <a:pt x="66" y="23"/>
                </a:lnTo>
                <a:lnTo>
                  <a:pt x="72" y="22"/>
                </a:lnTo>
                <a:lnTo>
                  <a:pt x="75" y="23"/>
                </a:lnTo>
                <a:lnTo>
                  <a:pt x="76" y="24"/>
                </a:lnTo>
                <a:lnTo>
                  <a:pt x="79" y="24"/>
                </a:lnTo>
                <a:lnTo>
                  <a:pt x="81" y="24"/>
                </a:lnTo>
                <a:lnTo>
                  <a:pt x="83" y="23"/>
                </a:lnTo>
                <a:lnTo>
                  <a:pt x="85" y="23"/>
                </a:lnTo>
                <a:lnTo>
                  <a:pt x="87" y="24"/>
                </a:lnTo>
                <a:lnTo>
                  <a:pt x="88" y="23"/>
                </a:lnTo>
                <a:lnTo>
                  <a:pt x="90" y="23"/>
                </a:lnTo>
                <a:lnTo>
                  <a:pt x="91" y="24"/>
                </a:lnTo>
                <a:lnTo>
                  <a:pt x="93" y="24"/>
                </a:lnTo>
                <a:lnTo>
                  <a:pt x="94" y="24"/>
                </a:lnTo>
                <a:lnTo>
                  <a:pt x="96" y="24"/>
                </a:lnTo>
                <a:lnTo>
                  <a:pt x="98" y="23"/>
                </a:lnTo>
                <a:lnTo>
                  <a:pt x="127" y="30"/>
                </a:lnTo>
                <a:lnTo>
                  <a:pt x="127" y="32"/>
                </a:lnTo>
                <a:lnTo>
                  <a:pt x="128" y="34"/>
                </a:lnTo>
                <a:lnTo>
                  <a:pt x="130" y="34"/>
                </a:lnTo>
                <a:lnTo>
                  <a:pt x="131" y="35"/>
                </a:lnTo>
                <a:lnTo>
                  <a:pt x="132" y="38"/>
                </a:lnTo>
                <a:lnTo>
                  <a:pt x="125" y="49"/>
                </a:lnTo>
                <a:lnTo>
                  <a:pt x="124" y="50"/>
                </a:lnTo>
                <a:lnTo>
                  <a:pt x="123" y="52"/>
                </a:lnTo>
                <a:lnTo>
                  <a:pt x="122" y="54"/>
                </a:lnTo>
                <a:lnTo>
                  <a:pt x="120" y="55"/>
                </a:lnTo>
                <a:lnTo>
                  <a:pt x="116" y="60"/>
                </a:lnTo>
                <a:lnTo>
                  <a:pt x="115" y="63"/>
                </a:lnTo>
                <a:lnTo>
                  <a:pt x="116" y="64"/>
                </a:lnTo>
                <a:lnTo>
                  <a:pt x="118" y="65"/>
                </a:lnTo>
                <a:lnTo>
                  <a:pt x="119" y="67"/>
                </a:lnTo>
                <a:lnTo>
                  <a:pt x="118" y="68"/>
                </a:lnTo>
                <a:lnTo>
                  <a:pt x="118" y="69"/>
                </a:lnTo>
                <a:lnTo>
                  <a:pt x="118" y="69"/>
                </a:lnTo>
                <a:lnTo>
                  <a:pt x="118" y="71"/>
                </a:lnTo>
                <a:lnTo>
                  <a:pt x="116" y="74"/>
                </a:lnTo>
                <a:lnTo>
                  <a:pt x="107" y="111"/>
                </a:lnTo>
                <a:lnTo>
                  <a:pt x="63" y="100"/>
                </a:lnTo>
                <a:lnTo>
                  <a:pt x="2" y="83"/>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493" name="Freeform 5"/>
          <p:cNvSpPr>
            <a:spLocks/>
          </p:cNvSpPr>
          <p:nvPr/>
        </p:nvSpPr>
        <p:spPr bwMode="auto">
          <a:xfrm>
            <a:off x="763588" y="1890713"/>
            <a:ext cx="1227137" cy="2260600"/>
          </a:xfrm>
          <a:custGeom>
            <a:avLst/>
            <a:gdLst/>
            <a:ahLst/>
            <a:cxnLst>
              <a:cxn ang="0">
                <a:pos x="74" y="219"/>
              </a:cxn>
              <a:cxn ang="0">
                <a:pos x="74" y="216"/>
              </a:cxn>
              <a:cxn ang="0">
                <a:pos x="73" y="214"/>
              </a:cxn>
              <a:cxn ang="0">
                <a:pos x="69" y="199"/>
              </a:cxn>
              <a:cxn ang="0">
                <a:pos x="62" y="191"/>
              </a:cxn>
              <a:cxn ang="0">
                <a:pos x="59" y="187"/>
              </a:cxn>
              <a:cxn ang="0">
                <a:pos x="57" y="183"/>
              </a:cxn>
              <a:cxn ang="0">
                <a:pos x="47" y="179"/>
              </a:cxn>
              <a:cxn ang="0">
                <a:pos x="40" y="172"/>
              </a:cxn>
              <a:cxn ang="0">
                <a:pos x="27" y="167"/>
              </a:cxn>
              <a:cxn ang="0">
                <a:pos x="27" y="162"/>
              </a:cxn>
              <a:cxn ang="0">
                <a:pos x="28" y="155"/>
              </a:cxn>
              <a:cxn ang="0">
                <a:pos x="25" y="149"/>
              </a:cxn>
              <a:cxn ang="0">
                <a:pos x="27" y="146"/>
              </a:cxn>
              <a:cxn ang="0">
                <a:pos x="19" y="133"/>
              </a:cxn>
              <a:cxn ang="0">
                <a:pos x="14" y="124"/>
              </a:cxn>
              <a:cxn ang="0">
                <a:pos x="17" y="118"/>
              </a:cxn>
              <a:cxn ang="0">
                <a:pos x="18" y="111"/>
              </a:cxn>
              <a:cxn ang="0">
                <a:pos x="11" y="105"/>
              </a:cxn>
              <a:cxn ang="0">
                <a:pos x="12" y="96"/>
              </a:cxn>
              <a:cxn ang="0">
                <a:pos x="14" y="92"/>
              </a:cxn>
              <a:cxn ang="0">
                <a:pos x="15" y="96"/>
              </a:cxn>
              <a:cxn ang="0">
                <a:pos x="18" y="96"/>
              </a:cxn>
              <a:cxn ang="0">
                <a:pos x="17" y="87"/>
              </a:cxn>
              <a:cxn ang="0">
                <a:pos x="14" y="89"/>
              </a:cxn>
              <a:cxn ang="0">
                <a:pos x="9" y="86"/>
              </a:cxn>
              <a:cxn ang="0">
                <a:pos x="8" y="75"/>
              </a:cxn>
              <a:cxn ang="0">
                <a:pos x="1" y="63"/>
              </a:cxn>
              <a:cxn ang="0">
                <a:pos x="2" y="57"/>
              </a:cxn>
              <a:cxn ang="0">
                <a:pos x="5" y="49"/>
              </a:cxn>
              <a:cxn ang="0">
                <a:pos x="2" y="39"/>
              </a:cxn>
              <a:cxn ang="0">
                <a:pos x="0" y="35"/>
              </a:cxn>
              <a:cxn ang="0">
                <a:pos x="0" y="30"/>
              </a:cxn>
              <a:cxn ang="0">
                <a:pos x="8" y="19"/>
              </a:cxn>
              <a:cxn ang="0">
                <a:pos x="11" y="12"/>
              </a:cxn>
              <a:cxn ang="0">
                <a:pos x="12" y="2"/>
              </a:cxn>
              <a:cxn ang="0">
                <a:pos x="58" y="79"/>
              </a:cxn>
              <a:cxn ang="0">
                <a:pos x="126" y="182"/>
              </a:cxn>
              <a:cxn ang="0">
                <a:pos x="127" y="188"/>
              </a:cxn>
              <a:cxn ang="0">
                <a:pos x="130" y="192"/>
              </a:cxn>
              <a:cxn ang="0">
                <a:pos x="131" y="196"/>
              </a:cxn>
              <a:cxn ang="0">
                <a:pos x="126" y="198"/>
              </a:cxn>
              <a:cxn ang="0">
                <a:pos x="119" y="210"/>
              </a:cxn>
              <a:cxn ang="0">
                <a:pos x="118" y="213"/>
              </a:cxn>
              <a:cxn ang="0">
                <a:pos x="117" y="218"/>
              </a:cxn>
              <a:cxn ang="0">
                <a:pos x="119" y="222"/>
              </a:cxn>
              <a:cxn ang="0">
                <a:pos x="117" y="224"/>
              </a:cxn>
            </a:cxnLst>
            <a:rect l="0" t="0" r="r" b="b"/>
            <a:pathLst>
              <a:path w="131" h="225">
                <a:moveTo>
                  <a:pt x="114" y="224"/>
                </a:moveTo>
                <a:lnTo>
                  <a:pt x="74" y="220"/>
                </a:lnTo>
                <a:lnTo>
                  <a:pt x="74" y="219"/>
                </a:lnTo>
                <a:lnTo>
                  <a:pt x="74" y="217"/>
                </a:lnTo>
                <a:lnTo>
                  <a:pt x="74" y="217"/>
                </a:lnTo>
                <a:lnTo>
                  <a:pt x="74" y="216"/>
                </a:lnTo>
                <a:lnTo>
                  <a:pt x="74" y="216"/>
                </a:lnTo>
                <a:lnTo>
                  <a:pt x="73" y="215"/>
                </a:lnTo>
                <a:lnTo>
                  <a:pt x="73" y="214"/>
                </a:lnTo>
                <a:lnTo>
                  <a:pt x="73" y="213"/>
                </a:lnTo>
                <a:lnTo>
                  <a:pt x="73" y="206"/>
                </a:lnTo>
                <a:lnTo>
                  <a:pt x="69" y="199"/>
                </a:lnTo>
                <a:lnTo>
                  <a:pt x="67" y="197"/>
                </a:lnTo>
                <a:lnTo>
                  <a:pt x="66" y="194"/>
                </a:lnTo>
                <a:lnTo>
                  <a:pt x="62" y="191"/>
                </a:lnTo>
                <a:lnTo>
                  <a:pt x="59" y="191"/>
                </a:lnTo>
                <a:lnTo>
                  <a:pt x="58" y="189"/>
                </a:lnTo>
                <a:lnTo>
                  <a:pt x="59" y="187"/>
                </a:lnTo>
                <a:lnTo>
                  <a:pt x="58" y="186"/>
                </a:lnTo>
                <a:lnTo>
                  <a:pt x="58" y="185"/>
                </a:lnTo>
                <a:lnTo>
                  <a:pt x="57" y="183"/>
                </a:lnTo>
                <a:lnTo>
                  <a:pt x="53" y="183"/>
                </a:lnTo>
                <a:lnTo>
                  <a:pt x="50" y="182"/>
                </a:lnTo>
                <a:lnTo>
                  <a:pt x="47" y="179"/>
                </a:lnTo>
                <a:lnTo>
                  <a:pt x="46" y="175"/>
                </a:lnTo>
                <a:lnTo>
                  <a:pt x="43" y="173"/>
                </a:lnTo>
                <a:lnTo>
                  <a:pt x="40" y="172"/>
                </a:lnTo>
                <a:lnTo>
                  <a:pt x="33" y="169"/>
                </a:lnTo>
                <a:lnTo>
                  <a:pt x="30" y="169"/>
                </a:lnTo>
                <a:lnTo>
                  <a:pt x="27" y="167"/>
                </a:lnTo>
                <a:lnTo>
                  <a:pt x="25" y="165"/>
                </a:lnTo>
                <a:lnTo>
                  <a:pt x="26" y="163"/>
                </a:lnTo>
                <a:lnTo>
                  <a:pt x="27" y="162"/>
                </a:lnTo>
                <a:lnTo>
                  <a:pt x="27" y="158"/>
                </a:lnTo>
                <a:lnTo>
                  <a:pt x="28" y="156"/>
                </a:lnTo>
                <a:lnTo>
                  <a:pt x="28" y="155"/>
                </a:lnTo>
                <a:lnTo>
                  <a:pt x="28" y="152"/>
                </a:lnTo>
                <a:lnTo>
                  <a:pt x="26" y="151"/>
                </a:lnTo>
                <a:lnTo>
                  <a:pt x="25" y="149"/>
                </a:lnTo>
                <a:lnTo>
                  <a:pt x="26" y="148"/>
                </a:lnTo>
                <a:lnTo>
                  <a:pt x="26" y="148"/>
                </a:lnTo>
                <a:lnTo>
                  <a:pt x="27" y="146"/>
                </a:lnTo>
                <a:lnTo>
                  <a:pt x="25" y="145"/>
                </a:lnTo>
                <a:lnTo>
                  <a:pt x="20" y="136"/>
                </a:lnTo>
                <a:lnTo>
                  <a:pt x="19" y="133"/>
                </a:lnTo>
                <a:lnTo>
                  <a:pt x="18" y="131"/>
                </a:lnTo>
                <a:lnTo>
                  <a:pt x="18" y="129"/>
                </a:lnTo>
                <a:lnTo>
                  <a:pt x="14" y="124"/>
                </a:lnTo>
                <a:lnTo>
                  <a:pt x="15" y="119"/>
                </a:lnTo>
                <a:lnTo>
                  <a:pt x="16" y="118"/>
                </a:lnTo>
                <a:lnTo>
                  <a:pt x="17" y="118"/>
                </a:lnTo>
                <a:lnTo>
                  <a:pt x="18" y="116"/>
                </a:lnTo>
                <a:lnTo>
                  <a:pt x="19" y="112"/>
                </a:lnTo>
                <a:lnTo>
                  <a:pt x="18" y="111"/>
                </a:lnTo>
                <a:lnTo>
                  <a:pt x="15" y="110"/>
                </a:lnTo>
                <a:lnTo>
                  <a:pt x="12" y="108"/>
                </a:lnTo>
                <a:lnTo>
                  <a:pt x="11" y="105"/>
                </a:lnTo>
                <a:lnTo>
                  <a:pt x="12" y="98"/>
                </a:lnTo>
                <a:lnTo>
                  <a:pt x="12" y="97"/>
                </a:lnTo>
                <a:lnTo>
                  <a:pt x="12" y="96"/>
                </a:lnTo>
                <a:lnTo>
                  <a:pt x="13" y="95"/>
                </a:lnTo>
                <a:lnTo>
                  <a:pt x="13" y="92"/>
                </a:lnTo>
                <a:lnTo>
                  <a:pt x="14" y="92"/>
                </a:lnTo>
                <a:lnTo>
                  <a:pt x="14" y="93"/>
                </a:lnTo>
                <a:lnTo>
                  <a:pt x="14" y="95"/>
                </a:lnTo>
                <a:lnTo>
                  <a:pt x="15" y="96"/>
                </a:lnTo>
                <a:lnTo>
                  <a:pt x="17" y="98"/>
                </a:lnTo>
                <a:lnTo>
                  <a:pt x="18" y="97"/>
                </a:lnTo>
                <a:lnTo>
                  <a:pt x="18" y="96"/>
                </a:lnTo>
                <a:lnTo>
                  <a:pt x="17" y="92"/>
                </a:lnTo>
                <a:lnTo>
                  <a:pt x="16" y="90"/>
                </a:lnTo>
                <a:lnTo>
                  <a:pt x="17" y="87"/>
                </a:lnTo>
                <a:lnTo>
                  <a:pt x="16" y="87"/>
                </a:lnTo>
                <a:lnTo>
                  <a:pt x="14" y="88"/>
                </a:lnTo>
                <a:lnTo>
                  <a:pt x="14" y="89"/>
                </a:lnTo>
                <a:lnTo>
                  <a:pt x="14" y="91"/>
                </a:lnTo>
                <a:lnTo>
                  <a:pt x="11" y="90"/>
                </a:lnTo>
                <a:lnTo>
                  <a:pt x="9" y="86"/>
                </a:lnTo>
                <a:lnTo>
                  <a:pt x="7" y="85"/>
                </a:lnTo>
                <a:lnTo>
                  <a:pt x="8" y="83"/>
                </a:lnTo>
                <a:lnTo>
                  <a:pt x="8" y="75"/>
                </a:lnTo>
                <a:lnTo>
                  <a:pt x="5" y="72"/>
                </a:lnTo>
                <a:lnTo>
                  <a:pt x="3" y="69"/>
                </a:lnTo>
                <a:lnTo>
                  <a:pt x="1" y="63"/>
                </a:lnTo>
                <a:lnTo>
                  <a:pt x="2" y="61"/>
                </a:lnTo>
                <a:lnTo>
                  <a:pt x="2" y="59"/>
                </a:lnTo>
                <a:lnTo>
                  <a:pt x="2" y="57"/>
                </a:lnTo>
                <a:lnTo>
                  <a:pt x="3" y="53"/>
                </a:lnTo>
                <a:lnTo>
                  <a:pt x="4" y="51"/>
                </a:lnTo>
                <a:lnTo>
                  <a:pt x="5" y="49"/>
                </a:lnTo>
                <a:lnTo>
                  <a:pt x="4" y="45"/>
                </a:lnTo>
                <a:lnTo>
                  <a:pt x="2" y="41"/>
                </a:lnTo>
                <a:lnTo>
                  <a:pt x="2" y="39"/>
                </a:lnTo>
                <a:lnTo>
                  <a:pt x="2" y="38"/>
                </a:lnTo>
                <a:lnTo>
                  <a:pt x="1" y="37"/>
                </a:lnTo>
                <a:lnTo>
                  <a:pt x="0" y="35"/>
                </a:lnTo>
                <a:lnTo>
                  <a:pt x="0" y="33"/>
                </a:lnTo>
                <a:lnTo>
                  <a:pt x="0" y="32"/>
                </a:lnTo>
                <a:lnTo>
                  <a:pt x="0" y="30"/>
                </a:lnTo>
                <a:lnTo>
                  <a:pt x="2" y="26"/>
                </a:lnTo>
                <a:lnTo>
                  <a:pt x="8" y="20"/>
                </a:lnTo>
                <a:lnTo>
                  <a:pt x="8" y="19"/>
                </a:lnTo>
                <a:lnTo>
                  <a:pt x="8" y="16"/>
                </a:lnTo>
                <a:lnTo>
                  <a:pt x="10" y="15"/>
                </a:lnTo>
                <a:lnTo>
                  <a:pt x="11" y="12"/>
                </a:lnTo>
                <a:lnTo>
                  <a:pt x="12" y="7"/>
                </a:lnTo>
                <a:lnTo>
                  <a:pt x="10" y="4"/>
                </a:lnTo>
                <a:lnTo>
                  <a:pt x="12" y="2"/>
                </a:lnTo>
                <a:lnTo>
                  <a:pt x="13" y="0"/>
                </a:lnTo>
                <a:lnTo>
                  <a:pt x="74" y="17"/>
                </a:lnTo>
                <a:lnTo>
                  <a:pt x="58" y="79"/>
                </a:lnTo>
                <a:lnTo>
                  <a:pt x="126" y="178"/>
                </a:lnTo>
                <a:lnTo>
                  <a:pt x="126" y="181"/>
                </a:lnTo>
                <a:lnTo>
                  <a:pt x="126" y="182"/>
                </a:lnTo>
                <a:lnTo>
                  <a:pt x="126" y="183"/>
                </a:lnTo>
                <a:lnTo>
                  <a:pt x="127" y="186"/>
                </a:lnTo>
                <a:lnTo>
                  <a:pt x="127" y="188"/>
                </a:lnTo>
                <a:lnTo>
                  <a:pt x="128" y="189"/>
                </a:lnTo>
                <a:lnTo>
                  <a:pt x="129" y="192"/>
                </a:lnTo>
                <a:lnTo>
                  <a:pt x="130" y="192"/>
                </a:lnTo>
                <a:lnTo>
                  <a:pt x="131" y="193"/>
                </a:lnTo>
                <a:lnTo>
                  <a:pt x="131" y="196"/>
                </a:lnTo>
                <a:lnTo>
                  <a:pt x="131" y="196"/>
                </a:lnTo>
                <a:lnTo>
                  <a:pt x="130" y="196"/>
                </a:lnTo>
                <a:lnTo>
                  <a:pt x="128" y="197"/>
                </a:lnTo>
                <a:lnTo>
                  <a:pt x="126" y="198"/>
                </a:lnTo>
                <a:lnTo>
                  <a:pt x="124" y="201"/>
                </a:lnTo>
                <a:lnTo>
                  <a:pt x="123" y="206"/>
                </a:lnTo>
                <a:lnTo>
                  <a:pt x="119" y="210"/>
                </a:lnTo>
                <a:lnTo>
                  <a:pt x="118" y="210"/>
                </a:lnTo>
                <a:lnTo>
                  <a:pt x="117" y="212"/>
                </a:lnTo>
                <a:lnTo>
                  <a:pt x="118" y="213"/>
                </a:lnTo>
                <a:lnTo>
                  <a:pt x="118" y="214"/>
                </a:lnTo>
                <a:lnTo>
                  <a:pt x="117" y="217"/>
                </a:lnTo>
                <a:lnTo>
                  <a:pt x="117" y="218"/>
                </a:lnTo>
                <a:lnTo>
                  <a:pt x="120" y="220"/>
                </a:lnTo>
                <a:lnTo>
                  <a:pt x="120" y="221"/>
                </a:lnTo>
                <a:lnTo>
                  <a:pt x="119" y="222"/>
                </a:lnTo>
                <a:lnTo>
                  <a:pt x="119" y="223"/>
                </a:lnTo>
                <a:lnTo>
                  <a:pt x="118" y="225"/>
                </a:lnTo>
                <a:lnTo>
                  <a:pt x="117" y="224"/>
                </a:lnTo>
                <a:lnTo>
                  <a:pt x="114" y="224"/>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494" name="Freeform 6"/>
          <p:cNvSpPr>
            <a:spLocks/>
          </p:cNvSpPr>
          <p:nvPr/>
        </p:nvSpPr>
        <p:spPr bwMode="auto">
          <a:xfrm>
            <a:off x="1878013" y="744538"/>
            <a:ext cx="919162" cy="1598612"/>
          </a:xfrm>
          <a:custGeom>
            <a:avLst/>
            <a:gdLst/>
            <a:ahLst/>
            <a:cxnLst>
              <a:cxn ang="0">
                <a:pos x="8" y="105"/>
              </a:cxn>
              <a:cxn ang="0">
                <a:pos x="10" y="100"/>
              </a:cxn>
              <a:cxn ang="0">
                <a:pos x="11" y="99"/>
              </a:cxn>
              <a:cxn ang="0">
                <a:pos x="10" y="96"/>
              </a:cxn>
              <a:cxn ang="0">
                <a:pos x="7" y="94"/>
              </a:cxn>
              <a:cxn ang="0">
                <a:pos x="12" y="86"/>
              </a:cxn>
              <a:cxn ang="0">
                <a:pos x="15" y="83"/>
              </a:cxn>
              <a:cxn ang="0">
                <a:pos x="17" y="80"/>
              </a:cxn>
              <a:cxn ang="0">
                <a:pos x="24" y="67"/>
              </a:cxn>
              <a:cxn ang="0">
                <a:pos x="21" y="65"/>
              </a:cxn>
              <a:cxn ang="0">
                <a:pos x="19" y="61"/>
              </a:cxn>
              <a:cxn ang="0">
                <a:pos x="19" y="57"/>
              </a:cxn>
              <a:cxn ang="0">
                <a:pos x="19" y="55"/>
              </a:cxn>
              <a:cxn ang="0">
                <a:pos x="19" y="52"/>
              </a:cxn>
              <a:cxn ang="0">
                <a:pos x="31" y="0"/>
              </a:cxn>
              <a:cxn ang="0">
                <a:pos x="40" y="23"/>
              </a:cxn>
              <a:cxn ang="0">
                <a:pos x="43" y="32"/>
              </a:cxn>
              <a:cxn ang="0">
                <a:pos x="42" y="35"/>
              </a:cxn>
              <a:cxn ang="0">
                <a:pos x="44" y="39"/>
              </a:cxn>
              <a:cxn ang="0">
                <a:pos x="50" y="47"/>
              </a:cxn>
              <a:cxn ang="0">
                <a:pos x="52" y="53"/>
              </a:cxn>
              <a:cxn ang="0">
                <a:pos x="54" y="54"/>
              </a:cxn>
              <a:cxn ang="0">
                <a:pos x="59" y="56"/>
              </a:cxn>
              <a:cxn ang="0">
                <a:pos x="56" y="64"/>
              </a:cxn>
              <a:cxn ang="0">
                <a:pos x="54" y="68"/>
              </a:cxn>
              <a:cxn ang="0">
                <a:pos x="54" y="70"/>
              </a:cxn>
              <a:cxn ang="0">
                <a:pos x="52" y="74"/>
              </a:cxn>
              <a:cxn ang="0">
                <a:pos x="51" y="76"/>
              </a:cxn>
              <a:cxn ang="0">
                <a:pos x="55" y="79"/>
              </a:cxn>
              <a:cxn ang="0">
                <a:pos x="60" y="75"/>
              </a:cxn>
              <a:cxn ang="0">
                <a:pos x="61" y="77"/>
              </a:cxn>
              <a:cxn ang="0">
                <a:pos x="63" y="78"/>
              </a:cxn>
              <a:cxn ang="0">
                <a:pos x="62" y="85"/>
              </a:cxn>
              <a:cxn ang="0">
                <a:pos x="65" y="90"/>
              </a:cxn>
              <a:cxn ang="0">
                <a:pos x="64" y="93"/>
              </a:cxn>
              <a:cxn ang="0">
                <a:pos x="67" y="96"/>
              </a:cxn>
              <a:cxn ang="0">
                <a:pos x="69" y="99"/>
              </a:cxn>
              <a:cxn ang="0">
                <a:pos x="68" y="102"/>
              </a:cxn>
              <a:cxn ang="0">
                <a:pos x="71" y="106"/>
              </a:cxn>
              <a:cxn ang="0">
                <a:pos x="73" y="103"/>
              </a:cxn>
              <a:cxn ang="0">
                <a:pos x="78" y="105"/>
              </a:cxn>
              <a:cxn ang="0">
                <a:pos x="80" y="103"/>
              </a:cxn>
              <a:cxn ang="0">
                <a:pos x="85" y="104"/>
              </a:cxn>
              <a:cxn ang="0">
                <a:pos x="88" y="105"/>
              </a:cxn>
              <a:cxn ang="0">
                <a:pos x="92" y="103"/>
              </a:cxn>
              <a:cxn ang="0">
                <a:pos x="95" y="104"/>
              </a:cxn>
              <a:cxn ang="0">
                <a:pos x="98" y="108"/>
              </a:cxn>
              <a:cxn ang="0">
                <a:pos x="90" y="159"/>
              </a:cxn>
              <a:cxn ang="0">
                <a:pos x="0" y="142"/>
              </a:cxn>
            </a:cxnLst>
            <a:rect l="0" t="0" r="r" b="b"/>
            <a:pathLst>
              <a:path w="98" h="159">
                <a:moveTo>
                  <a:pt x="0" y="142"/>
                </a:moveTo>
                <a:lnTo>
                  <a:pt x="8" y="105"/>
                </a:lnTo>
                <a:lnTo>
                  <a:pt x="10" y="102"/>
                </a:lnTo>
                <a:lnTo>
                  <a:pt x="10" y="100"/>
                </a:lnTo>
                <a:lnTo>
                  <a:pt x="10" y="100"/>
                </a:lnTo>
                <a:lnTo>
                  <a:pt x="11" y="99"/>
                </a:lnTo>
                <a:lnTo>
                  <a:pt x="11" y="98"/>
                </a:lnTo>
                <a:lnTo>
                  <a:pt x="10" y="96"/>
                </a:lnTo>
                <a:lnTo>
                  <a:pt x="8" y="95"/>
                </a:lnTo>
                <a:lnTo>
                  <a:pt x="7" y="94"/>
                </a:lnTo>
                <a:lnTo>
                  <a:pt x="8" y="91"/>
                </a:lnTo>
                <a:lnTo>
                  <a:pt x="12" y="86"/>
                </a:lnTo>
                <a:lnTo>
                  <a:pt x="14" y="85"/>
                </a:lnTo>
                <a:lnTo>
                  <a:pt x="15" y="83"/>
                </a:lnTo>
                <a:lnTo>
                  <a:pt x="16" y="81"/>
                </a:lnTo>
                <a:lnTo>
                  <a:pt x="17" y="80"/>
                </a:lnTo>
                <a:lnTo>
                  <a:pt x="24" y="69"/>
                </a:lnTo>
                <a:lnTo>
                  <a:pt x="24" y="67"/>
                </a:lnTo>
                <a:lnTo>
                  <a:pt x="22" y="65"/>
                </a:lnTo>
                <a:lnTo>
                  <a:pt x="21" y="65"/>
                </a:lnTo>
                <a:lnTo>
                  <a:pt x="19" y="63"/>
                </a:lnTo>
                <a:lnTo>
                  <a:pt x="19" y="61"/>
                </a:lnTo>
                <a:lnTo>
                  <a:pt x="19" y="58"/>
                </a:lnTo>
                <a:lnTo>
                  <a:pt x="19" y="57"/>
                </a:lnTo>
                <a:lnTo>
                  <a:pt x="20" y="56"/>
                </a:lnTo>
                <a:lnTo>
                  <a:pt x="19" y="55"/>
                </a:lnTo>
                <a:lnTo>
                  <a:pt x="19" y="53"/>
                </a:lnTo>
                <a:lnTo>
                  <a:pt x="19" y="52"/>
                </a:lnTo>
                <a:lnTo>
                  <a:pt x="31" y="0"/>
                </a:lnTo>
                <a:lnTo>
                  <a:pt x="31" y="0"/>
                </a:lnTo>
                <a:lnTo>
                  <a:pt x="44" y="3"/>
                </a:lnTo>
                <a:lnTo>
                  <a:pt x="40" y="23"/>
                </a:lnTo>
                <a:lnTo>
                  <a:pt x="43" y="29"/>
                </a:lnTo>
                <a:lnTo>
                  <a:pt x="43" y="32"/>
                </a:lnTo>
                <a:lnTo>
                  <a:pt x="43" y="34"/>
                </a:lnTo>
                <a:lnTo>
                  <a:pt x="42" y="35"/>
                </a:lnTo>
                <a:lnTo>
                  <a:pt x="43" y="36"/>
                </a:lnTo>
                <a:lnTo>
                  <a:pt x="44" y="39"/>
                </a:lnTo>
                <a:lnTo>
                  <a:pt x="48" y="42"/>
                </a:lnTo>
                <a:lnTo>
                  <a:pt x="50" y="47"/>
                </a:lnTo>
                <a:lnTo>
                  <a:pt x="51" y="50"/>
                </a:lnTo>
                <a:lnTo>
                  <a:pt x="52" y="53"/>
                </a:lnTo>
                <a:lnTo>
                  <a:pt x="54" y="53"/>
                </a:lnTo>
                <a:lnTo>
                  <a:pt x="54" y="54"/>
                </a:lnTo>
                <a:lnTo>
                  <a:pt x="58" y="55"/>
                </a:lnTo>
                <a:lnTo>
                  <a:pt x="59" y="56"/>
                </a:lnTo>
                <a:lnTo>
                  <a:pt x="55" y="63"/>
                </a:lnTo>
                <a:lnTo>
                  <a:pt x="56" y="64"/>
                </a:lnTo>
                <a:lnTo>
                  <a:pt x="54" y="65"/>
                </a:lnTo>
                <a:lnTo>
                  <a:pt x="54" y="68"/>
                </a:lnTo>
                <a:lnTo>
                  <a:pt x="54" y="68"/>
                </a:lnTo>
                <a:lnTo>
                  <a:pt x="54" y="70"/>
                </a:lnTo>
                <a:lnTo>
                  <a:pt x="52" y="72"/>
                </a:lnTo>
                <a:lnTo>
                  <a:pt x="52" y="74"/>
                </a:lnTo>
                <a:lnTo>
                  <a:pt x="52" y="75"/>
                </a:lnTo>
                <a:lnTo>
                  <a:pt x="51" y="76"/>
                </a:lnTo>
                <a:lnTo>
                  <a:pt x="54" y="79"/>
                </a:lnTo>
                <a:lnTo>
                  <a:pt x="55" y="79"/>
                </a:lnTo>
                <a:lnTo>
                  <a:pt x="59" y="75"/>
                </a:lnTo>
                <a:lnTo>
                  <a:pt x="60" y="75"/>
                </a:lnTo>
                <a:lnTo>
                  <a:pt x="61" y="75"/>
                </a:lnTo>
                <a:lnTo>
                  <a:pt x="61" y="77"/>
                </a:lnTo>
                <a:lnTo>
                  <a:pt x="62" y="77"/>
                </a:lnTo>
                <a:lnTo>
                  <a:pt x="63" y="78"/>
                </a:lnTo>
                <a:lnTo>
                  <a:pt x="62" y="81"/>
                </a:lnTo>
                <a:lnTo>
                  <a:pt x="62" y="85"/>
                </a:lnTo>
                <a:lnTo>
                  <a:pt x="63" y="88"/>
                </a:lnTo>
                <a:lnTo>
                  <a:pt x="65" y="90"/>
                </a:lnTo>
                <a:lnTo>
                  <a:pt x="65" y="91"/>
                </a:lnTo>
                <a:lnTo>
                  <a:pt x="64" y="93"/>
                </a:lnTo>
                <a:lnTo>
                  <a:pt x="65" y="96"/>
                </a:lnTo>
                <a:lnTo>
                  <a:pt x="67" y="96"/>
                </a:lnTo>
                <a:lnTo>
                  <a:pt x="69" y="98"/>
                </a:lnTo>
                <a:lnTo>
                  <a:pt x="69" y="99"/>
                </a:lnTo>
                <a:lnTo>
                  <a:pt x="68" y="102"/>
                </a:lnTo>
                <a:lnTo>
                  <a:pt x="68" y="102"/>
                </a:lnTo>
                <a:lnTo>
                  <a:pt x="69" y="105"/>
                </a:lnTo>
                <a:lnTo>
                  <a:pt x="71" y="106"/>
                </a:lnTo>
                <a:lnTo>
                  <a:pt x="72" y="104"/>
                </a:lnTo>
                <a:lnTo>
                  <a:pt x="73" y="103"/>
                </a:lnTo>
                <a:lnTo>
                  <a:pt x="77" y="104"/>
                </a:lnTo>
                <a:lnTo>
                  <a:pt x="78" y="105"/>
                </a:lnTo>
                <a:lnTo>
                  <a:pt x="79" y="103"/>
                </a:lnTo>
                <a:lnTo>
                  <a:pt x="80" y="103"/>
                </a:lnTo>
                <a:lnTo>
                  <a:pt x="81" y="104"/>
                </a:lnTo>
                <a:lnTo>
                  <a:pt x="85" y="104"/>
                </a:lnTo>
                <a:lnTo>
                  <a:pt x="87" y="105"/>
                </a:lnTo>
                <a:lnTo>
                  <a:pt x="88" y="105"/>
                </a:lnTo>
                <a:lnTo>
                  <a:pt x="92" y="105"/>
                </a:lnTo>
                <a:lnTo>
                  <a:pt x="92" y="103"/>
                </a:lnTo>
                <a:lnTo>
                  <a:pt x="93" y="102"/>
                </a:lnTo>
                <a:lnTo>
                  <a:pt x="95" y="104"/>
                </a:lnTo>
                <a:lnTo>
                  <a:pt x="96" y="106"/>
                </a:lnTo>
                <a:lnTo>
                  <a:pt x="98" y="108"/>
                </a:lnTo>
                <a:lnTo>
                  <a:pt x="90" y="159"/>
                </a:lnTo>
                <a:lnTo>
                  <a:pt x="90" y="159"/>
                </a:lnTo>
                <a:lnTo>
                  <a:pt x="44" y="151"/>
                </a:lnTo>
                <a:lnTo>
                  <a:pt x="0" y="142"/>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495" name="Freeform 7"/>
          <p:cNvSpPr>
            <a:spLocks/>
          </p:cNvSpPr>
          <p:nvPr/>
        </p:nvSpPr>
        <p:spPr bwMode="auto">
          <a:xfrm>
            <a:off x="2252663" y="774700"/>
            <a:ext cx="1574800" cy="1076325"/>
          </a:xfrm>
          <a:custGeom>
            <a:avLst/>
            <a:gdLst/>
            <a:ahLst/>
            <a:cxnLst>
              <a:cxn ang="0">
                <a:pos x="59" y="94"/>
              </a:cxn>
              <a:cxn ang="0">
                <a:pos x="56" y="103"/>
              </a:cxn>
              <a:cxn ang="0">
                <a:pos x="53" y="99"/>
              </a:cxn>
              <a:cxn ang="0">
                <a:pos x="52" y="102"/>
              </a:cxn>
              <a:cxn ang="0">
                <a:pos x="47" y="102"/>
              </a:cxn>
              <a:cxn ang="0">
                <a:pos x="41" y="101"/>
              </a:cxn>
              <a:cxn ang="0">
                <a:pos x="39" y="100"/>
              </a:cxn>
              <a:cxn ang="0">
                <a:pos x="37" y="101"/>
              </a:cxn>
              <a:cxn ang="0">
                <a:pos x="32" y="101"/>
              </a:cxn>
              <a:cxn ang="0">
                <a:pos x="29" y="102"/>
              </a:cxn>
              <a:cxn ang="0">
                <a:pos x="28" y="99"/>
              </a:cxn>
              <a:cxn ang="0">
                <a:pos x="28" y="95"/>
              </a:cxn>
              <a:cxn ang="0">
                <a:pos x="25" y="93"/>
              </a:cxn>
              <a:cxn ang="0">
                <a:pos x="25" y="88"/>
              </a:cxn>
              <a:cxn ang="0">
                <a:pos x="23" y="85"/>
              </a:cxn>
              <a:cxn ang="0">
                <a:pos x="22" y="78"/>
              </a:cxn>
              <a:cxn ang="0">
                <a:pos x="22" y="74"/>
              </a:cxn>
              <a:cxn ang="0">
                <a:pos x="21" y="73"/>
              </a:cxn>
              <a:cxn ang="0">
                <a:pos x="19" y="73"/>
              </a:cxn>
              <a:cxn ang="0">
                <a:pos x="14" y="76"/>
              </a:cxn>
              <a:cxn ang="0">
                <a:pos x="12" y="72"/>
              </a:cxn>
              <a:cxn ang="0">
                <a:pos x="12" y="69"/>
              </a:cxn>
              <a:cxn ang="0">
                <a:pos x="14" y="65"/>
              </a:cxn>
              <a:cxn ang="0">
                <a:pos x="14" y="62"/>
              </a:cxn>
              <a:cxn ang="0">
                <a:pos x="15" y="60"/>
              </a:cxn>
              <a:cxn ang="0">
                <a:pos x="17" y="52"/>
              </a:cxn>
              <a:cxn ang="0">
                <a:pos x="14" y="50"/>
              </a:cxn>
              <a:cxn ang="0">
                <a:pos x="11" y="47"/>
              </a:cxn>
              <a:cxn ang="0">
                <a:pos x="8" y="39"/>
              </a:cxn>
              <a:cxn ang="0">
                <a:pos x="3" y="33"/>
              </a:cxn>
              <a:cxn ang="0">
                <a:pos x="2" y="31"/>
              </a:cxn>
              <a:cxn ang="0">
                <a:pos x="2" y="26"/>
              </a:cxn>
              <a:cxn ang="0">
                <a:pos x="4" y="0"/>
              </a:cxn>
              <a:cxn ang="0">
                <a:pos x="60" y="10"/>
              </a:cxn>
              <a:cxn ang="0">
                <a:pos x="168" y="24"/>
              </a:cxn>
              <a:cxn ang="0">
                <a:pos x="161" y="107"/>
              </a:cxn>
            </a:cxnLst>
            <a:rect l="0" t="0" r="r" b="b"/>
            <a:pathLst>
              <a:path w="168" h="107">
                <a:moveTo>
                  <a:pt x="161" y="107"/>
                </a:moveTo>
                <a:lnTo>
                  <a:pt x="59" y="94"/>
                </a:lnTo>
                <a:lnTo>
                  <a:pt x="58" y="105"/>
                </a:lnTo>
                <a:lnTo>
                  <a:pt x="56" y="103"/>
                </a:lnTo>
                <a:lnTo>
                  <a:pt x="55" y="101"/>
                </a:lnTo>
                <a:lnTo>
                  <a:pt x="53" y="99"/>
                </a:lnTo>
                <a:lnTo>
                  <a:pt x="52" y="100"/>
                </a:lnTo>
                <a:lnTo>
                  <a:pt x="52" y="102"/>
                </a:lnTo>
                <a:lnTo>
                  <a:pt x="48" y="102"/>
                </a:lnTo>
                <a:lnTo>
                  <a:pt x="47" y="102"/>
                </a:lnTo>
                <a:lnTo>
                  <a:pt x="45" y="101"/>
                </a:lnTo>
                <a:lnTo>
                  <a:pt x="41" y="101"/>
                </a:lnTo>
                <a:lnTo>
                  <a:pt x="40" y="100"/>
                </a:lnTo>
                <a:lnTo>
                  <a:pt x="39" y="100"/>
                </a:lnTo>
                <a:lnTo>
                  <a:pt x="38" y="102"/>
                </a:lnTo>
                <a:lnTo>
                  <a:pt x="37" y="101"/>
                </a:lnTo>
                <a:lnTo>
                  <a:pt x="33" y="100"/>
                </a:lnTo>
                <a:lnTo>
                  <a:pt x="32" y="101"/>
                </a:lnTo>
                <a:lnTo>
                  <a:pt x="31" y="103"/>
                </a:lnTo>
                <a:lnTo>
                  <a:pt x="29" y="102"/>
                </a:lnTo>
                <a:lnTo>
                  <a:pt x="28" y="99"/>
                </a:lnTo>
                <a:lnTo>
                  <a:pt x="28" y="99"/>
                </a:lnTo>
                <a:lnTo>
                  <a:pt x="29" y="96"/>
                </a:lnTo>
                <a:lnTo>
                  <a:pt x="28" y="95"/>
                </a:lnTo>
                <a:lnTo>
                  <a:pt x="27" y="93"/>
                </a:lnTo>
                <a:lnTo>
                  <a:pt x="25" y="93"/>
                </a:lnTo>
                <a:lnTo>
                  <a:pt x="24" y="90"/>
                </a:lnTo>
                <a:lnTo>
                  <a:pt x="25" y="88"/>
                </a:lnTo>
                <a:lnTo>
                  <a:pt x="25" y="87"/>
                </a:lnTo>
                <a:lnTo>
                  <a:pt x="23" y="85"/>
                </a:lnTo>
                <a:lnTo>
                  <a:pt x="22" y="82"/>
                </a:lnTo>
                <a:lnTo>
                  <a:pt x="22" y="78"/>
                </a:lnTo>
                <a:lnTo>
                  <a:pt x="22" y="75"/>
                </a:lnTo>
                <a:lnTo>
                  <a:pt x="22" y="74"/>
                </a:lnTo>
                <a:lnTo>
                  <a:pt x="21" y="74"/>
                </a:lnTo>
                <a:lnTo>
                  <a:pt x="21" y="73"/>
                </a:lnTo>
                <a:lnTo>
                  <a:pt x="20" y="72"/>
                </a:lnTo>
                <a:lnTo>
                  <a:pt x="19" y="73"/>
                </a:lnTo>
                <a:lnTo>
                  <a:pt x="15" y="76"/>
                </a:lnTo>
                <a:lnTo>
                  <a:pt x="14" y="76"/>
                </a:lnTo>
                <a:lnTo>
                  <a:pt x="11" y="73"/>
                </a:lnTo>
                <a:lnTo>
                  <a:pt x="12" y="72"/>
                </a:lnTo>
                <a:lnTo>
                  <a:pt x="12" y="71"/>
                </a:lnTo>
                <a:lnTo>
                  <a:pt x="12" y="69"/>
                </a:lnTo>
                <a:lnTo>
                  <a:pt x="14" y="67"/>
                </a:lnTo>
                <a:lnTo>
                  <a:pt x="14" y="65"/>
                </a:lnTo>
                <a:lnTo>
                  <a:pt x="14" y="65"/>
                </a:lnTo>
                <a:lnTo>
                  <a:pt x="14" y="62"/>
                </a:lnTo>
                <a:lnTo>
                  <a:pt x="15" y="61"/>
                </a:lnTo>
                <a:lnTo>
                  <a:pt x="15" y="60"/>
                </a:lnTo>
                <a:lnTo>
                  <a:pt x="19" y="53"/>
                </a:lnTo>
                <a:lnTo>
                  <a:pt x="17" y="52"/>
                </a:lnTo>
                <a:lnTo>
                  <a:pt x="14" y="51"/>
                </a:lnTo>
                <a:lnTo>
                  <a:pt x="14" y="50"/>
                </a:lnTo>
                <a:lnTo>
                  <a:pt x="12" y="50"/>
                </a:lnTo>
                <a:lnTo>
                  <a:pt x="11" y="47"/>
                </a:lnTo>
                <a:lnTo>
                  <a:pt x="10" y="44"/>
                </a:lnTo>
                <a:lnTo>
                  <a:pt x="8" y="39"/>
                </a:lnTo>
                <a:lnTo>
                  <a:pt x="4" y="36"/>
                </a:lnTo>
                <a:lnTo>
                  <a:pt x="3" y="33"/>
                </a:lnTo>
                <a:lnTo>
                  <a:pt x="2" y="32"/>
                </a:lnTo>
                <a:lnTo>
                  <a:pt x="2" y="31"/>
                </a:lnTo>
                <a:lnTo>
                  <a:pt x="3" y="29"/>
                </a:lnTo>
                <a:lnTo>
                  <a:pt x="2" y="26"/>
                </a:lnTo>
                <a:lnTo>
                  <a:pt x="0" y="20"/>
                </a:lnTo>
                <a:lnTo>
                  <a:pt x="4" y="0"/>
                </a:lnTo>
                <a:lnTo>
                  <a:pt x="19" y="3"/>
                </a:lnTo>
                <a:lnTo>
                  <a:pt x="60" y="10"/>
                </a:lnTo>
                <a:lnTo>
                  <a:pt x="103" y="17"/>
                </a:lnTo>
                <a:lnTo>
                  <a:pt x="168" y="24"/>
                </a:lnTo>
                <a:lnTo>
                  <a:pt x="163" y="87"/>
                </a:lnTo>
                <a:lnTo>
                  <a:pt x="161" y="107"/>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496" name="Freeform 8"/>
          <p:cNvSpPr>
            <a:spLocks/>
          </p:cNvSpPr>
          <p:nvPr/>
        </p:nvSpPr>
        <p:spPr bwMode="auto">
          <a:xfrm>
            <a:off x="2693988" y="1719263"/>
            <a:ext cx="1068387" cy="955675"/>
          </a:xfrm>
          <a:custGeom>
            <a:avLst/>
            <a:gdLst/>
            <a:ahLst/>
            <a:cxnLst>
              <a:cxn ang="0">
                <a:pos x="107" y="95"/>
              </a:cxn>
              <a:cxn ang="0">
                <a:pos x="111" y="54"/>
              </a:cxn>
              <a:cxn ang="0">
                <a:pos x="114" y="13"/>
              </a:cxn>
              <a:cxn ang="0">
                <a:pos x="12" y="0"/>
              </a:cxn>
              <a:cxn ang="0">
                <a:pos x="11" y="11"/>
              </a:cxn>
              <a:cxn ang="0">
                <a:pos x="3" y="62"/>
              </a:cxn>
              <a:cxn ang="0">
                <a:pos x="3" y="62"/>
              </a:cxn>
              <a:cxn ang="0">
                <a:pos x="0" y="82"/>
              </a:cxn>
              <a:cxn ang="0">
                <a:pos x="30" y="87"/>
              </a:cxn>
              <a:cxn ang="0">
                <a:pos x="107" y="95"/>
              </a:cxn>
              <a:cxn ang="0">
                <a:pos x="107" y="95"/>
              </a:cxn>
            </a:cxnLst>
            <a:rect l="0" t="0" r="r" b="b"/>
            <a:pathLst>
              <a:path w="114" h="95">
                <a:moveTo>
                  <a:pt x="107" y="95"/>
                </a:moveTo>
                <a:lnTo>
                  <a:pt x="111" y="54"/>
                </a:lnTo>
                <a:lnTo>
                  <a:pt x="114" y="13"/>
                </a:lnTo>
                <a:lnTo>
                  <a:pt x="12" y="0"/>
                </a:lnTo>
                <a:lnTo>
                  <a:pt x="11" y="11"/>
                </a:lnTo>
                <a:lnTo>
                  <a:pt x="3" y="62"/>
                </a:lnTo>
                <a:lnTo>
                  <a:pt x="3" y="62"/>
                </a:lnTo>
                <a:lnTo>
                  <a:pt x="0" y="82"/>
                </a:lnTo>
                <a:lnTo>
                  <a:pt x="30" y="87"/>
                </a:lnTo>
                <a:lnTo>
                  <a:pt x="107" y="95"/>
                </a:lnTo>
                <a:lnTo>
                  <a:pt x="107" y="95"/>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497" name="Freeform 9"/>
          <p:cNvSpPr>
            <a:spLocks/>
          </p:cNvSpPr>
          <p:nvPr/>
        </p:nvSpPr>
        <p:spPr bwMode="auto">
          <a:xfrm>
            <a:off x="1306513" y="2062163"/>
            <a:ext cx="984250" cy="1617662"/>
          </a:xfrm>
          <a:custGeom>
            <a:avLst/>
            <a:gdLst/>
            <a:ahLst/>
            <a:cxnLst>
              <a:cxn ang="0">
                <a:pos x="16" y="0"/>
              </a:cxn>
              <a:cxn ang="0">
                <a:pos x="0" y="61"/>
              </a:cxn>
              <a:cxn ang="0">
                <a:pos x="68" y="161"/>
              </a:cxn>
              <a:cxn ang="0">
                <a:pos x="68" y="160"/>
              </a:cxn>
              <a:cxn ang="0">
                <a:pos x="69" y="159"/>
              </a:cxn>
              <a:cxn ang="0">
                <a:pos x="70" y="154"/>
              </a:cxn>
              <a:cxn ang="0">
                <a:pos x="69" y="153"/>
              </a:cxn>
              <a:cxn ang="0">
                <a:pos x="71" y="143"/>
              </a:cxn>
              <a:cxn ang="0">
                <a:pos x="70" y="139"/>
              </a:cxn>
              <a:cxn ang="0">
                <a:pos x="71" y="138"/>
              </a:cxn>
              <a:cxn ang="0">
                <a:pos x="73" y="138"/>
              </a:cxn>
              <a:cxn ang="0">
                <a:pos x="76" y="139"/>
              </a:cxn>
              <a:cxn ang="0">
                <a:pos x="77" y="140"/>
              </a:cxn>
              <a:cxn ang="0">
                <a:pos x="77" y="141"/>
              </a:cxn>
              <a:cxn ang="0">
                <a:pos x="79" y="142"/>
              </a:cxn>
              <a:cxn ang="0">
                <a:pos x="80" y="142"/>
              </a:cxn>
              <a:cxn ang="0">
                <a:pos x="83" y="133"/>
              </a:cxn>
              <a:cxn ang="0">
                <a:pos x="86" y="122"/>
              </a:cxn>
              <a:cxn ang="0">
                <a:pos x="105" y="20"/>
              </a:cxn>
              <a:cxn ang="0">
                <a:pos x="60" y="11"/>
              </a:cxn>
              <a:cxn ang="0">
                <a:pos x="16" y="0"/>
              </a:cxn>
            </a:cxnLst>
            <a:rect l="0" t="0" r="r" b="b"/>
            <a:pathLst>
              <a:path w="105" h="161">
                <a:moveTo>
                  <a:pt x="16" y="0"/>
                </a:moveTo>
                <a:lnTo>
                  <a:pt x="0" y="61"/>
                </a:lnTo>
                <a:lnTo>
                  <a:pt x="68" y="161"/>
                </a:lnTo>
                <a:lnTo>
                  <a:pt x="68" y="160"/>
                </a:lnTo>
                <a:lnTo>
                  <a:pt x="69" y="159"/>
                </a:lnTo>
                <a:lnTo>
                  <a:pt x="70" y="154"/>
                </a:lnTo>
                <a:lnTo>
                  <a:pt x="69" y="153"/>
                </a:lnTo>
                <a:lnTo>
                  <a:pt x="71" y="143"/>
                </a:lnTo>
                <a:lnTo>
                  <a:pt x="70" y="139"/>
                </a:lnTo>
                <a:lnTo>
                  <a:pt x="71" y="138"/>
                </a:lnTo>
                <a:lnTo>
                  <a:pt x="73" y="138"/>
                </a:lnTo>
                <a:lnTo>
                  <a:pt x="76" y="139"/>
                </a:lnTo>
                <a:lnTo>
                  <a:pt x="77" y="140"/>
                </a:lnTo>
                <a:lnTo>
                  <a:pt x="77" y="141"/>
                </a:lnTo>
                <a:lnTo>
                  <a:pt x="79" y="142"/>
                </a:lnTo>
                <a:lnTo>
                  <a:pt x="80" y="142"/>
                </a:lnTo>
                <a:lnTo>
                  <a:pt x="83" y="133"/>
                </a:lnTo>
                <a:lnTo>
                  <a:pt x="86" y="122"/>
                </a:lnTo>
                <a:lnTo>
                  <a:pt x="105" y="20"/>
                </a:lnTo>
                <a:lnTo>
                  <a:pt x="60" y="11"/>
                </a:lnTo>
                <a:lnTo>
                  <a:pt x="16" y="0"/>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498" name="Freeform 10"/>
          <p:cNvSpPr>
            <a:spLocks/>
          </p:cNvSpPr>
          <p:nvPr/>
        </p:nvSpPr>
        <p:spPr bwMode="auto">
          <a:xfrm>
            <a:off x="1822450" y="3297238"/>
            <a:ext cx="1049338" cy="1296987"/>
          </a:xfrm>
          <a:custGeom>
            <a:avLst/>
            <a:gdLst/>
            <a:ahLst/>
            <a:cxnLst>
              <a:cxn ang="0">
                <a:pos x="95" y="129"/>
              </a:cxn>
              <a:cxn ang="0">
                <a:pos x="112" y="12"/>
              </a:cxn>
              <a:cxn ang="0">
                <a:pos x="30" y="0"/>
              </a:cxn>
              <a:cxn ang="0">
                <a:pos x="28" y="10"/>
              </a:cxn>
              <a:cxn ang="0">
                <a:pos x="25" y="19"/>
              </a:cxn>
              <a:cxn ang="0">
                <a:pos x="24" y="19"/>
              </a:cxn>
              <a:cxn ang="0">
                <a:pos x="22" y="18"/>
              </a:cxn>
              <a:cxn ang="0">
                <a:pos x="22" y="17"/>
              </a:cxn>
              <a:cxn ang="0">
                <a:pos x="21" y="16"/>
              </a:cxn>
              <a:cxn ang="0">
                <a:pos x="18" y="15"/>
              </a:cxn>
              <a:cxn ang="0">
                <a:pos x="16" y="15"/>
              </a:cxn>
              <a:cxn ang="0">
                <a:pos x="15" y="16"/>
              </a:cxn>
              <a:cxn ang="0">
                <a:pos x="16" y="20"/>
              </a:cxn>
              <a:cxn ang="0">
                <a:pos x="14" y="30"/>
              </a:cxn>
              <a:cxn ang="0">
                <a:pos x="15" y="32"/>
              </a:cxn>
              <a:cxn ang="0">
                <a:pos x="14" y="36"/>
              </a:cxn>
              <a:cxn ang="0">
                <a:pos x="13" y="37"/>
              </a:cxn>
              <a:cxn ang="0">
                <a:pos x="13" y="38"/>
              </a:cxn>
              <a:cxn ang="0">
                <a:pos x="13" y="41"/>
              </a:cxn>
              <a:cxn ang="0">
                <a:pos x="13" y="42"/>
              </a:cxn>
              <a:cxn ang="0">
                <a:pos x="13" y="43"/>
              </a:cxn>
              <a:cxn ang="0">
                <a:pos x="14" y="46"/>
              </a:cxn>
              <a:cxn ang="0">
                <a:pos x="14" y="48"/>
              </a:cxn>
              <a:cxn ang="0">
                <a:pos x="15" y="49"/>
              </a:cxn>
              <a:cxn ang="0">
                <a:pos x="16" y="52"/>
              </a:cxn>
              <a:cxn ang="0">
                <a:pos x="17" y="52"/>
              </a:cxn>
              <a:cxn ang="0">
                <a:pos x="18" y="54"/>
              </a:cxn>
              <a:cxn ang="0">
                <a:pos x="18" y="56"/>
              </a:cxn>
              <a:cxn ang="0">
                <a:pos x="18" y="56"/>
              </a:cxn>
              <a:cxn ang="0">
                <a:pos x="17" y="56"/>
              </a:cxn>
              <a:cxn ang="0">
                <a:pos x="15" y="57"/>
              </a:cxn>
              <a:cxn ang="0">
                <a:pos x="13" y="58"/>
              </a:cxn>
              <a:cxn ang="0">
                <a:pos x="11" y="61"/>
              </a:cxn>
              <a:cxn ang="0">
                <a:pos x="10" y="66"/>
              </a:cxn>
              <a:cxn ang="0">
                <a:pos x="6" y="70"/>
              </a:cxn>
              <a:cxn ang="0">
                <a:pos x="5" y="70"/>
              </a:cxn>
              <a:cxn ang="0">
                <a:pos x="4" y="72"/>
              </a:cxn>
              <a:cxn ang="0">
                <a:pos x="5" y="73"/>
              </a:cxn>
              <a:cxn ang="0">
                <a:pos x="5" y="74"/>
              </a:cxn>
              <a:cxn ang="0">
                <a:pos x="4" y="77"/>
              </a:cxn>
              <a:cxn ang="0">
                <a:pos x="4" y="78"/>
              </a:cxn>
              <a:cxn ang="0">
                <a:pos x="7" y="80"/>
              </a:cxn>
              <a:cxn ang="0">
                <a:pos x="7" y="81"/>
              </a:cxn>
              <a:cxn ang="0">
                <a:pos x="6" y="82"/>
              </a:cxn>
              <a:cxn ang="0">
                <a:pos x="6" y="83"/>
              </a:cxn>
              <a:cxn ang="0">
                <a:pos x="5" y="85"/>
              </a:cxn>
              <a:cxn ang="0">
                <a:pos x="4" y="85"/>
              </a:cxn>
              <a:cxn ang="0">
                <a:pos x="1" y="84"/>
              </a:cxn>
              <a:cxn ang="0">
                <a:pos x="0" y="89"/>
              </a:cxn>
              <a:cxn ang="0">
                <a:pos x="60" y="124"/>
              </a:cxn>
              <a:cxn ang="0">
                <a:pos x="95" y="129"/>
              </a:cxn>
              <a:cxn ang="0">
                <a:pos x="95" y="129"/>
              </a:cxn>
            </a:cxnLst>
            <a:rect l="0" t="0" r="r" b="b"/>
            <a:pathLst>
              <a:path w="112" h="129">
                <a:moveTo>
                  <a:pt x="95" y="129"/>
                </a:moveTo>
                <a:lnTo>
                  <a:pt x="112" y="12"/>
                </a:lnTo>
                <a:lnTo>
                  <a:pt x="30" y="0"/>
                </a:lnTo>
                <a:lnTo>
                  <a:pt x="28" y="10"/>
                </a:lnTo>
                <a:lnTo>
                  <a:pt x="25" y="19"/>
                </a:lnTo>
                <a:lnTo>
                  <a:pt x="24" y="19"/>
                </a:lnTo>
                <a:lnTo>
                  <a:pt x="22" y="18"/>
                </a:lnTo>
                <a:lnTo>
                  <a:pt x="22" y="17"/>
                </a:lnTo>
                <a:lnTo>
                  <a:pt x="21" y="16"/>
                </a:lnTo>
                <a:lnTo>
                  <a:pt x="18" y="15"/>
                </a:lnTo>
                <a:lnTo>
                  <a:pt x="16" y="15"/>
                </a:lnTo>
                <a:lnTo>
                  <a:pt x="15" y="16"/>
                </a:lnTo>
                <a:lnTo>
                  <a:pt x="16" y="20"/>
                </a:lnTo>
                <a:lnTo>
                  <a:pt x="14" y="30"/>
                </a:lnTo>
                <a:lnTo>
                  <a:pt x="15" y="32"/>
                </a:lnTo>
                <a:lnTo>
                  <a:pt x="14" y="36"/>
                </a:lnTo>
                <a:lnTo>
                  <a:pt x="13" y="37"/>
                </a:lnTo>
                <a:lnTo>
                  <a:pt x="13" y="38"/>
                </a:lnTo>
                <a:lnTo>
                  <a:pt x="13" y="41"/>
                </a:lnTo>
                <a:lnTo>
                  <a:pt x="13" y="42"/>
                </a:lnTo>
                <a:lnTo>
                  <a:pt x="13" y="43"/>
                </a:lnTo>
                <a:lnTo>
                  <a:pt x="14" y="46"/>
                </a:lnTo>
                <a:lnTo>
                  <a:pt x="14" y="48"/>
                </a:lnTo>
                <a:lnTo>
                  <a:pt x="15" y="49"/>
                </a:lnTo>
                <a:lnTo>
                  <a:pt x="16" y="52"/>
                </a:lnTo>
                <a:lnTo>
                  <a:pt x="17" y="52"/>
                </a:lnTo>
                <a:lnTo>
                  <a:pt x="18" y="54"/>
                </a:lnTo>
                <a:lnTo>
                  <a:pt x="18" y="56"/>
                </a:lnTo>
                <a:lnTo>
                  <a:pt x="18" y="56"/>
                </a:lnTo>
                <a:lnTo>
                  <a:pt x="17" y="56"/>
                </a:lnTo>
                <a:lnTo>
                  <a:pt x="15" y="57"/>
                </a:lnTo>
                <a:lnTo>
                  <a:pt x="13" y="58"/>
                </a:lnTo>
                <a:lnTo>
                  <a:pt x="11" y="61"/>
                </a:lnTo>
                <a:lnTo>
                  <a:pt x="10" y="66"/>
                </a:lnTo>
                <a:lnTo>
                  <a:pt x="6" y="70"/>
                </a:lnTo>
                <a:lnTo>
                  <a:pt x="5" y="70"/>
                </a:lnTo>
                <a:lnTo>
                  <a:pt x="4" y="72"/>
                </a:lnTo>
                <a:lnTo>
                  <a:pt x="5" y="73"/>
                </a:lnTo>
                <a:lnTo>
                  <a:pt x="5" y="74"/>
                </a:lnTo>
                <a:lnTo>
                  <a:pt x="4" y="77"/>
                </a:lnTo>
                <a:lnTo>
                  <a:pt x="4" y="78"/>
                </a:lnTo>
                <a:lnTo>
                  <a:pt x="7" y="80"/>
                </a:lnTo>
                <a:lnTo>
                  <a:pt x="7" y="81"/>
                </a:lnTo>
                <a:lnTo>
                  <a:pt x="6" y="82"/>
                </a:lnTo>
                <a:lnTo>
                  <a:pt x="6" y="83"/>
                </a:lnTo>
                <a:lnTo>
                  <a:pt x="5" y="85"/>
                </a:lnTo>
                <a:lnTo>
                  <a:pt x="4" y="85"/>
                </a:lnTo>
                <a:lnTo>
                  <a:pt x="1" y="84"/>
                </a:lnTo>
                <a:lnTo>
                  <a:pt x="0" y="89"/>
                </a:lnTo>
                <a:lnTo>
                  <a:pt x="60" y="124"/>
                </a:lnTo>
                <a:lnTo>
                  <a:pt x="95" y="129"/>
                </a:lnTo>
                <a:lnTo>
                  <a:pt x="95" y="129"/>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499" name="Freeform 11"/>
          <p:cNvSpPr>
            <a:spLocks/>
          </p:cNvSpPr>
          <p:nvPr/>
        </p:nvSpPr>
        <p:spPr bwMode="auto">
          <a:xfrm>
            <a:off x="2871788" y="2593975"/>
            <a:ext cx="1116012" cy="944563"/>
          </a:xfrm>
          <a:custGeom>
            <a:avLst/>
            <a:gdLst/>
            <a:ahLst/>
            <a:cxnLst>
              <a:cxn ang="0">
                <a:pos x="0" y="82"/>
              </a:cxn>
              <a:cxn ang="0">
                <a:pos x="11" y="0"/>
              </a:cxn>
              <a:cxn ang="0">
                <a:pos x="89" y="8"/>
              </a:cxn>
              <a:cxn ang="0">
                <a:pos x="119" y="11"/>
              </a:cxn>
              <a:cxn ang="0">
                <a:pos x="118" y="32"/>
              </a:cxn>
              <a:cxn ang="0">
                <a:pos x="115" y="94"/>
              </a:cxn>
              <a:cxn ang="0">
                <a:pos x="99" y="93"/>
              </a:cxn>
              <a:cxn ang="0">
                <a:pos x="0" y="82"/>
              </a:cxn>
            </a:cxnLst>
            <a:rect l="0" t="0" r="r" b="b"/>
            <a:pathLst>
              <a:path w="119" h="94">
                <a:moveTo>
                  <a:pt x="0" y="82"/>
                </a:moveTo>
                <a:lnTo>
                  <a:pt x="11" y="0"/>
                </a:lnTo>
                <a:lnTo>
                  <a:pt x="89" y="8"/>
                </a:lnTo>
                <a:lnTo>
                  <a:pt x="119" y="11"/>
                </a:lnTo>
                <a:lnTo>
                  <a:pt x="118" y="32"/>
                </a:lnTo>
                <a:lnTo>
                  <a:pt x="115" y="94"/>
                </a:lnTo>
                <a:lnTo>
                  <a:pt x="99" y="93"/>
                </a:lnTo>
                <a:lnTo>
                  <a:pt x="0" y="82"/>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00" name="Freeform 12"/>
          <p:cNvSpPr>
            <a:spLocks/>
          </p:cNvSpPr>
          <p:nvPr/>
        </p:nvSpPr>
        <p:spPr bwMode="auto">
          <a:xfrm>
            <a:off x="2722563" y="3417888"/>
            <a:ext cx="1077912" cy="1196975"/>
          </a:xfrm>
          <a:custGeom>
            <a:avLst/>
            <a:gdLst/>
            <a:ahLst/>
            <a:cxnLst>
              <a:cxn ang="0">
                <a:pos x="16" y="0"/>
              </a:cxn>
              <a:cxn ang="0">
                <a:pos x="0" y="117"/>
              </a:cxn>
              <a:cxn ang="0">
                <a:pos x="0" y="117"/>
              </a:cxn>
              <a:cxn ang="0">
                <a:pos x="15" y="119"/>
              </a:cxn>
              <a:cxn ang="0">
                <a:pos x="16" y="110"/>
              </a:cxn>
              <a:cxn ang="0">
                <a:pos x="44" y="113"/>
              </a:cxn>
              <a:cxn ang="0">
                <a:pos x="44" y="113"/>
              </a:cxn>
              <a:cxn ang="0">
                <a:pos x="43" y="111"/>
              </a:cxn>
              <a:cxn ang="0">
                <a:pos x="44" y="110"/>
              </a:cxn>
              <a:cxn ang="0">
                <a:pos x="44" y="110"/>
              </a:cxn>
              <a:cxn ang="0">
                <a:pos x="43" y="109"/>
              </a:cxn>
              <a:cxn ang="0">
                <a:pos x="44" y="109"/>
              </a:cxn>
              <a:cxn ang="0">
                <a:pos x="106" y="115"/>
              </a:cxn>
              <a:cxn ang="0">
                <a:pos x="113" y="21"/>
              </a:cxn>
              <a:cxn ang="0">
                <a:pos x="114" y="21"/>
              </a:cxn>
              <a:cxn ang="0">
                <a:pos x="115" y="11"/>
              </a:cxn>
              <a:cxn ang="0">
                <a:pos x="16" y="0"/>
              </a:cxn>
            </a:cxnLst>
            <a:rect l="0" t="0" r="r" b="b"/>
            <a:pathLst>
              <a:path w="115" h="119">
                <a:moveTo>
                  <a:pt x="16" y="0"/>
                </a:moveTo>
                <a:lnTo>
                  <a:pt x="0" y="117"/>
                </a:lnTo>
                <a:lnTo>
                  <a:pt x="0" y="117"/>
                </a:lnTo>
                <a:lnTo>
                  <a:pt x="15" y="119"/>
                </a:lnTo>
                <a:lnTo>
                  <a:pt x="16" y="110"/>
                </a:lnTo>
                <a:lnTo>
                  <a:pt x="44" y="113"/>
                </a:lnTo>
                <a:lnTo>
                  <a:pt x="44" y="113"/>
                </a:lnTo>
                <a:lnTo>
                  <a:pt x="43" y="111"/>
                </a:lnTo>
                <a:lnTo>
                  <a:pt x="44" y="110"/>
                </a:lnTo>
                <a:lnTo>
                  <a:pt x="44" y="110"/>
                </a:lnTo>
                <a:lnTo>
                  <a:pt x="43" y="109"/>
                </a:lnTo>
                <a:lnTo>
                  <a:pt x="44" y="109"/>
                </a:lnTo>
                <a:lnTo>
                  <a:pt x="106" y="115"/>
                </a:lnTo>
                <a:lnTo>
                  <a:pt x="113" y="21"/>
                </a:lnTo>
                <a:lnTo>
                  <a:pt x="114" y="21"/>
                </a:lnTo>
                <a:lnTo>
                  <a:pt x="115" y="11"/>
                </a:lnTo>
                <a:lnTo>
                  <a:pt x="16" y="0"/>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01" name="Freeform 13"/>
          <p:cNvSpPr>
            <a:spLocks/>
          </p:cNvSpPr>
          <p:nvPr/>
        </p:nvSpPr>
        <p:spPr bwMode="auto">
          <a:xfrm>
            <a:off x="3781425" y="1016000"/>
            <a:ext cx="1011238" cy="684213"/>
          </a:xfrm>
          <a:custGeom>
            <a:avLst/>
            <a:gdLst/>
            <a:ahLst/>
            <a:cxnLst>
              <a:cxn ang="0">
                <a:pos x="0" y="63"/>
              </a:cxn>
              <a:cxn ang="0">
                <a:pos x="5" y="0"/>
              </a:cxn>
              <a:cxn ang="0">
                <a:pos x="53" y="3"/>
              </a:cxn>
              <a:cxn ang="0">
                <a:pos x="99" y="5"/>
              </a:cxn>
              <a:cxn ang="0">
                <a:pos x="100" y="6"/>
              </a:cxn>
              <a:cxn ang="0">
                <a:pos x="101" y="11"/>
              </a:cxn>
              <a:cxn ang="0">
                <a:pos x="101" y="12"/>
              </a:cxn>
              <a:cxn ang="0">
                <a:pos x="100" y="16"/>
              </a:cxn>
              <a:cxn ang="0">
                <a:pos x="100" y="22"/>
              </a:cxn>
              <a:cxn ang="0">
                <a:pos x="102" y="29"/>
              </a:cxn>
              <a:cxn ang="0">
                <a:pos x="103" y="30"/>
              </a:cxn>
              <a:cxn ang="0">
                <a:pos x="105" y="36"/>
              </a:cxn>
              <a:cxn ang="0">
                <a:pos x="105" y="47"/>
              </a:cxn>
              <a:cxn ang="0">
                <a:pos x="105" y="49"/>
              </a:cxn>
              <a:cxn ang="0">
                <a:pos x="105" y="53"/>
              </a:cxn>
              <a:cxn ang="0">
                <a:pos x="106" y="54"/>
              </a:cxn>
              <a:cxn ang="0">
                <a:pos x="108" y="62"/>
              </a:cxn>
              <a:cxn ang="0">
                <a:pos x="108" y="64"/>
              </a:cxn>
              <a:cxn ang="0">
                <a:pos x="108" y="68"/>
              </a:cxn>
              <a:cxn ang="0">
                <a:pos x="0" y="63"/>
              </a:cxn>
            </a:cxnLst>
            <a:rect l="0" t="0" r="r" b="b"/>
            <a:pathLst>
              <a:path w="108" h="68">
                <a:moveTo>
                  <a:pt x="0" y="63"/>
                </a:moveTo>
                <a:lnTo>
                  <a:pt x="5" y="0"/>
                </a:lnTo>
                <a:lnTo>
                  <a:pt x="53" y="3"/>
                </a:lnTo>
                <a:lnTo>
                  <a:pt x="99" y="5"/>
                </a:lnTo>
                <a:lnTo>
                  <a:pt x="100" y="6"/>
                </a:lnTo>
                <a:lnTo>
                  <a:pt x="101" y="11"/>
                </a:lnTo>
                <a:lnTo>
                  <a:pt x="101" y="12"/>
                </a:lnTo>
                <a:lnTo>
                  <a:pt x="100" y="16"/>
                </a:lnTo>
                <a:lnTo>
                  <a:pt x="100" y="22"/>
                </a:lnTo>
                <a:lnTo>
                  <a:pt x="102" y="29"/>
                </a:lnTo>
                <a:lnTo>
                  <a:pt x="103" y="30"/>
                </a:lnTo>
                <a:lnTo>
                  <a:pt x="105" y="36"/>
                </a:lnTo>
                <a:lnTo>
                  <a:pt x="105" y="47"/>
                </a:lnTo>
                <a:lnTo>
                  <a:pt x="105" y="49"/>
                </a:lnTo>
                <a:lnTo>
                  <a:pt x="105" y="53"/>
                </a:lnTo>
                <a:lnTo>
                  <a:pt x="106" y="54"/>
                </a:lnTo>
                <a:lnTo>
                  <a:pt x="108" y="62"/>
                </a:lnTo>
                <a:lnTo>
                  <a:pt x="108" y="64"/>
                </a:lnTo>
                <a:lnTo>
                  <a:pt x="108" y="68"/>
                </a:lnTo>
                <a:lnTo>
                  <a:pt x="0" y="63"/>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02" name="Freeform 14"/>
          <p:cNvSpPr>
            <a:spLocks/>
          </p:cNvSpPr>
          <p:nvPr/>
        </p:nvSpPr>
        <p:spPr bwMode="auto">
          <a:xfrm>
            <a:off x="3733800" y="1649413"/>
            <a:ext cx="1077913" cy="773112"/>
          </a:xfrm>
          <a:custGeom>
            <a:avLst/>
            <a:gdLst/>
            <a:ahLst/>
            <a:cxnLst>
              <a:cxn ang="0">
                <a:pos x="0" y="61"/>
              </a:cxn>
              <a:cxn ang="0">
                <a:pos x="3" y="20"/>
              </a:cxn>
              <a:cxn ang="0">
                <a:pos x="5" y="0"/>
              </a:cxn>
              <a:cxn ang="0">
                <a:pos x="113" y="5"/>
              </a:cxn>
              <a:cxn ang="0">
                <a:pos x="113" y="6"/>
              </a:cxn>
              <a:cxn ang="0">
                <a:pos x="112" y="8"/>
              </a:cxn>
              <a:cxn ang="0">
                <a:pos x="109" y="11"/>
              </a:cxn>
              <a:cxn ang="0">
                <a:pos x="110" y="13"/>
              </a:cxn>
              <a:cxn ang="0">
                <a:pos x="115" y="18"/>
              </a:cxn>
              <a:cxn ang="0">
                <a:pos x="115" y="56"/>
              </a:cxn>
              <a:cxn ang="0">
                <a:pos x="114" y="56"/>
              </a:cxn>
              <a:cxn ang="0">
                <a:pos x="113" y="56"/>
              </a:cxn>
              <a:cxn ang="0">
                <a:pos x="113" y="57"/>
              </a:cxn>
              <a:cxn ang="0">
                <a:pos x="114" y="58"/>
              </a:cxn>
              <a:cxn ang="0">
                <a:pos x="113" y="60"/>
              </a:cxn>
              <a:cxn ang="0">
                <a:pos x="114" y="61"/>
              </a:cxn>
              <a:cxn ang="0">
                <a:pos x="115" y="64"/>
              </a:cxn>
              <a:cxn ang="0">
                <a:pos x="114" y="65"/>
              </a:cxn>
              <a:cxn ang="0">
                <a:pos x="114" y="67"/>
              </a:cxn>
              <a:cxn ang="0">
                <a:pos x="113" y="71"/>
              </a:cxn>
              <a:cxn ang="0">
                <a:pos x="114" y="75"/>
              </a:cxn>
              <a:cxn ang="0">
                <a:pos x="114" y="77"/>
              </a:cxn>
              <a:cxn ang="0">
                <a:pos x="114" y="77"/>
              </a:cxn>
              <a:cxn ang="0">
                <a:pos x="111" y="75"/>
              </a:cxn>
              <a:cxn ang="0">
                <a:pos x="104" y="71"/>
              </a:cxn>
              <a:cxn ang="0">
                <a:pos x="103" y="70"/>
              </a:cxn>
              <a:cxn ang="0">
                <a:pos x="100" y="70"/>
              </a:cxn>
              <a:cxn ang="0">
                <a:pos x="98" y="72"/>
              </a:cxn>
              <a:cxn ang="0">
                <a:pos x="96" y="72"/>
              </a:cxn>
              <a:cxn ang="0">
                <a:pos x="94" y="72"/>
              </a:cxn>
              <a:cxn ang="0">
                <a:pos x="92" y="69"/>
              </a:cxn>
              <a:cxn ang="0">
                <a:pos x="91" y="68"/>
              </a:cxn>
              <a:cxn ang="0">
                <a:pos x="89" y="69"/>
              </a:cxn>
              <a:cxn ang="0">
                <a:pos x="86" y="69"/>
              </a:cxn>
              <a:cxn ang="0">
                <a:pos x="84" y="65"/>
              </a:cxn>
              <a:cxn ang="0">
                <a:pos x="0" y="61"/>
              </a:cxn>
            </a:cxnLst>
            <a:rect l="0" t="0" r="r" b="b"/>
            <a:pathLst>
              <a:path w="115" h="77">
                <a:moveTo>
                  <a:pt x="0" y="61"/>
                </a:moveTo>
                <a:lnTo>
                  <a:pt x="3" y="20"/>
                </a:lnTo>
                <a:lnTo>
                  <a:pt x="5" y="0"/>
                </a:lnTo>
                <a:lnTo>
                  <a:pt x="113" y="5"/>
                </a:lnTo>
                <a:lnTo>
                  <a:pt x="113" y="6"/>
                </a:lnTo>
                <a:lnTo>
                  <a:pt x="112" y="8"/>
                </a:lnTo>
                <a:lnTo>
                  <a:pt x="109" y="11"/>
                </a:lnTo>
                <a:lnTo>
                  <a:pt x="110" y="13"/>
                </a:lnTo>
                <a:lnTo>
                  <a:pt x="115" y="18"/>
                </a:lnTo>
                <a:lnTo>
                  <a:pt x="115" y="56"/>
                </a:lnTo>
                <a:lnTo>
                  <a:pt x="114" y="56"/>
                </a:lnTo>
                <a:lnTo>
                  <a:pt x="113" y="56"/>
                </a:lnTo>
                <a:lnTo>
                  <a:pt x="113" y="57"/>
                </a:lnTo>
                <a:lnTo>
                  <a:pt x="114" y="58"/>
                </a:lnTo>
                <a:lnTo>
                  <a:pt x="113" y="60"/>
                </a:lnTo>
                <a:lnTo>
                  <a:pt x="114" y="61"/>
                </a:lnTo>
                <a:lnTo>
                  <a:pt x="115" y="64"/>
                </a:lnTo>
                <a:lnTo>
                  <a:pt x="114" y="65"/>
                </a:lnTo>
                <a:lnTo>
                  <a:pt x="114" y="67"/>
                </a:lnTo>
                <a:lnTo>
                  <a:pt x="113" y="71"/>
                </a:lnTo>
                <a:lnTo>
                  <a:pt x="114" y="75"/>
                </a:lnTo>
                <a:lnTo>
                  <a:pt x="114" y="77"/>
                </a:lnTo>
                <a:lnTo>
                  <a:pt x="114" y="77"/>
                </a:lnTo>
                <a:lnTo>
                  <a:pt x="111" y="75"/>
                </a:lnTo>
                <a:lnTo>
                  <a:pt x="104" y="71"/>
                </a:lnTo>
                <a:lnTo>
                  <a:pt x="103" y="70"/>
                </a:lnTo>
                <a:lnTo>
                  <a:pt x="100" y="70"/>
                </a:lnTo>
                <a:lnTo>
                  <a:pt x="98" y="72"/>
                </a:lnTo>
                <a:lnTo>
                  <a:pt x="96" y="72"/>
                </a:lnTo>
                <a:lnTo>
                  <a:pt x="94" y="72"/>
                </a:lnTo>
                <a:lnTo>
                  <a:pt x="92" y="69"/>
                </a:lnTo>
                <a:lnTo>
                  <a:pt x="91" y="68"/>
                </a:lnTo>
                <a:lnTo>
                  <a:pt x="89" y="69"/>
                </a:lnTo>
                <a:lnTo>
                  <a:pt x="86" y="69"/>
                </a:lnTo>
                <a:lnTo>
                  <a:pt x="84" y="65"/>
                </a:lnTo>
                <a:lnTo>
                  <a:pt x="0" y="61"/>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03" name="Freeform 15"/>
          <p:cNvSpPr>
            <a:spLocks/>
          </p:cNvSpPr>
          <p:nvPr/>
        </p:nvSpPr>
        <p:spPr bwMode="auto">
          <a:xfrm>
            <a:off x="3697288" y="2262188"/>
            <a:ext cx="1273175" cy="673100"/>
          </a:xfrm>
          <a:custGeom>
            <a:avLst/>
            <a:gdLst/>
            <a:ahLst/>
            <a:cxnLst>
              <a:cxn ang="0">
                <a:pos x="0" y="41"/>
              </a:cxn>
              <a:cxn ang="0">
                <a:pos x="4" y="0"/>
              </a:cxn>
              <a:cxn ang="0">
                <a:pos x="87" y="4"/>
              </a:cxn>
              <a:cxn ang="0">
                <a:pos x="90" y="7"/>
              </a:cxn>
              <a:cxn ang="0">
                <a:pos x="93" y="7"/>
              </a:cxn>
              <a:cxn ang="0">
                <a:pos x="95" y="7"/>
              </a:cxn>
              <a:cxn ang="0">
                <a:pos x="96" y="8"/>
              </a:cxn>
              <a:cxn ang="0">
                <a:pos x="98" y="11"/>
              </a:cxn>
              <a:cxn ang="0">
                <a:pos x="100" y="11"/>
              </a:cxn>
              <a:cxn ang="0">
                <a:pos x="102" y="11"/>
              </a:cxn>
              <a:cxn ang="0">
                <a:pos x="104" y="9"/>
              </a:cxn>
              <a:cxn ang="0">
                <a:pos x="107" y="9"/>
              </a:cxn>
              <a:cxn ang="0">
                <a:pos x="108" y="10"/>
              </a:cxn>
              <a:cxn ang="0">
                <a:pos x="115" y="14"/>
              </a:cxn>
              <a:cxn ang="0">
                <a:pos x="118" y="16"/>
              </a:cxn>
              <a:cxn ang="0">
                <a:pos x="118" y="18"/>
              </a:cxn>
              <a:cxn ang="0">
                <a:pos x="121" y="20"/>
              </a:cxn>
              <a:cxn ang="0">
                <a:pos x="121" y="21"/>
              </a:cxn>
              <a:cxn ang="0">
                <a:pos x="120" y="24"/>
              </a:cxn>
              <a:cxn ang="0">
                <a:pos x="121" y="26"/>
              </a:cxn>
              <a:cxn ang="0">
                <a:pos x="122" y="29"/>
              </a:cxn>
              <a:cxn ang="0">
                <a:pos x="124" y="31"/>
              </a:cxn>
              <a:cxn ang="0">
                <a:pos x="123" y="32"/>
              </a:cxn>
              <a:cxn ang="0">
                <a:pos x="124" y="34"/>
              </a:cxn>
              <a:cxn ang="0">
                <a:pos x="126" y="36"/>
              </a:cxn>
              <a:cxn ang="0">
                <a:pos x="127" y="37"/>
              </a:cxn>
              <a:cxn ang="0">
                <a:pos x="126" y="39"/>
              </a:cxn>
              <a:cxn ang="0">
                <a:pos x="126" y="42"/>
              </a:cxn>
              <a:cxn ang="0">
                <a:pos x="128" y="43"/>
              </a:cxn>
              <a:cxn ang="0">
                <a:pos x="128" y="45"/>
              </a:cxn>
              <a:cxn ang="0">
                <a:pos x="127" y="47"/>
              </a:cxn>
              <a:cxn ang="0">
                <a:pos x="128" y="48"/>
              </a:cxn>
              <a:cxn ang="0">
                <a:pos x="129" y="50"/>
              </a:cxn>
              <a:cxn ang="0">
                <a:pos x="128" y="52"/>
              </a:cxn>
              <a:cxn ang="0">
                <a:pos x="129" y="54"/>
              </a:cxn>
              <a:cxn ang="0">
                <a:pos x="130" y="55"/>
              </a:cxn>
              <a:cxn ang="0">
                <a:pos x="131" y="56"/>
              </a:cxn>
              <a:cxn ang="0">
                <a:pos x="132" y="58"/>
              </a:cxn>
              <a:cxn ang="0">
                <a:pos x="133" y="61"/>
              </a:cxn>
              <a:cxn ang="0">
                <a:pos x="135" y="64"/>
              </a:cxn>
              <a:cxn ang="0">
                <a:pos x="136" y="64"/>
              </a:cxn>
              <a:cxn ang="0">
                <a:pos x="135" y="67"/>
              </a:cxn>
              <a:cxn ang="0">
                <a:pos x="136" y="67"/>
              </a:cxn>
              <a:cxn ang="0">
                <a:pos x="30" y="65"/>
              </a:cxn>
              <a:cxn ang="0">
                <a:pos x="31" y="44"/>
              </a:cxn>
              <a:cxn ang="0">
                <a:pos x="0" y="41"/>
              </a:cxn>
              <a:cxn ang="0">
                <a:pos x="0" y="41"/>
              </a:cxn>
            </a:cxnLst>
            <a:rect l="0" t="0" r="r" b="b"/>
            <a:pathLst>
              <a:path w="136" h="67">
                <a:moveTo>
                  <a:pt x="0" y="41"/>
                </a:moveTo>
                <a:lnTo>
                  <a:pt x="4" y="0"/>
                </a:lnTo>
                <a:lnTo>
                  <a:pt x="87" y="4"/>
                </a:lnTo>
                <a:lnTo>
                  <a:pt x="90" y="7"/>
                </a:lnTo>
                <a:lnTo>
                  <a:pt x="93" y="7"/>
                </a:lnTo>
                <a:lnTo>
                  <a:pt x="95" y="7"/>
                </a:lnTo>
                <a:lnTo>
                  <a:pt x="96" y="8"/>
                </a:lnTo>
                <a:lnTo>
                  <a:pt x="98" y="11"/>
                </a:lnTo>
                <a:lnTo>
                  <a:pt x="100" y="11"/>
                </a:lnTo>
                <a:lnTo>
                  <a:pt x="102" y="11"/>
                </a:lnTo>
                <a:lnTo>
                  <a:pt x="104" y="9"/>
                </a:lnTo>
                <a:lnTo>
                  <a:pt x="107" y="9"/>
                </a:lnTo>
                <a:lnTo>
                  <a:pt x="108" y="10"/>
                </a:lnTo>
                <a:lnTo>
                  <a:pt x="115" y="14"/>
                </a:lnTo>
                <a:lnTo>
                  <a:pt x="118" y="16"/>
                </a:lnTo>
                <a:lnTo>
                  <a:pt x="118" y="18"/>
                </a:lnTo>
                <a:lnTo>
                  <a:pt x="121" y="20"/>
                </a:lnTo>
                <a:lnTo>
                  <a:pt x="121" y="21"/>
                </a:lnTo>
                <a:lnTo>
                  <a:pt x="120" y="24"/>
                </a:lnTo>
                <a:lnTo>
                  <a:pt x="121" y="26"/>
                </a:lnTo>
                <a:lnTo>
                  <a:pt x="122" y="29"/>
                </a:lnTo>
                <a:lnTo>
                  <a:pt x="124" y="31"/>
                </a:lnTo>
                <a:lnTo>
                  <a:pt x="123" y="32"/>
                </a:lnTo>
                <a:lnTo>
                  <a:pt x="124" y="34"/>
                </a:lnTo>
                <a:lnTo>
                  <a:pt x="126" y="36"/>
                </a:lnTo>
                <a:lnTo>
                  <a:pt x="127" y="37"/>
                </a:lnTo>
                <a:lnTo>
                  <a:pt x="126" y="39"/>
                </a:lnTo>
                <a:lnTo>
                  <a:pt x="126" y="42"/>
                </a:lnTo>
                <a:lnTo>
                  <a:pt x="128" y="43"/>
                </a:lnTo>
                <a:lnTo>
                  <a:pt x="128" y="45"/>
                </a:lnTo>
                <a:lnTo>
                  <a:pt x="127" y="47"/>
                </a:lnTo>
                <a:lnTo>
                  <a:pt x="128" y="48"/>
                </a:lnTo>
                <a:lnTo>
                  <a:pt x="129" y="50"/>
                </a:lnTo>
                <a:lnTo>
                  <a:pt x="128" y="52"/>
                </a:lnTo>
                <a:lnTo>
                  <a:pt x="129" y="54"/>
                </a:lnTo>
                <a:lnTo>
                  <a:pt x="130" y="55"/>
                </a:lnTo>
                <a:lnTo>
                  <a:pt x="131" y="56"/>
                </a:lnTo>
                <a:lnTo>
                  <a:pt x="132" y="58"/>
                </a:lnTo>
                <a:lnTo>
                  <a:pt x="133" y="61"/>
                </a:lnTo>
                <a:lnTo>
                  <a:pt x="135" y="64"/>
                </a:lnTo>
                <a:lnTo>
                  <a:pt x="136" y="64"/>
                </a:lnTo>
                <a:lnTo>
                  <a:pt x="135" y="67"/>
                </a:lnTo>
                <a:lnTo>
                  <a:pt x="136" y="67"/>
                </a:lnTo>
                <a:lnTo>
                  <a:pt x="30" y="65"/>
                </a:lnTo>
                <a:lnTo>
                  <a:pt x="31" y="44"/>
                </a:lnTo>
                <a:lnTo>
                  <a:pt x="0" y="41"/>
                </a:lnTo>
                <a:lnTo>
                  <a:pt x="0" y="41"/>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04" name="Freeform 16"/>
          <p:cNvSpPr>
            <a:spLocks/>
          </p:cNvSpPr>
          <p:nvPr/>
        </p:nvSpPr>
        <p:spPr bwMode="auto">
          <a:xfrm>
            <a:off x="3949700" y="2916238"/>
            <a:ext cx="1133475" cy="652462"/>
          </a:xfrm>
          <a:custGeom>
            <a:avLst/>
            <a:gdLst/>
            <a:ahLst/>
            <a:cxnLst>
              <a:cxn ang="0">
                <a:pos x="3" y="0"/>
              </a:cxn>
              <a:cxn ang="0">
                <a:pos x="109" y="2"/>
              </a:cxn>
              <a:cxn ang="0">
                <a:pos x="116" y="7"/>
              </a:cxn>
              <a:cxn ang="0">
                <a:pos x="114" y="10"/>
              </a:cxn>
              <a:cxn ang="0">
                <a:pos x="113" y="12"/>
              </a:cxn>
              <a:cxn ang="0">
                <a:pos x="114" y="14"/>
              </a:cxn>
              <a:cxn ang="0">
                <a:pos x="116" y="14"/>
              </a:cxn>
              <a:cxn ang="0">
                <a:pos x="117" y="18"/>
              </a:cxn>
              <a:cxn ang="0">
                <a:pos x="119" y="19"/>
              </a:cxn>
              <a:cxn ang="0">
                <a:pos x="120" y="20"/>
              </a:cxn>
              <a:cxn ang="0">
                <a:pos x="121" y="20"/>
              </a:cxn>
              <a:cxn ang="0">
                <a:pos x="121" y="65"/>
              </a:cxn>
              <a:cxn ang="0">
                <a:pos x="0" y="62"/>
              </a:cxn>
              <a:cxn ang="0">
                <a:pos x="3" y="0"/>
              </a:cxn>
            </a:cxnLst>
            <a:rect l="0" t="0" r="r" b="b"/>
            <a:pathLst>
              <a:path w="121" h="65">
                <a:moveTo>
                  <a:pt x="3" y="0"/>
                </a:moveTo>
                <a:lnTo>
                  <a:pt x="109" y="2"/>
                </a:lnTo>
                <a:lnTo>
                  <a:pt x="116" y="7"/>
                </a:lnTo>
                <a:lnTo>
                  <a:pt x="114" y="10"/>
                </a:lnTo>
                <a:lnTo>
                  <a:pt x="113" y="12"/>
                </a:lnTo>
                <a:lnTo>
                  <a:pt x="114" y="14"/>
                </a:lnTo>
                <a:lnTo>
                  <a:pt x="116" y="14"/>
                </a:lnTo>
                <a:lnTo>
                  <a:pt x="117" y="18"/>
                </a:lnTo>
                <a:lnTo>
                  <a:pt x="119" y="19"/>
                </a:lnTo>
                <a:lnTo>
                  <a:pt x="120" y="20"/>
                </a:lnTo>
                <a:lnTo>
                  <a:pt x="121" y="20"/>
                </a:lnTo>
                <a:lnTo>
                  <a:pt x="121" y="65"/>
                </a:lnTo>
                <a:lnTo>
                  <a:pt x="0" y="62"/>
                </a:lnTo>
                <a:lnTo>
                  <a:pt x="3" y="0"/>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05" name="Freeform 17"/>
          <p:cNvSpPr>
            <a:spLocks/>
          </p:cNvSpPr>
          <p:nvPr/>
        </p:nvSpPr>
        <p:spPr bwMode="auto">
          <a:xfrm>
            <a:off x="3790950" y="3529013"/>
            <a:ext cx="1320800" cy="733425"/>
          </a:xfrm>
          <a:custGeom>
            <a:avLst/>
            <a:gdLst/>
            <a:ahLst/>
            <a:cxnLst>
              <a:cxn ang="0">
                <a:pos x="17" y="1"/>
              </a:cxn>
              <a:cxn ang="0">
                <a:pos x="0" y="10"/>
              </a:cxn>
              <a:cxn ang="0">
                <a:pos x="48" y="53"/>
              </a:cxn>
              <a:cxn ang="0">
                <a:pos x="51" y="54"/>
              </a:cxn>
              <a:cxn ang="0">
                <a:pos x="54" y="58"/>
              </a:cxn>
              <a:cxn ang="0">
                <a:pos x="59" y="57"/>
              </a:cxn>
              <a:cxn ang="0">
                <a:pos x="61" y="59"/>
              </a:cxn>
              <a:cxn ang="0">
                <a:pos x="62" y="61"/>
              </a:cxn>
              <a:cxn ang="0">
                <a:pos x="67" y="62"/>
              </a:cxn>
              <a:cxn ang="0">
                <a:pos x="70" y="63"/>
              </a:cxn>
              <a:cxn ang="0">
                <a:pos x="71" y="62"/>
              </a:cxn>
              <a:cxn ang="0">
                <a:pos x="74" y="65"/>
              </a:cxn>
              <a:cxn ang="0">
                <a:pos x="80" y="64"/>
              </a:cxn>
              <a:cxn ang="0">
                <a:pos x="82" y="66"/>
              </a:cxn>
              <a:cxn ang="0">
                <a:pos x="82" y="69"/>
              </a:cxn>
              <a:cxn ang="0">
                <a:pos x="86" y="67"/>
              </a:cxn>
              <a:cxn ang="0">
                <a:pos x="92" y="70"/>
              </a:cxn>
              <a:cxn ang="0">
                <a:pos x="94" y="69"/>
              </a:cxn>
              <a:cxn ang="0">
                <a:pos x="96" y="70"/>
              </a:cxn>
              <a:cxn ang="0">
                <a:pos x="96" y="72"/>
              </a:cxn>
              <a:cxn ang="0">
                <a:pos x="97" y="71"/>
              </a:cxn>
              <a:cxn ang="0">
                <a:pos x="100" y="68"/>
              </a:cxn>
              <a:cxn ang="0">
                <a:pos x="101" y="69"/>
              </a:cxn>
              <a:cxn ang="0">
                <a:pos x="103" y="70"/>
              </a:cxn>
              <a:cxn ang="0">
                <a:pos x="105" y="69"/>
              </a:cxn>
              <a:cxn ang="0">
                <a:pos x="106" y="70"/>
              </a:cxn>
              <a:cxn ang="0">
                <a:pos x="110" y="73"/>
              </a:cxn>
              <a:cxn ang="0">
                <a:pos x="114" y="70"/>
              </a:cxn>
              <a:cxn ang="0">
                <a:pos x="120" y="68"/>
              </a:cxn>
              <a:cxn ang="0">
                <a:pos x="123" y="68"/>
              </a:cxn>
              <a:cxn ang="0">
                <a:pos x="129" y="68"/>
              </a:cxn>
              <a:cxn ang="0">
                <a:pos x="138" y="72"/>
              </a:cxn>
              <a:cxn ang="0">
                <a:pos x="140" y="73"/>
              </a:cxn>
              <a:cxn ang="0">
                <a:pos x="141" y="37"/>
              </a:cxn>
              <a:cxn ang="0">
                <a:pos x="138" y="4"/>
              </a:cxn>
            </a:cxnLst>
            <a:rect l="0" t="0" r="r" b="b"/>
            <a:pathLst>
              <a:path w="141" h="73">
                <a:moveTo>
                  <a:pt x="138" y="4"/>
                </a:moveTo>
                <a:lnTo>
                  <a:pt x="17" y="1"/>
                </a:lnTo>
                <a:lnTo>
                  <a:pt x="1" y="0"/>
                </a:lnTo>
                <a:lnTo>
                  <a:pt x="0" y="10"/>
                </a:lnTo>
                <a:lnTo>
                  <a:pt x="49" y="13"/>
                </a:lnTo>
                <a:lnTo>
                  <a:pt x="48" y="53"/>
                </a:lnTo>
                <a:lnTo>
                  <a:pt x="50" y="54"/>
                </a:lnTo>
                <a:lnTo>
                  <a:pt x="51" y="54"/>
                </a:lnTo>
                <a:lnTo>
                  <a:pt x="53" y="58"/>
                </a:lnTo>
                <a:lnTo>
                  <a:pt x="54" y="58"/>
                </a:lnTo>
                <a:lnTo>
                  <a:pt x="58" y="58"/>
                </a:lnTo>
                <a:lnTo>
                  <a:pt x="59" y="57"/>
                </a:lnTo>
                <a:lnTo>
                  <a:pt x="61" y="58"/>
                </a:lnTo>
                <a:lnTo>
                  <a:pt x="61" y="59"/>
                </a:lnTo>
                <a:lnTo>
                  <a:pt x="61" y="60"/>
                </a:lnTo>
                <a:lnTo>
                  <a:pt x="62" y="61"/>
                </a:lnTo>
                <a:lnTo>
                  <a:pt x="63" y="61"/>
                </a:lnTo>
                <a:lnTo>
                  <a:pt x="67" y="62"/>
                </a:lnTo>
                <a:lnTo>
                  <a:pt x="69" y="63"/>
                </a:lnTo>
                <a:lnTo>
                  <a:pt x="70" y="63"/>
                </a:lnTo>
                <a:lnTo>
                  <a:pt x="70" y="63"/>
                </a:lnTo>
                <a:lnTo>
                  <a:pt x="71" y="62"/>
                </a:lnTo>
                <a:lnTo>
                  <a:pt x="72" y="64"/>
                </a:lnTo>
                <a:lnTo>
                  <a:pt x="74" y="65"/>
                </a:lnTo>
                <a:lnTo>
                  <a:pt x="75" y="63"/>
                </a:lnTo>
                <a:lnTo>
                  <a:pt x="80" y="64"/>
                </a:lnTo>
                <a:lnTo>
                  <a:pt x="80" y="65"/>
                </a:lnTo>
                <a:lnTo>
                  <a:pt x="82" y="66"/>
                </a:lnTo>
                <a:lnTo>
                  <a:pt x="82" y="67"/>
                </a:lnTo>
                <a:lnTo>
                  <a:pt x="82" y="69"/>
                </a:lnTo>
                <a:lnTo>
                  <a:pt x="86" y="70"/>
                </a:lnTo>
                <a:lnTo>
                  <a:pt x="86" y="67"/>
                </a:lnTo>
                <a:lnTo>
                  <a:pt x="88" y="67"/>
                </a:lnTo>
                <a:lnTo>
                  <a:pt x="92" y="70"/>
                </a:lnTo>
                <a:lnTo>
                  <a:pt x="92" y="70"/>
                </a:lnTo>
                <a:lnTo>
                  <a:pt x="94" y="69"/>
                </a:lnTo>
                <a:lnTo>
                  <a:pt x="96" y="69"/>
                </a:lnTo>
                <a:lnTo>
                  <a:pt x="96" y="70"/>
                </a:lnTo>
                <a:lnTo>
                  <a:pt x="95" y="71"/>
                </a:lnTo>
                <a:lnTo>
                  <a:pt x="96" y="72"/>
                </a:lnTo>
                <a:lnTo>
                  <a:pt x="97" y="72"/>
                </a:lnTo>
                <a:lnTo>
                  <a:pt x="97" y="71"/>
                </a:lnTo>
                <a:lnTo>
                  <a:pt x="98" y="69"/>
                </a:lnTo>
                <a:lnTo>
                  <a:pt x="100" y="68"/>
                </a:lnTo>
                <a:lnTo>
                  <a:pt x="100" y="68"/>
                </a:lnTo>
                <a:lnTo>
                  <a:pt x="101" y="69"/>
                </a:lnTo>
                <a:lnTo>
                  <a:pt x="103" y="70"/>
                </a:lnTo>
                <a:lnTo>
                  <a:pt x="103" y="70"/>
                </a:lnTo>
                <a:lnTo>
                  <a:pt x="104" y="69"/>
                </a:lnTo>
                <a:lnTo>
                  <a:pt x="105" y="69"/>
                </a:lnTo>
                <a:lnTo>
                  <a:pt x="106" y="70"/>
                </a:lnTo>
                <a:lnTo>
                  <a:pt x="106" y="70"/>
                </a:lnTo>
                <a:lnTo>
                  <a:pt x="107" y="71"/>
                </a:lnTo>
                <a:lnTo>
                  <a:pt x="110" y="73"/>
                </a:lnTo>
                <a:lnTo>
                  <a:pt x="113" y="70"/>
                </a:lnTo>
                <a:lnTo>
                  <a:pt x="114" y="70"/>
                </a:lnTo>
                <a:lnTo>
                  <a:pt x="117" y="70"/>
                </a:lnTo>
                <a:lnTo>
                  <a:pt x="120" y="68"/>
                </a:lnTo>
                <a:lnTo>
                  <a:pt x="122" y="68"/>
                </a:lnTo>
                <a:lnTo>
                  <a:pt x="123" y="68"/>
                </a:lnTo>
                <a:lnTo>
                  <a:pt x="127" y="69"/>
                </a:lnTo>
                <a:lnTo>
                  <a:pt x="129" y="68"/>
                </a:lnTo>
                <a:lnTo>
                  <a:pt x="130" y="68"/>
                </a:lnTo>
                <a:lnTo>
                  <a:pt x="138" y="72"/>
                </a:lnTo>
                <a:lnTo>
                  <a:pt x="139" y="72"/>
                </a:lnTo>
                <a:lnTo>
                  <a:pt x="140" y="73"/>
                </a:lnTo>
                <a:lnTo>
                  <a:pt x="141" y="73"/>
                </a:lnTo>
                <a:lnTo>
                  <a:pt x="141" y="37"/>
                </a:lnTo>
                <a:lnTo>
                  <a:pt x="138" y="14"/>
                </a:lnTo>
                <a:lnTo>
                  <a:pt x="138" y="4"/>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06" name="Freeform 18"/>
          <p:cNvSpPr>
            <a:spLocks/>
          </p:cNvSpPr>
          <p:nvPr/>
        </p:nvSpPr>
        <p:spPr bwMode="auto">
          <a:xfrm>
            <a:off x="3125788" y="3629025"/>
            <a:ext cx="2154237" cy="2262188"/>
          </a:xfrm>
          <a:custGeom>
            <a:avLst/>
            <a:gdLst/>
            <a:ahLst/>
            <a:cxnLst>
              <a:cxn ang="0">
                <a:pos x="209" y="62"/>
              </a:cxn>
              <a:cxn ang="0">
                <a:pos x="194" y="58"/>
              </a:cxn>
              <a:cxn ang="0">
                <a:pos x="185" y="60"/>
              </a:cxn>
              <a:cxn ang="0">
                <a:pos x="177" y="60"/>
              </a:cxn>
              <a:cxn ang="0">
                <a:pos x="175" y="60"/>
              </a:cxn>
              <a:cxn ang="0">
                <a:pos x="171" y="58"/>
              </a:cxn>
              <a:cxn ang="0">
                <a:pos x="167" y="62"/>
              </a:cxn>
              <a:cxn ang="0">
                <a:pos x="165" y="59"/>
              </a:cxn>
              <a:cxn ang="0">
                <a:pos x="157" y="57"/>
              </a:cxn>
              <a:cxn ang="0">
                <a:pos x="153" y="56"/>
              </a:cxn>
              <a:cxn ang="0">
                <a:pos x="145" y="55"/>
              </a:cxn>
              <a:cxn ang="0">
                <a:pos x="141" y="53"/>
              </a:cxn>
              <a:cxn ang="0">
                <a:pos x="133" y="51"/>
              </a:cxn>
              <a:cxn ang="0">
                <a:pos x="130" y="47"/>
              </a:cxn>
              <a:cxn ang="0">
                <a:pos x="122" y="44"/>
              </a:cxn>
              <a:cxn ang="0">
                <a:pos x="71" y="0"/>
              </a:cxn>
              <a:cxn ang="0">
                <a:pos x="0" y="88"/>
              </a:cxn>
              <a:cxn ang="0">
                <a:pos x="1" y="92"/>
              </a:cxn>
              <a:cxn ang="0">
                <a:pos x="7" y="99"/>
              </a:cxn>
              <a:cxn ang="0">
                <a:pos x="28" y="121"/>
              </a:cxn>
              <a:cxn ang="0">
                <a:pos x="31" y="128"/>
              </a:cxn>
              <a:cxn ang="0">
                <a:pos x="46" y="150"/>
              </a:cxn>
              <a:cxn ang="0">
                <a:pos x="60" y="153"/>
              </a:cxn>
              <a:cxn ang="0">
                <a:pos x="68" y="140"/>
              </a:cxn>
              <a:cxn ang="0">
                <a:pos x="73" y="138"/>
              </a:cxn>
              <a:cxn ang="0">
                <a:pos x="82" y="141"/>
              </a:cxn>
              <a:cxn ang="0">
                <a:pos x="91" y="146"/>
              </a:cxn>
              <a:cxn ang="0">
                <a:pos x="94" y="148"/>
              </a:cxn>
              <a:cxn ang="0">
                <a:pos x="102" y="158"/>
              </a:cxn>
              <a:cxn ang="0">
                <a:pos x="115" y="182"/>
              </a:cxn>
              <a:cxn ang="0">
                <a:pos x="122" y="190"/>
              </a:cxn>
              <a:cxn ang="0">
                <a:pos x="124" y="202"/>
              </a:cxn>
              <a:cxn ang="0">
                <a:pos x="135" y="215"/>
              </a:cxn>
              <a:cxn ang="0">
                <a:pos x="154" y="221"/>
              </a:cxn>
              <a:cxn ang="0">
                <a:pos x="164" y="223"/>
              </a:cxn>
              <a:cxn ang="0">
                <a:pos x="163" y="220"/>
              </a:cxn>
              <a:cxn ang="0">
                <a:pos x="160" y="198"/>
              </a:cxn>
              <a:cxn ang="0">
                <a:pos x="158" y="195"/>
              </a:cxn>
              <a:cxn ang="0">
                <a:pos x="163" y="187"/>
              </a:cxn>
              <a:cxn ang="0">
                <a:pos x="164" y="184"/>
              </a:cxn>
              <a:cxn ang="0">
                <a:pos x="167" y="177"/>
              </a:cxn>
              <a:cxn ang="0">
                <a:pos x="170" y="177"/>
              </a:cxn>
              <a:cxn ang="0">
                <a:pos x="172" y="174"/>
              </a:cxn>
              <a:cxn ang="0">
                <a:pos x="174" y="174"/>
              </a:cxn>
              <a:cxn ang="0">
                <a:pos x="179" y="171"/>
              </a:cxn>
              <a:cxn ang="0">
                <a:pos x="181" y="167"/>
              </a:cxn>
              <a:cxn ang="0">
                <a:pos x="183" y="168"/>
              </a:cxn>
              <a:cxn ang="0">
                <a:pos x="201" y="159"/>
              </a:cxn>
              <a:cxn ang="0">
                <a:pos x="205" y="148"/>
              </a:cxn>
              <a:cxn ang="0">
                <a:pos x="209" y="147"/>
              </a:cxn>
              <a:cxn ang="0">
                <a:pos x="221" y="145"/>
              </a:cxn>
              <a:cxn ang="0">
                <a:pos x="224" y="144"/>
              </a:cxn>
              <a:cxn ang="0">
                <a:pos x="226" y="139"/>
              </a:cxn>
              <a:cxn ang="0">
                <a:pos x="227" y="130"/>
              </a:cxn>
              <a:cxn ang="0">
                <a:pos x="229" y="123"/>
              </a:cxn>
              <a:cxn ang="0">
                <a:pos x="228" y="112"/>
              </a:cxn>
              <a:cxn ang="0">
                <a:pos x="226" y="107"/>
              </a:cxn>
              <a:cxn ang="0">
                <a:pos x="224" y="101"/>
              </a:cxn>
              <a:cxn ang="0">
                <a:pos x="220" y="65"/>
              </a:cxn>
              <a:cxn ang="0">
                <a:pos x="212" y="63"/>
              </a:cxn>
            </a:cxnLst>
            <a:rect l="0" t="0" r="r" b="b"/>
            <a:pathLst>
              <a:path w="230" h="225">
                <a:moveTo>
                  <a:pt x="212" y="63"/>
                </a:moveTo>
                <a:lnTo>
                  <a:pt x="211" y="63"/>
                </a:lnTo>
                <a:lnTo>
                  <a:pt x="210" y="62"/>
                </a:lnTo>
                <a:lnTo>
                  <a:pt x="209" y="62"/>
                </a:lnTo>
                <a:lnTo>
                  <a:pt x="201" y="58"/>
                </a:lnTo>
                <a:lnTo>
                  <a:pt x="200" y="58"/>
                </a:lnTo>
                <a:lnTo>
                  <a:pt x="198" y="59"/>
                </a:lnTo>
                <a:lnTo>
                  <a:pt x="194" y="58"/>
                </a:lnTo>
                <a:lnTo>
                  <a:pt x="193" y="58"/>
                </a:lnTo>
                <a:lnTo>
                  <a:pt x="192" y="58"/>
                </a:lnTo>
                <a:lnTo>
                  <a:pt x="188" y="60"/>
                </a:lnTo>
                <a:lnTo>
                  <a:pt x="185" y="60"/>
                </a:lnTo>
                <a:lnTo>
                  <a:pt x="184" y="60"/>
                </a:lnTo>
                <a:lnTo>
                  <a:pt x="181" y="63"/>
                </a:lnTo>
                <a:lnTo>
                  <a:pt x="178" y="61"/>
                </a:lnTo>
                <a:lnTo>
                  <a:pt x="177" y="60"/>
                </a:lnTo>
                <a:lnTo>
                  <a:pt x="177" y="60"/>
                </a:lnTo>
                <a:lnTo>
                  <a:pt x="176" y="59"/>
                </a:lnTo>
                <a:lnTo>
                  <a:pt x="175" y="59"/>
                </a:lnTo>
                <a:lnTo>
                  <a:pt x="175" y="60"/>
                </a:lnTo>
                <a:lnTo>
                  <a:pt x="174" y="60"/>
                </a:lnTo>
                <a:lnTo>
                  <a:pt x="172" y="59"/>
                </a:lnTo>
                <a:lnTo>
                  <a:pt x="171" y="58"/>
                </a:lnTo>
                <a:lnTo>
                  <a:pt x="171" y="58"/>
                </a:lnTo>
                <a:lnTo>
                  <a:pt x="169" y="59"/>
                </a:lnTo>
                <a:lnTo>
                  <a:pt x="168" y="61"/>
                </a:lnTo>
                <a:lnTo>
                  <a:pt x="168" y="62"/>
                </a:lnTo>
                <a:lnTo>
                  <a:pt x="167" y="62"/>
                </a:lnTo>
                <a:lnTo>
                  <a:pt x="166" y="61"/>
                </a:lnTo>
                <a:lnTo>
                  <a:pt x="167" y="60"/>
                </a:lnTo>
                <a:lnTo>
                  <a:pt x="167" y="59"/>
                </a:lnTo>
                <a:lnTo>
                  <a:pt x="165" y="59"/>
                </a:lnTo>
                <a:lnTo>
                  <a:pt x="163" y="60"/>
                </a:lnTo>
                <a:lnTo>
                  <a:pt x="163" y="60"/>
                </a:lnTo>
                <a:lnTo>
                  <a:pt x="159" y="57"/>
                </a:lnTo>
                <a:lnTo>
                  <a:pt x="157" y="57"/>
                </a:lnTo>
                <a:lnTo>
                  <a:pt x="157" y="60"/>
                </a:lnTo>
                <a:lnTo>
                  <a:pt x="153" y="59"/>
                </a:lnTo>
                <a:lnTo>
                  <a:pt x="153" y="57"/>
                </a:lnTo>
                <a:lnTo>
                  <a:pt x="153" y="56"/>
                </a:lnTo>
                <a:lnTo>
                  <a:pt x="151" y="55"/>
                </a:lnTo>
                <a:lnTo>
                  <a:pt x="151" y="54"/>
                </a:lnTo>
                <a:lnTo>
                  <a:pt x="146" y="53"/>
                </a:lnTo>
                <a:lnTo>
                  <a:pt x="145" y="55"/>
                </a:lnTo>
                <a:lnTo>
                  <a:pt x="143" y="54"/>
                </a:lnTo>
                <a:lnTo>
                  <a:pt x="143" y="52"/>
                </a:lnTo>
                <a:lnTo>
                  <a:pt x="141" y="53"/>
                </a:lnTo>
                <a:lnTo>
                  <a:pt x="141" y="53"/>
                </a:lnTo>
                <a:lnTo>
                  <a:pt x="140" y="53"/>
                </a:lnTo>
                <a:lnTo>
                  <a:pt x="138" y="52"/>
                </a:lnTo>
                <a:lnTo>
                  <a:pt x="134" y="51"/>
                </a:lnTo>
                <a:lnTo>
                  <a:pt x="133" y="51"/>
                </a:lnTo>
                <a:lnTo>
                  <a:pt x="132" y="50"/>
                </a:lnTo>
                <a:lnTo>
                  <a:pt x="132" y="49"/>
                </a:lnTo>
                <a:lnTo>
                  <a:pt x="132" y="48"/>
                </a:lnTo>
                <a:lnTo>
                  <a:pt x="130" y="47"/>
                </a:lnTo>
                <a:lnTo>
                  <a:pt x="129" y="48"/>
                </a:lnTo>
                <a:lnTo>
                  <a:pt x="125" y="48"/>
                </a:lnTo>
                <a:lnTo>
                  <a:pt x="124" y="48"/>
                </a:lnTo>
                <a:lnTo>
                  <a:pt x="122" y="44"/>
                </a:lnTo>
                <a:lnTo>
                  <a:pt x="121" y="44"/>
                </a:lnTo>
                <a:lnTo>
                  <a:pt x="119" y="43"/>
                </a:lnTo>
                <a:lnTo>
                  <a:pt x="120" y="3"/>
                </a:lnTo>
                <a:lnTo>
                  <a:pt x="71" y="0"/>
                </a:lnTo>
                <a:lnTo>
                  <a:pt x="70" y="0"/>
                </a:lnTo>
                <a:lnTo>
                  <a:pt x="63" y="94"/>
                </a:lnTo>
                <a:lnTo>
                  <a:pt x="1" y="88"/>
                </a:lnTo>
                <a:lnTo>
                  <a:pt x="0" y="88"/>
                </a:lnTo>
                <a:lnTo>
                  <a:pt x="1" y="89"/>
                </a:lnTo>
                <a:lnTo>
                  <a:pt x="1" y="89"/>
                </a:lnTo>
                <a:lnTo>
                  <a:pt x="0" y="90"/>
                </a:lnTo>
                <a:lnTo>
                  <a:pt x="1" y="92"/>
                </a:lnTo>
                <a:lnTo>
                  <a:pt x="1" y="92"/>
                </a:lnTo>
                <a:lnTo>
                  <a:pt x="4" y="95"/>
                </a:lnTo>
                <a:lnTo>
                  <a:pt x="5" y="97"/>
                </a:lnTo>
                <a:lnTo>
                  <a:pt x="7" y="99"/>
                </a:lnTo>
                <a:lnTo>
                  <a:pt x="10" y="102"/>
                </a:lnTo>
                <a:lnTo>
                  <a:pt x="19" y="113"/>
                </a:lnTo>
                <a:lnTo>
                  <a:pt x="27" y="120"/>
                </a:lnTo>
                <a:lnTo>
                  <a:pt x="28" y="121"/>
                </a:lnTo>
                <a:lnTo>
                  <a:pt x="29" y="122"/>
                </a:lnTo>
                <a:lnTo>
                  <a:pt x="29" y="124"/>
                </a:lnTo>
                <a:lnTo>
                  <a:pt x="29" y="125"/>
                </a:lnTo>
                <a:lnTo>
                  <a:pt x="31" y="128"/>
                </a:lnTo>
                <a:lnTo>
                  <a:pt x="31" y="134"/>
                </a:lnTo>
                <a:lnTo>
                  <a:pt x="31" y="137"/>
                </a:lnTo>
                <a:lnTo>
                  <a:pt x="34" y="141"/>
                </a:lnTo>
                <a:lnTo>
                  <a:pt x="46" y="150"/>
                </a:lnTo>
                <a:lnTo>
                  <a:pt x="54" y="155"/>
                </a:lnTo>
                <a:lnTo>
                  <a:pt x="57" y="156"/>
                </a:lnTo>
                <a:lnTo>
                  <a:pt x="58" y="155"/>
                </a:lnTo>
                <a:lnTo>
                  <a:pt x="60" y="153"/>
                </a:lnTo>
                <a:lnTo>
                  <a:pt x="62" y="151"/>
                </a:lnTo>
                <a:lnTo>
                  <a:pt x="65" y="143"/>
                </a:lnTo>
                <a:lnTo>
                  <a:pt x="67" y="141"/>
                </a:lnTo>
                <a:lnTo>
                  <a:pt x="68" y="140"/>
                </a:lnTo>
                <a:lnTo>
                  <a:pt x="71" y="141"/>
                </a:lnTo>
                <a:lnTo>
                  <a:pt x="72" y="141"/>
                </a:lnTo>
                <a:lnTo>
                  <a:pt x="72" y="139"/>
                </a:lnTo>
                <a:lnTo>
                  <a:pt x="73" y="138"/>
                </a:lnTo>
                <a:lnTo>
                  <a:pt x="75" y="139"/>
                </a:lnTo>
                <a:lnTo>
                  <a:pt x="76" y="140"/>
                </a:lnTo>
                <a:lnTo>
                  <a:pt x="81" y="141"/>
                </a:lnTo>
                <a:lnTo>
                  <a:pt x="82" y="141"/>
                </a:lnTo>
                <a:lnTo>
                  <a:pt x="85" y="142"/>
                </a:lnTo>
                <a:lnTo>
                  <a:pt x="87" y="141"/>
                </a:lnTo>
                <a:lnTo>
                  <a:pt x="90" y="144"/>
                </a:lnTo>
                <a:lnTo>
                  <a:pt x="91" y="146"/>
                </a:lnTo>
                <a:lnTo>
                  <a:pt x="92" y="146"/>
                </a:lnTo>
                <a:lnTo>
                  <a:pt x="92" y="147"/>
                </a:lnTo>
                <a:lnTo>
                  <a:pt x="93" y="147"/>
                </a:lnTo>
                <a:lnTo>
                  <a:pt x="94" y="148"/>
                </a:lnTo>
                <a:lnTo>
                  <a:pt x="97" y="151"/>
                </a:lnTo>
                <a:lnTo>
                  <a:pt x="100" y="154"/>
                </a:lnTo>
                <a:lnTo>
                  <a:pt x="102" y="157"/>
                </a:lnTo>
                <a:lnTo>
                  <a:pt x="102" y="158"/>
                </a:lnTo>
                <a:lnTo>
                  <a:pt x="107" y="171"/>
                </a:lnTo>
                <a:lnTo>
                  <a:pt x="108" y="173"/>
                </a:lnTo>
                <a:lnTo>
                  <a:pt x="114" y="180"/>
                </a:lnTo>
                <a:lnTo>
                  <a:pt x="115" y="182"/>
                </a:lnTo>
                <a:lnTo>
                  <a:pt x="119" y="186"/>
                </a:lnTo>
                <a:lnTo>
                  <a:pt x="120" y="187"/>
                </a:lnTo>
                <a:lnTo>
                  <a:pt x="121" y="189"/>
                </a:lnTo>
                <a:lnTo>
                  <a:pt x="122" y="190"/>
                </a:lnTo>
                <a:lnTo>
                  <a:pt x="121" y="194"/>
                </a:lnTo>
                <a:lnTo>
                  <a:pt x="123" y="196"/>
                </a:lnTo>
                <a:lnTo>
                  <a:pt x="123" y="201"/>
                </a:lnTo>
                <a:lnTo>
                  <a:pt x="124" y="202"/>
                </a:lnTo>
                <a:lnTo>
                  <a:pt x="129" y="210"/>
                </a:lnTo>
                <a:lnTo>
                  <a:pt x="129" y="213"/>
                </a:lnTo>
                <a:lnTo>
                  <a:pt x="132" y="213"/>
                </a:lnTo>
                <a:lnTo>
                  <a:pt x="135" y="215"/>
                </a:lnTo>
                <a:lnTo>
                  <a:pt x="139" y="216"/>
                </a:lnTo>
                <a:lnTo>
                  <a:pt x="145" y="220"/>
                </a:lnTo>
                <a:lnTo>
                  <a:pt x="153" y="221"/>
                </a:lnTo>
                <a:lnTo>
                  <a:pt x="154" y="221"/>
                </a:lnTo>
                <a:lnTo>
                  <a:pt x="159" y="224"/>
                </a:lnTo>
                <a:lnTo>
                  <a:pt x="161" y="225"/>
                </a:lnTo>
                <a:lnTo>
                  <a:pt x="163" y="222"/>
                </a:lnTo>
                <a:lnTo>
                  <a:pt x="164" y="223"/>
                </a:lnTo>
                <a:lnTo>
                  <a:pt x="165" y="222"/>
                </a:lnTo>
                <a:lnTo>
                  <a:pt x="165" y="221"/>
                </a:lnTo>
                <a:lnTo>
                  <a:pt x="163" y="220"/>
                </a:lnTo>
                <a:lnTo>
                  <a:pt x="163" y="220"/>
                </a:lnTo>
                <a:lnTo>
                  <a:pt x="162" y="217"/>
                </a:lnTo>
                <a:lnTo>
                  <a:pt x="159" y="208"/>
                </a:lnTo>
                <a:lnTo>
                  <a:pt x="158" y="204"/>
                </a:lnTo>
                <a:lnTo>
                  <a:pt x="160" y="198"/>
                </a:lnTo>
                <a:lnTo>
                  <a:pt x="160" y="196"/>
                </a:lnTo>
                <a:lnTo>
                  <a:pt x="159" y="196"/>
                </a:lnTo>
                <a:lnTo>
                  <a:pt x="159" y="196"/>
                </a:lnTo>
                <a:lnTo>
                  <a:pt x="158" y="195"/>
                </a:lnTo>
                <a:lnTo>
                  <a:pt x="158" y="195"/>
                </a:lnTo>
                <a:lnTo>
                  <a:pt x="159" y="194"/>
                </a:lnTo>
                <a:lnTo>
                  <a:pt x="161" y="193"/>
                </a:lnTo>
                <a:lnTo>
                  <a:pt x="163" y="187"/>
                </a:lnTo>
                <a:lnTo>
                  <a:pt x="162" y="187"/>
                </a:lnTo>
                <a:lnTo>
                  <a:pt x="161" y="184"/>
                </a:lnTo>
                <a:lnTo>
                  <a:pt x="162" y="183"/>
                </a:lnTo>
                <a:lnTo>
                  <a:pt x="164" y="184"/>
                </a:lnTo>
                <a:lnTo>
                  <a:pt x="167" y="182"/>
                </a:lnTo>
                <a:lnTo>
                  <a:pt x="168" y="179"/>
                </a:lnTo>
                <a:lnTo>
                  <a:pt x="166" y="178"/>
                </a:lnTo>
                <a:lnTo>
                  <a:pt x="167" y="177"/>
                </a:lnTo>
                <a:lnTo>
                  <a:pt x="168" y="177"/>
                </a:lnTo>
                <a:lnTo>
                  <a:pt x="168" y="177"/>
                </a:lnTo>
                <a:lnTo>
                  <a:pt x="169" y="177"/>
                </a:lnTo>
                <a:lnTo>
                  <a:pt x="170" y="177"/>
                </a:lnTo>
                <a:lnTo>
                  <a:pt x="171" y="177"/>
                </a:lnTo>
                <a:lnTo>
                  <a:pt x="172" y="177"/>
                </a:lnTo>
                <a:lnTo>
                  <a:pt x="172" y="176"/>
                </a:lnTo>
                <a:lnTo>
                  <a:pt x="172" y="174"/>
                </a:lnTo>
                <a:lnTo>
                  <a:pt x="172" y="173"/>
                </a:lnTo>
                <a:lnTo>
                  <a:pt x="173" y="173"/>
                </a:lnTo>
                <a:lnTo>
                  <a:pt x="174" y="173"/>
                </a:lnTo>
                <a:lnTo>
                  <a:pt x="174" y="174"/>
                </a:lnTo>
                <a:lnTo>
                  <a:pt x="179" y="172"/>
                </a:lnTo>
                <a:lnTo>
                  <a:pt x="179" y="172"/>
                </a:lnTo>
                <a:lnTo>
                  <a:pt x="179" y="171"/>
                </a:lnTo>
                <a:lnTo>
                  <a:pt x="179" y="171"/>
                </a:lnTo>
                <a:lnTo>
                  <a:pt x="177" y="170"/>
                </a:lnTo>
                <a:lnTo>
                  <a:pt x="177" y="169"/>
                </a:lnTo>
                <a:lnTo>
                  <a:pt x="181" y="167"/>
                </a:lnTo>
                <a:lnTo>
                  <a:pt x="181" y="167"/>
                </a:lnTo>
                <a:lnTo>
                  <a:pt x="183" y="166"/>
                </a:lnTo>
                <a:lnTo>
                  <a:pt x="183" y="167"/>
                </a:lnTo>
                <a:lnTo>
                  <a:pt x="182" y="167"/>
                </a:lnTo>
                <a:lnTo>
                  <a:pt x="183" y="168"/>
                </a:lnTo>
                <a:lnTo>
                  <a:pt x="184" y="168"/>
                </a:lnTo>
                <a:lnTo>
                  <a:pt x="184" y="168"/>
                </a:lnTo>
                <a:lnTo>
                  <a:pt x="191" y="166"/>
                </a:lnTo>
                <a:lnTo>
                  <a:pt x="201" y="159"/>
                </a:lnTo>
                <a:lnTo>
                  <a:pt x="202" y="156"/>
                </a:lnTo>
                <a:lnTo>
                  <a:pt x="207" y="152"/>
                </a:lnTo>
                <a:lnTo>
                  <a:pt x="207" y="151"/>
                </a:lnTo>
                <a:lnTo>
                  <a:pt x="205" y="148"/>
                </a:lnTo>
                <a:lnTo>
                  <a:pt x="205" y="146"/>
                </a:lnTo>
                <a:lnTo>
                  <a:pt x="208" y="145"/>
                </a:lnTo>
                <a:lnTo>
                  <a:pt x="209" y="145"/>
                </a:lnTo>
                <a:lnTo>
                  <a:pt x="209" y="147"/>
                </a:lnTo>
                <a:lnTo>
                  <a:pt x="209" y="148"/>
                </a:lnTo>
                <a:lnTo>
                  <a:pt x="213" y="148"/>
                </a:lnTo>
                <a:lnTo>
                  <a:pt x="213" y="149"/>
                </a:lnTo>
                <a:lnTo>
                  <a:pt x="221" y="145"/>
                </a:lnTo>
                <a:lnTo>
                  <a:pt x="225" y="145"/>
                </a:lnTo>
                <a:lnTo>
                  <a:pt x="225" y="145"/>
                </a:lnTo>
                <a:lnTo>
                  <a:pt x="225" y="144"/>
                </a:lnTo>
                <a:lnTo>
                  <a:pt x="224" y="144"/>
                </a:lnTo>
                <a:lnTo>
                  <a:pt x="224" y="142"/>
                </a:lnTo>
                <a:lnTo>
                  <a:pt x="225" y="142"/>
                </a:lnTo>
                <a:lnTo>
                  <a:pt x="225" y="141"/>
                </a:lnTo>
                <a:lnTo>
                  <a:pt x="226" y="139"/>
                </a:lnTo>
                <a:lnTo>
                  <a:pt x="228" y="134"/>
                </a:lnTo>
                <a:lnTo>
                  <a:pt x="227" y="133"/>
                </a:lnTo>
                <a:lnTo>
                  <a:pt x="227" y="131"/>
                </a:lnTo>
                <a:lnTo>
                  <a:pt x="227" y="130"/>
                </a:lnTo>
                <a:lnTo>
                  <a:pt x="227" y="129"/>
                </a:lnTo>
                <a:lnTo>
                  <a:pt x="227" y="126"/>
                </a:lnTo>
                <a:lnTo>
                  <a:pt x="229" y="125"/>
                </a:lnTo>
                <a:lnTo>
                  <a:pt x="229" y="123"/>
                </a:lnTo>
                <a:lnTo>
                  <a:pt x="230" y="120"/>
                </a:lnTo>
                <a:lnTo>
                  <a:pt x="230" y="117"/>
                </a:lnTo>
                <a:lnTo>
                  <a:pt x="229" y="114"/>
                </a:lnTo>
                <a:lnTo>
                  <a:pt x="228" y="112"/>
                </a:lnTo>
                <a:lnTo>
                  <a:pt x="228" y="111"/>
                </a:lnTo>
                <a:lnTo>
                  <a:pt x="228" y="110"/>
                </a:lnTo>
                <a:lnTo>
                  <a:pt x="227" y="109"/>
                </a:lnTo>
                <a:lnTo>
                  <a:pt x="226" y="107"/>
                </a:lnTo>
                <a:lnTo>
                  <a:pt x="225" y="106"/>
                </a:lnTo>
                <a:lnTo>
                  <a:pt x="225" y="106"/>
                </a:lnTo>
                <a:lnTo>
                  <a:pt x="225" y="104"/>
                </a:lnTo>
                <a:lnTo>
                  <a:pt x="224" y="101"/>
                </a:lnTo>
                <a:lnTo>
                  <a:pt x="221" y="98"/>
                </a:lnTo>
                <a:lnTo>
                  <a:pt x="221" y="97"/>
                </a:lnTo>
                <a:lnTo>
                  <a:pt x="220" y="76"/>
                </a:lnTo>
                <a:lnTo>
                  <a:pt x="220" y="65"/>
                </a:lnTo>
                <a:lnTo>
                  <a:pt x="217" y="64"/>
                </a:lnTo>
                <a:lnTo>
                  <a:pt x="215" y="66"/>
                </a:lnTo>
                <a:lnTo>
                  <a:pt x="215" y="65"/>
                </a:lnTo>
                <a:lnTo>
                  <a:pt x="212" y="63"/>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07" name="Freeform 19"/>
          <p:cNvSpPr>
            <a:spLocks/>
          </p:cNvSpPr>
          <p:nvPr/>
        </p:nvSpPr>
        <p:spPr bwMode="auto">
          <a:xfrm>
            <a:off x="4708525" y="985838"/>
            <a:ext cx="1022350" cy="1227137"/>
          </a:xfrm>
          <a:custGeom>
            <a:avLst/>
            <a:gdLst/>
            <a:ahLst/>
            <a:cxnLst>
              <a:cxn ang="0">
                <a:pos x="11" y="84"/>
              </a:cxn>
              <a:cxn ang="0">
                <a:pos x="5" y="77"/>
              </a:cxn>
              <a:cxn ang="0">
                <a:pos x="9" y="72"/>
              </a:cxn>
              <a:cxn ang="0">
                <a:pos x="9" y="67"/>
              </a:cxn>
              <a:cxn ang="0">
                <a:pos x="7" y="57"/>
              </a:cxn>
              <a:cxn ang="0">
                <a:pos x="6" y="52"/>
              </a:cxn>
              <a:cxn ang="0">
                <a:pos x="6" y="39"/>
              </a:cxn>
              <a:cxn ang="0">
                <a:pos x="3" y="32"/>
              </a:cxn>
              <a:cxn ang="0">
                <a:pos x="1" y="19"/>
              </a:cxn>
              <a:cxn ang="0">
                <a:pos x="2" y="14"/>
              </a:cxn>
              <a:cxn ang="0">
                <a:pos x="0" y="8"/>
              </a:cxn>
              <a:cxn ang="0">
                <a:pos x="29" y="3"/>
              </a:cxn>
              <a:cxn ang="0">
                <a:pos x="31" y="0"/>
              </a:cxn>
              <a:cxn ang="0">
                <a:pos x="34" y="6"/>
              </a:cxn>
              <a:cxn ang="0">
                <a:pos x="35" y="12"/>
              </a:cxn>
              <a:cxn ang="0">
                <a:pos x="39" y="13"/>
              </a:cxn>
              <a:cxn ang="0">
                <a:pos x="42" y="15"/>
              </a:cxn>
              <a:cxn ang="0">
                <a:pos x="47" y="15"/>
              </a:cxn>
              <a:cxn ang="0">
                <a:pos x="48" y="17"/>
              </a:cxn>
              <a:cxn ang="0">
                <a:pos x="53" y="15"/>
              </a:cxn>
              <a:cxn ang="0">
                <a:pos x="63" y="16"/>
              </a:cxn>
              <a:cxn ang="0">
                <a:pos x="64" y="17"/>
              </a:cxn>
              <a:cxn ang="0">
                <a:pos x="65" y="18"/>
              </a:cxn>
              <a:cxn ang="0">
                <a:pos x="67" y="21"/>
              </a:cxn>
              <a:cxn ang="0">
                <a:pos x="70" y="20"/>
              </a:cxn>
              <a:cxn ang="0">
                <a:pos x="72" y="20"/>
              </a:cxn>
              <a:cxn ang="0">
                <a:pos x="76" y="23"/>
              </a:cxn>
              <a:cxn ang="0">
                <a:pos x="79" y="25"/>
              </a:cxn>
              <a:cxn ang="0">
                <a:pos x="83" y="25"/>
              </a:cxn>
              <a:cxn ang="0">
                <a:pos x="89" y="22"/>
              </a:cxn>
              <a:cxn ang="0">
                <a:pos x="99" y="23"/>
              </a:cxn>
              <a:cxn ang="0">
                <a:pos x="101" y="24"/>
              </a:cxn>
              <a:cxn ang="0">
                <a:pos x="105" y="25"/>
              </a:cxn>
              <a:cxn ang="0">
                <a:pos x="106" y="27"/>
              </a:cxn>
              <a:cxn ang="0">
                <a:pos x="99" y="30"/>
              </a:cxn>
              <a:cxn ang="0">
                <a:pos x="95" y="33"/>
              </a:cxn>
              <a:cxn ang="0">
                <a:pos x="89" y="36"/>
              </a:cxn>
              <a:cxn ang="0">
                <a:pos x="72" y="53"/>
              </a:cxn>
              <a:cxn ang="0">
                <a:pos x="70" y="55"/>
              </a:cxn>
              <a:cxn ang="0">
                <a:pos x="70" y="67"/>
              </a:cxn>
              <a:cxn ang="0">
                <a:pos x="64" y="71"/>
              </a:cxn>
              <a:cxn ang="0">
                <a:pos x="63" y="74"/>
              </a:cxn>
              <a:cxn ang="0">
                <a:pos x="65" y="78"/>
              </a:cxn>
              <a:cxn ang="0">
                <a:pos x="65" y="83"/>
              </a:cxn>
              <a:cxn ang="0">
                <a:pos x="65" y="88"/>
              </a:cxn>
              <a:cxn ang="0">
                <a:pos x="65" y="95"/>
              </a:cxn>
              <a:cxn ang="0">
                <a:pos x="67" y="97"/>
              </a:cxn>
              <a:cxn ang="0">
                <a:pos x="72" y="98"/>
              </a:cxn>
              <a:cxn ang="0">
                <a:pos x="73" y="100"/>
              </a:cxn>
              <a:cxn ang="0">
                <a:pos x="79" y="105"/>
              </a:cxn>
              <a:cxn ang="0">
                <a:pos x="88" y="112"/>
              </a:cxn>
              <a:cxn ang="0">
                <a:pos x="88" y="115"/>
              </a:cxn>
              <a:cxn ang="0">
                <a:pos x="11" y="122"/>
              </a:cxn>
            </a:cxnLst>
            <a:rect l="0" t="0" r="r" b="b"/>
            <a:pathLst>
              <a:path w="109" h="122">
                <a:moveTo>
                  <a:pt x="11" y="122"/>
                </a:moveTo>
                <a:lnTo>
                  <a:pt x="11" y="84"/>
                </a:lnTo>
                <a:lnTo>
                  <a:pt x="6" y="79"/>
                </a:lnTo>
                <a:lnTo>
                  <a:pt x="5" y="77"/>
                </a:lnTo>
                <a:lnTo>
                  <a:pt x="8" y="74"/>
                </a:lnTo>
                <a:lnTo>
                  <a:pt x="9" y="72"/>
                </a:lnTo>
                <a:lnTo>
                  <a:pt x="9" y="71"/>
                </a:lnTo>
                <a:lnTo>
                  <a:pt x="9" y="67"/>
                </a:lnTo>
                <a:lnTo>
                  <a:pt x="9" y="65"/>
                </a:lnTo>
                <a:lnTo>
                  <a:pt x="7" y="57"/>
                </a:lnTo>
                <a:lnTo>
                  <a:pt x="6" y="56"/>
                </a:lnTo>
                <a:lnTo>
                  <a:pt x="6" y="52"/>
                </a:lnTo>
                <a:lnTo>
                  <a:pt x="6" y="50"/>
                </a:lnTo>
                <a:lnTo>
                  <a:pt x="6" y="39"/>
                </a:lnTo>
                <a:lnTo>
                  <a:pt x="4" y="33"/>
                </a:lnTo>
                <a:lnTo>
                  <a:pt x="3" y="32"/>
                </a:lnTo>
                <a:lnTo>
                  <a:pt x="1" y="25"/>
                </a:lnTo>
                <a:lnTo>
                  <a:pt x="1" y="19"/>
                </a:lnTo>
                <a:lnTo>
                  <a:pt x="2" y="15"/>
                </a:lnTo>
                <a:lnTo>
                  <a:pt x="2" y="14"/>
                </a:lnTo>
                <a:lnTo>
                  <a:pt x="1" y="9"/>
                </a:lnTo>
                <a:lnTo>
                  <a:pt x="0" y="8"/>
                </a:lnTo>
                <a:lnTo>
                  <a:pt x="28" y="8"/>
                </a:lnTo>
                <a:lnTo>
                  <a:pt x="29" y="3"/>
                </a:lnTo>
                <a:lnTo>
                  <a:pt x="29" y="0"/>
                </a:lnTo>
                <a:lnTo>
                  <a:pt x="31" y="0"/>
                </a:lnTo>
                <a:lnTo>
                  <a:pt x="34" y="1"/>
                </a:lnTo>
                <a:lnTo>
                  <a:pt x="34" y="6"/>
                </a:lnTo>
                <a:lnTo>
                  <a:pt x="35" y="9"/>
                </a:lnTo>
                <a:lnTo>
                  <a:pt x="35" y="12"/>
                </a:lnTo>
                <a:lnTo>
                  <a:pt x="38" y="14"/>
                </a:lnTo>
                <a:lnTo>
                  <a:pt x="39" y="13"/>
                </a:lnTo>
                <a:lnTo>
                  <a:pt x="41" y="14"/>
                </a:lnTo>
                <a:lnTo>
                  <a:pt x="42" y="15"/>
                </a:lnTo>
                <a:lnTo>
                  <a:pt x="45" y="15"/>
                </a:lnTo>
                <a:lnTo>
                  <a:pt x="47" y="15"/>
                </a:lnTo>
                <a:lnTo>
                  <a:pt x="48" y="16"/>
                </a:lnTo>
                <a:lnTo>
                  <a:pt x="48" y="17"/>
                </a:lnTo>
                <a:lnTo>
                  <a:pt x="52" y="17"/>
                </a:lnTo>
                <a:lnTo>
                  <a:pt x="53" y="15"/>
                </a:lnTo>
                <a:lnTo>
                  <a:pt x="59" y="15"/>
                </a:lnTo>
                <a:lnTo>
                  <a:pt x="63" y="16"/>
                </a:lnTo>
                <a:lnTo>
                  <a:pt x="64" y="16"/>
                </a:lnTo>
                <a:lnTo>
                  <a:pt x="64" y="17"/>
                </a:lnTo>
                <a:lnTo>
                  <a:pt x="65" y="18"/>
                </a:lnTo>
                <a:lnTo>
                  <a:pt x="65" y="18"/>
                </a:lnTo>
                <a:lnTo>
                  <a:pt x="66" y="19"/>
                </a:lnTo>
                <a:lnTo>
                  <a:pt x="67" y="21"/>
                </a:lnTo>
                <a:lnTo>
                  <a:pt x="68" y="22"/>
                </a:lnTo>
                <a:lnTo>
                  <a:pt x="70" y="20"/>
                </a:lnTo>
                <a:lnTo>
                  <a:pt x="71" y="20"/>
                </a:lnTo>
                <a:lnTo>
                  <a:pt x="72" y="20"/>
                </a:lnTo>
                <a:lnTo>
                  <a:pt x="73" y="22"/>
                </a:lnTo>
                <a:lnTo>
                  <a:pt x="76" y="23"/>
                </a:lnTo>
                <a:lnTo>
                  <a:pt x="77" y="24"/>
                </a:lnTo>
                <a:lnTo>
                  <a:pt x="79" y="25"/>
                </a:lnTo>
                <a:lnTo>
                  <a:pt x="81" y="25"/>
                </a:lnTo>
                <a:lnTo>
                  <a:pt x="83" y="25"/>
                </a:lnTo>
                <a:lnTo>
                  <a:pt x="88" y="21"/>
                </a:lnTo>
                <a:lnTo>
                  <a:pt x="89" y="22"/>
                </a:lnTo>
                <a:lnTo>
                  <a:pt x="91" y="23"/>
                </a:lnTo>
                <a:lnTo>
                  <a:pt x="99" y="23"/>
                </a:lnTo>
                <a:lnTo>
                  <a:pt x="100" y="23"/>
                </a:lnTo>
                <a:lnTo>
                  <a:pt x="101" y="24"/>
                </a:lnTo>
                <a:lnTo>
                  <a:pt x="103" y="26"/>
                </a:lnTo>
                <a:lnTo>
                  <a:pt x="105" y="25"/>
                </a:lnTo>
                <a:lnTo>
                  <a:pt x="109" y="25"/>
                </a:lnTo>
                <a:lnTo>
                  <a:pt x="106" y="27"/>
                </a:lnTo>
                <a:lnTo>
                  <a:pt x="102" y="29"/>
                </a:lnTo>
                <a:lnTo>
                  <a:pt x="99" y="30"/>
                </a:lnTo>
                <a:lnTo>
                  <a:pt x="97" y="31"/>
                </a:lnTo>
                <a:lnTo>
                  <a:pt x="95" y="33"/>
                </a:lnTo>
                <a:lnTo>
                  <a:pt x="91" y="35"/>
                </a:lnTo>
                <a:lnTo>
                  <a:pt x="89" y="36"/>
                </a:lnTo>
                <a:lnTo>
                  <a:pt x="82" y="44"/>
                </a:lnTo>
                <a:lnTo>
                  <a:pt x="72" y="53"/>
                </a:lnTo>
                <a:lnTo>
                  <a:pt x="71" y="54"/>
                </a:lnTo>
                <a:lnTo>
                  <a:pt x="70" y="55"/>
                </a:lnTo>
                <a:lnTo>
                  <a:pt x="71" y="66"/>
                </a:lnTo>
                <a:lnTo>
                  <a:pt x="70" y="67"/>
                </a:lnTo>
                <a:lnTo>
                  <a:pt x="68" y="68"/>
                </a:lnTo>
                <a:lnTo>
                  <a:pt x="64" y="71"/>
                </a:lnTo>
                <a:lnTo>
                  <a:pt x="64" y="73"/>
                </a:lnTo>
                <a:lnTo>
                  <a:pt x="63" y="74"/>
                </a:lnTo>
                <a:lnTo>
                  <a:pt x="62" y="77"/>
                </a:lnTo>
                <a:lnTo>
                  <a:pt x="65" y="78"/>
                </a:lnTo>
                <a:lnTo>
                  <a:pt x="66" y="81"/>
                </a:lnTo>
                <a:lnTo>
                  <a:pt x="65" y="83"/>
                </a:lnTo>
                <a:lnTo>
                  <a:pt x="65" y="85"/>
                </a:lnTo>
                <a:lnTo>
                  <a:pt x="65" y="88"/>
                </a:lnTo>
                <a:lnTo>
                  <a:pt x="65" y="94"/>
                </a:lnTo>
                <a:lnTo>
                  <a:pt x="65" y="95"/>
                </a:lnTo>
                <a:lnTo>
                  <a:pt x="67" y="96"/>
                </a:lnTo>
                <a:lnTo>
                  <a:pt x="67" y="97"/>
                </a:lnTo>
                <a:lnTo>
                  <a:pt x="71" y="98"/>
                </a:lnTo>
                <a:lnTo>
                  <a:pt x="72" y="98"/>
                </a:lnTo>
                <a:lnTo>
                  <a:pt x="72" y="100"/>
                </a:lnTo>
                <a:lnTo>
                  <a:pt x="73" y="100"/>
                </a:lnTo>
                <a:lnTo>
                  <a:pt x="77" y="102"/>
                </a:lnTo>
                <a:lnTo>
                  <a:pt x="79" y="105"/>
                </a:lnTo>
                <a:lnTo>
                  <a:pt x="83" y="108"/>
                </a:lnTo>
                <a:lnTo>
                  <a:pt x="88" y="112"/>
                </a:lnTo>
                <a:lnTo>
                  <a:pt x="88" y="113"/>
                </a:lnTo>
                <a:lnTo>
                  <a:pt x="88" y="115"/>
                </a:lnTo>
                <a:lnTo>
                  <a:pt x="89" y="119"/>
                </a:lnTo>
                <a:lnTo>
                  <a:pt x="11" y="122"/>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08" name="Freeform 20"/>
          <p:cNvSpPr>
            <a:spLocks/>
          </p:cNvSpPr>
          <p:nvPr/>
        </p:nvSpPr>
        <p:spPr bwMode="auto">
          <a:xfrm>
            <a:off x="4792663" y="2182813"/>
            <a:ext cx="919162" cy="652462"/>
          </a:xfrm>
          <a:custGeom>
            <a:avLst/>
            <a:gdLst/>
            <a:ahLst/>
            <a:cxnLst>
              <a:cxn ang="0">
                <a:pos x="80" y="0"/>
              </a:cxn>
              <a:cxn ang="0">
                <a:pos x="82" y="4"/>
              </a:cxn>
              <a:cxn ang="0">
                <a:pos x="81" y="7"/>
              </a:cxn>
              <a:cxn ang="0">
                <a:pos x="83" y="16"/>
              </a:cxn>
              <a:cxn ang="0">
                <a:pos x="89" y="19"/>
              </a:cxn>
              <a:cxn ang="0">
                <a:pos x="91" y="22"/>
              </a:cxn>
              <a:cxn ang="0">
                <a:pos x="94" y="26"/>
              </a:cxn>
              <a:cxn ang="0">
                <a:pos x="98" y="31"/>
              </a:cxn>
              <a:cxn ang="0">
                <a:pos x="97" y="35"/>
              </a:cxn>
              <a:cxn ang="0">
                <a:pos x="96" y="38"/>
              </a:cxn>
              <a:cxn ang="0">
                <a:pos x="91" y="42"/>
              </a:cxn>
              <a:cxn ang="0">
                <a:pos x="87" y="43"/>
              </a:cxn>
              <a:cxn ang="0">
                <a:pos x="84" y="46"/>
              </a:cxn>
              <a:cxn ang="0">
                <a:pos x="86" y="49"/>
              </a:cxn>
              <a:cxn ang="0">
                <a:pos x="86" y="54"/>
              </a:cxn>
              <a:cxn ang="0">
                <a:pos x="82" y="60"/>
              </a:cxn>
              <a:cxn ang="0">
                <a:pos x="81" y="64"/>
              </a:cxn>
              <a:cxn ang="0">
                <a:pos x="75" y="61"/>
              </a:cxn>
              <a:cxn ang="0">
                <a:pos x="12" y="62"/>
              </a:cxn>
              <a:cxn ang="0">
                <a:pos x="12" y="58"/>
              </a:cxn>
              <a:cxn ang="0">
                <a:pos x="10" y="55"/>
              </a:cxn>
              <a:cxn ang="0">
                <a:pos x="11" y="51"/>
              </a:cxn>
              <a:cxn ang="0">
                <a:pos x="9" y="47"/>
              </a:cxn>
              <a:cxn ang="0">
                <a:pos x="9" y="44"/>
              </a:cxn>
              <a:cxn ang="0">
                <a:pos x="6" y="40"/>
              </a:cxn>
              <a:cxn ang="0">
                <a:pos x="5" y="37"/>
              </a:cxn>
              <a:cxn ang="0">
                <a:pos x="3" y="32"/>
              </a:cxn>
              <a:cxn ang="0">
                <a:pos x="4" y="28"/>
              </a:cxn>
              <a:cxn ang="0">
                <a:pos x="1" y="24"/>
              </a:cxn>
              <a:cxn ang="0">
                <a:pos x="1" y="22"/>
              </a:cxn>
              <a:cxn ang="0">
                <a:pos x="1" y="14"/>
              </a:cxn>
              <a:cxn ang="0">
                <a:pos x="2" y="11"/>
              </a:cxn>
              <a:cxn ang="0">
                <a:pos x="0" y="7"/>
              </a:cxn>
              <a:cxn ang="0">
                <a:pos x="0" y="4"/>
              </a:cxn>
              <a:cxn ang="0">
                <a:pos x="1" y="3"/>
              </a:cxn>
            </a:cxnLst>
            <a:rect l="0" t="0" r="r" b="b"/>
            <a:pathLst>
              <a:path w="98" h="65">
                <a:moveTo>
                  <a:pt x="2" y="3"/>
                </a:moveTo>
                <a:lnTo>
                  <a:pt x="80" y="0"/>
                </a:lnTo>
                <a:lnTo>
                  <a:pt x="81" y="3"/>
                </a:lnTo>
                <a:lnTo>
                  <a:pt x="82" y="4"/>
                </a:lnTo>
                <a:lnTo>
                  <a:pt x="82" y="6"/>
                </a:lnTo>
                <a:lnTo>
                  <a:pt x="81" y="7"/>
                </a:lnTo>
                <a:lnTo>
                  <a:pt x="82" y="10"/>
                </a:lnTo>
                <a:lnTo>
                  <a:pt x="83" y="16"/>
                </a:lnTo>
                <a:lnTo>
                  <a:pt x="88" y="17"/>
                </a:lnTo>
                <a:lnTo>
                  <a:pt x="89" y="19"/>
                </a:lnTo>
                <a:lnTo>
                  <a:pt x="90" y="21"/>
                </a:lnTo>
                <a:lnTo>
                  <a:pt x="91" y="22"/>
                </a:lnTo>
                <a:lnTo>
                  <a:pt x="94" y="24"/>
                </a:lnTo>
                <a:lnTo>
                  <a:pt x="94" y="26"/>
                </a:lnTo>
                <a:lnTo>
                  <a:pt x="97" y="28"/>
                </a:lnTo>
                <a:lnTo>
                  <a:pt x="98" y="31"/>
                </a:lnTo>
                <a:lnTo>
                  <a:pt x="98" y="33"/>
                </a:lnTo>
                <a:lnTo>
                  <a:pt x="97" y="35"/>
                </a:lnTo>
                <a:lnTo>
                  <a:pt x="96" y="36"/>
                </a:lnTo>
                <a:lnTo>
                  <a:pt x="96" y="38"/>
                </a:lnTo>
                <a:lnTo>
                  <a:pt x="93" y="41"/>
                </a:lnTo>
                <a:lnTo>
                  <a:pt x="91" y="42"/>
                </a:lnTo>
                <a:lnTo>
                  <a:pt x="90" y="42"/>
                </a:lnTo>
                <a:lnTo>
                  <a:pt x="87" y="43"/>
                </a:lnTo>
                <a:lnTo>
                  <a:pt x="85" y="44"/>
                </a:lnTo>
                <a:lnTo>
                  <a:pt x="84" y="46"/>
                </a:lnTo>
                <a:lnTo>
                  <a:pt x="84" y="48"/>
                </a:lnTo>
                <a:lnTo>
                  <a:pt x="86" y="49"/>
                </a:lnTo>
                <a:lnTo>
                  <a:pt x="87" y="51"/>
                </a:lnTo>
                <a:lnTo>
                  <a:pt x="86" y="54"/>
                </a:lnTo>
                <a:lnTo>
                  <a:pt x="84" y="59"/>
                </a:lnTo>
                <a:lnTo>
                  <a:pt x="82" y="60"/>
                </a:lnTo>
                <a:lnTo>
                  <a:pt x="81" y="62"/>
                </a:lnTo>
                <a:lnTo>
                  <a:pt x="81" y="64"/>
                </a:lnTo>
                <a:lnTo>
                  <a:pt x="80" y="65"/>
                </a:lnTo>
                <a:lnTo>
                  <a:pt x="75" y="61"/>
                </a:lnTo>
                <a:lnTo>
                  <a:pt x="12" y="63"/>
                </a:lnTo>
                <a:lnTo>
                  <a:pt x="12" y="62"/>
                </a:lnTo>
                <a:lnTo>
                  <a:pt x="11" y="60"/>
                </a:lnTo>
                <a:lnTo>
                  <a:pt x="12" y="58"/>
                </a:lnTo>
                <a:lnTo>
                  <a:pt x="11" y="56"/>
                </a:lnTo>
                <a:lnTo>
                  <a:pt x="10" y="55"/>
                </a:lnTo>
                <a:lnTo>
                  <a:pt x="11" y="53"/>
                </a:lnTo>
                <a:lnTo>
                  <a:pt x="11" y="51"/>
                </a:lnTo>
                <a:lnTo>
                  <a:pt x="9" y="50"/>
                </a:lnTo>
                <a:lnTo>
                  <a:pt x="9" y="47"/>
                </a:lnTo>
                <a:lnTo>
                  <a:pt x="10" y="45"/>
                </a:lnTo>
                <a:lnTo>
                  <a:pt x="9" y="44"/>
                </a:lnTo>
                <a:lnTo>
                  <a:pt x="7" y="42"/>
                </a:lnTo>
                <a:lnTo>
                  <a:pt x="6" y="40"/>
                </a:lnTo>
                <a:lnTo>
                  <a:pt x="7" y="39"/>
                </a:lnTo>
                <a:lnTo>
                  <a:pt x="5" y="37"/>
                </a:lnTo>
                <a:lnTo>
                  <a:pt x="4" y="34"/>
                </a:lnTo>
                <a:lnTo>
                  <a:pt x="3" y="32"/>
                </a:lnTo>
                <a:lnTo>
                  <a:pt x="4" y="29"/>
                </a:lnTo>
                <a:lnTo>
                  <a:pt x="4" y="28"/>
                </a:lnTo>
                <a:lnTo>
                  <a:pt x="1" y="26"/>
                </a:lnTo>
                <a:lnTo>
                  <a:pt x="1" y="24"/>
                </a:lnTo>
                <a:lnTo>
                  <a:pt x="1" y="24"/>
                </a:lnTo>
                <a:lnTo>
                  <a:pt x="1" y="22"/>
                </a:lnTo>
                <a:lnTo>
                  <a:pt x="0" y="18"/>
                </a:lnTo>
                <a:lnTo>
                  <a:pt x="1" y="14"/>
                </a:lnTo>
                <a:lnTo>
                  <a:pt x="1" y="12"/>
                </a:lnTo>
                <a:lnTo>
                  <a:pt x="2" y="11"/>
                </a:lnTo>
                <a:lnTo>
                  <a:pt x="1" y="8"/>
                </a:lnTo>
                <a:lnTo>
                  <a:pt x="0" y="7"/>
                </a:lnTo>
                <a:lnTo>
                  <a:pt x="1" y="5"/>
                </a:lnTo>
                <a:lnTo>
                  <a:pt x="0" y="4"/>
                </a:lnTo>
                <a:lnTo>
                  <a:pt x="0" y="3"/>
                </a:lnTo>
                <a:lnTo>
                  <a:pt x="1" y="3"/>
                </a:lnTo>
                <a:lnTo>
                  <a:pt x="2" y="3"/>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09" name="Freeform 21"/>
          <p:cNvSpPr>
            <a:spLocks/>
          </p:cNvSpPr>
          <p:nvPr/>
        </p:nvSpPr>
        <p:spPr bwMode="auto">
          <a:xfrm>
            <a:off x="4914900" y="2795588"/>
            <a:ext cx="1030288" cy="954087"/>
          </a:xfrm>
          <a:custGeom>
            <a:avLst/>
            <a:gdLst/>
            <a:ahLst/>
            <a:cxnLst>
              <a:cxn ang="0">
                <a:pos x="92" y="84"/>
              </a:cxn>
              <a:cxn ang="0">
                <a:pos x="93" y="86"/>
              </a:cxn>
              <a:cxn ang="0">
                <a:pos x="94" y="89"/>
              </a:cxn>
              <a:cxn ang="0">
                <a:pos x="89" y="94"/>
              </a:cxn>
              <a:cxn ang="0">
                <a:pos x="100" y="94"/>
              </a:cxn>
              <a:cxn ang="0">
                <a:pos x="101" y="90"/>
              </a:cxn>
              <a:cxn ang="0">
                <a:pos x="103" y="84"/>
              </a:cxn>
              <a:cxn ang="0">
                <a:pos x="106" y="81"/>
              </a:cxn>
              <a:cxn ang="0">
                <a:pos x="108" y="81"/>
              </a:cxn>
              <a:cxn ang="0">
                <a:pos x="109" y="74"/>
              </a:cxn>
              <a:cxn ang="0">
                <a:pos x="108" y="73"/>
              </a:cxn>
              <a:cxn ang="0">
                <a:pos x="107" y="72"/>
              </a:cxn>
              <a:cxn ang="0">
                <a:pos x="106" y="73"/>
              </a:cxn>
              <a:cxn ang="0">
                <a:pos x="102" y="67"/>
              </a:cxn>
              <a:cxn ang="0">
                <a:pos x="103" y="65"/>
              </a:cxn>
              <a:cxn ang="0">
                <a:pos x="102" y="62"/>
              </a:cxn>
              <a:cxn ang="0">
                <a:pos x="96" y="55"/>
              </a:cxn>
              <a:cxn ang="0">
                <a:pos x="89" y="51"/>
              </a:cxn>
              <a:cxn ang="0">
                <a:pos x="86" y="46"/>
              </a:cxn>
              <a:cxn ang="0">
                <a:pos x="89" y="42"/>
              </a:cxn>
              <a:cxn ang="0">
                <a:pos x="89" y="36"/>
              </a:cxn>
              <a:cxn ang="0">
                <a:pos x="85" y="33"/>
              </a:cxn>
              <a:cxn ang="0">
                <a:pos x="82" y="35"/>
              </a:cxn>
              <a:cxn ang="0">
                <a:pos x="79" y="27"/>
              </a:cxn>
              <a:cxn ang="0">
                <a:pos x="73" y="22"/>
              </a:cxn>
              <a:cxn ang="0">
                <a:pos x="68" y="15"/>
              </a:cxn>
              <a:cxn ang="0">
                <a:pos x="66" y="7"/>
              </a:cxn>
              <a:cxn ang="0">
                <a:pos x="67" y="4"/>
              </a:cxn>
              <a:cxn ang="0">
                <a:pos x="0" y="2"/>
              </a:cxn>
              <a:cxn ang="0">
                <a:pos x="2" y="5"/>
              </a:cxn>
              <a:cxn ang="0">
                <a:pos x="5" y="11"/>
              </a:cxn>
              <a:cxn ang="0">
                <a:pos x="5" y="14"/>
              </a:cxn>
              <a:cxn ang="0">
                <a:pos x="13" y="19"/>
              </a:cxn>
              <a:cxn ang="0">
                <a:pos x="10" y="24"/>
              </a:cxn>
              <a:cxn ang="0">
                <a:pos x="13" y="26"/>
              </a:cxn>
              <a:cxn ang="0">
                <a:pos x="16" y="31"/>
              </a:cxn>
              <a:cxn ang="0">
                <a:pos x="18" y="32"/>
              </a:cxn>
              <a:cxn ang="0">
                <a:pos x="18" y="87"/>
              </a:cxn>
            </a:cxnLst>
            <a:rect l="0" t="0" r="r" b="b"/>
            <a:pathLst>
              <a:path w="110" h="95">
                <a:moveTo>
                  <a:pt x="18" y="87"/>
                </a:moveTo>
                <a:lnTo>
                  <a:pt x="92" y="84"/>
                </a:lnTo>
                <a:lnTo>
                  <a:pt x="92" y="85"/>
                </a:lnTo>
                <a:lnTo>
                  <a:pt x="93" y="86"/>
                </a:lnTo>
                <a:lnTo>
                  <a:pt x="94" y="88"/>
                </a:lnTo>
                <a:lnTo>
                  <a:pt x="94" y="89"/>
                </a:lnTo>
                <a:lnTo>
                  <a:pt x="91" y="91"/>
                </a:lnTo>
                <a:lnTo>
                  <a:pt x="89" y="94"/>
                </a:lnTo>
                <a:lnTo>
                  <a:pt x="89" y="95"/>
                </a:lnTo>
                <a:lnTo>
                  <a:pt x="100" y="94"/>
                </a:lnTo>
                <a:lnTo>
                  <a:pt x="101" y="91"/>
                </a:lnTo>
                <a:lnTo>
                  <a:pt x="101" y="90"/>
                </a:lnTo>
                <a:lnTo>
                  <a:pt x="102" y="86"/>
                </a:lnTo>
                <a:lnTo>
                  <a:pt x="103" y="84"/>
                </a:lnTo>
                <a:lnTo>
                  <a:pt x="104" y="82"/>
                </a:lnTo>
                <a:lnTo>
                  <a:pt x="106" y="81"/>
                </a:lnTo>
                <a:lnTo>
                  <a:pt x="107" y="81"/>
                </a:lnTo>
                <a:lnTo>
                  <a:pt x="108" y="81"/>
                </a:lnTo>
                <a:lnTo>
                  <a:pt x="110" y="76"/>
                </a:lnTo>
                <a:lnTo>
                  <a:pt x="109" y="74"/>
                </a:lnTo>
                <a:lnTo>
                  <a:pt x="108" y="73"/>
                </a:lnTo>
                <a:lnTo>
                  <a:pt x="108" y="73"/>
                </a:lnTo>
                <a:lnTo>
                  <a:pt x="107" y="72"/>
                </a:lnTo>
                <a:lnTo>
                  <a:pt x="107" y="72"/>
                </a:lnTo>
                <a:lnTo>
                  <a:pt x="106" y="72"/>
                </a:lnTo>
                <a:lnTo>
                  <a:pt x="106" y="73"/>
                </a:lnTo>
                <a:lnTo>
                  <a:pt x="105" y="73"/>
                </a:lnTo>
                <a:lnTo>
                  <a:pt x="102" y="67"/>
                </a:lnTo>
                <a:lnTo>
                  <a:pt x="102" y="67"/>
                </a:lnTo>
                <a:lnTo>
                  <a:pt x="103" y="65"/>
                </a:lnTo>
                <a:lnTo>
                  <a:pt x="103" y="64"/>
                </a:lnTo>
                <a:lnTo>
                  <a:pt x="102" y="62"/>
                </a:lnTo>
                <a:lnTo>
                  <a:pt x="101" y="59"/>
                </a:lnTo>
                <a:lnTo>
                  <a:pt x="96" y="55"/>
                </a:lnTo>
                <a:lnTo>
                  <a:pt x="94" y="54"/>
                </a:lnTo>
                <a:lnTo>
                  <a:pt x="89" y="51"/>
                </a:lnTo>
                <a:lnTo>
                  <a:pt x="87" y="49"/>
                </a:lnTo>
                <a:lnTo>
                  <a:pt x="86" y="46"/>
                </a:lnTo>
                <a:lnTo>
                  <a:pt x="86" y="45"/>
                </a:lnTo>
                <a:lnTo>
                  <a:pt x="89" y="42"/>
                </a:lnTo>
                <a:lnTo>
                  <a:pt x="88" y="39"/>
                </a:lnTo>
                <a:lnTo>
                  <a:pt x="89" y="36"/>
                </a:lnTo>
                <a:lnTo>
                  <a:pt x="89" y="35"/>
                </a:lnTo>
                <a:lnTo>
                  <a:pt x="85" y="33"/>
                </a:lnTo>
                <a:lnTo>
                  <a:pt x="84" y="34"/>
                </a:lnTo>
                <a:lnTo>
                  <a:pt x="82" y="35"/>
                </a:lnTo>
                <a:lnTo>
                  <a:pt x="81" y="34"/>
                </a:lnTo>
                <a:lnTo>
                  <a:pt x="79" y="27"/>
                </a:lnTo>
                <a:lnTo>
                  <a:pt x="77" y="26"/>
                </a:lnTo>
                <a:lnTo>
                  <a:pt x="73" y="22"/>
                </a:lnTo>
                <a:lnTo>
                  <a:pt x="68" y="16"/>
                </a:lnTo>
                <a:lnTo>
                  <a:pt x="68" y="15"/>
                </a:lnTo>
                <a:lnTo>
                  <a:pt x="66" y="11"/>
                </a:lnTo>
                <a:lnTo>
                  <a:pt x="66" y="7"/>
                </a:lnTo>
                <a:lnTo>
                  <a:pt x="67" y="5"/>
                </a:lnTo>
                <a:lnTo>
                  <a:pt x="67" y="4"/>
                </a:lnTo>
                <a:lnTo>
                  <a:pt x="62" y="0"/>
                </a:lnTo>
                <a:lnTo>
                  <a:pt x="0" y="2"/>
                </a:lnTo>
                <a:lnTo>
                  <a:pt x="1" y="3"/>
                </a:lnTo>
                <a:lnTo>
                  <a:pt x="2" y="5"/>
                </a:lnTo>
                <a:lnTo>
                  <a:pt x="3" y="8"/>
                </a:lnTo>
                <a:lnTo>
                  <a:pt x="5" y="11"/>
                </a:lnTo>
                <a:lnTo>
                  <a:pt x="6" y="11"/>
                </a:lnTo>
                <a:lnTo>
                  <a:pt x="5" y="14"/>
                </a:lnTo>
                <a:lnTo>
                  <a:pt x="6" y="14"/>
                </a:lnTo>
                <a:lnTo>
                  <a:pt x="13" y="19"/>
                </a:lnTo>
                <a:lnTo>
                  <a:pt x="11" y="22"/>
                </a:lnTo>
                <a:lnTo>
                  <a:pt x="10" y="24"/>
                </a:lnTo>
                <a:lnTo>
                  <a:pt x="11" y="26"/>
                </a:lnTo>
                <a:lnTo>
                  <a:pt x="13" y="26"/>
                </a:lnTo>
                <a:lnTo>
                  <a:pt x="14" y="30"/>
                </a:lnTo>
                <a:lnTo>
                  <a:pt x="16" y="31"/>
                </a:lnTo>
                <a:lnTo>
                  <a:pt x="17" y="32"/>
                </a:lnTo>
                <a:lnTo>
                  <a:pt x="18" y="32"/>
                </a:lnTo>
                <a:lnTo>
                  <a:pt x="18" y="77"/>
                </a:lnTo>
                <a:lnTo>
                  <a:pt x="18" y="87"/>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10" name="Freeform 22"/>
          <p:cNvSpPr>
            <a:spLocks/>
          </p:cNvSpPr>
          <p:nvPr/>
        </p:nvSpPr>
        <p:spPr bwMode="auto">
          <a:xfrm>
            <a:off x="5186363" y="4383088"/>
            <a:ext cx="871537" cy="814387"/>
          </a:xfrm>
          <a:custGeom>
            <a:avLst/>
            <a:gdLst/>
            <a:ahLst/>
            <a:cxnLst>
              <a:cxn ang="0">
                <a:pos x="50" y="1"/>
              </a:cxn>
              <a:cxn ang="0">
                <a:pos x="53" y="12"/>
              </a:cxn>
              <a:cxn ang="0">
                <a:pos x="53" y="16"/>
              </a:cxn>
              <a:cxn ang="0">
                <a:pos x="48" y="26"/>
              </a:cxn>
              <a:cxn ang="0">
                <a:pos x="77" y="40"/>
              </a:cxn>
              <a:cxn ang="0">
                <a:pos x="77" y="49"/>
              </a:cxn>
              <a:cxn ang="0">
                <a:pos x="76" y="55"/>
              </a:cxn>
              <a:cxn ang="0">
                <a:pos x="70" y="53"/>
              </a:cxn>
              <a:cxn ang="0">
                <a:pos x="68" y="59"/>
              </a:cxn>
              <a:cxn ang="0">
                <a:pos x="75" y="58"/>
              </a:cxn>
              <a:cxn ang="0">
                <a:pos x="80" y="58"/>
              </a:cxn>
              <a:cxn ang="0">
                <a:pos x="78" y="60"/>
              </a:cxn>
              <a:cxn ang="0">
                <a:pos x="81" y="62"/>
              </a:cxn>
              <a:cxn ang="0">
                <a:pos x="86" y="58"/>
              </a:cxn>
              <a:cxn ang="0">
                <a:pos x="89" y="58"/>
              </a:cxn>
              <a:cxn ang="0">
                <a:pos x="89" y="62"/>
              </a:cxn>
              <a:cxn ang="0">
                <a:pos x="82" y="68"/>
              </a:cxn>
              <a:cxn ang="0">
                <a:pos x="86" y="73"/>
              </a:cxn>
              <a:cxn ang="0">
                <a:pos x="93" y="78"/>
              </a:cxn>
              <a:cxn ang="0">
                <a:pos x="86" y="77"/>
              </a:cxn>
              <a:cxn ang="0">
                <a:pos x="77" y="72"/>
              </a:cxn>
              <a:cxn ang="0">
                <a:pos x="74" y="76"/>
              </a:cxn>
              <a:cxn ang="0">
                <a:pos x="72" y="79"/>
              </a:cxn>
              <a:cxn ang="0">
                <a:pos x="69" y="76"/>
              </a:cxn>
              <a:cxn ang="0">
                <a:pos x="65" y="76"/>
              </a:cxn>
              <a:cxn ang="0">
                <a:pos x="59" y="78"/>
              </a:cxn>
              <a:cxn ang="0">
                <a:pos x="50" y="72"/>
              </a:cxn>
              <a:cxn ang="0">
                <a:pos x="46" y="69"/>
              </a:cxn>
              <a:cxn ang="0">
                <a:pos x="45" y="68"/>
              </a:cxn>
              <a:cxn ang="0">
                <a:pos x="42" y="67"/>
              </a:cxn>
              <a:cxn ang="0">
                <a:pos x="40" y="66"/>
              </a:cxn>
              <a:cxn ang="0">
                <a:pos x="37" y="71"/>
              </a:cxn>
              <a:cxn ang="0">
                <a:pos x="17" y="67"/>
              </a:cxn>
              <a:cxn ang="0">
                <a:pos x="4" y="67"/>
              </a:cxn>
              <a:cxn ang="0">
                <a:pos x="6" y="64"/>
              </a:cxn>
              <a:cxn ang="0">
                <a:pos x="7" y="56"/>
              </a:cxn>
              <a:cxn ang="0">
                <a:pos x="7" y="51"/>
              </a:cxn>
              <a:cxn ang="0">
                <a:pos x="10" y="45"/>
              </a:cxn>
              <a:cxn ang="0">
                <a:pos x="8" y="37"/>
              </a:cxn>
              <a:cxn ang="0">
                <a:pos x="7" y="34"/>
              </a:cxn>
              <a:cxn ang="0">
                <a:pos x="5" y="31"/>
              </a:cxn>
              <a:cxn ang="0">
                <a:pos x="1" y="23"/>
              </a:cxn>
            </a:cxnLst>
            <a:rect l="0" t="0" r="r" b="b"/>
            <a:pathLst>
              <a:path w="93" h="81">
                <a:moveTo>
                  <a:pt x="0" y="1"/>
                </a:moveTo>
                <a:lnTo>
                  <a:pt x="50" y="0"/>
                </a:lnTo>
                <a:lnTo>
                  <a:pt x="50" y="1"/>
                </a:lnTo>
                <a:lnTo>
                  <a:pt x="52" y="6"/>
                </a:lnTo>
                <a:lnTo>
                  <a:pt x="53" y="9"/>
                </a:lnTo>
                <a:lnTo>
                  <a:pt x="53" y="12"/>
                </a:lnTo>
                <a:lnTo>
                  <a:pt x="55" y="13"/>
                </a:lnTo>
                <a:lnTo>
                  <a:pt x="55" y="15"/>
                </a:lnTo>
                <a:lnTo>
                  <a:pt x="53" y="16"/>
                </a:lnTo>
                <a:lnTo>
                  <a:pt x="52" y="17"/>
                </a:lnTo>
                <a:lnTo>
                  <a:pt x="51" y="21"/>
                </a:lnTo>
                <a:lnTo>
                  <a:pt x="48" y="26"/>
                </a:lnTo>
                <a:lnTo>
                  <a:pt x="45" y="35"/>
                </a:lnTo>
                <a:lnTo>
                  <a:pt x="45" y="41"/>
                </a:lnTo>
                <a:lnTo>
                  <a:pt x="77" y="40"/>
                </a:lnTo>
                <a:lnTo>
                  <a:pt x="78" y="41"/>
                </a:lnTo>
                <a:lnTo>
                  <a:pt x="77" y="44"/>
                </a:lnTo>
                <a:lnTo>
                  <a:pt x="77" y="49"/>
                </a:lnTo>
                <a:lnTo>
                  <a:pt x="80" y="52"/>
                </a:lnTo>
                <a:lnTo>
                  <a:pt x="81" y="56"/>
                </a:lnTo>
                <a:lnTo>
                  <a:pt x="76" y="55"/>
                </a:lnTo>
                <a:lnTo>
                  <a:pt x="72" y="53"/>
                </a:lnTo>
                <a:lnTo>
                  <a:pt x="71" y="53"/>
                </a:lnTo>
                <a:lnTo>
                  <a:pt x="70" y="53"/>
                </a:lnTo>
                <a:lnTo>
                  <a:pt x="67" y="56"/>
                </a:lnTo>
                <a:lnTo>
                  <a:pt x="67" y="58"/>
                </a:lnTo>
                <a:lnTo>
                  <a:pt x="68" y="59"/>
                </a:lnTo>
                <a:lnTo>
                  <a:pt x="70" y="60"/>
                </a:lnTo>
                <a:lnTo>
                  <a:pt x="73" y="60"/>
                </a:lnTo>
                <a:lnTo>
                  <a:pt x="75" y="58"/>
                </a:lnTo>
                <a:lnTo>
                  <a:pt x="76" y="58"/>
                </a:lnTo>
                <a:lnTo>
                  <a:pt x="79" y="58"/>
                </a:lnTo>
                <a:lnTo>
                  <a:pt x="80" y="58"/>
                </a:lnTo>
                <a:lnTo>
                  <a:pt x="80" y="58"/>
                </a:lnTo>
                <a:lnTo>
                  <a:pt x="79" y="59"/>
                </a:lnTo>
                <a:lnTo>
                  <a:pt x="78" y="60"/>
                </a:lnTo>
                <a:lnTo>
                  <a:pt x="78" y="61"/>
                </a:lnTo>
                <a:lnTo>
                  <a:pt x="79" y="62"/>
                </a:lnTo>
                <a:lnTo>
                  <a:pt x="81" y="62"/>
                </a:lnTo>
                <a:lnTo>
                  <a:pt x="81" y="62"/>
                </a:lnTo>
                <a:lnTo>
                  <a:pt x="83" y="59"/>
                </a:lnTo>
                <a:lnTo>
                  <a:pt x="86" y="58"/>
                </a:lnTo>
                <a:lnTo>
                  <a:pt x="88" y="57"/>
                </a:lnTo>
                <a:lnTo>
                  <a:pt x="89" y="57"/>
                </a:lnTo>
                <a:lnTo>
                  <a:pt x="89" y="58"/>
                </a:lnTo>
                <a:lnTo>
                  <a:pt x="89" y="60"/>
                </a:lnTo>
                <a:lnTo>
                  <a:pt x="89" y="60"/>
                </a:lnTo>
                <a:lnTo>
                  <a:pt x="89" y="62"/>
                </a:lnTo>
                <a:lnTo>
                  <a:pt x="87" y="62"/>
                </a:lnTo>
                <a:lnTo>
                  <a:pt x="85" y="66"/>
                </a:lnTo>
                <a:lnTo>
                  <a:pt x="82" y="68"/>
                </a:lnTo>
                <a:lnTo>
                  <a:pt x="82" y="70"/>
                </a:lnTo>
                <a:lnTo>
                  <a:pt x="83" y="71"/>
                </a:lnTo>
                <a:lnTo>
                  <a:pt x="86" y="73"/>
                </a:lnTo>
                <a:lnTo>
                  <a:pt x="93" y="76"/>
                </a:lnTo>
                <a:lnTo>
                  <a:pt x="93" y="77"/>
                </a:lnTo>
                <a:lnTo>
                  <a:pt x="93" y="78"/>
                </a:lnTo>
                <a:lnTo>
                  <a:pt x="92" y="79"/>
                </a:lnTo>
                <a:lnTo>
                  <a:pt x="87" y="81"/>
                </a:lnTo>
                <a:lnTo>
                  <a:pt x="86" y="77"/>
                </a:lnTo>
                <a:lnTo>
                  <a:pt x="84" y="76"/>
                </a:lnTo>
                <a:lnTo>
                  <a:pt x="78" y="74"/>
                </a:lnTo>
                <a:lnTo>
                  <a:pt x="77" y="72"/>
                </a:lnTo>
                <a:lnTo>
                  <a:pt x="77" y="71"/>
                </a:lnTo>
                <a:lnTo>
                  <a:pt x="75" y="72"/>
                </a:lnTo>
                <a:lnTo>
                  <a:pt x="74" y="76"/>
                </a:lnTo>
                <a:lnTo>
                  <a:pt x="75" y="76"/>
                </a:lnTo>
                <a:lnTo>
                  <a:pt x="75" y="77"/>
                </a:lnTo>
                <a:lnTo>
                  <a:pt x="72" y="79"/>
                </a:lnTo>
                <a:lnTo>
                  <a:pt x="71" y="79"/>
                </a:lnTo>
                <a:lnTo>
                  <a:pt x="70" y="77"/>
                </a:lnTo>
                <a:lnTo>
                  <a:pt x="69" y="76"/>
                </a:lnTo>
                <a:lnTo>
                  <a:pt x="67" y="77"/>
                </a:lnTo>
                <a:lnTo>
                  <a:pt x="66" y="76"/>
                </a:lnTo>
                <a:lnTo>
                  <a:pt x="65" y="76"/>
                </a:lnTo>
                <a:lnTo>
                  <a:pt x="63" y="79"/>
                </a:lnTo>
                <a:lnTo>
                  <a:pt x="60" y="79"/>
                </a:lnTo>
                <a:lnTo>
                  <a:pt x="59" y="78"/>
                </a:lnTo>
                <a:lnTo>
                  <a:pt x="56" y="78"/>
                </a:lnTo>
                <a:lnTo>
                  <a:pt x="52" y="72"/>
                </a:lnTo>
                <a:lnTo>
                  <a:pt x="50" y="72"/>
                </a:lnTo>
                <a:lnTo>
                  <a:pt x="47" y="71"/>
                </a:lnTo>
                <a:lnTo>
                  <a:pt x="46" y="69"/>
                </a:lnTo>
                <a:lnTo>
                  <a:pt x="46" y="69"/>
                </a:lnTo>
                <a:lnTo>
                  <a:pt x="45" y="69"/>
                </a:lnTo>
                <a:lnTo>
                  <a:pt x="45" y="69"/>
                </a:lnTo>
                <a:lnTo>
                  <a:pt x="45" y="68"/>
                </a:lnTo>
                <a:lnTo>
                  <a:pt x="44" y="67"/>
                </a:lnTo>
                <a:lnTo>
                  <a:pt x="43" y="68"/>
                </a:lnTo>
                <a:lnTo>
                  <a:pt x="42" y="67"/>
                </a:lnTo>
                <a:lnTo>
                  <a:pt x="41" y="67"/>
                </a:lnTo>
                <a:lnTo>
                  <a:pt x="41" y="66"/>
                </a:lnTo>
                <a:lnTo>
                  <a:pt x="40" y="66"/>
                </a:lnTo>
                <a:lnTo>
                  <a:pt x="36" y="69"/>
                </a:lnTo>
                <a:lnTo>
                  <a:pt x="38" y="71"/>
                </a:lnTo>
                <a:lnTo>
                  <a:pt x="37" y="71"/>
                </a:lnTo>
                <a:lnTo>
                  <a:pt x="32" y="71"/>
                </a:lnTo>
                <a:lnTo>
                  <a:pt x="23" y="70"/>
                </a:lnTo>
                <a:lnTo>
                  <a:pt x="17" y="67"/>
                </a:lnTo>
                <a:lnTo>
                  <a:pt x="5" y="69"/>
                </a:lnTo>
                <a:lnTo>
                  <a:pt x="4" y="69"/>
                </a:lnTo>
                <a:lnTo>
                  <a:pt x="4" y="67"/>
                </a:lnTo>
                <a:lnTo>
                  <a:pt x="4" y="67"/>
                </a:lnTo>
                <a:lnTo>
                  <a:pt x="5" y="66"/>
                </a:lnTo>
                <a:lnTo>
                  <a:pt x="6" y="64"/>
                </a:lnTo>
                <a:lnTo>
                  <a:pt x="8" y="59"/>
                </a:lnTo>
                <a:lnTo>
                  <a:pt x="7" y="58"/>
                </a:lnTo>
                <a:lnTo>
                  <a:pt x="7" y="56"/>
                </a:lnTo>
                <a:lnTo>
                  <a:pt x="7" y="55"/>
                </a:lnTo>
                <a:lnTo>
                  <a:pt x="7" y="54"/>
                </a:lnTo>
                <a:lnTo>
                  <a:pt x="7" y="51"/>
                </a:lnTo>
                <a:lnTo>
                  <a:pt x="9" y="50"/>
                </a:lnTo>
                <a:lnTo>
                  <a:pt x="9" y="48"/>
                </a:lnTo>
                <a:lnTo>
                  <a:pt x="10" y="45"/>
                </a:lnTo>
                <a:lnTo>
                  <a:pt x="10" y="42"/>
                </a:lnTo>
                <a:lnTo>
                  <a:pt x="9" y="39"/>
                </a:lnTo>
                <a:lnTo>
                  <a:pt x="8" y="37"/>
                </a:lnTo>
                <a:lnTo>
                  <a:pt x="7" y="36"/>
                </a:lnTo>
                <a:lnTo>
                  <a:pt x="8" y="35"/>
                </a:lnTo>
                <a:lnTo>
                  <a:pt x="7" y="34"/>
                </a:lnTo>
                <a:lnTo>
                  <a:pt x="6" y="32"/>
                </a:lnTo>
                <a:lnTo>
                  <a:pt x="5" y="31"/>
                </a:lnTo>
                <a:lnTo>
                  <a:pt x="5" y="31"/>
                </a:lnTo>
                <a:lnTo>
                  <a:pt x="5" y="29"/>
                </a:lnTo>
                <a:lnTo>
                  <a:pt x="4" y="26"/>
                </a:lnTo>
                <a:lnTo>
                  <a:pt x="1" y="23"/>
                </a:lnTo>
                <a:lnTo>
                  <a:pt x="1" y="22"/>
                </a:lnTo>
                <a:lnTo>
                  <a:pt x="0" y="1"/>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11" name="Freeform 23"/>
          <p:cNvSpPr>
            <a:spLocks/>
          </p:cNvSpPr>
          <p:nvPr/>
        </p:nvSpPr>
        <p:spPr bwMode="auto">
          <a:xfrm>
            <a:off x="5289550" y="1458913"/>
            <a:ext cx="815975" cy="935037"/>
          </a:xfrm>
          <a:custGeom>
            <a:avLst/>
            <a:gdLst/>
            <a:ahLst/>
            <a:cxnLst>
              <a:cxn ang="0">
                <a:pos x="37" y="91"/>
              </a:cxn>
              <a:cxn ang="0">
                <a:pos x="30" y="88"/>
              </a:cxn>
              <a:cxn ang="0">
                <a:pos x="28" y="79"/>
              </a:cxn>
              <a:cxn ang="0">
                <a:pos x="29" y="76"/>
              </a:cxn>
              <a:cxn ang="0">
                <a:pos x="27" y="72"/>
              </a:cxn>
              <a:cxn ang="0">
                <a:pos x="26" y="66"/>
              </a:cxn>
              <a:cxn ang="0">
                <a:pos x="21" y="61"/>
              </a:cxn>
              <a:cxn ang="0">
                <a:pos x="15" y="55"/>
              </a:cxn>
              <a:cxn ang="0">
                <a:pos x="10" y="53"/>
              </a:cxn>
              <a:cxn ang="0">
                <a:pos x="9" y="51"/>
              </a:cxn>
              <a:cxn ang="0">
                <a:pos x="5" y="49"/>
              </a:cxn>
              <a:cxn ang="0">
                <a:pos x="3" y="47"/>
              </a:cxn>
              <a:cxn ang="0">
                <a:pos x="3" y="38"/>
              </a:cxn>
              <a:cxn ang="0">
                <a:pos x="4" y="34"/>
              </a:cxn>
              <a:cxn ang="0">
                <a:pos x="0" y="30"/>
              </a:cxn>
              <a:cxn ang="0">
                <a:pos x="2" y="26"/>
              </a:cxn>
              <a:cxn ang="0">
                <a:pos x="6" y="21"/>
              </a:cxn>
              <a:cxn ang="0">
                <a:pos x="9" y="19"/>
              </a:cxn>
              <a:cxn ang="0">
                <a:pos x="9" y="7"/>
              </a:cxn>
              <a:cxn ang="0">
                <a:pos x="12" y="7"/>
              </a:cxn>
              <a:cxn ang="0">
                <a:pos x="16" y="7"/>
              </a:cxn>
              <a:cxn ang="0">
                <a:pos x="28" y="1"/>
              </a:cxn>
              <a:cxn ang="0">
                <a:pos x="29" y="1"/>
              </a:cxn>
              <a:cxn ang="0">
                <a:pos x="29" y="4"/>
              </a:cxn>
              <a:cxn ang="0">
                <a:pos x="28" y="8"/>
              </a:cxn>
              <a:cxn ang="0">
                <a:pos x="32" y="6"/>
              </a:cxn>
              <a:cxn ang="0">
                <a:pos x="35" y="8"/>
              </a:cxn>
              <a:cxn ang="0">
                <a:pos x="38" y="9"/>
              </a:cxn>
              <a:cxn ang="0">
                <a:pos x="40" y="12"/>
              </a:cxn>
              <a:cxn ang="0">
                <a:pos x="54" y="16"/>
              </a:cxn>
              <a:cxn ang="0">
                <a:pos x="59" y="18"/>
              </a:cxn>
              <a:cxn ang="0">
                <a:pos x="62" y="19"/>
              </a:cxn>
              <a:cxn ang="0">
                <a:pos x="63" y="18"/>
              </a:cxn>
              <a:cxn ang="0">
                <a:pos x="69" y="19"/>
              </a:cxn>
              <a:cxn ang="0">
                <a:pos x="69" y="21"/>
              </a:cxn>
              <a:cxn ang="0">
                <a:pos x="71" y="22"/>
              </a:cxn>
              <a:cxn ang="0">
                <a:pos x="74" y="25"/>
              </a:cxn>
              <a:cxn ang="0">
                <a:pos x="74" y="31"/>
              </a:cxn>
              <a:cxn ang="0">
                <a:pos x="77" y="30"/>
              </a:cxn>
              <a:cxn ang="0">
                <a:pos x="76" y="33"/>
              </a:cxn>
              <a:cxn ang="0">
                <a:pos x="79" y="36"/>
              </a:cxn>
              <a:cxn ang="0">
                <a:pos x="75" y="40"/>
              </a:cxn>
              <a:cxn ang="0">
                <a:pos x="73" y="46"/>
              </a:cxn>
              <a:cxn ang="0">
                <a:pos x="73" y="48"/>
              </a:cxn>
              <a:cxn ang="0">
                <a:pos x="78" y="42"/>
              </a:cxn>
              <a:cxn ang="0">
                <a:pos x="82" y="40"/>
              </a:cxn>
              <a:cxn ang="0">
                <a:pos x="83" y="37"/>
              </a:cxn>
              <a:cxn ang="0">
                <a:pos x="84" y="35"/>
              </a:cxn>
              <a:cxn ang="0">
                <a:pos x="85" y="33"/>
              </a:cxn>
              <a:cxn ang="0">
                <a:pos x="86" y="31"/>
              </a:cxn>
              <a:cxn ang="0">
                <a:pos x="87" y="32"/>
              </a:cxn>
              <a:cxn ang="0">
                <a:pos x="85" y="40"/>
              </a:cxn>
              <a:cxn ang="0">
                <a:pos x="83" y="43"/>
              </a:cxn>
              <a:cxn ang="0">
                <a:pos x="81" y="48"/>
              </a:cxn>
              <a:cxn ang="0">
                <a:pos x="81" y="54"/>
              </a:cxn>
              <a:cxn ang="0">
                <a:pos x="79" y="58"/>
              </a:cxn>
              <a:cxn ang="0">
                <a:pos x="79" y="65"/>
              </a:cxn>
              <a:cxn ang="0">
                <a:pos x="77" y="72"/>
              </a:cxn>
              <a:cxn ang="0">
                <a:pos x="80" y="85"/>
              </a:cxn>
              <a:cxn ang="0">
                <a:pos x="80" y="87"/>
              </a:cxn>
              <a:cxn ang="0">
                <a:pos x="80" y="90"/>
              </a:cxn>
            </a:cxnLst>
            <a:rect l="0" t="0" r="r" b="b"/>
            <a:pathLst>
              <a:path w="87" h="93">
                <a:moveTo>
                  <a:pt x="37" y="93"/>
                </a:moveTo>
                <a:lnTo>
                  <a:pt x="37" y="91"/>
                </a:lnTo>
                <a:lnTo>
                  <a:pt x="35" y="89"/>
                </a:lnTo>
                <a:lnTo>
                  <a:pt x="30" y="88"/>
                </a:lnTo>
                <a:lnTo>
                  <a:pt x="29" y="82"/>
                </a:lnTo>
                <a:lnTo>
                  <a:pt x="28" y="79"/>
                </a:lnTo>
                <a:lnTo>
                  <a:pt x="29" y="78"/>
                </a:lnTo>
                <a:lnTo>
                  <a:pt x="29" y="76"/>
                </a:lnTo>
                <a:lnTo>
                  <a:pt x="28" y="75"/>
                </a:lnTo>
                <a:lnTo>
                  <a:pt x="27" y="72"/>
                </a:lnTo>
                <a:lnTo>
                  <a:pt x="26" y="68"/>
                </a:lnTo>
                <a:lnTo>
                  <a:pt x="26" y="66"/>
                </a:lnTo>
                <a:lnTo>
                  <a:pt x="26" y="65"/>
                </a:lnTo>
                <a:lnTo>
                  <a:pt x="21" y="61"/>
                </a:lnTo>
                <a:lnTo>
                  <a:pt x="17" y="58"/>
                </a:lnTo>
                <a:lnTo>
                  <a:pt x="15" y="55"/>
                </a:lnTo>
                <a:lnTo>
                  <a:pt x="11" y="53"/>
                </a:lnTo>
                <a:lnTo>
                  <a:pt x="10" y="53"/>
                </a:lnTo>
                <a:lnTo>
                  <a:pt x="10" y="51"/>
                </a:lnTo>
                <a:lnTo>
                  <a:pt x="9" y="51"/>
                </a:lnTo>
                <a:lnTo>
                  <a:pt x="5" y="50"/>
                </a:lnTo>
                <a:lnTo>
                  <a:pt x="5" y="49"/>
                </a:lnTo>
                <a:lnTo>
                  <a:pt x="3" y="48"/>
                </a:lnTo>
                <a:lnTo>
                  <a:pt x="3" y="47"/>
                </a:lnTo>
                <a:lnTo>
                  <a:pt x="3" y="41"/>
                </a:lnTo>
                <a:lnTo>
                  <a:pt x="3" y="38"/>
                </a:lnTo>
                <a:lnTo>
                  <a:pt x="3" y="36"/>
                </a:lnTo>
                <a:lnTo>
                  <a:pt x="4" y="34"/>
                </a:lnTo>
                <a:lnTo>
                  <a:pt x="3" y="31"/>
                </a:lnTo>
                <a:lnTo>
                  <a:pt x="0" y="30"/>
                </a:lnTo>
                <a:lnTo>
                  <a:pt x="1" y="27"/>
                </a:lnTo>
                <a:lnTo>
                  <a:pt x="2" y="26"/>
                </a:lnTo>
                <a:lnTo>
                  <a:pt x="2" y="24"/>
                </a:lnTo>
                <a:lnTo>
                  <a:pt x="6" y="21"/>
                </a:lnTo>
                <a:lnTo>
                  <a:pt x="8" y="21"/>
                </a:lnTo>
                <a:lnTo>
                  <a:pt x="9" y="19"/>
                </a:lnTo>
                <a:lnTo>
                  <a:pt x="8" y="8"/>
                </a:lnTo>
                <a:lnTo>
                  <a:pt x="9" y="7"/>
                </a:lnTo>
                <a:lnTo>
                  <a:pt x="10" y="6"/>
                </a:lnTo>
                <a:lnTo>
                  <a:pt x="12" y="7"/>
                </a:lnTo>
                <a:lnTo>
                  <a:pt x="14" y="7"/>
                </a:lnTo>
                <a:lnTo>
                  <a:pt x="16" y="7"/>
                </a:lnTo>
                <a:lnTo>
                  <a:pt x="20" y="4"/>
                </a:lnTo>
                <a:lnTo>
                  <a:pt x="28" y="1"/>
                </a:lnTo>
                <a:lnTo>
                  <a:pt x="29" y="0"/>
                </a:lnTo>
                <a:lnTo>
                  <a:pt x="29" y="1"/>
                </a:lnTo>
                <a:lnTo>
                  <a:pt x="29" y="3"/>
                </a:lnTo>
                <a:lnTo>
                  <a:pt x="29" y="4"/>
                </a:lnTo>
                <a:lnTo>
                  <a:pt x="29" y="5"/>
                </a:lnTo>
                <a:lnTo>
                  <a:pt x="28" y="8"/>
                </a:lnTo>
                <a:lnTo>
                  <a:pt x="31" y="6"/>
                </a:lnTo>
                <a:lnTo>
                  <a:pt x="32" y="6"/>
                </a:lnTo>
                <a:lnTo>
                  <a:pt x="34" y="8"/>
                </a:lnTo>
                <a:lnTo>
                  <a:pt x="35" y="8"/>
                </a:lnTo>
                <a:lnTo>
                  <a:pt x="36" y="9"/>
                </a:lnTo>
                <a:lnTo>
                  <a:pt x="38" y="9"/>
                </a:lnTo>
                <a:lnTo>
                  <a:pt x="39" y="10"/>
                </a:lnTo>
                <a:lnTo>
                  <a:pt x="40" y="12"/>
                </a:lnTo>
                <a:lnTo>
                  <a:pt x="41" y="13"/>
                </a:lnTo>
                <a:lnTo>
                  <a:pt x="54" y="16"/>
                </a:lnTo>
                <a:lnTo>
                  <a:pt x="56" y="16"/>
                </a:lnTo>
                <a:lnTo>
                  <a:pt x="59" y="18"/>
                </a:lnTo>
                <a:lnTo>
                  <a:pt x="61" y="18"/>
                </a:lnTo>
                <a:lnTo>
                  <a:pt x="62" y="19"/>
                </a:lnTo>
                <a:lnTo>
                  <a:pt x="62" y="18"/>
                </a:lnTo>
                <a:lnTo>
                  <a:pt x="63" y="18"/>
                </a:lnTo>
                <a:lnTo>
                  <a:pt x="67" y="19"/>
                </a:lnTo>
                <a:lnTo>
                  <a:pt x="69" y="19"/>
                </a:lnTo>
                <a:lnTo>
                  <a:pt x="70" y="20"/>
                </a:lnTo>
                <a:lnTo>
                  <a:pt x="69" y="21"/>
                </a:lnTo>
                <a:lnTo>
                  <a:pt x="69" y="21"/>
                </a:lnTo>
                <a:lnTo>
                  <a:pt x="71" y="22"/>
                </a:lnTo>
                <a:lnTo>
                  <a:pt x="74" y="23"/>
                </a:lnTo>
                <a:lnTo>
                  <a:pt x="74" y="25"/>
                </a:lnTo>
                <a:lnTo>
                  <a:pt x="74" y="30"/>
                </a:lnTo>
                <a:lnTo>
                  <a:pt x="74" y="31"/>
                </a:lnTo>
                <a:lnTo>
                  <a:pt x="77" y="30"/>
                </a:lnTo>
                <a:lnTo>
                  <a:pt x="77" y="30"/>
                </a:lnTo>
                <a:lnTo>
                  <a:pt x="77" y="32"/>
                </a:lnTo>
                <a:lnTo>
                  <a:pt x="76" y="33"/>
                </a:lnTo>
                <a:lnTo>
                  <a:pt x="77" y="35"/>
                </a:lnTo>
                <a:lnTo>
                  <a:pt x="79" y="36"/>
                </a:lnTo>
                <a:lnTo>
                  <a:pt x="78" y="36"/>
                </a:lnTo>
                <a:lnTo>
                  <a:pt x="75" y="40"/>
                </a:lnTo>
                <a:lnTo>
                  <a:pt x="74" y="44"/>
                </a:lnTo>
                <a:lnTo>
                  <a:pt x="73" y="46"/>
                </a:lnTo>
                <a:lnTo>
                  <a:pt x="72" y="47"/>
                </a:lnTo>
                <a:lnTo>
                  <a:pt x="73" y="48"/>
                </a:lnTo>
                <a:lnTo>
                  <a:pt x="75" y="47"/>
                </a:lnTo>
                <a:lnTo>
                  <a:pt x="78" y="42"/>
                </a:lnTo>
                <a:lnTo>
                  <a:pt x="80" y="40"/>
                </a:lnTo>
                <a:lnTo>
                  <a:pt x="82" y="40"/>
                </a:lnTo>
                <a:lnTo>
                  <a:pt x="82" y="38"/>
                </a:lnTo>
                <a:lnTo>
                  <a:pt x="83" y="37"/>
                </a:lnTo>
                <a:lnTo>
                  <a:pt x="84" y="36"/>
                </a:lnTo>
                <a:lnTo>
                  <a:pt x="84" y="35"/>
                </a:lnTo>
                <a:lnTo>
                  <a:pt x="84" y="33"/>
                </a:lnTo>
                <a:lnTo>
                  <a:pt x="85" y="33"/>
                </a:lnTo>
                <a:lnTo>
                  <a:pt x="85" y="32"/>
                </a:lnTo>
                <a:lnTo>
                  <a:pt x="86" y="31"/>
                </a:lnTo>
                <a:lnTo>
                  <a:pt x="86" y="31"/>
                </a:lnTo>
                <a:lnTo>
                  <a:pt x="87" y="32"/>
                </a:lnTo>
                <a:lnTo>
                  <a:pt x="87" y="34"/>
                </a:lnTo>
                <a:lnTo>
                  <a:pt x="85" y="40"/>
                </a:lnTo>
                <a:lnTo>
                  <a:pt x="84" y="41"/>
                </a:lnTo>
                <a:lnTo>
                  <a:pt x="83" y="43"/>
                </a:lnTo>
                <a:lnTo>
                  <a:pt x="83" y="44"/>
                </a:lnTo>
                <a:lnTo>
                  <a:pt x="81" y="48"/>
                </a:lnTo>
                <a:lnTo>
                  <a:pt x="81" y="52"/>
                </a:lnTo>
                <a:lnTo>
                  <a:pt x="81" y="54"/>
                </a:lnTo>
                <a:lnTo>
                  <a:pt x="79" y="57"/>
                </a:lnTo>
                <a:lnTo>
                  <a:pt x="79" y="58"/>
                </a:lnTo>
                <a:lnTo>
                  <a:pt x="79" y="61"/>
                </a:lnTo>
                <a:lnTo>
                  <a:pt x="79" y="65"/>
                </a:lnTo>
                <a:lnTo>
                  <a:pt x="79" y="67"/>
                </a:lnTo>
                <a:lnTo>
                  <a:pt x="77" y="72"/>
                </a:lnTo>
                <a:lnTo>
                  <a:pt x="78" y="80"/>
                </a:lnTo>
                <a:lnTo>
                  <a:pt x="80" y="85"/>
                </a:lnTo>
                <a:lnTo>
                  <a:pt x="80" y="86"/>
                </a:lnTo>
                <a:lnTo>
                  <a:pt x="80" y="87"/>
                </a:lnTo>
                <a:lnTo>
                  <a:pt x="80" y="88"/>
                </a:lnTo>
                <a:lnTo>
                  <a:pt x="80" y="90"/>
                </a:lnTo>
                <a:lnTo>
                  <a:pt x="37" y="93"/>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12" name="Freeform 24"/>
          <p:cNvSpPr>
            <a:spLocks/>
          </p:cNvSpPr>
          <p:nvPr/>
        </p:nvSpPr>
        <p:spPr bwMode="auto">
          <a:xfrm>
            <a:off x="5534025" y="2363788"/>
            <a:ext cx="608013" cy="1165225"/>
          </a:xfrm>
          <a:custGeom>
            <a:avLst/>
            <a:gdLst/>
            <a:ahLst/>
            <a:cxnLst>
              <a:cxn ang="0">
                <a:pos x="11" y="3"/>
              </a:cxn>
              <a:cxn ang="0">
                <a:pos x="15" y="6"/>
              </a:cxn>
              <a:cxn ang="0">
                <a:pos x="18" y="10"/>
              </a:cxn>
              <a:cxn ang="0">
                <a:pos x="19" y="15"/>
              </a:cxn>
              <a:cxn ang="0">
                <a:pos x="17" y="18"/>
              </a:cxn>
              <a:cxn ang="0">
                <a:pos x="14" y="23"/>
              </a:cxn>
              <a:cxn ang="0">
                <a:pos x="11" y="24"/>
              </a:cxn>
              <a:cxn ang="0">
                <a:pos x="6" y="26"/>
              </a:cxn>
              <a:cxn ang="0">
                <a:pos x="5" y="30"/>
              </a:cxn>
              <a:cxn ang="0">
                <a:pos x="8" y="33"/>
              </a:cxn>
              <a:cxn ang="0">
                <a:pos x="5" y="41"/>
              </a:cxn>
              <a:cxn ang="0">
                <a:pos x="2" y="44"/>
              </a:cxn>
              <a:cxn ang="0">
                <a:pos x="1" y="47"/>
              </a:cxn>
              <a:cxn ang="0">
                <a:pos x="0" y="50"/>
              </a:cxn>
              <a:cxn ang="0">
                <a:pos x="2" y="58"/>
              </a:cxn>
              <a:cxn ang="0">
                <a:pos x="7" y="65"/>
              </a:cxn>
              <a:cxn ang="0">
                <a:pos x="13" y="70"/>
              </a:cxn>
              <a:cxn ang="0">
                <a:pos x="16" y="78"/>
              </a:cxn>
              <a:cxn ang="0">
                <a:pos x="19" y="76"/>
              </a:cxn>
              <a:cxn ang="0">
                <a:pos x="23" y="79"/>
              </a:cxn>
              <a:cxn ang="0">
                <a:pos x="23" y="85"/>
              </a:cxn>
              <a:cxn ang="0">
                <a:pos x="20" y="89"/>
              </a:cxn>
              <a:cxn ang="0">
                <a:pos x="23" y="94"/>
              </a:cxn>
              <a:cxn ang="0">
                <a:pos x="30" y="98"/>
              </a:cxn>
              <a:cxn ang="0">
                <a:pos x="36" y="106"/>
              </a:cxn>
              <a:cxn ang="0">
                <a:pos x="37" y="108"/>
              </a:cxn>
              <a:cxn ang="0">
                <a:pos x="36" y="110"/>
              </a:cxn>
              <a:cxn ang="0">
                <a:pos x="40" y="116"/>
              </a:cxn>
              <a:cxn ang="0">
                <a:pos x="41" y="115"/>
              </a:cxn>
              <a:cxn ang="0">
                <a:pos x="42" y="112"/>
              </a:cxn>
              <a:cxn ang="0">
                <a:pos x="47" y="111"/>
              </a:cxn>
              <a:cxn ang="0">
                <a:pos x="51" y="114"/>
              </a:cxn>
              <a:cxn ang="0">
                <a:pos x="52" y="108"/>
              </a:cxn>
              <a:cxn ang="0">
                <a:pos x="54" y="106"/>
              </a:cxn>
              <a:cxn ang="0">
                <a:pos x="59" y="104"/>
              </a:cxn>
              <a:cxn ang="0">
                <a:pos x="57" y="101"/>
              </a:cxn>
              <a:cxn ang="0">
                <a:pos x="58" y="99"/>
              </a:cxn>
              <a:cxn ang="0">
                <a:pos x="58" y="97"/>
              </a:cxn>
              <a:cxn ang="0">
                <a:pos x="58" y="96"/>
              </a:cxn>
              <a:cxn ang="0">
                <a:pos x="59" y="89"/>
              </a:cxn>
              <a:cxn ang="0">
                <a:pos x="63" y="83"/>
              </a:cxn>
              <a:cxn ang="0">
                <a:pos x="65" y="78"/>
              </a:cxn>
              <a:cxn ang="0">
                <a:pos x="63" y="70"/>
              </a:cxn>
              <a:cxn ang="0">
                <a:pos x="63" y="65"/>
              </a:cxn>
              <a:cxn ang="0">
                <a:pos x="60" y="15"/>
              </a:cxn>
              <a:cxn ang="0">
                <a:pos x="58" y="14"/>
              </a:cxn>
              <a:cxn ang="0">
                <a:pos x="57" y="8"/>
              </a:cxn>
              <a:cxn ang="0">
                <a:pos x="54" y="4"/>
              </a:cxn>
            </a:cxnLst>
            <a:rect l="0" t="0" r="r" b="b"/>
            <a:pathLst>
              <a:path w="65" h="116">
                <a:moveTo>
                  <a:pt x="54" y="0"/>
                </a:moveTo>
                <a:lnTo>
                  <a:pt x="11" y="3"/>
                </a:lnTo>
                <a:lnTo>
                  <a:pt x="12" y="4"/>
                </a:lnTo>
                <a:lnTo>
                  <a:pt x="15" y="6"/>
                </a:lnTo>
                <a:lnTo>
                  <a:pt x="15" y="8"/>
                </a:lnTo>
                <a:lnTo>
                  <a:pt x="18" y="10"/>
                </a:lnTo>
                <a:lnTo>
                  <a:pt x="19" y="13"/>
                </a:lnTo>
                <a:lnTo>
                  <a:pt x="19" y="15"/>
                </a:lnTo>
                <a:lnTo>
                  <a:pt x="18" y="17"/>
                </a:lnTo>
                <a:lnTo>
                  <a:pt x="17" y="18"/>
                </a:lnTo>
                <a:lnTo>
                  <a:pt x="17" y="20"/>
                </a:lnTo>
                <a:lnTo>
                  <a:pt x="14" y="23"/>
                </a:lnTo>
                <a:lnTo>
                  <a:pt x="12" y="24"/>
                </a:lnTo>
                <a:lnTo>
                  <a:pt x="11" y="24"/>
                </a:lnTo>
                <a:lnTo>
                  <a:pt x="8" y="25"/>
                </a:lnTo>
                <a:lnTo>
                  <a:pt x="6" y="26"/>
                </a:lnTo>
                <a:lnTo>
                  <a:pt x="5" y="28"/>
                </a:lnTo>
                <a:lnTo>
                  <a:pt x="5" y="30"/>
                </a:lnTo>
                <a:lnTo>
                  <a:pt x="7" y="31"/>
                </a:lnTo>
                <a:lnTo>
                  <a:pt x="8" y="33"/>
                </a:lnTo>
                <a:lnTo>
                  <a:pt x="7" y="36"/>
                </a:lnTo>
                <a:lnTo>
                  <a:pt x="5" y="41"/>
                </a:lnTo>
                <a:lnTo>
                  <a:pt x="3" y="42"/>
                </a:lnTo>
                <a:lnTo>
                  <a:pt x="2" y="44"/>
                </a:lnTo>
                <a:lnTo>
                  <a:pt x="2" y="46"/>
                </a:lnTo>
                <a:lnTo>
                  <a:pt x="1" y="47"/>
                </a:lnTo>
                <a:lnTo>
                  <a:pt x="1" y="48"/>
                </a:lnTo>
                <a:lnTo>
                  <a:pt x="0" y="50"/>
                </a:lnTo>
                <a:lnTo>
                  <a:pt x="0" y="54"/>
                </a:lnTo>
                <a:lnTo>
                  <a:pt x="2" y="58"/>
                </a:lnTo>
                <a:lnTo>
                  <a:pt x="2" y="59"/>
                </a:lnTo>
                <a:lnTo>
                  <a:pt x="7" y="65"/>
                </a:lnTo>
                <a:lnTo>
                  <a:pt x="11" y="69"/>
                </a:lnTo>
                <a:lnTo>
                  <a:pt x="13" y="70"/>
                </a:lnTo>
                <a:lnTo>
                  <a:pt x="15" y="77"/>
                </a:lnTo>
                <a:lnTo>
                  <a:pt x="16" y="78"/>
                </a:lnTo>
                <a:lnTo>
                  <a:pt x="18" y="77"/>
                </a:lnTo>
                <a:lnTo>
                  <a:pt x="19" y="76"/>
                </a:lnTo>
                <a:lnTo>
                  <a:pt x="23" y="78"/>
                </a:lnTo>
                <a:lnTo>
                  <a:pt x="23" y="79"/>
                </a:lnTo>
                <a:lnTo>
                  <a:pt x="22" y="82"/>
                </a:lnTo>
                <a:lnTo>
                  <a:pt x="23" y="85"/>
                </a:lnTo>
                <a:lnTo>
                  <a:pt x="20" y="88"/>
                </a:lnTo>
                <a:lnTo>
                  <a:pt x="20" y="89"/>
                </a:lnTo>
                <a:lnTo>
                  <a:pt x="21" y="92"/>
                </a:lnTo>
                <a:lnTo>
                  <a:pt x="23" y="94"/>
                </a:lnTo>
                <a:lnTo>
                  <a:pt x="28" y="97"/>
                </a:lnTo>
                <a:lnTo>
                  <a:pt x="30" y="98"/>
                </a:lnTo>
                <a:lnTo>
                  <a:pt x="35" y="102"/>
                </a:lnTo>
                <a:lnTo>
                  <a:pt x="36" y="106"/>
                </a:lnTo>
                <a:lnTo>
                  <a:pt x="37" y="108"/>
                </a:lnTo>
                <a:lnTo>
                  <a:pt x="37" y="108"/>
                </a:lnTo>
                <a:lnTo>
                  <a:pt x="36" y="110"/>
                </a:lnTo>
                <a:lnTo>
                  <a:pt x="36" y="110"/>
                </a:lnTo>
                <a:lnTo>
                  <a:pt x="39" y="116"/>
                </a:lnTo>
                <a:lnTo>
                  <a:pt x="40" y="116"/>
                </a:lnTo>
                <a:lnTo>
                  <a:pt x="40" y="115"/>
                </a:lnTo>
                <a:lnTo>
                  <a:pt x="41" y="115"/>
                </a:lnTo>
                <a:lnTo>
                  <a:pt x="41" y="115"/>
                </a:lnTo>
                <a:lnTo>
                  <a:pt x="42" y="112"/>
                </a:lnTo>
                <a:lnTo>
                  <a:pt x="44" y="111"/>
                </a:lnTo>
                <a:lnTo>
                  <a:pt x="47" y="111"/>
                </a:lnTo>
                <a:lnTo>
                  <a:pt x="49" y="112"/>
                </a:lnTo>
                <a:lnTo>
                  <a:pt x="51" y="114"/>
                </a:lnTo>
                <a:lnTo>
                  <a:pt x="53" y="113"/>
                </a:lnTo>
                <a:lnTo>
                  <a:pt x="52" y="108"/>
                </a:lnTo>
                <a:lnTo>
                  <a:pt x="52" y="106"/>
                </a:lnTo>
                <a:lnTo>
                  <a:pt x="54" y="106"/>
                </a:lnTo>
                <a:lnTo>
                  <a:pt x="59" y="104"/>
                </a:lnTo>
                <a:lnTo>
                  <a:pt x="59" y="104"/>
                </a:lnTo>
                <a:lnTo>
                  <a:pt x="57" y="102"/>
                </a:lnTo>
                <a:lnTo>
                  <a:pt x="57" y="101"/>
                </a:lnTo>
                <a:lnTo>
                  <a:pt x="58" y="100"/>
                </a:lnTo>
                <a:lnTo>
                  <a:pt x="58" y="99"/>
                </a:lnTo>
                <a:lnTo>
                  <a:pt x="59" y="98"/>
                </a:lnTo>
                <a:lnTo>
                  <a:pt x="58" y="97"/>
                </a:lnTo>
                <a:lnTo>
                  <a:pt x="58" y="97"/>
                </a:lnTo>
                <a:lnTo>
                  <a:pt x="58" y="96"/>
                </a:lnTo>
                <a:lnTo>
                  <a:pt x="59" y="92"/>
                </a:lnTo>
                <a:lnTo>
                  <a:pt x="59" y="89"/>
                </a:lnTo>
                <a:lnTo>
                  <a:pt x="62" y="87"/>
                </a:lnTo>
                <a:lnTo>
                  <a:pt x="63" y="83"/>
                </a:lnTo>
                <a:lnTo>
                  <a:pt x="63" y="82"/>
                </a:lnTo>
                <a:lnTo>
                  <a:pt x="65" y="78"/>
                </a:lnTo>
                <a:lnTo>
                  <a:pt x="65" y="73"/>
                </a:lnTo>
                <a:lnTo>
                  <a:pt x="63" y="70"/>
                </a:lnTo>
                <a:lnTo>
                  <a:pt x="64" y="67"/>
                </a:lnTo>
                <a:lnTo>
                  <a:pt x="63" y="65"/>
                </a:lnTo>
                <a:lnTo>
                  <a:pt x="64" y="65"/>
                </a:lnTo>
                <a:lnTo>
                  <a:pt x="60" y="15"/>
                </a:lnTo>
                <a:lnTo>
                  <a:pt x="59" y="15"/>
                </a:lnTo>
                <a:lnTo>
                  <a:pt x="58" y="14"/>
                </a:lnTo>
                <a:lnTo>
                  <a:pt x="57" y="9"/>
                </a:lnTo>
                <a:lnTo>
                  <a:pt x="57" y="8"/>
                </a:lnTo>
                <a:lnTo>
                  <a:pt x="55" y="6"/>
                </a:lnTo>
                <a:lnTo>
                  <a:pt x="54" y="4"/>
                </a:lnTo>
                <a:lnTo>
                  <a:pt x="54" y="0"/>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grpSp>
        <p:nvGrpSpPr>
          <p:cNvPr id="2" name="Group 25"/>
          <p:cNvGrpSpPr>
            <a:grpSpLocks/>
          </p:cNvGrpSpPr>
          <p:nvPr/>
        </p:nvGrpSpPr>
        <p:grpSpPr bwMode="auto">
          <a:xfrm>
            <a:off x="5618163" y="1327150"/>
            <a:ext cx="1162050" cy="1176338"/>
            <a:chOff x="3163" y="1122"/>
            <a:chExt cx="620" cy="585"/>
          </a:xfrm>
          <a:solidFill>
            <a:srgbClr val="0069AA"/>
          </a:solidFill>
        </p:grpSpPr>
        <p:sp>
          <p:nvSpPr>
            <p:cNvPr id="319514" name="Freeform 26"/>
            <p:cNvSpPr>
              <a:spLocks/>
            </p:cNvSpPr>
            <p:nvPr/>
          </p:nvSpPr>
          <p:spPr bwMode="auto">
            <a:xfrm>
              <a:off x="3468" y="1272"/>
              <a:ext cx="315" cy="435"/>
            </a:xfrm>
            <a:custGeom>
              <a:avLst/>
              <a:gdLst/>
              <a:ahLst/>
              <a:cxnLst>
                <a:cxn ang="0">
                  <a:pos x="31" y="83"/>
                </a:cxn>
                <a:cxn ang="0">
                  <a:pos x="52" y="81"/>
                </a:cxn>
                <a:cxn ang="0">
                  <a:pos x="54" y="76"/>
                </a:cxn>
                <a:cxn ang="0">
                  <a:pos x="55" y="71"/>
                </a:cxn>
                <a:cxn ang="0">
                  <a:pos x="59" y="66"/>
                </a:cxn>
                <a:cxn ang="0">
                  <a:pos x="59" y="63"/>
                </a:cxn>
                <a:cxn ang="0">
                  <a:pos x="61" y="60"/>
                </a:cxn>
                <a:cxn ang="0">
                  <a:pos x="62" y="62"/>
                </a:cxn>
                <a:cxn ang="0">
                  <a:pos x="63" y="61"/>
                </a:cxn>
                <a:cxn ang="0">
                  <a:pos x="63" y="57"/>
                </a:cxn>
                <a:cxn ang="0">
                  <a:pos x="62" y="51"/>
                </a:cxn>
                <a:cxn ang="0">
                  <a:pos x="57" y="34"/>
                </a:cxn>
                <a:cxn ang="0">
                  <a:pos x="51" y="34"/>
                </a:cxn>
                <a:cxn ang="0">
                  <a:pos x="43" y="44"/>
                </a:cxn>
                <a:cxn ang="0">
                  <a:pos x="42" y="43"/>
                </a:cxn>
                <a:cxn ang="0">
                  <a:pos x="39" y="42"/>
                </a:cxn>
                <a:cxn ang="0">
                  <a:pos x="39" y="37"/>
                </a:cxn>
                <a:cxn ang="0">
                  <a:pos x="43" y="34"/>
                </a:cxn>
                <a:cxn ang="0">
                  <a:pos x="44" y="31"/>
                </a:cxn>
                <a:cxn ang="0">
                  <a:pos x="45" y="29"/>
                </a:cxn>
                <a:cxn ang="0">
                  <a:pos x="47" y="21"/>
                </a:cxn>
                <a:cxn ang="0">
                  <a:pos x="45" y="17"/>
                </a:cxn>
                <a:cxn ang="0">
                  <a:pos x="43" y="14"/>
                </a:cxn>
                <a:cxn ang="0">
                  <a:pos x="45" y="12"/>
                </a:cxn>
                <a:cxn ang="0">
                  <a:pos x="43" y="8"/>
                </a:cxn>
                <a:cxn ang="0">
                  <a:pos x="36" y="5"/>
                </a:cxn>
                <a:cxn ang="0">
                  <a:pos x="31" y="3"/>
                </a:cxn>
                <a:cxn ang="0">
                  <a:pos x="25" y="1"/>
                </a:cxn>
                <a:cxn ang="0">
                  <a:pos x="22" y="1"/>
                </a:cxn>
                <a:cxn ang="0">
                  <a:pos x="18" y="4"/>
                </a:cxn>
                <a:cxn ang="0">
                  <a:pos x="19" y="7"/>
                </a:cxn>
                <a:cxn ang="0">
                  <a:pos x="19" y="9"/>
                </a:cxn>
                <a:cxn ang="0">
                  <a:pos x="18" y="9"/>
                </a:cxn>
                <a:cxn ang="0">
                  <a:pos x="15" y="12"/>
                </a:cxn>
                <a:cxn ang="0">
                  <a:pos x="15" y="16"/>
                </a:cxn>
                <a:cxn ang="0">
                  <a:pos x="14" y="21"/>
                </a:cxn>
                <a:cxn ang="0">
                  <a:pos x="11" y="20"/>
                </a:cxn>
                <a:cxn ang="0">
                  <a:pos x="12" y="16"/>
                </a:cxn>
                <a:cxn ang="0">
                  <a:pos x="12" y="14"/>
                </a:cxn>
                <a:cxn ang="0">
                  <a:pos x="10" y="16"/>
                </a:cxn>
                <a:cxn ang="0">
                  <a:pos x="9" y="19"/>
                </a:cxn>
                <a:cxn ang="0">
                  <a:pos x="6" y="21"/>
                </a:cxn>
                <a:cxn ang="0">
                  <a:pos x="5" y="23"/>
                </a:cxn>
                <a:cxn ang="0">
                  <a:pos x="3" y="29"/>
                </a:cxn>
                <a:cxn ang="0">
                  <a:pos x="3" y="34"/>
                </a:cxn>
                <a:cxn ang="0">
                  <a:pos x="0" y="39"/>
                </a:cxn>
                <a:cxn ang="0">
                  <a:pos x="2" y="45"/>
                </a:cxn>
                <a:cxn ang="0">
                  <a:pos x="2" y="50"/>
                </a:cxn>
                <a:cxn ang="0">
                  <a:pos x="7" y="61"/>
                </a:cxn>
                <a:cxn ang="0">
                  <a:pos x="8" y="66"/>
                </a:cxn>
                <a:cxn ang="0">
                  <a:pos x="8" y="68"/>
                </a:cxn>
                <a:cxn ang="0">
                  <a:pos x="6" y="75"/>
                </a:cxn>
                <a:cxn ang="0">
                  <a:pos x="2" y="84"/>
                </a:cxn>
                <a:cxn ang="0">
                  <a:pos x="0" y="87"/>
                </a:cxn>
              </a:cxnLst>
              <a:rect l="0" t="0" r="r" b="b"/>
              <a:pathLst>
                <a:path w="63" h="87">
                  <a:moveTo>
                    <a:pt x="0" y="87"/>
                  </a:moveTo>
                  <a:lnTo>
                    <a:pt x="31" y="83"/>
                  </a:lnTo>
                  <a:lnTo>
                    <a:pt x="31" y="84"/>
                  </a:lnTo>
                  <a:lnTo>
                    <a:pt x="52" y="81"/>
                  </a:lnTo>
                  <a:lnTo>
                    <a:pt x="52" y="80"/>
                  </a:lnTo>
                  <a:lnTo>
                    <a:pt x="54" y="76"/>
                  </a:lnTo>
                  <a:lnTo>
                    <a:pt x="55" y="74"/>
                  </a:lnTo>
                  <a:lnTo>
                    <a:pt x="55" y="71"/>
                  </a:lnTo>
                  <a:lnTo>
                    <a:pt x="56" y="68"/>
                  </a:lnTo>
                  <a:lnTo>
                    <a:pt x="59" y="66"/>
                  </a:lnTo>
                  <a:lnTo>
                    <a:pt x="59" y="64"/>
                  </a:lnTo>
                  <a:lnTo>
                    <a:pt x="59" y="63"/>
                  </a:lnTo>
                  <a:lnTo>
                    <a:pt x="59" y="62"/>
                  </a:lnTo>
                  <a:lnTo>
                    <a:pt x="61" y="60"/>
                  </a:lnTo>
                  <a:lnTo>
                    <a:pt x="61" y="62"/>
                  </a:lnTo>
                  <a:lnTo>
                    <a:pt x="62" y="62"/>
                  </a:lnTo>
                  <a:lnTo>
                    <a:pt x="63" y="61"/>
                  </a:lnTo>
                  <a:lnTo>
                    <a:pt x="63" y="61"/>
                  </a:lnTo>
                  <a:lnTo>
                    <a:pt x="63" y="59"/>
                  </a:lnTo>
                  <a:lnTo>
                    <a:pt x="63" y="57"/>
                  </a:lnTo>
                  <a:lnTo>
                    <a:pt x="63" y="53"/>
                  </a:lnTo>
                  <a:lnTo>
                    <a:pt x="62" y="51"/>
                  </a:lnTo>
                  <a:lnTo>
                    <a:pt x="62" y="46"/>
                  </a:lnTo>
                  <a:lnTo>
                    <a:pt x="57" y="34"/>
                  </a:lnTo>
                  <a:lnTo>
                    <a:pt x="53" y="32"/>
                  </a:lnTo>
                  <a:lnTo>
                    <a:pt x="51" y="34"/>
                  </a:lnTo>
                  <a:lnTo>
                    <a:pt x="49" y="36"/>
                  </a:lnTo>
                  <a:lnTo>
                    <a:pt x="43" y="44"/>
                  </a:lnTo>
                  <a:lnTo>
                    <a:pt x="43" y="44"/>
                  </a:lnTo>
                  <a:lnTo>
                    <a:pt x="42" y="43"/>
                  </a:lnTo>
                  <a:lnTo>
                    <a:pt x="40" y="42"/>
                  </a:lnTo>
                  <a:lnTo>
                    <a:pt x="39" y="42"/>
                  </a:lnTo>
                  <a:lnTo>
                    <a:pt x="39" y="40"/>
                  </a:lnTo>
                  <a:lnTo>
                    <a:pt x="39" y="37"/>
                  </a:lnTo>
                  <a:lnTo>
                    <a:pt x="40" y="35"/>
                  </a:lnTo>
                  <a:lnTo>
                    <a:pt x="43" y="34"/>
                  </a:lnTo>
                  <a:lnTo>
                    <a:pt x="44" y="32"/>
                  </a:lnTo>
                  <a:lnTo>
                    <a:pt x="44" y="31"/>
                  </a:lnTo>
                  <a:lnTo>
                    <a:pt x="44" y="30"/>
                  </a:lnTo>
                  <a:lnTo>
                    <a:pt x="45" y="29"/>
                  </a:lnTo>
                  <a:lnTo>
                    <a:pt x="47" y="26"/>
                  </a:lnTo>
                  <a:lnTo>
                    <a:pt x="47" y="21"/>
                  </a:lnTo>
                  <a:lnTo>
                    <a:pt x="46" y="19"/>
                  </a:lnTo>
                  <a:lnTo>
                    <a:pt x="45" y="17"/>
                  </a:lnTo>
                  <a:lnTo>
                    <a:pt x="43" y="15"/>
                  </a:lnTo>
                  <a:lnTo>
                    <a:pt x="43" y="14"/>
                  </a:lnTo>
                  <a:lnTo>
                    <a:pt x="43" y="13"/>
                  </a:lnTo>
                  <a:lnTo>
                    <a:pt x="45" y="12"/>
                  </a:lnTo>
                  <a:lnTo>
                    <a:pt x="45" y="12"/>
                  </a:lnTo>
                  <a:lnTo>
                    <a:pt x="43" y="8"/>
                  </a:lnTo>
                  <a:lnTo>
                    <a:pt x="41" y="7"/>
                  </a:lnTo>
                  <a:lnTo>
                    <a:pt x="36" y="5"/>
                  </a:lnTo>
                  <a:lnTo>
                    <a:pt x="32" y="4"/>
                  </a:lnTo>
                  <a:lnTo>
                    <a:pt x="31" y="3"/>
                  </a:lnTo>
                  <a:lnTo>
                    <a:pt x="28" y="2"/>
                  </a:lnTo>
                  <a:lnTo>
                    <a:pt x="25" y="1"/>
                  </a:lnTo>
                  <a:lnTo>
                    <a:pt x="23" y="0"/>
                  </a:lnTo>
                  <a:lnTo>
                    <a:pt x="22" y="1"/>
                  </a:lnTo>
                  <a:lnTo>
                    <a:pt x="20" y="1"/>
                  </a:lnTo>
                  <a:lnTo>
                    <a:pt x="18" y="4"/>
                  </a:lnTo>
                  <a:lnTo>
                    <a:pt x="18" y="7"/>
                  </a:lnTo>
                  <a:lnTo>
                    <a:pt x="19" y="7"/>
                  </a:lnTo>
                  <a:lnTo>
                    <a:pt x="19" y="8"/>
                  </a:lnTo>
                  <a:lnTo>
                    <a:pt x="19" y="9"/>
                  </a:lnTo>
                  <a:lnTo>
                    <a:pt x="19" y="9"/>
                  </a:lnTo>
                  <a:lnTo>
                    <a:pt x="18" y="9"/>
                  </a:lnTo>
                  <a:lnTo>
                    <a:pt x="17" y="10"/>
                  </a:lnTo>
                  <a:lnTo>
                    <a:pt x="15" y="12"/>
                  </a:lnTo>
                  <a:lnTo>
                    <a:pt x="15" y="14"/>
                  </a:lnTo>
                  <a:lnTo>
                    <a:pt x="15" y="16"/>
                  </a:lnTo>
                  <a:lnTo>
                    <a:pt x="15" y="18"/>
                  </a:lnTo>
                  <a:lnTo>
                    <a:pt x="14" y="21"/>
                  </a:lnTo>
                  <a:lnTo>
                    <a:pt x="12" y="21"/>
                  </a:lnTo>
                  <a:lnTo>
                    <a:pt x="11" y="20"/>
                  </a:lnTo>
                  <a:lnTo>
                    <a:pt x="12" y="18"/>
                  </a:lnTo>
                  <a:lnTo>
                    <a:pt x="12" y="16"/>
                  </a:lnTo>
                  <a:lnTo>
                    <a:pt x="12" y="15"/>
                  </a:lnTo>
                  <a:lnTo>
                    <a:pt x="12" y="14"/>
                  </a:lnTo>
                  <a:lnTo>
                    <a:pt x="11" y="14"/>
                  </a:lnTo>
                  <a:lnTo>
                    <a:pt x="10" y="16"/>
                  </a:lnTo>
                  <a:lnTo>
                    <a:pt x="10" y="18"/>
                  </a:lnTo>
                  <a:lnTo>
                    <a:pt x="9" y="19"/>
                  </a:lnTo>
                  <a:lnTo>
                    <a:pt x="8" y="19"/>
                  </a:lnTo>
                  <a:lnTo>
                    <a:pt x="6" y="21"/>
                  </a:lnTo>
                  <a:lnTo>
                    <a:pt x="5" y="22"/>
                  </a:lnTo>
                  <a:lnTo>
                    <a:pt x="5" y="23"/>
                  </a:lnTo>
                  <a:lnTo>
                    <a:pt x="3" y="25"/>
                  </a:lnTo>
                  <a:lnTo>
                    <a:pt x="3" y="29"/>
                  </a:lnTo>
                  <a:lnTo>
                    <a:pt x="3" y="32"/>
                  </a:lnTo>
                  <a:lnTo>
                    <a:pt x="3" y="34"/>
                  </a:lnTo>
                  <a:lnTo>
                    <a:pt x="2" y="37"/>
                  </a:lnTo>
                  <a:lnTo>
                    <a:pt x="0" y="39"/>
                  </a:lnTo>
                  <a:lnTo>
                    <a:pt x="0" y="40"/>
                  </a:lnTo>
                  <a:lnTo>
                    <a:pt x="2" y="45"/>
                  </a:lnTo>
                  <a:lnTo>
                    <a:pt x="1" y="48"/>
                  </a:lnTo>
                  <a:lnTo>
                    <a:pt x="2" y="50"/>
                  </a:lnTo>
                  <a:lnTo>
                    <a:pt x="5" y="56"/>
                  </a:lnTo>
                  <a:lnTo>
                    <a:pt x="7" y="61"/>
                  </a:lnTo>
                  <a:lnTo>
                    <a:pt x="7" y="66"/>
                  </a:lnTo>
                  <a:lnTo>
                    <a:pt x="8" y="66"/>
                  </a:lnTo>
                  <a:lnTo>
                    <a:pt x="8" y="67"/>
                  </a:lnTo>
                  <a:lnTo>
                    <a:pt x="8" y="68"/>
                  </a:lnTo>
                  <a:lnTo>
                    <a:pt x="7" y="72"/>
                  </a:lnTo>
                  <a:lnTo>
                    <a:pt x="6" y="75"/>
                  </a:lnTo>
                  <a:lnTo>
                    <a:pt x="5" y="78"/>
                  </a:lnTo>
                  <a:lnTo>
                    <a:pt x="2" y="84"/>
                  </a:lnTo>
                  <a:lnTo>
                    <a:pt x="0" y="86"/>
                  </a:lnTo>
                  <a:lnTo>
                    <a:pt x="0" y="87"/>
                  </a:lnTo>
                </a:path>
              </a:pathLst>
            </a:custGeom>
            <a:grp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15" name="Freeform 27"/>
            <p:cNvSpPr>
              <a:spLocks/>
            </p:cNvSpPr>
            <p:nvPr/>
          </p:nvSpPr>
          <p:spPr bwMode="auto">
            <a:xfrm>
              <a:off x="3163" y="1122"/>
              <a:ext cx="500" cy="245"/>
            </a:xfrm>
            <a:custGeom>
              <a:avLst/>
              <a:gdLst/>
              <a:ahLst/>
              <a:cxnLst>
                <a:cxn ang="0">
                  <a:pos x="5" y="19"/>
                </a:cxn>
                <a:cxn ang="0">
                  <a:pos x="10" y="15"/>
                </a:cxn>
                <a:cxn ang="0">
                  <a:pos x="24" y="7"/>
                </a:cxn>
                <a:cxn ang="0">
                  <a:pos x="32" y="1"/>
                </a:cxn>
                <a:cxn ang="0">
                  <a:pos x="37" y="1"/>
                </a:cxn>
                <a:cxn ang="0">
                  <a:pos x="33" y="4"/>
                </a:cxn>
                <a:cxn ang="0">
                  <a:pos x="28" y="10"/>
                </a:cxn>
                <a:cxn ang="0">
                  <a:pos x="28" y="14"/>
                </a:cxn>
                <a:cxn ang="0">
                  <a:pos x="34" y="11"/>
                </a:cxn>
                <a:cxn ang="0">
                  <a:pos x="48" y="18"/>
                </a:cxn>
                <a:cxn ang="0">
                  <a:pos x="52" y="19"/>
                </a:cxn>
                <a:cxn ang="0">
                  <a:pos x="54" y="20"/>
                </a:cxn>
                <a:cxn ang="0">
                  <a:pos x="59" y="16"/>
                </a:cxn>
                <a:cxn ang="0">
                  <a:pos x="77" y="10"/>
                </a:cxn>
                <a:cxn ang="0">
                  <a:pos x="77" y="14"/>
                </a:cxn>
                <a:cxn ang="0">
                  <a:pos x="80" y="16"/>
                </a:cxn>
                <a:cxn ang="0">
                  <a:pos x="87" y="16"/>
                </a:cxn>
                <a:cxn ang="0">
                  <a:pos x="92" y="21"/>
                </a:cxn>
                <a:cxn ang="0">
                  <a:pos x="100" y="22"/>
                </a:cxn>
                <a:cxn ang="0">
                  <a:pos x="99" y="25"/>
                </a:cxn>
                <a:cxn ang="0">
                  <a:pos x="96" y="25"/>
                </a:cxn>
                <a:cxn ang="0">
                  <a:pos x="91" y="25"/>
                </a:cxn>
                <a:cxn ang="0">
                  <a:pos x="84" y="25"/>
                </a:cxn>
                <a:cxn ang="0">
                  <a:pos x="84" y="28"/>
                </a:cxn>
                <a:cxn ang="0">
                  <a:pos x="75" y="26"/>
                </a:cxn>
                <a:cxn ang="0">
                  <a:pos x="69" y="28"/>
                </a:cxn>
                <a:cxn ang="0">
                  <a:pos x="66" y="29"/>
                </a:cxn>
                <a:cxn ang="0">
                  <a:pos x="61" y="30"/>
                </a:cxn>
                <a:cxn ang="0">
                  <a:pos x="56" y="37"/>
                </a:cxn>
                <a:cxn ang="0">
                  <a:pos x="57" y="33"/>
                </a:cxn>
                <a:cxn ang="0">
                  <a:pos x="53" y="34"/>
                </a:cxn>
                <a:cxn ang="0">
                  <a:pos x="51" y="32"/>
                </a:cxn>
                <a:cxn ang="0">
                  <a:pos x="48" y="38"/>
                </a:cxn>
                <a:cxn ang="0">
                  <a:pos x="44" y="46"/>
                </a:cxn>
                <a:cxn ang="0">
                  <a:pos x="42" y="48"/>
                </a:cxn>
                <a:cxn ang="0">
                  <a:pos x="42" y="43"/>
                </a:cxn>
                <a:cxn ang="0">
                  <a:pos x="39" y="43"/>
                </a:cxn>
                <a:cxn ang="0">
                  <a:pos x="36" y="35"/>
                </a:cxn>
                <a:cxn ang="0">
                  <a:pos x="35" y="33"/>
                </a:cxn>
                <a:cxn ang="0">
                  <a:pos x="28" y="31"/>
                </a:cxn>
                <a:cxn ang="0">
                  <a:pos x="26" y="31"/>
                </a:cxn>
                <a:cxn ang="0">
                  <a:pos x="19" y="29"/>
                </a:cxn>
                <a:cxn ang="0">
                  <a:pos x="4" y="23"/>
                </a:cxn>
                <a:cxn ang="0">
                  <a:pos x="0" y="21"/>
                </a:cxn>
              </a:cxnLst>
              <a:rect l="0" t="0" r="r" b="b"/>
              <a:pathLst>
                <a:path w="100" h="49">
                  <a:moveTo>
                    <a:pt x="0" y="21"/>
                  </a:moveTo>
                  <a:lnTo>
                    <a:pt x="3" y="20"/>
                  </a:lnTo>
                  <a:lnTo>
                    <a:pt x="5" y="19"/>
                  </a:lnTo>
                  <a:lnTo>
                    <a:pt x="8" y="17"/>
                  </a:lnTo>
                  <a:lnTo>
                    <a:pt x="8" y="15"/>
                  </a:lnTo>
                  <a:lnTo>
                    <a:pt x="10" y="15"/>
                  </a:lnTo>
                  <a:lnTo>
                    <a:pt x="15" y="13"/>
                  </a:lnTo>
                  <a:lnTo>
                    <a:pt x="19" y="11"/>
                  </a:lnTo>
                  <a:lnTo>
                    <a:pt x="24" y="7"/>
                  </a:lnTo>
                  <a:lnTo>
                    <a:pt x="25" y="6"/>
                  </a:lnTo>
                  <a:lnTo>
                    <a:pt x="29" y="2"/>
                  </a:lnTo>
                  <a:lnTo>
                    <a:pt x="32" y="1"/>
                  </a:lnTo>
                  <a:lnTo>
                    <a:pt x="36" y="0"/>
                  </a:lnTo>
                  <a:lnTo>
                    <a:pt x="37" y="0"/>
                  </a:lnTo>
                  <a:lnTo>
                    <a:pt x="37" y="1"/>
                  </a:lnTo>
                  <a:lnTo>
                    <a:pt x="35" y="2"/>
                  </a:lnTo>
                  <a:lnTo>
                    <a:pt x="34" y="2"/>
                  </a:lnTo>
                  <a:lnTo>
                    <a:pt x="33" y="4"/>
                  </a:lnTo>
                  <a:lnTo>
                    <a:pt x="30" y="8"/>
                  </a:lnTo>
                  <a:lnTo>
                    <a:pt x="29" y="9"/>
                  </a:lnTo>
                  <a:lnTo>
                    <a:pt x="28" y="10"/>
                  </a:lnTo>
                  <a:lnTo>
                    <a:pt x="27" y="13"/>
                  </a:lnTo>
                  <a:lnTo>
                    <a:pt x="28" y="15"/>
                  </a:lnTo>
                  <a:lnTo>
                    <a:pt x="28" y="14"/>
                  </a:lnTo>
                  <a:lnTo>
                    <a:pt x="31" y="12"/>
                  </a:lnTo>
                  <a:lnTo>
                    <a:pt x="33" y="12"/>
                  </a:lnTo>
                  <a:lnTo>
                    <a:pt x="34" y="11"/>
                  </a:lnTo>
                  <a:lnTo>
                    <a:pt x="40" y="14"/>
                  </a:lnTo>
                  <a:lnTo>
                    <a:pt x="44" y="19"/>
                  </a:lnTo>
                  <a:lnTo>
                    <a:pt x="48" y="18"/>
                  </a:lnTo>
                  <a:lnTo>
                    <a:pt x="50" y="19"/>
                  </a:lnTo>
                  <a:lnTo>
                    <a:pt x="51" y="19"/>
                  </a:lnTo>
                  <a:lnTo>
                    <a:pt x="52" y="19"/>
                  </a:lnTo>
                  <a:lnTo>
                    <a:pt x="52" y="19"/>
                  </a:lnTo>
                  <a:lnTo>
                    <a:pt x="54" y="20"/>
                  </a:lnTo>
                  <a:lnTo>
                    <a:pt x="54" y="20"/>
                  </a:lnTo>
                  <a:lnTo>
                    <a:pt x="55" y="20"/>
                  </a:lnTo>
                  <a:lnTo>
                    <a:pt x="55" y="18"/>
                  </a:lnTo>
                  <a:lnTo>
                    <a:pt x="59" y="16"/>
                  </a:lnTo>
                  <a:lnTo>
                    <a:pt x="72" y="12"/>
                  </a:lnTo>
                  <a:lnTo>
                    <a:pt x="76" y="10"/>
                  </a:lnTo>
                  <a:lnTo>
                    <a:pt x="77" y="10"/>
                  </a:lnTo>
                  <a:lnTo>
                    <a:pt x="78" y="11"/>
                  </a:lnTo>
                  <a:lnTo>
                    <a:pt x="77" y="12"/>
                  </a:lnTo>
                  <a:lnTo>
                    <a:pt x="77" y="14"/>
                  </a:lnTo>
                  <a:lnTo>
                    <a:pt x="78" y="17"/>
                  </a:lnTo>
                  <a:lnTo>
                    <a:pt x="80" y="17"/>
                  </a:lnTo>
                  <a:lnTo>
                    <a:pt x="80" y="16"/>
                  </a:lnTo>
                  <a:lnTo>
                    <a:pt x="82" y="17"/>
                  </a:lnTo>
                  <a:lnTo>
                    <a:pt x="83" y="16"/>
                  </a:lnTo>
                  <a:lnTo>
                    <a:pt x="87" y="16"/>
                  </a:lnTo>
                  <a:lnTo>
                    <a:pt x="89" y="17"/>
                  </a:lnTo>
                  <a:lnTo>
                    <a:pt x="91" y="20"/>
                  </a:lnTo>
                  <a:lnTo>
                    <a:pt x="92" y="21"/>
                  </a:lnTo>
                  <a:lnTo>
                    <a:pt x="95" y="23"/>
                  </a:lnTo>
                  <a:lnTo>
                    <a:pt x="99" y="22"/>
                  </a:lnTo>
                  <a:lnTo>
                    <a:pt x="100" y="22"/>
                  </a:lnTo>
                  <a:lnTo>
                    <a:pt x="100" y="23"/>
                  </a:lnTo>
                  <a:lnTo>
                    <a:pt x="100" y="24"/>
                  </a:lnTo>
                  <a:lnTo>
                    <a:pt x="99" y="25"/>
                  </a:lnTo>
                  <a:lnTo>
                    <a:pt x="97" y="26"/>
                  </a:lnTo>
                  <a:lnTo>
                    <a:pt x="96" y="25"/>
                  </a:lnTo>
                  <a:lnTo>
                    <a:pt x="96" y="25"/>
                  </a:lnTo>
                  <a:lnTo>
                    <a:pt x="95" y="25"/>
                  </a:lnTo>
                  <a:lnTo>
                    <a:pt x="93" y="26"/>
                  </a:lnTo>
                  <a:lnTo>
                    <a:pt x="91" y="25"/>
                  </a:lnTo>
                  <a:lnTo>
                    <a:pt x="90" y="25"/>
                  </a:lnTo>
                  <a:lnTo>
                    <a:pt x="87" y="26"/>
                  </a:lnTo>
                  <a:lnTo>
                    <a:pt x="84" y="25"/>
                  </a:lnTo>
                  <a:lnTo>
                    <a:pt x="84" y="26"/>
                  </a:lnTo>
                  <a:lnTo>
                    <a:pt x="84" y="28"/>
                  </a:lnTo>
                  <a:lnTo>
                    <a:pt x="84" y="28"/>
                  </a:lnTo>
                  <a:lnTo>
                    <a:pt x="83" y="28"/>
                  </a:lnTo>
                  <a:lnTo>
                    <a:pt x="80" y="26"/>
                  </a:lnTo>
                  <a:lnTo>
                    <a:pt x="75" y="26"/>
                  </a:lnTo>
                  <a:lnTo>
                    <a:pt x="74" y="26"/>
                  </a:lnTo>
                  <a:lnTo>
                    <a:pt x="73" y="25"/>
                  </a:lnTo>
                  <a:lnTo>
                    <a:pt x="69" y="28"/>
                  </a:lnTo>
                  <a:lnTo>
                    <a:pt x="68" y="28"/>
                  </a:lnTo>
                  <a:lnTo>
                    <a:pt x="67" y="29"/>
                  </a:lnTo>
                  <a:lnTo>
                    <a:pt x="66" y="29"/>
                  </a:lnTo>
                  <a:lnTo>
                    <a:pt x="65" y="30"/>
                  </a:lnTo>
                  <a:lnTo>
                    <a:pt x="63" y="29"/>
                  </a:lnTo>
                  <a:lnTo>
                    <a:pt x="61" y="30"/>
                  </a:lnTo>
                  <a:lnTo>
                    <a:pt x="61" y="32"/>
                  </a:lnTo>
                  <a:lnTo>
                    <a:pt x="60" y="33"/>
                  </a:lnTo>
                  <a:lnTo>
                    <a:pt x="56" y="37"/>
                  </a:lnTo>
                  <a:lnTo>
                    <a:pt x="55" y="36"/>
                  </a:lnTo>
                  <a:lnTo>
                    <a:pt x="55" y="36"/>
                  </a:lnTo>
                  <a:lnTo>
                    <a:pt x="57" y="33"/>
                  </a:lnTo>
                  <a:lnTo>
                    <a:pt x="56" y="32"/>
                  </a:lnTo>
                  <a:lnTo>
                    <a:pt x="54" y="32"/>
                  </a:lnTo>
                  <a:lnTo>
                    <a:pt x="53" y="34"/>
                  </a:lnTo>
                  <a:lnTo>
                    <a:pt x="52" y="35"/>
                  </a:lnTo>
                  <a:lnTo>
                    <a:pt x="51" y="34"/>
                  </a:lnTo>
                  <a:lnTo>
                    <a:pt x="51" y="32"/>
                  </a:lnTo>
                  <a:lnTo>
                    <a:pt x="50" y="32"/>
                  </a:lnTo>
                  <a:lnTo>
                    <a:pt x="50" y="35"/>
                  </a:lnTo>
                  <a:lnTo>
                    <a:pt x="48" y="38"/>
                  </a:lnTo>
                  <a:lnTo>
                    <a:pt x="47" y="41"/>
                  </a:lnTo>
                  <a:lnTo>
                    <a:pt x="46" y="43"/>
                  </a:lnTo>
                  <a:lnTo>
                    <a:pt x="44" y="46"/>
                  </a:lnTo>
                  <a:lnTo>
                    <a:pt x="44" y="48"/>
                  </a:lnTo>
                  <a:lnTo>
                    <a:pt x="44" y="49"/>
                  </a:lnTo>
                  <a:lnTo>
                    <a:pt x="42" y="48"/>
                  </a:lnTo>
                  <a:lnTo>
                    <a:pt x="41" y="46"/>
                  </a:lnTo>
                  <a:lnTo>
                    <a:pt x="42" y="45"/>
                  </a:lnTo>
                  <a:lnTo>
                    <a:pt x="42" y="43"/>
                  </a:lnTo>
                  <a:lnTo>
                    <a:pt x="42" y="43"/>
                  </a:lnTo>
                  <a:lnTo>
                    <a:pt x="39" y="44"/>
                  </a:lnTo>
                  <a:lnTo>
                    <a:pt x="39" y="43"/>
                  </a:lnTo>
                  <a:lnTo>
                    <a:pt x="39" y="38"/>
                  </a:lnTo>
                  <a:lnTo>
                    <a:pt x="39" y="36"/>
                  </a:lnTo>
                  <a:lnTo>
                    <a:pt x="36" y="35"/>
                  </a:lnTo>
                  <a:lnTo>
                    <a:pt x="34" y="34"/>
                  </a:lnTo>
                  <a:lnTo>
                    <a:pt x="34" y="34"/>
                  </a:lnTo>
                  <a:lnTo>
                    <a:pt x="35" y="33"/>
                  </a:lnTo>
                  <a:lnTo>
                    <a:pt x="34" y="32"/>
                  </a:lnTo>
                  <a:lnTo>
                    <a:pt x="32" y="32"/>
                  </a:lnTo>
                  <a:lnTo>
                    <a:pt x="28" y="31"/>
                  </a:lnTo>
                  <a:lnTo>
                    <a:pt x="27" y="31"/>
                  </a:lnTo>
                  <a:lnTo>
                    <a:pt x="27" y="32"/>
                  </a:lnTo>
                  <a:lnTo>
                    <a:pt x="26" y="31"/>
                  </a:lnTo>
                  <a:lnTo>
                    <a:pt x="24" y="31"/>
                  </a:lnTo>
                  <a:lnTo>
                    <a:pt x="21" y="29"/>
                  </a:lnTo>
                  <a:lnTo>
                    <a:pt x="19" y="29"/>
                  </a:lnTo>
                  <a:lnTo>
                    <a:pt x="6" y="26"/>
                  </a:lnTo>
                  <a:lnTo>
                    <a:pt x="5" y="25"/>
                  </a:lnTo>
                  <a:lnTo>
                    <a:pt x="4" y="23"/>
                  </a:lnTo>
                  <a:lnTo>
                    <a:pt x="3" y="22"/>
                  </a:lnTo>
                  <a:lnTo>
                    <a:pt x="1" y="22"/>
                  </a:lnTo>
                  <a:lnTo>
                    <a:pt x="0" y="21"/>
                  </a:lnTo>
                </a:path>
              </a:pathLst>
            </a:custGeom>
            <a:grp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grpSp>
      <p:sp>
        <p:nvSpPr>
          <p:cNvPr id="319516" name="Freeform 28"/>
          <p:cNvSpPr>
            <a:spLocks/>
          </p:cNvSpPr>
          <p:nvPr/>
        </p:nvSpPr>
        <p:spPr bwMode="auto">
          <a:xfrm>
            <a:off x="6076950" y="2463800"/>
            <a:ext cx="468313" cy="884238"/>
          </a:xfrm>
          <a:custGeom>
            <a:avLst/>
            <a:gdLst/>
            <a:ahLst/>
            <a:cxnLst>
              <a:cxn ang="0">
                <a:pos x="2" y="5"/>
              </a:cxn>
              <a:cxn ang="0">
                <a:pos x="6" y="55"/>
              </a:cxn>
              <a:cxn ang="0">
                <a:pos x="5" y="55"/>
              </a:cxn>
              <a:cxn ang="0">
                <a:pos x="6" y="57"/>
              </a:cxn>
              <a:cxn ang="0">
                <a:pos x="5" y="60"/>
              </a:cxn>
              <a:cxn ang="0">
                <a:pos x="7" y="63"/>
              </a:cxn>
              <a:cxn ang="0">
                <a:pos x="7" y="68"/>
              </a:cxn>
              <a:cxn ang="0">
                <a:pos x="5" y="72"/>
              </a:cxn>
              <a:cxn ang="0">
                <a:pos x="5" y="73"/>
              </a:cxn>
              <a:cxn ang="0">
                <a:pos x="4" y="77"/>
              </a:cxn>
              <a:cxn ang="0">
                <a:pos x="1" y="79"/>
              </a:cxn>
              <a:cxn ang="0">
                <a:pos x="1" y="82"/>
              </a:cxn>
              <a:cxn ang="0">
                <a:pos x="0" y="86"/>
              </a:cxn>
              <a:cxn ang="0">
                <a:pos x="0" y="87"/>
              </a:cxn>
              <a:cxn ang="0">
                <a:pos x="0" y="87"/>
              </a:cxn>
              <a:cxn ang="0">
                <a:pos x="1" y="87"/>
              </a:cxn>
              <a:cxn ang="0">
                <a:pos x="2" y="88"/>
              </a:cxn>
              <a:cxn ang="0">
                <a:pos x="3" y="87"/>
              </a:cxn>
              <a:cxn ang="0">
                <a:pos x="3" y="87"/>
              </a:cxn>
              <a:cxn ang="0">
                <a:pos x="3" y="85"/>
              </a:cxn>
              <a:cxn ang="0">
                <a:pos x="6" y="85"/>
              </a:cxn>
              <a:cxn ang="0">
                <a:pos x="10" y="84"/>
              </a:cxn>
              <a:cxn ang="0">
                <a:pos x="15" y="86"/>
              </a:cxn>
              <a:cxn ang="0">
                <a:pos x="16" y="87"/>
              </a:cxn>
              <a:cxn ang="0">
                <a:pos x="17" y="86"/>
              </a:cxn>
              <a:cxn ang="0">
                <a:pos x="18" y="83"/>
              </a:cxn>
              <a:cxn ang="0">
                <a:pos x="20" y="82"/>
              </a:cxn>
              <a:cxn ang="0">
                <a:pos x="21" y="84"/>
              </a:cxn>
              <a:cxn ang="0">
                <a:pos x="23" y="85"/>
              </a:cxn>
              <a:cxn ang="0">
                <a:pos x="24" y="84"/>
              </a:cxn>
              <a:cxn ang="0">
                <a:pos x="26" y="79"/>
              </a:cxn>
              <a:cxn ang="0">
                <a:pos x="27" y="78"/>
              </a:cxn>
              <a:cxn ang="0">
                <a:pos x="28" y="78"/>
              </a:cxn>
              <a:cxn ang="0">
                <a:pos x="30" y="80"/>
              </a:cxn>
              <a:cxn ang="0">
                <a:pos x="34" y="80"/>
              </a:cxn>
              <a:cxn ang="0">
                <a:pos x="35" y="76"/>
              </a:cxn>
              <a:cxn ang="0">
                <a:pos x="41" y="68"/>
              </a:cxn>
              <a:cxn ang="0">
                <a:pos x="41" y="65"/>
              </a:cxn>
              <a:cxn ang="0">
                <a:pos x="43" y="64"/>
              </a:cxn>
              <a:cxn ang="0">
                <a:pos x="45" y="64"/>
              </a:cxn>
              <a:cxn ang="0">
                <a:pos x="47" y="63"/>
              </a:cxn>
              <a:cxn ang="0">
                <a:pos x="49" y="62"/>
              </a:cxn>
              <a:cxn ang="0">
                <a:pos x="50" y="61"/>
              </a:cxn>
              <a:cxn ang="0">
                <a:pos x="49" y="57"/>
              </a:cxn>
              <a:cxn ang="0">
                <a:pos x="49" y="56"/>
              </a:cxn>
              <a:cxn ang="0">
                <a:pos x="50" y="55"/>
              </a:cxn>
              <a:cxn ang="0">
                <a:pos x="43" y="1"/>
              </a:cxn>
              <a:cxn ang="0">
                <a:pos x="43" y="0"/>
              </a:cxn>
              <a:cxn ang="0">
                <a:pos x="12" y="4"/>
              </a:cxn>
              <a:cxn ang="0">
                <a:pos x="11" y="5"/>
              </a:cxn>
              <a:cxn ang="0">
                <a:pos x="8" y="6"/>
              </a:cxn>
              <a:cxn ang="0">
                <a:pos x="7" y="6"/>
              </a:cxn>
              <a:cxn ang="0">
                <a:pos x="4" y="7"/>
              </a:cxn>
              <a:cxn ang="0">
                <a:pos x="2" y="5"/>
              </a:cxn>
            </a:cxnLst>
            <a:rect l="0" t="0" r="r" b="b"/>
            <a:pathLst>
              <a:path w="50" h="88">
                <a:moveTo>
                  <a:pt x="2" y="5"/>
                </a:moveTo>
                <a:lnTo>
                  <a:pt x="6" y="55"/>
                </a:lnTo>
                <a:lnTo>
                  <a:pt x="5" y="55"/>
                </a:lnTo>
                <a:lnTo>
                  <a:pt x="6" y="57"/>
                </a:lnTo>
                <a:lnTo>
                  <a:pt x="5" y="60"/>
                </a:lnTo>
                <a:lnTo>
                  <a:pt x="7" y="63"/>
                </a:lnTo>
                <a:lnTo>
                  <a:pt x="7" y="68"/>
                </a:lnTo>
                <a:lnTo>
                  <a:pt x="5" y="72"/>
                </a:lnTo>
                <a:lnTo>
                  <a:pt x="5" y="73"/>
                </a:lnTo>
                <a:lnTo>
                  <a:pt x="4" y="77"/>
                </a:lnTo>
                <a:lnTo>
                  <a:pt x="1" y="79"/>
                </a:lnTo>
                <a:lnTo>
                  <a:pt x="1" y="82"/>
                </a:lnTo>
                <a:lnTo>
                  <a:pt x="0" y="86"/>
                </a:lnTo>
                <a:lnTo>
                  <a:pt x="0" y="87"/>
                </a:lnTo>
                <a:lnTo>
                  <a:pt x="0" y="87"/>
                </a:lnTo>
                <a:lnTo>
                  <a:pt x="1" y="87"/>
                </a:lnTo>
                <a:lnTo>
                  <a:pt x="2" y="88"/>
                </a:lnTo>
                <a:lnTo>
                  <a:pt x="3" y="87"/>
                </a:lnTo>
                <a:lnTo>
                  <a:pt x="3" y="87"/>
                </a:lnTo>
                <a:lnTo>
                  <a:pt x="3" y="85"/>
                </a:lnTo>
                <a:lnTo>
                  <a:pt x="6" y="85"/>
                </a:lnTo>
                <a:lnTo>
                  <a:pt x="10" y="84"/>
                </a:lnTo>
                <a:lnTo>
                  <a:pt x="15" y="86"/>
                </a:lnTo>
                <a:lnTo>
                  <a:pt x="16" y="87"/>
                </a:lnTo>
                <a:lnTo>
                  <a:pt x="17" y="86"/>
                </a:lnTo>
                <a:lnTo>
                  <a:pt x="18" y="83"/>
                </a:lnTo>
                <a:lnTo>
                  <a:pt x="20" y="82"/>
                </a:lnTo>
                <a:lnTo>
                  <a:pt x="21" y="84"/>
                </a:lnTo>
                <a:lnTo>
                  <a:pt x="23" y="85"/>
                </a:lnTo>
                <a:lnTo>
                  <a:pt x="24" y="84"/>
                </a:lnTo>
                <a:lnTo>
                  <a:pt x="26" y="79"/>
                </a:lnTo>
                <a:lnTo>
                  <a:pt x="27" y="78"/>
                </a:lnTo>
                <a:lnTo>
                  <a:pt x="28" y="78"/>
                </a:lnTo>
                <a:lnTo>
                  <a:pt x="30" y="80"/>
                </a:lnTo>
                <a:lnTo>
                  <a:pt x="34" y="80"/>
                </a:lnTo>
                <a:lnTo>
                  <a:pt x="35" y="76"/>
                </a:lnTo>
                <a:lnTo>
                  <a:pt x="41" y="68"/>
                </a:lnTo>
                <a:lnTo>
                  <a:pt x="41" y="65"/>
                </a:lnTo>
                <a:lnTo>
                  <a:pt x="43" y="64"/>
                </a:lnTo>
                <a:lnTo>
                  <a:pt x="45" y="64"/>
                </a:lnTo>
                <a:lnTo>
                  <a:pt x="47" y="63"/>
                </a:lnTo>
                <a:lnTo>
                  <a:pt x="49" y="62"/>
                </a:lnTo>
                <a:lnTo>
                  <a:pt x="50" y="61"/>
                </a:lnTo>
                <a:lnTo>
                  <a:pt x="49" y="57"/>
                </a:lnTo>
                <a:lnTo>
                  <a:pt x="49" y="56"/>
                </a:lnTo>
                <a:lnTo>
                  <a:pt x="50" y="55"/>
                </a:lnTo>
                <a:lnTo>
                  <a:pt x="43" y="1"/>
                </a:lnTo>
                <a:lnTo>
                  <a:pt x="43" y="0"/>
                </a:lnTo>
                <a:lnTo>
                  <a:pt x="12" y="4"/>
                </a:lnTo>
                <a:lnTo>
                  <a:pt x="11" y="5"/>
                </a:lnTo>
                <a:lnTo>
                  <a:pt x="8" y="6"/>
                </a:lnTo>
                <a:lnTo>
                  <a:pt x="7" y="6"/>
                </a:lnTo>
                <a:lnTo>
                  <a:pt x="4" y="7"/>
                </a:lnTo>
                <a:lnTo>
                  <a:pt x="2" y="5"/>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17" name="Freeform 29"/>
          <p:cNvSpPr>
            <a:spLocks/>
          </p:cNvSpPr>
          <p:nvPr/>
        </p:nvSpPr>
        <p:spPr bwMode="auto">
          <a:xfrm>
            <a:off x="5880100" y="3016250"/>
            <a:ext cx="1133475" cy="622300"/>
          </a:xfrm>
          <a:custGeom>
            <a:avLst/>
            <a:gdLst/>
            <a:ahLst/>
            <a:cxnLst>
              <a:cxn ang="0">
                <a:pos x="24" y="60"/>
              </a:cxn>
              <a:cxn ang="0">
                <a:pos x="24" y="56"/>
              </a:cxn>
              <a:cxn ang="0">
                <a:pos x="27" y="57"/>
              </a:cxn>
              <a:cxn ang="0">
                <a:pos x="97" y="49"/>
              </a:cxn>
              <a:cxn ang="0">
                <a:pos x="104" y="46"/>
              </a:cxn>
              <a:cxn ang="0">
                <a:pos x="108" y="42"/>
              </a:cxn>
              <a:cxn ang="0">
                <a:pos x="108" y="40"/>
              </a:cxn>
              <a:cxn ang="0">
                <a:pos x="110" y="37"/>
              </a:cxn>
              <a:cxn ang="0">
                <a:pos x="120" y="28"/>
              </a:cxn>
              <a:cxn ang="0">
                <a:pos x="120" y="27"/>
              </a:cxn>
              <a:cxn ang="0">
                <a:pos x="118" y="26"/>
              </a:cxn>
              <a:cxn ang="0">
                <a:pos x="116" y="24"/>
              </a:cxn>
              <a:cxn ang="0">
                <a:pos x="115" y="24"/>
              </a:cxn>
              <a:cxn ang="0">
                <a:pos x="109" y="16"/>
              </a:cxn>
              <a:cxn ang="0">
                <a:pos x="109" y="14"/>
              </a:cxn>
              <a:cxn ang="0">
                <a:pos x="109" y="10"/>
              </a:cxn>
              <a:cxn ang="0">
                <a:pos x="106" y="8"/>
              </a:cxn>
              <a:cxn ang="0">
                <a:pos x="103" y="5"/>
              </a:cxn>
              <a:cxn ang="0">
                <a:pos x="100" y="5"/>
              </a:cxn>
              <a:cxn ang="0">
                <a:pos x="98" y="6"/>
              </a:cxn>
              <a:cxn ang="0">
                <a:pos x="95" y="7"/>
              </a:cxn>
              <a:cxn ang="0">
                <a:pos x="91" y="6"/>
              </a:cxn>
              <a:cxn ang="0">
                <a:pos x="87" y="6"/>
              </a:cxn>
              <a:cxn ang="0">
                <a:pos x="81" y="5"/>
              </a:cxn>
              <a:cxn ang="0">
                <a:pos x="76" y="0"/>
              </a:cxn>
              <a:cxn ang="0">
                <a:pos x="74" y="1"/>
              </a:cxn>
              <a:cxn ang="0">
                <a:pos x="71" y="0"/>
              </a:cxn>
              <a:cxn ang="0">
                <a:pos x="70" y="2"/>
              </a:cxn>
              <a:cxn ang="0">
                <a:pos x="70" y="7"/>
              </a:cxn>
              <a:cxn ang="0">
                <a:pos x="66" y="9"/>
              </a:cxn>
              <a:cxn ang="0">
                <a:pos x="62" y="10"/>
              </a:cxn>
              <a:cxn ang="0">
                <a:pos x="56" y="21"/>
              </a:cxn>
              <a:cxn ang="0">
                <a:pos x="51" y="25"/>
              </a:cxn>
              <a:cxn ang="0">
                <a:pos x="48" y="23"/>
              </a:cxn>
              <a:cxn ang="0">
                <a:pos x="45" y="28"/>
              </a:cxn>
              <a:cxn ang="0">
                <a:pos x="42" y="29"/>
              </a:cxn>
              <a:cxn ang="0">
                <a:pos x="39" y="28"/>
              </a:cxn>
              <a:cxn ang="0">
                <a:pos x="37" y="32"/>
              </a:cxn>
              <a:cxn ang="0">
                <a:pos x="31" y="29"/>
              </a:cxn>
              <a:cxn ang="0">
                <a:pos x="24" y="30"/>
              </a:cxn>
              <a:cxn ang="0">
                <a:pos x="24" y="32"/>
              </a:cxn>
              <a:cxn ang="0">
                <a:pos x="22" y="32"/>
              </a:cxn>
              <a:cxn ang="0">
                <a:pos x="22" y="33"/>
              </a:cxn>
              <a:cxn ang="0">
                <a:pos x="21" y="35"/>
              </a:cxn>
              <a:cxn ang="0">
                <a:pos x="20" y="37"/>
              </a:cxn>
              <a:cxn ang="0">
                <a:pos x="22" y="39"/>
              </a:cxn>
              <a:cxn ang="0">
                <a:pos x="15" y="41"/>
              </a:cxn>
              <a:cxn ang="0">
                <a:pos x="16" y="48"/>
              </a:cxn>
              <a:cxn ang="0">
                <a:pos x="12" y="47"/>
              </a:cxn>
              <a:cxn ang="0">
                <a:pos x="7" y="46"/>
              </a:cxn>
              <a:cxn ang="0">
                <a:pos x="4" y="50"/>
              </a:cxn>
              <a:cxn ang="0">
                <a:pos x="5" y="51"/>
              </a:cxn>
              <a:cxn ang="0">
                <a:pos x="7" y="54"/>
              </a:cxn>
              <a:cxn ang="0">
                <a:pos x="4" y="59"/>
              </a:cxn>
              <a:cxn ang="0">
                <a:pos x="1" y="60"/>
              </a:cxn>
            </a:cxnLst>
            <a:rect l="0" t="0" r="r" b="b"/>
            <a:pathLst>
              <a:path w="121" h="62">
                <a:moveTo>
                  <a:pt x="0" y="62"/>
                </a:moveTo>
                <a:lnTo>
                  <a:pt x="24" y="60"/>
                </a:lnTo>
                <a:lnTo>
                  <a:pt x="24" y="58"/>
                </a:lnTo>
                <a:lnTo>
                  <a:pt x="24" y="56"/>
                </a:lnTo>
                <a:lnTo>
                  <a:pt x="26" y="56"/>
                </a:lnTo>
                <a:lnTo>
                  <a:pt x="27" y="57"/>
                </a:lnTo>
                <a:lnTo>
                  <a:pt x="95" y="51"/>
                </a:lnTo>
                <a:lnTo>
                  <a:pt x="97" y="49"/>
                </a:lnTo>
                <a:lnTo>
                  <a:pt x="98" y="48"/>
                </a:lnTo>
                <a:lnTo>
                  <a:pt x="104" y="46"/>
                </a:lnTo>
                <a:lnTo>
                  <a:pt x="104" y="44"/>
                </a:lnTo>
                <a:lnTo>
                  <a:pt x="108" y="42"/>
                </a:lnTo>
                <a:lnTo>
                  <a:pt x="108" y="40"/>
                </a:lnTo>
                <a:lnTo>
                  <a:pt x="108" y="40"/>
                </a:lnTo>
                <a:lnTo>
                  <a:pt x="110" y="39"/>
                </a:lnTo>
                <a:lnTo>
                  <a:pt x="110" y="37"/>
                </a:lnTo>
                <a:lnTo>
                  <a:pt x="112" y="35"/>
                </a:lnTo>
                <a:lnTo>
                  <a:pt x="120" y="28"/>
                </a:lnTo>
                <a:lnTo>
                  <a:pt x="121" y="27"/>
                </a:lnTo>
                <a:lnTo>
                  <a:pt x="120" y="27"/>
                </a:lnTo>
                <a:lnTo>
                  <a:pt x="118" y="26"/>
                </a:lnTo>
                <a:lnTo>
                  <a:pt x="118" y="26"/>
                </a:lnTo>
                <a:lnTo>
                  <a:pt x="117" y="25"/>
                </a:lnTo>
                <a:lnTo>
                  <a:pt x="116" y="24"/>
                </a:lnTo>
                <a:lnTo>
                  <a:pt x="115" y="24"/>
                </a:lnTo>
                <a:lnTo>
                  <a:pt x="115" y="24"/>
                </a:lnTo>
                <a:lnTo>
                  <a:pt x="112" y="21"/>
                </a:lnTo>
                <a:lnTo>
                  <a:pt x="109" y="16"/>
                </a:lnTo>
                <a:lnTo>
                  <a:pt x="109" y="15"/>
                </a:lnTo>
                <a:lnTo>
                  <a:pt x="109" y="14"/>
                </a:lnTo>
                <a:lnTo>
                  <a:pt x="109" y="12"/>
                </a:lnTo>
                <a:lnTo>
                  <a:pt x="109" y="10"/>
                </a:lnTo>
                <a:lnTo>
                  <a:pt x="108" y="9"/>
                </a:lnTo>
                <a:lnTo>
                  <a:pt x="106" y="8"/>
                </a:lnTo>
                <a:lnTo>
                  <a:pt x="104" y="7"/>
                </a:lnTo>
                <a:lnTo>
                  <a:pt x="103" y="5"/>
                </a:lnTo>
                <a:lnTo>
                  <a:pt x="102" y="4"/>
                </a:lnTo>
                <a:lnTo>
                  <a:pt x="100" y="5"/>
                </a:lnTo>
                <a:lnTo>
                  <a:pt x="99" y="6"/>
                </a:lnTo>
                <a:lnTo>
                  <a:pt x="98" y="6"/>
                </a:lnTo>
                <a:lnTo>
                  <a:pt x="98" y="7"/>
                </a:lnTo>
                <a:lnTo>
                  <a:pt x="95" y="7"/>
                </a:lnTo>
                <a:lnTo>
                  <a:pt x="92" y="6"/>
                </a:lnTo>
                <a:lnTo>
                  <a:pt x="91" y="6"/>
                </a:lnTo>
                <a:lnTo>
                  <a:pt x="90" y="8"/>
                </a:lnTo>
                <a:lnTo>
                  <a:pt x="87" y="6"/>
                </a:lnTo>
                <a:lnTo>
                  <a:pt x="83" y="6"/>
                </a:lnTo>
                <a:lnTo>
                  <a:pt x="81" y="5"/>
                </a:lnTo>
                <a:lnTo>
                  <a:pt x="80" y="2"/>
                </a:lnTo>
                <a:lnTo>
                  <a:pt x="76" y="0"/>
                </a:lnTo>
                <a:lnTo>
                  <a:pt x="75" y="1"/>
                </a:lnTo>
                <a:lnTo>
                  <a:pt x="74" y="1"/>
                </a:lnTo>
                <a:lnTo>
                  <a:pt x="72" y="0"/>
                </a:lnTo>
                <a:lnTo>
                  <a:pt x="71" y="0"/>
                </a:lnTo>
                <a:lnTo>
                  <a:pt x="70" y="1"/>
                </a:lnTo>
                <a:lnTo>
                  <a:pt x="70" y="2"/>
                </a:lnTo>
                <a:lnTo>
                  <a:pt x="71" y="6"/>
                </a:lnTo>
                <a:lnTo>
                  <a:pt x="70" y="7"/>
                </a:lnTo>
                <a:lnTo>
                  <a:pt x="69" y="8"/>
                </a:lnTo>
                <a:lnTo>
                  <a:pt x="66" y="9"/>
                </a:lnTo>
                <a:lnTo>
                  <a:pt x="64" y="9"/>
                </a:lnTo>
                <a:lnTo>
                  <a:pt x="62" y="10"/>
                </a:lnTo>
                <a:lnTo>
                  <a:pt x="62" y="13"/>
                </a:lnTo>
                <a:lnTo>
                  <a:pt x="56" y="21"/>
                </a:lnTo>
                <a:lnTo>
                  <a:pt x="55" y="25"/>
                </a:lnTo>
                <a:lnTo>
                  <a:pt x="51" y="25"/>
                </a:lnTo>
                <a:lnTo>
                  <a:pt x="49" y="23"/>
                </a:lnTo>
                <a:lnTo>
                  <a:pt x="48" y="23"/>
                </a:lnTo>
                <a:lnTo>
                  <a:pt x="47" y="24"/>
                </a:lnTo>
                <a:lnTo>
                  <a:pt x="45" y="28"/>
                </a:lnTo>
                <a:lnTo>
                  <a:pt x="44" y="30"/>
                </a:lnTo>
                <a:lnTo>
                  <a:pt x="42" y="29"/>
                </a:lnTo>
                <a:lnTo>
                  <a:pt x="41" y="27"/>
                </a:lnTo>
                <a:lnTo>
                  <a:pt x="39" y="28"/>
                </a:lnTo>
                <a:lnTo>
                  <a:pt x="38" y="31"/>
                </a:lnTo>
                <a:lnTo>
                  <a:pt x="37" y="32"/>
                </a:lnTo>
                <a:lnTo>
                  <a:pt x="36" y="31"/>
                </a:lnTo>
                <a:lnTo>
                  <a:pt x="31" y="29"/>
                </a:lnTo>
                <a:lnTo>
                  <a:pt x="27" y="30"/>
                </a:lnTo>
                <a:lnTo>
                  <a:pt x="24" y="30"/>
                </a:lnTo>
                <a:lnTo>
                  <a:pt x="24" y="32"/>
                </a:lnTo>
                <a:lnTo>
                  <a:pt x="24" y="32"/>
                </a:lnTo>
                <a:lnTo>
                  <a:pt x="23" y="33"/>
                </a:lnTo>
                <a:lnTo>
                  <a:pt x="22" y="32"/>
                </a:lnTo>
                <a:lnTo>
                  <a:pt x="21" y="32"/>
                </a:lnTo>
                <a:lnTo>
                  <a:pt x="22" y="33"/>
                </a:lnTo>
                <a:lnTo>
                  <a:pt x="21" y="34"/>
                </a:lnTo>
                <a:lnTo>
                  <a:pt x="21" y="35"/>
                </a:lnTo>
                <a:lnTo>
                  <a:pt x="20" y="36"/>
                </a:lnTo>
                <a:lnTo>
                  <a:pt x="20" y="37"/>
                </a:lnTo>
                <a:lnTo>
                  <a:pt x="22" y="39"/>
                </a:lnTo>
                <a:lnTo>
                  <a:pt x="22" y="39"/>
                </a:lnTo>
                <a:lnTo>
                  <a:pt x="17" y="40"/>
                </a:lnTo>
                <a:lnTo>
                  <a:pt x="15" y="41"/>
                </a:lnTo>
                <a:lnTo>
                  <a:pt x="15" y="43"/>
                </a:lnTo>
                <a:lnTo>
                  <a:pt x="16" y="48"/>
                </a:lnTo>
                <a:lnTo>
                  <a:pt x="14" y="49"/>
                </a:lnTo>
                <a:lnTo>
                  <a:pt x="12" y="47"/>
                </a:lnTo>
                <a:lnTo>
                  <a:pt x="10" y="46"/>
                </a:lnTo>
                <a:lnTo>
                  <a:pt x="7" y="46"/>
                </a:lnTo>
                <a:lnTo>
                  <a:pt x="5" y="47"/>
                </a:lnTo>
                <a:lnTo>
                  <a:pt x="4" y="50"/>
                </a:lnTo>
                <a:lnTo>
                  <a:pt x="5" y="51"/>
                </a:lnTo>
                <a:lnTo>
                  <a:pt x="5" y="51"/>
                </a:lnTo>
                <a:lnTo>
                  <a:pt x="6" y="52"/>
                </a:lnTo>
                <a:lnTo>
                  <a:pt x="7" y="54"/>
                </a:lnTo>
                <a:lnTo>
                  <a:pt x="5" y="59"/>
                </a:lnTo>
                <a:lnTo>
                  <a:pt x="4" y="59"/>
                </a:lnTo>
                <a:lnTo>
                  <a:pt x="3" y="59"/>
                </a:lnTo>
                <a:lnTo>
                  <a:pt x="1" y="60"/>
                </a:lnTo>
                <a:lnTo>
                  <a:pt x="0" y="62"/>
                </a:lnTo>
              </a:path>
            </a:pathLst>
          </a:custGeom>
          <a:solidFill>
            <a:srgbClr val="FFBF3F"/>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18" name="Freeform 30"/>
          <p:cNvSpPr>
            <a:spLocks/>
          </p:cNvSpPr>
          <p:nvPr/>
        </p:nvSpPr>
        <p:spPr bwMode="auto">
          <a:xfrm>
            <a:off x="5608638" y="3930650"/>
            <a:ext cx="533400" cy="1014413"/>
          </a:xfrm>
          <a:custGeom>
            <a:avLst/>
            <a:gdLst/>
            <a:ahLst/>
            <a:cxnLst>
              <a:cxn ang="0">
                <a:pos x="53" y="0"/>
              </a:cxn>
              <a:cxn ang="0">
                <a:pos x="18" y="2"/>
              </a:cxn>
              <a:cxn ang="0">
                <a:pos x="18" y="4"/>
              </a:cxn>
              <a:cxn ang="0">
                <a:pos x="15" y="6"/>
              </a:cxn>
              <a:cxn ang="0">
                <a:pos x="14" y="10"/>
              </a:cxn>
              <a:cxn ang="0">
                <a:pos x="14" y="13"/>
              </a:cxn>
              <a:cxn ang="0">
                <a:pos x="13" y="15"/>
              </a:cxn>
              <a:cxn ang="0">
                <a:pos x="10" y="17"/>
              </a:cxn>
              <a:cxn ang="0">
                <a:pos x="8" y="20"/>
              </a:cxn>
              <a:cxn ang="0">
                <a:pos x="8" y="21"/>
              </a:cxn>
              <a:cxn ang="0">
                <a:pos x="8" y="23"/>
              </a:cxn>
              <a:cxn ang="0">
                <a:pos x="6" y="25"/>
              </a:cxn>
              <a:cxn ang="0">
                <a:pos x="6" y="27"/>
              </a:cxn>
              <a:cxn ang="0">
                <a:pos x="5" y="30"/>
              </a:cxn>
              <a:cxn ang="0">
                <a:pos x="3" y="33"/>
              </a:cxn>
              <a:cxn ang="0">
                <a:pos x="4" y="36"/>
              </a:cxn>
              <a:cxn ang="0">
                <a:pos x="5" y="38"/>
              </a:cxn>
              <a:cxn ang="0">
                <a:pos x="6" y="40"/>
              </a:cxn>
              <a:cxn ang="0">
                <a:pos x="6" y="40"/>
              </a:cxn>
              <a:cxn ang="0">
                <a:pos x="6" y="41"/>
              </a:cxn>
              <a:cxn ang="0">
                <a:pos x="5" y="42"/>
              </a:cxn>
              <a:cxn ang="0">
                <a:pos x="5" y="44"/>
              </a:cxn>
              <a:cxn ang="0">
                <a:pos x="5" y="45"/>
              </a:cxn>
              <a:cxn ang="0">
                <a:pos x="5" y="47"/>
              </a:cxn>
              <a:cxn ang="0">
                <a:pos x="7" y="51"/>
              </a:cxn>
              <a:cxn ang="0">
                <a:pos x="8" y="54"/>
              </a:cxn>
              <a:cxn ang="0">
                <a:pos x="8" y="57"/>
              </a:cxn>
              <a:cxn ang="0">
                <a:pos x="10" y="58"/>
              </a:cxn>
              <a:cxn ang="0">
                <a:pos x="10" y="60"/>
              </a:cxn>
              <a:cxn ang="0">
                <a:pos x="8" y="61"/>
              </a:cxn>
              <a:cxn ang="0">
                <a:pos x="7" y="62"/>
              </a:cxn>
              <a:cxn ang="0">
                <a:pos x="6" y="66"/>
              </a:cxn>
              <a:cxn ang="0">
                <a:pos x="3" y="71"/>
              </a:cxn>
              <a:cxn ang="0">
                <a:pos x="0" y="80"/>
              </a:cxn>
              <a:cxn ang="0">
                <a:pos x="0" y="86"/>
              </a:cxn>
              <a:cxn ang="0">
                <a:pos x="32" y="85"/>
              </a:cxn>
              <a:cxn ang="0">
                <a:pos x="33" y="86"/>
              </a:cxn>
              <a:cxn ang="0">
                <a:pos x="32" y="89"/>
              </a:cxn>
              <a:cxn ang="0">
                <a:pos x="32" y="94"/>
              </a:cxn>
              <a:cxn ang="0">
                <a:pos x="35" y="97"/>
              </a:cxn>
              <a:cxn ang="0">
                <a:pos x="36" y="101"/>
              </a:cxn>
              <a:cxn ang="0">
                <a:pos x="38" y="101"/>
              </a:cxn>
              <a:cxn ang="0">
                <a:pos x="42" y="98"/>
              </a:cxn>
              <a:cxn ang="0">
                <a:pos x="50" y="96"/>
              </a:cxn>
              <a:cxn ang="0">
                <a:pos x="52" y="96"/>
              </a:cxn>
              <a:cxn ang="0">
                <a:pos x="55" y="95"/>
              </a:cxn>
              <a:cxn ang="0">
                <a:pos x="55" y="96"/>
              </a:cxn>
              <a:cxn ang="0">
                <a:pos x="57" y="97"/>
              </a:cxn>
              <a:cxn ang="0">
                <a:pos x="57" y="96"/>
              </a:cxn>
              <a:cxn ang="0">
                <a:pos x="54" y="66"/>
              </a:cxn>
              <a:cxn ang="0">
                <a:pos x="53" y="63"/>
              </a:cxn>
              <a:cxn ang="0">
                <a:pos x="55" y="2"/>
              </a:cxn>
              <a:cxn ang="0">
                <a:pos x="53" y="0"/>
              </a:cxn>
            </a:cxnLst>
            <a:rect l="0" t="0" r="r" b="b"/>
            <a:pathLst>
              <a:path w="57" h="101">
                <a:moveTo>
                  <a:pt x="53" y="0"/>
                </a:moveTo>
                <a:lnTo>
                  <a:pt x="18" y="2"/>
                </a:lnTo>
                <a:lnTo>
                  <a:pt x="18" y="4"/>
                </a:lnTo>
                <a:lnTo>
                  <a:pt x="15" y="6"/>
                </a:lnTo>
                <a:lnTo>
                  <a:pt x="14" y="10"/>
                </a:lnTo>
                <a:lnTo>
                  <a:pt x="14" y="13"/>
                </a:lnTo>
                <a:lnTo>
                  <a:pt x="13" y="15"/>
                </a:lnTo>
                <a:lnTo>
                  <a:pt x="10" y="17"/>
                </a:lnTo>
                <a:lnTo>
                  <a:pt x="8" y="20"/>
                </a:lnTo>
                <a:lnTo>
                  <a:pt x="8" y="21"/>
                </a:lnTo>
                <a:lnTo>
                  <a:pt x="8" y="23"/>
                </a:lnTo>
                <a:lnTo>
                  <a:pt x="6" y="25"/>
                </a:lnTo>
                <a:lnTo>
                  <a:pt x="6" y="27"/>
                </a:lnTo>
                <a:lnTo>
                  <a:pt x="5" y="30"/>
                </a:lnTo>
                <a:lnTo>
                  <a:pt x="3" y="33"/>
                </a:lnTo>
                <a:lnTo>
                  <a:pt x="4" y="36"/>
                </a:lnTo>
                <a:lnTo>
                  <a:pt x="5" y="38"/>
                </a:lnTo>
                <a:lnTo>
                  <a:pt x="6" y="40"/>
                </a:lnTo>
                <a:lnTo>
                  <a:pt x="6" y="40"/>
                </a:lnTo>
                <a:lnTo>
                  <a:pt x="6" y="41"/>
                </a:lnTo>
                <a:lnTo>
                  <a:pt x="5" y="42"/>
                </a:lnTo>
                <a:lnTo>
                  <a:pt x="5" y="44"/>
                </a:lnTo>
                <a:lnTo>
                  <a:pt x="5" y="45"/>
                </a:lnTo>
                <a:lnTo>
                  <a:pt x="5" y="47"/>
                </a:lnTo>
                <a:lnTo>
                  <a:pt x="7" y="51"/>
                </a:lnTo>
                <a:lnTo>
                  <a:pt x="8" y="54"/>
                </a:lnTo>
                <a:lnTo>
                  <a:pt x="8" y="57"/>
                </a:lnTo>
                <a:lnTo>
                  <a:pt x="10" y="58"/>
                </a:lnTo>
                <a:lnTo>
                  <a:pt x="10" y="60"/>
                </a:lnTo>
                <a:lnTo>
                  <a:pt x="8" y="61"/>
                </a:lnTo>
                <a:lnTo>
                  <a:pt x="7" y="62"/>
                </a:lnTo>
                <a:lnTo>
                  <a:pt x="6" y="66"/>
                </a:lnTo>
                <a:lnTo>
                  <a:pt x="3" y="71"/>
                </a:lnTo>
                <a:lnTo>
                  <a:pt x="0" y="80"/>
                </a:lnTo>
                <a:lnTo>
                  <a:pt x="0" y="86"/>
                </a:lnTo>
                <a:lnTo>
                  <a:pt x="32" y="85"/>
                </a:lnTo>
                <a:lnTo>
                  <a:pt x="33" y="86"/>
                </a:lnTo>
                <a:lnTo>
                  <a:pt x="32" y="89"/>
                </a:lnTo>
                <a:lnTo>
                  <a:pt x="32" y="94"/>
                </a:lnTo>
                <a:lnTo>
                  <a:pt x="35" y="97"/>
                </a:lnTo>
                <a:lnTo>
                  <a:pt x="36" y="101"/>
                </a:lnTo>
                <a:lnTo>
                  <a:pt x="38" y="101"/>
                </a:lnTo>
                <a:lnTo>
                  <a:pt x="42" y="98"/>
                </a:lnTo>
                <a:lnTo>
                  <a:pt x="50" y="96"/>
                </a:lnTo>
                <a:lnTo>
                  <a:pt x="52" y="96"/>
                </a:lnTo>
                <a:lnTo>
                  <a:pt x="55" y="95"/>
                </a:lnTo>
                <a:lnTo>
                  <a:pt x="55" y="96"/>
                </a:lnTo>
                <a:lnTo>
                  <a:pt x="57" y="97"/>
                </a:lnTo>
                <a:lnTo>
                  <a:pt x="57" y="96"/>
                </a:lnTo>
                <a:lnTo>
                  <a:pt x="54" y="66"/>
                </a:lnTo>
                <a:lnTo>
                  <a:pt x="53" y="63"/>
                </a:lnTo>
                <a:lnTo>
                  <a:pt x="55" y="2"/>
                </a:lnTo>
                <a:lnTo>
                  <a:pt x="53" y="0"/>
                </a:lnTo>
              </a:path>
            </a:pathLst>
          </a:custGeom>
          <a:solidFill>
            <a:srgbClr val="FFBF3F"/>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19" name="Freeform 31"/>
          <p:cNvSpPr>
            <a:spLocks/>
          </p:cNvSpPr>
          <p:nvPr/>
        </p:nvSpPr>
        <p:spPr bwMode="auto">
          <a:xfrm>
            <a:off x="6105525" y="3890963"/>
            <a:ext cx="590550" cy="1014412"/>
          </a:xfrm>
          <a:custGeom>
            <a:avLst/>
            <a:gdLst/>
            <a:ahLst/>
            <a:cxnLst>
              <a:cxn ang="0">
                <a:pos x="0" y="4"/>
              </a:cxn>
              <a:cxn ang="0">
                <a:pos x="2" y="6"/>
              </a:cxn>
              <a:cxn ang="0">
                <a:pos x="1" y="67"/>
              </a:cxn>
              <a:cxn ang="0">
                <a:pos x="1" y="70"/>
              </a:cxn>
              <a:cxn ang="0">
                <a:pos x="4" y="100"/>
              </a:cxn>
              <a:cxn ang="0">
                <a:pos x="5" y="100"/>
              </a:cxn>
              <a:cxn ang="0">
                <a:pos x="6" y="99"/>
              </a:cxn>
              <a:cxn ang="0">
                <a:pos x="9" y="100"/>
              </a:cxn>
              <a:cxn ang="0">
                <a:pos x="10" y="99"/>
              </a:cxn>
              <a:cxn ang="0">
                <a:pos x="10" y="94"/>
              </a:cxn>
              <a:cxn ang="0">
                <a:pos x="11" y="91"/>
              </a:cxn>
              <a:cxn ang="0">
                <a:pos x="13" y="94"/>
              </a:cxn>
              <a:cxn ang="0">
                <a:pos x="13" y="96"/>
              </a:cxn>
              <a:cxn ang="0">
                <a:pos x="14" y="98"/>
              </a:cxn>
              <a:cxn ang="0">
                <a:pos x="16" y="101"/>
              </a:cxn>
              <a:cxn ang="0">
                <a:pos x="17" y="101"/>
              </a:cxn>
              <a:cxn ang="0">
                <a:pos x="19" y="101"/>
              </a:cxn>
              <a:cxn ang="0">
                <a:pos x="21" y="99"/>
              </a:cxn>
              <a:cxn ang="0">
                <a:pos x="21" y="98"/>
              </a:cxn>
              <a:cxn ang="0">
                <a:pos x="22" y="97"/>
              </a:cxn>
              <a:cxn ang="0">
                <a:pos x="22" y="97"/>
              </a:cxn>
              <a:cxn ang="0">
                <a:pos x="22" y="97"/>
              </a:cxn>
              <a:cxn ang="0">
                <a:pos x="21" y="96"/>
              </a:cxn>
              <a:cxn ang="0">
                <a:pos x="21" y="96"/>
              </a:cxn>
              <a:cxn ang="0">
                <a:pos x="22" y="94"/>
              </a:cxn>
              <a:cxn ang="0">
                <a:pos x="22" y="93"/>
              </a:cxn>
              <a:cxn ang="0">
                <a:pos x="20" y="92"/>
              </a:cxn>
              <a:cxn ang="0">
                <a:pos x="20" y="92"/>
              </a:cxn>
              <a:cxn ang="0">
                <a:pos x="19" y="91"/>
              </a:cxn>
              <a:cxn ang="0">
                <a:pos x="18" y="89"/>
              </a:cxn>
              <a:cxn ang="0">
                <a:pos x="17" y="88"/>
              </a:cxn>
              <a:cxn ang="0">
                <a:pos x="18" y="87"/>
              </a:cxn>
              <a:cxn ang="0">
                <a:pos x="18" y="87"/>
              </a:cxn>
              <a:cxn ang="0">
                <a:pos x="18" y="86"/>
              </a:cxn>
              <a:cxn ang="0">
                <a:pos x="63" y="81"/>
              </a:cxn>
              <a:cxn ang="0">
                <a:pos x="63" y="80"/>
              </a:cxn>
              <a:cxn ang="0">
                <a:pos x="61" y="77"/>
              </a:cxn>
              <a:cxn ang="0">
                <a:pos x="61" y="71"/>
              </a:cxn>
              <a:cxn ang="0">
                <a:pos x="59" y="67"/>
              </a:cxn>
              <a:cxn ang="0">
                <a:pos x="59" y="63"/>
              </a:cxn>
              <a:cxn ang="0">
                <a:pos x="60" y="61"/>
              </a:cxn>
              <a:cxn ang="0">
                <a:pos x="60" y="58"/>
              </a:cxn>
              <a:cxn ang="0">
                <a:pos x="62" y="56"/>
              </a:cxn>
              <a:cxn ang="0">
                <a:pos x="62" y="55"/>
              </a:cxn>
              <a:cxn ang="0">
                <a:pos x="60" y="53"/>
              </a:cxn>
              <a:cxn ang="0">
                <a:pos x="61" y="51"/>
              </a:cxn>
              <a:cxn ang="0">
                <a:pos x="60" y="50"/>
              </a:cxn>
              <a:cxn ang="0">
                <a:pos x="58" y="49"/>
              </a:cxn>
              <a:cxn ang="0">
                <a:pos x="58" y="48"/>
              </a:cxn>
              <a:cxn ang="0">
                <a:pos x="57" y="45"/>
              </a:cxn>
              <a:cxn ang="0">
                <a:pos x="56" y="44"/>
              </a:cxn>
              <a:cxn ang="0">
                <a:pos x="44" y="0"/>
              </a:cxn>
              <a:cxn ang="0">
                <a:pos x="0" y="4"/>
              </a:cxn>
            </a:cxnLst>
            <a:rect l="0" t="0" r="r" b="b"/>
            <a:pathLst>
              <a:path w="63" h="101">
                <a:moveTo>
                  <a:pt x="0" y="4"/>
                </a:moveTo>
                <a:lnTo>
                  <a:pt x="2" y="6"/>
                </a:lnTo>
                <a:lnTo>
                  <a:pt x="1" y="67"/>
                </a:lnTo>
                <a:lnTo>
                  <a:pt x="1" y="70"/>
                </a:lnTo>
                <a:lnTo>
                  <a:pt x="4" y="100"/>
                </a:lnTo>
                <a:lnTo>
                  <a:pt x="5" y="100"/>
                </a:lnTo>
                <a:lnTo>
                  <a:pt x="6" y="99"/>
                </a:lnTo>
                <a:lnTo>
                  <a:pt x="9" y="100"/>
                </a:lnTo>
                <a:lnTo>
                  <a:pt x="10" y="99"/>
                </a:lnTo>
                <a:lnTo>
                  <a:pt x="10" y="94"/>
                </a:lnTo>
                <a:lnTo>
                  <a:pt x="11" y="91"/>
                </a:lnTo>
                <a:lnTo>
                  <a:pt x="13" y="94"/>
                </a:lnTo>
                <a:lnTo>
                  <a:pt x="13" y="96"/>
                </a:lnTo>
                <a:lnTo>
                  <a:pt x="14" y="98"/>
                </a:lnTo>
                <a:lnTo>
                  <a:pt x="16" y="101"/>
                </a:lnTo>
                <a:lnTo>
                  <a:pt x="17" y="101"/>
                </a:lnTo>
                <a:lnTo>
                  <a:pt x="19" y="101"/>
                </a:lnTo>
                <a:lnTo>
                  <a:pt x="21" y="99"/>
                </a:lnTo>
                <a:lnTo>
                  <a:pt x="21" y="98"/>
                </a:lnTo>
                <a:lnTo>
                  <a:pt x="22" y="97"/>
                </a:lnTo>
                <a:lnTo>
                  <a:pt x="22" y="97"/>
                </a:lnTo>
                <a:lnTo>
                  <a:pt x="22" y="97"/>
                </a:lnTo>
                <a:lnTo>
                  <a:pt x="21" y="96"/>
                </a:lnTo>
                <a:lnTo>
                  <a:pt x="21" y="96"/>
                </a:lnTo>
                <a:lnTo>
                  <a:pt x="22" y="94"/>
                </a:lnTo>
                <a:lnTo>
                  <a:pt x="22" y="93"/>
                </a:lnTo>
                <a:lnTo>
                  <a:pt x="20" y="92"/>
                </a:lnTo>
                <a:lnTo>
                  <a:pt x="20" y="92"/>
                </a:lnTo>
                <a:lnTo>
                  <a:pt x="19" y="91"/>
                </a:lnTo>
                <a:lnTo>
                  <a:pt x="18" y="89"/>
                </a:lnTo>
                <a:lnTo>
                  <a:pt x="17" y="88"/>
                </a:lnTo>
                <a:lnTo>
                  <a:pt x="18" y="87"/>
                </a:lnTo>
                <a:lnTo>
                  <a:pt x="18" y="87"/>
                </a:lnTo>
                <a:lnTo>
                  <a:pt x="18" y="86"/>
                </a:lnTo>
                <a:lnTo>
                  <a:pt x="63" y="81"/>
                </a:lnTo>
                <a:lnTo>
                  <a:pt x="63" y="80"/>
                </a:lnTo>
                <a:lnTo>
                  <a:pt x="61" y="77"/>
                </a:lnTo>
                <a:lnTo>
                  <a:pt x="61" y="71"/>
                </a:lnTo>
                <a:lnTo>
                  <a:pt x="59" y="67"/>
                </a:lnTo>
                <a:lnTo>
                  <a:pt x="59" y="63"/>
                </a:lnTo>
                <a:lnTo>
                  <a:pt x="60" y="61"/>
                </a:lnTo>
                <a:lnTo>
                  <a:pt x="60" y="58"/>
                </a:lnTo>
                <a:lnTo>
                  <a:pt x="62" y="56"/>
                </a:lnTo>
                <a:lnTo>
                  <a:pt x="62" y="55"/>
                </a:lnTo>
                <a:lnTo>
                  <a:pt x="60" y="53"/>
                </a:lnTo>
                <a:lnTo>
                  <a:pt x="61" y="51"/>
                </a:lnTo>
                <a:lnTo>
                  <a:pt x="60" y="50"/>
                </a:lnTo>
                <a:lnTo>
                  <a:pt x="58" y="49"/>
                </a:lnTo>
                <a:lnTo>
                  <a:pt x="58" y="48"/>
                </a:lnTo>
                <a:lnTo>
                  <a:pt x="57" y="45"/>
                </a:lnTo>
                <a:lnTo>
                  <a:pt x="56" y="44"/>
                </a:lnTo>
                <a:lnTo>
                  <a:pt x="44" y="0"/>
                </a:lnTo>
                <a:lnTo>
                  <a:pt x="0" y="4"/>
                </a:lnTo>
              </a:path>
            </a:pathLst>
          </a:custGeom>
          <a:solidFill>
            <a:srgbClr val="FFBF3F"/>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20" name="Freeform 32"/>
          <p:cNvSpPr>
            <a:spLocks/>
          </p:cNvSpPr>
          <p:nvPr/>
        </p:nvSpPr>
        <p:spPr bwMode="auto">
          <a:xfrm>
            <a:off x="6480175" y="2333625"/>
            <a:ext cx="646113" cy="782638"/>
          </a:xfrm>
          <a:custGeom>
            <a:avLst/>
            <a:gdLst/>
            <a:ahLst/>
            <a:cxnLst>
              <a:cxn ang="0">
                <a:pos x="7" y="68"/>
              </a:cxn>
              <a:cxn ang="0">
                <a:pos x="10" y="69"/>
              </a:cxn>
              <a:cxn ang="0">
                <a:pos x="12" y="68"/>
              </a:cxn>
              <a:cxn ang="0">
                <a:pos x="17" y="73"/>
              </a:cxn>
              <a:cxn ang="0">
                <a:pos x="23" y="74"/>
              </a:cxn>
              <a:cxn ang="0">
                <a:pos x="27" y="75"/>
              </a:cxn>
              <a:cxn ang="0">
                <a:pos x="31" y="75"/>
              </a:cxn>
              <a:cxn ang="0">
                <a:pos x="34" y="75"/>
              </a:cxn>
              <a:cxn ang="0">
                <a:pos x="36" y="73"/>
              </a:cxn>
              <a:cxn ang="0">
                <a:pos x="39" y="73"/>
              </a:cxn>
              <a:cxn ang="0">
                <a:pos x="42" y="76"/>
              </a:cxn>
              <a:cxn ang="0">
                <a:pos x="44" y="78"/>
              </a:cxn>
              <a:cxn ang="0">
                <a:pos x="48" y="75"/>
              </a:cxn>
              <a:cxn ang="0">
                <a:pos x="49" y="72"/>
              </a:cxn>
              <a:cxn ang="0">
                <a:pos x="51" y="64"/>
              </a:cxn>
              <a:cxn ang="0">
                <a:pos x="53" y="67"/>
              </a:cxn>
              <a:cxn ang="0">
                <a:pos x="55" y="62"/>
              </a:cxn>
              <a:cxn ang="0">
                <a:pos x="58" y="57"/>
              </a:cxn>
              <a:cxn ang="0">
                <a:pos x="59" y="55"/>
              </a:cxn>
              <a:cxn ang="0">
                <a:pos x="62" y="55"/>
              </a:cxn>
              <a:cxn ang="0">
                <a:pos x="65" y="50"/>
              </a:cxn>
              <a:cxn ang="0">
                <a:pos x="68" y="48"/>
              </a:cxn>
              <a:cxn ang="0">
                <a:pos x="68" y="45"/>
              </a:cxn>
              <a:cxn ang="0">
                <a:pos x="68" y="41"/>
              </a:cxn>
              <a:cxn ang="0">
                <a:pos x="66" y="33"/>
              </a:cxn>
              <a:cxn ang="0">
                <a:pos x="68" y="28"/>
              </a:cxn>
              <a:cxn ang="0">
                <a:pos x="69" y="28"/>
              </a:cxn>
              <a:cxn ang="0">
                <a:pos x="57" y="4"/>
              </a:cxn>
              <a:cxn ang="0">
                <a:pos x="52" y="8"/>
              </a:cxn>
              <a:cxn ang="0">
                <a:pos x="46" y="13"/>
              </a:cxn>
              <a:cxn ang="0">
                <a:pos x="42" y="13"/>
              </a:cxn>
              <a:cxn ang="0">
                <a:pos x="37" y="17"/>
              </a:cxn>
              <a:cxn ang="0">
                <a:pos x="33" y="15"/>
              </a:cxn>
              <a:cxn ang="0">
                <a:pos x="31" y="16"/>
              </a:cxn>
              <a:cxn ang="0">
                <a:pos x="31" y="14"/>
              </a:cxn>
              <a:cxn ang="0">
                <a:pos x="24" y="12"/>
              </a:cxn>
              <a:cxn ang="0">
                <a:pos x="21" y="12"/>
              </a:cxn>
              <a:cxn ang="0">
                <a:pos x="0" y="14"/>
              </a:cxn>
            </a:cxnLst>
            <a:rect l="0" t="0" r="r" b="b"/>
            <a:pathLst>
              <a:path w="69" h="78">
                <a:moveTo>
                  <a:pt x="0" y="14"/>
                </a:moveTo>
                <a:lnTo>
                  <a:pt x="7" y="68"/>
                </a:lnTo>
                <a:lnTo>
                  <a:pt x="8" y="68"/>
                </a:lnTo>
                <a:lnTo>
                  <a:pt x="10" y="69"/>
                </a:lnTo>
                <a:lnTo>
                  <a:pt x="11" y="69"/>
                </a:lnTo>
                <a:lnTo>
                  <a:pt x="12" y="68"/>
                </a:lnTo>
                <a:lnTo>
                  <a:pt x="16" y="70"/>
                </a:lnTo>
                <a:lnTo>
                  <a:pt x="17" y="73"/>
                </a:lnTo>
                <a:lnTo>
                  <a:pt x="19" y="74"/>
                </a:lnTo>
                <a:lnTo>
                  <a:pt x="23" y="74"/>
                </a:lnTo>
                <a:lnTo>
                  <a:pt x="26" y="76"/>
                </a:lnTo>
                <a:lnTo>
                  <a:pt x="27" y="75"/>
                </a:lnTo>
                <a:lnTo>
                  <a:pt x="28" y="74"/>
                </a:lnTo>
                <a:lnTo>
                  <a:pt x="31" y="75"/>
                </a:lnTo>
                <a:lnTo>
                  <a:pt x="34" y="75"/>
                </a:lnTo>
                <a:lnTo>
                  <a:pt x="34" y="75"/>
                </a:lnTo>
                <a:lnTo>
                  <a:pt x="35" y="74"/>
                </a:lnTo>
                <a:lnTo>
                  <a:pt x="36" y="73"/>
                </a:lnTo>
                <a:lnTo>
                  <a:pt x="38" y="72"/>
                </a:lnTo>
                <a:lnTo>
                  <a:pt x="39" y="73"/>
                </a:lnTo>
                <a:lnTo>
                  <a:pt x="40" y="75"/>
                </a:lnTo>
                <a:lnTo>
                  <a:pt x="42" y="76"/>
                </a:lnTo>
                <a:lnTo>
                  <a:pt x="44" y="77"/>
                </a:lnTo>
                <a:lnTo>
                  <a:pt x="44" y="78"/>
                </a:lnTo>
                <a:lnTo>
                  <a:pt x="46" y="77"/>
                </a:lnTo>
                <a:lnTo>
                  <a:pt x="48" y="75"/>
                </a:lnTo>
                <a:lnTo>
                  <a:pt x="49" y="74"/>
                </a:lnTo>
                <a:lnTo>
                  <a:pt x="49" y="72"/>
                </a:lnTo>
                <a:lnTo>
                  <a:pt x="49" y="69"/>
                </a:lnTo>
                <a:lnTo>
                  <a:pt x="51" y="64"/>
                </a:lnTo>
                <a:lnTo>
                  <a:pt x="52" y="64"/>
                </a:lnTo>
                <a:lnTo>
                  <a:pt x="53" y="67"/>
                </a:lnTo>
                <a:lnTo>
                  <a:pt x="55" y="64"/>
                </a:lnTo>
                <a:lnTo>
                  <a:pt x="55" y="62"/>
                </a:lnTo>
                <a:lnTo>
                  <a:pt x="56" y="59"/>
                </a:lnTo>
                <a:lnTo>
                  <a:pt x="58" y="57"/>
                </a:lnTo>
                <a:lnTo>
                  <a:pt x="58" y="56"/>
                </a:lnTo>
                <a:lnTo>
                  <a:pt x="59" y="55"/>
                </a:lnTo>
                <a:lnTo>
                  <a:pt x="61" y="55"/>
                </a:lnTo>
                <a:lnTo>
                  <a:pt x="62" y="55"/>
                </a:lnTo>
                <a:lnTo>
                  <a:pt x="62" y="54"/>
                </a:lnTo>
                <a:lnTo>
                  <a:pt x="65" y="50"/>
                </a:lnTo>
                <a:lnTo>
                  <a:pt x="66" y="50"/>
                </a:lnTo>
                <a:lnTo>
                  <a:pt x="68" y="48"/>
                </a:lnTo>
                <a:lnTo>
                  <a:pt x="68" y="46"/>
                </a:lnTo>
                <a:lnTo>
                  <a:pt x="68" y="45"/>
                </a:lnTo>
                <a:lnTo>
                  <a:pt x="68" y="43"/>
                </a:lnTo>
                <a:lnTo>
                  <a:pt x="68" y="41"/>
                </a:lnTo>
                <a:lnTo>
                  <a:pt x="69" y="34"/>
                </a:lnTo>
                <a:lnTo>
                  <a:pt x="66" y="33"/>
                </a:lnTo>
                <a:lnTo>
                  <a:pt x="69" y="31"/>
                </a:lnTo>
                <a:lnTo>
                  <a:pt x="68" y="28"/>
                </a:lnTo>
                <a:lnTo>
                  <a:pt x="69" y="27"/>
                </a:lnTo>
                <a:lnTo>
                  <a:pt x="69" y="28"/>
                </a:lnTo>
                <a:lnTo>
                  <a:pt x="65" y="0"/>
                </a:lnTo>
                <a:lnTo>
                  <a:pt x="57" y="4"/>
                </a:lnTo>
                <a:lnTo>
                  <a:pt x="53" y="7"/>
                </a:lnTo>
                <a:lnTo>
                  <a:pt x="52" y="8"/>
                </a:lnTo>
                <a:lnTo>
                  <a:pt x="48" y="12"/>
                </a:lnTo>
                <a:lnTo>
                  <a:pt x="46" y="13"/>
                </a:lnTo>
                <a:lnTo>
                  <a:pt x="45" y="13"/>
                </a:lnTo>
                <a:lnTo>
                  <a:pt x="42" y="13"/>
                </a:lnTo>
                <a:lnTo>
                  <a:pt x="41" y="14"/>
                </a:lnTo>
                <a:lnTo>
                  <a:pt x="37" y="17"/>
                </a:lnTo>
                <a:lnTo>
                  <a:pt x="36" y="16"/>
                </a:lnTo>
                <a:lnTo>
                  <a:pt x="33" y="15"/>
                </a:lnTo>
                <a:lnTo>
                  <a:pt x="32" y="16"/>
                </a:lnTo>
                <a:lnTo>
                  <a:pt x="31" y="16"/>
                </a:lnTo>
                <a:lnTo>
                  <a:pt x="32" y="14"/>
                </a:lnTo>
                <a:lnTo>
                  <a:pt x="31" y="14"/>
                </a:lnTo>
                <a:lnTo>
                  <a:pt x="29" y="14"/>
                </a:lnTo>
                <a:lnTo>
                  <a:pt x="24" y="12"/>
                </a:lnTo>
                <a:lnTo>
                  <a:pt x="23" y="12"/>
                </a:lnTo>
                <a:lnTo>
                  <a:pt x="21" y="12"/>
                </a:lnTo>
                <a:lnTo>
                  <a:pt x="21" y="11"/>
                </a:lnTo>
                <a:lnTo>
                  <a:pt x="0" y="14"/>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21" name="Freeform 33"/>
          <p:cNvSpPr>
            <a:spLocks/>
          </p:cNvSpPr>
          <p:nvPr/>
        </p:nvSpPr>
        <p:spPr bwMode="auto">
          <a:xfrm>
            <a:off x="7183438" y="1498600"/>
            <a:ext cx="1162050" cy="954088"/>
          </a:xfrm>
          <a:custGeom>
            <a:avLst/>
            <a:gdLst/>
            <a:ahLst/>
            <a:cxnLst>
              <a:cxn ang="0">
                <a:pos x="95" y="85"/>
              </a:cxn>
              <a:cxn ang="0">
                <a:pos x="93" y="88"/>
              </a:cxn>
              <a:cxn ang="0">
                <a:pos x="91" y="91"/>
              </a:cxn>
              <a:cxn ang="0">
                <a:pos x="91" y="95"/>
              </a:cxn>
              <a:cxn ang="0">
                <a:pos x="94" y="92"/>
              </a:cxn>
              <a:cxn ang="0">
                <a:pos x="99" y="91"/>
              </a:cxn>
              <a:cxn ang="0">
                <a:pos x="106" y="88"/>
              </a:cxn>
              <a:cxn ang="0">
                <a:pos x="117" y="80"/>
              </a:cxn>
              <a:cxn ang="0">
                <a:pos x="121" y="78"/>
              </a:cxn>
              <a:cxn ang="0">
                <a:pos x="124" y="74"/>
              </a:cxn>
              <a:cxn ang="0">
                <a:pos x="122" y="75"/>
              </a:cxn>
              <a:cxn ang="0">
                <a:pos x="117" y="77"/>
              </a:cxn>
              <a:cxn ang="0">
                <a:pos x="115" y="79"/>
              </a:cxn>
              <a:cxn ang="0">
                <a:pos x="118" y="74"/>
              </a:cxn>
              <a:cxn ang="0">
                <a:pos x="115" y="76"/>
              </a:cxn>
              <a:cxn ang="0">
                <a:pos x="105" y="82"/>
              </a:cxn>
              <a:cxn ang="0">
                <a:pos x="97" y="87"/>
              </a:cxn>
              <a:cxn ang="0">
                <a:pos x="96" y="83"/>
              </a:cxn>
              <a:cxn ang="0">
                <a:pos x="99" y="77"/>
              </a:cxn>
              <a:cxn ang="0">
                <a:pos x="96" y="60"/>
              </a:cxn>
              <a:cxn ang="0">
                <a:pos x="94" y="42"/>
              </a:cxn>
              <a:cxn ang="0">
                <a:pos x="92" y="30"/>
              </a:cxn>
              <a:cxn ang="0">
                <a:pos x="89" y="28"/>
              </a:cxn>
              <a:cxn ang="0">
                <a:pos x="89" y="25"/>
              </a:cxn>
              <a:cxn ang="0">
                <a:pos x="87" y="15"/>
              </a:cxn>
              <a:cxn ang="0">
                <a:pos x="84" y="4"/>
              </a:cxn>
              <a:cxn ang="0">
                <a:pos x="82" y="0"/>
              </a:cxn>
              <a:cxn ang="0">
                <a:pos x="62" y="4"/>
              </a:cxn>
              <a:cxn ang="0">
                <a:pos x="51" y="17"/>
              </a:cxn>
              <a:cxn ang="0">
                <a:pos x="50" y="21"/>
              </a:cxn>
              <a:cxn ang="0">
                <a:pos x="43" y="28"/>
              </a:cxn>
              <a:cxn ang="0">
                <a:pos x="46" y="30"/>
              </a:cxn>
              <a:cxn ang="0">
                <a:pos x="46" y="33"/>
              </a:cxn>
              <a:cxn ang="0">
                <a:pos x="47" y="39"/>
              </a:cxn>
              <a:cxn ang="0">
                <a:pos x="36" y="47"/>
              </a:cxn>
              <a:cxn ang="0">
                <a:pos x="23" y="47"/>
              </a:cxn>
              <a:cxn ang="0">
                <a:pos x="10" y="50"/>
              </a:cxn>
              <a:cxn ang="0">
                <a:pos x="8" y="56"/>
              </a:cxn>
              <a:cxn ang="0">
                <a:pos x="11" y="63"/>
              </a:cxn>
              <a:cxn ang="0">
                <a:pos x="2" y="73"/>
              </a:cxn>
              <a:cxn ang="0">
                <a:pos x="67" y="67"/>
              </a:cxn>
              <a:cxn ang="0">
                <a:pos x="70" y="69"/>
              </a:cxn>
              <a:cxn ang="0">
                <a:pos x="72" y="70"/>
              </a:cxn>
              <a:cxn ang="0">
                <a:pos x="75" y="76"/>
              </a:cxn>
              <a:cxn ang="0">
                <a:pos x="80" y="78"/>
              </a:cxn>
            </a:cxnLst>
            <a:rect l="0" t="0" r="r" b="b"/>
            <a:pathLst>
              <a:path w="124" h="95">
                <a:moveTo>
                  <a:pt x="80" y="78"/>
                </a:moveTo>
                <a:lnTo>
                  <a:pt x="94" y="83"/>
                </a:lnTo>
                <a:lnTo>
                  <a:pt x="95" y="85"/>
                </a:lnTo>
                <a:lnTo>
                  <a:pt x="94" y="86"/>
                </a:lnTo>
                <a:lnTo>
                  <a:pt x="93" y="87"/>
                </a:lnTo>
                <a:lnTo>
                  <a:pt x="93" y="88"/>
                </a:lnTo>
                <a:lnTo>
                  <a:pt x="93" y="90"/>
                </a:lnTo>
                <a:lnTo>
                  <a:pt x="92" y="90"/>
                </a:lnTo>
                <a:lnTo>
                  <a:pt x="91" y="91"/>
                </a:lnTo>
                <a:lnTo>
                  <a:pt x="90" y="94"/>
                </a:lnTo>
                <a:lnTo>
                  <a:pt x="90" y="94"/>
                </a:lnTo>
                <a:lnTo>
                  <a:pt x="91" y="95"/>
                </a:lnTo>
                <a:lnTo>
                  <a:pt x="91" y="94"/>
                </a:lnTo>
                <a:lnTo>
                  <a:pt x="92" y="94"/>
                </a:lnTo>
                <a:lnTo>
                  <a:pt x="94" y="92"/>
                </a:lnTo>
                <a:lnTo>
                  <a:pt x="95" y="92"/>
                </a:lnTo>
                <a:lnTo>
                  <a:pt x="98" y="92"/>
                </a:lnTo>
                <a:lnTo>
                  <a:pt x="99" y="91"/>
                </a:lnTo>
                <a:lnTo>
                  <a:pt x="102" y="90"/>
                </a:lnTo>
                <a:lnTo>
                  <a:pt x="104" y="89"/>
                </a:lnTo>
                <a:lnTo>
                  <a:pt x="106" y="88"/>
                </a:lnTo>
                <a:lnTo>
                  <a:pt x="107" y="87"/>
                </a:lnTo>
                <a:lnTo>
                  <a:pt x="115" y="82"/>
                </a:lnTo>
                <a:lnTo>
                  <a:pt x="117" y="80"/>
                </a:lnTo>
                <a:lnTo>
                  <a:pt x="118" y="79"/>
                </a:lnTo>
                <a:lnTo>
                  <a:pt x="119" y="79"/>
                </a:lnTo>
                <a:lnTo>
                  <a:pt x="121" y="78"/>
                </a:lnTo>
                <a:lnTo>
                  <a:pt x="122" y="77"/>
                </a:lnTo>
                <a:lnTo>
                  <a:pt x="123" y="76"/>
                </a:lnTo>
                <a:lnTo>
                  <a:pt x="124" y="74"/>
                </a:lnTo>
                <a:lnTo>
                  <a:pt x="124" y="74"/>
                </a:lnTo>
                <a:lnTo>
                  <a:pt x="124" y="73"/>
                </a:lnTo>
                <a:lnTo>
                  <a:pt x="122" y="75"/>
                </a:lnTo>
                <a:lnTo>
                  <a:pt x="120" y="75"/>
                </a:lnTo>
                <a:lnTo>
                  <a:pt x="118" y="76"/>
                </a:lnTo>
                <a:lnTo>
                  <a:pt x="117" y="77"/>
                </a:lnTo>
                <a:lnTo>
                  <a:pt x="117" y="78"/>
                </a:lnTo>
                <a:lnTo>
                  <a:pt x="115" y="79"/>
                </a:lnTo>
                <a:lnTo>
                  <a:pt x="115" y="79"/>
                </a:lnTo>
                <a:lnTo>
                  <a:pt x="115" y="77"/>
                </a:lnTo>
                <a:lnTo>
                  <a:pt x="116" y="76"/>
                </a:lnTo>
                <a:lnTo>
                  <a:pt x="118" y="74"/>
                </a:lnTo>
                <a:lnTo>
                  <a:pt x="117" y="73"/>
                </a:lnTo>
                <a:lnTo>
                  <a:pt x="116" y="74"/>
                </a:lnTo>
                <a:lnTo>
                  <a:pt x="115" y="76"/>
                </a:lnTo>
                <a:lnTo>
                  <a:pt x="114" y="77"/>
                </a:lnTo>
                <a:lnTo>
                  <a:pt x="110" y="79"/>
                </a:lnTo>
                <a:lnTo>
                  <a:pt x="105" y="82"/>
                </a:lnTo>
                <a:lnTo>
                  <a:pt x="100" y="84"/>
                </a:lnTo>
                <a:lnTo>
                  <a:pt x="99" y="85"/>
                </a:lnTo>
                <a:lnTo>
                  <a:pt x="97" y="87"/>
                </a:lnTo>
                <a:lnTo>
                  <a:pt x="96" y="86"/>
                </a:lnTo>
                <a:lnTo>
                  <a:pt x="96" y="85"/>
                </a:lnTo>
                <a:lnTo>
                  <a:pt x="96" y="83"/>
                </a:lnTo>
                <a:lnTo>
                  <a:pt x="98" y="82"/>
                </a:lnTo>
                <a:lnTo>
                  <a:pt x="96" y="80"/>
                </a:lnTo>
                <a:lnTo>
                  <a:pt x="99" y="77"/>
                </a:lnTo>
                <a:lnTo>
                  <a:pt x="99" y="76"/>
                </a:lnTo>
                <a:lnTo>
                  <a:pt x="98" y="75"/>
                </a:lnTo>
                <a:lnTo>
                  <a:pt x="96" y="60"/>
                </a:lnTo>
                <a:lnTo>
                  <a:pt x="95" y="59"/>
                </a:lnTo>
                <a:lnTo>
                  <a:pt x="95" y="45"/>
                </a:lnTo>
                <a:lnTo>
                  <a:pt x="94" y="42"/>
                </a:lnTo>
                <a:lnTo>
                  <a:pt x="93" y="38"/>
                </a:lnTo>
                <a:lnTo>
                  <a:pt x="93" y="35"/>
                </a:lnTo>
                <a:lnTo>
                  <a:pt x="92" y="30"/>
                </a:lnTo>
                <a:lnTo>
                  <a:pt x="90" y="28"/>
                </a:lnTo>
                <a:lnTo>
                  <a:pt x="89" y="28"/>
                </a:lnTo>
                <a:lnTo>
                  <a:pt x="89" y="28"/>
                </a:lnTo>
                <a:lnTo>
                  <a:pt x="89" y="29"/>
                </a:lnTo>
                <a:lnTo>
                  <a:pt x="88" y="28"/>
                </a:lnTo>
                <a:lnTo>
                  <a:pt x="89" y="25"/>
                </a:lnTo>
                <a:lnTo>
                  <a:pt x="86" y="19"/>
                </a:lnTo>
                <a:lnTo>
                  <a:pt x="86" y="17"/>
                </a:lnTo>
                <a:lnTo>
                  <a:pt x="87" y="15"/>
                </a:lnTo>
                <a:lnTo>
                  <a:pt x="86" y="10"/>
                </a:lnTo>
                <a:lnTo>
                  <a:pt x="84" y="4"/>
                </a:lnTo>
                <a:lnTo>
                  <a:pt x="84" y="4"/>
                </a:lnTo>
                <a:lnTo>
                  <a:pt x="83" y="3"/>
                </a:lnTo>
                <a:lnTo>
                  <a:pt x="83" y="2"/>
                </a:lnTo>
                <a:lnTo>
                  <a:pt x="82" y="0"/>
                </a:lnTo>
                <a:lnTo>
                  <a:pt x="63" y="5"/>
                </a:lnTo>
                <a:lnTo>
                  <a:pt x="62" y="4"/>
                </a:lnTo>
                <a:lnTo>
                  <a:pt x="62" y="4"/>
                </a:lnTo>
                <a:lnTo>
                  <a:pt x="60" y="5"/>
                </a:lnTo>
                <a:lnTo>
                  <a:pt x="55" y="10"/>
                </a:lnTo>
                <a:lnTo>
                  <a:pt x="51" y="17"/>
                </a:lnTo>
                <a:lnTo>
                  <a:pt x="50" y="18"/>
                </a:lnTo>
                <a:lnTo>
                  <a:pt x="50" y="19"/>
                </a:lnTo>
                <a:lnTo>
                  <a:pt x="50" y="21"/>
                </a:lnTo>
                <a:lnTo>
                  <a:pt x="49" y="22"/>
                </a:lnTo>
                <a:lnTo>
                  <a:pt x="44" y="27"/>
                </a:lnTo>
                <a:lnTo>
                  <a:pt x="43" y="28"/>
                </a:lnTo>
                <a:lnTo>
                  <a:pt x="44" y="30"/>
                </a:lnTo>
                <a:lnTo>
                  <a:pt x="44" y="30"/>
                </a:lnTo>
                <a:lnTo>
                  <a:pt x="46" y="30"/>
                </a:lnTo>
                <a:lnTo>
                  <a:pt x="47" y="31"/>
                </a:lnTo>
                <a:lnTo>
                  <a:pt x="47" y="32"/>
                </a:lnTo>
                <a:lnTo>
                  <a:pt x="46" y="33"/>
                </a:lnTo>
                <a:lnTo>
                  <a:pt x="46" y="34"/>
                </a:lnTo>
                <a:lnTo>
                  <a:pt x="47" y="36"/>
                </a:lnTo>
                <a:lnTo>
                  <a:pt x="47" y="39"/>
                </a:lnTo>
                <a:lnTo>
                  <a:pt x="44" y="41"/>
                </a:lnTo>
                <a:lnTo>
                  <a:pt x="40" y="45"/>
                </a:lnTo>
                <a:lnTo>
                  <a:pt x="36" y="47"/>
                </a:lnTo>
                <a:lnTo>
                  <a:pt x="28" y="49"/>
                </a:lnTo>
                <a:lnTo>
                  <a:pt x="26" y="48"/>
                </a:lnTo>
                <a:lnTo>
                  <a:pt x="23" y="47"/>
                </a:lnTo>
                <a:lnTo>
                  <a:pt x="19" y="48"/>
                </a:lnTo>
                <a:lnTo>
                  <a:pt x="15" y="49"/>
                </a:lnTo>
                <a:lnTo>
                  <a:pt x="10" y="50"/>
                </a:lnTo>
                <a:lnTo>
                  <a:pt x="8" y="52"/>
                </a:lnTo>
                <a:lnTo>
                  <a:pt x="8" y="54"/>
                </a:lnTo>
                <a:lnTo>
                  <a:pt x="8" y="56"/>
                </a:lnTo>
                <a:lnTo>
                  <a:pt x="11" y="60"/>
                </a:lnTo>
                <a:lnTo>
                  <a:pt x="11" y="61"/>
                </a:lnTo>
                <a:lnTo>
                  <a:pt x="11" y="63"/>
                </a:lnTo>
                <a:lnTo>
                  <a:pt x="10" y="64"/>
                </a:lnTo>
                <a:lnTo>
                  <a:pt x="9" y="67"/>
                </a:lnTo>
                <a:lnTo>
                  <a:pt x="2" y="73"/>
                </a:lnTo>
                <a:lnTo>
                  <a:pt x="0" y="75"/>
                </a:lnTo>
                <a:lnTo>
                  <a:pt x="1" y="80"/>
                </a:lnTo>
                <a:lnTo>
                  <a:pt x="67" y="67"/>
                </a:lnTo>
                <a:lnTo>
                  <a:pt x="69" y="68"/>
                </a:lnTo>
                <a:lnTo>
                  <a:pt x="69" y="69"/>
                </a:lnTo>
                <a:lnTo>
                  <a:pt x="70" y="69"/>
                </a:lnTo>
                <a:lnTo>
                  <a:pt x="70" y="69"/>
                </a:lnTo>
                <a:lnTo>
                  <a:pt x="71" y="70"/>
                </a:lnTo>
                <a:lnTo>
                  <a:pt x="72" y="70"/>
                </a:lnTo>
                <a:lnTo>
                  <a:pt x="74" y="74"/>
                </a:lnTo>
                <a:lnTo>
                  <a:pt x="74" y="75"/>
                </a:lnTo>
                <a:lnTo>
                  <a:pt x="75" y="76"/>
                </a:lnTo>
                <a:lnTo>
                  <a:pt x="75" y="77"/>
                </a:lnTo>
                <a:lnTo>
                  <a:pt x="79" y="77"/>
                </a:lnTo>
                <a:lnTo>
                  <a:pt x="80" y="78"/>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22" name="Freeform 34"/>
          <p:cNvSpPr>
            <a:spLocks/>
          </p:cNvSpPr>
          <p:nvPr/>
        </p:nvSpPr>
        <p:spPr bwMode="auto">
          <a:xfrm>
            <a:off x="7089775" y="2171700"/>
            <a:ext cx="898525" cy="623888"/>
          </a:xfrm>
          <a:custGeom>
            <a:avLst/>
            <a:gdLst/>
            <a:ahLst/>
            <a:cxnLst>
              <a:cxn ang="0">
                <a:pos x="24" y="59"/>
              </a:cxn>
              <a:cxn ang="0">
                <a:pos x="67" y="51"/>
              </a:cxn>
              <a:cxn ang="0">
                <a:pos x="81" y="48"/>
              </a:cxn>
              <a:cxn ang="0">
                <a:pos x="81" y="48"/>
              </a:cxn>
              <a:cxn ang="0">
                <a:pos x="81" y="48"/>
              </a:cxn>
              <a:cxn ang="0">
                <a:pos x="82" y="46"/>
              </a:cxn>
              <a:cxn ang="0">
                <a:pos x="83" y="45"/>
              </a:cxn>
              <a:cxn ang="0">
                <a:pos x="85" y="45"/>
              </a:cxn>
              <a:cxn ang="0">
                <a:pos x="86" y="45"/>
              </a:cxn>
              <a:cxn ang="0">
                <a:pos x="90" y="42"/>
              </a:cxn>
              <a:cxn ang="0">
                <a:pos x="91" y="40"/>
              </a:cxn>
              <a:cxn ang="0">
                <a:pos x="93" y="37"/>
              </a:cxn>
              <a:cxn ang="0">
                <a:pos x="96" y="36"/>
              </a:cxn>
              <a:cxn ang="0">
                <a:pos x="96" y="35"/>
              </a:cxn>
              <a:cxn ang="0">
                <a:pos x="94" y="34"/>
              </a:cxn>
              <a:cxn ang="0">
                <a:pos x="93" y="33"/>
              </a:cxn>
              <a:cxn ang="0">
                <a:pos x="92" y="32"/>
              </a:cxn>
              <a:cxn ang="0">
                <a:pos x="91" y="32"/>
              </a:cxn>
              <a:cxn ang="0">
                <a:pos x="89" y="31"/>
              </a:cxn>
              <a:cxn ang="0">
                <a:pos x="89" y="29"/>
              </a:cxn>
              <a:cxn ang="0">
                <a:pos x="87" y="28"/>
              </a:cxn>
              <a:cxn ang="0">
                <a:pos x="86" y="28"/>
              </a:cxn>
              <a:cxn ang="0">
                <a:pos x="86" y="24"/>
              </a:cxn>
              <a:cxn ang="0">
                <a:pos x="87" y="24"/>
              </a:cxn>
              <a:cxn ang="0">
                <a:pos x="87" y="22"/>
              </a:cxn>
              <a:cxn ang="0">
                <a:pos x="85" y="20"/>
              </a:cxn>
              <a:cxn ang="0">
                <a:pos x="85" y="20"/>
              </a:cxn>
              <a:cxn ang="0">
                <a:pos x="86" y="19"/>
              </a:cxn>
              <a:cxn ang="0">
                <a:pos x="88" y="17"/>
              </a:cxn>
              <a:cxn ang="0">
                <a:pos x="89" y="14"/>
              </a:cxn>
              <a:cxn ang="0">
                <a:pos x="89" y="13"/>
              </a:cxn>
              <a:cxn ang="0">
                <a:pos x="89" y="11"/>
              </a:cxn>
              <a:cxn ang="0">
                <a:pos x="90" y="11"/>
              </a:cxn>
              <a:cxn ang="0">
                <a:pos x="89" y="10"/>
              </a:cxn>
              <a:cxn ang="0">
                <a:pos x="85" y="10"/>
              </a:cxn>
              <a:cxn ang="0">
                <a:pos x="85" y="9"/>
              </a:cxn>
              <a:cxn ang="0">
                <a:pos x="84" y="8"/>
              </a:cxn>
              <a:cxn ang="0">
                <a:pos x="84" y="7"/>
              </a:cxn>
              <a:cxn ang="0">
                <a:pos x="82" y="3"/>
              </a:cxn>
              <a:cxn ang="0">
                <a:pos x="81" y="3"/>
              </a:cxn>
              <a:cxn ang="0">
                <a:pos x="80" y="2"/>
              </a:cxn>
              <a:cxn ang="0">
                <a:pos x="80" y="2"/>
              </a:cxn>
              <a:cxn ang="0">
                <a:pos x="79" y="2"/>
              </a:cxn>
              <a:cxn ang="0">
                <a:pos x="79" y="1"/>
              </a:cxn>
              <a:cxn ang="0">
                <a:pos x="77" y="0"/>
              </a:cxn>
              <a:cxn ang="0">
                <a:pos x="11" y="13"/>
              </a:cxn>
              <a:cxn ang="0">
                <a:pos x="10" y="8"/>
              </a:cxn>
              <a:cxn ang="0">
                <a:pos x="6" y="11"/>
              </a:cxn>
              <a:cxn ang="0">
                <a:pos x="6" y="12"/>
              </a:cxn>
              <a:cxn ang="0">
                <a:pos x="5" y="11"/>
              </a:cxn>
              <a:cxn ang="0">
                <a:pos x="5" y="11"/>
              </a:cxn>
              <a:cxn ang="0">
                <a:pos x="4" y="13"/>
              </a:cxn>
              <a:cxn ang="0">
                <a:pos x="1" y="16"/>
              </a:cxn>
              <a:cxn ang="0">
                <a:pos x="0" y="16"/>
              </a:cxn>
              <a:cxn ang="0">
                <a:pos x="4" y="44"/>
              </a:cxn>
              <a:cxn ang="0">
                <a:pos x="8" y="62"/>
              </a:cxn>
              <a:cxn ang="0">
                <a:pos x="24" y="59"/>
              </a:cxn>
            </a:cxnLst>
            <a:rect l="0" t="0" r="r" b="b"/>
            <a:pathLst>
              <a:path w="96" h="62">
                <a:moveTo>
                  <a:pt x="24" y="59"/>
                </a:moveTo>
                <a:lnTo>
                  <a:pt x="67" y="51"/>
                </a:lnTo>
                <a:lnTo>
                  <a:pt x="81" y="48"/>
                </a:lnTo>
                <a:lnTo>
                  <a:pt x="81" y="48"/>
                </a:lnTo>
                <a:lnTo>
                  <a:pt x="81" y="48"/>
                </a:lnTo>
                <a:lnTo>
                  <a:pt x="82" y="46"/>
                </a:lnTo>
                <a:lnTo>
                  <a:pt x="83" y="45"/>
                </a:lnTo>
                <a:lnTo>
                  <a:pt x="85" y="45"/>
                </a:lnTo>
                <a:lnTo>
                  <a:pt x="86" y="45"/>
                </a:lnTo>
                <a:lnTo>
                  <a:pt x="90" y="42"/>
                </a:lnTo>
                <a:lnTo>
                  <a:pt x="91" y="40"/>
                </a:lnTo>
                <a:lnTo>
                  <a:pt x="93" y="37"/>
                </a:lnTo>
                <a:lnTo>
                  <a:pt x="96" y="36"/>
                </a:lnTo>
                <a:lnTo>
                  <a:pt x="96" y="35"/>
                </a:lnTo>
                <a:lnTo>
                  <a:pt x="94" y="34"/>
                </a:lnTo>
                <a:lnTo>
                  <a:pt x="93" y="33"/>
                </a:lnTo>
                <a:lnTo>
                  <a:pt x="92" y="32"/>
                </a:lnTo>
                <a:lnTo>
                  <a:pt x="91" y="32"/>
                </a:lnTo>
                <a:lnTo>
                  <a:pt x="89" y="31"/>
                </a:lnTo>
                <a:lnTo>
                  <a:pt x="89" y="29"/>
                </a:lnTo>
                <a:lnTo>
                  <a:pt x="87" y="28"/>
                </a:lnTo>
                <a:lnTo>
                  <a:pt x="86" y="28"/>
                </a:lnTo>
                <a:lnTo>
                  <a:pt x="86" y="24"/>
                </a:lnTo>
                <a:lnTo>
                  <a:pt x="87" y="24"/>
                </a:lnTo>
                <a:lnTo>
                  <a:pt x="87" y="22"/>
                </a:lnTo>
                <a:lnTo>
                  <a:pt x="85" y="20"/>
                </a:lnTo>
                <a:lnTo>
                  <a:pt x="85" y="20"/>
                </a:lnTo>
                <a:lnTo>
                  <a:pt x="86" y="19"/>
                </a:lnTo>
                <a:lnTo>
                  <a:pt x="88" y="17"/>
                </a:lnTo>
                <a:lnTo>
                  <a:pt x="89" y="14"/>
                </a:lnTo>
                <a:lnTo>
                  <a:pt x="89" y="13"/>
                </a:lnTo>
                <a:lnTo>
                  <a:pt x="89" y="11"/>
                </a:lnTo>
                <a:lnTo>
                  <a:pt x="90" y="11"/>
                </a:lnTo>
                <a:lnTo>
                  <a:pt x="89" y="10"/>
                </a:lnTo>
                <a:lnTo>
                  <a:pt x="85" y="10"/>
                </a:lnTo>
                <a:lnTo>
                  <a:pt x="85" y="9"/>
                </a:lnTo>
                <a:lnTo>
                  <a:pt x="84" y="8"/>
                </a:lnTo>
                <a:lnTo>
                  <a:pt x="84" y="7"/>
                </a:lnTo>
                <a:lnTo>
                  <a:pt x="82" y="3"/>
                </a:lnTo>
                <a:lnTo>
                  <a:pt x="81" y="3"/>
                </a:lnTo>
                <a:lnTo>
                  <a:pt x="80" y="2"/>
                </a:lnTo>
                <a:lnTo>
                  <a:pt x="80" y="2"/>
                </a:lnTo>
                <a:lnTo>
                  <a:pt x="79" y="2"/>
                </a:lnTo>
                <a:lnTo>
                  <a:pt x="79" y="1"/>
                </a:lnTo>
                <a:lnTo>
                  <a:pt x="77" y="0"/>
                </a:lnTo>
                <a:lnTo>
                  <a:pt x="11" y="13"/>
                </a:lnTo>
                <a:lnTo>
                  <a:pt x="10" y="8"/>
                </a:lnTo>
                <a:lnTo>
                  <a:pt x="6" y="11"/>
                </a:lnTo>
                <a:lnTo>
                  <a:pt x="6" y="12"/>
                </a:lnTo>
                <a:lnTo>
                  <a:pt x="5" y="11"/>
                </a:lnTo>
                <a:lnTo>
                  <a:pt x="5" y="11"/>
                </a:lnTo>
                <a:lnTo>
                  <a:pt x="4" y="13"/>
                </a:lnTo>
                <a:lnTo>
                  <a:pt x="1" y="16"/>
                </a:lnTo>
                <a:lnTo>
                  <a:pt x="0" y="16"/>
                </a:lnTo>
                <a:lnTo>
                  <a:pt x="4" y="44"/>
                </a:lnTo>
                <a:lnTo>
                  <a:pt x="8" y="62"/>
                </a:lnTo>
                <a:lnTo>
                  <a:pt x="24" y="59"/>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23" name="Freeform 35"/>
          <p:cNvSpPr>
            <a:spLocks/>
          </p:cNvSpPr>
          <p:nvPr/>
        </p:nvSpPr>
        <p:spPr bwMode="auto">
          <a:xfrm>
            <a:off x="6789738" y="2795588"/>
            <a:ext cx="1171575" cy="712787"/>
          </a:xfrm>
          <a:custGeom>
            <a:avLst/>
            <a:gdLst/>
            <a:ahLst/>
            <a:cxnLst>
              <a:cxn ang="0">
                <a:pos x="39" y="67"/>
              </a:cxn>
              <a:cxn ang="0">
                <a:pos x="32" y="68"/>
              </a:cxn>
              <a:cxn ang="0">
                <a:pos x="27" y="68"/>
              </a:cxn>
              <a:cxn ang="0">
                <a:pos x="7" y="68"/>
              </a:cxn>
              <a:cxn ang="0">
                <a:pos x="11" y="62"/>
              </a:cxn>
              <a:cxn ang="0">
                <a:pos x="13" y="59"/>
              </a:cxn>
              <a:cxn ang="0">
                <a:pos x="24" y="49"/>
              </a:cxn>
              <a:cxn ang="0">
                <a:pos x="26" y="53"/>
              </a:cxn>
              <a:cxn ang="0">
                <a:pos x="33" y="53"/>
              </a:cxn>
              <a:cxn ang="0">
                <a:pos x="36" y="52"/>
              </a:cxn>
              <a:cxn ang="0">
                <a:pos x="42" y="51"/>
              </a:cxn>
              <a:cxn ang="0">
                <a:pos x="44" y="49"/>
              </a:cxn>
              <a:cxn ang="0">
                <a:pos x="51" y="43"/>
              </a:cxn>
              <a:cxn ang="0">
                <a:pos x="54" y="34"/>
              </a:cxn>
              <a:cxn ang="0">
                <a:pos x="60" y="22"/>
              </a:cxn>
              <a:cxn ang="0">
                <a:pos x="63" y="23"/>
              </a:cxn>
              <a:cxn ang="0">
                <a:pos x="67" y="14"/>
              </a:cxn>
              <a:cxn ang="0">
                <a:pos x="72" y="11"/>
              </a:cxn>
              <a:cxn ang="0">
                <a:pos x="75" y="6"/>
              </a:cxn>
              <a:cxn ang="0">
                <a:pos x="75" y="1"/>
              </a:cxn>
              <a:cxn ang="0">
                <a:pos x="83" y="4"/>
              </a:cxn>
              <a:cxn ang="0">
                <a:pos x="85" y="0"/>
              </a:cxn>
              <a:cxn ang="0">
                <a:pos x="89" y="1"/>
              </a:cxn>
              <a:cxn ang="0">
                <a:pos x="93" y="5"/>
              </a:cxn>
              <a:cxn ang="0">
                <a:pos x="98" y="9"/>
              </a:cxn>
              <a:cxn ang="0">
                <a:pos x="95" y="17"/>
              </a:cxn>
              <a:cxn ang="0">
                <a:pos x="99" y="18"/>
              </a:cxn>
              <a:cxn ang="0">
                <a:pos x="103" y="21"/>
              </a:cxn>
              <a:cxn ang="0">
                <a:pos x="106" y="21"/>
              </a:cxn>
              <a:cxn ang="0">
                <a:pos x="113" y="24"/>
              </a:cxn>
              <a:cxn ang="0">
                <a:pos x="113" y="27"/>
              </a:cxn>
              <a:cxn ang="0">
                <a:pos x="112" y="31"/>
              </a:cxn>
              <a:cxn ang="0">
                <a:pos x="116" y="35"/>
              </a:cxn>
              <a:cxn ang="0">
                <a:pos x="113" y="36"/>
              </a:cxn>
              <a:cxn ang="0">
                <a:pos x="114" y="37"/>
              </a:cxn>
              <a:cxn ang="0">
                <a:pos x="112" y="38"/>
              </a:cxn>
              <a:cxn ang="0">
                <a:pos x="115" y="40"/>
              </a:cxn>
              <a:cxn ang="0">
                <a:pos x="115" y="44"/>
              </a:cxn>
              <a:cxn ang="0">
                <a:pos x="112" y="44"/>
              </a:cxn>
              <a:cxn ang="0">
                <a:pos x="117" y="45"/>
              </a:cxn>
              <a:cxn ang="0">
                <a:pos x="123" y="44"/>
              </a:cxn>
              <a:cxn ang="0">
                <a:pos x="124" y="51"/>
              </a:cxn>
            </a:cxnLst>
            <a:rect l="0" t="0" r="r" b="b"/>
            <a:pathLst>
              <a:path w="125" h="71">
                <a:moveTo>
                  <a:pt x="123" y="52"/>
                </a:moveTo>
                <a:lnTo>
                  <a:pt x="82" y="60"/>
                </a:lnTo>
                <a:lnTo>
                  <a:pt x="39" y="67"/>
                </a:lnTo>
                <a:lnTo>
                  <a:pt x="38" y="67"/>
                </a:lnTo>
                <a:lnTo>
                  <a:pt x="36" y="67"/>
                </a:lnTo>
                <a:lnTo>
                  <a:pt x="32" y="68"/>
                </a:lnTo>
                <a:lnTo>
                  <a:pt x="32" y="67"/>
                </a:lnTo>
                <a:lnTo>
                  <a:pt x="27" y="68"/>
                </a:lnTo>
                <a:lnTo>
                  <a:pt x="27" y="68"/>
                </a:lnTo>
                <a:lnTo>
                  <a:pt x="0" y="71"/>
                </a:lnTo>
                <a:lnTo>
                  <a:pt x="1" y="70"/>
                </a:lnTo>
                <a:lnTo>
                  <a:pt x="7" y="68"/>
                </a:lnTo>
                <a:lnTo>
                  <a:pt x="7" y="66"/>
                </a:lnTo>
                <a:lnTo>
                  <a:pt x="11" y="64"/>
                </a:lnTo>
                <a:lnTo>
                  <a:pt x="11" y="62"/>
                </a:lnTo>
                <a:lnTo>
                  <a:pt x="11" y="62"/>
                </a:lnTo>
                <a:lnTo>
                  <a:pt x="13" y="61"/>
                </a:lnTo>
                <a:lnTo>
                  <a:pt x="13" y="59"/>
                </a:lnTo>
                <a:lnTo>
                  <a:pt x="15" y="57"/>
                </a:lnTo>
                <a:lnTo>
                  <a:pt x="23" y="50"/>
                </a:lnTo>
                <a:lnTo>
                  <a:pt x="24" y="49"/>
                </a:lnTo>
                <a:lnTo>
                  <a:pt x="24" y="49"/>
                </a:lnTo>
                <a:lnTo>
                  <a:pt x="24" y="51"/>
                </a:lnTo>
                <a:lnTo>
                  <a:pt x="26" y="53"/>
                </a:lnTo>
                <a:lnTo>
                  <a:pt x="30" y="54"/>
                </a:lnTo>
                <a:lnTo>
                  <a:pt x="31" y="54"/>
                </a:lnTo>
                <a:lnTo>
                  <a:pt x="33" y="53"/>
                </a:lnTo>
                <a:lnTo>
                  <a:pt x="34" y="52"/>
                </a:lnTo>
                <a:lnTo>
                  <a:pt x="35" y="51"/>
                </a:lnTo>
                <a:lnTo>
                  <a:pt x="36" y="52"/>
                </a:lnTo>
                <a:lnTo>
                  <a:pt x="37" y="53"/>
                </a:lnTo>
                <a:lnTo>
                  <a:pt x="38" y="52"/>
                </a:lnTo>
                <a:lnTo>
                  <a:pt x="42" y="51"/>
                </a:lnTo>
                <a:lnTo>
                  <a:pt x="43" y="48"/>
                </a:lnTo>
                <a:lnTo>
                  <a:pt x="43" y="48"/>
                </a:lnTo>
                <a:lnTo>
                  <a:pt x="44" y="49"/>
                </a:lnTo>
                <a:lnTo>
                  <a:pt x="48" y="46"/>
                </a:lnTo>
                <a:lnTo>
                  <a:pt x="49" y="47"/>
                </a:lnTo>
                <a:lnTo>
                  <a:pt x="51" y="43"/>
                </a:lnTo>
                <a:lnTo>
                  <a:pt x="51" y="42"/>
                </a:lnTo>
                <a:lnTo>
                  <a:pt x="51" y="39"/>
                </a:lnTo>
                <a:lnTo>
                  <a:pt x="54" y="34"/>
                </a:lnTo>
                <a:lnTo>
                  <a:pt x="57" y="21"/>
                </a:lnTo>
                <a:lnTo>
                  <a:pt x="58" y="21"/>
                </a:lnTo>
                <a:lnTo>
                  <a:pt x="60" y="22"/>
                </a:lnTo>
                <a:lnTo>
                  <a:pt x="60" y="23"/>
                </a:lnTo>
                <a:lnTo>
                  <a:pt x="61" y="24"/>
                </a:lnTo>
                <a:lnTo>
                  <a:pt x="63" y="23"/>
                </a:lnTo>
                <a:lnTo>
                  <a:pt x="65" y="21"/>
                </a:lnTo>
                <a:lnTo>
                  <a:pt x="66" y="16"/>
                </a:lnTo>
                <a:lnTo>
                  <a:pt x="67" y="14"/>
                </a:lnTo>
                <a:lnTo>
                  <a:pt x="69" y="15"/>
                </a:lnTo>
                <a:lnTo>
                  <a:pt x="71" y="12"/>
                </a:lnTo>
                <a:lnTo>
                  <a:pt x="72" y="11"/>
                </a:lnTo>
                <a:lnTo>
                  <a:pt x="73" y="10"/>
                </a:lnTo>
                <a:lnTo>
                  <a:pt x="74" y="7"/>
                </a:lnTo>
                <a:lnTo>
                  <a:pt x="75" y="6"/>
                </a:lnTo>
                <a:lnTo>
                  <a:pt x="75" y="5"/>
                </a:lnTo>
                <a:lnTo>
                  <a:pt x="74" y="5"/>
                </a:lnTo>
                <a:lnTo>
                  <a:pt x="75" y="1"/>
                </a:lnTo>
                <a:lnTo>
                  <a:pt x="75" y="0"/>
                </a:lnTo>
                <a:lnTo>
                  <a:pt x="76" y="0"/>
                </a:lnTo>
                <a:lnTo>
                  <a:pt x="83" y="4"/>
                </a:lnTo>
                <a:lnTo>
                  <a:pt x="84" y="5"/>
                </a:lnTo>
                <a:lnTo>
                  <a:pt x="84" y="5"/>
                </a:lnTo>
                <a:lnTo>
                  <a:pt x="85" y="0"/>
                </a:lnTo>
                <a:lnTo>
                  <a:pt x="86" y="0"/>
                </a:lnTo>
                <a:lnTo>
                  <a:pt x="88" y="1"/>
                </a:lnTo>
                <a:lnTo>
                  <a:pt x="89" y="1"/>
                </a:lnTo>
                <a:lnTo>
                  <a:pt x="89" y="3"/>
                </a:lnTo>
                <a:lnTo>
                  <a:pt x="90" y="5"/>
                </a:lnTo>
                <a:lnTo>
                  <a:pt x="93" y="5"/>
                </a:lnTo>
                <a:lnTo>
                  <a:pt x="95" y="6"/>
                </a:lnTo>
                <a:lnTo>
                  <a:pt x="97" y="7"/>
                </a:lnTo>
                <a:lnTo>
                  <a:pt x="98" y="9"/>
                </a:lnTo>
                <a:lnTo>
                  <a:pt x="98" y="10"/>
                </a:lnTo>
                <a:lnTo>
                  <a:pt x="96" y="14"/>
                </a:lnTo>
                <a:lnTo>
                  <a:pt x="95" y="17"/>
                </a:lnTo>
                <a:lnTo>
                  <a:pt x="95" y="19"/>
                </a:lnTo>
                <a:lnTo>
                  <a:pt x="97" y="19"/>
                </a:lnTo>
                <a:lnTo>
                  <a:pt x="99" y="18"/>
                </a:lnTo>
                <a:lnTo>
                  <a:pt x="101" y="20"/>
                </a:lnTo>
                <a:lnTo>
                  <a:pt x="102" y="20"/>
                </a:lnTo>
                <a:lnTo>
                  <a:pt x="103" y="21"/>
                </a:lnTo>
                <a:lnTo>
                  <a:pt x="104" y="22"/>
                </a:lnTo>
                <a:lnTo>
                  <a:pt x="105" y="22"/>
                </a:lnTo>
                <a:lnTo>
                  <a:pt x="106" y="21"/>
                </a:lnTo>
                <a:lnTo>
                  <a:pt x="107" y="21"/>
                </a:lnTo>
                <a:lnTo>
                  <a:pt x="110" y="23"/>
                </a:lnTo>
                <a:lnTo>
                  <a:pt x="113" y="24"/>
                </a:lnTo>
                <a:lnTo>
                  <a:pt x="114" y="26"/>
                </a:lnTo>
                <a:lnTo>
                  <a:pt x="114" y="26"/>
                </a:lnTo>
                <a:lnTo>
                  <a:pt x="113" y="27"/>
                </a:lnTo>
                <a:lnTo>
                  <a:pt x="114" y="30"/>
                </a:lnTo>
                <a:lnTo>
                  <a:pt x="113" y="30"/>
                </a:lnTo>
                <a:lnTo>
                  <a:pt x="112" y="31"/>
                </a:lnTo>
                <a:lnTo>
                  <a:pt x="112" y="31"/>
                </a:lnTo>
                <a:lnTo>
                  <a:pt x="115" y="33"/>
                </a:lnTo>
                <a:lnTo>
                  <a:pt x="116" y="35"/>
                </a:lnTo>
                <a:lnTo>
                  <a:pt x="116" y="35"/>
                </a:lnTo>
                <a:lnTo>
                  <a:pt x="116" y="36"/>
                </a:lnTo>
                <a:lnTo>
                  <a:pt x="113" y="36"/>
                </a:lnTo>
                <a:lnTo>
                  <a:pt x="113" y="37"/>
                </a:lnTo>
                <a:lnTo>
                  <a:pt x="114" y="37"/>
                </a:lnTo>
                <a:lnTo>
                  <a:pt x="114" y="37"/>
                </a:lnTo>
                <a:lnTo>
                  <a:pt x="114" y="38"/>
                </a:lnTo>
                <a:lnTo>
                  <a:pt x="113" y="39"/>
                </a:lnTo>
                <a:lnTo>
                  <a:pt x="112" y="38"/>
                </a:lnTo>
                <a:lnTo>
                  <a:pt x="112" y="39"/>
                </a:lnTo>
                <a:lnTo>
                  <a:pt x="113" y="40"/>
                </a:lnTo>
                <a:lnTo>
                  <a:pt x="115" y="40"/>
                </a:lnTo>
                <a:lnTo>
                  <a:pt x="117" y="41"/>
                </a:lnTo>
                <a:lnTo>
                  <a:pt x="117" y="42"/>
                </a:lnTo>
                <a:lnTo>
                  <a:pt x="115" y="44"/>
                </a:lnTo>
                <a:lnTo>
                  <a:pt x="114" y="44"/>
                </a:lnTo>
                <a:lnTo>
                  <a:pt x="112" y="43"/>
                </a:lnTo>
                <a:lnTo>
                  <a:pt x="112" y="44"/>
                </a:lnTo>
                <a:lnTo>
                  <a:pt x="113" y="45"/>
                </a:lnTo>
                <a:lnTo>
                  <a:pt x="115" y="46"/>
                </a:lnTo>
                <a:lnTo>
                  <a:pt x="117" y="45"/>
                </a:lnTo>
                <a:lnTo>
                  <a:pt x="119" y="44"/>
                </a:lnTo>
                <a:lnTo>
                  <a:pt x="120" y="44"/>
                </a:lnTo>
                <a:lnTo>
                  <a:pt x="123" y="44"/>
                </a:lnTo>
                <a:lnTo>
                  <a:pt x="123" y="44"/>
                </a:lnTo>
                <a:lnTo>
                  <a:pt x="125" y="50"/>
                </a:lnTo>
                <a:lnTo>
                  <a:pt x="124" y="51"/>
                </a:lnTo>
                <a:lnTo>
                  <a:pt x="123" y="51"/>
                </a:lnTo>
                <a:lnTo>
                  <a:pt x="123" y="52"/>
                </a:lnTo>
              </a:path>
            </a:pathLst>
          </a:custGeom>
          <a:solidFill>
            <a:srgbClr val="FFBF3F"/>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24" name="Freeform 36"/>
          <p:cNvSpPr>
            <a:spLocks/>
          </p:cNvSpPr>
          <p:nvPr/>
        </p:nvSpPr>
        <p:spPr bwMode="auto">
          <a:xfrm>
            <a:off x="6667500" y="3317875"/>
            <a:ext cx="1358900" cy="622300"/>
          </a:xfrm>
          <a:custGeom>
            <a:avLst/>
            <a:gdLst/>
            <a:ahLst/>
            <a:cxnLst>
              <a:cxn ang="0">
                <a:pos x="2" y="50"/>
              </a:cxn>
              <a:cxn ang="0">
                <a:pos x="4" y="48"/>
              </a:cxn>
              <a:cxn ang="0">
                <a:pos x="6" y="44"/>
              </a:cxn>
              <a:cxn ang="0">
                <a:pos x="17" y="38"/>
              </a:cxn>
              <a:cxn ang="0">
                <a:pos x="22" y="33"/>
              </a:cxn>
              <a:cxn ang="0">
                <a:pos x="24" y="32"/>
              </a:cxn>
              <a:cxn ang="0">
                <a:pos x="26" y="31"/>
              </a:cxn>
              <a:cxn ang="0">
                <a:pos x="28" y="30"/>
              </a:cxn>
              <a:cxn ang="0">
                <a:pos x="34" y="28"/>
              </a:cxn>
              <a:cxn ang="0">
                <a:pos x="40" y="20"/>
              </a:cxn>
              <a:cxn ang="0">
                <a:pos x="40" y="16"/>
              </a:cxn>
              <a:cxn ang="0">
                <a:pos x="44" y="16"/>
              </a:cxn>
              <a:cxn ang="0">
                <a:pos x="52" y="15"/>
              </a:cxn>
              <a:cxn ang="0">
                <a:pos x="137" y="1"/>
              </a:cxn>
              <a:cxn ang="0">
                <a:pos x="139" y="2"/>
              </a:cxn>
              <a:cxn ang="0">
                <a:pos x="141" y="6"/>
              </a:cxn>
              <a:cxn ang="0">
                <a:pos x="141" y="7"/>
              </a:cxn>
              <a:cxn ang="0">
                <a:pos x="138" y="6"/>
              </a:cxn>
              <a:cxn ang="0">
                <a:pos x="137" y="7"/>
              </a:cxn>
              <a:cxn ang="0">
                <a:pos x="132" y="10"/>
              </a:cxn>
              <a:cxn ang="0">
                <a:pos x="128" y="14"/>
              </a:cxn>
              <a:cxn ang="0">
                <a:pos x="129" y="14"/>
              </a:cxn>
              <a:cxn ang="0">
                <a:pos x="136" y="11"/>
              </a:cxn>
              <a:cxn ang="0">
                <a:pos x="138" y="13"/>
              </a:cxn>
              <a:cxn ang="0">
                <a:pos x="140" y="14"/>
              </a:cxn>
              <a:cxn ang="0">
                <a:pos x="143" y="11"/>
              </a:cxn>
              <a:cxn ang="0">
                <a:pos x="145" y="17"/>
              </a:cxn>
              <a:cxn ang="0">
                <a:pos x="142" y="21"/>
              </a:cxn>
              <a:cxn ang="0">
                <a:pos x="139" y="24"/>
              </a:cxn>
              <a:cxn ang="0">
                <a:pos x="134" y="24"/>
              </a:cxn>
              <a:cxn ang="0">
                <a:pos x="133" y="23"/>
              </a:cxn>
              <a:cxn ang="0">
                <a:pos x="132" y="22"/>
              </a:cxn>
              <a:cxn ang="0">
                <a:pos x="131" y="25"/>
              </a:cxn>
              <a:cxn ang="0">
                <a:pos x="133" y="26"/>
              </a:cxn>
              <a:cxn ang="0">
                <a:pos x="134" y="30"/>
              </a:cxn>
              <a:cxn ang="0">
                <a:pos x="128" y="33"/>
              </a:cxn>
              <a:cxn ang="0">
                <a:pos x="128" y="35"/>
              </a:cxn>
              <a:cxn ang="0">
                <a:pos x="136" y="32"/>
              </a:cxn>
              <a:cxn ang="0">
                <a:pos x="139" y="33"/>
              </a:cxn>
              <a:cxn ang="0">
                <a:pos x="132" y="39"/>
              </a:cxn>
              <a:cxn ang="0">
                <a:pos x="125" y="44"/>
              </a:cxn>
              <a:cxn ang="0">
                <a:pos x="124" y="45"/>
              </a:cxn>
              <a:cxn ang="0">
                <a:pos x="117" y="54"/>
              </a:cxn>
              <a:cxn ang="0">
                <a:pos x="113" y="61"/>
              </a:cxn>
              <a:cxn ang="0">
                <a:pos x="84" y="47"/>
              </a:cxn>
              <a:cxn ang="0">
                <a:pos x="61" y="44"/>
              </a:cxn>
              <a:cxn ang="0">
                <a:pos x="59" y="44"/>
              </a:cxn>
              <a:cxn ang="0">
                <a:pos x="37" y="46"/>
              </a:cxn>
              <a:cxn ang="0">
                <a:pos x="32" y="49"/>
              </a:cxn>
              <a:cxn ang="0">
                <a:pos x="0" y="55"/>
              </a:cxn>
            </a:cxnLst>
            <a:rect l="0" t="0" r="r" b="b"/>
            <a:pathLst>
              <a:path w="145" h="62">
                <a:moveTo>
                  <a:pt x="0" y="55"/>
                </a:moveTo>
                <a:lnTo>
                  <a:pt x="1" y="50"/>
                </a:lnTo>
                <a:lnTo>
                  <a:pt x="2" y="50"/>
                </a:lnTo>
                <a:lnTo>
                  <a:pt x="3" y="50"/>
                </a:lnTo>
                <a:lnTo>
                  <a:pt x="4" y="49"/>
                </a:lnTo>
                <a:lnTo>
                  <a:pt x="4" y="48"/>
                </a:lnTo>
                <a:lnTo>
                  <a:pt x="4" y="47"/>
                </a:lnTo>
                <a:lnTo>
                  <a:pt x="5" y="46"/>
                </a:lnTo>
                <a:lnTo>
                  <a:pt x="6" y="44"/>
                </a:lnTo>
                <a:lnTo>
                  <a:pt x="9" y="43"/>
                </a:lnTo>
                <a:lnTo>
                  <a:pt x="13" y="42"/>
                </a:lnTo>
                <a:lnTo>
                  <a:pt x="17" y="38"/>
                </a:lnTo>
                <a:lnTo>
                  <a:pt x="19" y="38"/>
                </a:lnTo>
                <a:lnTo>
                  <a:pt x="21" y="35"/>
                </a:lnTo>
                <a:lnTo>
                  <a:pt x="22" y="33"/>
                </a:lnTo>
                <a:lnTo>
                  <a:pt x="22" y="33"/>
                </a:lnTo>
                <a:lnTo>
                  <a:pt x="23" y="33"/>
                </a:lnTo>
                <a:lnTo>
                  <a:pt x="24" y="32"/>
                </a:lnTo>
                <a:lnTo>
                  <a:pt x="24" y="32"/>
                </a:lnTo>
                <a:lnTo>
                  <a:pt x="25" y="30"/>
                </a:lnTo>
                <a:lnTo>
                  <a:pt x="26" y="31"/>
                </a:lnTo>
                <a:lnTo>
                  <a:pt x="27" y="31"/>
                </a:lnTo>
                <a:lnTo>
                  <a:pt x="28" y="31"/>
                </a:lnTo>
                <a:lnTo>
                  <a:pt x="28" y="30"/>
                </a:lnTo>
                <a:lnTo>
                  <a:pt x="30" y="28"/>
                </a:lnTo>
                <a:lnTo>
                  <a:pt x="32" y="28"/>
                </a:lnTo>
                <a:lnTo>
                  <a:pt x="34" y="28"/>
                </a:lnTo>
                <a:lnTo>
                  <a:pt x="37" y="23"/>
                </a:lnTo>
                <a:lnTo>
                  <a:pt x="40" y="22"/>
                </a:lnTo>
                <a:lnTo>
                  <a:pt x="40" y="20"/>
                </a:lnTo>
                <a:lnTo>
                  <a:pt x="40" y="19"/>
                </a:lnTo>
                <a:lnTo>
                  <a:pt x="40" y="17"/>
                </a:lnTo>
                <a:lnTo>
                  <a:pt x="40" y="16"/>
                </a:lnTo>
                <a:lnTo>
                  <a:pt x="40" y="16"/>
                </a:lnTo>
                <a:lnTo>
                  <a:pt x="45" y="15"/>
                </a:lnTo>
                <a:lnTo>
                  <a:pt x="44" y="16"/>
                </a:lnTo>
                <a:lnTo>
                  <a:pt x="49" y="15"/>
                </a:lnTo>
                <a:lnTo>
                  <a:pt x="51" y="15"/>
                </a:lnTo>
                <a:lnTo>
                  <a:pt x="52" y="15"/>
                </a:lnTo>
                <a:lnTo>
                  <a:pt x="95" y="8"/>
                </a:lnTo>
                <a:lnTo>
                  <a:pt x="136" y="0"/>
                </a:lnTo>
                <a:lnTo>
                  <a:pt x="137" y="1"/>
                </a:lnTo>
                <a:lnTo>
                  <a:pt x="137" y="1"/>
                </a:lnTo>
                <a:lnTo>
                  <a:pt x="138" y="2"/>
                </a:lnTo>
                <a:lnTo>
                  <a:pt x="139" y="2"/>
                </a:lnTo>
                <a:lnTo>
                  <a:pt x="140" y="3"/>
                </a:lnTo>
                <a:lnTo>
                  <a:pt x="140" y="4"/>
                </a:lnTo>
                <a:lnTo>
                  <a:pt x="141" y="6"/>
                </a:lnTo>
                <a:lnTo>
                  <a:pt x="141" y="7"/>
                </a:lnTo>
                <a:lnTo>
                  <a:pt x="141" y="7"/>
                </a:lnTo>
                <a:lnTo>
                  <a:pt x="141" y="7"/>
                </a:lnTo>
                <a:lnTo>
                  <a:pt x="140" y="6"/>
                </a:lnTo>
                <a:lnTo>
                  <a:pt x="139" y="6"/>
                </a:lnTo>
                <a:lnTo>
                  <a:pt x="138" y="6"/>
                </a:lnTo>
                <a:lnTo>
                  <a:pt x="137" y="6"/>
                </a:lnTo>
                <a:lnTo>
                  <a:pt x="137" y="6"/>
                </a:lnTo>
                <a:lnTo>
                  <a:pt x="137" y="7"/>
                </a:lnTo>
                <a:lnTo>
                  <a:pt x="137" y="8"/>
                </a:lnTo>
                <a:lnTo>
                  <a:pt x="133" y="9"/>
                </a:lnTo>
                <a:lnTo>
                  <a:pt x="132" y="10"/>
                </a:lnTo>
                <a:lnTo>
                  <a:pt x="131" y="12"/>
                </a:lnTo>
                <a:lnTo>
                  <a:pt x="128" y="12"/>
                </a:lnTo>
                <a:lnTo>
                  <a:pt x="128" y="14"/>
                </a:lnTo>
                <a:lnTo>
                  <a:pt x="128" y="14"/>
                </a:lnTo>
                <a:lnTo>
                  <a:pt x="128" y="14"/>
                </a:lnTo>
                <a:lnTo>
                  <a:pt x="129" y="14"/>
                </a:lnTo>
                <a:lnTo>
                  <a:pt x="132" y="13"/>
                </a:lnTo>
                <a:lnTo>
                  <a:pt x="134" y="12"/>
                </a:lnTo>
                <a:lnTo>
                  <a:pt x="136" y="11"/>
                </a:lnTo>
                <a:lnTo>
                  <a:pt x="138" y="11"/>
                </a:lnTo>
                <a:lnTo>
                  <a:pt x="139" y="12"/>
                </a:lnTo>
                <a:lnTo>
                  <a:pt x="138" y="13"/>
                </a:lnTo>
                <a:lnTo>
                  <a:pt x="139" y="14"/>
                </a:lnTo>
                <a:lnTo>
                  <a:pt x="139" y="14"/>
                </a:lnTo>
                <a:lnTo>
                  <a:pt x="140" y="14"/>
                </a:lnTo>
                <a:lnTo>
                  <a:pt x="141" y="13"/>
                </a:lnTo>
                <a:lnTo>
                  <a:pt x="142" y="11"/>
                </a:lnTo>
                <a:lnTo>
                  <a:pt x="143" y="11"/>
                </a:lnTo>
                <a:lnTo>
                  <a:pt x="144" y="13"/>
                </a:lnTo>
                <a:lnTo>
                  <a:pt x="145" y="16"/>
                </a:lnTo>
                <a:lnTo>
                  <a:pt x="145" y="17"/>
                </a:lnTo>
                <a:lnTo>
                  <a:pt x="145" y="18"/>
                </a:lnTo>
                <a:lnTo>
                  <a:pt x="143" y="20"/>
                </a:lnTo>
                <a:lnTo>
                  <a:pt x="142" y="21"/>
                </a:lnTo>
                <a:lnTo>
                  <a:pt x="142" y="22"/>
                </a:lnTo>
                <a:lnTo>
                  <a:pt x="140" y="23"/>
                </a:lnTo>
                <a:lnTo>
                  <a:pt x="139" y="24"/>
                </a:lnTo>
                <a:lnTo>
                  <a:pt x="138" y="24"/>
                </a:lnTo>
                <a:lnTo>
                  <a:pt x="135" y="24"/>
                </a:lnTo>
                <a:lnTo>
                  <a:pt x="134" y="24"/>
                </a:lnTo>
                <a:lnTo>
                  <a:pt x="134" y="24"/>
                </a:lnTo>
                <a:lnTo>
                  <a:pt x="134" y="24"/>
                </a:lnTo>
                <a:lnTo>
                  <a:pt x="133" y="23"/>
                </a:lnTo>
                <a:lnTo>
                  <a:pt x="133" y="22"/>
                </a:lnTo>
                <a:lnTo>
                  <a:pt x="133" y="22"/>
                </a:lnTo>
                <a:lnTo>
                  <a:pt x="132" y="22"/>
                </a:lnTo>
                <a:lnTo>
                  <a:pt x="131" y="22"/>
                </a:lnTo>
                <a:lnTo>
                  <a:pt x="132" y="25"/>
                </a:lnTo>
                <a:lnTo>
                  <a:pt x="131" y="25"/>
                </a:lnTo>
                <a:lnTo>
                  <a:pt x="131" y="25"/>
                </a:lnTo>
                <a:lnTo>
                  <a:pt x="132" y="26"/>
                </a:lnTo>
                <a:lnTo>
                  <a:pt x="133" y="26"/>
                </a:lnTo>
                <a:lnTo>
                  <a:pt x="134" y="28"/>
                </a:lnTo>
                <a:lnTo>
                  <a:pt x="133" y="29"/>
                </a:lnTo>
                <a:lnTo>
                  <a:pt x="134" y="30"/>
                </a:lnTo>
                <a:lnTo>
                  <a:pt x="131" y="34"/>
                </a:lnTo>
                <a:lnTo>
                  <a:pt x="130" y="34"/>
                </a:lnTo>
                <a:lnTo>
                  <a:pt x="128" y="33"/>
                </a:lnTo>
                <a:lnTo>
                  <a:pt x="127" y="33"/>
                </a:lnTo>
                <a:lnTo>
                  <a:pt x="126" y="34"/>
                </a:lnTo>
                <a:lnTo>
                  <a:pt x="128" y="35"/>
                </a:lnTo>
                <a:lnTo>
                  <a:pt x="131" y="35"/>
                </a:lnTo>
                <a:lnTo>
                  <a:pt x="133" y="34"/>
                </a:lnTo>
                <a:lnTo>
                  <a:pt x="136" y="32"/>
                </a:lnTo>
                <a:lnTo>
                  <a:pt x="137" y="31"/>
                </a:lnTo>
                <a:lnTo>
                  <a:pt x="137" y="32"/>
                </a:lnTo>
                <a:lnTo>
                  <a:pt x="139" y="33"/>
                </a:lnTo>
                <a:lnTo>
                  <a:pt x="137" y="35"/>
                </a:lnTo>
                <a:lnTo>
                  <a:pt x="135" y="38"/>
                </a:lnTo>
                <a:lnTo>
                  <a:pt x="132" y="39"/>
                </a:lnTo>
                <a:lnTo>
                  <a:pt x="131" y="39"/>
                </a:lnTo>
                <a:lnTo>
                  <a:pt x="128" y="40"/>
                </a:lnTo>
                <a:lnTo>
                  <a:pt x="125" y="44"/>
                </a:lnTo>
                <a:lnTo>
                  <a:pt x="123" y="45"/>
                </a:lnTo>
                <a:lnTo>
                  <a:pt x="123" y="45"/>
                </a:lnTo>
                <a:lnTo>
                  <a:pt x="124" y="45"/>
                </a:lnTo>
                <a:lnTo>
                  <a:pt x="120" y="47"/>
                </a:lnTo>
                <a:lnTo>
                  <a:pt x="119" y="50"/>
                </a:lnTo>
                <a:lnTo>
                  <a:pt x="117" y="54"/>
                </a:lnTo>
                <a:lnTo>
                  <a:pt x="116" y="59"/>
                </a:lnTo>
                <a:lnTo>
                  <a:pt x="115" y="60"/>
                </a:lnTo>
                <a:lnTo>
                  <a:pt x="113" y="61"/>
                </a:lnTo>
                <a:lnTo>
                  <a:pt x="107" y="62"/>
                </a:lnTo>
                <a:lnTo>
                  <a:pt x="106" y="62"/>
                </a:lnTo>
                <a:lnTo>
                  <a:pt x="84" y="47"/>
                </a:lnTo>
                <a:lnTo>
                  <a:pt x="65" y="50"/>
                </a:lnTo>
                <a:lnTo>
                  <a:pt x="65" y="47"/>
                </a:lnTo>
                <a:lnTo>
                  <a:pt x="61" y="44"/>
                </a:lnTo>
                <a:lnTo>
                  <a:pt x="60" y="45"/>
                </a:lnTo>
                <a:lnTo>
                  <a:pt x="59" y="44"/>
                </a:lnTo>
                <a:lnTo>
                  <a:pt x="59" y="44"/>
                </a:lnTo>
                <a:lnTo>
                  <a:pt x="59" y="43"/>
                </a:lnTo>
                <a:lnTo>
                  <a:pt x="37" y="46"/>
                </a:lnTo>
                <a:lnTo>
                  <a:pt x="37" y="46"/>
                </a:lnTo>
                <a:lnTo>
                  <a:pt x="36" y="46"/>
                </a:lnTo>
                <a:lnTo>
                  <a:pt x="32" y="48"/>
                </a:lnTo>
                <a:lnTo>
                  <a:pt x="32" y="49"/>
                </a:lnTo>
                <a:lnTo>
                  <a:pt x="30" y="49"/>
                </a:lnTo>
                <a:lnTo>
                  <a:pt x="25" y="52"/>
                </a:lnTo>
                <a:lnTo>
                  <a:pt x="0" y="55"/>
                </a:lnTo>
              </a:path>
            </a:pathLst>
          </a:custGeom>
          <a:solidFill>
            <a:srgbClr val="FFBF3F"/>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25" name="Freeform 37"/>
          <p:cNvSpPr>
            <a:spLocks/>
          </p:cNvSpPr>
          <p:nvPr/>
        </p:nvSpPr>
        <p:spPr bwMode="auto">
          <a:xfrm>
            <a:off x="6873875" y="3749675"/>
            <a:ext cx="787400" cy="642938"/>
          </a:xfrm>
          <a:custGeom>
            <a:avLst/>
            <a:gdLst/>
            <a:ahLst/>
            <a:cxnLst>
              <a:cxn ang="0">
                <a:pos x="49" y="64"/>
              </a:cxn>
              <a:cxn ang="0">
                <a:pos x="46" y="63"/>
              </a:cxn>
              <a:cxn ang="0">
                <a:pos x="45" y="58"/>
              </a:cxn>
              <a:cxn ang="0">
                <a:pos x="40" y="54"/>
              </a:cxn>
              <a:cxn ang="0">
                <a:pos x="37" y="48"/>
              </a:cxn>
              <a:cxn ang="0">
                <a:pos x="35" y="45"/>
              </a:cxn>
              <a:cxn ang="0">
                <a:pos x="30" y="41"/>
              </a:cxn>
              <a:cxn ang="0">
                <a:pos x="28" y="39"/>
              </a:cxn>
              <a:cxn ang="0">
                <a:pos x="26" y="36"/>
              </a:cxn>
              <a:cxn ang="0">
                <a:pos x="18" y="30"/>
              </a:cxn>
              <a:cxn ang="0">
                <a:pos x="15" y="28"/>
              </a:cxn>
              <a:cxn ang="0">
                <a:pos x="11" y="22"/>
              </a:cxn>
              <a:cxn ang="0">
                <a:pos x="9" y="20"/>
              </a:cxn>
              <a:cxn ang="0">
                <a:pos x="1" y="17"/>
              </a:cxn>
              <a:cxn ang="0">
                <a:pos x="1" y="12"/>
              </a:cxn>
              <a:cxn ang="0">
                <a:pos x="3" y="10"/>
              </a:cxn>
              <a:cxn ang="0">
                <a:pos x="3" y="9"/>
              </a:cxn>
              <a:cxn ang="0">
                <a:pos x="10" y="6"/>
              </a:cxn>
              <a:cxn ang="0">
                <a:pos x="14" y="3"/>
              </a:cxn>
              <a:cxn ang="0">
                <a:pos x="15" y="3"/>
              </a:cxn>
              <a:cxn ang="0">
                <a:pos x="37" y="1"/>
              </a:cxn>
              <a:cxn ang="0">
                <a:pos x="38" y="2"/>
              </a:cxn>
              <a:cxn ang="0">
                <a:pos x="43" y="4"/>
              </a:cxn>
              <a:cxn ang="0">
                <a:pos x="62" y="4"/>
              </a:cxn>
              <a:cxn ang="0">
                <a:pos x="83" y="20"/>
              </a:cxn>
              <a:cxn ang="0">
                <a:pos x="80" y="23"/>
              </a:cxn>
              <a:cxn ang="0">
                <a:pos x="76" y="29"/>
              </a:cxn>
              <a:cxn ang="0">
                <a:pos x="76" y="34"/>
              </a:cxn>
              <a:cxn ang="0">
                <a:pos x="75" y="36"/>
              </a:cxn>
              <a:cxn ang="0">
                <a:pos x="73" y="37"/>
              </a:cxn>
              <a:cxn ang="0">
                <a:pos x="71" y="39"/>
              </a:cxn>
              <a:cxn ang="0">
                <a:pos x="69" y="43"/>
              </a:cxn>
              <a:cxn ang="0">
                <a:pos x="65" y="47"/>
              </a:cxn>
              <a:cxn ang="0">
                <a:pos x="61" y="50"/>
              </a:cxn>
              <a:cxn ang="0">
                <a:pos x="59" y="52"/>
              </a:cxn>
              <a:cxn ang="0">
                <a:pos x="56" y="53"/>
              </a:cxn>
              <a:cxn ang="0">
                <a:pos x="56" y="54"/>
              </a:cxn>
              <a:cxn ang="0">
                <a:pos x="55" y="56"/>
              </a:cxn>
              <a:cxn ang="0">
                <a:pos x="52" y="58"/>
              </a:cxn>
              <a:cxn ang="0">
                <a:pos x="52" y="58"/>
              </a:cxn>
              <a:cxn ang="0">
                <a:pos x="53" y="59"/>
              </a:cxn>
              <a:cxn ang="0">
                <a:pos x="53" y="60"/>
              </a:cxn>
              <a:cxn ang="0">
                <a:pos x="51" y="62"/>
              </a:cxn>
              <a:cxn ang="0">
                <a:pos x="50" y="64"/>
              </a:cxn>
            </a:cxnLst>
            <a:rect l="0" t="0" r="r" b="b"/>
            <a:pathLst>
              <a:path w="84" h="64">
                <a:moveTo>
                  <a:pt x="50" y="64"/>
                </a:moveTo>
                <a:lnTo>
                  <a:pt x="49" y="64"/>
                </a:lnTo>
                <a:lnTo>
                  <a:pt x="47" y="64"/>
                </a:lnTo>
                <a:lnTo>
                  <a:pt x="46" y="63"/>
                </a:lnTo>
                <a:lnTo>
                  <a:pt x="46" y="62"/>
                </a:lnTo>
                <a:lnTo>
                  <a:pt x="45" y="58"/>
                </a:lnTo>
                <a:lnTo>
                  <a:pt x="43" y="55"/>
                </a:lnTo>
                <a:lnTo>
                  <a:pt x="40" y="54"/>
                </a:lnTo>
                <a:lnTo>
                  <a:pt x="39" y="49"/>
                </a:lnTo>
                <a:lnTo>
                  <a:pt x="37" y="48"/>
                </a:lnTo>
                <a:lnTo>
                  <a:pt x="36" y="45"/>
                </a:lnTo>
                <a:lnTo>
                  <a:pt x="35" y="45"/>
                </a:lnTo>
                <a:lnTo>
                  <a:pt x="32" y="44"/>
                </a:lnTo>
                <a:lnTo>
                  <a:pt x="30" y="41"/>
                </a:lnTo>
                <a:lnTo>
                  <a:pt x="28" y="40"/>
                </a:lnTo>
                <a:lnTo>
                  <a:pt x="28" y="39"/>
                </a:lnTo>
                <a:lnTo>
                  <a:pt x="27" y="37"/>
                </a:lnTo>
                <a:lnTo>
                  <a:pt x="26" y="36"/>
                </a:lnTo>
                <a:lnTo>
                  <a:pt x="24" y="35"/>
                </a:lnTo>
                <a:lnTo>
                  <a:pt x="18" y="30"/>
                </a:lnTo>
                <a:lnTo>
                  <a:pt x="16" y="29"/>
                </a:lnTo>
                <a:lnTo>
                  <a:pt x="15" y="28"/>
                </a:lnTo>
                <a:lnTo>
                  <a:pt x="13" y="26"/>
                </a:lnTo>
                <a:lnTo>
                  <a:pt x="11" y="22"/>
                </a:lnTo>
                <a:lnTo>
                  <a:pt x="10" y="21"/>
                </a:lnTo>
                <a:lnTo>
                  <a:pt x="9" y="20"/>
                </a:lnTo>
                <a:lnTo>
                  <a:pt x="6" y="19"/>
                </a:lnTo>
                <a:lnTo>
                  <a:pt x="1" y="17"/>
                </a:lnTo>
                <a:lnTo>
                  <a:pt x="0" y="15"/>
                </a:lnTo>
                <a:lnTo>
                  <a:pt x="1" y="12"/>
                </a:lnTo>
                <a:lnTo>
                  <a:pt x="3" y="11"/>
                </a:lnTo>
                <a:lnTo>
                  <a:pt x="3" y="10"/>
                </a:lnTo>
                <a:lnTo>
                  <a:pt x="3" y="9"/>
                </a:lnTo>
                <a:lnTo>
                  <a:pt x="3" y="9"/>
                </a:lnTo>
                <a:lnTo>
                  <a:pt x="8" y="6"/>
                </a:lnTo>
                <a:lnTo>
                  <a:pt x="10" y="6"/>
                </a:lnTo>
                <a:lnTo>
                  <a:pt x="10" y="5"/>
                </a:lnTo>
                <a:lnTo>
                  <a:pt x="14" y="3"/>
                </a:lnTo>
                <a:lnTo>
                  <a:pt x="15" y="3"/>
                </a:lnTo>
                <a:lnTo>
                  <a:pt x="15" y="3"/>
                </a:lnTo>
                <a:lnTo>
                  <a:pt x="37" y="0"/>
                </a:lnTo>
                <a:lnTo>
                  <a:pt x="37" y="1"/>
                </a:lnTo>
                <a:lnTo>
                  <a:pt x="37" y="2"/>
                </a:lnTo>
                <a:lnTo>
                  <a:pt x="38" y="2"/>
                </a:lnTo>
                <a:lnTo>
                  <a:pt x="39" y="1"/>
                </a:lnTo>
                <a:lnTo>
                  <a:pt x="43" y="4"/>
                </a:lnTo>
                <a:lnTo>
                  <a:pt x="43" y="7"/>
                </a:lnTo>
                <a:lnTo>
                  <a:pt x="62" y="4"/>
                </a:lnTo>
                <a:lnTo>
                  <a:pt x="84" y="19"/>
                </a:lnTo>
                <a:lnTo>
                  <a:pt x="83" y="20"/>
                </a:lnTo>
                <a:lnTo>
                  <a:pt x="81" y="21"/>
                </a:lnTo>
                <a:lnTo>
                  <a:pt x="80" y="23"/>
                </a:lnTo>
                <a:lnTo>
                  <a:pt x="77" y="27"/>
                </a:lnTo>
                <a:lnTo>
                  <a:pt x="76" y="29"/>
                </a:lnTo>
                <a:lnTo>
                  <a:pt x="75" y="32"/>
                </a:lnTo>
                <a:lnTo>
                  <a:pt x="76" y="34"/>
                </a:lnTo>
                <a:lnTo>
                  <a:pt x="75" y="35"/>
                </a:lnTo>
                <a:lnTo>
                  <a:pt x="75" y="36"/>
                </a:lnTo>
                <a:lnTo>
                  <a:pt x="74" y="37"/>
                </a:lnTo>
                <a:lnTo>
                  <a:pt x="73" y="37"/>
                </a:lnTo>
                <a:lnTo>
                  <a:pt x="72" y="38"/>
                </a:lnTo>
                <a:lnTo>
                  <a:pt x="71" y="39"/>
                </a:lnTo>
                <a:lnTo>
                  <a:pt x="70" y="41"/>
                </a:lnTo>
                <a:lnTo>
                  <a:pt x="69" y="43"/>
                </a:lnTo>
                <a:lnTo>
                  <a:pt x="66" y="45"/>
                </a:lnTo>
                <a:lnTo>
                  <a:pt x="65" y="47"/>
                </a:lnTo>
                <a:lnTo>
                  <a:pt x="63" y="48"/>
                </a:lnTo>
                <a:lnTo>
                  <a:pt x="61" y="50"/>
                </a:lnTo>
                <a:lnTo>
                  <a:pt x="60" y="51"/>
                </a:lnTo>
                <a:lnTo>
                  <a:pt x="59" y="52"/>
                </a:lnTo>
                <a:lnTo>
                  <a:pt x="58" y="53"/>
                </a:lnTo>
                <a:lnTo>
                  <a:pt x="56" y="53"/>
                </a:lnTo>
                <a:lnTo>
                  <a:pt x="56" y="54"/>
                </a:lnTo>
                <a:lnTo>
                  <a:pt x="56" y="54"/>
                </a:lnTo>
                <a:lnTo>
                  <a:pt x="56" y="55"/>
                </a:lnTo>
                <a:lnTo>
                  <a:pt x="55" y="56"/>
                </a:lnTo>
                <a:lnTo>
                  <a:pt x="54" y="58"/>
                </a:lnTo>
                <a:lnTo>
                  <a:pt x="52" y="58"/>
                </a:lnTo>
                <a:lnTo>
                  <a:pt x="52" y="58"/>
                </a:lnTo>
                <a:lnTo>
                  <a:pt x="52" y="58"/>
                </a:lnTo>
                <a:lnTo>
                  <a:pt x="52" y="59"/>
                </a:lnTo>
                <a:lnTo>
                  <a:pt x="53" y="59"/>
                </a:lnTo>
                <a:lnTo>
                  <a:pt x="53" y="59"/>
                </a:lnTo>
                <a:lnTo>
                  <a:pt x="53" y="60"/>
                </a:lnTo>
                <a:lnTo>
                  <a:pt x="52" y="61"/>
                </a:lnTo>
                <a:lnTo>
                  <a:pt x="51" y="62"/>
                </a:lnTo>
                <a:lnTo>
                  <a:pt x="50" y="63"/>
                </a:lnTo>
                <a:lnTo>
                  <a:pt x="50" y="64"/>
                </a:lnTo>
              </a:path>
            </a:pathLst>
          </a:custGeom>
          <a:solidFill>
            <a:srgbClr val="FFBF3F"/>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26" name="Freeform 38"/>
          <p:cNvSpPr>
            <a:spLocks/>
          </p:cNvSpPr>
          <p:nvPr/>
        </p:nvSpPr>
        <p:spPr bwMode="auto">
          <a:xfrm>
            <a:off x="6515100" y="3798888"/>
            <a:ext cx="833438" cy="925512"/>
          </a:xfrm>
          <a:custGeom>
            <a:avLst/>
            <a:gdLst/>
            <a:ahLst/>
            <a:cxnLst>
              <a:cxn ang="0">
                <a:pos x="12" y="49"/>
              </a:cxn>
              <a:cxn ang="0">
                <a:pos x="14" y="53"/>
              </a:cxn>
              <a:cxn ang="0">
                <a:pos x="16" y="55"/>
              </a:cxn>
              <a:cxn ang="0">
                <a:pos x="16" y="58"/>
              </a:cxn>
              <a:cxn ang="0">
                <a:pos x="18" y="61"/>
              </a:cxn>
              <a:cxn ang="0">
                <a:pos x="16" y="66"/>
              </a:cxn>
              <a:cxn ang="0">
                <a:pos x="15" y="72"/>
              </a:cxn>
              <a:cxn ang="0">
                <a:pos x="17" y="82"/>
              </a:cxn>
              <a:cxn ang="0">
                <a:pos x="19" y="86"/>
              </a:cxn>
              <a:cxn ang="0">
                <a:pos x="21" y="89"/>
              </a:cxn>
              <a:cxn ang="0">
                <a:pos x="22" y="92"/>
              </a:cxn>
              <a:cxn ang="0">
                <a:pos x="70" y="91"/>
              </a:cxn>
              <a:cxn ang="0">
                <a:pos x="73" y="92"/>
              </a:cxn>
              <a:cxn ang="0">
                <a:pos x="72" y="86"/>
              </a:cxn>
              <a:cxn ang="0">
                <a:pos x="73" y="83"/>
              </a:cxn>
              <a:cxn ang="0">
                <a:pos x="78" y="84"/>
              </a:cxn>
              <a:cxn ang="0">
                <a:pos x="82" y="84"/>
              </a:cxn>
              <a:cxn ang="0">
                <a:pos x="81" y="78"/>
              </a:cxn>
              <a:cxn ang="0">
                <a:pos x="82" y="74"/>
              </a:cxn>
              <a:cxn ang="0">
                <a:pos x="85" y="64"/>
              </a:cxn>
              <a:cxn ang="0">
                <a:pos x="87" y="58"/>
              </a:cxn>
              <a:cxn ang="0">
                <a:pos x="89" y="56"/>
              </a:cxn>
              <a:cxn ang="0">
                <a:pos x="88" y="55"/>
              </a:cxn>
              <a:cxn ang="0">
                <a:pos x="88" y="55"/>
              </a:cxn>
              <a:cxn ang="0">
                <a:pos x="84" y="54"/>
              </a:cxn>
              <a:cxn ang="0">
                <a:pos x="83" y="49"/>
              </a:cxn>
              <a:cxn ang="0">
                <a:pos x="78" y="45"/>
              </a:cxn>
              <a:cxn ang="0">
                <a:pos x="75" y="39"/>
              </a:cxn>
              <a:cxn ang="0">
                <a:pos x="73" y="36"/>
              </a:cxn>
              <a:cxn ang="0">
                <a:pos x="68" y="32"/>
              </a:cxn>
              <a:cxn ang="0">
                <a:pos x="66" y="30"/>
              </a:cxn>
              <a:cxn ang="0">
                <a:pos x="65" y="27"/>
              </a:cxn>
              <a:cxn ang="0">
                <a:pos x="56" y="21"/>
              </a:cxn>
              <a:cxn ang="0">
                <a:pos x="53" y="19"/>
              </a:cxn>
              <a:cxn ang="0">
                <a:pos x="49" y="13"/>
              </a:cxn>
              <a:cxn ang="0">
                <a:pos x="47" y="11"/>
              </a:cxn>
              <a:cxn ang="0">
                <a:pos x="39" y="8"/>
              </a:cxn>
              <a:cxn ang="0">
                <a:pos x="39" y="3"/>
              </a:cxn>
              <a:cxn ang="0">
                <a:pos x="41" y="1"/>
              </a:cxn>
              <a:cxn ang="0">
                <a:pos x="41" y="0"/>
              </a:cxn>
              <a:cxn ang="0">
                <a:pos x="0" y="5"/>
              </a:cxn>
            </a:cxnLst>
            <a:rect l="0" t="0" r="r" b="b"/>
            <a:pathLst>
              <a:path w="89" h="92">
                <a:moveTo>
                  <a:pt x="0" y="5"/>
                </a:moveTo>
                <a:lnTo>
                  <a:pt x="12" y="49"/>
                </a:lnTo>
                <a:lnTo>
                  <a:pt x="13" y="50"/>
                </a:lnTo>
                <a:lnTo>
                  <a:pt x="14" y="53"/>
                </a:lnTo>
                <a:lnTo>
                  <a:pt x="14" y="54"/>
                </a:lnTo>
                <a:lnTo>
                  <a:pt x="16" y="55"/>
                </a:lnTo>
                <a:lnTo>
                  <a:pt x="17" y="57"/>
                </a:lnTo>
                <a:lnTo>
                  <a:pt x="16" y="58"/>
                </a:lnTo>
                <a:lnTo>
                  <a:pt x="18" y="60"/>
                </a:lnTo>
                <a:lnTo>
                  <a:pt x="18" y="61"/>
                </a:lnTo>
                <a:lnTo>
                  <a:pt x="16" y="63"/>
                </a:lnTo>
                <a:lnTo>
                  <a:pt x="16" y="66"/>
                </a:lnTo>
                <a:lnTo>
                  <a:pt x="15" y="68"/>
                </a:lnTo>
                <a:lnTo>
                  <a:pt x="15" y="72"/>
                </a:lnTo>
                <a:lnTo>
                  <a:pt x="17" y="76"/>
                </a:lnTo>
                <a:lnTo>
                  <a:pt x="17" y="82"/>
                </a:lnTo>
                <a:lnTo>
                  <a:pt x="19" y="85"/>
                </a:lnTo>
                <a:lnTo>
                  <a:pt x="19" y="86"/>
                </a:lnTo>
                <a:lnTo>
                  <a:pt x="20" y="87"/>
                </a:lnTo>
                <a:lnTo>
                  <a:pt x="21" y="89"/>
                </a:lnTo>
                <a:lnTo>
                  <a:pt x="21" y="90"/>
                </a:lnTo>
                <a:lnTo>
                  <a:pt x="22" y="92"/>
                </a:lnTo>
                <a:lnTo>
                  <a:pt x="69" y="89"/>
                </a:lnTo>
                <a:lnTo>
                  <a:pt x="70" y="91"/>
                </a:lnTo>
                <a:lnTo>
                  <a:pt x="71" y="92"/>
                </a:lnTo>
                <a:lnTo>
                  <a:pt x="73" y="92"/>
                </a:lnTo>
                <a:lnTo>
                  <a:pt x="74" y="90"/>
                </a:lnTo>
                <a:lnTo>
                  <a:pt x="72" y="86"/>
                </a:lnTo>
                <a:lnTo>
                  <a:pt x="73" y="84"/>
                </a:lnTo>
                <a:lnTo>
                  <a:pt x="73" y="83"/>
                </a:lnTo>
                <a:lnTo>
                  <a:pt x="74" y="82"/>
                </a:lnTo>
                <a:lnTo>
                  <a:pt x="78" y="84"/>
                </a:lnTo>
                <a:lnTo>
                  <a:pt x="81" y="84"/>
                </a:lnTo>
                <a:lnTo>
                  <a:pt x="82" y="84"/>
                </a:lnTo>
                <a:lnTo>
                  <a:pt x="82" y="80"/>
                </a:lnTo>
                <a:lnTo>
                  <a:pt x="81" y="78"/>
                </a:lnTo>
                <a:lnTo>
                  <a:pt x="81" y="76"/>
                </a:lnTo>
                <a:lnTo>
                  <a:pt x="82" y="74"/>
                </a:lnTo>
                <a:lnTo>
                  <a:pt x="84" y="67"/>
                </a:lnTo>
                <a:lnTo>
                  <a:pt x="85" y="64"/>
                </a:lnTo>
                <a:lnTo>
                  <a:pt x="86" y="61"/>
                </a:lnTo>
                <a:lnTo>
                  <a:pt x="87" y="58"/>
                </a:lnTo>
                <a:lnTo>
                  <a:pt x="89" y="57"/>
                </a:lnTo>
                <a:lnTo>
                  <a:pt x="89" y="56"/>
                </a:lnTo>
                <a:lnTo>
                  <a:pt x="89" y="56"/>
                </a:lnTo>
                <a:lnTo>
                  <a:pt x="88" y="55"/>
                </a:lnTo>
                <a:lnTo>
                  <a:pt x="88" y="55"/>
                </a:lnTo>
                <a:lnTo>
                  <a:pt x="88" y="55"/>
                </a:lnTo>
                <a:lnTo>
                  <a:pt x="85" y="55"/>
                </a:lnTo>
                <a:lnTo>
                  <a:pt x="84" y="54"/>
                </a:lnTo>
                <a:lnTo>
                  <a:pt x="84" y="53"/>
                </a:lnTo>
                <a:lnTo>
                  <a:pt x="83" y="49"/>
                </a:lnTo>
                <a:lnTo>
                  <a:pt x="81" y="46"/>
                </a:lnTo>
                <a:lnTo>
                  <a:pt x="78" y="45"/>
                </a:lnTo>
                <a:lnTo>
                  <a:pt x="77" y="40"/>
                </a:lnTo>
                <a:lnTo>
                  <a:pt x="75" y="39"/>
                </a:lnTo>
                <a:lnTo>
                  <a:pt x="74" y="36"/>
                </a:lnTo>
                <a:lnTo>
                  <a:pt x="73" y="36"/>
                </a:lnTo>
                <a:lnTo>
                  <a:pt x="70" y="35"/>
                </a:lnTo>
                <a:lnTo>
                  <a:pt x="68" y="32"/>
                </a:lnTo>
                <a:lnTo>
                  <a:pt x="66" y="31"/>
                </a:lnTo>
                <a:lnTo>
                  <a:pt x="66" y="30"/>
                </a:lnTo>
                <a:lnTo>
                  <a:pt x="65" y="28"/>
                </a:lnTo>
                <a:lnTo>
                  <a:pt x="65" y="27"/>
                </a:lnTo>
                <a:lnTo>
                  <a:pt x="62" y="26"/>
                </a:lnTo>
                <a:lnTo>
                  <a:pt x="56" y="21"/>
                </a:lnTo>
                <a:lnTo>
                  <a:pt x="54" y="20"/>
                </a:lnTo>
                <a:lnTo>
                  <a:pt x="53" y="19"/>
                </a:lnTo>
                <a:lnTo>
                  <a:pt x="51" y="17"/>
                </a:lnTo>
                <a:lnTo>
                  <a:pt x="49" y="13"/>
                </a:lnTo>
                <a:lnTo>
                  <a:pt x="48" y="12"/>
                </a:lnTo>
                <a:lnTo>
                  <a:pt x="47" y="11"/>
                </a:lnTo>
                <a:lnTo>
                  <a:pt x="44" y="10"/>
                </a:lnTo>
                <a:lnTo>
                  <a:pt x="39" y="8"/>
                </a:lnTo>
                <a:lnTo>
                  <a:pt x="38" y="7"/>
                </a:lnTo>
                <a:lnTo>
                  <a:pt x="39" y="3"/>
                </a:lnTo>
                <a:lnTo>
                  <a:pt x="41" y="2"/>
                </a:lnTo>
                <a:lnTo>
                  <a:pt x="41" y="1"/>
                </a:lnTo>
                <a:lnTo>
                  <a:pt x="42" y="0"/>
                </a:lnTo>
                <a:lnTo>
                  <a:pt x="41" y="0"/>
                </a:lnTo>
                <a:lnTo>
                  <a:pt x="16" y="3"/>
                </a:lnTo>
                <a:lnTo>
                  <a:pt x="0" y="5"/>
                </a:lnTo>
              </a:path>
            </a:pathLst>
          </a:custGeom>
          <a:solidFill>
            <a:srgbClr val="669900"/>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27" name="Freeform 39"/>
          <p:cNvSpPr>
            <a:spLocks/>
          </p:cNvSpPr>
          <p:nvPr/>
        </p:nvSpPr>
        <p:spPr bwMode="auto">
          <a:xfrm>
            <a:off x="6264275" y="4629150"/>
            <a:ext cx="1406525" cy="1136650"/>
          </a:xfrm>
          <a:custGeom>
            <a:avLst/>
            <a:gdLst/>
            <a:ahLst/>
            <a:cxnLst>
              <a:cxn ang="0">
                <a:pos x="1" y="10"/>
              </a:cxn>
              <a:cxn ang="0">
                <a:pos x="1" y="12"/>
              </a:cxn>
              <a:cxn ang="0">
                <a:pos x="3" y="15"/>
              </a:cxn>
              <a:cxn ang="0">
                <a:pos x="4" y="18"/>
              </a:cxn>
              <a:cxn ang="0">
                <a:pos x="5" y="20"/>
              </a:cxn>
              <a:cxn ang="0">
                <a:pos x="4" y="23"/>
              </a:cxn>
              <a:cxn ang="0">
                <a:pos x="9" y="22"/>
              </a:cxn>
              <a:cxn ang="0">
                <a:pos x="11" y="19"/>
              </a:cxn>
              <a:cxn ang="0">
                <a:pos x="13" y="18"/>
              </a:cxn>
              <a:cxn ang="0">
                <a:pos x="11" y="21"/>
              </a:cxn>
              <a:cxn ang="0">
                <a:pos x="23" y="17"/>
              </a:cxn>
              <a:cxn ang="0">
                <a:pos x="23" y="19"/>
              </a:cxn>
              <a:cxn ang="0">
                <a:pos x="31" y="21"/>
              </a:cxn>
              <a:cxn ang="0">
                <a:pos x="35" y="22"/>
              </a:cxn>
              <a:cxn ang="0">
                <a:pos x="39" y="23"/>
              </a:cxn>
              <a:cxn ang="0">
                <a:pos x="39" y="24"/>
              </a:cxn>
              <a:cxn ang="0">
                <a:pos x="44" y="30"/>
              </a:cxn>
              <a:cxn ang="0">
                <a:pos x="43" y="31"/>
              </a:cxn>
              <a:cxn ang="0">
                <a:pos x="42" y="32"/>
              </a:cxn>
              <a:cxn ang="0">
                <a:pos x="50" y="30"/>
              </a:cxn>
              <a:cxn ang="0">
                <a:pos x="61" y="25"/>
              </a:cxn>
              <a:cxn ang="0">
                <a:pos x="61" y="21"/>
              </a:cxn>
              <a:cxn ang="0">
                <a:pos x="75" y="26"/>
              </a:cxn>
              <a:cxn ang="0">
                <a:pos x="84" y="34"/>
              </a:cxn>
              <a:cxn ang="0">
                <a:pos x="90" y="37"/>
              </a:cxn>
              <a:cxn ang="0">
                <a:pos x="94" y="43"/>
              </a:cxn>
              <a:cxn ang="0">
                <a:pos x="93" y="58"/>
              </a:cxn>
              <a:cxn ang="0">
                <a:pos x="97" y="66"/>
              </a:cxn>
              <a:cxn ang="0">
                <a:pos x="96" y="61"/>
              </a:cxn>
              <a:cxn ang="0">
                <a:pos x="100" y="63"/>
              </a:cxn>
              <a:cxn ang="0">
                <a:pos x="101" y="61"/>
              </a:cxn>
              <a:cxn ang="0">
                <a:pos x="101" y="64"/>
              </a:cxn>
              <a:cxn ang="0">
                <a:pos x="98" y="70"/>
              </a:cxn>
              <a:cxn ang="0">
                <a:pos x="101" y="74"/>
              </a:cxn>
              <a:cxn ang="0">
                <a:pos x="109" y="83"/>
              </a:cxn>
              <a:cxn ang="0">
                <a:pos x="111" y="84"/>
              </a:cxn>
              <a:cxn ang="0">
                <a:pos x="115" y="90"/>
              </a:cxn>
              <a:cxn ang="0">
                <a:pos x="121" y="100"/>
              </a:cxn>
              <a:cxn ang="0">
                <a:pos x="132" y="107"/>
              </a:cxn>
              <a:cxn ang="0">
                <a:pos x="136" y="110"/>
              </a:cxn>
              <a:cxn ang="0">
                <a:pos x="134" y="111"/>
              </a:cxn>
              <a:cxn ang="0">
                <a:pos x="133" y="112"/>
              </a:cxn>
              <a:cxn ang="0">
                <a:pos x="137" y="113"/>
              </a:cxn>
              <a:cxn ang="0">
                <a:pos x="148" y="107"/>
              </a:cxn>
              <a:cxn ang="0">
                <a:pos x="147" y="100"/>
              </a:cxn>
              <a:cxn ang="0">
                <a:pos x="149" y="90"/>
              </a:cxn>
              <a:cxn ang="0">
                <a:pos x="147" y="74"/>
              </a:cxn>
              <a:cxn ang="0">
                <a:pos x="138" y="59"/>
              </a:cxn>
              <a:cxn ang="0">
                <a:pos x="134" y="52"/>
              </a:cxn>
              <a:cxn ang="0">
                <a:pos x="134" y="46"/>
              </a:cxn>
              <a:cxn ang="0">
                <a:pos x="126" y="35"/>
              </a:cxn>
              <a:cxn ang="0">
                <a:pos x="120" y="29"/>
              </a:cxn>
              <a:cxn ang="0">
                <a:pos x="112" y="10"/>
              </a:cxn>
              <a:cxn ang="0">
                <a:pos x="110" y="8"/>
              </a:cxn>
              <a:cxn ang="0">
                <a:pos x="108" y="2"/>
              </a:cxn>
              <a:cxn ang="0">
                <a:pos x="100" y="1"/>
              </a:cxn>
              <a:cxn ang="0">
                <a:pos x="101" y="8"/>
              </a:cxn>
              <a:cxn ang="0">
                <a:pos x="97" y="9"/>
              </a:cxn>
              <a:cxn ang="0">
                <a:pos x="48" y="8"/>
              </a:cxn>
              <a:cxn ang="0">
                <a:pos x="46" y="4"/>
              </a:cxn>
            </a:cxnLst>
            <a:rect l="0" t="0" r="r" b="b"/>
            <a:pathLst>
              <a:path w="150" h="113">
                <a:moveTo>
                  <a:pt x="46" y="4"/>
                </a:moveTo>
                <a:lnTo>
                  <a:pt x="1" y="9"/>
                </a:lnTo>
                <a:lnTo>
                  <a:pt x="1" y="10"/>
                </a:lnTo>
                <a:lnTo>
                  <a:pt x="1" y="10"/>
                </a:lnTo>
                <a:lnTo>
                  <a:pt x="0" y="11"/>
                </a:lnTo>
                <a:lnTo>
                  <a:pt x="1" y="12"/>
                </a:lnTo>
                <a:lnTo>
                  <a:pt x="2" y="14"/>
                </a:lnTo>
                <a:lnTo>
                  <a:pt x="3" y="15"/>
                </a:lnTo>
                <a:lnTo>
                  <a:pt x="3" y="15"/>
                </a:lnTo>
                <a:lnTo>
                  <a:pt x="5" y="16"/>
                </a:lnTo>
                <a:lnTo>
                  <a:pt x="5" y="17"/>
                </a:lnTo>
                <a:lnTo>
                  <a:pt x="4" y="18"/>
                </a:lnTo>
                <a:lnTo>
                  <a:pt x="4" y="19"/>
                </a:lnTo>
                <a:lnTo>
                  <a:pt x="5" y="20"/>
                </a:lnTo>
                <a:lnTo>
                  <a:pt x="5" y="20"/>
                </a:lnTo>
                <a:lnTo>
                  <a:pt x="5" y="20"/>
                </a:lnTo>
                <a:lnTo>
                  <a:pt x="4" y="21"/>
                </a:lnTo>
                <a:lnTo>
                  <a:pt x="4" y="23"/>
                </a:lnTo>
                <a:lnTo>
                  <a:pt x="5" y="23"/>
                </a:lnTo>
                <a:lnTo>
                  <a:pt x="8" y="22"/>
                </a:lnTo>
                <a:lnTo>
                  <a:pt x="9" y="22"/>
                </a:lnTo>
                <a:lnTo>
                  <a:pt x="9" y="19"/>
                </a:lnTo>
                <a:lnTo>
                  <a:pt x="10" y="18"/>
                </a:lnTo>
                <a:lnTo>
                  <a:pt x="11" y="19"/>
                </a:lnTo>
                <a:lnTo>
                  <a:pt x="12" y="19"/>
                </a:lnTo>
                <a:lnTo>
                  <a:pt x="12" y="18"/>
                </a:lnTo>
                <a:lnTo>
                  <a:pt x="13" y="18"/>
                </a:lnTo>
                <a:lnTo>
                  <a:pt x="13" y="19"/>
                </a:lnTo>
                <a:lnTo>
                  <a:pt x="11" y="21"/>
                </a:lnTo>
                <a:lnTo>
                  <a:pt x="11" y="21"/>
                </a:lnTo>
                <a:lnTo>
                  <a:pt x="13" y="20"/>
                </a:lnTo>
                <a:lnTo>
                  <a:pt x="15" y="20"/>
                </a:lnTo>
                <a:lnTo>
                  <a:pt x="23" y="17"/>
                </a:lnTo>
                <a:lnTo>
                  <a:pt x="25" y="17"/>
                </a:lnTo>
                <a:lnTo>
                  <a:pt x="25" y="18"/>
                </a:lnTo>
                <a:lnTo>
                  <a:pt x="23" y="19"/>
                </a:lnTo>
                <a:lnTo>
                  <a:pt x="24" y="20"/>
                </a:lnTo>
                <a:lnTo>
                  <a:pt x="27" y="20"/>
                </a:lnTo>
                <a:lnTo>
                  <a:pt x="31" y="21"/>
                </a:lnTo>
                <a:lnTo>
                  <a:pt x="34" y="23"/>
                </a:lnTo>
                <a:lnTo>
                  <a:pt x="35" y="23"/>
                </a:lnTo>
                <a:lnTo>
                  <a:pt x="35" y="22"/>
                </a:lnTo>
                <a:lnTo>
                  <a:pt x="36" y="22"/>
                </a:lnTo>
                <a:lnTo>
                  <a:pt x="37" y="22"/>
                </a:lnTo>
                <a:lnTo>
                  <a:pt x="39" y="23"/>
                </a:lnTo>
                <a:lnTo>
                  <a:pt x="39" y="23"/>
                </a:lnTo>
                <a:lnTo>
                  <a:pt x="39" y="24"/>
                </a:lnTo>
                <a:lnTo>
                  <a:pt x="39" y="24"/>
                </a:lnTo>
                <a:lnTo>
                  <a:pt x="39" y="25"/>
                </a:lnTo>
                <a:lnTo>
                  <a:pt x="44" y="28"/>
                </a:lnTo>
                <a:lnTo>
                  <a:pt x="44" y="30"/>
                </a:lnTo>
                <a:lnTo>
                  <a:pt x="44" y="31"/>
                </a:lnTo>
                <a:lnTo>
                  <a:pt x="43" y="31"/>
                </a:lnTo>
                <a:lnTo>
                  <a:pt x="43" y="31"/>
                </a:lnTo>
                <a:lnTo>
                  <a:pt x="42" y="30"/>
                </a:lnTo>
                <a:lnTo>
                  <a:pt x="42" y="31"/>
                </a:lnTo>
                <a:lnTo>
                  <a:pt x="42" y="32"/>
                </a:lnTo>
                <a:lnTo>
                  <a:pt x="43" y="32"/>
                </a:lnTo>
                <a:lnTo>
                  <a:pt x="50" y="30"/>
                </a:lnTo>
                <a:lnTo>
                  <a:pt x="50" y="30"/>
                </a:lnTo>
                <a:lnTo>
                  <a:pt x="52" y="29"/>
                </a:lnTo>
                <a:lnTo>
                  <a:pt x="57" y="25"/>
                </a:lnTo>
                <a:lnTo>
                  <a:pt x="61" y="25"/>
                </a:lnTo>
                <a:lnTo>
                  <a:pt x="61" y="24"/>
                </a:lnTo>
                <a:lnTo>
                  <a:pt x="60" y="23"/>
                </a:lnTo>
                <a:lnTo>
                  <a:pt x="61" y="21"/>
                </a:lnTo>
                <a:lnTo>
                  <a:pt x="67" y="21"/>
                </a:lnTo>
                <a:lnTo>
                  <a:pt x="75" y="25"/>
                </a:lnTo>
                <a:lnTo>
                  <a:pt x="75" y="26"/>
                </a:lnTo>
                <a:lnTo>
                  <a:pt x="77" y="28"/>
                </a:lnTo>
                <a:lnTo>
                  <a:pt x="79" y="30"/>
                </a:lnTo>
                <a:lnTo>
                  <a:pt x="84" y="34"/>
                </a:lnTo>
                <a:lnTo>
                  <a:pt x="85" y="35"/>
                </a:lnTo>
                <a:lnTo>
                  <a:pt x="86" y="37"/>
                </a:lnTo>
                <a:lnTo>
                  <a:pt x="90" y="37"/>
                </a:lnTo>
                <a:lnTo>
                  <a:pt x="93" y="41"/>
                </a:lnTo>
                <a:lnTo>
                  <a:pt x="94" y="42"/>
                </a:lnTo>
                <a:lnTo>
                  <a:pt x="94" y="43"/>
                </a:lnTo>
                <a:lnTo>
                  <a:pt x="95" y="48"/>
                </a:lnTo>
                <a:lnTo>
                  <a:pt x="95" y="53"/>
                </a:lnTo>
                <a:lnTo>
                  <a:pt x="93" y="58"/>
                </a:lnTo>
                <a:lnTo>
                  <a:pt x="93" y="63"/>
                </a:lnTo>
                <a:lnTo>
                  <a:pt x="94" y="64"/>
                </a:lnTo>
                <a:lnTo>
                  <a:pt x="97" y="66"/>
                </a:lnTo>
                <a:lnTo>
                  <a:pt x="98" y="64"/>
                </a:lnTo>
                <a:lnTo>
                  <a:pt x="97" y="64"/>
                </a:lnTo>
                <a:lnTo>
                  <a:pt x="96" y="61"/>
                </a:lnTo>
                <a:lnTo>
                  <a:pt x="97" y="60"/>
                </a:lnTo>
                <a:lnTo>
                  <a:pt x="98" y="60"/>
                </a:lnTo>
                <a:lnTo>
                  <a:pt x="100" y="63"/>
                </a:lnTo>
                <a:lnTo>
                  <a:pt x="100" y="63"/>
                </a:lnTo>
                <a:lnTo>
                  <a:pt x="101" y="61"/>
                </a:lnTo>
                <a:lnTo>
                  <a:pt x="101" y="61"/>
                </a:lnTo>
                <a:lnTo>
                  <a:pt x="102" y="62"/>
                </a:lnTo>
                <a:lnTo>
                  <a:pt x="102" y="63"/>
                </a:lnTo>
                <a:lnTo>
                  <a:pt x="101" y="64"/>
                </a:lnTo>
                <a:lnTo>
                  <a:pt x="100" y="66"/>
                </a:lnTo>
                <a:lnTo>
                  <a:pt x="99" y="69"/>
                </a:lnTo>
                <a:lnTo>
                  <a:pt x="98" y="70"/>
                </a:lnTo>
                <a:lnTo>
                  <a:pt x="98" y="71"/>
                </a:lnTo>
                <a:lnTo>
                  <a:pt x="99" y="72"/>
                </a:lnTo>
                <a:lnTo>
                  <a:pt x="101" y="74"/>
                </a:lnTo>
                <a:lnTo>
                  <a:pt x="104" y="80"/>
                </a:lnTo>
                <a:lnTo>
                  <a:pt x="108" y="83"/>
                </a:lnTo>
                <a:lnTo>
                  <a:pt x="109" y="83"/>
                </a:lnTo>
                <a:lnTo>
                  <a:pt x="109" y="81"/>
                </a:lnTo>
                <a:lnTo>
                  <a:pt x="110" y="81"/>
                </a:lnTo>
                <a:lnTo>
                  <a:pt x="111" y="84"/>
                </a:lnTo>
                <a:lnTo>
                  <a:pt x="111" y="85"/>
                </a:lnTo>
                <a:lnTo>
                  <a:pt x="113" y="89"/>
                </a:lnTo>
                <a:lnTo>
                  <a:pt x="115" y="90"/>
                </a:lnTo>
                <a:lnTo>
                  <a:pt x="116" y="90"/>
                </a:lnTo>
                <a:lnTo>
                  <a:pt x="120" y="99"/>
                </a:lnTo>
                <a:lnTo>
                  <a:pt x="121" y="100"/>
                </a:lnTo>
                <a:lnTo>
                  <a:pt x="125" y="100"/>
                </a:lnTo>
                <a:lnTo>
                  <a:pt x="127" y="101"/>
                </a:lnTo>
                <a:lnTo>
                  <a:pt x="132" y="107"/>
                </a:lnTo>
                <a:lnTo>
                  <a:pt x="134" y="109"/>
                </a:lnTo>
                <a:lnTo>
                  <a:pt x="135" y="109"/>
                </a:lnTo>
                <a:lnTo>
                  <a:pt x="136" y="110"/>
                </a:lnTo>
                <a:lnTo>
                  <a:pt x="136" y="111"/>
                </a:lnTo>
                <a:lnTo>
                  <a:pt x="135" y="111"/>
                </a:lnTo>
                <a:lnTo>
                  <a:pt x="134" y="111"/>
                </a:lnTo>
                <a:lnTo>
                  <a:pt x="134" y="111"/>
                </a:lnTo>
                <a:lnTo>
                  <a:pt x="133" y="111"/>
                </a:lnTo>
                <a:lnTo>
                  <a:pt x="133" y="112"/>
                </a:lnTo>
                <a:lnTo>
                  <a:pt x="134" y="113"/>
                </a:lnTo>
                <a:lnTo>
                  <a:pt x="136" y="113"/>
                </a:lnTo>
                <a:lnTo>
                  <a:pt x="137" y="113"/>
                </a:lnTo>
                <a:lnTo>
                  <a:pt x="139" y="112"/>
                </a:lnTo>
                <a:lnTo>
                  <a:pt x="147" y="110"/>
                </a:lnTo>
                <a:lnTo>
                  <a:pt x="148" y="107"/>
                </a:lnTo>
                <a:lnTo>
                  <a:pt x="148" y="106"/>
                </a:lnTo>
                <a:lnTo>
                  <a:pt x="147" y="102"/>
                </a:lnTo>
                <a:lnTo>
                  <a:pt x="147" y="100"/>
                </a:lnTo>
                <a:lnTo>
                  <a:pt x="149" y="97"/>
                </a:lnTo>
                <a:lnTo>
                  <a:pt x="150" y="97"/>
                </a:lnTo>
                <a:lnTo>
                  <a:pt x="149" y="90"/>
                </a:lnTo>
                <a:lnTo>
                  <a:pt x="149" y="86"/>
                </a:lnTo>
                <a:lnTo>
                  <a:pt x="149" y="80"/>
                </a:lnTo>
                <a:lnTo>
                  <a:pt x="147" y="74"/>
                </a:lnTo>
                <a:lnTo>
                  <a:pt x="146" y="72"/>
                </a:lnTo>
                <a:lnTo>
                  <a:pt x="141" y="66"/>
                </a:lnTo>
                <a:lnTo>
                  <a:pt x="138" y="59"/>
                </a:lnTo>
                <a:lnTo>
                  <a:pt x="134" y="53"/>
                </a:lnTo>
                <a:lnTo>
                  <a:pt x="134" y="53"/>
                </a:lnTo>
                <a:lnTo>
                  <a:pt x="134" y="52"/>
                </a:lnTo>
                <a:lnTo>
                  <a:pt x="133" y="49"/>
                </a:lnTo>
                <a:lnTo>
                  <a:pt x="133" y="47"/>
                </a:lnTo>
                <a:lnTo>
                  <a:pt x="134" y="46"/>
                </a:lnTo>
                <a:lnTo>
                  <a:pt x="134" y="45"/>
                </a:lnTo>
                <a:lnTo>
                  <a:pt x="129" y="38"/>
                </a:lnTo>
                <a:lnTo>
                  <a:pt x="126" y="35"/>
                </a:lnTo>
                <a:lnTo>
                  <a:pt x="124" y="34"/>
                </a:lnTo>
                <a:lnTo>
                  <a:pt x="124" y="33"/>
                </a:lnTo>
                <a:lnTo>
                  <a:pt x="120" y="29"/>
                </a:lnTo>
                <a:lnTo>
                  <a:pt x="116" y="21"/>
                </a:lnTo>
                <a:lnTo>
                  <a:pt x="115" y="16"/>
                </a:lnTo>
                <a:lnTo>
                  <a:pt x="112" y="10"/>
                </a:lnTo>
                <a:lnTo>
                  <a:pt x="112" y="9"/>
                </a:lnTo>
                <a:lnTo>
                  <a:pt x="111" y="8"/>
                </a:lnTo>
                <a:lnTo>
                  <a:pt x="110" y="8"/>
                </a:lnTo>
                <a:lnTo>
                  <a:pt x="110" y="3"/>
                </a:lnTo>
                <a:lnTo>
                  <a:pt x="109" y="1"/>
                </a:lnTo>
                <a:lnTo>
                  <a:pt x="108" y="2"/>
                </a:lnTo>
                <a:lnTo>
                  <a:pt x="105" y="2"/>
                </a:lnTo>
                <a:lnTo>
                  <a:pt x="102" y="0"/>
                </a:lnTo>
                <a:lnTo>
                  <a:pt x="100" y="1"/>
                </a:lnTo>
                <a:lnTo>
                  <a:pt x="100" y="2"/>
                </a:lnTo>
                <a:lnTo>
                  <a:pt x="99" y="3"/>
                </a:lnTo>
                <a:lnTo>
                  <a:pt x="101" y="8"/>
                </a:lnTo>
                <a:lnTo>
                  <a:pt x="100" y="10"/>
                </a:lnTo>
                <a:lnTo>
                  <a:pt x="98" y="10"/>
                </a:lnTo>
                <a:lnTo>
                  <a:pt x="97" y="9"/>
                </a:lnTo>
                <a:lnTo>
                  <a:pt x="96" y="7"/>
                </a:lnTo>
                <a:lnTo>
                  <a:pt x="49" y="10"/>
                </a:lnTo>
                <a:lnTo>
                  <a:pt x="48" y="8"/>
                </a:lnTo>
                <a:lnTo>
                  <a:pt x="48" y="7"/>
                </a:lnTo>
                <a:lnTo>
                  <a:pt x="47" y="5"/>
                </a:lnTo>
                <a:lnTo>
                  <a:pt x="46" y="4"/>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28" name="Freeform 40"/>
          <p:cNvSpPr>
            <a:spLocks/>
          </p:cNvSpPr>
          <p:nvPr/>
        </p:nvSpPr>
        <p:spPr bwMode="auto">
          <a:xfrm>
            <a:off x="7313613" y="2654300"/>
            <a:ext cx="703262" cy="361950"/>
          </a:xfrm>
          <a:custGeom>
            <a:avLst/>
            <a:gdLst/>
            <a:ahLst/>
            <a:cxnLst>
              <a:cxn ang="0">
                <a:pos x="43" y="3"/>
              </a:cxn>
              <a:cxn ang="0">
                <a:pos x="2" y="22"/>
              </a:cxn>
              <a:cxn ang="0">
                <a:pos x="4" y="20"/>
              </a:cxn>
              <a:cxn ang="0">
                <a:pos x="8" y="16"/>
              </a:cxn>
              <a:cxn ang="0">
                <a:pos x="11" y="13"/>
              </a:cxn>
              <a:cxn ang="0">
                <a:pos x="13" y="12"/>
              </a:cxn>
              <a:cxn ang="0">
                <a:pos x="17" y="12"/>
              </a:cxn>
              <a:cxn ang="0">
                <a:pos x="22" y="9"/>
              </a:cxn>
              <a:cxn ang="0">
                <a:pos x="25" y="9"/>
              </a:cxn>
              <a:cxn ang="0">
                <a:pos x="27" y="11"/>
              </a:cxn>
              <a:cxn ang="0">
                <a:pos x="29" y="15"/>
              </a:cxn>
              <a:cxn ang="0">
                <a:pos x="32" y="15"/>
              </a:cxn>
              <a:cxn ang="0">
                <a:pos x="33" y="17"/>
              </a:cxn>
              <a:cxn ang="0">
                <a:pos x="37" y="19"/>
              </a:cxn>
              <a:cxn ang="0">
                <a:pos x="41" y="21"/>
              </a:cxn>
              <a:cxn ang="0">
                <a:pos x="42" y="24"/>
              </a:cxn>
              <a:cxn ang="0">
                <a:pos x="39" y="31"/>
              </a:cxn>
              <a:cxn ang="0">
                <a:pos x="41" y="33"/>
              </a:cxn>
              <a:cxn ang="0">
                <a:pos x="45" y="34"/>
              </a:cxn>
              <a:cxn ang="0">
                <a:pos x="46" y="34"/>
              </a:cxn>
              <a:cxn ang="0">
                <a:pos x="51" y="34"/>
              </a:cxn>
              <a:cxn ang="0">
                <a:pos x="56" y="35"/>
              </a:cxn>
              <a:cxn ang="0">
                <a:pos x="56" y="35"/>
              </a:cxn>
              <a:cxn ang="0">
                <a:pos x="54" y="31"/>
              </a:cxn>
              <a:cxn ang="0">
                <a:pos x="53" y="31"/>
              </a:cxn>
              <a:cxn ang="0">
                <a:pos x="53" y="30"/>
              </a:cxn>
              <a:cxn ang="0">
                <a:pos x="52" y="28"/>
              </a:cxn>
              <a:cxn ang="0">
                <a:pos x="50" y="23"/>
              </a:cxn>
              <a:cxn ang="0">
                <a:pos x="49" y="19"/>
              </a:cxn>
              <a:cxn ang="0">
                <a:pos x="49" y="15"/>
              </a:cxn>
              <a:cxn ang="0">
                <a:pos x="49" y="13"/>
              </a:cxn>
              <a:cxn ang="0">
                <a:pos x="49" y="11"/>
              </a:cxn>
              <a:cxn ang="0">
                <a:pos x="53" y="8"/>
              </a:cxn>
              <a:cxn ang="0">
                <a:pos x="54" y="5"/>
              </a:cxn>
              <a:cxn ang="0">
                <a:pos x="57" y="6"/>
              </a:cxn>
              <a:cxn ang="0">
                <a:pos x="54" y="10"/>
              </a:cxn>
              <a:cxn ang="0">
                <a:pos x="52" y="13"/>
              </a:cxn>
              <a:cxn ang="0">
                <a:pos x="55" y="15"/>
              </a:cxn>
              <a:cxn ang="0">
                <a:pos x="55" y="19"/>
              </a:cxn>
              <a:cxn ang="0">
                <a:pos x="53" y="22"/>
              </a:cxn>
              <a:cxn ang="0">
                <a:pos x="56" y="23"/>
              </a:cxn>
              <a:cxn ang="0">
                <a:pos x="56" y="26"/>
              </a:cxn>
              <a:cxn ang="0">
                <a:pos x="56" y="29"/>
              </a:cxn>
              <a:cxn ang="0">
                <a:pos x="60" y="31"/>
              </a:cxn>
              <a:cxn ang="0">
                <a:pos x="62" y="30"/>
              </a:cxn>
              <a:cxn ang="0">
                <a:pos x="62" y="32"/>
              </a:cxn>
              <a:cxn ang="0">
                <a:pos x="64" y="35"/>
              </a:cxn>
              <a:cxn ang="0">
                <a:pos x="66" y="36"/>
              </a:cxn>
              <a:cxn ang="0">
                <a:pos x="68" y="35"/>
              </a:cxn>
              <a:cxn ang="0">
                <a:pos x="73" y="32"/>
              </a:cxn>
              <a:cxn ang="0">
                <a:pos x="75" y="24"/>
              </a:cxn>
              <a:cxn ang="0">
                <a:pos x="64" y="25"/>
              </a:cxn>
            </a:cxnLst>
            <a:rect l="0" t="0" r="r" b="b"/>
            <a:pathLst>
              <a:path w="75" h="36">
                <a:moveTo>
                  <a:pt x="57" y="0"/>
                </a:moveTo>
                <a:lnTo>
                  <a:pt x="43" y="3"/>
                </a:lnTo>
                <a:lnTo>
                  <a:pt x="0" y="11"/>
                </a:lnTo>
                <a:lnTo>
                  <a:pt x="2" y="22"/>
                </a:lnTo>
                <a:lnTo>
                  <a:pt x="3" y="20"/>
                </a:lnTo>
                <a:lnTo>
                  <a:pt x="4" y="20"/>
                </a:lnTo>
                <a:lnTo>
                  <a:pt x="7" y="16"/>
                </a:lnTo>
                <a:lnTo>
                  <a:pt x="8" y="16"/>
                </a:lnTo>
                <a:lnTo>
                  <a:pt x="10" y="14"/>
                </a:lnTo>
                <a:lnTo>
                  <a:pt x="11" y="13"/>
                </a:lnTo>
                <a:lnTo>
                  <a:pt x="12" y="11"/>
                </a:lnTo>
                <a:lnTo>
                  <a:pt x="13" y="12"/>
                </a:lnTo>
                <a:lnTo>
                  <a:pt x="15" y="13"/>
                </a:lnTo>
                <a:lnTo>
                  <a:pt x="17" y="12"/>
                </a:lnTo>
                <a:lnTo>
                  <a:pt x="17" y="11"/>
                </a:lnTo>
                <a:lnTo>
                  <a:pt x="22" y="9"/>
                </a:lnTo>
                <a:lnTo>
                  <a:pt x="23" y="9"/>
                </a:lnTo>
                <a:lnTo>
                  <a:pt x="25" y="9"/>
                </a:lnTo>
                <a:lnTo>
                  <a:pt x="26" y="9"/>
                </a:lnTo>
                <a:lnTo>
                  <a:pt x="27" y="11"/>
                </a:lnTo>
                <a:lnTo>
                  <a:pt x="27" y="11"/>
                </a:lnTo>
                <a:lnTo>
                  <a:pt x="29" y="15"/>
                </a:lnTo>
                <a:lnTo>
                  <a:pt x="30" y="14"/>
                </a:lnTo>
                <a:lnTo>
                  <a:pt x="32" y="15"/>
                </a:lnTo>
                <a:lnTo>
                  <a:pt x="33" y="15"/>
                </a:lnTo>
                <a:lnTo>
                  <a:pt x="33" y="17"/>
                </a:lnTo>
                <a:lnTo>
                  <a:pt x="34" y="19"/>
                </a:lnTo>
                <a:lnTo>
                  <a:pt x="37" y="19"/>
                </a:lnTo>
                <a:lnTo>
                  <a:pt x="39" y="20"/>
                </a:lnTo>
                <a:lnTo>
                  <a:pt x="41" y="21"/>
                </a:lnTo>
                <a:lnTo>
                  <a:pt x="42" y="23"/>
                </a:lnTo>
                <a:lnTo>
                  <a:pt x="42" y="24"/>
                </a:lnTo>
                <a:lnTo>
                  <a:pt x="40" y="28"/>
                </a:lnTo>
                <a:lnTo>
                  <a:pt x="39" y="31"/>
                </a:lnTo>
                <a:lnTo>
                  <a:pt x="39" y="33"/>
                </a:lnTo>
                <a:lnTo>
                  <a:pt x="41" y="33"/>
                </a:lnTo>
                <a:lnTo>
                  <a:pt x="43" y="32"/>
                </a:lnTo>
                <a:lnTo>
                  <a:pt x="45" y="34"/>
                </a:lnTo>
                <a:lnTo>
                  <a:pt x="46" y="34"/>
                </a:lnTo>
                <a:lnTo>
                  <a:pt x="46" y="34"/>
                </a:lnTo>
                <a:lnTo>
                  <a:pt x="48" y="33"/>
                </a:lnTo>
                <a:lnTo>
                  <a:pt x="51" y="34"/>
                </a:lnTo>
                <a:lnTo>
                  <a:pt x="54" y="35"/>
                </a:lnTo>
                <a:lnTo>
                  <a:pt x="56" y="35"/>
                </a:lnTo>
                <a:lnTo>
                  <a:pt x="56" y="35"/>
                </a:lnTo>
                <a:lnTo>
                  <a:pt x="56" y="35"/>
                </a:lnTo>
                <a:lnTo>
                  <a:pt x="56" y="34"/>
                </a:lnTo>
                <a:lnTo>
                  <a:pt x="54" y="31"/>
                </a:lnTo>
                <a:lnTo>
                  <a:pt x="53" y="31"/>
                </a:lnTo>
                <a:lnTo>
                  <a:pt x="53" y="31"/>
                </a:lnTo>
                <a:lnTo>
                  <a:pt x="53" y="30"/>
                </a:lnTo>
                <a:lnTo>
                  <a:pt x="53" y="30"/>
                </a:lnTo>
                <a:lnTo>
                  <a:pt x="54" y="29"/>
                </a:lnTo>
                <a:lnTo>
                  <a:pt x="52" y="28"/>
                </a:lnTo>
                <a:lnTo>
                  <a:pt x="51" y="26"/>
                </a:lnTo>
                <a:lnTo>
                  <a:pt x="50" y="23"/>
                </a:lnTo>
                <a:lnTo>
                  <a:pt x="49" y="22"/>
                </a:lnTo>
                <a:lnTo>
                  <a:pt x="49" y="19"/>
                </a:lnTo>
                <a:lnTo>
                  <a:pt x="50" y="16"/>
                </a:lnTo>
                <a:lnTo>
                  <a:pt x="49" y="15"/>
                </a:lnTo>
                <a:lnTo>
                  <a:pt x="49" y="14"/>
                </a:lnTo>
                <a:lnTo>
                  <a:pt x="49" y="13"/>
                </a:lnTo>
                <a:lnTo>
                  <a:pt x="49" y="12"/>
                </a:lnTo>
                <a:lnTo>
                  <a:pt x="49" y="11"/>
                </a:lnTo>
                <a:lnTo>
                  <a:pt x="50" y="10"/>
                </a:lnTo>
                <a:lnTo>
                  <a:pt x="53" y="8"/>
                </a:lnTo>
                <a:lnTo>
                  <a:pt x="53" y="7"/>
                </a:lnTo>
                <a:lnTo>
                  <a:pt x="54" y="5"/>
                </a:lnTo>
                <a:lnTo>
                  <a:pt x="56" y="5"/>
                </a:lnTo>
                <a:lnTo>
                  <a:pt x="57" y="6"/>
                </a:lnTo>
                <a:lnTo>
                  <a:pt x="55" y="8"/>
                </a:lnTo>
                <a:lnTo>
                  <a:pt x="54" y="10"/>
                </a:lnTo>
                <a:lnTo>
                  <a:pt x="53" y="11"/>
                </a:lnTo>
                <a:lnTo>
                  <a:pt x="52" y="13"/>
                </a:lnTo>
                <a:lnTo>
                  <a:pt x="53" y="15"/>
                </a:lnTo>
                <a:lnTo>
                  <a:pt x="55" y="15"/>
                </a:lnTo>
                <a:lnTo>
                  <a:pt x="55" y="19"/>
                </a:lnTo>
                <a:lnTo>
                  <a:pt x="55" y="19"/>
                </a:lnTo>
                <a:lnTo>
                  <a:pt x="53" y="21"/>
                </a:lnTo>
                <a:lnTo>
                  <a:pt x="53" y="22"/>
                </a:lnTo>
                <a:lnTo>
                  <a:pt x="55" y="22"/>
                </a:lnTo>
                <a:lnTo>
                  <a:pt x="56" y="23"/>
                </a:lnTo>
                <a:lnTo>
                  <a:pt x="55" y="25"/>
                </a:lnTo>
                <a:lnTo>
                  <a:pt x="56" y="26"/>
                </a:lnTo>
                <a:lnTo>
                  <a:pt x="56" y="27"/>
                </a:lnTo>
                <a:lnTo>
                  <a:pt x="56" y="29"/>
                </a:lnTo>
                <a:lnTo>
                  <a:pt x="59" y="31"/>
                </a:lnTo>
                <a:lnTo>
                  <a:pt x="60" y="31"/>
                </a:lnTo>
                <a:lnTo>
                  <a:pt x="61" y="30"/>
                </a:lnTo>
                <a:lnTo>
                  <a:pt x="62" y="30"/>
                </a:lnTo>
                <a:lnTo>
                  <a:pt x="63" y="30"/>
                </a:lnTo>
                <a:lnTo>
                  <a:pt x="62" y="32"/>
                </a:lnTo>
                <a:lnTo>
                  <a:pt x="64" y="34"/>
                </a:lnTo>
                <a:lnTo>
                  <a:pt x="64" y="35"/>
                </a:lnTo>
                <a:lnTo>
                  <a:pt x="64" y="36"/>
                </a:lnTo>
                <a:lnTo>
                  <a:pt x="66" y="36"/>
                </a:lnTo>
                <a:lnTo>
                  <a:pt x="67" y="36"/>
                </a:lnTo>
                <a:lnTo>
                  <a:pt x="68" y="35"/>
                </a:lnTo>
                <a:lnTo>
                  <a:pt x="73" y="33"/>
                </a:lnTo>
                <a:lnTo>
                  <a:pt x="73" y="32"/>
                </a:lnTo>
                <a:lnTo>
                  <a:pt x="74" y="31"/>
                </a:lnTo>
                <a:lnTo>
                  <a:pt x="75" y="24"/>
                </a:lnTo>
                <a:lnTo>
                  <a:pt x="75" y="23"/>
                </a:lnTo>
                <a:lnTo>
                  <a:pt x="64" y="25"/>
                </a:lnTo>
                <a:lnTo>
                  <a:pt x="57" y="0"/>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29" name="Freeform 41"/>
          <p:cNvSpPr>
            <a:spLocks/>
          </p:cNvSpPr>
          <p:nvPr/>
        </p:nvSpPr>
        <p:spPr bwMode="auto">
          <a:xfrm>
            <a:off x="7848600" y="2624138"/>
            <a:ext cx="168275" cy="280987"/>
          </a:xfrm>
          <a:custGeom>
            <a:avLst/>
            <a:gdLst/>
            <a:ahLst/>
            <a:cxnLst>
              <a:cxn ang="0">
                <a:pos x="18" y="26"/>
              </a:cxn>
              <a:cxn ang="0">
                <a:pos x="18" y="24"/>
              </a:cxn>
              <a:cxn ang="0">
                <a:pos x="16" y="21"/>
              </a:cxn>
              <a:cxn ang="0">
                <a:pos x="14" y="19"/>
              </a:cxn>
              <a:cxn ang="0">
                <a:pos x="12" y="17"/>
              </a:cxn>
              <a:cxn ang="0">
                <a:pos x="10" y="16"/>
              </a:cxn>
              <a:cxn ang="0">
                <a:pos x="10" y="15"/>
              </a:cxn>
              <a:cxn ang="0">
                <a:pos x="8" y="11"/>
              </a:cxn>
              <a:cxn ang="0">
                <a:pos x="7" y="9"/>
              </a:cxn>
              <a:cxn ang="0">
                <a:pos x="5" y="7"/>
              </a:cxn>
              <a:cxn ang="0">
                <a:pos x="4" y="6"/>
              </a:cxn>
              <a:cxn ang="0">
                <a:pos x="4" y="5"/>
              </a:cxn>
              <a:cxn ang="0">
                <a:pos x="4" y="4"/>
              </a:cxn>
              <a:cxn ang="0">
                <a:pos x="4" y="4"/>
              </a:cxn>
              <a:cxn ang="0">
                <a:pos x="5" y="0"/>
              </a:cxn>
              <a:cxn ang="0">
                <a:pos x="4" y="0"/>
              </a:cxn>
              <a:cxn ang="0">
                <a:pos x="2" y="0"/>
              </a:cxn>
              <a:cxn ang="0">
                <a:pos x="1" y="1"/>
              </a:cxn>
              <a:cxn ang="0">
                <a:pos x="0" y="3"/>
              </a:cxn>
              <a:cxn ang="0">
                <a:pos x="0" y="3"/>
              </a:cxn>
              <a:cxn ang="0">
                <a:pos x="0" y="3"/>
              </a:cxn>
              <a:cxn ang="0">
                <a:pos x="7" y="28"/>
              </a:cxn>
              <a:cxn ang="0">
                <a:pos x="18" y="26"/>
              </a:cxn>
            </a:cxnLst>
            <a:rect l="0" t="0" r="r" b="b"/>
            <a:pathLst>
              <a:path w="18" h="28">
                <a:moveTo>
                  <a:pt x="18" y="26"/>
                </a:moveTo>
                <a:lnTo>
                  <a:pt x="18" y="24"/>
                </a:lnTo>
                <a:lnTo>
                  <a:pt x="16" y="21"/>
                </a:lnTo>
                <a:lnTo>
                  <a:pt x="14" y="19"/>
                </a:lnTo>
                <a:lnTo>
                  <a:pt x="12" y="17"/>
                </a:lnTo>
                <a:lnTo>
                  <a:pt x="10" y="16"/>
                </a:lnTo>
                <a:lnTo>
                  <a:pt x="10" y="15"/>
                </a:lnTo>
                <a:lnTo>
                  <a:pt x="8" y="11"/>
                </a:lnTo>
                <a:lnTo>
                  <a:pt x="7" y="9"/>
                </a:lnTo>
                <a:lnTo>
                  <a:pt x="5" y="7"/>
                </a:lnTo>
                <a:lnTo>
                  <a:pt x="4" y="6"/>
                </a:lnTo>
                <a:lnTo>
                  <a:pt x="4" y="5"/>
                </a:lnTo>
                <a:lnTo>
                  <a:pt x="4" y="4"/>
                </a:lnTo>
                <a:lnTo>
                  <a:pt x="4" y="4"/>
                </a:lnTo>
                <a:lnTo>
                  <a:pt x="5" y="0"/>
                </a:lnTo>
                <a:lnTo>
                  <a:pt x="4" y="0"/>
                </a:lnTo>
                <a:lnTo>
                  <a:pt x="2" y="0"/>
                </a:lnTo>
                <a:lnTo>
                  <a:pt x="1" y="1"/>
                </a:lnTo>
                <a:lnTo>
                  <a:pt x="0" y="3"/>
                </a:lnTo>
                <a:lnTo>
                  <a:pt x="0" y="3"/>
                </a:lnTo>
                <a:lnTo>
                  <a:pt x="0" y="3"/>
                </a:lnTo>
                <a:lnTo>
                  <a:pt x="7" y="28"/>
                </a:lnTo>
                <a:lnTo>
                  <a:pt x="18" y="26"/>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30" name="Freeform 42"/>
          <p:cNvSpPr>
            <a:spLocks/>
          </p:cNvSpPr>
          <p:nvPr/>
        </p:nvSpPr>
        <p:spPr bwMode="auto">
          <a:xfrm>
            <a:off x="7885113" y="2282825"/>
            <a:ext cx="215900" cy="501650"/>
          </a:xfrm>
          <a:custGeom>
            <a:avLst/>
            <a:gdLst/>
            <a:ahLst/>
            <a:cxnLst>
              <a:cxn ang="0">
                <a:pos x="0" y="38"/>
              </a:cxn>
              <a:cxn ang="0">
                <a:pos x="1" y="38"/>
              </a:cxn>
              <a:cxn ang="0">
                <a:pos x="3" y="41"/>
              </a:cxn>
              <a:cxn ang="0">
                <a:pos x="8" y="45"/>
              </a:cxn>
              <a:cxn ang="0">
                <a:pos x="12" y="45"/>
              </a:cxn>
              <a:cxn ang="0">
                <a:pos x="13" y="48"/>
              </a:cxn>
              <a:cxn ang="0">
                <a:pos x="14" y="50"/>
              </a:cxn>
              <a:cxn ang="0">
                <a:pos x="16" y="47"/>
              </a:cxn>
              <a:cxn ang="0">
                <a:pos x="17" y="42"/>
              </a:cxn>
              <a:cxn ang="0">
                <a:pos x="21" y="36"/>
              </a:cxn>
              <a:cxn ang="0">
                <a:pos x="23" y="31"/>
              </a:cxn>
              <a:cxn ang="0">
                <a:pos x="22" y="23"/>
              </a:cxn>
              <a:cxn ang="0">
                <a:pos x="20" y="16"/>
              </a:cxn>
              <a:cxn ang="0">
                <a:pos x="17" y="17"/>
              </a:cxn>
              <a:cxn ang="0">
                <a:pos x="16" y="16"/>
              </a:cxn>
              <a:cxn ang="0">
                <a:pos x="15" y="16"/>
              </a:cxn>
              <a:cxn ang="0">
                <a:pos x="16" y="13"/>
              </a:cxn>
              <a:cxn ang="0">
                <a:pos x="18" y="12"/>
              </a:cxn>
              <a:cxn ang="0">
                <a:pos x="18" y="9"/>
              </a:cxn>
              <a:cxn ang="0">
                <a:pos x="20" y="7"/>
              </a:cxn>
              <a:cxn ang="0">
                <a:pos x="5" y="0"/>
              </a:cxn>
              <a:cxn ang="0">
                <a:pos x="4" y="2"/>
              </a:cxn>
              <a:cxn ang="0">
                <a:pos x="3" y="6"/>
              </a:cxn>
              <a:cxn ang="0">
                <a:pos x="0" y="9"/>
              </a:cxn>
              <a:cxn ang="0">
                <a:pos x="2" y="11"/>
              </a:cxn>
              <a:cxn ang="0">
                <a:pos x="1" y="13"/>
              </a:cxn>
              <a:cxn ang="0">
                <a:pos x="2" y="17"/>
              </a:cxn>
              <a:cxn ang="0">
                <a:pos x="4" y="20"/>
              </a:cxn>
              <a:cxn ang="0">
                <a:pos x="7" y="21"/>
              </a:cxn>
              <a:cxn ang="0">
                <a:pos x="9" y="23"/>
              </a:cxn>
              <a:cxn ang="0">
                <a:pos x="11" y="25"/>
              </a:cxn>
              <a:cxn ang="0">
                <a:pos x="6" y="29"/>
              </a:cxn>
              <a:cxn ang="0">
                <a:pos x="1" y="34"/>
              </a:cxn>
            </a:cxnLst>
            <a:rect l="0" t="0" r="r" b="b"/>
            <a:pathLst>
              <a:path w="23" h="50">
                <a:moveTo>
                  <a:pt x="1" y="34"/>
                </a:moveTo>
                <a:lnTo>
                  <a:pt x="0" y="38"/>
                </a:lnTo>
                <a:lnTo>
                  <a:pt x="0" y="38"/>
                </a:lnTo>
                <a:lnTo>
                  <a:pt x="1" y="38"/>
                </a:lnTo>
                <a:lnTo>
                  <a:pt x="2" y="40"/>
                </a:lnTo>
                <a:lnTo>
                  <a:pt x="3" y="41"/>
                </a:lnTo>
                <a:lnTo>
                  <a:pt x="4" y="43"/>
                </a:lnTo>
                <a:lnTo>
                  <a:pt x="8" y="45"/>
                </a:lnTo>
                <a:lnTo>
                  <a:pt x="9" y="45"/>
                </a:lnTo>
                <a:lnTo>
                  <a:pt x="12" y="45"/>
                </a:lnTo>
                <a:lnTo>
                  <a:pt x="13" y="46"/>
                </a:lnTo>
                <a:lnTo>
                  <a:pt x="13" y="48"/>
                </a:lnTo>
                <a:lnTo>
                  <a:pt x="13" y="50"/>
                </a:lnTo>
                <a:lnTo>
                  <a:pt x="14" y="50"/>
                </a:lnTo>
                <a:lnTo>
                  <a:pt x="15" y="49"/>
                </a:lnTo>
                <a:lnTo>
                  <a:pt x="16" y="47"/>
                </a:lnTo>
                <a:lnTo>
                  <a:pt x="16" y="45"/>
                </a:lnTo>
                <a:lnTo>
                  <a:pt x="17" y="42"/>
                </a:lnTo>
                <a:lnTo>
                  <a:pt x="18" y="39"/>
                </a:lnTo>
                <a:lnTo>
                  <a:pt x="21" y="36"/>
                </a:lnTo>
                <a:lnTo>
                  <a:pt x="22" y="34"/>
                </a:lnTo>
                <a:lnTo>
                  <a:pt x="23" y="31"/>
                </a:lnTo>
                <a:lnTo>
                  <a:pt x="23" y="30"/>
                </a:lnTo>
                <a:lnTo>
                  <a:pt x="22" y="23"/>
                </a:lnTo>
                <a:lnTo>
                  <a:pt x="21" y="17"/>
                </a:lnTo>
                <a:lnTo>
                  <a:pt x="20" y="16"/>
                </a:lnTo>
                <a:lnTo>
                  <a:pt x="18" y="16"/>
                </a:lnTo>
                <a:lnTo>
                  <a:pt x="17" y="17"/>
                </a:lnTo>
                <a:lnTo>
                  <a:pt x="17" y="17"/>
                </a:lnTo>
                <a:lnTo>
                  <a:pt x="16" y="16"/>
                </a:lnTo>
                <a:lnTo>
                  <a:pt x="16" y="17"/>
                </a:lnTo>
                <a:lnTo>
                  <a:pt x="15" y="16"/>
                </a:lnTo>
                <a:lnTo>
                  <a:pt x="15" y="16"/>
                </a:lnTo>
                <a:lnTo>
                  <a:pt x="16" y="13"/>
                </a:lnTo>
                <a:lnTo>
                  <a:pt x="17" y="12"/>
                </a:lnTo>
                <a:lnTo>
                  <a:pt x="18" y="12"/>
                </a:lnTo>
                <a:lnTo>
                  <a:pt x="18" y="10"/>
                </a:lnTo>
                <a:lnTo>
                  <a:pt x="18" y="9"/>
                </a:lnTo>
                <a:lnTo>
                  <a:pt x="19" y="8"/>
                </a:lnTo>
                <a:lnTo>
                  <a:pt x="20" y="7"/>
                </a:lnTo>
                <a:lnTo>
                  <a:pt x="19" y="5"/>
                </a:lnTo>
                <a:lnTo>
                  <a:pt x="5" y="0"/>
                </a:lnTo>
                <a:lnTo>
                  <a:pt x="4" y="0"/>
                </a:lnTo>
                <a:lnTo>
                  <a:pt x="4" y="2"/>
                </a:lnTo>
                <a:lnTo>
                  <a:pt x="4" y="3"/>
                </a:lnTo>
                <a:lnTo>
                  <a:pt x="3" y="6"/>
                </a:lnTo>
                <a:lnTo>
                  <a:pt x="1" y="8"/>
                </a:lnTo>
                <a:lnTo>
                  <a:pt x="0" y="9"/>
                </a:lnTo>
                <a:lnTo>
                  <a:pt x="0" y="9"/>
                </a:lnTo>
                <a:lnTo>
                  <a:pt x="2" y="11"/>
                </a:lnTo>
                <a:lnTo>
                  <a:pt x="2" y="13"/>
                </a:lnTo>
                <a:lnTo>
                  <a:pt x="1" y="13"/>
                </a:lnTo>
                <a:lnTo>
                  <a:pt x="1" y="17"/>
                </a:lnTo>
                <a:lnTo>
                  <a:pt x="2" y="17"/>
                </a:lnTo>
                <a:lnTo>
                  <a:pt x="4" y="18"/>
                </a:lnTo>
                <a:lnTo>
                  <a:pt x="4" y="20"/>
                </a:lnTo>
                <a:lnTo>
                  <a:pt x="6" y="21"/>
                </a:lnTo>
                <a:lnTo>
                  <a:pt x="7" y="21"/>
                </a:lnTo>
                <a:lnTo>
                  <a:pt x="8" y="22"/>
                </a:lnTo>
                <a:lnTo>
                  <a:pt x="9" y="23"/>
                </a:lnTo>
                <a:lnTo>
                  <a:pt x="11" y="24"/>
                </a:lnTo>
                <a:lnTo>
                  <a:pt x="11" y="25"/>
                </a:lnTo>
                <a:lnTo>
                  <a:pt x="8" y="26"/>
                </a:lnTo>
                <a:lnTo>
                  <a:pt x="6" y="29"/>
                </a:lnTo>
                <a:lnTo>
                  <a:pt x="5" y="31"/>
                </a:lnTo>
                <a:lnTo>
                  <a:pt x="1" y="34"/>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31" name="Freeform 43"/>
          <p:cNvSpPr>
            <a:spLocks/>
          </p:cNvSpPr>
          <p:nvPr/>
        </p:nvSpPr>
        <p:spPr bwMode="auto">
          <a:xfrm>
            <a:off x="8081963" y="2041525"/>
            <a:ext cx="263525" cy="280988"/>
          </a:xfrm>
          <a:custGeom>
            <a:avLst/>
            <a:gdLst/>
            <a:ahLst/>
            <a:cxnLst>
              <a:cxn ang="0">
                <a:pos x="0" y="6"/>
              </a:cxn>
              <a:cxn ang="0">
                <a:pos x="9" y="3"/>
              </a:cxn>
              <a:cxn ang="0">
                <a:pos x="10" y="4"/>
              </a:cxn>
              <a:cxn ang="0">
                <a:pos x="10" y="4"/>
              </a:cxn>
              <a:cxn ang="0">
                <a:pos x="11" y="3"/>
              </a:cxn>
              <a:cxn ang="0">
                <a:pos x="25" y="0"/>
              </a:cxn>
              <a:cxn ang="0">
                <a:pos x="28" y="11"/>
              </a:cxn>
              <a:cxn ang="0">
                <a:pos x="27" y="12"/>
              </a:cxn>
              <a:cxn ang="0">
                <a:pos x="27" y="13"/>
              </a:cxn>
              <a:cxn ang="0">
                <a:pos x="27" y="14"/>
              </a:cxn>
              <a:cxn ang="0">
                <a:pos x="27" y="14"/>
              </a:cxn>
              <a:cxn ang="0">
                <a:pos x="26" y="14"/>
              </a:cxn>
              <a:cxn ang="0">
                <a:pos x="21" y="16"/>
              </a:cxn>
              <a:cxn ang="0">
                <a:pos x="20" y="16"/>
              </a:cxn>
              <a:cxn ang="0">
                <a:pos x="19" y="17"/>
              </a:cxn>
              <a:cxn ang="0">
                <a:pos x="19" y="18"/>
              </a:cxn>
              <a:cxn ang="0">
                <a:pos x="19" y="18"/>
              </a:cxn>
              <a:cxn ang="0">
                <a:pos x="16" y="18"/>
              </a:cxn>
              <a:cxn ang="0">
                <a:pos x="12" y="20"/>
              </a:cxn>
              <a:cxn ang="0">
                <a:pos x="12" y="20"/>
              </a:cxn>
              <a:cxn ang="0">
                <a:pos x="9" y="22"/>
              </a:cxn>
              <a:cxn ang="0">
                <a:pos x="4" y="26"/>
              </a:cxn>
              <a:cxn ang="0">
                <a:pos x="2" y="28"/>
              </a:cxn>
              <a:cxn ang="0">
                <a:pos x="0" y="26"/>
              </a:cxn>
              <a:cxn ang="0">
                <a:pos x="3" y="23"/>
              </a:cxn>
              <a:cxn ang="0">
                <a:pos x="3" y="22"/>
              </a:cxn>
              <a:cxn ang="0">
                <a:pos x="2" y="21"/>
              </a:cxn>
              <a:cxn ang="0">
                <a:pos x="0" y="6"/>
              </a:cxn>
            </a:cxnLst>
            <a:rect l="0" t="0" r="r" b="b"/>
            <a:pathLst>
              <a:path w="28" h="28">
                <a:moveTo>
                  <a:pt x="0" y="6"/>
                </a:moveTo>
                <a:lnTo>
                  <a:pt x="9" y="3"/>
                </a:lnTo>
                <a:lnTo>
                  <a:pt x="10" y="4"/>
                </a:lnTo>
                <a:lnTo>
                  <a:pt x="10" y="4"/>
                </a:lnTo>
                <a:lnTo>
                  <a:pt x="11" y="3"/>
                </a:lnTo>
                <a:lnTo>
                  <a:pt x="25" y="0"/>
                </a:lnTo>
                <a:lnTo>
                  <a:pt x="28" y="11"/>
                </a:lnTo>
                <a:lnTo>
                  <a:pt x="27" y="12"/>
                </a:lnTo>
                <a:lnTo>
                  <a:pt x="27" y="13"/>
                </a:lnTo>
                <a:lnTo>
                  <a:pt x="27" y="14"/>
                </a:lnTo>
                <a:lnTo>
                  <a:pt x="27" y="14"/>
                </a:lnTo>
                <a:lnTo>
                  <a:pt x="26" y="14"/>
                </a:lnTo>
                <a:lnTo>
                  <a:pt x="21" y="16"/>
                </a:lnTo>
                <a:lnTo>
                  <a:pt x="20" y="16"/>
                </a:lnTo>
                <a:lnTo>
                  <a:pt x="19" y="17"/>
                </a:lnTo>
                <a:lnTo>
                  <a:pt x="19" y="18"/>
                </a:lnTo>
                <a:lnTo>
                  <a:pt x="19" y="18"/>
                </a:lnTo>
                <a:lnTo>
                  <a:pt x="16" y="18"/>
                </a:lnTo>
                <a:lnTo>
                  <a:pt x="12" y="20"/>
                </a:lnTo>
                <a:lnTo>
                  <a:pt x="12" y="20"/>
                </a:lnTo>
                <a:lnTo>
                  <a:pt x="9" y="22"/>
                </a:lnTo>
                <a:lnTo>
                  <a:pt x="4" y="26"/>
                </a:lnTo>
                <a:lnTo>
                  <a:pt x="2" y="28"/>
                </a:lnTo>
                <a:lnTo>
                  <a:pt x="0" y="26"/>
                </a:lnTo>
                <a:lnTo>
                  <a:pt x="3" y="23"/>
                </a:lnTo>
                <a:lnTo>
                  <a:pt x="3" y="22"/>
                </a:lnTo>
                <a:lnTo>
                  <a:pt x="2" y="21"/>
                </a:lnTo>
                <a:lnTo>
                  <a:pt x="0" y="6"/>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32" name="Freeform 44"/>
          <p:cNvSpPr>
            <a:spLocks/>
          </p:cNvSpPr>
          <p:nvPr/>
        </p:nvSpPr>
        <p:spPr bwMode="auto">
          <a:xfrm>
            <a:off x="8074025" y="1830388"/>
            <a:ext cx="514350" cy="280987"/>
          </a:xfrm>
          <a:custGeom>
            <a:avLst/>
            <a:gdLst/>
            <a:ahLst/>
            <a:cxnLst>
              <a:cxn ang="0">
                <a:pos x="11" y="9"/>
              </a:cxn>
              <a:cxn ang="0">
                <a:pos x="29" y="5"/>
              </a:cxn>
              <a:cxn ang="0">
                <a:pos x="30" y="5"/>
              </a:cxn>
              <a:cxn ang="0">
                <a:pos x="30" y="3"/>
              </a:cxn>
              <a:cxn ang="0">
                <a:pos x="33" y="0"/>
              </a:cxn>
              <a:cxn ang="0">
                <a:pos x="35" y="1"/>
              </a:cxn>
              <a:cxn ang="0">
                <a:pos x="38" y="5"/>
              </a:cxn>
              <a:cxn ang="0">
                <a:pos x="38" y="6"/>
              </a:cxn>
              <a:cxn ang="0">
                <a:pos x="36" y="9"/>
              </a:cxn>
              <a:cxn ang="0">
                <a:pos x="36" y="12"/>
              </a:cxn>
              <a:cxn ang="0">
                <a:pos x="40" y="13"/>
              </a:cxn>
              <a:cxn ang="0">
                <a:pos x="44" y="19"/>
              </a:cxn>
              <a:cxn ang="0">
                <a:pos x="49" y="21"/>
              </a:cxn>
              <a:cxn ang="0">
                <a:pos x="53" y="17"/>
              </a:cxn>
              <a:cxn ang="0">
                <a:pos x="50" y="15"/>
              </a:cxn>
              <a:cxn ang="0">
                <a:pos x="49" y="13"/>
              </a:cxn>
              <a:cxn ang="0">
                <a:pos x="51" y="14"/>
              </a:cxn>
              <a:cxn ang="0">
                <a:pos x="55" y="21"/>
              </a:cxn>
              <a:cxn ang="0">
                <a:pos x="53" y="21"/>
              </a:cxn>
              <a:cxn ang="0">
                <a:pos x="49" y="24"/>
              </a:cxn>
              <a:cxn ang="0">
                <a:pos x="45" y="26"/>
              </a:cxn>
              <a:cxn ang="0">
                <a:pos x="45" y="25"/>
              </a:cxn>
              <a:cxn ang="0">
                <a:pos x="44" y="23"/>
              </a:cxn>
              <a:cxn ang="0">
                <a:pos x="41" y="28"/>
              </a:cxn>
              <a:cxn ang="0">
                <a:pos x="39" y="27"/>
              </a:cxn>
              <a:cxn ang="0">
                <a:pos x="38" y="26"/>
              </a:cxn>
              <a:cxn ang="0">
                <a:pos x="37" y="25"/>
              </a:cxn>
              <a:cxn ang="0">
                <a:pos x="34" y="24"/>
              </a:cxn>
              <a:cxn ang="0">
                <a:pos x="32" y="21"/>
              </a:cxn>
              <a:cxn ang="0">
                <a:pos x="26" y="21"/>
              </a:cxn>
              <a:cxn ang="0">
                <a:pos x="11" y="25"/>
              </a:cxn>
              <a:cxn ang="0">
                <a:pos x="10" y="24"/>
              </a:cxn>
              <a:cxn ang="0">
                <a:pos x="0" y="26"/>
              </a:cxn>
            </a:cxnLst>
            <a:rect l="0" t="0" r="r" b="b"/>
            <a:pathLst>
              <a:path w="55" h="28">
                <a:moveTo>
                  <a:pt x="0" y="12"/>
                </a:moveTo>
                <a:lnTo>
                  <a:pt x="11" y="9"/>
                </a:lnTo>
                <a:lnTo>
                  <a:pt x="29" y="6"/>
                </a:lnTo>
                <a:lnTo>
                  <a:pt x="29" y="5"/>
                </a:lnTo>
                <a:lnTo>
                  <a:pt x="30" y="4"/>
                </a:lnTo>
                <a:lnTo>
                  <a:pt x="30" y="5"/>
                </a:lnTo>
                <a:lnTo>
                  <a:pt x="31" y="4"/>
                </a:lnTo>
                <a:lnTo>
                  <a:pt x="30" y="3"/>
                </a:lnTo>
                <a:lnTo>
                  <a:pt x="32" y="3"/>
                </a:lnTo>
                <a:lnTo>
                  <a:pt x="33" y="0"/>
                </a:lnTo>
                <a:lnTo>
                  <a:pt x="34" y="0"/>
                </a:lnTo>
                <a:lnTo>
                  <a:pt x="35" y="1"/>
                </a:lnTo>
                <a:lnTo>
                  <a:pt x="36" y="3"/>
                </a:lnTo>
                <a:lnTo>
                  <a:pt x="38" y="5"/>
                </a:lnTo>
                <a:lnTo>
                  <a:pt x="38" y="6"/>
                </a:lnTo>
                <a:lnTo>
                  <a:pt x="38" y="6"/>
                </a:lnTo>
                <a:lnTo>
                  <a:pt x="37" y="7"/>
                </a:lnTo>
                <a:lnTo>
                  <a:pt x="36" y="9"/>
                </a:lnTo>
                <a:lnTo>
                  <a:pt x="35" y="11"/>
                </a:lnTo>
                <a:lnTo>
                  <a:pt x="36" y="12"/>
                </a:lnTo>
                <a:lnTo>
                  <a:pt x="38" y="12"/>
                </a:lnTo>
                <a:lnTo>
                  <a:pt x="40" y="13"/>
                </a:lnTo>
                <a:lnTo>
                  <a:pt x="43" y="16"/>
                </a:lnTo>
                <a:lnTo>
                  <a:pt x="44" y="19"/>
                </a:lnTo>
                <a:lnTo>
                  <a:pt x="45" y="20"/>
                </a:lnTo>
                <a:lnTo>
                  <a:pt x="49" y="21"/>
                </a:lnTo>
                <a:lnTo>
                  <a:pt x="51" y="20"/>
                </a:lnTo>
                <a:lnTo>
                  <a:pt x="53" y="17"/>
                </a:lnTo>
                <a:lnTo>
                  <a:pt x="52" y="17"/>
                </a:lnTo>
                <a:lnTo>
                  <a:pt x="50" y="15"/>
                </a:lnTo>
                <a:lnTo>
                  <a:pt x="49" y="14"/>
                </a:lnTo>
                <a:lnTo>
                  <a:pt x="49" y="13"/>
                </a:lnTo>
                <a:lnTo>
                  <a:pt x="50" y="14"/>
                </a:lnTo>
                <a:lnTo>
                  <a:pt x="51" y="14"/>
                </a:lnTo>
                <a:lnTo>
                  <a:pt x="53" y="17"/>
                </a:lnTo>
                <a:lnTo>
                  <a:pt x="55" y="21"/>
                </a:lnTo>
                <a:lnTo>
                  <a:pt x="55" y="22"/>
                </a:lnTo>
                <a:lnTo>
                  <a:pt x="53" y="21"/>
                </a:lnTo>
                <a:lnTo>
                  <a:pt x="51" y="23"/>
                </a:lnTo>
                <a:lnTo>
                  <a:pt x="49" y="24"/>
                </a:lnTo>
                <a:lnTo>
                  <a:pt x="46" y="26"/>
                </a:lnTo>
                <a:lnTo>
                  <a:pt x="45" y="26"/>
                </a:lnTo>
                <a:lnTo>
                  <a:pt x="45" y="26"/>
                </a:lnTo>
                <a:lnTo>
                  <a:pt x="45" y="25"/>
                </a:lnTo>
                <a:lnTo>
                  <a:pt x="44" y="23"/>
                </a:lnTo>
                <a:lnTo>
                  <a:pt x="44" y="23"/>
                </a:lnTo>
                <a:lnTo>
                  <a:pt x="42" y="25"/>
                </a:lnTo>
                <a:lnTo>
                  <a:pt x="41" y="28"/>
                </a:lnTo>
                <a:lnTo>
                  <a:pt x="40" y="28"/>
                </a:lnTo>
                <a:lnTo>
                  <a:pt x="39" y="27"/>
                </a:lnTo>
                <a:lnTo>
                  <a:pt x="39" y="27"/>
                </a:lnTo>
                <a:lnTo>
                  <a:pt x="38" y="26"/>
                </a:lnTo>
                <a:lnTo>
                  <a:pt x="38" y="26"/>
                </a:lnTo>
                <a:lnTo>
                  <a:pt x="37" y="25"/>
                </a:lnTo>
                <a:lnTo>
                  <a:pt x="37" y="25"/>
                </a:lnTo>
                <a:lnTo>
                  <a:pt x="34" y="24"/>
                </a:lnTo>
                <a:lnTo>
                  <a:pt x="33" y="22"/>
                </a:lnTo>
                <a:lnTo>
                  <a:pt x="32" y="21"/>
                </a:lnTo>
                <a:lnTo>
                  <a:pt x="31" y="20"/>
                </a:lnTo>
                <a:lnTo>
                  <a:pt x="26" y="21"/>
                </a:lnTo>
                <a:lnTo>
                  <a:pt x="12" y="25"/>
                </a:lnTo>
                <a:lnTo>
                  <a:pt x="11" y="25"/>
                </a:lnTo>
                <a:lnTo>
                  <a:pt x="11" y="25"/>
                </a:lnTo>
                <a:lnTo>
                  <a:pt x="10" y="24"/>
                </a:lnTo>
                <a:lnTo>
                  <a:pt x="1" y="27"/>
                </a:lnTo>
                <a:lnTo>
                  <a:pt x="0" y="26"/>
                </a:lnTo>
                <a:lnTo>
                  <a:pt x="0" y="12"/>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33" name="Freeform 45"/>
          <p:cNvSpPr>
            <a:spLocks/>
          </p:cNvSpPr>
          <p:nvPr/>
        </p:nvSpPr>
        <p:spPr bwMode="auto">
          <a:xfrm>
            <a:off x="8307388" y="2032000"/>
            <a:ext cx="141287" cy="150813"/>
          </a:xfrm>
          <a:custGeom>
            <a:avLst/>
            <a:gdLst/>
            <a:ahLst/>
            <a:cxnLst>
              <a:cxn ang="0">
                <a:pos x="0" y="1"/>
              </a:cxn>
              <a:cxn ang="0">
                <a:pos x="4" y="12"/>
              </a:cxn>
              <a:cxn ang="0">
                <a:pos x="3" y="13"/>
              </a:cxn>
              <a:cxn ang="0">
                <a:pos x="3" y="14"/>
              </a:cxn>
              <a:cxn ang="0">
                <a:pos x="3" y="15"/>
              </a:cxn>
              <a:cxn ang="0">
                <a:pos x="3" y="15"/>
              </a:cxn>
              <a:cxn ang="0">
                <a:pos x="4" y="15"/>
              </a:cxn>
              <a:cxn ang="0">
                <a:pos x="7" y="13"/>
              </a:cxn>
              <a:cxn ang="0">
                <a:pos x="9" y="12"/>
              </a:cxn>
              <a:cxn ang="0">
                <a:pos x="9" y="11"/>
              </a:cxn>
              <a:cxn ang="0">
                <a:pos x="8" y="10"/>
              </a:cxn>
              <a:cxn ang="0">
                <a:pos x="8" y="8"/>
              </a:cxn>
              <a:cxn ang="0">
                <a:pos x="10" y="6"/>
              </a:cxn>
              <a:cxn ang="0">
                <a:pos x="10" y="7"/>
              </a:cxn>
              <a:cxn ang="0">
                <a:pos x="10" y="8"/>
              </a:cxn>
              <a:cxn ang="0">
                <a:pos x="10" y="11"/>
              </a:cxn>
              <a:cxn ang="0">
                <a:pos x="11" y="11"/>
              </a:cxn>
              <a:cxn ang="0">
                <a:pos x="12" y="11"/>
              </a:cxn>
              <a:cxn ang="0">
                <a:pos x="12" y="10"/>
              </a:cxn>
              <a:cxn ang="0">
                <a:pos x="12" y="10"/>
              </a:cxn>
              <a:cxn ang="0">
                <a:pos x="13" y="9"/>
              </a:cxn>
              <a:cxn ang="0">
                <a:pos x="15" y="8"/>
              </a:cxn>
              <a:cxn ang="0">
                <a:pos x="15" y="8"/>
              </a:cxn>
              <a:cxn ang="0">
                <a:pos x="14" y="7"/>
              </a:cxn>
              <a:cxn ang="0">
                <a:pos x="14" y="6"/>
              </a:cxn>
              <a:cxn ang="0">
                <a:pos x="13" y="6"/>
              </a:cxn>
              <a:cxn ang="0">
                <a:pos x="13" y="6"/>
              </a:cxn>
              <a:cxn ang="0">
                <a:pos x="12" y="5"/>
              </a:cxn>
              <a:cxn ang="0">
                <a:pos x="12" y="4"/>
              </a:cxn>
              <a:cxn ang="0">
                <a:pos x="9" y="4"/>
              </a:cxn>
              <a:cxn ang="0">
                <a:pos x="8" y="2"/>
              </a:cxn>
              <a:cxn ang="0">
                <a:pos x="7" y="1"/>
              </a:cxn>
              <a:cxn ang="0">
                <a:pos x="6" y="0"/>
              </a:cxn>
              <a:cxn ang="0">
                <a:pos x="0" y="1"/>
              </a:cxn>
            </a:cxnLst>
            <a:rect l="0" t="0" r="r" b="b"/>
            <a:pathLst>
              <a:path w="15" h="15">
                <a:moveTo>
                  <a:pt x="0" y="1"/>
                </a:moveTo>
                <a:lnTo>
                  <a:pt x="4" y="12"/>
                </a:lnTo>
                <a:lnTo>
                  <a:pt x="3" y="13"/>
                </a:lnTo>
                <a:lnTo>
                  <a:pt x="3" y="14"/>
                </a:lnTo>
                <a:lnTo>
                  <a:pt x="3" y="15"/>
                </a:lnTo>
                <a:lnTo>
                  <a:pt x="3" y="15"/>
                </a:lnTo>
                <a:lnTo>
                  <a:pt x="4" y="15"/>
                </a:lnTo>
                <a:lnTo>
                  <a:pt x="7" y="13"/>
                </a:lnTo>
                <a:lnTo>
                  <a:pt x="9" y="12"/>
                </a:lnTo>
                <a:lnTo>
                  <a:pt x="9" y="11"/>
                </a:lnTo>
                <a:lnTo>
                  <a:pt x="8" y="10"/>
                </a:lnTo>
                <a:lnTo>
                  <a:pt x="8" y="8"/>
                </a:lnTo>
                <a:lnTo>
                  <a:pt x="10" y="6"/>
                </a:lnTo>
                <a:lnTo>
                  <a:pt x="10" y="7"/>
                </a:lnTo>
                <a:lnTo>
                  <a:pt x="10" y="8"/>
                </a:lnTo>
                <a:lnTo>
                  <a:pt x="10" y="11"/>
                </a:lnTo>
                <a:lnTo>
                  <a:pt x="11" y="11"/>
                </a:lnTo>
                <a:lnTo>
                  <a:pt x="12" y="11"/>
                </a:lnTo>
                <a:lnTo>
                  <a:pt x="12" y="10"/>
                </a:lnTo>
                <a:lnTo>
                  <a:pt x="12" y="10"/>
                </a:lnTo>
                <a:lnTo>
                  <a:pt x="13" y="9"/>
                </a:lnTo>
                <a:lnTo>
                  <a:pt x="15" y="8"/>
                </a:lnTo>
                <a:lnTo>
                  <a:pt x="15" y="8"/>
                </a:lnTo>
                <a:lnTo>
                  <a:pt x="14" y="7"/>
                </a:lnTo>
                <a:lnTo>
                  <a:pt x="14" y="6"/>
                </a:lnTo>
                <a:lnTo>
                  <a:pt x="13" y="6"/>
                </a:lnTo>
                <a:lnTo>
                  <a:pt x="13" y="6"/>
                </a:lnTo>
                <a:lnTo>
                  <a:pt x="12" y="5"/>
                </a:lnTo>
                <a:lnTo>
                  <a:pt x="12" y="4"/>
                </a:lnTo>
                <a:lnTo>
                  <a:pt x="9" y="4"/>
                </a:lnTo>
                <a:lnTo>
                  <a:pt x="8" y="2"/>
                </a:lnTo>
                <a:lnTo>
                  <a:pt x="7" y="1"/>
                </a:lnTo>
                <a:lnTo>
                  <a:pt x="6" y="0"/>
                </a:lnTo>
                <a:lnTo>
                  <a:pt x="0" y="1"/>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34" name="Freeform 46"/>
          <p:cNvSpPr>
            <a:spLocks/>
          </p:cNvSpPr>
          <p:nvPr/>
        </p:nvSpPr>
        <p:spPr bwMode="auto">
          <a:xfrm>
            <a:off x="7951788" y="1428750"/>
            <a:ext cx="271462" cy="522288"/>
          </a:xfrm>
          <a:custGeom>
            <a:avLst/>
            <a:gdLst/>
            <a:ahLst/>
            <a:cxnLst>
              <a:cxn ang="0">
                <a:pos x="0" y="7"/>
              </a:cxn>
              <a:cxn ang="0">
                <a:pos x="1" y="9"/>
              </a:cxn>
              <a:cxn ang="0">
                <a:pos x="1" y="10"/>
              </a:cxn>
              <a:cxn ang="0">
                <a:pos x="2" y="11"/>
              </a:cxn>
              <a:cxn ang="0">
                <a:pos x="2" y="11"/>
              </a:cxn>
              <a:cxn ang="0">
                <a:pos x="4" y="17"/>
              </a:cxn>
              <a:cxn ang="0">
                <a:pos x="5" y="22"/>
              </a:cxn>
              <a:cxn ang="0">
                <a:pos x="4" y="24"/>
              </a:cxn>
              <a:cxn ang="0">
                <a:pos x="4" y="26"/>
              </a:cxn>
              <a:cxn ang="0">
                <a:pos x="7" y="32"/>
              </a:cxn>
              <a:cxn ang="0">
                <a:pos x="6" y="35"/>
              </a:cxn>
              <a:cxn ang="0">
                <a:pos x="7" y="35"/>
              </a:cxn>
              <a:cxn ang="0">
                <a:pos x="7" y="35"/>
              </a:cxn>
              <a:cxn ang="0">
                <a:pos x="7" y="35"/>
              </a:cxn>
              <a:cxn ang="0">
                <a:pos x="8" y="35"/>
              </a:cxn>
              <a:cxn ang="0">
                <a:pos x="10" y="37"/>
              </a:cxn>
              <a:cxn ang="0">
                <a:pos x="10" y="42"/>
              </a:cxn>
              <a:cxn ang="0">
                <a:pos x="10" y="45"/>
              </a:cxn>
              <a:cxn ang="0">
                <a:pos x="12" y="48"/>
              </a:cxn>
              <a:cxn ang="0">
                <a:pos x="13" y="52"/>
              </a:cxn>
              <a:cxn ang="0">
                <a:pos x="24" y="49"/>
              </a:cxn>
              <a:cxn ang="0">
                <a:pos x="24" y="48"/>
              </a:cxn>
              <a:cxn ang="0">
                <a:pos x="23" y="47"/>
              </a:cxn>
              <a:cxn ang="0">
                <a:pos x="23" y="45"/>
              </a:cxn>
              <a:cxn ang="0">
                <a:pos x="23" y="44"/>
              </a:cxn>
              <a:cxn ang="0">
                <a:pos x="23" y="42"/>
              </a:cxn>
              <a:cxn ang="0">
                <a:pos x="22" y="34"/>
              </a:cxn>
              <a:cxn ang="0">
                <a:pos x="22" y="31"/>
              </a:cxn>
              <a:cxn ang="0">
                <a:pos x="23" y="26"/>
              </a:cxn>
              <a:cxn ang="0">
                <a:pos x="24" y="23"/>
              </a:cxn>
              <a:cxn ang="0">
                <a:pos x="24" y="21"/>
              </a:cxn>
              <a:cxn ang="0">
                <a:pos x="23" y="19"/>
              </a:cxn>
              <a:cxn ang="0">
                <a:pos x="23" y="17"/>
              </a:cxn>
              <a:cxn ang="0">
                <a:pos x="24" y="16"/>
              </a:cxn>
              <a:cxn ang="0">
                <a:pos x="27" y="13"/>
              </a:cxn>
              <a:cxn ang="0">
                <a:pos x="29" y="9"/>
              </a:cxn>
              <a:cxn ang="0">
                <a:pos x="27" y="6"/>
              </a:cxn>
              <a:cxn ang="0">
                <a:pos x="27" y="5"/>
              </a:cxn>
              <a:cxn ang="0">
                <a:pos x="27" y="4"/>
              </a:cxn>
              <a:cxn ang="0">
                <a:pos x="27" y="3"/>
              </a:cxn>
              <a:cxn ang="0">
                <a:pos x="26" y="0"/>
              </a:cxn>
              <a:cxn ang="0">
                <a:pos x="0" y="7"/>
              </a:cxn>
            </a:cxnLst>
            <a:rect l="0" t="0" r="r" b="b"/>
            <a:pathLst>
              <a:path w="29" h="52">
                <a:moveTo>
                  <a:pt x="0" y="7"/>
                </a:moveTo>
                <a:lnTo>
                  <a:pt x="1" y="9"/>
                </a:lnTo>
                <a:lnTo>
                  <a:pt x="1" y="10"/>
                </a:lnTo>
                <a:lnTo>
                  <a:pt x="2" y="11"/>
                </a:lnTo>
                <a:lnTo>
                  <a:pt x="2" y="11"/>
                </a:lnTo>
                <a:lnTo>
                  <a:pt x="4" y="17"/>
                </a:lnTo>
                <a:lnTo>
                  <a:pt x="5" y="22"/>
                </a:lnTo>
                <a:lnTo>
                  <a:pt x="4" y="24"/>
                </a:lnTo>
                <a:lnTo>
                  <a:pt x="4" y="26"/>
                </a:lnTo>
                <a:lnTo>
                  <a:pt x="7" y="32"/>
                </a:lnTo>
                <a:lnTo>
                  <a:pt x="6" y="35"/>
                </a:lnTo>
                <a:lnTo>
                  <a:pt x="7" y="35"/>
                </a:lnTo>
                <a:lnTo>
                  <a:pt x="7" y="35"/>
                </a:lnTo>
                <a:lnTo>
                  <a:pt x="7" y="35"/>
                </a:lnTo>
                <a:lnTo>
                  <a:pt x="8" y="35"/>
                </a:lnTo>
                <a:lnTo>
                  <a:pt x="10" y="37"/>
                </a:lnTo>
                <a:lnTo>
                  <a:pt x="10" y="42"/>
                </a:lnTo>
                <a:lnTo>
                  <a:pt x="10" y="45"/>
                </a:lnTo>
                <a:lnTo>
                  <a:pt x="12" y="48"/>
                </a:lnTo>
                <a:lnTo>
                  <a:pt x="13" y="52"/>
                </a:lnTo>
                <a:lnTo>
                  <a:pt x="24" y="49"/>
                </a:lnTo>
                <a:lnTo>
                  <a:pt x="24" y="48"/>
                </a:lnTo>
                <a:lnTo>
                  <a:pt x="23" y="47"/>
                </a:lnTo>
                <a:lnTo>
                  <a:pt x="23" y="45"/>
                </a:lnTo>
                <a:lnTo>
                  <a:pt x="23" y="44"/>
                </a:lnTo>
                <a:lnTo>
                  <a:pt x="23" y="42"/>
                </a:lnTo>
                <a:lnTo>
                  <a:pt x="22" y="34"/>
                </a:lnTo>
                <a:lnTo>
                  <a:pt x="22" y="31"/>
                </a:lnTo>
                <a:lnTo>
                  <a:pt x="23" y="26"/>
                </a:lnTo>
                <a:lnTo>
                  <a:pt x="24" y="23"/>
                </a:lnTo>
                <a:lnTo>
                  <a:pt x="24" y="21"/>
                </a:lnTo>
                <a:lnTo>
                  <a:pt x="23" y="19"/>
                </a:lnTo>
                <a:lnTo>
                  <a:pt x="23" y="17"/>
                </a:lnTo>
                <a:lnTo>
                  <a:pt x="24" y="16"/>
                </a:lnTo>
                <a:lnTo>
                  <a:pt x="27" y="13"/>
                </a:lnTo>
                <a:lnTo>
                  <a:pt x="29" y="9"/>
                </a:lnTo>
                <a:lnTo>
                  <a:pt x="27" y="6"/>
                </a:lnTo>
                <a:lnTo>
                  <a:pt x="27" y="5"/>
                </a:lnTo>
                <a:lnTo>
                  <a:pt x="27" y="4"/>
                </a:lnTo>
                <a:lnTo>
                  <a:pt x="27" y="3"/>
                </a:lnTo>
                <a:lnTo>
                  <a:pt x="26" y="0"/>
                </a:lnTo>
                <a:lnTo>
                  <a:pt x="0" y="7"/>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35" name="Freeform 47"/>
          <p:cNvSpPr>
            <a:spLocks/>
          </p:cNvSpPr>
          <p:nvPr/>
        </p:nvSpPr>
        <p:spPr bwMode="auto">
          <a:xfrm>
            <a:off x="8158163" y="1347788"/>
            <a:ext cx="242887" cy="573087"/>
          </a:xfrm>
          <a:custGeom>
            <a:avLst/>
            <a:gdLst/>
            <a:ahLst/>
            <a:cxnLst>
              <a:cxn ang="0">
                <a:pos x="26" y="49"/>
              </a:cxn>
              <a:cxn ang="0">
                <a:pos x="25" y="48"/>
              </a:cxn>
              <a:cxn ang="0">
                <a:pos x="24" y="48"/>
              </a:cxn>
              <a:cxn ang="0">
                <a:pos x="23" y="51"/>
              </a:cxn>
              <a:cxn ang="0">
                <a:pos x="21" y="51"/>
              </a:cxn>
              <a:cxn ang="0">
                <a:pos x="22" y="52"/>
              </a:cxn>
              <a:cxn ang="0">
                <a:pos x="21" y="53"/>
              </a:cxn>
              <a:cxn ang="0">
                <a:pos x="21" y="52"/>
              </a:cxn>
              <a:cxn ang="0">
                <a:pos x="20" y="53"/>
              </a:cxn>
              <a:cxn ang="0">
                <a:pos x="20" y="53"/>
              </a:cxn>
              <a:cxn ang="0">
                <a:pos x="2" y="57"/>
              </a:cxn>
              <a:cxn ang="0">
                <a:pos x="2" y="56"/>
              </a:cxn>
              <a:cxn ang="0">
                <a:pos x="1" y="55"/>
              </a:cxn>
              <a:cxn ang="0">
                <a:pos x="1" y="53"/>
              </a:cxn>
              <a:cxn ang="0">
                <a:pos x="2" y="52"/>
              </a:cxn>
              <a:cxn ang="0">
                <a:pos x="1" y="50"/>
              </a:cxn>
              <a:cxn ang="0">
                <a:pos x="0" y="42"/>
              </a:cxn>
              <a:cxn ang="0">
                <a:pos x="0" y="39"/>
              </a:cxn>
              <a:cxn ang="0">
                <a:pos x="1" y="35"/>
              </a:cxn>
              <a:cxn ang="0">
                <a:pos x="2" y="31"/>
              </a:cxn>
              <a:cxn ang="0">
                <a:pos x="2" y="29"/>
              </a:cxn>
              <a:cxn ang="0">
                <a:pos x="1" y="27"/>
              </a:cxn>
              <a:cxn ang="0">
                <a:pos x="1" y="25"/>
              </a:cxn>
              <a:cxn ang="0">
                <a:pos x="2" y="24"/>
              </a:cxn>
              <a:cxn ang="0">
                <a:pos x="5" y="21"/>
              </a:cxn>
              <a:cxn ang="0">
                <a:pos x="7" y="17"/>
              </a:cxn>
              <a:cxn ang="0">
                <a:pos x="5" y="14"/>
              </a:cxn>
              <a:cxn ang="0">
                <a:pos x="5" y="13"/>
              </a:cxn>
              <a:cxn ang="0">
                <a:pos x="5" y="12"/>
              </a:cxn>
              <a:cxn ang="0">
                <a:pos x="5" y="11"/>
              </a:cxn>
              <a:cxn ang="0">
                <a:pos x="4" y="8"/>
              </a:cxn>
              <a:cxn ang="0">
                <a:pos x="5" y="4"/>
              </a:cxn>
              <a:cxn ang="0">
                <a:pos x="4" y="3"/>
              </a:cxn>
              <a:cxn ang="0">
                <a:pos x="5" y="3"/>
              </a:cxn>
              <a:cxn ang="0">
                <a:pos x="6" y="3"/>
              </a:cxn>
              <a:cxn ang="0">
                <a:pos x="6" y="1"/>
              </a:cxn>
              <a:cxn ang="0">
                <a:pos x="7" y="2"/>
              </a:cxn>
              <a:cxn ang="0">
                <a:pos x="8" y="1"/>
              </a:cxn>
              <a:cxn ang="0">
                <a:pos x="9" y="0"/>
              </a:cxn>
              <a:cxn ang="0">
                <a:pos x="21" y="35"/>
              </a:cxn>
              <a:cxn ang="0">
                <a:pos x="21" y="36"/>
              </a:cxn>
              <a:cxn ang="0">
                <a:pos x="21" y="38"/>
              </a:cxn>
              <a:cxn ang="0">
                <a:pos x="21" y="38"/>
              </a:cxn>
              <a:cxn ang="0">
                <a:pos x="24" y="40"/>
              </a:cxn>
              <a:cxn ang="0">
                <a:pos x="24" y="41"/>
              </a:cxn>
              <a:cxn ang="0">
                <a:pos x="25" y="42"/>
              </a:cxn>
              <a:cxn ang="0">
                <a:pos x="25" y="43"/>
              </a:cxn>
              <a:cxn ang="0">
                <a:pos x="26" y="46"/>
              </a:cxn>
              <a:cxn ang="0">
                <a:pos x="26" y="46"/>
              </a:cxn>
              <a:cxn ang="0">
                <a:pos x="26" y="48"/>
              </a:cxn>
              <a:cxn ang="0">
                <a:pos x="26" y="49"/>
              </a:cxn>
            </a:cxnLst>
            <a:rect l="0" t="0" r="r" b="b"/>
            <a:pathLst>
              <a:path w="26" h="57">
                <a:moveTo>
                  <a:pt x="26" y="49"/>
                </a:moveTo>
                <a:lnTo>
                  <a:pt x="25" y="48"/>
                </a:lnTo>
                <a:lnTo>
                  <a:pt x="24" y="48"/>
                </a:lnTo>
                <a:lnTo>
                  <a:pt x="23" y="51"/>
                </a:lnTo>
                <a:lnTo>
                  <a:pt x="21" y="51"/>
                </a:lnTo>
                <a:lnTo>
                  <a:pt x="22" y="52"/>
                </a:lnTo>
                <a:lnTo>
                  <a:pt x="21" y="53"/>
                </a:lnTo>
                <a:lnTo>
                  <a:pt x="21" y="52"/>
                </a:lnTo>
                <a:lnTo>
                  <a:pt x="20" y="53"/>
                </a:lnTo>
                <a:lnTo>
                  <a:pt x="20" y="53"/>
                </a:lnTo>
                <a:lnTo>
                  <a:pt x="2" y="57"/>
                </a:lnTo>
                <a:lnTo>
                  <a:pt x="2" y="56"/>
                </a:lnTo>
                <a:lnTo>
                  <a:pt x="1" y="55"/>
                </a:lnTo>
                <a:lnTo>
                  <a:pt x="1" y="53"/>
                </a:lnTo>
                <a:lnTo>
                  <a:pt x="2" y="52"/>
                </a:lnTo>
                <a:lnTo>
                  <a:pt x="1" y="50"/>
                </a:lnTo>
                <a:lnTo>
                  <a:pt x="0" y="42"/>
                </a:lnTo>
                <a:lnTo>
                  <a:pt x="0" y="39"/>
                </a:lnTo>
                <a:lnTo>
                  <a:pt x="1" y="35"/>
                </a:lnTo>
                <a:lnTo>
                  <a:pt x="2" y="31"/>
                </a:lnTo>
                <a:lnTo>
                  <a:pt x="2" y="29"/>
                </a:lnTo>
                <a:lnTo>
                  <a:pt x="1" y="27"/>
                </a:lnTo>
                <a:lnTo>
                  <a:pt x="1" y="25"/>
                </a:lnTo>
                <a:lnTo>
                  <a:pt x="2" y="24"/>
                </a:lnTo>
                <a:lnTo>
                  <a:pt x="5" y="21"/>
                </a:lnTo>
                <a:lnTo>
                  <a:pt x="7" y="17"/>
                </a:lnTo>
                <a:lnTo>
                  <a:pt x="5" y="14"/>
                </a:lnTo>
                <a:lnTo>
                  <a:pt x="5" y="13"/>
                </a:lnTo>
                <a:lnTo>
                  <a:pt x="5" y="12"/>
                </a:lnTo>
                <a:lnTo>
                  <a:pt x="5" y="11"/>
                </a:lnTo>
                <a:lnTo>
                  <a:pt x="4" y="8"/>
                </a:lnTo>
                <a:lnTo>
                  <a:pt x="5" y="4"/>
                </a:lnTo>
                <a:lnTo>
                  <a:pt x="4" y="3"/>
                </a:lnTo>
                <a:lnTo>
                  <a:pt x="5" y="3"/>
                </a:lnTo>
                <a:lnTo>
                  <a:pt x="6" y="3"/>
                </a:lnTo>
                <a:lnTo>
                  <a:pt x="6" y="1"/>
                </a:lnTo>
                <a:lnTo>
                  <a:pt x="7" y="2"/>
                </a:lnTo>
                <a:lnTo>
                  <a:pt x="8" y="1"/>
                </a:lnTo>
                <a:lnTo>
                  <a:pt x="9" y="0"/>
                </a:lnTo>
                <a:lnTo>
                  <a:pt x="21" y="35"/>
                </a:lnTo>
                <a:lnTo>
                  <a:pt x="21" y="36"/>
                </a:lnTo>
                <a:lnTo>
                  <a:pt x="21" y="38"/>
                </a:lnTo>
                <a:lnTo>
                  <a:pt x="21" y="38"/>
                </a:lnTo>
                <a:lnTo>
                  <a:pt x="24" y="40"/>
                </a:lnTo>
                <a:lnTo>
                  <a:pt x="24" y="41"/>
                </a:lnTo>
                <a:lnTo>
                  <a:pt x="25" y="42"/>
                </a:lnTo>
                <a:lnTo>
                  <a:pt x="25" y="43"/>
                </a:lnTo>
                <a:lnTo>
                  <a:pt x="26" y="46"/>
                </a:lnTo>
                <a:lnTo>
                  <a:pt x="26" y="46"/>
                </a:lnTo>
                <a:lnTo>
                  <a:pt x="26" y="48"/>
                </a:lnTo>
                <a:lnTo>
                  <a:pt x="26" y="49"/>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36" name="Freeform 48"/>
          <p:cNvSpPr>
            <a:spLocks/>
          </p:cNvSpPr>
          <p:nvPr/>
        </p:nvSpPr>
        <p:spPr bwMode="auto">
          <a:xfrm>
            <a:off x="8242300" y="825500"/>
            <a:ext cx="561975" cy="984250"/>
          </a:xfrm>
          <a:custGeom>
            <a:avLst/>
            <a:gdLst/>
            <a:ahLst/>
            <a:cxnLst>
              <a:cxn ang="0">
                <a:pos x="12" y="87"/>
              </a:cxn>
              <a:cxn ang="0">
                <a:pos x="12" y="90"/>
              </a:cxn>
              <a:cxn ang="0">
                <a:pos x="15" y="92"/>
              </a:cxn>
              <a:cxn ang="0">
                <a:pos x="16" y="94"/>
              </a:cxn>
              <a:cxn ang="0">
                <a:pos x="17" y="98"/>
              </a:cxn>
              <a:cxn ang="0">
                <a:pos x="18" y="95"/>
              </a:cxn>
              <a:cxn ang="0">
                <a:pos x="20" y="89"/>
              </a:cxn>
              <a:cxn ang="0">
                <a:pos x="22" y="84"/>
              </a:cxn>
              <a:cxn ang="0">
                <a:pos x="21" y="83"/>
              </a:cxn>
              <a:cxn ang="0">
                <a:pos x="25" y="77"/>
              </a:cxn>
              <a:cxn ang="0">
                <a:pos x="26" y="79"/>
              </a:cxn>
              <a:cxn ang="0">
                <a:pos x="27" y="79"/>
              </a:cxn>
              <a:cxn ang="0">
                <a:pos x="27" y="76"/>
              </a:cxn>
              <a:cxn ang="0">
                <a:pos x="31" y="75"/>
              </a:cxn>
              <a:cxn ang="0">
                <a:pos x="32" y="72"/>
              </a:cxn>
              <a:cxn ang="0">
                <a:pos x="34" y="72"/>
              </a:cxn>
              <a:cxn ang="0">
                <a:pos x="36" y="69"/>
              </a:cxn>
              <a:cxn ang="0">
                <a:pos x="37" y="65"/>
              </a:cxn>
              <a:cxn ang="0">
                <a:pos x="38" y="63"/>
              </a:cxn>
              <a:cxn ang="0">
                <a:pos x="41" y="63"/>
              </a:cxn>
              <a:cxn ang="0">
                <a:pos x="43" y="60"/>
              </a:cxn>
              <a:cxn ang="0">
                <a:pos x="45" y="58"/>
              </a:cxn>
              <a:cxn ang="0">
                <a:pos x="48" y="59"/>
              </a:cxn>
              <a:cxn ang="0">
                <a:pos x="53" y="54"/>
              </a:cxn>
              <a:cxn ang="0">
                <a:pos x="57" y="50"/>
              </a:cxn>
              <a:cxn ang="0">
                <a:pos x="58" y="50"/>
              </a:cxn>
              <a:cxn ang="0">
                <a:pos x="60" y="47"/>
              </a:cxn>
              <a:cxn ang="0">
                <a:pos x="59" y="45"/>
              </a:cxn>
              <a:cxn ang="0">
                <a:pos x="58" y="45"/>
              </a:cxn>
              <a:cxn ang="0">
                <a:pos x="59" y="44"/>
              </a:cxn>
              <a:cxn ang="0">
                <a:pos x="57" y="40"/>
              </a:cxn>
              <a:cxn ang="0">
                <a:pos x="55" y="39"/>
              </a:cxn>
              <a:cxn ang="0">
                <a:pos x="53" y="40"/>
              </a:cxn>
              <a:cxn ang="0">
                <a:pos x="50" y="34"/>
              </a:cxn>
              <a:cxn ang="0">
                <a:pos x="51" y="33"/>
              </a:cxn>
              <a:cxn ang="0">
                <a:pos x="49" y="32"/>
              </a:cxn>
              <a:cxn ang="0">
                <a:pos x="46" y="32"/>
              </a:cxn>
              <a:cxn ang="0">
                <a:pos x="44" y="31"/>
              </a:cxn>
              <a:cxn ang="0">
                <a:pos x="43" y="27"/>
              </a:cxn>
              <a:cxn ang="0">
                <a:pos x="30" y="1"/>
              </a:cxn>
              <a:cxn ang="0">
                <a:pos x="26" y="1"/>
              </a:cxn>
              <a:cxn ang="0">
                <a:pos x="25" y="3"/>
              </a:cxn>
              <a:cxn ang="0">
                <a:pos x="22" y="4"/>
              </a:cxn>
              <a:cxn ang="0">
                <a:pos x="18" y="7"/>
              </a:cxn>
              <a:cxn ang="0">
                <a:pos x="17" y="3"/>
              </a:cxn>
              <a:cxn ang="0">
                <a:pos x="15" y="2"/>
              </a:cxn>
              <a:cxn ang="0">
                <a:pos x="8" y="21"/>
              </a:cxn>
              <a:cxn ang="0">
                <a:pos x="9" y="24"/>
              </a:cxn>
              <a:cxn ang="0">
                <a:pos x="8" y="28"/>
              </a:cxn>
              <a:cxn ang="0">
                <a:pos x="6" y="30"/>
              </a:cxn>
              <a:cxn ang="0">
                <a:pos x="7" y="40"/>
              </a:cxn>
              <a:cxn ang="0">
                <a:pos x="5" y="45"/>
              </a:cxn>
              <a:cxn ang="0">
                <a:pos x="5" y="49"/>
              </a:cxn>
              <a:cxn ang="0">
                <a:pos x="4" y="49"/>
              </a:cxn>
              <a:cxn ang="0">
                <a:pos x="4" y="52"/>
              </a:cxn>
              <a:cxn ang="0">
                <a:pos x="2" y="51"/>
              </a:cxn>
            </a:cxnLst>
            <a:rect l="0" t="0" r="r" b="b"/>
            <a:pathLst>
              <a:path w="60" h="98">
                <a:moveTo>
                  <a:pt x="0" y="52"/>
                </a:moveTo>
                <a:lnTo>
                  <a:pt x="12" y="87"/>
                </a:lnTo>
                <a:lnTo>
                  <a:pt x="12" y="88"/>
                </a:lnTo>
                <a:lnTo>
                  <a:pt x="12" y="90"/>
                </a:lnTo>
                <a:lnTo>
                  <a:pt x="12" y="90"/>
                </a:lnTo>
                <a:lnTo>
                  <a:pt x="15" y="92"/>
                </a:lnTo>
                <a:lnTo>
                  <a:pt x="15" y="93"/>
                </a:lnTo>
                <a:lnTo>
                  <a:pt x="16" y="94"/>
                </a:lnTo>
                <a:lnTo>
                  <a:pt x="16" y="95"/>
                </a:lnTo>
                <a:lnTo>
                  <a:pt x="17" y="98"/>
                </a:lnTo>
                <a:lnTo>
                  <a:pt x="18" y="97"/>
                </a:lnTo>
                <a:lnTo>
                  <a:pt x="18" y="95"/>
                </a:lnTo>
                <a:lnTo>
                  <a:pt x="18" y="92"/>
                </a:lnTo>
                <a:lnTo>
                  <a:pt x="20" y="89"/>
                </a:lnTo>
                <a:lnTo>
                  <a:pt x="21" y="85"/>
                </a:lnTo>
                <a:lnTo>
                  <a:pt x="22" y="84"/>
                </a:lnTo>
                <a:lnTo>
                  <a:pt x="22" y="83"/>
                </a:lnTo>
                <a:lnTo>
                  <a:pt x="21" y="83"/>
                </a:lnTo>
                <a:lnTo>
                  <a:pt x="21" y="81"/>
                </a:lnTo>
                <a:lnTo>
                  <a:pt x="25" y="77"/>
                </a:lnTo>
                <a:lnTo>
                  <a:pt x="25" y="77"/>
                </a:lnTo>
                <a:lnTo>
                  <a:pt x="26" y="79"/>
                </a:lnTo>
                <a:lnTo>
                  <a:pt x="26" y="80"/>
                </a:lnTo>
                <a:lnTo>
                  <a:pt x="27" y="79"/>
                </a:lnTo>
                <a:lnTo>
                  <a:pt x="27" y="77"/>
                </a:lnTo>
                <a:lnTo>
                  <a:pt x="27" y="76"/>
                </a:lnTo>
                <a:lnTo>
                  <a:pt x="30" y="76"/>
                </a:lnTo>
                <a:lnTo>
                  <a:pt x="31" y="75"/>
                </a:lnTo>
                <a:lnTo>
                  <a:pt x="31" y="73"/>
                </a:lnTo>
                <a:lnTo>
                  <a:pt x="32" y="72"/>
                </a:lnTo>
                <a:lnTo>
                  <a:pt x="33" y="73"/>
                </a:lnTo>
                <a:lnTo>
                  <a:pt x="34" y="72"/>
                </a:lnTo>
                <a:lnTo>
                  <a:pt x="35" y="71"/>
                </a:lnTo>
                <a:lnTo>
                  <a:pt x="36" y="69"/>
                </a:lnTo>
                <a:lnTo>
                  <a:pt x="35" y="67"/>
                </a:lnTo>
                <a:lnTo>
                  <a:pt x="37" y="65"/>
                </a:lnTo>
                <a:lnTo>
                  <a:pt x="37" y="63"/>
                </a:lnTo>
                <a:lnTo>
                  <a:pt x="38" y="63"/>
                </a:lnTo>
                <a:lnTo>
                  <a:pt x="40" y="64"/>
                </a:lnTo>
                <a:lnTo>
                  <a:pt x="41" y="63"/>
                </a:lnTo>
                <a:lnTo>
                  <a:pt x="42" y="62"/>
                </a:lnTo>
                <a:lnTo>
                  <a:pt x="43" y="60"/>
                </a:lnTo>
                <a:lnTo>
                  <a:pt x="43" y="60"/>
                </a:lnTo>
                <a:lnTo>
                  <a:pt x="45" y="58"/>
                </a:lnTo>
                <a:lnTo>
                  <a:pt x="47" y="58"/>
                </a:lnTo>
                <a:lnTo>
                  <a:pt x="48" y="59"/>
                </a:lnTo>
                <a:lnTo>
                  <a:pt x="51" y="55"/>
                </a:lnTo>
                <a:lnTo>
                  <a:pt x="53" y="54"/>
                </a:lnTo>
                <a:lnTo>
                  <a:pt x="56" y="52"/>
                </a:lnTo>
                <a:lnTo>
                  <a:pt x="57" y="50"/>
                </a:lnTo>
                <a:lnTo>
                  <a:pt x="57" y="50"/>
                </a:lnTo>
                <a:lnTo>
                  <a:pt x="58" y="50"/>
                </a:lnTo>
                <a:lnTo>
                  <a:pt x="59" y="49"/>
                </a:lnTo>
                <a:lnTo>
                  <a:pt x="60" y="47"/>
                </a:lnTo>
                <a:lnTo>
                  <a:pt x="60" y="46"/>
                </a:lnTo>
                <a:lnTo>
                  <a:pt x="59" y="45"/>
                </a:lnTo>
                <a:lnTo>
                  <a:pt x="58" y="46"/>
                </a:lnTo>
                <a:lnTo>
                  <a:pt x="58" y="45"/>
                </a:lnTo>
                <a:lnTo>
                  <a:pt x="58" y="44"/>
                </a:lnTo>
                <a:lnTo>
                  <a:pt x="59" y="44"/>
                </a:lnTo>
                <a:lnTo>
                  <a:pt x="58" y="42"/>
                </a:lnTo>
                <a:lnTo>
                  <a:pt x="57" y="40"/>
                </a:lnTo>
                <a:lnTo>
                  <a:pt x="56" y="39"/>
                </a:lnTo>
                <a:lnTo>
                  <a:pt x="55" y="39"/>
                </a:lnTo>
                <a:lnTo>
                  <a:pt x="54" y="40"/>
                </a:lnTo>
                <a:lnTo>
                  <a:pt x="53" y="40"/>
                </a:lnTo>
                <a:lnTo>
                  <a:pt x="51" y="39"/>
                </a:lnTo>
                <a:lnTo>
                  <a:pt x="50" y="34"/>
                </a:lnTo>
                <a:lnTo>
                  <a:pt x="51" y="34"/>
                </a:lnTo>
                <a:lnTo>
                  <a:pt x="51" y="33"/>
                </a:lnTo>
                <a:lnTo>
                  <a:pt x="50" y="32"/>
                </a:lnTo>
                <a:lnTo>
                  <a:pt x="49" y="32"/>
                </a:lnTo>
                <a:lnTo>
                  <a:pt x="48" y="33"/>
                </a:lnTo>
                <a:lnTo>
                  <a:pt x="46" y="32"/>
                </a:lnTo>
                <a:lnTo>
                  <a:pt x="45" y="32"/>
                </a:lnTo>
                <a:lnTo>
                  <a:pt x="44" y="31"/>
                </a:lnTo>
                <a:lnTo>
                  <a:pt x="43" y="28"/>
                </a:lnTo>
                <a:lnTo>
                  <a:pt x="43" y="27"/>
                </a:lnTo>
                <a:lnTo>
                  <a:pt x="36" y="5"/>
                </a:lnTo>
                <a:lnTo>
                  <a:pt x="30" y="1"/>
                </a:lnTo>
                <a:lnTo>
                  <a:pt x="28" y="0"/>
                </a:lnTo>
                <a:lnTo>
                  <a:pt x="26" y="1"/>
                </a:lnTo>
                <a:lnTo>
                  <a:pt x="26" y="2"/>
                </a:lnTo>
                <a:lnTo>
                  <a:pt x="25" y="3"/>
                </a:lnTo>
                <a:lnTo>
                  <a:pt x="25" y="3"/>
                </a:lnTo>
                <a:lnTo>
                  <a:pt x="22" y="4"/>
                </a:lnTo>
                <a:lnTo>
                  <a:pt x="19" y="7"/>
                </a:lnTo>
                <a:lnTo>
                  <a:pt x="18" y="7"/>
                </a:lnTo>
                <a:lnTo>
                  <a:pt x="17" y="5"/>
                </a:lnTo>
                <a:lnTo>
                  <a:pt x="17" y="3"/>
                </a:lnTo>
                <a:lnTo>
                  <a:pt x="16" y="2"/>
                </a:lnTo>
                <a:lnTo>
                  <a:pt x="15" y="2"/>
                </a:lnTo>
                <a:lnTo>
                  <a:pt x="13" y="3"/>
                </a:lnTo>
                <a:lnTo>
                  <a:pt x="8" y="21"/>
                </a:lnTo>
                <a:lnTo>
                  <a:pt x="7" y="23"/>
                </a:lnTo>
                <a:lnTo>
                  <a:pt x="9" y="24"/>
                </a:lnTo>
                <a:lnTo>
                  <a:pt x="9" y="26"/>
                </a:lnTo>
                <a:lnTo>
                  <a:pt x="8" y="28"/>
                </a:lnTo>
                <a:lnTo>
                  <a:pt x="7" y="28"/>
                </a:lnTo>
                <a:lnTo>
                  <a:pt x="6" y="30"/>
                </a:lnTo>
                <a:lnTo>
                  <a:pt x="8" y="37"/>
                </a:lnTo>
                <a:lnTo>
                  <a:pt x="7" y="40"/>
                </a:lnTo>
                <a:lnTo>
                  <a:pt x="7" y="41"/>
                </a:lnTo>
                <a:lnTo>
                  <a:pt x="5" y="45"/>
                </a:lnTo>
                <a:lnTo>
                  <a:pt x="4" y="46"/>
                </a:lnTo>
                <a:lnTo>
                  <a:pt x="5" y="49"/>
                </a:lnTo>
                <a:lnTo>
                  <a:pt x="5" y="49"/>
                </a:lnTo>
                <a:lnTo>
                  <a:pt x="4" y="49"/>
                </a:lnTo>
                <a:lnTo>
                  <a:pt x="4" y="51"/>
                </a:lnTo>
                <a:lnTo>
                  <a:pt x="4" y="52"/>
                </a:lnTo>
                <a:lnTo>
                  <a:pt x="3" y="52"/>
                </a:lnTo>
                <a:lnTo>
                  <a:pt x="2" y="51"/>
                </a:lnTo>
                <a:lnTo>
                  <a:pt x="0" y="52"/>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37" name="Freeform 49"/>
          <p:cNvSpPr>
            <a:spLocks/>
          </p:cNvSpPr>
          <p:nvPr/>
        </p:nvSpPr>
        <p:spPr bwMode="auto">
          <a:xfrm>
            <a:off x="6902450" y="2603500"/>
            <a:ext cx="684213" cy="735013"/>
          </a:xfrm>
          <a:custGeom>
            <a:avLst/>
            <a:gdLst/>
            <a:ahLst/>
            <a:cxnLst>
              <a:cxn ang="0">
                <a:pos x="24" y="0"/>
              </a:cxn>
              <a:cxn ang="0">
                <a:pos x="24" y="3"/>
              </a:cxn>
              <a:cxn ang="0">
                <a:pos x="24" y="7"/>
              </a:cxn>
              <a:cxn ang="0">
                <a:pos x="23" y="16"/>
              </a:cxn>
              <a:cxn ang="0">
                <a:pos x="23" y="19"/>
              </a:cxn>
              <a:cxn ang="0">
                <a:pos x="21" y="23"/>
              </a:cxn>
              <a:cxn ang="0">
                <a:pos x="18" y="27"/>
              </a:cxn>
              <a:cxn ang="0">
                <a:pos x="16" y="28"/>
              </a:cxn>
              <a:cxn ang="0">
                <a:pos x="13" y="29"/>
              </a:cxn>
              <a:cxn ang="0">
                <a:pos x="11" y="31"/>
              </a:cxn>
              <a:cxn ang="0">
                <a:pos x="10" y="37"/>
              </a:cxn>
              <a:cxn ang="0">
                <a:pos x="7" y="37"/>
              </a:cxn>
              <a:cxn ang="0">
                <a:pos x="4" y="42"/>
              </a:cxn>
              <a:cxn ang="0">
                <a:pos x="4" y="47"/>
              </a:cxn>
              <a:cxn ang="0">
                <a:pos x="2" y="50"/>
              </a:cxn>
              <a:cxn ang="0">
                <a:pos x="0" y="53"/>
              </a:cxn>
              <a:cxn ang="0">
                <a:pos x="0" y="56"/>
              </a:cxn>
              <a:cxn ang="0">
                <a:pos x="4" y="62"/>
              </a:cxn>
              <a:cxn ang="0">
                <a:pos x="6" y="65"/>
              </a:cxn>
              <a:cxn ang="0">
                <a:pos x="8" y="66"/>
              </a:cxn>
              <a:cxn ang="0">
                <a:pos x="9" y="67"/>
              </a:cxn>
              <a:cxn ang="0">
                <a:pos x="12" y="68"/>
              </a:cxn>
              <a:cxn ang="0">
                <a:pos x="12" y="70"/>
              </a:cxn>
              <a:cxn ang="0">
                <a:pos x="18" y="73"/>
              </a:cxn>
              <a:cxn ang="0">
                <a:pos x="21" y="72"/>
              </a:cxn>
              <a:cxn ang="0">
                <a:pos x="23" y="70"/>
              </a:cxn>
              <a:cxn ang="0">
                <a:pos x="25" y="72"/>
              </a:cxn>
              <a:cxn ang="0">
                <a:pos x="30" y="70"/>
              </a:cxn>
              <a:cxn ang="0">
                <a:pos x="31" y="67"/>
              </a:cxn>
              <a:cxn ang="0">
                <a:pos x="36" y="65"/>
              </a:cxn>
              <a:cxn ang="0">
                <a:pos x="40" y="62"/>
              </a:cxn>
              <a:cxn ang="0">
                <a:pos x="39" y="58"/>
              </a:cxn>
              <a:cxn ang="0">
                <a:pos x="45" y="40"/>
              </a:cxn>
              <a:cxn ang="0">
                <a:pos x="48" y="41"/>
              </a:cxn>
              <a:cxn ang="0">
                <a:pos x="49" y="43"/>
              </a:cxn>
              <a:cxn ang="0">
                <a:pos x="53" y="40"/>
              </a:cxn>
              <a:cxn ang="0">
                <a:pos x="55" y="33"/>
              </a:cxn>
              <a:cxn ang="0">
                <a:pos x="59" y="31"/>
              </a:cxn>
              <a:cxn ang="0">
                <a:pos x="61" y="29"/>
              </a:cxn>
              <a:cxn ang="0">
                <a:pos x="63" y="25"/>
              </a:cxn>
              <a:cxn ang="0">
                <a:pos x="62" y="24"/>
              </a:cxn>
              <a:cxn ang="0">
                <a:pos x="63" y="19"/>
              </a:cxn>
              <a:cxn ang="0">
                <a:pos x="71" y="23"/>
              </a:cxn>
              <a:cxn ang="0">
                <a:pos x="73" y="24"/>
              </a:cxn>
              <a:cxn ang="0">
                <a:pos x="71" y="16"/>
              </a:cxn>
              <a:cxn ang="0">
                <a:pos x="70" y="14"/>
              </a:cxn>
              <a:cxn ang="0">
                <a:pos x="67" y="14"/>
              </a:cxn>
              <a:cxn ang="0">
                <a:pos x="61" y="15"/>
              </a:cxn>
              <a:cxn ang="0">
                <a:pos x="59" y="17"/>
              </a:cxn>
              <a:cxn ang="0">
                <a:pos x="56" y="16"/>
              </a:cxn>
              <a:cxn ang="0">
                <a:pos x="54" y="19"/>
              </a:cxn>
              <a:cxn ang="0">
                <a:pos x="51" y="21"/>
              </a:cxn>
              <a:cxn ang="0">
                <a:pos x="47" y="25"/>
              </a:cxn>
              <a:cxn ang="0">
                <a:pos x="44" y="16"/>
              </a:cxn>
              <a:cxn ang="0">
                <a:pos x="24" y="1"/>
              </a:cxn>
            </a:cxnLst>
            <a:rect l="0" t="0" r="r" b="b"/>
            <a:pathLst>
              <a:path w="73" h="73">
                <a:moveTo>
                  <a:pt x="24" y="1"/>
                </a:moveTo>
                <a:lnTo>
                  <a:pt x="24" y="0"/>
                </a:lnTo>
                <a:lnTo>
                  <a:pt x="23" y="1"/>
                </a:lnTo>
                <a:lnTo>
                  <a:pt x="24" y="3"/>
                </a:lnTo>
                <a:lnTo>
                  <a:pt x="21" y="5"/>
                </a:lnTo>
                <a:lnTo>
                  <a:pt x="24" y="7"/>
                </a:lnTo>
                <a:lnTo>
                  <a:pt x="23" y="14"/>
                </a:lnTo>
                <a:lnTo>
                  <a:pt x="23" y="16"/>
                </a:lnTo>
                <a:lnTo>
                  <a:pt x="23" y="18"/>
                </a:lnTo>
                <a:lnTo>
                  <a:pt x="23" y="19"/>
                </a:lnTo>
                <a:lnTo>
                  <a:pt x="23" y="21"/>
                </a:lnTo>
                <a:lnTo>
                  <a:pt x="21" y="23"/>
                </a:lnTo>
                <a:lnTo>
                  <a:pt x="20" y="23"/>
                </a:lnTo>
                <a:lnTo>
                  <a:pt x="18" y="27"/>
                </a:lnTo>
                <a:lnTo>
                  <a:pt x="17" y="28"/>
                </a:lnTo>
                <a:lnTo>
                  <a:pt x="16" y="28"/>
                </a:lnTo>
                <a:lnTo>
                  <a:pt x="14" y="28"/>
                </a:lnTo>
                <a:lnTo>
                  <a:pt x="13" y="29"/>
                </a:lnTo>
                <a:lnTo>
                  <a:pt x="13" y="30"/>
                </a:lnTo>
                <a:lnTo>
                  <a:pt x="11" y="31"/>
                </a:lnTo>
                <a:lnTo>
                  <a:pt x="10" y="35"/>
                </a:lnTo>
                <a:lnTo>
                  <a:pt x="10" y="37"/>
                </a:lnTo>
                <a:lnTo>
                  <a:pt x="8" y="40"/>
                </a:lnTo>
                <a:lnTo>
                  <a:pt x="7" y="37"/>
                </a:lnTo>
                <a:lnTo>
                  <a:pt x="6" y="37"/>
                </a:lnTo>
                <a:lnTo>
                  <a:pt x="4" y="42"/>
                </a:lnTo>
                <a:lnTo>
                  <a:pt x="4" y="45"/>
                </a:lnTo>
                <a:lnTo>
                  <a:pt x="4" y="47"/>
                </a:lnTo>
                <a:lnTo>
                  <a:pt x="3" y="48"/>
                </a:lnTo>
                <a:lnTo>
                  <a:pt x="2" y="50"/>
                </a:lnTo>
                <a:lnTo>
                  <a:pt x="0" y="51"/>
                </a:lnTo>
                <a:lnTo>
                  <a:pt x="0" y="53"/>
                </a:lnTo>
                <a:lnTo>
                  <a:pt x="0" y="55"/>
                </a:lnTo>
                <a:lnTo>
                  <a:pt x="0" y="56"/>
                </a:lnTo>
                <a:lnTo>
                  <a:pt x="0" y="57"/>
                </a:lnTo>
                <a:lnTo>
                  <a:pt x="4" y="62"/>
                </a:lnTo>
                <a:lnTo>
                  <a:pt x="6" y="65"/>
                </a:lnTo>
                <a:lnTo>
                  <a:pt x="6" y="65"/>
                </a:lnTo>
                <a:lnTo>
                  <a:pt x="7" y="65"/>
                </a:lnTo>
                <a:lnTo>
                  <a:pt x="8" y="66"/>
                </a:lnTo>
                <a:lnTo>
                  <a:pt x="9" y="67"/>
                </a:lnTo>
                <a:lnTo>
                  <a:pt x="9" y="67"/>
                </a:lnTo>
                <a:lnTo>
                  <a:pt x="11" y="68"/>
                </a:lnTo>
                <a:lnTo>
                  <a:pt x="12" y="68"/>
                </a:lnTo>
                <a:lnTo>
                  <a:pt x="12" y="68"/>
                </a:lnTo>
                <a:lnTo>
                  <a:pt x="12" y="70"/>
                </a:lnTo>
                <a:lnTo>
                  <a:pt x="14" y="72"/>
                </a:lnTo>
                <a:lnTo>
                  <a:pt x="18" y="73"/>
                </a:lnTo>
                <a:lnTo>
                  <a:pt x="19" y="73"/>
                </a:lnTo>
                <a:lnTo>
                  <a:pt x="21" y="72"/>
                </a:lnTo>
                <a:lnTo>
                  <a:pt x="22" y="71"/>
                </a:lnTo>
                <a:lnTo>
                  <a:pt x="23" y="70"/>
                </a:lnTo>
                <a:lnTo>
                  <a:pt x="24" y="71"/>
                </a:lnTo>
                <a:lnTo>
                  <a:pt x="25" y="72"/>
                </a:lnTo>
                <a:lnTo>
                  <a:pt x="26" y="71"/>
                </a:lnTo>
                <a:lnTo>
                  <a:pt x="30" y="70"/>
                </a:lnTo>
                <a:lnTo>
                  <a:pt x="31" y="67"/>
                </a:lnTo>
                <a:lnTo>
                  <a:pt x="31" y="67"/>
                </a:lnTo>
                <a:lnTo>
                  <a:pt x="32" y="68"/>
                </a:lnTo>
                <a:lnTo>
                  <a:pt x="36" y="65"/>
                </a:lnTo>
                <a:lnTo>
                  <a:pt x="37" y="66"/>
                </a:lnTo>
                <a:lnTo>
                  <a:pt x="40" y="62"/>
                </a:lnTo>
                <a:lnTo>
                  <a:pt x="39" y="61"/>
                </a:lnTo>
                <a:lnTo>
                  <a:pt x="39" y="58"/>
                </a:lnTo>
                <a:lnTo>
                  <a:pt x="42" y="53"/>
                </a:lnTo>
                <a:lnTo>
                  <a:pt x="45" y="40"/>
                </a:lnTo>
                <a:lnTo>
                  <a:pt x="46" y="40"/>
                </a:lnTo>
                <a:lnTo>
                  <a:pt x="48" y="41"/>
                </a:lnTo>
                <a:lnTo>
                  <a:pt x="48" y="42"/>
                </a:lnTo>
                <a:lnTo>
                  <a:pt x="49" y="43"/>
                </a:lnTo>
                <a:lnTo>
                  <a:pt x="51" y="42"/>
                </a:lnTo>
                <a:lnTo>
                  <a:pt x="53" y="40"/>
                </a:lnTo>
                <a:lnTo>
                  <a:pt x="54" y="35"/>
                </a:lnTo>
                <a:lnTo>
                  <a:pt x="55" y="33"/>
                </a:lnTo>
                <a:lnTo>
                  <a:pt x="57" y="34"/>
                </a:lnTo>
                <a:lnTo>
                  <a:pt x="59" y="31"/>
                </a:lnTo>
                <a:lnTo>
                  <a:pt x="60" y="30"/>
                </a:lnTo>
                <a:lnTo>
                  <a:pt x="61" y="29"/>
                </a:lnTo>
                <a:lnTo>
                  <a:pt x="62" y="26"/>
                </a:lnTo>
                <a:lnTo>
                  <a:pt x="63" y="25"/>
                </a:lnTo>
                <a:lnTo>
                  <a:pt x="63" y="24"/>
                </a:lnTo>
                <a:lnTo>
                  <a:pt x="62" y="24"/>
                </a:lnTo>
                <a:lnTo>
                  <a:pt x="63" y="20"/>
                </a:lnTo>
                <a:lnTo>
                  <a:pt x="63" y="19"/>
                </a:lnTo>
                <a:lnTo>
                  <a:pt x="64" y="19"/>
                </a:lnTo>
                <a:lnTo>
                  <a:pt x="71" y="23"/>
                </a:lnTo>
                <a:lnTo>
                  <a:pt x="72" y="24"/>
                </a:lnTo>
                <a:lnTo>
                  <a:pt x="73" y="24"/>
                </a:lnTo>
                <a:lnTo>
                  <a:pt x="73" y="20"/>
                </a:lnTo>
                <a:lnTo>
                  <a:pt x="71" y="16"/>
                </a:lnTo>
                <a:lnTo>
                  <a:pt x="71" y="16"/>
                </a:lnTo>
                <a:lnTo>
                  <a:pt x="70" y="14"/>
                </a:lnTo>
                <a:lnTo>
                  <a:pt x="69" y="14"/>
                </a:lnTo>
                <a:lnTo>
                  <a:pt x="67" y="14"/>
                </a:lnTo>
                <a:lnTo>
                  <a:pt x="66" y="14"/>
                </a:lnTo>
                <a:lnTo>
                  <a:pt x="61" y="15"/>
                </a:lnTo>
                <a:lnTo>
                  <a:pt x="61" y="17"/>
                </a:lnTo>
                <a:lnTo>
                  <a:pt x="59" y="17"/>
                </a:lnTo>
                <a:lnTo>
                  <a:pt x="57" y="17"/>
                </a:lnTo>
                <a:lnTo>
                  <a:pt x="56" y="16"/>
                </a:lnTo>
                <a:lnTo>
                  <a:pt x="55" y="18"/>
                </a:lnTo>
                <a:lnTo>
                  <a:pt x="54" y="19"/>
                </a:lnTo>
                <a:lnTo>
                  <a:pt x="52" y="20"/>
                </a:lnTo>
                <a:lnTo>
                  <a:pt x="51" y="21"/>
                </a:lnTo>
                <a:lnTo>
                  <a:pt x="48" y="25"/>
                </a:lnTo>
                <a:lnTo>
                  <a:pt x="47" y="25"/>
                </a:lnTo>
                <a:lnTo>
                  <a:pt x="46" y="26"/>
                </a:lnTo>
                <a:lnTo>
                  <a:pt x="44" y="16"/>
                </a:lnTo>
                <a:lnTo>
                  <a:pt x="28" y="19"/>
                </a:lnTo>
                <a:lnTo>
                  <a:pt x="24" y="1"/>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38" name="Freeform 50"/>
          <p:cNvSpPr>
            <a:spLocks/>
          </p:cNvSpPr>
          <p:nvPr/>
        </p:nvSpPr>
        <p:spPr bwMode="auto">
          <a:xfrm>
            <a:off x="5083175" y="3638550"/>
            <a:ext cx="768350" cy="754063"/>
          </a:xfrm>
          <a:custGeom>
            <a:avLst/>
            <a:gdLst/>
            <a:ahLst/>
            <a:cxnLst>
              <a:cxn ang="0">
                <a:pos x="0" y="3"/>
              </a:cxn>
              <a:cxn ang="0">
                <a:pos x="74" y="0"/>
              </a:cxn>
              <a:cxn ang="0">
                <a:pos x="74" y="1"/>
              </a:cxn>
              <a:cxn ang="0">
                <a:pos x="75" y="2"/>
              </a:cxn>
              <a:cxn ang="0">
                <a:pos x="76" y="4"/>
              </a:cxn>
              <a:cxn ang="0">
                <a:pos x="76" y="5"/>
              </a:cxn>
              <a:cxn ang="0">
                <a:pos x="73" y="7"/>
              </a:cxn>
              <a:cxn ang="0">
                <a:pos x="72" y="10"/>
              </a:cxn>
              <a:cxn ang="0">
                <a:pos x="71" y="11"/>
              </a:cxn>
              <a:cxn ang="0">
                <a:pos x="82" y="10"/>
              </a:cxn>
              <a:cxn ang="0">
                <a:pos x="82" y="11"/>
              </a:cxn>
              <a:cxn ang="0">
                <a:pos x="82" y="12"/>
              </a:cxn>
              <a:cxn ang="0">
                <a:pos x="81" y="14"/>
              </a:cxn>
              <a:cxn ang="0">
                <a:pos x="79" y="16"/>
              </a:cxn>
              <a:cxn ang="0">
                <a:pos x="79" y="20"/>
              </a:cxn>
              <a:cxn ang="0">
                <a:pos x="77" y="23"/>
              </a:cxn>
              <a:cxn ang="0">
                <a:pos x="77" y="26"/>
              </a:cxn>
              <a:cxn ang="0">
                <a:pos x="77" y="30"/>
              </a:cxn>
              <a:cxn ang="0">
                <a:pos x="76" y="30"/>
              </a:cxn>
              <a:cxn ang="0">
                <a:pos x="74" y="31"/>
              </a:cxn>
              <a:cxn ang="0">
                <a:pos x="74" y="33"/>
              </a:cxn>
              <a:cxn ang="0">
                <a:pos x="71" y="35"/>
              </a:cxn>
              <a:cxn ang="0">
                <a:pos x="70" y="39"/>
              </a:cxn>
              <a:cxn ang="0">
                <a:pos x="70" y="42"/>
              </a:cxn>
              <a:cxn ang="0">
                <a:pos x="70" y="44"/>
              </a:cxn>
              <a:cxn ang="0">
                <a:pos x="67" y="46"/>
              </a:cxn>
              <a:cxn ang="0">
                <a:pos x="65" y="49"/>
              </a:cxn>
              <a:cxn ang="0">
                <a:pos x="64" y="50"/>
              </a:cxn>
              <a:cxn ang="0">
                <a:pos x="64" y="52"/>
              </a:cxn>
              <a:cxn ang="0">
                <a:pos x="62" y="54"/>
              </a:cxn>
              <a:cxn ang="0">
                <a:pos x="62" y="56"/>
              </a:cxn>
              <a:cxn ang="0">
                <a:pos x="61" y="59"/>
              </a:cxn>
              <a:cxn ang="0">
                <a:pos x="59" y="62"/>
              </a:cxn>
              <a:cxn ang="0">
                <a:pos x="60" y="65"/>
              </a:cxn>
              <a:cxn ang="0">
                <a:pos x="62" y="67"/>
              </a:cxn>
              <a:cxn ang="0">
                <a:pos x="62" y="69"/>
              </a:cxn>
              <a:cxn ang="0">
                <a:pos x="62" y="69"/>
              </a:cxn>
              <a:cxn ang="0">
                <a:pos x="62" y="70"/>
              </a:cxn>
              <a:cxn ang="0">
                <a:pos x="61" y="71"/>
              </a:cxn>
              <a:cxn ang="0">
                <a:pos x="61" y="73"/>
              </a:cxn>
              <a:cxn ang="0">
                <a:pos x="61" y="74"/>
              </a:cxn>
              <a:cxn ang="0">
                <a:pos x="11" y="75"/>
              </a:cxn>
              <a:cxn ang="0">
                <a:pos x="11" y="64"/>
              </a:cxn>
              <a:cxn ang="0">
                <a:pos x="9" y="63"/>
              </a:cxn>
              <a:cxn ang="0">
                <a:pos x="6" y="65"/>
              </a:cxn>
              <a:cxn ang="0">
                <a:pos x="6" y="64"/>
              </a:cxn>
              <a:cxn ang="0">
                <a:pos x="3" y="62"/>
              </a:cxn>
              <a:cxn ang="0">
                <a:pos x="4" y="26"/>
              </a:cxn>
              <a:cxn ang="0">
                <a:pos x="0" y="3"/>
              </a:cxn>
            </a:cxnLst>
            <a:rect l="0" t="0" r="r" b="b"/>
            <a:pathLst>
              <a:path w="82" h="75">
                <a:moveTo>
                  <a:pt x="0" y="3"/>
                </a:moveTo>
                <a:lnTo>
                  <a:pt x="74" y="0"/>
                </a:lnTo>
                <a:lnTo>
                  <a:pt x="74" y="1"/>
                </a:lnTo>
                <a:lnTo>
                  <a:pt x="75" y="2"/>
                </a:lnTo>
                <a:lnTo>
                  <a:pt x="76" y="4"/>
                </a:lnTo>
                <a:lnTo>
                  <a:pt x="76" y="5"/>
                </a:lnTo>
                <a:lnTo>
                  <a:pt x="73" y="7"/>
                </a:lnTo>
                <a:lnTo>
                  <a:pt x="72" y="10"/>
                </a:lnTo>
                <a:lnTo>
                  <a:pt x="71" y="11"/>
                </a:lnTo>
                <a:lnTo>
                  <a:pt x="82" y="10"/>
                </a:lnTo>
                <a:lnTo>
                  <a:pt x="82" y="11"/>
                </a:lnTo>
                <a:lnTo>
                  <a:pt x="82" y="12"/>
                </a:lnTo>
                <a:lnTo>
                  <a:pt x="81" y="14"/>
                </a:lnTo>
                <a:lnTo>
                  <a:pt x="79" y="16"/>
                </a:lnTo>
                <a:lnTo>
                  <a:pt x="79" y="20"/>
                </a:lnTo>
                <a:lnTo>
                  <a:pt x="77" y="23"/>
                </a:lnTo>
                <a:lnTo>
                  <a:pt x="77" y="26"/>
                </a:lnTo>
                <a:lnTo>
                  <a:pt x="77" y="30"/>
                </a:lnTo>
                <a:lnTo>
                  <a:pt x="76" y="30"/>
                </a:lnTo>
                <a:lnTo>
                  <a:pt x="74" y="31"/>
                </a:lnTo>
                <a:lnTo>
                  <a:pt x="74" y="33"/>
                </a:lnTo>
                <a:lnTo>
                  <a:pt x="71" y="35"/>
                </a:lnTo>
                <a:lnTo>
                  <a:pt x="70" y="39"/>
                </a:lnTo>
                <a:lnTo>
                  <a:pt x="70" y="42"/>
                </a:lnTo>
                <a:lnTo>
                  <a:pt x="70" y="44"/>
                </a:lnTo>
                <a:lnTo>
                  <a:pt x="67" y="46"/>
                </a:lnTo>
                <a:lnTo>
                  <a:pt x="65" y="49"/>
                </a:lnTo>
                <a:lnTo>
                  <a:pt x="64" y="50"/>
                </a:lnTo>
                <a:lnTo>
                  <a:pt x="64" y="52"/>
                </a:lnTo>
                <a:lnTo>
                  <a:pt x="62" y="54"/>
                </a:lnTo>
                <a:lnTo>
                  <a:pt x="62" y="56"/>
                </a:lnTo>
                <a:lnTo>
                  <a:pt x="61" y="59"/>
                </a:lnTo>
                <a:lnTo>
                  <a:pt x="59" y="62"/>
                </a:lnTo>
                <a:lnTo>
                  <a:pt x="60" y="65"/>
                </a:lnTo>
                <a:lnTo>
                  <a:pt x="62" y="67"/>
                </a:lnTo>
                <a:lnTo>
                  <a:pt x="62" y="69"/>
                </a:lnTo>
                <a:lnTo>
                  <a:pt x="62" y="69"/>
                </a:lnTo>
                <a:lnTo>
                  <a:pt x="62" y="70"/>
                </a:lnTo>
                <a:lnTo>
                  <a:pt x="61" y="71"/>
                </a:lnTo>
                <a:lnTo>
                  <a:pt x="61" y="73"/>
                </a:lnTo>
                <a:lnTo>
                  <a:pt x="61" y="74"/>
                </a:lnTo>
                <a:lnTo>
                  <a:pt x="11" y="75"/>
                </a:lnTo>
                <a:lnTo>
                  <a:pt x="11" y="64"/>
                </a:lnTo>
                <a:lnTo>
                  <a:pt x="9" y="63"/>
                </a:lnTo>
                <a:lnTo>
                  <a:pt x="6" y="65"/>
                </a:lnTo>
                <a:lnTo>
                  <a:pt x="6" y="64"/>
                </a:lnTo>
                <a:lnTo>
                  <a:pt x="3" y="62"/>
                </a:lnTo>
                <a:lnTo>
                  <a:pt x="4" y="26"/>
                </a:lnTo>
                <a:lnTo>
                  <a:pt x="0" y="3"/>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39" name="Freeform 51"/>
          <p:cNvSpPr>
            <a:spLocks/>
          </p:cNvSpPr>
          <p:nvPr/>
        </p:nvSpPr>
        <p:spPr bwMode="auto">
          <a:xfrm>
            <a:off x="2112963" y="2262188"/>
            <a:ext cx="862012" cy="1155700"/>
          </a:xfrm>
          <a:custGeom>
            <a:avLst/>
            <a:gdLst/>
            <a:ahLst/>
            <a:cxnLst>
              <a:cxn ang="0">
                <a:pos x="81" y="115"/>
              </a:cxn>
              <a:cxn ang="0">
                <a:pos x="92" y="33"/>
              </a:cxn>
              <a:cxn ang="0">
                <a:pos x="62" y="28"/>
              </a:cxn>
              <a:cxn ang="0">
                <a:pos x="65" y="8"/>
              </a:cxn>
              <a:cxn ang="0">
                <a:pos x="19" y="0"/>
              </a:cxn>
              <a:cxn ang="0">
                <a:pos x="0" y="102"/>
              </a:cxn>
              <a:cxn ang="0">
                <a:pos x="81" y="115"/>
              </a:cxn>
            </a:cxnLst>
            <a:rect l="0" t="0" r="r" b="b"/>
            <a:pathLst>
              <a:path w="92" h="115">
                <a:moveTo>
                  <a:pt x="81" y="115"/>
                </a:moveTo>
                <a:lnTo>
                  <a:pt x="92" y="33"/>
                </a:lnTo>
                <a:lnTo>
                  <a:pt x="62" y="28"/>
                </a:lnTo>
                <a:lnTo>
                  <a:pt x="65" y="8"/>
                </a:lnTo>
                <a:lnTo>
                  <a:pt x="19" y="0"/>
                </a:lnTo>
                <a:lnTo>
                  <a:pt x="0" y="102"/>
                </a:lnTo>
                <a:lnTo>
                  <a:pt x="81" y="115"/>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40" name="Freeform 52"/>
          <p:cNvSpPr>
            <a:spLocks/>
          </p:cNvSpPr>
          <p:nvPr/>
        </p:nvSpPr>
        <p:spPr bwMode="auto">
          <a:xfrm>
            <a:off x="2413000" y="2322513"/>
            <a:ext cx="122238" cy="211137"/>
          </a:xfrm>
          <a:custGeom>
            <a:avLst/>
            <a:gdLst/>
            <a:ahLst/>
            <a:cxnLst>
              <a:cxn ang="0">
                <a:pos x="2" y="1"/>
              </a:cxn>
              <a:cxn ang="0">
                <a:pos x="1" y="2"/>
              </a:cxn>
              <a:cxn ang="0">
                <a:pos x="0" y="3"/>
              </a:cxn>
              <a:cxn ang="0">
                <a:pos x="0" y="5"/>
              </a:cxn>
              <a:cxn ang="0">
                <a:pos x="0" y="6"/>
              </a:cxn>
              <a:cxn ang="0">
                <a:pos x="0" y="7"/>
              </a:cxn>
              <a:cxn ang="0">
                <a:pos x="0" y="8"/>
              </a:cxn>
              <a:cxn ang="0">
                <a:pos x="1" y="7"/>
              </a:cxn>
              <a:cxn ang="0">
                <a:pos x="1" y="8"/>
              </a:cxn>
              <a:cxn ang="0">
                <a:pos x="1" y="10"/>
              </a:cxn>
              <a:cxn ang="0">
                <a:pos x="1" y="12"/>
              </a:cxn>
              <a:cxn ang="0">
                <a:pos x="1" y="12"/>
              </a:cxn>
              <a:cxn ang="0">
                <a:pos x="1" y="12"/>
              </a:cxn>
              <a:cxn ang="0">
                <a:pos x="1" y="13"/>
              </a:cxn>
              <a:cxn ang="0">
                <a:pos x="0" y="15"/>
              </a:cxn>
              <a:cxn ang="0">
                <a:pos x="0" y="17"/>
              </a:cxn>
              <a:cxn ang="0">
                <a:pos x="1" y="18"/>
              </a:cxn>
              <a:cxn ang="0">
                <a:pos x="1" y="17"/>
              </a:cxn>
              <a:cxn ang="0">
                <a:pos x="1" y="17"/>
              </a:cxn>
              <a:cxn ang="0">
                <a:pos x="2" y="16"/>
              </a:cxn>
              <a:cxn ang="0">
                <a:pos x="2" y="17"/>
              </a:cxn>
              <a:cxn ang="0">
                <a:pos x="2" y="18"/>
              </a:cxn>
              <a:cxn ang="0">
                <a:pos x="2" y="20"/>
              </a:cxn>
              <a:cxn ang="0">
                <a:pos x="3" y="20"/>
              </a:cxn>
              <a:cxn ang="0">
                <a:pos x="5" y="21"/>
              </a:cxn>
              <a:cxn ang="0">
                <a:pos x="7" y="20"/>
              </a:cxn>
              <a:cxn ang="0">
                <a:pos x="9" y="19"/>
              </a:cxn>
              <a:cxn ang="0">
                <a:pos x="10" y="19"/>
              </a:cxn>
              <a:cxn ang="0">
                <a:pos x="11" y="19"/>
              </a:cxn>
              <a:cxn ang="0">
                <a:pos x="11" y="17"/>
              </a:cxn>
              <a:cxn ang="0">
                <a:pos x="11" y="16"/>
              </a:cxn>
              <a:cxn ang="0">
                <a:pos x="10" y="15"/>
              </a:cxn>
              <a:cxn ang="0">
                <a:pos x="9" y="14"/>
              </a:cxn>
              <a:cxn ang="0">
                <a:pos x="9" y="12"/>
              </a:cxn>
              <a:cxn ang="0">
                <a:pos x="9" y="12"/>
              </a:cxn>
              <a:cxn ang="0">
                <a:pos x="10" y="10"/>
              </a:cxn>
              <a:cxn ang="0">
                <a:pos x="12" y="10"/>
              </a:cxn>
              <a:cxn ang="0">
                <a:pos x="13" y="8"/>
              </a:cxn>
              <a:cxn ang="0">
                <a:pos x="13" y="7"/>
              </a:cxn>
              <a:cxn ang="0">
                <a:pos x="12" y="7"/>
              </a:cxn>
              <a:cxn ang="0">
                <a:pos x="11" y="6"/>
              </a:cxn>
              <a:cxn ang="0">
                <a:pos x="9" y="6"/>
              </a:cxn>
              <a:cxn ang="0">
                <a:pos x="8" y="6"/>
              </a:cxn>
              <a:cxn ang="0">
                <a:pos x="7" y="8"/>
              </a:cxn>
              <a:cxn ang="0">
                <a:pos x="6" y="8"/>
              </a:cxn>
              <a:cxn ang="0">
                <a:pos x="6" y="7"/>
              </a:cxn>
              <a:cxn ang="0">
                <a:pos x="6" y="5"/>
              </a:cxn>
              <a:cxn ang="0">
                <a:pos x="6" y="5"/>
              </a:cxn>
              <a:cxn ang="0">
                <a:pos x="5" y="4"/>
              </a:cxn>
              <a:cxn ang="0">
                <a:pos x="5" y="3"/>
              </a:cxn>
              <a:cxn ang="0">
                <a:pos x="5" y="2"/>
              </a:cxn>
              <a:cxn ang="0">
                <a:pos x="5" y="0"/>
              </a:cxn>
              <a:cxn ang="0">
                <a:pos x="2" y="0"/>
              </a:cxn>
            </a:cxnLst>
            <a:rect l="0" t="0" r="r" b="b"/>
            <a:pathLst>
              <a:path w="13" h="21">
                <a:moveTo>
                  <a:pt x="2" y="0"/>
                </a:moveTo>
                <a:lnTo>
                  <a:pt x="2" y="1"/>
                </a:lnTo>
                <a:lnTo>
                  <a:pt x="2" y="1"/>
                </a:lnTo>
                <a:lnTo>
                  <a:pt x="2" y="2"/>
                </a:lnTo>
                <a:lnTo>
                  <a:pt x="1" y="2"/>
                </a:lnTo>
                <a:lnTo>
                  <a:pt x="1" y="2"/>
                </a:lnTo>
                <a:lnTo>
                  <a:pt x="1" y="3"/>
                </a:lnTo>
                <a:lnTo>
                  <a:pt x="1" y="3"/>
                </a:lnTo>
                <a:lnTo>
                  <a:pt x="0" y="3"/>
                </a:lnTo>
                <a:lnTo>
                  <a:pt x="0" y="4"/>
                </a:lnTo>
                <a:lnTo>
                  <a:pt x="0" y="4"/>
                </a:lnTo>
                <a:lnTo>
                  <a:pt x="0" y="5"/>
                </a:lnTo>
                <a:lnTo>
                  <a:pt x="0" y="5"/>
                </a:lnTo>
                <a:lnTo>
                  <a:pt x="0" y="6"/>
                </a:lnTo>
                <a:lnTo>
                  <a:pt x="0" y="6"/>
                </a:lnTo>
                <a:lnTo>
                  <a:pt x="0" y="6"/>
                </a:lnTo>
                <a:lnTo>
                  <a:pt x="0" y="6"/>
                </a:lnTo>
                <a:lnTo>
                  <a:pt x="0" y="7"/>
                </a:lnTo>
                <a:lnTo>
                  <a:pt x="0" y="7"/>
                </a:lnTo>
                <a:lnTo>
                  <a:pt x="0" y="7"/>
                </a:lnTo>
                <a:lnTo>
                  <a:pt x="0" y="8"/>
                </a:lnTo>
                <a:lnTo>
                  <a:pt x="1" y="7"/>
                </a:lnTo>
                <a:lnTo>
                  <a:pt x="1" y="7"/>
                </a:lnTo>
                <a:lnTo>
                  <a:pt x="1" y="7"/>
                </a:lnTo>
                <a:lnTo>
                  <a:pt x="1" y="8"/>
                </a:lnTo>
                <a:lnTo>
                  <a:pt x="1" y="8"/>
                </a:lnTo>
                <a:lnTo>
                  <a:pt x="1" y="8"/>
                </a:lnTo>
                <a:lnTo>
                  <a:pt x="1" y="9"/>
                </a:lnTo>
                <a:lnTo>
                  <a:pt x="1" y="9"/>
                </a:lnTo>
                <a:lnTo>
                  <a:pt x="1" y="10"/>
                </a:lnTo>
                <a:lnTo>
                  <a:pt x="1" y="11"/>
                </a:lnTo>
                <a:lnTo>
                  <a:pt x="1" y="11"/>
                </a:lnTo>
                <a:lnTo>
                  <a:pt x="1" y="12"/>
                </a:lnTo>
                <a:lnTo>
                  <a:pt x="1" y="12"/>
                </a:lnTo>
                <a:lnTo>
                  <a:pt x="1" y="12"/>
                </a:lnTo>
                <a:lnTo>
                  <a:pt x="1" y="12"/>
                </a:lnTo>
                <a:lnTo>
                  <a:pt x="1" y="12"/>
                </a:lnTo>
                <a:lnTo>
                  <a:pt x="1" y="12"/>
                </a:lnTo>
                <a:lnTo>
                  <a:pt x="1" y="12"/>
                </a:lnTo>
                <a:lnTo>
                  <a:pt x="1" y="12"/>
                </a:lnTo>
                <a:lnTo>
                  <a:pt x="1" y="12"/>
                </a:lnTo>
                <a:lnTo>
                  <a:pt x="1" y="13"/>
                </a:lnTo>
                <a:lnTo>
                  <a:pt x="1" y="14"/>
                </a:lnTo>
                <a:lnTo>
                  <a:pt x="0" y="14"/>
                </a:lnTo>
                <a:lnTo>
                  <a:pt x="0" y="15"/>
                </a:lnTo>
                <a:lnTo>
                  <a:pt x="0" y="16"/>
                </a:lnTo>
                <a:lnTo>
                  <a:pt x="0" y="16"/>
                </a:lnTo>
                <a:lnTo>
                  <a:pt x="0" y="17"/>
                </a:lnTo>
                <a:lnTo>
                  <a:pt x="0" y="18"/>
                </a:lnTo>
                <a:lnTo>
                  <a:pt x="0" y="18"/>
                </a:lnTo>
                <a:lnTo>
                  <a:pt x="1" y="18"/>
                </a:lnTo>
                <a:lnTo>
                  <a:pt x="1" y="18"/>
                </a:lnTo>
                <a:lnTo>
                  <a:pt x="1" y="17"/>
                </a:lnTo>
                <a:lnTo>
                  <a:pt x="1" y="17"/>
                </a:lnTo>
                <a:lnTo>
                  <a:pt x="1" y="17"/>
                </a:lnTo>
                <a:lnTo>
                  <a:pt x="1" y="17"/>
                </a:lnTo>
                <a:lnTo>
                  <a:pt x="1" y="17"/>
                </a:lnTo>
                <a:lnTo>
                  <a:pt x="1" y="16"/>
                </a:lnTo>
                <a:lnTo>
                  <a:pt x="2" y="16"/>
                </a:lnTo>
                <a:lnTo>
                  <a:pt x="2" y="16"/>
                </a:lnTo>
                <a:lnTo>
                  <a:pt x="2" y="15"/>
                </a:lnTo>
                <a:lnTo>
                  <a:pt x="2" y="16"/>
                </a:lnTo>
                <a:lnTo>
                  <a:pt x="2" y="17"/>
                </a:lnTo>
                <a:lnTo>
                  <a:pt x="2" y="17"/>
                </a:lnTo>
                <a:lnTo>
                  <a:pt x="2" y="18"/>
                </a:lnTo>
                <a:lnTo>
                  <a:pt x="2" y="18"/>
                </a:lnTo>
                <a:lnTo>
                  <a:pt x="3" y="19"/>
                </a:lnTo>
                <a:lnTo>
                  <a:pt x="2" y="20"/>
                </a:lnTo>
                <a:lnTo>
                  <a:pt x="2" y="20"/>
                </a:lnTo>
                <a:lnTo>
                  <a:pt x="2" y="20"/>
                </a:lnTo>
                <a:lnTo>
                  <a:pt x="3" y="20"/>
                </a:lnTo>
                <a:lnTo>
                  <a:pt x="3" y="20"/>
                </a:lnTo>
                <a:lnTo>
                  <a:pt x="3" y="20"/>
                </a:lnTo>
                <a:lnTo>
                  <a:pt x="4" y="21"/>
                </a:lnTo>
                <a:lnTo>
                  <a:pt x="5" y="21"/>
                </a:lnTo>
                <a:lnTo>
                  <a:pt x="5" y="21"/>
                </a:lnTo>
                <a:lnTo>
                  <a:pt x="6" y="20"/>
                </a:lnTo>
                <a:lnTo>
                  <a:pt x="7" y="20"/>
                </a:lnTo>
                <a:lnTo>
                  <a:pt x="7" y="20"/>
                </a:lnTo>
                <a:lnTo>
                  <a:pt x="8" y="20"/>
                </a:lnTo>
                <a:lnTo>
                  <a:pt x="9" y="19"/>
                </a:lnTo>
                <a:lnTo>
                  <a:pt x="10" y="19"/>
                </a:lnTo>
                <a:lnTo>
                  <a:pt x="10" y="19"/>
                </a:lnTo>
                <a:lnTo>
                  <a:pt x="10" y="19"/>
                </a:lnTo>
                <a:lnTo>
                  <a:pt x="11" y="19"/>
                </a:lnTo>
                <a:lnTo>
                  <a:pt x="11" y="19"/>
                </a:lnTo>
                <a:lnTo>
                  <a:pt x="11" y="19"/>
                </a:lnTo>
                <a:lnTo>
                  <a:pt x="11" y="18"/>
                </a:lnTo>
                <a:lnTo>
                  <a:pt x="11" y="18"/>
                </a:lnTo>
                <a:lnTo>
                  <a:pt x="11" y="17"/>
                </a:lnTo>
                <a:lnTo>
                  <a:pt x="11" y="17"/>
                </a:lnTo>
                <a:lnTo>
                  <a:pt x="11" y="16"/>
                </a:lnTo>
                <a:lnTo>
                  <a:pt x="11" y="16"/>
                </a:lnTo>
                <a:lnTo>
                  <a:pt x="10" y="16"/>
                </a:lnTo>
                <a:lnTo>
                  <a:pt x="10" y="15"/>
                </a:lnTo>
                <a:lnTo>
                  <a:pt x="10" y="15"/>
                </a:lnTo>
                <a:lnTo>
                  <a:pt x="9" y="15"/>
                </a:lnTo>
                <a:lnTo>
                  <a:pt x="9" y="14"/>
                </a:lnTo>
                <a:lnTo>
                  <a:pt x="9" y="14"/>
                </a:lnTo>
                <a:lnTo>
                  <a:pt x="8" y="13"/>
                </a:lnTo>
                <a:lnTo>
                  <a:pt x="8" y="13"/>
                </a:lnTo>
                <a:lnTo>
                  <a:pt x="9" y="12"/>
                </a:lnTo>
                <a:lnTo>
                  <a:pt x="9" y="12"/>
                </a:lnTo>
                <a:lnTo>
                  <a:pt x="9" y="12"/>
                </a:lnTo>
                <a:lnTo>
                  <a:pt x="9" y="12"/>
                </a:lnTo>
                <a:lnTo>
                  <a:pt x="9" y="11"/>
                </a:lnTo>
                <a:lnTo>
                  <a:pt x="10" y="11"/>
                </a:lnTo>
                <a:lnTo>
                  <a:pt x="10" y="10"/>
                </a:lnTo>
                <a:lnTo>
                  <a:pt x="11" y="10"/>
                </a:lnTo>
                <a:lnTo>
                  <a:pt x="11" y="10"/>
                </a:lnTo>
                <a:lnTo>
                  <a:pt x="12" y="10"/>
                </a:lnTo>
                <a:lnTo>
                  <a:pt x="12" y="9"/>
                </a:lnTo>
                <a:lnTo>
                  <a:pt x="13" y="9"/>
                </a:lnTo>
                <a:lnTo>
                  <a:pt x="13" y="8"/>
                </a:lnTo>
                <a:lnTo>
                  <a:pt x="13" y="8"/>
                </a:lnTo>
                <a:lnTo>
                  <a:pt x="13" y="8"/>
                </a:lnTo>
                <a:lnTo>
                  <a:pt x="13" y="7"/>
                </a:lnTo>
                <a:lnTo>
                  <a:pt x="13" y="7"/>
                </a:lnTo>
                <a:lnTo>
                  <a:pt x="12" y="7"/>
                </a:lnTo>
                <a:lnTo>
                  <a:pt x="12" y="7"/>
                </a:lnTo>
                <a:lnTo>
                  <a:pt x="11" y="6"/>
                </a:lnTo>
                <a:lnTo>
                  <a:pt x="11" y="6"/>
                </a:lnTo>
                <a:lnTo>
                  <a:pt x="11" y="6"/>
                </a:lnTo>
                <a:lnTo>
                  <a:pt x="10" y="6"/>
                </a:lnTo>
                <a:lnTo>
                  <a:pt x="10" y="6"/>
                </a:lnTo>
                <a:lnTo>
                  <a:pt x="9" y="6"/>
                </a:lnTo>
                <a:lnTo>
                  <a:pt x="9" y="6"/>
                </a:lnTo>
                <a:lnTo>
                  <a:pt x="9" y="6"/>
                </a:lnTo>
                <a:lnTo>
                  <a:pt x="8" y="6"/>
                </a:lnTo>
                <a:lnTo>
                  <a:pt x="8" y="7"/>
                </a:lnTo>
                <a:lnTo>
                  <a:pt x="7" y="8"/>
                </a:lnTo>
                <a:lnTo>
                  <a:pt x="7" y="8"/>
                </a:lnTo>
                <a:lnTo>
                  <a:pt x="6" y="8"/>
                </a:lnTo>
                <a:lnTo>
                  <a:pt x="6" y="8"/>
                </a:lnTo>
                <a:lnTo>
                  <a:pt x="6" y="8"/>
                </a:lnTo>
                <a:lnTo>
                  <a:pt x="6" y="8"/>
                </a:lnTo>
                <a:lnTo>
                  <a:pt x="6" y="8"/>
                </a:lnTo>
                <a:lnTo>
                  <a:pt x="6" y="7"/>
                </a:lnTo>
                <a:lnTo>
                  <a:pt x="6" y="6"/>
                </a:lnTo>
                <a:lnTo>
                  <a:pt x="6" y="5"/>
                </a:lnTo>
                <a:lnTo>
                  <a:pt x="6" y="5"/>
                </a:lnTo>
                <a:lnTo>
                  <a:pt x="6" y="5"/>
                </a:lnTo>
                <a:lnTo>
                  <a:pt x="6" y="5"/>
                </a:lnTo>
                <a:lnTo>
                  <a:pt x="6" y="5"/>
                </a:lnTo>
                <a:lnTo>
                  <a:pt x="5" y="5"/>
                </a:lnTo>
                <a:lnTo>
                  <a:pt x="5" y="4"/>
                </a:lnTo>
                <a:lnTo>
                  <a:pt x="5" y="4"/>
                </a:lnTo>
                <a:lnTo>
                  <a:pt x="5" y="3"/>
                </a:lnTo>
                <a:lnTo>
                  <a:pt x="5" y="3"/>
                </a:lnTo>
                <a:lnTo>
                  <a:pt x="5" y="3"/>
                </a:lnTo>
                <a:lnTo>
                  <a:pt x="5" y="3"/>
                </a:lnTo>
                <a:lnTo>
                  <a:pt x="5" y="2"/>
                </a:lnTo>
                <a:lnTo>
                  <a:pt x="5" y="2"/>
                </a:lnTo>
                <a:lnTo>
                  <a:pt x="5" y="1"/>
                </a:lnTo>
                <a:lnTo>
                  <a:pt x="5" y="0"/>
                </a:lnTo>
                <a:lnTo>
                  <a:pt x="5" y="0"/>
                </a:lnTo>
                <a:lnTo>
                  <a:pt x="4" y="0"/>
                </a:lnTo>
                <a:lnTo>
                  <a:pt x="3" y="0"/>
                </a:lnTo>
                <a:lnTo>
                  <a:pt x="2" y="0"/>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41" name="Freeform 53"/>
          <p:cNvSpPr>
            <a:spLocks/>
          </p:cNvSpPr>
          <p:nvPr/>
        </p:nvSpPr>
        <p:spPr bwMode="auto">
          <a:xfrm>
            <a:off x="682625" y="5870575"/>
            <a:ext cx="104775" cy="69850"/>
          </a:xfrm>
          <a:custGeom>
            <a:avLst/>
            <a:gdLst/>
            <a:ahLst/>
            <a:cxnLst>
              <a:cxn ang="0">
                <a:pos x="555" y="296"/>
              </a:cxn>
              <a:cxn ang="0">
                <a:pos x="534" y="268"/>
              </a:cxn>
              <a:cxn ang="0">
                <a:pos x="517" y="233"/>
              </a:cxn>
              <a:cxn ang="0">
                <a:pos x="497" y="195"/>
              </a:cxn>
              <a:cxn ang="0">
                <a:pos x="487" y="164"/>
              </a:cxn>
              <a:cxn ang="0">
                <a:pos x="467" y="128"/>
              </a:cxn>
              <a:cxn ang="0">
                <a:pos x="445" y="93"/>
              </a:cxn>
              <a:cxn ang="0">
                <a:pos x="423" y="69"/>
              </a:cxn>
              <a:cxn ang="0">
                <a:pos x="390" y="47"/>
              </a:cxn>
              <a:cxn ang="0">
                <a:pos x="358" y="40"/>
              </a:cxn>
              <a:cxn ang="0">
                <a:pos x="322" y="43"/>
              </a:cxn>
              <a:cxn ang="0">
                <a:pos x="299" y="61"/>
              </a:cxn>
              <a:cxn ang="0">
                <a:pos x="281" y="87"/>
              </a:cxn>
              <a:cxn ang="0">
                <a:pos x="265" y="53"/>
              </a:cxn>
              <a:cxn ang="0">
                <a:pos x="248" y="26"/>
              </a:cxn>
              <a:cxn ang="0">
                <a:pos x="214" y="13"/>
              </a:cxn>
              <a:cxn ang="0">
                <a:pos x="182" y="0"/>
              </a:cxn>
              <a:cxn ang="0">
                <a:pos x="163" y="3"/>
              </a:cxn>
              <a:cxn ang="0">
                <a:pos x="141" y="10"/>
              </a:cxn>
              <a:cxn ang="0">
                <a:pos x="124" y="18"/>
              </a:cxn>
              <a:cxn ang="0">
                <a:pos x="100" y="28"/>
              </a:cxn>
              <a:cxn ang="0">
                <a:pos x="78" y="30"/>
              </a:cxn>
              <a:cxn ang="0">
                <a:pos x="58" y="19"/>
              </a:cxn>
              <a:cxn ang="0">
                <a:pos x="40" y="10"/>
              </a:cxn>
              <a:cxn ang="0">
                <a:pos x="10" y="16"/>
              </a:cxn>
              <a:cxn ang="0">
                <a:pos x="12" y="21"/>
              </a:cxn>
              <a:cxn ang="0">
                <a:pos x="5" y="27"/>
              </a:cxn>
              <a:cxn ang="0">
                <a:pos x="10" y="33"/>
              </a:cxn>
              <a:cxn ang="0">
                <a:pos x="13" y="44"/>
              </a:cxn>
              <a:cxn ang="0">
                <a:pos x="17" y="46"/>
              </a:cxn>
              <a:cxn ang="0">
                <a:pos x="8" y="46"/>
              </a:cxn>
              <a:cxn ang="0">
                <a:pos x="0" y="46"/>
              </a:cxn>
              <a:cxn ang="0">
                <a:pos x="11" y="65"/>
              </a:cxn>
              <a:cxn ang="0">
                <a:pos x="23" y="85"/>
              </a:cxn>
              <a:cxn ang="0">
                <a:pos x="40" y="102"/>
              </a:cxn>
              <a:cxn ang="0">
                <a:pos x="58" y="112"/>
              </a:cxn>
              <a:cxn ang="0">
                <a:pos x="85" y="126"/>
              </a:cxn>
              <a:cxn ang="0">
                <a:pos x="122" y="141"/>
              </a:cxn>
              <a:cxn ang="0">
                <a:pos x="142" y="151"/>
              </a:cxn>
              <a:cxn ang="0">
                <a:pos x="173" y="167"/>
              </a:cxn>
              <a:cxn ang="0">
                <a:pos x="196" y="184"/>
              </a:cxn>
              <a:cxn ang="0">
                <a:pos x="220" y="196"/>
              </a:cxn>
              <a:cxn ang="0">
                <a:pos x="242" y="213"/>
              </a:cxn>
              <a:cxn ang="0">
                <a:pos x="270" y="227"/>
              </a:cxn>
              <a:cxn ang="0">
                <a:pos x="307" y="242"/>
              </a:cxn>
              <a:cxn ang="0">
                <a:pos x="338" y="249"/>
              </a:cxn>
              <a:cxn ang="0">
                <a:pos x="370" y="262"/>
              </a:cxn>
              <a:cxn ang="0">
                <a:pos x="398" y="276"/>
              </a:cxn>
              <a:cxn ang="0">
                <a:pos x="418" y="287"/>
              </a:cxn>
              <a:cxn ang="0">
                <a:pos x="440" y="306"/>
              </a:cxn>
              <a:cxn ang="0">
                <a:pos x="452" y="317"/>
              </a:cxn>
              <a:cxn ang="0">
                <a:pos x="475" y="330"/>
              </a:cxn>
              <a:cxn ang="0">
                <a:pos x="492" y="339"/>
              </a:cxn>
              <a:cxn ang="0">
                <a:pos x="512" y="353"/>
              </a:cxn>
              <a:cxn ang="0">
                <a:pos x="534" y="343"/>
              </a:cxn>
              <a:cxn ang="0">
                <a:pos x="554" y="331"/>
              </a:cxn>
              <a:cxn ang="0">
                <a:pos x="554" y="322"/>
              </a:cxn>
              <a:cxn ang="0">
                <a:pos x="559" y="312"/>
              </a:cxn>
              <a:cxn ang="0">
                <a:pos x="566" y="298"/>
              </a:cxn>
              <a:cxn ang="0">
                <a:pos x="558" y="280"/>
              </a:cxn>
              <a:cxn ang="0">
                <a:pos x="560" y="286"/>
              </a:cxn>
              <a:cxn ang="0">
                <a:pos x="553" y="291"/>
              </a:cxn>
              <a:cxn ang="0">
                <a:pos x="555" y="296"/>
              </a:cxn>
            </a:cxnLst>
            <a:rect l="0" t="0" r="r" b="b"/>
            <a:pathLst>
              <a:path w="566" h="353">
                <a:moveTo>
                  <a:pt x="555" y="296"/>
                </a:moveTo>
                <a:lnTo>
                  <a:pt x="534" y="268"/>
                </a:lnTo>
                <a:lnTo>
                  <a:pt x="517" y="233"/>
                </a:lnTo>
                <a:lnTo>
                  <a:pt x="497" y="195"/>
                </a:lnTo>
                <a:lnTo>
                  <a:pt x="487" y="164"/>
                </a:lnTo>
                <a:lnTo>
                  <a:pt x="467" y="128"/>
                </a:lnTo>
                <a:lnTo>
                  <a:pt x="445" y="93"/>
                </a:lnTo>
                <a:lnTo>
                  <a:pt x="423" y="69"/>
                </a:lnTo>
                <a:lnTo>
                  <a:pt x="390" y="47"/>
                </a:lnTo>
                <a:lnTo>
                  <a:pt x="358" y="40"/>
                </a:lnTo>
                <a:lnTo>
                  <a:pt x="322" y="43"/>
                </a:lnTo>
                <a:lnTo>
                  <a:pt x="299" y="61"/>
                </a:lnTo>
                <a:lnTo>
                  <a:pt x="281" y="87"/>
                </a:lnTo>
                <a:lnTo>
                  <a:pt x="265" y="53"/>
                </a:lnTo>
                <a:lnTo>
                  <a:pt x="248" y="26"/>
                </a:lnTo>
                <a:lnTo>
                  <a:pt x="214" y="13"/>
                </a:lnTo>
                <a:lnTo>
                  <a:pt x="182" y="0"/>
                </a:lnTo>
                <a:lnTo>
                  <a:pt x="163" y="3"/>
                </a:lnTo>
                <a:lnTo>
                  <a:pt x="141" y="10"/>
                </a:lnTo>
                <a:lnTo>
                  <a:pt x="124" y="18"/>
                </a:lnTo>
                <a:lnTo>
                  <a:pt x="100" y="28"/>
                </a:lnTo>
                <a:lnTo>
                  <a:pt x="78" y="30"/>
                </a:lnTo>
                <a:lnTo>
                  <a:pt x="58" y="19"/>
                </a:lnTo>
                <a:lnTo>
                  <a:pt x="40" y="10"/>
                </a:lnTo>
                <a:lnTo>
                  <a:pt x="10" y="16"/>
                </a:lnTo>
                <a:lnTo>
                  <a:pt x="12" y="21"/>
                </a:lnTo>
                <a:lnTo>
                  <a:pt x="5" y="27"/>
                </a:lnTo>
                <a:lnTo>
                  <a:pt x="10" y="33"/>
                </a:lnTo>
                <a:lnTo>
                  <a:pt x="13" y="44"/>
                </a:lnTo>
                <a:lnTo>
                  <a:pt x="17" y="46"/>
                </a:lnTo>
                <a:lnTo>
                  <a:pt x="8" y="46"/>
                </a:lnTo>
                <a:lnTo>
                  <a:pt x="0" y="46"/>
                </a:lnTo>
                <a:lnTo>
                  <a:pt x="11" y="65"/>
                </a:lnTo>
                <a:lnTo>
                  <a:pt x="23" y="85"/>
                </a:lnTo>
                <a:lnTo>
                  <a:pt x="40" y="102"/>
                </a:lnTo>
                <a:lnTo>
                  <a:pt x="58" y="112"/>
                </a:lnTo>
                <a:lnTo>
                  <a:pt x="85" y="126"/>
                </a:lnTo>
                <a:lnTo>
                  <a:pt x="122" y="141"/>
                </a:lnTo>
                <a:lnTo>
                  <a:pt x="142" y="151"/>
                </a:lnTo>
                <a:lnTo>
                  <a:pt x="173" y="167"/>
                </a:lnTo>
                <a:lnTo>
                  <a:pt x="196" y="184"/>
                </a:lnTo>
                <a:lnTo>
                  <a:pt x="220" y="196"/>
                </a:lnTo>
                <a:lnTo>
                  <a:pt x="242" y="213"/>
                </a:lnTo>
                <a:lnTo>
                  <a:pt x="270" y="227"/>
                </a:lnTo>
                <a:lnTo>
                  <a:pt x="307" y="242"/>
                </a:lnTo>
                <a:lnTo>
                  <a:pt x="338" y="249"/>
                </a:lnTo>
                <a:lnTo>
                  <a:pt x="370" y="262"/>
                </a:lnTo>
                <a:lnTo>
                  <a:pt x="398" y="276"/>
                </a:lnTo>
                <a:lnTo>
                  <a:pt x="418" y="287"/>
                </a:lnTo>
                <a:lnTo>
                  <a:pt x="440" y="306"/>
                </a:lnTo>
                <a:lnTo>
                  <a:pt x="452" y="317"/>
                </a:lnTo>
                <a:lnTo>
                  <a:pt x="475" y="330"/>
                </a:lnTo>
                <a:lnTo>
                  <a:pt x="492" y="339"/>
                </a:lnTo>
                <a:lnTo>
                  <a:pt x="512" y="353"/>
                </a:lnTo>
                <a:lnTo>
                  <a:pt x="534" y="343"/>
                </a:lnTo>
                <a:lnTo>
                  <a:pt x="554" y="331"/>
                </a:lnTo>
                <a:lnTo>
                  <a:pt x="554" y="322"/>
                </a:lnTo>
                <a:lnTo>
                  <a:pt x="559" y="312"/>
                </a:lnTo>
                <a:lnTo>
                  <a:pt x="566" y="298"/>
                </a:lnTo>
                <a:lnTo>
                  <a:pt x="558" y="280"/>
                </a:lnTo>
                <a:lnTo>
                  <a:pt x="560" y="286"/>
                </a:lnTo>
                <a:lnTo>
                  <a:pt x="553" y="291"/>
                </a:lnTo>
                <a:lnTo>
                  <a:pt x="555" y="296"/>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42" name="Freeform 54"/>
          <p:cNvSpPr>
            <a:spLocks/>
          </p:cNvSpPr>
          <p:nvPr/>
        </p:nvSpPr>
        <p:spPr bwMode="auto">
          <a:xfrm>
            <a:off x="601663" y="5803900"/>
            <a:ext cx="101600" cy="58738"/>
          </a:xfrm>
          <a:custGeom>
            <a:avLst/>
            <a:gdLst/>
            <a:ahLst/>
            <a:cxnLst>
              <a:cxn ang="0">
                <a:pos x="412" y="279"/>
              </a:cxn>
              <a:cxn ang="0">
                <a:pos x="453" y="278"/>
              </a:cxn>
              <a:cxn ang="0">
                <a:pos x="504" y="283"/>
              </a:cxn>
              <a:cxn ang="0">
                <a:pos x="529" y="265"/>
              </a:cxn>
              <a:cxn ang="0">
                <a:pos x="544" y="239"/>
              </a:cxn>
              <a:cxn ang="0">
                <a:pos x="538" y="209"/>
              </a:cxn>
              <a:cxn ang="0">
                <a:pos x="523" y="178"/>
              </a:cxn>
              <a:cxn ang="0">
                <a:pos x="504" y="156"/>
              </a:cxn>
              <a:cxn ang="0">
                <a:pos x="478" y="146"/>
              </a:cxn>
              <a:cxn ang="0">
                <a:pos x="438" y="130"/>
              </a:cxn>
              <a:cxn ang="0">
                <a:pos x="407" y="123"/>
              </a:cxn>
              <a:cxn ang="0">
                <a:pos x="377" y="120"/>
              </a:cxn>
              <a:cxn ang="0">
                <a:pos x="346" y="113"/>
              </a:cxn>
              <a:cxn ang="0">
                <a:pos x="329" y="112"/>
              </a:cxn>
              <a:cxn ang="0">
                <a:pos x="316" y="119"/>
              </a:cxn>
              <a:cxn ang="0">
                <a:pos x="293" y="120"/>
              </a:cxn>
              <a:cxn ang="0">
                <a:pos x="271" y="130"/>
              </a:cxn>
              <a:cxn ang="0">
                <a:pos x="257" y="132"/>
              </a:cxn>
              <a:cxn ang="0">
                <a:pos x="243" y="125"/>
              </a:cxn>
              <a:cxn ang="0">
                <a:pos x="226" y="125"/>
              </a:cxn>
              <a:cxn ang="0">
                <a:pos x="205" y="113"/>
              </a:cxn>
              <a:cxn ang="0">
                <a:pos x="194" y="99"/>
              </a:cxn>
              <a:cxn ang="0">
                <a:pos x="185" y="85"/>
              </a:cxn>
              <a:cxn ang="0">
                <a:pos x="169" y="73"/>
              </a:cxn>
              <a:cxn ang="0">
                <a:pos x="157" y="62"/>
              </a:cxn>
              <a:cxn ang="0">
                <a:pos x="140" y="53"/>
              </a:cxn>
              <a:cxn ang="0">
                <a:pos x="117" y="37"/>
              </a:cxn>
              <a:cxn ang="0">
                <a:pos x="87" y="35"/>
              </a:cxn>
              <a:cxn ang="0">
                <a:pos x="60" y="21"/>
              </a:cxn>
              <a:cxn ang="0">
                <a:pos x="47" y="18"/>
              </a:cxn>
              <a:cxn ang="0">
                <a:pos x="32" y="6"/>
              </a:cxn>
              <a:cxn ang="0">
                <a:pos x="13" y="0"/>
              </a:cxn>
              <a:cxn ang="0">
                <a:pos x="2" y="12"/>
              </a:cxn>
              <a:cxn ang="0">
                <a:pos x="0" y="33"/>
              </a:cxn>
              <a:cxn ang="0">
                <a:pos x="12" y="53"/>
              </a:cxn>
              <a:cxn ang="0">
                <a:pos x="29" y="70"/>
              </a:cxn>
              <a:cxn ang="0">
                <a:pos x="48" y="85"/>
              </a:cxn>
              <a:cxn ang="0">
                <a:pos x="77" y="96"/>
              </a:cxn>
              <a:cxn ang="0">
                <a:pos x="109" y="103"/>
              </a:cxn>
              <a:cxn ang="0">
                <a:pos x="136" y="117"/>
              </a:cxn>
              <a:cxn ang="0">
                <a:pos x="164" y="132"/>
              </a:cxn>
              <a:cxn ang="0">
                <a:pos x="199" y="159"/>
              </a:cxn>
              <a:cxn ang="0">
                <a:pos x="230" y="184"/>
              </a:cxn>
              <a:cxn ang="0">
                <a:pos x="264" y="211"/>
              </a:cxn>
              <a:cxn ang="0">
                <a:pos x="304" y="235"/>
              </a:cxn>
              <a:cxn ang="0">
                <a:pos x="333" y="246"/>
              </a:cxn>
              <a:cxn ang="0">
                <a:pos x="364" y="254"/>
              </a:cxn>
              <a:cxn ang="0">
                <a:pos x="393" y="274"/>
              </a:cxn>
              <a:cxn ang="0">
                <a:pos x="420" y="291"/>
              </a:cxn>
              <a:cxn ang="0">
                <a:pos x="418" y="287"/>
              </a:cxn>
              <a:cxn ang="0">
                <a:pos x="412" y="279"/>
              </a:cxn>
            </a:cxnLst>
            <a:rect l="0" t="0" r="r" b="b"/>
            <a:pathLst>
              <a:path w="544" h="291">
                <a:moveTo>
                  <a:pt x="412" y="279"/>
                </a:moveTo>
                <a:lnTo>
                  <a:pt x="453" y="278"/>
                </a:lnTo>
                <a:lnTo>
                  <a:pt x="504" y="283"/>
                </a:lnTo>
                <a:lnTo>
                  <a:pt x="529" y="265"/>
                </a:lnTo>
                <a:lnTo>
                  <a:pt x="544" y="239"/>
                </a:lnTo>
                <a:lnTo>
                  <a:pt x="538" y="209"/>
                </a:lnTo>
                <a:lnTo>
                  <a:pt x="523" y="178"/>
                </a:lnTo>
                <a:lnTo>
                  <a:pt x="504" y="156"/>
                </a:lnTo>
                <a:lnTo>
                  <a:pt x="478" y="146"/>
                </a:lnTo>
                <a:lnTo>
                  <a:pt x="438" y="130"/>
                </a:lnTo>
                <a:lnTo>
                  <a:pt x="407" y="123"/>
                </a:lnTo>
                <a:lnTo>
                  <a:pt x="377" y="120"/>
                </a:lnTo>
                <a:lnTo>
                  <a:pt x="346" y="113"/>
                </a:lnTo>
                <a:lnTo>
                  <a:pt x="329" y="112"/>
                </a:lnTo>
                <a:lnTo>
                  <a:pt x="316" y="119"/>
                </a:lnTo>
                <a:lnTo>
                  <a:pt x="293" y="120"/>
                </a:lnTo>
                <a:lnTo>
                  <a:pt x="271" y="130"/>
                </a:lnTo>
                <a:lnTo>
                  <a:pt x="257" y="132"/>
                </a:lnTo>
                <a:lnTo>
                  <a:pt x="243" y="125"/>
                </a:lnTo>
                <a:lnTo>
                  <a:pt x="226" y="125"/>
                </a:lnTo>
                <a:lnTo>
                  <a:pt x="205" y="113"/>
                </a:lnTo>
                <a:lnTo>
                  <a:pt x="194" y="99"/>
                </a:lnTo>
                <a:lnTo>
                  <a:pt x="185" y="85"/>
                </a:lnTo>
                <a:lnTo>
                  <a:pt x="169" y="73"/>
                </a:lnTo>
                <a:lnTo>
                  <a:pt x="157" y="62"/>
                </a:lnTo>
                <a:lnTo>
                  <a:pt x="140" y="53"/>
                </a:lnTo>
                <a:lnTo>
                  <a:pt x="117" y="37"/>
                </a:lnTo>
                <a:lnTo>
                  <a:pt x="87" y="35"/>
                </a:lnTo>
                <a:lnTo>
                  <a:pt x="60" y="21"/>
                </a:lnTo>
                <a:lnTo>
                  <a:pt x="47" y="18"/>
                </a:lnTo>
                <a:lnTo>
                  <a:pt x="32" y="6"/>
                </a:lnTo>
                <a:lnTo>
                  <a:pt x="13" y="0"/>
                </a:lnTo>
                <a:lnTo>
                  <a:pt x="2" y="12"/>
                </a:lnTo>
                <a:lnTo>
                  <a:pt x="0" y="33"/>
                </a:lnTo>
                <a:lnTo>
                  <a:pt x="12" y="53"/>
                </a:lnTo>
                <a:lnTo>
                  <a:pt x="29" y="70"/>
                </a:lnTo>
                <a:lnTo>
                  <a:pt x="48" y="85"/>
                </a:lnTo>
                <a:lnTo>
                  <a:pt x="77" y="96"/>
                </a:lnTo>
                <a:lnTo>
                  <a:pt x="109" y="103"/>
                </a:lnTo>
                <a:lnTo>
                  <a:pt x="136" y="117"/>
                </a:lnTo>
                <a:lnTo>
                  <a:pt x="164" y="132"/>
                </a:lnTo>
                <a:lnTo>
                  <a:pt x="199" y="159"/>
                </a:lnTo>
                <a:lnTo>
                  <a:pt x="230" y="184"/>
                </a:lnTo>
                <a:lnTo>
                  <a:pt x="264" y="211"/>
                </a:lnTo>
                <a:lnTo>
                  <a:pt x="304" y="235"/>
                </a:lnTo>
                <a:lnTo>
                  <a:pt x="333" y="246"/>
                </a:lnTo>
                <a:lnTo>
                  <a:pt x="364" y="254"/>
                </a:lnTo>
                <a:lnTo>
                  <a:pt x="393" y="274"/>
                </a:lnTo>
                <a:lnTo>
                  <a:pt x="420" y="291"/>
                </a:lnTo>
                <a:lnTo>
                  <a:pt x="418" y="287"/>
                </a:lnTo>
                <a:lnTo>
                  <a:pt x="412" y="279"/>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43" name="Freeform 55"/>
          <p:cNvSpPr>
            <a:spLocks/>
          </p:cNvSpPr>
          <p:nvPr/>
        </p:nvSpPr>
        <p:spPr bwMode="auto">
          <a:xfrm>
            <a:off x="566738" y="5776913"/>
            <a:ext cx="19050" cy="20637"/>
          </a:xfrm>
          <a:custGeom>
            <a:avLst/>
            <a:gdLst/>
            <a:ahLst/>
            <a:cxnLst>
              <a:cxn ang="0">
                <a:pos x="78" y="64"/>
              </a:cxn>
              <a:cxn ang="0">
                <a:pos x="58" y="41"/>
              </a:cxn>
              <a:cxn ang="0">
                <a:pos x="46" y="17"/>
              </a:cxn>
              <a:cxn ang="0">
                <a:pos x="23" y="0"/>
              </a:cxn>
              <a:cxn ang="0">
                <a:pos x="0" y="2"/>
              </a:cxn>
              <a:cxn ang="0">
                <a:pos x="11" y="29"/>
              </a:cxn>
              <a:cxn ang="0">
                <a:pos x="30" y="62"/>
              </a:cxn>
              <a:cxn ang="0">
                <a:pos x="54" y="83"/>
              </a:cxn>
              <a:cxn ang="0">
                <a:pos x="84" y="94"/>
              </a:cxn>
              <a:cxn ang="0">
                <a:pos x="91" y="89"/>
              </a:cxn>
              <a:cxn ang="0">
                <a:pos x="95" y="82"/>
              </a:cxn>
              <a:cxn ang="0">
                <a:pos x="87" y="69"/>
              </a:cxn>
              <a:cxn ang="0">
                <a:pos x="95" y="64"/>
              </a:cxn>
              <a:cxn ang="0">
                <a:pos x="86" y="64"/>
              </a:cxn>
              <a:cxn ang="0">
                <a:pos x="79" y="69"/>
              </a:cxn>
              <a:cxn ang="0">
                <a:pos x="78" y="64"/>
              </a:cxn>
            </a:cxnLst>
            <a:rect l="0" t="0" r="r" b="b"/>
            <a:pathLst>
              <a:path w="95" h="94">
                <a:moveTo>
                  <a:pt x="78" y="64"/>
                </a:moveTo>
                <a:lnTo>
                  <a:pt x="58" y="41"/>
                </a:lnTo>
                <a:lnTo>
                  <a:pt x="46" y="17"/>
                </a:lnTo>
                <a:lnTo>
                  <a:pt x="23" y="0"/>
                </a:lnTo>
                <a:lnTo>
                  <a:pt x="0" y="2"/>
                </a:lnTo>
                <a:lnTo>
                  <a:pt x="11" y="29"/>
                </a:lnTo>
                <a:lnTo>
                  <a:pt x="30" y="62"/>
                </a:lnTo>
                <a:lnTo>
                  <a:pt x="54" y="83"/>
                </a:lnTo>
                <a:lnTo>
                  <a:pt x="84" y="94"/>
                </a:lnTo>
                <a:lnTo>
                  <a:pt x="91" y="89"/>
                </a:lnTo>
                <a:lnTo>
                  <a:pt x="95" y="82"/>
                </a:lnTo>
                <a:lnTo>
                  <a:pt x="87" y="69"/>
                </a:lnTo>
                <a:lnTo>
                  <a:pt x="95" y="64"/>
                </a:lnTo>
                <a:lnTo>
                  <a:pt x="86" y="64"/>
                </a:lnTo>
                <a:lnTo>
                  <a:pt x="79" y="69"/>
                </a:lnTo>
                <a:lnTo>
                  <a:pt x="78" y="64"/>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44" name="Freeform 56"/>
          <p:cNvSpPr>
            <a:spLocks/>
          </p:cNvSpPr>
          <p:nvPr/>
        </p:nvSpPr>
        <p:spPr bwMode="auto">
          <a:xfrm>
            <a:off x="538163" y="5764213"/>
            <a:ext cx="12700" cy="11112"/>
          </a:xfrm>
          <a:custGeom>
            <a:avLst/>
            <a:gdLst/>
            <a:ahLst/>
            <a:cxnLst>
              <a:cxn ang="0">
                <a:pos x="65" y="44"/>
              </a:cxn>
              <a:cxn ang="0">
                <a:pos x="65" y="27"/>
              </a:cxn>
              <a:cxn ang="0">
                <a:pos x="59" y="15"/>
              </a:cxn>
              <a:cxn ang="0">
                <a:pos x="38" y="4"/>
              </a:cxn>
              <a:cxn ang="0">
                <a:pos x="22" y="0"/>
              </a:cxn>
              <a:cxn ang="0">
                <a:pos x="14" y="0"/>
              </a:cxn>
              <a:cxn ang="0">
                <a:pos x="8" y="1"/>
              </a:cxn>
              <a:cxn ang="0">
                <a:pos x="0" y="9"/>
              </a:cxn>
              <a:cxn ang="0">
                <a:pos x="5" y="17"/>
              </a:cxn>
              <a:cxn ang="0">
                <a:pos x="17" y="36"/>
              </a:cxn>
              <a:cxn ang="0">
                <a:pos x="35" y="50"/>
              </a:cxn>
              <a:cxn ang="0">
                <a:pos x="55" y="57"/>
              </a:cxn>
              <a:cxn ang="0">
                <a:pos x="65" y="44"/>
              </a:cxn>
            </a:cxnLst>
            <a:rect l="0" t="0" r="r" b="b"/>
            <a:pathLst>
              <a:path w="65" h="57">
                <a:moveTo>
                  <a:pt x="65" y="44"/>
                </a:moveTo>
                <a:lnTo>
                  <a:pt x="65" y="27"/>
                </a:lnTo>
                <a:lnTo>
                  <a:pt x="59" y="15"/>
                </a:lnTo>
                <a:lnTo>
                  <a:pt x="38" y="4"/>
                </a:lnTo>
                <a:lnTo>
                  <a:pt x="22" y="0"/>
                </a:lnTo>
                <a:lnTo>
                  <a:pt x="14" y="0"/>
                </a:lnTo>
                <a:lnTo>
                  <a:pt x="8" y="1"/>
                </a:lnTo>
                <a:lnTo>
                  <a:pt x="0" y="9"/>
                </a:lnTo>
                <a:lnTo>
                  <a:pt x="5" y="17"/>
                </a:lnTo>
                <a:lnTo>
                  <a:pt x="17" y="36"/>
                </a:lnTo>
                <a:lnTo>
                  <a:pt x="35" y="50"/>
                </a:lnTo>
                <a:lnTo>
                  <a:pt x="55" y="57"/>
                </a:lnTo>
                <a:lnTo>
                  <a:pt x="65" y="44"/>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45" name="Freeform 57"/>
          <p:cNvSpPr>
            <a:spLocks/>
          </p:cNvSpPr>
          <p:nvPr/>
        </p:nvSpPr>
        <p:spPr bwMode="auto">
          <a:xfrm>
            <a:off x="519113" y="5751513"/>
            <a:ext cx="4762" cy="4762"/>
          </a:xfrm>
          <a:custGeom>
            <a:avLst/>
            <a:gdLst/>
            <a:ahLst/>
            <a:cxnLst>
              <a:cxn ang="0">
                <a:pos x="16" y="16"/>
              </a:cxn>
              <a:cxn ang="0">
                <a:pos x="21" y="15"/>
              </a:cxn>
              <a:cxn ang="0">
                <a:pos x="19" y="10"/>
              </a:cxn>
              <a:cxn ang="0">
                <a:pos x="15" y="2"/>
              </a:cxn>
              <a:cxn ang="0">
                <a:pos x="7" y="8"/>
              </a:cxn>
              <a:cxn ang="0">
                <a:pos x="5" y="2"/>
              </a:cxn>
              <a:cxn ang="0">
                <a:pos x="2" y="0"/>
              </a:cxn>
              <a:cxn ang="0">
                <a:pos x="0" y="13"/>
              </a:cxn>
              <a:cxn ang="0">
                <a:pos x="2" y="18"/>
              </a:cxn>
              <a:cxn ang="0">
                <a:pos x="3" y="23"/>
              </a:cxn>
              <a:cxn ang="0">
                <a:pos x="14" y="19"/>
              </a:cxn>
              <a:cxn ang="0">
                <a:pos x="16" y="16"/>
              </a:cxn>
            </a:cxnLst>
            <a:rect l="0" t="0" r="r" b="b"/>
            <a:pathLst>
              <a:path w="21" h="23">
                <a:moveTo>
                  <a:pt x="16" y="16"/>
                </a:moveTo>
                <a:lnTo>
                  <a:pt x="21" y="15"/>
                </a:lnTo>
                <a:lnTo>
                  <a:pt x="19" y="10"/>
                </a:lnTo>
                <a:lnTo>
                  <a:pt x="15" y="2"/>
                </a:lnTo>
                <a:lnTo>
                  <a:pt x="7" y="8"/>
                </a:lnTo>
                <a:lnTo>
                  <a:pt x="5" y="2"/>
                </a:lnTo>
                <a:lnTo>
                  <a:pt x="2" y="0"/>
                </a:lnTo>
                <a:lnTo>
                  <a:pt x="0" y="13"/>
                </a:lnTo>
                <a:lnTo>
                  <a:pt x="2" y="18"/>
                </a:lnTo>
                <a:lnTo>
                  <a:pt x="3" y="23"/>
                </a:lnTo>
                <a:lnTo>
                  <a:pt x="14" y="19"/>
                </a:lnTo>
                <a:lnTo>
                  <a:pt x="16" y="16"/>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46" name="Freeform 58"/>
          <p:cNvSpPr>
            <a:spLocks/>
          </p:cNvSpPr>
          <p:nvPr/>
        </p:nvSpPr>
        <p:spPr bwMode="auto">
          <a:xfrm>
            <a:off x="504825" y="5738813"/>
            <a:ext cx="4763" cy="11112"/>
          </a:xfrm>
          <a:custGeom>
            <a:avLst/>
            <a:gdLst/>
            <a:ahLst/>
            <a:cxnLst>
              <a:cxn ang="0">
                <a:pos x="30" y="24"/>
              </a:cxn>
              <a:cxn ang="0">
                <a:pos x="28" y="19"/>
              </a:cxn>
              <a:cxn ang="0">
                <a:pos x="27" y="13"/>
              </a:cxn>
              <a:cxn ang="0">
                <a:pos x="24" y="8"/>
              </a:cxn>
              <a:cxn ang="0">
                <a:pos x="20" y="0"/>
              </a:cxn>
              <a:cxn ang="0">
                <a:pos x="13" y="6"/>
              </a:cxn>
              <a:cxn ang="0">
                <a:pos x="7" y="8"/>
              </a:cxn>
              <a:cxn ang="0">
                <a:pos x="0" y="12"/>
              </a:cxn>
              <a:cxn ang="0">
                <a:pos x="7" y="25"/>
              </a:cxn>
              <a:cxn ang="0">
                <a:pos x="8" y="31"/>
              </a:cxn>
              <a:cxn ang="0">
                <a:pos x="14" y="37"/>
              </a:cxn>
              <a:cxn ang="0">
                <a:pos x="19" y="45"/>
              </a:cxn>
              <a:cxn ang="0">
                <a:pos x="24" y="42"/>
              </a:cxn>
              <a:cxn ang="0">
                <a:pos x="27" y="31"/>
              </a:cxn>
              <a:cxn ang="0">
                <a:pos x="31" y="28"/>
              </a:cxn>
              <a:cxn ang="0">
                <a:pos x="30" y="24"/>
              </a:cxn>
            </a:cxnLst>
            <a:rect l="0" t="0" r="r" b="b"/>
            <a:pathLst>
              <a:path w="31" h="45">
                <a:moveTo>
                  <a:pt x="30" y="24"/>
                </a:moveTo>
                <a:lnTo>
                  <a:pt x="28" y="19"/>
                </a:lnTo>
                <a:lnTo>
                  <a:pt x="27" y="13"/>
                </a:lnTo>
                <a:lnTo>
                  <a:pt x="24" y="8"/>
                </a:lnTo>
                <a:lnTo>
                  <a:pt x="20" y="0"/>
                </a:lnTo>
                <a:lnTo>
                  <a:pt x="13" y="6"/>
                </a:lnTo>
                <a:lnTo>
                  <a:pt x="7" y="8"/>
                </a:lnTo>
                <a:lnTo>
                  <a:pt x="0" y="12"/>
                </a:lnTo>
                <a:lnTo>
                  <a:pt x="7" y="25"/>
                </a:lnTo>
                <a:lnTo>
                  <a:pt x="8" y="31"/>
                </a:lnTo>
                <a:lnTo>
                  <a:pt x="14" y="37"/>
                </a:lnTo>
                <a:lnTo>
                  <a:pt x="19" y="45"/>
                </a:lnTo>
                <a:lnTo>
                  <a:pt x="24" y="42"/>
                </a:lnTo>
                <a:lnTo>
                  <a:pt x="27" y="31"/>
                </a:lnTo>
                <a:lnTo>
                  <a:pt x="31" y="28"/>
                </a:lnTo>
                <a:lnTo>
                  <a:pt x="30" y="24"/>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47" name="Freeform 59"/>
          <p:cNvSpPr>
            <a:spLocks/>
          </p:cNvSpPr>
          <p:nvPr/>
        </p:nvSpPr>
        <p:spPr bwMode="auto">
          <a:xfrm>
            <a:off x="484188" y="5711825"/>
            <a:ext cx="11112" cy="22225"/>
          </a:xfrm>
          <a:custGeom>
            <a:avLst/>
            <a:gdLst/>
            <a:ahLst/>
            <a:cxnLst>
              <a:cxn ang="0">
                <a:pos x="50" y="38"/>
              </a:cxn>
              <a:cxn ang="0">
                <a:pos x="43" y="25"/>
              </a:cxn>
              <a:cxn ang="0">
                <a:pos x="33" y="20"/>
              </a:cxn>
              <a:cxn ang="0">
                <a:pos x="24" y="11"/>
              </a:cxn>
              <a:cxn ang="0">
                <a:pos x="16" y="1"/>
              </a:cxn>
              <a:cxn ang="0">
                <a:pos x="11" y="0"/>
              </a:cxn>
              <a:cxn ang="0">
                <a:pos x="5" y="6"/>
              </a:cxn>
              <a:cxn ang="0">
                <a:pos x="0" y="7"/>
              </a:cxn>
              <a:cxn ang="0">
                <a:pos x="11" y="35"/>
              </a:cxn>
              <a:cxn ang="0">
                <a:pos x="24" y="59"/>
              </a:cxn>
              <a:cxn ang="0">
                <a:pos x="42" y="86"/>
              </a:cxn>
              <a:cxn ang="0">
                <a:pos x="55" y="111"/>
              </a:cxn>
              <a:cxn ang="0">
                <a:pos x="61" y="109"/>
              </a:cxn>
              <a:cxn ang="0">
                <a:pos x="67" y="104"/>
              </a:cxn>
              <a:cxn ang="0">
                <a:pos x="59" y="86"/>
              </a:cxn>
              <a:cxn ang="0">
                <a:pos x="60" y="69"/>
              </a:cxn>
              <a:cxn ang="0">
                <a:pos x="57" y="50"/>
              </a:cxn>
              <a:cxn ang="0">
                <a:pos x="50" y="38"/>
              </a:cxn>
            </a:cxnLst>
            <a:rect l="0" t="0" r="r" b="b"/>
            <a:pathLst>
              <a:path w="67" h="111">
                <a:moveTo>
                  <a:pt x="50" y="38"/>
                </a:moveTo>
                <a:lnTo>
                  <a:pt x="43" y="25"/>
                </a:lnTo>
                <a:lnTo>
                  <a:pt x="33" y="20"/>
                </a:lnTo>
                <a:lnTo>
                  <a:pt x="24" y="11"/>
                </a:lnTo>
                <a:lnTo>
                  <a:pt x="16" y="1"/>
                </a:lnTo>
                <a:lnTo>
                  <a:pt x="11" y="0"/>
                </a:lnTo>
                <a:lnTo>
                  <a:pt x="5" y="6"/>
                </a:lnTo>
                <a:lnTo>
                  <a:pt x="0" y="7"/>
                </a:lnTo>
                <a:lnTo>
                  <a:pt x="11" y="35"/>
                </a:lnTo>
                <a:lnTo>
                  <a:pt x="24" y="59"/>
                </a:lnTo>
                <a:lnTo>
                  <a:pt x="42" y="86"/>
                </a:lnTo>
                <a:lnTo>
                  <a:pt x="55" y="111"/>
                </a:lnTo>
                <a:lnTo>
                  <a:pt x="61" y="109"/>
                </a:lnTo>
                <a:lnTo>
                  <a:pt x="67" y="104"/>
                </a:lnTo>
                <a:lnTo>
                  <a:pt x="59" y="86"/>
                </a:lnTo>
                <a:lnTo>
                  <a:pt x="60" y="69"/>
                </a:lnTo>
                <a:lnTo>
                  <a:pt x="57" y="50"/>
                </a:lnTo>
                <a:lnTo>
                  <a:pt x="50" y="38"/>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48" name="Freeform 60"/>
          <p:cNvSpPr>
            <a:spLocks/>
          </p:cNvSpPr>
          <p:nvPr/>
        </p:nvSpPr>
        <p:spPr bwMode="auto">
          <a:xfrm>
            <a:off x="457200" y="5684838"/>
            <a:ext cx="38100" cy="22225"/>
          </a:xfrm>
          <a:custGeom>
            <a:avLst/>
            <a:gdLst/>
            <a:ahLst/>
            <a:cxnLst>
              <a:cxn ang="0">
                <a:pos x="153" y="27"/>
              </a:cxn>
              <a:cxn ang="0">
                <a:pos x="188" y="45"/>
              </a:cxn>
              <a:cxn ang="0">
                <a:pos x="203" y="67"/>
              </a:cxn>
              <a:cxn ang="0">
                <a:pos x="201" y="87"/>
              </a:cxn>
              <a:cxn ang="0">
                <a:pos x="171" y="111"/>
              </a:cxn>
              <a:cxn ang="0">
                <a:pos x="164" y="108"/>
              </a:cxn>
              <a:cxn ang="0">
                <a:pos x="151" y="100"/>
              </a:cxn>
              <a:cxn ang="0">
                <a:pos x="146" y="89"/>
              </a:cxn>
              <a:cxn ang="0">
                <a:pos x="140" y="78"/>
              </a:cxn>
              <a:cxn ang="0">
                <a:pos x="138" y="89"/>
              </a:cxn>
              <a:cxn ang="0">
                <a:pos x="141" y="100"/>
              </a:cxn>
              <a:cxn ang="0">
                <a:pos x="138" y="108"/>
              </a:cxn>
              <a:cxn ang="0">
                <a:pos x="146" y="116"/>
              </a:cxn>
              <a:cxn ang="0">
                <a:pos x="131" y="112"/>
              </a:cxn>
              <a:cxn ang="0">
                <a:pos x="117" y="106"/>
              </a:cxn>
              <a:cxn ang="0">
                <a:pos x="105" y="95"/>
              </a:cxn>
              <a:cxn ang="0">
                <a:pos x="89" y="82"/>
              </a:cxn>
              <a:cxn ang="0">
                <a:pos x="84" y="74"/>
              </a:cxn>
              <a:cxn ang="0">
                <a:pos x="74" y="69"/>
              </a:cxn>
              <a:cxn ang="0">
                <a:pos x="55" y="72"/>
              </a:cxn>
              <a:cxn ang="0">
                <a:pos x="50" y="66"/>
              </a:cxn>
              <a:cxn ang="0">
                <a:pos x="36" y="50"/>
              </a:cxn>
              <a:cxn ang="0">
                <a:pos x="19" y="40"/>
              </a:cxn>
              <a:cxn ang="0">
                <a:pos x="12" y="20"/>
              </a:cxn>
              <a:cxn ang="0">
                <a:pos x="0" y="0"/>
              </a:cxn>
              <a:cxn ang="0">
                <a:pos x="30" y="2"/>
              </a:cxn>
              <a:cxn ang="0">
                <a:pos x="62" y="10"/>
              </a:cxn>
              <a:cxn ang="0">
                <a:pos x="91" y="21"/>
              </a:cxn>
              <a:cxn ang="0">
                <a:pos x="122" y="28"/>
              </a:cxn>
              <a:cxn ang="0">
                <a:pos x="129" y="33"/>
              </a:cxn>
              <a:cxn ang="0">
                <a:pos x="141" y="42"/>
              </a:cxn>
              <a:cxn ang="0">
                <a:pos x="156" y="38"/>
              </a:cxn>
              <a:cxn ang="0">
                <a:pos x="153" y="27"/>
              </a:cxn>
            </a:cxnLst>
            <a:rect l="0" t="0" r="r" b="b"/>
            <a:pathLst>
              <a:path w="203" h="116">
                <a:moveTo>
                  <a:pt x="153" y="27"/>
                </a:moveTo>
                <a:lnTo>
                  <a:pt x="188" y="45"/>
                </a:lnTo>
                <a:lnTo>
                  <a:pt x="203" y="67"/>
                </a:lnTo>
                <a:lnTo>
                  <a:pt x="201" y="87"/>
                </a:lnTo>
                <a:lnTo>
                  <a:pt x="171" y="111"/>
                </a:lnTo>
                <a:lnTo>
                  <a:pt x="164" y="108"/>
                </a:lnTo>
                <a:lnTo>
                  <a:pt x="151" y="100"/>
                </a:lnTo>
                <a:lnTo>
                  <a:pt x="146" y="89"/>
                </a:lnTo>
                <a:lnTo>
                  <a:pt x="140" y="78"/>
                </a:lnTo>
                <a:lnTo>
                  <a:pt x="138" y="89"/>
                </a:lnTo>
                <a:lnTo>
                  <a:pt x="141" y="100"/>
                </a:lnTo>
                <a:lnTo>
                  <a:pt x="138" y="108"/>
                </a:lnTo>
                <a:lnTo>
                  <a:pt x="146" y="116"/>
                </a:lnTo>
                <a:lnTo>
                  <a:pt x="131" y="112"/>
                </a:lnTo>
                <a:lnTo>
                  <a:pt x="117" y="106"/>
                </a:lnTo>
                <a:lnTo>
                  <a:pt x="105" y="95"/>
                </a:lnTo>
                <a:lnTo>
                  <a:pt x="89" y="82"/>
                </a:lnTo>
                <a:lnTo>
                  <a:pt x="84" y="74"/>
                </a:lnTo>
                <a:lnTo>
                  <a:pt x="74" y="69"/>
                </a:lnTo>
                <a:lnTo>
                  <a:pt x="55" y="72"/>
                </a:lnTo>
                <a:lnTo>
                  <a:pt x="50" y="66"/>
                </a:lnTo>
                <a:lnTo>
                  <a:pt x="36" y="50"/>
                </a:lnTo>
                <a:lnTo>
                  <a:pt x="19" y="40"/>
                </a:lnTo>
                <a:lnTo>
                  <a:pt x="12" y="20"/>
                </a:lnTo>
                <a:lnTo>
                  <a:pt x="0" y="0"/>
                </a:lnTo>
                <a:lnTo>
                  <a:pt x="30" y="2"/>
                </a:lnTo>
                <a:lnTo>
                  <a:pt x="62" y="10"/>
                </a:lnTo>
                <a:lnTo>
                  <a:pt x="91" y="21"/>
                </a:lnTo>
                <a:lnTo>
                  <a:pt x="122" y="28"/>
                </a:lnTo>
                <a:lnTo>
                  <a:pt x="129" y="33"/>
                </a:lnTo>
                <a:lnTo>
                  <a:pt x="141" y="42"/>
                </a:lnTo>
                <a:lnTo>
                  <a:pt x="156" y="38"/>
                </a:lnTo>
                <a:lnTo>
                  <a:pt x="153" y="27"/>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49" name="Freeform 61"/>
          <p:cNvSpPr>
            <a:spLocks/>
          </p:cNvSpPr>
          <p:nvPr/>
        </p:nvSpPr>
        <p:spPr bwMode="auto">
          <a:xfrm>
            <a:off x="427038" y="5637213"/>
            <a:ext cx="28575" cy="36512"/>
          </a:xfrm>
          <a:custGeom>
            <a:avLst/>
            <a:gdLst/>
            <a:ahLst/>
            <a:cxnLst>
              <a:cxn ang="0">
                <a:pos x="123" y="119"/>
              </a:cxn>
              <a:cxn ang="0">
                <a:pos x="128" y="103"/>
              </a:cxn>
              <a:cxn ang="0">
                <a:pos x="139" y="92"/>
              </a:cxn>
              <a:cxn ang="0">
                <a:pos x="144" y="81"/>
              </a:cxn>
              <a:cxn ang="0">
                <a:pos x="155" y="69"/>
              </a:cxn>
              <a:cxn ang="0">
                <a:pos x="155" y="52"/>
              </a:cxn>
              <a:cxn ang="0">
                <a:pos x="155" y="34"/>
              </a:cxn>
              <a:cxn ang="0">
                <a:pos x="137" y="16"/>
              </a:cxn>
              <a:cxn ang="0">
                <a:pos x="129" y="8"/>
              </a:cxn>
              <a:cxn ang="0">
                <a:pos x="116" y="0"/>
              </a:cxn>
              <a:cxn ang="0">
                <a:pos x="103" y="7"/>
              </a:cxn>
              <a:cxn ang="0">
                <a:pos x="96" y="12"/>
              </a:cxn>
              <a:cxn ang="0">
                <a:pos x="84" y="19"/>
              </a:cxn>
              <a:cxn ang="0">
                <a:pos x="84" y="45"/>
              </a:cxn>
              <a:cxn ang="0">
                <a:pos x="85" y="77"/>
              </a:cxn>
              <a:cxn ang="0">
                <a:pos x="84" y="94"/>
              </a:cxn>
              <a:cxn ang="0">
                <a:pos x="64" y="106"/>
              </a:cxn>
              <a:cxn ang="0">
                <a:pos x="50" y="98"/>
              </a:cxn>
              <a:cxn ang="0">
                <a:pos x="38" y="92"/>
              </a:cxn>
              <a:cxn ang="0">
                <a:pos x="27" y="86"/>
              </a:cxn>
              <a:cxn ang="0">
                <a:pos x="15" y="84"/>
              </a:cxn>
              <a:cxn ang="0">
                <a:pos x="4" y="96"/>
              </a:cxn>
              <a:cxn ang="0">
                <a:pos x="5" y="118"/>
              </a:cxn>
              <a:cxn ang="0">
                <a:pos x="0" y="129"/>
              </a:cxn>
              <a:cxn ang="0">
                <a:pos x="15" y="141"/>
              </a:cxn>
              <a:cxn ang="0">
                <a:pos x="24" y="151"/>
              </a:cxn>
              <a:cxn ang="0">
                <a:pos x="34" y="156"/>
              </a:cxn>
              <a:cxn ang="0">
                <a:pos x="48" y="162"/>
              </a:cxn>
              <a:cxn ang="0">
                <a:pos x="58" y="168"/>
              </a:cxn>
              <a:cxn ang="0">
                <a:pos x="85" y="177"/>
              </a:cxn>
              <a:cxn ang="0">
                <a:pos x="104" y="166"/>
              </a:cxn>
              <a:cxn ang="0">
                <a:pos x="120" y="143"/>
              </a:cxn>
              <a:cxn ang="0">
                <a:pos x="123" y="119"/>
              </a:cxn>
            </a:cxnLst>
            <a:rect l="0" t="0" r="r" b="b"/>
            <a:pathLst>
              <a:path w="155" h="177">
                <a:moveTo>
                  <a:pt x="123" y="119"/>
                </a:moveTo>
                <a:lnTo>
                  <a:pt x="128" y="103"/>
                </a:lnTo>
                <a:lnTo>
                  <a:pt x="139" y="92"/>
                </a:lnTo>
                <a:lnTo>
                  <a:pt x="144" y="81"/>
                </a:lnTo>
                <a:lnTo>
                  <a:pt x="155" y="69"/>
                </a:lnTo>
                <a:lnTo>
                  <a:pt x="155" y="52"/>
                </a:lnTo>
                <a:lnTo>
                  <a:pt x="155" y="34"/>
                </a:lnTo>
                <a:lnTo>
                  <a:pt x="137" y="16"/>
                </a:lnTo>
                <a:lnTo>
                  <a:pt x="129" y="8"/>
                </a:lnTo>
                <a:lnTo>
                  <a:pt x="116" y="0"/>
                </a:lnTo>
                <a:lnTo>
                  <a:pt x="103" y="7"/>
                </a:lnTo>
                <a:lnTo>
                  <a:pt x="96" y="12"/>
                </a:lnTo>
                <a:lnTo>
                  <a:pt x="84" y="19"/>
                </a:lnTo>
                <a:lnTo>
                  <a:pt x="84" y="45"/>
                </a:lnTo>
                <a:lnTo>
                  <a:pt x="85" y="77"/>
                </a:lnTo>
                <a:lnTo>
                  <a:pt x="84" y="94"/>
                </a:lnTo>
                <a:lnTo>
                  <a:pt x="64" y="106"/>
                </a:lnTo>
                <a:lnTo>
                  <a:pt x="50" y="98"/>
                </a:lnTo>
                <a:lnTo>
                  <a:pt x="38" y="92"/>
                </a:lnTo>
                <a:lnTo>
                  <a:pt x="27" y="86"/>
                </a:lnTo>
                <a:lnTo>
                  <a:pt x="15" y="84"/>
                </a:lnTo>
                <a:lnTo>
                  <a:pt x="4" y="96"/>
                </a:lnTo>
                <a:lnTo>
                  <a:pt x="5" y="118"/>
                </a:lnTo>
                <a:lnTo>
                  <a:pt x="0" y="129"/>
                </a:lnTo>
                <a:lnTo>
                  <a:pt x="15" y="141"/>
                </a:lnTo>
                <a:lnTo>
                  <a:pt x="24" y="151"/>
                </a:lnTo>
                <a:lnTo>
                  <a:pt x="34" y="156"/>
                </a:lnTo>
                <a:lnTo>
                  <a:pt x="48" y="162"/>
                </a:lnTo>
                <a:lnTo>
                  <a:pt x="58" y="168"/>
                </a:lnTo>
                <a:lnTo>
                  <a:pt x="85" y="177"/>
                </a:lnTo>
                <a:lnTo>
                  <a:pt x="104" y="166"/>
                </a:lnTo>
                <a:lnTo>
                  <a:pt x="120" y="143"/>
                </a:lnTo>
                <a:lnTo>
                  <a:pt x="123" y="119"/>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50" name="Freeform 62"/>
          <p:cNvSpPr>
            <a:spLocks/>
          </p:cNvSpPr>
          <p:nvPr/>
        </p:nvSpPr>
        <p:spPr bwMode="auto">
          <a:xfrm>
            <a:off x="398463" y="5605463"/>
            <a:ext cx="41275" cy="31750"/>
          </a:xfrm>
          <a:custGeom>
            <a:avLst/>
            <a:gdLst/>
            <a:ahLst/>
            <a:cxnLst>
              <a:cxn ang="0">
                <a:pos x="153" y="103"/>
              </a:cxn>
              <a:cxn ang="0">
                <a:pos x="164" y="96"/>
              </a:cxn>
              <a:cxn ang="0">
                <a:pos x="170" y="86"/>
              </a:cxn>
              <a:cxn ang="0">
                <a:pos x="186" y="72"/>
              </a:cxn>
              <a:cxn ang="0">
                <a:pos x="199" y="65"/>
              </a:cxn>
              <a:cxn ang="0">
                <a:pos x="213" y="81"/>
              </a:cxn>
              <a:cxn ang="0">
                <a:pos x="222" y="95"/>
              </a:cxn>
              <a:cxn ang="0">
                <a:pos x="220" y="107"/>
              </a:cxn>
              <a:cxn ang="0">
                <a:pos x="212" y="116"/>
              </a:cxn>
              <a:cxn ang="0">
                <a:pos x="199" y="140"/>
              </a:cxn>
              <a:cxn ang="0">
                <a:pos x="182" y="158"/>
              </a:cxn>
              <a:cxn ang="0">
                <a:pos x="163" y="166"/>
              </a:cxn>
              <a:cxn ang="0">
                <a:pos x="149" y="159"/>
              </a:cxn>
              <a:cxn ang="0">
                <a:pos x="128" y="143"/>
              </a:cxn>
              <a:cxn ang="0">
                <a:pos x="109" y="129"/>
              </a:cxn>
              <a:cxn ang="0">
                <a:pos x="89" y="114"/>
              </a:cxn>
              <a:cxn ang="0">
                <a:pos x="72" y="96"/>
              </a:cxn>
              <a:cxn ang="0">
                <a:pos x="54" y="73"/>
              </a:cxn>
              <a:cxn ang="0">
                <a:pos x="35" y="59"/>
              </a:cxn>
              <a:cxn ang="0">
                <a:pos x="17" y="33"/>
              </a:cxn>
              <a:cxn ang="0">
                <a:pos x="0" y="15"/>
              </a:cxn>
              <a:cxn ang="0">
                <a:pos x="22" y="0"/>
              </a:cxn>
              <a:cxn ang="0">
                <a:pos x="38" y="3"/>
              </a:cxn>
              <a:cxn ang="0">
                <a:pos x="58" y="14"/>
              </a:cxn>
              <a:cxn ang="0">
                <a:pos x="77" y="37"/>
              </a:cxn>
              <a:cxn ang="0">
                <a:pos x="98" y="57"/>
              </a:cxn>
              <a:cxn ang="0">
                <a:pos x="111" y="81"/>
              </a:cxn>
              <a:cxn ang="0">
                <a:pos x="135" y="94"/>
              </a:cxn>
              <a:cxn ang="0">
                <a:pos x="153" y="103"/>
              </a:cxn>
            </a:cxnLst>
            <a:rect l="0" t="0" r="r" b="b"/>
            <a:pathLst>
              <a:path w="222" h="166">
                <a:moveTo>
                  <a:pt x="153" y="103"/>
                </a:moveTo>
                <a:lnTo>
                  <a:pt x="164" y="96"/>
                </a:lnTo>
                <a:lnTo>
                  <a:pt x="170" y="86"/>
                </a:lnTo>
                <a:lnTo>
                  <a:pt x="186" y="72"/>
                </a:lnTo>
                <a:lnTo>
                  <a:pt x="199" y="65"/>
                </a:lnTo>
                <a:lnTo>
                  <a:pt x="213" y="81"/>
                </a:lnTo>
                <a:lnTo>
                  <a:pt x="222" y="95"/>
                </a:lnTo>
                <a:lnTo>
                  <a:pt x="220" y="107"/>
                </a:lnTo>
                <a:lnTo>
                  <a:pt x="212" y="116"/>
                </a:lnTo>
                <a:lnTo>
                  <a:pt x="199" y="140"/>
                </a:lnTo>
                <a:lnTo>
                  <a:pt x="182" y="158"/>
                </a:lnTo>
                <a:lnTo>
                  <a:pt x="163" y="166"/>
                </a:lnTo>
                <a:lnTo>
                  <a:pt x="149" y="159"/>
                </a:lnTo>
                <a:lnTo>
                  <a:pt x="128" y="143"/>
                </a:lnTo>
                <a:lnTo>
                  <a:pt x="109" y="129"/>
                </a:lnTo>
                <a:lnTo>
                  <a:pt x="89" y="114"/>
                </a:lnTo>
                <a:lnTo>
                  <a:pt x="72" y="96"/>
                </a:lnTo>
                <a:lnTo>
                  <a:pt x="54" y="73"/>
                </a:lnTo>
                <a:lnTo>
                  <a:pt x="35" y="59"/>
                </a:lnTo>
                <a:lnTo>
                  <a:pt x="17" y="33"/>
                </a:lnTo>
                <a:lnTo>
                  <a:pt x="0" y="15"/>
                </a:lnTo>
                <a:lnTo>
                  <a:pt x="22" y="0"/>
                </a:lnTo>
                <a:lnTo>
                  <a:pt x="38" y="3"/>
                </a:lnTo>
                <a:lnTo>
                  <a:pt x="58" y="14"/>
                </a:lnTo>
                <a:lnTo>
                  <a:pt x="77" y="37"/>
                </a:lnTo>
                <a:lnTo>
                  <a:pt x="98" y="57"/>
                </a:lnTo>
                <a:lnTo>
                  <a:pt x="111" y="81"/>
                </a:lnTo>
                <a:lnTo>
                  <a:pt x="135" y="94"/>
                </a:lnTo>
                <a:lnTo>
                  <a:pt x="153" y="103"/>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51" name="Freeform 63"/>
          <p:cNvSpPr>
            <a:spLocks/>
          </p:cNvSpPr>
          <p:nvPr/>
        </p:nvSpPr>
        <p:spPr bwMode="auto">
          <a:xfrm>
            <a:off x="382588" y="5562600"/>
            <a:ext cx="38100" cy="31750"/>
          </a:xfrm>
          <a:custGeom>
            <a:avLst/>
            <a:gdLst/>
            <a:ahLst/>
            <a:cxnLst>
              <a:cxn ang="0">
                <a:pos x="141" y="85"/>
              </a:cxn>
              <a:cxn ang="0">
                <a:pos x="166" y="68"/>
              </a:cxn>
              <a:cxn ang="0">
                <a:pos x="176" y="42"/>
              </a:cxn>
              <a:cxn ang="0">
                <a:pos x="171" y="26"/>
              </a:cxn>
              <a:cxn ang="0">
                <a:pos x="164" y="6"/>
              </a:cxn>
              <a:cxn ang="0">
                <a:pos x="152" y="4"/>
              </a:cxn>
              <a:cxn ang="0">
                <a:pos x="145" y="0"/>
              </a:cxn>
              <a:cxn ang="0">
                <a:pos x="135" y="4"/>
              </a:cxn>
              <a:cxn ang="0">
                <a:pos x="124" y="7"/>
              </a:cxn>
              <a:cxn ang="0">
                <a:pos x="117" y="29"/>
              </a:cxn>
              <a:cxn ang="0">
                <a:pos x="115" y="50"/>
              </a:cxn>
              <a:cxn ang="0">
                <a:pos x="99" y="64"/>
              </a:cxn>
              <a:cxn ang="0">
                <a:pos x="85" y="73"/>
              </a:cxn>
              <a:cxn ang="0">
                <a:pos x="73" y="64"/>
              </a:cxn>
              <a:cxn ang="0">
                <a:pos x="61" y="53"/>
              </a:cxn>
              <a:cxn ang="0">
                <a:pos x="50" y="48"/>
              </a:cxn>
              <a:cxn ang="0">
                <a:pos x="36" y="32"/>
              </a:cxn>
              <a:cxn ang="0">
                <a:pos x="30" y="36"/>
              </a:cxn>
              <a:cxn ang="0">
                <a:pos x="26" y="43"/>
              </a:cxn>
              <a:cxn ang="0">
                <a:pos x="22" y="58"/>
              </a:cxn>
              <a:cxn ang="0">
                <a:pos x="20" y="71"/>
              </a:cxn>
              <a:cxn ang="0">
                <a:pos x="18" y="83"/>
              </a:cxn>
              <a:cxn ang="0">
                <a:pos x="13" y="85"/>
              </a:cxn>
              <a:cxn ang="0">
                <a:pos x="13" y="94"/>
              </a:cxn>
              <a:cxn ang="0">
                <a:pos x="13" y="111"/>
              </a:cxn>
              <a:cxn ang="0">
                <a:pos x="16" y="122"/>
              </a:cxn>
              <a:cxn ang="0">
                <a:pos x="31" y="125"/>
              </a:cxn>
              <a:cxn ang="0">
                <a:pos x="25" y="130"/>
              </a:cxn>
              <a:cxn ang="0">
                <a:pos x="17" y="136"/>
              </a:cxn>
              <a:cxn ang="0">
                <a:pos x="6" y="139"/>
              </a:cxn>
              <a:cxn ang="0">
                <a:pos x="0" y="136"/>
              </a:cxn>
              <a:cxn ang="0">
                <a:pos x="3" y="145"/>
              </a:cxn>
              <a:cxn ang="0">
                <a:pos x="14" y="151"/>
              </a:cxn>
              <a:cxn ang="0">
                <a:pos x="18" y="158"/>
              </a:cxn>
              <a:cxn ang="0">
                <a:pos x="26" y="162"/>
              </a:cxn>
              <a:cxn ang="0">
                <a:pos x="56" y="155"/>
              </a:cxn>
              <a:cxn ang="0">
                <a:pos x="76" y="140"/>
              </a:cxn>
              <a:cxn ang="0">
                <a:pos x="105" y="120"/>
              </a:cxn>
              <a:cxn ang="0">
                <a:pos x="124" y="108"/>
              </a:cxn>
              <a:cxn ang="0">
                <a:pos x="140" y="111"/>
              </a:cxn>
              <a:cxn ang="0">
                <a:pos x="153" y="110"/>
              </a:cxn>
              <a:cxn ang="0">
                <a:pos x="175" y="121"/>
              </a:cxn>
              <a:cxn ang="0">
                <a:pos x="189" y="111"/>
              </a:cxn>
              <a:cxn ang="0">
                <a:pos x="195" y="106"/>
              </a:cxn>
              <a:cxn ang="0">
                <a:pos x="192" y="95"/>
              </a:cxn>
              <a:cxn ang="0">
                <a:pos x="182" y="81"/>
              </a:cxn>
              <a:cxn ang="0">
                <a:pos x="166" y="68"/>
              </a:cxn>
              <a:cxn ang="0">
                <a:pos x="155" y="76"/>
              </a:cxn>
              <a:cxn ang="0">
                <a:pos x="152" y="79"/>
              </a:cxn>
              <a:cxn ang="0">
                <a:pos x="141" y="85"/>
              </a:cxn>
            </a:cxnLst>
            <a:rect l="0" t="0" r="r" b="b"/>
            <a:pathLst>
              <a:path w="195" h="162">
                <a:moveTo>
                  <a:pt x="141" y="85"/>
                </a:moveTo>
                <a:lnTo>
                  <a:pt x="166" y="68"/>
                </a:lnTo>
                <a:lnTo>
                  <a:pt x="176" y="42"/>
                </a:lnTo>
                <a:lnTo>
                  <a:pt x="171" y="26"/>
                </a:lnTo>
                <a:lnTo>
                  <a:pt x="164" y="6"/>
                </a:lnTo>
                <a:lnTo>
                  <a:pt x="152" y="4"/>
                </a:lnTo>
                <a:lnTo>
                  <a:pt x="145" y="0"/>
                </a:lnTo>
                <a:lnTo>
                  <a:pt x="135" y="4"/>
                </a:lnTo>
                <a:lnTo>
                  <a:pt x="124" y="7"/>
                </a:lnTo>
                <a:lnTo>
                  <a:pt x="117" y="29"/>
                </a:lnTo>
                <a:lnTo>
                  <a:pt x="115" y="50"/>
                </a:lnTo>
                <a:lnTo>
                  <a:pt x="99" y="64"/>
                </a:lnTo>
                <a:lnTo>
                  <a:pt x="85" y="73"/>
                </a:lnTo>
                <a:lnTo>
                  <a:pt x="73" y="64"/>
                </a:lnTo>
                <a:lnTo>
                  <a:pt x="61" y="53"/>
                </a:lnTo>
                <a:lnTo>
                  <a:pt x="50" y="48"/>
                </a:lnTo>
                <a:lnTo>
                  <a:pt x="36" y="32"/>
                </a:lnTo>
                <a:lnTo>
                  <a:pt x="30" y="36"/>
                </a:lnTo>
                <a:lnTo>
                  <a:pt x="26" y="43"/>
                </a:lnTo>
                <a:lnTo>
                  <a:pt x="22" y="58"/>
                </a:lnTo>
                <a:lnTo>
                  <a:pt x="20" y="71"/>
                </a:lnTo>
                <a:lnTo>
                  <a:pt x="18" y="83"/>
                </a:lnTo>
                <a:lnTo>
                  <a:pt x="13" y="85"/>
                </a:lnTo>
                <a:lnTo>
                  <a:pt x="13" y="94"/>
                </a:lnTo>
                <a:lnTo>
                  <a:pt x="13" y="111"/>
                </a:lnTo>
                <a:lnTo>
                  <a:pt x="16" y="122"/>
                </a:lnTo>
                <a:lnTo>
                  <a:pt x="31" y="125"/>
                </a:lnTo>
                <a:lnTo>
                  <a:pt x="25" y="130"/>
                </a:lnTo>
                <a:lnTo>
                  <a:pt x="17" y="136"/>
                </a:lnTo>
                <a:lnTo>
                  <a:pt x="6" y="139"/>
                </a:lnTo>
                <a:lnTo>
                  <a:pt x="0" y="136"/>
                </a:lnTo>
                <a:lnTo>
                  <a:pt x="3" y="145"/>
                </a:lnTo>
                <a:lnTo>
                  <a:pt x="14" y="151"/>
                </a:lnTo>
                <a:lnTo>
                  <a:pt x="18" y="158"/>
                </a:lnTo>
                <a:lnTo>
                  <a:pt x="26" y="162"/>
                </a:lnTo>
                <a:lnTo>
                  <a:pt x="56" y="155"/>
                </a:lnTo>
                <a:lnTo>
                  <a:pt x="76" y="140"/>
                </a:lnTo>
                <a:lnTo>
                  <a:pt x="105" y="120"/>
                </a:lnTo>
                <a:lnTo>
                  <a:pt x="124" y="108"/>
                </a:lnTo>
                <a:lnTo>
                  <a:pt x="140" y="111"/>
                </a:lnTo>
                <a:lnTo>
                  <a:pt x="153" y="110"/>
                </a:lnTo>
                <a:lnTo>
                  <a:pt x="175" y="121"/>
                </a:lnTo>
                <a:lnTo>
                  <a:pt x="189" y="111"/>
                </a:lnTo>
                <a:lnTo>
                  <a:pt x="195" y="106"/>
                </a:lnTo>
                <a:lnTo>
                  <a:pt x="192" y="95"/>
                </a:lnTo>
                <a:lnTo>
                  <a:pt x="182" y="81"/>
                </a:lnTo>
                <a:lnTo>
                  <a:pt x="166" y="68"/>
                </a:lnTo>
                <a:lnTo>
                  <a:pt x="155" y="76"/>
                </a:lnTo>
                <a:lnTo>
                  <a:pt x="152" y="79"/>
                </a:lnTo>
                <a:lnTo>
                  <a:pt x="141" y="85"/>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52" name="Freeform 64"/>
          <p:cNvSpPr>
            <a:spLocks/>
          </p:cNvSpPr>
          <p:nvPr/>
        </p:nvSpPr>
        <p:spPr bwMode="auto">
          <a:xfrm>
            <a:off x="388938" y="5553075"/>
            <a:ext cx="4762" cy="3175"/>
          </a:xfrm>
          <a:custGeom>
            <a:avLst/>
            <a:gdLst/>
            <a:ahLst/>
            <a:cxnLst>
              <a:cxn ang="0">
                <a:pos x="26" y="13"/>
              </a:cxn>
              <a:cxn ang="0">
                <a:pos x="20" y="6"/>
              </a:cxn>
              <a:cxn ang="0">
                <a:pos x="19" y="0"/>
              </a:cxn>
              <a:cxn ang="0">
                <a:pos x="11" y="0"/>
              </a:cxn>
              <a:cxn ang="0">
                <a:pos x="3" y="6"/>
              </a:cxn>
              <a:cxn ang="0">
                <a:pos x="7" y="8"/>
              </a:cxn>
              <a:cxn ang="0">
                <a:pos x="0" y="13"/>
              </a:cxn>
              <a:cxn ang="0">
                <a:pos x="1" y="17"/>
              </a:cxn>
              <a:cxn ang="0">
                <a:pos x="14" y="20"/>
              </a:cxn>
              <a:cxn ang="0">
                <a:pos x="18" y="19"/>
              </a:cxn>
              <a:cxn ang="0">
                <a:pos x="26" y="13"/>
              </a:cxn>
            </a:cxnLst>
            <a:rect l="0" t="0" r="r" b="b"/>
            <a:pathLst>
              <a:path w="26" h="20">
                <a:moveTo>
                  <a:pt x="26" y="13"/>
                </a:moveTo>
                <a:lnTo>
                  <a:pt x="20" y="6"/>
                </a:lnTo>
                <a:lnTo>
                  <a:pt x="19" y="0"/>
                </a:lnTo>
                <a:lnTo>
                  <a:pt x="11" y="0"/>
                </a:lnTo>
                <a:lnTo>
                  <a:pt x="3" y="6"/>
                </a:lnTo>
                <a:lnTo>
                  <a:pt x="7" y="8"/>
                </a:lnTo>
                <a:lnTo>
                  <a:pt x="0" y="13"/>
                </a:lnTo>
                <a:lnTo>
                  <a:pt x="1" y="17"/>
                </a:lnTo>
                <a:lnTo>
                  <a:pt x="14" y="20"/>
                </a:lnTo>
                <a:lnTo>
                  <a:pt x="18" y="19"/>
                </a:lnTo>
                <a:lnTo>
                  <a:pt x="26" y="13"/>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53" name="Freeform 65"/>
          <p:cNvSpPr>
            <a:spLocks/>
          </p:cNvSpPr>
          <p:nvPr/>
        </p:nvSpPr>
        <p:spPr bwMode="auto">
          <a:xfrm>
            <a:off x="379413" y="5526088"/>
            <a:ext cx="12700" cy="11112"/>
          </a:xfrm>
          <a:custGeom>
            <a:avLst/>
            <a:gdLst/>
            <a:ahLst/>
            <a:cxnLst>
              <a:cxn ang="0">
                <a:pos x="65" y="45"/>
              </a:cxn>
              <a:cxn ang="0">
                <a:pos x="65" y="28"/>
              </a:cxn>
              <a:cxn ang="0">
                <a:pos x="53" y="17"/>
              </a:cxn>
              <a:cxn ang="0">
                <a:pos x="37" y="4"/>
              </a:cxn>
              <a:cxn ang="0">
                <a:pos x="17" y="2"/>
              </a:cxn>
              <a:cxn ang="0">
                <a:pos x="5" y="0"/>
              </a:cxn>
              <a:cxn ang="0">
                <a:pos x="0" y="2"/>
              </a:cxn>
              <a:cxn ang="0">
                <a:pos x="0" y="11"/>
              </a:cxn>
              <a:cxn ang="0">
                <a:pos x="4" y="18"/>
              </a:cxn>
              <a:cxn ang="0">
                <a:pos x="12" y="35"/>
              </a:cxn>
              <a:cxn ang="0">
                <a:pos x="35" y="51"/>
              </a:cxn>
              <a:cxn ang="0">
                <a:pos x="54" y="57"/>
              </a:cxn>
              <a:cxn ang="0">
                <a:pos x="65" y="45"/>
              </a:cxn>
            </a:cxnLst>
            <a:rect l="0" t="0" r="r" b="b"/>
            <a:pathLst>
              <a:path w="65" h="57">
                <a:moveTo>
                  <a:pt x="65" y="45"/>
                </a:moveTo>
                <a:lnTo>
                  <a:pt x="65" y="28"/>
                </a:lnTo>
                <a:lnTo>
                  <a:pt x="53" y="17"/>
                </a:lnTo>
                <a:lnTo>
                  <a:pt x="37" y="4"/>
                </a:lnTo>
                <a:lnTo>
                  <a:pt x="17" y="2"/>
                </a:lnTo>
                <a:lnTo>
                  <a:pt x="5" y="0"/>
                </a:lnTo>
                <a:lnTo>
                  <a:pt x="0" y="2"/>
                </a:lnTo>
                <a:lnTo>
                  <a:pt x="0" y="11"/>
                </a:lnTo>
                <a:lnTo>
                  <a:pt x="4" y="18"/>
                </a:lnTo>
                <a:lnTo>
                  <a:pt x="12" y="35"/>
                </a:lnTo>
                <a:lnTo>
                  <a:pt x="35" y="51"/>
                </a:lnTo>
                <a:lnTo>
                  <a:pt x="54" y="57"/>
                </a:lnTo>
                <a:lnTo>
                  <a:pt x="65" y="45"/>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54" name="Freeform 66"/>
          <p:cNvSpPr>
            <a:spLocks/>
          </p:cNvSpPr>
          <p:nvPr/>
        </p:nvSpPr>
        <p:spPr bwMode="auto">
          <a:xfrm>
            <a:off x="352425" y="5481638"/>
            <a:ext cx="22225" cy="60325"/>
          </a:xfrm>
          <a:custGeom>
            <a:avLst/>
            <a:gdLst/>
            <a:ahLst/>
            <a:cxnLst>
              <a:cxn ang="0">
                <a:pos x="2" y="286"/>
              </a:cxn>
              <a:cxn ang="0">
                <a:pos x="8" y="290"/>
              </a:cxn>
              <a:cxn ang="0">
                <a:pos x="12" y="301"/>
              </a:cxn>
              <a:cxn ang="0">
                <a:pos x="19" y="295"/>
              </a:cxn>
              <a:cxn ang="0">
                <a:pos x="35" y="247"/>
              </a:cxn>
              <a:cxn ang="0">
                <a:pos x="59" y="193"/>
              </a:cxn>
              <a:cxn ang="0">
                <a:pos x="77" y="141"/>
              </a:cxn>
              <a:cxn ang="0">
                <a:pos x="103" y="101"/>
              </a:cxn>
              <a:cxn ang="0">
                <a:pos x="92" y="122"/>
              </a:cxn>
              <a:cxn ang="0">
                <a:pos x="93" y="118"/>
              </a:cxn>
              <a:cxn ang="0">
                <a:pos x="108" y="100"/>
              </a:cxn>
              <a:cxn ang="0">
                <a:pos x="121" y="67"/>
              </a:cxn>
              <a:cxn ang="0">
                <a:pos x="121" y="32"/>
              </a:cxn>
              <a:cxn ang="0">
                <a:pos x="122" y="5"/>
              </a:cxn>
              <a:cxn ang="0">
                <a:pos x="103" y="0"/>
              </a:cxn>
              <a:cxn ang="0">
                <a:pos x="70" y="14"/>
              </a:cxn>
              <a:cxn ang="0">
                <a:pos x="65" y="29"/>
              </a:cxn>
              <a:cxn ang="0">
                <a:pos x="60" y="65"/>
              </a:cxn>
              <a:cxn ang="0">
                <a:pos x="53" y="93"/>
              </a:cxn>
              <a:cxn ang="0">
                <a:pos x="47" y="116"/>
              </a:cxn>
              <a:cxn ang="0">
                <a:pos x="32" y="144"/>
              </a:cxn>
              <a:cxn ang="0">
                <a:pos x="23" y="161"/>
              </a:cxn>
              <a:cxn ang="0">
                <a:pos x="8" y="180"/>
              </a:cxn>
              <a:cxn ang="0">
                <a:pos x="0" y="206"/>
              </a:cxn>
              <a:cxn ang="0">
                <a:pos x="3" y="234"/>
              </a:cxn>
              <a:cxn ang="0">
                <a:pos x="1" y="263"/>
              </a:cxn>
              <a:cxn ang="0">
                <a:pos x="3" y="282"/>
              </a:cxn>
              <a:cxn ang="0">
                <a:pos x="2" y="286"/>
              </a:cxn>
            </a:cxnLst>
            <a:rect l="0" t="0" r="r" b="b"/>
            <a:pathLst>
              <a:path w="122" h="301">
                <a:moveTo>
                  <a:pt x="2" y="286"/>
                </a:moveTo>
                <a:lnTo>
                  <a:pt x="8" y="290"/>
                </a:lnTo>
                <a:lnTo>
                  <a:pt x="12" y="301"/>
                </a:lnTo>
                <a:lnTo>
                  <a:pt x="19" y="295"/>
                </a:lnTo>
                <a:lnTo>
                  <a:pt x="35" y="247"/>
                </a:lnTo>
                <a:lnTo>
                  <a:pt x="59" y="193"/>
                </a:lnTo>
                <a:lnTo>
                  <a:pt x="77" y="141"/>
                </a:lnTo>
                <a:lnTo>
                  <a:pt x="103" y="101"/>
                </a:lnTo>
                <a:lnTo>
                  <a:pt x="92" y="122"/>
                </a:lnTo>
                <a:lnTo>
                  <a:pt x="93" y="118"/>
                </a:lnTo>
                <a:lnTo>
                  <a:pt x="108" y="100"/>
                </a:lnTo>
                <a:lnTo>
                  <a:pt x="121" y="67"/>
                </a:lnTo>
                <a:lnTo>
                  <a:pt x="121" y="32"/>
                </a:lnTo>
                <a:lnTo>
                  <a:pt x="122" y="5"/>
                </a:lnTo>
                <a:lnTo>
                  <a:pt x="103" y="0"/>
                </a:lnTo>
                <a:lnTo>
                  <a:pt x="70" y="14"/>
                </a:lnTo>
                <a:lnTo>
                  <a:pt x="65" y="29"/>
                </a:lnTo>
                <a:lnTo>
                  <a:pt x="60" y="65"/>
                </a:lnTo>
                <a:lnTo>
                  <a:pt x="53" y="93"/>
                </a:lnTo>
                <a:lnTo>
                  <a:pt x="47" y="116"/>
                </a:lnTo>
                <a:lnTo>
                  <a:pt x="32" y="144"/>
                </a:lnTo>
                <a:lnTo>
                  <a:pt x="23" y="161"/>
                </a:lnTo>
                <a:lnTo>
                  <a:pt x="8" y="180"/>
                </a:lnTo>
                <a:lnTo>
                  <a:pt x="0" y="206"/>
                </a:lnTo>
                <a:lnTo>
                  <a:pt x="3" y="234"/>
                </a:lnTo>
                <a:lnTo>
                  <a:pt x="1" y="263"/>
                </a:lnTo>
                <a:lnTo>
                  <a:pt x="3" y="282"/>
                </a:lnTo>
                <a:lnTo>
                  <a:pt x="2" y="286"/>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55" name="Freeform 67"/>
          <p:cNvSpPr>
            <a:spLocks/>
          </p:cNvSpPr>
          <p:nvPr/>
        </p:nvSpPr>
        <p:spPr bwMode="auto">
          <a:xfrm>
            <a:off x="357188" y="5464175"/>
            <a:ext cx="4762" cy="3175"/>
          </a:xfrm>
          <a:custGeom>
            <a:avLst/>
            <a:gdLst/>
            <a:ahLst/>
            <a:cxnLst>
              <a:cxn ang="0">
                <a:pos x="19" y="11"/>
              </a:cxn>
              <a:cxn ang="0">
                <a:pos x="24" y="10"/>
              </a:cxn>
              <a:cxn ang="0">
                <a:pos x="23" y="5"/>
              </a:cxn>
              <a:cxn ang="0">
                <a:pos x="12" y="0"/>
              </a:cxn>
              <a:cxn ang="0">
                <a:pos x="6" y="4"/>
              </a:cxn>
              <a:cxn ang="0">
                <a:pos x="0" y="6"/>
              </a:cxn>
              <a:cxn ang="0">
                <a:pos x="1" y="11"/>
              </a:cxn>
              <a:cxn ang="0">
                <a:pos x="7" y="19"/>
              </a:cxn>
              <a:cxn ang="0">
                <a:pos x="15" y="19"/>
              </a:cxn>
              <a:cxn ang="0">
                <a:pos x="21" y="17"/>
              </a:cxn>
              <a:cxn ang="0">
                <a:pos x="19" y="11"/>
              </a:cxn>
            </a:cxnLst>
            <a:rect l="0" t="0" r="r" b="b"/>
            <a:pathLst>
              <a:path w="24" h="19">
                <a:moveTo>
                  <a:pt x="19" y="11"/>
                </a:moveTo>
                <a:lnTo>
                  <a:pt x="24" y="10"/>
                </a:lnTo>
                <a:lnTo>
                  <a:pt x="23" y="5"/>
                </a:lnTo>
                <a:lnTo>
                  <a:pt x="12" y="0"/>
                </a:lnTo>
                <a:lnTo>
                  <a:pt x="6" y="4"/>
                </a:lnTo>
                <a:lnTo>
                  <a:pt x="0" y="6"/>
                </a:lnTo>
                <a:lnTo>
                  <a:pt x="1" y="11"/>
                </a:lnTo>
                <a:lnTo>
                  <a:pt x="7" y="19"/>
                </a:lnTo>
                <a:lnTo>
                  <a:pt x="15" y="19"/>
                </a:lnTo>
                <a:lnTo>
                  <a:pt x="21" y="17"/>
                </a:lnTo>
                <a:lnTo>
                  <a:pt x="19" y="11"/>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56" name="Freeform 68"/>
          <p:cNvSpPr>
            <a:spLocks/>
          </p:cNvSpPr>
          <p:nvPr/>
        </p:nvSpPr>
        <p:spPr bwMode="auto">
          <a:xfrm>
            <a:off x="339725" y="5424488"/>
            <a:ext cx="39688" cy="15875"/>
          </a:xfrm>
          <a:custGeom>
            <a:avLst/>
            <a:gdLst/>
            <a:ahLst/>
            <a:cxnLst>
              <a:cxn ang="0">
                <a:pos x="84" y="20"/>
              </a:cxn>
              <a:cxn ang="0">
                <a:pos x="116" y="28"/>
              </a:cxn>
              <a:cxn ang="0">
                <a:pos x="148" y="32"/>
              </a:cxn>
              <a:cxn ang="0">
                <a:pos x="176" y="46"/>
              </a:cxn>
              <a:cxn ang="0">
                <a:pos x="205" y="57"/>
              </a:cxn>
              <a:cxn ang="0">
                <a:pos x="177" y="77"/>
              </a:cxn>
              <a:cxn ang="0">
                <a:pos x="149" y="72"/>
              </a:cxn>
              <a:cxn ang="0">
                <a:pos x="115" y="62"/>
              </a:cxn>
              <a:cxn ang="0">
                <a:pos x="85" y="60"/>
              </a:cxn>
              <a:cxn ang="0">
                <a:pos x="79" y="62"/>
              </a:cxn>
              <a:cxn ang="0">
                <a:pos x="69" y="74"/>
              </a:cxn>
              <a:cxn ang="0">
                <a:pos x="69" y="83"/>
              </a:cxn>
              <a:cxn ang="0">
                <a:pos x="63" y="84"/>
              </a:cxn>
              <a:cxn ang="0">
                <a:pos x="45" y="78"/>
              </a:cxn>
              <a:cxn ang="0">
                <a:pos x="28" y="70"/>
              </a:cxn>
              <a:cxn ang="0">
                <a:pos x="12" y="57"/>
              </a:cxn>
              <a:cxn ang="0">
                <a:pos x="0" y="46"/>
              </a:cxn>
              <a:cxn ang="0">
                <a:pos x="2" y="34"/>
              </a:cxn>
              <a:cxn ang="0">
                <a:pos x="0" y="20"/>
              </a:cxn>
              <a:cxn ang="0">
                <a:pos x="5" y="10"/>
              </a:cxn>
              <a:cxn ang="0">
                <a:pos x="20" y="0"/>
              </a:cxn>
              <a:cxn ang="0">
                <a:pos x="32" y="11"/>
              </a:cxn>
              <a:cxn ang="0">
                <a:pos x="53" y="13"/>
              </a:cxn>
              <a:cxn ang="0">
                <a:pos x="72" y="10"/>
              </a:cxn>
              <a:cxn ang="0">
                <a:pos x="91" y="15"/>
              </a:cxn>
              <a:cxn ang="0">
                <a:pos x="84" y="20"/>
              </a:cxn>
            </a:cxnLst>
            <a:rect l="0" t="0" r="r" b="b"/>
            <a:pathLst>
              <a:path w="205" h="84">
                <a:moveTo>
                  <a:pt x="84" y="20"/>
                </a:moveTo>
                <a:lnTo>
                  <a:pt x="116" y="28"/>
                </a:lnTo>
                <a:lnTo>
                  <a:pt x="148" y="32"/>
                </a:lnTo>
                <a:lnTo>
                  <a:pt x="176" y="46"/>
                </a:lnTo>
                <a:lnTo>
                  <a:pt x="205" y="57"/>
                </a:lnTo>
                <a:lnTo>
                  <a:pt x="177" y="77"/>
                </a:lnTo>
                <a:lnTo>
                  <a:pt x="149" y="72"/>
                </a:lnTo>
                <a:lnTo>
                  <a:pt x="115" y="62"/>
                </a:lnTo>
                <a:lnTo>
                  <a:pt x="85" y="60"/>
                </a:lnTo>
                <a:lnTo>
                  <a:pt x="79" y="62"/>
                </a:lnTo>
                <a:lnTo>
                  <a:pt x="69" y="74"/>
                </a:lnTo>
                <a:lnTo>
                  <a:pt x="69" y="83"/>
                </a:lnTo>
                <a:lnTo>
                  <a:pt x="63" y="84"/>
                </a:lnTo>
                <a:lnTo>
                  <a:pt x="45" y="78"/>
                </a:lnTo>
                <a:lnTo>
                  <a:pt x="28" y="70"/>
                </a:lnTo>
                <a:lnTo>
                  <a:pt x="12" y="57"/>
                </a:lnTo>
                <a:lnTo>
                  <a:pt x="0" y="46"/>
                </a:lnTo>
                <a:lnTo>
                  <a:pt x="2" y="34"/>
                </a:lnTo>
                <a:lnTo>
                  <a:pt x="0" y="20"/>
                </a:lnTo>
                <a:lnTo>
                  <a:pt x="5" y="10"/>
                </a:lnTo>
                <a:lnTo>
                  <a:pt x="20" y="0"/>
                </a:lnTo>
                <a:lnTo>
                  <a:pt x="32" y="11"/>
                </a:lnTo>
                <a:lnTo>
                  <a:pt x="53" y="13"/>
                </a:lnTo>
                <a:lnTo>
                  <a:pt x="72" y="10"/>
                </a:lnTo>
                <a:lnTo>
                  <a:pt x="91" y="15"/>
                </a:lnTo>
                <a:lnTo>
                  <a:pt x="84" y="20"/>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57" name="Freeform 69"/>
          <p:cNvSpPr>
            <a:spLocks/>
          </p:cNvSpPr>
          <p:nvPr/>
        </p:nvSpPr>
        <p:spPr bwMode="auto">
          <a:xfrm>
            <a:off x="374650" y="5329238"/>
            <a:ext cx="4763" cy="4762"/>
          </a:xfrm>
          <a:custGeom>
            <a:avLst/>
            <a:gdLst/>
            <a:ahLst/>
            <a:cxnLst>
              <a:cxn ang="0">
                <a:pos x="20" y="18"/>
              </a:cxn>
              <a:cxn ang="0">
                <a:pos x="23" y="10"/>
              </a:cxn>
              <a:cxn ang="0">
                <a:pos x="21" y="5"/>
              </a:cxn>
              <a:cxn ang="0">
                <a:pos x="16" y="7"/>
              </a:cxn>
              <a:cxn ang="0">
                <a:pos x="11" y="0"/>
              </a:cxn>
              <a:cxn ang="0">
                <a:pos x="3" y="5"/>
              </a:cxn>
              <a:cxn ang="0">
                <a:pos x="0" y="13"/>
              </a:cxn>
              <a:cxn ang="0">
                <a:pos x="6" y="19"/>
              </a:cxn>
              <a:cxn ang="0">
                <a:pos x="3" y="22"/>
              </a:cxn>
              <a:cxn ang="0">
                <a:pos x="14" y="19"/>
              </a:cxn>
              <a:cxn ang="0">
                <a:pos x="20" y="18"/>
              </a:cxn>
            </a:cxnLst>
            <a:rect l="0" t="0" r="r" b="b"/>
            <a:pathLst>
              <a:path w="23" h="22">
                <a:moveTo>
                  <a:pt x="20" y="18"/>
                </a:moveTo>
                <a:lnTo>
                  <a:pt x="23" y="10"/>
                </a:lnTo>
                <a:lnTo>
                  <a:pt x="21" y="5"/>
                </a:lnTo>
                <a:lnTo>
                  <a:pt x="16" y="7"/>
                </a:lnTo>
                <a:lnTo>
                  <a:pt x="11" y="0"/>
                </a:lnTo>
                <a:lnTo>
                  <a:pt x="3" y="5"/>
                </a:lnTo>
                <a:lnTo>
                  <a:pt x="0" y="13"/>
                </a:lnTo>
                <a:lnTo>
                  <a:pt x="6" y="19"/>
                </a:lnTo>
                <a:lnTo>
                  <a:pt x="3" y="22"/>
                </a:lnTo>
                <a:lnTo>
                  <a:pt x="14" y="19"/>
                </a:lnTo>
                <a:lnTo>
                  <a:pt x="20" y="18"/>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58" name="Freeform 70"/>
          <p:cNvSpPr>
            <a:spLocks noEditPoints="1"/>
          </p:cNvSpPr>
          <p:nvPr/>
        </p:nvSpPr>
        <p:spPr bwMode="auto">
          <a:xfrm>
            <a:off x="628650" y="4598988"/>
            <a:ext cx="2744788" cy="2173287"/>
          </a:xfrm>
          <a:custGeom>
            <a:avLst/>
            <a:gdLst/>
            <a:ahLst/>
            <a:cxnLst>
              <a:cxn ang="0">
                <a:pos x="10339" y="7519"/>
              </a:cxn>
              <a:cxn ang="0">
                <a:pos x="11318" y="8195"/>
              </a:cxn>
              <a:cxn ang="0">
                <a:pos x="11993" y="7838"/>
              </a:cxn>
              <a:cxn ang="0">
                <a:pos x="14267" y="9720"/>
              </a:cxn>
              <a:cxn ang="0">
                <a:pos x="14316" y="10781"/>
              </a:cxn>
              <a:cxn ang="0">
                <a:pos x="13250" y="10131"/>
              </a:cxn>
              <a:cxn ang="0">
                <a:pos x="12763" y="10276"/>
              </a:cxn>
              <a:cxn ang="0">
                <a:pos x="11896" y="8772"/>
              </a:cxn>
              <a:cxn ang="0">
                <a:pos x="11665" y="8888"/>
              </a:cxn>
              <a:cxn ang="0">
                <a:pos x="9999" y="7791"/>
              </a:cxn>
              <a:cxn ang="0">
                <a:pos x="8772" y="7126"/>
              </a:cxn>
              <a:cxn ang="0">
                <a:pos x="8007" y="6808"/>
              </a:cxn>
              <a:cxn ang="0">
                <a:pos x="6389" y="7133"/>
              </a:cxn>
              <a:cxn ang="0">
                <a:pos x="6646" y="6480"/>
              </a:cxn>
              <a:cxn ang="0">
                <a:pos x="5570" y="6690"/>
              </a:cxn>
              <a:cxn ang="0">
                <a:pos x="5098" y="7251"/>
              </a:cxn>
              <a:cxn ang="0">
                <a:pos x="3092" y="7270"/>
              </a:cxn>
              <a:cxn ang="0">
                <a:pos x="2108" y="6736"/>
              </a:cxn>
              <a:cxn ang="0">
                <a:pos x="3777" y="6584"/>
              </a:cxn>
              <a:cxn ang="0">
                <a:pos x="3949" y="5955"/>
              </a:cxn>
              <a:cxn ang="0">
                <a:pos x="3452" y="5541"/>
              </a:cxn>
              <a:cxn ang="0">
                <a:pos x="2899" y="5097"/>
              </a:cxn>
              <a:cxn ang="0">
                <a:pos x="3316" y="4506"/>
              </a:cxn>
              <a:cxn ang="0">
                <a:pos x="2919" y="3641"/>
              </a:cxn>
              <a:cxn ang="0">
                <a:pos x="3194" y="3310"/>
              </a:cxn>
              <a:cxn ang="0">
                <a:pos x="3880" y="2888"/>
              </a:cxn>
              <a:cxn ang="0">
                <a:pos x="4433" y="3019"/>
              </a:cxn>
              <a:cxn ang="0">
                <a:pos x="5203" y="3196"/>
              </a:cxn>
              <a:cxn ang="0">
                <a:pos x="5816" y="2686"/>
              </a:cxn>
              <a:cxn ang="0">
                <a:pos x="5073" y="2283"/>
              </a:cxn>
              <a:cxn ang="0">
                <a:pos x="4560" y="1766"/>
              </a:cxn>
              <a:cxn ang="0">
                <a:pos x="4863" y="1207"/>
              </a:cxn>
              <a:cxn ang="0">
                <a:pos x="5436" y="1303"/>
              </a:cxn>
              <a:cxn ang="0">
                <a:pos x="5863" y="1581"/>
              </a:cxn>
              <a:cxn ang="0">
                <a:pos x="6245" y="2029"/>
              </a:cxn>
              <a:cxn ang="0">
                <a:pos x="6175" y="1269"/>
              </a:cxn>
              <a:cxn ang="0">
                <a:pos x="6523" y="184"/>
              </a:cxn>
              <a:cxn ang="0">
                <a:pos x="7785" y="74"/>
              </a:cxn>
              <a:cxn ang="0">
                <a:pos x="8955" y="132"/>
              </a:cxn>
              <a:cxn ang="0">
                <a:pos x="9372" y="1006"/>
              </a:cxn>
              <a:cxn ang="0">
                <a:pos x="10214" y="1536"/>
              </a:cxn>
              <a:cxn ang="0">
                <a:pos x="10913" y="1843"/>
              </a:cxn>
              <a:cxn ang="0">
                <a:pos x="1584" y="6284"/>
              </a:cxn>
              <a:cxn ang="0">
                <a:pos x="153" y="5773"/>
              </a:cxn>
              <a:cxn ang="0">
                <a:pos x="256" y="6069"/>
              </a:cxn>
              <a:cxn ang="0">
                <a:pos x="870" y="6402"/>
              </a:cxn>
              <a:cxn ang="0">
                <a:pos x="1877" y="6851"/>
              </a:cxn>
              <a:cxn ang="0">
                <a:pos x="5550" y="7304"/>
              </a:cxn>
              <a:cxn ang="0">
                <a:pos x="4795" y="7544"/>
              </a:cxn>
              <a:cxn ang="0">
                <a:pos x="5097" y="7876"/>
              </a:cxn>
              <a:cxn ang="0">
                <a:pos x="5922" y="7505"/>
              </a:cxn>
              <a:cxn ang="0">
                <a:pos x="2181" y="3096"/>
              </a:cxn>
              <a:cxn ang="0">
                <a:pos x="2416" y="3682"/>
              </a:cxn>
              <a:cxn ang="0">
                <a:pos x="2291" y="3157"/>
              </a:cxn>
              <a:cxn ang="0">
                <a:pos x="3178" y="1521"/>
              </a:cxn>
              <a:cxn ang="0">
                <a:pos x="3584" y="1838"/>
              </a:cxn>
              <a:cxn ang="0">
                <a:pos x="3293" y="1175"/>
              </a:cxn>
            </a:cxnLst>
            <a:rect l="0" t="0" r="r" b="b"/>
            <a:pathLst>
              <a:path w="14649" h="10810">
                <a:moveTo>
                  <a:pt x="10913" y="1843"/>
                </a:moveTo>
                <a:lnTo>
                  <a:pt x="10022" y="7347"/>
                </a:lnTo>
                <a:lnTo>
                  <a:pt x="10190" y="7439"/>
                </a:lnTo>
                <a:lnTo>
                  <a:pt x="10339" y="7519"/>
                </a:lnTo>
                <a:lnTo>
                  <a:pt x="10736" y="7495"/>
                </a:lnTo>
                <a:lnTo>
                  <a:pt x="10840" y="7791"/>
                </a:lnTo>
                <a:lnTo>
                  <a:pt x="11194" y="7982"/>
                </a:lnTo>
                <a:lnTo>
                  <a:pt x="11318" y="8195"/>
                </a:lnTo>
                <a:lnTo>
                  <a:pt x="11393" y="8235"/>
                </a:lnTo>
                <a:lnTo>
                  <a:pt x="11505" y="8295"/>
                </a:lnTo>
                <a:lnTo>
                  <a:pt x="11702" y="8065"/>
                </a:lnTo>
                <a:lnTo>
                  <a:pt x="11993" y="7838"/>
                </a:lnTo>
                <a:lnTo>
                  <a:pt x="12268" y="8084"/>
                </a:lnTo>
                <a:lnTo>
                  <a:pt x="12480" y="8271"/>
                </a:lnTo>
                <a:lnTo>
                  <a:pt x="13678" y="9474"/>
                </a:lnTo>
                <a:lnTo>
                  <a:pt x="14267" y="9720"/>
                </a:lnTo>
                <a:lnTo>
                  <a:pt x="14508" y="9851"/>
                </a:lnTo>
                <a:lnTo>
                  <a:pt x="14649" y="10168"/>
                </a:lnTo>
                <a:lnTo>
                  <a:pt x="14578" y="10610"/>
                </a:lnTo>
                <a:lnTo>
                  <a:pt x="14316" y="10781"/>
                </a:lnTo>
                <a:lnTo>
                  <a:pt x="13748" y="10810"/>
                </a:lnTo>
                <a:lnTo>
                  <a:pt x="13562" y="10709"/>
                </a:lnTo>
                <a:lnTo>
                  <a:pt x="13362" y="10504"/>
                </a:lnTo>
                <a:lnTo>
                  <a:pt x="13250" y="10131"/>
                </a:lnTo>
                <a:lnTo>
                  <a:pt x="13064" y="10030"/>
                </a:lnTo>
                <a:lnTo>
                  <a:pt x="13020" y="10247"/>
                </a:lnTo>
                <a:lnTo>
                  <a:pt x="12933" y="10272"/>
                </a:lnTo>
                <a:lnTo>
                  <a:pt x="12763" y="10276"/>
                </a:lnTo>
                <a:lnTo>
                  <a:pt x="11976" y="9200"/>
                </a:lnTo>
                <a:lnTo>
                  <a:pt x="11795" y="8957"/>
                </a:lnTo>
                <a:lnTo>
                  <a:pt x="11835" y="8883"/>
                </a:lnTo>
                <a:lnTo>
                  <a:pt x="11896" y="8772"/>
                </a:lnTo>
                <a:lnTo>
                  <a:pt x="11966" y="8642"/>
                </a:lnTo>
                <a:lnTo>
                  <a:pt x="11836" y="8571"/>
                </a:lnTo>
                <a:lnTo>
                  <a:pt x="11820" y="8779"/>
                </a:lnTo>
                <a:lnTo>
                  <a:pt x="11665" y="8888"/>
                </a:lnTo>
                <a:lnTo>
                  <a:pt x="10906" y="8379"/>
                </a:lnTo>
                <a:lnTo>
                  <a:pt x="10450" y="7892"/>
                </a:lnTo>
                <a:lnTo>
                  <a:pt x="10333" y="7972"/>
                </a:lnTo>
                <a:lnTo>
                  <a:pt x="9999" y="7791"/>
                </a:lnTo>
                <a:lnTo>
                  <a:pt x="9475" y="7604"/>
                </a:lnTo>
                <a:lnTo>
                  <a:pt x="9061" y="7524"/>
                </a:lnTo>
                <a:lnTo>
                  <a:pt x="8878" y="7376"/>
                </a:lnTo>
                <a:lnTo>
                  <a:pt x="8772" y="7126"/>
                </a:lnTo>
                <a:lnTo>
                  <a:pt x="8450" y="7144"/>
                </a:lnTo>
                <a:lnTo>
                  <a:pt x="8360" y="6999"/>
                </a:lnTo>
                <a:lnTo>
                  <a:pt x="8234" y="6787"/>
                </a:lnTo>
                <a:lnTo>
                  <a:pt x="8007" y="6808"/>
                </a:lnTo>
                <a:lnTo>
                  <a:pt x="7650" y="7023"/>
                </a:lnTo>
                <a:lnTo>
                  <a:pt x="7515" y="7095"/>
                </a:lnTo>
                <a:lnTo>
                  <a:pt x="6917" y="7179"/>
                </a:lnTo>
                <a:lnTo>
                  <a:pt x="6389" y="7133"/>
                </a:lnTo>
                <a:lnTo>
                  <a:pt x="6259" y="7063"/>
                </a:lnTo>
                <a:lnTo>
                  <a:pt x="6444" y="6851"/>
                </a:lnTo>
                <a:lnTo>
                  <a:pt x="6385" y="6650"/>
                </a:lnTo>
                <a:lnTo>
                  <a:pt x="6646" y="6480"/>
                </a:lnTo>
                <a:lnTo>
                  <a:pt x="6661" y="6318"/>
                </a:lnTo>
                <a:lnTo>
                  <a:pt x="6400" y="6490"/>
                </a:lnTo>
                <a:lnTo>
                  <a:pt x="5656" y="6664"/>
                </a:lnTo>
                <a:lnTo>
                  <a:pt x="5570" y="6690"/>
                </a:lnTo>
                <a:lnTo>
                  <a:pt x="5601" y="6946"/>
                </a:lnTo>
                <a:lnTo>
                  <a:pt x="5711" y="7007"/>
                </a:lnTo>
                <a:lnTo>
                  <a:pt x="5424" y="7092"/>
                </a:lnTo>
                <a:lnTo>
                  <a:pt x="5098" y="7251"/>
                </a:lnTo>
                <a:lnTo>
                  <a:pt x="4580" y="7187"/>
                </a:lnTo>
                <a:lnTo>
                  <a:pt x="3981" y="7271"/>
                </a:lnTo>
                <a:lnTo>
                  <a:pt x="3249" y="7114"/>
                </a:lnTo>
                <a:lnTo>
                  <a:pt x="3092" y="7270"/>
                </a:lnTo>
                <a:lnTo>
                  <a:pt x="2650" y="7199"/>
                </a:lnTo>
                <a:lnTo>
                  <a:pt x="2278" y="6997"/>
                </a:lnTo>
                <a:lnTo>
                  <a:pt x="2067" y="6810"/>
                </a:lnTo>
                <a:lnTo>
                  <a:pt x="2108" y="6736"/>
                </a:lnTo>
                <a:lnTo>
                  <a:pt x="2289" y="6666"/>
                </a:lnTo>
                <a:lnTo>
                  <a:pt x="3053" y="6767"/>
                </a:lnTo>
                <a:lnTo>
                  <a:pt x="3611" y="6758"/>
                </a:lnTo>
                <a:lnTo>
                  <a:pt x="3777" y="6584"/>
                </a:lnTo>
                <a:lnTo>
                  <a:pt x="4098" y="6300"/>
                </a:lnTo>
                <a:lnTo>
                  <a:pt x="4299" y="6241"/>
                </a:lnTo>
                <a:lnTo>
                  <a:pt x="4039" y="6100"/>
                </a:lnTo>
                <a:lnTo>
                  <a:pt x="3949" y="5955"/>
                </a:lnTo>
                <a:lnTo>
                  <a:pt x="3893" y="5925"/>
                </a:lnTo>
                <a:lnTo>
                  <a:pt x="3692" y="5984"/>
                </a:lnTo>
                <a:lnTo>
                  <a:pt x="3637" y="5954"/>
                </a:lnTo>
                <a:lnTo>
                  <a:pt x="3452" y="5541"/>
                </a:lnTo>
                <a:lnTo>
                  <a:pt x="3445" y="5466"/>
                </a:lnTo>
                <a:lnTo>
                  <a:pt x="3025" y="5310"/>
                </a:lnTo>
                <a:lnTo>
                  <a:pt x="2839" y="5209"/>
                </a:lnTo>
                <a:lnTo>
                  <a:pt x="2899" y="5097"/>
                </a:lnTo>
                <a:lnTo>
                  <a:pt x="3185" y="4747"/>
                </a:lnTo>
                <a:lnTo>
                  <a:pt x="3272" y="4721"/>
                </a:lnTo>
                <a:lnTo>
                  <a:pt x="3371" y="4536"/>
                </a:lnTo>
                <a:lnTo>
                  <a:pt x="3316" y="4506"/>
                </a:lnTo>
                <a:lnTo>
                  <a:pt x="2926" y="4294"/>
                </a:lnTo>
                <a:lnTo>
                  <a:pt x="2838" y="4102"/>
                </a:lnTo>
                <a:lnTo>
                  <a:pt x="2978" y="3842"/>
                </a:lnTo>
                <a:lnTo>
                  <a:pt x="2919" y="3641"/>
                </a:lnTo>
                <a:lnTo>
                  <a:pt x="2949" y="3585"/>
                </a:lnTo>
                <a:lnTo>
                  <a:pt x="3135" y="3686"/>
                </a:lnTo>
                <a:lnTo>
                  <a:pt x="3165" y="3630"/>
                </a:lnTo>
                <a:lnTo>
                  <a:pt x="3194" y="3310"/>
                </a:lnTo>
                <a:lnTo>
                  <a:pt x="3126" y="3128"/>
                </a:lnTo>
                <a:lnTo>
                  <a:pt x="3322" y="2898"/>
                </a:lnTo>
                <a:lnTo>
                  <a:pt x="3775" y="2903"/>
                </a:lnTo>
                <a:lnTo>
                  <a:pt x="3880" y="2888"/>
                </a:lnTo>
                <a:lnTo>
                  <a:pt x="4092" y="2762"/>
                </a:lnTo>
                <a:lnTo>
                  <a:pt x="4349" y="2732"/>
                </a:lnTo>
                <a:lnTo>
                  <a:pt x="4404" y="2763"/>
                </a:lnTo>
                <a:lnTo>
                  <a:pt x="4433" y="3019"/>
                </a:lnTo>
                <a:lnTo>
                  <a:pt x="4619" y="3120"/>
                </a:lnTo>
                <a:lnTo>
                  <a:pt x="4906" y="3035"/>
                </a:lnTo>
                <a:lnTo>
                  <a:pt x="4962" y="3065"/>
                </a:lnTo>
                <a:lnTo>
                  <a:pt x="5203" y="3196"/>
                </a:lnTo>
                <a:lnTo>
                  <a:pt x="5308" y="3180"/>
                </a:lnTo>
                <a:lnTo>
                  <a:pt x="5375" y="2881"/>
                </a:lnTo>
                <a:lnTo>
                  <a:pt x="5475" y="2695"/>
                </a:lnTo>
                <a:lnTo>
                  <a:pt x="5816" y="2686"/>
                </a:lnTo>
                <a:lnTo>
                  <a:pt x="5686" y="2616"/>
                </a:lnTo>
                <a:lnTo>
                  <a:pt x="5233" y="2564"/>
                </a:lnTo>
                <a:lnTo>
                  <a:pt x="5103" y="2493"/>
                </a:lnTo>
                <a:lnTo>
                  <a:pt x="5073" y="2283"/>
                </a:lnTo>
                <a:lnTo>
                  <a:pt x="4886" y="2182"/>
                </a:lnTo>
                <a:lnTo>
                  <a:pt x="4701" y="2083"/>
                </a:lnTo>
                <a:lnTo>
                  <a:pt x="4632" y="1900"/>
                </a:lnTo>
                <a:lnTo>
                  <a:pt x="4560" y="1766"/>
                </a:lnTo>
                <a:lnTo>
                  <a:pt x="4631" y="1636"/>
                </a:lnTo>
                <a:lnTo>
                  <a:pt x="4874" y="1454"/>
                </a:lnTo>
                <a:lnTo>
                  <a:pt x="4904" y="1398"/>
                </a:lnTo>
                <a:lnTo>
                  <a:pt x="4863" y="1207"/>
                </a:lnTo>
                <a:lnTo>
                  <a:pt x="4893" y="1152"/>
                </a:lnTo>
                <a:lnTo>
                  <a:pt x="5189" y="1048"/>
                </a:lnTo>
                <a:lnTo>
                  <a:pt x="5301" y="1108"/>
                </a:lnTo>
                <a:lnTo>
                  <a:pt x="5436" y="1303"/>
                </a:lnTo>
                <a:lnTo>
                  <a:pt x="5617" y="1280"/>
                </a:lnTo>
                <a:lnTo>
                  <a:pt x="5728" y="1340"/>
                </a:lnTo>
                <a:lnTo>
                  <a:pt x="5858" y="1411"/>
                </a:lnTo>
                <a:lnTo>
                  <a:pt x="5863" y="1581"/>
                </a:lnTo>
                <a:lnTo>
                  <a:pt x="5822" y="1655"/>
                </a:lnTo>
                <a:lnTo>
                  <a:pt x="5932" y="2028"/>
                </a:lnTo>
                <a:lnTo>
                  <a:pt x="6044" y="2089"/>
                </a:lnTo>
                <a:lnTo>
                  <a:pt x="6245" y="2029"/>
                </a:lnTo>
                <a:lnTo>
                  <a:pt x="6461" y="2074"/>
                </a:lnTo>
                <a:lnTo>
                  <a:pt x="6249" y="1887"/>
                </a:lnTo>
                <a:lnTo>
                  <a:pt x="6477" y="1601"/>
                </a:lnTo>
                <a:lnTo>
                  <a:pt x="6175" y="1269"/>
                </a:lnTo>
                <a:lnTo>
                  <a:pt x="6306" y="1028"/>
                </a:lnTo>
                <a:lnTo>
                  <a:pt x="6291" y="611"/>
                </a:lnTo>
                <a:lnTo>
                  <a:pt x="6262" y="356"/>
                </a:lnTo>
                <a:lnTo>
                  <a:pt x="6523" y="184"/>
                </a:lnTo>
                <a:lnTo>
                  <a:pt x="6764" y="315"/>
                </a:lnTo>
                <a:lnTo>
                  <a:pt x="7054" y="401"/>
                </a:lnTo>
                <a:lnTo>
                  <a:pt x="7507" y="141"/>
                </a:lnTo>
                <a:lnTo>
                  <a:pt x="7785" y="74"/>
                </a:lnTo>
                <a:lnTo>
                  <a:pt x="8115" y="85"/>
                </a:lnTo>
                <a:lnTo>
                  <a:pt x="8402" y="0"/>
                </a:lnTo>
                <a:lnTo>
                  <a:pt x="8473" y="134"/>
                </a:lnTo>
                <a:lnTo>
                  <a:pt x="8955" y="132"/>
                </a:lnTo>
                <a:lnTo>
                  <a:pt x="8918" y="377"/>
                </a:lnTo>
                <a:lnTo>
                  <a:pt x="9326" y="645"/>
                </a:lnTo>
                <a:lnTo>
                  <a:pt x="9346" y="920"/>
                </a:lnTo>
                <a:lnTo>
                  <a:pt x="9372" y="1006"/>
                </a:lnTo>
                <a:lnTo>
                  <a:pt x="9687" y="1178"/>
                </a:lnTo>
                <a:lnTo>
                  <a:pt x="9943" y="1461"/>
                </a:lnTo>
                <a:lnTo>
                  <a:pt x="10129" y="1562"/>
                </a:lnTo>
                <a:lnTo>
                  <a:pt x="10214" y="1536"/>
                </a:lnTo>
                <a:lnTo>
                  <a:pt x="10460" y="1525"/>
                </a:lnTo>
                <a:lnTo>
                  <a:pt x="10590" y="1595"/>
                </a:lnTo>
                <a:lnTo>
                  <a:pt x="10858" y="1812"/>
                </a:lnTo>
                <a:lnTo>
                  <a:pt x="10913" y="1843"/>
                </a:lnTo>
                <a:close/>
                <a:moveTo>
                  <a:pt x="2034" y="6697"/>
                </a:moveTo>
                <a:lnTo>
                  <a:pt x="1937" y="6475"/>
                </a:lnTo>
                <a:lnTo>
                  <a:pt x="1703" y="6373"/>
                </a:lnTo>
                <a:lnTo>
                  <a:pt x="1584" y="6284"/>
                </a:lnTo>
                <a:lnTo>
                  <a:pt x="1396" y="6230"/>
                </a:lnTo>
                <a:lnTo>
                  <a:pt x="1055" y="6238"/>
                </a:lnTo>
                <a:lnTo>
                  <a:pt x="719" y="6104"/>
                </a:lnTo>
                <a:lnTo>
                  <a:pt x="153" y="5773"/>
                </a:lnTo>
                <a:lnTo>
                  <a:pt x="20" y="5796"/>
                </a:lnTo>
                <a:lnTo>
                  <a:pt x="0" y="5834"/>
                </a:lnTo>
                <a:lnTo>
                  <a:pt x="52" y="5959"/>
                </a:lnTo>
                <a:lnTo>
                  <a:pt x="256" y="6069"/>
                </a:lnTo>
                <a:lnTo>
                  <a:pt x="468" y="6256"/>
                </a:lnTo>
                <a:lnTo>
                  <a:pt x="580" y="6317"/>
                </a:lnTo>
                <a:lnTo>
                  <a:pt x="815" y="6372"/>
                </a:lnTo>
                <a:lnTo>
                  <a:pt x="870" y="6402"/>
                </a:lnTo>
                <a:lnTo>
                  <a:pt x="1297" y="6634"/>
                </a:lnTo>
                <a:lnTo>
                  <a:pt x="1532" y="6689"/>
                </a:lnTo>
                <a:lnTo>
                  <a:pt x="1617" y="6710"/>
                </a:lnTo>
                <a:lnTo>
                  <a:pt x="1877" y="6851"/>
                </a:lnTo>
                <a:lnTo>
                  <a:pt x="1963" y="6826"/>
                </a:lnTo>
                <a:lnTo>
                  <a:pt x="2034" y="6697"/>
                </a:lnTo>
                <a:close/>
                <a:moveTo>
                  <a:pt x="5797" y="7294"/>
                </a:moveTo>
                <a:lnTo>
                  <a:pt x="5550" y="7304"/>
                </a:lnTo>
                <a:lnTo>
                  <a:pt x="5354" y="7534"/>
                </a:lnTo>
                <a:lnTo>
                  <a:pt x="5097" y="7563"/>
                </a:lnTo>
                <a:lnTo>
                  <a:pt x="4911" y="7462"/>
                </a:lnTo>
                <a:lnTo>
                  <a:pt x="4795" y="7544"/>
                </a:lnTo>
                <a:lnTo>
                  <a:pt x="4724" y="7674"/>
                </a:lnTo>
                <a:lnTo>
                  <a:pt x="4735" y="7921"/>
                </a:lnTo>
                <a:lnTo>
                  <a:pt x="4952" y="7965"/>
                </a:lnTo>
                <a:lnTo>
                  <a:pt x="5097" y="7876"/>
                </a:lnTo>
                <a:lnTo>
                  <a:pt x="5538" y="7947"/>
                </a:lnTo>
                <a:lnTo>
                  <a:pt x="5751" y="7821"/>
                </a:lnTo>
                <a:lnTo>
                  <a:pt x="5766" y="7661"/>
                </a:lnTo>
                <a:lnTo>
                  <a:pt x="5922" y="7505"/>
                </a:lnTo>
                <a:lnTo>
                  <a:pt x="5983" y="7394"/>
                </a:lnTo>
                <a:lnTo>
                  <a:pt x="5927" y="7363"/>
                </a:lnTo>
                <a:lnTo>
                  <a:pt x="5797" y="7294"/>
                </a:lnTo>
                <a:close/>
                <a:moveTo>
                  <a:pt x="2181" y="3096"/>
                </a:moveTo>
                <a:lnTo>
                  <a:pt x="2064" y="3178"/>
                </a:lnTo>
                <a:lnTo>
                  <a:pt x="2120" y="3473"/>
                </a:lnTo>
                <a:lnTo>
                  <a:pt x="2305" y="3621"/>
                </a:lnTo>
                <a:lnTo>
                  <a:pt x="2416" y="3682"/>
                </a:lnTo>
                <a:lnTo>
                  <a:pt x="2637" y="3584"/>
                </a:lnTo>
                <a:lnTo>
                  <a:pt x="2578" y="3384"/>
                </a:lnTo>
                <a:lnTo>
                  <a:pt x="2336" y="3253"/>
                </a:lnTo>
                <a:lnTo>
                  <a:pt x="2291" y="3157"/>
                </a:lnTo>
                <a:lnTo>
                  <a:pt x="2181" y="3096"/>
                </a:lnTo>
                <a:close/>
                <a:moveTo>
                  <a:pt x="3293" y="1175"/>
                </a:moveTo>
                <a:lnTo>
                  <a:pt x="3249" y="1391"/>
                </a:lnTo>
                <a:lnTo>
                  <a:pt x="3178" y="1521"/>
                </a:lnTo>
                <a:lnTo>
                  <a:pt x="3212" y="1636"/>
                </a:lnTo>
                <a:lnTo>
                  <a:pt x="3398" y="1737"/>
                </a:lnTo>
                <a:lnTo>
                  <a:pt x="3383" y="1897"/>
                </a:lnTo>
                <a:lnTo>
                  <a:pt x="3584" y="1838"/>
                </a:lnTo>
                <a:lnTo>
                  <a:pt x="3535" y="1617"/>
                </a:lnTo>
                <a:lnTo>
                  <a:pt x="3424" y="1245"/>
                </a:lnTo>
                <a:lnTo>
                  <a:pt x="3349" y="1205"/>
                </a:lnTo>
                <a:lnTo>
                  <a:pt x="3293" y="1175"/>
                </a:lnTo>
                <a:close/>
              </a:path>
            </a:pathLst>
          </a:custGeom>
          <a:solidFill>
            <a:schemeClr val="accent3"/>
          </a:solidFill>
          <a:ln w="28575" cmpd="sng">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grpSp>
        <p:nvGrpSpPr>
          <p:cNvPr id="3" name="Group 71"/>
          <p:cNvGrpSpPr>
            <a:grpSpLocks/>
          </p:cNvGrpSpPr>
          <p:nvPr/>
        </p:nvGrpSpPr>
        <p:grpSpPr bwMode="auto">
          <a:xfrm>
            <a:off x="3098800" y="5659438"/>
            <a:ext cx="1416050" cy="892175"/>
            <a:chOff x="1661" y="3362"/>
            <a:chExt cx="756" cy="444"/>
          </a:xfrm>
          <a:solidFill>
            <a:srgbClr val="0069AA"/>
          </a:solidFill>
        </p:grpSpPr>
        <p:sp>
          <p:nvSpPr>
            <p:cNvPr id="319560" name="Freeform 72"/>
            <p:cNvSpPr>
              <a:spLocks/>
            </p:cNvSpPr>
            <p:nvPr/>
          </p:nvSpPr>
          <p:spPr bwMode="auto">
            <a:xfrm>
              <a:off x="2261" y="3609"/>
              <a:ext cx="156" cy="197"/>
            </a:xfrm>
            <a:custGeom>
              <a:avLst/>
              <a:gdLst/>
              <a:ahLst/>
              <a:cxnLst>
                <a:cxn ang="0">
                  <a:pos x="434" y="237"/>
                </a:cxn>
                <a:cxn ang="0">
                  <a:pos x="552" y="631"/>
                </a:cxn>
                <a:cxn ang="0">
                  <a:pos x="552" y="1024"/>
                </a:cxn>
                <a:cxn ang="0">
                  <a:pos x="158" y="1261"/>
                </a:cxn>
                <a:cxn ang="0">
                  <a:pos x="0" y="1537"/>
                </a:cxn>
                <a:cxn ang="0">
                  <a:pos x="0" y="1930"/>
                </a:cxn>
                <a:cxn ang="0">
                  <a:pos x="276" y="2088"/>
                </a:cxn>
                <a:cxn ang="0">
                  <a:pos x="276" y="2482"/>
                </a:cxn>
                <a:cxn ang="0">
                  <a:pos x="158" y="3388"/>
                </a:cxn>
                <a:cxn ang="0">
                  <a:pos x="158" y="3546"/>
                </a:cxn>
                <a:cxn ang="0">
                  <a:pos x="828" y="3939"/>
                </a:cxn>
                <a:cxn ang="0">
                  <a:pos x="1222" y="4333"/>
                </a:cxn>
                <a:cxn ang="0">
                  <a:pos x="1458" y="3781"/>
                </a:cxn>
                <a:cxn ang="0">
                  <a:pos x="1971" y="3269"/>
                </a:cxn>
                <a:cxn ang="0">
                  <a:pos x="3035" y="2600"/>
                </a:cxn>
                <a:cxn ang="0">
                  <a:pos x="3429" y="2324"/>
                </a:cxn>
                <a:cxn ang="0">
                  <a:pos x="3429" y="2207"/>
                </a:cxn>
                <a:cxn ang="0">
                  <a:pos x="3154" y="1694"/>
                </a:cxn>
                <a:cxn ang="0">
                  <a:pos x="2917" y="1418"/>
                </a:cxn>
                <a:cxn ang="0">
                  <a:pos x="2917" y="1143"/>
                </a:cxn>
                <a:cxn ang="0">
                  <a:pos x="2286" y="631"/>
                </a:cxn>
                <a:cxn ang="0">
                  <a:pos x="1616" y="237"/>
                </a:cxn>
                <a:cxn ang="0">
                  <a:pos x="670" y="0"/>
                </a:cxn>
                <a:cxn ang="0">
                  <a:pos x="434" y="237"/>
                </a:cxn>
              </a:cxnLst>
              <a:rect l="0" t="0" r="r" b="b"/>
              <a:pathLst>
                <a:path w="3429" h="4333">
                  <a:moveTo>
                    <a:pt x="434" y="237"/>
                  </a:moveTo>
                  <a:lnTo>
                    <a:pt x="552" y="631"/>
                  </a:lnTo>
                  <a:lnTo>
                    <a:pt x="552" y="1024"/>
                  </a:lnTo>
                  <a:lnTo>
                    <a:pt x="158" y="1261"/>
                  </a:lnTo>
                  <a:lnTo>
                    <a:pt x="0" y="1537"/>
                  </a:lnTo>
                  <a:lnTo>
                    <a:pt x="0" y="1930"/>
                  </a:lnTo>
                  <a:lnTo>
                    <a:pt x="276" y="2088"/>
                  </a:lnTo>
                  <a:lnTo>
                    <a:pt x="276" y="2482"/>
                  </a:lnTo>
                  <a:lnTo>
                    <a:pt x="158" y="3388"/>
                  </a:lnTo>
                  <a:lnTo>
                    <a:pt x="158" y="3546"/>
                  </a:lnTo>
                  <a:lnTo>
                    <a:pt x="828" y="3939"/>
                  </a:lnTo>
                  <a:lnTo>
                    <a:pt x="1222" y="4333"/>
                  </a:lnTo>
                  <a:lnTo>
                    <a:pt x="1458" y="3781"/>
                  </a:lnTo>
                  <a:lnTo>
                    <a:pt x="1971" y="3269"/>
                  </a:lnTo>
                  <a:lnTo>
                    <a:pt x="3035" y="2600"/>
                  </a:lnTo>
                  <a:lnTo>
                    <a:pt x="3429" y="2324"/>
                  </a:lnTo>
                  <a:lnTo>
                    <a:pt x="3429" y="2207"/>
                  </a:lnTo>
                  <a:lnTo>
                    <a:pt x="3154" y="1694"/>
                  </a:lnTo>
                  <a:lnTo>
                    <a:pt x="2917" y="1418"/>
                  </a:lnTo>
                  <a:lnTo>
                    <a:pt x="2917" y="1143"/>
                  </a:lnTo>
                  <a:lnTo>
                    <a:pt x="2286" y="631"/>
                  </a:lnTo>
                  <a:lnTo>
                    <a:pt x="1616" y="237"/>
                  </a:lnTo>
                  <a:lnTo>
                    <a:pt x="670" y="0"/>
                  </a:lnTo>
                  <a:lnTo>
                    <a:pt x="434" y="237"/>
                  </a:lnTo>
                  <a:close/>
                </a:path>
              </a:pathLst>
            </a:custGeom>
            <a:grpFill/>
            <a:ln w="28575" cmpd="sng">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61" name="Freeform 73"/>
            <p:cNvSpPr>
              <a:spLocks/>
            </p:cNvSpPr>
            <p:nvPr/>
          </p:nvSpPr>
          <p:spPr bwMode="auto">
            <a:xfrm>
              <a:off x="2172" y="3505"/>
              <a:ext cx="89" cy="61"/>
            </a:xfrm>
            <a:custGeom>
              <a:avLst/>
              <a:gdLst/>
              <a:ahLst/>
              <a:cxnLst>
                <a:cxn ang="0">
                  <a:pos x="0" y="393"/>
                </a:cxn>
                <a:cxn ang="0">
                  <a:pos x="512" y="551"/>
                </a:cxn>
                <a:cxn ang="0">
                  <a:pos x="669" y="788"/>
                </a:cxn>
                <a:cxn ang="0">
                  <a:pos x="946" y="1182"/>
                </a:cxn>
                <a:cxn ang="0">
                  <a:pos x="1182" y="1339"/>
                </a:cxn>
                <a:cxn ang="0">
                  <a:pos x="1734" y="1063"/>
                </a:cxn>
                <a:cxn ang="0">
                  <a:pos x="1852" y="945"/>
                </a:cxn>
                <a:cxn ang="0">
                  <a:pos x="1970" y="670"/>
                </a:cxn>
                <a:cxn ang="0">
                  <a:pos x="1458" y="276"/>
                </a:cxn>
                <a:cxn ang="0">
                  <a:pos x="1063" y="118"/>
                </a:cxn>
                <a:cxn ang="0">
                  <a:pos x="669" y="118"/>
                </a:cxn>
                <a:cxn ang="0">
                  <a:pos x="394" y="0"/>
                </a:cxn>
                <a:cxn ang="0">
                  <a:pos x="275" y="0"/>
                </a:cxn>
                <a:cxn ang="0">
                  <a:pos x="157" y="118"/>
                </a:cxn>
                <a:cxn ang="0">
                  <a:pos x="0" y="393"/>
                </a:cxn>
              </a:cxnLst>
              <a:rect l="0" t="0" r="r" b="b"/>
              <a:pathLst>
                <a:path w="1970" h="1339">
                  <a:moveTo>
                    <a:pt x="0" y="393"/>
                  </a:moveTo>
                  <a:lnTo>
                    <a:pt x="512" y="551"/>
                  </a:lnTo>
                  <a:lnTo>
                    <a:pt x="669" y="788"/>
                  </a:lnTo>
                  <a:lnTo>
                    <a:pt x="946" y="1182"/>
                  </a:lnTo>
                  <a:lnTo>
                    <a:pt x="1182" y="1339"/>
                  </a:lnTo>
                  <a:lnTo>
                    <a:pt x="1734" y="1063"/>
                  </a:lnTo>
                  <a:lnTo>
                    <a:pt x="1852" y="945"/>
                  </a:lnTo>
                  <a:lnTo>
                    <a:pt x="1970" y="670"/>
                  </a:lnTo>
                  <a:lnTo>
                    <a:pt x="1458" y="276"/>
                  </a:lnTo>
                  <a:lnTo>
                    <a:pt x="1063" y="118"/>
                  </a:lnTo>
                  <a:lnTo>
                    <a:pt x="669" y="118"/>
                  </a:lnTo>
                  <a:lnTo>
                    <a:pt x="394" y="0"/>
                  </a:lnTo>
                  <a:lnTo>
                    <a:pt x="275" y="0"/>
                  </a:lnTo>
                  <a:lnTo>
                    <a:pt x="157" y="118"/>
                  </a:lnTo>
                  <a:lnTo>
                    <a:pt x="0" y="393"/>
                  </a:lnTo>
                  <a:close/>
                </a:path>
              </a:pathLst>
            </a:custGeom>
            <a:grpFill/>
            <a:ln w="28575" cmpd="sng">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62" name="Freeform 74"/>
            <p:cNvSpPr>
              <a:spLocks/>
            </p:cNvSpPr>
            <p:nvPr/>
          </p:nvSpPr>
          <p:spPr bwMode="auto">
            <a:xfrm>
              <a:off x="2172" y="3566"/>
              <a:ext cx="30" cy="23"/>
            </a:xfrm>
            <a:custGeom>
              <a:avLst/>
              <a:gdLst/>
              <a:ahLst/>
              <a:cxnLst>
                <a:cxn ang="0">
                  <a:pos x="512" y="0"/>
                </a:cxn>
                <a:cxn ang="0">
                  <a:pos x="275" y="0"/>
                </a:cxn>
                <a:cxn ang="0">
                  <a:pos x="157" y="118"/>
                </a:cxn>
                <a:cxn ang="0">
                  <a:pos x="0" y="237"/>
                </a:cxn>
                <a:cxn ang="0">
                  <a:pos x="0" y="512"/>
                </a:cxn>
                <a:cxn ang="0">
                  <a:pos x="275" y="395"/>
                </a:cxn>
                <a:cxn ang="0">
                  <a:pos x="512" y="395"/>
                </a:cxn>
                <a:cxn ang="0">
                  <a:pos x="669" y="395"/>
                </a:cxn>
                <a:cxn ang="0">
                  <a:pos x="669" y="237"/>
                </a:cxn>
                <a:cxn ang="0">
                  <a:pos x="512" y="0"/>
                </a:cxn>
              </a:cxnLst>
              <a:rect l="0" t="0" r="r" b="b"/>
              <a:pathLst>
                <a:path w="669" h="512">
                  <a:moveTo>
                    <a:pt x="512" y="0"/>
                  </a:moveTo>
                  <a:lnTo>
                    <a:pt x="275" y="0"/>
                  </a:lnTo>
                  <a:lnTo>
                    <a:pt x="157" y="118"/>
                  </a:lnTo>
                  <a:lnTo>
                    <a:pt x="0" y="237"/>
                  </a:lnTo>
                  <a:lnTo>
                    <a:pt x="0" y="512"/>
                  </a:lnTo>
                  <a:lnTo>
                    <a:pt x="275" y="395"/>
                  </a:lnTo>
                  <a:lnTo>
                    <a:pt x="512" y="395"/>
                  </a:lnTo>
                  <a:lnTo>
                    <a:pt x="669" y="395"/>
                  </a:lnTo>
                  <a:lnTo>
                    <a:pt x="669" y="237"/>
                  </a:lnTo>
                  <a:lnTo>
                    <a:pt x="512" y="0"/>
                  </a:lnTo>
                  <a:close/>
                </a:path>
              </a:pathLst>
            </a:custGeom>
            <a:grpFill/>
            <a:ln w="28575" cmpd="sng">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63" name="Freeform 75"/>
            <p:cNvSpPr>
              <a:spLocks/>
            </p:cNvSpPr>
            <p:nvPr/>
          </p:nvSpPr>
          <p:spPr bwMode="auto">
            <a:xfrm>
              <a:off x="2123" y="3518"/>
              <a:ext cx="36" cy="36"/>
            </a:xfrm>
            <a:custGeom>
              <a:avLst/>
              <a:gdLst/>
              <a:ahLst/>
              <a:cxnLst>
                <a:cxn ang="0">
                  <a:pos x="0" y="117"/>
                </a:cxn>
                <a:cxn ang="0">
                  <a:pos x="0" y="275"/>
                </a:cxn>
                <a:cxn ang="0">
                  <a:pos x="158" y="394"/>
                </a:cxn>
                <a:cxn ang="0">
                  <a:pos x="276" y="669"/>
                </a:cxn>
                <a:cxn ang="0">
                  <a:pos x="513" y="787"/>
                </a:cxn>
                <a:cxn ang="0">
                  <a:pos x="788" y="787"/>
                </a:cxn>
                <a:cxn ang="0">
                  <a:pos x="788" y="512"/>
                </a:cxn>
                <a:cxn ang="0">
                  <a:pos x="788" y="394"/>
                </a:cxn>
                <a:cxn ang="0">
                  <a:pos x="671" y="117"/>
                </a:cxn>
                <a:cxn ang="0">
                  <a:pos x="276" y="0"/>
                </a:cxn>
                <a:cxn ang="0">
                  <a:pos x="0" y="117"/>
                </a:cxn>
              </a:cxnLst>
              <a:rect l="0" t="0" r="r" b="b"/>
              <a:pathLst>
                <a:path w="788" h="787">
                  <a:moveTo>
                    <a:pt x="0" y="117"/>
                  </a:moveTo>
                  <a:lnTo>
                    <a:pt x="0" y="275"/>
                  </a:lnTo>
                  <a:lnTo>
                    <a:pt x="158" y="394"/>
                  </a:lnTo>
                  <a:lnTo>
                    <a:pt x="276" y="669"/>
                  </a:lnTo>
                  <a:lnTo>
                    <a:pt x="513" y="787"/>
                  </a:lnTo>
                  <a:lnTo>
                    <a:pt x="788" y="787"/>
                  </a:lnTo>
                  <a:lnTo>
                    <a:pt x="788" y="512"/>
                  </a:lnTo>
                  <a:lnTo>
                    <a:pt x="788" y="394"/>
                  </a:lnTo>
                  <a:lnTo>
                    <a:pt x="671" y="117"/>
                  </a:lnTo>
                  <a:lnTo>
                    <a:pt x="276" y="0"/>
                  </a:lnTo>
                  <a:lnTo>
                    <a:pt x="0" y="117"/>
                  </a:lnTo>
                  <a:close/>
                </a:path>
              </a:pathLst>
            </a:custGeom>
            <a:grpFill/>
            <a:ln w="28575" cmpd="sng">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64" name="Freeform 76"/>
            <p:cNvSpPr>
              <a:spLocks/>
            </p:cNvSpPr>
            <p:nvPr/>
          </p:nvSpPr>
          <p:spPr bwMode="auto">
            <a:xfrm>
              <a:off x="2077" y="3482"/>
              <a:ext cx="95" cy="36"/>
            </a:xfrm>
            <a:custGeom>
              <a:avLst/>
              <a:gdLst/>
              <a:ahLst/>
              <a:cxnLst>
                <a:cxn ang="0">
                  <a:pos x="394" y="118"/>
                </a:cxn>
                <a:cxn ang="0">
                  <a:pos x="119" y="276"/>
                </a:cxn>
                <a:cxn ang="0">
                  <a:pos x="0" y="512"/>
                </a:cxn>
                <a:cxn ang="0">
                  <a:pos x="0" y="788"/>
                </a:cxn>
                <a:cxn ang="0">
                  <a:pos x="237" y="512"/>
                </a:cxn>
                <a:cxn ang="0">
                  <a:pos x="789" y="512"/>
                </a:cxn>
                <a:cxn ang="0">
                  <a:pos x="1301" y="393"/>
                </a:cxn>
                <a:cxn ang="0">
                  <a:pos x="1696" y="393"/>
                </a:cxn>
                <a:cxn ang="0">
                  <a:pos x="1971" y="276"/>
                </a:cxn>
                <a:cxn ang="0">
                  <a:pos x="2090" y="118"/>
                </a:cxn>
                <a:cxn ang="0">
                  <a:pos x="1971" y="0"/>
                </a:cxn>
                <a:cxn ang="0">
                  <a:pos x="1301" y="0"/>
                </a:cxn>
                <a:cxn ang="0">
                  <a:pos x="946" y="118"/>
                </a:cxn>
                <a:cxn ang="0">
                  <a:pos x="671" y="118"/>
                </a:cxn>
                <a:cxn ang="0">
                  <a:pos x="394" y="118"/>
                </a:cxn>
              </a:cxnLst>
              <a:rect l="0" t="0" r="r" b="b"/>
              <a:pathLst>
                <a:path w="2090" h="788">
                  <a:moveTo>
                    <a:pt x="394" y="118"/>
                  </a:moveTo>
                  <a:lnTo>
                    <a:pt x="119" y="276"/>
                  </a:lnTo>
                  <a:lnTo>
                    <a:pt x="0" y="512"/>
                  </a:lnTo>
                  <a:lnTo>
                    <a:pt x="0" y="788"/>
                  </a:lnTo>
                  <a:lnTo>
                    <a:pt x="237" y="512"/>
                  </a:lnTo>
                  <a:lnTo>
                    <a:pt x="789" y="512"/>
                  </a:lnTo>
                  <a:lnTo>
                    <a:pt x="1301" y="393"/>
                  </a:lnTo>
                  <a:lnTo>
                    <a:pt x="1696" y="393"/>
                  </a:lnTo>
                  <a:lnTo>
                    <a:pt x="1971" y="276"/>
                  </a:lnTo>
                  <a:lnTo>
                    <a:pt x="2090" y="118"/>
                  </a:lnTo>
                  <a:lnTo>
                    <a:pt x="1971" y="0"/>
                  </a:lnTo>
                  <a:lnTo>
                    <a:pt x="1301" y="0"/>
                  </a:lnTo>
                  <a:lnTo>
                    <a:pt x="946" y="118"/>
                  </a:lnTo>
                  <a:lnTo>
                    <a:pt x="671" y="118"/>
                  </a:lnTo>
                  <a:lnTo>
                    <a:pt x="394" y="118"/>
                  </a:lnTo>
                  <a:close/>
                </a:path>
              </a:pathLst>
            </a:custGeom>
            <a:grpFill/>
            <a:ln w="28575" cmpd="sng">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65" name="Freeform 77"/>
            <p:cNvSpPr>
              <a:spLocks/>
            </p:cNvSpPr>
            <p:nvPr/>
          </p:nvSpPr>
          <p:spPr bwMode="auto">
            <a:xfrm>
              <a:off x="1962" y="3421"/>
              <a:ext cx="79" cy="61"/>
            </a:xfrm>
            <a:custGeom>
              <a:avLst/>
              <a:gdLst/>
              <a:ahLst/>
              <a:cxnLst>
                <a:cxn ang="0">
                  <a:pos x="669" y="0"/>
                </a:cxn>
                <a:cxn ang="0">
                  <a:pos x="669" y="118"/>
                </a:cxn>
                <a:cxn ang="0">
                  <a:pos x="275" y="393"/>
                </a:cxn>
                <a:cxn ang="0">
                  <a:pos x="0" y="512"/>
                </a:cxn>
                <a:cxn ang="0">
                  <a:pos x="157" y="512"/>
                </a:cxn>
                <a:cxn ang="0">
                  <a:pos x="275" y="1063"/>
                </a:cxn>
                <a:cxn ang="0">
                  <a:pos x="551" y="1339"/>
                </a:cxn>
                <a:cxn ang="0">
                  <a:pos x="669" y="1339"/>
                </a:cxn>
                <a:cxn ang="0">
                  <a:pos x="906" y="1182"/>
                </a:cxn>
                <a:cxn ang="0">
                  <a:pos x="1063" y="1182"/>
                </a:cxn>
                <a:cxn ang="0">
                  <a:pos x="1340" y="1339"/>
                </a:cxn>
                <a:cxn ang="0">
                  <a:pos x="1458" y="1182"/>
                </a:cxn>
                <a:cxn ang="0">
                  <a:pos x="1575" y="1182"/>
                </a:cxn>
                <a:cxn ang="0">
                  <a:pos x="1734" y="1063"/>
                </a:cxn>
                <a:cxn ang="0">
                  <a:pos x="1575" y="788"/>
                </a:cxn>
                <a:cxn ang="0">
                  <a:pos x="1340" y="512"/>
                </a:cxn>
                <a:cxn ang="0">
                  <a:pos x="1063" y="118"/>
                </a:cxn>
                <a:cxn ang="0">
                  <a:pos x="906" y="0"/>
                </a:cxn>
                <a:cxn ang="0">
                  <a:pos x="669" y="0"/>
                </a:cxn>
              </a:cxnLst>
              <a:rect l="0" t="0" r="r" b="b"/>
              <a:pathLst>
                <a:path w="1734" h="1339">
                  <a:moveTo>
                    <a:pt x="669" y="0"/>
                  </a:moveTo>
                  <a:lnTo>
                    <a:pt x="669" y="118"/>
                  </a:lnTo>
                  <a:lnTo>
                    <a:pt x="275" y="393"/>
                  </a:lnTo>
                  <a:lnTo>
                    <a:pt x="0" y="512"/>
                  </a:lnTo>
                  <a:lnTo>
                    <a:pt x="157" y="512"/>
                  </a:lnTo>
                  <a:lnTo>
                    <a:pt x="275" y="1063"/>
                  </a:lnTo>
                  <a:lnTo>
                    <a:pt x="551" y="1339"/>
                  </a:lnTo>
                  <a:lnTo>
                    <a:pt x="669" y="1339"/>
                  </a:lnTo>
                  <a:lnTo>
                    <a:pt x="906" y="1182"/>
                  </a:lnTo>
                  <a:lnTo>
                    <a:pt x="1063" y="1182"/>
                  </a:lnTo>
                  <a:lnTo>
                    <a:pt x="1340" y="1339"/>
                  </a:lnTo>
                  <a:lnTo>
                    <a:pt x="1458" y="1182"/>
                  </a:lnTo>
                  <a:lnTo>
                    <a:pt x="1575" y="1182"/>
                  </a:lnTo>
                  <a:lnTo>
                    <a:pt x="1734" y="1063"/>
                  </a:lnTo>
                  <a:lnTo>
                    <a:pt x="1575" y="788"/>
                  </a:lnTo>
                  <a:lnTo>
                    <a:pt x="1340" y="512"/>
                  </a:lnTo>
                  <a:lnTo>
                    <a:pt x="1063" y="118"/>
                  </a:lnTo>
                  <a:lnTo>
                    <a:pt x="906" y="0"/>
                  </a:lnTo>
                  <a:lnTo>
                    <a:pt x="669" y="0"/>
                  </a:lnTo>
                  <a:close/>
                </a:path>
              </a:pathLst>
            </a:custGeom>
            <a:grpFill/>
            <a:ln w="28575" cmpd="sng">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66" name="Freeform 78"/>
            <p:cNvSpPr>
              <a:spLocks/>
            </p:cNvSpPr>
            <p:nvPr/>
          </p:nvSpPr>
          <p:spPr bwMode="auto">
            <a:xfrm>
              <a:off x="1772" y="3362"/>
              <a:ext cx="72" cy="54"/>
            </a:xfrm>
            <a:custGeom>
              <a:avLst/>
              <a:gdLst/>
              <a:ahLst/>
              <a:cxnLst>
                <a:cxn ang="0">
                  <a:pos x="0" y="512"/>
                </a:cxn>
                <a:cxn ang="0">
                  <a:pos x="0" y="787"/>
                </a:cxn>
                <a:cxn ang="0">
                  <a:pos x="118" y="787"/>
                </a:cxn>
                <a:cxn ang="0">
                  <a:pos x="394" y="787"/>
                </a:cxn>
                <a:cxn ang="0">
                  <a:pos x="473" y="1181"/>
                </a:cxn>
                <a:cxn ang="0">
                  <a:pos x="906" y="1181"/>
                </a:cxn>
                <a:cxn ang="0">
                  <a:pos x="1182" y="1064"/>
                </a:cxn>
                <a:cxn ang="0">
                  <a:pos x="1300" y="906"/>
                </a:cxn>
                <a:cxn ang="0">
                  <a:pos x="1419" y="512"/>
                </a:cxn>
                <a:cxn ang="0">
                  <a:pos x="1576" y="237"/>
                </a:cxn>
                <a:cxn ang="0">
                  <a:pos x="1300" y="0"/>
                </a:cxn>
                <a:cxn ang="0">
                  <a:pos x="906" y="0"/>
                </a:cxn>
                <a:cxn ang="0">
                  <a:pos x="118" y="237"/>
                </a:cxn>
                <a:cxn ang="0">
                  <a:pos x="0" y="512"/>
                </a:cxn>
              </a:cxnLst>
              <a:rect l="0" t="0" r="r" b="b"/>
              <a:pathLst>
                <a:path w="1576" h="1181">
                  <a:moveTo>
                    <a:pt x="0" y="512"/>
                  </a:moveTo>
                  <a:lnTo>
                    <a:pt x="0" y="787"/>
                  </a:lnTo>
                  <a:lnTo>
                    <a:pt x="118" y="787"/>
                  </a:lnTo>
                  <a:lnTo>
                    <a:pt x="394" y="787"/>
                  </a:lnTo>
                  <a:lnTo>
                    <a:pt x="473" y="1181"/>
                  </a:lnTo>
                  <a:lnTo>
                    <a:pt x="906" y="1181"/>
                  </a:lnTo>
                  <a:lnTo>
                    <a:pt x="1182" y="1064"/>
                  </a:lnTo>
                  <a:lnTo>
                    <a:pt x="1300" y="906"/>
                  </a:lnTo>
                  <a:lnTo>
                    <a:pt x="1419" y="512"/>
                  </a:lnTo>
                  <a:lnTo>
                    <a:pt x="1576" y="237"/>
                  </a:lnTo>
                  <a:lnTo>
                    <a:pt x="1300" y="0"/>
                  </a:lnTo>
                  <a:lnTo>
                    <a:pt x="906" y="0"/>
                  </a:lnTo>
                  <a:lnTo>
                    <a:pt x="118" y="237"/>
                  </a:lnTo>
                  <a:lnTo>
                    <a:pt x="0" y="512"/>
                  </a:lnTo>
                  <a:close/>
                </a:path>
              </a:pathLst>
            </a:custGeom>
            <a:grpFill/>
            <a:ln w="28575" cmpd="sng">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67" name="Freeform 79"/>
            <p:cNvSpPr>
              <a:spLocks/>
            </p:cNvSpPr>
            <p:nvPr/>
          </p:nvSpPr>
          <p:spPr bwMode="auto">
            <a:xfrm>
              <a:off x="1709" y="3403"/>
              <a:ext cx="38" cy="36"/>
            </a:xfrm>
            <a:custGeom>
              <a:avLst/>
              <a:gdLst/>
              <a:ahLst/>
              <a:cxnLst>
                <a:cxn ang="0">
                  <a:pos x="315" y="275"/>
                </a:cxn>
                <a:cxn ang="0">
                  <a:pos x="0" y="512"/>
                </a:cxn>
                <a:cxn ang="0">
                  <a:pos x="157" y="630"/>
                </a:cxn>
                <a:cxn ang="0">
                  <a:pos x="434" y="787"/>
                </a:cxn>
                <a:cxn ang="0">
                  <a:pos x="552" y="394"/>
                </a:cxn>
                <a:cxn ang="0">
                  <a:pos x="670" y="275"/>
                </a:cxn>
                <a:cxn ang="0">
                  <a:pos x="828" y="0"/>
                </a:cxn>
                <a:cxn ang="0">
                  <a:pos x="670" y="0"/>
                </a:cxn>
                <a:cxn ang="0">
                  <a:pos x="552" y="0"/>
                </a:cxn>
                <a:cxn ang="0">
                  <a:pos x="315" y="275"/>
                </a:cxn>
              </a:cxnLst>
              <a:rect l="0" t="0" r="r" b="b"/>
              <a:pathLst>
                <a:path w="828" h="787">
                  <a:moveTo>
                    <a:pt x="315" y="275"/>
                  </a:moveTo>
                  <a:lnTo>
                    <a:pt x="0" y="512"/>
                  </a:lnTo>
                  <a:lnTo>
                    <a:pt x="157" y="630"/>
                  </a:lnTo>
                  <a:lnTo>
                    <a:pt x="434" y="787"/>
                  </a:lnTo>
                  <a:lnTo>
                    <a:pt x="552" y="394"/>
                  </a:lnTo>
                  <a:lnTo>
                    <a:pt x="670" y="275"/>
                  </a:lnTo>
                  <a:lnTo>
                    <a:pt x="828" y="0"/>
                  </a:lnTo>
                  <a:lnTo>
                    <a:pt x="670" y="0"/>
                  </a:lnTo>
                  <a:lnTo>
                    <a:pt x="552" y="0"/>
                  </a:lnTo>
                  <a:lnTo>
                    <a:pt x="315" y="275"/>
                  </a:lnTo>
                  <a:close/>
                </a:path>
              </a:pathLst>
            </a:custGeom>
            <a:grpFill/>
            <a:ln w="28575" cmpd="sng">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68" name="Freeform 80"/>
            <p:cNvSpPr>
              <a:spLocks/>
            </p:cNvSpPr>
            <p:nvPr/>
          </p:nvSpPr>
          <p:spPr bwMode="auto">
            <a:xfrm>
              <a:off x="1661" y="3444"/>
              <a:ext cx="20" cy="18"/>
            </a:xfrm>
            <a:custGeom>
              <a:avLst/>
              <a:gdLst/>
              <a:ahLst/>
              <a:cxnLst>
                <a:cxn ang="0">
                  <a:pos x="158" y="0"/>
                </a:cxn>
                <a:cxn ang="0">
                  <a:pos x="0" y="276"/>
                </a:cxn>
                <a:cxn ang="0">
                  <a:pos x="158" y="393"/>
                </a:cxn>
                <a:cxn ang="0">
                  <a:pos x="433" y="276"/>
                </a:cxn>
                <a:cxn ang="0">
                  <a:pos x="433" y="158"/>
                </a:cxn>
                <a:cxn ang="0">
                  <a:pos x="433" y="0"/>
                </a:cxn>
                <a:cxn ang="0">
                  <a:pos x="158" y="0"/>
                </a:cxn>
              </a:cxnLst>
              <a:rect l="0" t="0" r="r" b="b"/>
              <a:pathLst>
                <a:path w="433" h="393">
                  <a:moveTo>
                    <a:pt x="158" y="0"/>
                  </a:moveTo>
                  <a:lnTo>
                    <a:pt x="0" y="276"/>
                  </a:lnTo>
                  <a:lnTo>
                    <a:pt x="158" y="393"/>
                  </a:lnTo>
                  <a:lnTo>
                    <a:pt x="433" y="276"/>
                  </a:lnTo>
                  <a:lnTo>
                    <a:pt x="433" y="158"/>
                  </a:lnTo>
                  <a:lnTo>
                    <a:pt x="433" y="0"/>
                  </a:lnTo>
                  <a:lnTo>
                    <a:pt x="158" y="0"/>
                  </a:lnTo>
                  <a:close/>
                </a:path>
              </a:pathLst>
            </a:custGeom>
            <a:grpFill/>
            <a:ln w="28575" cmpd="sng">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grpSp>
      <p:sp>
        <p:nvSpPr>
          <p:cNvPr id="319569" name="Text Box 81"/>
          <p:cNvSpPr txBox="1">
            <a:spLocks noChangeArrowheads="1"/>
          </p:cNvSpPr>
          <p:nvPr/>
        </p:nvSpPr>
        <p:spPr bwMode="auto">
          <a:xfrm>
            <a:off x="1905000" y="5257800"/>
            <a:ext cx="457200" cy="244475"/>
          </a:xfrm>
          <a:prstGeom prst="rect">
            <a:avLst/>
          </a:prstGeom>
          <a:solidFill>
            <a:schemeClr val="accent3"/>
          </a:solidFill>
          <a:ln w="38100">
            <a:noFill/>
            <a:miter lim="800000"/>
            <a:headEnd/>
            <a:tailEnd/>
          </a:ln>
          <a:effectLst/>
        </p:spPr>
        <p:txBody>
          <a:bodyPr lIns="0" tIns="0" rIns="0" bIns="0">
            <a:spAutoFit/>
          </a:bodyPr>
          <a:lstStyle/>
          <a:p>
            <a:pPr algn="ctr" eaLnBrk="0" hangingPunct="0">
              <a:spcBef>
                <a:spcPct val="50000"/>
              </a:spcBef>
            </a:pPr>
            <a:r>
              <a:rPr lang="en-US" sz="1600" dirty="0">
                <a:solidFill>
                  <a:prstClr val="white"/>
                </a:solidFill>
                <a:latin typeface="FrizQuadrata BT" pitchFamily="34" charset="0"/>
                <a:ea typeface="ＭＳ Ｐゴシック" pitchFamily="1" charset="-128"/>
                <a:cs typeface="+mn-cs"/>
              </a:rPr>
              <a:t>AK </a:t>
            </a:r>
            <a:r>
              <a:rPr lang="en-US" sz="1600" dirty="0" smtClean="0">
                <a:solidFill>
                  <a:prstClr val="white"/>
                </a:solidFill>
                <a:latin typeface="FrizQuadrata BT" pitchFamily="34" charset="0"/>
                <a:ea typeface="ＭＳ Ｐゴシック" pitchFamily="1" charset="-128"/>
                <a:cs typeface="+mn-cs"/>
              </a:rPr>
              <a:t>7</a:t>
            </a:r>
            <a:endParaRPr lang="en-US" sz="1600" dirty="0">
              <a:solidFill>
                <a:prstClr val="white"/>
              </a:solidFill>
              <a:latin typeface="FrizQuadrata BT" pitchFamily="34" charset="0"/>
              <a:ea typeface="ＭＳ Ｐゴシック" pitchFamily="1" charset="-128"/>
              <a:cs typeface="+mn-cs"/>
            </a:endParaRPr>
          </a:p>
        </p:txBody>
      </p:sp>
      <p:sp>
        <p:nvSpPr>
          <p:cNvPr id="319570" name="Text Box 82"/>
          <p:cNvSpPr txBox="1">
            <a:spLocks noChangeArrowheads="1"/>
          </p:cNvSpPr>
          <p:nvPr/>
        </p:nvSpPr>
        <p:spPr bwMode="auto">
          <a:xfrm>
            <a:off x="1066800" y="3048000"/>
            <a:ext cx="449263" cy="492443"/>
          </a:xfrm>
          <a:prstGeom prst="rect">
            <a:avLst/>
          </a:prstGeom>
          <a:solidFill>
            <a:schemeClr val="accent3"/>
          </a:solidFill>
          <a:ln w="38100">
            <a:noFill/>
            <a:miter lim="800000"/>
            <a:headEnd/>
            <a:tailEnd/>
          </a:ln>
          <a:effectLst/>
        </p:spPr>
        <p:txBody>
          <a:bodyPr wrap="square" lIns="0" tIns="0" rIns="0" bIns="0">
            <a:spAutoFit/>
          </a:bodyPr>
          <a:lstStyle/>
          <a:p>
            <a:pPr algn="ctr" eaLnBrk="0" hangingPunct="0">
              <a:spcBef>
                <a:spcPct val="50000"/>
              </a:spcBef>
            </a:pPr>
            <a:r>
              <a:rPr lang="en-US" sz="1600" dirty="0">
                <a:solidFill>
                  <a:prstClr val="white"/>
                </a:solidFill>
                <a:latin typeface="FrizQuadrata BT" pitchFamily="34" charset="0"/>
                <a:ea typeface="ＭＳ Ｐゴシック" pitchFamily="1" charset="-128"/>
                <a:cs typeface="+mn-cs"/>
              </a:rPr>
              <a:t>CA </a:t>
            </a:r>
            <a:r>
              <a:rPr lang="en-US" sz="1600" dirty="0" smtClean="0">
                <a:solidFill>
                  <a:prstClr val="white"/>
                </a:solidFill>
                <a:latin typeface="FrizQuadrata BT" pitchFamily="34" charset="0"/>
                <a:ea typeface="ＭＳ Ｐゴシック" pitchFamily="1" charset="-128"/>
                <a:cs typeface="+mn-cs"/>
              </a:rPr>
              <a:t>33</a:t>
            </a:r>
            <a:endParaRPr lang="en-US" sz="1600" dirty="0">
              <a:solidFill>
                <a:prstClr val="white"/>
              </a:solidFill>
              <a:latin typeface="FrizQuadrata BT" pitchFamily="34" charset="0"/>
              <a:ea typeface="ＭＳ Ｐゴシック" pitchFamily="1" charset="-128"/>
              <a:cs typeface="+mn-cs"/>
            </a:endParaRPr>
          </a:p>
        </p:txBody>
      </p:sp>
      <p:sp>
        <p:nvSpPr>
          <p:cNvPr id="319571" name="Text Box 83"/>
          <p:cNvSpPr txBox="1">
            <a:spLocks noChangeArrowheads="1"/>
          </p:cNvSpPr>
          <p:nvPr/>
        </p:nvSpPr>
        <p:spPr bwMode="auto">
          <a:xfrm>
            <a:off x="3124200" y="2895600"/>
            <a:ext cx="600075" cy="244475"/>
          </a:xfrm>
          <a:prstGeom prst="rect">
            <a:avLst/>
          </a:prstGeom>
          <a:solidFill>
            <a:schemeClr val="accent3"/>
          </a:solidFill>
          <a:ln w="38100">
            <a:noFill/>
            <a:miter lim="800000"/>
            <a:headEnd/>
            <a:tailEnd/>
          </a:ln>
          <a:effectLst/>
        </p:spPr>
        <p:txBody>
          <a:bodyPr lIns="0" tIns="0" rIns="0" bIns="0">
            <a:spAutoFit/>
          </a:bodyPr>
          <a:lstStyle/>
          <a:p>
            <a:pPr algn="ctr" eaLnBrk="0" hangingPunct="0">
              <a:spcBef>
                <a:spcPct val="50000"/>
              </a:spcBef>
            </a:pPr>
            <a:r>
              <a:rPr lang="en-US" sz="1600" dirty="0" smtClean="0">
                <a:solidFill>
                  <a:prstClr val="white"/>
                </a:solidFill>
                <a:latin typeface="FrizQuadrata BT" pitchFamily="34" charset="0"/>
                <a:ea typeface="ＭＳ Ｐゴシック" pitchFamily="1" charset="-128"/>
                <a:cs typeface="+mn-cs"/>
              </a:rPr>
              <a:t>CO 3</a:t>
            </a:r>
            <a:endParaRPr lang="en-US" sz="1600" dirty="0">
              <a:solidFill>
                <a:prstClr val="white"/>
              </a:solidFill>
              <a:latin typeface="FrizQuadrata BT" pitchFamily="34" charset="0"/>
              <a:ea typeface="ＭＳ Ｐゴシック" pitchFamily="1" charset="-128"/>
              <a:cs typeface="+mn-cs"/>
            </a:endParaRPr>
          </a:p>
        </p:txBody>
      </p:sp>
      <p:sp>
        <p:nvSpPr>
          <p:cNvPr id="319573" name="Text Box 85"/>
          <p:cNvSpPr txBox="1">
            <a:spLocks noChangeArrowheads="1"/>
          </p:cNvSpPr>
          <p:nvPr/>
        </p:nvSpPr>
        <p:spPr bwMode="auto">
          <a:xfrm>
            <a:off x="8418513" y="2192338"/>
            <a:ext cx="708025" cy="246221"/>
          </a:xfrm>
          <a:prstGeom prst="rect">
            <a:avLst/>
          </a:prstGeom>
          <a:solidFill>
            <a:schemeClr val="accent3"/>
          </a:solidFill>
          <a:ln w="12700">
            <a:solidFill>
              <a:schemeClr val="bg1"/>
            </a:solidFill>
            <a:miter lim="800000"/>
            <a:headEnd/>
            <a:tailEnd/>
          </a:ln>
          <a:effectLst/>
        </p:spPr>
        <p:txBody>
          <a:bodyPr lIns="0" tIns="0" rIns="0" bIns="0">
            <a:spAutoFit/>
          </a:bodyPr>
          <a:lstStyle/>
          <a:p>
            <a:pPr algn="ctr" eaLnBrk="0" hangingPunct="0">
              <a:spcBef>
                <a:spcPct val="50000"/>
              </a:spcBef>
            </a:pPr>
            <a:r>
              <a:rPr lang="en-US" sz="1600" dirty="0" smtClean="0">
                <a:solidFill>
                  <a:prstClr val="white"/>
                </a:solidFill>
                <a:latin typeface="FrizQuadrata BT" pitchFamily="34" charset="0"/>
                <a:ea typeface="ＭＳ Ｐゴシック" pitchFamily="1" charset="-128"/>
                <a:cs typeface="+mn-cs"/>
              </a:rPr>
              <a:t>MA 3</a:t>
            </a:r>
            <a:endParaRPr lang="en-US" sz="1600" dirty="0">
              <a:solidFill>
                <a:prstClr val="white"/>
              </a:solidFill>
              <a:latin typeface="FrizQuadrata BT" pitchFamily="34" charset="0"/>
              <a:ea typeface="ＭＳ Ｐゴシック" pitchFamily="1" charset="-128"/>
              <a:cs typeface="+mn-cs"/>
            </a:endParaRPr>
          </a:p>
        </p:txBody>
      </p:sp>
      <p:sp>
        <p:nvSpPr>
          <p:cNvPr id="319574" name="Text Box 86"/>
          <p:cNvSpPr txBox="1">
            <a:spLocks noChangeArrowheads="1"/>
          </p:cNvSpPr>
          <p:nvPr/>
        </p:nvSpPr>
        <p:spPr bwMode="auto">
          <a:xfrm>
            <a:off x="8401050" y="2741613"/>
            <a:ext cx="685800" cy="266700"/>
          </a:xfrm>
          <a:prstGeom prst="rect">
            <a:avLst/>
          </a:prstGeom>
          <a:solidFill>
            <a:schemeClr val="accent3"/>
          </a:solidFill>
          <a:ln w="12700">
            <a:solidFill>
              <a:schemeClr val="bg1"/>
            </a:solidFill>
            <a:miter lim="800000"/>
            <a:headEnd/>
            <a:tailEnd/>
          </a:ln>
          <a:effectLst/>
        </p:spPr>
        <p:txBody>
          <a:bodyPr lIns="0" tIns="0" rIns="0" bIns="0">
            <a:spAutoFit/>
          </a:bodyPr>
          <a:lstStyle/>
          <a:p>
            <a:pPr algn="ctr" eaLnBrk="0" hangingPunct="0">
              <a:spcBef>
                <a:spcPct val="50000"/>
              </a:spcBef>
            </a:pPr>
            <a:r>
              <a:rPr lang="en-US" sz="1600" dirty="0">
                <a:solidFill>
                  <a:prstClr val="white"/>
                </a:solidFill>
                <a:latin typeface="FrizQuadrata BT" pitchFamily="34" charset="0"/>
                <a:ea typeface="ＭＳ Ｐゴシック" pitchFamily="1" charset="-128"/>
                <a:cs typeface="+mn-cs"/>
              </a:rPr>
              <a:t>NJ 1</a:t>
            </a:r>
          </a:p>
        </p:txBody>
      </p:sp>
      <p:sp>
        <p:nvSpPr>
          <p:cNvPr id="319575" name="Line 87"/>
          <p:cNvSpPr>
            <a:spLocks noChangeShapeType="1"/>
          </p:cNvSpPr>
          <p:nvPr/>
        </p:nvSpPr>
        <p:spPr bwMode="auto">
          <a:xfrm flipH="1" flipV="1">
            <a:off x="8037513" y="2592388"/>
            <a:ext cx="681037" cy="144462"/>
          </a:xfrm>
          <a:prstGeom prst="line">
            <a:avLst/>
          </a:prstGeom>
          <a:noFill/>
          <a:ln w="12700">
            <a:solidFill>
              <a:schemeClr val="bg1"/>
            </a:solidFill>
            <a:round/>
            <a:headEnd/>
            <a:tailEnd/>
          </a:ln>
          <a:effectLst/>
        </p:spPr>
        <p:txBody>
          <a:bodyPr wrap="none" anchor="ctr"/>
          <a:lstStyle/>
          <a:p>
            <a:pPr eaLnBrk="0" hangingPunct="0"/>
            <a:endParaRPr lang="en-US" dirty="0">
              <a:solidFill>
                <a:prstClr val="white"/>
              </a:solidFill>
              <a:latin typeface="Arial" charset="0"/>
              <a:ea typeface="ＭＳ Ｐゴシック" pitchFamily="1" charset="-128"/>
              <a:cs typeface="+mn-cs"/>
            </a:endParaRPr>
          </a:p>
        </p:txBody>
      </p:sp>
      <p:sp>
        <p:nvSpPr>
          <p:cNvPr id="319576" name="Line 88"/>
          <p:cNvSpPr>
            <a:spLocks noChangeShapeType="1"/>
          </p:cNvSpPr>
          <p:nvPr/>
        </p:nvSpPr>
        <p:spPr bwMode="auto">
          <a:xfrm flipH="1" flipV="1">
            <a:off x="8280400" y="1976438"/>
            <a:ext cx="454025" cy="214312"/>
          </a:xfrm>
          <a:prstGeom prst="line">
            <a:avLst/>
          </a:prstGeom>
          <a:noFill/>
          <a:ln w="12700">
            <a:solidFill>
              <a:schemeClr val="bg1"/>
            </a:solidFill>
            <a:round/>
            <a:headEnd/>
            <a:tailEnd/>
          </a:ln>
          <a:effectLst/>
        </p:spPr>
        <p:txBody>
          <a:bodyPr wrap="none" anchor="ctr"/>
          <a:lstStyle/>
          <a:p>
            <a:pPr eaLnBrk="0" hangingPunct="0"/>
            <a:endParaRPr lang="en-US" dirty="0">
              <a:solidFill>
                <a:prstClr val="white"/>
              </a:solidFill>
              <a:latin typeface="Arial" charset="0"/>
              <a:ea typeface="ＭＳ Ｐゴシック" pitchFamily="1" charset="-128"/>
              <a:cs typeface="+mn-cs"/>
            </a:endParaRPr>
          </a:p>
        </p:txBody>
      </p:sp>
      <p:sp>
        <p:nvSpPr>
          <p:cNvPr id="319577" name="Text Box 89"/>
          <p:cNvSpPr txBox="1">
            <a:spLocks noChangeArrowheads="1"/>
          </p:cNvSpPr>
          <p:nvPr/>
        </p:nvSpPr>
        <p:spPr bwMode="auto">
          <a:xfrm>
            <a:off x="1357313" y="0"/>
            <a:ext cx="7597775" cy="946150"/>
          </a:xfrm>
          <a:prstGeom prst="rect">
            <a:avLst/>
          </a:prstGeom>
          <a:noFill/>
          <a:ln w="38100">
            <a:noFill/>
            <a:miter lim="800000"/>
            <a:headEnd/>
            <a:tailEnd/>
          </a:ln>
          <a:effectLst/>
        </p:spPr>
        <p:txBody>
          <a:bodyPr>
            <a:spAutoFit/>
          </a:bodyPr>
          <a:lstStyle/>
          <a:p>
            <a:pPr algn="ctr" eaLnBrk="0" hangingPunct="0"/>
            <a:r>
              <a:rPr lang="en-US" sz="2800" b="1" dirty="0">
                <a:solidFill>
                  <a:srgbClr val="4F81BD">
                    <a:lumMod val="50000"/>
                  </a:srgbClr>
                </a:solidFill>
                <a:latin typeface="Arial" charset="0"/>
                <a:ea typeface="ＭＳ Ｐゴシック" pitchFamily="1" charset="-128"/>
                <a:cs typeface="Arial" charset="0"/>
              </a:rPr>
              <a:t>Completed HIAs </a:t>
            </a:r>
            <a:r>
              <a:rPr lang="en-US" sz="2800" b="1" dirty="0" smtClean="0">
                <a:solidFill>
                  <a:srgbClr val="4F81BD">
                    <a:lumMod val="50000"/>
                  </a:srgbClr>
                </a:solidFill>
                <a:latin typeface="Arial" charset="0"/>
                <a:ea typeface="ＭＳ Ｐゴシック" pitchFamily="1" charset="-128"/>
                <a:cs typeface="Arial" charset="0"/>
              </a:rPr>
              <a:t>2012 (N = 91)</a:t>
            </a:r>
            <a:endParaRPr lang="en-US" sz="2800" b="1" dirty="0">
              <a:solidFill>
                <a:srgbClr val="4F81BD">
                  <a:lumMod val="50000"/>
                </a:srgbClr>
              </a:solidFill>
              <a:latin typeface="Arial" charset="0"/>
              <a:ea typeface="ＭＳ Ｐゴシック" pitchFamily="1" charset="-128"/>
              <a:cs typeface="Arial" charset="0"/>
            </a:endParaRPr>
          </a:p>
          <a:p>
            <a:pPr algn="ctr" eaLnBrk="0" hangingPunct="0"/>
            <a:endParaRPr lang="en-US" sz="2800" b="1" dirty="0">
              <a:solidFill>
                <a:srgbClr val="4F81BD">
                  <a:lumMod val="50000"/>
                </a:srgbClr>
              </a:solidFill>
              <a:latin typeface="Arial" charset="0"/>
              <a:ea typeface="ＭＳ Ｐゴシック" pitchFamily="1" charset="-128"/>
              <a:cs typeface="Arial" charset="0"/>
            </a:endParaRPr>
          </a:p>
        </p:txBody>
      </p:sp>
      <p:sp>
        <p:nvSpPr>
          <p:cNvPr id="319578" name="Text Box 90"/>
          <p:cNvSpPr txBox="1">
            <a:spLocks noChangeArrowheads="1"/>
          </p:cNvSpPr>
          <p:nvPr/>
        </p:nvSpPr>
        <p:spPr bwMode="auto">
          <a:xfrm>
            <a:off x="4843463" y="1243013"/>
            <a:ext cx="523875" cy="246221"/>
          </a:xfrm>
          <a:prstGeom prst="rect">
            <a:avLst/>
          </a:prstGeom>
          <a:solidFill>
            <a:schemeClr val="accent3"/>
          </a:solidFill>
          <a:ln w="38100">
            <a:noFill/>
            <a:miter lim="800000"/>
            <a:headEnd/>
            <a:tailEnd/>
          </a:ln>
          <a:effectLst/>
        </p:spPr>
        <p:txBody>
          <a:bodyPr lIns="0" tIns="0" rIns="0" bIns="0">
            <a:spAutoFit/>
          </a:bodyPr>
          <a:lstStyle/>
          <a:p>
            <a:pPr algn="ctr" eaLnBrk="0" hangingPunct="0">
              <a:spcBef>
                <a:spcPct val="50000"/>
              </a:spcBef>
            </a:pPr>
            <a:r>
              <a:rPr lang="en-US" sz="1600" dirty="0">
                <a:solidFill>
                  <a:prstClr val="white"/>
                </a:solidFill>
                <a:latin typeface="FrizQuadrata BT" pitchFamily="34" charset="0"/>
                <a:ea typeface="ＭＳ Ｐゴシック" pitchFamily="1" charset="-128"/>
                <a:cs typeface="+mn-cs"/>
              </a:rPr>
              <a:t>MN </a:t>
            </a:r>
            <a:r>
              <a:rPr lang="en-US" sz="1600" dirty="0" smtClean="0">
                <a:solidFill>
                  <a:prstClr val="white"/>
                </a:solidFill>
                <a:latin typeface="FrizQuadrata BT" pitchFamily="34" charset="0"/>
                <a:ea typeface="ＭＳ Ｐゴシック" pitchFamily="1" charset="-128"/>
                <a:cs typeface="+mn-cs"/>
              </a:rPr>
              <a:t>7</a:t>
            </a:r>
            <a:endParaRPr lang="en-US" sz="1600" dirty="0">
              <a:solidFill>
                <a:prstClr val="white"/>
              </a:solidFill>
              <a:latin typeface="FrizQuadrata BT" pitchFamily="34" charset="0"/>
              <a:ea typeface="ＭＳ Ｐゴシック" pitchFamily="1" charset="-128"/>
              <a:cs typeface="+mn-cs"/>
            </a:endParaRPr>
          </a:p>
        </p:txBody>
      </p:sp>
      <p:sp>
        <p:nvSpPr>
          <p:cNvPr id="319579" name="Freeform 91"/>
          <p:cNvSpPr>
            <a:spLocks/>
          </p:cNvSpPr>
          <p:nvPr/>
        </p:nvSpPr>
        <p:spPr bwMode="auto">
          <a:xfrm>
            <a:off x="5880100" y="3016250"/>
            <a:ext cx="1133475" cy="622300"/>
          </a:xfrm>
          <a:custGeom>
            <a:avLst/>
            <a:gdLst/>
            <a:ahLst/>
            <a:cxnLst>
              <a:cxn ang="0">
                <a:pos x="24" y="60"/>
              </a:cxn>
              <a:cxn ang="0">
                <a:pos x="24" y="56"/>
              </a:cxn>
              <a:cxn ang="0">
                <a:pos x="27" y="57"/>
              </a:cxn>
              <a:cxn ang="0">
                <a:pos x="97" y="49"/>
              </a:cxn>
              <a:cxn ang="0">
                <a:pos x="104" y="46"/>
              </a:cxn>
              <a:cxn ang="0">
                <a:pos x="108" y="42"/>
              </a:cxn>
              <a:cxn ang="0">
                <a:pos x="108" y="40"/>
              </a:cxn>
              <a:cxn ang="0">
                <a:pos x="110" y="37"/>
              </a:cxn>
              <a:cxn ang="0">
                <a:pos x="120" y="28"/>
              </a:cxn>
              <a:cxn ang="0">
                <a:pos x="120" y="27"/>
              </a:cxn>
              <a:cxn ang="0">
                <a:pos x="118" y="26"/>
              </a:cxn>
              <a:cxn ang="0">
                <a:pos x="116" y="24"/>
              </a:cxn>
              <a:cxn ang="0">
                <a:pos x="115" y="24"/>
              </a:cxn>
              <a:cxn ang="0">
                <a:pos x="109" y="16"/>
              </a:cxn>
              <a:cxn ang="0">
                <a:pos x="109" y="14"/>
              </a:cxn>
              <a:cxn ang="0">
                <a:pos x="109" y="10"/>
              </a:cxn>
              <a:cxn ang="0">
                <a:pos x="106" y="8"/>
              </a:cxn>
              <a:cxn ang="0">
                <a:pos x="103" y="5"/>
              </a:cxn>
              <a:cxn ang="0">
                <a:pos x="100" y="5"/>
              </a:cxn>
              <a:cxn ang="0">
                <a:pos x="98" y="6"/>
              </a:cxn>
              <a:cxn ang="0">
                <a:pos x="95" y="7"/>
              </a:cxn>
              <a:cxn ang="0">
                <a:pos x="91" y="6"/>
              </a:cxn>
              <a:cxn ang="0">
                <a:pos x="87" y="6"/>
              </a:cxn>
              <a:cxn ang="0">
                <a:pos x="81" y="5"/>
              </a:cxn>
              <a:cxn ang="0">
                <a:pos x="76" y="0"/>
              </a:cxn>
              <a:cxn ang="0">
                <a:pos x="74" y="1"/>
              </a:cxn>
              <a:cxn ang="0">
                <a:pos x="71" y="0"/>
              </a:cxn>
              <a:cxn ang="0">
                <a:pos x="70" y="2"/>
              </a:cxn>
              <a:cxn ang="0">
                <a:pos x="70" y="7"/>
              </a:cxn>
              <a:cxn ang="0">
                <a:pos x="66" y="9"/>
              </a:cxn>
              <a:cxn ang="0">
                <a:pos x="62" y="10"/>
              </a:cxn>
              <a:cxn ang="0">
                <a:pos x="56" y="21"/>
              </a:cxn>
              <a:cxn ang="0">
                <a:pos x="51" y="25"/>
              </a:cxn>
              <a:cxn ang="0">
                <a:pos x="48" y="23"/>
              </a:cxn>
              <a:cxn ang="0">
                <a:pos x="45" y="28"/>
              </a:cxn>
              <a:cxn ang="0">
                <a:pos x="42" y="29"/>
              </a:cxn>
              <a:cxn ang="0">
                <a:pos x="39" y="28"/>
              </a:cxn>
              <a:cxn ang="0">
                <a:pos x="37" y="32"/>
              </a:cxn>
              <a:cxn ang="0">
                <a:pos x="31" y="29"/>
              </a:cxn>
              <a:cxn ang="0">
                <a:pos x="24" y="30"/>
              </a:cxn>
              <a:cxn ang="0">
                <a:pos x="24" y="32"/>
              </a:cxn>
              <a:cxn ang="0">
                <a:pos x="22" y="32"/>
              </a:cxn>
              <a:cxn ang="0">
                <a:pos x="22" y="33"/>
              </a:cxn>
              <a:cxn ang="0">
                <a:pos x="21" y="35"/>
              </a:cxn>
              <a:cxn ang="0">
                <a:pos x="20" y="37"/>
              </a:cxn>
              <a:cxn ang="0">
                <a:pos x="22" y="39"/>
              </a:cxn>
              <a:cxn ang="0">
                <a:pos x="15" y="41"/>
              </a:cxn>
              <a:cxn ang="0">
                <a:pos x="16" y="48"/>
              </a:cxn>
              <a:cxn ang="0">
                <a:pos x="12" y="47"/>
              </a:cxn>
              <a:cxn ang="0">
                <a:pos x="7" y="46"/>
              </a:cxn>
              <a:cxn ang="0">
                <a:pos x="4" y="50"/>
              </a:cxn>
              <a:cxn ang="0">
                <a:pos x="5" y="51"/>
              </a:cxn>
              <a:cxn ang="0">
                <a:pos x="7" y="54"/>
              </a:cxn>
              <a:cxn ang="0">
                <a:pos x="4" y="59"/>
              </a:cxn>
              <a:cxn ang="0">
                <a:pos x="1" y="60"/>
              </a:cxn>
            </a:cxnLst>
            <a:rect l="0" t="0" r="r" b="b"/>
            <a:pathLst>
              <a:path w="121" h="62">
                <a:moveTo>
                  <a:pt x="0" y="62"/>
                </a:moveTo>
                <a:lnTo>
                  <a:pt x="24" y="60"/>
                </a:lnTo>
                <a:lnTo>
                  <a:pt x="24" y="58"/>
                </a:lnTo>
                <a:lnTo>
                  <a:pt x="24" y="56"/>
                </a:lnTo>
                <a:lnTo>
                  <a:pt x="26" y="56"/>
                </a:lnTo>
                <a:lnTo>
                  <a:pt x="27" y="57"/>
                </a:lnTo>
                <a:lnTo>
                  <a:pt x="95" y="51"/>
                </a:lnTo>
                <a:lnTo>
                  <a:pt x="97" y="49"/>
                </a:lnTo>
                <a:lnTo>
                  <a:pt x="98" y="48"/>
                </a:lnTo>
                <a:lnTo>
                  <a:pt x="104" y="46"/>
                </a:lnTo>
                <a:lnTo>
                  <a:pt x="104" y="44"/>
                </a:lnTo>
                <a:lnTo>
                  <a:pt x="108" y="42"/>
                </a:lnTo>
                <a:lnTo>
                  <a:pt x="108" y="40"/>
                </a:lnTo>
                <a:lnTo>
                  <a:pt x="108" y="40"/>
                </a:lnTo>
                <a:lnTo>
                  <a:pt x="110" y="39"/>
                </a:lnTo>
                <a:lnTo>
                  <a:pt x="110" y="37"/>
                </a:lnTo>
                <a:lnTo>
                  <a:pt x="112" y="35"/>
                </a:lnTo>
                <a:lnTo>
                  <a:pt x="120" y="28"/>
                </a:lnTo>
                <a:lnTo>
                  <a:pt x="121" y="27"/>
                </a:lnTo>
                <a:lnTo>
                  <a:pt x="120" y="27"/>
                </a:lnTo>
                <a:lnTo>
                  <a:pt x="118" y="26"/>
                </a:lnTo>
                <a:lnTo>
                  <a:pt x="118" y="26"/>
                </a:lnTo>
                <a:lnTo>
                  <a:pt x="117" y="25"/>
                </a:lnTo>
                <a:lnTo>
                  <a:pt x="116" y="24"/>
                </a:lnTo>
                <a:lnTo>
                  <a:pt x="115" y="24"/>
                </a:lnTo>
                <a:lnTo>
                  <a:pt x="115" y="24"/>
                </a:lnTo>
                <a:lnTo>
                  <a:pt x="112" y="21"/>
                </a:lnTo>
                <a:lnTo>
                  <a:pt x="109" y="16"/>
                </a:lnTo>
                <a:lnTo>
                  <a:pt x="109" y="15"/>
                </a:lnTo>
                <a:lnTo>
                  <a:pt x="109" y="14"/>
                </a:lnTo>
                <a:lnTo>
                  <a:pt x="109" y="12"/>
                </a:lnTo>
                <a:lnTo>
                  <a:pt x="109" y="10"/>
                </a:lnTo>
                <a:lnTo>
                  <a:pt x="108" y="9"/>
                </a:lnTo>
                <a:lnTo>
                  <a:pt x="106" y="8"/>
                </a:lnTo>
                <a:lnTo>
                  <a:pt x="104" y="7"/>
                </a:lnTo>
                <a:lnTo>
                  <a:pt x="103" y="5"/>
                </a:lnTo>
                <a:lnTo>
                  <a:pt x="102" y="4"/>
                </a:lnTo>
                <a:lnTo>
                  <a:pt x="100" y="5"/>
                </a:lnTo>
                <a:lnTo>
                  <a:pt x="99" y="6"/>
                </a:lnTo>
                <a:lnTo>
                  <a:pt x="98" y="6"/>
                </a:lnTo>
                <a:lnTo>
                  <a:pt x="98" y="7"/>
                </a:lnTo>
                <a:lnTo>
                  <a:pt x="95" y="7"/>
                </a:lnTo>
                <a:lnTo>
                  <a:pt x="92" y="6"/>
                </a:lnTo>
                <a:lnTo>
                  <a:pt x="91" y="6"/>
                </a:lnTo>
                <a:lnTo>
                  <a:pt x="90" y="8"/>
                </a:lnTo>
                <a:lnTo>
                  <a:pt x="87" y="6"/>
                </a:lnTo>
                <a:lnTo>
                  <a:pt x="83" y="6"/>
                </a:lnTo>
                <a:lnTo>
                  <a:pt x="81" y="5"/>
                </a:lnTo>
                <a:lnTo>
                  <a:pt x="80" y="2"/>
                </a:lnTo>
                <a:lnTo>
                  <a:pt x="76" y="0"/>
                </a:lnTo>
                <a:lnTo>
                  <a:pt x="75" y="1"/>
                </a:lnTo>
                <a:lnTo>
                  <a:pt x="74" y="1"/>
                </a:lnTo>
                <a:lnTo>
                  <a:pt x="72" y="0"/>
                </a:lnTo>
                <a:lnTo>
                  <a:pt x="71" y="0"/>
                </a:lnTo>
                <a:lnTo>
                  <a:pt x="70" y="1"/>
                </a:lnTo>
                <a:lnTo>
                  <a:pt x="70" y="2"/>
                </a:lnTo>
                <a:lnTo>
                  <a:pt x="71" y="6"/>
                </a:lnTo>
                <a:lnTo>
                  <a:pt x="70" y="7"/>
                </a:lnTo>
                <a:lnTo>
                  <a:pt x="69" y="8"/>
                </a:lnTo>
                <a:lnTo>
                  <a:pt x="66" y="9"/>
                </a:lnTo>
                <a:lnTo>
                  <a:pt x="64" y="9"/>
                </a:lnTo>
                <a:lnTo>
                  <a:pt x="62" y="10"/>
                </a:lnTo>
                <a:lnTo>
                  <a:pt x="62" y="13"/>
                </a:lnTo>
                <a:lnTo>
                  <a:pt x="56" y="21"/>
                </a:lnTo>
                <a:lnTo>
                  <a:pt x="55" y="25"/>
                </a:lnTo>
                <a:lnTo>
                  <a:pt x="51" y="25"/>
                </a:lnTo>
                <a:lnTo>
                  <a:pt x="49" y="23"/>
                </a:lnTo>
                <a:lnTo>
                  <a:pt x="48" y="23"/>
                </a:lnTo>
                <a:lnTo>
                  <a:pt x="47" y="24"/>
                </a:lnTo>
                <a:lnTo>
                  <a:pt x="45" y="28"/>
                </a:lnTo>
                <a:lnTo>
                  <a:pt x="44" y="30"/>
                </a:lnTo>
                <a:lnTo>
                  <a:pt x="42" y="29"/>
                </a:lnTo>
                <a:lnTo>
                  <a:pt x="41" y="27"/>
                </a:lnTo>
                <a:lnTo>
                  <a:pt x="39" y="28"/>
                </a:lnTo>
                <a:lnTo>
                  <a:pt x="38" y="31"/>
                </a:lnTo>
                <a:lnTo>
                  <a:pt x="37" y="32"/>
                </a:lnTo>
                <a:lnTo>
                  <a:pt x="36" y="31"/>
                </a:lnTo>
                <a:lnTo>
                  <a:pt x="31" y="29"/>
                </a:lnTo>
                <a:lnTo>
                  <a:pt x="27" y="30"/>
                </a:lnTo>
                <a:lnTo>
                  <a:pt x="24" y="30"/>
                </a:lnTo>
                <a:lnTo>
                  <a:pt x="24" y="32"/>
                </a:lnTo>
                <a:lnTo>
                  <a:pt x="24" y="32"/>
                </a:lnTo>
                <a:lnTo>
                  <a:pt x="23" y="33"/>
                </a:lnTo>
                <a:lnTo>
                  <a:pt x="22" y="32"/>
                </a:lnTo>
                <a:lnTo>
                  <a:pt x="21" y="32"/>
                </a:lnTo>
                <a:lnTo>
                  <a:pt x="22" y="33"/>
                </a:lnTo>
                <a:lnTo>
                  <a:pt x="21" y="34"/>
                </a:lnTo>
                <a:lnTo>
                  <a:pt x="21" y="35"/>
                </a:lnTo>
                <a:lnTo>
                  <a:pt x="20" y="36"/>
                </a:lnTo>
                <a:lnTo>
                  <a:pt x="20" y="37"/>
                </a:lnTo>
                <a:lnTo>
                  <a:pt x="22" y="39"/>
                </a:lnTo>
                <a:lnTo>
                  <a:pt x="22" y="39"/>
                </a:lnTo>
                <a:lnTo>
                  <a:pt x="17" y="40"/>
                </a:lnTo>
                <a:lnTo>
                  <a:pt x="15" y="41"/>
                </a:lnTo>
                <a:lnTo>
                  <a:pt x="15" y="43"/>
                </a:lnTo>
                <a:lnTo>
                  <a:pt x="16" y="48"/>
                </a:lnTo>
                <a:lnTo>
                  <a:pt x="14" y="49"/>
                </a:lnTo>
                <a:lnTo>
                  <a:pt x="12" y="47"/>
                </a:lnTo>
                <a:lnTo>
                  <a:pt x="10" y="46"/>
                </a:lnTo>
                <a:lnTo>
                  <a:pt x="7" y="46"/>
                </a:lnTo>
                <a:lnTo>
                  <a:pt x="5" y="47"/>
                </a:lnTo>
                <a:lnTo>
                  <a:pt x="4" y="50"/>
                </a:lnTo>
                <a:lnTo>
                  <a:pt x="5" y="51"/>
                </a:lnTo>
                <a:lnTo>
                  <a:pt x="5" y="51"/>
                </a:lnTo>
                <a:lnTo>
                  <a:pt x="6" y="52"/>
                </a:lnTo>
                <a:lnTo>
                  <a:pt x="7" y="54"/>
                </a:lnTo>
                <a:lnTo>
                  <a:pt x="5" y="59"/>
                </a:lnTo>
                <a:lnTo>
                  <a:pt x="4" y="59"/>
                </a:lnTo>
                <a:lnTo>
                  <a:pt x="3" y="59"/>
                </a:lnTo>
                <a:lnTo>
                  <a:pt x="1" y="60"/>
                </a:lnTo>
                <a:lnTo>
                  <a:pt x="0" y="62"/>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80" name="Freeform 92"/>
          <p:cNvSpPr>
            <a:spLocks/>
          </p:cNvSpPr>
          <p:nvPr/>
        </p:nvSpPr>
        <p:spPr bwMode="auto">
          <a:xfrm>
            <a:off x="5776913" y="3478213"/>
            <a:ext cx="1265237" cy="482600"/>
          </a:xfrm>
          <a:custGeom>
            <a:avLst/>
            <a:gdLst/>
            <a:ahLst/>
            <a:cxnLst>
              <a:cxn ang="0">
                <a:pos x="135" y="0"/>
              </a:cxn>
              <a:cxn ang="0">
                <a:pos x="108" y="3"/>
              </a:cxn>
              <a:cxn ang="0">
                <a:pos x="107" y="5"/>
              </a:cxn>
              <a:cxn ang="0">
                <a:pos x="38" y="11"/>
              </a:cxn>
              <a:cxn ang="0">
                <a:pos x="37" y="10"/>
              </a:cxn>
              <a:cxn ang="0">
                <a:pos x="35" y="10"/>
              </a:cxn>
              <a:cxn ang="0">
                <a:pos x="35" y="12"/>
              </a:cxn>
              <a:cxn ang="0">
                <a:pos x="35" y="13"/>
              </a:cxn>
              <a:cxn ang="0">
                <a:pos x="11" y="16"/>
              </a:cxn>
              <a:cxn ang="0">
                <a:pos x="10" y="18"/>
              </a:cxn>
              <a:cxn ang="0">
                <a:pos x="9" y="22"/>
              </a:cxn>
              <a:cxn ang="0">
                <a:pos x="9" y="23"/>
              </a:cxn>
              <a:cxn ang="0">
                <a:pos x="8" y="26"/>
              </a:cxn>
              <a:cxn ang="0">
                <a:pos x="8" y="27"/>
              </a:cxn>
              <a:cxn ang="0">
                <a:pos x="8" y="28"/>
              </a:cxn>
              <a:cxn ang="0">
                <a:pos x="7" y="30"/>
              </a:cxn>
              <a:cxn ang="0">
                <a:pos x="5" y="32"/>
              </a:cxn>
              <a:cxn ang="0">
                <a:pos x="5" y="36"/>
              </a:cxn>
              <a:cxn ang="0">
                <a:pos x="2" y="39"/>
              </a:cxn>
              <a:cxn ang="0">
                <a:pos x="3" y="42"/>
              </a:cxn>
              <a:cxn ang="0">
                <a:pos x="3" y="46"/>
              </a:cxn>
              <a:cxn ang="0">
                <a:pos x="2" y="46"/>
              </a:cxn>
              <a:cxn ang="0">
                <a:pos x="0" y="48"/>
              </a:cxn>
              <a:cxn ang="0">
                <a:pos x="35" y="45"/>
              </a:cxn>
              <a:cxn ang="0">
                <a:pos x="79" y="41"/>
              </a:cxn>
              <a:cxn ang="0">
                <a:pos x="95" y="39"/>
              </a:cxn>
              <a:cxn ang="0">
                <a:pos x="96" y="34"/>
              </a:cxn>
              <a:cxn ang="0">
                <a:pos x="97" y="34"/>
              </a:cxn>
              <a:cxn ang="0">
                <a:pos x="98" y="34"/>
              </a:cxn>
              <a:cxn ang="0">
                <a:pos x="99" y="33"/>
              </a:cxn>
              <a:cxn ang="0">
                <a:pos x="99" y="32"/>
              </a:cxn>
              <a:cxn ang="0">
                <a:pos x="99" y="31"/>
              </a:cxn>
              <a:cxn ang="0">
                <a:pos x="100" y="30"/>
              </a:cxn>
              <a:cxn ang="0">
                <a:pos x="101" y="28"/>
              </a:cxn>
              <a:cxn ang="0">
                <a:pos x="104" y="27"/>
              </a:cxn>
              <a:cxn ang="0">
                <a:pos x="108" y="26"/>
              </a:cxn>
              <a:cxn ang="0">
                <a:pos x="112" y="22"/>
              </a:cxn>
              <a:cxn ang="0">
                <a:pos x="114" y="22"/>
              </a:cxn>
              <a:cxn ang="0">
                <a:pos x="116" y="19"/>
              </a:cxn>
              <a:cxn ang="0">
                <a:pos x="117" y="17"/>
              </a:cxn>
              <a:cxn ang="0">
                <a:pos x="117" y="17"/>
              </a:cxn>
              <a:cxn ang="0">
                <a:pos x="118" y="17"/>
              </a:cxn>
              <a:cxn ang="0">
                <a:pos x="119" y="16"/>
              </a:cxn>
              <a:cxn ang="0">
                <a:pos x="119" y="16"/>
              </a:cxn>
              <a:cxn ang="0">
                <a:pos x="120" y="14"/>
              </a:cxn>
              <a:cxn ang="0">
                <a:pos x="121" y="15"/>
              </a:cxn>
              <a:cxn ang="0">
                <a:pos x="122" y="16"/>
              </a:cxn>
              <a:cxn ang="0">
                <a:pos x="123" y="15"/>
              </a:cxn>
              <a:cxn ang="0">
                <a:pos x="124" y="14"/>
              </a:cxn>
              <a:cxn ang="0">
                <a:pos x="125" y="12"/>
              </a:cxn>
              <a:cxn ang="0">
                <a:pos x="127" y="12"/>
              </a:cxn>
              <a:cxn ang="0">
                <a:pos x="129" y="12"/>
              </a:cxn>
              <a:cxn ang="0">
                <a:pos x="132" y="7"/>
              </a:cxn>
              <a:cxn ang="0">
                <a:pos x="135" y="6"/>
              </a:cxn>
              <a:cxn ang="0">
                <a:pos x="135" y="4"/>
              </a:cxn>
              <a:cxn ang="0">
                <a:pos x="135" y="3"/>
              </a:cxn>
              <a:cxn ang="0">
                <a:pos x="135" y="1"/>
              </a:cxn>
              <a:cxn ang="0">
                <a:pos x="135" y="0"/>
              </a:cxn>
            </a:cxnLst>
            <a:rect l="0" t="0" r="r" b="b"/>
            <a:pathLst>
              <a:path w="135" h="48">
                <a:moveTo>
                  <a:pt x="135" y="0"/>
                </a:moveTo>
                <a:lnTo>
                  <a:pt x="108" y="3"/>
                </a:lnTo>
                <a:lnTo>
                  <a:pt x="107" y="5"/>
                </a:lnTo>
                <a:lnTo>
                  <a:pt x="38" y="11"/>
                </a:lnTo>
                <a:lnTo>
                  <a:pt x="37" y="10"/>
                </a:lnTo>
                <a:lnTo>
                  <a:pt x="35" y="10"/>
                </a:lnTo>
                <a:lnTo>
                  <a:pt x="35" y="12"/>
                </a:lnTo>
                <a:lnTo>
                  <a:pt x="35" y="13"/>
                </a:lnTo>
                <a:lnTo>
                  <a:pt x="11" y="16"/>
                </a:lnTo>
                <a:lnTo>
                  <a:pt x="10" y="18"/>
                </a:lnTo>
                <a:lnTo>
                  <a:pt x="9" y="22"/>
                </a:lnTo>
                <a:lnTo>
                  <a:pt x="9" y="23"/>
                </a:lnTo>
                <a:lnTo>
                  <a:pt x="8" y="26"/>
                </a:lnTo>
                <a:lnTo>
                  <a:pt x="8" y="27"/>
                </a:lnTo>
                <a:lnTo>
                  <a:pt x="8" y="28"/>
                </a:lnTo>
                <a:lnTo>
                  <a:pt x="7" y="30"/>
                </a:lnTo>
                <a:lnTo>
                  <a:pt x="5" y="32"/>
                </a:lnTo>
                <a:lnTo>
                  <a:pt x="5" y="36"/>
                </a:lnTo>
                <a:lnTo>
                  <a:pt x="2" y="39"/>
                </a:lnTo>
                <a:lnTo>
                  <a:pt x="3" y="42"/>
                </a:lnTo>
                <a:lnTo>
                  <a:pt x="3" y="46"/>
                </a:lnTo>
                <a:lnTo>
                  <a:pt x="2" y="46"/>
                </a:lnTo>
                <a:lnTo>
                  <a:pt x="0" y="48"/>
                </a:lnTo>
                <a:lnTo>
                  <a:pt x="35" y="45"/>
                </a:lnTo>
                <a:lnTo>
                  <a:pt x="79" y="41"/>
                </a:lnTo>
                <a:lnTo>
                  <a:pt x="95" y="39"/>
                </a:lnTo>
                <a:lnTo>
                  <a:pt x="96" y="34"/>
                </a:lnTo>
                <a:lnTo>
                  <a:pt x="97" y="34"/>
                </a:lnTo>
                <a:lnTo>
                  <a:pt x="98" y="34"/>
                </a:lnTo>
                <a:lnTo>
                  <a:pt x="99" y="33"/>
                </a:lnTo>
                <a:lnTo>
                  <a:pt x="99" y="32"/>
                </a:lnTo>
                <a:lnTo>
                  <a:pt x="99" y="31"/>
                </a:lnTo>
                <a:lnTo>
                  <a:pt x="100" y="30"/>
                </a:lnTo>
                <a:lnTo>
                  <a:pt x="101" y="28"/>
                </a:lnTo>
                <a:lnTo>
                  <a:pt x="104" y="27"/>
                </a:lnTo>
                <a:lnTo>
                  <a:pt x="108" y="26"/>
                </a:lnTo>
                <a:lnTo>
                  <a:pt x="112" y="22"/>
                </a:lnTo>
                <a:lnTo>
                  <a:pt x="114" y="22"/>
                </a:lnTo>
                <a:lnTo>
                  <a:pt x="116" y="19"/>
                </a:lnTo>
                <a:lnTo>
                  <a:pt x="117" y="17"/>
                </a:lnTo>
                <a:lnTo>
                  <a:pt x="117" y="17"/>
                </a:lnTo>
                <a:lnTo>
                  <a:pt x="118" y="17"/>
                </a:lnTo>
                <a:lnTo>
                  <a:pt x="119" y="16"/>
                </a:lnTo>
                <a:lnTo>
                  <a:pt x="119" y="16"/>
                </a:lnTo>
                <a:lnTo>
                  <a:pt x="120" y="14"/>
                </a:lnTo>
                <a:lnTo>
                  <a:pt x="121" y="15"/>
                </a:lnTo>
                <a:lnTo>
                  <a:pt x="122" y="16"/>
                </a:lnTo>
                <a:lnTo>
                  <a:pt x="123" y="15"/>
                </a:lnTo>
                <a:lnTo>
                  <a:pt x="124" y="14"/>
                </a:lnTo>
                <a:lnTo>
                  <a:pt x="125" y="12"/>
                </a:lnTo>
                <a:lnTo>
                  <a:pt x="127" y="12"/>
                </a:lnTo>
                <a:lnTo>
                  <a:pt x="129" y="12"/>
                </a:lnTo>
                <a:lnTo>
                  <a:pt x="132" y="7"/>
                </a:lnTo>
                <a:lnTo>
                  <a:pt x="135" y="6"/>
                </a:lnTo>
                <a:lnTo>
                  <a:pt x="135" y="4"/>
                </a:lnTo>
                <a:lnTo>
                  <a:pt x="135" y="3"/>
                </a:lnTo>
                <a:lnTo>
                  <a:pt x="135" y="1"/>
                </a:lnTo>
                <a:lnTo>
                  <a:pt x="135" y="0"/>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81" name="Freeform 93"/>
          <p:cNvSpPr>
            <a:spLocks/>
          </p:cNvSpPr>
          <p:nvPr/>
        </p:nvSpPr>
        <p:spPr bwMode="auto">
          <a:xfrm>
            <a:off x="5608638" y="3930650"/>
            <a:ext cx="533400" cy="1014413"/>
          </a:xfrm>
          <a:custGeom>
            <a:avLst/>
            <a:gdLst/>
            <a:ahLst/>
            <a:cxnLst>
              <a:cxn ang="0">
                <a:pos x="53" y="0"/>
              </a:cxn>
              <a:cxn ang="0">
                <a:pos x="18" y="2"/>
              </a:cxn>
              <a:cxn ang="0">
                <a:pos x="18" y="4"/>
              </a:cxn>
              <a:cxn ang="0">
                <a:pos x="15" y="6"/>
              </a:cxn>
              <a:cxn ang="0">
                <a:pos x="14" y="10"/>
              </a:cxn>
              <a:cxn ang="0">
                <a:pos x="14" y="13"/>
              </a:cxn>
              <a:cxn ang="0">
                <a:pos x="13" y="15"/>
              </a:cxn>
              <a:cxn ang="0">
                <a:pos x="10" y="17"/>
              </a:cxn>
              <a:cxn ang="0">
                <a:pos x="8" y="20"/>
              </a:cxn>
              <a:cxn ang="0">
                <a:pos x="8" y="21"/>
              </a:cxn>
              <a:cxn ang="0">
                <a:pos x="8" y="23"/>
              </a:cxn>
              <a:cxn ang="0">
                <a:pos x="6" y="25"/>
              </a:cxn>
              <a:cxn ang="0">
                <a:pos x="6" y="27"/>
              </a:cxn>
              <a:cxn ang="0">
                <a:pos x="5" y="30"/>
              </a:cxn>
              <a:cxn ang="0">
                <a:pos x="3" y="33"/>
              </a:cxn>
              <a:cxn ang="0">
                <a:pos x="4" y="36"/>
              </a:cxn>
              <a:cxn ang="0">
                <a:pos x="5" y="38"/>
              </a:cxn>
              <a:cxn ang="0">
                <a:pos x="6" y="40"/>
              </a:cxn>
              <a:cxn ang="0">
                <a:pos x="6" y="40"/>
              </a:cxn>
              <a:cxn ang="0">
                <a:pos x="6" y="41"/>
              </a:cxn>
              <a:cxn ang="0">
                <a:pos x="5" y="42"/>
              </a:cxn>
              <a:cxn ang="0">
                <a:pos x="5" y="44"/>
              </a:cxn>
              <a:cxn ang="0">
                <a:pos x="5" y="45"/>
              </a:cxn>
              <a:cxn ang="0">
                <a:pos x="5" y="47"/>
              </a:cxn>
              <a:cxn ang="0">
                <a:pos x="7" y="51"/>
              </a:cxn>
              <a:cxn ang="0">
                <a:pos x="8" y="54"/>
              </a:cxn>
              <a:cxn ang="0">
                <a:pos x="8" y="57"/>
              </a:cxn>
              <a:cxn ang="0">
                <a:pos x="10" y="58"/>
              </a:cxn>
              <a:cxn ang="0">
                <a:pos x="10" y="60"/>
              </a:cxn>
              <a:cxn ang="0">
                <a:pos x="8" y="61"/>
              </a:cxn>
              <a:cxn ang="0">
                <a:pos x="7" y="62"/>
              </a:cxn>
              <a:cxn ang="0">
                <a:pos x="6" y="66"/>
              </a:cxn>
              <a:cxn ang="0">
                <a:pos x="3" y="71"/>
              </a:cxn>
              <a:cxn ang="0">
                <a:pos x="0" y="80"/>
              </a:cxn>
              <a:cxn ang="0">
                <a:pos x="0" y="86"/>
              </a:cxn>
              <a:cxn ang="0">
                <a:pos x="32" y="85"/>
              </a:cxn>
              <a:cxn ang="0">
                <a:pos x="33" y="86"/>
              </a:cxn>
              <a:cxn ang="0">
                <a:pos x="32" y="89"/>
              </a:cxn>
              <a:cxn ang="0">
                <a:pos x="32" y="94"/>
              </a:cxn>
              <a:cxn ang="0">
                <a:pos x="35" y="97"/>
              </a:cxn>
              <a:cxn ang="0">
                <a:pos x="36" y="101"/>
              </a:cxn>
              <a:cxn ang="0">
                <a:pos x="38" y="101"/>
              </a:cxn>
              <a:cxn ang="0">
                <a:pos x="42" y="98"/>
              </a:cxn>
              <a:cxn ang="0">
                <a:pos x="50" y="96"/>
              </a:cxn>
              <a:cxn ang="0">
                <a:pos x="52" y="96"/>
              </a:cxn>
              <a:cxn ang="0">
                <a:pos x="55" y="95"/>
              </a:cxn>
              <a:cxn ang="0">
                <a:pos x="55" y="96"/>
              </a:cxn>
              <a:cxn ang="0">
                <a:pos x="57" y="97"/>
              </a:cxn>
              <a:cxn ang="0">
                <a:pos x="57" y="96"/>
              </a:cxn>
              <a:cxn ang="0">
                <a:pos x="54" y="66"/>
              </a:cxn>
              <a:cxn ang="0">
                <a:pos x="53" y="63"/>
              </a:cxn>
              <a:cxn ang="0">
                <a:pos x="55" y="2"/>
              </a:cxn>
              <a:cxn ang="0">
                <a:pos x="53" y="0"/>
              </a:cxn>
            </a:cxnLst>
            <a:rect l="0" t="0" r="r" b="b"/>
            <a:pathLst>
              <a:path w="57" h="101">
                <a:moveTo>
                  <a:pt x="53" y="0"/>
                </a:moveTo>
                <a:lnTo>
                  <a:pt x="18" y="2"/>
                </a:lnTo>
                <a:lnTo>
                  <a:pt x="18" y="4"/>
                </a:lnTo>
                <a:lnTo>
                  <a:pt x="15" y="6"/>
                </a:lnTo>
                <a:lnTo>
                  <a:pt x="14" y="10"/>
                </a:lnTo>
                <a:lnTo>
                  <a:pt x="14" y="13"/>
                </a:lnTo>
                <a:lnTo>
                  <a:pt x="13" y="15"/>
                </a:lnTo>
                <a:lnTo>
                  <a:pt x="10" y="17"/>
                </a:lnTo>
                <a:lnTo>
                  <a:pt x="8" y="20"/>
                </a:lnTo>
                <a:lnTo>
                  <a:pt x="8" y="21"/>
                </a:lnTo>
                <a:lnTo>
                  <a:pt x="8" y="23"/>
                </a:lnTo>
                <a:lnTo>
                  <a:pt x="6" y="25"/>
                </a:lnTo>
                <a:lnTo>
                  <a:pt x="6" y="27"/>
                </a:lnTo>
                <a:lnTo>
                  <a:pt x="5" y="30"/>
                </a:lnTo>
                <a:lnTo>
                  <a:pt x="3" y="33"/>
                </a:lnTo>
                <a:lnTo>
                  <a:pt x="4" y="36"/>
                </a:lnTo>
                <a:lnTo>
                  <a:pt x="5" y="38"/>
                </a:lnTo>
                <a:lnTo>
                  <a:pt x="6" y="40"/>
                </a:lnTo>
                <a:lnTo>
                  <a:pt x="6" y="40"/>
                </a:lnTo>
                <a:lnTo>
                  <a:pt x="6" y="41"/>
                </a:lnTo>
                <a:lnTo>
                  <a:pt x="5" y="42"/>
                </a:lnTo>
                <a:lnTo>
                  <a:pt x="5" y="44"/>
                </a:lnTo>
                <a:lnTo>
                  <a:pt x="5" y="45"/>
                </a:lnTo>
                <a:lnTo>
                  <a:pt x="5" y="47"/>
                </a:lnTo>
                <a:lnTo>
                  <a:pt x="7" y="51"/>
                </a:lnTo>
                <a:lnTo>
                  <a:pt x="8" y="54"/>
                </a:lnTo>
                <a:lnTo>
                  <a:pt x="8" y="57"/>
                </a:lnTo>
                <a:lnTo>
                  <a:pt x="10" y="58"/>
                </a:lnTo>
                <a:lnTo>
                  <a:pt x="10" y="60"/>
                </a:lnTo>
                <a:lnTo>
                  <a:pt x="8" y="61"/>
                </a:lnTo>
                <a:lnTo>
                  <a:pt x="7" y="62"/>
                </a:lnTo>
                <a:lnTo>
                  <a:pt x="6" y="66"/>
                </a:lnTo>
                <a:lnTo>
                  <a:pt x="3" y="71"/>
                </a:lnTo>
                <a:lnTo>
                  <a:pt x="0" y="80"/>
                </a:lnTo>
                <a:lnTo>
                  <a:pt x="0" y="86"/>
                </a:lnTo>
                <a:lnTo>
                  <a:pt x="32" y="85"/>
                </a:lnTo>
                <a:lnTo>
                  <a:pt x="33" y="86"/>
                </a:lnTo>
                <a:lnTo>
                  <a:pt x="32" y="89"/>
                </a:lnTo>
                <a:lnTo>
                  <a:pt x="32" y="94"/>
                </a:lnTo>
                <a:lnTo>
                  <a:pt x="35" y="97"/>
                </a:lnTo>
                <a:lnTo>
                  <a:pt x="36" y="101"/>
                </a:lnTo>
                <a:lnTo>
                  <a:pt x="38" y="101"/>
                </a:lnTo>
                <a:lnTo>
                  <a:pt x="42" y="98"/>
                </a:lnTo>
                <a:lnTo>
                  <a:pt x="50" y="96"/>
                </a:lnTo>
                <a:lnTo>
                  <a:pt x="52" y="96"/>
                </a:lnTo>
                <a:lnTo>
                  <a:pt x="55" y="95"/>
                </a:lnTo>
                <a:lnTo>
                  <a:pt x="55" y="96"/>
                </a:lnTo>
                <a:lnTo>
                  <a:pt x="57" y="97"/>
                </a:lnTo>
                <a:lnTo>
                  <a:pt x="57" y="96"/>
                </a:lnTo>
                <a:lnTo>
                  <a:pt x="54" y="66"/>
                </a:lnTo>
                <a:lnTo>
                  <a:pt x="53" y="63"/>
                </a:lnTo>
                <a:lnTo>
                  <a:pt x="55" y="2"/>
                </a:lnTo>
                <a:lnTo>
                  <a:pt x="53" y="0"/>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82" name="Freeform 94"/>
          <p:cNvSpPr>
            <a:spLocks/>
          </p:cNvSpPr>
          <p:nvPr/>
        </p:nvSpPr>
        <p:spPr bwMode="auto">
          <a:xfrm>
            <a:off x="6105525" y="3890963"/>
            <a:ext cx="590550" cy="1014412"/>
          </a:xfrm>
          <a:custGeom>
            <a:avLst/>
            <a:gdLst/>
            <a:ahLst/>
            <a:cxnLst>
              <a:cxn ang="0">
                <a:pos x="0" y="4"/>
              </a:cxn>
              <a:cxn ang="0">
                <a:pos x="2" y="6"/>
              </a:cxn>
              <a:cxn ang="0">
                <a:pos x="1" y="67"/>
              </a:cxn>
              <a:cxn ang="0">
                <a:pos x="1" y="70"/>
              </a:cxn>
              <a:cxn ang="0">
                <a:pos x="4" y="100"/>
              </a:cxn>
              <a:cxn ang="0">
                <a:pos x="5" y="100"/>
              </a:cxn>
              <a:cxn ang="0">
                <a:pos x="6" y="99"/>
              </a:cxn>
              <a:cxn ang="0">
                <a:pos x="9" y="100"/>
              </a:cxn>
              <a:cxn ang="0">
                <a:pos x="10" y="99"/>
              </a:cxn>
              <a:cxn ang="0">
                <a:pos x="10" y="94"/>
              </a:cxn>
              <a:cxn ang="0">
                <a:pos x="11" y="91"/>
              </a:cxn>
              <a:cxn ang="0">
                <a:pos x="13" y="94"/>
              </a:cxn>
              <a:cxn ang="0">
                <a:pos x="13" y="96"/>
              </a:cxn>
              <a:cxn ang="0">
                <a:pos x="14" y="98"/>
              </a:cxn>
              <a:cxn ang="0">
                <a:pos x="16" y="101"/>
              </a:cxn>
              <a:cxn ang="0">
                <a:pos x="17" y="101"/>
              </a:cxn>
              <a:cxn ang="0">
                <a:pos x="19" y="101"/>
              </a:cxn>
              <a:cxn ang="0">
                <a:pos x="21" y="99"/>
              </a:cxn>
              <a:cxn ang="0">
                <a:pos x="21" y="98"/>
              </a:cxn>
              <a:cxn ang="0">
                <a:pos x="22" y="97"/>
              </a:cxn>
              <a:cxn ang="0">
                <a:pos x="22" y="97"/>
              </a:cxn>
              <a:cxn ang="0">
                <a:pos x="22" y="97"/>
              </a:cxn>
              <a:cxn ang="0">
                <a:pos x="21" y="96"/>
              </a:cxn>
              <a:cxn ang="0">
                <a:pos x="21" y="96"/>
              </a:cxn>
              <a:cxn ang="0">
                <a:pos x="22" y="94"/>
              </a:cxn>
              <a:cxn ang="0">
                <a:pos x="22" y="93"/>
              </a:cxn>
              <a:cxn ang="0">
                <a:pos x="20" y="92"/>
              </a:cxn>
              <a:cxn ang="0">
                <a:pos x="20" y="92"/>
              </a:cxn>
              <a:cxn ang="0">
                <a:pos x="19" y="91"/>
              </a:cxn>
              <a:cxn ang="0">
                <a:pos x="18" y="89"/>
              </a:cxn>
              <a:cxn ang="0">
                <a:pos x="17" y="88"/>
              </a:cxn>
              <a:cxn ang="0">
                <a:pos x="18" y="87"/>
              </a:cxn>
              <a:cxn ang="0">
                <a:pos x="18" y="87"/>
              </a:cxn>
              <a:cxn ang="0">
                <a:pos x="18" y="86"/>
              </a:cxn>
              <a:cxn ang="0">
                <a:pos x="63" y="81"/>
              </a:cxn>
              <a:cxn ang="0">
                <a:pos x="63" y="80"/>
              </a:cxn>
              <a:cxn ang="0">
                <a:pos x="61" y="77"/>
              </a:cxn>
              <a:cxn ang="0">
                <a:pos x="61" y="71"/>
              </a:cxn>
              <a:cxn ang="0">
                <a:pos x="59" y="67"/>
              </a:cxn>
              <a:cxn ang="0">
                <a:pos x="59" y="63"/>
              </a:cxn>
              <a:cxn ang="0">
                <a:pos x="60" y="61"/>
              </a:cxn>
              <a:cxn ang="0">
                <a:pos x="60" y="58"/>
              </a:cxn>
              <a:cxn ang="0">
                <a:pos x="62" y="56"/>
              </a:cxn>
              <a:cxn ang="0">
                <a:pos x="62" y="55"/>
              </a:cxn>
              <a:cxn ang="0">
                <a:pos x="60" y="53"/>
              </a:cxn>
              <a:cxn ang="0">
                <a:pos x="61" y="51"/>
              </a:cxn>
              <a:cxn ang="0">
                <a:pos x="60" y="50"/>
              </a:cxn>
              <a:cxn ang="0">
                <a:pos x="58" y="49"/>
              </a:cxn>
              <a:cxn ang="0">
                <a:pos x="58" y="48"/>
              </a:cxn>
              <a:cxn ang="0">
                <a:pos x="57" y="45"/>
              </a:cxn>
              <a:cxn ang="0">
                <a:pos x="56" y="44"/>
              </a:cxn>
              <a:cxn ang="0">
                <a:pos x="44" y="0"/>
              </a:cxn>
              <a:cxn ang="0">
                <a:pos x="0" y="4"/>
              </a:cxn>
            </a:cxnLst>
            <a:rect l="0" t="0" r="r" b="b"/>
            <a:pathLst>
              <a:path w="63" h="101">
                <a:moveTo>
                  <a:pt x="0" y="4"/>
                </a:moveTo>
                <a:lnTo>
                  <a:pt x="2" y="6"/>
                </a:lnTo>
                <a:lnTo>
                  <a:pt x="1" y="67"/>
                </a:lnTo>
                <a:lnTo>
                  <a:pt x="1" y="70"/>
                </a:lnTo>
                <a:lnTo>
                  <a:pt x="4" y="100"/>
                </a:lnTo>
                <a:lnTo>
                  <a:pt x="5" y="100"/>
                </a:lnTo>
                <a:lnTo>
                  <a:pt x="6" y="99"/>
                </a:lnTo>
                <a:lnTo>
                  <a:pt x="9" y="100"/>
                </a:lnTo>
                <a:lnTo>
                  <a:pt x="10" y="99"/>
                </a:lnTo>
                <a:lnTo>
                  <a:pt x="10" y="94"/>
                </a:lnTo>
                <a:lnTo>
                  <a:pt x="11" y="91"/>
                </a:lnTo>
                <a:lnTo>
                  <a:pt x="13" y="94"/>
                </a:lnTo>
                <a:lnTo>
                  <a:pt x="13" y="96"/>
                </a:lnTo>
                <a:lnTo>
                  <a:pt x="14" y="98"/>
                </a:lnTo>
                <a:lnTo>
                  <a:pt x="16" y="101"/>
                </a:lnTo>
                <a:lnTo>
                  <a:pt x="17" y="101"/>
                </a:lnTo>
                <a:lnTo>
                  <a:pt x="19" y="101"/>
                </a:lnTo>
                <a:lnTo>
                  <a:pt x="21" y="99"/>
                </a:lnTo>
                <a:lnTo>
                  <a:pt x="21" y="98"/>
                </a:lnTo>
                <a:lnTo>
                  <a:pt x="22" y="97"/>
                </a:lnTo>
                <a:lnTo>
                  <a:pt x="22" y="97"/>
                </a:lnTo>
                <a:lnTo>
                  <a:pt x="22" y="97"/>
                </a:lnTo>
                <a:lnTo>
                  <a:pt x="21" y="96"/>
                </a:lnTo>
                <a:lnTo>
                  <a:pt x="21" y="96"/>
                </a:lnTo>
                <a:lnTo>
                  <a:pt x="22" y="94"/>
                </a:lnTo>
                <a:lnTo>
                  <a:pt x="22" y="93"/>
                </a:lnTo>
                <a:lnTo>
                  <a:pt x="20" y="92"/>
                </a:lnTo>
                <a:lnTo>
                  <a:pt x="20" y="92"/>
                </a:lnTo>
                <a:lnTo>
                  <a:pt x="19" y="91"/>
                </a:lnTo>
                <a:lnTo>
                  <a:pt x="18" y="89"/>
                </a:lnTo>
                <a:lnTo>
                  <a:pt x="17" y="88"/>
                </a:lnTo>
                <a:lnTo>
                  <a:pt x="18" y="87"/>
                </a:lnTo>
                <a:lnTo>
                  <a:pt x="18" y="87"/>
                </a:lnTo>
                <a:lnTo>
                  <a:pt x="18" y="86"/>
                </a:lnTo>
                <a:lnTo>
                  <a:pt x="63" y="81"/>
                </a:lnTo>
                <a:lnTo>
                  <a:pt x="63" y="80"/>
                </a:lnTo>
                <a:lnTo>
                  <a:pt x="61" y="77"/>
                </a:lnTo>
                <a:lnTo>
                  <a:pt x="61" y="71"/>
                </a:lnTo>
                <a:lnTo>
                  <a:pt x="59" y="67"/>
                </a:lnTo>
                <a:lnTo>
                  <a:pt x="59" y="63"/>
                </a:lnTo>
                <a:lnTo>
                  <a:pt x="60" y="61"/>
                </a:lnTo>
                <a:lnTo>
                  <a:pt x="60" y="58"/>
                </a:lnTo>
                <a:lnTo>
                  <a:pt x="62" y="56"/>
                </a:lnTo>
                <a:lnTo>
                  <a:pt x="62" y="55"/>
                </a:lnTo>
                <a:lnTo>
                  <a:pt x="60" y="53"/>
                </a:lnTo>
                <a:lnTo>
                  <a:pt x="61" y="51"/>
                </a:lnTo>
                <a:lnTo>
                  <a:pt x="60" y="50"/>
                </a:lnTo>
                <a:lnTo>
                  <a:pt x="58" y="49"/>
                </a:lnTo>
                <a:lnTo>
                  <a:pt x="58" y="48"/>
                </a:lnTo>
                <a:lnTo>
                  <a:pt x="57" y="45"/>
                </a:lnTo>
                <a:lnTo>
                  <a:pt x="56" y="44"/>
                </a:lnTo>
                <a:lnTo>
                  <a:pt x="44" y="0"/>
                </a:lnTo>
                <a:lnTo>
                  <a:pt x="0" y="4"/>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83" name="Freeform 95"/>
          <p:cNvSpPr>
            <a:spLocks/>
          </p:cNvSpPr>
          <p:nvPr/>
        </p:nvSpPr>
        <p:spPr bwMode="auto">
          <a:xfrm>
            <a:off x="6789738" y="2795588"/>
            <a:ext cx="1171575" cy="712787"/>
          </a:xfrm>
          <a:custGeom>
            <a:avLst/>
            <a:gdLst/>
            <a:ahLst/>
            <a:cxnLst>
              <a:cxn ang="0">
                <a:pos x="39" y="67"/>
              </a:cxn>
              <a:cxn ang="0">
                <a:pos x="32" y="68"/>
              </a:cxn>
              <a:cxn ang="0">
                <a:pos x="27" y="68"/>
              </a:cxn>
              <a:cxn ang="0">
                <a:pos x="7" y="68"/>
              </a:cxn>
              <a:cxn ang="0">
                <a:pos x="11" y="62"/>
              </a:cxn>
              <a:cxn ang="0">
                <a:pos x="13" y="59"/>
              </a:cxn>
              <a:cxn ang="0">
                <a:pos x="24" y="49"/>
              </a:cxn>
              <a:cxn ang="0">
                <a:pos x="26" y="53"/>
              </a:cxn>
              <a:cxn ang="0">
                <a:pos x="33" y="53"/>
              </a:cxn>
              <a:cxn ang="0">
                <a:pos x="36" y="52"/>
              </a:cxn>
              <a:cxn ang="0">
                <a:pos x="42" y="51"/>
              </a:cxn>
              <a:cxn ang="0">
                <a:pos x="44" y="49"/>
              </a:cxn>
              <a:cxn ang="0">
                <a:pos x="51" y="43"/>
              </a:cxn>
              <a:cxn ang="0">
                <a:pos x="54" y="34"/>
              </a:cxn>
              <a:cxn ang="0">
                <a:pos x="60" y="22"/>
              </a:cxn>
              <a:cxn ang="0">
                <a:pos x="63" y="23"/>
              </a:cxn>
              <a:cxn ang="0">
                <a:pos x="67" y="14"/>
              </a:cxn>
              <a:cxn ang="0">
                <a:pos x="72" y="11"/>
              </a:cxn>
              <a:cxn ang="0">
                <a:pos x="75" y="6"/>
              </a:cxn>
              <a:cxn ang="0">
                <a:pos x="75" y="1"/>
              </a:cxn>
              <a:cxn ang="0">
                <a:pos x="83" y="4"/>
              </a:cxn>
              <a:cxn ang="0">
                <a:pos x="85" y="0"/>
              </a:cxn>
              <a:cxn ang="0">
                <a:pos x="89" y="1"/>
              </a:cxn>
              <a:cxn ang="0">
                <a:pos x="93" y="5"/>
              </a:cxn>
              <a:cxn ang="0">
                <a:pos x="98" y="9"/>
              </a:cxn>
              <a:cxn ang="0">
                <a:pos x="95" y="17"/>
              </a:cxn>
              <a:cxn ang="0">
                <a:pos x="99" y="18"/>
              </a:cxn>
              <a:cxn ang="0">
                <a:pos x="103" y="21"/>
              </a:cxn>
              <a:cxn ang="0">
                <a:pos x="106" y="21"/>
              </a:cxn>
              <a:cxn ang="0">
                <a:pos x="113" y="24"/>
              </a:cxn>
              <a:cxn ang="0">
                <a:pos x="113" y="27"/>
              </a:cxn>
              <a:cxn ang="0">
                <a:pos x="112" y="31"/>
              </a:cxn>
              <a:cxn ang="0">
                <a:pos x="116" y="35"/>
              </a:cxn>
              <a:cxn ang="0">
                <a:pos x="113" y="36"/>
              </a:cxn>
              <a:cxn ang="0">
                <a:pos x="114" y="37"/>
              </a:cxn>
              <a:cxn ang="0">
                <a:pos x="112" y="38"/>
              </a:cxn>
              <a:cxn ang="0">
                <a:pos x="115" y="40"/>
              </a:cxn>
              <a:cxn ang="0">
                <a:pos x="115" y="44"/>
              </a:cxn>
              <a:cxn ang="0">
                <a:pos x="112" y="44"/>
              </a:cxn>
              <a:cxn ang="0">
                <a:pos x="117" y="45"/>
              </a:cxn>
              <a:cxn ang="0">
                <a:pos x="123" y="44"/>
              </a:cxn>
              <a:cxn ang="0">
                <a:pos x="124" y="51"/>
              </a:cxn>
            </a:cxnLst>
            <a:rect l="0" t="0" r="r" b="b"/>
            <a:pathLst>
              <a:path w="125" h="71">
                <a:moveTo>
                  <a:pt x="123" y="52"/>
                </a:moveTo>
                <a:lnTo>
                  <a:pt x="82" y="60"/>
                </a:lnTo>
                <a:lnTo>
                  <a:pt x="39" y="67"/>
                </a:lnTo>
                <a:lnTo>
                  <a:pt x="38" y="67"/>
                </a:lnTo>
                <a:lnTo>
                  <a:pt x="36" y="67"/>
                </a:lnTo>
                <a:lnTo>
                  <a:pt x="32" y="68"/>
                </a:lnTo>
                <a:lnTo>
                  <a:pt x="32" y="67"/>
                </a:lnTo>
                <a:lnTo>
                  <a:pt x="27" y="68"/>
                </a:lnTo>
                <a:lnTo>
                  <a:pt x="27" y="68"/>
                </a:lnTo>
                <a:lnTo>
                  <a:pt x="0" y="71"/>
                </a:lnTo>
                <a:lnTo>
                  <a:pt x="1" y="70"/>
                </a:lnTo>
                <a:lnTo>
                  <a:pt x="7" y="68"/>
                </a:lnTo>
                <a:lnTo>
                  <a:pt x="7" y="66"/>
                </a:lnTo>
                <a:lnTo>
                  <a:pt x="11" y="64"/>
                </a:lnTo>
                <a:lnTo>
                  <a:pt x="11" y="62"/>
                </a:lnTo>
                <a:lnTo>
                  <a:pt x="11" y="62"/>
                </a:lnTo>
                <a:lnTo>
                  <a:pt x="13" y="61"/>
                </a:lnTo>
                <a:lnTo>
                  <a:pt x="13" y="59"/>
                </a:lnTo>
                <a:lnTo>
                  <a:pt x="15" y="57"/>
                </a:lnTo>
                <a:lnTo>
                  <a:pt x="23" y="50"/>
                </a:lnTo>
                <a:lnTo>
                  <a:pt x="24" y="49"/>
                </a:lnTo>
                <a:lnTo>
                  <a:pt x="24" y="49"/>
                </a:lnTo>
                <a:lnTo>
                  <a:pt x="24" y="51"/>
                </a:lnTo>
                <a:lnTo>
                  <a:pt x="26" y="53"/>
                </a:lnTo>
                <a:lnTo>
                  <a:pt x="30" y="54"/>
                </a:lnTo>
                <a:lnTo>
                  <a:pt x="31" y="54"/>
                </a:lnTo>
                <a:lnTo>
                  <a:pt x="33" y="53"/>
                </a:lnTo>
                <a:lnTo>
                  <a:pt x="34" y="52"/>
                </a:lnTo>
                <a:lnTo>
                  <a:pt x="35" y="51"/>
                </a:lnTo>
                <a:lnTo>
                  <a:pt x="36" y="52"/>
                </a:lnTo>
                <a:lnTo>
                  <a:pt x="37" y="53"/>
                </a:lnTo>
                <a:lnTo>
                  <a:pt x="38" y="52"/>
                </a:lnTo>
                <a:lnTo>
                  <a:pt x="42" y="51"/>
                </a:lnTo>
                <a:lnTo>
                  <a:pt x="43" y="48"/>
                </a:lnTo>
                <a:lnTo>
                  <a:pt x="43" y="48"/>
                </a:lnTo>
                <a:lnTo>
                  <a:pt x="44" y="49"/>
                </a:lnTo>
                <a:lnTo>
                  <a:pt x="48" y="46"/>
                </a:lnTo>
                <a:lnTo>
                  <a:pt x="49" y="47"/>
                </a:lnTo>
                <a:lnTo>
                  <a:pt x="51" y="43"/>
                </a:lnTo>
                <a:lnTo>
                  <a:pt x="51" y="42"/>
                </a:lnTo>
                <a:lnTo>
                  <a:pt x="51" y="39"/>
                </a:lnTo>
                <a:lnTo>
                  <a:pt x="54" y="34"/>
                </a:lnTo>
                <a:lnTo>
                  <a:pt x="57" y="21"/>
                </a:lnTo>
                <a:lnTo>
                  <a:pt x="58" y="21"/>
                </a:lnTo>
                <a:lnTo>
                  <a:pt x="60" y="22"/>
                </a:lnTo>
                <a:lnTo>
                  <a:pt x="60" y="23"/>
                </a:lnTo>
                <a:lnTo>
                  <a:pt x="61" y="24"/>
                </a:lnTo>
                <a:lnTo>
                  <a:pt x="63" y="23"/>
                </a:lnTo>
                <a:lnTo>
                  <a:pt x="65" y="21"/>
                </a:lnTo>
                <a:lnTo>
                  <a:pt x="66" y="16"/>
                </a:lnTo>
                <a:lnTo>
                  <a:pt x="67" y="14"/>
                </a:lnTo>
                <a:lnTo>
                  <a:pt x="69" y="15"/>
                </a:lnTo>
                <a:lnTo>
                  <a:pt x="71" y="12"/>
                </a:lnTo>
                <a:lnTo>
                  <a:pt x="72" y="11"/>
                </a:lnTo>
                <a:lnTo>
                  <a:pt x="73" y="10"/>
                </a:lnTo>
                <a:lnTo>
                  <a:pt x="74" y="7"/>
                </a:lnTo>
                <a:lnTo>
                  <a:pt x="75" y="6"/>
                </a:lnTo>
                <a:lnTo>
                  <a:pt x="75" y="5"/>
                </a:lnTo>
                <a:lnTo>
                  <a:pt x="74" y="5"/>
                </a:lnTo>
                <a:lnTo>
                  <a:pt x="75" y="1"/>
                </a:lnTo>
                <a:lnTo>
                  <a:pt x="75" y="0"/>
                </a:lnTo>
                <a:lnTo>
                  <a:pt x="76" y="0"/>
                </a:lnTo>
                <a:lnTo>
                  <a:pt x="83" y="4"/>
                </a:lnTo>
                <a:lnTo>
                  <a:pt x="84" y="5"/>
                </a:lnTo>
                <a:lnTo>
                  <a:pt x="84" y="5"/>
                </a:lnTo>
                <a:lnTo>
                  <a:pt x="85" y="0"/>
                </a:lnTo>
                <a:lnTo>
                  <a:pt x="86" y="0"/>
                </a:lnTo>
                <a:lnTo>
                  <a:pt x="88" y="1"/>
                </a:lnTo>
                <a:lnTo>
                  <a:pt x="89" y="1"/>
                </a:lnTo>
                <a:lnTo>
                  <a:pt x="89" y="3"/>
                </a:lnTo>
                <a:lnTo>
                  <a:pt x="90" y="5"/>
                </a:lnTo>
                <a:lnTo>
                  <a:pt x="93" y="5"/>
                </a:lnTo>
                <a:lnTo>
                  <a:pt x="95" y="6"/>
                </a:lnTo>
                <a:lnTo>
                  <a:pt x="97" y="7"/>
                </a:lnTo>
                <a:lnTo>
                  <a:pt x="98" y="9"/>
                </a:lnTo>
                <a:lnTo>
                  <a:pt x="98" y="10"/>
                </a:lnTo>
                <a:lnTo>
                  <a:pt x="96" y="14"/>
                </a:lnTo>
                <a:lnTo>
                  <a:pt x="95" y="17"/>
                </a:lnTo>
                <a:lnTo>
                  <a:pt x="95" y="19"/>
                </a:lnTo>
                <a:lnTo>
                  <a:pt x="97" y="19"/>
                </a:lnTo>
                <a:lnTo>
                  <a:pt x="99" y="18"/>
                </a:lnTo>
                <a:lnTo>
                  <a:pt x="101" y="20"/>
                </a:lnTo>
                <a:lnTo>
                  <a:pt x="102" y="20"/>
                </a:lnTo>
                <a:lnTo>
                  <a:pt x="103" y="21"/>
                </a:lnTo>
                <a:lnTo>
                  <a:pt x="104" y="22"/>
                </a:lnTo>
                <a:lnTo>
                  <a:pt x="105" y="22"/>
                </a:lnTo>
                <a:lnTo>
                  <a:pt x="106" y="21"/>
                </a:lnTo>
                <a:lnTo>
                  <a:pt x="107" y="21"/>
                </a:lnTo>
                <a:lnTo>
                  <a:pt x="110" y="23"/>
                </a:lnTo>
                <a:lnTo>
                  <a:pt x="113" y="24"/>
                </a:lnTo>
                <a:lnTo>
                  <a:pt x="114" y="26"/>
                </a:lnTo>
                <a:lnTo>
                  <a:pt x="114" y="26"/>
                </a:lnTo>
                <a:lnTo>
                  <a:pt x="113" y="27"/>
                </a:lnTo>
                <a:lnTo>
                  <a:pt x="114" y="30"/>
                </a:lnTo>
                <a:lnTo>
                  <a:pt x="113" y="30"/>
                </a:lnTo>
                <a:lnTo>
                  <a:pt x="112" y="31"/>
                </a:lnTo>
                <a:lnTo>
                  <a:pt x="112" y="31"/>
                </a:lnTo>
                <a:lnTo>
                  <a:pt x="115" y="33"/>
                </a:lnTo>
                <a:lnTo>
                  <a:pt x="116" y="35"/>
                </a:lnTo>
                <a:lnTo>
                  <a:pt x="116" y="35"/>
                </a:lnTo>
                <a:lnTo>
                  <a:pt x="116" y="36"/>
                </a:lnTo>
                <a:lnTo>
                  <a:pt x="113" y="36"/>
                </a:lnTo>
                <a:lnTo>
                  <a:pt x="113" y="37"/>
                </a:lnTo>
                <a:lnTo>
                  <a:pt x="114" y="37"/>
                </a:lnTo>
                <a:lnTo>
                  <a:pt x="114" y="37"/>
                </a:lnTo>
                <a:lnTo>
                  <a:pt x="114" y="38"/>
                </a:lnTo>
                <a:lnTo>
                  <a:pt x="113" y="39"/>
                </a:lnTo>
                <a:lnTo>
                  <a:pt x="112" y="38"/>
                </a:lnTo>
                <a:lnTo>
                  <a:pt x="112" y="39"/>
                </a:lnTo>
                <a:lnTo>
                  <a:pt x="113" y="40"/>
                </a:lnTo>
                <a:lnTo>
                  <a:pt x="115" y="40"/>
                </a:lnTo>
                <a:lnTo>
                  <a:pt x="117" y="41"/>
                </a:lnTo>
                <a:lnTo>
                  <a:pt x="117" y="42"/>
                </a:lnTo>
                <a:lnTo>
                  <a:pt x="115" y="44"/>
                </a:lnTo>
                <a:lnTo>
                  <a:pt x="114" y="44"/>
                </a:lnTo>
                <a:lnTo>
                  <a:pt x="112" y="43"/>
                </a:lnTo>
                <a:lnTo>
                  <a:pt x="112" y="44"/>
                </a:lnTo>
                <a:lnTo>
                  <a:pt x="113" y="45"/>
                </a:lnTo>
                <a:lnTo>
                  <a:pt x="115" y="46"/>
                </a:lnTo>
                <a:lnTo>
                  <a:pt x="117" y="45"/>
                </a:lnTo>
                <a:lnTo>
                  <a:pt x="119" y="44"/>
                </a:lnTo>
                <a:lnTo>
                  <a:pt x="120" y="44"/>
                </a:lnTo>
                <a:lnTo>
                  <a:pt x="123" y="44"/>
                </a:lnTo>
                <a:lnTo>
                  <a:pt x="123" y="44"/>
                </a:lnTo>
                <a:lnTo>
                  <a:pt x="125" y="50"/>
                </a:lnTo>
                <a:lnTo>
                  <a:pt x="124" y="51"/>
                </a:lnTo>
                <a:lnTo>
                  <a:pt x="123" y="51"/>
                </a:lnTo>
                <a:lnTo>
                  <a:pt x="123" y="52"/>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84" name="Freeform 96"/>
          <p:cNvSpPr>
            <a:spLocks/>
          </p:cNvSpPr>
          <p:nvPr/>
        </p:nvSpPr>
        <p:spPr bwMode="auto">
          <a:xfrm>
            <a:off x="6667500" y="3317875"/>
            <a:ext cx="1358900" cy="622300"/>
          </a:xfrm>
          <a:custGeom>
            <a:avLst/>
            <a:gdLst/>
            <a:ahLst/>
            <a:cxnLst>
              <a:cxn ang="0">
                <a:pos x="2" y="50"/>
              </a:cxn>
              <a:cxn ang="0">
                <a:pos x="4" y="48"/>
              </a:cxn>
              <a:cxn ang="0">
                <a:pos x="6" y="44"/>
              </a:cxn>
              <a:cxn ang="0">
                <a:pos x="17" y="38"/>
              </a:cxn>
              <a:cxn ang="0">
                <a:pos x="22" y="33"/>
              </a:cxn>
              <a:cxn ang="0">
                <a:pos x="24" y="32"/>
              </a:cxn>
              <a:cxn ang="0">
                <a:pos x="26" y="31"/>
              </a:cxn>
              <a:cxn ang="0">
                <a:pos x="28" y="30"/>
              </a:cxn>
              <a:cxn ang="0">
                <a:pos x="34" y="28"/>
              </a:cxn>
              <a:cxn ang="0">
                <a:pos x="40" y="20"/>
              </a:cxn>
              <a:cxn ang="0">
                <a:pos x="40" y="16"/>
              </a:cxn>
              <a:cxn ang="0">
                <a:pos x="44" y="16"/>
              </a:cxn>
              <a:cxn ang="0">
                <a:pos x="52" y="15"/>
              </a:cxn>
              <a:cxn ang="0">
                <a:pos x="137" y="1"/>
              </a:cxn>
              <a:cxn ang="0">
                <a:pos x="139" y="2"/>
              </a:cxn>
              <a:cxn ang="0">
                <a:pos x="141" y="6"/>
              </a:cxn>
              <a:cxn ang="0">
                <a:pos x="141" y="7"/>
              </a:cxn>
              <a:cxn ang="0">
                <a:pos x="138" y="6"/>
              </a:cxn>
              <a:cxn ang="0">
                <a:pos x="137" y="7"/>
              </a:cxn>
              <a:cxn ang="0">
                <a:pos x="132" y="10"/>
              </a:cxn>
              <a:cxn ang="0">
                <a:pos x="128" y="14"/>
              </a:cxn>
              <a:cxn ang="0">
                <a:pos x="129" y="14"/>
              </a:cxn>
              <a:cxn ang="0">
                <a:pos x="136" y="11"/>
              </a:cxn>
              <a:cxn ang="0">
                <a:pos x="138" y="13"/>
              </a:cxn>
              <a:cxn ang="0">
                <a:pos x="140" y="14"/>
              </a:cxn>
              <a:cxn ang="0">
                <a:pos x="143" y="11"/>
              </a:cxn>
              <a:cxn ang="0">
                <a:pos x="145" y="17"/>
              </a:cxn>
              <a:cxn ang="0">
                <a:pos x="142" y="21"/>
              </a:cxn>
              <a:cxn ang="0">
                <a:pos x="139" y="24"/>
              </a:cxn>
              <a:cxn ang="0">
                <a:pos x="134" y="24"/>
              </a:cxn>
              <a:cxn ang="0">
                <a:pos x="133" y="23"/>
              </a:cxn>
              <a:cxn ang="0">
                <a:pos x="132" y="22"/>
              </a:cxn>
              <a:cxn ang="0">
                <a:pos x="131" y="25"/>
              </a:cxn>
              <a:cxn ang="0">
                <a:pos x="133" y="26"/>
              </a:cxn>
              <a:cxn ang="0">
                <a:pos x="134" y="30"/>
              </a:cxn>
              <a:cxn ang="0">
                <a:pos x="128" y="33"/>
              </a:cxn>
              <a:cxn ang="0">
                <a:pos x="128" y="35"/>
              </a:cxn>
              <a:cxn ang="0">
                <a:pos x="136" y="32"/>
              </a:cxn>
              <a:cxn ang="0">
                <a:pos x="139" y="33"/>
              </a:cxn>
              <a:cxn ang="0">
                <a:pos x="132" y="39"/>
              </a:cxn>
              <a:cxn ang="0">
                <a:pos x="125" y="44"/>
              </a:cxn>
              <a:cxn ang="0">
                <a:pos x="124" y="45"/>
              </a:cxn>
              <a:cxn ang="0">
                <a:pos x="117" y="54"/>
              </a:cxn>
              <a:cxn ang="0">
                <a:pos x="113" y="61"/>
              </a:cxn>
              <a:cxn ang="0">
                <a:pos x="84" y="47"/>
              </a:cxn>
              <a:cxn ang="0">
                <a:pos x="61" y="44"/>
              </a:cxn>
              <a:cxn ang="0">
                <a:pos x="59" y="44"/>
              </a:cxn>
              <a:cxn ang="0">
                <a:pos x="37" y="46"/>
              </a:cxn>
              <a:cxn ang="0">
                <a:pos x="32" y="49"/>
              </a:cxn>
              <a:cxn ang="0">
                <a:pos x="0" y="55"/>
              </a:cxn>
            </a:cxnLst>
            <a:rect l="0" t="0" r="r" b="b"/>
            <a:pathLst>
              <a:path w="145" h="62">
                <a:moveTo>
                  <a:pt x="0" y="55"/>
                </a:moveTo>
                <a:lnTo>
                  <a:pt x="1" y="50"/>
                </a:lnTo>
                <a:lnTo>
                  <a:pt x="2" y="50"/>
                </a:lnTo>
                <a:lnTo>
                  <a:pt x="3" y="50"/>
                </a:lnTo>
                <a:lnTo>
                  <a:pt x="4" y="49"/>
                </a:lnTo>
                <a:lnTo>
                  <a:pt x="4" y="48"/>
                </a:lnTo>
                <a:lnTo>
                  <a:pt x="4" y="47"/>
                </a:lnTo>
                <a:lnTo>
                  <a:pt x="5" y="46"/>
                </a:lnTo>
                <a:lnTo>
                  <a:pt x="6" y="44"/>
                </a:lnTo>
                <a:lnTo>
                  <a:pt x="9" y="43"/>
                </a:lnTo>
                <a:lnTo>
                  <a:pt x="13" y="42"/>
                </a:lnTo>
                <a:lnTo>
                  <a:pt x="17" y="38"/>
                </a:lnTo>
                <a:lnTo>
                  <a:pt x="19" y="38"/>
                </a:lnTo>
                <a:lnTo>
                  <a:pt x="21" y="35"/>
                </a:lnTo>
                <a:lnTo>
                  <a:pt x="22" y="33"/>
                </a:lnTo>
                <a:lnTo>
                  <a:pt x="22" y="33"/>
                </a:lnTo>
                <a:lnTo>
                  <a:pt x="23" y="33"/>
                </a:lnTo>
                <a:lnTo>
                  <a:pt x="24" y="32"/>
                </a:lnTo>
                <a:lnTo>
                  <a:pt x="24" y="32"/>
                </a:lnTo>
                <a:lnTo>
                  <a:pt x="25" y="30"/>
                </a:lnTo>
                <a:lnTo>
                  <a:pt x="26" y="31"/>
                </a:lnTo>
                <a:lnTo>
                  <a:pt x="27" y="31"/>
                </a:lnTo>
                <a:lnTo>
                  <a:pt x="28" y="31"/>
                </a:lnTo>
                <a:lnTo>
                  <a:pt x="28" y="30"/>
                </a:lnTo>
                <a:lnTo>
                  <a:pt x="30" y="28"/>
                </a:lnTo>
                <a:lnTo>
                  <a:pt x="32" y="28"/>
                </a:lnTo>
                <a:lnTo>
                  <a:pt x="34" y="28"/>
                </a:lnTo>
                <a:lnTo>
                  <a:pt x="37" y="23"/>
                </a:lnTo>
                <a:lnTo>
                  <a:pt x="40" y="22"/>
                </a:lnTo>
                <a:lnTo>
                  <a:pt x="40" y="20"/>
                </a:lnTo>
                <a:lnTo>
                  <a:pt x="40" y="19"/>
                </a:lnTo>
                <a:lnTo>
                  <a:pt x="40" y="17"/>
                </a:lnTo>
                <a:lnTo>
                  <a:pt x="40" y="16"/>
                </a:lnTo>
                <a:lnTo>
                  <a:pt x="40" y="16"/>
                </a:lnTo>
                <a:lnTo>
                  <a:pt x="45" y="15"/>
                </a:lnTo>
                <a:lnTo>
                  <a:pt x="44" y="16"/>
                </a:lnTo>
                <a:lnTo>
                  <a:pt x="49" y="15"/>
                </a:lnTo>
                <a:lnTo>
                  <a:pt x="51" y="15"/>
                </a:lnTo>
                <a:lnTo>
                  <a:pt x="52" y="15"/>
                </a:lnTo>
                <a:lnTo>
                  <a:pt x="95" y="8"/>
                </a:lnTo>
                <a:lnTo>
                  <a:pt x="136" y="0"/>
                </a:lnTo>
                <a:lnTo>
                  <a:pt x="137" y="1"/>
                </a:lnTo>
                <a:lnTo>
                  <a:pt x="137" y="1"/>
                </a:lnTo>
                <a:lnTo>
                  <a:pt x="138" y="2"/>
                </a:lnTo>
                <a:lnTo>
                  <a:pt x="139" y="2"/>
                </a:lnTo>
                <a:lnTo>
                  <a:pt x="140" y="3"/>
                </a:lnTo>
                <a:lnTo>
                  <a:pt x="140" y="4"/>
                </a:lnTo>
                <a:lnTo>
                  <a:pt x="141" y="6"/>
                </a:lnTo>
                <a:lnTo>
                  <a:pt x="141" y="7"/>
                </a:lnTo>
                <a:lnTo>
                  <a:pt x="141" y="7"/>
                </a:lnTo>
                <a:lnTo>
                  <a:pt x="141" y="7"/>
                </a:lnTo>
                <a:lnTo>
                  <a:pt x="140" y="6"/>
                </a:lnTo>
                <a:lnTo>
                  <a:pt x="139" y="6"/>
                </a:lnTo>
                <a:lnTo>
                  <a:pt x="138" y="6"/>
                </a:lnTo>
                <a:lnTo>
                  <a:pt x="137" y="6"/>
                </a:lnTo>
                <a:lnTo>
                  <a:pt x="137" y="6"/>
                </a:lnTo>
                <a:lnTo>
                  <a:pt x="137" y="7"/>
                </a:lnTo>
                <a:lnTo>
                  <a:pt x="137" y="8"/>
                </a:lnTo>
                <a:lnTo>
                  <a:pt x="133" y="9"/>
                </a:lnTo>
                <a:lnTo>
                  <a:pt x="132" y="10"/>
                </a:lnTo>
                <a:lnTo>
                  <a:pt x="131" y="12"/>
                </a:lnTo>
                <a:lnTo>
                  <a:pt x="128" y="12"/>
                </a:lnTo>
                <a:lnTo>
                  <a:pt x="128" y="14"/>
                </a:lnTo>
                <a:lnTo>
                  <a:pt x="128" y="14"/>
                </a:lnTo>
                <a:lnTo>
                  <a:pt x="128" y="14"/>
                </a:lnTo>
                <a:lnTo>
                  <a:pt x="129" y="14"/>
                </a:lnTo>
                <a:lnTo>
                  <a:pt x="132" y="13"/>
                </a:lnTo>
                <a:lnTo>
                  <a:pt x="134" y="12"/>
                </a:lnTo>
                <a:lnTo>
                  <a:pt x="136" y="11"/>
                </a:lnTo>
                <a:lnTo>
                  <a:pt x="138" y="11"/>
                </a:lnTo>
                <a:lnTo>
                  <a:pt x="139" y="12"/>
                </a:lnTo>
                <a:lnTo>
                  <a:pt x="138" y="13"/>
                </a:lnTo>
                <a:lnTo>
                  <a:pt x="139" y="14"/>
                </a:lnTo>
                <a:lnTo>
                  <a:pt x="139" y="14"/>
                </a:lnTo>
                <a:lnTo>
                  <a:pt x="140" y="14"/>
                </a:lnTo>
                <a:lnTo>
                  <a:pt x="141" y="13"/>
                </a:lnTo>
                <a:lnTo>
                  <a:pt x="142" y="11"/>
                </a:lnTo>
                <a:lnTo>
                  <a:pt x="143" y="11"/>
                </a:lnTo>
                <a:lnTo>
                  <a:pt x="144" y="13"/>
                </a:lnTo>
                <a:lnTo>
                  <a:pt x="145" y="16"/>
                </a:lnTo>
                <a:lnTo>
                  <a:pt x="145" y="17"/>
                </a:lnTo>
                <a:lnTo>
                  <a:pt x="145" y="18"/>
                </a:lnTo>
                <a:lnTo>
                  <a:pt x="143" y="20"/>
                </a:lnTo>
                <a:lnTo>
                  <a:pt x="142" y="21"/>
                </a:lnTo>
                <a:lnTo>
                  <a:pt x="142" y="22"/>
                </a:lnTo>
                <a:lnTo>
                  <a:pt x="140" y="23"/>
                </a:lnTo>
                <a:lnTo>
                  <a:pt x="139" y="24"/>
                </a:lnTo>
                <a:lnTo>
                  <a:pt x="138" y="24"/>
                </a:lnTo>
                <a:lnTo>
                  <a:pt x="135" y="24"/>
                </a:lnTo>
                <a:lnTo>
                  <a:pt x="134" y="24"/>
                </a:lnTo>
                <a:lnTo>
                  <a:pt x="134" y="24"/>
                </a:lnTo>
                <a:lnTo>
                  <a:pt x="134" y="24"/>
                </a:lnTo>
                <a:lnTo>
                  <a:pt x="133" y="23"/>
                </a:lnTo>
                <a:lnTo>
                  <a:pt x="133" y="22"/>
                </a:lnTo>
                <a:lnTo>
                  <a:pt x="133" y="22"/>
                </a:lnTo>
                <a:lnTo>
                  <a:pt x="132" y="22"/>
                </a:lnTo>
                <a:lnTo>
                  <a:pt x="131" y="22"/>
                </a:lnTo>
                <a:lnTo>
                  <a:pt x="132" y="25"/>
                </a:lnTo>
                <a:lnTo>
                  <a:pt x="131" y="25"/>
                </a:lnTo>
                <a:lnTo>
                  <a:pt x="131" y="25"/>
                </a:lnTo>
                <a:lnTo>
                  <a:pt x="132" y="26"/>
                </a:lnTo>
                <a:lnTo>
                  <a:pt x="133" y="26"/>
                </a:lnTo>
                <a:lnTo>
                  <a:pt x="134" y="28"/>
                </a:lnTo>
                <a:lnTo>
                  <a:pt x="133" y="29"/>
                </a:lnTo>
                <a:lnTo>
                  <a:pt x="134" y="30"/>
                </a:lnTo>
                <a:lnTo>
                  <a:pt x="131" y="34"/>
                </a:lnTo>
                <a:lnTo>
                  <a:pt x="130" y="34"/>
                </a:lnTo>
                <a:lnTo>
                  <a:pt x="128" y="33"/>
                </a:lnTo>
                <a:lnTo>
                  <a:pt x="127" y="33"/>
                </a:lnTo>
                <a:lnTo>
                  <a:pt x="126" y="34"/>
                </a:lnTo>
                <a:lnTo>
                  <a:pt x="128" y="35"/>
                </a:lnTo>
                <a:lnTo>
                  <a:pt x="131" y="35"/>
                </a:lnTo>
                <a:lnTo>
                  <a:pt x="133" y="34"/>
                </a:lnTo>
                <a:lnTo>
                  <a:pt x="136" y="32"/>
                </a:lnTo>
                <a:lnTo>
                  <a:pt x="137" y="31"/>
                </a:lnTo>
                <a:lnTo>
                  <a:pt x="137" y="32"/>
                </a:lnTo>
                <a:lnTo>
                  <a:pt x="139" y="33"/>
                </a:lnTo>
                <a:lnTo>
                  <a:pt x="137" y="35"/>
                </a:lnTo>
                <a:lnTo>
                  <a:pt x="135" y="38"/>
                </a:lnTo>
                <a:lnTo>
                  <a:pt x="132" y="39"/>
                </a:lnTo>
                <a:lnTo>
                  <a:pt x="131" y="39"/>
                </a:lnTo>
                <a:lnTo>
                  <a:pt x="128" y="40"/>
                </a:lnTo>
                <a:lnTo>
                  <a:pt x="125" y="44"/>
                </a:lnTo>
                <a:lnTo>
                  <a:pt x="123" y="45"/>
                </a:lnTo>
                <a:lnTo>
                  <a:pt x="123" y="45"/>
                </a:lnTo>
                <a:lnTo>
                  <a:pt x="124" y="45"/>
                </a:lnTo>
                <a:lnTo>
                  <a:pt x="120" y="47"/>
                </a:lnTo>
                <a:lnTo>
                  <a:pt x="119" y="50"/>
                </a:lnTo>
                <a:lnTo>
                  <a:pt x="117" y="54"/>
                </a:lnTo>
                <a:lnTo>
                  <a:pt x="116" y="59"/>
                </a:lnTo>
                <a:lnTo>
                  <a:pt x="115" y="60"/>
                </a:lnTo>
                <a:lnTo>
                  <a:pt x="113" y="61"/>
                </a:lnTo>
                <a:lnTo>
                  <a:pt x="107" y="62"/>
                </a:lnTo>
                <a:lnTo>
                  <a:pt x="106" y="62"/>
                </a:lnTo>
                <a:lnTo>
                  <a:pt x="84" y="47"/>
                </a:lnTo>
                <a:lnTo>
                  <a:pt x="65" y="50"/>
                </a:lnTo>
                <a:lnTo>
                  <a:pt x="65" y="47"/>
                </a:lnTo>
                <a:lnTo>
                  <a:pt x="61" y="44"/>
                </a:lnTo>
                <a:lnTo>
                  <a:pt x="60" y="45"/>
                </a:lnTo>
                <a:lnTo>
                  <a:pt x="59" y="44"/>
                </a:lnTo>
                <a:lnTo>
                  <a:pt x="59" y="44"/>
                </a:lnTo>
                <a:lnTo>
                  <a:pt x="59" y="43"/>
                </a:lnTo>
                <a:lnTo>
                  <a:pt x="37" y="46"/>
                </a:lnTo>
                <a:lnTo>
                  <a:pt x="37" y="46"/>
                </a:lnTo>
                <a:lnTo>
                  <a:pt x="36" y="46"/>
                </a:lnTo>
                <a:lnTo>
                  <a:pt x="32" y="48"/>
                </a:lnTo>
                <a:lnTo>
                  <a:pt x="32" y="49"/>
                </a:lnTo>
                <a:lnTo>
                  <a:pt x="30" y="49"/>
                </a:lnTo>
                <a:lnTo>
                  <a:pt x="25" y="52"/>
                </a:lnTo>
                <a:lnTo>
                  <a:pt x="0" y="55"/>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85" name="Freeform 97"/>
          <p:cNvSpPr>
            <a:spLocks/>
          </p:cNvSpPr>
          <p:nvPr/>
        </p:nvSpPr>
        <p:spPr bwMode="auto">
          <a:xfrm>
            <a:off x="6873875" y="3749675"/>
            <a:ext cx="787400" cy="642938"/>
          </a:xfrm>
          <a:custGeom>
            <a:avLst/>
            <a:gdLst/>
            <a:ahLst/>
            <a:cxnLst>
              <a:cxn ang="0">
                <a:pos x="49" y="64"/>
              </a:cxn>
              <a:cxn ang="0">
                <a:pos x="46" y="63"/>
              </a:cxn>
              <a:cxn ang="0">
                <a:pos x="45" y="58"/>
              </a:cxn>
              <a:cxn ang="0">
                <a:pos x="40" y="54"/>
              </a:cxn>
              <a:cxn ang="0">
                <a:pos x="37" y="48"/>
              </a:cxn>
              <a:cxn ang="0">
                <a:pos x="35" y="45"/>
              </a:cxn>
              <a:cxn ang="0">
                <a:pos x="30" y="41"/>
              </a:cxn>
              <a:cxn ang="0">
                <a:pos x="28" y="39"/>
              </a:cxn>
              <a:cxn ang="0">
                <a:pos x="26" y="36"/>
              </a:cxn>
              <a:cxn ang="0">
                <a:pos x="18" y="30"/>
              </a:cxn>
              <a:cxn ang="0">
                <a:pos x="15" y="28"/>
              </a:cxn>
              <a:cxn ang="0">
                <a:pos x="11" y="22"/>
              </a:cxn>
              <a:cxn ang="0">
                <a:pos x="9" y="20"/>
              </a:cxn>
              <a:cxn ang="0">
                <a:pos x="1" y="17"/>
              </a:cxn>
              <a:cxn ang="0">
                <a:pos x="1" y="12"/>
              </a:cxn>
              <a:cxn ang="0">
                <a:pos x="3" y="10"/>
              </a:cxn>
              <a:cxn ang="0">
                <a:pos x="3" y="9"/>
              </a:cxn>
              <a:cxn ang="0">
                <a:pos x="10" y="6"/>
              </a:cxn>
              <a:cxn ang="0">
                <a:pos x="14" y="3"/>
              </a:cxn>
              <a:cxn ang="0">
                <a:pos x="15" y="3"/>
              </a:cxn>
              <a:cxn ang="0">
                <a:pos x="37" y="1"/>
              </a:cxn>
              <a:cxn ang="0">
                <a:pos x="38" y="2"/>
              </a:cxn>
              <a:cxn ang="0">
                <a:pos x="43" y="4"/>
              </a:cxn>
              <a:cxn ang="0">
                <a:pos x="62" y="4"/>
              </a:cxn>
              <a:cxn ang="0">
                <a:pos x="83" y="20"/>
              </a:cxn>
              <a:cxn ang="0">
                <a:pos x="80" y="23"/>
              </a:cxn>
              <a:cxn ang="0">
                <a:pos x="76" y="29"/>
              </a:cxn>
              <a:cxn ang="0">
                <a:pos x="76" y="34"/>
              </a:cxn>
              <a:cxn ang="0">
                <a:pos x="75" y="36"/>
              </a:cxn>
              <a:cxn ang="0">
                <a:pos x="73" y="37"/>
              </a:cxn>
              <a:cxn ang="0">
                <a:pos x="71" y="39"/>
              </a:cxn>
              <a:cxn ang="0">
                <a:pos x="69" y="43"/>
              </a:cxn>
              <a:cxn ang="0">
                <a:pos x="65" y="47"/>
              </a:cxn>
              <a:cxn ang="0">
                <a:pos x="61" y="50"/>
              </a:cxn>
              <a:cxn ang="0">
                <a:pos x="59" y="52"/>
              </a:cxn>
              <a:cxn ang="0">
                <a:pos x="56" y="53"/>
              </a:cxn>
              <a:cxn ang="0">
                <a:pos x="56" y="54"/>
              </a:cxn>
              <a:cxn ang="0">
                <a:pos x="55" y="56"/>
              </a:cxn>
              <a:cxn ang="0">
                <a:pos x="52" y="58"/>
              </a:cxn>
              <a:cxn ang="0">
                <a:pos x="52" y="58"/>
              </a:cxn>
              <a:cxn ang="0">
                <a:pos x="53" y="59"/>
              </a:cxn>
              <a:cxn ang="0">
                <a:pos x="53" y="60"/>
              </a:cxn>
              <a:cxn ang="0">
                <a:pos x="51" y="62"/>
              </a:cxn>
              <a:cxn ang="0">
                <a:pos x="50" y="64"/>
              </a:cxn>
            </a:cxnLst>
            <a:rect l="0" t="0" r="r" b="b"/>
            <a:pathLst>
              <a:path w="84" h="64">
                <a:moveTo>
                  <a:pt x="50" y="64"/>
                </a:moveTo>
                <a:lnTo>
                  <a:pt x="49" y="64"/>
                </a:lnTo>
                <a:lnTo>
                  <a:pt x="47" y="64"/>
                </a:lnTo>
                <a:lnTo>
                  <a:pt x="46" y="63"/>
                </a:lnTo>
                <a:lnTo>
                  <a:pt x="46" y="62"/>
                </a:lnTo>
                <a:lnTo>
                  <a:pt x="45" y="58"/>
                </a:lnTo>
                <a:lnTo>
                  <a:pt x="43" y="55"/>
                </a:lnTo>
                <a:lnTo>
                  <a:pt x="40" y="54"/>
                </a:lnTo>
                <a:lnTo>
                  <a:pt x="39" y="49"/>
                </a:lnTo>
                <a:lnTo>
                  <a:pt x="37" y="48"/>
                </a:lnTo>
                <a:lnTo>
                  <a:pt x="36" y="45"/>
                </a:lnTo>
                <a:lnTo>
                  <a:pt x="35" y="45"/>
                </a:lnTo>
                <a:lnTo>
                  <a:pt x="32" y="44"/>
                </a:lnTo>
                <a:lnTo>
                  <a:pt x="30" y="41"/>
                </a:lnTo>
                <a:lnTo>
                  <a:pt x="28" y="40"/>
                </a:lnTo>
                <a:lnTo>
                  <a:pt x="28" y="39"/>
                </a:lnTo>
                <a:lnTo>
                  <a:pt x="27" y="37"/>
                </a:lnTo>
                <a:lnTo>
                  <a:pt x="26" y="36"/>
                </a:lnTo>
                <a:lnTo>
                  <a:pt x="24" y="35"/>
                </a:lnTo>
                <a:lnTo>
                  <a:pt x="18" y="30"/>
                </a:lnTo>
                <a:lnTo>
                  <a:pt x="16" y="29"/>
                </a:lnTo>
                <a:lnTo>
                  <a:pt x="15" y="28"/>
                </a:lnTo>
                <a:lnTo>
                  <a:pt x="13" y="26"/>
                </a:lnTo>
                <a:lnTo>
                  <a:pt x="11" y="22"/>
                </a:lnTo>
                <a:lnTo>
                  <a:pt x="10" y="21"/>
                </a:lnTo>
                <a:lnTo>
                  <a:pt x="9" y="20"/>
                </a:lnTo>
                <a:lnTo>
                  <a:pt x="6" y="19"/>
                </a:lnTo>
                <a:lnTo>
                  <a:pt x="1" y="17"/>
                </a:lnTo>
                <a:lnTo>
                  <a:pt x="0" y="15"/>
                </a:lnTo>
                <a:lnTo>
                  <a:pt x="1" y="12"/>
                </a:lnTo>
                <a:lnTo>
                  <a:pt x="3" y="11"/>
                </a:lnTo>
                <a:lnTo>
                  <a:pt x="3" y="10"/>
                </a:lnTo>
                <a:lnTo>
                  <a:pt x="3" y="9"/>
                </a:lnTo>
                <a:lnTo>
                  <a:pt x="3" y="9"/>
                </a:lnTo>
                <a:lnTo>
                  <a:pt x="8" y="6"/>
                </a:lnTo>
                <a:lnTo>
                  <a:pt x="10" y="6"/>
                </a:lnTo>
                <a:lnTo>
                  <a:pt x="10" y="5"/>
                </a:lnTo>
                <a:lnTo>
                  <a:pt x="14" y="3"/>
                </a:lnTo>
                <a:lnTo>
                  <a:pt x="15" y="3"/>
                </a:lnTo>
                <a:lnTo>
                  <a:pt x="15" y="3"/>
                </a:lnTo>
                <a:lnTo>
                  <a:pt x="37" y="0"/>
                </a:lnTo>
                <a:lnTo>
                  <a:pt x="37" y="1"/>
                </a:lnTo>
                <a:lnTo>
                  <a:pt x="37" y="2"/>
                </a:lnTo>
                <a:lnTo>
                  <a:pt x="38" y="2"/>
                </a:lnTo>
                <a:lnTo>
                  <a:pt x="39" y="1"/>
                </a:lnTo>
                <a:lnTo>
                  <a:pt x="43" y="4"/>
                </a:lnTo>
                <a:lnTo>
                  <a:pt x="43" y="7"/>
                </a:lnTo>
                <a:lnTo>
                  <a:pt x="62" y="4"/>
                </a:lnTo>
                <a:lnTo>
                  <a:pt x="84" y="19"/>
                </a:lnTo>
                <a:lnTo>
                  <a:pt x="83" y="20"/>
                </a:lnTo>
                <a:lnTo>
                  <a:pt x="81" y="21"/>
                </a:lnTo>
                <a:lnTo>
                  <a:pt x="80" y="23"/>
                </a:lnTo>
                <a:lnTo>
                  <a:pt x="77" y="27"/>
                </a:lnTo>
                <a:lnTo>
                  <a:pt x="76" y="29"/>
                </a:lnTo>
                <a:lnTo>
                  <a:pt x="75" y="32"/>
                </a:lnTo>
                <a:lnTo>
                  <a:pt x="76" y="34"/>
                </a:lnTo>
                <a:lnTo>
                  <a:pt x="75" y="35"/>
                </a:lnTo>
                <a:lnTo>
                  <a:pt x="75" y="36"/>
                </a:lnTo>
                <a:lnTo>
                  <a:pt x="74" y="37"/>
                </a:lnTo>
                <a:lnTo>
                  <a:pt x="73" y="37"/>
                </a:lnTo>
                <a:lnTo>
                  <a:pt x="72" y="38"/>
                </a:lnTo>
                <a:lnTo>
                  <a:pt x="71" y="39"/>
                </a:lnTo>
                <a:lnTo>
                  <a:pt x="70" y="41"/>
                </a:lnTo>
                <a:lnTo>
                  <a:pt x="69" y="43"/>
                </a:lnTo>
                <a:lnTo>
                  <a:pt x="66" y="45"/>
                </a:lnTo>
                <a:lnTo>
                  <a:pt x="65" y="47"/>
                </a:lnTo>
                <a:lnTo>
                  <a:pt x="63" y="48"/>
                </a:lnTo>
                <a:lnTo>
                  <a:pt x="61" y="50"/>
                </a:lnTo>
                <a:lnTo>
                  <a:pt x="60" y="51"/>
                </a:lnTo>
                <a:lnTo>
                  <a:pt x="59" y="52"/>
                </a:lnTo>
                <a:lnTo>
                  <a:pt x="58" y="53"/>
                </a:lnTo>
                <a:lnTo>
                  <a:pt x="56" y="53"/>
                </a:lnTo>
                <a:lnTo>
                  <a:pt x="56" y="54"/>
                </a:lnTo>
                <a:lnTo>
                  <a:pt x="56" y="54"/>
                </a:lnTo>
                <a:lnTo>
                  <a:pt x="56" y="55"/>
                </a:lnTo>
                <a:lnTo>
                  <a:pt x="55" y="56"/>
                </a:lnTo>
                <a:lnTo>
                  <a:pt x="54" y="58"/>
                </a:lnTo>
                <a:lnTo>
                  <a:pt x="52" y="58"/>
                </a:lnTo>
                <a:lnTo>
                  <a:pt x="52" y="58"/>
                </a:lnTo>
                <a:lnTo>
                  <a:pt x="52" y="58"/>
                </a:lnTo>
                <a:lnTo>
                  <a:pt x="52" y="59"/>
                </a:lnTo>
                <a:lnTo>
                  <a:pt x="53" y="59"/>
                </a:lnTo>
                <a:lnTo>
                  <a:pt x="53" y="59"/>
                </a:lnTo>
                <a:lnTo>
                  <a:pt x="53" y="60"/>
                </a:lnTo>
                <a:lnTo>
                  <a:pt x="52" y="61"/>
                </a:lnTo>
                <a:lnTo>
                  <a:pt x="51" y="62"/>
                </a:lnTo>
                <a:lnTo>
                  <a:pt x="50" y="63"/>
                </a:lnTo>
                <a:lnTo>
                  <a:pt x="50" y="64"/>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86" name="Freeform 98"/>
          <p:cNvSpPr>
            <a:spLocks/>
          </p:cNvSpPr>
          <p:nvPr/>
        </p:nvSpPr>
        <p:spPr bwMode="auto">
          <a:xfrm>
            <a:off x="6518275" y="3840163"/>
            <a:ext cx="833438" cy="925512"/>
          </a:xfrm>
          <a:custGeom>
            <a:avLst/>
            <a:gdLst/>
            <a:ahLst/>
            <a:cxnLst>
              <a:cxn ang="0">
                <a:pos x="12" y="49"/>
              </a:cxn>
              <a:cxn ang="0">
                <a:pos x="14" y="53"/>
              </a:cxn>
              <a:cxn ang="0">
                <a:pos x="16" y="55"/>
              </a:cxn>
              <a:cxn ang="0">
                <a:pos x="16" y="58"/>
              </a:cxn>
              <a:cxn ang="0">
                <a:pos x="18" y="61"/>
              </a:cxn>
              <a:cxn ang="0">
                <a:pos x="16" y="66"/>
              </a:cxn>
              <a:cxn ang="0">
                <a:pos x="15" y="72"/>
              </a:cxn>
              <a:cxn ang="0">
                <a:pos x="17" y="82"/>
              </a:cxn>
              <a:cxn ang="0">
                <a:pos x="19" y="86"/>
              </a:cxn>
              <a:cxn ang="0">
                <a:pos x="21" y="89"/>
              </a:cxn>
              <a:cxn ang="0">
                <a:pos x="22" y="92"/>
              </a:cxn>
              <a:cxn ang="0">
                <a:pos x="70" y="91"/>
              </a:cxn>
              <a:cxn ang="0">
                <a:pos x="73" y="92"/>
              </a:cxn>
              <a:cxn ang="0">
                <a:pos x="72" y="86"/>
              </a:cxn>
              <a:cxn ang="0">
                <a:pos x="73" y="83"/>
              </a:cxn>
              <a:cxn ang="0">
                <a:pos x="78" y="84"/>
              </a:cxn>
              <a:cxn ang="0">
                <a:pos x="82" y="84"/>
              </a:cxn>
              <a:cxn ang="0">
                <a:pos x="81" y="78"/>
              </a:cxn>
              <a:cxn ang="0">
                <a:pos x="82" y="74"/>
              </a:cxn>
              <a:cxn ang="0">
                <a:pos x="85" y="64"/>
              </a:cxn>
              <a:cxn ang="0">
                <a:pos x="87" y="58"/>
              </a:cxn>
              <a:cxn ang="0">
                <a:pos x="89" y="56"/>
              </a:cxn>
              <a:cxn ang="0">
                <a:pos x="88" y="55"/>
              </a:cxn>
              <a:cxn ang="0">
                <a:pos x="88" y="55"/>
              </a:cxn>
              <a:cxn ang="0">
                <a:pos x="84" y="54"/>
              </a:cxn>
              <a:cxn ang="0">
                <a:pos x="83" y="49"/>
              </a:cxn>
              <a:cxn ang="0">
                <a:pos x="78" y="45"/>
              </a:cxn>
              <a:cxn ang="0">
                <a:pos x="75" y="39"/>
              </a:cxn>
              <a:cxn ang="0">
                <a:pos x="73" y="36"/>
              </a:cxn>
              <a:cxn ang="0">
                <a:pos x="68" y="32"/>
              </a:cxn>
              <a:cxn ang="0">
                <a:pos x="66" y="30"/>
              </a:cxn>
              <a:cxn ang="0">
                <a:pos x="65" y="27"/>
              </a:cxn>
              <a:cxn ang="0">
                <a:pos x="56" y="21"/>
              </a:cxn>
              <a:cxn ang="0">
                <a:pos x="53" y="19"/>
              </a:cxn>
              <a:cxn ang="0">
                <a:pos x="49" y="13"/>
              </a:cxn>
              <a:cxn ang="0">
                <a:pos x="47" y="11"/>
              </a:cxn>
              <a:cxn ang="0">
                <a:pos x="39" y="8"/>
              </a:cxn>
              <a:cxn ang="0">
                <a:pos x="39" y="3"/>
              </a:cxn>
              <a:cxn ang="0">
                <a:pos x="41" y="1"/>
              </a:cxn>
              <a:cxn ang="0">
                <a:pos x="41" y="0"/>
              </a:cxn>
              <a:cxn ang="0">
                <a:pos x="0" y="5"/>
              </a:cxn>
            </a:cxnLst>
            <a:rect l="0" t="0" r="r" b="b"/>
            <a:pathLst>
              <a:path w="89" h="92">
                <a:moveTo>
                  <a:pt x="0" y="5"/>
                </a:moveTo>
                <a:lnTo>
                  <a:pt x="12" y="49"/>
                </a:lnTo>
                <a:lnTo>
                  <a:pt x="13" y="50"/>
                </a:lnTo>
                <a:lnTo>
                  <a:pt x="14" y="53"/>
                </a:lnTo>
                <a:lnTo>
                  <a:pt x="14" y="54"/>
                </a:lnTo>
                <a:lnTo>
                  <a:pt x="16" y="55"/>
                </a:lnTo>
                <a:lnTo>
                  <a:pt x="17" y="57"/>
                </a:lnTo>
                <a:lnTo>
                  <a:pt x="16" y="58"/>
                </a:lnTo>
                <a:lnTo>
                  <a:pt x="18" y="60"/>
                </a:lnTo>
                <a:lnTo>
                  <a:pt x="18" y="61"/>
                </a:lnTo>
                <a:lnTo>
                  <a:pt x="16" y="63"/>
                </a:lnTo>
                <a:lnTo>
                  <a:pt x="16" y="66"/>
                </a:lnTo>
                <a:lnTo>
                  <a:pt x="15" y="68"/>
                </a:lnTo>
                <a:lnTo>
                  <a:pt x="15" y="72"/>
                </a:lnTo>
                <a:lnTo>
                  <a:pt x="17" y="76"/>
                </a:lnTo>
                <a:lnTo>
                  <a:pt x="17" y="82"/>
                </a:lnTo>
                <a:lnTo>
                  <a:pt x="19" y="85"/>
                </a:lnTo>
                <a:lnTo>
                  <a:pt x="19" y="86"/>
                </a:lnTo>
                <a:lnTo>
                  <a:pt x="20" y="87"/>
                </a:lnTo>
                <a:lnTo>
                  <a:pt x="21" y="89"/>
                </a:lnTo>
                <a:lnTo>
                  <a:pt x="21" y="90"/>
                </a:lnTo>
                <a:lnTo>
                  <a:pt x="22" y="92"/>
                </a:lnTo>
                <a:lnTo>
                  <a:pt x="69" y="89"/>
                </a:lnTo>
                <a:lnTo>
                  <a:pt x="70" y="91"/>
                </a:lnTo>
                <a:lnTo>
                  <a:pt x="71" y="92"/>
                </a:lnTo>
                <a:lnTo>
                  <a:pt x="73" y="92"/>
                </a:lnTo>
                <a:lnTo>
                  <a:pt x="74" y="90"/>
                </a:lnTo>
                <a:lnTo>
                  <a:pt x="72" y="86"/>
                </a:lnTo>
                <a:lnTo>
                  <a:pt x="73" y="84"/>
                </a:lnTo>
                <a:lnTo>
                  <a:pt x="73" y="83"/>
                </a:lnTo>
                <a:lnTo>
                  <a:pt x="74" y="82"/>
                </a:lnTo>
                <a:lnTo>
                  <a:pt x="78" y="84"/>
                </a:lnTo>
                <a:lnTo>
                  <a:pt x="81" y="84"/>
                </a:lnTo>
                <a:lnTo>
                  <a:pt x="82" y="84"/>
                </a:lnTo>
                <a:lnTo>
                  <a:pt x="82" y="80"/>
                </a:lnTo>
                <a:lnTo>
                  <a:pt x="81" y="78"/>
                </a:lnTo>
                <a:lnTo>
                  <a:pt x="81" y="76"/>
                </a:lnTo>
                <a:lnTo>
                  <a:pt x="82" y="74"/>
                </a:lnTo>
                <a:lnTo>
                  <a:pt x="84" y="67"/>
                </a:lnTo>
                <a:lnTo>
                  <a:pt x="85" y="64"/>
                </a:lnTo>
                <a:lnTo>
                  <a:pt x="86" y="61"/>
                </a:lnTo>
                <a:lnTo>
                  <a:pt x="87" y="58"/>
                </a:lnTo>
                <a:lnTo>
                  <a:pt x="89" y="57"/>
                </a:lnTo>
                <a:lnTo>
                  <a:pt x="89" y="56"/>
                </a:lnTo>
                <a:lnTo>
                  <a:pt x="89" y="56"/>
                </a:lnTo>
                <a:lnTo>
                  <a:pt x="88" y="55"/>
                </a:lnTo>
                <a:lnTo>
                  <a:pt x="88" y="55"/>
                </a:lnTo>
                <a:lnTo>
                  <a:pt x="88" y="55"/>
                </a:lnTo>
                <a:lnTo>
                  <a:pt x="85" y="55"/>
                </a:lnTo>
                <a:lnTo>
                  <a:pt x="84" y="54"/>
                </a:lnTo>
                <a:lnTo>
                  <a:pt x="84" y="53"/>
                </a:lnTo>
                <a:lnTo>
                  <a:pt x="83" y="49"/>
                </a:lnTo>
                <a:lnTo>
                  <a:pt x="81" y="46"/>
                </a:lnTo>
                <a:lnTo>
                  <a:pt x="78" y="45"/>
                </a:lnTo>
                <a:lnTo>
                  <a:pt x="77" y="40"/>
                </a:lnTo>
                <a:lnTo>
                  <a:pt x="75" y="39"/>
                </a:lnTo>
                <a:lnTo>
                  <a:pt x="74" y="36"/>
                </a:lnTo>
                <a:lnTo>
                  <a:pt x="73" y="36"/>
                </a:lnTo>
                <a:lnTo>
                  <a:pt x="70" y="35"/>
                </a:lnTo>
                <a:lnTo>
                  <a:pt x="68" y="32"/>
                </a:lnTo>
                <a:lnTo>
                  <a:pt x="66" y="31"/>
                </a:lnTo>
                <a:lnTo>
                  <a:pt x="66" y="30"/>
                </a:lnTo>
                <a:lnTo>
                  <a:pt x="65" y="28"/>
                </a:lnTo>
                <a:lnTo>
                  <a:pt x="65" y="27"/>
                </a:lnTo>
                <a:lnTo>
                  <a:pt x="62" y="26"/>
                </a:lnTo>
                <a:lnTo>
                  <a:pt x="56" y="21"/>
                </a:lnTo>
                <a:lnTo>
                  <a:pt x="54" y="20"/>
                </a:lnTo>
                <a:lnTo>
                  <a:pt x="53" y="19"/>
                </a:lnTo>
                <a:lnTo>
                  <a:pt x="51" y="17"/>
                </a:lnTo>
                <a:lnTo>
                  <a:pt x="49" y="13"/>
                </a:lnTo>
                <a:lnTo>
                  <a:pt x="48" y="12"/>
                </a:lnTo>
                <a:lnTo>
                  <a:pt x="47" y="11"/>
                </a:lnTo>
                <a:lnTo>
                  <a:pt x="44" y="10"/>
                </a:lnTo>
                <a:lnTo>
                  <a:pt x="39" y="8"/>
                </a:lnTo>
                <a:lnTo>
                  <a:pt x="38" y="7"/>
                </a:lnTo>
                <a:lnTo>
                  <a:pt x="39" y="3"/>
                </a:lnTo>
                <a:lnTo>
                  <a:pt x="41" y="2"/>
                </a:lnTo>
                <a:lnTo>
                  <a:pt x="41" y="1"/>
                </a:lnTo>
                <a:lnTo>
                  <a:pt x="42" y="0"/>
                </a:lnTo>
                <a:lnTo>
                  <a:pt x="41" y="0"/>
                </a:lnTo>
                <a:lnTo>
                  <a:pt x="16" y="3"/>
                </a:lnTo>
                <a:lnTo>
                  <a:pt x="0" y="5"/>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87" name="Text Box 99"/>
          <p:cNvSpPr txBox="1">
            <a:spLocks noChangeArrowheads="1"/>
          </p:cNvSpPr>
          <p:nvPr/>
        </p:nvSpPr>
        <p:spPr bwMode="auto">
          <a:xfrm>
            <a:off x="6700838" y="4314825"/>
            <a:ext cx="508000" cy="244475"/>
          </a:xfrm>
          <a:prstGeom prst="rect">
            <a:avLst/>
          </a:prstGeom>
          <a:solidFill>
            <a:schemeClr val="accent3"/>
          </a:solidFill>
          <a:ln w="38100">
            <a:noFill/>
            <a:miter lim="800000"/>
            <a:headEnd/>
            <a:tailEnd/>
          </a:ln>
          <a:effectLst/>
        </p:spPr>
        <p:txBody>
          <a:bodyPr lIns="0" tIns="0" rIns="0" bIns="0">
            <a:spAutoFit/>
          </a:bodyPr>
          <a:lstStyle/>
          <a:p>
            <a:pPr algn="ctr" eaLnBrk="0" hangingPunct="0">
              <a:spcBef>
                <a:spcPct val="50000"/>
              </a:spcBef>
            </a:pPr>
            <a:r>
              <a:rPr lang="en-US" sz="1600" dirty="0">
                <a:solidFill>
                  <a:prstClr val="white"/>
                </a:solidFill>
                <a:latin typeface="FrizQuadrata BT" pitchFamily="34" charset="0"/>
                <a:ea typeface="ＭＳ Ｐゴシック" pitchFamily="1" charset="-128"/>
                <a:cs typeface="+mn-cs"/>
              </a:rPr>
              <a:t>GA </a:t>
            </a:r>
            <a:r>
              <a:rPr lang="en-US" sz="1600" dirty="0" smtClean="0">
                <a:solidFill>
                  <a:prstClr val="white"/>
                </a:solidFill>
                <a:latin typeface="FrizQuadrata BT" pitchFamily="34" charset="0"/>
                <a:ea typeface="ＭＳ Ｐゴシック" pitchFamily="1" charset="-128"/>
                <a:cs typeface="+mn-cs"/>
              </a:rPr>
              <a:t>5</a:t>
            </a:r>
            <a:endParaRPr lang="en-US" sz="1600" dirty="0">
              <a:solidFill>
                <a:prstClr val="white"/>
              </a:solidFill>
              <a:latin typeface="FrizQuadrata BT" pitchFamily="34" charset="0"/>
              <a:ea typeface="ＭＳ Ｐゴシック" pitchFamily="1" charset="-128"/>
              <a:cs typeface="+mn-cs"/>
            </a:endParaRPr>
          </a:p>
        </p:txBody>
      </p:sp>
      <p:sp>
        <p:nvSpPr>
          <p:cNvPr id="319588" name="Text Box 100"/>
          <p:cNvSpPr txBox="1">
            <a:spLocks noChangeArrowheads="1"/>
          </p:cNvSpPr>
          <p:nvPr/>
        </p:nvSpPr>
        <p:spPr bwMode="auto">
          <a:xfrm>
            <a:off x="1447800" y="762000"/>
            <a:ext cx="609600" cy="307777"/>
          </a:xfrm>
          <a:prstGeom prst="rect">
            <a:avLst/>
          </a:prstGeom>
          <a:solidFill>
            <a:schemeClr val="accent3"/>
          </a:solidFill>
          <a:ln w="9525">
            <a:noFill/>
            <a:miter lim="800000"/>
            <a:headEnd/>
            <a:tailEnd/>
          </a:ln>
          <a:effectLst/>
        </p:spPr>
        <p:txBody>
          <a:bodyPr wrap="square">
            <a:spAutoFit/>
          </a:bodyPr>
          <a:lstStyle/>
          <a:p>
            <a:pPr eaLnBrk="0" hangingPunct="0"/>
            <a:r>
              <a:rPr lang="en-US" sz="1400" dirty="0">
                <a:solidFill>
                  <a:prstClr val="white"/>
                </a:solidFill>
                <a:latin typeface="Arial" charset="0"/>
                <a:ea typeface="ＭＳ Ｐゴシック" pitchFamily="1" charset="-128"/>
                <a:cs typeface="+mn-cs"/>
              </a:rPr>
              <a:t>WA </a:t>
            </a:r>
            <a:r>
              <a:rPr lang="en-US" sz="1400" dirty="0" smtClean="0">
                <a:solidFill>
                  <a:prstClr val="white"/>
                </a:solidFill>
                <a:latin typeface="Arial" charset="0"/>
                <a:ea typeface="ＭＳ Ｐゴシック" pitchFamily="1" charset="-128"/>
                <a:cs typeface="+mn-cs"/>
              </a:rPr>
              <a:t>3</a:t>
            </a:r>
            <a:endParaRPr lang="en-US" sz="1400" dirty="0">
              <a:solidFill>
                <a:prstClr val="white"/>
              </a:solidFill>
              <a:latin typeface="Arial" charset="0"/>
              <a:ea typeface="ＭＳ Ｐゴシック" pitchFamily="1" charset="-128"/>
              <a:cs typeface="+mn-cs"/>
            </a:endParaRPr>
          </a:p>
        </p:txBody>
      </p:sp>
      <p:sp>
        <p:nvSpPr>
          <p:cNvPr id="319589" name="Text Box 101"/>
          <p:cNvSpPr txBox="1">
            <a:spLocks noChangeArrowheads="1"/>
          </p:cNvSpPr>
          <p:nvPr/>
        </p:nvSpPr>
        <p:spPr bwMode="auto">
          <a:xfrm>
            <a:off x="1143000" y="1447800"/>
            <a:ext cx="762000" cy="336550"/>
          </a:xfrm>
          <a:prstGeom prst="rect">
            <a:avLst/>
          </a:prstGeom>
          <a:solidFill>
            <a:schemeClr val="accent3"/>
          </a:solidFill>
          <a:ln w="9525">
            <a:noFill/>
            <a:miter lim="800000"/>
            <a:headEnd/>
            <a:tailEnd/>
          </a:ln>
          <a:effectLst/>
        </p:spPr>
        <p:txBody>
          <a:bodyPr>
            <a:spAutoFit/>
          </a:bodyPr>
          <a:lstStyle/>
          <a:p>
            <a:pPr eaLnBrk="0" hangingPunct="0"/>
            <a:r>
              <a:rPr lang="en-US" sz="1600" dirty="0" smtClean="0">
                <a:solidFill>
                  <a:prstClr val="white"/>
                </a:solidFill>
                <a:latin typeface="Arial" charset="0"/>
                <a:ea typeface="ＭＳ Ｐゴシック" pitchFamily="1" charset="-128"/>
                <a:cs typeface="+mn-cs"/>
              </a:rPr>
              <a:t>OR 9</a:t>
            </a:r>
            <a:endParaRPr lang="en-US" sz="1600" dirty="0">
              <a:solidFill>
                <a:prstClr val="white"/>
              </a:solidFill>
              <a:latin typeface="Arial" charset="0"/>
              <a:ea typeface="ＭＳ Ｐゴシック" pitchFamily="1" charset="-128"/>
              <a:cs typeface="+mn-cs"/>
            </a:endParaRPr>
          </a:p>
        </p:txBody>
      </p:sp>
      <p:sp>
        <p:nvSpPr>
          <p:cNvPr id="319590" name="Text Box 102"/>
          <p:cNvSpPr txBox="1">
            <a:spLocks noChangeArrowheads="1"/>
          </p:cNvSpPr>
          <p:nvPr/>
        </p:nvSpPr>
        <p:spPr bwMode="auto">
          <a:xfrm>
            <a:off x="6553200" y="2514600"/>
            <a:ext cx="457200" cy="523220"/>
          </a:xfrm>
          <a:prstGeom prst="rect">
            <a:avLst/>
          </a:prstGeom>
          <a:noFill/>
          <a:ln w="9525">
            <a:noFill/>
            <a:miter lim="800000"/>
            <a:headEnd/>
            <a:tailEnd/>
          </a:ln>
          <a:effectLst/>
        </p:spPr>
        <p:txBody>
          <a:bodyPr wrap="square">
            <a:spAutoFit/>
          </a:bodyPr>
          <a:lstStyle/>
          <a:p>
            <a:pPr eaLnBrk="0" hangingPunct="0"/>
            <a:r>
              <a:rPr lang="en-US" sz="1400" dirty="0">
                <a:solidFill>
                  <a:prstClr val="white"/>
                </a:solidFill>
                <a:latin typeface="Arial" charset="0"/>
                <a:ea typeface="ＭＳ Ｐゴシック" pitchFamily="1" charset="-128"/>
                <a:cs typeface="+mn-cs"/>
              </a:rPr>
              <a:t>OH </a:t>
            </a:r>
            <a:r>
              <a:rPr lang="en-US" sz="1400" dirty="0" smtClean="0">
                <a:solidFill>
                  <a:prstClr val="white"/>
                </a:solidFill>
                <a:latin typeface="Arial" charset="0"/>
                <a:ea typeface="ＭＳ Ｐゴシック" pitchFamily="1" charset="-128"/>
                <a:cs typeface="+mn-cs"/>
              </a:rPr>
              <a:t>2</a:t>
            </a:r>
            <a:endParaRPr lang="en-US" sz="1400" dirty="0">
              <a:solidFill>
                <a:prstClr val="white"/>
              </a:solidFill>
              <a:latin typeface="Arial" charset="0"/>
              <a:ea typeface="ＭＳ Ｐゴシック" pitchFamily="1" charset="-128"/>
              <a:cs typeface="+mn-cs"/>
            </a:endParaRPr>
          </a:p>
        </p:txBody>
      </p:sp>
      <p:sp>
        <p:nvSpPr>
          <p:cNvPr id="319591" name="Text Box 103"/>
          <p:cNvSpPr txBox="1">
            <a:spLocks noChangeArrowheads="1"/>
          </p:cNvSpPr>
          <p:nvPr/>
        </p:nvSpPr>
        <p:spPr bwMode="auto">
          <a:xfrm>
            <a:off x="7239000" y="2270125"/>
            <a:ext cx="760413" cy="336550"/>
          </a:xfrm>
          <a:prstGeom prst="rect">
            <a:avLst/>
          </a:prstGeom>
          <a:noFill/>
          <a:ln w="9525">
            <a:noFill/>
            <a:miter lim="800000"/>
            <a:headEnd/>
            <a:tailEnd/>
          </a:ln>
          <a:effectLst/>
        </p:spPr>
        <p:txBody>
          <a:bodyPr>
            <a:spAutoFit/>
          </a:bodyPr>
          <a:lstStyle/>
          <a:p>
            <a:pPr eaLnBrk="0" hangingPunct="0"/>
            <a:r>
              <a:rPr lang="en-US" sz="1600" dirty="0">
                <a:solidFill>
                  <a:prstClr val="white"/>
                </a:solidFill>
                <a:latin typeface="Arial" charset="0"/>
                <a:ea typeface="ＭＳ Ｐゴシック" pitchFamily="1" charset="-128"/>
                <a:cs typeface="+mn-cs"/>
              </a:rPr>
              <a:t>PA </a:t>
            </a:r>
            <a:r>
              <a:rPr lang="en-US" sz="1600" dirty="0" smtClean="0">
                <a:solidFill>
                  <a:prstClr val="white"/>
                </a:solidFill>
                <a:latin typeface="Arial" charset="0"/>
                <a:ea typeface="ＭＳ Ｐゴシック" pitchFamily="1" charset="-128"/>
                <a:cs typeface="+mn-cs"/>
              </a:rPr>
              <a:t>1</a:t>
            </a:r>
            <a:endParaRPr lang="en-US" sz="1600" dirty="0">
              <a:solidFill>
                <a:prstClr val="white"/>
              </a:solidFill>
              <a:latin typeface="Arial" charset="0"/>
              <a:ea typeface="ＭＳ Ｐゴシック" pitchFamily="1" charset="-128"/>
              <a:cs typeface="+mn-cs"/>
            </a:endParaRPr>
          </a:p>
        </p:txBody>
      </p:sp>
      <p:sp>
        <p:nvSpPr>
          <p:cNvPr id="319592" name="Text Box 104"/>
          <p:cNvSpPr txBox="1">
            <a:spLocks noChangeArrowheads="1"/>
          </p:cNvSpPr>
          <p:nvPr/>
        </p:nvSpPr>
        <p:spPr bwMode="auto">
          <a:xfrm>
            <a:off x="7924800" y="3048000"/>
            <a:ext cx="669925" cy="336550"/>
          </a:xfrm>
          <a:prstGeom prst="rect">
            <a:avLst/>
          </a:prstGeom>
          <a:solidFill>
            <a:schemeClr val="accent3"/>
          </a:solidFill>
          <a:ln w="12700">
            <a:solidFill>
              <a:schemeClr val="bg1"/>
            </a:solidFill>
            <a:miter lim="800000"/>
            <a:headEnd/>
            <a:tailEnd/>
          </a:ln>
          <a:effectLst/>
        </p:spPr>
        <p:txBody>
          <a:bodyPr wrap="none">
            <a:spAutoFit/>
          </a:bodyPr>
          <a:lstStyle/>
          <a:p>
            <a:pPr eaLnBrk="0" hangingPunct="0"/>
            <a:r>
              <a:rPr lang="en-US" sz="1600" dirty="0">
                <a:solidFill>
                  <a:prstClr val="white"/>
                </a:solidFill>
                <a:latin typeface="FrizQuadrata BT" pitchFamily="34" charset="0"/>
                <a:ea typeface="ＭＳ Ｐゴシック" pitchFamily="1" charset="-128"/>
                <a:cs typeface="+mn-cs"/>
              </a:rPr>
              <a:t>MD </a:t>
            </a:r>
            <a:r>
              <a:rPr lang="en-US" sz="1600" dirty="0" smtClean="0">
                <a:solidFill>
                  <a:prstClr val="white"/>
                </a:solidFill>
                <a:latin typeface="FrizQuadrata BT" pitchFamily="34" charset="0"/>
                <a:ea typeface="ＭＳ Ｐゴシック" pitchFamily="1" charset="-128"/>
                <a:cs typeface="+mn-cs"/>
              </a:rPr>
              <a:t>3</a:t>
            </a:r>
            <a:endParaRPr lang="en-US" sz="1600" dirty="0">
              <a:solidFill>
                <a:prstClr val="white"/>
              </a:solidFill>
              <a:latin typeface="FrizQuadrata BT" pitchFamily="34" charset="0"/>
              <a:ea typeface="ＭＳ Ｐゴシック" pitchFamily="1" charset="-128"/>
              <a:cs typeface="+mn-cs"/>
            </a:endParaRPr>
          </a:p>
        </p:txBody>
      </p:sp>
      <p:sp>
        <p:nvSpPr>
          <p:cNvPr id="105" name="Text Box 90"/>
          <p:cNvSpPr txBox="1">
            <a:spLocks noChangeArrowheads="1"/>
          </p:cNvSpPr>
          <p:nvPr/>
        </p:nvSpPr>
        <p:spPr bwMode="auto">
          <a:xfrm>
            <a:off x="2819400" y="1219200"/>
            <a:ext cx="523875" cy="246221"/>
          </a:xfrm>
          <a:prstGeom prst="rect">
            <a:avLst/>
          </a:prstGeom>
          <a:solidFill>
            <a:schemeClr val="accent3"/>
          </a:solidFill>
          <a:ln w="38100">
            <a:noFill/>
            <a:miter lim="800000"/>
            <a:headEnd/>
            <a:tailEnd/>
          </a:ln>
          <a:effectLst/>
        </p:spPr>
        <p:txBody>
          <a:bodyPr wrap="square" lIns="0" tIns="0" rIns="0" bIns="0">
            <a:spAutoFit/>
          </a:bodyPr>
          <a:lstStyle/>
          <a:p>
            <a:pPr algn="ctr" eaLnBrk="0" hangingPunct="0">
              <a:spcBef>
                <a:spcPct val="50000"/>
              </a:spcBef>
            </a:pPr>
            <a:r>
              <a:rPr lang="en-US" sz="1600" dirty="0" smtClean="0">
                <a:solidFill>
                  <a:prstClr val="white"/>
                </a:solidFill>
                <a:latin typeface="FrizQuadrata BT" pitchFamily="34" charset="0"/>
                <a:ea typeface="ＭＳ Ｐゴシック" pitchFamily="1" charset="-128"/>
                <a:cs typeface="+mn-cs"/>
              </a:rPr>
              <a:t>MT 1</a:t>
            </a:r>
            <a:endParaRPr lang="en-US" sz="1600" dirty="0">
              <a:solidFill>
                <a:prstClr val="white"/>
              </a:solidFill>
              <a:latin typeface="FrizQuadrata BT" pitchFamily="34" charset="0"/>
              <a:ea typeface="ＭＳ Ｐゴシック" pitchFamily="1" charset="-128"/>
              <a:cs typeface="+mn-cs"/>
            </a:endParaRPr>
          </a:p>
        </p:txBody>
      </p:sp>
      <p:sp>
        <p:nvSpPr>
          <p:cNvPr id="108" name="Slide Number Placeholder 107"/>
          <p:cNvSpPr>
            <a:spLocks noGrp="1"/>
          </p:cNvSpPr>
          <p:nvPr>
            <p:ph type="sldNum" sz="quarter" idx="12"/>
          </p:nvPr>
        </p:nvSpPr>
        <p:spPr>
          <a:xfrm>
            <a:off x="228600" y="6248400"/>
            <a:ext cx="2133600" cy="365125"/>
          </a:xfrm>
        </p:spPr>
        <p:txBody>
          <a:bodyPr/>
          <a:lstStyle/>
          <a:p>
            <a:fld id="{49492C16-F43F-401D-B6F1-7F168338C1D9}" type="slidenum">
              <a:rPr lang="en-US" smtClean="0">
                <a:solidFill>
                  <a:prstClr val="white">
                    <a:tint val="75000"/>
                  </a:prstClr>
                </a:solidFill>
              </a:rPr>
              <a:pPr/>
              <a:t>17</a:t>
            </a:fld>
            <a:endParaRPr lang="en-US" dirty="0">
              <a:solidFill>
                <a:prstClr val="white">
                  <a:tint val="75000"/>
                </a:prstClr>
              </a:solidFill>
            </a:endParaRPr>
          </a:p>
        </p:txBody>
      </p:sp>
      <p:sp>
        <p:nvSpPr>
          <p:cNvPr id="110" name="Text Box 99"/>
          <p:cNvSpPr txBox="1">
            <a:spLocks noChangeArrowheads="1"/>
          </p:cNvSpPr>
          <p:nvPr/>
        </p:nvSpPr>
        <p:spPr bwMode="auto">
          <a:xfrm>
            <a:off x="6121400" y="3641725"/>
            <a:ext cx="508000" cy="244475"/>
          </a:xfrm>
          <a:prstGeom prst="rect">
            <a:avLst/>
          </a:prstGeom>
          <a:solidFill>
            <a:schemeClr val="accent3"/>
          </a:solidFill>
          <a:ln w="38100">
            <a:noFill/>
            <a:miter lim="800000"/>
            <a:headEnd/>
            <a:tailEnd/>
          </a:ln>
          <a:effectLst/>
        </p:spPr>
        <p:txBody>
          <a:bodyPr lIns="0" tIns="0" rIns="0" bIns="0">
            <a:spAutoFit/>
          </a:bodyPr>
          <a:lstStyle/>
          <a:p>
            <a:pPr algn="ctr" eaLnBrk="0" hangingPunct="0">
              <a:spcBef>
                <a:spcPct val="50000"/>
              </a:spcBef>
            </a:pPr>
            <a:r>
              <a:rPr lang="en-US" sz="1600" dirty="0" smtClean="0">
                <a:solidFill>
                  <a:prstClr val="white"/>
                </a:solidFill>
                <a:latin typeface="FrizQuadrata BT" pitchFamily="34" charset="0"/>
                <a:ea typeface="ＭＳ Ｐゴシック" pitchFamily="1" charset="-128"/>
                <a:cs typeface="+mn-cs"/>
              </a:rPr>
              <a:t>TN 2</a:t>
            </a:r>
            <a:endParaRPr lang="en-US" sz="1600" dirty="0">
              <a:solidFill>
                <a:prstClr val="white"/>
              </a:solidFill>
              <a:latin typeface="FrizQuadrata BT" pitchFamily="34" charset="0"/>
              <a:ea typeface="ＭＳ Ｐゴシック" pitchFamily="1" charset="-128"/>
              <a:cs typeface="+mn-cs"/>
            </a:endParaRPr>
          </a:p>
        </p:txBody>
      </p:sp>
      <p:sp>
        <p:nvSpPr>
          <p:cNvPr id="111" name="Text Box 103"/>
          <p:cNvSpPr txBox="1">
            <a:spLocks noChangeArrowheads="1"/>
          </p:cNvSpPr>
          <p:nvPr/>
        </p:nvSpPr>
        <p:spPr bwMode="auto">
          <a:xfrm>
            <a:off x="8231187" y="1111250"/>
            <a:ext cx="760413" cy="336550"/>
          </a:xfrm>
          <a:prstGeom prst="rect">
            <a:avLst/>
          </a:prstGeom>
          <a:noFill/>
          <a:ln w="9525">
            <a:noFill/>
            <a:miter lim="800000"/>
            <a:headEnd/>
            <a:tailEnd/>
          </a:ln>
          <a:effectLst/>
        </p:spPr>
        <p:txBody>
          <a:bodyPr>
            <a:spAutoFit/>
          </a:bodyPr>
          <a:lstStyle/>
          <a:p>
            <a:pPr eaLnBrk="0" hangingPunct="0"/>
            <a:r>
              <a:rPr lang="en-US" sz="1600" dirty="0" smtClean="0">
                <a:solidFill>
                  <a:prstClr val="white"/>
                </a:solidFill>
                <a:latin typeface="Arial" charset="0"/>
                <a:ea typeface="ＭＳ Ｐゴシック" pitchFamily="1" charset="-128"/>
                <a:cs typeface="+mn-cs"/>
              </a:rPr>
              <a:t>ME 1 </a:t>
            </a:r>
            <a:endParaRPr lang="en-US" sz="1600" dirty="0">
              <a:solidFill>
                <a:prstClr val="white"/>
              </a:solidFill>
              <a:latin typeface="Arial" charset="0"/>
              <a:ea typeface="ＭＳ Ｐゴシック" pitchFamily="1" charset="-128"/>
              <a:cs typeface="+mn-cs"/>
            </a:endParaRPr>
          </a:p>
        </p:txBody>
      </p:sp>
      <p:sp>
        <p:nvSpPr>
          <p:cNvPr id="114" name="Text Box 82"/>
          <p:cNvSpPr txBox="1">
            <a:spLocks noChangeArrowheads="1"/>
          </p:cNvSpPr>
          <p:nvPr/>
        </p:nvSpPr>
        <p:spPr bwMode="auto">
          <a:xfrm>
            <a:off x="2971800" y="3886200"/>
            <a:ext cx="677863" cy="246221"/>
          </a:xfrm>
          <a:prstGeom prst="rect">
            <a:avLst/>
          </a:prstGeom>
          <a:solidFill>
            <a:schemeClr val="accent3"/>
          </a:solidFill>
          <a:ln w="38100">
            <a:noFill/>
            <a:miter lim="800000"/>
            <a:headEnd/>
            <a:tailEnd/>
          </a:ln>
          <a:effectLst/>
        </p:spPr>
        <p:txBody>
          <a:bodyPr wrap="square" lIns="0" tIns="0" rIns="0" bIns="0">
            <a:spAutoFit/>
          </a:bodyPr>
          <a:lstStyle/>
          <a:p>
            <a:pPr algn="ctr" eaLnBrk="0" hangingPunct="0">
              <a:spcBef>
                <a:spcPct val="50000"/>
              </a:spcBef>
            </a:pPr>
            <a:r>
              <a:rPr lang="en-US" sz="1600" dirty="0" smtClean="0">
                <a:solidFill>
                  <a:prstClr val="white"/>
                </a:solidFill>
                <a:latin typeface="FrizQuadrata BT" pitchFamily="34" charset="0"/>
                <a:ea typeface="ＭＳ Ｐゴシック" pitchFamily="1" charset="-128"/>
                <a:cs typeface="+mn-cs"/>
              </a:rPr>
              <a:t>NM 2</a:t>
            </a:r>
            <a:endParaRPr lang="en-US" sz="1600" dirty="0">
              <a:solidFill>
                <a:prstClr val="white"/>
              </a:solidFill>
              <a:latin typeface="FrizQuadrata BT" pitchFamily="34" charset="0"/>
              <a:ea typeface="ＭＳ Ｐゴシック" pitchFamily="1" charset="-128"/>
              <a:cs typeface="+mn-cs"/>
            </a:endParaRPr>
          </a:p>
        </p:txBody>
      </p:sp>
      <p:sp>
        <p:nvSpPr>
          <p:cNvPr id="115" name="Slide Number Placeholder 107"/>
          <p:cNvSpPr txBox="1">
            <a:spLocks/>
          </p:cNvSpPr>
          <p:nvPr/>
        </p:nvSpPr>
        <p:spPr>
          <a:xfrm>
            <a:off x="228600" y="6248400"/>
            <a:ext cx="2133600" cy="365125"/>
          </a:xfrm>
          <a:prstGeom prst="rect">
            <a:avLst/>
          </a:prstGeom>
          <a:solidFill>
            <a:schemeClr val="accent3"/>
          </a:solidFill>
          <a:ln>
            <a:solidFill>
              <a:schemeClr val="bg1"/>
            </a:solidFill>
          </a:ln>
        </p:spPr>
        <p:txBody>
          <a:bodyPr vert="horz" lIns="91440" tIns="45720" rIns="91440" bIns="45720" rtlCol="0" anchor="ctr"/>
          <a:lstStyle/>
          <a:p>
            <a:pPr algn="r" eaLnBrk="0" hangingPunct="0">
              <a:defRPr/>
            </a:pPr>
            <a:r>
              <a:rPr lang="en-US" sz="1200" dirty="0" smtClean="0">
                <a:solidFill>
                  <a:prstClr val="white">
                    <a:tint val="75000"/>
                  </a:prstClr>
                </a:solidFill>
                <a:latin typeface="Arial" charset="0"/>
                <a:ea typeface="ＭＳ Ｐゴシック" pitchFamily="1" charset="-128"/>
                <a:cs typeface="+mn-cs"/>
              </a:rPr>
              <a:t>Federal HIAs: 3</a:t>
            </a:r>
            <a:endParaRPr lang="en-US" sz="1200" dirty="0">
              <a:solidFill>
                <a:prstClr val="white">
                  <a:tint val="75000"/>
                </a:prstClr>
              </a:solidFill>
              <a:latin typeface="Arial" charset="0"/>
              <a:ea typeface="ＭＳ Ｐゴシック" pitchFamily="1" charset="-128"/>
              <a:cs typeface="+mn-cs"/>
            </a:endParaRPr>
          </a:p>
        </p:txBody>
      </p:sp>
      <p:sp>
        <p:nvSpPr>
          <p:cNvPr id="116" name="TextBox 115"/>
          <p:cNvSpPr txBox="1"/>
          <p:nvPr/>
        </p:nvSpPr>
        <p:spPr>
          <a:xfrm>
            <a:off x="5029200" y="3048000"/>
            <a:ext cx="685800" cy="338554"/>
          </a:xfrm>
          <a:prstGeom prst="rect">
            <a:avLst/>
          </a:prstGeom>
          <a:noFill/>
        </p:spPr>
        <p:txBody>
          <a:bodyPr wrap="square" rtlCol="0">
            <a:spAutoFit/>
          </a:bodyPr>
          <a:lstStyle/>
          <a:p>
            <a:pPr eaLnBrk="0" hangingPunct="0"/>
            <a:r>
              <a:rPr lang="en-US" sz="1600" dirty="0" smtClean="0">
                <a:solidFill>
                  <a:prstClr val="white"/>
                </a:solidFill>
                <a:latin typeface="Arial" charset="0"/>
                <a:ea typeface="ＭＳ Ｐゴシック" pitchFamily="1" charset="-128"/>
                <a:cs typeface="+mn-cs"/>
              </a:rPr>
              <a:t>MO 1</a:t>
            </a:r>
            <a:endParaRPr lang="en-US" sz="1600" dirty="0">
              <a:solidFill>
                <a:prstClr val="white"/>
              </a:solidFill>
              <a:latin typeface="Arial" charset="0"/>
              <a:ea typeface="ＭＳ Ｐゴシック" pitchFamily="1" charset="-128"/>
              <a:cs typeface="+mn-cs"/>
            </a:endParaRPr>
          </a:p>
        </p:txBody>
      </p:sp>
      <p:sp>
        <p:nvSpPr>
          <p:cNvPr id="117" name="TextBox 116"/>
          <p:cNvSpPr txBox="1"/>
          <p:nvPr/>
        </p:nvSpPr>
        <p:spPr>
          <a:xfrm>
            <a:off x="7467600" y="1828800"/>
            <a:ext cx="685800" cy="338554"/>
          </a:xfrm>
          <a:prstGeom prst="rect">
            <a:avLst/>
          </a:prstGeom>
          <a:noFill/>
        </p:spPr>
        <p:txBody>
          <a:bodyPr wrap="square" rtlCol="0">
            <a:spAutoFit/>
          </a:bodyPr>
          <a:lstStyle/>
          <a:p>
            <a:pPr eaLnBrk="0" hangingPunct="0"/>
            <a:r>
              <a:rPr lang="en-US" sz="1600" dirty="0" smtClean="0">
                <a:solidFill>
                  <a:prstClr val="white"/>
                </a:solidFill>
                <a:latin typeface="Arial" charset="0"/>
                <a:ea typeface="ＭＳ Ｐゴシック" pitchFamily="1" charset="-128"/>
                <a:cs typeface="+mn-cs"/>
              </a:rPr>
              <a:t>NY 1</a:t>
            </a:r>
            <a:endParaRPr lang="en-US" sz="1600" dirty="0">
              <a:solidFill>
                <a:prstClr val="white"/>
              </a:solidFill>
              <a:latin typeface="Arial" charset="0"/>
              <a:ea typeface="ＭＳ Ｐゴシック" pitchFamily="1" charset="-128"/>
              <a:cs typeface="+mn-cs"/>
            </a:endParaRPr>
          </a:p>
        </p:txBody>
      </p:sp>
      <p:sp>
        <p:nvSpPr>
          <p:cNvPr id="118" name="Text Box 104"/>
          <p:cNvSpPr txBox="1">
            <a:spLocks noChangeArrowheads="1"/>
          </p:cNvSpPr>
          <p:nvPr/>
        </p:nvSpPr>
        <p:spPr bwMode="auto">
          <a:xfrm>
            <a:off x="8305800" y="3505200"/>
            <a:ext cx="651140" cy="338554"/>
          </a:xfrm>
          <a:prstGeom prst="rect">
            <a:avLst/>
          </a:prstGeom>
          <a:solidFill>
            <a:schemeClr val="accent3"/>
          </a:solidFill>
          <a:ln w="12700">
            <a:solidFill>
              <a:schemeClr val="bg1"/>
            </a:solidFill>
            <a:miter lim="800000"/>
            <a:headEnd/>
            <a:tailEnd/>
          </a:ln>
          <a:effectLst/>
        </p:spPr>
        <p:txBody>
          <a:bodyPr wrap="none">
            <a:spAutoFit/>
          </a:bodyPr>
          <a:lstStyle/>
          <a:p>
            <a:pPr eaLnBrk="0" hangingPunct="0"/>
            <a:r>
              <a:rPr lang="en-US" sz="1600" dirty="0" smtClean="0">
                <a:solidFill>
                  <a:prstClr val="white"/>
                </a:solidFill>
                <a:latin typeface="FrizQuadrata BT" pitchFamily="34" charset="0"/>
                <a:ea typeface="ＭＳ Ｐゴシック" pitchFamily="1" charset="-128"/>
                <a:cs typeface="+mn-cs"/>
              </a:rPr>
              <a:t>DC </a:t>
            </a:r>
            <a:r>
              <a:rPr lang="en-US" sz="1600" dirty="0">
                <a:solidFill>
                  <a:prstClr val="white"/>
                </a:solidFill>
                <a:latin typeface="FrizQuadrata BT" pitchFamily="34" charset="0"/>
                <a:ea typeface="ＭＳ Ｐゴシック" pitchFamily="1" charset="-128"/>
                <a:cs typeface="+mn-cs"/>
              </a:rPr>
              <a:t>1</a:t>
            </a:r>
          </a:p>
        </p:txBody>
      </p:sp>
      <p:sp>
        <p:nvSpPr>
          <p:cNvPr id="119" name="TextBox 118"/>
          <p:cNvSpPr txBox="1"/>
          <p:nvPr/>
        </p:nvSpPr>
        <p:spPr>
          <a:xfrm>
            <a:off x="5410200" y="1828800"/>
            <a:ext cx="762000" cy="338554"/>
          </a:xfrm>
          <a:prstGeom prst="rect">
            <a:avLst/>
          </a:prstGeom>
          <a:noFill/>
        </p:spPr>
        <p:txBody>
          <a:bodyPr wrap="square" rtlCol="0">
            <a:spAutoFit/>
          </a:bodyPr>
          <a:lstStyle/>
          <a:p>
            <a:pPr eaLnBrk="0" hangingPunct="0"/>
            <a:r>
              <a:rPr lang="en-US" sz="1600" dirty="0" smtClean="0">
                <a:solidFill>
                  <a:prstClr val="white"/>
                </a:solidFill>
                <a:latin typeface="Arial" charset="0"/>
                <a:ea typeface="ＭＳ Ｐゴシック" pitchFamily="1" charset="-128"/>
                <a:cs typeface="+mn-cs"/>
              </a:rPr>
              <a:t>WI 2</a:t>
            </a:r>
            <a:endParaRPr lang="en-US" sz="1600" dirty="0">
              <a:solidFill>
                <a:prstClr val="white"/>
              </a:solidFill>
              <a:latin typeface="Arial" charset="0"/>
              <a:ea typeface="ＭＳ Ｐゴシック" pitchFamily="1" charset="-128"/>
              <a:cs typeface="+mn-cs"/>
            </a:endParaRPr>
          </a:p>
        </p:txBody>
      </p:sp>
      <p:sp>
        <p:nvSpPr>
          <p:cNvPr id="121" name="TextBox 120"/>
          <p:cNvSpPr txBox="1"/>
          <p:nvPr/>
        </p:nvSpPr>
        <p:spPr>
          <a:xfrm>
            <a:off x="6248400" y="3200400"/>
            <a:ext cx="685800" cy="338554"/>
          </a:xfrm>
          <a:prstGeom prst="rect">
            <a:avLst/>
          </a:prstGeom>
          <a:noFill/>
        </p:spPr>
        <p:txBody>
          <a:bodyPr wrap="square" rtlCol="0">
            <a:spAutoFit/>
          </a:bodyPr>
          <a:lstStyle/>
          <a:p>
            <a:pPr eaLnBrk="0" hangingPunct="0"/>
            <a:r>
              <a:rPr lang="en-US" sz="1600" dirty="0" smtClean="0">
                <a:solidFill>
                  <a:prstClr val="white"/>
                </a:solidFill>
                <a:latin typeface="Arial" charset="0"/>
                <a:ea typeface="ＭＳ Ｐゴシック" pitchFamily="1" charset="-128"/>
                <a:cs typeface="+mn-cs"/>
              </a:rPr>
              <a:t>KY 1</a:t>
            </a:r>
            <a:endParaRPr lang="en-US" sz="1600" dirty="0">
              <a:solidFill>
                <a:prstClr val="white"/>
              </a:solidFill>
              <a:latin typeface="Arial" charset="0"/>
              <a:ea typeface="ＭＳ Ｐゴシック" pitchFamily="1" charset="-128"/>
              <a:cs typeface="+mn-cs"/>
            </a:endParaRPr>
          </a:p>
        </p:txBody>
      </p:sp>
      <p:sp>
        <p:nvSpPr>
          <p:cNvPr id="122" name="TextBox 121"/>
          <p:cNvSpPr txBox="1"/>
          <p:nvPr/>
        </p:nvSpPr>
        <p:spPr>
          <a:xfrm>
            <a:off x="2057400" y="3733800"/>
            <a:ext cx="762000" cy="338554"/>
          </a:xfrm>
          <a:prstGeom prst="rect">
            <a:avLst/>
          </a:prstGeom>
          <a:noFill/>
        </p:spPr>
        <p:txBody>
          <a:bodyPr wrap="square" rtlCol="0">
            <a:spAutoFit/>
          </a:bodyPr>
          <a:lstStyle/>
          <a:p>
            <a:pPr eaLnBrk="0" hangingPunct="0"/>
            <a:r>
              <a:rPr lang="en-US" sz="1600" dirty="0" smtClean="0">
                <a:solidFill>
                  <a:prstClr val="white"/>
                </a:solidFill>
                <a:latin typeface="Arial" charset="0"/>
                <a:ea typeface="ＭＳ Ｐゴシック" pitchFamily="1" charset="-128"/>
                <a:cs typeface="+mn-cs"/>
              </a:rPr>
              <a:t>AZ 1</a:t>
            </a:r>
            <a:endParaRPr lang="en-US" sz="1600" dirty="0">
              <a:solidFill>
                <a:prstClr val="white"/>
              </a:solidFill>
              <a:latin typeface="Arial" charset="0"/>
              <a:ea typeface="ＭＳ Ｐゴシック" pitchFamily="1" charset="-128"/>
              <a:cs typeface="+mn-cs"/>
            </a:endParaRPr>
          </a:p>
        </p:txBody>
      </p:sp>
    </p:spTree>
    <p:extLst>
      <p:ext uri="{BB962C8B-B14F-4D97-AF65-F5344CB8AC3E}">
        <p14:creationId xmlns="" xmlns:p14="http://schemas.microsoft.com/office/powerpoint/2010/main" val="3904935845"/>
      </p:ext>
    </p:extLst>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cxnSp>
        <p:nvCxnSpPr>
          <p:cNvPr id="123" name="Straight Connector 122"/>
          <p:cNvCxnSpPr/>
          <p:nvPr/>
        </p:nvCxnSpPr>
        <p:spPr>
          <a:xfrm>
            <a:off x="7772400" y="2895600"/>
            <a:ext cx="533400" cy="685800"/>
          </a:xfrm>
          <a:prstGeom prst="line">
            <a:avLst/>
          </a:prstGeom>
        </p:spPr>
        <p:style>
          <a:lnRef idx="1">
            <a:schemeClr val="accent1"/>
          </a:lnRef>
          <a:fillRef idx="0">
            <a:schemeClr val="accent1"/>
          </a:fillRef>
          <a:effectRef idx="0">
            <a:schemeClr val="accent1"/>
          </a:effectRef>
          <a:fontRef idx="minor">
            <a:schemeClr val="tx1"/>
          </a:fontRef>
        </p:style>
      </p:cxnSp>
      <p:pic>
        <p:nvPicPr>
          <p:cNvPr id="319490" name="Picture 2"/>
          <p:cNvPicPr preferRelativeResize="0">
            <a:picLocks noChangeAspect="1" noChangeArrowheads="1"/>
          </p:cNvPicPr>
          <p:nvPr/>
        </p:nvPicPr>
        <p:blipFill>
          <a:blip r:embed="rId3"/>
          <a:srcRect/>
          <a:stretch>
            <a:fillRect/>
          </a:stretch>
        </p:blipFill>
        <p:spPr bwMode="auto">
          <a:xfrm>
            <a:off x="528638" y="6232525"/>
            <a:ext cx="19050" cy="9525"/>
          </a:xfrm>
          <a:prstGeom prst="rect">
            <a:avLst/>
          </a:prstGeom>
          <a:noFill/>
          <a:ln w="9525">
            <a:noFill/>
            <a:miter lim="800000"/>
            <a:headEnd/>
            <a:tailEnd/>
          </a:ln>
        </p:spPr>
      </p:pic>
      <p:sp>
        <p:nvSpPr>
          <p:cNvPr id="319491" name="Freeform 3"/>
          <p:cNvSpPr>
            <a:spLocks/>
          </p:cNvSpPr>
          <p:nvPr/>
        </p:nvSpPr>
        <p:spPr bwMode="auto">
          <a:xfrm>
            <a:off x="1138238" y="554038"/>
            <a:ext cx="1030287" cy="803275"/>
          </a:xfrm>
          <a:custGeom>
            <a:avLst/>
            <a:gdLst/>
            <a:ahLst/>
            <a:cxnLst>
              <a:cxn ang="0">
                <a:pos x="2" y="49"/>
              </a:cxn>
              <a:cxn ang="0">
                <a:pos x="0" y="48"/>
              </a:cxn>
              <a:cxn ang="0">
                <a:pos x="1" y="45"/>
              </a:cxn>
              <a:cxn ang="0">
                <a:pos x="1" y="43"/>
              </a:cxn>
              <a:cxn ang="0">
                <a:pos x="2" y="42"/>
              </a:cxn>
              <a:cxn ang="0">
                <a:pos x="2" y="44"/>
              </a:cxn>
              <a:cxn ang="0">
                <a:pos x="2" y="45"/>
              </a:cxn>
              <a:cxn ang="0">
                <a:pos x="4" y="44"/>
              </a:cxn>
              <a:cxn ang="0">
                <a:pos x="4" y="42"/>
              </a:cxn>
              <a:cxn ang="0">
                <a:pos x="4" y="40"/>
              </a:cxn>
              <a:cxn ang="0">
                <a:pos x="3" y="36"/>
              </a:cxn>
              <a:cxn ang="0">
                <a:pos x="5" y="36"/>
              </a:cxn>
              <a:cxn ang="0">
                <a:pos x="7" y="36"/>
              </a:cxn>
              <a:cxn ang="0">
                <a:pos x="5" y="34"/>
              </a:cxn>
              <a:cxn ang="0">
                <a:pos x="3" y="34"/>
              </a:cxn>
              <a:cxn ang="0">
                <a:pos x="3" y="31"/>
              </a:cxn>
              <a:cxn ang="0">
                <a:pos x="4" y="26"/>
              </a:cxn>
              <a:cxn ang="0">
                <a:pos x="4" y="20"/>
              </a:cxn>
              <a:cxn ang="0">
                <a:pos x="2" y="13"/>
              </a:cxn>
              <a:cxn ang="0">
                <a:pos x="3" y="7"/>
              </a:cxn>
              <a:cxn ang="0">
                <a:pos x="14" y="11"/>
              </a:cxn>
              <a:cxn ang="0">
                <a:pos x="24" y="15"/>
              </a:cxn>
              <a:cxn ang="0">
                <a:pos x="28" y="17"/>
              </a:cxn>
              <a:cxn ang="0">
                <a:pos x="30" y="19"/>
              </a:cxn>
              <a:cxn ang="0">
                <a:pos x="30" y="25"/>
              </a:cxn>
              <a:cxn ang="0">
                <a:pos x="27" y="28"/>
              </a:cxn>
              <a:cxn ang="0">
                <a:pos x="28" y="31"/>
              </a:cxn>
              <a:cxn ang="0">
                <a:pos x="27" y="33"/>
              </a:cxn>
              <a:cxn ang="0">
                <a:pos x="28" y="34"/>
              </a:cxn>
              <a:cxn ang="0">
                <a:pos x="31" y="29"/>
              </a:cxn>
              <a:cxn ang="0">
                <a:pos x="33" y="26"/>
              </a:cxn>
              <a:cxn ang="0">
                <a:pos x="36" y="22"/>
              </a:cxn>
              <a:cxn ang="0">
                <a:pos x="32" y="12"/>
              </a:cxn>
              <a:cxn ang="0">
                <a:pos x="33" y="11"/>
              </a:cxn>
              <a:cxn ang="0">
                <a:pos x="35" y="9"/>
              </a:cxn>
              <a:cxn ang="0">
                <a:pos x="34" y="5"/>
              </a:cxn>
              <a:cxn ang="0">
                <a:pos x="33" y="0"/>
              </a:cxn>
              <a:cxn ang="0">
                <a:pos x="76" y="11"/>
              </a:cxn>
              <a:cxn ang="0">
                <a:pos x="110" y="19"/>
              </a:cxn>
              <a:cxn ang="0">
                <a:pos x="98" y="71"/>
              </a:cxn>
              <a:cxn ang="0">
                <a:pos x="97" y="73"/>
              </a:cxn>
              <a:cxn ang="0">
                <a:pos x="98" y="74"/>
              </a:cxn>
              <a:cxn ang="0">
                <a:pos x="98" y="76"/>
              </a:cxn>
              <a:cxn ang="0">
                <a:pos x="98" y="77"/>
              </a:cxn>
              <a:cxn ang="0">
                <a:pos x="98" y="80"/>
              </a:cxn>
              <a:cxn ang="0">
                <a:pos x="67" y="74"/>
              </a:cxn>
              <a:cxn ang="0">
                <a:pos x="64" y="74"/>
              </a:cxn>
              <a:cxn ang="0">
                <a:pos x="61" y="73"/>
              </a:cxn>
              <a:cxn ang="0">
                <a:pos x="58" y="74"/>
              </a:cxn>
              <a:cxn ang="0">
                <a:pos x="54" y="73"/>
              </a:cxn>
              <a:cxn ang="0">
                <a:pos x="50" y="74"/>
              </a:cxn>
              <a:cxn ang="0">
                <a:pos x="46" y="73"/>
              </a:cxn>
              <a:cxn ang="0">
                <a:pos x="37" y="73"/>
              </a:cxn>
              <a:cxn ang="0">
                <a:pos x="30" y="70"/>
              </a:cxn>
              <a:cxn ang="0">
                <a:pos x="24" y="70"/>
              </a:cxn>
              <a:cxn ang="0">
                <a:pos x="15" y="67"/>
              </a:cxn>
              <a:cxn ang="0">
                <a:pos x="14" y="60"/>
              </a:cxn>
              <a:cxn ang="0">
                <a:pos x="14" y="56"/>
              </a:cxn>
              <a:cxn ang="0">
                <a:pos x="9" y="54"/>
              </a:cxn>
              <a:cxn ang="0">
                <a:pos x="7" y="52"/>
              </a:cxn>
            </a:cxnLst>
            <a:rect l="0" t="0" r="r" b="b"/>
            <a:pathLst>
              <a:path w="110" h="80">
                <a:moveTo>
                  <a:pt x="4" y="51"/>
                </a:moveTo>
                <a:lnTo>
                  <a:pt x="2" y="49"/>
                </a:lnTo>
                <a:lnTo>
                  <a:pt x="1" y="49"/>
                </a:lnTo>
                <a:lnTo>
                  <a:pt x="0" y="48"/>
                </a:lnTo>
                <a:lnTo>
                  <a:pt x="0" y="48"/>
                </a:lnTo>
                <a:lnTo>
                  <a:pt x="1" y="45"/>
                </a:lnTo>
                <a:lnTo>
                  <a:pt x="1" y="44"/>
                </a:lnTo>
                <a:lnTo>
                  <a:pt x="1" y="43"/>
                </a:lnTo>
                <a:lnTo>
                  <a:pt x="1" y="42"/>
                </a:lnTo>
                <a:lnTo>
                  <a:pt x="2" y="42"/>
                </a:lnTo>
                <a:lnTo>
                  <a:pt x="2" y="42"/>
                </a:lnTo>
                <a:lnTo>
                  <a:pt x="2" y="44"/>
                </a:lnTo>
                <a:lnTo>
                  <a:pt x="2" y="44"/>
                </a:lnTo>
                <a:lnTo>
                  <a:pt x="2" y="45"/>
                </a:lnTo>
                <a:lnTo>
                  <a:pt x="2" y="46"/>
                </a:lnTo>
                <a:lnTo>
                  <a:pt x="4" y="44"/>
                </a:lnTo>
                <a:lnTo>
                  <a:pt x="4" y="43"/>
                </a:lnTo>
                <a:lnTo>
                  <a:pt x="4" y="42"/>
                </a:lnTo>
                <a:lnTo>
                  <a:pt x="5" y="41"/>
                </a:lnTo>
                <a:lnTo>
                  <a:pt x="4" y="40"/>
                </a:lnTo>
                <a:lnTo>
                  <a:pt x="3" y="40"/>
                </a:lnTo>
                <a:lnTo>
                  <a:pt x="3" y="36"/>
                </a:lnTo>
                <a:lnTo>
                  <a:pt x="3" y="36"/>
                </a:lnTo>
                <a:lnTo>
                  <a:pt x="5" y="36"/>
                </a:lnTo>
                <a:lnTo>
                  <a:pt x="5" y="36"/>
                </a:lnTo>
                <a:lnTo>
                  <a:pt x="7" y="36"/>
                </a:lnTo>
                <a:lnTo>
                  <a:pt x="5" y="34"/>
                </a:lnTo>
                <a:lnTo>
                  <a:pt x="5" y="34"/>
                </a:lnTo>
                <a:lnTo>
                  <a:pt x="5" y="34"/>
                </a:lnTo>
                <a:lnTo>
                  <a:pt x="3" y="34"/>
                </a:lnTo>
                <a:lnTo>
                  <a:pt x="3" y="32"/>
                </a:lnTo>
                <a:lnTo>
                  <a:pt x="3" y="31"/>
                </a:lnTo>
                <a:lnTo>
                  <a:pt x="4" y="28"/>
                </a:lnTo>
                <a:lnTo>
                  <a:pt x="4" y="26"/>
                </a:lnTo>
                <a:lnTo>
                  <a:pt x="4" y="25"/>
                </a:lnTo>
                <a:lnTo>
                  <a:pt x="4" y="20"/>
                </a:lnTo>
                <a:lnTo>
                  <a:pt x="4" y="19"/>
                </a:lnTo>
                <a:lnTo>
                  <a:pt x="2" y="13"/>
                </a:lnTo>
                <a:lnTo>
                  <a:pt x="3" y="9"/>
                </a:lnTo>
                <a:lnTo>
                  <a:pt x="3" y="7"/>
                </a:lnTo>
                <a:lnTo>
                  <a:pt x="4" y="4"/>
                </a:lnTo>
                <a:lnTo>
                  <a:pt x="14" y="11"/>
                </a:lnTo>
                <a:lnTo>
                  <a:pt x="19" y="14"/>
                </a:lnTo>
                <a:lnTo>
                  <a:pt x="24" y="15"/>
                </a:lnTo>
                <a:lnTo>
                  <a:pt x="26" y="17"/>
                </a:lnTo>
                <a:lnTo>
                  <a:pt x="28" y="17"/>
                </a:lnTo>
                <a:lnTo>
                  <a:pt x="29" y="17"/>
                </a:lnTo>
                <a:lnTo>
                  <a:pt x="30" y="19"/>
                </a:lnTo>
                <a:lnTo>
                  <a:pt x="30" y="24"/>
                </a:lnTo>
                <a:lnTo>
                  <a:pt x="30" y="25"/>
                </a:lnTo>
                <a:lnTo>
                  <a:pt x="28" y="26"/>
                </a:lnTo>
                <a:lnTo>
                  <a:pt x="27" y="28"/>
                </a:lnTo>
                <a:lnTo>
                  <a:pt x="27" y="30"/>
                </a:lnTo>
                <a:lnTo>
                  <a:pt x="28" y="31"/>
                </a:lnTo>
                <a:lnTo>
                  <a:pt x="28" y="32"/>
                </a:lnTo>
                <a:lnTo>
                  <a:pt x="27" y="33"/>
                </a:lnTo>
                <a:lnTo>
                  <a:pt x="27" y="34"/>
                </a:lnTo>
                <a:lnTo>
                  <a:pt x="28" y="34"/>
                </a:lnTo>
                <a:lnTo>
                  <a:pt x="30" y="33"/>
                </a:lnTo>
                <a:lnTo>
                  <a:pt x="31" y="29"/>
                </a:lnTo>
                <a:lnTo>
                  <a:pt x="32" y="28"/>
                </a:lnTo>
                <a:lnTo>
                  <a:pt x="33" y="26"/>
                </a:lnTo>
                <a:lnTo>
                  <a:pt x="36" y="23"/>
                </a:lnTo>
                <a:lnTo>
                  <a:pt x="36" y="22"/>
                </a:lnTo>
                <a:lnTo>
                  <a:pt x="35" y="18"/>
                </a:lnTo>
                <a:lnTo>
                  <a:pt x="32" y="12"/>
                </a:lnTo>
                <a:lnTo>
                  <a:pt x="32" y="11"/>
                </a:lnTo>
                <a:lnTo>
                  <a:pt x="33" y="11"/>
                </a:lnTo>
                <a:lnTo>
                  <a:pt x="34" y="11"/>
                </a:lnTo>
                <a:lnTo>
                  <a:pt x="35" y="9"/>
                </a:lnTo>
                <a:lnTo>
                  <a:pt x="35" y="6"/>
                </a:lnTo>
                <a:lnTo>
                  <a:pt x="34" y="5"/>
                </a:lnTo>
                <a:lnTo>
                  <a:pt x="33" y="4"/>
                </a:lnTo>
                <a:lnTo>
                  <a:pt x="33" y="0"/>
                </a:lnTo>
                <a:lnTo>
                  <a:pt x="55" y="6"/>
                </a:lnTo>
                <a:lnTo>
                  <a:pt x="76" y="11"/>
                </a:lnTo>
                <a:lnTo>
                  <a:pt x="110" y="19"/>
                </a:lnTo>
                <a:lnTo>
                  <a:pt x="110" y="19"/>
                </a:lnTo>
                <a:lnTo>
                  <a:pt x="98" y="71"/>
                </a:lnTo>
                <a:lnTo>
                  <a:pt x="98" y="71"/>
                </a:lnTo>
                <a:lnTo>
                  <a:pt x="98" y="72"/>
                </a:lnTo>
                <a:lnTo>
                  <a:pt x="97" y="73"/>
                </a:lnTo>
                <a:lnTo>
                  <a:pt x="98" y="74"/>
                </a:lnTo>
                <a:lnTo>
                  <a:pt x="98" y="74"/>
                </a:lnTo>
                <a:lnTo>
                  <a:pt x="99" y="75"/>
                </a:lnTo>
                <a:lnTo>
                  <a:pt x="98" y="76"/>
                </a:lnTo>
                <a:lnTo>
                  <a:pt x="98" y="76"/>
                </a:lnTo>
                <a:lnTo>
                  <a:pt x="98" y="77"/>
                </a:lnTo>
                <a:lnTo>
                  <a:pt x="98" y="79"/>
                </a:lnTo>
                <a:lnTo>
                  <a:pt x="98" y="80"/>
                </a:lnTo>
                <a:lnTo>
                  <a:pt x="69" y="73"/>
                </a:lnTo>
                <a:lnTo>
                  <a:pt x="67" y="74"/>
                </a:lnTo>
                <a:lnTo>
                  <a:pt x="65" y="74"/>
                </a:lnTo>
                <a:lnTo>
                  <a:pt x="64" y="74"/>
                </a:lnTo>
                <a:lnTo>
                  <a:pt x="62" y="74"/>
                </a:lnTo>
                <a:lnTo>
                  <a:pt x="61" y="73"/>
                </a:lnTo>
                <a:lnTo>
                  <a:pt x="59" y="73"/>
                </a:lnTo>
                <a:lnTo>
                  <a:pt x="58" y="74"/>
                </a:lnTo>
                <a:lnTo>
                  <a:pt x="56" y="73"/>
                </a:lnTo>
                <a:lnTo>
                  <a:pt x="54" y="73"/>
                </a:lnTo>
                <a:lnTo>
                  <a:pt x="52" y="74"/>
                </a:lnTo>
                <a:lnTo>
                  <a:pt x="50" y="74"/>
                </a:lnTo>
                <a:lnTo>
                  <a:pt x="47" y="74"/>
                </a:lnTo>
                <a:lnTo>
                  <a:pt x="46" y="73"/>
                </a:lnTo>
                <a:lnTo>
                  <a:pt x="43" y="72"/>
                </a:lnTo>
                <a:lnTo>
                  <a:pt x="37" y="73"/>
                </a:lnTo>
                <a:lnTo>
                  <a:pt x="35" y="71"/>
                </a:lnTo>
                <a:lnTo>
                  <a:pt x="30" y="70"/>
                </a:lnTo>
                <a:lnTo>
                  <a:pt x="27" y="69"/>
                </a:lnTo>
                <a:lnTo>
                  <a:pt x="24" y="70"/>
                </a:lnTo>
                <a:lnTo>
                  <a:pt x="19" y="69"/>
                </a:lnTo>
                <a:lnTo>
                  <a:pt x="15" y="67"/>
                </a:lnTo>
                <a:lnTo>
                  <a:pt x="14" y="66"/>
                </a:lnTo>
                <a:lnTo>
                  <a:pt x="14" y="60"/>
                </a:lnTo>
                <a:lnTo>
                  <a:pt x="15" y="59"/>
                </a:lnTo>
                <a:lnTo>
                  <a:pt x="14" y="56"/>
                </a:lnTo>
                <a:lnTo>
                  <a:pt x="11" y="54"/>
                </a:lnTo>
                <a:lnTo>
                  <a:pt x="9" y="54"/>
                </a:lnTo>
                <a:lnTo>
                  <a:pt x="8" y="53"/>
                </a:lnTo>
                <a:lnTo>
                  <a:pt x="7" y="52"/>
                </a:lnTo>
                <a:lnTo>
                  <a:pt x="4" y="51"/>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492" name="Freeform 4"/>
          <p:cNvSpPr>
            <a:spLocks/>
          </p:cNvSpPr>
          <p:nvPr/>
        </p:nvSpPr>
        <p:spPr bwMode="auto">
          <a:xfrm>
            <a:off x="866775" y="1057275"/>
            <a:ext cx="1236663" cy="1114425"/>
          </a:xfrm>
          <a:custGeom>
            <a:avLst/>
            <a:gdLst/>
            <a:ahLst/>
            <a:cxnLst>
              <a:cxn ang="0">
                <a:pos x="1" y="82"/>
              </a:cxn>
              <a:cxn ang="0">
                <a:pos x="0" y="76"/>
              </a:cxn>
              <a:cxn ang="0">
                <a:pos x="2" y="71"/>
              </a:cxn>
              <a:cxn ang="0">
                <a:pos x="2" y="63"/>
              </a:cxn>
              <a:cxn ang="0">
                <a:pos x="4" y="61"/>
              </a:cxn>
              <a:cxn ang="0">
                <a:pos x="6" y="58"/>
              </a:cxn>
              <a:cxn ang="0">
                <a:pos x="7" y="55"/>
              </a:cxn>
              <a:cxn ang="0">
                <a:pos x="13" y="46"/>
              </a:cxn>
              <a:cxn ang="0">
                <a:pos x="20" y="28"/>
              </a:cxn>
              <a:cxn ang="0">
                <a:pos x="25" y="16"/>
              </a:cxn>
              <a:cxn ang="0">
                <a:pos x="29" y="4"/>
              </a:cxn>
              <a:cxn ang="0">
                <a:pos x="30" y="1"/>
              </a:cxn>
              <a:cxn ang="0">
                <a:pos x="33" y="1"/>
              </a:cxn>
              <a:cxn ang="0">
                <a:pos x="36" y="2"/>
              </a:cxn>
              <a:cxn ang="0">
                <a:pos x="38" y="4"/>
              </a:cxn>
              <a:cxn ang="0">
                <a:pos x="43" y="6"/>
              </a:cxn>
              <a:cxn ang="0">
                <a:pos x="43" y="10"/>
              </a:cxn>
              <a:cxn ang="0">
                <a:pos x="44" y="17"/>
              </a:cxn>
              <a:cxn ang="0">
                <a:pos x="53" y="20"/>
              </a:cxn>
              <a:cxn ang="0">
                <a:pos x="59" y="20"/>
              </a:cxn>
              <a:cxn ang="0">
                <a:pos x="66" y="23"/>
              </a:cxn>
              <a:cxn ang="0">
                <a:pos x="75" y="23"/>
              </a:cxn>
              <a:cxn ang="0">
                <a:pos x="79" y="24"/>
              </a:cxn>
              <a:cxn ang="0">
                <a:pos x="83" y="23"/>
              </a:cxn>
              <a:cxn ang="0">
                <a:pos x="87" y="24"/>
              </a:cxn>
              <a:cxn ang="0">
                <a:pos x="90" y="23"/>
              </a:cxn>
              <a:cxn ang="0">
                <a:pos x="93" y="24"/>
              </a:cxn>
              <a:cxn ang="0">
                <a:pos x="96" y="24"/>
              </a:cxn>
              <a:cxn ang="0">
                <a:pos x="127" y="30"/>
              </a:cxn>
              <a:cxn ang="0">
                <a:pos x="128" y="34"/>
              </a:cxn>
              <a:cxn ang="0">
                <a:pos x="131" y="35"/>
              </a:cxn>
              <a:cxn ang="0">
                <a:pos x="125" y="49"/>
              </a:cxn>
              <a:cxn ang="0">
                <a:pos x="123" y="52"/>
              </a:cxn>
              <a:cxn ang="0">
                <a:pos x="120" y="55"/>
              </a:cxn>
              <a:cxn ang="0">
                <a:pos x="115" y="63"/>
              </a:cxn>
              <a:cxn ang="0">
                <a:pos x="118" y="65"/>
              </a:cxn>
              <a:cxn ang="0">
                <a:pos x="118" y="68"/>
              </a:cxn>
              <a:cxn ang="0">
                <a:pos x="118" y="69"/>
              </a:cxn>
              <a:cxn ang="0">
                <a:pos x="116" y="74"/>
              </a:cxn>
              <a:cxn ang="0">
                <a:pos x="63" y="100"/>
              </a:cxn>
            </a:cxnLst>
            <a:rect l="0" t="0" r="r" b="b"/>
            <a:pathLst>
              <a:path w="132" h="111">
                <a:moveTo>
                  <a:pt x="2" y="83"/>
                </a:moveTo>
                <a:lnTo>
                  <a:pt x="1" y="82"/>
                </a:lnTo>
                <a:lnTo>
                  <a:pt x="0" y="78"/>
                </a:lnTo>
                <a:lnTo>
                  <a:pt x="0" y="76"/>
                </a:lnTo>
                <a:lnTo>
                  <a:pt x="0" y="74"/>
                </a:lnTo>
                <a:lnTo>
                  <a:pt x="2" y="71"/>
                </a:lnTo>
                <a:lnTo>
                  <a:pt x="1" y="65"/>
                </a:lnTo>
                <a:lnTo>
                  <a:pt x="2" y="63"/>
                </a:lnTo>
                <a:lnTo>
                  <a:pt x="3" y="62"/>
                </a:lnTo>
                <a:lnTo>
                  <a:pt x="4" y="61"/>
                </a:lnTo>
                <a:lnTo>
                  <a:pt x="5" y="59"/>
                </a:lnTo>
                <a:lnTo>
                  <a:pt x="6" y="58"/>
                </a:lnTo>
                <a:lnTo>
                  <a:pt x="6" y="55"/>
                </a:lnTo>
                <a:lnTo>
                  <a:pt x="7" y="55"/>
                </a:lnTo>
                <a:lnTo>
                  <a:pt x="11" y="51"/>
                </a:lnTo>
                <a:lnTo>
                  <a:pt x="13" y="46"/>
                </a:lnTo>
                <a:lnTo>
                  <a:pt x="16" y="40"/>
                </a:lnTo>
                <a:lnTo>
                  <a:pt x="20" y="28"/>
                </a:lnTo>
                <a:lnTo>
                  <a:pt x="23" y="24"/>
                </a:lnTo>
                <a:lnTo>
                  <a:pt x="25" y="16"/>
                </a:lnTo>
                <a:lnTo>
                  <a:pt x="28" y="7"/>
                </a:lnTo>
                <a:lnTo>
                  <a:pt x="29" y="4"/>
                </a:lnTo>
                <a:lnTo>
                  <a:pt x="30" y="2"/>
                </a:lnTo>
                <a:lnTo>
                  <a:pt x="30" y="1"/>
                </a:lnTo>
                <a:lnTo>
                  <a:pt x="31" y="0"/>
                </a:lnTo>
                <a:lnTo>
                  <a:pt x="33" y="1"/>
                </a:lnTo>
                <a:lnTo>
                  <a:pt x="34" y="1"/>
                </a:lnTo>
                <a:lnTo>
                  <a:pt x="36" y="2"/>
                </a:lnTo>
                <a:lnTo>
                  <a:pt x="37" y="3"/>
                </a:lnTo>
                <a:lnTo>
                  <a:pt x="38" y="4"/>
                </a:lnTo>
                <a:lnTo>
                  <a:pt x="40" y="4"/>
                </a:lnTo>
                <a:lnTo>
                  <a:pt x="43" y="6"/>
                </a:lnTo>
                <a:lnTo>
                  <a:pt x="44" y="9"/>
                </a:lnTo>
                <a:lnTo>
                  <a:pt x="43" y="10"/>
                </a:lnTo>
                <a:lnTo>
                  <a:pt x="43" y="16"/>
                </a:lnTo>
                <a:lnTo>
                  <a:pt x="44" y="17"/>
                </a:lnTo>
                <a:lnTo>
                  <a:pt x="48" y="19"/>
                </a:lnTo>
                <a:lnTo>
                  <a:pt x="53" y="20"/>
                </a:lnTo>
                <a:lnTo>
                  <a:pt x="56" y="19"/>
                </a:lnTo>
                <a:lnTo>
                  <a:pt x="59" y="20"/>
                </a:lnTo>
                <a:lnTo>
                  <a:pt x="64" y="21"/>
                </a:lnTo>
                <a:lnTo>
                  <a:pt x="66" y="23"/>
                </a:lnTo>
                <a:lnTo>
                  <a:pt x="72" y="22"/>
                </a:lnTo>
                <a:lnTo>
                  <a:pt x="75" y="23"/>
                </a:lnTo>
                <a:lnTo>
                  <a:pt x="76" y="24"/>
                </a:lnTo>
                <a:lnTo>
                  <a:pt x="79" y="24"/>
                </a:lnTo>
                <a:lnTo>
                  <a:pt x="81" y="24"/>
                </a:lnTo>
                <a:lnTo>
                  <a:pt x="83" y="23"/>
                </a:lnTo>
                <a:lnTo>
                  <a:pt x="85" y="23"/>
                </a:lnTo>
                <a:lnTo>
                  <a:pt x="87" y="24"/>
                </a:lnTo>
                <a:lnTo>
                  <a:pt x="88" y="23"/>
                </a:lnTo>
                <a:lnTo>
                  <a:pt x="90" y="23"/>
                </a:lnTo>
                <a:lnTo>
                  <a:pt x="91" y="24"/>
                </a:lnTo>
                <a:lnTo>
                  <a:pt x="93" y="24"/>
                </a:lnTo>
                <a:lnTo>
                  <a:pt x="94" y="24"/>
                </a:lnTo>
                <a:lnTo>
                  <a:pt x="96" y="24"/>
                </a:lnTo>
                <a:lnTo>
                  <a:pt x="98" y="23"/>
                </a:lnTo>
                <a:lnTo>
                  <a:pt x="127" y="30"/>
                </a:lnTo>
                <a:lnTo>
                  <a:pt x="127" y="32"/>
                </a:lnTo>
                <a:lnTo>
                  <a:pt x="128" y="34"/>
                </a:lnTo>
                <a:lnTo>
                  <a:pt x="130" y="34"/>
                </a:lnTo>
                <a:lnTo>
                  <a:pt x="131" y="35"/>
                </a:lnTo>
                <a:lnTo>
                  <a:pt x="132" y="38"/>
                </a:lnTo>
                <a:lnTo>
                  <a:pt x="125" y="49"/>
                </a:lnTo>
                <a:lnTo>
                  <a:pt x="124" y="50"/>
                </a:lnTo>
                <a:lnTo>
                  <a:pt x="123" y="52"/>
                </a:lnTo>
                <a:lnTo>
                  <a:pt x="122" y="54"/>
                </a:lnTo>
                <a:lnTo>
                  <a:pt x="120" y="55"/>
                </a:lnTo>
                <a:lnTo>
                  <a:pt x="116" y="60"/>
                </a:lnTo>
                <a:lnTo>
                  <a:pt x="115" y="63"/>
                </a:lnTo>
                <a:lnTo>
                  <a:pt x="116" y="64"/>
                </a:lnTo>
                <a:lnTo>
                  <a:pt x="118" y="65"/>
                </a:lnTo>
                <a:lnTo>
                  <a:pt x="119" y="67"/>
                </a:lnTo>
                <a:lnTo>
                  <a:pt x="118" y="68"/>
                </a:lnTo>
                <a:lnTo>
                  <a:pt x="118" y="69"/>
                </a:lnTo>
                <a:lnTo>
                  <a:pt x="118" y="69"/>
                </a:lnTo>
                <a:lnTo>
                  <a:pt x="118" y="71"/>
                </a:lnTo>
                <a:lnTo>
                  <a:pt x="116" y="74"/>
                </a:lnTo>
                <a:lnTo>
                  <a:pt x="107" y="111"/>
                </a:lnTo>
                <a:lnTo>
                  <a:pt x="63" y="100"/>
                </a:lnTo>
                <a:lnTo>
                  <a:pt x="2" y="83"/>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493" name="Freeform 5"/>
          <p:cNvSpPr>
            <a:spLocks/>
          </p:cNvSpPr>
          <p:nvPr/>
        </p:nvSpPr>
        <p:spPr bwMode="auto">
          <a:xfrm>
            <a:off x="763588" y="1890713"/>
            <a:ext cx="1227137" cy="2260600"/>
          </a:xfrm>
          <a:custGeom>
            <a:avLst/>
            <a:gdLst/>
            <a:ahLst/>
            <a:cxnLst>
              <a:cxn ang="0">
                <a:pos x="74" y="219"/>
              </a:cxn>
              <a:cxn ang="0">
                <a:pos x="74" y="216"/>
              </a:cxn>
              <a:cxn ang="0">
                <a:pos x="73" y="214"/>
              </a:cxn>
              <a:cxn ang="0">
                <a:pos x="69" y="199"/>
              </a:cxn>
              <a:cxn ang="0">
                <a:pos x="62" y="191"/>
              </a:cxn>
              <a:cxn ang="0">
                <a:pos x="59" y="187"/>
              </a:cxn>
              <a:cxn ang="0">
                <a:pos x="57" y="183"/>
              </a:cxn>
              <a:cxn ang="0">
                <a:pos x="47" y="179"/>
              </a:cxn>
              <a:cxn ang="0">
                <a:pos x="40" y="172"/>
              </a:cxn>
              <a:cxn ang="0">
                <a:pos x="27" y="167"/>
              </a:cxn>
              <a:cxn ang="0">
                <a:pos x="27" y="162"/>
              </a:cxn>
              <a:cxn ang="0">
                <a:pos x="28" y="155"/>
              </a:cxn>
              <a:cxn ang="0">
                <a:pos x="25" y="149"/>
              </a:cxn>
              <a:cxn ang="0">
                <a:pos x="27" y="146"/>
              </a:cxn>
              <a:cxn ang="0">
                <a:pos x="19" y="133"/>
              </a:cxn>
              <a:cxn ang="0">
                <a:pos x="14" y="124"/>
              </a:cxn>
              <a:cxn ang="0">
                <a:pos x="17" y="118"/>
              </a:cxn>
              <a:cxn ang="0">
                <a:pos x="18" y="111"/>
              </a:cxn>
              <a:cxn ang="0">
                <a:pos x="11" y="105"/>
              </a:cxn>
              <a:cxn ang="0">
                <a:pos x="12" y="96"/>
              </a:cxn>
              <a:cxn ang="0">
                <a:pos x="14" y="92"/>
              </a:cxn>
              <a:cxn ang="0">
                <a:pos x="15" y="96"/>
              </a:cxn>
              <a:cxn ang="0">
                <a:pos x="18" y="96"/>
              </a:cxn>
              <a:cxn ang="0">
                <a:pos x="17" y="87"/>
              </a:cxn>
              <a:cxn ang="0">
                <a:pos x="14" y="89"/>
              </a:cxn>
              <a:cxn ang="0">
                <a:pos x="9" y="86"/>
              </a:cxn>
              <a:cxn ang="0">
                <a:pos x="8" y="75"/>
              </a:cxn>
              <a:cxn ang="0">
                <a:pos x="1" y="63"/>
              </a:cxn>
              <a:cxn ang="0">
                <a:pos x="2" y="57"/>
              </a:cxn>
              <a:cxn ang="0">
                <a:pos x="5" y="49"/>
              </a:cxn>
              <a:cxn ang="0">
                <a:pos x="2" y="39"/>
              </a:cxn>
              <a:cxn ang="0">
                <a:pos x="0" y="35"/>
              </a:cxn>
              <a:cxn ang="0">
                <a:pos x="0" y="30"/>
              </a:cxn>
              <a:cxn ang="0">
                <a:pos x="8" y="19"/>
              </a:cxn>
              <a:cxn ang="0">
                <a:pos x="11" y="12"/>
              </a:cxn>
              <a:cxn ang="0">
                <a:pos x="12" y="2"/>
              </a:cxn>
              <a:cxn ang="0">
                <a:pos x="58" y="79"/>
              </a:cxn>
              <a:cxn ang="0">
                <a:pos x="126" y="182"/>
              </a:cxn>
              <a:cxn ang="0">
                <a:pos x="127" y="188"/>
              </a:cxn>
              <a:cxn ang="0">
                <a:pos x="130" y="192"/>
              </a:cxn>
              <a:cxn ang="0">
                <a:pos x="131" y="196"/>
              </a:cxn>
              <a:cxn ang="0">
                <a:pos x="126" y="198"/>
              </a:cxn>
              <a:cxn ang="0">
                <a:pos x="119" y="210"/>
              </a:cxn>
              <a:cxn ang="0">
                <a:pos x="118" y="213"/>
              </a:cxn>
              <a:cxn ang="0">
                <a:pos x="117" y="218"/>
              </a:cxn>
              <a:cxn ang="0">
                <a:pos x="119" y="222"/>
              </a:cxn>
              <a:cxn ang="0">
                <a:pos x="117" y="224"/>
              </a:cxn>
            </a:cxnLst>
            <a:rect l="0" t="0" r="r" b="b"/>
            <a:pathLst>
              <a:path w="131" h="225">
                <a:moveTo>
                  <a:pt x="114" y="224"/>
                </a:moveTo>
                <a:lnTo>
                  <a:pt x="74" y="220"/>
                </a:lnTo>
                <a:lnTo>
                  <a:pt x="74" y="219"/>
                </a:lnTo>
                <a:lnTo>
                  <a:pt x="74" y="217"/>
                </a:lnTo>
                <a:lnTo>
                  <a:pt x="74" y="217"/>
                </a:lnTo>
                <a:lnTo>
                  <a:pt x="74" y="216"/>
                </a:lnTo>
                <a:lnTo>
                  <a:pt x="74" y="216"/>
                </a:lnTo>
                <a:lnTo>
                  <a:pt x="73" y="215"/>
                </a:lnTo>
                <a:lnTo>
                  <a:pt x="73" y="214"/>
                </a:lnTo>
                <a:lnTo>
                  <a:pt x="73" y="213"/>
                </a:lnTo>
                <a:lnTo>
                  <a:pt x="73" y="206"/>
                </a:lnTo>
                <a:lnTo>
                  <a:pt x="69" y="199"/>
                </a:lnTo>
                <a:lnTo>
                  <a:pt x="67" y="197"/>
                </a:lnTo>
                <a:lnTo>
                  <a:pt x="66" y="194"/>
                </a:lnTo>
                <a:lnTo>
                  <a:pt x="62" y="191"/>
                </a:lnTo>
                <a:lnTo>
                  <a:pt x="59" y="191"/>
                </a:lnTo>
                <a:lnTo>
                  <a:pt x="58" y="189"/>
                </a:lnTo>
                <a:lnTo>
                  <a:pt x="59" y="187"/>
                </a:lnTo>
                <a:lnTo>
                  <a:pt x="58" y="186"/>
                </a:lnTo>
                <a:lnTo>
                  <a:pt x="58" y="185"/>
                </a:lnTo>
                <a:lnTo>
                  <a:pt x="57" y="183"/>
                </a:lnTo>
                <a:lnTo>
                  <a:pt x="53" y="183"/>
                </a:lnTo>
                <a:lnTo>
                  <a:pt x="50" y="182"/>
                </a:lnTo>
                <a:lnTo>
                  <a:pt x="47" y="179"/>
                </a:lnTo>
                <a:lnTo>
                  <a:pt x="46" y="175"/>
                </a:lnTo>
                <a:lnTo>
                  <a:pt x="43" y="173"/>
                </a:lnTo>
                <a:lnTo>
                  <a:pt x="40" y="172"/>
                </a:lnTo>
                <a:lnTo>
                  <a:pt x="33" y="169"/>
                </a:lnTo>
                <a:lnTo>
                  <a:pt x="30" y="169"/>
                </a:lnTo>
                <a:lnTo>
                  <a:pt x="27" y="167"/>
                </a:lnTo>
                <a:lnTo>
                  <a:pt x="25" y="165"/>
                </a:lnTo>
                <a:lnTo>
                  <a:pt x="26" y="163"/>
                </a:lnTo>
                <a:lnTo>
                  <a:pt x="27" y="162"/>
                </a:lnTo>
                <a:lnTo>
                  <a:pt x="27" y="158"/>
                </a:lnTo>
                <a:lnTo>
                  <a:pt x="28" y="156"/>
                </a:lnTo>
                <a:lnTo>
                  <a:pt x="28" y="155"/>
                </a:lnTo>
                <a:lnTo>
                  <a:pt x="28" y="152"/>
                </a:lnTo>
                <a:lnTo>
                  <a:pt x="26" y="151"/>
                </a:lnTo>
                <a:lnTo>
                  <a:pt x="25" y="149"/>
                </a:lnTo>
                <a:lnTo>
                  <a:pt x="26" y="148"/>
                </a:lnTo>
                <a:lnTo>
                  <a:pt x="26" y="148"/>
                </a:lnTo>
                <a:lnTo>
                  <a:pt x="27" y="146"/>
                </a:lnTo>
                <a:lnTo>
                  <a:pt x="25" y="145"/>
                </a:lnTo>
                <a:lnTo>
                  <a:pt x="20" y="136"/>
                </a:lnTo>
                <a:lnTo>
                  <a:pt x="19" y="133"/>
                </a:lnTo>
                <a:lnTo>
                  <a:pt x="18" y="131"/>
                </a:lnTo>
                <a:lnTo>
                  <a:pt x="18" y="129"/>
                </a:lnTo>
                <a:lnTo>
                  <a:pt x="14" y="124"/>
                </a:lnTo>
                <a:lnTo>
                  <a:pt x="15" y="119"/>
                </a:lnTo>
                <a:lnTo>
                  <a:pt x="16" y="118"/>
                </a:lnTo>
                <a:lnTo>
                  <a:pt x="17" y="118"/>
                </a:lnTo>
                <a:lnTo>
                  <a:pt x="18" y="116"/>
                </a:lnTo>
                <a:lnTo>
                  <a:pt x="19" y="112"/>
                </a:lnTo>
                <a:lnTo>
                  <a:pt x="18" y="111"/>
                </a:lnTo>
                <a:lnTo>
                  <a:pt x="15" y="110"/>
                </a:lnTo>
                <a:lnTo>
                  <a:pt x="12" y="108"/>
                </a:lnTo>
                <a:lnTo>
                  <a:pt x="11" y="105"/>
                </a:lnTo>
                <a:lnTo>
                  <a:pt x="12" y="98"/>
                </a:lnTo>
                <a:lnTo>
                  <a:pt x="12" y="97"/>
                </a:lnTo>
                <a:lnTo>
                  <a:pt x="12" y="96"/>
                </a:lnTo>
                <a:lnTo>
                  <a:pt x="13" y="95"/>
                </a:lnTo>
                <a:lnTo>
                  <a:pt x="13" y="92"/>
                </a:lnTo>
                <a:lnTo>
                  <a:pt x="14" y="92"/>
                </a:lnTo>
                <a:lnTo>
                  <a:pt x="14" y="93"/>
                </a:lnTo>
                <a:lnTo>
                  <a:pt x="14" y="95"/>
                </a:lnTo>
                <a:lnTo>
                  <a:pt x="15" y="96"/>
                </a:lnTo>
                <a:lnTo>
                  <a:pt x="17" y="98"/>
                </a:lnTo>
                <a:lnTo>
                  <a:pt x="18" y="97"/>
                </a:lnTo>
                <a:lnTo>
                  <a:pt x="18" y="96"/>
                </a:lnTo>
                <a:lnTo>
                  <a:pt x="17" y="92"/>
                </a:lnTo>
                <a:lnTo>
                  <a:pt x="16" y="90"/>
                </a:lnTo>
                <a:lnTo>
                  <a:pt x="17" y="87"/>
                </a:lnTo>
                <a:lnTo>
                  <a:pt x="16" y="87"/>
                </a:lnTo>
                <a:lnTo>
                  <a:pt x="14" y="88"/>
                </a:lnTo>
                <a:lnTo>
                  <a:pt x="14" y="89"/>
                </a:lnTo>
                <a:lnTo>
                  <a:pt x="14" y="91"/>
                </a:lnTo>
                <a:lnTo>
                  <a:pt x="11" y="90"/>
                </a:lnTo>
                <a:lnTo>
                  <a:pt x="9" y="86"/>
                </a:lnTo>
                <a:lnTo>
                  <a:pt x="7" y="85"/>
                </a:lnTo>
                <a:lnTo>
                  <a:pt x="8" y="83"/>
                </a:lnTo>
                <a:lnTo>
                  <a:pt x="8" y="75"/>
                </a:lnTo>
                <a:lnTo>
                  <a:pt x="5" y="72"/>
                </a:lnTo>
                <a:lnTo>
                  <a:pt x="3" y="69"/>
                </a:lnTo>
                <a:lnTo>
                  <a:pt x="1" y="63"/>
                </a:lnTo>
                <a:lnTo>
                  <a:pt x="2" y="61"/>
                </a:lnTo>
                <a:lnTo>
                  <a:pt x="2" y="59"/>
                </a:lnTo>
                <a:lnTo>
                  <a:pt x="2" y="57"/>
                </a:lnTo>
                <a:lnTo>
                  <a:pt x="3" y="53"/>
                </a:lnTo>
                <a:lnTo>
                  <a:pt x="4" y="51"/>
                </a:lnTo>
                <a:lnTo>
                  <a:pt x="5" y="49"/>
                </a:lnTo>
                <a:lnTo>
                  <a:pt x="4" y="45"/>
                </a:lnTo>
                <a:lnTo>
                  <a:pt x="2" y="41"/>
                </a:lnTo>
                <a:lnTo>
                  <a:pt x="2" y="39"/>
                </a:lnTo>
                <a:lnTo>
                  <a:pt x="2" y="38"/>
                </a:lnTo>
                <a:lnTo>
                  <a:pt x="1" y="37"/>
                </a:lnTo>
                <a:lnTo>
                  <a:pt x="0" y="35"/>
                </a:lnTo>
                <a:lnTo>
                  <a:pt x="0" y="33"/>
                </a:lnTo>
                <a:lnTo>
                  <a:pt x="0" y="32"/>
                </a:lnTo>
                <a:lnTo>
                  <a:pt x="0" y="30"/>
                </a:lnTo>
                <a:lnTo>
                  <a:pt x="2" y="26"/>
                </a:lnTo>
                <a:lnTo>
                  <a:pt x="8" y="20"/>
                </a:lnTo>
                <a:lnTo>
                  <a:pt x="8" y="19"/>
                </a:lnTo>
                <a:lnTo>
                  <a:pt x="8" y="16"/>
                </a:lnTo>
                <a:lnTo>
                  <a:pt x="10" y="15"/>
                </a:lnTo>
                <a:lnTo>
                  <a:pt x="11" y="12"/>
                </a:lnTo>
                <a:lnTo>
                  <a:pt x="12" y="7"/>
                </a:lnTo>
                <a:lnTo>
                  <a:pt x="10" y="4"/>
                </a:lnTo>
                <a:lnTo>
                  <a:pt x="12" y="2"/>
                </a:lnTo>
                <a:lnTo>
                  <a:pt x="13" y="0"/>
                </a:lnTo>
                <a:lnTo>
                  <a:pt x="74" y="17"/>
                </a:lnTo>
                <a:lnTo>
                  <a:pt x="58" y="79"/>
                </a:lnTo>
                <a:lnTo>
                  <a:pt x="126" y="178"/>
                </a:lnTo>
                <a:lnTo>
                  <a:pt x="126" y="181"/>
                </a:lnTo>
                <a:lnTo>
                  <a:pt x="126" y="182"/>
                </a:lnTo>
                <a:lnTo>
                  <a:pt x="126" y="183"/>
                </a:lnTo>
                <a:lnTo>
                  <a:pt x="127" y="186"/>
                </a:lnTo>
                <a:lnTo>
                  <a:pt x="127" y="188"/>
                </a:lnTo>
                <a:lnTo>
                  <a:pt x="128" y="189"/>
                </a:lnTo>
                <a:lnTo>
                  <a:pt x="129" y="192"/>
                </a:lnTo>
                <a:lnTo>
                  <a:pt x="130" y="192"/>
                </a:lnTo>
                <a:lnTo>
                  <a:pt x="131" y="193"/>
                </a:lnTo>
                <a:lnTo>
                  <a:pt x="131" y="196"/>
                </a:lnTo>
                <a:lnTo>
                  <a:pt x="131" y="196"/>
                </a:lnTo>
                <a:lnTo>
                  <a:pt x="130" y="196"/>
                </a:lnTo>
                <a:lnTo>
                  <a:pt x="128" y="197"/>
                </a:lnTo>
                <a:lnTo>
                  <a:pt x="126" y="198"/>
                </a:lnTo>
                <a:lnTo>
                  <a:pt x="124" y="201"/>
                </a:lnTo>
                <a:lnTo>
                  <a:pt x="123" y="206"/>
                </a:lnTo>
                <a:lnTo>
                  <a:pt x="119" y="210"/>
                </a:lnTo>
                <a:lnTo>
                  <a:pt x="118" y="210"/>
                </a:lnTo>
                <a:lnTo>
                  <a:pt x="117" y="212"/>
                </a:lnTo>
                <a:lnTo>
                  <a:pt x="118" y="213"/>
                </a:lnTo>
                <a:lnTo>
                  <a:pt x="118" y="214"/>
                </a:lnTo>
                <a:lnTo>
                  <a:pt x="117" y="217"/>
                </a:lnTo>
                <a:lnTo>
                  <a:pt x="117" y="218"/>
                </a:lnTo>
                <a:lnTo>
                  <a:pt x="120" y="220"/>
                </a:lnTo>
                <a:lnTo>
                  <a:pt x="120" y="221"/>
                </a:lnTo>
                <a:lnTo>
                  <a:pt x="119" y="222"/>
                </a:lnTo>
                <a:lnTo>
                  <a:pt x="119" y="223"/>
                </a:lnTo>
                <a:lnTo>
                  <a:pt x="118" y="225"/>
                </a:lnTo>
                <a:lnTo>
                  <a:pt x="117" y="224"/>
                </a:lnTo>
                <a:lnTo>
                  <a:pt x="114" y="224"/>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494" name="Freeform 6"/>
          <p:cNvSpPr>
            <a:spLocks/>
          </p:cNvSpPr>
          <p:nvPr/>
        </p:nvSpPr>
        <p:spPr bwMode="auto">
          <a:xfrm>
            <a:off x="1878013" y="744538"/>
            <a:ext cx="919162" cy="1598612"/>
          </a:xfrm>
          <a:custGeom>
            <a:avLst/>
            <a:gdLst/>
            <a:ahLst/>
            <a:cxnLst>
              <a:cxn ang="0">
                <a:pos x="8" y="105"/>
              </a:cxn>
              <a:cxn ang="0">
                <a:pos x="10" y="100"/>
              </a:cxn>
              <a:cxn ang="0">
                <a:pos x="11" y="99"/>
              </a:cxn>
              <a:cxn ang="0">
                <a:pos x="10" y="96"/>
              </a:cxn>
              <a:cxn ang="0">
                <a:pos x="7" y="94"/>
              </a:cxn>
              <a:cxn ang="0">
                <a:pos x="12" y="86"/>
              </a:cxn>
              <a:cxn ang="0">
                <a:pos x="15" y="83"/>
              </a:cxn>
              <a:cxn ang="0">
                <a:pos x="17" y="80"/>
              </a:cxn>
              <a:cxn ang="0">
                <a:pos x="24" y="67"/>
              </a:cxn>
              <a:cxn ang="0">
                <a:pos x="21" y="65"/>
              </a:cxn>
              <a:cxn ang="0">
                <a:pos x="19" y="61"/>
              </a:cxn>
              <a:cxn ang="0">
                <a:pos x="19" y="57"/>
              </a:cxn>
              <a:cxn ang="0">
                <a:pos x="19" y="55"/>
              </a:cxn>
              <a:cxn ang="0">
                <a:pos x="19" y="52"/>
              </a:cxn>
              <a:cxn ang="0">
                <a:pos x="31" y="0"/>
              </a:cxn>
              <a:cxn ang="0">
                <a:pos x="40" y="23"/>
              </a:cxn>
              <a:cxn ang="0">
                <a:pos x="43" y="32"/>
              </a:cxn>
              <a:cxn ang="0">
                <a:pos x="42" y="35"/>
              </a:cxn>
              <a:cxn ang="0">
                <a:pos x="44" y="39"/>
              </a:cxn>
              <a:cxn ang="0">
                <a:pos x="50" y="47"/>
              </a:cxn>
              <a:cxn ang="0">
                <a:pos x="52" y="53"/>
              </a:cxn>
              <a:cxn ang="0">
                <a:pos x="54" y="54"/>
              </a:cxn>
              <a:cxn ang="0">
                <a:pos x="59" y="56"/>
              </a:cxn>
              <a:cxn ang="0">
                <a:pos x="56" y="64"/>
              </a:cxn>
              <a:cxn ang="0">
                <a:pos x="54" y="68"/>
              </a:cxn>
              <a:cxn ang="0">
                <a:pos x="54" y="70"/>
              </a:cxn>
              <a:cxn ang="0">
                <a:pos x="52" y="74"/>
              </a:cxn>
              <a:cxn ang="0">
                <a:pos x="51" y="76"/>
              </a:cxn>
              <a:cxn ang="0">
                <a:pos x="55" y="79"/>
              </a:cxn>
              <a:cxn ang="0">
                <a:pos x="60" y="75"/>
              </a:cxn>
              <a:cxn ang="0">
                <a:pos x="61" y="77"/>
              </a:cxn>
              <a:cxn ang="0">
                <a:pos x="63" y="78"/>
              </a:cxn>
              <a:cxn ang="0">
                <a:pos x="62" y="85"/>
              </a:cxn>
              <a:cxn ang="0">
                <a:pos x="65" y="90"/>
              </a:cxn>
              <a:cxn ang="0">
                <a:pos x="64" y="93"/>
              </a:cxn>
              <a:cxn ang="0">
                <a:pos x="67" y="96"/>
              </a:cxn>
              <a:cxn ang="0">
                <a:pos x="69" y="99"/>
              </a:cxn>
              <a:cxn ang="0">
                <a:pos x="68" y="102"/>
              </a:cxn>
              <a:cxn ang="0">
                <a:pos x="71" y="106"/>
              </a:cxn>
              <a:cxn ang="0">
                <a:pos x="73" y="103"/>
              </a:cxn>
              <a:cxn ang="0">
                <a:pos x="78" y="105"/>
              </a:cxn>
              <a:cxn ang="0">
                <a:pos x="80" y="103"/>
              </a:cxn>
              <a:cxn ang="0">
                <a:pos x="85" y="104"/>
              </a:cxn>
              <a:cxn ang="0">
                <a:pos x="88" y="105"/>
              </a:cxn>
              <a:cxn ang="0">
                <a:pos x="92" y="103"/>
              </a:cxn>
              <a:cxn ang="0">
                <a:pos x="95" y="104"/>
              </a:cxn>
              <a:cxn ang="0">
                <a:pos x="98" y="108"/>
              </a:cxn>
              <a:cxn ang="0">
                <a:pos x="90" y="159"/>
              </a:cxn>
              <a:cxn ang="0">
                <a:pos x="0" y="142"/>
              </a:cxn>
            </a:cxnLst>
            <a:rect l="0" t="0" r="r" b="b"/>
            <a:pathLst>
              <a:path w="98" h="159">
                <a:moveTo>
                  <a:pt x="0" y="142"/>
                </a:moveTo>
                <a:lnTo>
                  <a:pt x="8" y="105"/>
                </a:lnTo>
                <a:lnTo>
                  <a:pt x="10" y="102"/>
                </a:lnTo>
                <a:lnTo>
                  <a:pt x="10" y="100"/>
                </a:lnTo>
                <a:lnTo>
                  <a:pt x="10" y="100"/>
                </a:lnTo>
                <a:lnTo>
                  <a:pt x="11" y="99"/>
                </a:lnTo>
                <a:lnTo>
                  <a:pt x="11" y="98"/>
                </a:lnTo>
                <a:lnTo>
                  <a:pt x="10" y="96"/>
                </a:lnTo>
                <a:lnTo>
                  <a:pt x="8" y="95"/>
                </a:lnTo>
                <a:lnTo>
                  <a:pt x="7" y="94"/>
                </a:lnTo>
                <a:lnTo>
                  <a:pt x="8" y="91"/>
                </a:lnTo>
                <a:lnTo>
                  <a:pt x="12" y="86"/>
                </a:lnTo>
                <a:lnTo>
                  <a:pt x="14" y="85"/>
                </a:lnTo>
                <a:lnTo>
                  <a:pt x="15" y="83"/>
                </a:lnTo>
                <a:lnTo>
                  <a:pt x="16" y="81"/>
                </a:lnTo>
                <a:lnTo>
                  <a:pt x="17" y="80"/>
                </a:lnTo>
                <a:lnTo>
                  <a:pt x="24" y="69"/>
                </a:lnTo>
                <a:lnTo>
                  <a:pt x="24" y="67"/>
                </a:lnTo>
                <a:lnTo>
                  <a:pt x="22" y="65"/>
                </a:lnTo>
                <a:lnTo>
                  <a:pt x="21" y="65"/>
                </a:lnTo>
                <a:lnTo>
                  <a:pt x="19" y="63"/>
                </a:lnTo>
                <a:lnTo>
                  <a:pt x="19" y="61"/>
                </a:lnTo>
                <a:lnTo>
                  <a:pt x="19" y="58"/>
                </a:lnTo>
                <a:lnTo>
                  <a:pt x="19" y="57"/>
                </a:lnTo>
                <a:lnTo>
                  <a:pt x="20" y="56"/>
                </a:lnTo>
                <a:lnTo>
                  <a:pt x="19" y="55"/>
                </a:lnTo>
                <a:lnTo>
                  <a:pt x="19" y="53"/>
                </a:lnTo>
                <a:lnTo>
                  <a:pt x="19" y="52"/>
                </a:lnTo>
                <a:lnTo>
                  <a:pt x="31" y="0"/>
                </a:lnTo>
                <a:lnTo>
                  <a:pt x="31" y="0"/>
                </a:lnTo>
                <a:lnTo>
                  <a:pt x="44" y="3"/>
                </a:lnTo>
                <a:lnTo>
                  <a:pt x="40" y="23"/>
                </a:lnTo>
                <a:lnTo>
                  <a:pt x="43" y="29"/>
                </a:lnTo>
                <a:lnTo>
                  <a:pt x="43" y="32"/>
                </a:lnTo>
                <a:lnTo>
                  <a:pt x="43" y="34"/>
                </a:lnTo>
                <a:lnTo>
                  <a:pt x="42" y="35"/>
                </a:lnTo>
                <a:lnTo>
                  <a:pt x="43" y="36"/>
                </a:lnTo>
                <a:lnTo>
                  <a:pt x="44" y="39"/>
                </a:lnTo>
                <a:lnTo>
                  <a:pt x="48" y="42"/>
                </a:lnTo>
                <a:lnTo>
                  <a:pt x="50" y="47"/>
                </a:lnTo>
                <a:lnTo>
                  <a:pt x="51" y="50"/>
                </a:lnTo>
                <a:lnTo>
                  <a:pt x="52" y="53"/>
                </a:lnTo>
                <a:lnTo>
                  <a:pt x="54" y="53"/>
                </a:lnTo>
                <a:lnTo>
                  <a:pt x="54" y="54"/>
                </a:lnTo>
                <a:lnTo>
                  <a:pt x="58" y="55"/>
                </a:lnTo>
                <a:lnTo>
                  <a:pt x="59" y="56"/>
                </a:lnTo>
                <a:lnTo>
                  <a:pt x="55" y="63"/>
                </a:lnTo>
                <a:lnTo>
                  <a:pt x="56" y="64"/>
                </a:lnTo>
                <a:lnTo>
                  <a:pt x="54" y="65"/>
                </a:lnTo>
                <a:lnTo>
                  <a:pt x="54" y="68"/>
                </a:lnTo>
                <a:lnTo>
                  <a:pt x="54" y="68"/>
                </a:lnTo>
                <a:lnTo>
                  <a:pt x="54" y="70"/>
                </a:lnTo>
                <a:lnTo>
                  <a:pt x="52" y="72"/>
                </a:lnTo>
                <a:lnTo>
                  <a:pt x="52" y="74"/>
                </a:lnTo>
                <a:lnTo>
                  <a:pt x="52" y="75"/>
                </a:lnTo>
                <a:lnTo>
                  <a:pt x="51" y="76"/>
                </a:lnTo>
                <a:lnTo>
                  <a:pt x="54" y="79"/>
                </a:lnTo>
                <a:lnTo>
                  <a:pt x="55" y="79"/>
                </a:lnTo>
                <a:lnTo>
                  <a:pt x="59" y="75"/>
                </a:lnTo>
                <a:lnTo>
                  <a:pt x="60" y="75"/>
                </a:lnTo>
                <a:lnTo>
                  <a:pt x="61" y="75"/>
                </a:lnTo>
                <a:lnTo>
                  <a:pt x="61" y="77"/>
                </a:lnTo>
                <a:lnTo>
                  <a:pt x="62" y="77"/>
                </a:lnTo>
                <a:lnTo>
                  <a:pt x="63" y="78"/>
                </a:lnTo>
                <a:lnTo>
                  <a:pt x="62" y="81"/>
                </a:lnTo>
                <a:lnTo>
                  <a:pt x="62" y="85"/>
                </a:lnTo>
                <a:lnTo>
                  <a:pt x="63" y="88"/>
                </a:lnTo>
                <a:lnTo>
                  <a:pt x="65" y="90"/>
                </a:lnTo>
                <a:lnTo>
                  <a:pt x="65" y="91"/>
                </a:lnTo>
                <a:lnTo>
                  <a:pt x="64" y="93"/>
                </a:lnTo>
                <a:lnTo>
                  <a:pt x="65" y="96"/>
                </a:lnTo>
                <a:lnTo>
                  <a:pt x="67" y="96"/>
                </a:lnTo>
                <a:lnTo>
                  <a:pt x="69" y="98"/>
                </a:lnTo>
                <a:lnTo>
                  <a:pt x="69" y="99"/>
                </a:lnTo>
                <a:lnTo>
                  <a:pt x="68" y="102"/>
                </a:lnTo>
                <a:lnTo>
                  <a:pt x="68" y="102"/>
                </a:lnTo>
                <a:lnTo>
                  <a:pt x="69" y="105"/>
                </a:lnTo>
                <a:lnTo>
                  <a:pt x="71" y="106"/>
                </a:lnTo>
                <a:lnTo>
                  <a:pt x="72" y="104"/>
                </a:lnTo>
                <a:lnTo>
                  <a:pt x="73" y="103"/>
                </a:lnTo>
                <a:lnTo>
                  <a:pt x="77" y="104"/>
                </a:lnTo>
                <a:lnTo>
                  <a:pt x="78" y="105"/>
                </a:lnTo>
                <a:lnTo>
                  <a:pt x="79" y="103"/>
                </a:lnTo>
                <a:lnTo>
                  <a:pt x="80" y="103"/>
                </a:lnTo>
                <a:lnTo>
                  <a:pt x="81" y="104"/>
                </a:lnTo>
                <a:lnTo>
                  <a:pt x="85" y="104"/>
                </a:lnTo>
                <a:lnTo>
                  <a:pt x="87" y="105"/>
                </a:lnTo>
                <a:lnTo>
                  <a:pt x="88" y="105"/>
                </a:lnTo>
                <a:lnTo>
                  <a:pt x="92" y="105"/>
                </a:lnTo>
                <a:lnTo>
                  <a:pt x="92" y="103"/>
                </a:lnTo>
                <a:lnTo>
                  <a:pt x="93" y="102"/>
                </a:lnTo>
                <a:lnTo>
                  <a:pt x="95" y="104"/>
                </a:lnTo>
                <a:lnTo>
                  <a:pt x="96" y="106"/>
                </a:lnTo>
                <a:lnTo>
                  <a:pt x="98" y="108"/>
                </a:lnTo>
                <a:lnTo>
                  <a:pt x="90" y="159"/>
                </a:lnTo>
                <a:lnTo>
                  <a:pt x="90" y="159"/>
                </a:lnTo>
                <a:lnTo>
                  <a:pt x="44" y="151"/>
                </a:lnTo>
                <a:lnTo>
                  <a:pt x="0" y="142"/>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495" name="Freeform 7"/>
          <p:cNvSpPr>
            <a:spLocks/>
          </p:cNvSpPr>
          <p:nvPr/>
        </p:nvSpPr>
        <p:spPr bwMode="auto">
          <a:xfrm>
            <a:off x="2252663" y="774700"/>
            <a:ext cx="1574800" cy="1076325"/>
          </a:xfrm>
          <a:custGeom>
            <a:avLst/>
            <a:gdLst/>
            <a:ahLst/>
            <a:cxnLst>
              <a:cxn ang="0">
                <a:pos x="59" y="94"/>
              </a:cxn>
              <a:cxn ang="0">
                <a:pos x="56" y="103"/>
              </a:cxn>
              <a:cxn ang="0">
                <a:pos x="53" y="99"/>
              </a:cxn>
              <a:cxn ang="0">
                <a:pos x="52" y="102"/>
              </a:cxn>
              <a:cxn ang="0">
                <a:pos x="47" y="102"/>
              </a:cxn>
              <a:cxn ang="0">
                <a:pos x="41" y="101"/>
              </a:cxn>
              <a:cxn ang="0">
                <a:pos x="39" y="100"/>
              </a:cxn>
              <a:cxn ang="0">
                <a:pos x="37" y="101"/>
              </a:cxn>
              <a:cxn ang="0">
                <a:pos x="32" y="101"/>
              </a:cxn>
              <a:cxn ang="0">
                <a:pos x="29" y="102"/>
              </a:cxn>
              <a:cxn ang="0">
                <a:pos x="28" y="99"/>
              </a:cxn>
              <a:cxn ang="0">
                <a:pos x="28" y="95"/>
              </a:cxn>
              <a:cxn ang="0">
                <a:pos x="25" y="93"/>
              </a:cxn>
              <a:cxn ang="0">
                <a:pos x="25" y="88"/>
              </a:cxn>
              <a:cxn ang="0">
                <a:pos x="23" y="85"/>
              </a:cxn>
              <a:cxn ang="0">
                <a:pos x="22" y="78"/>
              </a:cxn>
              <a:cxn ang="0">
                <a:pos x="22" y="74"/>
              </a:cxn>
              <a:cxn ang="0">
                <a:pos x="21" y="73"/>
              </a:cxn>
              <a:cxn ang="0">
                <a:pos x="19" y="73"/>
              </a:cxn>
              <a:cxn ang="0">
                <a:pos x="14" y="76"/>
              </a:cxn>
              <a:cxn ang="0">
                <a:pos x="12" y="72"/>
              </a:cxn>
              <a:cxn ang="0">
                <a:pos x="12" y="69"/>
              </a:cxn>
              <a:cxn ang="0">
                <a:pos x="14" y="65"/>
              </a:cxn>
              <a:cxn ang="0">
                <a:pos x="14" y="62"/>
              </a:cxn>
              <a:cxn ang="0">
                <a:pos x="15" y="60"/>
              </a:cxn>
              <a:cxn ang="0">
                <a:pos x="17" y="52"/>
              </a:cxn>
              <a:cxn ang="0">
                <a:pos x="14" y="50"/>
              </a:cxn>
              <a:cxn ang="0">
                <a:pos x="11" y="47"/>
              </a:cxn>
              <a:cxn ang="0">
                <a:pos x="8" y="39"/>
              </a:cxn>
              <a:cxn ang="0">
                <a:pos x="3" y="33"/>
              </a:cxn>
              <a:cxn ang="0">
                <a:pos x="2" y="31"/>
              </a:cxn>
              <a:cxn ang="0">
                <a:pos x="2" y="26"/>
              </a:cxn>
              <a:cxn ang="0">
                <a:pos x="4" y="0"/>
              </a:cxn>
              <a:cxn ang="0">
                <a:pos x="60" y="10"/>
              </a:cxn>
              <a:cxn ang="0">
                <a:pos x="168" y="24"/>
              </a:cxn>
              <a:cxn ang="0">
                <a:pos x="161" y="107"/>
              </a:cxn>
            </a:cxnLst>
            <a:rect l="0" t="0" r="r" b="b"/>
            <a:pathLst>
              <a:path w="168" h="107">
                <a:moveTo>
                  <a:pt x="161" y="107"/>
                </a:moveTo>
                <a:lnTo>
                  <a:pt x="59" y="94"/>
                </a:lnTo>
                <a:lnTo>
                  <a:pt x="58" y="105"/>
                </a:lnTo>
                <a:lnTo>
                  <a:pt x="56" y="103"/>
                </a:lnTo>
                <a:lnTo>
                  <a:pt x="55" y="101"/>
                </a:lnTo>
                <a:lnTo>
                  <a:pt x="53" y="99"/>
                </a:lnTo>
                <a:lnTo>
                  <a:pt x="52" y="100"/>
                </a:lnTo>
                <a:lnTo>
                  <a:pt x="52" y="102"/>
                </a:lnTo>
                <a:lnTo>
                  <a:pt x="48" y="102"/>
                </a:lnTo>
                <a:lnTo>
                  <a:pt x="47" y="102"/>
                </a:lnTo>
                <a:lnTo>
                  <a:pt x="45" y="101"/>
                </a:lnTo>
                <a:lnTo>
                  <a:pt x="41" y="101"/>
                </a:lnTo>
                <a:lnTo>
                  <a:pt x="40" y="100"/>
                </a:lnTo>
                <a:lnTo>
                  <a:pt x="39" y="100"/>
                </a:lnTo>
                <a:lnTo>
                  <a:pt x="38" y="102"/>
                </a:lnTo>
                <a:lnTo>
                  <a:pt x="37" y="101"/>
                </a:lnTo>
                <a:lnTo>
                  <a:pt x="33" y="100"/>
                </a:lnTo>
                <a:lnTo>
                  <a:pt x="32" y="101"/>
                </a:lnTo>
                <a:lnTo>
                  <a:pt x="31" y="103"/>
                </a:lnTo>
                <a:lnTo>
                  <a:pt x="29" y="102"/>
                </a:lnTo>
                <a:lnTo>
                  <a:pt x="28" y="99"/>
                </a:lnTo>
                <a:lnTo>
                  <a:pt x="28" y="99"/>
                </a:lnTo>
                <a:lnTo>
                  <a:pt x="29" y="96"/>
                </a:lnTo>
                <a:lnTo>
                  <a:pt x="28" y="95"/>
                </a:lnTo>
                <a:lnTo>
                  <a:pt x="27" y="93"/>
                </a:lnTo>
                <a:lnTo>
                  <a:pt x="25" y="93"/>
                </a:lnTo>
                <a:lnTo>
                  <a:pt x="24" y="90"/>
                </a:lnTo>
                <a:lnTo>
                  <a:pt x="25" y="88"/>
                </a:lnTo>
                <a:lnTo>
                  <a:pt x="25" y="87"/>
                </a:lnTo>
                <a:lnTo>
                  <a:pt x="23" y="85"/>
                </a:lnTo>
                <a:lnTo>
                  <a:pt x="22" y="82"/>
                </a:lnTo>
                <a:lnTo>
                  <a:pt x="22" y="78"/>
                </a:lnTo>
                <a:lnTo>
                  <a:pt x="22" y="75"/>
                </a:lnTo>
                <a:lnTo>
                  <a:pt x="22" y="74"/>
                </a:lnTo>
                <a:lnTo>
                  <a:pt x="21" y="74"/>
                </a:lnTo>
                <a:lnTo>
                  <a:pt x="21" y="73"/>
                </a:lnTo>
                <a:lnTo>
                  <a:pt x="20" y="72"/>
                </a:lnTo>
                <a:lnTo>
                  <a:pt x="19" y="73"/>
                </a:lnTo>
                <a:lnTo>
                  <a:pt x="15" y="76"/>
                </a:lnTo>
                <a:lnTo>
                  <a:pt x="14" y="76"/>
                </a:lnTo>
                <a:lnTo>
                  <a:pt x="11" y="73"/>
                </a:lnTo>
                <a:lnTo>
                  <a:pt x="12" y="72"/>
                </a:lnTo>
                <a:lnTo>
                  <a:pt x="12" y="71"/>
                </a:lnTo>
                <a:lnTo>
                  <a:pt x="12" y="69"/>
                </a:lnTo>
                <a:lnTo>
                  <a:pt x="14" y="67"/>
                </a:lnTo>
                <a:lnTo>
                  <a:pt x="14" y="65"/>
                </a:lnTo>
                <a:lnTo>
                  <a:pt x="14" y="65"/>
                </a:lnTo>
                <a:lnTo>
                  <a:pt x="14" y="62"/>
                </a:lnTo>
                <a:lnTo>
                  <a:pt x="15" y="61"/>
                </a:lnTo>
                <a:lnTo>
                  <a:pt x="15" y="60"/>
                </a:lnTo>
                <a:lnTo>
                  <a:pt x="19" y="53"/>
                </a:lnTo>
                <a:lnTo>
                  <a:pt x="17" y="52"/>
                </a:lnTo>
                <a:lnTo>
                  <a:pt x="14" y="51"/>
                </a:lnTo>
                <a:lnTo>
                  <a:pt x="14" y="50"/>
                </a:lnTo>
                <a:lnTo>
                  <a:pt x="12" y="50"/>
                </a:lnTo>
                <a:lnTo>
                  <a:pt x="11" y="47"/>
                </a:lnTo>
                <a:lnTo>
                  <a:pt x="10" y="44"/>
                </a:lnTo>
                <a:lnTo>
                  <a:pt x="8" y="39"/>
                </a:lnTo>
                <a:lnTo>
                  <a:pt x="4" y="36"/>
                </a:lnTo>
                <a:lnTo>
                  <a:pt x="3" y="33"/>
                </a:lnTo>
                <a:lnTo>
                  <a:pt x="2" y="32"/>
                </a:lnTo>
                <a:lnTo>
                  <a:pt x="2" y="31"/>
                </a:lnTo>
                <a:lnTo>
                  <a:pt x="3" y="29"/>
                </a:lnTo>
                <a:lnTo>
                  <a:pt x="2" y="26"/>
                </a:lnTo>
                <a:lnTo>
                  <a:pt x="0" y="20"/>
                </a:lnTo>
                <a:lnTo>
                  <a:pt x="4" y="0"/>
                </a:lnTo>
                <a:lnTo>
                  <a:pt x="19" y="3"/>
                </a:lnTo>
                <a:lnTo>
                  <a:pt x="60" y="10"/>
                </a:lnTo>
                <a:lnTo>
                  <a:pt x="103" y="17"/>
                </a:lnTo>
                <a:lnTo>
                  <a:pt x="168" y="24"/>
                </a:lnTo>
                <a:lnTo>
                  <a:pt x="163" y="87"/>
                </a:lnTo>
                <a:lnTo>
                  <a:pt x="161" y="107"/>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496" name="Freeform 8"/>
          <p:cNvSpPr>
            <a:spLocks/>
          </p:cNvSpPr>
          <p:nvPr/>
        </p:nvSpPr>
        <p:spPr bwMode="auto">
          <a:xfrm>
            <a:off x="2693988" y="1719263"/>
            <a:ext cx="1068387" cy="955675"/>
          </a:xfrm>
          <a:custGeom>
            <a:avLst/>
            <a:gdLst/>
            <a:ahLst/>
            <a:cxnLst>
              <a:cxn ang="0">
                <a:pos x="107" y="95"/>
              </a:cxn>
              <a:cxn ang="0">
                <a:pos x="111" y="54"/>
              </a:cxn>
              <a:cxn ang="0">
                <a:pos x="114" y="13"/>
              </a:cxn>
              <a:cxn ang="0">
                <a:pos x="12" y="0"/>
              </a:cxn>
              <a:cxn ang="0">
                <a:pos x="11" y="11"/>
              </a:cxn>
              <a:cxn ang="0">
                <a:pos x="3" y="62"/>
              </a:cxn>
              <a:cxn ang="0">
                <a:pos x="3" y="62"/>
              </a:cxn>
              <a:cxn ang="0">
                <a:pos x="0" y="82"/>
              </a:cxn>
              <a:cxn ang="0">
                <a:pos x="30" y="87"/>
              </a:cxn>
              <a:cxn ang="0">
                <a:pos x="107" y="95"/>
              </a:cxn>
              <a:cxn ang="0">
                <a:pos x="107" y="95"/>
              </a:cxn>
            </a:cxnLst>
            <a:rect l="0" t="0" r="r" b="b"/>
            <a:pathLst>
              <a:path w="114" h="95">
                <a:moveTo>
                  <a:pt x="107" y="95"/>
                </a:moveTo>
                <a:lnTo>
                  <a:pt x="111" y="54"/>
                </a:lnTo>
                <a:lnTo>
                  <a:pt x="114" y="13"/>
                </a:lnTo>
                <a:lnTo>
                  <a:pt x="12" y="0"/>
                </a:lnTo>
                <a:lnTo>
                  <a:pt x="11" y="11"/>
                </a:lnTo>
                <a:lnTo>
                  <a:pt x="3" y="62"/>
                </a:lnTo>
                <a:lnTo>
                  <a:pt x="3" y="62"/>
                </a:lnTo>
                <a:lnTo>
                  <a:pt x="0" y="82"/>
                </a:lnTo>
                <a:lnTo>
                  <a:pt x="30" y="87"/>
                </a:lnTo>
                <a:lnTo>
                  <a:pt x="107" y="95"/>
                </a:lnTo>
                <a:lnTo>
                  <a:pt x="107" y="95"/>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497" name="Freeform 9"/>
          <p:cNvSpPr>
            <a:spLocks/>
          </p:cNvSpPr>
          <p:nvPr/>
        </p:nvSpPr>
        <p:spPr bwMode="auto">
          <a:xfrm>
            <a:off x="1306513" y="2062163"/>
            <a:ext cx="984250" cy="1617662"/>
          </a:xfrm>
          <a:custGeom>
            <a:avLst/>
            <a:gdLst/>
            <a:ahLst/>
            <a:cxnLst>
              <a:cxn ang="0">
                <a:pos x="16" y="0"/>
              </a:cxn>
              <a:cxn ang="0">
                <a:pos x="0" y="61"/>
              </a:cxn>
              <a:cxn ang="0">
                <a:pos x="68" y="161"/>
              </a:cxn>
              <a:cxn ang="0">
                <a:pos x="68" y="160"/>
              </a:cxn>
              <a:cxn ang="0">
                <a:pos x="69" y="159"/>
              </a:cxn>
              <a:cxn ang="0">
                <a:pos x="70" y="154"/>
              </a:cxn>
              <a:cxn ang="0">
                <a:pos x="69" y="153"/>
              </a:cxn>
              <a:cxn ang="0">
                <a:pos x="71" y="143"/>
              </a:cxn>
              <a:cxn ang="0">
                <a:pos x="70" y="139"/>
              </a:cxn>
              <a:cxn ang="0">
                <a:pos x="71" y="138"/>
              </a:cxn>
              <a:cxn ang="0">
                <a:pos x="73" y="138"/>
              </a:cxn>
              <a:cxn ang="0">
                <a:pos x="76" y="139"/>
              </a:cxn>
              <a:cxn ang="0">
                <a:pos x="77" y="140"/>
              </a:cxn>
              <a:cxn ang="0">
                <a:pos x="77" y="141"/>
              </a:cxn>
              <a:cxn ang="0">
                <a:pos x="79" y="142"/>
              </a:cxn>
              <a:cxn ang="0">
                <a:pos x="80" y="142"/>
              </a:cxn>
              <a:cxn ang="0">
                <a:pos x="83" y="133"/>
              </a:cxn>
              <a:cxn ang="0">
                <a:pos x="86" y="122"/>
              </a:cxn>
              <a:cxn ang="0">
                <a:pos x="105" y="20"/>
              </a:cxn>
              <a:cxn ang="0">
                <a:pos x="60" y="11"/>
              </a:cxn>
              <a:cxn ang="0">
                <a:pos x="16" y="0"/>
              </a:cxn>
            </a:cxnLst>
            <a:rect l="0" t="0" r="r" b="b"/>
            <a:pathLst>
              <a:path w="105" h="161">
                <a:moveTo>
                  <a:pt x="16" y="0"/>
                </a:moveTo>
                <a:lnTo>
                  <a:pt x="0" y="61"/>
                </a:lnTo>
                <a:lnTo>
                  <a:pt x="68" y="161"/>
                </a:lnTo>
                <a:lnTo>
                  <a:pt x="68" y="160"/>
                </a:lnTo>
                <a:lnTo>
                  <a:pt x="69" y="159"/>
                </a:lnTo>
                <a:lnTo>
                  <a:pt x="70" y="154"/>
                </a:lnTo>
                <a:lnTo>
                  <a:pt x="69" y="153"/>
                </a:lnTo>
                <a:lnTo>
                  <a:pt x="71" y="143"/>
                </a:lnTo>
                <a:lnTo>
                  <a:pt x="70" y="139"/>
                </a:lnTo>
                <a:lnTo>
                  <a:pt x="71" y="138"/>
                </a:lnTo>
                <a:lnTo>
                  <a:pt x="73" y="138"/>
                </a:lnTo>
                <a:lnTo>
                  <a:pt x="76" y="139"/>
                </a:lnTo>
                <a:lnTo>
                  <a:pt x="77" y="140"/>
                </a:lnTo>
                <a:lnTo>
                  <a:pt x="77" y="141"/>
                </a:lnTo>
                <a:lnTo>
                  <a:pt x="79" y="142"/>
                </a:lnTo>
                <a:lnTo>
                  <a:pt x="80" y="142"/>
                </a:lnTo>
                <a:lnTo>
                  <a:pt x="83" y="133"/>
                </a:lnTo>
                <a:lnTo>
                  <a:pt x="86" y="122"/>
                </a:lnTo>
                <a:lnTo>
                  <a:pt x="105" y="20"/>
                </a:lnTo>
                <a:lnTo>
                  <a:pt x="60" y="11"/>
                </a:lnTo>
                <a:lnTo>
                  <a:pt x="16" y="0"/>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498" name="Freeform 10"/>
          <p:cNvSpPr>
            <a:spLocks/>
          </p:cNvSpPr>
          <p:nvPr/>
        </p:nvSpPr>
        <p:spPr bwMode="auto">
          <a:xfrm>
            <a:off x="1822450" y="3297238"/>
            <a:ext cx="1049338" cy="1296987"/>
          </a:xfrm>
          <a:custGeom>
            <a:avLst/>
            <a:gdLst/>
            <a:ahLst/>
            <a:cxnLst>
              <a:cxn ang="0">
                <a:pos x="95" y="129"/>
              </a:cxn>
              <a:cxn ang="0">
                <a:pos x="112" y="12"/>
              </a:cxn>
              <a:cxn ang="0">
                <a:pos x="30" y="0"/>
              </a:cxn>
              <a:cxn ang="0">
                <a:pos x="28" y="10"/>
              </a:cxn>
              <a:cxn ang="0">
                <a:pos x="25" y="19"/>
              </a:cxn>
              <a:cxn ang="0">
                <a:pos x="24" y="19"/>
              </a:cxn>
              <a:cxn ang="0">
                <a:pos x="22" y="18"/>
              </a:cxn>
              <a:cxn ang="0">
                <a:pos x="22" y="17"/>
              </a:cxn>
              <a:cxn ang="0">
                <a:pos x="21" y="16"/>
              </a:cxn>
              <a:cxn ang="0">
                <a:pos x="18" y="15"/>
              </a:cxn>
              <a:cxn ang="0">
                <a:pos x="16" y="15"/>
              </a:cxn>
              <a:cxn ang="0">
                <a:pos x="15" y="16"/>
              </a:cxn>
              <a:cxn ang="0">
                <a:pos x="16" y="20"/>
              </a:cxn>
              <a:cxn ang="0">
                <a:pos x="14" y="30"/>
              </a:cxn>
              <a:cxn ang="0">
                <a:pos x="15" y="32"/>
              </a:cxn>
              <a:cxn ang="0">
                <a:pos x="14" y="36"/>
              </a:cxn>
              <a:cxn ang="0">
                <a:pos x="13" y="37"/>
              </a:cxn>
              <a:cxn ang="0">
                <a:pos x="13" y="38"/>
              </a:cxn>
              <a:cxn ang="0">
                <a:pos x="13" y="41"/>
              </a:cxn>
              <a:cxn ang="0">
                <a:pos x="13" y="42"/>
              </a:cxn>
              <a:cxn ang="0">
                <a:pos x="13" y="43"/>
              </a:cxn>
              <a:cxn ang="0">
                <a:pos x="14" y="46"/>
              </a:cxn>
              <a:cxn ang="0">
                <a:pos x="14" y="48"/>
              </a:cxn>
              <a:cxn ang="0">
                <a:pos x="15" y="49"/>
              </a:cxn>
              <a:cxn ang="0">
                <a:pos x="16" y="52"/>
              </a:cxn>
              <a:cxn ang="0">
                <a:pos x="17" y="52"/>
              </a:cxn>
              <a:cxn ang="0">
                <a:pos x="18" y="54"/>
              </a:cxn>
              <a:cxn ang="0">
                <a:pos x="18" y="56"/>
              </a:cxn>
              <a:cxn ang="0">
                <a:pos x="18" y="56"/>
              </a:cxn>
              <a:cxn ang="0">
                <a:pos x="17" y="56"/>
              </a:cxn>
              <a:cxn ang="0">
                <a:pos x="15" y="57"/>
              </a:cxn>
              <a:cxn ang="0">
                <a:pos x="13" y="58"/>
              </a:cxn>
              <a:cxn ang="0">
                <a:pos x="11" y="61"/>
              </a:cxn>
              <a:cxn ang="0">
                <a:pos x="10" y="66"/>
              </a:cxn>
              <a:cxn ang="0">
                <a:pos x="6" y="70"/>
              </a:cxn>
              <a:cxn ang="0">
                <a:pos x="5" y="70"/>
              </a:cxn>
              <a:cxn ang="0">
                <a:pos x="4" y="72"/>
              </a:cxn>
              <a:cxn ang="0">
                <a:pos x="5" y="73"/>
              </a:cxn>
              <a:cxn ang="0">
                <a:pos x="5" y="74"/>
              </a:cxn>
              <a:cxn ang="0">
                <a:pos x="4" y="77"/>
              </a:cxn>
              <a:cxn ang="0">
                <a:pos x="4" y="78"/>
              </a:cxn>
              <a:cxn ang="0">
                <a:pos x="7" y="80"/>
              </a:cxn>
              <a:cxn ang="0">
                <a:pos x="7" y="81"/>
              </a:cxn>
              <a:cxn ang="0">
                <a:pos x="6" y="82"/>
              </a:cxn>
              <a:cxn ang="0">
                <a:pos x="6" y="83"/>
              </a:cxn>
              <a:cxn ang="0">
                <a:pos x="5" y="85"/>
              </a:cxn>
              <a:cxn ang="0">
                <a:pos x="4" y="85"/>
              </a:cxn>
              <a:cxn ang="0">
                <a:pos x="1" y="84"/>
              </a:cxn>
              <a:cxn ang="0">
                <a:pos x="0" y="89"/>
              </a:cxn>
              <a:cxn ang="0">
                <a:pos x="60" y="124"/>
              </a:cxn>
              <a:cxn ang="0">
                <a:pos x="95" y="129"/>
              </a:cxn>
              <a:cxn ang="0">
                <a:pos x="95" y="129"/>
              </a:cxn>
            </a:cxnLst>
            <a:rect l="0" t="0" r="r" b="b"/>
            <a:pathLst>
              <a:path w="112" h="129">
                <a:moveTo>
                  <a:pt x="95" y="129"/>
                </a:moveTo>
                <a:lnTo>
                  <a:pt x="112" y="12"/>
                </a:lnTo>
                <a:lnTo>
                  <a:pt x="30" y="0"/>
                </a:lnTo>
                <a:lnTo>
                  <a:pt x="28" y="10"/>
                </a:lnTo>
                <a:lnTo>
                  <a:pt x="25" y="19"/>
                </a:lnTo>
                <a:lnTo>
                  <a:pt x="24" y="19"/>
                </a:lnTo>
                <a:lnTo>
                  <a:pt x="22" y="18"/>
                </a:lnTo>
                <a:lnTo>
                  <a:pt x="22" y="17"/>
                </a:lnTo>
                <a:lnTo>
                  <a:pt x="21" y="16"/>
                </a:lnTo>
                <a:lnTo>
                  <a:pt x="18" y="15"/>
                </a:lnTo>
                <a:lnTo>
                  <a:pt x="16" y="15"/>
                </a:lnTo>
                <a:lnTo>
                  <a:pt x="15" y="16"/>
                </a:lnTo>
                <a:lnTo>
                  <a:pt x="16" y="20"/>
                </a:lnTo>
                <a:lnTo>
                  <a:pt x="14" y="30"/>
                </a:lnTo>
                <a:lnTo>
                  <a:pt x="15" y="32"/>
                </a:lnTo>
                <a:lnTo>
                  <a:pt x="14" y="36"/>
                </a:lnTo>
                <a:lnTo>
                  <a:pt x="13" y="37"/>
                </a:lnTo>
                <a:lnTo>
                  <a:pt x="13" y="38"/>
                </a:lnTo>
                <a:lnTo>
                  <a:pt x="13" y="41"/>
                </a:lnTo>
                <a:lnTo>
                  <a:pt x="13" y="42"/>
                </a:lnTo>
                <a:lnTo>
                  <a:pt x="13" y="43"/>
                </a:lnTo>
                <a:lnTo>
                  <a:pt x="14" y="46"/>
                </a:lnTo>
                <a:lnTo>
                  <a:pt x="14" y="48"/>
                </a:lnTo>
                <a:lnTo>
                  <a:pt x="15" y="49"/>
                </a:lnTo>
                <a:lnTo>
                  <a:pt x="16" y="52"/>
                </a:lnTo>
                <a:lnTo>
                  <a:pt x="17" y="52"/>
                </a:lnTo>
                <a:lnTo>
                  <a:pt x="18" y="54"/>
                </a:lnTo>
                <a:lnTo>
                  <a:pt x="18" y="56"/>
                </a:lnTo>
                <a:lnTo>
                  <a:pt x="18" y="56"/>
                </a:lnTo>
                <a:lnTo>
                  <a:pt x="17" y="56"/>
                </a:lnTo>
                <a:lnTo>
                  <a:pt x="15" y="57"/>
                </a:lnTo>
                <a:lnTo>
                  <a:pt x="13" y="58"/>
                </a:lnTo>
                <a:lnTo>
                  <a:pt x="11" y="61"/>
                </a:lnTo>
                <a:lnTo>
                  <a:pt x="10" y="66"/>
                </a:lnTo>
                <a:lnTo>
                  <a:pt x="6" y="70"/>
                </a:lnTo>
                <a:lnTo>
                  <a:pt x="5" y="70"/>
                </a:lnTo>
                <a:lnTo>
                  <a:pt x="4" y="72"/>
                </a:lnTo>
                <a:lnTo>
                  <a:pt x="5" y="73"/>
                </a:lnTo>
                <a:lnTo>
                  <a:pt x="5" y="74"/>
                </a:lnTo>
                <a:lnTo>
                  <a:pt x="4" y="77"/>
                </a:lnTo>
                <a:lnTo>
                  <a:pt x="4" y="78"/>
                </a:lnTo>
                <a:lnTo>
                  <a:pt x="7" y="80"/>
                </a:lnTo>
                <a:lnTo>
                  <a:pt x="7" y="81"/>
                </a:lnTo>
                <a:lnTo>
                  <a:pt x="6" y="82"/>
                </a:lnTo>
                <a:lnTo>
                  <a:pt x="6" y="83"/>
                </a:lnTo>
                <a:lnTo>
                  <a:pt x="5" y="85"/>
                </a:lnTo>
                <a:lnTo>
                  <a:pt x="4" y="85"/>
                </a:lnTo>
                <a:lnTo>
                  <a:pt x="1" y="84"/>
                </a:lnTo>
                <a:lnTo>
                  <a:pt x="0" y="89"/>
                </a:lnTo>
                <a:lnTo>
                  <a:pt x="60" y="124"/>
                </a:lnTo>
                <a:lnTo>
                  <a:pt x="95" y="129"/>
                </a:lnTo>
                <a:lnTo>
                  <a:pt x="95" y="129"/>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499" name="Freeform 11"/>
          <p:cNvSpPr>
            <a:spLocks/>
          </p:cNvSpPr>
          <p:nvPr/>
        </p:nvSpPr>
        <p:spPr bwMode="auto">
          <a:xfrm>
            <a:off x="2871788" y="2593975"/>
            <a:ext cx="1116012" cy="944563"/>
          </a:xfrm>
          <a:custGeom>
            <a:avLst/>
            <a:gdLst/>
            <a:ahLst/>
            <a:cxnLst>
              <a:cxn ang="0">
                <a:pos x="0" y="82"/>
              </a:cxn>
              <a:cxn ang="0">
                <a:pos x="11" y="0"/>
              </a:cxn>
              <a:cxn ang="0">
                <a:pos x="89" y="8"/>
              </a:cxn>
              <a:cxn ang="0">
                <a:pos x="119" y="11"/>
              </a:cxn>
              <a:cxn ang="0">
                <a:pos x="118" y="32"/>
              </a:cxn>
              <a:cxn ang="0">
                <a:pos x="115" y="94"/>
              </a:cxn>
              <a:cxn ang="0">
                <a:pos x="99" y="93"/>
              </a:cxn>
              <a:cxn ang="0">
                <a:pos x="0" y="82"/>
              </a:cxn>
            </a:cxnLst>
            <a:rect l="0" t="0" r="r" b="b"/>
            <a:pathLst>
              <a:path w="119" h="94">
                <a:moveTo>
                  <a:pt x="0" y="82"/>
                </a:moveTo>
                <a:lnTo>
                  <a:pt x="11" y="0"/>
                </a:lnTo>
                <a:lnTo>
                  <a:pt x="89" y="8"/>
                </a:lnTo>
                <a:lnTo>
                  <a:pt x="119" y="11"/>
                </a:lnTo>
                <a:lnTo>
                  <a:pt x="118" y="32"/>
                </a:lnTo>
                <a:lnTo>
                  <a:pt x="115" y="94"/>
                </a:lnTo>
                <a:lnTo>
                  <a:pt x="99" y="93"/>
                </a:lnTo>
                <a:lnTo>
                  <a:pt x="0" y="82"/>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00" name="Freeform 12"/>
          <p:cNvSpPr>
            <a:spLocks/>
          </p:cNvSpPr>
          <p:nvPr/>
        </p:nvSpPr>
        <p:spPr bwMode="auto">
          <a:xfrm>
            <a:off x="2722563" y="3417888"/>
            <a:ext cx="1077912" cy="1196975"/>
          </a:xfrm>
          <a:custGeom>
            <a:avLst/>
            <a:gdLst/>
            <a:ahLst/>
            <a:cxnLst>
              <a:cxn ang="0">
                <a:pos x="16" y="0"/>
              </a:cxn>
              <a:cxn ang="0">
                <a:pos x="0" y="117"/>
              </a:cxn>
              <a:cxn ang="0">
                <a:pos x="0" y="117"/>
              </a:cxn>
              <a:cxn ang="0">
                <a:pos x="15" y="119"/>
              </a:cxn>
              <a:cxn ang="0">
                <a:pos x="16" y="110"/>
              </a:cxn>
              <a:cxn ang="0">
                <a:pos x="44" y="113"/>
              </a:cxn>
              <a:cxn ang="0">
                <a:pos x="44" y="113"/>
              </a:cxn>
              <a:cxn ang="0">
                <a:pos x="43" y="111"/>
              </a:cxn>
              <a:cxn ang="0">
                <a:pos x="44" y="110"/>
              </a:cxn>
              <a:cxn ang="0">
                <a:pos x="44" y="110"/>
              </a:cxn>
              <a:cxn ang="0">
                <a:pos x="43" y="109"/>
              </a:cxn>
              <a:cxn ang="0">
                <a:pos x="44" y="109"/>
              </a:cxn>
              <a:cxn ang="0">
                <a:pos x="106" y="115"/>
              </a:cxn>
              <a:cxn ang="0">
                <a:pos x="113" y="21"/>
              </a:cxn>
              <a:cxn ang="0">
                <a:pos x="114" y="21"/>
              </a:cxn>
              <a:cxn ang="0">
                <a:pos x="115" y="11"/>
              </a:cxn>
              <a:cxn ang="0">
                <a:pos x="16" y="0"/>
              </a:cxn>
            </a:cxnLst>
            <a:rect l="0" t="0" r="r" b="b"/>
            <a:pathLst>
              <a:path w="115" h="119">
                <a:moveTo>
                  <a:pt x="16" y="0"/>
                </a:moveTo>
                <a:lnTo>
                  <a:pt x="0" y="117"/>
                </a:lnTo>
                <a:lnTo>
                  <a:pt x="0" y="117"/>
                </a:lnTo>
                <a:lnTo>
                  <a:pt x="15" y="119"/>
                </a:lnTo>
                <a:lnTo>
                  <a:pt x="16" y="110"/>
                </a:lnTo>
                <a:lnTo>
                  <a:pt x="44" y="113"/>
                </a:lnTo>
                <a:lnTo>
                  <a:pt x="44" y="113"/>
                </a:lnTo>
                <a:lnTo>
                  <a:pt x="43" y="111"/>
                </a:lnTo>
                <a:lnTo>
                  <a:pt x="44" y="110"/>
                </a:lnTo>
                <a:lnTo>
                  <a:pt x="44" y="110"/>
                </a:lnTo>
                <a:lnTo>
                  <a:pt x="43" y="109"/>
                </a:lnTo>
                <a:lnTo>
                  <a:pt x="44" y="109"/>
                </a:lnTo>
                <a:lnTo>
                  <a:pt x="106" y="115"/>
                </a:lnTo>
                <a:lnTo>
                  <a:pt x="113" y="21"/>
                </a:lnTo>
                <a:lnTo>
                  <a:pt x="114" y="21"/>
                </a:lnTo>
                <a:lnTo>
                  <a:pt x="115" y="11"/>
                </a:lnTo>
                <a:lnTo>
                  <a:pt x="16" y="0"/>
                </a:lnTo>
              </a:path>
            </a:pathLst>
          </a:custGeom>
          <a:solidFill>
            <a:schemeClr val="accent3"/>
          </a:solidFill>
          <a:ln w="25400">
            <a:solidFill>
              <a:schemeClr val="bg1"/>
            </a:solidFill>
            <a:round/>
            <a:headEnd/>
            <a:tailEnd/>
          </a:ln>
        </p:spPr>
        <p:txBody>
          <a:bodyPr/>
          <a:lstStyle/>
          <a:p>
            <a:pPr eaLnBrk="0" hangingPunct="0"/>
            <a:endParaRPr lang="en-US" dirty="0">
              <a:solidFill>
                <a:srgbClr val="9BBB59"/>
              </a:solidFill>
              <a:latin typeface="Arial" charset="0"/>
              <a:ea typeface="ＭＳ Ｐゴシック" pitchFamily="1" charset="-128"/>
              <a:cs typeface="+mn-cs"/>
            </a:endParaRPr>
          </a:p>
        </p:txBody>
      </p:sp>
      <p:sp>
        <p:nvSpPr>
          <p:cNvPr id="319501" name="Freeform 13"/>
          <p:cNvSpPr>
            <a:spLocks/>
          </p:cNvSpPr>
          <p:nvPr/>
        </p:nvSpPr>
        <p:spPr bwMode="auto">
          <a:xfrm>
            <a:off x="3781425" y="1016000"/>
            <a:ext cx="1011238" cy="684213"/>
          </a:xfrm>
          <a:custGeom>
            <a:avLst/>
            <a:gdLst/>
            <a:ahLst/>
            <a:cxnLst>
              <a:cxn ang="0">
                <a:pos x="0" y="63"/>
              </a:cxn>
              <a:cxn ang="0">
                <a:pos x="5" y="0"/>
              </a:cxn>
              <a:cxn ang="0">
                <a:pos x="53" y="3"/>
              </a:cxn>
              <a:cxn ang="0">
                <a:pos x="99" y="5"/>
              </a:cxn>
              <a:cxn ang="0">
                <a:pos x="100" y="6"/>
              </a:cxn>
              <a:cxn ang="0">
                <a:pos x="101" y="11"/>
              </a:cxn>
              <a:cxn ang="0">
                <a:pos x="101" y="12"/>
              </a:cxn>
              <a:cxn ang="0">
                <a:pos x="100" y="16"/>
              </a:cxn>
              <a:cxn ang="0">
                <a:pos x="100" y="22"/>
              </a:cxn>
              <a:cxn ang="0">
                <a:pos x="102" y="29"/>
              </a:cxn>
              <a:cxn ang="0">
                <a:pos x="103" y="30"/>
              </a:cxn>
              <a:cxn ang="0">
                <a:pos x="105" y="36"/>
              </a:cxn>
              <a:cxn ang="0">
                <a:pos x="105" y="47"/>
              </a:cxn>
              <a:cxn ang="0">
                <a:pos x="105" y="49"/>
              </a:cxn>
              <a:cxn ang="0">
                <a:pos x="105" y="53"/>
              </a:cxn>
              <a:cxn ang="0">
                <a:pos x="106" y="54"/>
              </a:cxn>
              <a:cxn ang="0">
                <a:pos x="108" y="62"/>
              </a:cxn>
              <a:cxn ang="0">
                <a:pos x="108" y="64"/>
              </a:cxn>
              <a:cxn ang="0">
                <a:pos x="108" y="68"/>
              </a:cxn>
              <a:cxn ang="0">
                <a:pos x="0" y="63"/>
              </a:cxn>
            </a:cxnLst>
            <a:rect l="0" t="0" r="r" b="b"/>
            <a:pathLst>
              <a:path w="108" h="68">
                <a:moveTo>
                  <a:pt x="0" y="63"/>
                </a:moveTo>
                <a:lnTo>
                  <a:pt x="5" y="0"/>
                </a:lnTo>
                <a:lnTo>
                  <a:pt x="53" y="3"/>
                </a:lnTo>
                <a:lnTo>
                  <a:pt x="99" y="5"/>
                </a:lnTo>
                <a:lnTo>
                  <a:pt x="100" y="6"/>
                </a:lnTo>
                <a:lnTo>
                  <a:pt x="101" y="11"/>
                </a:lnTo>
                <a:lnTo>
                  <a:pt x="101" y="12"/>
                </a:lnTo>
                <a:lnTo>
                  <a:pt x="100" y="16"/>
                </a:lnTo>
                <a:lnTo>
                  <a:pt x="100" y="22"/>
                </a:lnTo>
                <a:lnTo>
                  <a:pt x="102" y="29"/>
                </a:lnTo>
                <a:lnTo>
                  <a:pt x="103" y="30"/>
                </a:lnTo>
                <a:lnTo>
                  <a:pt x="105" y="36"/>
                </a:lnTo>
                <a:lnTo>
                  <a:pt x="105" y="47"/>
                </a:lnTo>
                <a:lnTo>
                  <a:pt x="105" y="49"/>
                </a:lnTo>
                <a:lnTo>
                  <a:pt x="105" y="53"/>
                </a:lnTo>
                <a:lnTo>
                  <a:pt x="106" y="54"/>
                </a:lnTo>
                <a:lnTo>
                  <a:pt x="108" y="62"/>
                </a:lnTo>
                <a:lnTo>
                  <a:pt x="108" y="64"/>
                </a:lnTo>
                <a:lnTo>
                  <a:pt x="108" y="68"/>
                </a:lnTo>
                <a:lnTo>
                  <a:pt x="0" y="63"/>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02" name="Freeform 14"/>
          <p:cNvSpPr>
            <a:spLocks/>
          </p:cNvSpPr>
          <p:nvPr/>
        </p:nvSpPr>
        <p:spPr bwMode="auto">
          <a:xfrm>
            <a:off x="3733800" y="1649413"/>
            <a:ext cx="1077913" cy="773112"/>
          </a:xfrm>
          <a:custGeom>
            <a:avLst/>
            <a:gdLst/>
            <a:ahLst/>
            <a:cxnLst>
              <a:cxn ang="0">
                <a:pos x="0" y="61"/>
              </a:cxn>
              <a:cxn ang="0">
                <a:pos x="3" y="20"/>
              </a:cxn>
              <a:cxn ang="0">
                <a:pos x="5" y="0"/>
              </a:cxn>
              <a:cxn ang="0">
                <a:pos x="113" y="5"/>
              </a:cxn>
              <a:cxn ang="0">
                <a:pos x="113" y="6"/>
              </a:cxn>
              <a:cxn ang="0">
                <a:pos x="112" y="8"/>
              </a:cxn>
              <a:cxn ang="0">
                <a:pos x="109" y="11"/>
              </a:cxn>
              <a:cxn ang="0">
                <a:pos x="110" y="13"/>
              </a:cxn>
              <a:cxn ang="0">
                <a:pos x="115" y="18"/>
              </a:cxn>
              <a:cxn ang="0">
                <a:pos x="115" y="56"/>
              </a:cxn>
              <a:cxn ang="0">
                <a:pos x="114" y="56"/>
              </a:cxn>
              <a:cxn ang="0">
                <a:pos x="113" y="56"/>
              </a:cxn>
              <a:cxn ang="0">
                <a:pos x="113" y="57"/>
              </a:cxn>
              <a:cxn ang="0">
                <a:pos x="114" y="58"/>
              </a:cxn>
              <a:cxn ang="0">
                <a:pos x="113" y="60"/>
              </a:cxn>
              <a:cxn ang="0">
                <a:pos x="114" y="61"/>
              </a:cxn>
              <a:cxn ang="0">
                <a:pos x="115" y="64"/>
              </a:cxn>
              <a:cxn ang="0">
                <a:pos x="114" y="65"/>
              </a:cxn>
              <a:cxn ang="0">
                <a:pos x="114" y="67"/>
              </a:cxn>
              <a:cxn ang="0">
                <a:pos x="113" y="71"/>
              </a:cxn>
              <a:cxn ang="0">
                <a:pos x="114" y="75"/>
              </a:cxn>
              <a:cxn ang="0">
                <a:pos x="114" y="77"/>
              </a:cxn>
              <a:cxn ang="0">
                <a:pos x="114" y="77"/>
              </a:cxn>
              <a:cxn ang="0">
                <a:pos x="111" y="75"/>
              </a:cxn>
              <a:cxn ang="0">
                <a:pos x="104" y="71"/>
              </a:cxn>
              <a:cxn ang="0">
                <a:pos x="103" y="70"/>
              </a:cxn>
              <a:cxn ang="0">
                <a:pos x="100" y="70"/>
              </a:cxn>
              <a:cxn ang="0">
                <a:pos x="98" y="72"/>
              </a:cxn>
              <a:cxn ang="0">
                <a:pos x="96" y="72"/>
              </a:cxn>
              <a:cxn ang="0">
                <a:pos x="94" y="72"/>
              </a:cxn>
              <a:cxn ang="0">
                <a:pos x="92" y="69"/>
              </a:cxn>
              <a:cxn ang="0">
                <a:pos x="91" y="68"/>
              </a:cxn>
              <a:cxn ang="0">
                <a:pos x="89" y="69"/>
              </a:cxn>
              <a:cxn ang="0">
                <a:pos x="86" y="69"/>
              </a:cxn>
              <a:cxn ang="0">
                <a:pos x="84" y="65"/>
              </a:cxn>
              <a:cxn ang="0">
                <a:pos x="0" y="61"/>
              </a:cxn>
            </a:cxnLst>
            <a:rect l="0" t="0" r="r" b="b"/>
            <a:pathLst>
              <a:path w="115" h="77">
                <a:moveTo>
                  <a:pt x="0" y="61"/>
                </a:moveTo>
                <a:lnTo>
                  <a:pt x="3" y="20"/>
                </a:lnTo>
                <a:lnTo>
                  <a:pt x="5" y="0"/>
                </a:lnTo>
                <a:lnTo>
                  <a:pt x="113" y="5"/>
                </a:lnTo>
                <a:lnTo>
                  <a:pt x="113" y="6"/>
                </a:lnTo>
                <a:lnTo>
                  <a:pt x="112" y="8"/>
                </a:lnTo>
                <a:lnTo>
                  <a:pt x="109" y="11"/>
                </a:lnTo>
                <a:lnTo>
                  <a:pt x="110" y="13"/>
                </a:lnTo>
                <a:lnTo>
                  <a:pt x="115" y="18"/>
                </a:lnTo>
                <a:lnTo>
                  <a:pt x="115" y="56"/>
                </a:lnTo>
                <a:lnTo>
                  <a:pt x="114" y="56"/>
                </a:lnTo>
                <a:lnTo>
                  <a:pt x="113" y="56"/>
                </a:lnTo>
                <a:lnTo>
                  <a:pt x="113" y="57"/>
                </a:lnTo>
                <a:lnTo>
                  <a:pt x="114" y="58"/>
                </a:lnTo>
                <a:lnTo>
                  <a:pt x="113" y="60"/>
                </a:lnTo>
                <a:lnTo>
                  <a:pt x="114" y="61"/>
                </a:lnTo>
                <a:lnTo>
                  <a:pt x="115" y="64"/>
                </a:lnTo>
                <a:lnTo>
                  <a:pt x="114" y="65"/>
                </a:lnTo>
                <a:lnTo>
                  <a:pt x="114" y="67"/>
                </a:lnTo>
                <a:lnTo>
                  <a:pt x="113" y="71"/>
                </a:lnTo>
                <a:lnTo>
                  <a:pt x="114" y="75"/>
                </a:lnTo>
                <a:lnTo>
                  <a:pt x="114" y="77"/>
                </a:lnTo>
                <a:lnTo>
                  <a:pt x="114" y="77"/>
                </a:lnTo>
                <a:lnTo>
                  <a:pt x="111" y="75"/>
                </a:lnTo>
                <a:lnTo>
                  <a:pt x="104" y="71"/>
                </a:lnTo>
                <a:lnTo>
                  <a:pt x="103" y="70"/>
                </a:lnTo>
                <a:lnTo>
                  <a:pt x="100" y="70"/>
                </a:lnTo>
                <a:lnTo>
                  <a:pt x="98" y="72"/>
                </a:lnTo>
                <a:lnTo>
                  <a:pt x="96" y="72"/>
                </a:lnTo>
                <a:lnTo>
                  <a:pt x="94" y="72"/>
                </a:lnTo>
                <a:lnTo>
                  <a:pt x="92" y="69"/>
                </a:lnTo>
                <a:lnTo>
                  <a:pt x="91" y="68"/>
                </a:lnTo>
                <a:lnTo>
                  <a:pt x="89" y="69"/>
                </a:lnTo>
                <a:lnTo>
                  <a:pt x="86" y="69"/>
                </a:lnTo>
                <a:lnTo>
                  <a:pt x="84" y="65"/>
                </a:lnTo>
                <a:lnTo>
                  <a:pt x="0" y="61"/>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03" name="Freeform 15"/>
          <p:cNvSpPr>
            <a:spLocks/>
          </p:cNvSpPr>
          <p:nvPr/>
        </p:nvSpPr>
        <p:spPr bwMode="auto">
          <a:xfrm>
            <a:off x="3697288" y="2262188"/>
            <a:ext cx="1273175" cy="673100"/>
          </a:xfrm>
          <a:custGeom>
            <a:avLst/>
            <a:gdLst/>
            <a:ahLst/>
            <a:cxnLst>
              <a:cxn ang="0">
                <a:pos x="0" y="41"/>
              </a:cxn>
              <a:cxn ang="0">
                <a:pos x="4" y="0"/>
              </a:cxn>
              <a:cxn ang="0">
                <a:pos x="87" y="4"/>
              </a:cxn>
              <a:cxn ang="0">
                <a:pos x="90" y="7"/>
              </a:cxn>
              <a:cxn ang="0">
                <a:pos x="93" y="7"/>
              </a:cxn>
              <a:cxn ang="0">
                <a:pos x="95" y="7"/>
              </a:cxn>
              <a:cxn ang="0">
                <a:pos x="96" y="8"/>
              </a:cxn>
              <a:cxn ang="0">
                <a:pos x="98" y="11"/>
              </a:cxn>
              <a:cxn ang="0">
                <a:pos x="100" y="11"/>
              </a:cxn>
              <a:cxn ang="0">
                <a:pos x="102" y="11"/>
              </a:cxn>
              <a:cxn ang="0">
                <a:pos x="104" y="9"/>
              </a:cxn>
              <a:cxn ang="0">
                <a:pos x="107" y="9"/>
              </a:cxn>
              <a:cxn ang="0">
                <a:pos x="108" y="10"/>
              </a:cxn>
              <a:cxn ang="0">
                <a:pos x="115" y="14"/>
              </a:cxn>
              <a:cxn ang="0">
                <a:pos x="118" y="16"/>
              </a:cxn>
              <a:cxn ang="0">
                <a:pos x="118" y="18"/>
              </a:cxn>
              <a:cxn ang="0">
                <a:pos x="121" y="20"/>
              </a:cxn>
              <a:cxn ang="0">
                <a:pos x="121" y="21"/>
              </a:cxn>
              <a:cxn ang="0">
                <a:pos x="120" y="24"/>
              </a:cxn>
              <a:cxn ang="0">
                <a:pos x="121" y="26"/>
              </a:cxn>
              <a:cxn ang="0">
                <a:pos x="122" y="29"/>
              </a:cxn>
              <a:cxn ang="0">
                <a:pos x="124" y="31"/>
              </a:cxn>
              <a:cxn ang="0">
                <a:pos x="123" y="32"/>
              </a:cxn>
              <a:cxn ang="0">
                <a:pos x="124" y="34"/>
              </a:cxn>
              <a:cxn ang="0">
                <a:pos x="126" y="36"/>
              </a:cxn>
              <a:cxn ang="0">
                <a:pos x="127" y="37"/>
              </a:cxn>
              <a:cxn ang="0">
                <a:pos x="126" y="39"/>
              </a:cxn>
              <a:cxn ang="0">
                <a:pos x="126" y="42"/>
              </a:cxn>
              <a:cxn ang="0">
                <a:pos x="128" y="43"/>
              </a:cxn>
              <a:cxn ang="0">
                <a:pos x="128" y="45"/>
              </a:cxn>
              <a:cxn ang="0">
                <a:pos x="127" y="47"/>
              </a:cxn>
              <a:cxn ang="0">
                <a:pos x="128" y="48"/>
              </a:cxn>
              <a:cxn ang="0">
                <a:pos x="129" y="50"/>
              </a:cxn>
              <a:cxn ang="0">
                <a:pos x="128" y="52"/>
              </a:cxn>
              <a:cxn ang="0">
                <a:pos x="129" y="54"/>
              </a:cxn>
              <a:cxn ang="0">
                <a:pos x="130" y="55"/>
              </a:cxn>
              <a:cxn ang="0">
                <a:pos x="131" y="56"/>
              </a:cxn>
              <a:cxn ang="0">
                <a:pos x="132" y="58"/>
              </a:cxn>
              <a:cxn ang="0">
                <a:pos x="133" y="61"/>
              </a:cxn>
              <a:cxn ang="0">
                <a:pos x="135" y="64"/>
              </a:cxn>
              <a:cxn ang="0">
                <a:pos x="136" y="64"/>
              </a:cxn>
              <a:cxn ang="0">
                <a:pos x="135" y="67"/>
              </a:cxn>
              <a:cxn ang="0">
                <a:pos x="136" y="67"/>
              </a:cxn>
              <a:cxn ang="0">
                <a:pos x="30" y="65"/>
              </a:cxn>
              <a:cxn ang="0">
                <a:pos x="31" y="44"/>
              </a:cxn>
              <a:cxn ang="0">
                <a:pos x="0" y="41"/>
              </a:cxn>
              <a:cxn ang="0">
                <a:pos x="0" y="41"/>
              </a:cxn>
            </a:cxnLst>
            <a:rect l="0" t="0" r="r" b="b"/>
            <a:pathLst>
              <a:path w="136" h="67">
                <a:moveTo>
                  <a:pt x="0" y="41"/>
                </a:moveTo>
                <a:lnTo>
                  <a:pt x="4" y="0"/>
                </a:lnTo>
                <a:lnTo>
                  <a:pt x="87" y="4"/>
                </a:lnTo>
                <a:lnTo>
                  <a:pt x="90" y="7"/>
                </a:lnTo>
                <a:lnTo>
                  <a:pt x="93" y="7"/>
                </a:lnTo>
                <a:lnTo>
                  <a:pt x="95" y="7"/>
                </a:lnTo>
                <a:lnTo>
                  <a:pt x="96" y="8"/>
                </a:lnTo>
                <a:lnTo>
                  <a:pt x="98" y="11"/>
                </a:lnTo>
                <a:lnTo>
                  <a:pt x="100" y="11"/>
                </a:lnTo>
                <a:lnTo>
                  <a:pt x="102" y="11"/>
                </a:lnTo>
                <a:lnTo>
                  <a:pt x="104" y="9"/>
                </a:lnTo>
                <a:lnTo>
                  <a:pt x="107" y="9"/>
                </a:lnTo>
                <a:lnTo>
                  <a:pt x="108" y="10"/>
                </a:lnTo>
                <a:lnTo>
                  <a:pt x="115" y="14"/>
                </a:lnTo>
                <a:lnTo>
                  <a:pt x="118" y="16"/>
                </a:lnTo>
                <a:lnTo>
                  <a:pt x="118" y="18"/>
                </a:lnTo>
                <a:lnTo>
                  <a:pt x="121" y="20"/>
                </a:lnTo>
                <a:lnTo>
                  <a:pt x="121" y="21"/>
                </a:lnTo>
                <a:lnTo>
                  <a:pt x="120" y="24"/>
                </a:lnTo>
                <a:lnTo>
                  <a:pt x="121" y="26"/>
                </a:lnTo>
                <a:lnTo>
                  <a:pt x="122" y="29"/>
                </a:lnTo>
                <a:lnTo>
                  <a:pt x="124" y="31"/>
                </a:lnTo>
                <a:lnTo>
                  <a:pt x="123" y="32"/>
                </a:lnTo>
                <a:lnTo>
                  <a:pt x="124" y="34"/>
                </a:lnTo>
                <a:lnTo>
                  <a:pt x="126" y="36"/>
                </a:lnTo>
                <a:lnTo>
                  <a:pt x="127" y="37"/>
                </a:lnTo>
                <a:lnTo>
                  <a:pt x="126" y="39"/>
                </a:lnTo>
                <a:lnTo>
                  <a:pt x="126" y="42"/>
                </a:lnTo>
                <a:lnTo>
                  <a:pt x="128" y="43"/>
                </a:lnTo>
                <a:lnTo>
                  <a:pt x="128" y="45"/>
                </a:lnTo>
                <a:lnTo>
                  <a:pt x="127" y="47"/>
                </a:lnTo>
                <a:lnTo>
                  <a:pt x="128" y="48"/>
                </a:lnTo>
                <a:lnTo>
                  <a:pt x="129" y="50"/>
                </a:lnTo>
                <a:lnTo>
                  <a:pt x="128" y="52"/>
                </a:lnTo>
                <a:lnTo>
                  <a:pt x="129" y="54"/>
                </a:lnTo>
                <a:lnTo>
                  <a:pt x="130" y="55"/>
                </a:lnTo>
                <a:lnTo>
                  <a:pt x="131" y="56"/>
                </a:lnTo>
                <a:lnTo>
                  <a:pt x="132" y="58"/>
                </a:lnTo>
                <a:lnTo>
                  <a:pt x="133" y="61"/>
                </a:lnTo>
                <a:lnTo>
                  <a:pt x="135" y="64"/>
                </a:lnTo>
                <a:lnTo>
                  <a:pt x="136" y="64"/>
                </a:lnTo>
                <a:lnTo>
                  <a:pt x="135" y="67"/>
                </a:lnTo>
                <a:lnTo>
                  <a:pt x="136" y="67"/>
                </a:lnTo>
                <a:lnTo>
                  <a:pt x="30" y="65"/>
                </a:lnTo>
                <a:lnTo>
                  <a:pt x="31" y="44"/>
                </a:lnTo>
                <a:lnTo>
                  <a:pt x="0" y="41"/>
                </a:lnTo>
                <a:lnTo>
                  <a:pt x="0" y="41"/>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04" name="Freeform 16"/>
          <p:cNvSpPr>
            <a:spLocks/>
          </p:cNvSpPr>
          <p:nvPr/>
        </p:nvSpPr>
        <p:spPr bwMode="auto">
          <a:xfrm>
            <a:off x="3949700" y="2916238"/>
            <a:ext cx="1133475" cy="652462"/>
          </a:xfrm>
          <a:custGeom>
            <a:avLst/>
            <a:gdLst/>
            <a:ahLst/>
            <a:cxnLst>
              <a:cxn ang="0">
                <a:pos x="3" y="0"/>
              </a:cxn>
              <a:cxn ang="0">
                <a:pos x="109" y="2"/>
              </a:cxn>
              <a:cxn ang="0">
                <a:pos x="116" y="7"/>
              </a:cxn>
              <a:cxn ang="0">
                <a:pos x="114" y="10"/>
              </a:cxn>
              <a:cxn ang="0">
                <a:pos x="113" y="12"/>
              </a:cxn>
              <a:cxn ang="0">
                <a:pos x="114" y="14"/>
              </a:cxn>
              <a:cxn ang="0">
                <a:pos x="116" y="14"/>
              </a:cxn>
              <a:cxn ang="0">
                <a:pos x="117" y="18"/>
              </a:cxn>
              <a:cxn ang="0">
                <a:pos x="119" y="19"/>
              </a:cxn>
              <a:cxn ang="0">
                <a:pos x="120" y="20"/>
              </a:cxn>
              <a:cxn ang="0">
                <a:pos x="121" y="20"/>
              </a:cxn>
              <a:cxn ang="0">
                <a:pos x="121" y="65"/>
              </a:cxn>
              <a:cxn ang="0">
                <a:pos x="0" y="62"/>
              </a:cxn>
              <a:cxn ang="0">
                <a:pos x="3" y="0"/>
              </a:cxn>
            </a:cxnLst>
            <a:rect l="0" t="0" r="r" b="b"/>
            <a:pathLst>
              <a:path w="121" h="65">
                <a:moveTo>
                  <a:pt x="3" y="0"/>
                </a:moveTo>
                <a:lnTo>
                  <a:pt x="109" y="2"/>
                </a:lnTo>
                <a:lnTo>
                  <a:pt x="116" y="7"/>
                </a:lnTo>
                <a:lnTo>
                  <a:pt x="114" y="10"/>
                </a:lnTo>
                <a:lnTo>
                  <a:pt x="113" y="12"/>
                </a:lnTo>
                <a:lnTo>
                  <a:pt x="114" y="14"/>
                </a:lnTo>
                <a:lnTo>
                  <a:pt x="116" y="14"/>
                </a:lnTo>
                <a:lnTo>
                  <a:pt x="117" y="18"/>
                </a:lnTo>
                <a:lnTo>
                  <a:pt x="119" y="19"/>
                </a:lnTo>
                <a:lnTo>
                  <a:pt x="120" y="20"/>
                </a:lnTo>
                <a:lnTo>
                  <a:pt x="121" y="20"/>
                </a:lnTo>
                <a:lnTo>
                  <a:pt x="121" y="65"/>
                </a:lnTo>
                <a:lnTo>
                  <a:pt x="0" y="62"/>
                </a:lnTo>
                <a:lnTo>
                  <a:pt x="3" y="0"/>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05" name="Freeform 17"/>
          <p:cNvSpPr>
            <a:spLocks/>
          </p:cNvSpPr>
          <p:nvPr/>
        </p:nvSpPr>
        <p:spPr bwMode="auto">
          <a:xfrm>
            <a:off x="3790950" y="3529013"/>
            <a:ext cx="1320800" cy="733425"/>
          </a:xfrm>
          <a:custGeom>
            <a:avLst/>
            <a:gdLst/>
            <a:ahLst/>
            <a:cxnLst>
              <a:cxn ang="0">
                <a:pos x="17" y="1"/>
              </a:cxn>
              <a:cxn ang="0">
                <a:pos x="0" y="10"/>
              </a:cxn>
              <a:cxn ang="0">
                <a:pos x="48" y="53"/>
              </a:cxn>
              <a:cxn ang="0">
                <a:pos x="51" y="54"/>
              </a:cxn>
              <a:cxn ang="0">
                <a:pos x="54" y="58"/>
              </a:cxn>
              <a:cxn ang="0">
                <a:pos x="59" y="57"/>
              </a:cxn>
              <a:cxn ang="0">
                <a:pos x="61" y="59"/>
              </a:cxn>
              <a:cxn ang="0">
                <a:pos x="62" y="61"/>
              </a:cxn>
              <a:cxn ang="0">
                <a:pos x="67" y="62"/>
              </a:cxn>
              <a:cxn ang="0">
                <a:pos x="70" y="63"/>
              </a:cxn>
              <a:cxn ang="0">
                <a:pos x="71" y="62"/>
              </a:cxn>
              <a:cxn ang="0">
                <a:pos x="74" y="65"/>
              </a:cxn>
              <a:cxn ang="0">
                <a:pos x="80" y="64"/>
              </a:cxn>
              <a:cxn ang="0">
                <a:pos x="82" y="66"/>
              </a:cxn>
              <a:cxn ang="0">
                <a:pos x="82" y="69"/>
              </a:cxn>
              <a:cxn ang="0">
                <a:pos x="86" y="67"/>
              </a:cxn>
              <a:cxn ang="0">
                <a:pos x="92" y="70"/>
              </a:cxn>
              <a:cxn ang="0">
                <a:pos x="94" y="69"/>
              </a:cxn>
              <a:cxn ang="0">
                <a:pos x="96" y="70"/>
              </a:cxn>
              <a:cxn ang="0">
                <a:pos x="96" y="72"/>
              </a:cxn>
              <a:cxn ang="0">
                <a:pos x="97" y="71"/>
              </a:cxn>
              <a:cxn ang="0">
                <a:pos x="100" y="68"/>
              </a:cxn>
              <a:cxn ang="0">
                <a:pos x="101" y="69"/>
              </a:cxn>
              <a:cxn ang="0">
                <a:pos x="103" y="70"/>
              </a:cxn>
              <a:cxn ang="0">
                <a:pos x="105" y="69"/>
              </a:cxn>
              <a:cxn ang="0">
                <a:pos x="106" y="70"/>
              </a:cxn>
              <a:cxn ang="0">
                <a:pos x="110" y="73"/>
              </a:cxn>
              <a:cxn ang="0">
                <a:pos x="114" y="70"/>
              </a:cxn>
              <a:cxn ang="0">
                <a:pos x="120" y="68"/>
              </a:cxn>
              <a:cxn ang="0">
                <a:pos x="123" y="68"/>
              </a:cxn>
              <a:cxn ang="0">
                <a:pos x="129" y="68"/>
              </a:cxn>
              <a:cxn ang="0">
                <a:pos x="138" y="72"/>
              </a:cxn>
              <a:cxn ang="0">
                <a:pos x="140" y="73"/>
              </a:cxn>
              <a:cxn ang="0">
                <a:pos x="141" y="37"/>
              </a:cxn>
              <a:cxn ang="0">
                <a:pos x="138" y="4"/>
              </a:cxn>
            </a:cxnLst>
            <a:rect l="0" t="0" r="r" b="b"/>
            <a:pathLst>
              <a:path w="141" h="73">
                <a:moveTo>
                  <a:pt x="138" y="4"/>
                </a:moveTo>
                <a:lnTo>
                  <a:pt x="17" y="1"/>
                </a:lnTo>
                <a:lnTo>
                  <a:pt x="1" y="0"/>
                </a:lnTo>
                <a:lnTo>
                  <a:pt x="0" y="10"/>
                </a:lnTo>
                <a:lnTo>
                  <a:pt x="49" y="13"/>
                </a:lnTo>
                <a:lnTo>
                  <a:pt x="48" y="53"/>
                </a:lnTo>
                <a:lnTo>
                  <a:pt x="50" y="54"/>
                </a:lnTo>
                <a:lnTo>
                  <a:pt x="51" y="54"/>
                </a:lnTo>
                <a:lnTo>
                  <a:pt x="53" y="58"/>
                </a:lnTo>
                <a:lnTo>
                  <a:pt x="54" y="58"/>
                </a:lnTo>
                <a:lnTo>
                  <a:pt x="58" y="58"/>
                </a:lnTo>
                <a:lnTo>
                  <a:pt x="59" y="57"/>
                </a:lnTo>
                <a:lnTo>
                  <a:pt x="61" y="58"/>
                </a:lnTo>
                <a:lnTo>
                  <a:pt x="61" y="59"/>
                </a:lnTo>
                <a:lnTo>
                  <a:pt x="61" y="60"/>
                </a:lnTo>
                <a:lnTo>
                  <a:pt x="62" y="61"/>
                </a:lnTo>
                <a:lnTo>
                  <a:pt x="63" y="61"/>
                </a:lnTo>
                <a:lnTo>
                  <a:pt x="67" y="62"/>
                </a:lnTo>
                <a:lnTo>
                  <a:pt x="69" y="63"/>
                </a:lnTo>
                <a:lnTo>
                  <a:pt x="70" y="63"/>
                </a:lnTo>
                <a:lnTo>
                  <a:pt x="70" y="63"/>
                </a:lnTo>
                <a:lnTo>
                  <a:pt x="71" y="62"/>
                </a:lnTo>
                <a:lnTo>
                  <a:pt x="72" y="64"/>
                </a:lnTo>
                <a:lnTo>
                  <a:pt x="74" y="65"/>
                </a:lnTo>
                <a:lnTo>
                  <a:pt x="75" y="63"/>
                </a:lnTo>
                <a:lnTo>
                  <a:pt x="80" y="64"/>
                </a:lnTo>
                <a:lnTo>
                  <a:pt x="80" y="65"/>
                </a:lnTo>
                <a:lnTo>
                  <a:pt x="82" y="66"/>
                </a:lnTo>
                <a:lnTo>
                  <a:pt x="82" y="67"/>
                </a:lnTo>
                <a:lnTo>
                  <a:pt x="82" y="69"/>
                </a:lnTo>
                <a:lnTo>
                  <a:pt x="86" y="70"/>
                </a:lnTo>
                <a:lnTo>
                  <a:pt x="86" y="67"/>
                </a:lnTo>
                <a:lnTo>
                  <a:pt x="88" y="67"/>
                </a:lnTo>
                <a:lnTo>
                  <a:pt x="92" y="70"/>
                </a:lnTo>
                <a:lnTo>
                  <a:pt x="92" y="70"/>
                </a:lnTo>
                <a:lnTo>
                  <a:pt x="94" y="69"/>
                </a:lnTo>
                <a:lnTo>
                  <a:pt x="96" y="69"/>
                </a:lnTo>
                <a:lnTo>
                  <a:pt x="96" y="70"/>
                </a:lnTo>
                <a:lnTo>
                  <a:pt x="95" y="71"/>
                </a:lnTo>
                <a:lnTo>
                  <a:pt x="96" y="72"/>
                </a:lnTo>
                <a:lnTo>
                  <a:pt x="97" y="72"/>
                </a:lnTo>
                <a:lnTo>
                  <a:pt x="97" y="71"/>
                </a:lnTo>
                <a:lnTo>
                  <a:pt x="98" y="69"/>
                </a:lnTo>
                <a:lnTo>
                  <a:pt x="100" y="68"/>
                </a:lnTo>
                <a:lnTo>
                  <a:pt x="100" y="68"/>
                </a:lnTo>
                <a:lnTo>
                  <a:pt x="101" y="69"/>
                </a:lnTo>
                <a:lnTo>
                  <a:pt x="103" y="70"/>
                </a:lnTo>
                <a:lnTo>
                  <a:pt x="103" y="70"/>
                </a:lnTo>
                <a:lnTo>
                  <a:pt x="104" y="69"/>
                </a:lnTo>
                <a:lnTo>
                  <a:pt x="105" y="69"/>
                </a:lnTo>
                <a:lnTo>
                  <a:pt x="106" y="70"/>
                </a:lnTo>
                <a:lnTo>
                  <a:pt x="106" y="70"/>
                </a:lnTo>
                <a:lnTo>
                  <a:pt x="107" y="71"/>
                </a:lnTo>
                <a:lnTo>
                  <a:pt x="110" y="73"/>
                </a:lnTo>
                <a:lnTo>
                  <a:pt x="113" y="70"/>
                </a:lnTo>
                <a:lnTo>
                  <a:pt x="114" y="70"/>
                </a:lnTo>
                <a:lnTo>
                  <a:pt x="117" y="70"/>
                </a:lnTo>
                <a:lnTo>
                  <a:pt x="120" y="68"/>
                </a:lnTo>
                <a:lnTo>
                  <a:pt x="122" y="68"/>
                </a:lnTo>
                <a:lnTo>
                  <a:pt x="123" y="68"/>
                </a:lnTo>
                <a:lnTo>
                  <a:pt x="127" y="69"/>
                </a:lnTo>
                <a:lnTo>
                  <a:pt x="129" y="68"/>
                </a:lnTo>
                <a:lnTo>
                  <a:pt x="130" y="68"/>
                </a:lnTo>
                <a:lnTo>
                  <a:pt x="138" y="72"/>
                </a:lnTo>
                <a:lnTo>
                  <a:pt x="139" y="72"/>
                </a:lnTo>
                <a:lnTo>
                  <a:pt x="140" y="73"/>
                </a:lnTo>
                <a:lnTo>
                  <a:pt x="141" y="73"/>
                </a:lnTo>
                <a:lnTo>
                  <a:pt x="141" y="37"/>
                </a:lnTo>
                <a:lnTo>
                  <a:pt x="138" y="14"/>
                </a:lnTo>
                <a:lnTo>
                  <a:pt x="138" y="4"/>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06" name="Freeform 18"/>
          <p:cNvSpPr>
            <a:spLocks/>
          </p:cNvSpPr>
          <p:nvPr/>
        </p:nvSpPr>
        <p:spPr bwMode="auto">
          <a:xfrm>
            <a:off x="3125788" y="3629025"/>
            <a:ext cx="2154237" cy="2262188"/>
          </a:xfrm>
          <a:custGeom>
            <a:avLst/>
            <a:gdLst/>
            <a:ahLst/>
            <a:cxnLst>
              <a:cxn ang="0">
                <a:pos x="209" y="62"/>
              </a:cxn>
              <a:cxn ang="0">
                <a:pos x="194" y="58"/>
              </a:cxn>
              <a:cxn ang="0">
                <a:pos x="185" y="60"/>
              </a:cxn>
              <a:cxn ang="0">
                <a:pos x="177" y="60"/>
              </a:cxn>
              <a:cxn ang="0">
                <a:pos x="175" y="60"/>
              </a:cxn>
              <a:cxn ang="0">
                <a:pos x="171" y="58"/>
              </a:cxn>
              <a:cxn ang="0">
                <a:pos x="167" y="62"/>
              </a:cxn>
              <a:cxn ang="0">
                <a:pos x="165" y="59"/>
              </a:cxn>
              <a:cxn ang="0">
                <a:pos x="157" y="57"/>
              </a:cxn>
              <a:cxn ang="0">
                <a:pos x="153" y="56"/>
              </a:cxn>
              <a:cxn ang="0">
                <a:pos x="145" y="55"/>
              </a:cxn>
              <a:cxn ang="0">
                <a:pos x="141" y="53"/>
              </a:cxn>
              <a:cxn ang="0">
                <a:pos x="133" y="51"/>
              </a:cxn>
              <a:cxn ang="0">
                <a:pos x="130" y="47"/>
              </a:cxn>
              <a:cxn ang="0">
                <a:pos x="122" y="44"/>
              </a:cxn>
              <a:cxn ang="0">
                <a:pos x="71" y="0"/>
              </a:cxn>
              <a:cxn ang="0">
                <a:pos x="0" y="88"/>
              </a:cxn>
              <a:cxn ang="0">
                <a:pos x="1" y="92"/>
              </a:cxn>
              <a:cxn ang="0">
                <a:pos x="7" y="99"/>
              </a:cxn>
              <a:cxn ang="0">
                <a:pos x="28" y="121"/>
              </a:cxn>
              <a:cxn ang="0">
                <a:pos x="31" y="128"/>
              </a:cxn>
              <a:cxn ang="0">
                <a:pos x="46" y="150"/>
              </a:cxn>
              <a:cxn ang="0">
                <a:pos x="60" y="153"/>
              </a:cxn>
              <a:cxn ang="0">
                <a:pos x="68" y="140"/>
              </a:cxn>
              <a:cxn ang="0">
                <a:pos x="73" y="138"/>
              </a:cxn>
              <a:cxn ang="0">
                <a:pos x="82" y="141"/>
              </a:cxn>
              <a:cxn ang="0">
                <a:pos x="91" y="146"/>
              </a:cxn>
              <a:cxn ang="0">
                <a:pos x="94" y="148"/>
              </a:cxn>
              <a:cxn ang="0">
                <a:pos x="102" y="158"/>
              </a:cxn>
              <a:cxn ang="0">
                <a:pos x="115" y="182"/>
              </a:cxn>
              <a:cxn ang="0">
                <a:pos x="122" y="190"/>
              </a:cxn>
              <a:cxn ang="0">
                <a:pos x="124" y="202"/>
              </a:cxn>
              <a:cxn ang="0">
                <a:pos x="135" y="215"/>
              </a:cxn>
              <a:cxn ang="0">
                <a:pos x="154" y="221"/>
              </a:cxn>
              <a:cxn ang="0">
                <a:pos x="164" y="223"/>
              </a:cxn>
              <a:cxn ang="0">
                <a:pos x="163" y="220"/>
              </a:cxn>
              <a:cxn ang="0">
                <a:pos x="160" y="198"/>
              </a:cxn>
              <a:cxn ang="0">
                <a:pos x="158" y="195"/>
              </a:cxn>
              <a:cxn ang="0">
                <a:pos x="163" y="187"/>
              </a:cxn>
              <a:cxn ang="0">
                <a:pos x="164" y="184"/>
              </a:cxn>
              <a:cxn ang="0">
                <a:pos x="167" y="177"/>
              </a:cxn>
              <a:cxn ang="0">
                <a:pos x="170" y="177"/>
              </a:cxn>
              <a:cxn ang="0">
                <a:pos x="172" y="174"/>
              </a:cxn>
              <a:cxn ang="0">
                <a:pos x="174" y="174"/>
              </a:cxn>
              <a:cxn ang="0">
                <a:pos x="179" y="171"/>
              </a:cxn>
              <a:cxn ang="0">
                <a:pos x="181" y="167"/>
              </a:cxn>
              <a:cxn ang="0">
                <a:pos x="183" y="168"/>
              </a:cxn>
              <a:cxn ang="0">
                <a:pos x="201" y="159"/>
              </a:cxn>
              <a:cxn ang="0">
                <a:pos x="205" y="148"/>
              </a:cxn>
              <a:cxn ang="0">
                <a:pos x="209" y="147"/>
              </a:cxn>
              <a:cxn ang="0">
                <a:pos x="221" y="145"/>
              </a:cxn>
              <a:cxn ang="0">
                <a:pos x="224" y="144"/>
              </a:cxn>
              <a:cxn ang="0">
                <a:pos x="226" y="139"/>
              </a:cxn>
              <a:cxn ang="0">
                <a:pos x="227" y="130"/>
              </a:cxn>
              <a:cxn ang="0">
                <a:pos x="229" y="123"/>
              </a:cxn>
              <a:cxn ang="0">
                <a:pos x="228" y="112"/>
              </a:cxn>
              <a:cxn ang="0">
                <a:pos x="226" y="107"/>
              </a:cxn>
              <a:cxn ang="0">
                <a:pos x="224" y="101"/>
              </a:cxn>
              <a:cxn ang="0">
                <a:pos x="220" y="65"/>
              </a:cxn>
              <a:cxn ang="0">
                <a:pos x="212" y="63"/>
              </a:cxn>
            </a:cxnLst>
            <a:rect l="0" t="0" r="r" b="b"/>
            <a:pathLst>
              <a:path w="230" h="225">
                <a:moveTo>
                  <a:pt x="212" y="63"/>
                </a:moveTo>
                <a:lnTo>
                  <a:pt x="211" y="63"/>
                </a:lnTo>
                <a:lnTo>
                  <a:pt x="210" y="62"/>
                </a:lnTo>
                <a:lnTo>
                  <a:pt x="209" y="62"/>
                </a:lnTo>
                <a:lnTo>
                  <a:pt x="201" y="58"/>
                </a:lnTo>
                <a:lnTo>
                  <a:pt x="200" y="58"/>
                </a:lnTo>
                <a:lnTo>
                  <a:pt x="198" y="59"/>
                </a:lnTo>
                <a:lnTo>
                  <a:pt x="194" y="58"/>
                </a:lnTo>
                <a:lnTo>
                  <a:pt x="193" y="58"/>
                </a:lnTo>
                <a:lnTo>
                  <a:pt x="192" y="58"/>
                </a:lnTo>
                <a:lnTo>
                  <a:pt x="188" y="60"/>
                </a:lnTo>
                <a:lnTo>
                  <a:pt x="185" y="60"/>
                </a:lnTo>
                <a:lnTo>
                  <a:pt x="184" y="60"/>
                </a:lnTo>
                <a:lnTo>
                  <a:pt x="181" y="63"/>
                </a:lnTo>
                <a:lnTo>
                  <a:pt x="178" y="61"/>
                </a:lnTo>
                <a:lnTo>
                  <a:pt x="177" y="60"/>
                </a:lnTo>
                <a:lnTo>
                  <a:pt x="177" y="60"/>
                </a:lnTo>
                <a:lnTo>
                  <a:pt x="176" y="59"/>
                </a:lnTo>
                <a:lnTo>
                  <a:pt x="175" y="59"/>
                </a:lnTo>
                <a:lnTo>
                  <a:pt x="175" y="60"/>
                </a:lnTo>
                <a:lnTo>
                  <a:pt x="174" y="60"/>
                </a:lnTo>
                <a:lnTo>
                  <a:pt x="172" y="59"/>
                </a:lnTo>
                <a:lnTo>
                  <a:pt x="171" y="58"/>
                </a:lnTo>
                <a:lnTo>
                  <a:pt x="171" y="58"/>
                </a:lnTo>
                <a:lnTo>
                  <a:pt x="169" y="59"/>
                </a:lnTo>
                <a:lnTo>
                  <a:pt x="168" y="61"/>
                </a:lnTo>
                <a:lnTo>
                  <a:pt x="168" y="62"/>
                </a:lnTo>
                <a:lnTo>
                  <a:pt x="167" y="62"/>
                </a:lnTo>
                <a:lnTo>
                  <a:pt x="166" y="61"/>
                </a:lnTo>
                <a:lnTo>
                  <a:pt x="167" y="60"/>
                </a:lnTo>
                <a:lnTo>
                  <a:pt x="167" y="59"/>
                </a:lnTo>
                <a:lnTo>
                  <a:pt x="165" y="59"/>
                </a:lnTo>
                <a:lnTo>
                  <a:pt x="163" y="60"/>
                </a:lnTo>
                <a:lnTo>
                  <a:pt x="163" y="60"/>
                </a:lnTo>
                <a:lnTo>
                  <a:pt x="159" y="57"/>
                </a:lnTo>
                <a:lnTo>
                  <a:pt x="157" y="57"/>
                </a:lnTo>
                <a:lnTo>
                  <a:pt x="157" y="60"/>
                </a:lnTo>
                <a:lnTo>
                  <a:pt x="153" y="59"/>
                </a:lnTo>
                <a:lnTo>
                  <a:pt x="153" y="57"/>
                </a:lnTo>
                <a:lnTo>
                  <a:pt x="153" y="56"/>
                </a:lnTo>
                <a:lnTo>
                  <a:pt x="151" y="55"/>
                </a:lnTo>
                <a:lnTo>
                  <a:pt x="151" y="54"/>
                </a:lnTo>
                <a:lnTo>
                  <a:pt x="146" y="53"/>
                </a:lnTo>
                <a:lnTo>
                  <a:pt x="145" y="55"/>
                </a:lnTo>
                <a:lnTo>
                  <a:pt x="143" y="54"/>
                </a:lnTo>
                <a:lnTo>
                  <a:pt x="143" y="52"/>
                </a:lnTo>
                <a:lnTo>
                  <a:pt x="141" y="53"/>
                </a:lnTo>
                <a:lnTo>
                  <a:pt x="141" y="53"/>
                </a:lnTo>
                <a:lnTo>
                  <a:pt x="140" y="53"/>
                </a:lnTo>
                <a:lnTo>
                  <a:pt x="138" y="52"/>
                </a:lnTo>
                <a:lnTo>
                  <a:pt x="134" y="51"/>
                </a:lnTo>
                <a:lnTo>
                  <a:pt x="133" y="51"/>
                </a:lnTo>
                <a:lnTo>
                  <a:pt x="132" y="50"/>
                </a:lnTo>
                <a:lnTo>
                  <a:pt x="132" y="49"/>
                </a:lnTo>
                <a:lnTo>
                  <a:pt x="132" y="48"/>
                </a:lnTo>
                <a:lnTo>
                  <a:pt x="130" y="47"/>
                </a:lnTo>
                <a:lnTo>
                  <a:pt x="129" y="48"/>
                </a:lnTo>
                <a:lnTo>
                  <a:pt x="125" y="48"/>
                </a:lnTo>
                <a:lnTo>
                  <a:pt x="124" y="48"/>
                </a:lnTo>
                <a:lnTo>
                  <a:pt x="122" y="44"/>
                </a:lnTo>
                <a:lnTo>
                  <a:pt x="121" y="44"/>
                </a:lnTo>
                <a:lnTo>
                  <a:pt x="119" y="43"/>
                </a:lnTo>
                <a:lnTo>
                  <a:pt x="120" y="3"/>
                </a:lnTo>
                <a:lnTo>
                  <a:pt x="71" y="0"/>
                </a:lnTo>
                <a:lnTo>
                  <a:pt x="70" y="0"/>
                </a:lnTo>
                <a:lnTo>
                  <a:pt x="63" y="94"/>
                </a:lnTo>
                <a:lnTo>
                  <a:pt x="1" y="88"/>
                </a:lnTo>
                <a:lnTo>
                  <a:pt x="0" y="88"/>
                </a:lnTo>
                <a:lnTo>
                  <a:pt x="1" y="89"/>
                </a:lnTo>
                <a:lnTo>
                  <a:pt x="1" y="89"/>
                </a:lnTo>
                <a:lnTo>
                  <a:pt x="0" y="90"/>
                </a:lnTo>
                <a:lnTo>
                  <a:pt x="1" y="92"/>
                </a:lnTo>
                <a:lnTo>
                  <a:pt x="1" y="92"/>
                </a:lnTo>
                <a:lnTo>
                  <a:pt x="4" y="95"/>
                </a:lnTo>
                <a:lnTo>
                  <a:pt x="5" y="97"/>
                </a:lnTo>
                <a:lnTo>
                  <a:pt x="7" y="99"/>
                </a:lnTo>
                <a:lnTo>
                  <a:pt x="10" y="102"/>
                </a:lnTo>
                <a:lnTo>
                  <a:pt x="19" y="113"/>
                </a:lnTo>
                <a:lnTo>
                  <a:pt x="27" y="120"/>
                </a:lnTo>
                <a:lnTo>
                  <a:pt x="28" y="121"/>
                </a:lnTo>
                <a:lnTo>
                  <a:pt x="29" y="122"/>
                </a:lnTo>
                <a:lnTo>
                  <a:pt x="29" y="124"/>
                </a:lnTo>
                <a:lnTo>
                  <a:pt x="29" y="125"/>
                </a:lnTo>
                <a:lnTo>
                  <a:pt x="31" y="128"/>
                </a:lnTo>
                <a:lnTo>
                  <a:pt x="31" y="134"/>
                </a:lnTo>
                <a:lnTo>
                  <a:pt x="31" y="137"/>
                </a:lnTo>
                <a:lnTo>
                  <a:pt x="34" y="141"/>
                </a:lnTo>
                <a:lnTo>
                  <a:pt x="46" y="150"/>
                </a:lnTo>
                <a:lnTo>
                  <a:pt x="54" y="155"/>
                </a:lnTo>
                <a:lnTo>
                  <a:pt x="57" y="156"/>
                </a:lnTo>
                <a:lnTo>
                  <a:pt x="58" y="155"/>
                </a:lnTo>
                <a:lnTo>
                  <a:pt x="60" y="153"/>
                </a:lnTo>
                <a:lnTo>
                  <a:pt x="62" y="151"/>
                </a:lnTo>
                <a:lnTo>
                  <a:pt x="65" y="143"/>
                </a:lnTo>
                <a:lnTo>
                  <a:pt x="67" y="141"/>
                </a:lnTo>
                <a:lnTo>
                  <a:pt x="68" y="140"/>
                </a:lnTo>
                <a:lnTo>
                  <a:pt x="71" y="141"/>
                </a:lnTo>
                <a:lnTo>
                  <a:pt x="72" y="141"/>
                </a:lnTo>
                <a:lnTo>
                  <a:pt x="72" y="139"/>
                </a:lnTo>
                <a:lnTo>
                  <a:pt x="73" y="138"/>
                </a:lnTo>
                <a:lnTo>
                  <a:pt x="75" y="139"/>
                </a:lnTo>
                <a:lnTo>
                  <a:pt x="76" y="140"/>
                </a:lnTo>
                <a:lnTo>
                  <a:pt x="81" y="141"/>
                </a:lnTo>
                <a:lnTo>
                  <a:pt x="82" y="141"/>
                </a:lnTo>
                <a:lnTo>
                  <a:pt x="85" y="142"/>
                </a:lnTo>
                <a:lnTo>
                  <a:pt x="87" y="141"/>
                </a:lnTo>
                <a:lnTo>
                  <a:pt x="90" y="144"/>
                </a:lnTo>
                <a:lnTo>
                  <a:pt x="91" y="146"/>
                </a:lnTo>
                <a:lnTo>
                  <a:pt x="92" y="146"/>
                </a:lnTo>
                <a:lnTo>
                  <a:pt x="92" y="147"/>
                </a:lnTo>
                <a:lnTo>
                  <a:pt x="93" y="147"/>
                </a:lnTo>
                <a:lnTo>
                  <a:pt x="94" y="148"/>
                </a:lnTo>
                <a:lnTo>
                  <a:pt x="97" y="151"/>
                </a:lnTo>
                <a:lnTo>
                  <a:pt x="100" y="154"/>
                </a:lnTo>
                <a:lnTo>
                  <a:pt x="102" y="157"/>
                </a:lnTo>
                <a:lnTo>
                  <a:pt x="102" y="158"/>
                </a:lnTo>
                <a:lnTo>
                  <a:pt x="107" y="171"/>
                </a:lnTo>
                <a:lnTo>
                  <a:pt x="108" y="173"/>
                </a:lnTo>
                <a:lnTo>
                  <a:pt x="114" y="180"/>
                </a:lnTo>
                <a:lnTo>
                  <a:pt x="115" y="182"/>
                </a:lnTo>
                <a:lnTo>
                  <a:pt x="119" y="186"/>
                </a:lnTo>
                <a:lnTo>
                  <a:pt x="120" y="187"/>
                </a:lnTo>
                <a:lnTo>
                  <a:pt x="121" y="189"/>
                </a:lnTo>
                <a:lnTo>
                  <a:pt x="122" y="190"/>
                </a:lnTo>
                <a:lnTo>
                  <a:pt x="121" y="194"/>
                </a:lnTo>
                <a:lnTo>
                  <a:pt x="123" y="196"/>
                </a:lnTo>
                <a:lnTo>
                  <a:pt x="123" y="201"/>
                </a:lnTo>
                <a:lnTo>
                  <a:pt x="124" y="202"/>
                </a:lnTo>
                <a:lnTo>
                  <a:pt x="129" y="210"/>
                </a:lnTo>
                <a:lnTo>
                  <a:pt x="129" y="213"/>
                </a:lnTo>
                <a:lnTo>
                  <a:pt x="132" y="213"/>
                </a:lnTo>
                <a:lnTo>
                  <a:pt x="135" y="215"/>
                </a:lnTo>
                <a:lnTo>
                  <a:pt x="139" y="216"/>
                </a:lnTo>
                <a:lnTo>
                  <a:pt x="145" y="220"/>
                </a:lnTo>
                <a:lnTo>
                  <a:pt x="153" y="221"/>
                </a:lnTo>
                <a:lnTo>
                  <a:pt x="154" y="221"/>
                </a:lnTo>
                <a:lnTo>
                  <a:pt x="159" y="224"/>
                </a:lnTo>
                <a:lnTo>
                  <a:pt x="161" y="225"/>
                </a:lnTo>
                <a:lnTo>
                  <a:pt x="163" y="222"/>
                </a:lnTo>
                <a:lnTo>
                  <a:pt x="164" y="223"/>
                </a:lnTo>
                <a:lnTo>
                  <a:pt x="165" y="222"/>
                </a:lnTo>
                <a:lnTo>
                  <a:pt x="165" y="221"/>
                </a:lnTo>
                <a:lnTo>
                  <a:pt x="163" y="220"/>
                </a:lnTo>
                <a:lnTo>
                  <a:pt x="163" y="220"/>
                </a:lnTo>
                <a:lnTo>
                  <a:pt x="162" y="217"/>
                </a:lnTo>
                <a:lnTo>
                  <a:pt x="159" y="208"/>
                </a:lnTo>
                <a:lnTo>
                  <a:pt x="158" y="204"/>
                </a:lnTo>
                <a:lnTo>
                  <a:pt x="160" y="198"/>
                </a:lnTo>
                <a:lnTo>
                  <a:pt x="160" y="196"/>
                </a:lnTo>
                <a:lnTo>
                  <a:pt x="159" y="196"/>
                </a:lnTo>
                <a:lnTo>
                  <a:pt x="159" y="196"/>
                </a:lnTo>
                <a:lnTo>
                  <a:pt x="158" y="195"/>
                </a:lnTo>
                <a:lnTo>
                  <a:pt x="158" y="195"/>
                </a:lnTo>
                <a:lnTo>
                  <a:pt x="159" y="194"/>
                </a:lnTo>
                <a:lnTo>
                  <a:pt x="161" y="193"/>
                </a:lnTo>
                <a:lnTo>
                  <a:pt x="163" y="187"/>
                </a:lnTo>
                <a:lnTo>
                  <a:pt x="162" y="187"/>
                </a:lnTo>
                <a:lnTo>
                  <a:pt x="161" y="184"/>
                </a:lnTo>
                <a:lnTo>
                  <a:pt x="162" y="183"/>
                </a:lnTo>
                <a:lnTo>
                  <a:pt x="164" y="184"/>
                </a:lnTo>
                <a:lnTo>
                  <a:pt x="167" y="182"/>
                </a:lnTo>
                <a:lnTo>
                  <a:pt x="168" y="179"/>
                </a:lnTo>
                <a:lnTo>
                  <a:pt x="166" y="178"/>
                </a:lnTo>
                <a:lnTo>
                  <a:pt x="167" y="177"/>
                </a:lnTo>
                <a:lnTo>
                  <a:pt x="168" y="177"/>
                </a:lnTo>
                <a:lnTo>
                  <a:pt x="168" y="177"/>
                </a:lnTo>
                <a:lnTo>
                  <a:pt x="169" y="177"/>
                </a:lnTo>
                <a:lnTo>
                  <a:pt x="170" y="177"/>
                </a:lnTo>
                <a:lnTo>
                  <a:pt x="171" y="177"/>
                </a:lnTo>
                <a:lnTo>
                  <a:pt x="172" y="177"/>
                </a:lnTo>
                <a:lnTo>
                  <a:pt x="172" y="176"/>
                </a:lnTo>
                <a:lnTo>
                  <a:pt x="172" y="174"/>
                </a:lnTo>
                <a:lnTo>
                  <a:pt x="172" y="173"/>
                </a:lnTo>
                <a:lnTo>
                  <a:pt x="173" y="173"/>
                </a:lnTo>
                <a:lnTo>
                  <a:pt x="174" y="173"/>
                </a:lnTo>
                <a:lnTo>
                  <a:pt x="174" y="174"/>
                </a:lnTo>
                <a:lnTo>
                  <a:pt x="179" y="172"/>
                </a:lnTo>
                <a:lnTo>
                  <a:pt x="179" y="172"/>
                </a:lnTo>
                <a:lnTo>
                  <a:pt x="179" y="171"/>
                </a:lnTo>
                <a:lnTo>
                  <a:pt x="179" y="171"/>
                </a:lnTo>
                <a:lnTo>
                  <a:pt x="177" y="170"/>
                </a:lnTo>
                <a:lnTo>
                  <a:pt x="177" y="169"/>
                </a:lnTo>
                <a:lnTo>
                  <a:pt x="181" y="167"/>
                </a:lnTo>
                <a:lnTo>
                  <a:pt x="181" y="167"/>
                </a:lnTo>
                <a:lnTo>
                  <a:pt x="183" y="166"/>
                </a:lnTo>
                <a:lnTo>
                  <a:pt x="183" y="167"/>
                </a:lnTo>
                <a:lnTo>
                  <a:pt x="182" y="167"/>
                </a:lnTo>
                <a:lnTo>
                  <a:pt x="183" y="168"/>
                </a:lnTo>
                <a:lnTo>
                  <a:pt x="184" y="168"/>
                </a:lnTo>
                <a:lnTo>
                  <a:pt x="184" y="168"/>
                </a:lnTo>
                <a:lnTo>
                  <a:pt x="191" y="166"/>
                </a:lnTo>
                <a:lnTo>
                  <a:pt x="201" y="159"/>
                </a:lnTo>
                <a:lnTo>
                  <a:pt x="202" y="156"/>
                </a:lnTo>
                <a:lnTo>
                  <a:pt x="207" y="152"/>
                </a:lnTo>
                <a:lnTo>
                  <a:pt x="207" y="151"/>
                </a:lnTo>
                <a:lnTo>
                  <a:pt x="205" y="148"/>
                </a:lnTo>
                <a:lnTo>
                  <a:pt x="205" y="146"/>
                </a:lnTo>
                <a:lnTo>
                  <a:pt x="208" y="145"/>
                </a:lnTo>
                <a:lnTo>
                  <a:pt x="209" y="145"/>
                </a:lnTo>
                <a:lnTo>
                  <a:pt x="209" y="147"/>
                </a:lnTo>
                <a:lnTo>
                  <a:pt x="209" y="148"/>
                </a:lnTo>
                <a:lnTo>
                  <a:pt x="213" y="148"/>
                </a:lnTo>
                <a:lnTo>
                  <a:pt x="213" y="149"/>
                </a:lnTo>
                <a:lnTo>
                  <a:pt x="221" y="145"/>
                </a:lnTo>
                <a:lnTo>
                  <a:pt x="225" y="145"/>
                </a:lnTo>
                <a:lnTo>
                  <a:pt x="225" y="145"/>
                </a:lnTo>
                <a:lnTo>
                  <a:pt x="225" y="144"/>
                </a:lnTo>
                <a:lnTo>
                  <a:pt x="224" y="144"/>
                </a:lnTo>
                <a:lnTo>
                  <a:pt x="224" y="142"/>
                </a:lnTo>
                <a:lnTo>
                  <a:pt x="225" y="142"/>
                </a:lnTo>
                <a:lnTo>
                  <a:pt x="225" y="141"/>
                </a:lnTo>
                <a:lnTo>
                  <a:pt x="226" y="139"/>
                </a:lnTo>
                <a:lnTo>
                  <a:pt x="228" y="134"/>
                </a:lnTo>
                <a:lnTo>
                  <a:pt x="227" y="133"/>
                </a:lnTo>
                <a:lnTo>
                  <a:pt x="227" y="131"/>
                </a:lnTo>
                <a:lnTo>
                  <a:pt x="227" y="130"/>
                </a:lnTo>
                <a:lnTo>
                  <a:pt x="227" y="129"/>
                </a:lnTo>
                <a:lnTo>
                  <a:pt x="227" y="126"/>
                </a:lnTo>
                <a:lnTo>
                  <a:pt x="229" y="125"/>
                </a:lnTo>
                <a:lnTo>
                  <a:pt x="229" y="123"/>
                </a:lnTo>
                <a:lnTo>
                  <a:pt x="230" y="120"/>
                </a:lnTo>
                <a:lnTo>
                  <a:pt x="230" y="117"/>
                </a:lnTo>
                <a:lnTo>
                  <a:pt x="229" y="114"/>
                </a:lnTo>
                <a:lnTo>
                  <a:pt x="228" y="112"/>
                </a:lnTo>
                <a:lnTo>
                  <a:pt x="228" y="111"/>
                </a:lnTo>
                <a:lnTo>
                  <a:pt x="228" y="110"/>
                </a:lnTo>
                <a:lnTo>
                  <a:pt x="227" y="109"/>
                </a:lnTo>
                <a:lnTo>
                  <a:pt x="226" y="107"/>
                </a:lnTo>
                <a:lnTo>
                  <a:pt x="225" y="106"/>
                </a:lnTo>
                <a:lnTo>
                  <a:pt x="225" y="106"/>
                </a:lnTo>
                <a:lnTo>
                  <a:pt x="225" y="104"/>
                </a:lnTo>
                <a:lnTo>
                  <a:pt x="224" y="101"/>
                </a:lnTo>
                <a:lnTo>
                  <a:pt x="221" y="98"/>
                </a:lnTo>
                <a:lnTo>
                  <a:pt x="221" y="97"/>
                </a:lnTo>
                <a:lnTo>
                  <a:pt x="220" y="76"/>
                </a:lnTo>
                <a:lnTo>
                  <a:pt x="220" y="65"/>
                </a:lnTo>
                <a:lnTo>
                  <a:pt x="217" y="64"/>
                </a:lnTo>
                <a:lnTo>
                  <a:pt x="215" y="66"/>
                </a:lnTo>
                <a:lnTo>
                  <a:pt x="215" y="65"/>
                </a:lnTo>
                <a:lnTo>
                  <a:pt x="212" y="63"/>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07" name="Freeform 19"/>
          <p:cNvSpPr>
            <a:spLocks/>
          </p:cNvSpPr>
          <p:nvPr/>
        </p:nvSpPr>
        <p:spPr bwMode="auto">
          <a:xfrm>
            <a:off x="4708525" y="985838"/>
            <a:ext cx="1022350" cy="1227137"/>
          </a:xfrm>
          <a:custGeom>
            <a:avLst/>
            <a:gdLst/>
            <a:ahLst/>
            <a:cxnLst>
              <a:cxn ang="0">
                <a:pos x="11" y="84"/>
              </a:cxn>
              <a:cxn ang="0">
                <a:pos x="5" y="77"/>
              </a:cxn>
              <a:cxn ang="0">
                <a:pos x="9" y="72"/>
              </a:cxn>
              <a:cxn ang="0">
                <a:pos x="9" y="67"/>
              </a:cxn>
              <a:cxn ang="0">
                <a:pos x="7" y="57"/>
              </a:cxn>
              <a:cxn ang="0">
                <a:pos x="6" y="52"/>
              </a:cxn>
              <a:cxn ang="0">
                <a:pos x="6" y="39"/>
              </a:cxn>
              <a:cxn ang="0">
                <a:pos x="3" y="32"/>
              </a:cxn>
              <a:cxn ang="0">
                <a:pos x="1" y="19"/>
              </a:cxn>
              <a:cxn ang="0">
                <a:pos x="2" y="14"/>
              </a:cxn>
              <a:cxn ang="0">
                <a:pos x="0" y="8"/>
              </a:cxn>
              <a:cxn ang="0">
                <a:pos x="29" y="3"/>
              </a:cxn>
              <a:cxn ang="0">
                <a:pos x="31" y="0"/>
              </a:cxn>
              <a:cxn ang="0">
                <a:pos x="34" y="6"/>
              </a:cxn>
              <a:cxn ang="0">
                <a:pos x="35" y="12"/>
              </a:cxn>
              <a:cxn ang="0">
                <a:pos x="39" y="13"/>
              </a:cxn>
              <a:cxn ang="0">
                <a:pos x="42" y="15"/>
              </a:cxn>
              <a:cxn ang="0">
                <a:pos x="47" y="15"/>
              </a:cxn>
              <a:cxn ang="0">
                <a:pos x="48" y="17"/>
              </a:cxn>
              <a:cxn ang="0">
                <a:pos x="53" y="15"/>
              </a:cxn>
              <a:cxn ang="0">
                <a:pos x="63" y="16"/>
              </a:cxn>
              <a:cxn ang="0">
                <a:pos x="64" y="17"/>
              </a:cxn>
              <a:cxn ang="0">
                <a:pos x="65" y="18"/>
              </a:cxn>
              <a:cxn ang="0">
                <a:pos x="67" y="21"/>
              </a:cxn>
              <a:cxn ang="0">
                <a:pos x="70" y="20"/>
              </a:cxn>
              <a:cxn ang="0">
                <a:pos x="72" y="20"/>
              </a:cxn>
              <a:cxn ang="0">
                <a:pos x="76" y="23"/>
              </a:cxn>
              <a:cxn ang="0">
                <a:pos x="79" y="25"/>
              </a:cxn>
              <a:cxn ang="0">
                <a:pos x="83" y="25"/>
              </a:cxn>
              <a:cxn ang="0">
                <a:pos x="89" y="22"/>
              </a:cxn>
              <a:cxn ang="0">
                <a:pos x="99" y="23"/>
              </a:cxn>
              <a:cxn ang="0">
                <a:pos x="101" y="24"/>
              </a:cxn>
              <a:cxn ang="0">
                <a:pos x="105" y="25"/>
              </a:cxn>
              <a:cxn ang="0">
                <a:pos x="106" y="27"/>
              </a:cxn>
              <a:cxn ang="0">
                <a:pos x="99" y="30"/>
              </a:cxn>
              <a:cxn ang="0">
                <a:pos x="95" y="33"/>
              </a:cxn>
              <a:cxn ang="0">
                <a:pos x="89" y="36"/>
              </a:cxn>
              <a:cxn ang="0">
                <a:pos x="72" y="53"/>
              </a:cxn>
              <a:cxn ang="0">
                <a:pos x="70" y="55"/>
              </a:cxn>
              <a:cxn ang="0">
                <a:pos x="70" y="67"/>
              </a:cxn>
              <a:cxn ang="0">
                <a:pos x="64" y="71"/>
              </a:cxn>
              <a:cxn ang="0">
                <a:pos x="63" y="74"/>
              </a:cxn>
              <a:cxn ang="0">
                <a:pos x="65" y="78"/>
              </a:cxn>
              <a:cxn ang="0">
                <a:pos x="65" y="83"/>
              </a:cxn>
              <a:cxn ang="0">
                <a:pos x="65" y="88"/>
              </a:cxn>
              <a:cxn ang="0">
                <a:pos x="65" y="95"/>
              </a:cxn>
              <a:cxn ang="0">
                <a:pos x="67" y="97"/>
              </a:cxn>
              <a:cxn ang="0">
                <a:pos x="72" y="98"/>
              </a:cxn>
              <a:cxn ang="0">
                <a:pos x="73" y="100"/>
              </a:cxn>
              <a:cxn ang="0">
                <a:pos x="79" y="105"/>
              </a:cxn>
              <a:cxn ang="0">
                <a:pos x="88" y="112"/>
              </a:cxn>
              <a:cxn ang="0">
                <a:pos x="88" y="115"/>
              </a:cxn>
              <a:cxn ang="0">
                <a:pos x="11" y="122"/>
              </a:cxn>
            </a:cxnLst>
            <a:rect l="0" t="0" r="r" b="b"/>
            <a:pathLst>
              <a:path w="109" h="122">
                <a:moveTo>
                  <a:pt x="11" y="122"/>
                </a:moveTo>
                <a:lnTo>
                  <a:pt x="11" y="84"/>
                </a:lnTo>
                <a:lnTo>
                  <a:pt x="6" y="79"/>
                </a:lnTo>
                <a:lnTo>
                  <a:pt x="5" y="77"/>
                </a:lnTo>
                <a:lnTo>
                  <a:pt x="8" y="74"/>
                </a:lnTo>
                <a:lnTo>
                  <a:pt x="9" y="72"/>
                </a:lnTo>
                <a:lnTo>
                  <a:pt x="9" y="71"/>
                </a:lnTo>
                <a:lnTo>
                  <a:pt x="9" y="67"/>
                </a:lnTo>
                <a:lnTo>
                  <a:pt x="9" y="65"/>
                </a:lnTo>
                <a:lnTo>
                  <a:pt x="7" y="57"/>
                </a:lnTo>
                <a:lnTo>
                  <a:pt x="6" y="56"/>
                </a:lnTo>
                <a:lnTo>
                  <a:pt x="6" y="52"/>
                </a:lnTo>
                <a:lnTo>
                  <a:pt x="6" y="50"/>
                </a:lnTo>
                <a:lnTo>
                  <a:pt x="6" y="39"/>
                </a:lnTo>
                <a:lnTo>
                  <a:pt x="4" y="33"/>
                </a:lnTo>
                <a:lnTo>
                  <a:pt x="3" y="32"/>
                </a:lnTo>
                <a:lnTo>
                  <a:pt x="1" y="25"/>
                </a:lnTo>
                <a:lnTo>
                  <a:pt x="1" y="19"/>
                </a:lnTo>
                <a:lnTo>
                  <a:pt x="2" y="15"/>
                </a:lnTo>
                <a:lnTo>
                  <a:pt x="2" y="14"/>
                </a:lnTo>
                <a:lnTo>
                  <a:pt x="1" y="9"/>
                </a:lnTo>
                <a:lnTo>
                  <a:pt x="0" y="8"/>
                </a:lnTo>
                <a:lnTo>
                  <a:pt x="28" y="8"/>
                </a:lnTo>
                <a:lnTo>
                  <a:pt x="29" y="3"/>
                </a:lnTo>
                <a:lnTo>
                  <a:pt x="29" y="0"/>
                </a:lnTo>
                <a:lnTo>
                  <a:pt x="31" y="0"/>
                </a:lnTo>
                <a:lnTo>
                  <a:pt x="34" y="1"/>
                </a:lnTo>
                <a:lnTo>
                  <a:pt x="34" y="6"/>
                </a:lnTo>
                <a:lnTo>
                  <a:pt x="35" y="9"/>
                </a:lnTo>
                <a:lnTo>
                  <a:pt x="35" y="12"/>
                </a:lnTo>
                <a:lnTo>
                  <a:pt x="38" y="14"/>
                </a:lnTo>
                <a:lnTo>
                  <a:pt x="39" y="13"/>
                </a:lnTo>
                <a:lnTo>
                  <a:pt x="41" y="14"/>
                </a:lnTo>
                <a:lnTo>
                  <a:pt x="42" y="15"/>
                </a:lnTo>
                <a:lnTo>
                  <a:pt x="45" y="15"/>
                </a:lnTo>
                <a:lnTo>
                  <a:pt x="47" y="15"/>
                </a:lnTo>
                <a:lnTo>
                  <a:pt x="48" y="16"/>
                </a:lnTo>
                <a:lnTo>
                  <a:pt x="48" y="17"/>
                </a:lnTo>
                <a:lnTo>
                  <a:pt x="52" y="17"/>
                </a:lnTo>
                <a:lnTo>
                  <a:pt x="53" y="15"/>
                </a:lnTo>
                <a:lnTo>
                  <a:pt x="59" y="15"/>
                </a:lnTo>
                <a:lnTo>
                  <a:pt x="63" y="16"/>
                </a:lnTo>
                <a:lnTo>
                  <a:pt x="64" y="16"/>
                </a:lnTo>
                <a:lnTo>
                  <a:pt x="64" y="17"/>
                </a:lnTo>
                <a:lnTo>
                  <a:pt x="65" y="18"/>
                </a:lnTo>
                <a:lnTo>
                  <a:pt x="65" y="18"/>
                </a:lnTo>
                <a:lnTo>
                  <a:pt x="66" y="19"/>
                </a:lnTo>
                <a:lnTo>
                  <a:pt x="67" y="21"/>
                </a:lnTo>
                <a:lnTo>
                  <a:pt x="68" y="22"/>
                </a:lnTo>
                <a:lnTo>
                  <a:pt x="70" y="20"/>
                </a:lnTo>
                <a:lnTo>
                  <a:pt x="71" y="20"/>
                </a:lnTo>
                <a:lnTo>
                  <a:pt x="72" y="20"/>
                </a:lnTo>
                <a:lnTo>
                  <a:pt x="73" y="22"/>
                </a:lnTo>
                <a:lnTo>
                  <a:pt x="76" y="23"/>
                </a:lnTo>
                <a:lnTo>
                  <a:pt x="77" y="24"/>
                </a:lnTo>
                <a:lnTo>
                  <a:pt x="79" y="25"/>
                </a:lnTo>
                <a:lnTo>
                  <a:pt x="81" y="25"/>
                </a:lnTo>
                <a:lnTo>
                  <a:pt x="83" y="25"/>
                </a:lnTo>
                <a:lnTo>
                  <a:pt x="88" y="21"/>
                </a:lnTo>
                <a:lnTo>
                  <a:pt x="89" y="22"/>
                </a:lnTo>
                <a:lnTo>
                  <a:pt x="91" y="23"/>
                </a:lnTo>
                <a:lnTo>
                  <a:pt x="99" y="23"/>
                </a:lnTo>
                <a:lnTo>
                  <a:pt x="100" y="23"/>
                </a:lnTo>
                <a:lnTo>
                  <a:pt x="101" y="24"/>
                </a:lnTo>
                <a:lnTo>
                  <a:pt x="103" y="26"/>
                </a:lnTo>
                <a:lnTo>
                  <a:pt x="105" y="25"/>
                </a:lnTo>
                <a:lnTo>
                  <a:pt x="109" y="25"/>
                </a:lnTo>
                <a:lnTo>
                  <a:pt x="106" y="27"/>
                </a:lnTo>
                <a:lnTo>
                  <a:pt x="102" y="29"/>
                </a:lnTo>
                <a:lnTo>
                  <a:pt x="99" y="30"/>
                </a:lnTo>
                <a:lnTo>
                  <a:pt x="97" y="31"/>
                </a:lnTo>
                <a:lnTo>
                  <a:pt x="95" y="33"/>
                </a:lnTo>
                <a:lnTo>
                  <a:pt x="91" y="35"/>
                </a:lnTo>
                <a:lnTo>
                  <a:pt x="89" y="36"/>
                </a:lnTo>
                <a:lnTo>
                  <a:pt x="82" y="44"/>
                </a:lnTo>
                <a:lnTo>
                  <a:pt x="72" y="53"/>
                </a:lnTo>
                <a:lnTo>
                  <a:pt x="71" y="54"/>
                </a:lnTo>
                <a:lnTo>
                  <a:pt x="70" y="55"/>
                </a:lnTo>
                <a:lnTo>
                  <a:pt x="71" y="66"/>
                </a:lnTo>
                <a:lnTo>
                  <a:pt x="70" y="67"/>
                </a:lnTo>
                <a:lnTo>
                  <a:pt x="68" y="68"/>
                </a:lnTo>
                <a:lnTo>
                  <a:pt x="64" y="71"/>
                </a:lnTo>
                <a:lnTo>
                  <a:pt x="64" y="73"/>
                </a:lnTo>
                <a:lnTo>
                  <a:pt x="63" y="74"/>
                </a:lnTo>
                <a:lnTo>
                  <a:pt x="62" y="77"/>
                </a:lnTo>
                <a:lnTo>
                  <a:pt x="65" y="78"/>
                </a:lnTo>
                <a:lnTo>
                  <a:pt x="66" y="81"/>
                </a:lnTo>
                <a:lnTo>
                  <a:pt x="65" y="83"/>
                </a:lnTo>
                <a:lnTo>
                  <a:pt x="65" y="85"/>
                </a:lnTo>
                <a:lnTo>
                  <a:pt x="65" y="88"/>
                </a:lnTo>
                <a:lnTo>
                  <a:pt x="65" y="94"/>
                </a:lnTo>
                <a:lnTo>
                  <a:pt x="65" y="95"/>
                </a:lnTo>
                <a:lnTo>
                  <a:pt x="67" y="96"/>
                </a:lnTo>
                <a:lnTo>
                  <a:pt x="67" y="97"/>
                </a:lnTo>
                <a:lnTo>
                  <a:pt x="71" y="98"/>
                </a:lnTo>
                <a:lnTo>
                  <a:pt x="72" y="98"/>
                </a:lnTo>
                <a:lnTo>
                  <a:pt x="72" y="100"/>
                </a:lnTo>
                <a:lnTo>
                  <a:pt x="73" y="100"/>
                </a:lnTo>
                <a:lnTo>
                  <a:pt x="77" y="102"/>
                </a:lnTo>
                <a:lnTo>
                  <a:pt x="79" y="105"/>
                </a:lnTo>
                <a:lnTo>
                  <a:pt x="83" y="108"/>
                </a:lnTo>
                <a:lnTo>
                  <a:pt x="88" y="112"/>
                </a:lnTo>
                <a:lnTo>
                  <a:pt x="88" y="113"/>
                </a:lnTo>
                <a:lnTo>
                  <a:pt x="88" y="115"/>
                </a:lnTo>
                <a:lnTo>
                  <a:pt x="89" y="119"/>
                </a:lnTo>
                <a:lnTo>
                  <a:pt x="11" y="122"/>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08" name="Freeform 20"/>
          <p:cNvSpPr>
            <a:spLocks/>
          </p:cNvSpPr>
          <p:nvPr/>
        </p:nvSpPr>
        <p:spPr bwMode="auto">
          <a:xfrm>
            <a:off x="4792663" y="2182813"/>
            <a:ext cx="919162" cy="652462"/>
          </a:xfrm>
          <a:custGeom>
            <a:avLst/>
            <a:gdLst/>
            <a:ahLst/>
            <a:cxnLst>
              <a:cxn ang="0">
                <a:pos x="80" y="0"/>
              </a:cxn>
              <a:cxn ang="0">
                <a:pos x="82" y="4"/>
              </a:cxn>
              <a:cxn ang="0">
                <a:pos x="81" y="7"/>
              </a:cxn>
              <a:cxn ang="0">
                <a:pos x="83" y="16"/>
              </a:cxn>
              <a:cxn ang="0">
                <a:pos x="89" y="19"/>
              </a:cxn>
              <a:cxn ang="0">
                <a:pos x="91" y="22"/>
              </a:cxn>
              <a:cxn ang="0">
                <a:pos x="94" y="26"/>
              </a:cxn>
              <a:cxn ang="0">
                <a:pos x="98" y="31"/>
              </a:cxn>
              <a:cxn ang="0">
                <a:pos x="97" y="35"/>
              </a:cxn>
              <a:cxn ang="0">
                <a:pos x="96" y="38"/>
              </a:cxn>
              <a:cxn ang="0">
                <a:pos x="91" y="42"/>
              </a:cxn>
              <a:cxn ang="0">
                <a:pos x="87" y="43"/>
              </a:cxn>
              <a:cxn ang="0">
                <a:pos x="84" y="46"/>
              </a:cxn>
              <a:cxn ang="0">
                <a:pos x="86" y="49"/>
              </a:cxn>
              <a:cxn ang="0">
                <a:pos x="86" y="54"/>
              </a:cxn>
              <a:cxn ang="0">
                <a:pos x="82" y="60"/>
              </a:cxn>
              <a:cxn ang="0">
                <a:pos x="81" y="64"/>
              </a:cxn>
              <a:cxn ang="0">
                <a:pos x="75" y="61"/>
              </a:cxn>
              <a:cxn ang="0">
                <a:pos x="12" y="62"/>
              </a:cxn>
              <a:cxn ang="0">
                <a:pos x="12" y="58"/>
              </a:cxn>
              <a:cxn ang="0">
                <a:pos x="10" y="55"/>
              </a:cxn>
              <a:cxn ang="0">
                <a:pos x="11" y="51"/>
              </a:cxn>
              <a:cxn ang="0">
                <a:pos x="9" y="47"/>
              </a:cxn>
              <a:cxn ang="0">
                <a:pos x="9" y="44"/>
              </a:cxn>
              <a:cxn ang="0">
                <a:pos x="6" y="40"/>
              </a:cxn>
              <a:cxn ang="0">
                <a:pos x="5" y="37"/>
              </a:cxn>
              <a:cxn ang="0">
                <a:pos x="3" y="32"/>
              </a:cxn>
              <a:cxn ang="0">
                <a:pos x="4" y="28"/>
              </a:cxn>
              <a:cxn ang="0">
                <a:pos x="1" y="24"/>
              </a:cxn>
              <a:cxn ang="0">
                <a:pos x="1" y="22"/>
              </a:cxn>
              <a:cxn ang="0">
                <a:pos x="1" y="14"/>
              </a:cxn>
              <a:cxn ang="0">
                <a:pos x="2" y="11"/>
              </a:cxn>
              <a:cxn ang="0">
                <a:pos x="0" y="7"/>
              </a:cxn>
              <a:cxn ang="0">
                <a:pos x="0" y="4"/>
              </a:cxn>
              <a:cxn ang="0">
                <a:pos x="1" y="3"/>
              </a:cxn>
            </a:cxnLst>
            <a:rect l="0" t="0" r="r" b="b"/>
            <a:pathLst>
              <a:path w="98" h="65">
                <a:moveTo>
                  <a:pt x="2" y="3"/>
                </a:moveTo>
                <a:lnTo>
                  <a:pt x="80" y="0"/>
                </a:lnTo>
                <a:lnTo>
                  <a:pt x="81" y="3"/>
                </a:lnTo>
                <a:lnTo>
                  <a:pt x="82" y="4"/>
                </a:lnTo>
                <a:lnTo>
                  <a:pt x="82" y="6"/>
                </a:lnTo>
                <a:lnTo>
                  <a:pt x="81" y="7"/>
                </a:lnTo>
                <a:lnTo>
                  <a:pt x="82" y="10"/>
                </a:lnTo>
                <a:lnTo>
                  <a:pt x="83" y="16"/>
                </a:lnTo>
                <a:lnTo>
                  <a:pt x="88" y="17"/>
                </a:lnTo>
                <a:lnTo>
                  <a:pt x="89" y="19"/>
                </a:lnTo>
                <a:lnTo>
                  <a:pt x="90" y="21"/>
                </a:lnTo>
                <a:lnTo>
                  <a:pt x="91" y="22"/>
                </a:lnTo>
                <a:lnTo>
                  <a:pt x="94" y="24"/>
                </a:lnTo>
                <a:lnTo>
                  <a:pt x="94" y="26"/>
                </a:lnTo>
                <a:lnTo>
                  <a:pt x="97" y="28"/>
                </a:lnTo>
                <a:lnTo>
                  <a:pt x="98" y="31"/>
                </a:lnTo>
                <a:lnTo>
                  <a:pt x="98" y="33"/>
                </a:lnTo>
                <a:lnTo>
                  <a:pt x="97" y="35"/>
                </a:lnTo>
                <a:lnTo>
                  <a:pt x="96" y="36"/>
                </a:lnTo>
                <a:lnTo>
                  <a:pt x="96" y="38"/>
                </a:lnTo>
                <a:lnTo>
                  <a:pt x="93" y="41"/>
                </a:lnTo>
                <a:lnTo>
                  <a:pt x="91" y="42"/>
                </a:lnTo>
                <a:lnTo>
                  <a:pt x="90" y="42"/>
                </a:lnTo>
                <a:lnTo>
                  <a:pt x="87" y="43"/>
                </a:lnTo>
                <a:lnTo>
                  <a:pt x="85" y="44"/>
                </a:lnTo>
                <a:lnTo>
                  <a:pt x="84" y="46"/>
                </a:lnTo>
                <a:lnTo>
                  <a:pt x="84" y="48"/>
                </a:lnTo>
                <a:lnTo>
                  <a:pt x="86" y="49"/>
                </a:lnTo>
                <a:lnTo>
                  <a:pt x="87" y="51"/>
                </a:lnTo>
                <a:lnTo>
                  <a:pt x="86" y="54"/>
                </a:lnTo>
                <a:lnTo>
                  <a:pt x="84" y="59"/>
                </a:lnTo>
                <a:lnTo>
                  <a:pt x="82" y="60"/>
                </a:lnTo>
                <a:lnTo>
                  <a:pt x="81" y="62"/>
                </a:lnTo>
                <a:lnTo>
                  <a:pt x="81" y="64"/>
                </a:lnTo>
                <a:lnTo>
                  <a:pt x="80" y="65"/>
                </a:lnTo>
                <a:lnTo>
                  <a:pt x="75" y="61"/>
                </a:lnTo>
                <a:lnTo>
                  <a:pt x="12" y="63"/>
                </a:lnTo>
                <a:lnTo>
                  <a:pt x="12" y="62"/>
                </a:lnTo>
                <a:lnTo>
                  <a:pt x="11" y="60"/>
                </a:lnTo>
                <a:lnTo>
                  <a:pt x="12" y="58"/>
                </a:lnTo>
                <a:lnTo>
                  <a:pt x="11" y="56"/>
                </a:lnTo>
                <a:lnTo>
                  <a:pt x="10" y="55"/>
                </a:lnTo>
                <a:lnTo>
                  <a:pt x="11" y="53"/>
                </a:lnTo>
                <a:lnTo>
                  <a:pt x="11" y="51"/>
                </a:lnTo>
                <a:lnTo>
                  <a:pt x="9" y="50"/>
                </a:lnTo>
                <a:lnTo>
                  <a:pt x="9" y="47"/>
                </a:lnTo>
                <a:lnTo>
                  <a:pt x="10" y="45"/>
                </a:lnTo>
                <a:lnTo>
                  <a:pt x="9" y="44"/>
                </a:lnTo>
                <a:lnTo>
                  <a:pt x="7" y="42"/>
                </a:lnTo>
                <a:lnTo>
                  <a:pt x="6" y="40"/>
                </a:lnTo>
                <a:lnTo>
                  <a:pt x="7" y="39"/>
                </a:lnTo>
                <a:lnTo>
                  <a:pt x="5" y="37"/>
                </a:lnTo>
                <a:lnTo>
                  <a:pt x="4" y="34"/>
                </a:lnTo>
                <a:lnTo>
                  <a:pt x="3" y="32"/>
                </a:lnTo>
                <a:lnTo>
                  <a:pt x="4" y="29"/>
                </a:lnTo>
                <a:lnTo>
                  <a:pt x="4" y="28"/>
                </a:lnTo>
                <a:lnTo>
                  <a:pt x="1" y="26"/>
                </a:lnTo>
                <a:lnTo>
                  <a:pt x="1" y="24"/>
                </a:lnTo>
                <a:lnTo>
                  <a:pt x="1" y="24"/>
                </a:lnTo>
                <a:lnTo>
                  <a:pt x="1" y="22"/>
                </a:lnTo>
                <a:lnTo>
                  <a:pt x="0" y="18"/>
                </a:lnTo>
                <a:lnTo>
                  <a:pt x="1" y="14"/>
                </a:lnTo>
                <a:lnTo>
                  <a:pt x="1" y="12"/>
                </a:lnTo>
                <a:lnTo>
                  <a:pt x="2" y="11"/>
                </a:lnTo>
                <a:lnTo>
                  <a:pt x="1" y="8"/>
                </a:lnTo>
                <a:lnTo>
                  <a:pt x="0" y="7"/>
                </a:lnTo>
                <a:lnTo>
                  <a:pt x="1" y="5"/>
                </a:lnTo>
                <a:lnTo>
                  <a:pt x="0" y="4"/>
                </a:lnTo>
                <a:lnTo>
                  <a:pt x="0" y="3"/>
                </a:lnTo>
                <a:lnTo>
                  <a:pt x="1" y="3"/>
                </a:lnTo>
                <a:lnTo>
                  <a:pt x="2" y="3"/>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09" name="Freeform 21"/>
          <p:cNvSpPr>
            <a:spLocks/>
          </p:cNvSpPr>
          <p:nvPr/>
        </p:nvSpPr>
        <p:spPr bwMode="auto">
          <a:xfrm>
            <a:off x="4914900" y="2795588"/>
            <a:ext cx="1030288" cy="954087"/>
          </a:xfrm>
          <a:custGeom>
            <a:avLst/>
            <a:gdLst/>
            <a:ahLst/>
            <a:cxnLst>
              <a:cxn ang="0">
                <a:pos x="92" y="84"/>
              </a:cxn>
              <a:cxn ang="0">
                <a:pos x="93" y="86"/>
              </a:cxn>
              <a:cxn ang="0">
                <a:pos x="94" y="89"/>
              </a:cxn>
              <a:cxn ang="0">
                <a:pos x="89" y="94"/>
              </a:cxn>
              <a:cxn ang="0">
                <a:pos x="100" y="94"/>
              </a:cxn>
              <a:cxn ang="0">
                <a:pos x="101" y="90"/>
              </a:cxn>
              <a:cxn ang="0">
                <a:pos x="103" y="84"/>
              </a:cxn>
              <a:cxn ang="0">
                <a:pos x="106" y="81"/>
              </a:cxn>
              <a:cxn ang="0">
                <a:pos x="108" y="81"/>
              </a:cxn>
              <a:cxn ang="0">
                <a:pos x="109" y="74"/>
              </a:cxn>
              <a:cxn ang="0">
                <a:pos x="108" y="73"/>
              </a:cxn>
              <a:cxn ang="0">
                <a:pos x="107" y="72"/>
              </a:cxn>
              <a:cxn ang="0">
                <a:pos x="106" y="73"/>
              </a:cxn>
              <a:cxn ang="0">
                <a:pos x="102" y="67"/>
              </a:cxn>
              <a:cxn ang="0">
                <a:pos x="103" y="65"/>
              </a:cxn>
              <a:cxn ang="0">
                <a:pos x="102" y="62"/>
              </a:cxn>
              <a:cxn ang="0">
                <a:pos x="96" y="55"/>
              </a:cxn>
              <a:cxn ang="0">
                <a:pos x="89" y="51"/>
              </a:cxn>
              <a:cxn ang="0">
                <a:pos x="86" y="46"/>
              </a:cxn>
              <a:cxn ang="0">
                <a:pos x="89" y="42"/>
              </a:cxn>
              <a:cxn ang="0">
                <a:pos x="89" y="36"/>
              </a:cxn>
              <a:cxn ang="0">
                <a:pos x="85" y="33"/>
              </a:cxn>
              <a:cxn ang="0">
                <a:pos x="82" y="35"/>
              </a:cxn>
              <a:cxn ang="0">
                <a:pos x="79" y="27"/>
              </a:cxn>
              <a:cxn ang="0">
                <a:pos x="73" y="22"/>
              </a:cxn>
              <a:cxn ang="0">
                <a:pos x="68" y="15"/>
              </a:cxn>
              <a:cxn ang="0">
                <a:pos x="66" y="7"/>
              </a:cxn>
              <a:cxn ang="0">
                <a:pos x="67" y="4"/>
              </a:cxn>
              <a:cxn ang="0">
                <a:pos x="0" y="2"/>
              </a:cxn>
              <a:cxn ang="0">
                <a:pos x="2" y="5"/>
              </a:cxn>
              <a:cxn ang="0">
                <a:pos x="5" y="11"/>
              </a:cxn>
              <a:cxn ang="0">
                <a:pos x="5" y="14"/>
              </a:cxn>
              <a:cxn ang="0">
                <a:pos x="13" y="19"/>
              </a:cxn>
              <a:cxn ang="0">
                <a:pos x="10" y="24"/>
              </a:cxn>
              <a:cxn ang="0">
                <a:pos x="13" y="26"/>
              </a:cxn>
              <a:cxn ang="0">
                <a:pos x="16" y="31"/>
              </a:cxn>
              <a:cxn ang="0">
                <a:pos x="18" y="32"/>
              </a:cxn>
              <a:cxn ang="0">
                <a:pos x="18" y="87"/>
              </a:cxn>
            </a:cxnLst>
            <a:rect l="0" t="0" r="r" b="b"/>
            <a:pathLst>
              <a:path w="110" h="95">
                <a:moveTo>
                  <a:pt x="18" y="87"/>
                </a:moveTo>
                <a:lnTo>
                  <a:pt x="92" y="84"/>
                </a:lnTo>
                <a:lnTo>
                  <a:pt x="92" y="85"/>
                </a:lnTo>
                <a:lnTo>
                  <a:pt x="93" y="86"/>
                </a:lnTo>
                <a:lnTo>
                  <a:pt x="94" y="88"/>
                </a:lnTo>
                <a:lnTo>
                  <a:pt x="94" y="89"/>
                </a:lnTo>
                <a:lnTo>
                  <a:pt x="91" y="91"/>
                </a:lnTo>
                <a:lnTo>
                  <a:pt x="89" y="94"/>
                </a:lnTo>
                <a:lnTo>
                  <a:pt x="89" y="95"/>
                </a:lnTo>
                <a:lnTo>
                  <a:pt x="100" y="94"/>
                </a:lnTo>
                <a:lnTo>
                  <a:pt x="101" y="91"/>
                </a:lnTo>
                <a:lnTo>
                  <a:pt x="101" y="90"/>
                </a:lnTo>
                <a:lnTo>
                  <a:pt x="102" y="86"/>
                </a:lnTo>
                <a:lnTo>
                  <a:pt x="103" y="84"/>
                </a:lnTo>
                <a:lnTo>
                  <a:pt x="104" y="82"/>
                </a:lnTo>
                <a:lnTo>
                  <a:pt x="106" y="81"/>
                </a:lnTo>
                <a:lnTo>
                  <a:pt x="107" y="81"/>
                </a:lnTo>
                <a:lnTo>
                  <a:pt x="108" y="81"/>
                </a:lnTo>
                <a:lnTo>
                  <a:pt x="110" y="76"/>
                </a:lnTo>
                <a:lnTo>
                  <a:pt x="109" y="74"/>
                </a:lnTo>
                <a:lnTo>
                  <a:pt x="108" y="73"/>
                </a:lnTo>
                <a:lnTo>
                  <a:pt x="108" y="73"/>
                </a:lnTo>
                <a:lnTo>
                  <a:pt x="107" y="72"/>
                </a:lnTo>
                <a:lnTo>
                  <a:pt x="107" y="72"/>
                </a:lnTo>
                <a:lnTo>
                  <a:pt x="106" y="72"/>
                </a:lnTo>
                <a:lnTo>
                  <a:pt x="106" y="73"/>
                </a:lnTo>
                <a:lnTo>
                  <a:pt x="105" y="73"/>
                </a:lnTo>
                <a:lnTo>
                  <a:pt x="102" y="67"/>
                </a:lnTo>
                <a:lnTo>
                  <a:pt x="102" y="67"/>
                </a:lnTo>
                <a:lnTo>
                  <a:pt x="103" y="65"/>
                </a:lnTo>
                <a:lnTo>
                  <a:pt x="103" y="64"/>
                </a:lnTo>
                <a:lnTo>
                  <a:pt x="102" y="62"/>
                </a:lnTo>
                <a:lnTo>
                  <a:pt x="101" y="59"/>
                </a:lnTo>
                <a:lnTo>
                  <a:pt x="96" y="55"/>
                </a:lnTo>
                <a:lnTo>
                  <a:pt x="94" y="54"/>
                </a:lnTo>
                <a:lnTo>
                  <a:pt x="89" y="51"/>
                </a:lnTo>
                <a:lnTo>
                  <a:pt x="87" y="49"/>
                </a:lnTo>
                <a:lnTo>
                  <a:pt x="86" y="46"/>
                </a:lnTo>
                <a:lnTo>
                  <a:pt x="86" y="45"/>
                </a:lnTo>
                <a:lnTo>
                  <a:pt x="89" y="42"/>
                </a:lnTo>
                <a:lnTo>
                  <a:pt x="88" y="39"/>
                </a:lnTo>
                <a:lnTo>
                  <a:pt x="89" y="36"/>
                </a:lnTo>
                <a:lnTo>
                  <a:pt x="89" y="35"/>
                </a:lnTo>
                <a:lnTo>
                  <a:pt x="85" y="33"/>
                </a:lnTo>
                <a:lnTo>
                  <a:pt x="84" y="34"/>
                </a:lnTo>
                <a:lnTo>
                  <a:pt x="82" y="35"/>
                </a:lnTo>
                <a:lnTo>
                  <a:pt x="81" y="34"/>
                </a:lnTo>
                <a:lnTo>
                  <a:pt x="79" y="27"/>
                </a:lnTo>
                <a:lnTo>
                  <a:pt x="77" y="26"/>
                </a:lnTo>
                <a:lnTo>
                  <a:pt x="73" y="22"/>
                </a:lnTo>
                <a:lnTo>
                  <a:pt x="68" y="16"/>
                </a:lnTo>
                <a:lnTo>
                  <a:pt x="68" y="15"/>
                </a:lnTo>
                <a:lnTo>
                  <a:pt x="66" y="11"/>
                </a:lnTo>
                <a:lnTo>
                  <a:pt x="66" y="7"/>
                </a:lnTo>
                <a:lnTo>
                  <a:pt x="67" y="5"/>
                </a:lnTo>
                <a:lnTo>
                  <a:pt x="67" y="4"/>
                </a:lnTo>
                <a:lnTo>
                  <a:pt x="62" y="0"/>
                </a:lnTo>
                <a:lnTo>
                  <a:pt x="0" y="2"/>
                </a:lnTo>
                <a:lnTo>
                  <a:pt x="1" y="3"/>
                </a:lnTo>
                <a:lnTo>
                  <a:pt x="2" y="5"/>
                </a:lnTo>
                <a:lnTo>
                  <a:pt x="3" y="8"/>
                </a:lnTo>
                <a:lnTo>
                  <a:pt x="5" y="11"/>
                </a:lnTo>
                <a:lnTo>
                  <a:pt x="6" y="11"/>
                </a:lnTo>
                <a:lnTo>
                  <a:pt x="5" y="14"/>
                </a:lnTo>
                <a:lnTo>
                  <a:pt x="6" y="14"/>
                </a:lnTo>
                <a:lnTo>
                  <a:pt x="13" y="19"/>
                </a:lnTo>
                <a:lnTo>
                  <a:pt x="11" y="22"/>
                </a:lnTo>
                <a:lnTo>
                  <a:pt x="10" y="24"/>
                </a:lnTo>
                <a:lnTo>
                  <a:pt x="11" y="26"/>
                </a:lnTo>
                <a:lnTo>
                  <a:pt x="13" y="26"/>
                </a:lnTo>
                <a:lnTo>
                  <a:pt x="14" y="30"/>
                </a:lnTo>
                <a:lnTo>
                  <a:pt x="16" y="31"/>
                </a:lnTo>
                <a:lnTo>
                  <a:pt x="17" y="32"/>
                </a:lnTo>
                <a:lnTo>
                  <a:pt x="18" y="32"/>
                </a:lnTo>
                <a:lnTo>
                  <a:pt x="18" y="77"/>
                </a:lnTo>
                <a:lnTo>
                  <a:pt x="18" y="87"/>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10" name="Freeform 22"/>
          <p:cNvSpPr>
            <a:spLocks/>
          </p:cNvSpPr>
          <p:nvPr/>
        </p:nvSpPr>
        <p:spPr bwMode="auto">
          <a:xfrm>
            <a:off x="5186363" y="4383088"/>
            <a:ext cx="871537" cy="814387"/>
          </a:xfrm>
          <a:custGeom>
            <a:avLst/>
            <a:gdLst/>
            <a:ahLst/>
            <a:cxnLst>
              <a:cxn ang="0">
                <a:pos x="50" y="1"/>
              </a:cxn>
              <a:cxn ang="0">
                <a:pos x="53" y="12"/>
              </a:cxn>
              <a:cxn ang="0">
                <a:pos x="53" y="16"/>
              </a:cxn>
              <a:cxn ang="0">
                <a:pos x="48" y="26"/>
              </a:cxn>
              <a:cxn ang="0">
                <a:pos x="77" y="40"/>
              </a:cxn>
              <a:cxn ang="0">
                <a:pos x="77" y="49"/>
              </a:cxn>
              <a:cxn ang="0">
                <a:pos x="76" y="55"/>
              </a:cxn>
              <a:cxn ang="0">
                <a:pos x="70" y="53"/>
              </a:cxn>
              <a:cxn ang="0">
                <a:pos x="68" y="59"/>
              </a:cxn>
              <a:cxn ang="0">
                <a:pos x="75" y="58"/>
              </a:cxn>
              <a:cxn ang="0">
                <a:pos x="80" y="58"/>
              </a:cxn>
              <a:cxn ang="0">
                <a:pos x="78" y="60"/>
              </a:cxn>
              <a:cxn ang="0">
                <a:pos x="81" y="62"/>
              </a:cxn>
              <a:cxn ang="0">
                <a:pos x="86" y="58"/>
              </a:cxn>
              <a:cxn ang="0">
                <a:pos x="89" y="58"/>
              </a:cxn>
              <a:cxn ang="0">
                <a:pos x="89" y="62"/>
              </a:cxn>
              <a:cxn ang="0">
                <a:pos x="82" y="68"/>
              </a:cxn>
              <a:cxn ang="0">
                <a:pos x="86" y="73"/>
              </a:cxn>
              <a:cxn ang="0">
                <a:pos x="93" y="78"/>
              </a:cxn>
              <a:cxn ang="0">
                <a:pos x="86" y="77"/>
              </a:cxn>
              <a:cxn ang="0">
                <a:pos x="77" y="72"/>
              </a:cxn>
              <a:cxn ang="0">
                <a:pos x="74" y="76"/>
              </a:cxn>
              <a:cxn ang="0">
                <a:pos x="72" y="79"/>
              </a:cxn>
              <a:cxn ang="0">
                <a:pos x="69" y="76"/>
              </a:cxn>
              <a:cxn ang="0">
                <a:pos x="65" y="76"/>
              </a:cxn>
              <a:cxn ang="0">
                <a:pos x="59" y="78"/>
              </a:cxn>
              <a:cxn ang="0">
                <a:pos x="50" y="72"/>
              </a:cxn>
              <a:cxn ang="0">
                <a:pos x="46" y="69"/>
              </a:cxn>
              <a:cxn ang="0">
                <a:pos x="45" y="68"/>
              </a:cxn>
              <a:cxn ang="0">
                <a:pos x="42" y="67"/>
              </a:cxn>
              <a:cxn ang="0">
                <a:pos x="40" y="66"/>
              </a:cxn>
              <a:cxn ang="0">
                <a:pos x="37" y="71"/>
              </a:cxn>
              <a:cxn ang="0">
                <a:pos x="17" y="67"/>
              </a:cxn>
              <a:cxn ang="0">
                <a:pos x="4" y="67"/>
              </a:cxn>
              <a:cxn ang="0">
                <a:pos x="6" y="64"/>
              </a:cxn>
              <a:cxn ang="0">
                <a:pos x="7" y="56"/>
              </a:cxn>
              <a:cxn ang="0">
                <a:pos x="7" y="51"/>
              </a:cxn>
              <a:cxn ang="0">
                <a:pos x="10" y="45"/>
              </a:cxn>
              <a:cxn ang="0">
                <a:pos x="8" y="37"/>
              </a:cxn>
              <a:cxn ang="0">
                <a:pos x="7" y="34"/>
              </a:cxn>
              <a:cxn ang="0">
                <a:pos x="5" y="31"/>
              </a:cxn>
              <a:cxn ang="0">
                <a:pos x="1" y="23"/>
              </a:cxn>
            </a:cxnLst>
            <a:rect l="0" t="0" r="r" b="b"/>
            <a:pathLst>
              <a:path w="93" h="81">
                <a:moveTo>
                  <a:pt x="0" y="1"/>
                </a:moveTo>
                <a:lnTo>
                  <a:pt x="50" y="0"/>
                </a:lnTo>
                <a:lnTo>
                  <a:pt x="50" y="1"/>
                </a:lnTo>
                <a:lnTo>
                  <a:pt x="52" y="6"/>
                </a:lnTo>
                <a:lnTo>
                  <a:pt x="53" y="9"/>
                </a:lnTo>
                <a:lnTo>
                  <a:pt x="53" y="12"/>
                </a:lnTo>
                <a:lnTo>
                  <a:pt x="55" y="13"/>
                </a:lnTo>
                <a:lnTo>
                  <a:pt x="55" y="15"/>
                </a:lnTo>
                <a:lnTo>
                  <a:pt x="53" y="16"/>
                </a:lnTo>
                <a:lnTo>
                  <a:pt x="52" y="17"/>
                </a:lnTo>
                <a:lnTo>
                  <a:pt x="51" y="21"/>
                </a:lnTo>
                <a:lnTo>
                  <a:pt x="48" y="26"/>
                </a:lnTo>
                <a:lnTo>
                  <a:pt x="45" y="35"/>
                </a:lnTo>
                <a:lnTo>
                  <a:pt x="45" y="41"/>
                </a:lnTo>
                <a:lnTo>
                  <a:pt x="77" y="40"/>
                </a:lnTo>
                <a:lnTo>
                  <a:pt x="78" y="41"/>
                </a:lnTo>
                <a:lnTo>
                  <a:pt x="77" y="44"/>
                </a:lnTo>
                <a:lnTo>
                  <a:pt x="77" y="49"/>
                </a:lnTo>
                <a:lnTo>
                  <a:pt x="80" y="52"/>
                </a:lnTo>
                <a:lnTo>
                  <a:pt x="81" y="56"/>
                </a:lnTo>
                <a:lnTo>
                  <a:pt x="76" y="55"/>
                </a:lnTo>
                <a:lnTo>
                  <a:pt x="72" y="53"/>
                </a:lnTo>
                <a:lnTo>
                  <a:pt x="71" y="53"/>
                </a:lnTo>
                <a:lnTo>
                  <a:pt x="70" y="53"/>
                </a:lnTo>
                <a:lnTo>
                  <a:pt x="67" y="56"/>
                </a:lnTo>
                <a:lnTo>
                  <a:pt x="67" y="58"/>
                </a:lnTo>
                <a:lnTo>
                  <a:pt x="68" y="59"/>
                </a:lnTo>
                <a:lnTo>
                  <a:pt x="70" y="60"/>
                </a:lnTo>
                <a:lnTo>
                  <a:pt x="73" y="60"/>
                </a:lnTo>
                <a:lnTo>
                  <a:pt x="75" y="58"/>
                </a:lnTo>
                <a:lnTo>
                  <a:pt x="76" y="58"/>
                </a:lnTo>
                <a:lnTo>
                  <a:pt x="79" y="58"/>
                </a:lnTo>
                <a:lnTo>
                  <a:pt x="80" y="58"/>
                </a:lnTo>
                <a:lnTo>
                  <a:pt x="80" y="58"/>
                </a:lnTo>
                <a:lnTo>
                  <a:pt x="79" y="59"/>
                </a:lnTo>
                <a:lnTo>
                  <a:pt x="78" y="60"/>
                </a:lnTo>
                <a:lnTo>
                  <a:pt x="78" y="61"/>
                </a:lnTo>
                <a:lnTo>
                  <a:pt x="79" y="62"/>
                </a:lnTo>
                <a:lnTo>
                  <a:pt x="81" y="62"/>
                </a:lnTo>
                <a:lnTo>
                  <a:pt x="81" y="62"/>
                </a:lnTo>
                <a:lnTo>
                  <a:pt x="83" y="59"/>
                </a:lnTo>
                <a:lnTo>
                  <a:pt x="86" y="58"/>
                </a:lnTo>
                <a:lnTo>
                  <a:pt x="88" y="57"/>
                </a:lnTo>
                <a:lnTo>
                  <a:pt x="89" y="57"/>
                </a:lnTo>
                <a:lnTo>
                  <a:pt x="89" y="58"/>
                </a:lnTo>
                <a:lnTo>
                  <a:pt x="89" y="60"/>
                </a:lnTo>
                <a:lnTo>
                  <a:pt x="89" y="60"/>
                </a:lnTo>
                <a:lnTo>
                  <a:pt x="89" y="62"/>
                </a:lnTo>
                <a:lnTo>
                  <a:pt x="87" y="62"/>
                </a:lnTo>
                <a:lnTo>
                  <a:pt x="85" y="66"/>
                </a:lnTo>
                <a:lnTo>
                  <a:pt x="82" y="68"/>
                </a:lnTo>
                <a:lnTo>
                  <a:pt x="82" y="70"/>
                </a:lnTo>
                <a:lnTo>
                  <a:pt x="83" y="71"/>
                </a:lnTo>
                <a:lnTo>
                  <a:pt x="86" y="73"/>
                </a:lnTo>
                <a:lnTo>
                  <a:pt x="93" y="76"/>
                </a:lnTo>
                <a:lnTo>
                  <a:pt x="93" y="77"/>
                </a:lnTo>
                <a:lnTo>
                  <a:pt x="93" y="78"/>
                </a:lnTo>
                <a:lnTo>
                  <a:pt x="92" y="79"/>
                </a:lnTo>
                <a:lnTo>
                  <a:pt x="87" y="81"/>
                </a:lnTo>
                <a:lnTo>
                  <a:pt x="86" y="77"/>
                </a:lnTo>
                <a:lnTo>
                  <a:pt x="84" y="76"/>
                </a:lnTo>
                <a:lnTo>
                  <a:pt x="78" y="74"/>
                </a:lnTo>
                <a:lnTo>
                  <a:pt x="77" y="72"/>
                </a:lnTo>
                <a:lnTo>
                  <a:pt x="77" y="71"/>
                </a:lnTo>
                <a:lnTo>
                  <a:pt x="75" y="72"/>
                </a:lnTo>
                <a:lnTo>
                  <a:pt x="74" y="76"/>
                </a:lnTo>
                <a:lnTo>
                  <a:pt x="75" y="76"/>
                </a:lnTo>
                <a:lnTo>
                  <a:pt x="75" y="77"/>
                </a:lnTo>
                <a:lnTo>
                  <a:pt x="72" y="79"/>
                </a:lnTo>
                <a:lnTo>
                  <a:pt x="71" y="79"/>
                </a:lnTo>
                <a:lnTo>
                  <a:pt x="70" y="77"/>
                </a:lnTo>
                <a:lnTo>
                  <a:pt x="69" y="76"/>
                </a:lnTo>
                <a:lnTo>
                  <a:pt x="67" y="77"/>
                </a:lnTo>
                <a:lnTo>
                  <a:pt x="66" y="76"/>
                </a:lnTo>
                <a:lnTo>
                  <a:pt x="65" y="76"/>
                </a:lnTo>
                <a:lnTo>
                  <a:pt x="63" y="79"/>
                </a:lnTo>
                <a:lnTo>
                  <a:pt x="60" y="79"/>
                </a:lnTo>
                <a:lnTo>
                  <a:pt x="59" y="78"/>
                </a:lnTo>
                <a:lnTo>
                  <a:pt x="56" y="78"/>
                </a:lnTo>
                <a:lnTo>
                  <a:pt x="52" y="72"/>
                </a:lnTo>
                <a:lnTo>
                  <a:pt x="50" y="72"/>
                </a:lnTo>
                <a:lnTo>
                  <a:pt x="47" y="71"/>
                </a:lnTo>
                <a:lnTo>
                  <a:pt x="46" y="69"/>
                </a:lnTo>
                <a:lnTo>
                  <a:pt x="46" y="69"/>
                </a:lnTo>
                <a:lnTo>
                  <a:pt x="45" y="69"/>
                </a:lnTo>
                <a:lnTo>
                  <a:pt x="45" y="69"/>
                </a:lnTo>
                <a:lnTo>
                  <a:pt x="45" y="68"/>
                </a:lnTo>
                <a:lnTo>
                  <a:pt x="44" y="67"/>
                </a:lnTo>
                <a:lnTo>
                  <a:pt x="43" y="68"/>
                </a:lnTo>
                <a:lnTo>
                  <a:pt x="42" y="67"/>
                </a:lnTo>
                <a:lnTo>
                  <a:pt x="41" y="67"/>
                </a:lnTo>
                <a:lnTo>
                  <a:pt x="41" y="66"/>
                </a:lnTo>
                <a:lnTo>
                  <a:pt x="40" y="66"/>
                </a:lnTo>
                <a:lnTo>
                  <a:pt x="36" y="69"/>
                </a:lnTo>
                <a:lnTo>
                  <a:pt x="38" y="71"/>
                </a:lnTo>
                <a:lnTo>
                  <a:pt x="37" y="71"/>
                </a:lnTo>
                <a:lnTo>
                  <a:pt x="32" y="71"/>
                </a:lnTo>
                <a:lnTo>
                  <a:pt x="23" y="70"/>
                </a:lnTo>
                <a:lnTo>
                  <a:pt x="17" y="67"/>
                </a:lnTo>
                <a:lnTo>
                  <a:pt x="5" y="69"/>
                </a:lnTo>
                <a:lnTo>
                  <a:pt x="4" y="69"/>
                </a:lnTo>
                <a:lnTo>
                  <a:pt x="4" y="67"/>
                </a:lnTo>
                <a:lnTo>
                  <a:pt x="4" y="67"/>
                </a:lnTo>
                <a:lnTo>
                  <a:pt x="5" y="66"/>
                </a:lnTo>
                <a:lnTo>
                  <a:pt x="6" y="64"/>
                </a:lnTo>
                <a:lnTo>
                  <a:pt x="8" y="59"/>
                </a:lnTo>
                <a:lnTo>
                  <a:pt x="7" y="58"/>
                </a:lnTo>
                <a:lnTo>
                  <a:pt x="7" y="56"/>
                </a:lnTo>
                <a:lnTo>
                  <a:pt x="7" y="55"/>
                </a:lnTo>
                <a:lnTo>
                  <a:pt x="7" y="54"/>
                </a:lnTo>
                <a:lnTo>
                  <a:pt x="7" y="51"/>
                </a:lnTo>
                <a:lnTo>
                  <a:pt x="9" y="50"/>
                </a:lnTo>
                <a:lnTo>
                  <a:pt x="9" y="48"/>
                </a:lnTo>
                <a:lnTo>
                  <a:pt x="10" y="45"/>
                </a:lnTo>
                <a:lnTo>
                  <a:pt x="10" y="42"/>
                </a:lnTo>
                <a:lnTo>
                  <a:pt x="9" y="39"/>
                </a:lnTo>
                <a:lnTo>
                  <a:pt x="8" y="37"/>
                </a:lnTo>
                <a:lnTo>
                  <a:pt x="7" y="36"/>
                </a:lnTo>
                <a:lnTo>
                  <a:pt x="8" y="35"/>
                </a:lnTo>
                <a:lnTo>
                  <a:pt x="7" y="34"/>
                </a:lnTo>
                <a:lnTo>
                  <a:pt x="6" y="32"/>
                </a:lnTo>
                <a:lnTo>
                  <a:pt x="5" y="31"/>
                </a:lnTo>
                <a:lnTo>
                  <a:pt x="5" y="31"/>
                </a:lnTo>
                <a:lnTo>
                  <a:pt x="5" y="29"/>
                </a:lnTo>
                <a:lnTo>
                  <a:pt x="4" y="26"/>
                </a:lnTo>
                <a:lnTo>
                  <a:pt x="1" y="23"/>
                </a:lnTo>
                <a:lnTo>
                  <a:pt x="1" y="22"/>
                </a:lnTo>
                <a:lnTo>
                  <a:pt x="0" y="1"/>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11" name="Freeform 23"/>
          <p:cNvSpPr>
            <a:spLocks/>
          </p:cNvSpPr>
          <p:nvPr/>
        </p:nvSpPr>
        <p:spPr bwMode="auto">
          <a:xfrm>
            <a:off x="5289550" y="1458913"/>
            <a:ext cx="815975" cy="935037"/>
          </a:xfrm>
          <a:custGeom>
            <a:avLst/>
            <a:gdLst/>
            <a:ahLst/>
            <a:cxnLst>
              <a:cxn ang="0">
                <a:pos x="37" y="91"/>
              </a:cxn>
              <a:cxn ang="0">
                <a:pos x="30" y="88"/>
              </a:cxn>
              <a:cxn ang="0">
                <a:pos x="28" y="79"/>
              </a:cxn>
              <a:cxn ang="0">
                <a:pos x="29" y="76"/>
              </a:cxn>
              <a:cxn ang="0">
                <a:pos x="27" y="72"/>
              </a:cxn>
              <a:cxn ang="0">
                <a:pos x="26" y="66"/>
              </a:cxn>
              <a:cxn ang="0">
                <a:pos x="21" y="61"/>
              </a:cxn>
              <a:cxn ang="0">
                <a:pos x="15" y="55"/>
              </a:cxn>
              <a:cxn ang="0">
                <a:pos x="10" y="53"/>
              </a:cxn>
              <a:cxn ang="0">
                <a:pos x="9" y="51"/>
              </a:cxn>
              <a:cxn ang="0">
                <a:pos x="5" y="49"/>
              </a:cxn>
              <a:cxn ang="0">
                <a:pos x="3" y="47"/>
              </a:cxn>
              <a:cxn ang="0">
                <a:pos x="3" y="38"/>
              </a:cxn>
              <a:cxn ang="0">
                <a:pos x="4" y="34"/>
              </a:cxn>
              <a:cxn ang="0">
                <a:pos x="0" y="30"/>
              </a:cxn>
              <a:cxn ang="0">
                <a:pos x="2" y="26"/>
              </a:cxn>
              <a:cxn ang="0">
                <a:pos x="6" y="21"/>
              </a:cxn>
              <a:cxn ang="0">
                <a:pos x="9" y="19"/>
              </a:cxn>
              <a:cxn ang="0">
                <a:pos x="9" y="7"/>
              </a:cxn>
              <a:cxn ang="0">
                <a:pos x="12" y="7"/>
              </a:cxn>
              <a:cxn ang="0">
                <a:pos x="16" y="7"/>
              </a:cxn>
              <a:cxn ang="0">
                <a:pos x="28" y="1"/>
              </a:cxn>
              <a:cxn ang="0">
                <a:pos x="29" y="1"/>
              </a:cxn>
              <a:cxn ang="0">
                <a:pos x="29" y="4"/>
              </a:cxn>
              <a:cxn ang="0">
                <a:pos x="28" y="8"/>
              </a:cxn>
              <a:cxn ang="0">
                <a:pos x="32" y="6"/>
              </a:cxn>
              <a:cxn ang="0">
                <a:pos x="35" y="8"/>
              </a:cxn>
              <a:cxn ang="0">
                <a:pos x="38" y="9"/>
              </a:cxn>
              <a:cxn ang="0">
                <a:pos x="40" y="12"/>
              </a:cxn>
              <a:cxn ang="0">
                <a:pos x="54" y="16"/>
              </a:cxn>
              <a:cxn ang="0">
                <a:pos x="59" y="18"/>
              </a:cxn>
              <a:cxn ang="0">
                <a:pos x="62" y="19"/>
              </a:cxn>
              <a:cxn ang="0">
                <a:pos x="63" y="18"/>
              </a:cxn>
              <a:cxn ang="0">
                <a:pos x="69" y="19"/>
              </a:cxn>
              <a:cxn ang="0">
                <a:pos x="69" y="21"/>
              </a:cxn>
              <a:cxn ang="0">
                <a:pos x="71" y="22"/>
              </a:cxn>
              <a:cxn ang="0">
                <a:pos x="74" y="25"/>
              </a:cxn>
              <a:cxn ang="0">
                <a:pos x="74" y="31"/>
              </a:cxn>
              <a:cxn ang="0">
                <a:pos x="77" y="30"/>
              </a:cxn>
              <a:cxn ang="0">
                <a:pos x="76" y="33"/>
              </a:cxn>
              <a:cxn ang="0">
                <a:pos x="79" y="36"/>
              </a:cxn>
              <a:cxn ang="0">
                <a:pos x="75" y="40"/>
              </a:cxn>
              <a:cxn ang="0">
                <a:pos x="73" y="46"/>
              </a:cxn>
              <a:cxn ang="0">
                <a:pos x="73" y="48"/>
              </a:cxn>
              <a:cxn ang="0">
                <a:pos x="78" y="42"/>
              </a:cxn>
              <a:cxn ang="0">
                <a:pos x="82" y="40"/>
              </a:cxn>
              <a:cxn ang="0">
                <a:pos x="83" y="37"/>
              </a:cxn>
              <a:cxn ang="0">
                <a:pos x="84" y="35"/>
              </a:cxn>
              <a:cxn ang="0">
                <a:pos x="85" y="33"/>
              </a:cxn>
              <a:cxn ang="0">
                <a:pos x="86" y="31"/>
              </a:cxn>
              <a:cxn ang="0">
                <a:pos x="87" y="32"/>
              </a:cxn>
              <a:cxn ang="0">
                <a:pos x="85" y="40"/>
              </a:cxn>
              <a:cxn ang="0">
                <a:pos x="83" y="43"/>
              </a:cxn>
              <a:cxn ang="0">
                <a:pos x="81" y="48"/>
              </a:cxn>
              <a:cxn ang="0">
                <a:pos x="81" y="54"/>
              </a:cxn>
              <a:cxn ang="0">
                <a:pos x="79" y="58"/>
              </a:cxn>
              <a:cxn ang="0">
                <a:pos x="79" y="65"/>
              </a:cxn>
              <a:cxn ang="0">
                <a:pos x="77" y="72"/>
              </a:cxn>
              <a:cxn ang="0">
                <a:pos x="80" y="85"/>
              </a:cxn>
              <a:cxn ang="0">
                <a:pos x="80" y="87"/>
              </a:cxn>
              <a:cxn ang="0">
                <a:pos x="80" y="90"/>
              </a:cxn>
            </a:cxnLst>
            <a:rect l="0" t="0" r="r" b="b"/>
            <a:pathLst>
              <a:path w="87" h="93">
                <a:moveTo>
                  <a:pt x="37" y="93"/>
                </a:moveTo>
                <a:lnTo>
                  <a:pt x="37" y="91"/>
                </a:lnTo>
                <a:lnTo>
                  <a:pt x="35" y="89"/>
                </a:lnTo>
                <a:lnTo>
                  <a:pt x="30" y="88"/>
                </a:lnTo>
                <a:lnTo>
                  <a:pt x="29" y="82"/>
                </a:lnTo>
                <a:lnTo>
                  <a:pt x="28" y="79"/>
                </a:lnTo>
                <a:lnTo>
                  <a:pt x="29" y="78"/>
                </a:lnTo>
                <a:lnTo>
                  <a:pt x="29" y="76"/>
                </a:lnTo>
                <a:lnTo>
                  <a:pt x="28" y="75"/>
                </a:lnTo>
                <a:lnTo>
                  <a:pt x="27" y="72"/>
                </a:lnTo>
                <a:lnTo>
                  <a:pt x="26" y="68"/>
                </a:lnTo>
                <a:lnTo>
                  <a:pt x="26" y="66"/>
                </a:lnTo>
                <a:lnTo>
                  <a:pt x="26" y="65"/>
                </a:lnTo>
                <a:lnTo>
                  <a:pt x="21" y="61"/>
                </a:lnTo>
                <a:lnTo>
                  <a:pt x="17" y="58"/>
                </a:lnTo>
                <a:lnTo>
                  <a:pt x="15" y="55"/>
                </a:lnTo>
                <a:lnTo>
                  <a:pt x="11" y="53"/>
                </a:lnTo>
                <a:lnTo>
                  <a:pt x="10" y="53"/>
                </a:lnTo>
                <a:lnTo>
                  <a:pt x="10" y="51"/>
                </a:lnTo>
                <a:lnTo>
                  <a:pt x="9" y="51"/>
                </a:lnTo>
                <a:lnTo>
                  <a:pt x="5" y="50"/>
                </a:lnTo>
                <a:lnTo>
                  <a:pt x="5" y="49"/>
                </a:lnTo>
                <a:lnTo>
                  <a:pt x="3" y="48"/>
                </a:lnTo>
                <a:lnTo>
                  <a:pt x="3" y="47"/>
                </a:lnTo>
                <a:lnTo>
                  <a:pt x="3" y="41"/>
                </a:lnTo>
                <a:lnTo>
                  <a:pt x="3" y="38"/>
                </a:lnTo>
                <a:lnTo>
                  <a:pt x="3" y="36"/>
                </a:lnTo>
                <a:lnTo>
                  <a:pt x="4" y="34"/>
                </a:lnTo>
                <a:lnTo>
                  <a:pt x="3" y="31"/>
                </a:lnTo>
                <a:lnTo>
                  <a:pt x="0" y="30"/>
                </a:lnTo>
                <a:lnTo>
                  <a:pt x="1" y="27"/>
                </a:lnTo>
                <a:lnTo>
                  <a:pt x="2" y="26"/>
                </a:lnTo>
                <a:lnTo>
                  <a:pt x="2" y="24"/>
                </a:lnTo>
                <a:lnTo>
                  <a:pt x="6" y="21"/>
                </a:lnTo>
                <a:lnTo>
                  <a:pt x="8" y="21"/>
                </a:lnTo>
                <a:lnTo>
                  <a:pt x="9" y="19"/>
                </a:lnTo>
                <a:lnTo>
                  <a:pt x="8" y="8"/>
                </a:lnTo>
                <a:lnTo>
                  <a:pt x="9" y="7"/>
                </a:lnTo>
                <a:lnTo>
                  <a:pt x="10" y="6"/>
                </a:lnTo>
                <a:lnTo>
                  <a:pt x="12" y="7"/>
                </a:lnTo>
                <a:lnTo>
                  <a:pt x="14" y="7"/>
                </a:lnTo>
                <a:lnTo>
                  <a:pt x="16" y="7"/>
                </a:lnTo>
                <a:lnTo>
                  <a:pt x="20" y="4"/>
                </a:lnTo>
                <a:lnTo>
                  <a:pt x="28" y="1"/>
                </a:lnTo>
                <a:lnTo>
                  <a:pt x="29" y="0"/>
                </a:lnTo>
                <a:lnTo>
                  <a:pt x="29" y="1"/>
                </a:lnTo>
                <a:lnTo>
                  <a:pt x="29" y="3"/>
                </a:lnTo>
                <a:lnTo>
                  <a:pt x="29" y="4"/>
                </a:lnTo>
                <a:lnTo>
                  <a:pt x="29" y="5"/>
                </a:lnTo>
                <a:lnTo>
                  <a:pt x="28" y="8"/>
                </a:lnTo>
                <a:lnTo>
                  <a:pt x="31" y="6"/>
                </a:lnTo>
                <a:lnTo>
                  <a:pt x="32" y="6"/>
                </a:lnTo>
                <a:lnTo>
                  <a:pt x="34" y="8"/>
                </a:lnTo>
                <a:lnTo>
                  <a:pt x="35" y="8"/>
                </a:lnTo>
                <a:lnTo>
                  <a:pt x="36" y="9"/>
                </a:lnTo>
                <a:lnTo>
                  <a:pt x="38" y="9"/>
                </a:lnTo>
                <a:lnTo>
                  <a:pt x="39" y="10"/>
                </a:lnTo>
                <a:lnTo>
                  <a:pt x="40" y="12"/>
                </a:lnTo>
                <a:lnTo>
                  <a:pt x="41" y="13"/>
                </a:lnTo>
                <a:lnTo>
                  <a:pt x="54" y="16"/>
                </a:lnTo>
                <a:lnTo>
                  <a:pt x="56" y="16"/>
                </a:lnTo>
                <a:lnTo>
                  <a:pt x="59" y="18"/>
                </a:lnTo>
                <a:lnTo>
                  <a:pt x="61" y="18"/>
                </a:lnTo>
                <a:lnTo>
                  <a:pt x="62" y="19"/>
                </a:lnTo>
                <a:lnTo>
                  <a:pt x="62" y="18"/>
                </a:lnTo>
                <a:lnTo>
                  <a:pt x="63" y="18"/>
                </a:lnTo>
                <a:lnTo>
                  <a:pt x="67" y="19"/>
                </a:lnTo>
                <a:lnTo>
                  <a:pt x="69" y="19"/>
                </a:lnTo>
                <a:lnTo>
                  <a:pt x="70" y="20"/>
                </a:lnTo>
                <a:lnTo>
                  <a:pt x="69" y="21"/>
                </a:lnTo>
                <a:lnTo>
                  <a:pt x="69" y="21"/>
                </a:lnTo>
                <a:lnTo>
                  <a:pt x="71" y="22"/>
                </a:lnTo>
                <a:lnTo>
                  <a:pt x="74" y="23"/>
                </a:lnTo>
                <a:lnTo>
                  <a:pt x="74" y="25"/>
                </a:lnTo>
                <a:lnTo>
                  <a:pt x="74" y="30"/>
                </a:lnTo>
                <a:lnTo>
                  <a:pt x="74" y="31"/>
                </a:lnTo>
                <a:lnTo>
                  <a:pt x="77" y="30"/>
                </a:lnTo>
                <a:lnTo>
                  <a:pt x="77" y="30"/>
                </a:lnTo>
                <a:lnTo>
                  <a:pt x="77" y="32"/>
                </a:lnTo>
                <a:lnTo>
                  <a:pt x="76" y="33"/>
                </a:lnTo>
                <a:lnTo>
                  <a:pt x="77" y="35"/>
                </a:lnTo>
                <a:lnTo>
                  <a:pt x="79" y="36"/>
                </a:lnTo>
                <a:lnTo>
                  <a:pt x="78" y="36"/>
                </a:lnTo>
                <a:lnTo>
                  <a:pt x="75" y="40"/>
                </a:lnTo>
                <a:lnTo>
                  <a:pt x="74" y="44"/>
                </a:lnTo>
                <a:lnTo>
                  <a:pt x="73" y="46"/>
                </a:lnTo>
                <a:lnTo>
                  <a:pt x="72" y="47"/>
                </a:lnTo>
                <a:lnTo>
                  <a:pt x="73" y="48"/>
                </a:lnTo>
                <a:lnTo>
                  <a:pt x="75" y="47"/>
                </a:lnTo>
                <a:lnTo>
                  <a:pt x="78" y="42"/>
                </a:lnTo>
                <a:lnTo>
                  <a:pt x="80" y="40"/>
                </a:lnTo>
                <a:lnTo>
                  <a:pt x="82" y="40"/>
                </a:lnTo>
                <a:lnTo>
                  <a:pt x="82" y="38"/>
                </a:lnTo>
                <a:lnTo>
                  <a:pt x="83" y="37"/>
                </a:lnTo>
                <a:lnTo>
                  <a:pt x="84" y="36"/>
                </a:lnTo>
                <a:lnTo>
                  <a:pt x="84" y="35"/>
                </a:lnTo>
                <a:lnTo>
                  <a:pt x="84" y="33"/>
                </a:lnTo>
                <a:lnTo>
                  <a:pt x="85" y="33"/>
                </a:lnTo>
                <a:lnTo>
                  <a:pt x="85" y="32"/>
                </a:lnTo>
                <a:lnTo>
                  <a:pt x="86" y="31"/>
                </a:lnTo>
                <a:lnTo>
                  <a:pt x="86" y="31"/>
                </a:lnTo>
                <a:lnTo>
                  <a:pt x="87" y="32"/>
                </a:lnTo>
                <a:lnTo>
                  <a:pt x="87" y="34"/>
                </a:lnTo>
                <a:lnTo>
                  <a:pt x="85" y="40"/>
                </a:lnTo>
                <a:lnTo>
                  <a:pt x="84" y="41"/>
                </a:lnTo>
                <a:lnTo>
                  <a:pt x="83" y="43"/>
                </a:lnTo>
                <a:lnTo>
                  <a:pt x="83" y="44"/>
                </a:lnTo>
                <a:lnTo>
                  <a:pt x="81" y="48"/>
                </a:lnTo>
                <a:lnTo>
                  <a:pt x="81" y="52"/>
                </a:lnTo>
                <a:lnTo>
                  <a:pt x="81" y="54"/>
                </a:lnTo>
                <a:lnTo>
                  <a:pt x="79" y="57"/>
                </a:lnTo>
                <a:lnTo>
                  <a:pt x="79" y="58"/>
                </a:lnTo>
                <a:lnTo>
                  <a:pt x="79" y="61"/>
                </a:lnTo>
                <a:lnTo>
                  <a:pt x="79" y="65"/>
                </a:lnTo>
                <a:lnTo>
                  <a:pt x="79" y="67"/>
                </a:lnTo>
                <a:lnTo>
                  <a:pt x="77" y="72"/>
                </a:lnTo>
                <a:lnTo>
                  <a:pt x="78" y="80"/>
                </a:lnTo>
                <a:lnTo>
                  <a:pt x="80" y="85"/>
                </a:lnTo>
                <a:lnTo>
                  <a:pt x="80" y="86"/>
                </a:lnTo>
                <a:lnTo>
                  <a:pt x="80" y="87"/>
                </a:lnTo>
                <a:lnTo>
                  <a:pt x="80" y="88"/>
                </a:lnTo>
                <a:lnTo>
                  <a:pt x="80" y="90"/>
                </a:lnTo>
                <a:lnTo>
                  <a:pt x="37" y="93"/>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12" name="Freeform 24"/>
          <p:cNvSpPr>
            <a:spLocks/>
          </p:cNvSpPr>
          <p:nvPr/>
        </p:nvSpPr>
        <p:spPr bwMode="auto">
          <a:xfrm>
            <a:off x="5534025" y="2363788"/>
            <a:ext cx="608013" cy="1165225"/>
          </a:xfrm>
          <a:custGeom>
            <a:avLst/>
            <a:gdLst/>
            <a:ahLst/>
            <a:cxnLst>
              <a:cxn ang="0">
                <a:pos x="11" y="3"/>
              </a:cxn>
              <a:cxn ang="0">
                <a:pos x="15" y="6"/>
              </a:cxn>
              <a:cxn ang="0">
                <a:pos x="18" y="10"/>
              </a:cxn>
              <a:cxn ang="0">
                <a:pos x="19" y="15"/>
              </a:cxn>
              <a:cxn ang="0">
                <a:pos x="17" y="18"/>
              </a:cxn>
              <a:cxn ang="0">
                <a:pos x="14" y="23"/>
              </a:cxn>
              <a:cxn ang="0">
                <a:pos x="11" y="24"/>
              </a:cxn>
              <a:cxn ang="0">
                <a:pos x="6" y="26"/>
              </a:cxn>
              <a:cxn ang="0">
                <a:pos x="5" y="30"/>
              </a:cxn>
              <a:cxn ang="0">
                <a:pos x="8" y="33"/>
              </a:cxn>
              <a:cxn ang="0">
                <a:pos x="5" y="41"/>
              </a:cxn>
              <a:cxn ang="0">
                <a:pos x="2" y="44"/>
              </a:cxn>
              <a:cxn ang="0">
                <a:pos x="1" y="47"/>
              </a:cxn>
              <a:cxn ang="0">
                <a:pos x="0" y="50"/>
              </a:cxn>
              <a:cxn ang="0">
                <a:pos x="2" y="58"/>
              </a:cxn>
              <a:cxn ang="0">
                <a:pos x="7" y="65"/>
              </a:cxn>
              <a:cxn ang="0">
                <a:pos x="13" y="70"/>
              </a:cxn>
              <a:cxn ang="0">
                <a:pos x="16" y="78"/>
              </a:cxn>
              <a:cxn ang="0">
                <a:pos x="19" y="76"/>
              </a:cxn>
              <a:cxn ang="0">
                <a:pos x="23" y="79"/>
              </a:cxn>
              <a:cxn ang="0">
                <a:pos x="23" y="85"/>
              </a:cxn>
              <a:cxn ang="0">
                <a:pos x="20" y="89"/>
              </a:cxn>
              <a:cxn ang="0">
                <a:pos x="23" y="94"/>
              </a:cxn>
              <a:cxn ang="0">
                <a:pos x="30" y="98"/>
              </a:cxn>
              <a:cxn ang="0">
                <a:pos x="36" y="106"/>
              </a:cxn>
              <a:cxn ang="0">
                <a:pos x="37" y="108"/>
              </a:cxn>
              <a:cxn ang="0">
                <a:pos x="36" y="110"/>
              </a:cxn>
              <a:cxn ang="0">
                <a:pos x="40" y="116"/>
              </a:cxn>
              <a:cxn ang="0">
                <a:pos x="41" y="115"/>
              </a:cxn>
              <a:cxn ang="0">
                <a:pos x="42" y="112"/>
              </a:cxn>
              <a:cxn ang="0">
                <a:pos x="47" y="111"/>
              </a:cxn>
              <a:cxn ang="0">
                <a:pos x="51" y="114"/>
              </a:cxn>
              <a:cxn ang="0">
                <a:pos x="52" y="108"/>
              </a:cxn>
              <a:cxn ang="0">
                <a:pos x="54" y="106"/>
              </a:cxn>
              <a:cxn ang="0">
                <a:pos x="59" y="104"/>
              </a:cxn>
              <a:cxn ang="0">
                <a:pos x="57" y="101"/>
              </a:cxn>
              <a:cxn ang="0">
                <a:pos x="58" y="99"/>
              </a:cxn>
              <a:cxn ang="0">
                <a:pos x="58" y="97"/>
              </a:cxn>
              <a:cxn ang="0">
                <a:pos x="58" y="96"/>
              </a:cxn>
              <a:cxn ang="0">
                <a:pos x="59" y="89"/>
              </a:cxn>
              <a:cxn ang="0">
                <a:pos x="63" y="83"/>
              </a:cxn>
              <a:cxn ang="0">
                <a:pos x="65" y="78"/>
              </a:cxn>
              <a:cxn ang="0">
                <a:pos x="63" y="70"/>
              </a:cxn>
              <a:cxn ang="0">
                <a:pos x="63" y="65"/>
              </a:cxn>
              <a:cxn ang="0">
                <a:pos x="60" y="15"/>
              </a:cxn>
              <a:cxn ang="0">
                <a:pos x="58" y="14"/>
              </a:cxn>
              <a:cxn ang="0">
                <a:pos x="57" y="8"/>
              </a:cxn>
              <a:cxn ang="0">
                <a:pos x="54" y="4"/>
              </a:cxn>
            </a:cxnLst>
            <a:rect l="0" t="0" r="r" b="b"/>
            <a:pathLst>
              <a:path w="65" h="116">
                <a:moveTo>
                  <a:pt x="54" y="0"/>
                </a:moveTo>
                <a:lnTo>
                  <a:pt x="11" y="3"/>
                </a:lnTo>
                <a:lnTo>
                  <a:pt x="12" y="4"/>
                </a:lnTo>
                <a:lnTo>
                  <a:pt x="15" y="6"/>
                </a:lnTo>
                <a:lnTo>
                  <a:pt x="15" y="8"/>
                </a:lnTo>
                <a:lnTo>
                  <a:pt x="18" y="10"/>
                </a:lnTo>
                <a:lnTo>
                  <a:pt x="19" y="13"/>
                </a:lnTo>
                <a:lnTo>
                  <a:pt x="19" y="15"/>
                </a:lnTo>
                <a:lnTo>
                  <a:pt x="18" y="17"/>
                </a:lnTo>
                <a:lnTo>
                  <a:pt x="17" y="18"/>
                </a:lnTo>
                <a:lnTo>
                  <a:pt x="17" y="20"/>
                </a:lnTo>
                <a:lnTo>
                  <a:pt x="14" y="23"/>
                </a:lnTo>
                <a:lnTo>
                  <a:pt x="12" y="24"/>
                </a:lnTo>
                <a:lnTo>
                  <a:pt x="11" y="24"/>
                </a:lnTo>
                <a:lnTo>
                  <a:pt x="8" y="25"/>
                </a:lnTo>
                <a:lnTo>
                  <a:pt x="6" y="26"/>
                </a:lnTo>
                <a:lnTo>
                  <a:pt x="5" y="28"/>
                </a:lnTo>
                <a:lnTo>
                  <a:pt x="5" y="30"/>
                </a:lnTo>
                <a:lnTo>
                  <a:pt x="7" y="31"/>
                </a:lnTo>
                <a:lnTo>
                  <a:pt x="8" y="33"/>
                </a:lnTo>
                <a:lnTo>
                  <a:pt x="7" y="36"/>
                </a:lnTo>
                <a:lnTo>
                  <a:pt x="5" y="41"/>
                </a:lnTo>
                <a:lnTo>
                  <a:pt x="3" y="42"/>
                </a:lnTo>
                <a:lnTo>
                  <a:pt x="2" y="44"/>
                </a:lnTo>
                <a:lnTo>
                  <a:pt x="2" y="46"/>
                </a:lnTo>
                <a:lnTo>
                  <a:pt x="1" y="47"/>
                </a:lnTo>
                <a:lnTo>
                  <a:pt x="1" y="48"/>
                </a:lnTo>
                <a:lnTo>
                  <a:pt x="0" y="50"/>
                </a:lnTo>
                <a:lnTo>
                  <a:pt x="0" y="54"/>
                </a:lnTo>
                <a:lnTo>
                  <a:pt x="2" y="58"/>
                </a:lnTo>
                <a:lnTo>
                  <a:pt x="2" y="59"/>
                </a:lnTo>
                <a:lnTo>
                  <a:pt x="7" y="65"/>
                </a:lnTo>
                <a:lnTo>
                  <a:pt x="11" y="69"/>
                </a:lnTo>
                <a:lnTo>
                  <a:pt x="13" y="70"/>
                </a:lnTo>
                <a:lnTo>
                  <a:pt x="15" y="77"/>
                </a:lnTo>
                <a:lnTo>
                  <a:pt x="16" y="78"/>
                </a:lnTo>
                <a:lnTo>
                  <a:pt x="18" y="77"/>
                </a:lnTo>
                <a:lnTo>
                  <a:pt x="19" y="76"/>
                </a:lnTo>
                <a:lnTo>
                  <a:pt x="23" y="78"/>
                </a:lnTo>
                <a:lnTo>
                  <a:pt x="23" y="79"/>
                </a:lnTo>
                <a:lnTo>
                  <a:pt x="22" y="82"/>
                </a:lnTo>
                <a:lnTo>
                  <a:pt x="23" y="85"/>
                </a:lnTo>
                <a:lnTo>
                  <a:pt x="20" y="88"/>
                </a:lnTo>
                <a:lnTo>
                  <a:pt x="20" y="89"/>
                </a:lnTo>
                <a:lnTo>
                  <a:pt x="21" y="92"/>
                </a:lnTo>
                <a:lnTo>
                  <a:pt x="23" y="94"/>
                </a:lnTo>
                <a:lnTo>
                  <a:pt x="28" y="97"/>
                </a:lnTo>
                <a:lnTo>
                  <a:pt x="30" y="98"/>
                </a:lnTo>
                <a:lnTo>
                  <a:pt x="35" y="102"/>
                </a:lnTo>
                <a:lnTo>
                  <a:pt x="36" y="106"/>
                </a:lnTo>
                <a:lnTo>
                  <a:pt x="37" y="108"/>
                </a:lnTo>
                <a:lnTo>
                  <a:pt x="37" y="108"/>
                </a:lnTo>
                <a:lnTo>
                  <a:pt x="36" y="110"/>
                </a:lnTo>
                <a:lnTo>
                  <a:pt x="36" y="110"/>
                </a:lnTo>
                <a:lnTo>
                  <a:pt x="39" y="116"/>
                </a:lnTo>
                <a:lnTo>
                  <a:pt x="40" y="116"/>
                </a:lnTo>
                <a:lnTo>
                  <a:pt x="40" y="115"/>
                </a:lnTo>
                <a:lnTo>
                  <a:pt x="41" y="115"/>
                </a:lnTo>
                <a:lnTo>
                  <a:pt x="41" y="115"/>
                </a:lnTo>
                <a:lnTo>
                  <a:pt x="42" y="112"/>
                </a:lnTo>
                <a:lnTo>
                  <a:pt x="44" y="111"/>
                </a:lnTo>
                <a:lnTo>
                  <a:pt x="47" y="111"/>
                </a:lnTo>
                <a:lnTo>
                  <a:pt x="49" y="112"/>
                </a:lnTo>
                <a:lnTo>
                  <a:pt x="51" y="114"/>
                </a:lnTo>
                <a:lnTo>
                  <a:pt x="53" y="113"/>
                </a:lnTo>
                <a:lnTo>
                  <a:pt x="52" y="108"/>
                </a:lnTo>
                <a:lnTo>
                  <a:pt x="52" y="106"/>
                </a:lnTo>
                <a:lnTo>
                  <a:pt x="54" y="106"/>
                </a:lnTo>
                <a:lnTo>
                  <a:pt x="59" y="104"/>
                </a:lnTo>
                <a:lnTo>
                  <a:pt x="59" y="104"/>
                </a:lnTo>
                <a:lnTo>
                  <a:pt x="57" y="102"/>
                </a:lnTo>
                <a:lnTo>
                  <a:pt x="57" y="101"/>
                </a:lnTo>
                <a:lnTo>
                  <a:pt x="58" y="100"/>
                </a:lnTo>
                <a:lnTo>
                  <a:pt x="58" y="99"/>
                </a:lnTo>
                <a:lnTo>
                  <a:pt x="59" y="98"/>
                </a:lnTo>
                <a:lnTo>
                  <a:pt x="58" y="97"/>
                </a:lnTo>
                <a:lnTo>
                  <a:pt x="58" y="97"/>
                </a:lnTo>
                <a:lnTo>
                  <a:pt x="58" y="96"/>
                </a:lnTo>
                <a:lnTo>
                  <a:pt x="59" y="92"/>
                </a:lnTo>
                <a:lnTo>
                  <a:pt x="59" y="89"/>
                </a:lnTo>
                <a:lnTo>
                  <a:pt x="62" y="87"/>
                </a:lnTo>
                <a:lnTo>
                  <a:pt x="63" y="83"/>
                </a:lnTo>
                <a:lnTo>
                  <a:pt x="63" y="82"/>
                </a:lnTo>
                <a:lnTo>
                  <a:pt x="65" y="78"/>
                </a:lnTo>
                <a:lnTo>
                  <a:pt x="65" y="73"/>
                </a:lnTo>
                <a:lnTo>
                  <a:pt x="63" y="70"/>
                </a:lnTo>
                <a:lnTo>
                  <a:pt x="64" y="67"/>
                </a:lnTo>
                <a:lnTo>
                  <a:pt x="63" y="65"/>
                </a:lnTo>
                <a:lnTo>
                  <a:pt x="64" y="65"/>
                </a:lnTo>
                <a:lnTo>
                  <a:pt x="60" y="15"/>
                </a:lnTo>
                <a:lnTo>
                  <a:pt x="59" y="15"/>
                </a:lnTo>
                <a:lnTo>
                  <a:pt x="58" y="14"/>
                </a:lnTo>
                <a:lnTo>
                  <a:pt x="57" y="9"/>
                </a:lnTo>
                <a:lnTo>
                  <a:pt x="57" y="8"/>
                </a:lnTo>
                <a:lnTo>
                  <a:pt x="55" y="6"/>
                </a:lnTo>
                <a:lnTo>
                  <a:pt x="54" y="4"/>
                </a:lnTo>
                <a:lnTo>
                  <a:pt x="54" y="0"/>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grpSp>
        <p:nvGrpSpPr>
          <p:cNvPr id="2" name="Group 25"/>
          <p:cNvGrpSpPr>
            <a:grpSpLocks/>
          </p:cNvGrpSpPr>
          <p:nvPr/>
        </p:nvGrpSpPr>
        <p:grpSpPr bwMode="auto">
          <a:xfrm>
            <a:off x="5618163" y="1327150"/>
            <a:ext cx="1162050" cy="1176338"/>
            <a:chOff x="3163" y="1122"/>
            <a:chExt cx="620" cy="585"/>
          </a:xfrm>
          <a:solidFill>
            <a:schemeClr val="accent3"/>
          </a:solidFill>
        </p:grpSpPr>
        <p:sp>
          <p:nvSpPr>
            <p:cNvPr id="319514" name="Freeform 26"/>
            <p:cNvSpPr>
              <a:spLocks/>
            </p:cNvSpPr>
            <p:nvPr/>
          </p:nvSpPr>
          <p:spPr bwMode="auto">
            <a:xfrm>
              <a:off x="3468" y="1272"/>
              <a:ext cx="315" cy="435"/>
            </a:xfrm>
            <a:custGeom>
              <a:avLst/>
              <a:gdLst/>
              <a:ahLst/>
              <a:cxnLst>
                <a:cxn ang="0">
                  <a:pos x="31" y="83"/>
                </a:cxn>
                <a:cxn ang="0">
                  <a:pos x="52" y="81"/>
                </a:cxn>
                <a:cxn ang="0">
                  <a:pos x="54" y="76"/>
                </a:cxn>
                <a:cxn ang="0">
                  <a:pos x="55" y="71"/>
                </a:cxn>
                <a:cxn ang="0">
                  <a:pos x="59" y="66"/>
                </a:cxn>
                <a:cxn ang="0">
                  <a:pos x="59" y="63"/>
                </a:cxn>
                <a:cxn ang="0">
                  <a:pos x="61" y="60"/>
                </a:cxn>
                <a:cxn ang="0">
                  <a:pos x="62" y="62"/>
                </a:cxn>
                <a:cxn ang="0">
                  <a:pos x="63" y="61"/>
                </a:cxn>
                <a:cxn ang="0">
                  <a:pos x="63" y="57"/>
                </a:cxn>
                <a:cxn ang="0">
                  <a:pos x="62" y="51"/>
                </a:cxn>
                <a:cxn ang="0">
                  <a:pos x="57" y="34"/>
                </a:cxn>
                <a:cxn ang="0">
                  <a:pos x="51" y="34"/>
                </a:cxn>
                <a:cxn ang="0">
                  <a:pos x="43" y="44"/>
                </a:cxn>
                <a:cxn ang="0">
                  <a:pos x="42" y="43"/>
                </a:cxn>
                <a:cxn ang="0">
                  <a:pos x="39" y="42"/>
                </a:cxn>
                <a:cxn ang="0">
                  <a:pos x="39" y="37"/>
                </a:cxn>
                <a:cxn ang="0">
                  <a:pos x="43" y="34"/>
                </a:cxn>
                <a:cxn ang="0">
                  <a:pos x="44" y="31"/>
                </a:cxn>
                <a:cxn ang="0">
                  <a:pos x="45" y="29"/>
                </a:cxn>
                <a:cxn ang="0">
                  <a:pos x="47" y="21"/>
                </a:cxn>
                <a:cxn ang="0">
                  <a:pos x="45" y="17"/>
                </a:cxn>
                <a:cxn ang="0">
                  <a:pos x="43" y="14"/>
                </a:cxn>
                <a:cxn ang="0">
                  <a:pos x="45" y="12"/>
                </a:cxn>
                <a:cxn ang="0">
                  <a:pos x="43" y="8"/>
                </a:cxn>
                <a:cxn ang="0">
                  <a:pos x="36" y="5"/>
                </a:cxn>
                <a:cxn ang="0">
                  <a:pos x="31" y="3"/>
                </a:cxn>
                <a:cxn ang="0">
                  <a:pos x="25" y="1"/>
                </a:cxn>
                <a:cxn ang="0">
                  <a:pos x="22" y="1"/>
                </a:cxn>
                <a:cxn ang="0">
                  <a:pos x="18" y="4"/>
                </a:cxn>
                <a:cxn ang="0">
                  <a:pos x="19" y="7"/>
                </a:cxn>
                <a:cxn ang="0">
                  <a:pos x="19" y="9"/>
                </a:cxn>
                <a:cxn ang="0">
                  <a:pos x="18" y="9"/>
                </a:cxn>
                <a:cxn ang="0">
                  <a:pos x="15" y="12"/>
                </a:cxn>
                <a:cxn ang="0">
                  <a:pos x="15" y="16"/>
                </a:cxn>
                <a:cxn ang="0">
                  <a:pos x="14" y="21"/>
                </a:cxn>
                <a:cxn ang="0">
                  <a:pos x="11" y="20"/>
                </a:cxn>
                <a:cxn ang="0">
                  <a:pos x="12" y="16"/>
                </a:cxn>
                <a:cxn ang="0">
                  <a:pos x="12" y="14"/>
                </a:cxn>
                <a:cxn ang="0">
                  <a:pos x="10" y="16"/>
                </a:cxn>
                <a:cxn ang="0">
                  <a:pos x="9" y="19"/>
                </a:cxn>
                <a:cxn ang="0">
                  <a:pos x="6" y="21"/>
                </a:cxn>
                <a:cxn ang="0">
                  <a:pos x="5" y="23"/>
                </a:cxn>
                <a:cxn ang="0">
                  <a:pos x="3" y="29"/>
                </a:cxn>
                <a:cxn ang="0">
                  <a:pos x="3" y="34"/>
                </a:cxn>
                <a:cxn ang="0">
                  <a:pos x="0" y="39"/>
                </a:cxn>
                <a:cxn ang="0">
                  <a:pos x="2" y="45"/>
                </a:cxn>
                <a:cxn ang="0">
                  <a:pos x="2" y="50"/>
                </a:cxn>
                <a:cxn ang="0">
                  <a:pos x="7" y="61"/>
                </a:cxn>
                <a:cxn ang="0">
                  <a:pos x="8" y="66"/>
                </a:cxn>
                <a:cxn ang="0">
                  <a:pos x="8" y="68"/>
                </a:cxn>
                <a:cxn ang="0">
                  <a:pos x="6" y="75"/>
                </a:cxn>
                <a:cxn ang="0">
                  <a:pos x="2" y="84"/>
                </a:cxn>
                <a:cxn ang="0">
                  <a:pos x="0" y="87"/>
                </a:cxn>
              </a:cxnLst>
              <a:rect l="0" t="0" r="r" b="b"/>
              <a:pathLst>
                <a:path w="63" h="87">
                  <a:moveTo>
                    <a:pt x="0" y="87"/>
                  </a:moveTo>
                  <a:lnTo>
                    <a:pt x="31" y="83"/>
                  </a:lnTo>
                  <a:lnTo>
                    <a:pt x="31" y="84"/>
                  </a:lnTo>
                  <a:lnTo>
                    <a:pt x="52" y="81"/>
                  </a:lnTo>
                  <a:lnTo>
                    <a:pt x="52" y="80"/>
                  </a:lnTo>
                  <a:lnTo>
                    <a:pt x="54" y="76"/>
                  </a:lnTo>
                  <a:lnTo>
                    <a:pt x="55" y="74"/>
                  </a:lnTo>
                  <a:lnTo>
                    <a:pt x="55" y="71"/>
                  </a:lnTo>
                  <a:lnTo>
                    <a:pt x="56" y="68"/>
                  </a:lnTo>
                  <a:lnTo>
                    <a:pt x="59" y="66"/>
                  </a:lnTo>
                  <a:lnTo>
                    <a:pt x="59" y="64"/>
                  </a:lnTo>
                  <a:lnTo>
                    <a:pt x="59" y="63"/>
                  </a:lnTo>
                  <a:lnTo>
                    <a:pt x="59" y="62"/>
                  </a:lnTo>
                  <a:lnTo>
                    <a:pt x="61" y="60"/>
                  </a:lnTo>
                  <a:lnTo>
                    <a:pt x="61" y="62"/>
                  </a:lnTo>
                  <a:lnTo>
                    <a:pt x="62" y="62"/>
                  </a:lnTo>
                  <a:lnTo>
                    <a:pt x="63" y="61"/>
                  </a:lnTo>
                  <a:lnTo>
                    <a:pt x="63" y="61"/>
                  </a:lnTo>
                  <a:lnTo>
                    <a:pt x="63" y="59"/>
                  </a:lnTo>
                  <a:lnTo>
                    <a:pt x="63" y="57"/>
                  </a:lnTo>
                  <a:lnTo>
                    <a:pt x="63" y="53"/>
                  </a:lnTo>
                  <a:lnTo>
                    <a:pt x="62" y="51"/>
                  </a:lnTo>
                  <a:lnTo>
                    <a:pt x="62" y="46"/>
                  </a:lnTo>
                  <a:lnTo>
                    <a:pt x="57" y="34"/>
                  </a:lnTo>
                  <a:lnTo>
                    <a:pt x="53" y="32"/>
                  </a:lnTo>
                  <a:lnTo>
                    <a:pt x="51" y="34"/>
                  </a:lnTo>
                  <a:lnTo>
                    <a:pt x="49" y="36"/>
                  </a:lnTo>
                  <a:lnTo>
                    <a:pt x="43" y="44"/>
                  </a:lnTo>
                  <a:lnTo>
                    <a:pt x="43" y="44"/>
                  </a:lnTo>
                  <a:lnTo>
                    <a:pt x="42" y="43"/>
                  </a:lnTo>
                  <a:lnTo>
                    <a:pt x="40" y="42"/>
                  </a:lnTo>
                  <a:lnTo>
                    <a:pt x="39" y="42"/>
                  </a:lnTo>
                  <a:lnTo>
                    <a:pt x="39" y="40"/>
                  </a:lnTo>
                  <a:lnTo>
                    <a:pt x="39" y="37"/>
                  </a:lnTo>
                  <a:lnTo>
                    <a:pt x="40" y="35"/>
                  </a:lnTo>
                  <a:lnTo>
                    <a:pt x="43" y="34"/>
                  </a:lnTo>
                  <a:lnTo>
                    <a:pt x="44" y="32"/>
                  </a:lnTo>
                  <a:lnTo>
                    <a:pt x="44" y="31"/>
                  </a:lnTo>
                  <a:lnTo>
                    <a:pt x="44" y="30"/>
                  </a:lnTo>
                  <a:lnTo>
                    <a:pt x="45" y="29"/>
                  </a:lnTo>
                  <a:lnTo>
                    <a:pt x="47" y="26"/>
                  </a:lnTo>
                  <a:lnTo>
                    <a:pt x="47" y="21"/>
                  </a:lnTo>
                  <a:lnTo>
                    <a:pt x="46" y="19"/>
                  </a:lnTo>
                  <a:lnTo>
                    <a:pt x="45" y="17"/>
                  </a:lnTo>
                  <a:lnTo>
                    <a:pt x="43" y="15"/>
                  </a:lnTo>
                  <a:lnTo>
                    <a:pt x="43" y="14"/>
                  </a:lnTo>
                  <a:lnTo>
                    <a:pt x="43" y="13"/>
                  </a:lnTo>
                  <a:lnTo>
                    <a:pt x="45" y="12"/>
                  </a:lnTo>
                  <a:lnTo>
                    <a:pt x="45" y="12"/>
                  </a:lnTo>
                  <a:lnTo>
                    <a:pt x="43" y="8"/>
                  </a:lnTo>
                  <a:lnTo>
                    <a:pt x="41" y="7"/>
                  </a:lnTo>
                  <a:lnTo>
                    <a:pt x="36" y="5"/>
                  </a:lnTo>
                  <a:lnTo>
                    <a:pt x="32" y="4"/>
                  </a:lnTo>
                  <a:lnTo>
                    <a:pt x="31" y="3"/>
                  </a:lnTo>
                  <a:lnTo>
                    <a:pt x="28" y="2"/>
                  </a:lnTo>
                  <a:lnTo>
                    <a:pt x="25" y="1"/>
                  </a:lnTo>
                  <a:lnTo>
                    <a:pt x="23" y="0"/>
                  </a:lnTo>
                  <a:lnTo>
                    <a:pt x="22" y="1"/>
                  </a:lnTo>
                  <a:lnTo>
                    <a:pt x="20" y="1"/>
                  </a:lnTo>
                  <a:lnTo>
                    <a:pt x="18" y="4"/>
                  </a:lnTo>
                  <a:lnTo>
                    <a:pt x="18" y="7"/>
                  </a:lnTo>
                  <a:lnTo>
                    <a:pt x="19" y="7"/>
                  </a:lnTo>
                  <a:lnTo>
                    <a:pt x="19" y="8"/>
                  </a:lnTo>
                  <a:lnTo>
                    <a:pt x="19" y="9"/>
                  </a:lnTo>
                  <a:lnTo>
                    <a:pt x="19" y="9"/>
                  </a:lnTo>
                  <a:lnTo>
                    <a:pt x="18" y="9"/>
                  </a:lnTo>
                  <a:lnTo>
                    <a:pt x="17" y="10"/>
                  </a:lnTo>
                  <a:lnTo>
                    <a:pt x="15" y="12"/>
                  </a:lnTo>
                  <a:lnTo>
                    <a:pt x="15" y="14"/>
                  </a:lnTo>
                  <a:lnTo>
                    <a:pt x="15" y="16"/>
                  </a:lnTo>
                  <a:lnTo>
                    <a:pt x="15" y="18"/>
                  </a:lnTo>
                  <a:lnTo>
                    <a:pt x="14" y="21"/>
                  </a:lnTo>
                  <a:lnTo>
                    <a:pt x="12" y="21"/>
                  </a:lnTo>
                  <a:lnTo>
                    <a:pt x="11" y="20"/>
                  </a:lnTo>
                  <a:lnTo>
                    <a:pt x="12" y="18"/>
                  </a:lnTo>
                  <a:lnTo>
                    <a:pt x="12" y="16"/>
                  </a:lnTo>
                  <a:lnTo>
                    <a:pt x="12" y="15"/>
                  </a:lnTo>
                  <a:lnTo>
                    <a:pt x="12" y="14"/>
                  </a:lnTo>
                  <a:lnTo>
                    <a:pt x="11" y="14"/>
                  </a:lnTo>
                  <a:lnTo>
                    <a:pt x="10" y="16"/>
                  </a:lnTo>
                  <a:lnTo>
                    <a:pt x="10" y="18"/>
                  </a:lnTo>
                  <a:lnTo>
                    <a:pt x="9" y="19"/>
                  </a:lnTo>
                  <a:lnTo>
                    <a:pt x="8" y="19"/>
                  </a:lnTo>
                  <a:lnTo>
                    <a:pt x="6" y="21"/>
                  </a:lnTo>
                  <a:lnTo>
                    <a:pt x="5" y="22"/>
                  </a:lnTo>
                  <a:lnTo>
                    <a:pt x="5" y="23"/>
                  </a:lnTo>
                  <a:lnTo>
                    <a:pt x="3" y="25"/>
                  </a:lnTo>
                  <a:lnTo>
                    <a:pt x="3" y="29"/>
                  </a:lnTo>
                  <a:lnTo>
                    <a:pt x="3" y="32"/>
                  </a:lnTo>
                  <a:lnTo>
                    <a:pt x="3" y="34"/>
                  </a:lnTo>
                  <a:lnTo>
                    <a:pt x="2" y="37"/>
                  </a:lnTo>
                  <a:lnTo>
                    <a:pt x="0" y="39"/>
                  </a:lnTo>
                  <a:lnTo>
                    <a:pt x="0" y="40"/>
                  </a:lnTo>
                  <a:lnTo>
                    <a:pt x="2" y="45"/>
                  </a:lnTo>
                  <a:lnTo>
                    <a:pt x="1" y="48"/>
                  </a:lnTo>
                  <a:lnTo>
                    <a:pt x="2" y="50"/>
                  </a:lnTo>
                  <a:lnTo>
                    <a:pt x="5" y="56"/>
                  </a:lnTo>
                  <a:lnTo>
                    <a:pt x="7" y="61"/>
                  </a:lnTo>
                  <a:lnTo>
                    <a:pt x="7" y="66"/>
                  </a:lnTo>
                  <a:lnTo>
                    <a:pt x="8" y="66"/>
                  </a:lnTo>
                  <a:lnTo>
                    <a:pt x="8" y="67"/>
                  </a:lnTo>
                  <a:lnTo>
                    <a:pt x="8" y="68"/>
                  </a:lnTo>
                  <a:lnTo>
                    <a:pt x="7" y="72"/>
                  </a:lnTo>
                  <a:lnTo>
                    <a:pt x="6" y="75"/>
                  </a:lnTo>
                  <a:lnTo>
                    <a:pt x="5" y="78"/>
                  </a:lnTo>
                  <a:lnTo>
                    <a:pt x="2" y="84"/>
                  </a:lnTo>
                  <a:lnTo>
                    <a:pt x="0" y="86"/>
                  </a:lnTo>
                  <a:lnTo>
                    <a:pt x="0" y="87"/>
                  </a:lnTo>
                </a:path>
              </a:pathLst>
            </a:custGeom>
            <a:grp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15" name="Freeform 27"/>
            <p:cNvSpPr>
              <a:spLocks/>
            </p:cNvSpPr>
            <p:nvPr/>
          </p:nvSpPr>
          <p:spPr bwMode="auto">
            <a:xfrm>
              <a:off x="3163" y="1122"/>
              <a:ext cx="500" cy="245"/>
            </a:xfrm>
            <a:custGeom>
              <a:avLst/>
              <a:gdLst/>
              <a:ahLst/>
              <a:cxnLst>
                <a:cxn ang="0">
                  <a:pos x="5" y="19"/>
                </a:cxn>
                <a:cxn ang="0">
                  <a:pos x="10" y="15"/>
                </a:cxn>
                <a:cxn ang="0">
                  <a:pos x="24" y="7"/>
                </a:cxn>
                <a:cxn ang="0">
                  <a:pos x="32" y="1"/>
                </a:cxn>
                <a:cxn ang="0">
                  <a:pos x="37" y="1"/>
                </a:cxn>
                <a:cxn ang="0">
                  <a:pos x="33" y="4"/>
                </a:cxn>
                <a:cxn ang="0">
                  <a:pos x="28" y="10"/>
                </a:cxn>
                <a:cxn ang="0">
                  <a:pos x="28" y="14"/>
                </a:cxn>
                <a:cxn ang="0">
                  <a:pos x="34" y="11"/>
                </a:cxn>
                <a:cxn ang="0">
                  <a:pos x="48" y="18"/>
                </a:cxn>
                <a:cxn ang="0">
                  <a:pos x="52" y="19"/>
                </a:cxn>
                <a:cxn ang="0">
                  <a:pos x="54" y="20"/>
                </a:cxn>
                <a:cxn ang="0">
                  <a:pos x="59" y="16"/>
                </a:cxn>
                <a:cxn ang="0">
                  <a:pos x="77" y="10"/>
                </a:cxn>
                <a:cxn ang="0">
                  <a:pos x="77" y="14"/>
                </a:cxn>
                <a:cxn ang="0">
                  <a:pos x="80" y="16"/>
                </a:cxn>
                <a:cxn ang="0">
                  <a:pos x="87" y="16"/>
                </a:cxn>
                <a:cxn ang="0">
                  <a:pos x="92" y="21"/>
                </a:cxn>
                <a:cxn ang="0">
                  <a:pos x="100" y="22"/>
                </a:cxn>
                <a:cxn ang="0">
                  <a:pos x="99" y="25"/>
                </a:cxn>
                <a:cxn ang="0">
                  <a:pos x="96" y="25"/>
                </a:cxn>
                <a:cxn ang="0">
                  <a:pos x="91" y="25"/>
                </a:cxn>
                <a:cxn ang="0">
                  <a:pos x="84" y="25"/>
                </a:cxn>
                <a:cxn ang="0">
                  <a:pos x="84" y="28"/>
                </a:cxn>
                <a:cxn ang="0">
                  <a:pos x="75" y="26"/>
                </a:cxn>
                <a:cxn ang="0">
                  <a:pos x="69" y="28"/>
                </a:cxn>
                <a:cxn ang="0">
                  <a:pos x="66" y="29"/>
                </a:cxn>
                <a:cxn ang="0">
                  <a:pos x="61" y="30"/>
                </a:cxn>
                <a:cxn ang="0">
                  <a:pos x="56" y="37"/>
                </a:cxn>
                <a:cxn ang="0">
                  <a:pos x="57" y="33"/>
                </a:cxn>
                <a:cxn ang="0">
                  <a:pos x="53" y="34"/>
                </a:cxn>
                <a:cxn ang="0">
                  <a:pos x="51" y="32"/>
                </a:cxn>
                <a:cxn ang="0">
                  <a:pos x="48" y="38"/>
                </a:cxn>
                <a:cxn ang="0">
                  <a:pos x="44" y="46"/>
                </a:cxn>
                <a:cxn ang="0">
                  <a:pos x="42" y="48"/>
                </a:cxn>
                <a:cxn ang="0">
                  <a:pos x="42" y="43"/>
                </a:cxn>
                <a:cxn ang="0">
                  <a:pos x="39" y="43"/>
                </a:cxn>
                <a:cxn ang="0">
                  <a:pos x="36" y="35"/>
                </a:cxn>
                <a:cxn ang="0">
                  <a:pos x="35" y="33"/>
                </a:cxn>
                <a:cxn ang="0">
                  <a:pos x="28" y="31"/>
                </a:cxn>
                <a:cxn ang="0">
                  <a:pos x="26" y="31"/>
                </a:cxn>
                <a:cxn ang="0">
                  <a:pos x="19" y="29"/>
                </a:cxn>
                <a:cxn ang="0">
                  <a:pos x="4" y="23"/>
                </a:cxn>
                <a:cxn ang="0">
                  <a:pos x="0" y="21"/>
                </a:cxn>
              </a:cxnLst>
              <a:rect l="0" t="0" r="r" b="b"/>
              <a:pathLst>
                <a:path w="100" h="49">
                  <a:moveTo>
                    <a:pt x="0" y="21"/>
                  </a:moveTo>
                  <a:lnTo>
                    <a:pt x="3" y="20"/>
                  </a:lnTo>
                  <a:lnTo>
                    <a:pt x="5" y="19"/>
                  </a:lnTo>
                  <a:lnTo>
                    <a:pt x="8" y="17"/>
                  </a:lnTo>
                  <a:lnTo>
                    <a:pt x="8" y="15"/>
                  </a:lnTo>
                  <a:lnTo>
                    <a:pt x="10" y="15"/>
                  </a:lnTo>
                  <a:lnTo>
                    <a:pt x="15" y="13"/>
                  </a:lnTo>
                  <a:lnTo>
                    <a:pt x="19" y="11"/>
                  </a:lnTo>
                  <a:lnTo>
                    <a:pt x="24" y="7"/>
                  </a:lnTo>
                  <a:lnTo>
                    <a:pt x="25" y="6"/>
                  </a:lnTo>
                  <a:lnTo>
                    <a:pt x="29" y="2"/>
                  </a:lnTo>
                  <a:lnTo>
                    <a:pt x="32" y="1"/>
                  </a:lnTo>
                  <a:lnTo>
                    <a:pt x="36" y="0"/>
                  </a:lnTo>
                  <a:lnTo>
                    <a:pt x="37" y="0"/>
                  </a:lnTo>
                  <a:lnTo>
                    <a:pt x="37" y="1"/>
                  </a:lnTo>
                  <a:lnTo>
                    <a:pt x="35" y="2"/>
                  </a:lnTo>
                  <a:lnTo>
                    <a:pt x="34" y="2"/>
                  </a:lnTo>
                  <a:lnTo>
                    <a:pt x="33" y="4"/>
                  </a:lnTo>
                  <a:lnTo>
                    <a:pt x="30" y="8"/>
                  </a:lnTo>
                  <a:lnTo>
                    <a:pt x="29" y="9"/>
                  </a:lnTo>
                  <a:lnTo>
                    <a:pt x="28" y="10"/>
                  </a:lnTo>
                  <a:lnTo>
                    <a:pt x="27" y="13"/>
                  </a:lnTo>
                  <a:lnTo>
                    <a:pt x="28" y="15"/>
                  </a:lnTo>
                  <a:lnTo>
                    <a:pt x="28" y="14"/>
                  </a:lnTo>
                  <a:lnTo>
                    <a:pt x="31" y="12"/>
                  </a:lnTo>
                  <a:lnTo>
                    <a:pt x="33" y="12"/>
                  </a:lnTo>
                  <a:lnTo>
                    <a:pt x="34" y="11"/>
                  </a:lnTo>
                  <a:lnTo>
                    <a:pt x="40" y="14"/>
                  </a:lnTo>
                  <a:lnTo>
                    <a:pt x="44" y="19"/>
                  </a:lnTo>
                  <a:lnTo>
                    <a:pt x="48" y="18"/>
                  </a:lnTo>
                  <a:lnTo>
                    <a:pt x="50" y="19"/>
                  </a:lnTo>
                  <a:lnTo>
                    <a:pt x="51" y="19"/>
                  </a:lnTo>
                  <a:lnTo>
                    <a:pt x="52" y="19"/>
                  </a:lnTo>
                  <a:lnTo>
                    <a:pt x="52" y="19"/>
                  </a:lnTo>
                  <a:lnTo>
                    <a:pt x="54" y="20"/>
                  </a:lnTo>
                  <a:lnTo>
                    <a:pt x="54" y="20"/>
                  </a:lnTo>
                  <a:lnTo>
                    <a:pt x="55" y="20"/>
                  </a:lnTo>
                  <a:lnTo>
                    <a:pt x="55" y="18"/>
                  </a:lnTo>
                  <a:lnTo>
                    <a:pt x="59" y="16"/>
                  </a:lnTo>
                  <a:lnTo>
                    <a:pt x="72" y="12"/>
                  </a:lnTo>
                  <a:lnTo>
                    <a:pt x="76" y="10"/>
                  </a:lnTo>
                  <a:lnTo>
                    <a:pt x="77" y="10"/>
                  </a:lnTo>
                  <a:lnTo>
                    <a:pt x="78" y="11"/>
                  </a:lnTo>
                  <a:lnTo>
                    <a:pt x="77" y="12"/>
                  </a:lnTo>
                  <a:lnTo>
                    <a:pt x="77" y="14"/>
                  </a:lnTo>
                  <a:lnTo>
                    <a:pt x="78" y="17"/>
                  </a:lnTo>
                  <a:lnTo>
                    <a:pt x="80" y="17"/>
                  </a:lnTo>
                  <a:lnTo>
                    <a:pt x="80" y="16"/>
                  </a:lnTo>
                  <a:lnTo>
                    <a:pt x="82" y="17"/>
                  </a:lnTo>
                  <a:lnTo>
                    <a:pt x="83" y="16"/>
                  </a:lnTo>
                  <a:lnTo>
                    <a:pt x="87" y="16"/>
                  </a:lnTo>
                  <a:lnTo>
                    <a:pt x="89" y="17"/>
                  </a:lnTo>
                  <a:lnTo>
                    <a:pt x="91" y="20"/>
                  </a:lnTo>
                  <a:lnTo>
                    <a:pt x="92" y="21"/>
                  </a:lnTo>
                  <a:lnTo>
                    <a:pt x="95" y="23"/>
                  </a:lnTo>
                  <a:lnTo>
                    <a:pt x="99" y="22"/>
                  </a:lnTo>
                  <a:lnTo>
                    <a:pt x="100" y="22"/>
                  </a:lnTo>
                  <a:lnTo>
                    <a:pt x="100" y="23"/>
                  </a:lnTo>
                  <a:lnTo>
                    <a:pt x="100" y="24"/>
                  </a:lnTo>
                  <a:lnTo>
                    <a:pt x="99" y="25"/>
                  </a:lnTo>
                  <a:lnTo>
                    <a:pt x="97" y="26"/>
                  </a:lnTo>
                  <a:lnTo>
                    <a:pt x="96" y="25"/>
                  </a:lnTo>
                  <a:lnTo>
                    <a:pt x="96" y="25"/>
                  </a:lnTo>
                  <a:lnTo>
                    <a:pt x="95" y="25"/>
                  </a:lnTo>
                  <a:lnTo>
                    <a:pt x="93" y="26"/>
                  </a:lnTo>
                  <a:lnTo>
                    <a:pt x="91" y="25"/>
                  </a:lnTo>
                  <a:lnTo>
                    <a:pt x="90" y="25"/>
                  </a:lnTo>
                  <a:lnTo>
                    <a:pt x="87" y="26"/>
                  </a:lnTo>
                  <a:lnTo>
                    <a:pt x="84" y="25"/>
                  </a:lnTo>
                  <a:lnTo>
                    <a:pt x="84" y="26"/>
                  </a:lnTo>
                  <a:lnTo>
                    <a:pt x="84" y="28"/>
                  </a:lnTo>
                  <a:lnTo>
                    <a:pt x="84" y="28"/>
                  </a:lnTo>
                  <a:lnTo>
                    <a:pt x="83" y="28"/>
                  </a:lnTo>
                  <a:lnTo>
                    <a:pt x="80" y="26"/>
                  </a:lnTo>
                  <a:lnTo>
                    <a:pt x="75" y="26"/>
                  </a:lnTo>
                  <a:lnTo>
                    <a:pt x="74" y="26"/>
                  </a:lnTo>
                  <a:lnTo>
                    <a:pt x="73" y="25"/>
                  </a:lnTo>
                  <a:lnTo>
                    <a:pt x="69" y="28"/>
                  </a:lnTo>
                  <a:lnTo>
                    <a:pt x="68" y="28"/>
                  </a:lnTo>
                  <a:lnTo>
                    <a:pt x="67" y="29"/>
                  </a:lnTo>
                  <a:lnTo>
                    <a:pt x="66" y="29"/>
                  </a:lnTo>
                  <a:lnTo>
                    <a:pt x="65" y="30"/>
                  </a:lnTo>
                  <a:lnTo>
                    <a:pt x="63" y="29"/>
                  </a:lnTo>
                  <a:lnTo>
                    <a:pt x="61" y="30"/>
                  </a:lnTo>
                  <a:lnTo>
                    <a:pt x="61" y="32"/>
                  </a:lnTo>
                  <a:lnTo>
                    <a:pt x="60" y="33"/>
                  </a:lnTo>
                  <a:lnTo>
                    <a:pt x="56" y="37"/>
                  </a:lnTo>
                  <a:lnTo>
                    <a:pt x="55" y="36"/>
                  </a:lnTo>
                  <a:lnTo>
                    <a:pt x="55" y="36"/>
                  </a:lnTo>
                  <a:lnTo>
                    <a:pt x="57" y="33"/>
                  </a:lnTo>
                  <a:lnTo>
                    <a:pt x="56" y="32"/>
                  </a:lnTo>
                  <a:lnTo>
                    <a:pt x="54" y="32"/>
                  </a:lnTo>
                  <a:lnTo>
                    <a:pt x="53" y="34"/>
                  </a:lnTo>
                  <a:lnTo>
                    <a:pt x="52" y="35"/>
                  </a:lnTo>
                  <a:lnTo>
                    <a:pt x="51" y="34"/>
                  </a:lnTo>
                  <a:lnTo>
                    <a:pt x="51" y="32"/>
                  </a:lnTo>
                  <a:lnTo>
                    <a:pt x="50" y="32"/>
                  </a:lnTo>
                  <a:lnTo>
                    <a:pt x="50" y="35"/>
                  </a:lnTo>
                  <a:lnTo>
                    <a:pt x="48" y="38"/>
                  </a:lnTo>
                  <a:lnTo>
                    <a:pt x="47" y="41"/>
                  </a:lnTo>
                  <a:lnTo>
                    <a:pt x="46" y="43"/>
                  </a:lnTo>
                  <a:lnTo>
                    <a:pt x="44" y="46"/>
                  </a:lnTo>
                  <a:lnTo>
                    <a:pt x="44" y="48"/>
                  </a:lnTo>
                  <a:lnTo>
                    <a:pt x="44" y="49"/>
                  </a:lnTo>
                  <a:lnTo>
                    <a:pt x="42" y="48"/>
                  </a:lnTo>
                  <a:lnTo>
                    <a:pt x="41" y="46"/>
                  </a:lnTo>
                  <a:lnTo>
                    <a:pt x="42" y="45"/>
                  </a:lnTo>
                  <a:lnTo>
                    <a:pt x="42" y="43"/>
                  </a:lnTo>
                  <a:lnTo>
                    <a:pt x="42" y="43"/>
                  </a:lnTo>
                  <a:lnTo>
                    <a:pt x="39" y="44"/>
                  </a:lnTo>
                  <a:lnTo>
                    <a:pt x="39" y="43"/>
                  </a:lnTo>
                  <a:lnTo>
                    <a:pt x="39" y="38"/>
                  </a:lnTo>
                  <a:lnTo>
                    <a:pt x="39" y="36"/>
                  </a:lnTo>
                  <a:lnTo>
                    <a:pt x="36" y="35"/>
                  </a:lnTo>
                  <a:lnTo>
                    <a:pt x="34" y="34"/>
                  </a:lnTo>
                  <a:lnTo>
                    <a:pt x="34" y="34"/>
                  </a:lnTo>
                  <a:lnTo>
                    <a:pt x="35" y="33"/>
                  </a:lnTo>
                  <a:lnTo>
                    <a:pt x="34" y="32"/>
                  </a:lnTo>
                  <a:lnTo>
                    <a:pt x="32" y="32"/>
                  </a:lnTo>
                  <a:lnTo>
                    <a:pt x="28" y="31"/>
                  </a:lnTo>
                  <a:lnTo>
                    <a:pt x="27" y="31"/>
                  </a:lnTo>
                  <a:lnTo>
                    <a:pt x="27" y="32"/>
                  </a:lnTo>
                  <a:lnTo>
                    <a:pt x="26" y="31"/>
                  </a:lnTo>
                  <a:lnTo>
                    <a:pt x="24" y="31"/>
                  </a:lnTo>
                  <a:lnTo>
                    <a:pt x="21" y="29"/>
                  </a:lnTo>
                  <a:lnTo>
                    <a:pt x="19" y="29"/>
                  </a:lnTo>
                  <a:lnTo>
                    <a:pt x="6" y="26"/>
                  </a:lnTo>
                  <a:lnTo>
                    <a:pt x="5" y="25"/>
                  </a:lnTo>
                  <a:lnTo>
                    <a:pt x="4" y="23"/>
                  </a:lnTo>
                  <a:lnTo>
                    <a:pt x="3" y="22"/>
                  </a:lnTo>
                  <a:lnTo>
                    <a:pt x="1" y="22"/>
                  </a:lnTo>
                  <a:lnTo>
                    <a:pt x="0" y="21"/>
                  </a:lnTo>
                </a:path>
              </a:pathLst>
            </a:custGeom>
            <a:grp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grpSp>
      <p:sp>
        <p:nvSpPr>
          <p:cNvPr id="319516" name="Freeform 28"/>
          <p:cNvSpPr>
            <a:spLocks/>
          </p:cNvSpPr>
          <p:nvPr/>
        </p:nvSpPr>
        <p:spPr bwMode="auto">
          <a:xfrm>
            <a:off x="6076950" y="2463800"/>
            <a:ext cx="468313" cy="884238"/>
          </a:xfrm>
          <a:custGeom>
            <a:avLst/>
            <a:gdLst/>
            <a:ahLst/>
            <a:cxnLst>
              <a:cxn ang="0">
                <a:pos x="2" y="5"/>
              </a:cxn>
              <a:cxn ang="0">
                <a:pos x="6" y="55"/>
              </a:cxn>
              <a:cxn ang="0">
                <a:pos x="5" y="55"/>
              </a:cxn>
              <a:cxn ang="0">
                <a:pos x="6" y="57"/>
              </a:cxn>
              <a:cxn ang="0">
                <a:pos x="5" y="60"/>
              </a:cxn>
              <a:cxn ang="0">
                <a:pos x="7" y="63"/>
              </a:cxn>
              <a:cxn ang="0">
                <a:pos x="7" y="68"/>
              </a:cxn>
              <a:cxn ang="0">
                <a:pos x="5" y="72"/>
              </a:cxn>
              <a:cxn ang="0">
                <a:pos x="5" y="73"/>
              </a:cxn>
              <a:cxn ang="0">
                <a:pos x="4" y="77"/>
              </a:cxn>
              <a:cxn ang="0">
                <a:pos x="1" y="79"/>
              </a:cxn>
              <a:cxn ang="0">
                <a:pos x="1" y="82"/>
              </a:cxn>
              <a:cxn ang="0">
                <a:pos x="0" y="86"/>
              </a:cxn>
              <a:cxn ang="0">
                <a:pos x="0" y="87"/>
              </a:cxn>
              <a:cxn ang="0">
                <a:pos x="0" y="87"/>
              </a:cxn>
              <a:cxn ang="0">
                <a:pos x="1" y="87"/>
              </a:cxn>
              <a:cxn ang="0">
                <a:pos x="2" y="88"/>
              </a:cxn>
              <a:cxn ang="0">
                <a:pos x="3" y="87"/>
              </a:cxn>
              <a:cxn ang="0">
                <a:pos x="3" y="87"/>
              </a:cxn>
              <a:cxn ang="0">
                <a:pos x="3" y="85"/>
              </a:cxn>
              <a:cxn ang="0">
                <a:pos x="6" y="85"/>
              </a:cxn>
              <a:cxn ang="0">
                <a:pos x="10" y="84"/>
              </a:cxn>
              <a:cxn ang="0">
                <a:pos x="15" y="86"/>
              </a:cxn>
              <a:cxn ang="0">
                <a:pos x="16" y="87"/>
              </a:cxn>
              <a:cxn ang="0">
                <a:pos x="17" y="86"/>
              </a:cxn>
              <a:cxn ang="0">
                <a:pos x="18" y="83"/>
              </a:cxn>
              <a:cxn ang="0">
                <a:pos x="20" y="82"/>
              </a:cxn>
              <a:cxn ang="0">
                <a:pos x="21" y="84"/>
              </a:cxn>
              <a:cxn ang="0">
                <a:pos x="23" y="85"/>
              </a:cxn>
              <a:cxn ang="0">
                <a:pos x="24" y="84"/>
              </a:cxn>
              <a:cxn ang="0">
                <a:pos x="26" y="79"/>
              </a:cxn>
              <a:cxn ang="0">
                <a:pos x="27" y="78"/>
              </a:cxn>
              <a:cxn ang="0">
                <a:pos x="28" y="78"/>
              </a:cxn>
              <a:cxn ang="0">
                <a:pos x="30" y="80"/>
              </a:cxn>
              <a:cxn ang="0">
                <a:pos x="34" y="80"/>
              </a:cxn>
              <a:cxn ang="0">
                <a:pos x="35" y="76"/>
              </a:cxn>
              <a:cxn ang="0">
                <a:pos x="41" y="68"/>
              </a:cxn>
              <a:cxn ang="0">
                <a:pos x="41" y="65"/>
              </a:cxn>
              <a:cxn ang="0">
                <a:pos x="43" y="64"/>
              </a:cxn>
              <a:cxn ang="0">
                <a:pos x="45" y="64"/>
              </a:cxn>
              <a:cxn ang="0">
                <a:pos x="47" y="63"/>
              </a:cxn>
              <a:cxn ang="0">
                <a:pos x="49" y="62"/>
              </a:cxn>
              <a:cxn ang="0">
                <a:pos x="50" y="61"/>
              </a:cxn>
              <a:cxn ang="0">
                <a:pos x="49" y="57"/>
              </a:cxn>
              <a:cxn ang="0">
                <a:pos x="49" y="56"/>
              </a:cxn>
              <a:cxn ang="0">
                <a:pos x="50" y="55"/>
              </a:cxn>
              <a:cxn ang="0">
                <a:pos x="43" y="1"/>
              </a:cxn>
              <a:cxn ang="0">
                <a:pos x="43" y="0"/>
              </a:cxn>
              <a:cxn ang="0">
                <a:pos x="12" y="4"/>
              </a:cxn>
              <a:cxn ang="0">
                <a:pos x="11" y="5"/>
              </a:cxn>
              <a:cxn ang="0">
                <a:pos x="8" y="6"/>
              </a:cxn>
              <a:cxn ang="0">
                <a:pos x="7" y="6"/>
              </a:cxn>
              <a:cxn ang="0">
                <a:pos x="4" y="7"/>
              </a:cxn>
              <a:cxn ang="0">
                <a:pos x="2" y="5"/>
              </a:cxn>
            </a:cxnLst>
            <a:rect l="0" t="0" r="r" b="b"/>
            <a:pathLst>
              <a:path w="50" h="88">
                <a:moveTo>
                  <a:pt x="2" y="5"/>
                </a:moveTo>
                <a:lnTo>
                  <a:pt x="6" y="55"/>
                </a:lnTo>
                <a:lnTo>
                  <a:pt x="5" y="55"/>
                </a:lnTo>
                <a:lnTo>
                  <a:pt x="6" y="57"/>
                </a:lnTo>
                <a:lnTo>
                  <a:pt x="5" y="60"/>
                </a:lnTo>
                <a:lnTo>
                  <a:pt x="7" y="63"/>
                </a:lnTo>
                <a:lnTo>
                  <a:pt x="7" y="68"/>
                </a:lnTo>
                <a:lnTo>
                  <a:pt x="5" y="72"/>
                </a:lnTo>
                <a:lnTo>
                  <a:pt x="5" y="73"/>
                </a:lnTo>
                <a:lnTo>
                  <a:pt x="4" y="77"/>
                </a:lnTo>
                <a:lnTo>
                  <a:pt x="1" y="79"/>
                </a:lnTo>
                <a:lnTo>
                  <a:pt x="1" y="82"/>
                </a:lnTo>
                <a:lnTo>
                  <a:pt x="0" y="86"/>
                </a:lnTo>
                <a:lnTo>
                  <a:pt x="0" y="87"/>
                </a:lnTo>
                <a:lnTo>
                  <a:pt x="0" y="87"/>
                </a:lnTo>
                <a:lnTo>
                  <a:pt x="1" y="87"/>
                </a:lnTo>
                <a:lnTo>
                  <a:pt x="2" y="88"/>
                </a:lnTo>
                <a:lnTo>
                  <a:pt x="3" y="87"/>
                </a:lnTo>
                <a:lnTo>
                  <a:pt x="3" y="87"/>
                </a:lnTo>
                <a:lnTo>
                  <a:pt x="3" y="85"/>
                </a:lnTo>
                <a:lnTo>
                  <a:pt x="6" y="85"/>
                </a:lnTo>
                <a:lnTo>
                  <a:pt x="10" y="84"/>
                </a:lnTo>
                <a:lnTo>
                  <a:pt x="15" y="86"/>
                </a:lnTo>
                <a:lnTo>
                  <a:pt x="16" y="87"/>
                </a:lnTo>
                <a:lnTo>
                  <a:pt x="17" y="86"/>
                </a:lnTo>
                <a:lnTo>
                  <a:pt x="18" y="83"/>
                </a:lnTo>
                <a:lnTo>
                  <a:pt x="20" y="82"/>
                </a:lnTo>
                <a:lnTo>
                  <a:pt x="21" y="84"/>
                </a:lnTo>
                <a:lnTo>
                  <a:pt x="23" y="85"/>
                </a:lnTo>
                <a:lnTo>
                  <a:pt x="24" y="84"/>
                </a:lnTo>
                <a:lnTo>
                  <a:pt x="26" y="79"/>
                </a:lnTo>
                <a:lnTo>
                  <a:pt x="27" y="78"/>
                </a:lnTo>
                <a:lnTo>
                  <a:pt x="28" y="78"/>
                </a:lnTo>
                <a:lnTo>
                  <a:pt x="30" y="80"/>
                </a:lnTo>
                <a:lnTo>
                  <a:pt x="34" y="80"/>
                </a:lnTo>
                <a:lnTo>
                  <a:pt x="35" y="76"/>
                </a:lnTo>
                <a:lnTo>
                  <a:pt x="41" y="68"/>
                </a:lnTo>
                <a:lnTo>
                  <a:pt x="41" y="65"/>
                </a:lnTo>
                <a:lnTo>
                  <a:pt x="43" y="64"/>
                </a:lnTo>
                <a:lnTo>
                  <a:pt x="45" y="64"/>
                </a:lnTo>
                <a:lnTo>
                  <a:pt x="47" y="63"/>
                </a:lnTo>
                <a:lnTo>
                  <a:pt x="49" y="62"/>
                </a:lnTo>
                <a:lnTo>
                  <a:pt x="50" y="61"/>
                </a:lnTo>
                <a:lnTo>
                  <a:pt x="49" y="57"/>
                </a:lnTo>
                <a:lnTo>
                  <a:pt x="49" y="56"/>
                </a:lnTo>
                <a:lnTo>
                  <a:pt x="50" y="55"/>
                </a:lnTo>
                <a:lnTo>
                  <a:pt x="43" y="1"/>
                </a:lnTo>
                <a:lnTo>
                  <a:pt x="43" y="0"/>
                </a:lnTo>
                <a:lnTo>
                  <a:pt x="12" y="4"/>
                </a:lnTo>
                <a:lnTo>
                  <a:pt x="11" y="5"/>
                </a:lnTo>
                <a:lnTo>
                  <a:pt x="8" y="6"/>
                </a:lnTo>
                <a:lnTo>
                  <a:pt x="7" y="6"/>
                </a:lnTo>
                <a:lnTo>
                  <a:pt x="4" y="7"/>
                </a:lnTo>
                <a:lnTo>
                  <a:pt x="2" y="5"/>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17" name="Freeform 29"/>
          <p:cNvSpPr>
            <a:spLocks/>
          </p:cNvSpPr>
          <p:nvPr/>
        </p:nvSpPr>
        <p:spPr bwMode="auto">
          <a:xfrm>
            <a:off x="5880100" y="3016250"/>
            <a:ext cx="1133475" cy="622300"/>
          </a:xfrm>
          <a:custGeom>
            <a:avLst/>
            <a:gdLst/>
            <a:ahLst/>
            <a:cxnLst>
              <a:cxn ang="0">
                <a:pos x="24" y="60"/>
              </a:cxn>
              <a:cxn ang="0">
                <a:pos x="24" y="56"/>
              </a:cxn>
              <a:cxn ang="0">
                <a:pos x="27" y="57"/>
              </a:cxn>
              <a:cxn ang="0">
                <a:pos x="97" y="49"/>
              </a:cxn>
              <a:cxn ang="0">
                <a:pos x="104" y="46"/>
              </a:cxn>
              <a:cxn ang="0">
                <a:pos x="108" y="42"/>
              </a:cxn>
              <a:cxn ang="0">
                <a:pos x="108" y="40"/>
              </a:cxn>
              <a:cxn ang="0">
                <a:pos x="110" y="37"/>
              </a:cxn>
              <a:cxn ang="0">
                <a:pos x="120" y="28"/>
              </a:cxn>
              <a:cxn ang="0">
                <a:pos x="120" y="27"/>
              </a:cxn>
              <a:cxn ang="0">
                <a:pos x="118" y="26"/>
              </a:cxn>
              <a:cxn ang="0">
                <a:pos x="116" y="24"/>
              </a:cxn>
              <a:cxn ang="0">
                <a:pos x="115" y="24"/>
              </a:cxn>
              <a:cxn ang="0">
                <a:pos x="109" y="16"/>
              </a:cxn>
              <a:cxn ang="0">
                <a:pos x="109" y="14"/>
              </a:cxn>
              <a:cxn ang="0">
                <a:pos x="109" y="10"/>
              </a:cxn>
              <a:cxn ang="0">
                <a:pos x="106" y="8"/>
              </a:cxn>
              <a:cxn ang="0">
                <a:pos x="103" y="5"/>
              </a:cxn>
              <a:cxn ang="0">
                <a:pos x="100" y="5"/>
              </a:cxn>
              <a:cxn ang="0">
                <a:pos x="98" y="6"/>
              </a:cxn>
              <a:cxn ang="0">
                <a:pos x="95" y="7"/>
              </a:cxn>
              <a:cxn ang="0">
                <a:pos x="91" y="6"/>
              </a:cxn>
              <a:cxn ang="0">
                <a:pos x="87" y="6"/>
              </a:cxn>
              <a:cxn ang="0">
                <a:pos x="81" y="5"/>
              </a:cxn>
              <a:cxn ang="0">
                <a:pos x="76" y="0"/>
              </a:cxn>
              <a:cxn ang="0">
                <a:pos x="74" y="1"/>
              </a:cxn>
              <a:cxn ang="0">
                <a:pos x="71" y="0"/>
              </a:cxn>
              <a:cxn ang="0">
                <a:pos x="70" y="2"/>
              </a:cxn>
              <a:cxn ang="0">
                <a:pos x="70" y="7"/>
              </a:cxn>
              <a:cxn ang="0">
                <a:pos x="66" y="9"/>
              </a:cxn>
              <a:cxn ang="0">
                <a:pos x="62" y="10"/>
              </a:cxn>
              <a:cxn ang="0">
                <a:pos x="56" y="21"/>
              </a:cxn>
              <a:cxn ang="0">
                <a:pos x="51" y="25"/>
              </a:cxn>
              <a:cxn ang="0">
                <a:pos x="48" y="23"/>
              </a:cxn>
              <a:cxn ang="0">
                <a:pos x="45" y="28"/>
              </a:cxn>
              <a:cxn ang="0">
                <a:pos x="42" y="29"/>
              </a:cxn>
              <a:cxn ang="0">
                <a:pos x="39" y="28"/>
              </a:cxn>
              <a:cxn ang="0">
                <a:pos x="37" y="32"/>
              </a:cxn>
              <a:cxn ang="0">
                <a:pos x="31" y="29"/>
              </a:cxn>
              <a:cxn ang="0">
                <a:pos x="24" y="30"/>
              </a:cxn>
              <a:cxn ang="0">
                <a:pos x="24" y="32"/>
              </a:cxn>
              <a:cxn ang="0">
                <a:pos x="22" y="32"/>
              </a:cxn>
              <a:cxn ang="0">
                <a:pos x="22" y="33"/>
              </a:cxn>
              <a:cxn ang="0">
                <a:pos x="21" y="35"/>
              </a:cxn>
              <a:cxn ang="0">
                <a:pos x="20" y="37"/>
              </a:cxn>
              <a:cxn ang="0">
                <a:pos x="22" y="39"/>
              </a:cxn>
              <a:cxn ang="0">
                <a:pos x="15" y="41"/>
              </a:cxn>
              <a:cxn ang="0">
                <a:pos x="16" y="48"/>
              </a:cxn>
              <a:cxn ang="0">
                <a:pos x="12" y="47"/>
              </a:cxn>
              <a:cxn ang="0">
                <a:pos x="7" y="46"/>
              </a:cxn>
              <a:cxn ang="0">
                <a:pos x="4" y="50"/>
              </a:cxn>
              <a:cxn ang="0">
                <a:pos x="5" y="51"/>
              </a:cxn>
              <a:cxn ang="0">
                <a:pos x="7" y="54"/>
              </a:cxn>
              <a:cxn ang="0">
                <a:pos x="4" y="59"/>
              </a:cxn>
              <a:cxn ang="0">
                <a:pos x="1" y="60"/>
              </a:cxn>
            </a:cxnLst>
            <a:rect l="0" t="0" r="r" b="b"/>
            <a:pathLst>
              <a:path w="121" h="62">
                <a:moveTo>
                  <a:pt x="0" y="62"/>
                </a:moveTo>
                <a:lnTo>
                  <a:pt x="24" y="60"/>
                </a:lnTo>
                <a:lnTo>
                  <a:pt x="24" y="58"/>
                </a:lnTo>
                <a:lnTo>
                  <a:pt x="24" y="56"/>
                </a:lnTo>
                <a:lnTo>
                  <a:pt x="26" y="56"/>
                </a:lnTo>
                <a:lnTo>
                  <a:pt x="27" y="57"/>
                </a:lnTo>
                <a:lnTo>
                  <a:pt x="95" y="51"/>
                </a:lnTo>
                <a:lnTo>
                  <a:pt x="97" y="49"/>
                </a:lnTo>
                <a:lnTo>
                  <a:pt x="98" y="48"/>
                </a:lnTo>
                <a:lnTo>
                  <a:pt x="104" y="46"/>
                </a:lnTo>
                <a:lnTo>
                  <a:pt x="104" y="44"/>
                </a:lnTo>
                <a:lnTo>
                  <a:pt x="108" y="42"/>
                </a:lnTo>
                <a:lnTo>
                  <a:pt x="108" y="40"/>
                </a:lnTo>
                <a:lnTo>
                  <a:pt x="108" y="40"/>
                </a:lnTo>
                <a:lnTo>
                  <a:pt x="110" y="39"/>
                </a:lnTo>
                <a:lnTo>
                  <a:pt x="110" y="37"/>
                </a:lnTo>
                <a:lnTo>
                  <a:pt x="112" y="35"/>
                </a:lnTo>
                <a:lnTo>
                  <a:pt x="120" y="28"/>
                </a:lnTo>
                <a:lnTo>
                  <a:pt x="121" y="27"/>
                </a:lnTo>
                <a:lnTo>
                  <a:pt x="120" y="27"/>
                </a:lnTo>
                <a:lnTo>
                  <a:pt x="118" y="26"/>
                </a:lnTo>
                <a:lnTo>
                  <a:pt x="118" y="26"/>
                </a:lnTo>
                <a:lnTo>
                  <a:pt x="117" y="25"/>
                </a:lnTo>
                <a:lnTo>
                  <a:pt x="116" y="24"/>
                </a:lnTo>
                <a:lnTo>
                  <a:pt x="115" y="24"/>
                </a:lnTo>
                <a:lnTo>
                  <a:pt x="115" y="24"/>
                </a:lnTo>
                <a:lnTo>
                  <a:pt x="112" y="21"/>
                </a:lnTo>
                <a:lnTo>
                  <a:pt x="109" y="16"/>
                </a:lnTo>
                <a:lnTo>
                  <a:pt x="109" y="15"/>
                </a:lnTo>
                <a:lnTo>
                  <a:pt x="109" y="14"/>
                </a:lnTo>
                <a:lnTo>
                  <a:pt x="109" y="12"/>
                </a:lnTo>
                <a:lnTo>
                  <a:pt x="109" y="10"/>
                </a:lnTo>
                <a:lnTo>
                  <a:pt x="108" y="9"/>
                </a:lnTo>
                <a:lnTo>
                  <a:pt x="106" y="8"/>
                </a:lnTo>
                <a:lnTo>
                  <a:pt x="104" y="7"/>
                </a:lnTo>
                <a:lnTo>
                  <a:pt x="103" y="5"/>
                </a:lnTo>
                <a:lnTo>
                  <a:pt x="102" y="4"/>
                </a:lnTo>
                <a:lnTo>
                  <a:pt x="100" y="5"/>
                </a:lnTo>
                <a:lnTo>
                  <a:pt x="99" y="6"/>
                </a:lnTo>
                <a:lnTo>
                  <a:pt x="98" y="6"/>
                </a:lnTo>
                <a:lnTo>
                  <a:pt x="98" y="7"/>
                </a:lnTo>
                <a:lnTo>
                  <a:pt x="95" y="7"/>
                </a:lnTo>
                <a:lnTo>
                  <a:pt x="92" y="6"/>
                </a:lnTo>
                <a:lnTo>
                  <a:pt x="91" y="6"/>
                </a:lnTo>
                <a:lnTo>
                  <a:pt x="90" y="8"/>
                </a:lnTo>
                <a:lnTo>
                  <a:pt x="87" y="6"/>
                </a:lnTo>
                <a:lnTo>
                  <a:pt x="83" y="6"/>
                </a:lnTo>
                <a:lnTo>
                  <a:pt x="81" y="5"/>
                </a:lnTo>
                <a:lnTo>
                  <a:pt x="80" y="2"/>
                </a:lnTo>
                <a:lnTo>
                  <a:pt x="76" y="0"/>
                </a:lnTo>
                <a:lnTo>
                  <a:pt x="75" y="1"/>
                </a:lnTo>
                <a:lnTo>
                  <a:pt x="74" y="1"/>
                </a:lnTo>
                <a:lnTo>
                  <a:pt x="72" y="0"/>
                </a:lnTo>
                <a:lnTo>
                  <a:pt x="71" y="0"/>
                </a:lnTo>
                <a:lnTo>
                  <a:pt x="70" y="1"/>
                </a:lnTo>
                <a:lnTo>
                  <a:pt x="70" y="2"/>
                </a:lnTo>
                <a:lnTo>
                  <a:pt x="71" y="6"/>
                </a:lnTo>
                <a:lnTo>
                  <a:pt x="70" y="7"/>
                </a:lnTo>
                <a:lnTo>
                  <a:pt x="69" y="8"/>
                </a:lnTo>
                <a:lnTo>
                  <a:pt x="66" y="9"/>
                </a:lnTo>
                <a:lnTo>
                  <a:pt x="64" y="9"/>
                </a:lnTo>
                <a:lnTo>
                  <a:pt x="62" y="10"/>
                </a:lnTo>
                <a:lnTo>
                  <a:pt x="62" y="13"/>
                </a:lnTo>
                <a:lnTo>
                  <a:pt x="56" y="21"/>
                </a:lnTo>
                <a:lnTo>
                  <a:pt x="55" y="25"/>
                </a:lnTo>
                <a:lnTo>
                  <a:pt x="51" y="25"/>
                </a:lnTo>
                <a:lnTo>
                  <a:pt x="49" y="23"/>
                </a:lnTo>
                <a:lnTo>
                  <a:pt x="48" y="23"/>
                </a:lnTo>
                <a:lnTo>
                  <a:pt x="47" y="24"/>
                </a:lnTo>
                <a:lnTo>
                  <a:pt x="45" y="28"/>
                </a:lnTo>
                <a:lnTo>
                  <a:pt x="44" y="30"/>
                </a:lnTo>
                <a:lnTo>
                  <a:pt x="42" y="29"/>
                </a:lnTo>
                <a:lnTo>
                  <a:pt x="41" y="27"/>
                </a:lnTo>
                <a:lnTo>
                  <a:pt x="39" y="28"/>
                </a:lnTo>
                <a:lnTo>
                  <a:pt x="38" y="31"/>
                </a:lnTo>
                <a:lnTo>
                  <a:pt x="37" y="32"/>
                </a:lnTo>
                <a:lnTo>
                  <a:pt x="36" y="31"/>
                </a:lnTo>
                <a:lnTo>
                  <a:pt x="31" y="29"/>
                </a:lnTo>
                <a:lnTo>
                  <a:pt x="27" y="30"/>
                </a:lnTo>
                <a:lnTo>
                  <a:pt x="24" y="30"/>
                </a:lnTo>
                <a:lnTo>
                  <a:pt x="24" y="32"/>
                </a:lnTo>
                <a:lnTo>
                  <a:pt x="24" y="32"/>
                </a:lnTo>
                <a:lnTo>
                  <a:pt x="23" y="33"/>
                </a:lnTo>
                <a:lnTo>
                  <a:pt x="22" y="32"/>
                </a:lnTo>
                <a:lnTo>
                  <a:pt x="21" y="32"/>
                </a:lnTo>
                <a:lnTo>
                  <a:pt x="22" y="33"/>
                </a:lnTo>
                <a:lnTo>
                  <a:pt x="21" y="34"/>
                </a:lnTo>
                <a:lnTo>
                  <a:pt x="21" y="35"/>
                </a:lnTo>
                <a:lnTo>
                  <a:pt x="20" y="36"/>
                </a:lnTo>
                <a:lnTo>
                  <a:pt x="20" y="37"/>
                </a:lnTo>
                <a:lnTo>
                  <a:pt x="22" y="39"/>
                </a:lnTo>
                <a:lnTo>
                  <a:pt x="22" y="39"/>
                </a:lnTo>
                <a:lnTo>
                  <a:pt x="17" y="40"/>
                </a:lnTo>
                <a:lnTo>
                  <a:pt x="15" y="41"/>
                </a:lnTo>
                <a:lnTo>
                  <a:pt x="15" y="43"/>
                </a:lnTo>
                <a:lnTo>
                  <a:pt x="16" y="48"/>
                </a:lnTo>
                <a:lnTo>
                  <a:pt x="14" y="49"/>
                </a:lnTo>
                <a:lnTo>
                  <a:pt x="12" y="47"/>
                </a:lnTo>
                <a:lnTo>
                  <a:pt x="10" y="46"/>
                </a:lnTo>
                <a:lnTo>
                  <a:pt x="7" y="46"/>
                </a:lnTo>
                <a:lnTo>
                  <a:pt x="5" y="47"/>
                </a:lnTo>
                <a:lnTo>
                  <a:pt x="4" y="50"/>
                </a:lnTo>
                <a:lnTo>
                  <a:pt x="5" y="51"/>
                </a:lnTo>
                <a:lnTo>
                  <a:pt x="5" y="51"/>
                </a:lnTo>
                <a:lnTo>
                  <a:pt x="6" y="52"/>
                </a:lnTo>
                <a:lnTo>
                  <a:pt x="7" y="54"/>
                </a:lnTo>
                <a:lnTo>
                  <a:pt x="5" y="59"/>
                </a:lnTo>
                <a:lnTo>
                  <a:pt x="4" y="59"/>
                </a:lnTo>
                <a:lnTo>
                  <a:pt x="3" y="59"/>
                </a:lnTo>
                <a:lnTo>
                  <a:pt x="1" y="60"/>
                </a:lnTo>
                <a:lnTo>
                  <a:pt x="0" y="62"/>
                </a:lnTo>
              </a:path>
            </a:pathLst>
          </a:custGeom>
          <a:solidFill>
            <a:srgbClr val="FFBF3F"/>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18" name="Freeform 30"/>
          <p:cNvSpPr>
            <a:spLocks/>
          </p:cNvSpPr>
          <p:nvPr/>
        </p:nvSpPr>
        <p:spPr bwMode="auto">
          <a:xfrm>
            <a:off x="5608638" y="3930650"/>
            <a:ext cx="533400" cy="1014413"/>
          </a:xfrm>
          <a:custGeom>
            <a:avLst/>
            <a:gdLst/>
            <a:ahLst/>
            <a:cxnLst>
              <a:cxn ang="0">
                <a:pos x="53" y="0"/>
              </a:cxn>
              <a:cxn ang="0">
                <a:pos x="18" y="2"/>
              </a:cxn>
              <a:cxn ang="0">
                <a:pos x="18" y="4"/>
              </a:cxn>
              <a:cxn ang="0">
                <a:pos x="15" y="6"/>
              </a:cxn>
              <a:cxn ang="0">
                <a:pos x="14" y="10"/>
              </a:cxn>
              <a:cxn ang="0">
                <a:pos x="14" y="13"/>
              </a:cxn>
              <a:cxn ang="0">
                <a:pos x="13" y="15"/>
              </a:cxn>
              <a:cxn ang="0">
                <a:pos x="10" y="17"/>
              </a:cxn>
              <a:cxn ang="0">
                <a:pos x="8" y="20"/>
              </a:cxn>
              <a:cxn ang="0">
                <a:pos x="8" y="21"/>
              </a:cxn>
              <a:cxn ang="0">
                <a:pos x="8" y="23"/>
              </a:cxn>
              <a:cxn ang="0">
                <a:pos x="6" y="25"/>
              </a:cxn>
              <a:cxn ang="0">
                <a:pos x="6" y="27"/>
              </a:cxn>
              <a:cxn ang="0">
                <a:pos x="5" y="30"/>
              </a:cxn>
              <a:cxn ang="0">
                <a:pos x="3" y="33"/>
              </a:cxn>
              <a:cxn ang="0">
                <a:pos x="4" y="36"/>
              </a:cxn>
              <a:cxn ang="0">
                <a:pos x="5" y="38"/>
              </a:cxn>
              <a:cxn ang="0">
                <a:pos x="6" y="40"/>
              </a:cxn>
              <a:cxn ang="0">
                <a:pos x="6" y="40"/>
              </a:cxn>
              <a:cxn ang="0">
                <a:pos x="6" y="41"/>
              </a:cxn>
              <a:cxn ang="0">
                <a:pos x="5" y="42"/>
              </a:cxn>
              <a:cxn ang="0">
                <a:pos x="5" y="44"/>
              </a:cxn>
              <a:cxn ang="0">
                <a:pos x="5" y="45"/>
              </a:cxn>
              <a:cxn ang="0">
                <a:pos x="5" y="47"/>
              </a:cxn>
              <a:cxn ang="0">
                <a:pos x="7" y="51"/>
              </a:cxn>
              <a:cxn ang="0">
                <a:pos x="8" y="54"/>
              </a:cxn>
              <a:cxn ang="0">
                <a:pos x="8" y="57"/>
              </a:cxn>
              <a:cxn ang="0">
                <a:pos x="10" y="58"/>
              </a:cxn>
              <a:cxn ang="0">
                <a:pos x="10" y="60"/>
              </a:cxn>
              <a:cxn ang="0">
                <a:pos x="8" y="61"/>
              </a:cxn>
              <a:cxn ang="0">
                <a:pos x="7" y="62"/>
              </a:cxn>
              <a:cxn ang="0">
                <a:pos x="6" y="66"/>
              </a:cxn>
              <a:cxn ang="0">
                <a:pos x="3" y="71"/>
              </a:cxn>
              <a:cxn ang="0">
                <a:pos x="0" y="80"/>
              </a:cxn>
              <a:cxn ang="0">
                <a:pos x="0" y="86"/>
              </a:cxn>
              <a:cxn ang="0">
                <a:pos x="32" y="85"/>
              </a:cxn>
              <a:cxn ang="0">
                <a:pos x="33" y="86"/>
              </a:cxn>
              <a:cxn ang="0">
                <a:pos x="32" y="89"/>
              </a:cxn>
              <a:cxn ang="0">
                <a:pos x="32" y="94"/>
              </a:cxn>
              <a:cxn ang="0">
                <a:pos x="35" y="97"/>
              </a:cxn>
              <a:cxn ang="0">
                <a:pos x="36" y="101"/>
              </a:cxn>
              <a:cxn ang="0">
                <a:pos x="38" y="101"/>
              </a:cxn>
              <a:cxn ang="0">
                <a:pos x="42" y="98"/>
              </a:cxn>
              <a:cxn ang="0">
                <a:pos x="50" y="96"/>
              </a:cxn>
              <a:cxn ang="0">
                <a:pos x="52" y="96"/>
              </a:cxn>
              <a:cxn ang="0">
                <a:pos x="55" y="95"/>
              </a:cxn>
              <a:cxn ang="0">
                <a:pos x="55" y="96"/>
              </a:cxn>
              <a:cxn ang="0">
                <a:pos x="57" y="97"/>
              </a:cxn>
              <a:cxn ang="0">
                <a:pos x="57" y="96"/>
              </a:cxn>
              <a:cxn ang="0">
                <a:pos x="54" y="66"/>
              </a:cxn>
              <a:cxn ang="0">
                <a:pos x="53" y="63"/>
              </a:cxn>
              <a:cxn ang="0">
                <a:pos x="55" y="2"/>
              </a:cxn>
              <a:cxn ang="0">
                <a:pos x="53" y="0"/>
              </a:cxn>
            </a:cxnLst>
            <a:rect l="0" t="0" r="r" b="b"/>
            <a:pathLst>
              <a:path w="57" h="101">
                <a:moveTo>
                  <a:pt x="53" y="0"/>
                </a:moveTo>
                <a:lnTo>
                  <a:pt x="18" y="2"/>
                </a:lnTo>
                <a:lnTo>
                  <a:pt x="18" y="4"/>
                </a:lnTo>
                <a:lnTo>
                  <a:pt x="15" y="6"/>
                </a:lnTo>
                <a:lnTo>
                  <a:pt x="14" y="10"/>
                </a:lnTo>
                <a:lnTo>
                  <a:pt x="14" y="13"/>
                </a:lnTo>
                <a:lnTo>
                  <a:pt x="13" y="15"/>
                </a:lnTo>
                <a:lnTo>
                  <a:pt x="10" y="17"/>
                </a:lnTo>
                <a:lnTo>
                  <a:pt x="8" y="20"/>
                </a:lnTo>
                <a:lnTo>
                  <a:pt x="8" y="21"/>
                </a:lnTo>
                <a:lnTo>
                  <a:pt x="8" y="23"/>
                </a:lnTo>
                <a:lnTo>
                  <a:pt x="6" y="25"/>
                </a:lnTo>
                <a:lnTo>
                  <a:pt x="6" y="27"/>
                </a:lnTo>
                <a:lnTo>
                  <a:pt x="5" y="30"/>
                </a:lnTo>
                <a:lnTo>
                  <a:pt x="3" y="33"/>
                </a:lnTo>
                <a:lnTo>
                  <a:pt x="4" y="36"/>
                </a:lnTo>
                <a:lnTo>
                  <a:pt x="5" y="38"/>
                </a:lnTo>
                <a:lnTo>
                  <a:pt x="6" y="40"/>
                </a:lnTo>
                <a:lnTo>
                  <a:pt x="6" y="40"/>
                </a:lnTo>
                <a:lnTo>
                  <a:pt x="6" y="41"/>
                </a:lnTo>
                <a:lnTo>
                  <a:pt x="5" y="42"/>
                </a:lnTo>
                <a:lnTo>
                  <a:pt x="5" y="44"/>
                </a:lnTo>
                <a:lnTo>
                  <a:pt x="5" y="45"/>
                </a:lnTo>
                <a:lnTo>
                  <a:pt x="5" y="47"/>
                </a:lnTo>
                <a:lnTo>
                  <a:pt x="7" y="51"/>
                </a:lnTo>
                <a:lnTo>
                  <a:pt x="8" y="54"/>
                </a:lnTo>
                <a:lnTo>
                  <a:pt x="8" y="57"/>
                </a:lnTo>
                <a:lnTo>
                  <a:pt x="10" y="58"/>
                </a:lnTo>
                <a:lnTo>
                  <a:pt x="10" y="60"/>
                </a:lnTo>
                <a:lnTo>
                  <a:pt x="8" y="61"/>
                </a:lnTo>
                <a:lnTo>
                  <a:pt x="7" y="62"/>
                </a:lnTo>
                <a:lnTo>
                  <a:pt x="6" y="66"/>
                </a:lnTo>
                <a:lnTo>
                  <a:pt x="3" y="71"/>
                </a:lnTo>
                <a:lnTo>
                  <a:pt x="0" y="80"/>
                </a:lnTo>
                <a:lnTo>
                  <a:pt x="0" y="86"/>
                </a:lnTo>
                <a:lnTo>
                  <a:pt x="32" y="85"/>
                </a:lnTo>
                <a:lnTo>
                  <a:pt x="33" y="86"/>
                </a:lnTo>
                <a:lnTo>
                  <a:pt x="32" y="89"/>
                </a:lnTo>
                <a:lnTo>
                  <a:pt x="32" y="94"/>
                </a:lnTo>
                <a:lnTo>
                  <a:pt x="35" y="97"/>
                </a:lnTo>
                <a:lnTo>
                  <a:pt x="36" y="101"/>
                </a:lnTo>
                <a:lnTo>
                  <a:pt x="38" y="101"/>
                </a:lnTo>
                <a:lnTo>
                  <a:pt x="42" y="98"/>
                </a:lnTo>
                <a:lnTo>
                  <a:pt x="50" y="96"/>
                </a:lnTo>
                <a:lnTo>
                  <a:pt x="52" y="96"/>
                </a:lnTo>
                <a:lnTo>
                  <a:pt x="55" y="95"/>
                </a:lnTo>
                <a:lnTo>
                  <a:pt x="55" y="96"/>
                </a:lnTo>
                <a:lnTo>
                  <a:pt x="57" y="97"/>
                </a:lnTo>
                <a:lnTo>
                  <a:pt x="57" y="96"/>
                </a:lnTo>
                <a:lnTo>
                  <a:pt x="54" y="66"/>
                </a:lnTo>
                <a:lnTo>
                  <a:pt x="53" y="63"/>
                </a:lnTo>
                <a:lnTo>
                  <a:pt x="55" y="2"/>
                </a:lnTo>
                <a:lnTo>
                  <a:pt x="53" y="0"/>
                </a:lnTo>
              </a:path>
            </a:pathLst>
          </a:custGeom>
          <a:solidFill>
            <a:srgbClr val="FFBF3F"/>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19" name="Freeform 31"/>
          <p:cNvSpPr>
            <a:spLocks/>
          </p:cNvSpPr>
          <p:nvPr/>
        </p:nvSpPr>
        <p:spPr bwMode="auto">
          <a:xfrm>
            <a:off x="6105525" y="3890963"/>
            <a:ext cx="590550" cy="1014412"/>
          </a:xfrm>
          <a:custGeom>
            <a:avLst/>
            <a:gdLst/>
            <a:ahLst/>
            <a:cxnLst>
              <a:cxn ang="0">
                <a:pos x="0" y="4"/>
              </a:cxn>
              <a:cxn ang="0">
                <a:pos x="2" y="6"/>
              </a:cxn>
              <a:cxn ang="0">
                <a:pos x="1" y="67"/>
              </a:cxn>
              <a:cxn ang="0">
                <a:pos x="1" y="70"/>
              </a:cxn>
              <a:cxn ang="0">
                <a:pos x="4" y="100"/>
              </a:cxn>
              <a:cxn ang="0">
                <a:pos x="5" y="100"/>
              </a:cxn>
              <a:cxn ang="0">
                <a:pos x="6" y="99"/>
              </a:cxn>
              <a:cxn ang="0">
                <a:pos x="9" y="100"/>
              </a:cxn>
              <a:cxn ang="0">
                <a:pos x="10" y="99"/>
              </a:cxn>
              <a:cxn ang="0">
                <a:pos x="10" y="94"/>
              </a:cxn>
              <a:cxn ang="0">
                <a:pos x="11" y="91"/>
              </a:cxn>
              <a:cxn ang="0">
                <a:pos x="13" y="94"/>
              </a:cxn>
              <a:cxn ang="0">
                <a:pos x="13" y="96"/>
              </a:cxn>
              <a:cxn ang="0">
                <a:pos x="14" y="98"/>
              </a:cxn>
              <a:cxn ang="0">
                <a:pos x="16" y="101"/>
              </a:cxn>
              <a:cxn ang="0">
                <a:pos x="17" y="101"/>
              </a:cxn>
              <a:cxn ang="0">
                <a:pos x="19" y="101"/>
              </a:cxn>
              <a:cxn ang="0">
                <a:pos x="21" y="99"/>
              </a:cxn>
              <a:cxn ang="0">
                <a:pos x="21" y="98"/>
              </a:cxn>
              <a:cxn ang="0">
                <a:pos x="22" y="97"/>
              </a:cxn>
              <a:cxn ang="0">
                <a:pos x="22" y="97"/>
              </a:cxn>
              <a:cxn ang="0">
                <a:pos x="22" y="97"/>
              </a:cxn>
              <a:cxn ang="0">
                <a:pos x="21" y="96"/>
              </a:cxn>
              <a:cxn ang="0">
                <a:pos x="21" y="96"/>
              </a:cxn>
              <a:cxn ang="0">
                <a:pos x="22" y="94"/>
              </a:cxn>
              <a:cxn ang="0">
                <a:pos x="22" y="93"/>
              </a:cxn>
              <a:cxn ang="0">
                <a:pos x="20" y="92"/>
              </a:cxn>
              <a:cxn ang="0">
                <a:pos x="20" y="92"/>
              </a:cxn>
              <a:cxn ang="0">
                <a:pos x="19" y="91"/>
              </a:cxn>
              <a:cxn ang="0">
                <a:pos x="18" y="89"/>
              </a:cxn>
              <a:cxn ang="0">
                <a:pos x="17" y="88"/>
              </a:cxn>
              <a:cxn ang="0">
                <a:pos x="18" y="87"/>
              </a:cxn>
              <a:cxn ang="0">
                <a:pos x="18" y="87"/>
              </a:cxn>
              <a:cxn ang="0">
                <a:pos x="18" y="86"/>
              </a:cxn>
              <a:cxn ang="0">
                <a:pos x="63" y="81"/>
              </a:cxn>
              <a:cxn ang="0">
                <a:pos x="63" y="80"/>
              </a:cxn>
              <a:cxn ang="0">
                <a:pos x="61" y="77"/>
              </a:cxn>
              <a:cxn ang="0">
                <a:pos x="61" y="71"/>
              </a:cxn>
              <a:cxn ang="0">
                <a:pos x="59" y="67"/>
              </a:cxn>
              <a:cxn ang="0">
                <a:pos x="59" y="63"/>
              </a:cxn>
              <a:cxn ang="0">
                <a:pos x="60" y="61"/>
              </a:cxn>
              <a:cxn ang="0">
                <a:pos x="60" y="58"/>
              </a:cxn>
              <a:cxn ang="0">
                <a:pos x="62" y="56"/>
              </a:cxn>
              <a:cxn ang="0">
                <a:pos x="62" y="55"/>
              </a:cxn>
              <a:cxn ang="0">
                <a:pos x="60" y="53"/>
              </a:cxn>
              <a:cxn ang="0">
                <a:pos x="61" y="51"/>
              </a:cxn>
              <a:cxn ang="0">
                <a:pos x="60" y="50"/>
              </a:cxn>
              <a:cxn ang="0">
                <a:pos x="58" y="49"/>
              </a:cxn>
              <a:cxn ang="0">
                <a:pos x="58" y="48"/>
              </a:cxn>
              <a:cxn ang="0">
                <a:pos x="57" y="45"/>
              </a:cxn>
              <a:cxn ang="0">
                <a:pos x="56" y="44"/>
              </a:cxn>
              <a:cxn ang="0">
                <a:pos x="44" y="0"/>
              </a:cxn>
              <a:cxn ang="0">
                <a:pos x="0" y="4"/>
              </a:cxn>
            </a:cxnLst>
            <a:rect l="0" t="0" r="r" b="b"/>
            <a:pathLst>
              <a:path w="63" h="101">
                <a:moveTo>
                  <a:pt x="0" y="4"/>
                </a:moveTo>
                <a:lnTo>
                  <a:pt x="2" y="6"/>
                </a:lnTo>
                <a:lnTo>
                  <a:pt x="1" y="67"/>
                </a:lnTo>
                <a:lnTo>
                  <a:pt x="1" y="70"/>
                </a:lnTo>
                <a:lnTo>
                  <a:pt x="4" y="100"/>
                </a:lnTo>
                <a:lnTo>
                  <a:pt x="5" y="100"/>
                </a:lnTo>
                <a:lnTo>
                  <a:pt x="6" y="99"/>
                </a:lnTo>
                <a:lnTo>
                  <a:pt x="9" y="100"/>
                </a:lnTo>
                <a:lnTo>
                  <a:pt x="10" y="99"/>
                </a:lnTo>
                <a:lnTo>
                  <a:pt x="10" y="94"/>
                </a:lnTo>
                <a:lnTo>
                  <a:pt x="11" y="91"/>
                </a:lnTo>
                <a:lnTo>
                  <a:pt x="13" y="94"/>
                </a:lnTo>
                <a:lnTo>
                  <a:pt x="13" y="96"/>
                </a:lnTo>
                <a:lnTo>
                  <a:pt x="14" y="98"/>
                </a:lnTo>
                <a:lnTo>
                  <a:pt x="16" y="101"/>
                </a:lnTo>
                <a:lnTo>
                  <a:pt x="17" y="101"/>
                </a:lnTo>
                <a:lnTo>
                  <a:pt x="19" y="101"/>
                </a:lnTo>
                <a:lnTo>
                  <a:pt x="21" y="99"/>
                </a:lnTo>
                <a:lnTo>
                  <a:pt x="21" y="98"/>
                </a:lnTo>
                <a:lnTo>
                  <a:pt x="22" y="97"/>
                </a:lnTo>
                <a:lnTo>
                  <a:pt x="22" y="97"/>
                </a:lnTo>
                <a:lnTo>
                  <a:pt x="22" y="97"/>
                </a:lnTo>
                <a:lnTo>
                  <a:pt x="21" y="96"/>
                </a:lnTo>
                <a:lnTo>
                  <a:pt x="21" y="96"/>
                </a:lnTo>
                <a:lnTo>
                  <a:pt x="22" y="94"/>
                </a:lnTo>
                <a:lnTo>
                  <a:pt x="22" y="93"/>
                </a:lnTo>
                <a:lnTo>
                  <a:pt x="20" y="92"/>
                </a:lnTo>
                <a:lnTo>
                  <a:pt x="20" y="92"/>
                </a:lnTo>
                <a:lnTo>
                  <a:pt x="19" y="91"/>
                </a:lnTo>
                <a:lnTo>
                  <a:pt x="18" y="89"/>
                </a:lnTo>
                <a:lnTo>
                  <a:pt x="17" y="88"/>
                </a:lnTo>
                <a:lnTo>
                  <a:pt x="18" y="87"/>
                </a:lnTo>
                <a:lnTo>
                  <a:pt x="18" y="87"/>
                </a:lnTo>
                <a:lnTo>
                  <a:pt x="18" y="86"/>
                </a:lnTo>
                <a:lnTo>
                  <a:pt x="63" y="81"/>
                </a:lnTo>
                <a:lnTo>
                  <a:pt x="63" y="80"/>
                </a:lnTo>
                <a:lnTo>
                  <a:pt x="61" y="77"/>
                </a:lnTo>
                <a:lnTo>
                  <a:pt x="61" y="71"/>
                </a:lnTo>
                <a:lnTo>
                  <a:pt x="59" y="67"/>
                </a:lnTo>
                <a:lnTo>
                  <a:pt x="59" y="63"/>
                </a:lnTo>
                <a:lnTo>
                  <a:pt x="60" y="61"/>
                </a:lnTo>
                <a:lnTo>
                  <a:pt x="60" y="58"/>
                </a:lnTo>
                <a:lnTo>
                  <a:pt x="62" y="56"/>
                </a:lnTo>
                <a:lnTo>
                  <a:pt x="62" y="55"/>
                </a:lnTo>
                <a:lnTo>
                  <a:pt x="60" y="53"/>
                </a:lnTo>
                <a:lnTo>
                  <a:pt x="61" y="51"/>
                </a:lnTo>
                <a:lnTo>
                  <a:pt x="60" y="50"/>
                </a:lnTo>
                <a:lnTo>
                  <a:pt x="58" y="49"/>
                </a:lnTo>
                <a:lnTo>
                  <a:pt x="58" y="48"/>
                </a:lnTo>
                <a:lnTo>
                  <a:pt x="57" y="45"/>
                </a:lnTo>
                <a:lnTo>
                  <a:pt x="56" y="44"/>
                </a:lnTo>
                <a:lnTo>
                  <a:pt x="44" y="0"/>
                </a:lnTo>
                <a:lnTo>
                  <a:pt x="0" y="4"/>
                </a:lnTo>
              </a:path>
            </a:pathLst>
          </a:custGeom>
          <a:solidFill>
            <a:srgbClr val="FFBF3F"/>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20" name="Freeform 32"/>
          <p:cNvSpPr>
            <a:spLocks/>
          </p:cNvSpPr>
          <p:nvPr/>
        </p:nvSpPr>
        <p:spPr bwMode="auto">
          <a:xfrm>
            <a:off x="6480175" y="2333625"/>
            <a:ext cx="646113" cy="782638"/>
          </a:xfrm>
          <a:custGeom>
            <a:avLst/>
            <a:gdLst/>
            <a:ahLst/>
            <a:cxnLst>
              <a:cxn ang="0">
                <a:pos x="7" y="68"/>
              </a:cxn>
              <a:cxn ang="0">
                <a:pos x="10" y="69"/>
              </a:cxn>
              <a:cxn ang="0">
                <a:pos x="12" y="68"/>
              </a:cxn>
              <a:cxn ang="0">
                <a:pos x="17" y="73"/>
              </a:cxn>
              <a:cxn ang="0">
                <a:pos x="23" y="74"/>
              </a:cxn>
              <a:cxn ang="0">
                <a:pos x="27" y="75"/>
              </a:cxn>
              <a:cxn ang="0">
                <a:pos x="31" y="75"/>
              </a:cxn>
              <a:cxn ang="0">
                <a:pos x="34" y="75"/>
              </a:cxn>
              <a:cxn ang="0">
                <a:pos x="36" y="73"/>
              </a:cxn>
              <a:cxn ang="0">
                <a:pos x="39" y="73"/>
              </a:cxn>
              <a:cxn ang="0">
                <a:pos x="42" y="76"/>
              </a:cxn>
              <a:cxn ang="0">
                <a:pos x="44" y="78"/>
              </a:cxn>
              <a:cxn ang="0">
                <a:pos x="48" y="75"/>
              </a:cxn>
              <a:cxn ang="0">
                <a:pos x="49" y="72"/>
              </a:cxn>
              <a:cxn ang="0">
                <a:pos x="51" y="64"/>
              </a:cxn>
              <a:cxn ang="0">
                <a:pos x="53" y="67"/>
              </a:cxn>
              <a:cxn ang="0">
                <a:pos x="55" y="62"/>
              </a:cxn>
              <a:cxn ang="0">
                <a:pos x="58" y="57"/>
              </a:cxn>
              <a:cxn ang="0">
                <a:pos x="59" y="55"/>
              </a:cxn>
              <a:cxn ang="0">
                <a:pos x="62" y="55"/>
              </a:cxn>
              <a:cxn ang="0">
                <a:pos x="65" y="50"/>
              </a:cxn>
              <a:cxn ang="0">
                <a:pos x="68" y="48"/>
              </a:cxn>
              <a:cxn ang="0">
                <a:pos x="68" y="45"/>
              </a:cxn>
              <a:cxn ang="0">
                <a:pos x="68" y="41"/>
              </a:cxn>
              <a:cxn ang="0">
                <a:pos x="66" y="33"/>
              </a:cxn>
              <a:cxn ang="0">
                <a:pos x="68" y="28"/>
              </a:cxn>
              <a:cxn ang="0">
                <a:pos x="69" y="28"/>
              </a:cxn>
              <a:cxn ang="0">
                <a:pos x="57" y="4"/>
              </a:cxn>
              <a:cxn ang="0">
                <a:pos x="52" y="8"/>
              </a:cxn>
              <a:cxn ang="0">
                <a:pos x="46" y="13"/>
              </a:cxn>
              <a:cxn ang="0">
                <a:pos x="42" y="13"/>
              </a:cxn>
              <a:cxn ang="0">
                <a:pos x="37" y="17"/>
              </a:cxn>
              <a:cxn ang="0">
                <a:pos x="33" y="15"/>
              </a:cxn>
              <a:cxn ang="0">
                <a:pos x="31" y="16"/>
              </a:cxn>
              <a:cxn ang="0">
                <a:pos x="31" y="14"/>
              </a:cxn>
              <a:cxn ang="0">
                <a:pos x="24" y="12"/>
              </a:cxn>
              <a:cxn ang="0">
                <a:pos x="21" y="12"/>
              </a:cxn>
              <a:cxn ang="0">
                <a:pos x="0" y="14"/>
              </a:cxn>
            </a:cxnLst>
            <a:rect l="0" t="0" r="r" b="b"/>
            <a:pathLst>
              <a:path w="69" h="78">
                <a:moveTo>
                  <a:pt x="0" y="14"/>
                </a:moveTo>
                <a:lnTo>
                  <a:pt x="7" y="68"/>
                </a:lnTo>
                <a:lnTo>
                  <a:pt x="8" y="68"/>
                </a:lnTo>
                <a:lnTo>
                  <a:pt x="10" y="69"/>
                </a:lnTo>
                <a:lnTo>
                  <a:pt x="11" y="69"/>
                </a:lnTo>
                <a:lnTo>
                  <a:pt x="12" y="68"/>
                </a:lnTo>
                <a:lnTo>
                  <a:pt x="16" y="70"/>
                </a:lnTo>
                <a:lnTo>
                  <a:pt x="17" y="73"/>
                </a:lnTo>
                <a:lnTo>
                  <a:pt x="19" y="74"/>
                </a:lnTo>
                <a:lnTo>
                  <a:pt x="23" y="74"/>
                </a:lnTo>
                <a:lnTo>
                  <a:pt x="26" y="76"/>
                </a:lnTo>
                <a:lnTo>
                  <a:pt x="27" y="75"/>
                </a:lnTo>
                <a:lnTo>
                  <a:pt x="28" y="74"/>
                </a:lnTo>
                <a:lnTo>
                  <a:pt x="31" y="75"/>
                </a:lnTo>
                <a:lnTo>
                  <a:pt x="34" y="75"/>
                </a:lnTo>
                <a:lnTo>
                  <a:pt x="34" y="75"/>
                </a:lnTo>
                <a:lnTo>
                  <a:pt x="35" y="74"/>
                </a:lnTo>
                <a:lnTo>
                  <a:pt x="36" y="73"/>
                </a:lnTo>
                <a:lnTo>
                  <a:pt x="38" y="72"/>
                </a:lnTo>
                <a:lnTo>
                  <a:pt x="39" y="73"/>
                </a:lnTo>
                <a:lnTo>
                  <a:pt x="40" y="75"/>
                </a:lnTo>
                <a:lnTo>
                  <a:pt x="42" y="76"/>
                </a:lnTo>
                <a:lnTo>
                  <a:pt x="44" y="77"/>
                </a:lnTo>
                <a:lnTo>
                  <a:pt x="44" y="78"/>
                </a:lnTo>
                <a:lnTo>
                  <a:pt x="46" y="77"/>
                </a:lnTo>
                <a:lnTo>
                  <a:pt x="48" y="75"/>
                </a:lnTo>
                <a:lnTo>
                  <a:pt x="49" y="74"/>
                </a:lnTo>
                <a:lnTo>
                  <a:pt x="49" y="72"/>
                </a:lnTo>
                <a:lnTo>
                  <a:pt x="49" y="69"/>
                </a:lnTo>
                <a:lnTo>
                  <a:pt x="51" y="64"/>
                </a:lnTo>
                <a:lnTo>
                  <a:pt x="52" y="64"/>
                </a:lnTo>
                <a:lnTo>
                  <a:pt x="53" y="67"/>
                </a:lnTo>
                <a:lnTo>
                  <a:pt x="55" y="64"/>
                </a:lnTo>
                <a:lnTo>
                  <a:pt x="55" y="62"/>
                </a:lnTo>
                <a:lnTo>
                  <a:pt x="56" y="59"/>
                </a:lnTo>
                <a:lnTo>
                  <a:pt x="58" y="57"/>
                </a:lnTo>
                <a:lnTo>
                  <a:pt x="58" y="56"/>
                </a:lnTo>
                <a:lnTo>
                  <a:pt x="59" y="55"/>
                </a:lnTo>
                <a:lnTo>
                  <a:pt x="61" y="55"/>
                </a:lnTo>
                <a:lnTo>
                  <a:pt x="62" y="55"/>
                </a:lnTo>
                <a:lnTo>
                  <a:pt x="62" y="54"/>
                </a:lnTo>
                <a:lnTo>
                  <a:pt x="65" y="50"/>
                </a:lnTo>
                <a:lnTo>
                  <a:pt x="66" y="50"/>
                </a:lnTo>
                <a:lnTo>
                  <a:pt x="68" y="48"/>
                </a:lnTo>
                <a:lnTo>
                  <a:pt x="68" y="46"/>
                </a:lnTo>
                <a:lnTo>
                  <a:pt x="68" y="45"/>
                </a:lnTo>
                <a:lnTo>
                  <a:pt x="68" y="43"/>
                </a:lnTo>
                <a:lnTo>
                  <a:pt x="68" y="41"/>
                </a:lnTo>
                <a:lnTo>
                  <a:pt x="69" y="34"/>
                </a:lnTo>
                <a:lnTo>
                  <a:pt x="66" y="33"/>
                </a:lnTo>
                <a:lnTo>
                  <a:pt x="69" y="31"/>
                </a:lnTo>
                <a:lnTo>
                  <a:pt x="68" y="28"/>
                </a:lnTo>
                <a:lnTo>
                  <a:pt x="69" y="27"/>
                </a:lnTo>
                <a:lnTo>
                  <a:pt x="69" y="28"/>
                </a:lnTo>
                <a:lnTo>
                  <a:pt x="65" y="0"/>
                </a:lnTo>
                <a:lnTo>
                  <a:pt x="57" y="4"/>
                </a:lnTo>
                <a:lnTo>
                  <a:pt x="53" y="7"/>
                </a:lnTo>
                <a:lnTo>
                  <a:pt x="52" y="8"/>
                </a:lnTo>
                <a:lnTo>
                  <a:pt x="48" y="12"/>
                </a:lnTo>
                <a:lnTo>
                  <a:pt x="46" y="13"/>
                </a:lnTo>
                <a:lnTo>
                  <a:pt x="45" y="13"/>
                </a:lnTo>
                <a:lnTo>
                  <a:pt x="42" y="13"/>
                </a:lnTo>
                <a:lnTo>
                  <a:pt x="41" y="14"/>
                </a:lnTo>
                <a:lnTo>
                  <a:pt x="37" y="17"/>
                </a:lnTo>
                <a:lnTo>
                  <a:pt x="36" y="16"/>
                </a:lnTo>
                <a:lnTo>
                  <a:pt x="33" y="15"/>
                </a:lnTo>
                <a:lnTo>
                  <a:pt x="32" y="16"/>
                </a:lnTo>
                <a:lnTo>
                  <a:pt x="31" y="16"/>
                </a:lnTo>
                <a:lnTo>
                  <a:pt x="32" y="14"/>
                </a:lnTo>
                <a:lnTo>
                  <a:pt x="31" y="14"/>
                </a:lnTo>
                <a:lnTo>
                  <a:pt x="29" y="14"/>
                </a:lnTo>
                <a:lnTo>
                  <a:pt x="24" y="12"/>
                </a:lnTo>
                <a:lnTo>
                  <a:pt x="23" y="12"/>
                </a:lnTo>
                <a:lnTo>
                  <a:pt x="21" y="12"/>
                </a:lnTo>
                <a:lnTo>
                  <a:pt x="21" y="11"/>
                </a:lnTo>
                <a:lnTo>
                  <a:pt x="0" y="14"/>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21" name="Freeform 33"/>
          <p:cNvSpPr>
            <a:spLocks/>
          </p:cNvSpPr>
          <p:nvPr/>
        </p:nvSpPr>
        <p:spPr bwMode="auto">
          <a:xfrm>
            <a:off x="7183438" y="1498600"/>
            <a:ext cx="1162050" cy="954088"/>
          </a:xfrm>
          <a:custGeom>
            <a:avLst/>
            <a:gdLst/>
            <a:ahLst/>
            <a:cxnLst>
              <a:cxn ang="0">
                <a:pos x="95" y="85"/>
              </a:cxn>
              <a:cxn ang="0">
                <a:pos x="93" y="88"/>
              </a:cxn>
              <a:cxn ang="0">
                <a:pos x="91" y="91"/>
              </a:cxn>
              <a:cxn ang="0">
                <a:pos x="91" y="95"/>
              </a:cxn>
              <a:cxn ang="0">
                <a:pos x="94" y="92"/>
              </a:cxn>
              <a:cxn ang="0">
                <a:pos x="99" y="91"/>
              </a:cxn>
              <a:cxn ang="0">
                <a:pos x="106" y="88"/>
              </a:cxn>
              <a:cxn ang="0">
                <a:pos x="117" y="80"/>
              </a:cxn>
              <a:cxn ang="0">
                <a:pos x="121" y="78"/>
              </a:cxn>
              <a:cxn ang="0">
                <a:pos x="124" y="74"/>
              </a:cxn>
              <a:cxn ang="0">
                <a:pos x="122" y="75"/>
              </a:cxn>
              <a:cxn ang="0">
                <a:pos x="117" y="77"/>
              </a:cxn>
              <a:cxn ang="0">
                <a:pos x="115" y="79"/>
              </a:cxn>
              <a:cxn ang="0">
                <a:pos x="118" y="74"/>
              </a:cxn>
              <a:cxn ang="0">
                <a:pos x="115" y="76"/>
              </a:cxn>
              <a:cxn ang="0">
                <a:pos x="105" y="82"/>
              </a:cxn>
              <a:cxn ang="0">
                <a:pos x="97" y="87"/>
              </a:cxn>
              <a:cxn ang="0">
                <a:pos x="96" y="83"/>
              </a:cxn>
              <a:cxn ang="0">
                <a:pos x="99" y="77"/>
              </a:cxn>
              <a:cxn ang="0">
                <a:pos x="96" y="60"/>
              </a:cxn>
              <a:cxn ang="0">
                <a:pos x="94" y="42"/>
              </a:cxn>
              <a:cxn ang="0">
                <a:pos x="92" y="30"/>
              </a:cxn>
              <a:cxn ang="0">
                <a:pos x="89" y="28"/>
              </a:cxn>
              <a:cxn ang="0">
                <a:pos x="89" y="25"/>
              </a:cxn>
              <a:cxn ang="0">
                <a:pos x="87" y="15"/>
              </a:cxn>
              <a:cxn ang="0">
                <a:pos x="84" y="4"/>
              </a:cxn>
              <a:cxn ang="0">
                <a:pos x="82" y="0"/>
              </a:cxn>
              <a:cxn ang="0">
                <a:pos x="62" y="4"/>
              </a:cxn>
              <a:cxn ang="0">
                <a:pos x="51" y="17"/>
              </a:cxn>
              <a:cxn ang="0">
                <a:pos x="50" y="21"/>
              </a:cxn>
              <a:cxn ang="0">
                <a:pos x="43" y="28"/>
              </a:cxn>
              <a:cxn ang="0">
                <a:pos x="46" y="30"/>
              </a:cxn>
              <a:cxn ang="0">
                <a:pos x="46" y="33"/>
              </a:cxn>
              <a:cxn ang="0">
                <a:pos x="47" y="39"/>
              </a:cxn>
              <a:cxn ang="0">
                <a:pos x="36" y="47"/>
              </a:cxn>
              <a:cxn ang="0">
                <a:pos x="23" y="47"/>
              </a:cxn>
              <a:cxn ang="0">
                <a:pos x="10" y="50"/>
              </a:cxn>
              <a:cxn ang="0">
                <a:pos x="8" y="56"/>
              </a:cxn>
              <a:cxn ang="0">
                <a:pos x="11" y="63"/>
              </a:cxn>
              <a:cxn ang="0">
                <a:pos x="2" y="73"/>
              </a:cxn>
              <a:cxn ang="0">
                <a:pos x="67" y="67"/>
              </a:cxn>
              <a:cxn ang="0">
                <a:pos x="70" y="69"/>
              </a:cxn>
              <a:cxn ang="0">
                <a:pos x="72" y="70"/>
              </a:cxn>
              <a:cxn ang="0">
                <a:pos x="75" y="76"/>
              </a:cxn>
              <a:cxn ang="0">
                <a:pos x="80" y="78"/>
              </a:cxn>
            </a:cxnLst>
            <a:rect l="0" t="0" r="r" b="b"/>
            <a:pathLst>
              <a:path w="124" h="95">
                <a:moveTo>
                  <a:pt x="80" y="78"/>
                </a:moveTo>
                <a:lnTo>
                  <a:pt x="94" y="83"/>
                </a:lnTo>
                <a:lnTo>
                  <a:pt x="95" y="85"/>
                </a:lnTo>
                <a:lnTo>
                  <a:pt x="94" y="86"/>
                </a:lnTo>
                <a:lnTo>
                  <a:pt x="93" y="87"/>
                </a:lnTo>
                <a:lnTo>
                  <a:pt x="93" y="88"/>
                </a:lnTo>
                <a:lnTo>
                  <a:pt x="93" y="90"/>
                </a:lnTo>
                <a:lnTo>
                  <a:pt x="92" y="90"/>
                </a:lnTo>
                <a:lnTo>
                  <a:pt x="91" y="91"/>
                </a:lnTo>
                <a:lnTo>
                  <a:pt x="90" y="94"/>
                </a:lnTo>
                <a:lnTo>
                  <a:pt x="90" y="94"/>
                </a:lnTo>
                <a:lnTo>
                  <a:pt x="91" y="95"/>
                </a:lnTo>
                <a:lnTo>
                  <a:pt x="91" y="94"/>
                </a:lnTo>
                <a:lnTo>
                  <a:pt x="92" y="94"/>
                </a:lnTo>
                <a:lnTo>
                  <a:pt x="94" y="92"/>
                </a:lnTo>
                <a:lnTo>
                  <a:pt x="95" y="92"/>
                </a:lnTo>
                <a:lnTo>
                  <a:pt x="98" y="92"/>
                </a:lnTo>
                <a:lnTo>
                  <a:pt x="99" y="91"/>
                </a:lnTo>
                <a:lnTo>
                  <a:pt x="102" y="90"/>
                </a:lnTo>
                <a:lnTo>
                  <a:pt x="104" y="89"/>
                </a:lnTo>
                <a:lnTo>
                  <a:pt x="106" y="88"/>
                </a:lnTo>
                <a:lnTo>
                  <a:pt x="107" y="87"/>
                </a:lnTo>
                <a:lnTo>
                  <a:pt x="115" y="82"/>
                </a:lnTo>
                <a:lnTo>
                  <a:pt x="117" y="80"/>
                </a:lnTo>
                <a:lnTo>
                  <a:pt x="118" y="79"/>
                </a:lnTo>
                <a:lnTo>
                  <a:pt x="119" y="79"/>
                </a:lnTo>
                <a:lnTo>
                  <a:pt x="121" y="78"/>
                </a:lnTo>
                <a:lnTo>
                  <a:pt x="122" y="77"/>
                </a:lnTo>
                <a:lnTo>
                  <a:pt x="123" y="76"/>
                </a:lnTo>
                <a:lnTo>
                  <a:pt x="124" y="74"/>
                </a:lnTo>
                <a:lnTo>
                  <a:pt x="124" y="74"/>
                </a:lnTo>
                <a:lnTo>
                  <a:pt x="124" y="73"/>
                </a:lnTo>
                <a:lnTo>
                  <a:pt x="122" y="75"/>
                </a:lnTo>
                <a:lnTo>
                  <a:pt x="120" y="75"/>
                </a:lnTo>
                <a:lnTo>
                  <a:pt x="118" y="76"/>
                </a:lnTo>
                <a:lnTo>
                  <a:pt x="117" y="77"/>
                </a:lnTo>
                <a:lnTo>
                  <a:pt x="117" y="78"/>
                </a:lnTo>
                <a:lnTo>
                  <a:pt x="115" y="79"/>
                </a:lnTo>
                <a:lnTo>
                  <a:pt x="115" y="79"/>
                </a:lnTo>
                <a:lnTo>
                  <a:pt x="115" y="77"/>
                </a:lnTo>
                <a:lnTo>
                  <a:pt x="116" y="76"/>
                </a:lnTo>
                <a:lnTo>
                  <a:pt x="118" y="74"/>
                </a:lnTo>
                <a:lnTo>
                  <a:pt x="117" y="73"/>
                </a:lnTo>
                <a:lnTo>
                  <a:pt x="116" y="74"/>
                </a:lnTo>
                <a:lnTo>
                  <a:pt x="115" y="76"/>
                </a:lnTo>
                <a:lnTo>
                  <a:pt x="114" y="77"/>
                </a:lnTo>
                <a:lnTo>
                  <a:pt x="110" y="79"/>
                </a:lnTo>
                <a:lnTo>
                  <a:pt x="105" y="82"/>
                </a:lnTo>
                <a:lnTo>
                  <a:pt x="100" y="84"/>
                </a:lnTo>
                <a:lnTo>
                  <a:pt x="99" y="85"/>
                </a:lnTo>
                <a:lnTo>
                  <a:pt x="97" y="87"/>
                </a:lnTo>
                <a:lnTo>
                  <a:pt x="96" y="86"/>
                </a:lnTo>
                <a:lnTo>
                  <a:pt x="96" y="85"/>
                </a:lnTo>
                <a:lnTo>
                  <a:pt x="96" y="83"/>
                </a:lnTo>
                <a:lnTo>
                  <a:pt x="98" y="82"/>
                </a:lnTo>
                <a:lnTo>
                  <a:pt x="96" y="80"/>
                </a:lnTo>
                <a:lnTo>
                  <a:pt x="99" y="77"/>
                </a:lnTo>
                <a:lnTo>
                  <a:pt x="99" y="76"/>
                </a:lnTo>
                <a:lnTo>
                  <a:pt x="98" y="75"/>
                </a:lnTo>
                <a:lnTo>
                  <a:pt x="96" y="60"/>
                </a:lnTo>
                <a:lnTo>
                  <a:pt x="95" y="59"/>
                </a:lnTo>
                <a:lnTo>
                  <a:pt x="95" y="45"/>
                </a:lnTo>
                <a:lnTo>
                  <a:pt x="94" y="42"/>
                </a:lnTo>
                <a:lnTo>
                  <a:pt x="93" y="38"/>
                </a:lnTo>
                <a:lnTo>
                  <a:pt x="93" y="35"/>
                </a:lnTo>
                <a:lnTo>
                  <a:pt x="92" y="30"/>
                </a:lnTo>
                <a:lnTo>
                  <a:pt x="90" y="28"/>
                </a:lnTo>
                <a:lnTo>
                  <a:pt x="89" y="28"/>
                </a:lnTo>
                <a:lnTo>
                  <a:pt x="89" y="28"/>
                </a:lnTo>
                <a:lnTo>
                  <a:pt x="89" y="29"/>
                </a:lnTo>
                <a:lnTo>
                  <a:pt x="88" y="28"/>
                </a:lnTo>
                <a:lnTo>
                  <a:pt x="89" y="25"/>
                </a:lnTo>
                <a:lnTo>
                  <a:pt x="86" y="19"/>
                </a:lnTo>
                <a:lnTo>
                  <a:pt x="86" y="17"/>
                </a:lnTo>
                <a:lnTo>
                  <a:pt x="87" y="15"/>
                </a:lnTo>
                <a:lnTo>
                  <a:pt x="86" y="10"/>
                </a:lnTo>
                <a:lnTo>
                  <a:pt x="84" y="4"/>
                </a:lnTo>
                <a:lnTo>
                  <a:pt x="84" y="4"/>
                </a:lnTo>
                <a:lnTo>
                  <a:pt x="83" y="3"/>
                </a:lnTo>
                <a:lnTo>
                  <a:pt x="83" y="2"/>
                </a:lnTo>
                <a:lnTo>
                  <a:pt x="82" y="0"/>
                </a:lnTo>
                <a:lnTo>
                  <a:pt x="63" y="5"/>
                </a:lnTo>
                <a:lnTo>
                  <a:pt x="62" y="4"/>
                </a:lnTo>
                <a:lnTo>
                  <a:pt x="62" y="4"/>
                </a:lnTo>
                <a:lnTo>
                  <a:pt x="60" y="5"/>
                </a:lnTo>
                <a:lnTo>
                  <a:pt x="55" y="10"/>
                </a:lnTo>
                <a:lnTo>
                  <a:pt x="51" y="17"/>
                </a:lnTo>
                <a:lnTo>
                  <a:pt x="50" y="18"/>
                </a:lnTo>
                <a:lnTo>
                  <a:pt x="50" y="19"/>
                </a:lnTo>
                <a:lnTo>
                  <a:pt x="50" y="21"/>
                </a:lnTo>
                <a:lnTo>
                  <a:pt x="49" y="22"/>
                </a:lnTo>
                <a:lnTo>
                  <a:pt x="44" y="27"/>
                </a:lnTo>
                <a:lnTo>
                  <a:pt x="43" y="28"/>
                </a:lnTo>
                <a:lnTo>
                  <a:pt x="44" y="30"/>
                </a:lnTo>
                <a:lnTo>
                  <a:pt x="44" y="30"/>
                </a:lnTo>
                <a:lnTo>
                  <a:pt x="46" y="30"/>
                </a:lnTo>
                <a:lnTo>
                  <a:pt x="47" y="31"/>
                </a:lnTo>
                <a:lnTo>
                  <a:pt x="47" y="32"/>
                </a:lnTo>
                <a:lnTo>
                  <a:pt x="46" y="33"/>
                </a:lnTo>
                <a:lnTo>
                  <a:pt x="46" y="34"/>
                </a:lnTo>
                <a:lnTo>
                  <a:pt x="47" y="36"/>
                </a:lnTo>
                <a:lnTo>
                  <a:pt x="47" y="39"/>
                </a:lnTo>
                <a:lnTo>
                  <a:pt x="44" y="41"/>
                </a:lnTo>
                <a:lnTo>
                  <a:pt x="40" y="45"/>
                </a:lnTo>
                <a:lnTo>
                  <a:pt x="36" y="47"/>
                </a:lnTo>
                <a:lnTo>
                  <a:pt x="28" y="49"/>
                </a:lnTo>
                <a:lnTo>
                  <a:pt x="26" y="48"/>
                </a:lnTo>
                <a:lnTo>
                  <a:pt x="23" y="47"/>
                </a:lnTo>
                <a:lnTo>
                  <a:pt x="19" y="48"/>
                </a:lnTo>
                <a:lnTo>
                  <a:pt x="15" y="49"/>
                </a:lnTo>
                <a:lnTo>
                  <a:pt x="10" y="50"/>
                </a:lnTo>
                <a:lnTo>
                  <a:pt x="8" y="52"/>
                </a:lnTo>
                <a:lnTo>
                  <a:pt x="8" y="54"/>
                </a:lnTo>
                <a:lnTo>
                  <a:pt x="8" y="56"/>
                </a:lnTo>
                <a:lnTo>
                  <a:pt x="11" y="60"/>
                </a:lnTo>
                <a:lnTo>
                  <a:pt x="11" y="61"/>
                </a:lnTo>
                <a:lnTo>
                  <a:pt x="11" y="63"/>
                </a:lnTo>
                <a:lnTo>
                  <a:pt x="10" y="64"/>
                </a:lnTo>
                <a:lnTo>
                  <a:pt x="9" y="67"/>
                </a:lnTo>
                <a:lnTo>
                  <a:pt x="2" y="73"/>
                </a:lnTo>
                <a:lnTo>
                  <a:pt x="0" y="75"/>
                </a:lnTo>
                <a:lnTo>
                  <a:pt x="1" y="80"/>
                </a:lnTo>
                <a:lnTo>
                  <a:pt x="67" y="67"/>
                </a:lnTo>
                <a:lnTo>
                  <a:pt x="69" y="68"/>
                </a:lnTo>
                <a:lnTo>
                  <a:pt x="69" y="69"/>
                </a:lnTo>
                <a:lnTo>
                  <a:pt x="70" y="69"/>
                </a:lnTo>
                <a:lnTo>
                  <a:pt x="70" y="69"/>
                </a:lnTo>
                <a:lnTo>
                  <a:pt x="71" y="70"/>
                </a:lnTo>
                <a:lnTo>
                  <a:pt x="72" y="70"/>
                </a:lnTo>
                <a:lnTo>
                  <a:pt x="74" y="74"/>
                </a:lnTo>
                <a:lnTo>
                  <a:pt x="74" y="75"/>
                </a:lnTo>
                <a:lnTo>
                  <a:pt x="75" y="76"/>
                </a:lnTo>
                <a:lnTo>
                  <a:pt x="75" y="77"/>
                </a:lnTo>
                <a:lnTo>
                  <a:pt x="79" y="77"/>
                </a:lnTo>
                <a:lnTo>
                  <a:pt x="80" y="78"/>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22" name="Freeform 34"/>
          <p:cNvSpPr>
            <a:spLocks/>
          </p:cNvSpPr>
          <p:nvPr/>
        </p:nvSpPr>
        <p:spPr bwMode="auto">
          <a:xfrm>
            <a:off x="7089775" y="2171700"/>
            <a:ext cx="898525" cy="623888"/>
          </a:xfrm>
          <a:custGeom>
            <a:avLst/>
            <a:gdLst/>
            <a:ahLst/>
            <a:cxnLst>
              <a:cxn ang="0">
                <a:pos x="24" y="59"/>
              </a:cxn>
              <a:cxn ang="0">
                <a:pos x="67" y="51"/>
              </a:cxn>
              <a:cxn ang="0">
                <a:pos x="81" y="48"/>
              </a:cxn>
              <a:cxn ang="0">
                <a:pos x="81" y="48"/>
              </a:cxn>
              <a:cxn ang="0">
                <a:pos x="81" y="48"/>
              </a:cxn>
              <a:cxn ang="0">
                <a:pos x="82" y="46"/>
              </a:cxn>
              <a:cxn ang="0">
                <a:pos x="83" y="45"/>
              </a:cxn>
              <a:cxn ang="0">
                <a:pos x="85" y="45"/>
              </a:cxn>
              <a:cxn ang="0">
                <a:pos x="86" y="45"/>
              </a:cxn>
              <a:cxn ang="0">
                <a:pos x="90" y="42"/>
              </a:cxn>
              <a:cxn ang="0">
                <a:pos x="91" y="40"/>
              </a:cxn>
              <a:cxn ang="0">
                <a:pos x="93" y="37"/>
              </a:cxn>
              <a:cxn ang="0">
                <a:pos x="96" y="36"/>
              </a:cxn>
              <a:cxn ang="0">
                <a:pos x="96" y="35"/>
              </a:cxn>
              <a:cxn ang="0">
                <a:pos x="94" y="34"/>
              </a:cxn>
              <a:cxn ang="0">
                <a:pos x="93" y="33"/>
              </a:cxn>
              <a:cxn ang="0">
                <a:pos x="92" y="32"/>
              </a:cxn>
              <a:cxn ang="0">
                <a:pos x="91" y="32"/>
              </a:cxn>
              <a:cxn ang="0">
                <a:pos x="89" y="31"/>
              </a:cxn>
              <a:cxn ang="0">
                <a:pos x="89" y="29"/>
              </a:cxn>
              <a:cxn ang="0">
                <a:pos x="87" y="28"/>
              </a:cxn>
              <a:cxn ang="0">
                <a:pos x="86" y="28"/>
              </a:cxn>
              <a:cxn ang="0">
                <a:pos x="86" y="24"/>
              </a:cxn>
              <a:cxn ang="0">
                <a:pos x="87" y="24"/>
              </a:cxn>
              <a:cxn ang="0">
                <a:pos x="87" y="22"/>
              </a:cxn>
              <a:cxn ang="0">
                <a:pos x="85" y="20"/>
              </a:cxn>
              <a:cxn ang="0">
                <a:pos x="85" y="20"/>
              </a:cxn>
              <a:cxn ang="0">
                <a:pos x="86" y="19"/>
              </a:cxn>
              <a:cxn ang="0">
                <a:pos x="88" y="17"/>
              </a:cxn>
              <a:cxn ang="0">
                <a:pos x="89" y="14"/>
              </a:cxn>
              <a:cxn ang="0">
                <a:pos x="89" y="13"/>
              </a:cxn>
              <a:cxn ang="0">
                <a:pos x="89" y="11"/>
              </a:cxn>
              <a:cxn ang="0">
                <a:pos x="90" y="11"/>
              </a:cxn>
              <a:cxn ang="0">
                <a:pos x="89" y="10"/>
              </a:cxn>
              <a:cxn ang="0">
                <a:pos x="85" y="10"/>
              </a:cxn>
              <a:cxn ang="0">
                <a:pos x="85" y="9"/>
              </a:cxn>
              <a:cxn ang="0">
                <a:pos x="84" y="8"/>
              </a:cxn>
              <a:cxn ang="0">
                <a:pos x="84" y="7"/>
              </a:cxn>
              <a:cxn ang="0">
                <a:pos x="82" y="3"/>
              </a:cxn>
              <a:cxn ang="0">
                <a:pos x="81" y="3"/>
              </a:cxn>
              <a:cxn ang="0">
                <a:pos x="80" y="2"/>
              </a:cxn>
              <a:cxn ang="0">
                <a:pos x="80" y="2"/>
              </a:cxn>
              <a:cxn ang="0">
                <a:pos x="79" y="2"/>
              </a:cxn>
              <a:cxn ang="0">
                <a:pos x="79" y="1"/>
              </a:cxn>
              <a:cxn ang="0">
                <a:pos x="77" y="0"/>
              </a:cxn>
              <a:cxn ang="0">
                <a:pos x="11" y="13"/>
              </a:cxn>
              <a:cxn ang="0">
                <a:pos x="10" y="8"/>
              </a:cxn>
              <a:cxn ang="0">
                <a:pos x="6" y="11"/>
              </a:cxn>
              <a:cxn ang="0">
                <a:pos x="6" y="12"/>
              </a:cxn>
              <a:cxn ang="0">
                <a:pos x="5" y="11"/>
              </a:cxn>
              <a:cxn ang="0">
                <a:pos x="5" y="11"/>
              </a:cxn>
              <a:cxn ang="0">
                <a:pos x="4" y="13"/>
              </a:cxn>
              <a:cxn ang="0">
                <a:pos x="1" y="16"/>
              </a:cxn>
              <a:cxn ang="0">
                <a:pos x="0" y="16"/>
              </a:cxn>
              <a:cxn ang="0">
                <a:pos x="4" y="44"/>
              </a:cxn>
              <a:cxn ang="0">
                <a:pos x="8" y="62"/>
              </a:cxn>
              <a:cxn ang="0">
                <a:pos x="24" y="59"/>
              </a:cxn>
            </a:cxnLst>
            <a:rect l="0" t="0" r="r" b="b"/>
            <a:pathLst>
              <a:path w="96" h="62">
                <a:moveTo>
                  <a:pt x="24" y="59"/>
                </a:moveTo>
                <a:lnTo>
                  <a:pt x="67" y="51"/>
                </a:lnTo>
                <a:lnTo>
                  <a:pt x="81" y="48"/>
                </a:lnTo>
                <a:lnTo>
                  <a:pt x="81" y="48"/>
                </a:lnTo>
                <a:lnTo>
                  <a:pt x="81" y="48"/>
                </a:lnTo>
                <a:lnTo>
                  <a:pt x="82" y="46"/>
                </a:lnTo>
                <a:lnTo>
                  <a:pt x="83" y="45"/>
                </a:lnTo>
                <a:lnTo>
                  <a:pt x="85" y="45"/>
                </a:lnTo>
                <a:lnTo>
                  <a:pt x="86" y="45"/>
                </a:lnTo>
                <a:lnTo>
                  <a:pt x="90" y="42"/>
                </a:lnTo>
                <a:lnTo>
                  <a:pt x="91" y="40"/>
                </a:lnTo>
                <a:lnTo>
                  <a:pt x="93" y="37"/>
                </a:lnTo>
                <a:lnTo>
                  <a:pt x="96" y="36"/>
                </a:lnTo>
                <a:lnTo>
                  <a:pt x="96" y="35"/>
                </a:lnTo>
                <a:lnTo>
                  <a:pt x="94" y="34"/>
                </a:lnTo>
                <a:lnTo>
                  <a:pt x="93" y="33"/>
                </a:lnTo>
                <a:lnTo>
                  <a:pt x="92" y="32"/>
                </a:lnTo>
                <a:lnTo>
                  <a:pt x="91" y="32"/>
                </a:lnTo>
                <a:lnTo>
                  <a:pt x="89" y="31"/>
                </a:lnTo>
                <a:lnTo>
                  <a:pt x="89" y="29"/>
                </a:lnTo>
                <a:lnTo>
                  <a:pt x="87" y="28"/>
                </a:lnTo>
                <a:lnTo>
                  <a:pt x="86" y="28"/>
                </a:lnTo>
                <a:lnTo>
                  <a:pt x="86" y="24"/>
                </a:lnTo>
                <a:lnTo>
                  <a:pt x="87" y="24"/>
                </a:lnTo>
                <a:lnTo>
                  <a:pt x="87" y="22"/>
                </a:lnTo>
                <a:lnTo>
                  <a:pt x="85" y="20"/>
                </a:lnTo>
                <a:lnTo>
                  <a:pt x="85" y="20"/>
                </a:lnTo>
                <a:lnTo>
                  <a:pt x="86" y="19"/>
                </a:lnTo>
                <a:lnTo>
                  <a:pt x="88" y="17"/>
                </a:lnTo>
                <a:lnTo>
                  <a:pt x="89" y="14"/>
                </a:lnTo>
                <a:lnTo>
                  <a:pt x="89" y="13"/>
                </a:lnTo>
                <a:lnTo>
                  <a:pt x="89" y="11"/>
                </a:lnTo>
                <a:lnTo>
                  <a:pt x="90" y="11"/>
                </a:lnTo>
                <a:lnTo>
                  <a:pt x="89" y="10"/>
                </a:lnTo>
                <a:lnTo>
                  <a:pt x="85" y="10"/>
                </a:lnTo>
                <a:lnTo>
                  <a:pt x="85" y="9"/>
                </a:lnTo>
                <a:lnTo>
                  <a:pt x="84" y="8"/>
                </a:lnTo>
                <a:lnTo>
                  <a:pt x="84" y="7"/>
                </a:lnTo>
                <a:lnTo>
                  <a:pt x="82" y="3"/>
                </a:lnTo>
                <a:lnTo>
                  <a:pt x="81" y="3"/>
                </a:lnTo>
                <a:lnTo>
                  <a:pt x="80" y="2"/>
                </a:lnTo>
                <a:lnTo>
                  <a:pt x="80" y="2"/>
                </a:lnTo>
                <a:lnTo>
                  <a:pt x="79" y="2"/>
                </a:lnTo>
                <a:lnTo>
                  <a:pt x="79" y="1"/>
                </a:lnTo>
                <a:lnTo>
                  <a:pt x="77" y="0"/>
                </a:lnTo>
                <a:lnTo>
                  <a:pt x="11" y="13"/>
                </a:lnTo>
                <a:lnTo>
                  <a:pt x="10" y="8"/>
                </a:lnTo>
                <a:lnTo>
                  <a:pt x="6" y="11"/>
                </a:lnTo>
                <a:lnTo>
                  <a:pt x="6" y="12"/>
                </a:lnTo>
                <a:lnTo>
                  <a:pt x="5" y="11"/>
                </a:lnTo>
                <a:lnTo>
                  <a:pt x="5" y="11"/>
                </a:lnTo>
                <a:lnTo>
                  <a:pt x="4" y="13"/>
                </a:lnTo>
                <a:lnTo>
                  <a:pt x="1" y="16"/>
                </a:lnTo>
                <a:lnTo>
                  <a:pt x="0" y="16"/>
                </a:lnTo>
                <a:lnTo>
                  <a:pt x="4" y="44"/>
                </a:lnTo>
                <a:lnTo>
                  <a:pt x="8" y="62"/>
                </a:lnTo>
                <a:lnTo>
                  <a:pt x="24" y="59"/>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23" name="Freeform 35"/>
          <p:cNvSpPr>
            <a:spLocks/>
          </p:cNvSpPr>
          <p:nvPr/>
        </p:nvSpPr>
        <p:spPr bwMode="auto">
          <a:xfrm>
            <a:off x="6789738" y="2795588"/>
            <a:ext cx="1171575" cy="712787"/>
          </a:xfrm>
          <a:custGeom>
            <a:avLst/>
            <a:gdLst/>
            <a:ahLst/>
            <a:cxnLst>
              <a:cxn ang="0">
                <a:pos x="39" y="67"/>
              </a:cxn>
              <a:cxn ang="0">
                <a:pos x="32" y="68"/>
              </a:cxn>
              <a:cxn ang="0">
                <a:pos x="27" y="68"/>
              </a:cxn>
              <a:cxn ang="0">
                <a:pos x="7" y="68"/>
              </a:cxn>
              <a:cxn ang="0">
                <a:pos x="11" y="62"/>
              </a:cxn>
              <a:cxn ang="0">
                <a:pos x="13" y="59"/>
              </a:cxn>
              <a:cxn ang="0">
                <a:pos x="24" y="49"/>
              </a:cxn>
              <a:cxn ang="0">
                <a:pos x="26" y="53"/>
              </a:cxn>
              <a:cxn ang="0">
                <a:pos x="33" y="53"/>
              </a:cxn>
              <a:cxn ang="0">
                <a:pos x="36" y="52"/>
              </a:cxn>
              <a:cxn ang="0">
                <a:pos x="42" y="51"/>
              </a:cxn>
              <a:cxn ang="0">
                <a:pos x="44" y="49"/>
              </a:cxn>
              <a:cxn ang="0">
                <a:pos x="51" y="43"/>
              </a:cxn>
              <a:cxn ang="0">
                <a:pos x="54" y="34"/>
              </a:cxn>
              <a:cxn ang="0">
                <a:pos x="60" y="22"/>
              </a:cxn>
              <a:cxn ang="0">
                <a:pos x="63" y="23"/>
              </a:cxn>
              <a:cxn ang="0">
                <a:pos x="67" y="14"/>
              </a:cxn>
              <a:cxn ang="0">
                <a:pos x="72" y="11"/>
              </a:cxn>
              <a:cxn ang="0">
                <a:pos x="75" y="6"/>
              </a:cxn>
              <a:cxn ang="0">
                <a:pos x="75" y="1"/>
              </a:cxn>
              <a:cxn ang="0">
                <a:pos x="83" y="4"/>
              </a:cxn>
              <a:cxn ang="0">
                <a:pos x="85" y="0"/>
              </a:cxn>
              <a:cxn ang="0">
                <a:pos x="89" y="1"/>
              </a:cxn>
              <a:cxn ang="0">
                <a:pos x="93" y="5"/>
              </a:cxn>
              <a:cxn ang="0">
                <a:pos x="98" y="9"/>
              </a:cxn>
              <a:cxn ang="0">
                <a:pos x="95" y="17"/>
              </a:cxn>
              <a:cxn ang="0">
                <a:pos x="99" y="18"/>
              </a:cxn>
              <a:cxn ang="0">
                <a:pos x="103" y="21"/>
              </a:cxn>
              <a:cxn ang="0">
                <a:pos x="106" y="21"/>
              </a:cxn>
              <a:cxn ang="0">
                <a:pos x="113" y="24"/>
              </a:cxn>
              <a:cxn ang="0">
                <a:pos x="113" y="27"/>
              </a:cxn>
              <a:cxn ang="0">
                <a:pos x="112" y="31"/>
              </a:cxn>
              <a:cxn ang="0">
                <a:pos x="116" y="35"/>
              </a:cxn>
              <a:cxn ang="0">
                <a:pos x="113" y="36"/>
              </a:cxn>
              <a:cxn ang="0">
                <a:pos x="114" y="37"/>
              </a:cxn>
              <a:cxn ang="0">
                <a:pos x="112" y="38"/>
              </a:cxn>
              <a:cxn ang="0">
                <a:pos x="115" y="40"/>
              </a:cxn>
              <a:cxn ang="0">
                <a:pos x="115" y="44"/>
              </a:cxn>
              <a:cxn ang="0">
                <a:pos x="112" y="44"/>
              </a:cxn>
              <a:cxn ang="0">
                <a:pos x="117" y="45"/>
              </a:cxn>
              <a:cxn ang="0">
                <a:pos x="123" y="44"/>
              </a:cxn>
              <a:cxn ang="0">
                <a:pos x="124" y="51"/>
              </a:cxn>
            </a:cxnLst>
            <a:rect l="0" t="0" r="r" b="b"/>
            <a:pathLst>
              <a:path w="125" h="71">
                <a:moveTo>
                  <a:pt x="123" y="52"/>
                </a:moveTo>
                <a:lnTo>
                  <a:pt x="82" y="60"/>
                </a:lnTo>
                <a:lnTo>
                  <a:pt x="39" y="67"/>
                </a:lnTo>
                <a:lnTo>
                  <a:pt x="38" y="67"/>
                </a:lnTo>
                <a:lnTo>
                  <a:pt x="36" y="67"/>
                </a:lnTo>
                <a:lnTo>
                  <a:pt x="32" y="68"/>
                </a:lnTo>
                <a:lnTo>
                  <a:pt x="32" y="67"/>
                </a:lnTo>
                <a:lnTo>
                  <a:pt x="27" y="68"/>
                </a:lnTo>
                <a:lnTo>
                  <a:pt x="27" y="68"/>
                </a:lnTo>
                <a:lnTo>
                  <a:pt x="0" y="71"/>
                </a:lnTo>
                <a:lnTo>
                  <a:pt x="1" y="70"/>
                </a:lnTo>
                <a:lnTo>
                  <a:pt x="7" y="68"/>
                </a:lnTo>
                <a:lnTo>
                  <a:pt x="7" y="66"/>
                </a:lnTo>
                <a:lnTo>
                  <a:pt x="11" y="64"/>
                </a:lnTo>
                <a:lnTo>
                  <a:pt x="11" y="62"/>
                </a:lnTo>
                <a:lnTo>
                  <a:pt x="11" y="62"/>
                </a:lnTo>
                <a:lnTo>
                  <a:pt x="13" y="61"/>
                </a:lnTo>
                <a:lnTo>
                  <a:pt x="13" y="59"/>
                </a:lnTo>
                <a:lnTo>
                  <a:pt x="15" y="57"/>
                </a:lnTo>
                <a:lnTo>
                  <a:pt x="23" y="50"/>
                </a:lnTo>
                <a:lnTo>
                  <a:pt x="24" y="49"/>
                </a:lnTo>
                <a:lnTo>
                  <a:pt x="24" y="49"/>
                </a:lnTo>
                <a:lnTo>
                  <a:pt x="24" y="51"/>
                </a:lnTo>
                <a:lnTo>
                  <a:pt x="26" y="53"/>
                </a:lnTo>
                <a:lnTo>
                  <a:pt x="30" y="54"/>
                </a:lnTo>
                <a:lnTo>
                  <a:pt x="31" y="54"/>
                </a:lnTo>
                <a:lnTo>
                  <a:pt x="33" y="53"/>
                </a:lnTo>
                <a:lnTo>
                  <a:pt x="34" y="52"/>
                </a:lnTo>
                <a:lnTo>
                  <a:pt x="35" y="51"/>
                </a:lnTo>
                <a:lnTo>
                  <a:pt x="36" y="52"/>
                </a:lnTo>
                <a:lnTo>
                  <a:pt x="37" y="53"/>
                </a:lnTo>
                <a:lnTo>
                  <a:pt x="38" y="52"/>
                </a:lnTo>
                <a:lnTo>
                  <a:pt x="42" y="51"/>
                </a:lnTo>
                <a:lnTo>
                  <a:pt x="43" y="48"/>
                </a:lnTo>
                <a:lnTo>
                  <a:pt x="43" y="48"/>
                </a:lnTo>
                <a:lnTo>
                  <a:pt x="44" y="49"/>
                </a:lnTo>
                <a:lnTo>
                  <a:pt x="48" y="46"/>
                </a:lnTo>
                <a:lnTo>
                  <a:pt x="49" y="47"/>
                </a:lnTo>
                <a:lnTo>
                  <a:pt x="51" y="43"/>
                </a:lnTo>
                <a:lnTo>
                  <a:pt x="51" y="42"/>
                </a:lnTo>
                <a:lnTo>
                  <a:pt x="51" y="39"/>
                </a:lnTo>
                <a:lnTo>
                  <a:pt x="54" y="34"/>
                </a:lnTo>
                <a:lnTo>
                  <a:pt x="57" y="21"/>
                </a:lnTo>
                <a:lnTo>
                  <a:pt x="58" y="21"/>
                </a:lnTo>
                <a:lnTo>
                  <a:pt x="60" y="22"/>
                </a:lnTo>
                <a:lnTo>
                  <a:pt x="60" y="23"/>
                </a:lnTo>
                <a:lnTo>
                  <a:pt x="61" y="24"/>
                </a:lnTo>
                <a:lnTo>
                  <a:pt x="63" y="23"/>
                </a:lnTo>
                <a:lnTo>
                  <a:pt x="65" y="21"/>
                </a:lnTo>
                <a:lnTo>
                  <a:pt x="66" y="16"/>
                </a:lnTo>
                <a:lnTo>
                  <a:pt x="67" y="14"/>
                </a:lnTo>
                <a:lnTo>
                  <a:pt x="69" y="15"/>
                </a:lnTo>
                <a:lnTo>
                  <a:pt x="71" y="12"/>
                </a:lnTo>
                <a:lnTo>
                  <a:pt x="72" y="11"/>
                </a:lnTo>
                <a:lnTo>
                  <a:pt x="73" y="10"/>
                </a:lnTo>
                <a:lnTo>
                  <a:pt x="74" y="7"/>
                </a:lnTo>
                <a:lnTo>
                  <a:pt x="75" y="6"/>
                </a:lnTo>
                <a:lnTo>
                  <a:pt x="75" y="5"/>
                </a:lnTo>
                <a:lnTo>
                  <a:pt x="74" y="5"/>
                </a:lnTo>
                <a:lnTo>
                  <a:pt x="75" y="1"/>
                </a:lnTo>
                <a:lnTo>
                  <a:pt x="75" y="0"/>
                </a:lnTo>
                <a:lnTo>
                  <a:pt x="76" y="0"/>
                </a:lnTo>
                <a:lnTo>
                  <a:pt x="83" y="4"/>
                </a:lnTo>
                <a:lnTo>
                  <a:pt x="84" y="5"/>
                </a:lnTo>
                <a:lnTo>
                  <a:pt x="84" y="5"/>
                </a:lnTo>
                <a:lnTo>
                  <a:pt x="85" y="0"/>
                </a:lnTo>
                <a:lnTo>
                  <a:pt x="86" y="0"/>
                </a:lnTo>
                <a:lnTo>
                  <a:pt x="88" y="1"/>
                </a:lnTo>
                <a:lnTo>
                  <a:pt x="89" y="1"/>
                </a:lnTo>
                <a:lnTo>
                  <a:pt x="89" y="3"/>
                </a:lnTo>
                <a:lnTo>
                  <a:pt x="90" y="5"/>
                </a:lnTo>
                <a:lnTo>
                  <a:pt x="93" y="5"/>
                </a:lnTo>
                <a:lnTo>
                  <a:pt x="95" y="6"/>
                </a:lnTo>
                <a:lnTo>
                  <a:pt x="97" y="7"/>
                </a:lnTo>
                <a:lnTo>
                  <a:pt x="98" y="9"/>
                </a:lnTo>
                <a:lnTo>
                  <a:pt x="98" y="10"/>
                </a:lnTo>
                <a:lnTo>
                  <a:pt x="96" y="14"/>
                </a:lnTo>
                <a:lnTo>
                  <a:pt x="95" y="17"/>
                </a:lnTo>
                <a:lnTo>
                  <a:pt x="95" y="19"/>
                </a:lnTo>
                <a:lnTo>
                  <a:pt x="97" y="19"/>
                </a:lnTo>
                <a:lnTo>
                  <a:pt x="99" y="18"/>
                </a:lnTo>
                <a:lnTo>
                  <a:pt x="101" y="20"/>
                </a:lnTo>
                <a:lnTo>
                  <a:pt x="102" y="20"/>
                </a:lnTo>
                <a:lnTo>
                  <a:pt x="103" y="21"/>
                </a:lnTo>
                <a:lnTo>
                  <a:pt x="104" y="22"/>
                </a:lnTo>
                <a:lnTo>
                  <a:pt x="105" y="22"/>
                </a:lnTo>
                <a:lnTo>
                  <a:pt x="106" y="21"/>
                </a:lnTo>
                <a:lnTo>
                  <a:pt x="107" y="21"/>
                </a:lnTo>
                <a:lnTo>
                  <a:pt x="110" y="23"/>
                </a:lnTo>
                <a:lnTo>
                  <a:pt x="113" y="24"/>
                </a:lnTo>
                <a:lnTo>
                  <a:pt x="114" y="26"/>
                </a:lnTo>
                <a:lnTo>
                  <a:pt x="114" y="26"/>
                </a:lnTo>
                <a:lnTo>
                  <a:pt x="113" y="27"/>
                </a:lnTo>
                <a:lnTo>
                  <a:pt x="114" y="30"/>
                </a:lnTo>
                <a:lnTo>
                  <a:pt x="113" y="30"/>
                </a:lnTo>
                <a:lnTo>
                  <a:pt x="112" y="31"/>
                </a:lnTo>
                <a:lnTo>
                  <a:pt x="112" y="31"/>
                </a:lnTo>
                <a:lnTo>
                  <a:pt x="115" y="33"/>
                </a:lnTo>
                <a:lnTo>
                  <a:pt x="116" y="35"/>
                </a:lnTo>
                <a:lnTo>
                  <a:pt x="116" y="35"/>
                </a:lnTo>
                <a:lnTo>
                  <a:pt x="116" y="36"/>
                </a:lnTo>
                <a:lnTo>
                  <a:pt x="113" y="36"/>
                </a:lnTo>
                <a:lnTo>
                  <a:pt x="113" y="37"/>
                </a:lnTo>
                <a:lnTo>
                  <a:pt x="114" y="37"/>
                </a:lnTo>
                <a:lnTo>
                  <a:pt x="114" y="37"/>
                </a:lnTo>
                <a:lnTo>
                  <a:pt x="114" y="38"/>
                </a:lnTo>
                <a:lnTo>
                  <a:pt x="113" y="39"/>
                </a:lnTo>
                <a:lnTo>
                  <a:pt x="112" y="38"/>
                </a:lnTo>
                <a:lnTo>
                  <a:pt x="112" y="39"/>
                </a:lnTo>
                <a:lnTo>
                  <a:pt x="113" y="40"/>
                </a:lnTo>
                <a:lnTo>
                  <a:pt x="115" y="40"/>
                </a:lnTo>
                <a:lnTo>
                  <a:pt x="117" y="41"/>
                </a:lnTo>
                <a:lnTo>
                  <a:pt x="117" y="42"/>
                </a:lnTo>
                <a:lnTo>
                  <a:pt x="115" y="44"/>
                </a:lnTo>
                <a:lnTo>
                  <a:pt x="114" y="44"/>
                </a:lnTo>
                <a:lnTo>
                  <a:pt x="112" y="43"/>
                </a:lnTo>
                <a:lnTo>
                  <a:pt x="112" y="44"/>
                </a:lnTo>
                <a:lnTo>
                  <a:pt x="113" y="45"/>
                </a:lnTo>
                <a:lnTo>
                  <a:pt x="115" y="46"/>
                </a:lnTo>
                <a:lnTo>
                  <a:pt x="117" y="45"/>
                </a:lnTo>
                <a:lnTo>
                  <a:pt x="119" y="44"/>
                </a:lnTo>
                <a:lnTo>
                  <a:pt x="120" y="44"/>
                </a:lnTo>
                <a:lnTo>
                  <a:pt x="123" y="44"/>
                </a:lnTo>
                <a:lnTo>
                  <a:pt x="123" y="44"/>
                </a:lnTo>
                <a:lnTo>
                  <a:pt x="125" y="50"/>
                </a:lnTo>
                <a:lnTo>
                  <a:pt x="124" y="51"/>
                </a:lnTo>
                <a:lnTo>
                  <a:pt x="123" y="51"/>
                </a:lnTo>
                <a:lnTo>
                  <a:pt x="123" y="52"/>
                </a:lnTo>
              </a:path>
            </a:pathLst>
          </a:custGeom>
          <a:solidFill>
            <a:srgbClr val="FFBF3F"/>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24" name="Freeform 36"/>
          <p:cNvSpPr>
            <a:spLocks/>
          </p:cNvSpPr>
          <p:nvPr/>
        </p:nvSpPr>
        <p:spPr bwMode="auto">
          <a:xfrm>
            <a:off x="6667500" y="3317875"/>
            <a:ext cx="1358900" cy="622300"/>
          </a:xfrm>
          <a:custGeom>
            <a:avLst/>
            <a:gdLst/>
            <a:ahLst/>
            <a:cxnLst>
              <a:cxn ang="0">
                <a:pos x="2" y="50"/>
              </a:cxn>
              <a:cxn ang="0">
                <a:pos x="4" y="48"/>
              </a:cxn>
              <a:cxn ang="0">
                <a:pos x="6" y="44"/>
              </a:cxn>
              <a:cxn ang="0">
                <a:pos x="17" y="38"/>
              </a:cxn>
              <a:cxn ang="0">
                <a:pos x="22" y="33"/>
              </a:cxn>
              <a:cxn ang="0">
                <a:pos x="24" y="32"/>
              </a:cxn>
              <a:cxn ang="0">
                <a:pos x="26" y="31"/>
              </a:cxn>
              <a:cxn ang="0">
                <a:pos x="28" y="30"/>
              </a:cxn>
              <a:cxn ang="0">
                <a:pos x="34" y="28"/>
              </a:cxn>
              <a:cxn ang="0">
                <a:pos x="40" y="20"/>
              </a:cxn>
              <a:cxn ang="0">
                <a:pos x="40" y="16"/>
              </a:cxn>
              <a:cxn ang="0">
                <a:pos x="44" y="16"/>
              </a:cxn>
              <a:cxn ang="0">
                <a:pos x="52" y="15"/>
              </a:cxn>
              <a:cxn ang="0">
                <a:pos x="137" y="1"/>
              </a:cxn>
              <a:cxn ang="0">
                <a:pos x="139" y="2"/>
              </a:cxn>
              <a:cxn ang="0">
                <a:pos x="141" y="6"/>
              </a:cxn>
              <a:cxn ang="0">
                <a:pos x="141" y="7"/>
              </a:cxn>
              <a:cxn ang="0">
                <a:pos x="138" y="6"/>
              </a:cxn>
              <a:cxn ang="0">
                <a:pos x="137" y="7"/>
              </a:cxn>
              <a:cxn ang="0">
                <a:pos x="132" y="10"/>
              </a:cxn>
              <a:cxn ang="0">
                <a:pos x="128" y="14"/>
              </a:cxn>
              <a:cxn ang="0">
                <a:pos x="129" y="14"/>
              </a:cxn>
              <a:cxn ang="0">
                <a:pos x="136" y="11"/>
              </a:cxn>
              <a:cxn ang="0">
                <a:pos x="138" y="13"/>
              </a:cxn>
              <a:cxn ang="0">
                <a:pos x="140" y="14"/>
              </a:cxn>
              <a:cxn ang="0">
                <a:pos x="143" y="11"/>
              </a:cxn>
              <a:cxn ang="0">
                <a:pos x="145" y="17"/>
              </a:cxn>
              <a:cxn ang="0">
                <a:pos x="142" y="21"/>
              </a:cxn>
              <a:cxn ang="0">
                <a:pos x="139" y="24"/>
              </a:cxn>
              <a:cxn ang="0">
                <a:pos x="134" y="24"/>
              </a:cxn>
              <a:cxn ang="0">
                <a:pos x="133" y="23"/>
              </a:cxn>
              <a:cxn ang="0">
                <a:pos x="132" y="22"/>
              </a:cxn>
              <a:cxn ang="0">
                <a:pos x="131" y="25"/>
              </a:cxn>
              <a:cxn ang="0">
                <a:pos x="133" y="26"/>
              </a:cxn>
              <a:cxn ang="0">
                <a:pos x="134" y="30"/>
              </a:cxn>
              <a:cxn ang="0">
                <a:pos x="128" y="33"/>
              </a:cxn>
              <a:cxn ang="0">
                <a:pos x="128" y="35"/>
              </a:cxn>
              <a:cxn ang="0">
                <a:pos x="136" y="32"/>
              </a:cxn>
              <a:cxn ang="0">
                <a:pos x="139" y="33"/>
              </a:cxn>
              <a:cxn ang="0">
                <a:pos x="132" y="39"/>
              </a:cxn>
              <a:cxn ang="0">
                <a:pos x="125" y="44"/>
              </a:cxn>
              <a:cxn ang="0">
                <a:pos x="124" y="45"/>
              </a:cxn>
              <a:cxn ang="0">
                <a:pos x="117" y="54"/>
              </a:cxn>
              <a:cxn ang="0">
                <a:pos x="113" y="61"/>
              </a:cxn>
              <a:cxn ang="0">
                <a:pos x="84" y="47"/>
              </a:cxn>
              <a:cxn ang="0">
                <a:pos x="61" y="44"/>
              </a:cxn>
              <a:cxn ang="0">
                <a:pos x="59" y="44"/>
              </a:cxn>
              <a:cxn ang="0">
                <a:pos x="37" y="46"/>
              </a:cxn>
              <a:cxn ang="0">
                <a:pos x="32" y="49"/>
              </a:cxn>
              <a:cxn ang="0">
                <a:pos x="0" y="55"/>
              </a:cxn>
            </a:cxnLst>
            <a:rect l="0" t="0" r="r" b="b"/>
            <a:pathLst>
              <a:path w="145" h="62">
                <a:moveTo>
                  <a:pt x="0" y="55"/>
                </a:moveTo>
                <a:lnTo>
                  <a:pt x="1" y="50"/>
                </a:lnTo>
                <a:lnTo>
                  <a:pt x="2" y="50"/>
                </a:lnTo>
                <a:lnTo>
                  <a:pt x="3" y="50"/>
                </a:lnTo>
                <a:lnTo>
                  <a:pt x="4" y="49"/>
                </a:lnTo>
                <a:lnTo>
                  <a:pt x="4" y="48"/>
                </a:lnTo>
                <a:lnTo>
                  <a:pt x="4" y="47"/>
                </a:lnTo>
                <a:lnTo>
                  <a:pt x="5" y="46"/>
                </a:lnTo>
                <a:lnTo>
                  <a:pt x="6" y="44"/>
                </a:lnTo>
                <a:lnTo>
                  <a:pt x="9" y="43"/>
                </a:lnTo>
                <a:lnTo>
                  <a:pt x="13" y="42"/>
                </a:lnTo>
                <a:lnTo>
                  <a:pt x="17" y="38"/>
                </a:lnTo>
                <a:lnTo>
                  <a:pt x="19" y="38"/>
                </a:lnTo>
                <a:lnTo>
                  <a:pt x="21" y="35"/>
                </a:lnTo>
                <a:lnTo>
                  <a:pt x="22" y="33"/>
                </a:lnTo>
                <a:lnTo>
                  <a:pt x="22" y="33"/>
                </a:lnTo>
                <a:lnTo>
                  <a:pt x="23" y="33"/>
                </a:lnTo>
                <a:lnTo>
                  <a:pt x="24" y="32"/>
                </a:lnTo>
                <a:lnTo>
                  <a:pt x="24" y="32"/>
                </a:lnTo>
                <a:lnTo>
                  <a:pt x="25" y="30"/>
                </a:lnTo>
                <a:lnTo>
                  <a:pt x="26" y="31"/>
                </a:lnTo>
                <a:lnTo>
                  <a:pt x="27" y="31"/>
                </a:lnTo>
                <a:lnTo>
                  <a:pt x="28" y="31"/>
                </a:lnTo>
                <a:lnTo>
                  <a:pt x="28" y="30"/>
                </a:lnTo>
                <a:lnTo>
                  <a:pt x="30" y="28"/>
                </a:lnTo>
                <a:lnTo>
                  <a:pt x="32" y="28"/>
                </a:lnTo>
                <a:lnTo>
                  <a:pt x="34" y="28"/>
                </a:lnTo>
                <a:lnTo>
                  <a:pt x="37" y="23"/>
                </a:lnTo>
                <a:lnTo>
                  <a:pt x="40" y="22"/>
                </a:lnTo>
                <a:lnTo>
                  <a:pt x="40" y="20"/>
                </a:lnTo>
                <a:lnTo>
                  <a:pt x="40" y="19"/>
                </a:lnTo>
                <a:lnTo>
                  <a:pt x="40" y="17"/>
                </a:lnTo>
                <a:lnTo>
                  <a:pt x="40" y="16"/>
                </a:lnTo>
                <a:lnTo>
                  <a:pt x="40" y="16"/>
                </a:lnTo>
                <a:lnTo>
                  <a:pt x="45" y="15"/>
                </a:lnTo>
                <a:lnTo>
                  <a:pt x="44" y="16"/>
                </a:lnTo>
                <a:lnTo>
                  <a:pt x="49" y="15"/>
                </a:lnTo>
                <a:lnTo>
                  <a:pt x="51" y="15"/>
                </a:lnTo>
                <a:lnTo>
                  <a:pt x="52" y="15"/>
                </a:lnTo>
                <a:lnTo>
                  <a:pt x="95" y="8"/>
                </a:lnTo>
                <a:lnTo>
                  <a:pt x="136" y="0"/>
                </a:lnTo>
                <a:lnTo>
                  <a:pt x="137" y="1"/>
                </a:lnTo>
                <a:lnTo>
                  <a:pt x="137" y="1"/>
                </a:lnTo>
                <a:lnTo>
                  <a:pt x="138" y="2"/>
                </a:lnTo>
                <a:lnTo>
                  <a:pt x="139" y="2"/>
                </a:lnTo>
                <a:lnTo>
                  <a:pt x="140" y="3"/>
                </a:lnTo>
                <a:lnTo>
                  <a:pt x="140" y="4"/>
                </a:lnTo>
                <a:lnTo>
                  <a:pt x="141" y="6"/>
                </a:lnTo>
                <a:lnTo>
                  <a:pt x="141" y="7"/>
                </a:lnTo>
                <a:lnTo>
                  <a:pt x="141" y="7"/>
                </a:lnTo>
                <a:lnTo>
                  <a:pt x="141" y="7"/>
                </a:lnTo>
                <a:lnTo>
                  <a:pt x="140" y="6"/>
                </a:lnTo>
                <a:lnTo>
                  <a:pt x="139" y="6"/>
                </a:lnTo>
                <a:lnTo>
                  <a:pt x="138" y="6"/>
                </a:lnTo>
                <a:lnTo>
                  <a:pt x="137" y="6"/>
                </a:lnTo>
                <a:lnTo>
                  <a:pt x="137" y="6"/>
                </a:lnTo>
                <a:lnTo>
                  <a:pt x="137" y="7"/>
                </a:lnTo>
                <a:lnTo>
                  <a:pt x="137" y="8"/>
                </a:lnTo>
                <a:lnTo>
                  <a:pt x="133" y="9"/>
                </a:lnTo>
                <a:lnTo>
                  <a:pt x="132" y="10"/>
                </a:lnTo>
                <a:lnTo>
                  <a:pt x="131" y="12"/>
                </a:lnTo>
                <a:lnTo>
                  <a:pt x="128" y="12"/>
                </a:lnTo>
                <a:lnTo>
                  <a:pt x="128" y="14"/>
                </a:lnTo>
                <a:lnTo>
                  <a:pt x="128" y="14"/>
                </a:lnTo>
                <a:lnTo>
                  <a:pt x="128" y="14"/>
                </a:lnTo>
                <a:lnTo>
                  <a:pt x="129" y="14"/>
                </a:lnTo>
                <a:lnTo>
                  <a:pt x="132" y="13"/>
                </a:lnTo>
                <a:lnTo>
                  <a:pt x="134" y="12"/>
                </a:lnTo>
                <a:lnTo>
                  <a:pt x="136" y="11"/>
                </a:lnTo>
                <a:lnTo>
                  <a:pt x="138" y="11"/>
                </a:lnTo>
                <a:lnTo>
                  <a:pt x="139" y="12"/>
                </a:lnTo>
                <a:lnTo>
                  <a:pt x="138" y="13"/>
                </a:lnTo>
                <a:lnTo>
                  <a:pt x="139" y="14"/>
                </a:lnTo>
                <a:lnTo>
                  <a:pt x="139" y="14"/>
                </a:lnTo>
                <a:lnTo>
                  <a:pt x="140" y="14"/>
                </a:lnTo>
                <a:lnTo>
                  <a:pt x="141" y="13"/>
                </a:lnTo>
                <a:lnTo>
                  <a:pt x="142" y="11"/>
                </a:lnTo>
                <a:lnTo>
                  <a:pt x="143" y="11"/>
                </a:lnTo>
                <a:lnTo>
                  <a:pt x="144" y="13"/>
                </a:lnTo>
                <a:lnTo>
                  <a:pt x="145" y="16"/>
                </a:lnTo>
                <a:lnTo>
                  <a:pt x="145" y="17"/>
                </a:lnTo>
                <a:lnTo>
                  <a:pt x="145" y="18"/>
                </a:lnTo>
                <a:lnTo>
                  <a:pt x="143" y="20"/>
                </a:lnTo>
                <a:lnTo>
                  <a:pt x="142" y="21"/>
                </a:lnTo>
                <a:lnTo>
                  <a:pt x="142" y="22"/>
                </a:lnTo>
                <a:lnTo>
                  <a:pt x="140" y="23"/>
                </a:lnTo>
                <a:lnTo>
                  <a:pt x="139" y="24"/>
                </a:lnTo>
                <a:lnTo>
                  <a:pt x="138" y="24"/>
                </a:lnTo>
                <a:lnTo>
                  <a:pt x="135" y="24"/>
                </a:lnTo>
                <a:lnTo>
                  <a:pt x="134" y="24"/>
                </a:lnTo>
                <a:lnTo>
                  <a:pt x="134" y="24"/>
                </a:lnTo>
                <a:lnTo>
                  <a:pt x="134" y="24"/>
                </a:lnTo>
                <a:lnTo>
                  <a:pt x="133" y="23"/>
                </a:lnTo>
                <a:lnTo>
                  <a:pt x="133" y="22"/>
                </a:lnTo>
                <a:lnTo>
                  <a:pt x="133" y="22"/>
                </a:lnTo>
                <a:lnTo>
                  <a:pt x="132" y="22"/>
                </a:lnTo>
                <a:lnTo>
                  <a:pt x="131" y="22"/>
                </a:lnTo>
                <a:lnTo>
                  <a:pt x="132" y="25"/>
                </a:lnTo>
                <a:lnTo>
                  <a:pt x="131" y="25"/>
                </a:lnTo>
                <a:lnTo>
                  <a:pt x="131" y="25"/>
                </a:lnTo>
                <a:lnTo>
                  <a:pt x="132" y="26"/>
                </a:lnTo>
                <a:lnTo>
                  <a:pt x="133" y="26"/>
                </a:lnTo>
                <a:lnTo>
                  <a:pt x="134" y="28"/>
                </a:lnTo>
                <a:lnTo>
                  <a:pt x="133" y="29"/>
                </a:lnTo>
                <a:lnTo>
                  <a:pt x="134" y="30"/>
                </a:lnTo>
                <a:lnTo>
                  <a:pt x="131" y="34"/>
                </a:lnTo>
                <a:lnTo>
                  <a:pt x="130" y="34"/>
                </a:lnTo>
                <a:lnTo>
                  <a:pt x="128" y="33"/>
                </a:lnTo>
                <a:lnTo>
                  <a:pt x="127" y="33"/>
                </a:lnTo>
                <a:lnTo>
                  <a:pt x="126" y="34"/>
                </a:lnTo>
                <a:lnTo>
                  <a:pt x="128" y="35"/>
                </a:lnTo>
                <a:lnTo>
                  <a:pt x="131" y="35"/>
                </a:lnTo>
                <a:lnTo>
                  <a:pt x="133" y="34"/>
                </a:lnTo>
                <a:lnTo>
                  <a:pt x="136" y="32"/>
                </a:lnTo>
                <a:lnTo>
                  <a:pt x="137" y="31"/>
                </a:lnTo>
                <a:lnTo>
                  <a:pt x="137" y="32"/>
                </a:lnTo>
                <a:lnTo>
                  <a:pt x="139" y="33"/>
                </a:lnTo>
                <a:lnTo>
                  <a:pt x="137" y="35"/>
                </a:lnTo>
                <a:lnTo>
                  <a:pt x="135" y="38"/>
                </a:lnTo>
                <a:lnTo>
                  <a:pt x="132" y="39"/>
                </a:lnTo>
                <a:lnTo>
                  <a:pt x="131" y="39"/>
                </a:lnTo>
                <a:lnTo>
                  <a:pt x="128" y="40"/>
                </a:lnTo>
                <a:lnTo>
                  <a:pt x="125" y="44"/>
                </a:lnTo>
                <a:lnTo>
                  <a:pt x="123" y="45"/>
                </a:lnTo>
                <a:lnTo>
                  <a:pt x="123" y="45"/>
                </a:lnTo>
                <a:lnTo>
                  <a:pt x="124" y="45"/>
                </a:lnTo>
                <a:lnTo>
                  <a:pt x="120" y="47"/>
                </a:lnTo>
                <a:lnTo>
                  <a:pt x="119" y="50"/>
                </a:lnTo>
                <a:lnTo>
                  <a:pt x="117" y="54"/>
                </a:lnTo>
                <a:lnTo>
                  <a:pt x="116" y="59"/>
                </a:lnTo>
                <a:lnTo>
                  <a:pt x="115" y="60"/>
                </a:lnTo>
                <a:lnTo>
                  <a:pt x="113" y="61"/>
                </a:lnTo>
                <a:lnTo>
                  <a:pt x="107" y="62"/>
                </a:lnTo>
                <a:lnTo>
                  <a:pt x="106" y="62"/>
                </a:lnTo>
                <a:lnTo>
                  <a:pt x="84" y="47"/>
                </a:lnTo>
                <a:lnTo>
                  <a:pt x="65" y="50"/>
                </a:lnTo>
                <a:lnTo>
                  <a:pt x="65" y="47"/>
                </a:lnTo>
                <a:lnTo>
                  <a:pt x="61" y="44"/>
                </a:lnTo>
                <a:lnTo>
                  <a:pt x="60" y="45"/>
                </a:lnTo>
                <a:lnTo>
                  <a:pt x="59" y="44"/>
                </a:lnTo>
                <a:lnTo>
                  <a:pt x="59" y="44"/>
                </a:lnTo>
                <a:lnTo>
                  <a:pt x="59" y="43"/>
                </a:lnTo>
                <a:lnTo>
                  <a:pt x="37" y="46"/>
                </a:lnTo>
                <a:lnTo>
                  <a:pt x="37" y="46"/>
                </a:lnTo>
                <a:lnTo>
                  <a:pt x="36" y="46"/>
                </a:lnTo>
                <a:lnTo>
                  <a:pt x="32" y="48"/>
                </a:lnTo>
                <a:lnTo>
                  <a:pt x="32" y="49"/>
                </a:lnTo>
                <a:lnTo>
                  <a:pt x="30" y="49"/>
                </a:lnTo>
                <a:lnTo>
                  <a:pt x="25" y="52"/>
                </a:lnTo>
                <a:lnTo>
                  <a:pt x="0" y="55"/>
                </a:lnTo>
              </a:path>
            </a:pathLst>
          </a:custGeom>
          <a:solidFill>
            <a:srgbClr val="FFBF3F"/>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25" name="Freeform 37"/>
          <p:cNvSpPr>
            <a:spLocks/>
          </p:cNvSpPr>
          <p:nvPr/>
        </p:nvSpPr>
        <p:spPr bwMode="auto">
          <a:xfrm>
            <a:off x="6873875" y="3749675"/>
            <a:ext cx="787400" cy="642938"/>
          </a:xfrm>
          <a:custGeom>
            <a:avLst/>
            <a:gdLst/>
            <a:ahLst/>
            <a:cxnLst>
              <a:cxn ang="0">
                <a:pos x="49" y="64"/>
              </a:cxn>
              <a:cxn ang="0">
                <a:pos x="46" y="63"/>
              </a:cxn>
              <a:cxn ang="0">
                <a:pos x="45" y="58"/>
              </a:cxn>
              <a:cxn ang="0">
                <a:pos x="40" y="54"/>
              </a:cxn>
              <a:cxn ang="0">
                <a:pos x="37" y="48"/>
              </a:cxn>
              <a:cxn ang="0">
                <a:pos x="35" y="45"/>
              </a:cxn>
              <a:cxn ang="0">
                <a:pos x="30" y="41"/>
              </a:cxn>
              <a:cxn ang="0">
                <a:pos x="28" y="39"/>
              </a:cxn>
              <a:cxn ang="0">
                <a:pos x="26" y="36"/>
              </a:cxn>
              <a:cxn ang="0">
                <a:pos x="18" y="30"/>
              </a:cxn>
              <a:cxn ang="0">
                <a:pos x="15" y="28"/>
              </a:cxn>
              <a:cxn ang="0">
                <a:pos x="11" y="22"/>
              </a:cxn>
              <a:cxn ang="0">
                <a:pos x="9" y="20"/>
              </a:cxn>
              <a:cxn ang="0">
                <a:pos x="1" y="17"/>
              </a:cxn>
              <a:cxn ang="0">
                <a:pos x="1" y="12"/>
              </a:cxn>
              <a:cxn ang="0">
                <a:pos x="3" y="10"/>
              </a:cxn>
              <a:cxn ang="0">
                <a:pos x="3" y="9"/>
              </a:cxn>
              <a:cxn ang="0">
                <a:pos x="10" y="6"/>
              </a:cxn>
              <a:cxn ang="0">
                <a:pos x="14" y="3"/>
              </a:cxn>
              <a:cxn ang="0">
                <a:pos x="15" y="3"/>
              </a:cxn>
              <a:cxn ang="0">
                <a:pos x="37" y="1"/>
              </a:cxn>
              <a:cxn ang="0">
                <a:pos x="38" y="2"/>
              </a:cxn>
              <a:cxn ang="0">
                <a:pos x="43" y="4"/>
              </a:cxn>
              <a:cxn ang="0">
                <a:pos x="62" y="4"/>
              </a:cxn>
              <a:cxn ang="0">
                <a:pos x="83" y="20"/>
              </a:cxn>
              <a:cxn ang="0">
                <a:pos x="80" y="23"/>
              </a:cxn>
              <a:cxn ang="0">
                <a:pos x="76" y="29"/>
              </a:cxn>
              <a:cxn ang="0">
                <a:pos x="76" y="34"/>
              </a:cxn>
              <a:cxn ang="0">
                <a:pos x="75" y="36"/>
              </a:cxn>
              <a:cxn ang="0">
                <a:pos x="73" y="37"/>
              </a:cxn>
              <a:cxn ang="0">
                <a:pos x="71" y="39"/>
              </a:cxn>
              <a:cxn ang="0">
                <a:pos x="69" y="43"/>
              </a:cxn>
              <a:cxn ang="0">
                <a:pos x="65" y="47"/>
              </a:cxn>
              <a:cxn ang="0">
                <a:pos x="61" y="50"/>
              </a:cxn>
              <a:cxn ang="0">
                <a:pos x="59" y="52"/>
              </a:cxn>
              <a:cxn ang="0">
                <a:pos x="56" y="53"/>
              </a:cxn>
              <a:cxn ang="0">
                <a:pos x="56" y="54"/>
              </a:cxn>
              <a:cxn ang="0">
                <a:pos x="55" y="56"/>
              </a:cxn>
              <a:cxn ang="0">
                <a:pos x="52" y="58"/>
              </a:cxn>
              <a:cxn ang="0">
                <a:pos x="52" y="58"/>
              </a:cxn>
              <a:cxn ang="0">
                <a:pos x="53" y="59"/>
              </a:cxn>
              <a:cxn ang="0">
                <a:pos x="53" y="60"/>
              </a:cxn>
              <a:cxn ang="0">
                <a:pos x="51" y="62"/>
              </a:cxn>
              <a:cxn ang="0">
                <a:pos x="50" y="64"/>
              </a:cxn>
            </a:cxnLst>
            <a:rect l="0" t="0" r="r" b="b"/>
            <a:pathLst>
              <a:path w="84" h="64">
                <a:moveTo>
                  <a:pt x="50" y="64"/>
                </a:moveTo>
                <a:lnTo>
                  <a:pt x="49" y="64"/>
                </a:lnTo>
                <a:lnTo>
                  <a:pt x="47" y="64"/>
                </a:lnTo>
                <a:lnTo>
                  <a:pt x="46" y="63"/>
                </a:lnTo>
                <a:lnTo>
                  <a:pt x="46" y="62"/>
                </a:lnTo>
                <a:lnTo>
                  <a:pt x="45" y="58"/>
                </a:lnTo>
                <a:lnTo>
                  <a:pt x="43" y="55"/>
                </a:lnTo>
                <a:lnTo>
                  <a:pt x="40" y="54"/>
                </a:lnTo>
                <a:lnTo>
                  <a:pt x="39" y="49"/>
                </a:lnTo>
                <a:lnTo>
                  <a:pt x="37" y="48"/>
                </a:lnTo>
                <a:lnTo>
                  <a:pt x="36" y="45"/>
                </a:lnTo>
                <a:lnTo>
                  <a:pt x="35" y="45"/>
                </a:lnTo>
                <a:lnTo>
                  <a:pt x="32" y="44"/>
                </a:lnTo>
                <a:lnTo>
                  <a:pt x="30" y="41"/>
                </a:lnTo>
                <a:lnTo>
                  <a:pt x="28" y="40"/>
                </a:lnTo>
                <a:lnTo>
                  <a:pt x="28" y="39"/>
                </a:lnTo>
                <a:lnTo>
                  <a:pt x="27" y="37"/>
                </a:lnTo>
                <a:lnTo>
                  <a:pt x="26" y="36"/>
                </a:lnTo>
                <a:lnTo>
                  <a:pt x="24" y="35"/>
                </a:lnTo>
                <a:lnTo>
                  <a:pt x="18" y="30"/>
                </a:lnTo>
                <a:lnTo>
                  <a:pt x="16" y="29"/>
                </a:lnTo>
                <a:lnTo>
                  <a:pt x="15" y="28"/>
                </a:lnTo>
                <a:lnTo>
                  <a:pt x="13" y="26"/>
                </a:lnTo>
                <a:lnTo>
                  <a:pt x="11" y="22"/>
                </a:lnTo>
                <a:lnTo>
                  <a:pt x="10" y="21"/>
                </a:lnTo>
                <a:lnTo>
                  <a:pt x="9" y="20"/>
                </a:lnTo>
                <a:lnTo>
                  <a:pt x="6" y="19"/>
                </a:lnTo>
                <a:lnTo>
                  <a:pt x="1" y="17"/>
                </a:lnTo>
                <a:lnTo>
                  <a:pt x="0" y="15"/>
                </a:lnTo>
                <a:lnTo>
                  <a:pt x="1" y="12"/>
                </a:lnTo>
                <a:lnTo>
                  <a:pt x="3" y="11"/>
                </a:lnTo>
                <a:lnTo>
                  <a:pt x="3" y="10"/>
                </a:lnTo>
                <a:lnTo>
                  <a:pt x="3" y="9"/>
                </a:lnTo>
                <a:lnTo>
                  <a:pt x="3" y="9"/>
                </a:lnTo>
                <a:lnTo>
                  <a:pt x="8" y="6"/>
                </a:lnTo>
                <a:lnTo>
                  <a:pt x="10" y="6"/>
                </a:lnTo>
                <a:lnTo>
                  <a:pt x="10" y="5"/>
                </a:lnTo>
                <a:lnTo>
                  <a:pt x="14" y="3"/>
                </a:lnTo>
                <a:lnTo>
                  <a:pt x="15" y="3"/>
                </a:lnTo>
                <a:lnTo>
                  <a:pt x="15" y="3"/>
                </a:lnTo>
                <a:lnTo>
                  <a:pt x="37" y="0"/>
                </a:lnTo>
                <a:lnTo>
                  <a:pt x="37" y="1"/>
                </a:lnTo>
                <a:lnTo>
                  <a:pt x="37" y="2"/>
                </a:lnTo>
                <a:lnTo>
                  <a:pt x="38" y="2"/>
                </a:lnTo>
                <a:lnTo>
                  <a:pt x="39" y="1"/>
                </a:lnTo>
                <a:lnTo>
                  <a:pt x="43" y="4"/>
                </a:lnTo>
                <a:lnTo>
                  <a:pt x="43" y="7"/>
                </a:lnTo>
                <a:lnTo>
                  <a:pt x="62" y="4"/>
                </a:lnTo>
                <a:lnTo>
                  <a:pt x="84" y="19"/>
                </a:lnTo>
                <a:lnTo>
                  <a:pt x="83" y="20"/>
                </a:lnTo>
                <a:lnTo>
                  <a:pt x="81" y="21"/>
                </a:lnTo>
                <a:lnTo>
                  <a:pt x="80" y="23"/>
                </a:lnTo>
                <a:lnTo>
                  <a:pt x="77" y="27"/>
                </a:lnTo>
                <a:lnTo>
                  <a:pt x="76" y="29"/>
                </a:lnTo>
                <a:lnTo>
                  <a:pt x="75" y="32"/>
                </a:lnTo>
                <a:lnTo>
                  <a:pt x="76" y="34"/>
                </a:lnTo>
                <a:lnTo>
                  <a:pt x="75" y="35"/>
                </a:lnTo>
                <a:lnTo>
                  <a:pt x="75" y="36"/>
                </a:lnTo>
                <a:lnTo>
                  <a:pt x="74" y="37"/>
                </a:lnTo>
                <a:lnTo>
                  <a:pt x="73" y="37"/>
                </a:lnTo>
                <a:lnTo>
                  <a:pt x="72" y="38"/>
                </a:lnTo>
                <a:lnTo>
                  <a:pt x="71" y="39"/>
                </a:lnTo>
                <a:lnTo>
                  <a:pt x="70" y="41"/>
                </a:lnTo>
                <a:lnTo>
                  <a:pt x="69" y="43"/>
                </a:lnTo>
                <a:lnTo>
                  <a:pt x="66" y="45"/>
                </a:lnTo>
                <a:lnTo>
                  <a:pt x="65" y="47"/>
                </a:lnTo>
                <a:lnTo>
                  <a:pt x="63" y="48"/>
                </a:lnTo>
                <a:lnTo>
                  <a:pt x="61" y="50"/>
                </a:lnTo>
                <a:lnTo>
                  <a:pt x="60" y="51"/>
                </a:lnTo>
                <a:lnTo>
                  <a:pt x="59" y="52"/>
                </a:lnTo>
                <a:lnTo>
                  <a:pt x="58" y="53"/>
                </a:lnTo>
                <a:lnTo>
                  <a:pt x="56" y="53"/>
                </a:lnTo>
                <a:lnTo>
                  <a:pt x="56" y="54"/>
                </a:lnTo>
                <a:lnTo>
                  <a:pt x="56" y="54"/>
                </a:lnTo>
                <a:lnTo>
                  <a:pt x="56" y="55"/>
                </a:lnTo>
                <a:lnTo>
                  <a:pt x="55" y="56"/>
                </a:lnTo>
                <a:lnTo>
                  <a:pt x="54" y="58"/>
                </a:lnTo>
                <a:lnTo>
                  <a:pt x="52" y="58"/>
                </a:lnTo>
                <a:lnTo>
                  <a:pt x="52" y="58"/>
                </a:lnTo>
                <a:lnTo>
                  <a:pt x="52" y="58"/>
                </a:lnTo>
                <a:lnTo>
                  <a:pt x="52" y="59"/>
                </a:lnTo>
                <a:lnTo>
                  <a:pt x="53" y="59"/>
                </a:lnTo>
                <a:lnTo>
                  <a:pt x="53" y="59"/>
                </a:lnTo>
                <a:lnTo>
                  <a:pt x="53" y="60"/>
                </a:lnTo>
                <a:lnTo>
                  <a:pt x="52" y="61"/>
                </a:lnTo>
                <a:lnTo>
                  <a:pt x="51" y="62"/>
                </a:lnTo>
                <a:lnTo>
                  <a:pt x="50" y="63"/>
                </a:lnTo>
                <a:lnTo>
                  <a:pt x="50" y="64"/>
                </a:lnTo>
              </a:path>
            </a:pathLst>
          </a:custGeom>
          <a:solidFill>
            <a:srgbClr val="FFBF3F"/>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26" name="Freeform 38"/>
          <p:cNvSpPr>
            <a:spLocks/>
          </p:cNvSpPr>
          <p:nvPr/>
        </p:nvSpPr>
        <p:spPr bwMode="auto">
          <a:xfrm>
            <a:off x="6515100" y="3798888"/>
            <a:ext cx="833438" cy="925512"/>
          </a:xfrm>
          <a:custGeom>
            <a:avLst/>
            <a:gdLst/>
            <a:ahLst/>
            <a:cxnLst>
              <a:cxn ang="0">
                <a:pos x="12" y="49"/>
              </a:cxn>
              <a:cxn ang="0">
                <a:pos x="14" y="53"/>
              </a:cxn>
              <a:cxn ang="0">
                <a:pos x="16" y="55"/>
              </a:cxn>
              <a:cxn ang="0">
                <a:pos x="16" y="58"/>
              </a:cxn>
              <a:cxn ang="0">
                <a:pos x="18" y="61"/>
              </a:cxn>
              <a:cxn ang="0">
                <a:pos x="16" y="66"/>
              </a:cxn>
              <a:cxn ang="0">
                <a:pos x="15" y="72"/>
              </a:cxn>
              <a:cxn ang="0">
                <a:pos x="17" y="82"/>
              </a:cxn>
              <a:cxn ang="0">
                <a:pos x="19" y="86"/>
              </a:cxn>
              <a:cxn ang="0">
                <a:pos x="21" y="89"/>
              </a:cxn>
              <a:cxn ang="0">
                <a:pos x="22" y="92"/>
              </a:cxn>
              <a:cxn ang="0">
                <a:pos x="70" y="91"/>
              </a:cxn>
              <a:cxn ang="0">
                <a:pos x="73" y="92"/>
              </a:cxn>
              <a:cxn ang="0">
                <a:pos x="72" y="86"/>
              </a:cxn>
              <a:cxn ang="0">
                <a:pos x="73" y="83"/>
              </a:cxn>
              <a:cxn ang="0">
                <a:pos x="78" y="84"/>
              </a:cxn>
              <a:cxn ang="0">
                <a:pos x="82" y="84"/>
              </a:cxn>
              <a:cxn ang="0">
                <a:pos x="81" y="78"/>
              </a:cxn>
              <a:cxn ang="0">
                <a:pos x="82" y="74"/>
              </a:cxn>
              <a:cxn ang="0">
                <a:pos x="85" y="64"/>
              </a:cxn>
              <a:cxn ang="0">
                <a:pos x="87" y="58"/>
              </a:cxn>
              <a:cxn ang="0">
                <a:pos x="89" y="56"/>
              </a:cxn>
              <a:cxn ang="0">
                <a:pos x="88" y="55"/>
              </a:cxn>
              <a:cxn ang="0">
                <a:pos x="88" y="55"/>
              </a:cxn>
              <a:cxn ang="0">
                <a:pos x="84" y="54"/>
              </a:cxn>
              <a:cxn ang="0">
                <a:pos x="83" y="49"/>
              </a:cxn>
              <a:cxn ang="0">
                <a:pos x="78" y="45"/>
              </a:cxn>
              <a:cxn ang="0">
                <a:pos x="75" y="39"/>
              </a:cxn>
              <a:cxn ang="0">
                <a:pos x="73" y="36"/>
              </a:cxn>
              <a:cxn ang="0">
                <a:pos x="68" y="32"/>
              </a:cxn>
              <a:cxn ang="0">
                <a:pos x="66" y="30"/>
              </a:cxn>
              <a:cxn ang="0">
                <a:pos x="65" y="27"/>
              </a:cxn>
              <a:cxn ang="0">
                <a:pos x="56" y="21"/>
              </a:cxn>
              <a:cxn ang="0">
                <a:pos x="53" y="19"/>
              </a:cxn>
              <a:cxn ang="0">
                <a:pos x="49" y="13"/>
              </a:cxn>
              <a:cxn ang="0">
                <a:pos x="47" y="11"/>
              </a:cxn>
              <a:cxn ang="0">
                <a:pos x="39" y="8"/>
              </a:cxn>
              <a:cxn ang="0">
                <a:pos x="39" y="3"/>
              </a:cxn>
              <a:cxn ang="0">
                <a:pos x="41" y="1"/>
              </a:cxn>
              <a:cxn ang="0">
                <a:pos x="41" y="0"/>
              </a:cxn>
              <a:cxn ang="0">
                <a:pos x="0" y="5"/>
              </a:cxn>
            </a:cxnLst>
            <a:rect l="0" t="0" r="r" b="b"/>
            <a:pathLst>
              <a:path w="89" h="92">
                <a:moveTo>
                  <a:pt x="0" y="5"/>
                </a:moveTo>
                <a:lnTo>
                  <a:pt x="12" y="49"/>
                </a:lnTo>
                <a:lnTo>
                  <a:pt x="13" y="50"/>
                </a:lnTo>
                <a:lnTo>
                  <a:pt x="14" y="53"/>
                </a:lnTo>
                <a:lnTo>
                  <a:pt x="14" y="54"/>
                </a:lnTo>
                <a:lnTo>
                  <a:pt x="16" y="55"/>
                </a:lnTo>
                <a:lnTo>
                  <a:pt x="17" y="57"/>
                </a:lnTo>
                <a:lnTo>
                  <a:pt x="16" y="58"/>
                </a:lnTo>
                <a:lnTo>
                  <a:pt x="18" y="60"/>
                </a:lnTo>
                <a:lnTo>
                  <a:pt x="18" y="61"/>
                </a:lnTo>
                <a:lnTo>
                  <a:pt x="16" y="63"/>
                </a:lnTo>
                <a:lnTo>
                  <a:pt x="16" y="66"/>
                </a:lnTo>
                <a:lnTo>
                  <a:pt x="15" y="68"/>
                </a:lnTo>
                <a:lnTo>
                  <a:pt x="15" y="72"/>
                </a:lnTo>
                <a:lnTo>
                  <a:pt x="17" y="76"/>
                </a:lnTo>
                <a:lnTo>
                  <a:pt x="17" y="82"/>
                </a:lnTo>
                <a:lnTo>
                  <a:pt x="19" y="85"/>
                </a:lnTo>
                <a:lnTo>
                  <a:pt x="19" y="86"/>
                </a:lnTo>
                <a:lnTo>
                  <a:pt x="20" y="87"/>
                </a:lnTo>
                <a:lnTo>
                  <a:pt x="21" y="89"/>
                </a:lnTo>
                <a:lnTo>
                  <a:pt x="21" y="90"/>
                </a:lnTo>
                <a:lnTo>
                  <a:pt x="22" y="92"/>
                </a:lnTo>
                <a:lnTo>
                  <a:pt x="69" y="89"/>
                </a:lnTo>
                <a:lnTo>
                  <a:pt x="70" y="91"/>
                </a:lnTo>
                <a:lnTo>
                  <a:pt x="71" y="92"/>
                </a:lnTo>
                <a:lnTo>
                  <a:pt x="73" y="92"/>
                </a:lnTo>
                <a:lnTo>
                  <a:pt x="74" y="90"/>
                </a:lnTo>
                <a:lnTo>
                  <a:pt x="72" y="86"/>
                </a:lnTo>
                <a:lnTo>
                  <a:pt x="73" y="84"/>
                </a:lnTo>
                <a:lnTo>
                  <a:pt x="73" y="83"/>
                </a:lnTo>
                <a:lnTo>
                  <a:pt x="74" y="82"/>
                </a:lnTo>
                <a:lnTo>
                  <a:pt x="78" y="84"/>
                </a:lnTo>
                <a:lnTo>
                  <a:pt x="81" y="84"/>
                </a:lnTo>
                <a:lnTo>
                  <a:pt x="82" y="84"/>
                </a:lnTo>
                <a:lnTo>
                  <a:pt x="82" y="80"/>
                </a:lnTo>
                <a:lnTo>
                  <a:pt x="81" y="78"/>
                </a:lnTo>
                <a:lnTo>
                  <a:pt x="81" y="76"/>
                </a:lnTo>
                <a:lnTo>
                  <a:pt x="82" y="74"/>
                </a:lnTo>
                <a:lnTo>
                  <a:pt x="84" y="67"/>
                </a:lnTo>
                <a:lnTo>
                  <a:pt x="85" y="64"/>
                </a:lnTo>
                <a:lnTo>
                  <a:pt x="86" y="61"/>
                </a:lnTo>
                <a:lnTo>
                  <a:pt x="87" y="58"/>
                </a:lnTo>
                <a:lnTo>
                  <a:pt x="89" y="57"/>
                </a:lnTo>
                <a:lnTo>
                  <a:pt x="89" y="56"/>
                </a:lnTo>
                <a:lnTo>
                  <a:pt x="89" y="56"/>
                </a:lnTo>
                <a:lnTo>
                  <a:pt x="88" y="55"/>
                </a:lnTo>
                <a:lnTo>
                  <a:pt x="88" y="55"/>
                </a:lnTo>
                <a:lnTo>
                  <a:pt x="88" y="55"/>
                </a:lnTo>
                <a:lnTo>
                  <a:pt x="85" y="55"/>
                </a:lnTo>
                <a:lnTo>
                  <a:pt x="84" y="54"/>
                </a:lnTo>
                <a:lnTo>
                  <a:pt x="84" y="53"/>
                </a:lnTo>
                <a:lnTo>
                  <a:pt x="83" y="49"/>
                </a:lnTo>
                <a:lnTo>
                  <a:pt x="81" y="46"/>
                </a:lnTo>
                <a:lnTo>
                  <a:pt x="78" y="45"/>
                </a:lnTo>
                <a:lnTo>
                  <a:pt x="77" y="40"/>
                </a:lnTo>
                <a:lnTo>
                  <a:pt x="75" y="39"/>
                </a:lnTo>
                <a:lnTo>
                  <a:pt x="74" y="36"/>
                </a:lnTo>
                <a:lnTo>
                  <a:pt x="73" y="36"/>
                </a:lnTo>
                <a:lnTo>
                  <a:pt x="70" y="35"/>
                </a:lnTo>
                <a:lnTo>
                  <a:pt x="68" y="32"/>
                </a:lnTo>
                <a:lnTo>
                  <a:pt x="66" y="31"/>
                </a:lnTo>
                <a:lnTo>
                  <a:pt x="66" y="30"/>
                </a:lnTo>
                <a:lnTo>
                  <a:pt x="65" y="28"/>
                </a:lnTo>
                <a:lnTo>
                  <a:pt x="65" y="27"/>
                </a:lnTo>
                <a:lnTo>
                  <a:pt x="62" y="26"/>
                </a:lnTo>
                <a:lnTo>
                  <a:pt x="56" y="21"/>
                </a:lnTo>
                <a:lnTo>
                  <a:pt x="54" y="20"/>
                </a:lnTo>
                <a:lnTo>
                  <a:pt x="53" y="19"/>
                </a:lnTo>
                <a:lnTo>
                  <a:pt x="51" y="17"/>
                </a:lnTo>
                <a:lnTo>
                  <a:pt x="49" y="13"/>
                </a:lnTo>
                <a:lnTo>
                  <a:pt x="48" y="12"/>
                </a:lnTo>
                <a:lnTo>
                  <a:pt x="47" y="11"/>
                </a:lnTo>
                <a:lnTo>
                  <a:pt x="44" y="10"/>
                </a:lnTo>
                <a:lnTo>
                  <a:pt x="39" y="8"/>
                </a:lnTo>
                <a:lnTo>
                  <a:pt x="38" y="7"/>
                </a:lnTo>
                <a:lnTo>
                  <a:pt x="39" y="3"/>
                </a:lnTo>
                <a:lnTo>
                  <a:pt x="41" y="2"/>
                </a:lnTo>
                <a:lnTo>
                  <a:pt x="41" y="1"/>
                </a:lnTo>
                <a:lnTo>
                  <a:pt x="42" y="0"/>
                </a:lnTo>
                <a:lnTo>
                  <a:pt x="41" y="0"/>
                </a:lnTo>
                <a:lnTo>
                  <a:pt x="16" y="3"/>
                </a:lnTo>
                <a:lnTo>
                  <a:pt x="0" y="5"/>
                </a:lnTo>
              </a:path>
            </a:pathLst>
          </a:custGeom>
          <a:solidFill>
            <a:srgbClr val="669900"/>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27" name="Freeform 39"/>
          <p:cNvSpPr>
            <a:spLocks/>
          </p:cNvSpPr>
          <p:nvPr/>
        </p:nvSpPr>
        <p:spPr bwMode="auto">
          <a:xfrm>
            <a:off x="6264275" y="4629150"/>
            <a:ext cx="1406525" cy="1136650"/>
          </a:xfrm>
          <a:custGeom>
            <a:avLst/>
            <a:gdLst/>
            <a:ahLst/>
            <a:cxnLst>
              <a:cxn ang="0">
                <a:pos x="1" y="10"/>
              </a:cxn>
              <a:cxn ang="0">
                <a:pos x="1" y="12"/>
              </a:cxn>
              <a:cxn ang="0">
                <a:pos x="3" y="15"/>
              </a:cxn>
              <a:cxn ang="0">
                <a:pos x="4" y="18"/>
              </a:cxn>
              <a:cxn ang="0">
                <a:pos x="5" y="20"/>
              </a:cxn>
              <a:cxn ang="0">
                <a:pos x="4" y="23"/>
              </a:cxn>
              <a:cxn ang="0">
                <a:pos x="9" y="22"/>
              </a:cxn>
              <a:cxn ang="0">
                <a:pos x="11" y="19"/>
              </a:cxn>
              <a:cxn ang="0">
                <a:pos x="13" y="18"/>
              </a:cxn>
              <a:cxn ang="0">
                <a:pos x="11" y="21"/>
              </a:cxn>
              <a:cxn ang="0">
                <a:pos x="23" y="17"/>
              </a:cxn>
              <a:cxn ang="0">
                <a:pos x="23" y="19"/>
              </a:cxn>
              <a:cxn ang="0">
                <a:pos x="31" y="21"/>
              </a:cxn>
              <a:cxn ang="0">
                <a:pos x="35" y="22"/>
              </a:cxn>
              <a:cxn ang="0">
                <a:pos x="39" y="23"/>
              </a:cxn>
              <a:cxn ang="0">
                <a:pos x="39" y="24"/>
              </a:cxn>
              <a:cxn ang="0">
                <a:pos x="44" y="30"/>
              </a:cxn>
              <a:cxn ang="0">
                <a:pos x="43" y="31"/>
              </a:cxn>
              <a:cxn ang="0">
                <a:pos x="42" y="32"/>
              </a:cxn>
              <a:cxn ang="0">
                <a:pos x="50" y="30"/>
              </a:cxn>
              <a:cxn ang="0">
                <a:pos x="61" y="25"/>
              </a:cxn>
              <a:cxn ang="0">
                <a:pos x="61" y="21"/>
              </a:cxn>
              <a:cxn ang="0">
                <a:pos x="75" y="26"/>
              </a:cxn>
              <a:cxn ang="0">
                <a:pos x="84" y="34"/>
              </a:cxn>
              <a:cxn ang="0">
                <a:pos x="90" y="37"/>
              </a:cxn>
              <a:cxn ang="0">
                <a:pos x="94" y="43"/>
              </a:cxn>
              <a:cxn ang="0">
                <a:pos x="93" y="58"/>
              </a:cxn>
              <a:cxn ang="0">
                <a:pos x="97" y="66"/>
              </a:cxn>
              <a:cxn ang="0">
                <a:pos x="96" y="61"/>
              </a:cxn>
              <a:cxn ang="0">
                <a:pos x="100" y="63"/>
              </a:cxn>
              <a:cxn ang="0">
                <a:pos x="101" y="61"/>
              </a:cxn>
              <a:cxn ang="0">
                <a:pos x="101" y="64"/>
              </a:cxn>
              <a:cxn ang="0">
                <a:pos x="98" y="70"/>
              </a:cxn>
              <a:cxn ang="0">
                <a:pos x="101" y="74"/>
              </a:cxn>
              <a:cxn ang="0">
                <a:pos x="109" y="83"/>
              </a:cxn>
              <a:cxn ang="0">
                <a:pos x="111" y="84"/>
              </a:cxn>
              <a:cxn ang="0">
                <a:pos x="115" y="90"/>
              </a:cxn>
              <a:cxn ang="0">
                <a:pos x="121" y="100"/>
              </a:cxn>
              <a:cxn ang="0">
                <a:pos x="132" y="107"/>
              </a:cxn>
              <a:cxn ang="0">
                <a:pos x="136" y="110"/>
              </a:cxn>
              <a:cxn ang="0">
                <a:pos x="134" y="111"/>
              </a:cxn>
              <a:cxn ang="0">
                <a:pos x="133" y="112"/>
              </a:cxn>
              <a:cxn ang="0">
                <a:pos x="137" y="113"/>
              </a:cxn>
              <a:cxn ang="0">
                <a:pos x="148" y="107"/>
              </a:cxn>
              <a:cxn ang="0">
                <a:pos x="147" y="100"/>
              </a:cxn>
              <a:cxn ang="0">
                <a:pos x="149" y="90"/>
              </a:cxn>
              <a:cxn ang="0">
                <a:pos x="147" y="74"/>
              </a:cxn>
              <a:cxn ang="0">
                <a:pos x="138" y="59"/>
              </a:cxn>
              <a:cxn ang="0">
                <a:pos x="134" y="52"/>
              </a:cxn>
              <a:cxn ang="0">
                <a:pos x="134" y="46"/>
              </a:cxn>
              <a:cxn ang="0">
                <a:pos x="126" y="35"/>
              </a:cxn>
              <a:cxn ang="0">
                <a:pos x="120" y="29"/>
              </a:cxn>
              <a:cxn ang="0">
                <a:pos x="112" y="10"/>
              </a:cxn>
              <a:cxn ang="0">
                <a:pos x="110" y="8"/>
              </a:cxn>
              <a:cxn ang="0">
                <a:pos x="108" y="2"/>
              </a:cxn>
              <a:cxn ang="0">
                <a:pos x="100" y="1"/>
              </a:cxn>
              <a:cxn ang="0">
                <a:pos x="101" y="8"/>
              </a:cxn>
              <a:cxn ang="0">
                <a:pos x="97" y="9"/>
              </a:cxn>
              <a:cxn ang="0">
                <a:pos x="48" y="8"/>
              </a:cxn>
              <a:cxn ang="0">
                <a:pos x="46" y="4"/>
              </a:cxn>
            </a:cxnLst>
            <a:rect l="0" t="0" r="r" b="b"/>
            <a:pathLst>
              <a:path w="150" h="113">
                <a:moveTo>
                  <a:pt x="46" y="4"/>
                </a:moveTo>
                <a:lnTo>
                  <a:pt x="1" y="9"/>
                </a:lnTo>
                <a:lnTo>
                  <a:pt x="1" y="10"/>
                </a:lnTo>
                <a:lnTo>
                  <a:pt x="1" y="10"/>
                </a:lnTo>
                <a:lnTo>
                  <a:pt x="0" y="11"/>
                </a:lnTo>
                <a:lnTo>
                  <a:pt x="1" y="12"/>
                </a:lnTo>
                <a:lnTo>
                  <a:pt x="2" y="14"/>
                </a:lnTo>
                <a:lnTo>
                  <a:pt x="3" y="15"/>
                </a:lnTo>
                <a:lnTo>
                  <a:pt x="3" y="15"/>
                </a:lnTo>
                <a:lnTo>
                  <a:pt x="5" y="16"/>
                </a:lnTo>
                <a:lnTo>
                  <a:pt x="5" y="17"/>
                </a:lnTo>
                <a:lnTo>
                  <a:pt x="4" y="18"/>
                </a:lnTo>
                <a:lnTo>
                  <a:pt x="4" y="19"/>
                </a:lnTo>
                <a:lnTo>
                  <a:pt x="5" y="20"/>
                </a:lnTo>
                <a:lnTo>
                  <a:pt x="5" y="20"/>
                </a:lnTo>
                <a:lnTo>
                  <a:pt x="5" y="20"/>
                </a:lnTo>
                <a:lnTo>
                  <a:pt x="4" y="21"/>
                </a:lnTo>
                <a:lnTo>
                  <a:pt x="4" y="23"/>
                </a:lnTo>
                <a:lnTo>
                  <a:pt x="5" y="23"/>
                </a:lnTo>
                <a:lnTo>
                  <a:pt x="8" y="22"/>
                </a:lnTo>
                <a:lnTo>
                  <a:pt x="9" y="22"/>
                </a:lnTo>
                <a:lnTo>
                  <a:pt x="9" y="19"/>
                </a:lnTo>
                <a:lnTo>
                  <a:pt x="10" y="18"/>
                </a:lnTo>
                <a:lnTo>
                  <a:pt x="11" y="19"/>
                </a:lnTo>
                <a:lnTo>
                  <a:pt x="12" y="19"/>
                </a:lnTo>
                <a:lnTo>
                  <a:pt x="12" y="18"/>
                </a:lnTo>
                <a:lnTo>
                  <a:pt x="13" y="18"/>
                </a:lnTo>
                <a:lnTo>
                  <a:pt x="13" y="19"/>
                </a:lnTo>
                <a:lnTo>
                  <a:pt x="11" y="21"/>
                </a:lnTo>
                <a:lnTo>
                  <a:pt x="11" y="21"/>
                </a:lnTo>
                <a:lnTo>
                  <a:pt x="13" y="20"/>
                </a:lnTo>
                <a:lnTo>
                  <a:pt x="15" y="20"/>
                </a:lnTo>
                <a:lnTo>
                  <a:pt x="23" y="17"/>
                </a:lnTo>
                <a:lnTo>
                  <a:pt x="25" y="17"/>
                </a:lnTo>
                <a:lnTo>
                  <a:pt x="25" y="18"/>
                </a:lnTo>
                <a:lnTo>
                  <a:pt x="23" y="19"/>
                </a:lnTo>
                <a:lnTo>
                  <a:pt x="24" y="20"/>
                </a:lnTo>
                <a:lnTo>
                  <a:pt x="27" y="20"/>
                </a:lnTo>
                <a:lnTo>
                  <a:pt x="31" y="21"/>
                </a:lnTo>
                <a:lnTo>
                  <a:pt x="34" y="23"/>
                </a:lnTo>
                <a:lnTo>
                  <a:pt x="35" y="23"/>
                </a:lnTo>
                <a:lnTo>
                  <a:pt x="35" y="22"/>
                </a:lnTo>
                <a:lnTo>
                  <a:pt x="36" y="22"/>
                </a:lnTo>
                <a:lnTo>
                  <a:pt x="37" y="22"/>
                </a:lnTo>
                <a:lnTo>
                  <a:pt x="39" y="23"/>
                </a:lnTo>
                <a:lnTo>
                  <a:pt x="39" y="23"/>
                </a:lnTo>
                <a:lnTo>
                  <a:pt x="39" y="24"/>
                </a:lnTo>
                <a:lnTo>
                  <a:pt x="39" y="24"/>
                </a:lnTo>
                <a:lnTo>
                  <a:pt x="39" y="25"/>
                </a:lnTo>
                <a:lnTo>
                  <a:pt x="44" y="28"/>
                </a:lnTo>
                <a:lnTo>
                  <a:pt x="44" y="30"/>
                </a:lnTo>
                <a:lnTo>
                  <a:pt x="44" y="31"/>
                </a:lnTo>
                <a:lnTo>
                  <a:pt x="43" y="31"/>
                </a:lnTo>
                <a:lnTo>
                  <a:pt x="43" y="31"/>
                </a:lnTo>
                <a:lnTo>
                  <a:pt x="42" y="30"/>
                </a:lnTo>
                <a:lnTo>
                  <a:pt x="42" y="31"/>
                </a:lnTo>
                <a:lnTo>
                  <a:pt x="42" y="32"/>
                </a:lnTo>
                <a:lnTo>
                  <a:pt x="43" y="32"/>
                </a:lnTo>
                <a:lnTo>
                  <a:pt x="50" y="30"/>
                </a:lnTo>
                <a:lnTo>
                  <a:pt x="50" y="30"/>
                </a:lnTo>
                <a:lnTo>
                  <a:pt x="52" y="29"/>
                </a:lnTo>
                <a:lnTo>
                  <a:pt x="57" y="25"/>
                </a:lnTo>
                <a:lnTo>
                  <a:pt x="61" y="25"/>
                </a:lnTo>
                <a:lnTo>
                  <a:pt x="61" y="24"/>
                </a:lnTo>
                <a:lnTo>
                  <a:pt x="60" y="23"/>
                </a:lnTo>
                <a:lnTo>
                  <a:pt x="61" y="21"/>
                </a:lnTo>
                <a:lnTo>
                  <a:pt x="67" y="21"/>
                </a:lnTo>
                <a:lnTo>
                  <a:pt x="75" y="25"/>
                </a:lnTo>
                <a:lnTo>
                  <a:pt x="75" y="26"/>
                </a:lnTo>
                <a:lnTo>
                  <a:pt x="77" y="28"/>
                </a:lnTo>
                <a:lnTo>
                  <a:pt x="79" y="30"/>
                </a:lnTo>
                <a:lnTo>
                  <a:pt x="84" y="34"/>
                </a:lnTo>
                <a:lnTo>
                  <a:pt x="85" y="35"/>
                </a:lnTo>
                <a:lnTo>
                  <a:pt x="86" y="37"/>
                </a:lnTo>
                <a:lnTo>
                  <a:pt x="90" y="37"/>
                </a:lnTo>
                <a:lnTo>
                  <a:pt x="93" y="41"/>
                </a:lnTo>
                <a:lnTo>
                  <a:pt x="94" y="42"/>
                </a:lnTo>
                <a:lnTo>
                  <a:pt x="94" y="43"/>
                </a:lnTo>
                <a:lnTo>
                  <a:pt x="95" y="48"/>
                </a:lnTo>
                <a:lnTo>
                  <a:pt x="95" y="53"/>
                </a:lnTo>
                <a:lnTo>
                  <a:pt x="93" y="58"/>
                </a:lnTo>
                <a:lnTo>
                  <a:pt x="93" y="63"/>
                </a:lnTo>
                <a:lnTo>
                  <a:pt x="94" y="64"/>
                </a:lnTo>
                <a:lnTo>
                  <a:pt x="97" y="66"/>
                </a:lnTo>
                <a:lnTo>
                  <a:pt x="98" y="64"/>
                </a:lnTo>
                <a:lnTo>
                  <a:pt x="97" y="64"/>
                </a:lnTo>
                <a:lnTo>
                  <a:pt x="96" y="61"/>
                </a:lnTo>
                <a:lnTo>
                  <a:pt x="97" y="60"/>
                </a:lnTo>
                <a:lnTo>
                  <a:pt x="98" y="60"/>
                </a:lnTo>
                <a:lnTo>
                  <a:pt x="100" y="63"/>
                </a:lnTo>
                <a:lnTo>
                  <a:pt x="100" y="63"/>
                </a:lnTo>
                <a:lnTo>
                  <a:pt x="101" y="61"/>
                </a:lnTo>
                <a:lnTo>
                  <a:pt x="101" y="61"/>
                </a:lnTo>
                <a:lnTo>
                  <a:pt x="102" y="62"/>
                </a:lnTo>
                <a:lnTo>
                  <a:pt x="102" y="63"/>
                </a:lnTo>
                <a:lnTo>
                  <a:pt x="101" y="64"/>
                </a:lnTo>
                <a:lnTo>
                  <a:pt x="100" y="66"/>
                </a:lnTo>
                <a:lnTo>
                  <a:pt x="99" y="69"/>
                </a:lnTo>
                <a:lnTo>
                  <a:pt x="98" y="70"/>
                </a:lnTo>
                <a:lnTo>
                  <a:pt x="98" y="71"/>
                </a:lnTo>
                <a:lnTo>
                  <a:pt x="99" y="72"/>
                </a:lnTo>
                <a:lnTo>
                  <a:pt x="101" y="74"/>
                </a:lnTo>
                <a:lnTo>
                  <a:pt x="104" y="80"/>
                </a:lnTo>
                <a:lnTo>
                  <a:pt x="108" y="83"/>
                </a:lnTo>
                <a:lnTo>
                  <a:pt x="109" y="83"/>
                </a:lnTo>
                <a:lnTo>
                  <a:pt x="109" y="81"/>
                </a:lnTo>
                <a:lnTo>
                  <a:pt x="110" y="81"/>
                </a:lnTo>
                <a:lnTo>
                  <a:pt x="111" y="84"/>
                </a:lnTo>
                <a:lnTo>
                  <a:pt x="111" y="85"/>
                </a:lnTo>
                <a:lnTo>
                  <a:pt x="113" y="89"/>
                </a:lnTo>
                <a:lnTo>
                  <a:pt x="115" y="90"/>
                </a:lnTo>
                <a:lnTo>
                  <a:pt x="116" y="90"/>
                </a:lnTo>
                <a:lnTo>
                  <a:pt x="120" y="99"/>
                </a:lnTo>
                <a:lnTo>
                  <a:pt x="121" y="100"/>
                </a:lnTo>
                <a:lnTo>
                  <a:pt x="125" y="100"/>
                </a:lnTo>
                <a:lnTo>
                  <a:pt x="127" y="101"/>
                </a:lnTo>
                <a:lnTo>
                  <a:pt x="132" y="107"/>
                </a:lnTo>
                <a:lnTo>
                  <a:pt x="134" y="109"/>
                </a:lnTo>
                <a:lnTo>
                  <a:pt x="135" y="109"/>
                </a:lnTo>
                <a:lnTo>
                  <a:pt x="136" y="110"/>
                </a:lnTo>
                <a:lnTo>
                  <a:pt x="136" y="111"/>
                </a:lnTo>
                <a:lnTo>
                  <a:pt x="135" y="111"/>
                </a:lnTo>
                <a:lnTo>
                  <a:pt x="134" y="111"/>
                </a:lnTo>
                <a:lnTo>
                  <a:pt x="134" y="111"/>
                </a:lnTo>
                <a:lnTo>
                  <a:pt x="133" y="111"/>
                </a:lnTo>
                <a:lnTo>
                  <a:pt x="133" y="112"/>
                </a:lnTo>
                <a:lnTo>
                  <a:pt x="134" y="113"/>
                </a:lnTo>
                <a:lnTo>
                  <a:pt x="136" y="113"/>
                </a:lnTo>
                <a:lnTo>
                  <a:pt x="137" y="113"/>
                </a:lnTo>
                <a:lnTo>
                  <a:pt x="139" y="112"/>
                </a:lnTo>
                <a:lnTo>
                  <a:pt x="147" y="110"/>
                </a:lnTo>
                <a:lnTo>
                  <a:pt x="148" y="107"/>
                </a:lnTo>
                <a:lnTo>
                  <a:pt x="148" y="106"/>
                </a:lnTo>
                <a:lnTo>
                  <a:pt x="147" y="102"/>
                </a:lnTo>
                <a:lnTo>
                  <a:pt x="147" y="100"/>
                </a:lnTo>
                <a:lnTo>
                  <a:pt x="149" y="97"/>
                </a:lnTo>
                <a:lnTo>
                  <a:pt x="150" y="97"/>
                </a:lnTo>
                <a:lnTo>
                  <a:pt x="149" y="90"/>
                </a:lnTo>
                <a:lnTo>
                  <a:pt x="149" y="86"/>
                </a:lnTo>
                <a:lnTo>
                  <a:pt x="149" y="80"/>
                </a:lnTo>
                <a:lnTo>
                  <a:pt x="147" y="74"/>
                </a:lnTo>
                <a:lnTo>
                  <a:pt x="146" y="72"/>
                </a:lnTo>
                <a:lnTo>
                  <a:pt x="141" y="66"/>
                </a:lnTo>
                <a:lnTo>
                  <a:pt x="138" y="59"/>
                </a:lnTo>
                <a:lnTo>
                  <a:pt x="134" y="53"/>
                </a:lnTo>
                <a:lnTo>
                  <a:pt x="134" y="53"/>
                </a:lnTo>
                <a:lnTo>
                  <a:pt x="134" y="52"/>
                </a:lnTo>
                <a:lnTo>
                  <a:pt x="133" y="49"/>
                </a:lnTo>
                <a:lnTo>
                  <a:pt x="133" y="47"/>
                </a:lnTo>
                <a:lnTo>
                  <a:pt x="134" y="46"/>
                </a:lnTo>
                <a:lnTo>
                  <a:pt x="134" y="45"/>
                </a:lnTo>
                <a:lnTo>
                  <a:pt x="129" y="38"/>
                </a:lnTo>
                <a:lnTo>
                  <a:pt x="126" y="35"/>
                </a:lnTo>
                <a:lnTo>
                  <a:pt x="124" y="34"/>
                </a:lnTo>
                <a:lnTo>
                  <a:pt x="124" y="33"/>
                </a:lnTo>
                <a:lnTo>
                  <a:pt x="120" y="29"/>
                </a:lnTo>
                <a:lnTo>
                  <a:pt x="116" y="21"/>
                </a:lnTo>
                <a:lnTo>
                  <a:pt x="115" y="16"/>
                </a:lnTo>
                <a:lnTo>
                  <a:pt x="112" y="10"/>
                </a:lnTo>
                <a:lnTo>
                  <a:pt x="112" y="9"/>
                </a:lnTo>
                <a:lnTo>
                  <a:pt x="111" y="8"/>
                </a:lnTo>
                <a:lnTo>
                  <a:pt x="110" y="8"/>
                </a:lnTo>
                <a:lnTo>
                  <a:pt x="110" y="3"/>
                </a:lnTo>
                <a:lnTo>
                  <a:pt x="109" y="1"/>
                </a:lnTo>
                <a:lnTo>
                  <a:pt x="108" y="2"/>
                </a:lnTo>
                <a:lnTo>
                  <a:pt x="105" y="2"/>
                </a:lnTo>
                <a:lnTo>
                  <a:pt x="102" y="0"/>
                </a:lnTo>
                <a:lnTo>
                  <a:pt x="100" y="1"/>
                </a:lnTo>
                <a:lnTo>
                  <a:pt x="100" y="2"/>
                </a:lnTo>
                <a:lnTo>
                  <a:pt x="99" y="3"/>
                </a:lnTo>
                <a:lnTo>
                  <a:pt x="101" y="8"/>
                </a:lnTo>
                <a:lnTo>
                  <a:pt x="100" y="10"/>
                </a:lnTo>
                <a:lnTo>
                  <a:pt x="98" y="10"/>
                </a:lnTo>
                <a:lnTo>
                  <a:pt x="97" y="9"/>
                </a:lnTo>
                <a:lnTo>
                  <a:pt x="96" y="7"/>
                </a:lnTo>
                <a:lnTo>
                  <a:pt x="49" y="10"/>
                </a:lnTo>
                <a:lnTo>
                  <a:pt x="48" y="8"/>
                </a:lnTo>
                <a:lnTo>
                  <a:pt x="48" y="7"/>
                </a:lnTo>
                <a:lnTo>
                  <a:pt x="47" y="5"/>
                </a:lnTo>
                <a:lnTo>
                  <a:pt x="46" y="4"/>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28" name="Freeform 40"/>
          <p:cNvSpPr>
            <a:spLocks/>
          </p:cNvSpPr>
          <p:nvPr/>
        </p:nvSpPr>
        <p:spPr bwMode="auto">
          <a:xfrm>
            <a:off x="7313613" y="2654300"/>
            <a:ext cx="703262" cy="361950"/>
          </a:xfrm>
          <a:custGeom>
            <a:avLst/>
            <a:gdLst/>
            <a:ahLst/>
            <a:cxnLst>
              <a:cxn ang="0">
                <a:pos x="43" y="3"/>
              </a:cxn>
              <a:cxn ang="0">
                <a:pos x="2" y="22"/>
              </a:cxn>
              <a:cxn ang="0">
                <a:pos x="4" y="20"/>
              </a:cxn>
              <a:cxn ang="0">
                <a:pos x="8" y="16"/>
              </a:cxn>
              <a:cxn ang="0">
                <a:pos x="11" y="13"/>
              </a:cxn>
              <a:cxn ang="0">
                <a:pos x="13" y="12"/>
              </a:cxn>
              <a:cxn ang="0">
                <a:pos x="17" y="12"/>
              </a:cxn>
              <a:cxn ang="0">
                <a:pos x="22" y="9"/>
              </a:cxn>
              <a:cxn ang="0">
                <a:pos x="25" y="9"/>
              </a:cxn>
              <a:cxn ang="0">
                <a:pos x="27" y="11"/>
              </a:cxn>
              <a:cxn ang="0">
                <a:pos x="29" y="15"/>
              </a:cxn>
              <a:cxn ang="0">
                <a:pos x="32" y="15"/>
              </a:cxn>
              <a:cxn ang="0">
                <a:pos x="33" y="17"/>
              </a:cxn>
              <a:cxn ang="0">
                <a:pos x="37" y="19"/>
              </a:cxn>
              <a:cxn ang="0">
                <a:pos x="41" y="21"/>
              </a:cxn>
              <a:cxn ang="0">
                <a:pos x="42" y="24"/>
              </a:cxn>
              <a:cxn ang="0">
                <a:pos x="39" y="31"/>
              </a:cxn>
              <a:cxn ang="0">
                <a:pos x="41" y="33"/>
              </a:cxn>
              <a:cxn ang="0">
                <a:pos x="45" y="34"/>
              </a:cxn>
              <a:cxn ang="0">
                <a:pos x="46" y="34"/>
              </a:cxn>
              <a:cxn ang="0">
                <a:pos x="51" y="34"/>
              </a:cxn>
              <a:cxn ang="0">
                <a:pos x="56" y="35"/>
              </a:cxn>
              <a:cxn ang="0">
                <a:pos x="56" y="35"/>
              </a:cxn>
              <a:cxn ang="0">
                <a:pos x="54" y="31"/>
              </a:cxn>
              <a:cxn ang="0">
                <a:pos x="53" y="31"/>
              </a:cxn>
              <a:cxn ang="0">
                <a:pos x="53" y="30"/>
              </a:cxn>
              <a:cxn ang="0">
                <a:pos x="52" y="28"/>
              </a:cxn>
              <a:cxn ang="0">
                <a:pos x="50" y="23"/>
              </a:cxn>
              <a:cxn ang="0">
                <a:pos x="49" y="19"/>
              </a:cxn>
              <a:cxn ang="0">
                <a:pos x="49" y="15"/>
              </a:cxn>
              <a:cxn ang="0">
                <a:pos x="49" y="13"/>
              </a:cxn>
              <a:cxn ang="0">
                <a:pos x="49" y="11"/>
              </a:cxn>
              <a:cxn ang="0">
                <a:pos x="53" y="8"/>
              </a:cxn>
              <a:cxn ang="0">
                <a:pos x="54" y="5"/>
              </a:cxn>
              <a:cxn ang="0">
                <a:pos x="57" y="6"/>
              </a:cxn>
              <a:cxn ang="0">
                <a:pos x="54" y="10"/>
              </a:cxn>
              <a:cxn ang="0">
                <a:pos x="52" y="13"/>
              </a:cxn>
              <a:cxn ang="0">
                <a:pos x="55" y="15"/>
              </a:cxn>
              <a:cxn ang="0">
                <a:pos x="55" y="19"/>
              </a:cxn>
              <a:cxn ang="0">
                <a:pos x="53" y="22"/>
              </a:cxn>
              <a:cxn ang="0">
                <a:pos x="56" y="23"/>
              </a:cxn>
              <a:cxn ang="0">
                <a:pos x="56" y="26"/>
              </a:cxn>
              <a:cxn ang="0">
                <a:pos x="56" y="29"/>
              </a:cxn>
              <a:cxn ang="0">
                <a:pos x="60" y="31"/>
              </a:cxn>
              <a:cxn ang="0">
                <a:pos x="62" y="30"/>
              </a:cxn>
              <a:cxn ang="0">
                <a:pos x="62" y="32"/>
              </a:cxn>
              <a:cxn ang="0">
                <a:pos x="64" y="35"/>
              </a:cxn>
              <a:cxn ang="0">
                <a:pos x="66" y="36"/>
              </a:cxn>
              <a:cxn ang="0">
                <a:pos x="68" y="35"/>
              </a:cxn>
              <a:cxn ang="0">
                <a:pos x="73" y="32"/>
              </a:cxn>
              <a:cxn ang="0">
                <a:pos x="75" y="24"/>
              </a:cxn>
              <a:cxn ang="0">
                <a:pos x="64" y="25"/>
              </a:cxn>
            </a:cxnLst>
            <a:rect l="0" t="0" r="r" b="b"/>
            <a:pathLst>
              <a:path w="75" h="36">
                <a:moveTo>
                  <a:pt x="57" y="0"/>
                </a:moveTo>
                <a:lnTo>
                  <a:pt x="43" y="3"/>
                </a:lnTo>
                <a:lnTo>
                  <a:pt x="0" y="11"/>
                </a:lnTo>
                <a:lnTo>
                  <a:pt x="2" y="22"/>
                </a:lnTo>
                <a:lnTo>
                  <a:pt x="3" y="20"/>
                </a:lnTo>
                <a:lnTo>
                  <a:pt x="4" y="20"/>
                </a:lnTo>
                <a:lnTo>
                  <a:pt x="7" y="16"/>
                </a:lnTo>
                <a:lnTo>
                  <a:pt x="8" y="16"/>
                </a:lnTo>
                <a:lnTo>
                  <a:pt x="10" y="14"/>
                </a:lnTo>
                <a:lnTo>
                  <a:pt x="11" y="13"/>
                </a:lnTo>
                <a:lnTo>
                  <a:pt x="12" y="11"/>
                </a:lnTo>
                <a:lnTo>
                  <a:pt x="13" y="12"/>
                </a:lnTo>
                <a:lnTo>
                  <a:pt x="15" y="13"/>
                </a:lnTo>
                <a:lnTo>
                  <a:pt x="17" y="12"/>
                </a:lnTo>
                <a:lnTo>
                  <a:pt x="17" y="11"/>
                </a:lnTo>
                <a:lnTo>
                  <a:pt x="22" y="9"/>
                </a:lnTo>
                <a:lnTo>
                  <a:pt x="23" y="9"/>
                </a:lnTo>
                <a:lnTo>
                  <a:pt x="25" y="9"/>
                </a:lnTo>
                <a:lnTo>
                  <a:pt x="26" y="9"/>
                </a:lnTo>
                <a:lnTo>
                  <a:pt x="27" y="11"/>
                </a:lnTo>
                <a:lnTo>
                  <a:pt x="27" y="11"/>
                </a:lnTo>
                <a:lnTo>
                  <a:pt x="29" y="15"/>
                </a:lnTo>
                <a:lnTo>
                  <a:pt x="30" y="14"/>
                </a:lnTo>
                <a:lnTo>
                  <a:pt x="32" y="15"/>
                </a:lnTo>
                <a:lnTo>
                  <a:pt x="33" y="15"/>
                </a:lnTo>
                <a:lnTo>
                  <a:pt x="33" y="17"/>
                </a:lnTo>
                <a:lnTo>
                  <a:pt x="34" y="19"/>
                </a:lnTo>
                <a:lnTo>
                  <a:pt x="37" y="19"/>
                </a:lnTo>
                <a:lnTo>
                  <a:pt x="39" y="20"/>
                </a:lnTo>
                <a:lnTo>
                  <a:pt x="41" y="21"/>
                </a:lnTo>
                <a:lnTo>
                  <a:pt x="42" y="23"/>
                </a:lnTo>
                <a:lnTo>
                  <a:pt x="42" y="24"/>
                </a:lnTo>
                <a:lnTo>
                  <a:pt x="40" y="28"/>
                </a:lnTo>
                <a:lnTo>
                  <a:pt x="39" y="31"/>
                </a:lnTo>
                <a:lnTo>
                  <a:pt x="39" y="33"/>
                </a:lnTo>
                <a:lnTo>
                  <a:pt x="41" y="33"/>
                </a:lnTo>
                <a:lnTo>
                  <a:pt x="43" y="32"/>
                </a:lnTo>
                <a:lnTo>
                  <a:pt x="45" y="34"/>
                </a:lnTo>
                <a:lnTo>
                  <a:pt x="46" y="34"/>
                </a:lnTo>
                <a:lnTo>
                  <a:pt x="46" y="34"/>
                </a:lnTo>
                <a:lnTo>
                  <a:pt x="48" y="33"/>
                </a:lnTo>
                <a:lnTo>
                  <a:pt x="51" y="34"/>
                </a:lnTo>
                <a:lnTo>
                  <a:pt x="54" y="35"/>
                </a:lnTo>
                <a:lnTo>
                  <a:pt x="56" y="35"/>
                </a:lnTo>
                <a:lnTo>
                  <a:pt x="56" y="35"/>
                </a:lnTo>
                <a:lnTo>
                  <a:pt x="56" y="35"/>
                </a:lnTo>
                <a:lnTo>
                  <a:pt x="56" y="34"/>
                </a:lnTo>
                <a:lnTo>
                  <a:pt x="54" y="31"/>
                </a:lnTo>
                <a:lnTo>
                  <a:pt x="53" y="31"/>
                </a:lnTo>
                <a:lnTo>
                  <a:pt x="53" y="31"/>
                </a:lnTo>
                <a:lnTo>
                  <a:pt x="53" y="30"/>
                </a:lnTo>
                <a:lnTo>
                  <a:pt x="53" y="30"/>
                </a:lnTo>
                <a:lnTo>
                  <a:pt x="54" y="29"/>
                </a:lnTo>
                <a:lnTo>
                  <a:pt x="52" y="28"/>
                </a:lnTo>
                <a:lnTo>
                  <a:pt x="51" y="26"/>
                </a:lnTo>
                <a:lnTo>
                  <a:pt x="50" y="23"/>
                </a:lnTo>
                <a:lnTo>
                  <a:pt x="49" y="22"/>
                </a:lnTo>
                <a:lnTo>
                  <a:pt x="49" y="19"/>
                </a:lnTo>
                <a:lnTo>
                  <a:pt x="50" y="16"/>
                </a:lnTo>
                <a:lnTo>
                  <a:pt x="49" y="15"/>
                </a:lnTo>
                <a:lnTo>
                  <a:pt x="49" y="14"/>
                </a:lnTo>
                <a:lnTo>
                  <a:pt x="49" y="13"/>
                </a:lnTo>
                <a:lnTo>
                  <a:pt x="49" y="12"/>
                </a:lnTo>
                <a:lnTo>
                  <a:pt x="49" y="11"/>
                </a:lnTo>
                <a:lnTo>
                  <a:pt x="50" y="10"/>
                </a:lnTo>
                <a:lnTo>
                  <a:pt x="53" y="8"/>
                </a:lnTo>
                <a:lnTo>
                  <a:pt x="53" y="7"/>
                </a:lnTo>
                <a:lnTo>
                  <a:pt x="54" y="5"/>
                </a:lnTo>
                <a:lnTo>
                  <a:pt x="56" y="5"/>
                </a:lnTo>
                <a:lnTo>
                  <a:pt x="57" y="6"/>
                </a:lnTo>
                <a:lnTo>
                  <a:pt x="55" y="8"/>
                </a:lnTo>
                <a:lnTo>
                  <a:pt x="54" y="10"/>
                </a:lnTo>
                <a:lnTo>
                  <a:pt x="53" y="11"/>
                </a:lnTo>
                <a:lnTo>
                  <a:pt x="52" y="13"/>
                </a:lnTo>
                <a:lnTo>
                  <a:pt x="53" y="15"/>
                </a:lnTo>
                <a:lnTo>
                  <a:pt x="55" y="15"/>
                </a:lnTo>
                <a:lnTo>
                  <a:pt x="55" y="19"/>
                </a:lnTo>
                <a:lnTo>
                  <a:pt x="55" y="19"/>
                </a:lnTo>
                <a:lnTo>
                  <a:pt x="53" y="21"/>
                </a:lnTo>
                <a:lnTo>
                  <a:pt x="53" y="22"/>
                </a:lnTo>
                <a:lnTo>
                  <a:pt x="55" y="22"/>
                </a:lnTo>
                <a:lnTo>
                  <a:pt x="56" y="23"/>
                </a:lnTo>
                <a:lnTo>
                  <a:pt x="55" y="25"/>
                </a:lnTo>
                <a:lnTo>
                  <a:pt x="56" y="26"/>
                </a:lnTo>
                <a:lnTo>
                  <a:pt x="56" y="27"/>
                </a:lnTo>
                <a:lnTo>
                  <a:pt x="56" y="29"/>
                </a:lnTo>
                <a:lnTo>
                  <a:pt x="59" y="31"/>
                </a:lnTo>
                <a:lnTo>
                  <a:pt x="60" y="31"/>
                </a:lnTo>
                <a:lnTo>
                  <a:pt x="61" y="30"/>
                </a:lnTo>
                <a:lnTo>
                  <a:pt x="62" y="30"/>
                </a:lnTo>
                <a:lnTo>
                  <a:pt x="63" y="30"/>
                </a:lnTo>
                <a:lnTo>
                  <a:pt x="62" y="32"/>
                </a:lnTo>
                <a:lnTo>
                  <a:pt x="64" y="34"/>
                </a:lnTo>
                <a:lnTo>
                  <a:pt x="64" y="35"/>
                </a:lnTo>
                <a:lnTo>
                  <a:pt x="64" y="36"/>
                </a:lnTo>
                <a:lnTo>
                  <a:pt x="66" y="36"/>
                </a:lnTo>
                <a:lnTo>
                  <a:pt x="67" y="36"/>
                </a:lnTo>
                <a:lnTo>
                  <a:pt x="68" y="35"/>
                </a:lnTo>
                <a:lnTo>
                  <a:pt x="73" y="33"/>
                </a:lnTo>
                <a:lnTo>
                  <a:pt x="73" y="32"/>
                </a:lnTo>
                <a:lnTo>
                  <a:pt x="74" y="31"/>
                </a:lnTo>
                <a:lnTo>
                  <a:pt x="75" y="24"/>
                </a:lnTo>
                <a:lnTo>
                  <a:pt x="75" y="23"/>
                </a:lnTo>
                <a:lnTo>
                  <a:pt x="64" y="25"/>
                </a:lnTo>
                <a:lnTo>
                  <a:pt x="57" y="0"/>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29" name="Freeform 41"/>
          <p:cNvSpPr>
            <a:spLocks/>
          </p:cNvSpPr>
          <p:nvPr/>
        </p:nvSpPr>
        <p:spPr bwMode="auto">
          <a:xfrm>
            <a:off x="7848600" y="2624138"/>
            <a:ext cx="168275" cy="280987"/>
          </a:xfrm>
          <a:custGeom>
            <a:avLst/>
            <a:gdLst/>
            <a:ahLst/>
            <a:cxnLst>
              <a:cxn ang="0">
                <a:pos x="18" y="26"/>
              </a:cxn>
              <a:cxn ang="0">
                <a:pos x="18" y="24"/>
              </a:cxn>
              <a:cxn ang="0">
                <a:pos x="16" y="21"/>
              </a:cxn>
              <a:cxn ang="0">
                <a:pos x="14" y="19"/>
              </a:cxn>
              <a:cxn ang="0">
                <a:pos x="12" y="17"/>
              </a:cxn>
              <a:cxn ang="0">
                <a:pos x="10" y="16"/>
              </a:cxn>
              <a:cxn ang="0">
                <a:pos x="10" y="15"/>
              </a:cxn>
              <a:cxn ang="0">
                <a:pos x="8" y="11"/>
              </a:cxn>
              <a:cxn ang="0">
                <a:pos x="7" y="9"/>
              </a:cxn>
              <a:cxn ang="0">
                <a:pos x="5" y="7"/>
              </a:cxn>
              <a:cxn ang="0">
                <a:pos x="4" y="6"/>
              </a:cxn>
              <a:cxn ang="0">
                <a:pos x="4" y="5"/>
              </a:cxn>
              <a:cxn ang="0">
                <a:pos x="4" y="4"/>
              </a:cxn>
              <a:cxn ang="0">
                <a:pos x="4" y="4"/>
              </a:cxn>
              <a:cxn ang="0">
                <a:pos x="5" y="0"/>
              </a:cxn>
              <a:cxn ang="0">
                <a:pos x="4" y="0"/>
              </a:cxn>
              <a:cxn ang="0">
                <a:pos x="2" y="0"/>
              </a:cxn>
              <a:cxn ang="0">
                <a:pos x="1" y="1"/>
              </a:cxn>
              <a:cxn ang="0">
                <a:pos x="0" y="3"/>
              </a:cxn>
              <a:cxn ang="0">
                <a:pos x="0" y="3"/>
              </a:cxn>
              <a:cxn ang="0">
                <a:pos x="0" y="3"/>
              </a:cxn>
              <a:cxn ang="0">
                <a:pos x="7" y="28"/>
              </a:cxn>
              <a:cxn ang="0">
                <a:pos x="18" y="26"/>
              </a:cxn>
            </a:cxnLst>
            <a:rect l="0" t="0" r="r" b="b"/>
            <a:pathLst>
              <a:path w="18" h="28">
                <a:moveTo>
                  <a:pt x="18" y="26"/>
                </a:moveTo>
                <a:lnTo>
                  <a:pt x="18" y="24"/>
                </a:lnTo>
                <a:lnTo>
                  <a:pt x="16" y="21"/>
                </a:lnTo>
                <a:lnTo>
                  <a:pt x="14" y="19"/>
                </a:lnTo>
                <a:lnTo>
                  <a:pt x="12" y="17"/>
                </a:lnTo>
                <a:lnTo>
                  <a:pt x="10" y="16"/>
                </a:lnTo>
                <a:lnTo>
                  <a:pt x="10" y="15"/>
                </a:lnTo>
                <a:lnTo>
                  <a:pt x="8" y="11"/>
                </a:lnTo>
                <a:lnTo>
                  <a:pt x="7" y="9"/>
                </a:lnTo>
                <a:lnTo>
                  <a:pt x="5" y="7"/>
                </a:lnTo>
                <a:lnTo>
                  <a:pt x="4" y="6"/>
                </a:lnTo>
                <a:lnTo>
                  <a:pt x="4" y="5"/>
                </a:lnTo>
                <a:lnTo>
                  <a:pt x="4" y="4"/>
                </a:lnTo>
                <a:lnTo>
                  <a:pt x="4" y="4"/>
                </a:lnTo>
                <a:lnTo>
                  <a:pt x="5" y="0"/>
                </a:lnTo>
                <a:lnTo>
                  <a:pt x="4" y="0"/>
                </a:lnTo>
                <a:lnTo>
                  <a:pt x="2" y="0"/>
                </a:lnTo>
                <a:lnTo>
                  <a:pt x="1" y="1"/>
                </a:lnTo>
                <a:lnTo>
                  <a:pt x="0" y="3"/>
                </a:lnTo>
                <a:lnTo>
                  <a:pt x="0" y="3"/>
                </a:lnTo>
                <a:lnTo>
                  <a:pt x="0" y="3"/>
                </a:lnTo>
                <a:lnTo>
                  <a:pt x="7" y="28"/>
                </a:lnTo>
                <a:lnTo>
                  <a:pt x="18" y="26"/>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30" name="Freeform 42"/>
          <p:cNvSpPr>
            <a:spLocks/>
          </p:cNvSpPr>
          <p:nvPr/>
        </p:nvSpPr>
        <p:spPr bwMode="auto">
          <a:xfrm>
            <a:off x="7885113" y="2282825"/>
            <a:ext cx="215900" cy="501650"/>
          </a:xfrm>
          <a:custGeom>
            <a:avLst/>
            <a:gdLst/>
            <a:ahLst/>
            <a:cxnLst>
              <a:cxn ang="0">
                <a:pos x="0" y="38"/>
              </a:cxn>
              <a:cxn ang="0">
                <a:pos x="1" y="38"/>
              </a:cxn>
              <a:cxn ang="0">
                <a:pos x="3" y="41"/>
              </a:cxn>
              <a:cxn ang="0">
                <a:pos x="8" y="45"/>
              </a:cxn>
              <a:cxn ang="0">
                <a:pos x="12" y="45"/>
              </a:cxn>
              <a:cxn ang="0">
                <a:pos x="13" y="48"/>
              </a:cxn>
              <a:cxn ang="0">
                <a:pos x="14" y="50"/>
              </a:cxn>
              <a:cxn ang="0">
                <a:pos x="16" y="47"/>
              </a:cxn>
              <a:cxn ang="0">
                <a:pos x="17" y="42"/>
              </a:cxn>
              <a:cxn ang="0">
                <a:pos x="21" y="36"/>
              </a:cxn>
              <a:cxn ang="0">
                <a:pos x="23" y="31"/>
              </a:cxn>
              <a:cxn ang="0">
                <a:pos x="22" y="23"/>
              </a:cxn>
              <a:cxn ang="0">
                <a:pos x="20" y="16"/>
              </a:cxn>
              <a:cxn ang="0">
                <a:pos x="17" y="17"/>
              </a:cxn>
              <a:cxn ang="0">
                <a:pos x="16" y="16"/>
              </a:cxn>
              <a:cxn ang="0">
                <a:pos x="15" y="16"/>
              </a:cxn>
              <a:cxn ang="0">
                <a:pos x="16" y="13"/>
              </a:cxn>
              <a:cxn ang="0">
                <a:pos x="18" y="12"/>
              </a:cxn>
              <a:cxn ang="0">
                <a:pos x="18" y="9"/>
              </a:cxn>
              <a:cxn ang="0">
                <a:pos x="20" y="7"/>
              </a:cxn>
              <a:cxn ang="0">
                <a:pos x="5" y="0"/>
              </a:cxn>
              <a:cxn ang="0">
                <a:pos x="4" y="2"/>
              </a:cxn>
              <a:cxn ang="0">
                <a:pos x="3" y="6"/>
              </a:cxn>
              <a:cxn ang="0">
                <a:pos x="0" y="9"/>
              </a:cxn>
              <a:cxn ang="0">
                <a:pos x="2" y="11"/>
              </a:cxn>
              <a:cxn ang="0">
                <a:pos x="1" y="13"/>
              </a:cxn>
              <a:cxn ang="0">
                <a:pos x="2" y="17"/>
              </a:cxn>
              <a:cxn ang="0">
                <a:pos x="4" y="20"/>
              </a:cxn>
              <a:cxn ang="0">
                <a:pos x="7" y="21"/>
              </a:cxn>
              <a:cxn ang="0">
                <a:pos x="9" y="23"/>
              </a:cxn>
              <a:cxn ang="0">
                <a:pos x="11" y="25"/>
              </a:cxn>
              <a:cxn ang="0">
                <a:pos x="6" y="29"/>
              </a:cxn>
              <a:cxn ang="0">
                <a:pos x="1" y="34"/>
              </a:cxn>
            </a:cxnLst>
            <a:rect l="0" t="0" r="r" b="b"/>
            <a:pathLst>
              <a:path w="23" h="50">
                <a:moveTo>
                  <a:pt x="1" y="34"/>
                </a:moveTo>
                <a:lnTo>
                  <a:pt x="0" y="38"/>
                </a:lnTo>
                <a:lnTo>
                  <a:pt x="0" y="38"/>
                </a:lnTo>
                <a:lnTo>
                  <a:pt x="1" y="38"/>
                </a:lnTo>
                <a:lnTo>
                  <a:pt x="2" y="40"/>
                </a:lnTo>
                <a:lnTo>
                  <a:pt x="3" y="41"/>
                </a:lnTo>
                <a:lnTo>
                  <a:pt x="4" y="43"/>
                </a:lnTo>
                <a:lnTo>
                  <a:pt x="8" y="45"/>
                </a:lnTo>
                <a:lnTo>
                  <a:pt x="9" y="45"/>
                </a:lnTo>
                <a:lnTo>
                  <a:pt x="12" y="45"/>
                </a:lnTo>
                <a:lnTo>
                  <a:pt x="13" y="46"/>
                </a:lnTo>
                <a:lnTo>
                  <a:pt x="13" y="48"/>
                </a:lnTo>
                <a:lnTo>
                  <a:pt x="13" y="50"/>
                </a:lnTo>
                <a:lnTo>
                  <a:pt x="14" y="50"/>
                </a:lnTo>
                <a:lnTo>
                  <a:pt x="15" y="49"/>
                </a:lnTo>
                <a:lnTo>
                  <a:pt x="16" y="47"/>
                </a:lnTo>
                <a:lnTo>
                  <a:pt x="16" y="45"/>
                </a:lnTo>
                <a:lnTo>
                  <a:pt x="17" y="42"/>
                </a:lnTo>
                <a:lnTo>
                  <a:pt x="18" y="39"/>
                </a:lnTo>
                <a:lnTo>
                  <a:pt x="21" y="36"/>
                </a:lnTo>
                <a:lnTo>
                  <a:pt x="22" y="34"/>
                </a:lnTo>
                <a:lnTo>
                  <a:pt x="23" y="31"/>
                </a:lnTo>
                <a:lnTo>
                  <a:pt x="23" y="30"/>
                </a:lnTo>
                <a:lnTo>
                  <a:pt x="22" y="23"/>
                </a:lnTo>
                <a:lnTo>
                  <a:pt x="21" y="17"/>
                </a:lnTo>
                <a:lnTo>
                  <a:pt x="20" y="16"/>
                </a:lnTo>
                <a:lnTo>
                  <a:pt x="18" y="16"/>
                </a:lnTo>
                <a:lnTo>
                  <a:pt x="17" y="17"/>
                </a:lnTo>
                <a:lnTo>
                  <a:pt x="17" y="17"/>
                </a:lnTo>
                <a:lnTo>
                  <a:pt x="16" y="16"/>
                </a:lnTo>
                <a:lnTo>
                  <a:pt x="16" y="17"/>
                </a:lnTo>
                <a:lnTo>
                  <a:pt x="15" y="16"/>
                </a:lnTo>
                <a:lnTo>
                  <a:pt x="15" y="16"/>
                </a:lnTo>
                <a:lnTo>
                  <a:pt x="16" y="13"/>
                </a:lnTo>
                <a:lnTo>
                  <a:pt x="17" y="12"/>
                </a:lnTo>
                <a:lnTo>
                  <a:pt x="18" y="12"/>
                </a:lnTo>
                <a:lnTo>
                  <a:pt x="18" y="10"/>
                </a:lnTo>
                <a:lnTo>
                  <a:pt x="18" y="9"/>
                </a:lnTo>
                <a:lnTo>
                  <a:pt x="19" y="8"/>
                </a:lnTo>
                <a:lnTo>
                  <a:pt x="20" y="7"/>
                </a:lnTo>
                <a:lnTo>
                  <a:pt x="19" y="5"/>
                </a:lnTo>
                <a:lnTo>
                  <a:pt x="5" y="0"/>
                </a:lnTo>
                <a:lnTo>
                  <a:pt x="4" y="0"/>
                </a:lnTo>
                <a:lnTo>
                  <a:pt x="4" y="2"/>
                </a:lnTo>
                <a:lnTo>
                  <a:pt x="4" y="3"/>
                </a:lnTo>
                <a:lnTo>
                  <a:pt x="3" y="6"/>
                </a:lnTo>
                <a:lnTo>
                  <a:pt x="1" y="8"/>
                </a:lnTo>
                <a:lnTo>
                  <a:pt x="0" y="9"/>
                </a:lnTo>
                <a:lnTo>
                  <a:pt x="0" y="9"/>
                </a:lnTo>
                <a:lnTo>
                  <a:pt x="2" y="11"/>
                </a:lnTo>
                <a:lnTo>
                  <a:pt x="2" y="13"/>
                </a:lnTo>
                <a:lnTo>
                  <a:pt x="1" y="13"/>
                </a:lnTo>
                <a:lnTo>
                  <a:pt x="1" y="17"/>
                </a:lnTo>
                <a:lnTo>
                  <a:pt x="2" y="17"/>
                </a:lnTo>
                <a:lnTo>
                  <a:pt x="4" y="18"/>
                </a:lnTo>
                <a:lnTo>
                  <a:pt x="4" y="20"/>
                </a:lnTo>
                <a:lnTo>
                  <a:pt x="6" y="21"/>
                </a:lnTo>
                <a:lnTo>
                  <a:pt x="7" y="21"/>
                </a:lnTo>
                <a:lnTo>
                  <a:pt x="8" y="22"/>
                </a:lnTo>
                <a:lnTo>
                  <a:pt x="9" y="23"/>
                </a:lnTo>
                <a:lnTo>
                  <a:pt x="11" y="24"/>
                </a:lnTo>
                <a:lnTo>
                  <a:pt x="11" y="25"/>
                </a:lnTo>
                <a:lnTo>
                  <a:pt x="8" y="26"/>
                </a:lnTo>
                <a:lnTo>
                  <a:pt x="6" y="29"/>
                </a:lnTo>
                <a:lnTo>
                  <a:pt x="5" y="31"/>
                </a:lnTo>
                <a:lnTo>
                  <a:pt x="1" y="34"/>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31" name="Freeform 43"/>
          <p:cNvSpPr>
            <a:spLocks/>
          </p:cNvSpPr>
          <p:nvPr/>
        </p:nvSpPr>
        <p:spPr bwMode="auto">
          <a:xfrm>
            <a:off x="8081963" y="2041525"/>
            <a:ext cx="263525" cy="280988"/>
          </a:xfrm>
          <a:custGeom>
            <a:avLst/>
            <a:gdLst/>
            <a:ahLst/>
            <a:cxnLst>
              <a:cxn ang="0">
                <a:pos x="0" y="6"/>
              </a:cxn>
              <a:cxn ang="0">
                <a:pos x="9" y="3"/>
              </a:cxn>
              <a:cxn ang="0">
                <a:pos x="10" y="4"/>
              </a:cxn>
              <a:cxn ang="0">
                <a:pos x="10" y="4"/>
              </a:cxn>
              <a:cxn ang="0">
                <a:pos x="11" y="3"/>
              </a:cxn>
              <a:cxn ang="0">
                <a:pos x="25" y="0"/>
              </a:cxn>
              <a:cxn ang="0">
                <a:pos x="28" y="11"/>
              </a:cxn>
              <a:cxn ang="0">
                <a:pos x="27" y="12"/>
              </a:cxn>
              <a:cxn ang="0">
                <a:pos x="27" y="13"/>
              </a:cxn>
              <a:cxn ang="0">
                <a:pos x="27" y="14"/>
              </a:cxn>
              <a:cxn ang="0">
                <a:pos x="27" y="14"/>
              </a:cxn>
              <a:cxn ang="0">
                <a:pos x="26" y="14"/>
              </a:cxn>
              <a:cxn ang="0">
                <a:pos x="21" y="16"/>
              </a:cxn>
              <a:cxn ang="0">
                <a:pos x="20" y="16"/>
              </a:cxn>
              <a:cxn ang="0">
                <a:pos x="19" y="17"/>
              </a:cxn>
              <a:cxn ang="0">
                <a:pos x="19" y="18"/>
              </a:cxn>
              <a:cxn ang="0">
                <a:pos x="19" y="18"/>
              </a:cxn>
              <a:cxn ang="0">
                <a:pos x="16" y="18"/>
              </a:cxn>
              <a:cxn ang="0">
                <a:pos x="12" y="20"/>
              </a:cxn>
              <a:cxn ang="0">
                <a:pos x="12" y="20"/>
              </a:cxn>
              <a:cxn ang="0">
                <a:pos x="9" y="22"/>
              </a:cxn>
              <a:cxn ang="0">
                <a:pos x="4" y="26"/>
              </a:cxn>
              <a:cxn ang="0">
                <a:pos x="2" y="28"/>
              </a:cxn>
              <a:cxn ang="0">
                <a:pos x="0" y="26"/>
              </a:cxn>
              <a:cxn ang="0">
                <a:pos x="3" y="23"/>
              </a:cxn>
              <a:cxn ang="0">
                <a:pos x="3" y="22"/>
              </a:cxn>
              <a:cxn ang="0">
                <a:pos x="2" y="21"/>
              </a:cxn>
              <a:cxn ang="0">
                <a:pos x="0" y="6"/>
              </a:cxn>
            </a:cxnLst>
            <a:rect l="0" t="0" r="r" b="b"/>
            <a:pathLst>
              <a:path w="28" h="28">
                <a:moveTo>
                  <a:pt x="0" y="6"/>
                </a:moveTo>
                <a:lnTo>
                  <a:pt x="9" y="3"/>
                </a:lnTo>
                <a:lnTo>
                  <a:pt x="10" y="4"/>
                </a:lnTo>
                <a:lnTo>
                  <a:pt x="10" y="4"/>
                </a:lnTo>
                <a:lnTo>
                  <a:pt x="11" y="3"/>
                </a:lnTo>
                <a:lnTo>
                  <a:pt x="25" y="0"/>
                </a:lnTo>
                <a:lnTo>
                  <a:pt x="28" y="11"/>
                </a:lnTo>
                <a:lnTo>
                  <a:pt x="27" y="12"/>
                </a:lnTo>
                <a:lnTo>
                  <a:pt x="27" y="13"/>
                </a:lnTo>
                <a:lnTo>
                  <a:pt x="27" y="14"/>
                </a:lnTo>
                <a:lnTo>
                  <a:pt x="27" y="14"/>
                </a:lnTo>
                <a:lnTo>
                  <a:pt x="26" y="14"/>
                </a:lnTo>
                <a:lnTo>
                  <a:pt x="21" y="16"/>
                </a:lnTo>
                <a:lnTo>
                  <a:pt x="20" y="16"/>
                </a:lnTo>
                <a:lnTo>
                  <a:pt x="19" y="17"/>
                </a:lnTo>
                <a:lnTo>
                  <a:pt x="19" y="18"/>
                </a:lnTo>
                <a:lnTo>
                  <a:pt x="19" y="18"/>
                </a:lnTo>
                <a:lnTo>
                  <a:pt x="16" y="18"/>
                </a:lnTo>
                <a:lnTo>
                  <a:pt x="12" y="20"/>
                </a:lnTo>
                <a:lnTo>
                  <a:pt x="12" y="20"/>
                </a:lnTo>
                <a:lnTo>
                  <a:pt x="9" y="22"/>
                </a:lnTo>
                <a:lnTo>
                  <a:pt x="4" y="26"/>
                </a:lnTo>
                <a:lnTo>
                  <a:pt x="2" y="28"/>
                </a:lnTo>
                <a:lnTo>
                  <a:pt x="0" y="26"/>
                </a:lnTo>
                <a:lnTo>
                  <a:pt x="3" y="23"/>
                </a:lnTo>
                <a:lnTo>
                  <a:pt x="3" y="22"/>
                </a:lnTo>
                <a:lnTo>
                  <a:pt x="2" y="21"/>
                </a:lnTo>
                <a:lnTo>
                  <a:pt x="0" y="6"/>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32" name="Freeform 44"/>
          <p:cNvSpPr>
            <a:spLocks/>
          </p:cNvSpPr>
          <p:nvPr/>
        </p:nvSpPr>
        <p:spPr bwMode="auto">
          <a:xfrm>
            <a:off x="8074025" y="1830388"/>
            <a:ext cx="514350" cy="280987"/>
          </a:xfrm>
          <a:custGeom>
            <a:avLst/>
            <a:gdLst/>
            <a:ahLst/>
            <a:cxnLst>
              <a:cxn ang="0">
                <a:pos x="11" y="9"/>
              </a:cxn>
              <a:cxn ang="0">
                <a:pos x="29" y="5"/>
              </a:cxn>
              <a:cxn ang="0">
                <a:pos x="30" y="5"/>
              </a:cxn>
              <a:cxn ang="0">
                <a:pos x="30" y="3"/>
              </a:cxn>
              <a:cxn ang="0">
                <a:pos x="33" y="0"/>
              </a:cxn>
              <a:cxn ang="0">
                <a:pos x="35" y="1"/>
              </a:cxn>
              <a:cxn ang="0">
                <a:pos x="38" y="5"/>
              </a:cxn>
              <a:cxn ang="0">
                <a:pos x="38" y="6"/>
              </a:cxn>
              <a:cxn ang="0">
                <a:pos x="36" y="9"/>
              </a:cxn>
              <a:cxn ang="0">
                <a:pos x="36" y="12"/>
              </a:cxn>
              <a:cxn ang="0">
                <a:pos x="40" y="13"/>
              </a:cxn>
              <a:cxn ang="0">
                <a:pos x="44" y="19"/>
              </a:cxn>
              <a:cxn ang="0">
                <a:pos x="49" y="21"/>
              </a:cxn>
              <a:cxn ang="0">
                <a:pos x="53" y="17"/>
              </a:cxn>
              <a:cxn ang="0">
                <a:pos x="50" y="15"/>
              </a:cxn>
              <a:cxn ang="0">
                <a:pos x="49" y="13"/>
              </a:cxn>
              <a:cxn ang="0">
                <a:pos x="51" y="14"/>
              </a:cxn>
              <a:cxn ang="0">
                <a:pos x="55" y="21"/>
              </a:cxn>
              <a:cxn ang="0">
                <a:pos x="53" y="21"/>
              </a:cxn>
              <a:cxn ang="0">
                <a:pos x="49" y="24"/>
              </a:cxn>
              <a:cxn ang="0">
                <a:pos x="45" y="26"/>
              </a:cxn>
              <a:cxn ang="0">
                <a:pos x="45" y="25"/>
              </a:cxn>
              <a:cxn ang="0">
                <a:pos x="44" y="23"/>
              </a:cxn>
              <a:cxn ang="0">
                <a:pos x="41" y="28"/>
              </a:cxn>
              <a:cxn ang="0">
                <a:pos x="39" y="27"/>
              </a:cxn>
              <a:cxn ang="0">
                <a:pos x="38" y="26"/>
              </a:cxn>
              <a:cxn ang="0">
                <a:pos x="37" y="25"/>
              </a:cxn>
              <a:cxn ang="0">
                <a:pos x="34" y="24"/>
              </a:cxn>
              <a:cxn ang="0">
                <a:pos x="32" y="21"/>
              </a:cxn>
              <a:cxn ang="0">
                <a:pos x="26" y="21"/>
              </a:cxn>
              <a:cxn ang="0">
                <a:pos x="11" y="25"/>
              </a:cxn>
              <a:cxn ang="0">
                <a:pos x="10" y="24"/>
              </a:cxn>
              <a:cxn ang="0">
                <a:pos x="0" y="26"/>
              </a:cxn>
            </a:cxnLst>
            <a:rect l="0" t="0" r="r" b="b"/>
            <a:pathLst>
              <a:path w="55" h="28">
                <a:moveTo>
                  <a:pt x="0" y="12"/>
                </a:moveTo>
                <a:lnTo>
                  <a:pt x="11" y="9"/>
                </a:lnTo>
                <a:lnTo>
                  <a:pt x="29" y="6"/>
                </a:lnTo>
                <a:lnTo>
                  <a:pt x="29" y="5"/>
                </a:lnTo>
                <a:lnTo>
                  <a:pt x="30" y="4"/>
                </a:lnTo>
                <a:lnTo>
                  <a:pt x="30" y="5"/>
                </a:lnTo>
                <a:lnTo>
                  <a:pt x="31" y="4"/>
                </a:lnTo>
                <a:lnTo>
                  <a:pt x="30" y="3"/>
                </a:lnTo>
                <a:lnTo>
                  <a:pt x="32" y="3"/>
                </a:lnTo>
                <a:lnTo>
                  <a:pt x="33" y="0"/>
                </a:lnTo>
                <a:lnTo>
                  <a:pt x="34" y="0"/>
                </a:lnTo>
                <a:lnTo>
                  <a:pt x="35" y="1"/>
                </a:lnTo>
                <a:lnTo>
                  <a:pt x="36" y="3"/>
                </a:lnTo>
                <a:lnTo>
                  <a:pt x="38" y="5"/>
                </a:lnTo>
                <a:lnTo>
                  <a:pt x="38" y="6"/>
                </a:lnTo>
                <a:lnTo>
                  <a:pt x="38" y="6"/>
                </a:lnTo>
                <a:lnTo>
                  <a:pt x="37" y="7"/>
                </a:lnTo>
                <a:lnTo>
                  <a:pt x="36" y="9"/>
                </a:lnTo>
                <a:lnTo>
                  <a:pt x="35" y="11"/>
                </a:lnTo>
                <a:lnTo>
                  <a:pt x="36" y="12"/>
                </a:lnTo>
                <a:lnTo>
                  <a:pt x="38" y="12"/>
                </a:lnTo>
                <a:lnTo>
                  <a:pt x="40" y="13"/>
                </a:lnTo>
                <a:lnTo>
                  <a:pt x="43" y="16"/>
                </a:lnTo>
                <a:lnTo>
                  <a:pt x="44" y="19"/>
                </a:lnTo>
                <a:lnTo>
                  <a:pt x="45" y="20"/>
                </a:lnTo>
                <a:lnTo>
                  <a:pt x="49" y="21"/>
                </a:lnTo>
                <a:lnTo>
                  <a:pt x="51" y="20"/>
                </a:lnTo>
                <a:lnTo>
                  <a:pt x="53" y="17"/>
                </a:lnTo>
                <a:lnTo>
                  <a:pt x="52" y="17"/>
                </a:lnTo>
                <a:lnTo>
                  <a:pt x="50" y="15"/>
                </a:lnTo>
                <a:lnTo>
                  <a:pt x="49" y="14"/>
                </a:lnTo>
                <a:lnTo>
                  <a:pt x="49" y="13"/>
                </a:lnTo>
                <a:lnTo>
                  <a:pt x="50" y="14"/>
                </a:lnTo>
                <a:lnTo>
                  <a:pt x="51" y="14"/>
                </a:lnTo>
                <a:lnTo>
                  <a:pt x="53" y="17"/>
                </a:lnTo>
                <a:lnTo>
                  <a:pt x="55" y="21"/>
                </a:lnTo>
                <a:lnTo>
                  <a:pt x="55" y="22"/>
                </a:lnTo>
                <a:lnTo>
                  <a:pt x="53" y="21"/>
                </a:lnTo>
                <a:lnTo>
                  <a:pt x="51" y="23"/>
                </a:lnTo>
                <a:lnTo>
                  <a:pt x="49" y="24"/>
                </a:lnTo>
                <a:lnTo>
                  <a:pt x="46" y="26"/>
                </a:lnTo>
                <a:lnTo>
                  <a:pt x="45" y="26"/>
                </a:lnTo>
                <a:lnTo>
                  <a:pt x="45" y="26"/>
                </a:lnTo>
                <a:lnTo>
                  <a:pt x="45" y="25"/>
                </a:lnTo>
                <a:lnTo>
                  <a:pt x="44" y="23"/>
                </a:lnTo>
                <a:lnTo>
                  <a:pt x="44" y="23"/>
                </a:lnTo>
                <a:lnTo>
                  <a:pt x="42" y="25"/>
                </a:lnTo>
                <a:lnTo>
                  <a:pt x="41" y="28"/>
                </a:lnTo>
                <a:lnTo>
                  <a:pt x="40" y="28"/>
                </a:lnTo>
                <a:lnTo>
                  <a:pt x="39" y="27"/>
                </a:lnTo>
                <a:lnTo>
                  <a:pt x="39" y="27"/>
                </a:lnTo>
                <a:lnTo>
                  <a:pt x="38" y="26"/>
                </a:lnTo>
                <a:lnTo>
                  <a:pt x="38" y="26"/>
                </a:lnTo>
                <a:lnTo>
                  <a:pt x="37" y="25"/>
                </a:lnTo>
                <a:lnTo>
                  <a:pt x="37" y="25"/>
                </a:lnTo>
                <a:lnTo>
                  <a:pt x="34" y="24"/>
                </a:lnTo>
                <a:lnTo>
                  <a:pt x="33" y="22"/>
                </a:lnTo>
                <a:lnTo>
                  <a:pt x="32" y="21"/>
                </a:lnTo>
                <a:lnTo>
                  <a:pt x="31" y="20"/>
                </a:lnTo>
                <a:lnTo>
                  <a:pt x="26" y="21"/>
                </a:lnTo>
                <a:lnTo>
                  <a:pt x="12" y="25"/>
                </a:lnTo>
                <a:lnTo>
                  <a:pt x="11" y="25"/>
                </a:lnTo>
                <a:lnTo>
                  <a:pt x="11" y="25"/>
                </a:lnTo>
                <a:lnTo>
                  <a:pt x="10" y="24"/>
                </a:lnTo>
                <a:lnTo>
                  <a:pt x="1" y="27"/>
                </a:lnTo>
                <a:lnTo>
                  <a:pt x="0" y="26"/>
                </a:lnTo>
                <a:lnTo>
                  <a:pt x="0" y="12"/>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33" name="Freeform 45"/>
          <p:cNvSpPr>
            <a:spLocks/>
          </p:cNvSpPr>
          <p:nvPr/>
        </p:nvSpPr>
        <p:spPr bwMode="auto">
          <a:xfrm>
            <a:off x="8307388" y="2032000"/>
            <a:ext cx="141287" cy="150813"/>
          </a:xfrm>
          <a:custGeom>
            <a:avLst/>
            <a:gdLst/>
            <a:ahLst/>
            <a:cxnLst>
              <a:cxn ang="0">
                <a:pos x="0" y="1"/>
              </a:cxn>
              <a:cxn ang="0">
                <a:pos x="4" y="12"/>
              </a:cxn>
              <a:cxn ang="0">
                <a:pos x="3" y="13"/>
              </a:cxn>
              <a:cxn ang="0">
                <a:pos x="3" y="14"/>
              </a:cxn>
              <a:cxn ang="0">
                <a:pos x="3" y="15"/>
              </a:cxn>
              <a:cxn ang="0">
                <a:pos x="3" y="15"/>
              </a:cxn>
              <a:cxn ang="0">
                <a:pos x="4" y="15"/>
              </a:cxn>
              <a:cxn ang="0">
                <a:pos x="7" y="13"/>
              </a:cxn>
              <a:cxn ang="0">
                <a:pos x="9" y="12"/>
              </a:cxn>
              <a:cxn ang="0">
                <a:pos x="9" y="11"/>
              </a:cxn>
              <a:cxn ang="0">
                <a:pos x="8" y="10"/>
              </a:cxn>
              <a:cxn ang="0">
                <a:pos x="8" y="8"/>
              </a:cxn>
              <a:cxn ang="0">
                <a:pos x="10" y="6"/>
              </a:cxn>
              <a:cxn ang="0">
                <a:pos x="10" y="7"/>
              </a:cxn>
              <a:cxn ang="0">
                <a:pos x="10" y="8"/>
              </a:cxn>
              <a:cxn ang="0">
                <a:pos x="10" y="11"/>
              </a:cxn>
              <a:cxn ang="0">
                <a:pos x="11" y="11"/>
              </a:cxn>
              <a:cxn ang="0">
                <a:pos x="12" y="11"/>
              </a:cxn>
              <a:cxn ang="0">
                <a:pos x="12" y="10"/>
              </a:cxn>
              <a:cxn ang="0">
                <a:pos x="12" y="10"/>
              </a:cxn>
              <a:cxn ang="0">
                <a:pos x="13" y="9"/>
              </a:cxn>
              <a:cxn ang="0">
                <a:pos x="15" y="8"/>
              </a:cxn>
              <a:cxn ang="0">
                <a:pos x="15" y="8"/>
              </a:cxn>
              <a:cxn ang="0">
                <a:pos x="14" y="7"/>
              </a:cxn>
              <a:cxn ang="0">
                <a:pos x="14" y="6"/>
              </a:cxn>
              <a:cxn ang="0">
                <a:pos x="13" y="6"/>
              </a:cxn>
              <a:cxn ang="0">
                <a:pos x="13" y="6"/>
              </a:cxn>
              <a:cxn ang="0">
                <a:pos x="12" y="5"/>
              </a:cxn>
              <a:cxn ang="0">
                <a:pos x="12" y="4"/>
              </a:cxn>
              <a:cxn ang="0">
                <a:pos x="9" y="4"/>
              </a:cxn>
              <a:cxn ang="0">
                <a:pos x="8" y="2"/>
              </a:cxn>
              <a:cxn ang="0">
                <a:pos x="7" y="1"/>
              </a:cxn>
              <a:cxn ang="0">
                <a:pos x="6" y="0"/>
              </a:cxn>
              <a:cxn ang="0">
                <a:pos x="0" y="1"/>
              </a:cxn>
            </a:cxnLst>
            <a:rect l="0" t="0" r="r" b="b"/>
            <a:pathLst>
              <a:path w="15" h="15">
                <a:moveTo>
                  <a:pt x="0" y="1"/>
                </a:moveTo>
                <a:lnTo>
                  <a:pt x="4" y="12"/>
                </a:lnTo>
                <a:lnTo>
                  <a:pt x="3" y="13"/>
                </a:lnTo>
                <a:lnTo>
                  <a:pt x="3" y="14"/>
                </a:lnTo>
                <a:lnTo>
                  <a:pt x="3" y="15"/>
                </a:lnTo>
                <a:lnTo>
                  <a:pt x="3" y="15"/>
                </a:lnTo>
                <a:lnTo>
                  <a:pt x="4" y="15"/>
                </a:lnTo>
                <a:lnTo>
                  <a:pt x="7" y="13"/>
                </a:lnTo>
                <a:lnTo>
                  <a:pt x="9" y="12"/>
                </a:lnTo>
                <a:lnTo>
                  <a:pt x="9" y="11"/>
                </a:lnTo>
                <a:lnTo>
                  <a:pt x="8" y="10"/>
                </a:lnTo>
                <a:lnTo>
                  <a:pt x="8" y="8"/>
                </a:lnTo>
                <a:lnTo>
                  <a:pt x="10" y="6"/>
                </a:lnTo>
                <a:lnTo>
                  <a:pt x="10" y="7"/>
                </a:lnTo>
                <a:lnTo>
                  <a:pt x="10" y="8"/>
                </a:lnTo>
                <a:lnTo>
                  <a:pt x="10" y="11"/>
                </a:lnTo>
                <a:lnTo>
                  <a:pt x="11" y="11"/>
                </a:lnTo>
                <a:lnTo>
                  <a:pt x="12" y="11"/>
                </a:lnTo>
                <a:lnTo>
                  <a:pt x="12" y="10"/>
                </a:lnTo>
                <a:lnTo>
                  <a:pt x="12" y="10"/>
                </a:lnTo>
                <a:lnTo>
                  <a:pt x="13" y="9"/>
                </a:lnTo>
                <a:lnTo>
                  <a:pt x="15" y="8"/>
                </a:lnTo>
                <a:lnTo>
                  <a:pt x="15" y="8"/>
                </a:lnTo>
                <a:lnTo>
                  <a:pt x="14" y="7"/>
                </a:lnTo>
                <a:lnTo>
                  <a:pt x="14" y="6"/>
                </a:lnTo>
                <a:lnTo>
                  <a:pt x="13" y="6"/>
                </a:lnTo>
                <a:lnTo>
                  <a:pt x="13" y="6"/>
                </a:lnTo>
                <a:lnTo>
                  <a:pt x="12" y="5"/>
                </a:lnTo>
                <a:lnTo>
                  <a:pt x="12" y="4"/>
                </a:lnTo>
                <a:lnTo>
                  <a:pt x="9" y="4"/>
                </a:lnTo>
                <a:lnTo>
                  <a:pt x="8" y="2"/>
                </a:lnTo>
                <a:lnTo>
                  <a:pt x="7" y="1"/>
                </a:lnTo>
                <a:lnTo>
                  <a:pt x="6" y="0"/>
                </a:lnTo>
                <a:lnTo>
                  <a:pt x="0" y="1"/>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34" name="Freeform 46"/>
          <p:cNvSpPr>
            <a:spLocks/>
          </p:cNvSpPr>
          <p:nvPr/>
        </p:nvSpPr>
        <p:spPr bwMode="auto">
          <a:xfrm>
            <a:off x="7951788" y="1428750"/>
            <a:ext cx="271462" cy="522288"/>
          </a:xfrm>
          <a:custGeom>
            <a:avLst/>
            <a:gdLst/>
            <a:ahLst/>
            <a:cxnLst>
              <a:cxn ang="0">
                <a:pos x="0" y="7"/>
              </a:cxn>
              <a:cxn ang="0">
                <a:pos x="1" y="9"/>
              </a:cxn>
              <a:cxn ang="0">
                <a:pos x="1" y="10"/>
              </a:cxn>
              <a:cxn ang="0">
                <a:pos x="2" y="11"/>
              </a:cxn>
              <a:cxn ang="0">
                <a:pos x="2" y="11"/>
              </a:cxn>
              <a:cxn ang="0">
                <a:pos x="4" y="17"/>
              </a:cxn>
              <a:cxn ang="0">
                <a:pos x="5" y="22"/>
              </a:cxn>
              <a:cxn ang="0">
                <a:pos x="4" y="24"/>
              </a:cxn>
              <a:cxn ang="0">
                <a:pos x="4" y="26"/>
              </a:cxn>
              <a:cxn ang="0">
                <a:pos x="7" y="32"/>
              </a:cxn>
              <a:cxn ang="0">
                <a:pos x="6" y="35"/>
              </a:cxn>
              <a:cxn ang="0">
                <a:pos x="7" y="35"/>
              </a:cxn>
              <a:cxn ang="0">
                <a:pos x="7" y="35"/>
              </a:cxn>
              <a:cxn ang="0">
                <a:pos x="7" y="35"/>
              </a:cxn>
              <a:cxn ang="0">
                <a:pos x="8" y="35"/>
              </a:cxn>
              <a:cxn ang="0">
                <a:pos x="10" y="37"/>
              </a:cxn>
              <a:cxn ang="0">
                <a:pos x="10" y="42"/>
              </a:cxn>
              <a:cxn ang="0">
                <a:pos x="10" y="45"/>
              </a:cxn>
              <a:cxn ang="0">
                <a:pos x="12" y="48"/>
              </a:cxn>
              <a:cxn ang="0">
                <a:pos x="13" y="52"/>
              </a:cxn>
              <a:cxn ang="0">
                <a:pos x="24" y="49"/>
              </a:cxn>
              <a:cxn ang="0">
                <a:pos x="24" y="48"/>
              </a:cxn>
              <a:cxn ang="0">
                <a:pos x="23" y="47"/>
              </a:cxn>
              <a:cxn ang="0">
                <a:pos x="23" y="45"/>
              </a:cxn>
              <a:cxn ang="0">
                <a:pos x="23" y="44"/>
              </a:cxn>
              <a:cxn ang="0">
                <a:pos x="23" y="42"/>
              </a:cxn>
              <a:cxn ang="0">
                <a:pos x="22" y="34"/>
              </a:cxn>
              <a:cxn ang="0">
                <a:pos x="22" y="31"/>
              </a:cxn>
              <a:cxn ang="0">
                <a:pos x="23" y="26"/>
              </a:cxn>
              <a:cxn ang="0">
                <a:pos x="24" y="23"/>
              </a:cxn>
              <a:cxn ang="0">
                <a:pos x="24" y="21"/>
              </a:cxn>
              <a:cxn ang="0">
                <a:pos x="23" y="19"/>
              </a:cxn>
              <a:cxn ang="0">
                <a:pos x="23" y="17"/>
              </a:cxn>
              <a:cxn ang="0">
                <a:pos x="24" y="16"/>
              </a:cxn>
              <a:cxn ang="0">
                <a:pos x="27" y="13"/>
              </a:cxn>
              <a:cxn ang="0">
                <a:pos x="29" y="9"/>
              </a:cxn>
              <a:cxn ang="0">
                <a:pos x="27" y="6"/>
              </a:cxn>
              <a:cxn ang="0">
                <a:pos x="27" y="5"/>
              </a:cxn>
              <a:cxn ang="0">
                <a:pos x="27" y="4"/>
              </a:cxn>
              <a:cxn ang="0">
                <a:pos x="27" y="3"/>
              </a:cxn>
              <a:cxn ang="0">
                <a:pos x="26" y="0"/>
              </a:cxn>
              <a:cxn ang="0">
                <a:pos x="0" y="7"/>
              </a:cxn>
            </a:cxnLst>
            <a:rect l="0" t="0" r="r" b="b"/>
            <a:pathLst>
              <a:path w="29" h="52">
                <a:moveTo>
                  <a:pt x="0" y="7"/>
                </a:moveTo>
                <a:lnTo>
                  <a:pt x="1" y="9"/>
                </a:lnTo>
                <a:lnTo>
                  <a:pt x="1" y="10"/>
                </a:lnTo>
                <a:lnTo>
                  <a:pt x="2" y="11"/>
                </a:lnTo>
                <a:lnTo>
                  <a:pt x="2" y="11"/>
                </a:lnTo>
                <a:lnTo>
                  <a:pt x="4" y="17"/>
                </a:lnTo>
                <a:lnTo>
                  <a:pt x="5" y="22"/>
                </a:lnTo>
                <a:lnTo>
                  <a:pt x="4" y="24"/>
                </a:lnTo>
                <a:lnTo>
                  <a:pt x="4" y="26"/>
                </a:lnTo>
                <a:lnTo>
                  <a:pt x="7" y="32"/>
                </a:lnTo>
                <a:lnTo>
                  <a:pt x="6" y="35"/>
                </a:lnTo>
                <a:lnTo>
                  <a:pt x="7" y="35"/>
                </a:lnTo>
                <a:lnTo>
                  <a:pt x="7" y="35"/>
                </a:lnTo>
                <a:lnTo>
                  <a:pt x="7" y="35"/>
                </a:lnTo>
                <a:lnTo>
                  <a:pt x="8" y="35"/>
                </a:lnTo>
                <a:lnTo>
                  <a:pt x="10" y="37"/>
                </a:lnTo>
                <a:lnTo>
                  <a:pt x="10" y="42"/>
                </a:lnTo>
                <a:lnTo>
                  <a:pt x="10" y="45"/>
                </a:lnTo>
                <a:lnTo>
                  <a:pt x="12" y="48"/>
                </a:lnTo>
                <a:lnTo>
                  <a:pt x="13" y="52"/>
                </a:lnTo>
                <a:lnTo>
                  <a:pt x="24" y="49"/>
                </a:lnTo>
                <a:lnTo>
                  <a:pt x="24" y="48"/>
                </a:lnTo>
                <a:lnTo>
                  <a:pt x="23" y="47"/>
                </a:lnTo>
                <a:lnTo>
                  <a:pt x="23" y="45"/>
                </a:lnTo>
                <a:lnTo>
                  <a:pt x="23" y="44"/>
                </a:lnTo>
                <a:lnTo>
                  <a:pt x="23" y="42"/>
                </a:lnTo>
                <a:lnTo>
                  <a:pt x="22" y="34"/>
                </a:lnTo>
                <a:lnTo>
                  <a:pt x="22" y="31"/>
                </a:lnTo>
                <a:lnTo>
                  <a:pt x="23" y="26"/>
                </a:lnTo>
                <a:lnTo>
                  <a:pt x="24" y="23"/>
                </a:lnTo>
                <a:lnTo>
                  <a:pt x="24" y="21"/>
                </a:lnTo>
                <a:lnTo>
                  <a:pt x="23" y="19"/>
                </a:lnTo>
                <a:lnTo>
                  <a:pt x="23" y="17"/>
                </a:lnTo>
                <a:lnTo>
                  <a:pt x="24" y="16"/>
                </a:lnTo>
                <a:lnTo>
                  <a:pt x="27" y="13"/>
                </a:lnTo>
                <a:lnTo>
                  <a:pt x="29" y="9"/>
                </a:lnTo>
                <a:lnTo>
                  <a:pt x="27" y="6"/>
                </a:lnTo>
                <a:lnTo>
                  <a:pt x="27" y="5"/>
                </a:lnTo>
                <a:lnTo>
                  <a:pt x="27" y="4"/>
                </a:lnTo>
                <a:lnTo>
                  <a:pt x="27" y="3"/>
                </a:lnTo>
                <a:lnTo>
                  <a:pt x="26" y="0"/>
                </a:lnTo>
                <a:lnTo>
                  <a:pt x="0" y="7"/>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35" name="Freeform 47"/>
          <p:cNvSpPr>
            <a:spLocks/>
          </p:cNvSpPr>
          <p:nvPr/>
        </p:nvSpPr>
        <p:spPr bwMode="auto">
          <a:xfrm>
            <a:off x="8158163" y="1347788"/>
            <a:ext cx="242887" cy="573087"/>
          </a:xfrm>
          <a:custGeom>
            <a:avLst/>
            <a:gdLst/>
            <a:ahLst/>
            <a:cxnLst>
              <a:cxn ang="0">
                <a:pos x="26" y="49"/>
              </a:cxn>
              <a:cxn ang="0">
                <a:pos x="25" y="48"/>
              </a:cxn>
              <a:cxn ang="0">
                <a:pos x="24" y="48"/>
              </a:cxn>
              <a:cxn ang="0">
                <a:pos x="23" y="51"/>
              </a:cxn>
              <a:cxn ang="0">
                <a:pos x="21" y="51"/>
              </a:cxn>
              <a:cxn ang="0">
                <a:pos x="22" y="52"/>
              </a:cxn>
              <a:cxn ang="0">
                <a:pos x="21" y="53"/>
              </a:cxn>
              <a:cxn ang="0">
                <a:pos x="21" y="52"/>
              </a:cxn>
              <a:cxn ang="0">
                <a:pos x="20" y="53"/>
              </a:cxn>
              <a:cxn ang="0">
                <a:pos x="20" y="53"/>
              </a:cxn>
              <a:cxn ang="0">
                <a:pos x="2" y="57"/>
              </a:cxn>
              <a:cxn ang="0">
                <a:pos x="2" y="56"/>
              </a:cxn>
              <a:cxn ang="0">
                <a:pos x="1" y="55"/>
              </a:cxn>
              <a:cxn ang="0">
                <a:pos x="1" y="53"/>
              </a:cxn>
              <a:cxn ang="0">
                <a:pos x="2" y="52"/>
              </a:cxn>
              <a:cxn ang="0">
                <a:pos x="1" y="50"/>
              </a:cxn>
              <a:cxn ang="0">
                <a:pos x="0" y="42"/>
              </a:cxn>
              <a:cxn ang="0">
                <a:pos x="0" y="39"/>
              </a:cxn>
              <a:cxn ang="0">
                <a:pos x="1" y="35"/>
              </a:cxn>
              <a:cxn ang="0">
                <a:pos x="2" y="31"/>
              </a:cxn>
              <a:cxn ang="0">
                <a:pos x="2" y="29"/>
              </a:cxn>
              <a:cxn ang="0">
                <a:pos x="1" y="27"/>
              </a:cxn>
              <a:cxn ang="0">
                <a:pos x="1" y="25"/>
              </a:cxn>
              <a:cxn ang="0">
                <a:pos x="2" y="24"/>
              </a:cxn>
              <a:cxn ang="0">
                <a:pos x="5" y="21"/>
              </a:cxn>
              <a:cxn ang="0">
                <a:pos x="7" y="17"/>
              </a:cxn>
              <a:cxn ang="0">
                <a:pos x="5" y="14"/>
              </a:cxn>
              <a:cxn ang="0">
                <a:pos x="5" y="13"/>
              </a:cxn>
              <a:cxn ang="0">
                <a:pos x="5" y="12"/>
              </a:cxn>
              <a:cxn ang="0">
                <a:pos x="5" y="11"/>
              </a:cxn>
              <a:cxn ang="0">
                <a:pos x="4" y="8"/>
              </a:cxn>
              <a:cxn ang="0">
                <a:pos x="5" y="4"/>
              </a:cxn>
              <a:cxn ang="0">
                <a:pos x="4" y="3"/>
              </a:cxn>
              <a:cxn ang="0">
                <a:pos x="5" y="3"/>
              </a:cxn>
              <a:cxn ang="0">
                <a:pos x="6" y="3"/>
              </a:cxn>
              <a:cxn ang="0">
                <a:pos x="6" y="1"/>
              </a:cxn>
              <a:cxn ang="0">
                <a:pos x="7" y="2"/>
              </a:cxn>
              <a:cxn ang="0">
                <a:pos x="8" y="1"/>
              </a:cxn>
              <a:cxn ang="0">
                <a:pos x="9" y="0"/>
              </a:cxn>
              <a:cxn ang="0">
                <a:pos x="21" y="35"/>
              </a:cxn>
              <a:cxn ang="0">
                <a:pos x="21" y="36"/>
              </a:cxn>
              <a:cxn ang="0">
                <a:pos x="21" y="38"/>
              </a:cxn>
              <a:cxn ang="0">
                <a:pos x="21" y="38"/>
              </a:cxn>
              <a:cxn ang="0">
                <a:pos x="24" y="40"/>
              </a:cxn>
              <a:cxn ang="0">
                <a:pos x="24" y="41"/>
              </a:cxn>
              <a:cxn ang="0">
                <a:pos x="25" y="42"/>
              </a:cxn>
              <a:cxn ang="0">
                <a:pos x="25" y="43"/>
              </a:cxn>
              <a:cxn ang="0">
                <a:pos x="26" y="46"/>
              </a:cxn>
              <a:cxn ang="0">
                <a:pos x="26" y="46"/>
              </a:cxn>
              <a:cxn ang="0">
                <a:pos x="26" y="48"/>
              </a:cxn>
              <a:cxn ang="0">
                <a:pos x="26" y="49"/>
              </a:cxn>
            </a:cxnLst>
            <a:rect l="0" t="0" r="r" b="b"/>
            <a:pathLst>
              <a:path w="26" h="57">
                <a:moveTo>
                  <a:pt x="26" y="49"/>
                </a:moveTo>
                <a:lnTo>
                  <a:pt x="25" y="48"/>
                </a:lnTo>
                <a:lnTo>
                  <a:pt x="24" y="48"/>
                </a:lnTo>
                <a:lnTo>
                  <a:pt x="23" y="51"/>
                </a:lnTo>
                <a:lnTo>
                  <a:pt x="21" y="51"/>
                </a:lnTo>
                <a:lnTo>
                  <a:pt x="22" y="52"/>
                </a:lnTo>
                <a:lnTo>
                  <a:pt x="21" y="53"/>
                </a:lnTo>
                <a:lnTo>
                  <a:pt x="21" y="52"/>
                </a:lnTo>
                <a:lnTo>
                  <a:pt x="20" y="53"/>
                </a:lnTo>
                <a:lnTo>
                  <a:pt x="20" y="53"/>
                </a:lnTo>
                <a:lnTo>
                  <a:pt x="2" y="57"/>
                </a:lnTo>
                <a:lnTo>
                  <a:pt x="2" y="56"/>
                </a:lnTo>
                <a:lnTo>
                  <a:pt x="1" y="55"/>
                </a:lnTo>
                <a:lnTo>
                  <a:pt x="1" y="53"/>
                </a:lnTo>
                <a:lnTo>
                  <a:pt x="2" y="52"/>
                </a:lnTo>
                <a:lnTo>
                  <a:pt x="1" y="50"/>
                </a:lnTo>
                <a:lnTo>
                  <a:pt x="0" y="42"/>
                </a:lnTo>
                <a:lnTo>
                  <a:pt x="0" y="39"/>
                </a:lnTo>
                <a:lnTo>
                  <a:pt x="1" y="35"/>
                </a:lnTo>
                <a:lnTo>
                  <a:pt x="2" y="31"/>
                </a:lnTo>
                <a:lnTo>
                  <a:pt x="2" y="29"/>
                </a:lnTo>
                <a:lnTo>
                  <a:pt x="1" y="27"/>
                </a:lnTo>
                <a:lnTo>
                  <a:pt x="1" y="25"/>
                </a:lnTo>
                <a:lnTo>
                  <a:pt x="2" y="24"/>
                </a:lnTo>
                <a:lnTo>
                  <a:pt x="5" y="21"/>
                </a:lnTo>
                <a:lnTo>
                  <a:pt x="7" y="17"/>
                </a:lnTo>
                <a:lnTo>
                  <a:pt x="5" y="14"/>
                </a:lnTo>
                <a:lnTo>
                  <a:pt x="5" y="13"/>
                </a:lnTo>
                <a:lnTo>
                  <a:pt x="5" y="12"/>
                </a:lnTo>
                <a:lnTo>
                  <a:pt x="5" y="11"/>
                </a:lnTo>
                <a:lnTo>
                  <a:pt x="4" y="8"/>
                </a:lnTo>
                <a:lnTo>
                  <a:pt x="5" y="4"/>
                </a:lnTo>
                <a:lnTo>
                  <a:pt x="4" y="3"/>
                </a:lnTo>
                <a:lnTo>
                  <a:pt x="5" y="3"/>
                </a:lnTo>
                <a:lnTo>
                  <a:pt x="6" y="3"/>
                </a:lnTo>
                <a:lnTo>
                  <a:pt x="6" y="1"/>
                </a:lnTo>
                <a:lnTo>
                  <a:pt x="7" y="2"/>
                </a:lnTo>
                <a:lnTo>
                  <a:pt x="8" y="1"/>
                </a:lnTo>
                <a:lnTo>
                  <a:pt x="9" y="0"/>
                </a:lnTo>
                <a:lnTo>
                  <a:pt x="21" y="35"/>
                </a:lnTo>
                <a:lnTo>
                  <a:pt x="21" y="36"/>
                </a:lnTo>
                <a:lnTo>
                  <a:pt x="21" y="38"/>
                </a:lnTo>
                <a:lnTo>
                  <a:pt x="21" y="38"/>
                </a:lnTo>
                <a:lnTo>
                  <a:pt x="24" y="40"/>
                </a:lnTo>
                <a:lnTo>
                  <a:pt x="24" y="41"/>
                </a:lnTo>
                <a:lnTo>
                  <a:pt x="25" y="42"/>
                </a:lnTo>
                <a:lnTo>
                  <a:pt x="25" y="43"/>
                </a:lnTo>
                <a:lnTo>
                  <a:pt x="26" y="46"/>
                </a:lnTo>
                <a:lnTo>
                  <a:pt x="26" y="46"/>
                </a:lnTo>
                <a:lnTo>
                  <a:pt x="26" y="48"/>
                </a:lnTo>
                <a:lnTo>
                  <a:pt x="26" y="49"/>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36" name="Freeform 48"/>
          <p:cNvSpPr>
            <a:spLocks/>
          </p:cNvSpPr>
          <p:nvPr/>
        </p:nvSpPr>
        <p:spPr bwMode="auto">
          <a:xfrm>
            <a:off x="8242300" y="825500"/>
            <a:ext cx="561975" cy="984250"/>
          </a:xfrm>
          <a:custGeom>
            <a:avLst/>
            <a:gdLst/>
            <a:ahLst/>
            <a:cxnLst>
              <a:cxn ang="0">
                <a:pos x="12" y="87"/>
              </a:cxn>
              <a:cxn ang="0">
                <a:pos x="12" y="90"/>
              </a:cxn>
              <a:cxn ang="0">
                <a:pos x="15" y="92"/>
              </a:cxn>
              <a:cxn ang="0">
                <a:pos x="16" y="94"/>
              </a:cxn>
              <a:cxn ang="0">
                <a:pos x="17" y="98"/>
              </a:cxn>
              <a:cxn ang="0">
                <a:pos x="18" y="95"/>
              </a:cxn>
              <a:cxn ang="0">
                <a:pos x="20" y="89"/>
              </a:cxn>
              <a:cxn ang="0">
                <a:pos x="22" y="84"/>
              </a:cxn>
              <a:cxn ang="0">
                <a:pos x="21" y="83"/>
              </a:cxn>
              <a:cxn ang="0">
                <a:pos x="25" y="77"/>
              </a:cxn>
              <a:cxn ang="0">
                <a:pos x="26" y="79"/>
              </a:cxn>
              <a:cxn ang="0">
                <a:pos x="27" y="79"/>
              </a:cxn>
              <a:cxn ang="0">
                <a:pos x="27" y="76"/>
              </a:cxn>
              <a:cxn ang="0">
                <a:pos x="31" y="75"/>
              </a:cxn>
              <a:cxn ang="0">
                <a:pos x="32" y="72"/>
              </a:cxn>
              <a:cxn ang="0">
                <a:pos x="34" y="72"/>
              </a:cxn>
              <a:cxn ang="0">
                <a:pos x="36" y="69"/>
              </a:cxn>
              <a:cxn ang="0">
                <a:pos x="37" y="65"/>
              </a:cxn>
              <a:cxn ang="0">
                <a:pos x="38" y="63"/>
              </a:cxn>
              <a:cxn ang="0">
                <a:pos x="41" y="63"/>
              </a:cxn>
              <a:cxn ang="0">
                <a:pos x="43" y="60"/>
              </a:cxn>
              <a:cxn ang="0">
                <a:pos x="45" y="58"/>
              </a:cxn>
              <a:cxn ang="0">
                <a:pos x="48" y="59"/>
              </a:cxn>
              <a:cxn ang="0">
                <a:pos x="53" y="54"/>
              </a:cxn>
              <a:cxn ang="0">
                <a:pos x="57" y="50"/>
              </a:cxn>
              <a:cxn ang="0">
                <a:pos x="58" y="50"/>
              </a:cxn>
              <a:cxn ang="0">
                <a:pos x="60" y="47"/>
              </a:cxn>
              <a:cxn ang="0">
                <a:pos x="59" y="45"/>
              </a:cxn>
              <a:cxn ang="0">
                <a:pos x="58" y="45"/>
              </a:cxn>
              <a:cxn ang="0">
                <a:pos x="59" y="44"/>
              </a:cxn>
              <a:cxn ang="0">
                <a:pos x="57" y="40"/>
              </a:cxn>
              <a:cxn ang="0">
                <a:pos x="55" y="39"/>
              </a:cxn>
              <a:cxn ang="0">
                <a:pos x="53" y="40"/>
              </a:cxn>
              <a:cxn ang="0">
                <a:pos x="50" y="34"/>
              </a:cxn>
              <a:cxn ang="0">
                <a:pos x="51" y="33"/>
              </a:cxn>
              <a:cxn ang="0">
                <a:pos x="49" y="32"/>
              </a:cxn>
              <a:cxn ang="0">
                <a:pos x="46" y="32"/>
              </a:cxn>
              <a:cxn ang="0">
                <a:pos x="44" y="31"/>
              </a:cxn>
              <a:cxn ang="0">
                <a:pos x="43" y="27"/>
              </a:cxn>
              <a:cxn ang="0">
                <a:pos x="30" y="1"/>
              </a:cxn>
              <a:cxn ang="0">
                <a:pos x="26" y="1"/>
              </a:cxn>
              <a:cxn ang="0">
                <a:pos x="25" y="3"/>
              </a:cxn>
              <a:cxn ang="0">
                <a:pos x="22" y="4"/>
              </a:cxn>
              <a:cxn ang="0">
                <a:pos x="18" y="7"/>
              </a:cxn>
              <a:cxn ang="0">
                <a:pos x="17" y="3"/>
              </a:cxn>
              <a:cxn ang="0">
                <a:pos x="15" y="2"/>
              </a:cxn>
              <a:cxn ang="0">
                <a:pos x="8" y="21"/>
              </a:cxn>
              <a:cxn ang="0">
                <a:pos x="9" y="24"/>
              </a:cxn>
              <a:cxn ang="0">
                <a:pos x="8" y="28"/>
              </a:cxn>
              <a:cxn ang="0">
                <a:pos x="6" y="30"/>
              </a:cxn>
              <a:cxn ang="0">
                <a:pos x="7" y="40"/>
              </a:cxn>
              <a:cxn ang="0">
                <a:pos x="5" y="45"/>
              </a:cxn>
              <a:cxn ang="0">
                <a:pos x="5" y="49"/>
              </a:cxn>
              <a:cxn ang="0">
                <a:pos x="4" y="49"/>
              </a:cxn>
              <a:cxn ang="0">
                <a:pos x="4" y="52"/>
              </a:cxn>
              <a:cxn ang="0">
                <a:pos x="2" y="51"/>
              </a:cxn>
            </a:cxnLst>
            <a:rect l="0" t="0" r="r" b="b"/>
            <a:pathLst>
              <a:path w="60" h="98">
                <a:moveTo>
                  <a:pt x="0" y="52"/>
                </a:moveTo>
                <a:lnTo>
                  <a:pt x="12" y="87"/>
                </a:lnTo>
                <a:lnTo>
                  <a:pt x="12" y="88"/>
                </a:lnTo>
                <a:lnTo>
                  <a:pt x="12" y="90"/>
                </a:lnTo>
                <a:lnTo>
                  <a:pt x="12" y="90"/>
                </a:lnTo>
                <a:lnTo>
                  <a:pt x="15" y="92"/>
                </a:lnTo>
                <a:lnTo>
                  <a:pt x="15" y="93"/>
                </a:lnTo>
                <a:lnTo>
                  <a:pt x="16" y="94"/>
                </a:lnTo>
                <a:lnTo>
                  <a:pt x="16" y="95"/>
                </a:lnTo>
                <a:lnTo>
                  <a:pt x="17" y="98"/>
                </a:lnTo>
                <a:lnTo>
                  <a:pt x="18" y="97"/>
                </a:lnTo>
                <a:lnTo>
                  <a:pt x="18" y="95"/>
                </a:lnTo>
                <a:lnTo>
                  <a:pt x="18" y="92"/>
                </a:lnTo>
                <a:lnTo>
                  <a:pt x="20" y="89"/>
                </a:lnTo>
                <a:lnTo>
                  <a:pt x="21" y="85"/>
                </a:lnTo>
                <a:lnTo>
                  <a:pt x="22" y="84"/>
                </a:lnTo>
                <a:lnTo>
                  <a:pt x="22" y="83"/>
                </a:lnTo>
                <a:lnTo>
                  <a:pt x="21" y="83"/>
                </a:lnTo>
                <a:lnTo>
                  <a:pt x="21" y="81"/>
                </a:lnTo>
                <a:lnTo>
                  <a:pt x="25" y="77"/>
                </a:lnTo>
                <a:lnTo>
                  <a:pt x="25" y="77"/>
                </a:lnTo>
                <a:lnTo>
                  <a:pt x="26" y="79"/>
                </a:lnTo>
                <a:lnTo>
                  <a:pt x="26" y="80"/>
                </a:lnTo>
                <a:lnTo>
                  <a:pt x="27" y="79"/>
                </a:lnTo>
                <a:lnTo>
                  <a:pt x="27" y="77"/>
                </a:lnTo>
                <a:lnTo>
                  <a:pt x="27" y="76"/>
                </a:lnTo>
                <a:lnTo>
                  <a:pt x="30" y="76"/>
                </a:lnTo>
                <a:lnTo>
                  <a:pt x="31" y="75"/>
                </a:lnTo>
                <a:lnTo>
                  <a:pt x="31" y="73"/>
                </a:lnTo>
                <a:lnTo>
                  <a:pt x="32" y="72"/>
                </a:lnTo>
                <a:lnTo>
                  <a:pt x="33" y="73"/>
                </a:lnTo>
                <a:lnTo>
                  <a:pt x="34" y="72"/>
                </a:lnTo>
                <a:lnTo>
                  <a:pt x="35" y="71"/>
                </a:lnTo>
                <a:lnTo>
                  <a:pt x="36" y="69"/>
                </a:lnTo>
                <a:lnTo>
                  <a:pt x="35" y="67"/>
                </a:lnTo>
                <a:lnTo>
                  <a:pt x="37" y="65"/>
                </a:lnTo>
                <a:lnTo>
                  <a:pt x="37" y="63"/>
                </a:lnTo>
                <a:lnTo>
                  <a:pt x="38" y="63"/>
                </a:lnTo>
                <a:lnTo>
                  <a:pt x="40" y="64"/>
                </a:lnTo>
                <a:lnTo>
                  <a:pt x="41" y="63"/>
                </a:lnTo>
                <a:lnTo>
                  <a:pt x="42" y="62"/>
                </a:lnTo>
                <a:lnTo>
                  <a:pt x="43" y="60"/>
                </a:lnTo>
                <a:lnTo>
                  <a:pt x="43" y="60"/>
                </a:lnTo>
                <a:lnTo>
                  <a:pt x="45" y="58"/>
                </a:lnTo>
                <a:lnTo>
                  <a:pt x="47" y="58"/>
                </a:lnTo>
                <a:lnTo>
                  <a:pt x="48" y="59"/>
                </a:lnTo>
                <a:lnTo>
                  <a:pt x="51" y="55"/>
                </a:lnTo>
                <a:lnTo>
                  <a:pt x="53" y="54"/>
                </a:lnTo>
                <a:lnTo>
                  <a:pt x="56" y="52"/>
                </a:lnTo>
                <a:lnTo>
                  <a:pt x="57" y="50"/>
                </a:lnTo>
                <a:lnTo>
                  <a:pt x="57" y="50"/>
                </a:lnTo>
                <a:lnTo>
                  <a:pt x="58" y="50"/>
                </a:lnTo>
                <a:lnTo>
                  <a:pt x="59" y="49"/>
                </a:lnTo>
                <a:lnTo>
                  <a:pt x="60" y="47"/>
                </a:lnTo>
                <a:lnTo>
                  <a:pt x="60" y="46"/>
                </a:lnTo>
                <a:lnTo>
                  <a:pt x="59" y="45"/>
                </a:lnTo>
                <a:lnTo>
                  <a:pt x="58" y="46"/>
                </a:lnTo>
                <a:lnTo>
                  <a:pt x="58" y="45"/>
                </a:lnTo>
                <a:lnTo>
                  <a:pt x="58" y="44"/>
                </a:lnTo>
                <a:lnTo>
                  <a:pt x="59" y="44"/>
                </a:lnTo>
                <a:lnTo>
                  <a:pt x="58" y="42"/>
                </a:lnTo>
                <a:lnTo>
                  <a:pt x="57" y="40"/>
                </a:lnTo>
                <a:lnTo>
                  <a:pt x="56" y="39"/>
                </a:lnTo>
                <a:lnTo>
                  <a:pt x="55" y="39"/>
                </a:lnTo>
                <a:lnTo>
                  <a:pt x="54" y="40"/>
                </a:lnTo>
                <a:lnTo>
                  <a:pt x="53" y="40"/>
                </a:lnTo>
                <a:lnTo>
                  <a:pt x="51" y="39"/>
                </a:lnTo>
                <a:lnTo>
                  <a:pt x="50" y="34"/>
                </a:lnTo>
                <a:lnTo>
                  <a:pt x="51" y="34"/>
                </a:lnTo>
                <a:lnTo>
                  <a:pt x="51" y="33"/>
                </a:lnTo>
                <a:lnTo>
                  <a:pt x="50" y="32"/>
                </a:lnTo>
                <a:lnTo>
                  <a:pt x="49" y="32"/>
                </a:lnTo>
                <a:lnTo>
                  <a:pt x="48" y="33"/>
                </a:lnTo>
                <a:lnTo>
                  <a:pt x="46" y="32"/>
                </a:lnTo>
                <a:lnTo>
                  <a:pt x="45" y="32"/>
                </a:lnTo>
                <a:lnTo>
                  <a:pt x="44" y="31"/>
                </a:lnTo>
                <a:lnTo>
                  <a:pt x="43" y="28"/>
                </a:lnTo>
                <a:lnTo>
                  <a:pt x="43" y="27"/>
                </a:lnTo>
                <a:lnTo>
                  <a:pt x="36" y="5"/>
                </a:lnTo>
                <a:lnTo>
                  <a:pt x="30" y="1"/>
                </a:lnTo>
                <a:lnTo>
                  <a:pt x="28" y="0"/>
                </a:lnTo>
                <a:lnTo>
                  <a:pt x="26" y="1"/>
                </a:lnTo>
                <a:lnTo>
                  <a:pt x="26" y="2"/>
                </a:lnTo>
                <a:lnTo>
                  <a:pt x="25" y="3"/>
                </a:lnTo>
                <a:lnTo>
                  <a:pt x="25" y="3"/>
                </a:lnTo>
                <a:lnTo>
                  <a:pt x="22" y="4"/>
                </a:lnTo>
                <a:lnTo>
                  <a:pt x="19" y="7"/>
                </a:lnTo>
                <a:lnTo>
                  <a:pt x="18" y="7"/>
                </a:lnTo>
                <a:lnTo>
                  <a:pt x="17" y="5"/>
                </a:lnTo>
                <a:lnTo>
                  <a:pt x="17" y="3"/>
                </a:lnTo>
                <a:lnTo>
                  <a:pt x="16" y="2"/>
                </a:lnTo>
                <a:lnTo>
                  <a:pt x="15" y="2"/>
                </a:lnTo>
                <a:lnTo>
                  <a:pt x="13" y="3"/>
                </a:lnTo>
                <a:lnTo>
                  <a:pt x="8" y="21"/>
                </a:lnTo>
                <a:lnTo>
                  <a:pt x="7" y="23"/>
                </a:lnTo>
                <a:lnTo>
                  <a:pt x="9" y="24"/>
                </a:lnTo>
                <a:lnTo>
                  <a:pt x="9" y="26"/>
                </a:lnTo>
                <a:lnTo>
                  <a:pt x="8" y="28"/>
                </a:lnTo>
                <a:lnTo>
                  <a:pt x="7" y="28"/>
                </a:lnTo>
                <a:lnTo>
                  <a:pt x="6" y="30"/>
                </a:lnTo>
                <a:lnTo>
                  <a:pt x="8" y="37"/>
                </a:lnTo>
                <a:lnTo>
                  <a:pt x="7" y="40"/>
                </a:lnTo>
                <a:lnTo>
                  <a:pt x="7" y="41"/>
                </a:lnTo>
                <a:lnTo>
                  <a:pt x="5" y="45"/>
                </a:lnTo>
                <a:lnTo>
                  <a:pt x="4" y="46"/>
                </a:lnTo>
                <a:lnTo>
                  <a:pt x="5" y="49"/>
                </a:lnTo>
                <a:lnTo>
                  <a:pt x="5" y="49"/>
                </a:lnTo>
                <a:lnTo>
                  <a:pt x="4" y="49"/>
                </a:lnTo>
                <a:lnTo>
                  <a:pt x="4" y="51"/>
                </a:lnTo>
                <a:lnTo>
                  <a:pt x="4" y="52"/>
                </a:lnTo>
                <a:lnTo>
                  <a:pt x="3" y="52"/>
                </a:lnTo>
                <a:lnTo>
                  <a:pt x="2" y="51"/>
                </a:lnTo>
                <a:lnTo>
                  <a:pt x="0" y="52"/>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37" name="Freeform 49"/>
          <p:cNvSpPr>
            <a:spLocks/>
          </p:cNvSpPr>
          <p:nvPr/>
        </p:nvSpPr>
        <p:spPr bwMode="auto">
          <a:xfrm>
            <a:off x="6902450" y="2603500"/>
            <a:ext cx="684213" cy="735013"/>
          </a:xfrm>
          <a:custGeom>
            <a:avLst/>
            <a:gdLst/>
            <a:ahLst/>
            <a:cxnLst>
              <a:cxn ang="0">
                <a:pos x="24" y="0"/>
              </a:cxn>
              <a:cxn ang="0">
                <a:pos x="24" y="3"/>
              </a:cxn>
              <a:cxn ang="0">
                <a:pos x="24" y="7"/>
              </a:cxn>
              <a:cxn ang="0">
                <a:pos x="23" y="16"/>
              </a:cxn>
              <a:cxn ang="0">
                <a:pos x="23" y="19"/>
              </a:cxn>
              <a:cxn ang="0">
                <a:pos x="21" y="23"/>
              </a:cxn>
              <a:cxn ang="0">
                <a:pos x="18" y="27"/>
              </a:cxn>
              <a:cxn ang="0">
                <a:pos x="16" y="28"/>
              </a:cxn>
              <a:cxn ang="0">
                <a:pos x="13" y="29"/>
              </a:cxn>
              <a:cxn ang="0">
                <a:pos x="11" y="31"/>
              </a:cxn>
              <a:cxn ang="0">
                <a:pos x="10" y="37"/>
              </a:cxn>
              <a:cxn ang="0">
                <a:pos x="7" y="37"/>
              </a:cxn>
              <a:cxn ang="0">
                <a:pos x="4" y="42"/>
              </a:cxn>
              <a:cxn ang="0">
                <a:pos x="4" y="47"/>
              </a:cxn>
              <a:cxn ang="0">
                <a:pos x="2" y="50"/>
              </a:cxn>
              <a:cxn ang="0">
                <a:pos x="0" y="53"/>
              </a:cxn>
              <a:cxn ang="0">
                <a:pos x="0" y="56"/>
              </a:cxn>
              <a:cxn ang="0">
                <a:pos x="4" y="62"/>
              </a:cxn>
              <a:cxn ang="0">
                <a:pos x="6" y="65"/>
              </a:cxn>
              <a:cxn ang="0">
                <a:pos x="8" y="66"/>
              </a:cxn>
              <a:cxn ang="0">
                <a:pos x="9" y="67"/>
              </a:cxn>
              <a:cxn ang="0">
                <a:pos x="12" y="68"/>
              </a:cxn>
              <a:cxn ang="0">
                <a:pos x="12" y="70"/>
              </a:cxn>
              <a:cxn ang="0">
                <a:pos x="18" y="73"/>
              </a:cxn>
              <a:cxn ang="0">
                <a:pos x="21" y="72"/>
              </a:cxn>
              <a:cxn ang="0">
                <a:pos x="23" y="70"/>
              </a:cxn>
              <a:cxn ang="0">
                <a:pos x="25" y="72"/>
              </a:cxn>
              <a:cxn ang="0">
                <a:pos x="30" y="70"/>
              </a:cxn>
              <a:cxn ang="0">
                <a:pos x="31" y="67"/>
              </a:cxn>
              <a:cxn ang="0">
                <a:pos x="36" y="65"/>
              </a:cxn>
              <a:cxn ang="0">
                <a:pos x="40" y="62"/>
              </a:cxn>
              <a:cxn ang="0">
                <a:pos x="39" y="58"/>
              </a:cxn>
              <a:cxn ang="0">
                <a:pos x="45" y="40"/>
              </a:cxn>
              <a:cxn ang="0">
                <a:pos x="48" y="41"/>
              </a:cxn>
              <a:cxn ang="0">
                <a:pos x="49" y="43"/>
              </a:cxn>
              <a:cxn ang="0">
                <a:pos x="53" y="40"/>
              </a:cxn>
              <a:cxn ang="0">
                <a:pos x="55" y="33"/>
              </a:cxn>
              <a:cxn ang="0">
                <a:pos x="59" y="31"/>
              </a:cxn>
              <a:cxn ang="0">
                <a:pos x="61" y="29"/>
              </a:cxn>
              <a:cxn ang="0">
                <a:pos x="63" y="25"/>
              </a:cxn>
              <a:cxn ang="0">
                <a:pos x="62" y="24"/>
              </a:cxn>
              <a:cxn ang="0">
                <a:pos x="63" y="19"/>
              </a:cxn>
              <a:cxn ang="0">
                <a:pos x="71" y="23"/>
              </a:cxn>
              <a:cxn ang="0">
                <a:pos x="73" y="24"/>
              </a:cxn>
              <a:cxn ang="0">
                <a:pos x="71" y="16"/>
              </a:cxn>
              <a:cxn ang="0">
                <a:pos x="70" y="14"/>
              </a:cxn>
              <a:cxn ang="0">
                <a:pos x="67" y="14"/>
              </a:cxn>
              <a:cxn ang="0">
                <a:pos x="61" y="15"/>
              </a:cxn>
              <a:cxn ang="0">
                <a:pos x="59" y="17"/>
              </a:cxn>
              <a:cxn ang="0">
                <a:pos x="56" y="16"/>
              </a:cxn>
              <a:cxn ang="0">
                <a:pos x="54" y="19"/>
              </a:cxn>
              <a:cxn ang="0">
                <a:pos x="51" y="21"/>
              </a:cxn>
              <a:cxn ang="0">
                <a:pos x="47" y="25"/>
              </a:cxn>
              <a:cxn ang="0">
                <a:pos x="44" y="16"/>
              </a:cxn>
              <a:cxn ang="0">
                <a:pos x="24" y="1"/>
              </a:cxn>
            </a:cxnLst>
            <a:rect l="0" t="0" r="r" b="b"/>
            <a:pathLst>
              <a:path w="73" h="73">
                <a:moveTo>
                  <a:pt x="24" y="1"/>
                </a:moveTo>
                <a:lnTo>
                  <a:pt x="24" y="0"/>
                </a:lnTo>
                <a:lnTo>
                  <a:pt x="23" y="1"/>
                </a:lnTo>
                <a:lnTo>
                  <a:pt x="24" y="3"/>
                </a:lnTo>
                <a:lnTo>
                  <a:pt x="21" y="5"/>
                </a:lnTo>
                <a:lnTo>
                  <a:pt x="24" y="7"/>
                </a:lnTo>
                <a:lnTo>
                  <a:pt x="23" y="14"/>
                </a:lnTo>
                <a:lnTo>
                  <a:pt x="23" y="16"/>
                </a:lnTo>
                <a:lnTo>
                  <a:pt x="23" y="18"/>
                </a:lnTo>
                <a:lnTo>
                  <a:pt x="23" y="19"/>
                </a:lnTo>
                <a:lnTo>
                  <a:pt x="23" y="21"/>
                </a:lnTo>
                <a:lnTo>
                  <a:pt x="21" y="23"/>
                </a:lnTo>
                <a:lnTo>
                  <a:pt x="20" y="23"/>
                </a:lnTo>
                <a:lnTo>
                  <a:pt x="18" y="27"/>
                </a:lnTo>
                <a:lnTo>
                  <a:pt x="17" y="28"/>
                </a:lnTo>
                <a:lnTo>
                  <a:pt x="16" y="28"/>
                </a:lnTo>
                <a:lnTo>
                  <a:pt x="14" y="28"/>
                </a:lnTo>
                <a:lnTo>
                  <a:pt x="13" y="29"/>
                </a:lnTo>
                <a:lnTo>
                  <a:pt x="13" y="30"/>
                </a:lnTo>
                <a:lnTo>
                  <a:pt x="11" y="31"/>
                </a:lnTo>
                <a:lnTo>
                  <a:pt x="10" y="35"/>
                </a:lnTo>
                <a:lnTo>
                  <a:pt x="10" y="37"/>
                </a:lnTo>
                <a:lnTo>
                  <a:pt x="8" y="40"/>
                </a:lnTo>
                <a:lnTo>
                  <a:pt x="7" y="37"/>
                </a:lnTo>
                <a:lnTo>
                  <a:pt x="6" y="37"/>
                </a:lnTo>
                <a:lnTo>
                  <a:pt x="4" y="42"/>
                </a:lnTo>
                <a:lnTo>
                  <a:pt x="4" y="45"/>
                </a:lnTo>
                <a:lnTo>
                  <a:pt x="4" y="47"/>
                </a:lnTo>
                <a:lnTo>
                  <a:pt x="3" y="48"/>
                </a:lnTo>
                <a:lnTo>
                  <a:pt x="2" y="50"/>
                </a:lnTo>
                <a:lnTo>
                  <a:pt x="0" y="51"/>
                </a:lnTo>
                <a:lnTo>
                  <a:pt x="0" y="53"/>
                </a:lnTo>
                <a:lnTo>
                  <a:pt x="0" y="55"/>
                </a:lnTo>
                <a:lnTo>
                  <a:pt x="0" y="56"/>
                </a:lnTo>
                <a:lnTo>
                  <a:pt x="0" y="57"/>
                </a:lnTo>
                <a:lnTo>
                  <a:pt x="4" y="62"/>
                </a:lnTo>
                <a:lnTo>
                  <a:pt x="6" y="65"/>
                </a:lnTo>
                <a:lnTo>
                  <a:pt x="6" y="65"/>
                </a:lnTo>
                <a:lnTo>
                  <a:pt x="7" y="65"/>
                </a:lnTo>
                <a:lnTo>
                  <a:pt x="8" y="66"/>
                </a:lnTo>
                <a:lnTo>
                  <a:pt x="9" y="67"/>
                </a:lnTo>
                <a:lnTo>
                  <a:pt x="9" y="67"/>
                </a:lnTo>
                <a:lnTo>
                  <a:pt x="11" y="68"/>
                </a:lnTo>
                <a:lnTo>
                  <a:pt x="12" y="68"/>
                </a:lnTo>
                <a:lnTo>
                  <a:pt x="12" y="68"/>
                </a:lnTo>
                <a:lnTo>
                  <a:pt x="12" y="70"/>
                </a:lnTo>
                <a:lnTo>
                  <a:pt x="14" y="72"/>
                </a:lnTo>
                <a:lnTo>
                  <a:pt x="18" y="73"/>
                </a:lnTo>
                <a:lnTo>
                  <a:pt x="19" y="73"/>
                </a:lnTo>
                <a:lnTo>
                  <a:pt x="21" y="72"/>
                </a:lnTo>
                <a:lnTo>
                  <a:pt x="22" y="71"/>
                </a:lnTo>
                <a:lnTo>
                  <a:pt x="23" y="70"/>
                </a:lnTo>
                <a:lnTo>
                  <a:pt x="24" y="71"/>
                </a:lnTo>
                <a:lnTo>
                  <a:pt x="25" y="72"/>
                </a:lnTo>
                <a:lnTo>
                  <a:pt x="26" y="71"/>
                </a:lnTo>
                <a:lnTo>
                  <a:pt x="30" y="70"/>
                </a:lnTo>
                <a:lnTo>
                  <a:pt x="31" y="67"/>
                </a:lnTo>
                <a:lnTo>
                  <a:pt x="31" y="67"/>
                </a:lnTo>
                <a:lnTo>
                  <a:pt x="32" y="68"/>
                </a:lnTo>
                <a:lnTo>
                  <a:pt x="36" y="65"/>
                </a:lnTo>
                <a:lnTo>
                  <a:pt x="37" y="66"/>
                </a:lnTo>
                <a:lnTo>
                  <a:pt x="40" y="62"/>
                </a:lnTo>
                <a:lnTo>
                  <a:pt x="39" y="61"/>
                </a:lnTo>
                <a:lnTo>
                  <a:pt x="39" y="58"/>
                </a:lnTo>
                <a:lnTo>
                  <a:pt x="42" y="53"/>
                </a:lnTo>
                <a:lnTo>
                  <a:pt x="45" y="40"/>
                </a:lnTo>
                <a:lnTo>
                  <a:pt x="46" y="40"/>
                </a:lnTo>
                <a:lnTo>
                  <a:pt x="48" y="41"/>
                </a:lnTo>
                <a:lnTo>
                  <a:pt x="48" y="42"/>
                </a:lnTo>
                <a:lnTo>
                  <a:pt x="49" y="43"/>
                </a:lnTo>
                <a:lnTo>
                  <a:pt x="51" y="42"/>
                </a:lnTo>
                <a:lnTo>
                  <a:pt x="53" y="40"/>
                </a:lnTo>
                <a:lnTo>
                  <a:pt x="54" y="35"/>
                </a:lnTo>
                <a:lnTo>
                  <a:pt x="55" y="33"/>
                </a:lnTo>
                <a:lnTo>
                  <a:pt x="57" y="34"/>
                </a:lnTo>
                <a:lnTo>
                  <a:pt x="59" y="31"/>
                </a:lnTo>
                <a:lnTo>
                  <a:pt x="60" y="30"/>
                </a:lnTo>
                <a:lnTo>
                  <a:pt x="61" y="29"/>
                </a:lnTo>
                <a:lnTo>
                  <a:pt x="62" y="26"/>
                </a:lnTo>
                <a:lnTo>
                  <a:pt x="63" y="25"/>
                </a:lnTo>
                <a:lnTo>
                  <a:pt x="63" y="24"/>
                </a:lnTo>
                <a:lnTo>
                  <a:pt x="62" y="24"/>
                </a:lnTo>
                <a:lnTo>
                  <a:pt x="63" y="20"/>
                </a:lnTo>
                <a:lnTo>
                  <a:pt x="63" y="19"/>
                </a:lnTo>
                <a:lnTo>
                  <a:pt x="64" y="19"/>
                </a:lnTo>
                <a:lnTo>
                  <a:pt x="71" y="23"/>
                </a:lnTo>
                <a:lnTo>
                  <a:pt x="72" y="24"/>
                </a:lnTo>
                <a:lnTo>
                  <a:pt x="73" y="24"/>
                </a:lnTo>
                <a:lnTo>
                  <a:pt x="73" y="20"/>
                </a:lnTo>
                <a:lnTo>
                  <a:pt x="71" y="16"/>
                </a:lnTo>
                <a:lnTo>
                  <a:pt x="71" y="16"/>
                </a:lnTo>
                <a:lnTo>
                  <a:pt x="70" y="14"/>
                </a:lnTo>
                <a:lnTo>
                  <a:pt x="69" y="14"/>
                </a:lnTo>
                <a:lnTo>
                  <a:pt x="67" y="14"/>
                </a:lnTo>
                <a:lnTo>
                  <a:pt x="66" y="14"/>
                </a:lnTo>
                <a:lnTo>
                  <a:pt x="61" y="15"/>
                </a:lnTo>
                <a:lnTo>
                  <a:pt x="61" y="17"/>
                </a:lnTo>
                <a:lnTo>
                  <a:pt x="59" y="17"/>
                </a:lnTo>
                <a:lnTo>
                  <a:pt x="57" y="17"/>
                </a:lnTo>
                <a:lnTo>
                  <a:pt x="56" y="16"/>
                </a:lnTo>
                <a:lnTo>
                  <a:pt x="55" y="18"/>
                </a:lnTo>
                <a:lnTo>
                  <a:pt x="54" y="19"/>
                </a:lnTo>
                <a:lnTo>
                  <a:pt x="52" y="20"/>
                </a:lnTo>
                <a:lnTo>
                  <a:pt x="51" y="21"/>
                </a:lnTo>
                <a:lnTo>
                  <a:pt x="48" y="25"/>
                </a:lnTo>
                <a:lnTo>
                  <a:pt x="47" y="25"/>
                </a:lnTo>
                <a:lnTo>
                  <a:pt x="46" y="26"/>
                </a:lnTo>
                <a:lnTo>
                  <a:pt x="44" y="16"/>
                </a:lnTo>
                <a:lnTo>
                  <a:pt x="28" y="19"/>
                </a:lnTo>
                <a:lnTo>
                  <a:pt x="24" y="1"/>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38" name="Freeform 50"/>
          <p:cNvSpPr>
            <a:spLocks/>
          </p:cNvSpPr>
          <p:nvPr/>
        </p:nvSpPr>
        <p:spPr bwMode="auto">
          <a:xfrm>
            <a:off x="5083175" y="3638550"/>
            <a:ext cx="768350" cy="754063"/>
          </a:xfrm>
          <a:custGeom>
            <a:avLst/>
            <a:gdLst/>
            <a:ahLst/>
            <a:cxnLst>
              <a:cxn ang="0">
                <a:pos x="0" y="3"/>
              </a:cxn>
              <a:cxn ang="0">
                <a:pos x="74" y="0"/>
              </a:cxn>
              <a:cxn ang="0">
                <a:pos x="74" y="1"/>
              </a:cxn>
              <a:cxn ang="0">
                <a:pos x="75" y="2"/>
              </a:cxn>
              <a:cxn ang="0">
                <a:pos x="76" y="4"/>
              </a:cxn>
              <a:cxn ang="0">
                <a:pos x="76" y="5"/>
              </a:cxn>
              <a:cxn ang="0">
                <a:pos x="73" y="7"/>
              </a:cxn>
              <a:cxn ang="0">
                <a:pos x="72" y="10"/>
              </a:cxn>
              <a:cxn ang="0">
                <a:pos x="71" y="11"/>
              </a:cxn>
              <a:cxn ang="0">
                <a:pos x="82" y="10"/>
              </a:cxn>
              <a:cxn ang="0">
                <a:pos x="82" y="11"/>
              </a:cxn>
              <a:cxn ang="0">
                <a:pos x="82" y="12"/>
              </a:cxn>
              <a:cxn ang="0">
                <a:pos x="81" y="14"/>
              </a:cxn>
              <a:cxn ang="0">
                <a:pos x="79" y="16"/>
              </a:cxn>
              <a:cxn ang="0">
                <a:pos x="79" y="20"/>
              </a:cxn>
              <a:cxn ang="0">
                <a:pos x="77" y="23"/>
              </a:cxn>
              <a:cxn ang="0">
                <a:pos x="77" y="26"/>
              </a:cxn>
              <a:cxn ang="0">
                <a:pos x="77" y="30"/>
              </a:cxn>
              <a:cxn ang="0">
                <a:pos x="76" y="30"/>
              </a:cxn>
              <a:cxn ang="0">
                <a:pos x="74" y="31"/>
              </a:cxn>
              <a:cxn ang="0">
                <a:pos x="74" y="33"/>
              </a:cxn>
              <a:cxn ang="0">
                <a:pos x="71" y="35"/>
              </a:cxn>
              <a:cxn ang="0">
                <a:pos x="70" y="39"/>
              </a:cxn>
              <a:cxn ang="0">
                <a:pos x="70" y="42"/>
              </a:cxn>
              <a:cxn ang="0">
                <a:pos x="70" y="44"/>
              </a:cxn>
              <a:cxn ang="0">
                <a:pos x="67" y="46"/>
              </a:cxn>
              <a:cxn ang="0">
                <a:pos x="65" y="49"/>
              </a:cxn>
              <a:cxn ang="0">
                <a:pos x="64" y="50"/>
              </a:cxn>
              <a:cxn ang="0">
                <a:pos x="64" y="52"/>
              </a:cxn>
              <a:cxn ang="0">
                <a:pos x="62" y="54"/>
              </a:cxn>
              <a:cxn ang="0">
                <a:pos x="62" y="56"/>
              </a:cxn>
              <a:cxn ang="0">
                <a:pos x="61" y="59"/>
              </a:cxn>
              <a:cxn ang="0">
                <a:pos x="59" y="62"/>
              </a:cxn>
              <a:cxn ang="0">
                <a:pos x="60" y="65"/>
              </a:cxn>
              <a:cxn ang="0">
                <a:pos x="62" y="67"/>
              </a:cxn>
              <a:cxn ang="0">
                <a:pos x="62" y="69"/>
              </a:cxn>
              <a:cxn ang="0">
                <a:pos x="62" y="69"/>
              </a:cxn>
              <a:cxn ang="0">
                <a:pos x="62" y="70"/>
              </a:cxn>
              <a:cxn ang="0">
                <a:pos x="61" y="71"/>
              </a:cxn>
              <a:cxn ang="0">
                <a:pos x="61" y="73"/>
              </a:cxn>
              <a:cxn ang="0">
                <a:pos x="61" y="74"/>
              </a:cxn>
              <a:cxn ang="0">
                <a:pos x="11" y="75"/>
              </a:cxn>
              <a:cxn ang="0">
                <a:pos x="11" y="64"/>
              </a:cxn>
              <a:cxn ang="0">
                <a:pos x="9" y="63"/>
              </a:cxn>
              <a:cxn ang="0">
                <a:pos x="6" y="65"/>
              </a:cxn>
              <a:cxn ang="0">
                <a:pos x="6" y="64"/>
              </a:cxn>
              <a:cxn ang="0">
                <a:pos x="3" y="62"/>
              </a:cxn>
              <a:cxn ang="0">
                <a:pos x="4" y="26"/>
              </a:cxn>
              <a:cxn ang="0">
                <a:pos x="0" y="3"/>
              </a:cxn>
            </a:cxnLst>
            <a:rect l="0" t="0" r="r" b="b"/>
            <a:pathLst>
              <a:path w="82" h="75">
                <a:moveTo>
                  <a:pt x="0" y="3"/>
                </a:moveTo>
                <a:lnTo>
                  <a:pt x="74" y="0"/>
                </a:lnTo>
                <a:lnTo>
                  <a:pt x="74" y="1"/>
                </a:lnTo>
                <a:lnTo>
                  <a:pt x="75" y="2"/>
                </a:lnTo>
                <a:lnTo>
                  <a:pt x="76" y="4"/>
                </a:lnTo>
                <a:lnTo>
                  <a:pt x="76" y="5"/>
                </a:lnTo>
                <a:lnTo>
                  <a:pt x="73" y="7"/>
                </a:lnTo>
                <a:lnTo>
                  <a:pt x="72" y="10"/>
                </a:lnTo>
                <a:lnTo>
                  <a:pt x="71" y="11"/>
                </a:lnTo>
                <a:lnTo>
                  <a:pt x="82" y="10"/>
                </a:lnTo>
                <a:lnTo>
                  <a:pt x="82" y="11"/>
                </a:lnTo>
                <a:lnTo>
                  <a:pt x="82" y="12"/>
                </a:lnTo>
                <a:lnTo>
                  <a:pt x="81" y="14"/>
                </a:lnTo>
                <a:lnTo>
                  <a:pt x="79" y="16"/>
                </a:lnTo>
                <a:lnTo>
                  <a:pt x="79" y="20"/>
                </a:lnTo>
                <a:lnTo>
                  <a:pt x="77" y="23"/>
                </a:lnTo>
                <a:lnTo>
                  <a:pt x="77" y="26"/>
                </a:lnTo>
                <a:lnTo>
                  <a:pt x="77" y="30"/>
                </a:lnTo>
                <a:lnTo>
                  <a:pt x="76" y="30"/>
                </a:lnTo>
                <a:lnTo>
                  <a:pt x="74" y="31"/>
                </a:lnTo>
                <a:lnTo>
                  <a:pt x="74" y="33"/>
                </a:lnTo>
                <a:lnTo>
                  <a:pt x="71" y="35"/>
                </a:lnTo>
                <a:lnTo>
                  <a:pt x="70" y="39"/>
                </a:lnTo>
                <a:lnTo>
                  <a:pt x="70" y="42"/>
                </a:lnTo>
                <a:lnTo>
                  <a:pt x="70" y="44"/>
                </a:lnTo>
                <a:lnTo>
                  <a:pt x="67" y="46"/>
                </a:lnTo>
                <a:lnTo>
                  <a:pt x="65" y="49"/>
                </a:lnTo>
                <a:lnTo>
                  <a:pt x="64" y="50"/>
                </a:lnTo>
                <a:lnTo>
                  <a:pt x="64" y="52"/>
                </a:lnTo>
                <a:lnTo>
                  <a:pt x="62" y="54"/>
                </a:lnTo>
                <a:lnTo>
                  <a:pt x="62" y="56"/>
                </a:lnTo>
                <a:lnTo>
                  <a:pt x="61" y="59"/>
                </a:lnTo>
                <a:lnTo>
                  <a:pt x="59" y="62"/>
                </a:lnTo>
                <a:lnTo>
                  <a:pt x="60" y="65"/>
                </a:lnTo>
                <a:lnTo>
                  <a:pt x="62" y="67"/>
                </a:lnTo>
                <a:lnTo>
                  <a:pt x="62" y="69"/>
                </a:lnTo>
                <a:lnTo>
                  <a:pt x="62" y="69"/>
                </a:lnTo>
                <a:lnTo>
                  <a:pt x="62" y="70"/>
                </a:lnTo>
                <a:lnTo>
                  <a:pt x="61" y="71"/>
                </a:lnTo>
                <a:lnTo>
                  <a:pt x="61" y="73"/>
                </a:lnTo>
                <a:lnTo>
                  <a:pt x="61" y="74"/>
                </a:lnTo>
                <a:lnTo>
                  <a:pt x="11" y="75"/>
                </a:lnTo>
                <a:lnTo>
                  <a:pt x="11" y="64"/>
                </a:lnTo>
                <a:lnTo>
                  <a:pt x="9" y="63"/>
                </a:lnTo>
                <a:lnTo>
                  <a:pt x="6" y="65"/>
                </a:lnTo>
                <a:lnTo>
                  <a:pt x="6" y="64"/>
                </a:lnTo>
                <a:lnTo>
                  <a:pt x="3" y="62"/>
                </a:lnTo>
                <a:lnTo>
                  <a:pt x="4" y="26"/>
                </a:lnTo>
                <a:lnTo>
                  <a:pt x="0" y="3"/>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39" name="Freeform 51"/>
          <p:cNvSpPr>
            <a:spLocks/>
          </p:cNvSpPr>
          <p:nvPr/>
        </p:nvSpPr>
        <p:spPr bwMode="auto">
          <a:xfrm>
            <a:off x="2112963" y="2262188"/>
            <a:ext cx="862012" cy="1155700"/>
          </a:xfrm>
          <a:custGeom>
            <a:avLst/>
            <a:gdLst/>
            <a:ahLst/>
            <a:cxnLst>
              <a:cxn ang="0">
                <a:pos x="81" y="115"/>
              </a:cxn>
              <a:cxn ang="0">
                <a:pos x="92" y="33"/>
              </a:cxn>
              <a:cxn ang="0">
                <a:pos x="62" y="28"/>
              </a:cxn>
              <a:cxn ang="0">
                <a:pos x="65" y="8"/>
              </a:cxn>
              <a:cxn ang="0">
                <a:pos x="19" y="0"/>
              </a:cxn>
              <a:cxn ang="0">
                <a:pos x="0" y="102"/>
              </a:cxn>
              <a:cxn ang="0">
                <a:pos x="81" y="115"/>
              </a:cxn>
            </a:cxnLst>
            <a:rect l="0" t="0" r="r" b="b"/>
            <a:pathLst>
              <a:path w="92" h="115">
                <a:moveTo>
                  <a:pt x="81" y="115"/>
                </a:moveTo>
                <a:lnTo>
                  <a:pt x="92" y="33"/>
                </a:lnTo>
                <a:lnTo>
                  <a:pt x="62" y="28"/>
                </a:lnTo>
                <a:lnTo>
                  <a:pt x="65" y="8"/>
                </a:lnTo>
                <a:lnTo>
                  <a:pt x="19" y="0"/>
                </a:lnTo>
                <a:lnTo>
                  <a:pt x="0" y="102"/>
                </a:lnTo>
                <a:lnTo>
                  <a:pt x="81" y="115"/>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40" name="Freeform 52"/>
          <p:cNvSpPr>
            <a:spLocks/>
          </p:cNvSpPr>
          <p:nvPr/>
        </p:nvSpPr>
        <p:spPr bwMode="auto">
          <a:xfrm>
            <a:off x="2413000" y="2322513"/>
            <a:ext cx="122238" cy="211137"/>
          </a:xfrm>
          <a:custGeom>
            <a:avLst/>
            <a:gdLst/>
            <a:ahLst/>
            <a:cxnLst>
              <a:cxn ang="0">
                <a:pos x="2" y="1"/>
              </a:cxn>
              <a:cxn ang="0">
                <a:pos x="1" y="2"/>
              </a:cxn>
              <a:cxn ang="0">
                <a:pos x="0" y="3"/>
              </a:cxn>
              <a:cxn ang="0">
                <a:pos x="0" y="5"/>
              </a:cxn>
              <a:cxn ang="0">
                <a:pos x="0" y="6"/>
              </a:cxn>
              <a:cxn ang="0">
                <a:pos x="0" y="7"/>
              </a:cxn>
              <a:cxn ang="0">
                <a:pos x="0" y="8"/>
              </a:cxn>
              <a:cxn ang="0">
                <a:pos x="1" y="7"/>
              </a:cxn>
              <a:cxn ang="0">
                <a:pos x="1" y="8"/>
              </a:cxn>
              <a:cxn ang="0">
                <a:pos x="1" y="10"/>
              </a:cxn>
              <a:cxn ang="0">
                <a:pos x="1" y="12"/>
              </a:cxn>
              <a:cxn ang="0">
                <a:pos x="1" y="12"/>
              </a:cxn>
              <a:cxn ang="0">
                <a:pos x="1" y="12"/>
              </a:cxn>
              <a:cxn ang="0">
                <a:pos x="1" y="13"/>
              </a:cxn>
              <a:cxn ang="0">
                <a:pos x="0" y="15"/>
              </a:cxn>
              <a:cxn ang="0">
                <a:pos x="0" y="17"/>
              </a:cxn>
              <a:cxn ang="0">
                <a:pos x="1" y="18"/>
              </a:cxn>
              <a:cxn ang="0">
                <a:pos x="1" y="17"/>
              </a:cxn>
              <a:cxn ang="0">
                <a:pos x="1" y="17"/>
              </a:cxn>
              <a:cxn ang="0">
                <a:pos x="2" y="16"/>
              </a:cxn>
              <a:cxn ang="0">
                <a:pos x="2" y="17"/>
              </a:cxn>
              <a:cxn ang="0">
                <a:pos x="2" y="18"/>
              </a:cxn>
              <a:cxn ang="0">
                <a:pos x="2" y="20"/>
              </a:cxn>
              <a:cxn ang="0">
                <a:pos x="3" y="20"/>
              </a:cxn>
              <a:cxn ang="0">
                <a:pos x="5" y="21"/>
              </a:cxn>
              <a:cxn ang="0">
                <a:pos x="7" y="20"/>
              </a:cxn>
              <a:cxn ang="0">
                <a:pos x="9" y="19"/>
              </a:cxn>
              <a:cxn ang="0">
                <a:pos x="10" y="19"/>
              </a:cxn>
              <a:cxn ang="0">
                <a:pos x="11" y="19"/>
              </a:cxn>
              <a:cxn ang="0">
                <a:pos x="11" y="17"/>
              </a:cxn>
              <a:cxn ang="0">
                <a:pos x="11" y="16"/>
              </a:cxn>
              <a:cxn ang="0">
                <a:pos x="10" y="15"/>
              </a:cxn>
              <a:cxn ang="0">
                <a:pos x="9" y="14"/>
              </a:cxn>
              <a:cxn ang="0">
                <a:pos x="9" y="12"/>
              </a:cxn>
              <a:cxn ang="0">
                <a:pos x="9" y="12"/>
              </a:cxn>
              <a:cxn ang="0">
                <a:pos x="10" y="10"/>
              </a:cxn>
              <a:cxn ang="0">
                <a:pos x="12" y="10"/>
              </a:cxn>
              <a:cxn ang="0">
                <a:pos x="13" y="8"/>
              </a:cxn>
              <a:cxn ang="0">
                <a:pos x="13" y="7"/>
              </a:cxn>
              <a:cxn ang="0">
                <a:pos x="12" y="7"/>
              </a:cxn>
              <a:cxn ang="0">
                <a:pos x="11" y="6"/>
              </a:cxn>
              <a:cxn ang="0">
                <a:pos x="9" y="6"/>
              </a:cxn>
              <a:cxn ang="0">
                <a:pos x="8" y="6"/>
              </a:cxn>
              <a:cxn ang="0">
                <a:pos x="7" y="8"/>
              </a:cxn>
              <a:cxn ang="0">
                <a:pos x="6" y="8"/>
              </a:cxn>
              <a:cxn ang="0">
                <a:pos x="6" y="7"/>
              </a:cxn>
              <a:cxn ang="0">
                <a:pos x="6" y="5"/>
              </a:cxn>
              <a:cxn ang="0">
                <a:pos x="6" y="5"/>
              </a:cxn>
              <a:cxn ang="0">
                <a:pos x="5" y="4"/>
              </a:cxn>
              <a:cxn ang="0">
                <a:pos x="5" y="3"/>
              </a:cxn>
              <a:cxn ang="0">
                <a:pos x="5" y="2"/>
              </a:cxn>
              <a:cxn ang="0">
                <a:pos x="5" y="0"/>
              </a:cxn>
              <a:cxn ang="0">
                <a:pos x="2" y="0"/>
              </a:cxn>
            </a:cxnLst>
            <a:rect l="0" t="0" r="r" b="b"/>
            <a:pathLst>
              <a:path w="13" h="21">
                <a:moveTo>
                  <a:pt x="2" y="0"/>
                </a:moveTo>
                <a:lnTo>
                  <a:pt x="2" y="1"/>
                </a:lnTo>
                <a:lnTo>
                  <a:pt x="2" y="1"/>
                </a:lnTo>
                <a:lnTo>
                  <a:pt x="2" y="2"/>
                </a:lnTo>
                <a:lnTo>
                  <a:pt x="1" y="2"/>
                </a:lnTo>
                <a:lnTo>
                  <a:pt x="1" y="2"/>
                </a:lnTo>
                <a:lnTo>
                  <a:pt x="1" y="3"/>
                </a:lnTo>
                <a:lnTo>
                  <a:pt x="1" y="3"/>
                </a:lnTo>
                <a:lnTo>
                  <a:pt x="0" y="3"/>
                </a:lnTo>
                <a:lnTo>
                  <a:pt x="0" y="4"/>
                </a:lnTo>
                <a:lnTo>
                  <a:pt x="0" y="4"/>
                </a:lnTo>
                <a:lnTo>
                  <a:pt x="0" y="5"/>
                </a:lnTo>
                <a:lnTo>
                  <a:pt x="0" y="5"/>
                </a:lnTo>
                <a:lnTo>
                  <a:pt x="0" y="6"/>
                </a:lnTo>
                <a:lnTo>
                  <a:pt x="0" y="6"/>
                </a:lnTo>
                <a:lnTo>
                  <a:pt x="0" y="6"/>
                </a:lnTo>
                <a:lnTo>
                  <a:pt x="0" y="6"/>
                </a:lnTo>
                <a:lnTo>
                  <a:pt x="0" y="7"/>
                </a:lnTo>
                <a:lnTo>
                  <a:pt x="0" y="7"/>
                </a:lnTo>
                <a:lnTo>
                  <a:pt x="0" y="7"/>
                </a:lnTo>
                <a:lnTo>
                  <a:pt x="0" y="8"/>
                </a:lnTo>
                <a:lnTo>
                  <a:pt x="1" y="7"/>
                </a:lnTo>
                <a:lnTo>
                  <a:pt x="1" y="7"/>
                </a:lnTo>
                <a:lnTo>
                  <a:pt x="1" y="7"/>
                </a:lnTo>
                <a:lnTo>
                  <a:pt x="1" y="8"/>
                </a:lnTo>
                <a:lnTo>
                  <a:pt x="1" y="8"/>
                </a:lnTo>
                <a:lnTo>
                  <a:pt x="1" y="8"/>
                </a:lnTo>
                <a:lnTo>
                  <a:pt x="1" y="9"/>
                </a:lnTo>
                <a:lnTo>
                  <a:pt x="1" y="9"/>
                </a:lnTo>
                <a:lnTo>
                  <a:pt x="1" y="10"/>
                </a:lnTo>
                <a:lnTo>
                  <a:pt x="1" y="11"/>
                </a:lnTo>
                <a:lnTo>
                  <a:pt x="1" y="11"/>
                </a:lnTo>
                <a:lnTo>
                  <a:pt x="1" y="12"/>
                </a:lnTo>
                <a:lnTo>
                  <a:pt x="1" y="12"/>
                </a:lnTo>
                <a:lnTo>
                  <a:pt x="1" y="12"/>
                </a:lnTo>
                <a:lnTo>
                  <a:pt x="1" y="12"/>
                </a:lnTo>
                <a:lnTo>
                  <a:pt x="1" y="12"/>
                </a:lnTo>
                <a:lnTo>
                  <a:pt x="1" y="12"/>
                </a:lnTo>
                <a:lnTo>
                  <a:pt x="1" y="12"/>
                </a:lnTo>
                <a:lnTo>
                  <a:pt x="1" y="12"/>
                </a:lnTo>
                <a:lnTo>
                  <a:pt x="1" y="12"/>
                </a:lnTo>
                <a:lnTo>
                  <a:pt x="1" y="13"/>
                </a:lnTo>
                <a:lnTo>
                  <a:pt x="1" y="14"/>
                </a:lnTo>
                <a:lnTo>
                  <a:pt x="0" y="14"/>
                </a:lnTo>
                <a:lnTo>
                  <a:pt x="0" y="15"/>
                </a:lnTo>
                <a:lnTo>
                  <a:pt x="0" y="16"/>
                </a:lnTo>
                <a:lnTo>
                  <a:pt x="0" y="16"/>
                </a:lnTo>
                <a:lnTo>
                  <a:pt x="0" y="17"/>
                </a:lnTo>
                <a:lnTo>
                  <a:pt x="0" y="18"/>
                </a:lnTo>
                <a:lnTo>
                  <a:pt x="0" y="18"/>
                </a:lnTo>
                <a:lnTo>
                  <a:pt x="1" y="18"/>
                </a:lnTo>
                <a:lnTo>
                  <a:pt x="1" y="18"/>
                </a:lnTo>
                <a:lnTo>
                  <a:pt x="1" y="17"/>
                </a:lnTo>
                <a:lnTo>
                  <a:pt x="1" y="17"/>
                </a:lnTo>
                <a:lnTo>
                  <a:pt x="1" y="17"/>
                </a:lnTo>
                <a:lnTo>
                  <a:pt x="1" y="17"/>
                </a:lnTo>
                <a:lnTo>
                  <a:pt x="1" y="17"/>
                </a:lnTo>
                <a:lnTo>
                  <a:pt x="1" y="16"/>
                </a:lnTo>
                <a:lnTo>
                  <a:pt x="2" y="16"/>
                </a:lnTo>
                <a:lnTo>
                  <a:pt x="2" y="16"/>
                </a:lnTo>
                <a:lnTo>
                  <a:pt x="2" y="15"/>
                </a:lnTo>
                <a:lnTo>
                  <a:pt x="2" y="16"/>
                </a:lnTo>
                <a:lnTo>
                  <a:pt x="2" y="17"/>
                </a:lnTo>
                <a:lnTo>
                  <a:pt x="2" y="17"/>
                </a:lnTo>
                <a:lnTo>
                  <a:pt x="2" y="18"/>
                </a:lnTo>
                <a:lnTo>
                  <a:pt x="2" y="18"/>
                </a:lnTo>
                <a:lnTo>
                  <a:pt x="3" y="19"/>
                </a:lnTo>
                <a:lnTo>
                  <a:pt x="2" y="20"/>
                </a:lnTo>
                <a:lnTo>
                  <a:pt x="2" y="20"/>
                </a:lnTo>
                <a:lnTo>
                  <a:pt x="2" y="20"/>
                </a:lnTo>
                <a:lnTo>
                  <a:pt x="3" y="20"/>
                </a:lnTo>
                <a:lnTo>
                  <a:pt x="3" y="20"/>
                </a:lnTo>
                <a:lnTo>
                  <a:pt x="3" y="20"/>
                </a:lnTo>
                <a:lnTo>
                  <a:pt x="4" y="21"/>
                </a:lnTo>
                <a:lnTo>
                  <a:pt x="5" y="21"/>
                </a:lnTo>
                <a:lnTo>
                  <a:pt x="5" y="21"/>
                </a:lnTo>
                <a:lnTo>
                  <a:pt x="6" y="20"/>
                </a:lnTo>
                <a:lnTo>
                  <a:pt x="7" y="20"/>
                </a:lnTo>
                <a:lnTo>
                  <a:pt x="7" y="20"/>
                </a:lnTo>
                <a:lnTo>
                  <a:pt x="8" y="20"/>
                </a:lnTo>
                <a:lnTo>
                  <a:pt x="9" y="19"/>
                </a:lnTo>
                <a:lnTo>
                  <a:pt x="10" y="19"/>
                </a:lnTo>
                <a:lnTo>
                  <a:pt x="10" y="19"/>
                </a:lnTo>
                <a:lnTo>
                  <a:pt x="10" y="19"/>
                </a:lnTo>
                <a:lnTo>
                  <a:pt x="11" y="19"/>
                </a:lnTo>
                <a:lnTo>
                  <a:pt x="11" y="19"/>
                </a:lnTo>
                <a:lnTo>
                  <a:pt x="11" y="19"/>
                </a:lnTo>
                <a:lnTo>
                  <a:pt x="11" y="18"/>
                </a:lnTo>
                <a:lnTo>
                  <a:pt x="11" y="18"/>
                </a:lnTo>
                <a:lnTo>
                  <a:pt x="11" y="17"/>
                </a:lnTo>
                <a:lnTo>
                  <a:pt x="11" y="17"/>
                </a:lnTo>
                <a:lnTo>
                  <a:pt x="11" y="16"/>
                </a:lnTo>
                <a:lnTo>
                  <a:pt x="11" y="16"/>
                </a:lnTo>
                <a:lnTo>
                  <a:pt x="10" y="16"/>
                </a:lnTo>
                <a:lnTo>
                  <a:pt x="10" y="15"/>
                </a:lnTo>
                <a:lnTo>
                  <a:pt x="10" y="15"/>
                </a:lnTo>
                <a:lnTo>
                  <a:pt x="9" y="15"/>
                </a:lnTo>
                <a:lnTo>
                  <a:pt x="9" y="14"/>
                </a:lnTo>
                <a:lnTo>
                  <a:pt x="9" y="14"/>
                </a:lnTo>
                <a:lnTo>
                  <a:pt x="8" y="13"/>
                </a:lnTo>
                <a:lnTo>
                  <a:pt x="8" y="13"/>
                </a:lnTo>
                <a:lnTo>
                  <a:pt x="9" y="12"/>
                </a:lnTo>
                <a:lnTo>
                  <a:pt x="9" y="12"/>
                </a:lnTo>
                <a:lnTo>
                  <a:pt x="9" y="12"/>
                </a:lnTo>
                <a:lnTo>
                  <a:pt x="9" y="12"/>
                </a:lnTo>
                <a:lnTo>
                  <a:pt x="9" y="11"/>
                </a:lnTo>
                <a:lnTo>
                  <a:pt x="10" y="11"/>
                </a:lnTo>
                <a:lnTo>
                  <a:pt x="10" y="10"/>
                </a:lnTo>
                <a:lnTo>
                  <a:pt x="11" y="10"/>
                </a:lnTo>
                <a:lnTo>
                  <a:pt x="11" y="10"/>
                </a:lnTo>
                <a:lnTo>
                  <a:pt x="12" y="10"/>
                </a:lnTo>
                <a:lnTo>
                  <a:pt x="12" y="9"/>
                </a:lnTo>
                <a:lnTo>
                  <a:pt x="13" y="9"/>
                </a:lnTo>
                <a:lnTo>
                  <a:pt x="13" y="8"/>
                </a:lnTo>
                <a:lnTo>
                  <a:pt x="13" y="8"/>
                </a:lnTo>
                <a:lnTo>
                  <a:pt x="13" y="8"/>
                </a:lnTo>
                <a:lnTo>
                  <a:pt x="13" y="7"/>
                </a:lnTo>
                <a:lnTo>
                  <a:pt x="13" y="7"/>
                </a:lnTo>
                <a:lnTo>
                  <a:pt x="12" y="7"/>
                </a:lnTo>
                <a:lnTo>
                  <a:pt x="12" y="7"/>
                </a:lnTo>
                <a:lnTo>
                  <a:pt x="11" y="6"/>
                </a:lnTo>
                <a:lnTo>
                  <a:pt x="11" y="6"/>
                </a:lnTo>
                <a:lnTo>
                  <a:pt x="11" y="6"/>
                </a:lnTo>
                <a:lnTo>
                  <a:pt x="10" y="6"/>
                </a:lnTo>
                <a:lnTo>
                  <a:pt x="10" y="6"/>
                </a:lnTo>
                <a:lnTo>
                  <a:pt x="9" y="6"/>
                </a:lnTo>
                <a:lnTo>
                  <a:pt x="9" y="6"/>
                </a:lnTo>
                <a:lnTo>
                  <a:pt x="9" y="6"/>
                </a:lnTo>
                <a:lnTo>
                  <a:pt x="8" y="6"/>
                </a:lnTo>
                <a:lnTo>
                  <a:pt x="8" y="7"/>
                </a:lnTo>
                <a:lnTo>
                  <a:pt x="7" y="8"/>
                </a:lnTo>
                <a:lnTo>
                  <a:pt x="7" y="8"/>
                </a:lnTo>
                <a:lnTo>
                  <a:pt x="6" y="8"/>
                </a:lnTo>
                <a:lnTo>
                  <a:pt x="6" y="8"/>
                </a:lnTo>
                <a:lnTo>
                  <a:pt x="6" y="8"/>
                </a:lnTo>
                <a:lnTo>
                  <a:pt x="6" y="8"/>
                </a:lnTo>
                <a:lnTo>
                  <a:pt x="6" y="8"/>
                </a:lnTo>
                <a:lnTo>
                  <a:pt x="6" y="7"/>
                </a:lnTo>
                <a:lnTo>
                  <a:pt x="6" y="6"/>
                </a:lnTo>
                <a:lnTo>
                  <a:pt x="6" y="5"/>
                </a:lnTo>
                <a:lnTo>
                  <a:pt x="6" y="5"/>
                </a:lnTo>
                <a:lnTo>
                  <a:pt x="6" y="5"/>
                </a:lnTo>
                <a:lnTo>
                  <a:pt x="6" y="5"/>
                </a:lnTo>
                <a:lnTo>
                  <a:pt x="6" y="5"/>
                </a:lnTo>
                <a:lnTo>
                  <a:pt x="5" y="5"/>
                </a:lnTo>
                <a:lnTo>
                  <a:pt x="5" y="4"/>
                </a:lnTo>
                <a:lnTo>
                  <a:pt x="5" y="4"/>
                </a:lnTo>
                <a:lnTo>
                  <a:pt x="5" y="3"/>
                </a:lnTo>
                <a:lnTo>
                  <a:pt x="5" y="3"/>
                </a:lnTo>
                <a:lnTo>
                  <a:pt x="5" y="3"/>
                </a:lnTo>
                <a:lnTo>
                  <a:pt x="5" y="3"/>
                </a:lnTo>
                <a:lnTo>
                  <a:pt x="5" y="2"/>
                </a:lnTo>
                <a:lnTo>
                  <a:pt x="5" y="2"/>
                </a:lnTo>
                <a:lnTo>
                  <a:pt x="5" y="1"/>
                </a:lnTo>
                <a:lnTo>
                  <a:pt x="5" y="0"/>
                </a:lnTo>
                <a:lnTo>
                  <a:pt x="5" y="0"/>
                </a:lnTo>
                <a:lnTo>
                  <a:pt x="4" y="0"/>
                </a:lnTo>
                <a:lnTo>
                  <a:pt x="3" y="0"/>
                </a:lnTo>
                <a:lnTo>
                  <a:pt x="2" y="0"/>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41" name="Freeform 53"/>
          <p:cNvSpPr>
            <a:spLocks/>
          </p:cNvSpPr>
          <p:nvPr/>
        </p:nvSpPr>
        <p:spPr bwMode="auto">
          <a:xfrm>
            <a:off x="682625" y="5870575"/>
            <a:ext cx="104775" cy="69850"/>
          </a:xfrm>
          <a:custGeom>
            <a:avLst/>
            <a:gdLst/>
            <a:ahLst/>
            <a:cxnLst>
              <a:cxn ang="0">
                <a:pos x="555" y="296"/>
              </a:cxn>
              <a:cxn ang="0">
                <a:pos x="534" y="268"/>
              </a:cxn>
              <a:cxn ang="0">
                <a:pos x="517" y="233"/>
              </a:cxn>
              <a:cxn ang="0">
                <a:pos x="497" y="195"/>
              </a:cxn>
              <a:cxn ang="0">
                <a:pos x="487" y="164"/>
              </a:cxn>
              <a:cxn ang="0">
                <a:pos x="467" y="128"/>
              </a:cxn>
              <a:cxn ang="0">
                <a:pos x="445" y="93"/>
              </a:cxn>
              <a:cxn ang="0">
                <a:pos x="423" y="69"/>
              </a:cxn>
              <a:cxn ang="0">
                <a:pos x="390" y="47"/>
              </a:cxn>
              <a:cxn ang="0">
                <a:pos x="358" y="40"/>
              </a:cxn>
              <a:cxn ang="0">
                <a:pos x="322" y="43"/>
              </a:cxn>
              <a:cxn ang="0">
                <a:pos x="299" y="61"/>
              </a:cxn>
              <a:cxn ang="0">
                <a:pos x="281" y="87"/>
              </a:cxn>
              <a:cxn ang="0">
                <a:pos x="265" y="53"/>
              </a:cxn>
              <a:cxn ang="0">
                <a:pos x="248" y="26"/>
              </a:cxn>
              <a:cxn ang="0">
                <a:pos x="214" y="13"/>
              </a:cxn>
              <a:cxn ang="0">
                <a:pos x="182" y="0"/>
              </a:cxn>
              <a:cxn ang="0">
                <a:pos x="163" y="3"/>
              </a:cxn>
              <a:cxn ang="0">
                <a:pos x="141" y="10"/>
              </a:cxn>
              <a:cxn ang="0">
                <a:pos x="124" y="18"/>
              </a:cxn>
              <a:cxn ang="0">
                <a:pos x="100" y="28"/>
              </a:cxn>
              <a:cxn ang="0">
                <a:pos x="78" y="30"/>
              </a:cxn>
              <a:cxn ang="0">
                <a:pos x="58" y="19"/>
              </a:cxn>
              <a:cxn ang="0">
                <a:pos x="40" y="10"/>
              </a:cxn>
              <a:cxn ang="0">
                <a:pos x="10" y="16"/>
              </a:cxn>
              <a:cxn ang="0">
                <a:pos x="12" y="21"/>
              </a:cxn>
              <a:cxn ang="0">
                <a:pos x="5" y="27"/>
              </a:cxn>
              <a:cxn ang="0">
                <a:pos x="10" y="33"/>
              </a:cxn>
              <a:cxn ang="0">
                <a:pos x="13" y="44"/>
              </a:cxn>
              <a:cxn ang="0">
                <a:pos x="17" y="46"/>
              </a:cxn>
              <a:cxn ang="0">
                <a:pos x="8" y="46"/>
              </a:cxn>
              <a:cxn ang="0">
                <a:pos x="0" y="46"/>
              </a:cxn>
              <a:cxn ang="0">
                <a:pos x="11" y="65"/>
              </a:cxn>
              <a:cxn ang="0">
                <a:pos x="23" y="85"/>
              </a:cxn>
              <a:cxn ang="0">
                <a:pos x="40" y="102"/>
              </a:cxn>
              <a:cxn ang="0">
                <a:pos x="58" y="112"/>
              </a:cxn>
              <a:cxn ang="0">
                <a:pos x="85" y="126"/>
              </a:cxn>
              <a:cxn ang="0">
                <a:pos x="122" y="141"/>
              </a:cxn>
              <a:cxn ang="0">
                <a:pos x="142" y="151"/>
              </a:cxn>
              <a:cxn ang="0">
                <a:pos x="173" y="167"/>
              </a:cxn>
              <a:cxn ang="0">
                <a:pos x="196" y="184"/>
              </a:cxn>
              <a:cxn ang="0">
                <a:pos x="220" y="196"/>
              </a:cxn>
              <a:cxn ang="0">
                <a:pos x="242" y="213"/>
              </a:cxn>
              <a:cxn ang="0">
                <a:pos x="270" y="227"/>
              </a:cxn>
              <a:cxn ang="0">
                <a:pos x="307" y="242"/>
              </a:cxn>
              <a:cxn ang="0">
                <a:pos x="338" y="249"/>
              </a:cxn>
              <a:cxn ang="0">
                <a:pos x="370" y="262"/>
              </a:cxn>
              <a:cxn ang="0">
                <a:pos x="398" y="276"/>
              </a:cxn>
              <a:cxn ang="0">
                <a:pos x="418" y="287"/>
              </a:cxn>
              <a:cxn ang="0">
                <a:pos x="440" y="306"/>
              </a:cxn>
              <a:cxn ang="0">
                <a:pos x="452" y="317"/>
              </a:cxn>
              <a:cxn ang="0">
                <a:pos x="475" y="330"/>
              </a:cxn>
              <a:cxn ang="0">
                <a:pos x="492" y="339"/>
              </a:cxn>
              <a:cxn ang="0">
                <a:pos x="512" y="353"/>
              </a:cxn>
              <a:cxn ang="0">
                <a:pos x="534" y="343"/>
              </a:cxn>
              <a:cxn ang="0">
                <a:pos x="554" y="331"/>
              </a:cxn>
              <a:cxn ang="0">
                <a:pos x="554" y="322"/>
              </a:cxn>
              <a:cxn ang="0">
                <a:pos x="559" y="312"/>
              </a:cxn>
              <a:cxn ang="0">
                <a:pos x="566" y="298"/>
              </a:cxn>
              <a:cxn ang="0">
                <a:pos x="558" y="280"/>
              </a:cxn>
              <a:cxn ang="0">
                <a:pos x="560" y="286"/>
              </a:cxn>
              <a:cxn ang="0">
                <a:pos x="553" y="291"/>
              </a:cxn>
              <a:cxn ang="0">
                <a:pos x="555" y="296"/>
              </a:cxn>
            </a:cxnLst>
            <a:rect l="0" t="0" r="r" b="b"/>
            <a:pathLst>
              <a:path w="566" h="353">
                <a:moveTo>
                  <a:pt x="555" y="296"/>
                </a:moveTo>
                <a:lnTo>
                  <a:pt x="534" y="268"/>
                </a:lnTo>
                <a:lnTo>
                  <a:pt x="517" y="233"/>
                </a:lnTo>
                <a:lnTo>
                  <a:pt x="497" y="195"/>
                </a:lnTo>
                <a:lnTo>
                  <a:pt x="487" y="164"/>
                </a:lnTo>
                <a:lnTo>
                  <a:pt x="467" y="128"/>
                </a:lnTo>
                <a:lnTo>
                  <a:pt x="445" y="93"/>
                </a:lnTo>
                <a:lnTo>
                  <a:pt x="423" y="69"/>
                </a:lnTo>
                <a:lnTo>
                  <a:pt x="390" y="47"/>
                </a:lnTo>
                <a:lnTo>
                  <a:pt x="358" y="40"/>
                </a:lnTo>
                <a:lnTo>
                  <a:pt x="322" y="43"/>
                </a:lnTo>
                <a:lnTo>
                  <a:pt x="299" y="61"/>
                </a:lnTo>
                <a:lnTo>
                  <a:pt x="281" y="87"/>
                </a:lnTo>
                <a:lnTo>
                  <a:pt x="265" y="53"/>
                </a:lnTo>
                <a:lnTo>
                  <a:pt x="248" y="26"/>
                </a:lnTo>
                <a:lnTo>
                  <a:pt x="214" y="13"/>
                </a:lnTo>
                <a:lnTo>
                  <a:pt x="182" y="0"/>
                </a:lnTo>
                <a:lnTo>
                  <a:pt x="163" y="3"/>
                </a:lnTo>
                <a:lnTo>
                  <a:pt x="141" y="10"/>
                </a:lnTo>
                <a:lnTo>
                  <a:pt x="124" y="18"/>
                </a:lnTo>
                <a:lnTo>
                  <a:pt x="100" y="28"/>
                </a:lnTo>
                <a:lnTo>
                  <a:pt x="78" y="30"/>
                </a:lnTo>
                <a:lnTo>
                  <a:pt x="58" y="19"/>
                </a:lnTo>
                <a:lnTo>
                  <a:pt x="40" y="10"/>
                </a:lnTo>
                <a:lnTo>
                  <a:pt x="10" y="16"/>
                </a:lnTo>
                <a:lnTo>
                  <a:pt x="12" y="21"/>
                </a:lnTo>
                <a:lnTo>
                  <a:pt x="5" y="27"/>
                </a:lnTo>
                <a:lnTo>
                  <a:pt x="10" y="33"/>
                </a:lnTo>
                <a:lnTo>
                  <a:pt x="13" y="44"/>
                </a:lnTo>
                <a:lnTo>
                  <a:pt x="17" y="46"/>
                </a:lnTo>
                <a:lnTo>
                  <a:pt x="8" y="46"/>
                </a:lnTo>
                <a:lnTo>
                  <a:pt x="0" y="46"/>
                </a:lnTo>
                <a:lnTo>
                  <a:pt x="11" y="65"/>
                </a:lnTo>
                <a:lnTo>
                  <a:pt x="23" y="85"/>
                </a:lnTo>
                <a:lnTo>
                  <a:pt x="40" y="102"/>
                </a:lnTo>
                <a:lnTo>
                  <a:pt x="58" y="112"/>
                </a:lnTo>
                <a:lnTo>
                  <a:pt x="85" y="126"/>
                </a:lnTo>
                <a:lnTo>
                  <a:pt x="122" y="141"/>
                </a:lnTo>
                <a:lnTo>
                  <a:pt x="142" y="151"/>
                </a:lnTo>
                <a:lnTo>
                  <a:pt x="173" y="167"/>
                </a:lnTo>
                <a:lnTo>
                  <a:pt x="196" y="184"/>
                </a:lnTo>
                <a:lnTo>
                  <a:pt x="220" y="196"/>
                </a:lnTo>
                <a:lnTo>
                  <a:pt x="242" y="213"/>
                </a:lnTo>
                <a:lnTo>
                  <a:pt x="270" y="227"/>
                </a:lnTo>
                <a:lnTo>
                  <a:pt x="307" y="242"/>
                </a:lnTo>
                <a:lnTo>
                  <a:pt x="338" y="249"/>
                </a:lnTo>
                <a:lnTo>
                  <a:pt x="370" y="262"/>
                </a:lnTo>
                <a:lnTo>
                  <a:pt x="398" y="276"/>
                </a:lnTo>
                <a:lnTo>
                  <a:pt x="418" y="287"/>
                </a:lnTo>
                <a:lnTo>
                  <a:pt x="440" y="306"/>
                </a:lnTo>
                <a:lnTo>
                  <a:pt x="452" y="317"/>
                </a:lnTo>
                <a:lnTo>
                  <a:pt x="475" y="330"/>
                </a:lnTo>
                <a:lnTo>
                  <a:pt x="492" y="339"/>
                </a:lnTo>
                <a:lnTo>
                  <a:pt x="512" y="353"/>
                </a:lnTo>
                <a:lnTo>
                  <a:pt x="534" y="343"/>
                </a:lnTo>
                <a:lnTo>
                  <a:pt x="554" y="331"/>
                </a:lnTo>
                <a:lnTo>
                  <a:pt x="554" y="322"/>
                </a:lnTo>
                <a:lnTo>
                  <a:pt x="559" y="312"/>
                </a:lnTo>
                <a:lnTo>
                  <a:pt x="566" y="298"/>
                </a:lnTo>
                <a:lnTo>
                  <a:pt x="558" y="280"/>
                </a:lnTo>
                <a:lnTo>
                  <a:pt x="560" y="286"/>
                </a:lnTo>
                <a:lnTo>
                  <a:pt x="553" y="291"/>
                </a:lnTo>
                <a:lnTo>
                  <a:pt x="555" y="296"/>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42" name="Freeform 54"/>
          <p:cNvSpPr>
            <a:spLocks/>
          </p:cNvSpPr>
          <p:nvPr/>
        </p:nvSpPr>
        <p:spPr bwMode="auto">
          <a:xfrm>
            <a:off x="601663" y="5803900"/>
            <a:ext cx="101600" cy="58738"/>
          </a:xfrm>
          <a:custGeom>
            <a:avLst/>
            <a:gdLst/>
            <a:ahLst/>
            <a:cxnLst>
              <a:cxn ang="0">
                <a:pos x="412" y="279"/>
              </a:cxn>
              <a:cxn ang="0">
                <a:pos x="453" y="278"/>
              </a:cxn>
              <a:cxn ang="0">
                <a:pos x="504" y="283"/>
              </a:cxn>
              <a:cxn ang="0">
                <a:pos x="529" y="265"/>
              </a:cxn>
              <a:cxn ang="0">
                <a:pos x="544" y="239"/>
              </a:cxn>
              <a:cxn ang="0">
                <a:pos x="538" y="209"/>
              </a:cxn>
              <a:cxn ang="0">
                <a:pos x="523" y="178"/>
              </a:cxn>
              <a:cxn ang="0">
                <a:pos x="504" y="156"/>
              </a:cxn>
              <a:cxn ang="0">
                <a:pos x="478" y="146"/>
              </a:cxn>
              <a:cxn ang="0">
                <a:pos x="438" y="130"/>
              </a:cxn>
              <a:cxn ang="0">
                <a:pos x="407" y="123"/>
              </a:cxn>
              <a:cxn ang="0">
                <a:pos x="377" y="120"/>
              </a:cxn>
              <a:cxn ang="0">
                <a:pos x="346" y="113"/>
              </a:cxn>
              <a:cxn ang="0">
                <a:pos x="329" y="112"/>
              </a:cxn>
              <a:cxn ang="0">
                <a:pos x="316" y="119"/>
              </a:cxn>
              <a:cxn ang="0">
                <a:pos x="293" y="120"/>
              </a:cxn>
              <a:cxn ang="0">
                <a:pos x="271" y="130"/>
              </a:cxn>
              <a:cxn ang="0">
                <a:pos x="257" y="132"/>
              </a:cxn>
              <a:cxn ang="0">
                <a:pos x="243" y="125"/>
              </a:cxn>
              <a:cxn ang="0">
                <a:pos x="226" y="125"/>
              </a:cxn>
              <a:cxn ang="0">
                <a:pos x="205" y="113"/>
              </a:cxn>
              <a:cxn ang="0">
                <a:pos x="194" y="99"/>
              </a:cxn>
              <a:cxn ang="0">
                <a:pos x="185" y="85"/>
              </a:cxn>
              <a:cxn ang="0">
                <a:pos x="169" y="73"/>
              </a:cxn>
              <a:cxn ang="0">
                <a:pos x="157" y="62"/>
              </a:cxn>
              <a:cxn ang="0">
                <a:pos x="140" y="53"/>
              </a:cxn>
              <a:cxn ang="0">
                <a:pos x="117" y="37"/>
              </a:cxn>
              <a:cxn ang="0">
                <a:pos x="87" y="35"/>
              </a:cxn>
              <a:cxn ang="0">
                <a:pos x="60" y="21"/>
              </a:cxn>
              <a:cxn ang="0">
                <a:pos x="47" y="18"/>
              </a:cxn>
              <a:cxn ang="0">
                <a:pos x="32" y="6"/>
              </a:cxn>
              <a:cxn ang="0">
                <a:pos x="13" y="0"/>
              </a:cxn>
              <a:cxn ang="0">
                <a:pos x="2" y="12"/>
              </a:cxn>
              <a:cxn ang="0">
                <a:pos x="0" y="33"/>
              </a:cxn>
              <a:cxn ang="0">
                <a:pos x="12" y="53"/>
              </a:cxn>
              <a:cxn ang="0">
                <a:pos x="29" y="70"/>
              </a:cxn>
              <a:cxn ang="0">
                <a:pos x="48" y="85"/>
              </a:cxn>
              <a:cxn ang="0">
                <a:pos x="77" y="96"/>
              </a:cxn>
              <a:cxn ang="0">
                <a:pos x="109" y="103"/>
              </a:cxn>
              <a:cxn ang="0">
                <a:pos x="136" y="117"/>
              </a:cxn>
              <a:cxn ang="0">
                <a:pos x="164" y="132"/>
              </a:cxn>
              <a:cxn ang="0">
                <a:pos x="199" y="159"/>
              </a:cxn>
              <a:cxn ang="0">
                <a:pos x="230" y="184"/>
              </a:cxn>
              <a:cxn ang="0">
                <a:pos x="264" y="211"/>
              </a:cxn>
              <a:cxn ang="0">
                <a:pos x="304" y="235"/>
              </a:cxn>
              <a:cxn ang="0">
                <a:pos x="333" y="246"/>
              </a:cxn>
              <a:cxn ang="0">
                <a:pos x="364" y="254"/>
              </a:cxn>
              <a:cxn ang="0">
                <a:pos x="393" y="274"/>
              </a:cxn>
              <a:cxn ang="0">
                <a:pos x="420" y="291"/>
              </a:cxn>
              <a:cxn ang="0">
                <a:pos x="418" y="287"/>
              </a:cxn>
              <a:cxn ang="0">
                <a:pos x="412" y="279"/>
              </a:cxn>
            </a:cxnLst>
            <a:rect l="0" t="0" r="r" b="b"/>
            <a:pathLst>
              <a:path w="544" h="291">
                <a:moveTo>
                  <a:pt x="412" y="279"/>
                </a:moveTo>
                <a:lnTo>
                  <a:pt x="453" y="278"/>
                </a:lnTo>
                <a:lnTo>
                  <a:pt x="504" y="283"/>
                </a:lnTo>
                <a:lnTo>
                  <a:pt x="529" y="265"/>
                </a:lnTo>
                <a:lnTo>
                  <a:pt x="544" y="239"/>
                </a:lnTo>
                <a:lnTo>
                  <a:pt x="538" y="209"/>
                </a:lnTo>
                <a:lnTo>
                  <a:pt x="523" y="178"/>
                </a:lnTo>
                <a:lnTo>
                  <a:pt x="504" y="156"/>
                </a:lnTo>
                <a:lnTo>
                  <a:pt x="478" y="146"/>
                </a:lnTo>
                <a:lnTo>
                  <a:pt x="438" y="130"/>
                </a:lnTo>
                <a:lnTo>
                  <a:pt x="407" y="123"/>
                </a:lnTo>
                <a:lnTo>
                  <a:pt x="377" y="120"/>
                </a:lnTo>
                <a:lnTo>
                  <a:pt x="346" y="113"/>
                </a:lnTo>
                <a:lnTo>
                  <a:pt x="329" y="112"/>
                </a:lnTo>
                <a:lnTo>
                  <a:pt x="316" y="119"/>
                </a:lnTo>
                <a:lnTo>
                  <a:pt x="293" y="120"/>
                </a:lnTo>
                <a:lnTo>
                  <a:pt x="271" y="130"/>
                </a:lnTo>
                <a:lnTo>
                  <a:pt x="257" y="132"/>
                </a:lnTo>
                <a:lnTo>
                  <a:pt x="243" y="125"/>
                </a:lnTo>
                <a:lnTo>
                  <a:pt x="226" y="125"/>
                </a:lnTo>
                <a:lnTo>
                  <a:pt x="205" y="113"/>
                </a:lnTo>
                <a:lnTo>
                  <a:pt x="194" y="99"/>
                </a:lnTo>
                <a:lnTo>
                  <a:pt x="185" y="85"/>
                </a:lnTo>
                <a:lnTo>
                  <a:pt x="169" y="73"/>
                </a:lnTo>
                <a:lnTo>
                  <a:pt x="157" y="62"/>
                </a:lnTo>
                <a:lnTo>
                  <a:pt x="140" y="53"/>
                </a:lnTo>
                <a:lnTo>
                  <a:pt x="117" y="37"/>
                </a:lnTo>
                <a:lnTo>
                  <a:pt x="87" y="35"/>
                </a:lnTo>
                <a:lnTo>
                  <a:pt x="60" y="21"/>
                </a:lnTo>
                <a:lnTo>
                  <a:pt x="47" y="18"/>
                </a:lnTo>
                <a:lnTo>
                  <a:pt x="32" y="6"/>
                </a:lnTo>
                <a:lnTo>
                  <a:pt x="13" y="0"/>
                </a:lnTo>
                <a:lnTo>
                  <a:pt x="2" y="12"/>
                </a:lnTo>
                <a:lnTo>
                  <a:pt x="0" y="33"/>
                </a:lnTo>
                <a:lnTo>
                  <a:pt x="12" y="53"/>
                </a:lnTo>
                <a:lnTo>
                  <a:pt x="29" y="70"/>
                </a:lnTo>
                <a:lnTo>
                  <a:pt x="48" y="85"/>
                </a:lnTo>
                <a:lnTo>
                  <a:pt x="77" y="96"/>
                </a:lnTo>
                <a:lnTo>
                  <a:pt x="109" y="103"/>
                </a:lnTo>
                <a:lnTo>
                  <a:pt x="136" y="117"/>
                </a:lnTo>
                <a:lnTo>
                  <a:pt x="164" y="132"/>
                </a:lnTo>
                <a:lnTo>
                  <a:pt x="199" y="159"/>
                </a:lnTo>
                <a:lnTo>
                  <a:pt x="230" y="184"/>
                </a:lnTo>
                <a:lnTo>
                  <a:pt x="264" y="211"/>
                </a:lnTo>
                <a:lnTo>
                  <a:pt x="304" y="235"/>
                </a:lnTo>
                <a:lnTo>
                  <a:pt x="333" y="246"/>
                </a:lnTo>
                <a:lnTo>
                  <a:pt x="364" y="254"/>
                </a:lnTo>
                <a:lnTo>
                  <a:pt x="393" y="274"/>
                </a:lnTo>
                <a:lnTo>
                  <a:pt x="420" y="291"/>
                </a:lnTo>
                <a:lnTo>
                  <a:pt x="418" y="287"/>
                </a:lnTo>
                <a:lnTo>
                  <a:pt x="412" y="279"/>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43" name="Freeform 55"/>
          <p:cNvSpPr>
            <a:spLocks/>
          </p:cNvSpPr>
          <p:nvPr/>
        </p:nvSpPr>
        <p:spPr bwMode="auto">
          <a:xfrm>
            <a:off x="566738" y="5776913"/>
            <a:ext cx="19050" cy="20637"/>
          </a:xfrm>
          <a:custGeom>
            <a:avLst/>
            <a:gdLst/>
            <a:ahLst/>
            <a:cxnLst>
              <a:cxn ang="0">
                <a:pos x="78" y="64"/>
              </a:cxn>
              <a:cxn ang="0">
                <a:pos x="58" y="41"/>
              </a:cxn>
              <a:cxn ang="0">
                <a:pos x="46" y="17"/>
              </a:cxn>
              <a:cxn ang="0">
                <a:pos x="23" y="0"/>
              </a:cxn>
              <a:cxn ang="0">
                <a:pos x="0" y="2"/>
              </a:cxn>
              <a:cxn ang="0">
                <a:pos x="11" y="29"/>
              </a:cxn>
              <a:cxn ang="0">
                <a:pos x="30" y="62"/>
              </a:cxn>
              <a:cxn ang="0">
                <a:pos x="54" y="83"/>
              </a:cxn>
              <a:cxn ang="0">
                <a:pos x="84" y="94"/>
              </a:cxn>
              <a:cxn ang="0">
                <a:pos x="91" y="89"/>
              </a:cxn>
              <a:cxn ang="0">
                <a:pos x="95" y="82"/>
              </a:cxn>
              <a:cxn ang="0">
                <a:pos x="87" y="69"/>
              </a:cxn>
              <a:cxn ang="0">
                <a:pos x="95" y="64"/>
              </a:cxn>
              <a:cxn ang="0">
                <a:pos x="86" y="64"/>
              </a:cxn>
              <a:cxn ang="0">
                <a:pos x="79" y="69"/>
              </a:cxn>
              <a:cxn ang="0">
                <a:pos x="78" y="64"/>
              </a:cxn>
            </a:cxnLst>
            <a:rect l="0" t="0" r="r" b="b"/>
            <a:pathLst>
              <a:path w="95" h="94">
                <a:moveTo>
                  <a:pt x="78" y="64"/>
                </a:moveTo>
                <a:lnTo>
                  <a:pt x="58" y="41"/>
                </a:lnTo>
                <a:lnTo>
                  <a:pt x="46" y="17"/>
                </a:lnTo>
                <a:lnTo>
                  <a:pt x="23" y="0"/>
                </a:lnTo>
                <a:lnTo>
                  <a:pt x="0" y="2"/>
                </a:lnTo>
                <a:lnTo>
                  <a:pt x="11" y="29"/>
                </a:lnTo>
                <a:lnTo>
                  <a:pt x="30" y="62"/>
                </a:lnTo>
                <a:lnTo>
                  <a:pt x="54" y="83"/>
                </a:lnTo>
                <a:lnTo>
                  <a:pt x="84" y="94"/>
                </a:lnTo>
                <a:lnTo>
                  <a:pt x="91" y="89"/>
                </a:lnTo>
                <a:lnTo>
                  <a:pt x="95" y="82"/>
                </a:lnTo>
                <a:lnTo>
                  <a:pt x="87" y="69"/>
                </a:lnTo>
                <a:lnTo>
                  <a:pt x="95" y="64"/>
                </a:lnTo>
                <a:lnTo>
                  <a:pt x="86" y="64"/>
                </a:lnTo>
                <a:lnTo>
                  <a:pt x="79" y="69"/>
                </a:lnTo>
                <a:lnTo>
                  <a:pt x="78" y="64"/>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44" name="Freeform 56"/>
          <p:cNvSpPr>
            <a:spLocks/>
          </p:cNvSpPr>
          <p:nvPr/>
        </p:nvSpPr>
        <p:spPr bwMode="auto">
          <a:xfrm>
            <a:off x="538163" y="5764213"/>
            <a:ext cx="12700" cy="11112"/>
          </a:xfrm>
          <a:custGeom>
            <a:avLst/>
            <a:gdLst/>
            <a:ahLst/>
            <a:cxnLst>
              <a:cxn ang="0">
                <a:pos x="65" y="44"/>
              </a:cxn>
              <a:cxn ang="0">
                <a:pos x="65" y="27"/>
              </a:cxn>
              <a:cxn ang="0">
                <a:pos x="59" y="15"/>
              </a:cxn>
              <a:cxn ang="0">
                <a:pos x="38" y="4"/>
              </a:cxn>
              <a:cxn ang="0">
                <a:pos x="22" y="0"/>
              </a:cxn>
              <a:cxn ang="0">
                <a:pos x="14" y="0"/>
              </a:cxn>
              <a:cxn ang="0">
                <a:pos x="8" y="1"/>
              </a:cxn>
              <a:cxn ang="0">
                <a:pos x="0" y="9"/>
              </a:cxn>
              <a:cxn ang="0">
                <a:pos x="5" y="17"/>
              </a:cxn>
              <a:cxn ang="0">
                <a:pos x="17" y="36"/>
              </a:cxn>
              <a:cxn ang="0">
                <a:pos x="35" y="50"/>
              </a:cxn>
              <a:cxn ang="0">
                <a:pos x="55" y="57"/>
              </a:cxn>
              <a:cxn ang="0">
                <a:pos x="65" y="44"/>
              </a:cxn>
            </a:cxnLst>
            <a:rect l="0" t="0" r="r" b="b"/>
            <a:pathLst>
              <a:path w="65" h="57">
                <a:moveTo>
                  <a:pt x="65" y="44"/>
                </a:moveTo>
                <a:lnTo>
                  <a:pt x="65" y="27"/>
                </a:lnTo>
                <a:lnTo>
                  <a:pt x="59" y="15"/>
                </a:lnTo>
                <a:lnTo>
                  <a:pt x="38" y="4"/>
                </a:lnTo>
                <a:lnTo>
                  <a:pt x="22" y="0"/>
                </a:lnTo>
                <a:lnTo>
                  <a:pt x="14" y="0"/>
                </a:lnTo>
                <a:lnTo>
                  <a:pt x="8" y="1"/>
                </a:lnTo>
                <a:lnTo>
                  <a:pt x="0" y="9"/>
                </a:lnTo>
                <a:lnTo>
                  <a:pt x="5" y="17"/>
                </a:lnTo>
                <a:lnTo>
                  <a:pt x="17" y="36"/>
                </a:lnTo>
                <a:lnTo>
                  <a:pt x="35" y="50"/>
                </a:lnTo>
                <a:lnTo>
                  <a:pt x="55" y="57"/>
                </a:lnTo>
                <a:lnTo>
                  <a:pt x="65" y="44"/>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45" name="Freeform 57"/>
          <p:cNvSpPr>
            <a:spLocks/>
          </p:cNvSpPr>
          <p:nvPr/>
        </p:nvSpPr>
        <p:spPr bwMode="auto">
          <a:xfrm>
            <a:off x="519113" y="5751513"/>
            <a:ext cx="4762" cy="4762"/>
          </a:xfrm>
          <a:custGeom>
            <a:avLst/>
            <a:gdLst/>
            <a:ahLst/>
            <a:cxnLst>
              <a:cxn ang="0">
                <a:pos x="16" y="16"/>
              </a:cxn>
              <a:cxn ang="0">
                <a:pos x="21" y="15"/>
              </a:cxn>
              <a:cxn ang="0">
                <a:pos x="19" y="10"/>
              </a:cxn>
              <a:cxn ang="0">
                <a:pos x="15" y="2"/>
              </a:cxn>
              <a:cxn ang="0">
                <a:pos x="7" y="8"/>
              </a:cxn>
              <a:cxn ang="0">
                <a:pos x="5" y="2"/>
              </a:cxn>
              <a:cxn ang="0">
                <a:pos x="2" y="0"/>
              </a:cxn>
              <a:cxn ang="0">
                <a:pos x="0" y="13"/>
              </a:cxn>
              <a:cxn ang="0">
                <a:pos x="2" y="18"/>
              </a:cxn>
              <a:cxn ang="0">
                <a:pos x="3" y="23"/>
              </a:cxn>
              <a:cxn ang="0">
                <a:pos x="14" y="19"/>
              </a:cxn>
              <a:cxn ang="0">
                <a:pos x="16" y="16"/>
              </a:cxn>
            </a:cxnLst>
            <a:rect l="0" t="0" r="r" b="b"/>
            <a:pathLst>
              <a:path w="21" h="23">
                <a:moveTo>
                  <a:pt x="16" y="16"/>
                </a:moveTo>
                <a:lnTo>
                  <a:pt x="21" y="15"/>
                </a:lnTo>
                <a:lnTo>
                  <a:pt x="19" y="10"/>
                </a:lnTo>
                <a:lnTo>
                  <a:pt x="15" y="2"/>
                </a:lnTo>
                <a:lnTo>
                  <a:pt x="7" y="8"/>
                </a:lnTo>
                <a:lnTo>
                  <a:pt x="5" y="2"/>
                </a:lnTo>
                <a:lnTo>
                  <a:pt x="2" y="0"/>
                </a:lnTo>
                <a:lnTo>
                  <a:pt x="0" y="13"/>
                </a:lnTo>
                <a:lnTo>
                  <a:pt x="2" y="18"/>
                </a:lnTo>
                <a:lnTo>
                  <a:pt x="3" y="23"/>
                </a:lnTo>
                <a:lnTo>
                  <a:pt x="14" y="19"/>
                </a:lnTo>
                <a:lnTo>
                  <a:pt x="16" y="16"/>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46" name="Freeform 58"/>
          <p:cNvSpPr>
            <a:spLocks/>
          </p:cNvSpPr>
          <p:nvPr/>
        </p:nvSpPr>
        <p:spPr bwMode="auto">
          <a:xfrm>
            <a:off x="504825" y="5738813"/>
            <a:ext cx="4763" cy="11112"/>
          </a:xfrm>
          <a:custGeom>
            <a:avLst/>
            <a:gdLst/>
            <a:ahLst/>
            <a:cxnLst>
              <a:cxn ang="0">
                <a:pos x="30" y="24"/>
              </a:cxn>
              <a:cxn ang="0">
                <a:pos x="28" y="19"/>
              </a:cxn>
              <a:cxn ang="0">
                <a:pos x="27" y="13"/>
              </a:cxn>
              <a:cxn ang="0">
                <a:pos x="24" y="8"/>
              </a:cxn>
              <a:cxn ang="0">
                <a:pos x="20" y="0"/>
              </a:cxn>
              <a:cxn ang="0">
                <a:pos x="13" y="6"/>
              </a:cxn>
              <a:cxn ang="0">
                <a:pos x="7" y="8"/>
              </a:cxn>
              <a:cxn ang="0">
                <a:pos x="0" y="12"/>
              </a:cxn>
              <a:cxn ang="0">
                <a:pos x="7" y="25"/>
              </a:cxn>
              <a:cxn ang="0">
                <a:pos x="8" y="31"/>
              </a:cxn>
              <a:cxn ang="0">
                <a:pos x="14" y="37"/>
              </a:cxn>
              <a:cxn ang="0">
                <a:pos x="19" y="45"/>
              </a:cxn>
              <a:cxn ang="0">
                <a:pos x="24" y="42"/>
              </a:cxn>
              <a:cxn ang="0">
                <a:pos x="27" y="31"/>
              </a:cxn>
              <a:cxn ang="0">
                <a:pos x="31" y="28"/>
              </a:cxn>
              <a:cxn ang="0">
                <a:pos x="30" y="24"/>
              </a:cxn>
            </a:cxnLst>
            <a:rect l="0" t="0" r="r" b="b"/>
            <a:pathLst>
              <a:path w="31" h="45">
                <a:moveTo>
                  <a:pt x="30" y="24"/>
                </a:moveTo>
                <a:lnTo>
                  <a:pt x="28" y="19"/>
                </a:lnTo>
                <a:lnTo>
                  <a:pt x="27" y="13"/>
                </a:lnTo>
                <a:lnTo>
                  <a:pt x="24" y="8"/>
                </a:lnTo>
                <a:lnTo>
                  <a:pt x="20" y="0"/>
                </a:lnTo>
                <a:lnTo>
                  <a:pt x="13" y="6"/>
                </a:lnTo>
                <a:lnTo>
                  <a:pt x="7" y="8"/>
                </a:lnTo>
                <a:lnTo>
                  <a:pt x="0" y="12"/>
                </a:lnTo>
                <a:lnTo>
                  <a:pt x="7" y="25"/>
                </a:lnTo>
                <a:lnTo>
                  <a:pt x="8" y="31"/>
                </a:lnTo>
                <a:lnTo>
                  <a:pt x="14" y="37"/>
                </a:lnTo>
                <a:lnTo>
                  <a:pt x="19" y="45"/>
                </a:lnTo>
                <a:lnTo>
                  <a:pt x="24" y="42"/>
                </a:lnTo>
                <a:lnTo>
                  <a:pt x="27" y="31"/>
                </a:lnTo>
                <a:lnTo>
                  <a:pt x="31" y="28"/>
                </a:lnTo>
                <a:lnTo>
                  <a:pt x="30" y="24"/>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47" name="Freeform 59"/>
          <p:cNvSpPr>
            <a:spLocks/>
          </p:cNvSpPr>
          <p:nvPr/>
        </p:nvSpPr>
        <p:spPr bwMode="auto">
          <a:xfrm>
            <a:off x="484188" y="5711825"/>
            <a:ext cx="11112" cy="22225"/>
          </a:xfrm>
          <a:custGeom>
            <a:avLst/>
            <a:gdLst/>
            <a:ahLst/>
            <a:cxnLst>
              <a:cxn ang="0">
                <a:pos x="50" y="38"/>
              </a:cxn>
              <a:cxn ang="0">
                <a:pos x="43" y="25"/>
              </a:cxn>
              <a:cxn ang="0">
                <a:pos x="33" y="20"/>
              </a:cxn>
              <a:cxn ang="0">
                <a:pos x="24" y="11"/>
              </a:cxn>
              <a:cxn ang="0">
                <a:pos x="16" y="1"/>
              </a:cxn>
              <a:cxn ang="0">
                <a:pos x="11" y="0"/>
              </a:cxn>
              <a:cxn ang="0">
                <a:pos x="5" y="6"/>
              </a:cxn>
              <a:cxn ang="0">
                <a:pos x="0" y="7"/>
              </a:cxn>
              <a:cxn ang="0">
                <a:pos x="11" y="35"/>
              </a:cxn>
              <a:cxn ang="0">
                <a:pos x="24" y="59"/>
              </a:cxn>
              <a:cxn ang="0">
                <a:pos x="42" y="86"/>
              </a:cxn>
              <a:cxn ang="0">
                <a:pos x="55" y="111"/>
              </a:cxn>
              <a:cxn ang="0">
                <a:pos x="61" y="109"/>
              </a:cxn>
              <a:cxn ang="0">
                <a:pos x="67" y="104"/>
              </a:cxn>
              <a:cxn ang="0">
                <a:pos x="59" y="86"/>
              </a:cxn>
              <a:cxn ang="0">
                <a:pos x="60" y="69"/>
              </a:cxn>
              <a:cxn ang="0">
                <a:pos x="57" y="50"/>
              </a:cxn>
              <a:cxn ang="0">
                <a:pos x="50" y="38"/>
              </a:cxn>
            </a:cxnLst>
            <a:rect l="0" t="0" r="r" b="b"/>
            <a:pathLst>
              <a:path w="67" h="111">
                <a:moveTo>
                  <a:pt x="50" y="38"/>
                </a:moveTo>
                <a:lnTo>
                  <a:pt x="43" y="25"/>
                </a:lnTo>
                <a:lnTo>
                  <a:pt x="33" y="20"/>
                </a:lnTo>
                <a:lnTo>
                  <a:pt x="24" y="11"/>
                </a:lnTo>
                <a:lnTo>
                  <a:pt x="16" y="1"/>
                </a:lnTo>
                <a:lnTo>
                  <a:pt x="11" y="0"/>
                </a:lnTo>
                <a:lnTo>
                  <a:pt x="5" y="6"/>
                </a:lnTo>
                <a:lnTo>
                  <a:pt x="0" y="7"/>
                </a:lnTo>
                <a:lnTo>
                  <a:pt x="11" y="35"/>
                </a:lnTo>
                <a:lnTo>
                  <a:pt x="24" y="59"/>
                </a:lnTo>
                <a:lnTo>
                  <a:pt x="42" y="86"/>
                </a:lnTo>
                <a:lnTo>
                  <a:pt x="55" y="111"/>
                </a:lnTo>
                <a:lnTo>
                  <a:pt x="61" y="109"/>
                </a:lnTo>
                <a:lnTo>
                  <a:pt x="67" y="104"/>
                </a:lnTo>
                <a:lnTo>
                  <a:pt x="59" y="86"/>
                </a:lnTo>
                <a:lnTo>
                  <a:pt x="60" y="69"/>
                </a:lnTo>
                <a:lnTo>
                  <a:pt x="57" y="50"/>
                </a:lnTo>
                <a:lnTo>
                  <a:pt x="50" y="38"/>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48" name="Freeform 60"/>
          <p:cNvSpPr>
            <a:spLocks/>
          </p:cNvSpPr>
          <p:nvPr/>
        </p:nvSpPr>
        <p:spPr bwMode="auto">
          <a:xfrm>
            <a:off x="457200" y="5684838"/>
            <a:ext cx="38100" cy="22225"/>
          </a:xfrm>
          <a:custGeom>
            <a:avLst/>
            <a:gdLst/>
            <a:ahLst/>
            <a:cxnLst>
              <a:cxn ang="0">
                <a:pos x="153" y="27"/>
              </a:cxn>
              <a:cxn ang="0">
                <a:pos x="188" y="45"/>
              </a:cxn>
              <a:cxn ang="0">
                <a:pos x="203" y="67"/>
              </a:cxn>
              <a:cxn ang="0">
                <a:pos x="201" y="87"/>
              </a:cxn>
              <a:cxn ang="0">
                <a:pos x="171" y="111"/>
              </a:cxn>
              <a:cxn ang="0">
                <a:pos x="164" y="108"/>
              </a:cxn>
              <a:cxn ang="0">
                <a:pos x="151" y="100"/>
              </a:cxn>
              <a:cxn ang="0">
                <a:pos x="146" y="89"/>
              </a:cxn>
              <a:cxn ang="0">
                <a:pos x="140" y="78"/>
              </a:cxn>
              <a:cxn ang="0">
                <a:pos x="138" y="89"/>
              </a:cxn>
              <a:cxn ang="0">
                <a:pos x="141" y="100"/>
              </a:cxn>
              <a:cxn ang="0">
                <a:pos x="138" y="108"/>
              </a:cxn>
              <a:cxn ang="0">
                <a:pos x="146" y="116"/>
              </a:cxn>
              <a:cxn ang="0">
                <a:pos x="131" y="112"/>
              </a:cxn>
              <a:cxn ang="0">
                <a:pos x="117" y="106"/>
              </a:cxn>
              <a:cxn ang="0">
                <a:pos x="105" y="95"/>
              </a:cxn>
              <a:cxn ang="0">
                <a:pos x="89" y="82"/>
              </a:cxn>
              <a:cxn ang="0">
                <a:pos x="84" y="74"/>
              </a:cxn>
              <a:cxn ang="0">
                <a:pos x="74" y="69"/>
              </a:cxn>
              <a:cxn ang="0">
                <a:pos x="55" y="72"/>
              </a:cxn>
              <a:cxn ang="0">
                <a:pos x="50" y="66"/>
              </a:cxn>
              <a:cxn ang="0">
                <a:pos x="36" y="50"/>
              </a:cxn>
              <a:cxn ang="0">
                <a:pos x="19" y="40"/>
              </a:cxn>
              <a:cxn ang="0">
                <a:pos x="12" y="20"/>
              </a:cxn>
              <a:cxn ang="0">
                <a:pos x="0" y="0"/>
              </a:cxn>
              <a:cxn ang="0">
                <a:pos x="30" y="2"/>
              </a:cxn>
              <a:cxn ang="0">
                <a:pos x="62" y="10"/>
              </a:cxn>
              <a:cxn ang="0">
                <a:pos x="91" y="21"/>
              </a:cxn>
              <a:cxn ang="0">
                <a:pos x="122" y="28"/>
              </a:cxn>
              <a:cxn ang="0">
                <a:pos x="129" y="33"/>
              </a:cxn>
              <a:cxn ang="0">
                <a:pos x="141" y="42"/>
              </a:cxn>
              <a:cxn ang="0">
                <a:pos x="156" y="38"/>
              </a:cxn>
              <a:cxn ang="0">
                <a:pos x="153" y="27"/>
              </a:cxn>
            </a:cxnLst>
            <a:rect l="0" t="0" r="r" b="b"/>
            <a:pathLst>
              <a:path w="203" h="116">
                <a:moveTo>
                  <a:pt x="153" y="27"/>
                </a:moveTo>
                <a:lnTo>
                  <a:pt x="188" y="45"/>
                </a:lnTo>
                <a:lnTo>
                  <a:pt x="203" y="67"/>
                </a:lnTo>
                <a:lnTo>
                  <a:pt x="201" y="87"/>
                </a:lnTo>
                <a:lnTo>
                  <a:pt x="171" y="111"/>
                </a:lnTo>
                <a:lnTo>
                  <a:pt x="164" y="108"/>
                </a:lnTo>
                <a:lnTo>
                  <a:pt x="151" y="100"/>
                </a:lnTo>
                <a:lnTo>
                  <a:pt x="146" y="89"/>
                </a:lnTo>
                <a:lnTo>
                  <a:pt x="140" y="78"/>
                </a:lnTo>
                <a:lnTo>
                  <a:pt x="138" y="89"/>
                </a:lnTo>
                <a:lnTo>
                  <a:pt x="141" y="100"/>
                </a:lnTo>
                <a:lnTo>
                  <a:pt x="138" y="108"/>
                </a:lnTo>
                <a:lnTo>
                  <a:pt x="146" y="116"/>
                </a:lnTo>
                <a:lnTo>
                  <a:pt x="131" y="112"/>
                </a:lnTo>
                <a:lnTo>
                  <a:pt x="117" y="106"/>
                </a:lnTo>
                <a:lnTo>
                  <a:pt x="105" y="95"/>
                </a:lnTo>
                <a:lnTo>
                  <a:pt x="89" y="82"/>
                </a:lnTo>
                <a:lnTo>
                  <a:pt x="84" y="74"/>
                </a:lnTo>
                <a:lnTo>
                  <a:pt x="74" y="69"/>
                </a:lnTo>
                <a:lnTo>
                  <a:pt x="55" y="72"/>
                </a:lnTo>
                <a:lnTo>
                  <a:pt x="50" y="66"/>
                </a:lnTo>
                <a:lnTo>
                  <a:pt x="36" y="50"/>
                </a:lnTo>
                <a:lnTo>
                  <a:pt x="19" y="40"/>
                </a:lnTo>
                <a:lnTo>
                  <a:pt x="12" y="20"/>
                </a:lnTo>
                <a:lnTo>
                  <a:pt x="0" y="0"/>
                </a:lnTo>
                <a:lnTo>
                  <a:pt x="30" y="2"/>
                </a:lnTo>
                <a:lnTo>
                  <a:pt x="62" y="10"/>
                </a:lnTo>
                <a:lnTo>
                  <a:pt x="91" y="21"/>
                </a:lnTo>
                <a:lnTo>
                  <a:pt x="122" y="28"/>
                </a:lnTo>
                <a:lnTo>
                  <a:pt x="129" y="33"/>
                </a:lnTo>
                <a:lnTo>
                  <a:pt x="141" y="42"/>
                </a:lnTo>
                <a:lnTo>
                  <a:pt x="156" y="38"/>
                </a:lnTo>
                <a:lnTo>
                  <a:pt x="153" y="27"/>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49" name="Freeform 61"/>
          <p:cNvSpPr>
            <a:spLocks/>
          </p:cNvSpPr>
          <p:nvPr/>
        </p:nvSpPr>
        <p:spPr bwMode="auto">
          <a:xfrm>
            <a:off x="427038" y="5637213"/>
            <a:ext cx="28575" cy="36512"/>
          </a:xfrm>
          <a:custGeom>
            <a:avLst/>
            <a:gdLst/>
            <a:ahLst/>
            <a:cxnLst>
              <a:cxn ang="0">
                <a:pos x="123" y="119"/>
              </a:cxn>
              <a:cxn ang="0">
                <a:pos x="128" y="103"/>
              </a:cxn>
              <a:cxn ang="0">
                <a:pos x="139" y="92"/>
              </a:cxn>
              <a:cxn ang="0">
                <a:pos x="144" y="81"/>
              </a:cxn>
              <a:cxn ang="0">
                <a:pos x="155" y="69"/>
              </a:cxn>
              <a:cxn ang="0">
                <a:pos x="155" y="52"/>
              </a:cxn>
              <a:cxn ang="0">
                <a:pos x="155" y="34"/>
              </a:cxn>
              <a:cxn ang="0">
                <a:pos x="137" y="16"/>
              </a:cxn>
              <a:cxn ang="0">
                <a:pos x="129" y="8"/>
              </a:cxn>
              <a:cxn ang="0">
                <a:pos x="116" y="0"/>
              </a:cxn>
              <a:cxn ang="0">
                <a:pos x="103" y="7"/>
              </a:cxn>
              <a:cxn ang="0">
                <a:pos x="96" y="12"/>
              </a:cxn>
              <a:cxn ang="0">
                <a:pos x="84" y="19"/>
              </a:cxn>
              <a:cxn ang="0">
                <a:pos x="84" y="45"/>
              </a:cxn>
              <a:cxn ang="0">
                <a:pos x="85" y="77"/>
              </a:cxn>
              <a:cxn ang="0">
                <a:pos x="84" y="94"/>
              </a:cxn>
              <a:cxn ang="0">
                <a:pos x="64" y="106"/>
              </a:cxn>
              <a:cxn ang="0">
                <a:pos x="50" y="98"/>
              </a:cxn>
              <a:cxn ang="0">
                <a:pos x="38" y="92"/>
              </a:cxn>
              <a:cxn ang="0">
                <a:pos x="27" y="86"/>
              </a:cxn>
              <a:cxn ang="0">
                <a:pos x="15" y="84"/>
              </a:cxn>
              <a:cxn ang="0">
                <a:pos x="4" y="96"/>
              </a:cxn>
              <a:cxn ang="0">
                <a:pos x="5" y="118"/>
              </a:cxn>
              <a:cxn ang="0">
                <a:pos x="0" y="129"/>
              </a:cxn>
              <a:cxn ang="0">
                <a:pos x="15" y="141"/>
              </a:cxn>
              <a:cxn ang="0">
                <a:pos x="24" y="151"/>
              </a:cxn>
              <a:cxn ang="0">
                <a:pos x="34" y="156"/>
              </a:cxn>
              <a:cxn ang="0">
                <a:pos x="48" y="162"/>
              </a:cxn>
              <a:cxn ang="0">
                <a:pos x="58" y="168"/>
              </a:cxn>
              <a:cxn ang="0">
                <a:pos x="85" y="177"/>
              </a:cxn>
              <a:cxn ang="0">
                <a:pos x="104" y="166"/>
              </a:cxn>
              <a:cxn ang="0">
                <a:pos x="120" y="143"/>
              </a:cxn>
              <a:cxn ang="0">
                <a:pos x="123" y="119"/>
              </a:cxn>
            </a:cxnLst>
            <a:rect l="0" t="0" r="r" b="b"/>
            <a:pathLst>
              <a:path w="155" h="177">
                <a:moveTo>
                  <a:pt x="123" y="119"/>
                </a:moveTo>
                <a:lnTo>
                  <a:pt x="128" y="103"/>
                </a:lnTo>
                <a:lnTo>
                  <a:pt x="139" y="92"/>
                </a:lnTo>
                <a:lnTo>
                  <a:pt x="144" y="81"/>
                </a:lnTo>
                <a:lnTo>
                  <a:pt x="155" y="69"/>
                </a:lnTo>
                <a:lnTo>
                  <a:pt x="155" y="52"/>
                </a:lnTo>
                <a:lnTo>
                  <a:pt x="155" y="34"/>
                </a:lnTo>
                <a:lnTo>
                  <a:pt x="137" y="16"/>
                </a:lnTo>
                <a:lnTo>
                  <a:pt x="129" y="8"/>
                </a:lnTo>
                <a:lnTo>
                  <a:pt x="116" y="0"/>
                </a:lnTo>
                <a:lnTo>
                  <a:pt x="103" y="7"/>
                </a:lnTo>
                <a:lnTo>
                  <a:pt x="96" y="12"/>
                </a:lnTo>
                <a:lnTo>
                  <a:pt x="84" y="19"/>
                </a:lnTo>
                <a:lnTo>
                  <a:pt x="84" y="45"/>
                </a:lnTo>
                <a:lnTo>
                  <a:pt x="85" y="77"/>
                </a:lnTo>
                <a:lnTo>
                  <a:pt x="84" y="94"/>
                </a:lnTo>
                <a:lnTo>
                  <a:pt x="64" y="106"/>
                </a:lnTo>
                <a:lnTo>
                  <a:pt x="50" y="98"/>
                </a:lnTo>
                <a:lnTo>
                  <a:pt x="38" y="92"/>
                </a:lnTo>
                <a:lnTo>
                  <a:pt x="27" y="86"/>
                </a:lnTo>
                <a:lnTo>
                  <a:pt x="15" y="84"/>
                </a:lnTo>
                <a:lnTo>
                  <a:pt x="4" y="96"/>
                </a:lnTo>
                <a:lnTo>
                  <a:pt x="5" y="118"/>
                </a:lnTo>
                <a:lnTo>
                  <a:pt x="0" y="129"/>
                </a:lnTo>
                <a:lnTo>
                  <a:pt x="15" y="141"/>
                </a:lnTo>
                <a:lnTo>
                  <a:pt x="24" y="151"/>
                </a:lnTo>
                <a:lnTo>
                  <a:pt x="34" y="156"/>
                </a:lnTo>
                <a:lnTo>
                  <a:pt x="48" y="162"/>
                </a:lnTo>
                <a:lnTo>
                  <a:pt x="58" y="168"/>
                </a:lnTo>
                <a:lnTo>
                  <a:pt x="85" y="177"/>
                </a:lnTo>
                <a:lnTo>
                  <a:pt x="104" y="166"/>
                </a:lnTo>
                <a:lnTo>
                  <a:pt x="120" y="143"/>
                </a:lnTo>
                <a:lnTo>
                  <a:pt x="123" y="119"/>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50" name="Freeform 62"/>
          <p:cNvSpPr>
            <a:spLocks/>
          </p:cNvSpPr>
          <p:nvPr/>
        </p:nvSpPr>
        <p:spPr bwMode="auto">
          <a:xfrm>
            <a:off x="398463" y="5605463"/>
            <a:ext cx="41275" cy="31750"/>
          </a:xfrm>
          <a:custGeom>
            <a:avLst/>
            <a:gdLst/>
            <a:ahLst/>
            <a:cxnLst>
              <a:cxn ang="0">
                <a:pos x="153" y="103"/>
              </a:cxn>
              <a:cxn ang="0">
                <a:pos x="164" y="96"/>
              </a:cxn>
              <a:cxn ang="0">
                <a:pos x="170" y="86"/>
              </a:cxn>
              <a:cxn ang="0">
                <a:pos x="186" y="72"/>
              </a:cxn>
              <a:cxn ang="0">
                <a:pos x="199" y="65"/>
              </a:cxn>
              <a:cxn ang="0">
                <a:pos x="213" y="81"/>
              </a:cxn>
              <a:cxn ang="0">
                <a:pos x="222" y="95"/>
              </a:cxn>
              <a:cxn ang="0">
                <a:pos x="220" y="107"/>
              </a:cxn>
              <a:cxn ang="0">
                <a:pos x="212" y="116"/>
              </a:cxn>
              <a:cxn ang="0">
                <a:pos x="199" y="140"/>
              </a:cxn>
              <a:cxn ang="0">
                <a:pos x="182" y="158"/>
              </a:cxn>
              <a:cxn ang="0">
                <a:pos x="163" y="166"/>
              </a:cxn>
              <a:cxn ang="0">
                <a:pos x="149" y="159"/>
              </a:cxn>
              <a:cxn ang="0">
                <a:pos x="128" y="143"/>
              </a:cxn>
              <a:cxn ang="0">
                <a:pos x="109" y="129"/>
              </a:cxn>
              <a:cxn ang="0">
                <a:pos x="89" y="114"/>
              </a:cxn>
              <a:cxn ang="0">
                <a:pos x="72" y="96"/>
              </a:cxn>
              <a:cxn ang="0">
                <a:pos x="54" y="73"/>
              </a:cxn>
              <a:cxn ang="0">
                <a:pos x="35" y="59"/>
              </a:cxn>
              <a:cxn ang="0">
                <a:pos x="17" y="33"/>
              </a:cxn>
              <a:cxn ang="0">
                <a:pos x="0" y="15"/>
              </a:cxn>
              <a:cxn ang="0">
                <a:pos x="22" y="0"/>
              </a:cxn>
              <a:cxn ang="0">
                <a:pos x="38" y="3"/>
              </a:cxn>
              <a:cxn ang="0">
                <a:pos x="58" y="14"/>
              </a:cxn>
              <a:cxn ang="0">
                <a:pos x="77" y="37"/>
              </a:cxn>
              <a:cxn ang="0">
                <a:pos x="98" y="57"/>
              </a:cxn>
              <a:cxn ang="0">
                <a:pos x="111" y="81"/>
              </a:cxn>
              <a:cxn ang="0">
                <a:pos x="135" y="94"/>
              </a:cxn>
              <a:cxn ang="0">
                <a:pos x="153" y="103"/>
              </a:cxn>
            </a:cxnLst>
            <a:rect l="0" t="0" r="r" b="b"/>
            <a:pathLst>
              <a:path w="222" h="166">
                <a:moveTo>
                  <a:pt x="153" y="103"/>
                </a:moveTo>
                <a:lnTo>
                  <a:pt x="164" y="96"/>
                </a:lnTo>
                <a:lnTo>
                  <a:pt x="170" y="86"/>
                </a:lnTo>
                <a:lnTo>
                  <a:pt x="186" y="72"/>
                </a:lnTo>
                <a:lnTo>
                  <a:pt x="199" y="65"/>
                </a:lnTo>
                <a:lnTo>
                  <a:pt x="213" y="81"/>
                </a:lnTo>
                <a:lnTo>
                  <a:pt x="222" y="95"/>
                </a:lnTo>
                <a:lnTo>
                  <a:pt x="220" y="107"/>
                </a:lnTo>
                <a:lnTo>
                  <a:pt x="212" y="116"/>
                </a:lnTo>
                <a:lnTo>
                  <a:pt x="199" y="140"/>
                </a:lnTo>
                <a:lnTo>
                  <a:pt x="182" y="158"/>
                </a:lnTo>
                <a:lnTo>
                  <a:pt x="163" y="166"/>
                </a:lnTo>
                <a:lnTo>
                  <a:pt x="149" y="159"/>
                </a:lnTo>
                <a:lnTo>
                  <a:pt x="128" y="143"/>
                </a:lnTo>
                <a:lnTo>
                  <a:pt x="109" y="129"/>
                </a:lnTo>
                <a:lnTo>
                  <a:pt x="89" y="114"/>
                </a:lnTo>
                <a:lnTo>
                  <a:pt x="72" y="96"/>
                </a:lnTo>
                <a:lnTo>
                  <a:pt x="54" y="73"/>
                </a:lnTo>
                <a:lnTo>
                  <a:pt x="35" y="59"/>
                </a:lnTo>
                <a:lnTo>
                  <a:pt x="17" y="33"/>
                </a:lnTo>
                <a:lnTo>
                  <a:pt x="0" y="15"/>
                </a:lnTo>
                <a:lnTo>
                  <a:pt x="22" y="0"/>
                </a:lnTo>
                <a:lnTo>
                  <a:pt x="38" y="3"/>
                </a:lnTo>
                <a:lnTo>
                  <a:pt x="58" y="14"/>
                </a:lnTo>
                <a:lnTo>
                  <a:pt x="77" y="37"/>
                </a:lnTo>
                <a:lnTo>
                  <a:pt x="98" y="57"/>
                </a:lnTo>
                <a:lnTo>
                  <a:pt x="111" y="81"/>
                </a:lnTo>
                <a:lnTo>
                  <a:pt x="135" y="94"/>
                </a:lnTo>
                <a:lnTo>
                  <a:pt x="153" y="103"/>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51" name="Freeform 63"/>
          <p:cNvSpPr>
            <a:spLocks/>
          </p:cNvSpPr>
          <p:nvPr/>
        </p:nvSpPr>
        <p:spPr bwMode="auto">
          <a:xfrm>
            <a:off x="382588" y="5562600"/>
            <a:ext cx="38100" cy="31750"/>
          </a:xfrm>
          <a:custGeom>
            <a:avLst/>
            <a:gdLst/>
            <a:ahLst/>
            <a:cxnLst>
              <a:cxn ang="0">
                <a:pos x="141" y="85"/>
              </a:cxn>
              <a:cxn ang="0">
                <a:pos x="166" y="68"/>
              </a:cxn>
              <a:cxn ang="0">
                <a:pos x="176" y="42"/>
              </a:cxn>
              <a:cxn ang="0">
                <a:pos x="171" y="26"/>
              </a:cxn>
              <a:cxn ang="0">
                <a:pos x="164" y="6"/>
              </a:cxn>
              <a:cxn ang="0">
                <a:pos x="152" y="4"/>
              </a:cxn>
              <a:cxn ang="0">
                <a:pos x="145" y="0"/>
              </a:cxn>
              <a:cxn ang="0">
                <a:pos x="135" y="4"/>
              </a:cxn>
              <a:cxn ang="0">
                <a:pos x="124" y="7"/>
              </a:cxn>
              <a:cxn ang="0">
                <a:pos x="117" y="29"/>
              </a:cxn>
              <a:cxn ang="0">
                <a:pos x="115" y="50"/>
              </a:cxn>
              <a:cxn ang="0">
                <a:pos x="99" y="64"/>
              </a:cxn>
              <a:cxn ang="0">
                <a:pos x="85" y="73"/>
              </a:cxn>
              <a:cxn ang="0">
                <a:pos x="73" y="64"/>
              </a:cxn>
              <a:cxn ang="0">
                <a:pos x="61" y="53"/>
              </a:cxn>
              <a:cxn ang="0">
                <a:pos x="50" y="48"/>
              </a:cxn>
              <a:cxn ang="0">
                <a:pos x="36" y="32"/>
              </a:cxn>
              <a:cxn ang="0">
                <a:pos x="30" y="36"/>
              </a:cxn>
              <a:cxn ang="0">
                <a:pos x="26" y="43"/>
              </a:cxn>
              <a:cxn ang="0">
                <a:pos x="22" y="58"/>
              </a:cxn>
              <a:cxn ang="0">
                <a:pos x="20" y="71"/>
              </a:cxn>
              <a:cxn ang="0">
                <a:pos x="18" y="83"/>
              </a:cxn>
              <a:cxn ang="0">
                <a:pos x="13" y="85"/>
              </a:cxn>
              <a:cxn ang="0">
                <a:pos x="13" y="94"/>
              </a:cxn>
              <a:cxn ang="0">
                <a:pos x="13" y="111"/>
              </a:cxn>
              <a:cxn ang="0">
                <a:pos x="16" y="122"/>
              </a:cxn>
              <a:cxn ang="0">
                <a:pos x="31" y="125"/>
              </a:cxn>
              <a:cxn ang="0">
                <a:pos x="25" y="130"/>
              </a:cxn>
              <a:cxn ang="0">
                <a:pos x="17" y="136"/>
              </a:cxn>
              <a:cxn ang="0">
                <a:pos x="6" y="139"/>
              </a:cxn>
              <a:cxn ang="0">
                <a:pos x="0" y="136"/>
              </a:cxn>
              <a:cxn ang="0">
                <a:pos x="3" y="145"/>
              </a:cxn>
              <a:cxn ang="0">
                <a:pos x="14" y="151"/>
              </a:cxn>
              <a:cxn ang="0">
                <a:pos x="18" y="158"/>
              </a:cxn>
              <a:cxn ang="0">
                <a:pos x="26" y="162"/>
              </a:cxn>
              <a:cxn ang="0">
                <a:pos x="56" y="155"/>
              </a:cxn>
              <a:cxn ang="0">
                <a:pos x="76" y="140"/>
              </a:cxn>
              <a:cxn ang="0">
                <a:pos x="105" y="120"/>
              </a:cxn>
              <a:cxn ang="0">
                <a:pos x="124" y="108"/>
              </a:cxn>
              <a:cxn ang="0">
                <a:pos x="140" y="111"/>
              </a:cxn>
              <a:cxn ang="0">
                <a:pos x="153" y="110"/>
              </a:cxn>
              <a:cxn ang="0">
                <a:pos x="175" y="121"/>
              </a:cxn>
              <a:cxn ang="0">
                <a:pos x="189" y="111"/>
              </a:cxn>
              <a:cxn ang="0">
                <a:pos x="195" y="106"/>
              </a:cxn>
              <a:cxn ang="0">
                <a:pos x="192" y="95"/>
              </a:cxn>
              <a:cxn ang="0">
                <a:pos x="182" y="81"/>
              </a:cxn>
              <a:cxn ang="0">
                <a:pos x="166" y="68"/>
              </a:cxn>
              <a:cxn ang="0">
                <a:pos x="155" y="76"/>
              </a:cxn>
              <a:cxn ang="0">
                <a:pos x="152" y="79"/>
              </a:cxn>
              <a:cxn ang="0">
                <a:pos x="141" y="85"/>
              </a:cxn>
            </a:cxnLst>
            <a:rect l="0" t="0" r="r" b="b"/>
            <a:pathLst>
              <a:path w="195" h="162">
                <a:moveTo>
                  <a:pt x="141" y="85"/>
                </a:moveTo>
                <a:lnTo>
                  <a:pt x="166" y="68"/>
                </a:lnTo>
                <a:lnTo>
                  <a:pt x="176" y="42"/>
                </a:lnTo>
                <a:lnTo>
                  <a:pt x="171" y="26"/>
                </a:lnTo>
                <a:lnTo>
                  <a:pt x="164" y="6"/>
                </a:lnTo>
                <a:lnTo>
                  <a:pt x="152" y="4"/>
                </a:lnTo>
                <a:lnTo>
                  <a:pt x="145" y="0"/>
                </a:lnTo>
                <a:lnTo>
                  <a:pt x="135" y="4"/>
                </a:lnTo>
                <a:lnTo>
                  <a:pt x="124" y="7"/>
                </a:lnTo>
                <a:lnTo>
                  <a:pt x="117" y="29"/>
                </a:lnTo>
                <a:lnTo>
                  <a:pt x="115" y="50"/>
                </a:lnTo>
                <a:lnTo>
                  <a:pt x="99" y="64"/>
                </a:lnTo>
                <a:lnTo>
                  <a:pt x="85" y="73"/>
                </a:lnTo>
                <a:lnTo>
                  <a:pt x="73" y="64"/>
                </a:lnTo>
                <a:lnTo>
                  <a:pt x="61" y="53"/>
                </a:lnTo>
                <a:lnTo>
                  <a:pt x="50" y="48"/>
                </a:lnTo>
                <a:lnTo>
                  <a:pt x="36" y="32"/>
                </a:lnTo>
                <a:lnTo>
                  <a:pt x="30" y="36"/>
                </a:lnTo>
                <a:lnTo>
                  <a:pt x="26" y="43"/>
                </a:lnTo>
                <a:lnTo>
                  <a:pt x="22" y="58"/>
                </a:lnTo>
                <a:lnTo>
                  <a:pt x="20" y="71"/>
                </a:lnTo>
                <a:lnTo>
                  <a:pt x="18" y="83"/>
                </a:lnTo>
                <a:lnTo>
                  <a:pt x="13" y="85"/>
                </a:lnTo>
                <a:lnTo>
                  <a:pt x="13" y="94"/>
                </a:lnTo>
                <a:lnTo>
                  <a:pt x="13" y="111"/>
                </a:lnTo>
                <a:lnTo>
                  <a:pt x="16" y="122"/>
                </a:lnTo>
                <a:lnTo>
                  <a:pt x="31" y="125"/>
                </a:lnTo>
                <a:lnTo>
                  <a:pt x="25" y="130"/>
                </a:lnTo>
                <a:lnTo>
                  <a:pt x="17" y="136"/>
                </a:lnTo>
                <a:lnTo>
                  <a:pt x="6" y="139"/>
                </a:lnTo>
                <a:lnTo>
                  <a:pt x="0" y="136"/>
                </a:lnTo>
                <a:lnTo>
                  <a:pt x="3" y="145"/>
                </a:lnTo>
                <a:lnTo>
                  <a:pt x="14" y="151"/>
                </a:lnTo>
                <a:lnTo>
                  <a:pt x="18" y="158"/>
                </a:lnTo>
                <a:lnTo>
                  <a:pt x="26" y="162"/>
                </a:lnTo>
                <a:lnTo>
                  <a:pt x="56" y="155"/>
                </a:lnTo>
                <a:lnTo>
                  <a:pt x="76" y="140"/>
                </a:lnTo>
                <a:lnTo>
                  <a:pt x="105" y="120"/>
                </a:lnTo>
                <a:lnTo>
                  <a:pt x="124" y="108"/>
                </a:lnTo>
                <a:lnTo>
                  <a:pt x="140" y="111"/>
                </a:lnTo>
                <a:lnTo>
                  <a:pt x="153" y="110"/>
                </a:lnTo>
                <a:lnTo>
                  <a:pt x="175" y="121"/>
                </a:lnTo>
                <a:lnTo>
                  <a:pt x="189" y="111"/>
                </a:lnTo>
                <a:lnTo>
                  <a:pt x="195" y="106"/>
                </a:lnTo>
                <a:lnTo>
                  <a:pt x="192" y="95"/>
                </a:lnTo>
                <a:lnTo>
                  <a:pt x="182" y="81"/>
                </a:lnTo>
                <a:lnTo>
                  <a:pt x="166" y="68"/>
                </a:lnTo>
                <a:lnTo>
                  <a:pt x="155" y="76"/>
                </a:lnTo>
                <a:lnTo>
                  <a:pt x="152" y="79"/>
                </a:lnTo>
                <a:lnTo>
                  <a:pt x="141" y="85"/>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52" name="Freeform 64"/>
          <p:cNvSpPr>
            <a:spLocks/>
          </p:cNvSpPr>
          <p:nvPr/>
        </p:nvSpPr>
        <p:spPr bwMode="auto">
          <a:xfrm>
            <a:off x="388938" y="5553075"/>
            <a:ext cx="4762" cy="3175"/>
          </a:xfrm>
          <a:custGeom>
            <a:avLst/>
            <a:gdLst/>
            <a:ahLst/>
            <a:cxnLst>
              <a:cxn ang="0">
                <a:pos x="26" y="13"/>
              </a:cxn>
              <a:cxn ang="0">
                <a:pos x="20" y="6"/>
              </a:cxn>
              <a:cxn ang="0">
                <a:pos x="19" y="0"/>
              </a:cxn>
              <a:cxn ang="0">
                <a:pos x="11" y="0"/>
              </a:cxn>
              <a:cxn ang="0">
                <a:pos x="3" y="6"/>
              </a:cxn>
              <a:cxn ang="0">
                <a:pos x="7" y="8"/>
              </a:cxn>
              <a:cxn ang="0">
                <a:pos x="0" y="13"/>
              </a:cxn>
              <a:cxn ang="0">
                <a:pos x="1" y="17"/>
              </a:cxn>
              <a:cxn ang="0">
                <a:pos x="14" y="20"/>
              </a:cxn>
              <a:cxn ang="0">
                <a:pos x="18" y="19"/>
              </a:cxn>
              <a:cxn ang="0">
                <a:pos x="26" y="13"/>
              </a:cxn>
            </a:cxnLst>
            <a:rect l="0" t="0" r="r" b="b"/>
            <a:pathLst>
              <a:path w="26" h="20">
                <a:moveTo>
                  <a:pt x="26" y="13"/>
                </a:moveTo>
                <a:lnTo>
                  <a:pt x="20" y="6"/>
                </a:lnTo>
                <a:lnTo>
                  <a:pt x="19" y="0"/>
                </a:lnTo>
                <a:lnTo>
                  <a:pt x="11" y="0"/>
                </a:lnTo>
                <a:lnTo>
                  <a:pt x="3" y="6"/>
                </a:lnTo>
                <a:lnTo>
                  <a:pt x="7" y="8"/>
                </a:lnTo>
                <a:lnTo>
                  <a:pt x="0" y="13"/>
                </a:lnTo>
                <a:lnTo>
                  <a:pt x="1" y="17"/>
                </a:lnTo>
                <a:lnTo>
                  <a:pt x="14" y="20"/>
                </a:lnTo>
                <a:lnTo>
                  <a:pt x="18" y="19"/>
                </a:lnTo>
                <a:lnTo>
                  <a:pt x="26" y="13"/>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53" name="Freeform 65"/>
          <p:cNvSpPr>
            <a:spLocks/>
          </p:cNvSpPr>
          <p:nvPr/>
        </p:nvSpPr>
        <p:spPr bwMode="auto">
          <a:xfrm>
            <a:off x="379413" y="5526088"/>
            <a:ext cx="12700" cy="11112"/>
          </a:xfrm>
          <a:custGeom>
            <a:avLst/>
            <a:gdLst/>
            <a:ahLst/>
            <a:cxnLst>
              <a:cxn ang="0">
                <a:pos x="65" y="45"/>
              </a:cxn>
              <a:cxn ang="0">
                <a:pos x="65" y="28"/>
              </a:cxn>
              <a:cxn ang="0">
                <a:pos x="53" y="17"/>
              </a:cxn>
              <a:cxn ang="0">
                <a:pos x="37" y="4"/>
              </a:cxn>
              <a:cxn ang="0">
                <a:pos x="17" y="2"/>
              </a:cxn>
              <a:cxn ang="0">
                <a:pos x="5" y="0"/>
              </a:cxn>
              <a:cxn ang="0">
                <a:pos x="0" y="2"/>
              </a:cxn>
              <a:cxn ang="0">
                <a:pos x="0" y="11"/>
              </a:cxn>
              <a:cxn ang="0">
                <a:pos x="4" y="18"/>
              </a:cxn>
              <a:cxn ang="0">
                <a:pos x="12" y="35"/>
              </a:cxn>
              <a:cxn ang="0">
                <a:pos x="35" y="51"/>
              </a:cxn>
              <a:cxn ang="0">
                <a:pos x="54" y="57"/>
              </a:cxn>
              <a:cxn ang="0">
                <a:pos x="65" y="45"/>
              </a:cxn>
            </a:cxnLst>
            <a:rect l="0" t="0" r="r" b="b"/>
            <a:pathLst>
              <a:path w="65" h="57">
                <a:moveTo>
                  <a:pt x="65" y="45"/>
                </a:moveTo>
                <a:lnTo>
                  <a:pt x="65" y="28"/>
                </a:lnTo>
                <a:lnTo>
                  <a:pt x="53" y="17"/>
                </a:lnTo>
                <a:lnTo>
                  <a:pt x="37" y="4"/>
                </a:lnTo>
                <a:lnTo>
                  <a:pt x="17" y="2"/>
                </a:lnTo>
                <a:lnTo>
                  <a:pt x="5" y="0"/>
                </a:lnTo>
                <a:lnTo>
                  <a:pt x="0" y="2"/>
                </a:lnTo>
                <a:lnTo>
                  <a:pt x="0" y="11"/>
                </a:lnTo>
                <a:lnTo>
                  <a:pt x="4" y="18"/>
                </a:lnTo>
                <a:lnTo>
                  <a:pt x="12" y="35"/>
                </a:lnTo>
                <a:lnTo>
                  <a:pt x="35" y="51"/>
                </a:lnTo>
                <a:lnTo>
                  <a:pt x="54" y="57"/>
                </a:lnTo>
                <a:lnTo>
                  <a:pt x="65" y="45"/>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54" name="Freeform 66"/>
          <p:cNvSpPr>
            <a:spLocks/>
          </p:cNvSpPr>
          <p:nvPr/>
        </p:nvSpPr>
        <p:spPr bwMode="auto">
          <a:xfrm>
            <a:off x="352425" y="5481638"/>
            <a:ext cx="22225" cy="60325"/>
          </a:xfrm>
          <a:custGeom>
            <a:avLst/>
            <a:gdLst/>
            <a:ahLst/>
            <a:cxnLst>
              <a:cxn ang="0">
                <a:pos x="2" y="286"/>
              </a:cxn>
              <a:cxn ang="0">
                <a:pos x="8" y="290"/>
              </a:cxn>
              <a:cxn ang="0">
                <a:pos x="12" y="301"/>
              </a:cxn>
              <a:cxn ang="0">
                <a:pos x="19" y="295"/>
              </a:cxn>
              <a:cxn ang="0">
                <a:pos x="35" y="247"/>
              </a:cxn>
              <a:cxn ang="0">
                <a:pos x="59" y="193"/>
              </a:cxn>
              <a:cxn ang="0">
                <a:pos x="77" y="141"/>
              </a:cxn>
              <a:cxn ang="0">
                <a:pos x="103" y="101"/>
              </a:cxn>
              <a:cxn ang="0">
                <a:pos x="92" y="122"/>
              </a:cxn>
              <a:cxn ang="0">
                <a:pos x="93" y="118"/>
              </a:cxn>
              <a:cxn ang="0">
                <a:pos x="108" y="100"/>
              </a:cxn>
              <a:cxn ang="0">
                <a:pos x="121" y="67"/>
              </a:cxn>
              <a:cxn ang="0">
                <a:pos x="121" y="32"/>
              </a:cxn>
              <a:cxn ang="0">
                <a:pos x="122" y="5"/>
              </a:cxn>
              <a:cxn ang="0">
                <a:pos x="103" y="0"/>
              </a:cxn>
              <a:cxn ang="0">
                <a:pos x="70" y="14"/>
              </a:cxn>
              <a:cxn ang="0">
                <a:pos x="65" y="29"/>
              </a:cxn>
              <a:cxn ang="0">
                <a:pos x="60" y="65"/>
              </a:cxn>
              <a:cxn ang="0">
                <a:pos x="53" y="93"/>
              </a:cxn>
              <a:cxn ang="0">
                <a:pos x="47" y="116"/>
              </a:cxn>
              <a:cxn ang="0">
                <a:pos x="32" y="144"/>
              </a:cxn>
              <a:cxn ang="0">
                <a:pos x="23" y="161"/>
              </a:cxn>
              <a:cxn ang="0">
                <a:pos x="8" y="180"/>
              </a:cxn>
              <a:cxn ang="0">
                <a:pos x="0" y="206"/>
              </a:cxn>
              <a:cxn ang="0">
                <a:pos x="3" y="234"/>
              </a:cxn>
              <a:cxn ang="0">
                <a:pos x="1" y="263"/>
              </a:cxn>
              <a:cxn ang="0">
                <a:pos x="3" y="282"/>
              </a:cxn>
              <a:cxn ang="0">
                <a:pos x="2" y="286"/>
              </a:cxn>
            </a:cxnLst>
            <a:rect l="0" t="0" r="r" b="b"/>
            <a:pathLst>
              <a:path w="122" h="301">
                <a:moveTo>
                  <a:pt x="2" y="286"/>
                </a:moveTo>
                <a:lnTo>
                  <a:pt x="8" y="290"/>
                </a:lnTo>
                <a:lnTo>
                  <a:pt x="12" y="301"/>
                </a:lnTo>
                <a:lnTo>
                  <a:pt x="19" y="295"/>
                </a:lnTo>
                <a:lnTo>
                  <a:pt x="35" y="247"/>
                </a:lnTo>
                <a:lnTo>
                  <a:pt x="59" y="193"/>
                </a:lnTo>
                <a:lnTo>
                  <a:pt x="77" y="141"/>
                </a:lnTo>
                <a:lnTo>
                  <a:pt x="103" y="101"/>
                </a:lnTo>
                <a:lnTo>
                  <a:pt x="92" y="122"/>
                </a:lnTo>
                <a:lnTo>
                  <a:pt x="93" y="118"/>
                </a:lnTo>
                <a:lnTo>
                  <a:pt x="108" y="100"/>
                </a:lnTo>
                <a:lnTo>
                  <a:pt x="121" y="67"/>
                </a:lnTo>
                <a:lnTo>
                  <a:pt x="121" y="32"/>
                </a:lnTo>
                <a:lnTo>
                  <a:pt x="122" y="5"/>
                </a:lnTo>
                <a:lnTo>
                  <a:pt x="103" y="0"/>
                </a:lnTo>
                <a:lnTo>
                  <a:pt x="70" y="14"/>
                </a:lnTo>
                <a:lnTo>
                  <a:pt x="65" y="29"/>
                </a:lnTo>
                <a:lnTo>
                  <a:pt x="60" y="65"/>
                </a:lnTo>
                <a:lnTo>
                  <a:pt x="53" y="93"/>
                </a:lnTo>
                <a:lnTo>
                  <a:pt x="47" y="116"/>
                </a:lnTo>
                <a:lnTo>
                  <a:pt x="32" y="144"/>
                </a:lnTo>
                <a:lnTo>
                  <a:pt x="23" y="161"/>
                </a:lnTo>
                <a:lnTo>
                  <a:pt x="8" y="180"/>
                </a:lnTo>
                <a:lnTo>
                  <a:pt x="0" y="206"/>
                </a:lnTo>
                <a:lnTo>
                  <a:pt x="3" y="234"/>
                </a:lnTo>
                <a:lnTo>
                  <a:pt x="1" y="263"/>
                </a:lnTo>
                <a:lnTo>
                  <a:pt x="3" y="282"/>
                </a:lnTo>
                <a:lnTo>
                  <a:pt x="2" y="286"/>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55" name="Freeform 67"/>
          <p:cNvSpPr>
            <a:spLocks/>
          </p:cNvSpPr>
          <p:nvPr/>
        </p:nvSpPr>
        <p:spPr bwMode="auto">
          <a:xfrm>
            <a:off x="357188" y="5464175"/>
            <a:ext cx="4762" cy="3175"/>
          </a:xfrm>
          <a:custGeom>
            <a:avLst/>
            <a:gdLst/>
            <a:ahLst/>
            <a:cxnLst>
              <a:cxn ang="0">
                <a:pos x="19" y="11"/>
              </a:cxn>
              <a:cxn ang="0">
                <a:pos x="24" y="10"/>
              </a:cxn>
              <a:cxn ang="0">
                <a:pos x="23" y="5"/>
              </a:cxn>
              <a:cxn ang="0">
                <a:pos x="12" y="0"/>
              </a:cxn>
              <a:cxn ang="0">
                <a:pos x="6" y="4"/>
              </a:cxn>
              <a:cxn ang="0">
                <a:pos x="0" y="6"/>
              </a:cxn>
              <a:cxn ang="0">
                <a:pos x="1" y="11"/>
              </a:cxn>
              <a:cxn ang="0">
                <a:pos x="7" y="19"/>
              </a:cxn>
              <a:cxn ang="0">
                <a:pos x="15" y="19"/>
              </a:cxn>
              <a:cxn ang="0">
                <a:pos x="21" y="17"/>
              </a:cxn>
              <a:cxn ang="0">
                <a:pos x="19" y="11"/>
              </a:cxn>
            </a:cxnLst>
            <a:rect l="0" t="0" r="r" b="b"/>
            <a:pathLst>
              <a:path w="24" h="19">
                <a:moveTo>
                  <a:pt x="19" y="11"/>
                </a:moveTo>
                <a:lnTo>
                  <a:pt x="24" y="10"/>
                </a:lnTo>
                <a:lnTo>
                  <a:pt x="23" y="5"/>
                </a:lnTo>
                <a:lnTo>
                  <a:pt x="12" y="0"/>
                </a:lnTo>
                <a:lnTo>
                  <a:pt x="6" y="4"/>
                </a:lnTo>
                <a:lnTo>
                  <a:pt x="0" y="6"/>
                </a:lnTo>
                <a:lnTo>
                  <a:pt x="1" y="11"/>
                </a:lnTo>
                <a:lnTo>
                  <a:pt x="7" y="19"/>
                </a:lnTo>
                <a:lnTo>
                  <a:pt x="15" y="19"/>
                </a:lnTo>
                <a:lnTo>
                  <a:pt x="21" y="17"/>
                </a:lnTo>
                <a:lnTo>
                  <a:pt x="19" y="11"/>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56" name="Freeform 68"/>
          <p:cNvSpPr>
            <a:spLocks/>
          </p:cNvSpPr>
          <p:nvPr/>
        </p:nvSpPr>
        <p:spPr bwMode="auto">
          <a:xfrm>
            <a:off x="339725" y="5424488"/>
            <a:ext cx="39688" cy="15875"/>
          </a:xfrm>
          <a:custGeom>
            <a:avLst/>
            <a:gdLst/>
            <a:ahLst/>
            <a:cxnLst>
              <a:cxn ang="0">
                <a:pos x="84" y="20"/>
              </a:cxn>
              <a:cxn ang="0">
                <a:pos x="116" y="28"/>
              </a:cxn>
              <a:cxn ang="0">
                <a:pos x="148" y="32"/>
              </a:cxn>
              <a:cxn ang="0">
                <a:pos x="176" y="46"/>
              </a:cxn>
              <a:cxn ang="0">
                <a:pos x="205" y="57"/>
              </a:cxn>
              <a:cxn ang="0">
                <a:pos x="177" y="77"/>
              </a:cxn>
              <a:cxn ang="0">
                <a:pos x="149" y="72"/>
              </a:cxn>
              <a:cxn ang="0">
                <a:pos x="115" y="62"/>
              </a:cxn>
              <a:cxn ang="0">
                <a:pos x="85" y="60"/>
              </a:cxn>
              <a:cxn ang="0">
                <a:pos x="79" y="62"/>
              </a:cxn>
              <a:cxn ang="0">
                <a:pos x="69" y="74"/>
              </a:cxn>
              <a:cxn ang="0">
                <a:pos x="69" y="83"/>
              </a:cxn>
              <a:cxn ang="0">
                <a:pos x="63" y="84"/>
              </a:cxn>
              <a:cxn ang="0">
                <a:pos x="45" y="78"/>
              </a:cxn>
              <a:cxn ang="0">
                <a:pos x="28" y="70"/>
              </a:cxn>
              <a:cxn ang="0">
                <a:pos x="12" y="57"/>
              </a:cxn>
              <a:cxn ang="0">
                <a:pos x="0" y="46"/>
              </a:cxn>
              <a:cxn ang="0">
                <a:pos x="2" y="34"/>
              </a:cxn>
              <a:cxn ang="0">
                <a:pos x="0" y="20"/>
              </a:cxn>
              <a:cxn ang="0">
                <a:pos x="5" y="10"/>
              </a:cxn>
              <a:cxn ang="0">
                <a:pos x="20" y="0"/>
              </a:cxn>
              <a:cxn ang="0">
                <a:pos x="32" y="11"/>
              </a:cxn>
              <a:cxn ang="0">
                <a:pos x="53" y="13"/>
              </a:cxn>
              <a:cxn ang="0">
                <a:pos x="72" y="10"/>
              </a:cxn>
              <a:cxn ang="0">
                <a:pos x="91" y="15"/>
              </a:cxn>
              <a:cxn ang="0">
                <a:pos x="84" y="20"/>
              </a:cxn>
            </a:cxnLst>
            <a:rect l="0" t="0" r="r" b="b"/>
            <a:pathLst>
              <a:path w="205" h="84">
                <a:moveTo>
                  <a:pt x="84" y="20"/>
                </a:moveTo>
                <a:lnTo>
                  <a:pt x="116" y="28"/>
                </a:lnTo>
                <a:lnTo>
                  <a:pt x="148" y="32"/>
                </a:lnTo>
                <a:lnTo>
                  <a:pt x="176" y="46"/>
                </a:lnTo>
                <a:lnTo>
                  <a:pt x="205" y="57"/>
                </a:lnTo>
                <a:lnTo>
                  <a:pt x="177" y="77"/>
                </a:lnTo>
                <a:lnTo>
                  <a:pt x="149" y="72"/>
                </a:lnTo>
                <a:lnTo>
                  <a:pt x="115" y="62"/>
                </a:lnTo>
                <a:lnTo>
                  <a:pt x="85" y="60"/>
                </a:lnTo>
                <a:lnTo>
                  <a:pt x="79" y="62"/>
                </a:lnTo>
                <a:lnTo>
                  <a:pt x="69" y="74"/>
                </a:lnTo>
                <a:lnTo>
                  <a:pt x="69" y="83"/>
                </a:lnTo>
                <a:lnTo>
                  <a:pt x="63" y="84"/>
                </a:lnTo>
                <a:lnTo>
                  <a:pt x="45" y="78"/>
                </a:lnTo>
                <a:lnTo>
                  <a:pt x="28" y="70"/>
                </a:lnTo>
                <a:lnTo>
                  <a:pt x="12" y="57"/>
                </a:lnTo>
                <a:lnTo>
                  <a:pt x="0" y="46"/>
                </a:lnTo>
                <a:lnTo>
                  <a:pt x="2" y="34"/>
                </a:lnTo>
                <a:lnTo>
                  <a:pt x="0" y="20"/>
                </a:lnTo>
                <a:lnTo>
                  <a:pt x="5" y="10"/>
                </a:lnTo>
                <a:lnTo>
                  <a:pt x="20" y="0"/>
                </a:lnTo>
                <a:lnTo>
                  <a:pt x="32" y="11"/>
                </a:lnTo>
                <a:lnTo>
                  <a:pt x="53" y="13"/>
                </a:lnTo>
                <a:lnTo>
                  <a:pt x="72" y="10"/>
                </a:lnTo>
                <a:lnTo>
                  <a:pt x="91" y="15"/>
                </a:lnTo>
                <a:lnTo>
                  <a:pt x="84" y="20"/>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57" name="Freeform 69"/>
          <p:cNvSpPr>
            <a:spLocks/>
          </p:cNvSpPr>
          <p:nvPr/>
        </p:nvSpPr>
        <p:spPr bwMode="auto">
          <a:xfrm>
            <a:off x="374650" y="5329238"/>
            <a:ext cx="4763" cy="4762"/>
          </a:xfrm>
          <a:custGeom>
            <a:avLst/>
            <a:gdLst/>
            <a:ahLst/>
            <a:cxnLst>
              <a:cxn ang="0">
                <a:pos x="20" y="18"/>
              </a:cxn>
              <a:cxn ang="0">
                <a:pos x="23" y="10"/>
              </a:cxn>
              <a:cxn ang="0">
                <a:pos x="21" y="5"/>
              </a:cxn>
              <a:cxn ang="0">
                <a:pos x="16" y="7"/>
              </a:cxn>
              <a:cxn ang="0">
                <a:pos x="11" y="0"/>
              </a:cxn>
              <a:cxn ang="0">
                <a:pos x="3" y="5"/>
              </a:cxn>
              <a:cxn ang="0">
                <a:pos x="0" y="13"/>
              </a:cxn>
              <a:cxn ang="0">
                <a:pos x="6" y="19"/>
              </a:cxn>
              <a:cxn ang="0">
                <a:pos x="3" y="22"/>
              </a:cxn>
              <a:cxn ang="0">
                <a:pos x="14" y="19"/>
              </a:cxn>
              <a:cxn ang="0">
                <a:pos x="20" y="18"/>
              </a:cxn>
            </a:cxnLst>
            <a:rect l="0" t="0" r="r" b="b"/>
            <a:pathLst>
              <a:path w="23" h="22">
                <a:moveTo>
                  <a:pt x="20" y="18"/>
                </a:moveTo>
                <a:lnTo>
                  <a:pt x="23" y="10"/>
                </a:lnTo>
                <a:lnTo>
                  <a:pt x="21" y="5"/>
                </a:lnTo>
                <a:lnTo>
                  <a:pt x="16" y="7"/>
                </a:lnTo>
                <a:lnTo>
                  <a:pt x="11" y="0"/>
                </a:lnTo>
                <a:lnTo>
                  <a:pt x="3" y="5"/>
                </a:lnTo>
                <a:lnTo>
                  <a:pt x="0" y="13"/>
                </a:lnTo>
                <a:lnTo>
                  <a:pt x="6" y="19"/>
                </a:lnTo>
                <a:lnTo>
                  <a:pt x="3" y="22"/>
                </a:lnTo>
                <a:lnTo>
                  <a:pt x="14" y="19"/>
                </a:lnTo>
                <a:lnTo>
                  <a:pt x="20" y="18"/>
                </a:lnTo>
                <a:close/>
              </a:path>
            </a:pathLst>
          </a:custGeom>
          <a:solidFill>
            <a:srgbClr val="009900"/>
          </a:solidFill>
          <a:ln w="9525">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58" name="Freeform 70"/>
          <p:cNvSpPr>
            <a:spLocks noEditPoints="1"/>
          </p:cNvSpPr>
          <p:nvPr/>
        </p:nvSpPr>
        <p:spPr bwMode="auto">
          <a:xfrm>
            <a:off x="628650" y="4598988"/>
            <a:ext cx="2744788" cy="2173287"/>
          </a:xfrm>
          <a:custGeom>
            <a:avLst/>
            <a:gdLst/>
            <a:ahLst/>
            <a:cxnLst>
              <a:cxn ang="0">
                <a:pos x="10339" y="7519"/>
              </a:cxn>
              <a:cxn ang="0">
                <a:pos x="11318" y="8195"/>
              </a:cxn>
              <a:cxn ang="0">
                <a:pos x="11993" y="7838"/>
              </a:cxn>
              <a:cxn ang="0">
                <a:pos x="14267" y="9720"/>
              </a:cxn>
              <a:cxn ang="0">
                <a:pos x="14316" y="10781"/>
              </a:cxn>
              <a:cxn ang="0">
                <a:pos x="13250" y="10131"/>
              </a:cxn>
              <a:cxn ang="0">
                <a:pos x="12763" y="10276"/>
              </a:cxn>
              <a:cxn ang="0">
                <a:pos x="11896" y="8772"/>
              </a:cxn>
              <a:cxn ang="0">
                <a:pos x="11665" y="8888"/>
              </a:cxn>
              <a:cxn ang="0">
                <a:pos x="9999" y="7791"/>
              </a:cxn>
              <a:cxn ang="0">
                <a:pos x="8772" y="7126"/>
              </a:cxn>
              <a:cxn ang="0">
                <a:pos x="8007" y="6808"/>
              </a:cxn>
              <a:cxn ang="0">
                <a:pos x="6389" y="7133"/>
              </a:cxn>
              <a:cxn ang="0">
                <a:pos x="6646" y="6480"/>
              </a:cxn>
              <a:cxn ang="0">
                <a:pos x="5570" y="6690"/>
              </a:cxn>
              <a:cxn ang="0">
                <a:pos x="5098" y="7251"/>
              </a:cxn>
              <a:cxn ang="0">
                <a:pos x="3092" y="7270"/>
              </a:cxn>
              <a:cxn ang="0">
                <a:pos x="2108" y="6736"/>
              </a:cxn>
              <a:cxn ang="0">
                <a:pos x="3777" y="6584"/>
              </a:cxn>
              <a:cxn ang="0">
                <a:pos x="3949" y="5955"/>
              </a:cxn>
              <a:cxn ang="0">
                <a:pos x="3452" y="5541"/>
              </a:cxn>
              <a:cxn ang="0">
                <a:pos x="2899" y="5097"/>
              </a:cxn>
              <a:cxn ang="0">
                <a:pos x="3316" y="4506"/>
              </a:cxn>
              <a:cxn ang="0">
                <a:pos x="2919" y="3641"/>
              </a:cxn>
              <a:cxn ang="0">
                <a:pos x="3194" y="3310"/>
              </a:cxn>
              <a:cxn ang="0">
                <a:pos x="3880" y="2888"/>
              </a:cxn>
              <a:cxn ang="0">
                <a:pos x="4433" y="3019"/>
              </a:cxn>
              <a:cxn ang="0">
                <a:pos x="5203" y="3196"/>
              </a:cxn>
              <a:cxn ang="0">
                <a:pos x="5816" y="2686"/>
              </a:cxn>
              <a:cxn ang="0">
                <a:pos x="5073" y="2283"/>
              </a:cxn>
              <a:cxn ang="0">
                <a:pos x="4560" y="1766"/>
              </a:cxn>
              <a:cxn ang="0">
                <a:pos x="4863" y="1207"/>
              </a:cxn>
              <a:cxn ang="0">
                <a:pos x="5436" y="1303"/>
              </a:cxn>
              <a:cxn ang="0">
                <a:pos x="5863" y="1581"/>
              </a:cxn>
              <a:cxn ang="0">
                <a:pos x="6245" y="2029"/>
              </a:cxn>
              <a:cxn ang="0">
                <a:pos x="6175" y="1269"/>
              </a:cxn>
              <a:cxn ang="0">
                <a:pos x="6523" y="184"/>
              </a:cxn>
              <a:cxn ang="0">
                <a:pos x="7785" y="74"/>
              </a:cxn>
              <a:cxn ang="0">
                <a:pos x="8955" y="132"/>
              </a:cxn>
              <a:cxn ang="0">
                <a:pos x="9372" y="1006"/>
              </a:cxn>
              <a:cxn ang="0">
                <a:pos x="10214" y="1536"/>
              </a:cxn>
              <a:cxn ang="0">
                <a:pos x="10913" y="1843"/>
              </a:cxn>
              <a:cxn ang="0">
                <a:pos x="1584" y="6284"/>
              </a:cxn>
              <a:cxn ang="0">
                <a:pos x="153" y="5773"/>
              </a:cxn>
              <a:cxn ang="0">
                <a:pos x="256" y="6069"/>
              </a:cxn>
              <a:cxn ang="0">
                <a:pos x="870" y="6402"/>
              </a:cxn>
              <a:cxn ang="0">
                <a:pos x="1877" y="6851"/>
              </a:cxn>
              <a:cxn ang="0">
                <a:pos x="5550" y="7304"/>
              </a:cxn>
              <a:cxn ang="0">
                <a:pos x="4795" y="7544"/>
              </a:cxn>
              <a:cxn ang="0">
                <a:pos x="5097" y="7876"/>
              </a:cxn>
              <a:cxn ang="0">
                <a:pos x="5922" y="7505"/>
              </a:cxn>
              <a:cxn ang="0">
                <a:pos x="2181" y="3096"/>
              </a:cxn>
              <a:cxn ang="0">
                <a:pos x="2416" y="3682"/>
              </a:cxn>
              <a:cxn ang="0">
                <a:pos x="2291" y="3157"/>
              </a:cxn>
              <a:cxn ang="0">
                <a:pos x="3178" y="1521"/>
              </a:cxn>
              <a:cxn ang="0">
                <a:pos x="3584" y="1838"/>
              </a:cxn>
              <a:cxn ang="0">
                <a:pos x="3293" y="1175"/>
              </a:cxn>
            </a:cxnLst>
            <a:rect l="0" t="0" r="r" b="b"/>
            <a:pathLst>
              <a:path w="14649" h="10810">
                <a:moveTo>
                  <a:pt x="10913" y="1843"/>
                </a:moveTo>
                <a:lnTo>
                  <a:pt x="10022" y="7347"/>
                </a:lnTo>
                <a:lnTo>
                  <a:pt x="10190" y="7439"/>
                </a:lnTo>
                <a:lnTo>
                  <a:pt x="10339" y="7519"/>
                </a:lnTo>
                <a:lnTo>
                  <a:pt x="10736" y="7495"/>
                </a:lnTo>
                <a:lnTo>
                  <a:pt x="10840" y="7791"/>
                </a:lnTo>
                <a:lnTo>
                  <a:pt x="11194" y="7982"/>
                </a:lnTo>
                <a:lnTo>
                  <a:pt x="11318" y="8195"/>
                </a:lnTo>
                <a:lnTo>
                  <a:pt x="11393" y="8235"/>
                </a:lnTo>
                <a:lnTo>
                  <a:pt x="11505" y="8295"/>
                </a:lnTo>
                <a:lnTo>
                  <a:pt x="11702" y="8065"/>
                </a:lnTo>
                <a:lnTo>
                  <a:pt x="11993" y="7838"/>
                </a:lnTo>
                <a:lnTo>
                  <a:pt x="12268" y="8084"/>
                </a:lnTo>
                <a:lnTo>
                  <a:pt x="12480" y="8271"/>
                </a:lnTo>
                <a:lnTo>
                  <a:pt x="13678" y="9474"/>
                </a:lnTo>
                <a:lnTo>
                  <a:pt x="14267" y="9720"/>
                </a:lnTo>
                <a:lnTo>
                  <a:pt x="14508" y="9851"/>
                </a:lnTo>
                <a:lnTo>
                  <a:pt x="14649" y="10168"/>
                </a:lnTo>
                <a:lnTo>
                  <a:pt x="14578" y="10610"/>
                </a:lnTo>
                <a:lnTo>
                  <a:pt x="14316" y="10781"/>
                </a:lnTo>
                <a:lnTo>
                  <a:pt x="13748" y="10810"/>
                </a:lnTo>
                <a:lnTo>
                  <a:pt x="13562" y="10709"/>
                </a:lnTo>
                <a:lnTo>
                  <a:pt x="13362" y="10504"/>
                </a:lnTo>
                <a:lnTo>
                  <a:pt x="13250" y="10131"/>
                </a:lnTo>
                <a:lnTo>
                  <a:pt x="13064" y="10030"/>
                </a:lnTo>
                <a:lnTo>
                  <a:pt x="13020" y="10247"/>
                </a:lnTo>
                <a:lnTo>
                  <a:pt x="12933" y="10272"/>
                </a:lnTo>
                <a:lnTo>
                  <a:pt x="12763" y="10276"/>
                </a:lnTo>
                <a:lnTo>
                  <a:pt x="11976" y="9200"/>
                </a:lnTo>
                <a:lnTo>
                  <a:pt x="11795" y="8957"/>
                </a:lnTo>
                <a:lnTo>
                  <a:pt x="11835" y="8883"/>
                </a:lnTo>
                <a:lnTo>
                  <a:pt x="11896" y="8772"/>
                </a:lnTo>
                <a:lnTo>
                  <a:pt x="11966" y="8642"/>
                </a:lnTo>
                <a:lnTo>
                  <a:pt x="11836" y="8571"/>
                </a:lnTo>
                <a:lnTo>
                  <a:pt x="11820" y="8779"/>
                </a:lnTo>
                <a:lnTo>
                  <a:pt x="11665" y="8888"/>
                </a:lnTo>
                <a:lnTo>
                  <a:pt x="10906" y="8379"/>
                </a:lnTo>
                <a:lnTo>
                  <a:pt x="10450" y="7892"/>
                </a:lnTo>
                <a:lnTo>
                  <a:pt x="10333" y="7972"/>
                </a:lnTo>
                <a:lnTo>
                  <a:pt x="9999" y="7791"/>
                </a:lnTo>
                <a:lnTo>
                  <a:pt x="9475" y="7604"/>
                </a:lnTo>
                <a:lnTo>
                  <a:pt x="9061" y="7524"/>
                </a:lnTo>
                <a:lnTo>
                  <a:pt x="8878" y="7376"/>
                </a:lnTo>
                <a:lnTo>
                  <a:pt x="8772" y="7126"/>
                </a:lnTo>
                <a:lnTo>
                  <a:pt x="8450" y="7144"/>
                </a:lnTo>
                <a:lnTo>
                  <a:pt x="8360" y="6999"/>
                </a:lnTo>
                <a:lnTo>
                  <a:pt x="8234" y="6787"/>
                </a:lnTo>
                <a:lnTo>
                  <a:pt x="8007" y="6808"/>
                </a:lnTo>
                <a:lnTo>
                  <a:pt x="7650" y="7023"/>
                </a:lnTo>
                <a:lnTo>
                  <a:pt x="7515" y="7095"/>
                </a:lnTo>
                <a:lnTo>
                  <a:pt x="6917" y="7179"/>
                </a:lnTo>
                <a:lnTo>
                  <a:pt x="6389" y="7133"/>
                </a:lnTo>
                <a:lnTo>
                  <a:pt x="6259" y="7063"/>
                </a:lnTo>
                <a:lnTo>
                  <a:pt x="6444" y="6851"/>
                </a:lnTo>
                <a:lnTo>
                  <a:pt x="6385" y="6650"/>
                </a:lnTo>
                <a:lnTo>
                  <a:pt x="6646" y="6480"/>
                </a:lnTo>
                <a:lnTo>
                  <a:pt x="6661" y="6318"/>
                </a:lnTo>
                <a:lnTo>
                  <a:pt x="6400" y="6490"/>
                </a:lnTo>
                <a:lnTo>
                  <a:pt x="5656" y="6664"/>
                </a:lnTo>
                <a:lnTo>
                  <a:pt x="5570" y="6690"/>
                </a:lnTo>
                <a:lnTo>
                  <a:pt x="5601" y="6946"/>
                </a:lnTo>
                <a:lnTo>
                  <a:pt x="5711" y="7007"/>
                </a:lnTo>
                <a:lnTo>
                  <a:pt x="5424" y="7092"/>
                </a:lnTo>
                <a:lnTo>
                  <a:pt x="5098" y="7251"/>
                </a:lnTo>
                <a:lnTo>
                  <a:pt x="4580" y="7187"/>
                </a:lnTo>
                <a:lnTo>
                  <a:pt x="3981" y="7271"/>
                </a:lnTo>
                <a:lnTo>
                  <a:pt x="3249" y="7114"/>
                </a:lnTo>
                <a:lnTo>
                  <a:pt x="3092" y="7270"/>
                </a:lnTo>
                <a:lnTo>
                  <a:pt x="2650" y="7199"/>
                </a:lnTo>
                <a:lnTo>
                  <a:pt x="2278" y="6997"/>
                </a:lnTo>
                <a:lnTo>
                  <a:pt x="2067" y="6810"/>
                </a:lnTo>
                <a:lnTo>
                  <a:pt x="2108" y="6736"/>
                </a:lnTo>
                <a:lnTo>
                  <a:pt x="2289" y="6666"/>
                </a:lnTo>
                <a:lnTo>
                  <a:pt x="3053" y="6767"/>
                </a:lnTo>
                <a:lnTo>
                  <a:pt x="3611" y="6758"/>
                </a:lnTo>
                <a:lnTo>
                  <a:pt x="3777" y="6584"/>
                </a:lnTo>
                <a:lnTo>
                  <a:pt x="4098" y="6300"/>
                </a:lnTo>
                <a:lnTo>
                  <a:pt x="4299" y="6241"/>
                </a:lnTo>
                <a:lnTo>
                  <a:pt x="4039" y="6100"/>
                </a:lnTo>
                <a:lnTo>
                  <a:pt x="3949" y="5955"/>
                </a:lnTo>
                <a:lnTo>
                  <a:pt x="3893" y="5925"/>
                </a:lnTo>
                <a:lnTo>
                  <a:pt x="3692" y="5984"/>
                </a:lnTo>
                <a:lnTo>
                  <a:pt x="3637" y="5954"/>
                </a:lnTo>
                <a:lnTo>
                  <a:pt x="3452" y="5541"/>
                </a:lnTo>
                <a:lnTo>
                  <a:pt x="3445" y="5466"/>
                </a:lnTo>
                <a:lnTo>
                  <a:pt x="3025" y="5310"/>
                </a:lnTo>
                <a:lnTo>
                  <a:pt x="2839" y="5209"/>
                </a:lnTo>
                <a:lnTo>
                  <a:pt x="2899" y="5097"/>
                </a:lnTo>
                <a:lnTo>
                  <a:pt x="3185" y="4747"/>
                </a:lnTo>
                <a:lnTo>
                  <a:pt x="3272" y="4721"/>
                </a:lnTo>
                <a:lnTo>
                  <a:pt x="3371" y="4536"/>
                </a:lnTo>
                <a:lnTo>
                  <a:pt x="3316" y="4506"/>
                </a:lnTo>
                <a:lnTo>
                  <a:pt x="2926" y="4294"/>
                </a:lnTo>
                <a:lnTo>
                  <a:pt x="2838" y="4102"/>
                </a:lnTo>
                <a:lnTo>
                  <a:pt x="2978" y="3842"/>
                </a:lnTo>
                <a:lnTo>
                  <a:pt x="2919" y="3641"/>
                </a:lnTo>
                <a:lnTo>
                  <a:pt x="2949" y="3585"/>
                </a:lnTo>
                <a:lnTo>
                  <a:pt x="3135" y="3686"/>
                </a:lnTo>
                <a:lnTo>
                  <a:pt x="3165" y="3630"/>
                </a:lnTo>
                <a:lnTo>
                  <a:pt x="3194" y="3310"/>
                </a:lnTo>
                <a:lnTo>
                  <a:pt x="3126" y="3128"/>
                </a:lnTo>
                <a:lnTo>
                  <a:pt x="3322" y="2898"/>
                </a:lnTo>
                <a:lnTo>
                  <a:pt x="3775" y="2903"/>
                </a:lnTo>
                <a:lnTo>
                  <a:pt x="3880" y="2888"/>
                </a:lnTo>
                <a:lnTo>
                  <a:pt x="4092" y="2762"/>
                </a:lnTo>
                <a:lnTo>
                  <a:pt x="4349" y="2732"/>
                </a:lnTo>
                <a:lnTo>
                  <a:pt x="4404" y="2763"/>
                </a:lnTo>
                <a:lnTo>
                  <a:pt x="4433" y="3019"/>
                </a:lnTo>
                <a:lnTo>
                  <a:pt x="4619" y="3120"/>
                </a:lnTo>
                <a:lnTo>
                  <a:pt x="4906" y="3035"/>
                </a:lnTo>
                <a:lnTo>
                  <a:pt x="4962" y="3065"/>
                </a:lnTo>
                <a:lnTo>
                  <a:pt x="5203" y="3196"/>
                </a:lnTo>
                <a:lnTo>
                  <a:pt x="5308" y="3180"/>
                </a:lnTo>
                <a:lnTo>
                  <a:pt x="5375" y="2881"/>
                </a:lnTo>
                <a:lnTo>
                  <a:pt x="5475" y="2695"/>
                </a:lnTo>
                <a:lnTo>
                  <a:pt x="5816" y="2686"/>
                </a:lnTo>
                <a:lnTo>
                  <a:pt x="5686" y="2616"/>
                </a:lnTo>
                <a:lnTo>
                  <a:pt x="5233" y="2564"/>
                </a:lnTo>
                <a:lnTo>
                  <a:pt x="5103" y="2493"/>
                </a:lnTo>
                <a:lnTo>
                  <a:pt x="5073" y="2283"/>
                </a:lnTo>
                <a:lnTo>
                  <a:pt x="4886" y="2182"/>
                </a:lnTo>
                <a:lnTo>
                  <a:pt x="4701" y="2083"/>
                </a:lnTo>
                <a:lnTo>
                  <a:pt x="4632" y="1900"/>
                </a:lnTo>
                <a:lnTo>
                  <a:pt x="4560" y="1766"/>
                </a:lnTo>
                <a:lnTo>
                  <a:pt x="4631" y="1636"/>
                </a:lnTo>
                <a:lnTo>
                  <a:pt x="4874" y="1454"/>
                </a:lnTo>
                <a:lnTo>
                  <a:pt x="4904" y="1398"/>
                </a:lnTo>
                <a:lnTo>
                  <a:pt x="4863" y="1207"/>
                </a:lnTo>
                <a:lnTo>
                  <a:pt x="4893" y="1152"/>
                </a:lnTo>
                <a:lnTo>
                  <a:pt x="5189" y="1048"/>
                </a:lnTo>
                <a:lnTo>
                  <a:pt x="5301" y="1108"/>
                </a:lnTo>
                <a:lnTo>
                  <a:pt x="5436" y="1303"/>
                </a:lnTo>
                <a:lnTo>
                  <a:pt x="5617" y="1280"/>
                </a:lnTo>
                <a:lnTo>
                  <a:pt x="5728" y="1340"/>
                </a:lnTo>
                <a:lnTo>
                  <a:pt x="5858" y="1411"/>
                </a:lnTo>
                <a:lnTo>
                  <a:pt x="5863" y="1581"/>
                </a:lnTo>
                <a:lnTo>
                  <a:pt x="5822" y="1655"/>
                </a:lnTo>
                <a:lnTo>
                  <a:pt x="5932" y="2028"/>
                </a:lnTo>
                <a:lnTo>
                  <a:pt x="6044" y="2089"/>
                </a:lnTo>
                <a:lnTo>
                  <a:pt x="6245" y="2029"/>
                </a:lnTo>
                <a:lnTo>
                  <a:pt x="6461" y="2074"/>
                </a:lnTo>
                <a:lnTo>
                  <a:pt x="6249" y="1887"/>
                </a:lnTo>
                <a:lnTo>
                  <a:pt x="6477" y="1601"/>
                </a:lnTo>
                <a:lnTo>
                  <a:pt x="6175" y="1269"/>
                </a:lnTo>
                <a:lnTo>
                  <a:pt x="6306" y="1028"/>
                </a:lnTo>
                <a:lnTo>
                  <a:pt x="6291" y="611"/>
                </a:lnTo>
                <a:lnTo>
                  <a:pt x="6262" y="356"/>
                </a:lnTo>
                <a:lnTo>
                  <a:pt x="6523" y="184"/>
                </a:lnTo>
                <a:lnTo>
                  <a:pt x="6764" y="315"/>
                </a:lnTo>
                <a:lnTo>
                  <a:pt x="7054" y="401"/>
                </a:lnTo>
                <a:lnTo>
                  <a:pt x="7507" y="141"/>
                </a:lnTo>
                <a:lnTo>
                  <a:pt x="7785" y="74"/>
                </a:lnTo>
                <a:lnTo>
                  <a:pt x="8115" y="85"/>
                </a:lnTo>
                <a:lnTo>
                  <a:pt x="8402" y="0"/>
                </a:lnTo>
                <a:lnTo>
                  <a:pt x="8473" y="134"/>
                </a:lnTo>
                <a:lnTo>
                  <a:pt x="8955" y="132"/>
                </a:lnTo>
                <a:lnTo>
                  <a:pt x="8918" y="377"/>
                </a:lnTo>
                <a:lnTo>
                  <a:pt x="9326" y="645"/>
                </a:lnTo>
                <a:lnTo>
                  <a:pt x="9346" y="920"/>
                </a:lnTo>
                <a:lnTo>
                  <a:pt x="9372" y="1006"/>
                </a:lnTo>
                <a:lnTo>
                  <a:pt x="9687" y="1178"/>
                </a:lnTo>
                <a:lnTo>
                  <a:pt x="9943" y="1461"/>
                </a:lnTo>
                <a:lnTo>
                  <a:pt x="10129" y="1562"/>
                </a:lnTo>
                <a:lnTo>
                  <a:pt x="10214" y="1536"/>
                </a:lnTo>
                <a:lnTo>
                  <a:pt x="10460" y="1525"/>
                </a:lnTo>
                <a:lnTo>
                  <a:pt x="10590" y="1595"/>
                </a:lnTo>
                <a:lnTo>
                  <a:pt x="10858" y="1812"/>
                </a:lnTo>
                <a:lnTo>
                  <a:pt x="10913" y="1843"/>
                </a:lnTo>
                <a:close/>
                <a:moveTo>
                  <a:pt x="2034" y="6697"/>
                </a:moveTo>
                <a:lnTo>
                  <a:pt x="1937" y="6475"/>
                </a:lnTo>
                <a:lnTo>
                  <a:pt x="1703" y="6373"/>
                </a:lnTo>
                <a:lnTo>
                  <a:pt x="1584" y="6284"/>
                </a:lnTo>
                <a:lnTo>
                  <a:pt x="1396" y="6230"/>
                </a:lnTo>
                <a:lnTo>
                  <a:pt x="1055" y="6238"/>
                </a:lnTo>
                <a:lnTo>
                  <a:pt x="719" y="6104"/>
                </a:lnTo>
                <a:lnTo>
                  <a:pt x="153" y="5773"/>
                </a:lnTo>
                <a:lnTo>
                  <a:pt x="20" y="5796"/>
                </a:lnTo>
                <a:lnTo>
                  <a:pt x="0" y="5834"/>
                </a:lnTo>
                <a:lnTo>
                  <a:pt x="52" y="5959"/>
                </a:lnTo>
                <a:lnTo>
                  <a:pt x="256" y="6069"/>
                </a:lnTo>
                <a:lnTo>
                  <a:pt x="468" y="6256"/>
                </a:lnTo>
                <a:lnTo>
                  <a:pt x="580" y="6317"/>
                </a:lnTo>
                <a:lnTo>
                  <a:pt x="815" y="6372"/>
                </a:lnTo>
                <a:lnTo>
                  <a:pt x="870" y="6402"/>
                </a:lnTo>
                <a:lnTo>
                  <a:pt x="1297" y="6634"/>
                </a:lnTo>
                <a:lnTo>
                  <a:pt x="1532" y="6689"/>
                </a:lnTo>
                <a:lnTo>
                  <a:pt x="1617" y="6710"/>
                </a:lnTo>
                <a:lnTo>
                  <a:pt x="1877" y="6851"/>
                </a:lnTo>
                <a:lnTo>
                  <a:pt x="1963" y="6826"/>
                </a:lnTo>
                <a:lnTo>
                  <a:pt x="2034" y="6697"/>
                </a:lnTo>
                <a:close/>
                <a:moveTo>
                  <a:pt x="5797" y="7294"/>
                </a:moveTo>
                <a:lnTo>
                  <a:pt x="5550" y="7304"/>
                </a:lnTo>
                <a:lnTo>
                  <a:pt x="5354" y="7534"/>
                </a:lnTo>
                <a:lnTo>
                  <a:pt x="5097" y="7563"/>
                </a:lnTo>
                <a:lnTo>
                  <a:pt x="4911" y="7462"/>
                </a:lnTo>
                <a:lnTo>
                  <a:pt x="4795" y="7544"/>
                </a:lnTo>
                <a:lnTo>
                  <a:pt x="4724" y="7674"/>
                </a:lnTo>
                <a:lnTo>
                  <a:pt x="4735" y="7921"/>
                </a:lnTo>
                <a:lnTo>
                  <a:pt x="4952" y="7965"/>
                </a:lnTo>
                <a:lnTo>
                  <a:pt x="5097" y="7876"/>
                </a:lnTo>
                <a:lnTo>
                  <a:pt x="5538" y="7947"/>
                </a:lnTo>
                <a:lnTo>
                  <a:pt x="5751" y="7821"/>
                </a:lnTo>
                <a:lnTo>
                  <a:pt x="5766" y="7661"/>
                </a:lnTo>
                <a:lnTo>
                  <a:pt x="5922" y="7505"/>
                </a:lnTo>
                <a:lnTo>
                  <a:pt x="5983" y="7394"/>
                </a:lnTo>
                <a:lnTo>
                  <a:pt x="5927" y="7363"/>
                </a:lnTo>
                <a:lnTo>
                  <a:pt x="5797" y="7294"/>
                </a:lnTo>
                <a:close/>
                <a:moveTo>
                  <a:pt x="2181" y="3096"/>
                </a:moveTo>
                <a:lnTo>
                  <a:pt x="2064" y="3178"/>
                </a:lnTo>
                <a:lnTo>
                  <a:pt x="2120" y="3473"/>
                </a:lnTo>
                <a:lnTo>
                  <a:pt x="2305" y="3621"/>
                </a:lnTo>
                <a:lnTo>
                  <a:pt x="2416" y="3682"/>
                </a:lnTo>
                <a:lnTo>
                  <a:pt x="2637" y="3584"/>
                </a:lnTo>
                <a:lnTo>
                  <a:pt x="2578" y="3384"/>
                </a:lnTo>
                <a:lnTo>
                  <a:pt x="2336" y="3253"/>
                </a:lnTo>
                <a:lnTo>
                  <a:pt x="2291" y="3157"/>
                </a:lnTo>
                <a:lnTo>
                  <a:pt x="2181" y="3096"/>
                </a:lnTo>
                <a:close/>
                <a:moveTo>
                  <a:pt x="3293" y="1175"/>
                </a:moveTo>
                <a:lnTo>
                  <a:pt x="3249" y="1391"/>
                </a:lnTo>
                <a:lnTo>
                  <a:pt x="3178" y="1521"/>
                </a:lnTo>
                <a:lnTo>
                  <a:pt x="3212" y="1636"/>
                </a:lnTo>
                <a:lnTo>
                  <a:pt x="3398" y="1737"/>
                </a:lnTo>
                <a:lnTo>
                  <a:pt x="3383" y="1897"/>
                </a:lnTo>
                <a:lnTo>
                  <a:pt x="3584" y="1838"/>
                </a:lnTo>
                <a:lnTo>
                  <a:pt x="3535" y="1617"/>
                </a:lnTo>
                <a:lnTo>
                  <a:pt x="3424" y="1245"/>
                </a:lnTo>
                <a:lnTo>
                  <a:pt x="3349" y="1205"/>
                </a:lnTo>
                <a:lnTo>
                  <a:pt x="3293" y="1175"/>
                </a:lnTo>
                <a:close/>
              </a:path>
            </a:pathLst>
          </a:custGeom>
          <a:solidFill>
            <a:schemeClr val="accent3"/>
          </a:solidFill>
          <a:ln w="28575" cmpd="sng">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grpSp>
        <p:nvGrpSpPr>
          <p:cNvPr id="3" name="Group 71"/>
          <p:cNvGrpSpPr>
            <a:grpSpLocks/>
          </p:cNvGrpSpPr>
          <p:nvPr/>
        </p:nvGrpSpPr>
        <p:grpSpPr bwMode="auto">
          <a:xfrm>
            <a:off x="3098800" y="5659438"/>
            <a:ext cx="1416050" cy="892175"/>
            <a:chOff x="1661" y="3362"/>
            <a:chExt cx="756" cy="444"/>
          </a:xfrm>
          <a:solidFill>
            <a:schemeClr val="accent3"/>
          </a:solidFill>
        </p:grpSpPr>
        <p:sp>
          <p:nvSpPr>
            <p:cNvPr id="319560" name="Freeform 72"/>
            <p:cNvSpPr>
              <a:spLocks/>
            </p:cNvSpPr>
            <p:nvPr/>
          </p:nvSpPr>
          <p:spPr bwMode="auto">
            <a:xfrm>
              <a:off x="2261" y="3609"/>
              <a:ext cx="156" cy="197"/>
            </a:xfrm>
            <a:custGeom>
              <a:avLst/>
              <a:gdLst/>
              <a:ahLst/>
              <a:cxnLst>
                <a:cxn ang="0">
                  <a:pos x="434" y="237"/>
                </a:cxn>
                <a:cxn ang="0">
                  <a:pos x="552" y="631"/>
                </a:cxn>
                <a:cxn ang="0">
                  <a:pos x="552" y="1024"/>
                </a:cxn>
                <a:cxn ang="0">
                  <a:pos x="158" y="1261"/>
                </a:cxn>
                <a:cxn ang="0">
                  <a:pos x="0" y="1537"/>
                </a:cxn>
                <a:cxn ang="0">
                  <a:pos x="0" y="1930"/>
                </a:cxn>
                <a:cxn ang="0">
                  <a:pos x="276" y="2088"/>
                </a:cxn>
                <a:cxn ang="0">
                  <a:pos x="276" y="2482"/>
                </a:cxn>
                <a:cxn ang="0">
                  <a:pos x="158" y="3388"/>
                </a:cxn>
                <a:cxn ang="0">
                  <a:pos x="158" y="3546"/>
                </a:cxn>
                <a:cxn ang="0">
                  <a:pos x="828" y="3939"/>
                </a:cxn>
                <a:cxn ang="0">
                  <a:pos x="1222" y="4333"/>
                </a:cxn>
                <a:cxn ang="0">
                  <a:pos x="1458" y="3781"/>
                </a:cxn>
                <a:cxn ang="0">
                  <a:pos x="1971" y="3269"/>
                </a:cxn>
                <a:cxn ang="0">
                  <a:pos x="3035" y="2600"/>
                </a:cxn>
                <a:cxn ang="0">
                  <a:pos x="3429" y="2324"/>
                </a:cxn>
                <a:cxn ang="0">
                  <a:pos x="3429" y="2207"/>
                </a:cxn>
                <a:cxn ang="0">
                  <a:pos x="3154" y="1694"/>
                </a:cxn>
                <a:cxn ang="0">
                  <a:pos x="2917" y="1418"/>
                </a:cxn>
                <a:cxn ang="0">
                  <a:pos x="2917" y="1143"/>
                </a:cxn>
                <a:cxn ang="0">
                  <a:pos x="2286" y="631"/>
                </a:cxn>
                <a:cxn ang="0">
                  <a:pos x="1616" y="237"/>
                </a:cxn>
                <a:cxn ang="0">
                  <a:pos x="670" y="0"/>
                </a:cxn>
                <a:cxn ang="0">
                  <a:pos x="434" y="237"/>
                </a:cxn>
              </a:cxnLst>
              <a:rect l="0" t="0" r="r" b="b"/>
              <a:pathLst>
                <a:path w="3429" h="4333">
                  <a:moveTo>
                    <a:pt x="434" y="237"/>
                  </a:moveTo>
                  <a:lnTo>
                    <a:pt x="552" y="631"/>
                  </a:lnTo>
                  <a:lnTo>
                    <a:pt x="552" y="1024"/>
                  </a:lnTo>
                  <a:lnTo>
                    <a:pt x="158" y="1261"/>
                  </a:lnTo>
                  <a:lnTo>
                    <a:pt x="0" y="1537"/>
                  </a:lnTo>
                  <a:lnTo>
                    <a:pt x="0" y="1930"/>
                  </a:lnTo>
                  <a:lnTo>
                    <a:pt x="276" y="2088"/>
                  </a:lnTo>
                  <a:lnTo>
                    <a:pt x="276" y="2482"/>
                  </a:lnTo>
                  <a:lnTo>
                    <a:pt x="158" y="3388"/>
                  </a:lnTo>
                  <a:lnTo>
                    <a:pt x="158" y="3546"/>
                  </a:lnTo>
                  <a:lnTo>
                    <a:pt x="828" y="3939"/>
                  </a:lnTo>
                  <a:lnTo>
                    <a:pt x="1222" y="4333"/>
                  </a:lnTo>
                  <a:lnTo>
                    <a:pt x="1458" y="3781"/>
                  </a:lnTo>
                  <a:lnTo>
                    <a:pt x="1971" y="3269"/>
                  </a:lnTo>
                  <a:lnTo>
                    <a:pt x="3035" y="2600"/>
                  </a:lnTo>
                  <a:lnTo>
                    <a:pt x="3429" y="2324"/>
                  </a:lnTo>
                  <a:lnTo>
                    <a:pt x="3429" y="2207"/>
                  </a:lnTo>
                  <a:lnTo>
                    <a:pt x="3154" y="1694"/>
                  </a:lnTo>
                  <a:lnTo>
                    <a:pt x="2917" y="1418"/>
                  </a:lnTo>
                  <a:lnTo>
                    <a:pt x="2917" y="1143"/>
                  </a:lnTo>
                  <a:lnTo>
                    <a:pt x="2286" y="631"/>
                  </a:lnTo>
                  <a:lnTo>
                    <a:pt x="1616" y="237"/>
                  </a:lnTo>
                  <a:lnTo>
                    <a:pt x="670" y="0"/>
                  </a:lnTo>
                  <a:lnTo>
                    <a:pt x="434" y="237"/>
                  </a:lnTo>
                  <a:close/>
                </a:path>
              </a:pathLst>
            </a:custGeom>
            <a:grpFill/>
            <a:ln w="28575" cmpd="sng">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61" name="Freeform 73"/>
            <p:cNvSpPr>
              <a:spLocks/>
            </p:cNvSpPr>
            <p:nvPr/>
          </p:nvSpPr>
          <p:spPr bwMode="auto">
            <a:xfrm>
              <a:off x="2172" y="3505"/>
              <a:ext cx="89" cy="61"/>
            </a:xfrm>
            <a:custGeom>
              <a:avLst/>
              <a:gdLst/>
              <a:ahLst/>
              <a:cxnLst>
                <a:cxn ang="0">
                  <a:pos x="0" y="393"/>
                </a:cxn>
                <a:cxn ang="0">
                  <a:pos x="512" y="551"/>
                </a:cxn>
                <a:cxn ang="0">
                  <a:pos x="669" y="788"/>
                </a:cxn>
                <a:cxn ang="0">
                  <a:pos x="946" y="1182"/>
                </a:cxn>
                <a:cxn ang="0">
                  <a:pos x="1182" y="1339"/>
                </a:cxn>
                <a:cxn ang="0">
                  <a:pos x="1734" y="1063"/>
                </a:cxn>
                <a:cxn ang="0">
                  <a:pos x="1852" y="945"/>
                </a:cxn>
                <a:cxn ang="0">
                  <a:pos x="1970" y="670"/>
                </a:cxn>
                <a:cxn ang="0">
                  <a:pos x="1458" y="276"/>
                </a:cxn>
                <a:cxn ang="0">
                  <a:pos x="1063" y="118"/>
                </a:cxn>
                <a:cxn ang="0">
                  <a:pos x="669" y="118"/>
                </a:cxn>
                <a:cxn ang="0">
                  <a:pos x="394" y="0"/>
                </a:cxn>
                <a:cxn ang="0">
                  <a:pos x="275" y="0"/>
                </a:cxn>
                <a:cxn ang="0">
                  <a:pos x="157" y="118"/>
                </a:cxn>
                <a:cxn ang="0">
                  <a:pos x="0" y="393"/>
                </a:cxn>
              </a:cxnLst>
              <a:rect l="0" t="0" r="r" b="b"/>
              <a:pathLst>
                <a:path w="1970" h="1339">
                  <a:moveTo>
                    <a:pt x="0" y="393"/>
                  </a:moveTo>
                  <a:lnTo>
                    <a:pt x="512" y="551"/>
                  </a:lnTo>
                  <a:lnTo>
                    <a:pt x="669" y="788"/>
                  </a:lnTo>
                  <a:lnTo>
                    <a:pt x="946" y="1182"/>
                  </a:lnTo>
                  <a:lnTo>
                    <a:pt x="1182" y="1339"/>
                  </a:lnTo>
                  <a:lnTo>
                    <a:pt x="1734" y="1063"/>
                  </a:lnTo>
                  <a:lnTo>
                    <a:pt x="1852" y="945"/>
                  </a:lnTo>
                  <a:lnTo>
                    <a:pt x="1970" y="670"/>
                  </a:lnTo>
                  <a:lnTo>
                    <a:pt x="1458" y="276"/>
                  </a:lnTo>
                  <a:lnTo>
                    <a:pt x="1063" y="118"/>
                  </a:lnTo>
                  <a:lnTo>
                    <a:pt x="669" y="118"/>
                  </a:lnTo>
                  <a:lnTo>
                    <a:pt x="394" y="0"/>
                  </a:lnTo>
                  <a:lnTo>
                    <a:pt x="275" y="0"/>
                  </a:lnTo>
                  <a:lnTo>
                    <a:pt x="157" y="118"/>
                  </a:lnTo>
                  <a:lnTo>
                    <a:pt x="0" y="393"/>
                  </a:lnTo>
                  <a:close/>
                </a:path>
              </a:pathLst>
            </a:custGeom>
            <a:grpFill/>
            <a:ln w="28575" cmpd="sng">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62" name="Freeform 74"/>
            <p:cNvSpPr>
              <a:spLocks/>
            </p:cNvSpPr>
            <p:nvPr/>
          </p:nvSpPr>
          <p:spPr bwMode="auto">
            <a:xfrm>
              <a:off x="2172" y="3566"/>
              <a:ext cx="30" cy="23"/>
            </a:xfrm>
            <a:custGeom>
              <a:avLst/>
              <a:gdLst/>
              <a:ahLst/>
              <a:cxnLst>
                <a:cxn ang="0">
                  <a:pos x="512" y="0"/>
                </a:cxn>
                <a:cxn ang="0">
                  <a:pos x="275" y="0"/>
                </a:cxn>
                <a:cxn ang="0">
                  <a:pos x="157" y="118"/>
                </a:cxn>
                <a:cxn ang="0">
                  <a:pos x="0" y="237"/>
                </a:cxn>
                <a:cxn ang="0">
                  <a:pos x="0" y="512"/>
                </a:cxn>
                <a:cxn ang="0">
                  <a:pos x="275" y="395"/>
                </a:cxn>
                <a:cxn ang="0">
                  <a:pos x="512" y="395"/>
                </a:cxn>
                <a:cxn ang="0">
                  <a:pos x="669" y="395"/>
                </a:cxn>
                <a:cxn ang="0">
                  <a:pos x="669" y="237"/>
                </a:cxn>
                <a:cxn ang="0">
                  <a:pos x="512" y="0"/>
                </a:cxn>
              </a:cxnLst>
              <a:rect l="0" t="0" r="r" b="b"/>
              <a:pathLst>
                <a:path w="669" h="512">
                  <a:moveTo>
                    <a:pt x="512" y="0"/>
                  </a:moveTo>
                  <a:lnTo>
                    <a:pt x="275" y="0"/>
                  </a:lnTo>
                  <a:lnTo>
                    <a:pt x="157" y="118"/>
                  </a:lnTo>
                  <a:lnTo>
                    <a:pt x="0" y="237"/>
                  </a:lnTo>
                  <a:lnTo>
                    <a:pt x="0" y="512"/>
                  </a:lnTo>
                  <a:lnTo>
                    <a:pt x="275" y="395"/>
                  </a:lnTo>
                  <a:lnTo>
                    <a:pt x="512" y="395"/>
                  </a:lnTo>
                  <a:lnTo>
                    <a:pt x="669" y="395"/>
                  </a:lnTo>
                  <a:lnTo>
                    <a:pt x="669" y="237"/>
                  </a:lnTo>
                  <a:lnTo>
                    <a:pt x="512" y="0"/>
                  </a:lnTo>
                  <a:close/>
                </a:path>
              </a:pathLst>
            </a:custGeom>
            <a:grpFill/>
            <a:ln w="28575" cmpd="sng">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63" name="Freeform 75"/>
            <p:cNvSpPr>
              <a:spLocks/>
            </p:cNvSpPr>
            <p:nvPr/>
          </p:nvSpPr>
          <p:spPr bwMode="auto">
            <a:xfrm>
              <a:off x="2123" y="3518"/>
              <a:ext cx="36" cy="36"/>
            </a:xfrm>
            <a:custGeom>
              <a:avLst/>
              <a:gdLst/>
              <a:ahLst/>
              <a:cxnLst>
                <a:cxn ang="0">
                  <a:pos x="0" y="117"/>
                </a:cxn>
                <a:cxn ang="0">
                  <a:pos x="0" y="275"/>
                </a:cxn>
                <a:cxn ang="0">
                  <a:pos x="158" y="394"/>
                </a:cxn>
                <a:cxn ang="0">
                  <a:pos x="276" y="669"/>
                </a:cxn>
                <a:cxn ang="0">
                  <a:pos x="513" y="787"/>
                </a:cxn>
                <a:cxn ang="0">
                  <a:pos x="788" y="787"/>
                </a:cxn>
                <a:cxn ang="0">
                  <a:pos x="788" y="512"/>
                </a:cxn>
                <a:cxn ang="0">
                  <a:pos x="788" y="394"/>
                </a:cxn>
                <a:cxn ang="0">
                  <a:pos x="671" y="117"/>
                </a:cxn>
                <a:cxn ang="0">
                  <a:pos x="276" y="0"/>
                </a:cxn>
                <a:cxn ang="0">
                  <a:pos x="0" y="117"/>
                </a:cxn>
              </a:cxnLst>
              <a:rect l="0" t="0" r="r" b="b"/>
              <a:pathLst>
                <a:path w="788" h="787">
                  <a:moveTo>
                    <a:pt x="0" y="117"/>
                  </a:moveTo>
                  <a:lnTo>
                    <a:pt x="0" y="275"/>
                  </a:lnTo>
                  <a:lnTo>
                    <a:pt x="158" y="394"/>
                  </a:lnTo>
                  <a:lnTo>
                    <a:pt x="276" y="669"/>
                  </a:lnTo>
                  <a:lnTo>
                    <a:pt x="513" y="787"/>
                  </a:lnTo>
                  <a:lnTo>
                    <a:pt x="788" y="787"/>
                  </a:lnTo>
                  <a:lnTo>
                    <a:pt x="788" y="512"/>
                  </a:lnTo>
                  <a:lnTo>
                    <a:pt x="788" y="394"/>
                  </a:lnTo>
                  <a:lnTo>
                    <a:pt x="671" y="117"/>
                  </a:lnTo>
                  <a:lnTo>
                    <a:pt x="276" y="0"/>
                  </a:lnTo>
                  <a:lnTo>
                    <a:pt x="0" y="117"/>
                  </a:lnTo>
                  <a:close/>
                </a:path>
              </a:pathLst>
            </a:custGeom>
            <a:grpFill/>
            <a:ln w="28575" cmpd="sng">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64" name="Freeform 76"/>
            <p:cNvSpPr>
              <a:spLocks/>
            </p:cNvSpPr>
            <p:nvPr/>
          </p:nvSpPr>
          <p:spPr bwMode="auto">
            <a:xfrm>
              <a:off x="2077" y="3482"/>
              <a:ext cx="95" cy="36"/>
            </a:xfrm>
            <a:custGeom>
              <a:avLst/>
              <a:gdLst/>
              <a:ahLst/>
              <a:cxnLst>
                <a:cxn ang="0">
                  <a:pos x="394" y="118"/>
                </a:cxn>
                <a:cxn ang="0">
                  <a:pos x="119" y="276"/>
                </a:cxn>
                <a:cxn ang="0">
                  <a:pos x="0" y="512"/>
                </a:cxn>
                <a:cxn ang="0">
                  <a:pos x="0" y="788"/>
                </a:cxn>
                <a:cxn ang="0">
                  <a:pos x="237" y="512"/>
                </a:cxn>
                <a:cxn ang="0">
                  <a:pos x="789" y="512"/>
                </a:cxn>
                <a:cxn ang="0">
                  <a:pos x="1301" y="393"/>
                </a:cxn>
                <a:cxn ang="0">
                  <a:pos x="1696" y="393"/>
                </a:cxn>
                <a:cxn ang="0">
                  <a:pos x="1971" y="276"/>
                </a:cxn>
                <a:cxn ang="0">
                  <a:pos x="2090" y="118"/>
                </a:cxn>
                <a:cxn ang="0">
                  <a:pos x="1971" y="0"/>
                </a:cxn>
                <a:cxn ang="0">
                  <a:pos x="1301" y="0"/>
                </a:cxn>
                <a:cxn ang="0">
                  <a:pos x="946" y="118"/>
                </a:cxn>
                <a:cxn ang="0">
                  <a:pos x="671" y="118"/>
                </a:cxn>
                <a:cxn ang="0">
                  <a:pos x="394" y="118"/>
                </a:cxn>
              </a:cxnLst>
              <a:rect l="0" t="0" r="r" b="b"/>
              <a:pathLst>
                <a:path w="2090" h="788">
                  <a:moveTo>
                    <a:pt x="394" y="118"/>
                  </a:moveTo>
                  <a:lnTo>
                    <a:pt x="119" y="276"/>
                  </a:lnTo>
                  <a:lnTo>
                    <a:pt x="0" y="512"/>
                  </a:lnTo>
                  <a:lnTo>
                    <a:pt x="0" y="788"/>
                  </a:lnTo>
                  <a:lnTo>
                    <a:pt x="237" y="512"/>
                  </a:lnTo>
                  <a:lnTo>
                    <a:pt x="789" y="512"/>
                  </a:lnTo>
                  <a:lnTo>
                    <a:pt x="1301" y="393"/>
                  </a:lnTo>
                  <a:lnTo>
                    <a:pt x="1696" y="393"/>
                  </a:lnTo>
                  <a:lnTo>
                    <a:pt x="1971" y="276"/>
                  </a:lnTo>
                  <a:lnTo>
                    <a:pt x="2090" y="118"/>
                  </a:lnTo>
                  <a:lnTo>
                    <a:pt x="1971" y="0"/>
                  </a:lnTo>
                  <a:lnTo>
                    <a:pt x="1301" y="0"/>
                  </a:lnTo>
                  <a:lnTo>
                    <a:pt x="946" y="118"/>
                  </a:lnTo>
                  <a:lnTo>
                    <a:pt x="671" y="118"/>
                  </a:lnTo>
                  <a:lnTo>
                    <a:pt x="394" y="118"/>
                  </a:lnTo>
                  <a:close/>
                </a:path>
              </a:pathLst>
            </a:custGeom>
            <a:grpFill/>
            <a:ln w="28575" cmpd="sng">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65" name="Freeform 77"/>
            <p:cNvSpPr>
              <a:spLocks/>
            </p:cNvSpPr>
            <p:nvPr/>
          </p:nvSpPr>
          <p:spPr bwMode="auto">
            <a:xfrm>
              <a:off x="1962" y="3421"/>
              <a:ext cx="79" cy="61"/>
            </a:xfrm>
            <a:custGeom>
              <a:avLst/>
              <a:gdLst/>
              <a:ahLst/>
              <a:cxnLst>
                <a:cxn ang="0">
                  <a:pos x="669" y="0"/>
                </a:cxn>
                <a:cxn ang="0">
                  <a:pos x="669" y="118"/>
                </a:cxn>
                <a:cxn ang="0">
                  <a:pos x="275" y="393"/>
                </a:cxn>
                <a:cxn ang="0">
                  <a:pos x="0" y="512"/>
                </a:cxn>
                <a:cxn ang="0">
                  <a:pos x="157" y="512"/>
                </a:cxn>
                <a:cxn ang="0">
                  <a:pos x="275" y="1063"/>
                </a:cxn>
                <a:cxn ang="0">
                  <a:pos x="551" y="1339"/>
                </a:cxn>
                <a:cxn ang="0">
                  <a:pos x="669" y="1339"/>
                </a:cxn>
                <a:cxn ang="0">
                  <a:pos x="906" y="1182"/>
                </a:cxn>
                <a:cxn ang="0">
                  <a:pos x="1063" y="1182"/>
                </a:cxn>
                <a:cxn ang="0">
                  <a:pos x="1340" y="1339"/>
                </a:cxn>
                <a:cxn ang="0">
                  <a:pos x="1458" y="1182"/>
                </a:cxn>
                <a:cxn ang="0">
                  <a:pos x="1575" y="1182"/>
                </a:cxn>
                <a:cxn ang="0">
                  <a:pos x="1734" y="1063"/>
                </a:cxn>
                <a:cxn ang="0">
                  <a:pos x="1575" y="788"/>
                </a:cxn>
                <a:cxn ang="0">
                  <a:pos x="1340" y="512"/>
                </a:cxn>
                <a:cxn ang="0">
                  <a:pos x="1063" y="118"/>
                </a:cxn>
                <a:cxn ang="0">
                  <a:pos x="906" y="0"/>
                </a:cxn>
                <a:cxn ang="0">
                  <a:pos x="669" y="0"/>
                </a:cxn>
              </a:cxnLst>
              <a:rect l="0" t="0" r="r" b="b"/>
              <a:pathLst>
                <a:path w="1734" h="1339">
                  <a:moveTo>
                    <a:pt x="669" y="0"/>
                  </a:moveTo>
                  <a:lnTo>
                    <a:pt x="669" y="118"/>
                  </a:lnTo>
                  <a:lnTo>
                    <a:pt x="275" y="393"/>
                  </a:lnTo>
                  <a:lnTo>
                    <a:pt x="0" y="512"/>
                  </a:lnTo>
                  <a:lnTo>
                    <a:pt x="157" y="512"/>
                  </a:lnTo>
                  <a:lnTo>
                    <a:pt x="275" y="1063"/>
                  </a:lnTo>
                  <a:lnTo>
                    <a:pt x="551" y="1339"/>
                  </a:lnTo>
                  <a:lnTo>
                    <a:pt x="669" y="1339"/>
                  </a:lnTo>
                  <a:lnTo>
                    <a:pt x="906" y="1182"/>
                  </a:lnTo>
                  <a:lnTo>
                    <a:pt x="1063" y="1182"/>
                  </a:lnTo>
                  <a:lnTo>
                    <a:pt x="1340" y="1339"/>
                  </a:lnTo>
                  <a:lnTo>
                    <a:pt x="1458" y="1182"/>
                  </a:lnTo>
                  <a:lnTo>
                    <a:pt x="1575" y="1182"/>
                  </a:lnTo>
                  <a:lnTo>
                    <a:pt x="1734" y="1063"/>
                  </a:lnTo>
                  <a:lnTo>
                    <a:pt x="1575" y="788"/>
                  </a:lnTo>
                  <a:lnTo>
                    <a:pt x="1340" y="512"/>
                  </a:lnTo>
                  <a:lnTo>
                    <a:pt x="1063" y="118"/>
                  </a:lnTo>
                  <a:lnTo>
                    <a:pt x="906" y="0"/>
                  </a:lnTo>
                  <a:lnTo>
                    <a:pt x="669" y="0"/>
                  </a:lnTo>
                  <a:close/>
                </a:path>
              </a:pathLst>
            </a:custGeom>
            <a:grpFill/>
            <a:ln w="28575" cmpd="sng">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66" name="Freeform 78"/>
            <p:cNvSpPr>
              <a:spLocks/>
            </p:cNvSpPr>
            <p:nvPr/>
          </p:nvSpPr>
          <p:spPr bwMode="auto">
            <a:xfrm>
              <a:off x="1772" y="3362"/>
              <a:ext cx="72" cy="54"/>
            </a:xfrm>
            <a:custGeom>
              <a:avLst/>
              <a:gdLst/>
              <a:ahLst/>
              <a:cxnLst>
                <a:cxn ang="0">
                  <a:pos x="0" y="512"/>
                </a:cxn>
                <a:cxn ang="0">
                  <a:pos x="0" y="787"/>
                </a:cxn>
                <a:cxn ang="0">
                  <a:pos x="118" y="787"/>
                </a:cxn>
                <a:cxn ang="0">
                  <a:pos x="394" y="787"/>
                </a:cxn>
                <a:cxn ang="0">
                  <a:pos x="473" y="1181"/>
                </a:cxn>
                <a:cxn ang="0">
                  <a:pos x="906" y="1181"/>
                </a:cxn>
                <a:cxn ang="0">
                  <a:pos x="1182" y="1064"/>
                </a:cxn>
                <a:cxn ang="0">
                  <a:pos x="1300" y="906"/>
                </a:cxn>
                <a:cxn ang="0">
                  <a:pos x="1419" y="512"/>
                </a:cxn>
                <a:cxn ang="0">
                  <a:pos x="1576" y="237"/>
                </a:cxn>
                <a:cxn ang="0">
                  <a:pos x="1300" y="0"/>
                </a:cxn>
                <a:cxn ang="0">
                  <a:pos x="906" y="0"/>
                </a:cxn>
                <a:cxn ang="0">
                  <a:pos x="118" y="237"/>
                </a:cxn>
                <a:cxn ang="0">
                  <a:pos x="0" y="512"/>
                </a:cxn>
              </a:cxnLst>
              <a:rect l="0" t="0" r="r" b="b"/>
              <a:pathLst>
                <a:path w="1576" h="1181">
                  <a:moveTo>
                    <a:pt x="0" y="512"/>
                  </a:moveTo>
                  <a:lnTo>
                    <a:pt x="0" y="787"/>
                  </a:lnTo>
                  <a:lnTo>
                    <a:pt x="118" y="787"/>
                  </a:lnTo>
                  <a:lnTo>
                    <a:pt x="394" y="787"/>
                  </a:lnTo>
                  <a:lnTo>
                    <a:pt x="473" y="1181"/>
                  </a:lnTo>
                  <a:lnTo>
                    <a:pt x="906" y="1181"/>
                  </a:lnTo>
                  <a:lnTo>
                    <a:pt x="1182" y="1064"/>
                  </a:lnTo>
                  <a:lnTo>
                    <a:pt x="1300" y="906"/>
                  </a:lnTo>
                  <a:lnTo>
                    <a:pt x="1419" y="512"/>
                  </a:lnTo>
                  <a:lnTo>
                    <a:pt x="1576" y="237"/>
                  </a:lnTo>
                  <a:lnTo>
                    <a:pt x="1300" y="0"/>
                  </a:lnTo>
                  <a:lnTo>
                    <a:pt x="906" y="0"/>
                  </a:lnTo>
                  <a:lnTo>
                    <a:pt x="118" y="237"/>
                  </a:lnTo>
                  <a:lnTo>
                    <a:pt x="0" y="512"/>
                  </a:lnTo>
                  <a:close/>
                </a:path>
              </a:pathLst>
            </a:custGeom>
            <a:grpFill/>
            <a:ln w="28575" cmpd="sng">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67" name="Freeform 79"/>
            <p:cNvSpPr>
              <a:spLocks/>
            </p:cNvSpPr>
            <p:nvPr/>
          </p:nvSpPr>
          <p:spPr bwMode="auto">
            <a:xfrm>
              <a:off x="1709" y="3403"/>
              <a:ext cx="38" cy="36"/>
            </a:xfrm>
            <a:custGeom>
              <a:avLst/>
              <a:gdLst/>
              <a:ahLst/>
              <a:cxnLst>
                <a:cxn ang="0">
                  <a:pos x="315" y="275"/>
                </a:cxn>
                <a:cxn ang="0">
                  <a:pos x="0" y="512"/>
                </a:cxn>
                <a:cxn ang="0">
                  <a:pos x="157" y="630"/>
                </a:cxn>
                <a:cxn ang="0">
                  <a:pos x="434" y="787"/>
                </a:cxn>
                <a:cxn ang="0">
                  <a:pos x="552" y="394"/>
                </a:cxn>
                <a:cxn ang="0">
                  <a:pos x="670" y="275"/>
                </a:cxn>
                <a:cxn ang="0">
                  <a:pos x="828" y="0"/>
                </a:cxn>
                <a:cxn ang="0">
                  <a:pos x="670" y="0"/>
                </a:cxn>
                <a:cxn ang="0">
                  <a:pos x="552" y="0"/>
                </a:cxn>
                <a:cxn ang="0">
                  <a:pos x="315" y="275"/>
                </a:cxn>
              </a:cxnLst>
              <a:rect l="0" t="0" r="r" b="b"/>
              <a:pathLst>
                <a:path w="828" h="787">
                  <a:moveTo>
                    <a:pt x="315" y="275"/>
                  </a:moveTo>
                  <a:lnTo>
                    <a:pt x="0" y="512"/>
                  </a:lnTo>
                  <a:lnTo>
                    <a:pt x="157" y="630"/>
                  </a:lnTo>
                  <a:lnTo>
                    <a:pt x="434" y="787"/>
                  </a:lnTo>
                  <a:lnTo>
                    <a:pt x="552" y="394"/>
                  </a:lnTo>
                  <a:lnTo>
                    <a:pt x="670" y="275"/>
                  </a:lnTo>
                  <a:lnTo>
                    <a:pt x="828" y="0"/>
                  </a:lnTo>
                  <a:lnTo>
                    <a:pt x="670" y="0"/>
                  </a:lnTo>
                  <a:lnTo>
                    <a:pt x="552" y="0"/>
                  </a:lnTo>
                  <a:lnTo>
                    <a:pt x="315" y="275"/>
                  </a:lnTo>
                  <a:close/>
                </a:path>
              </a:pathLst>
            </a:custGeom>
            <a:grpFill/>
            <a:ln w="28575" cmpd="sng">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68" name="Freeform 80"/>
            <p:cNvSpPr>
              <a:spLocks/>
            </p:cNvSpPr>
            <p:nvPr/>
          </p:nvSpPr>
          <p:spPr bwMode="auto">
            <a:xfrm>
              <a:off x="1661" y="3444"/>
              <a:ext cx="20" cy="18"/>
            </a:xfrm>
            <a:custGeom>
              <a:avLst/>
              <a:gdLst/>
              <a:ahLst/>
              <a:cxnLst>
                <a:cxn ang="0">
                  <a:pos x="158" y="0"/>
                </a:cxn>
                <a:cxn ang="0">
                  <a:pos x="0" y="276"/>
                </a:cxn>
                <a:cxn ang="0">
                  <a:pos x="158" y="393"/>
                </a:cxn>
                <a:cxn ang="0">
                  <a:pos x="433" y="276"/>
                </a:cxn>
                <a:cxn ang="0">
                  <a:pos x="433" y="158"/>
                </a:cxn>
                <a:cxn ang="0">
                  <a:pos x="433" y="0"/>
                </a:cxn>
                <a:cxn ang="0">
                  <a:pos x="158" y="0"/>
                </a:cxn>
              </a:cxnLst>
              <a:rect l="0" t="0" r="r" b="b"/>
              <a:pathLst>
                <a:path w="433" h="393">
                  <a:moveTo>
                    <a:pt x="158" y="0"/>
                  </a:moveTo>
                  <a:lnTo>
                    <a:pt x="0" y="276"/>
                  </a:lnTo>
                  <a:lnTo>
                    <a:pt x="158" y="393"/>
                  </a:lnTo>
                  <a:lnTo>
                    <a:pt x="433" y="276"/>
                  </a:lnTo>
                  <a:lnTo>
                    <a:pt x="433" y="158"/>
                  </a:lnTo>
                  <a:lnTo>
                    <a:pt x="433" y="0"/>
                  </a:lnTo>
                  <a:lnTo>
                    <a:pt x="158" y="0"/>
                  </a:lnTo>
                  <a:close/>
                </a:path>
              </a:pathLst>
            </a:custGeom>
            <a:grpFill/>
            <a:ln w="28575" cmpd="sng">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grpSp>
      <p:sp>
        <p:nvSpPr>
          <p:cNvPr id="319569" name="Text Box 81"/>
          <p:cNvSpPr txBox="1">
            <a:spLocks noChangeArrowheads="1"/>
          </p:cNvSpPr>
          <p:nvPr/>
        </p:nvSpPr>
        <p:spPr bwMode="auto">
          <a:xfrm>
            <a:off x="1905000" y="5318125"/>
            <a:ext cx="457200" cy="492443"/>
          </a:xfrm>
          <a:prstGeom prst="rect">
            <a:avLst/>
          </a:prstGeom>
          <a:solidFill>
            <a:schemeClr val="accent3"/>
          </a:solidFill>
          <a:ln w="38100">
            <a:noFill/>
            <a:miter lim="800000"/>
            <a:headEnd/>
            <a:tailEnd/>
          </a:ln>
          <a:effectLst/>
        </p:spPr>
        <p:txBody>
          <a:bodyPr lIns="0" tIns="0" rIns="0" bIns="0">
            <a:spAutoFit/>
          </a:bodyPr>
          <a:lstStyle/>
          <a:p>
            <a:pPr algn="ctr" eaLnBrk="0" hangingPunct="0">
              <a:spcBef>
                <a:spcPct val="50000"/>
              </a:spcBef>
            </a:pPr>
            <a:r>
              <a:rPr lang="en-US" sz="1600" dirty="0">
                <a:solidFill>
                  <a:prstClr val="white"/>
                </a:solidFill>
                <a:latin typeface="FrizQuadrata BT" pitchFamily="34" charset="0"/>
                <a:ea typeface="ＭＳ Ｐゴシック" pitchFamily="1" charset="-128"/>
                <a:cs typeface="+mn-cs"/>
              </a:rPr>
              <a:t>AK </a:t>
            </a:r>
            <a:r>
              <a:rPr lang="en-US" sz="1600" dirty="0" smtClean="0">
                <a:solidFill>
                  <a:prstClr val="white"/>
                </a:solidFill>
                <a:latin typeface="FrizQuadrata BT" pitchFamily="34" charset="0"/>
                <a:ea typeface="ＭＳ Ｐゴシック" pitchFamily="1" charset="-128"/>
                <a:cs typeface="+mn-cs"/>
              </a:rPr>
              <a:t>15</a:t>
            </a:r>
            <a:endParaRPr lang="en-US" sz="1600" dirty="0">
              <a:solidFill>
                <a:prstClr val="white"/>
              </a:solidFill>
              <a:latin typeface="FrizQuadrata BT" pitchFamily="34" charset="0"/>
              <a:ea typeface="ＭＳ Ｐゴシック" pitchFamily="1" charset="-128"/>
              <a:cs typeface="+mn-cs"/>
            </a:endParaRPr>
          </a:p>
        </p:txBody>
      </p:sp>
      <p:sp>
        <p:nvSpPr>
          <p:cNvPr id="319570" name="Text Box 82"/>
          <p:cNvSpPr txBox="1">
            <a:spLocks noChangeArrowheads="1"/>
          </p:cNvSpPr>
          <p:nvPr/>
        </p:nvSpPr>
        <p:spPr bwMode="auto">
          <a:xfrm>
            <a:off x="1066800" y="3048000"/>
            <a:ext cx="449263" cy="492443"/>
          </a:xfrm>
          <a:prstGeom prst="rect">
            <a:avLst/>
          </a:prstGeom>
          <a:solidFill>
            <a:schemeClr val="accent3"/>
          </a:solidFill>
          <a:ln w="38100">
            <a:noFill/>
            <a:miter lim="800000"/>
            <a:headEnd/>
            <a:tailEnd/>
          </a:ln>
          <a:effectLst/>
        </p:spPr>
        <p:txBody>
          <a:bodyPr wrap="square" lIns="0" tIns="0" rIns="0" bIns="0">
            <a:spAutoFit/>
          </a:bodyPr>
          <a:lstStyle/>
          <a:p>
            <a:pPr algn="ctr" eaLnBrk="0" hangingPunct="0">
              <a:spcBef>
                <a:spcPct val="50000"/>
              </a:spcBef>
            </a:pPr>
            <a:r>
              <a:rPr lang="en-US" sz="1600" dirty="0">
                <a:solidFill>
                  <a:prstClr val="white"/>
                </a:solidFill>
                <a:latin typeface="FrizQuadrata BT" pitchFamily="34" charset="0"/>
                <a:ea typeface="ＭＳ Ｐゴシック" pitchFamily="1" charset="-128"/>
                <a:cs typeface="+mn-cs"/>
              </a:rPr>
              <a:t>CA </a:t>
            </a:r>
            <a:r>
              <a:rPr lang="en-US" sz="1600" dirty="0" smtClean="0">
                <a:solidFill>
                  <a:prstClr val="white"/>
                </a:solidFill>
                <a:latin typeface="FrizQuadrata BT" pitchFamily="34" charset="0"/>
                <a:ea typeface="ＭＳ Ｐゴシック" pitchFamily="1" charset="-128"/>
                <a:cs typeface="+mn-cs"/>
              </a:rPr>
              <a:t>53</a:t>
            </a:r>
            <a:endParaRPr lang="en-US" sz="1600" dirty="0">
              <a:solidFill>
                <a:prstClr val="white"/>
              </a:solidFill>
              <a:latin typeface="FrizQuadrata BT" pitchFamily="34" charset="0"/>
              <a:ea typeface="ＭＳ Ｐゴシック" pitchFamily="1" charset="-128"/>
              <a:cs typeface="+mn-cs"/>
            </a:endParaRPr>
          </a:p>
        </p:txBody>
      </p:sp>
      <p:sp>
        <p:nvSpPr>
          <p:cNvPr id="319571" name="Text Box 83"/>
          <p:cNvSpPr txBox="1">
            <a:spLocks noChangeArrowheads="1"/>
          </p:cNvSpPr>
          <p:nvPr/>
        </p:nvSpPr>
        <p:spPr bwMode="auto">
          <a:xfrm>
            <a:off x="3124200" y="2955925"/>
            <a:ext cx="600075" cy="244475"/>
          </a:xfrm>
          <a:prstGeom prst="rect">
            <a:avLst/>
          </a:prstGeom>
          <a:solidFill>
            <a:schemeClr val="accent3"/>
          </a:solidFill>
          <a:ln w="38100">
            <a:noFill/>
            <a:miter lim="800000"/>
            <a:headEnd/>
            <a:tailEnd/>
          </a:ln>
          <a:effectLst/>
        </p:spPr>
        <p:txBody>
          <a:bodyPr lIns="0" tIns="0" rIns="0" bIns="0">
            <a:spAutoFit/>
          </a:bodyPr>
          <a:lstStyle/>
          <a:p>
            <a:pPr algn="ctr" eaLnBrk="0" hangingPunct="0">
              <a:spcBef>
                <a:spcPct val="50000"/>
              </a:spcBef>
            </a:pPr>
            <a:r>
              <a:rPr lang="en-US" sz="1600" dirty="0">
                <a:solidFill>
                  <a:prstClr val="white"/>
                </a:solidFill>
                <a:latin typeface="FrizQuadrata BT" pitchFamily="34" charset="0"/>
                <a:ea typeface="ＭＳ Ｐゴシック" pitchFamily="1" charset="-128"/>
                <a:cs typeface="+mn-cs"/>
              </a:rPr>
              <a:t>CO </a:t>
            </a:r>
            <a:r>
              <a:rPr lang="en-US" sz="1600" dirty="0" smtClean="0">
                <a:solidFill>
                  <a:prstClr val="white"/>
                </a:solidFill>
                <a:latin typeface="FrizQuadrata BT" pitchFamily="34" charset="0"/>
                <a:ea typeface="ＭＳ Ｐゴシック" pitchFamily="1" charset="-128"/>
                <a:cs typeface="+mn-cs"/>
              </a:rPr>
              <a:t>4</a:t>
            </a:r>
            <a:endParaRPr lang="en-US" sz="1600" dirty="0">
              <a:solidFill>
                <a:prstClr val="white"/>
              </a:solidFill>
              <a:latin typeface="FrizQuadrata BT" pitchFamily="34" charset="0"/>
              <a:ea typeface="ＭＳ Ｐゴシック" pitchFamily="1" charset="-128"/>
              <a:cs typeface="+mn-cs"/>
            </a:endParaRPr>
          </a:p>
        </p:txBody>
      </p:sp>
      <p:sp>
        <p:nvSpPr>
          <p:cNvPr id="319573" name="Text Box 85"/>
          <p:cNvSpPr txBox="1">
            <a:spLocks noChangeArrowheads="1"/>
          </p:cNvSpPr>
          <p:nvPr/>
        </p:nvSpPr>
        <p:spPr bwMode="auto">
          <a:xfrm>
            <a:off x="8418513" y="2192338"/>
            <a:ext cx="708025" cy="246221"/>
          </a:xfrm>
          <a:prstGeom prst="rect">
            <a:avLst/>
          </a:prstGeom>
          <a:solidFill>
            <a:schemeClr val="accent3"/>
          </a:solidFill>
          <a:ln w="12700">
            <a:solidFill>
              <a:schemeClr val="bg1"/>
            </a:solidFill>
            <a:miter lim="800000"/>
            <a:headEnd/>
            <a:tailEnd/>
          </a:ln>
          <a:effectLst/>
        </p:spPr>
        <p:txBody>
          <a:bodyPr lIns="0" tIns="0" rIns="0" bIns="0">
            <a:spAutoFit/>
          </a:bodyPr>
          <a:lstStyle/>
          <a:p>
            <a:pPr algn="ctr" eaLnBrk="0" hangingPunct="0">
              <a:spcBef>
                <a:spcPct val="50000"/>
              </a:spcBef>
            </a:pPr>
            <a:r>
              <a:rPr lang="en-US" sz="1600" dirty="0">
                <a:solidFill>
                  <a:prstClr val="white"/>
                </a:solidFill>
                <a:latin typeface="FrizQuadrata BT" pitchFamily="34" charset="0"/>
                <a:ea typeface="ＭＳ Ｐゴシック" pitchFamily="1" charset="-128"/>
                <a:cs typeface="+mn-cs"/>
              </a:rPr>
              <a:t>MA </a:t>
            </a:r>
            <a:r>
              <a:rPr lang="en-US" sz="1600" dirty="0" smtClean="0">
                <a:solidFill>
                  <a:prstClr val="white"/>
                </a:solidFill>
                <a:latin typeface="FrizQuadrata BT" pitchFamily="34" charset="0"/>
                <a:ea typeface="ＭＳ Ｐゴシック" pitchFamily="1" charset="-128"/>
                <a:cs typeface="+mn-cs"/>
              </a:rPr>
              <a:t>5</a:t>
            </a:r>
            <a:endParaRPr lang="en-US" sz="1600" dirty="0">
              <a:solidFill>
                <a:prstClr val="white"/>
              </a:solidFill>
              <a:latin typeface="FrizQuadrata BT" pitchFamily="34" charset="0"/>
              <a:ea typeface="ＭＳ Ｐゴシック" pitchFamily="1" charset="-128"/>
              <a:cs typeface="+mn-cs"/>
            </a:endParaRPr>
          </a:p>
        </p:txBody>
      </p:sp>
      <p:sp>
        <p:nvSpPr>
          <p:cNvPr id="319574" name="Text Box 86"/>
          <p:cNvSpPr txBox="1">
            <a:spLocks noChangeArrowheads="1"/>
          </p:cNvSpPr>
          <p:nvPr/>
        </p:nvSpPr>
        <p:spPr bwMode="auto">
          <a:xfrm>
            <a:off x="8401050" y="2741613"/>
            <a:ext cx="685800" cy="266700"/>
          </a:xfrm>
          <a:prstGeom prst="rect">
            <a:avLst/>
          </a:prstGeom>
          <a:solidFill>
            <a:schemeClr val="accent3"/>
          </a:solidFill>
          <a:ln w="12700">
            <a:solidFill>
              <a:schemeClr val="bg1"/>
            </a:solidFill>
            <a:miter lim="800000"/>
            <a:headEnd/>
            <a:tailEnd/>
          </a:ln>
          <a:effectLst/>
        </p:spPr>
        <p:txBody>
          <a:bodyPr lIns="0" tIns="0" rIns="0" bIns="0">
            <a:spAutoFit/>
          </a:bodyPr>
          <a:lstStyle/>
          <a:p>
            <a:pPr algn="ctr" eaLnBrk="0" hangingPunct="0">
              <a:spcBef>
                <a:spcPct val="50000"/>
              </a:spcBef>
            </a:pPr>
            <a:r>
              <a:rPr lang="en-US" sz="1600" dirty="0">
                <a:solidFill>
                  <a:prstClr val="white"/>
                </a:solidFill>
                <a:latin typeface="FrizQuadrata BT" pitchFamily="34" charset="0"/>
                <a:ea typeface="ＭＳ Ｐゴシック" pitchFamily="1" charset="-128"/>
                <a:cs typeface="+mn-cs"/>
              </a:rPr>
              <a:t>NJ 1</a:t>
            </a:r>
          </a:p>
        </p:txBody>
      </p:sp>
      <p:sp>
        <p:nvSpPr>
          <p:cNvPr id="319575" name="Line 87"/>
          <p:cNvSpPr>
            <a:spLocks noChangeShapeType="1"/>
          </p:cNvSpPr>
          <p:nvPr/>
        </p:nvSpPr>
        <p:spPr bwMode="auto">
          <a:xfrm flipH="1" flipV="1">
            <a:off x="8037513" y="2592388"/>
            <a:ext cx="681037" cy="144462"/>
          </a:xfrm>
          <a:prstGeom prst="line">
            <a:avLst/>
          </a:prstGeom>
          <a:noFill/>
          <a:ln w="12700">
            <a:solidFill>
              <a:schemeClr val="bg1"/>
            </a:solidFill>
            <a:round/>
            <a:headEnd/>
            <a:tailEnd/>
          </a:ln>
          <a:effectLst/>
        </p:spPr>
        <p:txBody>
          <a:bodyPr wrap="none" anchor="ctr"/>
          <a:lstStyle/>
          <a:p>
            <a:pPr eaLnBrk="0" hangingPunct="0"/>
            <a:endParaRPr lang="en-US" dirty="0">
              <a:solidFill>
                <a:prstClr val="white"/>
              </a:solidFill>
              <a:latin typeface="Arial" charset="0"/>
              <a:ea typeface="ＭＳ Ｐゴシック" pitchFamily="1" charset="-128"/>
              <a:cs typeface="+mn-cs"/>
            </a:endParaRPr>
          </a:p>
        </p:txBody>
      </p:sp>
      <p:sp>
        <p:nvSpPr>
          <p:cNvPr id="319576" name="Line 88"/>
          <p:cNvSpPr>
            <a:spLocks noChangeShapeType="1"/>
          </p:cNvSpPr>
          <p:nvPr/>
        </p:nvSpPr>
        <p:spPr bwMode="auto">
          <a:xfrm flipH="1" flipV="1">
            <a:off x="8280400" y="1976438"/>
            <a:ext cx="454025" cy="214312"/>
          </a:xfrm>
          <a:prstGeom prst="line">
            <a:avLst/>
          </a:prstGeom>
          <a:noFill/>
          <a:ln w="12700">
            <a:solidFill>
              <a:schemeClr val="bg1"/>
            </a:solidFill>
            <a:round/>
            <a:headEnd/>
            <a:tailEnd/>
          </a:ln>
          <a:effectLst/>
        </p:spPr>
        <p:txBody>
          <a:bodyPr wrap="none" anchor="ctr"/>
          <a:lstStyle/>
          <a:p>
            <a:pPr eaLnBrk="0" hangingPunct="0"/>
            <a:endParaRPr lang="en-US" dirty="0">
              <a:solidFill>
                <a:prstClr val="white"/>
              </a:solidFill>
              <a:latin typeface="Arial" charset="0"/>
              <a:ea typeface="ＭＳ Ｐゴシック" pitchFamily="1" charset="-128"/>
              <a:cs typeface="+mn-cs"/>
            </a:endParaRPr>
          </a:p>
        </p:txBody>
      </p:sp>
      <p:sp>
        <p:nvSpPr>
          <p:cNvPr id="319577" name="Text Box 89"/>
          <p:cNvSpPr txBox="1">
            <a:spLocks noChangeArrowheads="1"/>
          </p:cNvSpPr>
          <p:nvPr/>
        </p:nvSpPr>
        <p:spPr bwMode="auto">
          <a:xfrm>
            <a:off x="1357313" y="0"/>
            <a:ext cx="7597775" cy="954107"/>
          </a:xfrm>
          <a:prstGeom prst="rect">
            <a:avLst/>
          </a:prstGeom>
          <a:noFill/>
          <a:ln w="38100">
            <a:noFill/>
            <a:miter lim="800000"/>
            <a:headEnd/>
            <a:tailEnd/>
          </a:ln>
          <a:effectLst/>
        </p:spPr>
        <p:txBody>
          <a:bodyPr>
            <a:spAutoFit/>
          </a:bodyPr>
          <a:lstStyle/>
          <a:p>
            <a:pPr algn="ctr" eaLnBrk="0" hangingPunct="0"/>
            <a:r>
              <a:rPr lang="en-US" sz="2800" b="1" dirty="0">
                <a:solidFill>
                  <a:srgbClr val="4F81BD">
                    <a:lumMod val="50000"/>
                  </a:srgbClr>
                </a:solidFill>
                <a:latin typeface="Arial" charset="0"/>
                <a:ea typeface="ＭＳ Ｐゴシック" pitchFamily="1" charset="-128"/>
                <a:cs typeface="Arial" charset="0"/>
              </a:rPr>
              <a:t>Completed </a:t>
            </a:r>
            <a:r>
              <a:rPr lang="en-US" sz="2800" b="1" dirty="0" smtClean="0">
                <a:solidFill>
                  <a:srgbClr val="4F81BD">
                    <a:lumMod val="50000"/>
                  </a:srgbClr>
                </a:solidFill>
                <a:latin typeface="Arial" charset="0"/>
                <a:ea typeface="ＭＳ Ｐゴシック" pitchFamily="1" charset="-128"/>
                <a:cs typeface="Arial" charset="0"/>
              </a:rPr>
              <a:t>HIA and In Progress HIAs</a:t>
            </a:r>
            <a:endParaRPr lang="en-US" sz="2800" b="1" dirty="0">
              <a:solidFill>
                <a:srgbClr val="4F81BD">
                  <a:lumMod val="50000"/>
                </a:srgbClr>
              </a:solidFill>
              <a:latin typeface="Arial" charset="0"/>
              <a:ea typeface="ＭＳ Ｐゴシック" pitchFamily="1" charset="-128"/>
              <a:cs typeface="Arial" charset="0"/>
            </a:endParaRPr>
          </a:p>
          <a:p>
            <a:pPr algn="ctr" eaLnBrk="0" hangingPunct="0"/>
            <a:r>
              <a:rPr lang="en-US" sz="2800" b="1" dirty="0" smtClean="0">
                <a:solidFill>
                  <a:srgbClr val="4F81BD">
                    <a:lumMod val="50000"/>
                  </a:srgbClr>
                </a:solidFill>
                <a:latin typeface="Arial" charset="0"/>
                <a:ea typeface="ＭＳ Ｐゴシック" pitchFamily="1" charset="-128"/>
                <a:cs typeface="Arial" charset="0"/>
              </a:rPr>
              <a:t>2012 (N = 173)</a:t>
            </a:r>
            <a:endParaRPr lang="en-US" sz="2800" b="1" dirty="0">
              <a:solidFill>
                <a:srgbClr val="4F81BD">
                  <a:lumMod val="50000"/>
                </a:srgbClr>
              </a:solidFill>
              <a:latin typeface="Arial" charset="0"/>
              <a:ea typeface="ＭＳ Ｐゴシック" pitchFamily="1" charset="-128"/>
              <a:cs typeface="Arial" charset="0"/>
            </a:endParaRPr>
          </a:p>
        </p:txBody>
      </p:sp>
      <p:sp>
        <p:nvSpPr>
          <p:cNvPr id="319578" name="Text Box 90"/>
          <p:cNvSpPr txBox="1">
            <a:spLocks noChangeArrowheads="1"/>
          </p:cNvSpPr>
          <p:nvPr/>
        </p:nvSpPr>
        <p:spPr bwMode="auto">
          <a:xfrm>
            <a:off x="4843463" y="1243013"/>
            <a:ext cx="523875" cy="492443"/>
          </a:xfrm>
          <a:prstGeom prst="rect">
            <a:avLst/>
          </a:prstGeom>
          <a:noFill/>
          <a:ln w="38100">
            <a:noFill/>
            <a:miter lim="800000"/>
            <a:headEnd/>
            <a:tailEnd/>
          </a:ln>
          <a:effectLst/>
        </p:spPr>
        <p:txBody>
          <a:bodyPr lIns="0" tIns="0" rIns="0" bIns="0">
            <a:spAutoFit/>
          </a:bodyPr>
          <a:lstStyle/>
          <a:p>
            <a:pPr algn="ctr" eaLnBrk="0" hangingPunct="0">
              <a:spcBef>
                <a:spcPct val="50000"/>
              </a:spcBef>
            </a:pPr>
            <a:r>
              <a:rPr lang="en-US" sz="1600" dirty="0">
                <a:solidFill>
                  <a:prstClr val="white"/>
                </a:solidFill>
                <a:latin typeface="FrizQuadrata BT" pitchFamily="34" charset="0"/>
                <a:ea typeface="ＭＳ Ｐゴシック" pitchFamily="1" charset="-128"/>
                <a:cs typeface="+mn-cs"/>
              </a:rPr>
              <a:t>MN </a:t>
            </a:r>
            <a:r>
              <a:rPr lang="en-US" sz="1600" dirty="0" smtClean="0">
                <a:solidFill>
                  <a:prstClr val="white"/>
                </a:solidFill>
                <a:latin typeface="FrizQuadrata BT" pitchFamily="34" charset="0"/>
                <a:ea typeface="ＭＳ Ｐゴシック" pitchFamily="1" charset="-128"/>
                <a:cs typeface="+mn-cs"/>
              </a:rPr>
              <a:t>13</a:t>
            </a:r>
            <a:endParaRPr lang="en-US" sz="1600" dirty="0">
              <a:solidFill>
                <a:prstClr val="white"/>
              </a:solidFill>
              <a:latin typeface="FrizQuadrata BT" pitchFamily="34" charset="0"/>
              <a:ea typeface="ＭＳ Ｐゴシック" pitchFamily="1" charset="-128"/>
              <a:cs typeface="+mn-cs"/>
            </a:endParaRPr>
          </a:p>
        </p:txBody>
      </p:sp>
      <p:sp>
        <p:nvSpPr>
          <p:cNvPr id="319579" name="Freeform 91"/>
          <p:cNvSpPr>
            <a:spLocks/>
          </p:cNvSpPr>
          <p:nvPr/>
        </p:nvSpPr>
        <p:spPr bwMode="auto">
          <a:xfrm>
            <a:off x="5880100" y="3016250"/>
            <a:ext cx="1133475" cy="622300"/>
          </a:xfrm>
          <a:custGeom>
            <a:avLst/>
            <a:gdLst/>
            <a:ahLst/>
            <a:cxnLst>
              <a:cxn ang="0">
                <a:pos x="24" y="60"/>
              </a:cxn>
              <a:cxn ang="0">
                <a:pos x="24" y="56"/>
              </a:cxn>
              <a:cxn ang="0">
                <a:pos x="27" y="57"/>
              </a:cxn>
              <a:cxn ang="0">
                <a:pos x="97" y="49"/>
              </a:cxn>
              <a:cxn ang="0">
                <a:pos x="104" y="46"/>
              </a:cxn>
              <a:cxn ang="0">
                <a:pos x="108" y="42"/>
              </a:cxn>
              <a:cxn ang="0">
                <a:pos x="108" y="40"/>
              </a:cxn>
              <a:cxn ang="0">
                <a:pos x="110" y="37"/>
              </a:cxn>
              <a:cxn ang="0">
                <a:pos x="120" y="28"/>
              </a:cxn>
              <a:cxn ang="0">
                <a:pos x="120" y="27"/>
              </a:cxn>
              <a:cxn ang="0">
                <a:pos x="118" y="26"/>
              </a:cxn>
              <a:cxn ang="0">
                <a:pos x="116" y="24"/>
              </a:cxn>
              <a:cxn ang="0">
                <a:pos x="115" y="24"/>
              </a:cxn>
              <a:cxn ang="0">
                <a:pos x="109" y="16"/>
              </a:cxn>
              <a:cxn ang="0">
                <a:pos x="109" y="14"/>
              </a:cxn>
              <a:cxn ang="0">
                <a:pos x="109" y="10"/>
              </a:cxn>
              <a:cxn ang="0">
                <a:pos x="106" y="8"/>
              </a:cxn>
              <a:cxn ang="0">
                <a:pos x="103" y="5"/>
              </a:cxn>
              <a:cxn ang="0">
                <a:pos x="100" y="5"/>
              </a:cxn>
              <a:cxn ang="0">
                <a:pos x="98" y="6"/>
              </a:cxn>
              <a:cxn ang="0">
                <a:pos x="95" y="7"/>
              </a:cxn>
              <a:cxn ang="0">
                <a:pos x="91" y="6"/>
              </a:cxn>
              <a:cxn ang="0">
                <a:pos x="87" y="6"/>
              </a:cxn>
              <a:cxn ang="0">
                <a:pos x="81" y="5"/>
              </a:cxn>
              <a:cxn ang="0">
                <a:pos x="76" y="0"/>
              </a:cxn>
              <a:cxn ang="0">
                <a:pos x="74" y="1"/>
              </a:cxn>
              <a:cxn ang="0">
                <a:pos x="71" y="0"/>
              </a:cxn>
              <a:cxn ang="0">
                <a:pos x="70" y="2"/>
              </a:cxn>
              <a:cxn ang="0">
                <a:pos x="70" y="7"/>
              </a:cxn>
              <a:cxn ang="0">
                <a:pos x="66" y="9"/>
              </a:cxn>
              <a:cxn ang="0">
                <a:pos x="62" y="10"/>
              </a:cxn>
              <a:cxn ang="0">
                <a:pos x="56" y="21"/>
              </a:cxn>
              <a:cxn ang="0">
                <a:pos x="51" y="25"/>
              </a:cxn>
              <a:cxn ang="0">
                <a:pos x="48" y="23"/>
              </a:cxn>
              <a:cxn ang="0">
                <a:pos x="45" y="28"/>
              </a:cxn>
              <a:cxn ang="0">
                <a:pos x="42" y="29"/>
              </a:cxn>
              <a:cxn ang="0">
                <a:pos x="39" y="28"/>
              </a:cxn>
              <a:cxn ang="0">
                <a:pos x="37" y="32"/>
              </a:cxn>
              <a:cxn ang="0">
                <a:pos x="31" y="29"/>
              </a:cxn>
              <a:cxn ang="0">
                <a:pos x="24" y="30"/>
              </a:cxn>
              <a:cxn ang="0">
                <a:pos x="24" y="32"/>
              </a:cxn>
              <a:cxn ang="0">
                <a:pos x="22" y="32"/>
              </a:cxn>
              <a:cxn ang="0">
                <a:pos x="22" y="33"/>
              </a:cxn>
              <a:cxn ang="0">
                <a:pos x="21" y="35"/>
              </a:cxn>
              <a:cxn ang="0">
                <a:pos x="20" y="37"/>
              </a:cxn>
              <a:cxn ang="0">
                <a:pos x="22" y="39"/>
              </a:cxn>
              <a:cxn ang="0">
                <a:pos x="15" y="41"/>
              </a:cxn>
              <a:cxn ang="0">
                <a:pos x="16" y="48"/>
              </a:cxn>
              <a:cxn ang="0">
                <a:pos x="12" y="47"/>
              </a:cxn>
              <a:cxn ang="0">
                <a:pos x="7" y="46"/>
              </a:cxn>
              <a:cxn ang="0">
                <a:pos x="4" y="50"/>
              </a:cxn>
              <a:cxn ang="0">
                <a:pos x="5" y="51"/>
              </a:cxn>
              <a:cxn ang="0">
                <a:pos x="7" y="54"/>
              </a:cxn>
              <a:cxn ang="0">
                <a:pos x="4" y="59"/>
              </a:cxn>
              <a:cxn ang="0">
                <a:pos x="1" y="60"/>
              </a:cxn>
            </a:cxnLst>
            <a:rect l="0" t="0" r="r" b="b"/>
            <a:pathLst>
              <a:path w="121" h="62">
                <a:moveTo>
                  <a:pt x="0" y="62"/>
                </a:moveTo>
                <a:lnTo>
                  <a:pt x="24" y="60"/>
                </a:lnTo>
                <a:lnTo>
                  <a:pt x="24" y="58"/>
                </a:lnTo>
                <a:lnTo>
                  <a:pt x="24" y="56"/>
                </a:lnTo>
                <a:lnTo>
                  <a:pt x="26" y="56"/>
                </a:lnTo>
                <a:lnTo>
                  <a:pt x="27" y="57"/>
                </a:lnTo>
                <a:lnTo>
                  <a:pt x="95" y="51"/>
                </a:lnTo>
                <a:lnTo>
                  <a:pt x="97" y="49"/>
                </a:lnTo>
                <a:lnTo>
                  <a:pt x="98" y="48"/>
                </a:lnTo>
                <a:lnTo>
                  <a:pt x="104" y="46"/>
                </a:lnTo>
                <a:lnTo>
                  <a:pt x="104" y="44"/>
                </a:lnTo>
                <a:lnTo>
                  <a:pt x="108" y="42"/>
                </a:lnTo>
                <a:lnTo>
                  <a:pt x="108" y="40"/>
                </a:lnTo>
                <a:lnTo>
                  <a:pt x="108" y="40"/>
                </a:lnTo>
                <a:lnTo>
                  <a:pt x="110" y="39"/>
                </a:lnTo>
                <a:lnTo>
                  <a:pt x="110" y="37"/>
                </a:lnTo>
                <a:lnTo>
                  <a:pt x="112" y="35"/>
                </a:lnTo>
                <a:lnTo>
                  <a:pt x="120" y="28"/>
                </a:lnTo>
                <a:lnTo>
                  <a:pt x="121" y="27"/>
                </a:lnTo>
                <a:lnTo>
                  <a:pt x="120" y="27"/>
                </a:lnTo>
                <a:lnTo>
                  <a:pt x="118" y="26"/>
                </a:lnTo>
                <a:lnTo>
                  <a:pt x="118" y="26"/>
                </a:lnTo>
                <a:lnTo>
                  <a:pt x="117" y="25"/>
                </a:lnTo>
                <a:lnTo>
                  <a:pt x="116" y="24"/>
                </a:lnTo>
                <a:lnTo>
                  <a:pt x="115" y="24"/>
                </a:lnTo>
                <a:lnTo>
                  <a:pt x="115" y="24"/>
                </a:lnTo>
                <a:lnTo>
                  <a:pt x="112" y="21"/>
                </a:lnTo>
                <a:lnTo>
                  <a:pt x="109" y="16"/>
                </a:lnTo>
                <a:lnTo>
                  <a:pt x="109" y="15"/>
                </a:lnTo>
                <a:lnTo>
                  <a:pt x="109" y="14"/>
                </a:lnTo>
                <a:lnTo>
                  <a:pt x="109" y="12"/>
                </a:lnTo>
                <a:lnTo>
                  <a:pt x="109" y="10"/>
                </a:lnTo>
                <a:lnTo>
                  <a:pt x="108" y="9"/>
                </a:lnTo>
                <a:lnTo>
                  <a:pt x="106" y="8"/>
                </a:lnTo>
                <a:lnTo>
                  <a:pt x="104" y="7"/>
                </a:lnTo>
                <a:lnTo>
                  <a:pt x="103" y="5"/>
                </a:lnTo>
                <a:lnTo>
                  <a:pt x="102" y="4"/>
                </a:lnTo>
                <a:lnTo>
                  <a:pt x="100" y="5"/>
                </a:lnTo>
                <a:lnTo>
                  <a:pt x="99" y="6"/>
                </a:lnTo>
                <a:lnTo>
                  <a:pt x="98" y="6"/>
                </a:lnTo>
                <a:lnTo>
                  <a:pt x="98" y="7"/>
                </a:lnTo>
                <a:lnTo>
                  <a:pt x="95" y="7"/>
                </a:lnTo>
                <a:lnTo>
                  <a:pt x="92" y="6"/>
                </a:lnTo>
                <a:lnTo>
                  <a:pt x="91" y="6"/>
                </a:lnTo>
                <a:lnTo>
                  <a:pt x="90" y="8"/>
                </a:lnTo>
                <a:lnTo>
                  <a:pt x="87" y="6"/>
                </a:lnTo>
                <a:lnTo>
                  <a:pt x="83" y="6"/>
                </a:lnTo>
                <a:lnTo>
                  <a:pt x="81" y="5"/>
                </a:lnTo>
                <a:lnTo>
                  <a:pt x="80" y="2"/>
                </a:lnTo>
                <a:lnTo>
                  <a:pt x="76" y="0"/>
                </a:lnTo>
                <a:lnTo>
                  <a:pt x="75" y="1"/>
                </a:lnTo>
                <a:lnTo>
                  <a:pt x="74" y="1"/>
                </a:lnTo>
                <a:lnTo>
                  <a:pt x="72" y="0"/>
                </a:lnTo>
                <a:lnTo>
                  <a:pt x="71" y="0"/>
                </a:lnTo>
                <a:lnTo>
                  <a:pt x="70" y="1"/>
                </a:lnTo>
                <a:lnTo>
                  <a:pt x="70" y="2"/>
                </a:lnTo>
                <a:lnTo>
                  <a:pt x="71" y="6"/>
                </a:lnTo>
                <a:lnTo>
                  <a:pt x="70" y="7"/>
                </a:lnTo>
                <a:lnTo>
                  <a:pt x="69" y="8"/>
                </a:lnTo>
                <a:lnTo>
                  <a:pt x="66" y="9"/>
                </a:lnTo>
                <a:lnTo>
                  <a:pt x="64" y="9"/>
                </a:lnTo>
                <a:lnTo>
                  <a:pt x="62" y="10"/>
                </a:lnTo>
                <a:lnTo>
                  <a:pt x="62" y="13"/>
                </a:lnTo>
                <a:lnTo>
                  <a:pt x="56" y="21"/>
                </a:lnTo>
                <a:lnTo>
                  <a:pt x="55" y="25"/>
                </a:lnTo>
                <a:lnTo>
                  <a:pt x="51" y="25"/>
                </a:lnTo>
                <a:lnTo>
                  <a:pt x="49" y="23"/>
                </a:lnTo>
                <a:lnTo>
                  <a:pt x="48" y="23"/>
                </a:lnTo>
                <a:lnTo>
                  <a:pt x="47" y="24"/>
                </a:lnTo>
                <a:lnTo>
                  <a:pt x="45" y="28"/>
                </a:lnTo>
                <a:lnTo>
                  <a:pt x="44" y="30"/>
                </a:lnTo>
                <a:lnTo>
                  <a:pt x="42" y="29"/>
                </a:lnTo>
                <a:lnTo>
                  <a:pt x="41" y="27"/>
                </a:lnTo>
                <a:lnTo>
                  <a:pt x="39" y="28"/>
                </a:lnTo>
                <a:lnTo>
                  <a:pt x="38" y="31"/>
                </a:lnTo>
                <a:lnTo>
                  <a:pt x="37" y="32"/>
                </a:lnTo>
                <a:lnTo>
                  <a:pt x="36" y="31"/>
                </a:lnTo>
                <a:lnTo>
                  <a:pt x="31" y="29"/>
                </a:lnTo>
                <a:lnTo>
                  <a:pt x="27" y="30"/>
                </a:lnTo>
                <a:lnTo>
                  <a:pt x="24" y="30"/>
                </a:lnTo>
                <a:lnTo>
                  <a:pt x="24" y="32"/>
                </a:lnTo>
                <a:lnTo>
                  <a:pt x="24" y="32"/>
                </a:lnTo>
                <a:lnTo>
                  <a:pt x="23" y="33"/>
                </a:lnTo>
                <a:lnTo>
                  <a:pt x="22" y="32"/>
                </a:lnTo>
                <a:lnTo>
                  <a:pt x="21" y="32"/>
                </a:lnTo>
                <a:lnTo>
                  <a:pt x="22" y="33"/>
                </a:lnTo>
                <a:lnTo>
                  <a:pt x="21" y="34"/>
                </a:lnTo>
                <a:lnTo>
                  <a:pt x="21" y="35"/>
                </a:lnTo>
                <a:lnTo>
                  <a:pt x="20" y="36"/>
                </a:lnTo>
                <a:lnTo>
                  <a:pt x="20" y="37"/>
                </a:lnTo>
                <a:lnTo>
                  <a:pt x="22" y="39"/>
                </a:lnTo>
                <a:lnTo>
                  <a:pt x="22" y="39"/>
                </a:lnTo>
                <a:lnTo>
                  <a:pt x="17" y="40"/>
                </a:lnTo>
                <a:lnTo>
                  <a:pt x="15" y="41"/>
                </a:lnTo>
                <a:lnTo>
                  <a:pt x="15" y="43"/>
                </a:lnTo>
                <a:lnTo>
                  <a:pt x="16" y="48"/>
                </a:lnTo>
                <a:lnTo>
                  <a:pt x="14" y="49"/>
                </a:lnTo>
                <a:lnTo>
                  <a:pt x="12" y="47"/>
                </a:lnTo>
                <a:lnTo>
                  <a:pt x="10" y="46"/>
                </a:lnTo>
                <a:lnTo>
                  <a:pt x="7" y="46"/>
                </a:lnTo>
                <a:lnTo>
                  <a:pt x="5" y="47"/>
                </a:lnTo>
                <a:lnTo>
                  <a:pt x="4" y="50"/>
                </a:lnTo>
                <a:lnTo>
                  <a:pt x="5" y="51"/>
                </a:lnTo>
                <a:lnTo>
                  <a:pt x="5" y="51"/>
                </a:lnTo>
                <a:lnTo>
                  <a:pt x="6" y="52"/>
                </a:lnTo>
                <a:lnTo>
                  <a:pt x="7" y="54"/>
                </a:lnTo>
                <a:lnTo>
                  <a:pt x="5" y="59"/>
                </a:lnTo>
                <a:lnTo>
                  <a:pt x="4" y="59"/>
                </a:lnTo>
                <a:lnTo>
                  <a:pt x="3" y="59"/>
                </a:lnTo>
                <a:lnTo>
                  <a:pt x="1" y="60"/>
                </a:lnTo>
                <a:lnTo>
                  <a:pt x="0" y="62"/>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80" name="Freeform 92"/>
          <p:cNvSpPr>
            <a:spLocks/>
          </p:cNvSpPr>
          <p:nvPr/>
        </p:nvSpPr>
        <p:spPr bwMode="auto">
          <a:xfrm>
            <a:off x="5776913" y="3478213"/>
            <a:ext cx="1265237" cy="482600"/>
          </a:xfrm>
          <a:custGeom>
            <a:avLst/>
            <a:gdLst/>
            <a:ahLst/>
            <a:cxnLst>
              <a:cxn ang="0">
                <a:pos x="135" y="0"/>
              </a:cxn>
              <a:cxn ang="0">
                <a:pos x="108" y="3"/>
              </a:cxn>
              <a:cxn ang="0">
                <a:pos x="107" y="5"/>
              </a:cxn>
              <a:cxn ang="0">
                <a:pos x="38" y="11"/>
              </a:cxn>
              <a:cxn ang="0">
                <a:pos x="37" y="10"/>
              </a:cxn>
              <a:cxn ang="0">
                <a:pos x="35" y="10"/>
              </a:cxn>
              <a:cxn ang="0">
                <a:pos x="35" y="12"/>
              </a:cxn>
              <a:cxn ang="0">
                <a:pos x="35" y="13"/>
              </a:cxn>
              <a:cxn ang="0">
                <a:pos x="11" y="16"/>
              </a:cxn>
              <a:cxn ang="0">
                <a:pos x="10" y="18"/>
              </a:cxn>
              <a:cxn ang="0">
                <a:pos x="9" y="22"/>
              </a:cxn>
              <a:cxn ang="0">
                <a:pos x="9" y="23"/>
              </a:cxn>
              <a:cxn ang="0">
                <a:pos x="8" y="26"/>
              </a:cxn>
              <a:cxn ang="0">
                <a:pos x="8" y="27"/>
              </a:cxn>
              <a:cxn ang="0">
                <a:pos x="8" y="28"/>
              </a:cxn>
              <a:cxn ang="0">
                <a:pos x="7" y="30"/>
              </a:cxn>
              <a:cxn ang="0">
                <a:pos x="5" y="32"/>
              </a:cxn>
              <a:cxn ang="0">
                <a:pos x="5" y="36"/>
              </a:cxn>
              <a:cxn ang="0">
                <a:pos x="2" y="39"/>
              </a:cxn>
              <a:cxn ang="0">
                <a:pos x="3" y="42"/>
              </a:cxn>
              <a:cxn ang="0">
                <a:pos x="3" y="46"/>
              </a:cxn>
              <a:cxn ang="0">
                <a:pos x="2" y="46"/>
              </a:cxn>
              <a:cxn ang="0">
                <a:pos x="0" y="48"/>
              </a:cxn>
              <a:cxn ang="0">
                <a:pos x="35" y="45"/>
              </a:cxn>
              <a:cxn ang="0">
                <a:pos x="79" y="41"/>
              </a:cxn>
              <a:cxn ang="0">
                <a:pos x="95" y="39"/>
              </a:cxn>
              <a:cxn ang="0">
                <a:pos x="96" y="34"/>
              </a:cxn>
              <a:cxn ang="0">
                <a:pos x="97" y="34"/>
              </a:cxn>
              <a:cxn ang="0">
                <a:pos x="98" y="34"/>
              </a:cxn>
              <a:cxn ang="0">
                <a:pos x="99" y="33"/>
              </a:cxn>
              <a:cxn ang="0">
                <a:pos x="99" y="32"/>
              </a:cxn>
              <a:cxn ang="0">
                <a:pos x="99" y="31"/>
              </a:cxn>
              <a:cxn ang="0">
                <a:pos x="100" y="30"/>
              </a:cxn>
              <a:cxn ang="0">
                <a:pos x="101" y="28"/>
              </a:cxn>
              <a:cxn ang="0">
                <a:pos x="104" y="27"/>
              </a:cxn>
              <a:cxn ang="0">
                <a:pos x="108" y="26"/>
              </a:cxn>
              <a:cxn ang="0">
                <a:pos x="112" y="22"/>
              </a:cxn>
              <a:cxn ang="0">
                <a:pos x="114" y="22"/>
              </a:cxn>
              <a:cxn ang="0">
                <a:pos x="116" y="19"/>
              </a:cxn>
              <a:cxn ang="0">
                <a:pos x="117" y="17"/>
              </a:cxn>
              <a:cxn ang="0">
                <a:pos x="117" y="17"/>
              </a:cxn>
              <a:cxn ang="0">
                <a:pos x="118" y="17"/>
              </a:cxn>
              <a:cxn ang="0">
                <a:pos x="119" y="16"/>
              </a:cxn>
              <a:cxn ang="0">
                <a:pos x="119" y="16"/>
              </a:cxn>
              <a:cxn ang="0">
                <a:pos x="120" y="14"/>
              </a:cxn>
              <a:cxn ang="0">
                <a:pos x="121" y="15"/>
              </a:cxn>
              <a:cxn ang="0">
                <a:pos x="122" y="16"/>
              </a:cxn>
              <a:cxn ang="0">
                <a:pos x="123" y="15"/>
              </a:cxn>
              <a:cxn ang="0">
                <a:pos x="124" y="14"/>
              </a:cxn>
              <a:cxn ang="0">
                <a:pos x="125" y="12"/>
              </a:cxn>
              <a:cxn ang="0">
                <a:pos x="127" y="12"/>
              </a:cxn>
              <a:cxn ang="0">
                <a:pos x="129" y="12"/>
              </a:cxn>
              <a:cxn ang="0">
                <a:pos x="132" y="7"/>
              </a:cxn>
              <a:cxn ang="0">
                <a:pos x="135" y="6"/>
              </a:cxn>
              <a:cxn ang="0">
                <a:pos x="135" y="4"/>
              </a:cxn>
              <a:cxn ang="0">
                <a:pos x="135" y="3"/>
              </a:cxn>
              <a:cxn ang="0">
                <a:pos x="135" y="1"/>
              </a:cxn>
              <a:cxn ang="0">
                <a:pos x="135" y="0"/>
              </a:cxn>
            </a:cxnLst>
            <a:rect l="0" t="0" r="r" b="b"/>
            <a:pathLst>
              <a:path w="135" h="48">
                <a:moveTo>
                  <a:pt x="135" y="0"/>
                </a:moveTo>
                <a:lnTo>
                  <a:pt x="108" y="3"/>
                </a:lnTo>
                <a:lnTo>
                  <a:pt x="107" y="5"/>
                </a:lnTo>
                <a:lnTo>
                  <a:pt x="38" y="11"/>
                </a:lnTo>
                <a:lnTo>
                  <a:pt x="37" y="10"/>
                </a:lnTo>
                <a:lnTo>
                  <a:pt x="35" y="10"/>
                </a:lnTo>
                <a:lnTo>
                  <a:pt x="35" y="12"/>
                </a:lnTo>
                <a:lnTo>
                  <a:pt x="35" y="13"/>
                </a:lnTo>
                <a:lnTo>
                  <a:pt x="11" y="16"/>
                </a:lnTo>
                <a:lnTo>
                  <a:pt x="10" y="18"/>
                </a:lnTo>
                <a:lnTo>
                  <a:pt x="9" y="22"/>
                </a:lnTo>
                <a:lnTo>
                  <a:pt x="9" y="23"/>
                </a:lnTo>
                <a:lnTo>
                  <a:pt x="8" y="26"/>
                </a:lnTo>
                <a:lnTo>
                  <a:pt x="8" y="27"/>
                </a:lnTo>
                <a:lnTo>
                  <a:pt x="8" y="28"/>
                </a:lnTo>
                <a:lnTo>
                  <a:pt x="7" y="30"/>
                </a:lnTo>
                <a:lnTo>
                  <a:pt x="5" y="32"/>
                </a:lnTo>
                <a:lnTo>
                  <a:pt x="5" y="36"/>
                </a:lnTo>
                <a:lnTo>
                  <a:pt x="2" y="39"/>
                </a:lnTo>
                <a:lnTo>
                  <a:pt x="3" y="42"/>
                </a:lnTo>
                <a:lnTo>
                  <a:pt x="3" y="46"/>
                </a:lnTo>
                <a:lnTo>
                  <a:pt x="2" y="46"/>
                </a:lnTo>
                <a:lnTo>
                  <a:pt x="0" y="48"/>
                </a:lnTo>
                <a:lnTo>
                  <a:pt x="35" y="45"/>
                </a:lnTo>
                <a:lnTo>
                  <a:pt x="79" y="41"/>
                </a:lnTo>
                <a:lnTo>
                  <a:pt x="95" y="39"/>
                </a:lnTo>
                <a:lnTo>
                  <a:pt x="96" y="34"/>
                </a:lnTo>
                <a:lnTo>
                  <a:pt x="97" y="34"/>
                </a:lnTo>
                <a:lnTo>
                  <a:pt x="98" y="34"/>
                </a:lnTo>
                <a:lnTo>
                  <a:pt x="99" y="33"/>
                </a:lnTo>
                <a:lnTo>
                  <a:pt x="99" y="32"/>
                </a:lnTo>
                <a:lnTo>
                  <a:pt x="99" y="31"/>
                </a:lnTo>
                <a:lnTo>
                  <a:pt x="100" y="30"/>
                </a:lnTo>
                <a:lnTo>
                  <a:pt x="101" y="28"/>
                </a:lnTo>
                <a:lnTo>
                  <a:pt x="104" y="27"/>
                </a:lnTo>
                <a:lnTo>
                  <a:pt x="108" y="26"/>
                </a:lnTo>
                <a:lnTo>
                  <a:pt x="112" y="22"/>
                </a:lnTo>
                <a:lnTo>
                  <a:pt x="114" y="22"/>
                </a:lnTo>
                <a:lnTo>
                  <a:pt x="116" y="19"/>
                </a:lnTo>
                <a:lnTo>
                  <a:pt x="117" y="17"/>
                </a:lnTo>
                <a:lnTo>
                  <a:pt x="117" y="17"/>
                </a:lnTo>
                <a:lnTo>
                  <a:pt x="118" y="17"/>
                </a:lnTo>
                <a:lnTo>
                  <a:pt x="119" y="16"/>
                </a:lnTo>
                <a:lnTo>
                  <a:pt x="119" y="16"/>
                </a:lnTo>
                <a:lnTo>
                  <a:pt x="120" y="14"/>
                </a:lnTo>
                <a:lnTo>
                  <a:pt x="121" y="15"/>
                </a:lnTo>
                <a:lnTo>
                  <a:pt x="122" y="16"/>
                </a:lnTo>
                <a:lnTo>
                  <a:pt x="123" y="15"/>
                </a:lnTo>
                <a:lnTo>
                  <a:pt x="124" y="14"/>
                </a:lnTo>
                <a:lnTo>
                  <a:pt x="125" y="12"/>
                </a:lnTo>
                <a:lnTo>
                  <a:pt x="127" y="12"/>
                </a:lnTo>
                <a:lnTo>
                  <a:pt x="129" y="12"/>
                </a:lnTo>
                <a:lnTo>
                  <a:pt x="132" y="7"/>
                </a:lnTo>
                <a:lnTo>
                  <a:pt x="135" y="6"/>
                </a:lnTo>
                <a:lnTo>
                  <a:pt x="135" y="4"/>
                </a:lnTo>
                <a:lnTo>
                  <a:pt x="135" y="3"/>
                </a:lnTo>
                <a:lnTo>
                  <a:pt x="135" y="1"/>
                </a:lnTo>
                <a:lnTo>
                  <a:pt x="135" y="0"/>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81" name="Freeform 93"/>
          <p:cNvSpPr>
            <a:spLocks/>
          </p:cNvSpPr>
          <p:nvPr/>
        </p:nvSpPr>
        <p:spPr bwMode="auto">
          <a:xfrm>
            <a:off x="5608638" y="3930650"/>
            <a:ext cx="533400" cy="1014413"/>
          </a:xfrm>
          <a:custGeom>
            <a:avLst/>
            <a:gdLst/>
            <a:ahLst/>
            <a:cxnLst>
              <a:cxn ang="0">
                <a:pos x="53" y="0"/>
              </a:cxn>
              <a:cxn ang="0">
                <a:pos x="18" y="2"/>
              </a:cxn>
              <a:cxn ang="0">
                <a:pos x="18" y="4"/>
              </a:cxn>
              <a:cxn ang="0">
                <a:pos x="15" y="6"/>
              </a:cxn>
              <a:cxn ang="0">
                <a:pos x="14" y="10"/>
              </a:cxn>
              <a:cxn ang="0">
                <a:pos x="14" y="13"/>
              </a:cxn>
              <a:cxn ang="0">
                <a:pos x="13" y="15"/>
              </a:cxn>
              <a:cxn ang="0">
                <a:pos x="10" y="17"/>
              </a:cxn>
              <a:cxn ang="0">
                <a:pos x="8" y="20"/>
              </a:cxn>
              <a:cxn ang="0">
                <a:pos x="8" y="21"/>
              </a:cxn>
              <a:cxn ang="0">
                <a:pos x="8" y="23"/>
              </a:cxn>
              <a:cxn ang="0">
                <a:pos x="6" y="25"/>
              </a:cxn>
              <a:cxn ang="0">
                <a:pos x="6" y="27"/>
              </a:cxn>
              <a:cxn ang="0">
                <a:pos x="5" y="30"/>
              </a:cxn>
              <a:cxn ang="0">
                <a:pos x="3" y="33"/>
              </a:cxn>
              <a:cxn ang="0">
                <a:pos x="4" y="36"/>
              </a:cxn>
              <a:cxn ang="0">
                <a:pos x="5" y="38"/>
              </a:cxn>
              <a:cxn ang="0">
                <a:pos x="6" y="40"/>
              </a:cxn>
              <a:cxn ang="0">
                <a:pos x="6" y="40"/>
              </a:cxn>
              <a:cxn ang="0">
                <a:pos x="6" y="41"/>
              </a:cxn>
              <a:cxn ang="0">
                <a:pos x="5" y="42"/>
              </a:cxn>
              <a:cxn ang="0">
                <a:pos x="5" y="44"/>
              </a:cxn>
              <a:cxn ang="0">
                <a:pos x="5" y="45"/>
              </a:cxn>
              <a:cxn ang="0">
                <a:pos x="5" y="47"/>
              </a:cxn>
              <a:cxn ang="0">
                <a:pos x="7" y="51"/>
              </a:cxn>
              <a:cxn ang="0">
                <a:pos x="8" y="54"/>
              </a:cxn>
              <a:cxn ang="0">
                <a:pos x="8" y="57"/>
              </a:cxn>
              <a:cxn ang="0">
                <a:pos x="10" y="58"/>
              </a:cxn>
              <a:cxn ang="0">
                <a:pos x="10" y="60"/>
              </a:cxn>
              <a:cxn ang="0">
                <a:pos x="8" y="61"/>
              </a:cxn>
              <a:cxn ang="0">
                <a:pos x="7" y="62"/>
              </a:cxn>
              <a:cxn ang="0">
                <a:pos x="6" y="66"/>
              </a:cxn>
              <a:cxn ang="0">
                <a:pos x="3" y="71"/>
              </a:cxn>
              <a:cxn ang="0">
                <a:pos x="0" y="80"/>
              </a:cxn>
              <a:cxn ang="0">
                <a:pos x="0" y="86"/>
              </a:cxn>
              <a:cxn ang="0">
                <a:pos x="32" y="85"/>
              </a:cxn>
              <a:cxn ang="0">
                <a:pos x="33" y="86"/>
              </a:cxn>
              <a:cxn ang="0">
                <a:pos x="32" y="89"/>
              </a:cxn>
              <a:cxn ang="0">
                <a:pos x="32" y="94"/>
              </a:cxn>
              <a:cxn ang="0">
                <a:pos x="35" y="97"/>
              </a:cxn>
              <a:cxn ang="0">
                <a:pos x="36" y="101"/>
              </a:cxn>
              <a:cxn ang="0">
                <a:pos x="38" y="101"/>
              </a:cxn>
              <a:cxn ang="0">
                <a:pos x="42" y="98"/>
              </a:cxn>
              <a:cxn ang="0">
                <a:pos x="50" y="96"/>
              </a:cxn>
              <a:cxn ang="0">
                <a:pos x="52" y="96"/>
              </a:cxn>
              <a:cxn ang="0">
                <a:pos x="55" y="95"/>
              </a:cxn>
              <a:cxn ang="0">
                <a:pos x="55" y="96"/>
              </a:cxn>
              <a:cxn ang="0">
                <a:pos x="57" y="97"/>
              </a:cxn>
              <a:cxn ang="0">
                <a:pos x="57" y="96"/>
              </a:cxn>
              <a:cxn ang="0">
                <a:pos x="54" y="66"/>
              </a:cxn>
              <a:cxn ang="0">
                <a:pos x="53" y="63"/>
              </a:cxn>
              <a:cxn ang="0">
                <a:pos x="55" y="2"/>
              </a:cxn>
              <a:cxn ang="0">
                <a:pos x="53" y="0"/>
              </a:cxn>
            </a:cxnLst>
            <a:rect l="0" t="0" r="r" b="b"/>
            <a:pathLst>
              <a:path w="57" h="101">
                <a:moveTo>
                  <a:pt x="53" y="0"/>
                </a:moveTo>
                <a:lnTo>
                  <a:pt x="18" y="2"/>
                </a:lnTo>
                <a:lnTo>
                  <a:pt x="18" y="4"/>
                </a:lnTo>
                <a:lnTo>
                  <a:pt x="15" y="6"/>
                </a:lnTo>
                <a:lnTo>
                  <a:pt x="14" y="10"/>
                </a:lnTo>
                <a:lnTo>
                  <a:pt x="14" y="13"/>
                </a:lnTo>
                <a:lnTo>
                  <a:pt x="13" y="15"/>
                </a:lnTo>
                <a:lnTo>
                  <a:pt x="10" y="17"/>
                </a:lnTo>
                <a:lnTo>
                  <a:pt x="8" y="20"/>
                </a:lnTo>
                <a:lnTo>
                  <a:pt x="8" y="21"/>
                </a:lnTo>
                <a:lnTo>
                  <a:pt x="8" y="23"/>
                </a:lnTo>
                <a:lnTo>
                  <a:pt x="6" y="25"/>
                </a:lnTo>
                <a:lnTo>
                  <a:pt x="6" y="27"/>
                </a:lnTo>
                <a:lnTo>
                  <a:pt x="5" y="30"/>
                </a:lnTo>
                <a:lnTo>
                  <a:pt x="3" y="33"/>
                </a:lnTo>
                <a:lnTo>
                  <a:pt x="4" y="36"/>
                </a:lnTo>
                <a:lnTo>
                  <a:pt x="5" y="38"/>
                </a:lnTo>
                <a:lnTo>
                  <a:pt x="6" y="40"/>
                </a:lnTo>
                <a:lnTo>
                  <a:pt x="6" y="40"/>
                </a:lnTo>
                <a:lnTo>
                  <a:pt x="6" y="41"/>
                </a:lnTo>
                <a:lnTo>
                  <a:pt x="5" y="42"/>
                </a:lnTo>
                <a:lnTo>
                  <a:pt x="5" y="44"/>
                </a:lnTo>
                <a:lnTo>
                  <a:pt x="5" y="45"/>
                </a:lnTo>
                <a:lnTo>
                  <a:pt x="5" y="47"/>
                </a:lnTo>
                <a:lnTo>
                  <a:pt x="7" y="51"/>
                </a:lnTo>
                <a:lnTo>
                  <a:pt x="8" y="54"/>
                </a:lnTo>
                <a:lnTo>
                  <a:pt x="8" y="57"/>
                </a:lnTo>
                <a:lnTo>
                  <a:pt x="10" y="58"/>
                </a:lnTo>
                <a:lnTo>
                  <a:pt x="10" y="60"/>
                </a:lnTo>
                <a:lnTo>
                  <a:pt x="8" y="61"/>
                </a:lnTo>
                <a:lnTo>
                  <a:pt x="7" y="62"/>
                </a:lnTo>
                <a:lnTo>
                  <a:pt x="6" y="66"/>
                </a:lnTo>
                <a:lnTo>
                  <a:pt x="3" y="71"/>
                </a:lnTo>
                <a:lnTo>
                  <a:pt x="0" y="80"/>
                </a:lnTo>
                <a:lnTo>
                  <a:pt x="0" y="86"/>
                </a:lnTo>
                <a:lnTo>
                  <a:pt x="32" y="85"/>
                </a:lnTo>
                <a:lnTo>
                  <a:pt x="33" y="86"/>
                </a:lnTo>
                <a:lnTo>
                  <a:pt x="32" y="89"/>
                </a:lnTo>
                <a:lnTo>
                  <a:pt x="32" y="94"/>
                </a:lnTo>
                <a:lnTo>
                  <a:pt x="35" y="97"/>
                </a:lnTo>
                <a:lnTo>
                  <a:pt x="36" y="101"/>
                </a:lnTo>
                <a:lnTo>
                  <a:pt x="38" y="101"/>
                </a:lnTo>
                <a:lnTo>
                  <a:pt x="42" y="98"/>
                </a:lnTo>
                <a:lnTo>
                  <a:pt x="50" y="96"/>
                </a:lnTo>
                <a:lnTo>
                  <a:pt x="52" y="96"/>
                </a:lnTo>
                <a:lnTo>
                  <a:pt x="55" y="95"/>
                </a:lnTo>
                <a:lnTo>
                  <a:pt x="55" y="96"/>
                </a:lnTo>
                <a:lnTo>
                  <a:pt x="57" y="97"/>
                </a:lnTo>
                <a:lnTo>
                  <a:pt x="57" y="96"/>
                </a:lnTo>
                <a:lnTo>
                  <a:pt x="54" y="66"/>
                </a:lnTo>
                <a:lnTo>
                  <a:pt x="53" y="63"/>
                </a:lnTo>
                <a:lnTo>
                  <a:pt x="55" y="2"/>
                </a:lnTo>
                <a:lnTo>
                  <a:pt x="53" y="0"/>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82" name="Freeform 94"/>
          <p:cNvSpPr>
            <a:spLocks/>
          </p:cNvSpPr>
          <p:nvPr/>
        </p:nvSpPr>
        <p:spPr bwMode="auto">
          <a:xfrm>
            <a:off x="6105525" y="3890963"/>
            <a:ext cx="590550" cy="1014412"/>
          </a:xfrm>
          <a:custGeom>
            <a:avLst/>
            <a:gdLst/>
            <a:ahLst/>
            <a:cxnLst>
              <a:cxn ang="0">
                <a:pos x="0" y="4"/>
              </a:cxn>
              <a:cxn ang="0">
                <a:pos x="2" y="6"/>
              </a:cxn>
              <a:cxn ang="0">
                <a:pos x="1" y="67"/>
              </a:cxn>
              <a:cxn ang="0">
                <a:pos x="1" y="70"/>
              </a:cxn>
              <a:cxn ang="0">
                <a:pos x="4" y="100"/>
              </a:cxn>
              <a:cxn ang="0">
                <a:pos x="5" y="100"/>
              </a:cxn>
              <a:cxn ang="0">
                <a:pos x="6" y="99"/>
              </a:cxn>
              <a:cxn ang="0">
                <a:pos x="9" y="100"/>
              </a:cxn>
              <a:cxn ang="0">
                <a:pos x="10" y="99"/>
              </a:cxn>
              <a:cxn ang="0">
                <a:pos x="10" y="94"/>
              </a:cxn>
              <a:cxn ang="0">
                <a:pos x="11" y="91"/>
              </a:cxn>
              <a:cxn ang="0">
                <a:pos x="13" y="94"/>
              </a:cxn>
              <a:cxn ang="0">
                <a:pos x="13" y="96"/>
              </a:cxn>
              <a:cxn ang="0">
                <a:pos x="14" y="98"/>
              </a:cxn>
              <a:cxn ang="0">
                <a:pos x="16" y="101"/>
              </a:cxn>
              <a:cxn ang="0">
                <a:pos x="17" y="101"/>
              </a:cxn>
              <a:cxn ang="0">
                <a:pos x="19" y="101"/>
              </a:cxn>
              <a:cxn ang="0">
                <a:pos x="21" y="99"/>
              </a:cxn>
              <a:cxn ang="0">
                <a:pos x="21" y="98"/>
              </a:cxn>
              <a:cxn ang="0">
                <a:pos x="22" y="97"/>
              </a:cxn>
              <a:cxn ang="0">
                <a:pos x="22" y="97"/>
              </a:cxn>
              <a:cxn ang="0">
                <a:pos x="22" y="97"/>
              </a:cxn>
              <a:cxn ang="0">
                <a:pos x="21" y="96"/>
              </a:cxn>
              <a:cxn ang="0">
                <a:pos x="21" y="96"/>
              </a:cxn>
              <a:cxn ang="0">
                <a:pos x="22" y="94"/>
              </a:cxn>
              <a:cxn ang="0">
                <a:pos x="22" y="93"/>
              </a:cxn>
              <a:cxn ang="0">
                <a:pos x="20" y="92"/>
              </a:cxn>
              <a:cxn ang="0">
                <a:pos x="20" y="92"/>
              </a:cxn>
              <a:cxn ang="0">
                <a:pos x="19" y="91"/>
              </a:cxn>
              <a:cxn ang="0">
                <a:pos x="18" y="89"/>
              </a:cxn>
              <a:cxn ang="0">
                <a:pos x="17" y="88"/>
              </a:cxn>
              <a:cxn ang="0">
                <a:pos x="18" y="87"/>
              </a:cxn>
              <a:cxn ang="0">
                <a:pos x="18" y="87"/>
              </a:cxn>
              <a:cxn ang="0">
                <a:pos x="18" y="86"/>
              </a:cxn>
              <a:cxn ang="0">
                <a:pos x="63" y="81"/>
              </a:cxn>
              <a:cxn ang="0">
                <a:pos x="63" y="80"/>
              </a:cxn>
              <a:cxn ang="0">
                <a:pos x="61" y="77"/>
              </a:cxn>
              <a:cxn ang="0">
                <a:pos x="61" y="71"/>
              </a:cxn>
              <a:cxn ang="0">
                <a:pos x="59" y="67"/>
              </a:cxn>
              <a:cxn ang="0">
                <a:pos x="59" y="63"/>
              </a:cxn>
              <a:cxn ang="0">
                <a:pos x="60" y="61"/>
              </a:cxn>
              <a:cxn ang="0">
                <a:pos x="60" y="58"/>
              </a:cxn>
              <a:cxn ang="0">
                <a:pos x="62" y="56"/>
              </a:cxn>
              <a:cxn ang="0">
                <a:pos x="62" y="55"/>
              </a:cxn>
              <a:cxn ang="0">
                <a:pos x="60" y="53"/>
              </a:cxn>
              <a:cxn ang="0">
                <a:pos x="61" y="51"/>
              </a:cxn>
              <a:cxn ang="0">
                <a:pos x="60" y="50"/>
              </a:cxn>
              <a:cxn ang="0">
                <a:pos x="58" y="49"/>
              </a:cxn>
              <a:cxn ang="0">
                <a:pos x="58" y="48"/>
              </a:cxn>
              <a:cxn ang="0">
                <a:pos x="57" y="45"/>
              </a:cxn>
              <a:cxn ang="0">
                <a:pos x="56" y="44"/>
              </a:cxn>
              <a:cxn ang="0">
                <a:pos x="44" y="0"/>
              </a:cxn>
              <a:cxn ang="0">
                <a:pos x="0" y="4"/>
              </a:cxn>
            </a:cxnLst>
            <a:rect l="0" t="0" r="r" b="b"/>
            <a:pathLst>
              <a:path w="63" h="101">
                <a:moveTo>
                  <a:pt x="0" y="4"/>
                </a:moveTo>
                <a:lnTo>
                  <a:pt x="2" y="6"/>
                </a:lnTo>
                <a:lnTo>
                  <a:pt x="1" y="67"/>
                </a:lnTo>
                <a:lnTo>
                  <a:pt x="1" y="70"/>
                </a:lnTo>
                <a:lnTo>
                  <a:pt x="4" y="100"/>
                </a:lnTo>
                <a:lnTo>
                  <a:pt x="5" y="100"/>
                </a:lnTo>
                <a:lnTo>
                  <a:pt x="6" y="99"/>
                </a:lnTo>
                <a:lnTo>
                  <a:pt x="9" y="100"/>
                </a:lnTo>
                <a:lnTo>
                  <a:pt x="10" y="99"/>
                </a:lnTo>
                <a:lnTo>
                  <a:pt x="10" y="94"/>
                </a:lnTo>
                <a:lnTo>
                  <a:pt x="11" y="91"/>
                </a:lnTo>
                <a:lnTo>
                  <a:pt x="13" y="94"/>
                </a:lnTo>
                <a:lnTo>
                  <a:pt x="13" y="96"/>
                </a:lnTo>
                <a:lnTo>
                  <a:pt x="14" y="98"/>
                </a:lnTo>
                <a:lnTo>
                  <a:pt x="16" y="101"/>
                </a:lnTo>
                <a:lnTo>
                  <a:pt x="17" y="101"/>
                </a:lnTo>
                <a:lnTo>
                  <a:pt x="19" y="101"/>
                </a:lnTo>
                <a:lnTo>
                  <a:pt x="21" y="99"/>
                </a:lnTo>
                <a:lnTo>
                  <a:pt x="21" y="98"/>
                </a:lnTo>
                <a:lnTo>
                  <a:pt x="22" y="97"/>
                </a:lnTo>
                <a:lnTo>
                  <a:pt x="22" y="97"/>
                </a:lnTo>
                <a:lnTo>
                  <a:pt x="22" y="97"/>
                </a:lnTo>
                <a:lnTo>
                  <a:pt x="21" y="96"/>
                </a:lnTo>
                <a:lnTo>
                  <a:pt x="21" y="96"/>
                </a:lnTo>
                <a:lnTo>
                  <a:pt x="22" y="94"/>
                </a:lnTo>
                <a:lnTo>
                  <a:pt x="22" y="93"/>
                </a:lnTo>
                <a:lnTo>
                  <a:pt x="20" y="92"/>
                </a:lnTo>
                <a:lnTo>
                  <a:pt x="20" y="92"/>
                </a:lnTo>
                <a:lnTo>
                  <a:pt x="19" y="91"/>
                </a:lnTo>
                <a:lnTo>
                  <a:pt x="18" y="89"/>
                </a:lnTo>
                <a:lnTo>
                  <a:pt x="17" y="88"/>
                </a:lnTo>
                <a:lnTo>
                  <a:pt x="18" y="87"/>
                </a:lnTo>
                <a:lnTo>
                  <a:pt x="18" y="87"/>
                </a:lnTo>
                <a:lnTo>
                  <a:pt x="18" y="86"/>
                </a:lnTo>
                <a:lnTo>
                  <a:pt x="63" y="81"/>
                </a:lnTo>
                <a:lnTo>
                  <a:pt x="63" y="80"/>
                </a:lnTo>
                <a:lnTo>
                  <a:pt x="61" y="77"/>
                </a:lnTo>
                <a:lnTo>
                  <a:pt x="61" y="71"/>
                </a:lnTo>
                <a:lnTo>
                  <a:pt x="59" y="67"/>
                </a:lnTo>
                <a:lnTo>
                  <a:pt x="59" y="63"/>
                </a:lnTo>
                <a:lnTo>
                  <a:pt x="60" y="61"/>
                </a:lnTo>
                <a:lnTo>
                  <a:pt x="60" y="58"/>
                </a:lnTo>
                <a:lnTo>
                  <a:pt x="62" y="56"/>
                </a:lnTo>
                <a:lnTo>
                  <a:pt x="62" y="55"/>
                </a:lnTo>
                <a:lnTo>
                  <a:pt x="60" y="53"/>
                </a:lnTo>
                <a:lnTo>
                  <a:pt x="61" y="51"/>
                </a:lnTo>
                <a:lnTo>
                  <a:pt x="60" y="50"/>
                </a:lnTo>
                <a:lnTo>
                  <a:pt x="58" y="49"/>
                </a:lnTo>
                <a:lnTo>
                  <a:pt x="58" y="48"/>
                </a:lnTo>
                <a:lnTo>
                  <a:pt x="57" y="45"/>
                </a:lnTo>
                <a:lnTo>
                  <a:pt x="56" y="44"/>
                </a:lnTo>
                <a:lnTo>
                  <a:pt x="44" y="0"/>
                </a:lnTo>
                <a:lnTo>
                  <a:pt x="0" y="4"/>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83" name="Freeform 95"/>
          <p:cNvSpPr>
            <a:spLocks/>
          </p:cNvSpPr>
          <p:nvPr/>
        </p:nvSpPr>
        <p:spPr bwMode="auto">
          <a:xfrm>
            <a:off x="6789738" y="2795588"/>
            <a:ext cx="1171575" cy="712787"/>
          </a:xfrm>
          <a:custGeom>
            <a:avLst/>
            <a:gdLst/>
            <a:ahLst/>
            <a:cxnLst>
              <a:cxn ang="0">
                <a:pos x="39" y="67"/>
              </a:cxn>
              <a:cxn ang="0">
                <a:pos x="32" y="68"/>
              </a:cxn>
              <a:cxn ang="0">
                <a:pos x="27" y="68"/>
              </a:cxn>
              <a:cxn ang="0">
                <a:pos x="7" y="68"/>
              </a:cxn>
              <a:cxn ang="0">
                <a:pos x="11" y="62"/>
              </a:cxn>
              <a:cxn ang="0">
                <a:pos x="13" y="59"/>
              </a:cxn>
              <a:cxn ang="0">
                <a:pos x="24" y="49"/>
              </a:cxn>
              <a:cxn ang="0">
                <a:pos x="26" y="53"/>
              </a:cxn>
              <a:cxn ang="0">
                <a:pos x="33" y="53"/>
              </a:cxn>
              <a:cxn ang="0">
                <a:pos x="36" y="52"/>
              </a:cxn>
              <a:cxn ang="0">
                <a:pos x="42" y="51"/>
              </a:cxn>
              <a:cxn ang="0">
                <a:pos x="44" y="49"/>
              </a:cxn>
              <a:cxn ang="0">
                <a:pos x="51" y="43"/>
              </a:cxn>
              <a:cxn ang="0">
                <a:pos x="54" y="34"/>
              </a:cxn>
              <a:cxn ang="0">
                <a:pos x="60" y="22"/>
              </a:cxn>
              <a:cxn ang="0">
                <a:pos x="63" y="23"/>
              </a:cxn>
              <a:cxn ang="0">
                <a:pos x="67" y="14"/>
              </a:cxn>
              <a:cxn ang="0">
                <a:pos x="72" y="11"/>
              </a:cxn>
              <a:cxn ang="0">
                <a:pos x="75" y="6"/>
              </a:cxn>
              <a:cxn ang="0">
                <a:pos x="75" y="1"/>
              </a:cxn>
              <a:cxn ang="0">
                <a:pos x="83" y="4"/>
              </a:cxn>
              <a:cxn ang="0">
                <a:pos x="85" y="0"/>
              </a:cxn>
              <a:cxn ang="0">
                <a:pos x="89" y="1"/>
              </a:cxn>
              <a:cxn ang="0">
                <a:pos x="93" y="5"/>
              </a:cxn>
              <a:cxn ang="0">
                <a:pos x="98" y="9"/>
              </a:cxn>
              <a:cxn ang="0">
                <a:pos x="95" y="17"/>
              </a:cxn>
              <a:cxn ang="0">
                <a:pos x="99" y="18"/>
              </a:cxn>
              <a:cxn ang="0">
                <a:pos x="103" y="21"/>
              </a:cxn>
              <a:cxn ang="0">
                <a:pos x="106" y="21"/>
              </a:cxn>
              <a:cxn ang="0">
                <a:pos x="113" y="24"/>
              </a:cxn>
              <a:cxn ang="0">
                <a:pos x="113" y="27"/>
              </a:cxn>
              <a:cxn ang="0">
                <a:pos x="112" y="31"/>
              </a:cxn>
              <a:cxn ang="0">
                <a:pos x="116" y="35"/>
              </a:cxn>
              <a:cxn ang="0">
                <a:pos x="113" y="36"/>
              </a:cxn>
              <a:cxn ang="0">
                <a:pos x="114" y="37"/>
              </a:cxn>
              <a:cxn ang="0">
                <a:pos x="112" y="38"/>
              </a:cxn>
              <a:cxn ang="0">
                <a:pos x="115" y="40"/>
              </a:cxn>
              <a:cxn ang="0">
                <a:pos x="115" y="44"/>
              </a:cxn>
              <a:cxn ang="0">
                <a:pos x="112" y="44"/>
              </a:cxn>
              <a:cxn ang="0">
                <a:pos x="117" y="45"/>
              </a:cxn>
              <a:cxn ang="0">
                <a:pos x="123" y="44"/>
              </a:cxn>
              <a:cxn ang="0">
                <a:pos x="124" y="51"/>
              </a:cxn>
            </a:cxnLst>
            <a:rect l="0" t="0" r="r" b="b"/>
            <a:pathLst>
              <a:path w="125" h="71">
                <a:moveTo>
                  <a:pt x="123" y="52"/>
                </a:moveTo>
                <a:lnTo>
                  <a:pt x="82" y="60"/>
                </a:lnTo>
                <a:lnTo>
                  <a:pt x="39" y="67"/>
                </a:lnTo>
                <a:lnTo>
                  <a:pt x="38" y="67"/>
                </a:lnTo>
                <a:lnTo>
                  <a:pt x="36" y="67"/>
                </a:lnTo>
                <a:lnTo>
                  <a:pt x="32" y="68"/>
                </a:lnTo>
                <a:lnTo>
                  <a:pt x="32" y="67"/>
                </a:lnTo>
                <a:lnTo>
                  <a:pt x="27" y="68"/>
                </a:lnTo>
                <a:lnTo>
                  <a:pt x="27" y="68"/>
                </a:lnTo>
                <a:lnTo>
                  <a:pt x="0" y="71"/>
                </a:lnTo>
                <a:lnTo>
                  <a:pt x="1" y="70"/>
                </a:lnTo>
                <a:lnTo>
                  <a:pt x="7" y="68"/>
                </a:lnTo>
                <a:lnTo>
                  <a:pt x="7" y="66"/>
                </a:lnTo>
                <a:lnTo>
                  <a:pt x="11" y="64"/>
                </a:lnTo>
                <a:lnTo>
                  <a:pt x="11" y="62"/>
                </a:lnTo>
                <a:lnTo>
                  <a:pt x="11" y="62"/>
                </a:lnTo>
                <a:lnTo>
                  <a:pt x="13" y="61"/>
                </a:lnTo>
                <a:lnTo>
                  <a:pt x="13" y="59"/>
                </a:lnTo>
                <a:lnTo>
                  <a:pt x="15" y="57"/>
                </a:lnTo>
                <a:lnTo>
                  <a:pt x="23" y="50"/>
                </a:lnTo>
                <a:lnTo>
                  <a:pt x="24" y="49"/>
                </a:lnTo>
                <a:lnTo>
                  <a:pt x="24" y="49"/>
                </a:lnTo>
                <a:lnTo>
                  <a:pt x="24" y="51"/>
                </a:lnTo>
                <a:lnTo>
                  <a:pt x="26" y="53"/>
                </a:lnTo>
                <a:lnTo>
                  <a:pt x="30" y="54"/>
                </a:lnTo>
                <a:lnTo>
                  <a:pt x="31" y="54"/>
                </a:lnTo>
                <a:lnTo>
                  <a:pt x="33" y="53"/>
                </a:lnTo>
                <a:lnTo>
                  <a:pt x="34" y="52"/>
                </a:lnTo>
                <a:lnTo>
                  <a:pt x="35" y="51"/>
                </a:lnTo>
                <a:lnTo>
                  <a:pt x="36" y="52"/>
                </a:lnTo>
                <a:lnTo>
                  <a:pt x="37" y="53"/>
                </a:lnTo>
                <a:lnTo>
                  <a:pt x="38" y="52"/>
                </a:lnTo>
                <a:lnTo>
                  <a:pt x="42" y="51"/>
                </a:lnTo>
                <a:lnTo>
                  <a:pt x="43" y="48"/>
                </a:lnTo>
                <a:lnTo>
                  <a:pt x="43" y="48"/>
                </a:lnTo>
                <a:lnTo>
                  <a:pt x="44" y="49"/>
                </a:lnTo>
                <a:lnTo>
                  <a:pt x="48" y="46"/>
                </a:lnTo>
                <a:lnTo>
                  <a:pt x="49" y="47"/>
                </a:lnTo>
                <a:lnTo>
                  <a:pt x="51" y="43"/>
                </a:lnTo>
                <a:lnTo>
                  <a:pt x="51" y="42"/>
                </a:lnTo>
                <a:lnTo>
                  <a:pt x="51" y="39"/>
                </a:lnTo>
                <a:lnTo>
                  <a:pt x="54" y="34"/>
                </a:lnTo>
                <a:lnTo>
                  <a:pt x="57" y="21"/>
                </a:lnTo>
                <a:lnTo>
                  <a:pt x="58" y="21"/>
                </a:lnTo>
                <a:lnTo>
                  <a:pt x="60" y="22"/>
                </a:lnTo>
                <a:lnTo>
                  <a:pt x="60" y="23"/>
                </a:lnTo>
                <a:lnTo>
                  <a:pt x="61" y="24"/>
                </a:lnTo>
                <a:lnTo>
                  <a:pt x="63" y="23"/>
                </a:lnTo>
                <a:lnTo>
                  <a:pt x="65" y="21"/>
                </a:lnTo>
                <a:lnTo>
                  <a:pt x="66" y="16"/>
                </a:lnTo>
                <a:lnTo>
                  <a:pt x="67" y="14"/>
                </a:lnTo>
                <a:lnTo>
                  <a:pt x="69" y="15"/>
                </a:lnTo>
                <a:lnTo>
                  <a:pt x="71" y="12"/>
                </a:lnTo>
                <a:lnTo>
                  <a:pt x="72" y="11"/>
                </a:lnTo>
                <a:lnTo>
                  <a:pt x="73" y="10"/>
                </a:lnTo>
                <a:lnTo>
                  <a:pt x="74" y="7"/>
                </a:lnTo>
                <a:lnTo>
                  <a:pt x="75" y="6"/>
                </a:lnTo>
                <a:lnTo>
                  <a:pt x="75" y="5"/>
                </a:lnTo>
                <a:lnTo>
                  <a:pt x="74" y="5"/>
                </a:lnTo>
                <a:lnTo>
                  <a:pt x="75" y="1"/>
                </a:lnTo>
                <a:lnTo>
                  <a:pt x="75" y="0"/>
                </a:lnTo>
                <a:lnTo>
                  <a:pt x="76" y="0"/>
                </a:lnTo>
                <a:lnTo>
                  <a:pt x="83" y="4"/>
                </a:lnTo>
                <a:lnTo>
                  <a:pt x="84" y="5"/>
                </a:lnTo>
                <a:lnTo>
                  <a:pt x="84" y="5"/>
                </a:lnTo>
                <a:lnTo>
                  <a:pt x="85" y="0"/>
                </a:lnTo>
                <a:lnTo>
                  <a:pt x="86" y="0"/>
                </a:lnTo>
                <a:lnTo>
                  <a:pt x="88" y="1"/>
                </a:lnTo>
                <a:lnTo>
                  <a:pt x="89" y="1"/>
                </a:lnTo>
                <a:lnTo>
                  <a:pt x="89" y="3"/>
                </a:lnTo>
                <a:lnTo>
                  <a:pt x="90" y="5"/>
                </a:lnTo>
                <a:lnTo>
                  <a:pt x="93" y="5"/>
                </a:lnTo>
                <a:lnTo>
                  <a:pt x="95" y="6"/>
                </a:lnTo>
                <a:lnTo>
                  <a:pt x="97" y="7"/>
                </a:lnTo>
                <a:lnTo>
                  <a:pt x="98" y="9"/>
                </a:lnTo>
                <a:lnTo>
                  <a:pt x="98" y="10"/>
                </a:lnTo>
                <a:lnTo>
                  <a:pt x="96" y="14"/>
                </a:lnTo>
                <a:lnTo>
                  <a:pt x="95" y="17"/>
                </a:lnTo>
                <a:lnTo>
                  <a:pt x="95" y="19"/>
                </a:lnTo>
                <a:lnTo>
                  <a:pt x="97" y="19"/>
                </a:lnTo>
                <a:lnTo>
                  <a:pt x="99" y="18"/>
                </a:lnTo>
                <a:lnTo>
                  <a:pt x="101" y="20"/>
                </a:lnTo>
                <a:lnTo>
                  <a:pt x="102" y="20"/>
                </a:lnTo>
                <a:lnTo>
                  <a:pt x="103" y="21"/>
                </a:lnTo>
                <a:lnTo>
                  <a:pt x="104" y="22"/>
                </a:lnTo>
                <a:lnTo>
                  <a:pt x="105" y="22"/>
                </a:lnTo>
                <a:lnTo>
                  <a:pt x="106" y="21"/>
                </a:lnTo>
                <a:lnTo>
                  <a:pt x="107" y="21"/>
                </a:lnTo>
                <a:lnTo>
                  <a:pt x="110" y="23"/>
                </a:lnTo>
                <a:lnTo>
                  <a:pt x="113" y="24"/>
                </a:lnTo>
                <a:lnTo>
                  <a:pt x="114" y="26"/>
                </a:lnTo>
                <a:lnTo>
                  <a:pt x="114" y="26"/>
                </a:lnTo>
                <a:lnTo>
                  <a:pt x="113" y="27"/>
                </a:lnTo>
                <a:lnTo>
                  <a:pt x="114" y="30"/>
                </a:lnTo>
                <a:lnTo>
                  <a:pt x="113" y="30"/>
                </a:lnTo>
                <a:lnTo>
                  <a:pt x="112" y="31"/>
                </a:lnTo>
                <a:lnTo>
                  <a:pt x="112" y="31"/>
                </a:lnTo>
                <a:lnTo>
                  <a:pt x="115" y="33"/>
                </a:lnTo>
                <a:lnTo>
                  <a:pt x="116" y="35"/>
                </a:lnTo>
                <a:lnTo>
                  <a:pt x="116" y="35"/>
                </a:lnTo>
                <a:lnTo>
                  <a:pt x="116" y="36"/>
                </a:lnTo>
                <a:lnTo>
                  <a:pt x="113" y="36"/>
                </a:lnTo>
                <a:lnTo>
                  <a:pt x="113" y="37"/>
                </a:lnTo>
                <a:lnTo>
                  <a:pt x="114" y="37"/>
                </a:lnTo>
                <a:lnTo>
                  <a:pt x="114" y="37"/>
                </a:lnTo>
                <a:lnTo>
                  <a:pt x="114" y="38"/>
                </a:lnTo>
                <a:lnTo>
                  <a:pt x="113" y="39"/>
                </a:lnTo>
                <a:lnTo>
                  <a:pt x="112" y="38"/>
                </a:lnTo>
                <a:lnTo>
                  <a:pt x="112" y="39"/>
                </a:lnTo>
                <a:lnTo>
                  <a:pt x="113" y="40"/>
                </a:lnTo>
                <a:lnTo>
                  <a:pt x="115" y="40"/>
                </a:lnTo>
                <a:lnTo>
                  <a:pt x="117" y="41"/>
                </a:lnTo>
                <a:lnTo>
                  <a:pt x="117" y="42"/>
                </a:lnTo>
                <a:lnTo>
                  <a:pt x="115" y="44"/>
                </a:lnTo>
                <a:lnTo>
                  <a:pt x="114" y="44"/>
                </a:lnTo>
                <a:lnTo>
                  <a:pt x="112" y="43"/>
                </a:lnTo>
                <a:lnTo>
                  <a:pt x="112" y="44"/>
                </a:lnTo>
                <a:lnTo>
                  <a:pt x="113" y="45"/>
                </a:lnTo>
                <a:lnTo>
                  <a:pt x="115" y="46"/>
                </a:lnTo>
                <a:lnTo>
                  <a:pt x="117" y="45"/>
                </a:lnTo>
                <a:lnTo>
                  <a:pt x="119" y="44"/>
                </a:lnTo>
                <a:lnTo>
                  <a:pt x="120" y="44"/>
                </a:lnTo>
                <a:lnTo>
                  <a:pt x="123" y="44"/>
                </a:lnTo>
                <a:lnTo>
                  <a:pt x="123" y="44"/>
                </a:lnTo>
                <a:lnTo>
                  <a:pt x="125" y="50"/>
                </a:lnTo>
                <a:lnTo>
                  <a:pt x="124" y="51"/>
                </a:lnTo>
                <a:lnTo>
                  <a:pt x="123" y="51"/>
                </a:lnTo>
                <a:lnTo>
                  <a:pt x="123" y="52"/>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84" name="Freeform 96"/>
          <p:cNvSpPr>
            <a:spLocks/>
          </p:cNvSpPr>
          <p:nvPr/>
        </p:nvSpPr>
        <p:spPr bwMode="auto">
          <a:xfrm>
            <a:off x="6667500" y="3317875"/>
            <a:ext cx="1358900" cy="622300"/>
          </a:xfrm>
          <a:custGeom>
            <a:avLst/>
            <a:gdLst/>
            <a:ahLst/>
            <a:cxnLst>
              <a:cxn ang="0">
                <a:pos x="2" y="50"/>
              </a:cxn>
              <a:cxn ang="0">
                <a:pos x="4" y="48"/>
              </a:cxn>
              <a:cxn ang="0">
                <a:pos x="6" y="44"/>
              </a:cxn>
              <a:cxn ang="0">
                <a:pos x="17" y="38"/>
              </a:cxn>
              <a:cxn ang="0">
                <a:pos x="22" y="33"/>
              </a:cxn>
              <a:cxn ang="0">
                <a:pos x="24" y="32"/>
              </a:cxn>
              <a:cxn ang="0">
                <a:pos x="26" y="31"/>
              </a:cxn>
              <a:cxn ang="0">
                <a:pos x="28" y="30"/>
              </a:cxn>
              <a:cxn ang="0">
                <a:pos x="34" y="28"/>
              </a:cxn>
              <a:cxn ang="0">
                <a:pos x="40" y="20"/>
              </a:cxn>
              <a:cxn ang="0">
                <a:pos x="40" y="16"/>
              </a:cxn>
              <a:cxn ang="0">
                <a:pos x="44" y="16"/>
              </a:cxn>
              <a:cxn ang="0">
                <a:pos x="52" y="15"/>
              </a:cxn>
              <a:cxn ang="0">
                <a:pos x="137" y="1"/>
              </a:cxn>
              <a:cxn ang="0">
                <a:pos x="139" y="2"/>
              </a:cxn>
              <a:cxn ang="0">
                <a:pos x="141" y="6"/>
              </a:cxn>
              <a:cxn ang="0">
                <a:pos x="141" y="7"/>
              </a:cxn>
              <a:cxn ang="0">
                <a:pos x="138" y="6"/>
              </a:cxn>
              <a:cxn ang="0">
                <a:pos x="137" y="7"/>
              </a:cxn>
              <a:cxn ang="0">
                <a:pos x="132" y="10"/>
              </a:cxn>
              <a:cxn ang="0">
                <a:pos x="128" y="14"/>
              </a:cxn>
              <a:cxn ang="0">
                <a:pos x="129" y="14"/>
              </a:cxn>
              <a:cxn ang="0">
                <a:pos x="136" y="11"/>
              </a:cxn>
              <a:cxn ang="0">
                <a:pos x="138" y="13"/>
              </a:cxn>
              <a:cxn ang="0">
                <a:pos x="140" y="14"/>
              </a:cxn>
              <a:cxn ang="0">
                <a:pos x="143" y="11"/>
              </a:cxn>
              <a:cxn ang="0">
                <a:pos x="145" y="17"/>
              </a:cxn>
              <a:cxn ang="0">
                <a:pos x="142" y="21"/>
              </a:cxn>
              <a:cxn ang="0">
                <a:pos x="139" y="24"/>
              </a:cxn>
              <a:cxn ang="0">
                <a:pos x="134" y="24"/>
              </a:cxn>
              <a:cxn ang="0">
                <a:pos x="133" y="23"/>
              </a:cxn>
              <a:cxn ang="0">
                <a:pos x="132" y="22"/>
              </a:cxn>
              <a:cxn ang="0">
                <a:pos x="131" y="25"/>
              </a:cxn>
              <a:cxn ang="0">
                <a:pos x="133" y="26"/>
              </a:cxn>
              <a:cxn ang="0">
                <a:pos x="134" y="30"/>
              </a:cxn>
              <a:cxn ang="0">
                <a:pos x="128" y="33"/>
              </a:cxn>
              <a:cxn ang="0">
                <a:pos x="128" y="35"/>
              </a:cxn>
              <a:cxn ang="0">
                <a:pos x="136" y="32"/>
              </a:cxn>
              <a:cxn ang="0">
                <a:pos x="139" y="33"/>
              </a:cxn>
              <a:cxn ang="0">
                <a:pos x="132" y="39"/>
              </a:cxn>
              <a:cxn ang="0">
                <a:pos x="125" y="44"/>
              </a:cxn>
              <a:cxn ang="0">
                <a:pos x="124" y="45"/>
              </a:cxn>
              <a:cxn ang="0">
                <a:pos x="117" y="54"/>
              </a:cxn>
              <a:cxn ang="0">
                <a:pos x="113" y="61"/>
              </a:cxn>
              <a:cxn ang="0">
                <a:pos x="84" y="47"/>
              </a:cxn>
              <a:cxn ang="0">
                <a:pos x="61" y="44"/>
              </a:cxn>
              <a:cxn ang="0">
                <a:pos x="59" y="44"/>
              </a:cxn>
              <a:cxn ang="0">
                <a:pos x="37" y="46"/>
              </a:cxn>
              <a:cxn ang="0">
                <a:pos x="32" y="49"/>
              </a:cxn>
              <a:cxn ang="0">
                <a:pos x="0" y="55"/>
              </a:cxn>
            </a:cxnLst>
            <a:rect l="0" t="0" r="r" b="b"/>
            <a:pathLst>
              <a:path w="145" h="62">
                <a:moveTo>
                  <a:pt x="0" y="55"/>
                </a:moveTo>
                <a:lnTo>
                  <a:pt x="1" y="50"/>
                </a:lnTo>
                <a:lnTo>
                  <a:pt x="2" y="50"/>
                </a:lnTo>
                <a:lnTo>
                  <a:pt x="3" y="50"/>
                </a:lnTo>
                <a:lnTo>
                  <a:pt x="4" y="49"/>
                </a:lnTo>
                <a:lnTo>
                  <a:pt x="4" y="48"/>
                </a:lnTo>
                <a:lnTo>
                  <a:pt x="4" y="47"/>
                </a:lnTo>
                <a:lnTo>
                  <a:pt x="5" y="46"/>
                </a:lnTo>
                <a:lnTo>
                  <a:pt x="6" y="44"/>
                </a:lnTo>
                <a:lnTo>
                  <a:pt x="9" y="43"/>
                </a:lnTo>
                <a:lnTo>
                  <a:pt x="13" y="42"/>
                </a:lnTo>
                <a:lnTo>
                  <a:pt x="17" y="38"/>
                </a:lnTo>
                <a:lnTo>
                  <a:pt x="19" y="38"/>
                </a:lnTo>
                <a:lnTo>
                  <a:pt x="21" y="35"/>
                </a:lnTo>
                <a:lnTo>
                  <a:pt x="22" y="33"/>
                </a:lnTo>
                <a:lnTo>
                  <a:pt x="22" y="33"/>
                </a:lnTo>
                <a:lnTo>
                  <a:pt x="23" y="33"/>
                </a:lnTo>
                <a:lnTo>
                  <a:pt x="24" y="32"/>
                </a:lnTo>
                <a:lnTo>
                  <a:pt x="24" y="32"/>
                </a:lnTo>
                <a:lnTo>
                  <a:pt x="25" y="30"/>
                </a:lnTo>
                <a:lnTo>
                  <a:pt x="26" y="31"/>
                </a:lnTo>
                <a:lnTo>
                  <a:pt x="27" y="31"/>
                </a:lnTo>
                <a:lnTo>
                  <a:pt x="28" y="31"/>
                </a:lnTo>
                <a:lnTo>
                  <a:pt x="28" y="30"/>
                </a:lnTo>
                <a:lnTo>
                  <a:pt x="30" y="28"/>
                </a:lnTo>
                <a:lnTo>
                  <a:pt x="32" y="28"/>
                </a:lnTo>
                <a:lnTo>
                  <a:pt x="34" y="28"/>
                </a:lnTo>
                <a:lnTo>
                  <a:pt x="37" y="23"/>
                </a:lnTo>
                <a:lnTo>
                  <a:pt x="40" y="22"/>
                </a:lnTo>
                <a:lnTo>
                  <a:pt x="40" y="20"/>
                </a:lnTo>
                <a:lnTo>
                  <a:pt x="40" y="19"/>
                </a:lnTo>
                <a:lnTo>
                  <a:pt x="40" y="17"/>
                </a:lnTo>
                <a:lnTo>
                  <a:pt x="40" y="16"/>
                </a:lnTo>
                <a:lnTo>
                  <a:pt x="40" y="16"/>
                </a:lnTo>
                <a:lnTo>
                  <a:pt x="45" y="15"/>
                </a:lnTo>
                <a:lnTo>
                  <a:pt x="44" y="16"/>
                </a:lnTo>
                <a:lnTo>
                  <a:pt x="49" y="15"/>
                </a:lnTo>
                <a:lnTo>
                  <a:pt x="51" y="15"/>
                </a:lnTo>
                <a:lnTo>
                  <a:pt x="52" y="15"/>
                </a:lnTo>
                <a:lnTo>
                  <a:pt x="95" y="8"/>
                </a:lnTo>
                <a:lnTo>
                  <a:pt x="136" y="0"/>
                </a:lnTo>
                <a:lnTo>
                  <a:pt x="137" y="1"/>
                </a:lnTo>
                <a:lnTo>
                  <a:pt x="137" y="1"/>
                </a:lnTo>
                <a:lnTo>
                  <a:pt x="138" y="2"/>
                </a:lnTo>
                <a:lnTo>
                  <a:pt x="139" y="2"/>
                </a:lnTo>
                <a:lnTo>
                  <a:pt x="140" y="3"/>
                </a:lnTo>
                <a:lnTo>
                  <a:pt x="140" y="4"/>
                </a:lnTo>
                <a:lnTo>
                  <a:pt x="141" y="6"/>
                </a:lnTo>
                <a:lnTo>
                  <a:pt x="141" y="7"/>
                </a:lnTo>
                <a:lnTo>
                  <a:pt x="141" y="7"/>
                </a:lnTo>
                <a:lnTo>
                  <a:pt x="141" y="7"/>
                </a:lnTo>
                <a:lnTo>
                  <a:pt x="140" y="6"/>
                </a:lnTo>
                <a:lnTo>
                  <a:pt x="139" y="6"/>
                </a:lnTo>
                <a:lnTo>
                  <a:pt x="138" y="6"/>
                </a:lnTo>
                <a:lnTo>
                  <a:pt x="137" y="6"/>
                </a:lnTo>
                <a:lnTo>
                  <a:pt x="137" y="6"/>
                </a:lnTo>
                <a:lnTo>
                  <a:pt x="137" y="7"/>
                </a:lnTo>
                <a:lnTo>
                  <a:pt x="137" y="8"/>
                </a:lnTo>
                <a:lnTo>
                  <a:pt x="133" y="9"/>
                </a:lnTo>
                <a:lnTo>
                  <a:pt x="132" y="10"/>
                </a:lnTo>
                <a:lnTo>
                  <a:pt x="131" y="12"/>
                </a:lnTo>
                <a:lnTo>
                  <a:pt x="128" y="12"/>
                </a:lnTo>
                <a:lnTo>
                  <a:pt x="128" y="14"/>
                </a:lnTo>
                <a:lnTo>
                  <a:pt x="128" y="14"/>
                </a:lnTo>
                <a:lnTo>
                  <a:pt x="128" y="14"/>
                </a:lnTo>
                <a:lnTo>
                  <a:pt x="129" y="14"/>
                </a:lnTo>
                <a:lnTo>
                  <a:pt x="132" y="13"/>
                </a:lnTo>
                <a:lnTo>
                  <a:pt x="134" y="12"/>
                </a:lnTo>
                <a:lnTo>
                  <a:pt x="136" y="11"/>
                </a:lnTo>
                <a:lnTo>
                  <a:pt x="138" y="11"/>
                </a:lnTo>
                <a:lnTo>
                  <a:pt x="139" y="12"/>
                </a:lnTo>
                <a:lnTo>
                  <a:pt x="138" y="13"/>
                </a:lnTo>
                <a:lnTo>
                  <a:pt x="139" y="14"/>
                </a:lnTo>
                <a:lnTo>
                  <a:pt x="139" y="14"/>
                </a:lnTo>
                <a:lnTo>
                  <a:pt x="140" y="14"/>
                </a:lnTo>
                <a:lnTo>
                  <a:pt x="141" y="13"/>
                </a:lnTo>
                <a:lnTo>
                  <a:pt x="142" y="11"/>
                </a:lnTo>
                <a:lnTo>
                  <a:pt x="143" y="11"/>
                </a:lnTo>
                <a:lnTo>
                  <a:pt x="144" y="13"/>
                </a:lnTo>
                <a:lnTo>
                  <a:pt x="145" y="16"/>
                </a:lnTo>
                <a:lnTo>
                  <a:pt x="145" y="17"/>
                </a:lnTo>
                <a:lnTo>
                  <a:pt x="145" y="18"/>
                </a:lnTo>
                <a:lnTo>
                  <a:pt x="143" y="20"/>
                </a:lnTo>
                <a:lnTo>
                  <a:pt x="142" y="21"/>
                </a:lnTo>
                <a:lnTo>
                  <a:pt x="142" y="22"/>
                </a:lnTo>
                <a:lnTo>
                  <a:pt x="140" y="23"/>
                </a:lnTo>
                <a:lnTo>
                  <a:pt x="139" y="24"/>
                </a:lnTo>
                <a:lnTo>
                  <a:pt x="138" y="24"/>
                </a:lnTo>
                <a:lnTo>
                  <a:pt x="135" y="24"/>
                </a:lnTo>
                <a:lnTo>
                  <a:pt x="134" y="24"/>
                </a:lnTo>
                <a:lnTo>
                  <a:pt x="134" y="24"/>
                </a:lnTo>
                <a:lnTo>
                  <a:pt x="134" y="24"/>
                </a:lnTo>
                <a:lnTo>
                  <a:pt x="133" y="23"/>
                </a:lnTo>
                <a:lnTo>
                  <a:pt x="133" y="22"/>
                </a:lnTo>
                <a:lnTo>
                  <a:pt x="133" y="22"/>
                </a:lnTo>
                <a:lnTo>
                  <a:pt x="132" y="22"/>
                </a:lnTo>
                <a:lnTo>
                  <a:pt x="131" y="22"/>
                </a:lnTo>
                <a:lnTo>
                  <a:pt x="132" y="25"/>
                </a:lnTo>
                <a:lnTo>
                  <a:pt x="131" y="25"/>
                </a:lnTo>
                <a:lnTo>
                  <a:pt x="131" y="25"/>
                </a:lnTo>
                <a:lnTo>
                  <a:pt x="132" y="26"/>
                </a:lnTo>
                <a:lnTo>
                  <a:pt x="133" y="26"/>
                </a:lnTo>
                <a:lnTo>
                  <a:pt x="134" y="28"/>
                </a:lnTo>
                <a:lnTo>
                  <a:pt x="133" y="29"/>
                </a:lnTo>
                <a:lnTo>
                  <a:pt x="134" y="30"/>
                </a:lnTo>
                <a:lnTo>
                  <a:pt x="131" y="34"/>
                </a:lnTo>
                <a:lnTo>
                  <a:pt x="130" y="34"/>
                </a:lnTo>
                <a:lnTo>
                  <a:pt x="128" y="33"/>
                </a:lnTo>
                <a:lnTo>
                  <a:pt x="127" y="33"/>
                </a:lnTo>
                <a:lnTo>
                  <a:pt x="126" y="34"/>
                </a:lnTo>
                <a:lnTo>
                  <a:pt x="128" y="35"/>
                </a:lnTo>
                <a:lnTo>
                  <a:pt x="131" y="35"/>
                </a:lnTo>
                <a:lnTo>
                  <a:pt x="133" y="34"/>
                </a:lnTo>
                <a:lnTo>
                  <a:pt x="136" y="32"/>
                </a:lnTo>
                <a:lnTo>
                  <a:pt x="137" y="31"/>
                </a:lnTo>
                <a:lnTo>
                  <a:pt x="137" y="32"/>
                </a:lnTo>
                <a:lnTo>
                  <a:pt x="139" y="33"/>
                </a:lnTo>
                <a:lnTo>
                  <a:pt x="137" y="35"/>
                </a:lnTo>
                <a:lnTo>
                  <a:pt x="135" y="38"/>
                </a:lnTo>
                <a:lnTo>
                  <a:pt x="132" y="39"/>
                </a:lnTo>
                <a:lnTo>
                  <a:pt x="131" y="39"/>
                </a:lnTo>
                <a:lnTo>
                  <a:pt x="128" y="40"/>
                </a:lnTo>
                <a:lnTo>
                  <a:pt x="125" y="44"/>
                </a:lnTo>
                <a:lnTo>
                  <a:pt x="123" y="45"/>
                </a:lnTo>
                <a:lnTo>
                  <a:pt x="123" y="45"/>
                </a:lnTo>
                <a:lnTo>
                  <a:pt x="124" y="45"/>
                </a:lnTo>
                <a:lnTo>
                  <a:pt x="120" y="47"/>
                </a:lnTo>
                <a:lnTo>
                  <a:pt x="119" y="50"/>
                </a:lnTo>
                <a:lnTo>
                  <a:pt x="117" y="54"/>
                </a:lnTo>
                <a:lnTo>
                  <a:pt x="116" y="59"/>
                </a:lnTo>
                <a:lnTo>
                  <a:pt x="115" y="60"/>
                </a:lnTo>
                <a:lnTo>
                  <a:pt x="113" y="61"/>
                </a:lnTo>
                <a:lnTo>
                  <a:pt x="107" y="62"/>
                </a:lnTo>
                <a:lnTo>
                  <a:pt x="106" y="62"/>
                </a:lnTo>
                <a:lnTo>
                  <a:pt x="84" y="47"/>
                </a:lnTo>
                <a:lnTo>
                  <a:pt x="65" y="50"/>
                </a:lnTo>
                <a:lnTo>
                  <a:pt x="65" y="47"/>
                </a:lnTo>
                <a:lnTo>
                  <a:pt x="61" y="44"/>
                </a:lnTo>
                <a:lnTo>
                  <a:pt x="60" y="45"/>
                </a:lnTo>
                <a:lnTo>
                  <a:pt x="59" y="44"/>
                </a:lnTo>
                <a:lnTo>
                  <a:pt x="59" y="44"/>
                </a:lnTo>
                <a:lnTo>
                  <a:pt x="59" y="43"/>
                </a:lnTo>
                <a:lnTo>
                  <a:pt x="37" y="46"/>
                </a:lnTo>
                <a:lnTo>
                  <a:pt x="37" y="46"/>
                </a:lnTo>
                <a:lnTo>
                  <a:pt x="36" y="46"/>
                </a:lnTo>
                <a:lnTo>
                  <a:pt x="32" y="48"/>
                </a:lnTo>
                <a:lnTo>
                  <a:pt x="32" y="49"/>
                </a:lnTo>
                <a:lnTo>
                  <a:pt x="30" y="49"/>
                </a:lnTo>
                <a:lnTo>
                  <a:pt x="25" y="52"/>
                </a:lnTo>
                <a:lnTo>
                  <a:pt x="0" y="55"/>
                </a:lnTo>
              </a:path>
            </a:pathLst>
          </a:custGeom>
          <a:solidFill>
            <a:srgbClr val="0069AA"/>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85" name="Freeform 97"/>
          <p:cNvSpPr>
            <a:spLocks/>
          </p:cNvSpPr>
          <p:nvPr/>
        </p:nvSpPr>
        <p:spPr bwMode="auto">
          <a:xfrm>
            <a:off x="6873875" y="3749675"/>
            <a:ext cx="787400" cy="642938"/>
          </a:xfrm>
          <a:custGeom>
            <a:avLst/>
            <a:gdLst/>
            <a:ahLst/>
            <a:cxnLst>
              <a:cxn ang="0">
                <a:pos x="49" y="64"/>
              </a:cxn>
              <a:cxn ang="0">
                <a:pos x="46" y="63"/>
              </a:cxn>
              <a:cxn ang="0">
                <a:pos x="45" y="58"/>
              </a:cxn>
              <a:cxn ang="0">
                <a:pos x="40" y="54"/>
              </a:cxn>
              <a:cxn ang="0">
                <a:pos x="37" y="48"/>
              </a:cxn>
              <a:cxn ang="0">
                <a:pos x="35" y="45"/>
              </a:cxn>
              <a:cxn ang="0">
                <a:pos x="30" y="41"/>
              </a:cxn>
              <a:cxn ang="0">
                <a:pos x="28" y="39"/>
              </a:cxn>
              <a:cxn ang="0">
                <a:pos x="26" y="36"/>
              </a:cxn>
              <a:cxn ang="0">
                <a:pos x="18" y="30"/>
              </a:cxn>
              <a:cxn ang="0">
                <a:pos x="15" y="28"/>
              </a:cxn>
              <a:cxn ang="0">
                <a:pos x="11" y="22"/>
              </a:cxn>
              <a:cxn ang="0">
                <a:pos x="9" y="20"/>
              </a:cxn>
              <a:cxn ang="0">
                <a:pos x="1" y="17"/>
              </a:cxn>
              <a:cxn ang="0">
                <a:pos x="1" y="12"/>
              </a:cxn>
              <a:cxn ang="0">
                <a:pos x="3" y="10"/>
              </a:cxn>
              <a:cxn ang="0">
                <a:pos x="3" y="9"/>
              </a:cxn>
              <a:cxn ang="0">
                <a:pos x="10" y="6"/>
              </a:cxn>
              <a:cxn ang="0">
                <a:pos x="14" y="3"/>
              </a:cxn>
              <a:cxn ang="0">
                <a:pos x="15" y="3"/>
              </a:cxn>
              <a:cxn ang="0">
                <a:pos x="37" y="1"/>
              </a:cxn>
              <a:cxn ang="0">
                <a:pos x="38" y="2"/>
              </a:cxn>
              <a:cxn ang="0">
                <a:pos x="43" y="4"/>
              </a:cxn>
              <a:cxn ang="0">
                <a:pos x="62" y="4"/>
              </a:cxn>
              <a:cxn ang="0">
                <a:pos x="83" y="20"/>
              </a:cxn>
              <a:cxn ang="0">
                <a:pos x="80" y="23"/>
              </a:cxn>
              <a:cxn ang="0">
                <a:pos x="76" y="29"/>
              </a:cxn>
              <a:cxn ang="0">
                <a:pos x="76" y="34"/>
              </a:cxn>
              <a:cxn ang="0">
                <a:pos x="75" y="36"/>
              </a:cxn>
              <a:cxn ang="0">
                <a:pos x="73" y="37"/>
              </a:cxn>
              <a:cxn ang="0">
                <a:pos x="71" y="39"/>
              </a:cxn>
              <a:cxn ang="0">
                <a:pos x="69" y="43"/>
              </a:cxn>
              <a:cxn ang="0">
                <a:pos x="65" y="47"/>
              </a:cxn>
              <a:cxn ang="0">
                <a:pos x="61" y="50"/>
              </a:cxn>
              <a:cxn ang="0">
                <a:pos x="59" y="52"/>
              </a:cxn>
              <a:cxn ang="0">
                <a:pos x="56" y="53"/>
              </a:cxn>
              <a:cxn ang="0">
                <a:pos x="56" y="54"/>
              </a:cxn>
              <a:cxn ang="0">
                <a:pos x="55" y="56"/>
              </a:cxn>
              <a:cxn ang="0">
                <a:pos x="52" y="58"/>
              </a:cxn>
              <a:cxn ang="0">
                <a:pos x="52" y="58"/>
              </a:cxn>
              <a:cxn ang="0">
                <a:pos x="53" y="59"/>
              </a:cxn>
              <a:cxn ang="0">
                <a:pos x="53" y="60"/>
              </a:cxn>
              <a:cxn ang="0">
                <a:pos x="51" y="62"/>
              </a:cxn>
              <a:cxn ang="0">
                <a:pos x="50" y="64"/>
              </a:cxn>
            </a:cxnLst>
            <a:rect l="0" t="0" r="r" b="b"/>
            <a:pathLst>
              <a:path w="84" h="64">
                <a:moveTo>
                  <a:pt x="50" y="64"/>
                </a:moveTo>
                <a:lnTo>
                  <a:pt x="49" y="64"/>
                </a:lnTo>
                <a:lnTo>
                  <a:pt x="47" y="64"/>
                </a:lnTo>
                <a:lnTo>
                  <a:pt x="46" y="63"/>
                </a:lnTo>
                <a:lnTo>
                  <a:pt x="46" y="62"/>
                </a:lnTo>
                <a:lnTo>
                  <a:pt x="45" y="58"/>
                </a:lnTo>
                <a:lnTo>
                  <a:pt x="43" y="55"/>
                </a:lnTo>
                <a:lnTo>
                  <a:pt x="40" y="54"/>
                </a:lnTo>
                <a:lnTo>
                  <a:pt x="39" y="49"/>
                </a:lnTo>
                <a:lnTo>
                  <a:pt x="37" y="48"/>
                </a:lnTo>
                <a:lnTo>
                  <a:pt x="36" y="45"/>
                </a:lnTo>
                <a:lnTo>
                  <a:pt x="35" y="45"/>
                </a:lnTo>
                <a:lnTo>
                  <a:pt x="32" y="44"/>
                </a:lnTo>
                <a:lnTo>
                  <a:pt x="30" y="41"/>
                </a:lnTo>
                <a:lnTo>
                  <a:pt x="28" y="40"/>
                </a:lnTo>
                <a:lnTo>
                  <a:pt x="28" y="39"/>
                </a:lnTo>
                <a:lnTo>
                  <a:pt x="27" y="37"/>
                </a:lnTo>
                <a:lnTo>
                  <a:pt x="26" y="36"/>
                </a:lnTo>
                <a:lnTo>
                  <a:pt x="24" y="35"/>
                </a:lnTo>
                <a:lnTo>
                  <a:pt x="18" y="30"/>
                </a:lnTo>
                <a:lnTo>
                  <a:pt x="16" y="29"/>
                </a:lnTo>
                <a:lnTo>
                  <a:pt x="15" y="28"/>
                </a:lnTo>
                <a:lnTo>
                  <a:pt x="13" y="26"/>
                </a:lnTo>
                <a:lnTo>
                  <a:pt x="11" y="22"/>
                </a:lnTo>
                <a:lnTo>
                  <a:pt x="10" y="21"/>
                </a:lnTo>
                <a:lnTo>
                  <a:pt x="9" y="20"/>
                </a:lnTo>
                <a:lnTo>
                  <a:pt x="6" y="19"/>
                </a:lnTo>
                <a:lnTo>
                  <a:pt x="1" y="17"/>
                </a:lnTo>
                <a:lnTo>
                  <a:pt x="0" y="15"/>
                </a:lnTo>
                <a:lnTo>
                  <a:pt x="1" y="12"/>
                </a:lnTo>
                <a:lnTo>
                  <a:pt x="3" y="11"/>
                </a:lnTo>
                <a:lnTo>
                  <a:pt x="3" y="10"/>
                </a:lnTo>
                <a:lnTo>
                  <a:pt x="3" y="9"/>
                </a:lnTo>
                <a:lnTo>
                  <a:pt x="3" y="9"/>
                </a:lnTo>
                <a:lnTo>
                  <a:pt x="8" y="6"/>
                </a:lnTo>
                <a:lnTo>
                  <a:pt x="10" y="6"/>
                </a:lnTo>
                <a:lnTo>
                  <a:pt x="10" y="5"/>
                </a:lnTo>
                <a:lnTo>
                  <a:pt x="14" y="3"/>
                </a:lnTo>
                <a:lnTo>
                  <a:pt x="15" y="3"/>
                </a:lnTo>
                <a:lnTo>
                  <a:pt x="15" y="3"/>
                </a:lnTo>
                <a:lnTo>
                  <a:pt x="37" y="0"/>
                </a:lnTo>
                <a:lnTo>
                  <a:pt x="37" y="1"/>
                </a:lnTo>
                <a:lnTo>
                  <a:pt x="37" y="2"/>
                </a:lnTo>
                <a:lnTo>
                  <a:pt x="38" y="2"/>
                </a:lnTo>
                <a:lnTo>
                  <a:pt x="39" y="1"/>
                </a:lnTo>
                <a:lnTo>
                  <a:pt x="43" y="4"/>
                </a:lnTo>
                <a:lnTo>
                  <a:pt x="43" y="7"/>
                </a:lnTo>
                <a:lnTo>
                  <a:pt x="62" y="4"/>
                </a:lnTo>
                <a:lnTo>
                  <a:pt x="84" y="19"/>
                </a:lnTo>
                <a:lnTo>
                  <a:pt x="83" y="20"/>
                </a:lnTo>
                <a:lnTo>
                  <a:pt x="81" y="21"/>
                </a:lnTo>
                <a:lnTo>
                  <a:pt x="80" y="23"/>
                </a:lnTo>
                <a:lnTo>
                  <a:pt x="77" y="27"/>
                </a:lnTo>
                <a:lnTo>
                  <a:pt x="76" y="29"/>
                </a:lnTo>
                <a:lnTo>
                  <a:pt x="75" y="32"/>
                </a:lnTo>
                <a:lnTo>
                  <a:pt x="76" y="34"/>
                </a:lnTo>
                <a:lnTo>
                  <a:pt x="75" y="35"/>
                </a:lnTo>
                <a:lnTo>
                  <a:pt x="75" y="36"/>
                </a:lnTo>
                <a:lnTo>
                  <a:pt x="74" y="37"/>
                </a:lnTo>
                <a:lnTo>
                  <a:pt x="73" y="37"/>
                </a:lnTo>
                <a:lnTo>
                  <a:pt x="72" y="38"/>
                </a:lnTo>
                <a:lnTo>
                  <a:pt x="71" y="39"/>
                </a:lnTo>
                <a:lnTo>
                  <a:pt x="70" y="41"/>
                </a:lnTo>
                <a:lnTo>
                  <a:pt x="69" y="43"/>
                </a:lnTo>
                <a:lnTo>
                  <a:pt x="66" y="45"/>
                </a:lnTo>
                <a:lnTo>
                  <a:pt x="65" y="47"/>
                </a:lnTo>
                <a:lnTo>
                  <a:pt x="63" y="48"/>
                </a:lnTo>
                <a:lnTo>
                  <a:pt x="61" y="50"/>
                </a:lnTo>
                <a:lnTo>
                  <a:pt x="60" y="51"/>
                </a:lnTo>
                <a:lnTo>
                  <a:pt x="59" y="52"/>
                </a:lnTo>
                <a:lnTo>
                  <a:pt x="58" y="53"/>
                </a:lnTo>
                <a:lnTo>
                  <a:pt x="56" y="53"/>
                </a:lnTo>
                <a:lnTo>
                  <a:pt x="56" y="54"/>
                </a:lnTo>
                <a:lnTo>
                  <a:pt x="56" y="54"/>
                </a:lnTo>
                <a:lnTo>
                  <a:pt x="56" y="55"/>
                </a:lnTo>
                <a:lnTo>
                  <a:pt x="55" y="56"/>
                </a:lnTo>
                <a:lnTo>
                  <a:pt x="54" y="58"/>
                </a:lnTo>
                <a:lnTo>
                  <a:pt x="52" y="58"/>
                </a:lnTo>
                <a:lnTo>
                  <a:pt x="52" y="58"/>
                </a:lnTo>
                <a:lnTo>
                  <a:pt x="52" y="58"/>
                </a:lnTo>
                <a:lnTo>
                  <a:pt x="52" y="59"/>
                </a:lnTo>
                <a:lnTo>
                  <a:pt x="53" y="59"/>
                </a:lnTo>
                <a:lnTo>
                  <a:pt x="53" y="59"/>
                </a:lnTo>
                <a:lnTo>
                  <a:pt x="53" y="60"/>
                </a:lnTo>
                <a:lnTo>
                  <a:pt x="52" y="61"/>
                </a:lnTo>
                <a:lnTo>
                  <a:pt x="51" y="62"/>
                </a:lnTo>
                <a:lnTo>
                  <a:pt x="50" y="63"/>
                </a:lnTo>
                <a:lnTo>
                  <a:pt x="50" y="64"/>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86" name="Freeform 98"/>
          <p:cNvSpPr>
            <a:spLocks/>
          </p:cNvSpPr>
          <p:nvPr/>
        </p:nvSpPr>
        <p:spPr bwMode="auto">
          <a:xfrm>
            <a:off x="6518275" y="3840163"/>
            <a:ext cx="833438" cy="925512"/>
          </a:xfrm>
          <a:custGeom>
            <a:avLst/>
            <a:gdLst/>
            <a:ahLst/>
            <a:cxnLst>
              <a:cxn ang="0">
                <a:pos x="12" y="49"/>
              </a:cxn>
              <a:cxn ang="0">
                <a:pos x="14" y="53"/>
              </a:cxn>
              <a:cxn ang="0">
                <a:pos x="16" y="55"/>
              </a:cxn>
              <a:cxn ang="0">
                <a:pos x="16" y="58"/>
              </a:cxn>
              <a:cxn ang="0">
                <a:pos x="18" y="61"/>
              </a:cxn>
              <a:cxn ang="0">
                <a:pos x="16" y="66"/>
              </a:cxn>
              <a:cxn ang="0">
                <a:pos x="15" y="72"/>
              </a:cxn>
              <a:cxn ang="0">
                <a:pos x="17" y="82"/>
              </a:cxn>
              <a:cxn ang="0">
                <a:pos x="19" y="86"/>
              </a:cxn>
              <a:cxn ang="0">
                <a:pos x="21" y="89"/>
              </a:cxn>
              <a:cxn ang="0">
                <a:pos x="22" y="92"/>
              </a:cxn>
              <a:cxn ang="0">
                <a:pos x="70" y="91"/>
              </a:cxn>
              <a:cxn ang="0">
                <a:pos x="73" y="92"/>
              </a:cxn>
              <a:cxn ang="0">
                <a:pos x="72" y="86"/>
              </a:cxn>
              <a:cxn ang="0">
                <a:pos x="73" y="83"/>
              </a:cxn>
              <a:cxn ang="0">
                <a:pos x="78" y="84"/>
              </a:cxn>
              <a:cxn ang="0">
                <a:pos x="82" y="84"/>
              </a:cxn>
              <a:cxn ang="0">
                <a:pos x="81" y="78"/>
              </a:cxn>
              <a:cxn ang="0">
                <a:pos x="82" y="74"/>
              </a:cxn>
              <a:cxn ang="0">
                <a:pos x="85" y="64"/>
              </a:cxn>
              <a:cxn ang="0">
                <a:pos x="87" y="58"/>
              </a:cxn>
              <a:cxn ang="0">
                <a:pos x="89" y="56"/>
              </a:cxn>
              <a:cxn ang="0">
                <a:pos x="88" y="55"/>
              </a:cxn>
              <a:cxn ang="0">
                <a:pos x="88" y="55"/>
              </a:cxn>
              <a:cxn ang="0">
                <a:pos x="84" y="54"/>
              </a:cxn>
              <a:cxn ang="0">
                <a:pos x="83" y="49"/>
              </a:cxn>
              <a:cxn ang="0">
                <a:pos x="78" y="45"/>
              </a:cxn>
              <a:cxn ang="0">
                <a:pos x="75" y="39"/>
              </a:cxn>
              <a:cxn ang="0">
                <a:pos x="73" y="36"/>
              </a:cxn>
              <a:cxn ang="0">
                <a:pos x="68" y="32"/>
              </a:cxn>
              <a:cxn ang="0">
                <a:pos x="66" y="30"/>
              </a:cxn>
              <a:cxn ang="0">
                <a:pos x="65" y="27"/>
              </a:cxn>
              <a:cxn ang="0">
                <a:pos x="56" y="21"/>
              </a:cxn>
              <a:cxn ang="0">
                <a:pos x="53" y="19"/>
              </a:cxn>
              <a:cxn ang="0">
                <a:pos x="49" y="13"/>
              </a:cxn>
              <a:cxn ang="0">
                <a:pos x="47" y="11"/>
              </a:cxn>
              <a:cxn ang="0">
                <a:pos x="39" y="8"/>
              </a:cxn>
              <a:cxn ang="0">
                <a:pos x="39" y="3"/>
              </a:cxn>
              <a:cxn ang="0">
                <a:pos x="41" y="1"/>
              </a:cxn>
              <a:cxn ang="0">
                <a:pos x="41" y="0"/>
              </a:cxn>
              <a:cxn ang="0">
                <a:pos x="0" y="5"/>
              </a:cxn>
            </a:cxnLst>
            <a:rect l="0" t="0" r="r" b="b"/>
            <a:pathLst>
              <a:path w="89" h="92">
                <a:moveTo>
                  <a:pt x="0" y="5"/>
                </a:moveTo>
                <a:lnTo>
                  <a:pt x="12" y="49"/>
                </a:lnTo>
                <a:lnTo>
                  <a:pt x="13" y="50"/>
                </a:lnTo>
                <a:lnTo>
                  <a:pt x="14" y="53"/>
                </a:lnTo>
                <a:lnTo>
                  <a:pt x="14" y="54"/>
                </a:lnTo>
                <a:lnTo>
                  <a:pt x="16" y="55"/>
                </a:lnTo>
                <a:lnTo>
                  <a:pt x="17" y="57"/>
                </a:lnTo>
                <a:lnTo>
                  <a:pt x="16" y="58"/>
                </a:lnTo>
                <a:lnTo>
                  <a:pt x="18" y="60"/>
                </a:lnTo>
                <a:lnTo>
                  <a:pt x="18" y="61"/>
                </a:lnTo>
                <a:lnTo>
                  <a:pt x="16" y="63"/>
                </a:lnTo>
                <a:lnTo>
                  <a:pt x="16" y="66"/>
                </a:lnTo>
                <a:lnTo>
                  <a:pt x="15" y="68"/>
                </a:lnTo>
                <a:lnTo>
                  <a:pt x="15" y="72"/>
                </a:lnTo>
                <a:lnTo>
                  <a:pt x="17" y="76"/>
                </a:lnTo>
                <a:lnTo>
                  <a:pt x="17" y="82"/>
                </a:lnTo>
                <a:lnTo>
                  <a:pt x="19" y="85"/>
                </a:lnTo>
                <a:lnTo>
                  <a:pt x="19" y="86"/>
                </a:lnTo>
                <a:lnTo>
                  <a:pt x="20" y="87"/>
                </a:lnTo>
                <a:lnTo>
                  <a:pt x="21" y="89"/>
                </a:lnTo>
                <a:lnTo>
                  <a:pt x="21" y="90"/>
                </a:lnTo>
                <a:lnTo>
                  <a:pt x="22" y="92"/>
                </a:lnTo>
                <a:lnTo>
                  <a:pt x="69" y="89"/>
                </a:lnTo>
                <a:lnTo>
                  <a:pt x="70" y="91"/>
                </a:lnTo>
                <a:lnTo>
                  <a:pt x="71" y="92"/>
                </a:lnTo>
                <a:lnTo>
                  <a:pt x="73" y="92"/>
                </a:lnTo>
                <a:lnTo>
                  <a:pt x="74" y="90"/>
                </a:lnTo>
                <a:lnTo>
                  <a:pt x="72" y="86"/>
                </a:lnTo>
                <a:lnTo>
                  <a:pt x="73" y="84"/>
                </a:lnTo>
                <a:lnTo>
                  <a:pt x="73" y="83"/>
                </a:lnTo>
                <a:lnTo>
                  <a:pt x="74" y="82"/>
                </a:lnTo>
                <a:lnTo>
                  <a:pt x="78" y="84"/>
                </a:lnTo>
                <a:lnTo>
                  <a:pt x="81" y="84"/>
                </a:lnTo>
                <a:lnTo>
                  <a:pt x="82" y="84"/>
                </a:lnTo>
                <a:lnTo>
                  <a:pt x="82" y="80"/>
                </a:lnTo>
                <a:lnTo>
                  <a:pt x="81" y="78"/>
                </a:lnTo>
                <a:lnTo>
                  <a:pt x="81" y="76"/>
                </a:lnTo>
                <a:lnTo>
                  <a:pt x="82" y="74"/>
                </a:lnTo>
                <a:lnTo>
                  <a:pt x="84" y="67"/>
                </a:lnTo>
                <a:lnTo>
                  <a:pt x="85" y="64"/>
                </a:lnTo>
                <a:lnTo>
                  <a:pt x="86" y="61"/>
                </a:lnTo>
                <a:lnTo>
                  <a:pt x="87" y="58"/>
                </a:lnTo>
                <a:lnTo>
                  <a:pt x="89" y="57"/>
                </a:lnTo>
                <a:lnTo>
                  <a:pt x="89" y="56"/>
                </a:lnTo>
                <a:lnTo>
                  <a:pt x="89" y="56"/>
                </a:lnTo>
                <a:lnTo>
                  <a:pt x="88" y="55"/>
                </a:lnTo>
                <a:lnTo>
                  <a:pt x="88" y="55"/>
                </a:lnTo>
                <a:lnTo>
                  <a:pt x="88" y="55"/>
                </a:lnTo>
                <a:lnTo>
                  <a:pt x="85" y="55"/>
                </a:lnTo>
                <a:lnTo>
                  <a:pt x="84" y="54"/>
                </a:lnTo>
                <a:lnTo>
                  <a:pt x="84" y="53"/>
                </a:lnTo>
                <a:lnTo>
                  <a:pt x="83" y="49"/>
                </a:lnTo>
                <a:lnTo>
                  <a:pt x="81" y="46"/>
                </a:lnTo>
                <a:lnTo>
                  <a:pt x="78" y="45"/>
                </a:lnTo>
                <a:lnTo>
                  <a:pt x="77" y="40"/>
                </a:lnTo>
                <a:lnTo>
                  <a:pt x="75" y="39"/>
                </a:lnTo>
                <a:lnTo>
                  <a:pt x="74" y="36"/>
                </a:lnTo>
                <a:lnTo>
                  <a:pt x="73" y="36"/>
                </a:lnTo>
                <a:lnTo>
                  <a:pt x="70" y="35"/>
                </a:lnTo>
                <a:lnTo>
                  <a:pt x="68" y="32"/>
                </a:lnTo>
                <a:lnTo>
                  <a:pt x="66" y="31"/>
                </a:lnTo>
                <a:lnTo>
                  <a:pt x="66" y="30"/>
                </a:lnTo>
                <a:lnTo>
                  <a:pt x="65" y="28"/>
                </a:lnTo>
                <a:lnTo>
                  <a:pt x="65" y="27"/>
                </a:lnTo>
                <a:lnTo>
                  <a:pt x="62" y="26"/>
                </a:lnTo>
                <a:lnTo>
                  <a:pt x="56" y="21"/>
                </a:lnTo>
                <a:lnTo>
                  <a:pt x="54" y="20"/>
                </a:lnTo>
                <a:lnTo>
                  <a:pt x="53" y="19"/>
                </a:lnTo>
                <a:lnTo>
                  <a:pt x="51" y="17"/>
                </a:lnTo>
                <a:lnTo>
                  <a:pt x="49" y="13"/>
                </a:lnTo>
                <a:lnTo>
                  <a:pt x="48" y="12"/>
                </a:lnTo>
                <a:lnTo>
                  <a:pt x="47" y="11"/>
                </a:lnTo>
                <a:lnTo>
                  <a:pt x="44" y="10"/>
                </a:lnTo>
                <a:lnTo>
                  <a:pt x="39" y="8"/>
                </a:lnTo>
                <a:lnTo>
                  <a:pt x="38" y="7"/>
                </a:lnTo>
                <a:lnTo>
                  <a:pt x="39" y="3"/>
                </a:lnTo>
                <a:lnTo>
                  <a:pt x="41" y="2"/>
                </a:lnTo>
                <a:lnTo>
                  <a:pt x="41" y="1"/>
                </a:lnTo>
                <a:lnTo>
                  <a:pt x="42" y="0"/>
                </a:lnTo>
                <a:lnTo>
                  <a:pt x="41" y="0"/>
                </a:lnTo>
                <a:lnTo>
                  <a:pt x="16" y="3"/>
                </a:lnTo>
                <a:lnTo>
                  <a:pt x="0" y="5"/>
                </a:lnTo>
              </a:path>
            </a:pathLst>
          </a:custGeom>
          <a:solidFill>
            <a:schemeClr val="accent3"/>
          </a:solidFill>
          <a:ln w="25400">
            <a:solidFill>
              <a:schemeClr val="bg1"/>
            </a:solidFill>
            <a:round/>
            <a:headEnd/>
            <a:tailEnd/>
          </a:ln>
        </p:spPr>
        <p:txBody>
          <a:bodyPr/>
          <a:lstStyle/>
          <a:p>
            <a:pPr eaLnBrk="0" hangingPunct="0"/>
            <a:endParaRPr lang="en-US" dirty="0">
              <a:solidFill>
                <a:prstClr val="white"/>
              </a:solidFill>
              <a:latin typeface="Arial" charset="0"/>
              <a:ea typeface="ＭＳ Ｐゴシック" pitchFamily="1" charset="-128"/>
              <a:cs typeface="+mn-cs"/>
            </a:endParaRPr>
          </a:p>
        </p:txBody>
      </p:sp>
      <p:sp>
        <p:nvSpPr>
          <p:cNvPr id="319587" name="Text Box 99"/>
          <p:cNvSpPr txBox="1">
            <a:spLocks noChangeArrowheads="1"/>
          </p:cNvSpPr>
          <p:nvPr/>
        </p:nvSpPr>
        <p:spPr bwMode="auto">
          <a:xfrm>
            <a:off x="6700838" y="4314825"/>
            <a:ext cx="508000" cy="244475"/>
          </a:xfrm>
          <a:prstGeom prst="rect">
            <a:avLst/>
          </a:prstGeom>
          <a:solidFill>
            <a:schemeClr val="accent3"/>
          </a:solidFill>
          <a:ln w="38100">
            <a:noFill/>
            <a:miter lim="800000"/>
            <a:headEnd/>
            <a:tailEnd/>
          </a:ln>
          <a:effectLst/>
        </p:spPr>
        <p:txBody>
          <a:bodyPr lIns="0" tIns="0" rIns="0" bIns="0">
            <a:spAutoFit/>
          </a:bodyPr>
          <a:lstStyle/>
          <a:p>
            <a:pPr algn="ctr" eaLnBrk="0" hangingPunct="0">
              <a:spcBef>
                <a:spcPct val="50000"/>
              </a:spcBef>
            </a:pPr>
            <a:r>
              <a:rPr lang="en-US" sz="1600" dirty="0">
                <a:solidFill>
                  <a:prstClr val="white"/>
                </a:solidFill>
                <a:latin typeface="FrizQuadrata BT" pitchFamily="34" charset="0"/>
                <a:ea typeface="ＭＳ Ｐゴシック" pitchFamily="1" charset="-128"/>
                <a:cs typeface="+mn-cs"/>
              </a:rPr>
              <a:t>GA </a:t>
            </a:r>
            <a:r>
              <a:rPr lang="en-US" sz="1600" dirty="0" smtClean="0">
                <a:solidFill>
                  <a:prstClr val="white"/>
                </a:solidFill>
                <a:latin typeface="FrizQuadrata BT" pitchFamily="34" charset="0"/>
                <a:ea typeface="ＭＳ Ｐゴシック" pitchFamily="1" charset="-128"/>
                <a:cs typeface="+mn-cs"/>
              </a:rPr>
              <a:t>7</a:t>
            </a:r>
            <a:endParaRPr lang="en-US" sz="1600" dirty="0">
              <a:solidFill>
                <a:prstClr val="white"/>
              </a:solidFill>
              <a:latin typeface="FrizQuadrata BT" pitchFamily="34" charset="0"/>
              <a:ea typeface="ＭＳ Ｐゴシック" pitchFamily="1" charset="-128"/>
              <a:cs typeface="+mn-cs"/>
            </a:endParaRPr>
          </a:p>
        </p:txBody>
      </p:sp>
      <p:sp>
        <p:nvSpPr>
          <p:cNvPr id="319588" name="Text Box 100"/>
          <p:cNvSpPr txBox="1">
            <a:spLocks noChangeArrowheads="1"/>
          </p:cNvSpPr>
          <p:nvPr/>
        </p:nvSpPr>
        <p:spPr bwMode="auto">
          <a:xfrm>
            <a:off x="1371600" y="838200"/>
            <a:ext cx="762000" cy="336550"/>
          </a:xfrm>
          <a:prstGeom prst="rect">
            <a:avLst/>
          </a:prstGeom>
          <a:solidFill>
            <a:schemeClr val="accent3"/>
          </a:solidFill>
          <a:ln w="9525">
            <a:noFill/>
            <a:miter lim="800000"/>
            <a:headEnd/>
            <a:tailEnd/>
          </a:ln>
          <a:effectLst/>
        </p:spPr>
        <p:txBody>
          <a:bodyPr>
            <a:spAutoFit/>
          </a:bodyPr>
          <a:lstStyle/>
          <a:p>
            <a:pPr eaLnBrk="0" hangingPunct="0"/>
            <a:r>
              <a:rPr lang="en-US" sz="1600" dirty="0">
                <a:solidFill>
                  <a:prstClr val="white"/>
                </a:solidFill>
                <a:latin typeface="Arial" charset="0"/>
                <a:ea typeface="ＭＳ Ｐゴシック" pitchFamily="1" charset="-128"/>
                <a:cs typeface="+mn-cs"/>
              </a:rPr>
              <a:t>WA </a:t>
            </a:r>
            <a:r>
              <a:rPr lang="en-US" sz="1600" dirty="0" smtClean="0">
                <a:solidFill>
                  <a:prstClr val="white"/>
                </a:solidFill>
                <a:latin typeface="Arial" charset="0"/>
                <a:ea typeface="ＭＳ Ｐゴシック" pitchFamily="1" charset="-128"/>
                <a:cs typeface="+mn-cs"/>
              </a:rPr>
              <a:t>6</a:t>
            </a:r>
            <a:endParaRPr lang="en-US" sz="1600" dirty="0">
              <a:solidFill>
                <a:prstClr val="white"/>
              </a:solidFill>
              <a:latin typeface="Arial" charset="0"/>
              <a:ea typeface="ＭＳ Ｐゴシック" pitchFamily="1" charset="-128"/>
              <a:cs typeface="+mn-cs"/>
            </a:endParaRPr>
          </a:p>
        </p:txBody>
      </p:sp>
      <p:sp>
        <p:nvSpPr>
          <p:cNvPr id="319589" name="Text Box 101"/>
          <p:cNvSpPr txBox="1">
            <a:spLocks noChangeArrowheads="1"/>
          </p:cNvSpPr>
          <p:nvPr/>
        </p:nvSpPr>
        <p:spPr bwMode="auto">
          <a:xfrm>
            <a:off x="1066800" y="1371600"/>
            <a:ext cx="762000" cy="584775"/>
          </a:xfrm>
          <a:prstGeom prst="rect">
            <a:avLst/>
          </a:prstGeom>
          <a:solidFill>
            <a:schemeClr val="accent3"/>
          </a:solidFill>
          <a:ln w="9525">
            <a:noFill/>
            <a:miter lim="800000"/>
            <a:headEnd/>
            <a:tailEnd/>
          </a:ln>
          <a:effectLst/>
        </p:spPr>
        <p:txBody>
          <a:bodyPr>
            <a:spAutoFit/>
          </a:bodyPr>
          <a:lstStyle/>
          <a:p>
            <a:pPr eaLnBrk="0" hangingPunct="0"/>
            <a:r>
              <a:rPr lang="en-US" sz="1600" dirty="0" smtClean="0">
                <a:solidFill>
                  <a:prstClr val="white"/>
                </a:solidFill>
                <a:latin typeface="Arial" charset="0"/>
                <a:ea typeface="ＭＳ Ｐゴシック" pitchFamily="1" charset="-128"/>
                <a:cs typeface="+mn-cs"/>
              </a:rPr>
              <a:t>OR 20</a:t>
            </a:r>
            <a:endParaRPr lang="en-US" sz="1600" dirty="0">
              <a:solidFill>
                <a:prstClr val="white"/>
              </a:solidFill>
              <a:latin typeface="Arial" charset="0"/>
              <a:ea typeface="ＭＳ Ｐゴシック" pitchFamily="1" charset="-128"/>
              <a:cs typeface="+mn-cs"/>
            </a:endParaRPr>
          </a:p>
        </p:txBody>
      </p:sp>
      <p:sp>
        <p:nvSpPr>
          <p:cNvPr id="319590" name="Text Box 102"/>
          <p:cNvSpPr txBox="1">
            <a:spLocks noChangeArrowheads="1"/>
          </p:cNvSpPr>
          <p:nvPr/>
        </p:nvSpPr>
        <p:spPr bwMode="auto">
          <a:xfrm>
            <a:off x="6553200" y="2514600"/>
            <a:ext cx="457200" cy="523220"/>
          </a:xfrm>
          <a:prstGeom prst="rect">
            <a:avLst/>
          </a:prstGeom>
          <a:noFill/>
          <a:ln w="9525">
            <a:noFill/>
            <a:miter lim="800000"/>
            <a:headEnd/>
            <a:tailEnd/>
          </a:ln>
          <a:effectLst/>
        </p:spPr>
        <p:txBody>
          <a:bodyPr wrap="square">
            <a:spAutoFit/>
          </a:bodyPr>
          <a:lstStyle/>
          <a:p>
            <a:pPr eaLnBrk="0" hangingPunct="0"/>
            <a:r>
              <a:rPr lang="en-US" sz="1400" dirty="0">
                <a:solidFill>
                  <a:prstClr val="white"/>
                </a:solidFill>
                <a:latin typeface="Arial" charset="0"/>
                <a:ea typeface="ＭＳ Ｐゴシック" pitchFamily="1" charset="-128"/>
                <a:cs typeface="+mn-cs"/>
              </a:rPr>
              <a:t>OH </a:t>
            </a:r>
            <a:r>
              <a:rPr lang="en-US" sz="1400" dirty="0" smtClean="0">
                <a:solidFill>
                  <a:prstClr val="white"/>
                </a:solidFill>
                <a:latin typeface="Arial" charset="0"/>
                <a:ea typeface="ＭＳ Ｐゴシック" pitchFamily="1" charset="-128"/>
                <a:cs typeface="+mn-cs"/>
              </a:rPr>
              <a:t>4</a:t>
            </a:r>
            <a:endParaRPr lang="en-US" sz="1400" dirty="0">
              <a:solidFill>
                <a:prstClr val="white"/>
              </a:solidFill>
              <a:latin typeface="Arial" charset="0"/>
              <a:ea typeface="ＭＳ Ｐゴシック" pitchFamily="1" charset="-128"/>
              <a:cs typeface="+mn-cs"/>
            </a:endParaRPr>
          </a:p>
        </p:txBody>
      </p:sp>
      <p:sp>
        <p:nvSpPr>
          <p:cNvPr id="319591" name="Text Box 103"/>
          <p:cNvSpPr txBox="1">
            <a:spLocks noChangeArrowheads="1"/>
          </p:cNvSpPr>
          <p:nvPr/>
        </p:nvSpPr>
        <p:spPr bwMode="auto">
          <a:xfrm>
            <a:off x="7239000" y="2270125"/>
            <a:ext cx="760413" cy="336550"/>
          </a:xfrm>
          <a:prstGeom prst="rect">
            <a:avLst/>
          </a:prstGeom>
          <a:noFill/>
          <a:ln w="9525">
            <a:noFill/>
            <a:miter lim="800000"/>
            <a:headEnd/>
            <a:tailEnd/>
          </a:ln>
          <a:effectLst/>
        </p:spPr>
        <p:txBody>
          <a:bodyPr>
            <a:spAutoFit/>
          </a:bodyPr>
          <a:lstStyle/>
          <a:p>
            <a:pPr eaLnBrk="0" hangingPunct="0"/>
            <a:r>
              <a:rPr lang="en-US" sz="1600" dirty="0">
                <a:solidFill>
                  <a:prstClr val="white"/>
                </a:solidFill>
                <a:latin typeface="Arial" charset="0"/>
                <a:ea typeface="ＭＳ Ｐゴシック" pitchFamily="1" charset="-128"/>
                <a:cs typeface="+mn-cs"/>
              </a:rPr>
              <a:t>PA </a:t>
            </a:r>
            <a:r>
              <a:rPr lang="en-US" sz="1600" dirty="0" smtClean="0">
                <a:solidFill>
                  <a:prstClr val="white"/>
                </a:solidFill>
                <a:latin typeface="Arial" charset="0"/>
                <a:ea typeface="ＭＳ Ｐゴシック" pitchFamily="1" charset="-128"/>
                <a:cs typeface="+mn-cs"/>
              </a:rPr>
              <a:t>1</a:t>
            </a:r>
            <a:endParaRPr lang="en-US" sz="1600" dirty="0">
              <a:solidFill>
                <a:prstClr val="white"/>
              </a:solidFill>
              <a:latin typeface="Arial" charset="0"/>
              <a:ea typeface="ＭＳ Ｐゴシック" pitchFamily="1" charset="-128"/>
              <a:cs typeface="+mn-cs"/>
            </a:endParaRPr>
          </a:p>
        </p:txBody>
      </p:sp>
      <p:sp>
        <p:nvSpPr>
          <p:cNvPr id="319592" name="Text Box 104"/>
          <p:cNvSpPr txBox="1">
            <a:spLocks noChangeArrowheads="1"/>
          </p:cNvSpPr>
          <p:nvPr/>
        </p:nvSpPr>
        <p:spPr bwMode="auto">
          <a:xfrm>
            <a:off x="7924800" y="3048000"/>
            <a:ext cx="675185" cy="338554"/>
          </a:xfrm>
          <a:prstGeom prst="rect">
            <a:avLst/>
          </a:prstGeom>
          <a:solidFill>
            <a:schemeClr val="accent3"/>
          </a:solidFill>
          <a:ln w="12700">
            <a:solidFill>
              <a:schemeClr val="bg1"/>
            </a:solidFill>
            <a:miter lim="800000"/>
            <a:headEnd/>
            <a:tailEnd/>
          </a:ln>
          <a:effectLst/>
        </p:spPr>
        <p:txBody>
          <a:bodyPr wrap="none">
            <a:spAutoFit/>
          </a:bodyPr>
          <a:lstStyle/>
          <a:p>
            <a:pPr eaLnBrk="0" hangingPunct="0"/>
            <a:r>
              <a:rPr lang="en-US" sz="1600" dirty="0">
                <a:solidFill>
                  <a:prstClr val="white"/>
                </a:solidFill>
                <a:latin typeface="FrizQuadrata BT" pitchFamily="34" charset="0"/>
                <a:ea typeface="ＭＳ Ｐゴシック" pitchFamily="1" charset="-128"/>
                <a:cs typeface="+mn-cs"/>
              </a:rPr>
              <a:t>MD </a:t>
            </a:r>
            <a:r>
              <a:rPr lang="en-US" sz="1600" dirty="0" smtClean="0">
                <a:solidFill>
                  <a:prstClr val="white"/>
                </a:solidFill>
                <a:latin typeface="FrizQuadrata BT" pitchFamily="34" charset="0"/>
                <a:ea typeface="ＭＳ Ｐゴシック" pitchFamily="1" charset="-128"/>
                <a:cs typeface="+mn-cs"/>
              </a:rPr>
              <a:t>3</a:t>
            </a:r>
            <a:endParaRPr lang="en-US" sz="1600" dirty="0">
              <a:solidFill>
                <a:prstClr val="white"/>
              </a:solidFill>
              <a:latin typeface="FrizQuadrata BT" pitchFamily="34" charset="0"/>
              <a:ea typeface="ＭＳ Ｐゴシック" pitchFamily="1" charset="-128"/>
              <a:cs typeface="+mn-cs"/>
            </a:endParaRPr>
          </a:p>
        </p:txBody>
      </p:sp>
      <p:sp>
        <p:nvSpPr>
          <p:cNvPr id="105" name="Text Box 90"/>
          <p:cNvSpPr txBox="1">
            <a:spLocks noChangeArrowheads="1"/>
          </p:cNvSpPr>
          <p:nvPr/>
        </p:nvSpPr>
        <p:spPr bwMode="auto">
          <a:xfrm>
            <a:off x="2819400" y="1219200"/>
            <a:ext cx="523875" cy="246221"/>
          </a:xfrm>
          <a:prstGeom prst="rect">
            <a:avLst/>
          </a:prstGeom>
          <a:solidFill>
            <a:schemeClr val="accent3"/>
          </a:solidFill>
          <a:ln w="38100">
            <a:noFill/>
            <a:miter lim="800000"/>
            <a:headEnd/>
            <a:tailEnd/>
          </a:ln>
          <a:effectLst/>
        </p:spPr>
        <p:txBody>
          <a:bodyPr wrap="square" lIns="0" tIns="0" rIns="0" bIns="0">
            <a:spAutoFit/>
          </a:bodyPr>
          <a:lstStyle/>
          <a:p>
            <a:pPr algn="ctr" eaLnBrk="0" hangingPunct="0">
              <a:spcBef>
                <a:spcPct val="50000"/>
              </a:spcBef>
            </a:pPr>
            <a:r>
              <a:rPr lang="en-US" sz="1600" dirty="0" smtClean="0">
                <a:solidFill>
                  <a:prstClr val="white"/>
                </a:solidFill>
                <a:latin typeface="FrizQuadrata BT" pitchFamily="34" charset="0"/>
                <a:ea typeface="ＭＳ Ｐゴシック" pitchFamily="1" charset="-128"/>
                <a:cs typeface="+mn-cs"/>
              </a:rPr>
              <a:t>MT 2</a:t>
            </a:r>
            <a:endParaRPr lang="en-US" sz="1600" dirty="0">
              <a:solidFill>
                <a:prstClr val="white"/>
              </a:solidFill>
              <a:latin typeface="FrizQuadrata BT" pitchFamily="34" charset="0"/>
              <a:ea typeface="ＭＳ Ｐゴシック" pitchFamily="1" charset="-128"/>
              <a:cs typeface="+mn-cs"/>
            </a:endParaRPr>
          </a:p>
        </p:txBody>
      </p:sp>
      <p:sp>
        <p:nvSpPr>
          <p:cNvPr id="108" name="Slide Number Placeholder 107"/>
          <p:cNvSpPr>
            <a:spLocks noGrp="1"/>
          </p:cNvSpPr>
          <p:nvPr>
            <p:ph type="sldNum" sz="quarter" idx="12"/>
          </p:nvPr>
        </p:nvSpPr>
        <p:spPr>
          <a:xfrm>
            <a:off x="228600" y="6248400"/>
            <a:ext cx="2133600" cy="365125"/>
          </a:xfrm>
          <a:solidFill>
            <a:schemeClr val="accent3"/>
          </a:solidFill>
          <a:ln>
            <a:solidFill>
              <a:schemeClr val="bg1"/>
            </a:solidFill>
          </a:ln>
        </p:spPr>
        <p:txBody>
          <a:bodyPr/>
          <a:lstStyle/>
          <a:p>
            <a:r>
              <a:rPr lang="en-US" dirty="0" smtClean="0">
                <a:solidFill>
                  <a:prstClr val="white">
                    <a:tint val="75000"/>
                  </a:prstClr>
                </a:solidFill>
              </a:rPr>
              <a:t>Federal HIAs: 3</a:t>
            </a:r>
            <a:endParaRPr lang="en-US" dirty="0">
              <a:solidFill>
                <a:prstClr val="white">
                  <a:tint val="75000"/>
                </a:prstClr>
              </a:solidFill>
            </a:endParaRPr>
          </a:p>
        </p:txBody>
      </p:sp>
      <p:sp>
        <p:nvSpPr>
          <p:cNvPr id="109" name="Text Box 82"/>
          <p:cNvSpPr txBox="1">
            <a:spLocks noChangeArrowheads="1"/>
          </p:cNvSpPr>
          <p:nvPr/>
        </p:nvSpPr>
        <p:spPr bwMode="auto">
          <a:xfrm>
            <a:off x="3048000" y="3733800"/>
            <a:ext cx="449263" cy="492443"/>
          </a:xfrm>
          <a:prstGeom prst="rect">
            <a:avLst/>
          </a:prstGeom>
          <a:solidFill>
            <a:schemeClr val="accent3"/>
          </a:solidFill>
          <a:ln w="38100">
            <a:noFill/>
            <a:miter lim="800000"/>
            <a:headEnd/>
            <a:tailEnd/>
          </a:ln>
          <a:effectLst/>
        </p:spPr>
        <p:txBody>
          <a:bodyPr wrap="square" lIns="0" tIns="0" rIns="0" bIns="0">
            <a:spAutoFit/>
          </a:bodyPr>
          <a:lstStyle/>
          <a:p>
            <a:pPr algn="ctr" eaLnBrk="0" hangingPunct="0">
              <a:spcBef>
                <a:spcPct val="50000"/>
              </a:spcBef>
            </a:pPr>
            <a:r>
              <a:rPr lang="en-US" sz="1600" dirty="0" smtClean="0">
                <a:solidFill>
                  <a:prstClr val="white"/>
                </a:solidFill>
                <a:latin typeface="FrizQuadrata BT" pitchFamily="34" charset="0"/>
                <a:ea typeface="ＭＳ Ｐゴシック" pitchFamily="1" charset="-128"/>
                <a:cs typeface="+mn-cs"/>
              </a:rPr>
              <a:t>NM 2</a:t>
            </a:r>
            <a:endParaRPr lang="en-US" sz="1600" dirty="0">
              <a:solidFill>
                <a:prstClr val="white"/>
              </a:solidFill>
              <a:latin typeface="FrizQuadrata BT" pitchFamily="34" charset="0"/>
              <a:ea typeface="ＭＳ Ｐゴシック" pitchFamily="1" charset="-128"/>
              <a:cs typeface="+mn-cs"/>
            </a:endParaRPr>
          </a:p>
        </p:txBody>
      </p:sp>
      <p:sp>
        <p:nvSpPr>
          <p:cNvPr id="110" name="Text Box 99"/>
          <p:cNvSpPr txBox="1">
            <a:spLocks noChangeArrowheads="1"/>
          </p:cNvSpPr>
          <p:nvPr/>
        </p:nvSpPr>
        <p:spPr bwMode="auto">
          <a:xfrm>
            <a:off x="6121400" y="3641725"/>
            <a:ext cx="508000" cy="244475"/>
          </a:xfrm>
          <a:prstGeom prst="rect">
            <a:avLst/>
          </a:prstGeom>
          <a:noFill/>
          <a:ln w="38100">
            <a:noFill/>
            <a:miter lim="800000"/>
            <a:headEnd/>
            <a:tailEnd/>
          </a:ln>
          <a:effectLst/>
        </p:spPr>
        <p:txBody>
          <a:bodyPr lIns="0" tIns="0" rIns="0" bIns="0">
            <a:spAutoFit/>
          </a:bodyPr>
          <a:lstStyle/>
          <a:p>
            <a:pPr algn="ctr" eaLnBrk="0" hangingPunct="0">
              <a:spcBef>
                <a:spcPct val="50000"/>
              </a:spcBef>
            </a:pPr>
            <a:r>
              <a:rPr lang="en-US" sz="1600" dirty="0" smtClean="0">
                <a:solidFill>
                  <a:prstClr val="white"/>
                </a:solidFill>
                <a:latin typeface="FrizQuadrata BT" pitchFamily="34" charset="0"/>
                <a:ea typeface="ＭＳ Ｐゴシック" pitchFamily="1" charset="-128"/>
                <a:cs typeface="+mn-cs"/>
              </a:rPr>
              <a:t>TN 2</a:t>
            </a:r>
            <a:endParaRPr lang="en-US" sz="1600" dirty="0">
              <a:solidFill>
                <a:prstClr val="white"/>
              </a:solidFill>
              <a:latin typeface="FrizQuadrata BT" pitchFamily="34" charset="0"/>
              <a:ea typeface="ＭＳ Ｐゴシック" pitchFamily="1" charset="-128"/>
              <a:cs typeface="+mn-cs"/>
            </a:endParaRPr>
          </a:p>
        </p:txBody>
      </p:sp>
      <p:sp>
        <p:nvSpPr>
          <p:cNvPr id="111" name="Text Box 81"/>
          <p:cNvSpPr txBox="1">
            <a:spLocks noChangeArrowheads="1"/>
          </p:cNvSpPr>
          <p:nvPr/>
        </p:nvSpPr>
        <p:spPr bwMode="auto">
          <a:xfrm>
            <a:off x="3581400" y="6232525"/>
            <a:ext cx="457200" cy="244475"/>
          </a:xfrm>
          <a:prstGeom prst="rect">
            <a:avLst/>
          </a:prstGeom>
          <a:solidFill>
            <a:schemeClr val="accent3"/>
          </a:solidFill>
          <a:ln w="12700">
            <a:solidFill>
              <a:schemeClr val="bg1"/>
            </a:solidFill>
            <a:miter lim="800000"/>
            <a:headEnd/>
            <a:tailEnd/>
          </a:ln>
          <a:effectLst/>
        </p:spPr>
        <p:txBody>
          <a:bodyPr lIns="0" tIns="0" rIns="0" bIns="0">
            <a:spAutoFit/>
          </a:bodyPr>
          <a:lstStyle/>
          <a:p>
            <a:pPr algn="ctr" eaLnBrk="0" hangingPunct="0">
              <a:spcBef>
                <a:spcPct val="50000"/>
              </a:spcBef>
            </a:pPr>
            <a:r>
              <a:rPr lang="en-US" sz="1600" dirty="0" smtClean="0">
                <a:solidFill>
                  <a:prstClr val="white"/>
                </a:solidFill>
                <a:latin typeface="FrizQuadrata BT" pitchFamily="34" charset="0"/>
                <a:ea typeface="ＭＳ Ｐゴシック" pitchFamily="1" charset="-128"/>
                <a:cs typeface="+mn-cs"/>
              </a:rPr>
              <a:t>HI 1</a:t>
            </a:r>
            <a:endParaRPr lang="en-US" sz="1600" dirty="0">
              <a:solidFill>
                <a:prstClr val="white"/>
              </a:solidFill>
              <a:latin typeface="FrizQuadrata BT" pitchFamily="34" charset="0"/>
              <a:ea typeface="ＭＳ Ｐゴシック" pitchFamily="1" charset="-128"/>
              <a:cs typeface="+mn-cs"/>
            </a:endParaRPr>
          </a:p>
        </p:txBody>
      </p:sp>
      <p:sp>
        <p:nvSpPr>
          <p:cNvPr id="112" name="Text Box 81"/>
          <p:cNvSpPr txBox="1">
            <a:spLocks noChangeArrowheads="1"/>
          </p:cNvSpPr>
          <p:nvPr/>
        </p:nvSpPr>
        <p:spPr bwMode="auto">
          <a:xfrm>
            <a:off x="5562600" y="2743200"/>
            <a:ext cx="457200" cy="244475"/>
          </a:xfrm>
          <a:prstGeom prst="rect">
            <a:avLst/>
          </a:prstGeom>
          <a:solidFill>
            <a:schemeClr val="accent3"/>
          </a:solidFill>
          <a:ln w="38100">
            <a:noFill/>
            <a:miter lim="800000"/>
            <a:headEnd/>
            <a:tailEnd/>
          </a:ln>
          <a:effectLst/>
        </p:spPr>
        <p:txBody>
          <a:bodyPr lIns="0" tIns="0" rIns="0" bIns="0">
            <a:spAutoFit/>
          </a:bodyPr>
          <a:lstStyle/>
          <a:p>
            <a:pPr algn="ctr" eaLnBrk="0" hangingPunct="0">
              <a:spcBef>
                <a:spcPct val="50000"/>
              </a:spcBef>
            </a:pPr>
            <a:r>
              <a:rPr lang="en-US" sz="1600" dirty="0" smtClean="0">
                <a:solidFill>
                  <a:prstClr val="white"/>
                </a:solidFill>
                <a:latin typeface="FrizQuadrata BT" pitchFamily="34" charset="0"/>
                <a:ea typeface="ＭＳ Ｐゴシック" pitchFamily="1" charset="-128"/>
                <a:cs typeface="+mn-cs"/>
              </a:rPr>
              <a:t> IL 3</a:t>
            </a:r>
            <a:endParaRPr lang="en-US" sz="1600" dirty="0">
              <a:solidFill>
                <a:prstClr val="white"/>
              </a:solidFill>
              <a:latin typeface="FrizQuadrata BT" pitchFamily="34" charset="0"/>
              <a:ea typeface="ＭＳ Ｐゴシック" pitchFamily="1" charset="-128"/>
              <a:cs typeface="+mn-cs"/>
            </a:endParaRPr>
          </a:p>
        </p:txBody>
      </p:sp>
      <p:sp>
        <p:nvSpPr>
          <p:cNvPr id="113" name="Text Box 81"/>
          <p:cNvSpPr txBox="1">
            <a:spLocks noChangeArrowheads="1"/>
          </p:cNvSpPr>
          <p:nvPr/>
        </p:nvSpPr>
        <p:spPr bwMode="auto">
          <a:xfrm>
            <a:off x="6324600" y="3184525"/>
            <a:ext cx="533400" cy="246221"/>
          </a:xfrm>
          <a:prstGeom prst="rect">
            <a:avLst/>
          </a:prstGeom>
          <a:noFill/>
          <a:ln w="38100">
            <a:noFill/>
            <a:miter lim="800000"/>
            <a:headEnd/>
            <a:tailEnd/>
          </a:ln>
          <a:effectLst/>
        </p:spPr>
        <p:txBody>
          <a:bodyPr wrap="square" lIns="0" tIns="0" rIns="0" bIns="0">
            <a:spAutoFit/>
          </a:bodyPr>
          <a:lstStyle/>
          <a:p>
            <a:pPr algn="ctr" eaLnBrk="0" hangingPunct="0">
              <a:spcBef>
                <a:spcPct val="50000"/>
              </a:spcBef>
            </a:pPr>
            <a:r>
              <a:rPr lang="en-US" sz="1600" dirty="0" smtClean="0">
                <a:solidFill>
                  <a:prstClr val="white"/>
                </a:solidFill>
                <a:latin typeface="FrizQuadrata BT" pitchFamily="34" charset="0"/>
                <a:ea typeface="ＭＳ Ｐゴシック" pitchFamily="1" charset="-128"/>
                <a:cs typeface="+mn-cs"/>
              </a:rPr>
              <a:t> KY 2</a:t>
            </a:r>
            <a:endParaRPr lang="en-US" sz="1600" dirty="0">
              <a:solidFill>
                <a:prstClr val="white"/>
              </a:solidFill>
              <a:latin typeface="FrizQuadrata BT" pitchFamily="34" charset="0"/>
              <a:ea typeface="ＭＳ Ｐゴシック" pitchFamily="1" charset="-128"/>
              <a:cs typeface="+mn-cs"/>
            </a:endParaRPr>
          </a:p>
        </p:txBody>
      </p:sp>
      <p:sp>
        <p:nvSpPr>
          <p:cNvPr id="114" name="Text Box 81"/>
          <p:cNvSpPr txBox="1">
            <a:spLocks noChangeArrowheads="1"/>
          </p:cNvSpPr>
          <p:nvPr/>
        </p:nvSpPr>
        <p:spPr bwMode="auto">
          <a:xfrm>
            <a:off x="5181600" y="3048000"/>
            <a:ext cx="457200" cy="492443"/>
          </a:xfrm>
          <a:prstGeom prst="rect">
            <a:avLst/>
          </a:prstGeom>
          <a:solidFill>
            <a:schemeClr val="accent3"/>
          </a:solidFill>
          <a:ln w="38100">
            <a:noFill/>
            <a:miter lim="800000"/>
            <a:headEnd/>
            <a:tailEnd/>
          </a:ln>
          <a:effectLst/>
        </p:spPr>
        <p:txBody>
          <a:bodyPr lIns="0" tIns="0" rIns="0" bIns="0">
            <a:spAutoFit/>
          </a:bodyPr>
          <a:lstStyle/>
          <a:p>
            <a:pPr algn="ctr" eaLnBrk="0" hangingPunct="0">
              <a:spcBef>
                <a:spcPct val="50000"/>
              </a:spcBef>
            </a:pPr>
            <a:r>
              <a:rPr lang="en-US" sz="1600" dirty="0" smtClean="0">
                <a:solidFill>
                  <a:prstClr val="white"/>
                </a:solidFill>
                <a:latin typeface="FrizQuadrata BT" pitchFamily="34" charset="0"/>
                <a:ea typeface="ＭＳ Ｐゴシック" pitchFamily="1" charset="-128"/>
                <a:cs typeface="+mn-cs"/>
              </a:rPr>
              <a:t> MO 2</a:t>
            </a:r>
            <a:endParaRPr lang="en-US" sz="1600" dirty="0">
              <a:solidFill>
                <a:prstClr val="white"/>
              </a:solidFill>
              <a:latin typeface="FrizQuadrata BT" pitchFamily="34" charset="0"/>
              <a:ea typeface="ＭＳ Ｐゴシック" pitchFamily="1" charset="-128"/>
              <a:cs typeface="+mn-cs"/>
            </a:endParaRPr>
          </a:p>
        </p:txBody>
      </p:sp>
      <p:sp>
        <p:nvSpPr>
          <p:cNvPr id="115" name="Text Box 85"/>
          <p:cNvSpPr txBox="1">
            <a:spLocks noChangeArrowheads="1"/>
          </p:cNvSpPr>
          <p:nvPr/>
        </p:nvSpPr>
        <p:spPr bwMode="auto">
          <a:xfrm>
            <a:off x="8435975" y="1600200"/>
            <a:ext cx="708025" cy="246221"/>
          </a:xfrm>
          <a:prstGeom prst="rect">
            <a:avLst/>
          </a:prstGeom>
          <a:solidFill>
            <a:schemeClr val="accent3"/>
          </a:solidFill>
          <a:ln w="12700">
            <a:solidFill>
              <a:schemeClr val="bg1"/>
            </a:solidFill>
            <a:miter lim="800000"/>
            <a:headEnd/>
            <a:tailEnd/>
          </a:ln>
          <a:effectLst/>
        </p:spPr>
        <p:txBody>
          <a:bodyPr lIns="0" tIns="0" rIns="0" bIns="0">
            <a:spAutoFit/>
          </a:bodyPr>
          <a:lstStyle/>
          <a:p>
            <a:pPr algn="ctr" eaLnBrk="0" hangingPunct="0">
              <a:spcBef>
                <a:spcPct val="50000"/>
              </a:spcBef>
            </a:pPr>
            <a:r>
              <a:rPr lang="en-US" sz="1600" dirty="0" smtClean="0">
                <a:solidFill>
                  <a:prstClr val="white"/>
                </a:solidFill>
                <a:latin typeface="FrizQuadrata BT" pitchFamily="34" charset="0"/>
                <a:ea typeface="ＭＳ Ｐゴシック" pitchFamily="1" charset="-128"/>
                <a:cs typeface="+mn-cs"/>
              </a:rPr>
              <a:t>NH 1</a:t>
            </a:r>
            <a:endParaRPr lang="en-US" sz="1600" dirty="0">
              <a:solidFill>
                <a:prstClr val="white"/>
              </a:solidFill>
              <a:latin typeface="FrizQuadrata BT" pitchFamily="34" charset="0"/>
              <a:ea typeface="ＭＳ Ｐゴシック" pitchFamily="1" charset="-128"/>
              <a:cs typeface="+mn-cs"/>
            </a:endParaRPr>
          </a:p>
        </p:txBody>
      </p:sp>
      <p:sp>
        <p:nvSpPr>
          <p:cNvPr id="117" name="Text Box 83"/>
          <p:cNvSpPr txBox="1">
            <a:spLocks noChangeArrowheads="1"/>
          </p:cNvSpPr>
          <p:nvPr/>
        </p:nvSpPr>
        <p:spPr bwMode="auto">
          <a:xfrm>
            <a:off x="4048125" y="4632325"/>
            <a:ext cx="600075" cy="244475"/>
          </a:xfrm>
          <a:prstGeom prst="rect">
            <a:avLst/>
          </a:prstGeom>
          <a:solidFill>
            <a:schemeClr val="accent3"/>
          </a:solidFill>
          <a:ln w="38100">
            <a:noFill/>
            <a:miter lim="800000"/>
            <a:headEnd/>
            <a:tailEnd/>
          </a:ln>
          <a:effectLst/>
        </p:spPr>
        <p:txBody>
          <a:bodyPr lIns="0" tIns="0" rIns="0" bIns="0">
            <a:spAutoFit/>
          </a:bodyPr>
          <a:lstStyle/>
          <a:p>
            <a:pPr algn="ctr" eaLnBrk="0" hangingPunct="0">
              <a:spcBef>
                <a:spcPct val="50000"/>
              </a:spcBef>
            </a:pPr>
            <a:r>
              <a:rPr lang="en-US" sz="1600" dirty="0" smtClean="0">
                <a:solidFill>
                  <a:prstClr val="white"/>
                </a:solidFill>
                <a:latin typeface="FrizQuadrata BT" pitchFamily="34" charset="0"/>
                <a:ea typeface="ＭＳ Ｐゴシック" pitchFamily="1" charset="-128"/>
                <a:cs typeface="+mn-cs"/>
              </a:rPr>
              <a:t>TX 4</a:t>
            </a:r>
            <a:endParaRPr lang="en-US" sz="1600" dirty="0">
              <a:solidFill>
                <a:prstClr val="white"/>
              </a:solidFill>
              <a:latin typeface="FrizQuadrata BT" pitchFamily="34" charset="0"/>
              <a:ea typeface="ＭＳ Ｐゴシック" pitchFamily="1" charset="-128"/>
              <a:cs typeface="+mn-cs"/>
            </a:endParaRPr>
          </a:p>
        </p:txBody>
      </p:sp>
      <p:sp>
        <p:nvSpPr>
          <p:cNvPr id="118" name="Text Box 103"/>
          <p:cNvSpPr txBox="1">
            <a:spLocks noChangeArrowheads="1"/>
          </p:cNvSpPr>
          <p:nvPr/>
        </p:nvSpPr>
        <p:spPr bwMode="auto">
          <a:xfrm>
            <a:off x="8383587" y="914400"/>
            <a:ext cx="760413" cy="336550"/>
          </a:xfrm>
          <a:prstGeom prst="rect">
            <a:avLst/>
          </a:prstGeom>
          <a:solidFill>
            <a:schemeClr val="accent3"/>
          </a:solidFill>
          <a:ln w="12700">
            <a:solidFill>
              <a:schemeClr val="bg1"/>
            </a:solidFill>
            <a:miter lim="800000"/>
            <a:headEnd/>
            <a:tailEnd/>
          </a:ln>
          <a:effectLst/>
        </p:spPr>
        <p:txBody>
          <a:bodyPr wrap="square">
            <a:spAutoFit/>
          </a:bodyPr>
          <a:lstStyle/>
          <a:p>
            <a:pPr eaLnBrk="0" hangingPunct="0"/>
            <a:r>
              <a:rPr lang="en-US" sz="1600" dirty="0" smtClean="0">
                <a:solidFill>
                  <a:prstClr val="white"/>
                </a:solidFill>
                <a:latin typeface="Arial" charset="0"/>
                <a:ea typeface="ＭＳ Ｐゴシック" pitchFamily="1" charset="-128"/>
                <a:cs typeface="+mn-cs"/>
              </a:rPr>
              <a:t>ME 1</a:t>
            </a:r>
            <a:endParaRPr lang="en-US" sz="1600" dirty="0">
              <a:solidFill>
                <a:prstClr val="white"/>
              </a:solidFill>
              <a:latin typeface="Arial" charset="0"/>
              <a:ea typeface="ＭＳ Ｐゴシック" pitchFamily="1" charset="-128"/>
              <a:cs typeface="+mn-cs"/>
            </a:endParaRPr>
          </a:p>
        </p:txBody>
      </p:sp>
      <p:sp>
        <p:nvSpPr>
          <p:cNvPr id="119" name="Text Box 103"/>
          <p:cNvSpPr txBox="1">
            <a:spLocks noChangeArrowheads="1"/>
          </p:cNvSpPr>
          <p:nvPr/>
        </p:nvSpPr>
        <p:spPr bwMode="auto">
          <a:xfrm>
            <a:off x="5411787" y="1676400"/>
            <a:ext cx="760413" cy="336550"/>
          </a:xfrm>
          <a:prstGeom prst="rect">
            <a:avLst/>
          </a:prstGeom>
          <a:noFill/>
          <a:ln w="9525">
            <a:noFill/>
            <a:miter lim="800000"/>
            <a:headEnd/>
            <a:tailEnd/>
          </a:ln>
          <a:effectLst/>
        </p:spPr>
        <p:txBody>
          <a:bodyPr>
            <a:spAutoFit/>
          </a:bodyPr>
          <a:lstStyle/>
          <a:p>
            <a:pPr eaLnBrk="0" hangingPunct="0"/>
            <a:r>
              <a:rPr lang="en-US" sz="1600" dirty="0" smtClean="0">
                <a:solidFill>
                  <a:prstClr val="white"/>
                </a:solidFill>
                <a:latin typeface="Arial" charset="0"/>
                <a:ea typeface="ＭＳ Ｐゴシック" pitchFamily="1" charset="-128"/>
                <a:cs typeface="+mn-cs"/>
              </a:rPr>
              <a:t>WI 7</a:t>
            </a:r>
            <a:endParaRPr lang="en-US" sz="1600" dirty="0">
              <a:solidFill>
                <a:prstClr val="white"/>
              </a:solidFill>
              <a:latin typeface="Arial" charset="0"/>
              <a:ea typeface="ＭＳ Ｐゴシック" pitchFamily="1" charset="-128"/>
              <a:cs typeface="+mn-cs"/>
            </a:endParaRPr>
          </a:p>
        </p:txBody>
      </p:sp>
      <p:sp>
        <p:nvSpPr>
          <p:cNvPr id="121" name="Text Box 104"/>
          <p:cNvSpPr txBox="1">
            <a:spLocks noChangeArrowheads="1"/>
          </p:cNvSpPr>
          <p:nvPr/>
        </p:nvSpPr>
        <p:spPr bwMode="auto">
          <a:xfrm>
            <a:off x="8305800" y="3505200"/>
            <a:ext cx="651140" cy="338554"/>
          </a:xfrm>
          <a:prstGeom prst="rect">
            <a:avLst/>
          </a:prstGeom>
          <a:solidFill>
            <a:schemeClr val="accent3"/>
          </a:solidFill>
          <a:ln w="12700">
            <a:solidFill>
              <a:schemeClr val="bg1"/>
            </a:solidFill>
            <a:miter lim="800000"/>
            <a:headEnd/>
            <a:tailEnd/>
          </a:ln>
          <a:effectLst/>
        </p:spPr>
        <p:txBody>
          <a:bodyPr wrap="none">
            <a:spAutoFit/>
          </a:bodyPr>
          <a:lstStyle/>
          <a:p>
            <a:pPr eaLnBrk="0" hangingPunct="0"/>
            <a:r>
              <a:rPr lang="en-US" sz="1600" dirty="0" smtClean="0">
                <a:solidFill>
                  <a:prstClr val="white"/>
                </a:solidFill>
                <a:latin typeface="FrizQuadrata BT" pitchFamily="34" charset="0"/>
                <a:ea typeface="ＭＳ Ｐゴシック" pitchFamily="1" charset="-128"/>
                <a:cs typeface="+mn-cs"/>
              </a:rPr>
              <a:t>DC 1</a:t>
            </a:r>
            <a:endParaRPr lang="en-US" sz="1600" dirty="0">
              <a:solidFill>
                <a:prstClr val="white"/>
              </a:solidFill>
              <a:latin typeface="FrizQuadrata BT" pitchFamily="34" charset="0"/>
              <a:ea typeface="ＭＳ Ｐゴシック" pitchFamily="1" charset="-128"/>
              <a:cs typeface="+mn-cs"/>
            </a:endParaRPr>
          </a:p>
        </p:txBody>
      </p:sp>
      <p:sp>
        <p:nvSpPr>
          <p:cNvPr id="124" name="TextBox 123"/>
          <p:cNvSpPr txBox="1"/>
          <p:nvPr/>
        </p:nvSpPr>
        <p:spPr>
          <a:xfrm>
            <a:off x="4191000" y="3048000"/>
            <a:ext cx="685800" cy="338554"/>
          </a:xfrm>
          <a:prstGeom prst="rect">
            <a:avLst/>
          </a:prstGeom>
          <a:noFill/>
        </p:spPr>
        <p:txBody>
          <a:bodyPr wrap="square" rtlCol="0">
            <a:spAutoFit/>
          </a:bodyPr>
          <a:lstStyle/>
          <a:p>
            <a:pPr eaLnBrk="0" hangingPunct="0"/>
            <a:r>
              <a:rPr lang="en-US" sz="1600" dirty="0" smtClean="0">
                <a:solidFill>
                  <a:prstClr val="white"/>
                </a:solidFill>
                <a:latin typeface="Arial" charset="0"/>
                <a:ea typeface="ＭＳ Ｐゴシック" pitchFamily="1" charset="-128"/>
                <a:cs typeface="+mn-cs"/>
              </a:rPr>
              <a:t>KS 1</a:t>
            </a:r>
            <a:endParaRPr lang="en-US" sz="1600" dirty="0">
              <a:solidFill>
                <a:prstClr val="white"/>
              </a:solidFill>
              <a:latin typeface="Arial" charset="0"/>
              <a:ea typeface="ＭＳ Ｐゴシック" pitchFamily="1" charset="-128"/>
              <a:cs typeface="+mn-cs"/>
            </a:endParaRPr>
          </a:p>
        </p:txBody>
      </p:sp>
      <p:sp>
        <p:nvSpPr>
          <p:cNvPr id="125" name="TextBox 124"/>
          <p:cNvSpPr txBox="1"/>
          <p:nvPr/>
        </p:nvSpPr>
        <p:spPr>
          <a:xfrm>
            <a:off x="6248400" y="1981200"/>
            <a:ext cx="685800" cy="338554"/>
          </a:xfrm>
          <a:prstGeom prst="rect">
            <a:avLst/>
          </a:prstGeom>
          <a:noFill/>
        </p:spPr>
        <p:txBody>
          <a:bodyPr wrap="square" rtlCol="0">
            <a:spAutoFit/>
          </a:bodyPr>
          <a:lstStyle/>
          <a:p>
            <a:pPr eaLnBrk="0" hangingPunct="0"/>
            <a:r>
              <a:rPr lang="en-US" sz="1600" dirty="0" smtClean="0">
                <a:solidFill>
                  <a:prstClr val="white"/>
                </a:solidFill>
                <a:latin typeface="Arial" charset="0"/>
                <a:ea typeface="ＭＳ Ｐゴシック" pitchFamily="1" charset="-128"/>
                <a:cs typeface="+mn-cs"/>
              </a:rPr>
              <a:t>MI 1</a:t>
            </a:r>
            <a:endParaRPr lang="en-US" sz="1600" dirty="0">
              <a:solidFill>
                <a:prstClr val="white"/>
              </a:solidFill>
              <a:latin typeface="Arial" charset="0"/>
              <a:ea typeface="ＭＳ Ｐゴシック" pitchFamily="1" charset="-128"/>
              <a:cs typeface="+mn-cs"/>
            </a:endParaRPr>
          </a:p>
        </p:txBody>
      </p:sp>
      <p:sp>
        <p:nvSpPr>
          <p:cNvPr id="126" name="TextBox 125"/>
          <p:cNvSpPr txBox="1"/>
          <p:nvPr/>
        </p:nvSpPr>
        <p:spPr>
          <a:xfrm>
            <a:off x="7467600" y="1828800"/>
            <a:ext cx="762000" cy="338554"/>
          </a:xfrm>
          <a:prstGeom prst="rect">
            <a:avLst/>
          </a:prstGeom>
          <a:noFill/>
        </p:spPr>
        <p:txBody>
          <a:bodyPr wrap="square" rtlCol="0">
            <a:spAutoFit/>
          </a:bodyPr>
          <a:lstStyle/>
          <a:p>
            <a:pPr eaLnBrk="0" hangingPunct="0"/>
            <a:r>
              <a:rPr lang="en-US" sz="1600" dirty="0" smtClean="0">
                <a:solidFill>
                  <a:prstClr val="white"/>
                </a:solidFill>
                <a:latin typeface="Arial" charset="0"/>
                <a:ea typeface="ＭＳ Ｐゴシック" pitchFamily="1" charset="-128"/>
                <a:cs typeface="+mn-cs"/>
              </a:rPr>
              <a:t>NY 2</a:t>
            </a:r>
            <a:endParaRPr lang="en-US" sz="1600" dirty="0">
              <a:solidFill>
                <a:prstClr val="white"/>
              </a:solidFill>
              <a:latin typeface="Arial" charset="0"/>
              <a:ea typeface="ＭＳ Ｐゴシック" pitchFamily="1" charset="-128"/>
              <a:cs typeface="+mn-cs"/>
            </a:endParaRPr>
          </a:p>
        </p:txBody>
      </p:sp>
      <p:sp>
        <p:nvSpPr>
          <p:cNvPr id="127" name="TextBox 126"/>
          <p:cNvSpPr txBox="1"/>
          <p:nvPr/>
        </p:nvSpPr>
        <p:spPr>
          <a:xfrm>
            <a:off x="7010400" y="3810000"/>
            <a:ext cx="609600" cy="307777"/>
          </a:xfrm>
          <a:prstGeom prst="rect">
            <a:avLst/>
          </a:prstGeom>
          <a:noFill/>
        </p:spPr>
        <p:txBody>
          <a:bodyPr wrap="square" rtlCol="0">
            <a:spAutoFit/>
          </a:bodyPr>
          <a:lstStyle/>
          <a:p>
            <a:pPr eaLnBrk="0" hangingPunct="0"/>
            <a:r>
              <a:rPr lang="en-US" sz="1400" dirty="0" smtClean="0">
                <a:solidFill>
                  <a:prstClr val="white"/>
                </a:solidFill>
                <a:latin typeface="Arial" charset="0"/>
                <a:ea typeface="ＭＳ Ｐゴシック" pitchFamily="1" charset="-128"/>
                <a:cs typeface="+mn-cs"/>
              </a:rPr>
              <a:t>SC 1</a:t>
            </a:r>
            <a:endParaRPr lang="en-US" sz="1400" dirty="0">
              <a:solidFill>
                <a:prstClr val="white"/>
              </a:solidFill>
              <a:latin typeface="Arial" charset="0"/>
              <a:ea typeface="ＭＳ Ｐゴシック" pitchFamily="1" charset="-128"/>
              <a:cs typeface="+mn-cs"/>
            </a:endParaRPr>
          </a:p>
        </p:txBody>
      </p:sp>
      <p:sp>
        <p:nvSpPr>
          <p:cNvPr id="128" name="TextBox 127"/>
          <p:cNvSpPr txBox="1"/>
          <p:nvPr/>
        </p:nvSpPr>
        <p:spPr>
          <a:xfrm>
            <a:off x="7239000" y="3048000"/>
            <a:ext cx="609600" cy="338554"/>
          </a:xfrm>
          <a:prstGeom prst="rect">
            <a:avLst/>
          </a:prstGeom>
          <a:noFill/>
        </p:spPr>
        <p:txBody>
          <a:bodyPr wrap="square" rtlCol="0">
            <a:spAutoFit/>
          </a:bodyPr>
          <a:lstStyle/>
          <a:p>
            <a:pPr eaLnBrk="0" hangingPunct="0"/>
            <a:r>
              <a:rPr lang="en-US" sz="1600" dirty="0" smtClean="0">
                <a:solidFill>
                  <a:prstClr val="white"/>
                </a:solidFill>
                <a:latin typeface="Arial" charset="0"/>
                <a:ea typeface="ＭＳ Ｐゴシック" pitchFamily="1" charset="-128"/>
                <a:cs typeface="+mn-cs"/>
              </a:rPr>
              <a:t>VA 1</a:t>
            </a:r>
            <a:endParaRPr lang="en-US" sz="1600" dirty="0">
              <a:solidFill>
                <a:prstClr val="white"/>
              </a:solidFill>
              <a:latin typeface="Arial" charset="0"/>
              <a:ea typeface="ＭＳ Ｐゴシック" pitchFamily="1" charset="-128"/>
              <a:cs typeface="+mn-cs"/>
            </a:endParaRPr>
          </a:p>
        </p:txBody>
      </p:sp>
      <p:sp>
        <p:nvSpPr>
          <p:cNvPr id="129" name="TextBox 128"/>
          <p:cNvSpPr txBox="1"/>
          <p:nvPr/>
        </p:nvSpPr>
        <p:spPr>
          <a:xfrm>
            <a:off x="3962400" y="2438400"/>
            <a:ext cx="762000" cy="338554"/>
          </a:xfrm>
          <a:prstGeom prst="rect">
            <a:avLst/>
          </a:prstGeom>
          <a:noFill/>
        </p:spPr>
        <p:txBody>
          <a:bodyPr wrap="square" rtlCol="0">
            <a:spAutoFit/>
          </a:bodyPr>
          <a:lstStyle/>
          <a:p>
            <a:pPr eaLnBrk="0" hangingPunct="0"/>
            <a:r>
              <a:rPr lang="en-US" sz="1600" dirty="0" smtClean="0">
                <a:solidFill>
                  <a:prstClr val="white"/>
                </a:solidFill>
                <a:latin typeface="Arial" charset="0"/>
                <a:ea typeface="ＭＳ Ｐゴシック" pitchFamily="1" charset="-128"/>
                <a:cs typeface="+mn-cs"/>
              </a:rPr>
              <a:t>NE 1</a:t>
            </a:r>
            <a:endParaRPr lang="en-US" sz="1600" dirty="0">
              <a:solidFill>
                <a:prstClr val="white"/>
              </a:solidFill>
              <a:latin typeface="Arial" charset="0"/>
              <a:ea typeface="ＭＳ Ｐゴシック" pitchFamily="1" charset="-128"/>
              <a:cs typeface="+mn-cs"/>
            </a:endParaRPr>
          </a:p>
        </p:txBody>
      </p:sp>
      <p:sp>
        <p:nvSpPr>
          <p:cNvPr id="130" name="TextBox 129"/>
          <p:cNvSpPr txBox="1"/>
          <p:nvPr/>
        </p:nvSpPr>
        <p:spPr>
          <a:xfrm>
            <a:off x="2057400" y="3733800"/>
            <a:ext cx="762000" cy="338554"/>
          </a:xfrm>
          <a:prstGeom prst="rect">
            <a:avLst/>
          </a:prstGeom>
          <a:noFill/>
        </p:spPr>
        <p:txBody>
          <a:bodyPr wrap="square" rtlCol="0">
            <a:spAutoFit/>
          </a:bodyPr>
          <a:lstStyle/>
          <a:p>
            <a:pPr eaLnBrk="0" hangingPunct="0"/>
            <a:r>
              <a:rPr lang="en-US" sz="1600" dirty="0" smtClean="0">
                <a:solidFill>
                  <a:prstClr val="white"/>
                </a:solidFill>
                <a:latin typeface="Arial" charset="0"/>
                <a:ea typeface="ＭＳ Ｐゴシック" pitchFamily="1" charset="-128"/>
                <a:cs typeface="+mn-cs"/>
              </a:rPr>
              <a:t>AZ 2</a:t>
            </a:r>
            <a:endParaRPr lang="en-US" sz="1600" dirty="0">
              <a:solidFill>
                <a:prstClr val="white"/>
              </a:solidFill>
              <a:latin typeface="Arial" charset="0"/>
              <a:ea typeface="ＭＳ Ｐゴシック" pitchFamily="1" charset="-128"/>
              <a:cs typeface="+mn-cs"/>
            </a:endParaRPr>
          </a:p>
        </p:txBody>
      </p:sp>
    </p:spTree>
    <p:extLst>
      <p:ext uri="{BB962C8B-B14F-4D97-AF65-F5344CB8AC3E}">
        <p14:creationId xmlns="" xmlns:p14="http://schemas.microsoft.com/office/powerpoint/2010/main" val="1038975147"/>
      </p:ext>
    </p:extLst>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Grp="1" noChangeArrowheads="1"/>
          </p:cNvSpPr>
          <p:nvPr>
            <p:ph type="title"/>
          </p:nvPr>
        </p:nvSpPr>
        <p:spPr>
          <a:xfrm>
            <a:off x="381000" y="468084"/>
            <a:ext cx="8305800" cy="609600"/>
          </a:xfrm>
        </p:spPr>
        <p:txBody>
          <a:bodyPr/>
          <a:lstStyle/>
          <a:p>
            <a:pPr eaLnBrk="1" hangingPunct="1">
              <a:defRPr/>
            </a:pPr>
            <a:r>
              <a:rPr lang="en-US" b="1" dirty="0" smtClean="0">
                <a:solidFill>
                  <a:schemeClr val="accent1">
                    <a:lumMod val="50000"/>
                  </a:schemeClr>
                </a:solidFill>
              </a:rPr>
              <a:t>Key Points About HIA</a:t>
            </a:r>
            <a:endParaRPr lang="en-US" dirty="0">
              <a:cs typeface="+mj-cs"/>
            </a:endParaRPr>
          </a:p>
        </p:txBody>
      </p:sp>
      <p:sp>
        <p:nvSpPr>
          <p:cNvPr id="24579" name="Rectangle 3"/>
          <p:cNvSpPr>
            <a:spLocks noGrp="1" noChangeArrowheads="1"/>
          </p:cNvSpPr>
          <p:nvPr>
            <p:ph type="body" idx="1"/>
          </p:nvPr>
        </p:nvSpPr>
        <p:spPr>
          <a:xfrm>
            <a:off x="228600" y="1676400"/>
            <a:ext cx="8763000" cy="4267200"/>
          </a:xfrm>
        </p:spPr>
        <p:txBody>
          <a:bodyPr/>
          <a:lstStyle/>
          <a:p>
            <a:pPr marL="457200" indent="-457200">
              <a:spcBef>
                <a:spcPts val="0"/>
              </a:spcBef>
              <a:spcAft>
                <a:spcPts val="0"/>
              </a:spcAft>
              <a:buFont typeface="+mj-lt"/>
              <a:buAutoNum type="arabicPeriod"/>
            </a:pPr>
            <a:r>
              <a:rPr lang="en-US" sz="2400" dirty="0" smtClean="0"/>
              <a:t>The best way to learn HIA is just to do one!</a:t>
            </a:r>
          </a:p>
          <a:p>
            <a:pPr marL="914400" lvl="1" indent="-457200">
              <a:spcBef>
                <a:spcPts val="0"/>
              </a:spcBef>
              <a:spcAft>
                <a:spcPts val="600"/>
              </a:spcAft>
              <a:buSzPct val="140000"/>
            </a:pPr>
            <a:r>
              <a:rPr lang="en-US" sz="2400" dirty="0" smtClean="0"/>
              <a:t>Legacy of HIA:</a:t>
            </a:r>
          </a:p>
          <a:p>
            <a:pPr lvl="2">
              <a:spcBef>
                <a:spcPts val="0"/>
              </a:spcBef>
              <a:spcAft>
                <a:spcPts val="0"/>
              </a:spcAft>
              <a:buFont typeface="Arial" pitchFamily="34" charset="0"/>
              <a:buChar char="•"/>
            </a:pPr>
            <a:r>
              <a:rPr lang="en-US" sz="2400" dirty="0" smtClean="0"/>
              <a:t>Relationships/trust is built among partners</a:t>
            </a:r>
          </a:p>
          <a:p>
            <a:pPr lvl="2">
              <a:spcBef>
                <a:spcPts val="0"/>
              </a:spcBef>
              <a:spcAft>
                <a:spcPts val="0"/>
              </a:spcAft>
              <a:buFont typeface="Arial" pitchFamily="34" charset="0"/>
              <a:buChar char="•"/>
            </a:pPr>
            <a:r>
              <a:rPr lang="en-US" sz="2400" dirty="0" smtClean="0"/>
              <a:t>Increased stakeholder understanding of value of HIA</a:t>
            </a:r>
          </a:p>
          <a:p>
            <a:pPr lvl="2">
              <a:spcBef>
                <a:spcPts val="0"/>
              </a:spcBef>
              <a:spcAft>
                <a:spcPts val="1200"/>
              </a:spcAft>
              <a:buFont typeface="Arial" pitchFamily="34" charset="0"/>
              <a:buChar char="•"/>
            </a:pPr>
            <a:r>
              <a:rPr lang="en-US" sz="2400" dirty="0" smtClean="0"/>
              <a:t>Increases likelihood of doing another HIA in future or routine consideration of health in decision making</a:t>
            </a:r>
          </a:p>
          <a:p>
            <a:pPr marL="457200" indent="-457200" eaLnBrk="1" hangingPunct="1">
              <a:spcBef>
                <a:spcPts val="600"/>
              </a:spcBef>
              <a:spcAft>
                <a:spcPts val="1200"/>
              </a:spcAft>
              <a:buFont typeface="+mj-lt"/>
              <a:buAutoNum type="arabicPeriod"/>
            </a:pPr>
            <a:r>
              <a:rPr lang="en-US" sz="2400" dirty="0" smtClean="0"/>
              <a:t>Most HIAs aren’t all that expensive—primarily staff time</a:t>
            </a:r>
          </a:p>
          <a:p>
            <a:pPr marL="457200" indent="-457200">
              <a:spcBef>
                <a:spcPts val="600"/>
              </a:spcBef>
              <a:spcAft>
                <a:spcPts val="1200"/>
              </a:spcAft>
              <a:buFont typeface="+mj-lt"/>
              <a:buAutoNum type="arabicPeriod"/>
            </a:pPr>
            <a:r>
              <a:rPr lang="en-US" sz="2400" dirty="0" smtClean="0"/>
              <a:t>Takes a champion willing to spearhead effort</a:t>
            </a:r>
          </a:p>
          <a:p>
            <a:pPr>
              <a:spcBef>
                <a:spcPts val="0"/>
              </a:spcBef>
              <a:spcAft>
                <a:spcPts val="600"/>
              </a:spcAft>
              <a:buSzPct val="140000"/>
              <a:buFont typeface="Arial" pitchFamily="34" charset="0"/>
              <a:buChar char="•"/>
            </a:pPr>
            <a:endParaRPr lang="en-US" sz="2400" dirty="0" smtClean="0"/>
          </a:p>
          <a:p>
            <a:pPr eaLnBrk="1" hangingPunct="1">
              <a:lnSpc>
                <a:spcPct val="90000"/>
              </a:lnSpc>
            </a:pPr>
            <a:endParaRPr lang="en-US" sz="2800" dirty="0" smtClean="0"/>
          </a:p>
          <a:p>
            <a:pPr eaLnBrk="1" hangingPunct="1">
              <a:lnSpc>
                <a:spcPct val="90000"/>
              </a:lnSpc>
            </a:pPr>
            <a:endParaRPr lang="en-US" sz="2800" dirty="0" smtClean="0"/>
          </a:p>
        </p:txBody>
      </p:sp>
    </p:spTree>
    <p:extLst>
      <p:ext uri="{BB962C8B-B14F-4D97-AF65-F5344CB8AC3E}">
        <p14:creationId xmlns="" xmlns:p14="http://schemas.microsoft.com/office/powerpoint/2010/main" val="305901333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533400" y="1676400"/>
            <a:ext cx="5486400" cy="2209800"/>
          </a:xfrm>
        </p:spPr>
        <p:txBody>
          <a:bodyPr/>
          <a:lstStyle/>
          <a:p>
            <a:pPr lvl="1">
              <a:buFontTx/>
              <a:buNone/>
              <a:defRPr/>
            </a:pPr>
            <a:endParaRPr lang="en-US" dirty="0" smtClean="0"/>
          </a:p>
          <a:p>
            <a:pPr lvl="1">
              <a:defRPr/>
            </a:pPr>
            <a:endParaRPr lang="en-US" dirty="0"/>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endParaRPr lang="en-US" dirty="0" smtClean="0"/>
          </a:p>
          <a:p>
            <a:endParaRPr lang="en-US" dirty="0"/>
          </a:p>
        </p:txBody>
      </p:sp>
      <p:sp>
        <p:nvSpPr>
          <p:cNvPr id="8" name="Rectangle 3"/>
          <p:cNvSpPr txBox="1">
            <a:spLocks noChangeArrowheads="1"/>
          </p:cNvSpPr>
          <p:nvPr/>
        </p:nvSpPr>
        <p:spPr bwMode="auto">
          <a:xfrm>
            <a:off x="0" y="1295400"/>
            <a:ext cx="8763000" cy="2514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742950" lvl="1" indent="-285750" eaLnBrk="1" hangingPunct="1">
              <a:spcBef>
                <a:spcPct val="20000"/>
              </a:spcBef>
              <a:defRPr/>
            </a:pPr>
            <a:endParaRPr lang="en-US" kern="0" dirty="0" smtClean="0">
              <a:solidFill>
                <a:schemeClr val="tx1">
                  <a:lumMod val="85000"/>
                  <a:lumOff val="15000"/>
                </a:schemeClr>
              </a:solidFill>
              <a:latin typeface="+mn-lt"/>
              <a:ea typeface="+mn-ea"/>
            </a:endParaRPr>
          </a:p>
          <a:p>
            <a:pPr marL="1200150" lvl="2" indent="-285750" eaLnBrk="1" hangingPunct="1">
              <a:spcBef>
                <a:spcPct val="20000"/>
              </a:spcBef>
              <a:defRPr/>
            </a:pPr>
            <a:r>
              <a:rPr lang="en-US" sz="2800" kern="0" dirty="0" smtClean="0">
                <a:solidFill>
                  <a:schemeClr val="tx1">
                    <a:lumMod val="85000"/>
                    <a:lumOff val="15000"/>
                  </a:schemeClr>
                </a:solidFill>
                <a:latin typeface="+mn-lt"/>
                <a:ea typeface="+mn-ea"/>
              </a:rPr>
              <a:t>	</a:t>
            </a:r>
            <a:endParaRPr kumimoji="0" lang="en-US" sz="2800" b="0" i="0" u="none" strike="noStrike" kern="0" cap="none" spc="0" normalizeH="0" baseline="0" noProof="0" dirty="0" smtClean="0">
              <a:ln>
                <a:noFill/>
              </a:ln>
              <a:solidFill>
                <a:schemeClr val="tx1">
                  <a:lumMod val="85000"/>
                  <a:lumOff val="15000"/>
                </a:schemeClr>
              </a:solidFill>
              <a:effectLst/>
              <a:uLnTx/>
              <a:uFillTx/>
              <a:latin typeface="+mn-lt"/>
              <a:ea typeface="+mn-ea"/>
            </a:endParaRP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2800" b="0" i="0" u="none" strike="noStrike" kern="0" cap="none" spc="0" normalizeH="0" baseline="0" noProof="0" dirty="0">
              <a:ln>
                <a:noFill/>
              </a:ln>
              <a:solidFill>
                <a:schemeClr val="tx1">
                  <a:lumMod val="85000"/>
                  <a:lumOff val="15000"/>
                </a:schemeClr>
              </a:solidFill>
              <a:effectLst/>
              <a:uLnTx/>
              <a:uFillTx/>
              <a:latin typeface="+mn-lt"/>
              <a:ea typeface="+mn-ea"/>
            </a:endParaRPr>
          </a:p>
        </p:txBody>
      </p:sp>
      <p:pic>
        <p:nvPicPr>
          <p:cNvPr id="160770" name="Picture 2" descr="http://www.countyhealthrankings.org/sites/default/files/Rank_model.png"/>
          <p:cNvPicPr>
            <a:picLocks noChangeAspect="1" noChangeArrowheads="1"/>
          </p:cNvPicPr>
          <p:nvPr/>
        </p:nvPicPr>
        <p:blipFill>
          <a:blip r:embed="rId3" cstate="print"/>
          <a:srcRect/>
          <a:stretch>
            <a:fillRect/>
          </a:stretch>
        </p:blipFill>
        <p:spPr bwMode="auto">
          <a:xfrm>
            <a:off x="157326" y="29034"/>
            <a:ext cx="5100474" cy="6785693"/>
          </a:xfrm>
          <a:prstGeom prst="rect">
            <a:avLst/>
          </a:prstGeom>
          <a:noFill/>
        </p:spPr>
      </p:pic>
      <p:sp>
        <p:nvSpPr>
          <p:cNvPr id="9" name="TextBox 8"/>
          <p:cNvSpPr txBox="1"/>
          <p:nvPr/>
        </p:nvSpPr>
        <p:spPr>
          <a:xfrm>
            <a:off x="5381172" y="2068278"/>
            <a:ext cx="3733800" cy="2677656"/>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rPr>
              <a:t>County Health Rankings </a:t>
            </a:r>
          </a:p>
          <a:p>
            <a:pPr algn="ctr"/>
            <a:endParaRPr lang="en-US" sz="2800" b="1" dirty="0" smtClean="0">
              <a:effectLst>
                <a:outerShdw blurRad="38100" dist="38100" dir="2700000" algn="tl">
                  <a:srgbClr val="000000">
                    <a:alpha val="43137"/>
                  </a:srgbClr>
                </a:outerShdw>
              </a:effectLst>
            </a:endParaRPr>
          </a:p>
          <a:p>
            <a:pPr algn="ctr"/>
            <a:r>
              <a:rPr lang="en-US" sz="2000" i="1" dirty="0" smtClean="0"/>
              <a:t>RWJF and University of Wisconsin Madison</a:t>
            </a:r>
            <a:r>
              <a:rPr lang="en-US" sz="2000" dirty="0" smtClean="0"/>
              <a:t>:  </a:t>
            </a:r>
            <a:r>
              <a:rPr lang="en-US" sz="1800" dirty="0" smtClean="0">
                <a:hlinkClick r:id="rId4"/>
              </a:rPr>
              <a:t>www.countyhealthrankings.org/about-project/background</a:t>
            </a:r>
            <a:r>
              <a:rPr lang="en-US" sz="1800" dirty="0" smtClean="0"/>
              <a:t> </a:t>
            </a:r>
            <a:endParaRPr lang="en-US" sz="1800" dirty="0"/>
          </a:p>
        </p:txBody>
      </p:sp>
    </p:spTree>
    <p:extLst>
      <p:ext uri="{BB962C8B-B14F-4D97-AF65-F5344CB8AC3E}">
        <p14:creationId xmlns="" xmlns:p14="http://schemas.microsoft.com/office/powerpoint/2010/main" val="360331645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7924800" cy="609600"/>
          </a:xfrm>
        </p:spPr>
        <p:txBody>
          <a:bodyPr/>
          <a:lstStyle/>
          <a:p>
            <a:r>
              <a:rPr lang="en-US" b="1" dirty="0" smtClean="0">
                <a:solidFill>
                  <a:schemeClr val="accent1">
                    <a:lumMod val="50000"/>
                  </a:schemeClr>
                </a:solidFill>
              </a:rPr>
              <a:t>How Does HIA Typically Come About?</a:t>
            </a:r>
            <a:endParaRPr lang="en-US" dirty="0"/>
          </a:p>
        </p:txBody>
      </p:sp>
      <p:sp>
        <p:nvSpPr>
          <p:cNvPr id="3" name="Content Placeholder 2"/>
          <p:cNvSpPr>
            <a:spLocks noGrp="1"/>
          </p:cNvSpPr>
          <p:nvPr>
            <p:ph idx="1"/>
          </p:nvPr>
        </p:nvSpPr>
        <p:spPr>
          <a:xfrm>
            <a:off x="65316" y="1447800"/>
            <a:ext cx="8839200" cy="4495800"/>
          </a:xfrm>
        </p:spPr>
        <p:txBody>
          <a:bodyPr/>
          <a:lstStyle/>
          <a:p>
            <a:pPr marL="457200" indent="-457200">
              <a:spcBef>
                <a:spcPts val="0"/>
              </a:spcBef>
              <a:spcAft>
                <a:spcPts val="1200"/>
              </a:spcAft>
              <a:buFont typeface="+mj-lt"/>
              <a:buAutoNum type="arabicPeriod"/>
            </a:pPr>
            <a:r>
              <a:rPr lang="en-US" sz="2500" dirty="0" smtClean="0"/>
              <a:t>A decision/policy/program/plan is on the table and potentially impacted populations are concerned about it</a:t>
            </a:r>
            <a:endParaRPr lang="en-US" sz="2500" b="1" dirty="0" smtClean="0"/>
          </a:p>
          <a:p>
            <a:pPr marL="1371600" lvl="1" indent="-457200" eaLnBrk="1" hangingPunct="1">
              <a:spcBef>
                <a:spcPts val="0"/>
              </a:spcBef>
              <a:spcAft>
                <a:spcPts val="1800"/>
              </a:spcAft>
              <a:buSzPct val="140000"/>
              <a:buFont typeface="Arial" pitchFamily="34" charset="0"/>
              <a:buChar char="•"/>
            </a:pPr>
            <a:r>
              <a:rPr lang="en-US" sz="2200" dirty="0" smtClean="0"/>
              <a:t>HIA identified as a tool for effective engagement and informing the decision-making process</a:t>
            </a:r>
          </a:p>
          <a:p>
            <a:pPr marL="457200" indent="-457200">
              <a:spcBef>
                <a:spcPts val="0"/>
              </a:spcBef>
              <a:spcAft>
                <a:spcPts val="0"/>
              </a:spcAft>
              <a:buFont typeface="+mj-lt"/>
              <a:buAutoNum type="arabicPeriod"/>
            </a:pPr>
            <a:r>
              <a:rPr lang="en-US" sz="2500" dirty="0" smtClean="0"/>
              <a:t>Folks see the value of HIA and want to develop capacity to carry it out</a:t>
            </a:r>
            <a:endParaRPr lang="en-US" sz="2500" b="1" dirty="0" smtClean="0"/>
          </a:p>
          <a:p>
            <a:pPr marL="1371600" lvl="1" indent="-457200" eaLnBrk="1" hangingPunct="1">
              <a:spcBef>
                <a:spcPts val="0"/>
              </a:spcBef>
              <a:spcAft>
                <a:spcPts val="600"/>
              </a:spcAft>
              <a:buSzPct val="140000"/>
              <a:buFont typeface="Arial" pitchFamily="34" charset="0"/>
              <a:buChar char="•"/>
            </a:pPr>
            <a:r>
              <a:rPr lang="en-US" sz="2200" dirty="0" smtClean="0"/>
              <a:t>First Step: need to identify an appropriate HIA decision target</a:t>
            </a:r>
          </a:p>
          <a:p>
            <a:pPr marL="1371600" lvl="1" indent="-457200" eaLnBrk="1" hangingPunct="1">
              <a:spcBef>
                <a:spcPts val="0"/>
              </a:spcBef>
              <a:spcAft>
                <a:spcPts val="600"/>
              </a:spcAft>
              <a:buSzPct val="140000"/>
              <a:buFont typeface="Arial" pitchFamily="34" charset="0"/>
              <a:buChar char="•"/>
            </a:pPr>
            <a:r>
              <a:rPr lang="en-US" sz="2200" dirty="0" smtClean="0"/>
              <a:t>How? – Meet with folks outside health sectors to learn about upcoming decisions that may be important to health </a:t>
            </a:r>
            <a:endParaRPr lang="en-US" sz="2200" dirty="0"/>
          </a:p>
          <a:p>
            <a:pPr marL="1371600" lvl="1" indent="-457200" eaLnBrk="1" hangingPunct="1">
              <a:spcBef>
                <a:spcPts val="0"/>
              </a:spcBef>
              <a:spcAft>
                <a:spcPts val="0"/>
              </a:spcAft>
              <a:buSzPct val="140000"/>
              <a:buFont typeface="Arial" pitchFamily="34" charset="0"/>
              <a:buChar char="•"/>
            </a:pPr>
            <a:r>
              <a:rPr lang="en-US" sz="2200" dirty="0" smtClean="0"/>
              <a:t>Screening step is KEY! – screening worksheet available </a:t>
            </a:r>
          </a:p>
          <a:p>
            <a:pPr marL="1371600" lvl="1" indent="-457200" eaLnBrk="1" hangingPunct="1">
              <a:spcBef>
                <a:spcPts val="0"/>
              </a:spcBef>
              <a:spcAft>
                <a:spcPts val="0"/>
              </a:spcAft>
              <a:buSzPct val="140000"/>
              <a:buFont typeface="Arial" pitchFamily="34" charset="0"/>
              <a:buChar char="•"/>
            </a:pPr>
            <a:endParaRPr lang="en-US" sz="2000" dirty="0" smtClean="0"/>
          </a:p>
        </p:txBody>
      </p:sp>
    </p:spTree>
    <p:extLst>
      <p:ext uri="{BB962C8B-B14F-4D97-AF65-F5344CB8AC3E}">
        <p14:creationId xmlns="" xmlns:p14="http://schemas.microsoft.com/office/powerpoint/2010/main" val="3403738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839200" cy="1066800"/>
          </a:xfrm>
        </p:spPr>
        <p:txBody>
          <a:bodyPr/>
          <a:lstStyle/>
          <a:p>
            <a:r>
              <a:rPr lang="en-US" b="1" dirty="0">
                <a:solidFill>
                  <a:schemeClr val="accent1">
                    <a:lumMod val="50000"/>
                  </a:schemeClr>
                </a:solidFill>
              </a:rPr>
              <a:t>Once </a:t>
            </a:r>
            <a:r>
              <a:rPr lang="en-US" b="1" dirty="0" smtClean="0">
                <a:solidFill>
                  <a:schemeClr val="accent1">
                    <a:lumMod val="50000"/>
                  </a:schemeClr>
                </a:solidFill>
              </a:rPr>
              <a:t>You Have An Appropriate </a:t>
            </a:r>
            <a:r>
              <a:rPr lang="en-US" b="1" dirty="0">
                <a:solidFill>
                  <a:schemeClr val="accent1">
                    <a:lumMod val="50000"/>
                  </a:schemeClr>
                </a:solidFill>
              </a:rPr>
              <a:t>HIA </a:t>
            </a:r>
            <a:r>
              <a:rPr lang="en-US" b="1" dirty="0" smtClean="0">
                <a:solidFill>
                  <a:schemeClr val="accent1">
                    <a:lumMod val="50000"/>
                  </a:schemeClr>
                </a:solidFill>
              </a:rPr>
              <a:t>Decision Target </a:t>
            </a:r>
            <a:r>
              <a:rPr lang="en-US" b="1" dirty="0">
                <a:solidFill>
                  <a:schemeClr val="accent1">
                    <a:lumMod val="50000"/>
                  </a:schemeClr>
                </a:solidFill>
              </a:rPr>
              <a:t>. . . </a:t>
            </a:r>
          </a:p>
        </p:txBody>
      </p:sp>
      <p:sp>
        <p:nvSpPr>
          <p:cNvPr id="3" name="Content Placeholder 2"/>
          <p:cNvSpPr>
            <a:spLocks noGrp="1"/>
          </p:cNvSpPr>
          <p:nvPr>
            <p:ph idx="1"/>
          </p:nvPr>
        </p:nvSpPr>
        <p:spPr>
          <a:xfrm>
            <a:off x="65316" y="1400628"/>
            <a:ext cx="8839200" cy="4495800"/>
          </a:xfrm>
        </p:spPr>
        <p:txBody>
          <a:bodyPr/>
          <a:lstStyle/>
          <a:p>
            <a:pPr marL="457200" indent="-457200">
              <a:spcBef>
                <a:spcPts val="0"/>
              </a:spcBef>
              <a:spcAft>
                <a:spcPts val="600"/>
              </a:spcAft>
              <a:buFont typeface="+mj-lt"/>
              <a:buAutoNum type="arabicPeriod"/>
            </a:pPr>
            <a:r>
              <a:rPr lang="en-US" sz="2600" dirty="0"/>
              <a:t>Apply for grant opportunities </a:t>
            </a:r>
          </a:p>
          <a:p>
            <a:pPr marL="1371600" lvl="1" indent="-457200" eaLnBrk="1" hangingPunct="1">
              <a:spcBef>
                <a:spcPts val="0"/>
              </a:spcBef>
              <a:spcAft>
                <a:spcPts val="1200"/>
              </a:spcAft>
              <a:buSzPct val="140000"/>
              <a:buFont typeface="Arial" pitchFamily="34" charset="0"/>
              <a:buChar char="•"/>
            </a:pPr>
            <a:r>
              <a:rPr lang="en-US" sz="2100" dirty="0"/>
              <a:t>3rd CFP from </a:t>
            </a:r>
            <a:r>
              <a:rPr lang="en-US" sz="2100" dirty="0" smtClean="0"/>
              <a:t>Health Impact Project released today</a:t>
            </a:r>
          </a:p>
          <a:p>
            <a:pPr marL="1371600" lvl="1" indent="-457200" eaLnBrk="1" hangingPunct="1">
              <a:spcBef>
                <a:spcPts val="0"/>
              </a:spcBef>
              <a:spcAft>
                <a:spcPts val="1200"/>
              </a:spcAft>
              <a:buSzPct val="140000"/>
              <a:buFont typeface="Arial" pitchFamily="34" charset="0"/>
              <a:buChar char="•"/>
            </a:pPr>
            <a:r>
              <a:rPr lang="en-US" sz="2100" dirty="0" smtClean="0"/>
              <a:t>Grants up to $75,000 for 18 months, tailored 2-day HIA training, ongoing mentoring and technical assistance</a:t>
            </a:r>
          </a:p>
          <a:p>
            <a:pPr marL="1371600" lvl="1" indent="-457200" eaLnBrk="1" hangingPunct="1">
              <a:spcBef>
                <a:spcPts val="0"/>
              </a:spcBef>
              <a:spcAft>
                <a:spcPts val="1200"/>
              </a:spcAft>
              <a:buSzPct val="140000"/>
              <a:buFont typeface="Arial" pitchFamily="34" charset="0"/>
              <a:buChar char="•"/>
            </a:pPr>
            <a:r>
              <a:rPr lang="en-US" sz="2100" dirty="0" smtClean="0"/>
              <a:t>Association of State and Territorial Health Officials (ASTHO) released RFP today, up to 15,000 for 9 months</a:t>
            </a:r>
            <a:endParaRPr lang="en-US" sz="2100" dirty="0"/>
          </a:p>
          <a:p>
            <a:pPr marL="457200" indent="-457200">
              <a:spcBef>
                <a:spcPts val="0"/>
              </a:spcBef>
              <a:spcAft>
                <a:spcPts val="600"/>
              </a:spcAft>
              <a:buFont typeface="+mj-lt"/>
              <a:buAutoNum type="arabicPeriod"/>
            </a:pPr>
            <a:r>
              <a:rPr lang="en-US" sz="2600" dirty="0"/>
              <a:t>Or, seek out wealth of resources </a:t>
            </a:r>
            <a:r>
              <a:rPr lang="en-US" sz="2600" dirty="0" smtClean="0"/>
              <a:t>online </a:t>
            </a:r>
            <a:endParaRPr lang="en-US" sz="2600" dirty="0"/>
          </a:p>
          <a:p>
            <a:pPr marL="1371600" lvl="1" indent="-457200" eaLnBrk="1" hangingPunct="1">
              <a:spcBef>
                <a:spcPts val="0"/>
              </a:spcBef>
              <a:spcAft>
                <a:spcPts val="600"/>
              </a:spcAft>
              <a:buSzPct val="140000"/>
              <a:buFont typeface="Arial" pitchFamily="34" charset="0"/>
              <a:buChar char="•"/>
            </a:pPr>
            <a:r>
              <a:rPr lang="en-US" sz="2100" dirty="0" smtClean="0"/>
              <a:t>Plenty </a:t>
            </a:r>
            <a:r>
              <a:rPr lang="en-US" sz="2100" dirty="0"/>
              <a:t>of people have taken up HIA without official </a:t>
            </a:r>
            <a:r>
              <a:rPr lang="en-US" sz="2100" dirty="0" smtClean="0"/>
              <a:t>training</a:t>
            </a:r>
          </a:p>
          <a:p>
            <a:pPr marL="1371600" lvl="1" indent="-457200" eaLnBrk="1" hangingPunct="1">
              <a:spcBef>
                <a:spcPts val="0"/>
              </a:spcBef>
              <a:spcAft>
                <a:spcPts val="600"/>
              </a:spcAft>
              <a:buSzPct val="140000"/>
              <a:buFont typeface="Arial" pitchFamily="34" charset="0"/>
              <a:buChar char="•"/>
            </a:pPr>
            <a:r>
              <a:rPr lang="en-US" sz="2100" dirty="0"/>
              <a:t>HIA is </a:t>
            </a:r>
            <a:r>
              <a:rPr lang="en-US" sz="2100" dirty="0" smtClean="0"/>
              <a:t>a common </a:t>
            </a:r>
            <a:r>
              <a:rPr lang="en-US" sz="2100" dirty="0"/>
              <a:t>sense approach  </a:t>
            </a:r>
          </a:p>
          <a:p>
            <a:pPr marL="1371600" lvl="1" indent="-457200" eaLnBrk="1" hangingPunct="1">
              <a:spcBef>
                <a:spcPts val="0"/>
              </a:spcBef>
              <a:spcAft>
                <a:spcPts val="1200"/>
              </a:spcAft>
              <a:buSzPct val="140000"/>
              <a:buFont typeface="Arial" pitchFamily="34" charset="0"/>
              <a:buChar char="•"/>
            </a:pPr>
            <a:r>
              <a:rPr lang="en-US" sz="2100" dirty="0" smtClean="0"/>
              <a:t>It’s really </a:t>
            </a:r>
            <a:r>
              <a:rPr lang="en-US" sz="2100" dirty="0"/>
              <a:t>about structuring </a:t>
            </a:r>
            <a:r>
              <a:rPr lang="en-US" sz="2100" dirty="0" smtClean="0"/>
              <a:t>public health </a:t>
            </a:r>
            <a:r>
              <a:rPr lang="en-US" sz="2100" dirty="0"/>
              <a:t>input in a way that is relevant for decision makers in </a:t>
            </a:r>
            <a:r>
              <a:rPr lang="en-US" sz="2100" dirty="0" smtClean="0"/>
              <a:t>other sectors  </a:t>
            </a:r>
          </a:p>
          <a:p>
            <a:pPr marL="1371600" lvl="1" indent="-457200" eaLnBrk="1" hangingPunct="1">
              <a:spcBef>
                <a:spcPts val="0"/>
              </a:spcBef>
              <a:spcAft>
                <a:spcPts val="0"/>
              </a:spcAft>
              <a:buSzPct val="140000"/>
              <a:buFont typeface="Arial" pitchFamily="34" charset="0"/>
              <a:buChar char="•"/>
            </a:pPr>
            <a:endParaRPr lang="en-US" sz="2000" dirty="0" smtClean="0"/>
          </a:p>
        </p:txBody>
      </p:sp>
    </p:spTree>
    <p:extLst>
      <p:ext uri="{BB962C8B-B14F-4D97-AF65-F5344CB8AC3E}">
        <p14:creationId xmlns="" xmlns:p14="http://schemas.microsoft.com/office/powerpoint/2010/main" val="881186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7924800" cy="609600"/>
          </a:xfrm>
        </p:spPr>
        <p:txBody>
          <a:bodyPr/>
          <a:lstStyle/>
          <a:p>
            <a:r>
              <a:rPr lang="en-US" b="1" dirty="0" smtClean="0">
                <a:solidFill>
                  <a:schemeClr val="accent1">
                    <a:lumMod val="50000"/>
                  </a:schemeClr>
                </a:solidFill>
              </a:rPr>
              <a:t>Helpful HIA Websites &amp; Resources</a:t>
            </a:r>
          </a:p>
        </p:txBody>
      </p:sp>
      <p:sp>
        <p:nvSpPr>
          <p:cNvPr id="3" name="Content Placeholder 2"/>
          <p:cNvSpPr>
            <a:spLocks noGrp="1"/>
          </p:cNvSpPr>
          <p:nvPr>
            <p:ph idx="1"/>
          </p:nvPr>
        </p:nvSpPr>
        <p:spPr>
          <a:xfrm>
            <a:off x="134256" y="1415142"/>
            <a:ext cx="8915400" cy="4724400"/>
          </a:xfrm>
        </p:spPr>
        <p:txBody>
          <a:bodyPr/>
          <a:lstStyle/>
          <a:p>
            <a:pPr marL="0" indent="182880">
              <a:spcBef>
                <a:spcPts val="0"/>
              </a:spcBef>
              <a:spcAft>
                <a:spcPts val="0"/>
              </a:spcAft>
              <a:buFont typeface="Arial" pitchFamily="34" charset="0"/>
              <a:buChar char="•"/>
            </a:pPr>
            <a:r>
              <a:rPr lang="en-US" sz="2200" b="1" dirty="0" smtClean="0"/>
              <a:t>Health Impact Project: Interactive Map of HIA in U.S. </a:t>
            </a:r>
          </a:p>
          <a:p>
            <a:pPr marL="400050" lvl="1" indent="0">
              <a:spcBef>
                <a:spcPts val="0"/>
              </a:spcBef>
              <a:spcAft>
                <a:spcPts val="1200"/>
              </a:spcAft>
            </a:pPr>
            <a:r>
              <a:rPr lang="en-US" sz="2200" dirty="0" smtClean="0">
                <a:hlinkClick r:id="rId3"/>
              </a:rPr>
              <a:t>www.healthimpactproject.org</a:t>
            </a:r>
            <a:endParaRPr lang="en-US" sz="2200" dirty="0" smtClean="0"/>
          </a:p>
          <a:p>
            <a:pPr marL="0" indent="182880">
              <a:spcBef>
                <a:spcPts val="0"/>
              </a:spcBef>
              <a:spcAft>
                <a:spcPts val="0"/>
              </a:spcAft>
              <a:buFont typeface="Arial" pitchFamily="34" charset="0"/>
              <a:buChar char="•"/>
            </a:pPr>
            <a:r>
              <a:rPr lang="en-US" sz="2200" b="1" dirty="0"/>
              <a:t>National Network of Public Health Institutes: Training Materials</a:t>
            </a:r>
          </a:p>
          <a:p>
            <a:pPr marL="400050" lvl="1" indent="0">
              <a:spcBef>
                <a:spcPts val="0"/>
              </a:spcBef>
              <a:spcAft>
                <a:spcPts val="1200"/>
              </a:spcAft>
            </a:pPr>
            <a:r>
              <a:rPr lang="en-US" sz="2200" dirty="0">
                <a:hlinkClick r:id="rId4"/>
              </a:rPr>
              <a:t>http://nnphi.org/CMSuploads/PHI_HIATrainingMaterials_NNPHIWebsite.pdf</a:t>
            </a:r>
            <a:endParaRPr lang="en-US" sz="2200" dirty="0"/>
          </a:p>
          <a:p>
            <a:pPr marL="0" indent="182880">
              <a:spcBef>
                <a:spcPts val="0"/>
              </a:spcBef>
              <a:spcAft>
                <a:spcPts val="0"/>
              </a:spcAft>
              <a:buFont typeface="Arial" pitchFamily="34" charset="0"/>
              <a:buChar char="•"/>
            </a:pPr>
            <a:r>
              <a:rPr lang="en-US" sz="2200" b="1" dirty="0" smtClean="0"/>
              <a:t>Human Impact Partners: HIA Training Materials &amp; Worksheets</a:t>
            </a:r>
          </a:p>
          <a:p>
            <a:pPr marL="400050" lvl="1" indent="0">
              <a:spcBef>
                <a:spcPts val="0"/>
              </a:spcBef>
              <a:spcAft>
                <a:spcPts val="1200"/>
              </a:spcAft>
            </a:pPr>
            <a:r>
              <a:rPr lang="en-US" sz="2200" dirty="0" smtClean="0">
                <a:hlinkClick r:id="rId5"/>
              </a:rPr>
              <a:t>www.humanimpact.org</a:t>
            </a:r>
            <a:endParaRPr lang="en-US" sz="2200" dirty="0" smtClean="0"/>
          </a:p>
          <a:p>
            <a:pPr marL="0" indent="182880">
              <a:spcBef>
                <a:spcPts val="0"/>
              </a:spcBef>
              <a:spcAft>
                <a:spcPts val="0"/>
              </a:spcAft>
              <a:buFont typeface="Arial" pitchFamily="34" charset="0"/>
              <a:buChar char="•"/>
            </a:pPr>
            <a:r>
              <a:rPr lang="en-US" sz="2200" b="1" dirty="0" smtClean="0"/>
              <a:t>UCLA’s HIA-CLIC: HIA Clearing House for Practitioners</a:t>
            </a:r>
          </a:p>
          <a:p>
            <a:pPr marL="400050" lvl="1" indent="0">
              <a:spcBef>
                <a:spcPts val="0"/>
              </a:spcBef>
              <a:spcAft>
                <a:spcPts val="1200"/>
              </a:spcAft>
            </a:pPr>
            <a:r>
              <a:rPr lang="en-US" sz="2200" dirty="0" smtClean="0">
                <a:hlinkClick r:id="rId6"/>
              </a:rPr>
              <a:t>www.hiaguide.org</a:t>
            </a:r>
            <a:endParaRPr lang="en-US" sz="2200" dirty="0" smtClean="0"/>
          </a:p>
          <a:p>
            <a:pPr marL="0" indent="182880">
              <a:spcBef>
                <a:spcPts val="0"/>
              </a:spcBef>
              <a:spcAft>
                <a:spcPts val="0"/>
              </a:spcAft>
              <a:buFont typeface="Arial" pitchFamily="34" charset="0"/>
              <a:buChar char="•"/>
            </a:pPr>
            <a:r>
              <a:rPr lang="en-US" sz="2200" b="1" dirty="0" smtClean="0"/>
              <a:t>American Planning Association: Online HIA Training </a:t>
            </a:r>
          </a:p>
          <a:p>
            <a:pPr marL="400050" lvl="1" indent="0">
              <a:spcBef>
                <a:spcPts val="0"/>
              </a:spcBef>
              <a:spcAft>
                <a:spcPts val="1200"/>
              </a:spcAft>
            </a:pPr>
            <a:r>
              <a:rPr lang="en-US" sz="2200" dirty="0" smtClean="0">
                <a:hlinkClick r:id="rId7"/>
              </a:rPr>
              <a:t>http://professional.captus.com/Planning/hia/default.aspx</a:t>
            </a:r>
            <a:endParaRPr lang="en-US" sz="2200" dirty="0" smtClean="0"/>
          </a:p>
          <a:p>
            <a:pPr marL="0" indent="182880">
              <a:spcBef>
                <a:spcPts val="0"/>
              </a:spcBef>
              <a:spcAft>
                <a:spcPts val="0"/>
              </a:spcAft>
              <a:buFont typeface="Arial" pitchFamily="34" charset="0"/>
              <a:buChar char="•"/>
            </a:pPr>
            <a:r>
              <a:rPr lang="en-US" sz="2200" b="1" dirty="0"/>
              <a:t>CDC’s “</a:t>
            </a:r>
            <a:r>
              <a:rPr lang="en-US" sz="2200" b="1" dirty="0"/>
              <a:t>phConnect</a:t>
            </a:r>
            <a:r>
              <a:rPr lang="en-US" sz="2200" b="1" dirty="0"/>
              <a:t>”: Online HIA Community </a:t>
            </a:r>
            <a:endParaRPr lang="en-US" sz="2200" b="1" dirty="0" smtClean="0"/>
          </a:p>
          <a:p>
            <a:pPr marL="400050" lvl="1" indent="0">
              <a:spcBef>
                <a:spcPts val="0"/>
              </a:spcBef>
              <a:spcAft>
                <a:spcPts val="1200"/>
              </a:spcAft>
            </a:pPr>
            <a:r>
              <a:rPr lang="en-US" sz="2200" dirty="0" smtClean="0">
                <a:hlinkClick r:id="rId8"/>
              </a:rPr>
              <a:t>www.phconnect.org</a:t>
            </a:r>
            <a:endParaRPr lang="en-US" sz="2200" dirty="0" smtClean="0"/>
          </a:p>
          <a:p>
            <a:pPr marL="400050" lvl="1" indent="0">
              <a:spcBef>
                <a:spcPts val="0"/>
              </a:spcBef>
              <a:spcAft>
                <a:spcPts val="1200"/>
              </a:spcAft>
            </a:pPr>
            <a:endParaRPr lang="en-US" sz="2200" dirty="0" smtClean="0"/>
          </a:p>
          <a:p>
            <a:pPr marL="0" indent="0">
              <a:spcBef>
                <a:spcPts val="0"/>
              </a:spcBef>
              <a:spcAft>
                <a:spcPts val="0"/>
              </a:spcAft>
            </a:pPr>
            <a:endParaRPr lang="en-US" sz="2000" dirty="0" smtClean="0"/>
          </a:p>
          <a:p>
            <a:endParaRPr lang="en-US" sz="2000" dirty="0" smtClean="0"/>
          </a:p>
          <a:p>
            <a:endParaRPr lang="en-US" sz="2000" dirty="0" smtClean="0"/>
          </a:p>
          <a:p>
            <a:endParaRPr lang="en-US" sz="2000" dirty="0" smtClean="0"/>
          </a:p>
          <a:p>
            <a:endParaRPr lang="en-US" sz="2000" dirty="0" smtClean="0"/>
          </a:p>
          <a:p>
            <a:endParaRPr lang="en-US" dirty="0"/>
          </a:p>
        </p:txBody>
      </p:sp>
      <p:sp>
        <p:nvSpPr>
          <p:cNvPr id="4" name="Slide Number Placeholder 3"/>
          <p:cNvSpPr>
            <a:spLocks noGrp="1"/>
          </p:cNvSpPr>
          <p:nvPr>
            <p:ph type="sldNum" sz="quarter" idx="10"/>
          </p:nvPr>
        </p:nvSpPr>
        <p:spPr/>
        <p:txBody>
          <a:bodyPr/>
          <a:lstStyle/>
          <a:p>
            <a:endParaRPr lang="en-US" dirty="0" smtClean="0"/>
          </a:p>
          <a:p>
            <a:endParaRPr lang="en-US" dirty="0"/>
          </a:p>
        </p:txBody>
      </p:sp>
    </p:spTree>
    <p:extLst>
      <p:ext uri="{BB962C8B-B14F-4D97-AF65-F5344CB8AC3E}">
        <p14:creationId xmlns="" xmlns:p14="http://schemas.microsoft.com/office/powerpoint/2010/main" val="3828158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cstate="print"/>
          <a:srcRect/>
          <a:stretch>
            <a:fillRect/>
          </a:stretch>
        </p:blipFill>
        <p:spPr bwMode="auto">
          <a:xfrm>
            <a:off x="0" y="1427163"/>
            <a:ext cx="9144000" cy="5570537"/>
          </a:xfrm>
          <a:prstGeom prst="rect">
            <a:avLst/>
          </a:prstGeom>
          <a:noFill/>
          <a:ln w="9525">
            <a:noFill/>
            <a:miter lim="800000"/>
            <a:headEnd/>
            <a:tailEnd/>
          </a:ln>
        </p:spPr>
      </p:pic>
      <p:sp>
        <p:nvSpPr>
          <p:cNvPr id="73731" name="Rectangle 3"/>
          <p:cNvSpPr>
            <a:spLocks noGrp="1" noChangeArrowheads="1"/>
          </p:cNvSpPr>
          <p:nvPr>
            <p:ph type="title"/>
          </p:nvPr>
        </p:nvSpPr>
        <p:spPr>
          <a:xfrm>
            <a:off x="685800" y="381000"/>
            <a:ext cx="7924800" cy="609600"/>
          </a:xfrm>
        </p:spPr>
        <p:txBody>
          <a:bodyPr/>
          <a:lstStyle/>
          <a:p>
            <a:pPr algn="ctr" eaLnBrk="1" hangingPunct="1">
              <a:defRPr/>
            </a:pPr>
            <a:r>
              <a:rPr lang="en-US" sz="5400" dirty="0" smtClean="0"/>
              <a:t>Discussion</a:t>
            </a:r>
          </a:p>
        </p:txBody>
      </p:sp>
      <p:sp>
        <p:nvSpPr>
          <p:cNvPr id="5" name="Content Placeholder 5"/>
          <p:cNvSpPr txBox="1">
            <a:spLocks/>
          </p:cNvSpPr>
          <p:nvPr/>
        </p:nvSpPr>
        <p:spPr>
          <a:xfrm>
            <a:off x="228600" y="1037772"/>
            <a:ext cx="5486400" cy="2667000"/>
          </a:xfrm>
          <a:prstGeom prst="rect">
            <a:avLst/>
          </a:prstGeom>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ＭＳ Ｐゴシック"/>
            </a:endParaRPr>
          </a:p>
          <a:p>
            <a:pPr marL="0" marR="0" lvl="0" indent="0"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none" spc="0" normalizeH="0" baseline="0" noProof="0" dirty="0" smtClean="0">
                <a:ln>
                  <a:noFill/>
                </a:ln>
                <a:solidFill>
                  <a:schemeClr val="tx1"/>
                </a:solidFill>
                <a:effectLst/>
                <a:uLnTx/>
                <a:uFillTx/>
                <a:latin typeface="+mn-lt"/>
                <a:ea typeface="+mn-ea"/>
                <a:cs typeface="ＭＳ Ｐゴシック"/>
              </a:rPr>
              <a:t>Kara Vonasek</a:t>
            </a:r>
          </a:p>
          <a:p>
            <a:pPr marL="0" marR="0" lvl="0" indent="0"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none" spc="0" normalizeH="0" baseline="0" noProof="0" dirty="0" smtClean="0">
                <a:ln>
                  <a:noFill/>
                </a:ln>
                <a:solidFill>
                  <a:schemeClr val="tx1"/>
                </a:solidFill>
                <a:effectLst/>
                <a:uLnTx/>
                <a:uFillTx/>
                <a:latin typeface="+mn-lt"/>
                <a:ea typeface="+mn-ea"/>
                <a:cs typeface="ＭＳ Ｐゴシック"/>
                <a:hlinkClick r:id="rId4"/>
              </a:rPr>
              <a:t>kvonasek@pewtrusts.org</a:t>
            </a:r>
            <a:endParaRPr kumimoji="0" lang="en-US" sz="2800" b="1" i="0" u="none" strike="noStrike" kern="0" cap="none" spc="0" normalizeH="0" baseline="0" noProof="0" dirty="0" smtClean="0">
              <a:ln>
                <a:noFill/>
              </a:ln>
              <a:solidFill>
                <a:schemeClr val="tx1"/>
              </a:solidFill>
              <a:effectLst/>
              <a:uLnTx/>
              <a:uFillTx/>
              <a:latin typeface="+mn-lt"/>
              <a:ea typeface="+mn-ea"/>
              <a:cs typeface="ＭＳ Ｐゴシック"/>
            </a:endParaRPr>
          </a:p>
          <a:p>
            <a:pPr marL="0" marR="0" lvl="0" indent="0"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none" spc="0" normalizeH="0" baseline="0" noProof="0" dirty="0" smtClean="0">
                <a:ln>
                  <a:noFill/>
                </a:ln>
                <a:solidFill>
                  <a:schemeClr val="tx1"/>
                </a:solidFill>
                <a:effectLst/>
                <a:uLnTx/>
                <a:uFillTx/>
                <a:latin typeface="+mn-lt"/>
                <a:ea typeface="+mn-ea"/>
                <a:cs typeface="ＭＳ Ｐゴシック"/>
              </a:rPr>
              <a:t>Phone: 202.540.6379</a:t>
            </a:r>
          </a:p>
          <a:p>
            <a:pPr marL="0" marR="0" lvl="0" indent="0" defTabSz="914400" rtl="0" eaLnBrk="1" fontAlgn="base" latinLnBrk="0" hangingPunct="1">
              <a:lnSpc>
                <a:spcPct val="100000"/>
              </a:lnSpc>
              <a:spcBef>
                <a:spcPct val="20000"/>
              </a:spcBef>
              <a:spcAft>
                <a:spcPct val="0"/>
              </a:spcAft>
              <a:buClrTx/>
              <a:buSzTx/>
              <a:buFontTx/>
              <a:buNone/>
              <a:tabLst/>
              <a:defRPr/>
            </a:pPr>
            <a:r>
              <a:rPr lang="en-US" sz="2800" b="1" kern="0" dirty="0" smtClean="0">
                <a:latin typeface="+mn-lt"/>
                <a:ea typeface="+mn-ea"/>
              </a:rPr>
              <a:t>www.healthimpactproject.org</a:t>
            </a:r>
            <a:endParaRPr kumimoji="0" lang="en-US" sz="2800" b="1" i="0" u="none" strike="noStrike" kern="0" cap="none" spc="0" normalizeH="0" baseline="0" noProof="0" dirty="0" smtClean="0">
              <a:ln>
                <a:noFill/>
              </a:ln>
              <a:solidFill>
                <a:schemeClr val="tx1"/>
              </a:solidFill>
              <a:effectLst/>
              <a:uLnTx/>
              <a:uFillTx/>
              <a:latin typeface="+mn-lt"/>
              <a:ea typeface="+mn-ea"/>
              <a:cs typeface="ＭＳ Ｐゴシック"/>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304800" y="533400"/>
            <a:ext cx="7924800" cy="609600"/>
          </a:xfrm>
        </p:spPr>
        <p:txBody>
          <a:bodyPr/>
          <a:lstStyle/>
          <a:p>
            <a:pPr eaLnBrk="1" hangingPunct="1">
              <a:defRPr/>
            </a:pPr>
            <a:r>
              <a:rPr lang="en-US" sz="3200" b="1" dirty="0" smtClean="0">
                <a:solidFill>
                  <a:schemeClr val="accent3">
                    <a:lumMod val="50000"/>
                  </a:schemeClr>
                </a:solidFill>
                <a:cs typeface="ＭＳ Ｐゴシック"/>
              </a:rPr>
              <a:t>The Problem</a:t>
            </a:r>
            <a:endParaRPr lang="en-US" sz="3200" b="1" dirty="0">
              <a:solidFill>
                <a:schemeClr val="accent3">
                  <a:lumMod val="50000"/>
                </a:schemeClr>
              </a:solidFill>
              <a:cs typeface="ＭＳ Ｐゴシック"/>
            </a:endParaRPr>
          </a:p>
        </p:txBody>
      </p:sp>
      <p:sp>
        <p:nvSpPr>
          <p:cNvPr id="14339" name="Content Placeholder 2"/>
          <p:cNvSpPr>
            <a:spLocks noGrp="1"/>
          </p:cNvSpPr>
          <p:nvPr>
            <p:ph idx="4294967295"/>
          </p:nvPr>
        </p:nvSpPr>
        <p:spPr>
          <a:xfrm>
            <a:off x="381000" y="1679575"/>
            <a:ext cx="7848600" cy="3200400"/>
          </a:xfrm>
        </p:spPr>
        <p:txBody>
          <a:bodyPr/>
          <a:lstStyle/>
          <a:p>
            <a:pPr marL="0" indent="0" eaLnBrk="1" hangingPunct="1"/>
            <a:endParaRPr lang="en-US" sz="2400" dirty="0" smtClean="0"/>
          </a:p>
          <a:p>
            <a:pPr marL="0" indent="0" eaLnBrk="1" hangingPunct="1">
              <a:buNone/>
            </a:pPr>
            <a:r>
              <a:rPr lang="en-US" dirty="0"/>
              <a:t>So many </a:t>
            </a:r>
            <a:r>
              <a:rPr lang="en-US" dirty="0" smtClean="0"/>
              <a:t>daily </a:t>
            </a:r>
            <a:r>
              <a:rPr lang="en-US" dirty="0"/>
              <a:t>policy decisions </a:t>
            </a:r>
            <a:r>
              <a:rPr lang="en-US" dirty="0" smtClean="0"/>
              <a:t>made </a:t>
            </a:r>
            <a:r>
              <a:rPr lang="en-US" dirty="0"/>
              <a:t>outside of the health sector </a:t>
            </a:r>
            <a:r>
              <a:rPr lang="en-US" dirty="0" smtClean="0"/>
              <a:t>have </a:t>
            </a:r>
            <a:r>
              <a:rPr lang="en-US" dirty="0"/>
              <a:t>significant health implications that go </a:t>
            </a:r>
            <a:r>
              <a:rPr lang="en-US" dirty="0" smtClean="0"/>
              <a:t>unrecognized </a:t>
            </a:r>
            <a:r>
              <a:rPr lang="en-US" dirty="0"/>
              <a:t>because health is just not on the radar screens of decision makers</a:t>
            </a:r>
            <a:r>
              <a:rPr lang="en-US" sz="2800" dirty="0" smtClean="0"/>
              <a:t>.</a:t>
            </a:r>
          </a:p>
          <a:p>
            <a:pPr marL="0" indent="0" eaLnBrk="1" hangingPunct="1"/>
            <a:endParaRPr lang="en-US" sz="2400" dirty="0" smtClean="0"/>
          </a:p>
        </p:txBody>
      </p:sp>
      <p:sp>
        <p:nvSpPr>
          <p:cNvPr id="2" name="Slide Number Placeholder 1"/>
          <p:cNvSpPr>
            <a:spLocks noGrp="1"/>
          </p:cNvSpPr>
          <p:nvPr>
            <p:ph type="sldNum" sz="quarter" idx="10"/>
          </p:nvPr>
        </p:nvSpPr>
        <p:spPr/>
        <p:txBody>
          <a:bodyPr/>
          <a:lstStyle/>
          <a:p>
            <a:pPr>
              <a:defRPr/>
            </a:pPr>
            <a:fld id="{220C4F25-F92D-9344-AE87-63C800DAB44A}" type="slidenum">
              <a:rPr lang="en-US" smtClean="0">
                <a:solidFill>
                  <a:srgbClr val="EAEBDE"/>
                </a:solidFill>
              </a:rPr>
              <a:pPr>
                <a:defRPr/>
              </a:pPr>
              <a:t>3</a:t>
            </a:fld>
            <a:endParaRPr lang="en-US" dirty="0">
              <a:solidFill>
                <a:srgbClr val="EAEBDE"/>
              </a:solidFill>
            </a:endParaRPr>
          </a:p>
        </p:txBody>
      </p:sp>
    </p:spTree>
    <p:extLst>
      <p:ext uri="{BB962C8B-B14F-4D97-AF65-F5344CB8AC3E}">
        <p14:creationId xmlns="" xmlns:p14="http://schemas.microsoft.com/office/powerpoint/2010/main" val="422596317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209550" y="1600200"/>
            <a:ext cx="5835650" cy="1981200"/>
          </a:xfrm>
        </p:spPr>
        <p:txBody>
          <a:bodyPr/>
          <a:lstStyle/>
          <a:p>
            <a:pPr marL="0" indent="0">
              <a:spcBef>
                <a:spcPts val="0"/>
              </a:spcBef>
              <a:spcAft>
                <a:spcPts val="600"/>
              </a:spcAft>
              <a:buNone/>
            </a:pPr>
            <a:r>
              <a:rPr lang="en-US" sz="1800" dirty="0"/>
              <a:t>1996 Olympic Games, Atlanta</a:t>
            </a:r>
          </a:p>
          <a:p>
            <a:pPr marL="0" indent="0">
              <a:spcBef>
                <a:spcPts val="0"/>
              </a:spcBef>
              <a:spcAft>
                <a:spcPts val="0"/>
              </a:spcAft>
              <a:buNone/>
            </a:pPr>
            <a:r>
              <a:rPr lang="en-US" sz="1800" b="0" dirty="0">
                <a:solidFill>
                  <a:schemeClr val="tx1">
                    <a:lumMod val="65000"/>
                    <a:lumOff val="35000"/>
                  </a:schemeClr>
                </a:solidFill>
              </a:rPr>
              <a:t>24 hour public transportation</a:t>
            </a:r>
          </a:p>
          <a:p>
            <a:pPr marL="0" indent="0">
              <a:spcBef>
                <a:spcPts val="0"/>
              </a:spcBef>
              <a:spcAft>
                <a:spcPts val="0"/>
              </a:spcAft>
              <a:buNone/>
            </a:pPr>
            <a:r>
              <a:rPr lang="en-US" sz="1800" b="0" dirty="0">
                <a:solidFill>
                  <a:schemeClr val="tx1">
                    <a:lumMod val="65000"/>
                    <a:lumOff val="35000"/>
                  </a:schemeClr>
                </a:solidFill>
              </a:rPr>
              <a:t>Addition of public buses</a:t>
            </a:r>
          </a:p>
          <a:p>
            <a:pPr marL="0" indent="0">
              <a:spcBef>
                <a:spcPts val="0"/>
              </a:spcBef>
              <a:spcAft>
                <a:spcPts val="0"/>
              </a:spcAft>
              <a:buNone/>
            </a:pPr>
            <a:r>
              <a:rPr lang="en-US" sz="1800" b="0" dirty="0">
                <a:solidFill>
                  <a:schemeClr val="tx1">
                    <a:lumMod val="65000"/>
                    <a:lumOff val="35000"/>
                  </a:schemeClr>
                </a:solidFill>
              </a:rPr>
              <a:t>Reduction of auto travel and congestion</a:t>
            </a:r>
          </a:p>
          <a:p>
            <a:pPr marL="0" indent="0">
              <a:spcBef>
                <a:spcPts val="0"/>
              </a:spcBef>
              <a:spcAft>
                <a:spcPts val="1200"/>
              </a:spcAft>
              <a:buNone/>
            </a:pPr>
            <a:r>
              <a:rPr lang="en-US" sz="1800" b="0" dirty="0">
                <a:solidFill>
                  <a:schemeClr val="tx1">
                    <a:lumMod val="65000"/>
                    <a:lumOff val="35000"/>
                  </a:schemeClr>
                </a:solidFill>
              </a:rPr>
              <a:t>Public announcements</a:t>
            </a:r>
          </a:p>
          <a:p>
            <a:pPr marL="0" indent="0">
              <a:spcBef>
                <a:spcPts val="0"/>
              </a:spcBef>
              <a:spcAft>
                <a:spcPts val="0"/>
              </a:spcAft>
              <a:buNone/>
            </a:pPr>
            <a:r>
              <a:rPr lang="en-US" sz="1800" b="0" dirty="0">
                <a:solidFill>
                  <a:srgbClr val="002060"/>
                </a:solidFill>
              </a:rPr>
              <a:t>Was shown to decrease acute childhood asthma events</a:t>
            </a:r>
          </a:p>
        </p:txBody>
      </p:sp>
      <p:sp>
        <p:nvSpPr>
          <p:cNvPr id="6" name="Slide Number Placeholder 5"/>
          <p:cNvSpPr>
            <a:spLocks noGrp="1"/>
          </p:cNvSpPr>
          <p:nvPr>
            <p:ph type="sldNum" sz="quarter" idx="10"/>
          </p:nvPr>
        </p:nvSpPr>
        <p:spPr/>
        <p:txBody>
          <a:bodyPr/>
          <a:lstStyle/>
          <a:p>
            <a:pPr>
              <a:defRPr/>
            </a:pPr>
            <a:fld id="{556A4BB7-E09E-1B4E-B29B-6A0D11026ECC}" type="slidenum">
              <a:rPr lang="en-US" smtClean="0">
                <a:solidFill>
                  <a:srgbClr val="EAEBDE"/>
                </a:solidFill>
              </a:rPr>
              <a:pPr>
                <a:defRPr/>
              </a:pPr>
              <a:t>4</a:t>
            </a:fld>
            <a:endParaRPr lang="en-US" dirty="0">
              <a:solidFill>
                <a:srgbClr val="EAEBDE"/>
              </a:solidFill>
            </a:endParaRPr>
          </a:p>
        </p:txBody>
      </p:sp>
      <p:sp>
        <p:nvSpPr>
          <p:cNvPr id="7" name="Title 1"/>
          <p:cNvSpPr>
            <a:spLocks noGrp="1"/>
          </p:cNvSpPr>
          <p:nvPr>
            <p:ph type="title" idx="4294967295"/>
          </p:nvPr>
        </p:nvSpPr>
        <p:spPr>
          <a:xfrm>
            <a:off x="0" y="457200"/>
            <a:ext cx="8991600" cy="609600"/>
          </a:xfrm>
        </p:spPr>
        <p:txBody>
          <a:bodyPr/>
          <a:lstStyle/>
          <a:p>
            <a:pPr eaLnBrk="1" hangingPunct="1">
              <a:defRPr/>
            </a:pPr>
            <a:r>
              <a:rPr lang="en-US" sz="3000" b="1" dirty="0" smtClean="0">
                <a:solidFill>
                  <a:schemeClr val="accent3">
                    <a:lumMod val="50000"/>
                  </a:schemeClr>
                </a:solidFill>
                <a:cs typeface="ＭＳ Ｐゴシック"/>
              </a:rPr>
              <a:t>Decisions Have Unintended Health Benefits Too</a:t>
            </a:r>
            <a:endParaRPr lang="en-US" sz="3000" b="1" dirty="0">
              <a:solidFill>
                <a:schemeClr val="accent3">
                  <a:lumMod val="50000"/>
                </a:schemeClr>
              </a:solidFill>
              <a:cs typeface="ＭＳ Ｐゴシック"/>
            </a:endParaRPr>
          </a:p>
        </p:txBody>
      </p:sp>
      <p:pic>
        <p:nvPicPr>
          <p:cNvPr id="8" name="Picture 13" descr="235.gif"/>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00800" y="1821888"/>
            <a:ext cx="2203450" cy="11229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21" descr="ezpass.jp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477000" y="3886200"/>
            <a:ext cx="2540000"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p:nvSpPr>
        <p:spPr>
          <a:xfrm>
            <a:off x="168275" y="3810000"/>
            <a:ext cx="5867400" cy="1985159"/>
          </a:xfrm>
          <a:prstGeom prst="rect">
            <a:avLst/>
          </a:prstGeom>
        </p:spPr>
        <p:txBody>
          <a:bodyPr wrap="square">
            <a:spAutoFit/>
          </a:bodyPr>
          <a:lstStyle/>
          <a:p>
            <a:pPr>
              <a:spcAft>
                <a:spcPts val="600"/>
              </a:spcAft>
            </a:pPr>
            <a:r>
              <a:rPr lang="en-US" sz="1800" b="1" dirty="0"/>
              <a:t>Introduction of EZ Pass, Northeastern U.S.</a:t>
            </a:r>
          </a:p>
          <a:p>
            <a:r>
              <a:rPr lang="en-US" sz="1800" dirty="0">
                <a:solidFill>
                  <a:schemeClr val="tx1">
                    <a:lumMod val="65000"/>
                    <a:lumOff val="35000"/>
                  </a:schemeClr>
                </a:solidFill>
              </a:rPr>
              <a:t>Reduced traffic congestion</a:t>
            </a:r>
          </a:p>
          <a:p>
            <a:r>
              <a:rPr lang="en-US" sz="1800" dirty="0">
                <a:solidFill>
                  <a:schemeClr val="tx1">
                    <a:lumMod val="65000"/>
                    <a:lumOff val="35000"/>
                  </a:schemeClr>
                </a:solidFill>
              </a:rPr>
              <a:t>Reduced motor vehicle emissions</a:t>
            </a:r>
          </a:p>
          <a:p>
            <a:pPr>
              <a:spcAft>
                <a:spcPts val="1200"/>
              </a:spcAft>
            </a:pPr>
            <a:r>
              <a:rPr lang="en-US" sz="1800" dirty="0">
                <a:solidFill>
                  <a:schemeClr val="tx1">
                    <a:lumMod val="65000"/>
                    <a:lumOff val="35000"/>
                  </a:schemeClr>
                </a:solidFill>
              </a:rPr>
              <a:t>Reduce disparities </a:t>
            </a:r>
          </a:p>
          <a:p>
            <a:r>
              <a:rPr lang="en-US" sz="1800" dirty="0">
                <a:solidFill>
                  <a:srgbClr val="002060"/>
                </a:solidFill>
              </a:rPr>
              <a:t>Resulted in reduction of low birth-weight </a:t>
            </a:r>
            <a:r>
              <a:rPr lang="en-US" sz="1800" dirty="0" smtClean="0">
                <a:solidFill>
                  <a:srgbClr val="002060"/>
                </a:solidFill>
              </a:rPr>
              <a:t>infants in surrounding neighborhoods</a:t>
            </a:r>
            <a:endParaRPr lang="en-US" sz="1800" dirty="0">
              <a:solidFill>
                <a:srgbClr val="002060"/>
              </a:solidFill>
            </a:endParaRPr>
          </a:p>
        </p:txBody>
      </p:sp>
      <p:sp>
        <p:nvSpPr>
          <p:cNvPr id="12" name="Slide Number Placeholder 3"/>
          <p:cNvSpPr txBox="1">
            <a:spLocks/>
          </p:cNvSpPr>
          <p:nvPr/>
        </p:nvSpPr>
        <p:spPr bwMode="auto">
          <a:xfrm>
            <a:off x="152400" y="5943600"/>
            <a:ext cx="4800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bg2"/>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a:pPr>
              <a:defRPr/>
            </a:pPr>
            <a:endParaRPr lang="en-US" dirty="0" smtClean="0"/>
          </a:p>
          <a:p>
            <a:pPr algn="l">
              <a:defRPr/>
            </a:pPr>
            <a:r>
              <a:rPr lang="en-US" dirty="0" smtClean="0">
                <a:solidFill>
                  <a:schemeClr val="tx1"/>
                </a:solidFill>
              </a:rPr>
              <a:t>Slide courtesy of Human Impact Partners</a:t>
            </a:r>
            <a:endParaRPr lang="en-US" dirty="0">
              <a:solidFill>
                <a:schemeClr val="tx1"/>
              </a:solidFill>
            </a:endParaRPr>
          </a:p>
        </p:txBody>
      </p:sp>
    </p:spTree>
    <p:extLst>
      <p:ext uri="{BB962C8B-B14F-4D97-AF65-F5344CB8AC3E}">
        <p14:creationId xmlns="" xmlns:p14="http://schemas.microsoft.com/office/powerpoint/2010/main" val="966194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381000" y="533400"/>
            <a:ext cx="5791200" cy="609600"/>
          </a:xfrm>
        </p:spPr>
        <p:txBody>
          <a:bodyPr/>
          <a:lstStyle/>
          <a:p>
            <a:pPr eaLnBrk="1" hangingPunct="1">
              <a:defRPr/>
            </a:pPr>
            <a:r>
              <a:rPr lang="en-US" sz="3200" b="1" dirty="0" smtClean="0">
                <a:solidFill>
                  <a:schemeClr val="accent3">
                    <a:lumMod val="50000"/>
                  </a:schemeClr>
                </a:solidFill>
                <a:cs typeface="ＭＳ Ｐゴシック"/>
              </a:rPr>
              <a:t>What is HIA?</a:t>
            </a:r>
            <a:endParaRPr lang="en-US" sz="3200" b="1" dirty="0">
              <a:solidFill>
                <a:schemeClr val="accent3">
                  <a:lumMod val="50000"/>
                </a:schemeClr>
              </a:solidFill>
              <a:cs typeface="ＭＳ Ｐゴシック"/>
            </a:endParaRPr>
          </a:p>
        </p:txBody>
      </p:sp>
      <p:sp>
        <p:nvSpPr>
          <p:cNvPr id="14339" name="Content Placeholder 2"/>
          <p:cNvSpPr>
            <a:spLocks noGrp="1"/>
          </p:cNvSpPr>
          <p:nvPr>
            <p:ph idx="4294967295"/>
          </p:nvPr>
        </p:nvSpPr>
        <p:spPr>
          <a:xfrm>
            <a:off x="381000" y="1447800"/>
            <a:ext cx="8458200" cy="4419600"/>
          </a:xfrm>
        </p:spPr>
        <p:txBody>
          <a:bodyPr/>
          <a:lstStyle/>
          <a:p>
            <a:pPr eaLnBrk="1" hangingPunct="1">
              <a:spcBef>
                <a:spcPts val="0"/>
              </a:spcBef>
              <a:spcAft>
                <a:spcPts val="1800"/>
              </a:spcAft>
            </a:pPr>
            <a:r>
              <a:rPr lang="en-US" b="0" dirty="0" smtClean="0"/>
              <a:t>A </a:t>
            </a:r>
            <a:r>
              <a:rPr lang="en-US" b="0" dirty="0"/>
              <a:t>framework or process </a:t>
            </a:r>
            <a:r>
              <a:rPr lang="en-US" b="0" dirty="0" smtClean="0"/>
              <a:t>that predicts anticipated health outcomes of a decision/project</a:t>
            </a:r>
          </a:p>
          <a:p>
            <a:pPr eaLnBrk="1" hangingPunct="1">
              <a:spcBef>
                <a:spcPts val="0"/>
              </a:spcBef>
              <a:spcAft>
                <a:spcPts val="1800"/>
              </a:spcAft>
            </a:pPr>
            <a:r>
              <a:rPr lang="en-US" b="0" dirty="0"/>
              <a:t>T</a:t>
            </a:r>
            <a:r>
              <a:rPr lang="en-US" b="0" dirty="0" smtClean="0"/>
              <a:t>ranslates that information into </a:t>
            </a:r>
            <a:r>
              <a:rPr lang="en-US" b="0" dirty="0"/>
              <a:t>recommendations for well-informed policies</a:t>
            </a:r>
          </a:p>
          <a:p>
            <a:pPr eaLnBrk="1" hangingPunct="1">
              <a:spcBef>
                <a:spcPts val="0"/>
              </a:spcBef>
              <a:spcAft>
                <a:spcPts val="1800"/>
              </a:spcAft>
            </a:pPr>
            <a:r>
              <a:rPr lang="en-US" b="0" dirty="0" smtClean="0"/>
              <a:t>Helps </a:t>
            </a:r>
            <a:r>
              <a:rPr lang="en-US" b="0" dirty="0"/>
              <a:t>folks outside the heath field understand </a:t>
            </a:r>
            <a:r>
              <a:rPr lang="en-US" b="0" dirty="0" smtClean="0"/>
              <a:t>the direct health </a:t>
            </a:r>
            <a:r>
              <a:rPr lang="en-US" b="0" dirty="0"/>
              <a:t>impacts of their </a:t>
            </a:r>
            <a:r>
              <a:rPr lang="en-US" b="0" dirty="0" smtClean="0"/>
              <a:t>work</a:t>
            </a:r>
            <a:endParaRPr lang="en-US" b="0" dirty="0"/>
          </a:p>
          <a:p>
            <a:pPr eaLnBrk="1" hangingPunct="1">
              <a:spcBef>
                <a:spcPts val="0"/>
              </a:spcBef>
              <a:spcAft>
                <a:spcPts val="1200"/>
              </a:spcAft>
            </a:pPr>
            <a:r>
              <a:rPr lang="en-US" b="0" dirty="0" smtClean="0"/>
              <a:t>HIA’s </a:t>
            </a:r>
            <a:r>
              <a:rPr lang="en-US" b="0" dirty="0"/>
              <a:t>purpose is to improve health, track unintended consequences and mitigate </a:t>
            </a:r>
            <a:r>
              <a:rPr lang="en-US" b="0" dirty="0" smtClean="0"/>
              <a:t>risk</a:t>
            </a:r>
            <a:endParaRPr lang="en-US" b="0" dirty="0"/>
          </a:p>
          <a:p>
            <a:pPr marL="0" indent="0" eaLnBrk="1" hangingPunct="1"/>
            <a:endParaRPr lang="en-US" sz="2400" dirty="0" smtClean="0"/>
          </a:p>
        </p:txBody>
      </p:sp>
      <p:sp>
        <p:nvSpPr>
          <p:cNvPr id="2" name="Slide Number Placeholder 1"/>
          <p:cNvSpPr>
            <a:spLocks noGrp="1"/>
          </p:cNvSpPr>
          <p:nvPr>
            <p:ph type="sldNum" sz="quarter" idx="10"/>
          </p:nvPr>
        </p:nvSpPr>
        <p:spPr/>
        <p:txBody>
          <a:bodyPr/>
          <a:lstStyle/>
          <a:p>
            <a:pPr>
              <a:defRPr/>
            </a:pPr>
            <a:fld id="{220C4F25-F92D-9344-AE87-63C800DAB44A}" type="slidenum">
              <a:rPr lang="en-US" smtClean="0">
                <a:solidFill>
                  <a:srgbClr val="EAEBDE"/>
                </a:solidFill>
              </a:rPr>
              <a:pPr>
                <a:defRPr/>
              </a:pPr>
              <a:t>5</a:t>
            </a:fld>
            <a:endParaRPr lang="en-US" dirty="0">
              <a:solidFill>
                <a:srgbClr val="EAEBDE"/>
              </a:solidFill>
            </a:endParaRPr>
          </a:p>
        </p:txBody>
      </p:sp>
    </p:spTree>
    <p:extLst>
      <p:ext uri="{BB962C8B-B14F-4D97-AF65-F5344CB8AC3E}">
        <p14:creationId xmlns="" xmlns:p14="http://schemas.microsoft.com/office/powerpoint/2010/main" val="338020145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30" y="533400"/>
            <a:ext cx="8610270" cy="609600"/>
          </a:xfrm>
          <a:noFill/>
          <a:ln w="9525">
            <a:noFill/>
            <a:miter lim="800000"/>
            <a:headEnd/>
            <a:tailEnd/>
          </a:ln>
        </p:spPr>
        <p:txBody>
          <a:bodyPr vert="horz" wrap="square" lIns="0" tIns="0" rIns="0" bIns="0" numCol="1" anchor="t" anchorCtr="0" compatLnSpc="1">
            <a:prstTxWarp prst="textNoShape">
              <a:avLst/>
            </a:prstTxWarp>
          </a:bodyPr>
          <a:lstStyle/>
          <a:p>
            <a:r>
              <a:rPr lang="en-US" sz="3200" b="1" dirty="0" smtClean="0">
                <a:solidFill>
                  <a:srgbClr val="266584"/>
                </a:solidFill>
              </a:rPr>
              <a:t>HIA Addresses Determinants of Health</a:t>
            </a:r>
          </a:p>
        </p:txBody>
      </p:sp>
      <p:sp>
        <p:nvSpPr>
          <p:cNvPr id="4" name="Slide Number Placeholder 3"/>
          <p:cNvSpPr>
            <a:spLocks noGrp="1"/>
          </p:cNvSpPr>
          <p:nvPr>
            <p:ph type="sldNum" sz="quarter" idx="10"/>
          </p:nvPr>
        </p:nvSpPr>
        <p:spPr>
          <a:xfrm>
            <a:off x="228600" y="6019800"/>
            <a:ext cx="4800600" cy="685800"/>
          </a:xfrm>
        </p:spPr>
        <p:txBody>
          <a:bodyPr/>
          <a:lstStyle/>
          <a:p>
            <a:pPr>
              <a:defRPr/>
            </a:pPr>
            <a:endParaRPr lang="en-US" dirty="0" smtClean="0"/>
          </a:p>
          <a:p>
            <a:pPr algn="l">
              <a:defRPr/>
            </a:pPr>
            <a:r>
              <a:rPr lang="en-US" dirty="0" smtClean="0">
                <a:solidFill>
                  <a:schemeClr val="tx1"/>
                </a:solidFill>
              </a:rPr>
              <a:t>Slide courtesy of Human Impact Partners</a:t>
            </a:r>
            <a:endParaRPr lang="en-US" dirty="0">
              <a:solidFill>
                <a:schemeClr val="tx1"/>
              </a:solidFill>
            </a:endParaRPr>
          </a:p>
        </p:txBody>
      </p:sp>
      <p:grpSp>
        <p:nvGrpSpPr>
          <p:cNvPr id="14" name="Content Placeholder 13"/>
          <p:cNvGrpSpPr>
            <a:grpSpLocks noGrp="1"/>
          </p:cNvGrpSpPr>
          <p:nvPr/>
        </p:nvGrpSpPr>
        <p:grpSpPr>
          <a:xfrm>
            <a:off x="114300" y="1521824"/>
            <a:ext cx="8877284" cy="4345576"/>
            <a:chOff x="17756" y="1049737"/>
            <a:chExt cx="9825349" cy="7473269"/>
          </a:xfrm>
        </p:grpSpPr>
        <p:sp>
          <p:nvSpPr>
            <p:cNvPr id="15" name="Line 6"/>
            <p:cNvSpPr>
              <a:spLocks noChangeShapeType="1"/>
            </p:cNvSpPr>
            <p:nvPr/>
          </p:nvSpPr>
          <p:spPr bwMode="auto">
            <a:xfrm>
              <a:off x="3095625" y="2375290"/>
              <a:ext cx="0" cy="4802187"/>
            </a:xfrm>
            <a:prstGeom prst="line">
              <a:avLst/>
            </a:prstGeom>
            <a:noFill/>
            <a:ln w="22225">
              <a:solidFill>
                <a:srgbClr val="63AC1D"/>
              </a:solidFill>
              <a:round/>
              <a:headEnd/>
              <a:tailEnd/>
            </a:ln>
          </p:spPr>
          <p:txBody>
            <a:bodyPr wrap="none" anchor="ctr"/>
            <a:lstStyle/>
            <a:p>
              <a:endParaRPr lang="en-US" dirty="0"/>
            </a:p>
          </p:txBody>
        </p:sp>
        <p:sp>
          <p:nvSpPr>
            <p:cNvPr id="16" name="Line 7"/>
            <p:cNvSpPr>
              <a:spLocks noChangeShapeType="1"/>
            </p:cNvSpPr>
            <p:nvPr/>
          </p:nvSpPr>
          <p:spPr bwMode="auto">
            <a:xfrm>
              <a:off x="3095625" y="2375290"/>
              <a:ext cx="533400" cy="0"/>
            </a:xfrm>
            <a:prstGeom prst="line">
              <a:avLst/>
            </a:prstGeom>
            <a:noFill/>
            <a:ln w="22225">
              <a:solidFill>
                <a:srgbClr val="63AC1D"/>
              </a:solidFill>
              <a:round/>
              <a:headEnd/>
              <a:tailEnd/>
            </a:ln>
          </p:spPr>
          <p:txBody>
            <a:bodyPr wrap="none" anchor="ctr"/>
            <a:lstStyle/>
            <a:p>
              <a:endParaRPr lang="en-US" dirty="0"/>
            </a:p>
          </p:txBody>
        </p:sp>
        <p:sp>
          <p:nvSpPr>
            <p:cNvPr id="17" name="Line 9"/>
            <p:cNvSpPr>
              <a:spLocks noChangeShapeType="1"/>
            </p:cNvSpPr>
            <p:nvPr/>
          </p:nvSpPr>
          <p:spPr bwMode="auto">
            <a:xfrm>
              <a:off x="6600825" y="2375290"/>
              <a:ext cx="0" cy="4800600"/>
            </a:xfrm>
            <a:prstGeom prst="line">
              <a:avLst/>
            </a:prstGeom>
            <a:noFill/>
            <a:ln w="22225">
              <a:solidFill>
                <a:srgbClr val="63AC1D"/>
              </a:solidFill>
              <a:round/>
              <a:headEnd/>
              <a:tailEnd/>
            </a:ln>
          </p:spPr>
          <p:txBody>
            <a:bodyPr wrap="none" anchor="ctr"/>
            <a:lstStyle/>
            <a:p>
              <a:endParaRPr lang="en-US" dirty="0"/>
            </a:p>
          </p:txBody>
        </p:sp>
        <p:sp>
          <p:nvSpPr>
            <p:cNvPr id="18" name="Line 10"/>
            <p:cNvSpPr>
              <a:spLocks noChangeShapeType="1"/>
            </p:cNvSpPr>
            <p:nvPr/>
          </p:nvSpPr>
          <p:spPr bwMode="auto">
            <a:xfrm>
              <a:off x="6067425" y="2375290"/>
              <a:ext cx="533400" cy="0"/>
            </a:xfrm>
            <a:prstGeom prst="line">
              <a:avLst/>
            </a:prstGeom>
            <a:noFill/>
            <a:ln w="22225">
              <a:solidFill>
                <a:srgbClr val="63AC1D"/>
              </a:solidFill>
              <a:round/>
              <a:headEnd/>
              <a:tailEnd/>
            </a:ln>
          </p:spPr>
          <p:txBody>
            <a:bodyPr wrap="none" anchor="ctr"/>
            <a:lstStyle/>
            <a:p>
              <a:endParaRPr lang="en-US" dirty="0"/>
            </a:p>
          </p:txBody>
        </p:sp>
        <p:sp>
          <p:nvSpPr>
            <p:cNvPr id="19" name="Rectangle 3"/>
            <p:cNvSpPr>
              <a:spLocks noChangeArrowheads="1"/>
            </p:cNvSpPr>
            <p:nvPr/>
          </p:nvSpPr>
          <p:spPr bwMode="auto">
            <a:xfrm>
              <a:off x="3095625" y="1695084"/>
              <a:ext cx="3533776" cy="6827922"/>
            </a:xfrm>
            <a:prstGeom prst="rect">
              <a:avLst/>
            </a:prstGeom>
            <a:noFill/>
            <a:ln w="9525">
              <a:noFill/>
              <a:miter lim="800000"/>
              <a:headEnd/>
              <a:tailEnd/>
            </a:ln>
          </p:spPr>
          <p:txBody>
            <a:bodyPr>
              <a:spAutoFit/>
            </a:bodyPr>
            <a:lstStyle/>
            <a:p>
              <a:pPr algn="ctr" eaLnBrk="0" hangingPunct="0"/>
              <a:r>
                <a:rPr lang="en-US" sz="1800" dirty="0">
                  <a:solidFill>
                    <a:schemeClr val="tx2"/>
                  </a:solidFill>
                </a:rPr>
                <a:t>Housing</a:t>
              </a:r>
            </a:p>
            <a:p>
              <a:pPr algn="ctr" eaLnBrk="0" hangingPunct="0"/>
              <a:r>
                <a:rPr lang="en-US" sz="1800" dirty="0">
                  <a:solidFill>
                    <a:schemeClr val="tx2"/>
                  </a:solidFill>
                </a:rPr>
                <a:t>Air quality</a:t>
              </a:r>
            </a:p>
            <a:p>
              <a:pPr algn="ctr" eaLnBrk="0" hangingPunct="0"/>
              <a:r>
                <a:rPr lang="en-US" sz="1800" dirty="0">
                  <a:solidFill>
                    <a:schemeClr val="tx2"/>
                  </a:solidFill>
                </a:rPr>
                <a:t>Noise</a:t>
              </a:r>
            </a:p>
            <a:p>
              <a:pPr algn="ctr" eaLnBrk="0" hangingPunct="0"/>
              <a:r>
                <a:rPr lang="en-US" sz="1800" dirty="0">
                  <a:solidFill>
                    <a:schemeClr val="tx2"/>
                  </a:solidFill>
                </a:rPr>
                <a:t>Safety</a:t>
              </a:r>
            </a:p>
            <a:p>
              <a:pPr algn="ctr" eaLnBrk="0" hangingPunct="0"/>
              <a:r>
                <a:rPr lang="en-US" sz="1800" dirty="0">
                  <a:solidFill>
                    <a:schemeClr val="tx2"/>
                  </a:solidFill>
                </a:rPr>
                <a:t>Social networks</a:t>
              </a:r>
            </a:p>
            <a:p>
              <a:pPr algn="ctr" eaLnBrk="0" hangingPunct="0"/>
              <a:r>
                <a:rPr lang="en-US" sz="1800" dirty="0">
                  <a:solidFill>
                    <a:schemeClr val="tx2"/>
                  </a:solidFill>
                </a:rPr>
                <a:t>Nutrition</a:t>
              </a:r>
            </a:p>
            <a:p>
              <a:pPr algn="ctr" eaLnBrk="0" hangingPunct="0"/>
              <a:r>
                <a:rPr lang="en-US" sz="1800" dirty="0">
                  <a:solidFill>
                    <a:schemeClr val="tx2"/>
                  </a:solidFill>
                </a:rPr>
                <a:t>Parks and natural space</a:t>
              </a:r>
            </a:p>
            <a:p>
              <a:pPr algn="ctr" eaLnBrk="0" hangingPunct="0"/>
              <a:r>
                <a:rPr lang="en-US" sz="1800" dirty="0">
                  <a:solidFill>
                    <a:schemeClr val="tx2"/>
                  </a:solidFill>
                </a:rPr>
                <a:t>Private goods and services</a:t>
              </a:r>
            </a:p>
            <a:p>
              <a:pPr algn="ctr" eaLnBrk="0" hangingPunct="0"/>
              <a:r>
                <a:rPr lang="en-US" sz="1800" dirty="0">
                  <a:solidFill>
                    <a:schemeClr val="tx2"/>
                  </a:solidFill>
                </a:rPr>
                <a:t>Public services</a:t>
              </a:r>
            </a:p>
            <a:p>
              <a:pPr algn="ctr" eaLnBrk="0" hangingPunct="0"/>
              <a:r>
                <a:rPr lang="en-US" sz="1800" dirty="0">
                  <a:solidFill>
                    <a:schemeClr val="tx2"/>
                  </a:solidFill>
                </a:rPr>
                <a:t>Transportation</a:t>
              </a:r>
            </a:p>
            <a:p>
              <a:pPr algn="ctr" eaLnBrk="0" hangingPunct="0"/>
              <a:r>
                <a:rPr lang="en-US" sz="1800" dirty="0">
                  <a:solidFill>
                    <a:schemeClr val="tx2"/>
                  </a:solidFill>
                </a:rPr>
                <a:t>Livelihood</a:t>
              </a:r>
            </a:p>
            <a:p>
              <a:pPr algn="ctr" eaLnBrk="0" hangingPunct="0"/>
              <a:r>
                <a:rPr lang="en-US" sz="1800" dirty="0">
                  <a:solidFill>
                    <a:schemeClr val="tx2"/>
                  </a:solidFill>
                </a:rPr>
                <a:t>Water quality</a:t>
              </a:r>
            </a:p>
            <a:p>
              <a:pPr algn="ctr" eaLnBrk="0" hangingPunct="0"/>
              <a:r>
                <a:rPr lang="en-US" sz="1800" dirty="0">
                  <a:solidFill>
                    <a:schemeClr val="tx2"/>
                  </a:solidFill>
                </a:rPr>
                <a:t>Education</a:t>
              </a:r>
              <a:endParaRPr lang="en-US" sz="1800" b="1" dirty="0">
                <a:solidFill>
                  <a:schemeClr val="tx2"/>
                </a:solidFill>
              </a:endParaRPr>
            </a:p>
            <a:p>
              <a:pPr algn="ctr" eaLnBrk="0" hangingPunct="0"/>
              <a:r>
                <a:rPr lang="en-US" sz="1800" dirty="0">
                  <a:solidFill>
                    <a:schemeClr val="tx2"/>
                  </a:solidFill>
                </a:rPr>
                <a:t>Inequities</a:t>
              </a:r>
            </a:p>
          </p:txBody>
        </p:sp>
        <p:sp>
          <p:nvSpPr>
            <p:cNvPr id="20" name="Line 8"/>
            <p:cNvSpPr>
              <a:spLocks noChangeShapeType="1"/>
            </p:cNvSpPr>
            <p:nvPr/>
          </p:nvSpPr>
          <p:spPr bwMode="auto">
            <a:xfrm>
              <a:off x="3095625" y="7158427"/>
              <a:ext cx="533400" cy="0"/>
            </a:xfrm>
            <a:prstGeom prst="line">
              <a:avLst/>
            </a:prstGeom>
            <a:noFill/>
            <a:ln w="22225">
              <a:solidFill>
                <a:srgbClr val="63AC1D"/>
              </a:solidFill>
              <a:round/>
              <a:headEnd/>
              <a:tailEnd/>
            </a:ln>
          </p:spPr>
          <p:txBody>
            <a:bodyPr wrap="none" anchor="ctr"/>
            <a:lstStyle/>
            <a:p>
              <a:endParaRPr lang="en-US" dirty="0"/>
            </a:p>
          </p:txBody>
        </p:sp>
        <p:sp>
          <p:nvSpPr>
            <p:cNvPr id="21" name="Line 11"/>
            <p:cNvSpPr>
              <a:spLocks noChangeShapeType="1"/>
            </p:cNvSpPr>
            <p:nvPr/>
          </p:nvSpPr>
          <p:spPr bwMode="auto">
            <a:xfrm>
              <a:off x="6067425" y="7175890"/>
              <a:ext cx="533400" cy="0"/>
            </a:xfrm>
            <a:prstGeom prst="line">
              <a:avLst/>
            </a:prstGeom>
            <a:noFill/>
            <a:ln w="22225">
              <a:solidFill>
                <a:srgbClr val="63AC1D"/>
              </a:solidFill>
              <a:round/>
              <a:headEnd/>
              <a:tailEnd/>
            </a:ln>
          </p:spPr>
          <p:txBody>
            <a:bodyPr wrap="none" anchor="ctr"/>
            <a:lstStyle/>
            <a:p>
              <a:endParaRPr lang="en-US" dirty="0"/>
            </a:p>
          </p:txBody>
        </p:sp>
        <p:sp>
          <p:nvSpPr>
            <p:cNvPr id="22" name="Text Box 14"/>
            <p:cNvSpPr txBox="1">
              <a:spLocks noChangeArrowheads="1"/>
            </p:cNvSpPr>
            <p:nvPr/>
          </p:nvSpPr>
          <p:spPr bwMode="auto">
            <a:xfrm>
              <a:off x="17756" y="1198832"/>
              <a:ext cx="3302401" cy="1217381"/>
            </a:xfrm>
            <a:prstGeom prst="rect">
              <a:avLst/>
            </a:prstGeom>
            <a:noFill/>
            <a:ln w="0">
              <a:solidFill>
                <a:srgbClr val="00FFFF">
                  <a:alpha val="0"/>
                </a:srgbClr>
              </a:solidFill>
              <a:miter lim="800000"/>
              <a:headEnd/>
              <a:tailEnd/>
            </a:ln>
          </p:spPr>
          <p:txBody>
            <a:bodyPr wrap="square" anchor="b">
              <a:spAutoFit/>
            </a:bodyPr>
            <a:lstStyle/>
            <a:p>
              <a:pPr eaLnBrk="0" hangingPunct="0"/>
              <a:r>
                <a:rPr lang="en-US" sz="2000" i="1" dirty="0"/>
                <a:t>How </a:t>
              </a:r>
              <a:r>
                <a:rPr lang="en-US" sz="2000" i="1" dirty="0" smtClean="0"/>
                <a:t>might the </a:t>
              </a:r>
              <a:r>
                <a:rPr lang="en-US" sz="2000" i="1" dirty="0"/>
                <a:t>proposed </a:t>
              </a:r>
            </a:p>
            <a:p>
              <a:pPr eaLnBrk="0" hangingPunct="0"/>
              <a:r>
                <a:rPr lang="en-US" sz="2000" i="1" dirty="0"/>
                <a:t>project, plan, policy</a:t>
              </a:r>
              <a:endParaRPr lang="en-US" b="1" dirty="0"/>
            </a:p>
          </p:txBody>
        </p:sp>
        <p:sp>
          <p:nvSpPr>
            <p:cNvPr id="23" name="Text Box 15"/>
            <p:cNvSpPr txBox="1">
              <a:spLocks noChangeArrowheads="1"/>
            </p:cNvSpPr>
            <p:nvPr/>
          </p:nvSpPr>
          <p:spPr bwMode="auto">
            <a:xfrm>
              <a:off x="3929063" y="1049737"/>
              <a:ext cx="1838325" cy="396875"/>
            </a:xfrm>
            <a:prstGeom prst="rect">
              <a:avLst/>
            </a:prstGeom>
            <a:noFill/>
            <a:ln w="0">
              <a:solidFill>
                <a:srgbClr val="00FFFF">
                  <a:alpha val="0"/>
                </a:srgbClr>
              </a:solidFill>
              <a:miter lim="800000"/>
              <a:headEnd/>
              <a:tailEnd/>
            </a:ln>
          </p:spPr>
          <p:txBody>
            <a:bodyPr>
              <a:spAutoFit/>
            </a:bodyPr>
            <a:lstStyle/>
            <a:p>
              <a:pPr algn="ctr" eaLnBrk="0" hangingPunct="0">
                <a:spcBef>
                  <a:spcPct val="50000"/>
                </a:spcBef>
              </a:pPr>
              <a:r>
                <a:rPr lang="en-US" sz="2000" i="1" dirty="0"/>
                <a:t>affect</a:t>
              </a:r>
              <a:endParaRPr lang="en-US" dirty="0"/>
            </a:p>
          </p:txBody>
        </p:sp>
        <p:sp>
          <p:nvSpPr>
            <p:cNvPr id="24" name="Text Box 16"/>
            <p:cNvSpPr txBox="1">
              <a:spLocks noChangeArrowheads="1"/>
            </p:cNvSpPr>
            <p:nvPr/>
          </p:nvSpPr>
          <p:spPr bwMode="auto">
            <a:xfrm>
              <a:off x="6721878" y="6426297"/>
              <a:ext cx="3121227" cy="1958396"/>
            </a:xfrm>
            <a:prstGeom prst="rect">
              <a:avLst/>
            </a:prstGeom>
            <a:noFill/>
            <a:ln w="0">
              <a:solidFill>
                <a:srgbClr val="00FFFF">
                  <a:alpha val="0"/>
                </a:srgbClr>
              </a:solidFill>
              <a:miter lim="800000"/>
              <a:headEnd/>
              <a:tailEnd/>
            </a:ln>
          </p:spPr>
          <p:txBody>
            <a:bodyPr wrap="square" anchor="b">
              <a:spAutoFit/>
            </a:bodyPr>
            <a:lstStyle/>
            <a:p>
              <a:pPr algn="r" eaLnBrk="0" hangingPunct="0">
                <a:spcBef>
                  <a:spcPct val="50000"/>
                </a:spcBef>
              </a:pPr>
              <a:r>
                <a:rPr lang="en-US" sz="2000" i="1" dirty="0" smtClean="0"/>
                <a:t>And potentially </a:t>
              </a:r>
              <a:r>
                <a:rPr lang="en-US" sz="2000" i="1" dirty="0"/>
                <a:t>lead to</a:t>
              </a:r>
              <a:r>
                <a:rPr lang="en-US" dirty="0"/>
                <a:t> </a:t>
              </a:r>
              <a:r>
                <a:rPr lang="en-US" b="1" dirty="0"/>
                <a:t/>
              </a:r>
              <a:br>
                <a:rPr lang="en-US" b="1" dirty="0"/>
              </a:br>
              <a:r>
                <a:rPr lang="en-US" sz="2000" i="1" dirty="0"/>
                <a:t>predicted</a:t>
              </a:r>
              <a:r>
                <a:rPr lang="en-US" b="1" dirty="0" smtClean="0"/>
                <a:t> </a:t>
              </a:r>
              <a:r>
                <a:rPr lang="en-US" sz="2000" i="1" dirty="0" smtClean="0"/>
                <a:t>health outcomes?</a:t>
              </a:r>
              <a:endParaRPr lang="en-US" sz="2000" b="1" i="1" dirty="0"/>
            </a:p>
          </p:txBody>
        </p:sp>
        <p:cxnSp>
          <p:nvCxnSpPr>
            <p:cNvPr id="25" name="AutoShape 24"/>
            <p:cNvCxnSpPr>
              <a:cxnSpLocks noChangeShapeType="1"/>
            </p:cNvCxnSpPr>
            <p:nvPr/>
          </p:nvCxnSpPr>
          <p:spPr bwMode="auto">
            <a:xfrm rot="16200000" flipH="1">
              <a:off x="1029810" y="3019145"/>
              <a:ext cx="990601" cy="990600"/>
            </a:xfrm>
            <a:prstGeom prst="curvedConnector2">
              <a:avLst/>
            </a:prstGeom>
            <a:noFill/>
            <a:ln w="22225">
              <a:solidFill>
                <a:srgbClr val="63AC1D"/>
              </a:solidFill>
              <a:round/>
              <a:headEnd/>
              <a:tailEnd type="triangle" w="med" len="med"/>
            </a:ln>
          </p:spPr>
        </p:cxnSp>
        <p:cxnSp>
          <p:nvCxnSpPr>
            <p:cNvPr id="26" name="AutoShape 26"/>
            <p:cNvCxnSpPr>
              <a:cxnSpLocks noChangeShapeType="1"/>
            </p:cNvCxnSpPr>
            <p:nvPr/>
          </p:nvCxnSpPr>
          <p:spPr bwMode="auto">
            <a:xfrm>
              <a:off x="7640160" y="4971577"/>
              <a:ext cx="990600" cy="990601"/>
            </a:xfrm>
            <a:prstGeom prst="curvedConnector2">
              <a:avLst/>
            </a:prstGeom>
            <a:noFill/>
            <a:ln w="22225">
              <a:solidFill>
                <a:srgbClr val="63AC1D"/>
              </a:solidFill>
              <a:round/>
              <a:headEnd/>
              <a:tailEnd type="triangle" w="med" len="med"/>
            </a:ln>
          </p:spPr>
        </p:cxnSp>
      </p:grpSp>
    </p:spTree>
    <p:extLst>
      <p:ext uri="{BB962C8B-B14F-4D97-AF65-F5344CB8AC3E}">
        <p14:creationId xmlns="" xmlns:p14="http://schemas.microsoft.com/office/powerpoint/2010/main" val="1763150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533400"/>
            <a:ext cx="7924800" cy="609600"/>
          </a:xfrm>
        </p:spPr>
        <p:txBody>
          <a:bodyPr/>
          <a:lstStyle/>
          <a:p>
            <a:pPr eaLnBrk="1" hangingPunct="1">
              <a:defRPr/>
            </a:pPr>
            <a:r>
              <a:rPr lang="en-US" b="1" dirty="0" smtClean="0">
                <a:solidFill>
                  <a:schemeClr val="accent1">
                    <a:lumMod val="50000"/>
                  </a:schemeClr>
                </a:solidFill>
                <a:cs typeface="+mj-cs"/>
              </a:rPr>
              <a:t>The HIA Process</a:t>
            </a:r>
            <a:r>
              <a:rPr lang="en-US" b="1" dirty="0" smtClean="0">
                <a:effectLst>
                  <a:outerShdw blurRad="38100" dist="38100" dir="2700000" algn="tl">
                    <a:srgbClr val="000000">
                      <a:alpha val="43137"/>
                    </a:srgbClr>
                  </a:outerShdw>
                </a:effectLst>
                <a:cs typeface="+mj-cs"/>
              </a:rPr>
              <a:t/>
            </a:r>
            <a:br>
              <a:rPr lang="en-US" b="1" dirty="0" smtClean="0">
                <a:effectLst>
                  <a:outerShdw blurRad="38100" dist="38100" dir="2700000" algn="tl">
                    <a:srgbClr val="000000">
                      <a:alpha val="43137"/>
                    </a:srgbClr>
                  </a:outerShdw>
                </a:effectLst>
                <a:cs typeface="+mj-cs"/>
              </a:rPr>
            </a:br>
            <a:endParaRPr lang="en-US" b="1" dirty="0" smtClean="0">
              <a:solidFill>
                <a:srgbClr val="FF0000"/>
              </a:solidFill>
              <a:effectLst>
                <a:outerShdw blurRad="38100" dist="38100" dir="2700000" algn="tl">
                  <a:srgbClr val="000000">
                    <a:alpha val="43137"/>
                  </a:srgbClr>
                </a:outerShdw>
              </a:effectLst>
              <a:cs typeface="+mj-cs"/>
            </a:endParaRPr>
          </a:p>
        </p:txBody>
      </p:sp>
      <p:sp>
        <p:nvSpPr>
          <p:cNvPr id="17411" name="Content Placeholder 2"/>
          <p:cNvSpPr>
            <a:spLocks noGrp="1"/>
          </p:cNvSpPr>
          <p:nvPr>
            <p:ph idx="1"/>
          </p:nvPr>
        </p:nvSpPr>
        <p:spPr>
          <a:xfrm>
            <a:off x="72570" y="1647825"/>
            <a:ext cx="8991600" cy="4191000"/>
          </a:xfrm>
        </p:spPr>
        <p:txBody>
          <a:bodyPr/>
          <a:lstStyle/>
          <a:p>
            <a:pPr marL="465138" indent="-465138" eaLnBrk="1" hangingPunct="1">
              <a:spcBef>
                <a:spcPct val="0"/>
              </a:spcBef>
              <a:spcAft>
                <a:spcPts val="1800"/>
              </a:spcAft>
              <a:buSzPct val="140000"/>
              <a:buFontTx/>
              <a:buChar char="•"/>
            </a:pPr>
            <a:r>
              <a:rPr lang="en-US" sz="2000" b="1" u="sng" dirty="0" smtClean="0"/>
              <a:t>Screening</a:t>
            </a:r>
            <a:r>
              <a:rPr lang="en-US" sz="2000" b="1" dirty="0" smtClean="0"/>
              <a:t>:</a:t>
            </a:r>
            <a:r>
              <a:rPr lang="en-US" sz="2000" b="1" i="1" dirty="0" smtClean="0"/>
              <a:t> </a:t>
            </a:r>
            <a:r>
              <a:rPr lang="en-US" sz="2000" i="1" dirty="0"/>
              <a:t>Is HIA feasible and likely to add value? </a:t>
            </a:r>
            <a:endParaRPr lang="en-US" sz="2000" i="1" dirty="0" smtClean="0"/>
          </a:p>
          <a:p>
            <a:pPr marL="465138" indent="-465138" eaLnBrk="1" hangingPunct="1">
              <a:spcBef>
                <a:spcPct val="0"/>
              </a:spcBef>
              <a:spcAft>
                <a:spcPts val="1800"/>
              </a:spcAft>
              <a:buSzPct val="140000"/>
              <a:buFontTx/>
              <a:buChar char="•"/>
            </a:pPr>
            <a:r>
              <a:rPr lang="en-US" sz="2000" b="1" u="sng" dirty="0" smtClean="0"/>
              <a:t>Scoping</a:t>
            </a:r>
            <a:r>
              <a:rPr lang="en-US" sz="2000" b="1" dirty="0" smtClean="0"/>
              <a:t>: </a:t>
            </a:r>
            <a:r>
              <a:rPr lang="en-US" sz="2000" i="1" dirty="0"/>
              <a:t>What are the important health effects? Who are the affected populations? What is available evidence?</a:t>
            </a:r>
          </a:p>
          <a:p>
            <a:pPr marL="465138" indent="-465138" eaLnBrk="1" hangingPunct="1">
              <a:spcBef>
                <a:spcPct val="0"/>
              </a:spcBef>
              <a:spcAft>
                <a:spcPts val="1800"/>
              </a:spcAft>
              <a:buSzPct val="140000"/>
              <a:buFontTx/>
              <a:buChar char="•"/>
            </a:pPr>
            <a:r>
              <a:rPr lang="en-US" sz="2000" b="1" u="sng" dirty="0" smtClean="0"/>
              <a:t>Assessment</a:t>
            </a:r>
            <a:r>
              <a:rPr lang="en-US" sz="2000" b="1" dirty="0" smtClean="0"/>
              <a:t>: </a:t>
            </a:r>
            <a:r>
              <a:rPr lang="en-US" sz="2000" i="1" dirty="0"/>
              <a:t>What are the baseline conditions and likely health impacts?</a:t>
            </a:r>
            <a:endParaRPr lang="en-US" sz="2000" i="1" u="sng" dirty="0"/>
          </a:p>
          <a:p>
            <a:pPr marL="465138" indent="-465138" eaLnBrk="1" hangingPunct="1">
              <a:spcBef>
                <a:spcPct val="0"/>
              </a:spcBef>
              <a:spcAft>
                <a:spcPts val="1800"/>
              </a:spcAft>
              <a:buSzPct val="140000"/>
              <a:buFontTx/>
              <a:buChar char="•"/>
            </a:pPr>
            <a:r>
              <a:rPr lang="en-US" sz="2000" b="1" u="sng" dirty="0" smtClean="0"/>
              <a:t>Recommendations</a:t>
            </a:r>
            <a:r>
              <a:rPr lang="en-US" sz="2000" b="1" dirty="0" smtClean="0"/>
              <a:t>: </a:t>
            </a:r>
            <a:r>
              <a:rPr lang="en-US" sz="2000" i="1" dirty="0"/>
              <a:t>Develop health-based recommendations and a feasible plan for implementing them</a:t>
            </a:r>
          </a:p>
          <a:p>
            <a:pPr marL="465138" indent="-465138" eaLnBrk="1" hangingPunct="1">
              <a:spcBef>
                <a:spcPct val="0"/>
              </a:spcBef>
              <a:spcAft>
                <a:spcPts val="1800"/>
              </a:spcAft>
              <a:buSzPct val="140000"/>
              <a:buFontTx/>
              <a:buChar char="•"/>
            </a:pPr>
            <a:r>
              <a:rPr lang="en-US" sz="2000" b="1" u="sng" dirty="0" smtClean="0"/>
              <a:t>Reporting</a:t>
            </a:r>
            <a:r>
              <a:rPr lang="en-US" sz="2000" b="1" dirty="0" smtClean="0"/>
              <a:t>: </a:t>
            </a:r>
            <a:r>
              <a:rPr lang="en-US" sz="2000" i="1" dirty="0"/>
              <a:t>Disseminate the report to the public, stakeholders</a:t>
            </a:r>
            <a:endParaRPr lang="en-US" sz="2000" i="1" dirty="0" smtClean="0"/>
          </a:p>
          <a:p>
            <a:pPr marL="465138" indent="-465138" eaLnBrk="1" hangingPunct="1">
              <a:spcBef>
                <a:spcPct val="0"/>
              </a:spcBef>
              <a:spcAft>
                <a:spcPts val="1800"/>
              </a:spcAft>
              <a:buSzPct val="140000"/>
              <a:buFontTx/>
              <a:buChar char="•"/>
            </a:pPr>
            <a:r>
              <a:rPr lang="en-US" sz="2000" b="1" u="sng" dirty="0" smtClean="0"/>
              <a:t>Monitoring and Evaluation</a:t>
            </a:r>
            <a:r>
              <a:rPr lang="en-US" sz="2000" b="1" dirty="0" smtClean="0"/>
              <a:t>: </a:t>
            </a:r>
            <a:r>
              <a:rPr lang="en-US" sz="2000" i="1" dirty="0"/>
              <a:t>M</a:t>
            </a:r>
            <a:r>
              <a:rPr lang="en-US" sz="2000" i="1" dirty="0" smtClean="0"/>
              <a:t>onitors results of HIA, monitors health outcomes; evaluates the HIA process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7924800" cy="609600"/>
          </a:xfrm>
        </p:spPr>
        <p:txBody>
          <a:bodyPr/>
          <a:lstStyle/>
          <a:p>
            <a:r>
              <a:rPr lang="en-US" b="1" dirty="0" smtClean="0">
                <a:solidFill>
                  <a:schemeClr val="accent1">
                    <a:lumMod val="50000"/>
                  </a:schemeClr>
                </a:solidFill>
                <a:cs typeface="+mj-cs"/>
              </a:rPr>
              <a:t>What HIA is not . . . What HIA is</a:t>
            </a:r>
          </a:p>
        </p:txBody>
      </p:sp>
      <p:sp>
        <p:nvSpPr>
          <p:cNvPr id="4" name="Slide Number Placeholder 3"/>
          <p:cNvSpPr>
            <a:spLocks noGrp="1"/>
          </p:cNvSpPr>
          <p:nvPr>
            <p:ph type="sldNum" sz="quarter" idx="10"/>
          </p:nvPr>
        </p:nvSpPr>
        <p:spPr/>
        <p:txBody>
          <a:bodyPr/>
          <a:lstStyle/>
          <a:p>
            <a:pPr>
              <a:defRPr/>
            </a:pPr>
            <a:endParaRPr lang="en-US" dirty="0" smtClean="0"/>
          </a:p>
          <a:p>
            <a:pPr>
              <a:defRPr/>
            </a:pPr>
            <a:endParaRPr lang="en-US" dirty="0"/>
          </a:p>
        </p:txBody>
      </p:sp>
      <p:sp>
        <p:nvSpPr>
          <p:cNvPr id="5" name="Rectangle 3"/>
          <p:cNvSpPr>
            <a:spLocks noGrp="1" noChangeArrowheads="1"/>
          </p:cNvSpPr>
          <p:nvPr>
            <p:ph idx="1"/>
          </p:nvPr>
        </p:nvSpPr>
        <p:spPr>
          <a:xfrm>
            <a:off x="170544" y="1524000"/>
            <a:ext cx="8915400" cy="4419600"/>
          </a:xfrm>
        </p:spPr>
        <p:txBody>
          <a:bodyPr/>
          <a:lstStyle/>
          <a:p>
            <a:pPr marL="465138" indent="-465138" eaLnBrk="1" hangingPunct="1">
              <a:spcBef>
                <a:spcPts val="600"/>
              </a:spcBef>
              <a:spcAft>
                <a:spcPts val="600"/>
              </a:spcAft>
              <a:buSzPct val="140000"/>
              <a:buFont typeface="Arial" pitchFamily="34" charset="0"/>
              <a:buChar char="•"/>
              <a:defRPr/>
            </a:pPr>
            <a:r>
              <a:rPr lang="en-US" sz="2400" dirty="0" smtClean="0">
                <a:cs typeface="+mn-cs"/>
              </a:rPr>
              <a:t>It’s not used to make the case for why a policy, program or project </a:t>
            </a:r>
            <a:r>
              <a:rPr lang="en-US" sz="2400" u="sng" dirty="0" smtClean="0">
                <a:cs typeface="+mn-cs"/>
              </a:rPr>
              <a:t>should</a:t>
            </a:r>
            <a:r>
              <a:rPr lang="en-US" sz="2400" dirty="0" smtClean="0">
                <a:cs typeface="+mn-cs"/>
              </a:rPr>
              <a:t> be proposed.</a:t>
            </a:r>
          </a:p>
          <a:p>
            <a:pPr marL="465138" indent="-465138" eaLnBrk="1" hangingPunct="1">
              <a:spcBef>
                <a:spcPts val="600"/>
              </a:spcBef>
              <a:spcAft>
                <a:spcPts val="600"/>
              </a:spcAft>
              <a:buSzPct val="140000"/>
              <a:buFont typeface="Arial" pitchFamily="34" charset="0"/>
              <a:buChar char="•"/>
              <a:defRPr/>
            </a:pPr>
            <a:r>
              <a:rPr lang="en-US" sz="2400" dirty="0" smtClean="0"/>
              <a:t>It’s not an assessment to understand the impacts of a program or policy once it has been implemented.</a:t>
            </a:r>
          </a:p>
          <a:p>
            <a:pPr marL="465138" indent="-465138" eaLnBrk="1" hangingPunct="1">
              <a:spcBef>
                <a:spcPts val="600"/>
              </a:spcBef>
              <a:spcAft>
                <a:spcPts val="600"/>
              </a:spcAft>
              <a:buSzPct val="140000"/>
              <a:buFont typeface="Arial" pitchFamily="34" charset="0"/>
              <a:buChar char="•"/>
              <a:defRPr/>
            </a:pPr>
            <a:r>
              <a:rPr lang="en-US" sz="2400" dirty="0" smtClean="0">
                <a:cs typeface="+mn-cs"/>
              </a:rPr>
              <a:t>The Sweet Spot – It’s </a:t>
            </a:r>
            <a:r>
              <a:rPr lang="en-US" sz="2400" u="sng" dirty="0" smtClean="0"/>
              <a:t>proactive</a:t>
            </a:r>
            <a:r>
              <a:rPr lang="en-US" sz="2400" dirty="0" smtClean="0"/>
              <a:t>! It’s meant to inform a proposed policy, program or project currently under active consideration by a decision-making body.</a:t>
            </a:r>
          </a:p>
          <a:p>
            <a:pPr marL="465138" lvl="2" indent="-465138">
              <a:spcBef>
                <a:spcPts val="600"/>
              </a:spcBef>
              <a:spcAft>
                <a:spcPts val="600"/>
              </a:spcAft>
              <a:buSzPct val="140000"/>
              <a:buFont typeface="Arial" pitchFamily="34" charset="0"/>
              <a:buChar char="•"/>
              <a:defRPr/>
            </a:pPr>
            <a:r>
              <a:rPr lang="en-US" sz="2400" dirty="0" smtClean="0">
                <a:cs typeface="+mn-cs"/>
              </a:rPr>
              <a:t>It’s not a community assessment tool (i.e., MAPP &amp; CHA), but t</a:t>
            </a:r>
            <a:r>
              <a:rPr lang="en-US" sz="2400" dirty="0" smtClean="0"/>
              <a:t>hose are used during assessment stage of HIA.</a:t>
            </a:r>
          </a:p>
          <a:p>
            <a:pPr marL="465138" indent="-465138" eaLnBrk="1" hangingPunct="1">
              <a:spcBef>
                <a:spcPts val="600"/>
              </a:spcBef>
              <a:spcAft>
                <a:spcPts val="600"/>
              </a:spcAft>
              <a:buSzPct val="140000"/>
              <a:buFont typeface="Arial" pitchFamily="34" charset="0"/>
              <a:buChar char="•"/>
              <a:defRPr/>
            </a:pPr>
            <a:r>
              <a:rPr lang="en-US" sz="2400" dirty="0" smtClean="0">
                <a:cs typeface="+mn-cs"/>
              </a:rPr>
              <a:t>HIA is the framework that translates that data into well-informed policies.</a:t>
            </a:r>
          </a:p>
          <a:p>
            <a:pPr marL="465138" indent="-465138" eaLnBrk="1" hangingPunct="1">
              <a:spcBef>
                <a:spcPct val="40000"/>
              </a:spcBef>
              <a:spcAft>
                <a:spcPts val="600"/>
              </a:spcAft>
              <a:buFont typeface="Arial" pitchFamily="34" charset="0"/>
              <a:buChar char="•"/>
              <a:defRPr/>
            </a:pPr>
            <a:endParaRPr lang="en-US" sz="2400" dirty="0" smtClean="0">
              <a:cs typeface="+mn-cs"/>
            </a:endParaRPr>
          </a:p>
          <a:p>
            <a:pPr marL="465138" indent="-465138" eaLnBrk="1" hangingPunct="1">
              <a:spcBef>
                <a:spcPct val="40000"/>
              </a:spcBef>
              <a:spcAft>
                <a:spcPts val="600"/>
              </a:spcAft>
              <a:defRPr/>
            </a:pPr>
            <a:endParaRPr lang="en-US" sz="2400" dirty="0" smtClean="0">
              <a:cs typeface="+mn-cs"/>
            </a:endParaRPr>
          </a:p>
          <a:p>
            <a:pPr eaLnBrk="1" hangingPunct="1">
              <a:buClr>
                <a:srgbClr val="00CC99"/>
              </a:buClr>
              <a:defRPr/>
            </a:pPr>
            <a:endParaRPr lang="en-US" sz="2800" dirty="0">
              <a:cs typeface="+mn-cs"/>
            </a:endParaRPr>
          </a:p>
        </p:txBody>
      </p:sp>
    </p:spTree>
    <p:extLst>
      <p:ext uri="{BB962C8B-B14F-4D97-AF65-F5344CB8AC3E}">
        <p14:creationId xmlns="" xmlns:p14="http://schemas.microsoft.com/office/powerpoint/2010/main" val="1807187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533400"/>
            <a:ext cx="8915400" cy="609600"/>
          </a:xfrm>
        </p:spPr>
        <p:txBody>
          <a:bodyPr/>
          <a:lstStyle/>
          <a:p>
            <a:r>
              <a:rPr lang="en-US" b="1" dirty="0" smtClean="0">
                <a:solidFill>
                  <a:schemeClr val="accent1">
                    <a:lumMod val="50000"/>
                  </a:schemeClr>
                </a:solidFill>
              </a:rPr>
              <a:t>HIA Ex: Jack London Gateway Development</a:t>
            </a:r>
            <a:endParaRPr lang="en-US" dirty="0"/>
          </a:p>
        </p:txBody>
      </p:sp>
      <p:sp>
        <p:nvSpPr>
          <p:cNvPr id="5" name="Rectangle 4"/>
          <p:cNvSpPr/>
          <p:nvPr/>
        </p:nvSpPr>
        <p:spPr>
          <a:xfrm>
            <a:off x="-25392" y="1482908"/>
            <a:ext cx="5816592" cy="4401205"/>
          </a:xfrm>
          <a:prstGeom prst="rect">
            <a:avLst/>
          </a:prstGeom>
        </p:spPr>
        <p:txBody>
          <a:bodyPr wrap="square">
            <a:spAutoFit/>
          </a:bodyPr>
          <a:lstStyle/>
          <a:p>
            <a:pPr marL="465138" indent="-465138">
              <a:spcAft>
                <a:spcPts val="1200"/>
              </a:spcAft>
            </a:pPr>
            <a:r>
              <a:rPr lang="en-US" b="1" u="sng" dirty="0" smtClean="0"/>
              <a:t>Authors</a:t>
            </a:r>
            <a:r>
              <a:rPr lang="en-US" b="1" dirty="0" smtClean="0"/>
              <a:t>:</a:t>
            </a:r>
            <a:r>
              <a:rPr lang="en-US" dirty="0" smtClean="0"/>
              <a:t> </a:t>
            </a:r>
            <a:r>
              <a:rPr lang="en-US" sz="2200" dirty="0" smtClean="0"/>
              <a:t>Human Impact Partners &amp; SFDPH</a:t>
            </a:r>
          </a:p>
          <a:p>
            <a:pPr marL="465138" indent="-465138">
              <a:spcAft>
                <a:spcPts val="1200"/>
              </a:spcAft>
            </a:pPr>
            <a:r>
              <a:rPr lang="en-US" b="1" u="sng" dirty="0" smtClean="0"/>
              <a:t>Decision</a:t>
            </a:r>
            <a:r>
              <a:rPr lang="en-US" b="1" dirty="0" smtClean="0"/>
              <a:t>:</a:t>
            </a:r>
            <a:r>
              <a:rPr lang="en-US" dirty="0" smtClean="0"/>
              <a:t> </a:t>
            </a:r>
            <a:r>
              <a:rPr lang="en-US" sz="2200" dirty="0" smtClean="0"/>
              <a:t>Plan for 61 new senior housing  units close to 2 freeways &amp; Port of Oakland</a:t>
            </a:r>
          </a:p>
          <a:p>
            <a:pPr marL="465138" indent="-465138">
              <a:spcAft>
                <a:spcPts val="1200"/>
              </a:spcAft>
            </a:pPr>
            <a:r>
              <a:rPr lang="en-US" b="1" u="sng" dirty="0" smtClean="0"/>
              <a:t>Impacts</a:t>
            </a:r>
            <a:r>
              <a:rPr lang="en-US" sz="2200" b="1" dirty="0" smtClean="0"/>
              <a:t>:</a:t>
            </a:r>
            <a:r>
              <a:rPr lang="en-US" sz="2200" dirty="0" smtClean="0"/>
              <a:t> Air quality; noise; safety; retail access</a:t>
            </a:r>
          </a:p>
          <a:p>
            <a:pPr marL="465138" indent="-465138">
              <a:spcAft>
                <a:spcPts val="1200"/>
              </a:spcAft>
            </a:pPr>
            <a:r>
              <a:rPr lang="en-US" b="1" u="sng" dirty="0" smtClean="0"/>
              <a:t>Recommendations</a:t>
            </a:r>
            <a:r>
              <a:rPr lang="en-US" sz="2200" b="1" dirty="0" smtClean="0"/>
              <a:t>:</a:t>
            </a:r>
            <a:r>
              <a:rPr lang="en-US" sz="2200" dirty="0" smtClean="0"/>
              <a:t> Noise-insulating windows; pedestrian protection medians; traffic calming measures; air quality monitoring; installation of ventilation systems; and many others</a:t>
            </a:r>
          </a:p>
        </p:txBody>
      </p:sp>
      <p:pic>
        <p:nvPicPr>
          <p:cNvPr id="7" name="Content Placeholder 7" descr="JLGSH-medium.jpg"/>
          <p:cNvPicPr>
            <a:picLocks noChangeAspect="1"/>
          </p:cNvPicPr>
          <p:nvPr/>
        </p:nvPicPr>
        <p:blipFill>
          <a:blip r:embed="rId3" cstate="print"/>
          <a:stretch>
            <a:fillRect/>
          </a:stretch>
        </p:blipFill>
        <p:spPr>
          <a:xfrm>
            <a:off x="5700486" y="1462314"/>
            <a:ext cx="3429000" cy="1648918"/>
          </a:xfrm>
          <a:prstGeom prst="rect">
            <a:avLst/>
          </a:prstGeom>
        </p:spPr>
      </p:pic>
      <p:sp>
        <p:nvSpPr>
          <p:cNvPr id="6" name="TextBox 5"/>
          <p:cNvSpPr txBox="1"/>
          <p:nvPr/>
        </p:nvSpPr>
        <p:spPr>
          <a:xfrm>
            <a:off x="5664198" y="3051637"/>
            <a:ext cx="3581400" cy="3170099"/>
          </a:xfrm>
          <a:prstGeom prst="rect">
            <a:avLst/>
          </a:prstGeom>
          <a:noFill/>
        </p:spPr>
        <p:txBody>
          <a:bodyPr wrap="square" rtlCol="0">
            <a:spAutoFit/>
          </a:bodyPr>
          <a:lstStyle/>
          <a:p>
            <a:r>
              <a:rPr lang="en-US" b="1" u="sng" dirty="0" smtClean="0"/>
              <a:t>Outcomes</a:t>
            </a:r>
            <a:r>
              <a:rPr lang="en-US" sz="2200" b="1" dirty="0" smtClean="0"/>
              <a:t>:</a:t>
            </a:r>
          </a:p>
          <a:p>
            <a:pPr marL="174625" indent="-174625">
              <a:buFont typeface="Arial" pitchFamily="34" charset="0"/>
              <a:buChar char="•"/>
            </a:pPr>
            <a:r>
              <a:rPr lang="en-US" sz="2200" dirty="0" smtClean="0"/>
              <a:t>Many recommendations adopted</a:t>
            </a:r>
          </a:p>
          <a:p>
            <a:pPr marL="174625" indent="-174625">
              <a:buFont typeface="Arial" pitchFamily="34" charset="0"/>
              <a:buChar char="•"/>
            </a:pPr>
            <a:r>
              <a:rPr lang="en-US" sz="2200" dirty="0" smtClean="0"/>
              <a:t>Additional HIA projects were funded </a:t>
            </a:r>
          </a:p>
          <a:p>
            <a:pPr marL="174625" indent="-174625">
              <a:buFont typeface="Arial" pitchFamily="34" charset="0"/>
              <a:buChar char="•"/>
            </a:pPr>
            <a:r>
              <a:rPr lang="en-US" sz="2200" dirty="0" smtClean="0"/>
              <a:t>Healthy Development Checklist adopted by the development committee </a:t>
            </a:r>
          </a:p>
          <a:p>
            <a:endParaRPr lang="en-US" dirty="0"/>
          </a:p>
        </p:txBody>
      </p:sp>
      <p:sp>
        <p:nvSpPr>
          <p:cNvPr id="8" name="Rectangle 7"/>
          <p:cNvSpPr/>
          <p:nvPr/>
        </p:nvSpPr>
        <p:spPr bwMode="auto">
          <a:xfrm>
            <a:off x="5685972" y="3124200"/>
            <a:ext cx="3429000" cy="2667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 charset="-128"/>
            </a:endParaRPr>
          </a:p>
        </p:txBody>
      </p:sp>
    </p:spTree>
    <p:extLst>
      <p:ext uri="{BB962C8B-B14F-4D97-AF65-F5344CB8AC3E}">
        <p14:creationId xmlns="" xmlns:p14="http://schemas.microsoft.com/office/powerpoint/2010/main" val="2082806174"/>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18157</TotalTime>
  <Words>2733</Words>
  <Application>Microsoft Office PowerPoint</Application>
  <PresentationFormat>On-screen Show (4:3)</PresentationFormat>
  <Paragraphs>353</Paragraphs>
  <Slides>23</Slides>
  <Notes>23</Notes>
  <HiddenSlides>0</HiddenSlides>
  <MMClips>0</MMClips>
  <ScaleCrop>false</ScaleCrop>
  <HeadingPairs>
    <vt:vector size="4" baseType="variant">
      <vt:variant>
        <vt:lpstr>Theme</vt:lpstr>
      </vt:variant>
      <vt:variant>
        <vt:i4>5</vt:i4>
      </vt:variant>
      <vt:variant>
        <vt:lpstr>Slide Titles</vt:lpstr>
      </vt:variant>
      <vt:variant>
        <vt:i4>23</vt:i4>
      </vt:variant>
    </vt:vector>
  </HeadingPairs>
  <TitlesOfParts>
    <vt:vector size="28" baseType="lpstr">
      <vt:lpstr>Blank Presentation</vt:lpstr>
      <vt:lpstr>1_Blank Presentation</vt:lpstr>
      <vt:lpstr>Office Theme</vt:lpstr>
      <vt:lpstr>1_Office Theme</vt:lpstr>
      <vt:lpstr>3_Blank Presentation</vt:lpstr>
      <vt:lpstr>Health Impact Assessment:  A Collaborative Approach to Good Policy Solutions     Kara Vonasek, M.P.H. Project Manager Health Impact Project www.healthimpactproject.org     </vt:lpstr>
      <vt:lpstr>Slide 2</vt:lpstr>
      <vt:lpstr>The Problem</vt:lpstr>
      <vt:lpstr>Decisions Have Unintended Health Benefits Too</vt:lpstr>
      <vt:lpstr>What is HIA?</vt:lpstr>
      <vt:lpstr>HIA Addresses Determinants of Health</vt:lpstr>
      <vt:lpstr>The HIA Process </vt:lpstr>
      <vt:lpstr>What HIA is not . . . What HIA is</vt:lpstr>
      <vt:lpstr>HIA Ex: Jack London Gateway Development</vt:lpstr>
      <vt:lpstr>Texas Examples of HIA</vt:lpstr>
      <vt:lpstr>Texas Examples of HIA (Continued)</vt:lpstr>
      <vt:lpstr>The Benefits of HIA</vt:lpstr>
      <vt:lpstr>Who Does HIA? </vt:lpstr>
      <vt:lpstr>Slide 14</vt:lpstr>
      <vt:lpstr>Slide 15</vt:lpstr>
      <vt:lpstr>Slide 16</vt:lpstr>
      <vt:lpstr>Slide 17</vt:lpstr>
      <vt:lpstr>Slide 18</vt:lpstr>
      <vt:lpstr>Key Points About HIA</vt:lpstr>
      <vt:lpstr>How Does HIA Typically Come About?</vt:lpstr>
      <vt:lpstr>Once You Have An Appropriate HIA Decision Target . . . </vt:lpstr>
      <vt:lpstr>Helpful HIA Websites &amp; Resources</vt:lpstr>
      <vt:lpstr>Discussion</vt:lpstr>
    </vt:vector>
  </TitlesOfParts>
  <Company>MSHC and Partners,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Chaves</dc:creator>
  <cp:lastModifiedBy>k1eas01</cp:lastModifiedBy>
  <cp:revision>581</cp:revision>
  <dcterms:created xsi:type="dcterms:W3CDTF">2009-10-13T04:42:45Z</dcterms:created>
  <dcterms:modified xsi:type="dcterms:W3CDTF">2012-09-07T09:37:23Z</dcterms:modified>
</cp:coreProperties>
</file>